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slides/slide99.xml" ContentType="application/vnd.openxmlformats-officedocument.presentationml.slide+xml"/>
  <Override PartName="/ppt/tags/tag41.xml" ContentType="application/vnd.openxmlformats-officedocument.presentationml.tags+xml"/>
  <Override PartName="/ppt/slides/slide77.xml" ContentType="application/vnd.openxmlformats-officedocument.presentationml.slide+xml"/>
  <Override PartName="/ppt/slides/slide88.xml" ContentType="application/vnd.openxmlformats-officedocument.presentationml.slide+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tags/tag24.xml" ContentType="application/vnd.openxmlformats-officedocument.presentationml.tags+xml"/>
  <Override PartName="/ppt/tags/tag53.xml" ContentType="application/vnd.openxmlformats-officedocument.presentationml.tags+xml"/>
  <Override PartName="/ppt/tags/tag71.xml" ContentType="application/vnd.openxmlformats-officedocument.presentationml.tags+xml"/>
  <Override PartName="/ppt/slides/slide89.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ags/tag98.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wmf" ContentType="image/x-wmf"/>
  <Default Extension="xls" ContentType="application/vnd.ms-exce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slides/slide98.xml" ContentType="application/vnd.openxmlformats-officedocument.presentationml.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Override PartName="/ppt/tags/tag34.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01"/>
  </p:notesMasterIdLst>
  <p:handoutMasterIdLst>
    <p:handoutMasterId r:id="rId102"/>
  </p:handoutMasterIdLst>
  <p:sldIdLst>
    <p:sldId id="664" r:id="rId2"/>
    <p:sldId id="554" r:id="rId3"/>
    <p:sldId id="650" r:id="rId4"/>
    <p:sldId id="652" r:id="rId5"/>
    <p:sldId id="661" r:id="rId6"/>
    <p:sldId id="653" r:id="rId7"/>
    <p:sldId id="655" r:id="rId8"/>
    <p:sldId id="656" r:id="rId9"/>
    <p:sldId id="657" r:id="rId10"/>
    <p:sldId id="658" r:id="rId11"/>
    <p:sldId id="659" r:id="rId12"/>
    <p:sldId id="763" r:id="rId13"/>
    <p:sldId id="764" r:id="rId14"/>
    <p:sldId id="765" r:id="rId15"/>
    <p:sldId id="766" r:id="rId16"/>
    <p:sldId id="767" r:id="rId17"/>
    <p:sldId id="768" r:id="rId18"/>
    <p:sldId id="769" r:id="rId19"/>
    <p:sldId id="770" r:id="rId20"/>
    <p:sldId id="771" r:id="rId21"/>
    <p:sldId id="772" r:id="rId22"/>
    <p:sldId id="773" r:id="rId23"/>
    <p:sldId id="774" r:id="rId24"/>
    <p:sldId id="775" r:id="rId25"/>
    <p:sldId id="776" r:id="rId26"/>
    <p:sldId id="777" r:id="rId27"/>
    <p:sldId id="778" r:id="rId28"/>
    <p:sldId id="779" r:id="rId29"/>
    <p:sldId id="780" r:id="rId30"/>
    <p:sldId id="781" r:id="rId31"/>
    <p:sldId id="782" r:id="rId32"/>
    <p:sldId id="783" r:id="rId33"/>
    <p:sldId id="784" r:id="rId34"/>
    <p:sldId id="785" r:id="rId35"/>
    <p:sldId id="786" r:id="rId36"/>
    <p:sldId id="787" r:id="rId37"/>
    <p:sldId id="788" r:id="rId38"/>
    <p:sldId id="789" r:id="rId39"/>
    <p:sldId id="790" r:id="rId40"/>
    <p:sldId id="791" r:id="rId41"/>
    <p:sldId id="792" r:id="rId42"/>
    <p:sldId id="793" r:id="rId43"/>
    <p:sldId id="794" r:id="rId44"/>
    <p:sldId id="795" r:id="rId45"/>
    <p:sldId id="796" r:id="rId46"/>
    <p:sldId id="797" r:id="rId47"/>
    <p:sldId id="798" r:id="rId48"/>
    <p:sldId id="799" r:id="rId49"/>
    <p:sldId id="800" r:id="rId50"/>
    <p:sldId id="801" r:id="rId51"/>
    <p:sldId id="802" r:id="rId52"/>
    <p:sldId id="803" r:id="rId53"/>
    <p:sldId id="804" r:id="rId54"/>
    <p:sldId id="805" r:id="rId55"/>
    <p:sldId id="806" r:id="rId56"/>
    <p:sldId id="807" r:id="rId57"/>
    <p:sldId id="808" r:id="rId58"/>
    <p:sldId id="809" r:id="rId59"/>
    <p:sldId id="810" r:id="rId60"/>
    <p:sldId id="811" r:id="rId61"/>
    <p:sldId id="812" r:id="rId62"/>
    <p:sldId id="813" r:id="rId63"/>
    <p:sldId id="814" r:id="rId64"/>
    <p:sldId id="815" r:id="rId65"/>
    <p:sldId id="816" r:id="rId66"/>
    <p:sldId id="817" r:id="rId67"/>
    <p:sldId id="818" r:id="rId68"/>
    <p:sldId id="819" r:id="rId69"/>
    <p:sldId id="820" r:id="rId70"/>
    <p:sldId id="821" r:id="rId71"/>
    <p:sldId id="822" r:id="rId72"/>
    <p:sldId id="823" r:id="rId73"/>
    <p:sldId id="824" r:id="rId74"/>
    <p:sldId id="825" r:id="rId75"/>
    <p:sldId id="826" r:id="rId76"/>
    <p:sldId id="827" r:id="rId77"/>
    <p:sldId id="828" r:id="rId78"/>
    <p:sldId id="829" r:id="rId79"/>
    <p:sldId id="830" r:id="rId80"/>
    <p:sldId id="831" r:id="rId81"/>
    <p:sldId id="832" r:id="rId82"/>
    <p:sldId id="833" r:id="rId83"/>
    <p:sldId id="834" r:id="rId84"/>
    <p:sldId id="835" r:id="rId85"/>
    <p:sldId id="836" r:id="rId86"/>
    <p:sldId id="837" r:id="rId87"/>
    <p:sldId id="838" r:id="rId88"/>
    <p:sldId id="839" r:id="rId89"/>
    <p:sldId id="840" r:id="rId90"/>
    <p:sldId id="841" r:id="rId91"/>
    <p:sldId id="842" r:id="rId92"/>
    <p:sldId id="843" r:id="rId93"/>
    <p:sldId id="844" r:id="rId94"/>
    <p:sldId id="845" r:id="rId95"/>
    <p:sldId id="846" r:id="rId96"/>
    <p:sldId id="847" r:id="rId97"/>
    <p:sldId id="848" r:id="rId98"/>
    <p:sldId id="855" r:id="rId99"/>
    <p:sldId id="854" r:id="rId100"/>
  </p:sldIdLst>
  <p:sldSz cx="9144000" cy="6858000" type="screen4x3"/>
  <p:notesSz cx="6858000" cy="9144000"/>
  <p:custDataLst>
    <p:tags r:id="rId103"/>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0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xmlns=""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xmlns=""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0" name="Picture 12"/>
          <p:cNvPicPr>
            <a:picLocks noChangeAspect="1"/>
          </p:cNvPicPr>
          <p:nvPr userDrawn="1"/>
        </p:nvPicPr>
        <p:blipFill>
          <a:blip r:embed="rId2" cstate="print"/>
          <a:srcRect/>
          <a:stretch>
            <a:fillRect/>
          </a:stretch>
        </p:blipFill>
        <p:spPr bwMode="auto">
          <a:xfrm>
            <a:off x="0" y="2667000"/>
            <a:ext cx="635000" cy="546100"/>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
        <p:nvSpPr>
          <p:cNvPr id="6"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
        <p:nvSpPr>
          <p:cNvPr id="6"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
        <p:nvSpPr>
          <p:cNvPr id="10"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
        <p:nvSpPr>
          <p:cNvPr id="7"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
        <p:nvSpPr>
          <p:cNvPr id="6"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09600" y="1382110"/>
            <a:ext cx="79248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
        <p:nvSpPr>
          <p:cNvPr id="13" name="Footer Placeholder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
        <p:nvSpPr>
          <p:cNvPr id="6"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
        <p:nvSpPr>
          <p:cNvPr id="7"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
        <p:nvSpPr>
          <p:cNvPr id="9" name="Rectangle 12"/>
          <p:cNvSpPr>
            <a:spLocks noGrp="1" noChangeArrowheads="1"/>
          </p:cNvSpPr>
          <p:nvPr>
            <p:ph type="ftr" sz="quarter" idx="12"/>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
        <p:nvSpPr>
          <p:cNvPr id="7"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
        <p:nvSpPr>
          <p:cNvPr id="4"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
        <p:nvSpPr>
          <p:cNvPr id="7"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
        <p:nvSpPr>
          <p:cNvPr id="7"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image" Target="../media/image6.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5" Type="http://schemas.openxmlformats.org/officeDocument/2006/relationships/image" Target="../media/image10.jpe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9.png"/><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image" Target="../media/image8.jpeg"/><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descr="hampton_long_logo.png"/>
          <p:cNvPicPr>
            <a:picLocks noChangeAspect="1"/>
          </p:cNvPicPr>
          <p:nvPr userDrawn="1"/>
        </p:nvPicPr>
        <p:blipFill>
          <a:blip r:embed="rId16" cstate="print"/>
          <a:stretch>
            <a:fillRect/>
          </a:stretch>
        </p:blipFill>
        <p:spPr>
          <a:xfrm>
            <a:off x="304800" y="6442840"/>
            <a:ext cx="1223962" cy="288311"/>
          </a:xfrm>
          <a:prstGeom prst="rect">
            <a:avLst/>
          </a:prstGeom>
        </p:spPr>
      </p:pic>
      <p:pic>
        <p:nvPicPr>
          <p:cNvPr id="21" name="Picture 20" descr="sdsu_logo.jpg"/>
          <p:cNvPicPr>
            <a:picLocks noChangeAspect="1"/>
          </p:cNvPicPr>
          <p:nvPr userDrawn="1"/>
        </p:nvPicPr>
        <p:blipFill>
          <a:blip r:embed="rId17" cstate="print"/>
          <a:stretch>
            <a:fillRect/>
          </a:stretch>
        </p:blipFill>
        <p:spPr>
          <a:xfrm>
            <a:off x="6508530" y="6148550"/>
            <a:ext cx="381000" cy="571500"/>
          </a:xfrm>
          <a:prstGeom prst="rect">
            <a:avLst/>
          </a:prstGeom>
        </p:spPr>
      </p:pic>
      <p:pic>
        <p:nvPicPr>
          <p:cNvPr id="16" name="Picture 12"/>
          <p:cNvPicPr>
            <a:picLocks noChangeAspect="1"/>
          </p:cNvPicPr>
          <p:nvPr userDrawn="1"/>
        </p:nvPicPr>
        <p:blipFill>
          <a:blip r:embed="rId18" cstate="print"/>
          <a:srcRect/>
          <a:stretch>
            <a:fillRect/>
          </a:stretch>
        </p:blipFill>
        <p:spPr bwMode="auto">
          <a:xfrm>
            <a:off x="-13648" y="609600"/>
            <a:ext cx="635000" cy="546100"/>
          </a:xfrm>
          <a:prstGeom prst="rect">
            <a:avLst/>
          </a:prstGeom>
          <a:noFill/>
          <a:ln w="9525">
            <a:noFill/>
            <a:miter lim="800000"/>
            <a:headEnd/>
            <a:tailEnd/>
          </a:ln>
        </p:spPr>
      </p:pic>
      <p:sp>
        <p:nvSpPr>
          <p:cNvPr id="58380" name="Rectangle 12"/>
          <p:cNvSpPr>
            <a:spLocks noGrp="1" noChangeArrowheads="1"/>
          </p:cNvSpPr>
          <p:nvPr>
            <p:ph type="ftr" sz="quarter" idx="3"/>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Shared Memory Multithreading</a:t>
            </a:r>
          </a:p>
          <a:p>
            <a:pPr>
              <a:defRPr/>
            </a:pPr>
            <a:r>
              <a:rPr lang="en-US" dirty="0" smtClean="0"/>
              <a:t>Intermediate Parallel, July 31 – Aug 6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dirty="0"/>
          </a:p>
        </p:txBody>
      </p:sp>
      <p:grpSp>
        <p:nvGrpSpPr>
          <p:cNvPr id="3076" name="Group 41"/>
          <p:cNvGrpSpPr>
            <a:grpSpLocks/>
          </p:cNvGrpSpPr>
          <p:nvPr userDrawn="1"/>
        </p:nvGrpSpPr>
        <p:grpSpPr bwMode="auto">
          <a:xfrm>
            <a:off x="228600" y="6096000"/>
            <a:ext cx="1447800" cy="381000"/>
            <a:chOff x="384" y="3840"/>
            <a:chExt cx="1488" cy="377"/>
          </a:xfrm>
        </p:grpSpPr>
        <p:pic>
          <p:nvPicPr>
            <p:cNvPr id="3084" name="Picture 15" descr="ou201_logo"/>
            <p:cNvPicPr>
              <a:picLocks noChangeAspect="1" noChangeArrowheads="1"/>
            </p:cNvPicPr>
            <p:nvPr userDrawn="1"/>
          </p:nvPicPr>
          <p:blipFill>
            <a:blip r:embed="rId19"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20"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21"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8" name="TextBox 17"/>
          <p:cNvSpPr txBox="1"/>
          <p:nvPr userDrawn="1"/>
        </p:nvSpPr>
        <p:spPr>
          <a:xfrm>
            <a:off x="2078420" y="6051330"/>
            <a:ext cx="838200" cy="707886"/>
          </a:xfrm>
          <a:prstGeom prst="rect">
            <a:avLst/>
          </a:prstGeom>
          <a:noFill/>
        </p:spPr>
        <p:txBody>
          <a:bodyPr wrap="square" rtlCol="0">
            <a:spAutoFit/>
          </a:bodyPr>
          <a:lstStyle/>
          <a:p>
            <a:r>
              <a:rPr lang="en-US" sz="800" dirty="0" smtClean="0"/>
              <a:t>Sponsored by DOD HPCMP, SC11/ACM, NCSI and</a:t>
            </a:r>
          </a:p>
          <a:p>
            <a:r>
              <a:rPr lang="en-US" sz="800" dirty="0" smtClean="0"/>
              <a:t>OK EPSCoR</a:t>
            </a:r>
            <a:endParaRPr lang="en-US" sz="800" dirty="0"/>
          </a:p>
        </p:txBody>
      </p:sp>
      <p:pic>
        <p:nvPicPr>
          <p:cNvPr id="17" name="Picture 12"/>
          <p:cNvPicPr>
            <a:picLocks noChangeAspect="1"/>
          </p:cNvPicPr>
          <p:nvPr userDrawn="1"/>
        </p:nvPicPr>
        <p:blipFill>
          <a:blip r:embed="rId18" cstate="print"/>
          <a:srcRect/>
          <a:stretch>
            <a:fillRect/>
          </a:stretch>
        </p:blipFill>
        <p:spPr bwMode="auto">
          <a:xfrm>
            <a:off x="1600200" y="6096000"/>
            <a:ext cx="443024" cy="381000"/>
          </a:xfrm>
          <a:prstGeom prst="rect">
            <a:avLst/>
          </a:prstGeom>
          <a:noFill/>
          <a:ln w="9525">
            <a:noFill/>
            <a:miter lim="800000"/>
            <a:headEnd/>
            <a:tailEnd/>
          </a:ln>
        </p:spPr>
      </p:pic>
      <p:pic>
        <p:nvPicPr>
          <p:cNvPr id="19" name="Picture 18" descr="pupr_logo.jpg"/>
          <p:cNvPicPr>
            <a:picLocks noChangeAspect="1"/>
          </p:cNvPicPr>
          <p:nvPr userDrawn="1"/>
        </p:nvPicPr>
        <p:blipFill>
          <a:blip r:embed="rId22" cstate="print"/>
          <a:stretch>
            <a:fillRect/>
          </a:stretch>
        </p:blipFill>
        <p:spPr>
          <a:xfrm>
            <a:off x="7824698" y="6248400"/>
            <a:ext cx="273170" cy="381000"/>
          </a:xfrm>
          <a:prstGeom prst="rect">
            <a:avLst/>
          </a:prstGeom>
        </p:spPr>
      </p:pic>
      <p:pic>
        <p:nvPicPr>
          <p:cNvPr id="20" name="Picture 19" descr="contracosta_logo.jpg"/>
          <p:cNvPicPr>
            <a:picLocks noChangeAspect="1"/>
          </p:cNvPicPr>
          <p:nvPr userDrawn="1"/>
        </p:nvPicPr>
        <p:blipFill>
          <a:blip r:embed="rId23" cstate="print"/>
          <a:stretch>
            <a:fillRect/>
          </a:stretch>
        </p:blipFill>
        <p:spPr>
          <a:xfrm>
            <a:off x="7162800" y="6172200"/>
            <a:ext cx="666750" cy="533400"/>
          </a:xfrm>
          <a:prstGeom prst="rect">
            <a:avLst/>
          </a:prstGeom>
        </p:spPr>
      </p:pic>
      <p:pic>
        <p:nvPicPr>
          <p:cNvPr id="14" name="Picture 13" descr="earlham_ec_logo.png"/>
          <p:cNvPicPr>
            <a:picLocks noChangeAspect="1"/>
          </p:cNvPicPr>
          <p:nvPr userDrawn="1"/>
        </p:nvPicPr>
        <p:blipFill>
          <a:blip r:embed="rId24" cstate="print"/>
          <a:stretch>
            <a:fillRect/>
          </a:stretch>
        </p:blipFill>
        <p:spPr>
          <a:xfrm>
            <a:off x="6794860" y="6228846"/>
            <a:ext cx="433493" cy="421808"/>
          </a:xfrm>
          <a:prstGeom prst="rect">
            <a:avLst/>
          </a:prstGeom>
        </p:spPr>
      </p:pic>
      <p:pic>
        <p:nvPicPr>
          <p:cNvPr id="23" name="Picture 22" descr="widener_wordsonly_logo.jpg"/>
          <p:cNvPicPr>
            <a:picLocks noChangeAspect="1"/>
          </p:cNvPicPr>
          <p:nvPr userDrawn="1"/>
        </p:nvPicPr>
        <p:blipFill>
          <a:blip r:embed="rId25" cstate="print"/>
          <a:stretch>
            <a:fillRect/>
          </a:stretch>
        </p:blipFill>
        <p:spPr>
          <a:xfrm>
            <a:off x="1524000" y="6477000"/>
            <a:ext cx="676275" cy="223838"/>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slideLayout" Target="../slideLayouts/slideLayout1.xml"/><Relationship Id="rId7" Type="http://schemas.openxmlformats.org/officeDocument/2006/relationships/image" Target="../media/image6.png"/><Relationship Id="rId12" Type="http://schemas.openxmlformats.org/officeDocument/2006/relationships/image" Target="../media/image17.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2.jpeg"/><Relationship Id="rId11" Type="http://schemas.openxmlformats.org/officeDocument/2006/relationships/image" Target="../media/image16.png"/><Relationship Id="rId5" Type="http://schemas.openxmlformats.org/officeDocument/2006/relationships/image" Target="../media/image8.jpeg"/><Relationship Id="rId10" Type="http://schemas.openxmlformats.org/officeDocument/2006/relationships/image" Target="../media/image15.png"/><Relationship Id="rId4" Type="http://schemas.openxmlformats.org/officeDocument/2006/relationships/image" Target="../media/image11.gif"/><Relationship Id="rId9" Type="http://schemas.openxmlformats.org/officeDocument/2006/relationships/image" Target="../media/image1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19.wmf"/></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8.jpeg"/><Relationship Id="rId3" Type="http://schemas.openxmlformats.org/officeDocument/2006/relationships/slideLayout" Target="../slideLayouts/slideLayout1.xml"/><Relationship Id="rId7" Type="http://schemas.openxmlformats.org/officeDocument/2006/relationships/image" Target="../media/image6.png"/><Relationship Id="rId12" Type="http://schemas.openxmlformats.org/officeDocument/2006/relationships/image" Target="../media/image17.jpe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12.jpeg"/><Relationship Id="rId11" Type="http://schemas.openxmlformats.org/officeDocument/2006/relationships/image" Target="../media/image16.png"/><Relationship Id="rId5" Type="http://schemas.openxmlformats.org/officeDocument/2006/relationships/image" Target="../media/image8.jpeg"/><Relationship Id="rId10" Type="http://schemas.openxmlformats.org/officeDocument/2006/relationships/image" Target="../media/image15.png"/><Relationship Id="rId4" Type="http://schemas.openxmlformats.org/officeDocument/2006/relationships/image" Target="../media/image11.gif"/><Relationship Id="rId9" Type="http://schemas.openxmlformats.org/officeDocument/2006/relationships/image" Target="../media/image14.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vmlDrawing" Target="../drawings/vmlDrawing2.vml"/><Relationship Id="rId4" Type="http://schemas.openxmlformats.org/officeDocument/2006/relationships/oleObject" Target="../embeddings/Microsoft_Office_Excel_97-2003_Worksheet1.xls"/></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8.xml"/><Relationship Id="rId1" Type="http://schemas.openxmlformats.org/officeDocument/2006/relationships/tags" Target="../tags/tag27.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0.xml"/><Relationship Id="rId1" Type="http://schemas.openxmlformats.org/officeDocument/2006/relationships/tags" Target="../tags/tag29.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2.xml"/><Relationship Id="rId1" Type="http://schemas.openxmlformats.org/officeDocument/2006/relationships/tags" Target="../tags/tag31.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4.xml"/><Relationship Id="rId1" Type="http://schemas.openxmlformats.org/officeDocument/2006/relationships/tags" Target="../tags/tag33.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6.xml"/><Relationship Id="rId1" Type="http://schemas.openxmlformats.org/officeDocument/2006/relationships/tags" Target="../tags/tag35.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0.xml"/><Relationship Id="rId1" Type="http://schemas.openxmlformats.org/officeDocument/2006/relationships/tags" Target="../tags/tag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tags" Target="../tags/tag45.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3.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6.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0.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9.xml.rels><?xml version="1.0" encoding="UTF-8" standalone="yes"?>
<Relationships xmlns="http://schemas.openxmlformats.org/package/2006/relationships"><Relationship Id="rId2" Type="http://schemas.openxmlformats.org/officeDocument/2006/relationships/hyperlink" Target="http://www.piazza.com/"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9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9.xml"/><Relationship Id="rId1" Type="http://schemas.openxmlformats.org/officeDocument/2006/relationships/tags" Target="../tags/tag98.xml"/></Relationships>
</file>

<file path=ppt/slides/_rels/slide99.xml.rels><?xml version="1.0" encoding="UTF-8" standalone="yes"?>
<Relationships xmlns="http://schemas.openxmlformats.org/package/2006/relationships"><Relationship Id="rId3" Type="http://schemas.openxmlformats.org/officeDocument/2006/relationships/hyperlink" Target="http://www.scl.ameslab.gov/Publications/AmdahlsLaw/Amdahls.html" TargetMode="External"/><Relationship Id="rId2" Type="http://schemas.openxmlformats.org/officeDocument/2006/relationships/slideLayout" Target="../slideLayouts/slideLayout6.xml"/><Relationship Id="rId1" Type="http://schemas.openxmlformats.org/officeDocument/2006/relationships/tags" Target="../tags/tag100.xml"/><Relationship Id="rId4" Type="http://schemas.openxmlformats.org/officeDocument/2006/relationships/hyperlink" Target="http://www.iso.org/iso/about/discover-iso_isos-name.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hampton_logo.gif"/>
          <p:cNvPicPr>
            <a:picLocks noChangeAspect="1"/>
          </p:cNvPicPr>
          <p:nvPr/>
        </p:nvPicPr>
        <p:blipFill>
          <a:blip r:embed="rId4" cstate="print"/>
          <a:stretch>
            <a:fillRect/>
          </a:stretch>
        </p:blipFill>
        <p:spPr>
          <a:xfrm>
            <a:off x="7620000" y="4038600"/>
            <a:ext cx="1428750" cy="1428750"/>
          </a:xfrm>
          <a:prstGeom prst="rect">
            <a:avLst/>
          </a:prstGeom>
        </p:spPr>
      </p:pic>
      <p:pic>
        <p:nvPicPr>
          <p:cNvPr id="16" name="Picture 15" descr="contracosta_logo.jpg"/>
          <p:cNvPicPr>
            <a:picLocks noChangeAspect="1"/>
          </p:cNvPicPr>
          <p:nvPr/>
        </p:nvPicPr>
        <p:blipFill>
          <a:blip r:embed="rId5" cstate="print"/>
          <a:stretch>
            <a:fillRect/>
          </a:stretch>
        </p:blipFill>
        <p:spPr>
          <a:xfrm>
            <a:off x="7620000" y="3276600"/>
            <a:ext cx="1428750" cy="1143000"/>
          </a:xfrm>
          <a:prstGeom prst="rect">
            <a:avLst/>
          </a:prstGeom>
        </p:spPr>
      </p:pic>
      <p:pic>
        <p:nvPicPr>
          <p:cNvPr id="15" name="Picture 14" descr="sdsu_logo.jpg"/>
          <p:cNvPicPr>
            <a:picLocks noChangeAspect="1"/>
          </p:cNvPicPr>
          <p:nvPr/>
        </p:nvPicPr>
        <p:blipFill>
          <a:blip r:embed="rId6" cstate="print"/>
          <a:stretch>
            <a:fillRect/>
          </a:stretch>
        </p:blipFill>
        <p:spPr>
          <a:xfrm>
            <a:off x="6553200" y="4953000"/>
            <a:ext cx="1066800" cy="1600200"/>
          </a:xfrm>
          <a:prstGeom prst="rect">
            <a:avLst/>
          </a:prstGeom>
        </p:spPr>
      </p:pic>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533400" y="328959"/>
            <a:ext cx="8229600" cy="4191000"/>
          </a:xfrm>
        </p:spPr>
        <p:txBody>
          <a:bodyPr/>
          <a:lstStyle/>
          <a:p>
            <a:pPr eaLnBrk="1" hangingPunct="1">
              <a:lnSpc>
                <a:spcPct val="80000"/>
              </a:lnSpc>
              <a:defRPr/>
            </a:pPr>
            <a:r>
              <a:rPr lang="en-US" sz="2400" dirty="0" smtClean="0">
                <a:effectLst>
                  <a:outerShdw blurRad="38100" dist="38100" dir="2700000" algn="tl">
                    <a:srgbClr val="C0C0C0"/>
                  </a:outerShdw>
                </a:effectLst>
                <a:latin typeface="Arial Black" pitchFamily="34" charset="0"/>
              </a:rPr>
              <a:t>High Performance Computing</a:t>
            </a:r>
            <a:br>
              <a:rPr lang="en-US" sz="2400" dirty="0" smtClean="0">
                <a:effectLst>
                  <a:outerShdw blurRad="38100" dist="38100" dir="2700000" algn="tl">
                    <a:srgbClr val="C0C0C0"/>
                  </a:outerShdw>
                </a:effectLst>
                <a:latin typeface="Arial Black" pitchFamily="34" charset="0"/>
              </a:rPr>
            </a:br>
            <a:r>
              <a:rPr lang="en-US" sz="2400" dirty="0" smtClean="0">
                <a:effectLst>
                  <a:outerShdw blurRad="38100" dist="38100" dir="2700000" algn="tl">
                    <a:srgbClr val="C0C0C0"/>
                  </a:outerShdw>
                </a:effectLst>
                <a:latin typeface="Arial Black" pitchFamily="34" charset="0"/>
              </a:rPr>
              <a:t>Modernization Program (HPCMP) </a:t>
            </a:r>
            <a:r>
              <a:rPr lang="en-US" sz="2900" dirty="0" smtClean="0">
                <a:effectLst>
                  <a:outerShdw blurRad="38100" dist="38100" dir="2700000" algn="tl">
                    <a:srgbClr val="C0C0C0"/>
                  </a:outerShdw>
                </a:effectLst>
                <a:latin typeface="Arial Black" pitchFamily="34" charset="0"/>
              </a:rPr>
              <a:t/>
            </a:r>
            <a:br>
              <a:rPr lang="en-US" sz="2900" dirty="0" smtClean="0">
                <a:effectLst>
                  <a:outerShdw blurRad="38100" dist="38100" dir="2700000" algn="tl">
                    <a:srgbClr val="C0C0C0"/>
                  </a:outerShdw>
                </a:effectLst>
                <a:latin typeface="Arial Black" pitchFamily="34" charset="0"/>
              </a:rPr>
            </a:br>
            <a:r>
              <a:rPr lang="en-US" sz="2600" dirty="0" smtClean="0">
                <a:effectLst>
                  <a:outerShdw blurRad="38100" dist="38100" dir="2700000" algn="tl">
                    <a:srgbClr val="C0C0C0"/>
                  </a:outerShdw>
                </a:effectLst>
                <a:latin typeface="Arial Black" pitchFamily="34" charset="0"/>
              </a:rPr>
              <a:t>Summer 2011 Puerto Rico Workshop on </a:t>
            </a:r>
            <a:r>
              <a:rPr lang="en-US" sz="2900" dirty="0" smtClean="0">
                <a:effectLst>
                  <a:outerShdw blurRad="38100" dist="38100" dir="2700000" algn="tl">
                    <a:srgbClr val="C0C0C0"/>
                  </a:outerShdw>
                </a:effectLst>
                <a:latin typeface="Arial Black" pitchFamily="34" charset="0"/>
              </a:rPr>
              <a:t/>
            </a:r>
            <a:br>
              <a:rPr lang="en-US" sz="2900" dirty="0" smtClean="0">
                <a:effectLst>
                  <a:outerShdw blurRad="38100" dist="38100" dir="2700000" algn="tl">
                    <a:srgbClr val="C0C0C0"/>
                  </a:outerShdw>
                </a:effectLst>
                <a:latin typeface="Arial Black" pitchFamily="34" charset="0"/>
              </a:rPr>
            </a:br>
            <a:r>
              <a:rPr lang="en-US" sz="3200" dirty="0" smtClean="0">
                <a:effectLst>
                  <a:outerShdw blurRad="38100" dist="38100" dir="2700000" algn="tl">
                    <a:srgbClr val="C0C0C0"/>
                  </a:outerShdw>
                </a:effectLst>
                <a:latin typeface="Arial Black" pitchFamily="34" charset="0"/>
              </a:rPr>
              <a:t>Intermediate Parallel Programming</a:t>
            </a:r>
            <a:br>
              <a:rPr lang="en-US" sz="3200" dirty="0" smtClean="0">
                <a:effectLst>
                  <a:outerShdw blurRad="38100" dist="38100" dir="2700000" algn="tl">
                    <a:srgbClr val="C0C0C0"/>
                  </a:outerShdw>
                </a:effectLst>
                <a:latin typeface="Arial Black" pitchFamily="34" charset="0"/>
              </a:rPr>
            </a:br>
            <a:r>
              <a:rPr lang="en-US" sz="3200" dirty="0" smtClean="0">
                <a:effectLst>
                  <a:outerShdw blurRad="38100" dist="38100" dir="2700000" algn="tl">
                    <a:srgbClr val="C0C0C0"/>
                  </a:outerShdw>
                </a:effectLst>
                <a:latin typeface="Arial Black" pitchFamily="34" charset="0"/>
              </a:rPr>
              <a:t>&amp; Cluster Computing </a:t>
            </a:r>
            <a:r>
              <a:rPr lang="en-US" sz="2900" dirty="0" smtClean="0">
                <a:effectLst>
                  <a:outerShdw blurRad="38100" dist="38100" dir="2700000" algn="tl">
                    <a:srgbClr val="C0C0C0"/>
                  </a:outerShdw>
                </a:effectLst>
                <a:latin typeface="Arial Black" pitchFamily="34" charset="0"/>
              </a:rPr>
              <a:t/>
            </a:r>
            <a:br>
              <a:rPr lang="en-US" sz="2900" dirty="0" smtClean="0">
                <a:effectLst>
                  <a:outerShdw blurRad="38100" dist="38100" dir="2700000" algn="tl">
                    <a:srgbClr val="C0C0C0"/>
                  </a:outerShdw>
                </a:effectLst>
                <a:latin typeface="Arial Black" pitchFamily="34" charset="0"/>
              </a:rPr>
            </a:br>
            <a:r>
              <a:rPr lang="en-US" sz="2150" dirty="0" smtClean="0">
                <a:effectLst>
                  <a:outerShdw blurRad="38100" dist="38100" dir="2700000" algn="tl">
                    <a:srgbClr val="C0C0C0"/>
                  </a:outerShdw>
                </a:effectLst>
                <a:latin typeface="Arial Black" pitchFamily="34" charset="0"/>
              </a:rPr>
              <a:t>in conjunction with</a:t>
            </a:r>
            <a:br>
              <a:rPr lang="en-US" sz="2150" dirty="0" smtClean="0">
                <a:effectLst>
                  <a:outerShdw blurRad="38100" dist="38100" dir="2700000" algn="tl">
                    <a:srgbClr val="C0C0C0"/>
                  </a:outerShdw>
                </a:effectLst>
                <a:latin typeface="Arial Black" pitchFamily="34" charset="0"/>
              </a:rPr>
            </a:br>
            <a:r>
              <a:rPr lang="en-US" sz="2150" dirty="0" smtClean="0">
                <a:effectLst>
                  <a:outerShdw blurRad="38100" dist="38100" dir="2700000" algn="tl">
                    <a:srgbClr val="C0C0C0"/>
                  </a:outerShdw>
                </a:effectLst>
                <a:latin typeface="Arial Black" pitchFamily="34" charset="0"/>
              </a:rPr>
              <a:t>the National Computational Science Institute (NCSI)/ </a:t>
            </a:r>
            <a:br>
              <a:rPr lang="en-US" sz="2150" dirty="0" smtClean="0">
                <a:effectLst>
                  <a:outerShdw blurRad="38100" dist="38100" dir="2700000" algn="tl">
                    <a:srgbClr val="C0C0C0"/>
                  </a:outerShdw>
                </a:effectLst>
                <a:latin typeface="Arial Black" pitchFamily="34" charset="0"/>
              </a:rPr>
            </a:br>
            <a:r>
              <a:rPr lang="en-US" sz="2150" dirty="0" smtClean="0">
                <a:effectLst>
                  <a:outerShdw blurRad="38100" dist="38100" dir="2700000" algn="tl">
                    <a:srgbClr val="C0C0C0"/>
                  </a:outerShdw>
                </a:effectLst>
                <a:latin typeface="Arial Black" pitchFamily="34" charset="0"/>
              </a:rPr>
              <a:t>SC11 Conference</a:t>
            </a:r>
            <a:br>
              <a:rPr lang="en-US" sz="2150" dirty="0" smtClean="0">
                <a:effectLst>
                  <a:outerShdw blurRad="38100" dist="38100" dir="2700000" algn="tl">
                    <a:srgbClr val="C0C0C0"/>
                  </a:outerShdw>
                </a:effectLst>
                <a:latin typeface="Arial Black" pitchFamily="34" charset="0"/>
              </a:rPr>
            </a:br>
            <a:r>
              <a:rPr lang="en-US" sz="2900" dirty="0" smtClean="0">
                <a:effectLst>
                  <a:outerShdw blurRad="38100" dist="38100" dir="2700000" algn="tl">
                    <a:srgbClr val="C0C0C0"/>
                  </a:outerShdw>
                </a:effectLst>
                <a:latin typeface="Arial Black" pitchFamily="34" charset="0"/>
              </a:rPr>
              <a:t/>
            </a:r>
            <a:br>
              <a:rPr lang="en-US" sz="2900" dirty="0" smtClean="0">
                <a:effectLst>
                  <a:outerShdw blurRad="38100" dist="38100" dir="2700000" algn="tl">
                    <a:srgbClr val="C0C0C0"/>
                  </a:outerShdw>
                </a:effectLst>
                <a:latin typeface="Arial Black" pitchFamily="34" charset="0"/>
              </a:rPr>
            </a:br>
            <a:r>
              <a:rPr lang="en-US" sz="1800" dirty="0" smtClean="0">
                <a:effectLst>
                  <a:outerShdw blurRad="38100" dist="38100" dir="2700000" algn="tl">
                    <a:srgbClr val="C0C0C0"/>
                  </a:outerShdw>
                </a:effectLst>
                <a:latin typeface="Arial Black" pitchFamily="34" charset="0"/>
              </a:rPr>
              <a:t>Jointly </a:t>
            </a:r>
            <a:r>
              <a:rPr lang="en-US" sz="1800" dirty="0" smtClean="0">
                <a:effectLst>
                  <a:outerShdw blurRad="38100" dist="38100" dir="2700000" algn="tl">
                    <a:srgbClr val="C0C0C0"/>
                  </a:outerShdw>
                </a:effectLst>
                <a:latin typeface="Arial Black" pitchFamily="34" charset="0"/>
              </a:rPr>
              <a:t>hosted </a:t>
            </a:r>
            <a:r>
              <a:rPr lang="en-US" sz="1800" dirty="0" smtClean="0">
                <a:effectLst>
                  <a:outerShdw blurRad="38100" dist="38100" dir="2700000" algn="tl">
                    <a:srgbClr val="C0C0C0"/>
                  </a:outerShdw>
                </a:effectLst>
                <a:latin typeface="Arial Black" pitchFamily="34" charset="0"/>
              </a:rPr>
              <a:t>at </a:t>
            </a:r>
            <a:br>
              <a:rPr lang="en-US" sz="1800" dirty="0" smtClean="0">
                <a:effectLst>
                  <a:outerShdw blurRad="38100" dist="38100" dir="2700000" algn="tl">
                    <a:srgbClr val="C0C0C0"/>
                  </a:outerShdw>
                </a:effectLst>
                <a:latin typeface="Arial Black" pitchFamily="34" charset="0"/>
              </a:rPr>
            </a:br>
            <a:r>
              <a:rPr lang="en-US" sz="1800" dirty="0" smtClean="0">
                <a:effectLst>
                  <a:outerShdw blurRad="38100" dist="38100" dir="2700000" algn="tl">
                    <a:srgbClr val="C0C0C0"/>
                  </a:outerShdw>
                </a:effectLst>
                <a:latin typeface="Arial Black" pitchFamily="34" charset="0"/>
              </a:rPr>
              <a:t>Polytechnic U of Puerto Rico</a:t>
            </a:r>
            <a:br>
              <a:rPr lang="en-US" sz="1800" dirty="0" smtClean="0">
                <a:effectLst>
                  <a:outerShdw blurRad="38100" dist="38100" dir="2700000" algn="tl">
                    <a:srgbClr val="C0C0C0"/>
                  </a:outerShdw>
                </a:effectLst>
                <a:latin typeface="Arial Black" pitchFamily="34" charset="0"/>
              </a:rPr>
            </a:br>
            <a:r>
              <a:rPr lang="en-US" sz="1800" dirty="0" smtClean="0">
                <a:effectLst>
                  <a:outerShdw blurRad="38100" dist="38100" dir="2700000" algn="tl">
                    <a:srgbClr val="C0C0C0"/>
                  </a:outerShdw>
                </a:effectLst>
                <a:latin typeface="Arial Black" pitchFamily="34" charset="0"/>
              </a:rPr>
              <a:t>and U Oklahoma </a:t>
            </a:r>
            <a:r>
              <a:rPr lang="en-US" sz="2900" dirty="0" smtClean="0">
                <a:effectLst>
                  <a:outerShdw blurRad="38100" dist="38100" dir="2700000" algn="tl">
                    <a:srgbClr val="C0C0C0"/>
                  </a:outerShdw>
                </a:effectLst>
                <a:latin typeface="Arial Black" pitchFamily="34" charset="0"/>
              </a:rPr>
              <a:t/>
            </a:r>
            <a:br>
              <a:rPr lang="en-US" sz="2900" dirty="0" smtClean="0">
                <a:effectLst>
                  <a:outerShdw blurRad="38100" dist="38100" dir="2700000" algn="tl">
                    <a:srgbClr val="C0C0C0"/>
                  </a:outerShdw>
                </a:effectLst>
                <a:latin typeface="Arial Black" pitchFamily="34" charset="0"/>
              </a:rPr>
            </a:br>
            <a:r>
              <a:rPr lang="en-US" sz="1400" dirty="0" smtClean="0">
                <a:effectLst>
                  <a:outerShdw blurRad="38100" dist="38100" dir="2700000" algn="tl">
                    <a:srgbClr val="C0C0C0"/>
                  </a:outerShdw>
                </a:effectLst>
                <a:latin typeface="Arial Black" pitchFamily="34" charset="0"/>
              </a:rPr>
              <a:t>and available live via videoconferencing </a:t>
            </a:r>
            <a:br>
              <a:rPr lang="en-US" sz="1400" dirty="0" smtClean="0">
                <a:effectLst>
                  <a:outerShdw blurRad="38100" dist="38100" dir="2700000" algn="tl">
                    <a:srgbClr val="C0C0C0"/>
                  </a:outerShdw>
                </a:effectLst>
                <a:latin typeface="Arial Black" pitchFamily="34" charset="0"/>
              </a:rPr>
            </a:br>
            <a:r>
              <a:rPr lang="en-US" sz="1400" dirty="0" smtClean="0">
                <a:effectLst>
                  <a:outerShdw blurRad="38100" dist="38100" dir="2700000" algn="tl">
                    <a:srgbClr val="C0C0C0"/>
                  </a:outerShdw>
                </a:effectLst>
                <a:latin typeface="Arial Black" pitchFamily="34" charset="0"/>
              </a:rPr>
              <a:t>(streaming video recordings coming soon)</a:t>
            </a:r>
          </a:p>
        </p:txBody>
      </p:sp>
      <p:grpSp>
        <p:nvGrpSpPr>
          <p:cNvPr id="3" name="Group 11"/>
          <p:cNvGrpSpPr>
            <a:grpSpLocks/>
          </p:cNvGrpSpPr>
          <p:nvPr/>
        </p:nvGrpSpPr>
        <p:grpSpPr bwMode="auto">
          <a:xfrm>
            <a:off x="3124200" y="5867400"/>
            <a:ext cx="2895600" cy="762000"/>
            <a:chOff x="1824" y="3120"/>
            <a:chExt cx="3168" cy="853"/>
          </a:xfrm>
        </p:grpSpPr>
        <p:pic>
          <p:nvPicPr>
            <p:cNvPr id="11272" name="Picture 9" descr="ouit_logo_small"/>
            <p:cNvPicPr>
              <a:picLocks noChangeAspect="1" noChangeArrowheads="1"/>
            </p:cNvPicPr>
            <p:nvPr/>
          </p:nvPicPr>
          <p:blipFill>
            <a:blip r:embed="rId7"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8"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9"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10" cstate="print"/>
          <a:srcRect/>
          <a:stretch>
            <a:fillRect/>
          </a:stretch>
        </p:blipFill>
        <p:spPr bwMode="auto">
          <a:xfrm>
            <a:off x="457200" y="4382206"/>
            <a:ext cx="1752600" cy="446263"/>
          </a:xfrm>
          <a:prstGeom prst="rect">
            <a:avLst/>
          </a:prstGeom>
          <a:noFill/>
          <a:ln w="9525">
            <a:noFill/>
            <a:miter lim="800000"/>
            <a:headEnd/>
            <a:tailEnd/>
          </a:ln>
        </p:spPr>
      </p:pic>
      <p:pic>
        <p:nvPicPr>
          <p:cNvPr id="11" name="Picture 11"/>
          <p:cNvPicPr>
            <a:picLocks noChangeAspect="1"/>
          </p:cNvPicPr>
          <p:nvPr/>
        </p:nvPicPr>
        <p:blipFill>
          <a:blip r:embed="rId11" cstate="print"/>
          <a:srcRect/>
          <a:stretch>
            <a:fillRect/>
          </a:stretch>
        </p:blipFill>
        <p:spPr bwMode="auto">
          <a:xfrm>
            <a:off x="152400" y="3543807"/>
            <a:ext cx="2438401" cy="570993"/>
          </a:xfrm>
          <a:prstGeom prst="rect">
            <a:avLst/>
          </a:prstGeom>
          <a:noFill/>
          <a:ln w="9525">
            <a:noFill/>
            <a:miter lim="800000"/>
            <a:headEnd/>
            <a:tailEnd/>
          </a:ln>
        </p:spPr>
      </p:pic>
      <p:sp>
        <p:nvSpPr>
          <p:cNvPr id="2" name="TextBox 1"/>
          <p:cNvSpPr txBox="1"/>
          <p:nvPr/>
        </p:nvSpPr>
        <p:spPr>
          <a:xfrm>
            <a:off x="304800" y="4876800"/>
            <a:ext cx="1676400" cy="1477328"/>
          </a:xfrm>
          <a:prstGeom prst="rect">
            <a:avLst/>
          </a:prstGeom>
          <a:noFill/>
        </p:spPr>
        <p:txBody>
          <a:bodyPr wrap="square" rtlCol="0">
            <a:spAutoFit/>
          </a:bodyPr>
          <a:lstStyle/>
          <a:p>
            <a:r>
              <a:rPr lang="en-US" dirty="0" smtClean="0"/>
              <a:t>Sponsored by DOD HPCMP, SC11/ACM, NCSI and</a:t>
            </a:r>
          </a:p>
          <a:p>
            <a:r>
              <a:rPr lang="en-US" dirty="0" smtClean="0"/>
              <a:t>OK EPSCoR</a:t>
            </a:r>
            <a:endParaRPr lang="en-US" dirty="0"/>
          </a:p>
        </p:txBody>
      </p:sp>
      <p:pic>
        <p:nvPicPr>
          <p:cNvPr id="18" name="Picture 17" descr="widener_logo.jpg"/>
          <p:cNvPicPr>
            <a:picLocks noChangeAspect="1"/>
          </p:cNvPicPr>
          <p:nvPr/>
        </p:nvPicPr>
        <p:blipFill>
          <a:blip r:embed="rId12" cstate="print"/>
          <a:stretch>
            <a:fillRect/>
          </a:stretch>
        </p:blipFill>
        <p:spPr>
          <a:xfrm>
            <a:off x="7543800" y="5334000"/>
            <a:ext cx="1479518" cy="473927"/>
          </a:xfrm>
          <a:prstGeom prst="rect">
            <a:avLst/>
          </a:prstGeom>
        </p:spPr>
      </p:pic>
      <p:pic>
        <p:nvPicPr>
          <p:cNvPr id="19" name="Picture 18" descr="pupr_logo.jpg"/>
          <p:cNvPicPr>
            <a:picLocks noChangeAspect="1"/>
          </p:cNvPicPr>
          <p:nvPr/>
        </p:nvPicPr>
        <p:blipFill>
          <a:blip r:embed="rId13" cstate="print"/>
          <a:stretch>
            <a:fillRect/>
          </a:stretch>
        </p:blipFill>
        <p:spPr>
          <a:xfrm>
            <a:off x="6781800" y="3505200"/>
            <a:ext cx="904875" cy="1262062"/>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10</a:t>
            </a:fld>
            <a:endParaRPr lang="en-US"/>
          </a:p>
        </p:txBody>
      </p:sp>
      <p:sp>
        <p:nvSpPr>
          <p:cNvPr id="468994" name="Rectangle 2"/>
          <p:cNvSpPr>
            <a:spLocks noGrp="1" noChangeArrowheads="1"/>
          </p:cNvSpPr>
          <p:nvPr>
            <p:ph type="title"/>
          </p:nvPr>
        </p:nvSpPr>
        <p:spPr/>
        <p:txBody>
          <a:bodyPr/>
          <a:lstStyle/>
          <a:p>
            <a:r>
              <a:rPr lang="en-US" sz="3600" dirty="0"/>
              <a:t>Thanks for </a:t>
            </a:r>
            <a:r>
              <a:rPr lang="en-US" sz="3600" dirty="0" smtClean="0"/>
              <a:t>helping and sponsoring!</a:t>
            </a:r>
            <a:endParaRPr lang="en-US" sz="3600" dirty="0"/>
          </a:p>
        </p:txBody>
      </p:sp>
      <p:sp>
        <p:nvSpPr>
          <p:cNvPr id="468995" name="Rectangle 3"/>
          <p:cNvSpPr>
            <a:spLocks noGrp="1" noChangeArrowheads="1"/>
          </p:cNvSpPr>
          <p:nvPr>
            <p:ph type="body" idx="1"/>
          </p:nvPr>
        </p:nvSpPr>
        <p:spPr/>
        <p:txBody>
          <a:bodyPr/>
          <a:lstStyle/>
          <a:p>
            <a:pPr>
              <a:lnSpc>
                <a:spcPct val="90000"/>
              </a:lnSpc>
            </a:pPr>
            <a:r>
              <a:rPr lang="en-US" sz="2000" dirty="0"/>
              <a:t>OSCER operations staff (Brandon George, Dave Akin, Brett Zimmerman, Josh </a:t>
            </a:r>
            <a:r>
              <a:rPr lang="en-US" sz="2000" dirty="0" smtClean="0"/>
              <a:t>Alexander, Patrick Calhoun)</a:t>
            </a:r>
          </a:p>
          <a:p>
            <a:pPr>
              <a:lnSpc>
                <a:spcPct val="90000"/>
              </a:lnSpc>
            </a:pPr>
            <a:r>
              <a:rPr lang="en-US" sz="2000" dirty="0" smtClean="0"/>
              <a:t>Debi </a:t>
            </a:r>
            <a:r>
              <a:rPr lang="en-US" sz="2000" dirty="0" err="1" smtClean="0"/>
              <a:t>Gentis</a:t>
            </a:r>
            <a:r>
              <a:rPr lang="en-US" sz="2000" dirty="0" smtClean="0"/>
              <a:t>, OU</a:t>
            </a:r>
          </a:p>
          <a:p>
            <a:pPr>
              <a:lnSpc>
                <a:spcPct val="90000"/>
              </a:lnSpc>
            </a:pPr>
            <a:r>
              <a:rPr lang="en-US" sz="2000" dirty="0" smtClean="0"/>
              <a:t>Kevin </a:t>
            </a:r>
            <a:r>
              <a:rPr lang="en-US" sz="2000" dirty="0"/>
              <a:t>Blake, OU IT (videographer</a:t>
            </a:r>
            <a:r>
              <a:rPr lang="en-US" sz="2000" dirty="0" smtClean="0"/>
              <a:t>)</a:t>
            </a:r>
          </a:p>
          <a:p>
            <a:pPr>
              <a:lnSpc>
                <a:spcPct val="90000"/>
              </a:lnSpc>
            </a:pPr>
            <a:r>
              <a:rPr lang="en-US" sz="2000" dirty="0" smtClean="0"/>
              <a:t>OU School of Electrical &amp; Computer Engineering (LittleFe </a:t>
            </a:r>
            <a:r>
              <a:rPr lang="en-US" sz="2000" dirty="0" err="1" smtClean="0"/>
              <a:t>buildout</a:t>
            </a:r>
            <a:r>
              <a:rPr lang="en-US" sz="2000" dirty="0" smtClean="0"/>
              <a:t>)</a:t>
            </a:r>
            <a:endParaRPr lang="en-US" sz="2000" dirty="0"/>
          </a:p>
          <a:p>
            <a:pPr>
              <a:lnSpc>
                <a:spcPct val="90000"/>
              </a:lnSpc>
            </a:pPr>
            <a:r>
              <a:rPr lang="en-US" sz="2000" dirty="0" smtClean="0"/>
              <a:t>James Deaton and Roger Holder, </a:t>
            </a:r>
            <a:r>
              <a:rPr lang="en-US" sz="2000" dirty="0" err="1" smtClean="0"/>
              <a:t>OneNet</a:t>
            </a:r>
            <a:endParaRPr lang="en-US" sz="2000" dirty="0" smtClean="0"/>
          </a:p>
          <a:p>
            <a:pPr>
              <a:lnSpc>
                <a:spcPct val="90000"/>
              </a:lnSpc>
            </a:pPr>
            <a:r>
              <a:rPr lang="en-US" sz="2000" dirty="0" smtClean="0"/>
              <a:t>Luis Vicente and Alfredo Cruz, Polytechnic U of Puerto Rico</a:t>
            </a:r>
          </a:p>
          <a:p>
            <a:pPr>
              <a:lnSpc>
                <a:spcPct val="90000"/>
              </a:lnSpc>
            </a:pPr>
            <a:r>
              <a:rPr lang="en-US" sz="2000" dirty="0" smtClean="0"/>
              <a:t>Omar </a:t>
            </a:r>
            <a:r>
              <a:rPr lang="en-US" sz="2000" dirty="0" err="1" smtClean="0"/>
              <a:t>Padron</a:t>
            </a:r>
            <a:r>
              <a:rPr lang="en-US" sz="2000" dirty="0" smtClean="0"/>
              <a:t>, Kean U</a:t>
            </a:r>
          </a:p>
          <a:p>
            <a:pPr>
              <a:lnSpc>
                <a:spcPct val="90000"/>
              </a:lnSpc>
            </a:pPr>
            <a:r>
              <a:rPr lang="en-US" sz="2000" dirty="0" smtClean="0"/>
              <a:t>Scott Lathrop, SC11 General Chair</a:t>
            </a:r>
          </a:p>
          <a:p>
            <a:pPr>
              <a:lnSpc>
                <a:spcPct val="90000"/>
              </a:lnSpc>
            </a:pPr>
            <a:r>
              <a:rPr lang="en-US" sz="2000" dirty="0" smtClean="0"/>
              <a:t>Donna </a:t>
            </a:r>
            <a:r>
              <a:rPr lang="en-US" sz="2000" dirty="0" err="1" smtClean="0"/>
              <a:t>Cappo</a:t>
            </a:r>
            <a:r>
              <a:rPr lang="en-US" sz="2000" dirty="0" smtClean="0"/>
              <a:t>, ACM</a:t>
            </a:r>
          </a:p>
          <a:p>
            <a:pPr>
              <a:lnSpc>
                <a:spcPct val="90000"/>
              </a:lnSpc>
            </a:pPr>
            <a:r>
              <a:rPr lang="en-US" sz="2000" dirty="0" smtClean="0"/>
              <a:t>Bob Panoff, Jack </a:t>
            </a:r>
            <a:r>
              <a:rPr lang="en-US" sz="2000" dirty="0" err="1" smtClean="0"/>
              <a:t>Parkin</a:t>
            </a:r>
            <a:r>
              <a:rPr lang="en-US" sz="2000" dirty="0" smtClean="0"/>
              <a:t>, Joyce South, Shodor Education Foundation Inc</a:t>
            </a:r>
          </a:p>
          <a:p>
            <a:pPr>
              <a:lnSpc>
                <a:spcPct val="90000"/>
              </a:lnSpc>
            </a:pPr>
            <a:r>
              <a:rPr lang="en-US" sz="2000" dirty="0" smtClean="0"/>
              <a:t>Jerry </a:t>
            </a:r>
            <a:r>
              <a:rPr lang="en-US" sz="2000" dirty="0" err="1" smtClean="0"/>
              <a:t>Malayer</a:t>
            </a:r>
            <a:r>
              <a:rPr lang="en-US" sz="2000" dirty="0" smtClean="0"/>
              <a:t> and Jim </a:t>
            </a:r>
            <a:r>
              <a:rPr lang="en-US" sz="2000" dirty="0" err="1" smtClean="0"/>
              <a:t>Wicksted</a:t>
            </a:r>
            <a:r>
              <a:rPr lang="en-US" sz="2000" dirty="0" smtClean="0"/>
              <a:t>, Oklahoma EPSCoR</a:t>
            </a:r>
          </a:p>
          <a:p>
            <a:pPr>
              <a:lnSpc>
                <a:spcPct val="90000"/>
              </a:lnSpc>
            </a:pPr>
            <a:r>
              <a:rPr lang="en-US" sz="2000" dirty="0" smtClean="0"/>
              <a:t>Dept of Defense High Performance Computing Modernization Program</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11</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dirty="0"/>
              <a:t>It’s the nature of these kinds of videoconferences that </a:t>
            </a:r>
            <a:r>
              <a:rPr lang="en-US" b="1" dirty="0"/>
              <a:t>FAILURES ARE GUARANTEED TO HAPPEN!       NO PROMISES!</a:t>
            </a:r>
          </a:p>
          <a:p>
            <a:pPr>
              <a:buFont typeface="Wingdings" pitchFamily="2" charset="2"/>
              <a:buNone/>
            </a:pPr>
            <a:r>
              <a:rPr lang="en-US" dirty="0"/>
              <a:t>So, please bear with us. Hopefully everything will work out well enough.</a:t>
            </a:r>
          </a:p>
          <a:p>
            <a:pPr>
              <a:buFont typeface="Wingdings" pitchFamily="2" charset="2"/>
              <a:buNone/>
            </a:pPr>
            <a:r>
              <a:rPr lang="en-US" dirty="0"/>
              <a:t>If you lose your connection, you can retry the same kind of connection, or try connecting another way.</a:t>
            </a:r>
          </a:p>
          <a:p>
            <a:pPr>
              <a:buFont typeface="Wingdings" pitchFamily="2" charset="2"/>
              <a:buNone/>
            </a:pPr>
            <a:r>
              <a:rPr lang="en-US" dirty="0"/>
              <a:t>Remember, if all else fails, you always have the toll free phone bridge to fall back on.</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98768622-1F5A-4D6A-8233-955A04FDDFEA}" type="slidenum">
              <a:rPr lang="en-US"/>
              <a:pPr/>
              <a:t>12</a:t>
            </a:fld>
            <a:endParaRPr lang="en-US"/>
          </a:p>
        </p:txBody>
      </p:sp>
      <p:sp>
        <p:nvSpPr>
          <p:cNvPr id="687106" name="Rectangle 2"/>
          <p:cNvSpPr>
            <a:spLocks noGrp="1" noChangeArrowheads="1"/>
          </p:cNvSpPr>
          <p:nvPr>
            <p:ph type="title"/>
          </p:nvPr>
        </p:nvSpPr>
        <p:spPr/>
        <p:txBody>
          <a:bodyPr/>
          <a:lstStyle/>
          <a:p>
            <a:r>
              <a:rPr lang="en-US"/>
              <a:t>Outline</a:t>
            </a:r>
          </a:p>
        </p:txBody>
      </p:sp>
      <p:sp>
        <p:nvSpPr>
          <p:cNvPr id="687107" name="Rectangle 3"/>
          <p:cNvSpPr>
            <a:spLocks noGrp="1" noChangeArrowheads="1"/>
          </p:cNvSpPr>
          <p:nvPr>
            <p:ph type="body" idx="1"/>
          </p:nvPr>
        </p:nvSpPr>
        <p:spPr>
          <a:xfrm>
            <a:off x="609600" y="1371600"/>
            <a:ext cx="7924800" cy="4572000"/>
          </a:xfrm>
        </p:spPr>
        <p:txBody>
          <a:bodyPr/>
          <a:lstStyle/>
          <a:p>
            <a:r>
              <a:rPr lang="en-US" sz="2800" dirty="0"/>
              <a:t>Parallelism</a:t>
            </a:r>
          </a:p>
          <a:p>
            <a:r>
              <a:rPr lang="en-US" sz="2800" dirty="0" smtClean="0"/>
              <a:t>Shared Memory Multithreading</a:t>
            </a:r>
            <a:endParaRPr lang="en-US" sz="2800" dirty="0"/>
          </a:p>
          <a:p>
            <a:r>
              <a:rPr lang="en-US" sz="2800" dirty="0"/>
              <a:t>OpenMP</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ctrTitle"/>
          </p:nvPr>
        </p:nvSpPr>
        <p:spPr>
          <a:xfrm>
            <a:off x="914400" y="1295400"/>
            <a:ext cx="7772400" cy="1981200"/>
          </a:xfrm>
        </p:spPr>
        <p:txBody>
          <a:bodyPr/>
          <a:lstStyle/>
          <a:p>
            <a:pPr>
              <a:lnSpc>
                <a:spcPct val="110000"/>
              </a:lnSpc>
            </a:pPr>
            <a:r>
              <a:rPr lang="en-US" sz="6000"/>
              <a:t>Parallelism</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57347" name="Slide Number Placeholder 5"/>
          <p:cNvSpPr>
            <a:spLocks noGrp="1"/>
          </p:cNvSpPr>
          <p:nvPr>
            <p:ph type="sldNum" sz="quarter" idx="11"/>
          </p:nvPr>
        </p:nvSpPr>
        <p:spPr>
          <a:noFill/>
        </p:spPr>
        <p:txBody>
          <a:bodyPr/>
          <a:lstStyle/>
          <a:p>
            <a:fld id="{46E5D6A6-AC34-4349-8846-DD007C95543D}" type="slidenum">
              <a:rPr lang="en-US"/>
              <a:pPr/>
              <a:t>14</a:t>
            </a:fld>
            <a:endParaRPr lang="en-US"/>
          </a:p>
        </p:txBody>
      </p:sp>
      <p:sp>
        <p:nvSpPr>
          <p:cNvPr id="57348" name="Rectangle 2"/>
          <p:cNvSpPr>
            <a:spLocks noGrp="1" noChangeArrowheads="1"/>
          </p:cNvSpPr>
          <p:nvPr>
            <p:ph type="title"/>
          </p:nvPr>
        </p:nvSpPr>
        <p:spPr>
          <a:xfrm>
            <a:off x="152400" y="228600"/>
            <a:ext cx="8763000" cy="838200"/>
          </a:xfrm>
        </p:spPr>
        <p:txBody>
          <a:bodyPr/>
          <a:lstStyle/>
          <a:p>
            <a:pPr eaLnBrk="1" hangingPunct="1"/>
            <a:r>
              <a:rPr lang="en-US" smtClean="0"/>
              <a:t>Parallelism</a:t>
            </a:r>
          </a:p>
        </p:txBody>
      </p:sp>
      <p:pic>
        <p:nvPicPr>
          <p:cNvPr id="57349" name="Picture 3" descr="bd04955_"/>
          <p:cNvPicPr>
            <a:picLocks noChangeAspect="1" noChangeArrowheads="1"/>
          </p:cNvPicPr>
          <p:nvPr/>
        </p:nvPicPr>
        <p:blipFill>
          <a:blip r:embed="rId4" cstate="print"/>
          <a:srcRect/>
          <a:stretch>
            <a:fillRect/>
          </a:stretch>
        </p:blipFill>
        <p:spPr bwMode="auto">
          <a:xfrm>
            <a:off x="838200" y="3957638"/>
            <a:ext cx="3167063" cy="2136775"/>
          </a:xfrm>
          <a:prstGeom prst="rect">
            <a:avLst/>
          </a:prstGeom>
          <a:noFill/>
          <a:ln w="9525">
            <a:noFill/>
            <a:miter lim="800000"/>
            <a:headEnd/>
            <a:tailEnd/>
          </a:ln>
        </p:spPr>
      </p:pic>
      <p:pic>
        <p:nvPicPr>
          <p:cNvPr id="57350" name="Picture 4" descr="bd04955_"/>
          <p:cNvPicPr>
            <a:picLocks noChangeAspect="1" noChangeArrowheads="1"/>
          </p:cNvPicPr>
          <p:nvPr/>
        </p:nvPicPr>
        <p:blipFill>
          <a:blip r:embed="rId4" cstate="print"/>
          <a:srcRect/>
          <a:stretch>
            <a:fillRect/>
          </a:stretch>
        </p:blipFill>
        <p:spPr bwMode="auto">
          <a:xfrm>
            <a:off x="5791200" y="3124200"/>
            <a:ext cx="1143000" cy="771525"/>
          </a:xfrm>
          <a:prstGeom prst="rect">
            <a:avLst/>
          </a:prstGeom>
          <a:noFill/>
          <a:ln w="9525">
            <a:noFill/>
            <a:miter lim="800000"/>
            <a:headEnd/>
            <a:tailEnd/>
          </a:ln>
        </p:spPr>
      </p:pic>
      <p:pic>
        <p:nvPicPr>
          <p:cNvPr id="57351" name="Picture 5" descr="bd04955_"/>
          <p:cNvPicPr>
            <a:picLocks noChangeAspect="1" noChangeArrowheads="1"/>
          </p:cNvPicPr>
          <p:nvPr/>
        </p:nvPicPr>
        <p:blipFill>
          <a:blip r:embed="rId4" cstate="print"/>
          <a:srcRect/>
          <a:stretch>
            <a:fillRect/>
          </a:stretch>
        </p:blipFill>
        <p:spPr bwMode="auto">
          <a:xfrm>
            <a:off x="4495800" y="3124200"/>
            <a:ext cx="1143000" cy="771525"/>
          </a:xfrm>
          <a:prstGeom prst="rect">
            <a:avLst/>
          </a:prstGeom>
          <a:noFill/>
          <a:ln w="9525">
            <a:noFill/>
            <a:miter lim="800000"/>
            <a:headEnd/>
            <a:tailEnd/>
          </a:ln>
        </p:spPr>
      </p:pic>
      <p:pic>
        <p:nvPicPr>
          <p:cNvPr id="57352" name="Picture 6" descr="bd04955_"/>
          <p:cNvPicPr>
            <a:picLocks noChangeAspect="1" noChangeArrowheads="1"/>
          </p:cNvPicPr>
          <p:nvPr/>
        </p:nvPicPr>
        <p:blipFill>
          <a:blip r:embed="rId4" cstate="print"/>
          <a:srcRect/>
          <a:stretch>
            <a:fillRect/>
          </a:stretch>
        </p:blipFill>
        <p:spPr bwMode="auto">
          <a:xfrm>
            <a:off x="7010400" y="2286000"/>
            <a:ext cx="1143000" cy="771525"/>
          </a:xfrm>
          <a:prstGeom prst="rect">
            <a:avLst/>
          </a:prstGeom>
          <a:noFill/>
          <a:ln w="9525">
            <a:noFill/>
            <a:miter lim="800000"/>
            <a:headEnd/>
            <a:tailEnd/>
          </a:ln>
        </p:spPr>
      </p:pic>
      <p:pic>
        <p:nvPicPr>
          <p:cNvPr id="57353" name="Picture 7" descr="bd04955_"/>
          <p:cNvPicPr>
            <a:picLocks noChangeAspect="1" noChangeArrowheads="1"/>
          </p:cNvPicPr>
          <p:nvPr/>
        </p:nvPicPr>
        <p:blipFill>
          <a:blip r:embed="rId4" cstate="print"/>
          <a:srcRect/>
          <a:stretch>
            <a:fillRect/>
          </a:stretch>
        </p:blipFill>
        <p:spPr bwMode="auto">
          <a:xfrm>
            <a:off x="5791200" y="2286000"/>
            <a:ext cx="1143000" cy="771525"/>
          </a:xfrm>
          <a:prstGeom prst="rect">
            <a:avLst/>
          </a:prstGeom>
          <a:noFill/>
          <a:ln w="9525">
            <a:noFill/>
            <a:miter lim="800000"/>
            <a:headEnd/>
            <a:tailEnd/>
          </a:ln>
        </p:spPr>
      </p:pic>
      <p:pic>
        <p:nvPicPr>
          <p:cNvPr id="57354" name="Picture 8" descr="bd04955_"/>
          <p:cNvPicPr>
            <a:picLocks noChangeAspect="1" noChangeArrowheads="1"/>
          </p:cNvPicPr>
          <p:nvPr/>
        </p:nvPicPr>
        <p:blipFill>
          <a:blip r:embed="rId4" cstate="print"/>
          <a:srcRect/>
          <a:stretch>
            <a:fillRect/>
          </a:stretch>
        </p:blipFill>
        <p:spPr bwMode="auto">
          <a:xfrm>
            <a:off x="4419600" y="2286000"/>
            <a:ext cx="1143000" cy="771525"/>
          </a:xfrm>
          <a:prstGeom prst="rect">
            <a:avLst/>
          </a:prstGeom>
          <a:noFill/>
          <a:ln w="9525">
            <a:noFill/>
            <a:miter lim="800000"/>
            <a:headEnd/>
            <a:tailEnd/>
          </a:ln>
        </p:spPr>
      </p:pic>
      <p:pic>
        <p:nvPicPr>
          <p:cNvPr id="57355" name="Picture 9" descr="bd04955_"/>
          <p:cNvPicPr>
            <a:picLocks noChangeAspect="1" noChangeArrowheads="1"/>
          </p:cNvPicPr>
          <p:nvPr/>
        </p:nvPicPr>
        <p:blipFill>
          <a:blip r:embed="rId4" cstate="print"/>
          <a:srcRect/>
          <a:stretch>
            <a:fillRect/>
          </a:stretch>
        </p:blipFill>
        <p:spPr bwMode="auto">
          <a:xfrm>
            <a:off x="7010400" y="1371600"/>
            <a:ext cx="1143000" cy="771525"/>
          </a:xfrm>
          <a:prstGeom prst="rect">
            <a:avLst/>
          </a:prstGeom>
          <a:noFill/>
          <a:ln w="9525">
            <a:noFill/>
            <a:miter lim="800000"/>
            <a:headEnd/>
            <a:tailEnd/>
          </a:ln>
        </p:spPr>
      </p:pic>
      <p:pic>
        <p:nvPicPr>
          <p:cNvPr id="57356" name="Picture 10" descr="bd04955_"/>
          <p:cNvPicPr>
            <a:picLocks noChangeAspect="1" noChangeArrowheads="1"/>
          </p:cNvPicPr>
          <p:nvPr/>
        </p:nvPicPr>
        <p:blipFill>
          <a:blip r:embed="rId4" cstate="print"/>
          <a:srcRect/>
          <a:stretch>
            <a:fillRect/>
          </a:stretch>
        </p:blipFill>
        <p:spPr bwMode="auto">
          <a:xfrm>
            <a:off x="5791200" y="1371600"/>
            <a:ext cx="1143000" cy="771525"/>
          </a:xfrm>
          <a:prstGeom prst="rect">
            <a:avLst/>
          </a:prstGeom>
          <a:noFill/>
          <a:ln w="9525">
            <a:noFill/>
            <a:miter lim="800000"/>
            <a:headEnd/>
            <a:tailEnd/>
          </a:ln>
        </p:spPr>
      </p:pic>
      <p:pic>
        <p:nvPicPr>
          <p:cNvPr id="57357" name="Picture 11" descr="bd04955_"/>
          <p:cNvPicPr>
            <a:picLocks noChangeAspect="1" noChangeArrowheads="1"/>
          </p:cNvPicPr>
          <p:nvPr/>
        </p:nvPicPr>
        <p:blipFill>
          <a:blip r:embed="rId4" cstate="print"/>
          <a:srcRect/>
          <a:stretch>
            <a:fillRect/>
          </a:stretch>
        </p:blipFill>
        <p:spPr bwMode="auto">
          <a:xfrm>
            <a:off x="4495800" y="1371600"/>
            <a:ext cx="1143000" cy="771525"/>
          </a:xfrm>
          <a:prstGeom prst="rect">
            <a:avLst/>
          </a:prstGeom>
          <a:noFill/>
          <a:ln w="9525">
            <a:noFill/>
            <a:miter lim="800000"/>
            <a:headEnd/>
            <a:tailEnd/>
          </a:ln>
        </p:spPr>
      </p:pic>
      <p:pic>
        <p:nvPicPr>
          <p:cNvPr id="57358" name="Picture 12" descr="bd04955_"/>
          <p:cNvPicPr>
            <a:picLocks noChangeAspect="1" noChangeArrowheads="1"/>
          </p:cNvPicPr>
          <p:nvPr/>
        </p:nvPicPr>
        <p:blipFill>
          <a:blip r:embed="rId4" cstate="print"/>
          <a:srcRect/>
          <a:stretch>
            <a:fillRect/>
          </a:stretch>
        </p:blipFill>
        <p:spPr bwMode="auto">
          <a:xfrm>
            <a:off x="5791200" y="3962400"/>
            <a:ext cx="1143000" cy="771525"/>
          </a:xfrm>
          <a:prstGeom prst="rect">
            <a:avLst/>
          </a:prstGeom>
          <a:noFill/>
          <a:ln w="9525">
            <a:noFill/>
            <a:miter lim="800000"/>
            <a:headEnd/>
            <a:tailEnd/>
          </a:ln>
        </p:spPr>
      </p:pic>
      <p:pic>
        <p:nvPicPr>
          <p:cNvPr id="57359" name="Picture 13" descr="bd04955_"/>
          <p:cNvPicPr>
            <a:picLocks noChangeAspect="1" noChangeArrowheads="1"/>
          </p:cNvPicPr>
          <p:nvPr/>
        </p:nvPicPr>
        <p:blipFill>
          <a:blip r:embed="rId4" cstate="print"/>
          <a:srcRect/>
          <a:stretch>
            <a:fillRect/>
          </a:stretch>
        </p:blipFill>
        <p:spPr bwMode="auto">
          <a:xfrm>
            <a:off x="7010400" y="3962400"/>
            <a:ext cx="1143000" cy="771525"/>
          </a:xfrm>
          <a:prstGeom prst="rect">
            <a:avLst/>
          </a:prstGeom>
          <a:noFill/>
          <a:ln w="9525">
            <a:noFill/>
            <a:miter lim="800000"/>
            <a:headEnd/>
            <a:tailEnd/>
          </a:ln>
        </p:spPr>
      </p:pic>
      <p:pic>
        <p:nvPicPr>
          <p:cNvPr id="57360" name="Picture 14" descr="bd04955_"/>
          <p:cNvPicPr>
            <a:picLocks noChangeAspect="1" noChangeArrowheads="1"/>
          </p:cNvPicPr>
          <p:nvPr/>
        </p:nvPicPr>
        <p:blipFill>
          <a:blip r:embed="rId4" cstate="print"/>
          <a:srcRect/>
          <a:stretch>
            <a:fillRect/>
          </a:stretch>
        </p:blipFill>
        <p:spPr bwMode="auto">
          <a:xfrm>
            <a:off x="7010400" y="3124200"/>
            <a:ext cx="1143000" cy="771525"/>
          </a:xfrm>
          <a:prstGeom prst="rect">
            <a:avLst/>
          </a:prstGeom>
          <a:noFill/>
          <a:ln w="9525">
            <a:noFill/>
            <a:miter lim="800000"/>
            <a:headEnd/>
            <a:tailEnd/>
          </a:ln>
        </p:spPr>
      </p:pic>
      <p:pic>
        <p:nvPicPr>
          <p:cNvPr id="57361" name="Picture 15" descr="bd04955_"/>
          <p:cNvPicPr>
            <a:picLocks noChangeAspect="1" noChangeArrowheads="1"/>
          </p:cNvPicPr>
          <p:nvPr/>
        </p:nvPicPr>
        <p:blipFill>
          <a:blip r:embed="rId4" cstate="print"/>
          <a:srcRect/>
          <a:stretch>
            <a:fillRect/>
          </a:stretch>
        </p:blipFill>
        <p:spPr bwMode="auto">
          <a:xfrm>
            <a:off x="4495800" y="3962400"/>
            <a:ext cx="1143000" cy="771525"/>
          </a:xfrm>
          <a:prstGeom prst="rect">
            <a:avLst/>
          </a:prstGeom>
          <a:noFill/>
          <a:ln w="9525">
            <a:noFill/>
            <a:miter lim="800000"/>
            <a:headEnd/>
            <a:tailEnd/>
          </a:ln>
        </p:spPr>
      </p:pic>
      <p:pic>
        <p:nvPicPr>
          <p:cNvPr id="57362" name="Picture 16" descr="bd04955_"/>
          <p:cNvPicPr>
            <a:picLocks noChangeAspect="1" noChangeArrowheads="1"/>
          </p:cNvPicPr>
          <p:nvPr/>
        </p:nvPicPr>
        <p:blipFill>
          <a:blip r:embed="rId4" cstate="print"/>
          <a:srcRect/>
          <a:stretch>
            <a:fillRect/>
          </a:stretch>
        </p:blipFill>
        <p:spPr bwMode="auto">
          <a:xfrm>
            <a:off x="4495800" y="4876800"/>
            <a:ext cx="1143000" cy="771525"/>
          </a:xfrm>
          <a:prstGeom prst="rect">
            <a:avLst/>
          </a:prstGeom>
          <a:noFill/>
          <a:ln w="9525">
            <a:noFill/>
            <a:miter lim="800000"/>
            <a:headEnd/>
            <a:tailEnd/>
          </a:ln>
        </p:spPr>
      </p:pic>
      <p:pic>
        <p:nvPicPr>
          <p:cNvPr id="57363" name="Picture 17" descr="bd04955_"/>
          <p:cNvPicPr>
            <a:picLocks noChangeAspect="1" noChangeArrowheads="1"/>
          </p:cNvPicPr>
          <p:nvPr/>
        </p:nvPicPr>
        <p:blipFill>
          <a:blip r:embed="rId4" cstate="print"/>
          <a:srcRect/>
          <a:stretch>
            <a:fillRect/>
          </a:stretch>
        </p:blipFill>
        <p:spPr bwMode="auto">
          <a:xfrm>
            <a:off x="5791200" y="4876800"/>
            <a:ext cx="1143000" cy="771525"/>
          </a:xfrm>
          <a:prstGeom prst="rect">
            <a:avLst/>
          </a:prstGeom>
          <a:noFill/>
          <a:ln w="9525">
            <a:noFill/>
            <a:miter lim="800000"/>
            <a:headEnd/>
            <a:tailEnd/>
          </a:ln>
        </p:spPr>
      </p:pic>
      <p:pic>
        <p:nvPicPr>
          <p:cNvPr id="57364" name="Picture 18" descr="bd04955_"/>
          <p:cNvPicPr>
            <a:picLocks noChangeAspect="1" noChangeArrowheads="1"/>
          </p:cNvPicPr>
          <p:nvPr/>
        </p:nvPicPr>
        <p:blipFill>
          <a:blip r:embed="rId4" cstate="print"/>
          <a:srcRect/>
          <a:stretch>
            <a:fillRect/>
          </a:stretch>
        </p:blipFill>
        <p:spPr bwMode="auto">
          <a:xfrm>
            <a:off x="7010400" y="4876800"/>
            <a:ext cx="1143000" cy="771525"/>
          </a:xfrm>
          <a:prstGeom prst="rect">
            <a:avLst/>
          </a:prstGeom>
          <a:noFill/>
          <a:ln w="9525">
            <a:noFill/>
            <a:miter lim="800000"/>
            <a:headEnd/>
            <a:tailEnd/>
          </a:ln>
        </p:spPr>
      </p:pic>
      <p:sp>
        <p:nvSpPr>
          <p:cNvPr id="57365" name="Text Box 19"/>
          <p:cNvSpPr txBox="1">
            <a:spLocks noChangeArrowheads="1"/>
          </p:cNvSpPr>
          <p:nvPr/>
        </p:nvSpPr>
        <p:spPr bwMode="auto">
          <a:xfrm>
            <a:off x="1371600" y="3524250"/>
            <a:ext cx="1901825" cy="519113"/>
          </a:xfrm>
          <a:prstGeom prst="rect">
            <a:avLst/>
          </a:prstGeom>
          <a:noFill/>
          <a:ln w="9525">
            <a:noFill/>
            <a:miter lim="800000"/>
            <a:headEnd/>
            <a:tailEnd/>
          </a:ln>
        </p:spPr>
        <p:txBody>
          <a:bodyPr wrap="none">
            <a:spAutoFit/>
          </a:bodyPr>
          <a:lstStyle/>
          <a:p>
            <a:r>
              <a:rPr lang="en-US" sz="2800"/>
              <a:t>Less fish …</a:t>
            </a:r>
          </a:p>
        </p:txBody>
      </p:sp>
      <p:sp>
        <p:nvSpPr>
          <p:cNvPr id="57366" name="Text Box 20"/>
          <p:cNvSpPr txBox="1">
            <a:spLocks noChangeArrowheads="1"/>
          </p:cNvSpPr>
          <p:nvPr/>
        </p:nvSpPr>
        <p:spPr bwMode="auto">
          <a:xfrm>
            <a:off x="5562600" y="5562600"/>
            <a:ext cx="1695450" cy="519113"/>
          </a:xfrm>
          <a:prstGeom prst="rect">
            <a:avLst/>
          </a:prstGeom>
          <a:noFill/>
          <a:ln w="9525">
            <a:noFill/>
            <a:miter lim="800000"/>
            <a:headEnd/>
            <a:tailEnd/>
          </a:ln>
        </p:spPr>
        <p:txBody>
          <a:bodyPr wrap="none">
            <a:spAutoFit/>
          </a:bodyPr>
          <a:lstStyle/>
          <a:p>
            <a:r>
              <a:rPr lang="en-US" sz="2800"/>
              <a:t>More fish!</a:t>
            </a:r>
          </a:p>
        </p:txBody>
      </p:sp>
      <p:sp>
        <p:nvSpPr>
          <p:cNvPr id="57367" name="Text Box 21"/>
          <p:cNvSpPr txBox="1">
            <a:spLocks noChangeArrowheads="1"/>
          </p:cNvSpPr>
          <p:nvPr/>
        </p:nvSpPr>
        <p:spPr bwMode="auto">
          <a:xfrm>
            <a:off x="709613" y="1304925"/>
            <a:ext cx="3657600" cy="2227263"/>
          </a:xfrm>
          <a:prstGeom prst="rect">
            <a:avLst/>
          </a:prstGeom>
          <a:noFill/>
          <a:ln w="9525">
            <a:noFill/>
            <a:miter lim="800000"/>
            <a:headEnd/>
            <a:tailEnd/>
          </a:ln>
        </p:spPr>
        <p:txBody>
          <a:bodyPr>
            <a:spAutoFit/>
          </a:bodyPr>
          <a:lstStyle/>
          <a:p>
            <a:pPr algn="l"/>
            <a:r>
              <a:rPr lang="en-US" sz="2800" b="1" i="1" u="sng"/>
              <a:t>Parallelism</a:t>
            </a:r>
            <a:r>
              <a:rPr lang="en-US" sz="2800"/>
              <a:t> means doing multiple things at the same time: you can get more work done in the same time.</a:t>
            </a:r>
          </a:p>
        </p:txBody>
      </p:sp>
      <p:sp>
        <p:nvSpPr>
          <p:cNvPr id="57368" name="Rectangle 5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25"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DAD701BB-DC39-4E67-A664-48F1EB1BF563}" type="slidenum">
              <a:rPr lang="en-US"/>
              <a:pPr/>
              <a:t>15</a:t>
            </a:fld>
            <a:endParaRPr lang="en-US"/>
          </a:p>
        </p:txBody>
      </p:sp>
      <p:sp>
        <p:nvSpPr>
          <p:cNvPr id="690178" name="Rectangle 2"/>
          <p:cNvSpPr>
            <a:spLocks noGrp="1" noChangeArrowheads="1"/>
          </p:cNvSpPr>
          <p:nvPr>
            <p:ph type="title"/>
          </p:nvPr>
        </p:nvSpPr>
        <p:spPr/>
        <p:txBody>
          <a:bodyPr/>
          <a:lstStyle/>
          <a:p>
            <a:r>
              <a:rPr lang="en-US"/>
              <a:t>What Is Parallelism?</a:t>
            </a:r>
          </a:p>
        </p:txBody>
      </p:sp>
      <p:sp>
        <p:nvSpPr>
          <p:cNvPr id="690179" name="Rectangle 3"/>
          <p:cNvSpPr>
            <a:spLocks noGrp="1" noChangeArrowheads="1"/>
          </p:cNvSpPr>
          <p:nvPr>
            <p:ph type="body" idx="1"/>
          </p:nvPr>
        </p:nvSpPr>
        <p:spPr/>
        <p:txBody>
          <a:bodyPr/>
          <a:lstStyle/>
          <a:p>
            <a:pPr>
              <a:buFont typeface="Wingdings" pitchFamily="2" charset="2"/>
              <a:buNone/>
            </a:pPr>
            <a:r>
              <a:rPr lang="en-US" b="1" i="1" u="sng"/>
              <a:t>Parallelism</a:t>
            </a:r>
            <a:r>
              <a:rPr lang="en-US"/>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2" charset="2"/>
              <a:buNone/>
            </a:pPr>
            <a:r>
              <a:rPr lang="en-US"/>
              <a:t>The different parts could be different tasks, or the same task on different pieces of the problem’s data.</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F0FF57E-7269-49EE-A511-99D546F7F1B9}" type="slidenum">
              <a:rPr lang="en-US"/>
              <a:pPr/>
              <a:t>16</a:t>
            </a:fld>
            <a:endParaRPr lang="en-US"/>
          </a:p>
        </p:txBody>
      </p:sp>
      <p:sp>
        <p:nvSpPr>
          <p:cNvPr id="790530" name="Rectangle 2"/>
          <p:cNvSpPr>
            <a:spLocks noGrp="1" noChangeArrowheads="1"/>
          </p:cNvSpPr>
          <p:nvPr>
            <p:ph type="title"/>
          </p:nvPr>
        </p:nvSpPr>
        <p:spPr/>
        <p:txBody>
          <a:bodyPr/>
          <a:lstStyle/>
          <a:p>
            <a:r>
              <a:rPr lang="en-US" dirty="0" smtClean="0"/>
              <a:t>Common Kinds </a:t>
            </a:r>
            <a:r>
              <a:rPr lang="en-US" dirty="0"/>
              <a:t>of Parallelism</a:t>
            </a:r>
          </a:p>
        </p:txBody>
      </p:sp>
      <p:sp>
        <p:nvSpPr>
          <p:cNvPr id="790531" name="Rectangle 3"/>
          <p:cNvSpPr>
            <a:spLocks noGrp="1" noChangeArrowheads="1"/>
          </p:cNvSpPr>
          <p:nvPr>
            <p:ph type="body" idx="1"/>
          </p:nvPr>
        </p:nvSpPr>
        <p:spPr/>
        <p:txBody>
          <a:bodyPr/>
          <a:lstStyle/>
          <a:p>
            <a:r>
              <a:rPr lang="en-US" dirty="0"/>
              <a:t>Instruction Level </a:t>
            </a:r>
            <a:r>
              <a:rPr lang="en-US" dirty="0" smtClean="0"/>
              <a:t>Parallelism</a:t>
            </a:r>
            <a:endParaRPr lang="en-US" dirty="0"/>
          </a:p>
          <a:p>
            <a:r>
              <a:rPr lang="en-US" dirty="0" smtClean="0"/>
              <a:t>Shared Memory Multithreading (for example, OpenMP)</a:t>
            </a:r>
            <a:endParaRPr lang="en-US" dirty="0"/>
          </a:p>
          <a:p>
            <a:r>
              <a:rPr lang="en-US" dirty="0"/>
              <a:t>Distributed </a:t>
            </a:r>
            <a:r>
              <a:rPr lang="en-US" dirty="0" smtClean="0"/>
              <a:t>Multiprocessing (for example, MPI)</a:t>
            </a:r>
          </a:p>
          <a:p>
            <a:r>
              <a:rPr lang="en-US" dirty="0" smtClean="0"/>
              <a:t>GPU Parallelism (for example, CUDA)</a:t>
            </a:r>
          </a:p>
          <a:p>
            <a:r>
              <a:rPr lang="en-US" dirty="0" smtClean="0"/>
              <a:t>Hybrid Parallelism</a:t>
            </a:r>
          </a:p>
          <a:p>
            <a:pPr lvl="1"/>
            <a:r>
              <a:rPr lang="en-US" dirty="0" smtClean="0"/>
              <a:t>Distributed + Shared (for example, MPI + OpenMP)</a:t>
            </a:r>
          </a:p>
          <a:p>
            <a:pPr lvl="1"/>
            <a:r>
              <a:rPr lang="en-US" dirty="0" smtClean="0"/>
              <a:t>Shared + GPU (for example, OpenMP + CUDA)</a:t>
            </a:r>
          </a:p>
          <a:p>
            <a:pPr lvl="1"/>
            <a:r>
              <a:rPr lang="en-US" dirty="0" smtClean="0"/>
              <a:t>Distributed + GPU (for example, MPI + CUDA)</a:t>
            </a:r>
            <a:endParaRPr lang="en-US" dirty="0"/>
          </a:p>
        </p:txBody>
      </p:sp>
      <p:sp>
        <p:nvSpPr>
          <p:cNvPr id="6" name="Footer Placeholder 3"/>
          <p:cNvSpPr>
            <a:spLocks noGrp="1"/>
          </p:cNvSpPr>
          <p:nvPr>
            <p:ph type="ftr" sz="quarter" idx="4294967295"/>
          </p:nvPr>
        </p:nvSpPr>
        <p:spPr>
          <a:xfrm>
            <a:off x="1905000" y="6172200"/>
            <a:ext cx="5334000" cy="457200"/>
          </a:xfrm>
          <a:prstGeom prst="rect">
            <a:avLst/>
          </a:prstGeom>
        </p:spPr>
        <p:txBody>
          <a:bodyPr/>
          <a:lstStyle/>
          <a:p>
            <a:endParaRPr lang="en-US" dirty="0"/>
          </a:p>
          <a:p>
            <a:endParaRPr lang="en-US" dirty="0"/>
          </a:p>
        </p:txBody>
      </p:sp>
      <p:sp>
        <p:nvSpPr>
          <p:cNvPr id="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DF20532A-4968-499B-B96F-CA923FFB844D}" type="slidenum">
              <a:rPr lang="en-US"/>
              <a:pPr/>
              <a:t>17</a:t>
            </a:fld>
            <a:endParaRPr lang="en-US"/>
          </a:p>
        </p:txBody>
      </p:sp>
      <p:sp>
        <p:nvSpPr>
          <p:cNvPr id="692226" name="Rectangle 2"/>
          <p:cNvSpPr>
            <a:spLocks noGrp="1" noChangeArrowheads="1"/>
          </p:cNvSpPr>
          <p:nvPr>
            <p:ph type="title"/>
          </p:nvPr>
        </p:nvSpPr>
        <p:spPr/>
        <p:txBody>
          <a:bodyPr/>
          <a:lstStyle/>
          <a:p>
            <a:r>
              <a:rPr lang="en-US"/>
              <a:t>Why Parallelism Is Good</a:t>
            </a:r>
          </a:p>
        </p:txBody>
      </p:sp>
      <p:sp>
        <p:nvSpPr>
          <p:cNvPr id="692227" name="Rectangle 3"/>
          <p:cNvSpPr>
            <a:spLocks noGrp="1" noChangeArrowheads="1"/>
          </p:cNvSpPr>
          <p:nvPr>
            <p:ph type="body" idx="1"/>
          </p:nvPr>
        </p:nvSpPr>
        <p:spPr/>
        <p:txBody>
          <a:bodyPr/>
          <a:lstStyle/>
          <a:p>
            <a:r>
              <a:rPr lang="en-US" b="1" u="sng">
                <a:solidFill>
                  <a:srgbClr val="FF0000"/>
                </a:solidFill>
              </a:rPr>
              <a:t>The Trees</a:t>
            </a:r>
            <a:r>
              <a:rPr lang="en-US"/>
              <a:t>: We like parallelism because, as the number of processing units working on a problem grows, we can solve </a:t>
            </a:r>
            <a:r>
              <a:rPr lang="en-US" b="1" u="sng">
                <a:solidFill>
                  <a:schemeClr val="hlink"/>
                </a:solidFill>
              </a:rPr>
              <a:t>the same problem in less time</a:t>
            </a:r>
            <a:r>
              <a:rPr lang="en-US"/>
              <a:t>.</a:t>
            </a:r>
          </a:p>
          <a:p>
            <a:r>
              <a:rPr lang="en-US" b="1" u="sng">
                <a:solidFill>
                  <a:schemeClr val="tx2"/>
                </a:solidFill>
              </a:rPr>
              <a:t>The Forest</a:t>
            </a:r>
            <a:r>
              <a:rPr lang="en-US"/>
              <a:t>: We like parallelism because, as the number of processing units working on a problem grows, we can solve </a:t>
            </a:r>
            <a:r>
              <a:rPr lang="en-US" b="1" u="sng">
                <a:solidFill>
                  <a:schemeClr val="tx2"/>
                </a:solidFill>
              </a:rPr>
              <a:t>bigger problems</a:t>
            </a:r>
            <a:r>
              <a:rPr lang="en-US"/>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F2CBF84-89E3-466F-87A0-55ED73DD4012}" type="slidenum">
              <a:rPr lang="en-US"/>
              <a:pPr/>
              <a:t>18</a:t>
            </a:fld>
            <a:endParaRPr lang="en-US"/>
          </a:p>
        </p:txBody>
      </p:sp>
      <p:sp>
        <p:nvSpPr>
          <p:cNvPr id="693250" name="Rectangle 2"/>
          <p:cNvSpPr>
            <a:spLocks noGrp="1" noChangeArrowheads="1"/>
          </p:cNvSpPr>
          <p:nvPr>
            <p:ph type="title"/>
          </p:nvPr>
        </p:nvSpPr>
        <p:spPr/>
        <p:txBody>
          <a:bodyPr/>
          <a:lstStyle/>
          <a:p>
            <a:r>
              <a:rPr lang="en-US"/>
              <a:t>Parallelism Jargon</a:t>
            </a:r>
          </a:p>
        </p:txBody>
      </p:sp>
      <p:sp>
        <p:nvSpPr>
          <p:cNvPr id="693251" name="Rectangle 3"/>
          <p:cNvSpPr>
            <a:spLocks noGrp="1" noChangeArrowheads="1"/>
          </p:cNvSpPr>
          <p:nvPr>
            <p:ph type="body" idx="1"/>
          </p:nvPr>
        </p:nvSpPr>
        <p:spPr>
          <a:xfrm>
            <a:off x="609600" y="1295400"/>
            <a:ext cx="8001000" cy="5029200"/>
          </a:xfrm>
        </p:spPr>
        <p:txBody>
          <a:bodyPr/>
          <a:lstStyle/>
          <a:p>
            <a:r>
              <a:rPr lang="en-US" b="1" i="1" u="sng" dirty="0"/>
              <a:t>Threads</a:t>
            </a:r>
            <a:r>
              <a:rPr lang="en-US" dirty="0"/>
              <a:t> are execution sequences that share a single memory area (“</a:t>
            </a:r>
            <a:r>
              <a:rPr lang="en-US" b="1" i="1" u="sng" dirty="0"/>
              <a:t>address space</a:t>
            </a:r>
            <a:r>
              <a:rPr lang="en-US" dirty="0"/>
              <a:t>”)</a:t>
            </a:r>
          </a:p>
          <a:p>
            <a:r>
              <a:rPr lang="en-US" b="1" i="1" u="sng" dirty="0"/>
              <a:t>Processes</a:t>
            </a:r>
            <a:r>
              <a:rPr lang="en-US" dirty="0"/>
              <a:t> are execution sequences with their own independent, private memory areas</a:t>
            </a:r>
          </a:p>
          <a:p>
            <a:pPr>
              <a:buFont typeface="Wingdings" pitchFamily="2" charset="2"/>
              <a:buNone/>
            </a:pPr>
            <a:r>
              <a:rPr lang="en-US" dirty="0"/>
              <a:t>… and thus:</a:t>
            </a:r>
          </a:p>
          <a:p>
            <a:r>
              <a:rPr lang="en-US" b="1" i="1" u="sng" dirty="0" smtClean="0"/>
              <a:t>Multithreading</a:t>
            </a:r>
            <a:r>
              <a:rPr lang="en-US" dirty="0" smtClean="0"/>
              <a:t>:  </a:t>
            </a:r>
            <a:r>
              <a:rPr lang="en-US" dirty="0"/>
              <a:t>parallelism via multiple </a:t>
            </a:r>
            <a:r>
              <a:rPr lang="en-US" b="1" u="sng" dirty="0"/>
              <a:t>threads</a:t>
            </a:r>
          </a:p>
          <a:p>
            <a:r>
              <a:rPr lang="en-US" b="1" i="1" u="sng" dirty="0" smtClean="0"/>
              <a:t>Multiprocessing</a:t>
            </a:r>
            <a:r>
              <a:rPr lang="en-US" dirty="0" smtClean="0"/>
              <a:t>: parallelism </a:t>
            </a:r>
            <a:r>
              <a:rPr lang="en-US" dirty="0"/>
              <a:t>via multiple </a:t>
            </a:r>
            <a:r>
              <a:rPr lang="en-US" b="1" u="sng" dirty="0"/>
              <a:t>processes</a:t>
            </a:r>
          </a:p>
          <a:p>
            <a:pPr>
              <a:buFont typeface="Wingdings" pitchFamily="2" charset="2"/>
              <a:buNone/>
            </a:pPr>
            <a:r>
              <a:rPr lang="en-US" dirty="0"/>
              <a:t>Generally:</a:t>
            </a:r>
          </a:p>
          <a:p>
            <a:r>
              <a:rPr lang="en-US" dirty="0" smtClean="0"/>
              <a:t>Shared Memory Parallelism </a:t>
            </a:r>
            <a:r>
              <a:rPr lang="en-US" dirty="0"/>
              <a:t>is concerned with </a:t>
            </a:r>
            <a:r>
              <a:rPr lang="en-US" b="1" u="sng" dirty="0"/>
              <a:t>threads</a:t>
            </a:r>
            <a:r>
              <a:rPr lang="en-US" dirty="0"/>
              <a:t>, and</a:t>
            </a:r>
          </a:p>
          <a:p>
            <a:r>
              <a:rPr lang="en-US" dirty="0"/>
              <a:t>Distributed Parallelism is concerned with </a:t>
            </a:r>
            <a:r>
              <a:rPr lang="en-US" b="1" u="sng" dirty="0"/>
              <a:t>processes</a:t>
            </a:r>
            <a:r>
              <a:rPr lang="en-US" dirty="0"/>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B4A29878-4D21-4673-97D2-4508F8B201A5}" type="slidenum">
              <a:rPr lang="en-US"/>
              <a:pPr/>
              <a:t>19</a:t>
            </a:fld>
            <a:endParaRPr lang="en-US"/>
          </a:p>
        </p:txBody>
      </p:sp>
      <p:sp>
        <p:nvSpPr>
          <p:cNvPr id="694274" name="Rectangle 2"/>
          <p:cNvSpPr>
            <a:spLocks noGrp="1" noChangeArrowheads="1"/>
          </p:cNvSpPr>
          <p:nvPr>
            <p:ph type="title"/>
          </p:nvPr>
        </p:nvSpPr>
        <p:spPr/>
        <p:txBody>
          <a:bodyPr/>
          <a:lstStyle/>
          <a:p>
            <a:r>
              <a:rPr lang="en-US"/>
              <a:t>Jargon Alert!</a:t>
            </a:r>
          </a:p>
        </p:txBody>
      </p:sp>
      <p:sp>
        <p:nvSpPr>
          <p:cNvPr id="694275" name="Rectangle 3"/>
          <p:cNvSpPr>
            <a:spLocks noGrp="1" noChangeArrowheads="1"/>
          </p:cNvSpPr>
          <p:nvPr>
            <p:ph type="body" idx="1"/>
          </p:nvPr>
        </p:nvSpPr>
        <p:spPr>
          <a:xfrm>
            <a:off x="609600" y="1371600"/>
            <a:ext cx="8077200" cy="4648200"/>
          </a:xfrm>
        </p:spPr>
        <p:txBody>
          <a:bodyPr/>
          <a:lstStyle/>
          <a:p>
            <a:pPr>
              <a:lnSpc>
                <a:spcPct val="90000"/>
              </a:lnSpc>
              <a:buFont typeface="Wingdings" pitchFamily="2" charset="2"/>
              <a:buNone/>
            </a:pPr>
            <a:r>
              <a:rPr lang="en-US" dirty="0"/>
              <a:t>In principle:</a:t>
            </a:r>
          </a:p>
          <a:p>
            <a:pPr>
              <a:lnSpc>
                <a:spcPct val="90000"/>
              </a:lnSpc>
            </a:pPr>
            <a:r>
              <a:rPr lang="en-US" dirty="0" smtClean="0"/>
              <a:t>“shared memory parallelism” </a:t>
            </a:r>
            <a:r>
              <a:rPr lang="en-US" dirty="0">
                <a:sym typeface="Wingdings" pitchFamily="2" charset="2"/>
              </a:rPr>
              <a:t> “multithreading”</a:t>
            </a:r>
          </a:p>
          <a:p>
            <a:pPr>
              <a:lnSpc>
                <a:spcPct val="90000"/>
              </a:lnSpc>
            </a:pPr>
            <a:r>
              <a:rPr lang="en-US" dirty="0"/>
              <a:t>“distributed parallelism”        </a:t>
            </a:r>
            <a:r>
              <a:rPr lang="en-US" sz="1400" dirty="0"/>
              <a:t> </a:t>
            </a:r>
            <a:r>
              <a:rPr lang="en-US" dirty="0" smtClean="0">
                <a:sym typeface="Wingdings" pitchFamily="2" charset="2"/>
              </a:rPr>
              <a:t> </a:t>
            </a:r>
            <a:r>
              <a:rPr lang="en-US" dirty="0">
                <a:sym typeface="Wingdings" pitchFamily="2" charset="2"/>
              </a:rPr>
              <a:t>“multiprocessing”</a:t>
            </a:r>
            <a:endParaRPr lang="en-US" dirty="0"/>
          </a:p>
          <a:p>
            <a:pPr>
              <a:lnSpc>
                <a:spcPct val="90000"/>
              </a:lnSpc>
              <a:buFont typeface="Wingdings" pitchFamily="2" charset="2"/>
              <a:buNone/>
            </a:pPr>
            <a:r>
              <a:rPr lang="en-US" dirty="0"/>
              <a:t>In practice, sadly, </a:t>
            </a:r>
            <a:r>
              <a:rPr lang="en-US" dirty="0" smtClean="0"/>
              <a:t>the following </a:t>
            </a:r>
            <a:r>
              <a:rPr lang="en-US" dirty="0"/>
              <a:t>terms are often used interchangeably:</a:t>
            </a:r>
          </a:p>
          <a:p>
            <a:pPr>
              <a:lnSpc>
                <a:spcPct val="90000"/>
              </a:lnSpc>
            </a:pPr>
            <a:r>
              <a:rPr lang="en-US" dirty="0"/>
              <a:t>Parallelism</a:t>
            </a:r>
          </a:p>
          <a:p>
            <a:pPr>
              <a:lnSpc>
                <a:spcPct val="90000"/>
              </a:lnSpc>
            </a:pPr>
            <a:r>
              <a:rPr lang="en-US" b="1" i="1" u="sng" dirty="0"/>
              <a:t>Concurrency</a:t>
            </a:r>
            <a:r>
              <a:rPr lang="en-US" dirty="0"/>
              <a:t> (not as popular these days)</a:t>
            </a:r>
          </a:p>
          <a:p>
            <a:pPr>
              <a:lnSpc>
                <a:spcPct val="90000"/>
              </a:lnSpc>
            </a:pPr>
            <a:r>
              <a:rPr lang="en-US" dirty="0"/>
              <a:t>Multithreading</a:t>
            </a:r>
          </a:p>
          <a:p>
            <a:pPr>
              <a:lnSpc>
                <a:spcPct val="90000"/>
              </a:lnSpc>
            </a:pPr>
            <a:r>
              <a:rPr lang="en-US" dirty="0"/>
              <a:t>Multiprocessing</a:t>
            </a:r>
          </a:p>
          <a:p>
            <a:pPr>
              <a:lnSpc>
                <a:spcPct val="90000"/>
              </a:lnSpc>
              <a:buFont typeface="Wingdings" pitchFamily="2" charset="2"/>
              <a:buNone/>
            </a:pPr>
            <a:r>
              <a:rPr lang="en-US" dirty="0"/>
              <a:t>Typically, you have to figure out what is meant based on the context.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hampton_logo.gif"/>
          <p:cNvPicPr>
            <a:picLocks noChangeAspect="1"/>
          </p:cNvPicPr>
          <p:nvPr/>
        </p:nvPicPr>
        <p:blipFill>
          <a:blip r:embed="rId4" cstate="print"/>
          <a:stretch>
            <a:fillRect/>
          </a:stretch>
        </p:blipFill>
        <p:spPr>
          <a:xfrm>
            <a:off x="7620000" y="4038600"/>
            <a:ext cx="1428750" cy="1428750"/>
          </a:xfrm>
          <a:prstGeom prst="rect">
            <a:avLst/>
          </a:prstGeom>
        </p:spPr>
      </p:pic>
      <p:pic>
        <p:nvPicPr>
          <p:cNvPr id="16" name="Picture 15" descr="contracosta_logo.jpg"/>
          <p:cNvPicPr>
            <a:picLocks noChangeAspect="1"/>
          </p:cNvPicPr>
          <p:nvPr/>
        </p:nvPicPr>
        <p:blipFill>
          <a:blip r:embed="rId5" cstate="print"/>
          <a:stretch>
            <a:fillRect/>
          </a:stretch>
        </p:blipFill>
        <p:spPr>
          <a:xfrm>
            <a:off x="7620000" y="3276600"/>
            <a:ext cx="1428750" cy="1143000"/>
          </a:xfrm>
          <a:prstGeom prst="rect">
            <a:avLst/>
          </a:prstGeom>
        </p:spPr>
      </p:pic>
      <p:pic>
        <p:nvPicPr>
          <p:cNvPr id="15" name="Picture 14" descr="sdsu_logo.jpg"/>
          <p:cNvPicPr>
            <a:picLocks noChangeAspect="1"/>
          </p:cNvPicPr>
          <p:nvPr/>
        </p:nvPicPr>
        <p:blipFill>
          <a:blip r:embed="rId6" cstate="print"/>
          <a:stretch>
            <a:fillRect/>
          </a:stretch>
        </p:blipFill>
        <p:spPr>
          <a:xfrm>
            <a:off x="6553200" y="4953000"/>
            <a:ext cx="1066800" cy="1600200"/>
          </a:xfrm>
          <a:prstGeom prst="rect">
            <a:avLst/>
          </a:prstGeom>
        </p:spPr>
      </p:pic>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Intermediate</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Parallel Programming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&amp; Cluster Computing</a:t>
            </a:r>
            <a:r>
              <a:rPr lang="en-US" sz="3200" dirty="0" smtClean="0">
                <a:effectLst>
                  <a:outerShdw blurRad="38100" dist="38100" dir="2700000" algn="tl">
                    <a:srgbClr val="C0C0C0"/>
                  </a:outerShdw>
                </a:effectLst>
                <a:latin typeface="Arial Black" pitchFamily="34" charset="0"/>
              </a:rPr>
              <a:t/>
            </a:r>
            <a:br>
              <a:rPr lang="en-US" sz="3200" dirty="0" smtClean="0">
                <a:effectLst>
                  <a:outerShdw blurRad="38100" dist="38100" dir="2700000" algn="tl">
                    <a:srgbClr val="C0C0C0"/>
                  </a:outerShdw>
                </a:effectLst>
                <a:latin typeface="Arial Black" pitchFamily="34" charset="0"/>
              </a:rPr>
            </a:br>
            <a:r>
              <a:rPr lang="en-US" sz="3200" dirty="0" smtClean="0">
                <a:solidFill>
                  <a:schemeClr val="tx1"/>
                </a:solidFill>
                <a:effectLst>
                  <a:outerShdw blurRad="38100" dist="38100" dir="2700000" algn="tl">
                    <a:srgbClr val="C0C0C0"/>
                  </a:outerShdw>
                </a:effectLst>
              </a:rPr>
              <a:t> Shared Memory Multithreading</a:t>
            </a:r>
            <a:endParaRPr lang="en-US" sz="3200" dirty="0" smtClean="0">
              <a:solidFill>
                <a:schemeClr val="tx1"/>
              </a:solidFill>
              <a:effectLst>
                <a:outerShdw blurRad="38100" dist="38100" dir="2700000" algn="tl">
                  <a:srgbClr val="C0C0C0"/>
                </a:outerShdw>
              </a:effectLst>
              <a:latin typeface="Times New Roman" pitchFamily="18" charset="0"/>
              <a:cs typeface="Times New Roman" pitchFamily="18"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sz="1450" b="1" dirty="0" smtClean="0"/>
              <a:t>Josh Alexander, University of Oklahoma</a:t>
            </a:r>
          </a:p>
          <a:p>
            <a:pPr eaLnBrk="1" hangingPunct="1">
              <a:lnSpc>
                <a:spcPct val="90000"/>
              </a:lnSpc>
              <a:spcBef>
                <a:spcPts val="0"/>
              </a:spcBef>
            </a:pPr>
            <a:r>
              <a:rPr lang="en-US" sz="1450" b="1" dirty="0" smtClean="0"/>
              <a:t>Ivan </a:t>
            </a:r>
            <a:r>
              <a:rPr lang="en-US" sz="1450" b="1" dirty="0" err="1" smtClean="0"/>
              <a:t>Babic</a:t>
            </a:r>
            <a:r>
              <a:rPr lang="en-US" sz="1450" b="1" dirty="0" smtClean="0"/>
              <a:t>, Earlham College</a:t>
            </a:r>
          </a:p>
          <a:p>
            <a:pPr eaLnBrk="1" hangingPunct="1">
              <a:lnSpc>
                <a:spcPct val="90000"/>
              </a:lnSpc>
              <a:spcBef>
                <a:spcPts val="0"/>
              </a:spcBef>
            </a:pPr>
            <a:r>
              <a:rPr lang="en-US" sz="1450" b="1" dirty="0" smtClean="0"/>
              <a:t>Ken </a:t>
            </a:r>
            <a:r>
              <a:rPr lang="en-US" sz="1450" b="1" dirty="0" err="1" smtClean="0"/>
              <a:t>Gamradt</a:t>
            </a:r>
            <a:r>
              <a:rPr lang="en-US" sz="1450" b="1" dirty="0" smtClean="0"/>
              <a:t>, South Dakota State University</a:t>
            </a:r>
          </a:p>
          <a:p>
            <a:pPr eaLnBrk="1" hangingPunct="1">
              <a:lnSpc>
                <a:spcPct val="90000"/>
              </a:lnSpc>
              <a:spcBef>
                <a:spcPts val="0"/>
              </a:spcBef>
            </a:pPr>
            <a:r>
              <a:rPr lang="en-US" sz="1450" b="1" dirty="0" smtClean="0"/>
              <a:t>Andrew Fitz Gibbon, Amazon.com</a:t>
            </a:r>
          </a:p>
          <a:p>
            <a:pPr eaLnBrk="1" hangingPunct="1">
              <a:lnSpc>
                <a:spcPct val="90000"/>
              </a:lnSpc>
              <a:spcBef>
                <a:spcPts val="0"/>
              </a:spcBef>
            </a:pPr>
            <a:r>
              <a:rPr lang="en-US" sz="1450" b="1" dirty="0" err="1" smtClean="0"/>
              <a:t>Mobeen</a:t>
            </a:r>
            <a:r>
              <a:rPr lang="en-US" sz="1450" b="1" dirty="0" smtClean="0"/>
              <a:t> </a:t>
            </a:r>
            <a:r>
              <a:rPr lang="en-US" sz="1450" b="1" dirty="0" err="1" smtClean="0"/>
              <a:t>Ludin</a:t>
            </a:r>
            <a:r>
              <a:rPr lang="en-US" sz="1450" b="1" dirty="0" smtClean="0"/>
              <a:t>, Earlham College</a:t>
            </a:r>
          </a:p>
          <a:p>
            <a:pPr eaLnBrk="1" hangingPunct="1">
              <a:lnSpc>
                <a:spcPct val="90000"/>
              </a:lnSpc>
              <a:spcBef>
                <a:spcPts val="0"/>
              </a:spcBef>
            </a:pPr>
            <a:r>
              <a:rPr lang="en-US" sz="1450" b="1" dirty="0" smtClean="0"/>
              <a:t>Tom Murphy,  Contra Costa College</a:t>
            </a:r>
          </a:p>
          <a:p>
            <a:pPr eaLnBrk="1" hangingPunct="1">
              <a:lnSpc>
                <a:spcPct val="90000"/>
              </a:lnSpc>
              <a:spcBef>
                <a:spcPts val="0"/>
              </a:spcBef>
            </a:pPr>
            <a:r>
              <a:rPr lang="en-US" sz="1450" b="1" dirty="0" smtClean="0"/>
              <a:t>Henry Neeman, University of Oklahoma</a:t>
            </a:r>
          </a:p>
          <a:p>
            <a:pPr eaLnBrk="1" hangingPunct="1">
              <a:lnSpc>
                <a:spcPct val="90000"/>
              </a:lnSpc>
              <a:spcBef>
                <a:spcPts val="0"/>
              </a:spcBef>
            </a:pPr>
            <a:r>
              <a:rPr lang="en-US" sz="1450" b="1" dirty="0" smtClean="0"/>
              <a:t>Charlie Peck, Earlham College</a:t>
            </a:r>
          </a:p>
          <a:p>
            <a:pPr eaLnBrk="1" hangingPunct="1">
              <a:lnSpc>
                <a:spcPct val="90000"/>
              </a:lnSpc>
              <a:spcBef>
                <a:spcPts val="0"/>
              </a:spcBef>
            </a:pPr>
            <a:r>
              <a:rPr lang="en-US" sz="1450" b="1" dirty="0" smtClean="0"/>
              <a:t>Stephen Providence, Hampton University</a:t>
            </a:r>
          </a:p>
          <a:p>
            <a:pPr eaLnBrk="1" hangingPunct="1">
              <a:lnSpc>
                <a:spcPct val="90000"/>
              </a:lnSpc>
              <a:spcBef>
                <a:spcPts val="0"/>
              </a:spcBef>
            </a:pPr>
            <a:r>
              <a:rPr lang="en-US" sz="1450" b="1" dirty="0" smtClean="0"/>
              <a:t>Jeff </a:t>
            </a:r>
            <a:r>
              <a:rPr lang="en-US" sz="1450" b="1" dirty="0" err="1" smtClean="0"/>
              <a:t>Rufinus</a:t>
            </a:r>
            <a:r>
              <a:rPr lang="en-US" sz="1450" b="1" dirty="0" smtClean="0"/>
              <a:t>, Widener University</a:t>
            </a:r>
          </a:p>
          <a:p>
            <a:pPr eaLnBrk="1" hangingPunct="1">
              <a:lnSpc>
                <a:spcPct val="90000"/>
              </a:lnSpc>
              <a:spcBef>
                <a:spcPts val="0"/>
              </a:spcBef>
            </a:pPr>
            <a:r>
              <a:rPr lang="en-US" sz="1450" b="1" dirty="0" smtClean="0"/>
              <a:t>Luis Vicente, Polytechnic University of Puerto Rico</a:t>
            </a:r>
          </a:p>
          <a:p>
            <a:pPr eaLnBrk="1" hangingPunct="1">
              <a:lnSpc>
                <a:spcPct val="90000"/>
              </a:lnSpc>
              <a:spcBef>
                <a:spcPts val="0"/>
              </a:spcBef>
            </a:pPr>
            <a:r>
              <a:rPr lang="en-US" sz="1450" b="1" dirty="0" smtClean="0"/>
              <a:t>Aaron </a:t>
            </a:r>
            <a:r>
              <a:rPr lang="en-US" sz="1450" b="1" dirty="0" err="1" smtClean="0"/>
              <a:t>Weeden</a:t>
            </a:r>
            <a:r>
              <a:rPr lang="en-US" sz="1450" b="1" dirty="0" smtClean="0"/>
              <a:t>, Earlham College</a:t>
            </a:r>
          </a:p>
          <a:p>
            <a:pPr eaLnBrk="1" hangingPunct="1">
              <a:spcBef>
                <a:spcPts val="0"/>
              </a:spcBef>
            </a:pPr>
            <a:r>
              <a:rPr lang="en-US" sz="1350" b="1" dirty="0" smtClean="0"/>
              <a:t>Sunday July 31 – Saturday August 6 2011</a:t>
            </a:r>
          </a:p>
        </p:txBody>
      </p:sp>
      <p:grpSp>
        <p:nvGrpSpPr>
          <p:cNvPr id="11269" name="Group 11"/>
          <p:cNvGrpSpPr>
            <a:grpSpLocks/>
          </p:cNvGrpSpPr>
          <p:nvPr/>
        </p:nvGrpSpPr>
        <p:grpSpPr bwMode="auto">
          <a:xfrm>
            <a:off x="3124200" y="5867400"/>
            <a:ext cx="2895600" cy="762000"/>
            <a:chOff x="1824" y="3120"/>
            <a:chExt cx="3168" cy="853"/>
          </a:xfrm>
        </p:grpSpPr>
        <p:pic>
          <p:nvPicPr>
            <p:cNvPr id="11272" name="Picture 9" descr="ouit_logo_small"/>
            <p:cNvPicPr>
              <a:picLocks noChangeAspect="1" noChangeArrowheads="1"/>
            </p:cNvPicPr>
            <p:nvPr/>
          </p:nvPicPr>
          <p:blipFill>
            <a:blip r:embed="rId7"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8"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9"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10" cstate="print"/>
          <a:srcRect/>
          <a:stretch>
            <a:fillRect/>
          </a:stretch>
        </p:blipFill>
        <p:spPr bwMode="auto">
          <a:xfrm>
            <a:off x="457200" y="4382206"/>
            <a:ext cx="1752600" cy="446263"/>
          </a:xfrm>
          <a:prstGeom prst="rect">
            <a:avLst/>
          </a:prstGeom>
          <a:noFill/>
          <a:ln w="9525">
            <a:noFill/>
            <a:miter lim="800000"/>
            <a:headEnd/>
            <a:tailEnd/>
          </a:ln>
        </p:spPr>
      </p:pic>
      <p:pic>
        <p:nvPicPr>
          <p:cNvPr id="11" name="Picture 11"/>
          <p:cNvPicPr>
            <a:picLocks noChangeAspect="1"/>
          </p:cNvPicPr>
          <p:nvPr/>
        </p:nvPicPr>
        <p:blipFill>
          <a:blip r:embed="rId11" cstate="print"/>
          <a:srcRect/>
          <a:stretch>
            <a:fillRect/>
          </a:stretch>
        </p:blipFill>
        <p:spPr bwMode="auto">
          <a:xfrm>
            <a:off x="152400" y="3543807"/>
            <a:ext cx="2438401" cy="570993"/>
          </a:xfrm>
          <a:prstGeom prst="rect">
            <a:avLst/>
          </a:prstGeom>
          <a:noFill/>
          <a:ln w="9525">
            <a:noFill/>
            <a:miter lim="800000"/>
            <a:headEnd/>
            <a:tailEnd/>
          </a:ln>
        </p:spPr>
      </p:pic>
      <p:sp>
        <p:nvSpPr>
          <p:cNvPr id="2" name="TextBox 1"/>
          <p:cNvSpPr txBox="1"/>
          <p:nvPr/>
        </p:nvSpPr>
        <p:spPr>
          <a:xfrm>
            <a:off x="304800" y="4876800"/>
            <a:ext cx="1676400" cy="1477328"/>
          </a:xfrm>
          <a:prstGeom prst="rect">
            <a:avLst/>
          </a:prstGeom>
          <a:noFill/>
        </p:spPr>
        <p:txBody>
          <a:bodyPr wrap="square" rtlCol="0">
            <a:spAutoFit/>
          </a:bodyPr>
          <a:lstStyle/>
          <a:p>
            <a:r>
              <a:rPr lang="en-US" dirty="0" smtClean="0"/>
              <a:t>Sponsored by DOD HPCMP, SC11/ACM, NCSI and</a:t>
            </a:r>
          </a:p>
          <a:p>
            <a:r>
              <a:rPr lang="en-US" dirty="0" smtClean="0"/>
              <a:t>OK EPSCoR</a:t>
            </a:r>
            <a:endParaRPr lang="en-US" dirty="0"/>
          </a:p>
        </p:txBody>
      </p:sp>
      <p:pic>
        <p:nvPicPr>
          <p:cNvPr id="18" name="Picture 17" descr="widener_logo.jpg"/>
          <p:cNvPicPr>
            <a:picLocks noChangeAspect="1"/>
          </p:cNvPicPr>
          <p:nvPr/>
        </p:nvPicPr>
        <p:blipFill>
          <a:blip r:embed="rId12" cstate="print"/>
          <a:stretch>
            <a:fillRect/>
          </a:stretch>
        </p:blipFill>
        <p:spPr>
          <a:xfrm>
            <a:off x="7543800" y="5334000"/>
            <a:ext cx="1479518" cy="473927"/>
          </a:xfrm>
          <a:prstGeom prst="rect">
            <a:avLst/>
          </a:prstGeom>
        </p:spPr>
      </p:pic>
      <p:pic>
        <p:nvPicPr>
          <p:cNvPr id="19" name="Picture 18" descr="pupr_logo.jpg"/>
          <p:cNvPicPr>
            <a:picLocks noChangeAspect="1"/>
          </p:cNvPicPr>
          <p:nvPr/>
        </p:nvPicPr>
        <p:blipFill>
          <a:blip r:embed="rId13" cstate="print"/>
          <a:stretch>
            <a:fillRect/>
          </a:stretch>
        </p:blipFill>
        <p:spPr>
          <a:xfrm>
            <a:off x="6780174" y="3505200"/>
            <a:ext cx="904875" cy="1262062"/>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7" name="Slide Number Placeholder 4"/>
          <p:cNvSpPr>
            <a:spLocks noGrp="1"/>
          </p:cNvSpPr>
          <p:nvPr>
            <p:ph type="sldNum" sz="quarter" idx="11"/>
          </p:nvPr>
        </p:nvSpPr>
        <p:spPr/>
        <p:txBody>
          <a:bodyPr/>
          <a:lstStyle/>
          <a:p>
            <a:fld id="{85D97311-93AD-4A7C-A578-310B2888EAAD}" type="slidenum">
              <a:rPr lang="en-US"/>
              <a:pPr/>
              <a:t>20</a:t>
            </a:fld>
            <a:endParaRPr lang="en-US"/>
          </a:p>
        </p:txBody>
      </p:sp>
      <p:sp>
        <p:nvSpPr>
          <p:cNvPr id="695298" name="Rectangle 2"/>
          <p:cNvSpPr>
            <a:spLocks noGrp="1" noChangeArrowheads="1"/>
          </p:cNvSpPr>
          <p:nvPr>
            <p:ph type="title"/>
          </p:nvPr>
        </p:nvSpPr>
        <p:spPr/>
        <p:txBody>
          <a:bodyPr/>
          <a:lstStyle/>
          <a:p>
            <a:r>
              <a:rPr lang="en-US"/>
              <a:t>Amdahl’s Law</a:t>
            </a:r>
          </a:p>
        </p:txBody>
      </p:sp>
      <p:sp>
        <p:nvSpPr>
          <p:cNvPr id="695299" name="Rectangle 3"/>
          <p:cNvSpPr>
            <a:spLocks noGrp="1" noChangeArrowheads="1"/>
          </p:cNvSpPr>
          <p:nvPr>
            <p:ph type="body" idx="1"/>
          </p:nvPr>
        </p:nvSpPr>
        <p:spPr>
          <a:xfrm>
            <a:off x="533400" y="1295400"/>
            <a:ext cx="8077200" cy="1676400"/>
          </a:xfrm>
        </p:spPr>
        <p:txBody>
          <a:bodyPr/>
          <a:lstStyle/>
          <a:p>
            <a:pPr>
              <a:buFont typeface="Wingdings" pitchFamily="2" charset="2"/>
              <a:buNone/>
            </a:pPr>
            <a:r>
              <a:rPr lang="en-US"/>
              <a:t>In 1967, Gene Amdahl came up with an idea so crucial to our understanding of parallelism that they named a </a:t>
            </a:r>
            <a:r>
              <a:rPr lang="en-US" b="1" u="sng">
                <a:solidFill>
                  <a:srgbClr val="0000FF"/>
                </a:solidFill>
              </a:rPr>
              <a:t>Law</a:t>
            </a:r>
            <a:r>
              <a:rPr lang="en-US"/>
              <a:t> for him:</a:t>
            </a:r>
          </a:p>
          <a:p>
            <a:pPr>
              <a:buFont typeface="Wingdings" pitchFamily="2" charset="2"/>
              <a:buNone/>
            </a:pPr>
            <a:endParaRPr lang="en-US"/>
          </a:p>
        </p:txBody>
      </p:sp>
      <p:graphicFrame>
        <p:nvGraphicFramePr>
          <p:cNvPr id="695300" name="Object 4"/>
          <p:cNvGraphicFramePr>
            <a:graphicFrameLocks noChangeAspect="1"/>
          </p:cNvGraphicFramePr>
          <p:nvPr/>
        </p:nvGraphicFramePr>
        <p:xfrm>
          <a:off x="2743200" y="2514600"/>
          <a:ext cx="3111500" cy="1868488"/>
        </p:xfrm>
        <a:graphic>
          <a:graphicData uri="http://schemas.openxmlformats.org/presentationml/2006/ole">
            <p:oleObj spid="_x0000_s1026" name="Equation" r:id="rId4" imgW="1091880" imgH="660240" progId="Equation.3">
              <p:embed/>
            </p:oleObj>
          </a:graphicData>
        </a:graphic>
      </p:graphicFrame>
      <p:sp>
        <p:nvSpPr>
          <p:cNvPr id="695301" name="Text Box 5"/>
          <p:cNvSpPr txBox="1">
            <a:spLocks noChangeArrowheads="1"/>
          </p:cNvSpPr>
          <p:nvPr/>
        </p:nvSpPr>
        <p:spPr bwMode="auto">
          <a:xfrm>
            <a:off x="533400" y="4267200"/>
            <a:ext cx="8077200" cy="1187450"/>
          </a:xfrm>
          <a:prstGeom prst="rect">
            <a:avLst/>
          </a:prstGeom>
          <a:noFill/>
          <a:ln w="9525">
            <a:noFill/>
            <a:miter lim="800000"/>
            <a:headEnd/>
            <a:tailEnd/>
          </a:ln>
          <a:effectLst/>
        </p:spPr>
        <p:txBody>
          <a:bodyPr>
            <a:spAutoFit/>
          </a:bodyPr>
          <a:lstStyle/>
          <a:p>
            <a:pPr algn="l"/>
            <a:r>
              <a:rPr lang="en-US" sz="2400"/>
              <a:t>where </a:t>
            </a:r>
            <a:r>
              <a:rPr lang="en-US" sz="2400" i="1"/>
              <a:t>S</a:t>
            </a:r>
            <a:r>
              <a:rPr lang="en-US" sz="2400"/>
              <a:t> is the overall speedup achieved by parallelizing a code, </a:t>
            </a:r>
            <a:r>
              <a:rPr lang="en-US" sz="2400" i="1"/>
              <a:t>F</a:t>
            </a:r>
            <a:r>
              <a:rPr lang="en-US" sz="2400" i="1" baseline="-25000"/>
              <a:t>p</a:t>
            </a:r>
            <a:r>
              <a:rPr lang="en-US" sz="2400"/>
              <a:t> is the fraction of the code that’s parallelizable, and </a:t>
            </a:r>
            <a:r>
              <a:rPr lang="en-US" sz="2400" i="1"/>
              <a:t>S</a:t>
            </a:r>
            <a:r>
              <a:rPr lang="en-US" sz="2400" i="1" baseline="-25000"/>
              <a:t>p</a:t>
            </a:r>
            <a:r>
              <a:rPr lang="en-US" sz="2400"/>
              <a:t> is the speedup achieved in the parallel part.</a:t>
            </a:r>
            <a:r>
              <a:rPr lang="en-US" sz="2400" baseline="30000"/>
              <a:t>[1]</a:t>
            </a:r>
          </a:p>
        </p:txBody>
      </p:sp>
      <p:sp>
        <p:nvSpPr>
          <p:cNvPr id="8"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2"/>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73ADA814-58AB-48E6-8229-BD1B09260C78}" type="slidenum">
              <a:rPr lang="en-US"/>
              <a:pPr/>
              <a:t>21</a:t>
            </a:fld>
            <a:endParaRPr lang="en-US"/>
          </a:p>
        </p:txBody>
      </p:sp>
      <p:sp>
        <p:nvSpPr>
          <p:cNvPr id="696322" name="Rectangle 2"/>
          <p:cNvSpPr>
            <a:spLocks noGrp="1" noChangeArrowheads="1"/>
          </p:cNvSpPr>
          <p:nvPr>
            <p:ph type="title"/>
          </p:nvPr>
        </p:nvSpPr>
        <p:spPr/>
        <p:txBody>
          <a:bodyPr/>
          <a:lstStyle/>
          <a:p>
            <a:r>
              <a:rPr lang="en-US"/>
              <a:t>Amdahl’s Law: Huh?</a:t>
            </a:r>
          </a:p>
        </p:txBody>
      </p:sp>
      <p:sp>
        <p:nvSpPr>
          <p:cNvPr id="696323" name="Rectangle 3"/>
          <p:cNvSpPr>
            <a:spLocks noGrp="1" noChangeArrowheads="1"/>
          </p:cNvSpPr>
          <p:nvPr>
            <p:ph type="body" idx="1"/>
          </p:nvPr>
        </p:nvSpPr>
        <p:spPr>
          <a:xfrm>
            <a:off x="685800" y="1371600"/>
            <a:ext cx="7772400" cy="5105400"/>
          </a:xfrm>
        </p:spPr>
        <p:txBody>
          <a:bodyPr/>
          <a:lstStyle/>
          <a:p>
            <a:pPr>
              <a:buFont typeface="Wingdings" pitchFamily="2" charset="2"/>
              <a:buNone/>
            </a:pPr>
            <a:r>
              <a:rPr lang="en-US"/>
              <a:t>What does Amdahl’s Law tell us?</a:t>
            </a:r>
          </a:p>
          <a:p>
            <a:pPr>
              <a:buFont typeface="Wingdings" pitchFamily="2" charset="2"/>
              <a:buNone/>
            </a:pPr>
            <a:r>
              <a:rPr lang="en-US"/>
              <a:t>Imagine that you run your code on a zillion processors. The parallel part of the code could speed up by as much as a factor of a zillion.</a:t>
            </a:r>
          </a:p>
          <a:p>
            <a:pPr>
              <a:buFont typeface="Wingdings" pitchFamily="2" charset="2"/>
              <a:buNone/>
            </a:pPr>
            <a:r>
              <a:rPr lang="en-US"/>
              <a:t>For sufficiently large values of a zillion, the </a:t>
            </a:r>
            <a:r>
              <a:rPr lang="en-US" b="1" u="sng">
                <a:solidFill>
                  <a:schemeClr val="tx2"/>
                </a:solidFill>
              </a:rPr>
              <a:t>parallel part would take zero time</a:t>
            </a:r>
            <a:r>
              <a:rPr lang="en-US"/>
              <a:t>!</a:t>
            </a:r>
          </a:p>
          <a:p>
            <a:pPr>
              <a:lnSpc>
                <a:spcPct val="90000"/>
              </a:lnSpc>
              <a:buFont typeface="Wingdings" pitchFamily="2" charset="2"/>
              <a:buNone/>
            </a:pPr>
            <a:r>
              <a:rPr lang="en-US"/>
              <a:t>But, the </a:t>
            </a:r>
            <a:r>
              <a:rPr lang="en-US" b="1" u="sng">
                <a:solidFill>
                  <a:schemeClr val="hlink"/>
                </a:solidFill>
              </a:rPr>
              <a:t>serial</a:t>
            </a:r>
            <a:r>
              <a:rPr lang="en-US"/>
              <a:t> (non-parallel) part would take the </a:t>
            </a:r>
            <a:r>
              <a:rPr lang="en-US" b="1" u="sng">
                <a:solidFill>
                  <a:schemeClr val="hlink"/>
                </a:solidFill>
              </a:rPr>
              <a:t>same amount of time as on a single processor</a:t>
            </a:r>
            <a:r>
              <a:rPr lang="en-US"/>
              <a:t>.</a:t>
            </a:r>
          </a:p>
          <a:p>
            <a:pPr>
              <a:lnSpc>
                <a:spcPct val="90000"/>
              </a:lnSpc>
              <a:buFont typeface="Wingdings" pitchFamily="2" charset="2"/>
              <a:buNone/>
            </a:pPr>
            <a:r>
              <a:rPr lang="en-US"/>
              <a:t>So running your code on infinitely many processors would still take at least as much time as it takes to run just the serial part.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3"/>
          <p:cNvSpPr>
            <a:spLocks noGrp="1"/>
          </p:cNvSpPr>
          <p:nvPr>
            <p:ph type="sldNum" sz="quarter" idx="11"/>
          </p:nvPr>
        </p:nvSpPr>
        <p:spPr/>
        <p:txBody>
          <a:bodyPr/>
          <a:lstStyle/>
          <a:p>
            <a:fld id="{BBDD5B7B-884F-424F-95FB-DC10DC445D04}" type="slidenum">
              <a:rPr lang="en-US"/>
              <a:pPr/>
              <a:t>22</a:t>
            </a:fld>
            <a:endParaRPr lang="en-US"/>
          </a:p>
        </p:txBody>
      </p:sp>
      <p:sp>
        <p:nvSpPr>
          <p:cNvPr id="697346" name="Rectangle 2"/>
          <p:cNvSpPr>
            <a:spLocks noGrp="1" noChangeArrowheads="1"/>
          </p:cNvSpPr>
          <p:nvPr>
            <p:ph type="title"/>
          </p:nvPr>
        </p:nvSpPr>
        <p:spPr/>
        <p:txBody>
          <a:bodyPr/>
          <a:lstStyle/>
          <a:p>
            <a:r>
              <a:rPr lang="en-US"/>
              <a:t>Max Speedup by Serial %</a:t>
            </a:r>
          </a:p>
        </p:txBody>
      </p:sp>
      <p:graphicFrame>
        <p:nvGraphicFramePr>
          <p:cNvPr id="697347" name="Object 3"/>
          <p:cNvGraphicFramePr>
            <a:graphicFrameLocks noChangeAspect="1"/>
          </p:cNvGraphicFramePr>
          <p:nvPr/>
        </p:nvGraphicFramePr>
        <p:xfrm>
          <a:off x="1585913" y="989013"/>
          <a:ext cx="6426200" cy="4252912"/>
        </p:xfrm>
        <a:graphic>
          <a:graphicData uri="http://schemas.openxmlformats.org/presentationml/2006/ole">
            <p:oleObj spid="_x0000_s2050" name="Worksheet" r:id="rId4" imgW="8763000" imgH="5676990" progId="Excel.Sheet.8">
              <p:embed/>
            </p:oleObj>
          </a:graphicData>
        </a:graphic>
      </p:graphicFrame>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2"/>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6" name="Slide Number Placeholder 4"/>
          <p:cNvSpPr>
            <a:spLocks noGrp="1"/>
          </p:cNvSpPr>
          <p:nvPr>
            <p:ph type="sldNum" sz="quarter" idx="11"/>
          </p:nvPr>
        </p:nvSpPr>
        <p:spPr/>
        <p:txBody>
          <a:bodyPr/>
          <a:lstStyle/>
          <a:p>
            <a:fld id="{67B8490C-CA81-4273-864C-A743A0B14216}" type="slidenum">
              <a:rPr lang="en-US"/>
              <a:pPr/>
              <a:t>23</a:t>
            </a:fld>
            <a:endParaRPr lang="en-US"/>
          </a:p>
        </p:txBody>
      </p:sp>
      <p:sp>
        <p:nvSpPr>
          <p:cNvPr id="698370" name="Rectangle 2"/>
          <p:cNvSpPr>
            <a:spLocks noGrp="1" noChangeArrowheads="1"/>
          </p:cNvSpPr>
          <p:nvPr>
            <p:ph type="title"/>
          </p:nvPr>
        </p:nvSpPr>
        <p:spPr/>
        <p:txBody>
          <a:bodyPr/>
          <a:lstStyle/>
          <a:p>
            <a:r>
              <a:rPr lang="en-US"/>
              <a:t>Amdahl’s Law Example (F90)</a:t>
            </a:r>
          </a:p>
        </p:txBody>
      </p:sp>
      <p:sp>
        <p:nvSpPr>
          <p:cNvPr id="698371" name="Rectangle 3"/>
          <p:cNvSpPr>
            <a:spLocks noGrp="1" noChangeArrowheads="1"/>
          </p:cNvSpPr>
          <p:nvPr>
            <p:ph type="body" idx="1"/>
          </p:nvPr>
        </p:nvSpPr>
        <p:spPr>
          <a:xfrm>
            <a:off x="990600" y="1219200"/>
            <a:ext cx="7772400" cy="4114800"/>
          </a:xfrm>
        </p:spPr>
        <p:txBody>
          <a:bodyPr/>
          <a:lstStyle/>
          <a:p>
            <a:pPr>
              <a:buFont typeface="Wingdings" pitchFamily="2" charset="2"/>
              <a:buNone/>
            </a:pPr>
            <a:r>
              <a:rPr lang="en-US" sz="2000" b="1">
                <a:latin typeface="Courier New" pitchFamily="49" charset="0"/>
              </a:rPr>
              <a:t>PROGRAM amdahl_test</a:t>
            </a:r>
          </a:p>
          <a:p>
            <a:pPr>
              <a:lnSpc>
                <a:spcPct val="70000"/>
              </a:lnSpc>
              <a:buFont typeface="Wingdings" pitchFamily="2" charset="2"/>
              <a:buNone/>
            </a:pPr>
            <a:r>
              <a:rPr lang="en-US" sz="2000" b="1">
                <a:latin typeface="Courier New" pitchFamily="49" charset="0"/>
              </a:rPr>
              <a:t>  IMPLICIT NONE</a:t>
            </a:r>
          </a:p>
          <a:p>
            <a:pPr>
              <a:lnSpc>
                <a:spcPct val="70000"/>
              </a:lnSpc>
              <a:buFont typeface="Wingdings" pitchFamily="2" charset="2"/>
              <a:buNone/>
            </a:pPr>
            <a:r>
              <a:rPr lang="en-US" sz="2000" b="1">
                <a:latin typeface="Courier New" pitchFamily="49" charset="0"/>
              </a:rPr>
              <a:t>  REAL,DIMENSION(a_lot) :: array</a:t>
            </a:r>
          </a:p>
          <a:p>
            <a:pPr>
              <a:lnSpc>
                <a:spcPct val="80000"/>
              </a:lnSpc>
              <a:buFont typeface="Wingdings" pitchFamily="2" charset="2"/>
              <a:buNone/>
            </a:pPr>
            <a:r>
              <a:rPr lang="en-US" sz="2000" b="1">
                <a:latin typeface="Courier New" pitchFamily="49" charset="0"/>
              </a:rPr>
              <a:t>  REAL    :: scalar</a:t>
            </a:r>
          </a:p>
          <a:p>
            <a:pPr>
              <a:lnSpc>
                <a:spcPct val="80000"/>
              </a:lnSpc>
              <a:buFont typeface="Wingdings" pitchFamily="2" charset="2"/>
              <a:buNone/>
            </a:pPr>
            <a:r>
              <a:rPr lang="en-US" sz="2000" b="1">
                <a:latin typeface="Courier New" pitchFamily="49" charset="0"/>
              </a:rPr>
              <a:t>  INTEGER :: index</a:t>
            </a:r>
          </a:p>
          <a:p>
            <a:pPr>
              <a:lnSpc>
                <a:spcPct val="80000"/>
              </a:lnSpc>
              <a:buFont typeface="Wingdings" pitchFamily="2" charset="2"/>
              <a:buNone/>
            </a:pPr>
            <a:endParaRPr lang="en-US" sz="2000" b="1">
              <a:latin typeface="Courier New" pitchFamily="49" charset="0"/>
            </a:endParaRPr>
          </a:p>
          <a:p>
            <a:pPr>
              <a:lnSpc>
                <a:spcPct val="80000"/>
              </a:lnSpc>
              <a:buFont typeface="Wingdings" pitchFamily="2" charset="2"/>
              <a:buNone/>
            </a:pPr>
            <a:r>
              <a:rPr lang="en-US" sz="2000" b="1">
                <a:solidFill>
                  <a:schemeClr val="hlink"/>
                </a:solidFill>
                <a:latin typeface="Courier New" pitchFamily="49" charset="0"/>
              </a:rPr>
              <a:t>  READ *, scalar      !! Serial part</a:t>
            </a:r>
          </a:p>
          <a:p>
            <a:pPr>
              <a:lnSpc>
                <a:spcPct val="80000"/>
              </a:lnSpc>
              <a:buFont typeface="Wingdings" pitchFamily="2" charset="2"/>
              <a:buNone/>
            </a:pPr>
            <a:r>
              <a:rPr lang="en-US" sz="2000" b="1">
                <a:solidFill>
                  <a:schemeClr val="tx2"/>
                </a:solidFill>
                <a:latin typeface="Courier New" pitchFamily="49" charset="0"/>
              </a:rPr>
              <a:t>  DO index = 1, a_lot !! Parallel part</a:t>
            </a:r>
          </a:p>
          <a:p>
            <a:pPr>
              <a:lnSpc>
                <a:spcPct val="80000"/>
              </a:lnSpc>
              <a:buFont typeface="Wingdings" pitchFamily="2" charset="2"/>
              <a:buNone/>
            </a:pPr>
            <a:r>
              <a:rPr lang="en-US" sz="2000" b="1">
                <a:solidFill>
                  <a:schemeClr val="tx2"/>
                </a:solidFill>
                <a:latin typeface="Courier New" pitchFamily="49" charset="0"/>
              </a:rPr>
              <a:t>    array(index) = scalar * index</a:t>
            </a:r>
          </a:p>
          <a:p>
            <a:pPr>
              <a:lnSpc>
                <a:spcPct val="80000"/>
              </a:lnSpc>
              <a:buFont typeface="Wingdings" pitchFamily="2" charset="2"/>
              <a:buNone/>
            </a:pPr>
            <a:r>
              <a:rPr lang="en-US" sz="2000" b="1">
                <a:solidFill>
                  <a:schemeClr val="tx2"/>
                </a:solidFill>
                <a:latin typeface="Courier New" pitchFamily="49" charset="0"/>
              </a:rPr>
              <a:t>  END DO</a:t>
            </a:r>
          </a:p>
          <a:p>
            <a:pPr>
              <a:lnSpc>
                <a:spcPct val="80000"/>
              </a:lnSpc>
              <a:buFont typeface="Wingdings" pitchFamily="2" charset="2"/>
              <a:buNone/>
            </a:pPr>
            <a:r>
              <a:rPr lang="en-US" sz="2000" b="1">
                <a:latin typeface="Courier New" pitchFamily="49" charset="0"/>
              </a:rPr>
              <a:t>END PROGRAM amdahl_test</a:t>
            </a:r>
          </a:p>
        </p:txBody>
      </p:sp>
      <p:sp>
        <p:nvSpPr>
          <p:cNvPr id="698372" name="Text Box 4"/>
          <p:cNvSpPr txBox="1">
            <a:spLocks noChangeArrowheads="1"/>
          </p:cNvSpPr>
          <p:nvPr/>
        </p:nvSpPr>
        <p:spPr bwMode="auto">
          <a:xfrm>
            <a:off x="533400" y="4724400"/>
            <a:ext cx="8077200" cy="1187450"/>
          </a:xfrm>
          <a:prstGeom prst="rect">
            <a:avLst/>
          </a:prstGeom>
          <a:noFill/>
          <a:ln w="9525">
            <a:noFill/>
            <a:miter lim="800000"/>
            <a:headEnd/>
            <a:tailEnd/>
          </a:ln>
          <a:effectLst/>
        </p:spPr>
        <p:txBody>
          <a:bodyPr>
            <a:spAutoFit/>
          </a:bodyPr>
          <a:lstStyle/>
          <a:p>
            <a:pPr algn="l"/>
            <a:r>
              <a:rPr lang="en-US" sz="2400"/>
              <a:t>If we run this program on infinitely many CPUs, then the total run time will still be at least as much as the time it takes to perform the </a:t>
            </a:r>
            <a:r>
              <a:rPr lang="en-US" sz="2400" b="1">
                <a:solidFill>
                  <a:schemeClr val="hlink"/>
                </a:solidFill>
                <a:latin typeface="Courier New" pitchFamily="49" charset="0"/>
              </a:rPr>
              <a:t>READ</a:t>
            </a:r>
            <a:r>
              <a:rPr lang="en-US" sz="2400"/>
              <a:t>.</a:t>
            </a:r>
          </a:p>
        </p:txBody>
      </p:sp>
      <p:sp>
        <p:nvSpPr>
          <p:cNvPr id="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6" name="Slide Number Placeholder 4"/>
          <p:cNvSpPr>
            <a:spLocks noGrp="1"/>
          </p:cNvSpPr>
          <p:nvPr>
            <p:ph type="sldNum" sz="quarter" idx="11"/>
          </p:nvPr>
        </p:nvSpPr>
        <p:spPr/>
        <p:txBody>
          <a:bodyPr/>
          <a:lstStyle/>
          <a:p>
            <a:fld id="{D3B3ACE3-527A-4CFA-8E69-98AEEC14050A}" type="slidenum">
              <a:rPr lang="en-US"/>
              <a:pPr/>
              <a:t>24</a:t>
            </a:fld>
            <a:endParaRPr lang="en-US"/>
          </a:p>
        </p:txBody>
      </p:sp>
      <p:sp>
        <p:nvSpPr>
          <p:cNvPr id="699394" name="Rectangle 2"/>
          <p:cNvSpPr>
            <a:spLocks noGrp="1" noChangeArrowheads="1"/>
          </p:cNvSpPr>
          <p:nvPr>
            <p:ph type="title"/>
          </p:nvPr>
        </p:nvSpPr>
        <p:spPr/>
        <p:txBody>
          <a:bodyPr/>
          <a:lstStyle/>
          <a:p>
            <a:r>
              <a:rPr lang="en-US"/>
              <a:t>Amdahl’s Law Example (C)</a:t>
            </a:r>
          </a:p>
        </p:txBody>
      </p:sp>
      <p:sp>
        <p:nvSpPr>
          <p:cNvPr id="699395" name="Rectangle 3"/>
          <p:cNvSpPr>
            <a:spLocks noGrp="1" noChangeArrowheads="1"/>
          </p:cNvSpPr>
          <p:nvPr>
            <p:ph type="body" idx="1"/>
          </p:nvPr>
        </p:nvSpPr>
        <p:spPr>
          <a:xfrm>
            <a:off x="990600" y="1219200"/>
            <a:ext cx="7772400" cy="4114800"/>
          </a:xfrm>
        </p:spPr>
        <p:txBody>
          <a:bodyPr/>
          <a:lstStyle/>
          <a:p>
            <a:pPr>
              <a:buFont typeface="Wingdings" pitchFamily="2" charset="2"/>
              <a:buNone/>
            </a:pPr>
            <a:r>
              <a:rPr lang="en-US" sz="2000" b="1">
                <a:latin typeface="Courier New" pitchFamily="49" charset="0"/>
              </a:rPr>
              <a:t>int main ()</a:t>
            </a:r>
          </a:p>
          <a:p>
            <a:pPr>
              <a:lnSpc>
                <a:spcPct val="70000"/>
              </a:lnSpc>
              <a:buFont typeface="Wingdings" pitchFamily="2" charset="2"/>
              <a:buNone/>
            </a:pPr>
            <a:r>
              <a:rPr lang="en-US" sz="2000" b="1">
                <a:latin typeface="Courier New" pitchFamily="49" charset="0"/>
              </a:rPr>
              <a:t>{</a:t>
            </a:r>
          </a:p>
          <a:p>
            <a:pPr>
              <a:lnSpc>
                <a:spcPct val="70000"/>
              </a:lnSpc>
              <a:buFont typeface="Wingdings" pitchFamily="2" charset="2"/>
              <a:buNone/>
            </a:pPr>
            <a:r>
              <a:rPr lang="en-US" sz="2000" b="1">
                <a:latin typeface="Courier New" pitchFamily="49" charset="0"/>
              </a:rPr>
              <a:t>  float array[a_lot];</a:t>
            </a:r>
          </a:p>
          <a:p>
            <a:pPr>
              <a:lnSpc>
                <a:spcPct val="80000"/>
              </a:lnSpc>
              <a:buFont typeface="Wingdings" pitchFamily="2" charset="2"/>
              <a:buNone/>
            </a:pPr>
            <a:r>
              <a:rPr lang="en-US" sz="2000" b="1">
                <a:latin typeface="Courier New" pitchFamily="49" charset="0"/>
              </a:rPr>
              <a:t>  float scalar;</a:t>
            </a:r>
          </a:p>
          <a:p>
            <a:pPr>
              <a:lnSpc>
                <a:spcPct val="80000"/>
              </a:lnSpc>
              <a:buFont typeface="Wingdings" pitchFamily="2" charset="2"/>
              <a:buNone/>
            </a:pPr>
            <a:r>
              <a:rPr lang="en-US" sz="2000" b="1">
                <a:latin typeface="Courier New" pitchFamily="49" charset="0"/>
              </a:rPr>
              <a:t>  int   index;</a:t>
            </a:r>
          </a:p>
          <a:p>
            <a:pPr>
              <a:lnSpc>
                <a:spcPct val="80000"/>
              </a:lnSpc>
              <a:buFont typeface="Wingdings" pitchFamily="2" charset="2"/>
              <a:buNone/>
            </a:pPr>
            <a:endParaRPr lang="en-US" sz="2000" b="1">
              <a:latin typeface="Courier New" pitchFamily="49" charset="0"/>
            </a:endParaRPr>
          </a:p>
          <a:p>
            <a:pPr>
              <a:lnSpc>
                <a:spcPct val="80000"/>
              </a:lnSpc>
              <a:buFont typeface="Wingdings" pitchFamily="2" charset="2"/>
              <a:buNone/>
            </a:pPr>
            <a:r>
              <a:rPr lang="en-US" sz="2000" b="1">
                <a:solidFill>
                  <a:schemeClr val="hlink"/>
                </a:solidFill>
                <a:latin typeface="Courier New" pitchFamily="49" charset="0"/>
              </a:rPr>
              <a:t>  scanf("%f", scalar); /* Serial part */</a:t>
            </a:r>
          </a:p>
          <a:p>
            <a:pPr>
              <a:lnSpc>
                <a:spcPct val="80000"/>
              </a:lnSpc>
              <a:buFont typeface="Wingdings" pitchFamily="2" charset="2"/>
              <a:buNone/>
            </a:pPr>
            <a:r>
              <a:rPr lang="en-US" sz="2000" b="1">
                <a:solidFill>
                  <a:schemeClr val="tx2"/>
                </a:solidFill>
                <a:latin typeface="Courier New" pitchFamily="49" charset="0"/>
              </a:rPr>
              <a:t>  /* Parallel part */</a:t>
            </a:r>
          </a:p>
          <a:p>
            <a:pPr>
              <a:lnSpc>
                <a:spcPct val="80000"/>
              </a:lnSpc>
              <a:buFont typeface="Wingdings" pitchFamily="2" charset="2"/>
              <a:buNone/>
            </a:pPr>
            <a:r>
              <a:rPr lang="en-US" sz="2000" b="1">
                <a:solidFill>
                  <a:schemeClr val="tx2"/>
                </a:solidFill>
                <a:latin typeface="Courier New" pitchFamily="49" charset="0"/>
              </a:rPr>
              <a:t>  for (index = 0; index &lt; a_lot; index++) {</a:t>
            </a:r>
          </a:p>
          <a:p>
            <a:pPr>
              <a:lnSpc>
                <a:spcPct val="80000"/>
              </a:lnSpc>
              <a:buFont typeface="Wingdings" pitchFamily="2" charset="2"/>
              <a:buNone/>
            </a:pPr>
            <a:r>
              <a:rPr lang="en-US" sz="2000" b="1">
                <a:solidFill>
                  <a:schemeClr val="tx2"/>
                </a:solidFill>
                <a:latin typeface="Courier New" pitchFamily="49" charset="0"/>
              </a:rPr>
              <a:t>    array(index) = scalar * index</a:t>
            </a:r>
          </a:p>
          <a:p>
            <a:pPr>
              <a:lnSpc>
                <a:spcPct val="80000"/>
              </a:lnSpc>
              <a:buFont typeface="Wingdings" pitchFamily="2" charset="2"/>
              <a:buNone/>
            </a:pPr>
            <a:r>
              <a:rPr lang="en-US" sz="2000" b="1">
                <a:solidFill>
                  <a:schemeClr val="tx2"/>
                </a:solidFill>
                <a:latin typeface="Courier New" pitchFamily="49" charset="0"/>
              </a:rPr>
              <a:t>  }</a:t>
            </a:r>
          </a:p>
          <a:p>
            <a:pPr>
              <a:lnSpc>
                <a:spcPct val="80000"/>
              </a:lnSpc>
              <a:buFont typeface="Wingdings" pitchFamily="2" charset="2"/>
              <a:buNone/>
            </a:pPr>
            <a:r>
              <a:rPr lang="en-US" sz="2000" b="1">
                <a:latin typeface="Courier New" pitchFamily="49" charset="0"/>
              </a:rPr>
              <a:t>}</a:t>
            </a:r>
          </a:p>
        </p:txBody>
      </p:sp>
      <p:sp>
        <p:nvSpPr>
          <p:cNvPr id="699396" name="Text Box 4"/>
          <p:cNvSpPr txBox="1">
            <a:spLocks noChangeArrowheads="1"/>
          </p:cNvSpPr>
          <p:nvPr/>
        </p:nvSpPr>
        <p:spPr bwMode="auto">
          <a:xfrm>
            <a:off x="533400" y="4724400"/>
            <a:ext cx="8077200" cy="1187450"/>
          </a:xfrm>
          <a:prstGeom prst="rect">
            <a:avLst/>
          </a:prstGeom>
          <a:noFill/>
          <a:ln w="9525">
            <a:noFill/>
            <a:miter lim="800000"/>
            <a:headEnd/>
            <a:tailEnd/>
          </a:ln>
          <a:effectLst/>
        </p:spPr>
        <p:txBody>
          <a:bodyPr>
            <a:spAutoFit/>
          </a:bodyPr>
          <a:lstStyle/>
          <a:p>
            <a:pPr algn="l"/>
            <a:r>
              <a:rPr lang="en-US" sz="2400"/>
              <a:t>If we run this program on infinitely many CPUs, then the total run time will still be at least as much as the time it takes to perform the </a:t>
            </a:r>
            <a:r>
              <a:rPr lang="en-US" sz="2400" b="1">
                <a:solidFill>
                  <a:schemeClr val="hlink"/>
                </a:solidFill>
                <a:latin typeface="Courier New" pitchFamily="49" charset="0"/>
              </a:rPr>
              <a:t>scanf</a:t>
            </a:r>
            <a:r>
              <a:rPr lang="en-US" sz="2400"/>
              <a:t>.</a:t>
            </a:r>
          </a:p>
        </p:txBody>
      </p:sp>
      <p:sp>
        <p:nvSpPr>
          <p:cNvPr id="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0737806-4AD0-4D10-86CC-2CD918F30CC8}" type="slidenum">
              <a:rPr lang="en-US"/>
              <a:pPr/>
              <a:t>25</a:t>
            </a:fld>
            <a:endParaRPr lang="en-US"/>
          </a:p>
        </p:txBody>
      </p:sp>
      <p:sp>
        <p:nvSpPr>
          <p:cNvPr id="700418" name="Rectangle 2"/>
          <p:cNvSpPr>
            <a:spLocks noGrp="1" noChangeArrowheads="1"/>
          </p:cNvSpPr>
          <p:nvPr>
            <p:ph type="title"/>
          </p:nvPr>
        </p:nvSpPr>
        <p:spPr/>
        <p:txBody>
          <a:bodyPr/>
          <a:lstStyle/>
          <a:p>
            <a:r>
              <a:rPr lang="en-US"/>
              <a:t>The Point of Amdahl’s Law</a:t>
            </a:r>
          </a:p>
        </p:txBody>
      </p:sp>
      <p:sp>
        <p:nvSpPr>
          <p:cNvPr id="700419" name="Rectangle 3"/>
          <p:cNvSpPr>
            <a:spLocks noGrp="1" noChangeArrowheads="1"/>
          </p:cNvSpPr>
          <p:nvPr>
            <p:ph type="body" idx="1"/>
          </p:nvPr>
        </p:nvSpPr>
        <p:spPr>
          <a:xfrm>
            <a:off x="685800" y="1371600"/>
            <a:ext cx="7848600" cy="4648200"/>
          </a:xfrm>
        </p:spPr>
        <p:txBody>
          <a:bodyPr/>
          <a:lstStyle/>
          <a:p>
            <a:pPr>
              <a:buFont typeface="Wingdings" pitchFamily="2" charset="2"/>
              <a:buNone/>
            </a:pPr>
            <a:r>
              <a:rPr lang="en-US" b="1" u="sng"/>
              <a:t>Rule of Thumb</a:t>
            </a:r>
            <a:r>
              <a:rPr lang="en-US"/>
              <a:t>: When you write a parallel code, try to make as much of the code parallel as possible, because the </a:t>
            </a:r>
            <a:r>
              <a:rPr lang="en-US" b="1" u="sng">
                <a:solidFill>
                  <a:schemeClr val="hlink"/>
                </a:solidFill>
              </a:rPr>
              <a:t>serial part will be the limiting factor</a:t>
            </a:r>
            <a:r>
              <a:rPr lang="en-US"/>
              <a:t> on parallel speedup.</a:t>
            </a:r>
          </a:p>
          <a:p>
            <a:pPr>
              <a:buFont typeface="Wingdings" pitchFamily="2" charset="2"/>
              <a:buNone/>
            </a:pPr>
            <a:endParaRPr lang="en-US"/>
          </a:p>
          <a:p>
            <a:pPr>
              <a:buFont typeface="Wingdings" pitchFamily="2" charset="2"/>
              <a:buNone/>
            </a:pPr>
            <a:r>
              <a:rPr lang="en-US"/>
              <a:t>Note that this rule will not hold when the </a:t>
            </a:r>
            <a:r>
              <a:rPr lang="en-US" b="1" i="1" u="sng">
                <a:solidFill>
                  <a:schemeClr val="hlink"/>
                </a:solidFill>
              </a:rPr>
              <a:t>overhead</a:t>
            </a:r>
            <a:r>
              <a:rPr lang="en-US"/>
              <a:t> cost of parallelizing exceeds the parallel speedup. More on this presently.</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5D553F26-63F9-4791-9C23-F057FBF71723}" type="slidenum">
              <a:rPr lang="en-US"/>
              <a:pPr/>
              <a:t>26</a:t>
            </a:fld>
            <a:endParaRPr lang="en-US"/>
          </a:p>
        </p:txBody>
      </p:sp>
      <p:sp>
        <p:nvSpPr>
          <p:cNvPr id="701442" name="Rectangle 2"/>
          <p:cNvSpPr>
            <a:spLocks noGrp="1" noChangeArrowheads="1"/>
          </p:cNvSpPr>
          <p:nvPr>
            <p:ph type="title"/>
          </p:nvPr>
        </p:nvSpPr>
        <p:spPr/>
        <p:txBody>
          <a:bodyPr/>
          <a:lstStyle/>
          <a:p>
            <a:r>
              <a:rPr lang="en-US"/>
              <a:t>Speedup</a:t>
            </a:r>
          </a:p>
        </p:txBody>
      </p:sp>
      <p:sp>
        <p:nvSpPr>
          <p:cNvPr id="701443" name="Rectangle 3"/>
          <p:cNvSpPr>
            <a:spLocks noGrp="1" noChangeArrowheads="1"/>
          </p:cNvSpPr>
          <p:nvPr>
            <p:ph type="body" idx="1"/>
          </p:nvPr>
        </p:nvSpPr>
        <p:spPr>
          <a:xfrm>
            <a:off x="609600" y="1371600"/>
            <a:ext cx="7853363" cy="4648200"/>
          </a:xfrm>
        </p:spPr>
        <p:txBody>
          <a:bodyPr/>
          <a:lstStyle/>
          <a:p>
            <a:pPr>
              <a:buFont typeface="Wingdings" pitchFamily="2" charset="2"/>
              <a:buNone/>
            </a:pPr>
            <a:r>
              <a:rPr lang="en-US"/>
              <a:t>The goal in parallelism is </a:t>
            </a:r>
            <a:r>
              <a:rPr lang="en-US" b="1" i="1" u="sng">
                <a:solidFill>
                  <a:schemeClr val="tx2"/>
                </a:solidFill>
              </a:rPr>
              <a:t>linear speedup</a:t>
            </a:r>
            <a:r>
              <a:rPr lang="en-US"/>
              <a:t>: getting the speed of the job to increase by a factor equal to the number of processors.</a:t>
            </a:r>
          </a:p>
          <a:p>
            <a:pPr>
              <a:buFont typeface="Wingdings" pitchFamily="2" charset="2"/>
              <a:buNone/>
            </a:pPr>
            <a:r>
              <a:rPr lang="en-US"/>
              <a:t>Very few programs actually exhibit linear speedup, but some come close.</a:t>
            </a:r>
          </a:p>
          <a:p>
            <a:pPr>
              <a:buFont typeface="Wingdings" pitchFamily="2" charset="2"/>
              <a:buNone/>
            </a:pPr>
            <a:endParaRPr lang="en-US"/>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9" name="Slide Number Placeholder 4"/>
          <p:cNvSpPr>
            <a:spLocks noGrp="1"/>
          </p:cNvSpPr>
          <p:nvPr>
            <p:ph type="sldNum" sz="quarter" idx="11"/>
          </p:nvPr>
        </p:nvSpPr>
        <p:spPr/>
        <p:txBody>
          <a:bodyPr/>
          <a:lstStyle/>
          <a:p>
            <a:fld id="{3905871E-A196-4F2A-809A-B6C03AE2FE3A}" type="slidenum">
              <a:rPr lang="en-US"/>
              <a:pPr/>
              <a:t>27</a:t>
            </a:fld>
            <a:endParaRPr lang="en-US"/>
          </a:p>
        </p:txBody>
      </p:sp>
      <p:pic>
        <p:nvPicPr>
          <p:cNvPr id="702466" name="Picture 2" descr="arpsbench2001fall_20010918"/>
          <p:cNvPicPr>
            <a:picLocks noChangeAspect="1" noChangeArrowheads="1"/>
          </p:cNvPicPr>
          <p:nvPr/>
        </p:nvPicPr>
        <p:blipFill>
          <a:blip r:embed="rId3" cstate="print"/>
          <a:srcRect t="16296" b="13333"/>
          <a:stretch>
            <a:fillRect/>
          </a:stretch>
        </p:blipFill>
        <p:spPr bwMode="auto">
          <a:xfrm>
            <a:off x="914400" y="1752600"/>
            <a:ext cx="7162800" cy="3781425"/>
          </a:xfrm>
          <a:prstGeom prst="rect">
            <a:avLst/>
          </a:prstGeom>
          <a:noFill/>
          <a:ln w="9525">
            <a:noFill/>
            <a:miter lim="800000"/>
            <a:headEnd/>
            <a:tailEnd/>
          </a:ln>
        </p:spPr>
      </p:pic>
      <p:sp>
        <p:nvSpPr>
          <p:cNvPr id="702467" name="Rectangle 3"/>
          <p:cNvSpPr>
            <a:spLocks noGrp="1" noChangeArrowheads="1"/>
          </p:cNvSpPr>
          <p:nvPr>
            <p:ph type="title"/>
          </p:nvPr>
        </p:nvSpPr>
        <p:spPr/>
        <p:txBody>
          <a:bodyPr/>
          <a:lstStyle/>
          <a:p>
            <a:r>
              <a:rPr lang="en-US"/>
              <a:t>Scalability</a:t>
            </a:r>
          </a:p>
        </p:txBody>
      </p:sp>
      <p:sp>
        <p:nvSpPr>
          <p:cNvPr id="702468" name="Rectangle 4"/>
          <p:cNvSpPr>
            <a:spLocks noGrp="1" noChangeArrowheads="1"/>
          </p:cNvSpPr>
          <p:nvPr>
            <p:ph type="body" idx="1"/>
          </p:nvPr>
        </p:nvSpPr>
        <p:spPr>
          <a:xfrm>
            <a:off x="1676400" y="5562600"/>
            <a:ext cx="6215063" cy="533400"/>
          </a:xfrm>
        </p:spPr>
        <p:txBody>
          <a:bodyPr/>
          <a:lstStyle/>
          <a:p>
            <a:pPr eaLnBrk="0" hangingPunct="0">
              <a:lnSpc>
                <a:spcPct val="80000"/>
              </a:lnSpc>
              <a:spcBef>
                <a:spcPct val="50000"/>
              </a:spcBef>
              <a:buClrTx/>
              <a:buSzTx/>
              <a:buFontTx/>
              <a:buNone/>
            </a:pPr>
            <a:r>
              <a:rPr lang="en-US" sz="1400">
                <a:effectLst>
                  <a:outerShdw blurRad="38100" dist="38100" dir="2700000" algn="tl">
                    <a:srgbClr val="C0C0C0"/>
                  </a:outerShdw>
                </a:effectLst>
              </a:rPr>
              <a:t>Platinum = NCSA 1024 processor PIII/1GHZ Linux Cluster</a:t>
            </a:r>
          </a:p>
          <a:p>
            <a:pPr eaLnBrk="0" hangingPunct="0">
              <a:lnSpc>
                <a:spcPct val="40000"/>
              </a:lnSpc>
              <a:spcBef>
                <a:spcPct val="50000"/>
              </a:spcBef>
              <a:buClrTx/>
              <a:buSzTx/>
              <a:buFontTx/>
              <a:buNone/>
            </a:pPr>
            <a:r>
              <a:rPr lang="en-US" sz="1400">
                <a:effectLst>
                  <a:outerShdw blurRad="38100" dist="38100" dir="2700000" algn="tl">
                    <a:srgbClr val="C0C0C0"/>
                  </a:outerShdw>
                </a:effectLst>
              </a:rPr>
              <a:t>Note: NCSA Origin timings are scaled from 19x19x53 domains.</a:t>
            </a:r>
          </a:p>
          <a:p>
            <a:pPr>
              <a:buFont typeface="Wingdings" pitchFamily="2" charset="2"/>
              <a:buNone/>
            </a:pPr>
            <a:endParaRPr lang="en-US" sz="2000"/>
          </a:p>
        </p:txBody>
      </p:sp>
      <p:sp>
        <p:nvSpPr>
          <p:cNvPr id="702469" name="Text Box 5"/>
          <p:cNvSpPr txBox="1">
            <a:spLocks noChangeArrowheads="1"/>
          </p:cNvSpPr>
          <p:nvPr/>
        </p:nvSpPr>
        <p:spPr bwMode="auto">
          <a:xfrm>
            <a:off x="533400" y="1219200"/>
            <a:ext cx="8077200" cy="1373188"/>
          </a:xfrm>
          <a:prstGeom prst="rect">
            <a:avLst/>
          </a:prstGeom>
          <a:noFill/>
          <a:ln w="9525">
            <a:noFill/>
            <a:miter lim="800000"/>
            <a:headEnd/>
            <a:tailEnd/>
          </a:ln>
          <a:effectLst/>
        </p:spPr>
        <p:txBody>
          <a:bodyPr>
            <a:spAutoFit/>
          </a:bodyPr>
          <a:lstStyle/>
          <a:p>
            <a:pPr algn="l"/>
            <a:r>
              <a:rPr lang="en-US" sz="2800" b="1" i="1" u="sng"/>
              <a:t>Scalable</a:t>
            </a:r>
            <a:r>
              <a:rPr lang="en-US" sz="2800"/>
              <a:t> means “performs just as well regardless of how big the problem is.” A scalable code has near linear speedup.</a:t>
            </a:r>
          </a:p>
        </p:txBody>
      </p:sp>
      <p:sp>
        <p:nvSpPr>
          <p:cNvPr id="702470" name="AutoShape 6"/>
          <p:cNvSpPr>
            <a:spLocks noChangeArrowheads="1"/>
          </p:cNvSpPr>
          <p:nvPr/>
        </p:nvSpPr>
        <p:spPr bwMode="auto">
          <a:xfrm>
            <a:off x="609600" y="3124200"/>
            <a:ext cx="533400" cy="1752600"/>
          </a:xfrm>
          <a:prstGeom prst="downArrow">
            <a:avLst>
              <a:gd name="adj1" fmla="val 50000"/>
              <a:gd name="adj2" fmla="val 82143"/>
            </a:avLst>
          </a:prstGeom>
          <a:solidFill>
            <a:schemeClr val="accent1"/>
          </a:solidFill>
          <a:ln w="9525">
            <a:solidFill>
              <a:schemeClr val="tx1"/>
            </a:solidFill>
            <a:miter lim="800000"/>
            <a:headEnd/>
            <a:tailEnd/>
          </a:ln>
          <a:effectLst/>
        </p:spPr>
        <p:txBody>
          <a:bodyPr wrap="none" anchor="ctr"/>
          <a:lstStyle/>
          <a:p>
            <a:endParaRPr lang="en-US"/>
          </a:p>
        </p:txBody>
      </p:sp>
      <p:sp>
        <p:nvSpPr>
          <p:cNvPr id="702471" name="Text Box 7"/>
          <p:cNvSpPr txBox="1">
            <a:spLocks noChangeArrowheads="1"/>
          </p:cNvSpPr>
          <p:nvPr/>
        </p:nvSpPr>
        <p:spPr bwMode="auto">
          <a:xfrm>
            <a:off x="228600" y="48006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chemeClr val="tx2"/>
                </a:solidFill>
              </a:rPr>
              <a:t>Better</a:t>
            </a:r>
          </a:p>
        </p:txBody>
      </p:sp>
      <p:sp>
        <p:nvSpPr>
          <p:cNvPr id="10"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8E2ACA0F-7F06-4B31-8C93-3D88CACC857E}" type="slidenum">
              <a:rPr lang="en-US"/>
              <a:pPr/>
              <a:t>28</a:t>
            </a:fld>
            <a:endParaRPr lang="en-US"/>
          </a:p>
        </p:txBody>
      </p:sp>
      <p:sp>
        <p:nvSpPr>
          <p:cNvPr id="703490" name="Rectangle 2"/>
          <p:cNvSpPr>
            <a:spLocks noGrp="1" noChangeArrowheads="1"/>
          </p:cNvSpPr>
          <p:nvPr>
            <p:ph type="title"/>
          </p:nvPr>
        </p:nvSpPr>
        <p:spPr/>
        <p:txBody>
          <a:bodyPr/>
          <a:lstStyle/>
          <a:p>
            <a:r>
              <a:rPr lang="en-US" sz="3600"/>
              <a:t>Strong vs Weak Scalability</a:t>
            </a:r>
          </a:p>
        </p:txBody>
      </p:sp>
      <p:sp>
        <p:nvSpPr>
          <p:cNvPr id="703491" name="Rectangle 3"/>
          <p:cNvSpPr>
            <a:spLocks noGrp="1" noChangeArrowheads="1"/>
          </p:cNvSpPr>
          <p:nvPr>
            <p:ph type="body" idx="1"/>
          </p:nvPr>
        </p:nvSpPr>
        <p:spPr/>
        <p:txBody>
          <a:bodyPr/>
          <a:lstStyle/>
          <a:p>
            <a:r>
              <a:rPr lang="en-US" b="1" i="1" u="sng"/>
              <a:t>Strong Scalability</a:t>
            </a:r>
            <a:r>
              <a:rPr lang="en-US"/>
              <a:t>: If you double the number of processors, but you </a:t>
            </a:r>
            <a:r>
              <a:rPr lang="en-US" b="1" u="sng"/>
              <a:t>keep the problem size constant</a:t>
            </a:r>
            <a:r>
              <a:rPr lang="en-US"/>
              <a:t>, then the problem takes </a:t>
            </a:r>
            <a:r>
              <a:rPr lang="en-US" b="1" u="sng"/>
              <a:t>half as long</a:t>
            </a:r>
            <a:r>
              <a:rPr lang="en-US"/>
              <a:t> to complete.</a:t>
            </a:r>
          </a:p>
          <a:p>
            <a:r>
              <a:rPr lang="en-US" b="1" i="1" u="sng"/>
              <a:t>Weak Scalability</a:t>
            </a:r>
            <a:r>
              <a:rPr lang="en-US"/>
              <a:t>: If you double the number of processors, and </a:t>
            </a:r>
            <a:r>
              <a:rPr lang="en-US" b="1" u="sng"/>
              <a:t>double the problem size</a:t>
            </a:r>
            <a:r>
              <a:rPr lang="en-US"/>
              <a:t>, then the problem takes the </a:t>
            </a:r>
            <a:r>
              <a:rPr lang="en-US" b="1" u="sng"/>
              <a:t>same amount of time</a:t>
            </a:r>
            <a:r>
              <a:rPr lang="en-US"/>
              <a:t> to complete.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9" name="Slide Number Placeholder 4"/>
          <p:cNvSpPr>
            <a:spLocks noGrp="1"/>
          </p:cNvSpPr>
          <p:nvPr>
            <p:ph type="sldNum" sz="quarter" idx="11"/>
          </p:nvPr>
        </p:nvSpPr>
        <p:spPr/>
        <p:txBody>
          <a:bodyPr/>
          <a:lstStyle/>
          <a:p>
            <a:fld id="{2744D358-5EE0-4A65-960A-258271FEF699}" type="slidenum">
              <a:rPr lang="en-US"/>
              <a:pPr/>
              <a:t>29</a:t>
            </a:fld>
            <a:endParaRPr lang="en-US"/>
          </a:p>
        </p:txBody>
      </p:sp>
      <p:pic>
        <p:nvPicPr>
          <p:cNvPr id="704514" name="Picture 2" descr="arpsbench2001fall_20010918"/>
          <p:cNvPicPr>
            <a:picLocks noChangeAspect="1" noChangeArrowheads="1"/>
          </p:cNvPicPr>
          <p:nvPr/>
        </p:nvPicPr>
        <p:blipFill>
          <a:blip r:embed="rId3" cstate="print"/>
          <a:srcRect t="16296" b="13333"/>
          <a:stretch>
            <a:fillRect/>
          </a:stretch>
        </p:blipFill>
        <p:spPr bwMode="auto">
          <a:xfrm>
            <a:off x="914400" y="1752600"/>
            <a:ext cx="7162800" cy="3781425"/>
          </a:xfrm>
          <a:prstGeom prst="rect">
            <a:avLst/>
          </a:prstGeom>
          <a:noFill/>
          <a:ln w="9525">
            <a:noFill/>
            <a:miter lim="800000"/>
            <a:headEnd/>
            <a:tailEnd/>
          </a:ln>
        </p:spPr>
      </p:pic>
      <p:sp>
        <p:nvSpPr>
          <p:cNvPr id="704515" name="Rectangle 3"/>
          <p:cNvSpPr>
            <a:spLocks noGrp="1" noChangeArrowheads="1"/>
          </p:cNvSpPr>
          <p:nvPr>
            <p:ph type="title"/>
          </p:nvPr>
        </p:nvSpPr>
        <p:spPr/>
        <p:txBody>
          <a:bodyPr/>
          <a:lstStyle/>
          <a:p>
            <a:r>
              <a:rPr lang="en-US"/>
              <a:t>Scalability</a:t>
            </a:r>
          </a:p>
        </p:txBody>
      </p:sp>
      <p:sp>
        <p:nvSpPr>
          <p:cNvPr id="704516" name="Rectangle 4"/>
          <p:cNvSpPr>
            <a:spLocks noGrp="1" noChangeArrowheads="1"/>
          </p:cNvSpPr>
          <p:nvPr>
            <p:ph type="body" idx="1"/>
          </p:nvPr>
        </p:nvSpPr>
        <p:spPr>
          <a:xfrm>
            <a:off x="1676400" y="5562600"/>
            <a:ext cx="6215063" cy="533400"/>
          </a:xfrm>
        </p:spPr>
        <p:txBody>
          <a:bodyPr/>
          <a:lstStyle/>
          <a:p>
            <a:pPr eaLnBrk="0" hangingPunct="0">
              <a:lnSpc>
                <a:spcPct val="80000"/>
              </a:lnSpc>
              <a:spcBef>
                <a:spcPct val="50000"/>
              </a:spcBef>
              <a:buClrTx/>
              <a:buSzTx/>
              <a:buFontTx/>
              <a:buNone/>
            </a:pPr>
            <a:r>
              <a:rPr lang="en-US" sz="1400">
                <a:effectLst>
                  <a:outerShdw blurRad="38100" dist="38100" dir="2700000" algn="tl">
                    <a:srgbClr val="C0C0C0"/>
                  </a:outerShdw>
                </a:effectLst>
              </a:rPr>
              <a:t>Platinum = NCSA 1024 processor PIII/1GHZ Linux Cluster</a:t>
            </a:r>
          </a:p>
          <a:p>
            <a:pPr eaLnBrk="0" hangingPunct="0">
              <a:lnSpc>
                <a:spcPct val="40000"/>
              </a:lnSpc>
              <a:spcBef>
                <a:spcPct val="50000"/>
              </a:spcBef>
              <a:buClrTx/>
              <a:buSzTx/>
              <a:buFontTx/>
              <a:buNone/>
            </a:pPr>
            <a:r>
              <a:rPr lang="en-US" sz="1400">
                <a:effectLst>
                  <a:outerShdw blurRad="38100" dist="38100" dir="2700000" algn="tl">
                    <a:srgbClr val="C0C0C0"/>
                  </a:outerShdw>
                </a:effectLst>
              </a:rPr>
              <a:t>Note: NCSA Origin timings are scaled from 19x19x53 domains.</a:t>
            </a:r>
          </a:p>
          <a:p>
            <a:pPr>
              <a:buFont typeface="Wingdings" pitchFamily="2" charset="2"/>
              <a:buNone/>
            </a:pPr>
            <a:endParaRPr lang="en-US" sz="2000"/>
          </a:p>
        </p:txBody>
      </p:sp>
      <p:sp>
        <p:nvSpPr>
          <p:cNvPr id="704517" name="Text Box 5"/>
          <p:cNvSpPr txBox="1">
            <a:spLocks noChangeArrowheads="1"/>
          </p:cNvSpPr>
          <p:nvPr/>
        </p:nvSpPr>
        <p:spPr bwMode="auto">
          <a:xfrm>
            <a:off x="533400" y="1524000"/>
            <a:ext cx="8077200" cy="457200"/>
          </a:xfrm>
          <a:prstGeom prst="rect">
            <a:avLst/>
          </a:prstGeom>
          <a:noFill/>
          <a:ln w="9525">
            <a:noFill/>
            <a:miter lim="800000"/>
            <a:headEnd/>
            <a:tailEnd/>
          </a:ln>
          <a:effectLst/>
        </p:spPr>
        <p:txBody>
          <a:bodyPr>
            <a:spAutoFit/>
          </a:bodyPr>
          <a:lstStyle/>
          <a:p>
            <a:pPr algn="l"/>
            <a:r>
              <a:rPr lang="en-US" sz="2400"/>
              <a:t>This benchmark shows </a:t>
            </a:r>
            <a:r>
              <a:rPr lang="en-US" sz="2400" b="1" u="sng"/>
              <a:t>weak</a:t>
            </a:r>
            <a:r>
              <a:rPr lang="en-US" sz="2400"/>
              <a:t> scalability.</a:t>
            </a:r>
          </a:p>
        </p:txBody>
      </p:sp>
      <p:sp>
        <p:nvSpPr>
          <p:cNvPr id="704518" name="AutoShape 6"/>
          <p:cNvSpPr>
            <a:spLocks noChangeArrowheads="1"/>
          </p:cNvSpPr>
          <p:nvPr/>
        </p:nvSpPr>
        <p:spPr bwMode="auto">
          <a:xfrm>
            <a:off x="609600" y="3124200"/>
            <a:ext cx="533400" cy="1752600"/>
          </a:xfrm>
          <a:prstGeom prst="downArrow">
            <a:avLst>
              <a:gd name="adj1" fmla="val 50000"/>
              <a:gd name="adj2" fmla="val 82143"/>
            </a:avLst>
          </a:prstGeom>
          <a:solidFill>
            <a:schemeClr val="accent1"/>
          </a:solidFill>
          <a:ln w="9525">
            <a:solidFill>
              <a:schemeClr val="tx1"/>
            </a:solidFill>
            <a:miter lim="800000"/>
            <a:headEnd/>
            <a:tailEnd/>
          </a:ln>
          <a:effectLst/>
        </p:spPr>
        <p:txBody>
          <a:bodyPr wrap="none" anchor="ctr"/>
          <a:lstStyle/>
          <a:p>
            <a:endParaRPr lang="en-US"/>
          </a:p>
        </p:txBody>
      </p:sp>
      <p:sp>
        <p:nvSpPr>
          <p:cNvPr id="704519" name="Text Box 7"/>
          <p:cNvSpPr txBox="1">
            <a:spLocks noChangeArrowheads="1"/>
          </p:cNvSpPr>
          <p:nvPr/>
        </p:nvSpPr>
        <p:spPr bwMode="auto">
          <a:xfrm>
            <a:off x="228600" y="4800600"/>
            <a:ext cx="1219200" cy="457200"/>
          </a:xfrm>
          <a:prstGeom prst="rect">
            <a:avLst/>
          </a:prstGeom>
          <a:noFill/>
          <a:ln w="9525">
            <a:noFill/>
            <a:miter lim="800000"/>
            <a:headEnd/>
            <a:tailEnd/>
          </a:ln>
          <a:effectLst/>
        </p:spPr>
        <p:txBody>
          <a:bodyPr>
            <a:spAutoFit/>
          </a:bodyPr>
          <a:lstStyle/>
          <a:p>
            <a:pPr>
              <a:spcBef>
                <a:spcPct val="50000"/>
              </a:spcBef>
            </a:pPr>
            <a:r>
              <a:rPr lang="en-US" sz="2400" b="1">
                <a:solidFill>
                  <a:srgbClr val="008000"/>
                </a:solidFill>
              </a:rPr>
              <a:t>Better</a:t>
            </a:r>
          </a:p>
        </p:txBody>
      </p:sp>
      <p:sp>
        <p:nvSpPr>
          <p:cNvPr id="10"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3</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FADDAEF6-9EE7-4FAA-836B-8EF270A15878}" type="slidenum">
              <a:rPr lang="en-US"/>
              <a:pPr/>
              <a:t>30</a:t>
            </a:fld>
            <a:endParaRPr lang="en-US"/>
          </a:p>
        </p:txBody>
      </p:sp>
      <p:sp>
        <p:nvSpPr>
          <p:cNvPr id="705538" name="Rectangle 2"/>
          <p:cNvSpPr>
            <a:spLocks noGrp="1" noChangeArrowheads="1"/>
          </p:cNvSpPr>
          <p:nvPr>
            <p:ph type="title"/>
          </p:nvPr>
        </p:nvSpPr>
        <p:spPr/>
        <p:txBody>
          <a:bodyPr/>
          <a:lstStyle/>
          <a:p>
            <a:r>
              <a:rPr lang="en-US"/>
              <a:t>Granularity</a:t>
            </a:r>
          </a:p>
        </p:txBody>
      </p:sp>
      <p:sp>
        <p:nvSpPr>
          <p:cNvPr id="705539" name="Rectangle 3"/>
          <p:cNvSpPr>
            <a:spLocks noGrp="1" noChangeArrowheads="1"/>
          </p:cNvSpPr>
          <p:nvPr>
            <p:ph type="body" idx="1"/>
          </p:nvPr>
        </p:nvSpPr>
        <p:spPr>
          <a:xfrm>
            <a:off x="685800" y="1295400"/>
            <a:ext cx="7772400" cy="4648200"/>
          </a:xfrm>
        </p:spPr>
        <p:txBody>
          <a:bodyPr/>
          <a:lstStyle/>
          <a:p>
            <a:pPr>
              <a:lnSpc>
                <a:spcPct val="90000"/>
              </a:lnSpc>
              <a:buFont typeface="Wingdings" pitchFamily="2" charset="2"/>
              <a:buNone/>
            </a:pPr>
            <a:r>
              <a:rPr lang="en-US" b="1" i="1" u="sng" dirty="0"/>
              <a:t>Granularity</a:t>
            </a:r>
            <a:r>
              <a:rPr lang="en-US" dirty="0"/>
              <a:t> is the size of the </a:t>
            </a:r>
            <a:r>
              <a:rPr lang="en-US" dirty="0" err="1"/>
              <a:t>subproblem</a:t>
            </a:r>
            <a:r>
              <a:rPr lang="en-US" dirty="0"/>
              <a:t> that each thread or process works on, and in particular the size that it works on between communicating or synchronizing with the others.</a:t>
            </a:r>
          </a:p>
          <a:p>
            <a:pPr>
              <a:lnSpc>
                <a:spcPct val="90000"/>
              </a:lnSpc>
              <a:buFont typeface="Wingdings" pitchFamily="2" charset="2"/>
              <a:buNone/>
            </a:pPr>
            <a:r>
              <a:rPr lang="en-US" dirty="0"/>
              <a:t>Some codes are </a:t>
            </a:r>
            <a:r>
              <a:rPr lang="en-US" b="1" i="1" u="sng" dirty="0"/>
              <a:t>coarse grain</a:t>
            </a:r>
            <a:r>
              <a:rPr lang="en-US" dirty="0"/>
              <a:t> (a few very </a:t>
            </a:r>
            <a:r>
              <a:rPr lang="en-US" dirty="0" smtClean="0"/>
              <a:t>large parallel </a:t>
            </a:r>
            <a:r>
              <a:rPr lang="en-US" dirty="0"/>
              <a:t>parts) and some are </a:t>
            </a:r>
            <a:r>
              <a:rPr lang="en-US" b="1" i="1" u="sng" dirty="0"/>
              <a:t>fine grain</a:t>
            </a:r>
            <a:r>
              <a:rPr lang="en-US" dirty="0"/>
              <a:t> (many </a:t>
            </a:r>
            <a:r>
              <a:rPr lang="en-US" dirty="0" smtClean="0"/>
              <a:t>small parallel </a:t>
            </a:r>
            <a:r>
              <a:rPr lang="en-US" dirty="0"/>
              <a:t>parts).</a:t>
            </a:r>
          </a:p>
          <a:p>
            <a:pPr>
              <a:lnSpc>
                <a:spcPct val="90000"/>
              </a:lnSpc>
              <a:buFont typeface="Wingdings" pitchFamily="2" charset="2"/>
              <a:buNone/>
            </a:pPr>
            <a:r>
              <a:rPr lang="en-US" dirty="0"/>
              <a:t>Usually, </a:t>
            </a:r>
            <a:r>
              <a:rPr lang="en-US" b="1" u="sng" dirty="0"/>
              <a:t>coarse grain codes are more scalable</a:t>
            </a:r>
            <a:r>
              <a:rPr lang="en-US" dirty="0"/>
              <a:t> than fine grain codes, because less of the runtime is spent managing the parallelism, so a higher proportion of the runtime is spent getting the work done.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66D7D6C8-F4F8-4230-AD09-1241C8CA340A}" type="slidenum">
              <a:rPr lang="en-US"/>
              <a:pPr/>
              <a:t>31</a:t>
            </a:fld>
            <a:endParaRPr lang="en-US"/>
          </a:p>
        </p:txBody>
      </p:sp>
      <p:sp>
        <p:nvSpPr>
          <p:cNvPr id="706562" name="Rectangle 2"/>
          <p:cNvSpPr>
            <a:spLocks noGrp="1" noChangeArrowheads="1"/>
          </p:cNvSpPr>
          <p:nvPr>
            <p:ph type="title"/>
          </p:nvPr>
        </p:nvSpPr>
        <p:spPr/>
        <p:txBody>
          <a:bodyPr/>
          <a:lstStyle/>
          <a:p>
            <a:r>
              <a:rPr lang="en-US"/>
              <a:t>Parallel Overhead</a:t>
            </a:r>
          </a:p>
        </p:txBody>
      </p:sp>
      <p:sp>
        <p:nvSpPr>
          <p:cNvPr id="706563" name="Rectangle 3"/>
          <p:cNvSpPr>
            <a:spLocks noGrp="1" noChangeArrowheads="1"/>
          </p:cNvSpPr>
          <p:nvPr>
            <p:ph type="body" idx="1"/>
          </p:nvPr>
        </p:nvSpPr>
        <p:spPr/>
        <p:txBody>
          <a:bodyPr/>
          <a:lstStyle/>
          <a:p>
            <a:pPr>
              <a:buFont typeface="Wingdings" pitchFamily="2" charset="2"/>
              <a:buNone/>
            </a:pPr>
            <a:r>
              <a:rPr lang="en-US" b="1" u="sng" dirty="0">
                <a:solidFill>
                  <a:schemeClr val="hlink"/>
                </a:solidFill>
              </a:rPr>
              <a:t>Parallelism isn’t free</a:t>
            </a:r>
            <a:r>
              <a:rPr lang="en-US" dirty="0" smtClean="0"/>
              <a:t>. </a:t>
            </a:r>
            <a:r>
              <a:rPr lang="en-US" dirty="0"/>
              <a:t>Behind the scenes, the compiler </a:t>
            </a:r>
            <a:r>
              <a:rPr lang="en-US" dirty="0" smtClean="0"/>
              <a:t>and  </a:t>
            </a:r>
            <a:r>
              <a:rPr lang="en-US" dirty="0"/>
              <a:t>the hardware have to do a lot of </a:t>
            </a:r>
            <a:r>
              <a:rPr lang="en-US" b="1" i="1" u="sng" dirty="0">
                <a:solidFill>
                  <a:schemeClr val="hlink"/>
                </a:solidFill>
              </a:rPr>
              <a:t>overhead</a:t>
            </a:r>
            <a:r>
              <a:rPr lang="en-US" dirty="0"/>
              <a:t> work to make parallelism happen.</a:t>
            </a:r>
          </a:p>
          <a:p>
            <a:pPr>
              <a:buFont typeface="Wingdings" pitchFamily="2" charset="2"/>
              <a:buNone/>
            </a:pPr>
            <a:r>
              <a:rPr lang="en-US" dirty="0"/>
              <a:t>The overhead typically includes:</a:t>
            </a:r>
          </a:p>
          <a:p>
            <a:r>
              <a:rPr lang="en-US" b="1" u="sng" dirty="0"/>
              <a:t>Managing</a:t>
            </a:r>
            <a:r>
              <a:rPr lang="en-US" dirty="0"/>
              <a:t> the multiple threads/processes</a:t>
            </a:r>
          </a:p>
          <a:p>
            <a:r>
              <a:rPr lang="en-US" b="1" u="sng" dirty="0"/>
              <a:t>Communication</a:t>
            </a:r>
            <a:r>
              <a:rPr lang="en-US" dirty="0"/>
              <a:t> among threads/processes</a:t>
            </a:r>
          </a:p>
          <a:p>
            <a:r>
              <a:rPr lang="en-US" b="1" i="1" u="sng" dirty="0"/>
              <a:t>Synchronization</a:t>
            </a:r>
            <a:r>
              <a:rPr lang="en-US" dirty="0"/>
              <a:t> (described later)</a:t>
            </a:r>
          </a:p>
          <a:p>
            <a:pPr>
              <a:buFont typeface="Wingdings" pitchFamily="2" charset="2"/>
              <a:buNone/>
            </a:pP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ctrTitle"/>
          </p:nvPr>
        </p:nvSpPr>
        <p:spPr>
          <a:xfrm>
            <a:off x="990600" y="1295400"/>
            <a:ext cx="7772400" cy="1905000"/>
          </a:xfrm>
        </p:spPr>
        <p:txBody>
          <a:bodyPr/>
          <a:lstStyle/>
          <a:p>
            <a:r>
              <a:rPr lang="en-US" sz="6000" dirty="0" smtClean="0"/>
              <a:t>Shared Memory </a:t>
            </a:r>
            <a:r>
              <a:rPr lang="en-US" sz="6000" dirty="0"/>
              <a:t>Multithreading</a:t>
            </a:r>
          </a:p>
        </p:txBody>
      </p:sp>
      <p:sp>
        <p:nvSpPr>
          <p:cNvPr id="3"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58371" name="Slide Number Placeholder 3"/>
          <p:cNvSpPr>
            <a:spLocks noGrp="1"/>
          </p:cNvSpPr>
          <p:nvPr>
            <p:ph type="sldNum" sz="quarter" idx="11"/>
          </p:nvPr>
        </p:nvSpPr>
        <p:spPr>
          <a:noFill/>
        </p:spPr>
        <p:txBody>
          <a:bodyPr/>
          <a:lstStyle/>
          <a:p>
            <a:fld id="{BF38EC93-4AE2-4AAB-9B6C-B6AB2A1D95DA}" type="slidenum">
              <a:rPr lang="en-US"/>
              <a:pPr/>
              <a:t>33</a:t>
            </a:fld>
            <a:endParaRPr lang="en-US"/>
          </a:p>
        </p:txBody>
      </p:sp>
      <p:sp>
        <p:nvSpPr>
          <p:cNvPr id="58372" name="Rectangle 2"/>
          <p:cNvSpPr>
            <a:spLocks noGrp="1" noChangeArrowheads="1"/>
          </p:cNvSpPr>
          <p:nvPr>
            <p:ph type="title"/>
          </p:nvPr>
        </p:nvSpPr>
        <p:spPr/>
        <p:txBody>
          <a:bodyPr/>
          <a:lstStyle/>
          <a:p>
            <a:pPr eaLnBrk="1" hangingPunct="1"/>
            <a:r>
              <a:rPr lang="en-US" smtClean="0"/>
              <a:t>The Jigsaw Puzzle Analogy</a:t>
            </a:r>
          </a:p>
        </p:txBody>
      </p:sp>
      <p:grpSp>
        <p:nvGrpSpPr>
          <p:cNvPr id="2" name="Group 65"/>
          <p:cNvGrpSpPr>
            <a:grpSpLocks/>
          </p:cNvGrpSpPr>
          <p:nvPr/>
        </p:nvGrpSpPr>
        <p:grpSpPr bwMode="auto">
          <a:xfrm>
            <a:off x="533400" y="1371600"/>
            <a:ext cx="2819400" cy="2819400"/>
            <a:chOff x="480" y="864"/>
            <a:chExt cx="1776" cy="1776"/>
          </a:xfrm>
        </p:grpSpPr>
        <p:grpSp>
          <p:nvGrpSpPr>
            <p:cNvPr id="3" name="Group 9"/>
            <p:cNvGrpSpPr>
              <a:grpSpLocks/>
            </p:cNvGrpSpPr>
            <p:nvPr/>
          </p:nvGrpSpPr>
          <p:grpSpPr bwMode="auto">
            <a:xfrm>
              <a:off x="864" y="1248"/>
              <a:ext cx="960" cy="960"/>
              <a:chOff x="1872" y="1920"/>
              <a:chExt cx="960" cy="960"/>
            </a:xfrm>
          </p:grpSpPr>
          <p:sp>
            <p:nvSpPr>
              <p:cNvPr id="58448" name="Rectangle 3"/>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4" name="Group 4"/>
              <p:cNvGrpSpPr>
                <a:grpSpLocks/>
              </p:cNvGrpSpPr>
              <p:nvPr/>
            </p:nvGrpSpPr>
            <p:grpSpPr bwMode="auto">
              <a:xfrm>
                <a:off x="2112" y="2112"/>
                <a:ext cx="456" cy="480"/>
                <a:chOff x="1824" y="633"/>
                <a:chExt cx="2834" cy="2849"/>
              </a:xfrm>
            </p:grpSpPr>
            <p:sp>
              <p:nvSpPr>
                <p:cNvPr id="58450"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51"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52"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53"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 name="Group 40"/>
            <p:cNvGrpSpPr>
              <a:grpSpLocks/>
            </p:cNvGrpSpPr>
            <p:nvPr/>
          </p:nvGrpSpPr>
          <p:grpSpPr bwMode="auto">
            <a:xfrm>
              <a:off x="480" y="1584"/>
              <a:ext cx="336" cy="288"/>
              <a:chOff x="384" y="2496"/>
              <a:chExt cx="336" cy="288"/>
            </a:xfrm>
          </p:grpSpPr>
          <p:sp>
            <p:nvSpPr>
              <p:cNvPr id="58446" name="Oval 38"/>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47" name="AutoShape 39"/>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6" name="Group 55"/>
            <p:cNvGrpSpPr>
              <a:grpSpLocks/>
            </p:cNvGrpSpPr>
            <p:nvPr/>
          </p:nvGrpSpPr>
          <p:grpSpPr bwMode="auto">
            <a:xfrm>
              <a:off x="1920" y="1632"/>
              <a:ext cx="336" cy="288"/>
              <a:chOff x="1920" y="1632"/>
              <a:chExt cx="336" cy="288"/>
            </a:xfrm>
          </p:grpSpPr>
          <p:sp>
            <p:nvSpPr>
              <p:cNvPr id="58444" name="Oval 4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45" name="AutoShape 50"/>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7" name="Group 62"/>
            <p:cNvGrpSpPr>
              <a:grpSpLocks/>
            </p:cNvGrpSpPr>
            <p:nvPr/>
          </p:nvGrpSpPr>
          <p:grpSpPr bwMode="auto">
            <a:xfrm>
              <a:off x="1152" y="864"/>
              <a:ext cx="288" cy="336"/>
              <a:chOff x="816" y="2880"/>
              <a:chExt cx="288" cy="336"/>
            </a:xfrm>
          </p:grpSpPr>
          <p:sp>
            <p:nvSpPr>
              <p:cNvPr id="58442" name="Oval 59"/>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43" name="AutoShape 61"/>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8" name="Group 64"/>
            <p:cNvGrpSpPr>
              <a:grpSpLocks/>
            </p:cNvGrpSpPr>
            <p:nvPr/>
          </p:nvGrpSpPr>
          <p:grpSpPr bwMode="auto">
            <a:xfrm>
              <a:off x="1248" y="2304"/>
              <a:ext cx="288" cy="336"/>
              <a:chOff x="1584" y="2736"/>
              <a:chExt cx="288" cy="336"/>
            </a:xfrm>
          </p:grpSpPr>
          <p:sp>
            <p:nvSpPr>
              <p:cNvPr id="58440" name="Oval 53"/>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41" name="AutoShape 63"/>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9" name="Group 66"/>
          <p:cNvGrpSpPr>
            <a:grpSpLocks/>
          </p:cNvGrpSpPr>
          <p:nvPr/>
        </p:nvGrpSpPr>
        <p:grpSpPr bwMode="auto">
          <a:xfrm>
            <a:off x="4038600" y="1371600"/>
            <a:ext cx="2819400" cy="2819400"/>
            <a:chOff x="480" y="864"/>
            <a:chExt cx="1776" cy="1776"/>
          </a:xfrm>
        </p:grpSpPr>
        <p:grpSp>
          <p:nvGrpSpPr>
            <p:cNvPr id="10" name="Group 67"/>
            <p:cNvGrpSpPr>
              <a:grpSpLocks/>
            </p:cNvGrpSpPr>
            <p:nvPr/>
          </p:nvGrpSpPr>
          <p:grpSpPr bwMode="auto">
            <a:xfrm>
              <a:off x="864" y="1248"/>
              <a:ext cx="960" cy="960"/>
              <a:chOff x="1872" y="1920"/>
              <a:chExt cx="960" cy="960"/>
            </a:xfrm>
          </p:grpSpPr>
          <p:sp>
            <p:nvSpPr>
              <p:cNvPr id="58429" name="Rectangle 6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1" name="Group 69"/>
              <p:cNvGrpSpPr>
                <a:grpSpLocks/>
              </p:cNvGrpSpPr>
              <p:nvPr/>
            </p:nvGrpSpPr>
            <p:grpSpPr bwMode="auto">
              <a:xfrm>
                <a:off x="2112" y="2112"/>
                <a:ext cx="456" cy="480"/>
                <a:chOff x="1824" y="633"/>
                <a:chExt cx="2834" cy="2849"/>
              </a:xfrm>
            </p:grpSpPr>
            <p:sp>
              <p:nvSpPr>
                <p:cNvPr id="5843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3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3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3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2" name="Group 74"/>
            <p:cNvGrpSpPr>
              <a:grpSpLocks/>
            </p:cNvGrpSpPr>
            <p:nvPr/>
          </p:nvGrpSpPr>
          <p:grpSpPr bwMode="auto">
            <a:xfrm>
              <a:off x="480" y="1584"/>
              <a:ext cx="336" cy="288"/>
              <a:chOff x="384" y="2496"/>
              <a:chExt cx="336" cy="288"/>
            </a:xfrm>
          </p:grpSpPr>
          <p:sp>
            <p:nvSpPr>
              <p:cNvPr id="58427" name="Oval 7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28" name="AutoShape 7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13" name="Group 77"/>
            <p:cNvGrpSpPr>
              <a:grpSpLocks/>
            </p:cNvGrpSpPr>
            <p:nvPr/>
          </p:nvGrpSpPr>
          <p:grpSpPr bwMode="auto">
            <a:xfrm>
              <a:off x="1920" y="1632"/>
              <a:ext cx="336" cy="288"/>
              <a:chOff x="1920" y="1632"/>
              <a:chExt cx="336" cy="288"/>
            </a:xfrm>
          </p:grpSpPr>
          <p:sp>
            <p:nvSpPr>
              <p:cNvPr id="58425" name="Oval 7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26" name="AutoShape 7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14" name="Group 80"/>
            <p:cNvGrpSpPr>
              <a:grpSpLocks/>
            </p:cNvGrpSpPr>
            <p:nvPr/>
          </p:nvGrpSpPr>
          <p:grpSpPr bwMode="auto">
            <a:xfrm>
              <a:off x="1152" y="864"/>
              <a:ext cx="288" cy="336"/>
              <a:chOff x="816" y="2880"/>
              <a:chExt cx="288" cy="336"/>
            </a:xfrm>
          </p:grpSpPr>
          <p:sp>
            <p:nvSpPr>
              <p:cNvPr id="58423" name="Oval 8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24" name="AutoShape 8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15" name="Group 83"/>
            <p:cNvGrpSpPr>
              <a:grpSpLocks/>
            </p:cNvGrpSpPr>
            <p:nvPr/>
          </p:nvGrpSpPr>
          <p:grpSpPr bwMode="auto">
            <a:xfrm>
              <a:off x="1248" y="2304"/>
              <a:ext cx="288" cy="336"/>
              <a:chOff x="1584" y="2736"/>
              <a:chExt cx="288" cy="336"/>
            </a:xfrm>
          </p:grpSpPr>
          <p:sp>
            <p:nvSpPr>
              <p:cNvPr id="58421" name="Oval 8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22" name="AutoShape 8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16" name="Group 86"/>
          <p:cNvGrpSpPr>
            <a:grpSpLocks/>
          </p:cNvGrpSpPr>
          <p:nvPr/>
        </p:nvGrpSpPr>
        <p:grpSpPr bwMode="auto">
          <a:xfrm>
            <a:off x="2209800" y="3386138"/>
            <a:ext cx="2819400" cy="2819400"/>
            <a:chOff x="480" y="864"/>
            <a:chExt cx="1776" cy="1776"/>
          </a:xfrm>
        </p:grpSpPr>
        <p:grpSp>
          <p:nvGrpSpPr>
            <p:cNvPr id="17" name="Group 87"/>
            <p:cNvGrpSpPr>
              <a:grpSpLocks/>
            </p:cNvGrpSpPr>
            <p:nvPr/>
          </p:nvGrpSpPr>
          <p:grpSpPr bwMode="auto">
            <a:xfrm>
              <a:off x="864" y="1248"/>
              <a:ext cx="960" cy="960"/>
              <a:chOff x="1872" y="1920"/>
              <a:chExt cx="960" cy="960"/>
            </a:xfrm>
          </p:grpSpPr>
          <p:sp>
            <p:nvSpPr>
              <p:cNvPr id="58410" name="Rectangle 8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8" name="Group 89"/>
              <p:cNvGrpSpPr>
                <a:grpSpLocks/>
              </p:cNvGrpSpPr>
              <p:nvPr/>
            </p:nvGrpSpPr>
            <p:grpSpPr bwMode="auto">
              <a:xfrm>
                <a:off x="2112" y="2112"/>
                <a:ext cx="456" cy="480"/>
                <a:chOff x="1824" y="633"/>
                <a:chExt cx="2834" cy="2849"/>
              </a:xfrm>
            </p:grpSpPr>
            <p:sp>
              <p:nvSpPr>
                <p:cNvPr id="58412"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413"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414"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415"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9" name="Group 94"/>
            <p:cNvGrpSpPr>
              <a:grpSpLocks/>
            </p:cNvGrpSpPr>
            <p:nvPr/>
          </p:nvGrpSpPr>
          <p:grpSpPr bwMode="auto">
            <a:xfrm>
              <a:off x="480" y="1584"/>
              <a:ext cx="336" cy="288"/>
              <a:chOff x="384" y="2496"/>
              <a:chExt cx="336" cy="288"/>
            </a:xfrm>
          </p:grpSpPr>
          <p:sp>
            <p:nvSpPr>
              <p:cNvPr id="58408" name="Oval 9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409" name="AutoShape 9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20" name="Group 97"/>
            <p:cNvGrpSpPr>
              <a:grpSpLocks/>
            </p:cNvGrpSpPr>
            <p:nvPr/>
          </p:nvGrpSpPr>
          <p:grpSpPr bwMode="auto">
            <a:xfrm>
              <a:off x="1920" y="1632"/>
              <a:ext cx="336" cy="288"/>
              <a:chOff x="1920" y="1632"/>
              <a:chExt cx="336" cy="288"/>
            </a:xfrm>
          </p:grpSpPr>
          <p:sp>
            <p:nvSpPr>
              <p:cNvPr id="58406" name="Oval 9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407" name="AutoShape 9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21" name="Group 100"/>
            <p:cNvGrpSpPr>
              <a:grpSpLocks/>
            </p:cNvGrpSpPr>
            <p:nvPr/>
          </p:nvGrpSpPr>
          <p:grpSpPr bwMode="auto">
            <a:xfrm>
              <a:off x="1152" y="864"/>
              <a:ext cx="288" cy="336"/>
              <a:chOff x="816" y="2880"/>
              <a:chExt cx="288" cy="336"/>
            </a:xfrm>
          </p:grpSpPr>
          <p:sp>
            <p:nvSpPr>
              <p:cNvPr id="58404" name="Oval 10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405" name="AutoShape 10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22" name="Group 103"/>
            <p:cNvGrpSpPr>
              <a:grpSpLocks/>
            </p:cNvGrpSpPr>
            <p:nvPr/>
          </p:nvGrpSpPr>
          <p:grpSpPr bwMode="auto">
            <a:xfrm>
              <a:off x="1248" y="2304"/>
              <a:ext cx="288" cy="336"/>
              <a:chOff x="1584" y="2736"/>
              <a:chExt cx="288" cy="336"/>
            </a:xfrm>
          </p:grpSpPr>
          <p:sp>
            <p:nvSpPr>
              <p:cNvPr id="58402" name="Oval 10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403" name="AutoShape 10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grpSp>
        <p:nvGrpSpPr>
          <p:cNvPr id="23" name="Group 106"/>
          <p:cNvGrpSpPr>
            <a:grpSpLocks/>
          </p:cNvGrpSpPr>
          <p:nvPr/>
        </p:nvGrpSpPr>
        <p:grpSpPr bwMode="auto">
          <a:xfrm>
            <a:off x="5410200" y="3386138"/>
            <a:ext cx="2819400" cy="2819400"/>
            <a:chOff x="480" y="864"/>
            <a:chExt cx="1776" cy="1776"/>
          </a:xfrm>
        </p:grpSpPr>
        <p:grpSp>
          <p:nvGrpSpPr>
            <p:cNvPr id="24" name="Group 107"/>
            <p:cNvGrpSpPr>
              <a:grpSpLocks/>
            </p:cNvGrpSpPr>
            <p:nvPr/>
          </p:nvGrpSpPr>
          <p:grpSpPr bwMode="auto">
            <a:xfrm>
              <a:off x="864" y="1248"/>
              <a:ext cx="960" cy="960"/>
              <a:chOff x="1872" y="1920"/>
              <a:chExt cx="960" cy="960"/>
            </a:xfrm>
          </p:grpSpPr>
          <p:sp>
            <p:nvSpPr>
              <p:cNvPr id="58391" name="Rectangle 108"/>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25" name="Group 109"/>
              <p:cNvGrpSpPr>
                <a:grpSpLocks/>
              </p:cNvGrpSpPr>
              <p:nvPr/>
            </p:nvGrpSpPr>
            <p:grpSpPr bwMode="auto">
              <a:xfrm>
                <a:off x="2112" y="2112"/>
                <a:ext cx="456" cy="480"/>
                <a:chOff x="1824" y="633"/>
                <a:chExt cx="2834" cy="2849"/>
              </a:xfrm>
            </p:grpSpPr>
            <p:sp>
              <p:nvSpPr>
                <p:cNvPr id="5839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839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839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839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26" name="Group 114"/>
            <p:cNvGrpSpPr>
              <a:grpSpLocks/>
            </p:cNvGrpSpPr>
            <p:nvPr/>
          </p:nvGrpSpPr>
          <p:grpSpPr bwMode="auto">
            <a:xfrm>
              <a:off x="480" y="1584"/>
              <a:ext cx="336" cy="288"/>
              <a:chOff x="384" y="2496"/>
              <a:chExt cx="336" cy="288"/>
            </a:xfrm>
          </p:grpSpPr>
          <p:sp>
            <p:nvSpPr>
              <p:cNvPr id="58389" name="Oval 115"/>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8390" name="AutoShape 116"/>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27" name="Group 117"/>
            <p:cNvGrpSpPr>
              <a:grpSpLocks/>
            </p:cNvGrpSpPr>
            <p:nvPr/>
          </p:nvGrpSpPr>
          <p:grpSpPr bwMode="auto">
            <a:xfrm>
              <a:off x="1920" y="1632"/>
              <a:ext cx="336" cy="288"/>
              <a:chOff x="1920" y="1632"/>
              <a:chExt cx="336" cy="288"/>
            </a:xfrm>
          </p:grpSpPr>
          <p:sp>
            <p:nvSpPr>
              <p:cNvPr id="58387" name="Oval 118"/>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58388" name="AutoShape 119"/>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28" name="Group 120"/>
            <p:cNvGrpSpPr>
              <a:grpSpLocks/>
            </p:cNvGrpSpPr>
            <p:nvPr/>
          </p:nvGrpSpPr>
          <p:grpSpPr bwMode="auto">
            <a:xfrm>
              <a:off x="1152" y="864"/>
              <a:ext cx="288" cy="336"/>
              <a:chOff x="816" y="2880"/>
              <a:chExt cx="288" cy="336"/>
            </a:xfrm>
          </p:grpSpPr>
          <p:sp>
            <p:nvSpPr>
              <p:cNvPr id="58385" name="Oval 121"/>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58386" name="AutoShape 122"/>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29" name="Group 123"/>
            <p:cNvGrpSpPr>
              <a:grpSpLocks/>
            </p:cNvGrpSpPr>
            <p:nvPr/>
          </p:nvGrpSpPr>
          <p:grpSpPr bwMode="auto">
            <a:xfrm>
              <a:off x="1248" y="2304"/>
              <a:ext cx="288" cy="336"/>
              <a:chOff x="1584" y="2736"/>
              <a:chExt cx="288" cy="336"/>
            </a:xfrm>
          </p:grpSpPr>
          <p:sp>
            <p:nvSpPr>
              <p:cNvPr id="58383" name="Oval 124"/>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58384" name="AutoShape 125"/>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sp>
        <p:nvSpPr>
          <p:cNvPr id="58377" name="Rectangle 15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59395" name="Slide Number Placeholder 3"/>
          <p:cNvSpPr>
            <a:spLocks noGrp="1"/>
          </p:cNvSpPr>
          <p:nvPr>
            <p:ph type="sldNum" sz="quarter" idx="11"/>
          </p:nvPr>
        </p:nvSpPr>
        <p:spPr>
          <a:noFill/>
        </p:spPr>
        <p:txBody>
          <a:bodyPr/>
          <a:lstStyle/>
          <a:p>
            <a:fld id="{67A885EB-0D5C-4583-84AF-C796BC8B1466}" type="slidenum">
              <a:rPr lang="en-US"/>
              <a:pPr/>
              <a:t>34</a:t>
            </a:fld>
            <a:endParaRPr lang="en-US"/>
          </a:p>
        </p:txBody>
      </p:sp>
      <p:sp>
        <p:nvSpPr>
          <p:cNvPr id="59396" name="Rectangle 2"/>
          <p:cNvSpPr>
            <a:spLocks noGrp="1" noChangeArrowheads="1"/>
          </p:cNvSpPr>
          <p:nvPr>
            <p:ph type="title"/>
          </p:nvPr>
        </p:nvSpPr>
        <p:spPr/>
        <p:txBody>
          <a:bodyPr/>
          <a:lstStyle/>
          <a:p>
            <a:pPr eaLnBrk="1" hangingPunct="1"/>
            <a:r>
              <a:rPr lang="en-US" smtClean="0"/>
              <a:t>Serial Computing</a:t>
            </a:r>
          </a:p>
        </p:txBody>
      </p:sp>
      <p:grpSp>
        <p:nvGrpSpPr>
          <p:cNvPr id="2" name="Group 4"/>
          <p:cNvGrpSpPr>
            <a:grpSpLocks/>
          </p:cNvGrpSpPr>
          <p:nvPr/>
        </p:nvGrpSpPr>
        <p:grpSpPr bwMode="auto">
          <a:xfrm>
            <a:off x="1143000" y="1981200"/>
            <a:ext cx="1524000" cy="1524000"/>
            <a:chOff x="1872" y="1920"/>
            <a:chExt cx="960" cy="960"/>
          </a:xfrm>
        </p:grpSpPr>
        <p:sp>
          <p:nvSpPr>
            <p:cNvPr id="59403"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59405"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59406"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59407"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59408"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59401"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59402"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sp>
        <p:nvSpPr>
          <p:cNvPr id="59399" name="Text Box 83"/>
          <p:cNvSpPr txBox="1">
            <a:spLocks noChangeArrowheads="1"/>
          </p:cNvSpPr>
          <p:nvPr/>
        </p:nvSpPr>
        <p:spPr bwMode="auto">
          <a:xfrm>
            <a:off x="3124200" y="1371600"/>
            <a:ext cx="5065713" cy="2574925"/>
          </a:xfrm>
          <a:prstGeom prst="rect">
            <a:avLst/>
          </a:prstGeom>
          <a:noFill/>
          <a:ln w="9525">
            <a:noFill/>
            <a:miter lim="800000"/>
            <a:headEnd/>
            <a:tailEnd/>
          </a:ln>
        </p:spPr>
        <p:txBody>
          <a:bodyPr wrap="none">
            <a:spAutoFit/>
          </a:bodyPr>
          <a:lstStyle/>
          <a:p>
            <a:pPr algn="l">
              <a:lnSpc>
                <a:spcPct val="90000"/>
              </a:lnSpc>
            </a:pPr>
            <a:r>
              <a:rPr lang="en-US" sz="2400"/>
              <a:t>Suppose you want to do a jigsaw puzzle</a:t>
            </a:r>
          </a:p>
          <a:p>
            <a:pPr algn="l"/>
            <a:r>
              <a:rPr lang="en-US" sz="2400"/>
              <a:t>that has, say, a thousand pieces.</a:t>
            </a:r>
          </a:p>
          <a:p>
            <a:pPr algn="l"/>
            <a:endParaRPr lang="en-US" sz="2400"/>
          </a:p>
          <a:p>
            <a:pPr algn="l">
              <a:lnSpc>
                <a:spcPct val="90000"/>
              </a:lnSpc>
            </a:pPr>
            <a:r>
              <a:rPr lang="en-US" sz="2400"/>
              <a:t>We can imagine that it’ll take you a</a:t>
            </a:r>
          </a:p>
          <a:p>
            <a:pPr algn="l"/>
            <a:r>
              <a:rPr lang="en-US" sz="2400"/>
              <a:t>certain amount of time.  Let’s say</a:t>
            </a:r>
          </a:p>
          <a:p>
            <a:pPr algn="l"/>
            <a:r>
              <a:rPr lang="en-US" sz="2400"/>
              <a:t>that you can put the puzzle together in</a:t>
            </a:r>
          </a:p>
          <a:p>
            <a:pPr algn="l"/>
            <a:r>
              <a:rPr lang="en-US" sz="2400"/>
              <a:t>an hour.</a:t>
            </a:r>
          </a:p>
        </p:txBody>
      </p:sp>
      <p:sp>
        <p:nvSpPr>
          <p:cNvPr id="59400"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1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0419" name="Slide Number Placeholder 3"/>
          <p:cNvSpPr>
            <a:spLocks noGrp="1"/>
          </p:cNvSpPr>
          <p:nvPr>
            <p:ph type="sldNum" sz="quarter" idx="11"/>
          </p:nvPr>
        </p:nvSpPr>
        <p:spPr>
          <a:noFill/>
        </p:spPr>
        <p:txBody>
          <a:bodyPr/>
          <a:lstStyle/>
          <a:p>
            <a:fld id="{6791286B-82BC-4759-B67D-169F6CEAB3FB}" type="slidenum">
              <a:rPr lang="en-US"/>
              <a:pPr/>
              <a:t>35</a:t>
            </a:fld>
            <a:endParaRPr lang="en-US"/>
          </a:p>
        </p:txBody>
      </p:sp>
      <p:sp>
        <p:nvSpPr>
          <p:cNvPr id="60420" name="Rectangle 2"/>
          <p:cNvSpPr>
            <a:spLocks noGrp="1" noChangeArrowheads="1"/>
          </p:cNvSpPr>
          <p:nvPr>
            <p:ph type="title"/>
          </p:nvPr>
        </p:nvSpPr>
        <p:spPr/>
        <p:txBody>
          <a:bodyPr/>
          <a:lstStyle/>
          <a:p>
            <a:pPr eaLnBrk="1" hangingPunct="1"/>
            <a:r>
              <a:rPr lang="en-US" dirty="0" smtClean="0"/>
              <a:t>Shared Memory Parallelism</a:t>
            </a:r>
          </a:p>
        </p:txBody>
      </p:sp>
      <p:grpSp>
        <p:nvGrpSpPr>
          <p:cNvPr id="2" name="Group 4"/>
          <p:cNvGrpSpPr>
            <a:grpSpLocks/>
          </p:cNvGrpSpPr>
          <p:nvPr/>
        </p:nvGrpSpPr>
        <p:grpSpPr bwMode="auto">
          <a:xfrm>
            <a:off x="1143000" y="1981200"/>
            <a:ext cx="1524000" cy="1524000"/>
            <a:chOff x="1872" y="1920"/>
            <a:chExt cx="960" cy="960"/>
          </a:xfrm>
        </p:grpSpPr>
        <p:sp>
          <p:nvSpPr>
            <p:cNvPr id="60430"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0432"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0433"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0434"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0435"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60428"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0429"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4"/>
          <p:cNvGrpSpPr>
            <a:grpSpLocks/>
          </p:cNvGrpSpPr>
          <p:nvPr/>
        </p:nvGrpSpPr>
        <p:grpSpPr bwMode="auto">
          <a:xfrm>
            <a:off x="2819400" y="2590800"/>
            <a:ext cx="533400" cy="457200"/>
            <a:chOff x="1920" y="1632"/>
            <a:chExt cx="336" cy="288"/>
          </a:xfrm>
        </p:grpSpPr>
        <p:sp>
          <p:nvSpPr>
            <p:cNvPr id="60426"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0427"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0424" name="Text Box 83"/>
          <p:cNvSpPr txBox="1">
            <a:spLocks noChangeArrowheads="1"/>
          </p:cNvSpPr>
          <p:nvPr/>
        </p:nvSpPr>
        <p:spPr bwMode="auto">
          <a:xfrm>
            <a:off x="3429000" y="1295400"/>
            <a:ext cx="5029200" cy="4364038"/>
          </a:xfrm>
          <a:prstGeom prst="rect">
            <a:avLst/>
          </a:prstGeom>
          <a:noFill/>
          <a:ln w="9525">
            <a:noFill/>
            <a:miter lim="800000"/>
            <a:headEnd/>
            <a:tailEnd/>
          </a:ln>
        </p:spPr>
        <p:txBody>
          <a:bodyPr>
            <a:spAutoFit/>
          </a:bodyPr>
          <a:lstStyle/>
          <a:p>
            <a:pPr algn="l">
              <a:lnSpc>
                <a:spcPct val="90000"/>
              </a:lnSpc>
            </a:pPr>
            <a:r>
              <a:rPr lang="en-US" sz="2400"/>
              <a:t>If Scott sits across the table from you, then he can work on his half of the puzzle and you can work on yours.  Once in a while, you’ll both reach into the pile of pieces at the same time (you’ll </a:t>
            </a:r>
            <a:r>
              <a:rPr lang="en-US" sz="2400" b="1" i="1" u="sng"/>
              <a:t>contend</a:t>
            </a:r>
            <a:r>
              <a:rPr lang="en-US" sz="2400"/>
              <a:t> for the same resource), which will cause a little bit of slowdown. And from time to time you’ll have to work together (</a:t>
            </a:r>
            <a:r>
              <a:rPr lang="en-US" sz="2400" b="1" i="1" u="sng"/>
              <a:t>communicate</a:t>
            </a:r>
            <a:r>
              <a:rPr lang="en-US" sz="2400"/>
              <a:t>) at the interface between his half and yours. The speedup will be nearly 2-to-1: y’all might take 35 minutes instead of 30.</a:t>
            </a:r>
          </a:p>
        </p:txBody>
      </p:sp>
      <p:sp>
        <p:nvSpPr>
          <p:cNvPr id="60425"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20"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u="dotted" dirty="0"/>
          </a:p>
        </p:txBody>
      </p:sp>
      <p:sp>
        <p:nvSpPr>
          <p:cNvPr id="61443" name="Slide Number Placeholder 3"/>
          <p:cNvSpPr>
            <a:spLocks noGrp="1"/>
          </p:cNvSpPr>
          <p:nvPr>
            <p:ph type="sldNum" sz="quarter" idx="11"/>
          </p:nvPr>
        </p:nvSpPr>
        <p:spPr>
          <a:noFill/>
        </p:spPr>
        <p:txBody>
          <a:bodyPr/>
          <a:lstStyle/>
          <a:p>
            <a:fld id="{6A5FB04A-0CAA-4356-9416-C3E210E9F8A2}" type="slidenum">
              <a:rPr lang="en-US"/>
              <a:pPr/>
              <a:t>36</a:t>
            </a:fld>
            <a:endParaRPr lang="en-US"/>
          </a:p>
        </p:txBody>
      </p:sp>
      <p:sp>
        <p:nvSpPr>
          <p:cNvPr id="61444" name="Rectangle 2"/>
          <p:cNvSpPr>
            <a:spLocks noGrp="1" noChangeArrowheads="1"/>
          </p:cNvSpPr>
          <p:nvPr>
            <p:ph type="title"/>
          </p:nvPr>
        </p:nvSpPr>
        <p:spPr/>
        <p:txBody>
          <a:bodyPr/>
          <a:lstStyle/>
          <a:p>
            <a:pPr eaLnBrk="1" hangingPunct="1"/>
            <a:r>
              <a:rPr lang="en-US" smtClean="0"/>
              <a:t>The More the Merrier?</a:t>
            </a:r>
          </a:p>
        </p:txBody>
      </p:sp>
      <p:grpSp>
        <p:nvGrpSpPr>
          <p:cNvPr id="2" name="Group 4"/>
          <p:cNvGrpSpPr>
            <a:grpSpLocks/>
          </p:cNvGrpSpPr>
          <p:nvPr/>
        </p:nvGrpSpPr>
        <p:grpSpPr bwMode="auto">
          <a:xfrm>
            <a:off x="1143000" y="1981200"/>
            <a:ext cx="1524000" cy="1524000"/>
            <a:chOff x="1872" y="1920"/>
            <a:chExt cx="960" cy="960"/>
          </a:xfrm>
        </p:grpSpPr>
        <p:sp>
          <p:nvSpPr>
            <p:cNvPr id="61459"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146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146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146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146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61457"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1458"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4"/>
          <p:cNvGrpSpPr>
            <a:grpSpLocks/>
          </p:cNvGrpSpPr>
          <p:nvPr/>
        </p:nvGrpSpPr>
        <p:grpSpPr bwMode="auto">
          <a:xfrm>
            <a:off x="2819400" y="2590800"/>
            <a:ext cx="533400" cy="457200"/>
            <a:chOff x="1920" y="1632"/>
            <a:chExt cx="336" cy="288"/>
          </a:xfrm>
        </p:grpSpPr>
        <p:sp>
          <p:nvSpPr>
            <p:cNvPr id="61455"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1456"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6" name="Group 17"/>
          <p:cNvGrpSpPr>
            <a:grpSpLocks/>
          </p:cNvGrpSpPr>
          <p:nvPr/>
        </p:nvGrpSpPr>
        <p:grpSpPr bwMode="auto">
          <a:xfrm>
            <a:off x="1600200" y="1371600"/>
            <a:ext cx="457200" cy="533400"/>
            <a:chOff x="816" y="2880"/>
            <a:chExt cx="288" cy="336"/>
          </a:xfrm>
        </p:grpSpPr>
        <p:sp>
          <p:nvSpPr>
            <p:cNvPr id="61453"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1454"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sp>
        <p:nvSpPr>
          <p:cNvPr id="61449" name="Oval 21"/>
          <p:cNvSpPr>
            <a:spLocks noChangeArrowheads="1"/>
          </p:cNvSpPr>
          <p:nvPr/>
        </p:nvSpPr>
        <p:spPr bwMode="auto">
          <a:xfrm>
            <a:off x="1752600" y="3733800"/>
            <a:ext cx="457200" cy="457200"/>
          </a:xfrm>
          <a:prstGeom prst="ellipse">
            <a:avLst/>
          </a:prstGeom>
          <a:solidFill>
            <a:srgbClr val="800080"/>
          </a:solidFill>
          <a:ln w="9525">
            <a:noFill/>
            <a:miter lim="800000"/>
            <a:headEnd/>
            <a:tailEnd/>
          </a:ln>
        </p:spPr>
        <p:txBody>
          <a:bodyPr wrap="none" anchor="ctr"/>
          <a:lstStyle/>
          <a:p>
            <a:endParaRPr lang="en-US"/>
          </a:p>
        </p:txBody>
      </p:sp>
      <p:sp>
        <p:nvSpPr>
          <p:cNvPr id="61450" name="AutoShape 22"/>
          <p:cNvSpPr>
            <a:spLocks noChangeArrowheads="1"/>
          </p:cNvSpPr>
          <p:nvPr/>
        </p:nvSpPr>
        <p:spPr bwMode="auto">
          <a:xfrm>
            <a:off x="1905000" y="3657600"/>
            <a:ext cx="76200" cy="76200"/>
          </a:xfrm>
          <a:prstGeom prst="triangle">
            <a:avLst>
              <a:gd name="adj" fmla="val 50000"/>
            </a:avLst>
          </a:prstGeom>
          <a:solidFill>
            <a:srgbClr val="800080"/>
          </a:solidFill>
          <a:ln w="9525">
            <a:noFill/>
            <a:miter lim="800000"/>
            <a:headEnd/>
            <a:tailEnd/>
          </a:ln>
        </p:spPr>
        <p:txBody>
          <a:bodyPr wrap="none" anchor="ctr"/>
          <a:lstStyle/>
          <a:p>
            <a:endParaRPr lang="en-US"/>
          </a:p>
        </p:txBody>
      </p:sp>
      <p:sp>
        <p:nvSpPr>
          <p:cNvPr id="61451" name="Text Box 83"/>
          <p:cNvSpPr txBox="1">
            <a:spLocks noChangeArrowheads="1"/>
          </p:cNvSpPr>
          <p:nvPr/>
        </p:nvSpPr>
        <p:spPr bwMode="auto">
          <a:xfrm>
            <a:off x="3489325" y="1252538"/>
            <a:ext cx="4892675" cy="4081117"/>
          </a:xfrm>
          <a:prstGeom prst="rect">
            <a:avLst/>
          </a:prstGeom>
          <a:noFill/>
          <a:ln w="9525">
            <a:noFill/>
            <a:miter lim="800000"/>
            <a:headEnd/>
            <a:tailEnd/>
          </a:ln>
        </p:spPr>
        <p:txBody>
          <a:bodyPr>
            <a:spAutoFit/>
          </a:bodyPr>
          <a:lstStyle/>
          <a:p>
            <a:pPr algn="l">
              <a:lnSpc>
                <a:spcPct val="90000"/>
              </a:lnSpc>
            </a:pPr>
            <a:r>
              <a:rPr lang="en-US" sz="2400" dirty="0"/>
              <a:t>Now let’s put </a:t>
            </a:r>
            <a:r>
              <a:rPr lang="en-US" sz="2400" dirty="0" smtClean="0"/>
              <a:t>Bob </a:t>
            </a:r>
            <a:r>
              <a:rPr lang="en-US" sz="2400" dirty="0"/>
              <a:t>and Charlie on the other two sides of the table. Each of you can work on a part of the puzzle, but there’ll be a lot more contention for the shared resource (the pile of puzzle pieces) and a lot more communication at the interfaces. So y’all will get noticeably less than a   4-to-1 speedup, but you’ll still have an improvement, maybe something like 3-to-1: the four of you can get it done in 20 minutes instead of an hour.</a:t>
            </a:r>
          </a:p>
        </p:txBody>
      </p:sp>
      <p:sp>
        <p:nvSpPr>
          <p:cNvPr id="61452"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25"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2467" name="Slide Number Placeholder 3"/>
          <p:cNvSpPr>
            <a:spLocks noGrp="1"/>
          </p:cNvSpPr>
          <p:nvPr>
            <p:ph type="sldNum" sz="quarter" idx="11"/>
          </p:nvPr>
        </p:nvSpPr>
        <p:spPr>
          <a:noFill/>
        </p:spPr>
        <p:txBody>
          <a:bodyPr/>
          <a:lstStyle/>
          <a:p>
            <a:fld id="{A29A9269-D5DB-45A8-9AF1-B548BC3DC375}" type="slidenum">
              <a:rPr lang="en-US"/>
              <a:pPr/>
              <a:t>37</a:t>
            </a:fld>
            <a:endParaRPr lang="en-US"/>
          </a:p>
        </p:txBody>
      </p:sp>
      <p:sp>
        <p:nvSpPr>
          <p:cNvPr id="62468" name="Rectangle 2"/>
          <p:cNvSpPr>
            <a:spLocks noGrp="1" noChangeArrowheads="1"/>
          </p:cNvSpPr>
          <p:nvPr>
            <p:ph type="title"/>
          </p:nvPr>
        </p:nvSpPr>
        <p:spPr/>
        <p:txBody>
          <a:bodyPr/>
          <a:lstStyle/>
          <a:p>
            <a:pPr eaLnBrk="1" hangingPunct="1"/>
            <a:r>
              <a:rPr lang="en-US" smtClean="0"/>
              <a:t>Diminishing Returns</a:t>
            </a:r>
          </a:p>
        </p:txBody>
      </p:sp>
      <p:grpSp>
        <p:nvGrpSpPr>
          <p:cNvPr id="2" name="Group 4"/>
          <p:cNvGrpSpPr>
            <a:grpSpLocks/>
          </p:cNvGrpSpPr>
          <p:nvPr/>
        </p:nvGrpSpPr>
        <p:grpSpPr bwMode="auto">
          <a:xfrm>
            <a:off x="1143000" y="1981200"/>
            <a:ext cx="1524000" cy="1524000"/>
            <a:chOff x="1872" y="1920"/>
            <a:chExt cx="960" cy="960"/>
          </a:xfrm>
        </p:grpSpPr>
        <p:sp>
          <p:nvSpPr>
            <p:cNvPr id="62496"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2498"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2499"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2500"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2501"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2514600"/>
            <a:ext cx="533400" cy="457200"/>
            <a:chOff x="384" y="2496"/>
            <a:chExt cx="336" cy="288"/>
          </a:xfrm>
        </p:grpSpPr>
        <p:sp>
          <p:nvSpPr>
            <p:cNvPr id="62494"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2495"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4"/>
          <p:cNvGrpSpPr>
            <a:grpSpLocks/>
          </p:cNvGrpSpPr>
          <p:nvPr/>
        </p:nvGrpSpPr>
        <p:grpSpPr bwMode="auto">
          <a:xfrm>
            <a:off x="2819400" y="2590800"/>
            <a:ext cx="533400" cy="457200"/>
            <a:chOff x="1920" y="1632"/>
            <a:chExt cx="336" cy="288"/>
          </a:xfrm>
        </p:grpSpPr>
        <p:sp>
          <p:nvSpPr>
            <p:cNvPr id="62492" name="Oval 1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2493" name="AutoShape 1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nvGrpSpPr>
          <p:cNvPr id="6" name="Group 17"/>
          <p:cNvGrpSpPr>
            <a:grpSpLocks/>
          </p:cNvGrpSpPr>
          <p:nvPr/>
        </p:nvGrpSpPr>
        <p:grpSpPr bwMode="auto">
          <a:xfrm>
            <a:off x="1600200" y="1371600"/>
            <a:ext cx="457200" cy="533400"/>
            <a:chOff x="816" y="2880"/>
            <a:chExt cx="288" cy="336"/>
          </a:xfrm>
        </p:grpSpPr>
        <p:sp>
          <p:nvSpPr>
            <p:cNvPr id="62490"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2491"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nvGrpSpPr>
          <p:cNvPr id="7" name="Group 83"/>
          <p:cNvGrpSpPr>
            <a:grpSpLocks/>
          </p:cNvGrpSpPr>
          <p:nvPr/>
        </p:nvGrpSpPr>
        <p:grpSpPr bwMode="auto">
          <a:xfrm>
            <a:off x="1752600" y="3657600"/>
            <a:ext cx="457200" cy="533400"/>
            <a:chOff x="1104" y="2304"/>
            <a:chExt cx="288" cy="336"/>
          </a:xfrm>
        </p:grpSpPr>
        <p:sp>
          <p:nvSpPr>
            <p:cNvPr id="62488" name="Oval 21"/>
            <p:cNvSpPr>
              <a:spLocks noChangeArrowheads="1"/>
            </p:cNvSpPr>
            <p:nvPr/>
          </p:nvSpPr>
          <p:spPr bwMode="auto">
            <a:xfrm>
              <a:off x="1104" y="2352"/>
              <a:ext cx="288" cy="288"/>
            </a:xfrm>
            <a:prstGeom prst="ellipse">
              <a:avLst/>
            </a:prstGeom>
            <a:solidFill>
              <a:srgbClr val="800080"/>
            </a:solidFill>
            <a:ln w="9525">
              <a:noFill/>
              <a:miter lim="800000"/>
              <a:headEnd/>
              <a:tailEnd/>
            </a:ln>
          </p:spPr>
          <p:txBody>
            <a:bodyPr wrap="none" anchor="ctr"/>
            <a:lstStyle/>
            <a:p>
              <a:endParaRPr lang="en-US"/>
            </a:p>
          </p:txBody>
        </p:sp>
        <p:sp>
          <p:nvSpPr>
            <p:cNvPr id="62489" name="AutoShape 22"/>
            <p:cNvSpPr>
              <a:spLocks noChangeArrowheads="1"/>
            </p:cNvSpPr>
            <p:nvPr/>
          </p:nvSpPr>
          <p:spPr bwMode="auto">
            <a:xfrm>
              <a:off x="1200" y="2304"/>
              <a:ext cx="48" cy="48"/>
            </a:xfrm>
            <a:prstGeom prst="triangle">
              <a:avLst>
                <a:gd name="adj" fmla="val 50000"/>
              </a:avLst>
            </a:prstGeom>
            <a:solidFill>
              <a:srgbClr val="800080"/>
            </a:solidFill>
            <a:ln w="9525">
              <a:noFill/>
              <a:miter lim="800000"/>
              <a:headEnd/>
              <a:tailEnd/>
            </a:ln>
          </p:spPr>
          <p:txBody>
            <a:bodyPr wrap="none" anchor="ctr"/>
            <a:lstStyle/>
            <a:p>
              <a:endParaRPr lang="en-US"/>
            </a:p>
          </p:txBody>
        </p:sp>
      </p:grpSp>
      <p:grpSp>
        <p:nvGrpSpPr>
          <p:cNvPr id="8" name="Group 88"/>
          <p:cNvGrpSpPr>
            <a:grpSpLocks/>
          </p:cNvGrpSpPr>
          <p:nvPr/>
        </p:nvGrpSpPr>
        <p:grpSpPr bwMode="auto">
          <a:xfrm>
            <a:off x="2743200" y="1524000"/>
            <a:ext cx="457200" cy="457200"/>
            <a:chOff x="576" y="3264"/>
            <a:chExt cx="288" cy="288"/>
          </a:xfrm>
        </p:grpSpPr>
        <p:sp>
          <p:nvSpPr>
            <p:cNvPr id="62486" name="Oval 85"/>
            <p:cNvSpPr>
              <a:spLocks noChangeArrowheads="1"/>
            </p:cNvSpPr>
            <p:nvPr/>
          </p:nvSpPr>
          <p:spPr bwMode="auto">
            <a:xfrm>
              <a:off x="576" y="3264"/>
              <a:ext cx="288" cy="288"/>
            </a:xfrm>
            <a:prstGeom prst="ellipse">
              <a:avLst/>
            </a:prstGeom>
            <a:solidFill>
              <a:srgbClr val="FF33CC"/>
            </a:solidFill>
            <a:ln w="9525">
              <a:noFill/>
              <a:miter lim="800000"/>
              <a:headEnd/>
              <a:tailEnd/>
            </a:ln>
          </p:spPr>
          <p:txBody>
            <a:bodyPr wrap="none" anchor="ctr"/>
            <a:lstStyle/>
            <a:p>
              <a:endParaRPr lang="en-US"/>
            </a:p>
          </p:txBody>
        </p:sp>
        <p:sp>
          <p:nvSpPr>
            <p:cNvPr id="62487" name="AutoShape 87"/>
            <p:cNvSpPr>
              <a:spLocks noChangeArrowheads="1"/>
            </p:cNvSpPr>
            <p:nvPr/>
          </p:nvSpPr>
          <p:spPr bwMode="auto">
            <a:xfrm>
              <a:off x="576" y="3456"/>
              <a:ext cx="48" cy="48"/>
            </a:xfrm>
            <a:prstGeom prst="rtTriangle">
              <a:avLst/>
            </a:prstGeom>
            <a:solidFill>
              <a:srgbClr val="FF33CC"/>
            </a:solidFill>
            <a:ln w="9525">
              <a:noFill/>
              <a:miter lim="800000"/>
              <a:headEnd/>
              <a:tailEnd/>
            </a:ln>
          </p:spPr>
          <p:txBody>
            <a:bodyPr wrap="none" anchor="ctr"/>
            <a:lstStyle/>
            <a:p>
              <a:endParaRPr lang="en-US"/>
            </a:p>
          </p:txBody>
        </p:sp>
      </p:grpSp>
      <p:grpSp>
        <p:nvGrpSpPr>
          <p:cNvPr id="9" name="Group 98"/>
          <p:cNvGrpSpPr>
            <a:grpSpLocks/>
          </p:cNvGrpSpPr>
          <p:nvPr/>
        </p:nvGrpSpPr>
        <p:grpSpPr bwMode="auto">
          <a:xfrm>
            <a:off x="609600" y="1524000"/>
            <a:ext cx="457200" cy="457200"/>
            <a:chOff x="1200" y="3168"/>
            <a:chExt cx="288" cy="288"/>
          </a:xfrm>
        </p:grpSpPr>
        <p:sp>
          <p:nvSpPr>
            <p:cNvPr id="62484" name="Oval 90"/>
            <p:cNvSpPr>
              <a:spLocks noChangeArrowheads="1"/>
            </p:cNvSpPr>
            <p:nvPr/>
          </p:nvSpPr>
          <p:spPr bwMode="auto">
            <a:xfrm>
              <a:off x="1200" y="3168"/>
              <a:ext cx="288" cy="288"/>
            </a:xfrm>
            <a:prstGeom prst="ellipse">
              <a:avLst/>
            </a:prstGeom>
            <a:solidFill>
              <a:srgbClr val="33CCFF"/>
            </a:solidFill>
            <a:ln w="9525">
              <a:noFill/>
              <a:miter lim="800000"/>
              <a:headEnd/>
              <a:tailEnd/>
            </a:ln>
          </p:spPr>
          <p:txBody>
            <a:bodyPr wrap="none" anchor="ctr"/>
            <a:lstStyle/>
            <a:p>
              <a:endParaRPr lang="en-US"/>
            </a:p>
          </p:txBody>
        </p:sp>
        <p:sp>
          <p:nvSpPr>
            <p:cNvPr id="62485" name="AutoShape 97"/>
            <p:cNvSpPr>
              <a:spLocks noChangeArrowheads="1"/>
            </p:cNvSpPr>
            <p:nvPr/>
          </p:nvSpPr>
          <p:spPr bwMode="auto">
            <a:xfrm>
              <a:off x="1440" y="3408"/>
              <a:ext cx="48" cy="48"/>
            </a:xfrm>
            <a:prstGeom prst="lightningBolt">
              <a:avLst/>
            </a:prstGeom>
            <a:solidFill>
              <a:schemeClr val="accent1"/>
            </a:solidFill>
            <a:ln w="9525">
              <a:noFill/>
              <a:miter lim="800000"/>
              <a:headEnd/>
              <a:tailEnd/>
            </a:ln>
          </p:spPr>
          <p:txBody>
            <a:bodyPr wrap="none" anchor="ctr"/>
            <a:lstStyle/>
            <a:p>
              <a:endParaRPr lang="en-US"/>
            </a:p>
          </p:txBody>
        </p:sp>
      </p:grpSp>
      <p:grpSp>
        <p:nvGrpSpPr>
          <p:cNvPr id="10" name="Group 100"/>
          <p:cNvGrpSpPr>
            <a:grpSpLocks/>
          </p:cNvGrpSpPr>
          <p:nvPr/>
        </p:nvGrpSpPr>
        <p:grpSpPr bwMode="auto">
          <a:xfrm>
            <a:off x="609600" y="3581400"/>
            <a:ext cx="457200" cy="457200"/>
            <a:chOff x="1392" y="3648"/>
            <a:chExt cx="288" cy="288"/>
          </a:xfrm>
        </p:grpSpPr>
        <p:sp>
          <p:nvSpPr>
            <p:cNvPr id="62482" name="Oval 96"/>
            <p:cNvSpPr>
              <a:spLocks noChangeArrowheads="1"/>
            </p:cNvSpPr>
            <p:nvPr/>
          </p:nvSpPr>
          <p:spPr bwMode="auto">
            <a:xfrm>
              <a:off x="1392" y="3648"/>
              <a:ext cx="288" cy="288"/>
            </a:xfrm>
            <a:prstGeom prst="ellipse">
              <a:avLst/>
            </a:prstGeom>
            <a:solidFill>
              <a:srgbClr val="CC99FF"/>
            </a:solidFill>
            <a:ln w="9525">
              <a:noFill/>
              <a:miter lim="800000"/>
              <a:headEnd/>
              <a:tailEnd/>
            </a:ln>
          </p:spPr>
          <p:txBody>
            <a:bodyPr wrap="none" anchor="ctr"/>
            <a:lstStyle/>
            <a:p>
              <a:endParaRPr lang="en-US"/>
            </a:p>
          </p:txBody>
        </p:sp>
        <p:sp>
          <p:nvSpPr>
            <p:cNvPr id="62483" name="AutoShape 99"/>
            <p:cNvSpPr>
              <a:spLocks noChangeArrowheads="1"/>
            </p:cNvSpPr>
            <p:nvPr/>
          </p:nvSpPr>
          <p:spPr bwMode="auto">
            <a:xfrm>
              <a:off x="1632" y="3648"/>
              <a:ext cx="48" cy="48"/>
            </a:xfrm>
            <a:prstGeom prst="diamond">
              <a:avLst/>
            </a:prstGeom>
            <a:solidFill>
              <a:srgbClr val="CC99FF"/>
            </a:solidFill>
            <a:ln w="9525">
              <a:noFill/>
              <a:miter lim="800000"/>
              <a:headEnd/>
              <a:tailEnd/>
            </a:ln>
          </p:spPr>
          <p:txBody>
            <a:bodyPr wrap="none" anchor="ctr"/>
            <a:lstStyle/>
            <a:p>
              <a:endParaRPr lang="en-US"/>
            </a:p>
          </p:txBody>
        </p:sp>
      </p:grpSp>
      <p:grpSp>
        <p:nvGrpSpPr>
          <p:cNvPr id="11" name="Group 102"/>
          <p:cNvGrpSpPr>
            <a:grpSpLocks/>
          </p:cNvGrpSpPr>
          <p:nvPr/>
        </p:nvGrpSpPr>
        <p:grpSpPr bwMode="auto">
          <a:xfrm>
            <a:off x="2667000" y="3581400"/>
            <a:ext cx="457200" cy="533400"/>
            <a:chOff x="2208" y="3360"/>
            <a:chExt cx="288" cy="336"/>
          </a:xfrm>
        </p:grpSpPr>
        <p:sp>
          <p:nvSpPr>
            <p:cNvPr id="62480" name="Oval 95"/>
            <p:cNvSpPr>
              <a:spLocks noChangeArrowheads="1"/>
            </p:cNvSpPr>
            <p:nvPr/>
          </p:nvSpPr>
          <p:spPr bwMode="auto">
            <a:xfrm>
              <a:off x="2208" y="3408"/>
              <a:ext cx="288" cy="288"/>
            </a:xfrm>
            <a:prstGeom prst="ellipse">
              <a:avLst/>
            </a:prstGeom>
            <a:solidFill>
              <a:schemeClr val="accent2"/>
            </a:solidFill>
            <a:ln w="9525">
              <a:noFill/>
              <a:miter lim="800000"/>
              <a:headEnd/>
              <a:tailEnd/>
            </a:ln>
          </p:spPr>
          <p:txBody>
            <a:bodyPr wrap="none" anchor="ctr"/>
            <a:lstStyle/>
            <a:p>
              <a:endParaRPr lang="en-US"/>
            </a:p>
          </p:txBody>
        </p:sp>
        <p:sp>
          <p:nvSpPr>
            <p:cNvPr id="62481" name="AutoShape 101"/>
            <p:cNvSpPr>
              <a:spLocks noChangeArrowheads="1"/>
            </p:cNvSpPr>
            <p:nvPr/>
          </p:nvSpPr>
          <p:spPr bwMode="auto">
            <a:xfrm>
              <a:off x="2256" y="3360"/>
              <a:ext cx="48" cy="48"/>
            </a:xfrm>
            <a:prstGeom prst="diamond">
              <a:avLst/>
            </a:prstGeom>
            <a:solidFill>
              <a:schemeClr val="accent2"/>
            </a:solidFill>
            <a:ln w="9525">
              <a:noFill/>
              <a:miter lim="800000"/>
              <a:headEnd/>
              <a:tailEnd/>
            </a:ln>
          </p:spPr>
          <p:txBody>
            <a:bodyPr wrap="none" anchor="ctr"/>
            <a:lstStyle/>
            <a:p>
              <a:endParaRPr lang="en-US"/>
            </a:p>
          </p:txBody>
        </p:sp>
      </p:grpSp>
      <p:sp>
        <p:nvSpPr>
          <p:cNvPr id="62478" name="Text Box 103"/>
          <p:cNvSpPr txBox="1">
            <a:spLocks noChangeArrowheads="1"/>
          </p:cNvSpPr>
          <p:nvPr/>
        </p:nvSpPr>
        <p:spPr bwMode="auto">
          <a:xfrm>
            <a:off x="3489325" y="1252538"/>
            <a:ext cx="4892675" cy="4376583"/>
          </a:xfrm>
          <a:prstGeom prst="rect">
            <a:avLst/>
          </a:prstGeom>
          <a:noFill/>
          <a:ln w="9525">
            <a:noFill/>
            <a:miter lim="800000"/>
            <a:headEnd/>
            <a:tailEnd/>
          </a:ln>
        </p:spPr>
        <p:txBody>
          <a:bodyPr>
            <a:spAutoFit/>
          </a:bodyPr>
          <a:lstStyle/>
          <a:p>
            <a:pPr algn="l">
              <a:lnSpc>
                <a:spcPct val="90000"/>
              </a:lnSpc>
            </a:pPr>
            <a:r>
              <a:rPr lang="en-US" sz="2400" dirty="0"/>
              <a:t>If we now put Dave and Tom and </a:t>
            </a:r>
            <a:r>
              <a:rPr lang="en-US" sz="2400" dirty="0" smtClean="0"/>
              <a:t>Dan </a:t>
            </a:r>
            <a:r>
              <a:rPr lang="en-US" sz="2400" dirty="0"/>
              <a:t>and </a:t>
            </a:r>
            <a:r>
              <a:rPr lang="en-US" sz="2400" dirty="0" smtClean="0"/>
              <a:t>Paul </a:t>
            </a:r>
            <a:r>
              <a:rPr lang="en-US" sz="2400" dirty="0"/>
              <a:t>on the corners of the table, there’s going to be a whole lot of contention for the shared resource, and a lot of communication at the many interfaces. So the speedup y’all get will be much less than we’d like; you’ll be lucky to get 5-to-1.</a:t>
            </a:r>
          </a:p>
          <a:p>
            <a:pPr algn="l">
              <a:lnSpc>
                <a:spcPct val="80000"/>
              </a:lnSpc>
            </a:pPr>
            <a:endParaRPr lang="en-US" sz="2400" dirty="0"/>
          </a:p>
          <a:p>
            <a:pPr algn="l">
              <a:lnSpc>
                <a:spcPct val="90000"/>
              </a:lnSpc>
            </a:pPr>
            <a:r>
              <a:rPr lang="en-US" sz="2400" dirty="0"/>
              <a:t>So we can see that adding more and more workers onto a shared resource is eventually going to have a diminishing return.</a:t>
            </a:r>
          </a:p>
        </p:txBody>
      </p:sp>
      <p:sp>
        <p:nvSpPr>
          <p:cNvPr id="62479" name="Rectangle 13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38"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3491" name="Slide Number Placeholder 3"/>
          <p:cNvSpPr>
            <a:spLocks noGrp="1"/>
          </p:cNvSpPr>
          <p:nvPr>
            <p:ph type="sldNum" sz="quarter" idx="11"/>
          </p:nvPr>
        </p:nvSpPr>
        <p:spPr>
          <a:noFill/>
        </p:spPr>
        <p:txBody>
          <a:bodyPr/>
          <a:lstStyle/>
          <a:p>
            <a:fld id="{1B0A0F06-3CAD-4415-BC43-E2C8B7FEBFDB}" type="slidenum">
              <a:rPr lang="en-US"/>
              <a:pPr/>
              <a:t>38</a:t>
            </a:fld>
            <a:endParaRPr lang="en-US"/>
          </a:p>
        </p:txBody>
      </p:sp>
      <p:sp>
        <p:nvSpPr>
          <p:cNvPr id="63492" name="Rectangle 2"/>
          <p:cNvSpPr>
            <a:spLocks noGrp="1" noChangeArrowheads="1"/>
          </p:cNvSpPr>
          <p:nvPr>
            <p:ph type="title"/>
          </p:nvPr>
        </p:nvSpPr>
        <p:spPr/>
        <p:txBody>
          <a:bodyPr/>
          <a:lstStyle/>
          <a:p>
            <a:pPr eaLnBrk="1" hangingPunct="1"/>
            <a:r>
              <a:rPr lang="en-US" smtClean="0"/>
              <a:t>Distributed Parallelism</a:t>
            </a:r>
          </a:p>
        </p:txBody>
      </p:sp>
      <p:grpSp>
        <p:nvGrpSpPr>
          <p:cNvPr id="2" name="Group 4"/>
          <p:cNvGrpSpPr>
            <a:grpSpLocks/>
          </p:cNvGrpSpPr>
          <p:nvPr/>
        </p:nvGrpSpPr>
        <p:grpSpPr bwMode="auto">
          <a:xfrm>
            <a:off x="1143000" y="1371600"/>
            <a:ext cx="1524000" cy="1524000"/>
            <a:chOff x="1872" y="1920"/>
            <a:chExt cx="960" cy="960"/>
          </a:xfrm>
        </p:grpSpPr>
        <p:sp>
          <p:nvSpPr>
            <p:cNvPr id="63509"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6"/>
            <p:cNvGrpSpPr>
              <a:grpSpLocks/>
            </p:cNvGrpSpPr>
            <p:nvPr/>
          </p:nvGrpSpPr>
          <p:grpSpPr bwMode="auto">
            <a:xfrm>
              <a:off x="2112" y="2112"/>
              <a:ext cx="456" cy="480"/>
              <a:chOff x="1824" y="633"/>
              <a:chExt cx="2834" cy="2849"/>
            </a:xfrm>
          </p:grpSpPr>
          <p:sp>
            <p:nvSpPr>
              <p:cNvPr id="63511"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3512"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3513"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3514"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1"/>
          <p:cNvGrpSpPr>
            <a:grpSpLocks/>
          </p:cNvGrpSpPr>
          <p:nvPr/>
        </p:nvGrpSpPr>
        <p:grpSpPr bwMode="auto">
          <a:xfrm>
            <a:off x="533400" y="1905000"/>
            <a:ext cx="533400" cy="457200"/>
            <a:chOff x="384" y="2496"/>
            <a:chExt cx="336" cy="288"/>
          </a:xfrm>
        </p:grpSpPr>
        <p:sp>
          <p:nvSpPr>
            <p:cNvPr id="63507" name="Oval 1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3508" name="AutoShape 1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24"/>
          <p:cNvGrpSpPr>
            <a:grpSpLocks/>
          </p:cNvGrpSpPr>
          <p:nvPr/>
        </p:nvGrpSpPr>
        <p:grpSpPr bwMode="auto">
          <a:xfrm>
            <a:off x="4648200" y="1371600"/>
            <a:ext cx="1524000" cy="1524000"/>
            <a:chOff x="1872" y="1920"/>
            <a:chExt cx="960" cy="960"/>
          </a:xfrm>
        </p:grpSpPr>
        <p:sp>
          <p:nvSpPr>
            <p:cNvPr id="63501" name="Rectangle 2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 name="Group 26"/>
            <p:cNvGrpSpPr>
              <a:grpSpLocks/>
            </p:cNvGrpSpPr>
            <p:nvPr/>
          </p:nvGrpSpPr>
          <p:grpSpPr bwMode="auto">
            <a:xfrm>
              <a:off x="2112" y="2112"/>
              <a:ext cx="456" cy="480"/>
              <a:chOff x="1824" y="633"/>
              <a:chExt cx="2834" cy="2849"/>
            </a:xfrm>
          </p:grpSpPr>
          <p:sp>
            <p:nvSpPr>
              <p:cNvPr id="6350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350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350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350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7" name="Group 34"/>
          <p:cNvGrpSpPr>
            <a:grpSpLocks/>
          </p:cNvGrpSpPr>
          <p:nvPr/>
        </p:nvGrpSpPr>
        <p:grpSpPr bwMode="auto">
          <a:xfrm>
            <a:off x="6324600" y="1981200"/>
            <a:ext cx="533400" cy="457200"/>
            <a:chOff x="1920" y="1632"/>
            <a:chExt cx="336" cy="288"/>
          </a:xfrm>
        </p:grpSpPr>
        <p:sp>
          <p:nvSpPr>
            <p:cNvPr id="63499" name="Oval 3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3500" name="AutoShape 3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3497" name="Text Box 83"/>
          <p:cNvSpPr txBox="1">
            <a:spLocks noChangeArrowheads="1"/>
          </p:cNvSpPr>
          <p:nvPr/>
        </p:nvSpPr>
        <p:spPr bwMode="auto">
          <a:xfrm>
            <a:off x="533400" y="2971800"/>
            <a:ext cx="7924800" cy="3049588"/>
          </a:xfrm>
          <a:prstGeom prst="rect">
            <a:avLst/>
          </a:prstGeom>
          <a:noFill/>
          <a:ln w="9525">
            <a:noFill/>
            <a:miter lim="800000"/>
            <a:headEnd/>
            <a:tailEnd/>
          </a:ln>
        </p:spPr>
        <p:txBody>
          <a:bodyPr>
            <a:spAutoFit/>
          </a:bodyPr>
          <a:lstStyle/>
          <a:p>
            <a:pPr algn="l">
              <a:lnSpc>
                <a:spcPct val="90000"/>
              </a:lnSpc>
            </a:pPr>
            <a:r>
              <a:rPr lang="en-US" sz="2400"/>
              <a:t>Now let’s try something a little different. Let’s set up two tables, and let’s put you at one of them and Scott at the other.  Let’s put half of the puzzle pieces on your table and the other half of the pieces on Scott’s. Now y’all can work completely independently, without any contention for a shared resource.  </a:t>
            </a:r>
            <a:r>
              <a:rPr lang="en-US" sz="2400" b="1" u="sng"/>
              <a:t>BUT</a:t>
            </a:r>
            <a:r>
              <a:rPr lang="en-US" sz="2400"/>
              <a:t>, the cost per communication is </a:t>
            </a:r>
            <a:r>
              <a:rPr lang="en-US" sz="2400" b="1" u="sng"/>
              <a:t>MUCH</a:t>
            </a:r>
            <a:r>
              <a:rPr lang="en-US" sz="2400"/>
              <a:t> higher (you have to scootch your tables together), and you need the ability to split up (</a:t>
            </a:r>
            <a:r>
              <a:rPr lang="en-US" sz="2400" b="1" i="1" u="sng"/>
              <a:t>decompose</a:t>
            </a:r>
            <a:r>
              <a:rPr lang="en-US" sz="2400"/>
              <a:t>) the puzzle pieces reasonably evenly, which may be tricky to do for some puzzles.</a:t>
            </a:r>
          </a:p>
        </p:txBody>
      </p:sp>
      <p:sp>
        <p:nvSpPr>
          <p:cNvPr id="63498" name="Rectangle 116"/>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2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4515" name="Slide Number Placeholder 3"/>
          <p:cNvSpPr>
            <a:spLocks noGrp="1"/>
          </p:cNvSpPr>
          <p:nvPr>
            <p:ph type="sldNum" sz="quarter" idx="11"/>
          </p:nvPr>
        </p:nvSpPr>
        <p:spPr>
          <a:noFill/>
        </p:spPr>
        <p:txBody>
          <a:bodyPr/>
          <a:lstStyle/>
          <a:p>
            <a:fld id="{2C2ADB72-4A90-4D65-A2E8-EEBA8B3C82F9}" type="slidenum">
              <a:rPr lang="en-US"/>
              <a:pPr/>
              <a:t>39</a:t>
            </a:fld>
            <a:endParaRPr lang="en-US"/>
          </a:p>
        </p:txBody>
      </p:sp>
      <p:sp>
        <p:nvSpPr>
          <p:cNvPr id="64516" name="Rectangle 2"/>
          <p:cNvSpPr>
            <a:spLocks noGrp="1" noChangeArrowheads="1"/>
          </p:cNvSpPr>
          <p:nvPr>
            <p:ph type="title"/>
          </p:nvPr>
        </p:nvSpPr>
        <p:spPr/>
        <p:txBody>
          <a:bodyPr/>
          <a:lstStyle/>
          <a:p>
            <a:pPr eaLnBrk="1" hangingPunct="1"/>
            <a:r>
              <a:rPr lang="en-US" smtClean="0"/>
              <a:t>More Distributed Processors</a:t>
            </a:r>
          </a:p>
        </p:txBody>
      </p:sp>
      <p:grpSp>
        <p:nvGrpSpPr>
          <p:cNvPr id="2" name="Group 83"/>
          <p:cNvGrpSpPr>
            <a:grpSpLocks/>
          </p:cNvGrpSpPr>
          <p:nvPr/>
        </p:nvGrpSpPr>
        <p:grpSpPr bwMode="auto">
          <a:xfrm>
            <a:off x="914400" y="1371600"/>
            <a:ext cx="1524000" cy="2133600"/>
            <a:chOff x="720" y="864"/>
            <a:chExt cx="960" cy="1344"/>
          </a:xfrm>
        </p:grpSpPr>
        <p:grpSp>
          <p:nvGrpSpPr>
            <p:cNvPr id="3" name="Group 4"/>
            <p:cNvGrpSpPr>
              <a:grpSpLocks/>
            </p:cNvGrpSpPr>
            <p:nvPr/>
          </p:nvGrpSpPr>
          <p:grpSpPr bwMode="auto">
            <a:xfrm>
              <a:off x="720" y="1248"/>
              <a:ext cx="960" cy="960"/>
              <a:chOff x="1872" y="1920"/>
              <a:chExt cx="960" cy="960"/>
            </a:xfrm>
          </p:grpSpPr>
          <p:sp>
            <p:nvSpPr>
              <p:cNvPr id="64557" name="Rectangle 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4" name="Group 6"/>
              <p:cNvGrpSpPr>
                <a:grpSpLocks/>
              </p:cNvGrpSpPr>
              <p:nvPr/>
            </p:nvGrpSpPr>
            <p:grpSpPr bwMode="auto">
              <a:xfrm>
                <a:off x="2112" y="2112"/>
                <a:ext cx="456" cy="480"/>
                <a:chOff x="1824" y="633"/>
                <a:chExt cx="2834" cy="2849"/>
              </a:xfrm>
            </p:grpSpPr>
            <p:sp>
              <p:nvSpPr>
                <p:cNvPr id="6455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6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6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6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5" name="Group 17"/>
            <p:cNvGrpSpPr>
              <a:grpSpLocks/>
            </p:cNvGrpSpPr>
            <p:nvPr/>
          </p:nvGrpSpPr>
          <p:grpSpPr bwMode="auto">
            <a:xfrm>
              <a:off x="1008" y="864"/>
              <a:ext cx="288" cy="336"/>
              <a:chOff x="816" y="2880"/>
              <a:chExt cx="288" cy="336"/>
            </a:xfrm>
          </p:grpSpPr>
          <p:sp>
            <p:nvSpPr>
              <p:cNvPr id="64555" name="Oval 18"/>
              <p:cNvSpPr>
                <a:spLocks noChangeArrowheads="1"/>
              </p:cNvSpPr>
              <p:nvPr/>
            </p:nvSpPr>
            <p:spPr bwMode="auto">
              <a:xfrm>
                <a:off x="816" y="2880"/>
                <a:ext cx="288" cy="288"/>
              </a:xfrm>
              <a:prstGeom prst="ellipse">
                <a:avLst/>
              </a:prstGeom>
              <a:solidFill>
                <a:srgbClr val="A50021"/>
              </a:solidFill>
              <a:ln w="9525">
                <a:noFill/>
                <a:miter lim="800000"/>
                <a:headEnd/>
                <a:tailEnd/>
              </a:ln>
            </p:spPr>
            <p:txBody>
              <a:bodyPr wrap="none" anchor="ctr"/>
              <a:lstStyle/>
              <a:p>
                <a:endParaRPr lang="en-US"/>
              </a:p>
            </p:txBody>
          </p:sp>
          <p:sp>
            <p:nvSpPr>
              <p:cNvPr id="64556" name="AutoShape 19"/>
              <p:cNvSpPr>
                <a:spLocks noChangeArrowheads="1"/>
              </p:cNvSpPr>
              <p:nvPr/>
            </p:nvSpPr>
            <p:spPr bwMode="auto">
              <a:xfrm>
                <a:off x="960" y="3168"/>
                <a:ext cx="48" cy="48"/>
              </a:xfrm>
              <a:custGeom>
                <a:avLst/>
                <a:gdLst>
                  <a:gd name="T0" fmla="*/ 42 w 21600"/>
                  <a:gd name="T1" fmla="*/ 24 h 21600"/>
                  <a:gd name="T2" fmla="*/ 24 w 21600"/>
                  <a:gd name="T3" fmla="*/ 48 h 21600"/>
                  <a:gd name="T4" fmla="*/ 6 w 21600"/>
                  <a:gd name="T5" fmla="*/ 24 h 21600"/>
                  <a:gd name="T6" fmla="*/ 2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A50021"/>
              </a:solidFill>
              <a:ln w="9525">
                <a:noFill/>
                <a:miter lim="800000"/>
                <a:headEnd/>
                <a:tailEnd/>
              </a:ln>
            </p:spPr>
            <p:txBody>
              <a:bodyPr wrap="none" anchor="ctr"/>
              <a:lstStyle/>
              <a:p>
                <a:endParaRPr lang="en-US"/>
              </a:p>
            </p:txBody>
          </p:sp>
        </p:grpSp>
      </p:grpSp>
      <p:grpSp>
        <p:nvGrpSpPr>
          <p:cNvPr id="6" name="Group 85"/>
          <p:cNvGrpSpPr>
            <a:grpSpLocks/>
          </p:cNvGrpSpPr>
          <p:nvPr/>
        </p:nvGrpSpPr>
        <p:grpSpPr bwMode="auto">
          <a:xfrm>
            <a:off x="3200400" y="1981200"/>
            <a:ext cx="2209800" cy="1524000"/>
            <a:chOff x="2928" y="1248"/>
            <a:chExt cx="1392" cy="960"/>
          </a:xfrm>
        </p:grpSpPr>
        <p:grpSp>
          <p:nvGrpSpPr>
            <p:cNvPr id="7" name="Group 24"/>
            <p:cNvGrpSpPr>
              <a:grpSpLocks/>
            </p:cNvGrpSpPr>
            <p:nvPr/>
          </p:nvGrpSpPr>
          <p:grpSpPr bwMode="auto">
            <a:xfrm>
              <a:off x="2928" y="1248"/>
              <a:ext cx="960" cy="960"/>
              <a:chOff x="1872" y="1920"/>
              <a:chExt cx="960" cy="960"/>
            </a:xfrm>
          </p:grpSpPr>
          <p:sp>
            <p:nvSpPr>
              <p:cNvPr id="64547" name="Rectangle 2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8" name="Group 26"/>
              <p:cNvGrpSpPr>
                <a:grpSpLocks/>
              </p:cNvGrpSpPr>
              <p:nvPr/>
            </p:nvGrpSpPr>
            <p:grpSpPr bwMode="auto">
              <a:xfrm>
                <a:off x="2112" y="2112"/>
                <a:ext cx="456" cy="480"/>
                <a:chOff x="1824" y="633"/>
                <a:chExt cx="2834" cy="2849"/>
              </a:xfrm>
            </p:grpSpPr>
            <p:sp>
              <p:nvSpPr>
                <p:cNvPr id="6454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5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5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5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9" name="Group 34"/>
            <p:cNvGrpSpPr>
              <a:grpSpLocks/>
            </p:cNvGrpSpPr>
            <p:nvPr/>
          </p:nvGrpSpPr>
          <p:grpSpPr bwMode="auto">
            <a:xfrm>
              <a:off x="3984" y="1632"/>
              <a:ext cx="336" cy="288"/>
              <a:chOff x="1920" y="1632"/>
              <a:chExt cx="336" cy="288"/>
            </a:xfrm>
          </p:grpSpPr>
          <p:sp>
            <p:nvSpPr>
              <p:cNvPr id="64545" name="Oval 35"/>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4546" name="AutoShape 36"/>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grpSp>
      <p:grpSp>
        <p:nvGrpSpPr>
          <p:cNvPr id="10" name="Group 84"/>
          <p:cNvGrpSpPr>
            <a:grpSpLocks/>
          </p:cNvGrpSpPr>
          <p:nvPr/>
        </p:nvGrpSpPr>
        <p:grpSpPr bwMode="auto">
          <a:xfrm>
            <a:off x="304800" y="3995738"/>
            <a:ext cx="2133600" cy="1524000"/>
            <a:chOff x="1248" y="2688"/>
            <a:chExt cx="1344" cy="960"/>
          </a:xfrm>
        </p:grpSpPr>
        <p:grpSp>
          <p:nvGrpSpPr>
            <p:cNvPr id="11" name="Group 44"/>
            <p:cNvGrpSpPr>
              <a:grpSpLocks/>
            </p:cNvGrpSpPr>
            <p:nvPr/>
          </p:nvGrpSpPr>
          <p:grpSpPr bwMode="auto">
            <a:xfrm>
              <a:off x="1632" y="2688"/>
              <a:ext cx="960" cy="960"/>
              <a:chOff x="1872" y="1920"/>
              <a:chExt cx="960" cy="960"/>
            </a:xfrm>
          </p:grpSpPr>
          <p:sp>
            <p:nvSpPr>
              <p:cNvPr id="64537" name="Rectangle 4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2" name="Group 46"/>
              <p:cNvGrpSpPr>
                <a:grpSpLocks/>
              </p:cNvGrpSpPr>
              <p:nvPr/>
            </p:nvGrpSpPr>
            <p:grpSpPr bwMode="auto">
              <a:xfrm>
                <a:off x="2112" y="2112"/>
                <a:ext cx="456" cy="480"/>
                <a:chOff x="1824" y="633"/>
                <a:chExt cx="2834" cy="2849"/>
              </a:xfrm>
            </p:grpSpPr>
            <p:sp>
              <p:nvSpPr>
                <p:cNvPr id="6453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4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4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4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3" name="Group 51"/>
            <p:cNvGrpSpPr>
              <a:grpSpLocks/>
            </p:cNvGrpSpPr>
            <p:nvPr/>
          </p:nvGrpSpPr>
          <p:grpSpPr bwMode="auto">
            <a:xfrm>
              <a:off x="1248" y="3024"/>
              <a:ext cx="336" cy="288"/>
              <a:chOff x="384" y="2496"/>
              <a:chExt cx="336" cy="288"/>
            </a:xfrm>
          </p:grpSpPr>
          <p:sp>
            <p:nvSpPr>
              <p:cNvPr id="64535" name="Oval 52"/>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4536" name="AutoShape 53"/>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grpSp>
        <p:nvGrpSpPr>
          <p:cNvPr id="14" name="Group 86"/>
          <p:cNvGrpSpPr>
            <a:grpSpLocks/>
          </p:cNvGrpSpPr>
          <p:nvPr/>
        </p:nvGrpSpPr>
        <p:grpSpPr bwMode="auto">
          <a:xfrm>
            <a:off x="3219450" y="3981450"/>
            <a:ext cx="1524000" cy="2209800"/>
            <a:chOff x="3792" y="2688"/>
            <a:chExt cx="960" cy="1392"/>
          </a:xfrm>
        </p:grpSpPr>
        <p:grpSp>
          <p:nvGrpSpPr>
            <p:cNvPr id="15" name="Group 64"/>
            <p:cNvGrpSpPr>
              <a:grpSpLocks/>
            </p:cNvGrpSpPr>
            <p:nvPr/>
          </p:nvGrpSpPr>
          <p:grpSpPr bwMode="auto">
            <a:xfrm>
              <a:off x="3792" y="2688"/>
              <a:ext cx="960" cy="960"/>
              <a:chOff x="1872" y="1920"/>
              <a:chExt cx="960" cy="960"/>
            </a:xfrm>
          </p:grpSpPr>
          <p:sp>
            <p:nvSpPr>
              <p:cNvPr id="64527" name="Rectangle 65"/>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16" name="Group 66"/>
              <p:cNvGrpSpPr>
                <a:grpSpLocks/>
              </p:cNvGrpSpPr>
              <p:nvPr/>
            </p:nvGrpSpPr>
            <p:grpSpPr bwMode="auto">
              <a:xfrm>
                <a:off x="2112" y="2112"/>
                <a:ext cx="456" cy="480"/>
                <a:chOff x="1824" y="633"/>
                <a:chExt cx="2834" cy="2849"/>
              </a:xfrm>
            </p:grpSpPr>
            <p:sp>
              <p:nvSpPr>
                <p:cNvPr id="64529"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4530"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4531"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4532"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17" name="Group 80"/>
            <p:cNvGrpSpPr>
              <a:grpSpLocks/>
            </p:cNvGrpSpPr>
            <p:nvPr/>
          </p:nvGrpSpPr>
          <p:grpSpPr bwMode="auto">
            <a:xfrm>
              <a:off x="4176" y="3744"/>
              <a:ext cx="288" cy="336"/>
              <a:chOff x="1584" y="2736"/>
              <a:chExt cx="288" cy="336"/>
            </a:xfrm>
          </p:grpSpPr>
          <p:sp>
            <p:nvSpPr>
              <p:cNvPr id="64525" name="Oval 81"/>
              <p:cNvSpPr>
                <a:spLocks noChangeArrowheads="1"/>
              </p:cNvSpPr>
              <p:nvPr/>
            </p:nvSpPr>
            <p:spPr bwMode="auto">
              <a:xfrm>
                <a:off x="1584" y="2784"/>
                <a:ext cx="288" cy="288"/>
              </a:xfrm>
              <a:prstGeom prst="ellipse">
                <a:avLst/>
              </a:prstGeom>
              <a:solidFill>
                <a:srgbClr val="FF9900"/>
              </a:solidFill>
              <a:ln w="9525">
                <a:noFill/>
                <a:miter lim="800000"/>
                <a:headEnd/>
                <a:tailEnd/>
              </a:ln>
            </p:spPr>
            <p:txBody>
              <a:bodyPr wrap="none" anchor="ctr"/>
              <a:lstStyle/>
              <a:p>
                <a:endParaRPr lang="en-US"/>
              </a:p>
            </p:txBody>
          </p:sp>
          <p:sp>
            <p:nvSpPr>
              <p:cNvPr id="64526" name="AutoShape 82"/>
              <p:cNvSpPr>
                <a:spLocks noChangeArrowheads="1"/>
              </p:cNvSpPr>
              <p:nvPr/>
            </p:nvSpPr>
            <p:spPr bwMode="auto">
              <a:xfrm>
                <a:off x="1680" y="2736"/>
                <a:ext cx="48" cy="48"/>
              </a:xfrm>
              <a:prstGeom prst="triangle">
                <a:avLst>
                  <a:gd name="adj" fmla="val 50000"/>
                </a:avLst>
              </a:prstGeom>
              <a:solidFill>
                <a:srgbClr val="FF9900"/>
              </a:solidFill>
              <a:ln w="9525">
                <a:noFill/>
                <a:miter lim="800000"/>
                <a:headEnd/>
                <a:tailEnd/>
              </a:ln>
            </p:spPr>
            <p:txBody>
              <a:bodyPr wrap="none" anchor="ctr"/>
              <a:lstStyle/>
              <a:p>
                <a:endParaRPr lang="en-US"/>
              </a:p>
            </p:txBody>
          </p:sp>
        </p:grpSp>
      </p:grpSp>
      <p:sp>
        <p:nvSpPr>
          <p:cNvPr id="64521" name="Text Box 87"/>
          <p:cNvSpPr txBox="1">
            <a:spLocks noChangeArrowheads="1"/>
          </p:cNvSpPr>
          <p:nvPr/>
        </p:nvSpPr>
        <p:spPr bwMode="auto">
          <a:xfrm>
            <a:off x="5410200" y="1219200"/>
            <a:ext cx="3200400" cy="4364038"/>
          </a:xfrm>
          <a:prstGeom prst="rect">
            <a:avLst/>
          </a:prstGeom>
          <a:noFill/>
          <a:ln w="9525">
            <a:noFill/>
            <a:miter lim="800000"/>
            <a:headEnd/>
            <a:tailEnd/>
          </a:ln>
        </p:spPr>
        <p:txBody>
          <a:bodyPr>
            <a:spAutoFit/>
          </a:bodyPr>
          <a:lstStyle/>
          <a:p>
            <a:pPr algn="l">
              <a:lnSpc>
                <a:spcPct val="90000"/>
              </a:lnSpc>
            </a:pPr>
            <a:r>
              <a:rPr lang="en-US" sz="2400"/>
              <a:t>It’s a lot easier to add more processors in distributed parallelism.  But, you always have to be aware of the need to decompose the problem and to communicate among the processors.  Also, as you add more processors, it may be harder to </a:t>
            </a:r>
            <a:r>
              <a:rPr lang="en-US" sz="2400" b="1" i="1" u="sng"/>
              <a:t>load balance</a:t>
            </a:r>
            <a:r>
              <a:rPr lang="en-US" sz="2400"/>
              <a:t> the amount of work that each processor gets.</a:t>
            </a:r>
          </a:p>
        </p:txBody>
      </p:sp>
      <p:sp>
        <p:nvSpPr>
          <p:cNvPr id="64522" name="Rectangle 12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51"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a:t>H.323 (Polycom etc)</a:t>
            </a:r>
          </a:p>
        </p:txBody>
      </p:sp>
      <p:sp>
        <p:nvSpPr>
          <p:cNvPr id="464899" name="Rectangle 3"/>
          <p:cNvSpPr>
            <a:spLocks noGrp="1" noChangeArrowheads="1"/>
          </p:cNvSpPr>
          <p:nvPr>
            <p:ph type="body" idx="1"/>
          </p:nvPr>
        </p:nvSpPr>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dial 2500409.</a:t>
            </a:r>
          </a:p>
          <a:p>
            <a:r>
              <a:rPr lang="en-US" dirty="0" smtClean="0"/>
              <a:t>If you AREN’T registered with the </a:t>
            </a:r>
            <a:r>
              <a:rPr lang="en-US" dirty="0" err="1" smtClean="0"/>
              <a:t>OneNet</a:t>
            </a:r>
            <a:r>
              <a:rPr lang="en-US" dirty="0" smtClean="0"/>
              <a:t> gatekeeper (which is probably the case), then:</a:t>
            </a:r>
          </a:p>
          <a:p>
            <a:pPr lvl="1"/>
            <a:r>
              <a:rPr lang="en-US" dirty="0" smtClean="0"/>
              <a:t>Dial</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164.58.250.47</a:t>
            </a:r>
          </a:p>
          <a:p>
            <a:pPr lvl="1"/>
            <a:r>
              <a:rPr lang="en-US" dirty="0" smtClean="0"/>
              <a:t>When asked for the conference ID, enter:</a:t>
            </a:r>
          </a:p>
          <a:p>
            <a:pPr lvl="1">
              <a:buNone/>
            </a:pPr>
            <a:r>
              <a:rPr lang="en-US" b="1" dirty="0" smtClean="0"/>
              <a:t>	</a:t>
            </a:r>
            <a:r>
              <a:rPr lang="en-US" b="1" dirty="0" smtClean="0">
                <a:latin typeface="Courier New" pitchFamily="49" charset="0"/>
                <a:cs typeface="Courier New" pitchFamily="49" charset="0"/>
              </a:rPr>
              <a:t>#0409#</a:t>
            </a:r>
            <a:endParaRPr lang="en-US" b="1" dirty="0">
              <a:latin typeface="Courier New" pitchFamily="49" charset="0"/>
              <a:cs typeface="Courier New" pitchFamily="49" charset="0"/>
            </a:endParaRPr>
          </a:p>
          <a:p>
            <a:pPr>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2"/>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5539" name="Slide Number Placeholder 3"/>
          <p:cNvSpPr>
            <a:spLocks noGrp="1"/>
          </p:cNvSpPr>
          <p:nvPr>
            <p:ph type="sldNum" sz="quarter" idx="11"/>
          </p:nvPr>
        </p:nvSpPr>
        <p:spPr>
          <a:noFill/>
        </p:spPr>
        <p:txBody>
          <a:bodyPr/>
          <a:lstStyle/>
          <a:p>
            <a:fld id="{28E0374A-B879-491D-9946-5DC3D26B99A1}" type="slidenum">
              <a:rPr lang="en-US"/>
              <a:pPr/>
              <a:t>40</a:t>
            </a:fld>
            <a:endParaRPr lang="en-US"/>
          </a:p>
        </p:txBody>
      </p:sp>
      <p:sp>
        <p:nvSpPr>
          <p:cNvPr id="65540" name="Rectangle 2"/>
          <p:cNvSpPr>
            <a:spLocks noGrp="1" noChangeArrowheads="1"/>
          </p:cNvSpPr>
          <p:nvPr>
            <p:ph type="title"/>
          </p:nvPr>
        </p:nvSpPr>
        <p:spPr/>
        <p:txBody>
          <a:bodyPr/>
          <a:lstStyle/>
          <a:p>
            <a:pPr eaLnBrk="1" hangingPunct="1"/>
            <a:r>
              <a:rPr lang="en-US" smtClean="0"/>
              <a:t>Load Balancing</a:t>
            </a:r>
          </a:p>
        </p:txBody>
      </p:sp>
      <p:grpSp>
        <p:nvGrpSpPr>
          <p:cNvPr id="2" name="Group 3"/>
          <p:cNvGrpSpPr>
            <a:grpSpLocks/>
          </p:cNvGrpSpPr>
          <p:nvPr/>
        </p:nvGrpSpPr>
        <p:grpSpPr bwMode="auto">
          <a:xfrm>
            <a:off x="1143000" y="1371600"/>
            <a:ext cx="1524000" cy="1524000"/>
            <a:chOff x="1872" y="1920"/>
            <a:chExt cx="960" cy="960"/>
          </a:xfrm>
        </p:grpSpPr>
        <p:sp>
          <p:nvSpPr>
            <p:cNvPr id="65561"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 name="Group 5"/>
            <p:cNvGrpSpPr>
              <a:grpSpLocks/>
            </p:cNvGrpSpPr>
            <p:nvPr/>
          </p:nvGrpSpPr>
          <p:grpSpPr bwMode="auto">
            <a:xfrm>
              <a:off x="2112" y="2112"/>
              <a:ext cx="456" cy="480"/>
              <a:chOff x="1824" y="633"/>
              <a:chExt cx="2834" cy="2849"/>
            </a:xfrm>
          </p:grpSpPr>
          <p:sp>
            <p:nvSpPr>
              <p:cNvPr id="65563"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5564"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5565"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5566"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4" name="Group 10"/>
          <p:cNvGrpSpPr>
            <a:grpSpLocks/>
          </p:cNvGrpSpPr>
          <p:nvPr/>
        </p:nvGrpSpPr>
        <p:grpSpPr bwMode="auto">
          <a:xfrm>
            <a:off x="533400" y="1905000"/>
            <a:ext cx="533400" cy="457200"/>
            <a:chOff x="384" y="2496"/>
            <a:chExt cx="336" cy="288"/>
          </a:xfrm>
        </p:grpSpPr>
        <p:sp>
          <p:nvSpPr>
            <p:cNvPr id="65559"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endParaRPr lang="en-US"/>
            </a:p>
          </p:txBody>
        </p:sp>
        <p:sp>
          <p:nvSpPr>
            <p:cNvPr id="65560"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endParaRPr lang="en-US"/>
            </a:p>
          </p:txBody>
        </p:sp>
      </p:grpSp>
      <p:grpSp>
        <p:nvGrpSpPr>
          <p:cNvPr id="5" name="Group 13"/>
          <p:cNvGrpSpPr>
            <a:grpSpLocks/>
          </p:cNvGrpSpPr>
          <p:nvPr/>
        </p:nvGrpSpPr>
        <p:grpSpPr bwMode="auto">
          <a:xfrm>
            <a:off x="4648200" y="1371600"/>
            <a:ext cx="1524000" cy="1524000"/>
            <a:chOff x="1872" y="1920"/>
            <a:chExt cx="960" cy="960"/>
          </a:xfrm>
        </p:grpSpPr>
        <p:sp>
          <p:nvSpPr>
            <p:cNvPr id="65553"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6" name="Group 15"/>
            <p:cNvGrpSpPr>
              <a:grpSpLocks/>
            </p:cNvGrpSpPr>
            <p:nvPr/>
          </p:nvGrpSpPr>
          <p:grpSpPr bwMode="auto">
            <a:xfrm>
              <a:off x="2112" y="2112"/>
              <a:ext cx="456" cy="480"/>
              <a:chOff x="1824" y="633"/>
              <a:chExt cx="2834" cy="2849"/>
            </a:xfrm>
          </p:grpSpPr>
          <p:sp>
            <p:nvSpPr>
              <p:cNvPr id="65555" name="Puzzle3"/>
              <p:cNvSpPr>
                <a:spLocks noEditPoints="1" noChangeArrowheads="1"/>
              </p:cNvSpPr>
              <p:nvPr/>
            </p:nvSpPr>
            <p:spPr bwMode="auto">
              <a:xfrm>
                <a:off x="3204" y="633"/>
                <a:ext cx="1114" cy="1514"/>
              </a:xfrm>
              <a:custGeom>
                <a:avLst/>
                <a:gdLst>
                  <a:gd name="T0" fmla="*/ 536 w 21600"/>
                  <a:gd name="T1" fmla="*/ 1108 h 21600"/>
                  <a:gd name="T2" fmla="*/ 1060 w 21600"/>
                  <a:gd name="T3" fmla="*/ 1478 h 21600"/>
                  <a:gd name="T4" fmla="*/ 680 w 21600"/>
                  <a:gd name="T5" fmla="*/ 967 h 21600"/>
                  <a:gd name="T6" fmla="*/ 1060 w 21600"/>
                  <a:gd name="T7" fmla="*/ 492 h 21600"/>
                  <a:gd name="T8" fmla="*/ 542 w 21600"/>
                  <a:gd name="T9" fmla="*/ 4 h 21600"/>
                  <a:gd name="T10" fmla="*/ 36 w 21600"/>
                  <a:gd name="T11" fmla="*/ 477 h 21600"/>
                  <a:gd name="T12" fmla="*/ 416 w 21600"/>
                  <a:gd name="T13" fmla="*/ 948 h 21600"/>
                  <a:gd name="T14" fmla="*/ 36 w 21600"/>
                  <a:gd name="T15" fmla="*/ 1478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n-US"/>
              </a:p>
            </p:txBody>
          </p:sp>
          <p:sp>
            <p:nvSpPr>
              <p:cNvPr id="65556" name="Puzzle2"/>
              <p:cNvSpPr>
                <a:spLocks noEditPoints="1" noChangeArrowheads="1"/>
              </p:cNvSpPr>
              <p:nvPr/>
            </p:nvSpPr>
            <p:spPr bwMode="auto">
              <a:xfrm>
                <a:off x="2880" y="1736"/>
                <a:ext cx="1778" cy="1379"/>
              </a:xfrm>
              <a:custGeom>
                <a:avLst/>
                <a:gdLst>
                  <a:gd name="T0" fmla="*/ 1 w 21600"/>
                  <a:gd name="T1" fmla="*/ 855 h 21600"/>
                  <a:gd name="T2" fmla="*/ 346 w 21600"/>
                  <a:gd name="T3" fmla="*/ 1351 h 21600"/>
                  <a:gd name="T4" fmla="*/ 856 w 21600"/>
                  <a:gd name="T5" fmla="*/ 888 h 21600"/>
                  <a:gd name="T6" fmla="*/ 1385 w 21600"/>
                  <a:gd name="T7" fmla="*/ 1353 h 21600"/>
                  <a:gd name="T8" fmla="*/ 1778 w 21600"/>
                  <a:gd name="T9" fmla="*/ 963 h 21600"/>
                  <a:gd name="T10" fmla="*/ 1390 w 21600"/>
                  <a:gd name="T11" fmla="*/ 366 h 21600"/>
                  <a:gd name="T12" fmla="*/ 889 w 21600"/>
                  <a:gd name="T13" fmla="*/ 2 h 21600"/>
                  <a:gd name="T14" fmla="*/ 346 w 21600"/>
                  <a:gd name="T15" fmla="*/ 376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US"/>
              </a:p>
            </p:txBody>
          </p:sp>
          <p:sp>
            <p:nvSpPr>
              <p:cNvPr id="65557" name="Puzzle4"/>
              <p:cNvSpPr>
                <a:spLocks noEditPoints="1" noChangeArrowheads="1"/>
              </p:cNvSpPr>
              <p:nvPr/>
            </p:nvSpPr>
            <p:spPr bwMode="auto">
              <a:xfrm>
                <a:off x="2192" y="1719"/>
                <a:ext cx="1072" cy="1763"/>
              </a:xfrm>
              <a:custGeom>
                <a:avLst/>
                <a:gdLst>
                  <a:gd name="T0" fmla="*/ 412 w 21600"/>
                  <a:gd name="T1" fmla="*/ 946 h 21600"/>
                  <a:gd name="T2" fmla="*/ 22 w 21600"/>
                  <a:gd name="T3" fmla="*/ 1382 h 21600"/>
                  <a:gd name="T4" fmla="*/ 571 w 21600"/>
                  <a:gd name="T5" fmla="*/ 1763 h 21600"/>
                  <a:gd name="T6" fmla="*/ 1038 w 21600"/>
                  <a:gd name="T7" fmla="*/ 1367 h 21600"/>
                  <a:gd name="T8" fmla="*/ 693 w 21600"/>
                  <a:gd name="T9" fmla="*/ 889 h 21600"/>
                  <a:gd name="T10" fmla="*/ 1044 w 21600"/>
                  <a:gd name="T11" fmla="*/ 385 h 21600"/>
                  <a:gd name="T12" fmla="*/ 551 w 21600"/>
                  <a:gd name="T13" fmla="*/ 1 h 21600"/>
                  <a:gd name="T14" fmla="*/ 22 w 21600"/>
                  <a:gd name="T15" fmla="*/ 385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US"/>
              </a:p>
            </p:txBody>
          </p:sp>
          <p:sp>
            <p:nvSpPr>
              <p:cNvPr id="65558" name="Puzzle1"/>
              <p:cNvSpPr>
                <a:spLocks noEditPoints="1" noChangeArrowheads="1"/>
              </p:cNvSpPr>
              <p:nvPr/>
            </p:nvSpPr>
            <p:spPr bwMode="auto">
              <a:xfrm>
                <a:off x="1824" y="1091"/>
                <a:ext cx="1800" cy="1051"/>
              </a:xfrm>
              <a:custGeom>
                <a:avLst/>
                <a:gdLst>
                  <a:gd name="T0" fmla="*/ 1395 w 21600"/>
                  <a:gd name="T1" fmla="*/ 1026 h 21600"/>
                  <a:gd name="T2" fmla="*/ 1415 w 21600"/>
                  <a:gd name="T3" fmla="*/ 25 h 21600"/>
                  <a:gd name="T4" fmla="*/ 394 w 21600"/>
                  <a:gd name="T5" fmla="*/ 42 h 21600"/>
                  <a:gd name="T6" fmla="*/ 420 w 21600"/>
                  <a:gd name="T7" fmla="*/ 1022 h 21600"/>
                  <a:gd name="T8" fmla="*/ 901 w 21600"/>
                  <a:gd name="T9" fmla="*/ 627 h 21600"/>
                  <a:gd name="T10" fmla="*/ 904 w 21600"/>
                  <a:gd name="T11" fmla="*/ 424 h 21600"/>
                  <a:gd name="T12" fmla="*/ 1800 w 21600"/>
                  <a:gd name="T13" fmla="*/ 487 h 21600"/>
                  <a:gd name="T14" fmla="*/ 5 w 21600"/>
                  <a:gd name="T15" fmla="*/ 487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US"/>
              </a:p>
            </p:txBody>
          </p:sp>
        </p:grpSp>
      </p:grpSp>
      <p:grpSp>
        <p:nvGrpSpPr>
          <p:cNvPr id="7" name="Group 20"/>
          <p:cNvGrpSpPr>
            <a:grpSpLocks/>
          </p:cNvGrpSpPr>
          <p:nvPr/>
        </p:nvGrpSpPr>
        <p:grpSpPr bwMode="auto">
          <a:xfrm>
            <a:off x="6324600" y="1981200"/>
            <a:ext cx="533400" cy="457200"/>
            <a:chOff x="1920" y="1632"/>
            <a:chExt cx="336" cy="288"/>
          </a:xfrm>
        </p:grpSpPr>
        <p:sp>
          <p:nvSpPr>
            <p:cNvPr id="65551"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endParaRPr lang="en-US"/>
            </a:p>
          </p:txBody>
        </p:sp>
        <p:sp>
          <p:nvSpPr>
            <p:cNvPr id="65552"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endParaRPr lang="en-US"/>
            </a:p>
          </p:txBody>
        </p:sp>
      </p:grpSp>
      <p:sp>
        <p:nvSpPr>
          <p:cNvPr id="65545"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endParaRPr lang="en-US"/>
          </a:p>
        </p:txBody>
      </p:sp>
      <p:sp>
        <p:nvSpPr>
          <p:cNvPr id="65546"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65547" name="Text Box 25"/>
          <p:cNvSpPr txBox="1">
            <a:spLocks noChangeArrowheads="1"/>
          </p:cNvSpPr>
          <p:nvPr/>
        </p:nvSpPr>
        <p:spPr bwMode="auto">
          <a:xfrm>
            <a:off x="609600" y="3233738"/>
            <a:ext cx="7696200" cy="2830512"/>
          </a:xfrm>
          <a:prstGeom prst="rect">
            <a:avLst/>
          </a:prstGeom>
          <a:noFill/>
          <a:ln w="9525">
            <a:noFill/>
            <a:miter lim="800000"/>
            <a:headEnd/>
            <a:tailEnd/>
          </a:ln>
        </p:spPr>
        <p:txBody>
          <a:bodyPr>
            <a:spAutoFit/>
          </a:bodyPr>
          <a:lstStyle/>
          <a:p>
            <a:pPr algn="l"/>
            <a:r>
              <a:rPr lang="en-US" sz="2400" b="1" i="1" u="sng"/>
              <a:t>Load balancing</a:t>
            </a:r>
            <a:r>
              <a:rPr lang="en-US" sz="2400"/>
              <a:t> means ensuring that everyone completes their workload at roughly the same time.</a:t>
            </a:r>
          </a:p>
          <a:p>
            <a:pPr algn="l">
              <a:lnSpc>
                <a:spcPct val="50000"/>
              </a:lnSpc>
            </a:pPr>
            <a:endParaRPr lang="en-US" sz="2400"/>
          </a:p>
          <a:p>
            <a:pPr algn="l"/>
            <a:r>
              <a:rPr lang="en-US" sz="2400"/>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65548"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endParaRPr lang="en-US"/>
          </a:p>
        </p:txBody>
      </p:sp>
      <p:sp>
        <p:nvSpPr>
          <p:cNvPr id="65549"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endParaRPr lang="en-US"/>
          </a:p>
        </p:txBody>
      </p:sp>
      <p:sp>
        <p:nvSpPr>
          <p:cNvPr id="65550" name="Rectangle 60"/>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31"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3"/>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6563" name="Slide Number Placeholder 4"/>
          <p:cNvSpPr>
            <a:spLocks noGrp="1"/>
          </p:cNvSpPr>
          <p:nvPr>
            <p:ph type="sldNum" sz="quarter" idx="11"/>
          </p:nvPr>
        </p:nvSpPr>
        <p:spPr>
          <a:noFill/>
        </p:spPr>
        <p:txBody>
          <a:bodyPr/>
          <a:lstStyle/>
          <a:p>
            <a:fld id="{F4487929-6EF2-4AE8-AFED-ED1066A7870C}" type="slidenum">
              <a:rPr lang="en-US"/>
              <a:pPr/>
              <a:t>41</a:t>
            </a:fld>
            <a:endParaRPr lang="en-US"/>
          </a:p>
        </p:txBody>
      </p:sp>
      <p:sp>
        <p:nvSpPr>
          <p:cNvPr id="66564" name="Rectangle 2"/>
          <p:cNvSpPr>
            <a:spLocks noGrp="1" noChangeArrowheads="1"/>
          </p:cNvSpPr>
          <p:nvPr>
            <p:ph type="title"/>
          </p:nvPr>
        </p:nvSpPr>
        <p:spPr/>
        <p:txBody>
          <a:bodyPr/>
          <a:lstStyle/>
          <a:p>
            <a:pPr eaLnBrk="1" hangingPunct="1"/>
            <a:r>
              <a:rPr lang="en-US" smtClean="0"/>
              <a:t>Load Balancing</a:t>
            </a:r>
          </a:p>
        </p:txBody>
      </p:sp>
      <p:sp>
        <p:nvSpPr>
          <p:cNvPr id="6656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6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656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656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656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657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7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8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6592"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659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34"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3"/>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7587" name="Slide Number Placeholder 4"/>
          <p:cNvSpPr>
            <a:spLocks noGrp="1"/>
          </p:cNvSpPr>
          <p:nvPr>
            <p:ph type="sldNum" sz="quarter" idx="11"/>
          </p:nvPr>
        </p:nvSpPr>
        <p:spPr>
          <a:noFill/>
        </p:spPr>
        <p:txBody>
          <a:bodyPr/>
          <a:lstStyle/>
          <a:p>
            <a:fld id="{E3E35ED8-8851-406A-96B4-75991BCA8EE4}" type="slidenum">
              <a:rPr lang="en-US"/>
              <a:pPr/>
              <a:t>42</a:t>
            </a:fld>
            <a:endParaRPr lang="en-US"/>
          </a:p>
        </p:txBody>
      </p:sp>
      <p:sp>
        <p:nvSpPr>
          <p:cNvPr id="67588" name="Rectangle 2"/>
          <p:cNvSpPr>
            <a:spLocks noGrp="1" noChangeArrowheads="1"/>
          </p:cNvSpPr>
          <p:nvPr>
            <p:ph type="title"/>
          </p:nvPr>
        </p:nvSpPr>
        <p:spPr/>
        <p:txBody>
          <a:bodyPr/>
          <a:lstStyle/>
          <a:p>
            <a:pPr eaLnBrk="1" hangingPunct="1"/>
            <a:r>
              <a:rPr lang="en-US" smtClean="0"/>
              <a:t>Load Balancing</a:t>
            </a:r>
          </a:p>
        </p:txBody>
      </p:sp>
      <p:sp>
        <p:nvSpPr>
          <p:cNvPr id="6758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759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759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759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759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59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0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7616"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761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446496"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EASY</a:t>
            </a:r>
          </a:p>
        </p:txBody>
      </p:sp>
      <p:sp>
        <p:nvSpPr>
          <p:cNvPr id="35"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3"/>
          <p:cNvSpPr>
            <a:spLocks noGrp="1"/>
          </p:cNvSpPr>
          <p:nvPr>
            <p:ph type="ftr" sz="quarter" idx="4294967295"/>
          </p:nvPr>
        </p:nvSpPr>
        <p:spPr>
          <a:xfrm>
            <a:off x="2633663" y="6172200"/>
            <a:ext cx="3995737" cy="457200"/>
          </a:xfrm>
          <a:prstGeom prst="rect">
            <a:avLst/>
          </a:prstGeom>
          <a:noFill/>
        </p:spPr>
        <p:txBody>
          <a:bodyPr/>
          <a:lstStyle/>
          <a:p>
            <a:endParaRPr lang="en-US" dirty="0"/>
          </a:p>
          <a:p>
            <a:endParaRPr lang="en-US" dirty="0"/>
          </a:p>
        </p:txBody>
      </p:sp>
      <p:sp>
        <p:nvSpPr>
          <p:cNvPr id="68611" name="Slide Number Placeholder 4"/>
          <p:cNvSpPr>
            <a:spLocks noGrp="1"/>
          </p:cNvSpPr>
          <p:nvPr>
            <p:ph type="sldNum" sz="quarter" idx="11"/>
          </p:nvPr>
        </p:nvSpPr>
        <p:spPr>
          <a:noFill/>
        </p:spPr>
        <p:txBody>
          <a:bodyPr/>
          <a:lstStyle/>
          <a:p>
            <a:fld id="{15C30DB3-288B-45AB-BCF4-CF49981AB08E}" type="slidenum">
              <a:rPr lang="en-US"/>
              <a:pPr/>
              <a:t>43</a:t>
            </a:fld>
            <a:endParaRPr lang="en-US"/>
          </a:p>
        </p:txBody>
      </p:sp>
      <p:sp>
        <p:nvSpPr>
          <p:cNvPr id="68612" name="Rectangle 2"/>
          <p:cNvSpPr>
            <a:spLocks noGrp="1" noChangeArrowheads="1"/>
          </p:cNvSpPr>
          <p:nvPr>
            <p:ph type="title"/>
          </p:nvPr>
        </p:nvSpPr>
        <p:spPr/>
        <p:txBody>
          <a:bodyPr/>
          <a:lstStyle/>
          <a:p>
            <a:pPr eaLnBrk="1" hangingPunct="1"/>
            <a:r>
              <a:rPr lang="en-US" smtClean="0"/>
              <a:t>Load Balancing</a:t>
            </a:r>
          </a:p>
        </p:txBody>
      </p:sp>
      <p:sp>
        <p:nvSpPr>
          <p:cNvPr id="68613"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4"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endParaRPr lang="en-US"/>
          </a:p>
        </p:txBody>
      </p:sp>
      <p:sp>
        <p:nvSpPr>
          <p:cNvPr id="68615"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endParaRPr lang="en-US"/>
          </a:p>
        </p:txBody>
      </p:sp>
      <p:sp>
        <p:nvSpPr>
          <p:cNvPr id="68616"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endParaRPr lang="en-US"/>
          </a:p>
        </p:txBody>
      </p:sp>
      <p:sp>
        <p:nvSpPr>
          <p:cNvPr id="68617"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8"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19"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0"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8621"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2"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3"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4"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5"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6"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7"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8"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29"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0"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1"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2"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3"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4"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5"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6"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7"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8"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39"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8640" name="Text Box 30"/>
          <p:cNvSpPr txBox="1">
            <a:spLocks noChangeArrowheads="1"/>
          </p:cNvSpPr>
          <p:nvPr/>
        </p:nvSpPr>
        <p:spPr bwMode="auto">
          <a:xfrm>
            <a:off x="609600" y="5105400"/>
            <a:ext cx="7467600" cy="968375"/>
          </a:xfrm>
          <a:prstGeom prst="rect">
            <a:avLst/>
          </a:prstGeom>
          <a:noFill/>
          <a:ln w="9525">
            <a:noFill/>
            <a:miter lim="800000"/>
            <a:headEnd/>
            <a:tailEnd/>
          </a:ln>
        </p:spPr>
        <p:txBody>
          <a:bodyPr>
            <a:spAutoFit/>
          </a:bodyPr>
          <a:lstStyle/>
          <a:p>
            <a:pPr algn="l">
              <a:lnSpc>
                <a:spcPct val="80000"/>
              </a:lnSpc>
            </a:pPr>
            <a:r>
              <a:rPr lang="en-US" sz="2400"/>
              <a:t>Load balancing can be easy, if the problem splits up into chunks of roughly equal size, with one chunk per processor.  Or load balancing can be very hard.</a:t>
            </a:r>
          </a:p>
        </p:txBody>
      </p:sp>
      <p:sp>
        <p:nvSpPr>
          <p:cNvPr id="68641" name="Rectangle 63"/>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
        <p:nvSpPr>
          <p:cNvPr id="146496" name="Text Box 64"/>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EASY</a:t>
            </a:r>
          </a:p>
        </p:txBody>
      </p:sp>
      <p:sp>
        <p:nvSpPr>
          <p:cNvPr id="146497" name="Text Box 65"/>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spcBef>
                <a:spcPct val="50000"/>
              </a:spcBef>
              <a:defRPr/>
            </a:pPr>
            <a:r>
              <a:rPr lang="en-US" sz="9600">
                <a:effectLst>
                  <a:outerShdw blurRad="38100" dist="38100" dir="2700000" algn="tl">
                    <a:srgbClr val="C0C0C0"/>
                  </a:outerShdw>
                </a:effectLst>
                <a:latin typeface="Arial Black" pitchFamily="34" charset="0"/>
              </a:rPr>
              <a:t>HARD</a:t>
            </a:r>
          </a:p>
        </p:txBody>
      </p:sp>
      <p:sp>
        <p:nvSpPr>
          <p:cNvPr id="3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ctrTitle"/>
          </p:nvPr>
        </p:nvSpPr>
        <p:spPr/>
        <p:txBody>
          <a:bodyPr/>
          <a:lstStyle/>
          <a:p>
            <a:r>
              <a:rPr lang="en-US" sz="5400" dirty="0"/>
              <a:t>How </a:t>
            </a:r>
            <a:r>
              <a:rPr lang="en-US" sz="5400" dirty="0" smtClean="0"/>
              <a:t>Shared Memory Parallelism </a:t>
            </a:r>
            <a:r>
              <a:rPr lang="en-US" sz="5400" dirty="0"/>
              <a:t>Behaves</a:t>
            </a: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DDCA738D-1679-4C1A-BDB1-23AACD38C12F}" type="slidenum">
              <a:rPr lang="en-US"/>
              <a:pPr/>
              <a:t>45</a:t>
            </a:fld>
            <a:endParaRPr lang="en-US"/>
          </a:p>
        </p:txBody>
      </p:sp>
      <p:sp>
        <p:nvSpPr>
          <p:cNvPr id="720898" name="Rectangle 2"/>
          <p:cNvSpPr>
            <a:spLocks noGrp="1" noChangeArrowheads="1"/>
          </p:cNvSpPr>
          <p:nvPr>
            <p:ph type="title"/>
          </p:nvPr>
        </p:nvSpPr>
        <p:spPr/>
        <p:txBody>
          <a:bodyPr/>
          <a:lstStyle/>
          <a:p>
            <a:r>
              <a:rPr lang="en-US"/>
              <a:t>The Fork/Join Model</a:t>
            </a:r>
          </a:p>
        </p:txBody>
      </p:sp>
      <p:sp>
        <p:nvSpPr>
          <p:cNvPr id="720899"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dirty="0"/>
              <a:t>Many </a:t>
            </a:r>
            <a:r>
              <a:rPr lang="en-US" dirty="0" smtClean="0"/>
              <a:t>shared memory parallel </a:t>
            </a:r>
            <a:r>
              <a:rPr lang="en-US" dirty="0"/>
              <a:t>systems use a programming model called </a:t>
            </a:r>
            <a:r>
              <a:rPr lang="en-US" b="1" i="1" u="sng" dirty="0">
                <a:solidFill>
                  <a:schemeClr val="tx2"/>
                </a:solidFill>
              </a:rPr>
              <a:t>Fork</a:t>
            </a:r>
            <a:r>
              <a:rPr lang="en-US" b="1" i="1" u="sng" dirty="0"/>
              <a:t>/</a:t>
            </a:r>
            <a:r>
              <a:rPr lang="en-US" b="1" i="1" u="sng" dirty="0">
                <a:solidFill>
                  <a:srgbClr val="FF0000"/>
                </a:solidFill>
              </a:rPr>
              <a:t>Join</a:t>
            </a:r>
            <a:r>
              <a:rPr lang="en-US" dirty="0"/>
              <a:t>. Each program begins executing on just a single thread, called the </a:t>
            </a:r>
            <a:r>
              <a:rPr lang="en-US" b="1" i="1" u="sng" dirty="0"/>
              <a:t>parent</a:t>
            </a:r>
            <a:r>
              <a:rPr lang="en-US" dirty="0"/>
              <a:t>.</a:t>
            </a:r>
          </a:p>
          <a:p>
            <a:pPr>
              <a:buFont typeface="Wingdings" pitchFamily="2" charset="2"/>
              <a:buNone/>
            </a:pPr>
            <a:r>
              <a:rPr lang="en-US" b="1" i="1" u="sng" dirty="0">
                <a:solidFill>
                  <a:schemeClr val="tx2"/>
                </a:solidFill>
              </a:rPr>
              <a:t>Fork</a:t>
            </a:r>
            <a:r>
              <a:rPr lang="en-US" dirty="0"/>
              <a:t>: When a parallel region is reached, the </a:t>
            </a:r>
            <a:r>
              <a:rPr lang="en-US" b="1" u="sng" dirty="0"/>
              <a:t>parent</a:t>
            </a:r>
            <a:r>
              <a:rPr lang="en-US" dirty="0"/>
              <a:t> thread </a:t>
            </a:r>
            <a:r>
              <a:rPr lang="en-US" b="1" i="1" u="sng" dirty="0"/>
              <a:t>spawns</a:t>
            </a:r>
            <a:r>
              <a:rPr lang="en-US" dirty="0"/>
              <a:t> additional </a:t>
            </a:r>
            <a:r>
              <a:rPr lang="en-US" b="1" i="1" u="sng" dirty="0"/>
              <a:t>child</a:t>
            </a:r>
            <a:r>
              <a:rPr lang="en-US" dirty="0"/>
              <a:t> threads as needed.</a:t>
            </a:r>
          </a:p>
          <a:p>
            <a:pPr>
              <a:buFont typeface="Wingdings" pitchFamily="2" charset="2"/>
              <a:buNone/>
            </a:pPr>
            <a:r>
              <a:rPr lang="en-US" b="1" i="1" u="sng" dirty="0">
                <a:solidFill>
                  <a:srgbClr val="FF0000"/>
                </a:solidFill>
              </a:rPr>
              <a:t>Join</a:t>
            </a:r>
            <a:r>
              <a:rPr lang="en-US" dirty="0"/>
              <a:t>: When the parallel region ends, the </a:t>
            </a:r>
            <a:r>
              <a:rPr lang="en-US" b="1" u="sng" dirty="0"/>
              <a:t>child threads shut down</a:t>
            </a:r>
            <a:r>
              <a:rPr lang="en-US" dirty="0"/>
              <a:t>, leaving only the parent still running.</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27" name="Slide Number Placeholder 4"/>
          <p:cNvSpPr>
            <a:spLocks noGrp="1"/>
          </p:cNvSpPr>
          <p:nvPr>
            <p:ph type="sldNum" sz="quarter" idx="11"/>
          </p:nvPr>
        </p:nvSpPr>
        <p:spPr/>
        <p:txBody>
          <a:bodyPr/>
          <a:lstStyle/>
          <a:p>
            <a:fld id="{4409AED6-9D23-4B7F-A5E8-A4026F4CCDA8}" type="slidenum">
              <a:rPr lang="en-US"/>
              <a:pPr/>
              <a:t>46</a:t>
            </a:fld>
            <a:endParaRPr lang="en-US"/>
          </a:p>
        </p:txBody>
      </p:sp>
      <p:sp>
        <p:nvSpPr>
          <p:cNvPr id="721922" name="Rectangle 2"/>
          <p:cNvSpPr>
            <a:spLocks noGrp="1" noChangeArrowheads="1"/>
          </p:cNvSpPr>
          <p:nvPr>
            <p:ph type="title"/>
          </p:nvPr>
        </p:nvSpPr>
        <p:spPr/>
        <p:txBody>
          <a:bodyPr/>
          <a:lstStyle/>
          <a:p>
            <a:r>
              <a:rPr lang="en-US"/>
              <a:t>The Fork/Join Model (cont’d)</a:t>
            </a:r>
          </a:p>
        </p:txBody>
      </p:sp>
      <p:sp>
        <p:nvSpPr>
          <p:cNvPr id="721923" name="Line 3"/>
          <p:cNvSpPr>
            <a:spLocks noChangeShapeType="1"/>
          </p:cNvSpPr>
          <p:nvPr/>
        </p:nvSpPr>
        <p:spPr bwMode="auto">
          <a:xfrm>
            <a:off x="4724400" y="2133600"/>
            <a:ext cx="0" cy="3657600"/>
          </a:xfrm>
          <a:prstGeom prst="line">
            <a:avLst/>
          </a:prstGeom>
          <a:noFill/>
          <a:ln w="9525">
            <a:solidFill>
              <a:srgbClr val="3333CC"/>
            </a:solidFill>
            <a:miter lim="800000"/>
            <a:headEnd/>
            <a:tailEnd/>
          </a:ln>
          <a:effectLst/>
        </p:spPr>
        <p:txBody>
          <a:bodyPr wrap="none"/>
          <a:lstStyle/>
          <a:p>
            <a:endParaRPr lang="en-US"/>
          </a:p>
        </p:txBody>
      </p:sp>
      <p:sp>
        <p:nvSpPr>
          <p:cNvPr id="721924" name="Line 4"/>
          <p:cNvSpPr>
            <a:spLocks noChangeShapeType="1"/>
          </p:cNvSpPr>
          <p:nvPr/>
        </p:nvSpPr>
        <p:spPr bwMode="auto">
          <a:xfrm>
            <a:off x="5638800" y="2819400"/>
            <a:ext cx="0" cy="2362200"/>
          </a:xfrm>
          <a:prstGeom prst="line">
            <a:avLst/>
          </a:prstGeom>
          <a:noFill/>
          <a:ln w="9525">
            <a:solidFill>
              <a:srgbClr val="00CC00"/>
            </a:solidFill>
            <a:miter lim="800000"/>
            <a:headEnd/>
            <a:tailEnd/>
          </a:ln>
          <a:effectLst/>
        </p:spPr>
        <p:txBody>
          <a:bodyPr wrap="none"/>
          <a:lstStyle/>
          <a:p>
            <a:endParaRPr lang="en-US"/>
          </a:p>
        </p:txBody>
      </p:sp>
      <p:sp>
        <p:nvSpPr>
          <p:cNvPr id="721925" name="Text Box 5"/>
          <p:cNvSpPr txBox="1">
            <a:spLocks noChangeArrowheads="1"/>
          </p:cNvSpPr>
          <p:nvPr/>
        </p:nvSpPr>
        <p:spPr bwMode="auto">
          <a:xfrm>
            <a:off x="3887788" y="1295400"/>
            <a:ext cx="2187575" cy="519113"/>
          </a:xfrm>
          <a:prstGeom prst="rect">
            <a:avLst/>
          </a:prstGeom>
          <a:noFill/>
          <a:ln w="9525">
            <a:noFill/>
            <a:miter lim="800000"/>
            <a:headEnd/>
            <a:tailEnd/>
          </a:ln>
          <a:effectLst/>
        </p:spPr>
        <p:txBody>
          <a:bodyPr wrap="none">
            <a:spAutoFit/>
          </a:bodyPr>
          <a:lstStyle/>
          <a:p>
            <a:pPr algn="r"/>
            <a:r>
              <a:rPr lang="en-US" sz="2800"/>
              <a:t>Parent Thread</a:t>
            </a:r>
          </a:p>
        </p:txBody>
      </p:sp>
      <p:sp>
        <p:nvSpPr>
          <p:cNvPr id="721926" name="Line 6"/>
          <p:cNvSpPr>
            <a:spLocks noChangeShapeType="1"/>
          </p:cNvSpPr>
          <p:nvPr/>
        </p:nvSpPr>
        <p:spPr bwMode="auto">
          <a:xfrm>
            <a:off x="4745038" y="2455863"/>
            <a:ext cx="381000" cy="381000"/>
          </a:xfrm>
          <a:prstGeom prst="line">
            <a:avLst/>
          </a:prstGeom>
          <a:noFill/>
          <a:ln w="9525">
            <a:solidFill>
              <a:schemeClr val="tx1"/>
            </a:solidFill>
            <a:miter lim="800000"/>
            <a:headEnd/>
            <a:tailEnd/>
          </a:ln>
          <a:effectLst/>
        </p:spPr>
        <p:txBody>
          <a:bodyPr wrap="none"/>
          <a:lstStyle/>
          <a:p>
            <a:endParaRPr lang="en-US"/>
          </a:p>
        </p:txBody>
      </p:sp>
      <p:sp>
        <p:nvSpPr>
          <p:cNvPr id="721927" name="Line 7"/>
          <p:cNvSpPr>
            <a:spLocks noChangeShapeType="1"/>
          </p:cNvSpPr>
          <p:nvPr/>
        </p:nvSpPr>
        <p:spPr bwMode="auto">
          <a:xfrm>
            <a:off x="4745038" y="2455863"/>
            <a:ext cx="914400" cy="381000"/>
          </a:xfrm>
          <a:prstGeom prst="line">
            <a:avLst/>
          </a:prstGeom>
          <a:noFill/>
          <a:ln w="9525">
            <a:solidFill>
              <a:schemeClr val="tx1"/>
            </a:solidFill>
            <a:miter lim="800000"/>
            <a:headEnd/>
            <a:tailEnd/>
          </a:ln>
          <a:effectLst/>
        </p:spPr>
        <p:txBody>
          <a:bodyPr wrap="none"/>
          <a:lstStyle/>
          <a:p>
            <a:endParaRPr lang="en-US"/>
          </a:p>
        </p:txBody>
      </p:sp>
      <p:sp>
        <p:nvSpPr>
          <p:cNvPr id="721928" name="Line 8"/>
          <p:cNvSpPr>
            <a:spLocks noChangeShapeType="1"/>
          </p:cNvSpPr>
          <p:nvPr/>
        </p:nvSpPr>
        <p:spPr bwMode="auto">
          <a:xfrm>
            <a:off x="4745038" y="24558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1929" name="Line 9"/>
          <p:cNvSpPr>
            <a:spLocks noChangeShapeType="1"/>
          </p:cNvSpPr>
          <p:nvPr/>
        </p:nvSpPr>
        <p:spPr bwMode="auto">
          <a:xfrm>
            <a:off x="5126038" y="2836863"/>
            <a:ext cx="0" cy="2362200"/>
          </a:xfrm>
          <a:prstGeom prst="line">
            <a:avLst/>
          </a:prstGeom>
          <a:noFill/>
          <a:ln w="9525">
            <a:solidFill>
              <a:srgbClr val="00CC00"/>
            </a:solidFill>
            <a:miter lim="800000"/>
            <a:headEnd/>
            <a:tailEnd/>
          </a:ln>
          <a:effectLst/>
        </p:spPr>
        <p:txBody>
          <a:bodyPr wrap="none"/>
          <a:lstStyle/>
          <a:p>
            <a:endParaRPr lang="en-US"/>
          </a:p>
        </p:txBody>
      </p:sp>
      <p:sp>
        <p:nvSpPr>
          <p:cNvPr id="721930" name="Line 10"/>
          <p:cNvSpPr>
            <a:spLocks noChangeShapeType="1"/>
          </p:cNvSpPr>
          <p:nvPr/>
        </p:nvSpPr>
        <p:spPr bwMode="auto">
          <a:xfrm>
            <a:off x="6116638" y="2836863"/>
            <a:ext cx="0" cy="2362200"/>
          </a:xfrm>
          <a:prstGeom prst="line">
            <a:avLst/>
          </a:prstGeom>
          <a:noFill/>
          <a:ln w="9525">
            <a:solidFill>
              <a:srgbClr val="00CC00"/>
            </a:solidFill>
            <a:miter lim="800000"/>
            <a:headEnd/>
            <a:tailEnd/>
          </a:ln>
          <a:effectLst/>
        </p:spPr>
        <p:txBody>
          <a:bodyPr wrap="none"/>
          <a:lstStyle/>
          <a:p>
            <a:endParaRPr lang="en-US"/>
          </a:p>
        </p:txBody>
      </p:sp>
      <p:sp>
        <p:nvSpPr>
          <p:cNvPr id="721931" name="Text Box 11"/>
          <p:cNvSpPr txBox="1">
            <a:spLocks noChangeArrowheads="1"/>
          </p:cNvSpPr>
          <p:nvPr/>
        </p:nvSpPr>
        <p:spPr bwMode="auto">
          <a:xfrm>
            <a:off x="3765550" y="2160588"/>
            <a:ext cx="935038" cy="519112"/>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1932" name="Text Box 12"/>
          <p:cNvSpPr txBox="1">
            <a:spLocks noChangeArrowheads="1"/>
          </p:cNvSpPr>
          <p:nvPr/>
        </p:nvSpPr>
        <p:spPr bwMode="auto">
          <a:xfrm>
            <a:off x="3770313" y="5351463"/>
            <a:ext cx="836612" cy="519112"/>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1933" name="Text Box 13"/>
          <p:cNvSpPr txBox="1">
            <a:spLocks noChangeArrowheads="1"/>
          </p:cNvSpPr>
          <p:nvPr/>
        </p:nvSpPr>
        <p:spPr bwMode="auto">
          <a:xfrm>
            <a:off x="4346575" y="1714500"/>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1934" name="Text Box 14"/>
          <p:cNvSpPr txBox="1">
            <a:spLocks noChangeArrowheads="1"/>
          </p:cNvSpPr>
          <p:nvPr/>
        </p:nvSpPr>
        <p:spPr bwMode="auto">
          <a:xfrm>
            <a:off x="4400550" y="5749925"/>
            <a:ext cx="674688" cy="457200"/>
          </a:xfrm>
          <a:prstGeom prst="rect">
            <a:avLst/>
          </a:prstGeom>
          <a:noFill/>
          <a:ln w="9525">
            <a:noFill/>
            <a:miter lim="800000"/>
            <a:headEnd/>
            <a:tailEnd/>
          </a:ln>
          <a:effectLst/>
        </p:spPr>
        <p:txBody>
          <a:bodyPr wrap="none">
            <a:spAutoFit/>
          </a:bodyPr>
          <a:lstStyle/>
          <a:p>
            <a:r>
              <a:rPr lang="en-US" sz="2400"/>
              <a:t>End</a:t>
            </a:r>
          </a:p>
        </p:txBody>
      </p:sp>
      <p:sp>
        <p:nvSpPr>
          <p:cNvPr id="721935" name="Text Box 15"/>
          <p:cNvSpPr txBox="1">
            <a:spLocks noChangeArrowheads="1"/>
          </p:cNvSpPr>
          <p:nvPr/>
        </p:nvSpPr>
        <p:spPr bwMode="auto">
          <a:xfrm>
            <a:off x="6116638" y="2227263"/>
            <a:ext cx="2206625" cy="519112"/>
          </a:xfrm>
          <a:prstGeom prst="rect">
            <a:avLst/>
          </a:prstGeom>
          <a:noFill/>
          <a:ln w="9525">
            <a:noFill/>
            <a:miter lim="800000"/>
            <a:headEnd/>
            <a:tailEnd/>
          </a:ln>
          <a:effectLst/>
        </p:spPr>
        <p:txBody>
          <a:bodyPr wrap="none">
            <a:spAutoFit/>
          </a:bodyPr>
          <a:lstStyle/>
          <a:p>
            <a:pPr algn="l"/>
            <a:r>
              <a:rPr lang="en-US" sz="2800"/>
              <a:t>Child Threads</a:t>
            </a:r>
          </a:p>
        </p:txBody>
      </p:sp>
      <p:sp>
        <p:nvSpPr>
          <p:cNvPr id="721936" name="Line 16"/>
          <p:cNvSpPr>
            <a:spLocks noChangeShapeType="1"/>
          </p:cNvSpPr>
          <p:nvPr/>
        </p:nvSpPr>
        <p:spPr bwMode="auto">
          <a:xfrm flipH="1">
            <a:off x="5202238" y="2760663"/>
            <a:ext cx="1295400" cy="9144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7" name="Line 17"/>
          <p:cNvSpPr>
            <a:spLocks noChangeShapeType="1"/>
          </p:cNvSpPr>
          <p:nvPr/>
        </p:nvSpPr>
        <p:spPr bwMode="auto">
          <a:xfrm flipH="1">
            <a:off x="5735638" y="2760663"/>
            <a:ext cx="990600" cy="9144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8" name="Line 18"/>
          <p:cNvSpPr>
            <a:spLocks noChangeShapeType="1"/>
          </p:cNvSpPr>
          <p:nvPr/>
        </p:nvSpPr>
        <p:spPr bwMode="auto">
          <a:xfrm flipH="1">
            <a:off x="6192838" y="2836863"/>
            <a:ext cx="762000" cy="838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39" name="Line 19"/>
          <p:cNvSpPr>
            <a:spLocks noChangeShapeType="1"/>
          </p:cNvSpPr>
          <p:nvPr/>
        </p:nvSpPr>
        <p:spPr bwMode="auto">
          <a:xfrm flipV="1">
            <a:off x="4745038" y="5199063"/>
            <a:ext cx="381000" cy="381000"/>
          </a:xfrm>
          <a:prstGeom prst="line">
            <a:avLst/>
          </a:prstGeom>
          <a:noFill/>
          <a:ln w="9525">
            <a:solidFill>
              <a:schemeClr val="tx1"/>
            </a:solidFill>
            <a:miter lim="800000"/>
            <a:headEnd/>
            <a:tailEnd/>
          </a:ln>
          <a:effectLst/>
        </p:spPr>
        <p:txBody>
          <a:bodyPr wrap="none"/>
          <a:lstStyle/>
          <a:p>
            <a:endParaRPr lang="en-US"/>
          </a:p>
        </p:txBody>
      </p:sp>
      <p:sp>
        <p:nvSpPr>
          <p:cNvPr id="721940" name="Line 20"/>
          <p:cNvSpPr>
            <a:spLocks noChangeShapeType="1"/>
          </p:cNvSpPr>
          <p:nvPr/>
        </p:nvSpPr>
        <p:spPr bwMode="auto">
          <a:xfrm flipV="1">
            <a:off x="4745038" y="5199063"/>
            <a:ext cx="914400" cy="381000"/>
          </a:xfrm>
          <a:prstGeom prst="line">
            <a:avLst/>
          </a:prstGeom>
          <a:noFill/>
          <a:ln w="9525">
            <a:solidFill>
              <a:schemeClr val="tx1"/>
            </a:solidFill>
            <a:miter lim="800000"/>
            <a:headEnd/>
            <a:tailEnd/>
          </a:ln>
          <a:effectLst/>
        </p:spPr>
        <p:txBody>
          <a:bodyPr wrap="none"/>
          <a:lstStyle/>
          <a:p>
            <a:endParaRPr lang="en-US"/>
          </a:p>
        </p:txBody>
      </p:sp>
      <p:sp>
        <p:nvSpPr>
          <p:cNvPr id="721941" name="Line 21"/>
          <p:cNvSpPr>
            <a:spLocks noChangeShapeType="1"/>
          </p:cNvSpPr>
          <p:nvPr/>
        </p:nvSpPr>
        <p:spPr bwMode="auto">
          <a:xfrm flipV="1">
            <a:off x="4745038" y="51990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1942" name="Line 22"/>
          <p:cNvSpPr>
            <a:spLocks noChangeShapeType="1"/>
          </p:cNvSpPr>
          <p:nvPr/>
        </p:nvSpPr>
        <p:spPr bwMode="auto">
          <a:xfrm>
            <a:off x="3276600" y="2133600"/>
            <a:ext cx="0" cy="3657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721943" name="Text Box 23"/>
          <p:cNvSpPr txBox="1">
            <a:spLocks noChangeArrowheads="1"/>
          </p:cNvSpPr>
          <p:nvPr/>
        </p:nvSpPr>
        <p:spPr bwMode="auto">
          <a:xfrm rot="16200000">
            <a:off x="1854200" y="3322638"/>
            <a:ext cx="2205038" cy="519112"/>
          </a:xfrm>
          <a:prstGeom prst="rect">
            <a:avLst/>
          </a:prstGeom>
          <a:noFill/>
          <a:ln w="9525">
            <a:noFill/>
            <a:miter lim="800000"/>
            <a:headEnd/>
            <a:tailEnd/>
          </a:ln>
          <a:effectLst/>
        </p:spPr>
        <p:txBody>
          <a:bodyPr wrap="none">
            <a:spAutoFit/>
          </a:bodyPr>
          <a:lstStyle/>
          <a:p>
            <a:pPr algn="l"/>
            <a:r>
              <a:rPr lang="en-US" sz="2800"/>
              <a:t>Compute time</a:t>
            </a:r>
          </a:p>
        </p:txBody>
      </p:sp>
      <p:sp>
        <p:nvSpPr>
          <p:cNvPr id="721944" name="Text Box 24"/>
          <p:cNvSpPr txBox="1">
            <a:spLocks noChangeArrowheads="1"/>
          </p:cNvSpPr>
          <p:nvPr/>
        </p:nvSpPr>
        <p:spPr bwMode="auto">
          <a:xfrm>
            <a:off x="4953000" y="2185988"/>
            <a:ext cx="1171575" cy="396875"/>
          </a:xfrm>
          <a:prstGeom prst="rect">
            <a:avLst/>
          </a:prstGeom>
          <a:noFill/>
          <a:ln w="9525">
            <a:noFill/>
            <a:miter lim="800000"/>
            <a:headEnd/>
            <a:tailEnd/>
          </a:ln>
          <a:effectLst/>
        </p:spPr>
        <p:txBody>
          <a:bodyPr wrap="none">
            <a:spAutoFit/>
          </a:bodyPr>
          <a:lstStyle/>
          <a:p>
            <a:pPr algn="l"/>
            <a:r>
              <a:rPr lang="en-US" sz="2000"/>
              <a:t>Overhead</a:t>
            </a:r>
          </a:p>
        </p:txBody>
      </p:sp>
      <p:sp>
        <p:nvSpPr>
          <p:cNvPr id="721945" name="Text Box 25"/>
          <p:cNvSpPr txBox="1">
            <a:spLocks noChangeArrowheads="1"/>
          </p:cNvSpPr>
          <p:nvPr/>
        </p:nvSpPr>
        <p:spPr bwMode="auto">
          <a:xfrm>
            <a:off x="5105400" y="5386388"/>
            <a:ext cx="1171575" cy="396875"/>
          </a:xfrm>
          <a:prstGeom prst="rect">
            <a:avLst/>
          </a:prstGeom>
          <a:noFill/>
          <a:ln w="9525">
            <a:noFill/>
            <a:miter lim="800000"/>
            <a:headEnd/>
            <a:tailEnd/>
          </a:ln>
          <a:effectLst/>
        </p:spPr>
        <p:txBody>
          <a:bodyPr wrap="none">
            <a:spAutoFit/>
          </a:bodyPr>
          <a:lstStyle/>
          <a:p>
            <a:pPr algn="l"/>
            <a:r>
              <a:rPr lang="en-US" sz="2000"/>
              <a:t>Overhead</a:t>
            </a:r>
          </a:p>
        </p:txBody>
      </p:sp>
      <p:sp>
        <p:nvSpPr>
          <p:cNvPr id="28"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80634359-B99F-4AAB-B9EB-D57BC19A1C9B}" type="slidenum">
              <a:rPr lang="en-US"/>
              <a:pPr/>
              <a:t>47</a:t>
            </a:fld>
            <a:endParaRPr lang="en-US"/>
          </a:p>
        </p:txBody>
      </p:sp>
      <p:sp>
        <p:nvSpPr>
          <p:cNvPr id="722946" name="Rectangle 2"/>
          <p:cNvSpPr>
            <a:spLocks noGrp="1" noChangeArrowheads="1"/>
          </p:cNvSpPr>
          <p:nvPr>
            <p:ph type="title"/>
          </p:nvPr>
        </p:nvSpPr>
        <p:spPr/>
        <p:txBody>
          <a:bodyPr/>
          <a:lstStyle/>
          <a:p>
            <a:r>
              <a:rPr lang="en-US"/>
              <a:t>The Fork/Join Model (cont’d)</a:t>
            </a:r>
          </a:p>
        </p:txBody>
      </p:sp>
      <p:sp>
        <p:nvSpPr>
          <p:cNvPr id="722947"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dirty="0"/>
              <a:t>In principle, as a parallel section completes, the child threads shut down (join the parent), forking off again when the parent reaches another parallel section.</a:t>
            </a:r>
          </a:p>
          <a:p>
            <a:pPr>
              <a:buFont typeface="Wingdings" pitchFamily="2" charset="2"/>
              <a:buNone/>
            </a:pPr>
            <a:r>
              <a:rPr lang="en-US" dirty="0"/>
              <a:t>In practice, the child threads often continue to exist but are </a:t>
            </a:r>
            <a:r>
              <a:rPr lang="en-US" b="1" i="1" u="sng" dirty="0"/>
              <a:t>idle</a:t>
            </a:r>
            <a:r>
              <a:rPr lang="en-US" dirty="0"/>
              <a:t>.</a:t>
            </a:r>
          </a:p>
          <a:p>
            <a:pPr>
              <a:buFont typeface="Wingdings" pitchFamily="2" charset="2"/>
              <a:buNone/>
            </a:pPr>
            <a:r>
              <a:rPr lang="en-US" dirty="0"/>
              <a:t>Why?</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2"/>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45" name="Slide Number Placeholder 3"/>
          <p:cNvSpPr>
            <a:spLocks noGrp="1"/>
          </p:cNvSpPr>
          <p:nvPr>
            <p:ph type="sldNum" sz="quarter" idx="11"/>
          </p:nvPr>
        </p:nvSpPr>
        <p:spPr/>
        <p:txBody>
          <a:bodyPr/>
          <a:lstStyle/>
          <a:p>
            <a:fld id="{35121FCE-E12F-426C-97EC-8BA8A9A5DF61}" type="slidenum">
              <a:rPr lang="en-US"/>
              <a:pPr/>
              <a:t>48</a:t>
            </a:fld>
            <a:endParaRPr lang="en-US"/>
          </a:p>
        </p:txBody>
      </p:sp>
      <p:sp>
        <p:nvSpPr>
          <p:cNvPr id="723970" name="Rectangle 2"/>
          <p:cNvSpPr>
            <a:spLocks noGrp="1" noChangeArrowheads="1"/>
          </p:cNvSpPr>
          <p:nvPr>
            <p:ph type="title"/>
          </p:nvPr>
        </p:nvSpPr>
        <p:spPr/>
        <p:txBody>
          <a:bodyPr/>
          <a:lstStyle/>
          <a:p>
            <a:r>
              <a:rPr lang="en-US"/>
              <a:t>Principle vs. Practice</a:t>
            </a:r>
          </a:p>
        </p:txBody>
      </p:sp>
      <p:sp>
        <p:nvSpPr>
          <p:cNvPr id="723971" name="Line 3"/>
          <p:cNvSpPr>
            <a:spLocks noChangeShapeType="1"/>
          </p:cNvSpPr>
          <p:nvPr/>
        </p:nvSpPr>
        <p:spPr bwMode="auto">
          <a:xfrm>
            <a:off x="2570163" y="2032000"/>
            <a:ext cx="0" cy="3657600"/>
          </a:xfrm>
          <a:prstGeom prst="line">
            <a:avLst/>
          </a:prstGeom>
          <a:noFill/>
          <a:ln w="9525">
            <a:solidFill>
              <a:srgbClr val="3333CC"/>
            </a:solidFill>
            <a:miter lim="800000"/>
            <a:headEnd/>
            <a:tailEnd/>
          </a:ln>
          <a:effectLst/>
        </p:spPr>
        <p:txBody>
          <a:bodyPr wrap="none"/>
          <a:lstStyle/>
          <a:p>
            <a:endParaRPr lang="en-US"/>
          </a:p>
        </p:txBody>
      </p:sp>
      <p:sp>
        <p:nvSpPr>
          <p:cNvPr id="723972" name="Line 4"/>
          <p:cNvSpPr>
            <a:spLocks noChangeShapeType="1"/>
          </p:cNvSpPr>
          <p:nvPr/>
        </p:nvSpPr>
        <p:spPr bwMode="auto">
          <a:xfrm>
            <a:off x="3505200" y="2743200"/>
            <a:ext cx="0" cy="533400"/>
          </a:xfrm>
          <a:prstGeom prst="line">
            <a:avLst/>
          </a:prstGeom>
          <a:noFill/>
          <a:ln w="9525">
            <a:solidFill>
              <a:srgbClr val="00CC00"/>
            </a:solidFill>
            <a:miter lim="800000"/>
            <a:headEnd/>
            <a:tailEnd/>
          </a:ln>
          <a:effectLst/>
        </p:spPr>
        <p:txBody>
          <a:bodyPr wrap="none"/>
          <a:lstStyle/>
          <a:p>
            <a:endParaRPr lang="en-US"/>
          </a:p>
        </p:txBody>
      </p:sp>
      <p:sp>
        <p:nvSpPr>
          <p:cNvPr id="723973" name="Line 5"/>
          <p:cNvSpPr>
            <a:spLocks noChangeShapeType="1"/>
          </p:cNvSpPr>
          <p:nvPr/>
        </p:nvSpPr>
        <p:spPr bwMode="auto">
          <a:xfrm>
            <a:off x="2590800" y="2354263"/>
            <a:ext cx="381000" cy="381000"/>
          </a:xfrm>
          <a:prstGeom prst="line">
            <a:avLst/>
          </a:prstGeom>
          <a:noFill/>
          <a:ln w="9525">
            <a:solidFill>
              <a:schemeClr val="tx1"/>
            </a:solidFill>
            <a:miter lim="800000"/>
            <a:headEnd/>
            <a:tailEnd/>
          </a:ln>
          <a:effectLst/>
        </p:spPr>
        <p:txBody>
          <a:bodyPr wrap="none"/>
          <a:lstStyle/>
          <a:p>
            <a:endParaRPr lang="en-US"/>
          </a:p>
        </p:txBody>
      </p:sp>
      <p:sp>
        <p:nvSpPr>
          <p:cNvPr id="723974" name="Line 6"/>
          <p:cNvSpPr>
            <a:spLocks noChangeShapeType="1"/>
          </p:cNvSpPr>
          <p:nvPr/>
        </p:nvSpPr>
        <p:spPr bwMode="auto">
          <a:xfrm>
            <a:off x="2590800" y="2354263"/>
            <a:ext cx="914400" cy="381000"/>
          </a:xfrm>
          <a:prstGeom prst="line">
            <a:avLst/>
          </a:prstGeom>
          <a:noFill/>
          <a:ln w="9525">
            <a:solidFill>
              <a:schemeClr val="tx1"/>
            </a:solidFill>
            <a:miter lim="800000"/>
            <a:headEnd/>
            <a:tailEnd/>
          </a:ln>
          <a:effectLst/>
        </p:spPr>
        <p:txBody>
          <a:bodyPr wrap="none"/>
          <a:lstStyle/>
          <a:p>
            <a:endParaRPr lang="en-US"/>
          </a:p>
        </p:txBody>
      </p:sp>
      <p:sp>
        <p:nvSpPr>
          <p:cNvPr id="723975" name="Line 7"/>
          <p:cNvSpPr>
            <a:spLocks noChangeShapeType="1"/>
          </p:cNvSpPr>
          <p:nvPr/>
        </p:nvSpPr>
        <p:spPr bwMode="auto">
          <a:xfrm>
            <a:off x="2590800" y="23542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76" name="Line 8"/>
          <p:cNvSpPr>
            <a:spLocks noChangeShapeType="1"/>
          </p:cNvSpPr>
          <p:nvPr/>
        </p:nvSpPr>
        <p:spPr bwMode="auto">
          <a:xfrm>
            <a:off x="2971800" y="2735263"/>
            <a:ext cx="0" cy="541337"/>
          </a:xfrm>
          <a:prstGeom prst="line">
            <a:avLst/>
          </a:prstGeom>
          <a:noFill/>
          <a:ln w="9525">
            <a:solidFill>
              <a:srgbClr val="00CC00"/>
            </a:solidFill>
            <a:miter lim="800000"/>
            <a:headEnd/>
            <a:tailEnd/>
          </a:ln>
          <a:effectLst/>
        </p:spPr>
        <p:txBody>
          <a:bodyPr wrap="none"/>
          <a:lstStyle/>
          <a:p>
            <a:endParaRPr lang="en-US"/>
          </a:p>
        </p:txBody>
      </p:sp>
      <p:sp>
        <p:nvSpPr>
          <p:cNvPr id="723977" name="Line 9"/>
          <p:cNvSpPr>
            <a:spLocks noChangeShapeType="1"/>
          </p:cNvSpPr>
          <p:nvPr/>
        </p:nvSpPr>
        <p:spPr bwMode="auto">
          <a:xfrm>
            <a:off x="3962400" y="2735263"/>
            <a:ext cx="0" cy="541337"/>
          </a:xfrm>
          <a:prstGeom prst="line">
            <a:avLst/>
          </a:prstGeom>
          <a:noFill/>
          <a:ln w="9525">
            <a:solidFill>
              <a:srgbClr val="00CC00"/>
            </a:solidFill>
            <a:miter lim="800000"/>
            <a:headEnd/>
            <a:tailEnd/>
          </a:ln>
          <a:effectLst/>
        </p:spPr>
        <p:txBody>
          <a:bodyPr wrap="none"/>
          <a:lstStyle/>
          <a:p>
            <a:endParaRPr lang="en-US"/>
          </a:p>
        </p:txBody>
      </p:sp>
      <p:sp>
        <p:nvSpPr>
          <p:cNvPr id="723978" name="Text Box 10"/>
          <p:cNvSpPr txBox="1">
            <a:spLocks noChangeArrowheads="1"/>
          </p:cNvSpPr>
          <p:nvPr/>
        </p:nvSpPr>
        <p:spPr bwMode="auto">
          <a:xfrm>
            <a:off x="1611313" y="2058988"/>
            <a:ext cx="935037" cy="519112"/>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3979" name="Text Box 11"/>
          <p:cNvSpPr txBox="1">
            <a:spLocks noChangeArrowheads="1"/>
          </p:cNvSpPr>
          <p:nvPr/>
        </p:nvSpPr>
        <p:spPr bwMode="auto">
          <a:xfrm>
            <a:off x="1616075" y="5249863"/>
            <a:ext cx="836613" cy="519112"/>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3980" name="Text Box 12"/>
          <p:cNvSpPr txBox="1">
            <a:spLocks noChangeArrowheads="1"/>
          </p:cNvSpPr>
          <p:nvPr/>
        </p:nvSpPr>
        <p:spPr bwMode="auto">
          <a:xfrm>
            <a:off x="2192338" y="1627188"/>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3981" name="Text Box 13"/>
          <p:cNvSpPr txBox="1">
            <a:spLocks noChangeArrowheads="1"/>
          </p:cNvSpPr>
          <p:nvPr/>
        </p:nvSpPr>
        <p:spPr bwMode="auto">
          <a:xfrm>
            <a:off x="2246313" y="5676900"/>
            <a:ext cx="674687" cy="457200"/>
          </a:xfrm>
          <a:prstGeom prst="rect">
            <a:avLst/>
          </a:prstGeom>
          <a:noFill/>
          <a:ln w="9525">
            <a:noFill/>
            <a:miter lim="800000"/>
            <a:headEnd/>
            <a:tailEnd/>
          </a:ln>
          <a:effectLst/>
        </p:spPr>
        <p:txBody>
          <a:bodyPr wrap="none">
            <a:spAutoFit/>
          </a:bodyPr>
          <a:lstStyle/>
          <a:p>
            <a:r>
              <a:rPr lang="en-US" sz="2400"/>
              <a:t>End</a:t>
            </a:r>
          </a:p>
        </p:txBody>
      </p:sp>
      <p:sp>
        <p:nvSpPr>
          <p:cNvPr id="723982" name="Line 14"/>
          <p:cNvSpPr>
            <a:spLocks noChangeShapeType="1"/>
          </p:cNvSpPr>
          <p:nvPr/>
        </p:nvSpPr>
        <p:spPr bwMode="auto">
          <a:xfrm flipV="1">
            <a:off x="2590800" y="5097463"/>
            <a:ext cx="381000" cy="381000"/>
          </a:xfrm>
          <a:prstGeom prst="line">
            <a:avLst/>
          </a:prstGeom>
          <a:noFill/>
          <a:ln w="9525">
            <a:solidFill>
              <a:schemeClr val="tx1"/>
            </a:solidFill>
            <a:miter lim="800000"/>
            <a:headEnd/>
            <a:tailEnd/>
          </a:ln>
          <a:effectLst/>
        </p:spPr>
        <p:txBody>
          <a:bodyPr wrap="none"/>
          <a:lstStyle/>
          <a:p>
            <a:endParaRPr lang="en-US"/>
          </a:p>
        </p:txBody>
      </p:sp>
      <p:sp>
        <p:nvSpPr>
          <p:cNvPr id="723983" name="Line 15"/>
          <p:cNvSpPr>
            <a:spLocks noChangeShapeType="1"/>
          </p:cNvSpPr>
          <p:nvPr/>
        </p:nvSpPr>
        <p:spPr bwMode="auto">
          <a:xfrm flipV="1">
            <a:off x="2590800" y="5097463"/>
            <a:ext cx="914400" cy="381000"/>
          </a:xfrm>
          <a:prstGeom prst="line">
            <a:avLst/>
          </a:prstGeom>
          <a:noFill/>
          <a:ln w="9525">
            <a:solidFill>
              <a:schemeClr val="tx1"/>
            </a:solidFill>
            <a:miter lim="800000"/>
            <a:headEnd/>
            <a:tailEnd/>
          </a:ln>
          <a:effectLst/>
        </p:spPr>
        <p:txBody>
          <a:bodyPr wrap="none"/>
          <a:lstStyle/>
          <a:p>
            <a:endParaRPr lang="en-US"/>
          </a:p>
        </p:txBody>
      </p:sp>
      <p:sp>
        <p:nvSpPr>
          <p:cNvPr id="723984" name="Line 16"/>
          <p:cNvSpPr>
            <a:spLocks noChangeShapeType="1"/>
          </p:cNvSpPr>
          <p:nvPr/>
        </p:nvSpPr>
        <p:spPr bwMode="auto">
          <a:xfrm flipV="1">
            <a:off x="2590800" y="5097463"/>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85" name="Line 17"/>
          <p:cNvSpPr>
            <a:spLocks noChangeShapeType="1"/>
          </p:cNvSpPr>
          <p:nvPr/>
        </p:nvSpPr>
        <p:spPr bwMode="auto">
          <a:xfrm>
            <a:off x="6532563" y="2093913"/>
            <a:ext cx="0" cy="3657600"/>
          </a:xfrm>
          <a:prstGeom prst="line">
            <a:avLst/>
          </a:prstGeom>
          <a:noFill/>
          <a:ln w="9525">
            <a:solidFill>
              <a:srgbClr val="3333CC"/>
            </a:solidFill>
            <a:miter lim="800000"/>
            <a:headEnd/>
            <a:tailEnd/>
          </a:ln>
          <a:effectLst/>
        </p:spPr>
        <p:txBody>
          <a:bodyPr wrap="none"/>
          <a:lstStyle/>
          <a:p>
            <a:endParaRPr lang="en-US"/>
          </a:p>
        </p:txBody>
      </p:sp>
      <p:sp>
        <p:nvSpPr>
          <p:cNvPr id="723986" name="Line 18"/>
          <p:cNvSpPr>
            <a:spLocks noChangeShapeType="1"/>
          </p:cNvSpPr>
          <p:nvPr/>
        </p:nvSpPr>
        <p:spPr bwMode="auto">
          <a:xfrm>
            <a:off x="7446963" y="2779713"/>
            <a:ext cx="0" cy="2362200"/>
          </a:xfrm>
          <a:prstGeom prst="line">
            <a:avLst/>
          </a:prstGeom>
          <a:noFill/>
          <a:ln w="9525">
            <a:solidFill>
              <a:srgbClr val="00CC00"/>
            </a:solidFill>
            <a:miter lim="800000"/>
            <a:headEnd/>
            <a:tailEnd/>
          </a:ln>
          <a:effectLst/>
        </p:spPr>
        <p:txBody>
          <a:bodyPr wrap="none"/>
          <a:lstStyle/>
          <a:p>
            <a:endParaRPr lang="en-US"/>
          </a:p>
        </p:txBody>
      </p:sp>
      <p:sp>
        <p:nvSpPr>
          <p:cNvPr id="723987" name="Line 19"/>
          <p:cNvSpPr>
            <a:spLocks noChangeShapeType="1"/>
          </p:cNvSpPr>
          <p:nvPr/>
        </p:nvSpPr>
        <p:spPr bwMode="auto">
          <a:xfrm>
            <a:off x="6553200" y="2416175"/>
            <a:ext cx="381000" cy="381000"/>
          </a:xfrm>
          <a:prstGeom prst="line">
            <a:avLst/>
          </a:prstGeom>
          <a:noFill/>
          <a:ln w="9525">
            <a:solidFill>
              <a:schemeClr val="tx1"/>
            </a:solidFill>
            <a:miter lim="800000"/>
            <a:headEnd/>
            <a:tailEnd/>
          </a:ln>
          <a:effectLst/>
        </p:spPr>
        <p:txBody>
          <a:bodyPr wrap="none"/>
          <a:lstStyle/>
          <a:p>
            <a:endParaRPr lang="en-US"/>
          </a:p>
        </p:txBody>
      </p:sp>
      <p:sp>
        <p:nvSpPr>
          <p:cNvPr id="723988" name="Line 20"/>
          <p:cNvSpPr>
            <a:spLocks noChangeShapeType="1"/>
          </p:cNvSpPr>
          <p:nvPr/>
        </p:nvSpPr>
        <p:spPr bwMode="auto">
          <a:xfrm>
            <a:off x="6553200" y="2416175"/>
            <a:ext cx="914400" cy="381000"/>
          </a:xfrm>
          <a:prstGeom prst="line">
            <a:avLst/>
          </a:prstGeom>
          <a:noFill/>
          <a:ln w="9525">
            <a:solidFill>
              <a:schemeClr val="tx1"/>
            </a:solidFill>
            <a:miter lim="800000"/>
            <a:headEnd/>
            <a:tailEnd/>
          </a:ln>
          <a:effectLst/>
        </p:spPr>
        <p:txBody>
          <a:bodyPr wrap="none"/>
          <a:lstStyle/>
          <a:p>
            <a:endParaRPr lang="en-US"/>
          </a:p>
        </p:txBody>
      </p:sp>
      <p:sp>
        <p:nvSpPr>
          <p:cNvPr id="723989" name="Line 21"/>
          <p:cNvSpPr>
            <a:spLocks noChangeShapeType="1"/>
          </p:cNvSpPr>
          <p:nvPr/>
        </p:nvSpPr>
        <p:spPr bwMode="auto">
          <a:xfrm>
            <a:off x="6553200" y="2416175"/>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90" name="Line 22"/>
          <p:cNvSpPr>
            <a:spLocks noChangeShapeType="1"/>
          </p:cNvSpPr>
          <p:nvPr/>
        </p:nvSpPr>
        <p:spPr bwMode="auto">
          <a:xfrm>
            <a:off x="6934200" y="2797175"/>
            <a:ext cx="0" cy="2362200"/>
          </a:xfrm>
          <a:prstGeom prst="line">
            <a:avLst/>
          </a:prstGeom>
          <a:noFill/>
          <a:ln w="9525">
            <a:solidFill>
              <a:srgbClr val="00CC00"/>
            </a:solidFill>
            <a:miter lim="800000"/>
            <a:headEnd/>
            <a:tailEnd/>
          </a:ln>
          <a:effectLst/>
        </p:spPr>
        <p:txBody>
          <a:bodyPr wrap="none"/>
          <a:lstStyle/>
          <a:p>
            <a:endParaRPr lang="en-US"/>
          </a:p>
        </p:txBody>
      </p:sp>
      <p:sp>
        <p:nvSpPr>
          <p:cNvPr id="723991" name="Line 23"/>
          <p:cNvSpPr>
            <a:spLocks noChangeShapeType="1"/>
          </p:cNvSpPr>
          <p:nvPr/>
        </p:nvSpPr>
        <p:spPr bwMode="auto">
          <a:xfrm>
            <a:off x="7924800" y="2797175"/>
            <a:ext cx="0" cy="2362200"/>
          </a:xfrm>
          <a:prstGeom prst="line">
            <a:avLst/>
          </a:prstGeom>
          <a:noFill/>
          <a:ln w="9525">
            <a:solidFill>
              <a:srgbClr val="00CC00"/>
            </a:solidFill>
            <a:miter lim="800000"/>
            <a:headEnd/>
            <a:tailEnd/>
          </a:ln>
          <a:effectLst/>
        </p:spPr>
        <p:txBody>
          <a:bodyPr wrap="none"/>
          <a:lstStyle/>
          <a:p>
            <a:endParaRPr lang="en-US"/>
          </a:p>
        </p:txBody>
      </p:sp>
      <p:sp>
        <p:nvSpPr>
          <p:cNvPr id="723992" name="Text Box 24"/>
          <p:cNvSpPr txBox="1">
            <a:spLocks noChangeArrowheads="1"/>
          </p:cNvSpPr>
          <p:nvPr/>
        </p:nvSpPr>
        <p:spPr bwMode="auto">
          <a:xfrm>
            <a:off x="5573713" y="2120900"/>
            <a:ext cx="935037" cy="519113"/>
          </a:xfrm>
          <a:prstGeom prst="rect">
            <a:avLst/>
          </a:prstGeom>
          <a:noFill/>
          <a:ln w="9525">
            <a:noFill/>
            <a:miter lim="800000"/>
            <a:headEnd/>
            <a:tailEnd/>
          </a:ln>
          <a:effectLst/>
        </p:spPr>
        <p:txBody>
          <a:bodyPr wrap="none">
            <a:spAutoFit/>
          </a:bodyPr>
          <a:lstStyle/>
          <a:p>
            <a:pPr algn="r"/>
            <a:r>
              <a:rPr lang="en-US" sz="2800" b="1">
                <a:solidFill>
                  <a:schemeClr val="tx2"/>
                </a:solidFill>
              </a:rPr>
              <a:t>Fork</a:t>
            </a:r>
          </a:p>
        </p:txBody>
      </p:sp>
      <p:sp>
        <p:nvSpPr>
          <p:cNvPr id="723993" name="Text Box 25"/>
          <p:cNvSpPr txBox="1">
            <a:spLocks noChangeArrowheads="1"/>
          </p:cNvSpPr>
          <p:nvPr/>
        </p:nvSpPr>
        <p:spPr bwMode="auto">
          <a:xfrm>
            <a:off x="5578475" y="5311775"/>
            <a:ext cx="836613" cy="519113"/>
          </a:xfrm>
          <a:prstGeom prst="rect">
            <a:avLst/>
          </a:prstGeom>
          <a:noFill/>
          <a:ln w="9525">
            <a:noFill/>
            <a:miter lim="800000"/>
            <a:headEnd/>
            <a:tailEnd/>
          </a:ln>
          <a:effectLst/>
        </p:spPr>
        <p:txBody>
          <a:bodyPr wrap="none">
            <a:spAutoFit/>
          </a:bodyPr>
          <a:lstStyle/>
          <a:p>
            <a:pPr algn="r"/>
            <a:r>
              <a:rPr lang="en-US" sz="2800" b="1">
                <a:solidFill>
                  <a:srgbClr val="FF0000"/>
                </a:solidFill>
              </a:rPr>
              <a:t>Join</a:t>
            </a:r>
          </a:p>
        </p:txBody>
      </p:sp>
      <p:sp>
        <p:nvSpPr>
          <p:cNvPr id="723994" name="Text Box 26"/>
          <p:cNvSpPr txBox="1">
            <a:spLocks noChangeArrowheads="1"/>
          </p:cNvSpPr>
          <p:nvPr/>
        </p:nvSpPr>
        <p:spPr bwMode="auto">
          <a:xfrm>
            <a:off x="6154738" y="1689100"/>
            <a:ext cx="758825" cy="457200"/>
          </a:xfrm>
          <a:prstGeom prst="rect">
            <a:avLst/>
          </a:prstGeom>
          <a:noFill/>
          <a:ln w="9525">
            <a:noFill/>
            <a:miter lim="800000"/>
            <a:headEnd/>
            <a:tailEnd/>
          </a:ln>
          <a:effectLst/>
        </p:spPr>
        <p:txBody>
          <a:bodyPr wrap="none">
            <a:spAutoFit/>
          </a:bodyPr>
          <a:lstStyle/>
          <a:p>
            <a:r>
              <a:rPr lang="en-US" sz="2400"/>
              <a:t>Start</a:t>
            </a:r>
          </a:p>
        </p:txBody>
      </p:sp>
      <p:sp>
        <p:nvSpPr>
          <p:cNvPr id="723995" name="Text Box 27"/>
          <p:cNvSpPr txBox="1">
            <a:spLocks noChangeArrowheads="1"/>
          </p:cNvSpPr>
          <p:nvPr/>
        </p:nvSpPr>
        <p:spPr bwMode="auto">
          <a:xfrm>
            <a:off x="6208713" y="5724525"/>
            <a:ext cx="674687" cy="457200"/>
          </a:xfrm>
          <a:prstGeom prst="rect">
            <a:avLst/>
          </a:prstGeom>
          <a:noFill/>
          <a:ln w="9525">
            <a:noFill/>
            <a:miter lim="800000"/>
            <a:headEnd/>
            <a:tailEnd/>
          </a:ln>
          <a:effectLst/>
        </p:spPr>
        <p:txBody>
          <a:bodyPr wrap="none">
            <a:spAutoFit/>
          </a:bodyPr>
          <a:lstStyle/>
          <a:p>
            <a:r>
              <a:rPr lang="en-US" sz="2400"/>
              <a:t>End</a:t>
            </a:r>
          </a:p>
        </p:txBody>
      </p:sp>
      <p:sp>
        <p:nvSpPr>
          <p:cNvPr id="723996" name="Line 28"/>
          <p:cNvSpPr>
            <a:spLocks noChangeShapeType="1"/>
          </p:cNvSpPr>
          <p:nvPr/>
        </p:nvSpPr>
        <p:spPr bwMode="auto">
          <a:xfrm flipV="1">
            <a:off x="6553200" y="5159375"/>
            <a:ext cx="381000" cy="381000"/>
          </a:xfrm>
          <a:prstGeom prst="line">
            <a:avLst/>
          </a:prstGeom>
          <a:noFill/>
          <a:ln w="9525">
            <a:solidFill>
              <a:schemeClr val="tx1"/>
            </a:solidFill>
            <a:miter lim="800000"/>
            <a:headEnd/>
            <a:tailEnd/>
          </a:ln>
          <a:effectLst/>
        </p:spPr>
        <p:txBody>
          <a:bodyPr wrap="none"/>
          <a:lstStyle/>
          <a:p>
            <a:endParaRPr lang="en-US"/>
          </a:p>
        </p:txBody>
      </p:sp>
      <p:sp>
        <p:nvSpPr>
          <p:cNvPr id="723997" name="Line 29"/>
          <p:cNvSpPr>
            <a:spLocks noChangeShapeType="1"/>
          </p:cNvSpPr>
          <p:nvPr/>
        </p:nvSpPr>
        <p:spPr bwMode="auto">
          <a:xfrm flipV="1">
            <a:off x="6553200" y="5159375"/>
            <a:ext cx="914400" cy="381000"/>
          </a:xfrm>
          <a:prstGeom prst="line">
            <a:avLst/>
          </a:prstGeom>
          <a:noFill/>
          <a:ln w="9525">
            <a:solidFill>
              <a:schemeClr val="tx1"/>
            </a:solidFill>
            <a:miter lim="800000"/>
            <a:headEnd/>
            <a:tailEnd/>
          </a:ln>
          <a:effectLst/>
        </p:spPr>
        <p:txBody>
          <a:bodyPr wrap="none"/>
          <a:lstStyle/>
          <a:p>
            <a:endParaRPr lang="en-US"/>
          </a:p>
        </p:txBody>
      </p:sp>
      <p:sp>
        <p:nvSpPr>
          <p:cNvPr id="723998" name="Line 30"/>
          <p:cNvSpPr>
            <a:spLocks noChangeShapeType="1"/>
          </p:cNvSpPr>
          <p:nvPr/>
        </p:nvSpPr>
        <p:spPr bwMode="auto">
          <a:xfrm flipV="1">
            <a:off x="6553200" y="5159375"/>
            <a:ext cx="1371600" cy="381000"/>
          </a:xfrm>
          <a:prstGeom prst="line">
            <a:avLst/>
          </a:prstGeom>
          <a:noFill/>
          <a:ln w="9525">
            <a:solidFill>
              <a:schemeClr val="tx1"/>
            </a:solidFill>
            <a:miter lim="800000"/>
            <a:headEnd/>
            <a:tailEnd/>
          </a:ln>
          <a:effectLst/>
        </p:spPr>
        <p:txBody>
          <a:bodyPr wrap="none"/>
          <a:lstStyle/>
          <a:p>
            <a:endParaRPr lang="en-US"/>
          </a:p>
        </p:txBody>
      </p:sp>
      <p:sp>
        <p:nvSpPr>
          <p:cNvPr id="723999" name="Line 31"/>
          <p:cNvSpPr>
            <a:spLocks noChangeShapeType="1"/>
          </p:cNvSpPr>
          <p:nvPr/>
        </p:nvSpPr>
        <p:spPr bwMode="auto">
          <a:xfrm flipV="1">
            <a:off x="2590800" y="3276600"/>
            <a:ext cx="381000" cy="381000"/>
          </a:xfrm>
          <a:prstGeom prst="line">
            <a:avLst/>
          </a:prstGeom>
          <a:noFill/>
          <a:ln w="9525">
            <a:solidFill>
              <a:schemeClr val="tx1"/>
            </a:solidFill>
            <a:miter lim="800000"/>
            <a:headEnd/>
            <a:tailEnd/>
          </a:ln>
          <a:effectLst/>
        </p:spPr>
        <p:txBody>
          <a:bodyPr wrap="none"/>
          <a:lstStyle/>
          <a:p>
            <a:endParaRPr lang="en-US"/>
          </a:p>
        </p:txBody>
      </p:sp>
      <p:sp>
        <p:nvSpPr>
          <p:cNvPr id="724000" name="Line 32"/>
          <p:cNvSpPr>
            <a:spLocks noChangeShapeType="1"/>
          </p:cNvSpPr>
          <p:nvPr/>
        </p:nvSpPr>
        <p:spPr bwMode="auto">
          <a:xfrm>
            <a:off x="2590800" y="4038600"/>
            <a:ext cx="381000" cy="381000"/>
          </a:xfrm>
          <a:prstGeom prst="line">
            <a:avLst/>
          </a:prstGeom>
          <a:noFill/>
          <a:ln w="9525">
            <a:solidFill>
              <a:schemeClr val="tx1"/>
            </a:solidFill>
            <a:miter lim="800000"/>
            <a:headEnd/>
            <a:tailEnd/>
          </a:ln>
          <a:effectLst/>
        </p:spPr>
        <p:txBody>
          <a:bodyPr wrap="none"/>
          <a:lstStyle/>
          <a:p>
            <a:endParaRPr lang="en-US"/>
          </a:p>
        </p:txBody>
      </p:sp>
      <p:sp>
        <p:nvSpPr>
          <p:cNvPr id="724001" name="Line 33"/>
          <p:cNvSpPr>
            <a:spLocks noChangeShapeType="1"/>
          </p:cNvSpPr>
          <p:nvPr/>
        </p:nvSpPr>
        <p:spPr bwMode="auto">
          <a:xfrm flipV="1">
            <a:off x="2590800" y="3276600"/>
            <a:ext cx="914400" cy="381000"/>
          </a:xfrm>
          <a:prstGeom prst="line">
            <a:avLst/>
          </a:prstGeom>
          <a:noFill/>
          <a:ln w="9525">
            <a:solidFill>
              <a:schemeClr val="tx1"/>
            </a:solidFill>
            <a:miter lim="800000"/>
            <a:headEnd/>
            <a:tailEnd/>
          </a:ln>
          <a:effectLst/>
        </p:spPr>
        <p:txBody>
          <a:bodyPr wrap="none"/>
          <a:lstStyle/>
          <a:p>
            <a:endParaRPr lang="en-US"/>
          </a:p>
        </p:txBody>
      </p:sp>
      <p:sp>
        <p:nvSpPr>
          <p:cNvPr id="724002" name="Line 34"/>
          <p:cNvSpPr>
            <a:spLocks noChangeShapeType="1"/>
          </p:cNvSpPr>
          <p:nvPr/>
        </p:nvSpPr>
        <p:spPr bwMode="auto">
          <a:xfrm>
            <a:off x="2590800" y="4038600"/>
            <a:ext cx="914400" cy="381000"/>
          </a:xfrm>
          <a:prstGeom prst="line">
            <a:avLst/>
          </a:prstGeom>
          <a:noFill/>
          <a:ln w="9525">
            <a:solidFill>
              <a:schemeClr val="tx1"/>
            </a:solidFill>
            <a:miter lim="800000"/>
            <a:headEnd/>
            <a:tailEnd/>
          </a:ln>
          <a:effectLst/>
        </p:spPr>
        <p:txBody>
          <a:bodyPr wrap="none"/>
          <a:lstStyle/>
          <a:p>
            <a:endParaRPr lang="en-US"/>
          </a:p>
        </p:txBody>
      </p:sp>
      <p:sp>
        <p:nvSpPr>
          <p:cNvPr id="724003" name="Line 35"/>
          <p:cNvSpPr>
            <a:spLocks noChangeShapeType="1"/>
          </p:cNvSpPr>
          <p:nvPr/>
        </p:nvSpPr>
        <p:spPr bwMode="auto">
          <a:xfrm flipV="1">
            <a:off x="2590800" y="3276600"/>
            <a:ext cx="1371600" cy="381000"/>
          </a:xfrm>
          <a:prstGeom prst="line">
            <a:avLst/>
          </a:prstGeom>
          <a:noFill/>
          <a:ln w="9525">
            <a:solidFill>
              <a:schemeClr val="tx1"/>
            </a:solidFill>
            <a:miter lim="800000"/>
            <a:headEnd/>
            <a:tailEnd/>
          </a:ln>
          <a:effectLst/>
        </p:spPr>
        <p:txBody>
          <a:bodyPr wrap="none"/>
          <a:lstStyle/>
          <a:p>
            <a:endParaRPr lang="en-US"/>
          </a:p>
        </p:txBody>
      </p:sp>
      <p:sp>
        <p:nvSpPr>
          <p:cNvPr id="724004" name="Line 36"/>
          <p:cNvSpPr>
            <a:spLocks noChangeShapeType="1"/>
          </p:cNvSpPr>
          <p:nvPr/>
        </p:nvSpPr>
        <p:spPr bwMode="auto">
          <a:xfrm>
            <a:off x="2590800" y="4038600"/>
            <a:ext cx="1371600" cy="381000"/>
          </a:xfrm>
          <a:prstGeom prst="line">
            <a:avLst/>
          </a:prstGeom>
          <a:noFill/>
          <a:ln w="9525">
            <a:solidFill>
              <a:schemeClr val="tx1"/>
            </a:solidFill>
            <a:miter lim="800000"/>
            <a:headEnd/>
            <a:tailEnd/>
          </a:ln>
          <a:effectLst/>
        </p:spPr>
        <p:txBody>
          <a:bodyPr wrap="none"/>
          <a:lstStyle/>
          <a:p>
            <a:endParaRPr lang="en-US"/>
          </a:p>
        </p:txBody>
      </p:sp>
      <p:sp>
        <p:nvSpPr>
          <p:cNvPr id="724005" name="Line 37"/>
          <p:cNvSpPr>
            <a:spLocks noChangeShapeType="1"/>
          </p:cNvSpPr>
          <p:nvPr/>
        </p:nvSpPr>
        <p:spPr bwMode="auto">
          <a:xfrm>
            <a:off x="29718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6" name="Line 38"/>
          <p:cNvSpPr>
            <a:spLocks noChangeShapeType="1"/>
          </p:cNvSpPr>
          <p:nvPr/>
        </p:nvSpPr>
        <p:spPr bwMode="auto">
          <a:xfrm>
            <a:off x="35052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7" name="Line 39"/>
          <p:cNvSpPr>
            <a:spLocks noChangeShapeType="1"/>
          </p:cNvSpPr>
          <p:nvPr/>
        </p:nvSpPr>
        <p:spPr bwMode="auto">
          <a:xfrm>
            <a:off x="3962400" y="4419600"/>
            <a:ext cx="0" cy="685800"/>
          </a:xfrm>
          <a:prstGeom prst="line">
            <a:avLst/>
          </a:prstGeom>
          <a:noFill/>
          <a:ln w="9525">
            <a:solidFill>
              <a:srgbClr val="00CC00"/>
            </a:solidFill>
            <a:miter lim="800000"/>
            <a:headEnd/>
            <a:tailEnd/>
          </a:ln>
          <a:effectLst/>
        </p:spPr>
        <p:txBody>
          <a:bodyPr wrap="none"/>
          <a:lstStyle/>
          <a:p>
            <a:endParaRPr lang="en-US"/>
          </a:p>
        </p:txBody>
      </p:sp>
      <p:sp>
        <p:nvSpPr>
          <p:cNvPr id="724008" name="Line 40"/>
          <p:cNvSpPr>
            <a:spLocks noChangeShapeType="1"/>
          </p:cNvSpPr>
          <p:nvPr/>
        </p:nvSpPr>
        <p:spPr bwMode="auto">
          <a:xfrm>
            <a:off x="69342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09" name="Line 41"/>
          <p:cNvSpPr>
            <a:spLocks noChangeShapeType="1"/>
          </p:cNvSpPr>
          <p:nvPr/>
        </p:nvSpPr>
        <p:spPr bwMode="auto">
          <a:xfrm>
            <a:off x="74676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10" name="Line 42"/>
          <p:cNvSpPr>
            <a:spLocks noChangeShapeType="1"/>
          </p:cNvSpPr>
          <p:nvPr/>
        </p:nvSpPr>
        <p:spPr bwMode="auto">
          <a:xfrm>
            <a:off x="7924800" y="3581400"/>
            <a:ext cx="0" cy="838200"/>
          </a:xfrm>
          <a:prstGeom prst="line">
            <a:avLst/>
          </a:prstGeom>
          <a:noFill/>
          <a:ln w="38100">
            <a:solidFill>
              <a:srgbClr val="FF0000"/>
            </a:solidFill>
            <a:miter lim="800000"/>
            <a:headEnd/>
            <a:tailEnd/>
          </a:ln>
          <a:effectLst/>
        </p:spPr>
        <p:txBody>
          <a:bodyPr wrap="none"/>
          <a:lstStyle/>
          <a:p>
            <a:endParaRPr lang="en-US"/>
          </a:p>
        </p:txBody>
      </p:sp>
      <p:sp>
        <p:nvSpPr>
          <p:cNvPr id="724011" name="Text Box 43"/>
          <p:cNvSpPr txBox="1">
            <a:spLocks noChangeArrowheads="1"/>
          </p:cNvSpPr>
          <p:nvPr/>
        </p:nvSpPr>
        <p:spPr bwMode="auto">
          <a:xfrm>
            <a:off x="6900863" y="3786188"/>
            <a:ext cx="606425" cy="396875"/>
          </a:xfrm>
          <a:prstGeom prst="rect">
            <a:avLst/>
          </a:prstGeom>
          <a:noFill/>
          <a:ln w="9525">
            <a:noFill/>
            <a:miter lim="800000"/>
            <a:headEnd/>
            <a:tailEnd/>
          </a:ln>
          <a:effectLst/>
        </p:spPr>
        <p:txBody>
          <a:bodyPr wrap="none">
            <a:spAutoFit/>
          </a:bodyPr>
          <a:lstStyle/>
          <a:p>
            <a:r>
              <a:rPr lang="en-US" sz="2000" b="1">
                <a:solidFill>
                  <a:schemeClr val="hlink"/>
                </a:solidFill>
              </a:rPr>
              <a:t>Idle</a:t>
            </a:r>
          </a:p>
        </p:txBody>
      </p:sp>
      <p:sp>
        <p:nvSpPr>
          <p:cNvPr id="4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8EFA73B4-9281-4B98-B266-925CC6E6AE65}" type="slidenum">
              <a:rPr lang="en-US"/>
              <a:pPr/>
              <a:t>49</a:t>
            </a:fld>
            <a:endParaRPr lang="en-US"/>
          </a:p>
        </p:txBody>
      </p:sp>
      <p:sp>
        <p:nvSpPr>
          <p:cNvPr id="724994" name="Rectangle 2"/>
          <p:cNvSpPr>
            <a:spLocks noGrp="1" noChangeArrowheads="1"/>
          </p:cNvSpPr>
          <p:nvPr>
            <p:ph type="title"/>
          </p:nvPr>
        </p:nvSpPr>
        <p:spPr/>
        <p:txBody>
          <a:bodyPr/>
          <a:lstStyle/>
          <a:p>
            <a:r>
              <a:rPr lang="en-US"/>
              <a:t>Why Idle?</a:t>
            </a:r>
          </a:p>
        </p:txBody>
      </p:sp>
      <p:sp>
        <p:nvSpPr>
          <p:cNvPr id="724995" name="Rectangle 3"/>
          <p:cNvSpPr>
            <a:spLocks noGrp="1" noChangeArrowheads="1"/>
          </p:cNvSpPr>
          <p:nvPr>
            <p:ph type="body" idx="1"/>
          </p:nvPr>
        </p:nvSpPr>
        <p:spPr>
          <a:xfrm>
            <a:off x="609600" y="1219200"/>
            <a:ext cx="8001000" cy="4800600"/>
          </a:xfrm>
        </p:spPr>
        <p:txBody>
          <a:bodyPr/>
          <a:lstStyle/>
          <a:p>
            <a:pPr>
              <a:lnSpc>
                <a:spcPct val="90000"/>
              </a:lnSpc>
            </a:pPr>
            <a:r>
              <a:rPr lang="en-US" dirty="0"/>
              <a:t>On some </a:t>
            </a:r>
            <a:r>
              <a:rPr lang="en-US" dirty="0" smtClean="0"/>
              <a:t>shared memory multithreading </a:t>
            </a:r>
            <a:r>
              <a:rPr lang="en-US" dirty="0"/>
              <a:t>computers, the </a:t>
            </a:r>
            <a:r>
              <a:rPr lang="en-US" b="1" u="sng" dirty="0"/>
              <a:t>overhead cost</a:t>
            </a:r>
            <a:r>
              <a:rPr lang="en-US" dirty="0"/>
              <a:t> of forking and joining is </a:t>
            </a:r>
            <a:r>
              <a:rPr lang="en-US" b="1" u="sng" dirty="0"/>
              <a:t>high</a:t>
            </a:r>
            <a:r>
              <a:rPr lang="en-US" dirty="0"/>
              <a:t> compared to the cost of computing, so rather than waste time on overhead, the </a:t>
            </a:r>
            <a:r>
              <a:rPr lang="en-US" b="1" u="sng" dirty="0"/>
              <a:t>children sit idle</a:t>
            </a:r>
            <a:r>
              <a:rPr lang="en-US" dirty="0"/>
              <a:t> until the next parallel section.</a:t>
            </a:r>
          </a:p>
          <a:p>
            <a:pPr>
              <a:lnSpc>
                <a:spcPct val="90000"/>
              </a:lnSpc>
            </a:pPr>
            <a:r>
              <a:rPr lang="en-US" dirty="0"/>
              <a:t>On some computers, joining threads releases a program’s control over the child processors, so they may not be available for more parallel work later in the run. </a:t>
            </a:r>
            <a:r>
              <a:rPr lang="en-US" b="1" i="1" u="sng" dirty="0"/>
              <a:t>Gang scheduling</a:t>
            </a:r>
            <a:r>
              <a:rPr lang="en-US" dirty="0"/>
              <a:t> is preferable, because then all of the processors are guaranteed to be available for the whole run.</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600" dirty="0" smtClean="0"/>
              <a:t>From a Windows PC running Internet Explorer:</a:t>
            </a:r>
          </a:p>
          <a:p>
            <a:pPr>
              <a:buClrTx/>
              <a:buSzPct val="100000"/>
              <a:buFont typeface="+mj-lt"/>
              <a:buAutoNum type="arabicPeriod"/>
            </a:pPr>
            <a:r>
              <a:rPr lang="en-US" sz="1600" dirty="0" smtClean="0"/>
              <a:t>You </a:t>
            </a:r>
            <a:r>
              <a:rPr lang="en-US" sz="1600" b="1" dirty="0" smtClean="0"/>
              <a:t>MUST</a:t>
            </a:r>
            <a:r>
              <a:rPr lang="en-US" sz="1600" dirty="0" smtClean="0"/>
              <a:t> have the ability to install software on the PC (or have someone install it for you). </a:t>
            </a:r>
          </a:p>
          <a:p>
            <a:pPr>
              <a:buClrTx/>
              <a:buSzPct val="100000"/>
              <a:buFont typeface="+mj-lt"/>
              <a:buAutoNum type="arabicPeriod"/>
            </a:pPr>
            <a:r>
              <a:rPr lang="en-US" sz="1600" dirty="0" smtClean="0"/>
              <a:t>Download and install the latest Java Runtime Environment (JRE) from </a:t>
            </a:r>
            <a:r>
              <a:rPr lang="en-US" sz="1600" dirty="0" smtClean="0">
                <a:hlinkClick r:id="rId2"/>
              </a:rPr>
              <a:t>here</a:t>
            </a:r>
            <a:r>
              <a:rPr lang="en-US" sz="1600" dirty="0" smtClean="0"/>
              <a:t> </a:t>
            </a:r>
            <a:br>
              <a:rPr lang="en-US" sz="1600" dirty="0" smtClean="0"/>
            </a:br>
            <a:r>
              <a:rPr lang="en-US" sz="1600" dirty="0" smtClean="0"/>
              <a:t>(click on the Java Download icon, because that install package includes both the JRE and other components). </a:t>
            </a:r>
          </a:p>
          <a:p>
            <a:pPr>
              <a:buClrTx/>
              <a:buSzPct val="100000"/>
              <a:buFont typeface="+mj-lt"/>
              <a:buAutoNum type="arabicPeriod"/>
            </a:pPr>
            <a:r>
              <a:rPr lang="en-US" sz="1600" dirty="0" smtClean="0"/>
              <a:t>Download and install this </a:t>
            </a:r>
            <a:r>
              <a:rPr lang="en-US" sz="1600" dirty="0" smtClean="0">
                <a:hlinkClick r:id="rId3"/>
              </a:rPr>
              <a:t>video decoder</a:t>
            </a:r>
            <a:r>
              <a:rPr lang="en-US" sz="1600" dirty="0" smtClean="0"/>
              <a:t>. </a:t>
            </a:r>
          </a:p>
          <a:p>
            <a:pPr>
              <a:buClrTx/>
              <a:buSzPct val="100000"/>
              <a:buFont typeface="+mj-lt"/>
              <a:buAutoNum type="arabicPeriod"/>
            </a:pPr>
            <a:r>
              <a:rPr lang="en-US" sz="1600" dirty="0" smtClean="0"/>
              <a:t>Start Internet Explorer. </a:t>
            </a:r>
          </a:p>
          <a:p>
            <a:pPr>
              <a:buClrTx/>
              <a:buSzPct val="100000"/>
              <a:buFont typeface="+mj-lt"/>
              <a:buAutoNum type="arabicPeriod"/>
            </a:pPr>
            <a:r>
              <a:rPr lang="en-US" sz="1600" dirty="0" smtClean="0"/>
              <a:t>Copy-and-paste this URL into your IE window: </a:t>
            </a:r>
            <a:br>
              <a:rPr lang="en-US" sz="1600" dirty="0" smtClean="0"/>
            </a:br>
            <a:r>
              <a:rPr lang="en-US" sz="1600" b="1" dirty="0" smtClean="0"/>
              <a:t>http://164.58.250.47/</a:t>
            </a:r>
            <a:r>
              <a:rPr lang="en-US" sz="1600" dirty="0" smtClean="0"/>
              <a:t> </a:t>
            </a:r>
          </a:p>
          <a:p>
            <a:pPr>
              <a:buClrTx/>
              <a:buSzPct val="100000"/>
              <a:buFont typeface="+mj-lt"/>
              <a:buAutoNum type="arabicPeriod"/>
            </a:pPr>
            <a:r>
              <a:rPr lang="en-US" sz="1600" dirty="0" smtClean="0"/>
              <a:t>When that webpage loads, in the upper left, click on "Streaming". </a:t>
            </a:r>
          </a:p>
          <a:p>
            <a:pPr>
              <a:buClrTx/>
              <a:buSzPct val="100000"/>
              <a:buFont typeface="+mj-lt"/>
              <a:buAutoNum type="arabicPeriod"/>
            </a:pPr>
            <a:r>
              <a:rPr lang="en-US" sz="1600" dirty="0" smtClean="0"/>
              <a:t>In the textbox labeled Sign-in Name, type your name. </a:t>
            </a:r>
          </a:p>
          <a:p>
            <a:pPr>
              <a:buClrTx/>
              <a:buSzPct val="100000"/>
              <a:buFont typeface="+mj-lt"/>
              <a:buAutoNum type="arabicPeriod"/>
            </a:pPr>
            <a:r>
              <a:rPr lang="en-US" sz="1600" dirty="0" smtClean="0"/>
              <a:t>In the textbox labeled Conference ID, type this: </a:t>
            </a:r>
            <a:br>
              <a:rPr lang="en-US" sz="1600" dirty="0" smtClean="0"/>
            </a:br>
            <a:r>
              <a:rPr lang="en-US" sz="1600" dirty="0" smtClean="0"/>
              <a:t>0409 </a:t>
            </a:r>
          </a:p>
          <a:p>
            <a:pPr>
              <a:buClrTx/>
              <a:buSzPct val="100000"/>
              <a:buFont typeface="+mj-lt"/>
              <a:buAutoNum type="arabicPeriod"/>
            </a:pPr>
            <a:r>
              <a:rPr lang="en-US" sz="1600" dirty="0" smtClean="0"/>
              <a:t>Click on "Stream this conference". </a:t>
            </a:r>
          </a:p>
          <a:p>
            <a:pPr>
              <a:buClrTx/>
              <a:buSzPct val="100000"/>
              <a:buFont typeface="+mj-lt"/>
              <a:buAutoNum type="arabicPeriod"/>
            </a:pPr>
            <a:r>
              <a:rPr lang="en-US" sz="1600" dirty="0" smtClean="0"/>
              <a:t>When that webpage loads, you may see, at the very top, a bar offering you options. </a:t>
            </a:r>
            <a:br>
              <a:rPr lang="en-US" sz="1600" dirty="0" smtClean="0"/>
            </a:br>
            <a:r>
              <a:rPr lang="en-US" sz="1600" dirty="0" smtClean="0"/>
              <a:t>If so, click on it and choose "Install this add-on." </a:t>
            </a:r>
          </a:p>
          <a:p>
            <a:endParaRPr lang="en-US" dirty="0"/>
          </a:p>
        </p:txBody>
      </p:sp>
      <p:sp>
        <p:nvSpPr>
          <p:cNvPr id="4" name="Footer Placeholder 3"/>
          <p:cNvSpPr>
            <a:spLocks noGrp="1"/>
          </p:cNvSpPr>
          <p:nvPr>
            <p:ph type="ftr" sz="quarter" idx="3"/>
          </p:nvPr>
        </p:nvSpPr>
        <p:spPr>
          <a:xfrm>
            <a:off x="2743200" y="6172200"/>
            <a:ext cx="3995737" cy="457200"/>
          </a:xfrm>
        </p:spPr>
        <p:txBody>
          <a:bodyPr/>
          <a:lstStyle/>
          <a:p>
            <a:pPr>
              <a:defRPr/>
            </a:pPr>
            <a:endParaRPr lang="en-US" dirty="0" smtClean="0"/>
          </a:p>
          <a:p>
            <a:pPr>
              <a:defRPr/>
            </a:pP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dirty="0" smtClean="0"/>
              <a:t>Standards and </a:t>
            </a:r>
            <a:r>
              <a:rPr lang="en-US" sz="6000" dirty="0" err="1" smtClean="0"/>
              <a:t>Nonstandards</a:t>
            </a:r>
            <a:endParaRPr lang="en-US" sz="6000" dirty="0"/>
          </a:p>
        </p:txBody>
      </p:sp>
      <p:sp>
        <p:nvSpPr>
          <p:cNvPr id="3"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t>
            </a:r>
            <a:r>
              <a:rPr lang="en-US" dirty="0" err="1" smtClean="0"/>
              <a:t>Nonstandards</a:t>
            </a:r>
            <a:endParaRPr lang="en-US" dirty="0"/>
          </a:p>
        </p:txBody>
      </p:sp>
      <p:sp>
        <p:nvSpPr>
          <p:cNvPr id="3" name="Content Placeholder 2"/>
          <p:cNvSpPr>
            <a:spLocks noGrp="1"/>
          </p:cNvSpPr>
          <p:nvPr>
            <p:ph idx="1"/>
          </p:nvPr>
        </p:nvSpPr>
        <p:spPr>
          <a:xfrm>
            <a:off x="609600" y="1219200"/>
            <a:ext cx="7924800" cy="4648200"/>
          </a:xfrm>
        </p:spPr>
        <p:txBody>
          <a:bodyPr/>
          <a:lstStyle/>
          <a:p>
            <a:pPr>
              <a:buNone/>
            </a:pPr>
            <a:r>
              <a:rPr lang="en-US" dirty="0" smtClean="0"/>
              <a:t>In computing, there are standards and </a:t>
            </a:r>
            <a:r>
              <a:rPr lang="en-US" dirty="0" err="1" smtClean="0"/>
              <a:t>nonstandards</a:t>
            </a:r>
            <a:r>
              <a:rPr lang="en-US" dirty="0" smtClean="0"/>
              <a:t>.</a:t>
            </a:r>
          </a:p>
          <a:p>
            <a:pPr>
              <a:buNone/>
            </a:pPr>
            <a:r>
              <a:rPr lang="en-US" b="1" i="1" u="sng" dirty="0" smtClean="0"/>
              <a:t>Standards</a:t>
            </a:r>
            <a:r>
              <a:rPr lang="en-US" dirty="0" smtClean="0"/>
              <a:t> are established by independent organizations and made public, so that anyone can produce a standard-compliant implementation.</a:t>
            </a:r>
          </a:p>
          <a:p>
            <a:pPr>
              <a:buNone/>
            </a:pPr>
            <a:r>
              <a:rPr lang="en-US" dirty="0" smtClean="0"/>
              <a:t>Example standards organizations include:</a:t>
            </a:r>
          </a:p>
          <a:p>
            <a:r>
              <a:rPr lang="en-US" dirty="0" smtClean="0"/>
              <a:t>International Organization for Standardization (ISO)</a:t>
            </a:r>
          </a:p>
          <a:p>
            <a:pPr lvl="1"/>
            <a:r>
              <a:rPr lang="en-US" dirty="0" smtClean="0"/>
              <a:t>“‘ISO’ [is] derived from the Greek </a:t>
            </a:r>
            <a:r>
              <a:rPr lang="en-US" i="1" dirty="0" err="1" smtClean="0"/>
              <a:t>isos</a:t>
            </a:r>
            <a:r>
              <a:rPr lang="en-US" dirty="0" smtClean="0"/>
              <a:t>, meaning ‘equal’.” </a:t>
            </a:r>
            <a:r>
              <a:rPr lang="en-US" baseline="30000" dirty="0" smtClean="0"/>
              <a:t>[2]</a:t>
            </a:r>
          </a:p>
          <a:p>
            <a:r>
              <a:rPr lang="en-US" dirty="0" smtClean="0"/>
              <a:t>American National Standards Institute (ANSI)</a:t>
            </a:r>
          </a:p>
          <a:p>
            <a:r>
              <a:rPr lang="en-US" dirty="0" err="1" smtClean="0"/>
              <a:t>Ecma</a:t>
            </a:r>
            <a:r>
              <a:rPr lang="en-US" dirty="0" smtClean="0"/>
              <a:t> International</a:t>
            </a:r>
          </a:p>
          <a:p>
            <a:pPr>
              <a:buNone/>
            </a:pPr>
            <a:r>
              <a:rPr lang="en-US" b="1" i="1" u="sng" dirty="0" err="1" smtClean="0"/>
              <a:t>Nonstandards</a:t>
            </a:r>
            <a:r>
              <a:rPr lang="en-US" dirty="0" smtClean="0"/>
              <a:t> are produced by a single organization or consortium, with no requirement for external input and no recognized standard.</a:t>
            </a:r>
            <a:endParaRPr lang="en-US" dirty="0"/>
          </a:p>
        </p:txBody>
      </p:sp>
      <p:sp>
        <p:nvSpPr>
          <p:cNvPr id="4" name="Slide Number Placeholder 3"/>
          <p:cNvSpPr>
            <a:spLocks noGrp="1"/>
          </p:cNvSpPr>
          <p:nvPr>
            <p:ph type="sldNum" sz="quarter" idx="11"/>
          </p:nvPr>
        </p:nvSpPr>
        <p:spPr/>
        <p:txBody>
          <a:bodyPr/>
          <a:lstStyle/>
          <a:p>
            <a:fld id="{34C6539A-3FBD-443A-AC45-965CEB0944DD}" type="slidenum">
              <a:rPr lang="en-US" smtClean="0"/>
              <a:pPr/>
              <a:t>51</a:t>
            </a:fld>
            <a:endParaRPr lang="en-US" dirty="0"/>
          </a:p>
        </p:txBody>
      </p:sp>
      <p:sp>
        <p:nvSpPr>
          <p:cNvPr id="6" name="Footer Placeholder 3"/>
          <p:cNvSpPr>
            <a:spLocks noGrp="1"/>
          </p:cNvSpPr>
          <p:nvPr>
            <p:ph type="ftr" sz="quarter" idx="4294967295"/>
          </p:nvPr>
        </p:nvSpPr>
        <p:spPr>
          <a:xfrm>
            <a:off x="1600200" y="6172200"/>
            <a:ext cx="5334000" cy="457200"/>
          </a:xfrm>
          <a:prstGeom prst="rect">
            <a:avLst/>
          </a:prstGeom>
        </p:spPr>
        <p:txBody>
          <a:bodyPr/>
          <a:lstStyle/>
          <a:p>
            <a:endParaRPr lang="en-US" dirty="0"/>
          </a:p>
          <a:p>
            <a:endParaRPr lang="en-US" dirty="0"/>
          </a:p>
        </p:txBody>
      </p:sp>
      <p:sp>
        <p:nvSpPr>
          <p:cNvPr id="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and </a:t>
            </a:r>
            <a:r>
              <a:rPr lang="en-US" dirty="0" err="1" smtClean="0"/>
              <a:t>Nonstandards</a:t>
            </a:r>
            <a:endParaRPr lang="en-US" dirty="0"/>
          </a:p>
        </p:txBody>
      </p:sp>
      <p:sp>
        <p:nvSpPr>
          <p:cNvPr id="3" name="Content Placeholder 2"/>
          <p:cNvSpPr>
            <a:spLocks noGrp="1"/>
          </p:cNvSpPr>
          <p:nvPr>
            <p:ph idx="1"/>
          </p:nvPr>
        </p:nvSpPr>
        <p:spPr/>
        <p:txBody>
          <a:bodyPr/>
          <a:lstStyle/>
          <a:p>
            <a:pPr>
              <a:buNone/>
            </a:pPr>
            <a:r>
              <a:rPr lang="en-US" dirty="0" smtClean="0"/>
              <a:t>In practice, there are:</a:t>
            </a:r>
          </a:p>
          <a:p>
            <a:r>
              <a:rPr lang="en-US" b="1" u="sng" dirty="0" smtClean="0"/>
              <a:t>standard standards</a:t>
            </a:r>
            <a:r>
              <a:rPr lang="en-US" dirty="0" smtClean="0"/>
              <a:t>, which both are common and have been accepted as official standards – for example: C, TCP/IP, HTML;</a:t>
            </a:r>
          </a:p>
          <a:p>
            <a:r>
              <a:rPr lang="en-US" b="1" u="sng" dirty="0" smtClean="0"/>
              <a:t>nonstandard standards</a:t>
            </a:r>
            <a:r>
              <a:rPr lang="en-US" dirty="0" smtClean="0"/>
              <a:t>, which aren’t common but have been accepted as official standards – for example: </a:t>
            </a:r>
            <a:r>
              <a:rPr lang="en-US" dirty="0" err="1" smtClean="0"/>
              <a:t>Myrinet</a:t>
            </a:r>
            <a:r>
              <a:rPr lang="en-US" dirty="0" smtClean="0"/>
              <a:t>; </a:t>
            </a:r>
          </a:p>
          <a:p>
            <a:r>
              <a:rPr lang="en-US" b="1" u="sng" dirty="0" smtClean="0"/>
              <a:t>standard </a:t>
            </a:r>
            <a:r>
              <a:rPr lang="en-US" b="1" u="sng" dirty="0" err="1" smtClean="0"/>
              <a:t>nonstandards</a:t>
            </a:r>
            <a:r>
              <a:rPr lang="en-US" dirty="0" smtClean="0"/>
              <a:t>, which are common but haven’t been accepted as official standard – for example: PDF, Windows;</a:t>
            </a:r>
          </a:p>
          <a:p>
            <a:r>
              <a:rPr lang="en-US" b="1" u="sng" dirty="0" smtClean="0"/>
              <a:t>nonstandard </a:t>
            </a:r>
            <a:r>
              <a:rPr lang="en-US" b="1" u="sng" dirty="0" err="1" smtClean="0"/>
              <a:t>nonstandards</a:t>
            </a:r>
            <a:r>
              <a:rPr lang="en-US" dirty="0" smtClean="0"/>
              <a:t>, which aren’t common and haven’t been accepted as official standards – for example: WordStar.</a:t>
            </a:r>
            <a:endParaRPr lang="en-US" dirty="0"/>
          </a:p>
        </p:txBody>
      </p:sp>
      <p:sp>
        <p:nvSpPr>
          <p:cNvPr id="4" name="Slide Number Placeholder 3"/>
          <p:cNvSpPr>
            <a:spLocks noGrp="1"/>
          </p:cNvSpPr>
          <p:nvPr>
            <p:ph type="sldNum" sz="quarter" idx="11"/>
          </p:nvPr>
        </p:nvSpPr>
        <p:spPr/>
        <p:txBody>
          <a:bodyPr/>
          <a:lstStyle/>
          <a:p>
            <a:fld id="{34C6539A-3FBD-443A-AC45-965CEB0944DD}" type="slidenum">
              <a:rPr lang="en-US" smtClean="0"/>
              <a:pPr/>
              <a:t>52</a:t>
            </a:fld>
            <a:endParaRPr lang="en-US"/>
          </a:p>
        </p:txBody>
      </p:sp>
      <p:sp>
        <p:nvSpPr>
          <p:cNvPr id="6" name="Footer Placeholder 3"/>
          <p:cNvSpPr>
            <a:spLocks noGrp="1"/>
          </p:cNvSpPr>
          <p:nvPr>
            <p:ph type="ftr" sz="quarter" idx="4294967295"/>
          </p:nvPr>
        </p:nvSpPr>
        <p:spPr>
          <a:xfrm>
            <a:off x="1600200" y="6172200"/>
            <a:ext cx="5334000" cy="457200"/>
          </a:xfrm>
          <a:prstGeom prst="rect">
            <a:avLst/>
          </a:prstGeom>
        </p:spPr>
        <p:txBody>
          <a:bodyPr/>
          <a:lstStyle/>
          <a:p>
            <a:endParaRPr lang="en-US" dirty="0"/>
          </a:p>
          <a:p>
            <a:endParaRPr lang="en-US" dirty="0"/>
          </a:p>
        </p:txBody>
      </p:sp>
      <p:sp>
        <p:nvSpPr>
          <p:cNvPr id="7"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ctrTitle"/>
          </p:nvPr>
        </p:nvSpPr>
        <p:spPr/>
        <p:txBody>
          <a:bodyPr/>
          <a:lstStyle/>
          <a:p>
            <a:r>
              <a:rPr lang="en-US" sz="6000"/>
              <a:t>OpenMP</a:t>
            </a:r>
          </a:p>
        </p:txBody>
      </p:sp>
      <p:sp>
        <p:nvSpPr>
          <p:cNvPr id="726019" name="Text Box 3"/>
          <p:cNvSpPr txBox="1">
            <a:spLocks noChangeArrowheads="1"/>
          </p:cNvSpPr>
          <p:nvPr/>
        </p:nvSpPr>
        <p:spPr bwMode="auto">
          <a:xfrm>
            <a:off x="1752600" y="5721350"/>
            <a:ext cx="5670550" cy="366713"/>
          </a:xfrm>
          <a:prstGeom prst="rect">
            <a:avLst/>
          </a:prstGeom>
          <a:noFill/>
          <a:ln w="9525">
            <a:noFill/>
            <a:miter lim="800000"/>
            <a:headEnd/>
            <a:tailEnd/>
          </a:ln>
          <a:effectLst/>
        </p:spPr>
        <p:txBody>
          <a:bodyPr wrap="none">
            <a:spAutoFit/>
          </a:bodyPr>
          <a:lstStyle/>
          <a:p>
            <a:pPr algn="l"/>
            <a:r>
              <a:rPr lang="en-US" dirty="0"/>
              <a:t>Most of this discussion is from </a:t>
            </a:r>
            <a:r>
              <a:rPr lang="en-US" dirty="0" smtClean="0"/>
              <a:t>[3], </a:t>
            </a:r>
            <a:r>
              <a:rPr lang="en-US" dirty="0"/>
              <a:t>with a little bit from </a:t>
            </a:r>
            <a:r>
              <a:rPr lang="en-US" dirty="0" smtClean="0"/>
              <a:t>[4].</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9100228D-ABED-4BD3-86F8-FCAEB8B0AE26}" type="slidenum">
              <a:rPr lang="en-US"/>
              <a:pPr/>
              <a:t>54</a:t>
            </a:fld>
            <a:endParaRPr lang="en-US"/>
          </a:p>
        </p:txBody>
      </p:sp>
      <p:sp>
        <p:nvSpPr>
          <p:cNvPr id="727042" name="Rectangle 2"/>
          <p:cNvSpPr>
            <a:spLocks noGrp="1" noChangeArrowheads="1"/>
          </p:cNvSpPr>
          <p:nvPr>
            <p:ph type="title"/>
          </p:nvPr>
        </p:nvSpPr>
        <p:spPr/>
        <p:txBody>
          <a:bodyPr/>
          <a:lstStyle/>
          <a:p>
            <a:r>
              <a:rPr lang="en-US"/>
              <a:t>What Is OpenMP?</a:t>
            </a:r>
          </a:p>
        </p:txBody>
      </p:sp>
      <p:sp>
        <p:nvSpPr>
          <p:cNvPr id="727043" name="Rectangle 3"/>
          <p:cNvSpPr>
            <a:spLocks noGrp="1" noChangeArrowheads="1"/>
          </p:cNvSpPr>
          <p:nvPr>
            <p:ph type="body" idx="1"/>
          </p:nvPr>
        </p:nvSpPr>
        <p:spPr>
          <a:xfrm>
            <a:off x="609600" y="1295400"/>
            <a:ext cx="7924800" cy="5105400"/>
          </a:xfrm>
        </p:spPr>
        <p:txBody>
          <a:bodyPr/>
          <a:lstStyle/>
          <a:p>
            <a:pPr>
              <a:lnSpc>
                <a:spcPct val="90000"/>
              </a:lnSpc>
              <a:buFont typeface="Wingdings" pitchFamily="2" charset="2"/>
              <a:buNone/>
            </a:pPr>
            <a:r>
              <a:rPr lang="en-US" dirty="0"/>
              <a:t>OpenMP is a </a:t>
            </a:r>
            <a:r>
              <a:rPr lang="en-US" b="1" i="1" u="sng" dirty="0" smtClean="0"/>
              <a:t>standard</a:t>
            </a:r>
            <a:r>
              <a:rPr lang="en-US" dirty="0" smtClean="0"/>
              <a:t> </a:t>
            </a:r>
            <a:r>
              <a:rPr lang="en-US" dirty="0"/>
              <a:t>way of expressing </a:t>
            </a:r>
            <a:r>
              <a:rPr lang="en-US" dirty="0" smtClean="0"/>
              <a:t>shared memory parallelism.</a:t>
            </a:r>
            <a:endParaRPr lang="en-US" dirty="0"/>
          </a:p>
          <a:p>
            <a:pPr>
              <a:lnSpc>
                <a:spcPct val="90000"/>
              </a:lnSpc>
              <a:buFont typeface="Wingdings" pitchFamily="2" charset="2"/>
              <a:buNone/>
            </a:pPr>
            <a:r>
              <a:rPr lang="en-US" dirty="0"/>
              <a:t>OpenMP consists of </a:t>
            </a:r>
            <a:r>
              <a:rPr lang="en-US" b="1" i="1" u="sng" dirty="0"/>
              <a:t>compiler directives</a:t>
            </a:r>
            <a:r>
              <a:rPr lang="en-US" dirty="0"/>
              <a:t>, </a:t>
            </a:r>
            <a:r>
              <a:rPr lang="en-US" b="1" u="sng" dirty="0"/>
              <a:t>functions</a:t>
            </a:r>
            <a:r>
              <a:rPr lang="en-US" dirty="0"/>
              <a:t> and </a:t>
            </a:r>
            <a:r>
              <a:rPr lang="en-US" b="1" u="sng" dirty="0"/>
              <a:t>environment variables</a:t>
            </a:r>
            <a:r>
              <a:rPr lang="en-US" dirty="0"/>
              <a:t>.</a:t>
            </a:r>
          </a:p>
          <a:p>
            <a:pPr>
              <a:lnSpc>
                <a:spcPct val="90000"/>
              </a:lnSpc>
              <a:buFont typeface="Wingdings" pitchFamily="2" charset="2"/>
              <a:buNone/>
            </a:pPr>
            <a:r>
              <a:rPr lang="en-US" dirty="0"/>
              <a:t>When you compile a program that has OpenMP in it, </a:t>
            </a:r>
            <a:r>
              <a:rPr lang="en-US" dirty="0" smtClean="0"/>
              <a:t>then:</a:t>
            </a:r>
          </a:p>
          <a:p>
            <a:pPr>
              <a:lnSpc>
                <a:spcPct val="90000"/>
              </a:lnSpc>
            </a:pPr>
            <a:r>
              <a:rPr lang="en-US" dirty="0" smtClean="0"/>
              <a:t>if </a:t>
            </a:r>
            <a:r>
              <a:rPr lang="en-US" dirty="0"/>
              <a:t>your compiler knows OpenMP, then you get an executable that can run in </a:t>
            </a:r>
            <a:r>
              <a:rPr lang="en-US" dirty="0" smtClean="0"/>
              <a:t>parallel;</a:t>
            </a:r>
          </a:p>
          <a:p>
            <a:pPr>
              <a:lnSpc>
                <a:spcPct val="90000"/>
              </a:lnSpc>
            </a:pPr>
            <a:r>
              <a:rPr lang="en-US" dirty="0" smtClean="0"/>
              <a:t>otherwise</a:t>
            </a:r>
            <a:r>
              <a:rPr lang="en-US" dirty="0"/>
              <a:t>, the compiler ignores the OpenMP stuff and you get a purely serial executable.</a:t>
            </a:r>
          </a:p>
          <a:p>
            <a:pPr>
              <a:lnSpc>
                <a:spcPct val="90000"/>
              </a:lnSpc>
              <a:buFont typeface="Wingdings" pitchFamily="2" charset="2"/>
              <a:buNone/>
            </a:pPr>
            <a:r>
              <a:rPr lang="en-US" dirty="0"/>
              <a:t>OpenMP can be used in Fortran, C and C++, but only if your preferred compiler explicitly supports it.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52919D24-BCFD-439B-9552-C653D70DDAD2}" type="slidenum">
              <a:rPr lang="en-US"/>
              <a:pPr/>
              <a:t>55</a:t>
            </a:fld>
            <a:endParaRPr lang="en-US"/>
          </a:p>
        </p:txBody>
      </p:sp>
      <p:sp>
        <p:nvSpPr>
          <p:cNvPr id="728066" name="Rectangle 2"/>
          <p:cNvSpPr>
            <a:spLocks noGrp="1" noChangeArrowheads="1"/>
          </p:cNvSpPr>
          <p:nvPr>
            <p:ph type="title"/>
          </p:nvPr>
        </p:nvSpPr>
        <p:spPr/>
        <p:txBody>
          <a:bodyPr/>
          <a:lstStyle/>
          <a:p>
            <a:r>
              <a:rPr lang="en-US"/>
              <a:t>Compiler Directives</a:t>
            </a:r>
          </a:p>
        </p:txBody>
      </p:sp>
      <p:sp>
        <p:nvSpPr>
          <p:cNvPr id="728067" name="Rectangle 3"/>
          <p:cNvSpPr>
            <a:spLocks noGrp="1" noChangeArrowheads="1"/>
          </p:cNvSpPr>
          <p:nvPr>
            <p:ph type="body" idx="1"/>
          </p:nvPr>
        </p:nvSpPr>
        <p:spPr/>
        <p:txBody>
          <a:bodyPr/>
          <a:lstStyle/>
          <a:p>
            <a:pPr>
              <a:buFont typeface="Wingdings" pitchFamily="2" charset="2"/>
              <a:buNone/>
            </a:pPr>
            <a:r>
              <a:rPr lang="en-US"/>
              <a:t>A </a:t>
            </a:r>
            <a:r>
              <a:rPr lang="en-US" b="1" i="1" u="sng"/>
              <a:t>compiler directive</a:t>
            </a:r>
            <a:r>
              <a:rPr lang="en-US"/>
              <a:t> is a line of source code that gives the compiler special information about the statement or block of code that immediately follows.</a:t>
            </a:r>
          </a:p>
          <a:p>
            <a:pPr>
              <a:buFont typeface="Wingdings" pitchFamily="2" charset="2"/>
              <a:buNone/>
            </a:pPr>
            <a:r>
              <a:rPr lang="en-US"/>
              <a:t>C++ and C programmers already know about compiler directives:</a:t>
            </a:r>
          </a:p>
          <a:p>
            <a:pPr>
              <a:buFont typeface="Wingdings" pitchFamily="2" charset="2"/>
              <a:buNone/>
            </a:pPr>
            <a:r>
              <a:rPr lang="en-US" b="1">
                <a:latin typeface="Courier New" pitchFamily="49" charset="0"/>
              </a:rPr>
              <a:t>#include "MyClass.h"</a:t>
            </a:r>
          </a:p>
          <a:p>
            <a:pPr>
              <a:buFont typeface="Wingdings" pitchFamily="2" charset="2"/>
              <a:buNone/>
            </a:pPr>
            <a:r>
              <a:rPr lang="en-US"/>
              <a:t>Many Fortran programmers already have seen at least one compiler directive:</a:t>
            </a:r>
          </a:p>
          <a:p>
            <a:pPr>
              <a:buFont typeface="Wingdings" pitchFamily="2" charset="2"/>
              <a:buNone/>
            </a:pPr>
            <a:r>
              <a:rPr lang="en-US" b="1">
                <a:latin typeface="Courier New" pitchFamily="49" charset="0"/>
              </a:rPr>
              <a:t>INCLUDE ’mycommon.inc’</a:t>
            </a:r>
          </a:p>
          <a:p>
            <a:pPr>
              <a:buFont typeface="Wingdings" pitchFamily="2" charset="2"/>
              <a:buNone/>
            </a:pPr>
            <a:r>
              <a:rPr lang="en-US" b="1"/>
              <a:t>OR</a:t>
            </a:r>
          </a:p>
          <a:p>
            <a:pPr>
              <a:buFont typeface="Wingdings" pitchFamily="2" charset="2"/>
              <a:buNone/>
            </a:pPr>
            <a:r>
              <a:rPr lang="en-US" b="1">
                <a:latin typeface="Courier New" pitchFamily="49" charset="0"/>
              </a:rPr>
              <a:t>INCLUDE "mycommon.inc"</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948738B-D3AB-49CC-B116-4C0A457D63BD}" type="slidenum">
              <a:rPr lang="en-US"/>
              <a:pPr/>
              <a:t>56</a:t>
            </a:fld>
            <a:endParaRPr lang="en-US"/>
          </a:p>
        </p:txBody>
      </p:sp>
      <p:sp>
        <p:nvSpPr>
          <p:cNvPr id="729090" name="Rectangle 2"/>
          <p:cNvSpPr>
            <a:spLocks noGrp="1" noChangeArrowheads="1"/>
          </p:cNvSpPr>
          <p:nvPr>
            <p:ph type="title"/>
          </p:nvPr>
        </p:nvSpPr>
        <p:spPr/>
        <p:txBody>
          <a:bodyPr/>
          <a:lstStyle/>
          <a:p>
            <a:r>
              <a:rPr lang="en-US"/>
              <a:t>OpenMP Compiler Directives</a:t>
            </a:r>
          </a:p>
        </p:txBody>
      </p:sp>
      <p:sp>
        <p:nvSpPr>
          <p:cNvPr id="729091" name="Rectangle 3"/>
          <p:cNvSpPr>
            <a:spLocks noGrp="1" noChangeArrowheads="1"/>
          </p:cNvSpPr>
          <p:nvPr>
            <p:ph type="body" idx="1"/>
          </p:nvPr>
        </p:nvSpPr>
        <p:spPr>
          <a:xfrm>
            <a:off x="762000" y="1371600"/>
            <a:ext cx="8001000" cy="4648200"/>
          </a:xfrm>
        </p:spPr>
        <p:txBody>
          <a:bodyPr/>
          <a:lstStyle/>
          <a:p>
            <a:pPr>
              <a:buFont typeface="Wingdings" pitchFamily="2" charset="2"/>
              <a:buNone/>
            </a:pPr>
            <a:r>
              <a:rPr lang="en-US"/>
              <a:t>OpenMP compiler directives in Fortran look like this:</a:t>
            </a:r>
          </a:p>
          <a:p>
            <a:pPr>
              <a:buFont typeface="Wingdings" pitchFamily="2" charset="2"/>
              <a:buNone/>
            </a:pPr>
            <a:r>
              <a:rPr lang="en-US" b="1">
                <a:solidFill>
                  <a:srgbClr val="0000CC"/>
                </a:solidFill>
                <a:latin typeface="Courier New" pitchFamily="49" charset="0"/>
              </a:rPr>
              <a:t>!$OMP</a:t>
            </a:r>
            <a:r>
              <a:rPr lang="en-US">
                <a:solidFill>
                  <a:srgbClr val="0000CC"/>
                </a:solidFill>
              </a:rPr>
              <a:t> </a:t>
            </a:r>
            <a:r>
              <a:rPr lang="en-US" b="1" i="1">
                <a:solidFill>
                  <a:srgbClr val="0000CC"/>
                </a:solidFill>
              </a:rPr>
              <a:t>…stuff…</a:t>
            </a:r>
          </a:p>
          <a:p>
            <a:pPr>
              <a:buFont typeface="Wingdings" pitchFamily="2" charset="2"/>
              <a:buNone/>
            </a:pPr>
            <a:r>
              <a:rPr lang="en-US"/>
              <a:t>In C++ and C, OpenMP directives look like:</a:t>
            </a:r>
          </a:p>
          <a:p>
            <a:pPr>
              <a:buFont typeface="Wingdings" pitchFamily="2" charset="2"/>
              <a:buNone/>
            </a:pPr>
            <a:r>
              <a:rPr lang="en-US" b="1">
                <a:solidFill>
                  <a:srgbClr val="0000CC"/>
                </a:solidFill>
                <a:latin typeface="Courier New" pitchFamily="49" charset="0"/>
              </a:rPr>
              <a:t>#pragma omp</a:t>
            </a:r>
            <a:r>
              <a:rPr lang="en-US">
                <a:solidFill>
                  <a:srgbClr val="0000CC"/>
                </a:solidFill>
              </a:rPr>
              <a:t> </a:t>
            </a:r>
            <a:r>
              <a:rPr lang="en-US" b="1" i="1">
                <a:solidFill>
                  <a:srgbClr val="0000CC"/>
                </a:solidFill>
              </a:rPr>
              <a:t>…stuff…</a:t>
            </a:r>
            <a:r>
              <a:rPr lang="en-US"/>
              <a:t> </a:t>
            </a:r>
          </a:p>
          <a:p>
            <a:pPr>
              <a:buFont typeface="Wingdings" pitchFamily="2" charset="2"/>
              <a:buNone/>
            </a:pPr>
            <a:r>
              <a:rPr lang="en-US"/>
              <a:t>Both directive forms mean “the rest of this line contains OpenMP information.”</a:t>
            </a:r>
          </a:p>
          <a:p>
            <a:pPr>
              <a:buFont typeface="Wingdings" pitchFamily="2" charset="2"/>
              <a:buNone/>
            </a:pPr>
            <a:r>
              <a:rPr lang="en-US"/>
              <a:t>Aside: “</a:t>
            </a:r>
            <a:r>
              <a:rPr lang="en-US" b="1" i="1" u="sng"/>
              <a:t>pragma</a:t>
            </a:r>
            <a:r>
              <a:rPr lang="en-US"/>
              <a:t>” is the Greek word for “thing.” Go figure.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8" name="Slide Number Placeholder 5"/>
          <p:cNvSpPr>
            <a:spLocks noGrp="1"/>
          </p:cNvSpPr>
          <p:nvPr>
            <p:ph type="sldNum" sz="quarter" idx="11"/>
          </p:nvPr>
        </p:nvSpPr>
        <p:spPr/>
        <p:txBody>
          <a:bodyPr/>
          <a:lstStyle/>
          <a:p>
            <a:fld id="{C945AE30-674E-40C6-AA4C-8B6E0D7246C5}" type="slidenum">
              <a:rPr lang="en-US"/>
              <a:pPr/>
              <a:t>57</a:t>
            </a:fld>
            <a:endParaRPr lang="en-US"/>
          </a:p>
        </p:txBody>
      </p:sp>
      <p:sp>
        <p:nvSpPr>
          <p:cNvPr id="730114" name="Rectangle 2"/>
          <p:cNvSpPr>
            <a:spLocks noGrp="1" noChangeArrowheads="1"/>
          </p:cNvSpPr>
          <p:nvPr>
            <p:ph type="title"/>
          </p:nvPr>
        </p:nvSpPr>
        <p:spPr/>
        <p:txBody>
          <a:bodyPr/>
          <a:lstStyle/>
          <a:p>
            <a:r>
              <a:rPr lang="en-US"/>
              <a:t>Example OpenMP Directives</a:t>
            </a:r>
          </a:p>
        </p:txBody>
      </p:sp>
      <p:sp>
        <p:nvSpPr>
          <p:cNvPr id="730115" name="Rectangle 3"/>
          <p:cNvSpPr>
            <a:spLocks noGrp="1" noChangeArrowheads="1"/>
          </p:cNvSpPr>
          <p:nvPr>
            <p:ph type="body" sz="half" idx="1"/>
          </p:nvPr>
        </p:nvSpPr>
        <p:spPr>
          <a:xfrm>
            <a:off x="533400" y="1295400"/>
            <a:ext cx="3581400" cy="4267200"/>
          </a:xfrm>
        </p:spPr>
        <p:txBody>
          <a:bodyPr/>
          <a:lstStyle/>
          <a:p>
            <a:pPr>
              <a:lnSpc>
                <a:spcPct val="90000"/>
              </a:lnSpc>
              <a:buFont typeface="Wingdings" pitchFamily="2" charset="2"/>
              <a:buNone/>
            </a:pPr>
            <a:r>
              <a:rPr lang="en-US" sz="2000"/>
              <a:t>            </a:t>
            </a:r>
            <a:r>
              <a:rPr lang="en-US" sz="2400"/>
              <a:t>Fortran</a:t>
            </a:r>
          </a:p>
          <a:p>
            <a:pPr>
              <a:lnSpc>
                <a:spcPct val="90000"/>
              </a:lnSpc>
              <a:buFont typeface="Wingdings" pitchFamily="2" charset="2"/>
              <a:buNone/>
            </a:pPr>
            <a:r>
              <a:rPr lang="en-US" sz="2200" b="1">
                <a:solidFill>
                  <a:srgbClr val="0000CC"/>
                </a:solidFill>
                <a:latin typeface="Courier New" pitchFamily="49" charset="0"/>
              </a:rPr>
              <a:t>!$OMP PARALLEL DO</a:t>
            </a:r>
          </a:p>
          <a:p>
            <a:pPr>
              <a:lnSpc>
                <a:spcPct val="90000"/>
              </a:lnSpc>
              <a:buFont typeface="Wingdings" pitchFamily="2" charset="2"/>
              <a:buNone/>
            </a:pPr>
            <a:r>
              <a:rPr lang="en-US" sz="2200" b="1">
                <a:solidFill>
                  <a:srgbClr val="0000CC"/>
                </a:solidFill>
                <a:latin typeface="Courier New" pitchFamily="49" charset="0"/>
              </a:rPr>
              <a:t>!$OMP CRITICAL</a:t>
            </a:r>
          </a:p>
          <a:p>
            <a:pPr>
              <a:lnSpc>
                <a:spcPct val="90000"/>
              </a:lnSpc>
              <a:buFont typeface="Wingdings" pitchFamily="2" charset="2"/>
              <a:buNone/>
            </a:pPr>
            <a:r>
              <a:rPr lang="en-US" sz="2200" b="1">
                <a:solidFill>
                  <a:srgbClr val="0000CC"/>
                </a:solidFill>
                <a:latin typeface="Courier New" pitchFamily="49" charset="0"/>
              </a:rPr>
              <a:t>!$OMP MASTER</a:t>
            </a:r>
          </a:p>
          <a:p>
            <a:pPr>
              <a:lnSpc>
                <a:spcPct val="90000"/>
              </a:lnSpc>
              <a:buFont typeface="Wingdings" pitchFamily="2" charset="2"/>
              <a:buNone/>
            </a:pPr>
            <a:r>
              <a:rPr lang="en-US" sz="2200" b="1">
                <a:solidFill>
                  <a:srgbClr val="0000CC"/>
                </a:solidFill>
                <a:latin typeface="Courier New" pitchFamily="49" charset="0"/>
              </a:rPr>
              <a:t>!$OMP BARRIER</a:t>
            </a:r>
          </a:p>
          <a:p>
            <a:pPr>
              <a:lnSpc>
                <a:spcPct val="90000"/>
              </a:lnSpc>
              <a:buFont typeface="Wingdings" pitchFamily="2" charset="2"/>
              <a:buNone/>
            </a:pPr>
            <a:r>
              <a:rPr lang="en-US" sz="2200" b="1">
                <a:solidFill>
                  <a:srgbClr val="0000CC"/>
                </a:solidFill>
                <a:latin typeface="Courier New" pitchFamily="49" charset="0"/>
              </a:rPr>
              <a:t>!$OMP SINGLE</a:t>
            </a:r>
          </a:p>
          <a:p>
            <a:pPr>
              <a:lnSpc>
                <a:spcPct val="90000"/>
              </a:lnSpc>
              <a:buFont typeface="Wingdings" pitchFamily="2" charset="2"/>
              <a:buNone/>
            </a:pPr>
            <a:r>
              <a:rPr lang="en-US" sz="2200" b="1">
                <a:solidFill>
                  <a:srgbClr val="0000CC"/>
                </a:solidFill>
                <a:latin typeface="Courier New" pitchFamily="49" charset="0"/>
              </a:rPr>
              <a:t>!$OMP ATOMIC</a:t>
            </a:r>
          </a:p>
          <a:p>
            <a:pPr>
              <a:lnSpc>
                <a:spcPct val="90000"/>
              </a:lnSpc>
              <a:buFont typeface="Wingdings" pitchFamily="2" charset="2"/>
              <a:buNone/>
            </a:pPr>
            <a:r>
              <a:rPr lang="en-US" sz="2200" b="1">
                <a:solidFill>
                  <a:srgbClr val="0000CC"/>
                </a:solidFill>
                <a:latin typeface="Courier New" pitchFamily="49" charset="0"/>
              </a:rPr>
              <a:t>!$OMP SECTION</a:t>
            </a:r>
          </a:p>
          <a:p>
            <a:pPr>
              <a:lnSpc>
                <a:spcPct val="90000"/>
              </a:lnSpc>
              <a:buFont typeface="Wingdings" pitchFamily="2" charset="2"/>
              <a:buNone/>
            </a:pPr>
            <a:r>
              <a:rPr lang="en-US" sz="2200" b="1">
                <a:solidFill>
                  <a:srgbClr val="0000CC"/>
                </a:solidFill>
                <a:latin typeface="Courier New" pitchFamily="49" charset="0"/>
              </a:rPr>
              <a:t>!$OMP FLUSH</a:t>
            </a:r>
          </a:p>
          <a:p>
            <a:pPr>
              <a:lnSpc>
                <a:spcPct val="90000"/>
              </a:lnSpc>
              <a:buFont typeface="Wingdings" pitchFamily="2" charset="2"/>
              <a:buNone/>
            </a:pPr>
            <a:r>
              <a:rPr lang="en-US" sz="2200" b="1">
                <a:solidFill>
                  <a:srgbClr val="0000CC"/>
                </a:solidFill>
                <a:latin typeface="Courier New" pitchFamily="49" charset="0"/>
              </a:rPr>
              <a:t>!$OMP ORDERED</a:t>
            </a:r>
          </a:p>
          <a:p>
            <a:pPr>
              <a:lnSpc>
                <a:spcPct val="90000"/>
              </a:lnSpc>
              <a:buFont typeface="Wingdings" pitchFamily="2" charset="2"/>
              <a:buNone/>
            </a:pPr>
            <a:endParaRPr lang="en-US" sz="2200" b="1">
              <a:latin typeface="Courier New" pitchFamily="49" charset="0"/>
            </a:endParaRPr>
          </a:p>
        </p:txBody>
      </p:sp>
      <p:sp>
        <p:nvSpPr>
          <p:cNvPr id="730116" name="Rectangle 4"/>
          <p:cNvSpPr>
            <a:spLocks noGrp="1" noChangeArrowheads="1"/>
          </p:cNvSpPr>
          <p:nvPr>
            <p:ph type="body" sz="half" idx="2"/>
          </p:nvPr>
        </p:nvSpPr>
        <p:spPr>
          <a:xfrm>
            <a:off x="3886200" y="1295400"/>
            <a:ext cx="4572000" cy="4267200"/>
          </a:xfrm>
        </p:spPr>
        <p:txBody>
          <a:bodyPr/>
          <a:lstStyle/>
          <a:p>
            <a:pPr>
              <a:lnSpc>
                <a:spcPct val="90000"/>
              </a:lnSpc>
              <a:buFont typeface="Wingdings" pitchFamily="2" charset="2"/>
              <a:buNone/>
            </a:pPr>
            <a:r>
              <a:rPr lang="en-US" sz="2000"/>
              <a:t>                  </a:t>
            </a:r>
            <a:r>
              <a:rPr lang="en-US" sz="2400"/>
              <a:t>C++/C</a:t>
            </a:r>
          </a:p>
          <a:p>
            <a:pPr>
              <a:lnSpc>
                <a:spcPct val="90000"/>
              </a:lnSpc>
              <a:buFont typeface="Wingdings" pitchFamily="2" charset="2"/>
              <a:buNone/>
            </a:pPr>
            <a:r>
              <a:rPr lang="en-US" sz="2200" b="1">
                <a:solidFill>
                  <a:srgbClr val="0000CC"/>
                </a:solidFill>
                <a:latin typeface="Courier New" pitchFamily="49" charset="0"/>
              </a:rPr>
              <a:t>#pragma omp parallel for</a:t>
            </a:r>
          </a:p>
          <a:p>
            <a:pPr>
              <a:lnSpc>
                <a:spcPct val="90000"/>
              </a:lnSpc>
              <a:buFont typeface="Wingdings" pitchFamily="2" charset="2"/>
              <a:buNone/>
            </a:pPr>
            <a:r>
              <a:rPr lang="en-US" sz="2200" b="1">
                <a:solidFill>
                  <a:srgbClr val="0000CC"/>
                </a:solidFill>
                <a:latin typeface="Courier New" pitchFamily="49" charset="0"/>
              </a:rPr>
              <a:t>#pragma omp critical</a:t>
            </a:r>
          </a:p>
          <a:p>
            <a:pPr>
              <a:lnSpc>
                <a:spcPct val="90000"/>
              </a:lnSpc>
              <a:buFont typeface="Wingdings" pitchFamily="2" charset="2"/>
              <a:buNone/>
            </a:pPr>
            <a:r>
              <a:rPr lang="en-US" sz="2200" b="1">
                <a:solidFill>
                  <a:srgbClr val="0000CC"/>
                </a:solidFill>
                <a:latin typeface="Courier New" pitchFamily="49" charset="0"/>
              </a:rPr>
              <a:t>#pragma omp master</a:t>
            </a:r>
          </a:p>
          <a:p>
            <a:pPr>
              <a:lnSpc>
                <a:spcPct val="90000"/>
              </a:lnSpc>
              <a:buFont typeface="Wingdings" pitchFamily="2" charset="2"/>
              <a:buNone/>
            </a:pPr>
            <a:r>
              <a:rPr lang="en-US" sz="2200" b="1">
                <a:solidFill>
                  <a:srgbClr val="0000CC"/>
                </a:solidFill>
                <a:latin typeface="Courier New" pitchFamily="49" charset="0"/>
              </a:rPr>
              <a:t>#pragma omp barrier</a:t>
            </a:r>
          </a:p>
          <a:p>
            <a:pPr>
              <a:lnSpc>
                <a:spcPct val="90000"/>
              </a:lnSpc>
              <a:buFont typeface="Wingdings" pitchFamily="2" charset="2"/>
              <a:buNone/>
            </a:pPr>
            <a:r>
              <a:rPr lang="en-US" sz="2200" b="1">
                <a:solidFill>
                  <a:srgbClr val="0000CC"/>
                </a:solidFill>
                <a:latin typeface="Courier New" pitchFamily="49" charset="0"/>
              </a:rPr>
              <a:t>#pragma omp single</a:t>
            </a:r>
          </a:p>
          <a:p>
            <a:pPr>
              <a:lnSpc>
                <a:spcPct val="90000"/>
              </a:lnSpc>
              <a:buFont typeface="Wingdings" pitchFamily="2" charset="2"/>
              <a:buNone/>
            </a:pPr>
            <a:r>
              <a:rPr lang="en-US" sz="2200" b="1">
                <a:solidFill>
                  <a:srgbClr val="0000CC"/>
                </a:solidFill>
                <a:latin typeface="Courier New" pitchFamily="49" charset="0"/>
              </a:rPr>
              <a:t>#pragma omp atomic</a:t>
            </a:r>
          </a:p>
          <a:p>
            <a:pPr>
              <a:lnSpc>
                <a:spcPct val="90000"/>
              </a:lnSpc>
              <a:buFont typeface="Wingdings" pitchFamily="2" charset="2"/>
              <a:buNone/>
            </a:pPr>
            <a:r>
              <a:rPr lang="en-US" sz="2200" b="1">
                <a:solidFill>
                  <a:srgbClr val="0000CC"/>
                </a:solidFill>
                <a:latin typeface="Courier New" pitchFamily="49" charset="0"/>
              </a:rPr>
              <a:t>#pragma omp section</a:t>
            </a:r>
          </a:p>
          <a:p>
            <a:pPr>
              <a:lnSpc>
                <a:spcPct val="90000"/>
              </a:lnSpc>
              <a:buFont typeface="Wingdings" pitchFamily="2" charset="2"/>
              <a:buNone/>
            </a:pPr>
            <a:r>
              <a:rPr lang="en-US" sz="2200" b="1">
                <a:solidFill>
                  <a:srgbClr val="0000CC"/>
                </a:solidFill>
                <a:latin typeface="Courier New" pitchFamily="49" charset="0"/>
              </a:rPr>
              <a:t>#pragma omp flush</a:t>
            </a:r>
          </a:p>
          <a:p>
            <a:pPr>
              <a:lnSpc>
                <a:spcPct val="90000"/>
              </a:lnSpc>
              <a:buFont typeface="Wingdings" pitchFamily="2" charset="2"/>
              <a:buNone/>
            </a:pPr>
            <a:r>
              <a:rPr lang="en-US" sz="2200" b="1">
                <a:solidFill>
                  <a:srgbClr val="0000CC"/>
                </a:solidFill>
                <a:latin typeface="Courier New" pitchFamily="49" charset="0"/>
              </a:rPr>
              <a:t>#pragma omp ordered</a:t>
            </a:r>
          </a:p>
          <a:p>
            <a:pPr>
              <a:lnSpc>
                <a:spcPct val="90000"/>
              </a:lnSpc>
              <a:buFont typeface="Wingdings" pitchFamily="2" charset="2"/>
              <a:buNone/>
            </a:pPr>
            <a:endParaRPr lang="en-US" sz="2200" b="1">
              <a:solidFill>
                <a:srgbClr val="0000CC"/>
              </a:solidFill>
              <a:latin typeface="Courier New" pitchFamily="49" charset="0"/>
            </a:endParaRPr>
          </a:p>
        </p:txBody>
      </p:sp>
      <p:sp>
        <p:nvSpPr>
          <p:cNvPr id="730117" name="Line 5"/>
          <p:cNvSpPr>
            <a:spLocks noChangeShapeType="1"/>
          </p:cNvSpPr>
          <p:nvPr/>
        </p:nvSpPr>
        <p:spPr bwMode="auto">
          <a:xfrm>
            <a:off x="3886200" y="1371600"/>
            <a:ext cx="0" cy="3962400"/>
          </a:xfrm>
          <a:prstGeom prst="line">
            <a:avLst/>
          </a:prstGeom>
          <a:noFill/>
          <a:ln w="9525">
            <a:solidFill>
              <a:schemeClr val="tx1"/>
            </a:solidFill>
            <a:miter lim="800000"/>
            <a:headEnd/>
            <a:tailEnd/>
          </a:ln>
          <a:effectLst/>
        </p:spPr>
        <p:txBody>
          <a:bodyPr wrap="none"/>
          <a:lstStyle/>
          <a:p>
            <a:endParaRPr lang="en-US"/>
          </a:p>
        </p:txBody>
      </p:sp>
      <p:sp>
        <p:nvSpPr>
          <p:cNvPr id="730118" name="Text Box 6"/>
          <p:cNvSpPr txBox="1">
            <a:spLocks noChangeArrowheads="1"/>
          </p:cNvSpPr>
          <p:nvPr/>
        </p:nvSpPr>
        <p:spPr bwMode="auto">
          <a:xfrm>
            <a:off x="1981200" y="5461000"/>
            <a:ext cx="4767263" cy="457200"/>
          </a:xfrm>
          <a:prstGeom prst="rect">
            <a:avLst/>
          </a:prstGeom>
          <a:noFill/>
          <a:ln w="9525">
            <a:noFill/>
            <a:miter lim="800000"/>
            <a:headEnd/>
            <a:tailEnd/>
          </a:ln>
          <a:effectLst/>
        </p:spPr>
        <p:txBody>
          <a:bodyPr wrap="none">
            <a:spAutoFit/>
          </a:bodyPr>
          <a:lstStyle/>
          <a:p>
            <a:r>
              <a:rPr lang="en-US" sz="2400"/>
              <a:t>Note that we won’t cover all of these.</a:t>
            </a:r>
          </a:p>
        </p:txBody>
      </p:sp>
      <p:sp>
        <p:nvSpPr>
          <p:cNvPr id="9"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C9D49627-5659-46EE-AEB7-313E52734870}" type="slidenum">
              <a:rPr lang="en-US"/>
              <a:pPr/>
              <a:t>58</a:t>
            </a:fld>
            <a:endParaRPr lang="en-US"/>
          </a:p>
        </p:txBody>
      </p:sp>
      <p:sp>
        <p:nvSpPr>
          <p:cNvPr id="731138" name="Rectangle 2"/>
          <p:cNvSpPr>
            <a:spLocks noGrp="1" noChangeArrowheads="1"/>
          </p:cNvSpPr>
          <p:nvPr>
            <p:ph type="title"/>
          </p:nvPr>
        </p:nvSpPr>
        <p:spPr/>
        <p:txBody>
          <a:bodyPr/>
          <a:lstStyle/>
          <a:p>
            <a:r>
              <a:rPr lang="en-US"/>
              <a:t>A First OpenMP Program (F90)</a:t>
            </a:r>
          </a:p>
        </p:txBody>
      </p:sp>
      <p:sp>
        <p:nvSpPr>
          <p:cNvPr id="731139" name="Rectangle 3"/>
          <p:cNvSpPr>
            <a:spLocks noGrp="1" noChangeArrowheads="1"/>
          </p:cNvSpPr>
          <p:nvPr>
            <p:ph type="body" idx="1"/>
          </p:nvPr>
        </p:nvSpPr>
        <p:spPr>
          <a:xfrm>
            <a:off x="838200" y="1295400"/>
            <a:ext cx="7772400" cy="5181600"/>
          </a:xfrm>
        </p:spPr>
        <p:txBody>
          <a:bodyPr/>
          <a:lstStyle/>
          <a:p>
            <a:pPr>
              <a:lnSpc>
                <a:spcPct val="80000"/>
              </a:lnSpc>
              <a:buFont typeface="Wingdings" pitchFamily="2" charset="2"/>
              <a:buNone/>
            </a:pPr>
            <a:r>
              <a:rPr lang="en-US" sz="1800" b="1">
                <a:latin typeface="Courier New" pitchFamily="49" charset="0"/>
              </a:rPr>
              <a:t>PROGRAM hello_world</a:t>
            </a:r>
          </a:p>
          <a:p>
            <a:pPr>
              <a:lnSpc>
                <a:spcPct val="80000"/>
              </a:lnSpc>
              <a:buFont typeface="Wingdings" pitchFamily="2" charset="2"/>
              <a:buNone/>
            </a:pPr>
            <a:r>
              <a:rPr lang="en-US" sz="1800" b="1">
                <a:latin typeface="Courier New" pitchFamily="49" charset="0"/>
              </a:rPr>
              <a:t>  IMPLICIT NONE</a:t>
            </a:r>
          </a:p>
          <a:p>
            <a:pPr>
              <a:lnSpc>
                <a:spcPct val="80000"/>
              </a:lnSpc>
              <a:buFont typeface="Wingdings" pitchFamily="2" charset="2"/>
              <a:buNone/>
            </a:pPr>
            <a:r>
              <a:rPr lang="en-US" sz="1800" b="1">
                <a:latin typeface="Courier New" pitchFamily="49" charset="0"/>
              </a:rPr>
              <a:t>  INTEGER :: number_of_threads, this_thread, iteration</a:t>
            </a:r>
          </a:p>
          <a:p>
            <a:pPr>
              <a:lnSpc>
                <a:spcPct val="80000"/>
              </a:lnSpc>
              <a:buFont typeface="Wingdings" pitchFamily="2" charset="2"/>
              <a:buNone/>
            </a:pPr>
            <a:r>
              <a:rPr lang="en-US" sz="1800" b="1">
                <a:latin typeface="Courier New" pitchFamily="49" charset="0"/>
              </a:rPr>
              <a:t>  INTEGER,EXTERNAL :: </a:t>
            </a:r>
            <a:r>
              <a:rPr lang="en-US" sz="1800" b="1">
                <a:solidFill>
                  <a:srgbClr val="0000CC"/>
                </a:solidFill>
                <a:latin typeface="Courier New" pitchFamily="49" charset="0"/>
              </a:rPr>
              <a:t>omp_get_max_threads,</a:t>
            </a:r>
          </a:p>
          <a:p>
            <a:pPr>
              <a:lnSpc>
                <a:spcPct val="80000"/>
              </a:lnSpc>
              <a:buFont typeface="Wingdings" pitchFamily="2" charset="2"/>
              <a:buNone/>
            </a:pPr>
            <a:r>
              <a:rPr lang="en-US" sz="1800" b="1">
                <a:solidFill>
                  <a:srgbClr val="0000CC"/>
                </a:solidFill>
                <a:latin typeface="Courier New" pitchFamily="49" charset="0"/>
              </a:rPr>
              <a:t>                      omp_get_thread_num</a:t>
            </a:r>
            <a:endParaRPr lang="en-US" sz="1800" b="1">
              <a:latin typeface="Courier New" pitchFamily="49" charset="0"/>
            </a:endParaRPr>
          </a:p>
          <a:p>
            <a:pPr>
              <a:lnSpc>
                <a:spcPct val="30000"/>
              </a:lnSpc>
              <a:buFont typeface="Wingdings" pitchFamily="2" charset="2"/>
              <a:buNone/>
            </a:pPr>
            <a:endParaRPr lang="en-US" sz="1800" b="1">
              <a:latin typeface="Courier New" pitchFamily="49" charset="0"/>
            </a:endParaRPr>
          </a:p>
          <a:p>
            <a:pPr>
              <a:lnSpc>
                <a:spcPct val="80000"/>
              </a:lnSpc>
              <a:buFont typeface="Wingdings" pitchFamily="2" charset="2"/>
              <a:buNone/>
            </a:pPr>
            <a:r>
              <a:rPr lang="en-US" sz="1800" b="1">
                <a:latin typeface="Courier New" pitchFamily="49" charset="0"/>
              </a:rPr>
              <a:t>  number_of_threads = </a:t>
            </a:r>
            <a:r>
              <a:rPr lang="en-US" sz="1800" b="1">
                <a:solidFill>
                  <a:srgbClr val="0000CC"/>
                </a:solidFill>
                <a:latin typeface="Courier New" pitchFamily="49" charset="0"/>
              </a:rPr>
              <a:t>omp_get_max_threads()</a:t>
            </a:r>
          </a:p>
          <a:p>
            <a:pPr>
              <a:lnSpc>
                <a:spcPct val="80000"/>
              </a:lnSpc>
              <a:buFont typeface="Wingdings" pitchFamily="2" charset="2"/>
              <a:buNone/>
            </a:pPr>
            <a:r>
              <a:rPr lang="en-US" sz="1800" b="1">
                <a:latin typeface="Courier New" pitchFamily="49" charset="0"/>
              </a:rPr>
              <a:t>  WRITE (0,"(I2,A)") number_of_threads, " threads"</a:t>
            </a:r>
          </a:p>
          <a:p>
            <a:pPr>
              <a:lnSpc>
                <a:spcPct val="80000"/>
              </a:lnSpc>
              <a:buFont typeface="Wingdings" pitchFamily="2" charset="2"/>
              <a:buNone/>
            </a:pPr>
            <a:r>
              <a:rPr lang="en-US" sz="1800" b="1">
                <a:solidFill>
                  <a:srgbClr val="0000CC"/>
                </a:solidFill>
                <a:latin typeface="Courier New" pitchFamily="49" charset="0"/>
              </a:rPr>
              <a:t>!$OMP PARALLEL DO DEFAULT(PRIVATE) &amp;</a:t>
            </a:r>
          </a:p>
          <a:p>
            <a:pPr>
              <a:lnSpc>
                <a:spcPct val="80000"/>
              </a:lnSpc>
              <a:buFont typeface="Wingdings" pitchFamily="2" charset="2"/>
              <a:buNone/>
            </a:pPr>
            <a:r>
              <a:rPr lang="en-US" sz="1800" b="1">
                <a:solidFill>
                  <a:srgbClr val="0000CC"/>
                </a:solidFill>
                <a:latin typeface="Courier New" pitchFamily="49" charset="0"/>
              </a:rPr>
              <a:t>!$OMP             SHARED(number_of_threads)</a:t>
            </a:r>
          </a:p>
          <a:p>
            <a:pPr>
              <a:lnSpc>
                <a:spcPct val="80000"/>
              </a:lnSpc>
              <a:buFont typeface="Wingdings" pitchFamily="2" charset="2"/>
              <a:buNone/>
            </a:pPr>
            <a:r>
              <a:rPr lang="en-US" sz="1800" b="1">
                <a:latin typeface="Courier New" pitchFamily="49" charset="0"/>
              </a:rPr>
              <a:t>  DO iteration = 0, number_of_threads - 1</a:t>
            </a:r>
          </a:p>
          <a:p>
            <a:pPr>
              <a:lnSpc>
                <a:spcPct val="70000"/>
              </a:lnSpc>
              <a:buFont typeface="Wingdings" pitchFamily="2" charset="2"/>
              <a:buNone/>
            </a:pPr>
            <a:r>
              <a:rPr lang="en-US" sz="1800" b="1">
                <a:latin typeface="Courier New" pitchFamily="49" charset="0"/>
              </a:rPr>
              <a:t>    this_thread = </a:t>
            </a:r>
            <a:r>
              <a:rPr lang="en-US" sz="1800" b="1">
                <a:solidFill>
                  <a:srgbClr val="0000CC"/>
                </a:solidFill>
                <a:latin typeface="Courier New" pitchFamily="49" charset="0"/>
              </a:rPr>
              <a:t>omp_get_thread_num()</a:t>
            </a:r>
          </a:p>
          <a:p>
            <a:pPr>
              <a:lnSpc>
                <a:spcPct val="80000"/>
              </a:lnSpc>
              <a:buFont typeface="Wingdings" pitchFamily="2" charset="2"/>
              <a:buNone/>
            </a:pPr>
            <a:r>
              <a:rPr lang="en-US" sz="1800" b="1">
                <a:latin typeface="Courier New" pitchFamily="49" charset="0"/>
              </a:rPr>
              <a:t>    WRITE (0,"(A,I2,A,I2,A) ")"Iteration ", &amp;</a:t>
            </a:r>
          </a:p>
          <a:p>
            <a:pPr>
              <a:lnSpc>
                <a:spcPct val="80000"/>
              </a:lnSpc>
              <a:buFont typeface="Wingdings" pitchFamily="2" charset="2"/>
              <a:buNone/>
            </a:pPr>
            <a:r>
              <a:rPr lang="en-US" sz="1800" b="1">
                <a:latin typeface="Courier New" pitchFamily="49" charset="0"/>
              </a:rPr>
              <a:t> &amp;    iteration, ", thread ", this_thread, &amp;</a:t>
            </a:r>
          </a:p>
          <a:p>
            <a:pPr>
              <a:lnSpc>
                <a:spcPct val="80000"/>
              </a:lnSpc>
              <a:buFont typeface="Wingdings" pitchFamily="2" charset="2"/>
              <a:buNone/>
            </a:pPr>
            <a:r>
              <a:rPr lang="en-US" sz="1800" b="1">
                <a:latin typeface="Courier New" pitchFamily="49" charset="0"/>
              </a:rPr>
              <a:t> &amp;    ": Hello, world!"</a:t>
            </a:r>
          </a:p>
          <a:p>
            <a:pPr>
              <a:lnSpc>
                <a:spcPct val="80000"/>
              </a:lnSpc>
              <a:buFont typeface="Wingdings" pitchFamily="2" charset="2"/>
              <a:buNone/>
            </a:pPr>
            <a:r>
              <a:rPr lang="en-US" sz="1800" b="1">
                <a:latin typeface="Courier New" pitchFamily="49" charset="0"/>
              </a:rPr>
              <a:t>  END DO</a:t>
            </a:r>
          </a:p>
          <a:p>
            <a:pPr>
              <a:lnSpc>
                <a:spcPct val="80000"/>
              </a:lnSpc>
              <a:buFont typeface="Wingdings" pitchFamily="2" charset="2"/>
              <a:buNone/>
            </a:pPr>
            <a:r>
              <a:rPr lang="en-US" sz="1800" b="1">
                <a:latin typeface="Courier New" pitchFamily="49" charset="0"/>
              </a:rPr>
              <a:t>END PROGRAM hello_world</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5A17C07-AB96-437F-8042-F2DEB45D9359}" type="slidenum">
              <a:rPr lang="en-US"/>
              <a:pPr/>
              <a:t>59</a:t>
            </a:fld>
            <a:endParaRPr lang="en-US"/>
          </a:p>
        </p:txBody>
      </p:sp>
      <p:sp>
        <p:nvSpPr>
          <p:cNvPr id="732162" name="Rectangle 2"/>
          <p:cNvSpPr>
            <a:spLocks noGrp="1" noChangeArrowheads="1"/>
          </p:cNvSpPr>
          <p:nvPr>
            <p:ph type="title"/>
          </p:nvPr>
        </p:nvSpPr>
        <p:spPr/>
        <p:txBody>
          <a:bodyPr/>
          <a:lstStyle/>
          <a:p>
            <a:r>
              <a:rPr lang="en-US" dirty="0"/>
              <a:t>A First OpenMP Program (C)</a:t>
            </a:r>
          </a:p>
        </p:txBody>
      </p:sp>
      <p:sp>
        <p:nvSpPr>
          <p:cNvPr id="732163" name="Rectangle 3"/>
          <p:cNvSpPr>
            <a:spLocks noGrp="1" noChangeArrowheads="1"/>
          </p:cNvSpPr>
          <p:nvPr>
            <p:ph type="body" idx="1"/>
          </p:nvPr>
        </p:nvSpPr>
        <p:spPr>
          <a:xfrm>
            <a:off x="304800" y="1524000"/>
            <a:ext cx="8534400" cy="4419600"/>
          </a:xfrm>
        </p:spPr>
        <p:txBody>
          <a:bodyPr/>
          <a:lstStyle/>
          <a:p>
            <a:pPr>
              <a:lnSpc>
                <a:spcPct val="80000"/>
              </a:lnSpc>
              <a:buFont typeface="Wingdings" pitchFamily="2" charset="2"/>
              <a:buNone/>
            </a:pPr>
            <a:r>
              <a:rPr lang="en-US" sz="1650" b="1" dirty="0" err="1">
                <a:latin typeface="Courier New" pitchFamily="49" charset="0"/>
              </a:rPr>
              <a:t>int</a:t>
            </a:r>
            <a:r>
              <a:rPr lang="en-US" sz="1650" b="1" dirty="0">
                <a:latin typeface="Courier New" pitchFamily="49" charset="0"/>
              </a:rPr>
              <a:t> main ()</a:t>
            </a:r>
          </a:p>
          <a:p>
            <a:pPr>
              <a:lnSpc>
                <a:spcPct val="80000"/>
              </a:lnSpc>
              <a:buFont typeface="Wingdings" pitchFamily="2" charset="2"/>
              <a:buNone/>
            </a:pPr>
            <a:r>
              <a:rPr lang="en-US" sz="1650" b="1" dirty="0">
                <a:latin typeface="Courier New" pitchFamily="49" charset="0"/>
              </a:rPr>
              <a:t>{</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int</a:t>
            </a:r>
            <a:r>
              <a:rPr lang="en-US" sz="1650" b="1" dirty="0">
                <a:latin typeface="Courier New" pitchFamily="49" charset="0"/>
              </a:rPr>
              <a:t> </a:t>
            </a:r>
            <a:r>
              <a:rPr lang="en-US" sz="1650" b="1" dirty="0" err="1">
                <a:latin typeface="Courier New" pitchFamily="49" charset="0"/>
              </a:rPr>
              <a:t>number_of_threads</a:t>
            </a:r>
            <a:r>
              <a:rPr lang="en-US" sz="1650" b="1" dirty="0">
                <a:latin typeface="Courier New" pitchFamily="49" charset="0"/>
              </a:rPr>
              <a:t>, </a:t>
            </a:r>
            <a:r>
              <a:rPr lang="en-US" sz="1650" b="1" dirty="0" err="1">
                <a:latin typeface="Courier New" pitchFamily="49" charset="0"/>
              </a:rPr>
              <a:t>this_thread</a:t>
            </a:r>
            <a:r>
              <a:rPr lang="en-US" sz="1650" b="1" dirty="0">
                <a:latin typeface="Courier New" pitchFamily="49" charset="0"/>
              </a:rPr>
              <a:t>, iteration;</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int</a:t>
            </a:r>
            <a:r>
              <a:rPr lang="en-US" sz="1650" b="1" dirty="0">
                <a:latin typeface="Courier New" pitchFamily="49" charset="0"/>
              </a:rPr>
              <a:t> </a:t>
            </a:r>
            <a:r>
              <a:rPr lang="en-US" sz="1650" b="1" dirty="0" err="1">
                <a:solidFill>
                  <a:srgbClr val="0000CC"/>
                </a:solidFill>
                <a:latin typeface="Courier New" pitchFamily="49" charset="0"/>
              </a:rPr>
              <a:t>omp_get_max_threads</a:t>
            </a:r>
            <a:r>
              <a:rPr lang="en-US" sz="1650" b="1" dirty="0">
                <a:solidFill>
                  <a:srgbClr val="0000CC"/>
                </a:solidFill>
                <a:latin typeface="Courier New" pitchFamily="49" charset="0"/>
              </a:rPr>
              <a:t>(), </a:t>
            </a:r>
            <a:r>
              <a:rPr lang="en-US" sz="1650" b="1" dirty="0" err="1">
                <a:solidFill>
                  <a:srgbClr val="0000CC"/>
                </a:solidFill>
                <a:latin typeface="Courier New" pitchFamily="49" charset="0"/>
              </a:rPr>
              <a:t>omp_get_thread_num</a:t>
            </a:r>
            <a:r>
              <a:rPr lang="en-US" sz="1650" b="1" dirty="0">
                <a:solidFill>
                  <a:srgbClr val="0000CC"/>
                </a:solidFill>
                <a:latin typeface="Courier New" pitchFamily="49" charset="0"/>
              </a:rPr>
              <a:t>();</a:t>
            </a:r>
            <a:endParaRPr lang="en-US" sz="1650" b="1" dirty="0">
              <a:latin typeface="Courier New" pitchFamily="49" charset="0"/>
            </a:endParaRPr>
          </a:p>
          <a:p>
            <a:pPr>
              <a:lnSpc>
                <a:spcPct val="30000"/>
              </a:lnSpc>
              <a:buFont typeface="Wingdings" pitchFamily="2" charset="2"/>
              <a:buNone/>
            </a:pP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number_of_threads</a:t>
            </a:r>
            <a:r>
              <a:rPr lang="en-US" sz="1650" b="1" dirty="0">
                <a:latin typeface="Courier New" pitchFamily="49" charset="0"/>
              </a:rPr>
              <a:t> = </a:t>
            </a:r>
            <a:r>
              <a:rPr lang="en-US" sz="1650" b="1" dirty="0" err="1">
                <a:solidFill>
                  <a:srgbClr val="0000CC"/>
                </a:solidFill>
                <a:latin typeface="Courier New" pitchFamily="49" charset="0"/>
              </a:rPr>
              <a:t>omp_get_max_threads</a:t>
            </a:r>
            <a:r>
              <a:rPr lang="en-US" sz="1650" b="1" dirty="0">
                <a:solidFill>
                  <a:srgbClr val="0000CC"/>
                </a:solidFill>
                <a:latin typeface="Courier New" pitchFamily="49" charset="0"/>
              </a:rPr>
              <a:t>();</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fprintf</a:t>
            </a:r>
            <a:r>
              <a:rPr lang="en-US" sz="1650" b="1" dirty="0">
                <a:latin typeface="Courier New" pitchFamily="49" charset="0"/>
              </a:rPr>
              <a:t>(</a:t>
            </a:r>
            <a:r>
              <a:rPr lang="en-US" sz="1650" b="1" dirty="0" err="1">
                <a:latin typeface="Courier New" pitchFamily="49" charset="0"/>
              </a:rPr>
              <a:t>stderr</a:t>
            </a:r>
            <a:r>
              <a:rPr lang="en-US" sz="1650" b="1" dirty="0">
                <a:latin typeface="Courier New" pitchFamily="49" charset="0"/>
              </a:rPr>
              <a:t>, "%2d threads\n", </a:t>
            </a:r>
            <a:r>
              <a:rPr lang="en-US" sz="1650" b="1" dirty="0" err="1">
                <a:latin typeface="Courier New" pitchFamily="49" charset="0"/>
              </a:rPr>
              <a:t>number_of_threads</a:t>
            </a:r>
            <a:r>
              <a:rPr lang="en-US" sz="1650" b="1" dirty="0">
                <a:latin typeface="Courier New" pitchFamily="49" charset="0"/>
              </a:rPr>
              <a:t>);</a:t>
            </a:r>
          </a:p>
          <a:p>
            <a:pPr>
              <a:lnSpc>
                <a:spcPct val="80000"/>
              </a:lnSpc>
              <a:buFont typeface="Wingdings" pitchFamily="2" charset="2"/>
              <a:buNone/>
            </a:pPr>
            <a:r>
              <a:rPr lang="en-US" sz="1650" b="1" dirty="0">
                <a:solidFill>
                  <a:srgbClr val="0000CC"/>
                </a:solidFill>
                <a:latin typeface="Courier New" pitchFamily="49" charset="0"/>
              </a:rPr>
              <a:t># </a:t>
            </a:r>
            <a:r>
              <a:rPr lang="en-US" sz="1650" b="1" dirty="0" err="1">
                <a:solidFill>
                  <a:srgbClr val="0000CC"/>
                </a:solidFill>
                <a:latin typeface="Courier New" pitchFamily="49" charset="0"/>
              </a:rPr>
              <a:t>pragma</a:t>
            </a:r>
            <a:r>
              <a:rPr lang="en-US" sz="1650" b="1" dirty="0">
                <a:solidFill>
                  <a:srgbClr val="0000CC"/>
                </a:solidFill>
                <a:latin typeface="Courier New" pitchFamily="49" charset="0"/>
              </a:rPr>
              <a:t> </a:t>
            </a:r>
            <a:r>
              <a:rPr lang="en-US" sz="1650" b="1" dirty="0" err="1">
                <a:solidFill>
                  <a:srgbClr val="0000CC"/>
                </a:solidFill>
                <a:latin typeface="Courier New" pitchFamily="49" charset="0"/>
              </a:rPr>
              <a:t>omp</a:t>
            </a:r>
            <a:r>
              <a:rPr lang="en-US" sz="1650" b="1" dirty="0">
                <a:solidFill>
                  <a:srgbClr val="0000CC"/>
                </a:solidFill>
                <a:latin typeface="Courier New" pitchFamily="49" charset="0"/>
              </a:rPr>
              <a:t> parallel for default(private) \</a:t>
            </a:r>
          </a:p>
          <a:p>
            <a:pPr>
              <a:lnSpc>
                <a:spcPct val="80000"/>
              </a:lnSpc>
              <a:buFont typeface="Wingdings" pitchFamily="2" charset="2"/>
              <a:buNone/>
            </a:pPr>
            <a:r>
              <a:rPr lang="en-US" sz="1650" b="1" dirty="0">
                <a:solidFill>
                  <a:srgbClr val="0000CC"/>
                </a:solidFill>
                <a:latin typeface="Courier New" pitchFamily="49" charset="0"/>
              </a:rPr>
              <a:t>                          shared(</a:t>
            </a:r>
            <a:r>
              <a:rPr lang="en-US" sz="1650" b="1" dirty="0" err="1">
                <a:solidFill>
                  <a:srgbClr val="0000CC"/>
                </a:solidFill>
                <a:latin typeface="Courier New" pitchFamily="49" charset="0"/>
              </a:rPr>
              <a:t>number_of_threads</a:t>
            </a:r>
            <a:r>
              <a:rPr lang="en-US" sz="1650" b="1" dirty="0">
                <a:solidFill>
                  <a:srgbClr val="0000CC"/>
                </a:solidFill>
                <a:latin typeface="Courier New" pitchFamily="49" charset="0"/>
              </a:rPr>
              <a:t>)</a:t>
            </a:r>
          </a:p>
          <a:p>
            <a:pPr>
              <a:lnSpc>
                <a:spcPct val="80000"/>
              </a:lnSpc>
              <a:buFont typeface="Wingdings" pitchFamily="2" charset="2"/>
              <a:buNone/>
            </a:pPr>
            <a:r>
              <a:rPr lang="en-US" sz="1650" b="1" dirty="0">
                <a:latin typeface="Courier New" pitchFamily="49" charset="0"/>
              </a:rPr>
              <a:t>  for (iteration = 0;</a:t>
            </a:r>
          </a:p>
          <a:p>
            <a:pPr>
              <a:lnSpc>
                <a:spcPct val="80000"/>
              </a:lnSpc>
              <a:buFont typeface="Wingdings" pitchFamily="2" charset="2"/>
              <a:buNone/>
            </a:pPr>
            <a:r>
              <a:rPr lang="en-US" sz="1650" b="1" dirty="0">
                <a:latin typeface="Courier New" pitchFamily="49" charset="0"/>
              </a:rPr>
              <a:t>       iteration &lt; </a:t>
            </a:r>
            <a:r>
              <a:rPr lang="en-US" sz="1650" b="1" dirty="0" err="1">
                <a:latin typeface="Courier New" pitchFamily="49" charset="0"/>
              </a:rPr>
              <a:t>number_of_threads</a:t>
            </a:r>
            <a:r>
              <a:rPr lang="en-US" sz="1650" b="1" dirty="0">
                <a:latin typeface="Courier New" pitchFamily="49" charset="0"/>
              </a:rPr>
              <a:t>; iteration++) {</a:t>
            </a:r>
          </a:p>
          <a:p>
            <a:pPr>
              <a:lnSpc>
                <a:spcPct val="70000"/>
              </a:lnSpc>
              <a:buFont typeface="Wingdings" pitchFamily="2" charset="2"/>
              <a:buNone/>
            </a:pPr>
            <a:r>
              <a:rPr lang="en-US" sz="1650" b="1" dirty="0">
                <a:latin typeface="Courier New" pitchFamily="49" charset="0"/>
              </a:rPr>
              <a:t>    </a:t>
            </a:r>
            <a:r>
              <a:rPr lang="en-US" sz="1650" b="1" dirty="0" err="1">
                <a:latin typeface="Courier New" pitchFamily="49" charset="0"/>
              </a:rPr>
              <a:t>this_thread</a:t>
            </a:r>
            <a:r>
              <a:rPr lang="en-US" sz="1650" b="1" dirty="0">
                <a:latin typeface="Courier New" pitchFamily="49" charset="0"/>
              </a:rPr>
              <a:t> = </a:t>
            </a:r>
            <a:r>
              <a:rPr lang="en-US" sz="1650" b="1" dirty="0" err="1">
                <a:solidFill>
                  <a:srgbClr val="0000CC"/>
                </a:solidFill>
                <a:latin typeface="Courier New" pitchFamily="49" charset="0"/>
              </a:rPr>
              <a:t>omp_get_thread_num</a:t>
            </a:r>
            <a:r>
              <a:rPr lang="en-US" sz="1650" b="1" dirty="0">
                <a:solidFill>
                  <a:srgbClr val="0000CC"/>
                </a:solidFill>
                <a:latin typeface="Courier New" pitchFamily="49" charset="0"/>
              </a:rPr>
              <a:t>();</a:t>
            </a:r>
          </a:p>
          <a:p>
            <a:pPr>
              <a:lnSpc>
                <a:spcPct val="70000"/>
              </a:lnSpc>
              <a:buFont typeface="Wingdings" pitchFamily="2" charset="2"/>
              <a:buNone/>
            </a:pPr>
            <a:r>
              <a:rPr lang="en-US" sz="1650" b="1" dirty="0">
                <a:solidFill>
                  <a:srgbClr val="0000CC"/>
                </a:solidFill>
                <a:latin typeface="Courier New" pitchFamily="49" charset="0"/>
              </a:rPr>
              <a:t>    </a:t>
            </a:r>
            <a:r>
              <a:rPr lang="en-US" sz="1650" b="1" dirty="0" err="1">
                <a:latin typeface="Courier New" pitchFamily="49" charset="0"/>
              </a:rPr>
              <a:t>fprintf</a:t>
            </a:r>
            <a:r>
              <a:rPr lang="en-US" sz="1650" b="1" dirty="0">
                <a:latin typeface="Courier New" pitchFamily="49" charset="0"/>
              </a:rPr>
              <a:t>(</a:t>
            </a:r>
            <a:r>
              <a:rPr lang="en-US" sz="1650" b="1" dirty="0" err="1">
                <a:latin typeface="Courier New" pitchFamily="49" charset="0"/>
              </a:rPr>
              <a:t>stderr</a:t>
            </a:r>
            <a:r>
              <a:rPr lang="en-US" sz="1650" b="1" dirty="0">
                <a:latin typeface="Courier New" pitchFamily="49" charset="0"/>
              </a:rPr>
              <a:t>, "Iteration %2d, thread %2d: Hello, world!\n",</a:t>
            </a:r>
          </a:p>
          <a:p>
            <a:pPr>
              <a:lnSpc>
                <a:spcPct val="70000"/>
              </a:lnSpc>
              <a:buFont typeface="Wingdings" pitchFamily="2" charset="2"/>
              <a:buNone/>
            </a:pPr>
            <a:r>
              <a:rPr lang="en-US" sz="1650" b="1" dirty="0">
                <a:latin typeface="Courier New" pitchFamily="49" charset="0"/>
              </a:rPr>
              <a:t>         iteration, </a:t>
            </a:r>
            <a:r>
              <a:rPr lang="en-US" sz="1650" b="1" dirty="0" err="1">
                <a:latin typeface="Courier New" pitchFamily="49" charset="0"/>
              </a:rPr>
              <a:t>this_thread</a:t>
            </a:r>
            <a:r>
              <a:rPr lang="en-US" sz="1650" b="1" dirty="0">
                <a:latin typeface="Courier New" pitchFamily="49" charset="0"/>
              </a:rPr>
              <a:t>);</a:t>
            </a:r>
          </a:p>
          <a:p>
            <a:pPr>
              <a:lnSpc>
                <a:spcPct val="80000"/>
              </a:lnSpc>
              <a:buFont typeface="Wingdings" pitchFamily="2" charset="2"/>
              <a:buNone/>
            </a:pPr>
            <a:r>
              <a:rPr lang="en-US" sz="1650" b="1" dirty="0">
                <a:latin typeface="Courier New" pitchFamily="49" charset="0"/>
              </a:rPr>
              <a:t>  }</a:t>
            </a:r>
          </a:p>
          <a:p>
            <a:pPr>
              <a:lnSpc>
                <a:spcPct val="80000"/>
              </a:lnSpc>
              <a:buFont typeface="Wingdings" pitchFamily="2" charset="2"/>
              <a:buNone/>
            </a:pPr>
            <a:r>
              <a:rPr lang="en-US" sz="1650" b="1" dirty="0">
                <a:latin typeface="Courier New" pitchFamily="49" charset="0"/>
              </a:rPr>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6</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description of how to use EVO on the workshop logistics webpage.</a:t>
            </a: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7FD4A05E-A369-4305-8271-8A057178C5D1}" type="slidenum">
              <a:rPr lang="en-US"/>
              <a:pPr/>
              <a:t>60</a:t>
            </a:fld>
            <a:endParaRPr lang="en-US"/>
          </a:p>
        </p:txBody>
      </p:sp>
      <p:sp>
        <p:nvSpPr>
          <p:cNvPr id="733186" name="Rectangle 2"/>
          <p:cNvSpPr>
            <a:spLocks noGrp="1" noChangeArrowheads="1"/>
          </p:cNvSpPr>
          <p:nvPr>
            <p:ph type="title"/>
          </p:nvPr>
        </p:nvSpPr>
        <p:spPr/>
        <p:txBody>
          <a:bodyPr/>
          <a:lstStyle/>
          <a:p>
            <a:r>
              <a:rPr lang="en-US"/>
              <a:t>Running </a:t>
            </a:r>
            <a:r>
              <a:rPr lang="en-US">
                <a:latin typeface="Courier New" pitchFamily="49" charset="0"/>
              </a:rPr>
              <a:t>hello_world</a:t>
            </a:r>
          </a:p>
        </p:txBody>
      </p:sp>
      <p:sp>
        <p:nvSpPr>
          <p:cNvPr id="733187" name="Rectangle 3"/>
          <p:cNvSpPr>
            <a:spLocks noGrp="1" noChangeArrowheads="1"/>
          </p:cNvSpPr>
          <p:nvPr>
            <p:ph type="body" idx="1"/>
          </p:nvPr>
        </p:nvSpPr>
        <p:spPr>
          <a:xfrm>
            <a:off x="2133600" y="1295400"/>
            <a:ext cx="6400800" cy="4953000"/>
          </a:xfrm>
        </p:spPr>
        <p:txBody>
          <a:bodyPr/>
          <a:lstStyle/>
          <a:p>
            <a:pPr>
              <a:buFont typeface="Wingdings" pitchFamily="2" charset="2"/>
              <a:buNone/>
            </a:pPr>
            <a:r>
              <a:rPr lang="en-US" sz="1650" b="1" dirty="0">
                <a:solidFill>
                  <a:srgbClr val="008000"/>
                </a:solidFill>
                <a:latin typeface="Courier New" pitchFamily="49" charset="0"/>
              </a:rPr>
              <a:t>% </a:t>
            </a:r>
            <a:r>
              <a:rPr lang="en-US" sz="1650" b="1" dirty="0" err="1">
                <a:solidFill>
                  <a:srgbClr val="0000CC"/>
                </a:solidFill>
                <a:latin typeface="Courier New" pitchFamily="49" charset="0"/>
              </a:rPr>
              <a:t>setenv</a:t>
            </a:r>
            <a:r>
              <a:rPr lang="en-US" sz="1650" b="1" dirty="0">
                <a:solidFill>
                  <a:srgbClr val="0000CC"/>
                </a:solidFill>
                <a:latin typeface="Courier New" pitchFamily="49" charset="0"/>
              </a:rPr>
              <a:t>  OMP_NUM_THREADS  4</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3, thread  3: Hello, world!</a:t>
            </a:r>
          </a:p>
          <a:p>
            <a:pPr>
              <a:lnSpc>
                <a:spcPct val="70000"/>
              </a:lnSpc>
              <a:buFont typeface="Wingdings" pitchFamily="2" charset="2"/>
              <a:buNone/>
            </a:pPr>
            <a:r>
              <a:rPr lang="en-US" sz="1650" b="1" dirty="0">
                <a:latin typeface="Courier New" pitchFamily="49" charset="0"/>
              </a:rPr>
              <a:t>Iteration  2, thread  2: Hello, world!</a:t>
            </a:r>
          </a:p>
          <a:p>
            <a:pPr>
              <a:lnSpc>
                <a:spcPct val="7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2, thread  2: Hello, world!</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3, thread  3: Hello, world!</a:t>
            </a:r>
          </a:p>
          <a:p>
            <a:pPr>
              <a:lnSpc>
                <a:spcPct val="80000"/>
              </a:lnSpc>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latin typeface="Courier New" pitchFamily="49" charset="0"/>
              </a:rPr>
              <a:t>Iteration  1, thread  1: Hello, world!</a:t>
            </a:r>
          </a:p>
          <a:p>
            <a:pPr>
              <a:lnSpc>
                <a:spcPct val="80000"/>
              </a:lnSpc>
              <a:buFont typeface="Wingdings" pitchFamily="2" charset="2"/>
              <a:buNone/>
            </a:pPr>
            <a:r>
              <a:rPr lang="en-US" sz="1650" b="1" dirty="0">
                <a:latin typeface="Courier New" pitchFamily="49" charset="0"/>
              </a:rPr>
              <a:t>Iteration  2, thread  2: Hello, world!</a:t>
            </a:r>
          </a:p>
          <a:p>
            <a:pPr>
              <a:lnSpc>
                <a:spcPct val="80000"/>
              </a:lnSpc>
              <a:buFont typeface="Wingdings" pitchFamily="2" charset="2"/>
              <a:buNone/>
            </a:pPr>
            <a:r>
              <a:rPr lang="en-US" sz="1650" b="1" dirty="0">
                <a:latin typeface="Courier New" pitchFamily="49" charset="0"/>
              </a:rPr>
              <a:t>Iteration  0, thread  0: Hello, world!</a:t>
            </a:r>
          </a:p>
          <a:p>
            <a:pPr>
              <a:lnSpc>
                <a:spcPct val="80000"/>
              </a:lnSpc>
              <a:buFont typeface="Wingdings" pitchFamily="2" charset="2"/>
              <a:buNone/>
            </a:pPr>
            <a:r>
              <a:rPr lang="en-US" sz="1650" b="1" dirty="0">
                <a:latin typeface="Courier New" pitchFamily="49" charset="0"/>
              </a:rPr>
              <a:t>Iteration  3, thread  3: Hello, world!</a:t>
            </a:r>
          </a:p>
          <a:p>
            <a:pPr>
              <a:buFont typeface="Wingdings" pitchFamily="2" charset="2"/>
              <a:buNone/>
            </a:pPr>
            <a:endParaRPr lang="en-US" sz="1400" b="1" dirty="0">
              <a:latin typeface="Courier New" pitchFamily="49" charset="0"/>
            </a:endParaRPr>
          </a:p>
          <a:p>
            <a:pPr>
              <a:buFont typeface="Wingdings" pitchFamily="2" charset="2"/>
              <a:buNone/>
            </a:pPr>
            <a:endParaRPr lang="en-US" sz="1200" b="1" dirty="0">
              <a:latin typeface="Courier New" pitchFamily="49" charset="0"/>
            </a:endParaRP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741B0BD-22B6-4DFA-9B7C-B371B97E38EC}" type="slidenum">
              <a:rPr lang="en-US"/>
              <a:pPr/>
              <a:t>61</a:t>
            </a:fld>
            <a:endParaRPr lang="en-US"/>
          </a:p>
        </p:txBody>
      </p:sp>
      <p:sp>
        <p:nvSpPr>
          <p:cNvPr id="734210" name="Rectangle 2"/>
          <p:cNvSpPr>
            <a:spLocks noGrp="1" noChangeArrowheads="1"/>
          </p:cNvSpPr>
          <p:nvPr>
            <p:ph type="title"/>
          </p:nvPr>
        </p:nvSpPr>
        <p:spPr/>
        <p:txBody>
          <a:bodyPr/>
          <a:lstStyle/>
          <a:p>
            <a:r>
              <a:rPr lang="en-US"/>
              <a:t>OpenMP Issues Observed</a:t>
            </a:r>
          </a:p>
        </p:txBody>
      </p:sp>
      <p:sp>
        <p:nvSpPr>
          <p:cNvPr id="734211" name="Rectangle 3"/>
          <p:cNvSpPr>
            <a:spLocks noGrp="1" noChangeArrowheads="1"/>
          </p:cNvSpPr>
          <p:nvPr>
            <p:ph type="body" idx="1"/>
          </p:nvPr>
        </p:nvSpPr>
        <p:spPr>
          <a:xfrm>
            <a:off x="609600" y="1371600"/>
            <a:ext cx="8077200" cy="4648200"/>
          </a:xfrm>
        </p:spPr>
        <p:txBody>
          <a:bodyPr/>
          <a:lstStyle/>
          <a:p>
            <a:pPr>
              <a:buFont typeface="Wingdings" pitchFamily="2" charset="2"/>
              <a:buNone/>
            </a:pPr>
            <a:r>
              <a:rPr lang="en-US"/>
              <a:t>From the </a:t>
            </a:r>
            <a:r>
              <a:rPr lang="en-US" b="1">
                <a:latin typeface="Courier New" pitchFamily="49" charset="0"/>
              </a:rPr>
              <a:t>hello_world</a:t>
            </a:r>
            <a:r>
              <a:rPr lang="en-US"/>
              <a:t> program, we learn that:</a:t>
            </a:r>
          </a:p>
          <a:p>
            <a:r>
              <a:rPr lang="en-US"/>
              <a:t>At some point before running an OpenMP program, you must set an environment variable</a:t>
            </a:r>
          </a:p>
          <a:p>
            <a:pPr>
              <a:buFont typeface="Wingdings" pitchFamily="2" charset="2"/>
              <a:buNone/>
            </a:pPr>
            <a:r>
              <a:rPr lang="en-US"/>
              <a:t>	 </a:t>
            </a:r>
            <a:r>
              <a:rPr lang="en-US" b="1">
                <a:solidFill>
                  <a:srgbClr val="0000CC"/>
                </a:solidFill>
                <a:latin typeface="Courier New" pitchFamily="49" charset="0"/>
              </a:rPr>
              <a:t>OMP_NUM_THREADS</a:t>
            </a:r>
            <a:endParaRPr lang="en-US"/>
          </a:p>
          <a:p>
            <a:pPr>
              <a:buFont typeface="Wingdings" pitchFamily="2" charset="2"/>
              <a:buNone/>
            </a:pPr>
            <a:r>
              <a:rPr lang="en-US"/>
              <a:t>	 that represents the number of threads to use.</a:t>
            </a:r>
          </a:p>
          <a:p>
            <a:r>
              <a:rPr lang="en-US"/>
              <a:t>The order in which the threads execute is </a:t>
            </a:r>
            <a:r>
              <a:rPr lang="en-US" b="1" u="sng"/>
              <a:t>nondeterministic</a:t>
            </a:r>
            <a:r>
              <a:rPr lang="en-US"/>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95A57B56-7707-4585-AEF1-28E4F222C56E}" type="slidenum">
              <a:rPr lang="en-US"/>
              <a:pPr/>
              <a:t>62</a:t>
            </a:fld>
            <a:endParaRPr lang="en-US"/>
          </a:p>
        </p:txBody>
      </p:sp>
      <p:sp>
        <p:nvSpPr>
          <p:cNvPr id="735234" name="Rectangle 2"/>
          <p:cNvSpPr>
            <a:spLocks noGrp="1" noChangeArrowheads="1"/>
          </p:cNvSpPr>
          <p:nvPr>
            <p:ph type="title"/>
          </p:nvPr>
        </p:nvSpPr>
        <p:spPr/>
        <p:txBody>
          <a:bodyPr/>
          <a:lstStyle/>
          <a:p>
            <a:r>
              <a:rPr lang="en-US"/>
              <a:t>The </a:t>
            </a:r>
            <a:r>
              <a:rPr lang="en-US">
                <a:latin typeface="Courier New" pitchFamily="49" charset="0"/>
              </a:rPr>
              <a:t>PARALLEL DO</a:t>
            </a:r>
            <a:r>
              <a:rPr lang="en-US"/>
              <a:t> Directive </a:t>
            </a:r>
            <a:r>
              <a:rPr lang="en-US" sz="3600"/>
              <a:t>(F90)</a:t>
            </a:r>
          </a:p>
        </p:txBody>
      </p:sp>
      <p:sp>
        <p:nvSpPr>
          <p:cNvPr id="735235" name="Rectangle 3"/>
          <p:cNvSpPr>
            <a:spLocks noGrp="1" noChangeArrowheads="1"/>
          </p:cNvSpPr>
          <p:nvPr>
            <p:ph type="body" idx="1"/>
          </p:nvPr>
        </p:nvSpPr>
        <p:spPr/>
        <p:txBody>
          <a:bodyPr/>
          <a:lstStyle/>
          <a:p>
            <a:pPr>
              <a:buFont typeface="Wingdings" pitchFamily="2" charset="2"/>
              <a:buNone/>
            </a:pPr>
            <a:r>
              <a:rPr lang="en-US"/>
              <a:t>The </a:t>
            </a:r>
            <a:r>
              <a:rPr lang="en-US" b="1">
                <a:solidFill>
                  <a:srgbClr val="0000CC"/>
                </a:solidFill>
                <a:latin typeface="Courier New" pitchFamily="49" charset="0"/>
              </a:rPr>
              <a:t>PARALLEL DO</a:t>
            </a:r>
            <a:r>
              <a:rPr lang="en-US"/>
              <a:t> directive tells the compiler that the </a:t>
            </a:r>
            <a:r>
              <a:rPr lang="en-US" b="1">
                <a:latin typeface="Courier New" pitchFamily="49" charset="0"/>
              </a:rPr>
              <a:t>DO</a:t>
            </a:r>
            <a:r>
              <a:rPr lang="en-US"/>
              <a:t> loop immediately after the directive should be executed in parallel; for example:</a:t>
            </a:r>
          </a:p>
          <a:p>
            <a:pPr>
              <a:buFont typeface="Wingdings" pitchFamily="2" charset="2"/>
              <a:buNone/>
            </a:pPr>
            <a:endParaRPr lang="en-US"/>
          </a:p>
          <a:p>
            <a:pPr>
              <a:lnSpc>
                <a:spcPct val="50000"/>
              </a:lnSpc>
              <a:buFont typeface="Wingdings" pitchFamily="2" charset="2"/>
              <a:buNone/>
            </a:pPr>
            <a:r>
              <a:rPr lang="en-US" b="1">
                <a:solidFill>
                  <a:srgbClr val="0000CC"/>
                </a:solidFill>
                <a:latin typeface="Courier New" pitchFamily="49" charset="0"/>
              </a:rPr>
              <a:t>!$OMP PARALLEL DO</a:t>
            </a:r>
          </a:p>
          <a:p>
            <a:pPr>
              <a:lnSpc>
                <a:spcPct val="80000"/>
              </a:lnSpc>
              <a:buFont typeface="Wingdings" pitchFamily="2" charset="2"/>
              <a:buNone/>
            </a:pPr>
            <a:r>
              <a:rPr lang="en-US" b="1">
                <a:latin typeface="Courier New" pitchFamily="49" charset="0"/>
              </a:rPr>
              <a:t>  DO index = 1, length</a:t>
            </a:r>
          </a:p>
          <a:p>
            <a:pPr>
              <a:lnSpc>
                <a:spcPct val="70000"/>
              </a:lnSpc>
              <a:buFont typeface="Wingdings" pitchFamily="2" charset="2"/>
              <a:buNone/>
            </a:pPr>
            <a:r>
              <a:rPr lang="en-US" b="1">
                <a:latin typeface="Courier New" pitchFamily="49" charset="0"/>
              </a:rPr>
              <a:t>    array(index) = index * index</a:t>
            </a:r>
          </a:p>
          <a:p>
            <a:pPr>
              <a:lnSpc>
                <a:spcPct val="80000"/>
              </a:lnSpc>
              <a:buFont typeface="Wingdings" pitchFamily="2" charset="2"/>
              <a:buNone/>
            </a:pPr>
            <a:r>
              <a:rPr lang="en-US" b="1">
                <a:latin typeface="Courier New" pitchFamily="49" charset="0"/>
              </a:rPr>
              <a:t>  END DO</a:t>
            </a:r>
          </a:p>
          <a:p>
            <a:pPr>
              <a:buFont typeface="Wingdings" pitchFamily="2" charset="2"/>
              <a:buNone/>
            </a:pPr>
            <a:r>
              <a:rPr lang="en-US"/>
              <a:t>The iterations of the loop will be computed in parallel (note that they are independent of one another).</a:t>
            </a:r>
            <a:endParaRPr lang="en-US" sz="1800" b="1"/>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3A203A20-3406-4D98-A438-B31346A32E50}" type="slidenum">
              <a:rPr lang="en-US"/>
              <a:pPr/>
              <a:t>63</a:t>
            </a:fld>
            <a:endParaRPr lang="en-US"/>
          </a:p>
        </p:txBody>
      </p:sp>
      <p:sp>
        <p:nvSpPr>
          <p:cNvPr id="736258" name="Rectangle 2"/>
          <p:cNvSpPr>
            <a:spLocks noGrp="1" noChangeArrowheads="1"/>
          </p:cNvSpPr>
          <p:nvPr>
            <p:ph type="title"/>
          </p:nvPr>
        </p:nvSpPr>
        <p:spPr/>
        <p:txBody>
          <a:bodyPr/>
          <a:lstStyle/>
          <a:p>
            <a:r>
              <a:rPr lang="en-US"/>
              <a:t>The </a:t>
            </a:r>
            <a:r>
              <a:rPr lang="en-US">
                <a:latin typeface="Courier New" pitchFamily="49" charset="0"/>
              </a:rPr>
              <a:t>parallel for</a:t>
            </a:r>
            <a:r>
              <a:rPr lang="en-US"/>
              <a:t> Directive (C)</a:t>
            </a:r>
          </a:p>
        </p:txBody>
      </p:sp>
      <p:sp>
        <p:nvSpPr>
          <p:cNvPr id="736259" name="Rectangle 3"/>
          <p:cNvSpPr>
            <a:spLocks noGrp="1" noChangeArrowheads="1"/>
          </p:cNvSpPr>
          <p:nvPr>
            <p:ph type="body" idx="1"/>
          </p:nvPr>
        </p:nvSpPr>
        <p:spPr>
          <a:xfrm>
            <a:off x="609600" y="1371600"/>
            <a:ext cx="8305800" cy="4648200"/>
          </a:xfrm>
        </p:spPr>
        <p:txBody>
          <a:bodyPr/>
          <a:lstStyle/>
          <a:p>
            <a:pPr>
              <a:buFont typeface="Wingdings" pitchFamily="2" charset="2"/>
              <a:buNone/>
            </a:pPr>
            <a:r>
              <a:rPr lang="en-US"/>
              <a:t>The </a:t>
            </a:r>
            <a:r>
              <a:rPr lang="en-US" b="1">
                <a:solidFill>
                  <a:srgbClr val="0000CC"/>
                </a:solidFill>
                <a:latin typeface="Courier New" pitchFamily="49" charset="0"/>
              </a:rPr>
              <a:t>parallel for</a:t>
            </a:r>
            <a:r>
              <a:rPr lang="en-US"/>
              <a:t> directive tells the compiler that the </a:t>
            </a:r>
            <a:r>
              <a:rPr lang="en-US" b="1">
                <a:latin typeface="Courier New" pitchFamily="49" charset="0"/>
              </a:rPr>
              <a:t>for</a:t>
            </a:r>
            <a:r>
              <a:rPr lang="en-US"/>
              <a:t> loop immediately after the directive should be executed in parallel; for example:</a:t>
            </a:r>
          </a:p>
          <a:p>
            <a:pPr>
              <a:buFont typeface="Wingdings" pitchFamily="2" charset="2"/>
              <a:buNone/>
            </a:pPr>
            <a:endParaRPr lang="en-US"/>
          </a:p>
          <a:p>
            <a:pPr>
              <a:lnSpc>
                <a:spcPct val="50000"/>
              </a:lnSpc>
              <a:buFont typeface="Wingdings" pitchFamily="2" charset="2"/>
              <a:buNone/>
            </a:pPr>
            <a:r>
              <a:rPr lang="en-US" b="1">
                <a:solidFill>
                  <a:srgbClr val="0000CC"/>
                </a:solidFill>
                <a:latin typeface="Courier New" pitchFamily="49" charset="0"/>
              </a:rPr>
              <a:t># pragma omp parallel for</a:t>
            </a:r>
          </a:p>
          <a:p>
            <a:pPr>
              <a:lnSpc>
                <a:spcPct val="80000"/>
              </a:lnSpc>
              <a:buFont typeface="Wingdings" pitchFamily="2" charset="2"/>
              <a:buNone/>
            </a:pPr>
            <a:r>
              <a:rPr lang="en-US" b="1">
                <a:latin typeface="Courier New" pitchFamily="49" charset="0"/>
              </a:rPr>
              <a:t>  for (index = 0; index &lt; length; index++) {</a:t>
            </a:r>
          </a:p>
          <a:p>
            <a:pPr>
              <a:lnSpc>
                <a:spcPct val="70000"/>
              </a:lnSpc>
              <a:buFont typeface="Wingdings" pitchFamily="2" charset="2"/>
              <a:buNone/>
            </a:pPr>
            <a:r>
              <a:rPr lang="en-US" b="1">
                <a:latin typeface="Courier New" pitchFamily="49" charset="0"/>
              </a:rPr>
              <a:t>    array[index] = index * index;</a:t>
            </a:r>
          </a:p>
          <a:p>
            <a:pPr>
              <a:lnSpc>
                <a:spcPct val="80000"/>
              </a:lnSpc>
              <a:buFont typeface="Wingdings" pitchFamily="2" charset="2"/>
              <a:buNone/>
            </a:pPr>
            <a:r>
              <a:rPr lang="en-US" b="1">
                <a:latin typeface="Courier New" pitchFamily="49" charset="0"/>
              </a:rPr>
              <a:t>  }</a:t>
            </a:r>
          </a:p>
          <a:p>
            <a:pPr>
              <a:buFont typeface="Wingdings" pitchFamily="2" charset="2"/>
              <a:buNone/>
            </a:pPr>
            <a:r>
              <a:rPr lang="en-US"/>
              <a:t>The iterations of the loop will be computed in parallel (note that they are independent of one another).</a:t>
            </a:r>
            <a:endParaRPr lang="en-US" sz="1800" b="1"/>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7" name="Slide Number Placeholder 4"/>
          <p:cNvSpPr>
            <a:spLocks noGrp="1"/>
          </p:cNvSpPr>
          <p:nvPr>
            <p:ph type="sldNum" sz="quarter" idx="11"/>
          </p:nvPr>
        </p:nvSpPr>
        <p:spPr/>
        <p:txBody>
          <a:bodyPr/>
          <a:lstStyle/>
          <a:p>
            <a:fld id="{99F61D99-C35B-4F30-83FB-0317DA52B9A7}" type="slidenum">
              <a:rPr lang="en-US"/>
              <a:pPr/>
              <a:t>64</a:t>
            </a:fld>
            <a:endParaRPr lang="en-US"/>
          </a:p>
        </p:txBody>
      </p:sp>
      <p:sp>
        <p:nvSpPr>
          <p:cNvPr id="737282" name="Rectangle 2"/>
          <p:cNvSpPr>
            <a:spLocks noGrp="1" noChangeArrowheads="1"/>
          </p:cNvSpPr>
          <p:nvPr>
            <p:ph type="title"/>
          </p:nvPr>
        </p:nvSpPr>
        <p:spPr/>
        <p:txBody>
          <a:bodyPr/>
          <a:lstStyle/>
          <a:p>
            <a:r>
              <a:rPr lang="en-US"/>
              <a:t>A Change to </a:t>
            </a:r>
            <a:r>
              <a:rPr lang="en-US">
                <a:latin typeface="Courier New" pitchFamily="49" charset="0"/>
              </a:rPr>
              <a:t>hello_world</a:t>
            </a:r>
          </a:p>
        </p:txBody>
      </p:sp>
      <p:sp>
        <p:nvSpPr>
          <p:cNvPr id="737283" name="Rectangle 3"/>
          <p:cNvSpPr>
            <a:spLocks noGrp="1" noChangeArrowheads="1"/>
          </p:cNvSpPr>
          <p:nvPr>
            <p:ph type="body" idx="1"/>
          </p:nvPr>
        </p:nvSpPr>
        <p:spPr>
          <a:xfrm>
            <a:off x="609600" y="2286000"/>
            <a:ext cx="5122863" cy="3505200"/>
          </a:xfrm>
        </p:spPr>
        <p:txBody>
          <a:bodyPr/>
          <a:lstStyle/>
          <a:p>
            <a:pPr>
              <a:buFont typeface="Wingdings" pitchFamily="2" charset="2"/>
              <a:buNone/>
            </a:pPr>
            <a:r>
              <a:rPr lang="en-US" sz="1650" b="1" dirty="0">
                <a:latin typeface="Courier New" pitchFamily="49" charset="0"/>
              </a:rPr>
              <a:t>% </a:t>
            </a:r>
            <a:r>
              <a:rPr lang="en-US" sz="1650" b="1" dirty="0" err="1">
                <a:latin typeface="Courier New" pitchFamily="49" charset="0"/>
              </a:rPr>
              <a:t>hello_world</a:t>
            </a:r>
            <a:endParaRPr lang="en-US" sz="1650" b="1" dirty="0">
              <a:latin typeface="Courier New" pitchFamily="49" charset="0"/>
            </a:endParaRPr>
          </a:p>
          <a:p>
            <a:pPr>
              <a:lnSpc>
                <a:spcPct val="80000"/>
              </a:lnSpc>
              <a:buFont typeface="Wingdings" pitchFamily="2" charset="2"/>
              <a:buNone/>
            </a:pPr>
            <a:r>
              <a:rPr lang="en-US" sz="1650" b="1" dirty="0">
                <a:latin typeface="Courier New" pitchFamily="49" charset="0"/>
              </a:rPr>
              <a:t> 4 threads</a:t>
            </a:r>
          </a:p>
          <a:p>
            <a:pPr>
              <a:lnSpc>
                <a:spcPct val="80000"/>
              </a:lnSpc>
              <a:buFont typeface="Wingdings" pitchFamily="2" charset="2"/>
              <a:buNone/>
            </a:pPr>
            <a:r>
              <a:rPr lang="en-US" sz="1650" b="1" dirty="0">
                <a:solidFill>
                  <a:srgbClr val="FF0000"/>
                </a:solidFill>
                <a:latin typeface="Courier New" pitchFamily="49" charset="0"/>
              </a:rPr>
              <a:t>Iteration  9, thread  3: Hello, world!</a:t>
            </a:r>
          </a:p>
          <a:p>
            <a:pPr>
              <a:lnSpc>
                <a:spcPct val="80000"/>
              </a:lnSpc>
              <a:buFont typeface="Wingdings" pitchFamily="2" charset="2"/>
              <a:buNone/>
            </a:pPr>
            <a:r>
              <a:rPr lang="en-US" sz="1650" b="1" dirty="0">
                <a:solidFill>
                  <a:srgbClr val="FF00FF"/>
                </a:solidFill>
                <a:latin typeface="Courier New" pitchFamily="49" charset="0"/>
              </a:rPr>
              <a:t>Iteration  0, thread  0: Hello, world!</a:t>
            </a:r>
          </a:p>
          <a:p>
            <a:pPr>
              <a:lnSpc>
                <a:spcPct val="80000"/>
              </a:lnSpc>
              <a:buFont typeface="Wingdings" pitchFamily="2" charset="2"/>
              <a:buNone/>
            </a:pPr>
            <a:r>
              <a:rPr lang="en-US" sz="1650" b="1" dirty="0">
                <a:solidFill>
                  <a:srgbClr val="FF0000"/>
                </a:solidFill>
                <a:latin typeface="Courier New" pitchFamily="49" charset="0"/>
              </a:rPr>
              <a:t>Iteration 10, thread  3: Hello, world!</a:t>
            </a:r>
          </a:p>
          <a:p>
            <a:pPr>
              <a:lnSpc>
                <a:spcPct val="80000"/>
              </a:lnSpc>
              <a:buFont typeface="Wingdings" pitchFamily="2" charset="2"/>
              <a:buNone/>
            </a:pPr>
            <a:r>
              <a:rPr lang="en-US" sz="1650" b="1" dirty="0">
                <a:solidFill>
                  <a:srgbClr val="FF0000"/>
                </a:solidFill>
                <a:latin typeface="Courier New" pitchFamily="49" charset="0"/>
              </a:rPr>
              <a:t>Iteration 11, thread  3: Hello, world!</a:t>
            </a:r>
          </a:p>
          <a:p>
            <a:pPr>
              <a:lnSpc>
                <a:spcPct val="80000"/>
              </a:lnSpc>
              <a:buFont typeface="Wingdings" pitchFamily="2" charset="2"/>
              <a:buNone/>
            </a:pPr>
            <a:r>
              <a:rPr lang="en-US" sz="1650" b="1" dirty="0">
                <a:solidFill>
                  <a:srgbClr val="FF00FF"/>
                </a:solidFill>
                <a:latin typeface="Courier New" pitchFamily="49" charset="0"/>
              </a:rPr>
              <a:t>Iteration  1, thread  0: Hello, world!</a:t>
            </a:r>
          </a:p>
          <a:p>
            <a:pPr>
              <a:lnSpc>
                <a:spcPct val="80000"/>
              </a:lnSpc>
              <a:buFont typeface="Wingdings" pitchFamily="2" charset="2"/>
              <a:buNone/>
            </a:pPr>
            <a:r>
              <a:rPr lang="en-US" sz="1650" b="1" dirty="0">
                <a:solidFill>
                  <a:srgbClr val="FF00FF"/>
                </a:solidFill>
                <a:latin typeface="Courier New" pitchFamily="49" charset="0"/>
              </a:rPr>
              <a:t>Iteration  2, thread  0: Hello, world!</a:t>
            </a:r>
          </a:p>
          <a:p>
            <a:pPr>
              <a:lnSpc>
                <a:spcPct val="70000"/>
              </a:lnSpc>
              <a:buFont typeface="Wingdings" pitchFamily="2" charset="2"/>
              <a:buNone/>
            </a:pPr>
            <a:r>
              <a:rPr lang="en-US" sz="1650" b="1" dirty="0">
                <a:solidFill>
                  <a:srgbClr val="A50021"/>
                </a:solidFill>
                <a:latin typeface="Courier New" pitchFamily="49" charset="0"/>
              </a:rPr>
              <a:t>Iteration  3, thread  1: Hello, world!</a:t>
            </a:r>
          </a:p>
          <a:p>
            <a:pPr>
              <a:lnSpc>
                <a:spcPct val="70000"/>
              </a:lnSpc>
              <a:buFont typeface="Wingdings" pitchFamily="2" charset="2"/>
              <a:buNone/>
            </a:pPr>
            <a:r>
              <a:rPr lang="en-US" sz="1650" b="1" dirty="0">
                <a:solidFill>
                  <a:srgbClr val="9900FF"/>
                </a:solidFill>
                <a:latin typeface="Courier New" pitchFamily="49" charset="0"/>
              </a:rPr>
              <a:t>Iteration  6, thread  2: Hello, world!</a:t>
            </a:r>
          </a:p>
          <a:p>
            <a:pPr>
              <a:lnSpc>
                <a:spcPct val="70000"/>
              </a:lnSpc>
              <a:buFont typeface="Wingdings" pitchFamily="2" charset="2"/>
              <a:buNone/>
            </a:pPr>
            <a:r>
              <a:rPr lang="en-US" sz="1650" b="1" dirty="0">
                <a:solidFill>
                  <a:srgbClr val="9900FF"/>
                </a:solidFill>
                <a:latin typeface="Courier New" pitchFamily="49" charset="0"/>
              </a:rPr>
              <a:t>Iteration  7, thread  2: Hello, world!</a:t>
            </a:r>
          </a:p>
          <a:p>
            <a:pPr>
              <a:lnSpc>
                <a:spcPct val="70000"/>
              </a:lnSpc>
              <a:buFont typeface="Wingdings" pitchFamily="2" charset="2"/>
              <a:buNone/>
            </a:pPr>
            <a:r>
              <a:rPr lang="en-US" sz="1650" b="1" dirty="0">
                <a:solidFill>
                  <a:srgbClr val="9900FF"/>
                </a:solidFill>
                <a:latin typeface="Courier New" pitchFamily="49" charset="0"/>
              </a:rPr>
              <a:t>Iteration  8, thread  2: Hello, world!</a:t>
            </a:r>
          </a:p>
          <a:p>
            <a:pPr>
              <a:lnSpc>
                <a:spcPct val="70000"/>
              </a:lnSpc>
              <a:buFont typeface="Wingdings" pitchFamily="2" charset="2"/>
              <a:buNone/>
            </a:pPr>
            <a:r>
              <a:rPr lang="en-US" sz="1650" b="1" dirty="0">
                <a:solidFill>
                  <a:srgbClr val="A50021"/>
                </a:solidFill>
                <a:latin typeface="Courier New" pitchFamily="49" charset="0"/>
              </a:rPr>
              <a:t>Iteration  4, thread  1: Hello, world!</a:t>
            </a:r>
          </a:p>
          <a:p>
            <a:pPr>
              <a:lnSpc>
                <a:spcPct val="70000"/>
              </a:lnSpc>
              <a:buFont typeface="Wingdings" pitchFamily="2" charset="2"/>
              <a:buNone/>
            </a:pPr>
            <a:r>
              <a:rPr lang="en-US" sz="1650" b="1" dirty="0">
                <a:solidFill>
                  <a:srgbClr val="A50021"/>
                </a:solidFill>
                <a:latin typeface="Courier New" pitchFamily="49" charset="0"/>
              </a:rPr>
              <a:t>Iteration  5, thread  1: Hello, world!</a:t>
            </a:r>
          </a:p>
          <a:p>
            <a:pPr>
              <a:buFont typeface="Wingdings" pitchFamily="2" charset="2"/>
              <a:buNone/>
            </a:pPr>
            <a:endParaRPr lang="en-US" sz="1400" b="1" dirty="0">
              <a:solidFill>
                <a:srgbClr val="A50021"/>
              </a:solidFill>
              <a:latin typeface="Courier New" pitchFamily="49" charset="0"/>
            </a:endParaRPr>
          </a:p>
          <a:p>
            <a:pPr>
              <a:buFont typeface="Wingdings" pitchFamily="2" charset="2"/>
              <a:buNone/>
            </a:pPr>
            <a:endParaRPr lang="en-US" sz="1400" b="1" dirty="0">
              <a:latin typeface="Courier New" pitchFamily="49" charset="0"/>
            </a:endParaRPr>
          </a:p>
        </p:txBody>
      </p:sp>
      <p:sp>
        <p:nvSpPr>
          <p:cNvPr id="737284" name="Text Box 4"/>
          <p:cNvSpPr txBox="1">
            <a:spLocks noChangeArrowheads="1"/>
          </p:cNvSpPr>
          <p:nvPr/>
        </p:nvSpPr>
        <p:spPr bwMode="auto">
          <a:xfrm>
            <a:off x="609600" y="1295400"/>
            <a:ext cx="8110538" cy="895350"/>
          </a:xfrm>
          <a:prstGeom prst="rect">
            <a:avLst/>
          </a:prstGeom>
          <a:noFill/>
          <a:ln w="9525">
            <a:noFill/>
            <a:miter lim="800000"/>
            <a:headEnd/>
            <a:tailEnd/>
          </a:ln>
          <a:effectLst/>
        </p:spPr>
        <p:txBody>
          <a:bodyPr>
            <a:spAutoFit/>
          </a:bodyPr>
          <a:lstStyle/>
          <a:p>
            <a:pPr algn="l">
              <a:spcBef>
                <a:spcPct val="20000"/>
              </a:spcBef>
              <a:buClr>
                <a:schemeClr val="folHlink"/>
              </a:buClr>
              <a:buSzPct val="60000"/>
              <a:buFont typeface="Wingdings" pitchFamily="2" charset="2"/>
              <a:buNone/>
            </a:pPr>
            <a:r>
              <a:rPr lang="en-US" sz="2400"/>
              <a:t>Suppose we do 3 loop iterations per thread:</a:t>
            </a:r>
          </a:p>
          <a:p>
            <a:pPr algn="l">
              <a:spcBef>
                <a:spcPct val="20000"/>
              </a:spcBef>
              <a:buClr>
                <a:schemeClr val="folHlink"/>
              </a:buClr>
              <a:buSzPct val="60000"/>
              <a:buFont typeface="Wingdings" pitchFamily="2" charset="2"/>
              <a:buNone/>
            </a:pPr>
            <a:r>
              <a:rPr lang="en-US" sz="2400" b="1">
                <a:latin typeface="Courier New" pitchFamily="49" charset="0"/>
              </a:rPr>
              <a:t>DO iteration = 0, number_of_threads </a:t>
            </a:r>
            <a:r>
              <a:rPr lang="en-US" sz="2400" b="1">
                <a:solidFill>
                  <a:srgbClr val="A50021"/>
                </a:solidFill>
                <a:latin typeface="Courier New" pitchFamily="49" charset="0"/>
              </a:rPr>
              <a:t>*</a:t>
            </a:r>
            <a:r>
              <a:rPr lang="en-US" sz="2400" b="1">
                <a:latin typeface="Courier New" pitchFamily="49" charset="0"/>
              </a:rPr>
              <a:t> </a:t>
            </a:r>
            <a:r>
              <a:rPr lang="en-US" sz="2400" b="1">
                <a:solidFill>
                  <a:srgbClr val="A50021"/>
                </a:solidFill>
                <a:latin typeface="Courier New" pitchFamily="49" charset="0"/>
              </a:rPr>
              <a:t>3</a:t>
            </a:r>
            <a:r>
              <a:rPr lang="en-US" sz="2400" b="1">
                <a:latin typeface="Courier New" pitchFamily="49" charset="0"/>
              </a:rPr>
              <a:t> – 1</a:t>
            </a:r>
            <a:endParaRPr lang="en-US" sz="2800"/>
          </a:p>
        </p:txBody>
      </p:sp>
      <p:sp>
        <p:nvSpPr>
          <p:cNvPr id="737285" name="Text Box 5"/>
          <p:cNvSpPr txBox="1">
            <a:spLocks noChangeArrowheads="1"/>
          </p:cNvSpPr>
          <p:nvPr/>
        </p:nvSpPr>
        <p:spPr bwMode="auto">
          <a:xfrm>
            <a:off x="5622925" y="2819400"/>
            <a:ext cx="2987675" cy="2282825"/>
          </a:xfrm>
          <a:prstGeom prst="rect">
            <a:avLst/>
          </a:prstGeom>
          <a:noFill/>
          <a:ln w="9525">
            <a:noFill/>
            <a:miter lim="800000"/>
            <a:headEnd/>
            <a:tailEnd/>
          </a:ln>
          <a:effectLst/>
        </p:spPr>
        <p:txBody>
          <a:bodyPr>
            <a:spAutoFit/>
          </a:bodyPr>
          <a:lstStyle/>
          <a:p>
            <a:pPr algn="l"/>
            <a:r>
              <a:rPr lang="en-US" sz="2400" dirty="0">
                <a:solidFill>
                  <a:schemeClr val="tx2"/>
                </a:solidFill>
              </a:rPr>
              <a:t>Notice that the iterations are split into contiguous </a:t>
            </a:r>
            <a:r>
              <a:rPr lang="en-US" sz="2400" b="1" i="1" u="sng" dirty="0">
                <a:solidFill>
                  <a:schemeClr val="tx2"/>
                </a:solidFill>
              </a:rPr>
              <a:t>chunks</a:t>
            </a:r>
            <a:r>
              <a:rPr lang="en-US" sz="2400" dirty="0">
                <a:solidFill>
                  <a:schemeClr val="tx2"/>
                </a:solidFill>
              </a:rPr>
              <a:t>, and each thread gets one chunk of iterations.</a:t>
            </a:r>
          </a:p>
        </p:txBody>
      </p:sp>
      <p:sp>
        <p:nvSpPr>
          <p:cNvPr id="8"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218B434B-C14A-4D54-87BD-133A3225CD20}" type="slidenum">
              <a:rPr lang="en-US"/>
              <a:pPr/>
              <a:t>65</a:t>
            </a:fld>
            <a:endParaRPr lang="en-US"/>
          </a:p>
        </p:txBody>
      </p:sp>
      <p:sp>
        <p:nvSpPr>
          <p:cNvPr id="738306" name="Rectangle 2"/>
          <p:cNvSpPr>
            <a:spLocks noGrp="1" noChangeArrowheads="1"/>
          </p:cNvSpPr>
          <p:nvPr>
            <p:ph type="title"/>
          </p:nvPr>
        </p:nvSpPr>
        <p:spPr/>
        <p:txBody>
          <a:bodyPr/>
          <a:lstStyle/>
          <a:p>
            <a:r>
              <a:rPr lang="en-US"/>
              <a:t>Chunks</a:t>
            </a:r>
          </a:p>
        </p:txBody>
      </p:sp>
      <p:sp>
        <p:nvSpPr>
          <p:cNvPr id="738307" name="Rectangle 3"/>
          <p:cNvSpPr>
            <a:spLocks noGrp="1" noChangeArrowheads="1"/>
          </p:cNvSpPr>
          <p:nvPr>
            <p:ph type="body" idx="1"/>
          </p:nvPr>
        </p:nvSpPr>
        <p:spPr>
          <a:xfrm>
            <a:off x="609600" y="1219200"/>
            <a:ext cx="7924800" cy="5334000"/>
          </a:xfrm>
        </p:spPr>
        <p:txBody>
          <a:bodyPr/>
          <a:lstStyle/>
          <a:p>
            <a:pPr>
              <a:lnSpc>
                <a:spcPct val="90000"/>
              </a:lnSpc>
              <a:buFont typeface="Wingdings" pitchFamily="2" charset="2"/>
              <a:buNone/>
            </a:pPr>
            <a:r>
              <a:rPr lang="en-US" dirty="0"/>
              <a:t>By default, OpenMP splits the iterations of a loop into chunks of equal (or roughly equal) size, assigns each chunk to a thread, and lets each thread loop through its subset of the iterations.</a:t>
            </a:r>
          </a:p>
          <a:p>
            <a:pPr>
              <a:lnSpc>
                <a:spcPct val="90000"/>
              </a:lnSpc>
              <a:buFont typeface="Wingdings" pitchFamily="2" charset="2"/>
              <a:buNone/>
            </a:pPr>
            <a:r>
              <a:rPr lang="en-US" dirty="0"/>
              <a:t>So, for example, if you have 4 threads and 12 iterations, then each thread gets three iterations:</a:t>
            </a:r>
          </a:p>
          <a:p>
            <a:pPr>
              <a:lnSpc>
                <a:spcPct val="70000"/>
              </a:lnSpc>
            </a:pPr>
            <a:r>
              <a:rPr lang="en-US" dirty="0"/>
              <a:t>Thread 0: iterations 0, 1, 2</a:t>
            </a:r>
          </a:p>
          <a:p>
            <a:pPr>
              <a:lnSpc>
                <a:spcPct val="70000"/>
              </a:lnSpc>
            </a:pPr>
            <a:r>
              <a:rPr lang="en-US" dirty="0"/>
              <a:t>Thread 1: iterations 3, 4, 5</a:t>
            </a:r>
          </a:p>
          <a:p>
            <a:pPr>
              <a:lnSpc>
                <a:spcPct val="70000"/>
              </a:lnSpc>
            </a:pPr>
            <a:r>
              <a:rPr lang="en-US" dirty="0"/>
              <a:t>Thread 2: iterations 6, 7, 8</a:t>
            </a:r>
          </a:p>
          <a:p>
            <a:pPr>
              <a:lnSpc>
                <a:spcPct val="70000"/>
              </a:lnSpc>
            </a:pPr>
            <a:r>
              <a:rPr lang="en-US" dirty="0"/>
              <a:t>Thread 3: iterations 9, 10, 11</a:t>
            </a:r>
          </a:p>
          <a:p>
            <a:pPr>
              <a:lnSpc>
                <a:spcPct val="90000"/>
              </a:lnSpc>
              <a:buFont typeface="Wingdings" pitchFamily="2" charset="2"/>
              <a:buNone/>
            </a:pPr>
            <a:r>
              <a:rPr lang="en-US" dirty="0"/>
              <a:t>Notice that each thread performs its own chunk in deterministic order, but that the overall order is nondeterministic.</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286FC64D-157E-4A31-9E06-1D486EB441A5}" type="slidenum">
              <a:rPr lang="en-US"/>
              <a:pPr/>
              <a:t>66</a:t>
            </a:fld>
            <a:endParaRPr lang="en-US"/>
          </a:p>
        </p:txBody>
      </p:sp>
      <p:sp>
        <p:nvSpPr>
          <p:cNvPr id="739330" name="Rectangle 2"/>
          <p:cNvSpPr>
            <a:spLocks noGrp="1" noChangeArrowheads="1"/>
          </p:cNvSpPr>
          <p:nvPr>
            <p:ph type="title"/>
          </p:nvPr>
        </p:nvSpPr>
        <p:spPr/>
        <p:txBody>
          <a:bodyPr/>
          <a:lstStyle/>
          <a:p>
            <a:r>
              <a:rPr lang="en-US"/>
              <a:t>Private and Shared Data</a:t>
            </a:r>
          </a:p>
        </p:txBody>
      </p:sp>
      <p:sp>
        <p:nvSpPr>
          <p:cNvPr id="739331" name="Rectangle 3"/>
          <p:cNvSpPr>
            <a:spLocks noGrp="1" noChangeArrowheads="1"/>
          </p:cNvSpPr>
          <p:nvPr>
            <p:ph type="body" idx="1"/>
          </p:nvPr>
        </p:nvSpPr>
        <p:spPr>
          <a:xfrm>
            <a:off x="685800" y="1371600"/>
            <a:ext cx="7848600" cy="4648200"/>
          </a:xfrm>
        </p:spPr>
        <p:txBody>
          <a:bodyPr/>
          <a:lstStyle/>
          <a:p>
            <a:pPr>
              <a:buFont typeface="Wingdings" pitchFamily="2" charset="2"/>
              <a:buNone/>
            </a:pPr>
            <a:r>
              <a:rPr lang="en-US" b="1" i="1" u="sng"/>
              <a:t>Private</a:t>
            </a:r>
            <a:r>
              <a:rPr lang="en-US"/>
              <a:t> data are data that are owned by, and only visible to, a single individual thread.</a:t>
            </a:r>
          </a:p>
          <a:p>
            <a:pPr>
              <a:buFont typeface="Wingdings" pitchFamily="2" charset="2"/>
              <a:buNone/>
            </a:pPr>
            <a:r>
              <a:rPr lang="en-US" b="1" i="1" u="sng"/>
              <a:t>Shared</a:t>
            </a:r>
            <a:r>
              <a:rPr lang="en-US"/>
              <a:t> data are data that are owned by and visible to all threads.</a:t>
            </a:r>
          </a:p>
          <a:p>
            <a:pPr>
              <a:buFont typeface="Wingdings" pitchFamily="2" charset="2"/>
              <a:buNone/>
            </a:pPr>
            <a:endParaRPr lang="en-US"/>
          </a:p>
          <a:p>
            <a:pPr>
              <a:buFont typeface="Wingdings" pitchFamily="2" charset="2"/>
              <a:buNone/>
            </a:pPr>
            <a:r>
              <a:rPr lang="en-US"/>
              <a:t>(Note: In distributed parallelism, all data are private, as we’ll see next time.)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02F572E-2179-4851-AC51-3EFBF3DF8764}" type="slidenum">
              <a:rPr lang="en-US"/>
              <a:pPr/>
              <a:t>67</a:t>
            </a:fld>
            <a:endParaRPr lang="en-US"/>
          </a:p>
        </p:txBody>
      </p:sp>
      <p:sp>
        <p:nvSpPr>
          <p:cNvPr id="740354" name="Rectangle 2"/>
          <p:cNvSpPr>
            <a:spLocks noGrp="1" noChangeArrowheads="1"/>
          </p:cNvSpPr>
          <p:nvPr>
            <p:ph type="title"/>
          </p:nvPr>
        </p:nvSpPr>
        <p:spPr/>
        <p:txBody>
          <a:bodyPr/>
          <a:lstStyle/>
          <a:p>
            <a:r>
              <a:rPr lang="en-US"/>
              <a:t>Should All Data Be Shared?</a:t>
            </a:r>
          </a:p>
        </p:txBody>
      </p:sp>
      <p:sp>
        <p:nvSpPr>
          <p:cNvPr id="740355" name="Rectangle 3"/>
          <p:cNvSpPr>
            <a:spLocks noGrp="1" noChangeArrowheads="1"/>
          </p:cNvSpPr>
          <p:nvPr>
            <p:ph type="body" idx="1"/>
          </p:nvPr>
        </p:nvSpPr>
        <p:spPr>
          <a:xfrm>
            <a:off x="381000" y="1371600"/>
            <a:ext cx="8382000" cy="4724400"/>
          </a:xfrm>
        </p:spPr>
        <p:txBody>
          <a:bodyPr/>
          <a:lstStyle/>
          <a:p>
            <a:pPr>
              <a:buFont typeface="Wingdings" pitchFamily="2" charset="2"/>
              <a:buNone/>
            </a:pPr>
            <a:r>
              <a:rPr lang="en-US" dirty="0"/>
              <a:t>In our example program, we saw this:</a:t>
            </a:r>
          </a:p>
          <a:p>
            <a:pPr>
              <a:lnSpc>
                <a:spcPct val="110000"/>
              </a:lnSpc>
              <a:buFont typeface="Wingdings" pitchFamily="2" charset="2"/>
              <a:buNone/>
            </a:pPr>
            <a:r>
              <a:rPr lang="en-US" sz="1800" b="1" dirty="0">
                <a:solidFill>
                  <a:srgbClr val="0000CC"/>
                </a:solidFill>
                <a:latin typeface="Courier New" pitchFamily="49" charset="0"/>
              </a:rPr>
              <a:t>!$OMP PARALLEL DO DEFAULT(PRIVATE) SHARED(</a:t>
            </a:r>
            <a:r>
              <a:rPr lang="en-US" sz="1800" b="1" dirty="0" err="1">
                <a:solidFill>
                  <a:srgbClr val="0000CC"/>
                </a:solidFill>
                <a:latin typeface="Courier New" pitchFamily="49" charset="0"/>
              </a:rPr>
              <a:t>number_of_threads</a:t>
            </a:r>
            <a:r>
              <a:rPr lang="en-US" sz="1800" b="1" dirty="0">
                <a:solidFill>
                  <a:srgbClr val="0000CC"/>
                </a:solidFill>
                <a:latin typeface="Courier New" pitchFamily="49" charset="0"/>
              </a:rPr>
              <a:t>)</a:t>
            </a:r>
            <a:endParaRPr lang="en-US" sz="1800" b="1" dirty="0"/>
          </a:p>
          <a:p>
            <a:pPr>
              <a:buFont typeface="Wingdings" pitchFamily="2" charset="2"/>
              <a:buNone/>
            </a:pPr>
            <a:r>
              <a:rPr lang="en-US" dirty="0"/>
              <a:t>What do </a:t>
            </a:r>
            <a:r>
              <a:rPr lang="en-US" b="1" dirty="0">
                <a:solidFill>
                  <a:srgbClr val="0000CC"/>
                </a:solidFill>
                <a:latin typeface="Courier New" pitchFamily="49" charset="0"/>
              </a:rPr>
              <a:t>DEFAULT(PRIVATE)</a:t>
            </a:r>
            <a:r>
              <a:rPr lang="en-US" dirty="0"/>
              <a:t> and </a:t>
            </a:r>
            <a:r>
              <a:rPr lang="en-US" b="1" dirty="0">
                <a:solidFill>
                  <a:srgbClr val="0000CC"/>
                </a:solidFill>
                <a:latin typeface="Courier New" pitchFamily="49" charset="0"/>
              </a:rPr>
              <a:t>SHARED</a:t>
            </a:r>
            <a:r>
              <a:rPr lang="en-US" dirty="0"/>
              <a:t> mean?</a:t>
            </a:r>
          </a:p>
          <a:p>
            <a:pPr>
              <a:buFont typeface="Wingdings" pitchFamily="2" charset="2"/>
              <a:buNone/>
            </a:pPr>
            <a:r>
              <a:rPr lang="en-US" dirty="0"/>
              <a:t>We said that OpenMP uses </a:t>
            </a:r>
            <a:r>
              <a:rPr lang="en-US" dirty="0" smtClean="0"/>
              <a:t>shared memory parallelism.  </a:t>
            </a:r>
            <a:r>
              <a:rPr lang="en-US" dirty="0"/>
              <a:t>So </a:t>
            </a:r>
            <a:r>
              <a:rPr lang="en-US" b="1" dirty="0">
                <a:solidFill>
                  <a:srgbClr val="0000CC"/>
                </a:solidFill>
                <a:latin typeface="Courier New" pitchFamily="49" charset="0"/>
              </a:rPr>
              <a:t>PRIVATE</a:t>
            </a:r>
            <a:r>
              <a:rPr lang="en-US" dirty="0"/>
              <a:t> and </a:t>
            </a:r>
            <a:r>
              <a:rPr lang="en-US" b="1" dirty="0">
                <a:solidFill>
                  <a:srgbClr val="0000CC"/>
                </a:solidFill>
                <a:latin typeface="Courier New" pitchFamily="49" charset="0"/>
              </a:rPr>
              <a:t>SHARED</a:t>
            </a:r>
            <a:r>
              <a:rPr lang="en-US" dirty="0"/>
              <a:t> refer to memory.</a:t>
            </a:r>
          </a:p>
          <a:p>
            <a:pPr>
              <a:buFont typeface="Wingdings" pitchFamily="2" charset="2"/>
              <a:buNone/>
            </a:pPr>
            <a:r>
              <a:rPr lang="en-US" dirty="0"/>
              <a:t>Would it make sense for all data within a parallel loop to be shared?</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553C9F09-5EDF-42D5-B215-115B336032A2}" type="slidenum">
              <a:rPr lang="en-US"/>
              <a:pPr/>
              <a:t>68</a:t>
            </a:fld>
            <a:endParaRPr lang="en-US"/>
          </a:p>
        </p:txBody>
      </p:sp>
      <p:sp>
        <p:nvSpPr>
          <p:cNvPr id="741378" name="Rectangle 2"/>
          <p:cNvSpPr>
            <a:spLocks noGrp="1" noChangeArrowheads="1"/>
          </p:cNvSpPr>
          <p:nvPr>
            <p:ph type="title"/>
          </p:nvPr>
        </p:nvSpPr>
        <p:spPr/>
        <p:txBody>
          <a:bodyPr/>
          <a:lstStyle/>
          <a:p>
            <a:r>
              <a:rPr lang="en-US" dirty="0"/>
              <a:t>A Private </a:t>
            </a:r>
            <a:r>
              <a:rPr lang="en-US" dirty="0" smtClean="0"/>
              <a:t>Variable (F90)</a:t>
            </a:r>
            <a:endParaRPr lang="en-US" dirty="0"/>
          </a:p>
        </p:txBody>
      </p:sp>
      <p:sp>
        <p:nvSpPr>
          <p:cNvPr id="741379" name="Rectangle 3"/>
          <p:cNvSpPr>
            <a:spLocks noGrp="1" noChangeArrowheads="1"/>
          </p:cNvSpPr>
          <p:nvPr>
            <p:ph type="body" idx="1"/>
          </p:nvPr>
        </p:nvSpPr>
        <p:spPr>
          <a:xfrm>
            <a:off x="609600" y="1219200"/>
            <a:ext cx="8077200" cy="4953000"/>
          </a:xfrm>
        </p:spPr>
        <p:txBody>
          <a:bodyPr/>
          <a:lstStyle/>
          <a:p>
            <a:pPr>
              <a:lnSpc>
                <a:spcPct val="90000"/>
              </a:lnSpc>
              <a:buFont typeface="Wingdings" pitchFamily="2" charset="2"/>
              <a:buNone/>
            </a:pPr>
            <a:r>
              <a:rPr lang="en-US" dirty="0"/>
              <a:t>Consider this loop:</a:t>
            </a:r>
          </a:p>
          <a:p>
            <a:pPr>
              <a:lnSpc>
                <a:spcPct val="90000"/>
              </a:lnSpc>
              <a:buFont typeface="Wingdings" pitchFamily="2" charset="2"/>
              <a:buNone/>
            </a:pPr>
            <a:r>
              <a:rPr lang="en-US" sz="1800" b="1" dirty="0">
                <a:solidFill>
                  <a:srgbClr val="0000CC"/>
                </a:solidFill>
                <a:latin typeface="Courier New" pitchFamily="49" charset="0"/>
              </a:rPr>
              <a:t>!$OMP PARALLEL DO …</a:t>
            </a:r>
          </a:p>
          <a:p>
            <a:pPr>
              <a:lnSpc>
                <a:spcPct val="70000"/>
              </a:lnSpc>
              <a:buFont typeface="Wingdings" pitchFamily="2" charset="2"/>
              <a:buNone/>
            </a:pPr>
            <a:r>
              <a:rPr lang="en-US" sz="1800" b="1" dirty="0">
                <a:latin typeface="Courier New" pitchFamily="49" charset="0"/>
              </a:rPr>
              <a:t>  DO </a:t>
            </a:r>
            <a:r>
              <a:rPr lang="en-US" sz="1800" b="1" dirty="0">
                <a:solidFill>
                  <a:schemeClr val="hlink"/>
                </a:solidFill>
                <a:latin typeface="Courier New" pitchFamily="49" charset="0"/>
              </a:rPr>
              <a:t>iteration</a:t>
            </a:r>
            <a:r>
              <a:rPr lang="en-US" sz="1800" b="1" dirty="0">
                <a:latin typeface="Courier New" pitchFamily="49" charset="0"/>
              </a:rPr>
              <a:t> = 0, </a:t>
            </a:r>
            <a:r>
              <a:rPr lang="en-US" sz="1800" b="1" dirty="0" err="1">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70000"/>
              </a:lnSpc>
              <a:buFont typeface="Wingdings" pitchFamily="2" charset="2"/>
              <a:buNone/>
            </a:pPr>
            <a:r>
              <a:rPr lang="en-US" sz="1800" b="1" dirty="0">
                <a:latin typeface="Courier New" pitchFamily="49" charset="0"/>
              </a:rPr>
              <a:t>    WRITE (0,"(A,I2,A,I2,A) ") "Iteration ", </a:t>
            </a:r>
            <a:r>
              <a:rPr lang="en-US" sz="1800" b="1" dirty="0" smtClean="0">
                <a:solidFill>
                  <a:srgbClr val="FF0000"/>
                </a:solidFill>
                <a:latin typeface="Courier New" pitchFamily="49" charset="0"/>
              </a:rPr>
              <a:t>iteration</a:t>
            </a:r>
            <a:r>
              <a:rPr lang="en-US" sz="1800" b="1" dirty="0" smtClean="0">
                <a:latin typeface="Courier New" pitchFamily="49" charset="0"/>
              </a:rPr>
              <a:t>, </a:t>
            </a:r>
            <a:r>
              <a:rPr lang="en-US" sz="1800" b="1" dirty="0">
                <a:latin typeface="Courier New" pitchFamily="49" charset="0"/>
              </a:rPr>
              <a:t>&amp;</a:t>
            </a:r>
          </a:p>
          <a:p>
            <a:pPr>
              <a:lnSpc>
                <a:spcPct val="70000"/>
              </a:lnSpc>
              <a:buFont typeface="Wingdings" pitchFamily="2" charset="2"/>
              <a:buNone/>
            </a:pPr>
            <a:r>
              <a:rPr lang="en-US" sz="1800" b="1" dirty="0">
                <a:latin typeface="Courier New" pitchFamily="49" charset="0"/>
              </a:rPr>
              <a:t> &amp;    ", </a:t>
            </a:r>
            <a:r>
              <a:rPr lang="en-US" sz="1800" b="1" dirty="0" smtClean="0">
                <a:latin typeface="Courier New" pitchFamily="49" charset="0"/>
              </a:rPr>
              <a:t>thread ", </a:t>
            </a:r>
            <a:r>
              <a:rPr lang="en-US" sz="1800" b="1" dirty="0" err="1" smtClean="0">
                <a:latin typeface="Courier New" pitchFamily="49" charset="0"/>
              </a:rPr>
              <a:t>this_thread</a:t>
            </a:r>
            <a:r>
              <a:rPr lang="en-US" sz="1800" b="1" dirty="0" smtClean="0">
                <a:latin typeface="Courier New" pitchFamily="49" charset="0"/>
              </a:rPr>
              <a:t>, </a:t>
            </a:r>
            <a:r>
              <a:rPr lang="en-US" sz="1800" b="1" dirty="0">
                <a:latin typeface="Courier New" pitchFamily="49" charset="0"/>
              </a:rPr>
              <a:t>": Hello, world!"</a:t>
            </a:r>
          </a:p>
          <a:p>
            <a:pPr>
              <a:lnSpc>
                <a:spcPct val="7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r>
              <a:rPr lang="en-US" dirty="0"/>
              <a:t>Notice that, if the iterations of the loop are executed concurrently, then the loop index variable named </a:t>
            </a:r>
            <a:r>
              <a:rPr lang="en-US" b="1" dirty="0">
                <a:solidFill>
                  <a:schemeClr val="hlink"/>
                </a:solidFill>
                <a:latin typeface="Courier New" pitchFamily="49" charset="0"/>
              </a:rPr>
              <a:t>iteration</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a:solidFill>
                  <a:schemeClr val="hlink"/>
                </a:solidFill>
                <a:latin typeface="Courier New" pitchFamily="49" charset="0"/>
              </a:rPr>
              <a:t>iteration</a:t>
            </a:r>
            <a:r>
              <a:rPr lang="en-US" dirty="0"/>
              <a:t>.</a:t>
            </a:r>
          </a:p>
          <a:p>
            <a:pPr>
              <a:lnSpc>
                <a:spcPct val="90000"/>
              </a:lnSpc>
              <a:buFont typeface="Wingdings" pitchFamily="2" charset="2"/>
              <a:buNone/>
            </a:pP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553C9F09-5EDF-42D5-B215-115B336032A2}" type="slidenum">
              <a:rPr lang="en-US"/>
              <a:pPr/>
              <a:t>69</a:t>
            </a:fld>
            <a:endParaRPr lang="en-US"/>
          </a:p>
        </p:txBody>
      </p:sp>
      <p:sp>
        <p:nvSpPr>
          <p:cNvPr id="741378" name="Rectangle 2"/>
          <p:cNvSpPr>
            <a:spLocks noGrp="1" noChangeArrowheads="1"/>
          </p:cNvSpPr>
          <p:nvPr>
            <p:ph type="title"/>
          </p:nvPr>
        </p:nvSpPr>
        <p:spPr/>
        <p:txBody>
          <a:bodyPr/>
          <a:lstStyle/>
          <a:p>
            <a:r>
              <a:rPr lang="en-US" dirty="0"/>
              <a:t>A Private </a:t>
            </a:r>
            <a:r>
              <a:rPr lang="en-US" dirty="0" smtClean="0"/>
              <a:t>Variable (C)</a:t>
            </a:r>
            <a:endParaRPr lang="en-US" dirty="0"/>
          </a:p>
        </p:txBody>
      </p:sp>
      <p:sp>
        <p:nvSpPr>
          <p:cNvPr id="741379" name="Rectangle 3"/>
          <p:cNvSpPr>
            <a:spLocks noGrp="1" noChangeArrowheads="1"/>
          </p:cNvSpPr>
          <p:nvPr>
            <p:ph type="body" idx="1"/>
          </p:nvPr>
        </p:nvSpPr>
        <p:spPr>
          <a:xfrm>
            <a:off x="609600" y="1219200"/>
            <a:ext cx="8077200" cy="4953000"/>
          </a:xfrm>
        </p:spPr>
        <p:txBody>
          <a:bodyPr/>
          <a:lstStyle/>
          <a:p>
            <a:pPr>
              <a:lnSpc>
                <a:spcPct val="90000"/>
              </a:lnSpc>
              <a:buFont typeface="Wingdings" pitchFamily="2" charset="2"/>
              <a:buNone/>
            </a:pPr>
            <a:r>
              <a:rPr lang="en-US" dirty="0"/>
              <a:t>Consider this loop</a:t>
            </a:r>
            <a:r>
              <a:rPr lang="en-US" dirty="0" smtClean="0"/>
              <a:t>:</a:t>
            </a:r>
          </a:p>
          <a:p>
            <a:pPr>
              <a:lnSpc>
                <a:spcPct val="90000"/>
              </a:lnSpc>
              <a:buFont typeface="Wingdings" pitchFamily="2" charset="2"/>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Font typeface="Wingdings" pitchFamily="2" charset="2"/>
              <a:buNone/>
            </a:pPr>
            <a:r>
              <a:rPr lang="en-US" sz="1800" b="1" dirty="0" smtClean="0">
                <a:latin typeface="Courier New" pitchFamily="49" charset="0"/>
              </a:rPr>
              <a:t>  for (</a:t>
            </a:r>
            <a:r>
              <a:rPr lang="en-US" sz="1800" b="1" dirty="0" smtClean="0">
                <a:solidFill>
                  <a:schemeClr val="hlink"/>
                </a:solidFill>
                <a:latin typeface="Courier New" pitchFamily="49" charset="0"/>
              </a:rPr>
              <a:t>iteration</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a:t>
            </a:r>
          </a:p>
          <a:p>
            <a:pPr>
              <a:lnSpc>
                <a:spcPct val="70000"/>
              </a:lnSpc>
              <a:buFont typeface="Wingdings" pitchFamily="2" charset="2"/>
              <a:buNone/>
            </a:pPr>
            <a:r>
              <a:rPr lang="en-US" sz="1800" b="1" dirty="0" smtClean="0">
                <a:solidFill>
                  <a:srgbClr val="FF0000"/>
                </a:solidFill>
                <a:latin typeface="Courier New" pitchFamily="49" charset="0"/>
              </a:rPr>
              <a:t>       iteration</a:t>
            </a:r>
            <a:r>
              <a:rPr lang="en-US" sz="1800" b="1" dirty="0" smtClean="0">
                <a:latin typeface="Courier New" pitchFamily="49" charset="0"/>
              </a:rPr>
              <a:t> &lt; </a:t>
            </a:r>
            <a:r>
              <a:rPr lang="en-US" sz="1800" b="1" dirty="0" err="1" smtClean="0">
                <a:latin typeface="Courier New" pitchFamily="49" charset="0"/>
              </a:rPr>
              <a:t>number_of_threads</a:t>
            </a:r>
            <a:r>
              <a:rPr lang="en-US" sz="1800" b="1" dirty="0" smtClean="0">
                <a:latin typeface="Courier New" pitchFamily="49" charset="0"/>
              </a:rPr>
              <a:t>; </a:t>
            </a:r>
            <a:r>
              <a:rPr lang="en-US" sz="1800" b="1" dirty="0" smtClean="0">
                <a:solidFill>
                  <a:srgbClr val="FF0000"/>
                </a:solidFill>
                <a:latin typeface="Courier New" pitchFamily="49" charset="0"/>
              </a:rPr>
              <a:t>iteration</a:t>
            </a:r>
            <a:r>
              <a:rPr lang="en-US" sz="1800" b="1" dirty="0" smtClean="0">
                <a:latin typeface="Courier New" pitchFamily="49" charset="0"/>
              </a:rPr>
              <a:t>++)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Font typeface="Wingdings" pitchFamily="2" charset="2"/>
              <a:buNone/>
            </a:pPr>
            <a:r>
              <a:rPr lang="en-US" sz="1800" b="1" dirty="0" smtClean="0">
                <a:solidFill>
                  <a:srgbClr val="0000CC"/>
                </a:solidFill>
                <a:latin typeface="Courier New" pitchFamily="49" charset="0"/>
              </a:rPr>
              <a:t>        </a:t>
            </a:r>
            <a:r>
              <a:rPr lang="en-US" sz="1800" b="1" dirty="0" smtClean="0">
                <a:solidFill>
                  <a:srgbClr val="FF0000"/>
                </a:solidFill>
                <a:latin typeface="Courier New" pitchFamily="49" charset="0"/>
              </a:rPr>
              <a:t>iteration</a:t>
            </a:r>
            <a:r>
              <a:rPr lang="en-US" sz="1800" b="1" dirty="0" smtClean="0">
                <a:solidFill>
                  <a:srgbClr val="0000CC"/>
                </a:solidFill>
                <a:latin typeface="Courier New" pitchFamily="49" charset="0"/>
              </a:rPr>
              <a:t>, </a:t>
            </a:r>
            <a:r>
              <a:rPr lang="en-US" sz="1800" b="1" dirty="0" err="1" smtClean="0">
                <a:latin typeface="Courier New" pitchFamily="49" charset="0"/>
              </a:rPr>
              <a:t>this_thread</a:t>
            </a:r>
            <a:r>
              <a:rPr lang="en-US" sz="1800" b="1" dirty="0" smtClean="0">
                <a:solidFill>
                  <a:srgbClr val="0000CC"/>
                </a:solidFill>
                <a:latin typeface="Courier New" pitchFamily="49" charset="0"/>
              </a:rPr>
              <a:t>);</a:t>
            </a:r>
            <a:endParaRPr lang="en-US" sz="1800" b="1" dirty="0">
              <a:solidFill>
                <a:srgbClr val="0000CC"/>
              </a:solidFill>
              <a:latin typeface="Courier New" pitchFamily="49" charset="0"/>
            </a:endParaRPr>
          </a:p>
          <a:p>
            <a:pPr>
              <a:lnSpc>
                <a:spcPct val="7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90000"/>
              </a:lnSpc>
              <a:buFont typeface="Wingdings" pitchFamily="2" charset="2"/>
              <a:buNone/>
            </a:pPr>
            <a:r>
              <a:rPr lang="en-US" dirty="0"/>
              <a:t>Notice that, if the iterations of the loop are executed concurrently, then the loop index variable named </a:t>
            </a:r>
            <a:r>
              <a:rPr lang="en-US" b="1" dirty="0">
                <a:solidFill>
                  <a:schemeClr val="hlink"/>
                </a:solidFill>
                <a:latin typeface="Courier New" pitchFamily="49" charset="0"/>
              </a:rPr>
              <a:t>iteration</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a:solidFill>
                  <a:schemeClr val="hlink"/>
                </a:solidFill>
                <a:latin typeface="Courier New" pitchFamily="49" charset="0"/>
              </a:rPr>
              <a:t>iteration</a:t>
            </a:r>
            <a:r>
              <a:rPr lang="en-US" dirty="0"/>
              <a:t>.</a:t>
            </a:r>
          </a:p>
          <a:p>
            <a:pPr>
              <a:lnSpc>
                <a:spcPct val="90000"/>
              </a:lnSpc>
              <a:buFont typeface="Wingdings" pitchFamily="2" charset="2"/>
              <a:buNone/>
            </a:pP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7</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Font typeface="Wingdings" pitchFamily="2" charset="2"/>
              <a:buNone/>
            </a:pPr>
            <a:r>
              <a:rPr lang="en-US" dirty="0" smtClean="0"/>
              <a:t>1-800-832-0736</a:t>
            </a:r>
          </a:p>
          <a:p>
            <a:pPr algn="ctr">
              <a:buFont typeface="Wingdings" pitchFamily="2" charset="2"/>
              <a:buNone/>
            </a:pPr>
            <a:r>
              <a:rPr lang="en-US" dirty="0" smtClean="0"/>
              <a:t>* 623 2874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t>
            </a:r>
            <a:r>
              <a:rPr lang="en-US" dirty="0" smtClean="0"/>
              <a:t>OU Information Technology for providing the toll free phone bridge.</a:t>
            </a: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D2A08576-1334-4B09-8E63-7A122AF6C1DD}" type="slidenum">
              <a:rPr lang="en-US"/>
              <a:pPr/>
              <a:t>70</a:t>
            </a:fld>
            <a:endParaRPr lang="en-US"/>
          </a:p>
        </p:txBody>
      </p:sp>
      <p:sp>
        <p:nvSpPr>
          <p:cNvPr id="742402" name="Rectangle 2"/>
          <p:cNvSpPr>
            <a:spLocks noGrp="1" noChangeArrowheads="1"/>
          </p:cNvSpPr>
          <p:nvPr>
            <p:ph type="title"/>
          </p:nvPr>
        </p:nvSpPr>
        <p:spPr/>
        <p:txBody>
          <a:bodyPr/>
          <a:lstStyle/>
          <a:p>
            <a:r>
              <a:rPr lang="en-US" dirty="0"/>
              <a:t>Another Private </a:t>
            </a:r>
            <a:r>
              <a:rPr lang="en-US" dirty="0" smtClean="0"/>
              <a:t>Variable (F90)</a:t>
            </a:r>
            <a:endParaRPr lang="en-US" dirty="0"/>
          </a:p>
        </p:txBody>
      </p:sp>
      <p:sp>
        <p:nvSpPr>
          <p:cNvPr id="742403" name="Rectangle 3"/>
          <p:cNvSpPr>
            <a:spLocks noGrp="1" noChangeArrowheads="1"/>
          </p:cNvSpPr>
          <p:nvPr>
            <p:ph type="body" idx="1"/>
          </p:nvPr>
        </p:nvSpPr>
        <p:spPr>
          <a:xfrm>
            <a:off x="609600" y="1371600"/>
            <a:ext cx="8077200" cy="4953000"/>
          </a:xfrm>
        </p:spPr>
        <p:txBody>
          <a:bodyPr/>
          <a:lstStyle/>
          <a:p>
            <a:pPr>
              <a:lnSpc>
                <a:spcPct val="60000"/>
              </a:lnSpc>
              <a:buFont typeface="Wingdings" pitchFamily="2" charset="2"/>
              <a:buNone/>
            </a:pPr>
            <a:endParaRPr lang="en-US" sz="1800" b="1" dirty="0">
              <a:solidFill>
                <a:srgbClr val="0000CC"/>
              </a:solidFill>
              <a:latin typeface="Courier New" pitchFamily="49" charset="0"/>
            </a:endParaRPr>
          </a:p>
          <a:p>
            <a:pPr>
              <a:lnSpc>
                <a:spcPct val="90000"/>
              </a:lnSpc>
              <a:buFont typeface="Wingdings" pitchFamily="2" charset="2"/>
              <a:buNone/>
            </a:pPr>
            <a:r>
              <a:rPr lang="en-US" sz="1800" b="1" dirty="0">
                <a:solidFill>
                  <a:srgbClr val="0000CC"/>
                </a:solidFill>
                <a:latin typeface="Courier New" pitchFamily="49" charset="0"/>
              </a:rPr>
              <a:t>!$OMP PARALLEL DO …</a:t>
            </a:r>
            <a:endParaRPr lang="en-US" sz="1800" b="1" dirty="0">
              <a:latin typeface="Courier New" pitchFamily="49" charset="0"/>
            </a:endParaRPr>
          </a:p>
          <a:p>
            <a:pPr>
              <a:lnSpc>
                <a:spcPct val="80000"/>
              </a:lnSpc>
              <a:buFont typeface="Wingdings" pitchFamily="2" charset="2"/>
              <a:buNone/>
            </a:pPr>
            <a:r>
              <a:rPr lang="en-US" sz="1800" b="1" dirty="0">
                <a:latin typeface="Courier New" pitchFamily="49" charset="0"/>
              </a:rPr>
              <a:t>  DO iteration = 0, </a:t>
            </a:r>
            <a:r>
              <a:rPr lang="en-US" sz="1800" b="1" dirty="0" err="1">
                <a:latin typeface="Courier New" pitchFamily="49" charset="0"/>
              </a:rPr>
              <a:t>number_of_threads</a:t>
            </a:r>
            <a:r>
              <a:rPr lang="en-US" sz="1800" b="1" dirty="0">
                <a:latin typeface="Courier New" pitchFamily="49" charset="0"/>
              </a:rPr>
              <a:t> - 1</a:t>
            </a:r>
          </a:p>
          <a:p>
            <a:pPr>
              <a:lnSpc>
                <a:spcPct val="80000"/>
              </a:lnSpc>
              <a:buFont typeface="Wingdings" pitchFamily="2" charset="2"/>
              <a:buNone/>
            </a:pPr>
            <a:r>
              <a:rPr lang="en-US" sz="1800" b="1" dirty="0">
                <a:latin typeface="Courier New" pitchFamily="49" charset="0"/>
              </a:rPr>
              <a:t>    </a:t>
            </a:r>
            <a:r>
              <a:rPr lang="en-US" sz="1800" b="1" dirty="0" err="1">
                <a:solidFill>
                  <a:schemeClr val="hlink"/>
                </a:solidFill>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80000"/>
              </a:lnSpc>
              <a:buFont typeface="Wingdings" pitchFamily="2" charset="2"/>
              <a:buNone/>
            </a:pPr>
            <a:r>
              <a:rPr lang="en-US" sz="1800" b="1" dirty="0">
                <a:latin typeface="Courier New" pitchFamily="49" charset="0"/>
              </a:rPr>
              <a:t>    WRITE (0,"(A,I2,A,I2,A)") "Iteration ", iteration, &amp;</a:t>
            </a:r>
          </a:p>
          <a:p>
            <a:pPr>
              <a:lnSpc>
                <a:spcPct val="80000"/>
              </a:lnSpc>
              <a:buFont typeface="Wingdings" pitchFamily="2" charset="2"/>
              <a:buNone/>
            </a:pPr>
            <a:r>
              <a:rPr lang="en-US" sz="1800" b="1" dirty="0">
                <a:latin typeface="Courier New" pitchFamily="49" charset="0"/>
              </a:rPr>
              <a:t> &amp;    ", thread ", </a:t>
            </a:r>
            <a:r>
              <a:rPr lang="en-US" sz="1800" b="1" dirty="0" err="1">
                <a:solidFill>
                  <a:srgbClr val="FF0000"/>
                </a:solidFill>
                <a:latin typeface="Courier New" pitchFamily="49" charset="0"/>
              </a:rPr>
              <a:t>this_thread</a:t>
            </a:r>
            <a:r>
              <a:rPr lang="en-US" sz="1800" b="1" dirty="0">
                <a:latin typeface="Courier New" pitchFamily="49" charset="0"/>
              </a:rPr>
              <a:t>, ": Hello, world!"</a:t>
            </a:r>
          </a:p>
          <a:p>
            <a:pPr>
              <a:lnSpc>
                <a:spcPct val="80000"/>
              </a:lnSpc>
              <a:buFont typeface="Wingdings" pitchFamily="2" charset="2"/>
              <a:buNone/>
            </a:pPr>
            <a:r>
              <a:rPr lang="en-US" sz="1800" b="1" dirty="0">
                <a:latin typeface="Courier New" pitchFamily="49" charset="0"/>
              </a:rPr>
              <a:t>  END DO</a:t>
            </a:r>
          </a:p>
          <a:p>
            <a:pPr>
              <a:lnSpc>
                <a:spcPct val="90000"/>
              </a:lnSpc>
              <a:buFont typeface="Wingdings" pitchFamily="2" charset="2"/>
              <a:buNone/>
            </a:pPr>
            <a:r>
              <a:rPr lang="en-US" dirty="0"/>
              <a:t>Notice that, if the iterations of the loop are executed concurrently, then </a:t>
            </a:r>
            <a:r>
              <a:rPr lang="en-US" b="1" dirty="0" err="1">
                <a:solidFill>
                  <a:schemeClr val="hlink"/>
                </a:solidFill>
                <a:latin typeface="Courier New" pitchFamily="49" charset="0"/>
              </a:rPr>
              <a:t>this_thread</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err="1">
                <a:solidFill>
                  <a:schemeClr val="hlink"/>
                </a:solidFill>
                <a:latin typeface="Courier New" pitchFamily="49" charset="0"/>
              </a:rPr>
              <a:t>this_thread</a:t>
            </a:r>
            <a:r>
              <a:rPr lang="en-US" dirty="0"/>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D2A08576-1334-4B09-8E63-7A122AF6C1DD}" type="slidenum">
              <a:rPr lang="en-US"/>
              <a:pPr/>
              <a:t>71</a:t>
            </a:fld>
            <a:endParaRPr lang="en-US"/>
          </a:p>
        </p:txBody>
      </p:sp>
      <p:sp>
        <p:nvSpPr>
          <p:cNvPr id="742402" name="Rectangle 2"/>
          <p:cNvSpPr>
            <a:spLocks noGrp="1" noChangeArrowheads="1"/>
          </p:cNvSpPr>
          <p:nvPr>
            <p:ph type="title"/>
          </p:nvPr>
        </p:nvSpPr>
        <p:spPr/>
        <p:txBody>
          <a:bodyPr/>
          <a:lstStyle/>
          <a:p>
            <a:r>
              <a:rPr lang="en-US" dirty="0"/>
              <a:t>Another Private </a:t>
            </a:r>
            <a:r>
              <a:rPr lang="en-US" dirty="0" smtClean="0"/>
              <a:t>Variable (C)</a:t>
            </a:r>
            <a:endParaRPr lang="en-US" dirty="0"/>
          </a:p>
        </p:txBody>
      </p:sp>
      <p:sp>
        <p:nvSpPr>
          <p:cNvPr id="742403" name="Rectangle 3"/>
          <p:cNvSpPr>
            <a:spLocks noGrp="1" noChangeArrowheads="1"/>
          </p:cNvSpPr>
          <p:nvPr>
            <p:ph type="body" idx="1"/>
          </p:nvPr>
        </p:nvSpPr>
        <p:spPr>
          <a:xfrm>
            <a:off x="609600" y="1371600"/>
            <a:ext cx="8077200" cy="4953000"/>
          </a:xfrm>
        </p:spPr>
        <p:txBody>
          <a:bodyPr/>
          <a:lstStyle/>
          <a:p>
            <a:pPr>
              <a:lnSpc>
                <a:spcPct val="60000"/>
              </a:lnSpc>
              <a:buFont typeface="Wingdings" pitchFamily="2" charset="2"/>
              <a:buNone/>
            </a:pPr>
            <a:endParaRPr lang="en-US" sz="1800" b="1" dirty="0">
              <a:solidFill>
                <a:srgbClr val="0000CC"/>
              </a:solidFill>
              <a:latin typeface="Courier New" pitchFamily="49" charset="0"/>
            </a:endParaRPr>
          </a:p>
          <a:p>
            <a:pPr>
              <a:lnSpc>
                <a:spcPct val="90000"/>
              </a:lnSpc>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None/>
            </a:pPr>
            <a:r>
              <a:rPr lang="en-US" sz="1800" b="1" dirty="0" smtClean="0">
                <a:latin typeface="Courier New" pitchFamily="49" charset="0"/>
              </a:rPr>
              <a:t>  for (iteration = 0;</a:t>
            </a:r>
          </a:p>
          <a:p>
            <a:pPr>
              <a:lnSpc>
                <a:spcPct val="70000"/>
              </a:lnSpc>
              <a:buNone/>
            </a:pPr>
            <a:r>
              <a:rPr lang="en-US" sz="1800" b="1" dirty="0" smtClean="0">
                <a:solidFill>
                  <a:srgbClr val="FF0000"/>
                </a:solidFill>
                <a:latin typeface="Courier New" pitchFamily="49" charset="0"/>
              </a:rPr>
              <a:t>       </a:t>
            </a:r>
            <a:r>
              <a:rPr lang="en-US" sz="1800" b="1" dirty="0" smtClean="0">
                <a:latin typeface="Courier New" pitchFamily="49" charset="0"/>
              </a:rPr>
              <a:t>iteration &lt; </a:t>
            </a:r>
            <a:r>
              <a:rPr lang="en-US" sz="1800" b="1" dirty="0" err="1" smtClean="0">
                <a:latin typeface="Courier New" pitchFamily="49" charset="0"/>
              </a:rPr>
              <a:t>number_of_threads</a:t>
            </a:r>
            <a:r>
              <a:rPr lang="en-US" sz="1800" b="1" dirty="0" smtClean="0">
                <a:latin typeface="Courier New" pitchFamily="49" charset="0"/>
              </a:rPr>
              <a:t>; iteration++) {</a:t>
            </a:r>
          </a:p>
          <a:p>
            <a:pPr>
              <a:lnSpc>
                <a:spcPct val="70000"/>
              </a:lnSpc>
              <a:buNone/>
            </a:pPr>
            <a:r>
              <a:rPr lang="en-US" sz="1800" b="1" dirty="0" smtClean="0">
                <a:latin typeface="Courier New" pitchFamily="49" charset="0"/>
              </a:rPr>
              <a:t>    </a:t>
            </a:r>
            <a:r>
              <a:rPr lang="en-US" sz="1800" b="1" dirty="0" err="1" smtClean="0">
                <a:solidFill>
                  <a:srgbClr val="FF0000"/>
                </a:solidFill>
                <a:latin typeface="Courier New" pitchFamily="49" charset="0"/>
              </a:rPr>
              <a:t>this_thread</a:t>
            </a:r>
            <a:r>
              <a:rPr lang="en-US" sz="1800" b="1" dirty="0" smtClean="0">
                <a:latin typeface="Courier New" pitchFamily="49" charset="0"/>
              </a:rPr>
              <a:t> = </a:t>
            </a:r>
            <a:r>
              <a:rPr lang="en-US" sz="1800" b="1" dirty="0" err="1" smtClean="0">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None/>
            </a:pPr>
            <a:r>
              <a:rPr lang="en-US" sz="1800" b="1" dirty="0" smtClean="0">
                <a:solidFill>
                  <a:srgbClr val="0000CC"/>
                </a:solidFill>
                <a:latin typeface="Courier New" pitchFamily="49" charset="0"/>
              </a:rPr>
              <a:t>        </a:t>
            </a:r>
            <a:r>
              <a:rPr lang="en-US" sz="1800" b="1" dirty="0" smtClean="0">
                <a:latin typeface="Courier New" pitchFamily="49" charset="0"/>
              </a:rPr>
              <a:t>iteration</a:t>
            </a:r>
            <a:r>
              <a:rPr lang="en-US" sz="1800" b="1" dirty="0" smtClean="0">
                <a:solidFill>
                  <a:srgbClr val="0000CC"/>
                </a:solidFill>
                <a:latin typeface="Courier New" pitchFamily="49" charset="0"/>
              </a:rPr>
              <a:t>, </a:t>
            </a:r>
            <a:r>
              <a:rPr lang="en-US" sz="1800" b="1" dirty="0" err="1" smtClean="0">
                <a:solidFill>
                  <a:srgbClr val="FF0000"/>
                </a:solidFill>
                <a:latin typeface="Courier New" pitchFamily="49" charset="0"/>
              </a:rPr>
              <a:t>this_thread</a:t>
            </a:r>
            <a:r>
              <a:rPr lang="en-US" sz="1800" b="1" dirty="0" smtClean="0">
                <a:solidFill>
                  <a:srgbClr val="0000CC"/>
                </a:solidFill>
                <a:latin typeface="Courier New" pitchFamily="49" charset="0"/>
              </a:rPr>
              <a:t>);</a:t>
            </a:r>
          </a:p>
          <a:p>
            <a:pPr>
              <a:lnSpc>
                <a:spcPct val="70000"/>
              </a:lnSpc>
              <a:buNone/>
            </a:pPr>
            <a:r>
              <a:rPr lang="en-US" sz="1800" b="1" dirty="0" smtClean="0">
                <a:latin typeface="Courier New" pitchFamily="49" charset="0"/>
              </a:rPr>
              <a:t>}</a:t>
            </a:r>
          </a:p>
          <a:p>
            <a:pPr>
              <a:lnSpc>
                <a:spcPct val="90000"/>
              </a:lnSpc>
              <a:buFont typeface="Wingdings" pitchFamily="2" charset="2"/>
              <a:buNone/>
            </a:pPr>
            <a:r>
              <a:rPr lang="en-US" dirty="0" smtClean="0"/>
              <a:t>Notice </a:t>
            </a:r>
            <a:r>
              <a:rPr lang="en-US" dirty="0"/>
              <a:t>that, if the iterations of the loop are executed concurrently, then </a:t>
            </a:r>
            <a:r>
              <a:rPr lang="en-US" b="1" dirty="0" err="1">
                <a:solidFill>
                  <a:schemeClr val="hlink"/>
                </a:solidFill>
                <a:latin typeface="Courier New" pitchFamily="49" charset="0"/>
              </a:rPr>
              <a:t>this_thread</a:t>
            </a:r>
            <a:r>
              <a:rPr lang="en-US" dirty="0"/>
              <a:t> will be wrong for all but one of the threads.</a:t>
            </a:r>
          </a:p>
          <a:p>
            <a:pPr>
              <a:lnSpc>
                <a:spcPct val="90000"/>
              </a:lnSpc>
              <a:buFont typeface="Wingdings" pitchFamily="2" charset="2"/>
              <a:buNone/>
            </a:pPr>
            <a:r>
              <a:rPr lang="en-US" dirty="0"/>
              <a:t>Each thread should get its own copy of the  variable named </a:t>
            </a:r>
            <a:r>
              <a:rPr lang="en-US" b="1" dirty="0" err="1">
                <a:solidFill>
                  <a:schemeClr val="hlink"/>
                </a:solidFill>
                <a:latin typeface="Courier New" pitchFamily="49" charset="0"/>
              </a:rPr>
              <a:t>this_thread</a:t>
            </a:r>
            <a:r>
              <a:rPr lang="en-US" dirty="0"/>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2E2E2692-535A-4F99-A54C-049794350B1C}" type="slidenum">
              <a:rPr lang="en-US"/>
              <a:pPr/>
              <a:t>72</a:t>
            </a:fld>
            <a:endParaRPr lang="en-US"/>
          </a:p>
        </p:txBody>
      </p:sp>
      <p:sp>
        <p:nvSpPr>
          <p:cNvPr id="743426" name="Rectangle 2"/>
          <p:cNvSpPr>
            <a:spLocks noGrp="1" noChangeArrowheads="1"/>
          </p:cNvSpPr>
          <p:nvPr>
            <p:ph type="title"/>
          </p:nvPr>
        </p:nvSpPr>
        <p:spPr/>
        <p:txBody>
          <a:bodyPr/>
          <a:lstStyle/>
          <a:p>
            <a:r>
              <a:rPr lang="en-US" dirty="0"/>
              <a:t>A Shared </a:t>
            </a:r>
            <a:r>
              <a:rPr lang="en-US" dirty="0" smtClean="0"/>
              <a:t>Variable (F90)</a:t>
            </a:r>
            <a:endParaRPr lang="en-US" dirty="0"/>
          </a:p>
        </p:txBody>
      </p:sp>
      <p:sp>
        <p:nvSpPr>
          <p:cNvPr id="743427" name="Rectangle 3"/>
          <p:cNvSpPr>
            <a:spLocks noGrp="1" noChangeArrowheads="1"/>
          </p:cNvSpPr>
          <p:nvPr>
            <p:ph type="body" idx="1"/>
          </p:nvPr>
        </p:nvSpPr>
        <p:spPr>
          <a:xfrm>
            <a:off x="609600" y="1371600"/>
            <a:ext cx="8077200" cy="4953000"/>
          </a:xfrm>
        </p:spPr>
        <p:txBody>
          <a:bodyPr/>
          <a:lstStyle/>
          <a:p>
            <a:pPr>
              <a:lnSpc>
                <a:spcPct val="80000"/>
              </a:lnSpc>
              <a:buFont typeface="Wingdings" pitchFamily="2" charset="2"/>
              <a:buNone/>
            </a:pPr>
            <a:endParaRPr lang="en-US" sz="1400" b="1" dirty="0">
              <a:solidFill>
                <a:srgbClr val="0000CC"/>
              </a:solidFill>
              <a:latin typeface="Courier New" pitchFamily="49" charset="0"/>
            </a:endParaRPr>
          </a:p>
          <a:p>
            <a:pPr>
              <a:lnSpc>
                <a:spcPct val="80000"/>
              </a:lnSpc>
              <a:buFont typeface="Wingdings" pitchFamily="2" charset="2"/>
              <a:buNone/>
            </a:pPr>
            <a:r>
              <a:rPr lang="en-US" sz="1800" b="1" dirty="0">
                <a:solidFill>
                  <a:srgbClr val="0000CC"/>
                </a:solidFill>
                <a:latin typeface="Courier New" pitchFamily="49" charset="0"/>
              </a:rPr>
              <a:t>!$OMP PARALLEL DO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DO iteration = 0, </a:t>
            </a:r>
            <a:r>
              <a:rPr lang="en-US" sz="1800" b="1" dirty="0" err="1">
                <a:solidFill>
                  <a:srgbClr val="A50021"/>
                </a:solidFill>
                <a:latin typeface="Courier New" pitchFamily="49" charset="0"/>
              </a:rPr>
              <a:t>number_of_threads</a:t>
            </a:r>
            <a:r>
              <a:rPr lang="en-US" sz="1800" b="1" dirty="0">
                <a:latin typeface="Courier New" pitchFamily="49" charset="0"/>
              </a:rPr>
              <a:t> - 1</a:t>
            </a:r>
          </a:p>
          <a:p>
            <a:pPr>
              <a:lnSpc>
                <a:spcPct val="70000"/>
              </a:lnSpc>
              <a:buFont typeface="Wingdings" pitchFamily="2" charset="2"/>
              <a:buNone/>
            </a:pPr>
            <a:r>
              <a:rPr lang="en-US" sz="1800" b="1" dirty="0">
                <a:latin typeface="Courier New" pitchFamily="49" charset="0"/>
              </a:rPr>
              <a:t>    </a:t>
            </a:r>
            <a:r>
              <a:rPr lang="en-US" sz="1800" b="1" dirty="0" err="1">
                <a:latin typeface="Courier New" pitchFamily="49" charset="0"/>
              </a:rPr>
              <a:t>this_thread</a:t>
            </a:r>
            <a:r>
              <a:rPr lang="en-US" sz="1800" b="1" dirty="0">
                <a:latin typeface="Courier New" pitchFamily="49" charset="0"/>
              </a:rPr>
              <a:t> = </a:t>
            </a:r>
            <a:r>
              <a:rPr lang="en-US" sz="1800" b="1" dirty="0" err="1">
                <a:solidFill>
                  <a:srgbClr val="0000CC"/>
                </a:solidFill>
                <a:latin typeface="Courier New" pitchFamily="49" charset="0"/>
              </a:rPr>
              <a:t>omp_get_thread_num</a:t>
            </a:r>
            <a:r>
              <a:rPr lang="en-US" sz="1800" b="1" dirty="0">
                <a:solidFill>
                  <a:srgbClr val="0000CC"/>
                </a:solidFill>
                <a:latin typeface="Courier New" pitchFamily="49" charset="0"/>
              </a:rPr>
              <a:t>()</a:t>
            </a:r>
          </a:p>
          <a:p>
            <a:pPr>
              <a:lnSpc>
                <a:spcPct val="70000"/>
              </a:lnSpc>
              <a:buFont typeface="Wingdings" pitchFamily="2" charset="2"/>
              <a:buNone/>
            </a:pPr>
            <a:r>
              <a:rPr lang="en-US" sz="1800" b="1" dirty="0">
                <a:latin typeface="Courier New" pitchFamily="49" charset="0"/>
              </a:rPr>
              <a:t>    WRITE (0,"(A,I2,A,I2,A)"“) "Iteration ", iteration, &amp;</a:t>
            </a:r>
          </a:p>
          <a:p>
            <a:pPr>
              <a:lnSpc>
                <a:spcPct val="70000"/>
              </a:lnSpc>
              <a:buFont typeface="Wingdings" pitchFamily="2" charset="2"/>
              <a:buNone/>
            </a:pPr>
            <a:r>
              <a:rPr lang="en-US" sz="1800" b="1" dirty="0">
                <a:latin typeface="Courier New" pitchFamily="49" charset="0"/>
              </a:rPr>
              <a:t> &amp;    ", thread ", </a:t>
            </a:r>
            <a:r>
              <a:rPr lang="en-US" sz="1800" b="1" dirty="0" err="1">
                <a:latin typeface="Courier New" pitchFamily="49" charset="0"/>
              </a:rPr>
              <a:t>this_thread</a:t>
            </a:r>
            <a:r>
              <a:rPr lang="en-US" sz="1800" b="1" dirty="0">
                <a:latin typeface="Courier New" pitchFamily="49" charset="0"/>
              </a:rPr>
              <a:t>, ": Hello, world!"</a:t>
            </a:r>
          </a:p>
          <a:p>
            <a:pPr>
              <a:lnSpc>
                <a:spcPct val="70000"/>
              </a:lnSpc>
              <a:buFont typeface="Wingdings" pitchFamily="2" charset="2"/>
              <a:buNone/>
            </a:pPr>
            <a:r>
              <a:rPr lang="en-US" sz="1800" b="1" dirty="0">
                <a:latin typeface="Courier New" pitchFamily="49" charset="0"/>
              </a:rPr>
              <a:t>  END DO</a:t>
            </a:r>
          </a:p>
          <a:p>
            <a:pPr>
              <a:buFont typeface="Wingdings" pitchFamily="2" charset="2"/>
              <a:buNone/>
            </a:pPr>
            <a:r>
              <a:rPr lang="en-US" dirty="0"/>
              <a:t>Notice that, regardless of whether the iterations of the loop are executed serially or in parallel, </a:t>
            </a:r>
            <a:r>
              <a:rPr lang="en-US" b="1" dirty="0" err="1">
                <a:solidFill>
                  <a:srgbClr val="A50021"/>
                </a:solidFill>
                <a:latin typeface="Courier New" pitchFamily="49" charset="0"/>
              </a:rPr>
              <a:t>number_of_threads</a:t>
            </a:r>
            <a:r>
              <a:rPr lang="en-US" b="1" dirty="0">
                <a:latin typeface="Courier New" pitchFamily="49" charset="0"/>
              </a:rPr>
              <a:t> </a:t>
            </a:r>
            <a:r>
              <a:rPr lang="en-US" dirty="0"/>
              <a:t>will be correct for all of the threads.</a:t>
            </a:r>
          </a:p>
          <a:p>
            <a:pPr>
              <a:lnSpc>
                <a:spcPct val="90000"/>
              </a:lnSpc>
              <a:buFont typeface="Wingdings" pitchFamily="2" charset="2"/>
              <a:buNone/>
            </a:pPr>
            <a:r>
              <a:rPr lang="en-US" dirty="0"/>
              <a:t>All threads should share a single instance of </a:t>
            </a:r>
            <a:r>
              <a:rPr lang="en-US" b="1" dirty="0" err="1">
                <a:solidFill>
                  <a:srgbClr val="A50021"/>
                </a:solidFill>
                <a:latin typeface="Courier New" pitchFamily="49" charset="0"/>
              </a:rPr>
              <a:t>number_of_threads</a:t>
            </a:r>
            <a:r>
              <a:rPr lang="en-US" dirty="0"/>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2E2E2692-535A-4F99-A54C-049794350B1C}" type="slidenum">
              <a:rPr lang="en-US"/>
              <a:pPr/>
              <a:t>73</a:t>
            </a:fld>
            <a:endParaRPr lang="en-US"/>
          </a:p>
        </p:txBody>
      </p:sp>
      <p:sp>
        <p:nvSpPr>
          <p:cNvPr id="743426" name="Rectangle 2"/>
          <p:cNvSpPr>
            <a:spLocks noGrp="1" noChangeArrowheads="1"/>
          </p:cNvSpPr>
          <p:nvPr>
            <p:ph type="title"/>
          </p:nvPr>
        </p:nvSpPr>
        <p:spPr/>
        <p:txBody>
          <a:bodyPr/>
          <a:lstStyle/>
          <a:p>
            <a:r>
              <a:rPr lang="en-US" dirty="0"/>
              <a:t>A Shared </a:t>
            </a:r>
            <a:r>
              <a:rPr lang="en-US" dirty="0" smtClean="0"/>
              <a:t>Variable (C)</a:t>
            </a:r>
            <a:endParaRPr lang="en-US" dirty="0"/>
          </a:p>
        </p:txBody>
      </p:sp>
      <p:sp>
        <p:nvSpPr>
          <p:cNvPr id="743427" name="Rectangle 3"/>
          <p:cNvSpPr>
            <a:spLocks noGrp="1" noChangeArrowheads="1"/>
          </p:cNvSpPr>
          <p:nvPr>
            <p:ph type="body" idx="1"/>
          </p:nvPr>
        </p:nvSpPr>
        <p:spPr>
          <a:xfrm>
            <a:off x="609600" y="1371600"/>
            <a:ext cx="8077200" cy="4953000"/>
          </a:xfrm>
        </p:spPr>
        <p:txBody>
          <a:bodyPr/>
          <a:lstStyle/>
          <a:p>
            <a:pPr>
              <a:lnSpc>
                <a:spcPct val="80000"/>
              </a:lnSpc>
              <a:buFont typeface="Wingdings" pitchFamily="2" charset="2"/>
              <a:buNone/>
            </a:pPr>
            <a:endParaRPr lang="en-US" sz="1400" b="1" dirty="0">
              <a:solidFill>
                <a:srgbClr val="0000CC"/>
              </a:solidFill>
              <a:latin typeface="Courier New" pitchFamily="49" charset="0"/>
            </a:endParaRPr>
          </a:p>
          <a:p>
            <a:pPr>
              <a:lnSpc>
                <a:spcPct val="90000"/>
              </a:lnSpc>
              <a:buNone/>
            </a:pPr>
            <a:r>
              <a:rPr lang="en-US" sz="1800" b="1" dirty="0" smtClean="0">
                <a:solidFill>
                  <a:srgbClr val="0000CC"/>
                </a:solidFill>
                <a:latin typeface="Courier New" pitchFamily="49" charset="0"/>
              </a:rPr>
              <a:t>#</a:t>
            </a:r>
            <a:r>
              <a:rPr lang="en-US" sz="1800" b="1" dirty="0" err="1" smtClean="0">
                <a:solidFill>
                  <a:srgbClr val="0000CC"/>
                </a:solidFill>
                <a:latin typeface="Courier New" pitchFamily="49" charset="0"/>
              </a:rPr>
              <a:t>pragma</a:t>
            </a:r>
            <a:r>
              <a:rPr lang="en-US" sz="1800" b="1" dirty="0" smtClean="0">
                <a:solidFill>
                  <a:srgbClr val="0000CC"/>
                </a:solidFill>
                <a:latin typeface="Courier New" pitchFamily="49" charset="0"/>
              </a:rPr>
              <a:t> </a:t>
            </a:r>
            <a:r>
              <a:rPr lang="en-US" sz="1800" b="1" dirty="0" err="1" smtClean="0">
                <a:solidFill>
                  <a:srgbClr val="0000CC"/>
                </a:solidFill>
                <a:latin typeface="Courier New" pitchFamily="49" charset="0"/>
              </a:rPr>
              <a:t>omp</a:t>
            </a:r>
            <a:r>
              <a:rPr lang="en-US" sz="1800" b="1" dirty="0" smtClean="0">
                <a:solidFill>
                  <a:srgbClr val="0000CC"/>
                </a:solidFill>
                <a:latin typeface="Courier New" pitchFamily="49" charset="0"/>
              </a:rPr>
              <a:t> parallel for …</a:t>
            </a:r>
          </a:p>
          <a:p>
            <a:pPr>
              <a:lnSpc>
                <a:spcPct val="70000"/>
              </a:lnSpc>
              <a:buNone/>
            </a:pPr>
            <a:r>
              <a:rPr lang="en-US" sz="1800" b="1" dirty="0" smtClean="0">
                <a:latin typeface="Courier New" pitchFamily="49" charset="0"/>
              </a:rPr>
              <a:t>  for (iteration = 0;</a:t>
            </a:r>
          </a:p>
          <a:p>
            <a:pPr>
              <a:lnSpc>
                <a:spcPct val="70000"/>
              </a:lnSpc>
              <a:buNone/>
            </a:pPr>
            <a:r>
              <a:rPr lang="en-US" sz="1800" b="1" dirty="0" smtClean="0">
                <a:solidFill>
                  <a:srgbClr val="FF0000"/>
                </a:solidFill>
                <a:latin typeface="Courier New" pitchFamily="49" charset="0"/>
              </a:rPr>
              <a:t>       </a:t>
            </a:r>
            <a:r>
              <a:rPr lang="en-US" sz="1800" b="1" dirty="0" smtClean="0">
                <a:latin typeface="Courier New" pitchFamily="49" charset="0"/>
              </a:rPr>
              <a:t>iteration &lt; </a:t>
            </a:r>
            <a:r>
              <a:rPr lang="en-US" sz="1800" b="1" dirty="0" err="1" smtClean="0">
                <a:solidFill>
                  <a:srgbClr val="B42B00"/>
                </a:solidFill>
                <a:latin typeface="Courier New" pitchFamily="49" charset="0"/>
              </a:rPr>
              <a:t>number_of_threads</a:t>
            </a:r>
            <a:r>
              <a:rPr lang="en-US" sz="1800" b="1" dirty="0" smtClean="0">
                <a:latin typeface="Courier New" pitchFamily="49" charset="0"/>
              </a:rPr>
              <a:t>; iteration++) {</a:t>
            </a:r>
          </a:p>
          <a:p>
            <a:pPr>
              <a:lnSpc>
                <a:spcPct val="70000"/>
              </a:lnSpc>
              <a:buNone/>
            </a:pPr>
            <a:r>
              <a:rPr lang="en-US" sz="1800" b="1" dirty="0" smtClean="0">
                <a:latin typeface="Courier New" pitchFamily="49" charset="0"/>
              </a:rPr>
              <a:t>    </a:t>
            </a:r>
            <a:r>
              <a:rPr lang="en-US" sz="1800" b="1" dirty="0" err="1" smtClean="0">
                <a:latin typeface="Courier New" pitchFamily="49" charset="0"/>
              </a:rPr>
              <a:t>this_thread</a:t>
            </a:r>
            <a:r>
              <a:rPr lang="en-US" sz="1800" b="1" dirty="0" smtClean="0">
                <a:latin typeface="Courier New" pitchFamily="49" charset="0"/>
              </a:rPr>
              <a:t> = </a:t>
            </a:r>
            <a:r>
              <a:rPr lang="en-US" sz="1800" b="1" dirty="0" err="1" smtClean="0">
                <a:solidFill>
                  <a:srgbClr val="0000CC"/>
                </a:solidFill>
                <a:latin typeface="Courier New" pitchFamily="49" charset="0"/>
              </a:rPr>
              <a:t>omp_get_thread_num</a:t>
            </a:r>
            <a:r>
              <a:rPr lang="en-US" sz="1800" b="1" dirty="0" smtClean="0">
                <a:solidFill>
                  <a:srgbClr val="0000CC"/>
                </a:solidFill>
                <a:latin typeface="Courier New" pitchFamily="49" charset="0"/>
              </a:rPr>
              <a:t>();</a:t>
            </a:r>
          </a:p>
          <a:p>
            <a:pPr>
              <a:lnSpc>
                <a:spcPct val="70000"/>
              </a:lnSpc>
              <a:buNone/>
            </a:pPr>
            <a:r>
              <a:rPr lang="en-US" sz="1800" b="1" dirty="0" smtClean="0">
                <a:solidFill>
                  <a:srgbClr val="0000CC"/>
                </a:solidFill>
                <a:latin typeface="Courier New" pitchFamily="49" charset="0"/>
              </a:rPr>
              <a:t>    </a:t>
            </a:r>
            <a:r>
              <a:rPr lang="en-US" sz="1800" b="1" dirty="0" err="1" smtClean="0">
                <a:latin typeface="Courier New" pitchFamily="49" charset="0"/>
              </a:rPr>
              <a:t>printf</a:t>
            </a:r>
            <a:r>
              <a:rPr lang="en-US" sz="1800" b="1" dirty="0" smtClean="0">
                <a:latin typeface="Courier New" pitchFamily="49" charset="0"/>
              </a:rPr>
              <a:t>("Iteration %d, thread %d: Hello, world!\n",</a:t>
            </a:r>
          </a:p>
          <a:p>
            <a:pPr>
              <a:lnSpc>
                <a:spcPct val="70000"/>
              </a:lnSpc>
              <a:buNone/>
            </a:pPr>
            <a:r>
              <a:rPr lang="en-US" sz="1800" b="1" dirty="0" smtClean="0">
                <a:solidFill>
                  <a:srgbClr val="0000CC"/>
                </a:solidFill>
                <a:latin typeface="Courier New" pitchFamily="49" charset="0"/>
              </a:rPr>
              <a:t>        iteration, thread);</a:t>
            </a:r>
          </a:p>
          <a:p>
            <a:pPr>
              <a:lnSpc>
                <a:spcPct val="70000"/>
              </a:lnSpc>
              <a:buNone/>
            </a:pPr>
            <a:r>
              <a:rPr lang="en-US" sz="1800" b="1" dirty="0" smtClean="0">
                <a:latin typeface="Courier New" pitchFamily="49" charset="0"/>
              </a:rPr>
              <a:t>}</a:t>
            </a:r>
          </a:p>
          <a:p>
            <a:pPr>
              <a:buFont typeface="Wingdings" pitchFamily="2" charset="2"/>
              <a:buNone/>
            </a:pPr>
            <a:r>
              <a:rPr lang="en-US" dirty="0" smtClean="0"/>
              <a:t>Notice </a:t>
            </a:r>
            <a:r>
              <a:rPr lang="en-US" dirty="0"/>
              <a:t>that, regardless of whether the iterations of the loop are executed serially or in parallel, </a:t>
            </a:r>
            <a:r>
              <a:rPr lang="en-US" b="1" dirty="0" err="1">
                <a:solidFill>
                  <a:srgbClr val="A50021"/>
                </a:solidFill>
                <a:latin typeface="Courier New" pitchFamily="49" charset="0"/>
              </a:rPr>
              <a:t>number_of_threads</a:t>
            </a:r>
            <a:r>
              <a:rPr lang="en-US" b="1" dirty="0">
                <a:latin typeface="Courier New" pitchFamily="49" charset="0"/>
              </a:rPr>
              <a:t> </a:t>
            </a:r>
            <a:r>
              <a:rPr lang="en-US" dirty="0"/>
              <a:t>will be correct for all of the threads.</a:t>
            </a:r>
          </a:p>
          <a:p>
            <a:pPr>
              <a:lnSpc>
                <a:spcPct val="90000"/>
              </a:lnSpc>
              <a:buFont typeface="Wingdings" pitchFamily="2" charset="2"/>
              <a:buNone/>
            </a:pPr>
            <a:r>
              <a:rPr lang="en-US" dirty="0"/>
              <a:t>All threads should share a single instance of </a:t>
            </a:r>
            <a:r>
              <a:rPr lang="en-US" b="1" dirty="0" err="1">
                <a:solidFill>
                  <a:srgbClr val="A50021"/>
                </a:solidFill>
                <a:latin typeface="Courier New" pitchFamily="49" charset="0"/>
              </a:rPr>
              <a:t>number_of_threads</a:t>
            </a:r>
            <a:r>
              <a:rPr lang="en-US" dirty="0"/>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21714BC-BC12-4BFA-AA5A-239B831D49F2}" type="slidenum">
              <a:rPr lang="en-US"/>
              <a:pPr/>
              <a:t>74</a:t>
            </a:fld>
            <a:endParaRPr lang="en-US"/>
          </a:p>
        </p:txBody>
      </p:sp>
      <p:sp>
        <p:nvSpPr>
          <p:cNvPr id="744450" name="Rectangle 2"/>
          <p:cNvSpPr>
            <a:spLocks noGrp="1" noChangeArrowheads="1"/>
          </p:cNvSpPr>
          <p:nvPr>
            <p:ph type="title"/>
          </p:nvPr>
        </p:nvSpPr>
        <p:spPr/>
        <p:txBody>
          <a:bodyPr/>
          <a:lstStyle/>
          <a:p>
            <a:r>
              <a:rPr lang="en-US">
                <a:latin typeface="Courier New" pitchFamily="49" charset="0"/>
              </a:rPr>
              <a:t>SHARED</a:t>
            </a:r>
            <a:r>
              <a:rPr lang="en-US"/>
              <a:t> &amp; </a:t>
            </a:r>
            <a:r>
              <a:rPr lang="en-US">
                <a:latin typeface="Courier New" pitchFamily="49" charset="0"/>
              </a:rPr>
              <a:t>PRIVATE</a:t>
            </a:r>
            <a:r>
              <a:rPr lang="en-US"/>
              <a:t> Clauses</a:t>
            </a:r>
          </a:p>
        </p:txBody>
      </p:sp>
      <p:sp>
        <p:nvSpPr>
          <p:cNvPr id="744451" name="Rectangle 3"/>
          <p:cNvSpPr>
            <a:spLocks noGrp="1" noChangeArrowheads="1"/>
          </p:cNvSpPr>
          <p:nvPr>
            <p:ph type="body" idx="1"/>
          </p:nvPr>
        </p:nvSpPr>
        <p:spPr>
          <a:xfrm>
            <a:off x="609600" y="1371600"/>
            <a:ext cx="8153400" cy="5105400"/>
          </a:xfrm>
        </p:spPr>
        <p:txBody>
          <a:bodyPr/>
          <a:lstStyle/>
          <a:p>
            <a:pPr>
              <a:buFont typeface="Wingdings" pitchFamily="2" charset="2"/>
              <a:buNone/>
            </a:pPr>
            <a:r>
              <a:rPr lang="en-US" dirty="0"/>
              <a:t>The </a:t>
            </a:r>
            <a:r>
              <a:rPr lang="en-US" b="1" dirty="0">
                <a:solidFill>
                  <a:srgbClr val="0000CC"/>
                </a:solidFill>
                <a:latin typeface="Courier New" pitchFamily="49" charset="0"/>
              </a:rPr>
              <a:t>PARALLEL DO</a:t>
            </a:r>
            <a:r>
              <a:rPr lang="en-US" dirty="0"/>
              <a:t> directive allows extra </a:t>
            </a:r>
            <a:r>
              <a:rPr lang="en-US" b="1" i="1" u="sng" dirty="0"/>
              <a:t>clauses</a:t>
            </a:r>
            <a:r>
              <a:rPr lang="en-US" dirty="0"/>
              <a:t> to be appended that tell the compiler which variables are shared and which are private:</a:t>
            </a:r>
          </a:p>
          <a:p>
            <a:pPr>
              <a:buFont typeface="Wingdings" pitchFamily="2" charset="2"/>
              <a:buNone/>
            </a:pPr>
            <a:r>
              <a:rPr lang="en-US" sz="1800" b="1" dirty="0">
                <a:solidFill>
                  <a:srgbClr val="0000CC"/>
                </a:solidFill>
                <a:latin typeface="Courier New" pitchFamily="49" charset="0"/>
              </a:rPr>
              <a:t>!$OMP PARALLEL DO PRIVATE(</a:t>
            </a:r>
            <a:r>
              <a:rPr lang="en-US" sz="1800" b="1" dirty="0" err="1">
                <a:solidFill>
                  <a:schemeClr val="hlink"/>
                </a:solidFill>
                <a:latin typeface="Courier New" pitchFamily="49" charset="0"/>
              </a:rPr>
              <a:t>iteration</a:t>
            </a:r>
            <a:r>
              <a:rPr lang="en-US" sz="1800" b="1" dirty="0" err="1">
                <a:latin typeface="Courier New" pitchFamily="49" charset="0"/>
              </a:rPr>
              <a:t>,</a:t>
            </a:r>
            <a:r>
              <a:rPr lang="en-US" sz="1800" b="1" dirty="0" err="1">
                <a:solidFill>
                  <a:schemeClr val="hlink"/>
                </a:solidFill>
                <a:latin typeface="Courier New" pitchFamily="49" charset="0"/>
              </a:rPr>
              <a:t>this_thread</a:t>
            </a:r>
            <a:r>
              <a:rPr lang="en-US" sz="1800" b="1" dirty="0">
                <a:solidFill>
                  <a:srgbClr val="0000CC"/>
                </a:solidFill>
                <a:latin typeface="Courier New" pitchFamily="49" charset="0"/>
              </a:rPr>
              <a:t>)</a:t>
            </a:r>
            <a:r>
              <a:rPr lang="en-US" sz="1800" b="1" dirty="0">
                <a:latin typeface="Courier New" pitchFamily="49" charset="0"/>
              </a:rPr>
              <a:t> &amp;</a:t>
            </a:r>
          </a:p>
          <a:p>
            <a:pPr>
              <a:buFont typeface="Wingdings" pitchFamily="2" charset="2"/>
              <a:buNone/>
            </a:pPr>
            <a:r>
              <a:rPr lang="en-US" sz="1800" b="1" dirty="0">
                <a:solidFill>
                  <a:srgbClr val="0000CC"/>
                </a:solidFill>
                <a:latin typeface="Courier New" pitchFamily="49" charset="0"/>
              </a:rPr>
              <a:t>!$OMP</a:t>
            </a:r>
            <a:r>
              <a:rPr lang="en-US" sz="1800" b="1" dirty="0">
                <a:latin typeface="Courier New" pitchFamily="49" charset="0"/>
              </a:rPr>
              <a:t>             </a:t>
            </a:r>
            <a:r>
              <a:rPr lang="en-US" sz="1800" b="1" dirty="0">
                <a:solidFill>
                  <a:srgbClr val="0000CC"/>
                </a:solidFill>
                <a:latin typeface="Courier New" pitchFamily="49" charset="0"/>
              </a:rPr>
              <a:t>SHARED (</a:t>
            </a:r>
            <a:r>
              <a:rPr lang="en-US" sz="1800" b="1" dirty="0" err="1">
                <a:solidFill>
                  <a:srgbClr val="A50021"/>
                </a:solidFill>
                <a:latin typeface="Courier New" pitchFamily="49" charset="0"/>
              </a:rPr>
              <a:t>number_of_threads</a:t>
            </a:r>
            <a:r>
              <a:rPr lang="en-US" sz="1800" b="1" dirty="0">
                <a:solidFill>
                  <a:srgbClr val="0000CC"/>
                </a:solidFill>
                <a:latin typeface="Courier New" pitchFamily="49" charset="0"/>
              </a:rPr>
              <a:t>)</a:t>
            </a:r>
          </a:p>
          <a:p>
            <a:pPr>
              <a:buFont typeface="Wingdings" pitchFamily="2" charset="2"/>
              <a:buNone/>
            </a:pPr>
            <a:r>
              <a:rPr lang="en-US" dirty="0"/>
              <a:t>This tells that compiler that </a:t>
            </a:r>
            <a:r>
              <a:rPr lang="en-US" b="1" dirty="0">
                <a:solidFill>
                  <a:schemeClr val="hlink"/>
                </a:solidFill>
                <a:latin typeface="Courier New" pitchFamily="49" charset="0"/>
              </a:rPr>
              <a:t>iteration</a:t>
            </a:r>
            <a:r>
              <a:rPr lang="en-US" dirty="0"/>
              <a:t>  and </a:t>
            </a:r>
            <a:r>
              <a:rPr lang="en-US" b="1" dirty="0" err="1">
                <a:solidFill>
                  <a:schemeClr val="hlink"/>
                </a:solidFill>
                <a:latin typeface="Courier New" pitchFamily="49" charset="0"/>
              </a:rPr>
              <a:t>this_thread</a:t>
            </a:r>
            <a:r>
              <a:rPr lang="en-US" dirty="0"/>
              <a:t> are private but that </a:t>
            </a:r>
            <a:r>
              <a:rPr lang="en-US" b="1" dirty="0" err="1">
                <a:solidFill>
                  <a:srgbClr val="A50021"/>
                </a:solidFill>
                <a:latin typeface="Courier New" pitchFamily="49" charset="0"/>
              </a:rPr>
              <a:t>number_of_threads</a:t>
            </a:r>
            <a:r>
              <a:rPr lang="en-US" dirty="0"/>
              <a:t> is shared.</a:t>
            </a:r>
          </a:p>
          <a:p>
            <a:pPr>
              <a:buFont typeface="Wingdings" pitchFamily="2" charset="2"/>
              <a:buNone/>
            </a:pPr>
            <a:r>
              <a:rPr lang="en-US" dirty="0"/>
              <a:t>(Note the syntax for continuing a directive in Fortran90.)</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734437FE-1571-4F46-9CF0-B5F78253C6E4}" type="slidenum">
              <a:rPr lang="en-US"/>
              <a:pPr/>
              <a:t>75</a:t>
            </a:fld>
            <a:endParaRPr lang="en-US"/>
          </a:p>
        </p:txBody>
      </p:sp>
      <p:sp>
        <p:nvSpPr>
          <p:cNvPr id="745474" name="Rectangle 2"/>
          <p:cNvSpPr>
            <a:spLocks noGrp="1" noChangeArrowheads="1"/>
          </p:cNvSpPr>
          <p:nvPr>
            <p:ph type="title"/>
          </p:nvPr>
        </p:nvSpPr>
        <p:spPr/>
        <p:txBody>
          <a:bodyPr/>
          <a:lstStyle/>
          <a:p>
            <a:r>
              <a:rPr lang="en-US">
                <a:latin typeface="Courier New" pitchFamily="49" charset="0"/>
              </a:rPr>
              <a:t>DEFAULT</a:t>
            </a:r>
            <a:r>
              <a:rPr lang="en-US"/>
              <a:t> Clause</a:t>
            </a:r>
          </a:p>
        </p:txBody>
      </p:sp>
      <p:sp>
        <p:nvSpPr>
          <p:cNvPr id="745475" name="Rectangle 3"/>
          <p:cNvSpPr>
            <a:spLocks noGrp="1" noChangeArrowheads="1"/>
          </p:cNvSpPr>
          <p:nvPr>
            <p:ph type="body" idx="1"/>
          </p:nvPr>
        </p:nvSpPr>
        <p:spPr>
          <a:xfrm>
            <a:off x="533400" y="1219200"/>
            <a:ext cx="7848600" cy="5105400"/>
          </a:xfrm>
        </p:spPr>
        <p:txBody>
          <a:bodyPr/>
          <a:lstStyle/>
          <a:p>
            <a:pPr>
              <a:buFont typeface="Wingdings" pitchFamily="2" charset="2"/>
              <a:buNone/>
            </a:pPr>
            <a:r>
              <a:rPr lang="en-US" dirty="0"/>
              <a:t>If your loop has lots of variables, it may be cumbersome to put all of them into</a:t>
            </a:r>
            <a:r>
              <a:rPr lang="en-US" dirty="0">
                <a:latin typeface="Courier New" pitchFamily="49" charset="0"/>
                <a:cs typeface="Courier New" pitchFamily="49" charset="0"/>
              </a:rPr>
              <a:t> </a:t>
            </a:r>
            <a:r>
              <a:rPr lang="en-US" b="1" dirty="0">
                <a:solidFill>
                  <a:srgbClr val="0000CC"/>
                </a:solidFill>
                <a:latin typeface="Courier New" pitchFamily="49" charset="0"/>
              </a:rPr>
              <a:t>SHARED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a:solidFill>
                  <a:srgbClr val="0000CC"/>
                </a:solidFill>
                <a:latin typeface="Courier New" pitchFamily="49" charset="0"/>
              </a:rPr>
              <a:t>PRIVATE</a:t>
            </a:r>
            <a:r>
              <a:rPr lang="en-US" dirty="0">
                <a:latin typeface="Courier New" pitchFamily="49" charset="0"/>
                <a:cs typeface="Courier New" pitchFamily="49" charset="0"/>
              </a:rPr>
              <a:t> </a:t>
            </a:r>
            <a:r>
              <a:rPr lang="en-US" dirty="0"/>
              <a:t>clauses.</a:t>
            </a:r>
          </a:p>
          <a:p>
            <a:pPr>
              <a:buFont typeface="Wingdings" pitchFamily="2" charset="2"/>
              <a:buNone/>
            </a:pPr>
            <a:r>
              <a:rPr lang="en-US" dirty="0"/>
              <a:t>So, OpenMP allows you to declare one kind of data to be the default, and then you only need to explicitly declare variables of the other kind:</a:t>
            </a:r>
          </a:p>
          <a:p>
            <a:pPr>
              <a:buFont typeface="Wingdings" pitchFamily="2" charset="2"/>
              <a:buNone/>
            </a:pPr>
            <a:r>
              <a:rPr lang="en-US" sz="2000" b="1" dirty="0">
                <a:solidFill>
                  <a:srgbClr val="0000CC"/>
                </a:solidFill>
                <a:latin typeface="Courier New" pitchFamily="49" charset="0"/>
              </a:rPr>
              <a:t>!$OMP PARALLEL DO DEFAULT(PRIVATE) &amp;</a:t>
            </a:r>
          </a:p>
          <a:p>
            <a:pPr>
              <a:lnSpc>
                <a:spcPct val="70000"/>
              </a:lnSpc>
              <a:buFont typeface="Wingdings" pitchFamily="2" charset="2"/>
              <a:buNone/>
            </a:pPr>
            <a:r>
              <a:rPr lang="en-US" sz="2000" b="1" dirty="0">
                <a:solidFill>
                  <a:srgbClr val="0000CC"/>
                </a:solidFill>
                <a:latin typeface="Courier New" pitchFamily="49" charset="0"/>
              </a:rPr>
              <a:t>!$OMP             SHARED(</a:t>
            </a:r>
            <a:r>
              <a:rPr lang="en-US" sz="2000" b="1" dirty="0" err="1">
                <a:solidFill>
                  <a:srgbClr val="0000CC"/>
                </a:solidFill>
                <a:latin typeface="Courier New" pitchFamily="49" charset="0"/>
              </a:rPr>
              <a:t>number_of_threads</a:t>
            </a:r>
            <a:r>
              <a:rPr lang="en-US" sz="2000" b="1" dirty="0">
                <a:solidFill>
                  <a:srgbClr val="0000CC"/>
                </a:solidFill>
                <a:latin typeface="Courier New" pitchFamily="49" charset="0"/>
              </a:rPr>
              <a:t>)</a:t>
            </a:r>
          </a:p>
          <a:p>
            <a:pPr>
              <a:buFont typeface="Wingdings" pitchFamily="2" charset="2"/>
              <a:buNone/>
            </a:pPr>
            <a:r>
              <a:rPr lang="en-US" dirty="0"/>
              <a:t>The default</a:t>
            </a:r>
            <a:r>
              <a:rPr lang="en-US" dirty="0">
                <a:latin typeface="Courier New" pitchFamily="49" charset="0"/>
                <a:cs typeface="Courier New" pitchFamily="49" charset="0"/>
              </a:rPr>
              <a:t> </a:t>
            </a:r>
            <a:r>
              <a:rPr lang="en-US" b="1" dirty="0" err="1">
                <a:solidFill>
                  <a:srgbClr val="0000CC"/>
                </a:solidFill>
                <a:latin typeface="Courier New" pitchFamily="49" charset="0"/>
              </a:rPr>
              <a:t>DEFAULT</a:t>
            </a:r>
            <a:r>
              <a:rPr lang="en-US" dirty="0">
                <a:latin typeface="Courier New" pitchFamily="49" charset="0"/>
                <a:cs typeface="Courier New" pitchFamily="49" charset="0"/>
              </a:rPr>
              <a:t> </a:t>
            </a:r>
            <a:r>
              <a:rPr lang="en-US" dirty="0"/>
              <a:t>(so to speak) is</a:t>
            </a:r>
            <a:r>
              <a:rPr lang="en-US" dirty="0">
                <a:latin typeface="Courier New" pitchFamily="49" charset="0"/>
                <a:cs typeface="Courier New" pitchFamily="49" charset="0"/>
              </a:rPr>
              <a:t> </a:t>
            </a:r>
            <a:r>
              <a:rPr lang="en-US" b="1" dirty="0">
                <a:solidFill>
                  <a:srgbClr val="0000CC"/>
                </a:solidFill>
                <a:latin typeface="Courier New" pitchFamily="49" charset="0"/>
              </a:rPr>
              <a:t>SHARED</a:t>
            </a:r>
            <a:r>
              <a:rPr lang="en-US" dirty="0" smtClean="0"/>
              <a:t>, except </a:t>
            </a:r>
            <a:r>
              <a:rPr lang="en-US" dirty="0"/>
              <a:t>for the loop index variable, which by default is</a:t>
            </a:r>
            <a:r>
              <a:rPr lang="en-US" dirty="0">
                <a:latin typeface="Courier New" pitchFamily="49" charset="0"/>
                <a:cs typeface="Courier New" pitchFamily="49" charset="0"/>
              </a:rPr>
              <a:t> </a:t>
            </a:r>
            <a:r>
              <a:rPr lang="en-US" b="1" dirty="0">
                <a:solidFill>
                  <a:srgbClr val="0000CC"/>
                </a:solidFill>
                <a:latin typeface="Courier New" pitchFamily="49" charset="0"/>
              </a:rPr>
              <a:t>PRIVATE</a:t>
            </a:r>
            <a:r>
              <a:rPr lang="en-US" dirty="0"/>
              <a:t>.</a:t>
            </a:r>
          </a:p>
          <a:p>
            <a:pPr>
              <a:buFont typeface="Wingdings" pitchFamily="2" charset="2"/>
              <a:buNone/>
            </a:pP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63AD638C-21F5-4384-AAEC-0B6E4F017B68}" type="slidenum">
              <a:rPr lang="en-US"/>
              <a:pPr/>
              <a:t>76</a:t>
            </a:fld>
            <a:endParaRPr lang="en-US"/>
          </a:p>
        </p:txBody>
      </p:sp>
      <p:sp>
        <p:nvSpPr>
          <p:cNvPr id="746498" name="Rectangle 2"/>
          <p:cNvSpPr>
            <a:spLocks noGrp="1" noChangeArrowheads="1"/>
          </p:cNvSpPr>
          <p:nvPr>
            <p:ph type="title"/>
          </p:nvPr>
        </p:nvSpPr>
        <p:spPr/>
        <p:txBody>
          <a:bodyPr/>
          <a:lstStyle/>
          <a:p>
            <a:r>
              <a:rPr lang="en-US"/>
              <a:t>Different Workloads</a:t>
            </a:r>
          </a:p>
        </p:txBody>
      </p:sp>
      <p:sp>
        <p:nvSpPr>
          <p:cNvPr id="746499" name="Rectangle 3"/>
          <p:cNvSpPr>
            <a:spLocks noGrp="1" noChangeArrowheads="1"/>
          </p:cNvSpPr>
          <p:nvPr>
            <p:ph type="body" idx="1"/>
          </p:nvPr>
        </p:nvSpPr>
        <p:spPr>
          <a:xfrm>
            <a:off x="685800" y="1371600"/>
            <a:ext cx="7848600" cy="5029200"/>
          </a:xfrm>
        </p:spPr>
        <p:txBody>
          <a:bodyPr/>
          <a:lstStyle/>
          <a:p>
            <a:pPr>
              <a:buFont typeface="Wingdings" pitchFamily="2" charset="2"/>
              <a:buNone/>
            </a:pPr>
            <a:r>
              <a:rPr lang="en-US"/>
              <a:t>What happens if the threads have different amounts of work to do?</a:t>
            </a:r>
          </a:p>
          <a:p>
            <a:pPr>
              <a:buFont typeface="Wingdings" pitchFamily="2" charset="2"/>
              <a:buNone/>
            </a:pPr>
            <a:r>
              <a:rPr lang="en-US" sz="2000" b="1">
                <a:solidFill>
                  <a:srgbClr val="0000CC"/>
                </a:solidFill>
                <a:latin typeface="Courier New" pitchFamily="49" charset="0"/>
              </a:rPr>
              <a:t>!$OMP PARALLEL DO</a:t>
            </a:r>
          </a:p>
          <a:p>
            <a:pPr>
              <a:lnSpc>
                <a:spcPct val="80000"/>
              </a:lnSpc>
              <a:buFont typeface="Wingdings" pitchFamily="2" charset="2"/>
              <a:buNone/>
            </a:pPr>
            <a:r>
              <a:rPr lang="en-US" sz="2000" b="1">
                <a:latin typeface="Courier New" pitchFamily="49" charset="0"/>
              </a:rPr>
              <a:t>  DO index = 1, length</a:t>
            </a:r>
          </a:p>
          <a:p>
            <a:pPr>
              <a:lnSpc>
                <a:spcPct val="80000"/>
              </a:lnSpc>
              <a:buFont typeface="Wingdings" pitchFamily="2" charset="2"/>
              <a:buNone/>
            </a:pPr>
            <a:r>
              <a:rPr lang="en-US" sz="2000" b="1">
                <a:latin typeface="Courier New" pitchFamily="49" charset="0"/>
              </a:rPr>
              <a:t>    x(index) = index / 3.0</a:t>
            </a:r>
          </a:p>
          <a:p>
            <a:pPr>
              <a:lnSpc>
                <a:spcPct val="80000"/>
              </a:lnSpc>
              <a:buFont typeface="Wingdings" pitchFamily="2" charset="2"/>
              <a:buNone/>
            </a:pPr>
            <a:r>
              <a:rPr lang="en-US" sz="2000" b="1">
                <a:latin typeface="Courier New" pitchFamily="49" charset="0"/>
              </a:rPr>
              <a:t>    IF (x(index) &lt; 0) THEN</a:t>
            </a:r>
          </a:p>
          <a:p>
            <a:pPr>
              <a:lnSpc>
                <a:spcPct val="80000"/>
              </a:lnSpc>
              <a:buFont typeface="Wingdings" pitchFamily="2" charset="2"/>
              <a:buNone/>
            </a:pPr>
            <a:r>
              <a:rPr lang="en-US" sz="2000" b="1">
                <a:latin typeface="Courier New" pitchFamily="49" charset="0"/>
              </a:rPr>
              <a:t>      y(index) = LOG(x(index))</a:t>
            </a:r>
          </a:p>
          <a:p>
            <a:pPr>
              <a:lnSpc>
                <a:spcPct val="80000"/>
              </a:lnSpc>
              <a:buFont typeface="Wingdings" pitchFamily="2" charset="2"/>
              <a:buNone/>
            </a:pPr>
            <a:r>
              <a:rPr lang="en-US" sz="2000" b="1">
                <a:latin typeface="Courier New" pitchFamily="49" charset="0"/>
              </a:rPr>
              <a:t>    ELSE</a:t>
            </a:r>
          </a:p>
          <a:p>
            <a:pPr>
              <a:lnSpc>
                <a:spcPct val="80000"/>
              </a:lnSpc>
              <a:buFont typeface="Wingdings" pitchFamily="2" charset="2"/>
              <a:buNone/>
            </a:pPr>
            <a:r>
              <a:rPr lang="en-US" sz="2000" b="1">
                <a:latin typeface="Courier New" pitchFamily="49" charset="0"/>
              </a:rPr>
              <a:t>      y(index) = 1.0 - x(index)</a:t>
            </a:r>
          </a:p>
          <a:p>
            <a:pPr>
              <a:lnSpc>
                <a:spcPct val="80000"/>
              </a:lnSpc>
              <a:buFont typeface="Wingdings" pitchFamily="2" charset="2"/>
              <a:buNone/>
            </a:pPr>
            <a:r>
              <a:rPr lang="en-US" sz="2000" b="1">
                <a:latin typeface="Courier New" pitchFamily="49" charset="0"/>
              </a:rPr>
              <a:t>    END IF</a:t>
            </a:r>
          </a:p>
          <a:p>
            <a:pPr>
              <a:lnSpc>
                <a:spcPct val="80000"/>
              </a:lnSpc>
              <a:buFont typeface="Wingdings" pitchFamily="2" charset="2"/>
              <a:buNone/>
            </a:pPr>
            <a:r>
              <a:rPr lang="en-US" sz="2000" b="1">
                <a:latin typeface="Courier New" pitchFamily="49" charset="0"/>
              </a:rPr>
              <a:t>  END DO</a:t>
            </a:r>
          </a:p>
          <a:p>
            <a:pPr>
              <a:buFont typeface="Wingdings" pitchFamily="2" charset="2"/>
              <a:buNone/>
            </a:pPr>
            <a:r>
              <a:rPr lang="en-US"/>
              <a:t>The threads that finish early have to wait.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1585172C-72F5-4F2C-9AAA-BBAD223804C5}" type="slidenum">
              <a:rPr lang="en-US"/>
              <a:pPr/>
              <a:t>77</a:t>
            </a:fld>
            <a:endParaRPr lang="en-US"/>
          </a:p>
        </p:txBody>
      </p:sp>
      <p:sp>
        <p:nvSpPr>
          <p:cNvPr id="747522" name="Rectangle 2"/>
          <p:cNvSpPr>
            <a:spLocks noGrp="1" noChangeArrowheads="1"/>
          </p:cNvSpPr>
          <p:nvPr>
            <p:ph type="title"/>
          </p:nvPr>
        </p:nvSpPr>
        <p:spPr/>
        <p:txBody>
          <a:bodyPr/>
          <a:lstStyle/>
          <a:p>
            <a:r>
              <a:rPr lang="en-US"/>
              <a:t>Chunks</a:t>
            </a:r>
          </a:p>
        </p:txBody>
      </p:sp>
      <p:sp>
        <p:nvSpPr>
          <p:cNvPr id="747523" name="Rectangle 3"/>
          <p:cNvSpPr>
            <a:spLocks noGrp="1" noChangeArrowheads="1"/>
          </p:cNvSpPr>
          <p:nvPr>
            <p:ph type="body" idx="1"/>
          </p:nvPr>
        </p:nvSpPr>
        <p:spPr>
          <a:xfrm>
            <a:off x="609600" y="1219200"/>
            <a:ext cx="7924800" cy="5334000"/>
          </a:xfrm>
        </p:spPr>
        <p:txBody>
          <a:bodyPr/>
          <a:lstStyle/>
          <a:p>
            <a:pPr>
              <a:lnSpc>
                <a:spcPct val="90000"/>
              </a:lnSpc>
              <a:buFont typeface="Wingdings" pitchFamily="2" charset="2"/>
              <a:buNone/>
            </a:pPr>
            <a:r>
              <a:rPr lang="en-US"/>
              <a:t>By default, OpenMP splits the iterations of a loop into chunks of equal (or roughly equal) size, assigns each chunk to a thread, and lets each thread loop through its subset of the iterations.</a:t>
            </a:r>
          </a:p>
          <a:p>
            <a:pPr>
              <a:lnSpc>
                <a:spcPct val="90000"/>
              </a:lnSpc>
              <a:buFont typeface="Wingdings" pitchFamily="2" charset="2"/>
              <a:buNone/>
            </a:pPr>
            <a:r>
              <a:rPr lang="en-US"/>
              <a:t>So, for example, if you have 4 threads and 12 iterations, then each thread gets three iterations:</a:t>
            </a:r>
          </a:p>
          <a:p>
            <a:r>
              <a:rPr lang="en-US"/>
              <a:t>Thread 0: iterations 0, 1, 2</a:t>
            </a:r>
          </a:p>
          <a:p>
            <a:pPr>
              <a:lnSpc>
                <a:spcPct val="70000"/>
              </a:lnSpc>
            </a:pPr>
            <a:r>
              <a:rPr lang="en-US"/>
              <a:t>Thread 1: iterations 3, 4, 5</a:t>
            </a:r>
          </a:p>
          <a:p>
            <a:pPr>
              <a:lnSpc>
                <a:spcPct val="70000"/>
              </a:lnSpc>
            </a:pPr>
            <a:r>
              <a:rPr lang="en-US"/>
              <a:t>Thread 2: iterations 6, 7, 8</a:t>
            </a:r>
          </a:p>
          <a:p>
            <a:pPr>
              <a:lnSpc>
                <a:spcPct val="70000"/>
              </a:lnSpc>
            </a:pPr>
            <a:r>
              <a:rPr lang="en-US"/>
              <a:t>Thread 3: iterations 9, 10, 11</a:t>
            </a:r>
          </a:p>
          <a:p>
            <a:pPr>
              <a:lnSpc>
                <a:spcPct val="90000"/>
              </a:lnSpc>
              <a:buFont typeface="Wingdings" pitchFamily="2" charset="2"/>
              <a:buNone/>
            </a:pPr>
            <a:r>
              <a:rPr lang="en-US"/>
              <a:t>Notice that each thread performs its own chunk in deterministic order, but that the overall order is nondeterministic.</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6D62FC9C-4964-4835-A5FB-EBAD0681FBD5}" type="slidenum">
              <a:rPr lang="en-US"/>
              <a:pPr/>
              <a:t>78</a:t>
            </a:fld>
            <a:endParaRPr lang="en-US"/>
          </a:p>
        </p:txBody>
      </p:sp>
      <p:sp>
        <p:nvSpPr>
          <p:cNvPr id="748546" name="Rectangle 2"/>
          <p:cNvSpPr>
            <a:spLocks noGrp="1" noChangeArrowheads="1"/>
          </p:cNvSpPr>
          <p:nvPr>
            <p:ph type="title"/>
          </p:nvPr>
        </p:nvSpPr>
        <p:spPr/>
        <p:txBody>
          <a:bodyPr/>
          <a:lstStyle/>
          <a:p>
            <a:r>
              <a:rPr lang="en-US"/>
              <a:t>Scheduling Strategies</a:t>
            </a:r>
          </a:p>
        </p:txBody>
      </p:sp>
      <p:sp>
        <p:nvSpPr>
          <p:cNvPr id="748547" name="Rectangle 3"/>
          <p:cNvSpPr>
            <a:spLocks noGrp="1" noChangeArrowheads="1"/>
          </p:cNvSpPr>
          <p:nvPr>
            <p:ph type="body" idx="1"/>
          </p:nvPr>
        </p:nvSpPr>
        <p:spPr/>
        <p:txBody>
          <a:bodyPr/>
          <a:lstStyle/>
          <a:p>
            <a:pPr>
              <a:lnSpc>
                <a:spcPct val="90000"/>
              </a:lnSpc>
              <a:buFont typeface="Wingdings" pitchFamily="2" charset="2"/>
              <a:buNone/>
            </a:pPr>
            <a:r>
              <a:rPr lang="en-US"/>
              <a:t>OpenMP supports three scheduling strategies:</a:t>
            </a:r>
          </a:p>
          <a:p>
            <a:pPr>
              <a:lnSpc>
                <a:spcPct val="90000"/>
              </a:lnSpc>
            </a:pPr>
            <a:r>
              <a:rPr lang="en-US" b="1" i="1" u="sng"/>
              <a:t>Static</a:t>
            </a:r>
            <a:r>
              <a:rPr lang="en-US"/>
              <a:t>: The default, as described in the previous slides – good for iterations that are inherently load balanced.</a:t>
            </a:r>
          </a:p>
          <a:p>
            <a:pPr>
              <a:lnSpc>
                <a:spcPct val="90000"/>
              </a:lnSpc>
            </a:pPr>
            <a:r>
              <a:rPr lang="en-US" b="1" i="1" u="sng"/>
              <a:t>Dynamic</a:t>
            </a:r>
            <a:r>
              <a:rPr lang="en-US"/>
              <a:t>: Each thread gets a chunk of a few iterations, and when it finishes that chunk it goes back for more, and so on until all of the iterations are done – good when iterations aren’t load balanced at all.</a:t>
            </a:r>
          </a:p>
          <a:p>
            <a:pPr>
              <a:lnSpc>
                <a:spcPct val="90000"/>
              </a:lnSpc>
            </a:pPr>
            <a:r>
              <a:rPr lang="en-US" b="1" i="1" u="sng"/>
              <a:t>Guided</a:t>
            </a:r>
            <a:r>
              <a:rPr lang="en-US"/>
              <a:t>: Each thread gets smaller and smaller chunks over time – a compromise.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65" name="Slide Number Placeholder 4"/>
          <p:cNvSpPr>
            <a:spLocks noGrp="1"/>
          </p:cNvSpPr>
          <p:nvPr>
            <p:ph type="sldNum" sz="quarter" idx="11"/>
          </p:nvPr>
        </p:nvSpPr>
        <p:spPr/>
        <p:txBody>
          <a:bodyPr/>
          <a:lstStyle/>
          <a:p>
            <a:fld id="{5834E2F1-49E7-4AD1-B63C-389215FC50A8}" type="slidenum">
              <a:rPr lang="en-US"/>
              <a:pPr/>
              <a:t>79</a:t>
            </a:fld>
            <a:endParaRPr lang="en-US"/>
          </a:p>
        </p:txBody>
      </p:sp>
      <p:sp>
        <p:nvSpPr>
          <p:cNvPr id="749570" name="Rectangle 2"/>
          <p:cNvSpPr>
            <a:spLocks noGrp="1" noChangeArrowheads="1"/>
          </p:cNvSpPr>
          <p:nvPr>
            <p:ph type="title"/>
          </p:nvPr>
        </p:nvSpPr>
        <p:spPr/>
        <p:txBody>
          <a:bodyPr/>
          <a:lstStyle/>
          <a:p>
            <a:r>
              <a:rPr lang="en-US"/>
              <a:t>Static Scheduling</a:t>
            </a:r>
          </a:p>
        </p:txBody>
      </p:sp>
      <p:sp>
        <p:nvSpPr>
          <p:cNvPr id="749571" name="Rectangle 3"/>
          <p:cNvSpPr>
            <a:spLocks noGrp="1" noChangeArrowheads="1"/>
          </p:cNvSpPr>
          <p:nvPr>
            <p:ph type="body" idx="1"/>
          </p:nvPr>
        </p:nvSpPr>
        <p:spPr/>
        <p:txBody>
          <a:bodyPr/>
          <a:lstStyle/>
          <a:p>
            <a:pPr>
              <a:buFont typeface="Wingdings" pitchFamily="2" charset="2"/>
              <a:buNone/>
            </a:pPr>
            <a:r>
              <a:rPr lang="en-US"/>
              <a:t>For </a:t>
            </a:r>
            <a:r>
              <a:rPr lang="en-US" i="1"/>
              <a:t>N</a:t>
            </a:r>
            <a:r>
              <a:rPr lang="en-US" baseline="-25000"/>
              <a:t>i</a:t>
            </a:r>
            <a:r>
              <a:rPr lang="en-US"/>
              <a:t> iterations and </a:t>
            </a:r>
            <a:r>
              <a:rPr lang="en-US" i="1"/>
              <a:t>N</a:t>
            </a:r>
            <a:r>
              <a:rPr lang="en-US" baseline="-25000"/>
              <a:t>t</a:t>
            </a:r>
            <a:r>
              <a:rPr lang="en-US"/>
              <a:t> threads, each thread gets one chunk of </a:t>
            </a:r>
            <a:r>
              <a:rPr lang="en-US" i="1"/>
              <a:t>N</a:t>
            </a:r>
            <a:r>
              <a:rPr lang="en-US" baseline="-25000"/>
              <a:t>i</a:t>
            </a:r>
            <a:r>
              <a:rPr lang="en-US"/>
              <a:t>/</a:t>
            </a:r>
            <a:r>
              <a:rPr lang="en-US" i="1"/>
              <a:t>N</a:t>
            </a:r>
            <a:r>
              <a:rPr lang="en-US" baseline="-25000"/>
              <a:t>t</a:t>
            </a:r>
            <a:r>
              <a:rPr lang="en-US"/>
              <a:t> loop iterations:</a:t>
            </a:r>
          </a:p>
          <a:p>
            <a:pPr>
              <a:buFont typeface="Wingdings" pitchFamily="2" charset="2"/>
              <a:buNone/>
            </a:pPr>
            <a:endParaRPr lang="en-US"/>
          </a:p>
          <a:p>
            <a:pPr>
              <a:buFont typeface="Wingdings" pitchFamily="2" charset="2"/>
              <a:buNone/>
            </a:pPr>
            <a:endParaRPr lang="en-US"/>
          </a:p>
          <a:p>
            <a:pPr>
              <a:lnSpc>
                <a:spcPct val="60000"/>
              </a:lnSpc>
              <a:buFont typeface="Wingdings" pitchFamily="2" charset="2"/>
              <a:buNone/>
            </a:pPr>
            <a:r>
              <a:rPr lang="en-US"/>
              <a:t>      T0          T1          T2        T3          T4        T5</a:t>
            </a:r>
          </a:p>
          <a:p>
            <a:pPr>
              <a:lnSpc>
                <a:spcPct val="60000"/>
              </a:lnSpc>
              <a:buFont typeface="Wingdings" pitchFamily="2" charset="2"/>
              <a:buNone/>
            </a:pPr>
            <a:endParaRPr lang="en-US"/>
          </a:p>
          <a:p>
            <a:pPr>
              <a:lnSpc>
                <a:spcPct val="60000"/>
              </a:lnSpc>
            </a:pPr>
            <a:r>
              <a:rPr lang="en-US"/>
              <a:t>Thread #0: iterations     0 through </a:t>
            </a:r>
            <a:r>
              <a:rPr lang="en-US" i="1"/>
              <a:t>N</a:t>
            </a:r>
            <a:r>
              <a:rPr lang="en-US" baseline="-25000"/>
              <a:t>i</a:t>
            </a:r>
            <a:r>
              <a:rPr lang="en-US"/>
              <a:t>/</a:t>
            </a:r>
            <a:r>
              <a:rPr lang="en-US" i="1"/>
              <a:t>N</a:t>
            </a:r>
            <a:r>
              <a:rPr lang="en-US" baseline="-25000"/>
              <a:t>t</a:t>
            </a:r>
            <a:r>
              <a:rPr lang="en-US"/>
              <a:t>-1</a:t>
            </a:r>
          </a:p>
          <a:p>
            <a:r>
              <a:rPr lang="en-US"/>
              <a:t>Thread #1: iterations </a:t>
            </a:r>
            <a:r>
              <a:rPr lang="en-US" i="1"/>
              <a:t>N</a:t>
            </a:r>
            <a:r>
              <a:rPr lang="en-US" baseline="-25000"/>
              <a:t>i</a:t>
            </a:r>
            <a:r>
              <a:rPr lang="en-US"/>
              <a:t>/</a:t>
            </a:r>
            <a:r>
              <a:rPr lang="en-US" i="1"/>
              <a:t>N</a:t>
            </a:r>
            <a:r>
              <a:rPr lang="en-US" baseline="-25000"/>
              <a:t>t</a:t>
            </a:r>
            <a:r>
              <a:rPr lang="en-US"/>
              <a:t> through 2</a:t>
            </a:r>
            <a:r>
              <a:rPr lang="en-US" i="1"/>
              <a:t>N</a:t>
            </a:r>
            <a:r>
              <a:rPr lang="en-US" baseline="-25000"/>
              <a:t>i</a:t>
            </a:r>
            <a:r>
              <a:rPr lang="en-US"/>
              <a:t>/</a:t>
            </a:r>
            <a:r>
              <a:rPr lang="en-US" i="1"/>
              <a:t>N</a:t>
            </a:r>
            <a:r>
              <a:rPr lang="en-US" baseline="-25000"/>
              <a:t>t</a:t>
            </a:r>
            <a:r>
              <a:rPr lang="en-US"/>
              <a:t>-1</a:t>
            </a:r>
          </a:p>
          <a:p>
            <a:r>
              <a:rPr lang="en-US"/>
              <a:t>Thread #2: iterations 2</a:t>
            </a:r>
            <a:r>
              <a:rPr lang="en-US" i="1"/>
              <a:t>N</a:t>
            </a:r>
            <a:r>
              <a:rPr lang="en-US" baseline="-25000"/>
              <a:t>i</a:t>
            </a:r>
            <a:r>
              <a:rPr lang="en-US"/>
              <a:t>/</a:t>
            </a:r>
            <a:r>
              <a:rPr lang="en-US" i="1"/>
              <a:t>N</a:t>
            </a:r>
            <a:r>
              <a:rPr lang="en-US" baseline="-25000"/>
              <a:t>t</a:t>
            </a:r>
            <a:r>
              <a:rPr lang="en-US"/>
              <a:t> through 3</a:t>
            </a:r>
            <a:r>
              <a:rPr lang="en-US" i="1"/>
              <a:t>N</a:t>
            </a:r>
            <a:r>
              <a:rPr lang="en-US" baseline="-25000"/>
              <a:t>i</a:t>
            </a:r>
            <a:r>
              <a:rPr lang="en-US"/>
              <a:t>/</a:t>
            </a:r>
            <a:r>
              <a:rPr lang="en-US" i="1"/>
              <a:t>N</a:t>
            </a:r>
            <a:r>
              <a:rPr lang="en-US" baseline="-25000"/>
              <a:t>t</a:t>
            </a:r>
            <a:r>
              <a:rPr lang="en-US"/>
              <a:t>-1</a:t>
            </a:r>
          </a:p>
          <a:p>
            <a:pPr>
              <a:buFont typeface="Wingdings" pitchFamily="2" charset="2"/>
              <a:buNone/>
            </a:pPr>
            <a:r>
              <a:rPr lang="en-US"/>
              <a:t>…</a:t>
            </a:r>
          </a:p>
          <a:p>
            <a:r>
              <a:rPr lang="en-US"/>
              <a:t>Thread #</a:t>
            </a:r>
            <a:r>
              <a:rPr lang="en-US" i="1"/>
              <a:t>N</a:t>
            </a:r>
            <a:r>
              <a:rPr lang="en-US" baseline="-25000"/>
              <a:t>t</a:t>
            </a:r>
            <a:r>
              <a:rPr lang="en-US"/>
              <a:t>-1: iterations (</a:t>
            </a:r>
            <a:r>
              <a:rPr lang="en-US" i="1"/>
              <a:t>N</a:t>
            </a:r>
            <a:r>
              <a:rPr lang="en-US" baseline="-25000"/>
              <a:t>t</a:t>
            </a:r>
            <a:r>
              <a:rPr lang="en-US"/>
              <a:t>-1)</a:t>
            </a:r>
            <a:r>
              <a:rPr lang="en-US" i="1"/>
              <a:t>N</a:t>
            </a:r>
            <a:r>
              <a:rPr lang="en-US" baseline="-25000"/>
              <a:t>i</a:t>
            </a:r>
            <a:r>
              <a:rPr lang="en-US"/>
              <a:t>/</a:t>
            </a:r>
            <a:r>
              <a:rPr lang="en-US" i="1"/>
              <a:t>N</a:t>
            </a:r>
            <a:r>
              <a:rPr lang="en-US" baseline="-25000"/>
              <a:t>t </a:t>
            </a:r>
            <a:r>
              <a:rPr lang="en-US"/>
              <a:t>through </a:t>
            </a:r>
            <a:r>
              <a:rPr lang="en-US" i="1"/>
              <a:t>N</a:t>
            </a:r>
            <a:r>
              <a:rPr lang="en-US" baseline="-25000"/>
              <a:t>i</a:t>
            </a:r>
            <a:r>
              <a:rPr lang="en-US"/>
              <a:t>-1</a:t>
            </a:r>
          </a:p>
          <a:p>
            <a:pPr>
              <a:buFont typeface="Wingdings" pitchFamily="2" charset="2"/>
              <a:buNone/>
            </a:pPr>
            <a:endParaRPr lang="en-US"/>
          </a:p>
        </p:txBody>
      </p:sp>
      <p:sp>
        <p:nvSpPr>
          <p:cNvPr id="749572"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49573"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4"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5"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6"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7"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8"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79"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0"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1"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2"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3"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4"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5"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6"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7"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8"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589" name="Line 21"/>
          <p:cNvSpPr>
            <a:spLocks noChangeShapeType="1"/>
          </p:cNvSpPr>
          <p:nvPr/>
        </p:nvSpPr>
        <p:spPr bwMode="auto">
          <a:xfrm>
            <a:off x="83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0" name="Line 22"/>
          <p:cNvSpPr>
            <a:spLocks noChangeShapeType="1"/>
          </p:cNvSpPr>
          <p:nvPr/>
        </p:nvSpPr>
        <p:spPr bwMode="auto">
          <a:xfrm flipV="1">
            <a:off x="1752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1" name="Line 23"/>
          <p:cNvSpPr>
            <a:spLocks noChangeShapeType="1"/>
          </p:cNvSpPr>
          <p:nvPr/>
        </p:nvSpPr>
        <p:spPr bwMode="auto">
          <a:xfrm>
            <a:off x="838200" y="2819400"/>
            <a:ext cx="914400" cy="0"/>
          </a:xfrm>
          <a:prstGeom prst="line">
            <a:avLst/>
          </a:prstGeom>
          <a:noFill/>
          <a:ln w="9525">
            <a:solidFill>
              <a:schemeClr val="hlink"/>
            </a:solidFill>
            <a:miter lim="800000"/>
            <a:headEnd/>
            <a:tailEnd/>
          </a:ln>
          <a:effectLst/>
        </p:spPr>
        <p:txBody>
          <a:bodyPr wrap="none"/>
          <a:lstStyle/>
          <a:p>
            <a:endParaRPr lang="en-US"/>
          </a:p>
        </p:txBody>
      </p:sp>
      <p:sp>
        <p:nvSpPr>
          <p:cNvPr id="749592" name="Line 24"/>
          <p:cNvSpPr>
            <a:spLocks noChangeShapeType="1"/>
          </p:cNvSpPr>
          <p:nvPr/>
        </p:nvSpPr>
        <p:spPr bwMode="auto">
          <a:xfrm>
            <a:off x="1905000" y="2819400"/>
            <a:ext cx="914400" cy="0"/>
          </a:xfrm>
          <a:prstGeom prst="line">
            <a:avLst/>
          </a:prstGeom>
          <a:noFill/>
          <a:ln w="9525">
            <a:solidFill>
              <a:srgbClr val="00CC00"/>
            </a:solidFill>
            <a:miter lim="800000"/>
            <a:headEnd/>
            <a:tailEnd/>
          </a:ln>
          <a:effectLst/>
        </p:spPr>
        <p:txBody>
          <a:bodyPr wrap="none"/>
          <a:lstStyle/>
          <a:p>
            <a:endParaRPr lang="en-US"/>
          </a:p>
        </p:txBody>
      </p:sp>
      <p:sp>
        <p:nvSpPr>
          <p:cNvPr id="749593" name="Line 25"/>
          <p:cNvSpPr>
            <a:spLocks noChangeShapeType="1"/>
          </p:cNvSpPr>
          <p:nvPr/>
        </p:nvSpPr>
        <p:spPr bwMode="auto">
          <a:xfrm>
            <a:off x="2971800" y="2819400"/>
            <a:ext cx="914400" cy="0"/>
          </a:xfrm>
          <a:prstGeom prst="line">
            <a:avLst/>
          </a:prstGeom>
          <a:noFill/>
          <a:ln w="9525">
            <a:solidFill>
              <a:srgbClr val="993366"/>
            </a:solidFill>
            <a:miter lim="800000"/>
            <a:headEnd/>
            <a:tailEnd/>
          </a:ln>
          <a:effectLst/>
        </p:spPr>
        <p:txBody>
          <a:bodyPr wrap="none"/>
          <a:lstStyle/>
          <a:p>
            <a:endParaRPr lang="en-US"/>
          </a:p>
        </p:txBody>
      </p:sp>
      <p:sp>
        <p:nvSpPr>
          <p:cNvPr id="749594" name="Line 26"/>
          <p:cNvSpPr>
            <a:spLocks noChangeShapeType="1"/>
          </p:cNvSpPr>
          <p:nvPr/>
        </p:nvSpPr>
        <p:spPr bwMode="auto">
          <a:xfrm>
            <a:off x="4038600" y="2819400"/>
            <a:ext cx="914400" cy="0"/>
          </a:xfrm>
          <a:prstGeom prst="line">
            <a:avLst/>
          </a:prstGeom>
          <a:noFill/>
          <a:ln w="9525">
            <a:solidFill>
              <a:schemeClr val="accent2"/>
            </a:solidFill>
            <a:miter lim="800000"/>
            <a:headEnd/>
            <a:tailEnd/>
          </a:ln>
          <a:effectLst/>
        </p:spPr>
        <p:txBody>
          <a:bodyPr wrap="none"/>
          <a:lstStyle/>
          <a:p>
            <a:endParaRPr lang="en-US"/>
          </a:p>
        </p:txBody>
      </p:sp>
      <p:sp>
        <p:nvSpPr>
          <p:cNvPr id="749595" name="Line 27"/>
          <p:cNvSpPr>
            <a:spLocks noChangeShapeType="1"/>
          </p:cNvSpPr>
          <p:nvPr/>
        </p:nvSpPr>
        <p:spPr bwMode="auto">
          <a:xfrm>
            <a:off x="5105400" y="2819400"/>
            <a:ext cx="914400" cy="0"/>
          </a:xfrm>
          <a:prstGeom prst="line">
            <a:avLst/>
          </a:prstGeom>
          <a:noFill/>
          <a:ln w="9525">
            <a:solidFill>
              <a:srgbClr val="3366FF"/>
            </a:solidFill>
            <a:miter lim="800000"/>
            <a:headEnd/>
            <a:tailEnd/>
          </a:ln>
          <a:effectLst/>
        </p:spPr>
        <p:txBody>
          <a:bodyPr wrap="none"/>
          <a:lstStyle/>
          <a:p>
            <a:endParaRPr lang="en-US"/>
          </a:p>
        </p:txBody>
      </p:sp>
      <p:sp>
        <p:nvSpPr>
          <p:cNvPr id="749596" name="Line 28"/>
          <p:cNvSpPr>
            <a:spLocks noChangeShapeType="1"/>
          </p:cNvSpPr>
          <p:nvPr/>
        </p:nvSpPr>
        <p:spPr bwMode="auto">
          <a:xfrm>
            <a:off x="6172200" y="2819400"/>
            <a:ext cx="762000" cy="0"/>
          </a:xfrm>
          <a:prstGeom prst="line">
            <a:avLst/>
          </a:prstGeom>
          <a:noFill/>
          <a:ln w="9525">
            <a:solidFill>
              <a:srgbClr val="993300"/>
            </a:solidFill>
            <a:miter lim="800000"/>
            <a:headEnd/>
            <a:tailEnd/>
          </a:ln>
          <a:effectLst/>
        </p:spPr>
        <p:txBody>
          <a:bodyPr wrap="none"/>
          <a:lstStyle/>
          <a:p>
            <a:endParaRPr lang="en-US"/>
          </a:p>
        </p:txBody>
      </p:sp>
      <p:sp>
        <p:nvSpPr>
          <p:cNvPr id="749597" name="Line 29"/>
          <p:cNvSpPr>
            <a:spLocks noChangeShapeType="1"/>
          </p:cNvSpPr>
          <p:nvPr/>
        </p:nvSpPr>
        <p:spPr bwMode="auto">
          <a:xfrm flipV="1">
            <a:off x="2971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8" name="Line 30"/>
          <p:cNvSpPr>
            <a:spLocks noChangeShapeType="1"/>
          </p:cNvSpPr>
          <p:nvPr/>
        </p:nvSpPr>
        <p:spPr bwMode="auto">
          <a:xfrm flipV="1">
            <a:off x="4038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599" name="Line 31"/>
          <p:cNvSpPr>
            <a:spLocks noChangeShapeType="1"/>
          </p:cNvSpPr>
          <p:nvPr/>
        </p:nvSpPr>
        <p:spPr bwMode="auto">
          <a:xfrm flipV="1">
            <a:off x="510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0" name="Line 32"/>
          <p:cNvSpPr>
            <a:spLocks noChangeShapeType="1"/>
          </p:cNvSpPr>
          <p:nvPr/>
        </p:nvSpPr>
        <p:spPr bwMode="auto">
          <a:xfrm flipV="1">
            <a:off x="6172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1" name="Line 33"/>
          <p:cNvSpPr>
            <a:spLocks noChangeShapeType="1"/>
          </p:cNvSpPr>
          <p:nvPr/>
        </p:nvSpPr>
        <p:spPr bwMode="auto">
          <a:xfrm flipV="1">
            <a:off x="693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2" name="Line 34"/>
          <p:cNvSpPr>
            <a:spLocks noChangeShapeType="1"/>
          </p:cNvSpPr>
          <p:nvPr/>
        </p:nvSpPr>
        <p:spPr bwMode="auto">
          <a:xfrm flipV="1">
            <a:off x="1905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3" name="Line 35"/>
          <p:cNvSpPr>
            <a:spLocks noChangeShapeType="1"/>
          </p:cNvSpPr>
          <p:nvPr/>
        </p:nvSpPr>
        <p:spPr bwMode="auto">
          <a:xfrm flipV="1">
            <a:off x="6019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4" name="Line 36"/>
          <p:cNvSpPr>
            <a:spLocks noChangeShapeType="1"/>
          </p:cNvSpPr>
          <p:nvPr/>
        </p:nvSpPr>
        <p:spPr bwMode="auto">
          <a:xfrm flipV="1">
            <a:off x="4953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5" name="Line 37"/>
          <p:cNvSpPr>
            <a:spLocks noChangeShapeType="1"/>
          </p:cNvSpPr>
          <p:nvPr/>
        </p:nvSpPr>
        <p:spPr bwMode="auto">
          <a:xfrm flipV="1">
            <a:off x="3886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6" name="Line 38"/>
          <p:cNvSpPr>
            <a:spLocks noChangeShapeType="1"/>
          </p:cNvSpPr>
          <p:nvPr/>
        </p:nvSpPr>
        <p:spPr bwMode="auto">
          <a:xfrm flipV="1">
            <a:off x="2819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49607" name="Line 39"/>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08" name="Line 40"/>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09" name="Line 41"/>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0" name="Line 42"/>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1" name="Line 43"/>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2" name="Line 44"/>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3" name="Line 45"/>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4" name="Line 46"/>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5" name="Line 47"/>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6" name="Line 48"/>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7" name="Line 49"/>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8" name="Line 50"/>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19" name="Line 51"/>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0" name="Line 52"/>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1" name="Line 53"/>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2" name="Line 54"/>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3" name="Line 55"/>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4" name="Line 56"/>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5" name="Line 57"/>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6" name="Line 58"/>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7" name="Line 59"/>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8" name="Line 60"/>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29" name="Line 61"/>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30" name="Line 62"/>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49631" name="Line 63"/>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6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8</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p>
          <a:p>
            <a:pPr>
              <a:buFont typeface="Wingdings" pitchFamily="2" charset="2"/>
              <a:buNone/>
            </a:pPr>
            <a:r>
              <a:rPr lang="en-US" dirty="0"/>
              <a:t>At </a:t>
            </a:r>
            <a:r>
              <a:rPr lang="en-US" dirty="0" smtClean="0"/>
              <a:t>ISU and UW, </a:t>
            </a:r>
            <a:r>
              <a:rPr lang="en-US" dirty="0"/>
              <a:t>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some kind of text.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102" name="Slide Number Placeholder 4"/>
          <p:cNvSpPr>
            <a:spLocks noGrp="1"/>
          </p:cNvSpPr>
          <p:nvPr>
            <p:ph type="sldNum" sz="quarter" idx="11"/>
          </p:nvPr>
        </p:nvSpPr>
        <p:spPr/>
        <p:txBody>
          <a:bodyPr/>
          <a:lstStyle/>
          <a:p>
            <a:fld id="{3DD37CC9-31C0-4ED8-8F62-092BA258BF01}" type="slidenum">
              <a:rPr lang="en-US"/>
              <a:pPr/>
              <a:t>80</a:t>
            </a:fld>
            <a:endParaRPr lang="en-US"/>
          </a:p>
        </p:txBody>
      </p:sp>
      <p:sp>
        <p:nvSpPr>
          <p:cNvPr id="750594" name="Rectangle 2"/>
          <p:cNvSpPr>
            <a:spLocks noGrp="1" noChangeArrowheads="1"/>
          </p:cNvSpPr>
          <p:nvPr>
            <p:ph type="title"/>
          </p:nvPr>
        </p:nvSpPr>
        <p:spPr/>
        <p:txBody>
          <a:bodyPr/>
          <a:lstStyle/>
          <a:p>
            <a:r>
              <a:rPr lang="en-US"/>
              <a:t>Dynamic Scheduling</a:t>
            </a:r>
          </a:p>
        </p:txBody>
      </p:sp>
      <p:sp>
        <p:nvSpPr>
          <p:cNvPr id="750595" name="Rectangle 3"/>
          <p:cNvSpPr>
            <a:spLocks noGrp="1" noChangeArrowheads="1"/>
          </p:cNvSpPr>
          <p:nvPr>
            <p:ph type="body" idx="1"/>
          </p:nvPr>
        </p:nvSpPr>
        <p:spPr/>
        <p:txBody>
          <a:bodyPr/>
          <a:lstStyle/>
          <a:p>
            <a:pPr>
              <a:lnSpc>
                <a:spcPct val="90000"/>
              </a:lnSpc>
              <a:buFont typeface="Wingdings" pitchFamily="2" charset="2"/>
              <a:buNone/>
            </a:pPr>
            <a:r>
              <a:rPr lang="en-US"/>
              <a:t>For </a:t>
            </a:r>
            <a:r>
              <a:rPr lang="en-US" i="1"/>
              <a:t>N</a:t>
            </a:r>
            <a:r>
              <a:rPr lang="en-US" baseline="-25000"/>
              <a:t>i</a:t>
            </a:r>
            <a:r>
              <a:rPr lang="en-US"/>
              <a:t> iterations and </a:t>
            </a:r>
            <a:r>
              <a:rPr lang="en-US" i="1"/>
              <a:t>N</a:t>
            </a:r>
            <a:r>
              <a:rPr lang="en-US" baseline="-25000"/>
              <a:t>t</a:t>
            </a:r>
            <a:r>
              <a:rPr lang="en-US"/>
              <a:t> threads, each thread gets a fixed-size chunk of </a:t>
            </a:r>
            <a:r>
              <a:rPr lang="en-US" i="1"/>
              <a:t>k</a:t>
            </a:r>
            <a:r>
              <a:rPr lang="en-US"/>
              <a:t> loop iterations:</a:t>
            </a:r>
          </a:p>
          <a:p>
            <a:pPr>
              <a:lnSpc>
                <a:spcPct val="140000"/>
              </a:lnSpc>
              <a:buFont typeface="Wingdings" pitchFamily="2" charset="2"/>
              <a:buNone/>
            </a:pPr>
            <a:endParaRPr lang="en-US"/>
          </a:p>
          <a:p>
            <a:pPr>
              <a:lnSpc>
                <a:spcPct val="140000"/>
              </a:lnSpc>
              <a:buFont typeface="Wingdings" pitchFamily="2" charset="2"/>
              <a:buNone/>
            </a:pPr>
            <a:r>
              <a:rPr lang="en-US"/>
              <a:t>  T0  T1 T2  T3 T4  T5 T2  T3 T4 T0  T1  T5 T3 T2</a:t>
            </a:r>
          </a:p>
          <a:p>
            <a:pPr>
              <a:lnSpc>
                <a:spcPct val="90000"/>
              </a:lnSpc>
              <a:buFont typeface="Wingdings" pitchFamily="2" charset="2"/>
              <a:buNone/>
            </a:pPr>
            <a:r>
              <a:rPr lang="en-US"/>
              <a:t>When a particular thread finishes its chunk of iterations, it gets assigned a new chunk. So, the relationship between iterations and threads is nondeterministic.</a:t>
            </a:r>
          </a:p>
          <a:p>
            <a:pPr>
              <a:lnSpc>
                <a:spcPct val="90000"/>
              </a:lnSpc>
            </a:pPr>
            <a:r>
              <a:rPr lang="en-US"/>
              <a:t>Advantage: very flexible</a:t>
            </a:r>
          </a:p>
          <a:p>
            <a:pPr>
              <a:lnSpc>
                <a:spcPct val="90000"/>
              </a:lnSpc>
            </a:pPr>
            <a:r>
              <a:rPr lang="en-US"/>
              <a:t>Disadvantage: high overhead – lots of decision making about which thread gets each chunk</a:t>
            </a:r>
          </a:p>
          <a:p>
            <a:pPr>
              <a:lnSpc>
                <a:spcPct val="90000"/>
              </a:lnSpc>
              <a:buFont typeface="Wingdings" pitchFamily="2" charset="2"/>
              <a:buNone/>
            </a:pPr>
            <a:endParaRPr lang="en-US"/>
          </a:p>
        </p:txBody>
      </p:sp>
      <p:sp>
        <p:nvSpPr>
          <p:cNvPr id="750596"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50597"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598"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599"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0"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1"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2"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3"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4"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5"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6"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7"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8"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09"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0"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1"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12"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grpSp>
        <p:nvGrpSpPr>
          <p:cNvPr id="2" name="Group 21"/>
          <p:cNvGrpSpPr>
            <a:grpSpLocks/>
          </p:cNvGrpSpPr>
          <p:nvPr/>
        </p:nvGrpSpPr>
        <p:grpSpPr bwMode="auto">
          <a:xfrm>
            <a:off x="3124200" y="2667000"/>
            <a:ext cx="304800" cy="152400"/>
            <a:chOff x="1968" y="1680"/>
            <a:chExt cx="192" cy="96"/>
          </a:xfrm>
        </p:grpSpPr>
        <p:sp>
          <p:nvSpPr>
            <p:cNvPr id="750614" name="Line 22"/>
            <p:cNvSpPr>
              <a:spLocks noChangeShapeType="1"/>
            </p:cNvSpPr>
            <p:nvPr/>
          </p:nvSpPr>
          <p:spPr bwMode="auto">
            <a:xfrm>
              <a:off x="1968" y="1776"/>
              <a:ext cx="192" cy="0"/>
            </a:xfrm>
            <a:prstGeom prst="line">
              <a:avLst/>
            </a:prstGeom>
            <a:noFill/>
            <a:ln w="9525">
              <a:solidFill>
                <a:srgbClr val="33CC33"/>
              </a:solidFill>
              <a:miter lim="800000"/>
              <a:headEnd/>
              <a:tailEnd/>
            </a:ln>
            <a:effectLst/>
          </p:spPr>
          <p:txBody>
            <a:bodyPr wrap="none"/>
            <a:lstStyle/>
            <a:p>
              <a:endParaRPr lang="en-US"/>
            </a:p>
          </p:txBody>
        </p:sp>
        <p:sp>
          <p:nvSpPr>
            <p:cNvPr id="750615" name="Line 23"/>
            <p:cNvSpPr>
              <a:spLocks noChangeShapeType="1"/>
            </p:cNvSpPr>
            <p:nvPr/>
          </p:nvSpPr>
          <p:spPr bwMode="auto">
            <a:xfrm flipV="1">
              <a:off x="1968" y="1680"/>
              <a:ext cx="0" cy="96"/>
            </a:xfrm>
            <a:prstGeom prst="line">
              <a:avLst/>
            </a:prstGeom>
            <a:noFill/>
            <a:ln w="9525">
              <a:solidFill>
                <a:schemeClr val="tx1"/>
              </a:solidFill>
              <a:miter lim="800000"/>
              <a:headEnd/>
              <a:tailEnd/>
            </a:ln>
            <a:effectLst/>
          </p:spPr>
          <p:txBody>
            <a:bodyPr wrap="none"/>
            <a:lstStyle/>
            <a:p>
              <a:endParaRPr lang="en-US"/>
            </a:p>
          </p:txBody>
        </p:sp>
        <p:sp>
          <p:nvSpPr>
            <p:cNvPr id="750616" name="Line 24"/>
            <p:cNvSpPr>
              <a:spLocks noChangeShapeType="1"/>
            </p:cNvSpPr>
            <p:nvPr/>
          </p:nvSpPr>
          <p:spPr bwMode="auto">
            <a:xfrm flipV="1">
              <a:off x="2160"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3" name="Group 25"/>
          <p:cNvGrpSpPr>
            <a:grpSpLocks/>
          </p:cNvGrpSpPr>
          <p:nvPr/>
        </p:nvGrpSpPr>
        <p:grpSpPr bwMode="auto">
          <a:xfrm>
            <a:off x="2667000" y="2667000"/>
            <a:ext cx="304800" cy="152400"/>
            <a:chOff x="1680" y="1680"/>
            <a:chExt cx="192" cy="96"/>
          </a:xfrm>
        </p:grpSpPr>
        <p:sp>
          <p:nvSpPr>
            <p:cNvPr id="750618" name="Line 26"/>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19" name="Line 27"/>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20" name="Line 28"/>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4" name="Group 29"/>
          <p:cNvGrpSpPr>
            <a:grpSpLocks/>
          </p:cNvGrpSpPr>
          <p:nvPr/>
        </p:nvGrpSpPr>
        <p:grpSpPr bwMode="auto">
          <a:xfrm>
            <a:off x="2209800" y="2667000"/>
            <a:ext cx="304800" cy="152400"/>
            <a:chOff x="1392" y="1680"/>
            <a:chExt cx="192" cy="96"/>
          </a:xfrm>
        </p:grpSpPr>
        <p:sp>
          <p:nvSpPr>
            <p:cNvPr id="750622" name="Line 30"/>
            <p:cNvSpPr>
              <a:spLocks noChangeShapeType="1"/>
            </p:cNvSpPr>
            <p:nvPr/>
          </p:nvSpPr>
          <p:spPr bwMode="auto">
            <a:xfrm>
              <a:off x="1392" y="1776"/>
              <a:ext cx="192" cy="0"/>
            </a:xfrm>
            <a:prstGeom prst="line">
              <a:avLst/>
            </a:prstGeom>
            <a:noFill/>
            <a:ln w="9525">
              <a:solidFill>
                <a:schemeClr val="accent1"/>
              </a:solidFill>
              <a:miter lim="800000"/>
              <a:headEnd/>
              <a:tailEnd/>
            </a:ln>
            <a:effectLst/>
          </p:spPr>
          <p:txBody>
            <a:bodyPr wrap="none"/>
            <a:lstStyle/>
            <a:p>
              <a:endParaRPr lang="en-US"/>
            </a:p>
          </p:txBody>
        </p:sp>
        <p:sp>
          <p:nvSpPr>
            <p:cNvPr id="750623" name="Line 31"/>
            <p:cNvSpPr>
              <a:spLocks noChangeShapeType="1"/>
            </p:cNvSpPr>
            <p:nvPr/>
          </p:nvSpPr>
          <p:spPr bwMode="auto">
            <a:xfrm flipV="1">
              <a:off x="1392" y="1680"/>
              <a:ext cx="0" cy="96"/>
            </a:xfrm>
            <a:prstGeom prst="line">
              <a:avLst/>
            </a:prstGeom>
            <a:noFill/>
            <a:ln w="9525">
              <a:solidFill>
                <a:schemeClr val="tx1"/>
              </a:solidFill>
              <a:miter lim="800000"/>
              <a:headEnd/>
              <a:tailEnd/>
            </a:ln>
            <a:effectLst/>
          </p:spPr>
          <p:txBody>
            <a:bodyPr wrap="none"/>
            <a:lstStyle/>
            <a:p>
              <a:endParaRPr lang="en-US"/>
            </a:p>
          </p:txBody>
        </p:sp>
        <p:sp>
          <p:nvSpPr>
            <p:cNvPr id="750624" name="Line 32"/>
            <p:cNvSpPr>
              <a:spLocks noChangeShapeType="1"/>
            </p:cNvSpPr>
            <p:nvPr/>
          </p:nvSpPr>
          <p:spPr bwMode="auto">
            <a:xfrm flipV="1">
              <a:off x="1584"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5" name="Group 33"/>
          <p:cNvGrpSpPr>
            <a:grpSpLocks/>
          </p:cNvGrpSpPr>
          <p:nvPr/>
        </p:nvGrpSpPr>
        <p:grpSpPr bwMode="auto">
          <a:xfrm>
            <a:off x="838200" y="2667000"/>
            <a:ext cx="304800" cy="152400"/>
            <a:chOff x="528" y="1680"/>
            <a:chExt cx="192" cy="96"/>
          </a:xfrm>
        </p:grpSpPr>
        <p:sp>
          <p:nvSpPr>
            <p:cNvPr id="750626" name="Line 34"/>
            <p:cNvSpPr>
              <a:spLocks noChangeShapeType="1"/>
            </p:cNvSpPr>
            <p:nvPr/>
          </p:nvSpPr>
          <p:spPr bwMode="auto">
            <a:xfrm>
              <a:off x="528" y="1680"/>
              <a:ext cx="0" cy="96"/>
            </a:xfrm>
            <a:prstGeom prst="line">
              <a:avLst/>
            </a:prstGeom>
            <a:noFill/>
            <a:ln w="9525">
              <a:solidFill>
                <a:schemeClr val="tx1"/>
              </a:solidFill>
              <a:miter lim="800000"/>
              <a:headEnd/>
              <a:tailEnd/>
            </a:ln>
            <a:effectLst/>
          </p:spPr>
          <p:txBody>
            <a:bodyPr wrap="none"/>
            <a:lstStyle/>
            <a:p>
              <a:endParaRPr lang="en-US"/>
            </a:p>
          </p:txBody>
        </p:sp>
        <p:sp>
          <p:nvSpPr>
            <p:cNvPr id="750627" name="Line 35"/>
            <p:cNvSpPr>
              <a:spLocks noChangeShapeType="1"/>
            </p:cNvSpPr>
            <p:nvPr/>
          </p:nvSpPr>
          <p:spPr bwMode="auto">
            <a:xfrm flipV="1">
              <a:off x="720" y="1680"/>
              <a:ext cx="0" cy="96"/>
            </a:xfrm>
            <a:prstGeom prst="line">
              <a:avLst/>
            </a:prstGeom>
            <a:noFill/>
            <a:ln w="9525">
              <a:solidFill>
                <a:schemeClr val="tx1"/>
              </a:solidFill>
              <a:miter lim="800000"/>
              <a:headEnd/>
              <a:tailEnd/>
            </a:ln>
            <a:effectLst/>
          </p:spPr>
          <p:txBody>
            <a:bodyPr wrap="none"/>
            <a:lstStyle/>
            <a:p>
              <a:endParaRPr lang="en-US"/>
            </a:p>
          </p:txBody>
        </p:sp>
        <p:sp>
          <p:nvSpPr>
            <p:cNvPr id="750628" name="Line 36"/>
            <p:cNvSpPr>
              <a:spLocks noChangeShapeType="1"/>
            </p:cNvSpPr>
            <p:nvPr/>
          </p:nvSpPr>
          <p:spPr bwMode="auto">
            <a:xfrm>
              <a:off x="528" y="1776"/>
              <a:ext cx="192" cy="0"/>
            </a:xfrm>
            <a:prstGeom prst="line">
              <a:avLst/>
            </a:prstGeom>
            <a:noFill/>
            <a:ln w="9525">
              <a:solidFill>
                <a:schemeClr val="hlink"/>
              </a:solidFill>
              <a:miter lim="800000"/>
              <a:headEnd/>
              <a:tailEnd/>
            </a:ln>
            <a:effectLst/>
          </p:spPr>
          <p:txBody>
            <a:bodyPr wrap="none"/>
            <a:lstStyle/>
            <a:p>
              <a:endParaRPr lang="en-US"/>
            </a:p>
          </p:txBody>
        </p:sp>
      </p:grpSp>
      <p:grpSp>
        <p:nvGrpSpPr>
          <p:cNvPr id="6" name="Group 37"/>
          <p:cNvGrpSpPr>
            <a:grpSpLocks/>
          </p:cNvGrpSpPr>
          <p:nvPr/>
        </p:nvGrpSpPr>
        <p:grpSpPr bwMode="auto">
          <a:xfrm>
            <a:off x="1752600" y="2667000"/>
            <a:ext cx="304800" cy="152400"/>
            <a:chOff x="1104" y="1680"/>
            <a:chExt cx="192" cy="96"/>
          </a:xfrm>
        </p:grpSpPr>
        <p:sp>
          <p:nvSpPr>
            <p:cNvPr id="750630" name="Line 38"/>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31" name="Line 39"/>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32" name="Line 40"/>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7" name="Group 41"/>
          <p:cNvGrpSpPr>
            <a:grpSpLocks/>
          </p:cNvGrpSpPr>
          <p:nvPr/>
        </p:nvGrpSpPr>
        <p:grpSpPr bwMode="auto">
          <a:xfrm>
            <a:off x="1295400" y="2667000"/>
            <a:ext cx="304800" cy="152400"/>
            <a:chOff x="816" y="1680"/>
            <a:chExt cx="192" cy="96"/>
          </a:xfrm>
        </p:grpSpPr>
        <p:sp>
          <p:nvSpPr>
            <p:cNvPr id="750634" name="Line 42"/>
            <p:cNvSpPr>
              <a:spLocks noChangeShapeType="1"/>
            </p:cNvSpPr>
            <p:nvPr/>
          </p:nvSpPr>
          <p:spPr bwMode="auto">
            <a:xfrm>
              <a:off x="816" y="1776"/>
              <a:ext cx="192" cy="0"/>
            </a:xfrm>
            <a:prstGeom prst="line">
              <a:avLst/>
            </a:prstGeom>
            <a:noFill/>
            <a:ln w="9525">
              <a:solidFill>
                <a:srgbClr val="00CC00"/>
              </a:solidFill>
              <a:miter lim="800000"/>
              <a:headEnd/>
              <a:tailEnd/>
            </a:ln>
            <a:effectLst/>
          </p:spPr>
          <p:txBody>
            <a:bodyPr wrap="none"/>
            <a:lstStyle/>
            <a:p>
              <a:endParaRPr lang="en-US"/>
            </a:p>
          </p:txBody>
        </p:sp>
        <p:sp>
          <p:nvSpPr>
            <p:cNvPr id="750635" name="Line 43"/>
            <p:cNvSpPr>
              <a:spLocks noChangeShapeType="1"/>
            </p:cNvSpPr>
            <p:nvPr/>
          </p:nvSpPr>
          <p:spPr bwMode="auto">
            <a:xfrm flipV="1">
              <a:off x="816" y="1680"/>
              <a:ext cx="0" cy="96"/>
            </a:xfrm>
            <a:prstGeom prst="line">
              <a:avLst/>
            </a:prstGeom>
            <a:noFill/>
            <a:ln w="9525">
              <a:solidFill>
                <a:schemeClr val="tx1"/>
              </a:solidFill>
              <a:miter lim="800000"/>
              <a:headEnd/>
              <a:tailEnd/>
            </a:ln>
            <a:effectLst/>
          </p:spPr>
          <p:txBody>
            <a:bodyPr wrap="none"/>
            <a:lstStyle/>
            <a:p>
              <a:endParaRPr lang="en-US"/>
            </a:p>
          </p:txBody>
        </p:sp>
        <p:sp>
          <p:nvSpPr>
            <p:cNvPr id="750636" name="Line 44"/>
            <p:cNvSpPr>
              <a:spLocks noChangeShapeType="1"/>
            </p:cNvSpPr>
            <p:nvPr/>
          </p:nvSpPr>
          <p:spPr bwMode="auto">
            <a:xfrm flipV="1">
              <a:off x="1008" y="1680"/>
              <a:ext cx="0" cy="96"/>
            </a:xfrm>
            <a:prstGeom prst="line">
              <a:avLst/>
            </a:prstGeom>
            <a:noFill/>
            <a:ln w="9525">
              <a:solidFill>
                <a:schemeClr val="tx1"/>
              </a:solidFill>
              <a:miter lim="800000"/>
              <a:headEnd/>
              <a:tailEnd/>
            </a:ln>
            <a:effectLst/>
          </p:spPr>
          <p:txBody>
            <a:bodyPr wrap="none"/>
            <a:lstStyle/>
            <a:p>
              <a:endParaRPr lang="en-US"/>
            </a:p>
          </p:txBody>
        </p:sp>
      </p:grpSp>
      <p:sp>
        <p:nvSpPr>
          <p:cNvPr id="750637" name="Line 45"/>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38" name="Line 46"/>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39" name="Line 47"/>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0" name="Line 48"/>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1" name="Line 49"/>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2" name="Line 50"/>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3" name="Line 51"/>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4" name="Line 52"/>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5" name="Line 53"/>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6" name="Line 54"/>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7" name="Line 55"/>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8" name="Line 56"/>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49" name="Line 57"/>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0" name="Line 58"/>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1" name="Line 59"/>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2" name="Line 60"/>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3" name="Line 61"/>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4" name="Line 62"/>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5" name="Line 63"/>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6" name="Line 64"/>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7" name="Line 65"/>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8" name="Line 66"/>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59" name="Line 67"/>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60" name="Line 68"/>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0661" name="Line 69"/>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grpSp>
        <p:nvGrpSpPr>
          <p:cNvPr id="8" name="Group 70"/>
          <p:cNvGrpSpPr>
            <a:grpSpLocks/>
          </p:cNvGrpSpPr>
          <p:nvPr/>
        </p:nvGrpSpPr>
        <p:grpSpPr bwMode="auto">
          <a:xfrm>
            <a:off x="4038600" y="2667000"/>
            <a:ext cx="304800" cy="152400"/>
            <a:chOff x="816" y="1680"/>
            <a:chExt cx="192" cy="96"/>
          </a:xfrm>
        </p:grpSpPr>
        <p:sp>
          <p:nvSpPr>
            <p:cNvPr id="750663" name="Line 71"/>
            <p:cNvSpPr>
              <a:spLocks noChangeShapeType="1"/>
            </p:cNvSpPr>
            <p:nvPr/>
          </p:nvSpPr>
          <p:spPr bwMode="auto">
            <a:xfrm>
              <a:off x="816" y="1776"/>
              <a:ext cx="192" cy="0"/>
            </a:xfrm>
            <a:prstGeom prst="line">
              <a:avLst/>
            </a:prstGeom>
            <a:noFill/>
            <a:ln w="9525">
              <a:solidFill>
                <a:srgbClr val="00CC00"/>
              </a:solidFill>
              <a:miter lim="800000"/>
              <a:headEnd/>
              <a:tailEnd/>
            </a:ln>
            <a:effectLst/>
          </p:spPr>
          <p:txBody>
            <a:bodyPr wrap="none"/>
            <a:lstStyle/>
            <a:p>
              <a:endParaRPr lang="en-US"/>
            </a:p>
          </p:txBody>
        </p:sp>
        <p:sp>
          <p:nvSpPr>
            <p:cNvPr id="750664" name="Line 72"/>
            <p:cNvSpPr>
              <a:spLocks noChangeShapeType="1"/>
            </p:cNvSpPr>
            <p:nvPr/>
          </p:nvSpPr>
          <p:spPr bwMode="auto">
            <a:xfrm flipV="1">
              <a:off x="816" y="1680"/>
              <a:ext cx="0" cy="96"/>
            </a:xfrm>
            <a:prstGeom prst="line">
              <a:avLst/>
            </a:prstGeom>
            <a:noFill/>
            <a:ln w="9525">
              <a:solidFill>
                <a:schemeClr val="tx1"/>
              </a:solidFill>
              <a:miter lim="800000"/>
              <a:headEnd/>
              <a:tailEnd/>
            </a:ln>
            <a:effectLst/>
          </p:spPr>
          <p:txBody>
            <a:bodyPr wrap="none"/>
            <a:lstStyle/>
            <a:p>
              <a:endParaRPr lang="en-US"/>
            </a:p>
          </p:txBody>
        </p:sp>
        <p:sp>
          <p:nvSpPr>
            <p:cNvPr id="750665" name="Line 73"/>
            <p:cNvSpPr>
              <a:spLocks noChangeShapeType="1"/>
            </p:cNvSpPr>
            <p:nvPr/>
          </p:nvSpPr>
          <p:spPr bwMode="auto">
            <a:xfrm flipV="1">
              <a:off x="1008"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9" name="Group 74"/>
          <p:cNvGrpSpPr>
            <a:grpSpLocks/>
          </p:cNvGrpSpPr>
          <p:nvPr/>
        </p:nvGrpSpPr>
        <p:grpSpPr bwMode="auto">
          <a:xfrm>
            <a:off x="3581400" y="2667000"/>
            <a:ext cx="304800" cy="152400"/>
            <a:chOff x="1104" y="1680"/>
            <a:chExt cx="192" cy="96"/>
          </a:xfrm>
        </p:grpSpPr>
        <p:sp>
          <p:nvSpPr>
            <p:cNvPr id="750667" name="Line 75"/>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68" name="Line 76"/>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69" name="Line 77"/>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0" name="Group 78"/>
          <p:cNvGrpSpPr>
            <a:grpSpLocks/>
          </p:cNvGrpSpPr>
          <p:nvPr/>
        </p:nvGrpSpPr>
        <p:grpSpPr bwMode="auto">
          <a:xfrm>
            <a:off x="4495800" y="2667000"/>
            <a:ext cx="304800" cy="152400"/>
            <a:chOff x="1680" y="1680"/>
            <a:chExt cx="192" cy="96"/>
          </a:xfrm>
        </p:grpSpPr>
        <p:sp>
          <p:nvSpPr>
            <p:cNvPr id="750671" name="Line 79"/>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72" name="Line 80"/>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73" name="Line 81"/>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1" name="Group 82"/>
          <p:cNvGrpSpPr>
            <a:grpSpLocks/>
          </p:cNvGrpSpPr>
          <p:nvPr/>
        </p:nvGrpSpPr>
        <p:grpSpPr bwMode="auto">
          <a:xfrm>
            <a:off x="4953000" y="2667000"/>
            <a:ext cx="304800" cy="152400"/>
            <a:chOff x="528" y="1680"/>
            <a:chExt cx="192" cy="96"/>
          </a:xfrm>
        </p:grpSpPr>
        <p:sp>
          <p:nvSpPr>
            <p:cNvPr id="750675" name="Line 83"/>
            <p:cNvSpPr>
              <a:spLocks noChangeShapeType="1"/>
            </p:cNvSpPr>
            <p:nvPr/>
          </p:nvSpPr>
          <p:spPr bwMode="auto">
            <a:xfrm>
              <a:off x="528" y="1680"/>
              <a:ext cx="0" cy="96"/>
            </a:xfrm>
            <a:prstGeom prst="line">
              <a:avLst/>
            </a:prstGeom>
            <a:noFill/>
            <a:ln w="9525">
              <a:solidFill>
                <a:schemeClr val="tx1"/>
              </a:solidFill>
              <a:miter lim="800000"/>
              <a:headEnd/>
              <a:tailEnd/>
            </a:ln>
            <a:effectLst/>
          </p:spPr>
          <p:txBody>
            <a:bodyPr wrap="none"/>
            <a:lstStyle/>
            <a:p>
              <a:endParaRPr lang="en-US"/>
            </a:p>
          </p:txBody>
        </p:sp>
        <p:sp>
          <p:nvSpPr>
            <p:cNvPr id="750676" name="Line 84"/>
            <p:cNvSpPr>
              <a:spLocks noChangeShapeType="1"/>
            </p:cNvSpPr>
            <p:nvPr/>
          </p:nvSpPr>
          <p:spPr bwMode="auto">
            <a:xfrm flipV="1">
              <a:off x="720" y="1680"/>
              <a:ext cx="0" cy="96"/>
            </a:xfrm>
            <a:prstGeom prst="line">
              <a:avLst/>
            </a:prstGeom>
            <a:noFill/>
            <a:ln w="9525">
              <a:solidFill>
                <a:schemeClr val="tx1"/>
              </a:solidFill>
              <a:miter lim="800000"/>
              <a:headEnd/>
              <a:tailEnd/>
            </a:ln>
            <a:effectLst/>
          </p:spPr>
          <p:txBody>
            <a:bodyPr wrap="none"/>
            <a:lstStyle/>
            <a:p>
              <a:endParaRPr lang="en-US"/>
            </a:p>
          </p:txBody>
        </p:sp>
        <p:sp>
          <p:nvSpPr>
            <p:cNvPr id="750677" name="Line 85"/>
            <p:cNvSpPr>
              <a:spLocks noChangeShapeType="1"/>
            </p:cNvSpPr>
            <p:nvPr/>
          </p:nvSpPr>
          <p:spPr bwMode="auto">
            <a:xfrm>
              <a:off x="528" y="1776"/>
              <a:ext cx="192" cy="0"/>
            </a:xfrm>
            <a:prstGeom prst="line">
              <a:avLst/>
            </a:prstGeom>
            <a:noFill/>
            <a:ln w="9525">
              <a:solidFill>
                <a:schemeClr val="hlink"/>
              </a:solidFill>
              <a:miter lim="800000"/>
              <a:headEnd/>
              <a:tailEnd/>
            </a:ln>
            <a:effectLst/>
          </p:spPr>
          <p:txBody>
            <a:bodyPr wrap="none"/>
            <a:lstStyle/>
            <a:p>
              <a:endParaRPr lang="en-US"/>
            </a:p>
          </p:txBody>
        </p:sp>
      </p:grpSp>
      <p:grpSp>
        <p:nvGrpSpPr>
          <p:cNvPr id="12" name="Group 86"/>
          <p:cNvGrpSpPr>
            <a:grpSpLocks/>
          </p:cNvGrpSpPr>
          <p:nvPr/>
        </p:nvGrpSpPr>
        <p:grpSpPr bwMode="auto">
          <a:xfrm>
            <a:off x="5410200" y="2667000"/>
            <a:ext cx="304800" cy="152400"/>
            <a:chOff x="1968" y="1680"/>
            <a:chExt cx="192" cy="96"/>
          </a:xfrm>
        </p:grpSpPr>
        <p:sp>
          <p:nvSpPr>
            <p:cNvPr id="750679" name="Line 87"/>
            <p:cNvSpPr>
              <a:spLocks noChangeShapeType="1"/>
            </p:cNvSpPr>
            <p:nvPr/>
          </p:nvSpPr>
          <p:spPr bwMode="auto">
            <a:xfrm>
              <a:off x="1968" y="1776"/>
              <a:ext cx="192" cy="0"/>
            </a:xfrm>
            <a:prstGeom prst="line">
              <a:avLst/>
            </a:prstGeom>
            <a:noFill/>
            <a:ln w="9525">
              <a:solidFill>
                <a:srgbClr val="33CC33"/>
              </a:solidFill>
              <a:miter lim="800000"/>
              <a:headEnd/>
              <a:tailEnd/>
            </a:ln>
            <a:effectLst/>
          </p:spPr>
          <p:txBody>
            <a:bodyPr wrap="none"/>
            <a:lstStyle/>
            <a:p>
              <a:endParaRPr lang="en-US"/>
            </a:p>
          </p:txBody>
        </p:sp>
        <p:sp>
          <p:nvSpPr>
            <p:cNvPr id="750680" name="Line 88"/>
            <p:cNvSpPr>
              <a:spLocks noChangeShapeType="1"/>
            </p:cNvSpPr>
            <p:nvPr/>
          </p:nvSpPr>
          <p:spPr bwMode="auto">
            <a:xfrm flipV="1">
              <a:off x="1968" y="1680"/>
              <a:ext cx="0" cy="96"/>
            </a:xfrm>
            <a:prstGeom prst="line">
              <a:avLst/>
            </a:prstGeom>
            <a:noFill/>
            <a:ln w="9525">
              <a:solidFill>
                <a:schemeClr val="tx1"/>
              </a:solidFill>
              <a:miter lim="800000"/>
              <a:headEnd/>
              <a:tailEnd/>
            </a:ln>
            <a:effectLst/>
          </p:spPr>
          <p:txBody>
            <a:bodyPr wrap="none"/>
            <a:lstStyle/>
            <a:p>
              <a:endParaRPr lang="en-US"/>
            </a:p>
          </p:txBody>
        </p:sp>
        <p:sp>
          <p:nvSpPr>
            <p:cNvPr id="750681" name="Line 89"/>
            <p:cNvSpPr>
              <a:spLocks noChangeShapeType="1"/>
            </p:cNvSpPr>
            <p:nvPr/>
          </p:nvSpPr>
          <p:spPr bwMode="auto">
            <a:xfrm flipV="1">
              <a:off x="2160"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3" name="Group 90"/>
          <p:cNvGrpSpPr>
            <a:grpSpLocks/>
          </p:cNvGrpSpPr>
          <p:nvPr/>
        </p:nvGrpSpPr>
        <p:grpSpPr bwMode="auto">
          <a:xfrm>
            <a:off x="5867400" y="2667000"/>
            <a:ext cx="304800" cy="152400"/>
            <a:chOff x="1104" y="1680"/>
            <a:chExt cx="192" cy="96"/>
          </a:xfrm>
        </p:grpSpPr>
        <p:sp>
          <p:nvSpPr>
            <p:cNvPr id="750683" name="Line 91"/>
            <p:cNvSpPr>
              <a:spLocks noChangeShapeType="1"/>
            </p:cNvSpPr>
            <p:nvPr/>
          </p:nvSpPr>
          <p:spPr bwMode="auto">
            <a:xfrm>
              <a:off x="1104" y="1776"/>
              <a:ext cx="192" cy="0"/>
            </a:xfrm>
            <a:prstGeom prst="line">
              <a:avLst/>
            </a:prstGeom>
            <a:noFill/>
            <a:ln w="9525">
              <a:solidFill>
                <a:srgbClr val="FF6600"/>
              </a:solidFill>
              <a:miter lim="800000"/>
              <a:headEnd/>
              <a:tailEnd/>
            </a:ln>
            <a:effectLst/>
          </p:spPr>
          <p:txBody>
            <a:bodyPr wrap="none"/>
            <a:lstStyle/>
            <a:p>
              <a:endParaRPr lang="en-US"/>
            </a:p>
          </p:txBody>
        </p:sp>
        <p:sp>
          <p:nvSpPr>
            <p:cNvPr id="750684" name="Line 92"/>
            <p:cNvSpPr>
              <a:spLocks noChangeShapeType="1"/>
            </p:cNvSpPr>
            <p:nvPr/>
          </p:nvSpPr>
          <p:spPr bwMode="auto">
            <a:xfrm flipV="1">
              <a:off x="1104" y="1680"/>
              <a:ext cx="0" cy="96"/>
            </a:xfrm>
            <a:prstGeom prst="line">
              <a:avLst/>
            </a:prstGeom>
            <a:noFill/>
            <a:ln w="9525">
              <a:solidFill>
                <a:schemeClr val="tx1"/>
              </a:solidFill>
              <a:miter lim="800000"/>
              <a:headEnd/>
              <a:tailEnd/>
            </a:ln>
            <a:effectLst/>
          </p:spPr>
          <p:txBody>
            <a:bodyPr wrap="none"/>
            <a:lstStyle/>
            <a:p>
              <a:endParaRPr lang="en-US"/>
            </a:p>
          </p:txBody>
        </p:sp>
        <p:sp>
          <p:nvSpPr>
            <p:cNvPr id="750685" name="Line 93"/>
            <p:cNvSpPr>
              <a:spLocks noChangeShapeType="1"/>
            </p:cNvSpPr>
            <p:nvPr/>
          </p:nvSpPr>
          <p:spPr bwMode="auto">
            <a:xfrm flipV="1">
              <a:off x="1296" y="1680"/>
              <a:ext cx="0" cy="96"/>
            </a:xfrm>
            <a:prstGeom prst="line">
              <a:avLst/>
            </a:prstGeom>
            <a:noFill/>
            <a:ln w="9525">
              <a:solidFill>
                <a:schemeClr val="tx1"/>
              </a:solidFill>
              <a:miter lim="800000"/>
              <a:headEnd/>
              <a:tailEnd/>
            </a:ln>
            <a:effectLst/>
          </p:spPr>
          <p:txBody>
            <a:bodyPr wrap="none"/>
            <a:lstStyle/>
            <a:p>
              <a:endParaRPr lang="en-US"/>
            </a:p>
          </p:txBody>
        </p:sp>
      </p:grpSp>
      <p:grpSp>
        <p:nvGrpSpPr>
          <p:cNvPr id="14" name="Group 94"/>
          <p:cNvGrpSpPr>
            <a:grpSpLocks/>
          </p:cNvGrpSpPr>
          <p:nvPr/>
        </p:nvGrpSpPr>
        <p:grpSpPr bwMode="auto">
          <a:xfrm>
            <a:off x="6324600" y="2667000"/>
            <a:ext cx="304800" cy="152400"/>
            <a:chOff x="1680" y="1680"/>
            <a:chExt cx="192" cy="96"/>
          </a:xfrm>
        </p:grpSpPr>
        <p:sp>
          <p:nvSpPr>
            <p:cNvPr id="750687" name="Line 95"/>
            <p:cNvSpPr>
              <a:spLocks noChangeShapeType="1"/>
            </p:cNvSpPr>
            <p:nvPr/>
          </p:nvSpPr>
          <p:spPr bwMode="auto">
            <a:xfrm>
              <a:off x="1680" y="1776"/>
              <a:ext cx="192" cy="0"/>
            </a:xfrm>
            <a:prstGeom prst="line">
              <a:avLst/>
            </a:prstGeom>
            <a:noFill/>
            <a:ln w="9525">
              <a:solidFill>
                <a:srgbClr val="9900FF"/>
              </a:solidFill>
              <a:miter lim="800000"/>
              <a:headEnd/>
              <a:tailEnd/>
            </a:ln>
            <a:effectLst/>
          </p:spPr>
          <p:txBody>
            <a:bodyPr wrap="none"/>
            <a:lstStyle/>
            <a:p>
              <a:endParaRPr lang="en-US"/>
            </a:p>
          </p:txBody>
        </p:sp>
        <p:sp>
          <p:nvSpPr>
            <p:cNvPr id="750688" name="Line 96"/>
            <p:cNvSpPr>
              <a:spLocks noChangeShapeType="1"/>
            </p:cNvSpPr>
            <p:nvPr/>
          </p:nvSpPr>
          <p:spPr bwMode="auto">
            <a:xfrm flipV="1">
              <a:off x="1680" y="1680"/>
              <a:ext cx="0" cy="96"/>
            </a:xfrm>
            <a:prstGeom prst="line">
              <a:avLst/>
            </a:prstGeom>
            <a:noFill/>
            <a:ln w="9525">
              <a:solidFill>
                <a:schemeClr val="tx1"/>
              </a:solidFill>
              <a:miter lim="800000"/>
              <a:headEnd/>
              <a:tailEnd/>
            </a:ln>
            <a:effectLst/>
          </p:spPr>
          <p:txBody>
            <a:bodyPr wrap="none"/>
            <a:lstStyle/>
            <a:p>
              <a:endParaRPr lang="en-US"/>
            </a:p>
          </p:txBody>
        </p:sp>
        <p:sp>
          <p:nvSpPr>
            <p:cNvPr id="750689" name="Line 97"/>
            <p:cNvSpPr>
              <a:spLocks noChangeShapeType="1"/>
            </p:cNvSpPr>
            <p:nvPr/>
          </p:nvSpPr>
          <p:spPr bwMode="auto">
            <a:xfrm flipV="1">
              <a:off x="1872" y="1680"/>
              <a:ext cx="0" cy="96"/>
            </a:xfrm>
            <a:prstGeom prst="line">
              <a:avLst/>
            </a:prstGeom>
            <a:noFill/>
            <a:ln w="9525">
              <a:solidFill>
                <a:schemeClr val="tx1"/>
              </a:solidFill>
              <a:miter lim="800000"/>
              <a:headEnd/>
              <a:tailEnd/>
            </a:ln>
            <a:effectLst/>
          </p:spPr>
          <p:txBody>
            <a:bodyPr wrap="none"/>
            <a:lstStyle/>
            <a:p>
              <a:endParaRPr lang="en-US"/>
            </a:p>
          </p:txBody>
        </p:sp>
      </p:grpSp>
      <p:sp>
        <p:nvSpPr>
          <p:cNvPr id="750690" name="Line 98"/>
          <p:cNvSpPr>
            <a:spLocks noChangeShapeType="1"/>
          </p:cNvSpPr>
          <p:nvPr/>
        </p:nvSpPr>
        <p:spPr bwMode="auto">
          <a:xfrm>
            <a:off x="6781800" y="2819400"/>
            <a:ext cx="152400" cy="0"/>
          </a:xfrm>
          <a:prstGeom prst="line">
            <a:avLst/>
          </a:prstGeom>
          <a:noFill/>
          <a:ln w="9525">
            <a:solidFill>
              <a:schemeClr val="accent1"/>
            </a:solidFill>
            <a:miter lim="800000"/>
            <a:headEnd/>
            <a:tailEnd/>
          </a:ln>
          <a:effectLst/>
        </p:spPr>
        <p:txBody>
          <a:bodyPr wrap="none"/>
          <a:lstStyle/>
          <a:p>
            <a:endParaRPr lang="en-US"/>
          </a:p>
        </p:txBody>
      </p:sp>
      <p:sp>
        <p:nvSpPr>
          <p:cNvPr id="750691" name="Line 99"/>
          <p:cNvSpPr>
            <a:spLocks noChangeShapeType="1"/>
          </p:cNvSpPr>
          <p:nvPr/>
        </p:nvSpPr>
        <p:spPr bwMode="auto">
          <a:xfrm flipV="1">
            <a:off x="6781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0692" name="Line 100"/>
          <p:cNvSpPr>
            <a:spLocks noChangeShapeType="1"/>
          </p:cNvSpPr>
          <p:nvPr/>
        </p:nvSpPr>
        <p:spPr bwMode="auto">
          <a:xfrm flipV="1">
            <a:off x="693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103"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88" name="Slide Number Placeholder 4"/>
          <p:cNvSpPr>
            <a:spLocks noGrp="1"/>
          </p:cNvSpPr>
          <p:nvPr>
            <p:ph type="sldNum" sz="quarter" idx="11"/>
          </p:nvPr>
        </p:nvSpPr>
        <p:spPr/>
        <p:txBody>
          <a:bodyPr/>
          <a:lstStyle/>
          <a:p>
            <a:fld id="{1BA8AB32-4D2C-432C-AAD4-8929B44F9334}" type="slidenum">
              <a:rPr lang="en-US"/>
              <a:pPr/>
              <a:t>81</a:t>
            </a:fld>
            <a:endParaRPr lang="en-US"/>
          </a:p>
        </p:txBody>
      </p:sp>
      <p:sp>
        <p:nvSpPr>
          <p:cNvPr id="751618" name="Rectangle 2"/>
          <p:cNvSpPr>
            <a:spLocks noGrp="1" noChangeArrowheads="1"/>
          </p:cNvSpPr>
          <p:nvPr>
            <p:ph type="title"/>
          </p:nvPr>
        </p:nvSpPr>
        <p:spPr/>
        <p:txBody>
          <a:bodyPr/>
          <a:lstStyle/>
          <a:p>
            <a:r>
              <a:rPr lang="en-US"/>
              <a:t>Guided Scheduling</a:t>
            </a:r>
          </a:p>
        </p:txBody>
      </p:sp>
      <p:sp>
        <p:nvSpPr>
          <p:cNvPr id="751619" name="Rectangle 3"/>
          <p:cNvSpPr>
            <a:spLocks noGrp="1" noChangeArrowheads="1"/>
          </p:cNvSpPr>
          <p:nvPr>
            <p:ph type="body" idx="1"/>
          </p:nvPr>
        </p:nvSpPr>
        <p:spPr>
          <a:xfrm>
            <a:off x="609600" y="1219200"/>
            <a:ext cx="7924800" cy="4648200"/>
          </a:xfrm>
        </p:spPr>
        <p:txBody>
          <a:bodyPr/>
          <a:lstStyle/>
          <a:p>
            <a:pPr>
              <a:buFont typeface="Wingdings" pitchFamily="2" charset="2"/>
              <a:buNone/>
            </a:pPr>
            <a:r>
              <a:rPr lang="en-US"/>
              <a:t>For </a:t>
            </a:r>
            <a:r>
              <a:rPr lang="en-US" i="1"/>
              <a:t>N</a:t>
            </a:r>
            <a:r>
              <a:rPr lang="en-US" baseline="-25000"/>
              <a:t>i</a:t>
            </a:r>
            <a:r>
              <a:rPr lang="en-US"/>
              <a:t> iterations and </a:t>
            </a:r>
            <a:r>
              <a:rPr lang="en-US" i="1"/>
              <a:t>N</a:t>
            </a:r>
            <a:r>
              <a:rPr lang="en-US" baseline="-25000"/>
              <a:t>t</a:t>
            </a:r>
            <a:r>
              <a:rPr lang="en-US"/>
              <a:t> threads, initially each thread gets a fixed-size chunk of </a:t>
            </a:r>
            <a:r>
              <a:rPr lang="en-US" i="1"/>
              <a:t>k </a:t>
            </a:r>
            <a:r>
              <a:rPr lang="en-US">
                <a:sym typeface="Symbol" pitchFamily="18" charset="2"/>
              </a:rPr>
              <a:t>&lt; </a:t>
            </a:r>
            <a:r>
              <a:rPr lang="en-US" i="1"/>
              <a:t>N</a:t>
            </a:r>
            <a:r>
              <a:rPr lang="en-US" baseline="-25000"/>
              <a:t>i</a:t>
            </a:r>
            <a:r>
              <a:rPr lang="en-US"/>
              <a:t>/</a:t>
            </a:r>
            <a:r>
              <a:rPr lang="en-US" i="1"/>
              <a:t>N</a:t>
            </a:r>
            <a:r>
              <a:rPr lang="en-US" baseline="-25000"/>
              <a:t>t</a:t>
            </a:r>
            <a:r>
              <a:rPr lang="en-US"/>
              <a:t> loop iterations:</a:t>
            </a:r>
          </a:p>
          <a:p>
            <a:pPr>
              <a:lnSpc>
                <a:spcPct val="160000"/>
              </a:lnSpc>
              <a:buFont typeface="Wingdings" pitchFamily="2" charset="2"/>
              <a:buNone/>
            </a:pPr>
            <a:endParaRPr lang="en-US"/>
          </a:p>
          <a:p>
            <a:pPr>
              <a:lnSpc>
                <a:spcPct val="80000"/>
              </a:lnSpc>
              <a:buFont typeface="Wingdings" pitchFamily="2" charset="2"/>
              <a:buNone/>
            </a:pPr>
            <a:endParaRPr lang="en-US"/>
          </a:p>
          <a:p>
            <a:pPr>
              <a:lnSpc>
                <a:spcPct val="80000"/>
              </a:lnSpc>
              <a:buFont typeface="Wingdings" pitchFamily="2" charset="2"/>
              <a:buNone/>
            </a:pPr>
            <a:r>
              <a:rPr lang="en-US"/>
              <a:t>   T0   T1    T2   T3    T4    T5  2  3  4  1 0 2 5 4 </a:t>
            </a:r>
            <a:r>
              <a:rPr lang="en-US" sz="1000"/>
              <a:t> </a:t>
            </a:r>
            <a:r>
              <a:rPr lang="en-US"/>
              <a:t>2</a:t>
            </a:r>
            <a:r>
              <a:rPr lang="en-US" sz="1000"/>
              <a:t> </a:t>
            </a:r>
            <a:r>
              <a:rPr lang="en-US"/>
              <a:t>3</a:t>
            </a:r>
            <a:r>
              <a:rPr lang="en-US" sz="1000"/>
              <a:t> </a:t>
            </a:r>
            <a:r>
              <a:rPr lang="en-US"/>
              <a:t>1</a:t>
            </a:r>
          </a:p>
          <a:p>
            <a:pPr>
              <a:lnSpc>
                <a:spcPct val="80000"/>
              </a:lnSpc>
              <a:buFont typeface="Wingdings" pitchFamily="2" charset="2"/>
              <a:buNone/>
            </a:pPr>
            <a:endParaRPr lang="en-US"/>
          </a:p>
          <a:p>
            <a:pPr>
              <a:lnSpc>
                <a:spcPct val="90000"/>
              </a:lnSpc>
              <a:buFont typeface="Wingdings" pitchFamily="2" charset="2"/>
              <a:buNone/>
            </a:pPr>
            <a:r>
              <a:rPr lang="en-US"/>
              <a:t>After each thread finishes its chunk of k iterations, it gets a chunk of </a:t>
            </a:r>
            <a:r>
              <a:rPr lang="en-US" i="1"/>
              <a:t>k</a:t>
            </a:r>
            <a:r>
              <a:rPr lang="en-US"/>
              <a:t>/2 iterations, then </a:t>
            </a:r>
            <a:r>
              <a:rPr lang="en-US" i="1"/>
              <a:t>k</a:t>
            </a:r>
            <a:r>
              <a:rPr lang="en-US"/>
              <a:t>/4, etc. Chunks are assigned dynamically, as threads finish their previous chunks.</a:t>
            </a:r>
          </a:p>
          <a:p>
            <a:pPr>
              <a:lnSpc>
                <a:spcPct val="80000"/>
              </a:lnSpc>
            </a:pPr>
            <a:r>
              <a:rPr lang="en-US"/>
              <a:t>Advantage over static: can handle imbalanced load</a:t>
            </a:r>
          </a:p>
          <a:p>
            <a:pPr>
              <a:lnSpc>
                <a:spcPct val="90000"/>
              </a:lnSpc>
            </a:pPr>
            <a:r>
              <a:rPr lang="en-US"/>
              <a:t>Advantage over dynamic: fewer decisions, so less overhead</a:t>
            </a:r>
          </a:p>
          <a:p>
            <a:pPr>
              <a:buFont typeface="Wingdings" pitchFamily="2" charset="2"/>
              <a:buNone/>
            </a:pPr>
            <a:endParaRPr lang="en-US"/>
          </a:p>
        </p:txBody>
      </p:sp>
      <p:sp>
        <p:nvSpPr>
          <p:cNvPr id="751620" name="Line 4"/>
          <p:cNvSpPr>
            <a:spLocks noChangeShapeType="1"/>
          </p:cNvSpPr>
          <p:nvPr/>
        </p:nvSpPr>
        <p:spPr bwMode="auto">
          <a:xfrm>
            <a:off x="838200" y="2514600"/>
            <a:ext cx="6096000" cy="0"/>
          </a:xfrm>
          <a:prstGeom prst="line">
            <a:avLst/>
          </a:prstGeom>
          <a:noFill/>
          <a:ln w="9525">
            <a:solidFill>
              <a:schemeClr val="tx1"/>
            </a:solidFill>
            <a:miter lim="800000"/>
            <a:headEnd/>
            <a:tailEnd/>
          </a:ln>
          <a:effectLst/>
        </p:spPr>
        <p:txBody>
          <a:bodyPr wrap="none"/>
          <a:lstStyle/>
          <a:p>
            <a:endParaRPr lang="en-US"/>
          </a:p>
        </p:txBody>
      </p:sp>
      <p:sp>
        <p:nvSpPr>
          <p:cNvPr id="751621" name="Line 5"/>
          <p:cNvSpPr>
            <a:spLocks noChangeShapeType="1"/>
          </p:cNvSpPr>
          <p:nvPr/>
        </p:nvSpPr>
        <p:spPr bwMode="auto">
          <a:xfrm>
            <a:off x="114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2" name="Line 6"/>
          <p:cNvSpPr>
            <a:spLocks noChangeShapeType="1"/>
          </p:cNvSpPr>
          <p:nvPr/>
        </p:nvSpPr>
        <p:spPr bwMode="auto">
          <a:xfrm>
            <a:off x="83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3" name="Line 7"/>
          <p:cNvSpPr>
            <a:spLocks noChangeShapeType="1"/>
          </p:cNvSpPr>
          <p:nvPr/>
        </p:nvSpPr>
        <p:spPr bwMode="auto">
          <a:xfrm>
            <a:off x="160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4" name="Line 8"/>
          <p:cNvSpPr>
            <a:spLocks noChangeShapeType="1"/>
          </p:cNvSpPr>
          <p:nvPr/>
        </p:nvSpPr>
        <p:spPr bwMode="auto">
          <a:xfrm>
            <a:off x="190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5" name="Line 9"/>
          <p:cNvSpPr>
            <a:spLocks noChangeShapeType="1"/>
          </p:cNvSpPr>
          <p:nvPr/>
        </p:nvSpPr>
        <p:spPr bwMode="auto">
          <a:xfrm>
            <a:off x="205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6" name="Line 10"/>
          <p:cNvSpPr>
            <a:spLocks noChangeShapeType="1"/>
          </p:cNvSpPr>
          <p:nvPr/>
        </p:nvSpPr>
        <p:spPr bwMode="auto">
          <a:xfrm>
            <a:off x="266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7" name="Line 11"/>
          <p:cNvSpPr>
            <a:spLocks noChangeShapeType="1"/>
          </p:cNvSpPr>
          <p:nvPr/>
        </p:nvSpPr>
        <p:spPr bwMode="auto">
          <a:xfrm>
            <a:off x="312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8" name="Line 12"/>
          <p:cNvSpPr>
            <a:spLocks noChangeShapeType="1"/>
          </p:cNvSpPr>
          <p:nvPr/>
        </p:nvSpPr>
        <p:spPr bwMode="auto">
          <a:xfrm>
            <a:off x="3429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29" name="Line 13"/>
          <p:cNvSpPr>
            <a:spLocks noChangeShapeType="1"/>
          </p:cNvSpPr>
          <p:nvPr/>
        </p:nvSpPr>
        <p:spPr bwMode="auto">
          <a:xfrm>
            <a:off x="3886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0" name="Line 14"/>
          <p:cNvSpPr>
            <a:spLocks noChangeShapeType="1"/>
          </p:cNvSpPr>
          <p:nvPr/>
        </p:nvSpPr>
        <p:spPr bwMode="auto">
          <a:xfrm>
            <a:off x="4191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1" name="Line 15"/>
          <p:cNvSpPr>
            <a:spLocks noChangeShapeType="1"/>
          </p:cNvSpPr>
          <p:nvPr/>
        </p:nvSpPr>
        <p:spPr bwMode="auto">
          <a:xfrm>
            <a:off x="4495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2" name="Line 16"/>
          <p:cNvSpPr>
            <a:spLocks noChangeShapeType="1"/>
          </p:cNvSpPr>
          <p:nvPr/>
        </p:nvSpPr>
        <p:spPr bwMode="auto">
          <a:xfrm>
            <a:off x="4953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3" name="Line 17"/>
          <p:cNvSpPr>
            <a:spLocks noChangeShapeType="1"/>
          </p:cNvSpPr>
          <p:nvPr/>
        </p:nvSpPr>
        <p:spPr bwMode="auto">
          <a:xfrm>
            <a:off x="5410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4" name="Line 18"/>
          <p:cNvSpPr>
            <a:spLocks noChangeShapeType="1"/>
          </p:cNvSpPr>
          <p:nvPr/>
        </p:nvSpPr>
        <p:spPr bwMode="auto">
          <a:xfrm>
            <a:off x="5715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5" name="Line 19"/>
          <p:cNvSpPr>
            <a:spLocks noChangeShapeType="1"/>
          </p:cNvSpPr>
          <p:nvPr/>
        </p:nvSpPr>
        <p:spPr bwMode="auto">
          <a:xfrm>
            <a:off x="617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6" name="Line 20"/>
          <p:cNvSpPr>
            <a:spLocks noChangeShapeType="1"/>
          </p:cNvSpPr>
          <p:nvPr/>
        </p:nvSpPr>
        <p:spPr bwMode="auto">
          <a:xfrm>
            <a:off x="64770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37" name="Line 21"/>
          <p:cNvSpPr>
            <a:spLocks noChangeShapeType="1"/>
          </p:cNvSpPr>
          <p:nvPr/>
        </p:nvSpPr>
        <p:spPr bwMode="auto">
          <a:xfrm>
            <a:off x="83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38" name="Line 22"/>
          <p:cNvSpPr>
            <a:spLocks noChangeShapeType="1"/>
          </p:cNvSpPr>
          <p:nvPr/>
        </p:nvSpPr>
        <p:spPr bwMode="auto">
          <a:xfrm flipV="1">
            <a:off x="129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39" name="Line 23"/>
          <p:cNvSpPr>
            <a:spLocks noChangeShapeType="1"/>
          </p:cNvSpPr>
          <p:nvPr/>
        </p:nvSpPr>
        <p:spPr bwMode="auto">
          <a:xfrm>
            <a:off x="838200" y="2819400"/>
            <a:ext cx="457200" cy="0"/>
          </a:xfrm>
          <a:prstGeom prst="line">
            <a:avLst/>
          </a:prstGeom>
          <a:noFill/>
          <a:ln w="9525">
            <a:solidFill>
              <a:schemeClr val="hlink"/>
            </a:solidFill>
            <a:miter lim="800000"/>
            <a:headEnd/>
            <a:tailEnd/>
          </a:ln>
          <a:effectLst/>
        </p:spPr>
        <p:txBody>
          <a:bodyPr wrap="none"/>
          <a:lstStyle/>
          <a:p>
            <a:endParaRPr lang="en-US"/>
          </a:p>
        </p:txBody>
      </p:sp>
      <p:sp>
        <p:nvSpPr>
          <p:cNvPr id="751640" name="Line 24"/>
          <p:cNvSpPr>
            <a:spLocks noChangeShapeType="1"/>
          </p:cNvSpPr>
          <p:nvPr/>
        </p:nvSpPr>
        <p:spPr bwMode="auto">
          <a:xfrm>
            <a:off x="1447800" y="2819400"/>
            <a:ext cx="457200" cy="0"/>
          </a:xfrm>
          <a:prstGeom prst="line">
            <a:avLst/>
          </a:prstGeom>
          <a:noFill/>
          <a:ln w="9525">
            <a:solidFill>
              <a:srgbClr val="00CC00"/>
            </a:solidFill>
            <a:miter lim="800000"/>
            <a:headEnd/>
            <a:tailEnd/>
          </a:ln>
          <a:effectLst/>
        </p:spPr>
        <p:txBody>
          <a:bodyPr wrap="none"/>
          <a:lstStyle/>
          <a:p>
            <a:endParaRPr lang="en-US"/>
          </a:p>
        </p:txBody>
      </p:sp>
      <p:sp>
        <p:nvSpPr>
          <p:cNvPr id="751641" name="Line 25"/>
          <p:cNvSpPr>
            <a:spLocks noChangeShapeType="1"/>
          </p:cNvSpPr>
          <p:nvPr/>
        </p:nvSpPr>
        <p:spPr bwMode="auto">
          <a:xfrm>
            <a:off x="2057400" y="2819400"/>
            <a:ext cx="457200" cy="0"/>
          </a:xfrm>
          <a:prstGeom prst="line">
            <a:avLst/>
          </a:prstGeom>
          <a:noFill/>
          <a:ln w="9525">
            <a:solidFill>
              <a:srgbClr val="FF6600"/>
            </a:solidFill>
            <a:miter lim="800000"/>
            <a:headEnd/>
            <a:tailEnd/>
          </a:ln>
          <a:effectLst/>
        </p:spPr>
        <p:txBody>
          <a:bodyPr wrap="none"/>
          <a:lstStyle/>
          <a:p>
            <a:endParaRPr lang="en-US"/>
          </a:p>
        </p:txBody>
      </p:sp>
      <p:sp>
        <p:nvSpPr>
          <p:cNvPr id="751642" name="Line 26"/>
          <p:cNvSpPr>
            <a:spLocks noChangeShapeType="1"/>
          </p:cNvSpPr>
          <p:nvPr/>
        </p:nvSpPr>
        <p:spPr bwMode="auto">
          <a:xfrm>
            <a:off x="2667000" y="2819400"/>
            <a:ext cx="457200" cy="0"/>
          </a:xfrm>
          <a:prstGeom prst="line">
            <a:avLst/>
          </a:prstGeom>
          <a:noFill/>
          <a:ln w="9525">
            <a:solidFill>
              <a:schemeClr val="accent1"/>
            </a:solidFill>
            <a:miter lim="800000"/>
            <a:headEnd/>
            <a:tailEnd/>
          </a:ln>
          <a:effectLst/>
        </p:spPr>
        <p:txBody>
          <a:bodyPr wrap="none"/>
          <a:lstStyle/>
          <a:p>
            <a:endParaRPr lang="en-US"/>
          </a:p>
        </p:txBody>
      </p:sp>
      <p:sp>
        <p:nvSpPr>
          <p:cNvPr id="751643" name="Line 27"/>
          <p:cNvSpPr>
            <a:spLocks noChangeShapeType="1"/>
          </p:cNvSpPr>
          <p:nvPr/>
        </p:nvSpPr>
        <p:spPr bwMode="auto">
          <a:xfrm>
            <a:off x="3276600" y="2819400"/>
            <a:ext cx="457200" cy="0"/>
          </a:xfrm>
          <a:prstGeom prst="line">
            <a:avLst/>
          </a:prstGeom>
          <a:noFill/>
          <a:ln w="9525">
            <a:solidFill>
              <a:srgbClr val="9900FF"/>
            </a:solidFill>
            <a:miter lim="800000"/>
            <a:headEnd/>
            <a:tailEnd/>
          </a:ln>
          <a:effectLst/>
        </p:spPr>
        <p:txBody>
          <a:bodyPr wrap="none"/>
          <a:lstStyle/>
          <a:p>
            <a:endParaRPr lang="en-US"/>
          </a:p>
        </p:txBody>
      </p:sp>
      <p:sp>
        <p:nvSpPr>
          <p:cNvPr id="751644" name="Line 28"/>
          <p:cNvSpPr>
            <a:spLocks noChangeShapeType="1"/>
          </p:cNvSpPr>
          <p:nvPr/>
        </p:nvSpPr>
        <p:spPr bwMode="auto">
          <a:xfrm>
            <a:off x="3886200" y="2819400"/>
            <a:ext cx="457200" cy="0"/>
          </a:xfrm>
          <a:prstGeom prst="line">
            <a:avLst/>
          </a:prstGeom>
          <a:noFill/>
          <a:ln w="9525">
            <a:solidFill>
              <a:srgbClr val="33CC33"/>
            </a:solidFill>
            <a:miter lim="800000"/>
            <a:headEnd/>
            <a:tailEnd/>
          </a:ln>
          <a:effectLst/>
        </p:spPr>
        <p:txBody>
          <a:bodyPr wrap="none"/>
          <a:lstStyle/>
          <a:p>
            <a:endParaRPr lang="en-US"/>
          </a:p>
        </p:txBody>
      </p:sp>
      <p:sp>
        <p:nvSpPr>
          <p:cNvPr id="751645" name="Line 29"/>
          <p:cNvSpPr>
            <a:spLocks noChangeShapeType="1"/>
          </p:cNvSpPr>
          <p:nvPr/>
        </p:nvSpPr>
        <p:spPr bwMode="auto">
          <a:xfrm flipV="1">
            <a:off x="2057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6" name="Line 30"/>
          <p:cNvSpPr>
            <a:spLocks noChangeShapeType="1"/>
          </p:cNvSpPr>
          <p:nvPr/>
        </p:nvSpPr>
        <p:spPr bwMode="auto">
          <a:xfrm flipV="1">
            <a:off x="2667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7" name="Line 31"/>
          <p:cNvSpPr>
            <a:spLocks noChangeShapeType="1"/>
          </p:cNvSpPr>
          <p:nvPr/>
        </p:nvSpPr>
        <p:spPr bwMode="auto">
          <a:xfrm flipV="1">
            <a:off x="3276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8" name="Line 32"/>
          <p:cNvSpPr>
            <a:spLocks noChangeShapeType="1"/>
          </p:cNvSpPr>
          <p:nvPr/>
        </p:nvSpPr>
        <p:spPr bwMode="auto">
          <a:xfrm flipV="1">
            <a:off x="3886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49" name="Line 33"/>
          <p:cNvSpPr>
            <a:spLocks noChangeShapeType="1"/>
          </p:cNvSpPr>
          <p:nvPr/>
        </p:nvSpPr>
        <p:spPr bwMode="auto">
          <a:xfrm flipV="1">
            <a:off x="4343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0" name="Line 34"/>
          <p:cNvSpPr>
            <a:spLocks noChangeShapeType="1"/>
          </p:cNvSpPr>
          <p:nvPr/>
        </p:nvSpPr>
        <p:spPr bwMode="auto">
          <a:xfrm flipV="1">
            <a:off x="1447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1" name="Line 35"/>
          <p:cNvSpPr>
            <a:spLocks noChangeShapeType="1"/>
          </p:cNvSpPr>
          <p:nvPr/>
        </p:nvSpPr>
        <p:spPr bwMode="auto">
          <a:xfrm flipV="1">
            <a:off x="3733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2" name="Line 36"/>
          <p:cNvSpPr>
            <a:spLocks noChangeShapeType="1"/>
          </p:cNvSpPr>
          <p:nvPr/>
        </p:nvSpPr>
        <p:spPr bwMode="auto">
          <a:xfrm flipV="1">
            <a:off x="3124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3" name="Line 37"/>
          <p:cNvSpPr>
            <a:spLocks noChangeShapeType="1"/>
          </p:cNvSpPr>
          <p:nvPr/>
        </p:nvSpPr>
        <p:spPr bwMode="auto">
          <a:xfrm flipV="1">
            <a:off x="2514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4" name="Line 38"/>
          <p:cNvSpPr>
            <a:spLocks noChangeShapeType="1"/>
          </p:cNvSpPr>
          <p:nvPr/>
        </p:nvSpPr>
        <p:spPr bwMode="auto">
          <a:xfrm flipV="1">
            <a:off x="1905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55" name="Line 39"/>
          <p:cNvSpPr>
            <a:spLocks noChangeShapeType="1"/>
          </p:cNvSpPr>
          <p:nvPr/>
        </p:nvSpPr>
        <p:spPr bwMode="auto">
          <a:xfrm>
            <a:off x="99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6" name="Line 40"/>
          <p:cNvSpPr>
            <a:spLocks noChangeShapeType="1"/>
          </p:cNvSpPr>
          <p:nvPr/>
        </p:nvSpPr>
        <p:spPr bwMode="auto">
          <a:xfrm>
            <a:off x="144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7" name="Line 41"/>
          <p:cNvSpPr>
            <a:spLocks noChangeShapeType="1"/>
          </p:cNvSpPr>
          <p:nvPr/>
        </p:nvSpPr>
        <p:spPr bwMode="auto">
          <a:xfrm>
            <a:off x="129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8" name="Line 42"/>
          <p:cNvSpPr>
            <a:spLocks noChangeShapeType="1"/>
          </p:cNvSpPr>
          <p:nvPr/>
        </p:nvSpPr>
        <p:spPr bwMode="auto">
          <a:xfrm>
            <a:off x="220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59" name="Line 43"/>
          <p:cNvSpPr>
            <a:spLocks noChangeShapeType="1"/>
          </p:cNvSpPr>
          <p:nvPr/>
        </p:nvSpPr>
        <p:spPr bwMode="auto">
          <a:xfrm>
            <a:off x="2362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0" name="Line 44"/>
          <p:cNvSpPr>
            <a:spLocks noChangeShapeType="1"/>
          </p:cNvSpPr>
          <p:nvPr/>
        </p:nvSpPr>
        <p:spPr bwMode="auto">
          <a:xfrm>
            <a:off x="251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1" name="Line 45"/>
          <p:cNvSpPr>
            <a:spLocks noChangeShapeType="1"/>
          </p:cNvSpPr>
          <p:nvPr/>
        </p:nvSpPr>
        <p:spPr bwMode="auto">
          <a:xfrm>
            <a:off x="3276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2" name="Line 46"/>
          <p:cNvSpPr>
            <a:spLocks noChangeShapeType="1"/>
          </p:cNvSpPr>
          <p:nvPr/>
        </p:nvSpPr>
        <p:spPr bwMode="auto">
          <a:xfrm>
            <a:off x="3733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3" name="Line 47"/>
          <p:cNvSpPr>
            <a:spLocks noChangeShapeType="1"/>
          </p:cNvSpPr>
          <p:nvPr/>
        </p:nvSpPr>
        <p:spPr bwMode="auto">
          <a:xfrm>
            <a:off x="3581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4" name="Line 48"/>
          <p:cNvSpPr>
            <a:spLocks noChangeShapeType="1"/>
          </p:cNvSpPr>
          <p:nvPr/>
        </p:nvSpPr>
        <p:spPr bwMode="auto">
          <a:xfrm>
            <a:off x="4343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5" name="Line 49"/>
          <p:cNvSpPr>
            <a:spLocks noChangeShapeType="1"/>
          </p:cNvSpPr>
          <p:nvPr/>
        </p:nvSpPr>
        <p:spPr bwMode="auto">
          <a:xfrm>
            <a:off x="4800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6" name="Line 50"/>
          <p:cNvSpPr>
            <a:spLocks noChangeShapeType="1"/>
          </p:cNvSpPr>
          <p:nvPr/>
        </p:nvSpPr>
        <p:spPr bwMode="auto">
          <a:xfrm>
            <a:off x="4648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7" name="Line 51"/>
          <p:cNvSpPr>
            <a:spLocks noChangeShapeType="1"/>
          </p:cNvSpPr>
          <p:nvPr/>
        </p:nvSpPr>
        <p:spPr bwMode="auto">
          <a:xfrm>
            <a:off x="556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8" name="Line 52"/>
          <p:cNvSpPr>
            <a:spLocks noChangeShapeType="1"/>
          </p:cNvSpPr>
          <p:nvPr/>
        </p:nvSpPr>
        <p:spPr bwMode="auto">
          <a:xfrm>
            <a:off x="5867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69" name="Line 53"/>
          <p:cNvSpPr>
            <a:spLocks noChangeShapeType="1"/>
          </p:cNvSpPr>
          <p:nvPr/>
        </p:nvSpPr>
        <p:spPr bwMode="auto">
          <a:xfrm>
            <a:off x="6019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0" name="Line 54"/>
          <p:cNvSpPr>
            <a:spLocks noChangeShapeType="1"/>
          </p:cNvSpPr>
          <p:nvPr/>
        </p:nvSpPr>
        <p:spPr bwMode="auto">
          <a:xfrm>
            <a:off x="662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1" name="Line 55"/>
          <p:cNvSpPr>
            <a:spLocks noChangeShapeType="1"/>
          </p:cNvSpPr>
          <p:nvPr/>
        </p:nvSpPr>
        <p:spPr bwMode="auto">
          <a:xfrm>
            <a:off x="678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2" name="Line 56"/>
          <p:cNvSpPr>
            <a:spLocks noChangeShapeType="1"/>
          </p:cNvSpPr>
          <p:nvPr/>
        </p:nvSpPr>
        <p:spPr bwMode="auto">
          <a:xfrm>
            <a:off x="69342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3" name="Line 57"/>
          <p:cNvSpPr>
            <a:spLocks noChangeShapeType="1"/>
          </p:cNvSpPr>
          <p:nvPr/>
        </p:nvSpPr>
        <p:spPr bwMode="auto">
          <a:xfrm>
            <a:off x="1752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4" name="Line 58"/>
          <p:cNvSpPr>
            <a:spLocks noChangeShapeType="1"/>
          </p:cNvSpPr>
          <p:nvPr/>
        </p:nvSpPr>
        <p:spPr bwMode="auto">
          <a:xfrm>
            <a:off x="2819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5" name="Line 59"/>
          <p:cNvSpPr>
            <a:spLocks noChangeShapeType="1"/>
          </p:cNvSpPr>
          <p:nvPr/>
        </p:nvSpPr>
        <p:spPr bwMode="auto">
          <a:xfrm>
            <a:off x="2971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6" name="Line 60"/>
          <p:cNvSpPr>
            <a:spLocks noChangeShapeType="1"/>
          </p:cNvSpPr>
          <p:nvPr/>
        </p:nvSpPr>
        <p:spPr bwMode="auto">
          <a:xfrm>
            <a:off x="4038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7" name="Line 61"/>
          <p:cNvSpPr>
            <a:spLocks noChangeShapeType="1"/>
          </p:cNvSpPr>
          <p:nvPr/>
        </p:nvSpPr>
        <p:spPr bwMode="auto">
          <a:xfrm>
            <a:off x="51054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8" name="Line 62"/>
          <p:cNvSpPr>
            <a:spLocks noChangeShapeType="1"/>
          </p:cNvSpPr>
          <p:nvPr/>
        </p:nvSpPr>
        <p:spPr bwMode="auto">
          <a:xfrm>
            <a:off x="52578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79" name="Line 63"/>
          <p:cNvSpPr>
            <a:spLocks noChangeShapeType="1"/>
          </p:cNvSpPr>
          <p:nvPr/>
        </p:nvSpPr>
        <p:spPr bwMode="auto">
          <a:xfrm>
            <a:off x="6324600" y="2438400"/>
            <a:ext cx="0" cy="152400"/>
          </a:xfrm>
          <a:prstGeom prst="line">
            <a:avLst/>
          </a:prstGeom>
          <a:noFill/>
          <a:ln w="9525">
            <a:solidFill>
              <a:schemeClr val="tx1"/>
            </a:solidFill>
            <a:miter lim="800000"/>
            <a:headEnd/>
            <a:tailEnd/>
          </a:ln>
          <a:effectLst/>
        </p:spPr>
        <p:txBody>
          <a:bodyPr wrap="none"/>
          <a:lstStyle/>
          <a:p>
            <a:endParaRPr lang="en-US"/>
          </a:p>
        </p:txBody>
      </p:sp>
      <p:sp>
        <p:nvSpPr>
          <p:cNvPr id="751680" name="Line 64"/>
          <p:cNvSpPr>
            <a:spLocks noChangeShapeType="1"/>
          </p:cNvSpPr>
          <p:nvPr/>
        </p:nvSpPr>
        <p:spPr bwMode="auto">
          <a:xfrm>
            <a:off x="4495800" y="2819400"/>
            <a:ext cx="152400" cy="0"/>
          </a:xfrm>
          <a:prstGeom prst="line">
            <a:avLst/>
          </a:prstGeom>
          <a:noFill/>
          <a:ln w="9525">
            <a:solidFill>
              <a:srgbClr val="9900FF"/>
            </a:solidFill>
            <a:miter lim="800000"/>
            <a:headEnd/>
            <a:tailEnd/>
          </a:ln>
          <a:effectLst/>
        </p:spPr>
        <p:txBody>
          <a:bodyPr wrap="none"/>
          <a:lstStyle/>
          <a:p>
            <a:endParaRPr lang="en-US"/>
          </a:p>
        </p:txBody>
      </p:sp>
      <p:sp>
        <p:nvSpPr>
          <p:cNvPr id="751681" name="Line 65"/>
          <p:cNvSpPr>
            <a:spLocks noChangeShapeType="1"/>
          </p:cNvSpPr>
          <p:nvPr/>
        </p:nvSpPr>
        <p:spPr bwMode="auto">
          <a:xfrm flipV="1">
            <a:off x="4495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2" name="Line 66"/>
          <p:cNvSpPr>
            <a:spLocks noChangeShapeType="1"/>
          </p:cNvSpPr>
          <p:nvPr/>
        </p:nvSpPr>
        <p:spPr bwMode="auto">
          <a:xfrm flipV="1">
            <a:off x="4648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3" name="Line 67"/>
          <p:cNvSpPr>
            <a:spLocks noChangeShapeType="1"/>
          </p:cNvSpPr>
          <p:nvPr/>
        </p:nvSpPr>
        <p:spPr bwMode="auto">
          <a:xfrm>
            <a:off x="4800600" y="2819400"/>
            <a:ext cx="152400" cy="0"/>
          </a:xfrm>
          <a:prstGeom prst="line">
            <a:avLst/>
          </a:prstGeom>
          <a:noFill/>
          <a:ln w="9525">
            <a:solidFill>
              <a:schemeClr val="accent1"/>
            </a:solidFill>
            <a:miter lim="800000"/>
            <a:headEnd/>
            <a:tailEnd/>
          </a:ln>
          <a:effectLst/>
        </p:spPr>
        <p:txBody>
          <a:bodyPr wrap="none"/>
          <a:lstStyle/>
          <a:p>
            <a:endParaRPr lang="en-US"/>
          </a:p>
        </p:txBody>
      </p:sp>
      <p:sp>
        <p:nvSpPr>
          <p:cNvPr id="751684" name="Line 68"/>
          <p:cNvSpPr>
            <a:spLocks noChangeShapeType="1"/>
          </p:cNvSpPr>
          <p:nvPr/>
        </p:nvSpPr>
        <p:spPr bwMode="auto">
          <a:xfrm flipV="1">
            <a:off x="4800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5" name="Line 69"/>
          <p:cNvSpPr>
            <a:spLocks noChangeShapeType="1"/>
          </p:cNvSpPr>
          <p:nvPr/>
        </p:nvSpPr>
        <p:spPr bwMode="auto">
          <a:xfrm flipV="1">
            <a:off x="4953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6" name="Line 70"/>
          <p:cNvSpPr>
            <a:spLocks noChangeShapeType="1"/>
          </p:cNvSpPr>
          <p:nvPr/>
        </p:nvSpPr>
        <p:spPr bwMode="auto">
          <a:xfrm>
            <a:off x="5105400" y="2819400"/>
            <a:ext cx="152400" cy="0"/>
          </a:xfrm>
          <a:prstGeom prst="line">
            <a:avLst/>
          </a:prstGeom>
          <a:noFill/>
          <a:ln w="9525">
            <a:solidFill>
              <a:srgbClr val="FF6600"/>
            </a:solidFill>
            <a:miter lim="800000"/>
            <a:headEnd/>
            <a:tailEnd/>
          </a:ln>
          <a:effectLst/>
        </p:spPr>
        <p:txBody>
          <a:bodyPr wrap="none"/>
          <a:lstStyle/>
          <a:p>
            <a:endParaRPr lang="en-US"/>
          </a:p>
        </p:txBody>
      </p:sp>
      <p:sp>
        <p:nvSpPr>
          <p:cNvPr id="751687" name="Line 71"/>
          <p:cNvSpPr>
            <a:spLocks noChangeShapeType="1"/>
          </p:cNvSpPr>
          <p:nvPr/>
        </p:nvSpPr>
        <p:spPr bwMode="auto">
          <a:xfrm flipV="1">
            <a:off x="5105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8" name="Line 72"/>
          <p:cNvSpPr>
            <a:spLocks noChangeShapeType="1"/>
          </p:cNvSpPr>
          <p:nvPr/>
        </p:nvSpPr>
        <p:spPr bwMode="auto">
          <a:xfrm flipV="1">
            <a:off x="5257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89" name="Line 73"/>
          <p:cNvSpPr>
            <a:spLocks noChangeShapeType="1"/>
          </p:cNvSpPr>
          <p:nvPr/>
        </p:nvSpPr>
        <p:spPr bwMode="auto">
          <a:xfrm>
            <a:off x="5410200" y="2819400"/>
            <a:ext cx="152400" cy="0"/>
          </a:xfrm>
          <a:prstGeom prst="line">
            <a:avLst/>
          </a:prstGeom>
          <a:noFill/>
          <a:ln w="9525">
            <a:solidFill>
              <a:srgbClr val="00CC00"/>
            </a:solidFill>
            <a:miter lim="800000"/>
            <a:headEnd/>
            <a:tailEnd/>
          </a:ln>
          <a:effectLst/>
        </p:spPr>
        <p:txBody>
          <a:bodyPr wrap="none"/>
          <a:lstStyle/>
          <a:p>
            <a:endParaRPr lang="en-US"/>
          </a:p>
        </p:txBody>
      </p:sp>
      <p:sp>
        <p:nvSpPr>
          <p:cNvPr id="751690" name="Line 74"/>
          <p:cNvSpPr>
            <a:spLocks noChangeShapeType="1"/>
          </p:cNvSpPr>
          <p:nvPr/>
        </p:nvSpPr>
        <p:spPr bwMode="auto">
          <a:xfrm flipV="1">
            <a:off x="54102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1" name="Line 75"/>
          <p:cNvSpPr>
            <a:spLocks noChangeShapeType="1"/>
          </p:cNvSpPr>
          <p:nvPr/>
        </p:nvSpPr>
        <p:spPr bwMode="auto">
          <a:xfrm flipV="1">
            <a:off x="5562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2" name="Line 76"/>
          <p:cNvSpPr>
            <a:spLocks noChangeShapeType="1"/>
          </p:cNvSpPr>
          <p:nvPr/>
        </p:nvSpPr>
        <p:spPr bwMode="auto">
          <a:xfrm>
            <a:off x="5715000" y="2667000"/>
            <a:ext cx="0" cy="152400"/>
          </a:xfrm>
          <a:prstGeom prst="line">
            <a:avLst/>
          </a:prstGeom>
          <a:noFill/>
          <a:ln w="9525">
            <a:solidFill>
              <a:srgbClr val="9900FF"/>
            </a:solidFill>
            <a:miter lim="800000"/>
            <a:headEnd/>
            <a:tailEnd/>
          </a:ln>
          <a:effectLst/>
        </p:spPr>
        <p:txBody>
          <a:bodyPr wrap="none"/>
          <a:lstStyle/>
          <a:p>
            <a:endParaRPr lang="en-US"/>
          </a:p>
        </p:txBody>
      </p:sp>
      <p:sp>
        <p:nvSpPr>
          <p:cNvPr id="751693" name="Line 77"/>
          <p:cNvSpPr>
            <a:spLocks noChangeShapeType="1"/>
          </p:cNvSpPr>
          <p:nvPr/>
        </p:nvSpPr>
        <p:spPr bwMode="auto">
          <a:xfrm>
            <a:off x="5867400" y="2819400"/>
            <a:ext cx="152400" cy="0"/>
          </a:xfrm>
          <a:prstGeom prst="line">
            <a:avLst/>
          </a:prstGeom>
          <a:noFill/>
          <a:ln w="9525">
            <a:solidFill>
              <a:schemeClr val="hlink"/>
            </a:solidFill>
            <a:miter lim="800000"/>
            <a:headEnd/>
            <a:tailEnd/>
          </a:ln>
          <a:effectLst/>
        </p:spPr>
        <p:txBody>
          <a:bodyPr wrap="none"/>
          <a:lstStyle/>
          <a:p>
            <a:endParaRPr lang="en-US"/>
          </a:p>
        </p:txBody>
      </p:sp>
      <p:sp>
        <p:nvSpPr>
          <p:cNvPr id="751694" name="Line 78"/>
          <p:cNvSpPr>
            <a:spLocks noChangeShapeType="1"/>
          </p:cNvSpPr>
          <p:nvPr/>
        </p:nvSpPr>
        <p:spPr bwMode="auto">
          <a:xfrm flipV="1">
            <a:off x="58674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5" name="Line 79"/>
          <p:cNvSpPr>
            <a:spLocks noChangeShapeType="1"/>
          </p:cNvSpPr>
          <p:nvPr/>
        </p:nvSpPr>
        <p:spPr bwMode="auto">
          <a:xfrm flipV="1">
            <a:off x="60198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6" name="Line 80"/>
          <p:cNvSpPr>
            <a:spLocks noChangeShapeType="1"/>
          </p:cNvSpPr>
          <p:nvPr/>
        </p:nvSpPr>
        <p:spPr bwMode="auto">
          <a:xfrm>
            <a:off x="6324600" y="2819400"/>
            <a:ext cx="152400" cy="0"/>
          </a:xfrm>
          <a:prstGeom prst="line">
            <a:avLst/>
          </a:prstGeom>
          <a:noFill/>
          <a:ln w="9525">
            <a:solidFill>
              <a:srgbClr val="00CC00"/>
            </a:solidFill>
            <a:miter lim="800000"/>
            <a:headEnd/>
            <a:tailEnd/>
          </a:ln>
          <a:effectLst/>
        </p:spPr>
        <p:txBody>
          <a:bodyPr wrap="none"/>
          <a:lstStyle/>
          <a:p>
            <a:endParaRPr lang="en-US"/>
          </a:p>
        </p:txBody>
      </p:sp>
      <p:sp>
        <p:nvSpPr>
          <p:cNvPr id="751697" name="Line 81"/>
          <p:cNvSpPr>
            <a:spLocks noChangeShapeType="1"/>
          </p:cNvSpPr>
          <p:nvPr/>
        </p:nvSpPr>
        <p:spPr bwMode="auto">
          <a:xfrm>
            <a:off x="6172200" y="2667000"/>
            <a:ext cx="0" cy="152400"/>
          </a:xfrm>
          <a:prstGeom prst="line">
            <a:avLst/>
          </a:prstGeom>
          <a:noFill/>
          <a:ln w="9525">
            <a:solidFill>
              <a:schemeClr val="accent1"/>
            </a:solidFill>
            <a:miter lim="800000"/>
            <a:headEnd/>
            <a:tailEnd/>
          </a:ln>
          <a:effectLst/>
        </p:spPr>
        <p:txBody>
          <a:bodyPr wrap="none"/>
          <a:lstStyle/>
          <a:p>
            <a:endParaRPr lang="en-US"/>
          </a:p>
        </p:txBody>
      </p:sp>
      <p:sp>
        <p:nvSpPr>
          <p:cNvPr id="751698" name="Line 82"/>
          <p:cNvSpPr>
            <a:spLocks noChangeShapeType="1"/>
          </p:cNvSpPr>
          <p:nvPr/>
        </p:nvSpPr>
        <p:spPr bwMode="auto">
          <a:xfrm flipV="1">
            <a:off x="63246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699" name="Line 83"/>
          <p:cNvSpPr>
            <a:spLocks noChangeShapeType="1"/>
          </p:cNvSpPr>
          <p:nvPr/>
        </p:nvSpPr>
        <p:spPr bwMode="auto">
          <a:xfrm flipV="1">
            <a:off x="6477000" y="2667000"/>
            <a:ext cx="0" cy="152400"/>
          </a:xfrm>
          <a:prstGeom prst="line">
            <a:avLst/>
          </a:prstGeom>
          <a:noFill/>
          <a:ln w="9525">
            <a:solidFill>
              <a:schemeClr val="tx1"/>
            </a:solidFill>
            <a:miter lim="800000"/>
            <a:headEnd/>
            <a:tailEnd/>
          </a:ln>
          <a:effectLst/>
        </p:spPr>
        <p:txBody>
          <a:bodyPr wrap="none"/>
          <a:lstStyle/>
          <a:p>
            <a:endParaRPr lang="en-US"/>
          </a:p>
        </p:txBody>
      </p:sp>
      <p:sp>
        <p:nvSpPr>
          <p:cNvPr id="751700" name="Line 84"/>
          <p:cNvSpPr>
            <a:spLocks noChangeShapeType="1"/>
          </p:cNvSpPr>
          <p:nvPr/>
        </p:nvSpPr>
        <p:spPr bwMode="auto">
          <a:xfrm>
            <a:off x="6629400" y="2667000"/>
            <a:ext cx="0" cy="152400"/>
          </a:xfrm>
          <a:prstGeom prst="line">
            <a:avLst/>
          </a:prstGeom>
          <a:noFill/>
          <a:ln w="9525">
            <a:solidFill>
              <a:schemeClr val="hlink"/>
            </a:solidFill>
            <a:miter lim="800000"/>
            <a:headEnd/>
            <a:tailEnd/>
          </a:ln>
          <a:effectLst/>
        </p:spPr>
        <p:txBody>
          <a:bodyPr wrap="none"/>
          <a:lstStyle/>
          <a:p>
            <a:endParaRPr lang="en-US"/>
          </a:p>
        </p:txBody>
      </p:sp>
      <p:sp>
        <p:nvSpPr>
          <p:cNvPr id="751701" name="Line 85"/>
          <p:cNvSpPr>
            <a:spLocks noChangeShapeType="1"/>
          </p:cNvSpPr>
          <p:nvPr/>
        </p:nvSpPr>
        <p:spPr bwMode="auto">
          <a:xfrm>
            <a:off x="6781800" y="2667000"/>
            <a:ext cx="0" cy="152400"/>
          </a:xfrm>
          <a:prstGeom prst="line">
            <a:avLst/>
          </a:prstGeom>
          <a:noFill/>
          <a:ln w="9525">
            <a:solidFill>
              <a:srgbClr val="FF6600"/>
            </a:solidFill>
            <a:miter lim="800000"/>
            <a:headEnd/>
            <a:tailEnd/>
          </a:ln>
          <a:effectLst/>
        </p:spPr>
        <p:txBody>
          <a:bodyPr wrap="none"/>
          <a:lstStyle/>
          <a:p>
            <a:endParaRPr lang="en-US"/>
          </a:p>
        </p:txBody>
      </p:sp>
      <p:sp>
        <p:nvSpPr>
          <p:cNvPr id="751702" name="Line 86"/>
          <p:cNvSpPr>
            <a:spLocks noChangeShapeType="1"/>
          </p:cNvSpPr>
          <p:nvPr/>
        </p:nvSpPr>
        <p:spPr bwMode="auto">
          <a:xfrm>
            <a:off x="6934200" y="2667000"/>
            <a:ext cx="0" cy="152400"/>
          </a:xfrm>
          <a:prstGeom prst="line">
            <a:avLst/>
          </a:prstGeom>
          <a:noFill/>
          <a:ln w="9525">
            <a:solidFill>
              <a:srgbClr val="00CC00"/>
            </a:solidFill>
            <a:miter lim="800000"/>
            <a:headEnd/>
            <a:tailEnd/>
          </a:ln>
          <a:effectLst/>
        </p:spPr>
        <p:txBody>
          <a:bodyPr wrap="none"/>
          <a:lstStyle/>
          <a:p>
            <a:endParaRPr lang="en-US"/>
          </a:p>
        </p:txBody>
      </p:sp>
      <p:sp>
        <p:nvSpPr>
          <p:cNvPr id="89"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5F9CAC38-961E-4614-A87A-3F5157C01530}" type="slidenum">
              <a:rPr lang="en-US"/>
              <a:pPr/>
              <a:t>82</a:t>
            </a:fld>
            <a:endParaRPr lang="en-US"/>
          </a:p>
        </p:txBody>
      </p:sp>
      <p:sp>
        <p:nvSpPr>
          <p:cNvPr id="752642" name="Rectangle 2"/>
          <p:cNvSpPr>
            <a:spLocks noGrp="1" noChangeArrowheads="1"/>
          </p:cNvSpPr>
          <p:nvPr>
            <p:ph type="title"/>
          </p:nvPr>
        </p:nvSpPr>
        <p:spPr/>
        <p:txBody>
          <a:bodyPr/>
          <a:lstStyle/>
          <a:p>
            <a:r>
              <a:rPr lang="en-US"/>
              <a:t>How to Know Which Schedule?</a:t>
            </a:r>
          </a:p>
        </p:txBody>
      </p:sp>
      <p:sp>
        <p:nvSpPr>
          <p:cNvPr id="752643" name="Rectangle 3"/>
          <p:cNvSpPr>
            <a:spLocks noGrp="1" noChangeArrowheads="1"/>
          </p:cNvSpPr>
          <p:nvPr>
            <p:ph type="body" idx="1"/>
          </p:nvPr>
        </p:nvSpPr>
        <p:spPr/>
        <p:txBody>
          <a:bodyPr/>
          <a:lstStyle/>
          <a:p>
            <a:pPr>
              <a:buFont typeface="Wingdings" pitchFamily="2" charset="2"/>
              <a:buNone/>
            </a:pPr>
            <a:r>
              <a:rPr lang="en-US"/>
              <a:t>Test all three using a typical case as a </a:t>
            </a:r>
            <a:r>
              <a:rPr lang="en-US" b="1" i="1" u="sng"/>
              <a:t>benchmark</a:t>
            </a:r>
            <a:r>
              <a:rPr lang="en-US"/>
              <a:t>.</a:t>
            </a:r>
          </a:p>
          <a:p>
            <a:pPr>
              <a:buFont typeface="Wingdings" pitchFamily="2" charset="2"/>
              <a:buNone/>
            </a:pPr>
            <a:r>
              <a:rPr lang="en-US"/>
              <a:t>Whichever wins is probably the one you want to use most of the time on that particular platform.</a:t>
            </a:r>
          </a:p>
          <a:p>
            <a:pPr>
              <a:buFont typeface="Wingdings" pitchFamily="2" charset="2"/>
              <a:buNone/>
            </a:pPr>
            <a:r>
              <a:rPr lang="en-US"/>
              <a:t>This may vary depending on problem size, new versions of the compiler, who’s on the machine, what day of the week it is, etc, so you may want to benchmark the three schedules from time to time.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D2B2D16-CF2D-471A-9FAC-22998EF9DA41}" type="slidenum">
              <a:rPr lang="en-US"/>
              <a:pPr/>
              <a:t>83</a:t>
            </a:fld>
            <a:endParaRPr lang="en-US"/>
          </a:p>
        </p:txBody>
      </p:sp>
      <p:sp>
        <p:nvSpPr>
          <p:cNvPr id="753666" name="Rectangle 2"/>
          <p:cNvSpPr>
            <a:spLocks noGrp="1" noChangeArrowheads="1"/>
          </p:cNvSpPr>
          <p:nvPr>
            <p:ph type="title"/>
          </p:nvPr>
        </p:nvSpPr>
        <p:spPr/>
        <p:txBody>
          <a:bodyPr/>
          <a:lstStyle/>
          <a:p>
            <a:r>
              <a:rPr lang="en-US">
                <a:latin typeface="Courier New" pitchFamily="49" charset="0"/>
              </a:rPr>
              <a:t>SCHEDULE</a:t>
            </a:r>
            <a:r>
              <a:rPr lang="en-US"/>
              <a:t> Clause</a:t>
            </a:r>
          </a:p>
        </p:txBody>
      </p:sp>
      <p:sp>
        <p:nvSpPr>
          <p:cNvPr id="753667" name="Rectangle 3"/>
          <p:cNvSpPr>
            <a:spLocks noGrp="1" noChangeArrowheads="1"/>
          </p:cNvSpPr>
          <p:nvPr>
            <p:ph type="body" idx="1"/>
          </p:nvPr>
        </p:nvSpPr>
        <p:spPr>
          <a:xfrm>
            <a:off x="609600" y="1371600"/>
            <a:ext cx="8153400" cy="5105400"/>
          </a:xfrm>
        </p:spPr>
        <p:txBody>
          <a:bodyPr/>
          <a:lstStyle/>
          <a:p>
            <a:pPr>
              <a:lnSpc>
                <a:spcPct val="90000"/>
              </a:lnSpc>
              <a:buFont typeface="Wingdings" pitchFamily="2" charset="2"/>
              <a:buNone/>
            </a:pPr>
            <a:r>
              <a:rPr lang="en-US"/>
              <a:t>The </a:t>
            </a:r>
            <a:r>
              <a:rPr lang="en-US" b="1">
                <a:solidFill>
                  <a:srgbClr val="0000CC"/>
                </a:solidFill>
                <a:latin typeface="Courier New" pitchFamily="49" charset="0"/>
              </a:rPr>
              <a:t>PARALLEL DO</a:t>
            </a:r>
            <a:r>
              <a:rPr lang="en-US"/>
              <a:t> directive allows a </a:t>
            </a:r>
            <a:r>
              <a:rPr lang="en-US" b="1">
                <a:solidFill>
                  <a:srgbClr val="0000FF"/>
                </a:solidFill>
                <a:latin typeface="Courier New" pitchFamily="49" charset="0"/>
              </a:rPr>
              <a:t>SCHEDULE</a:t>
            </a:r>
            <a:r>
              <a:rPr lang="en-US"/>
              <a:t> clause to be appended that tell the compiler which variables are shared and which are private:</a:t>
            </a:r>
          </a:p>
          <a:p>
            <a:pPr>
              <a:buFont typeface="Wingdings" pitchFamily="2" charset="2"/>
              <a:buNone/>
            </a:pPr>
            <a:r>
              <a:rPr lang="en-US" b="1">
                <a:solidFill>
                  <a:srgbClr val="0000CC"/>
                </a:solidFill>
                <a:latin typeface="Courier New" pitchFamily="49" charset="0"/>
              </a:rPr>
              <a:t>!$OMP PARALLEL DO … SCHEDULE(STATIC)</a:t>
            </a:r>
            <a:endParaRPr lang="en-US" b="1">
              <a:latin typeface="Courier New" pitchFamily="49" charset="0"/>
            </a:endParaRPr>
          </a:p>
          <a:p>
            <a:pPr>
              <a:lnSpc>
                <a:spcPct val="90000"/>
              </a:lnSpc>
              <a:buFont typeface="Wingdings" pitchFamily="2" charset="2"/>
              <a:buNone/>
            </a:pPr>
            <a:r>
              <a:rPr lang="en-US"/>
              <a:t>This tells that compiler that the schedule will be static.</a:t>
            </a:r>
          </a:p>
          <a:p>
            <a:pPr>
              <a:buFont typeface="Wingdings" pitchFamily="2" charset="2"/>
              <a:buNone/>
            </a:pPr>
            <a:r>
              <a:rPr lang="en-US"/>
              <a:t>Likewise, the schedule could be </a:t>
            </a:r>
            <a:r>
              <a:rPr lang="en-US" b="1">
                <a:solidFill>
                  <a:srgbClr val="0000FF"/>
                </a:solidFill>
                <a:latin typeface="Courier New" pitchFamily="49" charset="0"/>
              </a:rPr>
              <a:t>GUIDED</a:t>
            </a:r>
            <a:r>
              <a:rPr lang="en-US"/>
              <a:t> or </a:t>
            </a:r>
            <a:r>
              <a:rPr lang="en-US" b="1">
                <a:solidFill>
                  <a:srgbClr val="0000FF"/>
                </a:solidFill>
                <a:latin typeface="Courier New" pitchFamily="49" charset="0"/>
              </a:rPr>
              <a:t>DYNAMIC</a:t>
            </a:r>
            <a:r>
              <a:rPr lang="en-US"/>
              <a:t>.</a:t>
            </a:r>
          </a:p>
          <a:p>
            <a:pPr>
              <a:lnSpc>
                <a:spcPct val="90000"/>
              </a:lnSpc>
              <a:buFont typeface="Wingdings" pitchFamily="2" charset="2"/>
              <a:buNone/>
            </a:pPr>
            <a:r>
              <a:rPr lang="en-US"/>
              <a:t>However, the very best schedule to put in the </a:t>
            </a:r>
            <a:r>
              <a:rPr lang="en-US" b="1">
                <a:solidFill>
                  <a:srgbClr val="0000FF"/>
                </a:solidFill>
                <a:latin typeface="Courier New" pitchFamily="49" charset="0"/>
              </a:rPr>
              <a:t>SCHEDULE</a:t>
            </a:r>
            <a:r>
              <a:rPr lang="en-US"/>
              <a:t> clause is </a:t>
            </a:r>
            <a:r>
              <a:rPr lang="en-US" b="1">
                <a:solidFill>
                  <a:srgbClr val="0000FF"/>
                </a:solidFill>
                <a:latin typeface="Courier New" pitchFamily="49" charset="0"/>
              </a:rPr>
              <a:t>RUNTIME</a:t>
            </a:r>
            <a:r>
              <a:rPr lang="en-US"/>
              <a:t>.</a:t>
            </a:r>
          </a:p>
          <a:p>
            <a:pPr>
              <a:lnSpc>
                <a:spcPct val="90000"/>
              </a:lnSpc>
              <a:buFont typeface="Wingdings" pitchFamily="2" charset="2"/>
              <a:buNone/>
            </a:pPr>
            <a:r>
              <a:rPr lang="en-US"/>
              <a:t>You can then set the environment variable </a:t>
            </a:r>
            <a:r>
              <a:rPr lang="en-US" b="1">
                <a:solidFill>
                  <a:srgbClr val="0000FF"/>
                </a:solidFill>
                <a:latin typeface="Courier New" pitchFamily="49" charset="0"/>
              </a:rPr>
              <a:t>OMP_SCHEDULE</a:t>
            </a:r>
            <a:r>
              <a:rPr lang="en-US"/>
              <a:t> to </a:t>
            </a:r>
            <a:r>
              <a:rPr lang="en-US" b="1">
                <a:solidFill>
                  <a:srgbClr val="0000CC"/>
                </a:solidFill>
                <a:latin typeface="Courier New" pitchFamily="49" charset="0"/>
              </a:rPr>
              <a:t>STATIC </a:t>
            </a:r>
            <a:r>
              <a:rPr lang="en-US"/>
              <a:t>or </a:t>
            </a:r>
            <a:r>
              <a:rPr lang="en-US" b="1">
                <a:solidFill>
                  <a:srgbClr val="0000FF"/>
                </a:solidFill>
                <a:latin typeface="Courier New" pitchFamily="49" charset="0"/>
              </a:rPr>
              <a:t>GUIDED</a:t>
            </a:r>
            <a:r>
              <a:rPr lang="en-US"/>
              <a:t> or </a:t>
            </a:r>
            <a:r>
              <a:rPr lang="en-US" b="1">
                <a:solidFill>
                  <a:srgbClr val="0000FF"/>
                </a:solidFill>
                <a:latin typeface="Courier New" pitchFamily="49" charset="0"/>
              </a:rPr>
              <a:t>DYNAMIC</a:t>
            </a:r>
            <a:r>
              <a:rPr lang="en-US"/>
              <a:t> at runtime – great for benchmarking!</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D9E3F3D5-A77D-455F-82FA-86D229EFA547}" type="slidenum">
              <a:rPr lang="en-US"/>
              <a:pPr/>
              <a:t>84</a:t>
            </a:fld>
            <a:endParaRPr lang="en-US"/>
          </a:p>
        </p:txBody>
      </p:sp>
      <p:sp>
        <p:nvSpPr>
          <p:cNvPr id="754690" name="Rectangle 2"/>
          <p:cNvSpPr>
            <a:spLocks noGrp="1" noChangeArrowheads="1"/>
          </p:cNvSpPr>
          <p:nvPr>
            <p:ph type="title"/>
          </p:nvPr>
        </p:nvSpPr>
        <p:spPr/>
        <p:txBody>
          <a:bodyPr/>
          <a:lstStyle/>
          <a:p>
            <a:r>
              <a:rPr lang="en-US"/>
              <a:t>Synchronization</a:t>
            </a:r>
          </a:p>
        </p:txBody>
      </p:sp>
      <p:sp>
        <p:nvSpPr>
          <p:cNvPr id="754691" name="Rectangle 3"/>
          <p:cNvSpPr>
            <a:spLocks noGrp="1" noChangeArrowheads="1"/>
          </p:cNvSpPr>
          <p:nvPr>
            <p:ph type="body" idx="1"/>
          </p:nvPr>
        </p:nvSpPr>
        <p:spPr/>
        <p:txBody>
          <a:bodyPr/>
          <a:lstStyle/>
          <a:p>
            <a:pPr>
              <a:buFont typeface="Wingdings" pitchFamily="2" charset="2"/>
              <a:buNone/>
            </a:pPr>
            <a:r>
              <a:rPr lang="en-US" b="1" u="sng"/>
              <a:t>Jargon</a:t>
            </a:r>
            <a:r>
              <a:rPr lang="en-US"/>
              <a:t>: Waiting for other threads to finish a parallel loop (or other parallel section) before going on to the work after the parallel section is called </a:t>
            </a:r>
            <a:r>
              <a:rPr lang="en-US" b="1" i="1" u="sng"/>
              <a:t>synchronization</a:t>
            </a:r>
            <a:r>
              <a:rPr lang="en-US"/>
              <a:t>.</a:t>
            </a:r>
          </a:p>
          <a:p>
            <a:pPr>
              <a:buFont typeface="Wingdings" pitchFamily="2" charset="2"/>
              <a:buNone/>
            </a:pPr>
            <a:r>
              <a:rPr lang="en-US"/>
              <a:t>Synchronization is </a:t>
            </a:r>
            <a:r>
              <a:rPr lang="en-US" b="1" u="sng"/>
              <a:t>BAD</a:t>
            </a:r>
            <a:r>
              <a:rPr lang="en-US"/>
              <a:t>, because when a thread is waiting for the others to finish, it isn’t getting any work done, so it isn’t contributing to speedup.</a:t>
            </a:r>
          </a:p>
          <a:p>
            <a:pPr>
              <a:buFont typeface="Wingdings" pitchFamily="2" charset="2"/>
              <a:buNone/>
            </a:pPr>
            <a:r>
              <a:rPr lang="en-US"/>
              <a:t>So why would anyone ever synchronize?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5D8D947-2D4F-4EFA-8244-4E6D761B7BE4}" type="slidenum">
              <a:rPr lang="en-US"/>
              <a:pPr/>
              <a:t>85</a:t>
            </a:fld>
            <a:endParaRPr lang="en-US"/>
          </a:p>
        </p:txBody>
      </p:sp>
      <p:sp>
        <p:nvSpPr>
          <p:cNvPr id="755714" name="Rectangle 2"/>
          <p:cNvSpPr>
            <a:spLocks noGrp="1" noChangeArrowheads="1"/>
          </p:cNvSpPr>
          <p:nvPr>
            <p:ph type="title"/>
          </p:nvPr>
        </p:nvSpPr>
        <p:spPr/>
        <p:txBody>
          <a:bodyPr/>
          <a:lstStyle/>
          <a:p>
            <a:r>
              <a:rPr lang="en-US" dirty="0"/>
              <a:t>Why Synchronize</a:t>
            </a:r>
            <a:r>
              <a:rPr lang="en-US" dirty="0" smtClean="0"/>
              <a:t>? (F90)</a:t>
            </a:r>
            <a:endParaRPr lang="en-US" dirty="0"/>
          </a:p>
        </p:txBody>
      </p:sp>
      <p:sp>
        <p:nvSpPr>
          <p:cNvPr id="755715" name="Rectangle 3"/>
          <p:cNvSpPr>
            <a:spLocks noGrp="1" noChangeArrowheads="1"/>
          </p:cNvSpPr>
          <p:nvPr>
            <p:ph type="body" idx="1"/>
          </p:nvPr>
        </p:nvSpPr>
        <p:spPr>
          <a:xfrm>
            <a:off x="685800" y="1371600"/>
            <a:ext cx="8077200" cy="5029200"/>
          </a:xfrm>
        </p:spPr>
        <p:txBody>
          <a:bodyPr/>
          <a:lstStyle/>
          <a:p>
            <a:pPr>
              <a:buFont typeface="Wingdings" pitchFamily="2" charset="2"/>
              <a:buNone/>
            </a:pPr>
            <a:r>
              <a:rPr lang="en-US"/>
              <a:t>Synchronizing is necessary when the code that follows a parallel section needs all threads to have their final answers.</a:t>
            </a:r>
          </a:p>
          <a:p>
            <a:pPr>
              <a:buFont typeface="Wingdings" pitchFamily="2" charset="2"/>
              <a:buNone/>
            </a:pPr>
            <a:r>
              <a:rPr lang="en-US" sz="2000" b="1">
                <a:solidFill>
                  <a:srgbClr val="0000CC"/>
                </a:solidFill>
                <a:latin typeface="Courier New" pitchFamily="49" charset="0"/>
              </a:rPr>
              <a:t>!$OMP PARALLEL DO</a:t>
            </a:r>
          </a:p>
          <a:p>
            <a:pPr>
              <a:lnSpc>
                <a:spcPct val="50000"/>
              </a:lnSpc>
              <a:buFont typeface="Wingdings" pitchFamily="2" charset="2"/>
              <a:buNone/>
            </a:pPr>
            <a:r>
              <a:rPr lang="en-US" sz="2000" b="1">
                <a:latin typeface="Courier New" pitchFamily="49" charset="0"/>
              </a:rPr>
              <a:t>  DO index = 1, length</a:t>
            </a:r>
          </a:p>
          <a:p>
            <a:pPr>
              <a:lnSpc>
                <a:spcPct val="50000"/>
              </a:lnSpc>
              <a:buFont typeface="Wingdings" pitchFamily="2" charset="2"/>
              <a:buNone/>
            </a:pPr>
            <a:r>
              <a:rPr lang="en-US" sz="2000" b="1">
                <a:latin typeface="Courier New" pitchFamily="49" charset="0"/>
              </a:rPr>
              <a:t>    x(index) = index / 1024.0</a:t>
            </a:r>
          </a:p>
          <a:p>
            <a:pPr>
              <a:lnSpc>
                <a:spcPct val="60000"/>
              </a:lnSpc>
              <a:buFont typeface="Wingdings" pitchFamily="2" charset="2"/>
              <a:buNone/>
            </a:pPr>
            <a:r>
              <a:rPr lang="en-US" sz="2000" b="1">
                <a:latin typeface="Courier New" pitchFamily="49" charset="0"/>
              </a:rPr>
              <a:t>    IF ((index / 1000) &lt; 1) THEN</a:t>
            </a:r>
          </a:p>
          <a:p>
            <a:pPr>
              <a:lnSpc>
                <a:spcPct val="60000"/>
              </a:lnSpc>
              <a:buFont typeface="Wingdings" pitchFamily="2" charset="2"/>
              <a:buNone/>
            </a:pPr>
            <a:r>
              <a:rPr lang="en-US" sz="2000" b="1">
                <a:latin typeface="Courier New" pitchFamily="49" charset="0"/>
              </a:rPr>
              <a:t>      y(index) = LOG(x(index))</a:t>
            </a:r>
          </a:p>
          <a:p>
            <a:pPr>
              <a:lnSpc>
                <a:spcPct val="70000"/>
              </a:lnSpc>
              <a:buFont typeface="Wingdings" pitchFamily="2" charset="2"/>
              <a:buNone/>
            </a:pPr>
            <a:r>
              <a:rPr lang="en-US" sz="2000" b="1">
                <a:latin typeface="Courier New" pitchFamily="49" charset="0"/>
              </a:rPr>
              <a:t>    ELSE</a:t>
            </a:r>
          </a:p>
          <a:p>
            <a:pPr>
              <a:lnSpc>
                <a:spcPct val="60000"/>
              </a:lnSpc>
              <a:buFont typeface="Wingdings" pitchFamily="2" charset="2"/>
              <a:buNone/>
            </a:pPr>
            <a:r>
              <a:rPr lang="en-US" sz="2000" b="1">
                <a:latin typeface="Courier New" pitchFamily="49" charset="0"/>
              </a:rPr>
              <a:t>      y(index) = x(index) + 2</a:t>
            </a:r>
          </a:p>
          <a:p>
            <a:pPr>
              <a:lnSpc>
                <a:spcPct val="60000"/>
              </a:lnSpc>
              <a:buFont typeface="Wingdings" pitchFamily="2" charset="2"/>
              <a:buNone/>
            </a:pPr>
            <a:r>
              <a:rPr lang="en-US" sz="2000" b="1">
                <a:latin typeface="Courier New" pitchFamily="49" charset="0"/>
              </a:rPr>
              <a:t>    END IF</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solidFill>
                  <a:schemeClr val="hlink"/>
                </a:solidFill>
                <a:latin typeface="Courier New" pitchFamily="49" charset="0"/>
              </a:rPr>
              <a:t>! Need to synchronize here!</a:t>
            </a:r>
          </a:p>
          <a:p>
            <a:pPr>
              <a:lnSpc>
                <a:spcPct val="60000"/>
              </a:lnSpc>
              <a:buFont typeface="Wingdings" pitchFamily="2" charset="2"/>
              <a:buNone/>
            </a:pPr>
            <a:r>
              <a:rPr lang="en-US" sz="2000" b="1">
                <a:latin typeface="Courier New" pitchFamily="49" charset="0"/>
              </a:rPr>
              <a:t>  DO index = 1, length</a:t>
            </a:r>
          </a:p>
          <a:p>
            <a:pPr>
              <a:lnSpc>
                <a:spcPct val="60000"/>
              </a:lnSpc>
              <a:buFont typeface="Wingdings" pitchFamily="2" charset="2"/>
              <a:buNone/>
            </a:pPr>
            <a:r>
              <a:rPr lang="en-US" sz="2000" b="1">
                <a:latin typeface="Courier New" pitchFamily="49" charset="0"/>
              </a:rPr>
              <a:t>    z(index) = y(index) + y(length – index + 1)</a:t>
            </a:r>
          </a:p>
          <a:p>
            <a:pPr>
              <a:lnSpc>
                <a:spcPct val="60000"/>
              </a:lnSpc>
              <a:buFont typeface="Wingdings" pitchFamily="2" charset="2"/>
              <a:buNone/>
            </a:pPr>
            <a:r>
              <a:rPr lang="en-US" sz="2000" b="1">
                <a:latin typeface="Courier New" pitchFamily="49" charset="0"/>
              </a:rPr>
              <a:t>  END DO</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5D8D947-2D4F-4EFA-8244-4E6D761B7BE4}" type="slidenum">
              <a:rPr lang="en-US"/>
              <a:pPr/>
              <a:t>86</a:t>
            </a:fld>
            <a:endParaRPr lang="en-US"/>
          </a:p>
        </p:txBody>
      </p:sp>
      <p:sp>
        <p:nvSpPr>
          <p:cNvPr id="755714" name="Rectangle 2"/>
          <p:cNvSpPr>
            <a:spLocks noGrp="1" noChangeArrowheads="1"/>
          </p:cNvSpPr>
          <p:nvPr>
            <p:ph type="title"/>
          </p:nvPr>
        </p:nvSpPr>
        <p:spPr/>
        <p:txBody>
          <a:bodyPr/>
          <a:lstStyle/>
          <a:p>
            <a:r>
              <a:rPr lang="en-US"/>
              <a:t>Why Synchronize?</a:t>
            </a:r>
          </a:p>
        </p:txBody>
      </p:sp>
      <p:sp>
        <p:nvSpPr>
          <p:cNvPr id="755715" name="Rectangle 3"/>
          <p:cNvSpPr>
            <a:spLocks noGrp="1" noChangeArrowheads="1"/>
          </p:cNvSpPr>
          <p:nvPr>
            <p:ph type="body" idx="1"/>
          </p:nvPr>
        </p:nvSpPr>
        <p:spPr>
          <a:xfrm>
            <a:off x="685800" y="1371600"/>
            <a:ext cx="8077200" cy="5029200"/>
          </a:xfrm>
        </p:spPr>
        <p:txBody>
          <a:bodyPr/>
          <a:lstStyle/>
          <a:p>
            <a:pPr>
              <a:buFont typeface="Wingdings" pitchFamily="2" charset="2"/>
              <a:buNone/>
            </a:pPr>
            <a:r>
              <a:rPr lang="en-US" dirty="0"/>
              <a:t>Synchronizing is necessary when the code that follows a parallel section needs all threads to have their final answers.</a:t>
            </a:r>
          </a:p>
          <a:p>
            <a:pPr>
              <a:buFont typeface="Wingdings" pitchFamily="2" charset="2"/>
              <a:buNone/>
            </a:pPr>
            <a:r>
              <a:rPr lang="en-US" sz="2000" b="1" dirty="0" smtClean="0">
                <a:solidFill>
                  <a:srgbClr val="0000CC"/>
                </a:solidFill>
                <a:latin typeface="Courier New" pitchFamily="49" charset="0"/>
              </a:rPr>
              <a:t>#</a:t>
            </a:r>
            <a:r>
              <a:rPr lang="en-US" sz="2000" b="1" dirty="0" err="1" smtClean="0">
                <a:solidFill>
                  <a:srgbClr val="0000CC"/>
                </a:solidFill>
                <a:latin typeface="Courier New" pitchFamily="49" charset="0"/>
              </a:rPr>
              <a:t>pragma</a:t>
            </a:r>
            <a:r>
              <a:rPr lang="en-US" sz="2000" b="1" dirty="0" smtClean="0">
                <a:solidFill>
                  <a:srgbClr val="0000CC"/>
                </a:solidFill>
                <a:latin typeface="Courier New" pitchFamily="49" charset="0"/>
              </a:rPr>
              <a:t> </a:t>
            </a:r>
            <a:r>
              <a:rPr lang="en-US" sz="2000" b="1" dirty="0" err="1" smtClean="0">
                <a:solidFill>
                  <a:srgbClr val="0000CC"/>
                </a:solidFill>
                <a:latin typeface="Courier New" pitchFamily="49" charset="0"/>
              </a:rPr>
              <a:t>omp</a:t>
            </a:r>
            <a:r>
              <a:rPr lang="en-US" sz="2000" b="1" dirty="0" smtClean="0">
                <a:solidFill>
                  <a:srgbClr val="0000CC"/>
                </a:solidFill>
                <a:latin typeface="Courier New" pitchFamily="49" charset="0"/>
              </a:rPr>
              <a:t> parallel for</a:t>
            </a:r>
            <a:endParaRPr lang="en-US" sz="2000" b="1" dirty="0">
              <a:solidFill>
                <a:srgbClr val="0000CC"/>
              </a:solidFill>
              <a:latin typeface="Courier New" pitchFamily="49" charset="0"/>
            </a:endParaRPr>
          </a:p>
          <a:p>
            <a:pPr>
              <a:lnSpc>
                <a:spcPct val="5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a:t>
            </a:r>
            <a:r>
              <a:rPr lang="en-US" sz="2000" b="1" dirty="0" smtClean="0">
                <a:latin typeface="Courier New" pitchFamily="49" charset="0"/>
              </a:rPr>
              <a:t>0; index &lt; length; index++) {</a:t>
            </a:r>
            <a:endParaRPr lang="en-US" sz="2000" b="1" dirty="0">
              <a:latin typeface="Courier New" pitchFamily="49" charset="0"/>
            </a:endParaRPr>
          </a:p>
          <a:p>
            <a:pPr>
              <a:lnSpc>
                <a:spcPct val="50000"/>
              </a:lnSpc>
              <a:buFont typeface="Wingdings" pitchFamily="2" charset="2"/>
              <a:buNone/>
            </a:pPr>
            <a:r>
              <a:rPr lang="en-US" sz="2000" b="1" dirty="0">
                <a:latin typeface="Courier New" pitchFamily="49" charset="0"/>
              </a:rPr>
              <a:t>    </a:t>
            </a:r>
            <a:r>
              <a:rPr lang="en-US" sz="2000" b="1" dirty="0" smtClean="0">
                <a:latin typeface="Courier New" pitchFamily="49" charset="0"/>
              </a:rPr>
              <a:t>x[index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index / </a:t>
            </a:r>
            <a:r>
              <a:rPr lang="en-US" sz="2000" b="1" dirty="0" smtClean="0">
                <a:latin typeface="Courier New" pitchFamily="49" charset="0"/>
              </a:rPr>
              <a:t>1024.0;</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if </a:t>
            </a:r>
            <a:r>
              <a:rPr lang="en-US" sz="2000" b="1" dirty="0">
                <a:latin typeface="Courier New" pitchFamily="49" charset="0"/>
              </a:rPr>
              <a:t>((index / 1000) &lt; 1)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log(x[index]);</a:t>
            </a:r>
          </a:p>
          <a:p>
            <a:pPr>
              <a:lnSpc>
                <a:spcPct val="60000"/>
              </a:lnSpc>
              <a:buFont typeface="Wingdings" pitchFamily="2" charset="2"/>
              <a:buNone/>
            </a:pPr>
            <a:r>
              <a:rPr lang="en-US" sz="2000" b="1" dirty="0" smtClean="0">
                <a:latin typeface="Courier New" pitchFamily="49" charset="0"/>
              </a:rPr>
              <a:t>    }</a:t>
            </a:r>
            <a:endParaRPr lang="en-US" sz="2000" b="1" dirty="0">
              <a:latin typeface="Courier New" pitchFamily="49" charset="0"/>
            </a:endParaRPr>
          </a:p>
          <a:p>
            <a:pPr>
              <a:lnSpc>
                <a:spcPct val="70000"/>
              </a:lnSpc>
              <a:buFont typeface="Wingdings" pitchFamily="2" charset="2"/>
              <a:buNone/>
            </a:pPr>
            <a:r>
              <a:rPr lang="en-US" sz="2000" b="1" dirty="0">
                <a:latin typeface="Courier New" pitchFamily="49" charset="0"/>
              </a:rPr>
              <a:t>    </a:t>
            </a:r>
            <a:r>
              <a:rPr lang="en-US" sz="2000" b="1" dirty="0" smtClean="0">
                <a:latin typeface="Courier New" pitchFamily="49" charset="0"/>
              </a:rPr>
              <a:t>else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y[index] </a:t>
            </a:r>
            <a:r>
              <a:rPr lang="en-US" sz="2000" b="1" dirty="0">
                <a:latin typeface="Courier New" pitchFamily="49" charset="0"/>
              </a:rPr>
              <a:t>= </a:t>
            </a:r>
            <a:r>
              <a:rPr lang="en-US" sz="2000" b="1" dirty="0" smtClean="0">
                <a:latin typeface="Courier New" pitchFamily="49" charset="0"/>
              </a:rPr>
              <a:t>x[index] </a:t>
            </a:r>
            <a:r>
              <a:rPr lang="en-US" sz="2000" b="1" dirty="0">
                <a:latin typeface="Courier New" pitchFamily="49" charset="0"/>
              </a:rPr>
              <a:t>+ </a:t>
            </a:r>
            <a:r>
              <a:rPr lang="en-US" sz="2000" b="1" dirty="0" smtClean="0">
                <a:latin typeface="Courier New" pitchFamily="49" charset="0"/>
              </a:rPr>
              <a:t>2;</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Need to synchronize here</a:t>
            </a:r>
            <a:r>
              <a:rPr lang="en-US" sz="2000" b="1" dirty="0" smtClean="0">
                <a:solidFill>
                  <a:schemeClr val="hlink"/>
                </a:solidFill>
                <a:latin typeface="Courier New" pitchFamily="49" charset="0"/>
              </a:rPr>
              <a:t>! */</a:t>
            </a:r>
            <a:endParaRPr lang="en-US" sz="2000" b="1" dirty="0">
              <a:solidFill>
                <a:schemeClr val="hlink"/>
              </a:solidFill>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for (index </a:t>
            </a:r>
            <a:r>
              <a:rPr lang="en-US" sz="2000" b="1" dirty="0">
                <a:latin typeface="Courier New" pitchFamily="49" charset="0"/>
              </a:rPr>
              <a:t>= </a:t>
            </a:r>
            <a:r>
              <a:rPr lang="en-US" sz="2000" b="1" dirty="0" smtClean="0">
                <a:latin typeface="Courier New" pitchFamily="49" charset="0"/>
              </a:rPr>
              <a:t>0; index &lt; length; index++)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z[index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y[index</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y[length </a:t>
            </a:r>
            <a:r>
              <a:rPr lang="en-US" sz="2000" b="1" dirty="0">
                <a:latin typeface="Courier New" pitchFamily="49" charset="0"/>
              </a:rPr>
              <a:t>– index + </a:t>
            </a:r>
            <a:r>
              <a:rPr lang="en-US" sz="2000" b="1" dirty="0" smtClean="0">
                <a:latin typeface="Courier New" pitchFamily="49" charset="0"/>
              </a:rPr>
              <a:t>1];</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t>
            </a:r>
            <a:endParaRPr lang="en-US" sz="2000" b="1" dirty="0">
              <a:latin typeface="Courier New" pitchFamily="49" charset="0"/>
            </a:endParaRP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97DC362D-52EF-4E66-9C9D-4F22E6F7F634}" type="slidenum">
              <a:rPr lang="en-US"/>
              <a:pPr/>
              <a:t>87</a:t>
            </a:fld>
            <a:endParaRPr lang="en-US"/>
          </a:p>
        </p:txBody>
      </p:sp>
      <p:sp>
        <p:nvSpPr>
          <p:cNvPr id="756738" name="Rectangle 2"/>
          <p:cNvSpPr>
            <a:spLocks noGrp="1" noChangeArrowheads="1"/>
          </p:cNvSpPr>
          <p:nvPr>
            <p:ph type="title"/>
          </p:nvPr>
        </p:nvSpPr>
        <p:spPr/>
        <p:txBody>
          <a:bodyPr/>
          <a:lstStyle/>
          <a:p>
            <a:r>
              <a:rPr lang="en-US"/>
              <a:t>Barriers</a:t>
            </a:r>
          </a:p>
        </p:txBody>
      </p:sp>
      <p:sp>
        <p:nvSpPr>
          <p:cNvPr id="756739" name="Rectangle 3"/>
          <p:cNvSpPr>
            <a:spLocks noGrp="1" noChangeArrowheads="1"/>
          </p:cNvSpPr>
          <p:nvPr>
            <p:ph type="body" idx="1"/>
          </p:nvPr>
        </p:nvSpPr>
        <p:spPr>
          <a:xfrm>
            <a:off x="457200" y="1371600"/>
            <a:ext cx="8458200" cy="5105400"/>
          </a:xfrm>
        </p:spPr>
        <p:txBody>
          <a:bodyPr/>
          <a:lstStyle/>
          <a:p>
            <a:pPr>
              <a:buFont typeface="Wingdings" pitchFamily="2" charset="2"/>
              <a:buNone/>
            </a:pPr>
            <a:r>
              <a:rPr lang="en-US"/>
              <a:t>A </a:t>
            </a:r>
            <a:r>
              <a:rPr lang="en-US" b="1" i="1" u="sng"/>
              <a:t>barrier</a:t>
            </a:r>
            <a:r>
              <a:rPr lang="en-US"/>
              <a:t> is a place where synchronization is forced to occur; that is, where faster threads have to wait for slower ones.</a:t>
            </a:r>
          </a:p>
          <a:p>
            <a:pPr>
              <a:buFont typeface="Wingdings" pitchFamily="2" charset="2"/>
              <a:buNone/>
            </a:pPr>
            <a:r>
              <a:rPr lang="en-US"/>
              <a:t>The </a:t>
            </a:r>
            <a:r>
              <a:rPr lang="en-US" b="1">
                <a:solidFill>
                  <a:srgbClr val="0000CC"/>
                </a:solidFill>
                <a:latin typeface="Courier New" pitchFamily="49" charset="0"/>
              </a:rPr>
              <a:t>PARALLEL DO</a:t>
            </a:r>
            <a:r>
              <a:rPr lang="en-US"/>
              <a:t> directive automatically puts an invisible, implied barrier at the end of its </a:t>
            </a:r>
            <a:r>
              <a:rPr lang="en-US" b="1">
                <a:latin typeface="Courier New" pitchFamily="49" charset="0"/>
              </a:rPr>
              <a:t>DO</a:t>
            </a:r>
            <a:r>
              <a:rPr lang="en-US"/>
              <a:t> loop:</a:t>
            </a:r>
          </a:p>
          <a:p>
            <a:pPr>
              <a:buFont typeface="Wingdings" pitchFamily="2" charset="2"/>
              <a:buNone/>
            </a:pPr>
            <a:r>
              <a:rPr lang="en-US" sz="2000" b="1">
                <a:solidFill>
                  <a:srgbClr val="0000CC"/>
                </a:solidFill>
                <a:latin typeface="Courier New" pitchFamily="49" charset="0"/>
              </a:rPr>
              <a:t>!$OMP PARALLEL DO</a:t>
            </a:r>
          </a:p>
          <a:p>
            <a:pPr>
              <a:lnSpc>
                <a:spcPct val="80000"/>
              </a:lnSpc>
              <a:buFont typeface="Wingdings" pitchFamily="2" charset="2"/>
              <a:buNone/>
            </a:pPr>
            <a:r>
              <a:rPr lang="en-US" sz="2000" b="1">
                <a:latin typeface="Courier New" pitchFamily="49" charset="0"/>
              </a:rPr>
              <a:t>  DO index = 1, length</a:t>
            </a:r>
          </a:p>
          <a:p>
            <a:pPr>
              <a:lnSpc>
                <a:spcPct val="80000"/>
              </a:lnSpc>
              <a:buFont typeface="Wingdings" pitchFamily="2" charset="2"/>
              <a:buNone/>
            </a:pPr>
            <a:r>
              <a:rPr lang="en-US" sz="2000" b="1">
                <a:latin typeface="Courier New" pitchFamily="49" charset="0"/>
              </a:rPr>
              <a:t>    … </a:t>
            </a:r>
            <a:r>
              <a:rPr lang="en-US" sz="2000" i="1"/>
              <a:t>parallel stuff</a:t>
            </a:r>
            <a:r>
              <a:rPr lang="en-US" sz="2000" b="1">
                <a:latin typeface="Courier New" pitchFamily="49" charset="0"/>
              </a:rPr>
              <a:t> …</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Implied barrier</a:t>
            </a:r>
          </a:p>
          <a:p>
            <a:pPr>
              <a:lnSpc>
                <a:spcPct val="80000"/>
              </a:lnSpc>
              <a:buFont typeface="Wingdings" pitchFamily="2" charset="2"/>
              <a:buNone/>
            </a:pPr>
            <a:r>
              <a:rPr lang="en-US" sz="2000" b="1">
                <a:latin typeface="Courier New" pitchFamily="49" charset="0"/>
              </a:rPr>
              <a:t>  … </a:t>
            </a:r>
            <a:r>
              <a:rPr lang="en-US" sz="2000" i="1"/>
              <a:t>serial stuff</a:t>
            </a:r>
            <a:r>
              <a:rPr lang="en-US" sz="2000" b="1">
                <a:latin typeface="Courier New" pitchFamily="49" charset="0"/>
              </a:rPr>
              <a:t> …</a:t>
            </a:r>
          </a:p>
          <a:p>
            <a:pPr>
              <a:lnSpc>
                <a:spcPct val="90000"/>
              </a:lnSpc>
              <a:buFont typeface="Wingdings" pitchFamily="2" charset="2"/>
              <a:buNone/>
            </a:pPr>
            <a:r>
              <a:rPr lang="en-US"/>
              <a:t>OpenMP also has an explicit </a:t>
            </a:r>
            <a:r>
              <a:rPr lang="en-US" b="1">
                <a:solidFill>
                  <a:srgbClr val="0000CC"/>
                </a:solidFill>
                <a:latin typeface="Courier New" pitchFamily="49" charset="0"/>
              </a:rPr>
              <a:t>BARRIER</a:t>
            </a:r>
            <a:r>
              <a:rPr lang="en-US"/>
              <a:t> directive, but most people don’t need it.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F5056803-6927-497A-88A5-6A189B6B017C}" type="slidenum">
              <a:rPr lang="en-US"/>
              <a:pPr/>
              <a:t>88</a:t>
            </a:fld>
            <a:endParaRPr lang="en-US"/>
          </a:p>
        </p:txBody>
      </p:sp>
      <p:sp>
        <p:nvSpPr>
          <p:cNvPr id="757762" name="Rectangle 2"/>
          <p:cNvSpPr>
            <a:spLocks noGrp="1" noChangeArrowheads="1"/>
          </p:cNvSpPr>
          <p:nvPr>
            <p:ph type="title"/>
          </p:nvPr>
        </p:nvSpPr>
        <p:spPr/>
        <p:txBody>
          <a:bodyPr/>
          <a:lstStyle/>
          <a:p>
            <a:r>
              <a:rPr lang="en-US"/>
              <a:t>Critical Sections</a:t>
            </a:r>
          </a:p>
        </p:txBody>
      </p:sp>
      <p:sp>
        <p:nvSpPr>
          <p:cNvPr id="757763" name="Rectangle 3"/>
          <p:cNvSpPr>
            <a:spLocks noGrp="1" noChangeArrowheads="1"/>
          </p:cNvSpPr>
          <p:nvPr>
            <p:ph type="body" idx="1"/>
          </p:nvPr>
        </p:nvSpPr>
        <p:spPr/>
        <p:txBody>
          <a:bodyPr/>
          <a:lstStyle/>
          <a:p>
            <a:pPr>
              <a:lnSpc>
                <a:spcPct val="90000"/>
              </a:lnSpc>
              <a:buFont typeface="Wingdings" pitchFamily="2" charset="2"/>
              <a:buNone/>
            </a:pPr>
            <a:r>
              <a:rPr lang="en-US"/>
              <a:t>A </a:t>
            </a:r>
            <a:r>
              <a:rPr lang="en-US" b="1" i="1" u="sng"/>
              <a:t>critical section</a:t>
            </a:r>
            <a:r>
              <a:rPr lang="en-US"/>
              <a:t> is a piece of code that any thread can execute, but that only one thread can execute at a time.</a:t>
            </a:r>
          </a:p>
          <a:p>
            <a:pPr>
              <a:lnSpc>
                <a:spcPct val="90000"/>
              </a:lnSpc>
              <a:buFont typeface="Wingdings" pitchFamily="2" charset="2"/>
              <a:buNone/>
            </a:pPr>
            <a:r>
              <a:rPr lang="en-US" sz="2000" b="1">
                <a:solidFill>
                  <a:srgbClr val="0000CC"/>
                </a:solidFill>
                <a:latin typeface="Courier New" pitchFamily="49" charset="0"/>
              </a:rPr>
              <a:t>!$OMP PARALLEL DO</a:t>
            </a:r>
          </a:p>
          <a:p>
            <a:pPr>
              <a:lnSpc>
                <a:spcPct val="90000"/>
              </a:lnSpc>
              <a:buFont typeface="Wingdings" pitchFamily="2" charset="2"/>
              <a:buNone/>
            </a:pPr>
            <a:r>
              <a:rPr lang="en-US" sz="2000" b="1">
                <a:latin typeface="Courier New" pitchFamily="49" charset="0"/>
              </a:rPr>
              <a:t>  DO index = 1, length</a:t>
            </a:r>
          </a:p>
          <a:p>
            <a:pPr>
              <a:lnSpc>
                <a:spcPct val="90000"/>
              </a:lnSpc>
              <a:buFont typeface="Wingdings" pitchFamily="2" charset="2"/>
              <a:buNone/>
            </a:pPr>
            <a:r>
              <a:rPr lang="en-US" sz="2000" b="1">
                <a:latin typeface="Courier New" pitchFamily="49" charset="0"/>
              </a:rPr>
              <a:t>    … </a:t>
            </a:r>
            <a:r>
              <a:rPr lang="en-US" sz="2000" i="1"/>
              <a:t>parallel stuff</a:t>
            </a:r>
            <a:r>
              <a:rPr lang="en-US" sz="2000" b="1">
                <a:latin typeface="Courier New" pitchFamily="49" charset="0"/>
              </a:rPr>
              <a:t> …</a:t>
            </a:r>
          </a:p>
          <a:p>
            <a:pPr>
              <a:lnSpc>
                <a:spcPct val="90000"/>
              </a:lnSpc>
              <a:buFont typeface="Wingdings" pitchFamily="2" charset="2"/>
              <a:buNone/>
            </a:pPr>
            <a:r>
              <a:rPr lang="en-US" sz="2000" b="1">
                <a:solidFill>
                  <a:srgbClr val="0000CC"/>
                </a:solidFill>
                <a:latin typeface="Courier New" pitchFamily="49" charset="0"/>
              </a:rPr>
              <a:t>!$OMP CRITICAL(summing)</a:t>
            </a:r>
          </a:p>
          <a:p>
            <a:pPr>
              <a:lnSpc>
                <a:spcPct val="90000"/>
              </a:lnSpc>
              <a:buFont typeface="Wingdings" pitchFamily="2" charset="2"/>
              <a:buNone/>
            </a:pPr>
            <a:r>
              <a:rPr lang="en-US" sz="2000" b="1">
                <a:latin typeface="Courier New" pitchFamily="49" charset="0"/>
              </a:rPr>
              <a:t>    sum = sum + x(index) * y(index)</a:t>
            </a:r>
          </a:p>
          <a:p>
            <a:pPr>
              <a:lnSpc>
                <a:spcPct val="90000"/>
              </a:lnSpc>
              <a:buFont typeface="Wingdings" pitchFamily="2" charset="2"/>
              <a:buNone/>
            </a:pPr>
            <a:r>
              <a:rPr lang="en-US" sz="2000" b="1">
                <a:solidFill>
                  <a:srgbClr val="0000CC"/>
                </a:solidFill>
                <a:latin typeface="Courier New" pitchFamily="49" charset="0"/>
              </a:rPr>
              <a:t>!$OMP END CRITICAL(summing)</a:t>
            </a:r>
          </a:p>
          <a:p>
            <a:pPr>
              <a:lnSpc>
                <a:spcPct val="90000"/>
              </a:lnSpc>
              <a:buFont typeface="Wingdings" pitchFamily="2" charset="2"/>
              <a:buNone/>
            </a:pPr>
            <a:r>
              <a:rPr lang="en-US" sz="2000" b="1">
                <a:latin typeface="Courier New" pitchFamily="49" charset="0"/>
              </a:rPr>
              <a:t>    … </a:t>
            </a:r>
            <a:r>
              <a:rPr lang="en-US" sz="2000" i="1"/>
              <a:t>more parallel stuff</a:t>
            </a:r>
            <a:r>
              <a:rPr lang="en-US" sz="2000" b="1">
                <a:latin typeface="Courier New" pitchFamily="49" charset="0"/>
              </a:rPr>
              <a:t> …</a:t>
            </a:r>
            <a:endParaRPr lang="en-US" sz="2000" b="1">
              <a:solidFill>
                <a:srgbClr val="0000CC"/>
              </a:solidFill>
              <a:latin typeface="Courier New" pitchFamily="49" charset="0"/>
            </a:endParaRPr>
          </a:p>
          <a:p>
            <a:pPr>
              <a:lnSpc>
                <a:spcPct val="90000"/>
              </a:lnSpc>
              <a:buFont typeface="Wingdings" pitchFamily="2" charset="2"/>
              <a:buNone/>
            </a:pPr>
            <a:r>
              <a:rPr lang="en-US" sz="1800" b="1">
                <a:latin typeface="Courier New" pitchFamily="49" charset="0"/>
              </a:rPr>
              <a:t>  END DO</a:t>
            </a:r>
          </a:p>
          <a:p>
            <a:pPr>
              <a:lnSpc>
                <a:spcPct val="90000"/>
              </a:lnSpc>
              <a:buFont typeface="Wingdings" pitchFamily="2" charset="2"/>
              <a:buNone/>
            </a:pPr>
            <a:r>
              <a:rPr lang="en-US"/>
              <a:t>What’s the point?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FC62550-ECD9-4923-B67F-85A09E51B84D}" type="slidenum">
              <a:rPr lang="en-US"/>
              <a:pPr/>
              <a:t>89</a:t>
            </a:fld>
            <a:endParaRPr lang="en-US"/>
          </a:p>
        </p:txBody>
      </p:sp>
      <p:sp>
        <p:nvSpPr>
          <p:cNvPr id="758786" name="Rectangle 2"/>
          <p:cNvSpPr>
            <a:spLocks noGrp="1" noChangeArrowheads="1"/>
          </p:cNvSpPr>
          <p:nvPr>
            <p:ph type="title"/>
          </p:nvPr>
        </p:nvSpPr>
        <p:spPr/>
        <p:txBody>
          <a:bodyPr/>
          <a:lstStyle/>
          <a:p>
            <a:r>
              <a:rPr lang="en-US"/>
              <a:t>Why Have Critical Sections?</a:t>
            </a:r>
          </a:p>
        </p:txBody>
      </p:sp>
      <p:sp>
        <p:nvSpPr>
          <p:cNvPr id="758787" name="Rectangle 3"/>
          <p:cNvSpPr>
            <a:spLocks noGrp="1" noChangeArrowheads="1"/>
          </p:cNvSpPr>
          <p:nvPr>
            <p:ph type="body" idx="1"/>
          </p:nvPr>
        </p:nvSpPr>
        <p:spPr>
          <a:xfrm>
            <a:off x="457200" y="1371600"/>
            <a:ext cx="8229600" cy="5029200"/>
          </a:xfrm>
        </p:spPr>
        <p:txBody>
          <a:bodyPr/>
          <a:lstStyle/>
          <a:p>
            <a:pPr>
              <a:buFont typeface="Wingdings" pitchFamily="2" charset="2"/>
              <a:buNone/>
            </a:pPr>
            <a:r>
              <a:rPr lang="en-US"/>
              <a:t>If only one thread at a time can execute a critical section, that slows the code down, because the other threads may be waiting to enter the critical section.</a:t>
            </a:r>
          </a:p>
          <a:p>
            <a:pPr>
              <a:buFont typeface="Wingdings" pitchFamily="2" charset="2"/>
              <a:buNone/>
            </a:pPr>
            <a:r>
              <a:rPr lang="en-US"/>
              <a:t>But, for certain statements, if you don’t ensure </a:t>
            </a:r>
            <a:r>
              <a:rPr lang="en-US" b="1" i="1" u="sng"/>
              <a:t>mutual exclusion</a:t>
            </a:r>
            <a:r>
              <a:rPr lang="en-US"/>
              <a:t>, then you can get nondeterministic results.</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2743200" y="6172200"/>
            <a:ext cx="3995737" cy="457200"/>
          </a:xfr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9</a:t>
            </a:fld>
            <a:endParaRPr lang="en-US"/>
          </a:p>
        </p:txBody>
      </p:sp>
      <p:sp>
        <p:nvSpPr>
          <p:cNvPr id="455682" name="Rectangle 2"/>
          <p:cNvSpPr>
            <a:spLocks noGrp="1" noChangeArrowheads="1"/>
          </p:cNvSpPr>
          <p:nvPr>
            <p:ph type="title"/>
          </p:nvPr>
        </p:nvSpPr>
        <p:spPr/>
        <p:txBody>
          <a:bodyPr/>
          <a:lstStyle/>
          <a:p>
            <a:r>
              <a:rPr lang="en-US" sz="3600" dirty="0"/>
              <a:t>Questions via Text: </a:t>
            </a:r>
            <a:r>
              <a:rPr lang="en-US" sz="3600" dirty="0" err="1" smtClean="0"/>
              <a:t>Piazzza</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via:</a:t>
            </a:r>
          </a:p>
          <a:p>
            <a:pPr>
              <a:lnSpc>
                <a:spcPct val="90000"/>
              </a:lnSpc>
              <a:buFont typeface="Wingdings" pitchFamily="2" charset="2"/>
              <a:buNone/>
            </a:pPr>
            <a:r>
              <a:rPr lang="en-US" b="1" dirty="0" smtClean="0">
                <a:latin typeface="Courier New" pitchFamily="49" charset="0"/>
                <a:cs typeface="Courier New" pitchFamily="49" charset="0"/>
                <a:hlinkClick r:id="rId2"/>
              </a:rPr>
              <a:t>http://www.piazza.com/</a:t>
            </a:r>
            <a:endParaRPr lang="en-US" b="1" dirty="0">
              <a:latin typeface="Courier New" pitchFamily="49" charset="0"/>
              <a:cs typeface="Courier New" pitchFamily="49" charset="0"/>
            </a:endParaRPr>
          </a:p>
          <a:p>
            <a:pPr>
              <a:lnSpc>
                <a:spcPct val="80000"/>
              </a:lnSpc>
              <a:buFont typeface="Wingdings" pitchFamily="2" charset="2"/>
              <a:buNone/>
            </a:pPr>
            <a:endParaRPr lang="en-US" dirty="0"/>
          </a:p>
          <a:p>
            <a:pPr>
              <a:lnSpc>
                <a:spcPct val="80000"/>
              </a:lnSpc>
              <a:buFont typeface="Wingdings" pitchFamily="2" charset="2"/>
              <a:buNone/>
            </a:pPr>
            <a:r>
              <a:rPr lang="en-US" dirty="0" smtClean="0"/>
              <a:t>All </a:t>
            </a:r>
            <a:r>
              <a:rPr lang="en-US" dirty="0"/>
              <a:t>questions will be read out loud and then answered out loud</a:t>
            </a:r>
            <a:r>
              <a:rPr lang="en-US" dirty="0" smtClean="0"/>
              <a:t>.</a:t>
            </a:r>
          </a:p>
          <a:p>
            <a:pPr>
              <a:lnSpc>
                <a:spcPct val="80000"/>
              </a:lnSpc>
              <a:buFont typeface="Wingdings" pitchFamily="2" charset="2"/>
              <a:buNone/>
            </a:pPr>
            <a:endParaRPr lang="en-US" dirty="0" smtClean="0"/>
          </a:p>
          <a:p>
            <a:pPr>
              <a:buFont typeface="Wingdings" pitchFamily="2" charset="2"/>
              <a:buNone/>
            </a:pPr>
            <a:r>
              <a:rPr lang="en-US" b="1" u="sng" dirty="0" smtClean="0"/>
              <a:t>NOTE</a:t>
            </a:r>
            <a:r>
              <a:rPr lang="en-US" dirty="0" smtClean="0"/>
              <a:t>: Because of image-and-likeness rules, people attending remotely offsite via videoconferencing </a:t>
            </a:r>
            <a:r>
              <a:rPr lang="en-US" b="1" u="sng" dirty="0" smtClean="0"/>
              <a:t>CANNOT</a:t>
            </a:r>
            <a:r>
              <a:rPr lang="en-US" dirty="0" smtClean="0"/>
              <a:t> ask questions via voice.</a:t>
            </a:r>
            <a:endParaRPr lang="en-US"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3917BFF2-4C92-435C-9987-1B5AD3F5DFD4}" type="slidenum">
              <a:rPr lang="en-US"/>
              <a:pPr/>
              <a:t>90</a:t>
            </a:fld>
            <a:endParaRPr lang="en-US"/>
          </a:p>
        </p:txBody>
      </p:sp>
      <p:sp>
        <p:nvSpPr>
          <p:cNvPr id="759810" name="Rectangle 2"/>
          <p:cNvSpPr>
            <a:spLocks noGrp="1" noChangeArrowheads="1"/>
          </p:cNvSpPr>
          <p:nvPr>
            <p:ph type="title"/>
          </p:nvPr>
        </p:nvSpPr>
        <p:spPr/>
        <p:txBody>
          <a:bodyPr/>
          <a:lstStyle/>
          <a:p>
            <a:r>
              <a:rPr lang="en-US"/>
              <a:t>If No Critical Section</a:t>
            </a:r>
          </a:p>
        </p:txBody>
      </p:sp>
      <p:sp>
        <p:nvSpPr>
          <p:cNvPr id="759811" name="Rectangle 3"/>
          <p:cNvSpPr>
            <a:spLocks noGrp="1" noChangeArrowheads="1"/>
          </p:cNvSpPr>
          <p:nvPr>
            <p:ph type="body" idx="1"/>
          </p:nvPr>
        </p:nvSpPr>
        <p:spPr>
          <a:xfrm>
            <a:off x="609600" y="1447800"/>
            <a:ext cx="8153400" cy="4953000"/>
          </a:xfrm>
        </p:spPr>
        <p:txBody>
          <a:bodyPr/>
          <a:lstStyle/>
          <a:p>
            <a:pPr>
              <a:buFont typeface="Wingdings" pitchFamily="2" charset="2"/>
              <a:buNone/>
            </a:pPr>
            <a:r>
              <a:rPr lang="en-US" sz="2000" b="1">
                <a:solidFill>
                  <a:srgbClr val="0000CC"/>
                </a:solidFill>
                <a:latin typeface="Courier New" pitchFamily="49" charset="0"/>
              </a:rPr>
              <a:t>!$OMP CRITICAL(summing)</a:t>
            </a:r>
          </a:p>
          <a:p>
            <a:pPr>
              <a:lnSpc>
                <a:spcPct val="60000"/>
              </a:lnSpc>
              <a:buFont typeface="Wingdings" pitchFamily="2" charset="2"/>
              <a:buNone/>
            </a:pPr>
            <a:r>
              <a:rPr lang="en-US" sz="2000" b="1">
                <a:latin typeface="Courier New" pitchFamily="49" charset="0"/>
              </a:rPr>
              <a:t>    sum = sum + x(index) * y(index)</a:t>
            </a:r>
          </a:p>
          <a:p>
            <a:pPr>
              <a:lnSpc>
                <a:spcPct val="60000"/>
              </a:lnSpc>
              <a:buFont typeface="Wingdings" pitchFamily="2" charset="2"/>
              <a:buNone/>
            </a:pPr>
            <a:r>
              <a:rPr lang="en-US" sz="2000" b="1">
                <a:solidFill>
                  <a:srgbClr val="0000CC"/>
                </a:solidFill>
                <a:latin typeface="Courier New" pitchFamily="49" charset="0"/>
              </a:rPr>
              <a:t>!$OMP END CRITICAL(summing)</a:t>
            </a:r>
          </a:p>
          <a:p>
            <a:pPr>
              <a:buFont typeface="Wingdings" pitchFamily="2" charset="2"/>
              <a:buNone/>
            </a:pPr>
            <a:r>
              <a:rPr lang="en-US"/>
              <a:t>Suppose for thread #0, </a:t>
            </a:r>
            <a:r>
              <a:rPr lang="en-US" b="1">
                <a:latin typeface="Courier New" pitchFamily="49" charset="0"/>
              </a:rPr>
              <a:t>index</a:t>
            </a:r>
            <a:r>
              <a:rPr lang="en-US"/>
              <a:t> is 27, and for thread #1, </a:t>
            </a:r>
            <a:r>
              <a:rPr lang="en-US" b="1">
                <a:latin typeface="Courier New" pitchFamily="49" charset="0"/>
              </a:rPr>
              <a:t>index</a:t>
            </a:r>
            <a:r>
              <a:rPr lang="en-US"/>
              <a:t> is 92.</a:t>
            </a:r>
          </a:p>
          <a:p>
            <a:pPr>
              <a:lnSpc>
                <a:spcPct val="90000"/>
              </a:lnSpc>
              <a:buFont typeface="Wingdings" pitchFamily="2" charset="2"/>
              <a:buNone/>
            </a:pPr>
            <a:r>
              <a:rPr lang="en-US"/>
              <a:t>If the two threads execute the above statement at the same time, </a:t>
            </a:r>
            <a:r>
              <a:rPr lang="en-US" b="1">
                <a:latin typeface="Courier New" pitchFamily="49" charset="0"/>
              </a:rPr>
              <a:t>sum</a:t>
            </a:r>
            <a:r>
              <a:rPr lang="en-US"/>
              <a:t> could be</a:t>
            </a:r>
          </a:p>
          <a:p>
            <a:pPr>
              <a:lnSpc>
                <a:spcPct val="80000"/>
              </a:lnSpc>
            </a:pPr>
            <a:r>
              <a:rPr lang="en-US"/>
              <a:t>the value after adding </a:t>
            </a:r>
            <a:r>
              <a:rPr lang="en-US" b="1">
                <a:latin typeface="Courier New" pitchFamily="49" charset="0"/>
              </a:rPr>
              <a:t>x(27) * y(27)</a:t>
            </a:r>
            <a:r>
              <a:rPr lang="en-US"/>
              <a:t>, or</a:t>
            </a:r>
            <a:endParaRPr lang="en-US" b="1">
              <a:latin typeface="Courier New" pitchFamily="49" charset="0"/>
            </a:endParaRPr>
          </a:p>
          <a:p>
            <a:pPr>
              <a:lnSpc>
                <a:spcPct val="80000"/>
              </a:lnSpc>
            </a:pPr>
            <a:r>
              <a:rPr lang="en-US"/>
              <a:t>the value after adding </a:t>
            </a:r>
            <a:r>
              <a:rPr lang="en-US" b="1">
                <a:latin typeface="Courier New" pitchFamily="49" charset="0"/>
              </a:rPr>
              <a:t>x(92) * y(92)</a:t>
            </a:r>
            <a:r>
              <a:rPr lang="en-US"/>
              <a:t>, or</a:t>
            </a:r>
          </a:p>
          <a:p>
            <a:pPr>
              <a:lnSpc>
                <a:spcPct val="80000"/>
              </a:lnSpc>
            </a:pPr>
            <a:r>
              <a:rPr lang="en-US"/>
              <a:t>garbage!</a:t>
            </a:r>
          </a:p>
          <a:p>
            <a:pPr>
              <a:lnSpc>
                <a:spcPct val="80000"/>
              </a:lnSpc>
              <a:buFont typeface="Wingdings" pitchFamily="2" charset="2"/>
              <a:buNone/>
            </a:pPr>
            <a:r>
              <a:rPr lang="en-US"/>
              <a:t>This is called a </a:t>
            </a:r>
            <a:r>
              <a:rPr lang="en-US" b="1" i="1" u="sng">
                <a:solidFill>
                  <a:schemeClr val="hlink"/>
                </a:solidFill>
              </a:rPr>
              <a:t>race condition</a:t>
            </a:r>
            <a:r>
              <a:rPr lang="en-US"/>
              <a:t>: the result depends on who wins the race.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5A3428DE-26B7-4E5E-B055-67AA5C2C8F5E}" type="slidenum">
              <a:rPr lang="en-US"/>
              <a:pPr/>
              <a:t>91</a:t>
            </a:fld>
            <a:endParaRPr lang="en-US"/>
          </a:p>
        </p:txBody>
      </p:sp>
      <p:sp>
        <p:nvSpPr>
          <p:cNvPr id="760834" name="Rectangle 2"/>
          <p:cNvSpPr>
            <a:spLocks noGrp="1" noChangeArrowheads="1"/>
          </p:cNvSpPr>
          <p:nvPr>
            <p:ph type="title"/>
          </p:nvPr>
        </p:nvSpPr>
        <p:spPr/>
        <p:txBody>
          <a:bodyPr/>
          <a:lstStyle/>
          <a:p>
            <a:r>
              <a:rPr lang="en-US" sz="3600"/>
              <a:t>Pen Game #1: Take the Pen</a:t>
            </a:r>
          </a:p>
        </p:txBody>
      </p:sp>
      <p:sp>
        <p:nvSpPr>
          <p:cNvPr id="760835" name="Rectangle 3"/>
          <p:cNvSpPr>
            <a:spLocks noGrp="1" noChangeArrowheads="1"/>
          </p:cNvSpPr>
          <p:nvPr>
            <p:ph type="body" idx="1"/>
          </p:nvPr>
        </p:nvSpPr>
        <p:spPr/>
        <p:txBody>
          <a:bodyPr/>
          <a:lstStyle/>
          <a:p>
            <a:pPr marL="457200" indent="-457200">
              <a:buFont typeface="Wingdings" pitchFamily="2" charset="2"/>
              <a:buNone/>
            </a:pPr>
            <a:r>
              <a:rPr lang="en-US" dirty="0"/>
              <a:t>We need two volunteers for this game.</a:t>
            </a:r>
          </a:p>
          <a:p>
            <a:pPr marL="457200" indent="-457200">
              <a:buClrTx/>
              <a:buSzPct val="100000"/>
              <a:buFont typeface="Wingdings" pitchFamily="2" charset="2"/>
              <a:buAutoNum type="arabicPeriod"/>
            </a:pPr>
            <a:r>
              <a:rPr lang="en-US" dirty="0"/>
              <a:t>I’ll hold a pen in my hand.</a:t>
            </a:r>
          </a:p>
          <a:p>
            <a:pPr marL="457200" indent="-457200">
              <a:buClrTx/>
              <a:buSzPct val="100000"/>
              <a:buFont typeface="Wingdings" pitchFamily="2" charset="2"/>
              <a:buAutoNum type="arabicPeriod"/>
            </a:pPr>
            <a:r>
              <a:rPr lang="en-US" dirty="0"/>
              <a:t>You win by taking the pen from my hand.</a:t>
            </a:r>
          </a:p>
          <a:p>
            <a:pPr marL="457200" indent="-457200">
              <a:buClrTx/>
              <a:buSzPct val="100000"/>
              <a:buFont typeface="Wingdings" pitchFamily="2" charset="2"/>
              <a:buAutoNum type="arabicPeriod"/>
            </a:pPr>
            <a:r>
              <a:rPr lang="en-US" dirty="0"/>
              <a:t>One, two, three, go!</a:t>
            </a:r>
          </a:p>
          <a:p>
            <a:pPr marL="457200" indent="-457200">
              <a:buFont typeface="Wingdings" pitchFamily="2" charset="2"/>
              <a:buNone/>
            </a:pPr>
            <a:r>
              <a:rPr lang="en-US" dirty="0"/>
              <a:t>Can we predict the outcome? Therefore, can we guarantee that we get the correct outcome?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16850DB6-E991-4449-9FBF-60088F9EB572}" type="slidenum">
              <a:rPr lang="en-US"/>
              <a:pPr/>
              <a:t>92</a:t>
            </a:fld>
            <a:endParaRPr lang="en-US"/>
          </a:p>
        </p:txBody>
      </p:sp>
      <p:sp>
        <p:nvSpPr>
          <p:cNvPr id="761858" name="Rectangle 2"/>
          <p:cNvSpPr>
            <a:spLocks noGrp="1" noChangeArrowheads="1"/>
          </p:cNvSpPr>
          <p:nvPr>
            <p:ph type="title"/>
          </p:nvPr>
        </p:nvSpPr>
        <p:spPr/>
        <p:txBody>
          <a:bodyPr/>
          <a:lstStyle/>
          <a:p>
            <a:r>
              <a:rPr lang="en-US" sz="3600"/>
              <a:t>Pen Game #2: Look at the Pen</a:t>
            </a:r>
          </a:p>
        </p:txBody>
      </p:sp>
      <p:sp>
        <p:nvSpPr>
          <p:cNvPr id="761859" name="Rectangle 3"/>
          <p:cNvSpPr>
            <a:spLocks noGrp="1" noChangeArrowheads="1"/>
          </p:cNvSpPr>
          <p:nvPr>
            <p:ph type="body" idx="1"/>
          </p:nvPr>
        </p:nvSpPr>
        <p:spPr/>
        <p:txBody>
          <a:bodyPr/>
          <a:lstStyle/>
          <a:p>
            <a:pPr marL="457200" indent="-457200">
              <a:buFont typeface="Wingdings" pitchFamily="2" charset="2"/>
              <a:buNone/>
            </a:pPr>
            <a:r>
              <a:rPr lang="en-US" dirty="0"/>
              <a:t>We need two volunteers for this game.</a:t>
            </a:r>
          </a:p>
          <a:p>
            <a:pPr marL="457200" indent="-457200">
              <a:buClrTx/>
              <a:buSzPct val="100000"/>
              <a:buFont typeface="Wingdings" pitchFamily="2" charset="2"/>
              <a:buAutoNum type="arabicPeriod"/>
            </a:pPr>
            <a:r>
              <a:rPr lang="en-US" dirty="0"/>
              <a:t>I’ll hold a pen in my hand.</a:t>
            </a:r>
          </a:p>
          <a:p>
            <a:pPr marL="457200" indent="-457200">
              <a:buClrTx/>
              <a:buSzPct val="100000"/>
              <a:buFont typeface="Wingdings" pitchFamily="2" charset="2"/>
              <a:buAutoNum type="arabicPeriod"/>
            </a:pPr>
            <a:r>
              <a:rPr lang="en-US" dirty="0"/>
              <a:t>You win by looking at the pen.</a:t>
            </a:r>
          </a:p>
          <a:p>
            <a:pPr marL="457200" indent="-457200">
              <a:buClrTx/>
              <a:buSzPct val="100000"/>
              <a:buFont typeface="Wingdings" pitchFamily="2" charset="2"/>
              <a:buAutoNum type="arabicPeriod"/>
            </a:pPr>
            <a:r>
              <a:rPr lang="en-US" dirty="0"/>
              <a:t>One, two, three, go!</a:t>
            </a:r>
          </a:p>
          <a:p>
            <a:pPr marL="457200" indent="-457200">
              <a:buFont typeface="Wingdings" pitchFamily="2" charset="2"/>
              <a:buNone/>
            </a:pPr>
            <a:r>
              <a:rPr lang="en-US" dirty="0"/>
              <a:t>Can we predict the outcome? Therefore, can we guarantee that we get the correct outcome?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7DB198A-05D1-4F7A-892E-7F3FDC34E20D}" type="slidenum">
              <a:rPr lang="en-US"/>
              <a:pPr/>
              <a:t>93</a:t>
            </a:fld>
            <a:endParaRPr lang="en-US"/>
          </a:p>
        </p:txBody>
      </p:sp>
      <p:sp>
        <p:nvSpPr>
          <p:cNvPr id="762882" name="Rectangle 2"/>
          <p:cNvSpPr>
            <a:spLocks noGrp="1" noChangeArrowheads="1"/>
          </p:cNvSpPr>
          <p:nvPr>
            <p:ph type="title"/>
          </p:nvPr>
        </p:nvSpPr>
        <p:spPr/>
        <p:txBody>
          <a:bodyPr/>
          <a:lstStyle/>
          <a:p>
            <a:r>
              <a:rPr lang="en-US" sz="3600"/>
              <a:t>Race Conditions</a:t>
            </a:r>
          </a:p>
        </p:txBody>
      </p:sp>
      <p:sp>
        <p:nvSpPr>
          <p:cNvPr id="762883" name="Rectangle 3"/>
          <p:cNvSpPr>
            <a:spLocks noGrp="1" noChangeArrowheads="1"/>
          </p:cNvSpPr>
          <p:nvPr>
            <p:ph type="body" idx="1"/>
          </p:nvPr>
        </p:nvSpPr>
        <p:spPr/>
        <p:txBody>
          <a:bodyPr/>
          <a:lstStyle/>
          <a:p>
            <a:pPr>
              <a:buFont typeface="Wingdings" pitchFamily="2" charset="2"/>
              <a:buNone/>
            </a:pPr>
            <a:r>
              <a:rPr lang="en-US"/>
              <a:t>A </a:t>
            </a:r>
            <a:r>
              <a:rPr lang="en-US" b="1" i="1" u="sng">
                <a:solidFill>
                  <a:schemeClr val="hlink"/>
                </a:solidFill>
              </a:rPr>
              <a:t>race condition</a:t>
            </a:r>
            <a:r>
              <a:rPr lang="en-US"/>
              <a:t> is a situation in which multiple processes can change the value of a variable at the same time.</a:t>
            </a:r>
          </a:p>
          <a:p>
            <a:pPr>
              <a:buFont typeface="Wingdings" pitchFamily="2" charset="2"/>
              <a:buNone/>
            </a:pPr>
            <a:r>
              <a:rPr lang="en-US"/>
              <a:t>As in Pen Game #1 (Take the Pen), a race condition can lead to unpredictable results.</a:t>
            </a:r>
          </a:p>
          <a:p>
            <a:pPr>
              <a:buFont typeface="Wingdings" pitchFamily="2" charset="2"/>
              <a:buNone/>
            </a:pPr>
            <a:r>
              <a:rPr lang="en-US"/>
              <a:t>So, race conditions are </a:t>
            </a:r>
            <a:r>
              <a:rPr lang="en-US" b="1" u="sng">
                <a:solidFill>
                  <a:schemeClr val="hlink"/>
                </a:solidFill>
              </a:rPr>
              <a:t>BAD</a:t>
            </a:r>
            <a:r>
              <a:rPr lang="en-US"/>
              <a:t>.</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4BA91BC-B4E0-467C-9187-278A197A168F}" type="slidenum">
              <a:rPr lang="en-US"/>
              <a:pPr/>
              <a:t>94</a:t>
            </a:fld>
            <a:endParaRPr lang="en-US"/>
          </a:p>
        </p:txBody>
      </p:sp>
      <p:sp>
        <p:nvSpPr>
          <p:cNvPr id="763906" name="Rectangle 2"/>
          <p:cNvSpPr>
            <a:spLocks noGrp="1" noChangeArrowheads="1"/>
          </p:cNvSpPr>
          <p:nvPr>
            <p:ph type="title"/>
          </p:nvPr>
        </p:nvSpPr>
        <p:spPr/>
        <p:txBody>
          <a:bodyPr/>
          <a:lstStyle/>
          <a:p>
            <a:r>
              <a:rPr lang="en-US"/>
              <a:t>Reductions</a:t>
            </a:r>
          </a:p>
        </p:txBody>
      </p:sp>
      <p:sp>
        <p:nvSpPr>
          <p:cNvPr id="763907" name="Rectangle 3"/>
          <p:cNvSpPr>
            <a:spLocks noGrp="1" noChangeArrowheads="1"/>
          </p:cNvSpPr>
          <p:nvPr>
            <p:ph type="body" idx="1"/>
          </p:nvPr>
        </p:nvSpPr>
        <p:spPr>
          <a:xfrm>
            <a:off x="533400" y="1371600"/>
            <a:ext cx="8077200" cy="5181600"/>
          </a:xfrm>
        </p:spPr>
        <p:txBody>
          <a:bodyPr/>
          <a:lstStyle/>
          <a:p>
            <a:pPr>
              <a:buFont typeface="Wingdings" pitchFamily="2" charset="2"/>
              <a:buNone/>
            </a:pPr>
            <a:r>
              <a:rPr lang="en-US" dirty="0"/>
              <a:t>A </a:t>
            </a:r>
            <a:r>
              <a:rPr lang="en-US" b="1" i="1" u="sng" dirty="0"/>
              <a:t>reduction</a:t>
            </a:r>
            <a:r>
              <a:rPr lang="en-US" dirty="0"/>
              <a:t> converts an array to a scalar: sum, product, minimum value, maximum value, location of minimum value, location of maximum value, Boolean AND, Boolean OR, number of occurrences, etc.</a:t>
            </a:r>
          </a:p>
          <a:p>
            <a:pPr>
              <a:buFont typeface="Wingdings" pitchFamily="2" charset="2"/>
              <a:buNone/>
            </a:pPr>
            <a:r>
              <a:rPr lang="en-US" dirty="0"/>
              <a:t>Reductions are so common, and so important, that OpenMP has a specific construct to handle them</a:t>
            </a:r>
            <a:r>
              <a:rPr lang="en-US" dirty="0" smtClean="0"/>
              <a:t>: </a:t>
            </a:r>
            <a:r>
              <a:rPr lang="en-US" dirty="0"/>
              <a:t>the </a:t>
            </a:r>
            <a:r>
              <a:rPr lang="en-US" b="1" dirty="0">
                <a:solidFill>
                  <a:srgbClr val="0000CC"/>
                </a:solidFill>
                <a:latin typeface="Courier New" pitchFamily="49" charset="0"/>
              </a:rPr>
              <a:t>REDUCTION</a:t>
            </a:r>
            <a:r>
              <a:rPr lang="en-US" dirty="0"/>
              <a:t> clause in a </a:t>
            </a:r>
            <a:r>
              <a:rPr lang="en-US" b="1" dirty="0">
                <a:solidFill>
                  <a:srgbClr val="0000CC"/>
                </a:solidFill>
                <a:latin typeface="Courier New" pitchFamily="49" charset="0"/>
              </a:rPr>
              <a:t>PARALLEL DO</a:t>
            </a:r>
            <a:r>
              <a:rPr lang="en-US" dirty="0"/>
              <a:t> directive.</a:t>
            </a: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6A72B71-EDE6-4847-9C7C-8D944BE9C2BE}" type="slidenum">
              <a:rPr lang="en-US"/>
              <a:pPr/>
              <a:t>95</a:t>
            </a:fld>
            <a:endParaRPr lang="en-US"/>
          </a:p>
        </p:txBody>
      </p:sp>
      <p:sp>
        <p:nvSpPr>
          <p:cNvPr id="764930" name="Rectangle 2"/>
          <p:cNvSpPr>
            <a:spLocks noGrp="1" noChangeArrowheads="1"/>
          </p:cNvSpPr>
          <p:nvPr>
            <p:ph type="title"/>
          </p:nvPr>
        </p:nvSpPr>
        <p:spPr/>
        <p:txBody>
          <a:bodyPr/>
          <a:lstStyle/>
          <a:p>
            <a:r>
              <a:rPr lang="en-US" dirty="0">
                <a:latin typeface="Courier New" pitchFamily="49" charset="0"/>
              </a:rPr>
              <a:t>Reduction</a:t>
            </a:r>
            <a:r>
              <a:rPr lang="en-US" dirty="0"/>
              <a:t> Clause</a:t>
            </a:r>
          </a:p>
        </p:txBody>
      </p:sp>
      <p:sp>
        <p:nvSpPr>
          <p:cNvPr id="764931" name="Rectangle 3"/>
          <p:cNvSpPr>
            <a:spLocks noGrp="1" noChangeArrowheads="1"/>
          </p:cNvSpPr>
          <p:nvPr>
            <p:ph type="body" idx="1"/>
          </p:nvPr>
        </p:nvSpPr>
        <p:spPr>
          <a:xfrm>
            <a:off x="533400" y="1219200"/>
            <a:ext cx="8229600" cy="4800600"/>
          </a:xfrm>
        </p:spPr>
        <p:txBody>
          <a:bodyPr/>
          <a:lstStyle/>
          <a:p>
            <a:pPr>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0</a:t>
            </a:r>
          </a:p>
          <a:p>
            <a:pPr>
              <a:lnSpc>
                <a:spcPct val="80000"/>
              </a:lnSpc>
              <a:buFont typeface="Wingdings" pitchFamily="2" charset="2"/>
              <a:buNone/>
            </a:pPr>
            <a:r>
              <a:rPr lang="en-US" sz="1600" b="1" dirty="0">
                <a:solidFill>
                  <a:srgbClr val="0000CC"/>
                </a:solidFill>
                <a:latin typeface="Courier New" pitchFamily="49" charset="0"/>
              </a:rPr>
              <a:t>!$OMP PARALLEL DO REDUCTION(+:</a:t>
            </a:r>
            <a:r>
              <a:rPr lang="en-US" sz="1600" b="1" dirty="0" err="1">
                <a:solidFill>
                  <a:srgbClr val="0000CC"/>
                </a:solidFill>
                <a:latin typeface="Courier New" pitchFamily="49" charset="0"/>
              </a:rPr>
              <a:t>total_mass</a:t>
            </a:r>
            <a:r>
              <a:rPr lang="en-US" sz="1600" b="1" dirty="0">
                <a:solidFill>
                  <a:srgbClr val="0000CC"/>
                </a:solidFill>
                <a:latin typeface="Courier New" pitchFamily="49" charset="0"/>
              </a:rPr>
              <a:t>)</a:t>
            </a:r>
          </a:p>
          <a:p>
            <a:pPr>
              <a:lnSpc>
                <a:spcPct val="80000"/>
              </a:lnSpc>
              <a:buFont typeface="Wingdings" pitchFamily="2" charset="2"/>
              <a:buNone/>
            </a:pPr>
            <a:r>
              <a:rPr lang="en-US" sz="1600" b="1" dirty="0">
                <a:latin typeface="Courier New" pitchFamily="49" charset="0"/>
              </a:rPr>
              <a:t>  DO index = 1, length</a:t>
            </a:r>
          </a:p>
          <a:p>
            <a:pPr>
              <a:lnSpc>
                <a:spcPct val="80000"/>
              </a:lnSpc>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total_mass</a:t>
            </a:r>
            <a:r>
              <a:rPr lang="en-US" sz="1600" b="1" dirty="0">
                <a:latin typeface="Courier New" pitchFamily="49" charset="0"/>
              </a:rPr>
              <a:t> + mass(index)</a:t>
            </a:r>
          </a:p>
          <a:p>
            <a:pPr>
              <a:lnSpc>
                <a:spcPct val="80000"/>
              </a:lnSpc>
              <a:buFont typeface="Wingdings" pitchFamily="2" charset="2"/>
              <a:buNone/>
            </a:pPr>
            <a:r>
              <a:rPr lang="en-US" sz="1600" b="1" dirty="0">
                <a:latin typeface="Courier New" pitchFamily="49" charset="0"/>
              </a:rPr>
              <a:t>  END DO </a:t>
            </a:r>
            <a:r>
              <a:rPr lang="en-US" sz="1600" b="1" dirty="0" smtClean="0">
                <a:latin typeface="Courier New" pitchFamily="49" charset="0"/>
              </a:rPr>
              <a:t>!! index</a:t>
            </a:r>
            <a:endParaRPr lang="en-US" sz="1600" b="1" dirty="0">
              <a:latin typeface="Courier New" pitchFamily="49" charset="0"/>
            </a:endParaRPr>
          </a:p>
          <a:p>
            <a:pPr>
              <a:lnSpc>
                <a:spcPct val="110000"/>
              </a:lnSpc>
              <a:buFont typeface="Wingdings" pitchFamily="2" charset="2"/>
              <a:buNone/>
            </a:pPr>
            <a:r>
              <a:rPr lang="en-US" b="1" dirty="0">
                <a:solidFill>
                  <a:srgbClr val="336600"/>
                </a:solidFill>
              </a:rPr>
              <a:t>This is equivalent to:</a:t>
            </a:r>
          </a:p>
          <a:p>
            <a:pPr>
              <a:lnSpc>
                <a:spcPct val="0"/>
              </a:lnSpc>
              <a:buFont typeface="Wingdings" pitchFamily="2" charset="2"/>
              <a:buNone/>
            </a:pPr>
            <a:endParaRPr lang="en-US" b="1" dirty="0">
              <a:solidFill>
                <a:srgbClr val="336600"/>
              </a:solidFill>
            </a:endParaRPr>
          </a:p>
          <a:p>
            <a:pPr>
              <a:lnSpc>
                <a:spcPct val="90000"/>
              </a:lnSpc>
              <a:buFont typeface="Wingdings" pitchFamily="2" charset="2"/>
              <a:buNone/>
            </a:pPr>
            <a:r>
              <a:rPr lang="en-US" sz="1600" b="1" dirty="0" smtClean="0">
                <a:latin typeface="Courier New" pitchFamily="49" charset="0"/>
              </a:rPr>
              <a:t>  DO thread = 0, </a:t>
            </a:r>
            <a:r>
              <a:rPr lang="en-US" sz="1600" b="1" dirty="0" err="1" smtClean="0">
                <a:latin typeface="Courier New" pitchFamily="49" charset="0"/>
              </a:rPr>
              <a:t>number_of_threads</a:t>
            </a:r>
            <a:r>
              <a:rPr lang="en-US" sz="1600" b="1" dirty="0" smtClean="0">
                <a:latin typeface="Courier New" pitchFamily="49" charset="0"/>
              </a:rPr>
              <a:t> – 1</a:t>
            </a:r>
          </a:p>
          <a:p>
            <a:pPr>
              <a:lnSpc>
                <a:spcPct val="80000"/>
              </a:lnSpc>
              <a:buFont typeface="Wingdings" pitchFamily="2" charset="2"/>
              <a:buNone/>
            </a:pPr>
            <a:r>
              <a:rPr lang="en-US" sz="1600" b="1" dirty="0" smtClean="0">
                <a:latin typeface="Courier New" pitchFamily="49" charset="0"/>
              </a:rPr>
              <a:t>    </a:t>
            </a:r>
            <a:r>
              <a:rPr lang="en-US" sz="1600" b="1" dirty="0" err="1">
                <a:latin typeface="Courier New" pitchFamily="49" charset="0"/>
              </a:rPr>
              <a:t>thread_mass</a:t>
            </a:r>
            <a:r>
              <a:rPr lang="en-US" sz="1600" b="1" dirty="0">
                <a:latin typeface="Courier New" pitchFamily="49" charset="0"/>
              </a:rPr>
              <a:t>(thread) = 0</a:t>
            </a:r>
          </a:p>
          <a:p>
            <a:pPr>
              <a:lnSpc>
                <a:spcPct val="80000"/>
              </a:lnSpc>
              <a:buFont typeface="Wingdings" pitchFamily="2" charset="2"/>
              <a:buNone/>
            </a:pPr>
            <a:r>
              <a:rPr lang="en-US" sz="1600" b="1" dirty="0">
                <a:latin typeface="Courier New" pitchFamily="49" charset="0"/>
              </a:rPr>
              <a:t>  END </a:t>
            </a:r>
            <a:r>
              <a:rPr lang="en-US" sz="1600" b="1" dirty="0" smtClean="0">
                <a:latin typeface="Courier New" pitchFamily="49" charset="0"/>
              </a:rPr>
              <a:t>DO !! thread</a:t>
            </a:r>
            <a:endParaRPr lang="en-US" sz="1600" b="1" dirty="0">
              <a:latin typeface="Courier New" pitchFamily="49" charset="0"/>
            </a:endParaRPr>
          </a:p>
          <a:p>
            <a:pPr>
              <a:lnSpc>
                <a:spcPct val="80000"/>
              </a:lnSpc>
              <a:buFont typeface="Wingdings" pitchFamily="2" charset="2"/>
              <a:buNone/>
            </a:pPr>
            <a:r>
              <a:rPr lang="en-US" sz="1600" b="1" dirty="0">
                <a:solidFill>
                  <a:srgbClr val="0000CC"/>
                </a:solidFill>
                <a:latin typeface="Courier New" pitchFamily="49" charset="0"/>
              </a:rPr>
              <a:t>$OMP PARALLEL DO</a:t>
            </a:r>
          </a:p>
          <a:p>
            <a:pPr>
              <a:lnSpc>
                <a:spcPct val="80000"/>
              </a:lnSpc>
              <a:buFont typeface="Wingdings" pitchFamily="2" charset="2"/>
              <a:buNone/>
            </a:pPr>
            <a:r>
              <a:rPr lang="en-US" sz="1600" b="1" dirty="0">
                <a:latin typeface="Courier New" pitchFamily="49" charset="0"/>
              </a:rPr>
              <a:t>  DO index = 1, length</a:t>
            </a:r>
          </a:p>
          <a:p>
            <a:pPr>
              <a:lnSpc>
                <a:spcPct val="90000"/>
              </a:lnSpc>
              <a:buFont typeface="Wingdings" pitchFamily="2" charset="2"/>
              <a:buNone/>
            </a:pPr>
            <a:r>
              <a:rPr lang="en-US" sz="1600" b="1" dirty="0">
                <a:latin typeface="Courier New" pitchFamily="49" charset="0"/>
              </a:rPr>
              <a:t>    thread = </a:t>
            </a:r>
            <a:r>
              <a:rPr lang="en-US" sz="1600" b="1" dirty="0" err="1">
                <a:solidFill>
                  <a:srgbClr val="0000CC"/>
                </a:solidFill>
                <a:latin typeface="Courier New" pitchFamily="49" charset="0"/>
              </a:rPr>
              <a:t>omp_get_thread_num</a:t>
            </a:r>
            <a:r>
              <a:rPr lang="en-US" sz="1600" b="1" dirty="0">
                <a:solidFill>
                  <a:srgbClr val="0000CC"/>
                </a:solidFill>
                <a:latin typeface="Courier New" pitchFamily="49" charset="0"/>
              </a:rPr>
              <a:t>()</a:t>
            </a:r>
          </a:p>
          <a:p>
            <a:pPr>
              <a:lnSpc>
                <a:spcPct val="70000"/>
              </a:lnSpc>
              <a:buFont typeface="Wingdings" pitchFamily="2" charset="2"/>
              <a:buNone/>
            </a:pPr>
            <a:r>
              <a:rPr lang="en-US" sz="1600" b="1" dirty="0">
                <a:latin typeface="Courier New" pitchFamily="49" charset="0"/>
              </a:rPr>
              <a:t>    </a:t>
            </a:r>
            <a:r>
              <a:rPr lang="en-US" sz="1600" b="1" dirty="0" err="1">
                <a:latin typeface="Courier New" pitchFamily="49" charset="0"/>
              </a:rPr>
              <a:t>thread_mass</a:t>
            </a:r>
            <a:r>
              <a:rPr lang="en-US" sz="1600" b="1" dirty="0">
                <a:latin typeface="Courier New" pitchFamily="49" charset="0"/>
              </a:rPr>
              <a:t>(thread) = </a:t>
            </a:r>
            <a:r>
              <a:rPr lang="en-US" sz="1600" b="1" dirty="0" err="1">
                <a:latin typeface="Courier New" pitchFamily="49" charset="0"/>
              </a:rPr>
              <a:t>thread_mass</a:t>
            </a:r>
            <a:r>
              <a:rPr lang="en-US" sz="1600" b="1" dirty="0">
                <a:latin typeface="Courier New" pitchFamily="49" charset="0"/>
              </a:rPr>
              <a:t>(thread) + mass(index)</a:t>
            </a:r>
          </a:p>
          <a:p>
            <a:pPr>
              <a:lnSpc>
                <a:spcPct val="80000"/>
              </a:lnSpc>
              <a:buFont typeface="Wingdings" pitchFamily="2" charset="2"/>
              <a:buNone/>
            </a:pPr>
            <a:r>
              <a:rPr lang="en-US" sz="1600" b="1" dirty="0">
                <a:latin typeface="Courier New" pitchFamily="49" charset="0"/>
              </a:rPr>
              <a:t>  END DO </a:t>
            </a:r>
            <a:r>
              <a:rPr lang="en-US" sz="1600" b="1" dirty="0" smtClean="0">
                <a:latin typeface="Courier New" pitchFamily="49" charset="0"/>
              </a:rPr>
              <a:t>!! index</a:t>
            </a:r>
          </a:p>
          <a:p>
            <a:pPr>
              <a:lnSpc>
                <a:spcPct val="80000"/>
              </a:lnSpc>
              <a:buNone/>
            </a:pPr>
            <a:r>
              <a:rPr lang="en-US" sz="1600" b="1" dirty="0" smtClean="0">
                <a:latin typeface="Courier New" pitchFamily="49" charset="0"/>
              </a:rPr>
              <a:t>  </a:t>
            </a:r>
            <a:r>
              <a:rPr lang="en-US" sz="1600" b="1" dirty="0" err="1" smtClean="0">
                <a:latin typeface="Courier New" pitchFamily="49" charset="0"/>
              </a:rPr>
              <a:t>total_mass</a:t>
            </a:r>
            <a:r>
              <a:rPr lang="en-US" sz="1600" b="1" dirty="0" smtClean="0">
                <a:latin typeface="Courier New" pitchFamily="49" charset="0"/>
              </a:rPr>
              <a:t> = 0</a:t>
            </a:r>
            <a:endParaRPr lang="en-US" sz="1600" b="1" dirty="0">
              <a:latin typeface="Courier New" pitchFamily="49" charset="0"/>
            </a:endParaRPr>
          </a:p>
          <a:p>
            <a:pPr>
              <a:lnSpc>
                <a:spcPct val="70000"/>
              </a:lnSpc>
              <a:buFont typeface="Wingdings" pitchFamily="2" charset="2"/>
              <a:buNone/>
            </a:pPr>
            <a:r>
              <a:rPr lang="en-US" sz="1600" b="1" dirty="0" smtClean="0">
                <a:latin typeface="Courier New" pitchFamily="49" charset="0"/>
              </a:rPr>
              <a:t>  </a:t>
            </a:r>
            <a:r>
              <a:rPr lang="en-US" sz="1600" b="1" dirty="0">
                <a:latin typeface="Courier New" pitchFamily="49" charset="0"/>
              </a:rPr>
              <a:t>DO thread = 0, </a:t>
            </a:r>
            <a:r>
              <a:rPr lang="en-US" sz="1600" b="1" dirty="0" err="1">
                <a:latin typeface="Courier New" pitchFamily="49" charset="0"/>
              </a:rPr>
              <a:t>number_of_threads</a:t>
            </a:r>
            <a:r>
              <a:rPr lang="en-US" sz="1600" b="1" dirty="0">
                <a:latin typeface="Courier New" pitchFamily="49" charset="0"/>
              </a:rPr>
              <a:t> – 1</a:t>
            </a:r>
          </a:p>
          <a:p>
            <a:pPr>
              <a:lnSpc>
                <a:spcPct val="70000"/>
              </a:lnSpc>
              <a:buFont typeface="Wingdings" pitchFamily="2" charset="2"/>
              <a:buNone/>
            </a:pPr>
            <a:r>
              <a:rPr lang="en-US" sz="1600" b="1" dirty="0">
                <a:latin typeface="Courier New" pitchFamily="49" charset="0"/>
              </a:rPr>
              <a:t>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total_mass</a:t>
            </a:r>
            <a:r>
              <a:rPr lang="en-US" sz="1600" b="1" dirty="0">
                <a:latin typeface="Courier New" pitchFamily="49" charset="0"/>
              </a:rPr>
              <a:t> + </a:t>
            </a:r>
            <a:r>
              <a:rPr lang="en-US" sz="1600" b="1" dirty="0" err="1">
                <a:latin typeface="Courier New" pitchFamily="49" charset="0"/>
              </a:rPr>
              <a:t>thread_mass</a:t>
            </a:r>
            <a:r>
              <a:rPr lang="en-US" sz="1600" b="1" dirty="0">
                <a:latin typeface="Courier New" pitchFamily="49" charset="0"/>
              </a:rPr>
              <a:t>(thread)</a:t>
            </a:r>
          </a:p>
          <a:p>
            <a:pPr>
              <a:lnSpc>
                <a:spcPct val="70000"/>
              </a:lnSpc>
              <a:buFont typeface="Wingdings" pitchFamily="2" charset="2"/>
              <a:buNone/>
            </a:pPr>
            <a:r>
              <a:rPr lang="en-US" sz="1600" b="1" dirty="0">
                <a:latin typeface="Courier New" pitchFamily="49" charset="0"/>
              </a:rPr>
              <a:t>  END </a:t>
            </a:r>
            <a:r>
              <a:rPr lang="en-US" sz="1600" b="1" dirty="0" smtClean="0">
                <a:latin typeface="Courier New" pitchFamily="49" charset="0"/>
              </a:rPr>
              <a:t>DO !! thread</a:t>
            </a:r>
            <a:endParaRPr lang="en-US" sz="1600" dirty="0"/>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8" name="Slide Number Placeholder 4"/>
          <p:cNvSpPr>
            <a:spLocks noGrp="1"/>
          </p:cNvSpPr>
          <p:nvPr>
            <p:ph type="sldNum" sz="quarter" idx="11"/>
          </p:nvPr>
        </p:nvSpPr>
        <p:spPr/>
        <p:txBody>
          <a:bodyPr/>
          <a:lstStyle/>
          <a:p>
            <a:fld id="{A9873C66-A931-4D46-8B83-E3D747798CF5}" type="slidenum">
              <a:rPr lang="en-US"/>
              <a:pPr/>
              <a:t>96</a:t>
            </a:fld>
            <a:endParaRPr lang="en-US"/>
          </a:p>
        </p:txBody>
      </p:sp>
      <p:sp>
        <p:nvSpPr>
          <p:cNvPr id="765954" name="Rectangle 2"/>
          <p:cNvSpPr>
            <a:spLocks noGrp="1" noChangeArrowheads="1"/>
          </p:cNvSpPr>
          <p:nvPr>
            <p:ph type="title"/>
          </p:nvPr>
        </p:nvSpPr>
        <p:spPr/>
        <p:txBody>
          <a:bodyPr/>
          <a:lstStyle/>
          <a:p>
            <a:r>
              <a:rPr lang="en-US"/>
              <a:t>Parallelizing a Serial Code #1</a:t>
            </a:r>
          </a:p>
        </p:txBody>
      </p:sp>
      <p:sp>
        <p:nvSpPr>
          <p:cNvPr id="765955" name="Rectangle 3"/>
          <p:cNvSpPr>
            <a:spLocks noGrp="1" noChangeArrowheads="1"/>
          </p:cNvSpPr>
          <p:nvPr>
            <p:ph type="body" idx="1"/>
          </p:nvPr>
        </p:nvSpPr>
        <p:spPr>
          <a:xfrm>
            <a:off x="609600" y="1295400"/>
            <a:ext cx="3810000" cy="4648200"/>
          </a:xfrm>
        </p:spPr>
        <p:txBody>
          <a:bodyPr/>
          <a:lstStyle/>
          <a:p>
            <a:pPr>
              <a:buFont typeface="Wingdings" pitchFamily="2" charset="2"/>
              <a:buNone/>
            </a:pPr>
            <a:r>
              <a:rPr lang="en-US" sz="2000" b="1">
                <a:latin typeface="Courier New" pitchFamily="49" charset="0"/>
              </a:rPr>
              <a:t>PROGRAM big_science</a:t>
            </a:r>
          </a:p>
          <a:p>
            <a:pPr>
              <a:lnSpc>
                <a:spcPct val="60000"/>
              </a:lnSpc>
              <a:buFont typeface="Wingdings" pitchFamily="2" charset="2"/>
              <a:buNone/>
            </a:pPr>
            <a:r>
              <a:rPr lang="en-US" sz="2000" b="1"/>
              <a:t>  … </a:t>
            </a:r>
            <a:r>
              <a:rPr lang="en-US" sz="2000" i="1"/>
              <a:t>declarations</a:t>
            </a:r>
            <a:r>
              <a:rPr lang="en-US" sz="2000" b="1"/>
              <a:t> …</a:t>
            </a:r>
          </a:p>
          <a:p>
            <a:pPr>
              <a:lnSpc>
                <a:spcPct val="60000"/>
              </a:lnSpc>
              <a:buFont typeface="Wingdings" pitchFamily="2" charset="2"/>
              <a:buNone/>
            </a:pPr>
            <a:endParaRPr lang="en-US" sz="2000" b="1">
              <a:solidFill>
                <a:srgbClr val="0000CC"/>
              </a:solidFill>
              <a:latin typeface="Courier New" pitchFamily="49" charset="0"/>
            </a:endParaRPr>
          </a:p>
          <a:p>
            <a:pPr>
              <a:lnSpc>
                <a:spcPct val="60000"/>
              </a:lnSpc>
              <a:buFont typeface="Wingdings" pitchFamily="2" charset="2"/>
              <a:buNone/>
            </a:pPr>
            <a:r>
              <a:rPr lang="en-US" sz="2000" b="1">
                <a:latin typeface="Courier New" pitchFamily="49" charset="0"/>
              </a:rPr>
              <a:t>  DO …</a:t>
            </a:r>
          </a:p>
          <a:p>
            <a:pPr>
              <a:lnSpc>
                <a:spcPct val="60000"/>
              </a:lnSpc>
              <a:buFont typeface="Wingdings" pitchFamily="2" charset="2"/>
              <a:buNone/>
            </a:pPr>
            <a:r>
              <a:rPr lang="en-US" sz="2000" b="1"/>
              <a:t>    … </a:t>
            </a:r>
            <a:r>
              <a:rPr lang="en-US" sz="2000" i="1"/>
              <a:t>parallelizable work</a:t>
            </a:r>
            <a:r>
              <a:rPr lang="en-US" sz="2000" b="1"/>
              <a:t> …</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t>  … </a:t>
            </a:r>
            <a:r>
              <a:rPr lang="en-US" sz="2000" i="1"/>
              <a:t>serial work</a:t>
            </a:r>
            <a:r>
              <a:rPr lang="en-US" sz="2000" b="1"/>
              <a:t> …</a:t>
            </a:r>
          </a:p>
          <a:p>
            <a:pPr>
              <a:lnSpc>
                <a:spcPct val="60000"/>
              </a:lnSpc>
              <a:buFont typeface="Wingdings" pitchFamily="2" charset="2"/>
              <a:buNone/>
            </a:pPr>
            <a:endParaRPr lang="en-US" sz="2000" b="1">
              <a:solidFill>
                <a:srgbClr val="0000CC"/>
              </a:solidFill>
              <a:latin typeface="Courier New" pitchFamily="49" charset="0"/>
            </a:endParaRPr>
          </a:p>
          <a:p>
            <a:pPr>
              <a:lnSpc>
                <a:spcPct val="60000"/>
              </a:lnSpc>
              <a:buFont typeface="Wingdings" pitchFamily="2" charset="2"/>
              <a:buNone/>
            </a:pPr>
            <a:r>
              <a:rPr lang="en-US" sz="2000" b="1">
                <a:latin typeface="Courier New" pitchFamily="49" charset="0"/>
              </a:rPr>
              <a:t>  DO …</a:t>
            </a:r>
          </a:p>
          <a:p>
            <a:pPr>
              <a:lnSpc>
                <a:spcPct val="60000"/>
              </a:lnSpc>
              <a:buFont typeface="Wingdings" pitchFamily="2" charset="2"/>
              <a:buNone/>
            </a:pPr>
            <a:r>
              <a:rPr lang="en-US" sz="2000" b="1"/>
              <a:t>    … </a:t>
            </a:r>
            <a:r>
              <a:rPr lang="en-US" sz="2000" i="1"/>
              <a:t>more parallelizable work</a:t>
            </a:r>
            <a:r>
              <a:rPr lang="en-US" sz="2000" b="1"/>
              <a:t> …</a:t>
            </a:r>
          </a:p>
          <a:p>
            <a:pPr>
              <a:lnSpc>
                <a:spcPct val="60000"/>
              </a:lnSpc>
              <a:buFont typeface="Wingdings" pitchFamily="2" charset="2"/>
              <a:buNone/>
            </a:pPr>
            <a:r>
              <a:rPr lang="en-US" sz="2000" b="1">
                <a:latin typeface="Courier New" pitchFamily="49" charset="0"/>
              </a:rPr>
              <a:t>  END DO</a:t>
            </a:r>
          </a:p>
          <a:p>
            <a:pPr>
              <a:lnSpc>
                <a:spcPct val="60000"/>
              </a:lnSpc>
              <a:buFont typeface="Wingdings" pitchFamily="2" charset="2"/>
              <a:buNone/>
            </a:pPr>
            <a:r>
              <a:rPr lang="en-US" sz="2000" b="1"/>
              <a:t>  … </a:t>
            </a:r>
            <a:r>
              <a:rPr lang="en-US" sz="2000" i="1"/>
              <a:t>serial work</a:t>
            </a:r>
            <a:r>
              <a:rPr lang="en-US" sz="2000" b="1"/>
              <a:t> …</a:t>
            </a:r>
          </a:p>
          <a:p>
            <a:pPr>
              <a:lnSpc>
                <a:spcPct val="60000"/>
              </a:lnSpc>
              <a:buFont typeface="Wingdings" pitchFamily="2" charset="2"/>
              <a:buNone/>
            </a:pPr>
            <a:r>
              <a:rPr lang="en-US" sz="2000" b="1"/>
              <a:t>  … </a:t>
            </a:r>
            <a:r>
              <a:rPr lang="en-US" sz="2000" i="1"/>
              <a:t>etc</a:t>
            </a:r>
            <a:r>
              <a:rPr lang="en-US" sz="2000" b="1"/>
              <a:t> …</a:t>
            </a:r>
          </a:p>
          <a:p>
            <a:pPr>
              <a:lnSpc>
                <a:spcPct val="60000"/>
              </a:lnSpc>
              <a:buFont typeface="Wingdings" pitchFamily="2" charset="2"/>
              <a:buNone/>
            </a:pPr>
            <a:r>
              <a:rPr lang="en-US" sz="2000" b="1">
                <a:latin typeface="Courier New" pitchFamily="49" charset="0"/>
              </a:rPr>
              <a:t>END PROGRAM big_science</a:t>
            </a:r>
          </a:p>
          <a:p>
            <a:pPr>
              <a:buFont typeface="Wingdings" pitchFamily="2" charset="2"/>
              <a:buNone/>
            </a:pPr>
            <a:endParaRPr lang="en-US" sz="2000" b="1">
              <a:latin typeface="Courier New" pitchFamily="49" charset="0"/>
            </a:endParaRPr>
          </a:p>
        </p:txBody>
      </p:sp>
      <p:sp>
        <p:nvSpPr>
          <p:cNvPr id="765956" name="Rectangle 4"/>
          <p:cNvSpPr>
            <a:spLocks noChangeArrowheads="1"/>
          </p:cNvSpPr>
          <p:nvPr/>
        </p:nvSpPr>
        <p:spPr bwMode="auto">
          <a:xfrm>
            <a:off x="4953000" y="1295400"/>
            <a:ext cx="3810000" cy="4648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000" b="1">
                <a:latin typeface="Courier New" pitchFamily="49" charset="0"/>
              </a:rPr>
              <a:t>PROGRAM big_science</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declarations</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DO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parallelizable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serial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DO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more parallelizable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serial work</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t>  … </a:t>
            </a:r>
            <a:r>
              <a:rPr lang="en-US" sz="2000" i="1"/>
              <a:t>etc</a:t>
            </a:r>
            <a:r>
              <a:rPr lang="en-US" sz="2000" b="1"/>
              <a:t> …</a:t>
            </a:r>
          </a:p>
          <a:p>
            <a:pPr marL="342900" indent="-342900" algn="l">
              <a:lnSpc>
                <a:spcPct val="60000"/>
              </a:lnSpc>
              <a:spcBef>
                <a:spcPct val="20000"/>
              </a:spcBef>
              <a:buClr>
                <a:schemeClr val="folHlink"/>
              </a:buClr>
              <a:buSzPct val="60000"/>
              <a:buFont typeface="Wingdings" pitchFamily="2" charset="2"/>
              <a:buNone/>
            </a:pPr>
            <a:r>
              <a:rPr lang="en-US" sz="2000" b="1">
                <a:latin typeface="Courier New" pitchFamily="49" charset="0"/>
              </a:rPr>
              <a:t>END PROGRAM big_science</a:t>
            </a:r>
          </a:p>
        </p:txBody>
      </p:sp>
      <p:sp>
        <p:nvSpPr>
          <p:cNvPr id="765957" name="AutoShape 5"/>
          <p:cNvSpPr>
            <a:spLocks noChangeArrowheads="1"/>
          </p:cNvSpPr>
          <p:nvPr/>
        </p:nvSpPr>
        <p:spPr bwMode="auto">
          <a:xfrm>
            <a:off x="4191000" y="3124200"/>
            <a:ext cx="609600" cy="381000"/>
          </a:xfrm>
          <a:prstGeom prst="rightArrow">
            <a:avLst>
              <a:gd name="adj1" fmla="val 50000"/>
              <a:gd name="adj2" fmla="val 40000"/>
            </a:avLst>
          </a:prstGeom>
          <a:solidFill>
            <a:schemeClr val="accent1"/>
          </a:solidFill>
          <a:ln w="9525">
            <a:solidFill>
              <a:schemeClr val="tx1"/>
            </a:solidFill>
            <a:miter lim="800000"/>
            <a:headEnd/>
            <a:tailEnd/>
          </a:ln>
          <a:effectLst/>
        </p:spPr>
        <p:txBody>
          <a:bodyPr wrap="none" anchor="ctr"/>
          <a:lstStyle/>
          <a:p>
            <a:endParaRPr lang="en-US"/>
          </a:p>
        </p:txBody>
      </p:sp>
      <p:sp>
        <p:nvSpPr>
          <p:cNvPr id="765958" name="Text Box 6"/>
          <p:cNvSpPr txBox="1">
            <a:spLocks noChangeArrowheads="1"/>
          </p:cNvSpPr>
          <p:nvPr/>
        </p:nvSpPr>
        <p:spPr bwMode="auto">
          <a:xfrm>
            <a:off x="1087438" y="5308600"/>
            <a:ext cx="6834187" cy="457200"/>
          </a:xfrm>
          <a:prstGeom prst="rect">
            <a:avLst/>
          </a:prstGeom>
          <a:noFill/>
          <a:ln w="9525">
            <a:noFill/>
            <a:miter lim="800000"/>
            <a:headEnd/>
            <a:tailEnd/>
          </a:ln>
          <a:effectLst/>
        </p:spPr>
        <p:txBody>
          <a:bodyPr wrap="none">
            <a:spAutoFit/>
          </a:bodyPr>
          <a:lstStyle/>
          <a:p>
            <a:r>
              <a:rPr lang="en-US" sz="2400"/>
              <a:t>This way may have lots of </a:t>
            </a:r>
            <a:r>
              <a:rPr lang="en-US" sz="2400" b="1" u="sng">
                <a:solidFill>
                  <a:schemeClr val="hlink"/>
                </a:solidFill>
              </a:rPr>
              <a:t>synchronization</a:t>
            </a:r>
            <a:r>
              <a:rPr lang="en-US" sz="2400"/>
              <a:t> overhead.</a:t>
            </a:r>
          </a:p>
        </p:txBody>
      </p:sp>
      <p:sp>
        <p:nvSpPr>
          <p:cNvPr id="9"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7" name="Slide Number Placeholder 4"/>
          <p:cNvSpPr>
            <a:spLocks noGrp="1"/>
          </p:cNvSpPr>
          <p:nvPr>
            <p:ph type="sldNum" sz="quarter" idx="11"/>
          </p:nvPr>
        </p:nvSpPr>
        <p:spPr/>
        <p:txBody>
          <a:bodyPr/>
          <a:lstStyle/>
          <a:p>
            <a:fld id="{DF272CD2-F043-45EB-9951-BC443F23BE4E}" type="slidenum">
              <a:rPr lang="en-US"/>
              <a:pPr/>
              <a:t>97</a:t>
            </a:fld>
            <a:endParaRPr lang="en-US"/>
          </a:p>
        </p:txBody>
      </p:sp>
      <p:sp>
        <p:nvSpPr>
          <p:cNvPr id="766978" name="Rectangle 2"/>
          <p:cNvSpPr>
            <a:spLocks noGrp="1" noChangeArrowheads="1"/>
          </p:cNvSpPr>
          <p:nvPr>
            <p:ph type="title"/>
          </p:nvPr>
        </p:nvSpPr>
        <p:spPr/>
        <p:txBody>
          <a:bodyPr/>
          <a:lstStyle/>
          <a:p>
            <a:r>
              <a:rPr lang="en-US"/>
              <a:t>Parallelizing a Serial Code #2</a:t>
            </a:r>
          </a:p>
        </p:txBody>
      </p:sp>
      <p:sp>
        <p:nvSpPr>
          <p:cNvPr id="766979" name="Rectangle 3"/>
          <p:cNvSpPr>
            <a:spLocks noGrp="1" noChangeArrowheads="1"/>
          </p:cNvSpPr>
          <p:nvPr>
            <p:ph type="body" idx="1"/>
          </p:nvPr>
        </p:nvSpPr>
        <p:spPr>
          <a:xfrm>
            <a:off x="609600" y="1295400"/>
            <a:ext cx="3886200" cy="4648200"/>
          </a:xfrm>
        </p:spPr>
        <p:txBody>
          <a:bodyPr/>
          <a:lstStyle/>
          <a:p>
            <a:pPr>
              <a:buFont typeface="Wingdings" pitchFamily="2" charset="2"/>
              <a:buNone/>
            </a:pPr>
            <a:r>
              <a:rPr lang="en-US" sz="1800" b="1">
                <a:latin typeface="Courier New" pitchFamily="49" charset="0"/>
              </a:rPr>
              <a:t>PROGRAM big_science</a:t>
            </a:r>
          </a:p>
          <a:p>
            <a:pPr>
              <a:lnSpc>
                <a:spcPct val="60000"/>
              </a:lnSpc>
              <a:buFont typeface="Wingdings" pitchFamily="2" charset="2"/>
              <a:buNone/>
            </a:pPr>
            <a:r>
              <a:rPr lang="en-US" sz="1800" b="1"/>
              <a:t>  … </a:t>
            </a:r>
            <a:r>
              <a:rPr lang="en-US" sz="1800" i="1"/>
              <a:t>declarations</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latin typeface="Courier New" pitchFamily="49" charset="0"/>
              </a:rPr>
              <a:t>  DO task = 1, numtasks</a:t>
            </a:r>
          </a:p>
          <a:p>
            <a:pPr>
              <a:lnSpc>
                <a:spcPct val="60000"/>
              </a:lnSpc>
              <a:buFont typeface="Wingdings" pitchFamily="2" charset="2"/>
              <a:buNone/>
            </a:pPr>
            <a:r>
              <a:rPr lang="en-US" sz="1800" b="1">
                <a:latin typeface="Courier New" pitchFamily="49" charset="0"/>
              </a:rPr>
              <a:t>    CALL science_task(…)</a:t>
            </a:r>
          </a:p>
          <a:p>
            <a:pPr>
              <a:lnSpc>
                <a:spcPct val="6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END PROGRAM big_science</a:t>
            </a:r>
          </a:p>
          <a:p>
            <a:pPr>
              <a:lnSpc>
                <a:spcPct val="90000"/>
              </a:lnSpc>
              <a:buFont typeface="Wingdings" pitchFamily="2" charset="2"/>
              <a:buNone/>
            </a:pPr>
            <a:endParaRPr lang="en-US" sz="1800" b="1">
              <a:latin typeface="Courier New" pitchFamily="49" charset="0"/>
            </a:endParaRPr>
          </a:p>
          <a:p>
            <a:pPr>
              <a:lnSpc>
                <a:spcPct val="90000"/>
              </a:lnSpc>
              <a:buFont typeface="Wingdings" pitchFamily="2" charset="2"/>
              <a:buNone/>
            </a:pPr>
            <a:r>
              <a:rPr lang="en-US" sz="1800" b="1">
                <a:latin typeface="Courier New" pitchFamily="49" charset="0"/>
              </a:rPr>
              <a:t>SUBROUTINE science_task (…)</a:t>
            </a:r>
          </a:p>
          <a:p>
            <a:pPr>
              <a:lnSpc>
                <a:spcPct val="50000"/>
              </a:lnSpc>
              <a:buFont typeface="Wingdings" pitchFamily="2" charset="2"/>
              <a:buNone/>
            </a:pPr>
            <a:r>
              <a:rPr lang="en-US" sz="1800" b="1"/>
              <a:t> … </a:t>
            </a:r>
            <a:r>
              <a:rPr lang="en-US" sz="1800" i="1"/>
              <a:t>parallelizable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serial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more parallelizable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60000"/>
              </a:lnSpc>
              <a:buFont typeface="Wingdings" pitchFamily="2" charset="2"/>
              <a:buNone/>
            </a:pPr>
            <a:r>
              <a:rPr lang="en-US" sz="1800" b="1"/>
              <a:t>  … </a:t>
            </a:r>
            <a:r>
              <a:rPr lang="en-US" sz="1800" i="1"/>
              <a:t>serial work</a:t>
            </a:r>
            <a:r>
              <a:rPr lang="en-US" sz="1800" b="1"/>
              <a:t> …</a:t>
            </a:r>
          </a:p>
          <a:p>
            <a:pPr>
              <a:lnSpc>
                <a:spcPct val="60000"/>
              </a:lnSpc>
              <a:buFont typeface="Wingdings" pitchFamily="2" charset="2"/>
              <a:buNone/>
            </a:pPr>
            <a:endParaRPr lang="en-US" sz="1800" b="1">
              <a:solidFill>
                <a:srgbClr val="0000CC"/>
              </a:solidFill>
              <a:latin typeface="Courier New" pitchFamily="49" charset="0"/>
            </a:endParaRPr>
          </a:p>
          <a:p>
            <a:pPr>
              <a:lnSpc>
                <a:spcPct val="40000"/>
              </a:lnSpc>
              <a:buFont typeface="Wingdings" pitchFamily="2" charset="2"/>
              <a:buNone/>
            </a:pPr>
            <a:r>
              <a:rPr lang="en-US" sz="1800" b="1"/>
              <a:t>  … </a:t>
            </a:r>
            <a:r>
              <a:rPr lang="en-US" sz="1800" i="1"/>
              <a:t>etc</a:t>
            </a:r>
            <a:r>
              <a:rPr lang="en-US" sz="1800" b="1"/>
              <a:t> …</a:t>
            </a:r>
          </a:p>
          <a:p>
            <a:pPr>
              <a:lnSpc>
                <a:spcPct val="60000"/>
              </a:lnSpc>
              <a:buFont typeface="Wingdings" pitchFamily="2" charset="2"/>
              <a:buNone/>
            </a:pPr>
            <a:r>
              <a:rPr lang="en-US" sz="1800" b="1">
                <a:latin typeface="Courier New" pitchFamily="49" charset="0"/>
              </a:rPr>
              <a:t>END PROGRAM big_science</a:t>
            </a:r>
          </a:p>
        </p:txBody>
      </p:sp>
      <p:sp>
        <p:nvSpPr>
          <p:cNvPr id="766980" name="Rectangle 4"/>
          <p:cNvSpPr>
            <a:spLocks noChangeArrowheads="1"/>
          </p:cNvSpPr>
          <p:nvPr/>
        </p:nvSpPr>
        <p:spPr bwMode="auto">
          <a:xfrm>
            <a:off x="4800600" y="1295400"/>
            <a:ext cx="3886200" cy="51816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b="1">
                <a:latin typeface="Courier New" pitchFamily="49" charset="0"/>
              </a:rPr>
              <a:t>PROGRAM big_science</a:t>
            </a:r>
          </a:p>
          <a:p>
            <a:pPr marL="342900" indent="-342900" algn="l">
              <a:lnSpc>
                <a:spcPct val="60000"/>
              </a:lnSpc>
              <a:spcBef>
                <a:spcPct val="20000"/>
              </a:spcBef>
              <a:buClr>
                <a:schemeClr val="folHlink"/>
              </a:buClr>
              <a:buSzPct val="60000"/>
              <a:buFont typeface="Wingdings" pitchFamily="2" charset="2"/>
              <a:buNone/>
            </a:pPr>
            <a:r>
              <a:rPr lang="en-US" b="1"/>
              <a:t>  … </a:t>
            </a:r>
            <a:r>
              <a:rPr lang="en-US" i="1"/>
              <a:t>declarations</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PARALLEL DO …</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DO task = 1, numtasks</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CALL science_task(…)</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  END DO</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END PROGRAM big_science</a:t>
            </a:r>
          </a:p>
          <a:p>
            <a:pPr marL="342900" indent="-342900" algn="l">
              <a:lnSpc>
                <a:spcPct val="90000"/>
              </a:lnSpc>
              <a:spcBef>
                <a:spcPct val="20000"/>
              </a:spcBef>
              <a:buClr>
                <a:schemeClr val="folHlink"/>
              </a:buClr>
              <a:buSzPct val="60000"/>
              <a:buFont typeface="Wingdings" pitchFamily="2" charset="2"/>
              <a:buNone/>
            </a:pPr>
            <a:endParaRPr lang="en-US" b="1">
              <a:latin typeface="Courier New" pitchFamily="49" charset="0"/>
            </a:endParaRPr>
          </a:p>
          <a:p>
            <a:pPr marL="342900" indent="-342900" algn="l">
              <a:lnSpc>
                <a:spcPct val="90000"/>
              </a:lnSpc>
              <a:spcBef>
                <a:spcPct val="20000"/>
              </a:spcBef>
              <a:buClr>
                <a:schemeClr val="folHlink"/>
              </a:buClr>
              <a:buSzPct val="60000"/>
              <a:buFont typeface="Wingdings" pitchFamily="2" charset="2"/>
              <a:buNone/>
            </a:pPr>
            <a:r>
              <a:rPr lang="en-US" b="1">
                <a:latin typeface="Courier New" pitchFamily="49" charset="0"/>
              </a:rPr>
              <a:t>SUBROUTINE science_task (…)</a:t>
            </a:r>
          </a:p>
          <a:p>
            <a:pPr marL="342900" indent="-342900" algn="l">
              <a:lnSpc>
                <a:spcPct val="50000"/>
              </a:lnSpc>
              <a:spcBef>
                <a:spcPct val="20000"/>
              </a:spcBef>
              <a:buClr>
                <a:schemeClr val="folHlink"/>
              </a:buClr>
              <a:buSzPct val="60000"/>
              <a:buFont typeface="Wingdings" pitchFamily="2" charset="2"/>
              <a:buNone/>
            </a:pPr>
            <a:r>
              <a:rPr lang="en-US" b="1"/>
              <a:t> … </a:t>
            </a:r>
            <a:r>
              <a:rPr lang="en-US" i="1"/>
              <a:t>parallelizable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serial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END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more parallelizable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MASTER</a:t>
            </a:r>
          </a:p>
          <a:p>
            <a:pPr marL="342900" indent="-342900" algn="l">
              <a:lnSpc>
                <a:spcPct val="60000"/>
              </a:lnSpc>
              <a:spcBef>
                <a:spcPct val="20000"/>
              </a:spcBef>
              <a:buClr>
                <a:schemeClr val="folHlink"/>
              </a:buClr>
              <a:buSzPct val="60000"/>
              <a:buFont typeface="Wingdings" pitchFamily="2" charset="2"/>
              <a:buNone/>
            </a:pPr>
            <a:r>
              <a:rPr lang="en-US" b="1"/>
              <a:t>  … </a:t>
            </a:r>
            <a:r>
              <a:rPr lang="en-US" i="1"/>
              <a:t>serial work</a:t>
            </a:r>
            <a:r>
              <a:rPr lang="en-US" b="1"/>
              <a:t> …</a:t>
            </a:r>
          </a:p>
          <a:p>
            <a:pPr marL="342900" indent="-342900" algn="l">
              <a:lnSpc>
                <a:spcPct val="60000"/>
              </a:lnSpc>
              <a:spcBef>
                <a:spcPct val="20000"/>
              </a:spcBef>
              <a:buClr>
                <a:schemeClr val="folHlink"/>
              </a:buClr>
              <a:buSzPct val="60000"/>
              <a:buFont typeface="Wingdings" pitchFamily="2" charset="2"/>
              <a:buNone/>
            </a:pPr>
            <a:r>
              <a:rPr lang="en-US" b="1">
                <a:solidFill>
                  <a:srgbClr val="0000CC"/>
                </a:solidFill>
                <a:latin typeface="Courier New" pitchFamily="49" charset="0"/>
              </a:rPr>
              <a:t>!$OMP END MASTER</a:t>
            </a:r>
          </a:p>
          <a:p>
            <a:pPr marL="342900" indent="-342900" algn="l">
              <a:lnSpc>
                <a:spcPct val="40000"/>
              </a:lnSpc>
              <a:spcBef>
                <a:spcPct val="20000"/>
              </a:spcBef>
              <a:buClr>
                <a:schemeClr val="folHlink"/>
              </a:buClr>
              <a:buSzPct val="60000"/>
              <a:buFont typeface="Wingdings" pitchFamily="2" charset="2"/>
              <a:buNone/>
            </a:pPr>
            <a:r>
              <a:rPr lang="en-US" b="1"/>
              <a:t>  … </a:t>
            </a:r>
            <a:r>
              <a:rPr lang="en-US" i="1"/>
              <a:t>etc</a:t>
            </a:r>
            <a:r>
              <a:rPr lang="en-US" b="1"/>
              <a:t> …</a:t>
            </a:r>
          </a:p>
          <a:p>
            <a:pPr marL="342900" indent="-342900" algn="l">
              <a:lnSpc>
                <a:spcPct val="60000"/>
              </a:lnSpc>
              <a:spcBef>
                <a:spcPct val="20000"/>
              </a:spcBef>
              <a:buClr>
                <a:schemeClr val="folHlink"/>
              </a:buClr>
              <a:buSzPct val="60000"/>
              <a:buFont typeface="Wingdings" pitchFamily="2" charset="2"/>
              <a:buNone/>
            </a:pPr>
            <a:r>
              <a:rPr lang="en-US" b="1">
                <a:latin typeface="Courier New" pitchFamily="49" charset="0"/>
              </a:rPr>
              <a:t>END PROGRAM big_science</a:t>
            </a:r>
          </a:p>
        </p:txBody>
      </p:sp>
      <p:sp>
        <p:nvSpPr>
          <p:cNvPr id="766981" name="AutoShape 5"/>
          <p:cNvSpPr>
            <a:spLocks noChangeArrowheads="1"/>
          </p:cNvSpPr>
          <p:nvPr/>
        </p:nvSpPr>
        <p:spPr bwMode="auto">
          <a:xfrm>
            <a:off x="4191000" y="2895600"/>
            <a:ext cx="609600" cy="381000"/>
          </a:xfrm>
          <a:prstGeom prst="rightArrow">
            <a:avLst>
              <a:gd name="adj1" fmla="val 50000"/>
              <a:gd name="adj2" fmla="val 40000"/>
            </a:avLst>
          </a:prstGeom>
          <a:solidFill>
            <a:schemeClr val="accent1"/>
          </a:solidFill>
          <a:ln w="9525">
            <a:solidFill>
              <a:schemeClr val="tx1"/>
            </a:solidFill>
            <a:miter lim="800000"/>
            <a:headEnd/>
            <a:tailEnd/>
          </a:ln>
          <a:effectLst/>
        </p:spPr>
        <p:txBody>
          <a:bodyPr wrap="none" anchor="ctr"/>
          <a:lstStyle/>
          <a:p>
            <a:endParaRPr lang="en-US"/>
          </a:p>
        </p:txBody>
      </p:sp>
      <p:sp>
        <p:nvSpPr>
          <p:cNvPr id="8"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ea typeface="ＭＳ Ｐゴシック" pitchFamily="1" charset="-128"/>
              </a:rPr>
              <a:t>Thanks for your attention!</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
            </a:r>
            <a:br>
              <a:rPr lang="en-US" sz="6000" smtClean="0">
                <a:ea typeface="ＭＳ Ｐゴシック" pitchFamily="1" charset="-128"/>
              </a:rPr>
            </a:br>
            <a:r>
              <a:rPr lang="en-US" sz="6000" smtClean="0">
                <a:ea typeface="ＭＳ Ｐゴシック" pitchFamily="1" charset="-128"/>
              </a:rPr>
              <a:t>Questions?</a:t>
            </a:r>
            <a:br>
              <a:rPr lang="en-US" sz="6000" smtClean="0">
                <a:ea typeface="ＭＳ Ｐゴシック" pitchFamily="1" charset="-128"/>
              </a:rPr>
            </a:br>
            <a:endParaRPr lang="en-US" sz="3200" smtClean="0">
              <a:ea typeface="ＭＳ Ｐゴシック" pitchFamily="1" charset="-128"/>
            </a:endParaRPr>
          </a:p>
        </p:txBody>
      </p:sp>
      <p:sp>
        <p:nvSpPr>
          <p:cNvPr id="114691"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4294967295"/>
          </p:nvPr>
        </p:nvSpPr>
        <p:spPr>
          <a:xfrm>
            <a:off x="2633663" y="6172200"/>
            <a:ext cx="3995737" cy="457200"/>
          </a:xfrm>
          <a:prstGeom prst="rect">
            <a:avLst/>
          </a:prstGeom>
        </p:spPr>
        <p:txBody>
          <a:bodyPr/>
          <a:lstStyle/>
          <a:p>
            <a:endParaRPr lang="en-US" dirty="0"/>
          </a:p>
          <a:p>
            <a:endParaRPr lang="en-US" dirty="0"/>
          </a:p>
        </p:txBody>
      </p:sp>
      <p:sp>
        <p:nvSpPr>
          <p:cNvPr id="5" name="Slide Number Placeholder 3"/>
          <p:cNvSpPr>
            <a:spLocks noGrp="1"/>
          </p:cNvSpPr>
          <p:nvPr>
            <p:ph type="sldNum" sz="quarter" idx="11"/>
          </p:nvPr>
        </p:nvSpPr>
        <p:spPr/>
        <p:txBody>
          <a:bodyPr/>
          <a:lstStyle/>
          <a:p>
            <a:fld id="{3B494AEF-4B50-4E0A-BC14-07AA1245D547}" type="slidenum">
              <a:rPr lang="en-US"/>
              <a:pPr/>
              <a:t>99</a:t>
            </a:fld>
            <a:endParaRPr lang="en-US"/>
          </a:p>
        </p:txBody>
      </p:sp>
      <p:sp>
        <p:nvSpPr>
          <p:cNvPr id="771074" name="Rectangle 2"/>
          <p:cNvSpPr>
            <a:spLocks noGrp="1" noChangeArrowheads="1"/>
          </p:cNvSpPr>
          <p:nvPr>
            <p:ph type="title"/>
          </p:nvPr>
        </p:nvSpPr>
        <p:spPr/>
        <p:txBody>
          <a:bodyPr/>
          <a:lstStyle/>
          <a:p>
            <a:r>
              <a:rPr lang="en-US"/>
              <a:t>References</a:t>
            </a:r>
          </a:p>
        </p:txBody>
      </p:sp>
      <p:sp>
        <p:nvSpPr>
          <p:cNvPr id="771075" name="Text Box 3"/>
          <p:cNvSpPr txBox="1">
            <a:spLocks noChangeArrowheads="1"/>
          </p:cNvSpPr>
          <p:nvPr/>
        </p:nvSpPr>
        <p:spPr bwMode="auto">
          <a:xfrm>
            <a:off x="609600" y="1219200"/>
            <a:ext cx="8001000" cy="3385542"/>
          </a:xfrm>
          <a:prstGeom prst="rect">
            <a:avLst/>
          </a:prstGeom>
          <a:noFill/>
          <a:ln w="9525">
            <a:noFill/>
            <a:miter lim="800000"/>
            <a:headEnd/>
            <a:tailEnd/>
          </a:ln>
          <a:effectLst/>
        </p:spPr>
        <p:txBody>
          <a:bodyPr>
            <a:spAutoFit/>
          </a:bodyPr>
          <a:lstStyle/>
          <a:p>
            <a:pPr algn="l"/>
            <a:r>
              <a:rPr lang="en-US" sz="2000" dirty="0">
                <a:solidFill>
                  <a:srgbClr val="003366"/>
                </a:solidFill>
              </a:rPr>
              <a:t>[1]  Amdahl, G.M. “Validity of the single-processor approach to achieving large scale computing capabilities.” In </a:t>
            </a:r>
            <a:r>
              <a:rPr lang="en-US" sz="2000" i="1" dirty="0">
                <a:solidFill>
                  <a:srgbClr val="003366"/>
                </a:solidFill>
              </a:rPr>
              <a:t>AFIPS Conference Proceedings</a:t>
            </a:r>
            <a:r>
              <a:rPr lang="en-US" sz="2000" dirty="0">
                <a:solidFill>
                  <a:srgbClr val="003366"/>
                </a:solidFill>
              </a:rPr>
              <a:t> vol. 30 (Atlantic City, N.J., Apr. 18-20). AFIPS Press, Reston VA, 1967, pp. 483-485. Cited in </a:t>
            </a:r>
            <a:r>
              <a:rPr lang="en-US" sz="2000" dirty="0">
                <a:solidFill>
                  <a:srgbClr val="003366"/>
                </a:solidFill>
                <a:hlinkClick r:id="rId3"/>
              </a:rPr>
              <a:t>http://www.scl.ameslab.gov/Publications/AmdahlsLaw/Amdahls.html</a:t>
            </a:r>
            <a:endParaRPr lang="en-US" sz="2000" dirty="0">
              <a:solidFill>
                <a:srgbClr val="003366"/>
              </a:solidFill>
            </a:endParaRPr>
          </a:p>
          <a:p>
            <a:pPr algn="l"/>
            <a:r>
              <a:rPr lang="en-US" sz="2000" dirty="0" smtClean="0">
                <a:solidFill>
                  <a:srgbClr val="003366"/>
                </a:solidFill>
              </a:rPr>
              <a:t>[2]  </a:t>
            </a:r>
            <a:r>
              <a:rPr lang="en-US" sz="2000" dirty="0" smtClean="0">
                <a:solidFill>
                  <a:srgbClr val="003366"/>
                </a:solidFill>
                <a:hlinkClick r:id="rId4"/>
              </a:rPr>
              <a:t>http://www.iso.org/iso/about/discover-iso_isos-name.htm</a:t>
            </a:r>
            <a:endParaRPr lang="en-US" sz="2000" dirty="0" smtClean="0">
              <a:solidFill>
                <a:srgbClr val="003366"/>
              </a:solidFill>
            </a:endParaRPr>
          </a:p>
          <a:p>
            <a:pPr algn="l"/>
            <a:r>
              <a:rPr lang="en-US" sz="2000" dirty="0" smtClean="0">
                <a:solidFill>
                  <a:srgbClr val="003366"/>
                </a:solidFill>
              </a:rPr>
              <a:t>[3]  </a:t>
            </a:r>
            <a:r>
              <a:rPr lang="en-US" sz="2000" dirty="0">
                <a:solidFill>
                  <a:srgbClr val="003366"/>
                </a:solidFill>
              </a:rPr>
              <a:t>R. Chandra, L. </a:t>
            </a:r>
            <a:r>
              <a:rPr lang="en-US" sz="2000" dirty="0" err="1">
                <a:solidFill>
                  <a:srgbClr val="003366"/>
                </a:solidFill>
              </a:rPr>
              <a:t>Dagum</a:t>
            </a:r>
            <a:r>
              <a:rPr lang="en-US" sz="2000" dirty="0">
                <a:solidFill>
                  <a:srgbClr val="003366"/>
                </a:solidFill>
              </a:rPr>
              <a:t>, D. </a:t>
            </a:r>
            <a:r>
              <a:rPr lang="en-US" sz="2000" dirty="0" err="1">
                <a:solidFill>
                  <a:srgbClr val="003366"/>
                </a:solidFill>
              </a:rPr>
              <a:t>Kohr</a:t>
            </a:r>
            <a:r>
              <a:rPr lang="en-US" sz="2000" dirty="0">
                <a:solidFill>
                  <a:srgbClr val="003366"/>
                </a:solidFill>
              </a:rPr>
              <a:t>, D. </a:t>
            </a:r>
            <a:r>
              <a:rPr lang="en-US" sz="2000" dirty="0" err="1">
                <a:solidFill>
                  <a:srgbClr val="003366"/>
                </a:solidFill>
              </a:rPr>
              <a:t>Maydan</a:t>
            </a:r>
            <a:r>
              <a:rPr lang="en-US" sz="2000" dirty="0">
                <a:solidFill>
                  <a:srgbClr val="003366"/>
                </a:solidFill>
              </a:rPr>
              <a:t>, J. McDonald and R. </a:t>
            </a:r>
            <a:r>
              <a:rPr lang="en-US" sz="2000" dirty="0" err="1">
                <a:solidFill>
                  <a:srgbClr val="003366"/>
                </a:solidFill>
              </a:rPr>
              <a:t>Menon</a:t>
            </a:r>
            <a:r>
              <a:rPr lang="en-US" sz="2000" dirty="0">
                <a:solidFill>
                  <a:srgbClr val="003366"/>
                </a:solidFill>
              </a:rPr>
              <a:t>, </a:t>
            </a:r>
            <a:r>
              <a:rPr lang="en-US" sz="2000" i="1" dirty="0">
                <a:solidFill>
                  <a:srgbClr val="003366"/>
                </a:solidFill>
              </a:rPr>
              <a:t>Parallel Programming in OpenMP</a:t>
            </a:r>
            <a:r>
              <a:rPr lang="en-US" sz="2000" dirty="0">
                <a:solidFill>
                  <a:srgbClr val="003366"/>
                </a:solidFill>
              </a:rPr>
              <a:t>. Morgan Kaufmann, 2001. </a:t>
            </a:r>
          </a:p>
          <a:p>
            <a:pPr algn="l"/>
            <a:r>
              <a:rPr lang="en-US" sz="2000" dirty="0" smtClean="0">
                <a:solidFill>
                  <a:srgbClr val="003366"/>
                </a:solidFill>
              </a:rPr>
              <a:t>[4]  </a:t>
            </a:r>
            <a:r>
              <a:rPr lang="en-US" sz="2000" dirty="0">
                <a:solidFill>
                  <a:srgbClr val="003366"/>
                </a:solidFill>
              </a:rPr>
              <a:t>Kevin Dowd and Charles Severance, </a:t>
            </a:r>
            <a:r>
              <a:rPr lang="en-US" sz="2000" i="1" dirty="0">
                <a:solidFill>
                  <a:srgbClr val="003366"/>
                </a:solidFill>
              </a:rPr>
              <a:t>High Performance Computing, </a:t>
            </a:r>
            <a:r>
              <a:rPr lang="en-US" sz="2000" dirty="0">
                <a:solidFill>
                  <a:srgbClr val="003366"/>
                </a:solidFill>
              </a:rPr>
              <a:t>2</a:t>
            </a:r>
            <a:r>
              <a:rPr lang="en-US" sz="2000" baseline="30000" dirty="0">
                <a:solidFill>
                  <a:srgbClr val="003366"/>
                </a:solidFill>
              </a:rPr>
              <a:t>nd</a:t>
            </a:r>
            <a:r>
              <a:rPr lang="en-US" sz="2000" dirty="0">
                <a:solidFill>
                  <a:srgbClr val="003366"/>
                </a:solidFill>
              </a:rPr>
              <a:t> ed.</a:t>
            </a:r>
            <a:r>
              <a:rPr lang="en-US" sz="2000" i="1" dirty="0">
                <a:solidFill>
                  <a:srgbClr val="003366"/>
                </a:solidFill>
              </a:rPr>
              <a:t>  </a:t>
            </a:r>
            <a:r>
              <a:rPr lang="en-US" sz="2000" dirty="0">
                <a:solidFill>
                  <a:srgbClr val="003366"/>
                </a:solidFill>
              </a:rPr>
              <a:t>O’Reilly, 1998.</a:t>
            </a:r>
          </a:p>
          <a:p>
            <a:pPr algn="l"/>
            <a:endParaRPr lang="en-US" sz="1400" dirty="0">
              <a:solidFill>
                <a:srgbClr val="003366"/>
              </a:solidFill>
            </a:endParaRPr>
          </a:p>
        </p:txBody>
      </p:sp>
      <p:sp>
        <p:nvSpPr>
          <p:cNvPr id="6" name="Rectangle 12"/>
          <p:cNvSpPr txBox="1">
            <a:spLocks noChangeArrowheads="1"/>
          </p:cNvSpPr>
          <p:nvPr/>
        </p:nvSpPr>
        <p:spPr bwMode="auto">
          <a:xfrm>
            <a:off x="2819401" y="6172200"/>
            <a:ext cx="3733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Shared Memory Multithreading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Intermediate Parallel, July 31 – Aug 6 2011</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00.xml><?xml version="1.0" encoding="utf-8"?>
<p:tagLst xmlns:a="http://schemas.openxmlformats.org/drawingml/2006/main" xmlns:r="http://schemas.openxmlformats.org/officeDocument/2006/relationships" xmlns:p="http://schemas.openxmlformats.org/presentationml/2006/main">
  <p:tag name="SWI" val="179"/>
  <p:tag name="CVB" val="179"/>
  <p:tag name="BSN" val="179"/>
  <p:tag name="SVT" val="FALSE"/>
  <p:tag name="NBP" val="1"/>
  <p:tag name="SPT" val="FALSE"/>
  <p:tag name="CII" val="179"/>
</p:tagLst>
</file>

<file path=ppt/tags/tag11.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2.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3.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4.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5.xml><?xml version="1.0" encoding="utf-8"?>
<p:tagLst xmlns:a="http://schemas.openxmlformats.org/drawingml/2006/main" xmlns:r="http://schemas.openxmlformats.org/officeDocument/2006/relationships" xmlns:p="http://schemas.openxmlformats.org/presentationml/2006/main">
  <p:tag name="SWI" val="120"/>
  <p:tag name="CVB" val="120"/>
  <p:tag name="BSN" val="120"/>
  <p:tag name="SVT" val="FALSE"/>
  <p:tag name="NBP" val="1"/>
  <p:tag name="SPT" val="FALSE"/>
  <p:tag name="CII" val="120"/>
</p:tagLst>
</file>

<file path=ppt/tags/tag16.xml><?xml version="1.0" encoding="utf-8"?>
<p:tagLst xmlns:a="http://schemas.openxmlformats.org/drawingml/2006/main" xmlns:r="http://schemas.openxmlformats.org/officeDocument/2006/relationships" xmlns:p="http://schemas.openxmlformats.org/presentationml/2006/main">
  <p:tag name="SWI" val="121"/>
  <p:tag name="CVB" val="121"/>
  <p:tag name="BSN" val="121"/>
  <p:tag name="SVT" val="FALSE"/>
  <p:tag name="NBP" val="1"/>
  <p:tag name="SPT" val="FALSE"/>
  <p:tag name="CII" val="121"/>
</p:tagLst>
</file>

<file path=ppt/tags/tag17.xml><?xml version="1.0" encoding="utf-8"?>
<p:tagLst xmlns:a="http://schemas.openxmlformats.org/drawingml/2006/main" xmlns:r="http://schemas.openxmlformats.org/officeDocument/2006/relationships" xmlns:p="http://schemas.openxmlformats.org/presentationml/2006/main">
  <p:tag name="SWI" val="122"/>
  <p:tag name="CVB" val="122"/>
  <p:tag name="BSN" val="122"/>
  <p:tag name="SVT" val="FALSE"/>
  <p:tag name="NBP" val="1"/>
  <p:tag name="SPT" val="FALSE"/>
  <p:tag name="CII" val="122"/>
</p:tagLst>
</file>

<file path=ppt/tags/tag18.xml><?xml version="1.0" encoding="utf-8"?>
<p:tagLst xmlns:a="http://schemas.openxmlformats.org/drawingml/2006/main" xmlns:r="http://schemas.openxmlformats.org/officeDocument/2006/relationships" xmlns:p="http://schemas.openxmlformats.org/presentationml/2006/main">
  <p:tag name="SWI" val="123"/>
  <p:tag name="CVB" val="123"/>
  <p:tag name="BSN" val="123"/>
  <p:tag name="SVT" val="FALSE"/>
  <p:tag name="NBP" val="1"/>
  <p:tag name="SPT" val="FALSE"/>
  <p:tag name="CII" val="123"/>
</p:tagLst>
</file>

<file path=ppt/tags/tag19.xml><?xml version="1.0" encoding="utf-8"?>
<p:tagLst xmlns:a="http://schemas.openxmlformats.org/drawingml/2006/main" xmlns:r="http://schemas.openxmlformats.org/officeDocument/2006/relationships" xmlns:p="http://schemas.openxmlformats.org/presentationml/2006/main">
  <p:tag name="SWI" val="123"/>
  <p:tag name="CVB" val="123"/>
  <p:tag name="BSN" val="123"/>
  <p:tag name="SVT" val="FALSE"/>
  <p:tag name="NBP" val="1"/>
  <p:tag name="SPT" val="FALSE"/>
  <p:tag name="CII" val="123"/>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124"/>
  <p:tag name="CVB" val="124"/>
  <p:tag name="BSN" val="124"/>
  <p:tag name="SVT" val="FALSE"/>
  <p:tag name="NBP" val="1"/>
  <p:tag name="SPT" val="FALSE"/>
  <p:tag name="CII" val="124"/>
</p:tagLst>
</file>

<file path=ppt/tags/tag21.xml><?xml version="1.0" encoding="utf-8"?>
<p:tagLst xmlns:a="http://schemas.openxmlformats.org/drawingml/2006/main" xmlns:r="http://schemas.openxmlformats.org/officeDocument/2006/relationships" xmlns:p="http://schemas.openxmlformats.org/presentationml/2006/main">
  <p:tag name="SWI" val="125"/>
  <p:tag name="CVB" val="125"/>
  <p:tag name="BSN" val="125"/>
  <p:tag name="SVT" val="FALSE"/>
  <p:tag name="NBP" val="1"/>
  <p:tag name="SPT" val="FALSE"/>
  <p:tag name="CII" val="125"/>
</p:tagLst>
</file>

<file path=ppt/tags/tag22.xml><?xml version="1.0" encoding="utf-8"?>
<p:tagLst xmlns:a="http://schemas.openxmlformats.org/drawingml/2006/main" xmlns:r="http://schemas.openxmlformats.org/officeDocument/2006/relationships" xmlns:p="http://schemas.openxmlformats.org/presentationml/2006/main">
  <p:tag name="SWI" val="126"/>
  <p:tag name="CVB" val="126"/>
  <p:tag name="NBP" val="1"/>
  <p:tag name="SPT" val="FALSE"/>
  <p:tag name="BSN" val="126"/>
  <p:tag name="LFXCI" val="0"/>
  <p:tag name="SVT" val="TRUE"/>
  <p:tag name="CII" val="126"/>
</p:tagLst>
</file>

<file path=ppt/tags/tag23.xml><?xml version="1.0" encoding="utf-8"?>
<p:tagLst xmlns:a="http://schemas.openxmlformats.org/drawingml/2006/main" xmlns:r="http://schemas.openxmlformats.org/officeDocument/2006/relationships" xmlns:p="http://schemas.openxmlformats.org/presentationml/2006/main">
  <p:tag name="SWI" val="126"/>
  <p:tag name="CVB" val="126"/>
  <p:tag name="NBP" val="1"/>
  <p:tag name="SPT" val="FALSE"/>
  <p:tag name="BSN" val="126"/>
  <p:tag name="LFXCI" val="0"/>
  <p:tag name="SVT" val="TRUE"/>
  <p:tag name="CII" val="126"/>
</p:tagLst>
</file>

<file path=ppt/tags/tag24.xml><?xml version="1.0" encoding="utf-8"?>
<p:tagLst xmlns:a="http://schemas.openxmlformats.org/drawingml/2006/main" xmlns:r="http://schemas.openxmlformats.org/officeDocument/2006/relationships" xmlns:p="http://schemas.openxmlformats.org/presentationml/2006/main">
  <p:tag name="SWI" val="127"/>
  <p:tag name="CVB" val="127"/>
  <p:tag name="BSN" val="127"/>
  <p:tag name="SVT" val="FALSE"/>
  <p:tag name="NBP" val="1"/>
  <p:tag name="SPT" val="FALSE"/>
  <p:tag name="CII" val="127"/>
</p:tagLst>
</file>

<file path=ppt/tags/tag25.xml><?xml version="1.0" encoding="utf-8"?>
<p:tagLst xmlns:a="http://schemas.openxmlformats.org/drawingml/2006/main" xmlns:r="http://schemas.openxmlformats.org/officeDocument/2006/relationships" xmlns:p="http://schemas.openxmlformats.org/presentationml/2006/main">
  <p:tag name="SWI" val="128"/>
  <p:tag name="CVB" val="128"/>
  <p:tag name="BSN" val="128"/>
  <p:tag name="SVT" val="FALSE"/>
  <p:tag name="NBP" val="1"/>
  <p:tag name="SPT" val="FALSE"/>
  <p:tag name="CII" val="128"/>
</p:tagLst>
</file>

<file path=ppt/tags/tag26.xml><?xml version="1.0" encoding="utf-8"?>
<p:tagLst xmlns:a="http://schemas.openxmlformats.org/drawingml/2006/main" xmlns:r="http://schemas.openxmlformats.org/officeDocument/2006/relationships" xmlns:p="http://schemas.openxmlformats.org/presentationml/2006/main">
  <p:tag name="SWI" val="129"/>
  <p:tag name="CVB" val="129"/>
  <p:tag name="BSN" val="129"/>
  <p:tag name="SVT" val="FALSE"/>
  <p:tag name="NBP" val="1"/>
  <p:tag name="SPT" val="FALSE"/>
  <p:tag name="CII" val="129"/>
</p:tagLst>
</file>

<file path=ppt/tags/tag27.xml><?xml version="1.0" encoding="utf-8"?>
<p:tagLst xmlns:a="http://schemas.openxmlformats.org/drawingml/2006/main" xmlns:r="http://schemas.openxmlformats.org/officeDocument/2006/relationships" xmlns:p="http://schemas.openxmlformats.org/presentationml/2006/main">
  <p:tag name="SWI" val="44"/>
  <p:tag name="NBP" val="1"/>
  <p:tag name="BSN" val="44"/>
  <p:tag name="SVT" val="TRUE"/>
  <p:tag name="CVB" val="44"/>
  <p:tag name="SPT" val="FALSE"/>
  <p:tag name="CII" val="44"/>
</p:tagLst>
</file>

<file path=ppt/tags/tag28.xml><?xml version="1.0" encoding="utf-8"?>
<p:tagLst xmlns:a="http://schemas.openxmlformats.org/drawingml/2006/main" xmlns:r="http://schemas.openxmlformats.org/officeDocument/2006/relationships" xmlns:p="http://schemas.openxmlformats.org/presentationml/2006/main">
  <p:tag name="DUMMACSH" val="TRUE"/>
</p:tagLst>
</file>

<file path=ppt/tags/tag29.xml><?xml version="1.0" encoding="utf-8"?>
<p:tagLst xmlns:a="http://schemas.openxmlformats.org/drawingml/2006/main" xmlns:r="http://schemas.openxmlformats.org/officeDocument/2006/relationships" xmlns:p="http://schemas.openxmlformats.org/presentationml/2006/main">
  <p:tag name="SWI" val="45"/>
  <p:tag name="NBP" val="1"/>
  <p:tag name="BSN" val="45"/>
  <p:tag name="SVT" val="TRUE"/>
  <p:tag name="CVB" val="45"/>
  <p:tag name="SPT" val="FALSE"/>
  <p:tag name="CII" val="45"/>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DUMMACSH" val="TRUE"/>
</p:tagLst>
</file>

<file path=ppt/tags/tag31.xml><?xml version="1.0" encoding="utf-8"?>
<p:tagLst xmlns:a="http://schemas.openxmlformats.org/drawingml/2006/main" xmlns:r="http://schemas.openxmlformats.org/officeDocument/2006/relationships" xmlns:p="http://schemas.openxmlformats.org/presentationml/2006/main">
  <p:tag name="SWI" val="46"/>
  <p:tag name="NBP" val="1"/>
  <p:tag name="BSN" val="46"/>
  <p:tag name="SVT" val="TRUE"/>
  <p:tag name="CVB" val="46"/>
  <p:tag name="SPT" val="FALSE"/>
  <p:tag name="CII" val="46"/>
</p:tagLst>
</file>

<file path=ppt/tags/tag32.xml><?xml version="1.0" encoding="utf-8"?>
<p:tagLst xmlns:a="http://schemas.openxmlformats.org/drawingml/2006/main" xmlns:r="http://schemas.openxmlformats.org/officeDocument/2006/relationships" xmlns:p="http://schemas.openxmlformats.org/presentationml/2006/main">
  <p:tag name="DUMMACSH" val="TRUE"/>
</p:tagLst>
</file>

<file path=ppt/tags/tag33.xml><?xml version="1.0" encoding="utf-8"?>
<p:tagLst xmlns:a="http://schemas.openxmlformats.org/drawingml/2006/main" xmlns:r="http://schemas.openxmlformats.org/officeDocument/2006/relationships" xmlns:p="http://schemas.openxmlformats.org/presentationml/2006/main">
  <p:tag name="SWI" val="47"/>
  <p:tag name="NBP" val="1"/>
  <p:tag name="BSN" val="47"/>
  <p:tag name="SVT" val="TRUE"/>
  <p:tag name="CVB" val="47"/>
  <p:tag name="SPT" val="FALSE"/>
  <p:tag name="CII" val="47"/>
</p:tagLst>
</file>

<file path=ppt/tags/tag34.xml><?xml version="1.0" encoding="utf-8"?>
<p:tagLst xmlns:a="http://schemas.openxmlformats.org/drawingml/2006/main" xmlns:r="http://schemas.openxmlformats.org/officeDocument/2006/relationships" xmlns:p="http://schemas.openxmlformats.org/presentationml/2006/main">
  <p:tag name="DUMMACSH" val="TRUE"/>
</p:tagLst>
</file>

<file path=ppt/tags/tag35.xml><?xml version="1.0" encoding="utf-8"?>
<p:tagLst xmlns:a="http://schemas.openxmlformats.org/drawingml/2006/main" xmlns:r="http://schemas.openxmlformats.org/officeDocument/2006/relationships" xmlns:p="http://schemas.openxmlformats.org/presentationml/2006/main">
  <p:tag name="SWI" val="48"/>
  <p:tag name="NBP" val="1"/>
  <p:tag name="BSN" val="48"/>
  <p:tag name="SVT" val="TRUE"/>
  <p:tag name="CVB" val="48"/>
  <p:tag name="SPT" val="FALSE"/>
  <p:tag name="CII" val="48"/>
</p:tagLst>
</file>

<file path=ppt/tags/tag36.xml><?xml version="1.0" encoding="utf-8"?>
<p:tagLst xmlns:a="http://schemas.openxmlformats.org/drawingml/2006/main" xmlns:r="http://schemas.openxmlformats.org/officeDocument/2006/relationships" xmlns:p="http://schemas.openxmlformats.org/presentationml/2006/main">
  <p:tag name="DUMMACSH" val="TRUE"/>
</p:tagLst>
</file>

<file path=ppt/tags/tag37.xml><?xml version="1.0" encoding="utf-8"?>
<p:tagLst xmlns:a="http://schemas.openxmlformats.org/drawingml/2006/main" xmlns:r="http://schemas.openxmlformats.org/officeDocument/2006/relationships" xmlns:p="http://schemas.openxmlformats.org/presentationml/2006/main">
  <p:tag name="SWI" val="49"/>
  <p:tag name="NBP" val="1"/>
  <p:tag name="BSN" val="49"/>
  <p:tag name="SVT" val="TRUE"/>
  <p:tag name="CVB" val="49"/>
  <p:tag name="SPT" val="FALSE"/>
  <p:tag name="CII" val="49"/>
</p:tagLst>
</file>

<file path=ppt/tags/tag38.xml><?xml version="1.0" encoding="utf-8"?>
<p:tagLst xmlns:a="http://schemas.openxmlformats.org/drawingml/2006/main" xmlns:r="http://schemas.openxmlformats.org/officeDocument/2006/relationships" xmlns:p="http://schemas.openxmlformats.org/presentationml/2006/main">
  <p:tag name="DUMMACSH" val="TRUE"/>
</p:tagLst>
</file>

<file path=ppt/tags/tag39.xml><?xml version="1.0" encoding="utf-8"?>
<p:tagLst xmlns:a="http://schemas.openxmlformats.org/drawingml/2006/main" xmlns:r="http://schemas.openxmlformats.org/officeDocument/2006/relationships" xmlns:p="http://schemas.openxmlformats.org/presentationml/2006/main">
  <p:tag name="SWI" val="50"/>
  <p:tag name="NBP" val="1"/>
  <p:tag name="BSN" val="50"/>
  <p:tag name="SVT" val="TRUE"/>
  <p:tag name="CVB" val="50"/>
  <p:tag name="SPT" val="FALSE"/>
  <p:tag name="CII" val="50"/>
</p:tagLst>
</file>

<file path=ppt/tags/tag4.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40.xml><?xml version="1.0" encoding="utf-8"?>
<p:tagLst xmlns:a="http://schemas.openxmlformats.org/drawingml/2006/main" xmlns:r="http://schemas.openxmlformats.org/officeDocument/2006/relationships" xmlns:p="http://schemas.openxmlformats.org/presentationml/2006/main">
  <p:tag name="DUMMACSH" val="TRUE"/>
</p:tagLst>
</file>

<file path=ppt/tags/tag41.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42.xml><?xml version="1.0" encoding="utf-8"?>
<p:tagLst xmlns:a="http://schemas.openxmlformats.org/drawingml/2006/main" xmlns:r="http://schemas.openxmlformats.org/officeDocument/2006/relationships" xmlns:p="http://schemas.openxmlformats.org/presentationml/2006/main">
  <p:tag name="DUMMACSH" val="TRUE"/>
</p:tagLst>
</file>

<file path=ppt/tags/tag43.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4.xml><?xml version="1.0" encoding="utf-8"?>
<p:tagLst xmlns:a="http://schemas.openxmlformats.org/drawingml/2006/main" xmlns:r="http://schemas.openxmlformats.org/officeDocument/2006/relationships" xmlns:p="http://schemas.openxmlformats.org/presentationml/2006/main">
  <p:tag name="DUMMACSH" val="TRUE"/>
</p:tagLst>
</file>

<file path=ppt/tags/tag45.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6.xml><?xml version="1.0" encoding="utf-8"?>
<p:tagLst xmlns:a="http://schemas.openxmlformats.org/drawingml/2006/main" xmlns:r="http://schemas.openxmlformats.org/officeDocument/2006/relationships" xmlns:p="http://schemas.openxmlformats.org/presentationml/2006/main">
  <p:tag name="DUMMACSH" val="TRUE"/>
</p:tagLst>
</file>

<file path=ppt/tags/tag47.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48.xml><?xml version="1.0" encoding="utf-8"?>
<p:tagLst xmlns:a="http://schemas.openxmlformats.org/drawingml/2006/main" xmlns:r="http://schemas.openxmlformats.org/officeDocument/2006/relationships" xmlns:p="http://schemas.openxmlformats.org/presentationml/2006/main">
  <p:tag name="DUMMACSH" val="TRUE"/>
</p:tagLst>
</file>

<file path=ppt/tags/tag49.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xml><?xml version="1.0" encoding="utf-8"?>
<p:tagLst xmlns:a="http://schemas.openxmlformats.org/drawingml/2006/main" xmlns:r="http://schemas.openxmlformats.org/officeDocument/2006/relationships" xmlns:p="http://schemas.openxmlformats.org/presentationml/2006/main">
  <p:tag name="DUMMACSH" val="TRUE"/>
</p:tagLst>
</file>

<file path=ppt/tags/tag50.xml><?xml version="1.0" encoding="utf-8"?>
<p:tagLst xmlns:a="http://schemas.openxmlformats.org/drawingml/2006/main" xmlns:r="http://schemas.openxmlformats.org/officeDocument/2006/relationships" xmlns:p="http://schemas.openxmlformats.org/presentationml/2006/main">
  <p:tag name="SWI" val="137"/>
  <p:tag name="CVB" val="137"/>
  <p:tag name="BSN" val="137"/>
  <p:tag name="SVT" val="FALSE"/>
  <p:tag name="NBP" val="1"/>
  <p:tag name="SPT" val="FALSE"/>
  <p:tag name="CII" val="137"/>
</p:tagLst>
</file>

<file path=ppt/tags/tag51.xml><?xml version="1.0" encoding="utf-8"?>
<p:tagLst xmlns:a="http://schemas.openxmlformats.org/drawingml/2006/main" xmlns:r="http://schemas.openxmlformats.org/officeDocument/2006/relationships" xmlns:p="http://schemas.openxmlformats.org/presentationml/2006/main">
  <p:tag name="SWI" val="138"/>
  <p:tag name="CVB" val="138"/>
  <p:tag name="BSN" val="138"/>
  <p:tag name="SVT" val="FALSE"/>
  <p:tag name="NBP" val="1"/>
  <p:tag name="SPT" val="FALSE"/>
  <p:tag name="CII" val="138"/>
</p:tagLst>
</file>

<file path=ppt/tags/tag52.xml><?xml version="1.0" encoding="utf-8"?>
<p:tagLst xmlns:a="http://schemas.openxmlformats.org/drawingml/2006/main" xmlns:r="http://schemas.openxmlformats.org/officeDocument/2006/relationships" xmlns:p="http://schemas.openxmlformats.org/presentationml/2006/main">
  <p:tag name="SWI" val="139"/>
  <p:tag name="CVB" val="139"/>
  <p:tag name="BSN" val="139"/>
  <p:tag name="SVT" val="FALSE"/>
  <p:tag name="NBP" val="1"/>
  <p:tag name="SPT" val="FALSE"/>
  <p:tag name="CII" val="139"/>
</p:tagLst>
</file>

<file path=ppt/tags/tag53.xml><?xml version="1.0" encoding="utf-8"?>
<p:tagLst xmlns:a="http://schemas.openxmlformats.org/drawingml/2006/main" xmlns:r="http://schemas.openxmlformats.org/officeDocument/2006/relationships" xmlns:p="http://schemas.openxmlformats.org/presentationml/2006/main">
  <p:tag name="SWI" val="140"/>
  <p:tag name="CVB" val="140"/>
  <p:tag name="BSN" val="140"/>
  <p:tag name="SVT" val="FALSE"/>
  <p:tag name="NBP" val="1"/>
  <p:tag name="SPT" val="FALSE"/>
  <p:tag name="CII" val="140"/>
</p:tagLst>
</file>

<file path=ppt/tags/tag54.xml><?xml version="1.0" encoding="utf-8"?>
<p:tagLst xmlns:a="http://schemas.openxmlformats.org/drawingml/2006/main" xmlns:r="http://schemas.openxmlformats.org/officeDocument/2006/relationships" xmlns:p="http://schemas.openxmlformats.org/presentationml/2006/main">
  <p:tag name="SWI" val="141"/>
  <p:tag name="CVB" val="141"/>
  <p:tag name="BSN" val="141"/>
  <p:tag name="SVT" val="FALSE"/>
  <p:tag name="NBP" val="1"/>
  <p:tag name="SPT" val="FALSE"/>
  <p:tag name="CII" val="141"/>
</p:tagLst>
</file>

<file path=ppt/tags/tag55.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6.xml><?xml version="1.0" encoding="utf-8"?>
<p:tagLst xmlns:a="http://schemas.openxmlformats.org/drawingml/2006/main" xmlns:r="http://schemas.openxmlformats.org/officeDocument/2006/relationships" xmlns:p="http://schemas.openxmlformats.org/presentationml/2006/main">
  <p:tag name="SWI" val="142"/>
  <p:tag name="CVB" val="142"/>
  <p:tag name="BSN" val="142"/>
  <p:tag name="SVT" val="FALSE"/>
  <p:tag name="NBP" val="1"/>
  <p:tag name="SPT" val="FALSE"/>
  <p:tag name="CII" val="142"/>
</p:tagLst>
</file>

<file path=ppt/tags/tag57.xml><?xml version="1.0" encoding="utf-8"?>
<p:tagLst xmlns:a="http://schemas.openxmlformats.org/drawingml/2006/main" xmlns:r="http://schemas.openxmlformats.org/officeDocument/2006/relationships" xmlns:p="http://schemas.openxmlformats.org/presentationml/2006/main">
  <p:tag name="SWI" val="143"/>
  <p:tag name="CVB" val="143"/>
  <p:tag name="BSN" val="143"/>
  <p:tag name="SVT" val="FALSE"/>
  <p:tag name="NBP" val="1"/>
  <p:tag name="SPT" val="FALSE"/>
  <p:tag name="CII" val="143"/>
</p:tagLst>
</file>

<file path=ppt/tags/tag58.xml><?xml version="1.0" encoding="utf-8"?>
<p:tagLst xmlns:a="http://schemas.openxmlformats.org/drawingml/2006/main" xmlns:r="http://schemas.openxmlformats.org/officeDocument/2006/relationships" xmlns:p="http://schemas.openxmlformats.org/presentationml/2006/main">
  <p:tag name="SWI" val="144"/>
  <p:tag name="CVB" val="144"/>
  <p:tag name="BSN" val="144"/>
  <p:tag name="SVT" val="FALSE"/>
  <p:tag name="NBP" val="1"/>
  <p:tag name="SPT" val="FALSE"/>
  <p:tag name="CII" val="144"/>
</p:tagLst>
</file>

<file path=ppt/tags/tag59.xml><?xml version="1.0" encoding="utf-8"?>
<p:tagLst xmlns:a="http://schemas.openxmlformats.org/drawingml/2006/main" xmlns:r="http://schemas.openxmlformats.org/officeDocument/2006/relationships" xmlns:p="http://schemas.openxmlformats.org/presentationml/2006/main">
  <p:tag name="SWI" val="145"/>
  <p:tag name="CVB" val="145"/>
  <p:tag name="BSN" val="145"/>
  <p:tag name="SVT" val="FALSE"/>
  <p:tag name="NBP" val="1"/>
  <p:tag name="SPT" val="FALSE"/>
  <p:tag name="CII" val="145"/>
</p:tagLst>
</file>

<file path=ppt/tags/tag6.xml><?xml version="1.0" encoding="utf-8"?>
<p:tagLst xmlns:a="http://schemas.openxmlformats.org/drawingml/2006/main" xmlns:r="http://schemas.openxmlformats.org/officeDocument/2006/relationships" xmlns:p="http://schemas.openxmlformats.org/presentationml/2006/main">
  <p:tag name="SWI" val="112"/>
  <p:tag name="CVB" val="112"/>
  <p:tag name="BSN" val="112"/>
  <p:tag name="SVT" val="FALSE"/>
  <p:tag name="NBP" val="1"/>
  <p:tag name="SPT" val="FALSE"/>
  <p:tag name="CII" val="112"/>
</p:tagLst>
</file>

<file path=ppt/tags/tag60.xml><?xml version="1.0" encoding="utf-8"?>
<p:tagLst xmlns:a="http://schemas.openxmlformats.org/drawingml/2006/main" xmlns:r="http://schemas.openxmlformats.org/officeDocument/2006/relationships" xmlns:p="http://schemas.openxmlformats.org/presentationml/2006/main">
  <p:tag name="SWI" val="146"/>
  <p:tag name="CVB" val="146"/>
  <p:tag name="BSN" val="146"/>
  <p:tag name="SVT" val="FALSE"/>
  <p:tag name="NBP" val="1"/>
  <p:tag name="SPT" val="FALSE"/>
  <p:tag name="CII" val="146"/>
</p:tagLst>
</file>

<file path=ppt/tags/tag61.xml><?xml version="1.0" encoding="utf-8"?>
<p:tagLst xmlns:a="http://schemas.openxmlformats.org/drawingml/2006/main" xmlns:r="http://schemas.openxmlformats.org/officeDocument/2006/relationships" xmlns:p="http://schemas.openxmlformats.org/presentationml/2006/main">
  <p:tag name="SWI" val="147"/>
  <p:tag name="CVB" val="147"/>
  <p:tag name="BSN" val="147"/>
  <p:tag name="SVT" val="FALSE"/>
  <p:tag name="NBP" val="1"/>
  <p:tag name="SPT" val="FALSE"/>
  <p:tag name="CII" val="147"/>
</p:tagLst>
</file>

<file path=ppt/tags/tag62.xml><?xml version="1.0" encoding="utf-8"?>
<p:tagLst xmlns:a="http://schemas.openxmlformats.org/drawingml/2006/main" xmlns:r="http://schemas.openxmlformats.org/officeDocument/2006/relationships" xmlns:p="http://schemas.openxmlformats.org/presentationml/2006/main">
  <p:tag name="SWI" val="147"/>
  <p:tag name="CVB" val="147"/>
  <p:tag name="BSN" val="147"/>
  <p:tag name="SVT" val="FALSE"/>
  <p:tag name="NBP" val="1"/>
  <p:tag name="SPT" val="FALSE"/>
  <p:tag name="CII" val="147"/>
</p:tagLst>
</file>

<file path=ppt/tags/tag63.xml><?xml version="1.0" encoding="utf-8"?>
<p:tagLst xmlns:a="http://schemas.openxmlformats.org/drawingml/2006/main" xmlns:r="http://schemas.openxmlformats.org/officeDocument/2006/relationships" xmlns:p="http://schemas.openxmlformats.org/presentationml/2006/main">
  <p:tag name="SWI" val="148"/>
  <p:tag name="CVB" val="148"/>
  <p:tag name="BSN" val="148"/>
  <p:tag name="SVT" val="FALSE"/>
  <p:tag name="NBP" val="1"/>
  <p:tag name="SPT" val="FALSE"/>
  <p:tag name="CII" val="148"/>
</p:tagLst>
</file>

<file path=ppt/tags/tag64.xml><?xml version="1.0" encoding="utf-8"?>
<p:tagLst xmlns:a="http://schemas.openxmlformats.org/drawingml/2006/main" xmlns:r="http://schemas.openxmlformats.org/officeDocument/2006/relationships" xmlns:p="http://schemas.openxmlformats.org/presentationml/2006/main">
  <p:tag name="SWI" val="149"/>
  <p:tag name="CVB" val="149"/>
  <p:tag name="BSN" val="149"/>
  <p:tag name="SVT" val="FALSE"/>
  <p:tag name="NBP" val="1"/>
  <p:tag name="SPT" val="FALSE"/>
  <p:tag name="CII" val="149"/>
</p:tagLst>
</file>

<file path=ppt/tags/tag65.xml><?xml version="1.0" encoding="utf-8"?>
<p:tagLst xmlns:a="http://schemas.openxmlformats.org/drawingml/2006/main" xmlns:r="http://schemas.openxmlformats.org/officeDocument/2006/relationships" xmlns:p="http://schemas.openxmlformats.org/presentationml/2006/main">
  <p:tag name="SWI" val="150"/>
  <p:tag name="CVB" val="150"/>
  <p:tag name="BSN" val="150"/>
  <p:tag name="SVT" val="FALSE"/>
  <p:tag name="NBP" val="1"/>
  <p:tag name="SPT" val="FALSE"/>
  <p:tag name="CII" val="150"/>
</p:tagLst>
</file>

<file path=ppt/tags/tag66.xml><?xml version="1.0" encoding="utf-8"?>
<p:tagLst xmlns:a="http://schemas.openxmlformats.org/drawingml/2006/main" xmlns:r="http://schemas.openxmlformats.org/officeDocument/2006/relationships" xmlns:p="http://schemas.openxmlformats.org/presentationml/2006/main">
  <p:tag name="SWI" val="150"/>
  <p:tag name="CVB" val="150"/>
  <p:tag name="BSN" val="150"/>
  <p:tag name="SVT" val="FALSE"/>
  <p:tag name="NBP" val="1"/>
  <p:tag name="SPT" val="FALSE"/>
  <p:tag name="CII" val="150"/>
</p:tagLst>
</file>

<file path=ppt/tags/tag67.xml><?xml version="1.0" encoding="utf-8"?>
<p:tagLst xmlns:a="http://schemas.openxmlformats.org/drawingml/2006/main" xmlns:r="http://schemas.openxmlformats.org/officeDocument/2006/relationships" xmlns:p="http://schemas.openxmlformats.org/presentationml/2006/main">
  <p:tag name="SWI" val="151"/>
  <p:tag name="CVB" val="151"/>
  <p:tag name="BSN" val="151"/>
  <p:tag name="SVT" val="FALSE"/>
  <p:tag name="NBP" val="1"/>
  <p:tag name="SPT" val="FALSE"/>
  <p:tag name="CII" val="151"/>
</p:tagLst>
</file>

<file path=ppt/tags/tag68.xml><?xml version="1.0" encoding="utf-8"?>
<p:tagLst xmlns:a="http://schemas.openxmlformats.org/drawingml/2006/main" xmlns:r="http://schemas.openxmlformats.org/officeDocument/2006/relationships" xmlns:p="http://schemas.openxmlformats.org/presentationml/2006/main">
  <p:tag name="SWI" val="152"/>
  <p:tag name="CVB" val="152"/>
  <p:tag name="BSN" val="152"/>
  <p:tag name="SVT" val="FALSE"/>
  <p:tag name="NBP" val="1"/>
  <p:tag name="SPT" val="FALSE"/>
  <p:tag name="CII" val="152"/>
</p:tagLst>
</file>

<file path=ppt/tags/tag69.xml><?xml version="1.0" encoding="utf-8"?>
<p:tagLst xmlns:a="http://schemas.openxmlformats.org/drawingml/2006/main" xmlns:r="http://schemas.openxmlformats.org/officeDocument/2006/relationships" xmlns:p="http://schemas.openxmlformats.org/presentationml/2006/main">
  <p:tag name="SWI" val="153"/>
  <p:tag name="CVB" val="153"/>
  <p:tag name="BSN" val="153"/>
  <p:tag name="SVT" val="FALSE"/>
  <p:tag name="NBP" val="1"/>
  <p:tag name="SPT" val="FALSE"/>
  <p:tag name="CII" val="153"/>
</p:tagLst>
</file>

<file path=ppt/tags/tag7.xml><?xml version="1.0" encoding="utf-8"?>
<p:tagLst xmlns:a="http://schemas.openxmlformats.org/drawingml/2006/main" xmlns:r="http://schemas.openxmlformats.org/officeDocument/2006/relationships" xmlns:p="http://schemas.openxmlformats.org/presentationml/2006/main">
  <p:tag name="SWI" val="113"/>
  <p:tag name="CVB" val="113"/>
  <p:tag name="BSN" val="113"/>
  <p:tag name="SVT" val="FALSE"/>
  <p:tag name="NBP" val="1"/>
  <p:tag name="SPT" val="FALSE"/>
  <p:tag name="CII" val="113"/>
</p:tagLst>
</file>

<file path=ppt/tags/tag70.xml><?xml version="1.0" encoding="utf-8"?>
<p:tagLst xmlns:a="http://schemas.openxmlformats.org/drawingml/2006/main" xmlns:r="http://schemas.openxmlformats.org/officeDocument/2006/relationships" xmlns:p="http://schemas.openxmlformats.org/presentationml/2006/main">
  <p:tag name="SWI" val="154"/>
  <p:tag name="CVB" val="154"/>
  <p:tag name="BSN" val="154"/>
  <p:tag name="SVT" val="FALSE"/>
  <p:tag name="NBP" val="1"/>
  <p:tag name="SPT" val="FALSE"/>
  <p:tag name="CII" val="154"/>
</p:tagLst>
</file>

<file path=ppt/tags/tag71.xml><?xml version="1.0" encoding="utf-8"?>
<p:tagLst xmlns:a="http://schemas.openxmlformats.org/drawingml/2006/main" xmlns:r="http://schemas.openxmlformats.org/officeDocument/2006/relationships" xmlns:p="http://schemas.openxmlformats.org/presentationml/2006/main">
  <p:tag name="SWI" val="155"/>
  <p:tag name="CVB" val="155"/>
  <p:tag name="BSN" val="155"/>
  <p:tag name="SVT" val="FALSE"/>
  <p:tag name="NBP" val="1"/>
  <p:tag name="SPT" val="FALSE"/>
  <p:tag name="CII" val="155"/>
</p:tagLst>
</file>

<file path=ppt/tags/tag72.xml><?xml version="1.0" encoding="utf-8"?>
<p:tagLst xmlns:a="http://schemas.openxmlformats.org/drawingml/2006/main" xmlns:r="http://schemas.openxmlformats.org/officeDocument/2006/relationships" xmlns:p="http://schemas.openxmlformats.org/presentationml/2006/main">
  <p:tag name="SWI" val="155"/>
  <p:tag name="CVB" val="155"/>
  <p:tag name="BSN" val="155"/>
  <p:tag name="SVT" val="FALSE"/>
  <p:tag name="NBP" val="1"/>
  <p:tag name="SPT" val="FALSE"/>
  <p:tag name="CII" val="155"/>
</p:tagLst>
</file>

<file path=ppt/tags/tag73.xml><?xml version="1.0" encoding="utf-8"?>
<p:tagLst xmlns:a="http://schemas.openxmlformats.org/drawingml/2006/main" xmlns:r="http://schemas.openxmlformats.org/officeDocument/2006/relationships" xmlns:p="http://schemas.openxmlformats.org/presentationml/2006/main">
  <p:tag name="SWI" val="156"/>
  <p:tag name="CVB" val="156"/>
  <p:tag name="BSN" val="156"/>
  <p:tag name="SVT" val="FALSE"/>
  <p:tag name="NBP" val="1"/>
  <p:tag name="SPT" val="FALSE"/>
  <p:tag name="CII" val="156"/>
</p:tagLst>
</file>

<file path=ppt/tags/tag74.xml><?xml version="1.0" encoding="utf-8"?>
<p:tagLst xmlns:a="http://schemas.openxmlformats.org/drawingml/2006/main" xmlns:r="http://schemas.openxmlformats.org/officeDocument/2006/relationships" xmlns:p="http://schemas.openxmlformats.org/presentationml/2006/main">
  <p:tag name="SWI" val="156"/>
  <p:tag name="CVB" val="156"/>
  <p:tag name="BSN" val="156"/>
  <p:tag name="SVT" val="FALSE"/>
  <p:tag name="NBP" val="1"/>
  <p:tag name="SPT" val="FALSE"/>
  <p:tag name="CII" val="156"/>
</p:tagLst>
</file>

<file path=ppt/tags/tag75.xml><?xml version="1.0" encoding="utf-8"?>
<p:tagLst xmlns:a="http://schemas.openxmlformats.org/drawingml/2006/main" xmlns:r="http://schemas.openxmlformats.org/officeDocument/2006/relationships" xmlns:p="http://schemas.openxmlformats.org/presentationml/2006/main">
  <p:tag name="SWI" val="157"/>
  <p:tag name="CVB" val="157"/>
  <p:tag name="BSN" val="157"/>
  <p:tag name="SVT" val="FALSE"/>
  <p:tag name="NBP" val="1"/>
  <p:tag name="SPT" val="FALSE"/>
  <p:tag name="CII" val="157"/>
</p:tagLst>
</file>

<file path=ppt/tags/tag76.xml><?xml version="1.0" encoding="utf-8"?>
<p:tagLst xmlns:a="http://schemas.openxmlformats.org/drawingml/2006/main" xmlns:r="http://schemas.openxmlformats.org/officeDocument/2006/relationships" xmlns:p="http://schemas.openxmlformats.org/presentationml/2006/main">
  <p:tag name="SWI" val="157"/>
  <p:tag name="CVB" val="157"/>
  <p:tag name="BSN" val="157"/>
  <p:tag name="SVT" val="FALSE"/>
  <p:tag name="NBP" val="1"/>
  <p:tag name="SPT" val="FALSE"/>
  <p:tag name="CII" val="157"/>
</p:tagLst>
</file>

<file path=ppt/tags/tag77.xml><?xml version="1.0" encoding="utf-8"?>
<p:tagLst xmlns:a="http://schemas.openxmlformats.org/drawingml/2006/main" xmlns:r="http://schemas.openxmlformats.org/officeDocument/2006/relationships" xmlns:p="http://schemas.openxmlformats.org/presentationml/2006/main">
  <p:tag name="SWI" val="158"/>
  <p:tag name="CVB" val="158"/>
  <p:tag name="BSN" val="158"/>
  <p:tag name="SVT" val="FALSE"/>
  <p:tag name="NBP" val="1"/>
  <p:tag name="SPT" val="FALSE"/>
  <p:tag name="CII" val="158"/>
</p:tagLst>
</file>

<file path=ppt/tags/tag78.xml><?xml version="1.0" encoding="utf-8"?>
<p:tagLst xmlns:a="http://schemas.openxmlformats.org/drawingml/2006/main" xmlns:r="http://schemas.openxmlformats.org/officeDocument/2006/relationships" xmlns:p="http://schemas.openxmlformats.org/presentationml/2006/main">
  <p:tag name="SWI" val="159"/>
  <p:tag name="CVB" val="159"/>
  <p:tag name="BSN" val="159"/>
  <p:tag name="SVT" val="FALSE"/>
  <p:tag name="NBP" val="1"/>
  <p:tag name="SPT" val="FALSE"/>
  <p:tag name="CII" val="159"/>
</p:tagLst>
</file>

<file path=ppt/tags/tag79.xml><?xml version="1.0" encoding="utf-8"?>
<p:tagLst xmlns:a="http://schemas.openxmlformats.org/drawingml/2006/main" xmlns:r="http://schemas.openxmlformats.org/officeDocument/2006/relationships" xmlns:p="http://schemas.openxmlformats.org/presentationml/2006/main">
  <p:tag name="SWI" val="160"/>
  <p:tag name="CVB" val="160"/>
  <p:tag name="BSN" val="160"/>
  <p:tag name="SVT" val="FALSE"/>
  <p:tag name="NBP" val="1"/>
  <p:tag name="SPT" val="FALSE"/>
  <p:tag name="CII" val="160"/>
</p:tagLst>
</file>

<file path=ppt/tags/tag8.xml><?xml version="1.0" encoding="utf-8"?>
<p:tagLst xmlns:a="http://schemas.openxmlformats.org/drawingml/2006/main" xmlns:r="http://schemas.openxmlformats.org/officeDocument/2006/relationships" xmlns:p="http://schemas.openxmlformats.org/presentationml/2006/main">
  <p:tag name="SWI" val="43"/>
  <p:tag name="NBP" val="1"/>
  <p:tag name="BSN" val="43"/>
  <p:tag name="SVT" val="TRUE"/>
  <p:tag name="CVB" val="43"/>
  <p:tag name="SPT" val="FALSE"/>
  <p:tag name="CII" val="43"/>
</p:tagLst>
</file>

<file path=ppt/tags/tag80.xml><?xml version="1.0" encoding="utf-8"?>
<p:tagLst xmlns:a="http://schemas.openxmlformats.org/drawingml/2006/main" xmlns:r="http://schemas.openxmlformats.org/officeDocument/2006/relationships" xmlns:p="http://schemas.openxmlformats.org/presentationml/2006/main">
  <p:tag name="SWI" val="161"/>
  <p:tag name="CVB" val="161"/>
  <p:tag name="BSN" val="161"/>
  <p:tag name="SVT" val="FALSE"/>
  <p:tag name="NBP" val="1"/>
  <p:tag name="SPT" val="FALSE"/>
  <p:tag name="CII" val="161"/>
</p:tagLst>
</file>

<file path=ppt/tags/tag81.xml><?xml version="1.0" encoding="utf-8"?>
<p:tagLst xmlns:a="http://schemas.openxmlformats.org/drawingml/2006/main" xmlns:r="http://schemas.openxmlformats.org/officeDocument/2006/relationships" xmlns:p="http://schemas.openxmlformats.org/presentationml/2006/main">
  <p:tag name="SWI" val="162"/>
  <p:tag name="CVB" val="162"/>
  <p:tag name="BSN" val="162"/>
  <p:tag name="SVT" val="FALSE"/>
  <p:tag name="NBP" val="1"/>
  <p:tag name="SPT" val="FALSE"/>
  <p:tag name="CII" val="162"/>
</p:tagLst>
</file>

<file path=ppt/tags/tag82.xml><?xml version="1.0" encoding="utf-8"?>
<p:tagLst xmlns:a="http://schemas.openxmlformats.org/drawingml/2006/main" xmlns:r="http://schemas.openxmlformats.org/officeDocument/2006/relationships" xmlns:p="http://schemas.openxmlformats.org/presentationml/2006/main">
  <p:tag name="SWI" val="163"/>
  <p:tag name="CVB" val="163"/>
  <p:tag name="BSN" val="163"/>
  <p:tag name="SVT" val="FALSE"/>
  <p:tag name="NBP" val="1"/>
  <p:tag name="SPT" val="FALSE"/>
  <p:tag name="CII" val="163"/>
</p:tagLst>
</file>

<file path=ppt/tags/tag83.xml><?xml version="1.0" encoding="utf-8"?>
<p:tagLst xmlns:a="http://schemas.openxmlformats.org/drawingml/2006/main" xmlns:r="http://schemas.openxmlformats.org/officeDocument/2006/relationships" xmlns:p="http://schemas.openxmlformats.org/presentationml/2006/main">
  <p:tag name="SWI" val="164"/>
  <p:tag name="CVB" val="164"/>
  <p:tag name="BSN" val="164"/>
  <p:tag name="SVT" val="FALSE"/>
  <p:tag name="NBP" val="1"/>
  <p:tag name="SPT" val="FALSE"/>
  <p:tag name="CII" val="164"/>
</p:tagLst>
</file>

<file path=ppt/tags/tag84.xml><?xml version="1.0" encoding="utf-8"?>
<p:tagLst xmlns:a="http://schemas.openxmlformats.org/drawingml/2006/main" xmlns:r="http://schemas.openxmlformats.org/officeDocument/2006/relationships" xmlns:p="http://schemas.openxmlformats.org/presentationml/2006/main">
  <p:tag name="SWI" val="165"/>
  <p:tag name="CVB" val="165"/>
  <p:tag name="BSN" val="165"/>
  <p:tag name="SVT" val="FALSE"/>
  <p:tag name="NBP" val="1"/>
  <p:tag name="SPT" val="FALSE"/>
  <p:tag name="CII" val="165"/>
</p:tagLst>
</file>

<file path=ppt/tags/tag85.xml><?xml version="1.0" encoding="utf-8"?>
<p:tagLst xmlns:a="http://schemas.openxmlformats.org/drawingml/2006/main" xmlns:r="http://schemas.openxmlformats.org/officeDocument/2006/relationships" xmlns:p="http://schemas.openxmlformats.org/presentationml/2006/main">
  <p:tag name="SWI" val="166"/>
  <p:tag name="CVB" val="166"/>
  <p:tag name="BSN" val="166"/>
  <p:tag name="SVT" val="FALSE"/>
  <p:tag name="NBP" val="1"/>
  <p:tag name="SPT" val="FALSE"/>
  <p:tag name="CII" val="166"/>
</p:tagLst>
</file>

<file path=ppt/tags/tag86.xml><?xml version="1.0" encoding="utf-8"?>
<p:tagLst xmlns:a="http://schemas.openxmlformats.org/drawingml/2006/main" xmlns:r="http://schemas.openxmlformats.org/officeDocument/2006/relationships" xmlns:p="http://schemas.openxmlformats.org/presentationml/2006/main">
  <p:tag name="SWI" val="167"/>
  <p:tag name="CVB" val="167"/>
  <p:tag name="BSN" val="167"/>
  <p:tag name="SVT" val="FALSE"/>
  <p:tag name="NBP" val="1"/>
  <p:tag name="SPT" val="FALSE"/>
  <p:tag name="CII" val="167"/>
</p:tagLst>
</file>

<file path=ppt/tags/tag87.xml><?xml version="1.0" encoding="utf-8"?>
<p:tagLst xmlns:a="http://schemas.openxmlformats.org/drawingml/2006/main" xmlns:r="http://schemas.openxmlformats.org/officeDocument/2006/relationships" xmlns:p="http://schemas.openxmlformats.org/presentationml/2006/main">
  <p:tag name="SWI" val="168"/>
  <p:tag name="CVB" val="168"/>
  <p:tag name="BSN" val="168"/>
  <p:tag name="SVT" val="FALSE"/>
  <p:tag name="NBP" val="1"/>
  <p:tag name="SPT" val="FALSE"/>
  <p:tag name="CII" val="168"/>
</p:tagLst>
</file>

<file path=ppt/tags/tag88.xml><?xml version="1.0" encoding="utf-8"?>
<p:tagLst xmlns:a="http://schemas.openxmlformats.org/drawingml/2006/main" xmlns:r="http://schemas.openxmlformats.org/officeDocument/2006/relationships" xmlns:p="http://schemas.openxmlformats.org/presentationml/2006/main">
  <p:tag name="SWI" val="169"/>
  <p:tag name="CVB" val="169"/>
  <p:tag name="BSN" val="169"/>
  <p:tag name="SVT" val="FALSE"/>
  <p:tag name="NBP" val="1"/>
  <p:tag name="SPT" val="FALSE"/>
  <p:tag name="CII" val="169"/>
</p:tagLst>
</file>

<file path=ppt/tags/tag89.xml><?xml version="1.0" encoding="utf-8"?>
<p:tagLst xmlns:a="http://schemas.openxmlformats.org/drawingml/2006/main" xmlns:r="http://schemas.openxmlformats.org/officeDocument/2006/relationships" xmlns:p="http://schemas.openxmlformats.org/presentationml/2006/main">
  <p:tag name="SWI" val="169"/>
  <p:tag name="CVB" val="169"/>
  <p:tag name="BSN" val="169"/>
  <p:tag name="SVT" val="FALSE"/>
  <p:tag name="NBP" val="1"/>
  <p:tag name="SPT" val="FALSE"/>
  <p:tag name="CII" val="169"/>
</p:tagLst>
</file>

<file path=ppt/tags/tag9.xml><?xml version="1.0" encoding="utf-8"?>
<p:tagLst xmlns:a="http://schemas.openxmlformats.org/drawingml/2006/main" xmlns:r="http://schemas.openxmlformats.org/officeDocument/2006/relationships" xmlns:p="http://schemas.openxmlformats.org/presentationml/2006/main">
  <p:tag name="DUMMACSH" val="TRUE"/>
</p:tagLst>
</file>

<file path=ppt/tags/tag90.xml><?xml version="1.0" encoding="utf-8"?>
<p:tagLst xmlns:a="http://schemas.openxmlformats.org/drawingml/2006/main" xmlns:r="http://schemas.openxmlformats.org/officeDocument/2006/relationships" xmlns:p="http://schemas.openxmlformats.org/presentationml/2006/main">
  <p:tag name="SWI" val="170"/>
  <p:tag name="CVB" val="170"/>
  <p:tag name="BSN" val="170"/>
  <p:tag name="SVT" val="FALSE"/>
  <p:tag name="NBP" val="1"/>
  <p:tag name="SPT" val="FALSE"/>
  <p:tag name="CII" val="170"/>
</p:tagLst>
</file>

<file path=ppt/tags/tag91.xml><?xml version="1.0" encoding="utf-8"?>
<p:tagLst xmlns:a="http://schemas.openxmlformats.org/drawingml/2006/main" xmlns:r="http://schemas.openxmlformats.org/officeDocument/2006/relationships" xmlns:p="http://schemas.openxmlformats.org/presentationml/2006/main">
  <p:tag name="SWI" val="171"/>
  <p:tag name="CVB" val="171"/>
  <p:tag name="BSN" val="171"/>
  <p:tag name="SVT" val="FALSE"/>
  <p:tag name="NBP" val="1"/>
  <p:tag name="SPT" val="FALSE"/>
  <p:tag name="CII" val="171"/>
</p:tagLst>
</file>

<file path=ppt/tags/tag92.xml><?xml version="1.0" encoding="utf-8"?>
<p:tagLst xmlns:a="http://schemas.openxmlformats.org/drawingml/2006/main" xmlns:r="http://schemas.openxmlformats.org/officeDocument/2006/relationships" xmlns:p="http://schemas.openxmlformats.org/presentationml/2006/main">
  <p:tag name="SWI" val="172"/>
  <p:tag name="CVB" val="172"/>
  <p:tag name="BSN" val="172"/>
  <p:tag name="SVT" val="FALSE"/>
  <p:tag name="NBP" val="1"/>
  <p:tag name="SPT" val="FALSE"/>
  <p:tag name="CII" val="172"/>
</p:tagLst>
</file>

<file path=ppt/tags/tag93.xml><?xml version="1.0" encoding="utf-8"?>
<p:tagLst xmlns:a="http://schemas.openxmlformats.org/drawingml/2006/main" xmlns:r="http://schemas.openxmlformats.org/officeDocument/2006/relationships" xmlns:p="http://schemas.openxmlformats.org/presentationml/2006/main">
  <p:tag name="SWI" val="173"/>
  <p:tag name="CVB" val="173"/>
  <p:tag name="BSN" val="173"/>
  <p:tag name="SVT" val="FALSE"/>
  <p:tag name="NBP" val="1"/>
  <p:tag name="SPT" val="FALSE"/>
  <p:tag name="CII" val="173"/>
</p:tagLst>
</file>

<file path=ppt/tags/tag94.xml><?xml version="1.0" encoding="utf-8"?>
<p:tagLst xmlns:a="http://schemas.openxmlformats.org/drawingml/2006/main" xmlns:r="http://schemas.openxmlformats.org/officeDocument/2006/relationships" xmlns:p="http://schemas.openxmlformats.org/presentationml/2006/main">
  <p:tag name="SWI" val="174"/>
  <p:tag name="CVB" val="174"/>
  <p:tag name="BSN" val="174"/>
  <p:tag name="SVT" val="FALSE"/>
  <p:tag name="NBP" val="1"/>
  <p:tag name="SPT" val="FALSE"/>
  <p:tag name="CII" val="174"/>
</p:tagLst>
</file>

<file path=ppt/tags/tag95.xml><?xml version="1.0" encoding="utf-8"?>
<p:tagLst xmlns:a="http://schemas.openxmlformats.org/drawingml/2006/main" xmlns:r="http://schemas.openxmlformats.org/officeDocument/2006/relationships" xmlns:p="http://schemas.openxmlformats.org/presentationml/2006/main">
  <p:tag name="SWI" val="175"/>
  <p:tag name="CVB" val="175"/>
  <p:tag name="BSN" val="175"/>
  <p:tag name="SVT" val="FALSE"/>
  <p:tag name="NBP" val="1"/>
  <p:tag name="SPT" val="FALSE"/>
  <p:tag name="CII" val="175"/>
</p:tagLst>
</file>

<file path=ppt/tags/tag96.xml><?xml version="1.0" encoding="utf-8"?>
<p:tagLst xmlns:a="http://schemas.openxmlformats.org/drawingml/2006/main" xmlns:r="http://schemas.openxmlformats.org/officeDocument/2006/relationships" xmlns:p="http://schemas.openxmlformats.org/presentationml/2006/main">
  <p:tag name="SWI" val="176"/>
  <p:tag name="CVB" val="176"/>
  <p:tag name="BSN" val="176"/>
  <p:tag name="SVT" val="FALSE"/>
  <p:tag name="NBP" val="1"/>
  <p:tag name="SPT" val="FALSE"/>
  <p:tag name="CII" val="176"/>
</p:tagLst>
</file>

<file path=ppt/tags/tag97.xml><?xml version="1.0" encoding="utf-8"?>
<p:tagLst xmlns:a="http://schemas.openxmlformats.org/drawingml/2006/main" xmlns:r="http://schemas.openxmlformats.org/officeDocument/2006/relationships" xmlns:p="http://schemas.openxmlformats.org/presentationml/2006/main">
  <p:tag name="SWI" val="177"/>
  <p:tag name="CVB" val="177"/>
  <p:tag name="BSN" val="177"/>
  <p:tag name="SVT" val="FALSE"/>
  <p:tag name="NBP" val="1"/>
  <p:tag name="SPT" val="FALSE"/>
  <p:tag name="CII" val="177"/>
</p:tagLst>
</file>

<file path=ppt/tags/tag98.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99.xml><?xml version="1.0" encoding="utf-8"?>
<p:tagLst xmlns:a="http://schemas.openxmlformats.org/drawingml/2006/main" xmlns:r="http://schemas.openxmlformats.org/officeDocument/2006/relationships" xmlns:p="http://schemas.openxmlformats.org/presentationml/2006/main">
  <p:tag name="DUMMACSH" val="TRUE"/>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8710</TotalTime>
  <Words>8104</Words>
  <Application>Microsoft Office PowerPoint</Application>
  <PresentationFormat>On-screen Show (4:3)</PresentationFormat>
  <Paragraphs>1034</Paragraphs>
  <Slides>99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99</vt:i4>
      </vt:variant>
    </vt:vector>
  </HeadingPairs>
  <TitlesOfParts>
    <vt:vector size="102" baseType="lpstr">
      <vt:lpstr>Blends</vt:lpstr>
      <vt:lpstr>Equation</vt:lpstr>
      <vt:lpstr>Worksheet</vt:lpstr>
      <vt:lpstr>High Performance Computing Modernization Program (HPCMP)  Summer 2011 Puerto Rico Workshop on  Intermediate Parallel Programming &amp; Cluster Computing  in conjunction with the National Computational Science Institute (NCSI)/  SC11 Conference  Jointly hosted at  Polytechnic U of Puerto Rico and U Oklahoma  and available live via videoconferencing  (streaming video recordings coming soon)</vt:lpstr>
      <vt:lpstr>Intermediate Parallel Programming &amp; Cluster Computing  Shared Memory Multithreading</vt:lpstr>
      <vt:lpstr>This is an experiment!</vt:lpstr>
      <vt:lpstr>H.323 (Polycom etc)</vt:lpstr>
      <vt:lpstr>H.323 from Internet Explorer</vt:lpstr>
      <vt:lpstr>EVO</vt:lpstr>
      <vt:lpstr>Phone Bridge</vt:lpstr>
      <vt:lpstr>Please Mute Yourself</vt:lpstr>
      <vt:lpstr>Questions via Text: Piazzza</vt:lpstr>
      <vt:lpstr>Thanks for helping and sponsoring!</vt:lpstr>
      <vt:lpstr>This is an experiment!</vt:lpstr>
      <vt:lpstr>Outline</vt:lpstr>
      <vt:lpstr>Parallelism</vt:lpstr>
      <vt:lpstr>Parallelism</vt:lpstr>
      <vt:lpstr>What Is Parallelism?</vt:lpstr>
      <vt:lpstr>Common Kinds of Parallelism</vt:lpstr>
      <vt:lpstr>Why Parallelism Is Good</vt:lpstr>
      <vt:lpstr>Parallelism Jargon</vt:lpstr>
      <vt:lpstr>Jargon Alert!</vt:lpstr>
      <vt:lpstr>Amdahl’s Law</vt:lpstr>
      <vt:lpstr>Amdahl’s Law: Huh?</vt:lpstr>
      <vt:lpstr>Max Speedup by Serial %</vt:lpstr>
      <vt:lpstr>Amdahl’s Law Example (F90)</vt:lpstr>
      <vt:lpstr>Amdahl’s Law Example (C)</vt:lpstr>
      <vt:lpstr>The Point of Amdahl’s Law</vt:lpstr>
      <vt:lpstr>Speedup</vt:lpstr>
      <vt:lpstr>Scalability</vt:lpstr>
      <vt:lpstr>Strong vs Weak Scalability</vt:lpstr>
      <vt:lpstr>Scalability</vt:lpstr>
      <vt:lpstr>Granularity</vt:lpstr>
      <vt:lpstr>Parallel Overhead</vt:lpstr>
      <vt:lpstr>Shared Memory Multithreading</vt:lpstr>
      <vt:lpstr>The Jigsaw Puzzle Analogy</vt:lpstr>
      <vt:lpstr>Serial Computing</vt:lpstr>
      <vt:lpstr>Shared Memory Parallelism</vt:lpstr>
      <vt:lpstr>The More the Merrier?</vt:lpstr>
      <vt:lpstr>Diminishing Returns</vt:lpstr>
      <vt:lpstr>Distributed Parallelism</vt:lpstr>
      <vt:lpstr>More Distributed Processors</vt:lpstr>
      <vt:lpstr>Load Balancing</vt:lpstr>
      <vt:lpstr>Load Balancing</vt:lpstr>
      <vt:lpstr>Load Balancing</vt:lpstr>
      <vt:lpstr>Load Balancing</vt:lpstr>
      <vt:lpstr>How Shared Memory Parallelism Behaves</vt:lpstr>
      <vt:lpstr>The Fork/Join Model</vt:lpstr>
      <vt:lpstr>The Fork/Join Model (cont’d)</vt:lpstr>
      <vt:lpstr>The Fork/Join Model (cont’d)</vt:lpstr>
      <vt:lpstr>Principle vs. Practice</vt:lpstr>
      <vt:lpstr>Why Idle?</vt:lpstr>
      <vt:lpstr>Standards and Nonstandards</vt:lpstr>
      <vt:lpstr>Standards and Nonstandards</vt:lpstr>
      <vt:lpstr>Standards and Nonstandards</vt:lpstr>
      <vt:lpstr>OpenMP</vt:lpstr>
      <vt:lpstr>What Is OpenMP?</vt:lpstr>
      <vt:lpstr>Compiler Directives</vt:lpstr>
      <vt:lpstr>OpenMP Compiler Directives</vt:lpstr>
      <vt:lpstr>Example OpenMP Directives</vt:lpstr>
      <vt:lpstr>A First OpenMP Program (F90)</vt:lpstr>
      <vt:lpstr>A First OpenMP Program (C)</vt:lpstr>
      <vt:lpstr>Running hello_world</vt:lpstr>
      <vt:lpstr>OpenMP Issues Observed</vt:lpstr>
      <vt:lpstr>The PARALLEL DO Directive (F90)</vt:lpstr>
      <vt:lpstr>The parallel for Directive (C)</vt:lpstr>
      <vt:lpstr>A Change to hello_world</vt:lpstr>
      <vt:lpstr>Chunks</vt:lpstr>
      <vt:lpstr>Private and Shared Data</vt:lpstr>
      <vt:lpstr>Should All Data Be Shared?</vt:lpstr>
      <vt:lpstr>A Private Variable (F90)</vt:lpstr>
      <vt:lpstr>A Private Variable (C)</vt:lpstr>
      <vt:lpstr>Another Private Variable (F90)</vt:lpstr>
      <vt:lpstr>Another Private Variable (C)</vt:lpstr>
      <vt:lpstr>A Shared Variable (F90)</vt:lpstr>
      <vt:lpstr>A Shared Variable (C)</vt:lpstr>
      <vt:lpstr>SHARED &amp; PRIVATE Clauses</vt:lpstr>
      <vt:lpstr>DEFAULT Clause</vt:lpstr>
      <vt:lpstr>Different Workloads</vt:lpstr>
      <vt:lpstr>Chunks</vt:lpstr>
      <vt:lpstr>Scheduling Strategies</vt:lpstr>
      <vt:lpstr>Static Scheduling</vt:lpstr>
      <vt:lpstr>Dynamic Scheduling</vt:lpstr>
      <vt:lpstr>Guided Scheduling</vt:lpstr>
      <vt:lpstr>How to Know Which Schedule?</vt:lpstr>
      <vt:lpstr>SCHEDULE Clause</vt:lpstr>
      <vt:lpstr>Synchronization</vt:lpstr>
      <vt:lpstr>Why Synchronize? (F90)</vt:lpstr>
      <vt:lpstr>Why Synchronize?</vt:lpstr>
      <vt:lpstr>Barriers</vt:lpstr>
      <vt:lpstr>Critical Sections</vt:lpstr>
      <vt:lpstr>Why Have Critical Sections?</vt:lpstr>
      <vt:lpstr>If No Critical Section</vt:lpstr>
      <vt:lpstr>Pen Game #1: Take the Pen</vt:lpstr>
      <vt:lpstr>Pen Game #2: Look at the Pen</vt:lpstr>
      <vt:lpstr>Race Conditions</vt:lpstr>
      <vt:lpstr>Reductions</vt:lpstr>
      <vt:lpstr>Reduction Clause</vt:lpstr>
      <vt:lpstr>Parallelizing a Serial Code #1</vt:lpstr>
      <vt:lpstr>Parallelizing a Serial Code #2</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Shared Memory Multithreading</dc:title>
  <dc:creator>Henry Neeman</dc:creator>
  <cp:lastModifiedBy>hneeman</cp:lastModifiedBy>
  <cp:revision>475</cp:revision>
  <cp:lastPrinted>1601-01-01T00:00:00Z</cp:lastPrinted>
  <dcterms:created xsi:type="dcterms:W3CDTF">2001-08-18T12:37:15Z</dcterms:created>
  <dcterms:modified xsi:type="dcterms:W3CDTF">2011-08-01T07:03:33Z</dcterms:modified>
</cp:coreProperties>
</file>