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4"/>
  </p:notesMasterIdLst>
  <p:handoutMasterIdLst>
    <p:handoutMasterId r:id="rId35"/>
  </p:handoutMasterIdLst>
  <p:sldIdLst>
    <p:sldId id="664" r:id="rId2"/>
    <p:sldId id="554" r:id="rId3"/>
    <p:sldId id="650" r:id="rId4"/>
    <p:sldId id="652" r:id="rId5"/>
    <p:sldId id="661" r:id="rId6"/>
    <p:sldId id="653" r:id="rId7"/>
    <p:sldId id="655" r:id="rId8"/>
    <p:sldId id="656" r:id="rId9"/>
    <p:sldId id="657" r:id="rId10"/>
    <p:sldId id="658" r:id="rId11"/>
    <p:sldId id="659" r:id="rId12"/>
    <p:sldId id="763" r:id="rId13"/>
    <p:sldId id="764" r:id="rId14"/>
    <p:sldId id="867" r:id="rId15"/>
    <p:sldId id="872" r:id="rId16"/>
    <p:sldId id="868" r:id="rId17"/>
    <p:sldId id="869" r:id="rId18"/>
    <p:sldId id="859" r:id="rId19"/>
    <p:sldId id="870" r:id="rId20"/>
    <p:sldId id="860" r:id="rId21"/>
    <p:sldId id="857" r:id="rId22"/>
    <p:sldId id="858" r:id="rId23"/>
    <p:sldId id="862" r:id="rId24"/>
    <p:sldId id="856" r:id="rId25"/>
    <p:sldId id="863" r:id="rId26"/>
    <p:sldId id="864" r:id="rId27"/>
    <p:sldId id="873" r:id="rId28"/>
    <p:sldId id="874" r:id="rId29"/>
    <p:sldId id="865" r:id="rId30"/>
    <p:sldId id="871" r:id="rId31"/>
    <p:sldId id="855" r:id="rId32"/>
    <p:sldId id="854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75" d="100"/>
          <a:sy n="75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0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82110"/>
            <a:ext cx="7924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5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9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hampton_long_logo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04800" y="6442840"/>
            <a:ext cx="1223962" cy="288311"/>
          </a:xfrm>
          <a:prstGeom prst="rect">
            <a:avLst/>
          </a:prstGeom>
        </p:spPr>
      </p:pic>
      <p:pic>
        <p:nvPicPr>
          <p:cNvPr id="21" name="Picture 20" descr="sdsu_logo.jp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6508530" y="6148550"/>
            <a:ext cx="381000" cy="571500"/>
          </a:xfrm>
          <a:prstGeom prst="rect">
            <a:avLst/>
          </a:prstGeom>
        </p:spPr>
      </p:pic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3648" y="6096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Shared Memory Multithreading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1447800" cy="381000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078420" y="605133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Sponsored by DOD HPCMP, SC11/ACM, NCSI and</a:t>
            </a:r>
          </a:p>
          <a:p>
            <a:r>
              <a:rPr lang="en-US" sz="800" dirty="0" smtClean="0"/>
              <a:t>OK EPSCoR</a:t>
            </a:r>
            <a:endParaRPr lang="en-US" sz="800" dirty="0"/>
          </a:p>
        </p:txBody>
      </p:sp>
      <p:pic>
        <p:nvPicPr>
          <p:cNvPr id="17" name="Picture 12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00200" y="6096000"/>
            <a:ext cx="4430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pupr_logo.jp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7824698" y="6248400"/>
            <a:ext cx="273170" cy="381000"/>
          </a:xfrm>
          <a:prstGeom prst="rect">
            <a:avLst/>
          </a:prstGeom>
        </p:spPr>
      </p:pic>
      <p:pic>
        <p:nvPicPr>
          <p:cNvPr id="20" name="Picture 19" descr="contracosta_logo.jpg"/>
          <p:cNvPicPr>
            <a:picLocks noChangeAspect="1"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7162800" y="6172200"/>
            <a:ext cx="666750" cy="533400"/>
          </a:xfrm>
          <a:prstGeom prst="rect">
            <a:avLst/>
          </a:prstGeom>
        </p:spPr>
      </p:pic>
      <p:pic>
        <p:nvPicPr>
          <p:cNvPr id="14" name="Picture 13" descr="earlham_ec_logo.png"/>
          <p:cNvPicPr>
            <a:picLocks noChangeAspect="1"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6794860" y="6228846"/>
            <a:ext cx="433493" cy="421808"/>
          </a:xfrm>
          <a:prstGeom prst="rect">
            <a:avLst/>
          </a:prstGeom>
        </p:spPr>
      </p:pic>
      <p:pic>
        <p:nvPicPr>
          <p:cNvPr id="23" name="Picture 22" descr="widener_wordsonly_logo.jpg"/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>
          <a:xfrm>
            <a:off x="1524000" y="6477000"/>
            <a:ext cx="676275" cy="223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12" Type="http://schemas.openxmlformats.org/officeDocument/2006/relationships/image" Target="../media/image17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8.jpeg"/><Relationship Id="rId10" Type="http://schemas.openxmlformats.org/officeDocument/2006/relationships/image" Target="../media/image15.png"/><Relationship Id="rId4" Type="http://schemas.openxmlformats.org/officeDocument/2006/relationships/image" Target="../media/image11.gif"/><Relationship Id="rId9" Type="http://schemas.openxmlformats.org/officeDocument/2006/relationships/image" Target="../media/image1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12" Type="http://schemas.openxmlformats.org/officeDocument/2006/relationships/image" Target="../media/image17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8.jpeg"/><Relationship Id="rId10" Type="http://schemas.openxmlformats.org/officeDocument/2006/relationships/image" Target="../media/image15.png"/><Relationship Id="rId4" Type="http://schemas.openxmlformats.org/officeDocument/2006/relationships/image" Target="../media/image11.gif"/><Relationship Id="rId9" Type="http://schemas.openxmlformats.org/officeDocument/2006/relationships/image" Target="../media/image1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fgroup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hyperlink" Target="http://www.unidata/ucar.edu/software/netcdf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zz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ampton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4038600"/>
            <a:ext cx="1428750" cy="1428750"/>
          </a:xfrm>
          <a:prstGeom prst="rect">
            <a:avLst/>
          </a:prstGeom>
        </p:spPr>
      </p:pic>
      <p:pic>
        <p:nvPicPr>
          <p:cNvPr id="16" name="Picture 15" descr="contracosta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3276600"/>
            <a:ext cx="1428750" cy="1143000"/>
          </a:xfrm>
          <a:prstGeom prst="rect">
            <a:avLst/>
          </a:prstGeom>
        </p:spPr>
      </p:pic>
      <p:pic>
        <p:nvPicPr>
          <p:cNvPr id="15" name="Picture 14" descr="sdsu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953000"/>
            <a:ext cx="1066800" cy="1600200"/>
          </a:xfrm>
          <a:prstGeom prst="rect">
            <a:avLst/>
          </a:prstGeo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328959"/>
            <a:ext cx="82296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High Performance Computing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Modernization Program (HPCMP)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Summer 2011 Puerto Rico Workshop on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Parallel Programming</a:t>
            </a:r>
            <a:b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conjunction with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the National Computational Science Institute (NCSI)/ 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SC11 Conference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Jointly hosted at </a:t>
            </a:r>
            <a:b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Polytechnic U of Puerto Rico</a:t>
            </a:r>
            <a:b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U Oklahoma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available live via videoconferencing </a:t>
            </a:r>
            <a:b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(streaming video recordings coming soon)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124200" y="5867400"/>
            <a:ext cx="2895600" cy="7620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4382206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3543807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4876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Sponsored by DOD HPCMP, SC11/ACM, NCSI and</a:t>
            </a:r>
          </a:p>
          <a:p>
            <a:r>
              <a:rPr lang="en-US" dirty="0" smtClean="0"/>
              <a:t>OK EPSCoR</a:t>
            </a:r>
            <a:endParaRPr lang="en-US" dirty="0"/>
          </a:p>
        </p:txBody>
      </p:sp>
      <p:pic>
        <p:nvPicPr>
          <p:cNvPr id="18" name="Picture 17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43800" y="5334000"/>
            <a:ext cx="1479518" cy="473927"/>
          </a:xfrm>
          <a:prstGeom prst="rect">
            <a:avLst/>
          </a:prstGeom>
        </p:spPr>
      </p:pic>
      <p:pic>
        <p:nvPicPr>
          <p:cNvPr id="19" name="Picture 18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81800" y="35052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10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</a:t>
            </a:r>
            <a:r>
              <a:rPr lang="en-US" sz="3600" dirty="0" smtClean="0"/>
              <a:t>helping and sponsoring!</a:t>
            </a:r>
            <a:endParaRPr lang="en-US" sz="3600" dirty="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OSCER operations staff (Brandon George, Dave Akin, Brett Zimmerman, Josh </a:t>
            </a:r>
            <a:r>
              <a:rPr lang="en-US" sz="2000" dirty="0" smtClean="0"/>
              <a:t>Alexander, Patrick Calhoun)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Debi </a:t>
            </a:r>
            <a:r>
              <a:rPr lang="en-US" sz="2000" dirty="0" err="1" smtClean="0"/>
              <a:t>Gentis</a:t>
            </a:r>
            <a:r>
              <a:rPr lang="en-US" sz="2000" dirty="0" smtClean="0"/>
              <a:t>, OU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Kevin </a:t>
            </a:r>
            <a:r>
              <a:rPr lang="en-US" sz="2000" dirty="0"/>
              <a:t>Blake, OU IT (videographer</a:t>
            </a:r>
            <a:r>
              <a:rPr lang="en-US" sz="20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OU School of Electrical &amp; Computer Engineering (LittleFe </a:t>
            </a:r>
            <a:r>
              <a:rPr lang="en-US" sz="2000" dirty="0" err="1" smtClean="0"/>
              <a:t>buildout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Luis Vicente and Alfredo Cruz, Polytechnic U of Puerto Rico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Omar </a:t>
            </a:r>
            <a:r>
              <a:rPr lang="en-US" sz="2000" dirty="0" err="1" smtClean="0"/>
              <a:t>Padron</a:t>
            </a:r>
            <a:r>
              <a:rPr lang="en-US" sz="2000" dirty="0" smtClean="0"/>
              <a:t>, Kean 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Scott Lathrop, SC11 General Chair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Donna </a:t>
            </a:r>
            <a:r>
              <a:rPr lang="en-US" sz="2000" dirty="0" err="1" smtClean="0"/>
              <a:t>Cappo</a:t>
            </a:r>
            <a:r>
              <a:rPr lang="en-US" sz="2000" dirty="0" smtClean="0"/>
              <a:t>, ACM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Bob Panoff, Jack </a:t>
            </a:r>
            <a:r>
              <a:rPr lang="en-US" sz="2000" dirty="0" err="1" smtClean="0"/>
              <a:t>Parkin</a:t>
            </a:r>
            <a:r>
              <a:rPr lang="en-US" sz="2000" dirty="0" smtClean="0"/>
              <a:t>, Joyce South, Shodor Education Foundation Inc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Jerry </a:t>
            </a:r>
            <a:r>
              <a:rPr lang="en-US" sz="2000" dirty="0" err="1" smtClean="0"/>
              <a:t>Malayer</a:t>
            </a:r>
            <a:r>
              <a:rPr lang="en-US" sz="2000" dirty="0" smtClean="0"/>
              <a:t> and Jim </a:t>
            </a:r>
            <a:r>
              <a:rPr lang="en-US" sz="2000" dirty="0" err="1" smtClean="0"/>
              <a:t>Wicksted</a:t>
            </a:r>
            <a:r>
              <a:rPr lang="en-US" sz="2000" dirty="0" smtClean="0"/>
              <a:t>, Oklahoma EPSCoR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Dept of Defense High Performance Computing Modernization Program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11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toll free phone bridge to fall back on.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768622-1F5A-4D6A-8233-955A04FDDFEA}" type="slidenum">
              <a:rPr lang="en-US"/>
              <a:pPr/>
              <a:t>12</a:t>
            </a:fld>
            <a:endParaRPr 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572000"/>
          </a:xfrm>
        </p:spPr>
        <p:txBody>
          <a:bodyPr/>
          <a:lstStyle/>
          <a:p>
            <a:r>
              <a:rPr lang="en-US" sz="2800" dirty="0" smtClean="0"/>
              <a:t>I/O Challenges</a:t>
            </a:r>
          </a:p>
          <a:p>
            <a:r>
              <a:rPr lang="en-US" sz="2800" dirty="0" smtClean="0"/>
              <a:t>Number and Text Representations</a:t>
            </a:r>
          </a:p>
          <a:p>
            <a:r>
              <a:rPr lang="en-US" sz="2800" dirty="0" smtClean="0"/>
              <a:t>Portable </a:t>
            </a:r>
            <a:r>
              <a:rPr lang="en-US" sz="2800" smtClean="0"/>
              <a:t>Binary Output</a:t>
            </a:r>
            <a:endParaRPr lang="en-US" sz="2800" dirty="0"/>
          </a:p>
          <a:p>
            <a:r>
              <a:rPr lang="en-US" sz="2800" dirty="0" err="1" smtClean="0"/>
              <a:t>NetCDF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772400" cy="1981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6000" dirty="0" smtClean="0"/>
              <a:t>I/O </a:t>
            </a:r>
            <a:r>
              <a:rPr lang="en-US" sz="6000" dirty="0" smtClean="0"/>
              <a:t>LIBRARIES</a:t>
            </a:r>
            <a:br>
              <a:rPr lang="en-US" sz="6000" dirty="0" smtClean="0"/>
            </a:br>
            <a:r>
              <a:rPr lang="en-US" sz="6000" dirty="0" err="1" smtClean="0"/>
              <a:t>netCDF</a:t>
            </a:r>
            <a:endParaRPr lang="en-US" sz="6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14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endParaRPr lang="en-US" b="1" dirty="0" smtClean="0"/>
          </a:p>
          <a:p>
            <a:pPr lvl="1">
              <a:buNone/>
            </a:pPr>
            <a:r>
              <a:rPr lang="en-US" sz="2400" b="1" dirty="0" smtClean="0"/>
              <a:t>			     </a:t>
            </a:r>
            <a:r>
              <a:rPr lang="en-US" sz="2800" b="1" dirty="0" smtClean="0">
                <a:solidFill>
                  <a:srgbClr val="0070C0"/>
                </a:solidFill>
              </a:rPr>
              <a:t>Do Not Reinvent the Wheel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15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Challenges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I/O plays a very important role in Scientific Computing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Ideas -&gt; Computation -&gt; Output (Data)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However,</a:t>
            </a:r>
          </a:p>
          <a:p>
            <a:pPr lvl="1">
              <a:buNone/>
            </a:pPr>
            <a:r>
              <a:rPr lang="en-US" sz="2400" b="1" dirty="0" smtClean="0"/>
              <a:t>				</a:t>
            </a:r>
            <a:r>
              <a:rPr lang="en-US" sz="2400" b="1" dirty="0" smtClean="0">
                <a:solidFill>
                  <a:srgbClr val="0070C0"/>
                </a:solidFill>
              </a:rPr>
              <a:t>Data != Information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16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Challenges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Example: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set of data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11.0, 3.24, 4.5, 8.8, 7.88, 74.2, 87.3, 12.3, 8.77,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2.4, 3.25, 9.1, 82.3, 93.2, 87.2, 24.5, 33.1, 87.2,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4.4, 6.11, 22.1, 9.8, 1.04, 6.73, 11.43, 76.3, 9.61,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etc.  etc.  etc.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???????????????????????????????????????????????????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17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Challenges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How about (Ref [2])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7" name="Picture 6" descr="popgdpemissions_5-21_comp.0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828800"/>
            <a:ext cx="7848600" cy="4191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18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Challenges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Thus,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Data must be analyzed/interpreted/visualized in order to be “meaningful” (information)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19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Challenges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However,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I/O also creates challenges in Scientific Computing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I/O is expensive - takes much more time than computation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I/O is represented differently in different computers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ampton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4038600"/>
            <a:ext cx="1428750" cy="1428750"/>
          </a:xfrm>
          <a:prstGeom prst="rect">
            <a:avLst/>
          </a:prstGeom>
        </p:spPr>
      </p:pic>
      <p:pic>
        <p:nvPicPr>
          <p:cNvPr id="16" name="Picture 15" descr="contracosta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3276600"/>
            <a:ext cx="1428750" cy="1143000"/>
          </a:xfrm>
          <a:prstGeom prst="rect">
            <a:avLst/>
          </a:prstGeom>
        </p:spPr>
      </p:pic>
      <p:pic>
        <p:nvPicPr>
          <p:cNvPr id="15" name="Picture 14" descr="sdsu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953000"/>
            <a:ext cx="1066800" cy="1600200"/>
          </a:xfrm>
          <a:prstGeom prst="rect">
            <a:avLst/>
          </a:prstGeo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8001000" cy="19621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Parallel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Programming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I/O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Libraries -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netCDF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Josh Alexander,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Ivan </a:t>
            </a:r>
            <a:r>
              <a:rPr lang="en-US" sz="1450" b="1" dirty="0" err="1" smtClean="0"/>
              <a:t>Babic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Ken </a:t>
            </a:r>
            <a:r>
              <a:rPr lang="en-US" sz="1450" b="1" dirty="0" err="1" smtClean="0"/>
              <a:t>Gamradt</a:t>
            </a:r>
            <a:r>
              <a:rPr lang="en-US" sz="1450" b="1" dirty="0" smtClean="0"/>
              <a:t>, South Dakota State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Andrew Fitz Gibbon, Amazon.com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err="1" smtClean="0"/>
              <a:t>Mobeen</a:t>
            </a:r>
            <a:r>
              <a:rPr lang="en-US" sz="1450" b="1" dirty="0" smtClean="0"/>
              <a:t> </a:t>
            </a:r>
            <a:r>
              <a:rPr lang="en-US" sz="1450" b="1" dirty="0" err="1" smtClean="0"/>
              <a:t>Ludin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Tom Murphy,  Contra Costa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Charlie Peck,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Stephen Providence, Hampton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Jeff </a:t>
            </a:r>
            <a:r>
              <a:rPr lang="en-US" sz="1450" b="1" dirty="0" err="1" smtClean="0"/>
              <a:t>Rufinus</a:t>
            </a:r>
            <a:r>
              <a:rPr lang="en-US" sz="1450" b="1" dirty="0" smtClean="0"/>
              <a:t>, Widener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Luis Vicente, Polytechnic University of Puerto Rico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Aaron </a:t>
            </a:r>
            <a:r>
              <a:rPr lang="en-US" sz="1450" b="1" dirty="0" err="1" smtClean="0"/>
              <a:t>Weeden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350" b="1" dirty="0" smtClean="0"/>
              <a:t>Sunday July 31 – Saturday August 6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3124200" y="5867400"/>
            <a:ext cx="2895600" cy="7620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4382206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3543807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4876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Sponsored by DOD HPCMP, SC11/ACM, NCSI and</a:t>
            </a:r>
          </a:p>
          <a:p>
            <a:r>
              <a:rPr lang="en-US" dirty="0" smtClean="0"/>
              <a:t>OK EPSCoR</a:t>
            </a:r>
            <a:endParaRPr lang="en-US" dirty="0"/>
          </a:p>
        </p:txBody>
      </p:sp>
      <p:pic>
        <p:nvPicPr>
          <p:cNvPr id="18" name="Picture 17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43800" y="5334000"/>
            <a:ext cx="1479518" cy="473927"/>
          </a:xfrm>
          <a:prstGeom prst="rect">
            <a:avLst/>
          </a:prstGeom>
        </p:spPr>
      </p:pic>
      <p:pic>
        <p:nvPicPr>
          <p:cNvPr id="19" name="Picture 18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80174" y="35052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20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Representation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PRINTING OUTPUT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Text (ASCII) : 7 bits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Extended ASCII : 8 bits = 1 Byte (each character = 1 Byte)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u="sng" dirty="0" smtClean="0"/>
              <a:t>Examples: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ABC =&gt; 3 Bytes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08/03/2011 =&gt; 10 Bytes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3.14159265358979323846 =&gt; 20 Bytes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6.0221415e+23 =&gt; 13 Bytes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70C0"/>
                </a:solidFill>
              </a:rPr>
              <a:t>ASCII = American Standard Code for Information Interchange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21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Interpretation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C/C++ :                                          Fortran: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8;				integer x = 8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float y = 12.0;			real y = 12.0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double z = 20.0;			double precision z = 20.0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(assume 32 bits computers)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		x is 4 bytes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		y is 4 bytes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			z is 8 bytes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22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versus Text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8 Bytes (Binary) is less than 13 Bytes, 20 Bytes, etc (Text).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Output data can be written as binary (internal representation – opaque from outside) in C/C++, Fortran, etc.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Save time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Save storage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23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Binary Output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u="sng" dirty="0" smtClean="0"/>
              <a:t>Readability issue</a:t>
            </a:r>
            <a:r>
              <a:rPr lang="en-US" dirty="0" smtClean="0"/>
              <a:t>: We cannot read binary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No problem, we could always change the format           binary &lt;-&gt; text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u="sng" dirty="0" smtClean="0"/>
              <a:t>Portability Issue</a:t>
            </a:r>
            <a:r>
              <a:rPr lang="en-US" dirty="0" smtClean="0"/>
              <a:t>: Different computers represent numbers in different ways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Data might not be used by different computers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Data might become obsolete over the years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24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Portable Binary Output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NCSA-HDF (National Center for Supercomputing Applications - Hierarchical Data Format)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hlinkClick r:id="rId3"/>
              </a:rPr>
              <a:t>http://www.hdfgroup.org</a:t>
            </a:r>
            <a:endParaRPr lang="en-US" dirty="0" smtClean="0"/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Unidata</a:t>
            </a:r>
            <a:r>
              <a:rPr lang="en-US" dirty="0" smtClean="0"/>
              <a:t> – </a:t>
            </a:r>
            <a:r>
              <a:rPr lang="en-US" dirty="0" err="1" smtClean="0"/>
              <a:t>netCDF</a:t>
            </a:r>
            <a:r>
              <a:rPr lang="en-US" dirty="0" smtClean="0"/>
              <a:t> (Network Common Data Form)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hlinkClick r:id="rId4"/>
              </a:rPr>
              <a:t>http://www.unidata/ucar.edu/software/netcdf</a:t>
            </a:r>
            <a:endParaRPr lang="en-US" dirty="0" smtClean="0"/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Atmospheric science/climate modeling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25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netCDF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Portable binary I/O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Free, open source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Run on Linux, </a:t>
            </a:r>
            <a:r>
              <a:rPr lang="en-US" dirty="0" smtClean="0"/>
              <a:t>Windows, </a:t>
            </a:r>
            <a:r>
              <a:rPr lang="en-US" dirty="0" err="1" smtClean="0"/>
              <a:t>MacOS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Interface with C/C++, </a:t>
            </a:r>
            <a:r>
              <a:rPr lang="en-US" dirty="0" smtClean="0"/>
              <a:t>Fortran, </a:t>
            </a:r>
            <a:r>
              <a:rPr lang="en-US" dirty="0" smtClean="0"/>
              <a:t>Java, </a:t>
            </a:r>
            <a:r>
              <a:rPr lang="en-US" dirty="0" err="1" smtClean="0"/>
              <a:t>Matlab</a:t>
            </a:r>
            <a:r>
              <a:rPr lang="en-US" dirty="0" smtClean="0"/>
              <a:t>, Perl, Python, etc.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Multidimensional Array-Oriented Data Access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26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netCDF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Available software to access, manipulate, and visualize </a:t>
            </a:r>
            <a:r>
              <a:rPr lang="en-US" dirty="0" err="1" smtClean="0"/>
              <a:t>netCDF</a:t>
            </a:r>
            <a:r>
              <a:rPr lang="en-US" dirty="0" smtClean="0"/>
              <a:t> data: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Free: </a:t>
            </a:r>
            <a:r>
              <a:rPr lang="en-US" dirty="0" err="1" smtClean="0"/>
              <a:t>OpenDX</a:t>
            </a:r>
            <a:r>
              <a:rPr lang="en-US" dirty="0" smtClean="0"/>
              <a:t>, Ferret (computer visualization for oceanographers), etc.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Commercial: </a:t>
            </a:r>
            <a:r>
              <a:rPr lang="en-US" dirty="0" err="1" smtClean="0"/>
              <a:t>Mathematica</a:t>
            </a:r>
            <a:r>
              <a:rPr lang="en-US" dirty="0" smtClean="0"/>
              <a:t>, </a:t>
            </a:r>
            <a:r>
              <a:rPr lang="en-US" dirty="0" err="1" smtClean="0"/>
              <a:t>Matlab</a:t>
            </a:r>
            <a:r>
              <a:rPr lang="en-US" dirty="0" smtClean="0"/>
              <a:t>, etc.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Contains Metadata (i.e. data about data – file contains title, units, source, dimensions, type, etc.)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The whole or a subset of the data can be access </a:t>
            </a:r>
            <a:r>
              <a:rPr lang="en-US" dirty="0" smtClean="0"/>
              <a:t>efficiently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Parallel I/O is available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27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netCDF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Say we have a </a:t>
            </a:r>
            <a:r>
              <a:rPr lang="en-US" u="sng" dirty="0" smtClean="0"/>
              <a:t>model</a:t>
            </a:r>
            <a:r>
              <a:rPr lang="en-US" dirty="0" smtClean="0"/>
              <a:t> to compute Temperature (T) and Pressure (P) at a specific point (Latitude and Longitude)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Idea -&gt; Computation -&gt; Output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 the output we would like to put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Units of T (degrees Celsius), P (</a:t>
            </a:r>
            <a:r>
              <a:rPr lang="en-US" dirty="0" err="1" smtClean="0"/>
              <a:t>hPa</a:t>
            </a:r>
            <a:r>
              <a:rPr lang="en-US" dirty="0" smtClean="0"/>
              <a:t>), Lat (degrees), Lon (degrees)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Data of Latitude</a:t>
            </a:r>
            <a:r>
              <a:rPr lang="en-US" dirty="0" smtClean="0"/>
              <a:t>, Longitude, T(Lat, Lon), P(Lat, Lon)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Note: Latitude runs North-South, Longitude runs East-West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28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netCDF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err="1" smtClean="0"/>
              <a:t>netCDF</a:t>
            </a:r>
            <a:r>
              <a:rPr lang="en-US" dirty="0" smtClean="0"/>
              <a:t> file name always ends with “</a:t>
            </a:r>
            <a:r>
              <a:rPr lang="en-US" dirty="0" err="1" smtClean="0"/>
              <a:t>nc</a:t>
            </a:r>
            <a:r>
              <a:rPr lang="en-US" dirty="0" smtClean="0"/>
              <a:t>” : </a:t>
            </a:r>
            <a:endParaRPr lang="en-US" dirty="0" smtClean="0"/>
          </a:p>
          <a:p>
            <a:pPr lvl="2">
              <a:buNone/>
            </a:pPr>
            <a:r>
              <a:rPr lang="en-US" sz="2400" b="1" dirty="0" smtClean="0"/>
              <a:t>example.nc</a:t>
            </a:r>
            <a:endParaRPr lang="en-US" sz="2400" b="1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ncdump</a:t>
            </a:r>
            <a:r>
              <a:rPr lang="en-US" dirty="0" smtClean="0"/>
              <a:t> creates TEXT file (all or partial)</a:t>
            </a:r>
          </a:p>
          <a:p>
            <a:pPr lvl="1">
              <a:buNone/>
            </a:pPr>
            <a:r>
              <a:rPr lang="en-US" b="1" dirty="0" smtClean="0"/>
              <a:t>       </a:t>
            </a:r>
            <a:r>
              <a:rPr lang="en-US" b="1" dirty="0" err="1" smtClean="0"/>
              <a:t>ncdump</a:t>
            </a:r>
            <a:r>
              <a:rPr lang="en-US" b="1" dirty="0" smtClean="0"/>
              <a:t> </a:t>
            </a:r>
            <a:r>
              <a:rPr lang="en-US" b="1" dirty="0" smtClean="0"/>
              <a:t>example.nc &gt; example.txt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ncgen</a:t>
            </a:r>
            <a:r>
              <a:rPr lang="en-US" dirty="0" smtClean="0"/>
              <a:t> creates </a:t>
            </a:r>
            <a:r>
              <a:rPr lang="en-US" dirty="0" err="1" smtClean="0"/>
              <a:t>netCDF</a:t>
            </a:r>
            <a:r>
              <a:rPr lang="en-US" dirty="0" smtClean="0"/>
              <a:t> file (e.g. to be edited, modified)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Edit </a:t>
            </a:r>
            <a:r>
              <a:rPr lang="en-US" dirty="0" smtClean="0"/>
              <a:t>example.txt (using vi, </a:t>
            </a:r>
            <a:r>
              <a:rPr lang="en-US" dirty="0" err="1" smtClean="0"/>
              <a:t>nano</a:t>
            </a:r>
            <a:r>
              <a:rPr lang="en-US" dirty="0" smtClean="0"/>
              <a:t>, </a:t>
            </a:r>
            <a:r>
              <a:rPr lang="en-US" dirty="0" err="1" smtClean="0"/>
              <a:t>emacs</a:t>
            </a:r>
            <a:r>
              <a:rPr lang="en-US" dirty="0" smtClean="0"/>
              <a:t>, etc.)</a:t>
            </a:r>
            <a:endParaRPr lang="en-US" dirty="0" smtClean="0"/>
          </a:p>
          <a:p>
            <a:pPr lvl="1">
              <a:buFont typeface="Wingdings" pitchFamily="2" charset="2"/>
              <a:buChar char="q"/>
            </a:pPr>
            <a:r>
              <a:rPr lang="en-US" b="1" dirty="0" err="1" smtClean="0"/>
              <a:t>ncgen</a:t>
            </a:r>
            <a:r>
              <a:rPr lang="en-US" b="1" dirty="0" smtClean="0"/>
              <a:t> –o example.nc example.txt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29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netCDF</a:t>
            </a:r>
            <a:r>
              <a:rPr lang="en-US" dirty="0" smtClean="0"/>
              <a:t>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netcdf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sfc_pres_temp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dimensions: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latitude = 6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longitude = 12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variables: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float latitude(latitude)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latitude:units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degrees_north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float longitude(longitude)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longitude:units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degrees_east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float pressure(latitude, longitude)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pressure:units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hPa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float temperature(latitude, longitude) 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temperature:units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celsius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 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3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701BB-DC39-4E67-A664-48F1EB1BF563}" type="slidenum">
              <a:rPr lang="en-US"/>
              <a:pPr/>
              <a:t>30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netCDF</a:t>
            </a:r>
            <a:r>
              <a:rPr lang="en-US" dirty="0" smtClean="0"/>
              <a:t>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247290"/>
          </a:xfrm>
        </p:spPr>
        <p:txBody>
          <a:bodyPr/>
          <a:lstStyle/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data: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latitude = 25, 30, 35, 40, 45, 50 ;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longitude = -125, -120, -115, -110, -105, -100, -95, -90, -85, -80, -75, -70 ;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pressure =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900, 906, 912, 918, 924, 930, 936, 942, 948, 954, 960, 966,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901, 907, 913, 919, 925, 931, 937, 943, 949, 955, 961, 967,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902, 908, 914, 920, 926, 932, 938, 944, 950, 956, 962, 968,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903, 909, 915, 921, 927, 933, 939, 945, 951, 957, 963, 969,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904, 910, 916, 922, 928, 934, 940, 946, 952, 958, 964, 970,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905, 911, 917, 923, 929, 935, 941, 947, 953, 959, 965, 971 ;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temperature =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9, 10.5, 12, 13.5, 15, 16.5, 18, 19.5, 21, 22.5, 24, 25.5,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9.25, 10.75, 12.25, 13.75, 15.25, 16.75, 18.25, 19.75, 21.25, 22.75, 24.25,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25.75,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9.5, 11, 12.5, 14, 15.5, 17, 18.5, 20, 21.5, 23, 24.5, 26,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9.75, 11.25, 12.75, 14.25, 15.75, 17.25, 18.75, 20.25, 21.75, 23.25, 24.75,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26.25,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10, 11.5, 13, 14.5, 16, 17.5, 19, 20.5, 22, 23.5, 25, 26.5,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10.25, 11.75, 13.25, 14.75, 16.25, 17.75, 19.25, 20.75, 22.25, 23.75,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25.25, 26.75 ;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>
                <a:ea typeface="ＭＳ Ｐゴシック" pitchFamily="1" charset="-128"/>
              </a:rPr>
              <a:t>Thanks for your attention!</a:t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/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/>
            </a:r>
            <a:br>
              <a:rPr lang="en-US" sz="6000" smtClean="0">
                <a:ea typeface="ＭＳ Ｐゴシック" pitchFamily="1" charset="-128"/>
              </a:rPr>
            </a:br>
            <a:r>
              <a:rPr lang="en-US" sz="6000" smtClean="0">
                <a:ea typeface="ＭＳ Ｐゴシック" pitchFamily="1" charset="-128"/>
              </a:rPr>
              <a:t>Questions?</a:t>
            </a:r>
            <a:br>
              <a:rPr lang="en-US" sz="6000" smtClean="0">
                <a:ea typeface="ＭＳ Ｐゴシック" pitchFamily="1" charset="-128"/>
              </a:rPr>
            </a:br>
            <a:endParaRPr lang="en-US" sz="3200" smtClean="0">
              <a:ea typeface="ＭＳ Ｐゴシック" pitchFamily="1" charset="-128"/>
            </a:endParaRPr>
          </a:p>
        </p:txBody>
      </p:sp>
      <p:sp>
        <p:nvSpPr>
          <p:cNvPr id="114691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494AEF-4B50-4E0A-BC14-07AA1245D547}" type="slidenum">
              <a:rPr lang="en-US"/>
              <a:pPr/>
              <a:t>32</a:t>
            </a:fld>
            <a:endParaRPr lang="en-US"/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771075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010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dirty="0">
                <a:solidFill>
                  <a:srgbClr val="003366"/>
                </a:solidFill>
              </a:rPr>
              <a:t>[1]  </a:t>
            </a:r>
            <a:r>
              <a:rPr lang="en-US" sz="2000" dirty="0" err="1" smtClean="0">
                <a:solidFill>
                  <a:srgbClr val="003366"/>
                </a:solidFill>
              </a:rPr>
              <a:t>Neeman</a:t>
            </a:r>
            <a:r>
              <a:rPr lang="en-US" sz="2000" dirty="0" smtClean="0">
                <a:solidFill>
                  <a:srgbClr val="003366"/>
                </a:solidFill>
              </a:rPr>
              <a:t>, H. “Supercomputing in Plain English” www.oscer.ou.edu/education.php</a:t>
            </a:r>
            <a:endParaRPr lang="en-US" sz="2000" dirty="0">
              <a:solidFill>
                <a:srgbClr val="003366"/>
              </a:solidFill>
            </a:endParaRPr>
          </a:p>
          <a:p>
            <a:pPr algn="l"/>
            <a:r>
              <a:rPr lang="en-US" sz="2000" dirty="0" smtClean="0">
                <a:solidFill>
                  <a:srgbClr val="003366"/>
                </a:solidFill>
              </a:rPr>
              <a:t>[2]  http://dart.ncsa.uiuc.edu/avl/AtmosphericSciences.html</a:t>
            </a:r>
          </a:p>
          <a:p>
            <a:pPr algn="l"/>
            <a:r>
              <a:rPr lang="en-US" sz="2000" dirty="0" smtClean="0">
                <a:solidFill>
                  <a:srgbClr val="003366"/>
                </a:solidFill>
              </a:rPr>
              <a:t>[3]  http://www.unidata.ucar.edu/software/netcdf/</a:t>
            </a:r>
            <a:endParaRPr lang="en-US" sz="2000" dirty="0">
              <a:solidFill>
                <a:srgbClr val="003366"/>
              </a:solidFill>
            </a:endParaRPr>
          </a:p>
          <a:p>
            <a:pPr algn="l"/>
            <a:endParaRPr lang="en-US" sz="1400" dirty="0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Shared Memory Multithreading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H.323 (Polycom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want to use H.323 videoconferencing – for example, </a:t>
            </a:r>
            <a:r>
              <a:rPr lang="en-US" dirty="0" err="1"/>
              <a:t>Polycom</a:t>
            </a:r>
            <a:r>
              <a:rPr lang="en-US" dirty="0"/>
              <a:t> – </a:t>
            </a:r>
            <a:r>
              <a:rPr lang="en-US" dirty="0" smtClean="0"/>
              <a:t>then:</a:t>
            </a:r>
          </a:p>
          <a:p>
            <a:r>
              <a:rPr lang="en-US" dirty="0" smtClean="0"/>
              <a:t>If you ARE already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gatekeeper, dial 2500409.</a:t>
            </a:r>
          </a:p>
          <a:p>
            <a:r>
              <a:rPr lang="en-US" dirty="0" smtClean="0"/>
              <a:t>If you AREN’T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 (which is probably the case), then:</a:t>
            </a:r>
          </a:p>
          <a:p>
            <a:pPr lvl="1"/>
            <a:r>
              <a:rPr lang="en-US" dirty="0" smtClean="0"/>
              <a:t>Dial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164.58.250.47</a:t>
            </a:r>
          </a:p>
          <a:p>
            <a:pPr lvl="1"/>
            <a:r>
              <a:rPr lang="en-US" dirty="0" smtClean="0"/>
              <a:t>When asked for the conference ID, enter: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#0409#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You </a:t>
            </a:r>
            <a:r>
              <a:rPr lang="en-US" sz="1600" b="1" dirty="0" smtClean="0"/>
              <a:t>MUST</a:t>
            </a:r>
            <a:r>
              <a:rPr lang="en-US" sz="1600" dirty="0" smtClean="0"/>
              <a:t> have the ability to install software on the PC (or have someone install it for you).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the latest Java Runtime Environment (JRE) from </a:t>
            </a:r>
            <a:r>
              <a:rPr lang="en-US" sz="1600" dirty="0" smtClean="0">
                <a:hlinkClick r:id="rId2"/>
              </a:rPr>
              <a:t>here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(click on the Java Download icon, because that install package includes both the JRE and other components).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this </a:t>
            </a:r>
            <a:r>
              <a:rPr lang="en-US" sz="1600" dirty="0" smtClean="0">
                <a:hlinkClick r:id="rId3"/>
              </a:rPr>
              <a:t>video decoder</a:t>
            </a:r>
            <a:r>
              <a:rPr lang="en-US" sz="1600" dirty="0" smtClean="0"/>
              <a:t>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Start Internet Explorer.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Copy-and-paste this URL into your IE window: </a:t>
            </a:r>
            <a:br>
              <a:rPr lang="en-US" sz="1600" dirty="0" smtClean="0"/>
            </a:br>
            <a:r>
              <a:rPr lang="en-US" sz="1600" b="1" dirty="0" smtClean="0"/>
              <a:t>http://164.58.250.47/</a:t>
            </a:r>
            <a:r>
              <a:rPr lang="en-US" sz="1600" dirty="0" smtClean="0"/>
              <a:t>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in the upper left, click on "Streaming".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Sign-in Name, type your name.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Conference ID, type this: </a:t>
            </a:r>
            <a:br>
              <a:rPr lang="en-US" sz="1600" dirty="0" smtClean="0"/>
            </a:br>
            <a:r>
              <a:rPr lang="en-US" sz="1600" dirty="0" smtClean="0"/>
              <a:t>0409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Click on "Stream this conference".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you may see, at the very top, a bar offering you options. </a:t>
            </a:r>
            <a:br>
              <a:rPr lang="en-US" sz="1600" dirty="0" smtClean="0"/>
            </a:br>
            <a:r>
              <a:rPr lang="en-US" sz="1600" dirty="0" smtClean="0"/>
              <a:t>If so, click on it and choose "Install this add-on."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description of how to use EVO on the workshop logistics webpage.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7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1-800-832-0736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* 623 2874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Information Technology for providing the toll free phone bridge.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8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At </a:t>
            </a:r>
            <a:r>
              <a:rPr lang="en-US" dirty="0" smtClean="0"/>
              <a:t>ISU and UW, </a:t>
            </a:r>
            <a:r>
              <a:rPr lang="en-US" dirty="0"/>
              <a:t>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some kind of text.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9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err="1" smtClean="0"/>
              <a:t>Piazzza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via: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http://www.piazza.com/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dirty="0"/>
              <a:t>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NOTE</a:t>
            </a:r>
            <a:r>
              <a:rPr lang="en-US" dirty="0" smtClean="0"/>
              <a:t>: Because of image-and-likeness rules, people attending remotely offsite via videoconferencing </a:t>
            </a:r>
            <a:r>
              <a:rPr lang="en-US" b="1" u="sng" dirty="0" smtClean="0"/>
              <a:t>CANNOT</a:t>
            </a:r>
            <a:r>
              <a:rPr lang="en-US" dirty="0" smtClean="0"/>
              <a:t> ask questions via voice.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I/O Libraries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9"/>
  <p:tag name="CVB" val="179"/>
  <p:tag name="BSN" val="179"/>
  <p:tag name="SVT" val="FALSE"/>
  <p:tag name="NBP" val="1"/>
  <p:tag name="SPT" val="FALSE"/>
  <p:tag name="CII" val="17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2"/>
  <p:tag name="CVB" val="112"/>
  <p:tag name="BSN" val="112"/>
  <p:tag name="SVT" val="FALSE"/>
  <p:tag name="NBP" val="1"/>
  <p:tag name="SPT" val="FALSE"/>
  <p:tag name="CII" val="1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3"/>
  <p:tag name="CVB" val="113"/>
  <p:tag name="BSN" val="113"/>
  <p:tag name="SVT" val="FALSE"/>
  <p:tag name="NBP" val="1"/>
  <p:tag name="SPT" val="FALSE"/>
  <p:tag name="CII" val="11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5"/>
  <p:tag name="CVB" val="115"/>
  <p:tag name="BSN" val="115"/>
  <p:tag name="SVT" val="FALSE"/>
  <p:tag name="NBP" val="1"/>
  <p:tag name="SPT" val="FALSE"/>
  <p:tag name="CII" val="115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9486</TotalTime>
  <Words>2057</Words>
  <Application>Microsoft Office PowerPoint</Application>
  <PresentationFormat>On-screen Show (4:3)</PresentationFormat>
  <Paragraphs>356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Blends</vt:lpstr>
      <vt:lpstr>High Performance Computing Modernization Program (HPCMP)  Summer 2011 Puerto Rico Workshop on  Intermediate Parallel Programming &amp; Cluster Computing  in conjunction with the National Computational Science Institute (NCSI)/  SC11 Conference  Jointly hosted at  Polytechnic U of Puerto Rico and U Oklahoma  and available live via videoconferencing  (streaming video recordings coming soon)</vt:lpstr>
      <vt:lpstr>Intermediate Parallel Programming &amp; Cluster Computing   I/O Libraries - netCDF</vt:lpstr>
      <vt:lpstr>This is an experiment!</vt:lpstr>
      <vt:lpstr>H.323 (Polycom etc)</vt:lpstr>
      <vt:lpstr>H.323 from Internet Explorer</vt:lpstr>
      <vt:lpstr>EVO</vt:lpstr>
      <vt:lpstr>Phone Bridge</vt:lpstr>
      <vt:lpstr>Please Mute Yourself</vt:lpstr>
      <vt:lpstr>Questions via Text: Piazzza</vt:lpstr>
      <vt:lpstr>Thanks for helping and sponsoring!</vt:lpstr>
      <vt:lpstr>This is an experiment!</vt:lpstr>
      <vt:lpstr>Outline</vt:lpstr>
      <vt:lpstr>I/O LIBRARIES netCDF</vt:lpstr>
      <vt:lpstr> </vt:lpstr>
      <vt:lpstr>I/O Challenges</vt:lpstr>
      <vt:lpstr>I/O Challenges</vt:lpstr>
      <vt:lpstr>I/O Challenges</vt:lpstr>
      <vt:lpstr>I/O Challenges</vt:lpstr>
      <vt:lpstr>I/O Challenges</vt:lpstr>
      <vt:lpstr>Text Representation</vt:lpstr>
      <vt:lpstr>Machine Interpretation</vt:lpstr>
      <vt:lpstr>Binary versus Text</vt:lpstr>
      <vt:lpstr>Issues with Binary Output</vt:lpstr>
      <vt:lpstr>Portable Binary Output</vt:lpstr>
      <vt:lpstr>netCDF</vt:lpstr>
      <vt:lpstr>netCDF</vt:lpstr>
      <vt:lpstr>netCDF</vt:lpstr>
      <vt:lpstr>netCDF</vt:lpstr>
      <vt:lpstr>Example of netCDF file</vt:lpstr>
      <vt:lpstr>Example of netCDF file</vt:lpstr>
      <vt:lpstr>Thanks for your attention!   Questions? </vt:lpstr>
      <vt:lpstr>References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Shared Memory Multithreading</dc:title>
  <dc:creator>Henry Neeman</dc:creator>
  <cp:lastModifiedBy>Student</cp:lastModifiedBy>
  <cp:revision>575</cp:revision>
  <cp:lastPrinted>1601-01-01T00:00:00Z</cp:lastPrinted>
  <dcterms:created xsi:type="dcterms:W3CDTF">2001-08-18T12:37:15Z</dcterms:created>
  <dcterms:modified xsi:type="dcterms:W3CDTF">2011-08-03T00:12:24Z</dcterms:modified>
</cp:coreProperties>
</file>