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37"/>
  </p:notesMasterIdLst>
  <p:handoutMasterIdLst>
    <p:handoutMasterId r:id="rId38"/>
  </p:handoutMasterIdLst>
  <p:sldIdLst>
    <p:sldId id="460" r:id="rId2"/>
    <p:sldId id="421" r:id="rId3"/>
    <p:sldId id="284" r:id="rId4"/>
    <p:sldId id="286" r:id="rId5"/>
    <p:sldId id="287" r:id="rId6"/>
    <p:sldId id="288" r:id="rId7"/>
    <p:sldId id="289" r:id="rId8"/>
    <p:sldId id="291" r:id="rId9"/>
    <p:sldId id="292" r:id="rId10"/>
    <p:sldId id="305" r:id="rId11"/>
    <p:sldId id="306" r:id="rId12"/>
    <p:sldId id="309" r:id="rId13"/>
    <p:sldId id="426" r:id="rId14"/>
    <p:sldId id="454" r:id="rId15"/>
    <p:sldId id="423" r:id="rId16"/>
    <p:sldId id="457" r:id="rId17"/>
    <p:sldId id="424" r:id="rId18"/>
    <p:sldId id="325" r:id="rId19"/>
    <p:sldId id="326" r:id="rId20"/>
    <p:sldId id="466" r:id="rId21"/>
    <p:sldId id="452" r:id="rId22"/>
    <p:sldId id="333" r:id="rId23"/>
    <p:sldId id="467" r:id="rId24"/>
    <p:sldId id="335" r:id="rId25"/>
    <p:sldId id="336" r:id="rId26"/>
    <p:sldId id="337" r:id="rId27"/>
    <p:sldId id="468" r:id="rId28"/>
    <p:sldId id="469" r:id="rId29"/>
    <p:sldId id="342" r:id="rId30"/>
    <p:sldId id="343" r:id="rId31"/>
    <p:sldId id="344" r:id="rId32"/>
    <p:sldId id="346" r:id="rId33"/>
    <p:sldId id="347" r:id="rId34"/>
    <p:sldId id="470" r:id="rId35"/>
    <p:sldId id="463" r:id="rId36"/>
  </p:sldIdLst>
  <p:sldSz cx="9144000" cy="6858000" type="screen4x3"/>
  <p:notesSz cx="7010400" cy="9296400"/>
  <p:custDataLst>
    <p:tags r:id="rId39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FF00FF"/>
    <a:srgbClr val="FFCCFF"/>
    <a:srgbClr val="CC99FF"/>
    <a:srgbClr val="800080"/>
    <a:srgbClr val="CC66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58" autoAdjust="0"/>
    <p:restoredTop sz="95841" autoAdjust="0"/>
  </p:normalViewPr>
  <p:slideViewPr>
    <p:cSldViewPr>
      <p:cViewPr>
        <p:scale>
          <a:sx n="70" d="100"/>
          <a:sy n="70" d="100"/>
        </p:scale>
        <p:origin x="-115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5FC0B6-7FAE-4086-AB8C-B879A7ACE6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88B208-99C4-4F32-A128-475C793C38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8B208-99C4-4F32-A128-475C793C38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7137D4-AC21-4B36-91AC-3975456667D6}" type="slidenum">
              <a:rPr lang="zh-TW" altLang="en-US"/>
              <a:pPr/>
              <a:t>28</a:t>
            </a:fld>
            <a:endParaRPr lang="en-US" altLang="zh-TW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TW" smtClean="0">
                <a:ea typeface="新細明體" charset="-120"/>
              </a:rPr>
              <a:t>Atomic Operations?</a:t>
            </a:r>
          </a:p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2C382-94D9-4AC7-AABF-2605CE7F48BD}" type="slidenum">
              <a:rPr lang="en-US"/>
              <a:pPr/>
              <a:t>33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6612" cy="34861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347" y="4414955"/>
            <a:ext cx="5143707" cy="4184096"/>
          </a:xfrm>
          <a:noFill/>
          <a:ln/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charset="-120"/>
              </a:rPr>
              <a:t>Mention that we’re limited from large tile sizes by thread context maximums.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DC443-A4E7-4869-807F-2DCDEA58D760}" type="slidenum">
              <a:rPr lang="en-US"/>
              <a:pPr/>
              <a:t>3</a:t>
            </a:fld>
            <a:endParaRPr lang="en-US"/>
          </a:p>
        </p:txBody>
      </p:sp>
      <p:sp>
        <p:nvSpPr>
          <p:cNvPr id="71683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97E7B0-14D7-4A35-A1C4-2462CB0E5D18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E0BE93-52A8-41A8-BF92-1D08718BB1B9}" type="slidenum">
              <a:rPr lang="en-US"/>
              <a:pPr/>
              <a:t>5</a:t>
            </a:fld>
            <a:endParaRPr lang="en-US"/>
          </a:p>
        </p:txBody>
      </p:sp>
      <p:sp>
        <p:nvSpPr>
          <p:cNvPr id="76803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40E90-9AF5-444C-B458-344F9C908A45}" type="slidenum">
              <a:rPr lang="en-US"/>
              <a:pPr/>
              <a:t>6</a:t>
            </a:fld>
            <a:endParaRPr lang="en-US"/>
          </a:p>
        </p:txBody>
      </p:sp>
      <p:sp>
        <p:nvSpPr>
          <p:cNvPr id="78851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CA1E7A-8D6E-4A0F-A89C-82926266699C}" type="slidenum">
              <a:rPr lang="en-US"/>
              <a:pPr/>
              <a:t>7</a:t>
            </a:fld>
            <a:endParaRPr lang="en-US"/>
          </a:p>
        </p:txBody>
      </p:sp>
      <p:sp>
        <p:nvSpPr>
          <p:cNvPr id="80899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3C80-F9ED-47FD-9ECA-E3BEAE15CE6D}" type="slidenum">
              <a:rPr lang="en-US"/>
              <a:pPr/>
              <a:t>8</a:t>
            </a:fld>
            <a:endParaRPr lang="en-US"/>
          </a:p>
        </p:txBody>
      </p:sp>
      <p:sp>
        <p:nvSpPr>
          <p:cNvPr id="84995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Text Box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385044-B5BB-45C8-8258-EAE76F2AA03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C2DC32-E538-4884-8A2A-D2658BE0D682}" type="slidenum">
              <a:rPr lang="en-US"/>
              <a:pPr/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932" y="4416546"/>
            <a:ext cx="5140537" cy="4182505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Global, constant, and texture memory spaces are persistent across kernels called by the same application.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8/12/2010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2007-2009</a:t>
            </a:r>
          </a:p>
          <a:p>
            <a:r>
              <a:rPr lang="en-US"/>
              <a:t>ECE 498AL, University of Illinois, Urbana-Champaign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B1EA5-76EA-4868-8A14-17EABE4914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2007-2009</a:t>
            </a:r>
          </a:p>
          <a:p>
            <a:r>
              <a:rPr lang="en-US"/>
              <a:t>ECE 498AL, University of Illinois, Urbana-Champaign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4DA1E-872D-4AA6-91C1-75C7E168A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8/12/2010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 491 – Parallel and Distributed Computing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Matrix Multiplication in CUDA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case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dirty="0" smtClean="0"/>
              <a:t>Block IDs and Thread IDs</a:t>
            </a:r>
          </a:p>
        </p:txBody>
      </p:sp>
      <p:pic>
        <p:nvPicPr>
          <p:cNvPr id="512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34000" y="1981200"/>
            <a:ext cx="4810000" cy="3610000"/>
          </a:xfrm>
        </p:spPr>
      </p:pic>
      <p:sp>
        <p:nvSpPr>
          <p:cNvPr id="512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CEAF0-65E2-4363-A78D-5F36C18A8A38}" type="slidenum">
              <a:rPr lang="zh-TW" altLang="en-US" smtClean="0"/>
              <a:pPr/>
              <a:t>10</a:t>
            </a:fld>
            <a:endParaRPr lang="en-US" altLang="zh-TW"/>
          </a:p>
        </p:txBody>
      </p:sp>
      <p:sp>
        <p:nvSpPr>
          <p:cNvPr id="5127" name="Line 5"/>
          <p:cNvSpPr>
            <a:spLocks noChangeShapeType="1"/>
          </p:cNvSpPr>
          <p:nvPr/>
        </p:nvSpPr>
        <p:spPr bwMode="auto">
          <a:xfrm>
            <a:off x="3581400" y="2743200"/>
            <a:ext cx="25908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6"/>
          <p:cNvSpPr>
            <a:spLocks noChangeShapeType="1"/>
          </p:cNvSpPr>
          <p:nvPr/>
        </p:nvSpPr>
        <p:spPr bwMode="auto">
          <a:xfrm>
            <a:off x="4191000" y="3276600"/>
            <a:ext cx="16764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Each thread uses IDs to decide what data to work on</a:t>
            </a:r>
          </a:p>
          <a:p>
            <a:pPr lvl="1"/>
            <a:r>
              <a:rPr lang="en-US" dirty="0" smtClean="0"/>
              <a:t>Block ID: 1D or 2D</a:t>
            </a:r>
          </a:p>
          <a:p>
            <a:pPr lvl="1"/>
            <a:r>
              <a:rPr lang="en-US" dirty="0" smtClean="0"/>
              <a:t>Thread ID: 1D, 2D, or 3D </a:t>
            </a:r>
          </a:p>
          <a:p>
            <a:endParaRPr lang="en-US" dirty="0" smtClean="0"/>
          </a:p>
          <a:p>
            <a:r>
              <a:rPr lang="en-US" dirty="0" smtClean="0"/>
              <a:t>Simplifies memory</a:t>
            </a:r>
            <a:br>
              <a:rPr lang="en-US" dirty="0" smtClean="0"/>
            </a:br>
            <a:r>
              <a:rPr lang="en-US" dirty="0" smtClean="0"/>
              <a:t>addressing when processing</a:t>
            </a:r>
            <a:br>
              <a:rPr lang="en-US" dirty="0" smtClean="0"/>
            </a:br>
            <a:r>
              <a:rPr lang="en-US" dirty="0" smtClean="0"/>
              <a:t>multidimensional data</a:t>
            </a:r>
          </a:p>
          <a:p>
            <a:pPr lvl="1"/>
            <a:r>
              <a:rPr lang="en-US" dirty="0" smtClean="0"/>
              <a:t>Image processing</a:t>
            </a:r>
          </a:p>
          <a:p>
            <a:pPr lvl="1"/>
            <a:r>
              <a:rPr lang="en-US" dirty="0" smtClean="0"/>
              <a:t>Solving PDEs on volumes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7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5638800" cy="1143000"/>
          </a:xfrm>
        </p:spPr>
        <p:txBody>
          <a:bodyPr/>
          <a:lstStyle/>
          <a:p>
            <a:r>
              <a:rPr lang="en-US" dirty="0" smtClean="0"/>
              <a:t>Matrix Multiplication Using Multiple Blocks</a:t>
            </a:r>
          </a:p>
        </p:txBody>
      </p:sp>
      <p:sp>
        <p:nvSpPr>
          <p:cNvPr id="6218" name="Rectangle 7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53340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Break-up Pd into tiles</a:t>
            </a:r>
          </a:p>
          <a:p>
            <a:r>
              <a:rPr lang="en-US" dirty="0" smtClean="0"/>
              <a:t>Each block calculates one tile</a:t>
            </a:r>
          </a:p>
          <a:p>
            <a:pPr lvl="1"/>
            <a:r>
              <a:rPr lang="en-US" dirty="0" smtClean="0"/>
              <a:t>Each thread calculates one element</a:t>
            </a:r>
          </a:p>
          <a:p>
            <a:pPr lvl="1"/>
            <a:r>
              <a:rPr lang="en-US" dirty="0" smtClean="0"/>
              <a:t>Block size equal tile size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DA0A1-AB1B-4453-9347-F9124B9E01A0}" type="slidenum">
              <a:rPr lang="zh-TW" altLang="en-US" smtClean="0"/>
              <a:pPr/>
              <a:t>11</a:t>
            </a:fld>
            <a:endParaRPr lang="en-US" altLang="zh-TW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3962400" y="4219575"/>
            <a:ext cx="2438400" cy="2486025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  <a:cs typeface="Arial" charset="0"/>
              </a:rPr>
              <a:t>Md</a:t>
            </a:r>
            <a:endParaRPr lang="en-US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477000" y="1752600"/>
            <a:ext cx="2590800" cy="2438400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  <a:cs typeface="Arial" charset="0"/>
              </a:rPr>
              <a:t>Nd</a:t>
            </a:r>
            <a:endParaRPr lang="en-US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477000" y="4224338"/>
            <a:ext cx="2590800" cy="24812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  <a:cs typeface="Arial" charset="0"/>
              </a:rPr>
              <a:t>Pd</a:t>
            </a:r>
            <a:endParaRPr lang="en-US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7305675" y="5078413"/>
            <a:ext cx="823913" cy="822325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  <a:cs typeface="Arial" charset="0"/>
              </a:rPr>
              <a:t>Pd</a:t>
            </a:r>
            <a:r>
              <a:rPr lang="en-US" sz="12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sub</a:t>
            </a:r>
            <a:endParaRPr lang="en-US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52" name="Line 6"/>
          <p:cNvSpPr>
            <a:spLocks noChangeShapeType="1"/>
          </p:cNvSpPr>
          <p:nvPr/>
        </p:nvSpPr>
        <p:spPr bwMode="auto">
          <a:xfrm>
            <a:off x="7810500" y="4130675"/>
            <a:ext cx="1588" cy="156368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7756525" y="4125913"/>
            <a:ext cx="0" cy="1560512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8"/>
          <p:cNvSpPr>
            <a:spLocks noChangeShapeType="1"/>
          </p:cNvSpPr>
          <p:nvPr/>
        </p:nvSpPr>
        <p:spPr bwMode="auto">
          <a:xfrm>
            <a:off x="8839200" y="4214813"/>
            <a:ext cx="4763" cy="254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9"/>
          <p:cNvSpPr>
            <a:spLocks noChangeShapeType="1"/>
          </p:cNvSpPr>
          <p:nvPr/>
        </p:nvSpPr>
        <p:spPr bwMode="auto">
          <a:xfrm rot="-5400000" flipH="1" flipV="1">
            <a:off x="7734300" y="5295900"/>
            <a:ext cx="0" cy="2667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0"/>
          <p:cNvSpPr>
            <a:spLocks noChangeShapeType="1"/>
          </p:cNvSpPr>
          <p:nvPr/>
        </p:nvSpPr>
        <p:spPr bwMode="auto">
          <a:xfrm>
            <a:off x="8242300" y="5075238"/>
            <a:ext cx="6350" cy="8223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1"/>
          <p:cNvSpPr>
            <a:spLocks noChangeShapeType="1"/>
          </p:cNvSpPr>
          <p:nvPr/>
        </p:nvSpPr>
        <p:spPr bwMode="auto">
          <a:xfrm rot="-5400000">
            <a:off x="7708107" y="5614193"/>
            <a:ext cx="6350" cy="8239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2"/>
          <p:cNvSpPr txBox="1">
            <a:spLocks noChangeArrowheads="1"/>
          </p:cNvSpPr>
          <p:nvPr/>
        </p:nvSpPr>
        <p:spPr bwMode="auto">
          <a:xfrm>
            <a:off x="7342188" y="6099175"/>
            <a:ext cx="736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TILE_WIDTH</a:t>
            </a:r>
          </a:p>
        </p:txBody>
      </p:sp>
      <p:sp>
        <p:nvSpPr>
          <p:cNvPr id="6159" name="Text Box 13"/>
          <p:cNvSpPr txBox="1">
            <a:spLocks noChangeArrowheads="1"/>
          </p:cNvSpPr>
          <p:nvPr/>
        </p:nvSpPr>
        <p:spPr bwMode="auto">
          <a:xfrm>
            <a:off x="7507288" y="6423025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WIDTH</a:t>
            </a:r>
            <a:endParaRPr lang="en-US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60" name="Text Box 14"/>
          <p:cNvSpPr txBox="1">
            <a:spLocks noChangeArrowheads="1"/>
          </p:cNvSpPr>
          <p:nvPr/>
        </p:nvSpPr>
        <p:spPr bwMode="auto">
          <a:xfrm>
            <a:off x="5337175" y="6434138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WIDTH</a:t>
            </a:r>
            <a:endParaRPr lang="en-US" sz="9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61" name="Text Box 15"/>
          <p:cNvSpPr txBox="1">
            <a:spLocks noChangeArrowheads="1"/>
          </p:cNvSpPr>
          <p:nvPr/>
        </p:nvSpPr>
        <p:spPr bwMode="auto">
          <a:xfrm>
            <a:off x="7756525" y="5694363"/>
            <a:ext cx="55563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200">
              <a:latin typeface="Times New Roman" charset="0"/>
              <a:cs typeface="Arial" charset="0"/>
            </a:endParaRPr>
          </a:p>
          <a:p>
            <a:endParaRPr lang="en-US" sz="1200">
              <a:latin typeface="Times New Roman" charset="0"/>
              <a:cs typeface="Arial" charset="0"/>
            </a:endParaRPr>
          </a:p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6162" name="Line 16"/>
          <p:cNvSpPr>
            <a:spLocks noChangeShapeType="1"/>
          </p:cNvSpPr>
          <p:nvPr/>
        </p:nvSpPr>
        <p:spPr bwMode="auto">
          <a:xfrm>
            <a:off x="6359525" y="5694363"/>
            <a:ext cx="1379538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>
            <a:off x="6359525" y="5748338"/>
            <a:ext cx="1379538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18"/>
          <p:cNvSpPr>
            <a:spLocks noChangeShapeType="1"/>
          </p:cNvSpPr>
          <p:nvPr/>
        </p:nvSpPr>
        <p:spPr bwMode="auto">
          <a:xfrm rot="-5400000">
            <a:off x="5173663" y="5413375"/>
            <a:ext cx="4762" cy="2427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19"/>
          <p:cNvSpPr>
            <a:spLocks noChangeShapeType="1"/>
          </p:cNvSpPr>
          <p:nvPr/>
        </p:nvSpPr>
        <p:spPr bwMode="auto">
          <a:xfrm rot="10800000" flipH="1">
            <a:off x="8836025" y="1752600"/>
            <a:ext cx="3175" cy="2413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4010025" y="6092825"/>
            <a:ext cx="1825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1"/>
          <p:cNvSpPr>
            <a:spLocks noChangeArrowheads="1"/>
          </p:cNvSpPr>
          <p:nvPr/>
        </p:nvSpPr>
        <p:spPr bwMode="auto">
          <a:xfrm>
            <a:off x="6297613" y="5084763"/>
            <a:ext cx="1825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2"/>
          <p:cNvSpPr>
            <a:spLocks noChangeArrowheads="1"/>
          </p:cNvSpPr>
          <p:nvPr/>
        </p:nvSpPr>
        <p:spPr bwMode="auto">
          <a:xfrm>
            <a:off x="8066088" y="2292350"/>
            <a:ext cx="1825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3"/>
          <p:cNvSpPr>
            <a:spLocks noChangeShapeType="1"/>
          </p:cNvSpPr>
          <p:nvPr/>
        </p:nvSpPr>
        <p:spPr bwMode="auto">
          <a:xfrm>
            <a:off x="7302500" y="1695450"/>
            <a:ext cx="822325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4"/>
          <p:cNvSpPr>
            <a:spLocks noChangeShapeType="1"/>
          </p:cNvSpPr>
          <p:nvPr/>
        </p:nvSpPr>
        <p:spPr bwMode="auto">
          <a:xfrm>
            <a:off x="6477000" y="1143000"/>
            <a:ext cx="2541587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Text Box 25"/>
          <p:cNvSpPr txBox="1">
            <a:spLocks noChangeArrowheads="1"/>
          </p:cNvSpPr>
          <p:nvPr/>
        </p:nvSpPr>
        <p:spPr bwMode="auto">
          <a:xfrm>
            <a:off x="7500937" y="522287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CC00"/>
                </a:solidFill>
                <a:latin typeface="Arial" charset="0"/>
                <a:cs typeface="Arial" charset="0"/>
              </a:rPr>
              <a:t>bx</a:t>
            </a:r>
          </a:p>
        </p:txBody>
      </p:sp>
      <p:sp>
        <p:nvSpPr>
          <p:cNvPr id="6172" name="Text Box 26"/>
          <p:cNvSpPr txBox="1">
            <a:spLocks noChangeArrowheads="1"/>
          </p:cNvSpPr>
          <p:nvPr/>
        </p:nvSpPr>
        <p:spPr bwMode="auto">
          <a:xfrm>
            <a:off x="7585075" y="1092200"/>
            <a:ext cx="365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err="1">
                <a:solidFill>
                  <a:srgbClr val="FF6600"/>
                </a:solidFill>
                <a:latin typeface="Arial" charset="0"/>
                <a:cs typeface="Arial" charset="0"/>
              </a:rPr>
              <a:t>tx</a:t>
            </a:r>
            <a:endParaRPr lang="en-US" sz="1600" b="1" dirty="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6173" name="Text Box 27"/>
          <p:cNvSpPr txBox="1">
            <a:spLocks noChangeArrowheads="1"/>
          </p:cNvSpPr>
          <p:nvPr/>
        </p:nvSpPr>
        <p:spPr bwMode="auto">
          <a:xfrm>
            <a:off x="7181850" y="1349375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6174" name="Text Box 28"/>
          <p:cNvSpPr txBox="1">
            <a:spLocks noChangeArrowheads="1"/>
          </p:cNvSpPr>
          <p:nvPr/>
        </p:nvSpPr>
        <p:spPr bwMode="auto">
          <a:xfrm>
            <a:off x="7283450" y="1349375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175" name="Text Box 29"/>
          <p:cNvSpPr txBox="1">
            <a:spLocks noChangeArrowheads="1"/>
          </p:cNvSpPr>
          <p:nvPr/>
        </p:nvSpPr>
        <p:spPr bwMode="auto">
          <a:xfrm>
            <a:off x="7546975" y="1347788"/>
            <a:ext cx="1235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TILE_WIDTH-1</a:t>
            </a:r>
          </a:p>
        </p:txBody>
      </p:sp>
      <p:sp>
        <p:nvSpPr>
          <p:cNvPr id="6176" name="Text Box 30"/>
          <p:cNvSpPr txBox="1">
            <a:spLocks noChangeArrowheads="1"/>
          </p:cNvSpPr>
          <p:nvPr/>
        </p:nvSpPr>
        <p:spPr bwMode="auto">
          <a:xfrm>
            <a:off x="7385050" y="1349375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6177" name="Line 31"/>
          <p:cNvSpPr>
            <a:spLocks noChangeShapeType="1"/>
          </p:cNvSpPr>
          <p:nvPr/>
        </p:nvSpPr>
        <p:spPr bwMode="auto">
          <a:xfrm>
            <a:off x="73152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8" name="Line 32"/>
          <p:cNvSpPr>
            <a:spLocks noChangeShapeType="1"/>
          </p:cNvSpPr>
          <p:nvPr/>
        </p:nvSpPr>
        <p:spPr bwMode="auto">
          <a:xfrm>
            <a:off x="81153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9" name="Line 33"/>
          <p:cNvSpPr>
            <a:spLocks noChangeShapeType="1"/>
          </p:cNvSpPr>
          <p:nvPr/>
        </p:nvSpPr>
        <p:spPr bwMode="auto">
          <a:xfrm>
            <a:off x="6497637" y="1039812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0" name="Line 34"/>
          <p:cNvSpPr>
            <a:spLocks noChangeShapeType="1"/>
          </p:cNvSpPr>
          <p:nvPr/>
        </p:nvSpPr>
        <p:spPr bwMode="auto">
          <a:xfrm>
            <a:off x="8161337" y="1039812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1" name="Line 35"/>
          <p:cNvSpPr>
            <a:spLocks noChangeShapeType="1"/>
          </p:cNvSpPr>
          <p:nvPr/>
        </p:nvSpPr>
        <p:spPr bwMode="auto">
          <a:xfrm>
            <a:off x="9012237" y="1039812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2" name="Text Box 36"/>
          <p:cNvSpPr txBox="1">
            <a:spLocks noChangeArrowheads="1"/>
          </p:cNvSpPr>
          <p:nvPr/>
        </p:nvSpPr>
        <p:spPr bwMode="auto">
          <a:xfrm>
            <a:off x="6770687" y="798512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6183" name="Text Box 37"/>
          <p:cNvSpPr txBox="1">
            <a:spLocks noChangeArrowheads="1"/>
          </p:cNvSpPr>
          <p:nvPr/>
        </p:nvSpPr>
        <p:spPr bwMode="auto">
          <a:xfrm>
            <a:off x="7570787" y="798512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184" name="Text Box 38"/>
          <p:cNvSpPr txBox="1">
            <a:spLocks noChangeArrowheads="1"/>
          </p:cNvSpPr>
          <p:nvPr/>
        </p:nvSpPr>
        <p:spPr bwMode="auto">
          <a:xfrm>
            <a:off x="8421687" y="798512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6185" name="Line 39"/>
          <p:cNvSpPr>
            <a:spLocks noChangeShapeType="1"/>
          </p:cNvSpPr>
          <p:nvPr/>
        </p:nvSpPr>
        <p:spPr bwMode="auto">
          <a:xfrm rot="-5400000">
            <a:off x="3508375" y="5527676"/>
            <a:ext cx="822325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lg" len="med"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6" name="Line 40"/>
          <p:cNvSpPr>
            <a:spLocks noChangeShapeType="1"/>
          </p:cNvSpPr>
          <p:nvPr/>
        </p:nvSpPr>
        <p:spPr bwMode="auto">
          <a:xfrm rot="-5400000">
            <a:off x="1574006" y="5537994"/>
            <a:ext cx="2541587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lg" len="med"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7" name="Text Box 41"/>
          <p:cNvSpPr txBox="1">
            <a:spLocks noChangeArrowheads="1"/>
          </p:cNvSpPr>
          <p:nvPr/>
        </p:nvSpPr>
        <p:spPr bwMode="auto">
          <a:xfrm>
            <a:off x="2133600" y="5375275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CC00"/>
                </a:solidFill>
                <a:latin typeface="Arial" charset="0"/>
                <a:cs typeface="Arial" charset="0"/>
              </a:rPr>
              <a:t>by</a:t>
            </a:r>
          </a:p>
        </p:txBody>
      </p:sp>
      <p:sp>
        <p:nvSpPr>
          <p:cNvPr id="6188" name="Text Box 42"/>
          <p:cNvSpPr txBox="1">
            <a:spLocks noChangeArrowheads="1"/>
          </p:cNvSpPr>
          <p:nvPr/>
        </p:nvSpPr>
        <p:spPr bwMode="auto">
          <a:xfrm>
            <a:off x="2895600" y="5334000"/>
            <a:ext cx="365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  <a:latin typeface="Arial" charset="0"/>
                <a:cs typeface="Arial" charset="0"/>
              </a:rPr>
              <a:t>ty</a:t>
            </a:r>
          </a:p>
        </p:txBody>
      </p:sp>
      <p:sp>
        <p:nvSpPr>
          <p:cNvPr id="6189" name="Text Box 43"/>
          <p:cNvSpPr txBox="1">
            <a:spLocks noChangeArrowheads="1"/>
          </p:cNvSpPr>
          <p:nvPr/>
        </p:nvSpPr>
        <p:spPr bwMode="auto">
          <a:xfrm>
            <a:off x="3594100" y="5283200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6190" name="Text Box 44"/>
          <p:cNvSpPr txBox="1">
            <a:spLocks noChangeArrowheads="1"/>
          </p:cNvSpPr>
          <p:nvPr/>
        </p:nvSpPr>
        <p:spPr bwMode="auto">
          <a:xfrm>
            <a:off x="3594100" y="5156200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191" name="Line 45"/>
          <p:cNvSpPr>
            <a:spLocks noChangeShapeType="1"/>
          </p:cNvSpPr>
          <p:nvPr/>
        </p:nvSpPr>
        <p:spPr bwMode="auto">
          <a:xfrm rot="-5400000">
            <a:off x="3873501" y="5372100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2" name="Line 46"/>
          <p:cNvSpPr>
            <a:spLocks noChangeShapeType="1"/>
          </p:cNvSpPr>
          <p:nvPr/>
        </p:nvSpPr>
        <p:spPr bwMode="auto">
          <a:xfrm rot="-5400000">
            <a:off x="3873501" y="5270500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3" name="Text Box 47"/>
          <p:cNvSpPr txBox="1">
            <a:spLocks noChangeArrowheads="1"/>
          </p:cNvSpPr>
          <p:nvPr/>
        </p:nvSpPr>
        <p:spPr bwMode="auto">
          <a:xfrm>
            <a:off x="3581400" y="5029200"/>
            <a:ext cx="234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6194" name="Line 48"/>
          <p:cNvSpPr>
            <a:spLocks noChangeShapeType="1"/>
          </p:cNvSpPr>
          <p:nvPr/>
        </p:nvSpPr>
        <p:spPr bwMode="auto">
          <a:xfrm rot="-5400000">
            <a:off x="3873501" y="5168900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5" name="Text Box 49"/>
          <p:cNvSpPr txBox="1">
            <a:spLocks noChangeArrowheads="1"/>
          </p:cNvSpPr>
          <p:nvPr/>
        </p:nvSpPr>
        <p:spPr bwMode="auto">
          <a:xfrm>
            <a:off x="2903538" y="5807075"/>
            <a:ext cx="1235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6600"/>
                </a:solidFill>
                <a:latin typeface="Arial" charset="0"/>
                <a:cs typeface="Arial" charset="0"/>
              </a:rPr>
              <a:t>TILE_WIDTH-1</a:t>
            </a:r>
          </a:p>
        </p:txBody>
      </p:sp>
      <p:sp>
        <p:nvSpPr>
          <p:cNvPr id="6196" name="Line 50"/>
          <p:cNvSpPr>
            <a:spLocks noChangeShapeType="1"/>
          </p:cNvSpPr>
          <p:nvPr/>
        </p:nvSpPr>
        <p:spPr bwMode="auto">
          <a:xfrm rot="-5400000">
            <a:off x="3870326" y="5799137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7" name="Line 51"/>
          <p:cNvSpPr>
            <a:spLocks noChangeShapeType="1"/>
          </p:cNvSpPr>
          <p:nvPr/>
        </p:nvSpPr>
        <p:spPr bwMode="auto">
          <a:xfrm rot="-5400000">
            <a:off x="2794001" y="6756399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8" name="Line 52"/>
          <p:cNvSpPr>
            <a:spLocks noChangeShapeType="1"/>
          </p:cNvSpPr>
          <p:nvPr/>
        </p:nvSpPr>
        <p:spPr bwMode="auto">
          <a:xfrm rot="-5400000">
            <a:off x="2781301" y="5918199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9" name="Line 53"/>
          <p:cNvSpPr>
            <a:spLocks noChangeShapeType="1"/>
          </p:cNvSpPr>
          <p:nvPr/>
        </p:nvSpPr>
        <p:spPr bwMode="auto">
          <a:xfrm rot="-5400000">
            <a:off x="2794001" y="5092699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0" name="Text Box 54"/>
          <p:cNvSpPr txBox="1">
            <a:spLocks noChangeArrowheads="1"/>
          </p:cNvSpPr>
          <p:nvPr/>
        </p:nvSpPr>
        <p:spPr bwMode="auto">
          <a:xfrm>
            <a:off x="2520950" y="6261100"/>
            <a:ext cx="234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6201" name="Text Box 55"/>
          <p:cNvSpPr txBox="1">
            <a:spLocks noChangeArrowheads="1"/>
          </p:cNvSpPr>
          <p:nvPr/>
        </p:nvSpPr>
        <p:spPr bwMode="auto">
          <a:xfrm>
            <a:off x="2520950" y="5461000"/>
            <a:ext cx="234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6202" name="Text Box 56"/>
          <p:cNvSpPr txBox="1">
            <a:spLocks noChangeArrowheads="1"/>
          </p:cNvSpPr>
          <p:nvPr/>
        </p:nvSpPr>
        <p:spPr bwMode="auto">
          <a:xfrm>
            <a:off x="2520950" y="4610100"/>
            <a:ext cx="234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CC00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6203" name="Line 57"/>
          <p:cNvSpPr>
            <a:spLocks noChangeShapeType="1"/>
          </p:cNvSpPr>
          <p:nvPr/>
        </p:nvSpPr>
        <p:spPr bwMode="auto">
          <a:xfrm>
            <a:off x="7323137" y="1039812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4" name="Line 58"/>
          <p:cNvSpPr>
            <a:spLocks noChangeShapeType="1"/>
          </p:cNvSpPr>
          <p:nvPr/>
        </p:nvSpPr>
        <p:spPr bwMode="auto">
          <a:xfrm rot="-5400000">
            <a:off x="2794001" y="4241799"/>
            <a:ext cx="0" cy="92075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5" name="Line 59"/>
          <p:cNvSpPr>
            <a:spLocks noChangeShapeType="1"/>
          </p:cNvSpPr>
          <p:nvPr/>
        </p:nvSpPr>
        <p:spPr bwMode="auto">
          <a:xfrm>
            <a:off x="73914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6" name="Line 60"/>
          <p:cNvSpPr>
            <a:spLocks noChangeShapeType="1"/>
          </p:cNvSpPr>
          <p:nvPr/>
        </p:nvSpPr>
        <p:spPr bwMode="auto">
          <a:xfrm>
            <a:off x="74676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7" name="Line 61"/>
          <p:cNvSpPr>
            <a:spLocks noChangeShapeType="1"/>
          </p:cNvSpPr>
          <p:nvPr/>
        </p:nvSpPr>
        <p:spPr bwMode="auto">
          <a:xfrm>
            <a:off x="75565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8" name="Line 62"/>
          <p:cNvSpPr>
            <a:spLocks noChangeShapeType="1"/>
          </p:cNvSpPr>
          <p:nvPr/>
        </p:nvSpPr>
        <p:spPr bwMode="auto">
          <a:xfrm>
            <a:off x="8039100" y="1597025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9" name="Line 63"/>
          <p:cNvSpPr>
            <a:spLocks noChangeShapeType="1"/>
          </p:cNvSpPr>
          <p:nvPr/>
        </p:nvSpPr>
        <p:spPr bwMode="auto">
          <a:xfrm rot="-5400000">
            <a:off x="3873501" y="5080000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0" name="Line 64"/>
          <p:cNvSpPr>
            <a:spLocks noChangeShapeType="1"/>
          </p:cNvSpPr>
          <p:nvPr/>
        </p:nvSpPr>
        <p:spPr bwMode="auto">
          <a:xfrm rot="-5400000">
            <a:off x="3870326" y="5875337"/>
            <a:ext cx="0" cy="92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1" name="Text Box 65"/>
          <p:cNvSpPr txBox="1">
            <a:spLocks noChangeArrowheads="1"/>
          </p:cNvSpPr>
          <p:nvPr/>
        </p:nvSpPr>
        <p:spPr bwMode="auto">
          <a:xfrm rot="-5400000">
            <a:off x="7962901" y="5405437"/>
            <a:ext cx="812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TILE_WIDTHE</a:t>
            </a:r>
            <a:endParaRPr lang="en-US" sz="9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212" name="Text Box 66"/>
          <p:cNvSpPr txBox="1">
            <a:spLocks noChangeArrowheads="1"/>
          </p:cNvSpPr>
          <p:nvPr/>
        </p:nvSpPr>
        <p:spPr bwMode="auto">
          <a:xfrm rot="-5400000">
            <a:off x="8504238" y="5364162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WIDTH</a:t>
            </a:r>
            <a:endParaRPr lang="en-US" sz="9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213" name="Text Box 67"/>
          <p:cNvSpPr txBox="1">
            <a:spLocks noChangeArrowheads="1"/>
          </p:cNvSpPr>
          <p:nvPr/>
        </p:nvSpPr>
        <p:spPr bwMode="auto">
          <a:xfrm rot="-5400000">
            <a:off x="8475663" y="2573337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  <a:cs typeface="Arial" charset="0"/>
              </a:rPr>
              <a:t>WIDTH</a:t>
            </a:r>
            <a:endParaRPr lang="en-US" sz="9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214" name="Text Box 68"/>
          <p:cNvSpPr txBox="1">
            <a:spLocks noChangeArrowheads="1"/>
          </p:cNvSpPr>
          <p:nvPr/>
        </p:nvSpPr>
        <p:spPr bwMode="auto">
          <a:xfrm>
            <a:off x="3962400" y="5638800"/>
            <a:ext cx="2400300" cy="111125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6215" name="Text Box 69"/>
          <p:cNvSpPr txBox="1">
            <a:spLocks noChangeArrowheads="1"/>
          </p:cNvSpPr>
          <p:nvPr/>
        </p:nvSpPr>
        <p:spPr bwMode="auto">
          <a:xfrm>
            <a:off x="7772400" y="1752600"/>
            <a:ext cx="76200" cy="2438400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6216" name="Rectangle 70"/>
          <p:cNvSpPr>
            <a:spLocks noChangeArrowheads="1"/>
          </p:cNvSpPr>
          <p:nvPr/>
        </p:nvSpPr>
        <p:spPr bwMode="auto">
          <a:xfrm rot="-5400000">
            <a:off x="3944938" y="6827838"/>
            <a:ext cx="1825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Revised </a:t>
            </a:r>
            <a:r>
              <a:rPr lang="en-US" dirty="0" err="1" smtClean="0"/>
              <a:t>mmult</a:t>
            </a:r>
            <a:r>
              <a:rPr lang="en-US" dirty="0" smtClean="0"/>
              <a:t> Kernel using Multiple Blocks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D90B-3A93-4062-B4A9-4B45B8BE9EE7}" type="slidenum">
              <a:rPr lang="zh-TW" altLang="en-US" smtClean="0"/>
              <a:pPr/>
              <a:t>12</a:t>
            </a:fld>
            <a:endParaRPr lang="en-US" altLang="zh-TW"/>
          </a:p>
        </p:txBody>
      </p:sp>
      <p:sp>
        <p:nvSpPr>
          <p:cNvPr id="92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990600"/>
            <a:ext cx="9144000" cy="5166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MatrixMulKernel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(float*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float*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float* Pd, 				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Width)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Calculate the row index of the Pd element and M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Row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blockIdx.y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*TILE_WIDTH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threadIdx.y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Calculate the column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idenx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of Pd and 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Col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*TILE_WIDTH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float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each thread computes one element of the block sub-matrix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k = 0; k &lt; Width; ++k)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Width+k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[k*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Width+Col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Pd[Row*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Width+Col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G80 Block Granularity Considerations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F59B-E87D-4487-BD68-A88AB3C81A00}" type="slidenum">
              <a:rPr lang="zh-TW" altLang="en-US" smtClean="0"/>
              <a:pPr/>
              <a:t>13</a:t>
            </a:fld>
            <a:endParaRPr lang="en-US" altLang="zh-TW"/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solidFill>
                  <a:srgbClr val="C00000"/>
                </a:solidFill>
              </a:rPr>
              <a:t>Q:</a:t>
            </a:r>
            <a:r>
              <a:rPr lang="en-US" altLang="zh-TW" dirty="0" smtClean="0"/>
              <a:t> For Matrix Multiplication using multiple blocks, should I use 8x8, 16x16 or 32x32 blocks?</a:t>
            </a:r>
          </a:p>
          <a:p>
            <a:pPr lvl="1"/>
            <a:r>
              <a:rPr lang="en-US" altLang="zh-TW" dirty="0" smtClean="0"/>
              <a:t>For 8x8, we have 64 threads per Block. Since each SM can take up to 768 threads, there are 12 Blocks. However, each SM can only take up to 8 Blocks, only 512 threads will go into each SM!</a:t>
            </a:r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For 16x16, we have 256 threads per Block. Since each SM can take up to 768 threads, it can take up to 3 Blocks and achieve full capacity unless other resource considerations overrule.</a:t>
            </a:r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For 32x32, we have 1024 threads per Block. Not even one can fit into an SM!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6800" y="2971800"/>
            <a:ext cx="7086600" cy="1066800"/>
          </a:xfrm>
        </p:spPr>
        <p:txBody>
          <a:bodyPr/>
          <a:lstStyle/>
          <a:p>
            <a:r>
              <a:rPr lang="en-US" dirty="0" smtClean="0"/>
              <a:t>Taking CUDA to Ludicrous Speed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Getting Righteous Performance from your GPU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Performance: How Much Is Enough?</a:t>
            </a:r>
            <a:br>
              <a:rPr lang="en-US" dirty="0" smtClean="0"/>
            </a:br>
            <a:r>
              <a:rPr lang="en-US" dirty="0" smtClean="0"/>
              <a:t>(CPU Edition)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Could I be getting better performance?</a:t>
            </a:r>
          </a:p>
          <a:p>
            <a:pPr lvl="1"/>
            <a:r>
              <a:rPr lang="en-US" dirty="0" smtClean="0"/>
              <a:t>Probably a little bit.  Most of the performance is handled in HW</a:t>
            </a:r>
          </a:p>
          <a:p>
            <a:endParaRPr lang="en-US" dirty="0" smtClean="0"/>
          </a:p>
          <a:p>
            <a:r>
              <a:rPr lang="en-US" dirty="0" smtClean="0"/>
              <a:t>How much better?</a:t>
            </a:r>
          </a:p>
          <a:p>
            <a:pPr lvl="1"/>
            <a:r>
              <a:rPr lang="en-US" dirty="0" smtClean="0"/>
              <a:t>If you compile –O3, you can get faster (maybe 2x)</a:t>
            </a:r>
          </a:p>
          <a:p>
            <a:pPr lvl="1"/>
            <a:r>
              <a:rPr lang="en-US" dirty="0" smtClean="0"/>
              <a:t>If you are careful about tiling your memory, you can get faster on codes that benefit from that (maybe 2-3x)</a:t>
            </a:r>
          </a:p>
          <a:p>
            <a:endParaRPr lang="en-US" dirty="0" smtClean="0"/>
          </a:p>
          <a:p>
            <a:r>
              <a:rPr lang="en-US" dirty="0" smtClean="0"/>
              <a:t>Is that much performance worth the work?</a:t>
            </a:r>
          </a:p>
          <a:p>
            <a:pPr lvl="1"/>
            <a:r>
              <a:rPr lang="en-US" dirty="0" smtClean="0"/>
              <a:t>Compiling with optimizations is a no-brainer (and yet…)</a:t>
            </a:r>
          </a:p>
          <a:p>
            <a:pPr lvl="1"/>
            <a:r>
              <a:rPr lang="en-US" dirty="0" smtClean="0"/>
              <a:t>Tiling is useful, but takes an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Performance: How Much Is Enough?</a:t>
            </a:r>
            <a:br>
              <a:rPr lang="en-US" dirty="0" smtClean="0"/>
            </a:br>
            <a:r>
              <a:rPr lang="en-US" dirty="0" smtClean="0"/>
              <a:t>(GPGPU Edition)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Could I be getting better performance?</a:t>
            </a:r>
          </a:p>
          <a:p>
            <a:pPr lvl="1"/>
            <a:r>
              <a:rPr lang="en-US" dirty="0" smtClean="0"/>
              <a:t>Am I getting near peak GFLOP performance?</a:t>
            </a:r>
          </a:p>
          <a:p>
            <a:endParaRPr lang="en-US" dirty="0" smtClean="0"/>
          </a:p>
          <a:p>
            <a:r>
              <a:rPr lang="en-US" dirty="0" smtClean="0"/>
              <a:t>How much better?</a:t>
            </a:r>
          </a:p>
          <a:p>
            <a:pPr lvl="1"/>
            <a:r>
              <a:rPr lang="en-US" dirty="0" smtClean="0"/>
              <a:t>Brandon’s particle code, using several different code modifications</a:t>
            </a:r>
          </a:p>
          <a:p>
            <a:pPr lvl="2"/>
            <a:r>
              <a:rPr lang="en-US" dirty="0" smtClean="0"/>
              <a:t>148ms per time step </a:t>
            </a:r>
            <a:r>
              <a:rPr lang="en-US" dirty="0" smtClean="0">
                <a:sym typeface="Wingdings" pitchFamily="2" charset="2"/>
              </a:rPr>
              <a:t> 4ms per time step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Is that much worth the work?</a:t>
            </a:r>
          </a:p>
          <a:p>
            <a:pPr lvl="1"/>
            <a:r>
              <a:rPr lang="en-US" dirty="0" smtClean="0"/>
              <a:t>How much work would you do for 30-40x?</a:t>
            </a:r>
          </a:p>
          <a:p>
            <a:pPr lvl="1"/>
            <a:r>
              <a:rPr lang="en-US" dirty="0" smtClean="0"/>
              <a:t>Most of the modifications are fairly straightforward</a:t>
            </a:r>
          </a:p>
          <a:p>
            <a:pPr lvl="2"/>
            <a:r>
              <a:rPr lang="en-US" dirty="0" smtClean="0"/>
              <a:t>You just need to know how the hardware works a bit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Limiting My Code?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Am I bandwidth bound? (How do I tell?)</a:t>
            </a:r>
          </a:p>
          <a:p>
            <a:pPr lvl="2"/>
            <a:r>
              <a:rPr lang="en-US" dirty="0" smtClean="0"/>
              <a:t>Make sure I have high thread occupancy to tolerate latencies (lots of threads)</a:t>
            </a:r>
          </a:p>
          <a:p>
            <a:pPr lvl="3"/>
            <a:r>
              <a:rPr lang="en-US" dirty="0" smtClean="0"/>
              <a:t>These threads can get some work done while we wait for memory</a:t>
            </a:r>
          </a:p>
          <a:p>
            <a:pPr lvl="2"/>
            <a:r>
              <a:rPr lang="en-US" u="sng" dirty="0" smtClean="0">
                <a:solidFill>
                  <a:srgbClr val="C00000"/>
                </a:solidFill>
              </a:rPr>
              <a:t>Move re-used values to closer memories</a:t>
            </a:r>
          </a:p>
          <a:p>
            <a:pPr lvl="3"/>
            <a:r>
              <a:rPr lang="en-US" u="sng" dirty="0" smtClean="0">
                <a:solidFill>
                  <a:srgbClr val="C00000"/>
                </a:solidFill>
              </a:rPr>
              <a:t>Shared</a:t>
            </a:r>
          </a:p>
          <a:p>
            <a:pPr lvl="3"/>
            <a:r>
              <a:rPr lang="en-US" dirty="0" smtClean="0"/>
              <a:t>Constant/Texture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Am I not bandwidth bound – what is now my limit?</a:t>
            </a:r>
          </a:p>
          <a:p>
            <a:pPr lvl="2"/>
            <a:r>
              <a:rPr lang="en-US" dirty="0" smtClean="0"/>
              <a:t>Take a closer look at the instruction stream</a:t>
            </a:r>
          </a:p>
          <a:p>
            <a:pPr lvl="3"/>
            <a:r>
              <a:rPr lang="en-US" dirty="0" smtClean="0"/>
              <a:t>Unroll loops</a:t>
            </a:r>
          </a:p>
          <a:p>
            <a:pPr lvl="3"/>
            <a:r>
              <a:rPr lang="en-US" dirty="0" smtClean="0"/>
              <a:t>Minimize branch divergence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CUDA Memories</a:t>
            </a:r>
            <a:endParaRPr lang="en-US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Locality Matters!</a:t>
            </a:r>
            <a:endParaRPr lang="en-US" dirty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AF40-174B-41F3-8B4C-2168077A176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G80 Implementation of  CUDA Memories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B5AB-C514-4748-A337-122675C7E02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19200"/>
            <a:ext cx="5334000" cy="49377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thread can:</a:t>
            </a:r>
          </a:p>
          <a:p>
            <a:pPr lvl="1"/>
            <a:r>
              <a:rPr lang="en-US" dirty="0" smtClean="0"/>
              <a:t>Read/write per-thread registers</a:t>
            </a:r>
          </a:p>
          <a:p>
            <a:pPr lvl="1"/>
            <a:r>
              <a:rPr lang="en-US" dirty="0" smtClean="0"/>
              <a:t>Read/write per-thread local memory</a:t>
            </a:r>
          </a:p>
          <a:p>
            <a:pPr lvl="1"/>
            <a:r>
              <a:rPr lang="en-US" dirty="0" smtClean="0"/>
              <a:t>Read/write per-block shared memory</a:t>
            </a:r>
          </a:p>
          <a:p>
            <a:pPr lvl="1"/>
            <a:r>
              <a:rPr lang="en-US" dirty="0" smtClean="0"/>
              <a:t>Read/write per-grid global memory</a:t>
            </a:r>
          </a:p>
          <a:p>
            <a:pPr lvl="1"/>
            <a:r>
              <a:rPr lang="en-US" dirty="0" smtClean="0"/>
              <a:t>Read/only per-grid constant memory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4572000" y="1751013"/>
            <a:ext cx="4537075" cy="3963987"/>
            <a:chOff x="2880" y="1103"/>
            <a:chExt cx="2858" cy="2497"/>
          </a:xfrm>
        </p:grpSpPr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3403" y="1103"/>
              <a:ext cx="2335" cy="249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Grid</a:t>
              </a:r>
            </a:p>
          </p:txBody>
        </p:sp>
        <p:sp>
          <p:nvSpPr>
            <p:cNvPr id="19464" name="Text Box 9"/>
            <p:cNvSpPr txBox="1">
              <a:spLocks noChangeArrowheads="1"/>
            </p:cNvSpPr>
            <p:nvPr/>
          </p:nvSpPr>
          <p:spPr bwMode="auto">
            <a:xfrm>
              <a:off x="3441" y="2847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Global Memory</a:t>
              </a:r>
              <a:endParaRPr lang="en-US" sz="12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65" name="Text Box 12"/>
            <p:cNvSpPr txBox="1">
              <a:spLocks noChangeArrowheads="1"/>
            </p:cNvSpPr>
            <p:nvPr/>
          </p:nvSpPr>
          <p:spPr bwMode="auto">
            <a:xfrm>
              <a:off x="3434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Block (0, 0)</a:t>
              </a:r>
            </a:p>
          </p:txBody>
        </p:sp>
        <p:sp>
          <p:nvSpPr>
            <p:cNvPr id="19466" name="Text Box 13"/>
            <p:cNvSpPr txBox="1">
              <a:spLocks noChangeArrowheads="1"/>
            </p:cNvSpPr>
            <p:nvPr/>
          </p:nvSpPr>
          <p:spPr bwMode="auto">
            <a:xfrm>
              <a:off x="3465" y="1735"/>
              <a:ext cx="1060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67" name="Text Box 16"/>
            <p:cNvSpPr txBox="1">
              <a:spLocks noChangeArrowheads="1"/>
            </p:cNvSpPr>
            <p:nvPr/>
          </p:nvSpPr>
          <p:spPr bwMode="auto">
            <a:xfrm>
              <a:off x="3459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68" name="Text Box 17"/>
            <p:cNvSpPr txBox="1">
              <a:spLocks noChangeArrowheads="1"/>
            </p:cNvSpPr>
            <p:nvPr/>
          </p:nvSpPr>
          <p:spPr bwMode="auto">
            <a:xfrm>
              <a:off x="3459" y="2052"/>
              <a:ext cx="392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69" name="Line 18"/>
            <p:cNvSpPr>
              <a:spLocks noChangeShapeType="1"/>
            </p:cNvSpPr>
            <p:nvPr/>
          </p:nvSpPr>
          <p:spPr bwMode="auto">
            <a:xfrm flipV="1">
              <a:off x="3912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9"/>
            <p:cNvSpPr>
              <a:spLocks noChangeShapeType="1"/>
            </p:cNvSpPr>
            <p:nvPr/>
          </p:nvSpPr>
          <p:spPr bwMode="auto">
            <a:xfrm flipV="1">
              <a:off x="3655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21"/>
            <p:cNvSpPr>
              <a:spLocks noChangeShapeType="1"/>
            </p:cNvSpPr>
            <p:nvPr/>
          </p:nvSpPr>
          <p:spPr bwMode="auto">
            <a:xfrm>
              <a:off x="3836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Text Box 26"/>
            <p:cNvSpPr txBox="1">
              <a:spLocks noChangeArrowheads="1"/>
            </p:cNvSpPr>
            <p:nvPr/>
          </p:nvSpPr>
          <p:spPr bwMode="auto">
            <a:xfrm>
              <a:off x="4008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73" name="Text Box 27"/>
            <p:cNvSpPr txBox="1">
              <a:spLocks noChangeArrowheads="1"/>
            </p:cNvSpPr>
            <p:nvPr/>
          </p:nvSpPr>
          <p:spPr bwMode="auto">
            <a:xfrm>
              <a:off x="4008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74" name="Line 28"/>
            <p:cNvSpPr>
              <a:spLocks noChangeShapeType="1"/>
            </p:cNvSpPr>
            <p:nvPr/>
          </p:nvSpPr>
          <p:spPr bwMode="auto">
            <a:xfrm flipV="1">
              <a:off x="4460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29"/>
            <p:cNvSpPr>
              <a:spLocks noChangeShapeType="1"/>
            </p:cNvSpPr>
            <p:nvPr/>
          </p:nvSpPr>
          <p:spPr bwMode="auto">
            <a:xfrm flipV="1">
              <a:off x="4204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31"/>
            <p:cNvSpPr>
              <a:spLocks noChangeShapeType="1"/>
            </p:cNvSpPr>
            <p:nvPr/>
          </p:nvSpPr>
          <p:spPr bwMode="auto">
            <a:xfrm>
              <a:off x="4385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Text Box 35"/>
            <p:cNvSpPr txBox="1">
              <a:spLocks noChangeArrowheads="1"/>
            </p:cNvSpPr>
            <p:nvPr/>
          </p:nvSpPr>
          <p:spPr bwMode="auto">
            <a:xfrm>
              <a:off x="4591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Block (1, 0)</a:t>
              </a:r>
              <a:endParaRPr lang="en-US" sz="18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78" name="Text Box 36"/>
            <p:cNvSpPr txBox="1">
              <a:spLocks noChangeArrowheads="1"/>
            </p:cNvSpPr>
            <p:nvPr/>
          </p:nvSpPr>
          <p:spPr bwMode="auto">
            <a:xfrm>
              <a:off x="4621" y="1735"/>
              <a:ext cx="1061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79" name="Text Box 39"/>
            <p:cNvSpPr txBox="1">
              <a:spLocks noChangeArrowheads="1"/>
            </p:cNvSpPr>
            <p:nvPr/>
          </p:nvSpPr>
          <p:spPr bwMode="auto">
            <a:xfrm>
              <a:off x="4616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80" name="Text Box 40"/>
            <p:cNvSpPr txBox="1">
              <a:spLocks noChangeArrowheads="1"/>
            </p:cNvSpPr>
            <p:nvPr/>
          </p:nvSpPr>
          <p:spPr bwMode="auto">
            <a:xfrm>
              <a:off x="4616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81" name="Line 41"/>
            <p:cNvSpPr>
              <a:spLocks noChangeShapeType="1"/>
            </p:cNvSpPr>
            <p:nvPr/>
          </p:nvSpPr>
          <p:spPr bwMode="auto">
            <a:xfrm flipV="1">
              <a:off x="5068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Line 42"/>
            <p:cNvSpPr>
              <a:spLocks noChangeShapeType="1"/>
            </p:cNvSpPr>
            <p:nvPr/>
          </p:nvSpPr>
          <p:spPr bwMode="auto">
            <a:xfrm flipV="1">
              <a:off x="4812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Line 44"/>
            <p:cNvSpPr>
              <a:spLocks noChangeShapeType="1"/>
            </p:cNvSpPr>
            <p:nvPr/>
          </p:nvSpPr>
          <p:spPr bwMode="auto">
            <a:xfrm>
              <a:off x="4993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Text Box 49"/>
            <p:cNvSpPr txBox="1">
              <a:spLocks noChangeArrowheads="1"/>
            </p:cNvSpPr>
            <p:nvPr/>
          </p:nvSpPr>
          <p:spPr bwMode="auto">
            <a:xfrm>
              <a:off x="5165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85" name="Text Box 50"/>
            <p:cNvSpPr txBox="1">
              <a:spLocks noChangeArrowheads="1"/>
            </p:cNvSpPr>
            <p:nvPr/>
          </p:nvSpPr>
          <p:spPr bwMode="auto">
            <a:xfrm>
              <a:off x="5165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86" name="Line 51"/>
            <p:cNvSpPr>
              <a:spLocks noChangeShapeType="1"/>
            </p:cNvSpPr>
            <p:nvPr/>
          </p:nvSpPr>
          <p:spPr bwMode="auto">
            <a:xfrm flipV="1">
              <a:off x="5617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52"/>
            <p:cNvSpPr>
              <a:spLocks noChangeShapeType="1"/>
            </p:cNvSpPr>
            <p:nvPr/>
          </p:nvSpPr>
          <p:spPr bwMode="auto">
            <a:xfrm flipV="1">
              <a:off x="5360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54"/>
            <p:cNvSpPr>
              <a:spLocks noChangeShapeType="1"/>
            </p:cNvSpPr>
            <p:nvPr/>
          </p:nvSpPr>
          <p:spPr bwMode="auto">
            <a:xfrm>
              <a:off x="5542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Text Box 58"/>
            <p:cNvSpPr txBox="1">
              <a:spLocks noChangeArrowheads="1"/>
            </p:cNvSpPr>
            <p:nvPr/>
          </p:nvSpPr>
          <p:spPr bwMode="auto">
            <a:xfrm>
              <a:off x="2880" y="2844"/>
              <a:ext cx="355" cy="51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Host</a:t>
              </a:r>
            </a:p>
          </p:txBody>
        </p:sp>
        <p:sp>
          <p:nvSpPr>
            <p:cNvPr id="19490" name="Line 60"/>
            <p:cNvSpPr>
              <a:spLocks noChangeShapeType="1"/>
            </p:cNvSpPr>
            <p:nvPr/>
          </p:nvSpPr>
          <p:spPr bwMode="auto">
            <a:xfrm flipV="1">
              <a:off x="3235" y="2978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Text Box 9"/>
            <p:cNvSpPr txBox="1">
              <a:spLocks noChangeArrowheads="1"/>
            </p:cNvSpPr>
            <p:nvPr/>
          </p:nvSpPr>
          <p:spPr bwMode="auto">
            <a:xfrm>
              <a:off x="3441" y="3168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Constant Memory</a:t>
              </a:r>
              <a:endParaRPr lang="en-US" sz="12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19492" name="Line 60"/>
            <p:cNvSpPr>
              <a:spLocks noChangeShapeType="1"/>
            </p:cNvSpPr>
            <p:nvPr/>
          </p:nvSpPr>
          <p:spPr bwMode="auto">
            <a:xfrm flipV="1">
              <a:off x="3235" y="3264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Multiplication: A Case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Matrix multiplication illustrates many of the basic features of memory and thread management in CUDA</a:t>
            </a:r>
          </a:p>
          <a:p>
            <a:pPr lvl="1"/>
            <a:r>
              <a:rPr lang="en-US" dirty="0" smtClean="0"/>
              <a:t>Usage of thread/block IDs</a:t>
            </a:r>
          </a:p>
          <a:p>
            <a:pPr lvl="1"/>
            <a:r>
              <a:rPr lang="en-US" dirty="0" smtClean="0"/>
              <a:t>Memory data transfer between host and device</a:t>
            </a:r>
          </a:p>
          <a:p>
            <a:pPr lvl="1"/>
            <a:r>
              <a:rPr lang="en-US" dirty="0" smtClean="0"/>
              <a:t>Motivates some performance issues:</a:t>
            </a:r>
          </a:p>
          <a:p>
            <a:pPr lvl="2"/>
            <a:r>
              <a:rPr lang="en-US" dirty="0" smtClean="0"/>
              <a:t>shared memory usage</a:t>
            </a:r>
          </a:p>
          <a:p>
            <a:pPr lvl="2"/>
            <a:r>
              <a:rPr lang="en-US" dirty="0" smtClean="0"/>
              <a:t>register usage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Assumptions:</a:t>
            </a:r>
          </a:p>
          <a:p>
            <a:pPr lvl="2"/>
            <a:r>
              <a:rPr lang="en-US" dirty="0" smtClean="0"/>
              <a:t>Basic </a:t>
            </a:r>
            <a:r>
              <a:rPr lang="en-US" dirty="0" err="1" smtClean="0"/>
              <a:t>unoptimized</a:t>
            </a:r>
            <a:r>
              <a:rPr lang="en-US" dirty="0" smtClean="0"/>
              <a:t> </a:t>
            </a:r>
            <a:r>
              <a:rPr lang="en-US" dirty="0" err="1" smtClean="0"/>
              <a:t>sgemm</a:t>
            </a:r>
            <a:endParaRPr lang="en-US" dirty="0" smtClean="0"/>
          </a:p>
          <a:p>
            <a:pPr lvl="2"/>
            <a:r>
              <a:rPr lang="en-US" dirty="0" smtClean="0"/>
              <a:t>Matrices are square (for simplicity)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CUDA Variable Type Qualifiers</a:t>
            </a:r>
            <a:endParaRPr lang="en-US" dirty="0" smtClean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03C1-55B4-485E-AFB7-29565ECAA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__device__ is optional when used with __local__,  __shared__, or  __constant__</a:t>
            </a:r>
          </a:p>
          <a:p>
            <a:endParaRPr lang="en-US" dirty="0" smtClean="0"/>
          </a:p>
          <a:p>
            <a:r>
              <a:rPr lang="en-US" dirty="0" smtClean="0"/>
              <a:t>Automatic variables without any qualifier reside in a register</a:t>
            </a:r>
          </a:p>
          <a:p>
            <a:pPr lvl="1"/>
            <a:r>
              <a:rPr lang="en-US" dirty="0" smtClean="0"/>
              <a:t>Except arrays that reside in local memory</a:t>
            </a:r>
          </a:p>
        </p:txBody>
      </p:sp>
      <p:graphicFrame>
        <p:nvGraphicFramePr>
          <p:cNvPr id="131120" name="Group 48"/>
          <p:cNvGraphicFramePr>
            <a:graphicFrameLocks noGrp="1"/>
          </p:cNvGraphicFramePr>
          <p:nvPr/>
        </p:nvGraphicFramePr>
        <p:xfrm>
          <a:off x="228600" y="4038600"/>
          <a:ext cx="8724900" cy="2057400"/>
        </p:xfrm>
        <a:graphic>
          <a:graphicData uri="http://schemas.openxmlformats.org/drawingml/2006/table">
            <a:tbl>
              <a:tblPr/>
              <a:tblGrid>
                <a:gridCol w="5189538"/>
                <a:gridCol w="1173162"/>
                <a:gridCol w="914400"/>
                <a:gridCol w="1447800"/>
              </a:tblGrid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declaration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charset="0"/>
                        </a:rPr>
                        <a:t>__device__ __local__   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LocalVar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charset="0"/>
                        </a:rPr>
                        <a:t>__device__ __shared__  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SharedVar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charset="0"/>
                        </a:rPr>
                        <a:t>__device__             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GlobalVar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global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charset="0"/>
                        </a:rPr>
                        <a:t>__device__ __constant__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ConstantVar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Programming Strategy</a:t>
            </a:r>
            <a:endParaRPr lang="en-US" dirty="0" smtClean="0"/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C2E3-264C-43D1-82ED-6136FBE90BD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Global memory resides in device memory (DRAM)</a:t>
            </a:r>
          </a:p>
          <a:p>
            <a:pPr lvl="1"/>
            <a:r>
              <a:rPr lang="en-US" dirty="0" smtClean="0"/>
              <a:t>much slower access than shared memory (200x!)</a:t>
            </a:r>
          </a:p>
          <a:p>
            <a:pPr lvl="1"/>
            <a:r>
              <a:rPr lang="en-US" dirty="0" smtClean="0"/>
              <a:t>…but also much larger</a:t>
            </a:r>
          </a:p>
          <a:p>
            <a:r>
              <a:rPr lang="en-US" dirty="0" smtClean="0"/>
              <a:t>So, a profitable way of performing computation on the device is to tile data to take advantage of fast shared memory:</a:t>
            </a:r>
          </a:p>
          <a:p>
            <a:pPr lvl="1"/>
            <a:r>
              <a:rPr lang="en-US" dirty="0" smtClean="0"/>
              <a:t>Partition data into subsets that fit into shared memory</a:t>
            </a:r>
          </a:p>
          <a:p>
            <a:pPr lvl="1"/>
            <a:r>
              <a:rPr lang="en-US" dirty="0" smtClean="0"/>
              <a:t>Each block will then:</a:t>
            </a:r>
          </a:p>
          <a:p>
            <a:pPr lvl="2"/>
            <a:r>
              <a:rPr lang="en-US" dirty="0" smtClean="0"/>
              <a:t>Load its subset from global memory to shared memory</a:t>
            </a:r>
          </a:p>
          <a:p>
            <a:pPr lvl="3"/>
            <a:r>
              <a:rPr lang="en-US" dirty="0" smtClean="0"/>
              <a:t>using multiple threads to exploit memory-level parallelism</a:t>
            </a:r>
          </a:p>
          <a:p>
            <a:pPr lvl="2"/>
            <a:r>
              <a:rPr lang="en-US" dirty="0" smtClean="0"/>
              <a:t>Perform the computation on the subset from shared memory</a:t>
            </a:r>
          </a:p>
          <a:p>
            <a:pPr lvl="3"/>
            <a:r>
              <a:rPr lang="en-US" dirty="0" smtClean="0"/>
              <a:t>each thread can efficiently multi-pass over any data element</a:t>
            </a:r>
          </a:p>
          <a:p>
            <a:pPr lvl="2"/>
            <a:r>
              <a:rPr lang="en-US" dirty="0" smtClean="0"/>
              <a:t>Copy results from shared memory back to global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Matrix Multiplication using </a:t>
            </a:r>
            <a:br>
              <a:rPr lang="en-US" smtClean="0"/>
            </a:br>
            <a:r>
              <a:rPr lang="en-US" smtClean="0"/>
              <a:t>Shared Memory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F214-8424-4BE3-AF14-3BEC2DD09C3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Review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D90B-3A93-4062-B4A9-4B45B8BE9EE7}" type="slidenum">
              <a:rPr lang="zh-TW" altLang="en-US" smtClean="0"/>
              <a:pPr/>
              <a:t>23</a:t>
            </a:fld>
            <a:endParaRPr lang="en-US" altLang="zh-TW"/>
          </a:p>
        </p:txBody>
      </p:sp>
      <p:sp>
        <p:nvSpPr>
          <p:cNvPr id="92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158240"/>
            <a:ext cx="9144000" cy="5166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MatrixMulKernel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(float*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float*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float* Pd, 				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Width)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Calculate the row index of the Pd element and M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Row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blockIdx.y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*TILE_WIDTH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threadIdx.y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Calculate the column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idenx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of Pd and 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Col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*TILE_WIDTH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float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each thread computes one element of the block sub-matrix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k = 0; k &lt; Width; ++k)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Width+k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[k*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Width+Col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Pd[Row*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Width+Col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about performance on G80?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BADF-D6E5-4E3A-94C5-EFE991D8F09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17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4419600" cy="49377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threads access global memory for their input matrix elements</a:t>
            </a:r>
          </a:p>
          <a:p>
            <a:pPr lvl="1"/>
            <a:r>
              <a:rPr lang="en-US" dirty="0" smtClean="0"/>
              <a:t>Two memory accesses (8 bytes) per floating point multiply-add</a:t>
            </a:r>
          </a:p>
          <a:p>
            <a:pPr lvl="1"/>
            <a:r>
              <a:rPr lang="en-US" dirty="0" smtClean="0"/>
              <a:t>4 B/s of memory bandwidth/FLOPS</a:t>
            </a:r>
          </a:p>
          <a:p>
            <a:pPr lvl="1"/>
            <a:r>
              <a:rPr lang="en-US" dirty="0" smtClean="0"/>
              <a:t>4*346.5 = 1386 GB/s required to achieve peak FLOP rating</a:t>
            </a:r>
          </a:p>
          <a:p>
            <a:pPr lvl="1"/>
            <a:r>
              <a:rPr lang="en-US" dirty="0" smtClean="0"/>
              <a:t>86.4 GB/s limits the code at 21.6 GFLOPS</a:t>
            </a:r>
          </a:p>
          <a:p>
            <a:r>
              <a:rPr lang="en-US" dirty="0" smtClean="0"/>
              <a:t>The actual code runs at about 15 GFLOPS</a:t>
            </a:r>
          </a:p>
          <a:p>
            <a:r>
              <a:rPr lang="en-US" dirty="0" smtClean="0"/>
              <a:t>Need to drastically cut down memory accesses to get closer to the peak 346.5 GFLOPS</a:t>
            </a:r>
          </a:p>
        </p:txBody>
      </p:sp>
      <p:sp>
        <p:nvSpPr>
          <p:cNvPr id="31748" name="Oval 41"/>
          <p:cNvSpPr>
            <a:spLocks noChangeArrowheads="1"/>
          </p:cNvSpPr>
          <p:nvPr/>
        </p:nvSpPr>
        <p:spPr bwMode="auto">
          <a:xfrm>
            <a:off x="5486400" y="4267200"/>
            <a:ext cx="26670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5326063" y="1751013"/>
            <a:ext cx="3706812" cy="3963987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Grid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5386388" y="4519613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Global Memory</a:t>
            </a:r>
            <a:endParaRPr lang="en-US" sz="12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51" name="Text Box 12"/>
          <p:cNvSpPr txBox="1">
            <a:spLocks noChangeArrowheads="1"/>
          </p:cNvSpPr>
          <p:nvPr/>
        </p:nvSpPr>
        <p:spPr bwMode="auto">
          <a:xfrm>
            <a:off x="5375275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Block (0, 0)</a:t>
            </a:r>
          </a:p>
        </p:txBody>
      </p:sp>
      <p:sp>
        <p:nvSpPr>
          <p:cNvPr id="31752" name="Text Box 13"/>
          <p:cNvSpPr txBox="1">
            <a:spLocks noChangeArrowheads="1"/>
          </p:cNvSpPr>
          <p:nvPr/>
        </p:nvSpPr>
        <p:spPr bwMode="auto">
          <a:xfrm>
            <a:off x="5424488" y="2754313"/>
            <a:ext cx="1682750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53" name="Text Box 16"/>
          <p:cNvSpPr txBox="1">
            <a:spLocks noChangeArrowheads="1"/>
          </p:cNvSpPr>
          <p:nvPr/>
        </p:nvSpPr>
        <p:spPr bwMode="auto">
          <a:xfrm>
            <a:off x="5414963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54" name="Text Box 17"/>
          <p:cNvSpPr txBox="1">
            <a:spLocks noChangeArrowheads="1"/>
          </p:cNvSpPr>
          <p:nvPr/>
        </p:nvSpPr>
        <p:spPr bwMode="auto">
          <a:xfrm>
            <a:off x="5414963" y="3257550"/>
            <a:ext cx="622300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55" name="Line 18"/>
          <p:cNvSpPr>
            <a:spLocks noChangeShapeType="1"/>
          </p:cNvSpPr>
          <p:nvPr/>
        </p:nvSpPr>
        <p:spPr bwMode="auto">
          <a:xfrm flipV="1">
            <a:off x="613410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6" name="Line 19"/>
          <p:cNvSpPr>
            <a:spLocks noChangeShapeType="1"/>
          </p:cNvSpPr>
          <p:nvPr/>
        </p:nvSpPr>
        <p:spPr bwMode="auto">
          <a:xfrm flipV="1">
            <a:off x="5726113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21"/>
          <p:cNvSpPr>
            <a:spLocks noChangeShapeType="1"/>
          </p:cNvSpPr>
          <p:nvPr/>
        </p:nvSpPr>
        <p:spPr bwMode="auto">
          <a:xfrm>
            <a:off x="6013450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Text Box 26"/>
          <p:cNvSpPr txBox="1">
            <a:spLocks noChangeArrowheads="1"/>
          </p:cNvSpPr>
          <p:nvPr/>
        </p:nvSpPr>
        <p:spPr bwMode="auto">
          <a:xfrm>
            <a:off x="62865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59" name="Text Box 27"/>
          <p:cNvSpPr txBox="1">
            <a:spLocks noChangeArrowheads="1"/>
          </p:cNvSpPr>
          <p:nvPr/>
        </p:nvSpPr>
        <p:spPr bwMode="auto">
          <a:xfrm>
            <a:off x="62865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60" name="Line 28"/>
          <p:cNvSpPr>
            <a:spLocks noChangeShapeType="1"/>
          </p:cNvSpPr>
          <p:nvPr/>
        </p:nvSpPr>
        <p:spPr bwMode="auto">
          <a:xfrm flipV="1">
            <a:off x="70040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Line 29"/>
          <p:cNvSpPr>
            <a:spLocks noChangeShapeType="1"/>
          </p:cNvSpPr>
          <p:nvPr/>
        </p:nvSpPr>
        <p:spPr bwMode="auto">
          <a:xfrm flipV="1">
            <a:off x="65976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31"/>
          <p:cNvSpPr>
            <a:spLocks noChangeShapeType="1"/>
          </p:cNvSpPr>
          <p:nvPr/>
        </p:nvSpPr>
        <p:spPr bwMode="auto">
          <a:xfrm>
            <a:off x="68849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Text Box 35"/>
          <p:cNvSpPr txBox="1">
            <a:spLocks noChangeArrowheads="1"/>
          </p:cNvSpPr>
          <p:nvPr/>
        </p:nvSpPr>
        <p:spPr bwMode="auto">
          <a:xfrm>
            <a:off x="7212013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Block (1, 0)</a:t>
            </a:r>
            <a:endParaRPr lang="en-US" sz="18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64" name="Text Box 36"/>
          <p:cNvSpPr txBox="1">
            <a:spLocks noChangeArrowheads="1"/>
          </p:cNvSpPr>
          <p:nvPr/>
        </p:nvSpPr>
        <p:spPr bwMode="auto">
          <a:xfrm>
            <a:off x="7259638" y="2754313"/>
            <a:ext cx="1684337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65" name="Text Box 39"/>
          <p:cNvSpPr txBox="1">
            <a:spLocks noChangeArrowheads="1"/>
          </p:cNvSpPr>
          <p:nvPr/>
        </p:nvSpPr>
        <p:spPr bwMode="auto">
          <a:xfrm>
            <a:off x="72517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66" name="Text Box 40"/>
          <p:cNvSpPr txBox="1">
            <a:spLocks noChangeArrowheads="1"/>
          </p:cNvSpPr>
          <p:nvPr/>
        </p:nvSpPr>
        <p:spPr bwMode="auto">
          <a:xfrm>
            <a:off x="72517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67" name="Line 41"/>
          <p:cNvSpPr>
            <a:spLocks noChangeShapeType="1"/>
          </p:cNvSpPr>
          <p:nvPr/>
        </p:nvSpPr>
        <p:spPr bwMode="auto">
          <a:xfrm flipV="1">
            <a:off x="79692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Line 42"/>
          <p:cNvSpPr>
            <a:spLocks noChangeShapeType="1"/>
          </p:cNvSpPr>
          <p:nvPr/>
        </p:nvSpPr>
        <p:spPr bwMode="auto">
          <a:xfrm flipV="1">
            <a:off x="75628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9" name="Line 44"/>
          <p:cNvSpPr>
            <a:spLocks noChangeShapeType="1"/>
          </p:cNvSpPr>
          <p:nvPr/>
        </p:nvSpPr>
        <p:spPr bwMode="auto">
          <a:xfrm>
            <a:off x="78501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Text Box 49"/>
          <p:cNvSpPr txBox="1">
            <a:spLocks noChangeArrowheads="1"/>
          </p:cNvSpPr>
          <p:nvPr/>
        </p:nvSpPr>
        <p:spPr bwMode="auto">
          <a:xfrm>
            <a:off x="8123238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71" name="Text Box 50"/>
          <p:cNvSpPr txBox="1">
            <a:spLocks noChangeArrowheads="1"/>
          </p:cNvSpPr>
          <p:nvPr/>
        </p:nvSpPr>
        <p:spPr bwMode="auto">
          <a:xfrm>
            <a:off x="8123238" y="3257550"/>
            <a:ext cx="620712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000" b="1">
                <a:solidFill>
                  <a:srgbClr val="003300"/>
                </a:solidFill>
                <a:latin typeface="Arial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72" name="Line 51"/>
          <p:cNvSpPr>
            <a:spLocks noChangeShapeType="1"/>
          </p:cNvSpPr>
          <p:nvPr/>
        </p:nvSpPr>
        <p:spPr bwMode="auto">
          <a:xfrm flipV="1">
            <a:off x="8840788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Line 52"/>
          <p:cNvSpPr>
            <a:spLocks noChangeShapeType="1"/>
          </p:cNvSpPr>
          <p:nvPr/>
        </p:nvSpPr>
        <p:spPr bwMode="auto">
          <a:xfrm flipV="1">
            <a:off x="843280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54"/>
          <p:cNvSpPr>
            <a:spLocks noChangeShapeType="1"/>
          </p:cNvSpPr>
          <p:nvPr/>
        </p:nvSpPr>
        <p:spPr bwMode="auto">
          <a:xfrm>
            <a:off x="8721725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Text Box 58"/>
          <p:cNvSpPr txBox="1">
            <a:spLocks noChangeArrowheads="1"/>
          </p:cNvSpPr>
          <p:nvPr/>
        </p:nvSpPr>
        <p:spPr bwMode="auto">
          <a:xfrm>
            <a:off x="4495800" y="4514850"/>
            <a:ext cx="563563" cy="819150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Host</a:t>
            </a:r>
          </a:p>
        </p:txBody>
      </p:sp>
      <p:sp>
        <p:nvSpPr>
          <p:cNvPr id="31776" name="Line 60"/>
          <p:cNvSpPr>
            <a:spLocks noChangeShapeType="1"/>
          </p:cNvSpPr>
          <p:nvPr/>
        </p:nvSpPr>
        <p:spPr bwMode="auto">
          <a:xfrm flipV="1">
            <a:off x="5059363" y="4727575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7" name="Text Box 9"/>
          <p:cNvSpPr txBox="1">
            <a:spLocks noChangeArrowheads="1"/>
          </p:cNvSpPr>
          <p:nvPr/>
        </p:nvSpPr>
        <p:spPr bwMode="auto">
          <a:xfrm>
            <a:off x="5386388" y="5029200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rgbClr val="003300"/>
                </a:solidFill>
                <a:latin typeface="Arial" charset="0"/>
              </a:rPr>
              <a:t>Constant Memory</a:t>
            </a:r>
            <a:endParaRPr lang="en-US" sz="120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31778" name="Line 60"/>
          <p:cNvSpPr>
            <a:spLocks noChangeShapeType="1"/>
          </p:cNvSpPr>
          <p:nvPr/>
        </p:nvSpPr>
        <p:spPr bwMode="auto">
          <a:xfrm flipV="1">
            <a:off x="5059363" y="5181600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81" name="Line 42"/>
          <p:cNvSpPr>
            <a:spLocks noChangeShapeType="1"/>
          </p:cNvSpPr>
          <p:nvPr/>
        </p:nvSpPr>
        <p:spPr bwMode="auto">
          <a:xfrm>
            <a:off x="4648200" y="2057400"/>
            <a:ext cx="198120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Idea: Use Shared Memory to reuse global memory data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F445-113D-40C7-A8C7-019BF235D0E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27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6172200" cy="4937760"/>
          </a:xfrm>
        </p:spPr>
        <p:txBody>
          <a:bodyPr/>
          <a:lstStyle/>
          <a:p>
            <a:r>
              <a:rPr lang="en-US" dirty="0" smtClean="0"/>
              <a:t>Each input element is read by WIDTH threads.</a:t>
            </a:r>
          </a:p>
          <a:p>
            <a:endParaRPr lang="en-US" dirty="0" smtClean="0"/>
          </a:p>
          <a:p>
            <a:r>
              <a:rPr lang="en-US" dirty="0" smtClean="0"/>
              <a:t>Load each element into Shared Memory and have several threads use the local version to reduce the memory bandwidth</a:t>
            </a:r>
          </a:p>
          <a:p>
            <a:pPr lvl="1"/>
            <a:r>
              <a:rPr lang="en-US" dirty="0" smtClean="0"/>
              <a:t>Tiled algorithms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4162425" y="4191000"/>
            <a:ext cx="2468563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M</a:t>
            </a:r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6675438" y="1676400"/>
            <a:ext cx="2468562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N</a:t>
            </a:r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6675438" y="4191000"/>
            <a:ext cx="2468562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P</a:t>
            </a:r>
            <a:endParaRPr lang="en-U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8047038" y="1676400"/>
            <a:ext cx="53975" cy="2468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778" name="Line 8"/>
          <p:cNvSpPr>
            <a:spLocks noChangeShapeType="1"/>
          </p:cNvSpPr>
          <p:nvPr/>
        </p:nvSpPr>
        <p:spPr bwMode="auto">
          <a:xfrm>
            <a:off x="8102600" y="4144963"/>
            <a:ext cx="1588" cy="14176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Line 9"/>
          <p:cNvSpPr>
            <a:spLocks noChangeShapeType="1"/>
          </p:cNvSpPr>
          <p:nvPr/>
        </p:nvSpPr>
        <p:spPr bwMode="auto">
          <a:xfrm>
            <a:off x="8047038" y="4114800"/>
            <a:ext cx="0" cy="141763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0" name="Line 10"/>
          <p:cNvSpPr>
            <a:spLocks noChangeShapeType="1"/>
          </p:cNvSpPr>
          <p:nvPr/>
        </p:nvSpPr>
        <p:spPr bwMode="auto">
          <a:xfrm flipH="1" flipV="1">
            <a:off x="6675438" y="6510338"/>
            <a:ext cx="24685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62425" y="55626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782" name="Text Box 12"/>
          <p:cNvSpPr txBox="1">
            <a:spLocks noChangeArrowheads="1"/>
          </p:cNvSpPr>
          <p:nvPr/>
        </p:nvSpPr>
        <p:spPr bwMode="auto">
          <a:xfrm>
            <a:off x="8047038" y="55626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200">
              <a:latin typeface="Times New Roman" charset="0"/>
            </a:endParaRPr>
          </a:p>
          <a:p>
            <a:endParaRPr lang="en-US" sz="1200">
              <a:latin typeface="Times New Roman" charset="0"/>
            </a:endParaRPr>
          </a:p>
          <a:p>
            <a:endParaRPr lang="en-US" sz="1800">
              <a:latin typeface="Arial" charset="0"/>
            </a:endParaRPr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619875" y="5562600"/>
            <a:ext cx="1417638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619875" y="5616575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 rot="10800000">
            <a:off x="8993188" y="1673225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rot="10800000">
            <a:off x="8993188" y="4191000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 flipH="1" flipV="1">
            <a:off x="4162425" y="6510338"/>
            <a:ext cx="246856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8" name="Text Box 18"/>
          <p:cNvSpPr txBox="1">
            <a:spLocks noChangeArrowheads="1"/>
          </p:cNvSpPr>
          <p:nvPr/>
        </p:nvSpPr>
        <p:spPr bwMode="auto">
          <a:xfrm rot="-5400000">
            <a:off x="8658226" y="2835275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32789" name="Text Box 19"/>
          <p:cNvSpPr txBox="1">
            <a:spLocks noChangeArrowheads="1"/>
          </p:cNvSpPr>
          <p:nvPr/>
        </p:nvSpPr>
        <p:spPr bwMode="auto">
          <a:xfrm rot="-5400000">
            <a:off x="8658226" y="5349875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32790" name="Text Box 20"/>
          <p:cNvSpPr txBox="1">
            <a:spLocks noChangeArrowheads="1"/>
          </p:cNvSpPr>
          <p:nvPr/>
        </p:nvSpPr>
        <p:spPr bwMode="auto">
          <a:xfrm>
            <a:off x="5183188" y="6321425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32791" name="Text Box 21"/>
          <p:cNvSpPr txBox="1">
            <a:spLocks noChangeArrowheads="1"/>
          </p:cNvSpPr>
          <p:nvPr/>
        </p:nvSpPr>
        <p:spPr bwMode="auto">
          <a:xfrm>
            <a:off x="7640638" y="6319838"/>
            <a:ext cx="406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32792" name="Text Box 22"/>
          <p:cNvSpPr txBox="1">
            <a:spLocks noChangeArrowheads="1"/>
          </p:cNvSpPr>
          <p:nvPr/>
        </p:nvSpPr>
        <p:spPr bwMode="auto">
          <a:xfrm>
            <a:off x="8213725" y="4551363"/>
            <a:ext cx="45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ty</a:t>
            </a:r>
          </a:p>
        </p:txBody>
      </p:sp>
      <p:sp>
        <p:nvSpPr>
          <p:cNvPr id="32793" name="Text Box 23"/>
          <p:cNvSpPr txBox="1">
            <a:spLocks noChangeArrowheads="1"/>
          </p:cNvSpPr>
          <p:nvPr/>
        </p:nvSpPr>
        <p:spPr bwMode="auto">
          <a:xfrm>
            <a:off x="7070725" y="5541963"/>
            <a:ext cx="44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tx</a:t>
            </a:r>
          </a:p>
        </p:txBody>
      </p:sp>
      <p:sp>
        <p:nvSpPr>
          <p:cNvPr id="32794" name="Text Box 24"/>
          <p:cNvSpPr txBox="1">
            <a:spLocks noChangeArrowheads="1"/>
          </p:cNvSpPr>
          <p:nvPr/>
        </p:nvSpPr>
        <p:spPr bwMode="auto">
          <a:xfrm>
            <a:off x="4162425" y="53340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795" name="Line 25"/>
          <p:cNvSpPr>
            <a:spLocks noChangeShapeType="1"/>
          </p:cNvSpPr>
          <p:nvPr/>
        </p:nvSpPr>
        <p:spPr bwMode="auto">
          <a:xfrm>
            <a:off x="6705600" y="54102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Line 26"/>
          <p:cNvSpPr>
            <a:spLocks noChangeShapeType="1"/>
          </p:cNvSpPr>
          <p:nvPr/>
        </p:nvSpPr>
        <p:spPr bwMode="auto">
          <a:xfrm>
            <a:off x="6705600" y="53340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7" name="Text Box 27"/>
          <p:cNvSpPr txBox="1">
            <a:spLocks noChangeArrowheads="1"/>
          </p:cNvSpPr>
          <p:nvPr/>
        </p:nvSpPr>
        <p:spPr bwMode="auto">
          <a:xfrm>
            <a:off x="8047038" y="53340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endParaRPr lang="en-US" sz="1200">
              <a:latin typeface="Times New Roman" charset="0"/>
            </a:endParaRPr>
          </a:p>
          <a:p>
            <a:endParaRPr lang="en-US" sz="1200">
              <a:latin typeface="Times New Roman" charset="0"/>
            </a:endParaRPr>
          </a:p>
          <a:p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Tiled Multiply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C9697-593A-47F5-A635-6106846E3CD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37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6019800" cy="4937760"/>
          </a:xfrm>
        </p:spPr>
        <p:txBody>
          <a:bodyPr/>
          <a:lstStyle/>
          <a:p>
            <a:r>
              <a:rPr lang="en-US" dirty="0" smtClean="0"/>
              <a:t>Break up the execution of the kernel into phases so that the data accesses in each phase is focused on one subset (tile) of </a:t>
            </a:r>
            <a:r>
              <a:rPr lang="en-US" dirty="0" err="1" smtClean="0"/>
              <a:t>Md</a:t>
            </a:r>
            <a:r>
              <a:rPr lang="en-US" dirty="0" smtClean="0"/>
              <a:t> and </a:t>
            </a:r>
            <a:r>
              <a:rPr lang="en-US" dirty="0" err="1" smtClean="0"/>
              <a:t>Nd</a:t>
            </a:r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33800" name="Text Box 5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Md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1" name="Text Box 6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02" name="Text Box 7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Nd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3" name="Text Box 8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04" name="Text Box 9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Pd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5" name="Text Box 10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Pd</a:t>
              </a:r>
              <a:r>
                <a:rPr lang="en-US" sz="1200" b="1" baseline="-25000">
                  <a:solidFill>
                    <a:schemeClr val="bg1"/>
                  </a:solidFill>
                  <a:latin typeface="Arial" charset="0"/>
                </a:rPr>
                <a:t>sub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6" name="Line 11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12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13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Line 14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16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17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19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Line 20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21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22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23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Text Box 24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</a:p>
          </p:txBody>
        </p:sp>
        <p:sp>
          <p:nvSpPr>
            <p:cNvPr id="33819" name="Text Box 25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0" name="Text Box 26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1" name="Line 27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Text Box 28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3" name="Line 29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Text Box 30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5" name="Line 31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32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Text Box 34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200">
                <a:latin typeface="Times New Roman" charset="0"/>
              </a:endParaRPr>
            </a:p>
            <a:p>
              <a:endParaRPr lang="en-US" sz="1200">
                <a:latin typeface="Times New Roman" charset="0"/>
              </a:endParaRPr>
            </a:p>
            <a:p>
              <a:endParaRPr lang="en-US" sz="1800">
                <a:latin typeface="Arial" charset="0"/>
              </a:endParaRPr>
            </a:p>
          </p:txBody>
        </p:sp>
        <p:sp>
          <p:nvSpPr>
            <p:cNvPr id="33828" name="Line 35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36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37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38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Rectangle 39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Rectangle 40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4" name="Rectangle 41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Line 42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43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Text Box 44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charset="0"/>
                </a:rPr>
                <a:t>bx</a:t>
              </a:r>
            </a:p>
          </p:txBody>
        </p:sp>
        <p:sp>
          <p:nvSpPr>
            <p:cNvPr id="33838" name="Text Box 45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tx</a:t>
              </a:r>
            </a:p>
          </p:txBody>
        </p:sp>
        <p:sp>
          <p:nvSpPr>
            <p:cNvPr id="33839" name="Text Box 46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40" name="Text Box 47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41" name="Text Box 48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TILE_WIDTH-1</a:t>
              </a:r>
            </a:p>
          </p:txBody>
        </p:sp>
        <p:sp>
          <p:nvSpPr>
            <p:cNvPr id="33842" name="Text Box 49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43" name="Line 50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1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2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3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54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Text Box 55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49" name="Text Box 56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50" name="Text Box 57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51" name="Line 59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60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Text Box 61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charset="0"/>
                </a:rPr>
                <a:t>by</a:t>
              </a:r>
            </a:p>
          </p:txBody>
        </p:sp>
        <p:sp>
          <p:nvSpPr>
            <p:cNvPr id="33854" name="Text Box 62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ty</a:t>
              </a:r>
            </a:p>
          </p:txBody>
        </p:sp>
        <p:sp>
          <p:nvSpPr>
            <p:cNvPr id="33855" name="Text Box 63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56" name="Text Box 64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57" name="Line 65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Line 66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Text Box 67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Text Box 69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TILE_WIDTH-1</a:t>
              </a:r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Text Box 74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67" name="Text Box 75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68" name="Text Box 76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69" name="Line 77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Line 78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79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2" name="Line 80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Line 81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82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83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</a:p>
          </p:txBody>
        </p:sp>
        <p:sp>
          <p:nvSpPr>
            <p:cNvPr id="33878" name="Text Box 86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  <a:p>
              <a:pPr algn="ctr"/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79" name="Text Box 87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TILE_WIDTHE</a:t>
              </a:r>
              <a:endParaRPr lang="en-US" sz="9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1" name="Text Box 89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2" name="Text Box 90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4" name="Text Box 33"/>
            <p:cNvSpPr txBox="1">
              <a:spLocks noChangeArrowheads="1"/>
            </p:cNvSpPr>
            <p:nvPr/>
          </p:nvSpPr>
          <p:spPr bwMode="auto">
            <a:xfrm>
              <a:off x="2544" y="3456"/>
              <a:ext cx="1512" cy="7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5" name="Text Box 15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33799" name="Rectangle 58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Tiled Multiply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C9697-593A-47F5-A635-6106846E3CD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37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6019800" cy="4937760"/>
          </a:xfrm>
        </p:spPr>
        <p:txBody>
          <a:bodyPr/>
          <a:lstStyle/>
          <a:p>
            <a:r>
              <a:rPr lang="en-US" dirty="0" smtClean="0"/>
              <a:t>Two Step process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Threads load all M and N values in the tile into shared memory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Compute all the multiply-adds within that tile and add them to the sum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Note: must enforce barrier between steps 1 and 2!</a:t>
            </a:r>
          </a:p>
          <a:p>
            <a:endParaRPr lang="en-US" dirty="0" smtClean="0"/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33800" name="Text Box 5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Md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1" name="Text Box 6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02" name="Text Box 7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Nd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3" name="Text Box 8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04" name="Text Box 9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Pd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5" name="Text Box 10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Pd</a:t>
              </a:r>
              <a:r>
                <a:rPr lang="en-US" sz="1200" b="1" baseline="-25000">
                  <a:solidFill>
                    <a:schemeClr val="bg1"/>
                  </a:solidFill>
                  <a:latin typeface="Arial" charset="0"/>
                </a:rPr>
                <a:t>sub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06" name="Line 11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12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13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Line 14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16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17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19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Line 20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21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22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23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Text Box 24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</a:p>
          </p:txBody>
        </p:sp>
        <p:sp>
          <p:nvSpPr>
            <p:cNvPr id="33819" name="Text Box 25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0" name="Text Box 26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1" name="Line 27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Text Box 28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3" name="Line 29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Text Box 30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25" name="Line 31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32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Text Box 34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200">
                <a:latin typeface="Times New Roman" charset="0"/>
              </a:endParaRPr>
            </a:p>
            <a:p>
              <a:endParaRPr lang="en-US" sz="1200">
                <a:latin typeface="Times New Roman" charset="0"/>
              </a:endParaRPr>
            </a:p>
            <a:p>
              <a:endParaRPr lang="en-US" sz="1800">
                <a:latin typeface="Arial" charset="0"/>
              </a:endParaRPr>
            </a:p>
          </p:txBody>
        </p:sp>
        <p:sp>
          <p:nvSpPr>
            <p:cNvPr id="33828" name="Line 35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36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37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38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Rectangle 39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Rectangle 40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4" name="Rectangle 41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Line 42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43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Text Box 44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charset="0"/>
                </a:rPr>
                <a:t>bx</a:t>
              </a:r>
            </a:p>
          </p:txBody>
        </p:sp>
        <p:sp>
          <p:nvSpPr>
            <p:cNvPr id="33838" name="Text Box 45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tx</a:t>
              </a:r>
            </a:p>
          </p:txBody>
        </p:sp>
        <p:sp>
          <p:nvSpPr>
            <p:cNvPr id="33839" name="Text Box 46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40" name="Text Box 47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41" name="Text Box 48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TILE_WIDTH-1</a:t>
              </a:r>
            </a:p>
          </p:txBody>
        </p:sp>
        <p:sp>
          <p:nvSpPr>
            <p:cNvPr id="33842" name="Text Box 49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43" name="Line 50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1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2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3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54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Text Box 55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49" name="Text Box 56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50" name="Text Box 57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51" name="Line 59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60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Text Box 61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charset="0"/>
                </a:rPr>
                <a:t>by</a:t>
              </a:r>
            </a:p>
          </p:txBody>
        </p:sp>
        <p:sp>
          <p:nvSpPr>
            <p:cNvPr id="33854" name="Text Box 62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ty</a:t>
              </a:r>
            </a:p>
          </p:txBody>
        </p:sp>
        <p:sp>
          <p:nvSpPr>
            <p:cNvPr id="33855" name="Text Box 63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56" name="Text Box 64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57" name="Line 65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Line 66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Text Box 67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Text Box 69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charset="0"/>
                </a:rPr>
                <a:t>TILE_WIDTH-1</a:t>
              </a:r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Text Box 74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3867" name="Text Box 75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3868" name="Text Box 76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3869" name="Line 77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Line 78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79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2" name="Line 80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Line 81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82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83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</a:p>
          </p:txBody>
        </p:sp>
        <p:sp>
          <p:nvSpPr>
            <p:cNvPr id="33878" name="Text Box 86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  <a:p>
              <a:pPr algn="ctr"/>
              <a:endParaRPr lang="en-US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79" name="Text Box 87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TILE_WIDTHE</a:t>
              </a:r>
              <a:endParaRPr lang="en-US" sz="9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1" name="Text Box 89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1">
                  <a:solidFill>
                    <a:schemeClr val="bg1"/>
                  </a:solidFill>
                  <a:latin typeface="Times New Roman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3882" name="Text Box 90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4" name="Text Box 33"/>
            <p:cNvSpPr txBox="1">
              <a:spLocks noChangeArrowheads="1"/>
            </p:cNvSpPr>
            <p:nvPr/>
          </p:nvSpPr>
          <p:spPr bwMode="auto">
            <a:xfrm>
              <a:off x="2544" y="3456"/>
              <a:ext cx="1512" cy="7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33885" name="Text Box 15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33799" name="Rectangle 58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/>
              <a:t>Device Runtime Component:</a:t>
            </a:r>
            <a:br>
              <a:rPr lang="en-US" altLang="zh-TW" smtClean="0"/>
            </a:br>
            <a:r>
              <a:rPr lang="en-US" altLang="zh-TW" smtClean="0"/>
              <a:t>Synchronization Function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6888-81C0-416A-BBD0-AFDD802F5854}" type="slidenum">
              <a:rPr lang="zh-TW" altLang="en-US" smtClean="0"/>
              <a:pPr/>
              <a:t>28</a:t>
            </a:fld>
            <a:endParaRPr lang="en-US" altLang="zh-TW"/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void __</a:t>
            </a:r>
            <a:r>
              <a:rPr lang="en-US" altLang="zh-TW" dirty="0" err="1" smtClean="0"/>
              <a:t>syncthreads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Synchronizes all threads in a block (similar: </a:t>
            </a:r>
            <a:r>
              <a:rPr lang="en-US" altLang="zh-TW" dirty="0" err="1" smtClean="0"/>
              <a:t>MPI_Barrier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Once all threads have reached this point, execution resumes normally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Used to avoid race conditions when accessing shared or global memory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Allowed in conditional constructs only if the conditional is uniform across the entire thread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First-order Size Considerations in G80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60C4-287D-4B01-9D6E-FF0A9FBB729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thread block should have many threads</a:t>
            </a:r>
          </a:p>
          <a:p>
            <a:pPr lvl="1"/>
            <a:r>
              <a:rPr lang="en-US" dirty="0" smtClean="0"/>
              <a:t>TILE_WIDTH of 16 gives 16*16 = 256 threads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 should be many thread blocks</a:t>
            </a:r>
          </a:p>
          <a:p>
            <a:pPr lvl="1"/>
            <a:r>
              <a:rPr lang="en-US" dirty="0" smtClean="0"/>
              <a:t>A 1024*1024 Pd gives 64*64 = 4096 Thread Blocks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thread block perform 2*256 = 512 float loads from global memory for 256 * (2*16) = 8,192 </a:t>
            </a:r>
            <a:r>
              <a:rPr lang="en-US" dirty="0" err="1" smtClean="0"/>
              <a:t>mul</a:t>
            </a:r>
            <a:r>
              <a:rPr lang="en-US" dirty="0" smtClean="0"/>
              <a:t>/add operations. </a:t>
            </a:r>
          </a:p>
          <a:p>
            <a:pPr lvl="1"/>
            <a:r>
              <a:rPr lang="en-US" dirty="0" smtClean="0"/>
              <a:t>Compute to memory ratio is now 16:1 !!</a:t>
            </a:r>
          </a:p>
          <a:p>
            <a:pPr lvl="1"/>
            <a:r>
              <a:rPr lang="en-US" dirty="0" smtClean="0"/>
              <a:t>Memory bandwidth no longer a limiting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Programming Model:</a:t>
            </a:r>
            <a:br>
              <a:rPr lang="en-US" smtClean="0"/>
            </a:br>
            <a:r>
              <a:rPr lang="en-US" smtClean="0"/>
              <a:t>Square Matrix Multiplication Example</a:t>
            </a:r>
            <a:endParaRPr lang="en-US" dirty="0" smtClean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86DC-6470-4CBF-8E6F-10145B7B50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5867400" cy="4937760"/>
          </a:xfrm>
        </p:spPr>
        <p:txBody>
          <a:bodyPr/>
          <a:lstStyle/>
          <a:p>
            <a:r>
              <a:rPr lang="en-US" dirty="0" smtClean="0"/>
              <a:t>P = M * N </a:t>
            </a:r>
          </a:p>
          <a:p>
            <a:pPr lvl="1"/>
            <a:r>
              <a:rPr lang="en-US" dirty="0" smtClean="0"/>
              <a:t>Each is of size WIDTH x WIDTH</a:t>
            </a:r>
          </a:p>
          <a:p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One thread calculates one element of P</a:t>
            </a:r>
          </a:p>
          <a:p>
            <a:pPr lvl="2"/>
            <a:r>
              <a:rPr lang="en-US" dirty="0" smtClean="0"/>
              <a:t>M and N are loaded WIDTH times from global memory</a:t>
            </a: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3884613" y="4387850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M</a:t>
            </a:r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6397625" y="1873250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N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6397625" y="4387850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P</a:t>
            </a:r>
          </a:p>
        </p:txBody>
      </p:sp>
      <p:sp>
        <p:nvSpPr>
          <p:cNvPr id="70664" name="Text Box 7"/>
          <p:cNvSpPr txBox="1">
            <a:spLocks noChangeArrowheads="1"/>
          </p:cNvSpPr>
          <p:nvPr/>
        </p:nvSpPr>
        <p:spPr bwMode="auto">
          <a:xfrm>
            <a:off x="7769225" y="1873250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Line 8"/>
          <p:cNvSpPr>
            <a:spLocks noChangeShapeType="1"/>
          </p:cNvSpPr>
          <p:nvPr/>
        </p:nvSpPr>
        <p:spPr bwMode="auto">
          <a:xfrm>
            <a:off x="7824788" y="4341812"/>
            <a:ext cx="1587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6" name="Line 9"/>
          <p:cNvSpPr>
            <a:spLocks noChangeShapeType="1"/>
          </p:cNvSpPr>
          <p:nvPr/>
        </p:nvSpPr>
        <p:spPr bwMode="auto">
          <a:xfrm>
            <a:off x="7769225" y="4311650"/>
            <a:ext cx="1588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7" name="Line 10"/>
          <p:cNvSpPr>
            <a:spLocks noChangeShapeType="1"/>
          </p:cNvSpPr>
          <p:nvPr/>
        </p:nvSpPr>
        <p:spPr bwMode="auto">
          <a:xfrm flipH="1">
            <a:off x="6396038" y="6707187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68" name="Text Box 11"/>
          <p:cNvSpPr txBox="1">
            <a:spLocks noChangeArrowheads="1"/>
          </p:cNvSpPr>
          <p:nvPr/>
        </p:nvSpPr>
        <p:spPr bwMode="auto">
          <a:xfrm>
            <a:off x="3884613" y="5759450"/>
            <a:ext cx="2468562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12"/>
          <p:cNvSpPr txBox="1">
            <a:spLocks noChangeArrowheads="1"/>
          </p:cNvSpPr>
          <p:nvPr/>
        </p:nvSpPr>
        <p:spPr bwMode="auto">
          <a:xfrm>
            <a:off x="7769225" y="5759450"/>
            <a:ext cx="55563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0670" name="Line 13"/>
          <p:cNvSpPr>
            <a:spLocks noChangeShapeType="1"/>
          </p:cNvSpPr>
          <p:nvPr/>
        </p:nvSpPr>
        <p:spPr bwMode="auto">
          <a:xfrm>
            <a:off x="6342063" y="5759450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1" name="Line 14"/>
          <p:cNvSpPr>
            <a:spLocks noChangeShapeType="1"/>
          </p:cNvSpPr>
          <p:nvPr/>
        </p:nvSpPr>
        <p:spPr bwMode="auto">
          <a:xfrm>
            <a:off x="6342063" y="5813425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2" name="Line 15"/>
          <p:cNvSpPr>
            <a:spLocks noChangeShapeType="1"/>
          </p:cNvSpPr>
          <p:nvPr/>
        </p:nvSpPr>
        <p:spPr bwMode="auto">
          <a:xfrm flipH="1" flipV="1">
            <a:off x="8713788" y="1868487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3" name="Line 16"/>
          <p:cNvSpPr>
            <a:spLocks noChangeShapeType="1"/>
          </p:cNvSpPr>
          <p:nvPr/>
        </p:nvSpPr>
        <p:spPr bwMode="auto">
          <a:xfrm flipH="1" flipV="1">
            <a:off x="8713788" y="4386262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4" name="Line 17"/>
          <p:cNvSpPr>
            <a:spLocks noChangeShapeType="1"/>
          </p:cNvSpPr>
          <p:nvPr/>
        </p:nvSpPr>
        <p:spPr bwMode="auto">
          <a:xfrm flipH="1">
            <a:off x="3883025" y="6707187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Text Box 18"/>
          <p:cNvSpPr txBox="1">
            <a:spLocks noChangeArrowheads="1"/>
          </p:cNvSpPr>
          <p:nvPr/>
        </p:nvSpPr>
        <p:spPr bwMode="auto">
          <a:xfrm rot="-5400000">
            <a:off x="8384382" y="3031330"/>
            <a:ext cx="400050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0676" name="Text Box 19"/>
          <p:cNvSpPr txBox="1">
            <a:spLocks noChangeArrowheads="1"/>
          </p:cNvSpPr>
          <p:nvPr/>
        </p:nvSpPr>
        <p:spPr bwMode="auto">
          <a:xfrm rot="-5400000">
            <a:off x="8384382" y="5545930"/>
            <a:ext cx="400050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0677" name="Text Box 20"/>
          <p:cNvSpPr txBox="1">
            <a:spLocks noChangeArrowheads="1"/>
          </p:cNvSpPr>
          <p:nvPr/>
        </p:nvSpPr>
        <p:spPr bwMode="auto">
          <a:xfrm>
            <a:off x="4908550" y="6518275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0678" name="Text Box 21"/>
          <p:cNvSpPr txBox="1">
            <a:spLocks noChangeArrowheads="1"/>
          </p:cNvSpPr>
          <p:nvPr/>
        </p:nvSpPr>
        <p:spPr bwMode="auto">
          <a:xfrm>
            <a:off x="7366000" y="6516687"/>
            <a:ext cx="400050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CUDA Code:</a:t>
            </a:r>
            <a:br>
              <a:rPr lang="en-US" dirty="0" smtClean="0"/>
            </a:br>
            <a:r>
              <a:rPr lang="en-US" dirty="0" smtClean="0"/>
              <a:t>Kernel Execution Configuration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B698-9A67-4D47-A56C-87B3AE0CD1A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994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Setup the execution configuration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dim3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dimBlock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(TILE_WIDTH, TILE_WIDTH);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dim3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dimGrid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(Width / TILE_WIDTH,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    Width / TILE_WIDTH);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Tiled Matrix Multiplication Kernel</a:t>
            </a: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__global__ void </a:t>
            </a:r>
            <a:r>
              <a:rPr lang="en-US" sz="1600" dirty="0" err="1" smtClean="0"/>
              <a:t>MatrixMulKernel</a:t>
            </a:r>
            <a:r>
              <a:rPr lang="en-US" sz="1600" dirty="0" smtClean="0"/>
              <a:t>(float* </a:t>
            </a:r>
            <a:r>
              <a:rPr lang="en-US" sz="1600" dirty="0" err="1" smtClean="0"/>
              <a:t>Md</a:t>
            </a:r>
            <a:r>
              <a:rPr lang="en-US" sz="1600" dirty="0" smtClean="0"/>
              <a:t>, float* </a:t>
            </a:r>
            <a:r>
              <a:rPr lang="en-US" sz="1600" dirty="0" err="1" smtClean="0"/>
              <a:t>Nd</a:t>
            </a:r>
            <a:r>
              <a:rPr lang="en-US" sz="1600" dirty="0" smtClean="0"/>
              <a:t>, float* Pd, </a:t>
            </a:r>
            <a:r>
              <a:rPr lang="en-US" sz="1600" dirty="0" err="1" smtClean="0"/>
              <a:t>int</a:t>
            </a:r>
            <a:r>
              <a:rPr lang="en-US" sz="1600" dirty="0" smtClean="0"/>
              <a:t> Width)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{</a:t>
            </a:r>
            <a:endParaRPr lang="en-US" sz="1600" dirty="0" smtClean="0">
              <a:latin typeface="Courier New" charset="0"/>
              <a:ea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 New" charset="0"/>
                <a:ea typeface="Times New Roman" charset="0"/>
              </a:rPr>
              <a:t>	__</a:t>
            </a:r>
            <a:r>
              <a:rPr lang="en-US" sz="1400" dirty="0" err="1" smtClean="0">
                <a:solidFill>
                  <a:srgbClr val="FF0000"/>
                </a:solidFill>
                <a:latin typeface="Courier New" charset="0"/>
                <a:ea typeface="Times New Roman" charset="0"/>
              </a:rPr>
              <a:t>shared__</a:t>
            </a:r>
            <a:r>
              <a:rPr lang="en-US" sz="1400" dirty="0" err="1" smtClean="0">
                <a:latin typeface="Courier New" charset="0"/>
                <a:ea typeface="Times New Roman" charset="0"/>
              </a:rPr>
              <a:t>float</a:t>
            </a:r>
            <a:r>
              <a:rPr lang="en-US" sz="1400" dirty="0" smtClean="0">
                <a:latin typeface="Courier New" charset="0"/>
                <a:ea typeface="Times New Roman" charset="0"/>
              </a:rPr>
              <a:t> </a:t>
            </a:r>
            <a:r>
              <a:rPr lang="en-US" sz="1400" dirty="0" err="1" smtClean="0">
                <a:latin typeface="Courier New" charset="0"/>
                <a:ea typeface="Times New Roman" charset="0"/>
              </a:rPr>
              <a:t>Mds</a:t>
            </a:r>
            <a:r>
              <a:rPr lang="en-US" sz="1400" dirty="0" smtClean="0">
                <a:latin typeface="Courier New" charset="0"/>
                <a:ea typeface="Times New Roman" charset="0"/>
              </a:rPr>
              <a:t>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 New" charset="0"/>
                <a:ea typeface="Times New Roman" charset="0"/>
              </a:rPr>
              <a:t>	__</a:t>
            </a:r>
            <a:r>
              <a:rPr lang="en-US" sz="1400" dirty="0" err="1" smtClean="0">
                <a:solidFill>
                  <a:srgbClr val="FF0000"/>
                </a:solidFill>
                <a:latin typeface="Courier New" charset="0"/>
                <a:ea typeface="Times New Roman" charset="0"/>
              </a:rPr>
              <a:t>shared__</a:t>
            </a:r>
            <a:r>
              <a:rPr lang="en-US" sz="1400" dirty="0" err="1" smtClean="0">
                <a:latin typeface="Courier New" charset="0"/>
                <a:ea typeface="Times New Roman" charset="0"/>
              </a:rPr>
              <a:t>float</a:t>
            </a:r>
            <a:r>
              <a:rPr lang="en-US" sz="1400" dirty="0" smtClean="0">
                <a:latin typeface="Courier New" charset="0"/>
                <a:ea typeface="Times New Roman" charset="0"/>
              </a:rPr>
              <a:t> </a:t>
            </a:r>
            <a:r>
              <a:rPr lang="en-US" sz="1400" dirty="0" err="1" smtClean="0">
                <a:latin typeface="Courier New" charset="0"/>
                <a:ea typeface="Times New Roman" charset="0"/>
              </a:rPr>
              <a:t>Nds</a:t>
            </a:r>
            <a:r>
              <a:rPr lang="en-US" sz="1400" dirty="0" smtClean="0">
                <a:latin typeface="Courier New" charset="0"/>
                <a:ea typeface="Times New Roman" charset="0"/>
              </a:rPr>
              <a:t>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</a:rPr>
              <a:t>	</a:t>
            </a:r>
            <a:r>
              <a:rPr lang="en-US" sz="1400" dirty="0" err="1" smtClean="0">
                <a:latin typeface="Courier New" charset="0"/>
              </a:rPr>
              <a:t>int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err="1" smtClean="0">
                <a:latin typeface="Courier New" charset="0"/>
              </a:rPr>
              <a:t>bx</a:t>
            </a:r>
            <a:r>
              <a:rPr lang="en-US" sz="1400" dirty="0" smtClean="0">
                <a:latin typeface="Courier New" charset="0"/>
              </a:rPr>
              <a:t> = </a:t>
            </a:r>
            <a:r>
              <a:rPr lang="en-US" sz="1400" dirty="0" err="1" smtClean="0">
                <a:latin typeface="Courier New" charset="0"/>
              </a:rPr>
              <a:t>blockIdx.x</a:t>
            </a:r>
            <a:r>
              <a:rPr lang="en-US" sz="1400" dirty="0" smtClean="0">
                <a:latin typeface="Courier New" charset="0"/>
              </a:rPr>
              <a:t>;  </a:t>
            </a:r>
            <a:r>
              <a:rPr lang="en-US" sz="1400" dirty="0" err="1" smtClean="0">
                <a:latin typeface="Courier New" charset="0"/>
              </a:rPr>
              <a:t>int</a:t>
            </a:r>
            <a:r>
              <a:rPr lang="en-US" sz="1400" dirty="0" smtClean="0">
                <a:latin typeface="Courier New" charset="0"/>
              </a:rPr>
              <a:t> by = </a:t>
            </a:r>
            <a:r>
              <a:rPr lang="en-US" sz="1400" dirty="0" err="1" smtClean="0">
                <a:latin typeface="Courier New" charset="0"/>
              </a:rPr>
              <a:t>blockIdx.y</a:t>
            </a:r>
            <a:r>
              <a:rPr lang="en-US" sz="1400" dirty="0" smtClean="0">
                <a:latin typeface="Courier New" charset="0"/>
              </a:rPr>
              <a:t>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</a:rPr>
              <a:t>	</a:t>
            </a:r>
            <a:r>
              <a:rPr lang="en-US" sz="1400" dirty="0" err="1" smtClean="0">
                <a:latin typeface="Courier New" charset="0"/>
              </a:rPr>
              <a:t>int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err="1" smtClean="0">
                <a:latin typeface="Courier New" charset="0"/>
              </a:rPr>
              <a:t>tx</a:t>
            </a:r>
            <a:r>
              <a:rPr lang="en-US" sz="1400" dirty="0" smtClean="0">
                <a:latin typeface="Courier New" charset="0"/>
              </a:rPr>
              <a:t> = </a:t>
            </a:r>
            <a:r>
              <a:rPr lang="en-US" sz="1400" dirty="0" err="1" smtClean="0">
                <a:latin typeface="Courier New" charset="0"/>
              </a:rPr>
              <a:t>threadIdx.x</a:t>
            </a:r>
            <a:r>
              <a:rPr lang="en-US" sz="1400" dirty="0" smtClean="0">
                <a:latin typeface="Courier New" charset="0"/>
              </a:rPr>
              <a:t>; </a:t>
            </a:r>
            <a:r>
              <a:rPr lang="en-US" sz="1400" dirty="0" err="1" smtClean="0">
                <a:latin typeface="Courier New" charset="0"/>
              </a:rPr>
              <a:t>int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err="1" smtClean="0">
                <a:latin typeface="Courier New" charset="0"/>
              </a:rPr>
              <a:t>ty</a:t>
            </a:r>
            <a:r>
              <a:rPr lang="en-US" sz="1400" dirty="0" smtClean="0">
                <a:latin typeface="Courier New" charset="0"/>
              </a:rPr>
              <a:t> = </a:t>
            </a:r>
            <a:r>
              <a:rPr lang="en-US" sz="1400" dirty="0" err="1" smtClean="0">
                <a:latin typeface="Courier New" charset="0"/>
              </a:rPr>
              <a:t>threadIdx.y</a:t>
            </a:r>
            <a:r>
              <a:rPr lang="en-US" sz="1400" dirty="0" smtClean="0">
                <a:latin typeface="Courier New" charset="0"/>
              </a:rPr>
              <a:t>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charset="0"/>
              <a:cs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// Identify the row and column of the Pd element to work on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int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Row = by * TILE_WIDTH +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ty</a:t>
            </a:r>
            <a:r>
              <a:rPr lang="en-US" sz="1400" dirty="0" smtClean="0">
                <a:latin typeface="Courier New" charset="0"/>
                <a:cs typeface="Times New Roman" charset="0"/>
              </a:rPr>
              <a:t>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int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Col =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bx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* TILE_WIDTH +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tx</a:t>
            </a:r>
            <a:r>
              <a:rPr lang="en-US" sz="1400" dirty="0" smtClean="0">
                <a:latin typeface="Courier New" charset="0"/>
                <a:cs typeface="Times New Roman" charset="0"/>
              </a:rPr>
              <a:t>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float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Pvalue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= 0;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solidFill>
                  <a:srgbClr val="00B0F0"/>
                </a:solidFill>
                <a:latin typeface="Courier New" charset="0"/>
              </a:rPr>
              <a:t>// Loop over the </a:t>
            </a:r>
            <a:r>
              <a:rPr lang="en-US" sz="1400" dirty="0" err="1" smtClean="0">
                <a:solidFill>
                  <a:srgbClr val="00B0F0"/>
                </a:solidFill>
                <a:latin typeface="Courier New" charset="0"/>
              </a:rPr>
              <a:t>Md</a:t>
            </a:r>
            <a:r>
              <a:rPr lang="en-US" sz="1400" dirty="0" smtClean="0">
                <a:solidFill>
                  <a:srgbClr val="00B0F0"/>
                </a:solidFill>
                <a:latin typeface="Courier New" charset="0"/>
              </a:rPr>
              <a:t> and </a:t>
            </a:r>
            <a:r>
              <a:rPr lang="en-US" sz="1400" dirty="0" err="1" smtClean="0">
                <a:solidFill>
                  <a:srgbClr val="00B0F0"/>
                </a:solidFill>
                <a:latin typeface="Courier New" charset="0"/>
              </a:rPr>
              <a:t>Nd</a:t>
            </a:r>
            <a:r>
              <a:rPr lang="en-US" sz="1400" dirty="0" smtClean="0">
                <a:solidFill>
                  <a:srgbClr val="00B0F0"/>
                </a:solidFill>
                <a:latin typeface="Courier New" charset="0"/>
              </a:rPr>
              <a:t> tiles required to compute the Pd element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</a:rPr>
              <a:t>	for (</a:t>
            </a:r>
            <a:r>
              <a:rPr lang="en-US" sz="1400" dirty="0" err="1" smtClean="0">
                <a:latin typeface="Courier New" charset="0"/>
              </a:rPr>
              <a:t>int</a:t>
            </a:r>
            <a:r>
              <a:rPr lang="en-US" sz="1400" dirty="0" smtClean="0">
                <a:latin typeface="Courier New" charset="0"/>
              </a:rPr>
              <a:t> m = 0; m &lt; Width/TILE_WIDTH; ++m) {</a:t>
            </a:r>
            <a:endParaRPr lang="en-US" sz="1400" dirty="0" smtClean="0">
              <a:latin typeface="Courier New" charset="0"/>
              <a:cs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// Collaborative loading of </a:t>
            </a:r>
            <a:r>
              <a:rPr lang="en-US" sz="1400" dirty="0" err="1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Md</a:t>
            </a:r>
            <a:r>
              <a:rPr lang="en-US" sz="1400" dirty="0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 and </a:t>
            </a:r>
            <a:r>
              <a:rPr lang="en-US" sz="1400" dirty="0" err="1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Nd</a:t>
            </a:r>
            <a:r>
              <a:rPr lang="en-US" sz="1400" dirty="0" smtClean="0">
                <a:solidFill>
                  <a:srgbClr val="00B0F0"/>
                </a:solidFill>
                <a:latin typeface="Courier New" charset="0"/>
                <a:cs typeface="Times New Roman" charset="0"/>
              </a:rPr>
              <a:t> tiles into shared memory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	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Mds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[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ty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][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tx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] =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Md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[Row*Width + (m*TILE_WIDTH +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tx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)];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	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Nds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[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ty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][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tx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] =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Nd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[Col + (m*TILE_WIDTH +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ty</a:t>
            </a:r>
            <a:r>
              <a:rPr lang="en-US" sz="1400" b="1" dirty="0" smtClean="0">
                <a:solidFill>
                  <a:srgbClr val="FF0000"/>
                </a:solidFill>
                <a:latin typeface="Courier New" charset="0"/>
                <a:cs typeface="Times New Roman" charset="0"/>
              </a:rPr>
              <a:t>)*Width];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	__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syncthreads</a:t>
            </a:r>
            <a:r>
              <a:rPr lang="en-US" sz="1400" dirty="0" smtClean="0">
                <a:latin typeface="Courier New" charset="0"/>
                <a:cs typeface="Times New Roman" charset="0"/>
              </a:rPr>
              <a:t>();</a:t>
            </a:r>
          </a:p>
          <a:p>
            <a:pPr marL="1028700" lvl="1" indent="-457200" eaLnBrk="1" hangingPunct="1">
              <a:lnSpc>
                <a:spcPct val="80000"/>
              </a:lnSpc>
            </a:pPr>
            <a:endParaRPr lang="en-US" sz="900" dirty="0" smtClean="0">
              <a:latin typeface="Courier New" charset="0"/>
              <a:cs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	for (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int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k = 0; k &lt; TILE_WIDTH; ++k)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		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Pvalue</a:t>
            </a:r>
            <a:r>
              <a:rPr lang="en-US" sz="1400" dirty="0" smtClean="0">
                <a:latin typeface="Courier New" charset="0"/>
                <a:cs typeface="Times New Roman" charset="0"/>
              </a:rPr>
              <a:t> +=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Mds</a:t>
            </a:r>
            <a:r>
              <a:rPr lang="en-US" sz="1400" dirty="0" smtClean="0">
                <a:latin typeface="Courier New" charset="0"/>
                <a:cs typeface="Times New Roman" charset="0"/>
              </a:rPr>
              <a:t>[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ty</a:t>
            </a:r>
            <a:r>
              <a:rPr lang="en-US" sz="1400" dirty="0" smtClean="0">
                <a:latin typeface="Courier New" charset="0"/>
                <a:cs typeface="Times New Roman" charset="0"/>
              </a:rPr>
              <a:t>][k] *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Nds</a:t>
            </a:r>
            <a:r>
              <a:rPr lang="en-US" sz="1400" dirty="0" smtClean="0">
                <a:latin typeface="Courier New" charset="0"/>
                <a:cs typeface="Times New Roman" charset="0"/>
              </a:rPr>
              <a:t>[k][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tx</a:t>
            </a:r>
            <a:r>
              <a:rPr lang="en-US" sz="1400" dirty="0" smtClean="0">
                <a:latin typeface="Courier New" charset="0"/>
                <a:cs typeface="Times New Roman" charset="0"/>
              </a:rPr>
              <a:t>];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endParaRPr lang="en-US" sz="1400" dirty="0" smtClean="0">
              <a:latin typeface="Courier New" charset="0"/>
              <a:cs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	__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syncthreads</a:t>
            </a:r>
            <a:r>
              <a:rPr lang="en-US" sz="1400" dirty="0" smtClean="0">
                <a:latin typeface="Courier New" charset="0"/>
                <a:cs typeface="Times New Roman" charset="0"/>
              </a:rPr>
              <a:t>();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}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endParaRPr lang="en-US" sz="1400" dirty="0" smtClean="0">
              <a:latin typeface="Courier New" charset="0"/>
              <a:cs typeface="Times New Roman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charset="0"/>
                <a:cs typeface="Times New Roman" charset="0"/>
              </a:rPr>
              <a:t>	Pd[Row*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Width+Col</a:t>
            </a:r>
            <a:r>
              <a:rPr lang="en-US" sz="1400" dirty="0" smtClean="0">
                <a:latin typeface="Courier New" charset="0"/>
                <a:cs typeface="Times New Roman" charset="0"/>
              </a:rPr>
              <a:t>] = </a:t>
            </a:r>
            <a:r>
              <a:rPr lang="en-US" sz="1400" dirty="0" err="1" smtClean="0">
                <a:latin typeface="Courier New" charset="0"/>
                <a:cs typeface="Times New Roman" charset="0"/>
              </a:rPr>
              <a:t>Pvalue</a:t>
            </a:r>
            <a:r>
              <a:rPr lang="en-US" sz="1400" dirty="0" smtClean="0">
                <a:latin typeface="Courier New" charset="0"/>
                <a:cs typeface="Times New Roman" charset="0"/>
              </a:rPr>
              <a:t>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dirty="0" smtClean="0">
                <a:cs typeface="Times New Roman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G80 Shared Memory and Threading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0AC5-5C3E-45E3-A3CB-7C426483446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301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Each SM in G80 has 16KB shared memory</a:t>
            </a:r>
          </a:p>
          <a:p>
            <a:pPr lvl="1"/>
            <a:r>
              <a:rPr lang="en-US" altLang="zh-TW" dirty="0" smtClean="0"/>
              <a:t>SM size is implementation dependent!</a:t>
            </a:r>
          </a:p>
          <a:p>
            <a:pPr lvl="1"/>
            <a:r>
              <a:rPr lang="en-US" altLang="zh-TW" dirty="0" smtClean="0"/>
              <a:t>For TILE_WIDTH = 16, each thread block uses 2*256*4B = 2KB of shared memory. </a:t>
            </a:r>
          </a:p>
          <a:p>
            <a:pPr lvl="1"/>
            <a:r>
              <a:rPr lang="en-US" altLang="zh-TW" dirty="0" smtClean="0"/>
              <a:t>Can potentially have up to 8 Thread Blocks actively executing </a:t>
            </a:r>
          </a:p>
          <a:p>
            <a:pPr lvl="2"/>
            <a:r>
              <a:rPr lang="en-US" altLang="zh-TW" dirty="0" smtClean="0"/>
              <a:t>This allows up to 8*512 = 4,096 pending loads. (2 per thread, 256 threads per block)</a:t>
            </a:r>
          </a:p>
          <a:p>
            <a:pPr lvl="1"/>
            <a:r>
              <a:rPr lang="en-US" altLang="zh-TW" dirty="0" smtClean="0"/>
              <a:t>TILE_WIDTH 32 would lead to 2*32*32*4B= 8KB shared memory usage per thread block, allowing only up to two thread blocks active at the same time per SM</a:t>
            </a:r>
          </a:p>
          <a:p>
            <a:r>
              <a:rPr lang="en-US" altLang="zh-TW" dirty="0" smtClean="0"/>
              <a:t>Using 16x16 tiling, we reduce the accesses to the global memory by a factor of 16</a:t>
            </a:r>
          </a:p>
          <a:p>
            <a:pPr lvl="1"/>
            <a:r>
              <a:rPr lang="en-US" altLang="zh-TW" dirty="0" smtClean="0"/>
              <a:t>The 86.4B/s bandwidth can now support (86.4/4)*16 = 347.6 GFLOPS!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05800" cy="762000"/>
          </a:xfrm>
        </p:spPr>
        <p:txBody>
          <a:bodyPr/>
          <a:lstStyle/>
          <a:p>
            <a:r>
              <a:rPr lang="en-US" altLang="zh-TW" smtClean="0"/>
              <a:t>Tiling Size Effects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57200" y="1447800"/>
          <a:ext cx="8116888" cy="4535488"/>
        </p:xfrm>
        <a:graphic>
          <a:graphicData uri="http://schemas.openxmlformats.org/presentationml/2006/ole">
            <p:oleObj spid="_x0000_s166914" name="Visio" r:id="rId4" imgW="6775647" imgH="3785140" progId="Visio.Drawing.11">
              <p:embed/>
            </p:oleObj>
          </a:graphicData>
        </a:graphic>
      </p:graphicFrame>
      <p:sp>
        <p:nvSpPr>
          <p:cNvPr id="4403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6C3C68-141D-49FF-806E-91FAA405406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Limiting My Code?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Am I bandwidth bound? (How do I tell?)</a:t>
            </a:r>
          </a:p>
          <a:p>
            <a:pPr lvl="2"/>
            <a:r>
              <a:rPr lang="en-US" dirty="0" smtClean="0"/>
              <a:t>Make sure I have high thread occupancy to tolerate latencies (lots of threads)</a:t>
            </a:r>
          </a:p>
          <a:p>
            <a:pPr lvl="3"/>
            <a:r>
              <a:rPr lang="en-US" dirty="0" smtClean="0"/>
              <a:t>These threads can get some work done while we wait for memory</a:t>
            </a:r>
          </a:p>
          <a:p>
            <a:pPr lvl="2"/>
            <a:r>
              <a:rPr lang="en-US" u="sng" dirty="0" smtClean="0">
                <a:solidFill>
                  <a:srgbClr val="C00000"/>
                </a:solidFill>
              </a:rPr>
              <a:t>Move re-used values to closer memories</a:t>
            </a:r>
          </a:p>
          <a:p>
            <a:pPr lvl="3"/>
            <a:r>
              <a:rPr lang="en-US" u="sng" dirty="0" smtClean="0">
                <a:solidFill>
                  <a:srgbClr val="C00000"/>
                </a:solidFill>
              </a:rPr>
              <a:t>Shared</a:t>
            </a:r>
          </a:p>
          <a:p>
            <a:pPr lvl="3"/>
            <a:r>
              <a:rPr lang="en-US" dirty="0" smtClean="0"/>
              <a:t>Constant/Texture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Am I not bandwidth bound – what is now my limit?</a:t>
            </a:r>
          </a:p>
          <a:p>
            <a:pPr lvl="2"/>
            <a:r>
              <a:rPr lang="en-US" dirty="0" smtClean="0"/>
              <a:t>Take a closer look at the instruction stream</a:t>
            </a:r>
          </a:p>
          <a:p>
            <a:pPr lvl="3"/>
            <a:r>
              <a:rPr lang="en-US" dirty="0" smtClean="0"/>
              <a:t>Unroll loops</a:t>
            </a:r>
          </a:p>
          <a:p>
            <a:pPr lvl="3"/>
            <a:r>
              <a:rPr lang="en-US" dirty="0" smtClean="0"/>
              <a:t>Minimize branch divergence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Particles (n-Body)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cp -r ~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ernstdj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/NCSI2010 .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go to “particles” directory.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less README.txt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(we give you the basic kernel – now make it fast!)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Step 1: Matrix Multiplication</a:t>
            </a:r>
            <a:br>
              <a:rPr lang="en-US" smtClean="0"/>
            </a:br>
            <a:r>
              <a:rPr lang="en-US" smtClean="0"/>
              <a:t>A Simple Host Version in C</a:t>
            </a: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724B-D617-438F-92B1-7967F702660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4084637" y="4387850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M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6597650" y="1873250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N</a:t>
            </a:r>
          </a:p>
        </p:txBody>
      </p:sp>
      <p:sp>
        <p:nvSpPr>
          <p:cNvPr id="73734" name="Text Box 5"/>
          <p:cNvSpPr txBox="1">
            <a:spLocks noChangeArrowheads="1"/>
          </p:cNvSpPr>
          <p:nvPr/>
        </p:nvSpPr>
        <p:spPr bwMode="auto">
          <a:xfrm>
            <a:off x="6597650" y="4387850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P</a:t>
            </a:r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7969250" y="1873250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7"/>
          <p:cNvSpPr>
            <a:spLocks noChangeShapeType="1"/>
          </p:cNvSpPr>
          <p:nvPr/>
        </p:nvSpPr>
        <p:spPr bwMode="auto">
          <a:xfrm>
            <a:off x="8024812" y="4341812"/>
            <a:ext cx="1588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7" name="Line 8"/>
          <p:cNvSpPr>
            <a:spLocks noChangeShapeType="1"/>
          </p:cNvSpPr>
          <p:nvPr/>
        </p:nvSpPr>
        <p:spPr bwMode="auto">
          <a:xfrm>
            <a:off x="7969250" y="4311650"/>
            <a:ext cx="1587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8" name="Line 9"/>
          <p:cNvSpPr>
            <a:spLocks noChangeShapeType="1"/>
          </p:cNvSpPr>
          <p:nvPr/>
        </p:nvSpPr>
        <p:spPr bwMode="auto">
          <a:xfrm flipH="1">
            <a:off x="6596062" y="6707187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39" name="Text Box 10"/>
          <p:cNvSpPr txBox="1">
            <a:spLocks noChangeArrowheads="1"/>
          </p:cNvSpPr>
          <p:nvPr/>
        </p:nvSpPr>
        <p:spPr bwMode="auto">
          <a:xfrm>
            <a:off x="4084637" y="5759450"/>
            <a:ext cx="2468563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7969250" y="5759450"/>
            <a:ext cx="55562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741" name="Line 12"/>
          <p:cNvSpPr>
            <a:spLocks noChangeShapeType="1"/>
          </p:cNvSpPr>
          <p:nvPr/>
        </p:nvSpPr>
        <p:spPr bwMode="auto">
          <a:xfrm>
            <a:off x="6542087" y="5759450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2" name="Line 13"/>
          <p:cNvSpPr>
            <a:spLocks noChangeShapeType="1"/>
          </p:cNvSpPr>
          <p:nvPr/>
        </p:nvSpPr>
        <p:spPr bwMode="auto">
          <a:xfrm>
            <a:off x="6542087" y="5813425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3" name="Line 14"/>
          <p:cNvSpPr>
            <a:spLocks noChangeShapeType="1"/>
          </p:cNvSpPr>
          <p:nvPr/>
        </p:nvSpPr>
        <p:spPr bwMode="auto">
          <a:xfrm flipH="1" flipV="1">
            <a:off x="8913812" y="1868487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44" name="Line 15"/>
          <p:cNvSpPr>
            <a:spLocks noChangeShapeType="1"/>
          </p:cNvSpPr>
          <p:nvPr/>
        </p:nvSpPr>
        <p:spPr bwMode="auto">
          <a:xfrm flipH="1" flipV="1">
            <a:off x="8913812" y="4386262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45" name="Line 16"/>
          <p:cNvSpPr>
            <a:spLocks noChangeShapeType="1"/>
          </p:cNvSpPr>
          <p:nvPr/>
        </p:nvSpPr>
        <p:spPr bwMode="auto">
          <a:xfrm flipH="1">
            <a:off x="4083050" y="6707187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 rot="-5400000">
            <a:off x="8584406" y="3031331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3747" name="Text Box 18"/>
          <p:cNvSpPr txBox="1">
            <a:spLocks noChangeArrowheads="1"/>
          </p:cNvSpPr>
          <p:nvPr/>
        </p:nvSpPr>
        <p:spPr bwMode="auto">
          <a:xfrm rot="-5400000">
            <a:off x="8584406" y="5545931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3748" name="Text Box 19"/>
          <p:cNvSpPr txBox="1">
            <a:spLocks noChangeArrowheads="1"/>
          </p:cNvSpPr>
          <p:nvPr/>
        </p:nvSpPr>
        <p:spPr bwMode="auto">
          <a:xfrm>
            <a:off x="5108575" y="6518275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3749" name="Text Box 20"/>
          <p:cNvSpPr txBox="1">
            <a:spLocks noChangeArrowheads="1"/>
          </p:cNvSpPr>
          <p:nvPr/>
        </p:nvSpPr>
        <p:spPr bwMode="auto">
          <a:xfrm>
            <a:off x="7566025" y="6516687"/>
            <a:ext cx="400050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73750" name="Text Box 21"/>
          <p:cNvSpPr txBox="1">
            <a:spLocks noChangeArrowheads="1"/>
          </p:cNvSpPr>
          <p:nvPr/>
        </p:nvSpPr>
        <p:spPr bwMode="auto">
          <a:xfrm>
            <a:off x="381000" y="1295400"/>
            <a:ext cx="7732713" cy="529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// Matrix multiplication on the (CPU) host in double precision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void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MatrixMulOnHost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(float* M, float* N, float* P,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WIDTH)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‏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{   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	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j, k;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	    double a, b, sum;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for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0;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&lt;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WIDTH;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++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)‏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for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(j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0; j &lt;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WIDTH;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++j) {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sum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0;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for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(k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0; k &lt;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WIDTH;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++k) {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a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M[</a:t>
            </a:r>
            <a:r>
              <a:rPr lang="en-US" sz="20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 *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WIDTH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+ k]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b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N[k *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WIDTH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+ j]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    sum += a * b;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}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    </a:t>
            </a:r>
            <a:r>
              <a:rPr lang="en-US" sz="2000" dirty="0">
                <a:solidFill>
                  <a:srgbClr val="00B050"/>
                </a:solidFill>
                <a:latin typeface="Arial" charset="0"/>
              </a:rPr>
              <a:t>P[</a:t>
            </a:r>
            <a:r>
              <a:rPr lang="en-US" sz="2000" dirty="0" err="1">
                <a:solidFill>
                  <a:srgbClr val="00B050"/>
                </a:solidFill>
                <a:latin typeface="Arial" charset="0"/>
              </a:rPr>
              <a:t>i</a:t>
            </a:r>
            <a:r>
              <a:rPr lang="en-US" sz="2000" dirty="0">
                <a:solidFill>
                  <a:srgbClr val="00B050"/>
                </a:solidFill>
                <a:latin typeface="Arial" charset="0"/>
              </a:rPr>
              <a:t> * </a:t>
            </a:r>
            <a:r>
              <a:rPr lang="en-US" sz="2000" dirty="0" smtClean="0">
                <a:solidFill>
                  <a:srgbClr val="00B050"/>
                </a:solidFill>
                <a:latin typeface="Arial" charset="0"/>
              </a:rPr>
              <a:t>WIDTH </a:t>
            </a:r>
            <a:r>
              <a:rPr lang="en-US" sz="2000" dirty="0">
                <a:solidFill>
                  <a:srgbClr val="00B050"/>
                </a:solidFill>
                <a:latin typeface="Arial" charset="0"/>
              </a:rPr>
              <a:t>+ j]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= sum;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     }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}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751" name="Line 22"/>
          <p:cNvSpPr>
            <a:spLocks noChangeShapeType="1"/>
          </p:cNvSpPr>
          <p:nvPr/>
        </p:nvSpPr>
        <p:spPr bwMode="auto">
          <a:xfrm>
            <a:off x="4951412" y="4418012"/>
            <a:ext cx="1588" cy="1295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2" name="Text Box 23"/>
          <p:cNvSpPr txBox="1">
            <a:spLocks noChangeArrowheads="1"/>
          </p:cNvSpPr>
          <p:nvPr/>
        </p:nvSpPr>
        <p:spPr bwMode="auto">
          <a:xfrm>
            <a:off x="4911725" y="4765675"/>
            <a:ext cx="3159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73753" name="Line 24"/>
          <p:cNvSpPr>
            <a:spLocks noChangeShapeType="1"/>
          </p:cNvSpPr>
          <p:nvPr/>
        </p:nvSpPr>
        <p:spPr bwMode="auto">
          <a:xfrm>
            <a:off x="4113212" y="5942012"/>
            <a:ext cx="83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4" name="Text Box 25"/>
          <p:cNvSpPr txBox="1">
            <a:spLocks noChangeArrowheads="1"/>
          </p:cNvSpPr>
          <p:nvPr/>
        </p:nvSpPr>
        <p:spPr bwMode="auto">
          <a:xfrm>
            <a:off x="4318000" y="5940425"/>
            <a:ext cx="3524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73755" name="Line 26"/>
          <p:cNvSpPr>
            <a:spLocks noChangeShapeType="1"/>
          </p:cNvSpPr>
          <p:nvPr/>
        </p:nvSpPr>
        <p:spPr bwMode="auto">
          <a:xfrm>
            <a:off x="8228012" y="1903412"/>
            <a:ext cx="1588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6" name="Text Box 27"/>
          <p:cNvSpPr txBox="1">
            <a:spLocks noChangeArrowheads="1"/>
          </p:cNvSpPr>
          <p:nvPr/>
        </p:nvSpPr>
        <p:spPr bwMode="auto">
          <a:xfrm>
            <a:off x="8204200" y="2174875"/>
            <a:ext cx="3524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73757" name="Line 28"/>
          <p:cNvSpPr>
            <a:spLocks noChangeShapeType="1"/>
          </p:cNvSpPr>
          <p:nvPr/>
        </p:nvSpPr>
        <p:spPr bwMode="auto">
          <a:xfrm>
            <a:off x="6551612" y="2894012"/>
            <a:ext cx="1447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8" name="Text Box 29"/>
          <p:cNvSpPr txBox="1">
            <a:spLocks noChangeArrowheads="1"/>
          </p:cNvSpPr>
          <p:nvPr/>
        </p:nvSpPr>
        <p:spPr bwMode="auto">
          <a:xfrm>
            <a:off x="6858000" y="2514600"/>
            <a:ext cx="32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j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Input Matrix Data Transfer</a:t>
            </a:r>
            <a:br>
              <a:rPr lang="en-US" dirty="0" smtClean="0"/>
            </a:br>
            <a:r>
              <a:rPr lang="en-US" dirty="0" smtClean="0"/>
              <a:t>(Host-side Code)‏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29BD-C258-48A8-B228-A3C49881220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001000" cy="46803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void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MatrixMulOnDevice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(float* M, float* N, float* P,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WIDTH)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‏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{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size =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WIDTH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WIDTH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sizeof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(float); 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float*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Pd;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…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   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// 1. Allocate 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and Load M, N to device memory 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cudaMalloc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(&amp;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size);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Md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M, size,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cudaMemcpyHostToDevice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cudaMalloc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(&amp;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size);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N, size,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cudaMemcpyHostToDevice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// Allocate P on the device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cudaMalloc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(&amp;Pd, size);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3: Output Matrix Data Transfer</a:t>
            </a:r>
            <a:br>
              <a:rPr lang="en-US" dirty="0" smtClean="0"/>
            </a:br>
            <a:r>
              <a:rPr lang="en-US" dirty="0" smtClean="0"/>
              <a:t>(Host-side Code)‏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CE21-4014-40D4-9FDC-8FBAFE15A21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495300" y="2057400"/>
            <a:ext cx="84201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// 2. 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Kernel invocation code – to be shown later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…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// 3. Read 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 from the device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(P, Pd, size,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cudaMemcpyDeviceToHost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// Free device matrices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cudaFree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cudaFree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cudaFree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(Pd);</a:t>
            </a:r>
          </a:p>
          <a:p>
            <a:pPr algn="l"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4: Kernel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21366-C309-49A2-9486-EF51BE90EF6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86800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__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global__ void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MatrixMulKernel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(float*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Md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, float*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, float* Pd,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WIDTH)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‏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{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	    float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Pvalue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= 0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for (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k = 0; k &lt; WIDTH; ++k)‏ {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float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Melement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2000" dirty="0" err="1" smtClean="0">
                <a:solidFill>
                  <a:srgbClr val="00B050"/>
                </a:solidFill>
                <a:latin typeface="Arial" charset="0"/>
              </a:rPr>
              <a:t>Md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threadIdx.y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WIDTH+k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];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float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Nelement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2000" dirty="0" err="1" smtClean="0">
                <a:solidFill>
                  <a:srgbClr val="00B0F0"/>
                </a:solidFill>
                <a:latin typeface="Arial" charset="0"/>
              </a:rPr>
              <a:t>Nd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[k*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WIDTH+threadIdx.x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];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FF0000"/>
                </a:solidFill>
                <a:latin typeface="Arial" charset="0"/>
              </a:rPr>
              <a:t>Pvalue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+=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Melement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*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Nelement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}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Pd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threadIdx.y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*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WIDTH+threadIdx.x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]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000" dirty="0" err="1" smtClean="0">
                <a:solidFill>
                  <a:srgbClr val="FF0000"/>
                </a:solidFill>
                <a:latin typeface="Arial" charset="0"/>
              </a:rPr>
              <a:t>Pvalue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}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675438" y="1873250"/>
            <a:ext cx="2468562" cy="2468563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Nd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62425" y="4387850"/>
            <a:ext cx="2468563" cy="2468563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Md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675438" y="4387850"/>
            <a:ext cx="2468562" cy="2468563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>
                <a:solidFill>
                  <a:srgbClr val="FFFFFF"/>
                </a:solidFill>
                <a:latin typeface="Arial" charset="0"/>
              </a:rPr>
              <a:t>Pd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047038" y="1873250"/>
            <a:ext cx="53975" cy="2468563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8102600" y="4341813"/>
            <a:ext cx="1588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8047038" y="4311650"/>
            <a:ext cx="1587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>
            <a:off x="6673850" y="6707188"/>
            <a:ext cx="2471738" cy="1587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162425" y="5759450"/>
            <a:ext cx="2468563" cy="55563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8047038" y="5759450"/>
            <a:ext cx="55562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619875" y="5759450"/>
            <a:ext cx="1417638" cy="158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6619875" y="5813425"/>
            <a:ext cx="1417638" cy="158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 flipH="1" flipV="1">
            <a:off x="8991600" y="1868488"/>
            <a:ext cx="7938" cy="2471737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H="1" flipV="1">
            <a:off x="8991600" y="4386263"/>
            <a:ext cx="7938" cy="2471737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 flipH="1">
            <a:off x="4160838" y="6707188"/>
            <a:ext cx="2471737" cy="1587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 rot="-5400000">
            <a:off x="8662194" y="3031332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 rot="-5400000">
            <a:off x="8662194" y="5545932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186363" y="6518275"/>
            <a:ext cx="400050" cy="13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7643813" y="6516688"/>
            <a:ext cx="400050" cy="13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449263">
              <a:buClr>
                <a:srgbClr val="FFFFFF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900" b="1">
                <a:solidFill>
                  <a:srgbClr val="FFFFFF"/>
                </a:solidFill>
                <a:latin typeface="Times New Roman" charset="0"/>
              </a:rPr>
              <a:t>WIDTH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8199438" y="4748213"/>
            <a:ext cx="484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ty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7045325" y="5738813"/>
            <a:ext cx="493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tx</a:t>
            </a: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5867400" y="4387850"/>
            <a:ext cx="1588" cy="1371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761038" y="4768850"/>
            <a:ext cx="484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ty</a:t>
            </a: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6705600" y="3549650"/>
            <a:ext cx="1371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7050088" y="3092450"/>
            <a:ext cx="4937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tx</a:t>
            </a: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4191000" y="5911850"/>
            <a:ext cx="1676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4640263" y="5835650"/>
            <a:ext cx="3524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8305800" y="1873250"/>
            <a:ext cx="1588" cy="1676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8281988" y="2373313"/>
            <a:ext cx="3524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Palatino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5: </a:t>
            </a:r>
            <a:br>
              <a:rPr lang="en-US" dirty="0" smtClean="0"/>
            </a:br>
            <a:r>
              <a:rPr lang="en-US" dirty="0" smtClean="0"/>
              <a:t>Kernel Invocation (Host-side Code)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FB00-6195-4779-9AC6-8F0EB6F7EED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457200" y="2133600"/>
            <a:ext cx="7796022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// Setup the execution configuration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dim3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dimGrid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(1, 1);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dim3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dimBlock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(WIDTH, WIDTH);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// Launch the device computation threads!</a:t>
            </a:r>
          </a:p>
          <a:p>
            <a:pPr algn="l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MatrixMulKernel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&lt;&lt;&lt;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dimGrid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dimBlock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&gt;&gt;&gt;(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Pd,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WIDTH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Only One Thread Block Used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4419600" cy="4572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One Block of threads compute the matrix Pd</a:t>
            </a:r>
          </a:p>
          <a:p>
            <a:pPr lvl="1"/>
            <a:r>
              <a:rPr lang="en-GB" dirty="0" smtClean="0"/>
              <a:t>Each thread computes one element of the matrix Pd</a:t>
            </a:r>
          </a:p>
          <a:p>
            <a:r>
              <a:rPr lang="en-GB" dirty="0" smtClean="0"/>
              <a:t>Each thread</a:t>
            </a:r>
          </a:p>
          <a:p>
            <a:pPr lvl="1"/>
            <a:r>
              <a:rPr lang="en-GB" dirty="0" smtClean="0"/>
              <a:t>Loads a row of matrix </a:t>
            </a:r>
            <a:r>
              <a:rPr lang="en-GB" dirty="0" err="1" smtClean="0"/>
              <a:t>Md</a:t>
            </a:r>
            <a:endParaRPr lang="en-GB" dirty="0" smtClean="0"/>
          </a:p>
          <a:p>
            <a:pPr lvl="1"/>
            <a:r>
              <a:rPr lang="en-GB" dirty="0" smtClean="0"/>
              <a:t>Loads a column of matrix </a:t>
            </a:r>
            <a:r>
              <a:rPr lang="en-GB" dirty="0" err="1" smtClean="0"/>
              <a:t>Nd</a:t>
            </a:r>
            <a:endParaRPr lang="en-GB" dirty="0" smtClean="0"/>
          </a:p>
          <a:p>
            <a:pPr lvl="1"/>
            <a:r>
              <a:rPr lang="en-GB" dirty="0" smtClean="0"/>
              <a:t>Perform one multiply and addition for each pair of </a:t>
            </a:r>
            <a:r>
              <a:rPr lang="en-GB" dirty="0" err="1" smtClean="0"/>
              <a:t>Md</a:t>
            </a:r>
            <a:r>
              <a:rPr lang="en-GB" dirty="0" smtClean="0"/>
              <a:t> and </a:t>
            </a:r>
            <a:r>
              <a:rPr lang="en-GB" dirty="0" err="1" smtClean="0"/>
              <a:t>Nd</a:t>
            </a:r>
            <a:r>
              <a:rPr lang="en-GB" dirty="0" smtClean="0"/>
              <a:t> elements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Compute to off-chip memory access ratio close to 1:1 (not very good)‏</a:t>
            </a:r>
          </a:p>
          <a:p>
            <a:endParaRPr lang="en-GB" dirty="0" smtClean="0"/>
          </a:p>
          <a:p>
            <a:r>
              <a:rPr lang="en-GB" dirty="0" smtClean="0"/>
              <a:t>Size of matrix limited by the number of threads allowed in a thread block (512)</a:t>
            </a:r>
          </a:p>
          <a:p>
            <a:pPr lvl="1"/>
            <a:endParaRPr lang="en-GB" dirty="0" smtClean="0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4E7650-7478-4C65-A62A-5BA8FCBCC18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6021" name="AutoShape 4"/>
          <p:cNvSpPr>
            <a:spLocks noChangeArrowheads="1"/>
          </p:cNvSpPr>
          <p:nvPr/>
        </p:nvSpPr>
        <p:spPr bwMode="auto">
          <a:xfrm>
            <a:off x="5176838" y="1420813"/>
            <a:ext cx="1897062" cy="2052637"/>
          </a:xfrm>
          <a:prstGeom prst="roundRect">
            <a:avLst>
              <a:gd name="adj" fmla="val 83"/>
            </a:avLst>
          </a:prstGeom>
          <a:solidFill>
            <a:srgbClr val="33A3A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GB" sz="1000" b="1">
                <a:solidFill>
                  <a:srgbClr val="000000"/>
                </a:solidFill>
                <a:latin typeface="Times New Roman" charset="0"/>
              </a:rPr>
              <a:t>Grid 1</a:t>
            </a:r>
          </a:p>
        </p:txBody>
      </p:sp>
      <p:sp>
        <p:nvSpPr>
          <p:cNvPr id="86022" name="AutoShape 5"/>
          <p:cNvSpPr>
            <a:spLocks noChangeArrowheads="1"/>
          </p:cNvSpPr>
          <p:nvPr/>
        </p:nvSpPr>
        <p:spPr bwMode="auto">
          <a:xfrm>
            <a:off x="5335588" y="1624013"/>
            <a:ext cx="1587500" cy="1655762"/>
          </a:xfrm>
          <a:prstGeom prst="roundRect">
            <a:avLst>
              <a:gd name="adj" fmla="val 97"/>
            </a:avLst>
          </a:prstGeom>
          <a:solidFill>
            <a:srgbClr val="23FF23">
              <a:alpha val="54901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>
                <a:solidFill>
                  <a:srgbClr val="000000"/>
                </a:solidFill>
                <a:latin typeface="Times New Roman" charset="0"/>
              </a:rPr>
              <a:t>Block 1</a:t>
            </a:r>
          </a:p>
        </p:txBody>
      </p:sp>
      <p:sp>
        <p:nvSpPr>
          <p:cNvPr id="86023" name="AutoShape 6"/>
          <p:cNvSpPr>
            <a:spLocks noChangeArrowheads="1"/>
          </p:cNvSpPr>
          <p:nvPr/>
        </p:nvSpPr>
        <p:spPr bwMode="auto">
          <a:xfrm>
            <a:off x="5322888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AutoShape 7"/>
          <p:cNvSpPr>
            <a:spLocks noChangeArrowheads="1"/>
          </p:cNvSpPr>
          <p:nvPr/>
        </p:nvSpPr>
        <p:spPr bwMode="auto">
          <a:xfrm>
            <a:off x="5705475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AutoShape 8"/>
          <p:cNvSpPr>
            <a:spLocks noChangeArrowheads="1"/>
          </p:cNvSpPr>
          <p:nvPr/>
        </p:nvSpPr>
        <p:spPr bwMode="auto">
          <a:xfrm>
            <a:off x="6086475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AutoShape 9"/>
          <p:cNvSpPr>
            <a:spLocks noChangeArrowheads="1"/>
          </p:cNvSpPr>
          <p:nvPr/>
        </p:nvSpPr>
        <p:spPr bwMode="auto">
          <a:xfrm>
            <a:off x="6467475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AutoShape 10"/>
          <p:cNvSpPr>
            <a:spLocks noChangeArrowheads="1"/>
          </p:cNvSpPr>
          <p:nvPr/>
        </p:nvSpPr>
        <p:spPr bwMode="auto">
          <a:xfrm>
            <a:off x="5322888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AutoShape 11"/>
          <p:cNvSpPr>
            <a:spLocks noChangeArrowheads="1"/>
          </p:cNvSpPr>
          <p:nvPr/>
        </p:nvSpPr>
        <p:spPr bwMode="auto">
          <a:xfrm>
            <a:off x="5705475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AutoShape 12"/>
          <p:cNvSpPr>
            <a:spLocks noChangeArrowheads="1"/>
          </p:cNvSpPr>
          <p:nvPr/>
        </p:nvSpPr>
        <p:spPr bwMode="auto">
          <a:xfrm>
            <a:off x="6086475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AutoShape 13"/>
          <p:cNvSpPr>
            <a:spLocks noChangeArrowheads="1"/>
          </p:cNvSpPr>
          <p:nvPr/>
        </p:nvSpPr>
        <p:spPr bwMode="auto">
          <a:xfrm>
            <a:off x="6467475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603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2888" y="4391025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6032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5475" y="4391025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6033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6475" y="4391025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6034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67475" y="4391025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6035" name="AutoShape 18"/>
          <p:cNvSpPr>
            <a:spLocks noChangeArrowheads="1"/>
          </p:cNvSpPr>
          <p:nvPr/>
        </p:nvSpPr>
        <p:spPr bwMode="auto">
          <a:xfrm>
            <a:off x="5322888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6" name="AutoShape 19"/>
          <p:cNvSpPr>
            <a:spLocks noChangeArrowheads="1"/>
          </p:cNvSpPr>
          <p:nvPr/>
        </p:nvSpPr>
        <p:spPr bwMode="auto">
          <a:xfrm>
            <a:off x="5705475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7" name="AutoShape 20"/>
          <p:cNvSpPr>
            <a:spLocks noChangeArrowheads="1"/>
          </p:cNvSpPr>
          <p:nvPr/>
        </p:nvSpPr>
        <p:spPr bwMode="auto">
          <a:xfrm>
            <a:off x="6086475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8" name="AutoShape 21"/>
          <p:cNvSpPr>
            <a:spLocks noChangeArrowheads="1"/>
          </p:cNvSpPr>
          <p:nvPr/>
        </p:nvSpPr>
        <p:spPr bwMode="auto">
          <a:xfrm>
            <a:off x="6467475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9" name="AutoShape 22"/>
          <p:cNvSpPr>
            <a:spLocks noChangeArrowheads="1"/>
          </p:cNvSpPr>
          <p:nvPr/>
        </p:nvSpPr>
        <p:spPr bwMode="auto">
          <a:xfrm>
            <a:off x="7356475" y="16510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0" name="AutoShape 23"/>
          <p:cNvSpPr>
            <a:spLocks noChangeArrowheads="1"/>
          </p:cNvSpPr>
          <p:nvPr/>
        </p:nvSpPr>
        <p:spPr bwMode="auto">
          <a:xfrm>
            <a:off x="7739063" y="1652588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6041" name="Picture 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1651000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6042" name="AutoShape 25"/>
          <p:cNvSpPr>
            <a:spLocks noChangeArrowheads="1"/>
          </p:cNvSpPr>
          <p:nvPr/>
        </p:nvSpPr>
        <p:spPr bwMode="auto">
          <a:xfrm>
            <a:off x="8501063" y="1652588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3" name="AutoShape 26"/>
          <p:cNvSpPr>
            <a:spLocks noChangeArrowheads="1"/>
          </p:cNvSpPr>
          <p:nvPr/>
        </p:nvSpPr>
        <p:spPr bwMode="auto">
          <a:xfrm>
            <a:off x="7356475" y="20177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4" name="AutoShape 27"/>
          <p:cNvSpPr>
            <a:spLocks noChangeArrowheads="1"/>
          </p:cNvSpPr>
          <p:nvPr/>
        </p:nvSpPr>
        <p:spPr bwMode="auto">
          <a:xfrm>
            <a:off x="7739063" y="2019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6045" name="Picture 2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20063" y="2017713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6046" name="AutoShape 29"/>
          <p:cNvSpPr>
            <a:spLocks noChangeArrowheads="1"/>
          </p:cNvSpPr>
          <p:nvPr/>
        </p:nvSpPr>
        <p:spPr bwMode="auto">
          <a:xfrm>
            <a:off x="8501063" y="2019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7" name="AutoShape 30"/>
          <p:cNvSpPr>
            <a:spLocks noChangeArrowheads="1"/>
          </p:cNvSpPr>
          <p:nvPr/>
        </p:nvSpPr>
        <p:spPr bwMode="auto">
          <a:xfrm>
            <a:off x="7356475" y="23987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8" name="AutoShape 31"/>
          <p:cNvSpPr>
            <a:spLocks noChangeArrowheads="1"/>
          </p:cNvSpPr>
          <p:nvPr/>
        </p:nvSpPr>
        <p:spPr bwMode="auto">
          <a:xfrm>
            <a:off x="7739063" y="2400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6049" name="Picture 3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0063" y="2398713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6050" name="AutoShape 33"/>
          <p:cNvSpPr>
            <a:spLocks noChangeArrowheads="1"/>
          </p:cNvSpPr>
          <p:nvPr/>
        </p:nvSpPr>
        <p:spPr bwMode="auto">
          <a:xfrm>
            <a:off x="8501063" y="2400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AutoShape 34"/>
          <p:cNvSpPr>
            <a:spLocks noChangeArrowheads="1"/>
          </p:cNvSpPr>
          <p:nvPr/>
        </p:nvSpPr>
        <p:spPr bwMode="auto">
          <a:xfrm>
            <a:off x="7356475" y="2781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2" name="AutoShape 35"/>
          <p:cNvSpPr>
            <a:spLocks noChangeArrowheads="1"/>
          </p:cNvSpPr>
          <p:nvPr/>
        </p:nvSpPr>
        <p:spPr bwMode="auto">
          <a:xfrm>
            <a:off x="7739063" y="2781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6053" name="Picture 3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0063" y="2781300"/>
            <a:ext cx="387350" cy="38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6054" name="AutoShape 37"/>
          <p:cNvSpPr>
            <a:spLocks noChangeArrowheads="1"/>
          </p:cNvSpPr>
          <p:nvPr/>
        </p:nvSpPr>
        <p:spPr bwMode="auto">
          <a:xfrm>
            <a:off x="8501063" y="2781300"/>
            <a:ext cx="387350" cy="387350"/>
          </a:xfrm>
          <a:prstGeom prst="roundRect">
            <a:avLst>
              <a:gd name="adj" fmla="val 407"/>
            </a:avLst>
          </a:prstGeom>
          <a:solidFill>
            <a:srgbClr val="ABB4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5" name="AutoShape 38"/>
          <p:cNvSpPr>
            <a:spLocks noChangeArrowheads="1"/>
          </p:cNvSpPr>
          <p:nvPr/>
        </p:nvSpPr>
        <p:spPr bwMode="auto">
          <a:xfrm>
            <a:off x="7335838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6" name="AutoShape 39"/>
          <p:cNvSpPr>
            <a:spLocks noChangeArrowheads="1"/>
          </p:cNvSpPr>
          <p:nvPr/>
        </p:nvSpPr>
        <p:spPr bwMode="auto">
          <a:xfrm>
            <a:off x="7716838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7" name="AutoShape 40"/>
          <p:cNvSpPr>
            <a:spLocks noChangeArrowheads="1"/>
          </p:cNvSpPr>
          <p:nvPr/>
        </p:nvSpPr>
        <p:spPr bwMode="auto">
          <a:xfrm>
            <a:off x="8097838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8" name="AutoShape 41"/>
          <p:cNvSpPr>
            <a:spLocks noChangeArrowheads="1"/>
          </p:cNvSpPr>
          <p:nvPr/>
        </p:nvSpPr>
        <p:spPr bwMode="auto">
          <a:xfrm>
            <a:off x="8480425" y="3643313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59" name="AutoShape 42"/>
          <p:cNvSpPr>
            <a:spLocks noChangeArrowheads="1"/>
          </p:cNvSpPr>
          <p:nvPr/>
        </p:nvSpPr>
        <p:spPr bwMode="auto">
          <a:xfrm>
            <a:off x="7335838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0" name="AutoShape 43"/>
          <p:cNvSpPr>
            <a:spLocks noChangeArrowheads="1"/>
          </p:cNvSpPr>
          <p:nvPr/>
        </p:nvSpPr>
        <p:spPr bwMode="auto">
          <a:xfrm>
            <a:off x="7716838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1" name="AutoShape 44"/>
          <p:cNvSpPr>
            <a:spLocks noChangeArrowheads="1"/>
          </p:cNvSpPr>
          <p:nvPr/>
        </p:nvSpPr>
        <p:spPr bwMode="auto">
          <a:xfrm>
            <a:off x="8097838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2" name="AutoShape 45"/>
          <p:cNvSpPr>
            <a:spLocks noChangeArrowheads="1"/>
          </p:cNvSpPr>
          <p:nvPr/>
        </p:nvSpPr>
        <p:spPr bwMode="auto">
          <a:xfrm>
            <a:off x="8480425" y="4010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3" name="AutoShape 46"/>
          <p:cNvSpPr>
            <a:spLocks noChangeArrowheads="1"/>
          </p:cNvSpPr>
          <p:nvPr/>
        </p:nvSpPr>
        <p:spPr bwMode="auto">
          <a:xfrm>
            <a:off x="7335838" y="4391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4" name="AutoShape 47"/>
          <p:cNvSpPr>
            <a:spLocks noChangeArrowheads="1"/>
          </p:cNvSpPr>
          <p:nvPr/>
        </p:nvSpPr>
        <p:spPr bwMode="auto">
          <a:xfrm>
            <a:off x="7716838" y="4391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5" name="AutoShape 48"/>
          <p:cNvSpPr>
            <a:spLocks noChangeArrowheads="1"/>
          </p:cNvSpPr>
          <p:nvPr/>
        </p:nvSpPr>
        <p:spPr bwMode="auto">
          <a:xfrm>
            <a:off x="8097838" y="4391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FF663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latin typeface="Times New Roman" charset="0"/>
              </a:rPr>
              <a:t>48</a:t>
            </a:r>
          </a:p>
        </p:txBody>
      </p:sp>
      <p:sp>
        <p:nvSpPr>
          <p:cNvPr id="86066" name="AutoShape 49"/>
          <p:cNvSpPr>
            <a:spLocks noChangeArrowheads="1"/>
          </p:cNvSpPr>
          <p:nvPr/>
        </p:nvSpPr>
        <p:spPr bwMode="auto">
          <a:xfrm>
            <a:off x="8480425" y="4391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7" name="AutoShape 50"/>
          <p:cNvSpPr>
            <a:spLocks noChangeArrowheads="1"/>
          </p:cNvSpPr>
          <p:nvPr/>
        </p:nvSpPr>
        <p:spPr bwMode="auto">
          <a:xfrm>
            <a:off x="7335838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8" name="AutoShape 51"/>
          <p:cNvSpPr>
            <a:spLocks noChangeArrowheads="1"/>
          </p:cNvSpPr>
          <p:nvPr/>
        </p:nvSpPr>
        <p:spPr bwMode="auto">
          <a:xfrm>
            <a:off x="7716838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9" name="AutoShape 52"/>
          <p:cNvSpPr>
            <a:spLocks noChangeArrowheads="1"/>
          </p:cNvSpPr>
          <p:nvPr/>
        </p:nvSpPr>
        <p:spPr bwMode="auto">
          <a:xfrm>
            <a:off x="8097838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0" name="AutoShape 53"/>
          <p:cNvSpPr>
            <a:spLocks noChangeArrowheads="1"/>
          </p:cNvSpPr>
          <p:nvPr/>
        </p:nvSpPr>
        <p:spPr bwMode="auto">
          <a:xfrm>
            <a:off x="8480425" y="4772025"/>
            <a:ext cx="387350" cy="387350"/>
          </a:xfrm>
          <a:prstGeom prst="roundRect">
            <a:avLst>
              <a:gd name="adj" fmla="val 407"/>
            </a:avLst>
          </a:prstGeom>
          <a:solidFill>
            <a:srgbClr val="808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1" name="AutoShape 54"/>
          <p:cNvSpPr>
            <a:spLocks noChangeArrowheads="1"/>
          </p:cNvSpPr>
          <p:nvPr/>
        </p:nvSpPr>
        <p:spPr bwMode="auto">
          <a:xfrm>
            <a:off x="5492750" y="1801813"/>
            <a:ext cx="258763" cy="258762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2" name="AutoShape 55"/>
          <p:cNvSpPr>
            <a:spLocks noChangeArrowheads="1"/>
          </p:cNvSpPr>
          <p:nvPr/>
        </p:nvSpPr>
        <p:spPr bwMode="auto">
          <a:xfrm>
            <a:off x="5832475" y="1801813"/>
            <a:ext cx="258763" cy="258762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3" name="AutoShape 56"/>
          <p:cNvSpPr>
            <a:spLocks noChangeArrowheads="1"/>
          </p:cNvSpPr>
          <p:nvPr/>
        </p:nvSpPr>
        <p:spPr bwMode="auto">
          <a:xfrm>
            <a:off x="6191250" y="1801813"/>
            <a:ext cx="258763" cy="258762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4" name="AutoShape 57"/>
          <p:cNvSpPr>
            <a:spLocks noChangeArrowheads="1"/>
          </p:cNvSpPr>
          <p:nvPr/>
        </p:nvSpPr>
        <p:spPr bwMode="auto">
          <a:xfrm>
            <a:off x="6530975" y="1801813"/>
            <a:ext cx="258763" cy="258762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5" name="AutoShape 58"/>
          <p:cNvSpPr>
            <a:spLocks noChangeArrowheads="1"/>
          </p:cNvSpPr>
          <p:nvPr/>
        </p:nvSpPr>
        <p:spPr bwMode="auto">
          <a:xfrm>
            <a:off x="5492750" y="21621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6" name="AutoShape 59"/>
          <p:cNvSpPr>
            <a:spLocks noChangeArrowheads="1"/>
          </p:cNvSpPr>
          <p:nvPr/>
        </p:nvSpPr>
        <p:spPr bwMode="auto">
          <a:xfrm>
            <a:off x="5832475" y="21621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7" name="AutoShape 60"/>
          <p:cNvSpPr>
            <a:spLocks noChangeArrowheads="1"/>
          </p:cNvSpPr>
          <p:nvPr/>
        </p:nvSpPr>
        <p:spPr bwMode="auto">
          <a:xfrm>
            <a:off x="6191250" y="21621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8" name="AutoShape 61"/>
          <p:cNvSpPr>
            <a:spLocks noChangeArrowheads="1"/>
          </p:cNvSpPr>
          <p:nvPr/>
        </p:nvSpPr>
        <p:spPr bwMode="auto">
          <a:xfrm>
            <a:off x="6530975" y="21621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9" name="AutoShape 62"/>
          <p:cNvSpPr>
            <a:spLocks noChangeArrowheads="1"/>
          </p:cNvSpPr>
          <p:nvPr/>
        </p:nvSpPr>
        <p:spPr bwMode="auto">
          <a:xfrm>
            <a:off x="5492750" y="2501900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0" name="AutoShape 63"/>
          <p:cNvSpPr>
            <a:spLocks noChangeArrowheads="1"/>
          </p:cNvSpPr>
          <p:nvPr/>
        </p:nvSpPr>
        <p:spPr bwMode="auto">
          <a:xfrm>
            <a:off x="5832475" y="2501900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1" name="AutoShape 64"/>
          <p:cNvSpPr>
            <a:spLocks noChangeArrowheads="1"/>
          </p:cNvSpPr>
          <p:nvPr/>
        </p:nvSpPr>
        <p:spPr bwMode="auto">
          <a:xfrm>
            <a:off x="6191250" y="2501900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663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600" b="1">
                <a:solidFill>
                  <a:srgbClr val="000000"/>
                </a:solidFill>
                <a:latin typeface="Times New Roman" charset="0"/>
              </a:rPr>
              <a:t>Thread</a:t>
            </a:r>
          </a:p>
          <a:p>
            <a:pPr algn="ctr"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600" b="1">
                <a:solidFill>
                  <a:srgbClr val="000000"/>
                </a:solidFill>
                <a:latin typeface="Times New Roman" charset="0"/>
              </a:rPr>
              <a:t>(2, 2)‏</a:t>
            </a:r>
          </a:p>
        </p:txBody>
      </p:sp>
      <p:sp>
        <p:nvSpPr>
          <p:cNvPr id="86082" name="AutoShape 65"/>
          <p:cNvSpPr>
            <a:spLocks noChangeArrowheads="1"/>
          </p:cNvSpPr>
          <p:nvPr/>
        </p:nvSpPr>
        <p:spPr bwMode="auto">
          <a:xfrm>
            <a:off x="6530975" y="2501900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3" name="AutoShape 66"/>
          <p:cNvSpPr>
            <a:spLocks noChangeArrowheads="1"/>
          </p:cNvSpPr>
          <p:nvPr/>
        </p:nvSpPr>
        <p:spPr bwMode="auto">
          <a:xfrm>
            <a:off x="5492750" y="28606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4" name="AutoShape 67"/>
          <p:cNvSpPr>
            <a:spLocks noChangeArrowheads="1"/>
          </p:cNvSpPr>
          <p:nvPr/>
        </p:nvSpPr>
        <p:spPr bwMode="auto">
          <a:xfrm>
            <a:off x="5832475" y="28606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5" name="AutoShape 68"/>
          <p:cNvSpPr>
            <a:spLocks noChangeArrowheads="1"/>
          </p:cNvSpPr>
          <p:nvPr/>
        </p:nvSpPr>
        <p:spPr bwMode="auto">
          <a:xfrm>
            <a:off x="6191250" y="28606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6" name="AutoShape 69"/>
          <p:cNvSpPr>
            <a:spLocks noChangeArrowheads="1"/>
          </p:cNvSpPr>
          <p:nvPr/>
        </p:nvSpPr>
        <p:spPr bwMode="auto">
          <a:xfrm>
            <a:off x="6530975" y="2860675"/>
            <a:ext cx="258763" cy="258763"/>
          </a:xfrm>
          <a:prstGeom prst="roundRect">
            <a:avLst>
              <a:gd name="adj" fmla="val 61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87" name="Line 70"/>
          <p:cNvSpPr>
            <a:spLocks noChangeShapeType="1"/>
          </p:cNvSpPr>
          <p:nvPr/>
        </p:nvSpPr>
        <p:spPr bwMode="auto">
          <a:xfrm>
            <a:off x="6211888" y="2765425"/>
            <a:ext cx="1919287" cy="2005013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88" name="Line 71"/>
          <p:cNvSpPr>
            <a:spLocks noChangeShapeType="1"/>
          </p:cNvSpPr>
          <p:nvPr/>
        </p:nvSpPr>
        <p:spPr bwMode="auto">
          <a:xfrm>
            <a:off x="6443663" y="2489200"/>
            <a:ext cx="2035175" cy="1922463"/>
          </a:xfrm>
          <a:prstGeom prst="line">
            <a:avLst/>
          </a:prstGeom>
          <a:noFill/>
          <a:ln w="18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89" name="Line 72"/>
          <p:cNvSpPr>
            <a:spLocks noChangeShapeType="1"/>
          </p:cNvSpPr>
          <p:nvPr/>
        </p:nvSpPr>
        <p:spPr bwMode="auto">
          <a:xfrm>
            <a:off x="5392738" y="5430838"/>
            <a:ext cx="140652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90" name="Text Box 73"/>
          <p:cNvSpPr txBox="1">
            <a:spLocks noChangeArrowheads="1"/>
          </p:cNvSpPr>
          <p:nvPr/>
        </p:nvSpPr>
        <p:spPr bwMode="auto">
          <a:xfrm>
            <a:off x="5637213" y="5489575"/>
            <a:ext cx="1144587" cy="15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>
                <a:solidFill>
                  <a:srgbClr val="000000"/>
                </a:solidFill>
                <a:latin typeface="Times New Roman" charset="0"/>
              </a:rPr>
              <a:t>   WIDTH</a:t>
            </a:r>
          </a:p>
        </p:txBody>
      </p:sp>
      <p:sp>
        <p:nvSpPr>
          <p:cNvPr id="86091" name="Text Box 74"/>
          <p:cNvSpPr txBox="1">
            <a:spLocks noChangeArrowheads="1"/>
          </p:cNvSpPr>
          <p:nvPr/>
        </p:nvSpPr>
        <p:spPr bwMode="auto">
          <a:xfrm>
            <a:off x="5867400" y="5715000"/>
            <a:ext cx="677863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  <a:latin typeface="Times New Roman" charset="0"/>
              </a:rPr>
              <a:t>Md</a:t>
            </a:r>
            <a:endParaRPr lang="en-GB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6092" name="Text Box 75"/>
          <p:cNvSpPr txBox="1">
            <a:spLocks noChangeArrowheads="1"/>
          </p:cNvSpPr>
          <p:nvPr/>
        </p:nvSpPr>
        <p:spPr bwMode="auto">
          <a:xfrm>
            <a:off x="7848600" y="5562600"/>
            <a:ext cx="744537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Pd</a:t>
            </a:r>
          </a:p>
        </p:txBody>
      </p:sp>
      <p:sp>
        <p:nvSpPr>
          <p:cNvPr id="86093" name="Text Box 76"/>
          <p:cNvSpPr txBox="1">
            <a:spLocks noChangeArrowheads="1"/>
          </p:cNvSpPr>
          <p:nvPr/>
        </p:nvSpPr>
        <p:spPr bwMode="auto">
          <a:xfrm>
            <a:off x="7829550" y="1219200"/>
            <a:ext cx="58578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15457</TotalTime>
  <Words>2020</Words>
  <Application>Microsoft Office PowerPoint</Application>
  <PresentationFormat>On-screen Show (4:3)</PresentationFormat>
  <Paragraphs>566</Paragraphs>
  <Slides>35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Origin</vt:lpstr>
      <vt:lpstr>Visio</vt:lpstr>
      <vt:lpstr>Matrix Multiplication in CUDA</vt:lpstr>
      <vt:lpstr>Matrix Multiplication: A Case Study</vt:lpstr>
      <vt:lpstr>Programming Model: Square Matrix Multiplication Example</vt:lpstr>
      <vt:lpstr>Step 1: Matrix Multiplication A Simple Host Version in C</vt:lpstr>
      <vt:lpstr>Step 2: Input Matrix Data Transfer (Host-side Code)‏</vt:lpstr>
      <vt:lpstr>Step 3: Output Matrix Data Transfer (Host-side Code)‏</vt:lpstr>
      <vt:lpstr>Step 4: Kernel Function</vt:lpstr>
      <vt:lpstr>Step 5:  Kernel Invocation (Host-side Code) </vt:lpstr>
      <vt:lpstr>Only One Thread Block Used</vt:lpstr>
      <vt:lpstr>Block IDs and Thread IDs</vt:lpstr>
      <vt:lpstr>Matrix Multiplication Using Multiple Blocks</vt:lpstr>
      <vt:lpstr>Revised mmult Kernel using Multiple Blocks</vt:lpstr>
      <vt:lpstr>G80 Block Granularity Considerations</vt:lpstr>
      <vt:lpstr>Taking CUDA to Ludicrous Speed</vt:lpstr>
      <vt:lpstr>Performance: How Much Is Enough? (CPU Edition)</vt:lpstr>
      <vt:lpstr>Performance: How Much Is Enough? (GPGPU Edition)</vt:lpstr>
      <vt:lpstr>What’s Limiting My Code?</vt:lpstr>
      <vt:lpstr>CUDA Memories</vt:lpstr>
      <vt:lpstr>G80 Implementation of  CUDA Memories</vt:lpstr>
      <vt:lpstr>CUDA Variable Type Qualifiers</vt:lpstr>
      <vt:lpstr>A Common Programming Strategy</vt:lpstr>
      <vt:lpstr>Matrix Multiplication using  Shared Memory</vt:lpstr>
      <vt:lpstr>Review</vt:lpstr>
      <vt:lpstr>How about performance on G80?</vt:lpstr>
      <vt:lpstr>Idea: Use Shared Memory to reuse global memory data</vt:lpstr>
      <vt:lpstr>Tiled Multiply</vt:lpstr>
      <vt:lpstr>Tiled Multiply</vt:lpstr>
      <vt:lpstr>Device Runtime Component: Synchronization Function</vt:lpstr>
      <vt:lpstr>First-order Size Considerations in G80</vt:lpstr>
      <vt:lpstr>CUDA Code: Kernel Execution Configuration</vt:lpstr>
      <vt:lpstr>Tiled Matrix Multiplication Kernel</vt:lpstr>
      <vt:lpstr>G80 Shared Memory and Threading</vt:lpstr>
      <vt:lpstr>Tiling Size Effects</vt:lpstr>
      <vt:lpstr>What’s Limiting My Code?</vt:lpstr>
      <vt:lpstr>Exercise: Particles (n-Body)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Dan Ernst</cp:lastModifiedBy>
  <cp:revision>765</cp:revision>
  <cp:lastPrinted>1601-01-01T00:00:00Z</cp:lastPrinted>
  <dcterms:created xsi:type="dcterms:W3CDTF">2001-08-18T12:37:15Z</dcterms:created>
  <dcterms:modified xsi:type="dcterms:W3CDTF">2010-08-12T11:20:04Z</dcterms:modified>
</cp:coreProperties>
</file>