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</p:sldMasterIdLst>
  <p:notesMasterIdLst>
    <p:notesMasterId r:id="rId56"/>
  </p:notesMasterIdLst>
  <p:handoutMasterIdLst>
    <p:handoutMasterId r:id="rId57"/>
  </p:handoutMasterIdLst>
  <p:sldIdLst>
    <p:sldId id="430" r:id="rId2"/>
    <p:sldId id="447" r:id="rId3"/>
    <p:sldId id="431" r:id="rId4"/>
    <p:sldId id="448" r:id="rId5"/>
    <p:sldId id="449" r:id="rId6"/>
    <p:sldId id="450" r:id="rId7"/>
    <p:sldId id="432" r:id="rId8"/>
    <p:sldId id="433" r:id="rId9"/>
    <p:sldId id="434" r:id="rId10"/>
    <p:sldId id="443" r:id="rId11"/>
    <p:sldId id="444" r:id="rId12"/>
    <p:sldId id="445" r:id="rId13"/>
    <p:sldId id="446" r:id="rId14"/>
    <p:sldId id="436" r:id="rId15"/>
    <p:sldId id="437" r:id="rId16"/>
    <p:sldId id="439" r:id="rId17"/>
    <p:sldId id="440" r:id="rId18"/>
    <p:sldId id="442" r:id="rId19"/>
    <p:sldId id="264" r:id="rId20"/>
    <p:sldId id="269" r:id="rId21"/>
    <p:sldId id="409" r:id="rId22"/>
    <p:sldId id="410" r:id="rId23"/>
    <p:sldId id="411" r:id="rId24"/>
    <p:sldId id="412" r:id="rId25"/>
    <p:sldId id="413" r:id="rId26"/>
    <p:sldId id="458" r:id="rId27"/>
    <p:sldId id="272" r:id="rId28"/>
    <p:sldId id="273" r:id="rId29"/>
    <p:sldId id="275" r:id="rId30"/>
    <p:sldId id="276" r:id="rId31"/>
    <p:sldId id="415" r:id="rId32"/>
    <p:sldId id="277" r:id="rId33"/>
    <p:sldId id="278" r:id="rId34"/>
    <p:sldId id="427" r:id="rId35"/>
    <p:sldId id="282" r:id="rId36"/>
    <p:sldId id="417" r:id="rId37"/>
    <p:sldId id="416" r:id="rId38"/>
    <p:sldId id="428" r:id="rId39"/>
    <p:sldId id="459" r:id="rId40"/>
    <p:sldId id="429" r:id="rId41"/>
    <p:sldId id="460" r:id="rId42"/>
    <p:sldId id="421" r:id="rId43"/>
    <p:sldId id="284" r:id="rId44"/>
    <p:sldId id="286" r:id="rId45"/>
    <p:sldId id="287" r:id="rId46"/>
    <p:sldId id="288" r:id="rId47"/>
    <p:sldId id="289" r:id="rId48"/>
    <p:sldId id="291" r:id="rId49"/>
    <p:sldId id="292" r:id="rId50"/>
    <p:sldId id="305" r:id="rId51"/>
    <p:sldId id="306" r:id="rId52"/>
    <p:sldId id="309" r:id="rId53"/>
    <p:sldId id="426" r:id="rId54"/>
    <p:sldId id="461" r:id="rId55"/>
  </p:sldIdLst>
  <p:sldSz cx="9144000" cy="6858000" type="screen4x3"/>
  <p:notesSz cx="7010400" cy="9296400"/>
  <p:custDataLst>
    <p:tags r:id="rId5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FF00FF"/>
    <a:srgbClr val="FFCCFF"/>
    <a:srgbClr val="CC99FF"/>
    <a:srgbClr val="800080"/>
    <a:srgbClr val="CC6600"/>
    <a:srgbClr val="A50021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8" autoAdjust="0"/>
    <p:restoredTop sz="95841" autoAdjust="0"/>
  </p:normalViewPr>
  <p:slideViewPr>
    <p:cSldViewPr>
      <p:cViewPr>
        <p:scale>
          <a:sx n="70" d="100"/>
          <a:sy n="70" d="100"/>
        </p:scale>
        <p:origin x="-115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5FC0B6-7FAE-4086-AB8C-B879A7ACE6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88B208-99C4-4F32-A128-475C793C38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9FE7E-C886-4DD0-98FB-BBDE68E60830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1375" cy="348773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2" y="4416546"/>
            <a:ext cx="5606418" cy="4184096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Mark Harris, of Nvidia, runs the gpgpu.org website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04D0D-B4E2-4BC6-90DA-1644B71B7121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19C40-6BA6-4A48-BFC1-870E19B3FB7A}" type="slidenum">
              <a:rPr lang="en-US"/>
              <a:pPr/>
              <a:t>30</a:t>
            </a:fld>
            <a:endParaRPr lang="en-US"/>
          </a:p>
        </p:txBody>
      </p:sp>
      <p:sp>
        <p:nvSpPr>
          <p:cNvPr id="5529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73404-7450-4C7B-9D69-3AD30C33C6A0}" type="slidenum">
              <a:rPr lang="en-US"/>
              <a:pPr/>
              <a:t>31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BFA06-9010-4FA3-B2EC-6C28F465E550}" type="slidenum">
              <a:rPr lang="en-US"/>
              <a:pPr/>
              <a:t>32</a:t>
            </a:fld>
            <a:endParaRPr lang="en-US"/>
          </a:p>
        </p:txBody>
      </p:sp>
      <p:sp>
        <p:nvSpPr>
          <p:cNvPr id="57347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1B9FC-2CDA-454C-8F14-236DDF756927}" type="slidenum">
              <a:rPr lang="en-US"/>
              <a:pPr/>
              <a:t>33</a:t>
            </a:fld>
            <a:endParaRPr lang="en-US"/>
          </a:p>
        </p:txBody>
      </p:sp>
      <p:sp>
        <p:nvSpPr>
          <p:cNvPr id="5939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6EB34-5A8F-4397-8F10-2DD93EC01B7B}" type="slidenum">
              <a:rPr lang="en-US"/>
              <a:pPr/>
              <a:t>35</a:t>
            </a:fld>
            <a:endParaRPr lang="en-US"/>
          </a:p>
        </p:txBody>
      </p:sp>
      <p:sp>
        <p:nvSpPr>
          <p:cNvPr id="67587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6EB34-5A8F-4397-8F10-2DD93EC01B7B}" type="slidenum">
              <a:rPr lang="en-US"/>
              <a:pPr/>
              <a:t>36</a:t>
            </a:fld>
            <a:endParaRPr lang="en-US"/>
          </a:p>
        </p:txBody>
      </p:sp>
      <p:sp>
        <p:nvSpPr>
          <p:cNvPr id="67587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6EB34-5A8F-4397-8F10-2DD93EC01B7B}" type="slidenum">
              <a:rPr lang="en-US"/>
              <a:pPr/>
              <a:t>37</a:t>
            </a:fld>
            <a:endParaRPr lang="en-US"/>
          </a:p>
        </p:txBody>
      </p:sp>
      <p:sp>
        <p:nvSpPr>
          <p:cNvPr id="67587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B208-99C4-4F32-A128-475C793C38C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DC443-A4E7-4869-807F-2DCDEA58D760}" type="slidenum">
              <a:rPr lang="en-US"/>
              <a:pPr/>
              <a:t>43</a:t>
            </a:fld>
            <a:endParaRPr lang="en-US"/>
          </a:p>
        </p:txBody>
      </p:sp>
      <p:sp>
        <p:nvSpPr>
          <p:cNvPr id="71683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65AE9-D5A3-48DB-80B7-C00671ECDFA2}" type="slidenum">
              <a:rPr lang="en-US"/>
              <a:pPr/>
              <a:t>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7E7B0-14D7-4A35-A1C4-2462CB0E5D18}" type="slidenum">
              <a:rPr lang="en-US"/>
              <a:pPr/>
              <a:t>44</a:t>
            </a:fld>
            <a:endParaRPr lang="en-US"/>
          </a:p>
        </p:txBody>
      </p:sp>
      <p:sp>
        <p:nvSpPr>
          <p:cNvPr id="7475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0BE93-52A8-41A8-BF92-1D08718BB1B9}" type="slidenum">
              <a:rPr lang="en-US"/>
              <a:pPr/>
              <a:t>45</a:t>
            </a:fld>
            <a:endParaRPr lang="en-US"/>
          </a:p>
        </p:txBody>
      </p:sp>
      <p:sp>
        <p:nvSpPr>
          <p:cNvPr id="76803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40E90-9AF5-444C-B458-344F9C908A45}" type="slidenum">
              <a:rPr lang="en-US"/>
              <a:pPr/>
              <a:t>46</a:t>
            </a:fld>
            <a:endParaRPr lang="en-US"/>
          </a:p>
        </p:txBody>
      </p:sp>
      <p:sp>
        <p:nvSpPr>
          <p:cNvPr id="78851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A1E7A-8D6E-4A0F-A89C-82926266699C}" type="slidenum">
              <a:rPr lang="en-US"/>
              <a:pPr/>
              <a:t>47</a:t>
            </a:fld>
            <a:endParaRPr lang="en-US"/>
          </a:p>
        </p:txBody>
      </p:sp>
      <p:sp>
        <p:nvSpPr>
          <p:cNvPr id="8089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E3C80-F9ED-47FD-9ECA-E3BEAE15CE6D}" type="slidenum">
              <a:rPr lang="en-US"/>
              <a:pPr/>
              <a:t>48</a:t>
            </a:fld>
            <a:endParaRPr lang="en-US"/>
          </a:p>
        </p:txBody>
      </p:sp>
      <p:sp>
        <p:nvSpPr>
          <p:cNvPr id="8499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85044-B5BB-45C8-8258-EAE76F2AA033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63745-DA00-43F7-87A0-373FA70F5EF7}" type="slidenum">
              <a:rPr lang="en-US"/>
              <a:pPr/>
              <a:t>15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348" y="4416547"/>
            <a:ext cx="5143707" cy="418250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336D5-C6C0-4A23-9CEE-751D04063692}" type="slidenum">
              <a:rPr lang="en-US"/>
              <a:pPr/>
              <a:t>16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43D69-B8F1-4C4C-8D85-75F01E42DCA4}" type="slidenum">
              <a:rPr lang="en-US"/>
              <a:pPr/>
              <a:t>18</a:t>
            </a:fld>
            <a:endParaRPr lang="en-US"/>
          </a:p>
        </p:txBody>
      </p:sp>
      <p:sp>
        <p:nvSpPr>
          <p:cNvPr id="3481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38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5BDF2-4868-46B8-A68D-29778E401231}" type="slidenum">
              <a:rPr lang="en-US"/>
              <a:pPr/>
              <a:t>19</a:t>
            </a:fld>
            <a:endParaRPr lang="en-US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1641" y="697350"/>
            <a:ext cx="4627118" cy="34867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3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97147-7A8A-44C4-AEB7-762B94DDCAE9}" type="slidenum">
              <a:rPr lang="en-US"/>
              <a:pPr/>
              <a:t>20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773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2" y="4416546"/>
            <a:ext cx="5606418" cy="4184096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3F056-5222-4082-82FE-AE6B48A31DD0}" type="slidenum">
              <a:rPr lang="en-US"/>
              <a:pPr/>
              <a:t>25</a:t>
            </a:fld>
            <a:endParaRPr lang="en-US"/>
          </a:p>
        </p:txBody>
      </p:sp>
      <p:sp>
        <p:nvSpPr>
          <p:cNvPr id="10864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ln/>
        </p:spPr>
      </p:sp>
      <p:sp>
        <p:nvSpPr>
          <p:cNvPr id="10864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35DAD-3D12-42A6-A25D-1A4D7E8529E7}" type="slidenum">
              <a:rPr lang="en-US"/>
              <a:pPr/>
              <a:t>28</a:t>
            </a:fld>
            <a:endParaRPr lang="en-US"/>
          </a:p>
        </p:txBody>
      </p:sp>
      <p:sp>
        <p:nvSpPr>
          <p:cNvPr id="4915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8/12/2010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40767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40767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David Kirk/NVIDIA and Wen-mei W. Hwu, 2007-2009</a:t>
            </a:r>
          </a:p>
          <a:p>
            <a:r>
              <a:rPr lang="en-US"/>
              <a:t>ECE 498AL, University of Illinois, Urbana-Champaign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B1EA5-76EA-4868-8A14-17EABE491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8305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8305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David Kirk/NVIDIA and Wen-mei W. Hwu, 2007-2009</a:t>
            </a:r>
          </a:p>
          <a:p>
            <a:r>
              <a:rPr lang="en-US"/>
              <a:t>ECE 498AL, University of Illinois, Urbana-Champaign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4DA1E-872D-4AA6-91C1-75C7E168A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8/12/2010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8/12/2010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 491 – Parallel and Distributed Computing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3B2ABF-F1BB-4FD7-9A54-2B0C012B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hyperlink" Target="http://www.opengl.org/" TargetMode="Externa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133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CUDA Programming Model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B488-253A-499F-A62B-61F0D35DAA1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3733800"/>
            <a:ext cx="7620000" cy="990600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Leveraging GPUs for Application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Acceleration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5029200"/>
            <a:ext cx="7620000" cy="990600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 Ernst, Brandon Holt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University of Wisconsin – Eau Claire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2209" name="Picture 1" descr="C:\SC_Center\SC-ED\bunge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1460"/>
            <a:ext cx="5383530" cy="180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NVIDIA Tesla C2050 Card Specs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ECC46-C2EF-4E46-ADAE-2838CE5A828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448 GPU cores</a:t>
            </a:r>
          </a:p>
          <a:p>
            <a:r>
              <a:rPr lang="en-US" dirty="0" smtClean="0"/>
              <a:t>1.15 GHz</a:t>
            </a:r>
          </a:p>
          <a:p>
            <a:r>
              <a:rPr lang="en-US" dirty="0" smtClean="0"/>
              <a:t>Single precision floating point performance:                </a:t>
            </a:r>
            <a:r>
              <a:rPr lang="en-US" dirty="0" smtClean="0">
                <a:solidFill>
                  <a:srgbClr val="C00000"/>
                </a:solidFill>
              </a:rPr>
              <a:t>1030.4 GFLOPs </a:t>
            </a:r>
          </a:p>
          <a:p>
            <a:pPr>
              <a:buNone/>
            </a:pPr>
            <a:r>
              <a:rPr lang="en-US" dirty="0" smtClean="0"/>
              <a:t>		(2 single precision flops per clock per core)</a:t>
            </a:r>
          </a:p>
          <a:p>
            <a:r>
              <a:rPr lang="en-US" dirty="0" smtClean="0"/>
              <a:t>Double precision floating point performance:                   </a:t>
            </a:r>
            <a:r>
              <a:rPr lang="en-US" dirty="0" smtClean="0">
                <a:solidFill>
                  <a:srgbClr val="C00000"/>
                </a:solidFill>
              </a:rPr>
              <a:t>515.2 GFLOPs </a:t>
            </a:r>
          </a:p>
          <a:p>
            <a:pPr>
              <a:buNone/>
            </a:pPr>
            <a:r>
              <a:rPr lang="en-US" dirty="0" smtClean="0"/>
              <a:t>		(1 double precision flop per clock per core)</a:t>
            </a:r>
          </a:p>
          <a:p>
            <a:r>
              <a:rPr lang="en-US" dirty="0" smtClean="0"/>
              <a:t>Internal RAM: 3 GB DDR5</a:t>
            </a:r>
          </a:p>
          <a:p>
            <a:r>
              <a:rPr lang="en-US" dirty="0" smtClean="0"/>
              <a:t>Internal RAM speed: 144 GB/sec (compared 21-25 GB/sec for regular RAM)</a:t>
            </a:r>
          </a:p>
          <a:p>
            <a:r>
              <a:rPr lang="en-US" dirty="0" smtClean="0"/>
              <a:t>Has to be plugged into a </a:t>
            </a:r>
            <a:r>
              <a:rPr lang="en-US" dirty="0" err="1" smtClean="0"/>
              <a:t>PCIe</a:t>
            </a:r>
            <a:r>
              <a:rPr lang="en-US" dirty="0" smtClean="0"/>
              <a:t> slot (at most 8 GB/sec)</a:t>
            </a:r>
            <a:endParaRPr lang="en-US" dirty="0"/>
          </a:p>
        </p:txBody>
      </p:sp>
      <p:pic>
        <p:nvPicPr>
          <p:cNvPr id="7" name="Picture 6" descr="nvidia_tesla_c2050_c2070_3qtr_low_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143000"/>
            <a:ext cx="1571030" cy="106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NVIDIA Tesla S2050 Server Specs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E620D9-DA7E-41D8-9AE6-FB756975A95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 C2050 cards inside a 1U server </a:t>
            </a:r>
          </a:p>
          <a:p>
            <a:pPr>
              <a:buNone/>
            </a:pPr>
            <a:r>
              <a:rPr lang="en-US" dirty="0" smtClean="0"/>
              <a:t>		(looks like a Sooner node)</a:t>
            </a:r>
          </a:p>
          <a:p>
            <a:r>
              <a:rPr lang="en-US" dirty="0" smtClean="0"/>
              <a:t>1.15 GHz</a:t>
            </a:r>
          </a:p>
          <a:p>
            <a:r>
              <a:rPr lang="en-US" dirty="0" smtClean="0"/>
              <a:t>Single Precision (SP) floating point performance:                   </a:t>
            </a:r>
            <a:r>
              <a:rPr lang="en-US" dirty="0" smtClean="0">
                <a:solidFill>
                  <a:srgbClr val="C00000"/>
                </a:solidFill>
              </a:rPr>
              <a:t>4121.6 GFLOPs</a:t>
            </a:r>
          </a:p>
          <a:p>
            <a:r>
              <a:rPr lang="en-US" dirty="0" smtClean="0"/>
              <a:t>Double Precision (DP) floating point performance:                     </a:t>
            </a:r>
            <a:r>
              <a:rPr lang="en-US" dirty="0" smtClean="0">
                <a:solidFill>
                  <a:srgbClr val="C00000"/>
                </a:solidFill>
              </a:rPr>
              <a:t>2060.8 GFLOPs</a:t>
            </a:r>
          </a:p>
          <a:p>
            <a:r>
              <a:rPr lang="en-US" dirty="0" smtClean="0"/>
              <a:t>Internal RAM: 12 GB total (3 GB per GPU card)</a:t>
            </a:r>
          </a:p>
          <a:p>
            <a:r>
              <a:rPr lang="en-US" dirty="0" smtClean="0"/>
              <a:t>Internal RAM speed: 576 GB/sec aggregate</a:t>
            </a:r>
          </a:p>
          <a:p>
            <a:r>
              <a:rPr lang="en-US" dirty="0" smtClean="0"/>
              <a:t>Has to be plugged into two </a:t>
            </a:r>
            <a:r>
              <a:rPr lang="en-US" dirty="0" err="1" smtClean="0"/>
              <a:t>PCIe</a:t>
            </a:r>
            <a:r>
              <a:rPr lang="en-US" dirty="0" smtClean="0"/>
              <a:t> slots </a:t>
            </a:r>
          </a:p>
          <a:p>
            <a:pPr>
              <a:buNone/>
            </a:pPr>
            <a:r>
              <a:rPr lang="en-US" dirty="0" smtClean="0"/>
              <a:t>		(at most 16 GB/sec)</a:t>
            </a:r>
            <a:endParaRPr lang="en-US" dirty="0"/>
          </a:p>
        </p:txBody>
      </p:sp>
      <p:pic>
        <p:nvPicPr>
          <p:cNvPr id="7" name="Picture 6" descr="nvidia_tesla_S2050_S2070_3qtr__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1888" y="1219200"/>
            <a:ext cx="2132112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Compare x86 vs S2050</a:t>
            </a:r>
            <a:endParaRPr lang="en-US" dirty="0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3E975-7A99-4F07-B2AE-E24360AAE1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4937760"/>
          </a:xfrm>
        </p:spPr>
        <p:txBody>
          <a:bodyPr/>
          <a:lstStyle/>
          <a:p>
            <a:r>
              <a:rPr lang="en-US" dirty="0" smtClean="0"/>
              <a:t>Let’s compare the best dual socket x86 server today </a:t>
            </a:r>
            <a:r>
              <a:rPr lang="en-US" dirty="0" err="1" smtClean="0"/>
              <a:t>vs</a:t>
            </a:r>
            <a:r>
              <a:rPr lang="en-US" dirty="0" smtClean="0"/>
              <a:t> S2050.</a:t>
            </a:r>
            <a:endParaRPr lang="en-US" dirty="0"/>
          </a:p>
        </p:txBody>
      </p:sp>
      <p:graphicFrame>
        <p:nvGraphicFramePr>
          <p:cNvPr id="1073156" name="Group 4"/>
          <p:cNvGraphicFramePr>
            <a:graphicFrameLocks noGrp="1"/>
          </p:cNvGraphicFramePr>
          <p:nvPr/>
        </p:nvGraphicFramePr>
        <p:xfrm>
          <a:off x="838200" y="1676400"/>
          <a:ext cx="7543800" cy="4257168"/>
        </p:xfrm>
        <a:graphic>
          <a:graphicData uri="http://schemas.openxmlformats.org/drawingml/2006/table">
            <a:tbl>
              <a:tblPr/>
              <a:tblGrid>
                <a:gridCol w="2362200"/>
                <a:gridCol w="2209800"/>
                <a:gridCol w="29718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Dual socket, AMD 2.3 GHz 12-core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NVIDIA Tesla S2050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DP FLOPs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220.8 GFLOPs 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2060.8 GFLOPs DP (9.3x)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SP FLOPS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441.6 GFLOPs 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4121.6 GFLOPs SP (9.3x)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RAM 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GB/sec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576 GB/sec (23x)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PCIe 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GB/sec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Needs x86 server to attach to?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Power/Heat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~450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~900 W + ~400 W (~2.9x)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Code portable?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(CUDA)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 (PGI,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OpenCL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Compare x86 vs S2050</a:t>
            </a:r>
            <a:endParaRPr lang="en-US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4937C-B6BF-427F-A1D8-93BC6AF428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Here are some interesting measures:</a:t>
            </a:r>
            <a:endParaRPr lang="en-US" dirty="0"/>
          </a:p>
        </p:txBody>
      </p:sp>
      <p:graphicFrame>
        <p:nvGraphicFramePr>
          <p:cNvPr id="1074180" name="Group 4"/>
          <p:cNvGraphicFramePr>
            <a:graphicFrameLocks noGrp="1"/>
          </p:cNvGraphicFramePr>
          <p:nvPr/>
        </p:nvGraphicFramePr>
        <p:xfrm>
          <a:off x="762000" y="1676400"/>
          <a:ext cx="7620000" cy="3346450"/>
        </p:xfrm>
        <a:graphic>
          <a:graphicData uri="http://schemas.openxmlformats.org/drawingml/2006/table">
            <a:tbl>
              <a:tblPr/>
              <a:tblGrid>
                <a:gridCol w="2438400"/>
                <a:gridCol w="2286000"/>
                <a:gridCol w="28956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Dual socket, AMD 2.3 GHz 12-core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NVIDIA Tesla S2050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DP GFLOPs/Watt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~0.5 GFLOPs/Watt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~1.6 GFLOPs/Watt (~3x)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 GFLOPS/Watt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 GFLOPs/Watt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~3.2 GFLOPs/Watt (~3x)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DP GFLOPs/sq 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~590 GFLOPs/sq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~2750 GFLOPs/sq ft (4.7x)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 GFLOPs/sq 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~1180 GFLOPs/sq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~5500 GFLOPs/sq ft (4.7x)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 per PFLOP DP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142 racks/PFLOP 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 racks/PFLOP DP (23%)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 per PFLOP SP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 racks/PFLOP 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racks/PFLOP SP (23%)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4214" name="Text Box 38"/>
          <p:cNvSpPr txBox="1">
            <a:spLocks noChangeArrowheads="1"/>
          </p:cNvSpPr>
          <p:nvPr/>
        </p:nvSpPr>
        <p:spPr bwMode="auto">
          <a:xfrm>
            <a:off x="838200" y="56388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OU’s Sooner is </a:t>
            </a:r>
            <a:r>
              <a:rPr lang="en-US" dirty="0" smtClean="0"/>
              <a:t>34.5 </a:t>
            </a:r>
            <a:r>
              <a:rPr lang="en-US" dirty="0"/>
              <a:t>TFLOPs </a:t>
            </a:r>
            <a:r>
              <a:rPr lang="en-US" dirty="0" smtClean="0"/>
              <a:t>DP, </a:t>
            </a:r>
            <a:r>
              <a:rPr lang="en-US" dirty="0"/>
              <a:t>which </a:t>
            </a:r>
            <a:r>
              <a:rPr lang="en-US" dirty="0" smtClean="0"/>
              <a:t>is just over </a:t>
            </a:r>
            <a:r>
              <a:rPr lang="en-US" b="1" u="sng" dirty="0"/>
              <a:t>1 rack</a:t>
            </a:r>
            <a:r>
              <a:rPr lang="en-US" dirty="0"/>
              <a:t> of </a:t>
            </a:r>
            <a:r>
              <a:rPr lang="en-US" dirty="0" smtClean="0"/>
              <a:t>S2050.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Previous GPGPU Constraints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EA14-C8C5-4D7A-B8D2-BEDA2BA96F2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5181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Dealing with graphics API</a:t>
            </a:r>
          </a:p>
          <a:p>
            <a:pPr lvl="1"/>
            <a:r>
              <a:rPr lang="en-US" dirty="0" smtClean="0"/>
              <a:t>Working with the corner cases of the graphics API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Essentially – re-write entire program as a collection of </a:t>
            </a:r>
            <a:r>
              <a:rPr lang="en-US" dirty="0" err="1" smtClean="0"/>
              <a:t>shaders</a:t>
            </a:r>
            <a:r>
              <a:rPr lang="en-US" dirty="0" smtClean="0"/>
              <a:t> and polygons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653212" y="2624137"/>
            <a:ext cx="80963" cy="88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646862" y="5056187"/>
            <a:ext cx="82550" cy="88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102350" y="2817812"/>
            <a:ext cx="1171575" cy="2143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ahoma" charset="0"/>
              </a:rPr>
              <a:t>Input Registers</a:t>
            </a: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096000" y="3276600"/>
            <a:ext cx="1171575" cy="11461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 dirty="0">
                <a:solidFill>
                  <a:srgbClr val="FF0000"/>
                </a:solidFill>
                <a:latin typeface="Tahoma" charset="0"/>
              </a:rPr>
              <a:t>Fragment Program</a:t>
            </a:r>
          </a:p>
          <a:p>
            <a:pPr algn="ctr">
              <a:spcBef>
                <a:spcPct val="50000"/>
              </a:spcBef>
            </a:pPr>
            <a:endParaRPr lang="en-US" sz="800" dirty="0">
              <a:solidFill>
                <a:srgbClr val="FF0000"/>
              </a:solidFill>
              <a:latin typeface="Tahoma" charset="0"/>
            </a:endParaRPr>
          </a:p>
          <a:p>
            <a:pPr algn="ctr">
              <a:spcBef>
                <a:spcPct val="50000"/>
              </a:spcBef>
            </a:pPr>
            <a:endParaRPr lang="en-US" sz="800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6102350" y="4662487"/>
            <a:ext cx="1171575" cy="215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ahoma" charset="0"/>
              </a:rPr>
              <a:t>Output Registers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7540625" y="3740150"/>
            <a:ext cx="1077912" cy="2143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FF0000"/>
                </a:solidFill>
                <a:latin typeface="Tahoma" charset="0"/>
              </a:rPr>
              <a:t>Constants</a:t>
            </a: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7540625" y="3386137"/>
            <a:ext cx="1077912" cy="215900"/>
          </a:xfrm>
          <a:prstGeom prst="rect">
            <a:avLst/>
          </a:prstGeom>
          <a:solidFill>
            <a:schemeClr val="bg1"/>
          </a:solidFill>
          <a:ln w="19050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6699FF"/>
                </a:solidFill>
                <a:latin typeface="Tahoma" charset="0"/>
              </a:rPr>
              <a:t>Texture</a:t>
            </a: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7540625" y="4086225"/>
            <a:ext cx="1077912" cy="214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latin typeface="Tahoma" charset="0"/>
              </a:rPr>
              <a:t>Temp Registers</a:t>
            </a:r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 flipH="1">
            <a:off x="7296150" y="3509962"/>
            <a:ext cx="212725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 flipH="1">
            <a:off x="7296150" y="3856037"/>
            <a:ext cx="2127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 flipH="1">
            <a:off x="7296150" y="4202112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>
            <a:off x="6688137" y="3048000"/>
            <a:ext cx="0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>
            <a:off x="6688137" y="4432300"/>
            <a:ext cx="0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Freeform 17"/>
          <p:cNvSpPr>
            <a:spLocks/>
          </p:cNvSpPr>
          <p:nvPr/>
        </p:nvSpPr>
        <p:spPr bwMode="auto">
          <a:xfrm>
            <a:off x="6646862" y="3502025"/>
            <a:ext cx="122238" cy="857250"/>
          </a:xfrm>
          <a:custGeom>
            <a:avLst/>
            <a:gdLst>
              <a:gd name="T0" fmla="*/ 19340637 w 208"/>
              <a:gd name="T1" fmla="*/ 0 h 1536"/>
              <a:gd name="T2" fmla="*/ 69074461 w 208"/>
              <a:gd name="T3" fmla="*/ 59804350 h 1536"/>
              <a:gd name="T4" fmla="*/ 2762696 w 208"/>
              <a:gd name="T5" fmla="*/ 104657612 h 1536"/>
              <a:gd name="T6" fmla="*/ 52496520 w 208"/>
              <a:gd name="T7" fmla="*/ 164462520 h 1536"/>
              <a:gd name="T8" fmla="*/ 2762696 w 208"/>
              <a:gd name="T9" fmla="*/ 224266869 h 1536"/>
              <a:gd name="T10" fmla="*/ 52496520 w 208"/>
              <a:gd name="T11" fmla="*/ 254169044 h 1536"/>
              <a:gd name="T12" fmla="*/ 19340637 w 208"/>
              <a:gd name="T13" fmla="*/ 299022306 h 1536"/>
              <a:gd name="T14" fmla="*/ 52496520 w 208"/>
              <a:gd name="T15" fmla="*/ 343875568 h 1536"/>
              <a:gd name="T16" fmla="*/ 2762696 w 208"/>
              <a:gd name="T17" fmla="*/ 388729389 h 1536"/>
              <a:gd name="T18" fmla="*/ 35918578 w 208"/>
              <a:gd name="T19" fmla="*/ 418631563 h 1536"/>
              <a:gd name="T20" fmla="*/ 19340637 w 208"/>
              <a:gd name="T21" fmla="*/ 478435913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Text Box 18"/>
          <p:cNvSpPr txBox="1">
            <a:spLocks noChangeArrowheads="1"/>
          </p:cNvSpPr>
          <p:nvPr/>
        </p:nvSpPr>
        <p:spPr bwMode="auto">
          <a:xfrm>
            <a:off x="8001000" y="2667000"/>
            <a:ext cx="644525" cy="471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700" i="1" dirty="0">
                <a:solidFill>
                  <a:srgbClr val="FFFFFF"/>
                </a:solidFill>
                <a:latin typeface="Arial" charset="0"/>
              </a:rPr>
              <a:t>per thread</a:t>
            </a:r>
          </a:p>
          <a:p>
            <a:r>
              <a:rPr lang="en-US" sz="700" i="1" dirty="0">
                <a:solidFill>
                  <a:srgbClr val="FF0000"/>
                </a:solidFill>
                <a:latin typeface="Arial" charset="0"/>
              </a:rPr>
              <a:t>per </a:t>
            </a:r>
            <a:r>
              <a:rPr lang="en-US" sz="700" i="1" dirty="0" err="1">
                <a:solidFill>
                  <a:srgbClr val="FF0000"/>
                </a:solidFill>
                <a:latin typeface="Arial" charset="0"/>
              </a:rPr>
              <a:t>Shader</a:t>
            </a:r>
            <a:endParaRPr lang="en-US" sz="700" i="1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700" i="1" dirty="0">
                <a:solidFill>
                  <a:srgbClr val="6699FF"/>
                </a:solidFill>
                <a:latin typeface="Arial" charset="0"/>
              </a:rPr>
              <a:t>per Context</a:t>
            </a:r>
          </a:p>
        </p:txBody>
      </p:sp>
      <p:sp>
        <p:nvSpPr>
          <p:cNvPr id="23572" name="Text Box 19"/>
          <p:cNvSpPr txBox="1">
            <a:spLocks noChangeArrowheads="1"/>
          </p:cNvSpPr>
          <p:nvPr/>
        </p:nvSpPr>
        <p:spPr bwMode="auto">
          <a:xfrm>
            <a:off x="6102350" y="4987925"/>
            <a:ext cx="1171575" cy="214312"/>
          </a:xfrm>
          <a:prstGeom prst="rect">
            <a:avLst/>
          </a:prstGeom>
          <a:solidFill>
            <a:schemeClr val="bg1"/>
          </a:solidFill>
          <a:ln w="19050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rgbClr val="6699FF"/>
                </a:solidFill>
                <a:latin typeface="Tahoma" charset="0"/>
              </a:rPr>
              <a:t>        FB      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</a:t>
            </a:r>
            <a:endParaRPr lang="en-US" dirty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C9F-CA6A-40E6-959B-19F5929AF8A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28600" y="1524000"/>
          <a:ext cx="2539471" cy="1905000"/>
        </p:xfrm>
        <a:graphic>
          <a:graphicData uri="http://schemas.openxmlformats.org/presentationml/2006/ole">
            <p:oleObj spid="_x0000_s220162" name="Picture" r:id="rId4" imgW="7619048" imgH="5714286" progId="StaticDib">
              <p:embed/>
            </p:oleObj>
          </a:graphicData>
        </a:graphic>
      </p:graphicFrame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7175" y="1752600"/>
            <a:ext cx="6346825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“Compute Unified Device Architecture”</a:t>
            </a:r>
          </a:p>
          <a:p>
            <a:r>
              <a:rPr lang="en-US" sz="2400" dirty="0" smtClean="0"/>
              <a:t>General purpose programming model</a:t>
            </a:r>
          </a:p>
          <a:p>
            <a:pPr lvl="1"/>
            <a:r>
              <a:rPr lang="en-US" sz="2000" dirty="0" smtClean="0"/>
              <a:t>User kicks off batches of threads on the GPU</a:t>
            </a:r>
          </a:p>
          <a:p>
            <a:pPr lvl="1"/>
            <a:r>
              <a:rPr lang="en-US" sz="2000" dirty="0" smtClean="0"/>
              <a:t>GPU = dedicated super-threaded, massively data parallel co-processor</a:t>
            </a:r>
          </a:p>
          <a:p>
            <a:r>
              <a:rPr lang="en-US" sz="2400" dirty="0" smtClean="0"/>
              <a:t>Targeted software stack</a:t>
            </a:r>
          </a:p>
          <a:p>
            <a:pPr lvl="1"/>
            <a:r>
              <a:rPr lang="en-US" sz="2000" dirty="0" smtClean="0"/>
              <a:t>Compute oriented drivers, language, and tools</a:t>
            </a:r>
          </a:p>
          <a:p>
            <a:r>
              <a:rPr lang="en-US" sz="2400" dirty="0" smtClean="0"/>
              <a:t>Driver for loading computation programs onto GPU</a:t>
            </a:r>
          </a:p>
          <a:p>
            <a:endParaRPr lang="en-US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4114800"/>
            <a:ext cx="1719262" cy="1504950"/>
            <a:chOff x="4257" y="2787"/>
            <a:chExt cx="1359" cy="1300"/>
          </a:xfrm>
        </p:grpSpPr>
        <p:pic>
          <p:nvPicPr>
            <p:cNvPr id="24584" name="Picture 6" descr="OpenGL-the standard for high performance 2D &amp; 3D graphic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72" y="3120"/>
              <a:ext cx="1320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AutoShape 7"/>
            <p:cNvSpPr>
              <a:spLocks noChangeArrowheads="1"/>
            </p:cNvSpPr>
            <p:nvPr/>
          </p:nvSpPr>
          <p:spPr bwMode="auto">
            <a:xfrm>
              <a:off x="4257" y="2787"/>
              <a:ext cx="1359" cy="13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0 w 21600"/>
                <a:gd name="T5" fmla="*/ 2 h 21600"/>
                <a:gd name="T6" fmla="*/ 1 w 21600"/>
                <a:gd name="T7" fmla="*/ 4 h 21600"/>
                <a:gd name="T8" fmla="*/ 3 w 21600"/>
                <a:gd name="T9" fmla="*/ 5 h 21600"/>
                <a:gd name="T10" fmla="*/ 5 w 21600"/>
                <a:gd name="T11" fmla="*/ 4 h 21600"/>
                <a:gd name="T12" fmla="*/ 5 w 21600"/>
                <a:gd name="T13" fmla="*/ 2 h 21600"/>
                <a:gd name="T14" fmla="*/ 5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57 h 21600"/>
                <a:gd name="T26" fmla="*/ 18437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78" y="16806"/>
                  </a:moveTo>
                  <a:cubicBezTo>
                    <a:pt x="19301" y="15128"/>
                    <a:pt x="20083" y="13000"/>
                    <a:pt x="20083" y="10800"/>
                  </a:cubicBezTo>
                  <a:cubicBezTo>
                    <a:pt x="20083" y="5673"/>
                    <a:pt x="15926" y="1517"/>
                    <a:pt x="10800" y="1517"/>
                  </a:cubicBezTo>
                  <a:cubicBezTo>
                    <a:pt x="8599" y="1516"/>
                    <a:pt x="6471" y="2298"/>
                    <a:pt x="4793" y="3721"/>
                  </a:cubicBezTo>
                  <a:close/>
                  <a:moveTo>
                    <a:pt x="3721" y="4793"/>
                  </a:moveTo>
                  <a:cubicBezTo>
                    <a:pt x="2298" y="6471"/>
                    <a:pt x="1516" y="8599"/>
                    <a:pt x="1516" y="10799"/>
                  </a:cubicBezTo>
                  <a:cubicBezTo>
                    <a:pt x="1517" y="15926"/>
                    <a:pt x="5673" y="20083"/>
                    <a:pt x="10800" y="20083"/>
                  </a:cubicBezTo>
                  <a:cubicBezTo>
                    <a:pt x="13000" y="20083"/>
                    <a:pt x="15128" y="19301"/>
                    <a:pt x="16806" y="17878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1" descr="C:\Users\Dan\Documents\SC-ED\CUDA\Tesla_S1070_Front_Elevated_no_cover_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9862" y="3048000"/>
            <a:ext cx="2624138" cy="1647825"/>
          </a:xfrm>
          <a:prstGeom prst="rect">
            <a:avLst/>
          </a:prstGeom>
          <a:noFill/>
        </p:spPr>
      </p:pic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305800" cy="914400"/>
          </a:xfrm>
        </p:spPr>
        <p:txBody>
          <a:bodyPr/>
          <a:lstStyle/>
          <a:p>
            <a:r>
              <a:rPr lang="en-US" dirty="0" smtClean="0"/>
              <a:t>Parallel Computing on a GPU </a:t>
            </a:r>
          </a:p>
        </p:txBody>
      </p:sp>
      <p:sp>
        <p:nvSpPr>
          <p:cNvPr id="286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5562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400-series GPUs deliver 450 to 1,400+ GFLOPS on compiled parallel C applications</a:t>
            </a:r>
          </a:p>
          <a:p>
            <a:pPr lvl="1"/>
            <a:r>
              <a:rPr lang="en-US" sz="1800" dirty="0" smtClean="0"/>
              <a:t>Available in laptops, desktops, and clusters</a:t>
            </a:r>
          </a:p>
          <a:p>
            <a:endParaRPr lang="en-US" sz="2000" dirty="0" smtClean="0"/>
          </a:p>
          <a:p>
            <a:r>
              <a:rPr lang="en-US" sz="2000" dirty="0" smtClean="0"/>
              <a:t>GPU parallelism is doubling every year</a:t>
            </a:r>
          </a:p>
          <a:p>
            <a:r>
              <a:rPr lang="en-US" sz="2000" dirty="0" smtClean="0"/>
              <a:t>Programming model scales transparently</a:t>
            </a:r>
          </a:p>
          <a:p>
            <a:endParaRPr lang="en-US" sz="2000" dirty="0" smtClean="0"/>
          </a:p>
          <a:p>
            <a:r>
              <a:rPr lang="en-US" sz="2000" dirty="0" smtClean="0"/>
              <a:t>Programmable in C with CUDA tools</a:t>
            </a:r>
          </a:p>
          <a:p>
            <a:r>
              <a:rPr lang="en-US" sz="2000" dirty="0" smtClean="0"/>
              <a:t>Multithreaded SPMD model uses application data parallelism and thread parallelism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2AA91A-ADF1-42C7-800D-17378A099D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6822531" y="2514600"/>
            <a:ext cx="232146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sz="2000" b="1" dirty="0" err="1">
                <a:latin typeface="Arial" charset="0"/>
              </a:rPr>
              <a:t>GeForce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GTX 460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7468348" y="6019800"/>
            <a:ext cx="167565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sz="2000" b="1" dirty="0">
                <a:latin typeface="Arial" charset="0"/>
              </a:rPr>
              <a:t>Tesla </a:t>
            </a:r>
            <a:r>
              <a:rPr lang="en-US" sz="2000" b="1" dirty="0" smtClean="0">
                <a:latin typeface="Arial" charset="0"/>
              </a:rPr>
              <a:t>M2050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7000840" y="4343400"/>
            <a:ext cx="16339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sz="2000" b="1" dirty="0">
                <a:latin typeface="Arial" charset="0"/>
              </a:rPr>
              <a:t>Tesla </a:t>
            </a:r>
            <a:r>
              <a:rPr lang="en-US" sz="2000" b="1" dirty="0" smtClean="0">
                <a:latin typeface="Arial" charset="0"/>
              </a:rPr>
              <a:t>S1070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161794" name="Picture 2" descr="C:\Users\Dan\Documents\SC-ED\CUDA\Tesla_M2050_M2070_3qtr_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800600"/>
            <a:ext cx="2624138" cy="1647825"/>
          </a:xfrm>
          <a:prstGeom prst="rect">
            <a:avLst/>
          </a:prstGeom>
          <a:noFill/>
        </p:spPr>
      </p:pic>
      <p:pic>
        <p:nvPicPr>
          <p:cNvPr id="161795" name="Picture 3" descr="C:\Users\Dan\Documents\SC-ED\CUDA\GeForce_GTX_460_low_3qt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143000"/>
            <a:ext cx="2154555" cy="1463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01ED-3E01-491B-8B28-F233EBC9B1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CUDA programming model</a:t>
            </a:r>
          </a:p>
          <a:p>
            <a:pPr lvl="1"/>
            <a:r>
              <a:rPr lang="en-US" dirty="0" smtClean="0"/>
              <a:t>Basic concepts and data types</a:t>
            </a:r>
          </a:p>
          <a:p>
            <a:endParaRPr lang="en-US" dirty="0" smtClean="0"/>
          </a:p>
          <a:p>
            <a:r>
              <a:rPr lang="en-US" dirty="0" smtClean="0"/>
              <a:t>CUDA application programming interface (API) basics</a:t>
            </a:r>
          </a:p>
          <a:p>
            <a:endParaRPr lang="en-US" dirty="0" smtClean="0"/>
          </a:p>
          <a:p>
            <a:r>
              <a:rPr lang="en-US" dirty="0" smtClean="0"/>
              <a:t>A couple of simple examples</a:t>
            </a:r>
          </a:p>
          <a:p>
            <a:endParaRPr lang="en-US" dirty="0" smtClean="0"/>
          </a:p>
          <a:p>
            <a:r>
              <a:rPr lang="en-US" dirty="0" smtClean="0"/>
              <a:t>Performance features will be covered this afternoon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 Devices and Threads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654C-A52B-4ECA-B0E3-F1E924169D4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CUDA compute device</a:t>
            </a:r>
          </a:p>
          <a:p>
            <a:pPr lvl="1"/>
            <a:r>
              <a:rPr lang="en-US" dirty="0" smtClean="0"/>
              <a:t>Is a coprocessor to the CPU or host</a:t>
            </a:r>
          </a:p>
          <a:p>
            <a:pPr lvl="1"/>
            <a:r>
              <a:rPr lang="en-US" dirty="0" smtClean="0"/>
              <a:t>Has its own DRAM (device memory)‏</a:t>
            </a:r>
          </a:p>
          <a:p>
            <a:pPr lvl="1"/>
            <a:r>
              <a:rPr lang="en-US" dirty="0" smtClean="0"/>
              <a:t>Runs many threads in parallel</a:t>
            </a:r>
          </a:p>
          <a:p>
            <a:pPr lvl="1"/>
            <a:r>
              <a:rPr lang="en-US" dirty="0" smtClean="0"/>
              <a:t>Is typically a GPU but can also be another type of  parallel processing device </a:t>
            </a:r>
          </a:p>
          <a:p>
            <a:r>
              <a:rPr lang="en-US" dirty="0" smtClean="0"/>
              <a:t>Data-parallel portions of an application are expressed as device kernels which run on many threads</a:t>
            </a:r>
          </a:p>
          <a:p>
            <a:r>
              <a:rPr lang="en-US" dirty="0" smtClean="0"/>
              <a:t>Differences between GPU and CPU threads </a:t>
            </a:r>
          </a:p>
          <a:p>
            <a:pPr lvl="1"/>
            <a:r>
              <a:rPr lang="en-US" dirty="0" smtClean="0"/>
              <a:t>GPU threads are extremely lightweight</a:t>
            </a:r>
          </a:p>
          <a:p>
            <a:pPr lvl="2"/>
            <a:r>
              <a:rPr lang="en-US" dirty="0" smtClean="0"/>
              <a:t>Very little creation overhead</a:t>
            </a:r>
          </a:p>
          <a:p>
            <a:pPr lvl="1"/>
            <a:r>
              <a:rPr lang="en-US" dirty="0" smtClean="0"/>
              <a:t>GPU needs 1000s of threads for full efficiency</a:t>
            </a:r>
          </a:p>
          <a:p>
            <a:pPr lvl="2"/>
            <a:r>
              <a:rPr lang="en-US" dirty="0" smtClean="0"/>
              <a:t>Multi-core CPU needs only a few (and is hurt by having too many)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/>
          <a:lstStyle/>
          <a:p>
            <a:r>
              <a:rPr lang="en-US" dirty="0" smtClean="0"/>
              <a:t>CUDA – C with a Co-processor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305800" cy="2209800"/>
          </a:xfrm>
        </p:spPr>
        <p:txBody>
          <a:bodyPr/>
          <a:lstStyle/>
          <a:p>
            <a:r>
              <a:rPr lang="en-US" dirty="0" smtClean="0"/>
              <a:t>One program, two devices</a:t>
            </a:r>
          </a:p>
          <a:p>
            <a:pPr lvl="1"/>
            <a:r>
              <a:rPr lang="en-US" dirty="0" smtClean="0"/>
              <a:t>Serial or modestly parallel parts in host C code</a:t>
            </a:r>
          </a:p>
          <a:p>
            <a:pPr lvl="1"/>
            <a:r>
              <a:rPr lang="en-US" dirty="0" smtClean="0"/>
              <a:t>Highly parallel parts in device kernel C code</a:t>
            </a: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E62B9-ED03-4931-A4FA-ABF7085C0FD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346200" y="2990850"/>
            <a:ext cx="2262188" cy="32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5000"/>
              </a:lnSpc>
              <a:spcBef>
                <a:spcPts val="22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3333CC"/>
                </a:solidFill>
                <a:latin typeface="Arial" charset="0"/>
              </a:rPr>
              <a:t>Serial Code (host)‏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71988" y="3644900"/>
            <a:ext cx="3925887" cy="833438"/>
            <a:chOff x="2817" y="2296"/>
            <a:chExt cx="2473" cy="525"/>
          </a:xfrm>
        </p:grpSpPr>
        <p:sp>
          <p:nvSpPr>
            <p:cNvPr id="31816" name="Rectangle 6"/>
            <p:cNvSpPr>
              <a:spLocks noChangeArrowheads="1"/>
            </p:cNvSpPr>
            <p:nvPr/>
          </p:nvSpPr>
          <p:spPr bwMode="auto">
            <a:xfrm>
              <a:off x="2817" y="2296"/>
              <a:ext cx="2474" cy="526"/>
            </a:xfrm>
            <a:prstGeom prst="rect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7" name="Text Box 7"/>
            <p:cNvSpPr txBox="1">
              <a:spLocks noChangeArrowheads="1"/>
            </p:cNvSpPr>
            <p:nvPr/>
          </p:nvSpPr>
          <p:spPr bwMode="auto">
            <a:xfrm>
              <a:off x="4431" y="2498"/>
              <a:ext cx="31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. . .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72" y="2339"/>
              <a:ext cx="489" cy="440"/>
              <a:chOff x="2872" y="2339"/>
              <a:chExt cx="489" cy="440"/>
            </a:xfrm>
          </p:grpSpPr>
          <p:sp>
            <p:nvSpPr>
              <p:cNvPr id="31861" name="Text Box 9"/>
              <p:cNvSpPr txBox="1">
                <a:spLocks noChangeArrowheads="1"/>
              </p:cNvSpPr>
              <p:nvPr/>
            </p:nvSpPr>
            <p:spPr bwMode="auto">
              <a:xfrm>
                <a:off x="2872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920" y="2393"/>
                <a:ext cx="392" cy="332"/>
                <a:chOff x="2920" y="2393"/>
                <a:chExt cx="392" cy="332"/>
              </a:xfrm>
            </p:grpSpPr>
            <p:sp>
              <p:nvSpPr>
                <p:cNvPr id="31863" name="Freeform 11"/>
                <p:cNvSpPr>
                  <a:spLocks/>
                </p:cNvSpPr>
                <p:nvPr/>
              </p:nvSpPr>
              <p:spPr bwMode="auto">
                <a:xfrm>
                  <a:off x="2920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4" name="Freeform 12"/>
                <p:cNvSpPr>
                  <a:spLocks/>
                </p:cNvSpPr>
                <p:nvPr/>
              </p:nvSpPr>
              <p:spPr bwMode="auto">
                <a:xfrm>
                  <a:off x="2955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5" name="Freeform 13"/>
                <p:cNvSpPr>
                  <a:spLocks/>
                </p:cNvSpPr>
                <p:nvPr/>
              </p:nvSpPr>
              <p:spPr bwMode="auto">
                <a:xfrm>
                  <a:off x="2986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6" name="Freeform 14"/>
                <p:cNvSpPr>
                  <a:spLocks/>
                </p:cNvSpPr>
                <p:nvPr/>
              </p:nvSpPr>
              <p:spPr bwMode="auto">
                <a:xfrm>
                  <a:off x="3019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7" name="Freeform 15"/>
                <p:cNvSpPr>
                  <a:spLocks/>
                </p:cNvSpPr>
                <p:nvPr/>
              </p:nvSpPr>
              <p:spPr bwMode="auto">
                <a:xfrm>
                  <a:off x="305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8" name="Freeform 16"/>
                <p:cNvSpPr>
                  <a:spLocks/>
                </p:cNvSpPr>
                <p:nvPr/>
              </p:nvSpPr>
              <p:spPr bwMode="auto">
                <a:xfrm>
                  <a:off x="3083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9" name="Freeform 17"/>
                <p:cNvSpPr>
                  <a:spLocks/>
                </p:cNvSpPr>
                <p:nvPr/>
              </p:nvSpPr>
              <p:spPr bwMode="auto">
                <a:xfrm>
                  <a:off x="311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0" name="Freeform 18"/>
                <p:cNvSpPr>
                  <a:spLocks/>
                </p:cNvSpPr>
                <p:nvPr/>
              </p:nvSpPr>
              <p:spPr bwMode="auto">
                <a:xfrm>
                  <a:off x="3146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1" name="Freeform 19"/>
                <p:cNvSpPr>
                  <a:spLocks/>
                </p:cNvSpPr>
                <p:nvPr/>
              </p:nvSpPr>
              <p:spPr bwMode="auto">
                <a:xfrm>
                  <a:off x="3178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2" name="Freeform 20"/>
                <p:cNvSpPr>
                  <a:spLocks/>
                </p:cNvSpPr>
                <p:nvPr/>
              </p:nvSpPr>
              <p:spPr bwMode="auto">
                <a:xfrm>
                  <a:off x="321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3" name="Freeform 21"/>
                <p:cNvSpPr>
                  <a:spLocks/>
                </p:cNvSpPr>
                <p:nvPr/>
              </p:nvSpPr>
              <p:spPr bwMode="auto">
                <a:xfrm>
                  <a:off x="3242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406" y="2339"/>
              <a:ext cx="489" cy="440"/>
              <a:chOff x="3406" y="2339"/>
              <a:chExt cx="489" cy="440"/>
            </a:xfrm>
          </p:grpSpPr>
          <p:sp>
            <p:nvSpPr>
              <p:cNvPr id="31848" name="Text Box 23"/>
              <p:cNvSpPr txBox="1">
                <a:spLocks noChangeArrowheads="1"/>
              </p:cNvSpPr>
              <p:nvPr/>
            </p:nvSpPr>
            <p:spPr bwMode="auto">
              <a:xfrm>
                <a:off x="3406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3454" y="2393"/>
                <a:ext cx="392" cy="332"/>
                <a:chOff x="3454" y="2393"/>
                <a:chExt cx="392" cy="332"/>
              </a:xfrm>
            </p:grpSpPr>
            <p:sp>
              <p:nvSpPr>
                <p:cNvPr id="31850" name="Freeform 25"/>
                <p:cNvSpPr>
                  <a:spLocks/>
                </p:cNvSpPr>
                <p:nvPr/>
              </p:nvSpPr>
              <p:spPr bwMode="auto">
                <a:xfrm>
                  <a:off x="3454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1" name="Freeform 26"/>
                <p:cNvSpPr>
                  <a:spLocks/>
                </p:cNvSpPr>
                <p:nvPr/>
              </p:nvSpPr>
              <p:spPr bwMode="auto">
                <a:xfrm>
                  <a:off x="3489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2" name="Freeform 27"/>
                <p:cNvSpPr>
                  <a:spLocks/>
                </p:cNvSpPr>
                <p:nvPr/>
              </p:nvSpPr>
              <p:spPr bwMode="auto">
                <a:xfrm>
                  <a:off x="3520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3" name="Freeform 28"/>
                <p:cNvSpPr>
                  <a:spLocks/>
                </p:cNvSpPr>
                <p:nvPr/>
              </p:nvSpPr>
              <p:spPr bwMode="auto">
                <a:xfrm>
                  <a:off x="3553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4" name="Freeform 29"/>
                <p:cNvSpPr>
                  <a:spLocks/>
                </p:cNvSpPr>
                <p:nvPr/>
              </p:nvSpPr>
              <p:spPr bwMode="auto">
                <a:xfrm>
                  <a:off x="358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5" name="Freeform 30"/>
                <p:cNvSpPr>
                  <a:spLocks/>
                </p:cNvSpPr>
                <p:nvPr/>
              </p:nvSpPr>
              <p:spPr bwMode="auto">
                <a:xfrm>
                  <a:off x="3617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6" name="Freeform 31"/>
                <p:cNvSpPr>
                  <a:spLocks/>
                </p:cNvSpPr>
                <p:nvPr/>
              </p:nvSpPr>
              <p:spPr bwMode="auto">
                <a:xfrm>
                  <a:off x="3648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7" name="Freeform 32"/>
                <p:cNvSpPr>
                  <a:spLocks/>
                </p:cNvSpPr>
                <p:nvPr/>
              </p:nvSpPr>
              <p:spPr bwMode="auto">
                <a:xfrm>
                  <a:off x="368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8" name="Freeform 33"/>
                <p:cNvSpPr>
                  <a:spLocks/>
                </p:cNvSpPr>
                <p:nvPr/>
              </p:nvSpPr>
              <p:spPr bwMode="auto">
                <a:xfrm>
                  <a:off x="3712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9" name="Freeform 34"/>
                <p:cNvSpPr>
                  <a:spLocks/>
                </p:cNvSpPr>
                <p:nvPr/>
              </p:nvSpPr>
              <p:spPr bwMode="auto">
                <a:xfrm>
                  <a:off x="374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0" name="Freeform 35"/>
                <p:cNvSpPr>
                  <a:spLocks/>
                </p:cNvSpPr>
                <p:nvPr/>
              </p:nvSpPr>
              <p:spPr bwMode="auto">
                <a:xfrm>
                  <a:off x="3776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4746" y="2339"/>
              <a:ext cx="489" cy="440"/>
              <a:chOff x="4746" y="2339"/>
              <a:chExt cx="489" cy="440"/>
            </a:xfrm>
          </p:grpSpPr>
          <p:sp>
            <p:nvSpPr>
              <p:cNvPr id="31835" name="Text Box 37"/>
              <p:cNvSpPr txBox="1">
                <a:spLocks noChangeArrowheads="1"/>
              </p:cNvSpPr>
              <p:nvPr/>
            </p:nvSpPr>
            <p:spPr bwMode="auto">
              <a:xfrm>
                <a:off x="4746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4794" y="2393"/>
                <a:ext cx="392" cy="332"/>
                <a:chOff x="4794" y="2393"/>
                <a:chExt cx="392" cy="332"/>
              </a:xfrm>
            </p:grpSpPr>
            <p:sp>
              <p:nvSpPr>
                <p:cNvPr id="31837" name="Freeform 39"/>
                <p:cNvSpPr>
                  <a:spLocks/>
                </p:cNvSpPr>
                <p:nvPr/>
              </p:nvSpPr>
              <p:spPr bwMode="auto">
                <a:xfrm>
                  <a:off x="4794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8" name="Freeform 40"/>
                <p:cNvSpPr>
                  <a:spLocks/>
                </p:cNvSpPr>
                <p:nvPr/>
              </p:nvSpPr>
              <p:spPr bwMode="auto">
                <a:xfrm>
                  <a:off x="4829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9" name="Freeform 41"/>
                <p:cNvSpPr>
                  <a:spLocks/>
                </p:cNvSpPr>
                <p:nvPr/>
              </p:nvSpPr>
              <p:spPr bwMode="auto">
                <a:xfrm>
                  <a:off x="4860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0" name="Freeform 42"/>
                <p:cNvSpPr>
                  <a:spLocks/>
                </p:cNvSpPr>
                <p:nvPr/>
              </p:nvSpPr>
              <p:spPr bwMode="auto">
                <a:xfrm>
                  <a:off x="4893" y="2393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1" name="Freeform 43"/>
                <p:cNvSpPr>
                  <a:spLocks/>
                </p:cNvSpPr>
                <p:nvPr/>
              </p:nvSpPr>
              <p:spPr bwMode="auto">
                <a:xfrm>
                  <a:off x="492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2" name="Freeform 44"/>
                <p:cNvSpPr>
                  <a:spLocks/>
                </p:cNvSpPr>
                <p:nvPr/>
              </p:nvSpPr>
              <p:spPr bwMode="auto">
                <a:xfrm>
                  <a:off x="4957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3" name="Freeform 45"/>
                <p:cNvSpPr>
                  <a:spLocks/>
                </p:cNvSpPr>
                <p:nvPr/>
              </p:nvSpPr>
              <p:spPr bwMode="auto">
                <a:xfrm>
                  <a:off x="4988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4" name="Freeform 46"/>
                <p:cNvSpPr>
                  <a:spLocks/>
                </p:cNvSpPr>
                <p:nvPr/>
              </p:nvSpPr>
              <p:spPr bwMode="auto">
                <a:xfrm>
                  <a:off x="502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5" name="Freeform 47"/>
                <p:cNvSpPr>
                  <a:spLocks/>
                </p:cNvSpPr>
                <p:nvPr/>
              </p:nvSpPr>
              <p:spPr bwMode="auto">
                <a:xfrm>
                  <a:off x="5052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6" name="Freeform 48"/>
                <p:cNvSpPr>
                  <a:spLocks/>
                </p:cNvSpPr>
                <p:nvPr/>
              </p:nvSpPr>
              <p:spPr bwMode="auto">
                <a:xfrm>
                  <a:off x="508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7" name="Freeform 49"/>
                <p:cNvSpPr>
                  <a:spLocks/>
                </p:cNvSpPr>
                <p:nvPr/>
              </p:nvSpPr>
              <p:spPr bwMode="auto">
                <a:xfrm>
                  <a:off x="5116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3942" y="2339"/>
              <a:ext cx="488" cy="440"/>
              <a:chOff x="3942" y="2339"/>
              <a:chExt cx="488" cy="440"/>
            </a:xfrm>
          </p:grpSpPr>
          <p:sp>
            <p:nvSpPr>
              <p:cNvPr id="31822" name="Text Box 51"/>
              <p:cNvSpPr txBox="1">
                <a:spLocks noChangeArrowheads="1"/>
              </p:cNvSpPr>
              <p:nvPr/>
            </p:nvSpPr>
            <p:spPr bwMode="auto">
              <a:xfrm>
                <a:off x="3942" y="2339"/>
                <a:ext cx="489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2"/>
              <p:cNvGrpSpPr>
                <a:grpSpLocks/>
              </p:cNvGrpSpPr>
              <p:nvPr/>
            </p:nvGrpSpPr>
            <p:grpSpPr bwMode="auto">
              <a:xfrm>
                <a:off x="3990" y="2393"/>
                <a:ext cx="391" cy="332"/>
                <a:chOff x="3990" y="2393"/>
                <a:chExt cx="391" cy="332"/>
              </a:xfrm>
            </p:grpSpPr>
            <p:sp>
              <p:nvSpPr>
                <p:cNvPr id="31824" name="Freeform 53"/>
                <p:cNvSpPr>
                  <a:spLocks/>
                </p:cNvSpPr>
                <p:nvPr/>
              </p:nvSpPr>
              <p:spPr bwMode="auto">
                <a:xfrm>
                  <a:off x="399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25" name="Freeform 54"/>
                <p:cNvSpPr>
                  <a:spLocks/>
                </p:cNvSpPr>
                <p:nvPr/>
              </p:nvSpPr>
              <p:spPr bwMode="auto">
                <a:xfrm>
                  <a:off x="4025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26" name="Freeform 55"/>
                <p:cNvSpPr>
                  <a:spLocks/>
                </p:cNvSpPr>
                <p:nvPr/>
              </p:nvSpPr>
              <p:spPr bwMode="auto">
                <a:xfrm>
                  <a:off x="4056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27" name="Freeform 56"/>
                <p:cNvSpPr>
                  <a:spLocks/>
                </p:cNvSpPr>
                <p:nvPr/>
              </p:nvSpPr>
              <p:spPr bwMode="auto">
                <a:xfrm>
                  <a:off x="4088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28" name="Freeform 57"/>
                <p:cNvSpPr>
                  <a:spLocks/>
                </p:cNvSpPr>
                <p:nvPr/>
              </p:nvSpPr>
              <p:spPr bwMode="auto">
                <a:xfrm>
                  <a:off x="4120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29" name="Freeform 58"/>
                <p:cNvSpPr>
                  <a:spLocks/>
                </p:cNvSpPr>
                <p:nvPr/>
              </p:nvSpPr>
              <p:spPr bwMode="auto">
                <a:xfrm>
                  <a:off x="4152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0" name="Freeform 59"/>
                <p:cNvSpPr>
                  <a:spLocks/>
                </p:cNvSpPr>
                <p:nvPr/>
              </p:nvSpPr>
              <p:spPr bwMode="auto">
                <a:xfrm>
                  <a:off x="4184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1" name="Freeform 60"/>
                <p:cNvSpPr>
                  <a:spLocks/>
                </p:cNvSpPr>
                <p:nvPr/>
              </p:nvSpPr>
              <p:spPr bwMode="auto">
                <a:xfrm>
                  <a:off x="4216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2" name="Freeform 61"/>
                <p:cNvSpPr>
                  <a:spLocks/>
                </p:cNvSpPr>
                <p:nvPr/>
              </p:nvSpPr>
              <p:spPr bwMode="auto">
                <a:xfrm>
                  <a:off x="4248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3" name="Freeform 62"/>
                <p:cNvSpPr>
                  <a:spLocks/>
                </p:cNvSpPr>
                <p:nvPr/>
              </p:nvSpPr>
              <p:spPr bwMode="auto">
                <a:xfrm>
                  <a:off x="4280" y="2393"/>
                  <a:ext cx="70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7 w 208"/>
                    <a:gd name="T7" fmla="*/ 25 h 1536"/>
                    <a:gd name="T8" fmla="*/ 1 w 208"/>
                    <a:gd name="T9" fmla="*/ 34 h 1536"/>
                    <a:gd name="T10" fmla="*/ 17 w 208"/>
                    <a:gd name="T11" fmla="*/ 38 h 1536"/>
                    <a:gd name="T12" fmla="*/ 6 w 208"/>
                    <a:gd name="T13" fmla="*/ 45 h 1536"/>
                    <a:gd name="T14" fmla="*/ 17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4" name="Freeform 63"/>
                <p:cNvSpPr>
                  <a:spLocks/>
                </p:cNvSpPr>
                <p:nvPr/>
              </p:nvSpPr>
              <p:spPr bwMode="auto">
                <a:xfrm>
                  <a:off x="4311" y="2393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4471988" y="5565775"/>
            <a:ext cx="3925887" cy="831850"/>
            <a:chOff x="2817" y="3506"/>
            <a:chExt cx="2473" cy="524"/>
          </a:xfrm>
        </p:grpSpPr>
        <p:sp>
          <p:nvSpPr>
            <p:cNvPr id="31758" name="Rectangle 65"/>
            <p:cNvSpPr>
              <a:spLocks noChangeArrowheads="1"/>
            </p:cNvSpPr>
            <p:nvPr/>
          </p:nvSpPr>
          <p:spPr bwMode="auto">
            <a:xfrm>
              <a:off x="2817" y="3506"/>
              <a:ext cx="2474" cy="525"/>
            </a:xfrm>
            <a:prstGeom prst="rect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Text Box 66"/>
            <p:cNvSpPr txBox="1">
              <a:spLocks noChangeArrowheads="1"/>
            </p:cNvSpPr>
            <p:nvPr/>
          </p:nvSpPr>
          <p:spPr bwMode="auto">
            <a:xfrm>
              <a:off x="4431" y="3708"/>
              <a:ext cx="3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449263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. . .</a:t>
              </a:r>
            </a:p>
          </p:txBody>
        </p: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>
              <a:off x="2872" y="3549"/>
              <a:ext cx="489" cy="440"/>
              <a:chOff x="2872" y="3549"/>
              <a:chExt cx="489" cy="440"/>
            </a:xfrm>
          </p:grpSpPr>
          <p:sp>
            <p:nvSpPr>
              <p:cNvPr id="31803" name="Text Box 68"/>
              <p:cNvSpPr txBox="1">
                <a:spLocks noChangeArrowheads="1"/>
              </p:cNvSpPr>
              <p:nvPr/>
            </p:nvSpPr>
            <p:spPr bwMode="auto">
              <a:xfrm>
                <a:off x="2872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69"/>
              <p:cNvGrpSpPr>
                <a:grpSpLocks/>
              </p:cNvGrpSpPr>
              <p:nvPr/>
            </p:nvGrpSpPr>
            <p:grpSpPr bwMode="auto">
              <a:xfrm>
                <a:off x="2920" y="3602"/>
                <a:ext cx="392" cy="332"/>
                <a:chOff x="2920" y="3602"/>
                <a:chExt cx="392" cy="332"/>
              </a:xfrm>
            </p:grpSpPr>
            <p:sp>
              <p:nvSpPr>
                <p:cNvPr id="31805" name="Freeform 70"/>
                <p:cNvSpPr>
                  <a:spLocks/>
                </p:cNvSpPr>
                <p:nvPr/>
              </p:nvSpPr>
              <p:spPr bwMode="auto">
                <a:xfrm>
                  <a:off x="2920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6" name="Freeform 71"/>
                <p:cNvSpPr>
                  <a:spLocks/>
                </p:cNvSpPr>
                <p:nvPr/>
              </p:nvSpPr>
              <p:spPr bwMode="auto">
                <a:xfrm>
                  <a:off x="2955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7" name="Freeform 72"/>
                <p:cNvSpPr>
                  <a:spLocks/>
                </p:cNvSpPr>
                <p:nvPr/>
              </p:nvSpPr>
              <p:spPr bwMode="auto">
                <a:xfrm>
                  <a:off x="2986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8" name="Freeform 73"/>
                <p:cNvSpPr>
                  <a:spLocks/>
                </p:cNvSpPr>
                <p:nvPr/>
              </p:nvSpPr>
              <p:spPr bwMode="auto">
                <a:xfrm>
                  <a:off x="3019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9" name="Freeform 74"/>
                <p:cNvSpPr>
                  <a:spLocks/>
                </p:cNvSpPr>
                <p:nvPr/>
              </p:nvSpPr>
              <p:spPr bwMode="auto">
                <a:xfrm>
                  <a:off x="305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0" name="Freeform 75"/>
                <p:cNvSpPr>
                  <a:spLocks/>
                </p:cNvSpPr>
                <p:nvPr/>
              </p:nvSpPr>
              <p:spPr bwMode="auto">
                <a:xfrm>
                  <a:off x="3083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1" name="Freeform 76"/>
                <p:cNvSpPr>
                  <a:spLocks/>
                </p:cNvSpPr>
                <p:nvPr/>
              </p:nvSpPr>
              <p:spPr bwMode="auto">
                <a:xfrm>
                  <a:off x="311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2" name="Freeform 77"/>
                <p:cNvSpPr>
                  <a:spLocks/>
                </p:cNvSpPr>
                <p:nvPr/>
              </p:nvSpPr>
              <p:spPr bwMode="auto">
                <a:xfrm>
                  <a:off x="3146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3" name="Freeform 78"/>
                <p:cNvSpPr>
                  <a:spLocks/>
                </p:cNvSpPr>
                <p:nvPr/>
              </p:nvSpPr>
              <p:spPr bwMode="auto">
                <a:xfrm>
                  <a:off x="3178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4" name="Freeform 79"/>
                <p:cNvSpPr>
                  <a:spLocks/>
                </p:cNvSpPr>
                <p:nvPr/>
              </p:nvSpPr>
              <p:spPr bwMode="auto">
                <a:xfrm>
                  <a:off x="321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5" name="Freeform 80"/>
                <p:cNvSpPr>
                  <a:spLocks/>
                </p:cNvSpPr>
                <p:nvPr/>
              </p:nvSpPr>
              <p:spPr bwMode="auto">
                <a:xfrm>
                  <a:off x="3242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81"/>
            <p:cNvGrpSpPr>
              <a:grpSpLocks/>
            </p:cNvGrpSpPr>
            <p:nvPr/>
          </p:nvGrpSpPr>
          <p:grpSpPr bwMode="auto">
            <a:xfrm>
              <a:off x="3406" y="3549"/>
              <a:ext cx="489" cy="440"/>
              <a:chOff x="3406" y="3549"/>
              <a:chExt cx="489" cy="440"/>
            </a:xfrm>
          </p:grpSpPr>
          <p:sp>
            <p:nvSpPr>
              <p:cNvPr id="31790" name="Text Box 82"/>
              <p:cNvSpPr txBox="1">
                <a:spLocks noChangeArrowheads="1"/>
              </p:cNvSpPr>
              <p:nvPr/>
            </p:nvSpPr>
            <p:spPr bwMode="auto">
              <a:xfrm>
                <a:off x="3406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83"/>
              <p:cNvGrpSpPr>
                <a:grpSpLocks/>
              </p:cNvGrpSpPr>
              <p:nvPr/>
            </p:nvGrpSpPr>
            <p:grpSpPr bwMode="auto">
              <a:xfrm>
                <a:off x="3454" y="3602"/>
                <a:ext cx="392" cy="332"/>
                <a:chOff x="3454" y="3602"/>
                <a:chExt cx="392" cy="332"/>
              </a:xfrm>
            </p:grpSpPr>
            <p:sp>
              <p:nvSpPr>
                <p:cNvPr id="31792" name="Freeform 84"/>
                <p:cNvSpPr>
                  <a:spLocks/>
                </p:cNvSpPr>
                <p:nvPr/>
              </p:nvSpPr>
              <p:spPr bwMode="auto">
                <a:xfrm>
                  <a:off x="3454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3" name="Freeform 85"/>
                <p:cNvSpPr>
                  <a:spLocks/>
                </p:cNvSpPr>
                <p:nvPr/>
              </p:nvSpPr>
              <p:spPr bwMode="auto">
                <a:xfrm>
                  <a:off x="3489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4" name="Freeform 86"/>
                <p:cNvSpPr>
                  <a:spLocks/>
                </p:cNvSpPr>
                <p:nvPr/>
              </p:nvSpPr>
              <p:spPr bwMode="auto">
                <a:xfrm>
                  <a:off x="3520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5" name="Freeform 87"/>
                <p:cNvSpPr>
                  <a:spLocks/>
                </p:cNvSpPr>
                <p:nvPr/>
              </p:nvSpPr>
              <p:spPr bwMode="auto">
                <a:xfrm>
                  <a:off x="3553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6" name="Freeform 88"/>
                <p:cNvSpPr>
                  <a:spLocks/>
                </p:cNvSpPr>
                <p:nvPr/>
              </p:nvSpPr>
              <p:spPr bwMode="auto">
                <a:xfrm>
                  <a:off x="358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7" name="Freeform 89"/>
                <p:cNvSpPr>
                  <a:spLocks/>
                </p:cNvSpPr>
                <p:nvPr/>
              </p:nvSpPr>
              <p:spPr bwMode="auto">
                <a:xfrm>
                  <a:off x="3617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8" name="Freeform 90"/>
                <p:cNvSpPr>
                  <a:spLocks/>
                </p:cNvSpPr>
                <p:nvPr/>
              </p:nvSpPr>
              <p:spPr bwMode="auto">
                <a:xfrm>
                  <a:off x="3648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9" name="Freeform 91"/>
                <p:cNvSpPr>
                  <a:spLocks/>
                </p:cNvSpPr>
                <p:nvPr/>
              </p:nvSpPr>
              <p:spPr bwMode="auto">
                <a:xfrm>
                  <a:off x="368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0" name="Freeform 92"/>
                <p:cNvSpPr>
                  <a:spLocks/>
                </p:cNvSpPr>
                <p:nvPr/>
              </p:nvSpPr>
              <p:spPr bwMode="auto">
                <a:xfrm>
                  <a:off x="3712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1" name="Freeform 93"/>
                <p:cNvSpPr>
                  <a:spLocks/>
                </p:cNvSpPr>
                <p:nvPr/>
              </p:nvSpPr>
              <p:spPr bwMode="auto">
                <a:xfrm>
                  <a:off x="374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2" name="Freeform 94"/>
                <p:cNvSpPr>
                  <a:spLocks/>
                </p:cNvSpPr>
                <p:nvPr/>
              </p:nvSpPr>
              <p:spPr bwMode="auto">
                <a:xfrm>
                  <a:off x="3776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4746" y="3549"/>
              <a:ext cx="489" cy="440"/>
              <a:chOff x="4746" y="3549"/>
              <a:chExt cx="489" cy="440"/>
            </a:xfrm>
          </p:grpSpPr>
          <p:sp>
            <p:nvSpPr>
              <p:cNvPr id="31777" name="Text Box 96"/>
              <p:cNvSpPr txBox="1">
                <a:spLocks noChangeArrowheads="1"/>
              </p:cNvSpPr>
              <p:nvPr/>
            </p:nvSpPr>
            <p:spPr bwMode="auto">
              <a:xfrm>
                <a:off x="4746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97"/>
              <p:cNvGrpSpPr>
                <a:grpSpLocks/>
              </p:cNvGrpSpPr>
              <p:nvPr/>
            </p:nvGrpSpPr>
            <p:grpSpPr bwMode="auto">
              <a:xfrm>
                <a:off x="4794" y="3602"/>
                <a:ext cx="392" cy="332"/>
                <a:chOff x="4794" y="3602"/>
                <a:chExt cx="392" cy="332"/>
              </a:xfrm>
            </p:grpSpPr>
            <p:sp>
              <p:nvSpPr>
                <p:cNvPr id="31779" name="Freeform 98"/>
                <p:cNvSpPr>
                  <a:spLocks/>
                </p:cNvSpPr>
                <p:nvPr/>
              </p:nvSpPr>
              <p:spPr bwMode="auto">
                <a:xfrm>
                  <a:off x="4794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0" name="Freeform 99"/>
                <p:cNvSpPr>
                  <a:spLocks/>
                </p:cNvSpPr>
                <p:nvPr/>
              </p:nvSpPr>
              <p:spPr bwMode="auto">
                <a:xfrm>
                  <a:off x="4829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1" name="Freeform 100"/>
                <p:cNvSpPr>
                  <a:spLocks/>
                </p:cNvSpPr>
                <p:nvPr/>
              </p:nvSpPr>
              <p:spPr bwMode="auto">
                <a:xfrm>
                  <a:off x="4860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2" name="Freeform 101"/>
                <p:cNvSpPr>
                  <a:spLocks/>
                </p:cNvSpPr>
                <p:nvPr/>
              </p:nvSpPr>
              <p:spPr bwMode="auto">
                <a:xfrm>
                  <a:off x="4893" y="3602"/>
                  <a:ext cx="72" cy="333"/>
                </a:xfrm>
                <a:custGeom>
                  <a:avLst/>
                  <a:gdLst>
                    <a:gd name="T0" fmla="*/ 7 w 208"/>
                    <a:gd name="T1" fmla="*/ 0 h 1536"/>
                    <a:gd name="T2" fmla="*/ 24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7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7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3" name="Freeform 102"/>
                <p:cNvSpPr>
                  <a:spLocks/>
                </p:cNvSpPr>
                <p:nvPr/>
              </p:nvSpPr>
              <p:spPr bwMode="auto">
                <a:xfrm>
                  <a:off x="492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4" name="Freeform 103"/>
                <p:cNvSpPr>
                  <a:spLocks/>
                </p:cNvSpPr>
                <p:nvPr/>
              </p:nvSpPr>
              <p:spPr bwMode="auto">
                <a:xfrm>
                  <a:off x="4957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5" name="Freeform 104"/>
                <p:cNvSpPr>
                  <a:spLocks/>
                </p:cNvSpPr>
                <p:nvPr/>
              </p:nvSpPr>
              <p:spPr bwMode="auto">
                <a:xfrm>
                  <a:off x="4988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6" name="Freeform 105"/>
                <p:cNvSpPr>
                  <a:spLocks/>
                </p:cNvSpPr>
                <p:nvPr/>
              </p:nvSpPr>
              <p:spPr bwMode="auto">
                <a:xfrm>
                  <a:off x="502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7" name="Freeform 106"/>
                <p:cNvSpPr>
                  <a:spLocks/>
                </p:cNvSpPr>
                <p:nvPr/>
              </p:nvSpPr>
              <p:spPr bwMode="auto">
                <a:xfrm>
                  <a:off x="5052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8" name="Freeform 107"/>
                <p:cNvSpPr>
                  <a:spLocks/>
                </p:cNvSpPr>
                <p:nvPr/>
              </p:nvSpPr>
              <p:spPr bwMode="auto">
                <a:xfrm>
                  <a:off x="508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89" name="Freeform 108"/>
                <p:cNvSpPr>
                  <a:spLocks/>
                </p:cNvSpPr>
                <p:nvPr/>
              </p:nvSpPr>
              <p:spPr bwMode="auto">
                <a:xfrm>
                  <a:off x="5116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109"/>
            <p:cNvGrpSpPr>
              <a:grpSpLocks/>
            </p:cNvGrpSpPr>
            <p:nvPr/>
          </p:nvGrpSpPr>
          <p:grpSpPr bwMode="auto">
            <a:xfrm>
              <a:off x="3942" y="3549"/>
              <a:ext cx="488" cy="440"/>
              <a:chOff x="3942" y="3549"/>
              <a:chExt cx="488" cy="440"/>
            </a:xfrm>
          </p:grpSpPr>
          <p:sp>
            <p:nvSpPr>
              <p:cNvPr id="31764" name="Text Box 110"/>
              <p:cNvSpPr txBox="1">
                <a:spLocks noChangeArrowheads="1"/>
              </p:cNvSpPr>
              <p:nvPr/>
            </p:nvSpPr>
            <p:spPr bwMode="auto">
              <a:xfrm>
                <a:off x="3942" y="3549"/>
                <a:ext cx="489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111"/>
              <p:cNvGrpSpPr>
                <a:grpSpLocks/>
              </p:cNvGrpSpPr>
              <p:nvPr/>
            </p:nvGrpSpPr>
            <p:grpSpPr bwMode="auto">
              <a:xfrm>
                <a:off x="3990" y="3602"/>
                <a:ext cx="391" cy="332"/>
                <a:chOff x="3990" y="3602"/>
                <a:chExt cx="391" cy="332"/>
              </a:xfrm>
            </p:grpSpPr>
            <p:sp>
              <p:nvSpPr>
                <p:cNvPr id="31766" name="Freeform 112"/>
                <p:cNvSpPr>
                  <a:spLocks/>
                </p:cNvSpPr>
                <p:nvPr/>
              </p:nvSpPr>
              <p:spPr bwMode="auto">
                <a:xfrm>
                  <a:off x="399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67" name="Freeform 113"/>
                <p:cNvSpPr>
                  <a:spLocks/>
                </p:cNvSpPr>
                <p:nvPr/>
              </p:nvSpPr>
              <p:spPr bwMode="auto">
                <a:xfrm>
                  <a:off x="4025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68" name="Freeform 114"/>
                <p:cNvSpPr>
                  <a:spLocks/>
                </p:cNvSpPr>
                <p:nvPr/>
              </p:nvSpPr>
              <p:spPr bwMode="auto">
                <a:xfrm>
                  <a:off x="4056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69" name="Freeform 115"/>
                <p:cNvSpPr>
                  <a:spLocks/>
                </p:cNvSpPr>
                <p:nvPr/>
              </p:nvSpPr>
              <p:spPr bwMode="auto">
                <a:xfrm>
                  <a:off x="4088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0" name="Freeform 116"/>
                <p:cNvSpPr>
                  <a:spLocks/>
                </p:cNvSpPr>
                <p:nvPr/>
              </p:nvSpPr>
              <p:spPr bwMode="auto">
                <a:xfrm>
                  <a:off x="4120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1" name="Freeform 117"/>
                <p:cNvSpPr>
                  <a:spLocks/>
                </p:cNvSpPr>
                <p:nvPr/>
              </p:nvSpPr>
              <p:spPr bwMode="auto">
                <a:xfrm>
                  <a:off x="4152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2" name="Freeform 118"/>
                <p:cNvSpPr>
                  <a:spLocks/>
                </p:cNvSpPr>
                <p:nvPr/>
              </p:nvSpPr>
              <p:spPr bwMode="auto">
                <a:xfrm>
                  <a:off x="4184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3" name="Freeform 119"/>
                <p:cNvSpPr>
                  <a:spLocks/>
                </p:cNvSpPr>
                <p:nvPr/>
              </p:nvSpPr>
              <p:spPr bwMode="auto">
                <a:xfrm>
                  <a:off x="4216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4" name="Freeform 120"/>
                <p:cNvSpPr>
                  <a:spLocks/>
                </p:cNvSpPr>
                <p:nvPr/>
              </p:nvSpPr>
              <p:spPr bwMode="auto">
                <a:xfrm>
                  <a:off x="4248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5" name="Freeform 121"/>
                <p:cNvSpPr>
                  <a:spLocks/>
                </p:cNvSpPr>
                <p:nvPr/>
              </p:nvSpPr>
              <p:spPr bwMode="auto">
                <a:xfrm>
                  <a:off x="4280" y="3602"/>
                  <a:ext cx="70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7 w 208"/>
                    <a:gd name="T7" fmla="*/ 25 h 1536"/>
                    <a:gd name="T8" fmla="*/ 1 w 208"/>
                    <a:gd name="T9" fmla="*/ 34 h 1536"/>
                    <a:gd name="T10" fmla="*/ 17 w 208"/>
                    <a:gd name="T11" fmla="*/ 38 h 1536"/>
                    <a:gd name="T12" fmla="*/ 6 w 208"/>
                    <a:gd name="T13" fmla="*/ 45 h 1536"/>
                    <a:gd name="T14" fmla="*/ 17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76" name="Freeform 122"/>
                <p:cNvSpPr>
                  <a:spLocks/>
                </p:cNvSpPr>
                <p:nvPr/>
              </p:nvSpPr>
              <p:spPr bwMode="auto">
                <a:xfrm>
                  <a:off x="4311" y="3602"/>
                  <a:ext cx="71" cy="333"/>
                </a:xfrm>
                <a:custGeom>
                  <a:avLst/>
                  <a:gdLst>
                    <a:gd name="T0" fmla="*/ 6 w 208"/>
                    <a:gd name="T1" fmla="*/ 0 h 1536"/>
                    <a:gd name="T2" fmla="*/ 23 w 208"/>
                    <a:gd name="T3" fmla="*/ 9 h 1536"/>
                    <a:gd name="T4" fmla="*/ 1 w 208"/>
                    <a:gd name="T5" fmla="*/ 16 h 1536"/>
                    <a:gd name="T6" fmla="*/ 18 w 208"/>
                    <a:gd name="T7" fmla="*/ 25 h 1536"/>
                    <a:gd name="T8" fmla="*/ 1 w 208"/>
                    <a:gd name="T9" fmla="*/ 34 h 1536"/>
                    <a:gd name="T10" fmla="*/ 18 w 208"/>
                    <a:gd name="T11" fmla="*/ 38 h 1536"/>
                    <a:gd name="T12" fmla="*/ 6 w 208"/>
                    <a:gd name="T13" fmla="*/ 45 h 1536"/>
                    <a:gd name="T14" fmla="*/ 18 w 208"/>
                    <a:gd name="T15" fmla="*/ 52 h 1536"/>
                    <a:gd name="T16" fmla="*/ 1 w 208"/>
                    <a:gd name="T17" fmla="*/ 59 h 1536"/>
                    <a:gd name="T18" fmla="*/ 12 w 208"/>
                    <a:gd name="T19" fmla="*/ 63 h 1536"/>
                    <a:gd name="T20" fmla="*/ 6 w 208"/>
                    <a:gd name="T21" fmla="*/ 72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752" name="Text Box 123"/>
          <p:cNvSpPr txBox="1">
            <a:spLocks noChangeArrowheads="1"/>
          </p:cNvSpPr>
          <p:nvPr/>
        </p:nvSpPr>
        <p:spPr bwMode="auto">
          <a:xfrm>
            <a:off x="546100" y="3714750"/>
            <a:ext cx="3860800" cy="712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450"/>
              </a:spcBef>
              <a:buClr>
                <a:srgbClr val="00CC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Parallel Kernel (device)‏</a:t>
            </a:r>
          </a:p>
          <a:p>
            <a:pPr algn="ctr" defTabSz="449263">
              <a:spcBef>
                <a:spcPts val="450"/>
              </a:spcBef>
              <a:buClr>
                <a:srgbClr val="00CC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>
                <a:solidFill>
                  <a:srgbClr val="00CC00"/>
                </a:solidFill>
                <a:latin typeface="Arial" charset="0"/>
              </a:rPr>
              <a:t>KernelA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</a:rPr>
              <a:t>&lt;&lt;&lt; </a:t>
            </a:r>
            <a:r>
              <a:rPr lang="en-US" sz="1800" b="1" dirty="0" err="1">
                <a:solidFill>
                  <a:srgbClr val="00CC00"/>
                </a:solidFill>
                <a:latin typeface="Arial" charset="0"/>
              </a:rPr>
              <a:t>nBlk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</a:rPr>
              <a:t>, </a:t>
            </a:r>
            <a:r>
              <a:rPr lang="en-US" sz="1800" b="1" dirty="0" err="1">
                <a:solidFill>
                  <a:srgbClr val="00CC00"/>
                </a:solidFill>
                <a:latin typeface="Arial" charset="0"/>
              </a:rPr>
              <a:t>nTid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</a:rPr>
              <a:t> &gt;&gt;&gt;(</a:t>
            </a:r>
            <a:r>
              <a:rPr lang="en-US" sz="1800" b="1" dirty="0" err="1">
                <a:solidFill>
                  <a:srgbClr val="00CC00"/>
                </a:solidFill>
                <a:latin typeface="Arial" charset="0"/>
              </a:rPr>
              <a:t>args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</a:rPr>
              <a:t>);</a:t>
            </a:r>
          </a:p>
        </p:txBody>
      </p:sp>
      <p:sp>
        <p:nvSpPr>
          <p:cNvPr id="31753" name="Freeform 124"/>
          <p:cNvSpPr>
            <a:spLocks/>
          </p:cNvSpPr>
          <p:nvPr/>
        </p:nvSpPr>
        <p:spPr bwMode="auto">
          <a:xfrm>
            <a:off x="6399213" y="2749550"/>
            <a:ext cx="73025" cy="808038"/>
          </a:xfrm>
          <a:custGeom>
            <a:avLst/>
            <a:gdLst>
              <a:gd name="T0" fmla="*/ 6902618 w 208"/>
              <a:gd name="T1" fmla="*/ 0 h 1536"/>
              <a:gd name="T2" fmla="*/ 24651555 w 208"/>
              <a:gd name="T3" fmla="*/ 53135337 h 1536"/>
              <a:gd name="T4" fmla="*/ 986189 w 208"/>
              <a:gd name="T5" fmla="*/ 92986446 h 1536"/>
              <a:gd name="T6" fmla="*/ 18735125 w 208"/>
              <a:gd name="T7" fmla="*/ 146121783 h 1536"/>
              <a:gd name="T8" fmla="*/ 986189 w 208"/>
              <a:gd name="T9" fmla="*/ 199257121 h 1536"/>
              <a:gd name="T10" fmla="*/ 18735125 w 208"/>
              <a:gd name="T11" fmla="*/ 225824526 h 1536"/>
              <a:gd name="T12" fmla="*/ 6902618 w 208"/>
              <a:gd name="T13" fmla="*/ 265676161 h 1536"/>
              <a:gd name="T14" fmla="*/ 18735125 w 208"/>
              <a:gd name="T15" fmla="*/ 305527269 h 1536"/>
              <a:gd name="T16" fmla="*/ 986189 w 208"/>
              <a:gd name="T17" fmla="*/ 345378904 h 1536"/>
              <a:gd name="T18" fmla="*/ 12819047 w 208"/>
              <a:gd name="T19" fmla="*/ 371946309 h 1536"/>
              <a:gd name="T20" fmla="*/ 6902618 w 208"/>
              <a:gd name="T21" fmla="*/ 425081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25"/>
          <p:cNvSpPr txBox="1">
            <a:spLocks noChangeArrowheads="1"/>
          </p:cNvSpPr>
          <p:nvPr/>
        </p:nvSpPr>
        <p:spPr bwMode="auto">
          <a:xfrm>
            <a:off x="1330325" y="4897438"/>
            <a:ext cx="2293938" cy="32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5000"/>
              </a:lnSpc>
              <a:spcBef>
                <a:spcPts val="22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3333CC"/>
                </a:solidFill>
                <a:latin typeface="Arial" charset="0"/>
              </a:rPr>
              <a:t>Serial Code (host)‏</a:t>
            </a:r>
          </a:p>
        </p:txBody>
      </p:sp>
      <p:sp>
        <p:nvSpPr>
          <p:cNvPr id="31755" name="Freeform 126"/>
          <p:cNvSpPr>
            <a:spLocks/>
          </p:cNvSpPr>
          <p:nvPr/>
        </p:nvSpPr>
        <p:spPr bwMode="auto">
          <a:xfrm>
            <a:off x="6399213" y="4656138"/>
            <a:ext cx="73025" cy="808037"/>
          </a:xfrm>
          <a:custGeom>
            <a:avLst/>
            <a:gdLst>
              <a:gd name="T0" fmla="*/ 6902618 w 208"/>
              <a:gd name="T1" fmla="*/ 0 h 1536"/>
              <a:gd name="T2" fmla="*/ 24651555 w 208"/>
              <a:gd name="T3" fmla="*/ 53135272 h 1536"/>
              <a:gd name="T4" fmla="*/ 986189 w 208"/>
              <a:gd name="T5" fmla="*/ 92986331 h 1536"/>
              <a:gd name="T6" fmla="*/ 18735125 w 208"/>
              <a:gd name="T7" fmla="*/ 146121602 h 1536"/>
              <a:gd name="T8" fmla="*/ 986189 w 208"/>
              <a:gd name="T9" fmla="*/ 199256348 h 1536"/>
              <a:gd name="T10" fmla="*/ 18735125 w 208"/>
              <a:gd name="T11" fmla="*/ 225824247 h 1536"/>
              <a:gd name="T12" fmla="*/ 6902618 w 208"/>
              <a:gd name="T13" fmla="*/ 265675306 h 1536"/>
              <a:gd name="T14" fmla="*/ 18735125 w 208"/>
              <a:gd name="T15" fmla="*/ 305526891 h 1536"/>
              <a:gd name="T16" fmla="*/ 986189 w 208"/>
              <a:gd name="T17" fmla="*/ 345377950 h 1536"/>
              <a:gd name="T18" fmla="*/ 12819047 w 208"/>
              <a:gd name="T19" fmla="*/ 371945323 h 1536"/>
              <a:gd name="T20" fmla="*/ 6902618 w 208"/>
              <a:gd name="T21" fmla="*/ 425080595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127"/>
          <p:cNvSpPr txBox="1">
            <a:spLocks noChangeArrowheads="1"/>
          </p:cNvSpPr>
          <p:nvPr/>
        </p:nvSpPr>
        <p:spPr bwMode="auto">
          <a:xfrm>
            <a:off x="546100" y="5634038"/>
            <a:ext cx="3860800" cy="712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450"/>
              </a:spcBef>
              <a:buClr>
                <a:srgbClr val="00CC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Parallel Kernel (device)‏</a:t>
            </a:r>
          </a:p>
          <a:p>
            <a:pPr algn="ctr" defTabSz="449263">
              <a:spcBef>
                <a:spcPts val="450"/>
              </a:spcBef>
              <a:buClr>
                <a:srgbClr val="00CC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>
                <a:solidFill>
                  <a:srgbClr val="00CC00"/>
                </a:solidFill>
                <a:latin typeface="Arial" charset="0"/>
              </a:rPr>
              <a:t>KernelB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</a:rPr>
              <a:t>&lt;&lt;&lt; </a:t>
            </a:r>
            <a:r>
              <a:rPr lang="en-US" sz="1800" b="1" dirty="0" err="1">
                <a:solidFill>
                  <a:srgbClr val="00CC00"/>
                </a:solidFill>
                <a:latin typeface="Arial" charset="0"/>
              </a:rPr>
              <a:t>nBlk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</a:rPr>
              <a:t>, </a:t>
            </a:r>
            <a:r>
              <a:rPr lang="en-US" sz="1800" b="1" dirty="0" err="1">
                <a:solidFill>
                  <a:srgbClr val="00CC00"/>
                </a:solidFill>
                <a:latin typeface="Arial" charset="0"/>
              </a:rPr>
              <a:t>nTid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</a:rPr>
              <a:t> &gt;&gt;&gt;(</a:t>
            </a:r>
            <a:r>
              <a:rPr lang="en-US" sz="1800" b="1" dirty="0" err="1">
                <a:solidFill>
                  <a:srgbClr val="00CC00"/>
                </a:solidFill>
                <a:latin typeface="Arial" charset="0"/>
              </a:rPr>
              <a:t>args</a:t>
            </a:r>
            <a:r>
              <a:rPr lang="en-US" sz="1800" b="1" dirty="0">
                <a:solidFill>
                  <a:srgbClr val="00CC00"/>
                </a:solidFill>
                <a:latin typeface="Arial" charset="0"/>
              </a:rPr>
              <a:t>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is (Historical) GPGPU ?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268-20D3-4E4B-955D-EDDD50816AE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Purpose computation using GPU and graphics API in applications other than 3D graphics</a:t>
            </a:r>
          </a:p>
          <a:p>
            <a:pPr lvl="1"/>
            <a:r>
              <a:rPr lang="en-US" dirty="0" smtClean="0"/>
              <a:t>GPU accelerates critical path of application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 parallel algorithms leverage GPU attributes</a:t>
            </a:r>
          </a:p>
          <a:p>
            <a:pPr lvl="1"/>
            <a:r>
              <a:rPr lang="en-US" dirty="0" smtClean="0"/>
              <a:t>Large data arrays, streaming throughput</a:t>
            </a:r>
          </a:p>
          <a:p>
            <a:pPr lvl="1"/>
            <a:r>
              <a:rPr lang="en-US" dirty="0" smtClean="0"/>
              <a:t>Fine-grain SIMD parallelism</a:t>
            </a:r>
          </a:p>
          <a:p>
            <a:pPr lvl="1"/>
            <a:r>
              <a:rPr lang="en-US" dirty="0" smtClean="0"/>
              <a:t>Low-latency floating point (FP) computation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Applications – see GPGPU.org</a:t>
            </a:r>
          </a:p>
          <a:p>
            <a:pPr lvl="1"/>
            <a:r>
              <a:rPr lang="en-US" dirty="0" smtClean="0"/>
              <a:t>Game effects (FX) physics, image processing</a:t>
            </a:r>
          </a:p>
          <a:p>
            <a:pPr lvl="1"/>
            <a:r>
              <a:rPr lang="en-US" dirty="0" smtClean="0"/>
              <a:t>Physical modeling, computational engineering, matrix algebra, convolution, correlation, sorting</a:t>
            </a:r>
          </a:p>
        </p:txBody>
      </p:sp>
      <p:pic>
        <p:nvPicPr>
          <p:cNvPr id="21509" name="Picture 4" descr="gpg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581400"/>
            <a:ext cx="2133600" cy="541338"/>
          </a:xfrm>
          <a:prstGeom prst="rect">
            <a:avLst/>
          </a:prstGeom>
          <a:noFill/>
          <a:ln w="19050">
            <a:solidFill>
              <a:srgbClr val="6699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Extended C</a:t>
            </a: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438" y="1390650"/>
            <a:ext cx="51911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Buzzword: Kernel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31B3-09CC-48F1-99E2-D6C32D4DAF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CUDA, a kernel is code (typically a function) that can be run inside the GPU.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kernel code runs on the many stream processors in the GPU </a:t>
            </a:r>
            <a:r>
              <a:rPr lang="en-US" i="1" dirty="0" smtClean="0"/>
              <a:t>in parallel.</a:t>
            </a:r>
            <a:endParaRPr lang="en-US" dirty="0" smtClean="0"/>
          </a:p>
          <a:p>
            <a:pPr lvl="1"/>
            <a:r>
              <a:rPr lang="en-US" dirty="0" smtClean="0"/>
              <a:t>Each processor runs the code over different data (SPMD)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Buzzword: Thread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EEEB7F-F895-4303-B127-98048DDFFBD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562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CUDA, a thread is an execution of a kernel with a given index.</a:t>
            </a:r>
          </a:p>
          <a:p>
            <a:pPr lvl="1"/>
            <a:r>
              <a:rPr lang="en-US" sz="1900" dirty="0" smtClean="0"/>
              <a:t>Each thread uses its index to access a specific subset of the data, such that the collection of all threads cooperatively processes the entire data set. </a:t>
            </a:r>
          </a:p>
          <a:p>
            <a:pPr lvl="1"/>
            <a:r>
              <a:rPr lang="en-US" u="sng" dirty="0" smtClean="0"/>
              <a:t>Think</a:t>
            </a:r>
            <a:r>
              <a:rPr lang="en-US" dirty="0" smtClean="0"/>
              <a:t>: MPI Process ID</a:t>
            </a:r>
          </a:p>
          <a:p>
            <a:r>
              <a:rPr lang="en-US" dirty="0" smtClean="0"/>
              <a:t>These are very much like threads in </a:t>
            </a:r>
            <a:r>
              <a:rPr lang="en-US" dirty="0" err="1" smtClean="0"/>
              <a:t>OpenMP</a:t>
            </a:r>
            <a:endParaRPr lang="en-US" dirty="0" smtClean="0"/>
          </a:p>
          <a:p>
            <a:pPr lvl="1"/>
            <a:r>
              <a:rPr lang="en-US" sz="1900" dirty="0" smtClean="0"/>
              <a:t>they even have shared and private variables.</a:t>
            </a:r>
          </a:p>
          <a:p>
            <a:endParaRPr lang="en-US" dirty="0" smtClean="0"/>
          </a:p>
          <a:p>
            <a:r>
              <a:rPr lang="en-US" dirty="0" smtClean="0"/>
              <a:t>So what’s the difference with CUDA?</a:t>
            </a:r>
          </a:p>
          <a:p>
            <a:pPr lvl="1"/>
            <a:r>
              <a:rPr lang="en-US" sz="1900" dirty="0" smtClean="0"/>
              <a:t>Threads are </a:t>
            </a:r>
            <a:r>
              <a:rPr lang="en-US" sz="1900" i="1" dirty="0" smtClean="0"/>
              <a:t>free</a:t>
            </a:r>
            <a:endParaRPr lang="en-US" sz="1900" i="1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03963" y="2641600"/>
            <a:ext cx="1862137" cy="241300"/>
            <a:chOff x="2271" y="2076"/>
            <a:chExt cx="1173" cy="15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298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52" y="2076"/>
              <a:ext cx="146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005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58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711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565" y="2076"/>
              <a:ext cx="146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418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271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271" y="2076"/>
              <a:ext cx="117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271" y="2229"/>
              <a:ext cx="117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271" y="2076"/>
              <a:ext cx="1" cy="1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418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65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711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58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05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152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298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445" y="2076"/>
              <a:ext cx="1" cy="1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086476" y="2209800"/>
            <a:ext cx="2603501" cy="3181351"/>
            <a:chOff x="2134" y="1804"/>
            <a:chExt cx="1640" cy="2004"/>
          </a:xfrm>
        </p:grpSpPr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2354" y="2303"/>
              <a:ext cx="1166" cy="1505"/>
              <a:chOff x="2354" y="2303"/>
              <a:chExt cx="1166" cy="1505"/>
            </a:xfrm>
          </p:grpSpPr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2354" y="2304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2518" y="2303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2655" y="2304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2808" y="2308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3368" y="2303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2928" y="2314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3076" y="2315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3229" y="2303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2134" y="2686"/>
              <a:ext cx="1640" cy="641"/>
            </a:xfrm>
            <a:prstGeom prst="rect">
              <a:avLst/>
            </a:prstGeom>
            <a:solidFill>
              <a:srgbClr val="0000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buClr>
                  <a:srgbClr val="FFFFFF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 dirty="0">
                  <a:solidFill>
                    <a:srgbClr val="FFFFFF"/>
                  </a:solidFill>
                  <a:latin typeface="Courier New" charset="0"/>
                </a:rPr>
                <a:t>…</a:t>
              </a:r>
            </a:p>
            <a:p>
              <a:pPr algn="l" defTabSz="449263">
                <a:buClr>
                  <a:srgbClr val="FFFFFF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 dirty="0">
                  <a:solidFill>
                    <a:srgbClr val="FFFFFF"/>
                  </a:solidFill>
                  <a:latin typeface="Courier New" charset="0"/>
                </a:rPr>
                <a:t>float x = input[</a:t>
              </a:r>
              <a:r>
                <a:rPr lang="en-US" sz="1200" b="1" dirty="0" err="1">
                  <a:solidFill>
                    <a:srgbClr val="FFFFFF"/>
                  </a:solidFill>
                  <a:latin typeface="Courier New" charset="0"/>
                </a:rPr>
                <a:t>threadID</a:t>
              </a:r>
              <a:r>
                <a:rPr lang="en-US" sz="1200" b="1" dirty="0">
                  <a:solidFill>
                    <a:srgbClr val="FFFFFF"/>
                  </a:solidFill>
                  <a:latin typeface="Courier New" charset="0"/>
                </a:rPr>
                <a:t>];</a:t>
              </a:r>
            </a:p>
            <a:p>
              <a:pPr algn="l" defTabSz="449263">
                <a:buClr>
                  <a:srgbClr val="FFFFFF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 dirty="0">
                  <a:solidFill>
                    <a:srgbClr val="FFFFFF"/>
                  </a:solidFill>
                  <a:latin typeface="Courier New" charset="0"/>
                </a:rPr>
                <a:t>float y = </a:t>
              </a:r>
              <a:r>
                <a:rPr lang="en-US" sz="1200" b="1" dirty="0" err="1">
                  <a:solidFill>
                    <a:srgbClr val="FFFFFF"/>
                  </a:solidFill>
                  <a:latin typeface="Courier New" charset="0"/>
                </a:rPr>
                <a:t>func</a:t>
              </a:r>
              <a:r>
                <a:rPr lang="en-US" sz="1200" b="1" dirty="0">
                  <a:solidFill>
                    <a:srgbClr val="FFFFFF"/>
                  </a:solidFill>
                  <a:latin typeface="Courier New" charset="0"/>
                </a:rPr>
                <a:t>(x);</a:t>
              </a:r>
            </a:p>
            <a:p>
              <a:pPr algn="l" defTabSz="449263">
                <a:buClr>
                  <a:srgbClr val="FFFFFF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 dirty="0">
                  <a:solidFill>
                    <a:srgbClr val="FFFFFF"/>
                  </a:solidFill>
                  <a:latin typeface="Courier New" charset="0"/>
                </a:rPr>
                <a:t>output[</a:t>
              </a:r>
              <a:r>
                <a:rPr lang="en-US" sz="1200" b="1" dirty="0" err="1">
                  <a:solidFill>
                    <a:srgbClr val="FFFFFF"/>
                  </a:solidFill>
                  <a:latin typeface="Courier New" charset="0"/>
                </a:rPr>
                <a:t>threadID</a:t>
              </a:r>
              <a:r>
                <a:rPr lang="en-US" sz="1200" b="1" dirty="0">
                  <a:solidFill>
                    <a:srgbClr val="FFFFFF"/>
                  </a:solidFill>
                  <a:latin typeface="Courier New" charset="0"/>
                </a:rPr>
                <a:t>] = y;</a:t>
              </a:r>
            </a:p>
            <a:p>
              <a:pPr defTabSz="449263">
                <a:buClr>
                  <a:srgbClr val="FFFFFF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b="1" dirty="0">
                  <a:solidFill>
                    <a:srgbClr val="FFFFFF"/>
                  </a:solidFill>
                  <a:latin typeface="Courier New" charset="0"/>
                </a:rPr>
                <a:t>…</a:t>
              </a: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476" y="1804"/>
              <a:ext cx="728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dirty="0" err="1">
                  <a:solidFill>
                    <a:srgbClr val="000000"/>
                  </a:solidFill>
                  <a:latin typeface="Courier New" charset="0"/>
                </a:rPr>
                <a:t>threadID</a:t>
              </a:r>
              <a:endParaRPr lang="en-US" sz="1600" b="1" dirty="0">
                <a:solidFill>
                  <a:srgbClr val="000000"/>
                </a:solidFill>
                <a:latin typeface="Courier New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Buzzword: Block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7520F-FEF1-4733-86D0-1426F3CC763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CUDA, a block is a group of threads.</a:t>
            </a:r>
          </a:p>
          <a:p>
            <a:endParaRPr lang="en-US" dirty="0" smtClean="0"/>
          </a:p>
          <a:p>
            <a:r>
              <a:rPr lang="en-US" dirty="0" smtClean="0"/>
              <a:t>Blocks are used to </a:t>
            </a:r>
            <a:r>
              <a:rPr lang="en-US" i="1" dirty="0" smtClean="0"/>
              <a:t>organize</a:t>
            </a:r>
            <a:r>
              <a:rPr lang="en-US" dirty="0" smtClean="0"/>
              <a:t> threads into manageable chunks.</a:t>
            </a:r>
          </a:p>
          <a:p>
            <a:pPr lvl="1"/>
            <a:r>
              <a:rPr lang="en-US" dirty="0" smtClean="0"/>
              <a:t>Can organize threads in 1D, 2D, or 3D arrangements</a:t>
            </a:r>
          </a:p>
          <a:p>
            <a:pPr lvl="1"/>
            <a:r>
              <a:rPr lang="en-US" dirty="0" smtClean="0"/>
              <a:t>What best matches your data?</a:t>
            </a:r>
          </a:p>
          <a:p>
            <a:pPr lvl="1"/>
            <a:r>
              <a:rPr lang="en-US" dirty="0" smtClean="0"/>
              <a:t>Some restrictions, based on hardware</a:t>
            </a:r>
          </a:p>
          <a:p>
            <a:endParaRPr lang="en-US" dirty="0" smtClean="0"/>
          </a:p>
          <a:p>
            <a:r>
              <a:rPr lang="en-US" dirty="0" smtClean="0"/>
              <a:t>Threads within a block can do a bit of synchronization, if necessary.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Buzzword: Grid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29ED4-7DA3-4643-B70B-F6D2C0B35A5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CUDA, a grid is a group of blocks</a:t>
            </a:r>
          </a:p>
          <a:p>
            <a:pPr lvl="1"/>
            <a:r>
              <a:rPr lang="en-US" dirty="0" smtClean="0"/>
              <a:t>no synchronization at all between the blocks.</a:t>
            </a:r>
          </a:p>
          <a:p>
            <a:pPr lvl="1"/>
            <a:endParaRPr lang="en-US" dirty="0"/>
          </a:p>
          <a:p>
            <a:r>
              <a:rPr lang="en-US" dirty="0" smtClean="0"/>
              <a:t>Grids are used to </a:t>
            </a:r>
            <a:r>
              <a:rPr lang="en-US" i="1" dirty="0" smtClean="0"/>
              <a:t>organize</a:t>
            </a:r>
            <a:r>
              <a:rPr lang="en-US" dirty="0" smtClean="0"/>
              <a:t> blocks into manageable chunks.</a:t>
            </a:r>
          </a:p>
          <a:p>
            <a:pPr lvl="1"/>
            <a:r>
              <a:rPr lang="en-US" dirty="0" smtClean="0"/>
              <a:t>Can organize blocks in 1D or 2D arrangements</a:t>
            </a:r>
          </a:p>
          <a:p>
            <a:pPr lvl="1"/>
            <a:r>
              <a:rPr lang="en-US" dirty="0" smtClean="0"/>
              <a:t>What best matches your data?</a:t>
            </a:r>
          </a:p>
          <a:p>
            <a:endParaRPr lang="en-US" dirty="0" smtClean="0"/>
          </a:p>
          <a:p>
            <a:r>
              <a:rPr lang="en-US" dirty="0" smtClean="0"/>
              <a:t>A Grid is the set of threads created by a call to a CUDA kernel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Buzzwords to GPU Hardware</a:t>
            </a:r>
            <a:endParaRPr lang="en-US" dirty="0"/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572000" cy="493776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Grids</a:t>
            </a:r>
            <a:r>
              <a:rPr lang="en-US" dirty="0" smtClean="0"/>
              <a:t> map to GPUs</a:t>
            </a:r>
          </a:p>
          <a:p>
            <a:r>
              <a:rPr lang="en-US" u="sng" dirty="0" smtClean="0"/>
              <a:t>Blocks</a:t>
            </a:r>
            <a:r>
              <a:rPr lang="en-US" dirty="0" smtClean="0"/>
              <a:t> map to the </a:t>
            </a:r>
            <a:r>
              <a:rPr lang="en-US" dirty="0" err="1" smtClean="0"/>
              <a:t>MultiProcessors</a:t>
            </a:r>
            <a:r>
              <a:rPr lang="en-US" dirty="0" smtClean="0"/>
              <a:t> (MP)</a:t>
            </a:r>
            <a:r>
              <a:rPr lang="ar-SA" dirty="0" smtClean="0"/>
              <a:t>‏</a:t>
            </a:r>
            <a:endParaRPr lang="en-US" dirty="0" smtClean="0"/>
          </a:p>
          <a:p>
            <a:pPr lvl="1"/>
            <a:r>
              <a:rPr lang="en-US" dirty="0" smtClean="0"/>
              <a:t>Blocks are never split across MPs, but an MP can have multiple blocks</a:t>
            </a:r>
          </a:p>
          <a:p>
            <a:r>
              <a:rPr lang="en-US" u="sng" dirty="0" smtClean="0"/>
              <a:t>Threads</a:t>
            </a:r>
            <a:r>
              <a:rPr lang="en-US" dirty="0" smtClean="0"/>
              <a:t> map to Stream Processors (SP)</a:t>
            </a:r>
            <a:r>
              <a:rPr lang="ar-SA" dirty="0" smtClean="0"/>
              <a:t>‏</a:t>
            </a:r>
            <a:endParaRPr lang="en-US" dirty="0" smtClean="0"/>
          </a:p>
          <a:p>
            <a:r>
              <a:rPr lang="en-US" u="sng" dirty="0" smtClean="0"/>
              <a:t>Warps</a:t>
            </a:r>
            <a:r>
              <a:rPr lang="en-US" dirty="0" smtClean="0"/>
              <a:t> are groups of (32) threads that execute simultaneously</a:t>
            </a:r>
          </a:p>
          <a:p>
            <a:pPr lvl="1"/>
            <a:r>
              <a:rPr lang="en-US" dirty="0" smtClean="0"/>
              <a:t>Completely forget about these until later</a:t>
            </a:r>
            <a:endParaRPr lang="en-US" dirty="0"/>
          </a:p>
        </p:txBody>
      </p:sp>
      <p:pic>
        <p:nvPicPr>
          <p:cNvPr id="1085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38250"/>
            <a:ext cx="3733800" cy="4837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85444" name="Text Box 4"/>
          <p:cNvSpPr txBox="1">
            <a:spLocks noChangeArrowheads="1"/>
          </p:cNvSpPr>
          <p:nvPr/>
        </p:nvSpPr>
        <p:spPr bwMode="auto">
          <a:xfrm>
            <a:off x="4648200" y="5943600"/>
            <a:ext cx="3729038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Image Source:</a:t>
            </a:r>
          </a:p>
          <a:p>
            <a:pPr algn="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NVIDIA CUDA Programming Guide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Transparent Scalability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773D-243B-4FB1-81E5-8E7C1D2A6F78}" type="slidenum">
              <a:rPr lang="zh-TW" altLang="en-US" smtClean="0"/>
              <a:pPr/>
              <a:t>26</a:t>
            </a:fld>
            <a:endParaRPr lang="en-US" altLang="zh-TW"/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Hardware is free to assign blocks to any SM (processor)</a:t>
            </a:r>
          </a:p>
          <a:p>
            <a:pPr lvl="1"/>
            <a:r>
              <a:rPr lang="en-US" altLang="zh-TW" dirty="0" smtClean="0"/>
              <a:t>A kernel scales across any number of parallel processors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8125" y="3200400"/>
            <a:ext cx="1857375" cy="2989263"/>
            <a:chOff x="542" y="1649"/>
            <a:chExt cx="1170" cy="188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91" y="1649"/>
              <a:ext cx="1021" cy="419"/>
              <a:chOff x="691" y="1737"/>
              <a:chExt cx="1021" cy="419"/>
            </a:xfrm>
          </p:grpSpPr>
          <p:sp>
            <p:nvSpPr>
              <p:cNvPr id="11360" name="Text Box 6"/>
              <p:cNvSpPr txBox="1">
                <a:spLocks noChangeArrowheads="1"/>
              </p:cNvSpPr>
              <p:nvPr/>
            </p:nvSpPr>
            <p:spPr bwMode="auto">
              <a:xfrm>
                <a:off x="691" y="1737"/>
                <a:ext cx="1021" cy="419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1200" b="1">
                    <a:solidFill>
                      <a:schemeClr val="bg1"/>
                    </a:solidFill>
                    <a:latin typeface="Arial" charset="0"/>
                    <a:ea typeface="新細明體" charset="-120"/>
                  </a:rPr>
                  <a:t>Device</a:t>
                </a:r>
              </a:p>
            </p:txBody>
          </p:sp>
          <p:sp>
            <p:nvSpPr>
              <p:cNvPr id="11361" name="Text Box 7"/>
              <p:cNvSpPr txBox="1">
                <a:spLocks noChangeArrowheads="1"/>
              </p:cNvSpPr>
              <p:nvPr/>
            </p:nvSpPr>
            <p:spPr bwMode="auto">
              <a:xfrm>
                <a:off x="727" y="190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1362" name="Text Box 8"/>
              <p:cNvSpPr txBox="1">
                <a:spLocks noChangeArrowheads="1"/>
              </p:cNvSpPr>
              <p:nvPr/>
            </p:nvSpPr>
            <p:spPr bwMode="auto">
              <a:xfrm>
                <a:off x="1212" y="190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charset="-12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42" y="2241"/>
              <a:ext cx="1162" cy="1291"/>
              <a:chOff x="542" y="2321"/>
              <a:chExt cx="1162" cy="1291"/>
            </a:xfrm>
          </p:grpSpPr>
          <p:sp>
            <p:nvSpPr>
              <p:cNvPr id="11327" name="Line 10"/>
              <p:cNvSpPr>
                <a:spLocks noChangeShapeType="1"/>
              </p:cNvSpPr>
              <p:nvPr/>
            </p:nvSpPr>
            <p:spPr bwMode="auto">
              <a:xfrm>
                <a:off x="542" y="2321"/>
                <a:ext cx="1" cy="12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683" y="2321"/>
                <a:ext cx="1021" cy="291"/>
                <a:chOff x="1843" y="2745"/>
                <a:chExt cx="1021" cy="291"/>
              </a:xfrm>
            </p:grpSpPr>
            <p:sp>
              <p:nvSpPr>
                <p:cNvPr id="1135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1200" b="1">
                    <a:solidFill>
                      <a:schemeClr val="bg1"/>
                    </a:solidFill>
                    <a:latin typeface="Arial" charset="0"/>
                    <a:ea typeface="新細明體" charset="-120"/>
                  </a:endParaRPr>
                </a:p>
              </p:txBody>
            </p: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1135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endParaRPr>
                  </a:p>
                </p:txBody>
              </p:sp>
              <p:sp>
                <p:nvSpPr>
                  <p:cNvPr id="1135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charset="-120"/>
                      </a:rPr>
                      <a:t>Block 0</a:t>
                    </a:r>
                  </a:p>
                </p:txBody>
              </p:sp>
            </p:grp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1135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endParaRPr>
                  </a:p>
                </p:txBody>
              </p:sp>
              <p:sp>
                <p:nvSpPr>
                  <p:cNvPr id="1135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charset="-120"/>
                      </a:rPr>
                      <a:t>Block 1</a:t>
                    </a:r>
                  </a:p>
                </p:txBody>
              </p:sp>
            </p:grp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683" y="2654"/>
                <a:ext cx="1021" cy="291"/>
                <a:chOff x="1843" y="2745"/>
                <a:chExt cx="1021" cy="291"/>
              </a:xfrm>
            </p:grpSpPr>
            <p:sp>
              <p:nvSpPr>
                <p:cNvPr id="1134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1200" b="1">
                    <a:solidFill>
                      <a:schemeClr val="bg1"/>
                    </a:solidFill>
                    <a:latin typeface="Arial" charset="0"/>
                    <a:ea typeface="新細明體" charset="-120"/>
                  </a:endParaRPr>
                </a:p>
              </p:txBody>
            </p:sp>
            <p:grpSp>
              <p:nvGrpSpPr>
                <p:cNvPr id="9" name="Group 21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11351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endParaRPr>
                  </a:p>
                </p:txBody>
              </p:sp>
              <p:sp>
                <p:nvSpPr>
                  <p:cNvPr id="11352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charset="-120"/>
                      </a:rPr>
                      <a:t>Block 2</a:t>
                    </a:r>
                  </a:p>
                </p:txBody>
              </p:sp>
            </p:grpSp>
            <p:grpSp>
              <p:nvGrpSpPr>
                <p:cNvPr id="10" name="Group 24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1134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endParaRPr>
                  </a:p>
                </p:txBody>
              </p:sp>
              <p:sp>
                <p:nvSpPr>
                  <p:cNvPr id="11350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charset="-120"/>
                      </a:rPr>
                      <a:t>Block 3</a:t>
                    </a:r>
                  </a:p>
                </p:txBody>
              </p:sp>
            </p:grp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683" y="2987"/>
                <a:ext cx="1021" cy="291"/>
                <a:chOff x="1843" y="2745"/>
                <a:chExt cx="1021" cy="291"/>
              </a:xfrm>
            </p:grpSpPr>
            <p:sp>
              <p:nvSpPr>
                <p:cNvPr id="1133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1200" b="1">
                    <a:solidFill>
                      <a:schemeClr val="bg1"/>
                    </a:solidFill>
                    <a:latin typeface="Arial" charset="0"/>
                    <a:ea typeface="新細明體" charset="-120"/>
                  </a:endParaRPr>
                </a:p>
              </p:txBody>
            </p: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11344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endParaRPr>
                  </a:p>
                </p:txBody>
              </p:sp>
              <p:sp>
                <p:nvSpPr>
                  <p:cNvPr id="11345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charset="-120"/>
                      </a:rPr>
                      <a:t>Block 4</a:t>
                    </a:r>
                  </a:p>
                </p:txBody>
              </p:sp>
            </p:grpSp>
            <p:grpSp>
              <p:nvGrpSpPr>
                <p:cNvPr id="13" name="Group 32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11342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endParaRPr>
                  </a:p>
                </p:txBody>
              </p:sp>
              <p:sp>
                <p:nvSpPr>
                  <p:cNvPr id="11343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charset="-120"/>
                      </a:rPr>
                      <a:t>Block 5</a:t>
                    </a:r>
                  </a:p>
                </p:txBody>
              </p:sp>
            </p:grpSp>
          </p:grp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683" y="3321"/>
                <a:ext cx="1021" cy="291"/>
                <a:chOff x="1843" y="2745"/>
                <a:chExt cx="1021" cy="291"/>
              </a:xfrm>
            </p:grpSpPr>
            <p:sp>
              <p:nvSpPr>
                <p:cNvPr id="1133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 sz="1200" b="1">
                    <a:solidFill>
                      <a:schemeClr val="bg1"/>
                    </a:solidFill>
                    <a:latin typeface="Arial" charset="0"/>
                    <a:ea typeface="新細明體" charset="-120"/>
                  </a:endParaRPr>
                </a:p>
              </p:txBody>
            </p:sp>
            <p:grpSp>
              <p:nvGrpSpPr>
                <p:cNvPr id="15" name="Group 37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11337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endParaRPr>
                  </a:p>
                </p:txBody>
              </p:sp>
              <p:sp>
                <p:nvSpPr>
                  <p:cNvPr id="11338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charset="-120"/>
                      </a:rPr>
                      <a:t>Block 6</a:t>
                    </a:r>
                  </a:p>
                </p:txBody>
              </p:sp>
            </p:grpSp>
            <p:grpSp>
              <p:nvGrpSpPr>
                <p:cNvPr id="16" name="Group 40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11335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zh-TW" altLang="en-US" sz="1800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endParaRPr>
                  </a:p>
                </p:txBody>
              </p:sp>
              <p:sp>
                <p:nvSpPr>
                  <p:cNvPr id="11336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charset="0"/>
                        <a:ea typeface="新細明體" charset="-120"/>
                      </a:rPr>
                      <a:t>Block 7</a:t>
                    </a:r>
                  </a:p>
                </p:txBody>
              </p:sp>
            </p:grpSp>
          </p:grpSp>
        </p:grpSp>
      </p:grp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3100388" y="3189288"/>
            <a:ext cx="1471612" cy="1681162"/>
            <a:chOff x="2233" y="1609"/>
            <a:chExt cx="927" cy="1059"/>
          </a:xfrm>
        </p:grpSpPr>
        <p:sp>
          <p:nvSpPr>
            <p:cNvPr id="11311" name="Text Box 44"/>
            <p:cNvSpPr txBox="1">
              <a:spLocks noChangeArrowheads="1"/>
            </p:cNvSpPr>
            <p:nvPr/>
          </p:nvSpPr>
          <p:spPr bwMode="auto">
            <a:xfrm>
              <a:off x="2233" y="1609"/>
              <a:ext cx="927" cy="1059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 b="1">
                  <a:solidFill>
                    <a:schemeClr val="bg1"/>
                  </a:solidFill>
                  <a:latin typeface="Arial" charset="0"/>
                  <a:ea typeface="新細明體" charset="-120"/>
                </a:rPr>
                <a:t>Kernel grid</a:t>
              </a:r>
            </a:p>
          </p:txBody>
        </p: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2279" y="1809"/>
              <a:ext cx="835" cy="805"/>
              <a:chOff x="2353" y="1809"/>
              <a:chExt cx="835" cy="805"/>
            </a:xfrm>
          </p:grpSpPr>
          <p:grpSp>
            <p:nvGrpSpPr>
              <p:cNvPr id="19" name="Group 46"/>
              <p:cNvGrpSpPr>
                <a:grpSpLocks/>
              </p:cNvGrpSpPr>
              <p:nvPr/>
            </p:nvGrpSpPr>
            <p:grpSpPr bwMode="auto">
              <a:xfrm>
                <a:off x="2353" y="1809"/>
                <a:ext cx="835" cy="173"/>
                <a:chOff x="2257" y="1809"/>
                <a:chExt cx="835" cy="173"/>
              </a:xfrm>
            </p:grpSpPr>
            <p:sp>
              <p:nvSpPr>
                <p:cNvPr id="1132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rPr>
                    <a:t>Block 0</a:t>
                  </a:r>
                </a:p>
              </p:txBody>
            </p:sp>
            <p:sp>
              <p:nvSpPr>
                <p:cNvPr id="1132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rPr>
                    <a:t>Block 1</a:t>
                  </a:r>
                </a:p>
              </p:txBody>
            </p:sp>
          </p:grpSp>
          <p:grpSp>
            <p:nvGrpSpPr>
              <p:cNvPr id="20" name="Group 49"/>
              <p:cNvGrpSpPr>
                <a:grpSpLocks/>
              </p:cNvGrpSpPr>
              <p:nvPr/>
            </p:nvGrpSpPr>
            <p:grpSpPr bwMode="auto">
              <a:xfrm>
                <a:off x="2353" y="2019"/>
                <a:ext cx="835" cy="173"/>
                <a:chOff x="2257" y="1809"/>
                <a:chExt cx="835" cy="173"/>
              </a:xfrm>
            </p:grpSpPr>
            <p:sp>
              <p:nvSpPr>
                <p:cNvPr id="1132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rPr>
                    <a:t>Block 2</a:t>
                  </a:r>
                </a:p>
              </p:txBody>
            </p:sp>
            <p:sp>
              <p:nvSpPr>
                <p:cNvPr id="1132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rPr>
                    <a:t>Block 3</a:t>
                  </a:r>
                </a:p>
              </p:txBody>
            </p:sp>
          </p:grpSp>
          <p:grpSp>
            <p:nvGrpSpPr>
              <p:cNvPr id="21" name="Group 52"/>
              <p:cNvGrpSpPr>
                <a:grpSpLocks/>
              </p:cNvGrpSpPr>
              <p:nvPr/>
            </p:nvGrpSpPr>
            <p:grpSpPr bwMode="auto">
              <a:xfrm>
                <a:off x="2353" y="2230"/>
                <a:ext cx="835" cy="173"/>
                <a:chOff x="2257" y="1809"/>
                <a:chExt cx="835" cy="173"/>
              </a:xfrm>
            </p:grpSpPr>
            <p:sp>
              <p:nvSpPr>
                <p:cNvPr id="1131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rPr>
                    <a:t>Block 4</a:t>
                  </a:r>
                </a:p>
              </p:txBody>
            </p:sp>
            <p:sp>
              <p:nvSpPr>
                <p:cNvPr id="1132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rPr>
                    <a:t>Block 5</a:t>
                  </a:r>
                </a:p>
              </p:txBody>
            </p:sp>
          </p:grpSp>
          <p:grpSp>
            <p:nvGrpSpPr>
              <p:cNvPr id="22" name="Group 55"/>
              <p:cNvGrpSpPr>
                <a:grpSpLocks/>
              </p:cNvGrpSpPr>
              <p:nvPr/>
            </p:nvGrpSpPr>
            <p:grpSpPr bwMode="auto">
              <a:xfrm>
                <a:off x="2353" y="2441"/>
                <a:ext cx="835" cy="173"/>
                <a:chOff x="2257" y="1809"/>
                <a:chExt cx="835" cy="173"/>
              </a:xfrm>
            </p:grpSpPr>
            <p:sp>
              <p:nvSpPr>
                <p:cNvPr id="1131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rPr>
                    <a:t>Block 6</a:t>
                  </a:r>
                </a:p>
              </p:txBody>
            </p:sp>
            <p:sp>
              <p:nvSpPr>
                <p:cNvPr id="1131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r>
                    <a:rPr lang="en-US" altLang="zh-TW" sz="1200" b="1">
                      <a:solidFill>
                        <a:srgbClr val="003300"/>
                      </a:solidFill>
                      <a:latin typeface="Arial" charset="0"/>
                      <a:ea typeface="新細明體" charset="-120"/>
                    </a:rPr>
                    <a:t>Block 7</a:t>
                  </a:r>
                </a:p>
              </p:txBody>
            </p:sp>
          </p:grpSp>
        </p:grpSp>
      </p:grpSp>
      <p:grpSp>
        <p:nvGrpSpPr>
          <p:cNvPr id="23" name="Group 59"/>
          <p:cNvGrpSpPr>
            <a:grpSpLocks/>
          </p:cNvGrpSpPr>
          <p:nvPr/>
        </p:nvGrpSpPr>
        <p:grpSpPr bwMode="auto">
          <a:xfrm>
            <a:off x="5634038" y="3379788"/>
            <a:ext cx="3144837" cy="665162"/>
            <a:chOff x="3643" y="1817"/>
            <a:chExt cx="1981" cy="419"/>
          </a:xfrm>
        </p:grpSpPr>
        <p:sp>
          <p:nvSpPr>
            <p:cNvPr id="11306" name="Text Box 60"/>
            <p:cNvSpPr txBox="1">
              <a:spLocks noChangeArrowheads="1"/>
            </p:cNvSpPr>
            <p:nvPr/>
          </p:nvSpPr>
          <p:spPr bwMode="auto">
            <a:xfrm>
              <a:off x="3643" y="1817"/>
              <a:ext cx="1981" cy="41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200" b="1">
                  <a:solidFill>
                    <a:schemeClr val="bg1"/>
                  </a:solidFill>
                  <a:latin typeface="Arial" charset="0"/>
                  <a:ea typeface="新細明體" charset="-120"/>
                </a:rPr>
                <a:t>Device</a:t>
              </a:r>
            </a:p>
          </p:txBody>
        </p:sp>
        <p:sp>
          <p:nvSpPr>
            <p:cNvPr id="11307" name="Text Box 61"/>
            <p:cNvSpPr txBox="1">
              <a:spLocks noChangeArrowheads="1"/>
            </p:cNvSpPr>
            <p:nvPr/>
          </p:nvSpPr>
          <p:spPr bwMode="auto">
            <a:xfrm>
              <a:off x="3679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zh-TW" altLang="en-US" sz="1800">
                <a:solidFill>
                  <a:srgbClr val="0033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1308" name="Text Box 62"/>
            <p:cNvSpPr txBox="1">
              <a:spLocks noChangeArrowheads="1"/>
            </p:cNvSpPr>
            <p:nvPr/>
          </p:nvSpPr>
          <p:spPr bwMode="auto">
            <a:xfrm>
              <a:off x="4164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zh-TW" altLang="en-US" sz="1800">
                <a:solidFill>
                  <a:srgbClr val="0033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1309" name="Text Box 63"/>
            <p:cNvSpPr txBox="1">
              <a:spLocks noChangeArrowheads="1"/>
            </p:cNvSpPr>
            <p:nvPr/>
          </p:nvSpPr>
          <p:spPr bwMode="auto">
            <a:xfrm>
              <a:off x="4649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zh-TW" altLang="en-US" sz="1800">
                <a:solidFill>
                  <a:srgbClr val="0033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11310" name="Text Box 64"/>
            <p:cNvSpPr txBox="1">
              <a:spLocks noChangeArrowheads="1"/>
            </p:cNvSpPr>
            <p:nvPr/>
          </p:nvSpPr>
          <p:spPr bwMode="auto">
            <a:xfrm>
              <a:off x="5135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zh-TW" altLang="en-US" sz="1800">
                <a:solidFill>
                  <a:srgbClr val="003300"/>
                </a:solidFill>
                <a:latin typeface="Arial" charset="0"/>
                <a:ea typeface="新細明體" charset="-120"/>
              </a:endParaRPr>
            </a:p>
          </p:txBody>
        </p:sp>
      </p:grpSp>
      <p:grpSp>
        <p:nvGrpSpPr>
          <p:cNvPr id="24" name="Group 65"/>
          <p:cNvGrpSpPr>
            <a:grpSpLocks/>
          </p:cNvGrpSpPr>
          <p:nvPr/>
        </p:nvGrpSpPr>
        <p:grpSpPr bwMode="auto">
          <a:xfrm>
            <a:off x="5634038" y="4319588"/>
            <a:ext cx="3144837" cy="461962"/>
            <a:chOff x="3659" y="2649"/>
            <a:chExt cx="1981" cy="291"/>
          </a:xfrm>
        </p:grpSpPr>
        <p:sp>
          <p:nvSpPr>
            <p:cNvPr id="11293" name="Text Box 66"/>
            <p:cNvSpPr txBox="1">
              <a:spLocks noChangeArrowheads="1"/>
            </p:cNvSpPr>
            <p:nvPr/>
          </p:nvSpPr>
          <p:spPr bwMode="auto">
            <a:xfrm>
              <a:off x="3659" y="2649"/>
              <a:ext cx="1981" cy="29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200" b="1">
                <a:solidFill>
                  <a:schemeClr val="bg1"/>
                </a:solidFill>
                <a:latin typeface="Arial" charset="0"/>
                <a:ea typeface="新細明體" charset="-120"/>
              </a:endParaRPr>
            </a:p>
          </p:txBody>
        </p:sp>
        <p:grpSp>
          <p:nvGrpSpPr>
            <p:cNvPr id="25" name="Group 67"/>
            <p:cNvGrpSpPr>
              <a:grpSpLocks/>
            </p:cNvGrpSpPr>
            <p:nvPr/>
          </p:nvGrpSpPr>
          <p:grpSpPr bwMode="auto">
            <a:xfrm>
              <a:off x="3695" y="2685"/>
              <a:ext cx="461" cy="230"/>
              <a:chOff x="3775" y="2037"/>
              <a:chExt cx="461" cy="230"/>
            </a:xfrm>
          </p:grpSpPr>
          <p:sp>
            <p:nvSpPr>
              <p:cNvPr id="11304" name="Text Box 68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1305" name="Text Box 69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charset="-120"/>
                  </a:rPr>
                  <a:t>Block 0</a:t>
                </a:r>
              </a:p>
            </p:txBody>
          </p:sp>
        </p:grpSp>
        <p:grpSp>
          <p:nvGrpSpPr>
            <p:cNvPr id="26" name="Group 70"/>
            <p:cNvGrpSpPr>
              <a:grpSpLocks/>
            </p:cNvGrpSpPr>
            <p:nvPr/>
          </p:nvGrpSpPr>
          <p:grpSpPr bwMode="auto">
            <a:xfrm>
              <a:off x="4180" y="2685"/>
              <a:ext cx="461" cy="230"/>
              <a:chOff x="3775" y="2037"/>
              <a:chExt cx="461" cy="230"/>
            </a:xfrm>
          </p:grpSpPr>
          <p:sp>
            <p:nvSpPr>
              <p:cNvPr id="11302" name="Text Box 71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1303" name="Text Box 72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charset="-120"/>
                  </a:rPr>
                  <a:t>Block 1</a:t>
                </a:r>
              </a:p>
            </p:txBody>
          </p:sp>
        </p:grp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4665" y="2685"/>
              <a:ext cx="461" cy="230"/>
              <a:chOff x="3775" y="2037"/>
              <a:chExt cx="461" cy="230"/>
            </a:xfrm>
          </p:grpSpPr>
          <p:sp>
            <p:nvSpPr>
              <p:cNvPr id="11300" name="Text Box 74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1301" name="Text Box 75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charset="-120"/>
                  </a:rPr>
                  <a:t>Block 2</a:t>
                </a:r>
              </a:p>
            </p:txBody>
          </p:sp>
        </p:grpSp>
        <p:grpSp>
          <p:nvGrpSpPr>
            <p:cNvPr id="28" name="Group 76"/>
            <p:cNvGrpSpPr>
              <a:grpSpLocks/>
            </p:cNvGrpSpPr>
            <p:nvPr/>
          </p:nvGrpSpPr>
          <p:grpSpPr bwMode="auto">
            <a:xfrm>
              <a:off x="5151" y="2685"/>
              <a:ext cx="461" cy="230"/>
              <a:chOff x="3775" y="2037"/>
              <a:chExt cx="461" cy="230"/>
            </a:xfrm>
          </p:grpSpPr>
          <p:sp>
            <p:nvSpPr>
              <p:cNvPr id="11298" name="Text Box 77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1299" name="Text Box 78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charset="-120"/>
                  </a:rPr>
                  <a:t>Block 3</a:t>
                </a:r>
              </a:p>
            </p:txBody>
          </p:sp>
        </p:grpSp>
      </p:grpSp>
      <p:grpSp>
        <p:nvGrpSpPr>
          <p:cNvPr id="29" name="Group 79"/>
          <p:cNvGrpSpPr>
            <a:grpSpLocks/>
          </p:cNvGrpSpPr>
          <p:nvPr/>
        </p:nvGrpSpPr>
        <p:grpSpPr bwMode="auto">
          <a:xfrm>
            <a:off x="5634038" y="4840288"/>
            <a:ext cx="3144837" cy="461962"/>
            <a:chOff x="3603" y="3225"/>
            <a:chExt cx="1981" cy="291"/>
          </a:xfrm>
        </p:grpSpPr>
        <p:sp>
          <p:nvSpPr>
            <p:cNvPr id="11280" name="Text Box 80"/>
            <p:cNvSpPr txBox="1">
              <a:spLocks noChangeArrowheads="1"/>
            </p:cNvSpPr>
            <p:nvPr/>
          </p:nvSpPr>
          <p:spPr bwMode="auto">
            <a:xfrm>
              <a:off x="3603" y="3225"/>
              <a:ext cx="1981" cy="29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200" b="1">
                <a:solidFill>
                  <a:schemeClr val="bg1"/>
                </a:solidFill>
                <a:latin typeface="Arial" charset="0"/>
                <a:ea typeface="新細明體" charset="-120"/>
              </a:endParaRPr>
            </a:p>
          </p:txBody>
        </p:sp>
        <p:grpSp>
          <p:nvGrpSpPr>
            <p:cNvPr id="30" name="Group 81"/>
            <p:cNvGrpSpPr>
              <a:grpSpLocks/>
            </p:cNvGrpSpPr>
            <p:nvPr/>
          </p:nvGrpSpPr>
          <p:grpSpPr bwMode="auto">
            <a:xfrm>
              <a:off x="3639" y="3261"/>
              <a:ext cx="461" cy="230"/>
              <a:chOff x="3775" y="2037"/>
              <a:chExt cx="461" cy="230"/>
            </a:xfrm>
          </p:grpSpPr>
          <p:sp>
            <p:nvSpPr>
              <p:cNvPr id="11291" name="Text Box 82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1292" name="Text Box 83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charset="-120"/>
                  </a:rPr>
                  <a:t>Block 4</a:t>
                </a:r>
              </a:p>
            </p:txBody>
          </p:sp>
        </p:grpSp>
        <p:grpSp>
          <p:nvGrpSpPr>
            <p:cNvPr id="31" name="Group 84"/>
            <p:cNvGrpSpPr>
              <a:grpSpLocks/>
            </p:cNvGrpSpPr>
            <p:nvPr/>
          </p:nvGrpSpPr>
          <p:grpSpPr bwMode="auto">
            <a:xfrm>
              <a:off x="4124" y="3261"/>
              <a:ext cx="461" cy="230"/>
              <a:chOff x="3775" y="2037"/>
              <a:chExt cx="461" cy="230"/>
            </a:xfrm>
          </p:grpSpPr>
          <p:sp>
            <p:nvSpPr>
              <p:cNvPr id="11289" name="Text Box 85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1290" name="Text Box 86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charset="-120"/>
                  </a:rPr>
                  <a:t>Block 5</a:t>
                </a:r>
              </a:p>
            </p:txBody>
          </p:sp>
        </p:grpSp>
        <p:grpSp>
          <p:nvGrpSpPr>
            <p:cNvPr id="11264" name="Group 87"/>
            <p:cNvGrpSpPr>
              <a:grpSpLocks/>
            </p:cNvGrpSpPr>
            <p:nvPr/>
          </p:nvGrpSpPr>
          <p:grpSpPr bwMode="auto">
            <a:xfrm>
              <a:off x="4609" y="3261"/>
              <a:ext cx="461" cy="230"/>
              <a:chOff x="3775" y="2037"/>
              <a:chExt cx="461" cy="230"/>
            </a:xfrm>
          </p:grpSpPr>
          <p:sp>
            <p:nvSpPr>
              <p:cNvPr id="11287" name="Text Box 88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1288" name="Text Box 89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charset="-120"/>
                  </a:rPr>
                  <a:t>Block 6</a:t>
                </a:r>
              </a:p>
            </p:txBody>
          </p:sp>
        </p:grpSp>
        <p:grpSp>
          <p:nvGrpSpPr>
            <p:cNvPr id="11265" name="Group 90"/>
            <p:cNvGrpSpPr>
              <a:grpSpLocks/>
            </p:cNvGrpSpPr>
            <p:nvPr/>
          </p:nvGrpSpPr>
          <p:grpSpPr bwMode="auto">
            <a:xfrm>
              <a:off x="5095" y="3261"/>
              <a:ext cx="461" cy="230"/>
              <a:chOff x="3775" y="2037"/>
              <a:chExt cx="461" cy="230"/>
            </a:xfrm>
          </p:grpSpPr>
          <p:sp>
            <p:nvSpPr>
              <p:cNvPr id="11285" name="Text Box 91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zh-TW" altLang="en-US" sz="1800">
                  <a:solidFill>
                    <a:srgbClr val="003300"/>
                  </a:solidFill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1286" name="Text Box 92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altLang="zh-TW" sz="1200" b="1">
                    <a:solidFill>
                      <a:srgbClr val="003300"/>
                    </a:solidFill>
                    <a:latin typeface="Arial" charset="0"/>
                    <a:ea typeface="新細明體" charset="-120"/>
                  </a:rPr>
                  <a:t>Block 7</a:t>
                </a:r>
              </a:p>
            </p:txBody>
          </p:sp>
        </p:grpSp>
      </p:grpSp>
      <p:sp>
        <p:nvSpPr>
          <p:cNvPr id="11275" name="Line 93"/>
          <p:cNvSpPr>
            <a:spLocks noChangeShapeType="1"/>
          </p:cNvSpPr>
          <p:nvPr/>
        </p:nvSpPr>
        <p:spPr bwMode="auto">
          <a:xfrm>
            <a:off x="5410200" y="4495800"/>
            <a:ext cx="0" cy="982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94"/>
          <p:cNvSpPr>
            <a:spLocks noChangeShapeType="1"/>
          </p:cNvSpPr>
          <p:nvPr/>
        </p:nvSpPr>
        <p:spPr bwMode="auto">
          <a:xfrm flipH="1">
            <a:off x="2184400" y="3848100"/>
            <a:ext cx="825500" cy="4572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95"/>
          <p:cNvSpPr>
            <a:spLocks noChangeShapeType="1"/>
          </p:cNvSpPr>
          <p:nvPr/>
        </p:nvSpPr>
        <p:spPr bwMode="auto">
          <a:xfrm>
            <a:off x="4711700" y="3848100"/>
            <a:ext cx="825500" cy="4572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96"/>
          <p:cNvSpPr txBox="1">
            <a:spLocks noChangeArrowheads="1"/>
          </p:cNvSpPr>
          <p:nvPr/>
        </p:nvSpPr>
        <p:spPr bwMode="auto">
          <a:xfrm>
            <a:off x="2498725" y="5376863"/>
            <a:ext cx="6340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ea typeface="新細明體" charset="-120"/>
              </a:rPr>
              <a:t>Each block can execute in any order relative to other blocks. </a:t>
            </a:r>
          </a:p>
        </p:txBody>
      </p:sp>
      <p:sp>
        <p:nvSpPr>
          <p:cNvPr id="11279" name="Text Box 97"/>
          <p:cNvSpPr txBox="1">
            <a:spLocks noChangeArrowheads="1"/>
          </p:cNvSpPr>
          <p:nvPr/>
        </p:nvSpPr>
        <p:spPr bwMode="auto">
          <a:xfrm>
            <a:off x="4708525" y="4538663"/>
            <a:ext cx="72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ea typeface="新細明體" charset="-120"/>
              </a:rPr>
              <a:t>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1143000"/>
          </a:xfrm>
        </p:spPr>
        <p:txBody>
          <a:bodyPr/>
          <a:lstStyle/>
          <a:p>
            <a:r>
              <a:rPr lang="en-US" dirty="0" smtClean="0"/>
              <a:t>Block IDs and Thread IDs</a:t>
            </a: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thread uses IDs to decide what data to work on</a:t>
            </a:r>
          </a:p>
          <a:p>
            <a:pPr lvl="1"/>
            <a:r>
              <a:rPr lang="en-US" dirty="0" err="1" smtClean="0"/>
              <a:t>BlockIdx</a:t>
            </a:r>
            <a:r>
              <a:rPr lang="en-US" dirty="0" smtClean="0"/>
              <a:t>: 1D or 2D</a:t>
            </a:r>
          </a:p>
          <a:p>
            <a:pPr lvl="1"/>
            <a:r>
              <a:rPr lang="en-US" dirty="0" err="1" smtClean="0"/>
              <a:t>ThreadIdx</a:t>
            </a:r>
            <a:r>
              <a:rPr lang="en-US" dirty="0" smtClean="0"/>
              <a:t>: 1D, 2D, or 3D </a:t>
            </a:r>
          </a:p>
          <a:p>
            <a:endParaRPr lang="en-US" dirty="0" smtClean="0"/>
          </a:p>
          <a:p>
            <a:r>
              <a:rPr lang="en-US" dirty="0" smtClean="0"/>
              <a:t>Simplifies memory</a:t>
            </a:r>
            <a:br>
              <a:rPr lang="en-US" dirty="0" smtClean="0"/>
            </a:br>
            <a:r>
              <a:rPr lang="en-US" dirty="0" smtClean="0"/>
              <a:t>addressing when processing</a:t>
            </a:r>
            <a:br>
              <a:rPr lang="en-US" dirty="0" smtClean="0"/>
            </a:br>
            <a:r>
              <a:rPr lang="en-US" dirty="0" smtClean="0"/>
              <a:t>multidimensional data</a:t>
            </a:r>
          </a:p>
          <a:p>
            <a:pPr lvl="1"/>
            <a:r>
              <a:rPr lang="en-US" dirty="0" smtClean="0"/>
              <a:t>Image processing</a:t>
            </a:r>
          </a:p>
          <a:p>
            <a:pPr lvl="1"/>
            <a:r>
              <a:rPr lang="en-US" dirty="0" smtClean="0"/>
              <a:t>Solving PDEs on volumes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000" t="2667" r="17999" b="18666"/>
          <a:stretch>
            <a:fillRect/>
          </a:stretch>
        </p:blipFill>
        <p:spPr>
          <a:xfrm>
            <a:off x="4957315" y="1981200"/>
            <a:ext cx="4186685" cy="3635045"/>
          </a:xfr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0A48FF-67CD-4353-8394-0599FF496DB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3581400" y="2514600"/>
            <a:ext cx="3352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3886200" y="3048000"/>
            <a:ext cx="24384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 Memory Model Overview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8B8D-2667-4539-A1F2-5149C1F4E23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81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648200" cy="4937760"/>
          </a:xfrm>
        </p:spPr>
        <p:txBody>
          <a:bodyPr/>
          <a:lstStyle/>
          <a:p>
            <a:r>
              <a:rPr lang="en-US" dirty="0" smtClean="0"/>
              <a:t>Global memory</a:t>
            </a:r>
          </a:p>
          <a:p>
            <a:pPr lvl="1"/>
            <a:r>
              <a:rPr lang="en-US" dirty="0" smtClean="0"/>
              <a:t>Main means of communicating R/W Data between host and device</a:t>
            </a:r>
          </a:p>
          <a:p>
            <a:pPr lvl="1"/>
            <a:r>
              <a:rPr lang="en-US" dirty="0" smtClean="0"/>
              <a:t>Contents visible to all threads</a:t>
            </a:r>
          </a:p>
          <a:p>
            <a:pPr lvl="1"/>
            <a:r>
              <a:rPr lang="en-US" dirty="0" smtClean="0"/>
              <a:t>Long latency access</a:t>
            </a:r>
          </a:p>
          <a:p>
            <a:r>
              <a:rPr lang="en-US" dirty="0" smtClean="0"/>
              <a:t>We will focus on global memory for now</a:t>
            </a:r>
          </a:p>
          <a:p>
            <a:pPr lvl="1"/>
            <a:r>
              <a:rPr lang="en-US" dirty="0" smtClean="0"/>
              <a:t>Other memories will come later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402263" y="2362200"/>
            <a:ext cx="3706812" cy="3355975"/>
          </a:xfrm>
          <a:prstGeom prst="rect">
            <a:avLst/>
          </a:prstGeom>
          <a:solidFill>
            <a:srgbClr val="99CCFF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Grid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5453063" y="5130800"/>
            <a:ext cx="3605212" cy="425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Global Memory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5451475" y="2855913"/>
            <a:ext cx="1771650" cy="2160587"/>
          </a:xfrm>
          <a:prstGeom prst="rect">
            <a:avLst/>
          </a:prstGeom>
          <a:solidFill>
            <a:srgbClr val="FFCC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Block (0, 0)‏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5500688" y="3365500"/>
            <a:ext cx="1682750" cy="3492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Shared Memory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5491163" y="4394200"/>
            <a:ext cx="820737" cy="487363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(0, 0)‏</a:t>
            </a: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5491163" y="3868738"/>
            <a:ext cx="622300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 flipV="1">
            <a:off x="6210300" y="3714750"/>
            <a:ext cx="3175" cy="67151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 flipV="1">
            <a:off x="5802313" y="4160838"/>
            <a:ext cx="1587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6089650" y="4886325"/>
            <a:ext cx="1588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6362700" y="4394200"/>
            <a:ext cx="820738" cy="487363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(1, 0)‏</a:t>
            </a:r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6362700" y="3868738"/>
            <a:ext cx="620713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 flipV="1">
            <a:off x="7080250" y="3714750"/>
            <a:ext cx="3175" cy="67151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 flipV="1">
            <a:off x="6673850" y="4160838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6961188" y="4886325"/>
            <a:ext cx="1587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Text Box 18"/>
          <p:cNvSpPr txBox="1">
            <a:spLocks noChangeArrowheads="1"/>
          </p:cNvSpPr>
          <p:nvPr/>
        </p:nvSpPr>
        <p:spPr bwMode="auto">
          <a:xfrm>
            <a:off x="7288213" y="2855913"/>
            <a:ext cx="1771650" cy="2160587"/>
          </a:xfrm>
          <a:prstGeom prst="rect">
            <a:avLst/>
          </a:prstGeom>
          <a:solidFill>
            <a:srgbClr val="FFCC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Block (1, 0)‏</a:t>
            </a:r>
          </a:p>
        </p:txBody>
      </p:sp>
      <p:sp>
        <p:nvSpPr>
          <p:cNvPr id="48148" name="Text Box 19"/>
          <p:cNvSpPr txBox="1">
            <a:spLocks noChangeArrowheads="1"/>
          </p:cNvSpPr>
          <p:nvPr/>
        </p:nvSpPr>
        <p:spPr bwMode="auto">
          <a:xfrm>
            <a:off x="7335838" y="3365500"/>
            <a:ext cx="1684337" cy="3492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Shared Memory</a:t>
            </a:r>
          </a:p>
        </p:txBody>
      </p:sp>
      <p:sp>
        <p:nvSpPr>
          <p:cNvPr id="48149" name="Text Box 20"/>
          <p:cNvSpPr txBox="1">
            <a:spLocks noChangeArrowheads="1"/>
          </p:cNvSpPr>
          <p:nvPr/>
        </p:nvSpPr>
        <p:spPr bwMode="auto">
          <a:xfrm>
            <a:off x="7327900" y="4394200"/>
            <a:ext cx="820738" cy="487363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(0, 0)‏</a:t>
            </a:r>
          </a:p>
        </p:txBody>
      </p:sp>
      <p:sp>
        <p:nvSpPr>
          <p:cNvPr id="48150" name="Text Box 21"/>
          <p:cNvSpPr txBox="1">
            <a:spLocks noChangeArrowheads="1"/>
          </p:cNvSpPr>
          <p:nvPr/>
        </p:nvSpPr>
        <p:spPr bwMode="auto">
          <a:xfrm>
            <a:off x="7327900" y="3868738"/>
            <a:ext cx="620713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 flipV="1">
            <a:off x="8045450" y="3714750"/>
            <a:ext cx="3175" cy="67151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 flipV="1">
            <a:off x="7639050" y="4160838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53" name="Line 24"/>
          <p:cNvSpPr>
            <a:spLocks noChangeShapeType="1"/>
          </p:cNvSpPr>
          <p:nvPr/>
        </p:nvSpPr>
        <p:spPr bwMode="auto">
          <a:xfrm>
            <a:off x="7926388" y="4886325"/>
            <a:ext cx="1587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8199438" y="4394200"/>
            <a:ext cx="820737" cy="487363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(1, 0)‏</a:t>
            </a:r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8199438" y="3868738"/>
            <a:ext cx="620712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48156" name="Line 27"/>
          <p:cNvSpPr>
            <a:spLocks noChangeShapeType="1"/>
          </p:cNvSpPr>
          <p:nvPr/>
        </p:nvSpPr>
        <p:spPr bwMode="auto">
          <a:xfrm flipV="1">
            <a:off x="8916988" y="3714750"/>
            <a:ext cx="3175" cy="67151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57" name="Line 28"/>
          <p:cNvSpPr>
            <a:spLocks noChangeShapeType="1"/>
          </p:cNvSpPr>
          <p:nvPr/>
        </p:nvSpPr>
        <p:spPr bwMode="auto">
          <a:xfrm flipV="1">
            <a:off x="8509000" y="4160838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58" name="Line 29"/>
          <p:cNvSpPr>
            <a:spLocks noChangeShapeType="1"/>
          </p:cNvSpPr>
          <p:nvPr/>
        </p:nvSpPr>
        <p:spPr bwMode="auto">
          <a:xfrm>
            <a:off x="8797925" y="4886325"/>
            <a:ext cx="1588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59" name="Text Box 30"/>
          <p:cNvSpPr txBox="1">
            <a:spLocks noChangeArrowheads="1"/>
          </p:cNvSpPr>
          <p:nvPr/>
        </p:nvSpPr>
        <p:spPr bwMode="auto">
          <a:xfrm>
            <a:off x="4572000" y="5126038"/>
            <a:ext cx="563563" cy="430212"/>
          </a:xfrm>
          <a:prstGeom prst="rect">
            <a:avLst/>
          </a:prstGeom>
          <a:solidFill>
            <a:srgbClr val="99CCFF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Host</a:t>
            </a:r>
          </a:p>
        </p:txBody>
      </p:sp>
      <p:sp>
        <p:nvSpPr>
          <p:cNvPr id="48160" name="Line 31"/>
          <p:cNvSpPr>
            <a:spLocks noChangeShapeType="1"/>
          </p:cNvSpPr>
          <p:nvPr/>
        </p:nvSpPr>
        <p:spPr bwMode="auto">
          <a:xfrm>
            <a:off x="5135563" y="5338763"/>
            <a:ext cx="315912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61" name="Line 32"/>
          <p:cNvSpPr>
            <a:spLocks noChangeShapeType="1"/>
          </p:cNvSpPr>
          <p:nvPr/>
        </p:nvSpPr>
        <p:spPr bwMode="auto">
          <a:xfrm>
            <a:off x="4724400" y="2438400"/>
            <a:ext cx="1676400" cy="2743200"/>
          </a:xfrm>
          <a:prstGeom prst="line">
            <a:avLst/>
          </a:prstGeom>
          <a:noFill/>
          <a:ln w="63360">
            <a:solidFill>
              <a:srgbClr val="33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15000" y="1676400"/>
            <a:ext cx="271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Note: This is not hardware!</a:t>
            </a:r>
            <a:endParaRPr lang="en-US" dirty="0">
              <a:latin typeface="+mn-lt"/>
            </a:endParaRPr>
          </a:p>
        </p:txBody>
      </p:sp>
      <p:cxnSp>
        <p:nvCxnSpPr>
          <p:cNvPr id="37" name="Straight Arrow Connector 36"/>
          <p:cNvCxnSpPr>
            <a:stCxn id="35" idx="2"/>
          </p:cNvCxnSpPr>
          <p:nvPr/>
        </p:nvCxnSpPr>
        <p:spPr>
          <a:xfrm rot="16200000" flipH="1">
            <a:off x="7074880" y="2045679"/>
            <a:ext cx="621268" cy="62137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/>
          <a:lstStyle/>
          <a:p>
            <a:r>
              <a:rPr lang="en-US" dirty="0" smtClean="0"/>
              <a:t>CUDA Device Memory Allocation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620000" cy="464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cudaMalloc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Allocates object in the device Global Memory</a:t>
            </a:r>
          </a:p>
          <a:p>
            <a:pPr lvl="1"/>
            <a:r>
              <a:rPr lang="en-US" dirty="0" smtClean="0"/>
              <a:t>Requires two parameters</a:t>
            </a:r>
          </a:p>
          <a:p>
            <a:pPr lvl="2"/>
            <a:r>
              <a:rPr lang="en-US" dirty="0" smtClean="0"/>
              <a:t>Address of a pointer to the allocated object</a:t>
            </a:r>
          </a:p>
          <a:p>
            <a:pPr lvl="2"/>
            <a:r>
              <a:rPr lang="en-US" dirty="0" smtClean="0"/>
              <a:t>Size of </a:t>
            </a:r>
            <a:r>
              <a:rPr lang="en-US" dirty="0" err="1" smtClean="0"/>
              <a:t>of</a:t>
            </a:r>
            <a:r>
              <a:rPr lang="en-US" dirty="0" smtClean="0"/>
              <a:t> allocated object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cudaFree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Frees object from device Global Memory</a:t>
            </a:r>
          </a:p>
          <a:p>
            <a:pPr lvl="2"/>
            <a:r>
              <a:rPr lang="en-US" dirty="0" smtClean="0"/>
              <a:t>Pointer to freed object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A80D1-1AA1-4F88-AEDF-4549B73484D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GPGPU Processing?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95FF-6068-4A47-89E6-8E9FC5CF60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quiet revolution</a:t>
            </a:r>
          </a:p>
          <a:p>
            <a:pPr lvl="1"/>
            <a:r>
              <a:rPr lang="en-US" dirty="0" smtClean="0"/>
              <a:t>Calculation: TFLOPS vs. 100 GFLOPS</a:t>
            </a:r>
          </a:p>
          <a:p>
            <a:pPr lvl="1"/>
            <a:r>
              <a:rPr lang="en-US" dirty="0" smtClean="0"/>
              <a:t>Memory Bandwidth: ~10x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GPU in every PC– massive volume and potential impact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057400" y="2286000"/>
          <a:ext cx="5454090" cy="3197225"/>
        </p:xfrm>
        <a:graphic>
          <a:graphicData uri="http://schemas.openxmlformats.org/presentationml/2006/ole">
            <p:oleObj spid="_x0000_s219138" r:id="rId3" imgW="4571948" imgH="3429086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/>
          <a:lstStyle/>
          <a:p>
            <a:r>
              <a:rPr lang="en-US" dirty="0" smtClean="0"/>
              <a:t>CUDA Device Memory Allocation (cont.)‏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Code example: </a:t>
            </a:r>
          </a:p>
          <a:p>
            <a:pPr lvl="1"/>
            <a:r>
              <a:rPr lang="en-US" dirty="0" smtClean="0"/>
              <a:t>Allocate a 64 * 64 single precision float array</a:t>
            </a:r>
          </a:p>
          <a:p>
            <a:pPr lvl="1"/>
            <a:r>
              <a:rPr lang="en-US" dirty="0" smtClean="0"/>
              <a:t>Attach the allocated storage to pointer named </a:t>
            </a:r>
            <a:r>
              <a:rPr lang="en-US" dirty="0" err="1" smtClean="0"/>
              <a:t>Md</a:t>
            </a:r>
            <a:endParaRPr lang="en-US" dirty="0" smtClean="0"/>
          </a:p>
          <a:p>
            <a:pPr lvl="1"/>
            <a:r>
              <a:rPr lang="en-US" dirty="0" smtClean="0"/>
              <a:t>“d” is often used in naming to indicate a device data 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101C7-C44E-4124-8A69-5A561DDE765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8305800" cy="2714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460375"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TILE_WIDTH = 64;</a:t>
            </a:r>
          </a:p>
          <a:p>
            <a:pPr indent="460375"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Md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indent="460375"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size = TILE_WIDTH * TILE_WIDTH *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(float);</a:t>
            </a:r>
          </a:p>
          <a:p>
            <a:pPr indent="460375"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  <a:p>
            <a:pPr indent="460375"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((void**)&amp;</a:t>
            </a:r>
            <a:r>
              <a:rPr lang="en-US" sz="2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Md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size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indent="460375"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indent="460375" algn="l" defTabSz="449263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8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Md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Physical Reality Behind CUDA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205-4339-4FD5-BA9E-265C1EAC605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52308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6400800" y="1143000"/>
            <a:ext cx="2133600" cy="762000"/>
          </a:xfrm>
          <a:prstGeom prst="wedgeRoundRectCallout">
            <a:avLst>
              <a:gd name="adj1" fmla="val -101264"/>
              <a:gd name="adj2" fmla="val 6666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CPU</a:t>
            </a:r>
          </a:p>
          <a:p>
            <a:pPr algn="ctr"/>
            <a:r>
              <a:rPr lang="en-US"/>
              <a:t>(host)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685800" y="1752600"/>
            <a:ext cx="1981200" cy="1219200"/>
          </a:xfrm>
          <a:prstGeom prst="wedgeRoundRectCallout">
            <a:avLst>
              <a:gd name="adj1" fmla="val 43750"/>
              <a:gd name="adj2" fmla="val 7356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1857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GPU w/ </a:t>
            </a:r>
          </a:p>
          <a:p>
            <a:pPr algn="ctr"/>
            <a:r>
              <a:rPr lang="en-US"/>
              <a:t>local DRAM</a:t>
            </a:r>
          </a:p>
          <a:p>
            <a:pPr algn="ctr"/>
            <a:r>
              <a:rPr lang="en-US"/>
              <a:t>(device)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 Host-Device Data Transfer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A78-B025-417B-AFFD-9DDD09AC4D1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cudaMemcpy()</a:t>
            </a:r>
          </a:p>
          <a:p>
            <a:pPr lvl="1"/>
            <a:r>
              <a:rPr lang="en-US" smtClean="0"/>
              <a:t>memory data transfer</a:t>
            </a:r>
          </a:p>
          <a:p>
            <a:pPr lvl="1"/>
            <a:r>
              <a:rPr lang="en-US" smtClean="0"/>
              <a:t>Requires four parameters</a:t>
            </a:r>
          </a:p>
          <a:p>
            <a:pPr lvl="2"/>
            <a:r>
              <a:rPr lang="en-US" smtClean="0"/>
              <a:t>Pointer to destination </a:t>
            </a:r>
          </a:p>
          <a:p>
            <a:pPr lvl="2"/>
            <a:r>
              <a:rPr lang="en-US" smtClean="0"/>
              <a:t>Pointer to source</a:t>
            </a:r>
          </a:p>
          <a:p>
            <a:pPr lvl="2"/>
            <a:r>
              <a:rPr lang="en-US" smtClean="0"/>
              <a:t>Number of bytes copied</a:t>
            </a:r>
          </a:p>
          <a:p>
            <a:pPr lvl="2"/>
            <a:r>
              <a:rPr lang="en-US" smtClean="0"/>
              <a:t>Type of transfer </a:t>
            </a:r>
          </a:p>
          <a:p>
            <a:pPr lvl="3"/>
            <a:r>
              <a:rPr lang="en-US" smtClean="0"/>
              <a:t>Host to Host</a:t>
            </a:r>
          </a:p>
          <a:p>
            <a:pPr lvl="3"/>
            <a:r>
              <a:rPr lang="en-US" smtClean="0"/>
              <a:t>Host to Device</a:t>
            </a:r>
          </a:p>
          <a:p>
            <a:pPr lvl="3"/>
            <a:r>
              <a:rPr lang="en-US" smtClean="0"/>
              <a:t>Device to Host</a:t>
            </a:r>
          </a:p>
          <a:p>
            <a:pPr lvl="3"/>
            <a:r>
              <a:rPr lang="en-US" smtClean="0"/>
              <a:t>Device to Device</a:t>
            </a:r>
          </a:p>
          <a:p>
            <a:r>
              <a:rPr lang="en-US" smtClean="0"/>
              <a:t>Asynchronous transfer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5402263" y="1751013"/>
            <a:ext cx="3706812" cy="3355975"/>
          </a:xfrm>
          <a:prstGeom prst="rect">
            <a:avLst/>
          </a:prstGeom>
          <a:solidFill>
            <a:srgbClr val="99CCFF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Grid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453063" y="4519613"/>
            <a:ext cx="3605212" cy="425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Global</a:t>
            </a:r>
          </a:p>
          <a:p>
            <a:pPr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Memory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5451475" y="2244725"/>
            <a:ext cx="1771650" cy="2160588"/>
          </a:xfrm>
          <a:prstGeom prst="rect">
            <a:avLst/>
          </a:prstGeom>
          <a:solidFill>
            <a:srgbClr val="FFCC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Block (0, 0)‏</a:t>
            </a:r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5500688" y="2754313"/>
            <a:ext cx="1682750" cy="3492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Shared Memory</a:t>
            </a:r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5491163" y="3783013"/>
            <a:ext cx="820737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(0, 0)‏</a:t>
            </a:r>
          </a:p>
        </p:txBody>
      </p:sp>
      <p:sp>
        <p:nvSpPr>
          <p:cNvPr id="56330" name="Text Box 9"/>
          <p:cNvSpPr txBox="1">
            <a:spLocks noChangeArrowheads="1"/>
          </p:cNvSpPr>
          <p:nvPr/>
        </p:nvSpPr>
        <p:spPr bwMode="auto">
          <a:xfrm>
            <a:off x="5491163" y="3257550"/>
            <a:ext cx="622300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6331" name="Line 10"/>
          <p:cNvSpPr>
            <a:spLocks noChangeShapeType="1"/>
          </p:cNvSpPr>
          <p:nvPr/>
        </p:nvSpPr>
        <p:spPr bwMode="auto">
          <a:xfrm flipV="1">
            <a:off x="6210300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1"/>
          <p:cNvSpPr>
            <a:spLocks noChangeShapeType="1"/>
          </p:cNvSpPr>
          <p:nvPr/>
        </p:nvSpPr>
        <p:spPr bwMode="auto">
          <a:xfrm flipV="1">
            <a:off x="5802313" y="3549650"/>
            <a:ext cx="1587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2"/>
          <p:cNvSpPr>
            <a:spLocks noChangeShapeType="1"/>
          </p:cNvSpPr>
          <p:nvPr/>
        </p:nvSpPr>
        <p:spPr bwMode="auto">
          <a:xfrm>
            <a:off x="6089650" y="4275138"/>
            <a:ext cx="1588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Text Box 13"/>
          <p:cNvSpPr txBox="1">
            <a:spLocks noChangeArrowheads="1"/>
          </p:cNvSpPr>
          <p:nvPr/>
        </p:nvSpPr>
        <p:spPr bwMode="auto">
          <a:xfrm>
            <a:off x="6362700" y="3783013"/>
            <a:ext cx="820738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(1, 0)‏</a:t>
            </a:r>
          </a:p>
        </p:txBody>
      </p:sp>
      <p:sp>
        <p:nvSpPr>
          <p:cNvPr id="56335" name="Text Box 14"/>
          <p:cNvSpPr txBox="1">
            <a:spLocks noChangeArrowheads="1"/>
          </p:cNvSpPr>
          <p:nvPr/>
        </p:nvSpPr>
        <p:spPr bwMode="auto">
          <a:xfrm>
            <a:off x="6362700" y="3257550"/>
            <a:ext cx="620713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6336" name="Line 15"/>
          <p:cNvSpPr>
            <a:spLocks noChangeShapeType="1"/>
          </p:cNvSpPr>
          <p:nvPr/>
        </p:nvSpPr>
        <p:spPr bwMode="auto">
          <a:xfrm flipV="1">
            <a:off x="7080250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16"/>
          <p:cNvSpPr>
            <a:spLocks noChangeShapeType="1"/>
          </p:cNvSpPr>
          <p:nvPr/>
        </p:nvSpPr>
        <p:spPr bwMode="auto">
          <a:xfrm flipV="1">
            <a:off x="6673850" y="3549650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Line 17"/>
          <p:cNvSpPr>
            <a:spLocks noChangeShapeType="1"/>
          </p:cNvSpPr>
          <p:nvPr/>
        </p:nvSpPr>
        <p:spPr bwMode="auto">
          <a:xfrm>
            <a:off x="6961188" y="4275138"/>
            <a:ext cx="1587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Text Box 18"/>
          <p:cNvSpPr txBox="1">
            <a:spLocks noChangeArrowheads="1"/>
          </p:cNvSpPr>
          <p:nvPr/>
        </p:nvSpPr>
        <p:spPr bwMode="auto">
          <a:xfrm>
            <a:off x="7288213" y="2244725"/>
            <a:ext cx="1771650" cy="2160588"/>
          </a:xfrm>
          <a:prstGeom prst="rect">
            <a:avLst/>
          </a:prstGeom>
          <a:solidFill>
            <a:srgbClr val="FFCC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Block (1, 0)‏</a:t>
            </a:r>
          </a:p>
        </p:txBody>
      </p:sp>
      <p:sp>
        <p:nvSpPr>
          <p:cNvPr id="56340" name="Text Box 19"/>
          <p:cNvSpPr txBox="1">
            <a:spLocks noChangeArrowheads="1"/>
          </p:cNvSpPr>
          <p:nvPr/>
        </p:nvSpPr>
        <p:spPr bwMode="auto">
          <a:xfrm>
            <a:off x="7335838" y="2754313"/>
            <a:ext cx="1684337" cy="3492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Shared Memory</a:t>
            </a:r>
          </a:p>
        </p:txBody>
      </p:sp>
      <p:sp>
        <p:nvSpPr>
          <p:cNvPr id="56341" name="Text Box 20"/>
          <p:cNvSpPr txBox="1">
            <a:spLocks noChangeArrowheads="1"/>
          </p:cNvSpPr>
          <p:nvPr/>
        </p:nvSpPr>
        <p:spPr bwMode="auto">
          <a:xfrm>
            <a:off x="7327900" y="3783013"/>
            <a:ext cx="820738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(0, 0)‏</a:t>
            </a:r>
          </a:p>
        </p:txBody>
      </p:sp>
      <p:sp>
        <p:nvSpPr>
          <p:cNvPr id="56342" name="Text Box 21"/>
          <p:cNvSpPr txBox="1">
            <a:spLocks noChangeArrowheads="1"/>
          </p:cNvSpPr>
          <p:nvPr/>
        </p:nvSpPr>
        <p:spPr bwMode="auto">
          <a:xfrm>
            <a:off x="7327900" y="3257550"/>
            <a:ext cx="620713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6343" name="Line 22"/>
          <p:cNvSpPr>
            <a:spLocks noChangeShapeType="1"/>
          </p:cNvSpPr>
          <p:nvPr/>
        </p:nvSpPr>
        <p:spPr bwMode="auto">
          <a:xfrm flipV="1">
            <a:off x="8045450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Line 23"/>
          <p:cNvSpPr>
            <a:spLocks noChangeShapeType="1"/>
          </p:cNvSpPr>
          <p:nvPr/>
        </p:nvSpPr>
        <p:spPr bwMode="auto">
          <a:xfrm flipV="1">
            <a:off x="7639050" y="3549650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5" name="Line 24"/>
          <p:cNvSpPr>
            <a:spLocks noChangeShapeType="1"/>
          </p:cNvSpPr>
          <p:nvPr/>
        </p:nvSpPr>
        <p:spPr bwMode="auto">
          <a:xfrm>
            <a:off x="7926388" y="4275138"/>
            <a:ext cx="1587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Text Box 25"/>
          <p:cNvSpPr txBox="1">
            <a:spLocks noChangeArrowheads="1"/>
          </p:cNvSpPr>
          <p:nvPr/>
        </p:nvSpPr>
        <p:spPr bwMode="auto">
          <a:xfrm>
            <a:off x="8199438" y="3783013"/>
            <a:ext cx="820737" cy="4873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14616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Thread (1, 0)‏</a:t>
            </a:r>
          </a:p>
        </p:txBody>
      </p:sp>
      <p:sp>
        <p:nvSpPr>
          <p:cNvPr id="56347" name="Text Box 26"/>
          <p:cNvSpPr txBox="1">
            <a:spLocks noChangeArrowheads="1"/>
          </p:cNvSpPr>
          <p:nvPr/>
        </p:nvSpPr>
        <p:spPr bwMode="auto">
          <a:xfrm>
            <a:off x="8199438" y="3257550"/>
            <a:ext cx="620712" cy="298450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b="1">
                <a:solidFill>
                  <a:srgbClr val="003300"/>
                </a:solidFill>
                <a:latin typeface="Arial" charset="0"/>
              </a:rPr>
              <a:t>Registers</a:t>
            </a:r>
          </a:p>
        </p:txBody>
      </p:sp>
      <p:sp>
        <p:nvSpPr>
          <p:cNvPr id="56348" name="Line 27"/>
          <p:cNvSpPr>
            <a:spLocks noChangeShapeType="1"/>
          </p:cNvSpPr>
          <p:nvPr/>
        </p:nvSpPr>
        <p:spPr bwMode="auto">
          <a:xfrm flipV="1">
            <a:off x="8916988" y="3103563"/>
            <a:ext cx="3175" cy="671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Line 28"/>
          <p:cNvSpPr>
            <a:spLocks noChangeShapeType="1"/>
          </p:cNvSpPr>
          <p:nvPr/>
        </p:nvSpPr>
        <p:spPr bwMode="auto">
          <a:xfrm flipV="1">
            <a:off x="8509000" y="3549650"/>
            <a:ext cx="1588" cy="2254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50" name="Line 29"/>
          <p:cNvSpPr>
            <a:spLocks noChangeShapeType="1"/>
          </p:cNvSpPr>
          <p:nvPr/>
        </p:nvSpPr>
        <p:spPr bwMode="auto">
          <a:xfrm>
            <a:off x="8797925" y="4275138"/>
            <a:ext cx="1588" cy="244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51" name="Text Box 30"/>
          <p:cNvSpPr txBox="1">
            <a:spLocks noChangeArrowheads="1"/>
          </p:cNvSpPr>
          <p:nvPr/>
        </p:nvSpPr>
        <p:spPr bwMode="auto">
          <a:xfrm>
            <a:off x="4572000" y="4514850"/>
            <a:ext cx="563563" cy="430213"/>
          </a:xfrm>
          <a:prstGeom prst="rect">
            <a:avLst/>
          </a:prstGeom>
          <a:solidFill>
            <a:srgbClr val="99CCFF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3300"/>
                </a:solidFill>
                <a:latin typeface="Arial" charset="0"/>
              </a:rPr>
              <a:t>Host</a:t>
            </a:r>
          </a:p>
        </p:txBody>
      </p:sp>
      <p:sp>
        <p:nvSpPr>
          <p:cNvPr id="56352" name="Line 31"/>
          <p:cNvSpPr>
            <a:spLocks noChangeShapeType="1"/>
          </p:cNvSpPr>
          <p:nvPr/>
        </p:nvSpPr>
        <p:spPr bwMode="auto">
          <a:xfrm>
            <a:off x="5135563" y="4727575"/>
            <a:ext cx="315912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53" name="AutoShape 32"/>
          <p:cNvSpPr>
            <a:spLocks noChangeArrowheads="1"/>
          </p:cNvSpPr>
          <p:nvPr/>
        </p:nvSpPr>
        <p:spPr bwMode="auto">
          <a:xfrm>
            <a:off x="4800600" y="4191000"/>
            <a:ext cx="1219200" cy="1219200"/>
          </a:xfrm>
          <a:prstGeom prst="flowChartConnector">
            <a:avLst/>
          </a:prstGeom>
          <a:noFill/>
          <a:ln w="3168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/>
          <a:lstStyle/>
          <a:p>
            <a:r>
              <a:rPr lang="en-US" dirty="0" smtClean="0"/>
              <a:t>CUDA Host-Device Data Transfer (cont.)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Code example: </a:t>
            </a:r>
          </a:p>
          <a:p>
            <a:pPr lvl="1"/>
            <a:r>
              <a:rPr lang="en-US" smtClean="0"/>
              <a:t>Transfer a  64 * 64 single precision float array</a:t>
            </a:r>
          </a:p>
          <a:p>
            <a:pPr lvl="1"/>
            <a:r>
              <a:rPr lang="en-US" smtClean="0"/>
              <a:t>M is in host memory and Md is in device memory</a:t>
            </a:r>
          </a:p>
          <a:p>
            <a:pPr lvl="1"/>
            <a:r>
              <a:rPr lang="en-US" smtClean="0"/>
              <a:t>cudaMemcpyHostToDevice and cudaMemcpyDeviceToHost are symbolic constants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FF004-129A-4E03-9014-789816E145C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066800" y="4114800"/>
            <a:ext cx="7162800" cy="1417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565150" indent="-565150"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endParaRPr lang="en-US" sz="3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565150" indent="-565150"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Md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M, size,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565150" indent="-565150"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565150" indent="-565150"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565150" algn="l"/>
                <a:tab pos="1479550" algn="l"/>
                <a:tab pos="2393950" algn="l"/>
                <a:tab pos="3308350" algn="l"/>
                <a:tab pos="4222750" algn="l"/>
                <a:tab pos="5137150" algn="l"/>
                <a:tab pos="6051550" algn="l"/>
                <a:tab pos="6965950" algn="l"/>
                <a:tab pos="7880350" algn="l"/>
                <a:tab pos="8794750" algn="l"/>
                <a:tab pos="9709150" algn="l"/>
                <a:tab pos="10623550" algn="l"/>
              </a:tabLst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(M,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Md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Kernel Template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C: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a, float b)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// slow code goes here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In CUDA: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a, float b)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  // fast code goes here!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Calling a Kernel Function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4F3-2944-4791-B0E5-1B0268C59BA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6565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kernel function must be called with an execution configuration: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KernelFunc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(...);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dim3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DimGrid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(100, 50);    // 5000 thread blocks 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dim3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DimBlock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(4, 8, 8);   // 256 threads per block </a:t>
            </a:r>
          </a:p>
          <a:p>
            <a:pPr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KernelFunc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(...);    // invoke a function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Calling a Kernel Function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4F3-2944-4791-B0E5-1B0268C59BA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6565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kernel function must be called with an execution configuration: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KernelFunc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(...);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dim3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DimGrid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(100, 50);    // 5000 thread blocks 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dim3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DimBlock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(4, 8, 8);   // 256 threads per block </a:t>
            </a:r>
          </a:p>
          <a:p>
            <a:pPr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KernelFunc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(...);    // invoke a function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00" y="2971800"/>
            <a:ext cx="38100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343400" y="2209800"/>
            <a:ext cx="990600" cy="7620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68606" y="1981200"/>
            <a:ext cx="377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Declare the dimensions for grid/blocks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Calling a Kernel Function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4F3-2944-4791-B0E5-1B0268C59BA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6565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>
            <a:noAutofit/>
          </a:bodyPr>
          <a:lstStyle/>
          <a:p>
            <a:r>
              <a:rPr lang="en-US" dirty="0" smtClean="0"/>
              <a:t>A kernel function must be called with an execution configuration: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KernelFunc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(...);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dim3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DimGrid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(100, 50);    // 5000 thread blocks 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dim3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DimBlock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(4, 8, 8);   // 256 threads per block </a:t>
            </a:r>
          </a:p>
          <a:p>
            <a:pPr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KernelFunc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DimGrid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DimBlock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&gt;&gt;&gt;(...); 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//invoke a kernel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Any call to a kernel function is asynchronous from CUDA 1.0 on, explicit synch needed for blocking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971800"/>
            <a:ext cx="38100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343400" y="2209800"/>
            <a:ext cx="990600" cy="7620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68606" y="1981200"/>
            <a:ext cx="377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Declare the dimensions for grid/blocks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SAXPY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void</a:t>
            </a:r>
          </a:p>
          <a:p>
            <a:pPr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saxpy_serial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n, float a, float *x, float *y)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for(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y[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 = a*x[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 + y[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//invoke the kernel</a:t>
            </a:r>
          </a:p>
          <a:p>
            <a:pPr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saxpy_serial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(n, 2.0, x, y);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4800600"/>
            <a:ext cx="8382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SAXPY on a GPU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Doing anything across an entire vector is perfect for massively parallel computing.</a:t>
            </a:r>
          </a:p>
          <a:p>
            <a:endParaRPr lang="en-US" dirty="0" smtClean="0"/>
          </a:p>
          <a:p>
            <a:r>
              <a:rPr lang="en-US" dirty="0" smtClean="0"/>
              <a:t>Instead of </a:t>
            </a:r>
            <a:r>
              <a:rPr lang="en-US" i="1" u="sng" dirty="0" smtClean="0"/>
              <a:t>one</a:t>
            </a:r>
            <a:r>
              <a:rPr lang="en-US" dirty="0" smtClean="0"/>
              <a:t> function </a:t>
            </a:r>
            <a:r>
              <a:rPr lang="en-US" i="1" u="sng" dirty="0" smtClean="0"/>
              <a:t>looping</a:t>
            </a:r>
            <a:r>
              <a:rPr lang="en-US" dirty="0" smtClean="0"/>
              <a:t> over the data set,</a:t>
            </a:r>
          </a:p>
          <a:p>
            <a:pPr>
              <a:buNone/>
            </a:pPr>
            <a:r>
              <a:rPr lang="en-US" dirty="0" smtClean="0"/>
              <a:t>		we’ll use </a:t>
            </a:r>
            <a:r>
              <a:rPr lang="en-US" i="1" u="sng" dirty="0" smtClean="0"/>
              <a:t>many</a:t>
            </a:r>
            <a:r>
              <a:rPr lang="en-US" dirty="0" smtClean="0"/>
              <a:t> threads, each doing </a:t>
            </a:r>
            <a:r>
              <a:rPr lang="en-US" i="1" u="sng" dirty="0" smtClean="0"/>
              <a:t>one</a:t>
            </a:r>
            <a:r>
              <a:rPr lang="en-US" dirty="0" smtClean="0"/>
              <a:t> calculation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41687" y="3937000"/>
            <a:ext cx="1862137" cy="241300"/>
            <a:chOff x="2271" y="2076"/>
            <a:chExt cx="1173" cy="15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298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52" y="2076"/>
              <a:ext cx="146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005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58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711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565" y="2076"/>
              <a:ext cx="146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418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271" y="2076"/>
              <a:ext cx="147" cy="1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spcBef>
                  <a:spcPts val="3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271" y="2076"/>
              <a:ext cx="117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271" y="2229"/>
              <a:ext cx="117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271" y="2076"/>
              <a:ext cx="1" cy="1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418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65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711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58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05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152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298" y="2076"/>
              <a:ext cx="1" cy="1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445" y="2076"/>
              <a:ext cx="1" cy="1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819400" y="3505200"/>
            <a:ext cx="3276601" cy="3181351"/>
            <a:chOff x="1942" y="1804"/>
            <a:chExt cx="2064" cy="2004"/>
          </a:xfrm>
        </p:grpSpPr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2354" y="2303"/>
              <a:ext cx="1166" cy="1505"/>
              <a:chOff x="2354" y="2303"/>
              <a:chExt cx="1166" cy="1505"/>
            </a:xfrm>
          </p:grpSpPr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2354" y="2304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2518" y="2303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2655" y="2304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2808" y="2308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3368" y="2303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2928" y="2314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3076" y="2315"/>
                <a:ext cx="152" cy="1493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2 h 1893"/>
                  <a:gd name="T4" fmla="*/ 22 w 152"/>
                  <a:gd name="T5" fmla="*/ 443 h 1893"/>
                  <a:gd name="T6" fmla="*/ 120 w 152"/>
                  <a:gd name="T7" fmla="*/ 700 h 1893"/>
                  <a:gd name="T8" fmla="*/ 11 w 152"/>
                  <a:gd name="T9" fmla="*/ 901 h 1893"/>
                  <a:gd name="T10" fmla="*/ 126 w 152"/>
                  <a:gd name="T11" fmla="*/ 1068 h 1893"/>
                  <a:gd name="T12" fmla="*/ 71 w 152"/>
                  <a:gd name="T13" fmla="*/ 1178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3229" y="2303"/>
                <a:ext cx="152" cy="1494"/>
              </a:xfrm>
              <a:custGeom>
                <a:avLst/>
                <a:gdLst>
                  <a:gd name="T0" fmla="*/ 0 w 152"/>
                  <a:gd name="T1" fmla="*/ 0 h 1893"/>
                  <a:gd name="T2" fmla="*/ 148 w 152"/>
                  <a:gd name="T3" fmla="*/ 223 h 1893"/>
                  <a:gd name="T4" fmla="*/ 22 w 152"/>
                  <a:gd name="T5" fmla="*/ 444 h 1893"/>
                  <a:gd name="T6" fmla="*/ 120 w 152"/>
                  <a:gd name="T7" fmla="*/ 701 h 1893"/>
                  <a:gd name="T8" fmla="*/ 11 w 152"/>
                  <a:gd name="T9" fmla="*/ 902 h 1893"/>
                  <a:gd name="T10" fmla="*/ 126 w 152"/>
                  <a:gd name="T11" fmla="*/ 1069 h 1893"/>
                  <a:gd name="T12" fmla="*/ 71 w 152"/>
                  <a:gd name="T13" fmla="*/ 1179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1942" y="2686"/>
              <a:ext cx="2064" cy="467"/>
            </a:xfrm>
            <a:prstGeom prst="rect">
              <a:avLst/>
            </a:prstGeom>
            <a:solidFill>
              <a:srgbClr val="000000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449263">
                <a:buClr>
                  <a:srgbClr val="FFFFFF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dirty="0">
                  <a:solidFill>
                    <a:srgbClr val="FFFFFF"/>
                  </a:solidFill>
                  <a:latin typeface="Courier New" charset="0"/>
                </a:rPr>
                <a:t>…</a:t>
              </a:r>
            </a:p>
            <a:p>
              <a:pPr defTabSz="449263">
                <a:buClr>
                  <a:srgbClr val="FFFFFF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dirty="0" smtClean="0">
                  <a:solidFill>
                    <a:srgbClr val="FFFFFF"/>
                  </a:solidFill>
                  <a:latin typeface="Courier New" charset="0"/>
                </a:rPr>
                <a:t>y[</a:t>
              </a:r>
              <a:r>
                <a:rPr lang="en-US" sz="1400" b="1" dirty="0" err="1" smtClean="0">
                  <a:solidFill>
                    <a:srgbClr val="FFFFFF"/>
                  </a:solidFill>
                  <a:latin typeface="Courier New" charset="0"/>
                </a:rPr>
                <a:t>tid</a:t>
              </a:r>
              <a:r>
                <a:rPr lang="en-US" sz="1400" b="1" dirty="0" smtClean="0">
                  <a:solidFill>
                    <a:srgbClr val="FFFFFF"/>
                  </a:solidFill>
                  <a:latin typeface="Courier New" charset="0"/>
                </a:rPr>
                <a:t>] = a*x[</a:t>
              </a:r>
              <a:r>
                <a:rPr lang="en-US" sz="1400" b="1" dirty="0" err="1" smtClean="0">
                  <a:solidFill>
                    <a:srgbClr val="FFFFFF"/>
                  </a:solidFill>
                  <a:latin typeface="Courier New" charset="0"/>
                </a:rPr>
                <a:t>tid</a:t>
              </a:r>
              <a:r>
                <a:rPr lang="en-US" sz="1400" b="1" dirty="0" smtClean="0">
                  <a:solidFill>
                    <a:srgbClr val="FFFFFF"/>
                  </a:solidFill>
                  <a:latin typeface="Courier New" charset="0"/>
                </a:rPr>
                <a:t>] + y[</a:t>
              </a:r>
              <a:r>
                <a:rPr lang="en-US" sz="1400" b="1" dirty="0" err="1" smtClean="0">
                  <a:solidFill>
                    <a:srgbClr val="FFFFFF"/>
                  </a:solidFill>
                  <a:latin typeface="Courier New" charset="0"/>
                </a:rPr>
                <a:t>tid</a:t>
              </a:r>
              <a:r>
                <a:rPr lang="en-US" sz="1400" b="1" dirty="0" smtClean="0">
                  <a:solidFill>
                    <a:srgbClr val="FFFFFF"/>
                  </a:solidFill>
                  <a:latin typeface="Courier New" charset="0"/>
                </a:rPr>
                <a:t>];</a:t>
              </a:r>
            </a:p>
            <a:p>
              <a:pPr defTabSz="449263">
                <a:buClr>
                  <a:srgbClr val="FFFFFF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dirty="0" smtClean="0">
                  <a:solidFill>
                    <a:srgbClr val="FFFFFF"/>
                  </a:solidFill>
                  <a:latin typeface="Courier New" charset="0"/>
                </a:rPr>
                <a:t>…</a:t>
              </a:r>
              <a:endParaRPr lang="en-US" sz="1400" b="1" dirty="0">
                <a:solidFill>
                  <a:srgbClr val="FFFFFF"/>
                </a:solidFill>
                <a:latin typeface="Courier New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476" y="1804"/>
              <a:ext cx="728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Courier New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dirty="0" err="1">
                  <a:solidFill>
                    <a:srgbClr val="000000"/>
                  </a:solidFill>
                  <a:latin typeface="Courier New" charset="0"/>
                </a:rPr>
                <a:t>threadID</a:t>
              </a:r>
              <a:endParaRPr lang="en-US" sz="1600" b="1" dirty="0">
                <a:solidFill>
                  <a:srgbClr val="000000"/>
                </a:solidFill>
                <a:latin typeface="Courier New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P4 Northwood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51905" name="Picture 1" descr="C:\classes\Archive\CS352stuff\various\Northwood_130nm_die_text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SAXPY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void</a:t>
            </a:r>
          </a:p>
          <a:p>
            <a:pPr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saxpy_cuda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n, float a, float *x, float *y)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if(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n)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y[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 = a*x[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 + y[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nblocks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(n + 255) / 256;</a:t>
            </a:r>
          </a:p>
          <a:p>
            <a:pPr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//invoke the kernel with 256 threads per block</a:t>
            </a:r>
          </a:p>
          <a:p>
            <a:pPr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saxpy_cuda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nblocks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256&gt;&gt;&gt;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(n, 2.0, x, y);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4038600"/>
            <a:ext cx="8382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Matrix Multiplication in CUDA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case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Multiplication: A Case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Matrix multiplication illustrates many of the basic features of memory and thread management in CUDA</a:t>
            </a:r>
          </a:p>
          <a:p>
            <a:pPr lvl="1"/>
            <a:r>
              <a:rPr lang="en-US" dirty="0" smtClean="0"/>
              <a:t>Usage of thread/block IDs</a:t>
            </a:r>
          </a:p>
          <a:p>
            <a:pPr lvl="1"/>
            <a:r>
              <a:rPr lang="en-US" dirty="0" smtClean="0"/>
              <a:t>Memory data transfer between host and device</a:t>
            </a:r>
          </a:p>
          <a:p>
            <a:pPr lvl="1"/>
            <a:r>
              <a:rPr lang="en-US" dirty="0" smtClean="0"/>
              <a:t>Motivates some performance issues:</a:t>
            </a:r>
          </a:p>
          <a:p>
            <a:pPr lvl="2"/>
            <a:r>
              <a:rPr lang="en-US" dirty="0" smtClean="0"/>
              <a:t>shared memory usage</a:t>
            </a:r>
          </a:p>
          <a:p>
            <a:pPr lvl="2"/>
            <a:r>
              <a:rPr lang="en-US" dirty="0" smtClean="0"/>
              <a:t>register usage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Assumptions:</a:t>
            </a:r>
          </a:p>
          <a:p>
            <a:pPr lvl="2"/>
            <a:r>
              <a:rPr lang="en-US" dirty="0" smtClean="0"/>
              <a:t>Basic </a:t>
            </a:r>
            <a:r>
              <a:rPr lang="en-US" dirty="0" err="1" smtClean="0"/>
              <a:t>unoptimized</a:t>
            </a:r>
            <a:r>
              <a:rPr lang="en-US" dirty="0" smtClean="0"/>
              <a:t> </a:t>
            </a:r>
            <a:r>
              <a:rPr lang="en-US" dirty="0" err="1" smtClean="0"/>
              <a:t>sgemm</a:t>
            </a:r>
            <a:endParaRPr lang="en-US" dirty="0" smtClean="0"/>
          </a:p>
          <a:p>
            <a:pPr lvl="2"/>
            <a:r>
              <a:rPr lang="en-US" dirty="0" smtClean="0"/>
              <a:t>Matrices are square (for simplicity)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Programming Model:</a:t>
            </a:r>
            <a:br>
              <a:rPr lang="en-US" smtClean="0"/>
            </a:br>
            <a:r>
              <a:rPr lang="en-US" smtClean="0"/>
              <a:t>Square Matrix Multiplication Example</a:t>
            </a:r>
            <a:endParaRPr lang="en-US" dirty="0" smtClean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86DC-6470-4CBF-8E6F-10145B7B506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06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5867400" cy="4937760"/>
          </a:xfrm>
        </p:spPr>
        <p:txBody>
          <a:bodyPr/>
          <a:lstStyle/>
          <a:p>
            <a:r>
              <a:rPr lang="en-US" dirty="0" smtClean="0"/>
              <a:t>P = M * N </a:t>
            </a:r>
          </a:p>
          <a:p>
            <a:pPr lvl="1"/>
            <a:r>
              <a:rPr lang="en-US" dirty="0" smtClean="0"/>
              <a:t>Each is of size WIDTH x WIDTH</a:t>
            </a:r>
          </a:p>
          <a:p>
            <a:endParaRPr lang="en-US" dirty="0" smtClean="0"/>
          </a:p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One thread calculates one element of P</a:t>
            </a:r>
          </a:p>
          <a:p>
            <a:pPr lvl="2"/>
            <a:r>
              <a:rPr lang="en-US" dirty="0" smtClean="0"/>
              <a:t>M and N are loaded WIDTH times from global memory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3884613" y="4387850"/>
            <a:ext cx="2468562" cy="24685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M</a:t>
            </a: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6397625" y="1873250"/>
            <a:ext cx="2468563" cy="24685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N</a:t>
            </a:r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6397625" y="4387850"/>
            <a:ext cx="2468563" cy="24685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P</a:t>
            </a:r>
          </a:p>
        </p:txBody>
      </p:sp>
      <p:sp>
        <p:nvSpPr>
          <p:cNvPr id="70664" name="Text Box 7"/>
          <p:cNvSpPr txBox="1">
            <a:spLocks noChangeArrowheads="1"/>
          </p:cNvSpPr>
          <p:nvPr/>
        </p:nvSpPr>
        <p:spPr bwMode="auto">
          <a:xfrm>
            <a:off x="7769225" y="1873250"/>
            <a:ext cx="53975" cy="2468562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8"/>
          <p:cNvSpPr>
            <a:spLocks noChangeShapeType="1"/>
          </p:cNvSpPr>
          <p:nvPr/>
        </p:nvSpPr>
        <p:spPr bwMode="auto">
          <a:xfrm>
            <a:off x="7824788" y="4341812"/>
            <a:ext cx="1587" cy="1417638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6" name="Line 9"/>
          <p:cNvSpPr>
            <a:spLocks noChangeShapeType="1"/>
          </p:cNvSpPr>
          <p:nvPr/>
        </p:nvSpPr>
        <p:spPr bwMode="auto">
          <a:xfrm>
            <a:off x="7769225" y="4311650"/>
            <a:ext cx="1588" cy="1417637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7" name="Line 10"/>
          <p:cNvSpPr>
            <a:spLocks noChangeShapeType="1"/>
          </p:cNvSpPr>
          <p:nvPr/>
        </p:nvSpPr>
        <p:spPr bwMode="auto">
          <a:xfrm flipH="1">
            <a:off x="6396038" y="6707187"/>
            <a:ext cx="2471737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8" name="Text Box 11"/>
          <p:cNvSpPr txBox="1">
            <a:spLocks noChangeArrowheads="1"/>
          </p:cNvSpPr>
          <p:nvPr/>
        </p:nvSpPr>
        <p:spPr bwMode="auto">
          <a:xfrm>
            <a:off x="3884613" y="5759450"/>
            <a:ext cx="2468562" cy="55562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Text Box 12"/>
          <p:cNvSpPr txBox="1">
            <a:spLocks noChangeArrowheads="1"/>
          </p:cNvSpPr>
          <p:nvPr/>
        </p:nvSpPr>
        <p:spPr bwMode="auto">
          <a:xfrm>
            <a:off x="7769225" y="5759450"/>
            <a:ext cx="55563" cy="53975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/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70" name="Line 13"/>
          <p:cNvSpPr>
            <a:spLocks noChangeShapeType="1"/>
          </p:cNvSpPr>
          <p:nvPr/>
        </p:nvSpPr>
        <p:spPr bwMode="auto">
          <a:xfrm>
            <a:off x="6342063" y="5759450"/>
            <a:ext cx="1417637" cy="1587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14"/>
          <p:cNvSpPr>
            <a:spLocks noChangeShapeType="1"/>
          </p:cNvSpPr>
          <p:nvPr/>
        </p:nvSpPr>
        <p:spPr bwMode="auto">
          <a:xfrm>
            <a:off x="6342063" y="5813425"/>
            <a:ext cx="1417637" cy="1587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15"/>
          <p:cNvSpPr>
            <a:spLocks noChangeShapeType="1"/>
          </p:cNvSpPr>
          <p:nvPr/>
        </p:nvSpPr>
        <p:spPr bwMode="auto">
          <a:xfrm flipH="1" flipV="1">
            <a:off x="8713788" y="1868487"/>
            <a:ext cx="7937" cy="247173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16"/>
          <p:cNvSpPr>
            <a:spLocks noChangeShapeType="1"/>
          </p:cNvSpPr>
          <p:nvPr/>
        </p:nvSpPr>
        <p:spPr bwMode="auto">
          <a:xfrm flipH="1" flipV="1">
            <a:off x="8713788" y="4386262"/>
            <a:ext cx="7937" cy="247173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4" name="Line 17"/>
          <p:cNvSpPr>
            <a:spLocks noChangeShapeType="1"/>
          </p:cNvSpPr>
          <p:nvPr/>
        </p:nvSpPr>
        <p:spPr bwMode="auto">
          <a:xfrm flipH="1">
            <a:off x="3883025" y="6707187"/>
            <a:ext cx="2471738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Text Box 18"/>
          <p:cNvSpPr txBox="1">
            <a:spLocks noChangeArrowheads="1"/>
          </p:cNvSpPr>
          <p:nvPr/>
        </p:nvSpPr>
        <p:spPr bwMode="auto">
          <a:xfrm rot="-5400000">
            <a:off x="8384382" y="3031330"/>
            <a:ext cx="400050" cy="13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  <p:sp>
        <p:nvSpPr>
          <p:cNvPr id="70676" name="Text Box 19"/>
          <p:cNvSpPr txBox="1">
            <a:spLocks noChangeArrowheads="1"/>
          </p:cNvSpPr>
          <p:nvPr/>
        </p:nvSpPr>
        <p:spPr bwMode="auto">
          <a:xfrm rot="-5400000">
            <a:off x="8384382" y="5545930"/>
            <a:ext cx="400050" cy="13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  <p:sp>
        <p:nvSpPr>
          <p:cNvPr id="70677" name="Text Box 20"/>
          <p:cNvSpPr txBox="1">
            <a:spLocks noChangeArrowheads="1"/>
          </p:cNvSpPr>
          <p:nvPr/>
        </p:nvSpPr>
        <p:spPr bwMode="auto">
          <a:xfrm>
            <a:off x="4908550" y="6518275"/>
            <a:ext cx="400050" cy="13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  <p:sp>
        <p:nvSpPr>
          <p:cNvPr id="70678" name="Text Box 21"/>
          <p:cNvSpPr txBox="1">
            <a:spLocks noChangeArrowheads="1"/>
          </p:cNvSpPr>
          <p:nvPr/>
        </p:nvSpPr>
        <p:spPr bwMode="auto">
          <a:xfrm>
            <a:off x="7366000" y="6516687"/>
            <a:ext cx="400050" cy="13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Step 1: Matrix Multiplication</a:t>
            </a:r>
            <a:br>
              <a:rPr lang="en-US" smtClean="0"/>
            </a:br>
            <a:r>
              <a:rPr lang="en-US" smtClean="0"/>
              <a:t>A Simple Host Version in C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724B-D617-438F-92B1-7967F702660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084637" y="4387850"/>
            <a:ext cx="2468563" cy="24685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M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6597650" y="1873250"/>
            <a:ext cx="2468562" cy="24685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N</a:t>
            </a:r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6597650" y="4387850"/>
            <a:ext cx="2468562" cy="2468562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P</a:t>
            </a: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7969250" y="1873250"/>
            <a:ext cx="53975" cy="2468562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Line 7"/>
          <p:cNvSpPr>
            <a:spLocks noChangeShapeType="1"/>
          </p:cNvSpPr>
          <p:nvPr/>
        </p:nvSpPr>
        <p:spPr bwMode="auto">
          <a:xfrm>
            <a:off x="8024812" y="4341812"/>
            <a:ext cx="1588" cy="1417638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Line 8"/>
          <p:cNvSpPr>
            <a:spLocks noChangeShapeType="1"/>
          </p:cNvSpPr>
          <p:nvPr/>
        </p:nvSpPr>
        <p:spPr bwMode="auto">
          <a:xfrm>
            <a:off x="7969250" y="4311650"/>
            <a:ext cx="1587" cy="1417637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Line 9"/>
          <p:cNvSpPr>
            <a:spLocks noChangeShapeType="1"/>
          </p:cNvSpPr>
          <p:nvPr/>
        </p:nvSpPr>
        <p:spPr bwMode="auto">
          <a:xfrm flipH="1">
            <a:off x="6596062" y="6707187"/>
            <a:ext cx="2471738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Text Box 10"/>
          <p:cNvSpPr txBox="1">
            <a:spLocks noChangeArrowheads="1"/>
          </p:cNvSpPr>
          <p:nvPr/>
        </p:nvSpPr>
        <p:spPr bwMode="auto">
          <a:xfrm>
            <a:off x="4084637" y="5759450"/>
            <a:ext cx="2468563" cy="55562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Text Box 11"/>
          <p:cNvSpPr txBox="1">
            <a:spLocks noChangeArrowheads="1"/>
          </p:cNvSpPr>
          <p:nvPr/>
        </p:nvSpPr>
        <p:spPr bwMode="auto">
          <a:xfrm>
            <a:off x="7969250" y="5759450"/>
            <a:ext cx="55562" cy="53975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/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41" name="Line 12"/>
          <p:cNvSpPr>
            <a:spLocks noChangeShapeType="1"/>
          </p:cNvSpPr>
          <p:nvPr/>
        </p:nvSpPr>
        <p:spPr bwMode="auto">
          <a:xfrm>
            <a:off x="6542087" y="5759450"/>
            <a:ext cx="1417638" cy="1587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13"/>
          <p:cNvSpPr>
            <a:spLocks noChangeShapeType="1"/>
          </p:cNvSpPr>
          <p:nvPr/>
        </p:nvSpPr>
        <p:spPr bwMode="auto">
          <a:xfrm>
            <a:off x="6542087" y="5813425"/>
            <a:ext cx="1417638" cy="1587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Line 14"/>
          <p:cNvSpPr>
            <a:spLocks noChangeShapeType="1"/>
          </p:cNvSpPr>
          <p:nvPr/>
        </p:nvSpPr>
        <p:spPr bwMode="auto">
          <a:xfrm flipH="1" flipV="1">
            <a:off x="8913812" y="1868487"/>
            <a:ext cx="7938" cy="247173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4" name="Line 15"/>
          <p:cNvSpPr>
            <a:spLocks noChangeShapeType="1"/>
          </p:cNvSpPr>
          <p:nvPr/>
        </p:nvSpPr>
        <p:spPr bwMode="auto">
          <a:xfrm flipH="1" flipV="1">
            <a:off x="8913812" y="4386262"/>
            <a:ext cx="7938" cy="247173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5" name="Line 16"/>
          <p:cNvSpPr>
            <a:spLocks noChangeShapeType="1"/>
          </p:cNvSpPr>
          <p:nvPr/>
        </p:nvSpPr>
        <p:spPr bwMode="auto">
          <a:xfrm flipH="1">
            <a:off x="4083050" y="6707187"/>
            <a:ext cx="2471737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Text Box 17"/>
          <p:cNvSpPr txBox="1">
            <a:spLocks noChangeArrowheads="1"/>
          </p:cNvSpPr>
          <p:nvPr/>
        </p:nvSpPr>
        <p:spPr bwMode="auto">
          <a:xfrm rot="-5400000">
            <a:off x="8584406" y="3031331"/>
            <a:ext cx="400050" cy="13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  <p:sp>
        <p:nvSpPr>
          <p:cNvPr id="73747" name="Text Box 18"/>
          <p:cNvSpPr txBox="1">
            <a:spLocks noChangeArrowheads="1"/>
          </p:cNvSpPr>
          <p:nvPr/>
        </p:nvSpPr>
        <p:spPr bwMode="auto">
          <a:xfrm rot="-5400000">
            <a:off x="8584406" y="5545931"/>
            <a:ext cx="400050" cy="13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  <p:sp>
        <p:nvSpPr>
          <p:cNvPr id="73748" name="Text Box 19"/>
          <p:cNvSpPr txBox="1">
            <a:spLocks noChangeArrowheads="1"/>
          </p:cNvSpPr>
          <p:nvPr/>
        </p:nvSpPr>
        <p:spPr bwMode="auto">
          <a:xfrm>
            <a:off x="5108575" y="6518275"/>
            <a:ext cx="400050" cy="13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  <p:sp>
        <p:nvSpPr>
          <p:cNvPr id="73749" name="Text Box 20"/>
          <p:cNvSpPr txBox="1">
            <a:spLocks noChangeArrowheads="1"/>
          </p:cNvSpPr>
          <p:nvPr/>
        </p:nvSpPr>
        <p:spPr bwMode="auto">
          <a:xfrm>
            <a:off x="7566025" y="6516687"/>
            <a:ext cx="400050" cy="13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  <p:sp>
        <p:nvSpPr>
          <p:cNvPr id="73750" name="Text Box 21"/>
          <p:cNvSpPr txBox="1">
            <a:spLocks noChangeArrowheads="1"/>
          </p:cNvSpPr>
          <p:nvPr/>
        </p:nvSpPr>
        <p:spPr bwMode="auto">
          <a:xfrm>
            <a:off x="381000" y="1295400"/>
            <a:ext cx="7732713" cy="529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// Matrix multiplication on the (CPU) host in double precision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void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MatrixMulOnHost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(float* M, float* N, float* P,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WIDTH)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‏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{  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	   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, j, k;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	    double a, b, sum;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for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 0;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&lt;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WIDTH;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++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)‏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for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(j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 0; j &lt;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WIDTH;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++j) {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   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sum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 0;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    for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(k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 0; k &lt;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WIDTH;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++k) {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   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a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M[</a:t>
            </a:r>
            <a:r>
              <a:rPr lang="en-US" sz="2000" dirty="0" err="1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 *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</a:rPr>
              <a:t>WIDTH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+ k]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       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b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N[k *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</a:rPr>
              <a:t>WIDTH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+ j]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        sum += a * b;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    }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    </a:t>
            </a:r>
            <a:r>
              <a:rPr lang="en-US" sz="2000" dirty="0">
                <a:solidFill>
                  <a:srgbClr val="00B050"/>
                </a:solidFill>
                <a:latin typeface="Arial" charset="0"/>
              </a:rPr>
              <a:t>P[</a:t>
            </a:r>
            <a:r>
              <a:rPr lang="en-US" sz="2000" dirty="0" err="1">
                <a:solidFill>
                  <a:srgbClr val="00B050"/>
                </a:solidFill>
                <a:latin typeface="Arial" charset="0"/>
              </a:rPr>
              <a:t>i</a:t>
            </a:r>
            <a:r>
              <a:rPr lang="en-US" sz="2000" dirty="0">
                <a:solidFill>
                  <a:srgbClr val="00B050"/>
                </a:solidFill>
                <a:latin typeface="Arial" charset="0"/>
              </a:rPr>
              <a:t> * </a:t>
            </a:r>
            <a:r>
              <a:rPr lang="en-US" sz="2000" dirty="0" smtClean="0">
                <a:solidFill>
                  <a:srgbClr val="00B050"/>
                </a:solidFill>
                <a:latin typeface="Arial" charset="0"/>
              </a:rPr>
              <a:t>WIDTH </a:t>
            </a:r>
            <a:r>
              <a:rPr lang="en-US" sz="2000" dirty="0">
                <a:solidFill>
                  <a:srgbClr val="00B050"/>
                </a:solidFill>
                <a:latin typeface="Arial" charset="0"/>
              </a:rPr>
              <a:t>+ j]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 sum;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}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}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51" name="Line 22"/>
          <p:cNvSpPr>
            <a:spLocks noChangeShapeType="1"/>
          </p:cNvSpPr>
          <p:nvPr/>
        </p:nvSpPr>
        <p:spPr bwMode="auto">
          <a:xfrm>
            <a:off x="4951412" y="4418012"/>
            <a:ext cx="1588" cy="1295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52" name="Text Box 23"/>
          <p:cNvSpPr txBox="1">
            <a:spLocks noChangeArrowheads="1"/>
          </p:cNvSpPr>
          <p:nvPr/>
        </p:nvSpPr>
        <p:spPr bwMode="auto">
          <a:xfrm>
            <a:off x="4911725" y="4765675"/>
            <a:ext cx="3159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73753" name="Line 24"/>
          <p:cNvSpPr>
            <a:spLocks noChangeShapeType="1"/>
          </p:cNvSpPr>
          <p:nvPr/>
        </p:nvSpPr>
        <p:spPr bwMode="auto">
          <a:xfrm>
            <a:off x="4113212" y="5942012"/>
            <a:ext cx="838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54" name="Text Box 25"/>
          <p:cNvSpPr txBox="1">
            <a:spLocks noChangeArrowheads="1"/>
          </p:cNvSpPr>
          <p:nvPr/>
        </p:nvSpPr>
        <p:spPr bwMode="auto">
          <a:xfrm>
            <a:off x="4318000" y="5940425"/>
            <a:ext cx="3524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73755" name="Line 26"/>
          <p:cNvSpPr>
            <a:spLocks noChangeShapeType="1"/>
          </p:cNvSpPr>
          <p:nvPr/>
        </p:nvSpPr>
        <p:spPr bwMode="auto">
          <a:xfrm>
            <a:off x="8228012" y="1903412"/>
            <a:ext cx="1588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56" name="Text Box 27"/>
          <p:cNvSpPr txBox="1">
            <a:spLocks noChangeArrowheads="1"/>
          </p:cNvSpPr>
          <p:nvPr/>
        </p:nvSpPr>
        <p:spPr bwMode="auto">
          <a:xfrm>
            <a:off x="8204200" y="2174875"/>
            <a:ext cx="3524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73757" name="Line 28"/>
          <p:cNvSpPr>
            <a:spLocks noChangeShapeType="1"/>
          </p:cNvSpPr>
          <p:nvPr/>
        </p:nvSpPr>
        <p:spPr bwMode="auto">
          <a:xfrm>
            <a:off x="6551612" y="2894012"/>
            <a:ext cx="1447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58" name="Text Box 29"/>
          <p:cNvSpPr txBox="1">
            <a:spLocks noChangeArrowheads="1"/>
          </p:cNvSpPr>
          <p:nvPr/>
        </p:nvSpPr>
        <p:spPr bwMode="auto">
          <a:xfrm>
            <a:off x="6858000" y="2514600"/>
            <a:ext cx="32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j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Input Matrix Data Transfer</a:t>
            </a:r>
            <a:br>
              <a:rPr lang="en-US" dirty="0" smtClean="0"/>
            </a:br>
            <a:r>
              <a:rPr lang="en-US" dirty="0" smtClean="0"/>
              <a:t>(Host-side Code)‏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29BD-C258-48A8-B228-A3C49881220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001000" cy="4680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void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MatrixMulOnDevice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(float* M, float* N, float* P,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WIDTH)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‏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size =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WIDTH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WIDTH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(float); </a:t>
            </a:r>
          </a:p>
          <a:p>
            <a:pPr algn="l"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float*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Pd;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…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   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// 1. Allocate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Load M, N to device memory 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cudaMalloc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(&amp;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size);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cudaMemcpy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M, size,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cudaMemcpyHostToDevice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cudaMalloc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(&amp;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size);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cudaMemcpy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N, size,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cudaMemcpyHostToDevice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// Allocate P on the device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cudaMalloc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(&amp;Pd, size);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Output Matrix Data Transfer</a:t>
            </a:r>
            <a:br>
              <a:rPr lang="en-US" dirty="0" smtClean="0"/>
            </a:br>
            <a:r>
              <a:rPr lang="en-US" dirty="0" smtClean="0"/>
              <a:t>(Host-side Code)‏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CE21-4014-40D4-9FDC-8FBAFE15A21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495300" y="2057400"/>
            <a:ext cx="8420100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// 2.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Kernel invocation code – to be shown later</a:t>
            </a:r>
          </a:p>
          <a:p>
            <a:pPr algn="l"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…</a:t>
            </a:r>
          </a:p>
          <a:p>
            <a:pPr algn="l"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// 3. Read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 from the device</a:t>
            </a:r>
          </a:p>
          <a:p>
            <a:pPr algn="l"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cudaMemcpy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(P, Pd, size,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cudaMemcpyDeviceToHost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// Free device matrices</a:t>
            </a:r>
          </a:p>
          <a:p>
            <a:pPr algn="l"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cudaFree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cudaFree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cudaFree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(Pd);</a:t>
            </a:r>
          </a:p>
          <a:p>
            <a:pPr algn="l"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4: Kernel 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1366-C309-49A2-9486-EF51BE90EF6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3787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__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global__ void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MatrixMulKernel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(float*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Md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float*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float* Pd,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WIDTH)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‏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{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	    float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Pvalue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= 0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for (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k = 0; k &lt; WIDTH; ++k)‏ {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 float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Melement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000" dirty="0" err="1" smtClean="0">
                <a:solidFill>
                  <a:srgbClr val="00B050"/>
                </a:solidFill>
                <a:latin typeface="Arial" charset="0"/>
              </a:rPr>
              <a:t>Md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threadIdx.y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*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WIDTH+k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];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 float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Nelement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000" dirty="0" err="1" smtClean="0">
                <a:solidFill>
                  <a:srgbClr val="00B0F0"/>
                </a:solidFill>
                <a:latin typeface="Arial" charset="0"/>
              </a:rPr>
              <a:t>Nd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[k*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WIDTH+threadIdx.x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];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 </a:t>
            </a: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Pvalue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+=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Melement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*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Nelement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}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</a:rPr>
              <a:t>Pd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threadIdx.y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*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WIDTH+threadIdx.x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]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= </a:t>
            </a: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Pvalue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}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675438" y="1873250"/>
            <a:ext cx="2468562" cy="2468563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Nd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62425" y="4387850"/>
            <a:ext cx="2468563" cy="2468563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Md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75438" y="4387850"/>
            <a:ext cx="2468562" cy="2468563"/>
          </a:xfrm>
          <a:prstGeom prst="rect">
            <a:avLst/>
          </a:prstGeom>
          <a:solidFill>
            <a:srgbClr val="99FF66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Pd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047038" y="1873250"/>
            <a:ext cx="53975" cy="2468563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8102600" y="4341813"/>
            <a:ext cx="1588" cy="1417637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8047038" y="4311650"/>
            <a:ext cx="1587" cy="1417638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673850" y="6707188"/>
            <a:ext cx="2471738" cy="1587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162425" y="5759450"/>
            <a:ext cx="2468563" cy="55563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047038" y="5759450"/>
            <a:ext cx="55562" cy="53975"/>
          </a:xfrm>
          <a:prstGeom prst="rect">
            <a:avLst/>
          </a:prstGeom>
          <a:solidFill>
            <a:srgbClr val="FF6600"/>
          </a:solidFill>
          <a:ln w="9360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/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619875" y="5759450"/>
            <a:ext cx="1417638" cy="1588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619875" y="5813425"/>
            <a:ext cx="1417638" cy="1588"/>
          </a:xfrm>
          <a:prstGeom prst="line">
            <a:avLst/>
          </a:prstGeom>
          <a:noFill/>
          <a:ln w="9360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 flipV="1">
            <a:off x="8991600" y="1868488"/>
            <a:ext cx="7938" cy="2471737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8991600" y="4386263"/>
            <a:ext cx="7938" cy="2471737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4160838" y="6707188"/>
            <a:ext cx="2471737" cy="1587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 rot="-5400000">
            <a:off x="8662194" y="3031332"/>
            <a:ext cx="400050" cy="13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 rot="-5400000">
            <a:off x="8662194" y="5545932"/>
            <a:ext cx="400050" cy="13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186363" y="6518275"/>
            <a:ext cx="400050" cy="138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7643813" y="6516688"/>
            <a:ext cx="400050" cy="13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49263">
              <a:buClr>
                <a:srgbClr val="FFFFFF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b="1">
                <a:solidFill>
                  <a:srgbClr val="FFFFFF"/>
                </a:solidFill>
                <a:latin typeface="Times New Roman" charset="0"/>
              </a:rPr>
              <a:t>WIDTH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8199438" y="4748213"/>
            <a:ext cx="4841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ty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045325" y="5738813"/>
            <a:ext cx="4937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tx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867400" y="4387850"/>
            <a:ext cx="1588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5761038" y="4768850"/>
            <a:ext cx="4841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ty</a:t>
            </a: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6705600" y="3549650"/>
            <a:ext cx="1371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7050088" y="3092450"/>
            <a:ext cx="4937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tx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4191000" y="5911850"/>
            <a:ext cx="1676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640263" y="5835650"/>
            <a:ext cx="3524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8305800" y="1873250"/>
            <a:ext cx="1588" cy="167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8281988" y="2373313"/>
            <a:ext cx="3524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Palatino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</a:t>
            </a:r>
            <a:br>
              <a:rPr lang="en-US" dirty="0" smtClean="0"/>
            </a:br>
            <a:r>
              <a:rPr lang="en-US" dirty="0" smtClean="0"/>
              <a:t>Kernel Invocation (Host-side Code)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FB00-6195-4779-9AC6-8F0EB6F7EED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2133600"/>
            <a:ext cx="7796022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// Setup the execution configuration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dim3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dimGrid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(1, 1);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dim3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dimBlock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(WIDTH, WIDTH);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// Launch the device computation threads!</a:t>
            </a:r>
          </a:p>
          <a:p>
            <a:pPr algn="l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MatrixMulKernel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&lt;&lt;&lt;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dimGrid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dimBlock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&gt;&gt;&gt;(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Pd,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WIDTH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Only One Thread Block Used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419600" cy="45720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One Block of threads compute the matrix Pd</a:t>
            </a:r>
          </a:p>
          <a:p>
            <a:pPr lvl="1"/>
            <a:r>
              <a:rPr lang="en-GB" dirty="0" smtClean="0"/>
              <a:t>Each thread computes one element of the matrix Pd</a:t>
            </a:r>
          </a:p>
          <a:p>
            <a:r>
              <a:rPr lang="en-GB" dirty="0" smtClean="0"/>
              <a:t>Each thread</a:t>
            </a:r>
          </a:p>
          <a:p>
            <a:pPr lvl="1"/>
            <a:r>
              <a:rPr lang="en-GB" dirty="0" smtClean="0"/>
              <a:t>Loads a row of matrix </a:t>
            </a:r>
            <a:r>
              <a:rPr lang="en-GB" dirty="0" err="1" smtClean="0"/>
              <a:t>Md</a:t>
            </a:r>
            <a:endParaRPr lang="en-GB" dirty="0" smtClean="0"/>
          </a:p>
          <a:p>
            <a:pPr lvl="1"/>
            <a:r>
              <a:rPr lang="en-GB" dirty="0" smtClean="0"/>
              <a:t>Loads a column of matrix </a:t>
            </a:r>
            <a:r>
              <a:rPr lang="en-GB" dirty="0" err="1" smtClean="0"/>
              <a:t>Nd</a:t>
            </a:r>
            <a:endParaRPr lang="en-GB" dirty="0" smtClean="0"/>
          </a:p>
          <a:p>
            <a:pPr lvl="1"/>
            <a:r>
              <a:rPr lang="en-GB" dirty="0" smtClean="0"/>
              <a:t>Perform one multiply and addition for each pair of </a:t>
            </a:r>
            <a:r>
              <a:rPr lang="en-GB" dirty="0" err="1" smtClean="0"/>
              <a:t>Md</a:t>
            </a:r>
            <a:r>
              <a:rPr lang="en-GB" dirty="0" smtClean="0"/>
              <a:t> and </a:t>
            </a:r>
            <a:r>
              <a:rPr lang="en-GB" dirty="0" err="1" smtClean="0"/>
              <a:t>Nd</a:t>
            </a:r>
            <a:r>
              <a:rPr lang="en-GB" dirty="0" smtClean="0"/>
              <a:t> elements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Compute to off-chip memory access ratio close to 1:1 (not very good)‏</a:t>
            </a:r>
          </a:p>
          <a:p>
            <a:endParaRPr lang="en-GB" dirty="0" smtClean="0"/>
          </a:p>
          <a:p>
            <a:r>
              <a:rPr lang="en-GB" dirty="0" smtClean="0"/>
              <a:t>Size of matrix limited by the number of threads allowed in a thread block (512)</a:t>
            </a:r>
          </a:p>
          <a:p>
            <a:pPr lvl="1"/>
            <a:endParaRPr lang="en-GB" dirty="0" smtClean="0"/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4E7650-7478-4C65-A62A-5BA8FCBCC18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5176838" y="1420813"/>
            <a:ext cx="1897062" cy="2052637"/>
          </a:xfrm>
          <a:prstGeom prst="roundRect">
            <a:avLst>
              <a:gd name="adj" fmla="val 83"/>
            </a:avLst>
          </a:prstGeom>
          <a:solidFill>
            <a:srgbClr val="33A3A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GB" sz="1000" b="1">
                <a:solidFill>
                  <a:srgbClr val="000000"/>
                </a:solidFill>
                <a:latin typeface="Times New Roman" charset="0"/>
              </a:rPr>
              <a:t>Grid 1</a:t>
            </a:r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5335588" y="1624013"/>
            <a:ext cx="1587500" cy="1655762"/>
          </a:xfrm>
          <a:prstGeom prst="roundRect">
            <a:avLst>
              <a:gd name="adj" fmla="val 97"/>
            </a:avLst>
          </a:prstGeom>
          <a:solidFill>
            <a:srgbClr val="23FF23">
              <a:alpha val="54901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>
                <a:solidFill>
                  <a:srgbClr val="000000"/>
                </a:solidFill>
                <a:latin typeface="Times New Roman" charset="0"/>
              </a:rPr>
              <a:t>Block 1</a:t>
            </a:r>
          </a:p>
        </p:txBody>
      </p:sp>
      <p:sp>
        <p:nvSpPr>
          <p:cNvPr id="86023" name="AutoShape 6"/>
          <p:cNvSpPr>
            <a:spLocks noChangeArrowheads="1"/>
          </p:cNvSpPr>
          <p:nvPr/>
        </p:nvSpPr>
        <p:spPr bwMode="auto">
          <a:xfrm>
            <a:off x="5322888" y="3643313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AutoShape 7"/>
          <p:cNvSpPr>
            <a:spLocks noChangeArrowheads="1"/>
          </p:cNvSpPr>
          <p:nvPr/>
        </p:nvSpPr>
        <p:spPr bwMode="auto">
          <a:xfrm>
            <a:off x="5705475" y="3643313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AutoShape 8"/>
          <p:cNvSpPr>
            <a:spLocks noChangeArrowheads="1"/>
          </p:cNvSpPr>
          <p:nvPr/>
        </p:nvSpPr>
        <p:spPr bwMode="auto">
          <a:xfrm>
            <a:off x="6086475" y="3643313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AutoShape 9"/>
          <p:cNvSpPr>
            <a:spLocks noChangeArrowheads="1"/>
          </p:cNvSpPr>
          <p:nvPr/>
        </p:nvSpPr>
        <p:spPr bwMode="auto">
          <a:xfrm>
            <a:off x="6467475" y="3643313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AutoShape 10"/>
          <p:cNvSpPr>
            <a:spLocks noChangeArrowheads="1"/>
          </p:cNvSpPr>
          <p:nvPr/>
        </p:nvSpPr>
        <p:spPr bwMode="auto">
          <a:xfrm>
            <a:off x="5322888" y="4010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AutoShape 11"/>
          <p:cNvSpPr>
            <a:spLocks noChangeArrowheads="1"/>
          </p:cNvSpPr>
          <p:nvPr/>
        </p:nvSpPr>
        <p:spPr bwMode="auto">
          <a:xfrm>
            <a:off x="5705475" y="4010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AutoShape 12"/>
          <p:cNvSpPr>
            <a:spLocks noChangeArrowheads="1"/>
          </p:cNvSpPr>
          <p:nvPr/>
        </p:nvSpPr>
        <p:spPr bwMode="auto">
          <a:xfrm>
            <a:off x="6086475" y="4010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AutoShape 13"/>
          <p:cNvSpPr>
            <a:spLocks noChangeArrowheads="1"/>
          </p:cNvSpPr>
          <p:nvPr/>
        </p:nvSpPr>
        <p:spPr bwMode="auto">
          <a:xfrm>
            <a:off x="6467475" y="4010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603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888" y="4391025"/>
            <a:ext cx="3873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603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475" y="4391025"/>
            <a:ext cx="3873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603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6475" y="4391025"/>
            <a:ext cx="3873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6034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7475" y="4391025"/>
            <a:ext cx="3873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6035" name="AutoShape 18"/>
          <p:cNvSpPr>
            <a:spLocks noChangeArrowheads="1"/>
          </p:cNvSpPr>
          <p:nvPr/>
        </p:nvSpPr>
        <p:spPr bwMode="auto">
          <a:xfrm>
            <a:off x="5322888" y="4772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AutoShape 19"/>
          <p:cNvSpPr>
            <a:spLocks noChangeArrowheads="1"/>
          </p:cNvSpPr>
          <p:nvPr/>
        </p:nvSpPr>
        <p:spPr bwMode="auto">
          <a:xfrm>
            <a:off x="5705475" y="4772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AutoShape 20"/>
          <p:cNvSpPr>
            <a:spLocks noChangeArrowheads="1"/>
          </p:cNvSpPr>
          <p:nvPr/>
        </p:nvSpPr>
        <p:spPr bwMode="auto">
          <a:xfrm>
            <a:off x="6086475" y="4772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AutoShape 21"/>
          <p:cNvSpPr>
            <a:spLocks noChangeArrowheads="1"/>
          </p:cNvSpPr>
          <p:nvPr/>
        </p:nvSpPr>
        <p:spPr bwMode="auto">
          <a:xfrm>
            <a:off x="6467475" y="4772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9" name="AutoShape 22"/>
          <p:cNvSpPr>
            <a:spLocks noChangeArrowheads="1"/>
          </p:cNvSpPr>
          <p:nvPr/>
        </p:nvSpPr>
        <p:spPr bwMode="auto">
          <a:xfrm>
            <a:off x="7356475" y="1651000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AutoShape 23"/>
          <p:cNvSpPr>
            <a:spLocks noChangeArrowheads="1"/>
          </p:cNvSpPr>
          <p:nvPr/>
        </p:nvSpPr>
        <p:spPr bwMode="auto">
          <a:xfrm>
            <a:off x="7739063" y="1652588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6041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0063" y="1651000"/>
            <a:ext cx="3873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6042" name="AutoShape 25"/>
          <p:cNvSpPr>
            <a:spLocks noChangeArrowheads="1"/>
          </p:cNvSpPr>
          <p:nvPr/>
        </p:nvSpPr>
        <p:spPr bwMode="auto">
          <a:xfrm>
            <a:off x="8501063" y="1652588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AutoShape 26"/>
          <p:cNvSpPr>
            <a:spLocks noChangeArrowheads="1"/>
          </p:cNvSpPr>
          <p:nvPr/>
        </p:nvSpPr>
        <p:spPr bwMode="auto">
          <a:xfrm>
            <a:off x="7356475" y="2017713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AutoShape 27"/>
          <p:cNvSpPr>
            <a:spLocks noChangeArrowheads="1"/>
          </p:cNvSpPr>
          <p:nvPr/>
        </p:nvSpPr>
        <p:spPr bwMode="auto">
          <a:xfrm>
            <a:off x="7739063" y="2019300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604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0063" y="2017713"/>
            <a:ext cx="3873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6046" name="AutoShape 29"/>
          <p:cNvSpPr>
            <a:spLocks noChangeArrowheads="1"/>
          </p:cNvSpPr>
          <p:nvPr/>
        </p:nvSpPr>
        <p:spPr bwMode="auto">
          <a:xfrm>
            <a:off x="8501063" y="2019300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AutoShape 30"/>
          <p:cNvSpPr>
            <a:spLocks noChangeArrowheads="1"/>
          </p:cNvSpPr>
          <p:nvPr/>
        </p:nvSpPr>
        <p:spPr bwMode="auto">
          <a:xfrm>
            <a:off x="7356475" y="2398713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AutoShape 31"/>
          <p:cNvSpPr>
            <a:spLocks noChangeArrowheads="1"/>
          </p:cNvSpPr>
          <p:nvPr/>
        </p:nvSpPr>
        <p:spPr bwMode="auto">
          <a:xfrm>
            <a:off x="7739063" y="2400300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6049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0063" y="2398713"/>
            <a:ext cx="3873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6050" name="AutoShape 33"/>
          <p:cNvSpPr>
            <a:spLocks noChangeArrowheads="1"/>
          </p:cNvSpPr>
          <p:nvPr/>
        </p:nvSpPr>
        <p:spPr bwMode="auto">
          <a:xfrm>
            <a:off x="8501063" y="2400300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AutoShape 34"/>
          <p:cNvSpPr>
            <a:spLocks noChangeArrowheads="1"/>
          </p:cNvSpPr>
          <p:nvPr/>
        </p:nvSpPr>
        <p:spPr bwMode="auto">
          <a:xfrm>
            <a:off x="7356475" y="2781300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AutoShape 35"/>
          <p:cNvSpPr>
            <a:spLocks noChangeArrowheads="1"/>
          </p:cNvSpPr>
          <p:nvPr/>
        </p:nvSpPr>
        <p:spPr bwMode="auto">
          <a:xfrm>
            <a:off x="7739063" y="2781300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6053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0063" y="2781300"/>
            <a:ext cx="38735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6054" name="AutoShape 37"/>
          <p:cNvSpPr>
            <a:spLocks noChangeArrowheads="1"/>
          </p:cNvSpPr>
          <p:nvPr/>
        </p:nvSpPr>
        <p:spPr bwMode="auto">
          <a:xfrm>
            <a:off x="8501063" y="2781300"/>
            <a:ext cx="387350" cy="387350"/>
          </a:xfrm>
          <a:prstGeom prst="roundRect">
            <a:avLst>
              <a:gd name="adj" fmla="val 407"/>
            </a:avLst>
          </a:prstGeom>
          <a:solidFill>
            <a:srgbClr val="ABB4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5" name="AutoShape 38"/>
          <p:cNvSpPr>
            <a:spLocks noChangeArrowheads="1"/>
          </p:cNvSpPr>
          <p:nvPr/>
        </p:nvSpPr>
        <p:spPr bwMode="auto">
          <a:xfrm>
            <a:off x="7335838" y="3643313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6" name="AutoShape 39"/>
          <p:cNvSpPr>
            <a:spLocks noChangeArrowheads="1"/>
          </p:cNvSpPr>
          <p:nvPr/>
        </p:nvSpPr>
        <p:spPr bwMode="auto">
          <a:xfrm>
            <a:off x="7716838" y="3643313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7" name="AutoShape 40"/>
          <p:cNvSpPr>
            <a:spLocks noChangeArrowheads="1"/>
          </p:cNvSpPr>
          <p:nvPr/>
        </p:nvSpPr>
        <p:spPr bwMode="auto">
          <a:xfrm>
            <a:off x="8097838" y="3643313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8" name="AutoShape 41"/>
          <p:cNvSpPr>
            <a:spLocks noChangeArrowheads="1"/>
          </p:cNvSpPr>
          <p:nvPr/>
        </p:nvSpPr>
        <p:spPr bwMode="auto">
          <a:xfrm>
            <a:off x="8480425" y="3643313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9" name="AutoShape 42"/>
          <p:cNvSpPr>
            <a:spLocks noChangeArrowheads="1"/>
          </p:cNvSpPr>
          <p:nvPr/>
        </p:nvSpPr>
        <p:spPr bwMode="auto">
          <a:xfrm>
            <a:off x="7335838" y="4010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0" name="AutoShape 43"/>
          <p:cNvSpPr>
            <a:spLocks noChangeArrowheads="1"/>
          </p:cNvSpPr>
          <p:nvPr/>
        </p:nvSpPr>
        <p:spPr bwMode="auto">
          <a:xfrm>
            <a:off x="7716838" y="4010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1" name="AutoShape 44"/>
          <p:cNvSpPr>
            <a:spLocks noChangeArrowheads="1"/>
          </p:cNvSpPr>
          <p:nvPr/>
        </p:nvSpPr>
        <p:spPr bwMode="auto">
          <a:xfrm>
            <a:off x="8097838" y="4010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2" name="AutoShape 45"/>
          <p:cNvSpPr>
            <a:spLocks noChangeArrowheads="1"/>
          </p:cNvSpPr>
          <p:nvPr/>
        </p:nvSpPr>
        <p:spPr bwMode="auto">
          <a:xfrm>
            <a:off x="8480425" y="4010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3" name="AutoShape 46"/>
          <p:cNvSpPr>
            <a:spLocks noChangeArrowheads="1"/>
          </p:cNvSpPr>
          <p:nvPr/>
        </p:nvSpPr>
        <p:spPr bwMode="auto">
          <a:xfrm>
            <a:off x="7335838" y="4391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4" name="AutoShape 47"/>
          <p:cNvSpPr>
            <a:spLocks noChangeArrowheads="1"/>
          </p:cNvSpPr>
          <p:nvPr/>
        </p:nvSpPr>
        <p:spPr bwMode="auto">
          <a:xfrm>
            <a:off x="7716838" y="4391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5" name="AutoShape 48"/>
          <p:cNvSpPr>
            <a:spLocks noChangeArrowheads="1"/>
          </p:cNvSpPr>
          <p:nvPr/>
        </p:nvSpPr>
        <p:spPr bwMode="auto">
          <a:xfrm>
            <a:off x="8097838" y="4391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FF66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charset="0"/>
              </a:rPr>
              <a:t>48</a:t>
            </a:r>
          </a:p>
        </p:txBody>
      </p:sp>
      <p:sp>
        <p:nvSpPr>
          <p:cNvPr id="86066" name="AutoShape 49"/>
          <p:cNvSpPr>
            <a:spLocks noChangeArrowheads="1"/>
          </p:cNvSpPr>
          <p:nvPr/>
        </p:nvSpPr>
        <p:spPr bwMode="auto">
          <a:xfrm>
            <a:off x="8480425" y="4391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7" name="AutoShape 50"/>
          <p:cNvSpPr>
            <a:spLocks noChangeArrowheads="1"/>
          </p:cNvSpPr>
          <p:nvPr/>
        </p:nvSpPr>
        <p:spPr bwMode="auto">
          <a:xfrm>
            <a:off x="7335838" y="4772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8" name="AutoShape 51"/>
          <p:cNvSpPr>
            <a:spLocks noChangeArrowheads="1"/>
          </p:cNvSpPr>
          <p:nvPr/>
        </p:nvSpPr>
        <p:spPr bwMode="auto">
          <a:xfrm>
            <a:off x="7716838" y="4772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9" name="AutoShape 52"/>
          <p:cNvSpPr>
            <a:spLocks noChangeArrowheads="1"/>
          </p:cNvSpPr>
          <p:nvPr/>
        </p:nvSpPr>
        <p:spPr bwMode="auto">
          <a:xfrm>
            <a:off x="8097838" y="4772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0" name="AutoShape 53"/>
          <p:cNvSpPr>
            <a:spLocks noChangeArrowheads="1"/>
          </p:cNvSpPr>
          <p:nvPr/>
        </p:nvSpPr>
        <p:spPr bwMode="auto">
          <a:xfrm>
            <a:off x="8480425" y="4772025"/>
            <a:ext cx="387350" cy="387350"/>
          </a:xfrm>
          <a:prstGeom prst="roundRect">
            <a:avLst>
              <a:gd name="adj" fmla="val 407"/>
            </a:avLst>
          </a:prstGeom>
          <a:solidFill>
            <a:srgbClr val="8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1" name="AutoShape 54"/>
          <p:cNvSpPr>
            <a:spLocks noChangeArrowheads="1"/>
          </p:cNvSpPr>
          <p:nvPr/>
        </p:nvSpPr>
        <p:spPr bwMode="auto">
          <a:xfrm>
            <a:off x="5492750" y="1801813"/>
            <a:ext cx="258763" cy="258762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2" name="AutoShape 55"/>
          <p:cNvSpPr>
            <a:spLocks noChangeArrowheads="1"/>
          </p:cNvSpPr>
          <p:nvPr/>
        </p:nvSpPr>
        <p:spPr bwMode="auto">
          <a:xfrm>
            <a:off x="5832475" y="1801813"/>
            <a:ext cx="258763" cy="258762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3" name="AutoShape 56"/>
          <p:cNvSpPr>
            <a:spLocks noChangeArrowheads="1"/>
          </p:cNvSpPr>
          <p:nvPr/>
        </p:nvSpPr>
        <p:spPr bwMode="auto">
          <a:xfrm>
            <a:off x="6191250" y="1801813"/>
            <a:ext cx="258763" cy="258762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4" name="AutoShape 57"/>
          <p:cNvSpPr>
            <a:spLocks noChangeArrowheads="1"/>
          </p:cNvSpPr>
          <p:nvPr/>
        </p:nvSpPr>
        <p:spPr bwMode="auto">
          <a:xfrm>
            <a:off x="6530975" y="1801813"/>
            <a:ext cx="258763" cy="258762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5" name="AutoShape 58"/>
          <p:cNvSpPr>
            <a:spLocks noChangeArrowheads="1"/>
          </p:cNvSpPr>
          <p:nvPr/>
        </p:nvSpPr>
        <p:spPr bwMode="auto">
          <a:xfrm>
            <a:off x="5492750" y="2162175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6" name="AutoShape 59"/>
          <p:cNvSpPr>
            <a:spLocks noChangeArrowheads="1"/>
          </p:cNvSpPr>
          <p:nvPr/>
        </p:nvSpPr>
        <p:spPr bwMode="auto">
          <a:xfrm>
            <a:off x="5832475" y="2162175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7" name="AutoShape 60"/>
          <p:cNvSpPr>
            <a:spLocks noChangeArrowheads="1"/>
          </p:cNvSpPr>
          <p:nvPr/>
        </p:nvSpPr>
        <p:spPr bwMode="auto">
          <a:xfrm>
            <a:off x="6191250" y="2162175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8" name="AutoShape 61"/>
          <p:cNvSpPr>
            <a:spLocks noChangeArrowheads="1"/>
          </p:cNvSpPr>
          <p:nvPr/>
        </p:nvSpPr>
        <p:spPr bwMode="auto">
          <a:xfrm>
            <a:off x="6530975" y="2162175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9" name="AutoShape 62"/>
          <p:cNvSpPr>
            <a:spLocks noChangeArrowheads="1"/>
          </p:cNvSpPr>
          <p:nvPr/>
        </p:nvSpPr>
        <p:spPr bwMode="auto">
          <a:xfrm>
            <a:off x="5492750" y="2501900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80" name="AutoShape 63"/>
          <p:cNvSpPr>
            <a:spLocks noChangeArrowheads="1"/>
          </p:cNvSpPr>
          <p:nvPr/>
        </p:nvSpPr>
        <p:spPr bwMode="auto">
          <a:xfrm>
            <a:off x="5832475" y="2501900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81" name="AutoShape 64"/>
          <p:cNvSpPr>
            <a:spLocks noChangeArrowheads="1"/>
          </p:cNvSpPr>
          <p:nvPr/>
        </p:nvSpPr>
        <p:spPr bwMode="auto">
          <a:xfrm>
            <a:off x="6191250" y="2501900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66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1">
                <a:solidFill>
                  <a:srgbClr val="000000"/>
                </a:solidFill>
                <a:latin typeface="Times New Roman" charset="0"/>
              </a:rPr>
              <a:t>Thread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1">
                <a:solidFill>
                  <a:srgbClr val="000000"/>
                </a:solidFill>
                <a:latin typeface="Times New Roman" charset="0"/>
              </a:rPr>
              <a:t>(2, 2)‏</a:t>
            </a:r>
          </a:p>
        </p:txBody>
      </p:sp>
      <p:sp>
        <p:nvSpPr>
          <p:cNvPr id="86082" name="AutoShape 65"/>
          <p:cNvSpPr>
            <a:spLocks noChangeArrowheads="1"/>
          </p:cNvSpPr>
          <p:nvPr/>
        </p:nvSpPr>
        <p:spPr bwMode="auto">
          <a:xfrm>
            <a:off x="6530975" y="2501900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83" name="AutoShape 66"/>
          <p:cNvSpPr>
            <a:spLocks noChangeArrowheads="1"/>
          </p:cNvSpPr>
          <p:nvPr/>
        </p:nvSpPr>
        <p:spPr bwMode="auto">
          <a:xfrm>
            <a:off x="5492750" y="2860675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84" name="AutoShape 67"/>
          <p:cNvSpPr>
            <a:spLocks noChangeArrowheads="1"/>
          </p:cNvSpPr>
          <p:nvPr/>
        </p:nvSpPr>
        <p:spPr bwMode="auto">
          <a:xfrm>
            <a:off x="5832475" y="2860675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85" name="AutoShape 68"/>
          <p:cNvSpPr>
            <a:spLocks noChangeArrowheads="1"/>
          </p:cNvSpPr>
          <p:nvPr/>
        </p:nvSpPr>
        <p:spPr bwMode="auto">
          <a:xfrm>
            <a:off x="6191250" y="2860675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86" name="AutoShape 69"/>
          <p:cNvSpPr>
            <a:spLocks noChangeArrowheads="1"/>
          </p:cNvSpPr>
          <p:nvPr/>
        </p:nvSpPr>
        <p:spPr bwMode="auto">
          <a:xfrm>
            <a:off x="6530975" y="2860675"/>
            <a:ext cx="258763" cy="258763"/>
          </a:xfrm>
          <a:prstGeom prst="roundRect">
            <a:avLst>
              <a:gd name="adj" fmla="val 61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87" name="Line 70"/>
          <p:cNvSpPr>
            <a:spLocks noChangeShapeType="1"/>
          </p:cNvSpPr>
          <p:nvPr/>
        </p:nvSpPr>
        <p:spPr bwMode="auto">
          <a:xfrm>
            <a:off x="6211888" y="2765425"/>
            <a:ext cx="1919287" cy="2005013"/>
          </a:xfrm>
          <a:prstGeom prst="line">
            <a:avLst/>
          </a:prstGeom>
          <a:noFill/>
          <a:ln w="1836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8" name="Line 71"/>
          <p:cNvSpPr>
            <a:spLocks noChangeShapeType="1"/>
          </p:cNvSpPr>
          <p:nvPr/>
        </p:nvSpPr>
        <p:spPr bwMode="auto">
          <a:xfrm>
            <a:off x="6443663" y="2489200"/>
            <a:ext cx="2035175" cy="1922463"/>
          </a:xfrm>
          <a:prstGeom prst="line">
            <a:avLst/>
          </a:prstGeom>
          <a:noFill/>
          <a:ln w="1836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9" name="Line 72"/>
          <p:cNvSpPr>
            <a:spLocks noChangeShapeType="1"/>
          </p:cNvSpPr>
          <p:nvPr/>
        </p:nvSpPr>
        <p:spPr bwMode="auto">
          <a:xfrm>
            <a:off x="5392738" y="5430838"/>
            <a:ext cx="140652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90" name="Text Box 73"/>
          <p:cNvSpPr txBox="1">
            <a:spLocks noChangeArrowheads="1"/>
          </p:cNvSpPr>
          <p:nvPr/>
        </p:nvSpPr>
        <p:spPr bwMode="auto">
          <a:xfrm>
            <a:off x="5637213" y="5489575"/>
            <a:ext cx="1144587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>
                <a:solidFill>
                  <a:srgbClr val="000000"/>
                </a:solidFill>
                <a:latin typeface="Times New Roman" charset="0"/>
              </a:rPr>
              <a:t>   WIDTH</a:t>
            </a:r>
          </a:p>
        </p:txBody>
      </p:sp>
      <p:sp>
        <p:nvSpPr>
          <p:cNvPr id="86091" name="Text Box 74"/>
          <p:cNvSpPr txBox="1">
            <a:spLocks noChangeArrowheads="1"/>
          </p:cNvSpPr>
          <p:nvPr/>
        </p:nvSpPr>
        <p:spPr bwMode="auto">
          <a:xfrm>
            <a:off x="5867400" y="5715000"/>
            <a:ext cx="67786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rgbClr val="000000"/>
                </a:solidFill>
                <a:latin typeface="Times New Roman" charset="0"/>
              </a:rPr>
              <a:t>Md</a:t>
            </a:r>
            <a:endParaRPr lang="en-GB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92" name="Text Box 75"/>
          <p:cNvSpPr txBox="1">
            <a:spLocks noChangeArrowheads="1"/>
          </p:cNvSpPr>
          <p:nvPr/>
        </p:nvSpPr>
        <p:spPr bwMode="auto">
          <a:xfrm>
            <a:off x="7848600" y="5562600"/>
            <a:ext cx="7445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imes New Roman" charset="0"/>
              </a:rPr>
              <a:t>Pd</a:t>
            </a:r>
          </a:p>
        </p:txBody>
      </p:sp>
      <p:sp>
        <p:nvSpPr>
          <p:cNvPr id="86093" name="Text Box 76"/>
          <p:cNvSpPr txBox="1">
            <a:spLocks noChangeArrowheads="1"/>
          </p:cNvSpPr>
          <p:nvPr/>
        </p:nvSpPr>
        <p:spPr bwMode="auto">
          <a:xfrm>
            <a:off x="7829550" y="1219200"/>
            <a:ext cx="58578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Times New Roman" charset="0"/>
              </a:rPr>
              <a:t>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6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GT200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75811" name="Picture 3" descr="C:\SC_Center\SC-ED\gt200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5067301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/>
          <a:lstStyle/>
          <a:p>
            <a:r>
              <a:rPr lang="en-US" dirty="0" smtClean="0"/>
              <a:t>Block IDs and Thread IDs</a:t>
            </a: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34000" y="1981200"/>
            <a:ext cx="4810000" cy="3610000"/>
          </a:xfrm>
        </p:spPr>
      </p:pic>
      <p:sp>
        <p:nvSpPr>
          <p:cNvPr id="512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8CEAF0-65E2-4363-A78D-5F36C18A8A38}" type="slidenum">
              <a:rPr lang="zh-TW" altLang="en-US" smtClean="0"/>
              <a:pPr/>
              <a:t>50</a:t>
            </a:fld>
            <a:endParaRPr lang="en-US" altLang="zh-TW"/>
          </a:p>
        </p:txBody>
      </p:sp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3581400" y="2743200"/>
            <a:ext cx="25908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6"/>
          <p:cNvSpPr>
            <a:spLocks noChangeShapeType="1"/>
          </p:cNvSpPr>
          <p:nvPr/>
        </p:nvSpPr>
        <p:spPr bwMode="auto">
          <a:xfrm>
            <a:off x="4191000" y="3276600"/>
            <a:ext cx="16764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Each thread uses IDs to decide what data to work on</a:t>
            </a:r>
          </a:p>
          <a:p>
            <a:pPr lvl="1"/>
            <a:r>
              <a:rPr lang="en-US" dirty="0" smtClean="0"/>
              <a:t>Block ID: 1D or 2D</a:t>
            </a:r>
          </a:p>
          <a:p>
            <a:pPr lvl="1"/>
            <a:r>
              <a:rPr lang="en-US" dirty="0" smtClean="0"/>
              <a:t>Thread ID: 1D, 2D, or 3D </a:t>
            </a:r>
          </a:p>
          <a:p>
            <a:endParaRPr lang="en-US" dirty="0" smtClean="0"/>
          </a:p>
          <a:p>
            <a:r>
              <a:rPr lang="en-US" dirty="0" smtClean="0"/>
              <a:t>Simplifies memory</a:t>
            </a:r>
            <a:br>
              <a:rPr lang="en-US" dirty="0" smtClean="0"/>
            </a:br>
            <a:r>
              <a:rPr lang="en-US" dirty="0" smtClean="0"/>
              <a:t>addressing when processing</a:t>
            </a:r>
            <a:br>
              <a:rPr lang="en-US" dirty="0" smtClean="0"/>
            </a:br>
            <a:r>
              <a:rPr lang="en-US" dirty="0" smtClean="0"/>
              <a:t>multidimensional data</a:t>
            </a:r>
          </a:p>
          <a:p>
            <a:pPr lvl="1"/>
            <a:r>
              <a:rPr lang="en-US" dirty="0" smtClean="0"/>
              <a:t>Image processing</a:t>
            </a:r>
          </a:p>
          <a:p>
            <a:pPr lvl="1"/>
            <a:r>
              <a:rPr lang="en-US" dirty="0" smtClean="0"/>
              <a:t>Solving PDEs on volumes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Rectangle 7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638800" cy="1143000"/>
          </a:xfrm>
        </p:spPr>
        <p:txBody>
          <a:bodyPr/>
          <a:lstStyle/>
          <a:p>
            <a:r>
              <a:rPr lang="en-US" dirty="0" smtClean="0"/>
              <a:t>Matrix Multiplication Using Multiple Blocks</a:t>
            </a:r>
          </a:p>
        </p:txBody>
      </p:sp>
      <p:sp>
        <p:nvSpPr>
          <p:cNvPr id="6218" name="Rectangle 7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53340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Break-up Pd into tiles</a:t>
            </a:r>
          </a:p>
          <a:p>
            <a:r>
              <a:rPr lang="en-US" dirty="0" smtClean="0"/>
              <a:t>Each block calculates one tile</a:t>
            </a:r>
          </a:p>
          <a:p>
            <a:pPr lvl="1"/>
            <a:r>
              <a:rPr lang="en-US" dirty="0" smtClean="0"/>
              <a:t>Each thread calculates one element</a:t>
            </a:r>
          </a:p>
          <a:p>
            <a:pPr lvl="1"/>
            <a:r>
              <a:rPr lang="en-US" dirty="0" smtClean="0"/>
              <a:t>Block size equal tile size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DA0A1-AB1B-4453-9347-F9124B9E01A0}" type="slidenum">
              <a:rPr lang="zh-TW" altLang="en-US" smtClean="0"/>
              <a:pPr/>
              <a:t>51</a:t>
            </a:fld>
            <a:endParaRPr lang="en-US" altLang="zh-TW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962400" y="4219575"/>
            <a:ext cx="2438400" cy="2486025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Md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6477000" y="1752600"/>
            <a:ext cx="2590800" cy="2438400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Nd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6477000" y="4224338"/>
            <a:ext cx="2590800" cy="2481262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Pd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7305675" y="5078413"/>
            <a:ext cx="823913" cy="822325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Pd</a:t>
            </a:r>
            <a:r>
              <a:rPr lang="en-US" sz="1200" b="1" baseline="-25000">
                <a:solidFill>
                  <a:schemeClr val="bg1"/>
                </a:solidFill>
                <a:latin typeface="Arial" charset="0"/>
                <a:cs typeface="Arial" charset="0"/>
              </a:rPr>
              <a:t>sub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52" name="Line 6"/>
          <p:cNvSpPr>
            <a:spLocks noChangeShapeType="1"/>
          </p:cNvSpPr>
          <p:nvPr/>
        </p:nvSpPr>
        <p:spPr bwMode="auto">
          <a:xfrm>
            <a:off x="7810500" y="4130675"/>
            <a:ext cx="1588" cy="1563688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>
            <a:off x="7756525" y="4125913"/>
            <a:ext cx="0" cy="1560512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8"/>
          <p:cNvSpPr>
            <a:spLocks noChangeShapeType="1"/>
          </p:cNvSpPr>
          <p:nvPr/>
        </p:nvSpPr>
        <p:spPr bwMode="auto">
          <a:xfrm>
            <a:off x="8839200" y="4214813"/>
            <a:ext cx="4763" cy="254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9"/>
          <p:cNvSpPr>
            <a:spLocks noChangeShapeType="1"/>
          </p:cNvSpPr>
          <p:nvPr/>
        </p:nvSpPr>
        <p:spPr bwMode="auto">
          <a:xfrm rot="-5400000" flipH="1" flipV="1">
            <a:off x="7734300" y="5295900"/>
            <a:ext cx="0" cy="2667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>
            <a:off x="8242300" y="5075238"/>
            <a:ext cx="6350" cy="8223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 rot="-5400000">
            <a:off x="7708107" y="5614193"/>
            <a:ext cx="6350" cy="8239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Text Box 12"/>
          <p:cNvSpPr txBox="1">
            <a:spLocks noChangeArrowheads="1"/>
          </p:cNvSpPr>
          <p:nvPr/>
        </p:nvSpPr>
        <p:spPr bwMode="auto">
          <a:xfrm>
            <a:off x="7342188" y="6099175"/>
            <a:ext cx="736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Times New Roman" charset="0"/>
                <a:cs typeface="Arial" charset="0"/>
              </a:rPr>
              <a:t>TILE_WIDTH</a:t>
            </a:r>
          </a:p>
        </p:txBody>
      </p:sp>
      <p:sp>
        <p:nvSpPr>
          <p:cNvPr id="6159" name="Text Box 13"/>
          <p:cNvSpPr txBox="1">
            <a:spLocks noChangeArrowheads="1"/>
          </p:cNvSpPr>
          <p:nvPr/>
        </p:nvSpPr>
        <p:spPr bwMode="auto">
          <a:xfrm>
            <a:off x="7507288" y="6423025"/>
            <a:ext cx="406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Times New Roman" charset="0"/>
                <a:cs typeface="Arial" charset="0"/>
              </a:rPr>
              <a:t>WIDTH</a:t>
            </a:r>
            <a:endParaRPr lang="en-US" sz="18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5337175" y="6434138"/>
            <a:ext cx="406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Times New Roman" charset="0"/>
                <a:cs typeface="Arial" charset="0"/>
              </a:rPr>
              <a:t>WIDTH</a:t>
            </a:r>
            <a:endParaRPr lang="en-US" sz="9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7756525" y="5694363"/>
            <a:ext cx="55563" cy="53975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/>
          <a:p>
            <a:endParaRPr lang="en-US" sz="1200">
              <a:latin typeface="Times New Roman" charset="0"/>
              <a:cs typeface="Arial" charset="0"/>
            </a:endParaRPr>
          </a:p>
          <a:p>
            <a:endParaRPr lang="en-US" sz="1200">
              <a:latin typeface="Times New Roman" charset="0"/>
              <a:cs typeface="Arial" charset="0"/>
            </a:endParaRPr>
          </a:p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6162" name="Line 16"/>
          <p:cNvSpPr>
            <a:spLocks noChangeShapeType="1"/>
          </p:cNvSpPr>
          <p:nvPr/>
        </p:nvSpPr>
        <p:spPr bwMode="auto">
          <a:xfrm>
            <a:off x="6359525" y="5694363"/>
            <a:ext cx="137953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17"/>
          <p:cNvSpPr>
            <a:spLocks noChangeShapeType="1"/>
          </p:cNvSpPr>
          <p:nvPr/>
        </p:nvSpPr>
        <p:spPr bwMode="auto">
          <a:xfrm>
            <a:off x="6359525" y="5748338"/>
            <a:ext cx="137953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18"/>
          <p:cNvSpPr>
            <a:spLocks noChangeShapeType="1"/>
          </p:cNvSpPr>
          <p:nvPr/>
        </p:nvSpPr>
        <p:spPr bwMode="auto">
          <a:xfrm rot="-5400000">
            <a:off x="5173663" y="5413375"/>
            <a:ext cx="4762" cy="24272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19"/>
          <p:cNvSpPr>
            <a:spLocks noChangeShapeType="1"/>
          </p:cNvSpPr>
          <p:nvPr/>
        </p:nvSpPr>
        <p:spPr bwMode="auto">
          <a:xfrm rot="10800000" flipH="1">
            <a:off x="8836025" y="1752600"/>
            <a:ext cx="3175" cy="2413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6" name="Rectangle 20"/>
          <p:cNvSpPr>
            <a:spLocks noChangeArrowheads="1"/>
          </p:cNvSpPr>
          <p:nvPr/>
        </p:nvSpPr>
        <p:spPr bwMode="auto">
          <a:xfrm>
            <a:off x="4010025" y="6092825"/>
            <a:ext cx="182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6297613" y="5084763"/>
            <a:ext cx="182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Rectangle 22"/>
          <p:cNvSpPr>
            <a:spLocks noChangeArrowheads="1"/>
          </p:cNvSpPr>
          <p:nvPr/>
        </p:nvSpPr>
        <p:spPr bwMode="auto">
          <a:xfrm>
            <a:off x="8066088" y="2292350"/>
            <a:ext cx="1825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3"/>
          <p:cNvSpPr>
            <a:spLocks noChangeShapeType="1"/>
          </p:cNvSpPr>
          <p:nvPr/>
        </p:nvSpPr>
        <p:spPr bwMode="auto">
          <a:xfrm>
            <a:off x="7302500" y="1695450"/>
            <a:ext cx="822325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24"/>
          <p:cNvSpPr>
            <a:spLocks noChangeShapeType="1"/>
          </p:cNvSpPr>
          <p:nvPr/>
        </p:nvSpPr>
        <p:spPr bwMode="auto">
          <a:xfrm>
            <a:off x="6477000" y="1143000"/>
            <a:ext cx="2541587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Text Box 25"/>
          <p:cNvSpPr txBox="1">
            <a:spLocks noChangeArrowheads="1"/>
          </p:cNvSpPr>
          <p:nvPr/>
        </p:nvSpPr>
        <p:spPr bwMode="auto">
          <a:xfrm>
            <a:off x="7500937" y="522287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CC00"/>
                </a:solidFill>
                <a:latin typeface="Arial" charset="0"/>
                <a:cs typeface="Arial" charset="0"/>
              </a:rPr>
              <a:t>bx</a:t>
            </a:r>
          </a:p>
        </p:txBody>
      </p:sp>
      <p:sp>
        <p:nvSpPr>
          <p:cNvPr id="6172" name="Text Box 26"/>
          <p:cNvSpPr txBox="1">
            <a:spLocks noChangeArrowheads="1"/>
          </p:cNvSpPr>
          <p:nvPr/>
        </p:nvSpPr>
        <p:spPr bwMode="auto">
          <a:xfrm>
            <a:off x="7585075" y="109220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tx</a:t>
            </a:r>
            <a:endParaRPr lang="en-US" sz="16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6173" name="Text Box 27"/>
          <p:cNvSpPr txBox="1">
            <a:spLocks noChangeArrowheads="1"/>
          </p:cNvSpPr>
          <p:nvPr/>
        </p:nvSpPr>
        <p:spPr bwMode="auto">
          <a:xfrm>
            <a:off x="7181850" y="1349375"/>
            <a:ext cx="23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66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6174" name="Text Box 28"/>
          <p:cNvSpPr txBox="1">
            <a:spLocks noChangeArrowheads="1"/>
          </p:cNvSpPr>
          <p:nvPr/>
        </p:nvSpPr>
        <p:spPr bwMode="auto">
          <a:xfrm>
            <a:off x="7283450" y="1349375"/>
            <a:ext cx="23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66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175" name="Text Box 29"/>
          <p:cNvSpPr txBox="1">
            <a:spLocks noChangeArrowheads="1"/>
          </p:cNvSpPr>
          <p:nvPr/>
        </p:nvSpPr>
        <p:spPr bwMode="auto">
          <a:xfrm>
            <a:off x="7546975" y="1347788"/>
            <a:ext cx="1235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6600"/>
                </a:solidFill>
                <a:latin typeface="Arial" charset="0"/>
                <a:cs typeface="Arial" charset="0"/>
              </a:rPr>
              <a:t>TILE_WIDTH-1</a:t>
            </a:r>
          </a:p>
        </p:txBody>
      </p:sp>
      <p:sp>
        <p:nvSpPr>
          <p:cNvPr id="6176" name="Text Box 30"/>
          <p:cNvSpPr txBox="1">
            <a:spLocks noChangeArrowheads="1"/>
          </p:cNvSpPr>
          <p:nvPr/>
        </p:nvSpPr>
        <p:spPr bwMode="auto">
          <a:xfrm>
            <a:off x="7385050" y="1349375"/>
            <a:ext cx="23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66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6177" name="Line 31"/>
          <p:cNvSpPr>
            <a:spLocks noChangeShapeType="1"/>
          </p:cNvSpPr>
          <p:nvPr/>
        </p:nvSpPr>
        <p:spPr bwMode="auto">
          <a:xfrm>
            <a:off x="7315200" y="1597025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32"/>
          <p:cNvSpPr>
            <a:spLocks noChangeShapeType="1"/>
          </p:cNvSpPr>
          <p:nvPr/>
        </p:nvSpPr>
        <p:spPr bwMode="auto">
          <a:xfrm>
            <a:off x="8115300" y="1597025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33"/>
          <p:cNvSpPr>
            <a:spLocks noChangeShapeType="1"/>
          </p:cNvSpPr>
          <p:nvPr/>
        </p:nvSpPr>
        <p:spPr bwMode="auto">
          <a:xfrm>
            <a:off x="6497637" y="1039812"/>
            <a:ext cx="0" cy="9207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34"/>
          <p:cNvSpPr>
            <a:spLocks noChangeShapeType="1"/>
          </p:cNvSpPr>
          <p:nvPr/>
        </p:nvSpPr>
        <p:spPr bwMode="auto">
          <a:xfrm>
            <a:off x="8161337" y="1039812"/>
            <a:ext cx="0" cy="9207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35"/>
          <p:cNvSpPr>
            <a:spLocks noChangeShapeType="1"/>
          </p:cNvSpPr>
          <p:nvPr/>
        </p:nvSpPr>
        <p:spPr bwMode="auto">
          <a:xfrm>
            <a:off x="9012237" y="1039812"/>
            <a:ext cx="0" cy="9207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Text Box 36"/>
          <p:cNvSpPr txBox="1">
            <a:spLocks noChangeArrowheads="1"/>
          </p:cNvSpPr>
          <p:nvPr/>
        </p:nvSpPr>
        <p:spPr bwMode="auto">
          <a:xfrm>
            <a:off x="6770687" y="798512"/>
            <a:ext cx="23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CC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6183" name="Text Box 37"/>
          <p:cNvSpPr txBox="1">
            <a:spLocks noChangeArrowheads="1"/>
          </p:cNvSpPr>
          <p:nvPr/>
        </p:nvSpPr>
        <p:spPr bwMode="auto">
          <a:xfrm>
            <a:off x="7570787" y="798512"/>
            <a:ext cx="23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CC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184" name="Text Box 38"/>
          <p:cNvSpPr txBox="1">
            <a:spLocks noChangeArrowheads="1"/>
          </p:cNvSpPr>
          <p:nvPr/>
        </p:nvSpPr>
        <p:spPr bwMode="auto">
          <a:xfrm>
            <a:off x="8421687" y="798512"/>
            <a:ext cx="23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CC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6185" name="Line 39"/>
          <p:cNvSpPr>
            <a:spLocks noChangeShapeType="1"/>
          </p:cNvSpPr>
          <p:nvPr/>
        </p:nvSpPr>
        <p:spPr bwMode="auto">
          <a:xfrm rot="-5400000">
            <a:off x="3508375" y="5527676"/>
            <a:ext cx="822325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40"/>
          <p:cNvSpPr>
            <a:spLocks noChangeShapeType="1"/>
          </p:cNvSpPr>
          <p:nvPr/>
        </p:nvSpPr>
        <p:spPr bwMode="auto">
          <a:xfrm rot="-5400000">
            <a:off x="1574006" y="5537994"/>
            <a:ext cx="2541587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none" w="lg" len="med"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7" name="Text Box 41"/>
          <p:cNvSpPr txBox="1">
            <a:spLocks noChangeArrowheads="1"/>
          </p:cNvSpPr>
          <p:nvPr/>
        </p:nvSpPr>
        <p:spPr bwMode="auto">
          <a:xfrm>
            <a:off x="2133600" y="5375275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CC00"/>
                </a:solidFill>
                <a:latin typeface="Arial" charset="0"/>
                <a:cs typeface="Arial" charset="0"/>
              </a:rPr>
              <a:t>by</a:t>
            </a:r>
          </a:p>
        </p:txBody>
      </p:sp>
      <p:sp>
        <p:nvSpPr>
          <p:cNvPr id="6188" name="Text Box 42"/>
          <p:cNvSpPr txBox="1">
            <a:spLocks noChangeArrowheads="1"/>
          </p:cNvSpPr>
          <p:nvPr/>
        </p:nvSpPr>
        <p:spPr bwMode="auto">
          <a:xfrm>
            <a:off x="2895600" y="533400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6600"/>
                </a:solidFill>
                <a:latin typeface="Arial" charset="0"/>
                <a:cs typeface="Arial" charset="0"/>
              </a:rPr>
              <a:t>ty</a:t>
            </a:r>
          </a:p>
        </p:txBody>
      </p:sp>
      <p:sp>
        <p:nvSpPr>
          <p:cNvPr id="6189" name="Text Box 43"/>
          <p:cNvSpPr txBox="1">
            <a:spLocks noChangeArrowheads="1"/>
          </p:cNvSpPr>
          <p:nvPr/>
        </p:nvSpPr>
        <p:spPr bwMode="auto">
          <a:xfrm>
            <a:off x="3594100" y="5283200"/>
            <a:ext cx="23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66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6190" name="Text Box 44"/>
          <p:cNvSpPr txBox="1">
            <a:spLocks noChangeArrowheads="1"/>
          </p:cNvSpPr>
          <p:nvPr/>
        </p:nvSpPr>
        <p:spPr bwMode="auto">
          <a:xfrm>
            <a:off x="3594100" y="5156200"/>
            <a:ext cx="23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66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191" name="Line 45"/>
          <p:cNvSpPr>
            <a:spLocks noChangeShapeType="1"/>
          </p:cNvSpPr>
          <p:nvPr/>
        </p:nvSpPr>
        <p:spPr bwMode="auto">
          <a:xfrm rot="-5400000">
            <a:off x="3873501" y="5372100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46"/>
          <p:cNvSpPr>
            <a:spLocks noChangeShapeType="1"/>
          </p:cNvSpPr>
          <p:nvPr/>
        </p:nvSpPr>
        <p:spPr bwMode="auto">
          <a:xfrm rot="-5400000">
            <a:off x="3873501" y="5270500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Text Box 47"/>
          <p:cNvSpPr txBox="1">
            <a:spLocks noChangeArrowheads="1"/>
          </p:cNvSpPr>
          <p:nvPr/>
        </p:nvSpPr>
        <p:spPr bwMode="auto">
          <a:xfrm>
            <a:off x="3581400" y="5029200"/>
            <a:ext cx="23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66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6194" name="Line 48"/>
          <p:cNvSpPr>
            <a:spLocks noChangeShapeType="1"/>
          </p:cNvSpPr>
          <p:nvPr/>
        </p:nvSpPr>
        <p:spPr bwMode="auto">
          <a:xfrm rot="-5400000">
            <a:off x="3873501" y="5168900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Text Box 49"/>
          <p:cNvSpPr txBox="1">
            <a:spLocks noChangeArrowheads="1"/>
          </p:cNvSpPr>
          <p:nvPr/>
        </p:nvSpPr>
        <p:spPr bwMode="auto">
          <a:xfrm>
            <a:off x="2903538" y="5807075"/>
            <a:ext cx="1235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6600"/>
                </a:solidFill>
                <a:latin typeface="Arial" charset="0"/>
                <a:cs typeface="Arial" charset="0"/>
              </a:rPr>
              <a:t>TILE_WIDTH-1</a:t>
            </a:r>
          </a:p>
        </p:txBody>
      </p:sp>
      <p:sp>
        <p:nvSpPr>
          <p:cNvPr id="6196" name="Line 50"/>
          <p:cNvSpPr>
            <a:spLocks noChangeShapeType="1"/>
          </p:cNvSpPr>
          <p:nvPr/>
        </p:nvSpPr>
        <p:spPr bwMode="auto">
          <a:xfrm rot="-5400000">
            <a:off x="3870326" y="5799137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7" name="Line 51"/>
          <p:cNvSpPr>
            <a:spLocks noChangeShapeType="1"/>
          </p:cNvSpPr>
          <p:nvPr/>
        </p:nvSpPr>
        <p:spPr bwMode="auto">
          <a:xfrm rot="-5400000">
            <a:off x="2794001" y="6756399"/>
            <a:ext cx="0" cy="9207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8" name="Line 52"/>
          <p:cNvSpPr>
            <a:spLocks noChangeShapeType="1"/>
          </p:cNvSpPr>
          <p:nvPr/>
        </p:nvSpPr>
        <p:spPr bwMode="auto">
          <a:xfrm rot="-5400000">
            <a:off x="2781301" y="5918199"/>
            <a:ext cx="0" cy="9207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Line 53"/>
          <p:cNvSpPr>
            <a:spLocks noChangeShapeType="1"/>
          </p:cNvSpPr>
          <p:nvPr/>
        </p:nvSpPr>
        <p:spPr bwMode="auto">
          <a:xfrm rot="-5400000">
            <a:off x="2794001" y="5092699"/>
            <a:ext cx="0" cy="9207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0" name="Text Box 54"/>
          <p:cNvSpPr txBox="1">
            <a:spLocks noChangeArrowheads="1"/>
          </p:cNvSpPr>
          <p:nvPr/>
        </p:nvSpPr>
        <p:spPr bwMode="auto">
          <a:xfrm>
            <a:off x="2520950" y="6261100"/>
            <a:ext cx="23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CC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6201" name="Text Box 55"/>
          <p:cNvSpPr txBox="1">
            <a:spLocks noChangeArrowheads="1"/>
          </p:cNvSpPr>
          <p:nvPr/>
        </p:nvSpPr>
        <p:spPr bwMode="auto">
          <a:xfrm>
            <a:off x="2520950" y="5461000"/>
            <a:ext cx="23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CC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202" name="Text Box 56"/>
          <p:cNvSpPr txBox="1">
            <a:spLocks noChangeArrowheads="1"/>
          </p:cNvSpPr>
          <p:nvPr/>
        </p:nvSpPr>
        <p:spPr bwMode="auto">
          <a:xfrm>
            <a:off x="2520950" y="4610100"/>
            <a:ext cx="23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CC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6203" name="Line 57"/>
          <p:cNvSpPr>
            <a:spLocks noChangeShapeType="1"/>
          </p:cNvSpPr>
          <p:nvPr/>
        </p:nvSpPr>
        <p:spPr bwMode="auto">
          <a:xfrm>
            <a:off x="7323137" y="1039812"/>
            <a:ext cx="0" cy="9207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4" name="Line 58"/>
          <p:cNvSpPr>
            <a:spLocks noChangeShapeType="1"/>
          </p:cNvSpPr>
          <p:nvPr/>
        </p:nvSpPr>
        <p:spPr bwMode="auto">
          <a:xfrm rot="-5400000">
            <a:off x="2794001" y="4241799"/>
            <a:ext cx="0" cy="9207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Line 59"/>
          <p:cNvSpPr>
            <a:spLocks noChangeShapeType="1"/>
          </p:cNvSpPr>
          <p:nvPr/>
        </p:nvSpPr>
        <p:spPr bwMode="auto">
          <a:xfrm>
            <a:off x="7391400" y="1597025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Line 60"/>
          <p:cNvSpPr>
            <a:spLocks noChangeShapeType="1"/>
          </p:cNvSpPr>
          <p:nvPr/>
        </p:nvSpPr>
        <p:spPr bwMode="auto">
          <a:xfrm>
            <a:off x="7467600" y="1597025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Line 61"/>
          <p:cNvSpPr>
            <a:spLocks noChangeShapeType="1"/>
          </p:cNvSpPr>
          <p:nvPr/>
        </p:nvSpPr>
        <p:spPr bwMode="auto">
          <a:xfrm>
            <a:off x="7556500" y="1597025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Line 62"/>
          <p:cNvSpPr>
            <a:spLocks noChangeShapeType="1"/>
          </p:cNvSpPr>
          <p:nvPr/>
        </p:nvSpPr>
        <p:spPr bwMode="auto">
          <a:xfrm>
            <a:off x="8039100" y="1597025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Line 63"/>
          <p:cNvSpPr>
            <a:spLocks noChangeShapeType="1"/>
          </p:cNvSpPr>
          <p:nvPr/>
        </p:nvSpPr>
        <p:spPr bwMode="auto">
          <a:xfrm rot="-5400000">
            <a:off x="3873501" y="5080000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Line 64"/>
          <p:cNvSpPr>
            <a:spLocks noChangeShapeType="1"/>
          </p:cNvSpPr>
          <p:nvPr/>
        </p:nvSpPr>
        <p:spPr bwMode="auto">
          <a:xfrm rot="-5400000">
            <a:off x="3870326" y="5875337"/>
            <a:ext cx="0" cy="920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1" name="Text Box 65"/>
          <p:cNvSpPr txBox="1">
            <a:spLocks noChangeArrowheads="1"/>
          </p:cNvSpPr>
          <p:nvPr/>
        </p:nvSpPr>
        <p:spPr bwMode="auto">
          <a:xfrm rot="-5400000">
            <a:off x="7962901" y="5405437"/>
            <a:ext cx="812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Times New Roman" charset="0"/>
                <a:cs typeface="Arial" charset="0"/>
              </a:rPr>
              <a:t>TILE_WIDTHE</a:t>
            </a:r>
            <a:endParaRPr lang="en-US" sz="9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12" name="Text Box 66"/>
          <p:cNvSpPr txBox="1">
            <a:spLocks noChangeArrowheads="1"/>
          </p:cNvSpPr>
          <p:nvPr/>
        </p:nvSpPr>
        <p:spPr bwMode="auto">
          <a:xfrm rot="-5400000">
            <a:off x="8504238" y="5364162"/>
            <a:ext cx="406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Times New Roman" charset="0"/>
                <a:cs typeface="Arial" charset="0"/>
              </a:rPr>
              <a:t>WIDTH</a:t>
            </a:r>
            <a:endParaRPr lang="en-US" sz="9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13" name="Text Box 67"/>
          <p:cNvSpPr txBox="1">
            <a:spLocks noChangeArrowheads="1"/>
          </p:cNvSpPr>
          <p:nvPr/>
        </p:nvSpPr>
        <p:spPr bwMode="auto">
          <a:xfrm rot="-5400000">
            <a:off x="8475663" y="2573337"/>
            <a:ext cx="406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Times New Roman" charset="0"/>
                <a:cs typeface="Arial" charset="0"/>
              </a:rPr>
              <a:t>WIDTH</a:t>
            </a:r>
            <a:endParaRPr lang="en-US" sz="9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214" name="Text Box 68"/>
          <p:cNvSpPr txBox="1">
            <a:spLocks noChangeArrowheads="1"/>
          </p:cNvSpPr>
          <p:nvPr/>
        </p:nvSpPr>
        <p:spPr bwMode="auto">
          <a:xfrm>
            <a:off x="3962400" y="5638800"/>
            <a:ext cx="2400300" cy="111125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6215" name="Text Box 69"/>
          <p:cNvSpPr txBox="1">
            <a:spLocks noChangeArrowheads="1"/>
          </p:cNvSpPr>
          <p:nvPr/>
        </p:nvSpPr>
        <p:spPr bwMode="auto">
          <a:xfrm>
            <a:off x="7772400" y="1752600"/>
            <a:ext cx="76200" cy="2438400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91440" rIns="0" bIns="0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6216" name="Rectangle 70"/>
          <p:cNvSpPr>
            <a:spLocks noChangeArrowheads="1"/>
          </p:cNvSpPr>
          <p:nvPr/>
        </p:nvSpPr>
        <p:spPr bwMode="auto">
          <a:xfrm rot="-5400000">
            <a:off x="3944938" y="6827838"/>
            <a:ext cx="182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</a:t>
            </a:r>
            <a:r>
              <a:rPr lang="en-US" dirty="0" err="1" smtClean="0"/>
              <a:t>mmult</a:t>
            </a:r>
            <a:r>
              <a:rPr lang="en-US" dirty="0" smtClean="0"/>
              <a:t> Kernel using Multiple Blocks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D90B-3A93-4062-B4A9-4B45B8BE9EE7}" type="slidenum">
              <a:rPr lang="zh-TW" altLang="en-US" smtClean="0"/>
              <a:pPr/>
              <a:t>52</a:t>
            </a:fld>
            <a:endParaRPr lang="en-US" altLang="zh-TW"/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90600"/>
            <a:ext cx="9144000" cy="5166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MatrixMulKernel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(float*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 float*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 float* Pd, 				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Calculate the row index of the Pd element and M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blockIdx.y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*TILE_WIDTH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Calculate the column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idenx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of Pd and N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*TILE_WIDTH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float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Pvalue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// each thread computes one element of the block sub-matrix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for 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k = 0; k &lt; Width; ++k)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Pvalue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Md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[Row*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Width+k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] *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[k*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Pd[Row*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Pvalue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G80 Block Granularity Considerations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F59B-E87D-4487-BD68-A88AB3C81A00}" type="slidenum">
              <a:rPr lang="zh-TW" altLang="en-US" smtClean="0"/>
              <a:pPr/>
              <a:t>53</a:t>
            </a:fld>
            <a:endParaRPr lang="en-US" altLang="zh-TW"/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Q:</a:t>
            </a:r>
            <a:r>
              <a:rPr lang="en-US" altLang="zh-TW" dirty="0" smtClean="0"/>
              <a:t> For Matrix Multiplication using multiple blocks, should I use 8x8, 16x16 or 32x32 blocks?</a:t>
            </a:r>
          </a:p>
          <a:p>
            <a:pPr lvl="1"/>
            <a:r>
              <a:rPr lang="en-US" altLang="zh-TW" dirty="0" smtClean="0"/>
              <a:t>For 8x8, we have 64 threads per Block. Since each SM can take up to 768 threads, there are 12 Blocks. However, each SM can only take up to 8 Blocks, only 512 threads will go into each SM!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For 16x16, we have 256 threads per Block. Since each SM can take up to 768 threads, it can take up to 3 Blocks and achieve full capacity unless other resource considerations overrule.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For 32x32, we have 1024 threads per Block. Not even one can fit into an SM!</a:t>
            </a:r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Area Under the Curve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cp -r ~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ernstdj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/NCSI2010 .</a:t>
            </a:r>
          </a:p>
          <a:p>
            <a:pPr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go to “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cuda_trap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” directory.</a:t>
            </a:r>
          </a:p>
          <a:p>
            <a:pPr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less README.txt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GT200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2ABF-F1BB-4FD7-9A54-2B0C012B239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76834" name="Picture 2" descr="C:\SC_Center\SC-ED\gpu_d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7192" y="1232848"/>
            <a:ext cx="4953000" cy="501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GeForce 8800 (2007)</a:t>
            </a:r>
          </a:p>
        </p:txBody>
      </p:sp>
      <p:sp>
        <p:nvSpPr>
          <p:cNvPr id="3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8699-D225-4727-B16D-BC24A3403C97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676400"/>
            <a:ext cx="8604250" cy="4497388"/>
            <a:chOff x="202" y="1141"/>
            <a:chExt cx="6503" cy="2550"/>
          </a:xfrm>
        </p:grpSpPr>
        <p:cxnSp>
          <p:nvCxnSpPr>
            <p:cNvPr id="39943" name="AutoShape 4"/>
            <p:cNvCxnSpPr>
              <a:cxnSpLocks noChangeShapeType="1"/>
            </p:cNvCxnSpPr>
            <p:nvPr/>
          </p:nvCxnSpPr>
          <p:spPr bwMode="auto">
            <a:xfrm>
              <a:off x="711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9944" name="Rectangle 5"/>
            <p:cNvSpPr>
              <a:spLocks noChangeArrowheads="1"/>
            </p:cNvSpPr>
            <p:nvPr/>
          </p:nvSpPr>
          <p:spPr bwMode="auto">
            <a:xfrm>
              <a:off x="430" y="3242"/>
              <a:ext cx="563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  <p:sp>
          <p:nvSpPr>
            <p:cNvPr id="39945" name="Rectangle 6"/>
            <p:cNvSpPr>
              <a:spLocks noChangeArrowheads="1"/>
            </p:cNvSpPr>
            <p:nvPr/>
          </p:nvSpPr>
          <p:spPr bwMode="auto">
            <a:xfrm>
              <a:off x="209" y="3524"/>
              <a:ext cx="6496" cy="16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Global Memory</a:t>
              </a:r>
            </a:p>
          </p:txBody>
        </p:sp>
        <p:cxnSp>
          <p:nvCxnSpPr>
            <p:cNvPr id="39946" name="AutoShape 7"/>
            <p:cNvCxnSpPr>
              <a:cxnSpLocks noChangeShapeType="1"/>
            </p:cNvCxnSpPr>
            <p:nvPr/>
          </p:nvCxnSpPr>
          <p:spPr bwMode="auto">
            <a:xfrm>
              <a:off x="711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</p:spPr>
        </p:cxnSp>
        <p:sp>
          <p:nvSpPr>
            <p:cNvPr id="39947" name="Rectangle 8"/>
            <p:cNvSpPr>
              <a:spLocks noChangeArrowheads="1"/>
            </p:cNvSpPr>
            <p:nvPr/>
          </p:nvSpPr>
          <p:spPr bwMode="auto">
            <a:xfrm>
              <a:off x="202" y="2817"/>
              <a:ext cx="364" cy="3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9"/>
            <p:cNvSpPr>
              <a:spLocks noChangeArrowheads="1"/>
            </p:cNvSpPr>
            <p:nvPr/>
          </p:nvSpPr>
          <p:spPr bwMode="auto">
            <a:xfrm>
              <a:off x="564" y="2817"/>
              <a:ext cx="364" cy="3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0"/>
            <p:cNvSpPr>
              <a:spLocks noChangeArrowheads="1"/>
            </p:cNvSpPr>
            <p:nvPr/>
          </p:nvSpPr>
          <p:spPr bwMode="auto">
            <a:xfrm>
              <a:off x="202" y="1963"/>
              <a:ext cx="726" cy="8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31" y="1985"/>
              <a:ext cx="319" cy="456"/>
              <a:chOff x="533" y="394"/>
              <a:chExt cx="266" cy="507"/>
            </a:xfrm>
          </p:grpSpPr>
          <p:sp>
            <p:nvSpPr>
              <p:cNvPr id="40301" name="Rectangle 12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02" name="Rectangle 13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303" name="Rectangle 14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304" name="Rectangle 15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305" name="Rectangle 16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306" name="Rectangle 17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307" name="Rectangle 18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308" name="Rectangle 19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309" name="Rectangle 20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580" y="1985"/>
              <a:ext cx="319" cy="456"/>
              <a:chOff x="533" y="394"/>
              <a:chExt cx="266" cy="507"/>
            </a:xfrm>
          </p:grpSpPr>
          <p:sp>
            <p:nvSpPr>
              <p:cNvPr id="40292" name="Rectangle 22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3" name="Rectangle 23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94" name="Rectangle 24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95" name="Rectangle 25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96" name="Rectangle 26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97" name="Rectangle 27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98" name="Rectangle 28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99" name="Rectangle 29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300" name="Rectangle 30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952" name="Rectangle 31"/>
            <p:cNvSpPr>
              <a:spLocks noChangeArrowheads="1"/>
            </p:cNvSpPr>
            <p:nvPr/>
          </p:nvSpPr>
          <p:spPr bwMode="auto">
            <a:xfrm rot="5400000">
              <a:off x="456" y="2236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9953" name="AutoShape 32"/>
            <p:cNvCxnSpPr>
              <a:cxnSpLocks noChangeShapeType="1"/>
              <a:stCxn id="39960" idx="2"/>
              <a:endCxn id="39959" idx="0"/>
            </p:cNvCxnSpPr>
            <p:nvPr/>
          </p:nvCxnSpPr>
          <p:spPr bwMode="auto">
            <a:xfrm>
              <a:off x="2087" y="1254"/>
              <a:ext cx="0" cy="120"/>
            </a:xfrm>
            <a:prstGeom prst="straightConnector1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39954" name="AutoShape 33"/>
            <p:cNvCxnSpPr>
              <a:cxnSpLocks noChangeShapeType="1"/>
              <a:stCxn id="39959" idx="2"/>
              <a:endCxn id="39958" idx="0"/>
            </p:cNvCxnSpPr>
            <p:nvPr/>
          </p:nvCxnSpPr>
          <p:spPr bwMode="auto">
            <a:xfrm>
              <a:off x="2087" y="1488"/>
              <a:ext cx="4" cy="106"/>
            </a:xfrm>
            <a:prstGeom prst="straightConnector1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39955" name="AutoShape 34"/>
            <p:cNvCxnSpPr>
              <a:cxnSpLocks noChangeShapeType="1"/>
              <a:stCxn id="39949" idx="0"/>
            </p:cNvCxnSpPr>
            <p:nvPr/>
          </p:nvCxnSpPr>
          <p:spPr bwMode="auto">
            <a:xfrm rot="5400000" flipV="1">
              <a:off x="3309" y="-781"/>
              <a:ext cx="1" cy="5489"/>
            </a:xfrm>
            <a:prstGeom prst="bentConnector3">
              <a:avLst>
                <a:gd name="adj1" fmla="val -10500000"/>
              </a:avLst>
            </a:prstGeom>
            <a:noFill/>
            <a:ln w="19050">
              <a:solidFill>
                <a:srgbClr val="98BC0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9956" name="AutoShape 35"/>
            <p:cNvCxnSpPr>
              <a:cxnSpLocks noChangeShapeType="1"/>
              <a:stCxn id="39958" idx="2"/>
            </p:cNvCxnSpPr>
            <p:nvPr/>
          </p:nvCxnSpPr>
          <p:spPr bwMode="auto">
            <a:xfrm>
              <a:off x="2091" y="1742"/>
              <a:ext cx="0" cy="11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</p:spPr>
        </p:cxnSp>
        <p:cxnSp>
          <p:nvCxnSpPr>
            <p:cNvPr id="39957" name="AutoShape 36"/>
            <p:cNvCxnSpPr>
              <a:cxnSpLocks noChangeShapeType="1"/>
              <a:stCxn id="39948" idx="2"/>
              <a:endCxn id="39958" idx="3"/>
            </p:cNvCxnSpPr>
            <p:nvPr/>
          </p:nvCxnSpPr>
          <p:spPr bwMode="auto">
            <a:xfrm rot="5400000" flipH="1" flipV="1">
              <a:off x="1150" y="1264"/>
              <a:ext cx="1182" cy="1989"/>
            </a:xfrm>
            <a:prstGeom prst="bentConnector4">
              <a:avLst>
                <a:gd name="adj1" fmla="val -9560"/>
                <a:gd name="adj2" fmla="val 292106"/>
              </a:avLst>
            </a:prstGeom>
            <a:noFill/>
            <a:ln w="19050">
              <a:solidFill>
                <a:srgbClr val="98BC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9958" name="Rectangle 37"/>
            <p:cNvSpPr>
              <a:spLocks noChangeArrowheads="1"/>
            </p:cNvSpPr>
            <p:nvPr/>
          </p:nvSpPr>
          <p:spPr bwMode="auto">
            <a:xfrm>
              <a:off x="1447" y="1594"/>
              <a:ext cx="1288" cy="148"/>
            </a:xfrm>
            <a:prstGeom prst="rect">
              <a:avLst/>
            </a:prstGeom>
            <a:solidFill>
              <a:srgbClr val="F29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Thread Execution Manager</a:t>
              </a:r>
            </a:p>
          </p:txBody>
        </p:sp>
        <p:sp>
          <p:nvSpPr>
            <p:cNvPr id="39959" name="Rectangle 38"/>
            <p:cNvSpPr>
              <a:spLocks noChangeArrowheads="1"/>
            </p:cNvSpPr>
            <p:nvPr/>
          </p:nvSpPr>
          <p:spPr bwMode="auto">
            <a:xfrm>
              <a:off x="1513" y="1374"/>
              <a:ext cx="1148" cy="11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Input Assembler</a:t>
              </a:r>
            </a:p>
          </p:txBody>
        </p:sp>
        <p:sp>
          <p:nvSpPr>
            <p:cNvPr id="39960" name="Rectangle 39"/>
            <p:cNvSpPr>
              <a:spLocks noChangeArrowheads="1"/>
            </p:cNvSpPr>
            <p:nvPr/>
          </p:nvSpPr>
          <p:spPr bwMode="auto">
            <a:xfrm>
              <a:off x="1513" y="1141"/>
              <a:ext cx="1148" cy="11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Host</a:t>
              </a:r>
            </a:p>
          </p:txBody>
        </p:sp>
        <p:cxnSp>
          <p:nvCxnSpPr>
            <p:cNvPr id="39961" name="AutoShape 40"/>
            <p:cNvCxnSpPr>
              <a:cxnSpLocks noChangeShapeType="1"/>
            </p:cNvCxnSpPr>
            <p:nvPr/>
          </p:nvCxnSpPr>
          <p:spPr bwMode="auto">
            <a:xfrm>
              <a:off x="565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FF9900"/>
              </a:solidFill>
              <a:round/>
              <a:headEnd type="triangle" w="med" len="med"/>
              <a:tailEnd/>
            </a:ln>
          </p:spPr>
        </p:cxnSp>
        <p:cxnSp>
          <p:nvCxnSpPr>
            <p:cNvPr id="39962" name="AutoShape 41"/>
            <p:cNvCxnSpPr>
              <a:cxnSpLocks noChangeShapeType="1"/>
            </p:cNvCxnSpPr>
            <p:nvPr/>
          </p:nvCxnSpPr>
          <p:spPr bwMode="auto">
            <a:xfrm>
              <a:off x="747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</p:spPr>
        </p:cxnSp>
        <p:cxnSp>
          <p:nvCxnSpPr>
            <p:cNvPr id="39963" name="AutoShape 42"/>
            <p:cNvCxnSpPr>
              <a:cxnSpLocks noChangeShapeType="1"/>
            </p:cNvCxnSpPr>
            <p:nvPr/>
          </p:nvCxnSpPr>
          <p:spPr bwMode="auto">
            <a:xfrm>
              <a:off x="1346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</p:spPr>
        </p:cxnSp>
        <p:cxnSp>
          <p:nvCxnSpPr>
            <p:cNvPr id="39964" name="AutoShape 43"/>
            <p:cNvCxnSpPr>
              <a:cxnSpLocks noChangeShapeType="1"/>
            </p:cNvCxnSpPr>
            <p:nvPr/>
          </p:nvCxnSpPr>
          <p:spPr bwMode="auto">
            <a:xfrm>
              <a:off x="1528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</p:spPr>
        </p:cxnSp>
        <p:cxnSp>
          <p:nvCxnSpPr>
            <p:cNvPr id="39965" name="AutoShape 44"/>
            <p:cNvCxnSpPr>
              <a:cxnSpLocks noChangeShapeType="1"/>
            </p:cNvCxnSpPr>
            <p:nvPr/>
          </p:nvCxnSpPr>
          <p:spPr bwMode="auto">
            <a:xfrm>
              <a:off x="2135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</p:spPr>
        </p:cxnSp>
        <p:cxnSp>
          <p:nvCxnSpPr>
            <p:cNvPr id="39966" name="AutoShape 45"/>
            <p:cNvCxnSpPr>
              <a:cxnSpLocks noChangeShapeType="1"/>
            </p:cNvCxnSpPr>
            <p:nvPr/>
          </p:nvCxnSpPr>
          <p:spPr bwMode="auto">
            <a:xfrm>
              <a:off x="2316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</p:spPr>
        </p:cxnSp>
        <p:cxnSp>
          <p:nvCxnSpPr>
            <p:cNvPr id="39967" name="AutoShape 46"/>
            <p:cNvCxnSpPr>
              <a:cxnSpLocks noChangeShapeType="1"/>
            </p:cNvCxnSpPr>
            <p:nvPr/>
          </p:nvCxnSpPr>
          <p:spPr bwMode="auto">
            <a:xfrm>
              <a:off x="2918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</p:spPr>
        </p:cxnSp>
        <p:cxnSp>
          <p:nvCxnSpPr>
            <p:cNvPr id="39968" name="AutoShape 47"/>
            <p:cNvCxnSpPr>
              <a:cxnSpLocks noChangeShapeType="1"/>
            </p:cNvCxnSpPr>
            <p:nvPr/>
          </p:nvCxnSpPr>
          <p:spPr bwMode="auto">
            <a:xfrm>
              <a:off x="3100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</p:spPr>
        </p:cxnSp>
        <p:cxnSp>
          <p:nvCxnSpPr>
            <p:cNvPr id="39969" name="AutoShape 48"/>
            <p:cNvCxnSpPr>
              <a:cxnSpLocks noChangeShapeType="1"/>
            </p:cNvCxnSpPr>
            <p:nvPr/>
          </p:nvCxnSpPr>
          <p:spPr bwMode="auto">
            <a:xfrm>
              <a:off x="3698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</p:spPr>
        </p:cxnSp>
        <p:cxnSp>
          <p:nvCxnSpPr>
            <p:cNvPr id="39970" name="AutoShape 49"/>
            <p:cNvCxnSpPr>
              <a:cxnSpLocks noChangeShapeType="1"/>
            </p:cNvCxnSpPr>
            <p:nvPr/>
          </p:nvCxnSpPr>
          <p:spPr bwMode="auto">
            <a:xfrm>
              <a:off x="3880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</p:spPr>
        </p:cxnSp>
        <p:cxnSp>
          <p:nvCxnSpPr>
            <p:cNvPr id="39971" name="AutoShape 50"/>
            <p:cNvCxnSpPr>
              <a:cxnSpLocks noChangeShapeType="1"/>
            </p:cNvCxnSpPr>
            <p:nvPr/>
          </p:nvCxnSpPr>
          <p:spPr bwMode="auto">
            <a:xfrm>
              <a:off x="4487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</p:spPr>
        </p:cxnSp>
        <p:cxnSp>
          <p:nvCxnSpPr>
            <p:cNvPr id="39972" name="AutoShape 51"/>
            <p:cNvCxnSpPr>
              <a:cxnSpLocks noChangeShapeType="1"/>
            </p:cNvCxnSpPr>
            <p:nvPr/>
          </p:nvCxnSpPr>
          <p:spPr bwMode="auto">
            <a:xfrm>
              <a:off x="4668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</p:spPr>
        </p:cxnSp>
        <p:cxnSp>
          <p:nvCxnSpPr>
            <p:cNvPr id="39973" name="AutoShape 52"/>
            <p:cNvCxnSpPr>
              <a:cxnSpLocks noChangeShapeType="1"/>
            </p:cNvCxnSpPr>
            <p:nvPr/>
          </p:nvCxnSpPr>
          <p:spPr bwMode="auto">
            <a:xfrm>
              <a:off x="5266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DDDDDD"/>
              </a:solidFill>
              <a:round/>
              <a:headEnd type="triangle" w="med" len="med"/>
              <a:tailEnd/>
            </a:ln>
          </p:spPr>
        </p:cxnSp>
        <p:cxnSp>
          <p:nvCxnSpPr>
            <p:cNvPr id="39974" name="AutoShape 53"/>
            <p:cNvCxnSpPr>
              <a:cxnSpLocks noChangeShapeType="1"/>
            </p:cNvCxnSpPr>
            <p:nvPr/>
          </p:nvCxnSpPr>
          <p:spPr bwMode="auto">
            <a:xfrm>
              <a:off x="5448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</p:spPr>
        </p:cxnSp>
        <p:cxnSp>
          <p:nvCxnSpPr>
            <p:cNvPr id="39975" name="AutoShape 54"/>
            <p:cNvCxnSpPr>
              <a:cxnSpLocks noChangeShapeType="1"/>
            </p:cNvCxnSpPr>
            <p:nvPr/>
          </p:nvCxnSpPr>
          <p:spPr bwMode="auto">
            <a:xfrm>
              <a:off x="6054" y="2856"/>
              <a:ext cx="0" cy="187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/>
            </a:ln>
          </p:spPr>
        </p:cxnSp>
        <p:cxnSp>
          <p:nvCxnSpPr>
            <p:cNvPr id="39976" name="AutoShape 55"/>
            <p:cNvCxnSpPr>
              <a:cxnSpLocks noChangeShapeType="1"/>
            </p:cNvCxnSpPr>
            <p:nvPr/>
          </p:nvCxnSpPr>
          <p:spPr bwMode="auto">
            <a:xfrm>
              <a:off x="6235" y="2856"/>
              <a:ext cx="1" cy="104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/>
            </a:ln>
          </p:spPr>
        </p:cxnSp>
        <p:cxnSp>
          <p:nvCxnSpPr>
            <p:cNvPr id="39977" name="AutoShape 56"/>
            <p:cNvCxnSpPr>
              <a:cxnSpLocks noChangeShapeType="1"/>
            </p:cNvCxnSpPr>
            <p:nvPr/>
          </p:nvCxnSpPr>
          <p:spPr bwMode="auto">
            <a:xfrm flipH="1">
              <a:off x="3702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</p:spPr>
        </p:cxnSp>
        <p:cxnSp>
          <p:nvCxnSpPr>
            <p:cNvPr id="39978" name="AutoShape 57"/>
            <p:cNvCxnSpPr>
              <a:cxnSpLocks noChangeShapeType="1"/>
            </p:cNvCxnSpPr>
            <p:nvPr/>
          </p:nvCxnSpPr>
          <p:spPr bwMode="auto">
            <a:xfrm flipH="1">
              <a:off x="2918" y="1874"/>
              <a:ext cx="2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</p:spPr>
        </p:cxnSp>
        <p:cxnSp>
          <p:nvCxnSpPr>
            <p:cNvPr id="39979" name="AutoShape 58"/>
            <p:cNvCxnSpPr>
              <a:cxnSpLocks noChangeShapeType="1"/>
            </p:cNvCxnSpPr>
            <p:nvPr/>
          </p:nvCxnSpPr>
          <p:spPr bwMode="auto">
            <a:xfrm flipH="1">
              <a:off x="4485" y="1874"/>
              <a:ext cx="2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</p:spPr>
        </p:cxnSp>
        <p:cxnSp>
          <p:nvCxnSpPr>
            <p:cNvPr id="39980" name="AutoShape 59"/>
            <p:cNvCxnSpPr>
              <a:cxnSpLocks noChangeShapeType="1"/>
            </p:cNvCxnSpPr>
            <p:nvPr/>
          </p:nvCxnSpPr>
          <p:spPr bwMode="auto">
            <a:xfrm flipH="1">
              <a:off x="2134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</p:spPr>
        </p:cxnSp>
        <p:cxnSp>
          <p:nvCxnSpPr>
            <p:cNvPr id="39981" name="AutoShape 60"/>
            <p:cNvCxnSpPr>
              <a:cxnSpLocks noChangeShapeType="1"/>
            </p:cNvCxnSpPr>
            <p:nvPr/>
          </p:nvCxnSpPr>
          <p:spPr bwMode="auto">
            <a:xfrm flipH="1">
              <a:off x="1348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</p:spPr>
        </p:cxnSp>
        <p:cxnSp>
          <p:nvCxnSpPr>
            <p:cNvPr id="39982" name="AutoShape 61"/>
            <p:cNvCxnSpPr>
              <a:cxnSpLocks noChangeShapeType="1"/>
            </p:cNvCxnSpPr>
            <p:nvPr/>
          </p:nvCxnSpPr>
          <p:spPr bwMode="auto">
            <a:xfrm flipH="1">
              <a:off x="5267" y="1874"/>
              <a:ext cx="1" cy="89"/>
            </a:xfrm>
            <a:prstGeom prst="straightConnector1">
              <a:avLst/>
            </a:prstGeom>
            <a:noFill/>
            <a:ln w="19050">
              <a:solidFill>
                <a:srgbClr val="98BC00"/>
              </a:solidFill>
              <a:round/>
              <a:headEnd/>
              <a:tailEnd type="triangle" w="med" len="med"/>
            </a:ln>
          </p:spPr>
        </p:cxnSp>
        <p:sp>
          <p:nvSpPr>
            <p:cNvPr id="39983" name="Rectangle 62"/>
            <p:cNvSpPr>
              <a:spLocks noChangeArrowheads="1"/>
            </p:cNvSpPr>
            <p:nvPr/>
          </p:nvSpPr>
          <p:spPr bwMode="auto">
            <a:xfrm>
              <a:off x="977" y="1963"/>
              <a:ext cx="726" cy="8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1006" y="1985"/>
              <a:ext cx="319" cy="456"/>
              <a:chOff x="533" y="394"/>
              <a:chExt cx="266" cy="507"/>
            </a:xfrm>
          </p:grpSpPr>
          <p:sp>
            <p:nvSpPr>
              <p:cNvPr id="40283" name="Rectangle 64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84" name="Rectangle 65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85" name="Rectangle 66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86" name="Rectangle 67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87" name="Rectangle 68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88" name="Rectangle 69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89" name="Rectangle 70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90" name="Rectangle 71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91" name="Rectangle 72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1355" y="1985"/>
              <a:ext cx="319" cy="456"/>
              <a:chOff x="533" y="394"/>
              <a:chExt cx="266" cy="507"/>
            </a:xfrm>
          </p:grpSpPr>
          <p:sp>
            <p:nvSpPr>
              <p:cNvPr id="40274" name="Rectangle 74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5" name="Rectangle 75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76" name="Rectangle 76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77" name="Rectangle 77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78" name="Rectangle 78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79" name="Rectangle 79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80" name="Rectangle 80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81" name="Rectangle 81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82" name="Rectangle 82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986" name="Rectangle 83"/>
            <p:cNvSpPr>
              <a:spLocks noChangeArrowheads="1"/>
            </p:cNvSpPr>
            <p:nvPr/>
          </p:nvSpPr>
          <p:spPr bwMode="auto">
            <a:xfrm>
              <a:off x="1768" y="2824"/>
              <a:ext cx="363" cy="3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84"/>
            <p:cNvSpPr>
              <a:spLocks noChangeArrowheads="1"/>
            </p:cNvSpPr>
            <p:nvPr/>
          </p:nvSpPr>
          <p:spPr bwMode="auto">
            <a:xfrm>
              <a:off x="2130" y="2824"/>
              <a:ext cx="364" cy="3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85"/>
            <p:cNvSpPr>
              <a:spLocks noChangeArrowheads="1"/>
            </p:cNvSpPr>
            <p:nvPr/>
          </p:nvSpPr>
          <p:spPr bwMode="auto">
            <a:xfrm>
              <a:off x="1768" y="1964"/>
              <a:ext cx="726" cy="8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86"/>
            <p:cNvGrpSpPr>
              <a:grpSpLocks/>
            </p:cNvGrpSpPr>
            <p:nvPr/>
          </p:nvGrpSpPr>
          <p:grpSpPr bwMode="auto">
            <a:xfrm>
              <a:off x="1797" y="1986"/>
              <a:ext cx="319" cy="456"/>
              <a:chOff x="533" y="394"/>
              <a:chExt cx="266" cy="507"/>
            </a:xfrm>
          </p:grpSpPr>
          <p:sp>
            <p:nvSpPr>
              <p:cNvPr id="40265" name="Rectangle 87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66" name="Rectangle 88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67" name="Rectangle 89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68" name="Rectangle 90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69" name="Rectangle 91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70" name="Rectangle 92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71" name="Rectangle 93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72" name="Rectangle 94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73" name="Rectangle 95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96"/>
            <p:cNvGrpSpPr>
              <a:grpSpLocks/>
            </p:cNvGrpSpPr>
            <p:nvPr/>
          </p:nvGrpSpPr>
          <p:grpSpPr bwMode="auto">
            <a:xfrm>
              <a:off x="2146" y="1986"/>
              <a:ext cx="319" cy="456"/>
              <a:chOff x="533" y="394"/>
              <a:chExt cx="266" cy="507"/>
            </a:xfrm>
          </p:grpSpPr>
          <p:sp>
            <p:nvSpPr>
              <p:cNvPr id="40256" name="Rectangle 97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57" name="Rectangle 98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58" name="Rectangle 99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59" name="Rectangle 100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60" name="Rectangle 101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61" name="Rectangle 102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62" name="Rectangle 103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63" name="Rectangle 104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64" name="Rectangle 105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991" name="Rectangle 106"/>
            <p:cNvSpPr>
              <a:spLocks noChangeArrowheads="1"/>
            </p:cNvSpPr>
            <p:nvPr/>
          </p:nvSpPr>
          <p:spPr bwMode="auto">
            <a:xfrm>
              <a:off x="2543" y="1964"/>
              <a:ext cx="726" cy="8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07"/>
            <p:cNvGrpSpPr>
              <a:grpSpLocks/>
            </p:cNvGrpSpPr>
            <p:nvPr/>
          </p:nvGrpSpPr>
          <p:grpSpPr bwMode="auto">
            <a:xfrm>
              <a:off x="2572" y="1986"/>
              <a:ext cx="319" cy="456"/>
              <a:chOff x="533" y="394"/>
              <a:chExt cx="266" cy="507"/>
            </a:xfrm>
          </p:grpSpPr>
          <p:sp>
            <p:nvSpPr>
              <p:cNvPr id="40247" name="Rectangle 108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8" name="Rectangle 109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49" name="Rectangle 110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50" name="Rectangle 111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51" name="Rectangle 112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52" name="Rectangle 113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53" name="Rectangle 114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54" name="Rectangle 115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55" name="Rectangle 116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117"/>
            <p:cNvGrpSpPr>
              <a:grpSpLocks/>
            </p:cNvGrpSpPr>
            <p:nvPr/>
          </p:nvGrpSpPr>
          <p:grpSpPr bwMode="auto">
            <a:xfrm>
              <a:off x="2921" y="1986"/>
              <a:ext cx="319" cy="456"/>
              <a:chOff x="533" y="394"/>
              <a:chExt cx="266" cy="507"/>
            </a:xfrm>
          </p:grpSpPr>
          <p:sp>
            <p:nvSpPr>
              <p:cNvPr id="40238" name="Rectangle 118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39" name="Rectangle 119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40" name="Rectangle 120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41" name="Rectangle 121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42" name="Rectangle 122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43" name="Rectangle 123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44" name="Rectangle 124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45" name="Rectangle 125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46" name="Rectangle 126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994" name="Rectangle 127"/>
            <p:cNvSpPr>
              <a:spLocks noChangeArrowheads="1"/>
            </p:cNvSpPr>
            <p:nvPr/>
          </p:nvSpPr>
          <p:spPr bwMode="auto">
            <a:xfrm>
              <a:off x="3343" y="2822"/>
              <a:ext cx="364" cy="3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Rectangle 128"/>
            <p:cNvSpPr>
              <a:spLocks noChangeArrowheads="1"/>
            </p:cNvSpPr>
            <p:nvPr/>
          </p:nvSpPr>
          <p:spPr bwMode="auto">
            <a:xfrm>
              <a:off x="3706" y="2822"/>
              <a:ext cx="363" cy="3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129"/>
            <p:cNvSpPr>
              <a:spLocks noChangeArrowheads="1"/>
            </p:cNvSpPr>
            <p:nvPr/>
          </p:nvSpPr>
          <p:spPr bwMode="auto">
            <a:xfrm>
              <a:off x="3343" y="1962"/>
              <a:ext cx="726" cy="8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30"/>
            <p:cNvGrpSpPr>
              <a:grpSpLocks/>
            </p:cNvGrpSpPr>
            <p:nvPr/>
          </p:nvGrpSpPr>
          <p:grpSpPr bwMode="auto">
            <a:xfrm>
              <a:off x="3372" y="1984"/>
              <a:ext cx="319" cy="456"/>
              <a:chOff x="533" y="394"/>
              <a:chExt cx="266" cy="507"/>
            </a:xfrm>
          </p:grpSpPr>
          <p:sp>
            <p:nvSpPr>
              <p:cNvPr id="40229" name="Rectangle 131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30" name="Rectangle 132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31" name="Rectangle 133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32" name="Rectangle 134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33" name="Rectangle 135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34" name="Rectangle 136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35" name="Rectangle 137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36" name="Rectangle 138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37" name="Rectangle 139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" name="Group 140"/>
            <p:cNvGrpSpPr>
              <a:grpSpLocks/>
            </p:cNvGrpSpPr>
            <p:nvPr/>
          </p:nvGrpSpPr>
          <p:grpSpPr bwMode="auto">
            <a:xfrm>
              <a:off x="3721" y="1984"/>
              <a:ext cx="319" cy="456"/>
              <a:chOff x="533" y="394"/>
              <a:chExt cx="266" cy="507"/>
            </a:xfrm>
          </p:grpSpPr>
          <p:sp>
            <p:nvSpPr>
              <p:cNvPr id="40220" name="Rectangle 141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21" name="Rectangle 142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22" name="Rectangle 143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23" name="Rectangle 144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24" name="Rectangle 145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25" name="Rectangle 146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26" name="Rectangle 147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27" name="Rectangle 148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28" name="Rectangle 149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999" name="Rectangle 150"/>
            <p:cNvSpPr>
              <a:spLocks noChangeArrowheads="1"/>
            </p:cNvSpPr>
            <p:nvPr/>
          </p:nvSpPr>
          <p:spPr bwMode="auto">
            <a:xfrm>
              <a:off x="4118" y="1962"/>
              <a:ext cx="726" cy="8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51"/>
            <p:cNvGrpSpPr>
              <a:grpSpLocks/>
            </p:cNvGrpSpPr>
            <p:nvPr/>
          </p:nvGrpSpPr>
          <p:grpSpPr bwMode="auto">
            <a:xfrm>
              <a:off x="4147" y="1984"/>
              <a:ext cx="319" cy="456"/>
              <a:chOff x="533" y="394"/>
              <a:chExt cx="266" cy="507"/>
            </a:xfrm>
          </p:grpSpPr>
          <p:sp>
            <p:nvSpPr>
              <p:cNvPr id="40211" name="Rectangle 152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2" name="Rectangle 153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13" name="Rectangle 154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14" name="Rectangle 155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15" name="Rectangle 156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16" name="Rectangle 157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17" name="Rectangle 158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18" name="Rectangle 159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19" name="Rectangle 160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161"/>
            <p:cNvGrpSpPr>
              <a:grpSpLocks/>
            </p:cNvGrpSpPr>
            <p:nvPr/>
          </p:nvGrpSpPr>
          <p:grpSpPr bwMode="auto">
            <a:xfrm>
              <a:off x="4496" y="1984"/>
              <a:ext cx="319" cy="456"/>
              <a:chOff x="533" y="394"/>
              <a:chExt cx="266" cy="507"/>
            </a:xfrm>
          </p:grpSpPr>
          <p:sp>
            <p:nvSpPr>
              <p:cNvPr id="40202" name="Rectangle 162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3" name="Rectangle 163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04" name="Rectangle 164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05" name="Rectangle 165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06" name="Rectangle 166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07" name="Rectangle 167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08" name="Rectangle 168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09" name="Rectangle 169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10" name="Rectangle 170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0002" name="Rectangle 171"/>
            <p:cNvSpPr>
              <a:spLocks noChangeArrowheads="1"/>
            </p:cNvSpPr>
            <p:nvPr/>
          </p:nvSpPr>
          <p:spPr bwMode="auto">
            <a:xfrm>
              <a:off x="4909" y="2823"/>
              <a:ext cx="364" cy="3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Rectangle 172"/>
            <p:cNvSpPr>
              <a:spLocks noChangeArrowheads="1"/>
            </p:cNvSpPr>
            <p:nvPr/>
          </p:nvSpPr>
          <p:spPr bwMode="auto">
            <a:xfrm>
              <a:off x="5271" y="2823"/>
              <a:ext cx="364" cy="3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Rectangle 173"/>
            <p:cNvSpPr>
              <a:spLocks noChangeArrowheads="1"/>
            </p:cNvSpPr>
            <p:nvPr/>
          </p:nvSpPr>
          <p:spPr bwMode="auto">
            <a:xfrm>
              <a:off x="4909" y="1963"/>
              <a:ext cx="726" cy="8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74"/>
            <p:cNvGrpSpPr>
              <a:grpSpLocks/>
            </p:cNvGrpSpPr>
            <p:nvPr/>
          </p:nvGrpSpPr>
          <p:grpSpPr bwMode="auto">
            <a:xfrm>
              <a:off x="4938" y="1985"/>
              <a:ext cx="319" cy="456"/>
              <a:chOff x="533" y="394"/>
              <a:chExt cx="266" cy="507"/>
            </a:xfrm>
          </p:grpSpPr>
          <p:sp>
            <p:nvSpPr>
              <p:cNvPr id="40193" name="Rectangle 175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4" name="Rectangle 176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95" name="Rectangle 177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96" name="Rectangle 178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97" name="Rectangle 179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98" name="Rectangle 180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99" name="Rectangle 181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00" name="Rectangle 182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201" name="Rectangle 183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184"/>
            <p:cNvGrpSpPr>
              <a:grpSpLocks/>
            </p:cNvGrpSpPr>
            <p:nvPr/>
          </p:nvGrpSpPr>
          <p:grpSpPr bwMode="auto">
            <a:xfrm>
              <a:off x="5287" y="1985"/>
              <a:ext cx="319" cy="456"/>
              <a:chOff x="533" y="394"/>
              <a:chExt cx="266" cy="507"/>
            </a:xfrm>
          </p:grpSpPr>
          <p:sp>
            <p:nvSpPr>
              <p:cNvPr id="40184" name="Rectangle 185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85" name="Rectangle 186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86" name="Rectangle 187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87" name="Rectangle 188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88" name="Rectangle 189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89" name="Rectangle 190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90" name="Rectangle 191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91" name="Rectangle 192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92" name="Rectangle 193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0007" name="Rectangle 194"/>
            <p:cNvSpPr>
              <a:spLocks noChangeArrowheads="1"/>
            </p:cNvSpPr>
            <p:nvPr/>
          </p:nvSpPr>
          <p:spPr bwMode="auto">
            <a:xfrm>
              <a:off x="5684" y="1963"/>
              <a:ext cx="726" cy="8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195"/>
            <p:cNvGrpSpPr>
              <a:grpSpLocks/>
            </p:cNvGrpSpPr>
            <p:nvPr/>
          </p:nvGrpSpPr>
          <p:grpSpPr bwMode="auto">
            <a:xfrm>
              <a:off x="5713" y="1985"/>
              <a:ext cx="319" cy="456"/>
              <a:chOff x="533" y="394"/>
              <a:chExt cx="266" cy="507"/>
            </a:xfrm>
          </p:grpSpPr>
          <p:sp>
            <p:nvSpPr>
              <p:cNvPr id="40175" name="Rectangle 196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76" name="Rectangle 197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77" name="Rectangle 198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78" name="Rectangle 199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79" name="Rectangle 200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80" name="Rectangle 201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81" name="Rectangle 202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82" name="Rectangle 203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83" name="Rectangle 204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" name="Group 205"/>
            <p:cNvGrpSpPr>
              <a:grpSpLocks/>
            </p:cNvGrpSpPr>
            <p:nvPr/>
          </p:nvGrpSpPr>
          <p:grpSpPr bwMode="auto">
            <a:xfrm>
              <a:off x="6062" y="1985"/>
              <a:ext cx="319" cy="456"/>
              <a:chOff x="533" y="394"/>
              <a:chExt cx="266" cy="507"/>
            </a:xfrm>
          </p:grpSpPr>
          <p:sp>
            <p:nvSpPr>
              <p:cNvPr id="40166" name="Rectangle 206"/>
              <p:cNvSpPr>
                <a:spLocks noChangeArrowheads="1"/>
              </p:cNvSpPr>
              <p:nvPr/>
            </p:nvSpPr>
            <p:spPr bwMode="auto">
              <a:xfrm>
                <a:off x="533" y="394"/>
                <a:ext cx="266" cy="50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67" name="Rectangle 207"/>
              <p:cNvSpPr>
                <a:spLocks noChangeArrowheads="1"/>
              </p:cNvSpPr>
              <p:nvPr/>
            </p:nvSpPr>
            <p:spPr bwMode="auto">
              <a:xfrm>
                <a:off x="558" y="418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68" name="Rectangle 208"/>
              <p:cNvSpPr>
                <a:spLocks noChangeArrowheads="1"/>
              </p:cNvSpPr>
              <p:nvPr/>
            </p:nvSpPr>
            <p:spPr bwMode="auto">
              <a:xfrm>
                <a:off x="678" y="418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69" name="Rectangle 209"/>
              <p:cNvSpPr>
                <a:spLocks noChangeArrowheads="1"/>
              </p:cNvSpPr>
              <p:nvPr/>
            </p:nvSpPr>
            <p:spPr bwMode="auto">
              <a:xfrm>
                <a:off x="558" y="539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70" name="Rectangle 210"/>
              <p:cNvSpPr>
                <a:spLocks noChangeArrowheads="1"/>
              </p:cNvSpPr>
              <p:nvPr/>
            </p:nvSpPr>
            <p:spPr bwMode="auto">
              <a:xfrm>
                <a:off x="678" y="539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71" name="Rectangle 211"/>
              <p:cNvSpPr>
                <a:spLocks noChangeArrowheads="1"/>
              </p:cNvSpPr>
              <p:nvPr/>
            </p:nvSpPr>
            <p:spPr bwMode="auto">
              <a:xfrm>
                <a:off x="558" y="660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72" name="Rectangle 212"/>
              <p:cNvSpPr>
                <a:spLocks noChangeArrowheads="1"/>
              </p:cNvSpPr>
              <p:nvPr/>
            </p:nvSpPr>
            <p:spPr bwMode="auto">
              <a:xfrm>
                <a:off x="678" y="660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73" name="Rectangle 213"/>
              <p:cNvSpPr>
                <a:spLocks noChangeArrowheads="1"/>
              </p:cNvSpPr>
              <p:nvPr/>
            </p:nvSpPr>
            <p:spPr bwMode="auto">
              <a:xfrm>
                <a:off x="558" y="781"/>
                <a:ext cx="96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74" name="Rectangle 214"/>
              <p:cNvSpPr>
                <a:spLocks noChangeArrowheads="1"/>
              </p:cNvSpPr>
              <p:nvPr/>
            </p:nvSpPr>
            <p:spPr bwMode="auto">
              <a:xfrm>
                <a:off x="678" y="781"/>
                <a:ext cx="97" cy="9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7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0010" name="Rectangle 215"/>
            <p:cNvSpPr>
              <a:spLocks noChangeArrowheads="1"/>
            </p:cNvSpPr>
            <p:nvPr/>
          </p:nvSpPr>
          <p:spPr bwMode="auto">
            <a:xfrm rot="5400000">
              <a:off x="1231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1" name="Rectangle 216"/>
            <p:cNvSpPr>
              <a:spLocks noChangeArrowheads="1"/>
            </p:cNvSpPr>
            <p:nvPr/>
          </p:nvSpPr>
          <p:spPr bwMode="auto">
            <a:xfrm rot="5400000">
              <a:off x="2022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2" name="Rectangle 217"/>
            <p:cNvSpPr>
              <a:spLocks noChangeArrowheads="1"/>
            </p:cNvSpPr>
            <p:nvPr/>
          </p:nvSpPr>
          <p:spPr bwMode="auto">
            <a:xfrm rot="5400000">
              <a:off x="2797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3" name="Rectangle 218"/>
            <p:cNvSpPr>
              <a:spLocks noChangeArrowheads="1"/>
            </p:cNvSpPr>
            <p:nvPr/>
          </p:nvSpPr>
          <p:spPr bwMode="auto">
            <a:xfrm rot="5400000">
              <a:off x="3597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4" name="Rectangle 219"/>
            <p:cNvSpPr>
              <a:spLocks noChangeArrowheads="1"/>
            </p:cNvSpPr>
            <p:nvPr/>
          </p:nvSpPr>
          <p:spPr bwMode="auto">
            <a:xfrm rot="5400000">
              <a:off x="4372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5" name="Rectangle 220"/>
            <p:cNvSpPr>
              <a:spLocks noChangeArrowheads="1"/>
            </p:cNvSpPr>
            <p:nvPr/>
          </p:nvSpPr>
          <p:spPr bwMode="auto">
            <a:xfrm rot="5400000">
              <a:off x="5163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6" name="Rectangle 221"/>
            <p:cNvSpPr>
              <a:spLocks noChangeArrowheads="1"/>
            </p:cNvSpPr>
            <p:nvPr/>
          </p:nvSpPr>
          <p:spPr bwMode="auto">
            <a:xfrm rot="5400000">
              <a:off x="5938" y="2237"/>
              <a:ext cx="217" cy="6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017" name="AutoShape 222"/>
            <p:cNvCxnSpPr>
              <a:cxnSpLocks noChangeShapeType="1"/>
            </p:cNvCxnSpPr>
            <p:nvPr/>
          </p:nvCxnSpPr>
          <p:spPr bwMode="auto">
            <a:xfrm>
              <a:off x="1819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</p:spPr>
        </p:cxnSp>
        <p:cxnSp>
          <p:nvCxnSpPr>
            <p:cNvPr id="40018" name="AutoShape 223"/>
            <p:cNvCxnSpPr>
              <a:cxnSpLocks noChangeShapeType="1"/>
            </p:cNvCxnSpPr>
            <p:nvPr/>
          </p:nvCxnSpPr>
          <p:spPr bwMode="auto">
            <a:xfrm>
              <a:off x="1820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0019" name="AutoShape 224"/>
            <p:cNvCxnSpPr>
              <a:cxnSpLocks noChangeShapeType="1"/>
            </p:cNvCxnSpPr>
            <p:nvPr/>
          </p:nvCxnSpPr>
          <p:spPr bwMode="auto">
            <a:xfrm>
              <a:off x="2929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</p:spPr>
        </p:cxnSp>
        <p:cxnSp>
          <p:nvCxnSpPr>
            <p:cNvPr id="40020" name="AutoShape 225"/>
            <p:cNvCxnSpPr>
              <a:cxnSpLocks noChangeShapeType="1"/>
            </p:cNvCxnSpPr>
            <p:nvPr/>
          </p:nvCxnSpPr>
          <p:spPr bwMode="auto">
            <a:xfrm>
              <a:off x="2929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0021" name="AutoShape 226"/>
            <p:cNvCxnSpPr>
              <a:cxnSpLocks noChangeShapeType="1"/>
            </p:cNvCxnSpPr>
            <p:nvPr/>
          </p:nvCxnSpPr>
          <p:spPr bwMode="auto">
            <a:xfrm>
              <a:off x="4037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</p:spPr>
        </p:cxnSp>
        <p:cxnSp>
          <p:nvCxnSpPr>
            <p:cNvPr id="40022" name="AutoShape 227"/>
            <p:cNvCxnSpPr>
              <a:cxnSpLocks noChangeShapeType="1"/>
            </p:cNvCxnSpPr>
            <p:nvPr/>
          </p:nvCxnSpPr>
          <p:spPr bwMode="auto">
            <a:xfrm>
              <a:off x="4037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0023" name="AutoShape 228"/>
            <p:cNvCxnSpPr>
              <a:cxnSpLocks noChangeShapeType="1"/>
            </p:cNvCxnSpPr>
            <p:nvPr/>
          </p:nvCxnSpPr>
          <p:spPr bwMode="auto">
            <a:xfrm>
              <a:off x="5146" y="3043"/>
              <a:ext cx="0" cy="203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</p:spPr>
        </p:cxnSp>
        <p:cxnSp>
          <p:nvCxnSpPr>
            <p:cNvPr id="40024" name="AutoShape 229"/>
            <p:cNvCxnSpPr>
              <a:cxnSpLocks noChangeShapeType="1"/>
            </p:cNvCxnSpPr>
            <p:nvPr/>
          </p:nvCxnSpPr>
          <p:spPr bwMode="auto">
            <a:xfrm>
              <a:off x="5147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0025" name="AutoShape 230"/>
            <p:cNvCxnSpPr>
              <a:cxnSpLocks noChangeShapeType="1"/>
            </p:cNvCxnSpPr>
            <p:nvPr/>
          </p:nvCxnSpPr>
          <p:spPr bwMode="auto">
            <a:xfrm>
              <a:off x="6256" y="3400"/>
              <a:ext cx="0" cy="124"/>
            </a:xfrm>
            <a:prstGeom prst="straightConnector1">
              <a:avLst/>
            </a:prstGeom>
            <a:noFill/>
            <a:ln w="19050">
              <a:solidFill>
                <a:srgbClr val="C0C0C0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19" name="Group 231"/>
            <p:cNvGrpSpPr>
              <a:grpSpLocks/>
            </p:cNvGrpSpPr>
            <p:nvPr/>
          </p:nvGrpSpPr>
          <p:grpSpPr bwMode="auto">
            <a:xfrm>
              <a:off x="235" y="2696"/>
              <a:ext cx="666" cy="136"/>
              <a:chOff x="4428" y="1050"/>
              <a:chExt cx="679" cy="136"/>
            </a:xfrm>
          </p:grpSpPr>
          <p:sp>
            <p:nvSpPr>
              <p:cNvPr id="40153" name="Rectangle 232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20" name="Group 233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40161" name="Rectangle 234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7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62" name="Line 235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21" name="Group 236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164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700" b="1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65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239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40156" name="Rectangle 240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7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57" name="Line 241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23" name="Group 242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159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700" b="1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60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" name="Group 245"/>
            <p:cNvGrpSpPr>
              <a:grpSpLocks/>
            </p:cNvGrpSpPr>
            <p:nvPr/>
          </p:nvGrpSpPr>
          <p:grpSpPr bwMode="auto">
            <a:xfrm>
              <a:off x="1011" y="2696"/>
              <a:ext cx="666" cy="136"/>
              <a:chOff x="4428" y="1050"/>
              <a:chExt cx="679" cy="136"/>
            </a:xfrm>
          </p:grpSpPr>
          <p:sp>
            <p:nvSpPr>
              <p:cNvPr id="40140" name="Rectangle 246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25" name="Group 247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40148" name="Rectangle 248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49" name="Line 249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26" name="Group 250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151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52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" name="Group 253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40143" name="Rectangle 254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44" name="Line 255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28" name="Group 256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146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47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" name="Group 259"/>
            <p:cNvGrpSpPr>
              <a:grpSpLocks/>
            </p:cNvGrpSpPr>
            <p:nvPr/>
          </p:nvGrpSpPr>
          <p:grpSpPr bwMode="auto">
            <a:xfrm>
              <a:off x="1800" y="2696"/>
              <a:ext cx="666" cy="136"/>
              <a:chOff x="4428" y="1050"/>
              <a:chExt cx="679" cy="136"/>
            </a:xfrm>
          </p:grpSpPr>
          <p:sp>
            <p:nvSpPr>
              <p:cNvPr id="40127" name="Rectangle 260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30" name="Group 261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40135" name="Rectangle 262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36" name="Line 263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1" name="Group 264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138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39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9936" name="Group 267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40130" name="Rectangle 268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31" name="Line 269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9937" name="Group 270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133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34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9938" name="Group 273"/>
            <p:cNvGrpSpPr>
              <a:grpSpLocks/>
            </p:cNvGrpSpPr>
            <p:nvPr/>
          </p:nvGrpSpPr>
          <p:grpSpPr bwMode="auto">
            <a:xfrm>
              <a:off x="2571" y="2696"/>
              <a:ext cx="666" cy="136"/>
              <a:chOff x="4428" y="1050"/>
              <a:chExt cx="679" cy="136"/>
            </a:xfrm>
          </p:grpSpPr>
          <p:sp>
            <p:nvSpPr>
              <p:cNvPr id="40114" name="Rectangle 274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39940" name="Group 275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40122" name="Rectangle 276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23" name="Line 277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9942" name="Group 278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125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26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9950" name="Group 281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40117" name="Rectangle 282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18" name="Line 283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9951" name="Group 284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120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21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9984" name="Group 287"/>
            <p:cNvGrpSpPr>
              <a:grpSpLocks/>
            </p:cNvGrpSpPr>
            <p:nvPr/>
          </p:nvGrpSpPr>
          <p:grpSpPr bwMode="auto">
            <a:xfrm>
              <a:off x="3371" y="2696"/>
              <a:ext cx="666" cy="136"/>
              <a:chOff x="4428" y="1050"/>
              <a:chExt cx="679" cy="136"/>
            </a:xfrm>
          </p:grpSpPr>
          <p:sp>
            <p:nvSpPr>
              <p:cNvPr id="40101" name="Rectangle 288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39985" name="Group 289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40109" name="Rectangle 290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10" name="Line 291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9989" name="Group 292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112" name="Rectangle 293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13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9990" name="Group 295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40104" name="Rectangle 296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105" name="Line 297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9992" name="Group 298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107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08" name="Line 300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9993" name="Group 301"/>
            <p:cNvGrpSpPr>
              <a:grpSpLocks/>
            </p:cNvGrpSpPr>
            <p:nvPr/>
          </p:nvGrpSpPr>
          <p:grpSpPr bwMode="auto">
            <a:xfrm>
              <a:off x="4148" y="2696"/>
              <a:ext cx="666" cy="136"/>
              <a:chOff x="4428" y="1050"/>
              <a:chExt cx="679" cy="136"/>
            </a:xfrm>
          </p:grpSpPr>
          <p:sp>
            <p:nvSpPr>
              <p:cNvPr id="40088" name="Rectangle 302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39997" name="Group 303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40096" name="Rectangle 304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097" name="Line 305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39998" name="Group 306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099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100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000" name="Group 309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40091" name="Rectangle 310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092" name="Line 311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40001" name="Group 312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094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095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0005" name="Group 315"/>
            <p:cNvGrpSpPr>
              <a:grpSpLocks/>
            </p:cNvGrpSpPr>
            <p:nvPr/>
          </p:nvGrpSpPr>
          <p:grpSpPr bwMode="auto">
            <a:xfrm>
              <a:off x="4937" y="2696"/>
              <a:ext cx="666" cy="136"/>
              <a:chOff x="4428" y="1050"/>
              <a:chExt cx="679" cy="136"/>
            </a:xfrm>
          </p:grpSpPr>
          <p:sp>
            <p:nvSpPr>
              <p:cNvPr id="40075" name="Rectangle 316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40006" name="Group 317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40083" name="Rectangle 318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084" name="Line 319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40008" name="Group 320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086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087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009" name="Group 323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40078" name="Rectangle 324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079" name="Line 325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40026" name="Group 326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08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08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0027" name="Group 329"/>
            <p:cNvGrpSpPr>
              <a:grpSpLocks/>
            </p:cNvGrpSpPr>
            <p:nvPr/>
          </p:nvGrpSpPr>
          <p:grpSpPr bwMode="auto">
            <a:xfrm>
              <a:off x="5720" y="2696"/>
              <a:ext cx="666" cy="136"/>
              <a:chOff x="4428" y="1050"/>
              <a:chExt cx="679" cy="136"/>
            </a:xfrm>
          </p:grpSpPr>
          <p:sp>
            <p:nvSpPr>
              <p:cNvPr id="40062" name="Rectangle 330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40028" name="Group 331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40070" name="Rectangle 332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071" name="Line 333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40029" name="Group 334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073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074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030" name="Group 337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40065" name="Rectangle 338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066" name="Line 339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40031" name="Group 340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068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069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40034" name="AutoShape 343"/>
            <p:cNvCxnSpPr>
              <a:cxnSpLocks noChangeShapeType="1"/>
              <a:stCxn id="39949" idx="2"/>
            </p:cNvCxnSpPr>
            <p:nvPr/>
          </p:nvCxnSpPr>
          <p:spPr bwMode="auto">
            <a:xfrm rot="16200000" flipH="1">
              <a:off x="3216" y="205"/>
              <a:ext cx="390" cy="5691"/>
            </a:xfrm>
            <a:prstGeom prst="bentConnector3">
              <a:avLst>
                <a:gd name="adj1" fmla="val 49745"/>
              </a:avLst>
            </a:prstGeom>
            <a:noFill/>
            <a:ln w="19050">
              <a:solidFill>
                <a:srgbClr val="DDDDDD"/>
              </a:solidFill>
              <a:miter lim="800000"/>
              <a:headEnd type="triangle" w="med" len="med"/>
              <a:tailEnd type="triangle" w="med" len="med"/>
            </a:ln>
          </p:spPr>
        </p:cxnSp>
        <p:grpSp>
          <p:nvGrpSpPr>
            <p:cNvPr id="40032" name="Group 344"/>
            <p:cNvGrpSpPr>
              <a:grpSpLocks/>
            </p:cNvGrpSpPr>
            <p:nvPr/>
          </p:nvGrpSpPr>
          <p:grpSpPr bwMode="auto">
            <a:xfrm>
              <a:off x="235" y="2695"/>
              <a:ext cx="666" cy="136"/>
              <a:chOff x="4428" y="1050"/>
              <a:chExt cx="679" cy="136"/>
            </a:xfrm>
          </p:grpSpPr>
          <p:sp>
            <p:nvSpPr>
              <p:cNvPr id="40049" name="Rectangle 345"/>
              <p:cNvSpPr>
                <a:spLocks noChangeArrowheads="1"/>
              </p:cNvSpPr>
              <p:nvPr/>
            </p:nvSpPr>
            <p:spPr bwMode="auto">
              <a:xfrm rot="5400000">
                <a:off x="4700" y="906"/>
                <a:ext cx="136" cy="423"/>
              </a:xfrm>
              <a:prstGeom prst="rect">
                <a:avLst/>
              </a:prstGeom>
              <a:solidFill>
                <a:srgbClr val="3366C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Texture</a:t>
                </a:r>
              </a:p>
            </p:txBody>
          </p:sp>
          <p:grpSp>
            <p:nvGrpSpPr>
              <p:cNvPr id="40033" name="Group 346"/>
              <p:cNvGrpSpPr>
                <a:grpSpLocks/>
              </p:cNvGrpSpPr>
              <p:nvPr/>
            </p:nvGrpSpPr>
            <p:grpSpPr bwMode="auto">
              <a:xfrm>
                <a:off x="4428" y="1050"/>
                <a:ext cx="133" cy="134"/>
                <a:chOff x="4771" y="466"/>
                <a:chExt cx="229" cy="173"/>
              </a:xfrm>
            </p:grpSpPr>
            <p:sp>
              <p:nvSpPr>
                <p:cNvPr id="40057" name="Rectangle 347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058" name="Line 348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40035" name="Group 349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060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06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050" name="Group 352"/>
              <p:cNvGrpSpPr>
                <a:grpSpLocks/>
              </p:cNvGrpSpPr>
              <p:nvPr/>
            </p:nvGrpSpPr>
            <p:grpSpPr bwMode="auto">
              <a:xfrm>
                <a:off x="4974" y="1050"/>
                <a:ext cx="133" cy="135"/>
                <a:chOff x="4771" y="466"/>
                <a:chExt cx="229" cy="173"/>
              </a:xfrm>
            </p:grpSpPr>
            <p:sp>
              <p:nvSpPr>
                <p:cNvPr id="40052" name="Rectangle 353"/>
                <p:cNvSpPr>
                  <a:spLocks noChangeArrowheads="1"/>
                </p:cNvSpPr>
                <p:nvPr/>
              </p:nvSpPr>
              <p:spPr bwMode="auto">
                <a:xfrm>
                  <a:off x="4771" y="466"/>
                  <a:ext cx="115" cy="173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0" tIns="27432" rIns="0" bIns="0"/>
                <a:lstStyle/>
                <a:p>
                  <a:pPr algn="ctr"/>
                  <a:endParaRPr lang="en-US" sz="600" b="1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0053" name="Line 354"/>
                <p:cNvSpPr>
                  <a:spLocks noChangeShapeType="1"/>
                </p:cNvSpPr>
                <p:nvPr/>
              </p:nvSpPr>
              <p:spPr bwMode="auto">
                <a:xfrm>
                  <a:off x="4771" y="553"/>
                  <a:ext cx="115" cy="0"/>
                </a:xfrm>
                <a:prstGeom prst="line">
                  <a:avLst/>
                </a:prstGeom>
                <a:noFill/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 lIns="0" tIns="27432" rIns="0" bIns="0"/>
                <a:lstStyle/>
                <a:p>
                  <a:endParaRPr lang="en-US"/>
                </a:p>
              </p:txBody>
            </p:sp>
            <p:grpSp>
              <p:nvGrpSpPr>
                <p:cNvPr id="40051" name="Group 355"/>
                <p:cNvGrpSpPr>
                  <a:grpSpLocks/>
                </p:cNvGrpSpPr>
                <p:nvPr/>
              </p:nvGrpSpPr>
              <p:grpSpPr bwMode="auto">
                <a:xfrm>
                  <a:off x="4885" y="466"/>
                  <a:ext cx="115" cy="173"/>
                  <a:chOff x="2457" y="566"/>
                  <a:chExt cx="102" cy="204"/>
                </a:xfrm>
              </p:grpSpPr>
              <p:sp>
                <p:nvSpPr>
                  <p:cNvPr id="40055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566"/>
                    <a:ext cx="10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27432" rIns="0" bIns="0"/>
                  <a:lstStyle/>
                  <a:p>
                    <a:pPr algn="ctr"/>
                    <a:endParaRPr lang="en-US" sz="600" b="1">
                      <a:solidFill>
                        <a:schemeClr val="bg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056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2457" y="668"/>
                    <a:ext cx="102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lIns="0" tIns="27432" rIns="0" bIns="0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0036" name="Rectangle 358"/>
            <p:cNvSpPr>
              <a:spLocks noChangeArrowheads="1"/>
            </p:cNvSpPr>
            <p:nvPr/>
          </p:nvSpPr>
          <p:spPr bwMode="auto">
            <a:xfrm>
              <a:off x="3352" y="2450"/>
              <a:ext cx="71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40037" name="Rectangle 359"/>
            <p:cNvSpPr>
              <a:spLocks noChangeArrowheads="1"/>
            </p:cNvSpPr>
            <p:nvPr/>
          </p:nvSpPr>
          <p:spPr bwMode="auto">
            <a:xfrm>
              <a:off x="203" y="2450"/>
              <a:ext cx="71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40038" name="Rectangle 360"/>
            <p:cNvSpPr>
              <a:spLocks noChangeArrowheads="1"/>
            </p:cNvSpPr>
            <p:nvPr/>
          </p:nvSpPr>
          <p:spPr bwMode="auto">
            <a:xfrm>
              <a:off x="978" y="2450"/>
              <a:ext cx="71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40039" name="Rectangle 361"/>
            <p:cNvSpPr>
              <a:spLocks noChangeArrowheads="1"/>
            </p:cNvSpPr>
            <p:nvPr/>
          </p:nvSpPr>
          <p:spPr bwMode="auto">
            <a:xfrm>
              <a:off x="1779" y="2450"/>
              <a:ext cx="71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40040" name="Rectangle 362"/>
            <p:cNvSpPr>
              <a:spLocks noChangeArrowheads="1"/>
            </p:cNvSpPr>
            <p:nvPr/>
          </p:nvSpPr>
          <p:spPr bwMode="auto">
            <a:xfrm>
              <a:off x="2552" y="2450"/>
              <a:ext cx="71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40041" name="Rectangle 363"/>
            <p:cNvSpPr>
              <a:spLocks noChangeArrowheads="1"/>
            </p:cNvSpPr>
            <p:nvPr/>
          </p:nvSpPr>
          <p:spPr bwMode="auto">
            <a:xfrm>
              <a:off x="4139" y="2450"/>
              <a:ext cx="71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40042" name="Rectangle 364"/>
            <p:cNvSpPr>
              <a:spLocks noChangeArrowheads="1"/>
            </p:cNvSpPr>
            <p:nvPr/>
          </p:nvSpPr>
          <p:spPr bwMode="auto">
            <a:xfrm>
              <a:off x="4914" y="2450"/>
              <a:ext cx="71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40043" name="Rectangle 365"/>
            <p:cNvSpPr>
              <a:spLocks noChangeArrowheads="1"/>
            </p:cNvSpPr>
            <p:nvPr/>
          </p:nvSpPr>
          <p:spPr bwMode="auto">
            <a:xfrm>
              <a:off x="5714" y="2450"/>
              <a:ext cx="71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Parallel Data</a:t>
              </a:r>
              <a:b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</a:br>
              <a:r>
                <a:rPr lang="en-US" sz="1000" b="1">
                  <a:solidFill>
                    <a:srgbClr val="080808"/>
                  </a:solidFill>
                  <a:latin typeface="Arial" charset="0"/>
                  <a:cs typeface="Arial" charset="0"/>
                </a:rPr>
                <a:t>Cache</a:t>
              </a:r>
            </a:p>
          </p:txBody>
        </p:sp>
        <p:sp>
          <p:nvSpPr>
            <p:cNvPr id="40044" name="Rectangle 366"/>
            <p:cNvSpPr>
              <a:spLocks noChangeArrowheads="1"/>
            </p:cNvSpPr>
            <p:nvPr/>
          </p:nvSpPr>
          <p:spPr bwMode="auto">
            <a:xfrm>
              <a:off x="1538" y="3242"/>
              <a:ext cx="563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  <p:sp>
          <p:nvSpPr>
            <p:cNvPr id="40045" name="Rectangle 367"/>
            <p:cNvSpPr>
              <a:spLocks noChangeArrowheads="1"/>
            </p:cNvSpPr>
            <p:nvPr/>
          </p:nvSpPr>
          <p:spPr bwMode="auto">
            <a:xfrm>
              <a:off x="2648" y="3241"/>
              <a:ext cx="563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  <p:sp>
          <p:nvSpPr>
            <p:cNvPr id="40046" name="Rectangle 368"/>
            <p:cNvSpPr>
              <a:spLocks noChangeArrowheads="1"/>
            </p:cNvSpPr>
            <p:nvPr/>
          </p:nvSpPr>
          <p:spPr bwMode="auto">
            <a:xfrm>
              <a:off x="3756" y="3241"/>
              <a:ext cx="563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  <p:sp>
          <p:nvSpPr>
            <p:cNvPr id="40047" name="Rectangle 369"/>
            <p:cNvSpPr>
              <a:spLocks noChangeArrowheads="1"/>
            </p:cNvSpPr>
            <p:nvPr/>
          </p:nvSpPr>
          <p:spPr bwMode="auto">
            <a:xfrm>
              <a:off x="4865" y="3241"/>
              <a:ext cx="563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  <p:sp>
          <p:nvSpPr>
            <p:cNvPr id="40048" name="Rectangle 370"/>
            <p:cNvSpPr>
              <a:spLocks noChangeArrowheads="1"/>
            </p:cNvSpPr>
            <p:nvPr/>
          </p:nvSpPr>
          <p:spPr bwMode="auto">
            <a:xfrm>
              <a:off x="5974" y="3242"/>
              <a:ext cx="563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Load/store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G80 Characteristics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1F-B2BC-48AF-8926-AA5319DCBB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198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367 GFLOPS  </a:t>
            </a:r>
            <a:r>
              <a:rPr lang="en-US" dirty="0" smtClean="0"/>
              <a:t>peak performance (25-50 times of current high-end microprocessors)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265 GFLOPS </a:t>
            </a:r>
            <a:r>
              <a:rPr lang="en-US" dirty="0" smtClean="0"/>
              <a:t>sustained for apps such as VMD</a:t>
            </a:r>
          </a:p>
          <a:p>
            <a:r>
              <a:rPr lang="en-US" dirty="0" smtClean="0"/>
              <a:t>Massively parallel, 128 cores, 90W</a:t>
            </a:r>
          </a:p>
          <a:p>
            <a:r>
              <a:rPr lang="en-US" dirty="0" smtClean="0"/>
              <a:t>Massively threaded, sustains 1000s of threads per app</a:t>
            </a:r>
          </a:p>
          <a:p>
            <a:r>
              <a:rPr lang="en-US" dirty="0" smtClean="0"/>
              <a:t>30-100 times speedup over high-end microprocessors on scientific and media applications: medical imaging, molecular dynamics</a:t>
            </a:r>
          </a:p>
          <a:p>
            <a:endParaRPr lang="en-US" dirty="0" smtClean="0"/>
          </a:p>
          <a:p>
            <a:r>
              <a:rPr lang="en-US" dirty="0" smtClean="0"/>
              <a:t>“I think they're right on the money, but the huge performance  differential (currently 3 GPUs ~= 300 SGI </a:t>
            </a:r>
            <a:r>
              <a:rPr lang="en-US" dirty="0" err="1" smtClean="0"/>
              <a:t>Altix</a:t>
            </a:r>
            <a:r>
              <a:rPr lang="en-US" dirty="0" smtClean="0"/>
              <a:t> Itanium2s)  will invite close scrutiny so I have to be careful what I say publically until I triple check those numbers.”    </a:t>
            </a:r>
          </a:p>
          <a:p>
            <a:pPr lvl="1"/>
            <a:r>
              <a:rPr lang="en-US" dirty="0" smtClean="0"/>
              <a:t>John Stone, VMD group, Physics, UIUC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2971800"/>
            <a:ext cx="2743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43400" y="2209800"/>
            <a:ext cx="6858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(Earlier this year)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D1E0-9F26-49FA-89D1-2038E297940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301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3217863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/>
          </p:cNvPicPr>
          <p:nvPr/>
        </p:nvPicPr>
        <p:blipFill>
          <a:blip r:embed="rId3" cstate="print"/>
          <a:srcRect l="67999"/>
          <a:stretch>
            <a:fillRect/>
          </a:stretch>
        </p:blipFill>
        <p:spPr bwMode="auto">
          <a:xfrm>
            <a:off x="6858000" y="381000"/>
            <a:ext cx="1463675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886200" y="2667000"/>
            <a:ext cx="6096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0" name="Straight Arrow Connector 9"/>
          <p:cNvCxnSpPr>
            <a:cxnSpLocks noChangeShapeType="1"/>
            <a:stCxn id="8" idx="0"/>
          </p:cNvCxnSpPr>
          <p:nvPr/>
        </p:nvCxnSpPr>
        <p:spPr bwMode="auto">
          <a:xfrm rot="5400000" flipH="1" flipV="1">
            <a:off x="4381500" y="190500"/>
            <a:ext cx="2286000" cy="2667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Arrow Connector 10"/>
          <p:cNvCxnSpPr>
            <a:cxnSpLocks noChangeShapeType="1"/>
            <a:stCxn id="8" idx="4"/>
          </p:cNvCxnSpPr>
          <p:nvPr/>
        </p:nvCxnSpPr>
        <p:spPr bwMode="auto">
          <a:xfrm rot="16200000" flipH="1">
            <a:off x="4533900" y="3771900"/>
            <a:ext cx="1981200" cy="2667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018" name="TextBox 14"/>
          <p:cNvSpPr txBox="1">
            <a:spLocks noChangeArrowheads="1"/>
          </p:cNvSpPr>
          <p:nvPr/>
        </p:nvSpPr>
        <p:spPr bwMode="auto">
          <a:xfrm>
            <a:off x="304800" y="4572000"/>
            <a:ext cx="3801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~1.5TFLOPS (SP)/~800GFLOPS (DP)</a:t>
            </a:r>
          </a:p>
          <a:p>
            <a:r>
              <a:rPr lang="en-US" dirty="0" smtClean="0"/>
              <a:t>140+ </a:t>
            </a:r>
            <a:r>
              <a:rPr lang="en-US" dirty="0"/>
              <a:t>GB/s DRAM Bandwidth</a:t>
            </a:r>
          </a:p>
        </p:txBody>
      </p:sp>
      <p:pic>
        <p:nvPicPr>
          <p:cNvPr id="64514" name="Picture 2" descr="C:\Documents and Settings\ernstdj\Desktop\asci_red_thum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429250"/>
            <a:ext cx="2409825" cy="1428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0" y="6488668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ASCI Red – Sandia National Labs –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15463</TotalTime>
  <Words>2787</Words>
  <Application>Microsoft Office PowerPoint</Application>
  <PresentationFormat>On-screen Show (4:3)</PresentationFormat>
  <Paragraphs>771</Paragraphs>
  <Slides>54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Origin</vt:lpstr>
      <vt:lpstr>Microsoft Office PowerPoint 97-2003 Slide</vt:lpstr>
      <vt:lpstr>Picture</vt:lpstr>
      <vt:lpstr>Using The CUDA Programming Model</vt:lpstr>
      <vt:lpstr>What is (Historical) GPGPU ?</vt:lpstr>
      <vt:lpstr>Why GPGPU Processing?</vt:lpstr>
      <vt:lpstr>Intel P4 Northwood</vt:lpstr>
      <vt:lpstr>NVIDIA GT200</vt:lpstr>
      <vt:lpstr>NVIDIA GT200</vt:lpstr>
      <vt:lpstr>GeForce 8800 (2007)</vt:lpstr>
      <vt:lpstr>G80 Characteristics</vt:lpstr>
      <vt:lpstr>Fermi (Earlier this year)</vt:lpstr>
      <vt:lpstr>NVIDIA Tesla C2050 Card Specs</vt:lpstr>
      <vt:lpstr>NVIDIA Tesla S2050 Server Specs</vt:lpstr>
      <vt:lpstr>Compare x86 vs S2050</vt:lpstr>
      <vt:lpstr>Compare x86 vs S2050</vt:lpstr>
      <vt:lpstr>Previous GPGPU Constraints</vt:lpstr>
      <vt:lpstr>CUDA</vt:lpstr>
      <vt:lpstr>Parallel Computing on a GPU </vt:lpstr>
      <vt:lpstr>Overview</vt:lpstr>
      <vt:lpstr>CUDA Devices and Threads</vt:lpstr>
      <vt:lpstr>CUDA – C with a Co-processor</vt:lpstr>
      <vt:lpstr>Extended C</vt:lpstr>
      <vt:lpstr>Buzzword: Kernel</vt:lpstr>
      <vt:lpstr>Buzzword: Thread</vt:lpstr>
      <vt:lpstr>Buzzword: Block</vt:lpstr>
      <vt:lpstr>Buzzword: Grid</vt:lpstr>
      <vt:lpstr>Mapping Buzzwords to GPU Hardware</vt:lpstr>
      <vt:lpstr>Transparent Scalability</vt:lpstr>
      <vt:lpstr>Block IDs and Thread IDs</vt:lpstr>
      <vt:lpstr>CUDA Memory Model Overview</vt:lpstr>
      <vt:lpstr>CUDA Device Memory Allocation</vt:lpstr>
      <vt:lpstr>CUDA Device Memory Allocation (cont.)‏</vt:lpstr>
      <vt:lpstr>The Physical Reality Behind CUDA</vt:lpstr>
      <vt:lpstr>CUDA Host-Device Data Transfer</vt:lpstr>
      <vt:lpstr>CUDA Host-Device Data Transfer (cont.)</vt:lpstr>
      <vt:lpstr>CUDA Kernel Template</vt:lpstr>
      <vt:lpstr>Calling a Kernel Function</vt:lpstr>
      <vt:lpstr>Calling a Kernel Function</vt:lpstr>
      <vt:lpstr>Calling a Kernel Function</vt:lpstr>
      <vt:lpstr>C SAXPY</vt:lpstr>
      <vt:lpstr>SAXPY on a GPU</vt:lpstr>
      <vt:lpstr>CUDA SAXPY</vt:lpstr>
      <vt:lpstr>Matrix Multiplication in CUDA</vt:lpstr>
      <vt:lpstr>Matrix Multiplication: A Case Study</vt:lpstr>
      <vt:lpstr>Programming Model: Square Matrix Multiplication Example</vt:lpstr>
      <vt:lpstr>Step 1: Matrix Multiplication A Simple Host Version in C</vt:lpstr>
      <vt:lpstr>Step 2: Input Matrix Data Transfer (Host-side Code)‏</vt:lpstr>
      <vt:lpstr>Step 3: Output Matrix Data Transfer (Host-side Code)‏</vt:lpstr>
      <vt:lpstr>Step 4: Kernel Function</vt:lpstr>
      <vt:lpstr>Step 5:  Kernel Invocation (Host-side Code) </vt:lpstr>
      <vt:lpstr>Only One Thread Block Used</vt:lpstr>
      <vt:lpstr>Block IDs and Thread IDs</vt:lpstr>
      <vt:lpstr>Matrix Multiplication Using Multiple Blocks</vt:lpstr>
      <vt:lpstr>Revised mmult Kernel using Multiple Blocks</vt:lpstr>
      <vt:lpstr>G80 Block Granularity Considerations</vt:lpstr>
      <vt:lpstr>Exercise: Area Under the Curve</vt:lpstr>
    </vt:vector>
  </TitlesOfParts>
  <Company>University of Oklahoma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Overview</dc:title>
  <dc:creator>Henry Neeman</dc:creator>
  <cp:lastModifiedBy>Dan Ernst</cp:lastModifiedBy>
  <cp:revision>765</cp:revision>
  <cp:lastPrinted>1601-01-01T00:00:00Z</cp:lastPrinted>
  <dcterms:created xsi:type="dcterms:W3CDTF">2001-08-18T12:37:15Z</dcterms:created>
  <dcterms:modified xsi:type="dcterms:W3CDTF">2010-08-12T11:26:00Z</dcterms:modified>
</cp:coreProperties>
</file>