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5" r:id="rId1"/>
  </p:sldMasterIdLst>
  <p:notesMasterIdLst>
    <p:notesMasterId r:id="rId9"/>
  </p:notesMasterIdLst>
  <p:handoutMasterIdLst>
    <p:handoutMasterId r:id="rId10"/>
  </p:handoutMasterIdLst>
  <p:sldIdLst>
    <p:sldId id="325" r:id="rId2"/>
    <p:sldId id="326" r:id="rId3"/>
    <p:sldId id="327" r:id="rId4"/>
    <p:sldId id="328" r:id="rId5"/>
    <p:sldId id="329" r:id="rId6"/>
    <p:sldId id="331" r:id="rId7"/>
    <p:sldId id="330" r:id="rId8"/>
  </p:sldIdLst>
  <p:sldSz cx="9144000" cy="6858000" type="screen4x3"/>
  <p:notesSz cx="7010400" cy="9296400"/>
  <p:custDataLst>
    <p:tags r:id="rId1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FF00FF"/>
    <a:srgbClr val="FFCCFF"/>
    <a:srgbClr val="CC99FF"/>
    <a:srgbClr val="800080"/>
    <a:srgbClr val="CC6600"/>
    <a:srgbClr val="A50021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58" autoAdjust="0"/>
    <p:restoredTop sz="95841" autoAdjust="0"/>
  </p:normalViewPr>
  <p:slideViewPr>
    <p:cSldViewPr>
      <p:cViewPr>
        <p:scale>
          <a:sx n="70" d="100"/>
          <a:sy n="70" d="100"/>
        </p:scale>
        <p:origin x="-58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5FC0B6-7FAE-4086-AB8C-B879A7ACE6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88B208-99C4-4F32-A128-475C793C38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8/12/2010</a:t>
            </a:fld>
            <a:endParaRPr lang="en-US" sz="16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8/12/2010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8/12/2010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3B2ABF-F1BB-4FD7-9A54-2B0C012B2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Hybrid </a:t>
            </a:r>
            <a:r>
              <a:rPr lang="en-US" dirty="0" err="1" smtClean="0"/>
              <a:t>Redux</a:t>
            </a:r>
            <a:r>
              <a:rPr lang="en-US" dirty="0" smtClean="0"/>
              <a:t>: CUDA / MPI</a:t>
            </a:r>
            <a:endParaRPr lang="en-US" dirty="0" smtClean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AAF40-174B-41F3-8B4C-2168077A17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/ MPI Hybrid –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Harness more hardware</a:t>
            </a:r>
          </a:p>
          <a:p>
            <a:pPr lvl="1"/>
            <a:r>
              <a:rPr lang="en-US" dirty="0" smtClean="0"/>
              <a:t>16 CUDA GPUs &gt; 1!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You have a legacy MPI code that you’d like to accelerate.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/ MPI – Hardware?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cluster environment, a typical configuration is one of:</a:t>
            </a:r>
          </a:p>
          <a:p>
            <a:pPr lvl="1"/>
            <a:r>
              <a:rPr lang="en-US" dirty="0" smtClean="0"/>
              <a:t>Tesla S1050 cards attached to (some) nodes.</a:t>
            </a:r>
          </a:p>
          <a:p>
            <a:pPr lvl="2"/>
            <a:r>
              <a:rPr lang="en-US" dirty="0" smtClean="0"/>
              <a:t>1 GPU for each node.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Tesla S1070 </a:t>
            </a:r>
            <a:r>
              <a:rPr lang="en-US" i="1" dirty="0" smtClean="0"/>
              <a:t>server node</a:t>
            </a:r>
            <a:r>
              <a:rPr lang="en-US" dirty="0" smtClean="0"/>
              <a:t> (4 GPUs) connected to two different host nodes via PCI-E.</a:t>
            </a:r>
          </a:p>
          <a:p>
            <a:pPr lvl="2"/>
            <a:r>
              <a:rPr lang="en-US" dirty="0" smtClean="0"/>
              <a:t>2 GPUs per node.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Sooner’s CUDA nodes are like the latter</a:t>
            </a:r>
          </a:p>
          <a:p>
            <a:pPr lvl="2"/>
            <a:r>
              <a:rPr lang="en-US" dirty="0" smtClean="0"/>
              <a:t>Those nodes are used when you submit a job to the queue “</a:t>
            </a:r>
            <a:r>
              <a:rPr lang="en-US" dirty="0" err="1" smtClean="0"/>
              <a:t>cuda</a:t>
            </a:r>
            <a:r>
              <a:rPr lang="en-US" dirty="0" smtClean="0"/>
              <a:t>”.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You can also attach multiple cards to a workstation.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/ MPI – Approach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CUDA will likely be: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Doing most of the computational heavy lifting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Dictating your algorithmic pattern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Dictating your parallel layout</a:t>
            </a:r>
          </a:p>
          <a:p>
            <a:pPr lvl="2"/>
            <a:r>
              <a:rPr lang="en-US" i="1" dirty="0" smtClean="0"/>
              <a:t>i.e.</a:t>
            </a:r>
            <a:r>
              <a:rPr lang="en-US" dirty="0" smtClean="0"/>
              <a:t> which nodes have how many cards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Therefore: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We want to design the CUDA portions first, and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We want to do most of the compute in CUDA, and use MPI to move work and results around when needed.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and Testing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MPI for what CUDA can’t do/does poorly</a:t>
            </a:r>
          </a:p>
          <a:p>
            <a:pPr lvl="1"/>
            <a:r>
              <a:rPr lang="en-US" dirty="0" smtClean="0"/>
              <a:t>communication!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Basic Organization:</a:t>
            </a:r>
          </a:p>
          <a:p>
            <a:pPr lvl="1"/>
            <a:r>
              <a:rPr lang="en-US" dirty="0" smtClean="0"/>
              <a:t>Get data to node/CUDA card</a:t>
            </a:r>
          </a:p>
          <a:p>
            <a:pPr lvl="1"/>
            <a:r>
              <a:rPr lang="en-US" dirty="0" smtClean="0"/>
              <a:t>Compute</a:t>
            </a:r>
          </a:p>
          <a:p>
            <a:pPr lvl="1"/>
            <a:r>
              <a:rPr lang="en-US" dirty="0" smtClean="0"/>
              <a:t>Get result out of node/CUDA card</a:t>
            </a:r>
          </a:p>
          <a:p>
            <a:r>
              <a:rPr lang="en-US" dirty="0" smtClean="0"/>
              <a:t>Focus testing on these three spots to pinpoint bugs</a:t>
            </a:r>
          </a:p>
          <a:p>
            <a:endParaRPr lang="en-US" dirty="0" smtClean="0"/>
          </a:p>
          <a:p>
            <a:r>
              <a:rPr lang="en-US" dirty="0" smtClean="0"/>
              <a:t>Be able to “turn off” either MPI or CUDA for testing</a:t>
            </a:r>
            <a:endParaRPr lang="en-US" dirty="0" smtClean="0"/>
          </a:p>
          <a:p>
            <a:pPr lvl="1"/>
            <a:r>
              <a:rPr lang="en-US" dirty="0" smtClean="0"/>
              <a:t>Keep a serial version of the CUDA code around just for this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/>
          <a:lstStyle/>
          <a:p>
            <a:r>
              <a:rPr lang="en-US" dirty="0" smtClean="0"/>
              <a:t>Basically, we need to use both </a:t>
            </a:r>
            <a:r>
              <a:rPr lang="en-US" dirty="0" err="1" smtClean="0"/>
              <a:t>mpicc</a:t>
            </a:r>
            <a:r>
              <a:rPr lang="en-US" dirty="0" smtClean="0"/>
              <a:t> and </a:t>
            </a:r>
            <a:r>
              <a:rPr lang="en-US" dirty="0" err="1" smtClean="0"/>
              <a:t>nvcc</a:t>
            </a:r>
            <a:endParaRPr lang="en-US" dirty="0" smtClean="0"/>
          </a:p>
          <a:p>
            <a:pPr lvl="1"/>
            <a:r>
              <a:rPr lang="en-US" dirty="0" smtClean="0"/>
              <a:t>These are both just wrappers for other compilers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Dirty trick – wrap </a:t>
            </a:r>
            <a:r>
              <a:rPr lang="en-US" dirty="0" err="1" smtClean="0"/>
              <a:t>mpicc</a:t>
            </a:r>
            <a:r>
              <a:rPr lang="en-US" dirty="0" smtClean="0"/>
              <a:t> with </a:t>
            </a:r>
            <a:r>
              <a:rPr lang="en-US" dirty="0" err="1" smtClean="0"/>
              <a:t>nvcc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nvcc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-arch sm_13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--compiler-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bindir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mpicc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driver.c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kernel.cu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add -g </a:t>
            </a:r>
            <a:r>
              <a:rPr lang="en-US" dirty="0" smtClean="0"/>
              <a:t>and -</a:t>
            </a:r>
            <a:r>
              <a:rPr lang="en-US" dirty="0" smtClean="0"/>
              <a:t>G to add debug info for </a:t>
            </a:r>
            <a:r>
              <a:rPr lang="en-US" dirty="0" err="1" smtClean="0"/>
              <a:t>gdb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CUDA / MPI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2ABF-F1BB-4FD7-9A54-2B0C012B239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Run no more than one MPI process </a:t>
            </a:r>
            <a:r>
              <a:rPr lang="en-US" i="1" dirty="0" smtClean="0"/>
              <a:t>per GPU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On sooner, this means each </a:t>
            </a:r>
            <a:r>
              <a:rPr lang="en-US" dirty="0" err="1" smtClean="0"/>
              <a:t>cuda</a:t>
            </a:r>
            <a:r>
              <a:rPr lang="en-US" dirty="0" smtClean="0"/>
              <a:t> node should be running no more than 2 MPI processes.</a:t>
            </a:r>
          </a:p>
          <a:p>
            <a:endParaRPr lang="en-US" dirty="0" smtClean="0"/>
          </a:p>
          <a:p>
            <a:r>
              <a:rPr lang="en-US" dirty="0" smtClean="0"/>
              <a:t>On Sooner, these cards can be reserved by using:</a:t>
            </a:r>
          </a:p>
          <a:p>
            <a:pPr>
              <a:buNone/>
            </a:pPr>
            <a:r>
              <a:rPr lang="en-US" dirty="0" smtClean="0"/>
              <a:t>#</a:t>
            </a:r>
            <a:r>
              <a:rPr lang="en-US" dirty="0" smtClean="0"/>
              <a:t>BSUB -R "</a:t>
            </a:r>
            <a:r>
              <a:rPr lang="en-US" dirty="0" smtClean="0"/>
              <a:t>select[</a:t>
            </a:r>
            <a:r>
              <a:rPr lang="en-US" dirty="0" err="1" smtClean="0"/>
              <a:t>cuda</a:t>
            </a:r>
            <a:r>
              <a:rPr lang="en-US" dirty="0" smtClean="0"/>
              <a:t> </a:t>
            </a:r>
            <a:r>
              <a:rPr lang="en-US" dirty="0" smtClean="0"/>
              <a:t>&gt; 0]“</a:t>
            </a:r>
          </a:p>
          <a:p>
            <a:pPr>
              <a:buNone/>
            </a:pPr>
            <a:r>
              <a:rPr lang="en-US" dirty="0" smtClean="0"/>
              <a:t>#</a:t>
            </a:r>
            <a:r>
              <a:rPr lang="en-US" dirty="0" smtClean="0"/>
              <a:t>BSUB -R "</a:t>
            </a:r>
            <a:r>
              <a:rPr lang="en-US" dirty="0" err="1" smtClean="0"/>
              <a:t>rusage</a:t>
            </a:r>
            <a:r>
              <a:rPr lang="en-US" dirty="0" smtClean="0"/>
              <a:t>[</a:t>
            </a:r>
            <a:r>
              <a:rPr lang="en-US" dirty="0" err="1" smtClean="0"/>
              <a:t>cuda</a:t>
            </a:r>
            <a:r>
              <a:rPr lang="en-US" dirty="0" smtClean="0"/>
              <a:t>=2]“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your .</a:t>
            </a:r>
            <a:r>
              <a:rPr lang="en-US" dirty="0" err="1" smtClean="0"/>
              <a:t>bsub</a:t>
            </a:r>
            <a:r>
              <a:rPr lang="en-US" dirty="0" smtClean="0"/>
              <a:t> file.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16292</TotalTime>
  <Words>372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Origin</vt:lpstr>
      <vt:lpstr>Hybrid Redux: CUDA / MPI</vt:lpstr>
      <vt:lpstr>CUDA / MPI Hybrid – Why?</vt:lpstr>
      <vt:lpstr>CUDA / MPI – Hardware?</vt:lpstr>
      <vt:lpstr>CUDA / MPI – Approach</vt:lpstr>
      <vt:lpstr>Writing and Testing</vt:lpstr>
      <vt:lpstr>Compiling</vt:lpstr>
      <vt:lpstr>Running CUDA / MPI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Dan Ernst</cp:lastModifiedBy>
  <cp:revision>781</cp:revision>
  <cp:lastPrinted>1601-01-01T00:00:00Z</cp:lastPrinted>
  <dcterms:created xsi:type="dcterms:W3CDTF">2001-08-18T12:37:15Z</dcterms:created>
  <dcterms:modified xsi:type="dcterms:W3CDTF">2010-08-13T13:23:06Z</dcterms:modified>
</cp:coreProperties>
</file>