
<file path=[Content_Types].xml><?xml version="1.0" encoding="utf-8"?>
<Types xmlns="http://schemas.openxmlformats.org/package/2006/content-types">
  <Override PartName="/ppt/slides/slide29.xml" ContentType="application/vnd.openxmlformats-officedocument.presentationml.slide+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29.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36"/>
  </p:notesMasterIdLst>
  <p:handoutMasterIdLst>
    <p:handoutMasterId r:id="rId37"/>
  </p:handoutMasterIdLst>
  <p:sldIdLst>
    <p:sldId id="554" r:id="rId2"/>
    <p:sldId id="798" r:id="rId3"/>
    <p:sldId id="799" r:id="rId4"/>
    <p:sldId id="800" r:id="rId5"/>
    <p:sldId id="801" r:id="rId6"/>
    <p:sldId id="802" r:id="rId7"/>
    <p:sldId id="803" r:id="rId8"/>
    <p:sldId id="804" r:id="rId9"/>
    <p:sldId id="805" r:id="rId10"/>
    <p:sldId id="806" r:id="rId11"/>
    <p:sldId id="807" r:id="rId12"/>
    <p:sldId id="808" r:id="rId13"/>
    <p:sldId id="809" r:id="rId14"/>
    <p:sldId id="810" r:id="rId15"/>
    <p:sldId id="811" r:id="rId16"/>
    <p:sldId id="812" r:id="rId17"/>
    <p:sldId id="813" r:id="rId18"/>
    <p:sldId id="814" r:id="rId19"/>
    <p:sldId id="815" r:id="rId20"/>
    <p:sldId id="816" r:id="rId21"/>
    <p:sldId id="817" r:id="rId22"/>
    <p:sldId id="818" r:id="rId23"/>
    <p:sldId id="819" r:id="rId24"/>
    <p:sldId id="820" r:id="rId25"/>
    <p:sldId id="821" r:id="rId26"/>
    <p:sldId id="822" r:id="rId27"/>
    <p:sldId id="823" r:id="rId28"/>
    <p:sldId id="824" r:id="rId29"/>
    <p:sldId id="825" r:id="rId30"/>
    <p:sldId id="826" r:id="rId31"/>
    <p:sldId id="827" r:id="rId32"/>
    <p:sldId id="828" r:id="rId33"/>
    <p:sldId id="838" r:id="rId34"/>
    <p:sldId id="839" r:id="rId35"/>
  </p:sldIdLst>
  <p:sldSz cx="9144000" cy="6858000" type="screen4x3"/>
  <p:notesSz cx="6858000" cy="9144000"/>
  <p:custDataLst>
    <p:tags r:id="rId38"/>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76" d="100"/>
          <a:sy n="76" d="100"/>
        </p:scale>
        <p:origin x="-4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B6A06FC-1684-46BD-9EC2-18AA18A7BA6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A64921C-8E79-400F-9189-42C8D3B84DE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9402"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endParaRPr lang="en-US"/>
          </a:p>
        </p:txBody>
      </p:sp>
      <p:sp>
        <p:nvSpPr>
          <p:cNvPr id="59403"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9406" name="Rectangle 1038"/>
          <p:cNvSpPr>
            <a:spLocks noGrp="1" noChangeArrowheads="1"/>
          </p:cNvSpPr>
          <p:nvPr>
            <p:ph type="dt" sz="half" idx="2"/>
          </p:nvPr>
        </p:nvSpPr>
        <p:spPr bwMode="auto">
          <a:xfrm>
            <a:off x="9906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l">
              <a:defRPr sz="1400">
                <a:solidFill>
                  <a:schemeClr val="bg2"/>
                </a:solidFill>
                <a:latin typeface="Tahoma" pitchFamily="34" charset="0"/>
              </a:defRPr>
            </a:lvl1pPr>
          </a:lstStyle>
          <a:p>
            <a:endParaRPr lang="en-US"/>
          </a:p>
        </p:txBody>
      </p:sp>
      <p:sp>
        <p:nvSpPr>
          <p:cNvPr id="59407" name="Rectangle 1039"/>
          <p:cNvSpPr>
            <a:spLocks noGrp="1" noChangeArrowheads="1"/>
          </p:cNvSpPr>
          <p:nvPr>
            <p:ph type="ftr" sz="quarter" idx="3"/>
          </p:nvPr>
        </p:nvSpPr>
        <p:spPr>
          <a:xfrm>
            <a:off x="3429000" y="6248400"/>
            <a:ext cx="2895600" cy="457200"/>
          </a:xfrm>
        </p:spPr>
        <p:txBody>
          <a:bodyPr/>
          <a:lstStyle>
            <a:lvl1pPr>
              <a:defRPr>
                <a:solidFill>
                  <a:schemeClr val="bg2"/>
                </a:solidFill>
                <a:latin typeface="Tahoma" pitchFamily="34" charset="0"/>
              </a:defRPr>
            </a:lvl1pPr>
          </a:lstStyle>
          <a:p>
            <a:r>
              <a:rPr lang="en-US"/>
              <a:t>OU Supercomputing Center for Education &amp; Research</a:t>
            </a:r>
          </a:p>
        </p:txBody>
      </p:sp>
      <p:sp>
        <p:nvSpPr>
          <p:cNvPr id="59408" name="Rectangle 1040"/>
          <p:cNvSpPr>
            <a:spLocks noGrp="1" noChangeArrowheads="1"/>
          </p:cNvSpPr>
          <p:nvPr>
            <p:ph type="sldNum" sz="quarter" idx="4"/>
          </p:nvPr>
        </p:nvSpPr>
        <p:spPr>
          <a:xfrm>
            <a:off x="6858000" y="6248400"/>
            <a:ext cx="1905000" cy="457200"/>
          </a:xfrm>
        </p:spPr>
        <p:txBody>
          <a:bodyPr/>
          <a:lstStyle>
            <a:lvl1pPr>
              <a:defRPr>
                <a:solidFill>
                  <a:schemeClr val="bg2"/>
                </a:solidFill>
                <a:latin typeface="Tahoma" pitchFamily="34" charset="0"/>
              </a:defRPr>
            </a:lvl1pPr>
          </a:lstStyle>
          <a:p>
            <a:fld id="{73A3C7E1-5266-4E62-96BE-3E4EE90F466D}" type="slidenum">
              <a:rPr lang="en-US"/>
              <a:pPr/>
              <a:t>‹#›</a:t>
            </a:fld>
            <a:endParaRPr lang="en-US"/>
          </a:p>
        </p:txBody>
      </p:sp>
      <p:pic>
        <p:nvPicPr>
          <p:cNvPr id="10" name="Picture 9" descr="tetrahedron.jpg"/>
          <p:cNvPicPr>
            <a:picLocks noChangeAspect="1"/>
          </p:cNvPicPr>
          <p:nvPr userDrawn="1"/>
        </p:nvPicPr>
        <p:blipFill>
          <a:blip r:embed="rId2" cstate="print"/>
          <a:stretch>
            <a:fillRect/>
          </a:stretch>
        </p:blipFill>
        <p:spPr>
          <a:xfrm>
            <a:off x="119812" y="2771776"/>
            <a:ext cx="491310" cy="423111"/>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lvl1pPr>
              <a:defRPr/>
            </a:lvl1pPr>
          </a:lstStyle>
          <a:p>
            <a:fld id="{28F53F76-5D03-4E56-8D0E-D0CAE429E25D}"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lvl1pPr>
              <a:defRPr/>
            </a:lvl1pPr>
          </a:lstStyle>
          <a:p>
            <a:fld id="{F46CC1AA-6D72-41CD-B6ED-6E3DB985984C}"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endParaRPr lang="en-US"/>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2057400" y="6172200"/>
            <a:ext cx="5029200" cy="457200"/>
          </a:xfrm>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6" name="Slide Number Placeholder 5"/>
          <p:cNvSpPr>
            <a:spLocks noGrp="1"/>
          </p:cNvSpPr>
          <p:nvPr>
            <p:ph type="sldNum" sz="quarter" idx="11"/>
          </p:nvPr>
        </p:nvSpPr>
        <p:spPr>
          <a:xfrm>
            <a:off x="7162800" y="6191250"/>
            <a:ext cx="1295400" cy="457200"/>
          </a:xfrm>
        </p:spPr>
        <p:txBody>
          <a:bodyPr/>
          <a:lstStyle>
            <a:lvl1pPr>
              <a:defRPr/>
            </a:lvl1pPr>
          </a:lstStyle>
          <a:p>
            <a:fld id="{DAB9CF38-3C92-4D33-9FD2-F1D279C24828}"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endParaRPr lang="en-US"/>
          </a:p>
        </p:txBody>
      </p:sp>
      <p:sp>
        <p:nvSpPr>
          <p:cNvPr id="4" name="Footer Placeholder 3"/>
          <p:cNvSpPr>
            <a:spLocks noGrp="1"/>
          </p:cNvSpPr>
          <p:nvPr>
            <p:ph type="ftr" sz="quarter" idx="10"/>
          </p:nvPr>
        </p:nvSpPr>
        <p:spPr>
          <a:xfrm>
            <a:off x="1828800" y="6172200"/>
            <a:ext cx="5257800" cy="457200"/>
          </a:xfrm>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a:xfrm>
            <a:off x="7162800" y="6191250"/>
            <a:ext cx="1295400" cy="457200"/>
          </a:xfrm>
        </p:spPr>
        <p:txBody>
          <a:bodyPr/>
          <a:lstStyle>
            <a:lvl1pPr>
              <a:defRPr/>
            </a:lvl1pPr>
          </a:lstStyle>
          <a:p>
            <a:fld id="{6D542910-06E1-45A6-A5E2-C2F28363E5DD}"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1"/>
          </p:nvPr>
        </p:nvSpPr>
        <p:spPr/>
        <p:txBody>
          <a:bodyPr/>
          <a:lstStyle>
            <a:lvl1pPr>
              <a:defRPr/>
            </a:lvl1pPr>
          </a:lstStyle>
          <a:p>
            <a:fld id="{34C6539A-3FBD-443A-AC45-965CEB0944DD}" type="slidenum">
              <a:rPr lang="en-US"/>
              <a:pPr/>
              <a:t>‹#›</a:t>
            </a:fld>
            <a:endParaRPr lang="en-US"/>
          </a:p>
        </p:txBody>
      </p:sp>
      <p:sp>
        <p:nvSpPr>
          <p:cNvPr id="7" name="Rectangle 6"/>
          <p:cNvSpPr/>
          <p:nvPr userDrawn="1"/>
        </p:nvSpPr>
        <p:spPr bwMode="auto">
          <a:xfrm>
            <a:off x="1435925" y="6155375"/>
            <a:ext cx="1219200" cy="533400"/>
          </a:xfrm>
          <a:prstGeom prst="rect">
            <a:avLst/>
          </a:prstGeom>
          <a:solidFill>
            <a:schemeClr val="bg1"/>
          </a:solidFill>
          <a:ln w="9525" cap="flat" cmpd="sng" algn="ctr">
            <a:solidFill>
              <a:schemeClr val="bg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4" name="Footer Placeholder 3"/>
          <p:cNvSpPr>
            <a:spLocks noGrp="1"/>
          </p:cNvSpPr>
          <p:nvPr>
            <p:ph type="ftr" sz="quarter" idx="10"/>
          </p:nvPr>
        </p:nvSpPr>
        <p:spPr>
          <a:xfrm>
            <a:off x="1600200" y="6172200"/>
            <a:ext cx="5334000" cy="457200"/>
          </a:xfrm>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8" name="Rectangle 7"/>
          <p:cNvSpPr/>
          <p:nvPr userDrawn="1"/>
        </p:nvSpPr>
        <p:spPr bwMode="auto">
          <a:xfrm>
            <a:off x="6629400" y="6096000"/>
            <a:ext cx="1447800" cy="6096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lvl1pPr>
              <a:defRPr/>
            </a:lvl1pPr>
          </a:lstStyle>
          <a:p>
            <a:fld id="{038F297D-3906-493A-BDED-B1E1EEAAD116}"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6" name="Slide Number Placeholder 5"/>
          <p:cNvSpPr>
            <a:spLocks noGrp="1"/>
          </p:cNvSpPr>
          <p:nvPr>
            <p:ph type="sldNum" sz="quarter" idx="11"/>
          </p:nvPr>
        </p:nvSpPr>
        <p:spPr/>
        <p:txBody>
          <a:bodyPr/>
          <a:lstStyle>
            <a:lvl1pPr>
              <a:defRPr/>
            </a:lvl1pPr>
          </a:lstStyle>
          <a:p>
            <a:fld id="{9ABCCD8C-94D7-4D78-9D22-0C349F88AF22}"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8" name="Slide Number Placeholder 7"/>
          <p:cNvSpPr>
            <a:spLocks noGrp="1"/>
          </p:cNvSpPr>
          <p:nvPr>
            <p:ph type="sldNum" sz="quarter" idx="11"/>
          </p:nvPr>
        </p:nvSpPr>
        <p:spPr/>
        <p:txBody>
          <a:bodyPr/>
          <a:lstStyle>
            <a:lvl1pPr>
              <a:defRPr/>
            </a:lvl1pPr>
          </a:lstStyle>
          <a:p>
            <a:fld id="{54808DF8-A396-42FD-BD40-6D9069D386F2}"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4" name="Slide Number Placeholder 3"/>
          <p:cNvSpPr>
            <a:spLocks noGrp="1"/>
          </p:cNvSpPr>
          <p:nvPr>
            <p:ph type="sldNum" sz="quarter" idx="11"/>
          </p:nvPr>
        </p:nvSpPr>
        <p:spPr/>
        <p:txBody>
          <a:bodyPr/>
          <a:lstStyle>
            <a:lvl1pPr>
              <a:defRPr/>
            </a:lvl1pPr>
          </a:lstStyle>
          <a:p>
            <a:fld id="{A1B70DF5-A520-4A7F-AFCD-3722F5CEB32C}"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3" name="Slide Number Placeholder 2"/>
          <p:cNvSpPr>
            <a:spLocks noGrp="1"/>
          </p:cNvSpPr>
          <p:nvPr>
            <p:ph type="sldNum" sz="quarter" idx="11"/>
          </p:nvPr>
        </p:nvSpPr>
        <p:spPr/>
        <p:txBody>
          <a:bodyPr/>
          <a:lstStyle>
            <a:lvl1pPr>
              <a:defRPr/>
            </a:lvl1pPr>
          </a:lstStyle>
          <a:p>
            <a:fld id="{F30FAB83-AF4C-46D2-A900-C55953595828}"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6" name="Slide Number Placeholder 5"/>
          <p:cNvSpPr>
            <a:spLocks noGrp="1"/>
          </p:cNvSpPr>
          <p:nvPr>
            <p:ph type="sldNum" sz="quarter" idx="11"/>
          </p:nvPr>
        </p:nvSpPr>
        <p:spPr/>
        <p:txBody>
          <a:bodyPr/>
          <a:lstStyle>
            <a:lvl1pPr>
              <a:defRPr/>
            </a:lvl1pPr>
          </a:lstStyle>
          <a:p>
            <a:fld id="{31AAC60F-FDE6-4F4D-B35D-E24657F9F7A6}"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smtClean="0"/>
              <a:t>Supercomputing in Plain English: Scientific &amp; I/O Libraries</a:t>
            </a:r>
          </a:p>
          <a:p>
            <a:r>
              <a:rPr lang="en-US" dirty="0" smtClean="0"/>
              <a:t>NCSI Intermediate Parallel, U Oklahoma, Aug 8-14 2010</a:t>
            </a:r>
            <a:endParaRPr lang="en-US" dirty="0"/>
          </a:p>
        </p:txBody>
      </p:sp>
      <p:sp>
        <p:nvSpPr>
          <p:cNvPr id="6" name="Slide Number Placeholder 5"/>
          <p:cNvSpPr>
            <a:spLocks noGrp="1"/>
          </p:cNvSpPr>
          <p:nvPr>
            <p:ph type="sldNum" sz="quarter" idx="11"/>
          </p:nvPr>
        </p:nvSpPr>
        <p:spPr/>
        <p:txBody>
          <a:bodyPr/>
          <a:lstStyle>
            <a:lvl1pPr>
              <a:defRPr/>
            </a:lvl1pPr>
          </a:lstStyle>
          <a:p>
            <a:fld id="{20CE91F7-ED85-4892-9A80-8248F645DFE0}"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image" Target="../media/image5.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5" descr="tetrahedron.jpg"/>
          <p:cNvPicPr>
            <a:picLocks noChangeAspect="1"/>
          </p:cNvPicPr>
          <p:nvPr userDrawn="1"/>
        </p:nvPicPr>
        <p:blipFill>
          <a:blip r:embed="rId15" cstate="print"/>
          <a:stretch>
            <a:fillRect/>
          </a:stretch>
        </p:blipFill>
        <p:spPr>
          <a:xfrm>
            <a:off x="119812" y="685799"/>
            <a:ext cx="491309" cy="423111"/>
          </a:xfrm>
          <a:prstGeom prst="rect">
            <a:avLst/>
          </a:prstGeom>
        </p:spPr>
      </p:pic>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1BF91646-9CFD-47DD-A7A0-0C0367724DDE}" type="slidenum">
              <a:rPr lang="en-US"/>
              <a:pPr/>
              <a:t>‹#›</a:t>
            </a:fld>
            <a:endParaRPr lang="en-US"/>
          </a:p>
        </p:txBody>
      </p:sp>
      <p:pic>
        <p:nvPicPr>
          <p:cNvPr id="58383" name="Picture 15" descr="ou201_logo"/>
          <p:cNvPicPr>
            <a:picLocks noChangeAspect="1" noChangeArrowheads="1"/>
          </p:cNvPicPr>
          <p:nvPr userDrawn="1"/>
        </p:nvPicPr>
        <p:blipFill>
          <a:blip r:embed="rId16" cstate="print"/>
          <a:srcRect/>
          <a:stretch>
            <a:fillRect/>
          </a:stretch>
        </p:blipFill>
        <p:spPr bwMode="auto">
          <a:xfrm>
            <a:off x="990600" y="6143625"/>
            <a:ext cx="393700" cy="538163"/>
          </a:xfrm>
          <a:prstGeom prst="rect">
            <a:avLst/>
          </a:prstGeom>
          <a:noFill/>
        </p:spPr>
      </p:pic>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kumimoji="1" lang="en-US" sz="2400">
              <a:latin typeface="Tahoma" pitchFamily="34" charset="0"/>
            </a:endParaRPr>
          </a:p>
        </p:txBody>
      </p:sp>
      <p:sp>
        <p:nvSpPr>
          <p:cNvPr id="58377" name="Rectangle 9"/>
          <p:cNvSpPr>
            <a:spLocks noGrp="1" noChangeArrowheads="1"/>
          </p:cNvSpPr>
          <p:nvPr>
            <p:ph type="title"/>
          </p:nvPr>
        </p:nvSpPr>
        <p:spPr bwMode="auto">
          <a:xfrm>
            <a:off x="990600" y="457200"/>
            <a:ext cx="7793038" cy="6778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8378"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58446" name="Picture 78" descr="earlham_college_logo"/>
          <p:cNvPicPr>
            <a:picLocks noChangeAspect="1" noChangeArrowheads="1"/>
          </p:cNvPicPr>
          <p:nvPr userDrawn="1"/>
        </p:nvPicPr>
        <p:blipFill>
          <a:blip r:embed="rId17" cstate="print"/>
          <a:srcRect/>
          <a:stretch>
            <a:fillRect/>
          </a:stretch>
        </p:blipFill>
        <p:spPr bwMode="auto">
          <a:xfrm>
            <a:off x="7010400" y="6265863"/>
            <a:ext cx="1066800" cy="271462"/>
          </a:xfrm>
          <a:prstGeom prst="rect">
            <a:avLst/>
          </a:prstGeom>
          <a:noFill/>
        </p:spPr>
      </p:pic>
      <p:pic>
        <p:nvPicPr>
          <p:cNvPr id="14" name="Picture 13" descr="UIUC.png"/>
          <p:cNvPicPr>
            <a:picLocks noChangeAspect="1"/>
          </p:cNvPicPr>
          <p:nvPr userDrawn="1"/>
        </p:nvPicPr>
        <p:blipFill>
          <a:blip r:embed="rId18" cstate="print"/>
          <a:stretch>
            <a:fillRect/>
          </a:stretch>
        </p:blipFill>
        <p:spPr>
          <a:xfrm>
            <a:off x="1447800" y="6248400"/>
            <a:ext cx="1208199" cy="342867"/>
          </a:xfrm>
          <a:prstGeom prst="rect">
            <a:avLst/>
          </a:prstGeom>
        </p:spPr>
      </p:pic>
      <p:pic>
        <p:nvPicPr>
          <p:cNvPr id="15" name="Picture 14" descr="tetrahedron.jpg"/>
          <p:cNvPicPr>
            <a:picLocks noChangeAspect="1"/>
          </p:cNvPicPr>
          <p:nvPr userDrawn="1"/>
        </p:nvPicPr>
        <p:blipFill>
          <a:blip r:embed="rId15" cstate="print"/>
          <a:stretch>
            <a:fillRect/>
          </a:stretch>
        </p:blipFill>
        <p:spPr>
          <a:xfrm>
            <a:off x="338136" y="6096000"/>
            <a:ext cx="668274" cy="575511"/>
          </a:xfrm>
          <a:prstGeom prst="rect">
            <a:avLst/>
          </a:prstGeom>
        </p:spPr>
      </p:pic>
      <p:pic>
        <p:nvPicPr>
          <p:cNvPr id="13" name="Picture 12" descr="kean_logo_cropped.jpg"/>
          <p:cNvPicPr>
            <a:picLocks noChangeAspect="1"/>
          </p:cNvPicPr>
          <p:nvPr userDrawn="1"/>
        </p:nvPicPr>
        <p:blipFill>
          <a:blip r:embed="rId19" cstate="print"/>
          <a:stretch>
            <a:fillRect/>
          </a:stretch>
        </p:blipFill>
        <p:spPr>
          <a:xfrm>
            <a:off x="6705600" y="6086856"/>
            <a:ext cx="1409700" cy="620268"/>
          </a:xfrm>
          <a:prstGeom prst="rect">
            <a:avLst/>
          </a:prstGeom>
        </p:spPr>
      </p:pic>
      <p:sp>
        <p:nvSpPr>
          <p:cNvPr id="17" name="Rectangle 16"/>
          <p:cNvSpPr/>
          <p:nvPr userDrawn="1"/>
        </p:nvSpPr>
        <p:spPr bwMode="auto">
          <a:xfrm>
            <a:off x="1435925" y="6155375"/>
            <a:ext cx="1219200" cy="533400"/>
          </a:xfrm>
          <a:prstGeom prst="rect">
            <a:avLst/>
          </a:prstGeom>
          <a:solidFill>
            <a:schemeClr val="bg1"/>
          </a:solidFill>
          <a:ln w="9525" cap="flat" cmpd="sng" algn="ctr">
            <a:solidFill>
              <a:schemeClr val="bg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58380" name="Rectangle 12"/>
          <p:cNvSpPr>
            <a:spLocks noGrp="1" noChangeArrowheads="1"/>
          </p:cNvSpPr>
          <p:nvPr>
            <p:ph type="ftr" sz="quarter" idx="3"/>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Scientific and I/O Libraries</a:t>
            </a:r>
          </a:p>
          <a:p>
            <a:r>
              <a:rPr lang="en-US" dirty="0" smtClean="0"/>
              <a:t>NCSI Intermediate Parallel, U Oklahoma, Aug 8-14 2010</a:t>
            </a:r>
            <a:endParaRPr lang="en-US" dirty="0"/>
          </a:p>
        </p:txBody>
      </p:sp>
      <p:sp>
        <p:nvSpPr>
          <p:cNvPr id="18" name="Rectangle 17"/>
          <p:cNvSpPr/>
          <p:nvPr userDrawn="1"/>
        </p:nvSpPr>
        <p:spPr bwMode="auto">
          <a:xfrm>
            <a:off x="6629400" y="6096000"/>
            <a:ext cx="1447800" cy="6096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Lst>
  <p:transition/>
  <p:hf hdr="0" dt="0"/>
  <p:txStyles>
    <p:titleStyle>
      <a:lvl1pPr algn="ctr" rtl="0" fontAlgn="base">
        <a:spcBef>
          <a:spcPct val="0"/>
        </a:spcBef>
        <a:spcAft>
          <a:spcPct val="0"/>
        </a:spcAft>
        <a:defRPr sz="4000" b="1">
          <a:solidFill>
            <a:schemeClr val="tx2"/>
          </a:solidFill>
          <a:latin typeface="+mj-lt"/>
          <a:ea typeface="+mj-ea"/>
          <a:cs typeface="+mj-cs"/>
        </a:defRPr>
      </a:lvl1pPr>
      <a:lvl2pPr algn="ctr" rtl="0" fontAlgn="base">
        <a:spcBef>
          <a:spcPct val="0"/>
        </a:spcBef>
        <a:spcAft>
          <a:spcPct val="0"/>
        </a:spcAft>
        <a:defRPr sz="4000" b="1">
          <a:solidFill>
            <a:schemeClr val="tx2"/>
          </a:solidFill>
          <a:latin typeface="Times New Roman" pitchFamily="18" charset="0"/>
        </a:defRPr>
      </a:lvl2pPr>
      <a:lvl3pPr algn="ctr" rtl="0" fontAlgn="base">
        <a:spcBef>
          <a:spcPct val="0"/>
        </a:spcBef>
        <a:spcAft>
          <a:spcPct val="0"/>
        </a:spcAft>
        <a:defRPr sz="4000" b="1">
          <a:solidFill>
            <a:schemeClr val="tx2"/>
          </a:solidFill>
          <a:latin typeface="Times New Roman" pitchFamily="18" charset="0"/>
        </a:defRPr>
      </a:lvl3pPr>
      <a:lvl4pPr algn="ctr" rtl="0" fontAlgn="base">
        <a:spcBef>
          <a:spcPct val="0"/>
        </a:spcBef>
        <a:spcAft>
          <a:spcPct val="0"/>
        </a:spcAft>
        <a:defRPr sz="4000" b="1">
          <a:solidFill>
            <a:schemeClr val="tx2"/>
          </a:solidFill>
          <a:latin typeface="Times New Roman" pitchFamily="18" charset="0"/>
        </a:defRPr>
      </a:lvl4pPr>
      <a:lvl5pPr algn="ctr" rtl="0" fontAlgn="base">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fontAlgn="base">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fontAlgn="base">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fontAlgn="base">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fontAlgn="base">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6.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hyperlink" Target="http://www.hdfgroup.org/" TargetMode="Externa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hyperlink" Target="http://www.unidata.ucar.edu/software/netcdf" TargetMode="Externa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8" Type="http://schemas.openxmlformats.org/officeDocument/2006/relationships/hyperlink" Target="http://www.mcs.anl.gov/petsc" TargetMode="External"/><Relationship Id="rId3" Type="http://schemas.openxmlformats.org/officeDocument/2006/relationships/hyperlink" Target="http://www.acm.org/toms/V5.html#v5n3" TargetMode="External"/><Relationship Id="rId7" Type="http://schemas.openxmlformats.org/officeDocument/2006/relationships/hyperlink" Target="http://www.netlib.org/scalapack/" TargetMode="External"/><Relationship Id="rId2" Type="http://schemas.openxmlformats.org/officeDocument/2006/relationships/slideLayout" Target="../slideLayouts/slideLayout6.xml"/><Relationship Id="rId1" Type="http://schemas.openxmlformats.org/officeDocument/2006/relationships/tags" Target="../tags/tag36.xml"/><Relationship Id="rId6" Type="http://schemas.openxmlformats.org/officeDocument/2006/relationships/hyperlink" Target="http://www.netlib.org/lapack/" TargetMode="External"/><Relationship Id="rId5" Type="http://schemas.openxmlformats.org/officeDocument/2006/relationships/hyperlink" Target="http://math-atlas.sourceforge.net/" TargetMode="External"/><Relationship Id="rId4" Type="http://schemas.openxmlformats.org/officeDocument/2006/relationships/hyperlink" Target="http://www.netlib.org/blas/"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a:effectLst/>
        </p:spPr>
        <p:txBody>
          <a:bodyPr wrap="none" anchor="ctr"/>
          <a:lstStyle/>
          <a:p>
            <a:endParaRPr lang="en-US"/>
          </a:p>
        </p:txBody>
      </p:sp>
      <p:sp>
        <p:nvSpPr>
          <p:cNvPr id="449540" name="Rectangle 4"/>
          <p:cNvSpPr>
            <a:spLocks noGrp="1" noChangeArrowheads="1"/>
          </p:cNvSpPr>
          <p:nvPr>
            <p:ph type="ctrTitle"/>
          </p:nvPr>
        </p:nvSpPr>
        <p:spPr>
          <a:xfrm>
            <a:off x="685800" y="838200"/>
            <a:ext cx="7924800" cy="2362200"/>
          </a:xfrm>
        </p:spPr>
        <p:txBody>
          <a:bodyPr/>
          <a:lstStyle/>
          <a:p>
            <a:pPr>
              <a:lnSpc>
                <a:spcPct val="90000"/>
              </a:lnSpc>
            </a:pPr>
            <a:r>
              <a:rPr lang="en-US" sz="5000" dirty="0" smtClean="0">
                <a:effectLst>
                  <a:outerShdw blurRad="38100" dist="38100" dir="2700000" algn="tl">
                    <a:srgbClr val="C0C0C0"/>
                  </a:outerShdw>
                </a:effectLst>
                <a:latin typeface="Arial Black" pitchFamily="34" charset="0"/>
              </a:rPr>
              <a:t>Supercomputing in Plain English</a:t>
            </a:r>
            <a:r>
              <a:rPr lang="en-US" sz="5400" dirty="0">
                <a:effectLst>
                  <a:outerShdw blurRad="38100" dist="38100" dir="2700000" algn="tl">
                    <a:srgbClr val="C0C0C0"/>
                  </a:outerShdw>
                </a:effectLst>
                <a:latin typeface="Arial Black" pitchFamily="34" charset="0"/>
              </a:rPr>
              <a:t/>
            </a:r>
            <a:br>
              <a:rPr lang="en-US" sz="5400" dirty="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  </a:t>
            </a:r>
            <a:r>
              <a:rPr lang="en-US" dirty="0" smtClean="0">
                <a:solidFill>
                  <a:schemeClr val="tx1"/>
                </a:solidFill>
                <a:effectLst>
                  <a:outerShdw blurRad="38100" dist="38100" dir="2700000" algn="tl">
                    <a:srgbClr val="C0C0C0"/>
                  </a:outerShdw>
                </a:effectLst>
              </a:rPr>
              <a:t>Scientific Libraries</a:t>
            </a:r>
            <a:br>
              <a:rPr lang="en-US" dirty="0" smtClean="0">
                <a:solidFill>
                  <a:schemeClr val="tx1"/>
                </a:solidFill>
                <a:effectLst>
                  <a:outerShdw blurRad="38100" dist="38100" dir="2700000" algn="tl">
                    <a:srgbClr val="C0C0C0"/>
                  </a:outerShdw>
                </a:effectLst>
              </a:rPr>
            </a:br>
            <a:r>
              <a:rPr lang="en-US" dirty="0" smtClean="0">
                <a:solidFill>
                  <a:schemeClr val="tx1"/>
                </a:solidFill>
                <a:effectLst>
                  <a:outerShdw blurRad="38100" dist="38100" dir="2700000" algn="tl">
                    <a:srgbClr val="C0C0C0"/>
                  </a:outerShdw>
                </a:effectLst>
              </a:rPr>
              <a:t>and I/O Libraries</a:t>
            </a:r>
            <a:endParaRPr lang="en-US" sz="5400" dirty="0">
              <a:effectLst>
                <a:outerShdw blurRad="38100" dist="38100" dir="2700000" algn="tl">
                  <a:srgbClr val="C0C0C0"/>
                </a:outerShdw>
              </a:effectLst>
              <a:latin typeface="Arial Black" pitchFamily="34" charset="0"/>
            </a:endParaRPr>
          </a:p>
        </p:txBody>
      </p:sp>
      <p:sp>
        <p:nvSpPr>
          <p:cNvPr id="449544"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pic>
        <p:nvPicPr>
          <p:cNvPr id="449542" name="Picture 6" descr="ou201_logo"/>
          <p:cNvPicPr>
            <a:picLocks noChangeAspect="1" noChangeArrowheads="1"/>
          </p:cNvPicPr>
          <p:nvPr/>
        </p:nvPicPr>
        <p:blipFill>
          <a:blip r:embed="rId4" cstate="print"/>
          <a:srcRect/>
          <a:stretch>
            <a:fillRect/>
          </a:stretch>
        </p:blipFill>
        <p:spPr bwMode="auto">
          <a:xfrm>
            <a:off x="7086600" y="5334000"/>
            <a:ext cx="685800" cy="992187"/>
          </a:xfrm>
          <a:prstGeom prst="rect">
            <a:avLst/>
          </a:prstGeom>
          <a:noFill/>
        </p:spPr>
      </p:pic>
      <p:pic>
        <p:nvPicPr>
          <p:cNvPr id="12" name="Picture 11" descr="Shodor.jpg"/>
          <p:cNvPicPr>
            <a:picLocks noChangeAspect="1"/>
          </p:cNvPicPr>
          <p:nvPr/>
        </p:nvPicPr>
        <p:blipFill>
          <a:blip r:embed="rId5" cstate="print"/>
          <a:stretch>
            <a:fillRect/>
          </a:stretch>
        </p:blipFill>
        <p:spPr>
          <a:xfrm>
            <a:off x="3581400" y="5486400"/>
            <a:ext cx="3429000" cy="819150"/>
          </a:xfrm>
          <a:prstGeom prst="rect">
            <a:avLst/>
          </a:prstGeom>
        </p:spPr>
      </p:pic>
      <p:sp>
        <p:nvSpPr>
          <p:cNvPr id="13" name="Subtitle 12"/>
          <p:cNvSpPr>
            <a:spLocks noGrp="1"/>
          </p:cNvSpPr>
          <p:nvPr>
            <p:ph type="subTitle" idx="1"/>
          </p:nvPr>
        </p:nvSpPr>
        <p:spPr>
          <a:xfrm>
            <a:off x="990600" y="3429000"/>
            <a:ext cx="7239000" cy="2209800"/>
          </a:xfrm>
        </p:spPr>
        <p:txBody>
          <a:bodyPr/>
          <a:lstStyle/>
          <a:p>
            <a:pPr>
              <a:spcBef>
                <a:spcPts val="100"/>
              </a:spcBef>
            </a:pPr>
            <a:r>
              <a:rPr lang="en-US" sz="2800" dirty="0" smtClean="0"/>
              <a:t>National Computational Science Institute</a:t>
            </a:r>
          </a:p>
          <a:p>
            <a:pPr>
              <a:spcBef>
                <a:spcPts val="100"/>
              </a:spcBef>
            </a:pPr>
            <a:r>
              <a:rPr lang="en-US" dirty="0" smtClean="0"/>
              <a:t>Intermediate Parallel Programming &amp; Cluster Computing</a:t>
            </a:r>
            <a:endParaRPr lang="en-US" dirty="0" smtClean="0"/>
          </a:p>
          <a:p>
            <a:pPr>
              <a:spcBef>
                <a:spcPts val="100"/>
              </a:spcBef>
            </a:pPr>
            <a:r>
              <a:rPr lang="en-US" sz="2000" dirty="0" smtClean="0"/>
              <a:t>University of Oklahoma</a:t>
            </a:r>
            <a:endParaRPr lang="en-US" sz="2000" dirty="0" smtClean="0"/>
          </a:p>
          <a:p>
            <a:pPr>
              <a:spcBef>
                <a:spcPts val="100"/>
              </a:spcBef>
            </a:pPr>
            <a:r>
              <a:rPr lang="en-US" sz="2000" dirty="0" smtClean="0"/>
              <a:t>Aug 8-14 2010</a:t>
            </a:r>
            <a:endParaRPr lang="en-US" sz="2000" dirty="0"/>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5CEA530D-2902-4500-ABB9-28BF58CC2472}" type="slidenum">
              <a:rPr lang="en-US"/>
              <a:pPr/>
              <a:t>10</a:t>
            </a:fld>
            <a:endParaRPr lang="en-US"/>
          </a:p>
        </p:txBody>
      </p:sp>
      <p:sp>
        <p:nvSpPr>
          <p:cNvPr id="1113090" name="Rectangle 2"/>
          <p:cNvSpPr>
            <a:spLocks noGrp="1" noChangeArrowheads="1"/>
          </p:cNvSpPr>
          <p:nvPr>
            <p:ph type="title"/>
          </p:nvPr>
        </p:nvSpPr>
        <p:spPr/>
        <p:txBody>
          <a:bodyPr/>
          <a:lstStyle/>
          <a:p>
            <a:r>
              <a:rPr lang="en-US"/>
              <a:t>Linear Algebra Libraries</a:t>
            </a:r>
          </a:p>
        </p:txBody>
      </p:sp>
      <p:sp>
        <p:nvSpPr>
          <p:cNvPr id="1113091" name="Rectangle 3"/>
          <p:cNvSpPr>
            <a:spLocks noGrp="1" noChangeArrowheads="1"/>
          </p:cNvSpPr>
          <p:nvPr>
            <p:ph type="body" idx="1"/>
          </p:nvPr>
        </p:nvSpPr>
        <p:spPr/>
        <p:txBody>
          <a:bodyPr/>
          <a:lstStyle/>
          <a:p>
            <a:r>
              <a:rPr lang="en-US"/>
              <a:t>BLAS </a:t>
            </a:r>
            <a:r>
              <a:rPr lang="en-US" baseline="30000"/>
              <a:t>[1],[2]</a:t>
            </a:r>
          </a:p>
          <a:p>
            <a:r>
              <a:rPr lang="en-US"/>
              <a:t>ATLAS</a:t>
            </a:r>
            <a:r>
              <a:rPr lang="en-US" baseline="30000"/>
              <a:t>[3]</a:t>
            </a:r>
          </a:p>
          <a:p>
            <a:r>
              <a:rPr lang="en-US"/>
              <a:t>LAPACK</a:t>
            </a:r>
            <a:r>
              <a:rPr lang="en-US" baseline="30000"/>
              <a:t>[4]</a:t>
            </a:r>
          </a:p>
          <a:p>
            <a:r>
              <a:rPr lang="en-US"/>
              <a:t>ScaLAPACK</a:t>
            </a:r>
            <a:r>
              <a:rPr lang="en-US" baseline="30000"/>
              <a:t>[5]</a:t>
            </a:r>
          </a:p>
          <a:p>
            <a:r>
              <a:rPr lang="en-US"/>
              <a:t>PETSc</a:t>
            </a:r>
            <a:r>
              <a:rPr lang="en-US" baseline="30000"/>
              <a:t>[6],[7],[8]</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7D515ED4-A165-499E-866E-B033F02F3FAA}" type="slidenum">
              <a:rPr lang="en-US"/>
              <a:pPr/>
              <a:t>11</a:t>
            </a:fld>
            <a:endParaRPr lang="en-US"/>
          </a:p>
        </p:txBody>
      </p:sp>
      <p:sp>
        <p:nvSpPr>
          <p:cNvPr id="1114114" name="Rectangle 2"/>
          <p:cNvSpPr>
            <a:spLocks noGrp="1" noChangeArrowheads="1"/>
          </p:cNvSpPr>
          <p:nvPr>
            <p:ph type="title"/>
          </p:nvPr>
        </p:nvSpPr>
        <p:spPr/>
        <p:txBody>
          <a:bodyPr/>
          <a:lstStyle/>
          <a:p>
            <a:r>
              <a:rPr lang="en-US"/>
              <a:t>BLAS</a:t>
            </a:r>
          </a:p>
        </p:txBody>
      </p:sp>
      <p:sp>
        <p:nvSpPr>
          <p:cNvPr id="1114115" name="Rectangle 3"/>
          <p:cNvSpPr>
            <a:spLocks noGrp="1" noChangeArrowheads="1"/>
          </p:cNvSpPr>
          <p:nvPr>
            <p:ph type="body" idx="1"/>
          </p:nvPr>
        </p:nvSpPr>
        <p:spPr>
          <a:xfrm>
            <a:off x="609600" y="1371600"/>
            <a:ext cx="8153400" cy="4648200"/>
          </a:xfrm>
        </p:spPr>
        <p:txBody>
          <a:bodyPr/>
          <a:lstStyle/>
          <a:p>
            <a:pPr>
              <a:buFont typeface="Wingdings" pitchFamily="2" charset="2"/>
              <a:buNone/>
            </a:pPr>
            <a:r>
              <a:rPr lang="en-US"/>
              <a:t>The </a:t>
            </a:r>
            <a:r>
              <a:rPr lang="en-US" b="1" u="sng"/>
              <a:t>Basic Linear Algebra Subprograms</a:t>
            </a:r>
            <a:r>
              <a:rPr lang="en-US"/>
              <a:t> (BLAS) are a set of low level linear algebra routines:</a:t>
            </a:r>
          </a:p>
          <a:p>
            <a:r>
              <a:rPr lang="en-US"/>
              <a:t>Level 1: Vector-vector (for example, dot product)</a:t>
            </a:r>
          </a:p>
          <a:p>
            <a:r>
              <a:rPr lang="en-US"/>
              <a:t>Level 2: Matrix-vector (for example, matrix-vector multiply)</a:t>
            </a:r>
          </a:p>
          <a:p>
            <a:r>
              <a:rPr lang="en-US"/>
              <a:t>Level 3: Matrix-matrix (for example, matrix-matrix multiply)</a:t>
            </a:r>
          </a:p>
          <a:p>
            <a:pPr>
              <a:buFont typeface="Wingdings" pitchFamily="2" charset="2"/>
              <a:buNone/>
            </a:pPr>
            <a:r>
              <a:rPr lang="en-US"/>
              <a:t>Many linear algebra packages, including LAPACK, ScaLAPACK and PETSc, are built on top of BLAS.</a:t>
            </a:r>
          </a:p>
          <a:p>
            <a:pPr>
              <a:buFont typeface="Wingdings" pitchFamily="2" charset="2"/>
              <a:buNone/>
            </a:pPr>
            <a:r>
              <a:rPr lang="en-US"/>
              <a:t>Most supercomputer vendors have versions of BLAS that are highly tuned for their platforms.</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C0A83B0E-2919-4F4E-B62E-AE60BAA6D44E}" type="slidenum">
              <a:rPr lang="en-US"/>
              <a:pPr/>
              <a:t>12</a:t>
            </a:fld>
            <a:endParaRPr lang="en-US"/>
          </a:p>
        </p:txBody>
      </p:sp>
      <p:sp>
        <p:nvSpPr>
          <p:cNvPr id="1115138" name="Rectangle 2"/>
          <p:cNvSpPr>
            <a:spLocks noGrp="1" noChangeArrowheads="1"/>
          </p:cNvSpPr>
          <p:nvPr>
            <p:ph type="title"/>
          </p:nvPr>
        </p:nvSpPr>
        <p:spPr/>
        <p:txBody>
          <a:bodyPr/>
          <a:lstStyle/>
          <a:p>
            <a:r>
              <a:rPr lang="en-US"/>
              <a:t>ATLAS</a:t>
            </a:r>
          </a:p>
        </p:txBody>
      </p:sp>
      <p:sp>
        <p:nvSpPr>
          <p:cNvPr id="1115139" name="Rectangle 3"/>
          <p:cNvSpPr>
            <a:spLocks noGrp="1" noChangeArrowheads="1"/>
          </p:cNvSpPr>
          <p:nvPr>
            <p:ph type="body" idx="1"/>
          </p:nvPr>
        </p:nvSpPr>
        <p:spPr/>
        <p:txBody>
          <a:bodyPr/>
          <a:lstStyle/>
          <a:p>
            <a:pPr>
              <a:buFont typeface="Wingdings" pitchFamily="2" charset="2"/>
              <a:buNone/>
            </a:pPr>
            <a:r>
              <a:rPr lang="en-US"/>
              <a:t>The </a:t>
            </a:r>
            <a:r>
              <a:rPr lang="en-US" b="1" u="sng"/>
              <a:t>Automatically Tuned Linear Algebra Software</a:t>
            </a:r>
            <a:r>
              <a:rPr lang="en-US"/>
              <a:t> package (ATLAS) is a self-tuned version of BLAS (it also includes a few LAPACK routines).</a:t>
            </a:r>
          </a:p>
          <a:p>
            <a:pPr>
              <a:buFont typeface="Wingdings" pitchFamily="2" charset="2"/>
              <a:buNone/>
            </a:pPr>
            <a:r>
              <a:rPr lang="en-US"/>
              <a:t>When it’s installed, it tests and times a variety of approaches to each routine, and selects the version that runs the fastest.</a:t>
            </a:r>
          </a:p>
          <a:p>
            <a:pPr>
              <a:buFont typeface="Wingdings" pitchFamily="2" charset="2"/>
              <a:buNone/>
            </a:pPr>
            <a:r>
              <a:rPr lang="en-US"/>
              <a:t>ATLAS is substantially faster than the generic version of BLAS.</a:t>
            </a:r>
          </a:p>
          <a:p>
            <a:pPr>
              <a:buFont typeface="Wingdings" pitchFamily="2" charset="2"/>
              <a:buNone/>
            </a:pPr>
            <a:r>
              <a:rPr lang="en-US"/>
              <a:t>And, it’s </a:t>
            </a:r>
            <a:r>
              <a:rPr lang="en-US" b="1" u="sng"/>
              <a:t>FREE</a:t>
            </a:r>
            <a:r>
              <a:rPr lang="en-US"/>
              <a:t>!</a:t>
            </a:r>
          </a:p>
          <a:p>
            <a:pPr>
              <a:buFont typeface="Wingdings" pitchFamily="2" charset="2"/>
              <a:buNone/>
            </a:pPr>
            <a:endParaRPr lang="en-US"/>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AD5051A8-D5B7-4CB0-BAA2-418121788A09}" type="slidenum">
              <a:rPr lang="en-US"/>
              <a:pPr/>
              <a:t>13</a:t>
            </a:fld>
            <a:endParaRPr lang="en-US"/>
          </a:p>
        </p:txBody>
      </p:sp>
      <p:sp>
        <p:nvSpPr>
          <p:cNvPr id="1116162" name="Rectangle 2"/>
          <p:cNvSpPr>
            <a:spLocks noGrp="1" noChangeArrowheads="1"/>
          </p:cNvSpPr>
          <p:nvPr>
            <p:ph type="title"/>
          </p:nvPr>
        </p:nvSpPr>
        <p:spPr/>
        <p:txBody>
          <a:bodyPr/>
          <a:lstStyle/>
          <a:p>
            <a:r>
              <a:rPr lang="en-US" sz="3600"/>
              <a:t>Goto BLAS</a:t>
            </a:r>
          </a:p>
        </p:txBody>
      </p:sp>
      <p:sp>
        <p:nvSpPr>
          <p:cNvPr id="1116163" name="Rectangle 3"/>
          <p:cNvSpPr>
            <a:spLocks noGrp="1" noChangeArrowheads="1"/>
          </p:cNvSpPr>
          <p:nvPr>
            <p:ph type="body" idx="1"/>
          </p:nvPr>
        </p:nvSpPr>
        <p:spPr/>
        <p:txBody>
          <a:bodyPr/>
          <a:lstStyle/>
          <a:p>
            <a:pPr>
              <a:buFont typeface="Wingdings" pitchFamily="2" charset="2"/>
              <a:buNone/>
            </a:pPr>
            <a:r>
              <a:rPr lang="en-US"/>
              <a:t>In the past few years, a new version of BLAS has been released, developed by Kazushige Goto (currently at UT Austin).</a:t>
            </a:r>
          </a:p>
          <a:p>
            <a:pPr>
              <a:buFont typeface="Wingdings" pitchFamily="2" charset="2"/>
              <a:buNone/>
            </a:pPr>
            <a:r>
              <a:rPr lang="en-US"/>
              <a:t>This version is unusual, because instead of optimizing for cache, it optimizes for the </a:t>
            </a:r>
            <a:r>
              <a:rPr lang="en-US" b="1" i="1" u="sng"/>
              <a:t>Translation Lookaside Buffer</a:t>
            </a:r>
            <a:r>
              <a:rPr lang="en-US"/>
              <a:t> (TLB), which is a special little cache that often is ignored by software developers.</a:t>
            </a:r>
          </a:p>
          <a:p>
            <a:pPr>
              <a:buFont typeface="Wingdings" pitchFamily="2" charset="2"/>
              <a:buNone/>
            </a:pPr>
            <a:r>
              <a:rPr lang="en-US"/>
              <a:t>Goto realized that optimizing for the TLB would be more efficient than optimizing for cache.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12" name="Slide Number Placeholder 3"/>
          <p:cNvSpPr>
            <a:spLocks noGrp="1"/>
          </p:cNvSpPr>
          <p:nvPr>
            <p:ph type="sldNum" sz="quarter" idx="11"/>
          </p:nvPr>
        </p:nvSpPr>
        <p:spPr/>
        <p:txBody>
          <a:bodyPr/>
          <a:lstStyle/>
          <a:p>
            <a:fld id="{89BC09CD-CB96-48F1-987A-A886911AB904}" type="slidenum">
              <a:rPr lang="en-US"/>
              <a:pPr/>
              <a:t>14</a:t>
            </a:fld>
            <a:endParaRPr lang="en-US"/>
          </a:p>
        </p:txBody>
      </p:sp>
      <p:sp>
        <p:nvSpPr>
          <p:cNvPr id="1117186" name="Rectangle 2"/>
          <p:cNvSpPr>
            <a:spLocks noGrp="1" noChangeArrowheads="1"/>
          </p:cNvSpPr>
          <p:nvPr>
            <p:ph type="title"/>
          </p:nvPr>
        </p:nvSpPr>
        <p:spPr/>
        <p:txBody>
          <a:bodyPr/>
          <a:lstStyle/>
          <a:p>
            <a:r>
              <a:rPr lang="en-US"/>
              <a:t>ATLAS vs. Generic BLAS</a:t>
            </a:r>
          </a:p>
        </p:txBody>
      </p:sp>
      <p:pic>
        <p:nvPicPr>
          <p:cNvPr id="1117187" name="Picture 3" descr="llcbench_blas_compare"/>
          <p:cNvPicPr>
            <a:picLocks noChangeAspect="1" noChangeArrowheads="1"/>
          </p:cNvPicPr>
          <p:nvPr/>
        </p:nvPicPr>
        <p:blipFill>
          <a:blip r:embed="rId3" cstate="print"/>
          <a:srcRect/>
          <a:stretch>
            <a:fillRect/>
          </a:stretch>
        </p:blipFill>
        <p:spPr bwMode="auto">
          <a:xfrm>
            <a:off x="1295400" y="1295400"/>
            <a:ext cx="6248400" cy="4826000"/>
          </a:xfrm>
          <a:prstGeom prst="rect">
            <a:avLst/>
          </a:prstGeom>
          <a:noFill/>
        </p:spPr>
      </p:pic>
      <p:sp>
        <p:nvSpPr>
          <p:cNvPr id="1117188" name="Line 4"/>
          <p:cNvSpPr>
            <a:spLocks noChangeShapeType="1"/>
          </p:cNvSpPr>
          <p:nvPr/>
        </p:nvSpPr>
        <p:spPr bwMode="auto">
          <a:xfrm flipH="1" flipV="1">
            <a:off x="4953000" y="2286000"/>
            <a:ext cx="533400" cy="609600"/>
          </a:xfrm>
          <a:prstGeom prst="line">
            <a:avLst/>
          </a:prstGeom>
          <a:noFill/>
          <a:ln w="9525">
            <a:solidFill>
              <a:schemeClr val="tx1"/>
            </a:solidFill>
            <a:miter lim="800000"/>
            <a:headEnd/>
            <a:tailEnd type="triangle" w="med" len="med"/>
          </a:ln>
          <a:effectLst/>
        </p:spPr>
        <p:txBody>
          <a:bodyPr wrap="none"/>
          <a:lstStyle/>
          <a:p>
            <a:endParaRPr lang="en-US"/>
          </a:p>
        </p:txBody>
      </p:sp>
      <p:sp>
        <p:nvSpPr>
          <p:cNvPr id="1117189" name="Text Box 5"/>
          <p:cNvSpPr txBox="1">
            <a:spLocks noChangeArrowheads="1"/>
          </p:cNvSpPr>
          <p:nvPr/>
        </p:nvSpPr>
        <p:spPr bwMode="auto">
          <a:xfrm>
            <a:off x="4191000" y="2819400"/>
            <a:ext cx="4303713" cy="336550"/>
          </a:xfrm>
          <a:prstGeom prst="rect">
            <a:avLst/>
          </a:prstGeom>
          <a:noFill/>
          <a:ln w="9525">
            <a:noFill/>
            <a:miter lim="800000"/>
            <a:headEnd/>
            <a:tailEnd/>
          </a:ln>
          <a:effectLst/>
        </p:spPr>
        <p:txBody>
          <a:bodyPr wrap="none">
            <a:spAutoFit/>
          </a:bodyPr>
          <a:lstStyle/>
          <a:p>
            <a:pPr algn="l"/>
            <a:r>
              <a:rPr lang="en-US" sz="1600"/>
              <a:t>ATLAS DGEMM:   2.76 GFLOP/s = 69% of peak</a:t>
            </a:r>
          </a:p>
        </p:txBody>
      </p:sp>
      <p:sp>
        <p:nvSpPr>
          <p:cNvPr id="1117190" name="Text Box 6"/>
          <p:cNvSpPr txBox="1">
            <a:spLocks noChangeArrowheads="1"/>
          </p:cNvSpPr>
          <p:nvPr/>
        </p:nvSpPr>
        <p:spPr bwMode="auto">
          <a:xfrm>
            <a:off x="4191000" y="3733800"/>
            <a:ext cx="4295775" cy="336550"/>
          </a:xfrm>
          <a:prstGeom prst="rect">
            <a:avLst/>
          </a:prstGeom>
          <a:noFill/>
          <a:ln w="9525">
            <a:noFill/>
            <a:miter lim="800000"/>
            <a:headEnd/>
            <a:tailEnd/>
          </a:ln>
          <a:effectLst/>
        </p:spPr>
        <p:txBody>
          <a:bodyPr wrap="none">
            <a:spAutoFit/>
          </a:bodyPr>
          <a:lstStyle/>
          <a:p>
            <a:pPr algn="l"/>
            <a:r>
              <a:rPr lang="en-US" sz="1600"/>
              <a:t>Generic DGEMM:   0.91 GFLOP/s = 23% of peak</a:t>
            </a:r>
            <a:endParaRPr lang="en-US" sz="2800"/>
          </a:p>
        </p:txBody>
      </p:sp>
      <p:sp>
        <p:nvSpPr>
          <p:cNvPr id="1117191" name="Text Box 7"/>
          <p:cNvSpPr txBox="1">
            <a:spLocks noChangeArrowheads="1"/>
          </p:cNvSpPr>
          <p:nvPr/>
        </p:nvSpPr>
        <p:spPr bwMode="auto">
          <a:xfrm>
            <a:off x="2133600" y="5638800"/>
            <a:ext cx="5260975" cy="581025"/>
          </a:xfrm>
          <a:prstGeom prst="rect">
            <a:avLst/>
          </a:prstGeom>
          <a:noFill/>
          <a:ln w="9525">
            <a:noFill/>
            <a:miter lim="800000"/>
            <a:headEnd/>
            <a:tailEnd/>
          </a:ln>
          <a:effectLst/>
        </p:spPr>
        <p:txBody>
          <a:bodyPr wrap="none">
            <a:spAutoFit/>
          </a:bodyPr>
          <a:lstStyle/>
          <a:p>
            <a:pPr algn="l"/>
            <a:r>
              <a:rPr lang="en-US" sz="1600" b="1"/>
              <a:t>DGEMM</a:t>
            </a:r>
            <a:r>
              <a:rPr lang="en-US" sz="1600"/>
              <a:t>: </a:t>
            </a:r>
            <a:r>
              <a:rPr lang="en-US" sz="1600" b="1"/>
              <a:t>D</a:t>
            </a:r>
            <a:r>
              <a:rPr lang="en-US" sz="1600"/>
              <a:t>ouble precision </a:t>
            </a:r>
            <a:r>
              <a:rPr lang="en-US" sz="1600" b="1"/>
              <a:t>GE</a:t>
            </a:r>
            <a:r>
              <a:rPr lang="en-US" sz="1600"/>
              <a:t>neral </a:t>
            </a:r>
            <a:r>
              <a:rPr lang="en-US" sz="1600" b="1"/>
              <a:t>M</a:t>
            </a:r>
            <a:r>
              <a:rPr lang="en-US" sz="1600"/>
              <a:t>atrix-</a:t>
            </a:r>
            <a:r>
              <a:rPr lang="en-US" sz="1600" b="1"/>
              <a:t>M</a:t>
            </a:r>
            <a:r>
              <a:rPr lang="en-US" sz="1600"/>
              <a:t>atrix multiply</a:t>
            </a:r>
          </a:p>
          <a:p>
            <a:pPr algn="l"/>
            <a:r>
              <a:rPr lang="en-US" sz="1600" b="1"/>
              <a:t>DGEMV</a:t>
            </a:r>
            <a:r>
              <a:rPr lang="en-US" sz="1600"/>
              <a:t>:  </a:t>
            </a:r>
            <a:r>
              <a:rPr lang="en-US" sz="1600" b="1"/>
              <a:t>D</a:t>
            </a:r>
            <a:r>
              <a:rPr lang="en-US" sz="1600"/>
              <a:t>ouble precision </a:t>
            </a:r>
            <a:r>
              <a:rPr lang="en-US" sz="1600" b="1"/>
              <a:t>GE</a:t>
            </a:r>
            <a:r>
              <a:rPr lang="en-US" sz="1600"/>
              <a:t>neral </a:t>
            </a:r>
            <a:r>
              <a:rPr lang="en-US" sz="1600" b="1"/>
              <a:t>M</a:t>
            </a:r>
            <a:r>
              <a:rPr lang="en-US" sz="1600"/>
              <a:t>atrix-</a:t>
            </a:r>
            <a:r>
              <a:rPr lang="en-US" sz="1600" b="1"/>
              <a:t>V</a:t>
            </a:r>
            <a:r>
              <a:rPr lang="en-US" sz="1600"/>
              <a:t>ector multiply</a:t>
            </a:r>
          </a:p>
        </p:txBody>
      </p:sp>
      <p:sp>
        <p:nvSpPr>
          <p:cNvPr id="1117192" name="Line 8"/>
          <p:cNvSpPr>
            <a:spLocks noChangeShapeType="1"/>
          </p:cNvSpPr>
          <p:nvPr/>
        </p:nvSpPr>
        <p:spPr bwMode="auto">
          <a:xfrm flipH="1">
            <a:off x="3810000" y="4038600"/>
            <a:ext cx="762000" cy="228600"/>
          </a:xfrm>
          <a:prstGeom prst="line">
            <a:avLst/>
          </a:prstGeom>
          <a:noFill/>
          <a:ln w="9525">
            <a:solidFill>
              <a:schemeClr val="tx1"/>
            </a:solidFill>
            <a:miter lim="800000"/>
            <a:headEnd/>
            <a:tailEnd type="triangle" w="med" len="med"/>
          </a:ln>
          <a:effectLst/>
        </p:spPr>
        <p:txBody>
          <a:bodyPr wrap="none"/>
          <a:lstStyle/>
          <a:p>
            <a:endParaRPr lang="en-US"/>
          </a:p>
        </p:txBody>
      </p:sp>
      <p:sp>
        <p:nvSpPr>
          <p:cNvPr id="1117193" name="AutoShape 9"/>
          <p:cNvSpPr>
            <a:spLocks noChangeArrowheads="1"/>
          </p:cNvSpPr>
          <p:nvPr/>
        </p:nvSpPr>
        <p:spPr bwMode="auto">
          <a:xfrm>
            <a:off x="1143000" y="2286000"/>
            <a:ext cx="304800" cy="2743200"/>
          </a:xfrm>
          <a:prstGeom prst="upArrow">
            <a:avLst>
              <a:gd name="adj1" fmla="val 50000"/>
              <a:gd name="adj2" fmla="val 225000"/>
            </a:avLst>
          </a:prstGeom>
          <a:solidFill>
            <a:schemeClr val="accent1"/>
          </a:solidFill>
          <a:ln w="9525">
            <a:solidFill>
              <a:schemeClr val="tx1"/>
            </a:solidFill>
            <a:miter lim="800000"/>
            <a:headEnd/>
            <a:tailEnd/>
          </a:ln>
          <a:effectLst/>
        </p:spPr>
        <p:txBody>
          <a:bodyPr wrap="none" anchor="ctr"/>
          <a:lstStyle/>
          <a:p>
            <a:endParaRPr lang="en-US"/>
          </a:p>
        </p:txBody>
      </p:sp>
      <p:sp>
        <p:nvSpPr>
          <p:cNvPr id="1117194" name="Text Box 10"/>
          <p:cNvSpPr txBox="1">
            <a:spLocks noChangeArrowheads="1"/>
          </p:cNvSpPr>
          <p:nvPr/>
        </p:nvSpPr>
        <p:spPr bwMode="auto">
          <a:xfrm>
            <a:off x="687388" y="1919288"/>
            <a:ext cx="1217612" cy="396875"/>
          </a:xfrm>
          <a:prstGeom prst="rect">
            <a:avLst/>
          </a:prstGeom>
          <a:noFill/>
          <a:ln w="9525">
            <a:noFill/>
            <a:miter lim="800000"/>
            <a:headEnd/>
            <a:tailEnd/>
          </a:ln>
          <a:effectLst/>
        </p:spPr>
        <p:txBody>
          <a:bodyPr wrap="none">
            <a:spAutoFit/>
          </a:bodyPr>
          <a:lstStyle/>
          <a:p>
            <a:r>
              <a:rPr lang="en-US" sz="2000" b="1"/>
              <a:t>BETTER</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FFE9F08F-679E-48AD-8118-437205E5B3CC}" type="slidenum">
              <a:rPr lang="en-US"/>
              <a:pPr/>
              <a:t>15</a:t>
            </a:fld>
            <a:endParaRPr lang="en-US"/>
          </a:p>
        </p:txBody>
      </p:sp>
      <p:sp>
        <p:nvSpPr>
          <p:cNvPr id="1118210" name="Rectangle 2"/>
          <p:cNvSpPr>
            <a:spLocks noGrp="1" noChangeArrowheads="1"/>
          </p:cNvSpPr>
          <p:nvPr>
            <p:ph type="title"/>
          </p:nvPr>
        </p:nvSpPr>
        <p:spPr/>
        <p:txBody>
          <a:bodyPr/>
          <a:lstStyle/>
          <a:p>
            <a:r>
              <a:rPr lang="en-US"/>
              <a:t>LAPACK</a:t>
            </a:r>
          </a:p>
        </p:txBody>
      </p:sp>
      <p:sp>
        <p:nvSpPr>
          <p:cNvPr id="1118211" name="Rectangle 3"/>
          <p:cNvSpPr>
            <a:spLocks noGrp="1" noChangeArrowheads="1"/>
          </p:cNvSpPr>
          <p:nvPr>
            <p:ph type="body" idx="1"/>
          </p:nvPr>
        </p:nvSpPr>
        <p:spPr/>
        <p:txBody>
          <a:bodyPr/>
          <a:lstStyle/>
          <a:p>
            <a:pPr>
              <a:lnSpc>
                <a:spcPct val="90000"/>
              </a:lnSpc>
              <a:buFont typeface="Wingdings" pitchFamily="2" charset="2"/>
              <a:buNone/>
            </a:pPr>
            <a:r>
              <a:rPr lang="en-US" b="1" u="sng"/>
              <a:t>LAPACK</a:t>
            </a:r>
            <a:r>
              <a:rPr lang="en-US"/>
              <a:t> (Linear Algebra PACKage) solves dense or special-case sparse systems of equations depending on matrix properties such as:</a:t>
            </a:r>
          </a:p>
          <a:p>
            <a:pPr>
              <a:lnSpc>
                <a:spcPct val="90000"/>
              </a:lnSpc>
            </a:pPr>
            <a:r>
              <a:rPr lang="en-US"/>
              <a:t>Precision: single, double</a:t>
            </a:r>
          </a:p>
          <a:p>
            <a:pPr>
              <a:lnSpc>
                <a:spcPct val="70000"/>
              </a:lnSpc>
            </a:pPr>
            <a:r>
              <a:rPr lang="en-US"/>
              <a:t>Data type: real, complex</a:t>
            </a:r>
          </a:p>
          <a:p>
            <a:pPr>
              <a:lnSpc>
                <a:spcPct val="80000"/>
              </a:lnSpc>
            </a:pPr>
            <a:r>
              <a:rPr lang="en-US"/>
              <a:t>Shape: diagonal, bidiagonal, tridiagonal, banded, triangular, trapezoidal, Hesenberg, general dense</a:t>
            </a:r>
          </a:p>
          <a:p>
            <a:pPr>
              <a:lnSpc>
                <a:spcPct val="80000"/>
              </a:lnSpc>
            </a:pPr>
            <a:r>
              <a:rPr lang="en-US"/>
              <a:t>Properties: orthogonal, positive definite, Hermetian (complex), symmetric, general</a:t>
            </a:r>
          </a:p>
          <a:p>
            <a:pPr>
              <a:lnSpc>
                <a:spcPct val="90000"/>
              </a:lnSpc>
              <a:buFont typeface="Wingdings" pitchFamily="2" charset="2"/>
              <a:buNone/>
            </a:pPr>
            <a:r>
              <a:rPr lang="en-US"/>
              <a:t>LAPACK is built on top of BLAS, which means it can benefit from ATLAS.</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BBBEBAD3-74C2-4BE9-99A3-35A8BF940A4C}" type="slidenum">
              <a:rPr lang="en-US"/>
              <a:pPr/>
              <a:t>16</a:t>
            </a:fld>
            <a:endParaRPr lang="en-US"/>
          </a:p>
        </p:txBody>
      </p:sp>
      <p:sp>
        <p:nvSpPr>
          <p:cNvPr id="1119234" name="Rectangle 2"/>
          <p:cNvSpPr>
            <a:spLocks noGrp="1" noChangeArrowheads="1"/>
          </p:cNvSpPr>
          <p:nvPr>
            <p:ph type="title"/>
          </p:nvPr>
        </p:nvSpPr>
        <p:spPr/>
        <p:txBody>
          <a:bodyPr/>
          <a:lstStyle/>
          <a:p>
            <a:r>
              <a:rPr lang="en-US"/>
              <a:t>LAPACK Example</a:t>
            </a:r>
          </a:p>
        </p:txBody>
      </p:sp>
      <p:sp>
        <p:nvSpPr>
          <p:cNvPr id="1119235" name="Rectangle 3"/>
          <p:cNvSpPr>
            <a:spLocks noGrp="1" noChangeArrowheads="1"/>
          </p:cNvSpPr>
          <p:nvPr>
            <p:ph type="body" idx="1"/>
          </p:nvPr>
        </p:nvSpPr>
        <p:spPr/>
        <p:txBody>
          <a:bodyPr/>
          <a:lstStyle/>
          <a:p>
            <a:pPr>
              <a:lnSpc>
                <a:spcPct val="90000"/>
              </a:lnSpc>
              <a:buFont typeface="Wingdings" pitchFamily="2" charset="2"/>
              <a:buNone/>
            </a:pPr>
            <a:r>
              <a:rPr lang="en-US" sz="1800" b="1">
                <a:latin typeface="Courier New" pitchFamily="49" charset="0"/>
              </a:rPr>
              <a:t>REAL,DIMENSION(numrows,numcols) :: A</a:t>
            </a:r>
          </a:p>
          <a:p>
            <a:pPr>
              <a:lnSpc>
                <a:spcPct val="50000"/>
              </a:lnSpc>
              <a:buFont typeface="Wingdings" pitchFamily="2" charset="2"/>
              <a:buNone/>
            </a:pPr>
            <a:r>
              <a:rPr lang="en-US" sz="1800" b="1">
                <a:latin typeface="Courier New" pitchFamily="49" charset="0"/>
              </a:rPr>
              <a:t>REAL,DIMENSION(numrows)         :: B</a:t>
            </a:r>
          </a:p>
          <a:p>
            <a:pPr>
              <a:lnSpc>
                <a:spcPct val="50000"/>
              </a:lnSpc>
              <a:buFont typeface="Wingdings" pitchFamily="2" charset="2"/>
              <a:buNone/>
            </a:pPr>
            <a:r>
              <a:rPr lang="en-US" sz="1800" b="1">
                <a:latin typeface="Courier New" pitchFamily="49" charset="0"/>
              </a:rPr>
              <a:t>REAL,DIMENSION(numcols)         :: X</a:t>
            </a:r>
          </a:p>
          <a:p>
            <a:pPr>
              <a:lnSpc>
                <a:spcPct val="50000"/>
              </a:lnSpc>
              <a:buFont typeface="Wingdings" pitchFamily="2" charset="2"/>
              <a:buNone/>
            </a:pPr>
            <a:r>
              <a:rPr lang="en-US" sz="1800" b="1">
                <a:latin typeface="Courier New" pitchFamily="49" charset="0"/>
              </a:rPr>
              <a:t>INTEGER,DIMENSION(numrows)      :: pivot</a:t>
            </a:r>
          </a:p>
          <a:p>
            <a:pPr>
              <a:lnSpc>
                <a:spcPct val="50000"/>
              </a:lnSpc>
              <a:buFont typeface="Wingdings" pitchFamily="2" charset="2"/>
              <a:buNone/>
            </a:pPr>
            <a:r>
              <a:rPr lang="en-US" sz="1800" b="1">
                <a:latin typeface="Courier New" pitchFamily="49" charset="0"/>
              </a:rPr>
              <a:t>INTEGER :: row, col, info, numrhs = 1</a:t>
            </a:r>
          </a:p>
          <a:p>
            <a:pPr>
              <a:lnSpc>
                <a:spcPct val="20000"/>
              </a:lnSpc>
              <a:buFont typeface="Wingdings" pitchFamily="2" charset="2"/>
              <a:buNone/>
            </a:pPr>
            <a:endParaRPr lang="en-US" sz="1800" b="1">
              <a:latin typeface="Courier New" pitchFamily="49" charset="0"/>
            </a:endParaRPr>
          </a:p>
          <a:p>
            <a:pPr>
              <a:lnSpc>
                <a:spcPct val="30000"/>
              </a:lnSpc>
              <a:buFont typeface="Wingdings" pitchFamily="2" charset="2"/>
              <a:buNone/>
            </a:pPr>
            <a:r>
              <a:rPr lang="en-US" sz="1800" b="1">
                <a:latin typeface="Courier New" pitchFamily="49" charset="0"/>
              </a:rPr>
              <a:t>DO row = 1, numrows</a:t>
            </a:r>
          </a:p>
          <a:p>
            <a:pPr>
              <a:lnSpc>
                <a:spcPct val="50000"/>
              </a:lnSpc>
              <a:buFont typeface="Wingdings" pitchFamily="2" charset="2"/>
              <a:buNone/>
            </a:pPr>
            <a:r>
              <a:rPr lang="en-US" sz="1800" b="1">
                <a:latin typeface="Courier New" pitchFamily="49" charset="0"/>
              </a:rPr>
              <a:t>  B(row) = …</a:t>
            </a:r>
          </a:p>
          <a:p>
            <a:pPr>
              <a:lnSpc>
                <a:spcPct val="50000"/>
              </a:lnSpc>
              <a:buFont typeface="Wingdings" pitchFamily="2" charset="2"/>
              <a:buNone/>
            </a:pPr>
            <a:r>
              <a:rPr lang="en-US" sz="1800" b="1">
                <a:latin typeface="Courier New" pitchFamily="49" charset="0"/>
              </a:rPr>
              <a:t>END DO</a:t>
            </a:r>
          </a:p>
          <a:p>
            <a:pPr>
              <a:lnSpc>
                <a:spcPct val="50000"/>
              </a:lnSpc>
              <a:buFont typeface="Wingdings" pitchFamily="2" charset="2"/>
              <a:buNone/>
            </a:pPr>
            <a:r>
              <a:rPr lang="en-US" sz="1800" b="1">
                <a:latin typeface="Courier New" pitchFamily="49" charset="0"/>
              </a:rPr>
              <a:t>DO col = 1, numcols</a:t>
            </a:r>
          </a:p>
          <a:p>
            <a:pPr>
              <a:lnSpc>
                <a:spcPct val="50000"/>
              </a:lnSpc>
              <a:buFont typeface="Wingdings" pitchFamily="2" charset="2"/>
              <a:buNone/>
            </a:pPr>
            <a:r>
              <a:rPr lang="en-US" sz="1800" b="1">
                <a:latin typeface="Courier New" pitchFamily="49" charset="0"/>
              </a:rPr>
              <a:t>  DO row = 1, numrows</a:t>
            </a:r>
          </a:p>
          <a:p>
            <a:pPr>
              <a:lnSpc>
                <a:spcPct val="50000"/>
              </a:lnSpc>
              <a:buFont typeface="Wingdings" pitchFamily="2" charset="2"/>
              <a:buNone/>
            </a:pPr>
            <a:r>
              <a:rPr lang="en-US" sz="1800" b="1">
                <a:latin typeface="Courier New" pitchFamily="49" charset="0"/>
              </a:rPr>
              <a:t>    A(row,col) = …</a:t>
            </a:r>
          </a:p>
          <a:p>
            <a:pPr>
              <a:lnSpc>
                <a:spcPct val="50000"/>
              </a:lnSpc>
              <a:buFont typeface="Wingdings" pitchFamily="2" charset="2"/>
              <a:buNone/>
            </a:pPr>
            <a:r>
              <a:rPr lang="en-US" sz="1800" b="1">
                <a:latin typeface="Courier New" pitchFamily="49" charset="0"/>
              </a:rPr>
              <a:t>  END DO</a:t>
            </a:r>
          </a:p>
          <a:p>
            <a:pPr>
              <a:lnSpc>
                <a:spcPct val="50000"/>
              </a:lnSpc>
              <a:buFont typeface="Wingdings" pitchFamily="2" charset="2"/>
              <a:buNone/>
            </a:pPr>
            <a:r>
              <a:rPr lang="en-US" sz="1800" b="1">
                <a:latin typeface="Courier New" pitchFamily="49" charset="0"/>
              </a:rPr>
              <a:t>END DO</a:t>
            </a:r>
          </a:p>
          <a:p>
            <a:pPr>
              <a:lnSpc>
                <a:spcPct val="50000"/>
              </a:lnSpc>
              <a:buFont typeface="Wingdings" pitchFamily="2" charset="2"/>
              <a:buNone/>
            </a:pPr>
            <a:r>
              <a:rPr lang="en-US" sz="1800" b="1">
                <a:latin typeface="Courier New" pitchFamily="49" charset="0"/>
              </a:rPr>
              <a:t>CALL </a:t>
            </a:r>
            <a:r>
              <a:rPr lang="en-US" sz="1800" b="1">
                <a:solidFill>
                  <a:schemeClr val="tx2"/>
                </a:solidFill>
                <a:latin typeface="Courier New" pitchFamily="49" charset="0"/>
              </a:rPr>
              <a:t>sgesv</a:t>
            </a:r>
            <a:r>
              <a:rPr lang="en-US" sz="1800" b="1">
                <a:latin typeface="Courier New" pitchFamily="49" charset="0"/>
              </a:rPr>
              <a:t>(numrows, numrhs, A, numrows, pivot, &amp;</a:t>
            </a:r>
          </a:p>
          <a:p>
            <a:pPr>
              <a:lnSpc>
                <a:spcPct val="60000"/>
              </a:lnSpc>
              <a:buFont typeface="Wingdings" pitchFamily="2" charset="2"/>
              <a:buNone/>
            </a:pPr>
            <a:r>
              <a:rPr lang="en-US" sz="1800" b="1">
                <a:latin typeface="Courier New" pitchFamily="49" charset="0"/>
              </a:rPr>
              <a:t>&amp;          B, numrows, info)</a:t>
            </a:r>
          </a:p>
          <a:p>
            <a:pPr>
              <a:lnSpc>
                <a:spcPct val="60000"/>
              </a:lnSpc>
              <a:buFont typeface="Wingdings" pitchFamily="2" charset="2"/>
              <a:buNone/>
            </a:pPr>
            <a:r>
              <a:rPr lang="en-US" sz="1800" b="1">
                <a:latin typeface="Courier New" pitchFamily="49" charset="0"/>
              </a:rPr>
              <a:t>DO col = 1, numcols</a:t>
            </a:r>
          </a:p>
          <a:p>
            <a:pPr>
              <a:lnSpc>
                <a:spcPct val="60000"/>
              </a:lnSpc>
              <a:buFont typeface="Wingdings" pitchFamily="2" charset="2"/>
              <a:buNone/>
            </a:pPr>
            <a:r>
              <a:rPr lang="en-US" sz="1800" b="1">
                <a:latin typeface="Courier New" pitchFamily="49" charset="0"/>
              </a:rPr>
              <a:t>  X(col) = B(col)</a:t>
            </a:r>
          </a:p>
          <a:p>
            <a:pPr>
              <a:lnSpc>
                <a:spcPct val="60000"/>
              </a:lnSpc>
              <a:buFont typeface="Wingdings" pitchFamily="2" charset="2"/>
              <a:buNone/>
            </a:pPr>
            <a:r>
              <a:rPr lang="en-US" sz="1800" b="1">
                <a:latin typeface="Courier New" pitchFamily="49" charset="0"/>
              </a:rPr>
              <a:t>END DO</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CE9AD786-E015-4311-BCFA-81C17BB14A97}" type="slidenum">
              <a:rPr lang="en-US"/>
              <a:pPr/>
              <a:t>17</a:t>
            </a:fld>
            <a:endParaRPr lang="en-US"/>
          </a:p>
        </p:txBody>
      </p:sp>
      <p:sp>
        <p:nvSpPr>
          <p:cNvPr id="1120258" name="Rectangle 2"/>
          <p:cNvSpPr>
            <a:spLocks noGrp="1" noChangeArrowheads="1"/>
          </p:cNvSpPr>
          <p:nvPr>
            <p:ph type="title"/>
          </p:nvPr>
        </p:nvSpPr>
        <p:spPr/>
        <p:txBody>
          <a:bodyPr/>
          <a:lstStyle/>
          <a:p>
            <a:r>
              <a:rPr lang="en-US"/>
              <a:t>LAPACK: A Library and an API</a:t>
            </a:r>
          </a:p>
        </p:txBody>
      </p:sp>
      <p:sp>
        <p:nvSpPr>
          <p:cNvPr id="1120259" name="Rectangle 3"/>
          <p:cNvSpPr>
            <a:spLocks noGrp="1" noChangeArrowheads="1"/>
          </p:cNvSpPr>
          <p:nvPr>
            <p:ph type="body" idx="1"/>
          </p:nvPr>
        </p:nvSpPr>
        <p:spPr/>
        <p:txBody>
          <a:bodyPr/>
          <a:lstStyle/>
          <a:p>
            <a:pPr>
              <a:buFont typeface="Wingdings" pitchFamily="2" charset="2"/>
              <a:buNone/>
            </a:pPr>
            <a:r>
              <a:rPr lang="en-US"/>
              <a:t>LAPACK is a library that you can download for free from the Web:</a:t>
            </a:r>
          </a:p>
          <a:p>
            <a:pPr algn="ctr">
              <a:buFont typeface="Wingdings" pitchFamily="2" charset="2"/>
              <a:buNone/>
            </a:pPr>
            <a:r>
              <a:rPr lang="en-US" b="1">
                <a:latin typeface="Courier New" pitchFamily="49" charset="0"/>
              </a:rPr>
              <a:t>www.netlib.org</a:t>
            </a:r>
            <a:endParaRPr lang="en-US"/>
          </a:p>
          <a:p>
            <a:pPr>
              <a:buFont typeface="Wingdings" pitchFamily="2" charset="2"/>
              <a:buNone/>
            </a:pPr>
            <a:r>
              <a:rPr lang="en-US"/>
              <a:t>But, it’s also an Application Programming Interface (API): a definition of a set of routines, their arguments, and their behaviors.</a:t>
            </a:r>
          </a:p>
          <a:p>
            <a:pPr>
              <a:buFont typeface="Wingdings" pitchFamily="2" charset="2"/>
              <a:buNone/>
            </a:pPr>
            <a:r>
              <a:rPr lang="en-US"/>
              <a:t>So, anyone can write an implementation of LAPACK.</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B4182356-8C19-4D7B-A04B-2DD2F097672E}" type="slidenum">
              <a:rPr lang="en-US"/>
              <a:pPr/>
              <a:t>18</a:t>
            </a:fld>
            <a:endParaRPr lang="en-US"/>
          </a:p>
        </p:txBody>
      </p:sp>
      <p:sp>
        <p:nvSpPr>
          <p:cNvPr id="1121282" name="Rectangle 2"/>
          <p:cNvSpPr>
            <a:spLocks noGrp="1" noChangeArrowheads="1"/>
          </p:cNvSpPr>
          <p:nvPr>
            <p:ph type="title"/>
          </p:nvPr>
        </p:nvSpPr>
        <p:spPr/>
        <p:txBody>
          <a:bodyPr/>
          <a:lstStyle/>
          <a:p>
            <a:r>
              <a:rPr lang="en-US"/>
              <a:t>It’s Good to Be Popular</a:t>
            </a:r>
          </a:p>
        </p:txBody>
      </p:sp>
      <p:sp>
        <p:nvSpPr>
          <p:cNvPr id="1121283" name="Rectangle 3"/>
          <p:cNvSpPr>
            <a:spLocks noGrp="1" noChangeArrowheads="1"/>
          </p:cNvSpPr>
          <p:nvPr>
            <p:ph type="body" idx="1"/>
          </p:nvPr>
        </p:nvSpPr>
        <p:spPr>
          <a:xfrm>
            <a:off x="609600" y="1371600"/>
            <a:ext cx="8001000" cy="5029200"/>
          </a:xfrm>
        </p:spPr>
        <p:txBody>
          <a:bodyPr/>
          <a:lstStyle/>
          <a:p>
            <a:pPr>
              <a:buFont typeface="Wingdings" pitchFamily="2" charset="2"/>
              <a:buNone/>
            </a:pPr>
            <a:r>
              <a:rPr lang="en-US"/>
              <a:t>LAPACK is a good choice for non-parallelized solving, because its popularity has convinced many supercomputer vendors to write their own, highly tuned versions.</a:t>
            </a:r>
          </a:p>
          <a:p>
            <a:pPr>
              <a:lnSpc>
                <a:spcPct val="90000"/>
              </a:lnSpc>
              <a:buFont typeface="Wingdings" pitchFamily="2" charset="2"/>
              <a:buNone/>
            </a:pPr>
            <a:r>
              <a:rPr lang="en-US"/>
              <a:t>The API for the LAPACK routines is the same as the portable version from NetLib, but the performance can be much better, via either ATLAS or proprietary vendor-tuned versions.</a:t>
            </a:r>
          </a:p>
          <a:p>
            <a:pPr>
              <a:lnSpc>
                <a:spcPct val="90000"/>
              </a:lnSpc>
              <a:buFont typeface="Wingdings" pitchFamily="2" charset="2"/>
              <a:buNone/>
            </a:pPr>
            <a:r>
              <a:rPr lang="en-US"/>
              <a:t>Also, some vendors have shared memory parallel versions of LAPACK.</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3CAB8864-2C94-4B3F-A62E-811ED0A331D2}" type="slidenum">
              <a:rPr lang="en-US"/>
              <a:pPr/>
              <a:t>19</a:t>
            </a:fld>
            <a:endParaRPr lang="en-US"/>
          </a:p>
        </p:txBody>
      </p:sp>
      <p:sp>
        <p:nvSpPr>
          <p:cNvPr id="1122306" name="Rectangle 2"/>
          <p:cNvSpPr>
            <a:spLocks noGrp="1" noChangeArrowheads="1"/>
          </p:cNvSpPr>
          <p:nvPr>
            <p:ph type="title"/>
          </p:nvPr>
        </p:nvSpPr>
        <p:spPr/>
        <p:txBody>
          <a:bodyPr/>
          <a:lstStyle/>
          <a:p>
            <a:r>
              <a:rPr lang="en-US"/>
              <a:t>LAPACK Performance</a:t>
            </a:r>
          </a:p>
        </p:txBody>
      </p:sp>
      <p:sp>
        <p:nvSpPr>
          <p:cNvPr id="1122307" name="Rectangle 3"/>
          <p:cNvSpPr>
            <a:spLocks noGrp="1" noChangeArrowheads="1"/>
          </p:cNvSpPr>
          <p:nvPr>
            <p:ph type="body" idx="1"/>
          </p:nvPr>
        </p:nvSpPr>
        <p:spPr/>
        <p:txBody>
          <a:bodyPr/>
          <a:lstStyle/>
          <a:p>
            <a:pPr>
              <a:lnSpc>
                <a:spcPct val="90000"/>
              </a:lnSpc>
              <a:buFont typeface="Wingdings" pitchFamily="2" charset="2"/>
              <a:buNone/>
            </a:pPr>
            <a:r>
              <a:rPr lang="en-US"/>
              <a:t>Because LAPACK uses BLAS, it’s about as fast as BLAS.</a:t>
            </a:r>
          </a:p>
          <a:p>
            <a:pPr>
              <a:lnSpc>
                <a:spcPct val="90000"/>
              </a:lnSpc>
              <a:buFont typeface="Wingdings" pitchFamily="2" charset="2"/>
              <a:buNone/>
            </a:pPr>
            <a:r>
              <a:rPr lang="en-US"/>
              <a:t>For example, DGESV (Double precision General SolVer) on a 2 GHz Pentium4 using ATLAS gets 65% of peak, compared to 69% of peak for Matrix-Matrix multiply.</a:t>
            </a:r>
          </a:p>
          <a:p>
            <a:pPr>
              <a:lnSpc>
                <a:spcPct val="90000"/>
              </a:lnSpc>
              <a:buFont typeface="Wingdings" pitchFamily="2" charset="2"/>
              <a:buNone/>
            </a:pPr>
            <a:r>
              <a:rPr lang="en-US"/>
              <a:t>In fact, an older version of LAPACK, called LINPACK, is used to determine the top 500 supercomputers in the world.</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4898" name="Rectangle 2"/>
          <p:cNvSpPr>
            <a:spLocks noGrp="1" noChangeArrowheads="1"/>
          </p:cNvSpPr>
          <p:nvPr>
            <p:ph type="ctrTitle"/>
          </p:nvPr>
        </p:nvSpPr>
        <p:spPr>
          <a:xfrm>
            <a:off x="990600" y="2057400"/>
            <a:ext cx="7772400" cy="1143000"/>
          </a:xfrm>
        </p:spPr>
        <p:txBody>
          <a:bodyPr/>
          <a:lstStyle/>
          <a:p>
            <a:pPr>
              <a:lnSpc>
                <a:spcPct val="80000"/>
              </a:lnSpc>
            </a:pPr>
            <a:r>
              <a:rPr lang="en-US" sz="6000"/>
              <a:t>Scientific Libraries</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6D1FB173-2BCE-4D5E-95CA-7798FD64627B}" type="slidenum">
              <a:rPr lang="en-US"/>
              <a:pPr/>
              <a:t>20</a:t>
            </a:fld>
            <a:endParaRPr lang="en-US"/>
          </a:p>
        </p:txBody>
      </p:sp>
      <p:sp>
        <p:nvSpPr>
          <p:cNvPr id="1123330" name="Rectangle 2"/>
          <p:cNvSpPr>
            <a:spLocks noGrp="1" noChangeArrowheads="1"/>
          </p:cNvSpPr>
          <p:nvPr>
            <p:ph type="title"/>
          </p:nvPr>
        </p:nvSpPr>
        <p:spPr/>
        <p:txBody>
          <a:bodyPr/>
          <a:lstStyle/>
          <a:p>
            <a:r>
              <a:rPr lang="en-US"/>
              <a:t>ScaLAPACK</a:t>
            </a:r>
          </a:p>
        </p:txBody>
      </p:sp>
      <p:sp>
        <p:nvSpPr>
          <p:cNvPr id="1123331" name="Rectangle 3"/>
          <p:cNvSpPr>
            <a:spLocks noGrp="1" noChangeArrowheads="1"/>
          </p:cNvSpPr>
          <p:nvPr>
            <p:ph type="body" idx="1"/>
          </p:nvPr>
        </p:nvSpPr>
        <p:spPr>
          <a:xfrm>
            <a:off x="533400" y="1295400"/>
            <a:ext cx="8077200" cy="5105400"/>
          </a:xfrm>
        </p:spPr>
        <p:txBody>
          <a:bodyPr/>
          <a:lstStyle/>
          <a:p>
            <a:pPr>
              <a:buFont typeface="Wingdings" pitchFamily="2" charset="2"/>
              <a:buNone/>
            </a:pPr>
            <a:r>
              <a:rPr lang="en-US" b="1" u="sng"/>
              <a:t>ScaLAPACK</a:t>
            </a:r>
            <a:r>
              <a:rPr lang="en-US"/>
              <a:t> is the distributed parallel (MPI) version of LAPACK.  It actually contains only a subset of the LAPACK routines, and has a somewhat awkward Application Programming Interface (API).</a:t>
            </a:r>
          </a:p>
          <a:p>
            <a:pPr>
              <a:buFont typeface="Wingdings" pitchFamily="2" charset="2"/>
              <a:buNone/>
            </a:pPr>
            <a:r>
              <a:rPr lang="en-US"/>
              <a:t>Like LAPACK, ScaLAPACK is also available from</a:t>
            </a:r>
          </a:p>
          <a:p>
            <a:pPr algn="ctr">
              <a:buFont typeface="Wingdings" pitchFamily="2" charset="2"/>
              <a:buNone/>
            </a:pPr>
            <a:r>
              <a:rPr lang="en-US" b="1">
                <a:latin typeface="Courier New" pitchFamily="49" charset="0"/>
              </a:rPr>
              <a:t>www.netlib.org</a:t>
            </a:r>
            <a:r>
              <a:rPr lang="en-US"/>
              <a:t>.</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0350C5F6-27C5-48D5-95CF-FB3D6DA41F6E}" type="slidenum">
              <a:rPr lang="en-US"/>
              <a:pPr/>
              <a:t>21</a:t>
            </a:fld>
            <a:endParaRPr lang="en-US"/>
          </a:p>
        </p:txBody>
      </p:sp>
      <p:sp>
        <p:nvSpPr>
          <p:cNvPr id="1124354" name="Rectangle 2"/>
          <p:cNvSpPr>
            <a:spLocks noGrp="1" noChangeArrowheads="1"/>
          </p:cNvSpPr>
          <p:nvPr>
            <p:ph type="title"/>
          </p:nvPr>
        </p:nvSpPr>
        <p:spPr/>
        <p:txBody>
          <a:bodyPr/>
          <a:lstStyle/>
          <a:p>
            <a:r>
              <a:rPr lang="en-US"/>
              <a:t>PETSc</a:t>
            </a:r>
          </a:p>
        </p:txBody>
      </p:sp>
      <p:sp>
        <p:nvSpPr>
          <p:cNvPr id="1124355" name="Rectangle 3"/>
          <p:cNvSpPr>
            <a:spLocks noGrp="1" noChangeArrowheads="1"/>
          </p:cNvSpPr>
          <p:nvPr>
            <p:ph type="body" idx="1"/>
          </p:nvPr>
        </p:nvSpPr>
        <p:spPr/>
        <p:txBody>
          <a:bodyPr/>
          <a:lstStyle/>
          <a:p>
            <a:pPr>
              <a:buFont typeface="Wingdings" pitchFamily="2" charset="2"/>
              <a:buNone/>
            </a:pPr>
            <a:r>
              <a:rPr lang="en-US" b="1" u="sng"/>
              <a:t>PETSc</a:t>
            </a:r>
            <a:r>
              <a:rPr lang="en-US"/>
              <a:t> (Portable, Extensible Toolkit for Scientific Computation) is a solver library for sparse matrices that uses distributed parallelism (MPI).</a:t>
            </a:r>
          </a:p>
          <a:p>
            <a:pPr>
              <a:buFont typeface="Wingdings" pitchFamily="2" charset="2"/>
              <a:buNone/>
            </a:pPr>
            <a:r>
              <a:rPr lang="en-US"/>
              <a:t>PETSc is designed for general sparse matrices with no special properties, but it also works well for sparse matrices with simple properties like banding and symmetry.</a:t>
            </a:r>
          </a:p>
          <a:p>
            <a:pPr>
              <a:buFont typeface="Wingdings" pitchFamily="2" charset="2"/>
              <a:buNone/>
            </a:pPr>
            <a:r>
              <a:rPr lang="en-US"/>
              <a:t>It has a simpler, more intuitive Application Programming Interface than ScaLAPACK.</a:t>
            </a: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8602F8A3-7254-4161-B89B-6E33621D3719}" type="slidenum">
              <a:rPr lang="en-US"/>
              <a:pPr/>
              <a:t>22</a:t>
            </a:fld>
            <a:endParaRPr lang="en-US"/>
          </a:p>
        </p:txBody>
      </p:sp>
      <p:sp>
        <p:nvSpPr>
          <p:cNvPr id="1125378" name="Rectangle 2"/>
          <p:cNvSpPr>
            <a:spLocks noGrp="1" noChangeArrowheads="1"/>
          </p:cNvSpPr>
          <p:nvPr>
            <p:ph type="title"/>
          </p:nvPr>
        </p:nvSpPr>
        <p:spPr/>
        <p:txBody>
          <a:bodyPr/>
          <a:lstStyle/>
          <a:p>
            <a:r>
              <a:rPr lang="en-US"/>
              <a:t>Pick Your Solver Package</a:t>
            </a:r>
          </a:p>
        </p:txBody>
      </p:sp>
      <p:sp>
        <p:nvSpPr>
          <p:cNvPr id="1125379" name="Rectangle 3"/>
          <p:cNvSpPr>
            <a:spLocks noGrp="1" noChangeArrowheads="1"/>
          </p:cNvSpPr>
          <p:nvPr>
            <p:ph type="body" idx="1"/>
          </p:nvPr>
        </p:nvSpPr>
        <p:spPr/>
        <p:txBody>
          <a:bodyPr/>
          <a:lstStyle/>
          <a:p>
            <a:r>
              <a:rPr lang="en-US"/>
              <a:t>Dense Matrix</a:t>
            </a:r>
          </a:p>
          <a:p>
            <a:pPr lvl="1"/>
            <a:r>
              <a:rPr lang="en-US" sz="2600"/>
              <a:t>Serial: LAPACK</a:t>
            </a:r>
          </a:p>
          <a:p>
            <a:pPr lvl="1"/>
            <a:r>
              <a:rPr lang="en-US" sz="2600"/>
              <a:t>Shared Memory Parallel: threaded LAPACK</a:t>
            </a:r>
          </a:p>
          <a:p>
            <a:pPr lvl="1"/>
            <a:r>
              <a:rPr lang="en-US" sz="2600"/>
              <a:t>Distributed Parallel: ScaLAPACK</a:t>
            </a:r>
          </a:p>
          <a:p>
            <a:r>
              <a:rPr lang="en-US"/>
              <a:t>Sparse Matrix: PETSc</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02" name="Rectangle 2"/>
          <p:cNvSpPr>
            <a:spLocks noGrp="1" noChangeArrowheads="1"/>
          </p:cNvSpPr>
          <p:nvPr>
            <p:ph type="ctrTitle"/>
          </p:nvPr>
        </p:nvSpPr>
        <p:spPr>
          <a:xfrm>
            <a:off x="990600" y="2057400"/>
            <a:ext cx="7772400" cy="1143000"/>
          </a:xfrm>
        </p:spPr>
        <p:txBody>
          <a:bodyPr/>
          <a:lstStyle/>
          <a:p>
            <a:r>
              <a:rPr lang="en-US" sz="6000"/>
              <a:t>I/O Libraries</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D5756B38-5201-4E3A-8841-433D63D1227B}" type="slidenum">
              <a:rPr lang="en-US"/>
              <a:pPr/>
              <a:t>24</a:t>
            </a:fld>
            <a:endParaRPr lang="en-US"/>
          </a:p>
        </p:txBody>
      </p:sp>
      <p:sp>
        <p:nvSpPr>
          <p:cNvPr id="1127426" name="Rectangle 2"/>
          <p:cNvSpPr>
            <a:spLocks noGrp="1" noChangeArrowheads="1"/>
          </p:cNvSpPr>
          <p:nvPr>
            <p:ph type="title"/>
          </p:nvPr>
        </p:nvSpPr>
        <p:spPr/>
        <p:txBody>
          <a:bodyPr/>
          <a:lstStyle/>
          <a:p>
            <a:r>
              <a:rPr lang="en-US"/>
              <a:t>I/O Challenges</a:t>
            </a:r>
          </a:p>
        </p:txBody>
      </p:sp>
      <p:sp>
        <p:nvSpPr>
          <p:cNvPr id="1127427" name="Rectangle 3"/>
          <p:cNvSpPr>
            <a:spLocks noGrp="1" noChangeArrowheads="1"/>
          </p:cNvSpPr>
          <p:nvPr>
            <p:ph type="body" idx="1"/>
          </p:nvPr>
        </p:nvSpPr>
        <p:spPr>
          <a:xfrm>
            <a:off x="533400" y="1295400"/>
            <a:ext cx="8001000" cy="4953000"/>
          </a:xfrm>
        </p:spPr>
        <p:txBody>
          <a:bodyPr/>
          <a:lstStyle/>
          <a:p>
            <a:pPr>
              <a:buFont typeface="Wingdings" pitchFamily="2" charset="2"/>
              <a:buNone/>
            </a:pPr>
            <a:r>
              <a:rPr lang="en-US"/>
              <a:t>I/O presents two important challenges to scientific computing:</a:t>
            </a:r>
          </a:p>
          <a:p>
            <a:pPr>
              <a:lnSpc>
                <a:spcPct val="80000"/>
              </a:lnSpc>
            </a:pPr>
            <a:r>
              <a:rPr lang="en-US"/>
              <a:t>Performance</a:t>
            </a:r>
          </a:p>
          <a:p>
            <a:pPr>
              <a:lnSpc>
                <a:spcPct val="80000"/>
              </a:lnSpc>
            </a:pPr>
            <a:r>
              <a:rPr lang="en-US"/>
              <a:t>Portability</a:t>
            </a:r>
          </a:p>
          <a:p>
            <a:pPr>
              <a:buFont typeface="Wingdings" pitchFamily="2" charset="2"/>
              <a:buNone/>
            </a:pPr>
            <a:r>
              <a:rPr lang="en-US"/>
              <a:t>The performance issue arises because I/O is much more time-consuming than computation, as we saw in the “Storage Hierarchy” session.</a:t>
            </a:r>
          </a:p>
          <a:p>
            <a:pPr>
              <a:buFont typeface="Wingdings" pitchFamily="2" charset="2"/>
              <a:buNone/>
            </a:pPr>
            <a:r>
              <a:rPr lang="en-US"/>
              <a:t>The portability issue arises because different kinds of computers can have different ways of representing real (floating point) numbers.</a:t>
            </a: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6281BD89-E5C1-4FA4-8465-8CFB3A578EC5}" type="slidenum">
              <a:rPr lang="en-US"/>
              <a:pPr/>
              <a:t>25</a:t>
            </a:fld>
            <a:endParaRPr lang="en-US"/>
          </a:p>
        </p:txBody>
      </p:sp>
      <p:sp>
        <p:nvSpPr>
          <p:cNvPr id="1128450" name="Rectangle 2"/>
          <p:cNvSpPr>
            <a:spLocks noGrp="1" noChangeArrowheads="1"/>
          </p:cNvSpPr>
          <p:nvPr>
            <p:ph type="title"/>
          </p:nvPr>
        </p:nvSpPr>
        <p:spPr/>
        <p:txBody>
          <a:bodyPr/>
          <a:lstStyle/>
          <a:p>
            <a:r>
              <a:rPr lang="en-US"/>
              <a:t>Storage Formats</a:t>
            </a:r>
          </a:p>
        </p:txBody>
      </p:sp>
      <p:sp>
        <p:nvSpPr>
          <p:cNvPr id="1128451" name="Rectangle 3"/>
          <p:cNvSpPr>
            <a:spLocks noGrp="1" noChangeArrowheads="1"/>
          </p:cNvSpPr>
          <p:nvPr>
            <p:ph type="body" idx="1"/>
          </p:nvPr>
        </p:nvSpPr>
        <p:spPr/>
        <p:txBody>
          <a:bodyPr/>
          <a:lstStyle/>
          <a:p>
            <a:pPr>
              <a:buFont typeface="Wingdings" pitchFamily="2" charset="2"/>
              <a:buNone/>
            </a:pPr>
            <a:r>
              <a:rPr lang="en-US"/>
              <a:t>When you use a </a:t>
            </a:r>
            <a:r>
              <a:rPr lang="en-US" b="1">
                <a:latin typeface="Courier New" pitchFamily="49" charset="0"/>
              </a:rPr>
              <a:t>PRINT</a:t>
            </a:r>
            <a:r>
              <a:rPr lang="en-US"/>
              <a:t> statement in Fortran or a </a:t>
            </a:r>
            <a:r>
              <a:rPr lang="en-US" b="1">
                <a:latin typeface="Courier New" pitchFamily="49" charset="0"/>
              </a:rPr>
              <a:t>printf</a:t>
            </a:r>
            <a:r>
              <a:rPr lang="en-US"/>
              <a:t> in C or output to </a:t>
            </a:r>
            <a:r>
              <a:rPr lang="en-US" b="1">
                <a:latin typeface="Courier New" pitchFamily="49" charset="0"/>
              </a:rPr>
              <a:t>cout</a:t>
            </a:r>
            <a:r>
              <a:rPr lang="en-US"/>
              <a:t> in C++, you are asking the program to output data in human-readable form:</a:t>
            </a:r>
          </a:p>
          <a:p>
            <a:pPr>
              <a:buFont typeface="Wingdings" pitchFamily="2" charset="2"/>
              <a:buNone/>
            </a:pPr>
            <a:r>
              <a:rPr lang="en-US"/>
              <a:t>  </a:t>
            </a:r>
            <a:r>
              <a:rPr lang="en-US" b="1">
                <a:latin typeface="Courier New" pitchFamily="49" charset="0"/>
              </a:rPr>
              <a:t>x = 5</a:t>
            </a:r>
          </a:p>
          <a:p>
            <a:pPr>
              <a:buFont typeface="Wingdings" pitchFamily="2" charset="2"/>
              <a:buNone/>
            </a:pPr>
            <a:r>
              <a:rPr lang="en-US" b="1">
                <a:latin typeface="Courier New" pitchFamily="49" charset="0"/>
              </a:rPr>
              <a:t> PRINT *, x</a:t>
            </a:r>
          </a:p>
          <a:p>
            <a:pPr>
              <a:buFont typeface="Wingdings" pitchFamily="2" charset="2"/>
              <a:buNone/>
            </a:pPr>
            <a:r>
              <a:rPr lang="en-US"/>
              <a:t>But what if the value that you want to output is a real number with lots of significant digits?</a:t>
            </a:r>
          </a:p>
          <a:p>
            <a:pPr>
              <a:buFont typeface="Wingdings" pitchFamily="2" charset="2"/>
              <a:buNone/>
            </a:pPr>
            <a:r>
              <a:rPr lang="en-US" b="1">
                <a:latin typeface="Courier New" pitchFamily="49" charset="0"/>
              </a:rPr>
              <a:t>   1.3456789E+23</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3424B29F-06F2-445D-8852-943C1FFC3E8A}" type="slidenum">
              <a:rPr lang="en-US"/>
              <a:pPr/>
              <a:t>26</a:t>
            </a:fld>
            <a:endParaRPr lang="en-US"/>
          </a:p>
        </p:txBody>
      </p:sp>
      <p:sp>
        <p:nvSpPr>
          <p:cNvPr id="1129474" name="Rectangle 2"/>
          <p:cNvSpPr>
            <a:spLocks noGrp="1" noChangeArrowheads="1"/>
          </p:cNvSpPr>
          <p:nvPr>
            <p:ph type="title"/>
          </p:nvPr>
        </p:nvSpPr>
        <p:spPr/>
        <p:txBody>
          <a:bodyPr/>
          <a:lstStyle/>
          <a:p>
            <a:r>
              <a:rPr lang="en-US"/>
              <a:t>Data Output as Text</a:t>
            </a:r>
          </a:p>
        </p:txBody>
      </p:sp>
      <p:sp>
        <p:nvSpPr>
          <p:cNvPr id="1129475" name="Rectangle 3"/>
          <p:cNvSpPr>
            <a:spLocks noGrp="1" noChangeArrowheads="1"/>
          </p:cNvSpPr>
          <p:nvPr>
            <p:ph type="body" idx="1"/>
          </p:nvPr>
        </p:nvSpPr>
        <p:spPr/>
        <p:txBody>
          <a:bodyPr/>
          <a:lstStyle/>
          <a:p>
            <a:pPr>
              <a:buFont typeface="Wingdings" pitchFamily="2" charset="2"/>
              <a:buNone/>
            </a:pPr>
            <a:r>
              <a:rPr lang="en-US" b="1">
                <a:latin typeface="Courier New" pitchFamily="49" charset="0"/>
              </a:rPr>
              <a:t>   1.3456789E+23</a:t>
            </a:r>
          </a:p>
          <a:p>
            <a:pPr>
              <a:buFont typeface="Wingdings" pitchFamily="2" charset="2"/>
              <a:buNone/>
            </a:pPr>
            <a:r>
              <a:rPr lang="en-US"/>
              <a:t>When you output data as text, each character takes 1 byte.</a:t>
            </a:r>
          </a:p>
          <a:p>
            <a:pPr>
              <a:buFont typeface="Wingdings" pitchFamily="2" charset="2"/>
              <a:buNone/>
            </a:pPr>
            <a:r>
              <a:rPr lang="en-US"/>
              <a:t>So if you output a number with lots of digits, then you’re outputting lots of bytes.</a:t>
            </a:r>
          </a:p>
          <a:p>
            <a:pPr>
              <a:buFont typeface="Wingdings" pitchFamily="2" charset="2"/>
              <a:buNone/>
            </a:pPr>
            <a:r>
              <a:rPr lang="en-US"/>
              <a:t>For example, the above number takes 13 bytes to output as text.</a:t>
            </a:r>
          </a:p>
          <a:p>
            <a:pPr>
              <a:buFont typeface="Wingdings" pitchFamily="2" charset="2"/>
              <a:buNone/>
            </a:pPr>
            <a:r>
              <a:rPr lang="en-US" b="1" u="sng">
                <a:solidFill>
                  <a:schemeClr val="folHlink"/>
                </a:solidFill>
              </a:rPr>
              <a:t>Jargon</a:t>
            </a:r>
            <a:r>
              <a:rPr lang="en-US"/>
              <a:t>:  Text is sometimes called </a:t>
            </a:r>
            <a:r>
              <a:rPr lang="en-US" b="1" u="sng"/>
              <a:t>ASCII</a:t>
            </a:r>
            <a:r>
              <a:rPr lang="en-US"/>
              <a:t> (American Standard Code for Information Interchange).</a:t>
            </a: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093688F2-4B28-43E2-A26E-94558A986B05}" type="slidenum">
              <a:rPr lang="en-US"/>
              <a:pPr/>
              <a:t>27</a:t>
            </a:fld>
            <a:endParaRPr lang="en-US"/>
          </a:p>
        </p:txBody>
      </p:sp>
      <p:sp>
        <p:nvSpPr>
          <p:cNvPr id="1130498" name="Rectangle 2"/>
          <p:cNvSpPr>
            <a:spLocks noGrp="1" noChangeArrowheads="1"/>
          </p:cNvSpPr>
          <p:nvPr>
            <p:ph type="title"/>
          </p:nvPr>
        </p:nvSpPr>
        <p:spPr/>
        <p:txBody>
          <a:bodyPr/>
          <a:lstStyle/>
          <a:p>
            <a:r>
              <a:rPr lang="en-US"/>
              <a:t>Output Data in Binary</a:t>
            </a:r>
          </a:p>
        </p:txBody>
      </p:sp>
      <p:sp>
        <p:nvSpPr>
          <p:cNvPr id="1130499" name="Rectangle 3"/>
          <p:cNvSpPr>
            <a:spLocks noGrp="1" noChangeArrowheads="1"/>
          </p:cNvSpPr>
          <p:nvPr>
            <p:ph type="body" idx="1"/>
          </p:nvPr>
        </p:nvSpPr>
        <p:spPr>
          <a:xfrm>
            <a:off x="533400" y="1295400"/>
            <a:ext cx="8153400" cy="5181600"/>
          </a:xfrm>
        </p:spPr>
        <p:txBody>
          <a:bodyPr/>
          <a:lstStyle/>
          <a:p>
            <a:pPr>
              <a:buFont typeface="Wingdings" pitchFamily="2" charset="2"/>
              <a:buNone/>
            </a:pPr>
            <a:r>
              <a:rPr lang="en-US"/>
              <a:t>Inside the computer, a single precision real number (Fortran </a:t>
            </a:r>
            <a:r>
              <a:rPr lang="en-US" b="1">
                <a:latin typeface="Courier New" pitchFamily="49" charset="0"/>
              </a:rPr>
              <a:t>REAL</a:t>
            </a:r>
            <a:r>
              <a:rPr lang="en-US"/>
              <a:t>, C/C++ </a:t>
            </a:r>
            <a:r>
              <a:rPr lang="en-US" b="1">
                <a:latin typeface="Courier New" pitchFamily="49" charset="0"/>
              </a:rPr>
              <a:t>float</a:t>
            </a:r>
            <a:r>
              <a:rPr lang="en-US"/>
              <a:t>) typically requires 4 bytes, and a double precision number (</a:t>
            </a:r>
            <a:r>
              <a:rPr lang="en-US" b="1">
                <a:latin typeface="Courier New" pitchFamily="49" charset="0"/>
              </a:rPr>
              <a:t>DOUBLE PRECISION</a:t>
            </a:r>
            <a:r>
              <a:rPr lang="en-US"/>
              <a:t> or </a:t>
            </a:r>
            <a:r>
              <a:rPr lang="en-US" b="1">
                <a:latin typeface="Courier New" pitchFamily="49" charset="0"/>
              </a:rPr>
              <a:t>double</a:t>
            </a:r>
            <a:r>
              <a:rPr lang="en-US"/>
              <a:t>) typically requires 8.</a:t>
            </a:r>
          </a:p>
          <a:p>
            <a:pPr>
              <a:buFont typeface="Wingdings" pitchFamily="2" charset="2"/>
              <a:buNone/>
            </a:pPr>
            <a:r>
              <a:rPr lang="en-US"/>
              <a:t>That’s less than 13.</a:t>
            </a:r>
          </a:p>
          <a:p>
            <a:pPr>
              <a:buFont typeface="Wingdings" pitchFamily="2" charset="2"/>
              <a:buNone/>
            </a:pPr>
            <a:r>
              <a:rPr lang="en-US"/>
              <a:t>Since I/O is very expensive, it’s better to output 4 or 8 bytes than 13 or more.</a:t>
            </a:r>
          </a:p>
          <a:p>
            <a:pPr>
              <a:buFont typeface="Wingdings" pitchFamily="2" charset="2"/>
              <a:buNone/>
            </a:pPr>
            <a:r>
              <a:rPr lang="en-US"/>
              <a:t>Happily, Fortran, C and C++ allow you to output data as </a:t>
            </a:r>
            <a:r>
              <a:rPr lang="en-US" b="1" u="sng"/>
              <a:t>binary</a:t>
            </a:r>
            <a:r>
              <a:rPr lang="en-US"/>
              <a:t> (internal representation) rather than as text.</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1F22C326-3771-4BB7-AAEA-59EEDB130DDE}" type="slidenum">
              <a:rPr lang="en-US"/>
              <a:pPr/>
              <a:t>28</a:t>
            </a:fld>
            <a:endParaRPr lang="en-US"/>
          </a:p>
        </p:txBody>
      </p:sp>
      <p:sp>
        <p:nvSpPr>
          <p:cNvPr id="1131522" name="Rectangle 2"/>
          <p:cNvSpPr>
            <a:spLocks noGrp="1" noChangeArrowheads="1"/>
          </p:cNvSpPr>
          <p:nvPr>
            <p:ph type="title"/>
          </p:nvPr>
        </p:nvSpPr>
        <p:spPr/>
        <p:txBody>
          <a:bodyPr/>
          <a:lstStyle/>
          <a:p>
            <a:r>
              <a:rPr lang="en-US"/>
              <a:t>Binary Output Problems</a:t>
            </a:r>
          </a:p>
        </p:txBody>
      </p:sp>
      <p:sp>
        <p:nvSpPr>
          <p:cNvPr id="1131523" name="Rectangle 3"/>
          <p:cNvSpPr>
            <a:spLocks noGrp="1" noChangeArrowheads="1"/>
          </p:cNvSpPr>
          <p:nvPr>
            <p:ph type="body" idx="1"/>
          </p:nvPr>
        </p:nvSpPr>
        <p:spPr/>
        <p:txBody>
          <a:bodyPr/>
          <a:lstStyle/>
          <a:p>
            <a:pPr>
              <a:buFont typeface="Wingdings" pitchFamily="2" charset="2"/>
              <a:buNone/>
            </a:pPr>
            <a:r>
              <a:rPr lang="en-US"/>
              <a:t>When you output data as </a:t>
            </a:r>
            <a:r>
              <a:rPr lang="en-US" b="1" u="sng"/>
              <a:t>binary</a:t>
            </a:r>
            <a:r>
              <a:rPr lang="en-US"/>
              <a:t> rather than as text, you output substantially </a:t>
            </a:r>
            <a:r>
              <a:rPr lang="en-US" b="1" u="sng"/>
              <a:t>fewer bytes</a:t>
            </a:r>
            <a:r>
              <a:rPr lang="en-US"/>
              <a:t>, so you save time (since I/O is very expensive) and you save disk space.</a:t>
            </a:r>
          </a:p>
          <a:p>
            <a:pPr>
              <a:buFont typeface="Wingdings" pitchFamily="2" charset="2"/>
              <a:buNone/>
            </a:pPr>
            <a:r>
              <a:rPr lang="en-US"/>
              <a:t>But, you pay two prices:</a:t>
            </a:r>
          </a:p>
          <a:p>
            <a:r>
              <a:rPr lang="en-US" b="1" u="sng"/>
              <a:t>Readability</a:t>
            </a:r>
            <a:r>
              <a:rPr lang="en-US"/>
              <a:t>: Humans can’t read binary.</a:t>
            </a:r>
          </a:p>
          <a:p>
            <a:r>
              <a:rPr lang="en-US" b="1" u="sng"/>
              <a:t>Portability</a:t>
            </a:r>
            <a:r>
              <a:rPr lang="en-US"/>
              <a:t>: Different kinds of computers have different ways of internally representing numbers.</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B3C081C3-5F32-4273-9050-95C3FCD8884F}" type="slidenum">
              <a:rPr lang="en-US"/>
              <a:pPr/>
              <a:t>29</a:t>
            </a:fld>
            <a:endParaRPr lang="en-US"/>
          </a:p>
        </p:txBody>
      </p:sp>
      <p:sp>
        <p:nvSpPr>
          <p:cNvPr id="1132546" name="Rectangle 2"/>
          <p:cNvSpPr>
            <a:spLocks noGrp="1" noChangeArrowheads="1"/>
          </p:cNvSpPr>
          <p:nvPr>
            <p:ph type="title"/>
          </p:nvPr>
        </p:nvSpPr>
        <p:spPr/>
        <p:txBody>
          <a:bodyPr/>
          <a:lstStyle/>
          <a:p>
            <a:r>
              <a:rPr lang="en-US"/>
              <a:t>Binary Readability: No Problem</a:t>
            </a:r>
          </a:p>
        </p:txBody>
      </p:sp>
      <p:sp>
        <p:nvSpPr>
          <p:cNvPr id="1132547" name="Rectangle 3"/>
          <p:cNvSpPr>
            <a:spLocks noGrp="1" noChangeArrowheads="1"/>
          </p:cNvSpPr>
          <p:nvPr>
            <p:ph type="body" idx="1"/>
          </p:nvPr>
        </p:nvSpPr>
        <p:spPr/>
        <p:txBody>
          <a:bodyPr/>
          <a:lstStyle/>
          <a:p>
            <a:pPr>
              <a:buFont typeface="Wingdings" pitchFamily="2" charset="2"/>
              <a:buNone/>
            </a:pPr>
            <a:r>
              <a:rPr lang="en-US" b="1" u="sng"/>
              <a:t>Readability</a:t>
            </a:r>
            <a:r>
              <a:rPr lang="en-US"/>
              <a:t> of binary data </a:t>
            </a:r>
            <a:r>
              <a:rPr lang="en-US" b="1" u="sng"/>
              <a:t>isn’t a problem</a:t>
            </a:r>
            <a:r>
              <a:rPr lang="en-US"/>
              <a:t> in scientific computing, because:</a:t>
            </a:r>
          </a:p>
          <a:p>
            <a:r>
              <a:rPr lang="en-US"/>
              <a:t>You can always write a little program to read in the binary data and display its text equivalent.</a:t>
            </a:r>
          </a:p>
          <a:p>
            <a:r>
              <a:rPr lang="en-US"/>
              <a:t>If you have lots and lots of data (that is, MBs or GBs), you wouldn’t want to look at all of it anyway.</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6" name="Slide Number Placeholder 4"/>
          <p:cNvSpPr>
            <a:spLocks noGrp="1"/>
          </p:cNvSpPr>
          <p:nvPr>
            <p:ph type="sldNum" sz="quarter" idx="11"/>
          </p:nvPr>
        </p:nvSpPr>
        <p:spPr/>
        <p:txBody>
          <a:bodyPr/>
          <a:lstStyle/>
          <a:p>
            <a:fld id="{7FDC2609-C8B8-4138-83B0-2F0DA66823EF}" type="slidenum">
              <a:rPr lang="en-US"/>
              <a:pPr/>
              <a:t>3</a:t>
            </a:fld>
            <a:endParaRPr lang="en-US"/>
          </a:p>
        </p:txBody>
      </p:sp>
      <p:sp>
        <p:nvSpPr>
          <p:cNvPr id="1105922" name="Rectangle 2"/>
          <p:cNvSpPr>
            <a:spLocks noGrp="1" noChangeArrowheads="1"/>
          </p:cNvSpPr>
          <p:nvPr>
            <p:ph type="title"/>
          </p:nvPr>
        </p:nvSpPr>
        <p:spPr/>
        <p:txBody>
          <a:bodyPr/>
          <a:lstStyle/>
          <a:p>
            <a:r>
              <a:rPr lang="en-US"/>
              <a:t>Preinvented Wheels</a:t>
            </a:r>
          </a:p>
        </p:txBody>
      </p:sp>
      <p:sp>
        <p:nvSpPr>
          <p:cNvPr id="1105923" name="Rectangle 3"/>
          <p:cNvSpPr>
            <a:spLocks noGrp="1" noChangeArrowheads="1"/>
          </p:cNvSpPr>
          <p:nvPr>
            <p:ph type="body" idx="1"/>
          </p:nvPr>
        </p:nvSpPr>
        <p:spPr>
          <a:xfrm>
            <a:off x="533400" y="1219200"/>
            <a:ext cx="8077200" cy="3200400"/>
          </a:xfrm>
        </p:spPr>
        <p:txBody>
          <a:bodyPr/>
          <a:lstStyle/>
          <a:p>
            <a:pPr>
              <a:buFont typeface="Wingdings" pitchFamily="2" charset="2"/>
              <a:buNone/>
            </a:pPr>
            <a:r>
              <a:rPr lang="en-US"/>
              <a:t>Many simulations perform fairly common tasks; for example, solving systems of equations:</a:t>
            </a:r>
          </a:p>
          <a:p>
            <a:pPr>
              <a:lnSpc>
                <a:spcPct val="70000"/>
              </a:lnSpc>
              <a:buFont typeface="Wingdings" pitchFamily="2" charset="2"/>
              <a:buNone/>
            </a:pPr>
            <a:r>
              <a:rPr lang="en-US"/>
              <a:t>                       </a:t>
            </a:r>
            <a:r>
              <a:rPr lang="en-US" b="1"/>
              <a:t>Ax</a:t>
            </a:r>
            <a:r>
              <a:rPr lang="en-US"/>
              <a:t> = </a:t>
            </a:r>
            <a:r>
              <a:rPr lang="en-US" b="1"/>
              <a:t>b</a:t>
            </a:r>
          </a:p>
          <a:p>
            <a:pPr>
              <a:buFont typeface="Wingdings" pitchFamily="2" charset="2"/>
              <a:buNone/>
            </a:pPr>
            <a:r>
              <a:rPr lang="en-US"/>
              <a:t>where </a:t>
            </a:r>
            <a:r>
              <a:rPr lang="en-US" b="1"/>
              <a:t>A</a:t>
            </a:r>
            <a:r>
              <a:rPr lang="en-US"/>
              <a:t> is the matrix of coefficients, </a:t>
            </a:r>
            <a:r>
              <a:rPr lang="en-US" b="1"/>
              <a:t>x</a:t>
            </a:r>
            <a:r>
              <a:rPr lang="en-US"/>
              <a:t> is the vector of unknowns and </a:t>
            </a:r>
            <a:r>
              <a:rPr lang="en-US" b="1"/>
              <a:t>b</a:t>
            </a:r>
            <a:r>
              <a:rPr lang="en-US"/>
              <a:t> is the vector of knowns.</a:t>
            </a:r>
          </a:p>
          <a:p>
            <a:pPr>
              <a:buFont typeface="Wingdings" pitchFamily="2" charset="2"/>
              <a:buNone/>
            </a:pPr>
            <a:endParaRPr lang="en-US" b="1"/>
          </a:p>
        </p:txBody>
      </p:sp>
      <p:graphicFrame>
        <p:nvGraphicFramePr>
          <p:cNvPr id="1105924" name="Object 4"/>
          <p:cNvGraphicFramePr>
            <a:graphicFrameLocks noChangeAspect="1"/>
          </p:cNvGraphicFramePr>
          <p:nvPr/>
        </p:nvGraphicFramePr>
        <p:xfrm>
          <a:off x="2514600" y="3505200"/>
          <a:ext cx="4165600" cy="2017713"/>
        </p:xfrm>
        <a:graphic>
          <a:graphicData uri="http://schemas.openxmlformats.org/presentationml/2006/ole">
            <p:oleObj spid="_x0000_s646146" name="Equation" r:id="rId4" imgW="2412720" imgH="1168200" progId="Equation.3">
              <p:embed/>
            </p:oleObj>
          </a:graphicData>
        </a:graphic>
      </p:graphicFrame>
    </p:spTree>
    <p:custDataLst>
      <p:tags r:id="rId2"/>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72482331-FA71-413A-A84F-248996BF7CF0}" type="slidenum">
              <a:rPr lang="en-US"/>
              <a:pPr/>
              <a:t>30</a:t>
            </a:fld>
            <a:endParaRPr lang="en-US"/>
          </a:p>
        </p:txBody>
      </p:sp>
      <p:sp>
        <p:nvSpPr>
          <p:cNvPr id="1133570" name="Rectangle 2"/>
          <p:cNvSpPr>
            <a:spLocks noGrp="1" noChangeArrowheads="1"/>
          </p:cNvSpPr>
          <p:nvPr>
            <p:ph type="title"/>
          </p:nvPr>
        </p:nvSpPr>
        <p:spPr/>
        <p:txBody>
          <a:bodyPr/>
          <a:lstStyle/>
          <a:p>
            <a:r>
              <a:rPr lang="en-US"/>
              <a:t>Binary Portability: Big Problem</a:t>
            </a:r>
          </a:p>
        </p:txBody>
      </p:sp>
      <p:sp>
        <p:nvSpPr>
          <p:cNvPr id="1133571"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b="1" u="sng"/>
              <a:t>Binary data portability</a:t>
            </a:r>
            <a:r>
              <a:rPr lang="en-US"/>
              <a:t> is a </a:t>
            </a:r>
            <a:r>
              <a:rPr lang="en-US" b="1" u="sng"/>
              <a:t>very big problem</a:t>
            </a:r>
            <a:r>
              <a:rPr lang="en-US"/>
              <a:t> in scientific computing, because data that’s output on one kind of computer may not be readable on another, and so:</a:t>
            </a:r>
          </a:p>
          <a:p>
            <a:r>
              <a:rPr lang="en-US"/>
              <a:t>You can’t output the data on one kind of computer and then use them (for example, visualize, analyze) on another kind.</a:t>
            </a:r>
          </a:p>
          <a:p>
            <a:r>
              <a:rPr lang="en-US"/>
              <a:t>Some day the kind of computer that output the data will be obsolete, so there may be no computer in the world that can input it, and thus the data are lost.</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4519EC63-999E-4915-A420-5202EB1068CF}" type="slidenum">
              <a:rPr lang="en-US"/>
              <a:pPr/>
              <a:t>31</a:t>
            </a:fld>
            <a:endParaRPr lang="en-US"/>
          </a:p>
        </p:txBody>
      </p:sp>
      <p:sp>
        <p:nvSpPr>
          <p:cNvPr id="1134594" name="Rectangle 2"/>
          <p:cNvSpPr>
            <a:spLocks noGrp="1" noChangeArrowheads="1"/>
          </p:cNvSpPr>
          <p:nvPr>
            <p:ph type="title"/>
          </p:nvPr>
        </p:nvSpPr>
        <p:spPr/>
        <p:txBody>
          <a:bodyPr/>
          <a:lstStyle/>
          <a:p>
            <a:r>
              <a:rPr lang="en-US"/>
              <a:t>Portable Binary Data</a:t>
            </a:r>
          </a:p>
        </p:txBody>
      </p:sp>
      <p:sp>
        <p:nvSpPr>
          <p:cNvPr id="1134595" name="Rectangle 3"/>
          <p:cNvSpPr>
            <a:spLocks noGrp="1" noChangeArrowheads="1"/>
          </p:cNvSpPr>
          <p:nvPr>
            <p:ph type="body" idx="1"/>
          </p:nvPr>
        </p:nvSpPr>
        <p:spPr>
          <a:xfrm>
            <a:off x="609600" y="1371600"/>
            <a:ext cx="8077200" cy="4648200"/>
          </a:xfrm>
        </p:spPr>
        <p:txBody>
          <a:bodyPr/>
          <a:lstStyle/>
          <a:p>
            <a:pPr>
              <a:buFont typeface="Wingdings" pitchFamily="2" charset="2"/>
              <a:buNone/>
            </a:pPr>
            <a:r>
              <a:rPr lang="en-US"/>
              <a:t>The HPC community noticed this problem some years ago, and so a number of portable binary data formats were developed.</a:t>
            </a:r>
          </a:p>
          <a:p>
            <a:pPr>
              <a:lnSpc>
                <a:spcPct val="80000"/>
              </a:lnSpc>
              <a:buFont typeface="Wingdings" pitchFamily="2" charset="2"/>
              <a:buNone/>
            </a:pPr>
            <a:r>
              <a:rPr lang="en-US"/>
              <a:t>The two most popular are:</a:t>
            </a:r>
          </a:p>
          <a:p>
            <a:r>
              <a:rPr lang="en-US" b="1" u="sng"/>
              <a:t>HDF</a:t>
            </a:r>
            <a:r>
              <a:rPr lang="en-US"/>
              <a:t> (Hierarchical Data Format) from the National Center for Supercomputing Applications:</a:t>
            </a:r>
          </a:p>
          <a:p>
            <a:pPr>
              <a:buFont typeface="Wingdings" pitchFamily="2" charset="2"/>
              <a:buNone/>
            </a:pPr>
            <a:r>
              <a:rPr lang="en-US" b="1">
                <a:solidFill>
                  <a:srgbClr val="008000"/>
                </a:solidFill>
                <a:latin typeface="Courier New" pitchFamily="49" charset="0"/>
              </a:rPr>
              <a:t>	</a:t>
            </a:r>
            <a:r>
              <a:rPr lang="en-US" b="1">
                <a:solidFill>
                  <a:srgbClr val="008000"/>
                </a:solidFill>
                <a:latin typeface="Courier New" pitchFamily="49" charset="0"/>
                <a:hlinkClick r:id="rId3"/>
              </a:rPr>
              <a:t>http://www.hdfgroup.org/</a:t>
            </a:r>
            <a:endParaRPr lang="en-US" b="1">
              <a:solidFill>
                <a:srgbClr val="008000"/>
              </a:solidFill>
              <a:latin typeface="Courier New" pitchFamily="49" charset="0"/>
            </a:endParaRPr>
          </a:p>
          <a:p>
            <a:r>
              <a:rPr lang="en-US" b="1" u="sng"/>
              <a:t>NetCDF</a:t>
            </a:r>
            <a:r>
              <a:rPr lang="en-US"/>
              <a:t> (Network Common Data Form) from Unidata: </a:t>
            </a:r>
          </a:p>
          <a:p>
            <a:pPr>
              <a:buFont typeface="Wingdings" pitchFamily="2" charset="2"/>
              <a:buNone/>
            </a:pPr>
            <a:r>
              <a:rPr lang="en-US" b="1">
                <a:solidFill>
                  <a:srgbClr val="008000"/>
                </a:solidFill>
                <a:latin typeface="Courier New" pitchFamily="49" charset="0"/>
                <a:hlinkClick r:id="rId4"/>
              </a:rPr>
              <a:t>http://www.unidata.ucar.edu/software/netcdf</a:t>
            </a:r>
            <a:endParaRPr lang="en-US" b="1">
              <a:solidFill>
                <a:srgbClr val="008000"/>
              </a:solidFill>
              <a:latin typeface="Courier New" pitchFamily="49" charset="0"/>
            </a:endParaRP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E4150BFF-06F6-460C-BA17-53B9C328634E}" type="slidenum">
              <a:rPr lang="en-US"/>
              <a:pPr/>
              <a:t>32</a:t>
            </a:fld>
            <a:endParaRPr lang="en-US"/>
          </a:p>
        </p:txBody>
      </p:sp>
      <p:sp>
        <p:nvSpPr>
          <p:cNvPr id="1135618" name="Rectangle 2"/>
          <p:cNvSpPr>
            <a:spLocks noGrp="1" noChangeArrowheads="1"/>
          </p:cNvSpPr>
          <p:nvPr>
            <p:ph type="title"/>
          </p:nvPr>
        </p:nvSpPr>
        <p:spPr/>
        <p:txBody>
          <a:bodyPr/>
          <a:lstStyle/>
          <a:p>
            <a:r>
              <a:rPr lang="en-US"/>
              <a:t>Advantages of Portable I/O</a:t>
            </a:r>
          </a:p>
        </p:txBody>
      </p:sp>
      <p:sp>
        <p:nvSpPr>
          <p:cNvPr id="1135619" name="Rectangle 3"/>
          <p:cNvSpPr>
            <a:spLocks noGrp="1" noChangeArrowheads="1"/>
          </p:cNvSpPr>
          <p:nvPr>
            <p:ph type="body" idx="1"/>
          </p:nvPr>
        </p:nvSpPr>
        <p:spPr>
          <a:xfrm>
            <a:off x="609600" y="1371600"/>
            <a:ext cx="7850188" cy="4648200"/>
          </a:xfrm>
        </p:spPr>
        <p:txBody>
          <a:bodyPr/>
          <a:lstStyle/>
          <a:p>
            <a:pPr>
              <a:buFont typeface="Wingdings" pitchFamily="2" charset="2"/>
              <a:buNone/>
            </a:pPr>
            <a:r>
              <a:rPr lang="en-US"/>
              <a:t>Portable binary I/O packages:</a:t>
            </a:r>
          </a:p>
          <a:p>
            <a:r>
              <a:rPr lang="en-US"/>
              <a:t>give you portable binary I/O;</a:t>
            </a:r>
          </a:p>
          <a:p>
            <a:r>
              <a:rPr lang="en-US"/>
              <a:t>have simple, clear APIs;</a:t>
            </a:r>
          </a:p>
          <a:p>
            <a:r>
              <a:rPr lang="en-US"/>
              <a:t>are available for </a:t>
            </a:r>
            <a:r>
              <a:rPr lang="en-US" b="1" u="sng">
                <a:solidFill>
                  <a:schemeClr val="folHlink"/>
                </a:solidFill>
              </a:rPr>
              <a:t>free</a:t>
            </a:r>
            <a:r>
              <a:rPr lang="en-US"/>
              <a:t>;</a:t>
            </a:r>
          </a:p>
          <a:p>
            <a:r>
              <a:rPr lang="en-US"/>
              <a:t>run on most platforms;</a:t>
            </a:r>
          </a:p>
          <a:p>
            <a:r>
              <a:rPr lang="en-US"/>
              <a:t>allow you to </a:t>
            </a:r>
            <a:r>
              <a:rPr lang="en-US" b="1" u="sng"/>
              <a:t>annotate</a:t>
            </a:r>
            <a:r>
              <a:rPr lang="en-US"/>
              <a:t> your data (for example, put into the file the variable names, units, experiment name, grid description, etc).</a:t>
            </a:r>
          </a:p>
          <a:p>
            <a:pPr>
              <a:buFont typeface="Wingdings" pitchFamily="2" charset="2"/>
              <a:buNone/>
            </a:pPr>
            <a:r>
              <a:rPr lang="en-US"/>
              <a:t>Also, both HDF and netCDF support distributed parallel I/O.</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ctrTitle"/>
          </p:nvPr>
        </p:nvSpPr>
        <p:spPr>
          <a:xfrm>
            <a:off x="838200" y="2895600"/>
            <a:ext cx="8001000" cy="1905000"/>
          </a:xfrm>
        </p:spPr>
        <p:txBody>
          <a:bodyPr/>
          <a:lstStyle/>
          <a:p>
            <a:pPr>
              <a:lnSpc>
                <a:spcPct val="90000"/>
              </a:lnSpc>
            </a:pPr>
            <a:r>
              <a:rPr lang="en-US" sz="6000"/>
              <a:t>Thanks for your attention!</a:t>
            </a:r>
            <a:br>
              <a:rPr lang="en-US" sz="6000"/>
            </a:br>
            <a:r>
              <a:rPr lang="en-US" sz="6000"/>
              <a:t/>
            </a:r>
            <a:br>
              <a:rPr lang="en-US" sz="6000"/>
            </a:br>
            <a:r>
              <a:rPr lang="en-US" sz="6000"/>
              <a:t>Questions?</a:t>
            </a:r>
            <a:endParaRPr lang="en-US" sz="3200"/>
          </a:p>
        </p:txBody>
      </p:sp>
      <p:sp>
        <p:nvSpPr>
          <p:cNvPr id="329732"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3"/>
          <p:cNvSpPr>
            <a:spLocks noGrp="1"/>
          </p:cNvSpPr>
          <p:nvPr>
            <p:ph type="sldNum" sz="quarter" idx="11"/>
          </p:nvPr>
        </p:nvSpPr>
        <p:spPr/>
        <p:txBody>
          <a:bodyPr/>
          <a:lstStyle/>
          <a:p>
            <a:fld id="{14720F7B-0056-4B44-A3F8-EF19B92B478E}" type="slidenum">
              <a:rPr lang="en-US"/>
              <a:pPr/>
              <a:t>34</a:t>
            </a:fld>
            <a:endParaRPr lang="en-US"/>
          </a:p>
        </p:txBody>
      </p:sp>
      <p:sp>
        <p:nvSpPr>
          <p:cNvPr id="1149954" name="Rectangle 2"/>
          <p:cNvSpPr>
            <a:spLocks noGrp="1" noChangeArrowheads="1"/>
          </p:cNvSpPr>
          <p:nvPr>
            <p:ph type="title"/>
          </p:nvPr>
        </p:nvSpPr>
        <p:spPr/>
        <p:txBody>
          <a:bodyPr/>
          <a:lstStyle/>
          <a:p>
            <a:r>
              <a:rPr lang="en-US"/>
              <a:t>References</a:t>
            </a:r>
          </a:p>
        </p:txBody>
      </p:sp>
      <p:sp>
        <p:nvSpPr>
          <p:cNvPr id="1149955" name="Text Box 3"/>
          <p:cNvSpPr txBox="1">
            <a:spLocks noChangeArrowheads="1"/>
          </p:cNvSpPr>
          <p:nvPr/>
        </p:nvSpPr>
        <p:spPr bwMode="auto">
          <a:xfrm>
            <a:off x="304800" y="1219200"/>
            <a:ext cx="8534400" cy="3754874"/>
          </a:xfrm>
          <a:prstGeom prst="rect">
            <a:avLst/>
          </a:prstGeom>
          <a:noFill/>
          <a:ln w="9525">
            <a:noFill/>
            <a:miter lim="800000"/>
            <a:headEnd/>
            <a:tailEnd/>
          </a:ln>
          <a:effectLst/>
        </p:spPr>
        <p:txBody>
          <a:bodyPr>
            <a:spAutoFit/>
          </a:bodyPr>
          <a:lstStyle/>
          <a:p>
            <a:pPr marL="457200" indent="-457200" algn="l"/>
            <a:r>
              <a:rPr lang="en-US" sz="1400" dirty="0">
                <a:solidFill>
                  <a:srgbClr val="003366"/>
                </a:solidFill>
              </a:rPr>
              <a:t>[1] C. L. Lawson, R. J. Hanson, D. Kincaid, and F. T. Krogh, </a:t>
            </a:r>
            <a:r>
              <a:rPr lang="en-US" sz="1400" i="1" dirty="0">
                <a:solidFill>
                  <a:srgbClr val="003366"/>
                </a:solidFill>
              </a:rPr>
              <a:t>Basic Linear Algebra Subprograms for FORTRAN Usage</a:t>
            </a:r>
            <a:r>
              <a:rPr lang="en-US" sz="1400" dirty="0">
                <a:solidFill>
                  <a:srgbClr val="003366"/>
                </a:solidFill>
              </a:rPr>
              <a:t>, </a:t>
            </a:r>
            <a:r>
              <a:rPr lang="en-US" sz="1400" dirty="0">
                <a:solidFill>
                  <a:srgbClr val="003366"/>
                </a:solidFill>
                <a:hlinkClick r:id="rId3"/>
              </a:rPr>
              <a:t>ACM Trans. Math. Soft., 5 (1979)</a:t>
            </a:r>
            <a:r>
              <a:rPr lang="en-US" sz="1400" dirty="0">
                <a:solidFill>
                  <a:srgbClr val="003366"/>
                </a:solidFill>
              </a:rPr>
              <a:t>, pp. 308--323.</a:t>
            </a:r>
          </a:p>
          <a:p>
            <a:pPr marL="457200" indent="-457200" algn="l"/>
            <a:r>
              <a:rPr lang="en-US" sz="1400" dirty="0">
                <a:solidFill>
                  <a:srgbClr val="003366"/>
                </a:solidFill>
              </a:rPr>
              <a:t>[2] </a:t>
            </a:r>
            <a:r>
              <a:rPr lang="en-US" sz="1400" dirty="0">
                <a:solidFill>
                  <a:srgbClr val="003366"/>
                </a:solidFill>
                <a:latin typeface="Courier New" pitchFamily="49" charset="0"/>
                <a:hlinkClick r:id="rId4"/>
              </a:rPr>
              <a:t>http://www.netlib.org/blas/</a:t>
            </a:r>
            <a:endParaRPr lang="en-US" sz="1400" dirty="0">
              <a:solidFill>
                <a:srgbClr val="003366"/>
              </a:solidFill>
              <a:latin typeface="Courier New" pitchFamily="49" charset="0"/>
            </a:endParaRPr>
          </a:p>
          <a:p>
            <a:pPr marL="457200" indent="-457200" algn="l"/>
            <a:r>
              <a:rPr lang="en-US" sz="1400" dirty="0">
                <a:solidFill>
                  <a:srgbClr val="003366"/>
                </a:solidFill>
              </a:rPr>
              <a:t>[3] </a:t>
            </a:r>
            <a:r>
              <a:rPr lang="en-US" sz="1400" dirty="0">
                <a:solidFill>
                  <a:srgbClr val="003366"/>
                </a:solidFill>
                <a:latin typeface="Courier New" pitchFamily="49" charset="0"/>
                <a:hlinkClick r:id="rId5"/>
              </a:rPr>
              <a:t>http://math-atlas.sourceforge.net/</a:t>
            </a:r>
            <a:endParaRPr lang="en-US" sz="1400" dirty="0">
              <a:solidFill>
                <a:srgbClr val="003366"/>
              </a:solidFill>
              <a:latin typeface="Courier New" pitchFamily="49" charset="0"/>
            </a:endParaRPr>
          </a:p>
          <a:p>
            <a:pPr marL="457200" indent="-457200" algn="l"/>
            <a:r>
              <a:rPr lang="en-US" sz="1400" dirty="0">
                <a:solidFill>
                  <a:srgbClr val="003366"/>
                </a:solidFill>
              </a:rPr>
              <a:t>[4] E. Anderson, Z. </a:t>
            </a:r>
            <a:r>
              <a:rPr lang="en-US" sz="1400" dirty="0" err="1">
                <a:solidFill>
                  <a:srgbClr val="003366"/>
                </a:solidFill>
              </a:rPr>
              <a:t>Bai</a:t>
            </a:r>
            <a:r>
              <a:rPr lang="en-US" sz="1400" dirty="0">
                <a:solidFill>
                  <a:srgbClr val="003366"/>
                </a:solidFill>
              </a:rPr>
              <a:t>, C. </a:t>
            </a:r>
            <a:r>
              <a:rPr lang="en-US" sz="1400" dirty="0" err="1">
                <a:solidFill>
                  <a:srgbClr val="003366"/>
                </a:solidFill>
              </a:rPr>
              <a:t>Bischof</a:t>
            </a:r>
            <a:r>
              <a:rPr lang="en-US" sz="1400" dirty="0">
                <a:solidFill>
                  <a:srgbClr val="003366"/>
                </a:solidFill>
              </a:rPr>
              <a:t>, S. Blackford, J. </a:t>
            </a:r>
            <a:r>
              <a:rPr lang="en-US" sz="1400" dirty="0" err="1">
                <a:solidFill>
                  <a:srgbClr val="003366"/>
                </a:solidFill>
              </a:rPr>
              <a:t>Demmel</a:t>
            </a:r>
            <a:r>
              <a:rPr lang="en-US" sz="1400" dirty="0">
                <a:solidFill>
                  <a:srgbClr val="003366"/>
                </a:solidFill>
              </a:rPr>
              <a:t>, J. </a:t>
            </a:r>
            <a:r>
              <a:rPr lang="en-US" sz="1400" dirty="0" err="1">
                <a:solidFill>
                  <a:srgbClr val="003366"/>
                </a:solidFill>
              </a:rPr>
              <a:t>Dongarra</a:t>
            </a:r>
            <a:r>
              <a:rPr lang="en-US" sz="1400" dirty="0">
                <a:solidFill>
                  <a:srgbClr val="003366"/>
                </a:solidFill>
              </a:rPr>
              <a:t>, J. Du </a:t>
            </a:r>
            <a:r>
              <a:rPr lang="en-US" sz="1400" dirty="0" err="1">
                <a:solidFill>
                  <a:srgbClr val="003366"/>
                </a:solidFill>
              </a:rPr>
              <a:t>Croz</a:t>
            </a:r>
            <a:r>
              <a:rPr lang="en-US" sz="1400" dirty="0">
                <a:solidFill>
                  <a:srgbClr val="003366"/>
                </a:solidFill>
              </a:rPr>
              <a:t>, A. </a:t>
            </a:r>
            <a:r>
              <a:rPr lang="en-US" sz="1400" dirty="0" err="1">
                <a:solidFill>
                  <a:srgbClr val="003366"/>
                </a:solidFill>
              </a:rPr>
              <a:t>Greenbaum</a:t>
            </a:r>
            <a:r>
              <a:rPr lang="en-US" sz="1400" dirty="0">
                <a:solidFill>
                  <a:srgbClr val="003366"/>
                </a:solidFill>
              </a:rPr>
              <a:t>, S. </a:t>
            </a:r>
            <a:r>
              <a:rPr lang="en-US" sz="1400" dirty="0" err="1">
                <a:solidFill>
                  <a:srgbClr val="003366"/>
                </a:solidFill>
              </a:rPr>
              <a:t>Hammarling</a:t>
            </a:r>
            <a:r>
              <a:rPr lang="en-US" sz="1400" dirty="0">
                <a:solidFill>
                  <a:srgbClr val="003366"/>
                </a:solidFill>
              </a:rPr>
              <a:t>, A. </a:t>
            </a:r>
            <a:r>
              <a:rPr lang="en-US" sz="1400" dirty="0" err="1">
                <a:solidFill>
                  <a:srgbClr val="003366"/>
                </a:solidFill>
              </a:rPr>
              <a:t>McKenney</a:t>
            </a:r>
            <a:r>
              <a:rPr lang="en-US" sz="1400" dirty="0">
                <a:solidFill>
                  <a:srgbClr val="003366"/>
                </a:solidFill>
              </a:rPr>
              <a:t>, D. Sorensen, </a:t>
            </a:r>
            <a:r>
              <a:rPr lang="en-US" sz="1400" i="1" dirty="0">
                <a:solidFill>
                  <a:srgbClr val="003366"/>
                </a:solidFill>
              </a:rPr>
              <a:t>LAPACK Users' Guide, </a:t>
            </a:r>
            <a:r>
              <a:rPr lang="en-US" sz="1400" dirty="0">
                <a:solidFill>
                  <a:srgbClr val="003366"/>
                </a:solidFill>
              </a:rPr>
              <a:t>3</a:t>
            </a:r>
            <a:r>
              <a:rPr lang="en-US" sz="1400" baseline="30000" dirty="0">
                <a:solidFill>
                  <a:srgbClr val="003366"/>
                </a:solidFill>
              </a:rPr>
              <a:t>rd</a:t>
            </a:r>
            <a:r>
              <a:rPr lang="en-US" sz="1400" dirty="0">
                <a:solidFill>
                  <a:srgbClr val="003366"/>
                </a:solidFill>
              </a:rPr>
              <a:t> </a:t>
            </a:r>
            <a:r>
              <a:rPr lang="en-US" sz="1400" dirty="0" err="1">
                <a:solidFill>
                  <a:srgbClr val="003366"/>
                </a:solidFill>
              </a:rPr>
              <a:t>ed</a:t>
            </a:r>
            <a:r>
              <a:rPr lang="en-US" sz="1400" dirty="0">
                <a:solidFill>
                  <a:srgbClr val="003366"/>
                </a:solidFill>
              </a:rPr>
              <a:t>, 1999. </a:t>
            </a:r>
            <a:r>
              <a:rPr lang="en-US" sz="1400" dirty="0">
                <a:solidFill>
                  <a:srgbClr val="003366"/>
                </a:solidFill>
                <a:latin typeface="Courier New" pitchFamily="49" charset="0"/>
                <a:hlinkClick r:id="rId6"/>
              </a:rPr>
              <a:t>http://www.netlib.org/lapack/</a:t>
            </a:r>
            <a:endParaRPr lang="en-US" sz="1400" dirty="0">
              <a:solidFill>
                <a:srgbClr val="003366"/>
              </a:solidFill>
              <a:latin typeface="Courier New" pitchFamily="49" charset="0"/>
            </a:endParaRPr>
          </a:p>
          <a:p>
            <a:pPr marL="457200" indent="-457200" algn="l"/>
            <a:r>
              <a:rPr lang="en-US" sz="1400" dirty="0">
                <a:solidFill>
                  <a:srgbClr val="003366"/>
                </a:solidFill>
              </a:rPr>
              <a:t>[5] L. S. Blackford, J. </a:t>
            </a:r>
            <a:r>
              <a:rPr lang="en-US" sz="1400" dirty="0" err="1">
                <a:solidFill>
                  <a:srgbClr val="003366"/>
                </a:solidFill>
              </a:rPr>
              <a:t>Choi</a:t>
            </a:r>
            <a:r>
              <a:rPr lang="en-US" sz="1400" dirty="0">
                <a:solidFill>
                  <a:srgbClr val="003366"/>
                </a:solidFill>
              </a:rPr>
              <a:t>, A. Cleary, E. </a:t>
            </a:r>
            <a:r>
              <a:rPr lang="en-US" sz="1400" dirty="0" err="1">
                <a:solidFill>
                  <a:srgbClr val="003366"/>
                </a:solidFill>
              </a:rPr>
              <a:t>D'Azevedo</a:t>
            </a:r>
            <a:r>
              <a:rPr lang="en-US" sz="1400" dirty="0">
                <a:solidFill>
                  <a:srgbClr val="003366"/>
                </a:solidFill>
              </a:rPr>
              <a:t>, J. </a:t>
            </a:r>
            <a:r>
              <a:rPr lang="en-US" sz="1400" dirty="0" err="1">
                <a:solidFill>
                  <a:srgbClr val="003366"/>
                </a:solidFill>
              </a:rPr>
              <a:t>Demmel</a:t>
            </a:r>
            <a:r>
              <a:rPr lang="en-US" sz="1400" dirty="0">
                <a:solidFill>
                  <a:srgbClr val="003366"/>
                </a:solidFill>
              </a:rPr>
              <a:t>, I. </a:t>
            </a:r>
            <a:r>
              <a:rPr lang="en-US" sz="1400" dirty="0" err="1">
                <a:solidFill>
                  <a:srgbClr val="003366"/>
                </a:solidFill>
              </a:rPr>
              <a:t>Dhillon</a:t>
            </a:r>
            <a:r>
              <a:rPr lang="en-US" sz="1400" dirty="0">
                <a:solidFill>
                  <a:srgbClr val="003366"/>
                </a:solidFill>
              </a:rPr>
              <a:t>, J. </a:t>
            </a:r>
            <a:r>
              <a:rPr lang="en-US" sz="1400" dirty="0" err="1">
                <a:solidFill>
                  <a:srgbClr val="003366"/>
                </a:solidFill>
              </a:rPr>
              <a:t>Dongarra</a:t>
            </a:r>
            <a:r>
              <a:rPr lang="en-US" sz="1400" dirty="0">
                <a:solidFill>
                  <a:srgbClr val="003366"/>
                </a:solidFill>
              </a:rPr>
              <a:t>, S. </a:t>
            </a:r>
            <a:r>
              <a:rPr lang="en-US" sz="1400" dirty="0" err="1">
                <a:solidFill>
                  <a:srgbClr val="003366"/>
                </a:solidFill>
              </a:rPr>
              <a:t>Hammarling</a:t>
            </a:r>
            <a:r>
              <a:rPr lang="en-US" sz="1400" dirty="0">
                <a:solidFill>
                  <a:srgbClr val="003366"/>
                </a:solidFill>
              </a:rPr>
              <a:t>, G. Henry, A. </a:t>
            </a:r>
            <a:r>
              <a:rPr lang="en-US" sz="1400" dirty="0" err="1">
                <a:solidFill>
                  <a:srgbClr val="003366"/>
                </a:solidFill>
              </a:rPr>
              <a:t>Petitet</a:t>
            </a:r>
            <a:r>
              <a:rPr lang="en-US" sz="1400" dirty="0">
                <a:solidFill>
                  <a:srgbClr val="003366"/>
                </a:solidFill>
              </a:rPr>
              <a:t>, K. Stanley, D. Walker, R. C. Whaley, </a:t>
            </a:r>
            <a:r>
              <a:rPr lang="en-US" sz="1400" i="1" dirty="0" err="1">
                <a:solidFill>
                  <a:srgbClr val="003366"/>
                </a:solidFill>
              </a:rPr>
              <a:t>ScaLAPACK</a:t>
            </a:r>
            <a:r>
              <a:rPr lang="en-US" sz="1400" i="1" dirty="0">
                <a:solidFill>
                  <a:srgbClr val="003366"/>
                </a:solidFill>
              </a:rPr>
              <a:t> Users' Guide</a:t>
            </a:r>
            <a:r>
              <a:rPr lang="en-US" sz="1400" dirty="0">
                <a:solidFill>
                  <a:srgbClr val="003366"/>
                </a:solidFill>
              </a:rPr>
              <a:t>, 1997. </a:t>
            </a:r>
            <a:r>
              <a:rPr lang="en-US" sz="1400" dirty="0">
                <a:solidFill>
                  <a:srgbClr val="003366"/>
                </a:solidFill>
                <a:latin typeface="Courier New" pitchFamily="49" charset="0"/>
                <a:hlinkClick r:id="rId7"/>
              </a:rPr>
              <a:t>http://www.netlib.org/scalapack/</a:t>
            </a:r>
            <a:endParaRPr lang="en-US" sz="1400" dirty="0">
              <a:solidFill>
                <a:srgbClr val="003366"/>
              </a:solidFill>
              <a:latin typeface="Courier New" pitchFamily="49" charset="0"/>
            </a:endParaRPr>
          </a:p>
          <a:p>
            <a:pPr marL="457200" indent="-457200" algn="l"/>
            <a:r>
              <a:rPr lang="en-US" sz="1400" dirty="0">
                <a:solidFill>
                  <a:srgbClr val="003366"/>
                </a:solidFill>
              </a:rPr>
              <a:t>[6] S. </a:t>
            </a:r>
            <a:r>
              <a:rPr lang="en-US" sz="1400" dirty="0" err="1">
                <a:solidFill>
                  <a:srgbClr val="003366"/>
                </a:solidFill>
              </a:rPr>
              <a:t>Balay</a:t>
            </a:r>
            <a:r>
              <a:rPr lang="en-US" sz="1400" dirty="0">
                <a:solidFill>
                  <a:srgbClr val="003366"/>
                </a:solidFill>
              </a:rPr>
              <a:t>, K. </a:t>
            </a:r>
            <a:r>
              <a:rPr lang="en-US" sz="1400" dirty="0" err="1">
                <a:solidFill>
                  <a:srgbClr val="003366"/>
                </a:solidFill>
              </a:rPr>
              <a:t>Buschelman</a:t>
            </a:r>
            <a:r>
              <a:rPr lang="en-US" sz="1400" dirty="0">
                <a:solidFill>
                  <a:srgbClr val="003366"/>
                </a:solidFill>
              </a:rPr>
              <a:t>, W. D. </a:t>
            </a:r>
            <a:r>
              <a:rPr lang="en-US" sz="1400" dirty="0" err="1">
                <a:solidFill>
                  <a:srgbClr val="003366"/>
                </a:solidFill>
              </a:rPr>
              <a:t>Gropp</a:t>
            </a:r>
            <a:r>
              <a:rPr lang="en-US" sz="1400" dirty="0">
                <a:solidFill>
                  <a:srgbClr val="003366"/>
                </a:solidFill>
              </a:rPr>
              <a:t>, D. </a:t>
            </a:r>
            <a:r>
              <a:rPr lang="en-US" sz="1400" dirty="0" err="1">
                <a:solidFill>
                  <a:srgbClr val="003366"/>
                </a:solidFill>
              </a:rPr>
              <a:t>Kaushik</a:t>
            </a:r>
            <a:r>
              <a:rPr lang="en-US" sz="1400" dirty="0">
                <a:solidFill>
                  <a:srgbClr val="003366"/>
                </a:solidFill>
              </a:rPr>
              <a:t>, L. </a:t>
            </a:r>
            <a:r>
              <a:rPr lang="en-US" sz="1400" dirty="0" err="1">
                <a:solidFill>
                  <a:srgbClr val="003366"/>
                </a:solidFill>
              </a:rPr>
              <a:t>Curfman</a:t>
            </a:r>
            <a:r>
              <a:rPr lang="en-US" sz="1400" dirty="0">
                <a:solidFill>
                  <a:srgbClr val="003366"/>
                </a:solidFill>
              </a:rPr>
              <a:t> </a:t>
            </a:r>
            <a:r>
              <a:rPr lang="en-US" sz="1400" dirty="0" err="1">
                <a:solidFill>
                  <a:srgbClr val="003366"/>
                </a:solidFill>
              </a:rPr>
              <a:t>McInnes</a:t>
            </a:r>
            <a:r>
              <a:rPr lang="en-US" sz="1400" dirty="0">
                <a:solidFill>
                  <a:srgbClr val="003366"/>
                </a:solidFill>
              </a:rPr>
              <a:t> and B. F. Smith, </a:t>
            </a:r>
            <a:r>
              <a:rPr lang="en-US" sz="1400" dirty="0" err="1">
                <a:solidFill>
                  <a:srgbClr val="003366"/>
                </a:solidFill>
              </a:rPr>
              <a:t>PETSc</a:t>
            </a:r>
            <a:r>
              <a:rPr lang="en-US" sz="1400" dirty="0">
                <a:solidFill>
                  <a:srgbClr val="003366"/>
                </a:solidFill>
              </a:rPr>
              <a:t> home page, 2001. </a:t>
            </a:r>
            <a:r>
              <a:rPr lang="en-US" sz="1400" dirty="0">
                <a:solidFill>
                  <a:srgbClr val="003366"/>
                </a:solidFill>
                <a:latin typeface="Courier New" pitchFamily="49" charset="0"/>
                <a:hlinkClick r:id="rId8"/>
              </a:rPr>
              <a:t>http://www.mcs.anl.gov/petsc</a:t>
            </a:r>
            <a:endParaRPr lang="en-US" sz="1400" dirty="0">
              <a:solidFill>
                <a:srgbClr val="003366"/>
              </a:solidFill>
              <a:latin typeface="Courier New" pitchFamily="49" charset="0"/>
            </a:endParaRPr>
          </a:p>
          <a:p>
            <a:pPr marL="457200" indent="-457200" algn="l"/>
            <a:r>
              <a:rPr lang="en-US" sz="1400" dirty="0">
                <a:solidFill>
                  <a:srgbClr val="003366"/>
                </a:solidFill>
              </a:rPr>
              <a:t>[7] S. </a:t>
            </a:r>
            <a:r>
              <a:rPr lang="en-US" sz="1400" dirty="0" err="1">
                <a:solidFill>
                  <a:srgbClr val="003366"/>
                </a:solidFill>
              </a:rPr>
              <a:t>Balay</a:t>
            </a:r>
            <a:r>
              <a:rPr lang="en-US" sz="1400" dirty="0">
                <a:solidFill>
                  <a:srgbClr val="003366"/>
                </a:solidFill>
              </a:rPr>
              <a:t>, W. D. </a:t>
            </a:r>
            <a:r>
              <a:rPr lang="en-US" sz="1400" dirty="0" err="1">
                <a:solidFill>
                  <a:srgbClr val="003366"/>
                </a:solidFill>
              </a:rPr>
              <a:t>Gropp</a:t>
            </a:r>
            <a:r>
              <a:rPr lang="en-US" sz="1400" dirty="0">
                <a:solidFill>
                  <a:srgbClr val="003366"/>
                </a:solidFill>
              </a:rPr>
              <a:t>. L. </a:t>
            </a:r>
            <a:r>
              <a:rPr lang="en-US" sz="1400" dirty="0" err="1">
                <a:solidFill>
                  <a:srgbClr val="003366"/>
                </a:solidFill>
              </a:rPr>
              <a:t>Curfman</a:t>
            </a:r>
            <a:r>
              <a:rPr lang="en-US" sz="1400" dirty="0">
                <a:solidFill>
                  <a:srgbClr val="003366"/>
                </a:solidFill>
              </a:rPr>
              <a:t> </a:t>
            </a:r>
            <a:r>
              <a:rPr lang="en-US" sz="1400" dirty="0" err="1">
                <a:solidFill>
                  <a:srgbClr val="003366"/>
                </a:solidFill>
              </a:rPr>
              <a:t>McInnes</a:t>
            </a:r>
            <a:r>
              <a:rPr lang="en-US" sz="1400" dirty="0">
                <a:solidFill>
                  <a:srgbClr val="003366"/>
                </a:solidFill>
              </a:rPr>
              <a:t> and B. Smith, </a:t>
            </a:r>
            <a:r>
              <a:rPr lang="en-US" sz="1400" i="1" dirty="0" err="1">
                <a:solidFill>
                  <a:srgbClr val="003366"/>
                </a:solidFill>
              </a:rPr>
              <a:t>PETSc</a:t>
            </a:r>
            <a:r>
              <a:rPr lang="en-US" sz="1400" i="1" dirty="0">
                <a:solidFill>
                  <a:srgbClr val="003366"/>
                </a:solidFill>
              </a:rPr>
              <a:t> Users Manual</a:t>
            </a:r>
            <a:r>
              <a:rPr lang="en-US" sz="1400" dirty="0">
                <a:solidFill>
                  <a:srgbClr val="003366"/>
                </a:solidFill>
              </a:rPr>
              <a:t>, ANL-95/11 - Revision 2.1.0, Argonne National Laboratory, 2001.</a:t>
            </a:r>
          </a:p>
          <a:p>
            <a:pPr marL="457200" indent="-457200" algn="l"/>
            <a:r>
              <a:rPr lang="en-US" sz="1400" dirty="0">
                <a:solidFill>
                  <a:srgbClr val="003366"/>
                </a:solidFill>
              </a:rPr>
              <a:t>[8] S. </a:t>
            </a:r>
            <a:r>
              <a:rPr lang="en-US" sz="1400" dirty="0" err="1">
                <a:solidFill>
                  <a:srgbClr val="003366"/>
                </a:solidFill>
              </a:rPr>
              <a:t>Balay</a:t>
            </a:r>
            <a:r>
              <a:rPr lang="en-US" sz="1400" dirty="0">
                <a:solidFill>
                  <a:srgbClr val="003366"/>
                </a:solidFill>
              </a:rPr>
              <a:t>, W. D. </a:t>
            </a:r>
            <a:r>
              <a:rPr lang="en-US" sz="1400" dirty="0" err="1">
                <a:solidFill>
                  <a:srgbClr val="003366"/>
                </a:solidFill>
              </a:rPr>
              <a:t>Gropp</a:t>
            </a:r>
            <a:r>
              <a:rPr lang="en-US" sz="1400" dirty="0">
                <a:solidFill>
                  <a:srgbClr val="003366"/>
                </a:solidFill>
              </a:rPr>
              <a:t>, L. </a:t>
            </a:r>
            <a:r>
              <a:rPr lang="en-US" sz="1400" dirty="0" err="1">
                <a:solidFill>
                  <a:srgbClr val="003366"/>
                </a:solidFill>
              </a:rPr>
              <a:t>Curfman</a:t>
            </a:r>
            <a:r>
              <a:rPr lang="en-US" sz="1400" dirty="0">
                <a:solidFill>
                  <a:srgbClr val="003366"/>
                </a:solidFill>
              </a:rPr>
              <a:t> </a:t>
            </a:r>
            <a:r>
              <a:rPr lang="en-US" sz="1400" dirty="0" err="1">
                <a:solidFill>
                  <a:srgbClr val="003366"/>
                </a:solidFill>
              </a:rPr>
              <a:t>McInnes</a:t>
            </a:r>
            <a:r>
              <a:rPr lang="en-US" sz="1400" dirty="0">
                <a:solidFill>
                  <a:srgbClr val="003366"/>
                </a:solidFill>
              </a:rPr>
              <a:t> and B. F. Smith, "Efficient Management of Parallelism in Object Oriented Numerical Software Libraries", in </a:t>
            </a:r>
            <a:r>
              <a:rPr lang="en-US" sz="1400" i="1" dirty="0">
                <a:solidFill>
                  <a:srgbClr val="003366"/>
                </a:solidFill>
              </a:rPr>
              <a:t>Modern Software Tools in Scientific Computing</a:t>
            </a:r>
            <a:r>
              <a:rPr lang="en-US" sz="1400" dirty="0">
                <a:solidFill>
                  <a:srgbClr val="003366"/>
                </a:solidFill>
              </a:rPr>
              <a:t>, E. </a:t>
            </a:r>
            <a:r>
              <a:rPr lang="en-US" sz="1400" dirty="0" err="1">
                <a:solidFill>
                  <a:srgbClr val="003366"/>
                </a:solidFill>
              </a:rPr>
              <a:t>Arge</a:t>
            </a:r>
            <a:r>
              <a:rPr lang="en-US" sz="1400" dirty="0">
                <a:solidFill>
                  <a:srgbClr val="003366"/>
                </a:solidFill>
              </a:rPr>
              <a:t>, A. M. </a:t>
            </a:r>
            <a:r>
              <a:rPr lang="en-US" sz="1400" dirty="0" err="1">
                <a:solidFill>
                  <a:srgbClr val="003366"/>
                </a:solidFill>
              </a:rPr>
              <a:t>Bruaset</a:t>
            </a:r>
            <a:r>
              <a:rPr lang="en-US" sz="1400" dirty="0">
                <a:solidFill>
                  <a:srgbClr val="003366"/>
                </a:solidFill>
              </a:rPr>
              <a:t> and H. P. </a:t>
            </a:r>
            <a:r>
              <a:rPr lang="en-US" sz="1400" dirty="0" err="1">
                <a:solidFill>
                  <a:srgbClr val="003366"/>
                </a:solidFill>
              </a:rPr>
              <a:t>Langtangen</a:t>
            </a:r>
            <a:r>
              <a:rPr lang="en-US" sz="1400" dirty="0">
                <a:solidFill>
                  <a:srgbClr val="003366"/>
                </a:solidFill>
              </a:rPr>
              <a:t>, editors, </a:t>
            </a:r>
            <a:r>
              <a:rPr lang="en-US" sz="1400" dirty="0" err="1">
                <a:solidFill>
                  <a:srgbClr val="003366"/>
                </a:solidFill>
              </a:rPr>
              <a:t>Birkhauser</a:t>
            </a:r>
            <a:r>
              <a:rPr lang="en-US" sz="1400" dirty="0">
                <a:solidFill>
                  <a:srgbClr val="003366"/>
                </a:solidFill>
              </a:rPr>
              <a:t> Press, 1997, 163-202</a:t>
            </a:r>
            <a:r>
              <a:rPr lang="en-US" sz="1400" dirty="0" smtClean="0">
                <a:solidFill>
                  <a:srgbClr val="003366"/>
                </a:solidFill>
              </a:rPr>
              <a:t>.</a:t>
            </a:r>
            <a:endParaRPr lang="en-US" sz="1400" dirty="0">
              <a:solidFill>
                <a:srgbClr val="003366"/>
              </a:solidFill>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2B71A510-A169-4C15-A5B6-AD1CA22BD917}" type="slidenum">
              <a:rPr lang="en-US"/>
              <a:pPr/>
              <a:t>4</a:t>
            </a:fld>
            <a:endParaRPr lang="en-US"/>
          </a:p>
        </p:txBody>
      </p:sp>
      <p:sp>
        <p:nvSpPr>
          <p:cNvPr id="1106946" name="Rectangle 2"/>
          <p:cNvSpPr>
            <a:spLocks noGrp="1" noChangeArrowheads="1"/>
          </p:cNvSpPr>
          <p:nvPr>
            <p:ph type="title"/>
          </p:nvPr>
        </p:nvSpPr>
        <p:spPr/>
        <p:txBody>
          <a:bodyPr/>
          <a:lstStyle/>
          <a:p>
            <a:r>
              <a:rPr lang="en-US"/>
              <a:t>Scientific Libraries</a:t>
            </a:r>
          </a:p>
        </p:txBody>
      </p:sp>
      <p:sp>
        <p:nvSpPr>
          <p:cNvPr id="1106947" name="Rectangle 3"/>
          <p:cNvSpPr>
            <a:spLocks noGrp="1" noChangeArrowheads="1"/>
          </p:cNvSpPr>
          <p:nvPr>
            <p:ph type="body" idx="1"/>
          </p:nvPr>
        </p:nvSpPr>
        <p:spPr/>
        <p:txBody>
          <a:bodyPr/>
          <a:lstStyle/>
          <a:p>
            <a:pPr>
              <a:buFont typeface="Wingdings" pitchFamily="2" charset="2"/>
              <a:buNone/>
            </a:pPr>
            <a:r>
              <a:rPr lang="en-US"/>
              <a:t>Because some tasks are quite common across many science and engineering applications, groups of researchers have put a lot of effort into writing </a:t>
            </a:r>
            <a:r>
              <a:rPr lang="en-US" b="1" i="1" u="sng"/>
              <a:t>scientific libraries</a:t>
            </a:r>
            <a:r>
              <a:rPr lang="en-US"/>
              <a:t>: collections of routines for performing these commonly-used tasks (for example, linear algebra solvers).</a:t>
            </a:r>
          </a:p>
          <a:p>
            <a:pPr>
              <a:buFont typeface="Wingdings" pitchFamily="2" charset="2"/>
              <a:buNone/>
            </a:pPr>
            <a:r>
              <a:rPr lang="en-US"/>
              <a:t>The people who write these libraries know a lot more about these things than we do.</a:t>
            </a:r>
          </a:p>
          <a:p>
            <a:pPr>
              <a:buFont typeface="Wingdings" pitchFamily="2" charset="2"/>
              <a:buNone/>
            </a:pPr>
            <a:r>
              <a:rPr lang="en-US"/>
              <a:t>So, a good strategy is to use their libraries, rather than trying to write our own.</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89074D7D-A95C-434C-A8F8-E821769429D9}" type="slidenum">
              <a:rPr lang="en-US"/>
              <a:pPr/>
              <a:t>5</a:t>
            </a:fld>
            <a:endParaRPr lang="en-US"/>
          </a:p>
        </p:txBody>
      </p:sp>
      <p:sp>
        <p:nvSpPr>
          <p:cNvPr id="1107970" name="Rectangle 2"/>
          <p:cNvSpPr>
            <a:spLocks noGrp="1" noChangeArrowheads="1"/>
          </p:cNvSpPr>
          <p:nvPr>
            <p:ph type="title"/>
          </p:nvPr>
        </p:nvSpPr>
        <p:spPr/>
        <p:txBody>
          <a:bodyPr/>
          <a:lstStyle/>
          <a:p>
            <a:r>
              <a:rPr lang="en-US"/>
              <a:t/>
            </a:r>
            <a:br>
              <a:rPr lang="en-US"/>
            </a:br>
            <a:r>
              <a:rPr lang="en-US"/>
              <a:t>Solver Libraries</a:t>
            </a:r>
          </a:p>
        </p:txBody>
      </p:sp>
      <p:sp>
        <p:nvSpPr>
          <p:cNvPr id="1107971" name="Rectangle 3"/>
          <p:cNvSpPr>
            <a:spLocks noGrp="1" noChangeArrowheads="1"/>
          </p:cNvSpPr>
          <p:nvPr>
            <p:ph type="body" idx="1"/>
          </p:nvPr>
        </p:nvSpPr>
        <p:spPr/>
        <p:txBody>
          <a:bodyPr/>
          <a:lstStyle/>
          <a:p>
            <a:pPr>
              <a:buFont typeface="Wingdings" pitchFamily="2" charset="2"/>
              <a:buNone/>
            </a:pPr>
            <a:r>
              <a:rPr lang="en-US"/>
              <a:t>Probably the most common scientific computing task is solving a system of equations</a:t>
            </a:r>
          </a:p>
          <a:p>
            <a:pPr>
              <a:lnSpc>
                <a:spcPct val="60000"/>
              </a:lnSpc>
              <a:buFont typeface="Wingdings" pitchFamily="2" charset="2"/>
              <a:buNone/>
            </a:pPr>
            <a:r>
              <a:rPr lang="en-US" b="1"/>
              <a:t>                            Ax</a:t>
            </a:r>
            <a:r>
              <a:rPr lang="en-US"/>
              <a:t> = </a:t>
            </a:r>
            <a:r>
              <a:rPr lang="en-US" b="1"/>
              <a:t>b</a:t>
            </a:r>
          </a:p>
          <a:p>
            <a:pPr>
              <a:buFont typeface="Wingdings" pitchFamily="2" charset="2"/>
              <a:buNone/>
            </a:pPr>
            <a:r>
              <a:rPr lang="en-US"/>
              <a:t>where </a:t>
            </a:r>
            <a:r>
              <a:rPr lang="en-US" b="1"/>
              <a:t>A</a:t>
            </a:r>
            <a:r>
              <a:rPr lang="en-US"/>
              <a:t> is a matrix of coefficients, </a:t>
            </a:r>
            <a:r>
              <a:rPr lang="en-US" b="1"/>
              <a:t>x</a:t>
            </a:r>
            <a:r>
              <a:rPr lang="en-US"/>
              <a:t> is a vector of unknowns, and </a:t>
            </a:r>
            <a:r>
              <a:rPr lang="en-US" b="1"/>
              <a:t>b</a:t>
            </a:r>
            <a:r>
              <a:rPr lang="en-US"/>
              <a:t> is a vector of knowns.</a:t>
            </a:r>
          </a:p>
          <a:p>
            <a:pPr>
              <a:buFont typeface="Wingdings" pitchFamily="2" charset="2"/>
              <a:buNone/>
            </a:pPr>
            <a:r>
              <a:rPr lang="en-US"/>
              <a:t>The goal is to solve for </a:t>
            </a:r>
            <a:r>
              <a:rPr lang="en-US" b="1"/>
              <a:t>x</a:t>
            </a:r>
            <a:r>
              <a:rPr lang="en-US"/>
              <a:t>.</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2392B4FB-960C-4BE3-B089-482636FB3508}" type="slidenum">
              <a:rPr lang="en-US"/>
              <a:pPr/>
              <a:t>6</a:t>
            </a:fld>
            <a:endParaRPr lang="en-US"/>
          </a:p>
        </p:txBody>
      </p:sp>
      <p:sp>
        <p:nvSpPr>
          <p:cNvPr id="1108994" name="Rectangle 2"/>
          <p:cNvSpPr>
            <a:spLocks noGrp="1" noChangeArrowheads="1"/>
          </p:cNvSpPr>
          <p:nvPr>
            <p:ph type="title"/>
          </p:nvPr>
        </p:nvSpPr>
        <p:spPr/>
        <p:txBody>
          <a:bodyPr/>
          <a:lstStyle/>
          <a:p>
            <a:r>
              <a:rPr lang="en-US"/>
              <a:t>Solving Systems of Equations</a:t>
            </a:r>
          </a:p>
        </p:txBody>
      </p:sp>
      <p:sp>
        <p:nvSpPr>
          <p:cNvPr id="1108995" name="Rectangle 3"/>
          <p:cNvSpPr>
            <a:spLocks noGrp="1" noChangeArrowheads="1"/>
          </p:cNvSpPr>
          <p:nvPr>
            <p:ph type="body" idx="1"/>
          </p:nvPr>
        </p:nvSpPr>
        <p:spPr/>
        <p:txBody>
          <a:bodyPr/>
          <a:lstStyle/>
          <a:p>
            <a:pPr>
              <a:buFont typeface="Wingdings" pitchFamily="2" charset="2"/>
              <a:buNone/>
            </a:pPr>
            <a:r>
              <a:rPr lang="en-US" b="1">
                <a:solidFill>
                  <a:schemeClr val="hlink"/>
                </a:solidFill>
              </a:rPr>
              <a:t>Don’ts</a:t>
            </a:r>
            <a:r>
              <a:rPr lang="en-US"/>
              <a:t>:</a:t>
            </a:r>
          </a:p>
          <a:p>
            <a:r>
              <a:rPr lang="en-US" b="1" u="sng">
                <a:solidFill>
                  <a:schemeClr val="hlink"/>
                </a:solidFill>
              </a:rPr>
              <a:t>Don’t</a:t>
            </a:r>
            <a:r>
              <a:rPr lang="en-US"/>
              <a:t> invert the matrix (</a:t>
            </a:r>
            <a:r>
              <a:rPr lang="en-US" b="1"/>
              <a:t>x</a:t>
            </a:r>
            <a:r>
              <a:rPr lang="en-US"/>
              <a:t> = </a:t>
            </a:r>
            <a:r>
              <a:rPr lang="en-US" b="1"/>
              <a:t>A</a:t>
            </a:r>
            <a:r>
              <a:rPr lang="en-US" baseline="30000"/>
              <a:t>-1</a:t>
            </a:r>
            <a:r>
              <a:rPr lang="en-US" b="1"/>
              <a:t>b</a:t>
            </a:r>
            <a:r>
              <a:rPr lang="en-US"/>
              <a:t>). That’s much more costly than solving directly, and much more prone to numerical error.</a:t>
            </a:r>
          </a:p>
          <a:p>
            <a:r>
              <a:rPr lang="en-US" b="1" u="sng">
                <a:solidFill>
                  <a:schemeClr val="hlink"/>
                </a:solidFill>
              </a:rPr>
              <a:t>Don’t</a:t>
            </a:r>
            <a:r>
              <a:rPr lang="en-US"/>
              <a:t> write your own solver code.  There are people who devote their whole careers to writing solvers. They know a lot more about writing solvers than we do.</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5" name="Slide Number Placeholder 4"/>
          <p:cNvSpPr>
            <a:spLocks noGrp="1"/>
          </p:cNvSpPr>
          <p:nvPr>
            <p:ph type="sldNum" sz="quarter" idx="11"/>
          </p:nvPr>
        </p:nvSpPr>
        <p:spPr/>
        <p:txBody>
          <a:bodyPr/>
          <a:lstStyle/>
          <a:p>
            <a:fld id="{ABCA7B50-4591-4205-914D-489EE3D09476}" type="slidenum">
              <a:rPr lang="en-US"/>
              <a:pPr/>
              <a:t>7</a:t>
            </a:fld>
            <a:endParaRPr lang="en-US"/>
          </a:p>
        </p:txBody>
      </p:sp>
      <p:sp>
        <p:nvSpPr>
          <p:cNvPr id="1110018" name="Rectangle 2"/>
          <p:cNvSpPr>
            <a:spLocks noGrp="1" noChangeArrowheads="1"/>
          </p:cNvSpPr>
          <p:nvPr>
            <p:ph type="title"/>
          </p:nvPr>
        </p:nvSpPr>
        <p:spPr/>
        <p:txBody>
          <a:bodyPr/>
          <a:lstStyle/>
          <a:p>
            <a:r>
              <a:rPr lang="en-US"/>
              <a:t>Solving Do’s</a:t>
            </a:r>
          </a:p>
        </p:txBody>
      </p:sp>
      <p:sp>
        <p:nvSpPr>
          <p:cNvPr id="1110019" name="Rectangle 3"/>
          <p:cNvSpPr>
            <a:spLocks noGrp="1" noChangeArrowheads="1"/>
          </p:cNvSpPr>
          <p:nvPr>
            <p:ph type="body" idx="1"/>
          </p:nvPr>
        </p:nvSpPr>
        <p:spPr/>
        <p:txBody>
          <a:bodyPr/>
          <a:lstStyle/>
          <a:p>
            <a:pPr>
              <a:buFont typeface="Wingdings" pitchFamily="2" charset="2"/>
              <a:buNone/>
            </a:pPr>
            <a:r>
              <a:rPr lang="en-US" b="1">
                <a:solidFill>
                  <a:schemeClr val="folHlink"/>
                </a:solidFill>
              </a:rPr>
              <a:t>Do’s</a:t>
            </a:r>
            <a:r>
              <a:rPr lang="en-US"/>
              <a:t>:</a:t>
            </a:r>
          </a:p>
          <a:p>
            <a:r>
              <a:rPr lang="en-US" b="1" u="sng">
                <a:solidFill>
                  <a:schemeClr val="folHlink"/>
                </a:solidFill>
              </a:rPr>
              <a:t>Do</a:t>
            </a:r>
            <a:r>
              <a:rPr lang="en-US"/>
              <a:t> use standard, portable solver libraries.</a:t>
            </a:r>
          </a:p>
          <a:p>
            <a:r>
              <a:rPr lang="en-US" b="1" u="sng">
                <a:solidFill>
                  <a:schemeClr val="folHlink"/>
                </a:solidFill>
              </a:rPr>
              <a:t>Do</a:t>
            </a:r>
            <a:r>
              <a:rPr lang="en-US"/>
              <a:t> use a version that’s tuned for the platform you’re running on, if available.</a:t>
            </a:r>
          </a:p>
          <a:p>
            <a:r>
              <a:rPr lang="en-US" b="1" u="sng">
                <a:solidFill>
                  <a:schemeClr val="folHlink"/>
                </a:solidFill>
              </a:rPr>
              <a:t>Do</a:t>
            </a:r>
            <a:r>
              <a:rPr lang="en-US"/>
              <a:t> use the information that you have about your system of equations to pick the most efficient solver.</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24" name="Slide Number Placeholder 4"/>
          <p:cNvSpPr>
            <a:spLocks noGrp="1"/>
          </p:cNvSpPr>
          <p:nvPr>
            <p:ph type="sldNum" sz="quarter" idx="11"/>
          </p:nvPr>
        </p:nvSpPr>
        <p:spPr/>
        <p:txBody>
          <a:bodyPr/>
          <a:lstStyle/>
          <a:p>
            <a:fld id="{AC6B423C-0ED9-49BD-9319-96257EECEFE1}" type="slidenum">
              <a:rPr lang="en-US"/>
              <a:pPr/>
              <a:t>8</a:t>
            </a:fld>
            <a:endParaRPr lang="en-US"/>
          </a:p>
        </p:txBody>
      </p:sp>
      <p:sp>
        <p:nvSpPr>
          <p:cNvPr id="1111042" name="Rectangle 2"/>
          <p:cNvSpPr>
            <a:spLocks noGrp="1" noChangeArrowheads="1"/>
          </p:cNvSpPr>
          <p:nvPr>
            <p:ph type="title"/>
          </p:nvPr>
        </p:nvSpPr>
        <p:spPr/>
        <p:txBody>
          <a:bodyPr/>
          <a:lstStyle/>
          <a:p>
            <a:r>
              <a:rPr lang="en-US"/>
              <a:t>All About Your Matrix</a:t>
            </a:r>
          </a:p>
        </p:txBody>
      </p:sp>
      <p:sp>
        <p:nvSpPr>
          <p:cNvPr id="1111043" name="Rectangle 3"/>
          <p:cNvSpPr>
            <a:spLocks noGrp="1" noChangeArrowheads="1"/>
          </p:cNvSpPr>
          <p:nvPr>
            <p:ph type="body" idx="1"/>
          </p:nvPr>
        </p:nvSpPr>
        <p:spPr/>
        <p:txBody>
          <a:bodyPr/>
          <a:lstStyle/>
          <a:p>
            <a:pPr>
              <a:buFont typeface="Wingdings" pitchFamily="2" charset="2"/>
              <a:buNone/>
            </a:pPr>
            <a:r>
              <a:rPr lang="en-US"/>
              <a:t>If you know things about your matrix, you maybe can use a more efficient solver.</a:t>
            </a:r>
          </a:p>
          <a:p>
            <a:r>
              <a:rPr lang="en-US"/>
              <a:t>Symmetric:  </a:t>
            </a:r>
            <a:r>
              <a:rPr lang="en-US" i="1"/>
              <a:t>a</a:t>
            </a:r>
            <a:r>
              <a:rPr lang="en-US" i="1" baseline="-25000"/>
              <a:t>i,j</a:t>
            </a:r>
            <a:r>
              <a:rPr lang="en-US"/>
              <a:t> = </a:t>
            </a:r>
            <a:r>
              <a:rPr lang="en-US" i="1"/>
              <a:t>a</a:t>
            </a:r>
            <a:r>
              <a:rPr lang="en-US" i="1" baseline="-25000"/>
              <a:t>j,i</a:t>
            </a:r>
          </a:p>
          <a:p>
            <a:r>
              <a:rPr lang="en-US"/>
              <a:t>Positive definite: </a:t>
            </a:r>
            <a:r>
              <a:rPr lang="en-US" b="1"/>
              <a:t>x</a:t>
            </a:r>
            <a:r>
              <a:rPr lang="en-US" baseline="30000"/>
              <a:t>T</a:t>
            </a:r>
            <a:r>
              <a:rPr lang="en-US" b="1"/>
              <a:t>Ax</a:t>
            </a:r>
            <a:r>
              <a:rPr lang="en-US"/>
              <a:t> &gt; 0 for all </a:t>
            </a:r>
            <a:r>
              <a:rPr lang="en-US" b="1"/>
              <a:t>x</a:t>
            </a:r>
            <a:r>
              <a:rPr lang="en-US"/>
              <a:t> </a:t>
            </a:r>
            <a:r>
              <a:rPr lang="en-US">
                <a:sym typeface="Symbol" pitchFamily="18" charset="2"/>
              </a:rPr>
              <a:t> </a:t>
            </a:r>
            <a:r>
              <a:rPr lang="en-US">
                <a:sym typeface="StarMath" pitchFamily="2" charset="2"/>
              </a:rPr>
              <a:t>0                             (for example, if all eigenvalues are positive)</a:t>
            </a:r>
          </a:p>
          <a:p>
            <a:r>
              <a:rPr lang="en-US">
                <a:sym typeface="StarMath" pitchFamily="2" charset="2"/>
              </a:rPr>
              <a:t>Banded:</a:t>
            </a:r>
          </a:p>
          <a:p>
            <a:pPr>
              <a:buFont typeface="Wingdings" pitchFamily="2" charset="2"/>
              <a:buNone/>
            </a:pPr>
            <a:r>
              <a:rPr lang="en-US"/>
              <a:t>    zero</a:t>
            </a:r>
          </a:p>
          <a:p>
            <a:pPr>
              <a:buFont typeface="Wingdings" pitchFamily="2" charset="2"/>
              <a:buNone/>
            </a:pPr>
            <a:r>
              <a:rPr lang="en-US"/>
              <a:t>    except</a:t>
            </a:r>
          </a:p>
          <a:p>
            <a:pPr>
              <a:buFont typeface="Wingdings" pitchFamily="2" charset="2"/>
              <a:buNone/>
            </a:pPr>
            <a:r>
              <a:rPr lang="en-US"/>
              <a:t>    on the</a:t>
            </a:r>
          </a:p>
          <a:p>
            <a:pPr>
              <a:buFont typeface="Wingdings" pitchFamily="2" charset="2"/>
              <a:buNone/>
            </a:pPr>
            <a:r>
              <a:rPr lang="en-US"/>
              <a:t>    bands</a:t>
            </a:r>
          </a:p>
        </p:txBody>
      </p:sp>
      <p:grpSp>
        <p:nvGrpSpPr>
          <p:cNvPr id="2" name="Group 4"/>
          <p:cNvGrpSpPr>
            <a:grpSpLocks/>
          </p:cNvGrpSpPr>
          <p:nvPr/>
        </p:nvGrpSpPr>
        <p:grpSpPr bwMode="auto">
          <a:xfrm>
            <a:off x="2362200" y="4038600"/>
            <a:ext cx="1600200" cy="1600200"/>
            <a:chOff x="1584" y="2928"/>
            <a:chExt cx="1008" cy="1008"/>
          </a:xfrm>
        </p:grpSpPr>
        <p:sp>
          <p:nvSpPr>
            <p:cNvPr id="1111045" name="Rectangle 5"/>
            <p:cNvSpPr>
              <a:spLocks noChangeArrowheads="1"/>
            </p:cNvSpPr>
            <p:nvPr/>
          </p:nvSpPr>
          <p:spPr bwMode="auto">
            <a:xfrm>
              <a:off x="1584" y="2928"/>
              <a:ext cx="1008" cy="100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11046" name="Line 6"/>
            <p:cNvSpPr>
              <a:spLocks noChangeShapeType="1"/>
            </p:cNvSpPr>
            <p:nvPr/>
          </p:nvSpPr>
          <p:spPr bwMode="auto">
            <a:xfrm>
              <a:off x="1584" y="2928"/>
              <a:ext cx="1008" cy="1008"/>
            </a:xfrm>
            <a:prstGeom prst="line">
              <a:avLst/>
            </a:prstGeom>
            <a:noFill/>
            <a:ln w="9525">
              <a:solidFill>
                <a:schemeClr val="tx1"/>
              </a:solidFill>
              <a:miter lim="800000"/>
              <a:headEnd/>
              <a:tailEnd/>
            </a:ln>
            <a:effectLst/>
          </p:spPr>
          <p:txBody>
            <a:bodyPr wrap="none"/>
            <a:lstStyle/>
            <a:p>
              <a:endParaRPr lang="en-US"/>
            </a:p>
          </p:txBody>
        </p:sp>
        <p:sp>
          <p:nvSpPr>
            <p:cNvPr id="1111047" name="Line 7"/>
            <p:cNvSpPr>
              <a:spLocks noChangeShapeType="1"/>
            </p:cNvSpPr>
            <p:nvPr/>
          </p:nvSpPr>
          <p:spPr bwMode="auto">
            <a:xfrm>
              <a:off x="1584" y="3072"/>
              <a:ext cx="864" cy="864"/>
            </a:xfrm>
            <a:prstGeom prst="line">
              <a:avLst/>
            </a:prstGeom>
            <a:noFill/>
            <a:ln w="9525">
              <a:solidFill>
                <a:schemeClr val="tx1"/>
              </a:solidFill>
              <a:miter lim="800000"/>
              <a:headEnd/>
              <a:tailEnd/>
            </a:ln>
            <a:effectLst/>
          </p:spPr>
          <p:txBody>
            <a:bodyPr wrap="none"/>
            <a:lstStyle/>
            <a:p>
              <a:endParaRPr lang="en-US"/>
            </a:p>
          </p:txBody>
        </p:sp>
        <p:sp>
          <p:nvSpPr>
            <p:cNvPr id="1111048" name="Line 8"/>
            <p:cNvSpPr>
              <a:spLocks noChangeShapeType="1"/>
            </p:cNvSpPr>
            <p:nvPr/>
          </p:nvSpPr>
          <p:spPr bwMode="auto">
            <a:xfrm>
              <a:off x="1728" y="2928"/>
              <a:ext cx="864" cy="864"/>
            </a:xfrm>
            <a:prstGeom prst="line">
              <a:avLst/>
            </a:prstGeom>
            <a:noFill/>
            <a:ln w="9525">
              <a:solidFill>
                <a:schemeClr val="tx1"/>
              </a:solidFill>
              <a:miter lim="800000"/>
              <a:headEnd/>
              <a:tailEnd/>
            </a:ln>
            <a:effectLst/>
          </p:spPr>
          <p:txBody>
            <a:bodyPr wrap="none"/>
            <a:lstStyle/>
            <a:p>
              <a:endParaRPr lang="en-US"/>
            </a:p>
          </p:txBody>
        </p:sp>
        <p:sp>
          <p:nvSpPr>
            <p:cNvPr id="1111049" name="Line 9"/>
            <p:cNvSpPr>
              <a:spLocks noChangeShapeType="1"/>
            </p:cNvSpPr>
            <p:nvPr/>
          </p:nvSpPr>
          <p:spPr bwMode="auto">
            <a:xfrm>
              <a:off x="1584" y="3600"/>
              <a:ext cx="336" cy="336"/>
            </a:xfrm>
            <a:prstGeom prst="line">
              <a:avLst/>
            </a:prstGeom>
            <a:noFill/>
            <a:ln w="9525">
              <a:solidFill>
                <a:schemeClr val="tx1"/>
              </a:solidFill>
              <a:miter lim="800000"/>
              <a:headEnd/>
              <a:tailEnd/>
            </a:ln>
            <a:effectLst/>
          </p:spPr>
          <p:txBody>
            <a:bodyPr wrap="none"/>
            <a:lstStyle/>
            <a:p>
              <a:endParaRPr lang="en-US"/>
            </a:p>
          </p:txBody>
        </p:sp>
        <p:sp>
          <p:nvSpPr>
            <p:cNvPr id="1111050" name="Line 10"/>
            <p:cNvSpPr>
              <a:spLocks noChangeShapeType="1"/>
            </p:cNvSpPr>
            <p:nvPr/>
          </p:nvSpPr>
          <p:spPr bwMode="auto">
            <a:xfrm>
              <a:off x="2256" y="2928"/>
              <a:ext cx="336" cy="336"/>
            </a:xfrm>
            <a:prstGeom prst="line">
              <a:avLst/>
            </a:prstGeom>
            <a:noFill/>
            <a:ln w="9525">
              <a:solidFill>
                <a:schemeClr val="tx1"/>
              </a:solidFill>
              <a:miter lim="800000"/>
              <a:headEnd/>
              <a:tailEnd/>
            </a:ln>
            <a:effectLst/>
          </p:spPr>
          <p:txBody>
            <a:bodyPr wrap="none"/>
            <a:lstStyle/>
            <a:p>
              <a:endParaRPr lang="en-US"/>
            </a:p>
          </p:txBody>
        </p:sp>
      </p:grpSp>
      <p:sp>
        <p:nvSpPr>
          <p:cNvPr id="1111051" name="Text Box 11"/>
          <p:cNvSpPr txBox="1">
            <a:spLocks noChangeArrowheads="1"/>
          </p:cNvSpPr>
          <p:nvPr/>
        </p:nvSpPr>
        <p:spPr bwMode="auto">
          <a:xfrm>
            <a:off x="4572000" y="3810000"/>
            <a:ext cx="2298700" cy="579438"/>
          </a:xfrm>
          <a:prstGeom prst="rect">
            <a:avLst/>
          </a:prstGeom>
          <a:noFill/>
          <a:ln w="9525">
            <a:noFill/>
            <a:miter lim="800000"/>
            <a:headEnd/>
            <a:tailEnd/>
          </a:ln>
          <a:effectLst/>
        </p:spPr>
        <p:txBody>
          <a:bodyPr wrap="none">
            <a:spAutoFit/>
          </a:bodyPr>
          <a:lstStyle/>
          <a:p>
            <a:pPr algn="l">
              <a:buClr>
                <a:schemeClr val="folHlink"/>
              </a:buClr>
              <a:buFont typeface="Wingdings" pitchFamily="2" charset="2"/>
              <a:buChar char="§"/>
            </a:pPr>
            <a:r>
              <a:rPr lang="en-US" sz="3200">
                <a:latin typeface="Tahoma" pitchFamily="34" charset="0"/>
              </a:rPr>
              <a:t> </a:t>
            </a:r>
            <a:r>
              <a:rPr lang="en-US" sz="2800"/>
              <a:t>Tridiagonal</a:t>
            </a:r>
            <a:r>
              <a:rPr lang="en-US" sz="3200">
                <a:latin typeface="Tahoma" pitchFamily="34" charset="0"/>
              </a:rPr>
              <a:t>:</a:t>
            </a:r>
          </a:p>
        </p:txBody>
      </p:sp>
      <p:sp>
        <p:nvSpPr>
          <p:cNvPr id="1111052" name="Line 12"/>
          <p:cNvSpPr>
            <a:spLocks noChangeShapeType="1"/>
          </p:cNvSpPr>
          <p:nvPr/>
        </p:nvSpPr>
        <p:spPr bwMode="auto">
          <a:xfrm>
            <a:off x="5791200" y="6400800"/>
            <a:ext cx="0" cy="0"/>
          </a:xfrm>
          <a:prstGeom prst="line">
            <a:avLst/>
          </a:prstGeom>
          <a:noFill/>
          <a:ln w="9525">
            <a:solidFill>
              <a:schemeClr val="tx1"/>
            </a:solidFill>
            <a:miter lim="800000"/>
            <a:headEnd/>
            <a:tailEnd/>
          </a:ln>
          <a:effectLst/>
        </p:spPr>
        <p:txBody>
          <a:bodyPr wrap="none"/>
          <a:lstStyle/>
          <a:p>
            <a:endParaRPr lang="en-US"/>
          </a:p>
        </p:txBody>
      </p:sp>
      <p:sp>
        <p:nvSpPr>
          <p:cNvPr id="1111053" name="Line 13"/>
          <p:cNvSpPr>
            <a:spLocks noChangeShapeType="1"/>
          </p:cNvSpPr>
          <p:nvPr/>
        </p:nvSpPr>
        <p:spPr bwMode="auto">
          <a:xfrm>
            <a:off x="6858000" y="5334000"/>
            <a:ext cx="0" cy="0"/>
          </a:xfrm>
          <a:prstGeom prst="line">
            <a:avLst/>
          </a:prstGeom>
          <a:noFill/>
          <a:ln w="9525">
            <a:solidFill>
              <a:schemeClr val="tx1"/>
            </a:solidFill>
            <a:miter lim="800000"/>
            <a:headEnd/>
            <a:tailEnd/>
          </a:ln>
          <a:effectLst/>
        </p:spPr>
        <p:txBody>
          <a:bodyPr wrap="none"/>
          <a:lstStyle/>
          <a:p>
            <a:endParaRPr lang="en-US"/>
          </a:p>
        </p:txBody>
      </p:sp>
      <p:sp>
        <p:nvSpPr>
          <p:cNvPr id="1111054" name="Text Box 14"/>
          <p:cNvSpPr txBox="1">
            <a:spLocks noChangeArrowheads="1"/>
          </p:cNvSpPr>
          <p:nvPr/>
        </p:nvSpPr>
        <p:spPr bwMode="auto">
          <a:xfrm>
            <a:off x="7620000" y="5707063"/>
            <a:ext cx="228600" cy="579437"/>
          </a:xfrm>
          <a:prstGeom prst="rect">
            <a:avLst/>
          </a:prstGeom>
          <a:noFill/>
          <a:ln w="9525">
            <a:noFill/>
            <a:miter lim="800000"/>
            <a:headEnd/>
            <a:tailEnd/>
          </a:ln>
          <a:effectLst/>
        </p:spPr>
        <p:txBody>
          <a:bodyPr>
            <a:spAutoFit/>
          </a:bodyPr>
          <a:lstStyle/>
          <a:p>
            <a:pPr algn="l">
              <a:spcBef>
                <a:spcPct val="50000"/>
              </a:spcBef>
            </a:pPr>
            <a:endParaRPr lang="en-US" sz="3200">
              <a:latin typeface="Tahoma" pitchFamily="34" charset="0"/>
            </a:endParaRPr>
          </a:p>
        </p:txBody>
      </p:sp>
      <p:grpSp>
        <p:nvGrpSpPr>
          <p:cNvPr id="3" name="Group 15"/>
          <p:cNvGrpSpPr>
            <a:grpSpLocks/>
          </p:cNvGrpSpPr>
          <p:nvPr/>
        </p:nvGrpSpPr>
        <p:grpSpPr bwMode="auto">
          <a:xfrm>
            <a:off x="5029200" y="4419600"/>
            <a:ext cx="1600200" cy="1600200"/>
            <a:chOff x="3312" y="3024"/>
            <a:chExt cx="1008" cy="1008"/>
          </a:xfrm>
        </p:grpSpPr>
        <p:sp>
          <p:nvSpPr>
            <p:cNvPr id="1111056" name="Rectangle 16"/>
            <p:cNvSpPr>
              <a:spLocks noChangeArrowheads="1"/>
            </p:cNvSpPr>
            <p:nvPr/>
          </p:nvSpPr>
          <p:spPr bwMode="auto">
            <a:xfrm>
              <a:off x="3312" y="3024"/>
              <a:ext cx="1008" cy="1008"/>
            </a:xfrm>
            <a:prstGeom prst="rect">
              <a:avLst/>
            </a:prstGeom>
            <a:solidFill>
              <a:schemeClr val="accent1"/>
            </a:solidFill>
            <a:ln w="9525">
              <a:solidFill>
                <a:schemeClr val="tx1"/>
              </a:solidFill>
              <a:miter lim="800000"/>
              <a:headEnd/>
              <a:tailEnd/>
            </a:ln>
            <a:effectLst/>
          </p:spPr>
          <p:txBody>
            <a:bodyPr wrap="none" anchor="ctr"/>
            <a:lstStyle/>
            <a:p>
              <a:endParaRPr lang="en-US" sz="3200">
                <a:latin typeface="Tahoma" pitchFamily="34" charset="0"/>
              </a:endParaRPr>
            </a:p>
          </p:txBody>
        </p:sp>
        <p:sp>
          <p:nvSpPr>
            <p:cNvPr id="1111057" name="Line 17"/>
            <p:cNvSpPr>
              <a:spLocks noChangeShapeType="1"/>
            </p:cNvSpPr>
            <p:nvPr/>
          </p:nvSpPr>
          <p:spPr bwMode="auto">
            <a:xfrm>
              <a:off x="3312" y="3120"/>
              <a:ext cx="912" cy="912"/>
            </a:xfrm>
            <a:prstGeom prst="line">
              <a:avLst/>
            </a:prstGeom>
            <a:noFill/>
            <a:ln w="9525">
              <a:solidFill>
                <a:schemeClr val="tx1"/>
              </a:solidFill>
              <a:miter lim="800000"/>
              <a:headEnd/>
              <a:tailEnd/>
            </a:ln>
            <a:effectLst/>
          </p:spPr>
          <p:txBody>
            <a:bodyPr wrap="none"/>
            <a:lstStyle/>
            <a:p>
              <a:endParaRPr lang="en-US"/>
            </a:p>
          </p:txBody>
        </p:sp>
        <p:sp>
          <p:nvSpPr>
            <p:cNvPr id="1111058" name="Line 18"/>
            <p:cNvSpPr>
              <a:spLocks noChangeShapeType="1"/>
            </p:cNvSpPr>
            <p:nvPr/>
          </p:nvSpPr>
          <p:spPr bwMode="auto">
            <a:xfrm>
              <a:off x="3408" y="3024"/>
              <a:ext cx="912" cy="912"/>
            </a:xfrm>
            <a:prstGeom prst="line">
              <a:avLst/>
            </a:prstGeom>
            <a:noFill/>
            <a:ln w="9525">
              <a:solidFill>
                <a:schemeClr val="tx1"/>
              </a:solidFill>
              <a:miter lim="800000"/>
              <a:headEnd/>
              <a:tailEnd/>
            </a:ln>
            <a:effectLst/>
          </p:spPr>
          <p:txBody>
            <a:bodyPr wrap="none"/>
            <a:lstStyle/>
            <a:p>
              <a:endParaRPr lang="en-US"/>
            </a:p>
          </p:txBody>
        </p:sp>
        <p:sp>
          <p:nvSpPr>
            <p:cNvPr id="1111059" name="Line 19"/>
            <p:cNvSpPr>
              <a:spLocks noChangeShapeType="1"/>
            </p:cNvSpPr>
            <p:nvPr/>
          </p:nvSpPr>
          <p:spPr bwMode="auto">
            <a:xfrm>
              <a:off x="3312" y="3024"/>
              <a:ext cx="1008" cy="1008"/>
            </a:xfrm>
            <a:prstGeom prst="line">
              <a:avLst/>
            </a:prstGeom>
            <a:noFill/>
            <a:ln w="9525">
              <a:solidFill>
                <a:schemeClr val="tx1"/>
              </a:solidFill>
              <a:miter lim="800000"/>
              <a:headEnd/>
              <a:tailEnd/>
            </a:ln>
            <a:effectLst/>
          </p:spPr>
          <p:txBody>
            <a:bodyPr wrap="none"/>
            <a:lstStyle/>
            <a:p>
              <a:endParaRPr lang="en-US"/>
            </a:p>
          </p:txBody>
        </p:sp>
        <p:sp>
          <p:nvSpPr>
            <p:cNvPr id="1111060" name="Text Box 20"/>
            <p:cNvSpPr txBox="1">
              <a:spLocks noChangeArrowheads="1"/>
            </p:cNvSpPr>
            <p:nvPr/>
          </p:nvSpPr>
          <p:spPr bwMode="auto">
            <a:xfrm>
              <a:off x="3408" y="3467"/>
              <a:ext cx="308" cy="519"/>
            </a:xfrm>
            <a:prstGeom prst="rect">
              <a:avLst/>
            </a:prstGeom>
            <a:noFill/>
            <a:ln w="9525">
              <a:noFill/>
              <a:miter lim="800000"/>
              <a:headEnd/>
              <a:tailEnd/>
            </a:ln>
            <a:effectLst/>
          </p:spPr>
          <p:txBody>
            <a:bodyPr wrap="none">
              <a:spAutoFit/>
            </a:bodyPr>
            <a:lstStyle/>
            <a:p>
              <a:pPr algn="l"/>
              <a:r>
                <a:rPr lang="en-US" sz="4800"/>
                <a:t>0</a:t>
              </a:r>
            </a:p>
          </p:txBody>
        </p:sp>
        <p:sp>
          <p:nvSpPr>
            <p:cNvPr id="1111061" name="Text Box 21"/>
            <p:cNvSpPr txBox="1">
              <a:spLocks noChangeArrowheads="1"/>
            </p:cNvSpPr>
            <p:nvPr/>
          </p:nvSpPr>
          <p:spPr bwMode="auto">
            <a:xfrm>
              <a:off x="3888" y="3035"/>
              <a:ext cx="308" cy="519"/>
            </a:xfrm>
            <a:prstGeom prst="rect">
              <a:avLst/>
            </a:prstGeom>
            <a:noFill/>
            <a:ln w="9525">
              <a:noFill/>
              <a:miter lim="800000"/>
              <a:headEnd/>
              <a:tailEnd/>
            </a:ln>
            <a:effectLst/>
          </p:spPr>
          <p:txBody>
            <a:bodyPr wrap="none">
              <a:spAutoFit/>
            </a:bodyPr>
            <a:lstStyle/>
            <a:p>
              <a:pPr algn="l"/>
              <a:r>
                <a:rPr lang="en-US" sz="4800"/>
                <a:t>0</a:t>
              </a:r>
            </a:p>
          </p:txBody>
        </p:sp>
      </p:grpSp>
      <p:sp>
        <p:nvSpPr>
          <p:cNvPr id="1111062" name="Text Box 22"/>
          <p:cNvSpPr txBox="1">
            <a:spLocks noChangeArrowheads="1"/>
          </p:cNvSpPr>
          <p:nvPr/>
        </p:nvSpPr>
        <p:spPr bwMode="auto">
          <a:xfrm>
            <a:off x="7162800" y="4876800"/>
            <a:ext cx="1141413" cy="519113"/>
          </a:xfrm>
          <a:prstGeom prst="rect">
            <a:avLst/>
          </a:prstGeom>
          <a:noFill/>
          <a:ln w="9525">
            <a:noFill/>
            <a:miter lim="800000"/>
            <a:headEnd/>
            <a:tailEnd/>
          </a:ln>
          <a:effectLst/>
        </p:spPr>
        <p:txBody>
          <a:bodyPr wrap="none">
            <a:spAutoFit/>
          </a:bodyPr>
          <a:lstStyle/>
          <a:p>
            <a:pPr algn="l"/>
            <a:r>
              <a:rPr lang="en-US" sz="2800"/>
              <a:t>and …</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English: </a:t>
            </a:r>
            <a:r>
              <a:rPr lang="en-US" dirty="0" smtClean="0"/>
              <a:t>Scientific and I/O Libraries</a:t>
            </a:r>
            <a:endParaRPr lang="en-US" dirty="0"/>
          </a:p>
          <a:p>
            <a:r>
              <a:rPr lang="en-US" dirty="0" smtClean="0"/>
              <a:t>NCSI Intermediate Parallel, U Oklahoma, Aug 8-14 2010</a:t>
            </a:r>
            <a:endParaRPr lang="en-US" dirty="0"/>
          </a:p>
        </p:txBody>
      </p:sp>
      <p:sp>
        <p:nvSpPr>
          <p:cNvPr id="6" name="Slide Number Placeholder 4"/>
          <p:cNvSpPr>
            <a:spLocks noGrp="1"/>
          </p:cNvSpPr>
          <p:nvPr>
            <p:ph type="sldNum" sz="quarter" idx="11"/>
          </p:nvPr>
        </p:nvSpPr>
        <p:spPr/>
        <p:txBody>
          <a:bodyPr/>
          <a:lstStyle/>
          <a:p>
            <a:fld id="{7C7BE66D-753F-4BC6-8065-0D3DDA990575}" type="slidenum">
              <a:rPr lang="en-US"/>
              <a:pPr/>
              <a:t>9</a:t>
            </a:fld>
            <a:endParaRPr lang="en-US"/>
          </a:p>
        </p:txBody>
      </p:sp>
      <p:sp>
        <p:nvSpPr>
          <p:cNvPr id="1112066" name="Rectangle 2"/>
          <p:cNvSpPr>
            <a:spLocks noGrp="1" noChangeArrowheads="1"/>
          </p:cNvSpPr>
          <p:nvPr>
            <p:ph type="title"/>
          </p:nvPr>
        </p:nvSpPr>
        <p:spPr/>
        <p:txBody>
          <a:bodyPr/>
          <a:lstStyle/>
          <a:p>
            <a:r>
              <a:rPr lang="en-US"/>
              <a:t>Sparse Matrices</a:t>
            </a:r>
          </a:p>
        </p:txBody>
      </p:sp>
      <p:sp>
        <p:nvSpPr>
          <p:cNvPr id="1112067" name="Rectangle 3"/>
          <p:cNvSpPr>
            <a:spLocks noGrp="1" noChangeArrowheads="1"/>
          </p:cNvSpPr>
          <p:nvPr>
            <p:ph type="body" idx="1"/>
          </p:nvPr>
        </p:nvSpPr>
        <p:spPr>
          <a:xfrm>
            <a:off x="609600" y="1371600"/>
            <a:ext cx="7924800" cy="2144713"/>
          </a:xfrm>
        </p:spPr>
        <p:txBody>
          <a:bodyPr/>
          <a:lstStyle/>
          <a:p>
            <a:pPr>
              <a:lnSpc>
                <a:spcPct val="90000"/>
              </a:lnSpc>
              <a:buFont typeface="Wingdings" pitchFamily="2" charset="2"/>
              <a:buNone/>
            </a:pPr>
            <a:r>
              <a:rPr lang="en-US"/>
              <a:t>A </a:t>
            </a:r>
            <a:r>
              <a:rPr lang="en-US" b="1" i="1" u="sng"/>
              <a:t>sparse matrix</a:t>
            </a:r>
            <a:r>
              <a:rPr lang="en-US"/>
              <a:t> is a matrix that has mostly zeros in it.  “Mostly” is vaguely defined, but a good rule of thumb is that a matrix is sparse if more than, say, 90-95% of its entries are zero.  (A non-sparse matrix is </a:t>
            </a:r>
            <a:r>
              <a:rPr lang="en-US" b="1" i="1" u="sng"/>
              <a:t>dense</a:t>
            </a:r>
            <a:r>
              <a:rPr lang="en-US"/>
              <a:t>.)</a:t>
            </a:r>
          </a:p>
        </p:txBody>
      </p:sp>
      <p:graphicFrame>
        <p:nvGraphicFramePr>
          <p:cNvPr id="1112068" name="Object 4"/>
          <p:cNvGraphicFramePr>
            <a:graphicFrameLocks noChangeAspect="1"/>
          </p:cNvGraphicFramePr>
          <p:nvPr/>
        </p:nvGraphicFramePr>
        <p:xfrm>
          <a:off x="3976688" y="2895600"/>
          <a:ext cx="3276600" cy="3149600"/>
        </p:xfrm>
        <a:graphic>
          <a:graphicData uri="http://schemas.openxmlformats.org/presentationml/2006/ole">
            <p:oleObj spid="_x0000_s647170" name="Equation" r:id="rId4" imgW="3759120" imgH="4089240" progId="Equation.3">
              <p:embed/>
            </p:oleObj>
          </a:graphicData>
        </a:graphic>
      </p:graphicFrame>
    </p:spTree>
    <p:custDataLst>
      <p:tags r:id="rId2"/>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83"/>
  <p:tag name="CVB" val="183"/>
  <p:tag name="BSN" val="183"/>
  <p:tag name="SVT" val="FALSE"/>
  <p:tag name="NBP" val="1"/>
  <p:tag name="SPT" val="FALSE"/>
  <p:tag name="CII" val="183"/>
</p:tagLst>
</file>

<file path=ppt/tags/tag11.xml><?xml version="1.0" encoding="utf-8"?>
<p:tagLst xmlns:a="http://schemas.openxmlformats.org/drawingml/2006/main" xmlns:r="http://schemas.openxmlformats.org/officeDocument/2006/relationships" xmlns:p="http://schemas.openxmlformats.org/presentationml/2006/main">
  <p:tag name="SWI" val="184"/>
  <p:tag name="CVB" val="184"/>
  <p:tag name="BSN" val="184"/>
  <p:tag name="SVT" val="FALSE"/>
  <p:tag name="NBP" val="1"/>
  <p:tag name="SPT" val="FALSE"/>
  <p:tag name="CII" val="184"/>
</p:tagLst>
</file>

<file path=ppt/tags/tag12.xml><?xml version="1.0" encoding="utf-8"?>
<p:tagLst xmlns:a="http://schemas.openxmlformats.org/drawingml/2006/main" xmlns:r="http://schemas.openxmlformats.org/officeDocument/2006/relationships" xmlns:p="http://schemas.openxmlformats.org/presentationml/2006/main">
  <p:tag name="SWI" val="185"/>
  <p:tag name="CVB" val="185"/>
  <p:tag name="BSN" val="185"/>
  <p:tag name="SVT" val="FALSE"/>
  <p:tag name="NBP" val="1"/>
  <p:tag name="SPT" val="FALSE"/>
  <p:tag name="CII" val="185"/>
</p:tagLst>
</file>

<file path=ppt/tags/tag13.xml><?xml version="1.0" encoding="utf-8"?>
<p:tagLst xmlns:a="http://schemas.openxmlformats.org/drawingml/2006/main" xmlns:r="http://schemas.openxmlformats.org/officeDocument/2006/relationships" xmlns:p="http://schemas.openxmlformats.org/presentationml/2006/main">
  <p:tag name="SWI" val="186"/>
  <p:tag name="CVB" val="186"/>
  <p:tag name="BSN" val="186"/>
  <p:tag name="SVT" val="FALSE"/>
  <p:tag name="NBP" val="1"/>
  <p:tag name="SPT" val="FALSE"/>
  <p:tag name="CII" val="186"/>
</p:tagLst>
</file>

<file path=ppt/tags/tag14.xml><?xml version="1.0" encoding="utf-8"?>
<p:tagLst xmlns:a="http://schemas.openxmlformats.org/drawingml/2006/main" xmlns:r="http://schemas.openxmlformats.org/officeDocument/2006/relationships" xmlns:p="http://schemas.openxmlformats.org/presentationml/2006/main">
  <p:tag name="SWI" val="187"/>
  <p:tag name="CVB" val="187"/>
  <p:tag name="BSN" val="187"/>
  <p:tag name="SVT" val="FALSE"/>
  <p:tag name="NBP" val="1"/>
  <p:tag name="SPT" val="FALSE"/>
  <p:tag name="CII" val="187"/>
</p:tagLst>
</file>

<file path=ppt/tags/tag15.xml><?xml version="1.0" encoding="utf-8"?>
<p:tagLst xmlns:a="http://schemas.openxmlformats.org/drawingml/2006/main" xmlns:r="http://schemas.openxmlformats.org/officeDocument/2006/relationships" xmlns:p="http://schemas.openxmlformats.org/presentationml/2006/main">
  <p:tag name="SWI" val="188"/>
  <p:tag name="CVB" val="188"/>
  <p:tag name="BSN" val="188"/>
  <p:tag name="SVT" val="FALSE"/>
  <p:tag name="NBP" val="1"/>
  <p:tag name="SPT" val="FALSE"/>
  <p:tag name="CII" val="188"/>
</p:tagLst>
</file>

<file path=ppt/tags/tag16.xml><?xml version="1.0" encoding="utf-8"?>
<p:tagLst xmlns:a="http://schemas.openxmlformats.org/drawingml/2006/main" xmlns:r="http://schemas.openxmlformats.org/officeDocument/2006/relationships" xmlns:p="http://schemas.openxmlformats.org/presentationml/2006/main">
  <p:tag name="SWI" val="189"/>
  <p:tag name="CVB" val="189"/>
  <p:tag name="BSN" val="189"/>
  <p:tag name="SVT" val="FALSE"/>
  <p:tag name="NBP" val="1"/>
  <p:tag name="SPT" val="FALSE"/>
  <p:tag name="CII" val="189"/>
</p:tagLst>
</file>

<file path=ppt/tags/tag17.xml><?xml version="1.0" encoding="utf-8"?>
<p:tagLst xmlns:a="http://schemas.openxmlformats.org/drawingml/2006/main" xmlns:r="http://schemas.openxmlformats.org/officeDocument/2006/relationships" xmlns:p="http://schemas.openxmlformats.org/presentationml/2006/main">
  <p:tag name="SWI" val="190"/>
  <p:tag name="CVB" val="190"/>
  <p:tag name="BSN" val="190"/>
  <p:tag name="SVT" val="FALSE"/>
  <p:tag name="NBP" val="1"/>
  <p:tag name="SPT" val="FALSE"/>
  <p:tag name="CII" val="190"/>
</p:tagLst>
</file>

<file path=ppt/tags/tag18.xml><?xml version="1.0" encoding="utf-8"?>
<p:tagLst xmlns:a="http://schemas.openxmlformats.org/drawingml/2006/main" xmlns:r="http://schemas.openxmlformats.org/officeDocument/2006/relationships" xmlns:p="http://schemas.openxmlformats.org/presentationml/2006/main">
  <p:tag name="SWI" val="191"/>
  <p:tag name="CVB" val="191"/>
  <p:tag name="BSN" val="191"/>
  <p:tag name="SVT" val="FALSE"/>
  <p:tag name="NBP" val="1"/>
  <p:tag name="SPT" val="FALSE"/>
  <p:tag name="CII" val="191"/>
</p:tagLst>
</file>

<file path=ppt/tags/tag19.xml><?xml version="1.0" encoding="utf-8"?>
<p:tagLst xmlns:a="http://schemas.openxmlformats.org/drawingml/2006/main" xmlns:r="http://schemas.openxmlformats.org/officeDocument/2006/relationships" xmlns:p="http://schemas.openxmlformats.org/presentationml/2006/main">
  <p:tag name="SWI" val="192"/>
  <p:tag name="CVB" val="192"/>
  <p:tag name="BSN" val="192"/>
  <p:tag name="SVT" val="FALSE"/>
  <p:tag name="NBP" val="1"/>
  <p:tag name="SPT" val="FALSE"/>
  <p:tag name="CII" val="192"/>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193"/>
  <p:tag name="CVB" val="193"/>
  <p:tag name="BSN" val="193"/>
  <p:tag name="SVT" val="FALSE"/>
  <p:tag name="NBP" val="1"/>
  <p:tag name="SPT" val="FALSE"/>
  <p:tag name="CII" val="193"/>
</p:tagLst>
</file>

<file path=ppt/tags/tag21.xml><?xml version="1.0" encoding="utf-8"?>
<p:tagLst xmlns:a="http://schemas.openxmlformats.org/drawingml/2006/main" xmlns:r="http://schemas.openxmlformats.org/officeDocument/2006/relationships" xmlns:p="http://schemas.openxmlformats.org/presentationml/2006/main">
  <p:tag name="SWI" val="194"/>
  <p:tag name="CVB" val="194"/>
  <p:tag name="BSN" val="194"/>
  <p:tag name="SVT" val="FALSE"/>
  <p:tag name="NBP" val="1"/>
  <p:tag name="SPT" val="FALSE"/>
  <p:tag name="CII" val="194"/>
</p:tagLst>
</file>

<file path=ppt/tags/tag22.xml><?xml version="1.0" encoding="utf-8"?>
<p:tagLst xmlns:a="http://schemas.openxmlformats.org/drawingml/2006/main" xmlns:r="http://schemas.openxmlformats.org/officeDocument/2006/relationships" xmlns:p="http://schemas.openxmlformats.org/presentationml/2006/main">
  <p:tag name="SWI" val="195"/>
  <p:tag name="CVB" val="195"/>
  <p:tag name="BSN" val="195"/>
  <p:tag name="SVT" val="FALSE"/>
  <p:tag name="NBP" val="1"/>
  <p:tag name="SPT" val="FALSE"/>
  <p:tag name="CII" val="195"/>
</p:tagLst>
</file>

<file path=ppt/tags/tag23.xml><?xml version="1.0" encoding="utf-8"?>
<p:tagLst xmlns:a="http://schemas.openxmlformats.org/drawingml/2006/main" xmlns:r="http://schemas.openxmlformats.org/officeDocument/2006/relationships" xmlns:p="http://schemas.openxmlformats.org/presentationml/2006/main">
  <p:tag name="SWI" val="196"/>
  <p:tag name="CVB" val="196"/>
  <p:tag name="BSN" val="196"/>
  <p:tag name="SVT" val="FALSE"/>
  <p:tag name="NBP" val="1"/>
  <p:tag name="SPT" val="FALSE"/>
  <p:tag name="CII" val="196"/>
</p:tagLst>
</file>

<file path=ppt/tags/tag24.xml><?xml version="1.0" encoding="utf-8"?>
<p:tagLst xmlns:a="http://schemas.openxmlformats.org/drawingml/2006/main" xmlns:r="http://schemas.openxmlformats.org/officeDocument/2006/relationships" xmlns:p="http://schemas.openxmlformats.org/presentationml/2006/main">
  <p:tag name="SWI" val="197"/>
  <p:tag name="CVB" val="197"/>
  <p:tag name="BSN" val="197"/>
  <p:tag name="SVT" val="FALSE"/>
  <p:tag name="NBP" val="1"/>
  <p:tag name="SPT" val="FALSE"/>
  <p:tag name="CII" val="197"/>
</p:tagLst>
</file>

<file path=ppt/tags/tag25.xml><?xml version="1.0" encoding="utf-8"?>
<p:tagLst xmlns:a="http://schemas.openxmlformats.org/drawingml/2006/main" xmlns:r="http://schemas.openxmlformats.org/officeDocument/2006/relationships" xmlns:p="http://schemas.openxmlformats.org/presentationml/2006/main">
  <p:tag name="SWI" val="198"/>
  <p:tag name="CVB" val="198"/>
  <p:tag name="BSN" val="198"/>
  <p:tag name="SVT" val="FALSE"/>
  <p:tag name="NBP" val="1"/>
  <p:tag name="SPT" val="FALSE"/>
  <p:tag name="CII" val="198"/>
</p:tagLst>
</file>

<file path=ppt/tags/tag26.xml><?xml version="1.0" encoding="utf-8"?>
<p:tagLst xmlns:a="http://schemas.openxmlformats.org/drawingml/2006/main" xmlns:r="http://schemas.openxmlformats.org/officeDocument/2006/relationships" xmlns:p="http://schemas.openxmlformats.org/presentationml/2006/main">
  <p:tag name="SWI" val="199"/>
  <p:tag name="CVB" val="199"/>
  <p:tag name="BSN" val="199"/>
  <p:tag name="SVT" val="FALSE"/>
  <p:tag name="NBP" val="1"/>
  <p:tag name="SPT" val="FALSE"/>
  <p:tag name="CII" val="199"/>
</p:tagLst>
</file>

<file path=ppt/tags/tag27.xml><?xml version="1.0" encoding="utf-8"?>
<p:tagLst xmlns:a="http://schemas.openxmlformats.org/drawingml/2006/main" xmlns:r="http://schemas.openxmlformats.org/officeDocument/2006/relationships" xmlns:p="http://schemas.openxmlformats.org/presentationml/2006/main">
  <p:tag name="SWI" val="200"/>
  <p:tag name="CVB" val="200"/>
  <p:tag name="BSN" val="200"/>
  <p:tag name="SVT" val="FALSE"/>
  <p:tag name="NBP" val="1"/>
  <p:tag name="SPT" val="FALSE"/>
  <p:tag name="CII" val="200"/>
</p:tagLst>
</file>

<file path=ppt/tags/tag28.xml><?xml version="1.0" encoding="utf-8"?>
<p:tagLst xmlns:a="http://schemas.openxmlformats.org/drawingml/2006/main" xmlns:r="http://schemas.openxmlformats.org/officeDocument/2006/relationships" xmlns:p="http://schemas.openxmlformats.org/presentationml/2006/main">
  <p:tag name="SWI" val="201"/>
  <p:tag name="CVB" val="201"/>
  <p:tag name="BSN" val="201"/>
  <p:tag name="SVT" val="FALSE"/>
  <p:tag name="NBP" val="1"/>
  <p:tag name="SPT" val="FALSE"/>
  <p:tag name="CII" val="201"/>
</p:tagLst>
</file>

<file path=ppt/tags/tag29.xml><?xml version="1.0" encoding="utf-8"?>
<p:tagLst xmlns:a="http://schemas.openxmlformats.org/drawingml/2006/main" xmlns:r="http://schemas.openxmlformats.org/officeDocument/2006/relationships" xmlns:p="http://schemas.openxmlformats.org/presentationml/2006/main">
  <p:tag name="SWI" val="202"/>
  <p:tag name="CVB" val="202"/>
  <p:tag name="BSN" val="202"/>
  <p:tag name="SVT" val="FALSE"/>
  <p:tag name="NBP" val="1"/>
  <p:tag name="SPT" val="FALSE"/>
  <p:tag name="CII" val="202"/>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203"/>
  <p:tag name="CVB" val="203"/>
  <p:tag name="BSN" val="203"/>
  <p:tag name="SVT" val="FALSE"/>
  <p:tag name="NBP" val="1"/>
  <p:tag name="SPT" val="FALSE"/>
  <p:tag name="CII" val="203"/>
</p:tagLst>
</file>

<file path=ppt/tags/tag31.xml><?xml version="1.0" encoding="utf-8"?>
<p:tagLst xmlns:a="http://schemas.openxmlformats.org/drawingml/2006/main" xmlns:r="http://schemas.openxmlformats.org/officeDocument/2006/relationships" xmlns:p="http://schemas.openxmlformats.org/presentationml/2006/main">
  <p:tag name="SWI" val="204"/>
  <p:tag name="CVB" val="204"/>
  <p:tag name="BSN" val="204"/>
  <p:tag name="SVT" val="FALSE"/>
  <p:tag name="NBP" val="1"/>
  <p:tag name="SPT" val="FALSE"/>
  <p:tag name="CII" val="204"/>
</p:tagLst>
</file>

<file path=ppt/tags/tag32.xml><?xml version="1.0" encoding="utf-8"?>
<p:tagLst xmlns:a="http://schemas.openxmlformats.org/drawingml/2006/main" xmlns:r="http://schemas.openxmlformats.org/officeDocument/2006/relationships" xmlns:p="http://schemas.openxmlformats.org/presentationml/2006/main">
  <p:tag name="SWI" val="205"/>
  <p:tag name="CVB" val="205"/>
  <p:tag name="BSN" val="205"/>
  <p:tag name="SVT" val="FALSE"/>
  <p:tag name="NBP" val="1"/>
  <p:tag name="SPT" val="FALSE"/>
  <p:tag name="CII" val="205"/>
</p:tagLst>
</file>

<file path=ppt/tags/tag33.xml><?xml version="1.0" encoding="utf-8"?>
<p:tagLst xmlns:a="http://schemas.openxmlformats.org/drawingml/2006/main" xmlns:r="http://schemas.openxmlformats.org/officeDocument/2006/relationships" xmlns:p="http://schemas.openxmlformats.org/presentationml/2006/main">
  <p:tag name="SWI" val="206"/>
  <p:tag name="CVB" val="206"/>
  <p:tag name="BSN" val="206"/>
  <p:tag name="SVT" val="FALSE"/>
  <p:tag name="NBP" val="1"/>
  <p:tag name="SPT" val="FALSE"/>
  <p:tag name="CII" val="206"/>
</p:tagLst>
</file>

<file path=ppt/tags/tag34.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35.xml><?xml version="1.0" encoding="utf-8"?>
<p:tagLst xmlns:a="http://schemas.openxmlformats.org/drawingml/2006/main" xmlns:r="http://schemas.openxmlformats.org/officeDocument/2006/relationships" xmlns:p="http://schemas.openxmlformats.org/presentationml/2006/main">
  <p:tag name="DUMMACSH" val="TRUE"/>
</p:tagLst>
</file>

<file path=ppt/tags/tag36.xml><?xml version="1.0" encoding="utf-8"?>
<p:tagLst xmlns:a="http://schemas.openxmlformats.org/drawingml/2006/main" xmlns:r="http://schemas.openxmlformats.org/officeDocument/2006/relationships" xmlns:p="http://schemas.openxmlformats.org/presentationml/2006/main">
  <p:tag name="SWI" val="217"/>
  <p:tag name="CVB" val="217"/>
  <p:tag name="BSN" val="217"/>
  <p:tag name="SVT" val="FALSE"/>
  <p:tag name="NBP" val="1"/>
  <p:tag name="SPT" val="FALSE"/>
  <p:tag name="CII" val="217"/>
</p:tagLst>
</file>

<file path=ppt/tags/tag4.xml><?xml version="1.0" encoding="utf-8"?>
<p:tagLst xmlns:a="http://schemas.openxmlformats.org/drawingml/2006/main" xmlns:r="http://schemas.openxmlformats.org/officeDocument/2006/relationships" xmlns:p="http://schemas.openxmlformats.org/presentationml/2006/main">
  <p:tag name="SWI" val="177"/>
  <p:tag name="CVB" val="177"/>
  <p:tag name="BSN" val="177"/>
  <p:tag name="SVT" val="FALSE"/>
  <p:tag name="NBP" val="1"/>
  <p:tag name="SPT" val="FALSE"/>
  <p:tag name="CII" val="177"/>
</p:tagLst>
</file>

<file path=ppt/tags/tag5.xml><?xml version="1.0" encoding="utf-8"?>
<p:tagLst xmlns:a="http://schemas.openxmlformats.org/drawingml/2006/main" xmlns:r="http://schemas.openxmlformats.org/officeDocument/2006/relationships" xmlns:p="http://schemas.openxmlformats.org/presentationml/2006/main">
  <p:tag name="SWI" val="178"/>
  <p:tag name="CVB" val="178"/>
  <p:tag name="BSN" val="178"/>
  <p:tag name="SVT" val="FALSE"/>
  <p:tag name="NBP" val="1"/>
  <p:tag name="SPT" val="FALSE"/>
  <p:tag name="CII" val="178"/>
</p:tagLst>
</file>

<file path=ppt/tags/tag6.xml><?xml version="1.0" encoding="utf-8"?>
<p:tagLst xmlns:a="http://schemas.openxmlformats.org/drawingml/2006/main" xmlns:r="http://schemas.openxmlformats.org/officeDocument/2006/relationships" xmlns:p="http://schemas.openxmlformats.org/presentationml/2006/main">
  <p:tag name="SWI" val="179"/>
  <p:tag name="CVB" val="179"/>
  <p:tag name="BSN" val="179"/>
  <p:tag name="SVT" val="FALSE"/>
  <p:tag name="NBP" val="1"/>
  <p:tag name="SPT" val="FALSE"/>
  <p:tag name="CII" val="179"/>
</p:tagLst>
</file>

<file path=ppt/tags/tag7.xml><?xml version="1.0" encoding="utf-8"?>
<p:tagLst xmlns:a="http://schemas.openxmlformats.org/drawingml/2006/main" xmlns:r="http://schemas.openxmlformats.org/officeDocument/2006/relationships" xmlns:p="http://schemas.openxmlformats.org/presentationml/2006/main">
  <p:tag name="SWI" val="180"/>
  <p:tag name="CVB" val="180"/>
  <p:tag name="BSN" val="180"/>
  <p:tag name="SVT" val="FALSE"/>
  <p:tag name="NBP" val="1"/>
  <p:tag name="SPT" val="FALSE"/>
  <p:tag name="CII" val="180"/>
</p:tagLst>
</file>

<file path=ppt/tags/tag8.xml><?xml version="1.0" encoding="utf-8"?>
<p:tagLst xmlns:a="http://schemas.openxmlformats.org/drawingml/2006/main" xmlns:r="http://schemas.openxmlformats.org/officeDocument/2006/relationships" xmlns:p="http://schemas.openxmlformats.org/presentationml/2006/main">
  <p:tag name="SWI" val="181"/>
  <p:tag name="CVB" val="181"/>
  <p:tag name="BSN" val="181"/>
  <p:tag name="SVT" val="FALSE"/>
  <p:tag name="NBP" val="1"/>
  <p:tag name="SPT" val="FALSE"/>
  <p:tag name="CII" val="181"/>
</p:tagLst>
</file>

<file path=ppt/tags/tag9.xml><?xml version="1.0" encoding="utf-8"?>
<p:tagLst xmlns:a="http://schemas.openxmlformats.org/drawingml/2006/main" xmlns:r="http://schemas.openxmlformats.org/officeDocument/2006/relationships" xmlns:p="http://schemas.openxmlformats.org/presentationml/2006/main">
  <p:tag name="SWI" val="182"/>
  <p:tag name="CVB" val="182"/>
  <p:tag name="BSN" val="182"/>
  <p:tag name="SVT" val="FALSE"/>
  <p:tag name="NBP" val="1"/>
  <p:tag name="SPT" val="FALSE"/>
  <p:tag name="CII" val="182"/>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8429</TotalTime>
  <Words>2804</Words>
  <Application>Microsoft Office PowerPoint</Application>
  <PresentationFormat>On-screen Show (4:3)</PresentationFormat>
  <Paragraphs>277</Paragraphs>
  <Slides>34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Blends</vt:lpstr>
      <vt:lpstr>Equation</vt:lpstr>
      <vt:lpstr>Supercomputing in Plain English   Scientific Libraries and I/O Libraries</vt:lpstr>
      <vt:lpstr>Scientific Libraries</vt:lpstr>
      <vt:lpstr>Preinvented Wheels</vt:lpstr>
      <vt:lpstr>Scientific Libraries</vt:lpstr>
      <vt:lpstr> Solver Libraries</vt:lpstr>
      <vt:lpstr>Solving Systems of Equations</vt:lpstr>
      <vt:lpstr>Solving Do’s</vt:lpstr>
      <vt:lpstr>All About Your Matrix</vt:lpstr>
      <vt:lpstr>Sparse Matrices</vt:lpstr>
      <vt:lpstr>Linear Algebra Libraries</vt:lpstr>
      <vt:lpstr>BLAS</vt:lpstr>
      <vt:lpstr>ATLAS</vt:lpstr>
      <vt:lpstr>Goto BLAS</vt:lpstr>
      <vt:lpstr>ATLAS vs. Generic BLAS</vt:lpstr>
      <vt:lpstr>LAPACK</vt:lpstr>
      <vt:lpstr>LAPACK Example</vt:lpstr>
      <vt:lpstr>LAPACK: A Library and an API</vt:lpstr>
      <vt:lpstr>It’s Good to Be Popular</vt:lpstr>
      <vt:lpstr>LAPACK Performance</vt:lpstr>
      <vt:lpstr>ScaLAPACK</vt:lpstr>
      <vt:lpstr>PETSc</vt:lpstr>
      <vt:lpstr>Pick Your Solver Package</vt:lpstr>
      <vt:lpstr>I/O Libraries</vt:lpstr>
      <vt:lpstr>I/O Challenges</vt:lpstr>
      <vt:lpstr>Storage Formats</vt:lpstr>
      <vt:lpstr>Data Output as Text</vt:lpstr>
      <vt:lpstr>Output Data in Binary</vt:lpstr>
      <vt:lpstr>Binary Output Problems</vt:lpstr>
      <vt:lpstr>Binary Readability: No Problem</vt:lpstr>
      <vt:lpstr>Binary Portability: Big Problem</vt:lpstr>
      <vt:lpstr>Portable Binary Data</vt:lpstr>
      <vt:lpstr>Advantages of Portable I/O</vt:lpstr>
      <vt:lpstr>Thanks for your attention!  Questions?</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Grab Bag</dc:title>
  <dc:creator>Henry Neeman</dc:creator>
  <cp:lastModifiedBy>hneeman</cp:lastModifiedBy>
  <cp:revision>478</cp:revision>
  <cp:lastPrinted>1601-01-01T00:00:00Z</cp:lastPrinted>
  <dcterms:created xsi:type="dcterms:W3CDTF">2001-08-18T12:37:15Z</dcterms:created>
  <dcterms:modified xsi:type="dcterms:W3CDTF">2010-08-11T13:15:08Z</dcterms:modified>
</cp:coreProperties>
</file>