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48"/>
  </p:notesMasterIdLst>
  <p:handoutMasterIdLst>
    <p:handoutMasterId r:id="rId49"/>
  </p:handoutMasterIdLst>
  <p:sldIdLst>
    <p:sldId id="701" r:id="rId2"/>
    <p:sldId id="1261" r:id="rId3"/>
    <p:sldId id="1240" r:id="rId4"/>
    <p:sldId id="1241" r:id="rId5"/>
    <p:sldId id="1245" r:id="rId6"/>
    <p:sldId id="1242" r:id="rId7"/>
    <p:sldId id="1206" r:id="rId8"/>
    <p:sldId id="1207" r:id="rId9"/>
    <p:sldId id="1208" r:id="rId10"/>
    <p:sldId id="1210" r:id="rId11"/>
    <p:sldId id="1246" r:id="rId12"/>
    <p:sldId id="1211" r:id="rId13"/>
    <p:sldId id="1247" r:id="rId14"/>
    <p:sldId id="1213" r:id="rId15"/>
    <p:sldId id="1214" r:id="rId16"/>
    <p:sldId id="1215" r:id="rId17"/>
    <p:sldId id="1216" r:id="rId18"/>
    <p:sldId id="1217" r:id="rId19"/>
    <p:sldId id="1218" r:id="rId20"/>
    <p:sldId id="1219" r:id="rId21"/>
    <p:sldId id="1220" r:id="rId22"/>
    <p:sldId id="1221" r:id="rId23"/>
    <p:sldId id="1248" r:id="rId24"/>
    <p:sldId id="1249" r:id="rId25"/>
    <p:sldId id="1250" r:id="rId26"/>
    <p:sldId id="1251" r:id="rId27"/>
    <p:sldId id="1252" r:id="rId28"/>
    <p:sldId id="1254" r:id="rId29"/>
    <p:sldId id="1255" r:id="rId30"/>
    <p:sldId id="1260" r:id="rId31"/>
    <p:sldId id="1256" r:id="rId32"/>
    <p:sldId id="1257" r:id="rId33"/>
    <p:sldId id="1258" r:id="rId34"/>
    <p:sldId id="1262" r:id="rId35"/>
    <p:sldId id="1263" r:id="rId36"/>
    <p:sldId id="1264" r:id="rId37"/>
    <p:sldId id="1226" r:id="rId38"/>
    <p:sldId id="1227" r:id="rId39"/>
    <p:sldId id="1228" r:id="rId40"/>
    <p:sldId id="1229" r:id="rId41"/>
    <p:sldId id="1230" r:id="rId42"/>
    <p:sldId id="1231" r:id="rId43"/>
    <p:sldId id="1232" r:id="rId44"/>
    <p:sldId id="1233" r:id="rId45"/>
    <p:sldId id="1265" r:id="rId46"/>
    <p:sldId id="1266" r:id="rId47"/>
  </p:sldIdLst>
  <p:sldSz cx="9144000" cy="6858000" type="screen4x3"/>
  <p:notesSz cx="6858000" cy="9144000"/>
  <p:custDataLst>
    <p:tags r:id="rId5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4747"/>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575" autoAdjust="0"/>
  </p:normalViewPr>
  <p:slideViewPr>
    <p:cSldViewPr>
      <p:cViewPr varScale="1">
        <p:scale>
          <a:sx n="70" d="100"/>
          <a:sy n="70" d="100"/>
        </p:scale>
        <p:origin x="14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a:t>
            </a:fld>
            <a:endParaRPr lang="en-US"/>
          </a:p>
        </p:txBody>
      </p:sp>
    </p:spTree>
    <p:extLst>
      <p:ext uri="{BB962C8B-B14F-4D97-AF65-F5344CB8AC3E}">
        <p14:creationId xmlns:p14="http://schemas.microsoft.com/office/powerpoint/2010/main" val="3956382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10</a:t>
            </a:fld>
            <a:endParaRPr lang="en-US"/>
          </a:p>
        </p:txBody>
      </p:sp>
    </p:spTree>
    <p:extLst>
      <p:ext uri="{BB962C8B-B14F-4D97-AF65-F5344CB8AC3E}">
        <p14:creationId xmlns:p14="http://schemas.microsoft.com/office/powerpoint/2010/main" val="1547138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11</a:t>
            </a:fld>
            <a:endParaRPr lang="en-US"/>
          </a:p>
        </p:txBody>
      </p:sp>
    </p:spTree>
    <p:extLst>
      <p:ext uri="{BB962C8B-B14F-4D97-AF65-F5344CB8AC3E}">
        <p14:creationId xmlns:p14="http://schemas.microsoft.com/office/powerpoint/2010/main" val="3412655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12</a:t>
            </a:fld>
            <a:endParaRPr lang="en-US"/>
          </a:p>
        </p:txBody>
      </p:sp>
    </p:spTree>
    <p:extLst>
      <p:ext uri="{BB962C8B-B14F-4D97-AF65-F5344CB8AC3E}">
        <p14:creationId xmlns:p14="http://schemas.microsoft.com/office/powerpoint/2010/main" val="1807477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13</a:t>
            </a:fld>
            <a:endParaRPr lang="en-US"/>
          </a:p>
        </p:txBody>
      </p:sp>
    </p:spTree>
    <p:extLst>
      <p:ext uri="{BB962C8B-B14F-4D97-AF65-F5344CB8AC3E}">
        <p14:creationId xmlns:p14="http://schemas.microsoft.com/office/powerpoint/2010/main" val="1191163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14</a:t>
            </a:fld>
            <a:endParaRPr lang="en-US"/>
          </a:p>
        </p:txBody>
      </p:sp>
    </p:spTree>
    <p:extLst>
      <p:ext uri="{BB962C8B-B14F-4D97-AF65-F5344CB8AC3E}">
        <p14:creationId xmlns:p14="http://schemas.microsoft.com/office/powerpoint/2010/main" val="794413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15</a:t>
            </a:fld>
            <a:endParaRPr lang="en-US"/>
          </a:p>
        </p:txBody>
      </p:sp>
    </p:spTree>
    <p:extLst>
      <p:ext uri="{BB962C8B-B14F-4D97-AF65-F5344CB8AC3E}">
        <p14:creationId xmlns:p14="http://schemas.microsoft.com/office/powerpoint/2010/main" val="2752067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16</a:t>
            </a:fld>
            <a:endParaRPr lang="en-US"/>
          </a:p>
        </p:txBody>
      </p:sp>
    </p:spTree>
    <p:extLst>
      <p:ext uri="{BB962C8B-B14F-4D97-AF65-F5344CB8AC3E}">
        <p14:creationId xmlns:p14="http://schemas.microsoft.com/office/powerpoint/2010/main" val="412359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17</a:t>
            </a:fld>
            <a:endParaRPr lang="en-US"/>
          </a:p>
        </p:txBody>
      </p:sp>
    </p:spTree>
    <p:extLst>
      <p:ext uri="{BB962C8B-B14F-4D97-AF65-F5344CB8AC3E}">
        <p14:creationId xmlns:p14="http://schemas.microsoft.com/office/powerpoint/2010/main" val="25532517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18</a:t>
            </a:fld>
            <a:endParaRPr lang="en-US"/>
          </a:p>
        </p:txBody>
      </p:sp>
    </p:spTree>
    <p:extLst>
      <p:ext uri="{BB962C8B-B14F-4D97-AF65-F5344CB8AC3E}">
        <p14:creationId xmlns:p14="http://schemas.microsoft.com/office/powerpoint/2010/main" val="1659271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19</a:t>
            </a:fld>
            <a:endParaRPr lang="en-US"/>
          </a:p>
        </p:txBody>
      </p:sp>
    </p:spTree>
    <p:extLst>
      <p:ext uri="{BB962C8B-B14F-4D97-AF65-F5344CB8AC3E}">
        <p14:creationId xmlns:p14="http://schemas.microsoft.com/office/powerpoint/2010/main" val="33674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a:t>
            </a:fld>
            <a:endParaRPr lang="en-US"/>
          </a:p>
        </p:txBody>
      </p:sp>
    </p:spTree>
    <p:extLst>
      <p:ext uri="{BB962C8B-B14F-4D97-AF65-F5344CB8AC3E}">
        <p14:creationId xmlns:p14="http://schemas.microsoft.com/office/powerpoint/2010/main" val="3785002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20</a:t>
            </a:fld>
            <a:endParaRPr lang="en-US"/>
          </a:p>
        </p:txBody>
      </p:sp>
    </p:spTree>
    <p:extLst>
      <p:ext uri="{BB962C8B-B14F-4D97-AF65-F5344CB8AC3E}">
        <p14:creationId xmlns:p14="http://schemas.microsoft.com/office/powerpoint/2010/main" val="3752728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21</a:t>
            </a:fld>
            <a:endParaRPr lang="en-US"/>
          </a:p>
        </p:txBody>
      </p:sp>
    </p:spTree>
    <p:extLst>
      <p:ext uri="{BB962C8B-B14F-4D97-AF65-F5344CB8AC3E}">
        <p14:creationId xmlns:p14="http://schemas.microsoft.com/office/powerpoint/2010/main" val="23682416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22</a:t>
            </a:fld>
            <a:endParaRPr lang="en-US"/>
          </a:p>
        </p:txBody>
      </p:sp>
    </p:spTree>
    <p:extLst>
      <p:ext uri="{BB962C8B-B14F-4D97-AF65-F5344CB8AC3E}">
        <p14:creationId xmlns:p14="http://schemas.microsoft.com/office/powerpoint/2010/main" val="24087940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23</a:t>
            </a:fld>
            <a:endParaRPr lang="en-US"/>
          </a:p>
        </p:txBody>
      </p:sp>
    </p:spTree>
    <p:extLst>
      <p:ext uri="{BB962C8B-B14F-4D97-AF65-F5344CB8AC3E}">
        <p14:creationId xmlns:p14="http://schemas.microsoft.com/office/powerpoint/2010/main" val="1348642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24</a:t>
            </a:fld>
            <a:endParaRPr lang="en-US"/>
          </a:p>
        </p:txBody>
      </p:sp>
    </p:spTree>
    <p:extLst>
      <p:ext uri="{BB962C8B-B14F-4D97-AF65-F5344CB8AC3E}">
        <p14:creationId xmlns:p14="http://schemas.microsoft.com/office/powerpoint/2010/main" val="539680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25</a:t>
            </a:fld>
            <a:endParaRPr lang="en-US"/>
          </a:p>
        </p:txBody>
      </p:sp>
    </p:spTree>
    <p:extLst>
      <p:ext uri="{BB962C8B-B14F-4D97-AF65-F5344CB8AC3E}">
        <p14:creationId xmlns:p14="http://schemas.microsoft.com/office/powerpoint/2010/main" val="21871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26</a:t>
            </a:fld>
            <a:endParaRPr lang="en-US"/>
          </a:p>
        </p:txBody>
      </p:sp>
    </p:spTree>
    <p:extLst>
      <p:ext uri="{BB962C8B-B14F-4D97-AF65-F5344CB8AC3E}">
        <p14:creationId xmlns:p14="http://schemas.microsoft.com/office/powerpoint/2010/main" val="33352425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27</a:t>
            </a:fld>
            <a:endParaRPr lang="en-US"/>
          </a:p>
        </p:txBody>
      </p:sp>
    </p:spTree>
    <p:extLst>
      <p:ext uri="{BB962C8B-B14F-4D97-AF65-F5344CB8AC3E}">
        <p14:creationId xmlns:p14="http://schemas.microsoft.com/office/powerpoint/2010/main" val="19327191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28</a:t>
            </a:fld>
            <a:endParaRPr lang="en-US"/>
          </a:p>
        </p:txBody>
      </p:sp>
    </p:spTree>
    <p:extLst>
      <p:ext uri="{BB962C8B-B14F-4D97-AF65-F5344CB8AC3E}">
        <p14:creationId xmlns:p14="http://schemas.microsoft.com/office/powerpoint/2010/main" val="4589003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29</a:t>
            </a:fld>
            <a:endParaRPr lang="en-US"/>
          </a:p>
        </p:txBody>
      </p:sp>
    </p:spTree>
    <p:extLst>
      <p:ext uri="{BB962C8B-B14F-4D97-AF65-F5344CB8AC3E}">
        <p14:creationId xmlns:p14="http://schemas.microsoft.com/office/powerpoint/2010/main" val="2390270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a:t>
            </a:fld>
            <a:endParaRPr lang="en-US"/>
          </a:p>
        </p:txBody>
      </p:sp>
    </p:spTree>
    <p:extLst>
      <p:ext uri="{BB962C8B-B14F-4D97-AF65-F5344CB8AC3E}">
        <p14:creationId xmlns:p14="http://schemas.microsoft.com/office/powerpoint/2010/main" val="4414107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30</a:t>
            </a:fld>
            <a:endParaRPr lang="en-US"/>
          </a:p>
        </p:txBody>
      </p:sp>
    </p:spTree>
    <p:extLst>
      <p:ext uri="{BB962C8B-B14F-4D97-AF65-F5344CB8AC3E}">
        <p14:creationId xmlns:p14="http://schemas.microsoft.com/office/powerpoint/2010/main" val="3067717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31</a:t>
            </a:fld>
            <a:endParaRPr lang="en-US"/>
          </a:p>
        </p:txBody>
      </p:sp>
    </p:spTree>
    <p:extLst>
      <p:ext uri="{BB962C8B-B14F-4D97-AF65-F5344CB8AC3E}">
        <p14:creationId xmlns:p14="http://schemas.microsoft.com/office/powerpoint/2010/main" val="3658738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32</a:t>
            </a:fld>
            <a:endParaRPr lang="en-US"/>
          </a:p>
        </p:txBody>
      </p:sp>
    </p:spTree>
    <p:extLst>
      <p:ext uri="{BB962C8B-B14F-4D97-AF65-F5344CB8AC3E}">
        <p14:creationId xmlns:p14="http://schemas.microsoft.com/office/powerpoint/2010/main" val="12165495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33</a:t>
            </a:fld>
            <a:endParaRPr lang="en-US"/>
          </a:p>
        </p:txBody>
      </p:sp>
    </p:spTree>
    <p:extLst>
      <p:ext uri="{BB962C8B-B14F-4D97-AF65-F5344CB8AC3E}">
        <p14:creationId xmlns:p14="http://schemas.microsoft.com/office/powerpoint/2010/main" val="40878441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34</a:t>
            </a:fld>
            <a:endParaRPr lang="en-US"/>
          </a:p>
        </p:txBody>
      </p:sp>
    </p:spTree>
    <p:extLst>
      <p:ext uri="{BB962C8B-B14F-4D97-AF65-F5344CB8AC3E}">
        <p14:creationId xmlns:p14="http://schemas.microsoft.com/office/powerpoint/2010/main" val="25327245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35</a:t>
            </a:fld>
            <a:endParaRPr lang="en-US"/>
          </a:p>
        </p:txBody>
      </p:sp>
    </p:spTree>
    <p:extLst>
      <p:ext uri="{BB962C8B-B14F-4D97-AF65-F5344CB8AC3E}">
        <p14:creationId xmlns:p14="http://schemas.microsoft.com/office/powerpoint/2010/main" val="24425063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36</a:t>
            </a:fld>
            <a:endParaRPr lang="en-US"/>
          </a:p>
        </p:txBody>
      </p:sp>
    </p:spTree>
    <p:extLst>
      <p:ext uri="{BB962C8B-B14F-4D97-AF65-F5344CB8AC3E}">
        <p14:creationId xmlns:p14="http://schemas.microsoft.com/office/powerpoint/2010/main" val="4333428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37</a:t>
            </a:fld>
            <a:endParaRPr lang="en-US"/>
          </a:p>
        </p:txBody>
      </p:sp>
    </p:spTree>
    <p:extLst>
      <p:ext uri="{BB962C8B-B14F-4D97-AF65-F5344CB8AC3E}">
        <p14:creationId xmlns:p14="http://schemas.microsoft.com/office/powerpoint/2010/main" val="4286229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38</a:t>
            </a:fld>
            <a:endParaRPr lang="en-US"/>
          </a:p>
        </p:txBody>
      </p:sp>
    </p:spTree>
    <p:extLst>
      <p:ext uri="{BB962C8B-B14F-4D97-AF65-F5344CB8AC3E}">
        <p14:creationId xmlns:p14="http://schemas.microsoft.com/office/powerpoint/2010/main" val="15971587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39</a:t>
            </a:fld>
            <a:endParaRPr lang="en-US"/>
          </a:p>
        </p:txBody>
      </p:sp>
    </p:spTree>
    <p:extLst>
      <p:ext uri="{BB962C8B-B14F-4D97-AF65-F5344CB8AC3E}">
        <p14:creationId xmlns:p14="http://schemas.microsoft.com/office/powerpoint/2010/main" val="1674307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a:t>
            </a:fld>
            <a:endParaRPr lang="en-US"/>
          </a:p>
        </p:txBody>
      </p:sp>
    </p:spTree>
    <p:extLst>
      <p:ext uri="{BB962C8B-B14F-4D97-AF65-F5344CB8AC3E}">
        <p14:creationId xmlns:p14="http://schemas.microsoft.com/office/powerpoint/2010/main" val="14693747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40</a:t>
            </a:fld>
            <a:endParaRPr lang="en-US"/>
          </a:p>
        </p:txBody>
      </p:sp>
    </p:spTree>
    <p:extLst>
      <p:ext uri="{BB962C8B-B14F-4D97-AF65-F5344CB8AC3E}">
        <p14:creationId xmlns:p14="http://schemas.microsoft.com/office/powerpoint/2010/main" val="3653085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41</a:t>
            </a:fld>
            <a:endParaRPr lang="en-US"/>
          </a:p>
        </p:txBody>
      </p:sp>
    </p:spTree>
    <p:extLst>
      <p:ext uri="{BB962C8B-B14F-4D97-AF65-F5344CB8AC3E}">
        <p14:creationId xmlns:p14="http://schemas.microsoft.com/office/powerpoint/2010/main" val="17889565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42</a:t>
            </a:fld>
            <a:endParaRPr lang="en-US"/>
          </a:p>
        </p:txBody>
      </p:sp>
    </p:spTree>
    <p:extLst>
      <p:ext uri="{BB962C8B-B14F-4D97-AF65-F5344CB8AC3E}">
        <p14:creationId xmlns:p14="http://schemas.microsoft.com/office/powerpoint/2010/main" val="324272730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43</a:t>
            </a:fld>
            <a:endParaRPr lang="en-US"/>
          </a:p>
        </p:txBody>
      </p:sp>
    </p:spTree>
    <p:extLst>
      <p:ext uri="{BB962C8B-B14F-4D97-AF65-F5344CB8AC3E}">
        <p14:creationId xmlns:p14="http://schemas.microsoft.com/office/powerpoint/2010/main" val="223922429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44</a:t>
            </a:fld>
            <a:endParaRPr lang="en-US"/>
          </a:p>
        </p:txBody>
      </p:sp>
    </p:spTree>
    <p:extLst>
      <p:ext uri="{BB962C8B-B14F-4D97-AF65-F5344CB8AC3E}">
        <p14:creationId xmlns:p14="http://schemas.microsoft.com/office/powerpoint/2010/main" val="34931756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45</a:t>
            </a:fld>
            <a:endParaRPr lang="en-US"/>
          </a:p>
        </p:txBody>
      </p:sp>
    </p:spTree>
    <p:extLst>
      <p:ext uri="{BB962C8B-B14F-4D97-AF65-F5344CB8AC3E}">
        <p14:creationId xmlns:p14="http://schemas.microsoft.com/office/powerpoint/2010/main" val="37907943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46</a:t>
            </a:fld>
            <a:endParaRPr lang="en-US"/>
          </a:p>
        </p:txBody>
      </p:sp>
    </p:spTree>
    <p:extLst>
      <p:ext uri="{BB962C8B-B14F-4D97-AF65-F5344CB8AC3E}">
        <p14:creationId xmlns:p14="http://schemas.microsoft.com/office/powerpoint/2010/main" val="285782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5</a:t>
            </a:fld>
            <a:endParaRPr lang="en-US"/>
          </a:p>
        </p:txBody>
      </p:sp>
    </p:spTree>
    <p:extLst>
      <p:ext uri="{BB962C8B-B14F-4D97-AF65-F5344CB8AC3E}">
        <p14:creationId xmlns:p14="http://schemas.microsoft.com/office/powerpoint/2010/main" val="1150422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6</a:t>
            </a:fld>
            <a:endParaRPr lang="en-US"/>
          </a:p>
        </p:txBody>
      </p:sp>
    </p:spTree>
    <p:extLst>
      <p:ext uri="{BB962C8B-B14F-4D97-AF65-F5344CB8AC3E}">
        <p14:creationId xmlns:p14="http://schemas.microsoft.com/office/powerpoint/2010/main" val="807963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7</a:t>
            </a:fld>
            <a:endParaRPr lang="en-US"/>
          </a:p>
        </p:txBody>
      </p:sp>
    </p:spTree>
    <p:extLst>
      <p:ext uri="{BB962C8B-B14F-4D97-AF65-F5344CB8AC3E}">
        <p14:creationId xmlns:p14="http://schemas.microsoft.com/office/powerpoint/2010/main" val="2066598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8</a:t>
            </a:fld>
            <a:endParaRPr lang="en-US"/>
          </a:p>
        </p:txBody>
      </p:sp>
    </p:spTree>
    <p:extLst>
      <p:ext uri="{BB962C8B-B14F-4D97-AF65-F5344CB8AC3E}">
        <p14:creationId xmlns:p14="http://schemas.microsoft.com/office/powerpoint/2010/main" val="2634649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03D026-CEFD-4132-B671-818C5F1E8BEA}" type="slidenum">
              <a:rPr lang="en-US" smtClean="0"/>
              <a:pPr>
                <a:defRPr/>
              </a:pPr>
              <a:t>9</a:t>
            </a:fld>
            <a:endParaRPr lang="en-US"/>
          </a:p>
        </p:txBody>
      </p:sp>
    </p:spTree>
    <p:extLst>
      <p:ext uri="{BB962C8B-B14F-4D97-AF65-F5344CB8AC3E}">
        <p14:creationId xmlns:p14="http://schemas.microsoft.com/office/powerpoint/2010/main" val="32702915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tif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dirty="0"/>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grpSp>
        <p:nvGrpSpPr>
          <p:cNvPr id="14" name="Group 13"/>
          <p:cNvGrpSpPr/>
          <p:nvPr userDrawn="1"/>
        </p:nvGrpSpPr>
        <p:grpSpPr>
          <a:xfrm>
            <a:off x="6629400" y="6191250"/>
            <a:ext cx="985266" cy="553127"/>
            <a:chOff x="3662934" y="689786"/>
            <a:chExt cx="1818132" cy="1063491"/>
          </a:xfrm>
        </p:grpSpPr>
        <p:pic>
          <p:nvPicPr>
            <p:cNvPr id="15" name="Picture 14"/>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16" name="Rectangle 15"/>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tiff"/><Relationship Id="rId3" Type="http://schemas.openxmlformats.org/officeDocument/2006/relationships/slideLayout" Target="../slideLayouts/slideLayout1.xml"/><Relationship Id="rId7" Type="http://schemas.openxmlformats.org/officeDocument/2006/relationships/image" Target="../media/image6.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mailto:virtualresidency2018@gmail.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aciref.org/wp-content/uploads/2014/04/map.pn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 Id="rId4" Type="http://schemas.openxmlformats.org/officeDocument/2006/relationships/hyperlink" Target="mailto:virtualresidency2018@gmail.com"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hyperlink" Target="mailto:virtualresidency2018@gmail.com"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hyperlink" Target="mailto:virtualresidency2018@gmail.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oscer.ou.edu/acirefvirtres2018.php#agenda"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oom.us/j/84860592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acirefvirtres2018/"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hyperlink" Target="http://freapp.us/apps/android/com.im.uncle.sam/"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pewresearch.org/daily-number/baby-boomers-retire/"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hyperlink" Target="mailto:virtualresidency2018@gmail.com" TargetMode="Externa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hyperlink" Target="mailto:virtualresidency2018@gmail.com" TargetMode="External"/><Relationship Id="rId5" Type="http://schemas.openxmlformats.org/officeDocument/2006/relationships/hyperlink" Target="http://www.oscer.ou.edu/acirefvirtres2018/" TargetMode="External"/><Relationship Id="rId4"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mailto:virtualresidency2018@gmail.com" TargetMode="External"/><Relationship Id="rId4" Type="http://schemas.openxmlformats.org/officeDocument/2006/relationships/hyperlink" Target="http://www.oscer.ou.edu/acirefvirtres201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zoom.us/zoomconference?m=XitOumYvF5nOhatlfEVdGt9bQdiBq3R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virtualresidency2018@gmail.com" TargetMode="External"/><Relationship Id="rId5" Type="http://schemas.openxmlformats.org/officeDocument/2006/relationships/hyperlink" Target="http://www.oscer.ou.edu/acirefvirtres2018/" TargetMode="External"/><Relationship Id="rId4" Type="http://schemas.openxmlformats.org/officeDocument/2006/relationships/hyperlink" Target="mailto:hneeman@ou.ed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oscer.ou.edu/acirefvirtres201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virtualresidency2018@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381000" y="982178"/>
            <a:ext cx="8382000" cy="2362200"/>
          </a:xfrm>
        </p:spPr>
        <p:txBody>
          <a:bodyPr/>
          <a:lstStyle/>
          <a:p>
            <a:pPr eaLnBrk="1" hangingPunct="1">
              <a:lnSpc>
                <a:spcPct val="80000"/>
              </a:lnSpc>
              <a:defRPr/>
            </a:pPr>
            <a:r>
              <a:rPr lang="en-US" sz="3500" smtClean="0">
                <a:effectLst>
                  <a:outerShdw blurRad="38100" dist="38100" dir="2700000" algn="tl">
                    <a:srgbClr val="C0C0C0"/>
                  </a:outerShdw>
                </a:effectLst>
                <a:latin typeface="Arial Black" pitchFamily="34" charset="0"/>
              </a:rPr>
              <a:t>Virtual </a:t>
            </a:r>
            <a:r>
              <a:rPr lang="en-US" sz="3500" dirty="0" smtClean="0">
                <a:effectLst>
                  <a:outerShdw blurRad="38100" dist="38100" dir="2700000" algn="tl">
                    <a:srgbClr val="C0C0C0"/>
                  </a:outerShdw>
                </a:effectLst>
                <a:latin typeface="Arial Black" pitchFamily="34" charset="0"/>
              </a:rPr>
              <a:t>Residency</a:t>
            </a:r>
            <a:br>
              <a:rPr lang="en-US" sz="3500" dirty="0" smtClean="0">
                <a:effectLst>
                  <a:outerShdw blurRad="38100" dist="38100" dir="2700000" algn="tl">
                    <a:srgbClr val="C0C0C0"/>
                  </a:outerShdw>
                </a:effectLst>
                <a:latin typeface="Arial Black" pitchFamily="34" charset="0"/>
              </a:rPr>
            </a:br>
            <a:r>
              <a:rPr lang="en-US" sz="3500" dirty="0" smtClean="0">
                <a:effectLst>
                  <a:outerShdw blurRad="38100" dist="38100" dir="2700000" algn="tl">
                    <a:srgbClr val="C0C0C0"/>
                  </a:outerShdw>
                </a:effectLst>
                <a:latin typeface="Arial Black" pitchFamily="34" charset="0"/>
              </a:rPr>
              <a:t>Intermediate Workshop:</a:t>
            </a:r>
            <a:r>
              <a:rPr lang="en-US" sz="3500" dirty="0">
                <a:effectLst>
                  <a:outerShdw blurRad="38100" dist="38100" dir="2700000" algn="tl">
                    <a:srgbClr val="C0C0C0"/>
                  </a:outerShdw>
                </a:effectLst>
                <a:latin typeface="Arial Black" pitchFamily="34" charset="0"/>
              </a:rPr>
              <a:t/>
            </a:r>
            <a:br>
              <a:rPr lang="en-US" sz="3500" dirty="0">
                <a:effectLst>
                  <a:outerShdw blurRad="38100" dist="38100" dir="2700000" algn="tl">
                    <a:srgbClr val="C0C0C0"/>
                  </a:outerShdw>
                </a:effectLst>
                <a:latin typeface="Arial Black" pitchFamily="34" charset="0"/>
              </a:rPr>
            </a:br>
            <a:r>
              <a:rPr lang="en-US" sz="3500" dirty="0">
                <a:effectLst>
                  <a:outerShdw blurRad="38100" dist="38100" dir="2700000" algn="tl">
                    <a:srgbClr val="C0C0C0"/>
                  </a:outerShdw>
                </a:effectLst>
                <a:latin typeface="Arial Black" pitchFamily="34" charset="0"/>
              </a:rPr>
              <a:t>Overview</a:t>
            </a:r>
            <a:endParaRPr lang="en-US" sz="35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sz="1800" b="1" dirty="0" smtClean="0"/>
              <a:t>Director, OU Supercomputing Center for Education &amp; Research (OSCER)</a:t>
            </a:r>
          </a:p>
          <a:p>
            <a:pPr eaLnBrk="1" hangingPunct="1">
              <a:lnSpc>
                <a:spcPct val="90000"/>
              </a:lnSpc>
              <a:spcBef>
                <a:spcPts val="0"/>
              </a:spcBef>
            </a:pPr>
            <a:r>
              <a:rPr lang="en-US" sz="1800" b="1" dirty="0" smtClean="0"/>
              <a:t>Assistant Vice President, Information Technology - Research Strategy Advisor</a:t>
            </a:r>
          </a:p>
          <a:p>
            <a:pPr eaLnBrk="1" hangingPunct="1">
              <a:lnSpc>
                <a:spcPct val="90000"/>
              </a:lnSpc>
              <a:spcBef>
                <a:spcPts val="0"/>
              </a:spcBef>
            </a:pPr>
            <a:r>
              <a:rPr lang="en-US" sz="1800" b="1" dirty="0" smtClean="0"/>
              <a:t>Associate Professor, College of Engineering</a:t>
            </a:r>
          </a:p>
          <a:p>
            <a:pPr eaLnBrk="1" hangingPunct="1">
              <a:lnSpc>
                <a:spcPct val="90000"/>
              </a:lnSpc>
              <a:spcBef>
                <a:spcPts val="0"/>
              </a:spcBef>
            </a:pPr>
            <a:r>
              <a:rPr lang="en-US" sz="1800" b="1" dirty="0" smtClean="0"/>
              <a:t>Adjunct Faculty, School of Computer Science</a:t>
            </a:r>
          </a:p>
          <a:p>
            <a:pPr eaLnBrk="1" hangingPunct="1">
              <a:lnSpc>
                <a:spcPct val="90000"/>
              </a:lnSpc>
              <a:spcBef>
                <a:spcPts val="0"/>
              </a:spcBef>
            </a:pPr>
            <a:endParaRPr lang="en-US" sz="1400" b="1" dirty="0" smtClean="0"/>
          </a:p>
          <a:p>
            <a:pPr eaLnBrk="1" hangingPunct="1">
              <a:lnSpc>
                <a:spcPct val="90000"/>
              </a:lnSpc>
              <a:spcBef>
                <a:spcPts val="0"/>
              </a:spcBef>
            </a:pPr>
            <a:r>
              <a:rPr lang="en-US" sz="1400" b="1" dirty="0" smtClean="0"/>
              <a:t>Virtual Residency Intermediate Workshop 2018, Sunday August 5 2018</a:t>
            </a:r>
          </a:p>
        </p:txBody>
      </p:sp>
      <p:grpSp>
        <p:nvGrpSpPr>
          <p:cNvPr id="2" name="Group 11"/>
          <p:cNvGrpSpPr>
            <a:grpSpLocks/>
          </p:cNvGrpSpPr>
          <p:nvPr/>
        </p:nvGrpSpPr>
        <p:grpSpPr bwMode="auto">
          <a:xfrm>
            <a:off x="2667000" y="5254752"/>
            <a:ext cx="3886200" cy="1066800"/>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grpSp>
        <p:nvGrpSpPr>
          <p:cNvPr id="5" name="Group 4"/>
          <p:cNvGrpSpPr/>
          <p:nvPr/>
        </p:nvGrpSpPr>
        <p:grpSpPr>
          <a:xfrm>
            <a:off x="3662934" y="689786"/>
            <a:ext cx="1818132" cy="1063491"/>
            <a:chOff x="3662934" y="689786"/>
            <a:chExt cx="1818132" cy="1063491"/>
          </a:xfrm>
        </p:grpSpPr>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62934" y="689786"/>
              <a:ext cx="1818132" cy="1063491"/>
            </a:xfrm>
            <a:prstGeom prst="rect">
              <a:avLst/>
            </a:prstGeom>
          </p:spPr>
        </p:pic>
        <p:sp>
          <p:nvSpPr>
            <p:cNvPr id="4" name="Rectangle 3"/>
            <p:cNvSpPr/>
            <p:nvPr/>
          </p:nvSpPr>
          <p:spPr bwMode="auto">
            <a:xfrm>
              <a:off x="3662934" y="1676400"/>
              <a:ext cx="1818132" cy="7687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Only You …</a:t>
            </a:r>
            <a:endParaRPr lang="en-US" dirty="0"/>
          </a:p>
        </p:txBody>
      </p:sp>
      <p:sp>
        <p:nvSpPr>
          <p:cNvPr id="3" name="Content Placeholder 2"/>
          <p:cNvSpPr>
            <a:spLocks noGrp="1"/>
          </p:cNvSpPr>
          <p:nvPr>
            <p:ph idx="1"/>
          </p:nvPr>
        </p:nvSpPr>
        <p:spPr>
          <a:xfrm>
            <a:off x="304800" y="1295400"/>
            <a:ext cx="8610600" cy="4648200"/>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 can make the Virtual Residency a success.</a:t>
            </a:r>
          </a:p>
          <a:p>
            <a:pPr lvl="1"/>
            <a:r>
              <a:rPr lang="en-US" dirty="0" smtClean="0"/>
              <a:t>Ask questions – the only dumb questions are the ones you don’t ask.</a:t>
            </a:r>
          </a:p>
          <a:p>
            <a:pPr lvl="1"/>
            <a:r>
              <a:rPr lang="en-US" dirty="0" smtClean="0"/>
              <a:t>Volunteer your ideas and experiences.</a:t>
            </a:r>
          </a:p>
          <a:p>
            <a:pPr lvl="1"/>
            <a:r>
              <a:rPr lang="en-US" dirty="0" smtClean="0"/>
              <a:t>Ultimately, it’s you who will have to be in charge, not us.</a:t>
            </a:r>
          </a:p>
          <a:p>
            <a:pPr marL="0" indent="0">
              <a:buNone/>
            </a:pPr>
            <a:r>
              <a:rPr lang="en-US" sz="2000" dirty="0">
                <a:hlinkClick r:id="rId3"/>
              </a:rPr>
              <a:t>http://www.oscer.ou.edu/acirefvirtres2018/</a:t>
            </a:r>
            <a:r>
              <a:rPr lang="en-US" sz="2000" dirty="0"/>
              <a:t>  </a:t>
            </a:r>
            <a:r>
              <a:rPr lang="en-US" sz="2000" dirty="0">
                <a:hlinkClick r:id="rId4"/>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a:t>
            </a:fld>
            <a:endParaRPr lang="en-US"/>
          </a:p>
        </p:txBody>
      </p:sp>
      <p:pic>
        <p:nvPicPr>
          <p:cNvPr id="3074" name="Picture 2" descr="Smokey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203" y="1371600"/>
            <a:ext cx="1697593" cy="249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06319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dirty="0" smtClean="0"/>
              <a:t>This Is So New, We Don’t Know How to Teach It</a:t>
            </a:r>
            <a:endParaRPr lang="en-US" sz="2900" dirty="0"/>
          </a:p>
        </p:txBody>
      </p:sp>
      <p:sp>
        <p:nvSpPr>
          <p:cNvPr id="3" name="Content Placeholder 2"/>
          <p:cNvSpPr>
            <a:spLocks noGrp="1"/>
          </p:cNvSpPr>
          <p:nvPr>
            <p:ph idx="1"/>
          </p:nvPr>
        </p:nvSpPr>
        <p:spPr>
          <a:xfrm>
            <a:off x="457200" y="1339056"/>
            <a:ext cx="8326438" cy="4648200"/>
          </a:xfrm>
        </p:spPr>
        <p:txBody>
          <a:bodyPr/>
          <a:lstStyle/>
          <a:p>
            <a:r>
              <a:rPr lang="en-US" dirty="0" smtClean="0"/>
              <a:t>For the Introductory workshops, we were able to find speakers for most of the topics we covered.</a:t>
            </a:r>
          </a:p>
          <a:p>
            <a:r>
              <a:rPr lang="en-US" dirty="0" smtClean="0"/>
              <a:t>For this workshop, almost none of the topics are issues that  any of us know enough about to be able to teach it to others.</a:t>
            </a:r>
          </a:p>
          <a:p>
            <a:r>
              <a:rPr lang="en-US" dirty="0" smtClean="0"/>
              <a:t>So, most of the sessions are panels and roundtables –          we’ll learn from each other!</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2000" dirty="0">
                <a:hlinkClick r:id="rId3"/>
              </a:rPr>
              <a:t>http://www.oscer.ou.edu/acirefvirtres2018/</a:t>
            </a:r>
            <a:r>
              <a:rPr lang="en-US" sz="2000" dirty="0"/>
              <a:t>  </a:t>
            </a:r>
            <a:r>
              <a:rPr lang="en-US" sz="2000" dirty="0">
                <a:hlinkClick r:id="rId4"/>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14189381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smtClean="0">
                <a:solidFill>
                  <a:schemeClr val="tx1"/>
                </a:solidFill>
                <a:latin typeface="Arial Black" panose="020B0A04020102020204" pitchFamily="34" charset="0"/>
              </a:rPr>
              <a:t>Research Computing Facilitators</a:t>
            </a: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76540617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a:t>What is </a:t>
            </a:r>
            <a:r>
              <a:rPr lang="en-US" sz="3300" dirty="0" smtClean="0"/>
              <a:t>a Research Computing Facilitator?</a:t>
            </a:r>
            <a:endParaRPr lang="en-US" sz="3300" dirty="0"/>
          </a:p>
        </p:txBody>
      </p:sp>
      <p:sp>
        <p:nvSpPr>
          <p:cNvPr id="3" name="Content Placeholder 2"/>
          <p:cNvSpPr>
            <a:spLocks noGrp="1"/>
          </p:cNvSpPr>
          <p:nvPr>
            <p:ph idx="1"/>
          </p:nvPr>
        </p:nvSpPr>
        <p:spPr>
          <a:xfrm>
            <a:off x="304800" y="1176007"/>
            <a:ext cx="8478838" cy="4648200"/>
          </a:xfrm>
        </p:spPr>
        <p:txBody>
          <a:bodyPr/>
          <a:lstStyle/>
          <a:p>
            <a:pPr>
              <a:spcBef>
                <a:spcPts val="0"/>
              </a:spcBef>
            </a:pPr>
            <a:r>
              <a:rPr lang="en-US" dirty="0" smtClean="0"/>
              <a:t>“Advanced </a:t>
            </a:r>
            <a:r>
              <a:rPr lang="en-US" dirty="0"/>
              <a:t>Cyberinfrastructure Research &amp; Education </a:t>
            </a:r>
            <a:r>
              <a:rPr lang="en-US" dirty="0" smtClean="0"/>
              <a:t>Facilitator” (ACI-REF – term coined </a:t>
            </a:r>
            <a:r>
              <a:rPr lang="en-US" dirty="0"/>
              <a:t>by </a:t>
            </a:r>
            <a:r>
              <a:rPr lang="en-US" dirty="0" err="1"/>
              <a:t>Miron</a:t>
            </a:r>
            <a:r>
              <a:rPr lang="en-US" dirty="0"/>
              <a:t> </a:t>
            </a:r>
            <a:r>
              <a:rPr lang="en-US" dirty="0" err="1"/>
              <a:t>Livny</a:t>
            </a:r>
            <a:r>
              <a:rPr lang="en-US" dirty="0"/>
              <a:t>)</a:t>
            </a:r>
          </a:p>
          <a:p>
            <a:pPr>
              <a:spcBef>
                <a:spcPts val="0"/>
              </a:spcBef>
            </a:pPr>
            <a:r>
              <a:rPr lang="en-US" dirty="0"/>
              <a:t>Work with users </a:t>
            </a:r>
            <a:r>
              <a:rPr lang="en-US" dirty="0" smtClean="0"/>
              <a:t>– </a:t>
            </a:r>
            <a:r>
              <a:rPr lang="en-US" dirty="0"/>
              <a:t>researchers and educators </a:t>
            </a:r>
            <a:r>
              <a:rPr lang="en-US" dirty="0" smtClean="0"/>
              <a:t>– </a:t>
            </a:r>
            <a:r>
              <a:rPr lang="en-US" dirty="0"/>
              <a:t>to help them improve their research and/or education </a:t>
            </a:r>
            <a:r>
              <a:rPr lang="en-US" dirty="0" smtClean="0"/>
              <a:t>productivity and aspirations via advanced </a:t>
            </a:r>
            <a:r>
              <a:rPr lang="en-US" dirty="0"/>
              <a:t>cyberinfrastructure.</a:t>
            </a:r>
          </a:p>
          <a:p>
            <a:pPr>
              <a:spcBef>
                <a:spcPts val="0"/>
              </a:spcBef>
            </a:pPr>
            <a:r>
              <a:rPr lang="en-US" dirty="0"/>
              <a:t>Typically, one or a few </a:t>
            </a:r>
            <a:r>
              <a:rPr lang="en-US" dirty="0" smtClean="0"/>
              <a:t>Facilitators </a:t>
            </a:r>
            <a:r>
              <a:rPr lang="en-US" dirty="0"/>
              <a:t>have responsibility </a:t>
            </a:r>
            <a:r>
              <a:rPr lang="en-US" dirty="0" smtClean="0"/>
              <a:t>for        </a:t>
            </a:r>
            <a:r>
              <a:rPr lang="en-US" dirty="0"/>
              <a:t>an entire institution, or multiple institutions.</a:t>
            </a:r>
          </a:p>
          <a:p>
            <a:pPr>
              <a:spcBef>
                <a:spcPts val="0"/>
              </a:spcBef>
            </a:pPr>
            <a:r>
              <a:rPr lang="en-US" dirty="0"/>
              <a:t>At some institutions, CI facilitation is part time; </a:t>
            </a:r>
            <a:r>
              <a:rPr lang="en-US" dirty="0" smtClean="0"/>
              <a:t>at others,        it’s </a:t>
            </a:r>
            <a:r>
              <a:rPr lang="en-US" dirty="0"/>
              <a:t>full </a:t>
            </a:r>
            <a:r>
              <a:rPr lang="en-US" dirty="0" smtClean="0"/>
              <a:t>time. Some Research Computing Facilitators </a:t>
            </a:r>
            <a:r>
              <a:rPr lang="en-US" dirty="0"/>
              <a:t>are:</a:t>
            </a:r>
          </a:p>
          <a:p>
            <a:pPr lvl="1">
              <a:spcBef>
                <a:spcPts val="0"/>
              </a:spcBef>
            </a:pPr>
            <a:r>
              <a:rPr lang="en-US" dirty="0"/>
              <a:t>faculty or former faculty;</a:t>
            </a:r>
          </a:p>
          <a:p>
            <a:pPr lvl="1">
              <a:spcBef>
                <a:spcPts val="0"/>
              </a:spcBef>
            </a:pPr>
            <a:r>
              <a:rPr lang="en-US" dirty="0"/>
              <a:t>postdocs or former postdocs;</a:t>
            </a:r>
          </a:p>
          <a:p>
            <a:pPr lvl="1">
              <a:spcBef>
                <a:spcPts val="0"/>
              </a:spcBef>
            </a:pPr>
            <a:r>
              <a:rPr lang="en-US" dirty="0"/>
              <a:t>research staff or former research staff;</a:t>
            </a:r>
          </a:p>
          <a:p>
            <a:pPr lvl="1">
              <a:spcBef>
                <a:spcPts val="0"/>
              </a:spcBef>
            </a:pPr>
            <a:r>
              <a:rPr lang="en-US" dirty="0"/>
              <a:t>IT professionals;</a:t>
            </a:r>
          </a:p>
          <a:p>
            <a:pPr lvl="1">
              <a:spcBef>
                <a:spcPts val="0"/>
              </a:spcBef>
            </a:pPr>
            <a:r>
              <a:rPr lang="en-US" dirty="0"/>
              <a:t>graduate or undergraduate students.</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dirty="0"/>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15790175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ciref.org/wp-content/uploads/2014/04/ma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287561"/>
            <a:ext cx="4648200" cy="30545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A Little Background</a:t>
            </a:r>
            <a:endParaRPr lang="en-US" dirty="0"/>
          </a:p>
        </p:txBody>
      </p:sp>
      <p:sp>
        <p:nvSpPr>
          <p:cNvPr id="3" name="Content Placeholder 2"/>
          <p:cNvSpPr>
            <a:spLocks noGrp="1"/>
          </p:cNvSpPr>
          <p:nvPr>
            <p:ph idx="1"/>
          </p:nvPr>
        </p:nvSpPr>
        <p:spPr/>
        <p:txBody>
          <a:bodyPr/>
          <a:lstStyle/>
          <a:p>
            <a:r>
              <a:rPr lang="en-US" dirty="0" smtClean="0"/>
              <a:t>In 2013, a team of 13 institutions led by Clemson U submitted an 8-figure proposal on this issue, to provide multiple ACI-REFs at each institution over a 4 year period.</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The proposal also included funding for                    advanced networking.</a:t>
            </a:r>
          </a:p>
          <a:p>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14</a:t>
            </a:fld>
            <a:endParaRPr lang="en-US"/>
          </a:p>
        </p:txBody>
      </p:sp>
      <p:sp>
        <p:nvSpPr>
          <p:cNvPr id="7" name="TextBox 6"/>
          <p:cNvSpPr txBox="1"/>
          <p:nvPr/>
        </p:nvSpPr>
        <p:spPr>
          <a:xfrm>
            <a:off x="5650520" y="4162864"/>
            <a:ext cx="2667000" cy="215444"/>
          </a:xfrm>
          <a:prstGeom prst="rect">
            <a:avLst/>
          </a:prstGeom>
          <a:noFill/>
        </p:spPr>
        <p:txBody>
          <a:bodyPr wrap="square" rtlCol="0">
            <a:spAutoFit/>
          </a:bodyPr>
          <a:lstStyle/>
          <a:p>
            <a:r>
              <a:rPr lang="en-US" sz="800" dirty="0" smtClean="0">
                <a:hlinkClick r:id="rId4"/>
              </a:rPr>
              <a:t>http://www.aciref.org/wp-content/uploads/2014/04/map.png</a:t>
            </a:r>
            <a:endParaRPr lang="en-US" sz="800" dirty="0"/>
          </a:p>
        </p:txBody>
      </p:sp>
    </p:spTree>
    <p:extLst>
      <p:ext uri="{BB962C8B-B14F-4D97-AF65-F5344CB8AC3E}">
        <p14:creationId xmlns:p14="http://schemas.microsoft.com/office/powerpoint/2010/main" val="429012274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OU’s Piece</a:t>
            </a:r>
            <a:endParaRPr lang="en-US" dirty="0"/>
          </a:p>
        </p:txBody>
      </p:sp>
      <p:sp>
        <p:nvSpPr>
          <p:cNvPr id="3" name="Content Placeholder 2"/>
          <p:cNvSpPr>
            <a:spLocks noGrp="1"/>
          </p:cNvSpPr>
          <p:nvPr>
            <p:ph idx="1"/>
          </p:nvPr>
        </p:nvSpPr>
        <p:spPr>
          <a:xfrm>
            <a:off x="304800" y="1371600"/>
            <a:ext cx="8478838" cy="4648200"/>
          </a:xfrm>
        </p:spPr>
        <p:txBody>
          <a:bodyPr/>
          <a:lstStyle/>
          <a:p>
            <a:pPr marL="0" indent="0">
              <a:buNone/>
            </a:pPr>
            <a:r>
              <a:rPr lang="en-US" dirty="0" smtClean="0"/>
              <a:t>OU’s piece included some extra components:</a:t>
            </a:r>
          </a:p>
          <a:p>
            <a:r>
              <a:rPr lang="en-US" dirty="0" smtClean="0"/>
              <a:t>A </a:t>
            </a:r>
            <a:r>
              <a:rPr lang="en-US" dirty="0"/>
              <a:t>Virtual Residency to teach how to be </a:t>
            </a:r>
            <a:r>
              <a:rPr lang="en-US" dirty="0" smtClean="0"/>
              <a:t>a Research Computing Facilitator – </a:t>
            </a:r>
            <a:r>
              <a:rPr lang="en-US" b="1" u="sng" dirty="0"/>
              <a:t>THIS</a:t>
            </a:r>
            <a:r>
              <a:rPr lang="en-US" dirty="0"/>
              <a:t>!</a:t>
            </a:r>
          </a:p>
          <a:p>
            <a:r>
              <a:rPr lang="en-US" dirty="0"/>
              <a:t>A</a:t>
            </a:r>
            <a:r>
              <a:rPr lang="en-US" dirty="0" smtClean="0"/>
              <a:t> component about EPSCoR jurisdictions, shared with HI, SC, UT (note that UT has now graduated from EPSCoR):</a:t>
            </a:r>
          </a:p>
          <a:p>
            <a:pPr lvl="1"/>
            <a:r>
              <a:rPr lang="en-US" dirty="0" smtClean="0"/>
              <a:t>EPSCoR: Established (formerly Experimental) Program for the Stimulation of Competitive Research: a federal program to promote and increase STEM research in states that get less than 0.75% of federal research funding.</a:t>
            </a:r>
          </a:p>
          <a:p>
            <a:pPr lvl="2"/>
            <a:r>
              <a:rPr lang="en-US" dirty="0" smtClean="0"/>
              <a:t>NSF, </a:t>
            </a:r>
            <a:r>
              <a:rPr lang="en-US" dirty="0" err="1" smtClean="0"/>
              <a:t>Dept</a:t>
            </a:r>
            <a:r>
              <a:rPr lang="en-US" dirty="0" smtClean="0"/>
              <a:t> of Energy, </a:t>
            </a:r>
            <a:r>
              <a:rPr lang="en-US" dirty="0" err="1" smtClean="0"/>
              <a:t>Dept</a:t>
            </a:r>
            <a:r>
              <a:rPr lang="en-US" dirty="0" smtClean="0"/>
              <a:t> of Defense, NASA</a:t>
            </a:r>
          </a:p>
          <a:p>
            <a:pPr lvl="2"/>
            <a:r>
              <a:rPr lang="en-US" dirty="0" smtClean="0"/>
              <a:t>NIH (known as INBRE)</a:t>
            </a:r>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15</a:t>
            </a:fld>
            <a:endParaRPr lang="en-US"/>
          </a:p>
        </p:txBody>
      </p:sp>
    </p:spTree>
    <p:extLst>
      <p:ext uri="{BB962C8B-B14F-4D97-AF65-F5344CB8AC3E}">
        <p14:creationId xmlns:p14="http://schemas.microsoft.com/office/powerpoint/2010/main" val="2878350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 if only ….</a:t>
            </a:r>
            <a:endParaRPr lang="en-US" dirty="0"/>
          </a:p>
        </p:txBody>
      </p:sp>
      <p:sp>
        <p:nvSpPr>
          <p:cNvPr id="3" name="Content Placeholder 2"/>
          <p:cNvSpPr>
            <a:spLocks noGrp="1"/>
          </p:cNvSpPr>
          <p:nvPr>
            <p:ph sz="half" idx="1"/>
          </p:nvPr>
        </p:nvSpPr>
        <p:spPr/>
        <p:txBody>
          <a:bodyPr/>
          <a:lstStyle/>
          <a:p>
            <a:r>
              <a:rPr lang="en-US" dirty="0" smtClean="0"/>
              <a:t> </a:t>
            </a:r>
          </a:p>
          <a:p>
            <a:endParaRPr lang="en-US" dirty="0"/>
          </a:p>
          <a:p>
            <a:endParaRPr lang="en-US" sz="2400" dirty="0" smtClean="0"/>
          </a:p>
          <a:p>
            <a:r>
              <a:rPr lang="en-US" sz="2400" dirty="0" smtClean="0"/>
              <a:t>“</a:t>
            </a:r>
            <a:r>
              <a:rPr lang="en-US" sz="2400" dirty="0"/>
              <a:t>Phase 1</a:t>
            </a:r>
            <a:r>
              <a:rPr lang="en-US" sz="2400" dirty="0" smtClean="0"/>
              <a:t>:”</a:t>
            </a:r>
          </a:p>
          <a:p>
            <a:pPr lvl="1">
              <a:spcBef>
                <a:spcPts val="0"/>
              </a:spcBef>
            </a:pPr>
            <a:r>
              <a:rPr lang="en-US" sz="2000" dirty="0" smtClean="0"/>
              <a:t>Clemson U</a:t>
            </a:r>
          </a:p>
          <a:p>
            <a:pPr lvl="1">
              <a:spcBef>
                <a:spcPts val="0"/>
              </a:spcBef>
            </a:pPr>
            <a:r>
              <a:rPr lang="en-US" sz="2000" dirty="0" smtClean="0"/>
              <a:t>Harvard U</a:t>
            </a:r>
          </a:p>
          <a:p>
            <a:pPr lvl="1">
              <a:spcBef>
                <a:spcPts val="0"/>
              </a:spcBef>
            </a:pPr>
            <a:r>
              <a:rPr lang="en-US" sz="2000" dirty="0" smtClean="0"/>
              <a:t>U Hawai’i</a:t>
            </a:r>
          </a:p>
          <a:p>
            <a:pPr lvl="1">
              <a:spcBef>
                <a:spcPts val="0"/>
              </a:spcBef>
            </a:pPr>
            <a:r>
              <a:rPr lang="en-US" sz="2000" dirty="0" smtClean="0"/>
              <a:t>U </a:t>
            </a:r>
            <a:r>
              <a:rPr lang="en-US" sz="2000" dirty="0"/>
              <a:t>Southern </a:t>
            </a:r>
            <a:r>
              <a:rPr lang="en-US" sz="2000" dirty="0" smtClean="0"/>
              <a:t>California</a:t>
            </a:r>
          </a:p>
          <a:p>
            <a:pPr lvl="1">
              <a:spcBef>
                <a:spcPts val="0"/>
              </a:spcBef>
            </a:pPr>
            <a:r>
              <a:rPr lang="en-US" sz="2000" dirty="0" smtClean="0"/>
              <a:t>U Utah</a:t>
            </a:r>
          </a:p>
          <a:p>
            <a:pPr lvl="1">
              <a:spcBef>
                <a:spcPts val="0"/>
              </a:spcBef>
            </a:pPr>
            <a:r>
              <a:rPr lang="en-US" sz="2000" dirty="0" smtClean="0"/>
              <a:t>U Wisconsin Madison</a:t>
            </a:r>
            <a:endParaRPr lang="en-US" sz="2000" dirty="0"/>
          </a:p>
          <a:p>
            <a:endParaRPr lang="en-US" dirty="0"/>
          </a:p>
        </p:txBody>
      </p:sp>
      <p:sp>
        <p:nvSpPr>
          <p:cNvPr id="4" name="Content Placeholder 3"/>
          <p:cNvSpPr>
            <a:spLocks noGrp="1"/>
          </p:cNvSpPr>
          <p:nvPr>
            <p:ph sz="half" idx="2"/>
          </p:nvPr>
        </p:nvSpPr>
        <p:spPr/>
        <p:txBody>
          <a:bodyPr/>
          <a:lstStyle/>
          <a:p>
            <a:endParaRPr lang="en-US" dirty="0" smtClean="0"/>
          </a:p>
          <a:p>
            <a:endParaRPr lang="en-US" dirty="0"/>
          </a:p>
          <a:p>
            <a:endParaRPr lang="en-US" sz="2400" dirty="0" smtClean="0"/>
          </a:p>
          <a:p>
            <a:r>
              <a:rPr lang="en-US" sz="2400" dirty="0" smtClean="0"/>
              <a:t>“Phase 2:”</a:t>
            </a:r>
          </a:p>
          <a:p>
            <a:pPr lvl="1">
              <a:spcBef>
                <a:spcPts val="0"/>
              </a:spcBef>
            </a:pPr>
            <a:r>
              <a:rPr lang="en-US" sz="2000" dirty="0" smtClean="0"/>
              <a:t>Arizona State U</a:t>
            </a:r>
          </a:p>
          <a:p>
            <a:pPr lvl="1">
              <a:spcBef>
                <a:spcPts val="0"/>
              </a:spcBef>
            </a:pPr>
            <a:r>
              <a:rPr lang="en-US" sz="2000" dirty="0" smtClean="0"/>
              <a:t>Emory U</a:t>
            </a:r>
          </a:p>
          <a:p>
            <a:pPr lvl="1">
              <a:spcBef>
                <a:spcPts val="0"/>
              </a:spcBef>
            </a:pPr>
            <a:r>
              <a:rPr lang="en-US" sz="2000" dirty="0" smtClean="0"/>
              <a:t>Ohio Supercomputer Center</a:t>
            </a:r>
          </a:p>
          <a:p>
            <a:pPr lvl="1">
              <a:spcBef>
                <a:spcPts val="0"/>
              </a:spcBef>
            </a:pPr>
            <a:r>
              <a:rPr lang="en-US" sz="2000" dirty="0" smtClean="0"/>
              <a:t>Stanford U</a:t>
            </a:r>
          </a:p>
          <a:p>
            <a:pPr lvl="1">
              <a:spcBef>
                <a:spcPts val="0"/>
              </a:spcBef>
            </a:pPr>
            <a:r>
              <a:rPr lang="en-US" sz="2000" dirty="0" smtClean="0"/>
              <a:t>Sunshine State Education &amp; Research Computing Alliance (SSERCA)</a:t>
            </a:r>
          </a:p>
          <a:p>
            <a:pPr lvl="1">
              <a:spcBef>
                <a:spcPts val="0"/>
              </a:spcBef>
            </a:pPr>
            <a:r>
              <a:rPr lang="en-US" sz="2000" b="1" dirty="0" smtClean="0">
                <a:effectLst>
                  <a:outerShdw blurRad="38100" dist="38100" dir="2700000" algn="tl">
                    <a:srgbClr val="000000">
                      <a:alpha val="43137"/>
                    </a:srgbClr>
                  </a:outerShdw>
                </a:effectLst>
              </a:rPr>
              <a:t>U Oklahoma</a:t>
            </a:r>
          </a:p>
          <a:p>
            <a:pPr lvl="1">
              <a:spcBef>
                <a:spcPts val="0"/>
              </a:spcBef>
            </a:pPr>
            <a:r>
              <a:rPr lang="en-US" sz="2000" dirty="0" smtClean="0"/>
              <a:t>U Washington</a:t>
            </a:r>
          </a:p>
        </p:txBody>
      </p:sp>
      <p:sp>
        <p:nvSpPr>
          <p:cNvPr id="5" name="Footer Placeholder 4"/>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6" name="Slide Number Placeholder 5"/>
          <p:cNvSpPr>
            <a:spLocks noGrp="1"/>
          </p:cNvSpPr>
          <p:nvPr>
            <p:ph type="sldNum" sz="quarter" idx="11"/>
          </p:nvPr>
        </p:nvSpPr>
        <p:spPr/>
        <p:txBody>
          <a:bodyPr/>
          <a:lstStyle/>
          <a:p>
            <a:pPr>
              <a:defRPr/>
            </a:pPr>
            <a:fld id="{DA04F282-5D9D-4EB2-A4AC-1849A209E5C3}" type="slidenum">
              <a:rPr lang="en-US" smtClean="0"/>
              <a:pPr>
                <a:defRPr/>
              </a:pPr>
              <a:t>16</a:t>
            </a:fld>
            <a:endParaRPr lang="en-US"/>
          </a:p>
        </p:txBody>
      </p:sp>
      <p:sp>
        <p:nvSpPr>
          <p:cNvPr id="7" name="TextBox 6"/>
          <p:cNvSpPr txBox="1"/>
          <p:nvPr/>
        </p:nvSpPr>
        <p:spPr>
          <a:xfrm>
            <a:off x="990600" y="1422400"/>
            <a:ext cx="7924800" cy="1200329"/>
          </a:xfrm>
          <a:prstGeom prst="rect">
            <a:avLst/>
          </a:prstGeom>
          <a:noFill/>
        </p:spPr>
        <p:txBody>
          <a:bodyPr wrap="square" rtlCol="0">
            <a:spAutoFit/>
          </a:bodyPr>
          <a:lstStyle/>
          <a:p>
            <a:pPr algn="l"/>
            <a:r>
              <a:rPr lang="en-US" sz="2400" dirty="0"/>
              <a:t>Unfortunately, the NSF wasn’t </a:t>
            </a:r>
            <a:r>
              <a:rPr lang="en-US" sz="2400" dirty="0" smtClean="0"/>
              <a:t>able </a:t>
            </a:r>
            <a:r>
              <a:rPr lang="en-US" sz="2400" dirty="0"/>
              <a:t>to fully fund that proposal. The team ended up reducing down to 6 institutions for 2 years, and no advanced networking</a:t>
            </a:r>
            <a:r>
              <a:rPr lang="en-US" sz="2400" dirty="0" smtClean="0"/>
              <a:t>.</a:t>
            </a:r>
            <a:endParaRPr lang="en-US" sz="2400" dirty="0"/>
          </a:p>
        </p:txBody>
      </p:sp>
    </p:spTree>
    <p:extLst>
      <p:ext uri="{BB962C8B-B14F-4D97-AF65-F5344CB8AC3E}">
        <p14:creationId xmlns:p14="http://schemas.microsoft.com/office/powerpoint/2010/main" val="182622616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1187625"/>
            <a:ext cx="7772400" cy="3405981"/>
          </a:xfrm>
        </p:spPr>
        <p:txBody>
          <a:bodyPr>
            <a:normAutofit fontScale="92500" lnSpcReduction="10000"/>
          </a:bodyPr>
          <a:lstStyle/>
          <a:p>
            <a:pPr algn="ctr"/>
            <a:r>
              <a:rPr lang="en-US" sz="5000" dirty="0" smtClean="0">
                <a:latin typeface="Arial Black" panose="020B0A04020102020204" pitchFamily="34" charset="0"/>
              </a:rPr>
              <a:t>National Science Foundation’s     Campus Cyberinfrastructure Programs</a:t>
            </a: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14865526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then …</a:t>
            </a:r>
            <a:endParaRPr lang="en-US" dirty="0"/>
          </a:p>
        </p:txBody>
      </p:sp>
      <p:sp>
        <p:nvSpPr>
          <p:cNvPr id="3" name="Content Placeholder 2"/>
          <p:cNvSpPr>
            <a:spLocks noGrp="1"/>
          </p:cNvSpPr>
          <p:nvPr>
            <p:ph idx="1"/>
          </p:nvPr>
        </p:nvSpPr>
        <p:spPr/>
        <p:txBody>
          <a:bodyPr/>
          <a:lstStyle/>
          <a:p>
            <a:r>
              <a:rPr lang="en-US" dirty="0" smtClean="0"/>
              <a:t>In 2012-13, the NSF had a program called               “Campus Cyberinfrastructure - Networking Infrastructure &amp; Engineering” (CC-NIE).</a:t>
            </a:r>
          </a:p>
          <a:p>
            <a:pPr lvl="1"/>
            <a:r>
              <a:rPr lang="en-US" dirty="0" smtClean="0"/>
              <a:t>Two subprograms: One for deploying networking equipment, one for innovative networking research.</a:t>
            </a:r>
          </a:p>
          <a:p>
            <a:pPr lvl="1"/>
            <a:r>
              <a:rPr lang="en-US" dirty="0" smtClean="0"/>
              <a:t>OU, OSU, Oklahoma Innovation Institute, Langston U, </a:t>
            </a:r>
            <a:r>
              <a:rPr lang="en-US" dirty="0" err="1" smtClean="0"/>
              <a:t>OneNet</a:t>
            </a:r>
            <a:r>
              <a:rPr lang="en-US" dirty="0" smtClean="0"/>
              <a:t>: “</a:t>
            </a:r>
            <a:r>
              <a:rPr lang="en-US" dirty="0" err="1" smtClean="0"/>
              <a:t>OneOklahoma</a:t>
            </a:r>
            <a:r>
              <a:rPr lang="en-US" dirty="0" smtClean="0"/>
              <a:t> Friction Free Network”</a:t>
            </a:r>
          </a:p>
          <a:p>
            <a:r>
              <a:rPr lang="en-US" dirty="0" smtClean="0"/>
              <a:t>In 2014, that was followed by “Campus Cyberinfrastructure - Infrastructure, Innovation &amp; Engineering” (CC*IIE).</a:t>
            </a:r>
          </a:p>
          <a:p>
            <a:pPr lvl="1"/>
            <a:r>
              <a:rPr lang="en-US" dirty="0" smtClean="0"/>
              <a:t>Several new subprograms, including “Campus CI Engineer.”</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extLst>
      <p:ext uri="{BB962C8B-B14F-4D97-AF65-F5344CB8AC3E}">
        <p14:creationId xmlns:p14="http://schemas.microsoft.com/office/powerpoint/2010/main" val="100799628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a:t>
            </a:r>
            <a:endParaRPr lang="en-US" dirty="0"/>
          </a:p>
        </p:txBody>
      </p:sp>
      <p:sp>
        <p:nvSpPr>
          <p:cNvPr id="3" name="Content Placeholder 2"/>
          <p:cNvSpPr>
            <a:spLocks noGrp="1"/>
          </p:cNvSpPr>
          <p:nvPr>
            <p:ph idx="1"/>
          </p:nvPr>
        </p:nvSpPr>
        <p:spPr>
          <a:xfrm>
            <a:off x="228600" y="1180528"/>
            <a:ext cx="8686800" cy="4686872"/>
          </a:xfrm>
        </p:spPr>
        <p:txBody>
          <a:bodyPr/>
          <a:lstStyle/>
          <a:p>
            <a:pPr>
              <a:spcBef>
                <a:spcPts val="300"/>
              </a:spcBef>
            </a:pPr>
            <a:r>
              <a:rPr lang="en-US" dirty="0" smtClean="0"/>
              <a:t>In 2014, OU submitted a Campus CI Engineer proposal:</a:t>
            </a:r>
          </a:p>
          <a:p>
            <a:pPr lvl="1">
              <a:spcBef>
                <a:spcPts val="300"/>
              </a:spcBef>
            </a:pPr>
            <a:r>
              <a:rPr lang="en-US" dirty="0" smtClean="0"/>
              <a:t>“A Model for Advanced Cyberinfrastructure Research and Education Facilitators”</a:t>
            </a:r>
          </a:p>
          <a:p>
            <a:pPr lvl="1">
              <a:spcBef>
                <a:spcPts val="300"/>
              </a:spcBef>
            </a:pPr>
            <a:r>
              <a:rPr lang="en-US" dirty="0" smtClean="0"/>
              <a:t>$400K</a:t>
            </a:r>
          </a:p>
          <a:p>
            <a:pPr lvl="1">
              <a:spcBef>
                <a:spcPts val="300"/>
              </a:spcBef>
            </a:pPr>
            <a:r>
              <a:rPr lang="en-US" dirty="0" smtClean="0"/>
              <a:t>Highlights the relationship between OU and the ACI-REF project.</a:t>
            </a:r>
          </a:p>
          <a:p>
            <a:pPr>
              <a:spcBef>
                <a:spcPts val="300"/>
              </a:spcBef>
            </a:pPr>
            <a:r>
              <a:rPr lang="en-US" dirty="0" smtClean="0"/>
              <a:t>We put Clemson’s Phase 1 PI on our External Advisory Committee.</a:t>
            </a:r>
          </a:p>
          <a:p>
            <a:pPr>
              <a:spcBef>
                <a:spcPts val="300"/>
              </a:spcBef>
            </a:pPr>
            <a:r>
              <a:rPr lang="en-US" dirty="0" smtClean="0"/>
              <a:t>OU was the only institution that was all of:</a:t>
            </a:r>
          </a:p>
          <a:p>
            <a:pPr lvl="1">
              <a:spcBef>
                <a:spcPts val="300"/>
              </a:spcBef>
            </a:pPr>
            <a:r>
              <a:rPr lang="en-US" dirty="0" smtClean="0"/>
              <a:t>ACI-REF Phase 2 (so already involved)</a:t>
            </a:r>
          </a:p>
          <a:p>
            <a:pPr lvl="1">
              <a:spcBef>
                <a:spcPts val="300"/>
              </a:spcBef>
            </a:pPr>
            <a:r>
              <a:rPr lang="en-US" dirty="0" err="1" smtClean="0"/>
              <a:t>EPSCoR</a:t>
            </a:r>
            <a:r>
              <a:rPr lang="en-US" dirty="0" smtClean="0"/>
              <a:t> (and was to have co-lead the ACI-REF </a:t>
            </a:r>
            <a:r>
              <a:rPr lang="en-US" dirty="0" err="1" smtClean="0"/>
              <a:t>EPSCoR</a:t>
            </a:r>
            <a:r>
              <a:rPr lang="en-US" dirty="0" smtClean="0"/>
              <a:t> thrust)</a:t>
            </a:r>
          </a:p>
          <a:p>
            <a:pPr lvl="1">
              <a:spcBef>
                <a:spcPts val="300"/>
              </a:spcBef>
            </a:pPr>
            <a:r>
              <a:rPr lang="en-US" dirty="0" smtClean="0"/>
              <a:t>CC-NIE awardee (so need a Campus CI Engineer already)</a:t>
            </a:r>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19</a:t>
            </a:fld>
            <a:endParaRPr lang="en-US"/>
          </a:p>
        </p:txBody>
      </p:sp>
    </p:spTree>
    <p:extLst>
      <p:ext uri="{BB962C8B-B14F-4D97-AF65-F5344CB8AC3E}">
        <p14:creationId xmlns:p14="http://schemas.microsoft.com/office/powerpoint/2010/main" val="149177035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Webpage &amp; E-mail</a:t>
            </a:r>
            <a:endParaRPr lang="en-US" dirty="0"/>
          </a:p>
        </p:txBody>
      </p:sp>
      <p:sp>
        <p:nvSpPr>
          <p:cNvPr id="3" name="Content Placeholder 2"/>
          <p:cNvSpPr>
            <a:spLocks noGrp="1"/>
          </p:cNvSpPr>
          <p:nvPr>
            <p:ph idx="1"/>
          </p:nvPr>
        </p:nvSpPr>
        <p:spPr/>
        <p:txBody>
          <a:bodyPr/>
          <a:lstStyle/>
          <a:p>
            <a:r>
              <a:rPr lang="en-US" dirty="0" smtClean="0"/>
              <a:t>Workshop webpage:</a:t>
            </a:r>
            <a:endParaRPr lang="en-US" dirty="0"/>
          </a:p>
          <a:p>
            <a:pPr marL="0" indent="0">
              <a:buNone/>
            </a:pPr>
            <a:r>
              <a:rPr lang="en-US" dirty="0" smtClean="0">
                <a:hlinkClick r:id="rId3"/>
              </a:rPr>
              <a:t>http://www.oscer.ou.edu/acirefvirtres2018/</a:t>
            </a:r>
            <a:endParaRPr lang="en-US" dirty="0" smtClean="0"/>
          </a:p>
          <a:p>
            <a:pPr marL="0" indent="0">
              <a:buNone/>
            </a:pPr>
            <a:r>
              <a:rPr lang="en-US" dirty="0" smtClean="0"/>
              <a:t>All materials will be posted here, including slides (if any) and links to streaming video of the sessions.</a:t>
            </a:r>
          </a:p>
          <a:p>
            <a:r>
              <a:rPr lang="en-US" dirty="0" smtClean="0"/>
              <a:t>Workshop e-mail address:</a:t>
            </a:r>
            <a:endParaRPr lang="en-US" dirty="0"/>
          </a:p>
          <a:p>
            <a:pPr marL="0" indent="0">
              <a:buNone/>
            </a:pPr>
            <a:r>
              <a:rPr lang="en-US" dirty="0" smtClean="0">
                <a:hlinkClick r:id="rId4"/>
              </a:rPr>
              <a:t>virtualresidency2018@gmail.com</a:t>
            </a:r>
            <a:endParaRPr lang="en-US" dirty="0" smtClean="0"/>
          </a:p>
          <a:p>
            <a:pPr marL="0" indent="0">
              <a:buNone/>
            </a:pPr>
            <a:r>
              <a:rPr lang="en-US" dirty="0" smtClean="0"/>
              <a:t>If you have questions, sending them to this e-mail address means that they’ll get auto-forwarded to Henry and Debi.</a:t>
            </a:r>
            <a:endParaRPr lang="en-US" dirty="0"/>
          </a:p>
        </p:txBody>
      </p:sp>
      <p:sp>
        <p:nvSpPr>
          <p:cNvPr id="4" name="Footer Placeholder 3"/>
          <p:cNvSpPr>
            <a:spLocks noGrp="1"/>
          </p:cNvSpPr>
          <p:nvPr>
            <p:ph type="ftr" sz="quarter" idx="10"/>
          </p:nvPr>
        </p:nvSpPr>
        <p:spPr/>
        <p:txBody>
          <a:bodyPr/>
          <a:lstStyle/>
          <a:p>
            <a:pPr>
              <a:defRPr/>
            </a:pPr>
            <a:r>
              <a:rPr lang="en-US" smtClean="0"/>
              <a:t>Intermediate Virt Res Overview</a:t>
            </a:r>
          </a:p>
          <a:p>
            <a:pPr>
              <a:defRPr/>
            </a:pPr>
            <a:r>
              <a:rPr lang="en-US" smtClean="0"/>
              <a:t>Intmd Virt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a:t>
            </a:fld>
            <a:endParaRPr lang="en-US"/>
          </a:p>
        </p:txBody>
      </p:sp>
    </p:spTree>
    <p:extLst>
      <p:ext uri="{BB962C8B-B14F-4D97-AF65-F5344CB8AC3E}">
        <p14:creationId xmlns:p14="http://schemas.microsoft.com/office/powerpoint/2010/main" val="372848676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lvl="0"/>
            <a:r>
              <a:rPr lang="en-US" sz="1800" u="sng" dirty="0"/>
              <a:t>Data-Intensive Research Facilitation</a:t>
            </a:r>
            <a:r>
              <a:rPr lang="en-US" sz="1800" dirty="0"/>
              <a:t>: Via Software Defined Networking (SDN) across OFFN, facilitate end-to-end management, by researchers, of high bandwidth/high performance data flows through a distributed hierarchy of open standards tools, providing researchers with a new layer of transparency into network transport at OU, among </a:t>
            </a:r>
            <a:r>
              <a:rPr lang="en-US" sz="1800" dirty="0" err="1"/>
              <a:t>OneOCII</a:t>
            </a:r>
            <a:r>
              <a:rPr lang="en-US" sz="1800" dirty="0"/>
              <a:t> institutions, and with ACI-REF members.</a:t>
            </a:r>
          </a:p>
          <a:p>
            <a:pPr lvl="0"/>
            <a:r>
              <a:rPr lang="en-US" sz="1800" u="sng" dirty="0"/>
              <a:t>Oklahoma ACI-REF project</a:t>
            </a:r>
            <a:r>
              <a:rPr lang="en-US" sz="1800" dirty="0"/>
              <a:t>: Lead and facilitate adoption of the ACI-REF approach across Oklahoma, leveraging extant and emerging capabilities within </a:t>
            </a:r>
            <a:r>
              <a:rPr lang="en-US" sz="1800" dirty="0" err="1"/>
              <a:t>OneOCII</a:t>
            </a:r>
            <a:r>
              <a:rPr lang="en-US" sz="1800" dirty="0"/>
              <a:t>.</a:t>
            </a:r>
          </a:p>
          <a:p>
            <a:pPr lvl="0"/>
            <a:r>
              <a:rPr lang="en-US" sz="1800" b="1" u="sng" dirty="0"/>
              <a:t>National training regime</a:t>
            </a:r>
            <a:r>
              <a:rPr lang="en-US" sz="1800" b="1" dirty="0"/>
              <a:t>: Provide a “virtual residency” program for Campus CI Engineers and other ACI-REFs, open to not only CC*IIE awardees and ACI-REF members but any institution that needs.</a:t>
            </a:r>
          </a:p>
          <a:p>
            <a:pPr lvl="0"/>
            <a:r>
              <a:rPr lang="en-US" sz="1800" u="sng" dirty="0"/>
              <a:t>Research Experiences for Undergraduates (REU) Sites/Supplements</a:t>
            </a:r>
            <a:r>
              <a:rPr lang="en-US" sz="1800" dirty="0"/>
              <a:t>: Foster undergraduate research at OU via a culture of integrating REU sites and supplements into Science, Technology, Engineering &amp; Mathematics (STEM) research, including by all research themes on this proposed CC*IIE project</a:t>
            </a:r>
            <a:r>
              <a:rPr lang="en-US" sz="1800" dirty="0" smtClean="0"/>
              <a:t>.</a:t>
            </a:r>
            <a:endParaRPr lang="en-US" sz="18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20</a:t>
            </a:fld>
            <a:endParaRPr lang="en-US"/>
          </a:p>
        </p:txBody>
      </p:sp>
    </p:spTree>
    <p:extLst>
      <p:ext uri="{BB962C8B-B14F-4D97-AF65-F5344CB8AC3E}">
        <p14:creationId xmlns:p14="http://schemas.microsoft.com/office/powerpoint/2010/main" val="15674279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a:t>
            </a:r>
            <a:endParaRPr lang="en-US" dirty="0"/>
          </a:p>
        </p:txBody>
      </p:sp>
      <p:sp>
        <p:nvSpPr>
          <p:cNvPr id="3" name="Content Placeholder 2"/>
          <p:cNvSpPr>
            <a:spLocks noGrp="1"/>
          </p:cNvSpPr>
          <p:nvPr>
            <p:ph idx="1"/>
          </p:nvPr>
        </p:nvSpPr>
        <p:spPr>
          <a:xfrm>
            <a:off x="609600" y="1262416"/>
            <a:ext cx="7924800" cy="4648200"/>
          </a:xfrm>
        </p:spPr>
        <p:txBody>
          <a:bodyPr/>
          <a:lstStyle/>
          <a:p>
            <a:pPr marL="0" indent="0">
              <a:buNone/>
            </a:pPr>
            <a:r>
              <a:rPr lang="en-US" dirty="0" smtClean="0"/>
              <a:t>Reviewer comments</a:t>
            </a:r>
          </a:p>
          <a:p>
            <a:r>
              <a:rPr lang="en-US" dirty="0"/>
              <a:t>“This energetic, detailed and ambitious proposal from </a:t>
            </a:r>
            <a:r>
              <a:rPr lang="en-US" dirty="0" smtClean="0"/>
              <a:t>the University </a:t>
            </a:r>
            <a:r>
              <a:rPr lang="en-US" dirty="0"/>
              <a:t>of Oklahoma deserves the highest priority for </a:t>
            </a:r>
            <a:r>
              <a:rPr lang="en-US" dirty="0" smtClean="0"/>
              <a:t>support. </a:t>
            </a:r>
            <a:r>
              <a:rPr lang="en-US" dirty="0"/>
              <a:t>… There are no major weaknesses </a:t>
            </a:r>
            <a:r>
              <a:rPr lang="en-US" dirty="0" smtClean="0"/>
              <a:t>in the </a:t>
            </a:r>
            <a:r>
              <a:rPr lang="en-US" dirty="0"/>
              <a:t>proposal and many strengths. </a:t>
            </a:r>
            <a:r>
              <a:rPr lang="en-US" dirty="0" smtClean="0"/>
              <a:t>…”</a:t>
            </a:r>
          </a:p>
          <a:p>
            <a:r>
              <a:rPr lang="en-US" dirty="0"/>
              <a:t>“The broader impacts are nicely defined in terms of </a:t>
            </a:r>
            <a:r>
              <a:rPr lang="en-US" dirty="0" smtClean="0"/>
              <a:t>… the </a:t>
            </a:r>
            <a:r>
              <a:rPr lang="en-US" dirty="0"/>
              <a:t>idea of a residency program …. A </a:t>
            </a:r>
            <a:r>
              <a:rPr lang="en-US" b="1" u="sng" dirty="0"/>
              <a:t>residency program </a:t>
            </a:r>
            <a:r>
              <a:rPr lang="en-US" dirty="0" smtClean="0"/>
              <a:t>and enhancement </a:t>
            </a:r>
            <a:r>
              <a:rPr lang="en-US" dirty="0"/>
              <a:t>of undergraduate research are strong enhancements </a:t>
            </a:r>
            <a:r>
              <a:rPr lang="en-US" dirty="0" smtClean="0"/>
              <a:t>to the </a:t>
            </a:r>
            <a:r>
              <a:rPr lang="en-US" dirty="0"/>
              <a:t>proposal</a:t>
            </a:r>
            <a:r>
              <a:rPr lang="en-US" dirty="0" smtClean="0"/>
              <a:t>. …”</a:t>
            </a:r>
          </a:p>
          <a:p>
            <a:r>
              <a:rPr lang="en-US" dirty="0"/>
              <a:t>“This is one of the better proposals </a:t>
            </a:r>
            <a:r>
              <a:rPr lang="en-US" dirty="0" smtClean="0"/>
              <a:t>regarding … additional </a:t>
            </a:r>
            <a:r>
              <a:rPr lang="en-US" dirty="0"/>
              <a:t>outreach via </a:t>
            </a:r>
            <a:r>
              <a:rPr lang="en-US" dirty="0" smtClean="0"/>
              <a:t>the budgeted </a:t>
            </a:r>
            <a:r>
              <a:rPr lang="en-US" b="1" u="sng" dirty="0"/>
              <a:t>virtual residency program</a:t>
            </a:r>
            <a:r>
              <a:rPr lang="en-US" dirty="0"/>
              <a:t>. </a:t>
            </a:r>
            <a:r>
              <a:rPr lang="en-US" dirty="0" smtClean="0"/>
              <a:t>…”</a:t>
            </a:r>
          </a:p>
          <a:p>
            <a:pPr marL="0" indent="0">
              <a:buNone/>
            </a:pPr>
            <a:r>
              <a:rPr lang="en-US" dirty="0" smtClean="0"/>
              <a:t>[Emphasis added.]</a:t>
            </a:r>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21</a:t>
            </a:fld>
            <a:endParaRPr lang="en-US"/>
          </a:p>
        </p:txBody>
      </p:sp>
    </p:spTree>
    <p:extLst>
      <p:ext uri="{BB962C8B-B14F-4D97-AF65-F5344CB8AC3E}">
        <p14:creationId xmlns:p14="http://schemas.microsoft.com/office/powerpoint/2010/main" val="258699797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More Success!</a:t>
            </a:r>
            <a:endParaRPr lang="en-US" dirty="0"/>
          </a:p>
        </p:txBody>
      </p:sp>
      <p:sp>
        <p:nvSpPr>
          <p:cNvPr id="3" name="Content Placeholder 2"/>
          <p:cNvSpPr>
            <a:spLocks noGrp="1"/>
          </p:cNvSpPr>
          <p:nvPr>
            <p:ph idx="1"/>
          </p:nvPr>
        </p:nvSpPr>
        <p:spPr>
          <a:xfrm>
            <a:off x="228600" y="1317008"/>
            <a:ext cx="8763000" cy="4648200"/>
          </a:xfrm>
        </p:spPr>
        <p:txBody>
          <a:bodyPr/>
          <a:lstStyle/>
          <a:p>
            <a:pPr marL="0" indent="0">
              <a:spcBef>
                <a:spcPts val="0"/>
              </a:spcBef>
              <a:buNone/>
            </a:pPr>
            <a:r>
              <a:rPr lang="en-US" dirty="0" smtClean="0"/>
              <a:t>From a review from the Clemson-led Research Coordination Network grant that created the Campus Research Computing (</a:t>
            </a:r>
            <a:r>
              <a:rPr lang="en-US" dirty="0" err="1" smtClean="0"/>
              <a:t>CaRC</a:t>
            </a:r>
            <a:r>
              <a:rPr lang="en-US" dirty="0" smtClean="0"/>
              <a:t>) Consortium, regarding broader impacts:</a:t>
            </a:r>
          </a:p>
          <a:p>
            <a:pPr>
              <a:spcBef>
                <a:spcPts val="0"/>
              </a:spcBef>
            </a:pPr>
            <a:r>
              <a:rPr lang="en-US" dirty="0"/>
              <a:t>“The </a:t>
            </a:r>
            <a:r>
              <a:rPr lang="en-US" b="1" u="sng" dirty="0"/>
              <a:t>ACI-REF virtual residency</a:t>
            </a:r>
            <a:r>
              <a:rPr lang="en-US" dirty="0"/>
              <a:t> held at OU Supercomputing Center may be </a:t>
            </a:r>
            <a:r>
              <a:rPr lang="en-US" dirty="0" smtClean="0"/>
              <a:t>… </a:t>
            </a:r>
            <a:r>
              <a:rPr lang="en-US" dirty="0"/>
              <a:t>notable </a:t>
            </a:r>
            <a:r>
              <a:rPr lang="en-US" dirty="0" smtClean="0"/>
              <a:t>… (</a:t>
            </a:r>
            <a:r>
              <a:rPr lang="en-US" dirty="0"/>
              <a:t>the web </a:t>
            </a:r>
            <a:r>
              <a:rPr lang="en-US" dirty="0" smtClean="0"/>
              <a:t>site’s </a:t>
            </a:r>
            <a:r>
              <a:rPr lang="en-US" dirty="0"/>
              <a:t>description of the workshop looked outstanding) </a:t>
            </a:r>
            <a:r>
              <a:rPr lang="en-US" dirty="0" smtClean="0"/>
              <a:t>– </a:t>
            </a:r>
            <a:r>
              <a:rPr lang="en-US" dirty="0"/>
              <a:t>assuming it was available </a:t>
            </a:r>
            <a:r>
              <a:rPr lang="en-US" dirty="0" smtClean="0"/>
              <a:t>to       </a:t>
            </a:r>
            <a:r>
              <a:rPr lang="en-US" dirty="0"/>
              <a:t>a broader community </a:t>
            </a:r>
            <a:r>
              <a:rPr lang="en-US" dirty="0" smtClean="0"/>
              <a:t>and not </a:t>
            </a:r>
            <a:r>
              <a:rPr lang="en-US" dirty="0"/>
              <a:t>just the </a:t>
            </a:r>
            <a:r>
              <a:rPr lang="en-US" dirty="0" smtClean="0"/>
              <a:t>[Phase 1] awardees.”</a:t>
            </a:r>
          </a:p>
          <a:p>
            <a:pPr lvl="1">
              <a:spcBef>
                <a:spcPts val="0"/>
              </a:spcBef>
            </a:pPr>
            <a:r>
              <a:rPr lang="en-US" dirty="0" smtClean="0"/>
              <a:t>2015: 49 of 50 participants (98%), from 37 of 38 institutions (97%),          were “not just the [Phase 1] awardees.”</a:t>
            </a:r>
          </a:p>
          <a:p>
            <a:pPr lvl="1">
              <a:spcBef>
                <a:spcPts val="0"/>
              </a:spcBef>
            </a:pPr>
            <a:r>
              <a:rPr lang="en-US" dirty="0" smtClean="0"/>
              <a:t>2016: 90 of 99 participants (91%), from 60 of 66 institutions (91%),          were  “not just the [Phase 1] awardees.”</a:t>
            </a:r>
          </a:p>
          <a:p>
            <a:pPr lvl="1">
              <a:spcBef>
                <a:spcPts val="0"/>
              </a:spcBef>
            </a:pPr>
            <a:r>
              <a:rPr lang="en-US" dirty="0" smtClean="0"/>
              <a:t>2017: 186 of 196 participants (95%), from 128 of 134 institutions (96%), were “not just the [Phase 1] awardees.”</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22</a:t>
            </a:fld>
            <a:endParaRPr lang="en-US"/>
          </a:p>
        </p:txBody>
      </p:sp>
    </p:spTree>
    <p:extLst>
      <p:ext uri="{BB962C8B-B14F-4D97-AF65-F5344CB8AC3E}">
        <p14:creationId xmlns:p14="http://schemas.microsoft.com/office/powerpoint/2010/main" val="261111821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156619"/>
            <a:ext cx="7772400" cy="2491581"/>
          </a:xfrm>
        </p:spPr>
        <p:txBody>
          <a:bodyPr>
            <a:normAutofit/>
          </a:bodyPr>
          <a:lstStyle/>
          <a:p>
            <a:pPr algn="ctr"/>
            <a:r>
              <a:rPr lang="en-US" sz="5000" dirty="0">
                <a:solidFill>
                  <a:schemeClr val="tx1"/>
                </a:solidFill>
                <a:latin typeface="Arial Black" panose="020B0A04020102020204" pitchFamily="34" charset="0"/>
              </a:rPr>
              <a:t>Virtual Residency</a:t>
            </a:r>
          </a:p>
          <a:p>
            <a:pPr algn="ctr"/>
            <a:endParaRPr lang="en-US" sz="50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416443861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Residency: What?</a:t>
            </a:r>
            <a:endParaRPr lang="en-US" dirty="0"/>
          </a:p>
        </p:txBody>
      </p:sp>
      <p:sp>
        <p:nvSpPr>
          <p:cNvPr id="3" name="Content Placeholder 2"/>
          <p:cNvSpPr>
            <a:spLocks noGrp="1"/>
          </p:cNvSpPr>
          <p:nvPr>
            <p:ph idx="1"/>
          </p:nvPr>
        </p:nvSpPr>
        <p:spPr/>
        <p:txBody>
          <a:bodyPr/>
          <a:lstStyle/>
          <a:p>
            <a:r>
              <a:rPr lang="en-US" dirty="0" smtClean="0"/>
              <a:t>We teach pre-service and in-service                          Research Computing Facilitators                                      how to do (or do better)                                             Research Computing Facilitation.</a:t>
            </a:r>
          </a:p>
          <a:p>
            <a:r>
              <a:rPr lang="en-US" dirty="0" smtClean="0"/>
              <a:t>But then we have a hidden secret agenda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24</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303342017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Residency: How?</a:t>
            </a:r>
            <a:endParaRPr lang="en-US" dirty="0"/>
          </a:p>
        </p:txBody>
      </p:sp>
      <p:sp>
        <p:nvSpPr>
          <p:cNvPr id="3" name="Content Placeholder 2"/>
          <p:cNvSpPr>
            <a:spLocks noGrp="1"/>
          </p:cNvSpPr>
          <p:nvPr>
            <p:ph idx="1"/>
          </p:nvPr>
        </p:nvSpPr>
        <p:spPr>
          <a:xfrm>
            <a:off x="304800" y="1270000"/>
            <a:ext cx="8382000" cy="4648200"/>
          </a:xfrm>
        </p:spPr>
        <p:txBody>
          <a:bodyPr/>
          <a:lstStyle/>
          <a:p>
            <a:r>
              <a:rPr lang="en-US" dirty="0" smtClean="0"/>
              <a:t>Annual weeklong summer workshop (2015, 2016, 2017, 2018)</a:t>
            </a:r>
          </a:p>
          <a:p>
            <a:pPr lvl="1"/>
            <a:r>
              <a:rPr lang="en-US" dirty="0" smtClean="0"/>
              <a:t>U California System has run its own targeted workshop based on our introductory workshop, in April 2017 and April 2018.</a:t>
            </a:r>
            <a:endParaRPr lang="en-US" dirty="0"/>
          </a:p>
          <a:p>
            <a:r>
              <a:rPr lang="en-US" dirty="0"/>
              <a:t>Biweekly conference calls</a:t>
            </a:r>
          </a:p>
          <a:p>
            <a:r>
              <a:rPr lang="en-US" dirty="0" smtClean="0"/>
              <a:t>Annual meeting at the SC supercomputing conference</a:t>
            </a:r>
          </a:p>
          <a:p>
            <a:r>
              <a:rPr lang="en-US" dirty="0" smtClean="0"/>
              <a:t>2017-18: Grant Proposal Writing Apprenticeship                  (will be repeated, because the grant proposal didn’t get funded)</a:t>
            </a:r>
          </a:p>
          <a:p>
            <a:pPr marL="0" indent="0">
              <a:buNone/>
            </a:pPr>
            <a:endParaRPr lang="en-US" dirty="0"/>
          </a:p>
          <a:p>
            <a:pPr marL="0" indent="0">
              <a:buNone/>
            </a:pPr>
            <a:r>
              <a:rPr lang="en-US" dirty="0" smtClean="0"/>
              <a:t>Before the Virtual Residency,                                                        </a:t>
            </a:r>
            <a:r>
              <a:rPr lang="en-US" b="1" u="sng" dirty="0" smtClean="0"/>
              <a:t>no one had ever been dumb enough to try to teach this stuff.</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25</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383680926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Residency: </a:t>
            </a:r>
            <a:r>
              <a:rPr lang="en-US" dirty="0"/>
              <a:t>Why?</a:t>
            </a:r>
          </a:p>
        </p:txBody>
      </p:sp>
      <p:sp>
        <p:nvSpPr>
          <p:cNvPr id="3" name="Content Placeholder 2"/>
          <p:cNvSpPr>
            <a:spLocks noGrp="1"/>
          </p:cNvSpPr>
          <p:nvPr>
            <p:ph idx="1"/>
          </p:nvPr>
        </p:nvSpPr>
        <p:spPr>
          <a:xfrm>
            <a:off x="609600" y="1235120"/>
            <a:ext cx="7924800" cy="4648200"/>
          </a:xfrm>
        </p:spPr>
        <p:txBody>
          <a:bodyPr/>
          <a:lstStyle/>
          <a:p>
            <a:r>
              <a:rPr lang="en-US" dirty="0"/>
              <a:t>CI Facilitators have strong experience within their discipline (often non-CS).</a:t>
            </a:r>
          </a:p>
          <a:p>
            <a:r>
              <a:rPr lang="en-US" dirty="0"/>
              <a:t>Most CI Facilitators and CI Engineers haven’t been faculty.</a:t>
            </a:r>
          </a:p>
          <a:p>
            <a:r>
              <a:rPr lang="en-US" dirty="0"/>
              <a:t>Sometimes little or no research experience (especially for </a:t>
            </a:r>
            <a:r>
              <a:rPr lang="en-US" dirty="0" smtClean="0"/>
              <a:t> IT staff who have an enterprise IT background).</a:t>
            </a:r>
            <a:endParaRPr lang="en-US" dirty="0"/>
          </a:p>
          <a:p>
            <a:r>
              <a:rPr lang="en-US" dirty="0"/>
              <a:t>Even if strong research background, typically little </a:t>
            </a:r>
            <a:r>
              <a:rPr lang="en-US" dirty="0" smtClean="0"/>
              <a:t>or        </a:t>
            </a:r>
            <a:r>
              <a:rPr lang="en-US" dirty="0"/>
              <a:t>no experience with research outside their own discipline.</a:t>
            </a:r>
          </a:p>
          <a:p>
            <a:r>
              <a:rPr lang="en-US" dirty="0"/>
              <a:t>When we started the Virtual Residency in 2015, there were no local, regional or national programs to teach people   how to be </a:t>
            </a:r>
            <a:r>
              <a:rPr lang="en-US" dirty="0" smtClean="0"/>
              <a:t>a Research Computing Facilitator.</a:t>
            </a:r>
            <a:endParaRPr lang="en-US" dirty="0"/>
          </a:p>
          <a:p>
            <a:r>
              <a:rPr lang="en-US" dirty="0"/>
              <a:t>In the olden days, you could take your time learning how to do this </a:t>
            </a:r>
            <a:r>
              <a:rPr lang="en-US" dirty="0" smtClean="0"/>
              <a:t>– </a:t>
            </a:r>
            <a:r>
              <a:rPr lang="en-US" dirty="0"/>
              <a:t>but not anymore ….</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26</a:t>
            </a:fld>
            <a:endParaRPr lang="en-US"/>
          </a:p>
        </p:txBody>
      </p:sp>
      <p:sp>
        <p:nvSpPr>
          <p:cNvPr id="7"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404642797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t>Virtual </a:t>
            </a:r>
            <a:r>
              <a:rPr lang="en-US" dirty="0" smtClean="0"/>
              <a:t>Residency</a:t>
            </a:r>
            <a:r>
              <a:rPr lang="en-US" sz="3900" dirty="0" smtClean="0"/>
              <a:t>: Who?</a:t>
            </a:r>
            <a:endParaRPr lang="en-US" sz="3900" dirty="0"/>
          </a:p>
        </p:txBody>
      </p:sp>
      <p:sp>
        <p:nvSpPr>
          <p:cNvPr id="3" name="Content Placeholder 2"/>
          <p:cNvSpPr>
            <a:spLocks noGrp="1"/>
          </p:cNvSpPr>
          <p:nvPr>
            <p:ph idx="1"/>
          </p:nvPr>
        </p:nvSpPr>
        <p:spPr>
          <a:xfrm>
            <a:off x="304800" y="1350262"/>
            <a:ext cx="8478838" cy="4648200"/>
          </a:xfrm>
        </p:spPr>
        <p:txBody>
          <a:bodyPr/>
          <a:lstStyle/>
          <a:p>
            <a:pPr marL="0" indent="0">
              <a:spcBef>
                <a:spcPts val="300"/>
              </a:spcBef>
              <a:buNone/>
            </a:pPr>
            <a:r>
              <a:rPr lang="en-US" sz="2300" dirty="0" smtClean="0"/>
              <a:t>2015-present: </a:t>
            </a:r>
            <a:r>
              <a:rPr lang="en-US" sz="2300" b="1" u="sng" dirty="0" smtClean="0"/>
              <a:t>If</a:t>
            </a:r>
            <a:r>
              <a:rPr lang="en-US" sz="2300" dirty="0" smtClean="0"/>
              <a:t> everyone who registered for the Aug 2018 workshop participates, we’ll have served ~575 people </a:t>
            </a:r>
            <a:r>
              <a:rPr lang="en-US" sz="2300" dirty="0"/>
              <a:t>from </a:t>
            </a:r>
            <a:r>
              <a:rPr lang="en-US" sz="2300" dirty="0" smtClean="0"/>
              <a:t>265 </a:t>
            </a:r>
            <a:r>
              <a:rPr lang="en-US" sz="2300" dirty="0"/>
              <a:t>institutions in </a:t>
            </a:r>
            <a:r>
              <a:rPr lang="en-US" sz="2300" dirty="0" smtClean="0"/>
              <a:t> all 50 </a:t>
            </a:r>
            <a:r>
              <a:rPr lang="en-US" sz="2300" dirty="0"/>
              <a:t>US states </a:t>
            </a:r>
            <a:r>
              <a:rPr lang="en-US" sz="2300" dirty="0" smtClean="0"/>
              <a:t>and 3 US territories, </a:t>
            </a:r>
            <a:r>
              <a:rPr lang="en-US" sz="2300" dirty="0"/>
              <a:t>plus 7</a:t>
            </a:r>
            <a:r>
              <a:rPr lang="en-US" sz="2300" dirty="0" smtClean="0"/>
              <a:t> </a:t>
            </a:r>
            <a:r>
              <a:rPr lang="en-US" sz="2300" dirty="0"/>
              <a:t>other </a:t>
            </a:r>
            <a:r>
              <a:rPr lang="en-US" sz="2300" dirty="0" smtClean="0"/>
              <a:t>countries, including:</a:t>
            </a:r>
            <a:endParaRPr lang="en-US" sz="2300" dirty="0"/>
          </a:p>
          <a:p>
            <a:pPr>
              <a:spcBef>
                <a:spcPts val="0"/>
              </a:spcBef>
            </a:pPr>
            <a:r>
              <a:rPr lang="en-US" dirty="0"/>
              <a:t>  </a:t>
            </a:r>
            <a:r>
              <a:rPr lang="en-US" dirty="0" smtClean="0"/>
              <a:t>39 institutions (15%) Minority </a:t>
            </a:r>
            <a:r>
              <a:rPr lang="en-US" dirty="0"/>
              <a:t>Serving </a:t>
            </a:r>
            <a:r>
              <a:rPr lang="en-US" dirty="0" smtClean="0"/>
              <a:t>Institutions;</a:t>
            </a:r>
            <a:endParaRPr lang="en-US" dirty="0"/>
          </a:p>
          <a:p>
            <a:pPr>
              <a:spcBef>
                <a:spcPts val="0"/>
              </a:spcBef>
            </a:pPr>
            <a:r>
              <a:rPr lang="en-US" dirty="0"/>
              <a:t>  </a:t>
            </a:r>
            <a:r>
              <a:rPr lang="en-US" dirty="0" smtClean="0"/>
              <a:t>55 institutions (21%) non-PhD-granting institutions;</a:t>
            </a:r>
            <a:endParaRPr lang="en-US" dirty="0"/>
          </a:p>
          <a:p>
            <a:pPr>
              <a:spcBef>
                <a:spcPts val="0"/>
              </a:spcBef>
            </a:pPr>
            <a:r>
              <a:rPr lang="en-US" dirty="0"/>
              <a:t>  4</a:t>
            </a:r>
            <a:r>
              <a:rPr lang="en-US" dirty="0" smtClean="0"/>
              <a:t>1 </a:t>
            </a:r>
            <a:r>
              <a:rPr lang="en-US" dirty="0"/>
              <a:t>institutions </a:t>
            </a:r>
            <a:r>
              <a:rPr lang="en-US" dirty="0" smtClean="0"/>
              <a:t>(28%) in 24 </a:t>
            </a:r>
            <a:r>
              <a:rPr lang="en-US" dirty="0"/>
              <a:t>of </a:t>
            </a:r>
            <a:r>
              <a:rPr lang="en-US" dirty="0" smtClean="0"/>
              <a:t>25 </a:t>
            </a:r>
            <a:r>
              <a:rPr lang="en-US" dirty="0"/>
              <a:t>(</a:t>
            </a:r>
            <a:r>
              <a:rPr lang="en-US" dirty="0" smtClean="0"/>
              <a:t>96%) </a:t>
            </a:r>
            <a:r>
              <a:rPr lang="en-US" dirty="0"/>
              <a:t>EPSCoR </a:t>
            </a:r>
            <a:r>
              <a:rPr lang="en-US" dirty="0" smtClean="0"/>
              <a:t>jurisdictions;</a:t>
            </a:r>
            <a:endParaRPr lang="en-US" dirty="0"/>
          </a:p>
          <a:p>
            <a:pPr>
              <a:spcBef>
                <a:spcPts val="0"/>
              </a:spcBef>
            </a:pPr>
            <a:r>
              <a:rPr lang="en-US" dirty="0" smtClean="0"/>
              <a:t>172 institutions (65%) Campus </a:t>
            </a:r>
            <a:r>
              <a:rPr lang="en-US" dirty="0"/>
              <a:t>Champion </a:t>
            </a:r>
            <a:r>
              <a:rPr lang="en-US" dirty="0" smtClean="0"/>
              <a:t>institutions          (66% </a:t>
            </a:r>
            <a:r>
              <a:rPr lang="en-US" dirty="0"/>
              <a:t>of </a:t>
            </a:r>
            <a:r>
              <a:rPr lang="en-US" dirty="0" smtClean="0"/>
              <a:t>Campus Champion </a:t>
            </a:r>
            <a:r>
              <a:rPr lang="en-US" dirty="0"/>
              <a:t>institutions</a:t>
            </a:r>
            <a:r>
              <a:rPr lang="en-US" dirty="0" smtClean="0"/>
              <a:t>).</a:t>
            </a:r>
          </a:p>
          <a:p>
            <a:pPr marL="0" indent="0">
              <a:buNone/>
            </a:pPr>
            <a:r>
              <a:rPr lang="en-US" dirty="0" smtClean="0"/>
              <a:t>This is for </a:t>
            </a:r>
            <a:r>
              <a:rPr lang="en-US" b="1" u="sng" dirty="0" smtClean="0"/>
              <a:t>ALL</a:t>
            </a:r>
            <a:r>
              <a:rPr lang="en-US" dirty="0" smtClean="0"/>
              <a:t> Virtual Residency activities, including:</a:t>
            </a:r>
          </a:p>
          <a:p>
            <a:r>
              <a:rPr lang="en-US" dirty="0" smtClean="0"/>
              <a:t>workshops (including mini-workshops by/for U California);</a:t>
            </a:r>
          </a:p>
          <a:p>
            <a:r>
              <a:rPr lang="en-US" dirty="0" smtClean="0"/>
              <a:t>conference calls;</a:t>
            </a:r>
          </a:p>
          <a:p>
            <a:r>
              <a:rPr lang="en-US" dirty="0" smtClean="0"/>
              <a:t>the Grant Proposal Writing Apprenticeship.</a:t>
            </a:r>
            <a:endParaRPr lang="en-US" dirty="0"/>
          </a:p>
        </p:txBody>
      </p:sp>
      <p:sp>
        <p:nvSpPr>
          <p:cNvPr id="5" name="Slide Number Placeholder 4"/>
          <p:cNvSpPr>
            <a:spLocks noGrp="1"/>
          </p:cNvSpPr>
          <p:nvPr>
            <p:ph type="sldNum" sz="quarter" idx="11"/>
          </p:nvPr>
        </p:nvSpPr>
        <p:spPr>
          <a:xfrm>
            <a:off x="7162800" y="6096000"/>
            <a:ext cx="1295400" cy="457200"/>
          </a:xfrm>
        </p:spPr>
        <p:txBody>
          <a:bodyPr/>
          <a:lstStyle/>
          <a:p>
            <a:pPr>
              <a:defRPr/>
            </a:pPr>
            <a:fld id="{DAFF6522-D39A-4EFB-9FD2-0F43165FD2EE}" type="slidenum">
              <a:rPr lang="en-US" smtClean="0"/>
              <a:pPr>
                <a:defRPr/>
              </a:pPr>
              <a:t>27</a:t>
            </a:fld>
            <a:endParaRPr lang="en-US"/>
          </a:p>
        </p:txBody>
      </p:sp>
      <p:sp>
        <p:nvSpPr>
          <p:cNvPr id="7" name="Rectangle 2"/>
          <p:cNvSpPr>
            <a:spLocks noChangeArrowheads="1"/>
          </p:cNvSpPr>
          <p:nvPr/>
        </p:nvSpPr>
        <p:spPr bwMode="auto">
          <a:xfrm>
            <a:off x="0" y="-184666"/>
            <a:ext cx="9144000"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87478822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Helping Researchers Hard?</a:t>
            </a:r>
            <a:endParaRPr lang="en-US" dirty="0"/>
          </a:p>
        </p:txBody>
      </p:sp>
      <p:sp>
        <p:nvSpPr>
          <p:cNvPr id="3" name="Content Placeholder 2"/>
          <p:cNvSpPr>
            <a:spLocks noGrp="1"/>
          </p:cNvSpPr>
          <p:nvPr>
            <p:ph idx="1"/>
          </p:nvPr>
        </p:nvSpPr>
        <p:spPr/>
        <p:txBody>
          <a:bodyPr/>
          <a:lstStyle/>
          <a:p>
            <a:r>
              <a:rPr lang="en-US" b="1" u="sng" dirty="0" smtClean="0"/>
              <a:t>Ubiquity</a:t>
            </a:r>
            <a:r>
              <a:rPr lang="en-US" dirty="0" smtClean="0"/>
              <a:t>: Within any discipline, a greater proportion of researchers do computing-intensive and/or data-intensive research.</a:t>
            </a:r>
          </a:p>
          <a:p>
            <a:r>
              <a:rPr lang="en-US" b="1" u="sng" dirty="0" smtClean="0"/>
              <a:t>Applicability</a:t>
            </a:r>
            <a:r>
              <a:rPr lang="en-US" dirty="0" smtClean="0"/>
              <a:t>: More disciplines do computing-intensive and/or data-intensive research.</a:t>
            </a:r>
            <a:endParaRPr lang="en-US" b="1" u="sng" dirty="0" smtClean="0"/>
          </a:p>
          <a:p>
            <a:r>
              <a:rPr lang="en-US" b="1" u="sng" dirty="0" smtClean="0"/>
              <a:t>System Complexity</a:t>
            </a:r>
            <a:r>
              <a:rPr lang="en-US" dirty="0" smtClean="0"/>
              <a:t>: The storage hierarchy is             getting deeper (flash, non-volatile RAM </a:t>
            </a:r>
            <a:r>
              <a:rPr lang="en-US" dirty="0" err="1" smtClean="0"/>
              <a:t>etc</a:t>
            </a:r>
            <a:r>
              <a:rPr lang="en-US" dirty="0" smtClean="0"/>
              <a:t>), and parallelism is getting more hybrid (GPUs </a:t>
            </a:r>
            <a:r>
              <a:rPr lang="en-US" dirty="0" err="1" smtClean="0"/>
              <a:t>etc</a:t>
            </a:r>
            <a:r>
              <a:rPr lang="en-US" dirty="0" smtClean="0"/>
              <a:t>).</a:t>
            </a:r>
          </a:p>
          <a:p>
            <a:r>
              <a:rPr lang="en-US" b="1" u="sng" dirty="0" smtClean="0"/>
              <a:t>Conceptual Distance</a:t>
            </a:r>
            <a:r>
              <a:rPr lang="en-US" dirty="0" smtClean="0"/>
              <a:t>: The mental gap from handheld computing to </a:t>
            </a:r>
            <a:r>
              <a:rPr lang="en-US" dirty="0"/>
              <a:t>command </a:t>
            </a:r>
            <a:r>
              <a:rPr lang="en-US" dirty="0" smtClean="0"/>
              <a:t>line/Linux/batch/remote/shared.</a:t>
            </a:r>
          </a:p>
          <a:p>
            <a:pPr marL="0" indent="0">
              <a:buNone/>
            </a:pPr>
            <a:r>
              <a:rPr lang="en-US" dirty="0" smtClean="0"/>
              <a:t>But we still only have one hour before they lose interest!</a:t>
            </a:r>
            <a:endParaRPr lang="en-US" dirty="0"/>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28</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30980517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700" dirty="0" smtClean="0"/>
              <a:t>More Institutions Have On-Premise CI</a:t>
            </a:r>
            <a:endParaRPr lang="en-US" sz="3700" dirty="0"/>
          </a:p>
        </p:txBody>
      </p:sp>
      <p:sp>
        <p:nvSpPr>
          <p:cNvPr id="3" name="Content Placeholder 2"/>
          <p:cNvSpPr>
            <a:spLocks noGrp="1"/>
          </p:cNvSpPr>
          <p:nvPr>
            <p:ph idx="1"/>
          </p:nvPr>
        </p:nvSpPr>
        <p:spPr/>
        <p:txBody>
          <a:bodyPr/>
          <a:lstStyle/>
          <a:p>
            <a:pPr marL="0" indent="0">
              <a:buNone/>
            </a:pPr>
            <a:r>
              <a:rPr lang="en-US" dirty="0" smtClean="0"/>
              <a:t>The fraction of national universities that have                              </a:t>
            </a:r>
            <a:r>
              <a:rPr lang="en-US" dirty="0" err="1" smtClean="0"/>
              <a:t>on-premise</a:t>
            </a:r>
            <a:r>
              <a:rPr lang="en-US" dirty="0" smtClean="0"/>
              <a:t> research computing resources                             (US News rankings):</a:t>
            </a:r>
          </a:p>
          <a:p>
            <a:r>
              <a:rPr lang="en-US" dirty="0" smtClean="0"/>
              <a:t>49 </a:t>
            </a:r>
            <a:r>
              <a:rPr lang="en-US" dirty="0"/>
              <a:t>of the top 50 </a:t>
            </a:r>
            <a:r>
              <a:rPr lang="en-US" dirty="0" smtClean="0"/>
              <a:t>institutions;</a:t>
            </a:r>
          </a:p>
          <a:p>
            <a:r>
              <a:rPr lang="en-US" dirty="0" smtClean="0"/>
              <a:t>96 </a:t>
            </a:r>
            <a:r>
              <a:rPr lang="en-US" dirty="0"/>
              <a:t>of the top </a:t>
            </a:r>
            <a:r>
              <a:rPr lang="en-US" dirty="0" smtClean="0"/>
              <a:t>100;</a:t>
            </a:r>
          </a:p>
          <a:p>
            <a:r>
              <a:rPr lang="en-US" dirty="0" smtClean="0"/>
              <a:t>136 </a:t>
            </a:r>
            <a:r>
              <a:rPr lang="en-US" dirty="0"/>
              <a:t>of the top 150 (91</a:t>
            </a:r>
            <a:r>
              <a:rPr lang="en-US" dirty="0" smtClean="0"/>
              <a:t>%);</a:t>
            </a:r>
          </a:p>
          <a:p>
            <a:r>
              <a:rPr lang="en-US" dirty="0" smtClean="0"/>
              <a:t>167 </a:t>
            </a:r>
            <a:r>
              <a:rPr lang="en-US" dirty="0"/>
              <a:t>of the top 200 (</a:t>
            </a:r>
            <a:r>
              <a:rPr lang="en-US" dirty="0" smtClean="0"/>
              <a:t>84%).</a:t>
            </a:r>
            <a:endParaRPr lang="en-US" dirty="0"/>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29</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24948407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Zoom Videoconferencing</a:t>
            </a:r>
            <a:endParaRPr lang="en-US" dirty="0"/>
          </a:p>
        </p:txBody>
      </p:sp>
      <p:sp>
        <p:nvSpPr>
          <p:cNvPr id="3" name="Content Placeholder 2"/>
          <p:cNvSpPr>
            <a:spLocks noGrp="1"/>
          </p:cNvSpPr>
          <p:nvPr>
            <p:ph idx="1"/>
          </p:nvPr>
        </p:nvSpPr>
        <p:spPr>
          <a:xfrm>
            <a:off x="609600" y="1371600"/>
            <a:ext cx="8174038" cy="4648200"/>
          </a:xfrm>
        </p:spPr>
        <p:txBody>
          <a:bodyPr/>
          <a:lstStyle/>
          <a:p>
            <a:r>
              <a:rPr lang="en-US" dirty="0"/>
              <a:t>Zoom is compatible with Windows, </a:t>
            </a:r>
            <a:r>
              <a:rPr lang="en-US" dirty="0" err="1"/>
              <a:t>MacOS</a:t>
            </a:r>
            <a:r>
              <a:rPr lang="en-US" dirty="0"/>
              <a:t>, Linux</a:t>
            </a:r>
            <a:r>
              <a:rPr lang="en-US" dirty="0" smtClean="0"/>
              <a:t>,           </a:t>
            </a:r>
            <a:r>
              <a:rPr lang="en-US" dirty="0"/>
              <a:t>iOS and Android</a:t>
            </a:r>
            <a:r>
              <a:rPr lang="en-US" dirty="0" smtClean="0"/>
              <a:t>.</a:t>
            </a:r>
          </a:p>
          <a:p>
            <a:r>
              <a:rPr lang="en-US" dirty="0" smtClean="0"/>
              <a:t>If you can’t do that, you can use your phone for audio-only (but </a:t>
            </a:r>
            <a:r>
              <a:rPr lang="en-US" dirty="0" err="1" smtClean="0"/>
              <a:t>video+audio</a:t>
            </a:r>
            <a:r>
              <a:rPr lang="en-US" dirty="0" smtClean="0"/>
              <a:t> is better).</a:t>
            </a:r>
          </a:p>
          <a:p>
            <a:r>
              <a:rPr lang="en-US" dirty="0" smtClean="0"/>
              <a:t>Slides will be posted on the workshop webpage,                   but we can’t guarantee that they’ll always be posted        before they’re used.</a:t>
            </a:r>
          </a:p>
          <a:p>
            <a:r>
              <a:rPr lang="en-US" dirty="0" smtClean="0"/>
              <a:t>We hope to be able to post streaming video of all sessions after each session, but we don’t know how long the lag will be (probably hours, hopefully by the next day).</a:t>
            </a:r>
          </a:p>
          <a:p>
            <a:r>
              <a:rPr lang="en-US" dirty="0"/>
              <a:t>Please </a:t>
            </a:r>
            <a:r>
              <a:rPr lang="en-US" b="1" u="sng" dirty="0"/>
              <a:t>MUTE YOURSELF</a:t>
            </a:r>
            <a:r>
              <a:rPr lang="en-US" dirty="0"/>
              <a:t> except when you're talking</a:t>
            </a:r>
            <a:r>
              <a:rPr lang="en-US" dirty="0" smtClean="0"/>
              <a:t>.</a:t>
            </a:r>
          </a:p>
          <a:p>
            <a:pPr marL="0" indent="0">
              <a:buNone/>
            </a:pPr>
            <a:r>
              <a:rPr lang="en-US" sz="2000" dirty="0">
                <a:hlinkClick r:id="rId3"/>
              </a:rPr>
              <a:t>http://www.oscer.ou.edu/acirefvirtres2018</a:t>
            </a:r>
            <a:r>
              <a:rPr lang="en-US" sz="2000" dirty="0" smtClean="0">
                <a:hlinkClick r:id="rId3"/>
              </a:rPr>
              <a:t>/</a:t>
            </a:r>
            <a:r>
              <a:rPr lang="en-US" sz="2000" dirty="0" smtClean="0"/>
              <a:t>  </a:t>
            </a:r>
            <a:r>
              <a:rPr lang="en-US" sz="2000" dirty="0" smtClean="0">
                <a:hlinkClick r:id="rId4"/>
              </a:rPr>
              <a:t>virtualresidency2018@gmail.com</a:t>
            </a:r>
            <a:endParaRPr lang="en-US" sz="2000"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a:t>
            </a:fld>
            <a:endParaRPr lang="en-US"/>
          </a:p>
        </p:txBody>
      </p:sp>
    </p:spTree>
    <p:extLst>
      <p:ext uri="{BB962C8B-B14F-4D97-AF65-F5344CB8AC3E}">
        <p14:creationId xmlns:p14="http://schemas.microsoft.com/office/powerpoint/2010/main" val="115798082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50" dirty="0" smtClean="0"/>
              <a:t>More Institutions Have Virtual Residents</a:t>
            </a:r>
            <a:endParaRPr lang="en-US" sz="3450" dirty="0"/>
          </a:p>
        </p:txBody>
      </p:sp>
      <p:sp>
        <p:nvSpPr>
          <p:cNvPr id="3" name="Content Placeholder 2"/>
          <p:cNvSpPr>
            <a:spLocks noGrp="1"/>
          </p:cNvSpPr>
          <p:nvPr>
            <p:ph idx="1"/>
          </p:nvPr>
        </p:nvSpPr>
        <p:spPr/>
        <p:txBody>
          <a:bodyPr/>
          <a:lstStyle/>
          <a:p>
            <a:pPr marL="0" indent="0">
              <a:buNone/>
            </a:pPr>
            <a:r>
              <a:rPr lang="en-US" dirty="0"/>
              <a:t>The fraction of national universities that have </a:t>
            </a:r>
            <a:r>
              <a:rPr lang="en-US" dirty="0" smtClean="0"/>
              <a:t>participated in, or are registered to participate in, the Virtual Residency       (</a:t>
            </a:r>
            <a:r>
              <a:rPr lang="en-US" dirty="0"/>
              <a:t>US News rankings):</a:t>
            </a:r>
          </a:p>
          <a:p>
            <a:r>
              <a:rPr lang="en-US" dirty="0" smtClean="0"/>
              <a:t>7 of the top 10 institutions (70%);</a:t>
            </a:r>
          </a:p>
          <a:p>
            <a:r>
              <a:rPr lang="en-US" dirty="0" smtClean="0"/>
              <a:t>18 of the top 25 (72%);</a:t>
            </a:r>
          </a:p>
          <a:p>
            <a:r>
              <a:rPr lang="en-US" dirty="0" smtClean="0"/>
              <a:t>36 </a:t>
            </a:r>
            <a:r>
              <a:rPr lang="en-US" dirty="0"/>
              <a:t>of the top </a:t>
            </a:r>
            <a:r>
              <a:rPr lang="en-US" dirty="0" smtClean="0"/>
              <a:t>50 (72%);</a:t>
            </a:r>
          </a:p>
          <a:p>
            <a:r>
              <a:rPr lang="en-US" dirty="0" smtClean="0"/>
              <a:t>54 of the top 75 (72%);</a:t>
            </a:r>
            <a:endParaRPr lang="en-US" dirty="0"/>
          </a:p>
          <a:p>
            <a:r>
              <a:rPr lang="en-US" dirty="0" smtClean="0"/>
              <a:t>73 </a:t>
            </a:r>
            <a:r>
              <a:rPr lang="en-US" dirty="0"/>
              <a:t>of the top </a:t>
            </a:r>
            <a:r>
              <a:rPr lang="en-US" dirty="0" smtClean="0"/>
              <a:t>100 (73%);</a:t>
            </a:r>
            <a:endParaRPr lang="en-US" dirty="0"/>
          </a:p>
          <a:p>
            <a:r>
              <a:rPr lang="en-US" dirty="0" smtClean="0"/>
              <a:t>106 </a:t>
            </a:r>
            <a:r>
              <a:rPr lang="en-US" dirty="0"/>
              <a:t>of the top 150 </a:t>
            </a:r>
            <a:r>
              <a:rPr lang="en-US" dirty="0" smtClean="0"/>
              <a:t>(71%);</a:t>
            </a:r>
            <a:endParaRPr lang="en-US" dirty="0"/>
          </a:p>
          <a:p>
            <a:r>
              <a:rPr lang="en-US" dirty="0" smtClean="0"/>
              <a:t>126 </a:t>
            </a:r>
            <a:r>
              <a:rPr lang="en-US" dirty="0"/>
              <a:t>of the top 200 </a:t>
            </a:r>
            <a:r>
              <a:rPr lang="en-US" dirty="0" smtClean="0"/>
              <a:t>(63%);</a:t>
            </a:r>
          </a:p>
          <a:p>
            <a:r>
              <a:rPr lang="en-US" dirty="0" smtClean="0"/>
              <a:t>162 of the top 300 (54%).</a:t>
            </a:r>
            <a:endParaRPr lang="en-US" dirty="0"/>
          </a:p>
          <a:p>
            <a:endParaRPr lang="en-US" dirty="0"/>
          </a:p>
        </p:txBody>
      </p:sp>
      <p:sp>
        <p:nvSpPr>
          <p:cNvPr id="4" name="Footer Placeholder 3"/>
          <p:cNvSpPr>
            <a:spLocks noGrp="1"/>
          </p:cNvSpPr>
          <p:nvPr>
            <p:ph type="ftr" sz="quarter" idx="10"/>
          </p:nvPr>
        </p:nvSpPr>
        <p:spPr/>
        <p:txBody>
          <a:bodyPr/>
          <a:lstStyle/>
          <a:p>
            <a:pPr>
              <a:defRPr/>
            </a:pPr>
            <a:r>
              <a:rPr lang="en-US" smtClean="0"/>
              <a:t>Intermediate Virt Res Overview</a:t>
            </a:r>
          </a:p>
          <a:p>
            <a:pPr>
              <a:defRPr/>
            </a:pPr>
            <a:r>
              <a:rPr lang="en-US" smtClean="0"/>
              <a:t>Intmd Virt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30</a:t>
            </a:fld>
            <a:endParaRPr lang="en-US"/>
          </a:p>
        </p:txBody>
      </p:sp>
    </p:spTree>
    <p:extLst>
      <p:ext uri="{BB962C8B-B14F-4D97-AF65-F5344CB8AC3E}">
        <p14:creationId xmlns:p14="http://schemas.microsoft.com/office/powerpoint/2010/main" val="20796003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CI Professional Ecosystem</a:t>
            </a:r>
            <a:endParaRPr lang="en-US" dirty="0"/>
          </a:p>
        </p:txBody>
      </p:sp>
      <p:sp>
        <p:nvSpPr>
          <p:cNvPr id="3" name="Content Placeholder 2"/>
          <p:cNvSpPr>
            <a:spLocks noGrp="1"/>
          </p:cNvSpPr>
          <p:nvPr>
            <p:ph idx="1"/>
          </p:nvPr>
        </p:nvSpPr>
        <p:spPr/>
        <p:txBody>
          <a:bodyPr/>
          <a:lstStyle/>
          <a:p>
            <a:r>
              <a:rPr lang="en-US" sz="2000" dirty="0" smtClean="0"/>
              <a:t>Clemson-led ACI-REF project</a:t>
            </a:r>
          </a:p>
          <a:p>
            <a:r>
              <a:rPr lang="en-US" sz="2000" dirty="0"/>
              <a:t>Coalition for Academic Scientific Computation</a:t>
            </a:r>
          </a:p>
          <a:p>
            <a:r>
              <a:rPr lang="en-US" sz="2000" dirty="0" smtClean="0"/>
              <a:t>Campus Research Computing Consortium (</a:t>
            </a:r>
            <a:r>
              <a:rPr lang="en-US" sz="2000" dirty="0" err="1" smtClean="0"/>
              <a:t>CaRCC</a:t>
            </a:r>
            <a:r>
              <a:rPr lang="en-US" sz="2000" dirty="0" smtClean="0"/>
              <a:t>)</a:t>
            </a:r>
          </a:p>
          <a:p>
            <a:r>
              <a:rPr lang="en-US" sz="2000" b="1" u="sng" dirty="0" smtClean="0"/>
              <a:t>Campus Champions</a:t>
            </a:r>
          </a:p>
          <a:p>
            <a:r>
              <a:rPr lang="en-US" sz="2000" dirty="0" err="1" smtClean="0"/>
              <a:t>CyberAmbassadors</a:t>
            </a:r>
            <a:endParaRPr lang="en-US" sz="2000" dirty="0" smtClean="0"/>
          </a:p>
          <a:p>
            <a:r>
              <a:rPr lang="en-US" sz="2000" dirty="0" smtClean="0"/>
              <a:t>Linux Clusters Institute</a:t>
            </a:r>
          </a:p>
          <a:p>
            <a:r>
              <a:rPr lang="en-US" sz="2000" dirty="0" smtClean="0"/>
              <a:t>SIGHPC Education Chapter</a:t>
            </a:r>
          </a:p>
          <a:p>
            <a:r>
              <a:rPr lang="en-US" sz="2000" dirty="0" smtClean="0"/>
              <a:t>Software &amp; Data Carpentry</a:t>
            </a:r>
          </a:p>
          <a:p>
            <a:r>
              <a:rPr lang="en-US" sz="2000" dirty="0" smtClean="0"/>
              <a:t>Science Gateways Community Institute</a:t>
            </a:r>
          </a:p>
          <a:p>
            <a:r>
              <a:rPr lang="en-US" sz="2000" dirty="0" smtClean="0"/>
              <a:t>UK Research Software Engineer Association</a:t>
            </a:r>
          </a:p>
          <a:p>
            <a:r>
              <a:rPr lang="en-US" sz="2000" dirty="0" smtClean="0"/>
              <a:t>Working Toward Sustainable Software for Science Practice and Experience</a:t>
            </a:r>
          </a:p>
          <a:p>
            <a:r>
              <a:rPr lang="en-US" sz="2000" dirty="0" smtClean="0"/>
              <a:t>US Research Software Sustainability Institute</a:t>
            </a:r>
          </a:p>
        </p:txBody>
      </p:sp>
      <p:sp>
        <p:nvSpPr>
          <p:cNvPr id="4" name="Slide Number Placeholder 3"/>
          <p:cNvSpPr>
            <a:spLocks noGrp="1"/>
          </p:cNvSpPr>
          <p:nvPr>
            <p:ph type="sldNum" sz="quarter" idx="11"/>
          </p:nvPr>
        </p:nvSpPr>
        <p:spPr/>
        <p:txBody>
          <a:bodyPr/>
          <a:lstStyle/>
          <a:p>
            <a:pPr>
              <a:defRPr/>
            </a:pPr>
            <a:fld id="{DAFF6522-D39A-4EFB-9FD2-0F43165FD2EE}" type="slidenum">
              <a:rPr lang="en-US" smtClean="0"/>
              <a:pPr>
                <a:defRPr/>
              </a:pPr>
              <a:t>31</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7" name="TextBox 6"/>
          <p:cNvSpPr txBox="1"/>
          <p:nvPr/>
        </p:nvSpPr>
        <p:spPr>
          <a:xfrm>
            <a:off x="3733800" y="2498680"/>
            <a:ext cx="5049838" cy="1277273"/>
          </a:xfrm>
          <a:prstGeom prst="rect">
            <a:avLst/>
          </a:prstGeom>
          <a:noFill/>
        </p:spPr>
        <p:txBody>
          <a:bodyPr wrap="square" rtlCol="0">
            <a:spAutoFit/>
          </a:bodyPr>
          <a:lstStyle/>
          <a:p>
            <a:r>
              <a:rPr lang="en-US" sz="5300" dirty="0" smtClean="0">
                <a:latin typeface="Arial Black" panose="020B0A04020102020204" pitchFamily="34" charset="0"/>
              </a:rPr>
              <a:t>JOIN THESE!</a:t>
            </a:r>
          </a:p>
          <a:p>
            <a:r>
              <a:rPr lang="en-US" sz="2400" dirty="0" smtClean="0">
                <a:latin typeface="Arial Black" panose="020B0A04020102020204" pitchFamily="34" charset="0"/>
              </a:rPr>
              <a:t>Ask us for contact info!</a:t>
            </a:r>
            <a:endParaRPr lang="en-US" sz="2400" dirty="0">
              <a:latin typeface="Arial Black" panose="020B0A04020102020204" pitchFamily="34" charset="0"/>
            </a:endParaRPr>
          </a:p>
        </p:txBody>
      </p:sp>
    </p:spTree>
    <p:extLst>
      <p:ext uri="{BB962C8B-B14F-4D97-AF65-F5344CB8AC3E}">
        <p14:creationId xmlns:p14="http://schemas.microsoft.com/office/powerpoint/2010/main" val="381934119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a:t>A</a:t>
            </a:r>
            <a:r>
              <a:rPr lang="en-US" dirty="0" smtClean="0"/>
              <a:t>ren’t We Trying to Do?</a:t>
            </a:r>
            <a:endParaRPr lang="en-US" dirty="0"/>
          </a:p>
        </p:txBody>
      </p:sp>
      <p:sp>
        <p:nvSpPr>
          <p:cNvPr id="3" name="Content Placeholder 2"/>
          <p:cNvSpPr>
            <a:spLocks noGrp="1"/>
          </p:cNvSpPr>
          <p:nvPr>
            <p:ph idx="1"/>
          </p:nvPr>
        </p:nvSpPr>
        <p:spPr/>
        <p:txBody>
          <a:bodyPr/>
          <a:lstStyle/>
          <a:p>
            <a:r>
              <a:rPr lang="en-US" dirty="0" smtClean="0"/>
              <a:t>We </a:t>
            </a:r>
            <a:r>
              <a:rPr lang="en-US" b="1" u="sng" dirty="0" smtClean="0"/>
              <a:t>AREN’T</a:t>
            </a:r>
            <a:r>
              <a:rPr lang="en-US" dirty="0" smtClean="0"/>
              <a:t> trying to cover a lot of </a:t>
            </a:r>
            <a:r>
              <a:rPr lang="en-US" strike="sngStrike" dirty="0" smtClean="0"/>
              <a:t>technical content</a:t>
            </a:r>
            <a:r>
              <a:rPr lang="en-US" dirty="0" smtClean="0"/>
              <a:t>.</a:t>
            </a:r>
          </a:p>
          <a:p>
            <a:pPr lvl="1"/>
            <a:r>
              <a:rPr lang="en-US" dirty="0" smtClean="0"/>
              <a:t>People can learn that from other sources.</a:t>
            </a:r>
          </a:p>
          <a:p>
            <a:r>
              <a:rPr lang="en-US" dirty="0" smtClean="0"/>
              <a:t>Instead, the goal is to teach the </a:t>
            </a:r>
            <a:r>
              <a:rPr lang="en-US" b="1" u="sng" dirty="0" smtClean="0"/>
              <a:t>PROFESSION</a:t>
            </a:r>
            <a:r>
              <a:rPr lang="en-US" dirty="0" smtClean="0"/>
              <a:t> of             CI facilitation.</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32</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379298518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Our Hidden Agenda?</a:t>
            </a:r>
            <a:endParaRPr lang="en-US" dirty="0"/>
          </a:p>
        </p:txBody>
      </p:sp>
      <p:sp>
        <p:nvSpPr>
          <p:cNvPr id="3" name="Content Placeholder 2"/>
          <p:cNvSpPr>
            <a:spLocks noGrp="1"/>
          </p:cNvSpPr>
          <p:nvPr>
            <p:ph idx="1"/>
          </p:nvPr>
        </p:nvSpPr>
        <p:spPr/>
        <p:txBody>
          <a:bodyPr/>
          <a:lstStyle/>
          <a:p>
            <a:r>
              <a:rPr lang="en-US" dirty="0" smtClean="0"/>
              <a:t>The real goal </a:t>
            </a:r>
            <a:r>
              <a:rPr lang="en-US" dirty="0"/>
              <a:t>i</a:t>
            </a:r>
            <a:r>
              <a:rPr lang="en-US" dirty="0" smtClean="0"/>
              <a:t>s to prepare for an upcoming transition to:</a:t>
            </a:r>
          </a:p>
          <a:p>
            <a:pPr lvl="1"/>
            <a:r>
              <a:rPr lang="en-US" dirty="0"/>
              <a:t>m</a:t>
            </a:r>
            <a:r>
              <a:rPr lang="en-US" dirty="0" smtClean="0"/>
              <a:t>ore need for this kind of skilled workforce, but</a:t>
            </a:r>
          </a:p>
          <a:p>
            <a:pPr lvl="1"/>
            <a:r>
              <a:rPr lang="en-US" dirty="0" smtClean="0"/>
              <a:t>fewer people who know how to do it, with</a:t>
            </a:r>
          </a:p>
          <a:p>
            <a:pPr lvl="1"/>
            <a:r>
              <a:rPr lang="en-US" dirty="0" smtClean="0"/>
              <a:t>no mechanism to prepare a sufficiently large cohort.</a:t>
            </a:r>
          </a:p>
          <a:p>
            <a:r>
              <a:rPr lang="en-US" dirty="0" smtClean="0"/>
              <a:t>Some of the participants already knew how to do this.</a:t>
            </a:r>
          </a:p>
          <a:p>
            <a:pPr lvl="1"/>
            <a:r>
              <a:rPr lang="en-US" dirty="0" smtClean="0"/>
              <a:t>But it took a very long time to learn on their own.</a:t>
            </a:r>
          </a:p>
          <a:p>
            <a:pPr lvl="1"/>
            <a:r>
              <a:rPr lang="en-US" dirty="0" smtClean="0"/>
              <a:t>To keep up with demand, the community needs us to streamline the process so that new facilitators can become fully productive quickly.</a:t>
            </a:r>
          </a:p>
          <a:p>
            <a:r>
              <a:rPr lang="en-US" dirty="0" smtClean="0"/>
              <a:t>These are the CI leaders of tomorrow.</a:t>
            </a:r>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33</a:t>
            </a:fld>
            <a:endParaRPr lang="en-US"/>
          </a:p>
        </p:txBody>
      </p:sp>
      <p:sp>
        <p:nvSpPr>
          <p:cNvPr id="6"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Tree>
    <p:extLst>
      <p:ext uri="{BB962C8B-B14F-4D97-AF65-F5344CB8AC3E}">
        <p14:creationId xmlns:p14="http://schemas.microsoft.com/office/powerpoint/2010/main" val="100202769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2018 Intermediate Workshop Agenda</a:t>
            </a:r>
          </a:p>
        </p:txBody>
      </p:sp>
      <p:sp>
        <p:nvSpPr>
          <p:cNvPr id="3" name="Content Placeholder 2"/>
          <p:cNvSpPr>
            <a:spLocks noGrp="1"/>
          </p:cNvSpPr>
          <p:nvPr>
            <p:ph sz="half" idx="1"/>
          </p:nvPr>
        </p:nvSpPr>
        <p:spPr>
          <a:xfrm>
            <a:off x="381000" y="1320084"/>
            <a:ext cx="4114800" cy="4648200"/>
          </a:xfrm>
        </p:spPr>
        <p:txBody>
          <a:bodyPr/>
          <a:lstStyle/>
          <a:p>
            <a:pPr marL="0" indent="0">
              <a:buNone/>
            </a:pPr>
            <a:r>
              <a:rPr lang="en-US" sz="2100" dirty="0" smtClean="0"/>
              <a:t>Sun Aug 5 2018</a:t>
            </a:r>
          </a:p>
          <a:p>
            <a:r>
              <a:rPr lang="en-US" sz="2100" dirty="0" smtClean="0"/>
              <a:t>Pizza party!</a:t>
            </a:r>
          </a:p>
          <a:p>
            <a:r>
              <a:rPr lang="en-US" sz="2100" dirty="0" smtClean="0"/>
              <a:t>Workshop Overview</a:t>
            </a:r>
          </a:p>
          <a:p>
            <a:r>
              <a:rPr lang="en-US" sz="2100" dirty="0" smtClean="0"/>
              <a:t>Recap of Intro workshops</a:t>
            </a:r>
          </a:p>
          <a:p>
            <a:r>
              <a:rPr lang="en-US" sz="2100" dirty="0" smtClean="0"/>
              <a:t>How to Give a CI Tour, and Why [back by popular demand]</a:t>
            </a:r>
          </a:p>
        </p:txBody>
      </p:sp>
      <p:sp>
        <p:nvSpPr>
          <p:cNvPr id="4" name="Content Placeholder 3"/>
          <p:cNvSpPr>
            <a:spLocks noGrp="1"/>
          </p:cNvSpPr>
          <p:nvPr>
            <p:ph sz="half" idx="2"/>
          </p:nvPr>
        </p:nvSpPr>
        <p:spPr>
          <a:xfrm>
            <a:off x="4648200" y="1320084"/>
            <a:ext cx="4135438" cy="4648200"/>
          </a:xfrm>
        </p:spPr>
        <p:txBody>
          <a:bodyPr/>
          <a:lstStyle/>
          <a:p>
            <a:pPr marL="0" indent="0">
              <a:buNone/>
            </a:pPr>
            <a:r>
              <a:rPr lang="en-US" sz="2100" dirty="0" smtClean="0"/>
              <a:t>Mon Aug 6 2018</a:t>
            </a:r>
          </a:p>
          <a:p>
            <a:r>
              <a:rPr lang="en-US" sz="2100" dirty="0" smtClean="0"/>
              <a:t>Strategic Thinking &amp; Visioning</a:t>
            </a:r>
          </a:p>
          <a:p>
            <a:r>
              <a:rPr lang="en-US" sz="2100" dirty="0" smtClean="0"/>
              <a:t>The CI Ecosystem &amp; the Four Facings</a:t>
            </a:r>
          </a:p>
          <a:p>
            <a:r>
              <a:rPr lang="en-US" sz="2100" dirty="0" smtClean="0"/>
              <a:t>Explaining Complex Technical Topics to Researchers</a:t>
            </a:r>
          </a:p>
          <a:p>
            <a:r>
              <a:rPr lang="en-US" sz="2100" dirty="0" smtClean="0"/>
              <a:t>Sustainability</a:t>
            </a:r>
            <a:endParaRPr lang="en-US" sz="2100" dirty="0"/>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34</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10" name="TextBox 9"/>
          <p:cNvSpPr txBox="1"/>
          <p:nvPr/>
        </p:nvSpPr>
        <p:spPr>
          <a:xfrm>
            <a:off x="76200" y="5710435"/>
            <a:ext cx="8382000" cy="369332"/>
          </a:xfrm>
          <a:prstGeom prst="rect">
            <a:avLst/>
          </a:prstGeom>
          <a:noFill/>
        </p:spPr>
        <p:txBody>
          <a:bodyPr wrap="square" rtlCol="0">
            <a:spAutoFit/>
          </a:bodyPr>
          <a:lstStyle/>
          <a:p>
            <a:r>
              <a:rPr lang="en-US" dirty="0">
                <a:hlinkClick r:id="rId3"/>
              </a:rPr>
              <a:t>http://www.oscer.ou.edu/acirefvirtres2018/</a:t>
            </a:r>
            <a:r>
              <a:rPr lang="en-US" dirty="0"/>
              <a:t>  </a:t>
            </a:r>
            <a:r>
              <a:rPr lang="en-US" dirty="0" smtClean="0">
                <a:hlinkClick r:id="rId4"/>
              </a:rPr>
              <a:t>virtualresidency2018@gmail.com</a:t>
            </a:r>
            <a:endParaRPr lang="en-US" dirty="0"/>
          </a:p>
        </p:txBody>
      </p:sp>
    </p:spTree>
    <p:extLst>
      <p:ext uri="{BB962C8B-B14F-4D97-AF65-F5344CB8AC3E}">
        <p14:creationId xmlns:p14="http://schemas.microsoft.com/office/powerpoint/2010/main" val="166006579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2018 Intermediate Workshop Agenda</a:t>
            </a:r>
          </a:p>
        </p:txBody>
      </p:sp>
      <p:sp>
        <p:nvSpPr>
          <p:cNvPr id="3" name="Content Placeholder 2"/>
          <p:cNvSpPr>
            <a:spLocks noGrp="1"/>
          </p:cNvSpPr>
          <p:nvPr>
            <p:ph sz="half" idx="1"/>
          </p:nvPr>
        </p:nvSpPr>
        <p:spPr>
          <a:xfrm>
            <a:off x="506156" y="1320084"/>
            <a:ext cx="3886200" cy="4648200"/>
          </a:xfrm>
        </p:spPr>
        <p:txBody>
          <a:bodyPr/>
          <a:lstStyle/>
          <a:p>
            <a:pPr marL="0" indent="0">
              <a:buNone/>
            </a:pPr>
            <a:r>
              <a:rPr lang="en-US" sz="2100" dirty="0" smtClean="0"/>
              <a:t>Tue Aug 7 2018</a:t>
            </a:r>
          </a:p>
          <a:p>
            <a:r>
              <a:rPr lang="en-US" sz="2100" dirty="0" smtClean="0"/>
              <a:t>Teams of CI Professionals: Recruitment &amp; Retention, Management, Team-building and Motivation</a:t>
            </a:r>
          </a:p>
          <a:p>
            <a:r>
              <a:rPr lang="en-US" sz="2100" dirty="0" smtClean="0"/>
              <a:t>The CI Funding Landscape</a:t>
            </a:r>
          </a:p>
          <a:p>
            <a:r>
              <a:rPr lang="en-US" sz="2100" dirty="0"/>
              <a:t>Cloud vs On-Premise: Explaining Pros &amp; Cons</a:t>
            </a:r>
          </a:p>
          <a:p>
            <a:r>
              <a:rPr lang="en-US" sz="2100" dirty="0"/>
              <a:t>Identifying Target Populations and Broadening the </a:t>
            </a:r>
            <a:r>
              <a:rPr lang="en-US" sz="2100" dirty="0" smtClean="0"/>
              <a:t>Constituency</a:t>
            </a:r>
            <a:endParaRPr lang="en-US" sz="2100" dirty="0"/>
          </a:p>
        </p:txBody>
      </p:sp>
      <p:sp>
        <p:nvSpPr>
          <p:cNvPr id="4" name="Content Placeholder 3"/>
          <p:cNvSpPr>
            <a:spLocks noGrp="1"/>
          </p:cNvSpPr>
          <p:nvPr>
            <p:ph sz="half" idx="2"/>
          </p:nvPr>
        </p:nvSpPr>
        <p:spPr>
          <a:xfrm>
            <a:off x="4648200" y="1320084"/>
            <a:ext cx="4038600" cy="4648200"/>
          </a:xfrm>
        </p:spPr>
        <p:txBody>
          <a:bodyPr/>
          <a:lstStyle/>
          <a:p>
            <a:pPr marL="0" indent="0">
              <a:buNone/>
            </a:pPr>
            <a:r>
              <a:rPr lang="en-US" sz="2100" dirty="0"/>
              <a:t>Wed Aug 8 2018</a:t>
            </a:r>
          </a:p>
          <a:p>
            <a:r>
              <a:rPr lang="en-US" sz="2100" dirty="0"/>
              <a:t>Assessing and Anticipating Researcher Needs</a:t>
            </a:r>
          </a:p>
          <a:p>
            <a:r>
              <a:rPr lang="en-US" sz="2100" dirty="0"/>
              <a:t>Internal Budget Justification</a:t>
            </a:r>
          </a:p>
          <a:p>
            <a:r>
              <a:rPr lang="en-US" sz="2100" dirty="0"/>
              <a:t>Working Effectively with Vendors</a:t>
            </a:r>
          </a:p>
          <a:p>
            <a:r>
              <a:rPr lang="en-US" sz="2100" dirty="0"/>
              <a:t>Deciding Which Technologies to Adopt, and When</a:t>
            </a:r>
          </a:p>
          <a:p>
            <a:r>
              <a:rPr lang="en-US" sz="2100" dirty="0"/>
              <a:t>National Weather Center </a:t>
            </a:r>
            <a:r>
              <a:rPr lang="en-US" sz="2100" dirty="0" smtClean="0"/>
              <a:t>Tour [You </a:t>
            </a:r>
            <a:r>
              <a:rPr lang="en-US" sz="2100" b="1" u="sng" dirty="0" smtClean="0"/>
              <a:t>MUST</a:t>
            </a:r>
            <a:r>
              <a:rPr lang="en-US" sz="2100" dirty="0" smtClean="0"/>
              <a:t> have </a:t>
            </a:r>
            <a:r>
              <a:rPr lang="en-US" sz="2100" dirty="0" err="1" smtClean="0"/>
              <a:t>prebooked</a:t>
            </a:r>
            <a:r>
              <a:rPr lang="en-US" sz="2100" dirty="0" smtClean="0"/>
              <a:t>.]</a:t>
            </a:r>
            <a:endParaRPr lang="en-US" sz="2100" dirty="0"/>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35</a:t>
            </a:fld>
            <a:endParaRPr lang="en-US"/>
          </a:p>
        </p:txBody>
      </p:sp>
      <p:sp>
        <p:nvSpPr>
          <p:cNvPr id="9"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10" name="TextBox 9"/>
          <p:cNvSpPr txBox="1"/>
          <p:nvPr/>
        </p:nvSpPr>
        <p:spPr>
          <a:xfrm>
            <a:off x="76200" y="5710435"/>
            <a:ext cx="8382000" cy="369332"/>
          </a:xfrm>
          <a:prstGeom prst="rect">
            <a:avLst/>
          </a:prstGeom>
          <a:noFill/>
        </p:spPr>
        <p:txBody>
          <a:bodyPr wrap="square" rtlCol="0">
            <a:spAutoFit/>
          </a:bodyPr>
          <a:lstStyle/>
          <a:p>
            <a:r>
              <a:rPr lang="en-US" dirty="0">
                <a:hlinkClick r:id="rId3"/>
              </a:rPr>
              <a:t>http://www.oscer.ou.edu/acirefvirtres2018/</a:t>
            </a:r>
            <a:r>
              <a:rPr lang="en-US" dirty="0"/>
              <a:t>  </a:t>
            </a:r>
            <a:r>
              <a:rPr lang="en-US" dirty="0" smtClean="0">
                <a:hlinkClick r:id="rId4"/>
              </a:rPr>
              <a:t>virtualresidency2018@gmail.com</a:t>
            </a:r>
            <a:endParaRPr lang="en-US" dirty="0"/>
          </a:p>
        </p:txBody>
      </p:sp>
    </p:spTree>
    <p:extLst>
      <p:ext uri="{BB962C8B-B14F-4D97-AF65-F5344CB8AC3E}">
        <p14:creationId xmlns:p14="http://schemas.microsoft.com/office/powerpoint/2010/main" val="165339254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2018 Intermediate Workshop Agenda</a:t>
            </a:r>
          </a:p>
        </p:txBody>
      </p:sp>
      <p:sp>
        <p:nvSpPr>
          <p:cNvPr id="3" name="Content Placeholder 2"/>
          <p:cNvSpPr>
            <a:spLocks noGrp="1"/>
          </p:cNvSpPr>
          <p:nvPr>
            <p:ph sz="half" idx="1"/>
          </p:nvPr>
        </p:nvSpPr>
        <p:spPr>
          <a:xfrm>
            <a:off x="457200" y="1320084"/>
            <a:ext cx="4038600" cy="4648200"/>
          </a:xfrm>
        </p:spPr>
        <p:txBody>
          <a:bodyPr/>
          <a:lstStyle/>
          <a:p>
            <a:pPr marL="0" indent="0">
              <a:buNone/>
            </a:pPr>
            <a:r>
              <a:rPr lang="en-US" sz="2100" dirty="0"/>
              <a:t>Thu Aug 9 2018</a:t>
            </a:r>
          </a:p>
          <a:p>
            <a:r>
              <a:rPr lang="en-US" sz="2100" dirty="0"/>
              <a:t>Low Cost Solutions for Research Computing Hardware and Maximizing Value from Acquisitions</a:t>
            </a:r>
          </a:p>
          <a:p>
            <a:r>
              <a:rPr lang="en-US" sz="2100" dirty="0"/>
              <a:t>Research Computing Facilitation for Non-traditional </a:t>
            </a:r>
            <a:r>
              <a:rPr lang="en-US" sz="2100" dirty="0" smtClean="0"/>
              <a:t>Disciplines</a:t>
            </a:r>
          </a:p>
          <a:p>
            <a:r>
              <a:rPr lang="en-US" sz="2100" dirty="0" smtClean="0"/>
              <a:t>Mapping Research Requirements to Software Tools</a:t>
            </a:r>
          </a:p>
          <a:p>
            <a:r>
              <a:rPr lang="en-US" sz="2100" dirty="0"/>
              <a:t>Research Computing and Data Professionals Job Elements and Career </a:t>
            </a:r>
            <a:r>
              <a:rPr lang="en-US" sz="2100" dirty="0" smtClean="0"/>
              <a:t>Guide</a:t>
            </a:r>
            <a:endParaRPr lang="en-US" sz="2100" dirty="0"/>
          </a:p>
        </p:txBody>
      </p:sp>
      <p:sp>
        <p:nvSpPr>
          <p:cNvPr id="4" name="Content Placeholder 3"/>
          <p:cNvSpPr>
            <a:spLocks noGrp="1"/>
          </p:cNvSpPr>
          <p:nvPr>
            <p:ph sz="half" idx="2"/>
          </p:nvPr>
        </p:nvSpPr>
        <p:spPr>
          <a:xfrm>
            <a:off x="4648200" y="1320084"/>
            <a:ext cx="4038600" cy="4648200"/>
          </a:xfrm>
        </p:spPr>
        <p:txBody>
          <a:bodyPr/>
          <a:lstStyle/>
          <a:p>
            <a:pPr marL="0" indent="0">
              <a:buNone/>
            </a:pPr>
            <a:r>
              <a:rPr lang="en-US" sz="2100" dirty="0" smtClean="0"/>
              <a:t>Fri Aug 10 2018</a:t>
            </a:r>
          </a:p>
          <a:p>
            <a:r>
              <a:rPr lang="en-US" sz="2100" dirty="0" smtClean="0"/>
              <a:t>User Experience, Visualization and Usability</a:t>
            </a:r>
          </a:p>
          <a:p>
            <a:r>
              <a:rPr lang="en-US" sz="2100" dirty="0" smtClean="0"/>
              <a:t>Contributing to the National CI Community</a:t>
            </a:r>
          </a:p>
          <a:p>
            <a:r>
              <a:rPr lang="en-US" sz="2100" dirty="0" smtClean="0"/>
              <a:t>Emerging Technologies</a:t>
            </a:r>
          </a:p>
          <a:p>
            <a:r>
              <a:rPr lang="en-US" sz="2100" dirty="0" smtClean="0"/>
              <a:t>Stories from the Trenches</a:t>
            </a:r>
            <a:endParaRPr lang="en-US" sz="2100" dirty="0"/>
          </a:p>
        </p:txBody>
      </p:sp>
      <p:sp>
        <p:nvSpPr>
          <p:cNvPr id="5" name="Slide Number Placeholder 4"/>
          <p:cNvSpPr>
            <a:spLocks noGrp="1"/>
          </p:cNvSpPr>
          <p:nvPr>
            <p:ph type="sldNum" sz="quarter" idx="11"/>
          </p:nvPr>
        </p:nvSpPr>
        <p:spPr/>
        <p:txBody>
          <a:bodyPr/>
          <a:lstStyle/>
          <a:p>
            <a:pPr>
              <a:defRPr/>
            </a:pPr>
            <a:fld id="{DA04F282-5D9D-4EB2-A4AC-1849A209E5C3}" type="slidenum">
              <a:rPr lang="en-US" smtClean="0"/>
              <a:pPr>
                <a:defRPr/>
              </a:pPr>
              <a:t>36</a:t>
            </a:fld>
            <a:endParaRPr lang="en-US"/>
          </a:p>
        </p:txBody>
      </p:sp>
      <p:sp>
        <p:nvSpPr>
          <p:cNvPr id="8" name="Footer Placeholder 3"/>
          <p:cNvSpPr>
            <a:spLocks noGrp="1"/>
          </p:cNvSpPr>
          <p:nvPr>
            <p:ph type="ftr" sz="quarter" idx="10"/>
          </p:nvPr>
        </p:nvSpPr>
        <p:spPr>
          <a:xfrm>
            <a:off x="2633663" y="6172200"/>
            <a:ext cx="3995737" cy="457200"/>
          </a:xfrm>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9" name="TextBox 8"/>
          <p:cNvSpPr txBox="1"/>
          <p:nvPr/>
        </p:nvSpPr>
        <p:spPr>
          <a:xfrm>
            <a:off x="76200" y="5710435"/>
            <a:ext cx="8382000" cy="369332"/>
          </a:xfrm>
          <a:prstGeom prst="rect">
            <a:avLst/>
          </a:prstGeom>
          <a:noFill/>
        </p:spPr>
        <p:txBody>
          <a:bodyPr wrap="square" rtlCol="0">
            <a:spAutoFit/>
          </a:bodyPr>
          <a:lstStyle/>
          <a:p>
            <a:r>
              <a:rPr lang="en-US" dirty="0">
                <a:hlinkClick r:id="rId3"/>
              </a:rPr>
              <a:t>http://www.oscer.ou.edu/acirefvirtres2018/</a:t>
            </a:r>
            <a:r>
              <a:rPr lang="en-US" dirty="0"/>
              <a:t>  </a:t>
            </a:r>
            <a:r>
              <a:rPr lang="en-US" dirty="0" smtClean="0">
                <a:hlinkClick r:id="rId4"/>
              </a:rPr>
              <a:t>virtualresidency2018@gmail.com</a:t>
            </a:r>
            <a:endParaRPr lang="en-US" dirty="0"/>
          </a:p>
        </p:txBody>
      </p:sp>
    </p:spTree>
    <p:extLst>
      <p:ext uri="{BB962C8B-B14F-4D97-AF65-F5344CB8AC3E}">
        <p14:creationId xmlns:p14="http://schemas.microsoft.com/office/powerpoint/2010/main" val="202011220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You can get a copy of the agenda in your web browser:</a:t>
            </a:r>
          </a:p>
          <a:p>
            <a:pPr marL="0" indent="0">
              <a:buNone/>
            </a:pPr>
            <a:r>
              <a:rPr lang="en-US" dirty="0" smtClean="0">
                <a:hlinkClick r:id="rId3"/>
              </a:rPr>
              <a:t>http://www.oscer.ou.edu/acirefvirtres2018.php#agenda</a:t>
            </a:r>
            <a:endParaRPr lang="en-US" dirty="0" smtClean="0"/>
          </a:p>
          <a:p>
            <a:r>
              <a:rPr lang="en-US" dirty="0" smtClean="0"/>
              <a:t>Everything on it is subject to change without notice:</a:t>
            </a:r>
          </a:p>
          <a:p>
            <a:pPr lvl="1"/>
            <a:r>
              <a:rPr lang="en-US" dirty="0" smtClean="0"/>
              <a:t>We may drop some of the sessions.</a:t>
            </a:r>
          </a:p>
          <a:p>
            <a:pPr lvl="1"/>
            <a:r>
              <a:rPr lang="en-US" dirty="0" smtClean="0"/>
              <a:t>We may add sessions that we think are needed.</a:t>
            </a:r>
          </a:p>
          <a:p>
            <a:r>
              <a:rPr lang="en-US" dirty="0" smtClean="0"/>
              <a:t>You’re going to help us learn how to help you learn.</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37</a:t>
            </a:fld>
            <a:endParaRPr lang="en-US"/>
          </a:p>
        </p:txBody>
      </p:sp>
    </p:spTree>
    <p:extLst>
      <p:ext uri="{BB962C8B-B14F-4D97-AF65-F5344CB8AC3E}">
        <p14:creationId xmlns:p14="http://schemas.microsoft.com/office/powerpoint/2010/main" val="361789673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Here to Accomplish?</a:t>
            </a:r>
            <a:endParaRPr lang="en-US" dirty="0"/>
          </a:p>
        </p:txBody>
      </p:sp>
      <p:sp>
        <p:nvSpPr>
          <p:cNvPr id="3" name="Content Placeholder 2"/>
          <p:cNvSpPr>
            <a:spLocks noGrp="1"/>
          </p:cNvSpPr>
          <p:nvPr>
            <p:ph idx="1"/>
          </p:nvPr>
        </p:nvSpPr>
        <p:spPr>
          <a:xfrm>
            <a:off x="381000" y="1385246"/>
            <a:ext cx="8305800" cy="4648200"/>
          </a:xfrm>
        </p:spPr>
        <p:txBody>
          <a:bodyPr/>
          <a:lstStyle/>
          <a:p>
            <a:pPr>
              <a:spcBef>
                <a:spcPts val="300"/>
              </a:spcBef>
            </a:pPr>
            <a:r>
              <a:rPr lang="en-US" dirty="0" smtClean="0"/>
              <a:t>Learn how to work with researchers who are using CI.</a:t>
            </a:r>
          </a:p>
          <a:p>
            <a:pPr lvl="1">
              <a:spcBef>
                <a:spcPts val="300"/>
              </a:spcBef>
            </a:pPr>
            <a:r>
              <a:rPr lang="en-US" dirty="0" smtClean="0"/>
              <a:t>Learn how to find them.</a:t>
            </a:r>
          </a:p>
          <a:p>
            <a:pPr lvl="1">
              <a:spcBef>
                <a:spcPts val="300"/>
              </a:spcBef>
            </a:pPr>
            <a:r>
              <a:rPr lang="en-US" dirty="0" smtClean="0"/>
              <a:t>Learn how to help them.</a:t>
            </a:r>
          </a:p>
          <a:p>
            <a:pPr>
              <a:spcBef>
                <a:spcPts val="300"/>
              </a:spcBef>
            </a:pPr>
            <a:r>
              <a:rPr lang="en-US" dirty="0" smtClean="0"/>
              <a:t>Learn how to be, or prepare to be, institutional CI leaders.</a:t>
            </a:r>
          </a:p>
          <a:p>
            <a:pPr lvl="1">
              <a:spcBef>
                <a:spcPts val="300"/>
              </a:spcBef>
            </a:pPr>
            <a:r>
              <a:rPr lang="en-US" dirty="0" smtClean="0"/>
              <a:t>Some of you already know how to do this, so you’ll help us help the rest to learn.</a:t>
            </a:r>
          </a:p>
          <a:p>
            <a:pPr lvl="1">
              <a:spcBef>
                <a:spcPts val="300"/>
              </a:spcBef>
            </a:pPr>
            <a:r>
              <a:rPr lang="en-US" dirty="0" smtClean="0"/>
              <a:t>Not everyone here will do this for a living, but it’ll help you to understand it regardless, because your chain of command does it.</a:t>
            </a:r>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38</a:t>
            </a:fld>
            <a:endParaRPr lang="en-US"/>
          </a:p>
        </p:txBody>
      </p:sp>
    </p:spTree>
    <p:extLst>
      <p:ext uri="{BB962C8B-B14F-4D97-AF65-F5344CB8AC3E}">
        <p14:creationId xmlns:p14="http://schemas.microsoft.com/office/powerpoint/2010/main" val="1575094700"/>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What Aren’t, and Are, We Trying to Do?</a:t>
            </a:r>
            <a:endParaRPr lang="en-US" sz="3500" dirty="0"/>
          </a:p>
        </p:txBody>
      </p:sp>
      <p:sp>
        <p:nvSpPr>
          <p:cNvPr id="3" name="Content Placeholder 2"/>
          <p:cNvSpPr>
            <a:spLocks noGrp="1"/>
          </p:cNvSpPr>
          <p:nvPr>
            <p:ph idx="1"/>
          </p:nvPr>
        </p:nvSpPr>
        <p:spPr/>
        <p:txBody>
          <a:bodyPr/>
          <a:lstStyle/>
          <a:p>
            <a:r>
              <a:rPr lang="en-US" dirty="0" smtClean="0"/>
              <a:t>We </a:t>
            </a:r>
            <a:r>
              <a:rPr lang="en-US" b="1" u="sng" dirty="0" smtClean="0"/>
              <a:t>AREN’T</a:t>
            </a:r>
            <a:r>
              <a:rPr lang="en-US" dirty="0" smtClean="0"/>
              <a:t> trying to teach you a lot of technical content.</a:t>
            </a:r>
          </a:p>
          <a:p>
            <a:pPr lvl="1"/>
            <a:r>
              <a:rPr lang="en-US" dirty="0" smtClean="0"/>
              <a:t>You can learn that from other sources.</a:t>
            </a:r>
          </a:p>
          <a:p>
            <a:r>
              <a:rPr lang="en-US" dirty="0" smtClean="0"/>
              <a:t>We </a:t>
            </a:r>
            <a:r>
              <a:rPr lang="en-US" b="1" u="sng" dirty="0" smtClean="0"/>
              <a:t>ARE</a:t>
            </a:r>
            <a:r>
              <a:rPr lang="en-US" dirty="0" smtClean="0"/>
              <a:t> trying to teach you                                               the  </a:t>
            </a:r>
            <a:r>
              <a:rPr lang="en-US" b="1" dirty="0" smtClean="0"/>
              <a:t>PROFESSION</a:t>
            </a:r>
            <a:r>
              <a:rPr lang="en-US" dirty="0" smtClean="0"/>
              <a:t>  of CI facilitation and CI leadership.</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39</a:t>
            </a:fld>
            <a:endParaRPr lang="en-US"/>
          </a:p>
        </p:txBody>
      </p:sp>
      <p:cxnSp>
        <p:nvCxnSpPr>
          <p:cNvPr id="13" name="Straight Connector 12"/>
          <p:cNvCxnSpPr/>
          <p:nvPr/>
        </p:nvCxnSpPr>
        <p:spPr bwMode="auto">
          <a:xfrm>
            <a:off x="6172200" y="1371600"/>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4" name="Straight Connector 13"/>
          <p:cNvCxnSpPr/>
          <p:nvPr/>
        </p:nvCxnSpPr>
        <p:spPr bwMode="auto">
          <a:xfrm>
            <a:off x="6159690" y="1457325"/>
            <a:ext cx="1981200" cy="457200"/>
          </a:xfrm>
          <a:prstGeom prst="line">
            <a:avLst/>
          </a:prstGeom>
          <a:solidFill>
            <a:schemeClr val="accent1"/>
          </a:solidFill>
          <a:ln w="9525" cap="flat" cmpd="sng" algn="ctr">
            <a:solidFill>
              <a:schemeClr val="tx1"/>
            </a:solidFill>
            <a:prstDash val="solid"/>
            <a:miter lim="800000"/>
            <a:headEnd type="none" w="med" len="med"/>
            <a:tailEnd type="none" w="med" len="med"/>
          </a:ln>
          <a:effectLst/>
          <a:scene3d>
            <a:camera prst="orthographicFront">
              <a:rot lat="0" lon="10800000" rev="0"/>
            </a:camera>
            <a:lightRig rig="threePt" dir="t"/>
          </a:scene3d>
        </p:spPr>
      </p:cxnSp>
      <p:sp>
        <p:nvSpPr>
          <p:cNvPr id="15" name="Oval 14"/>
          <p:cNvSpPr/>
          <p:nvPr/>
        </p:nvSpPr>
        <p:spPr bwMode="auto">
          <a:xfrm>
            <a:off x="1453488" y="2590800"/>
            <a:ext cx="2133600" cy="533400"/>
          </a:xfrm>
          <a:prstGeom prst="ellips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8397045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Zoom: </a:t>
            </a:r>
            <a:r>
              <a:rPr lang="en-US" dirty="0" err="1" smtClean="0"/>
              <a:t>Video+Audio</a:t>
            </a:r>
            <a:endParaRPr lang="en-US" dirty="0"/>
          </a:p>
        </p:txBody>
      </p:sp>
      <p:sp>
        <p:nvSpPr>
          <p:cNvPr id="3" name="Content Placeholder 2"/>
          <p:cNvSpPr>
            <a:spLocks noGrp="1"/>
          </p:cNvSpPr>
          <p:nvPr>
            <p:ph idx="1"/>
          </p:nvPr>
        </p:nvSpPr>
        <p:spPr>
          <a:xfrm>
            <a:off x="609600" y="1166880"/>
            <a:ext cx="8174038" cy="4648200"/>
          </a:xfrm>
        </p:spPr>
        <p:txBody>
          <a:bodyPr/>
          <a:lstStyle/>
          <a:p>
            <a:pPr>
              <a:spcBef>
                <a:spcPts val="200"/>
              </a:spcBef>
            </a:pPr>
            <a:r>
              <a:rPr lang="en-US" b="1" dirty="0" smtClean="0"/>
              <a:t>Windows</a:t>
            </a:r>
            <a:r>
              <a:rPr lang="en-US" dirty="0"/>
              <a:t>, </a:t>
            </a:r>
            <a:r>
              <a:rPr lang="en-US" b="1" dirty="0" err="1" smtClean="0"/>
              <a:t>MacOS</a:t>
            </a:r>
            <a:r>
              <a:rPr lang="en-US" dirty="0"/>
              <a:t> </a:t>
            </a:r>
            <a:r>
              <a:rPr lang="en-US" dirty="0" smtClean="0"/>
              <a:t>or </a:t>
            </a:r>
            <a:r>
              <a:rPr lang="en-US" b="1" dirty="0" smtClean="0"/>
              <a:t>Linux</a:t>
            </a:r>
            <a:r>
              <a:rPr lang="en-US" dirty="0" smtClean="0"/>
              <a:t>:</a:t>
            </a:r>
            <a:endParaRPr lang="en-US" dirty="0"/>
          </a:p>
          <a:p>
            <a:pPr lvl="1">
              <a:spcBef>
                <a:spcPts val="200"/>
              </a:spcBef>
            </a:pPr>
            <a:r>
              <a:rPr lang="en-US" dirty="0" smtClean="0"/>
              <a:t>Open </a:t>
            </a:r>
            <a:r>
              <a:rPr lang="en-US" dirty="0"/>
              <a:t>a web browser and go to</a:t>
            </a:r>
            <a:r>
              <a:rPr lang="en-US" dirty="0" smtClean="0"/>
              <a:t>:</a:t>
            </a:r>
            <a:endParaRPr lang="en-US" dirty="0"/>
          </a:p>
          <a:p>
            <a:pPr marL="0" indent="0">
              <a:spcBef>
                <a:spcPts val="200"/>
              </a:spcBef>
              <a:buNone/>
            </a:pPr>
            <a:r>
              <a:rPr lang="en-US" dirty="0" smtClean="0"/>
              <a:t>   	  </a:t>
            </a:r>
            <a:r>
              <a:rPr lang="en-US" dirty="0" smtClean="0">
                <a:hlinkClick r:id="rId3"/>
              </a:rPr>
              <a:t>https://zoom.us/j/848605929</a:t>
            </a:r>
            <a:endParaRPr lang="en-US" dirty="0" smtClean="0"/>
          </a:p>
          <a:p>
            <a:pPr lvl="1">
              <a:spcBef>
                <a:spcPts val="200"/>
              </a:spcBef>
            </a:pPr>
            <a:r>
              <a:rPr lang="en-US" dirty="0" smtClean="0"/>
              <a:t>That will get you a download of the Zoom app for your OS.</a:t>
            </a:r>
            <a:endParaRPr lang="en-US" dirty="0"/>
          </a:p>
          <a:p>
            <a:pPr>
              <a:spcBef>
                <a:spcPts val="200"/>
              </a:spcBef>
            </a:pPr>
            <a:r>
              <a:rPr lang="en-US" b="1" dirty="0" smtClean="0"/>
              <a:t>Android</a:t>
            </a:r>
            <a:r>
              <a:rPr lang="en-US" dirty="0" smtClean="0"/>
              <a:t> or </a:t>
            </a:r>
            <a:r>
              <a:rPr lang="en-US" b="1" dirty="0" smtClean="0"/>
              <a:t>iOS</a:t>
            </a:r>
            <a:r>
              <a:rPr lang="en-US" dirty="0" smtClean="0"/>
              <a:t>:</a:t>
            </a:r>
          </a:p>
          <a:p>
            <a:pPr lvl="1">
              <a:spcBef>
                <a:spcPts val="200"/>
              </a:spcBef>
            </a:pPr>
            <a:r>
              <a:rPr lang="en-US" dirty="0" smtClean="0"/>
              <a:t>Go to your app store and download the FREE Zoom app.</a:t>
            </a:r>
          </a:p>
          <a:p>
            <a:pPr lvl="1">
              <a:spcBef>
                <a:spcPts val="200"/>
              </a:spcBef>
            </a:pPr>
            <a:r>
              <a:rPr lang="en-US" dirty="0" smtClean="0"/>
              <a:t>Run the Zoom app and go to meeting ID number 848605929.</a:t>
            </a:r>
          </a:p>
          <a:p>
            <a:pPr>
              <a:spcBef>
                <a:spcPts val="200"/>
              </a:spcBef>
            </a:pPr>
            <a:r>
              <a:rPr lang="en-US" dirty="0" smtClean="0"/>
              <a:t>In either case, </a:t>
            </a:r>
            <a:r>
              <a:rPr lang="en-US" dirty="0"/>
              <a:t>f</a:t>
            </a:r>
            <a:r>
              <a:rPr lang="en-US" dirty="0" smtClean="0"/>
              <a:t>ollow </a:t>
            </a:r>
            <a:r>
              <a:rPr lang="en-US" dirty="0"/>
              <a:t>the instructions, and please use </a:t>
            </a:r>
            <a:r>
              <a:rPr lang="en-US" dirty="0" smtClean="0"/>
              <a:t>either</a:t>
            </a:r>
          </a:p>
          <a:p>
            <a:pPr lvl="1">
              <a:spcBef>
                <a:spcPts val="200"/>
              </a:spcBef>
            </a:pPr>
            <a:r>
              <a:rPr lang="en-US" dirty="0" smtClean="0"/>
              <a:t>(a</a:t>
            </a:r>
            <a:r>
              <a:rPr lang="en-US" dirty="0"/>
              <a:t>) your full name </a:t>
            </a:r>
            <a:r>
              <a:rPr lang="en-US" dirty="0" smtClean="0"/>
              <a:t>(first/given </a:t>
            </a:r>
            <a:r>
              <a:rPr lang="en-US" dirty="0"/>
              <a:t>name and </a:t>
            </a:r>
            <a:r>
              <a:rPr lang="en-US" dirty="0" smtClean="0"/>
              <a:t>last/family name)</a:t>
            </a:r>
          </a:p>
          <a:p>
            <a:pPr marL="457200" lvl="1" indent="0">
              <a:spcBef>
                <a:spcPts val="200"/>
              </a:spcBef>
              <a:buNone/>
            </a:pPr>
            <a:r>
              <a:rPr lang="en-US" dirty="0" smtClean="0"/>
              <a:t>OR</a:t>
            </a:r>
          </a:p>
          <a:p>
            <a:pPr lvl="1">
              <a:spcBef>
                <a:spcPts val="200"/>
              </a:spcBef>
            </a:pPr>
            <a:r>
              <a:rPr lang="en-US" dirty="0" smtClean="0"/>
              <a:t>(b</a:t>
            </a:r>
            <a:r>
              <a:rPr lang="en-US" dirty="0"/>
              <a:t>) your </a:t>
            </a:r>
            <a:r>
              <a:rPr lang="en-US" dirty="0" smtClean="0"/>
              <a:t>first/given </a:t>
            </a:r>
            <a:r>
              <a:rPr lang="en-US" dirty="0"/>
              <a:t>name and your institution</a:t>
            </a:r>
            <a:r>
              <a:rPr lang="en-US" dirty="0" smtClean="0"/>
              <a:t>.</a:t>
            </a:r>
            <a:endParaRPr lang="en-US" dirty="0"/>
          </a:p>
          <a:p>
            <a:pPr>
              <a:spcBef>
                <a:spcPts val="200"/>
              </a:spcBef>
            </a:pPr>
            <a:r>
              <a:rPr lang="en-US" dirty="0" smtClean="0"/>
              <a:t>Please </a:t>
            </a:r>
            <a:r>
              <a:rPr lang="en-US" b="1" u="sng" dirty="0"/>
              <a:t>MUTE YOURSELF</a:t>
            </a:r>
            <a:r>
              <a:rPr lang="en-US" dirty="0"/>
              <a:t> except when you're talking</a:t>
            </a:r>
            <a:r>
              <a:rPr lang="en-US" dirty="0" smtClean="0"/>
              <a:t>.</a:t>
            </a:r>
          </a:p>
          <a:p>
            <a:pPr marL="0" indent="0">
              <a:spcBef>
                <a:spcPts val="200"/>
              </a:spcBef>
              <a:buNone/>
            </a:pPr>
            <a:r>
              <a:rPr lang="en-US" sz="2000" dirty="0">
                <a:hlinkClick r:id="rId4"/>
              </a:rPr>
              <a:t>http://www.oscer.ou.edu/acirefvirtres2018/</a:t>
            </a:r>
            <a:r>
              <a:rPr lang="en-US" sz="2000" dirty="0"/>
              <a:t>  </a:t>
            </a:r>
            <a:r>
              <a:rPr lang="en-US" sz="2000" dirty="0">
                <a:hlinkClick r:id="rId5"/>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a:t>
            </a:fld>
            <a:endParaRPr lang="en-US"/>
          </a:p>
        </p:txBody>
      </p:sp>
    </p:spTree>
    <p:extLst>
      <p:ext uri="{BB962C8B-B14F-4D97-AF65-F5344CB8AC3E}">
        <p14:creationId xmlns:p14="http://schemas.microsoft.com/office/powerpoint/2010/main" val="10492669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Really Here For?</a:t>
            </a:r>
            <a:endParaRPr lang="en-US" dirty="0"/>
          </a:p>
        </p:txBody>
      </p:sp>
      <p:sp>
        <p:nvSpPr>
          <p:cNvPr id="3" name="Content Placeholder 2"/>
          <p:cNvSpPr>
            <a:spLocks noGrp="1"/>
          </p:cNvSpPr>
          <p:nvPr>
            <p:ph idx="1"/>
          </p:nvPr>
        </p:nvSpPr>
        <p:spPr/>
        <p:txBody>
          <a:bodyPr/>
          <a:lstStyle/>
          <a:p>
            <a:r>
              <a:rPr lang="en-US" dirty="0" smtClean="0"/>
              <a:t>We’re really here to prepare for an upcoming transition to:</a:t>
            </a:r>
          </a:p>
          <a:p>
            <a:pPr lvl="1"/>
            <a:r>
              <a:rPr lang="en-US" dirty="0"/>
              <a:t>m</a:t>
            </a:r>
            <a:r>
              <a:rPr lang="en-US" dirty="0" smtClean="0"/>
              <a:t>ore need for this kind of skilled workforce, but</a:t>
            </a:r>
          </a:p>
          <a:p>
            <a:pPr lvl="1"/>
            <a:r>
              <a:rPr lang="en-US" dirty="0" smtClean="0"/>
              <a:t>fewer people who know how to do it, with</a:t>
            </a:r>
          </a:p>
          <a:p>
            <a:pPr lvl="1"/>
            <a:r>
              <a:rPr lang="en-US" dirty="0" smtClean="0"/>
              <a:t>no mechanism to prepare a sufficiently large cohort.</a:t>
            </a:r>
          </a:p>
          <a:p>
            <a:r>
              <a:rPr lang="en-US" dirty="0" smtClean="0"/>
              <a:t>Some of us here already know how to do this.</a:t>
            </a:r>
          </a:p>
          <a:p>
            <a:pPr lvl="1"/>
            <a:r>
              <a:rPr lang="en-US" dirty="0" smtClean="0"/>
              <a:t>But it took a very long time to learn on our own.</a:t>
            </a:r>
          </a:p>
          <a:p>
            <a:pPr lvl="1"/>
            <a:r>
              <a:rPr lang="en-US" dirty="0" smtClean="0"/>
              <a:t>To keep up with demand, the community needs us to streamline the process so that new CI Facilitators, and        new CI leaders, can become fully productive quickly.</a:t>
            </a:r>
          </a:p>
          <a:p>
            <a:r>
              <a:rPr lang="en-US" dirty="0" smtClean="0"/>
              <a:t>You’re the CI leaders of tomorrow.</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40</a:t>
            </a:fld>
            <a:endParaRPr lang="en-US"/>
          </a:p>
        </p:txBody>
      </p:sp>
    </p:spTree>
    <p:extLst>
      <p:ext uri="{BB962C8B-B14F-4D97-AF65-F5344CB8AC3E}">
        <p14:creationId xmlns:p14="http://schemas.microsoft.com/office/powerpoint/2010/main" val="4085307094"/>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1999" y="940389"/>
            <a:ext cx="7772400" cy="2491581"/>
          </a:xfrm>
        </p:spPr>
        <p:txBody>
          <a:bodyPr>
            <a:normAutofit/>
          </a:bodyPr>
          <a:lstStyle/>
          <a:p>
            <a:pPr algn="ctr"/>
            <a:r>
              <a:rPr lang="en-US" sz="5000" dirty="0" smtClean="0">
                <a:solidFill>
                  <a:schemeClr val="tx1"/>
                </a:solidFill>
                <a:latin typeface="Arial Black" panose="020B0A04020102020204" pitchFamily="34" charset="0"/>
              </a:rPr>
              <a:t>You’re Next …</a:t>
            </a:r>
          </a:p>
          <a:p>
            <a:pPr algn="ctr"/>
            <a:endParaRPr lang="en-US" sz="5000" dirty="0">
              <a:solidFill>
                <a:schemeClr val="tx1"/>
              </a:solidFill>
              <a:latin typeface="Arial Black" panose="020B0A04020102020204" pitchFamily="34" charset="0"/>
            </a:endParaRPr>
          </a:p>
        </p:txBody>
      </p:sp>
      <p:pic>
        <p:nvPicPr>
          <p:cNvPr id="4098" name="Picture 2" descr="http://49b5af5c747982f45fd7-dec8f175b0901987f30693abc46dc353.r35.cf2.rackcdn.com/screenshots/13/09/25/bdfa00c6bc2abb09849e0f1e70bdba2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3503" y="2590800"/>
            <a:ext cx="1649391" cy="2933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28998" y="5524500"/>
            <a:ext cx="2438400" cy="230832"/>
          </a:xfrm>
          <a:prstGeom prst="rect">
            <a:avLst/>
          </a:prstGeom>
          <a:noFill/>
        </p:spPr>
        <p:txBody>
          <a:bodyPr wrap="square" rtlCol="0">
            <a:spAutoFit/>
          </a:bodyPr>
          <a:lstStyle/>
          <a:p>
            <a:r>
              <a:rPr lang="en-US" sz="900" dirty="0" smtClean="0">
                <a:hlinkClick r:id="rId4"/>
              </a:rPr>
              <a:t>http://freapp.us/apps/android/com.im.uncle.sam/</a:t>
            </a:r>
            <a:endParaRPr lang="en-US" sz="900" dirty="0"/>
          </a:p>
        </p:txBody>
      </p:sp>
    </p:spTree>
    <p:extLst>
      <p:ext uri="{BB962C8B-B14F-4D97-AF65-F5344CB8AC3E}">
        <p14:creationId xmlns:p14="http://schemas.microsoft.com/office/powerpoint/2010/main" val="253032886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Growing Need, a Growing Breed</a:t>
            </a:r>
            <a:endParaRPr lang="en-US" dirty="0"/>
          </a:p>
        </p:txBody>
      </p:sp>
      <p:sp>
        <p:nvSpPr>
          <p:cNvPr id="3" name="Content Placeholder 2"/>
          <p:cNvSpPr>
            <a:spLocks noGrp="1"/>
          </p:cNvSpPr>
          <p:nvPr>
            <p:ph idx="1"/>
          </p:nvPr>
        </p:nvSpPr>
        <p:spPr/>
        <p:txBody>
          <a:bodyPr/>
          <a:lstStyle/>
          <a:p>
            <a:r>
              <a:rPr lang="en-US" dirty="0" smtClean="0"/>
              <a:t>The </a:t>
            </a:r>
            <a:r>
              <a:rPr lang="en-US" dirty="0"/>
              <a:t>Coalition for Academic Scientific Computation </a:t>
            </a:r>
            <a:r>
              <a:rPr lang="en-US" dirty="0" smtClean="0"/>
              <a:t>(CASC) is a group of most of the mid-to-large academic and government CI centers in the US.</a:t>
            </a:r>
          </a:p>
          <a:p>
            <a:r>
              <a:rPr lang="en-US" dirty="0" smtClean="0"/>
              <a:t>When OU joined CASC in 2004, there were roughly          35 member institutions.</a:t>
            </a:r>
          </a:p>
          <a:p>
            <a:r>
              <a:rPr lang="en-US" dirty="0" smtClean="0"/>
              <a:t>Now there are ~85.</a:t>
            </a:r>
          </a:p>
          <a:p>
            <a:r>
              <a:rPr lang="en-US" dirty="0" smtClean="0"/>
              <a:t>So the growth has been significant.</a:t>
            </a:r>
          </a:p>
          <a:p>
            <a:r>
              <a:rPr lang="en-US" dirty="0" smtClean="0"/>
              <a:t>But, there are a total of 329 institutions that have a         Carnegie classification of “doctoral.”</a:t>
            </a:r>
          </a:p>
          <a:p>
            <a:r>
              <a:rPr lang="en-US" dirty="0" smtClean="0"/>
              <a:t>So the growth potential is substantial.</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42</a:t>
            </a:fld>
            <a:endParaRPr lang="en-US"/>
          </a:p>
        </p:txBody>
      </p:sp>
    </p:spTree>
    <p:extLst>
      <p:ext uri="{BB962C8B-B14F-4D97-AF65-F5344CB8AC3E}">
        <p14:creationId xmlns:p14="http://schemas.microsoft.com/office/powerpoint/2010/main" val="715803029"/>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Ready to Be in Charge</a:t>
            </a:r>
            <a:endParaRPr lang="en-US" dirty="0"/>
          </a:p>
        </p:txBody>
      </p:sp>
      <p:sp>
        <p:nvSpPr>
          <p:cNvPr id="3" name="Content Placeholder 2"/>
          <p:cNvSpPr>
            <a:spLocks noGrp="1"/>
          </p:cNvSpPr>
          <p:nvPr>
            <p:ph idx="1"/>
          </p:nvPr>
        </p:nvSpPr>
        <p:spPr/>
        <p:txBody>
          <a:bodyPr/>
          <a:lstStyle/>
          <a:p>
            <a:r>
              <a:rPr lang="en-US" dirty="0" smtClean="0"/>
              <a:t>Baby Boomers: born 1946-1964 (ages 53-72)</a:t>
            </a:r>
          </a:p>
          <a:p>
            <a:r>
              <a:rPr lang="en-US" dirty="0" smtClean="0"/>
              <a:t>Generation X: 1965-1984 (ages 33-52)</a:t>
            </a:r>
          </a:p>
          <a:p>
            <a:r>
              <a:rPr lang="en-US" dirty="0" err="1" smtClean="0"/>
              <a:t>Millenials</a:t>
            </a:r>
            <a:r>
              <a:rPr lang="en-US" dirty="0" smtClean="0"/>
              <a:t>: roughly ages 13-33</a:t>
            </a:r>
          </a:p>
          <a:p>
            <a:pPr marL="0" indent="0">
              <a:buNone/>
            </a:pPr>
            <a:endParaRPr lang="en-US" dirty="0" smtClean="0"/>
          </a:p>
          <a:p>
            <a:pPr marL="0" indent="0">
              <a:buNone/>
            </a:pPr>
            <a:r>
              <a:rPr lang="en-US" dirty="0" smtClean="0"/>
              <a:t>“</a:t>
            </a:r>
            <a:r>
              <a:rPr lang="en-US" dirty="0"/>
              <a:t>Roughly 10,000 Baby Boomers will turn 65 today, and about 10,000 more will cross that threshold every day for the next 19 years</a:t>
            </a:r>
            <a:r>
              <a:rPr lang="en-US" dirty="0" smtClean="0"/>
              <a:t>.” – Pew Research Center, 2010 </a:t>
            </a:r>
            <a:r>
              <a:rPr lang="en-US" sz="900" dirty="0" smtClean="0">
                <a:hlinkClick r:id="rId3"/>
              </a:rPr>
              <a:t>http://www.pewresearch.org/daily-number/baby-boomers-retire/</a:t>
            </a:r>
            <a:endParaRPr lang="en-US" sz="900" dirty="0" smtClean="0"/>
          </a:p>
          <a:p>
            <a:pPr marL="0" indent="0">
              <a:buNone/>
            </a:pPr>
            <a:endParaRPr lang="en-US" dirty="0"/>
          </a:p>
          <a:p>
            <a:pPr marL="0" indent="0">
              <a:buNone/>
            </a:pPr>
            <a:r>
              <a:rPr lang="en-US" dirty="0" smtClean="0"/>
              <a:t>Who do you think is going to have to take up the mantle they’re currently carrying?</a:t>
            </a:r>
            <a:endParaRPr lang="en-US"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43</a:t>
            </a:fld>
            <a:endParaRPr lang="en-US"/>
          </a:p>
        </p:txBody>
      </p:sp>
    </p:spTree>
    <p:extLst>
      <p:ext uri="{BB962C8B-B14F-4D97-AF65-F5344CB8AC3E}">
        <p14:creationId xmlns:p14="http://schemas.microsoft.com/office/powerpoint/2010/main" val="950467526"/>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This is the Best Job Ever</a:t>
            </a:r>
            <a:endParaRPr lang="en-US" dirty="0"/>
          </a:p>
        </p:txBody>
      </p:sp>
      <p:sp>
        <p:nvSpPr>
          <p:cNvPr id="3" name="Content Placeholder 2"/>
          <p:cNvSpPr>
            <a:spLocks noGrp="1"/>
          </p:cNvSpPr>
          <p:nvPr>
            <p:ph idx="1"/>
          </p:nvPr>
        </p:nvSpPr>
        <p:spPr/>
        <p:txBody>
          <a:bodyPr/>
          <a:lstStyle/>
          <a:p>
            <a:pPr marL="0" indent="0">
              <a:buNone/>
            </a:pPr>
            <a:r>
              <a:rPr lang="en-US" dirty="0" smtClean="0"/>
              <a:t>Every day, you get to see how the work you do                  helps other people to be successful.</a:t>
            </a:r>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44</a:t>
            </a:fld>
            <a:endParaRPr lang="en-US"/>
          </a:p>
        </p:txBody>
      </p:sp>
    </p:spTree>
    <p:extLst>
      <p:ext uri="{BB962C8B-B14F-4D97-AF65-F5344CB8AC3E}">
        <p14:creationId xmlns:p14="http://schemas.microsoft.com/office/powerpoint/2010/main" val="2023924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a:xfrm>
            <a:off x="609600" y="1206710"/>
            <a:ext cx="8001000" cy="4648200"/>
          </a:xfrm>
        </p:spPr>
        <p:txBody>
          <a:bodyPr/>
          <a:lstStyle/>
          <a:p>
            <a:pPr>
              <a:spcBef>
                <a:spcPts val="0"/>
              </a:spcBef>
            </a:pPr>
            <a:r>
              <a:rPr lang="en-US" sz="2050" dirty="0"/>
              <a:t>Portions of this material are based upon work supported by the National Science Foundation </a:t>
            </a:r>
            <a:r>
              <a:rPr lang="en-US" sz="2050" dirty="0" smtClean="0"/>
              <a:t>and the Department of Defense         under </a:t>
            </a:r>
            <a:r>
              <a:rPr lang="en-US" sz="2050" dirty="0"/>
              <a:t>the following </a:t>
            </a:r>
            <a:r>
              <a:rPr lang="en-US" sz="2050" dirty="0" smtClean="0"/>
              <a:t>grants:</a:t>
            </a:r>
          </a:p>
          <a:p>
            <a:pPr lvl="1">
              <a:spcBef>
                <a:spcPts val="0"/>
              </a:spcBef>
            </a:pPr>
            <a:r>
              <a:rPr lang="en-US" sz="2000" dirty="0" smtClean="0"/>
              <a:t>Grant </a:t>
            </a:r>
            <a:r>
              <a:rPr lang="en-US" sz="2000" dirty="0"/>
              <a:t>No. </a:t>
            </a:r>
            <a:r>
              <a:rPr lang="en-US" sz="2000" dirty="0" smtClean="0"/>
              <a:t>1440783</a:t>
            </a:r>
            <a:r>
              <a:rPr lang="en-US" sz="2000" dirty="0"/>
              <a:t>, </a:t>
            </a:r>
            <a:r>
              <a:rPr lang="en-US" sz="2000" dirty="0" smtClean="0"/>
              <a:t>“A </a:t>
            </a:r>
            <a:r>
              <a:rPr lang="en-US" sz="2000" dirty="0"/>
              <a:t>Model for Advanced Cyberinfrastructure Research and Education </a:t>
            </a:r>
            <a:r>
              <a:rPr lang="en-US" sz="2000" dirty="0" smtClean="0"/>
              <a:t>Facilitators”</a:t>
            </a:r>
          </a:p>
          <a:p>
            <a:pPr lvl="1">
              <a:spcBef>
                <a:spcPts val="0"/>
              </a:spcBef>
            </a:pPr>
            <a:r>
              <a:rPr lang="en-US" sz="2000" dirty="0" smtClean="0"/>
              <a:t>Grant No</a:t>
            </a:r>
            <a:r>
              <a:rPr lang="en-US" sz="2000" dirty="0"/>
              <a:t>. </a:t>
            </a:r>
            <a:r>
              <a:rPr lang="en-US" sz="2000" dirty="0" smtClean="0"/>
              <a:t>1546711</a:t>
            </a:r>
            <a:r>
              <a:rPr lang="en-US" sz="2000" dirty="0"/>
              <a:t>, “EAGER: Fact-Gathering and Planning for a National-Scale </a:t>
            </a:r>
            <a:r>
              <a:rPr lang="en-US" sz="2000" dirty="0" err="1"/>
              <a:t>Cyberpractitioner</a:t>
            </a:r>
            <a:r>
              <a:rPr lang="en-US" sz="2000" dirty="0"/>
              <a:t> </a:t>
            </a:r>
            <a:r>
              <a:rPr lang="en-US" sz="2000" dirty="0" smtClean="0"/>
              <a:t>Program,” Internet2, $41K</a:t>
            </a:r>
          </a:p>
          <a:p>
            <a:pPr lvl="1">
              <a:spcBef>
                <a:spcPts val="0"/>
              </a:spcBef>
            </a:pPr>
            <a:r>
              <a:rPr lang="en-US" sz="2000" dirty="0"/>
              <a:t>Grant No. </a:t>
            </a:r>
            <a:r>
              <a:rPr lang="en-US" sz="2000" dirty="0" smtClean="0"/>
              <a:t>1620695</a:t>
            </a:r>
            <a:r>
              <a:rPr lang="en-US" sz="2000" dirty="0"/>
              <a:t>, “RCN: Advancing Research and Education Through a National Network of Campus Research Computing, Infrastructures – The </a:t>
            </a:r>
            <a:r>
              <a:rPr lang="en-US" sz="2000" dirty="0" err="1"/>
              <a:t>CaRC</a:t>
            </a:r>
            <a:r>
              <a:rPr lang="en-US" sz="2000" dirty="0"/>
              <a:t> </a:t>
            </a:r>
            <a:r>
              <a:rPr lang="en-US" sz="2000" dirty="0" smtClean="0"/>
              <a:t>Consortium, “ Clemson U, $748K</a:t>
            </a:r>
          </a:p>
          <a:p>
            <a:pPr lvl="1">
              <a:spcBef>
                <a:spcPts val="0"/>
              </a:spcBef>
            </a:pPr>
            <a:r>
              <a:rPr lang="en-US" sz="2000" dirty="0"/>
              <a:t>Grant No. </a:t>
            </a:r>
            <a:r>
              <a:rPr lang="en-US" sz="2000" dirty="0" smtClean="0"/>
              <a:t>1548562</a:t>
            </a:r>
            <a:r>
              <a:rPr lang="en-US" sz="2000" dirty="0"/>
              <a:t>, “XSEDE 2.0: Integrating, Enabling and Enhancing National Cyberinfrastructure with Expanding Community </a:t>
            </a:r>
            <a:r>
              <a:rPr lang="en-US" sz="2000" dirty="0" smtClean="0"/>
              <a:t>Involvement,” U Illinois Urbana-Champaign, $110M</a:t>
            </a:r>
          </a:p>
          <a:p>
            <a:pPr marL="0" indent="0">
              <a:spcBef>
                <a:spcPts val="0"/>
              </a:spcBef>
              <a:buNone/>
            </a:pPr>
            <a:endParaRPr lang="en-US" dirty="0"/>
          </a:p>
          <a:p>
            <a:pPr marL="0" indent="0">
              <a:spcBef>
                <a:spcPts val="0"/>
              </a:spcBef>
              <a:buNone/>
            </a:pPr>
            <a:r>
              <a:rPr lang="en-US" sz="1800" dirty="0">
                <a:hlinkClick r:id="rId3"/>
              </a:rPr>
              <a:t>http://www.oscer.ou.edu/acirefvirtres2018/</a:t>
            </a:r>
            <a:r>
              <a:rPr lang="en-US" sz="1800" dirty="0"/>
              <a:t>  </a:t>
            </a:r>
            <a:r>
              <a:rPr lang="en-US" sz="1800" dirty="0" smtClean="0">
                <a:hlinkClick r:id="rId4"/>
              </a:rPr>
              <a:t>virtualresidency2018@gmail.com</a:t>
            </a:r>
            <a:endParaRPr lang="en-US" sz="1800" dirty="0"/>
          </a:p>
        </p:txBody>
      </p:sp>
      <p:sp>
        <p:nvSpPr>
          <p:cNvPr id="4" name="Footer Placeholder 3"/>
          <p:cNvSpPr>
            <a:spLocks noGrp="1"/>
          </p:cNvSpPr>
          <p:nvPr>
            <p:ph type="ftr" sz="quarter" idx="10"/>
          </p:nvPr>
        </p:nvSpPr>
        <p:spPr/>
        <p:txBody>
          <a:bodyPr/>
          <a:lstStyle/>
          <a:p>
            <a:pPr>
              <a:defRPr/>
            </a:pPr>
            <a:r>
              <a:rPr lang="en-US" dirty="0"/>
              <a:t>Intermediate </a:t>
            </a:r>
            <a:r>
              <a:rPr lang="en-US" dirty="0" err="1"/>
              <a:t>Virt</a:t>
            </a:r>
            <a:r>
              <a:rPr lang="en-US" dirty="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45</a:t>
            </a:fld>
            <a:endParaRPr lang="en-US"/>
          </a:p>
        </p:txBody>
      </p:sp>
      <p:pic>
        <p:nvPicPr>
          <p:cNvPr id="1026" name="Picture 2" descr="https://www.nsf.gov/images/logos/NSF_4-Color_bitmap_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0500" y="4880080"/>
            <a:ext cx="1137057"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862737"/>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marL="0" indent="0">
              <a:spcBef>
                <a:spcPts val="0"/>
              </a:spcBef>
              <a:buNone/>
            </a:pPr>
            <a:r>
              <a:rPr lang="en-US" sz="6000" dirty="0" smtClean="0">
                <a:latin typeface="Arial Black" panose="020B0A04020102020204" pitchFamily="34" charset="0"/>
              </a:rPr>
              <a:t>Thanks for your attention!</a:t>
            </a:r>
            <a:br>
              <a:rPr lang="en-US" sz="6000" dirty="0" smtClean="0">
                <a:latin typeface="Arial Black" panose="020B0A04020102020204" pitchFamily="34" charset="0"/>
              </a:rPr>
            </a:br>
            <a:r>
              <a:rPr lang="en-US" sz="6000" dirty="0" smtClean="0">
                <a:latin typeface="Arial Black" panose="020B0A04020102020204" pitchFamily="34" charset="0"/>
              </a:rPr>
              <a:t/>
            </a:r>
            <a:br>
              <a:rPr lang="en-US" sz="6000" dirty="0" smtClean="0">
                <a:latin typeface="Arial Black" panose="020B0A04020102020204" pitchFamily="34" charset="0"/>
              </a:rPr>
            </a:br>
            <a:r>
              <a:rPr lang="en-US" sz="6000" dirty="0" smtClean="0">
                <a:latin typeface="Arial Black" panose="020B0A04020102020204" pitchFamily="34" charset="0"/>
              </a:rPr>
              <a:t>Questions?</a:t>
            </a:r>
            <a:r>
              <a:rPr lang="en-US" sz="6000" dirty="0" smtClean="0"/>
              <a:t/>
            </a:r>
            <a:br>
              <a:rPr lang="en-US" sz="6000" dirty="0" smtClean="0"/>
            </a:br>
            <a:r>
              <a:rPr lang="en-US" sz="3200" dirty="0">
                <a:hlinkClick r:id="rId5"/>
              </a:rPr>
              <a:t>http://www.oscer.ou.edu/acirefvirtres2018/</a:t>
            </a:r>
            <a:r>
              <a:rPr lang="en-US" sz="3200" dirty="0"/>
              <a:t>  </a:t>
            </a:r>
            <a:r>
              <a:rPr lang="en-US" sz="3200" dirty="0">
                <a:hlinkClick r:id="rId6"/>
              </a:rPr>
              <a:t>virtualresidency2018@gmail.com</a:t>
            </a:r>
            <a:endParaRPr lang="en-US" sz="3200" dirty="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273395078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smtClean="0"/>
              <a:t>Phone: </a:t>
            </a:r>
            <a:r>
              <a:rPr lang="en-US" sz="3900" dirty="0"/>
              <a:t>Audio Only, </a:t>
            </a:r>
            <a:r>
              <a:rPr lang="en-US" sz="3900" dirty="0" smtClean="0"/>
              <a:t>USA</a:t>
            </a:r>
            <a:endParaRPr lang="en-US" sz="3900" dirty="0"/>
          </a:p>
        </p:txBody>
      </p:sp>
      <p:sp>
        <p:nvSpPr>
          <p:cNvPr id="3" name="Content Placeholder 2"/>
          <p:cNvSpPr>
            <a:spLocks noGrp="1"/>
          </p:cNvSpPr>
          <p:nvPr>
            <p:ph idx="1"/>
          </p:nvPr>
        </p:nvSpPr>
        <p:spPr>
          <a:xfrm>
            <a:off x="609600" y="1153232"/>
            <a:ext cx="8174038" cy="4648200"/>
          </a:xfrm>
        </p:spPr>
        <p:txBody>
          <a:bodyPr/>
          <a:lstStyle/>
          <a:p>
            <a:pPr marL="0" indent="0">
              <a:spcBef>
                <a:spcPts val="300"/>
              </a:spcBef>
              <a:buNone/>
            </a:pPr>
            <a:r>
              <a:rPr lang="en-US" dirty="0"/>
              <a:t>For audio only via phone from </a:t>
            </a:r>
            <a:r>
              <a:rPr lang="en-US" dirty="0" smtClean="0"/>
              <a:t>inside </a:t>
            </a:r>
            <a:r>
              <a:rPr lang="en-US" dirty="0"/>
              <a:t>the USA:</a:t>
            </a:r>
          </a:p>
          <a:p>
            <a:pPr>
              <a:spcBef>
                <a:spcPts val="300"/>
              </a:spcBef>
            </a:pPr>
            <a:r>
              <a:rPr lang="en-US" dirty="0" smtClean="0"/>
              <a:t>On </a:t>
            </a:r>
            <a:r>
              <a:rPr lang="en-US" dirty="0"/>
              <a:t>any USA </a:t>
            </a:r>
            <a:r>
              <a:rPr lang="en-US" dirty="0" smtClean="0"/>
              <a:t>phone, dial:</a:t>
            </a:r>
            <a:endParaRPr lang="en-US" dirty="0"/>
          </a:p>
          <a:p>
            <a:pPr lvl="1">
              <a:spcBef>
                <a:spcPts val="300"/>
              </a:spcBef>
            </a:pPr>
            <a:r>
              <a:rPr lang="en-US" dirty="0"/>
              <a:t>646-558-8656 (USA toll</a:t>
            </a:r>
            <a:r>
              <a:rPr lang="en-US" dirty="0" smtClean="0"/>
              <a:t>)</a:t>
            </a:r>
            <a:endParaRPr lang="en-US" dirty="0"/>
          </a:p>
          <a:p>
            <a:pPr marL="457200" lvl="1" indent="0">
              <a:spcBef>
                <a:spcPts val="300"/>
              </a:spcBef>
              <a:buNone/>
            </a:pPr>
            <a:r>
              <a:rPr lang="en-US" dirty="0" smtClean="0"/>
              <a:t>OR</a:t>
            </a:r>
            <a:endParaRPr lang="en-US" dirty="0"/>
          </a:p>
          <a:p>
            <a:pPr lvl="1">
              <a:spcBef>
                <a:spcPts val="300"/>
              </a:spcBef>
            </a:pPr>
            <a:r>
              <a:rPr lang="en-US" dirty="0"/>
              <a:t>408-638-0968 (USA toll</a:t>
            </a:r>
            <a:r>
              <a:rPr lang="en-US" dirty="0" smtClean="0"/>
              <a:t>)</a:t>
            </a:r>
            <a:endParaRPr lang="en-US" dirty="0"/>
          </a:p>
          <a:p>
            <a:pPr>
              <a:spcBef>
                <a:spcPts val="300"/>
              </a:spcBef>
            </a:pPr>
            <a:r>
              <a:rPr lang="en-US" dirty="0" smtClean="0"/>
              <a:t>Use meeting ID 848605929.</a:t>
            </a:r>
          </a:p>
          <a:p>
            <a:pPr>
              <a:spcBef>
                <a:spcPts val="300"/>
              </a:spcBef>
            </a:pPr>
            <a:r>
              <a:rPr lang="en-US" dirty="0" smtClean="0"/>
              <a:t>Please e-mail </a:t>
            </a:r>
            <a:r>
              <a:rPr lang="en-US" dirty="0" smtClean="0">
                <a:hlinkClick r:id="rId3"/>
              </a:rPr>
              <a:t>hneeman@ou.edu</a:t>
            </a:r>
            <a:r>
              <a:rPr lang="en-US" dirty="0" smtClean="0"/>
              <a:t> with your name, institution and phone number, so that we can properly track and report how many people attended from each institution.</a:t>
            </a:r>
            <a:endParaRPr lang="en-US" dirty="0"/>
          </a:p>
          <a:p>
            <a:pPr>
              <a:spcBef>
                <a:spcPts val="300"/>
              </a:spcBef>
            </a:pPr>
            <a:r>
              <a:rPr lang="en-US" b="1" u="sng" dirty="0"/>
              <a:t>NOTE</a:t>
            </a:r>
            <a:r>
              <a:rPr lang="en-US" dirty="0"/>
              <a:t>: </a:t>
            </a:r>
            <a:r>
              <a:rPr lang="en-US" b="1" dirty="0"/>
              <a:t>NO TOLL FREE </a:t>
            </a:r>
            <a:r>
              <a:rPr lang="en-US" dirty="0"/>
              <a:t>telephone audio-only option for remote </a:t>
            </a:r>
            <a:r>
              <a:rPr lang="en-US" dirty="0" smtClean="0"/>
              <a:t>attendees inside or outside the USA.</a:t>
            </a:r>
            <a:endParaRPr lang="en-US" dirty="0"/>
          </a:p>
          <a:p>
            <a:pPr>
              <a:spcBef>
                <a:spcPts val="300"/>
              </a:spcBef>
            </a:pPr>
            <a:r>
              <a:rPr lang="en-US" dirty="0" smtClean="0"/>
              <a:t>Please </a:t>
            </a:r>
            <a:r>
              <a:rPr lang="en-US" b="1" u="sng" dirty="0"/>
              <a:t>MUTE YOURSELF</a:t>
            </a:r>
            <a:r>
              <a:rPr lang="en-US" dirty="0"/>
              <a:t> except when you're talking</a:t>
            </a:r>
            <a:r>
              <a:rPr lang="en-US" dirty="0" smtClean="0"/>
              <a:t>.</a:t>
            </a:r>
          </a:p>
          <a:p>
            <a:pPr marL="0" indent="0">
              <a:buNone/>
            </a:pPr>
            <a:r>
              <a:rPr lang="en-US" sz="2000" dirty="0">
                <a:hlinkClick r:id="rId4"/>
              </a:rPr>
              <a:t>http://www.oscer.ou.edu/acirefvirtres2018/</a:t>
            </a:r>
            <a:r>
              <a:rPr lang="en-US" sz="2000" dirty="0"/>
              <a:t>  </a:t>
            </a:r>
            <a:r>
              <a:rPr lang="en-US" sz="2000" dirty="0">
                <a:hlinkClick r:id="rId5"/>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extLst>
      <p:ext uri="{BB962C8B-B14F-4D97-AF65-F5344CB8AC3E}">
        <p14:creationId xmlns:p14="http://schemas.microsoft.com/office/powerpoint/2010/main" val="415067709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Phone: Audio Only, Non-USA</a:t>
            </a:r>
            <a:endParaRPr lang="en-US" dirty="0"/>
          </a:p>
        </p:txBody>
      </p:sp>
      <p:sp>
        <p:nvSpPr>
          <p:cNvPr id="3" name="Content Placeholder 2"/>
          <p:cNvSpPr>
            <a:spLocks noGrp="1"/>
          </p:cNvSpPr>
          <p:nvPr>
            <p:ph idx="1"/>
          </p:nvPr>
        </p:nvSpPr>
        <p:spPr>
          <a:xfrm>
            <a:off x="609600" y="1153232"/>
            <a:ext cx="8174038" cy="4648200"/>
          </a:xfrm>
        </p:spPr>
        <p:txBody>
          <a:bodyPr/>
          <a:lstStyle/>
          <a:p>
            <a:pPr marL="0" indent="0">
              <a:spcBef>
                <a:spcPts val="300"/>
              </a:spcBef>
              <a:buNone/>
            </a:pPr>
            <a:r>
              <a:rPr lang="en-US" dirty="0" smtClean="0"/>
              <a:t>For audio only via phone from outside the USA:</a:t>
            </a:r>
          </a:p>
          <a:p>
            <a:pPr>
              <a:spcBef>
                <a:spcPts val="300"/>
              </a:spcBef>
            </a:pPr>
            <a:r>
              <a:rPr lang="en-US" dirty="0" smtClean="0"/>
              <a:t>Open </a:t>
            </a:r>
            <a:r>
              <a:rPr lang="en-US" dirty="0"/>
              <a:t>a web browser and go to</a:t>
            </a:r>
            <a:r>
              <a:rPr lang="en-US" dirty="0" smtClean="0"/>
              <a:t>:</a:t>
            </a:r>
            <a:endParaRPr lang="en-US" dirty="0"/>
          </a:p>
          <a:p>
            <a:pPr marL="0" indent="0">
              <a:spcBef>
                <a:spcPts val="300"/>
              </a:spcBef>
              <a:buNone/>
            </a:pPr>
            <a:r>
              <a:rPr lang="en-US" dirty="0" smtClean="0">
                <a:hlinkClick r:id="rId3"/>
              </a:rPr>
              <a:t>https</a:t>
            </a:r>
            <a:r>
              <a:rPr lang="en-US" dirty="0">
                <a:hlinkClick r:id="rId3"/>
              </a:rPr>
              <a:t>://</a:t>
            </a:r>
            <a:r>
              <a:rPr lang="en-US" dirty="0" smtClean="0">
                <a:hlinkClick r:id="rId3"/>
              </a:rPr>
              <a:t>zoom.us/zoomconference?m=XitOumYvF5nOhatlfEVdGt9bQdiBq3Rk</a:t>
            </a:r>
            <a:endParaRPr lang="en-US" dirty="0"/>
          </a:p>
          <a:p>
            <a:pPr>
              <a:spcBef>
                <a:spcPts val="300"/>
              </a:spcBef>
            </a:pPr>
            <a:r>
              <a:rPr lang="en-US" dirty="0" smtClean="0"/>
              <a:t>Find your country and call that TOLL number (NO toll free).</a:t>
            </a:r>
          </a:p>
          <a:p>
            <a:pPr>
              <a:spcBef>
                <a:spcPts val="300"/>
              </a:spcBef>
            </a:pPr>
            <a:r>
              <a:rPr lang="en-US" dirty="0"/>
              <a:t>Use meeting ID 848605929.</a:t>
            </a:r>
          </a:p>
          <a:p>
            <a:pPr>
              <a:spcBef>
                <a:spcPts val="300"/>
              </a:spcBef>
            </a:pPr>
            <a:r>
              <a:rPr lang="en-US" dirty="0"/>
              <a:t>Please e-mail </a:t>
            </a:r>
            <a:r>
              <a:rPr lang="en-US" dirty="0">
                <a:hlinkClick r:id="rId4"/>
              </a:rPr>
              <a:t>hneeman@ou.edu</a:t>
            </a:r>
            <a:r>
              <a:rPr lang="en-US" dirty="0"/>
              <a:t> with your name, institution and phone number, so that we can properly track and report how many people attended from each institution.</a:t>
            </a:r>
          </a:p>
          <a:p>
            <a:pPr>
              <a:spcBef>
                <a:spcPts val="300"/>
              </a:spcBef>
            </a:pPr>
            <a:r>
              <a:rPr lang="en-US" b="1" u="sng" dirty="0"/>
              <a:t>NOTE</a:t>
            </a:r>
            <a:r>
              <a:rPr lang="en-US" dirty="0"/>
              <a:t>: </a:t>
            </a:r>
            <a:r>
              <a:rPr lang="en-US" b="1" dirty="0"/>
              <a:t>NO TOLL FREE </a:t>
            </a:r>
            <a:r>
              <a:rPr lang="en-US" dirty="0"/>
              <a:t>telephone audio-only option for remote attendees </a:t>
            </a:r>
            <a:r>
              <a:rPr lang="en-US" dirty="0" smtClean="0"/>
              <a:t>inside or outside </a:t>
            </a:r>
            <a:r>
              <a:rPr lang="en-US" dirty="0"/>
              <a:t>the USA.</a:t>
            </a:r>
          </a:p>
          <a:p>
            <a:pPr>
              <a:spcBef>
                <a:spcPts val="300"/>
              </a:spcBef>
            </a:pPr>
            <a:r>
              <a:rPr lang="en-US" dirty="0"/>
              <a:t>Please </a:t>
            </a:r>
            <a:r>
              <a:rPr lang="en-US" b="1" u="sng" dirty="0"/>
              <a:t>MUTE YOURSELF</a:t>
            </a:r>
            <a:r>
              <a:rPr lang="en-US" dirty="0"/>
              <a:t> except when you're talking</a:t>
            </a:r>
            <a:r>
              <a:rPr lang="en-US" dirty="0" smtClean="0"/>
              <a:t>.</a:t>
            </a:r>
          </a:p>
          <a:p>
            <a:pPr marL="0" indent="0">
              <a:buNone/>
            </a:pPr>
            <a:r>
              <a:rPr lang="en-US" sz="2000" dirty="0">
                <a:hlinkClick r:id="rId5"/>
              </a:rPr>
              <a:t>http://www.oscer.ou.edu/acirefvirtres2018/</a:t>
            </a:r>
            <a:r>
              <a:rPr lang="en-US" sz="2000" dirty="0"/>
              <a:t>  </a:t>
            </a:r>
            <a:r>
              <a:rPr lang="en-US" sz="2000" dirty="0">
                <a:hlinkClick r:id="rId6"/>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61606440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Introduce </a:t>
            </a:r>
            <a:r>
              <a:rPr lang="en-US" dirty="0"/>
              <a:t>O</a:t>
            </a:r>
            <a:r>
              <a:rPr lang="en-US" dirty="0" smtClean="0"/>
              <a:t>urselves!</a:t>
            </a:r>
            <a:endParaRPr lang="en-US" dirty="0"/>
          </a:p>
        </p:txBody>
      </p:sp>
      <p:sp>
        <p:nvSpPr>
          <p:cNvPr id="3" name="Content Placeholder 2"/>
          <p:cNvSpPr>
            <a:spLocks noGrp="1"/>
          </p:cNvSpPr>
          <p:nvPr>
            <p:ph idx="1"/>
          </p:nvPr>
        </p:nvSpPr>
        <p:spPr>
          <a:xfrm>
            <a:off x="381000" y="1374313"/>
            <a:ext cx="8402638" cy="4648200"/>
          </a:xfrm>
        </p:spPr>
        <p:txBody>
          <a:bodyPr/>
          <a:lstStyle/>
          <a:p>
            <a:r>
              <a:rPr lang="en-US" dirty="0" smtClean="0"/>
              <a:t>Let’s go around the room.</a:t>
            </a:r>
          </a:p>
          <a:p>
            <a:r>
              <a:rPr lang="en-US" dirty="0" smtClean="0"/>
              <a:t>Tell us:</a:t>
            </a:r>
          </a:p>
          <a:p>
            <a:pPr lvl="1"/>
            <a:r>
              <a:rPr lang="en-US" dirty="0" smtClean="0"/>
              <a:t>your name;</a:t>
            </a:r>
          </a:p>
          <a:p>
            <a:pPr lvl="1"/>
            <a:r>
              <a:rPr lang="en-US" dirty="0" smtClean="0"/>
              <a:t>your institution;</a:t>
            </a:r>
          </a:p>
          <a:p>
            <a:pPr lvl="1"/>
            <a:r>
              <a:rPr lang="en-US" dirty="0" smtClean="0"/>
              <a:t>your role at your institution;</a:t>
            </a:r>
          </a:p>
          <a:p>
            <a:pPr lvl="1"/>
            <a:r>
              <a:rPr lang="en-US" dirty="0" smtClean="0"/>
              <a:t>why you wanted to attend the Virtual Residency workshop.</a:t>
            </a:r>
          </a:p>
          <a:p>
            <a:r>
              <a:rPr lang="en-US" dirty="0" smtClean="0"/>
              <a:t>What do you hope to get out of this week?</a:t>
            </a:r>
          </a:p>
          <a:p>
            <a:r>
              <a:rPr lang="en-US" dirty="0" smtClean="0"/>
              <a:t>We probably don’t have enough time for everyone on videoconferencing to do the same, but we’ll try to give people an opportunity to introduce themselves if they want.</a:t>
            </a:r>
          </a:p>
          <a:p>
            <a:pPr marL="0" indent="0">
              <a:buNone/>
            </a:pPr>
            <a:r>
              <a:rPr lang="en-US" sz="2000" dirty="0">
                <a:hlinkClick r:id="rId3"/>
              </a:rPr>
              <a:t>http://www.oscer.ou.edu/acirefvirtres2018/</a:t>
            </a:r>
            <a:r>
              <a:rPr lang="en-US" sz="2000" dirty="0"/>
              <a:t>  </a:t>
            </a:r>
            <a:r>
              <a:rPr lang="en-US" sz="2000" dirty="0">
                <a:hlinkClick r:id="rId4"/>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9197080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381000" y="1371600"/>
            <a:ext cx="8153400" cy="4648200"/>
          </a:xfrm>
        </p:spPr>
        <p:txBody>
          <a:bodyPr/>
          <a:lstStyle/>
          <a:p>
            <a:r>
              <a:rPr lang="en-US" dirty="0" smtClean="0"/>
              <a:t>This is an experiment!</a:t>
            </a:r>
          </a:p>
          <a:p>
            <a:r>
              <a:rPr lang="en-US" dirty="0" smtClean="0"/>
              <a:t>Research Computing Facilitators</a:t>
            </a:r>
          </a:p>
          <a:p>
            <a:r>
              <a:rPr lang="en-US" dirty="0" smtClean="0"/>
              <a:t>National Science Foundation’s Campus Cyberinfrastructure Programs</a:t>
            </a:r>
          </a:p>
          <a:p>
            <a:r>
              <a:rPr lang="en-US" dirty="0" smtClean="0"/>
              <a:t>You’re Next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2000" dirty="0">
                <a:hlinkClick r:id="rId3"/>
              </a:rPr>
              <a:t>http://www.oscer.ou.edu/acirefvirtres2018/</a:t>
            </a:r>
            <a:r>
              <a:rPr lang="en-US" sz="2000" dirty="0"/>
              <a:t>  </a:t>
            </a:r>
            <a:r>
              <a:rPr lang="en-US" sz="2000" dirty="0" smtClean="0">
                <a:hlinkClick r:id="rId4"/>
              </a:rPr>
              <a:t>virtualresidency2018@gmail.com</a:t>
            </a:r>
            <a:endParaRPr lang="en-US" dirty="0" smtClean="0"/>
          </a:p>
          <a:p>
            <a:endParaRPr lang="en-US" dirty="0"/>
          </a:p>
        </p:txBody>
      </p:sp>
      <p:sp>
        <p:nvSpPr>
          <p:cNvPr id="4" name="Footer Placeholder 3"/>
          <p:cNvSpPr>
            <a:spLocks noGrp="1"/>
          </p:cNvSpPr>
          <p:nvPr>
            <p:ph type="ftr" sz="quarter" idx="10"/>
          </p:nvPr>
        </p:nvSpPr>
        <p:spPr>
          <a:xfrm>
            <a:off x="2633663" y="6172200"/>
            <a:ext cx="3995737" cy="457200"/>
          </a:xfrm>
          <a:noFill/>
        </p:spPr>
        <p:txBody>
          <a:bodyPr/>
          <a:lstStyle/>
          <a:p>
            <a:pPr>
              <a:defRPr/>
            </a:pPr>
            <a:r>
              <a:rPr lang="en-US" dirty="0" smtClean="0"/>
              <a:t>Intermediate </a:t>
            </a:r>
            <a:r>
              <a:rPr lang="en-US" dirty="0" err="1" smtClean="0"/>
              <a:t>Virt</a:t>
            </a:r>
            <a:r>
              <a:rPr lang="en-US" dirty="0" smtClean="0"/>
              <a:t> Res Overview</a:t>
            </a:r>
            <a:endParaRPr lang="en-US" dirty="0"/>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a:xfrm>
            <a:off x="7162800" y="6191250"/>
            <a:ext cx="1295400" cy="457200"/>
          </a:xfrm>
        </p:spPr>
        <p:txBody>
          <a:bodyPr/>
          <a:lstStyle/>
          <a:p>
            <a:pPr>
              <a:defRPr/>
            </a:pPr>
            <a:fld id="{DAFF6522-D39A-4EFB-9FD2-0F43165FD2EE}" type="slidenum">
              <a:rPr lang="en-US" smtClean="0"/>
              <a:pPr>
                <a:defRPr/>
              </a:pPr>
              <a:t>8</a:t>
            </a:fld>
            <a:endParaRPr lang="en-US" dirty="0"/>
          </a:p>
        </p:txBody>
      </p:sp>
    </p:spTree>
    <p:extLst>
      <p:ext uri="{BB962C8B-B14F-4D97-AF65-F5344CB8AC3E}">
        <p14:creationId xmlns:p14="http://schemas.microsoft.com/office/powerpoint/2010/main" val="9669962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an Experiment!</a:t>
            </a:r>
            <a:endParaRPr lang="en-US" dirty="0"/>
          </a:p>
        </p:txBody>
      </p:sp>
      <p:sp>
        <p:nvSpPr>
          <p:cNvPr id="3" name="Content Placeholder 2"/>
          <p:cNvSpPr>
            <a:spLocks noGrp="1"/>
          </p:cNvSpPr>
          <p:nvPr>
            <p:ph idx="1"/>
          </p:nvPr>
        </p:nvSpPr>
        <p:spPr>
          <a:xfrm>
            <a:off x="457200" y="1371600"/>
            <a:ext cx="8326438" cy="4648200"/>
          </a:xfrm>
        </p:spPr>
        <p:txBody>
          <a:bodyPr/>
          <a:lstStyle/>
          <a:p>
            <a:r>
              <a:rPr lang="en-US" dirty="0" smtClean="0"/>
              <a:t>Almost everything about this week is exciting and new.</a:t>
            </a:r>
          </a:p>
          <a:p>
            <a:r>
              <a:rPr lang="en-US" dirty="0" smtClean="0"/>
              <a:t>Those of you who are new are only the 4</a:t>
            </a:r>
            <a:r>
              <a:rPr lang="en-US" baseline="30000" dirty="0" smtClean="0"/>
              <a:t>th</a:t>
            </a:r>
            <a:r>
              <a:rPr lang="en-US" dirty="0" smtClean="0"/>
              <a:t> cohort of            what has become a national program.</a:t>
            </a:r>
          </a:p>
          <a:p>
            <a:r>
              <a:rPr lang="en-US" dirty="0" smtClean="0"/>
              <a:t>This means that you’re helping us to pioneer a new way of developing the next generation Cyberinfrastructure (CI) workforce.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2000" dirty="0">
                <a:hlinkClick r:id="rId3"/>
              </a:rPr>
              <a:t>http://www.oscer.ou.edu/acirefvirtres2018/</a:t>
            </a:r>
            <a:r>
              <a:rPr lang="en-US" sz="2000" dirty="0"/>
              <a:t>  </a:t>
            </a:r>
            <a:r>
              <a:rPr lang="en-US" sz="2000" dirty="0">
                <a:hlinkClick r:id="rId4"/>
              </a:rPr>
              <a:t>virtualresidency2018@gmail.com</a:t>
            </a:r>
            <a:endParaRPr lang="en-US" sz="2000" dirty="0"/>
          </a:p>
        </p:txBody>
      </p:sp>
      <p:sp>
        <p:nvSpPr>
          <p:cNvPr id="4" name="Footer Placeholder 3"/>
          <p:cNvSpPr>
            <a:spLocks noGrp="1"/>
          </p:cNvSpPr>
          <p:nvPr>
            <p:ph type="ftr" sz="quarter" idx="10"/>
          </p:nvPr>
        </p:nvSpPr>
        <p:spPr/>
        <p:txBody>
          <a:bodyPr/>
          <a:lstStyle/>
          <a:p>
            <a:pPr>
              <a:defRPr/>
            </a:pPr>
            <a:r>
              <a:rPr lang="en-US" dirty="0" smtClean="0"/>
              <a:t>Intermediate </a:t>
            </a:r>
            <a:r>
              <a:rPr lang="en-US" dirty="0" err="1" smtClean="0"/>
              <a:t>Virt</a:t>
            </a:r>
            <a:r>
              <a:rPr lang="en-US" dirty="0" smtClean="0"/>
              <a:t> Res Overview</a:t>
            </a:r>
          </a:p>
          <a:p>
            <a:pPr>
              <a:defRPr/>
            </a:pPr>
            <a:r>
              <a:rPr lang="en-US" dirty="0" err="1" smtClean="0"/>
              <a:t>Intmd</a:t>
            </a:r>
            <a:r>
              <a:rPr lang="en-US" dirty="0" smtClean="0"/>
              <a:t> </a:t>
            </a:r>
            <a:r>
              <a:rPr lang="en-US" dirty="0" err="1" smtClean="0"/>
              <a:t>Virt</a:t>
            </a:r>
            <a:r>
              <a:rPr lang="en-US" dirty="0" smtClean="0"/>
              <a:t> Res, Sun Aug 5 2018</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extLst>
      <p:ext uri="{BB962C8B-B14F-4D97-AF65-F5344CB8AC3E}">
        <p14:creationId xmlns:p14="http://schemas.microsoft.com/office/powerpoint/2010/main" val="3895536025"/>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25347</TotalTime>
  <Words>3869</Words>
  <Application>Microsoft Office PowerPoint</Application>
  <PresentationFormat>On-screen Show (4:3)</PresentationFormat>
  <Paragraphs>529</Paragraphs>
  <Slides>46</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Arial Black</vt:lpstr>
      <vt:lpstr>Tahoma</vt:lpstr>
      <vt:lpstr>Times New Roman</vt:lpstr>
      <vt:lpstr>Wingdings</vt:lpstr>
      <vt:lpstr>Blends</vt:lpstr>
      <vt:lpstr>Virtual Residency Intermediate Workshop: Overview</vt:lpstr>
      <vt:lpstr>Workshop Webpage &amp; E-mail</vt:lpstr>
      <vt:lpstr>Zoom Videoconferencing</vt:lpstr>
      <vt:lpstr>Zoom: Video+Audio</vt:lpstr>
      <vt:lpstr>Phone: Audio Only, USA</vt:lpstr>
      <vt:lpstr>Phone: Audio Only, Non-USA</vt:lpstr>
      <vt:lpstr>Let’s Introduce Ourselves!</vt:lpstr>
      <vt:lpstr>Outline</vt:lpstr>
      <vt:lpstr>This is an Experiment!</vt:lpstr>
      <vt:lpstr>Only You …</vt:lpstr>
      <vt:lpstr>This Is So New, We Don’t Know How to Teach It</vt:lpstr>
      <vt:lpstr>PowerPoint Presentation</vt:lpstr>
      <vt:lpstr>What is a Research Computing Facilitator?</vt:lpstr>
      <vt:lpstr>A Little Background</vt:lpstr>
      <vt:lpstr>OU’s Piece</vt:lpstr>
      <vt:lpstr>Ah, if only ….</vt:lpstr>
      <vt:lpstr>PowerPoint Presentation</vt:lpstr>
      <vt:lpstr>And then …</vt:lpstr>
      <vt:lpstr>So …</vt:lpstr>
      <vt:lpstr>Objectives</vt:lpstr>
      <vt:lpstr>Success!</vt:lpstr>
      <vt:lpstr>Even More Success!</vt:lpstr>
      <vt:lpstr>PowerPoint Presentation</vt:lpstr>
      <vt:lpstr>Virtual Residency: What?</vt:lpstr>
      <vt:lpstr>Virtual Residency: How?</vt:lpstr>
      <vt:lpstr>Virtual Residency: Why?</vt:lpstr>
      <vt:lpstr>Virtual Residency: Who?</vt:lpstr>
      <vt:lpstr>Why is Helping Researchers Hard?</vt:lpstr>
      <vt:lpstr>More Institutions Have On-Premise CI</vt:lpstr>
      <vt:lpstr>More Institutions Have Virtual Residents</vt:lpstr>
      <vt:lpstr>The CI Professional Ecosystem</vt:lpstr>
      <vt:lpstr>What Aren’t We Trying to Do?</vt:lpstr>
      <vt:lpstr>What’s Our Hidden Agenda?</vt:lpstr>
      <vt:lpstr>2018 Intermediate Workshop Agenda</vt:lpstr>
      <vt:lpstr>2018 Intermediate Workshop Agenda</vt:lpstr>
      <vt:lpstr>2018 Intermediate Workshop Agenda</vt:lpstr>
      <vt:lpstr>Agenda</vt:lpstr>
      <vt:lpstr>What Are We Here to Accomplish?</vt:lpstr>
      <vt:lpstr>What Aren’t, and Are, We Trying to Do?</vt:lpstr>
      <vt:lpstr>What Are We Really Here For?</vt:lpstr>
      <vt:lpstr>PowerPoint Presentation</vt:lpstr>
      <vt:lpstr>A Growing Need, a Growing Breed</vt:lpstr>
      <vt:lpstr>Get Ready to Be in Charge</vt:lpstr>
      <vt:lpstr>Why This is the Best Job Ever</vt:lpstr>
      <vt:lpstr>Acknowledgements</vt:lpstr>
      <vt:lpstr>Thanks for your attention!  Questions? http://www.oscer.ou.edu/acirefvirtres2018/  virtualresidency2018@gmail.com</vt:lpstr>
    </vt:vector>
  </TitlesOfParts>
  <Company>University of Oklahoma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700</cp:revision>
  <cp:lastPrinted>1601-01-01T00:00:00Z</cp:lastPrinted>
  <dcterms:created xsi:type="dcterms:W3CDTF">2001-08-18T12:37:15Z</dcterms:created>
  <dcterms:modified xsi:type="dcterms:W3CDTF">2018-08-05T18:47:08Z</dcterms:modified>
</cp:coreProperties>
</file>