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9"/>
  </p:notesMasterIdLst>
  <p:handoutMasterIdLst>
    <p:handoutMasterId r:id="rId10"/>
  </p:handoutMasterIdLst>
  <p:sldIdLst>
    <p:sldId id="701" r:id="rId2"/>
    <p:sldId id="1261" r:id="rId3"/>
    <p:sldId id="1264" r:id="rId4"/>
    <p:sldId id="1262" r:id="rId5"/>
    <p:sldId id="1263" r:id="rId6"/>
    <p:sldId id="1234" r:id="rId7"/>
    <p:sldId id="1073" r:id="rId8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929"/>
    <a:srgbClr val="FF4747"/>
    <a:srgbClr val="FF00FF"/>
    <a:srgbClr val="FFCCFF"/>
    <a:srgbClr val="CC99FF"/>
    <a:srgbClr val="800080"/>
    <a:srgbClr val="CC6600"/>
    <a:srgbClr val="008000"/>
    <a:srgbClr val="A50021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575" autoAdjust="0"/>
  </p:normalViewPr>
  <p:slideViewPr>
    <p:cSldViewPr>
      <p:cViewPr varScale="1">
        <p:scale>
          <a:sx n="70" d="100"/>
          <a:sy n="70" d="100"/>
        </p:scale>
        <p:origin x="14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382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242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16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3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142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025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70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5" descr="ou201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6670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Intro Workshops Recap</a:t>
            </a:r>
            <a:endParaRPr lang="en-US" dirty="0"/>
          </a:p>
          <a:p>
            <a:pPr>
              <a:defRPr/>
            </a:pPr>
            <a:r>
              <a:rPr lang="en-US" dirty="0" err="1" smtClean="0"/>
              <a:t>Intmd</a:t>
            </a:r>
            <a:r>
              <a:rPr lang="en-US" dirty="0" smtClean="0"/>
              <a:t> </a:t>
            </a:r>
            <a:r>
              <a:rPr lang="en-US" dirty="0" err="1" smtClean="0"/>
              <a:t>Virt</a:t>
            </a:r>
            <a:r>
              <a:rPr lang="en-US" dirty="0" smtClean="0"/>
              <a:t> Res, Sun Aug 5 2018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Intro Workshops Recap</a:t>
            </a:r>
            <a:endParaRPr lang="en-US" dirty="0"/>
          </a:p>
          <a:p>
            <a:pPr>
              <a:defRPr/>
            </a:pPr>
            <a:r>
              <a:rPr lang="en-US" dirty="0" err="1" smtClean="0"/>
              <a:t>Intmd</a:t>
            </a:r>
            <a:r>
              <a:rPr lang="en-US" dirty="0" smtClean="0"/>
              <a:t> </a:t>
            </a:r>
            <a:r>
              <a:rPr lang="en-US" dirty="0" err="1" smtClean="0"/>
              <a:t>Virt</a:t>
            </a:r>
            <a:r>
              <a:rPr lang="en-US" dirty="0" smtClean="0"/>
              <a:t> Res, Sun Aug 5 2018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Intro Workshops Recap</a:t>
            </a:r>
            <a:endParaRPr lang="en-US" dirty="0"/>
          </a:p>
          <a:p>
            <a:pPr>
              <a:defRPr/>
            </a:pPr>
            <a:r>
              <a:rPr lang="en-US" dirty="0" err="1" smtClean="0"/>
              <a:t>Intmd</a:t>
            </a:r>
            <a:r>
              <a:rPr lang="en-US" dirty="0" smtClean="0"/>
              <a:t> </a:t>
            </a:r>
            <a:r>
              <a:rPr lang="en-US" dirty="0" err="1" smtClean="0"/>
              <a:t>Virt</a:t>
            </a:r>
            <a:r>
              <a:rPr lang="en-US" dirty="0" smtClean="0"/>
              <a:t> Res, Sun Aug 5 2018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Intro Workshops Recap</a:t>
            </a:r>
            <a:endParaRPr lang="en-US" dirty="0"/>
          </a:p>
          <a:p>
            <a:pPr>
              <a:defRPr/>
            </a:pPr>
            <a:r>
              <a:rPr lang="en-US" dirty="0" err="1" smtClean="0"/>
              <a:t>Intmd</a:t>
            </a:r>
            <a:r>
              <a:rPr lang="en-US" dirty="0" smtClean="0"/>
              <a:t> </a:t>
            </a:r>
            <a:r>
              <a:rPr lang="en-US" dirty="0" err="1" smtClean="0"/>
              <a:t>Virt</a:t>
            </a:r>
            <a:r>
              <a:rPr lang="en-US" dirty="0" smtClean="0"/>
              <a:t> Res, Sun Aug 5 2018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Intro Workshops Recap</a:t>
            </a:r>
            <a:endParaRPr lang="en-US" dirty="0"/>
          </a:p>
          <a:p>
            <a:pPr>
              <a:defRPr/>
            </a:pPr>
            <a:r>
              <a:rPr lang="en-US" dirty="0" err="1" smtClean="0"/>
              <a:t>Intmd</a:t>
            </a:r>
            <a:r>
              <a:rPr lang="en-US" dirty="0" smtClean="0"/>
              <a:t> </a:t>
            </a:r>
            <a:r>
              <a:rPr lang="en-US" dirty="0" err="1" smtClean="0"/>
              <a:t>Virt</a:t>
            </a:r>
            <a:r>
              <a:rPr lang="en-US" dirty="0" smtClean="0"/>
              <a:t> Res, Sun Aug 5 2018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Intro Workshops Recap</a:t>
            </a:r>
            <a:endParaRPr lang="en-US" dirty="0"/>
          </a:p>
          <a:p>
            <a:pPr>
              <a:defRPr/>
            </a:pPr>
            <a:r>
              <a:rPr lang="en-US" dirty="0" err="1" smtClean="0"/>
              <a:t>Intmd</a:t>
            </a:r>
            <a:r>
              <a:rPr lang="en-US" dirty="0" smtClean="0"/>
              <a:t> </a:t>
            </a:r>
            <a:r>
              <a:rPr lang="en-US" dirty="0" err="1" smtClean="0"/>
              <a:t>Virt</a:t>
            </a:r>
            <a:r>
              <a:rPr lang="en-US" dirty="0" smtClean="0"/>
              <a:t> Res, Sun Aug 5 2018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Intro Workshops Recap</a:t>
            </a:r>
            <a:endParaRPr lang="en-US" dirty="0"/>
          </a:p>
          <a:p>
            <a:pPr>
              <a:defRPr/>
            </a:pPr>
            <a:r>
              <a:rPr lang="en-US" dirty="0" err="1" smtClean="0"/>
              <a:t>Intmd</a:t>
            </a:r>
            <a:r>
              <a:rPr lang="en-US" dirty="0" smtClean="0"/>
              <a:t> </a:t>
            </a:r>
            <a:r>
              <a:rPr lang="en-US" dirty="0" err="1" smtClean="0"/>
              <a:t>Virt</a:t>
            </a:r>
            <a:r>
              <a:rPr lang="en-US" dirty="0" smtClean="0"/>
              <a:t> Res, Sun Aug 5 2018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Intro Workshops Recap</a:t>
            </a:r>
            <a:endParaRPr lang="en-US" dirty="0"/>
          </a:p>
          <a:p>
            <a:pPr>
              <a:defRPr/>
            </a:pPr>
            <a:r>
              <a:rPr lang="en-US" dirty="0" err="1" smtClean="0"/>
              <a:t>Intmd</a:t>
            </a:r>
            <a:r>
              <a:rPr lang="en-US" dirty="0" smtClean="0"/>
              <a:t> </a:t>
            </a:r>
            <a:r>
              <a:rPr lang="en-US" dirty="0" err="1" smtClean="0"/>
              <a:t>Virt</a:t>
            </a:r>
            <a:r>
              <a:rPr lang="en-US" dirty="0" smtClean="0"/>
              <a:t> Res, Sun Aug 5 2018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Intro Workshops Recap</a:t>
            </a:r>
            <a:endParaRPr lang="en-US" dirty="0"/>
          </a:p>
          <a:p>
            <a:pPr>
              <a:defRPr/>
            </a:pPr>
            <a:r>
              <a:rPr lang="en-US" dirty="0" err="1" smtClean="0"/>
              <a:t>Intmd</a:t>
            </a:r>
            <a:r>
              <a:rPr lang="en-US" dirty="0" smtClean="0"/>
              <a:t> </a:t>
            </a:r>
            <a:r>
              <a:rPr lang="en-US" dirty="0" err="1" smtClean="0"/>
              <a:t>Virt</a:t>
            </a:r>
            <a:r>
              <a:rPr lang="en-US" dirty="0" smtClean="0"/>
              <a:t> Res, Sun Aug 5 2018</a:t>
            </a:r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Intro Workshops Recap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Intmd</a:t>
            </a:r>
            <a:r>
              <a:rPr lang="en-US" dirty="0" smtClean="0"/>
              <a:t> </a:t>
            </a:r>
            <a:r>
              <a:rPr lang="en-US" dirty="0" err="1" smtClean="0"/>
              <a:t>Virt</a:t>
            </a:r>
            <a:r>
              <a:rPr lang="en-US" dirty="0" smtClean="0"/>
              <a:t> Res, Sun Aug 5 2018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6324600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Intro Workshops Recap</a:t>
            </a:r>
            <a:endParaRPr lang="en-US" dirty="0"/>
          </a:p>
          <a:p>
            <a:pPr>
              <a:defRPr/>
            </a:pPr>
            <a:r>
              <a:rPr lang="en-US" dirty="0" err="1" smtClean="0"/>
              <a:t>Intmd</a:t>
            </a:r>
            <a:r>
              <a:rPr lang="en-US" dirty="0" smtClean="0"/>
              <a:t> </a:t>
            </a:r>
            <a:r>
              <a:rPr lang="en-US" dirty="0" err="1" smtClean="0"/>
              <a:t>Virt</a:t>
            </a:r>
            <a:r>
              <a:rPr lang="en-US" dirty="0" smtClean="0"/>
              <a:t> Res, Sun Aug 5 2018</a:t>
            </a:r>
            <a:endParaRPr lang="en-US" dirty="0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Intro Workshops Recap</a:t>
            </a:r>
            <a:endParaRPr lang="en-US" dirty="0"/>
          </a:p>
          <a:p>
            <a:pPr>
              <a:defRPr/>
            </a:pPr>
            <a:r>
              <a:rPr lang="en-US" dirty="0" err="1" smtClean="0"/>
              <a:t>Intmd</a:t>
            </a:r>
            <a:r>
              <a:rPr lang="en-US" dirty="0" smtClean="0"/>
              <a:t> </a:t>
            </a:r>
            <a:r>
              <a:rPr lang="en-US" dirty="0" err="1" smtClean="0"/>
              <a:t>Virt</a:t>
            </a:r>
            <a:r>
              <a:rPr lang="en-US" dirty="0" smtClean="0"/>
              <a:t> Res, Sun Aug 5 2018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Intro Workshops Recap</a:t>
            </a:r>
            <a:endParaRPr lang="en-US" dirty="0"/>
          </a:p>
          <a:p>
            <a:pPr>
              <a:defRPr/>
            </a:pPr>
            <a:r>
              <a:rPr lang="en-US" dirty="0" err="1" smtClean="0"/>
              <a:t>Intmd</a:t>
            </a:r>
            <a:r>
              <a:rPr lang="en-US" dirty="0" smtClean="0"/>
              <a:t> </a:t>
            </a:r>
            <a:r>
              <a:rPr lang="en-US" dirty="0" err="1" smtClean="0"/>
              <a:t>Virt</a:t>
            </a:r>
            <a:r>
              <a:rPr lang="en-US" dirty="0" smtClean="0"/>
              <a:t> Res, Sun Aug 5 2018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tif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Intro Workshops Recap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Intmd</a:t>
            </a:r>
            <a:r>
              <a:rPr lang="en-US" dirty="0" smtClean="0"/>
              <a:t> </a:t>
            </a:r>
            <a:r>
              <a:rPr lang="en-US" dirty="0" err="1" smtClean="0"/>
              <a:t>Virt</a:t>
            </a:r>
            <a:r>
              <a:rPr lang="en-US" dirty="0" smtClean="0"/>
              <a:t> Res, Sun Aug 5 2018</a:t>
            </a:r>
            <a:endParaRPr lang="en-US" dirty="0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084" name="Picture 15" descr="ou201_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66800" y="6175524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35" descr="oscer_logo_crimson_20060918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28600" y="6127899"/>
            <a:ext cx="776288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39" descr="ouit_logo_small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447800" y="6127899"/>
            <a:ext cx="1143000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5" name="Rectangle 7"/>
          <p:cNvSpPr>
            <a:spLocks noChangeArrowheads="1"/>
          </p:cNvSpPr>
          <p:nvPr userDrawn="1"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 userDrawn="1"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9" name="Picture 15" descr="ou201_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78904" y="6096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Group 13"/>
          <p:cNvGrpSpPr/>
          <p:nvPr userDrawn="1"/>
        </p:nvGrpSpPr>
        <p:grpSpPr>
          <a:xfrm>
            <a:off x="6629400" y="6191250"/>
            <a:ext cx="985266" cy="553127"/>
            <a:chOff x="3662934" y="689786"/>
            <a:chExt cx="1818132" cy="1063491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2934" y="689786"/>
              <a:ext cx="1818132" cy="1063491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 bwMode="auto">
            <a:xfrm>
              <a:off x="3662934" y="1676400"/>
              <a:ext cx="1818132" cy="7687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tiff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jpe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5.jpeg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cer.ou.edu/acirefvirtres2018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virtualresidency2018@g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cer.ou.edu/acirefvirtres2018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virtualresidency2018@gmail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cer.ou.edu/acirefvirtres2018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virtualresidency2018@gmail.co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cer.ou.edu/acirefvirtres2018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virtualresidency2018@gmail.co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cer.ou.edu/acirefvirtres2018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mailto:virtualresidency2018@gmail.co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hyperlink" Target="mailto:virtualresidency2018@gmail.com" TargetMode="External"/><Relationship Id="rId5" Type="http://schemas.openxmlformats.org/officeDocument/2006/relationships/hyperlink" Target="http://www.oscer.ou.edu/acirefvirtres2018/" TargetMode="Externa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982178"/>
            <a:ext cx="83820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3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Virtual Residency</a:t>
            </a:r>
            <a:br>
              <a:rPr lang="en-US" sz="3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3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Intermediate Workshop</a:t>
            </a:r>
            <a:r>
              <a:rPr lang="en-US" sz="3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:</a:t>
            </a:r>
            <a:r>
              <a:rPr lang="en-US" sz="35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35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3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Recap of </a:t>
            </a:r>
            <a:br>
              <a:rPr lang="en-US" sz="3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3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Introductory Workshops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38500"/>
            <a:ext cx="80010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Henry Neeman,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Director, OU Supercomputing Center for Education &amp; Research (OSCER)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Assistant Vice President, Information Technology - Research Strategy Advisor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Associate Professor, College of Engineering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Adjunct Faculty, School of Computer Science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endParaRPr lang="en-US" sz="1400" b="1" dirty="0" smtClean="0"/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00" b="1" dirty="0" smtClean="0"/>
              <a:t>Virtual </a:t>
            </a:r>
            <a:r>
              <a:rPr lang="en-US" sz="1400" b="1" dirty="0" smtClean="0"/>
              <a:t>Residency </a:t>
            </a:r>
            <a:r>
              <a:rPr lang="en-US" sz="1400" b="1" dirty="0" smtClean="0"/>
              <a:t>Intermediate Workshop 2018</a:t>
            </a:r>
            <a:r>
              <a:rPr lang="en-US" sz="1400" b="1" dirty="0" smtClean="0"/>
              <a:t>, </a:t>
            </a:r>
            <a:r>
              <a:rPr lang="en-US" sz="1400" b="1" dirty="0" smtClean="0"/>
              <a:t>Sunday </a:t>
            </a:r>
            <a:r>
              <a:rPr lang="en-US" sz="1400" b="1" dirty="0" smtClean="0"/>
              <a:t>August</a:t>
            </a:r>
            <a:r>
              <a:rPr lang="en-US" sz="1400" b="1" dirty="0" smtClean="0"/>
              <a:t> 5 2018</a:t>
            </a:r>
            <a:endParaRPr lang="en-US" sz="1400" b="1" dirty="0" smtClean="0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667000" y="5254752"/>
            <a:ext cx="3886200" cy="1066800"/>
            <a:chOff x="1824" y="3120"/>
            <a:chExt cx="3168" cy="853"/>
          </a:xfrm>
        </p:grpSpPr>
        <p:pic>
          <p:nvPicPr>
            <p:cNvPr id="11272" name="Picture 9" descr="ouit_logo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456" y="3168"/>
              <a:ext cx="1536" cy="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3" name="Picture 6" descr="ou201_logo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824" y="3264"/>
              <a:ext cx="432" cy="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7" descr="oscer_logo_crimson_20060918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304" y="3120"/>
              <a:ext cx="1209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3662934" y="362241"/>
            <a:ext cx="1818132" cy="1063491"/>
            <a:chOff x="3662934" y="689786"/>
            <a:chExt cx="1818132" cy="1063491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2934" y="689786"/>
              <a:ext cx="1818132" cy="1063491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 bwMode="auto">
            <a:xfrm>
              <a:off x="3662934" y="1676400"/>
              <a:ext cx="1818132" cy="7687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50" dirty="0" smtClean="0"/>
              <a:t>Introductory Workshop Theme #1</a:t>
            </a:r>
            <a:endParaRPr lang="en-US" sz="38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40968"/>
            <a:ext cx="8153400" cy="4648200"/>
          </a:xfrm>
        </p:spPr>
        <p:txBody>
          <a:bodyPr/>
          <a:lstStyle/>
          <a:p>
            <a:pPr marL="457200" indent="-457200">
              <a:spcBef>
                <a:spcPts val="300"/>
              </a:spcBef>
              <a:buClrTx/>
              <a:buSzPct val="100000"/>
              <a:buFont typeface="+mj-lt"/>
              <a:buAutoNum type="arabicPeriod"/>
            </a:pPr>
            <a:r>
              <a:rPr lang="en-US" dirty="0" smtClean="0"/>
              <a:t>How to Understand and Work with Real Researchers</a:t>
            </a:r>
          </a:p>
          <a:p>
            <a:pPr marL="914400" lvl="1" indent="-457200">
              <a:spcBef>
                <a:spcPts val="300"/>
              </a:spcBef>
              <a:buClrTx/>
              <a:buSzPct val="100000"/>
              <a:buFont typeface="+mj-lt"/>
              <a:buAutoNum type="arabicPeriod"/>
            </a:pPr>
            <a:r>
              <a:rPr lang="en-US" dirty="0" smtClean="0"/>
              <a:t>Introduction to Research Cyberinfrastructure Consulting</a:t>
            </a:r>
          </a:p>
          <a:p>
            <a:pPr marL="914400" lvl="1" indent="-457200">
              <a:spcBef>
                <a:spcPts val="300"/>
              </a:spcBef>
              <a:buClrTx/>
              <a:buSzPct val="100000"/>
              <a:buFont typeface="+mj-lt"/>
              <a:buAutoNum type="arabicPeriod"/>
            </a:pPr>
            <a:r>
              <a:rPr lang="en-US" dirty="0" smtClean="0"/>
              <a:t>How to Give a CI Tour, and Why</a:t>
            </a:r>
          </a:p>
          <a:p>
            <a:pPr marL="914400" lvl="1" indent="-457200">
              <a:spcBef>
                <a:spcPts val="300"/>
              </a:spcBef>
              <a:buClrTx/>
              <a:buSzPct val="100000"/>
              <a:buFont typeface="+mj-lt"/>
              <a:buAutoNum type="arabicPeriod"/>
            </a:pPr>
            <a:r>
              <a:rPr lang="en-US" dirty="0" smtClean="0"/>
              <a:t>Effective Communication: How to Talk to Researchers about Their Research</a:t>
            </a:r>
          </a:p>
          <a:p>
            <a:pPr marL="914400" lvl="1" indent="-457200">
              <a:spcBef>
                <a:spcPts val="300"/>
              </a:spcBef>
              <a:buClrTx/>
              <a:buSzPct val="100000"/>
              <a:buFont typeface="+mj-lt"/>
              <a:buAutoNum type="arabicPeriod"/>
            </a:pPr>
            <a:r>
              <a:rPr lang="en-US" dirty="0"/>
              <a:t>Real Users and Their Computational Research</a:t>
            </a:r>
          </a:p>
          <a:p>
            <a:pPr marL="914400" lvl="1" indent="-457200">
              <a:spcBef>
                <a:spcPts val="300"/>
              </a:spcBef>
              <a:buClrTx/>
              <a:buSzPct val="100000"/>
              <a:buFont typeface="+mj-lt"/>
              <a:buAutoNum type="arabicPeriod"/>
            </a:pPr>
            <a:r>
              <a:rPr lang="en-US" dirty="0" smtClean="0"/>
              <a:t>How to Do an Intake Interview</a:t>
            </a:r>
            <a:endParaRPr lang="en-US" dirty="0" smtClean="0"/>
          </a:p>
          <a:p>
            <a:pPr marL="914400" lvl="1" indent="-457200">
              <a:spcBef>
                <a:spcPts val="300"/>
              </a:spcBef>
              <a:buClrTx/>
              <a:buSzPct val="100000"/>
              <a:buFont typeface="+mj-lt"/>
              <a:buAutoNum type="arabicPeriod"/>
            </a:pPr>
            <a:r>
              <a:rPr lang="en-US" dirty="0" smtClean="0"/>
              <a:t>Real </a:t>
            </a:r>
            <a:r>
              <a:rPr lang="en-US" dirty="0"/>
              <a:t>users: CI Facilitation Practicum (“speed dating”)</a:t>
            </a:r>
          </a:p>
          <a:p>
            <a:pPr marL="914400" lvl="1" indent="-457200">
              <a:spcBef>
                <a:spcPts val="300"/>
              </a:spcBef>
              <a:buClrTx/>
              <a:buSzPct val="100000"/>
              <a:buFont typeface="+mj-lt"/>
              <a:buAutoNum type="arabicPeriod"/>
            </a:pPr>
            <a:r>
              <a:rPr lang="en-US" dirty="0"/>
              <a:t>Faculty: Tenure, Promotion, Reward System</a:t>
            </a:r>
          </a:p>
          <a:p>
            <a:pPr marL="914400" lvl="1" indent="-457200">
              <a:spcBef>
                <a:spcPts val="300"/>
              </a:spcBef>
              <a:buClrTx/>
              <a:buSzPct val="100000"/>
              <a:buFont typeface="+mj-lt"/>
              <a:buAutoNum type="arabicPeriod"/>
            </a:pPr>
            <a:r>
              <a:rPr lang="en-US" dirty="0" smtClean="0"/>
              <a:t>CI User Support</a:t>
            </a:r>
          </a:p>
          <a:p>
            <a:pPr marL="914400" lvl="1" indent="-457200">
              <a:spcBef>
                <a:spcPts val="300"/>
              </a:spcBef>
              <a:buClrTx/>
              <a:buSzPct val="100000"/>
              <a:buFont typeface="+mj-lt"/>
              <a:buAutoNum type="arabicPeriod"/>
            </a:pPr>
            <a:r>
              <a:rPr lang="en-US" dirty="0"/>
              <a:t>Stories from the </a:t>
            </a:r>
            <a:r>
              <a:rPr lang="en-US" dirty="0" smtClean="0"/>
              <a:t>Trenches</a:t>
            </a:r>
          </a:p>
          <a:p>
            <a:pPr lvl="1">
              <a:spcBef>
                <a:spcPts val="300"/>
              </a:spcBef>
            </a:pPr>
            <a:endParaRPr lang="en-US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sz="1800" dirty="0">
                <a:hlinkClick r:id="rId3"/>
              </a:rPr>
              <a:t>http://www.oscer.ou.edu/acirefvirtres2018/</a:t>
            </a:r>
            <a:r>
              <a:rPr lang="en-US" sz="1800" dirty="0"/>
              <a:t>  </a:t>
            </a:r>
            <a:r>
              <a:rPr lang="en-US" sz="1800" dirty="0" smtClean="0">
                <a:hlinkClick r:id="rId4"/>
              </a:rPr>
              <a:t>virtualresidency2018@gmail.com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Intro Workshops Recap</a:t>
            </a:r>
            <a:endParaRPr lang="en-US" dirty="0"/>
          </a:p>
          <a:p>
            <a:pPr>
              <a:defRPr/>
            </a:pPr>
            <a:r>
              <a:rPr lang="en-US" dirty="0" err="1" smtClean="0"/>
              <a:t>Intmd</a:t>
            </a:r>
            <a:r>
              <a:rPr lang="en-US" dirty="0" smtClean="0"/>
              <a:t> </a:t>
            </a:r>
            <a:r>
              <a:rPr lang="en-US" dirty="0" err="1" smtClean="0"/>
              <a:t>Virt</a:t>
            </a:r>
            <a:r>
              <a:rPr lang="en-US" dirty="0" smtClean="0"/>
              <a:t> Res, Sun Aug 5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766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50" dirty="0" smtClean="0"/>
              <a:t>Introductory Workshop Theme #1</a:t>
            </a:r>
            <a:endParaRPr lang="en-US" sz="38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40968"/>
            <a:ext cx="8402638" cy="4648200"/>
          </a:xfrm>
        </p:spPr>
        <p:txBody>
          <a:bodyPr/>
          <a:lstStyle/>
          <a:p>
            <a:pPr marL="457200" indent="-457200">
              <a:spcBef>
                <a:spcPts val="300"/>
              </a:spcBef>
              <a:buClrTx/>
              <a:buSzPct val="100000"/>
              <a:buFont typeface="+mj-lt"/>
              <a:buAutoNum type="arabicPeriod"/>
            </a:pPr>
            <a:r>
              <a:rPr lang="en-US" dirty="0" smtClean="0"/>
              <a:t>How to Understand and Work with Real </a:t>
            </a:r>
            <a:r>
              <a:rPr lang="en-US" dirty="0" smtClean="0"/>
              <a:t>Researchers (cont’d)</a:t>
            </a:r>
            <a:endParaRPr lang="en-US" dirty="0" smtClean="0"/>
          </a:p>
          <a:p>
            <a:pPr marL="914400" lvl="1" indent="-457200">
              <a:spcBef>
                <a:spcPts val="300"/>
              </a:spcBef>
              <a:buClrTx/>
              <a:buSzPct val="100000"/>
              <a:buFont typeface="+mj-lt"/>
              <a:buAutoNum type="arabicPeriod" startAt="10"/>
            </a:pPr>
            <a:r>
              <a:rPr lang="en-US" dirty="0" smtClean="0"/>
              <a:t>Exploring the Faculty Entrepreneurial Mindset [2016]</a:t>
            </a:r>
          </a:p>
          <a:p>
            <a:pPr marL="914400" lvl="1" indent="-457200">
              <a:spcBef>
                <a:spcPts val="300"/>
              </a:spcBef>
              <a:buClrTx/>
              <a:buSzPct val="100000"/>
              <a:buFont typeface="+mj-lt"/>
              <a:buAutoNum type="arabicPeriod" startAt="10"/>
            </a:pPr>
            <a:r>
              <a:rPr lang="en-US" dirty="0" smtClean="0"/>
              <a:t>Ongoing Assistance of Researchers [2016]</a:t>
            </a:r>
          </a:p>
          <a:p>
            <a:pPr marL="914400" lvl="1" indent="-457200">
              <a:spcBef>
                <a:spcPts val="300"/>
              </a:spcBef>
              <a:buClrTx/>
              <a:buSzPct val="100000"/>
              <a:buFont typeface="+mj-lt"/>
              <a:buAutoNum type="arabicPeriod" startAt="10"/>
            </a:pPr>
            <a:r>
              <a:rPr lang="en-US" dirty="0" smtClean="0"/>
              <a:t>Creating and Evaluating Training Workshops [2016]</a:t>
            </a:r>
          </a:p>
          <a:p>
            <a:pPr marL="914400" lvl="1" indent="-457200">
              <a:spcBef>
                <a:spcPts val="300"/>
              </a:spcBef>
              <a:buClrTx/>
              <a:buSzPct val="100000"/>
              <a:buFont typeface="+mj-lt"/>
              <a:buAutoNum type="arabicPeriod" startAt="10"/>
            </a:pPr>
            <a:r>
              <a:rPr lang="en-US" dirty="0" smtClean="0"/>
              <a:t>Creating Effective CI Documentation and Other Learning Materials [2016]</a:t>
            </a:r>
          </a:p>
          <a:p>
            <a:pPr marL="914400" lvl="1" indent="-457200">
              <a:spcBef>
                <a:spcPts val="300"/>
              </a:spcBef>
              <a:buClrTx/>
              <a:buSzPct val="100000"/>
              <a:buFont typeface="+mj-lt"/>
              <a:buAutoNum type="arabicPeriod" startAt="10"/>
            </a:pPr>
            <a:r>
              <a:rPr lang="en-US" dirty="0" smtClean="0"/>
              <a:t>Research Data Management [2016]</a:t>
            </a:r>
          </a:p>
          <a:p>
            <a:pPr marL="914400" lvl="1" indent="-457200">
              <a:spcBef>
                <a:spcPts val="300"/>
              </a:spcBef>
              <a:buClrTx/>
              <a:buSzPct val="100000"/>
              <a:buFont typeface="+mj-lt"/>
              <a:buAutoNum type="arabicPeriod" startAt="10"/>
            </a:pPr>
            <a:r>
              <a:rPr lang="en-US" dirty="0" smtClean="0"/>
              <a:t>Engaging Undergraduates in HPC [2017]</a:t>
            </a:r>
          </a:p>
          <a:p>
            <a:pPr marL="914400" lvl="1" indent="-457200">
              <a:spcBef>
                <a:spcPts val="300"/>
              </a:spcBef>
              <a:buClrTx/>
              <a:buSzPct val="100000"/>
              <a:buFont typeface="+mj-lt"/>
              <a:buAutoNum type="arabicPeriod" startAt="10"/>
            </a:pPr>
            <a:r>
              <a:rPr lang="en-US" dirty="0" err="1" smtClean="0"/>
              <a:t>CyberAmbassadors</a:t>
            </a:r>
            <a:r>
              <a:rPr lang="en-US" dirty="0" smtClean="0"/>
              <a:t>: Advanced Communication Skills Training for CI Professionals [2017]</a:t>
            </a:r>
          </a:p>
          <a:p>
            <a:pPr marL="914400" lvl="1" indent="-457200">
              <a:spcBef>
                <a:spcPts val="300"/>
              </a:spcBef>
              <a:buClrTx/>
              <a:buSzPct val="100000"/>
              <a:buFont typeface="+mj-lt"/>
              <a:buAutoNum type="arabicPeriod" startAt="10"/>
            </a:pPr>
            <a:r>
              <a:rPr lang="en-US" dirty="0" smtClean="0"/>
              <a:t>Collecting and Processing Metrics for Evaluating Facilitation [2017]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1800" dirty="0">
                <a:hlinkClick r:id="rId3"/>
              </a:rPr>
              <a:t>http://www.oscer.ou.edu/acirefvirtres2018/</a:t>
            </a:r>
            <a:r>
              <a:rPr lang="en-US" sz="1800" dirty="0"/>
              <a:t>  </a:t>
            </a:r>
            <a:r>
              <a:rPr lang="en-US" sz="1800" dirty="0" smtClean="0">
                <a:hlinkClick r:id="rId4"/>
              </a:rPr>
              <a:t>virtualresidency2018@gmail.com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Intro Workshops Recap</a:t>
            </a:r>
            <a:endParaRPr lang="en-US" dirty="0"/>
          </a:p>
          <a:p>
            <a:pPr>
              <a:defRPr/>
            </a:pPr>
            <a:r>
              <a:rPr lang="en-US" dirty="0" err="1" smtClean="0"/>
              <a:t>Intmd</a:t>
            </a:r>
            <a:r>
              <a:rPr lang="en-US" dirty="0" smtClean="0"/>
              <a:t> </a:t>
            </a:r>
            <a:r>
              <a:rPr lang="en-US" dirty="0" err="1" smtClean="0"/>
              <a:t>Virt</a:t>
            </a:r>
            <a:r>
              <a:rPr lang="en-US" dirty="0" smtClean="0"/>
              <a:t> Res, Sun Aug 5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6968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50" dirty="0"/>
              <a:t>Introductory Workshop Theme </a:t>
            </a:r>
            <a:r>
              <a:rPr lang="en-US" sz="3850" dirty="0" smtClean="0"/>
              <a:t>#2</a:t>
            </a:r>
            <a:endParaRPr lang="en-US" sz="38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52" y="1164800"/>
            <a:ext cx="8610600" cy="4648200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ClrTx/>
              <a:buSzPct val="100000"/>
              <a:buFont typeface="+mj-lt"/>
              <a:buAutoNum type="arabicPeriod" startAt="2"/>
            </a:pPr>
            <a:r>
              <a:rPr lang="en-US" dirty="0" smtClean="0"/>
              <a:t>Technical Content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Deploying Community Codes</a:t>
            </a:r>
          </a:p>
          <a:p>
            <a:pPr lvl="1">
              <a:spcBef>
                <a:spcPts val="200"/>
              </a:spcBef>
            </a:pPr>
            <a:r>
              <a:rPr lang="en-US" dirty="0" smtClean="0"/>
              <a:t>Debugging, Benchmarking </a:t>
            </a:r>
            <a:r>
              <a:rPr lang="en-US" dirty="0"/>
              <a:t>&amp; </a:t>
            </a:r>
            <a:r>
              <a:rPr lang="en-US" dirty="0" smtClean="0"/>
              <a:t>Tuning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Using Videoconferencing and Collaboration Technologies for </a:t>
            </a:r>
            <a:r>
              <a:rPr lang="en-US" dirty="0" smtClean="0"/>
              <a:t>Consulting [2015]</a:t>
            </a:r>
          </a:p>
          <a:p>
            <a:pPr lvl="1">
              <a:spcBef>
                <a:spcPts val="200"/>
              </a:spcBef>
            </a:pPr>
            <a:r>
              <a:rPr lang="en-US" dirty="0" smtClean="0"/>
              <a:t>How to Design a Cluster [2016-17]</a:t>
            </a:r>
          </a:p>
          <a:p>
            <a:pPr lvl="1">
              <a:spcBef>
                <a:spcPts val="200"/>
              </a:spcBef>
            </a:pPr>
            <a:r>
              <a:rPr lang="en-US" dirty="0" smtClean="0"/>
              <a:t>Managing Research Data with Globus Software-as-a Service [2017]</a:t>
            </a:r>
          </a:p>
          <a:p>
            <a:pPr lvl="1">
              <a:spcBef>
                <a:spcPts val="200"/>
              </a:spcBef>
            </a:pPr>
            <a:r>
              <a:rPr lang="en-US" dirty="0" smtClean="0"/>
              <a:t>Experiences with Purchasing, Facilities </a:t>
            </a:r>
            <a:r>
              <a:rPr lang="en-US" dirty="0" err="1" smtClean="0"/>
              <a:t>etc</a:t>
            </a:r>
            <a:r>
              <a:rPr lang="en-US" dirty="0" smtClean="0"/>
              <a:t> [2017]</a:t>
            </a:r>
          </a:p>
          <a:p>
            <a:pPr lvl="1">
              <a:spcBef>
                <a:spcPts val="200"/>
              </a:spcBef>
            </a:pPr>
            <a:r>
              <a:rPr lang="en-US" dirty="0" smtClean="0"/>
              <a:t>Research Networking</a:t>
            </a:r>
            <a:endParaRPr lang="en-US" dirty="0" smtClean="0"/>
          </a:p>
          <a:p>
            <a:pPr lvl="2">
              <a:spcBef>
                <a:spcPts val="200"/>
              </a:spcBef>
            </a:pPr>
            <a:r>
              <a:rPr lang="en-US" dirty="0" smtClean="0"/>
              <a:t>Introduction to </a:t>
            </a:r>
            <a:r>
              <a:rPr lang="en-US" dirty="0" err="1" smtClean="0"/>
              <a:t>OpenFlow</a:t>
            </a:r>
            <a:r>
              <a:rPr lang="en-US" dirty="0" smtClean="0"/>
              <a:t> and Why It Matters    [2015-16]</a:t>
            </a:r>
            <a:endParaRPr lang="en-US" dirty="0" smtClean="0"/>
          </a:p>
          <a:p>
            <a:pPr lvl="2">
              <a:spcBef>
                <a:spcPts val="200"/>
              </a:spcBef>
            </a:pPr>
            <a:r>
              <a:rPr lang="en-US" dirty="0" smtClean="0"/>
              <a:t>Exploring </a:t>
            </a:r>
            <a:r>
              <a:rPr lang="en-US" dirty="0" smtClean="0"/>
              <a:t>Open </a:t>
            </a:r>
            <a:r>
              <a:rPr lang="en-US" dirty="0" smtClean="0"/>
              <a:t>Daylight                                   </a:t>
            </a:r>
            <a:r>
              <a:rPr lang="en-US" sz="1900" dirty="0" smtClean="0"/>
              <a:t>  </a:t>
            </a:r>
            <a:r>
              <a:rPr lang="en-US" sz="1000" dirty="0" smtClean="0"/>
              <a:t> </a:t>
            </a:r>
            <a:r>
              <a:rPr lang="en-US" dirty="0" smtClean="0"/>
              <a:t>[2015-16]</a:t>
            </a:r>
            <a:endParaRPr lang="en-US" dirty="0" smtClean="0"/>
          </a:p>
          <a:p>
            <a:pPr lvl="2">
              <a:spcBef>
                <a:spcPts val="200"/>
              </a:spcBef>
            </a:pPr>
            <a:r>
              <a:rPr lang="en-US" dirty="0" smtClean="0"/>
              <a:t>The Software in Software Defined </a:t>
            </a:r>
            <a:r>
              <a:rPr lang="en-US" dirty="0" smtClean="0"/>
              <a:t>Networking   [2015-16]</a:t>
            </a:r>
          </a:p>
          <a:p>
            <a:pPr lvl="2">
              <a:spcBef>
                <a:spcPts val="200"/>
              </a:spcBef>
            </a:pPr>
            <a:r>
              <a:rPr lang="en-US" dirty="0"/>
              <a:t>Research Networking: A High Level </a:t>
            </a:r>
            <a:r>
              <a:rPr lang="en-US" dirty="0" smtClean="0"/>
              <a:t>Overview  </a:t>
            </a:r>
            <a:r>
              <a:rPr lang="en-US" sz="1000" dirty="0" smtClean="0"/>
              <a:t> </a:t>
            </a:r>
            <a:r>
              <a:rPr lang="en-US" dirty="0" smtClean="0"/>
              <a:t>[</a:t>
            </a:r>
            <a:r>
              <a:rPr lang="en-US" dirty="0"/>
              <a:t>2017</a:t>
            </a:r>
            <a:r>
              <a:rPr lang="en-US" dirty="0" smtClean="0"/>
              <a:t>]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dirty="0">
                <a:hlinkClick r:id="rId3"/>
              </a:rPr>
              <a:t>http://www.oscer.ou.edu/acirefvirtres2018/</a:t>
            </a:r>
            <a:r>
              <a:rPr lang="en-US" sz="1800" dirty="0"/>
              <a:t>  </a:t>
            </a:r>
            <a:r>
              <a:rPr lang="en-US" sz="1800" dirty="0" smtClean="0">
                <a:hlinkClick r:id="rId4"/>
              </a:rPr>
              <a:t>virtualresidency2018@gmail.com</a:t>
            </a:r>
            <a:endParaRPr lang="en-US" sz="1800" dirty="0"/>
          </a:p>
          <a:p>
            <a:pPr marL="457200" lvl="1" indent="0">
              <a:spcBef>
                <a:spcPts val="200"/>
              </a:spcBef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Intro Workshops Recap</a:t>
            </a:r>
            <a:endParaRPr lang="en-US" dirty="0"/>
          </a:p>
          <a:p>
            <a:pPr>
              <a:defRPr/>
            </a:pPr>
            <a:r>
              <a:rPr lang="en-US" dirty="0" err="1" smtClean="0"/>
              <a:t>Intmd</a:t>
            </a:r>
            <a:r>
              <a:rPr lang="en-US" dirty="0" smtClean="0"/>
              <a:t> </a:t>
            </a:r>
            <a:r>
              <a:rPr lang="en-US" dirty="0" err="1" smtClean="0"/>
              <a:t>Virt</a:t>
            </a:r>
            <a:r>
              <a:rPr lang="en-US" dirty="0" smtClean="0"/>
              <a:t> Res, Sun Aug 5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794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50" dirty="0"/>
              <a:t>Introductory Workshop </a:t>
            </a:r>
            <a:r>
              <a:rPr lang="en-US" sz="3850" dirty="0" smtClean="0"/>
              <a:t>Themes #3-4</a:t>
            </a:r>
            <a:endParaRPr lang="en-US" sz="38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813" y="1240968"/>
            <a:ext cx="8610600" cy="4648200"/>
          </a:xfrm>
        </p:spPr>
        <p:txBody>
          <a:bodyPr/>
          <a:lstStyle/>
          <a:p>
            <a:pPr marL="457200" indent="-457200">
              <a:buClrTx/>
              <a:buSzPct val="100000"/>
              <a:buFont typeface="+mj-lt"/>
              <a:buAutoNum type="arabicPeriod" startAt="3"/>
            </a:pPr>
            <a:r>
              <a:rPr lang="en-US" dirty="0" smtClean="0"/>
              <a:t>Proposal Writing</a:t>
            </a:r>
          </a:p>
          <a:p>
            <a:pPr lvl="1"/>
            <a:r>
              <a:rPr lang="en-US" dirty="0" smtClean="0"/>
              <a:t>Grant Proposal Basics</a:t>
            </a:r>
            <a:endParaRPr lang="en-US" dirty="0" smtClean="0"/>
          </a:p>
          <a:p>
            <a:pPr lvl="1"/>
            <a:r>
              <a:rPr lang="en-US" dirty="0"/>
              <a:t>The Shifting Landscape of CI Funding </a:t>
            </a:r>
            <a:r>
              <a:rPr lang="en-US" dirty="0" smtClean="0"/>
              <a:t>Opportunities</a:t>
            </a:r>
          </a:p>
          <a:p>
            <a:pPr lvl="1"/>
            <a:r>
              <a:rPr lang="en-US" dirty="0"/>
              <a:t>So You Want to Write a CI </a:t>
            </a:r>
            <a:r>
              <a:rPr lang="en-US" dirty="0" smtClean="0"/>
              <a:t>Proposal</a:t>
            </a:r>
          </a:p>
          <a:p>
            <a:pPr marL="457200" indent="-457200">
              <a:buClrTx/>
              <a:buSzPct val="100000"/>
              <a:buFont typeface="+mj-lt"/>
              <a:buAutoNum type="arabicPeriod" startAt="4"/>
            </a:pPr>
            <a:r>
              <a:rPr lang="en-US" dirty="0" smtClean="0"/>
              <a:t>The Cyberinfrastructure Milieu</a:t>
            </a:r>
          </a:p>
          <a:p>
            <a:pPr lvl="1"/>
            <a:r>
              <a:rPr lang="en-US" dirty="0"/>
              <a:t>Finding and Provisioning Remote Resources (XSEDE, OSG</a:t>
            </a:r>
            <a:r>
              <a:rPr lang="en-US" dirty="0" smtClean="0"/>
              <a:t>) [</a:t>
            </a:r>
            <a:r>
              <a:rPr lang="en-US" dirty="0" smtClean="0"/>
              <a:t>2015]</a:t>
            </a:r>
          </a:p>
          <a:p>
            <a:pPr lvl="1"/>
            <a:r>
              <a:rPr lang="en-US" dirty="0" smtClean="0"/>
              <a:t>The CI Milieu [2016-17]</a:t>
            </a:r>
          </a:p>
          <a:p>
            <a:pPr lvl="1"/>
            <a:r>
              <a:rPr lang="en-US" dirty="0" smtClean="0"/>
              <a:t>Working Effectively with Vendors [2017]</a:t>
            </a:r>
          </a:p>
          <a:p>
            <a:pPr lvl="1"/>
            <a:r>
              <a:rPr lang="en-US" dirty="0" smtClean="0"/>
              <a:t>Science Gateways Community Institute: Subsidized Services and Consultancy to Facilitate Research on Your Campus [2017]</a:t>
            </a:r>
            <a:endParaRPr lang="en-US" dirty="0"/>
          </a:p>
          <a:p>
            <a:pPr lvl="1"/>
            <a:r>
              <a:rPr lang="en-US" dirty="0" smtClean="0"/>
              <a:t>Bringing Software/Data Carpentry to Your Institution [2017]</a:t>
            </a:r>
            <a:endParaRPr lang="en-US" dirty="0"/>
          </a:p>
          <a:p>
            <a:pPr marL="0" indent="0">
              <a:buNone/>
            </a:pPr>
            <a:r>
              <a:rPr lang="en-US" sz="1800" dirty="0" smtClean="0">
                <a:hlinkClick r:id="rId3"/>
              </a:rPr>
              <a:t>http</a:t>
            </a:r>
            <a:r>
              <a:rPr lang="en-US" sz="1800" dirty="0">
                <a:hlinkClick r:id="rId3"/>
              </a:rPr>
              <a:t>://www.oscer.ou.edu/acirefvirtres2018/</a:t>
            </a:r>
            <a:r>
              <a:rPr lang="en-US" sz="1800" dirty="0"/>
              <a:t>  </a:t>
            </a:r>
            <a:r>
              <a:rPr lang="en-US" sz="1800" dirty="0">
                <a:hlinkClick r:id="rId4"/>
              </a:rPr>
              <a:t>virtualresidency2018@gmail.com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Intro Workshops Recap</a:t>
            </a:r>
            <a:endParaRPr lang="en-US" dirty="0"/>
          </a:p>
          <a:p>
            <a:pPr>
              <a:defRPr/>
            </a:pPr>
            <a:r>
              <a:rPr lang="en-US" dirty="0" err="1" smtClean="0"/>
              <a:t>Intmd</a:t>
            </a:r>
            <a:r>
              <a:rPr lang="en-US" dirty="0" smtClean="0"/>
              <a:t> </a:t>
            </a:r>
            <a:r>
              <a:rPr lang="en-US" dirty="0" err="1" smtClean="0"/>
              <a:t>Virt</a:t>
            </a:r>
            <a:r>
              <a:rPr lang="en-US" dirty="0" smtClean="0"/>
              <a:t> Res, Sun Aug 5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8593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06710"/>
            <a:ext cx="8001000" cy="4648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50" dirty="0"/>
              <a:t>Portions of this material are based upon work supported by the National Science Foundation </a:t>
            </a:r>
            <a:r>
              <a:rPr lang="en-US" sz="2050" dirty="0" smtClean="0"/>
              <a:t>and the Department of Defense         under </a:t>
            </a:r>
            <a:r>
              <a:rPr lang="en-US" sz="2050" dirty="0"/>
              <a:t>the following </a:t>
            </a:r>
            <a:r>
              <a:rPr lang="en-US" sz="2050" dirty="0" smtClean="0"/>
              <a:t>grants: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Grant </a:t>
            </a:r>
            <a:r>
              <a:rPr lang="en-US" sz="2000" dirty="0"/>
              <a:t>No. </a:t>
            </a:r>
            <a:r>
              <a:rPr lang="en-US" sz="2000" dirty="0" smtClean="0"/>
              <a:t>1440783</a:t>
            </a:r>
            <a:r>
              <a:rPr lang="en-US" sz="2000" dirty="0"/>
              <a:t>, </a:t>
            </a:r>
            <a:r>
              <a:rPr lang="en-US" sz="2000" dirty="0" smtClean="0"/>
              <a:t>“A </a:t>
            </a:r>
            <a:r>
              <a:rPr lang="en-US" sz="2000" dirty="0"/>
              <a:t>Model for Advanced Cyberinfrastructure Research and Education </a:t>
            </a:r>
            <a:r>
              <a:rPr lang="en-US" sz="2000" dirty="0" smtClean="0"/>
              <a:t>Facilitators”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Grant </a:t>
            </a:r>
            <a:r>
              <a:rPr lang="en-US" sz="2000" dirty="0" smtClean="0"/>
              <a:t>No</a:t>
            </a:r>
            <a:r>
              <a:rPr lang="en-US" sz="2000" dirty="0"/>
              <a:t>. </a:t>
            </a:r>
            <a:r>
              <a:rPr lang="en-US" sz="2000" dirty="0" smtClean="0"/>
              <a:t>1546711</a:t>
            </a:r>
            <a:r>
              <a:rPr lang="en-US" sz="2000" dirty="0"/>
              <a:t>, “EAGER: Fact-Gathering and Planning for a National-Scale </a:t>
            </a:r>
            <a:r>
              <a:rPr lang="en-US" sz="2000" dirty="0" err="1"/>
              <a:t>Cyberpractitioner</a:t>
            </a:r>
            <a:r>
              <a:rPr lang="en-US" sz="2000" dirty="0"/>
              <a:t> </a:t>
            </a:r>
            <a:r>
              <a:rPr lang="en-US" sz="2000" dirty="0" smtClean="0"/>
              <a:t>Program,” Internet2, $41K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Grant No. </a:t>
            </a:r>
            <a:r>
              <a:rPr lang="en-US" sz="2000" dirty="0" smtClean="0"/>
              <a:t>1620695</a:t>
            </a:r>
            <a:r>
              <a:rPr lang="en-US" sz="2000" dirty="0"/>
              <a:t>, “RCN: Advancing Research and Education Through a National Network of Campus Research Computing, Infrastructures – The </a:t>
            </a:r>
            <a:r>
              <a:rPr lang="en-US" sz="2000" dirty="0" err="1"/>
              <a:t>CaRC</a:t>
            </a:r>
            <a:r>
              <a:rPr lang="en-US" sz="2000" dirty="0"/>
              <a:t> </a:t>
            </a:r>
            <a:r>
              <a:rPr lang="en-US" sz="2000" dirty="0" smtClean="0"/>
              <a:t>Consortium, “ Clemson U, $</a:t>
            </a:r>
            <a:r>
              <a:rPr lang="en-US" sz="2000" dirty="0" smtClean="0"/>
              <a:t>748K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Grant No. </a:t>
            </a:r>
            <a:r>
              <a:rPr lang="en-US" sz="2000" dirty="0" smtClean="0"/>
              <a:t>1548562</a:t>
            </a:r>
            <a:r>
              <a:rPr lang="en-US" sz="2000" dirty="0"/>
              <a:t>, “XSEDE 2.0: Integrating, Enabling and Enhancing National Cyberinfrastructure with Expanding Community </a:t>
            </a:r>
            <a:r>
              <a:rPr lang="en-US" sz="2000" dirty="0" smtClean="0"/>
              <a:t>Involvement,” U Illinois Urbana-Champaign, $110M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hlinkClick r:id="rId3"/>
              </a:rPr>
              <a:t>http://www.oscer.ou.edu/acirefvirtres2018/</a:t>
            </a:r>
            <a:r>
              <a:rPr lang="en-US" sz="1800" dirty="0"/>
              <a:t>  </a:t>
            </a:r>
            <a:r>
              <a:rPr lang="en-US" sz="1800" dirty="0" smtClean="0">
                <a:hlinkClick r:id="rId4"/>
              </a:rPr>
              <a:t>virtualresidency2018@gmail.com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Intro Workshops Recap</a:t>
            </a:r>
            <a:endParaRPr lang="en-US" dirty="0"/>
          </a:p>
          <a:p>
            <a:pPr>
              <a:defRPr/>
            </a:pPr>
            <a:r>
              <a:rPr lang="en-US" dirty="0" err="1" smtClean="0"/>
              <a:t>Intmd</a:t>
            </a:r>
            <a:r>
              <a:rPr lang="en-US" dirty="0" smtClean="0"/>
              <a:t> </a:t>
            </a:r>
            <a:r>
              <a:rPr lang="en-US" dirty="0" err="1" smtClean="0"/>
              <a:t>Virt</a:t>
            </a:r>
            <a:r>
              <a:rPr lang="en-US" dirty="0" smtClean="0"/>
              <a:t> Res, Sun Aug 5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026" name="Picture 2" descr="https://www.nsf.gov/images/logos/NSF_4-Color_bitmap_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0" y="4880080"/>
            <a:ext cx="1137057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78605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6000" dirty="0" smtClean="0">
                <a:latin typeface="Arial Black" panose="020B0A04020102020204" pitchFamily="34" charset="0"/>
              </a:rPr>
              <a:t>Thanks for your attention!</a:t>
            </a:r>
            <a:br>
              <a:rPr lang="en-US" sz="6000" dirty="0" smtClean="0">
                <a:latin typeface="Arial Black" panose="020B0A04020102020204" pitchFamily="34" charset="0"/>
              </a:rPr>
            </a:br>
            <a:r>
              <a:rPr lang="en-US" sz="6000" dirty="0" smtClean="0">
                <a:latin typeface="Arial Black" panose="020B0A04020102020204" pitchFamily="34" charset="0"/>
              </a:rPr>
              <a:t/>
            </a:r>
            <a:br>
              <a:rPr lang="en-US" sz="6000" dirty="0" smtClean="0">
                <a:latin typeface="Arial Black" panose="020B0A04020102020204" pitchFamily="34" charset="0"/>
              </a:rPr>
            </a:br>
            <a:r>
              <a:rPr lang="en-US" sz="6000" dirty="0" smtClean="0">
                <a:latin typeface="Arial Black" panose="020B0A04020102020204" pitchFamily="34" charset="0"/>
              </a:rPr>
              <a:t>Questions?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3200" dirty="0">
                <a:hlinkClick r:id="rId5"/>
              </a:rPr>
              <a:t>http://www.oscer.ou.edu/acirefvirtres2018/</a:t>
            </a:r>
            <a:r>
              <a:rPr lang="en-US" sz="3200" dirty="0"/>
              <a:t>  </a:t>
            </a:r>
            <a:r>
              <a:rPr lang="en-US" sz="3200" dirty="0">
                <a:hlinkClick r:id="rId6"/>
              </a:rPr>
              <a:t>virtualresidency2018@gmail.com</a:t>
            </a:r>
            <a:endParaRPr lang="en-US" sz="3200" dirty="0"/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90559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25392</TotalTime>
  <Words>602</Words>
  <Application>Microsoft Office PowerPoint</Application>
  <PresentationFormat>On-screen Show (4:3)</PresentationFormat>
  <Paragraphs>89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Tahoma</vt:lpstr>
      <vt:lpstr>Times New Roman</vt:lpstr>
      <vt:lpstr>Wingdings</vt:lpstr>
      <vt:lpstr>Blends</vt:lpstr>
      <vt:lpstr>Virtual Residency Intermediate Workshop: Recap of  Introductory Workshops</vt:lpstr>
      <vt:lpstr>Introductory Workshop Theme #1</vt:lpstr>
      <vt:lpstr>Introductory Workshop Theme #1</vt:lpstr>
      <vt:lpstr>Introductory Workshop Theme #2</vt:lpstr>
      <vt:lpstr>Introductory Workshop Themes #3-4</vt:lpstr>
      <vt:lpstr>Acknowledgements</vt:lpstr>
      <vt:lpstr>Thanks for your attention!  Questions? http://www.oscer.ou.edu/acirefvirtres2018/  virtualresidency2018@gmail.com</vt:lpstr>
    </vt:vector>
  </TitlesOfParts>
  <Company>University of Oklahoma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Supercomputing in Plain English: Overview</dc:title>
  <dc:creator>Henry Neeman</dc:creator>
  <cp:lastModifiedBy>Henry Neeman</cp:lastModifiedBy>
  <cp:revision>701</cp:revision>
  <cp:lastPrinted>1601-01-01T00:00:00Z</cp:lastPrinted>
  <dcterms:created xsi:type="dcterms:W3CDTF">2001-08-18T12:37:15Z</dcterms:created>
  <dcterms:modified xsi:type="dcterms:W3CDTF">2018-08-05T18:47:58Z</dcterms:modified>
</cp:coreProperties>
</file>