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701" r:id="rId2"/>
    <p:sldId id="1261" r:id="rId3"/>
    <p:sldId id="1264" r:id="rId4"/>
    <p:sldId id="1262" r:id="rId5"/>
    <p:sldId id="1263" r:id="rId6"/>
    <p:sldId id="1234" r:id="rId7"/>
    <p:sldId id="107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575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Intro Workshops Recap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4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175524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9" descr="ouit_logo_smal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47800" y="6127899"/>
            <a:ext cx="1143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6629400" y="6191250"/>
            <a:ext cx="985266" cy="553127"/>
            <a:chOff x="3662934" y="689786"/>
            <a:chExt cx="1818132" cy="106349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acirefvirtres201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irtualresidency2018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acirefvirtres201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irtualresidency2018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acirefvirtres2018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irtualresidency2018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acirefvirtres2018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irtualresidency2018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acirefvirtres2018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mailto:virtualresidency2018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mailto:virtualresidency2018@gmail.com" TargetMode="External"/><Relationship Id="rId5" Type="http://schemas.openxmlformats.org/officeDocument/2006/relationships/hyperlink" Target="http://www.oscer.ou.edu/acirefvirtres2018/" TargetMode="Externa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982178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Virtual Residency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Intermediate Workshop</a:t>
            </a: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:</a:t>
            </a:r>
            <a:r>
              <a:rPr lang="en-US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35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Recap of 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Introductory Workshops</a:t>
            </a: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Assistant Vice President, Information Technology -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Associate Professor,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Adjunct Faculty,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 smtClean="0"/>
              <a:t>Virtual </a:t>
            </a:r>
            <a:r>
              <a:rPr lang="en-US" sz="1400" b="1" dirty="0" smtClean="0"/>
              <a:t>Residency </a:t>
            </a:r>
            <a:r>
              <a:rPr lang="en-US" sz="1400" b="1" dirty="0" smtClean="0"/>
              <a:t>Intermediate Workshop 2018</a:t>
            </a:r>
            <a:r>
              <a:rPr lang="en-US" sz="1400" b="1" dirty="0" smtClean="0"/>
              <a:t>, </a:t>
            </a:r>
            <a:r>
              <a:rPr lang="en-US" sz="1400" b="1" dirty="0" smtClean="0"/>
              <a:t>Sunday </a:t>
            </a:r>
            <a:r>
              <a:rPr lang="en-US" sz="1400" b="1" dirty="0" smtClean="0"/>
              <a:t>August</a:t>
            </a:r>
            <a:r>
              <a:rPr lang="en-US" sz="1400" b="1" dirty="0" smtClean="0"/>
              <a:t> 5 2018</a:t>
            </a:r>
            <a:endParaRPr lang="en-US" sz="1400" b="1" dirty="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7000" y="5254752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662934" y="362241"/>
            <a:ext cx="1818132" cy="1063491"/>
            <a:chOff x="3662934" y="689786"/>
            <a:chExt cx="1818132" cy="10634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50" dirty="0" smtClean="0"/>
              <a:t>Introductory Workshop Theme #1</a:t>
            </a:r>
            <a:endParaRPr lang="en-US" sz="38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0968"/>
            <a:ext cx="8153400" cy="4648200"/>
          </a:xfrm>
        </p:spPr>
        <p:txBody>
          <a:bodyPr/>
          <a:lstStyle/>
          <a:p>
            <a:pPr marL="457200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How to Understand and Work with Real Researchers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Introduction to Research Cyberinfrastructure Consulting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How to Give a CI Tour, and Why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Effective Communication: How to Talk to Researchers about Their Research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Real Users and Their Computational Research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How to Do an Intake Interview</a:t>
            </a:r>
            <a:endParaRPr lang="en-US" dirty="0" smtClean="0"/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Real </a:t>
            </a:r>
            <a:r>
              <a:rPr lang="en-US" dirty="0"/>
              <a:t>users: CI Facilitation Practicum (“speed dating”)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Faculty: Tenure, Promotion, Reward System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CI User Support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Stories from the </a:t>
            </a:r>
            <a:r>
              <a:rPr lang="en-US" dirty="0" smtClean="0"/>
              <a:t>Trenches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>
                <a:hlinkClick r:id="rId3"/>
              </a:rPr>
              <a:t>http://www.oscer.ou.edu/acirefvirtres2018/</a:t>
            </a:r>
            <a:r>
              <a:rPr lang="en-US" sz="1800" dirty="0"/>
              <a:t>  </a:t>
            </a:r>
            <a:r>
              <a:rPr lang="en-US" sz="1800" dirty="0" smtClean="0">
                <a:hlinkClick r:id="rId4"/>
              </a:rPr>
              <a:t>virtualresidency2018@gmail.com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6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50" dirty="0" smtClean="0"/>
              <a:t>Introductory Workshop Theme #1</a:t>
            </a:r>
            <a:endParaRPr lang="en-US" sz="38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0968"/>
            <a:ext cx="8402638" cy="4648200"/>
          </a:xfrm>
        </p:spPr>
        <p:txBody>
          <a:bodyPr/>
          <a:lstStyle/>
          <a:p>
            <a:pPr marL="457200" indent="-457200">
              <a:spcBef>
                <a:spcPts val="3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/>
              <a:t>How to Understand and Work with Real </a:t>
            </a:r>
            <a:r>
              <a:rPr lang="en-US" dirty="0" smtClean="0"/>
              <a:t>Researchers (cont’d)</a:t>
            </a:r>
            <a:endParaRPr lang="en-US" dirty="0" smtClean="0"/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Exploring the Faculty Entrepreneurial Mindset [2016]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Ongoing Assistance of Researchers [2016]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Creating and Evaluating Training Workshops [2016]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Creating Effective CI Documentation and Other Learning Materials [2016]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Research Data Management [2016]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Engaging Undergraduates in HPC [2017]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err="1" smtClean="0"/>
              <a:t>CyberAmbassadors</a:t>
            </a:r>
            <a:r>
              <a:rPr lang="en-US" dirty="0" smtClean="0"/>
              <a:t>: Advanced Communication Skills Training for CI Professionals [2017]</a:t>
            </a:r>
          </a:p>
          <a:p>
            <a:pPr marL="914400" lvl="1" indent="-457200">
              <a:spcBef>
                <a:spcPts val="300"/>
              </a:spcBef>
              <a:buClrTx/>
              <a:buSzPct val="100000"/>
              <a:buFont typeface="+mj-lt"/>
              <a:buAutoNum type="arabicPeriod" startAt="10"/>
            </a:pPr>
            <a:r>
              <a:rPr lang="en-US" dirty="0" smtClean="0"/>
              <a:t>Collecting and Processing Metrics for Evaluating Facilitation [2017]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>
                <a:hlinkClick r:id="rId3"/>
              </a:rPr>
              <a:t>http://www.oscer.ou.edu/acirefvirtres2018/</a:t>
            </a:r>
            <a:r>
              <a:rPr lang="en-US" sz="1800" dirty="0"/>
              <a:t>  </a:t>
            </a:r>
            <a:r>
              <a:rPr lang="en-US" sz="1800" dirty="0" smtClean="0">
                <a:hlinkClick r:id="rId4"/>
              </a:rPr>
              <a:t>virtualresidency2018@gmail.com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9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50" dirty="0"/>
              <a:t>Introductory Workshop Theme </a:t>
            </a:r>
            <a:r>
              <a:rPr lang="en-US" sz="3850" dirty="0" smtClean="0"/>
              <a:t>#2</a:t>
            </a:r>
            <a:endParaRPr lang="en-US" sz="38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52" y="1164800"/>
            <a:ext cx="8610600" cy="46482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ClrTx/>
              <a:buSzPct val="100000"/>
              <a:buFont typeface="+mj-lt"/>
              <a:buAutoNum type="arabicPeriod" startAt="2"/>
            </a:pPr>
            <a:r>
              <a:rPr lang="en-US" dirty="0" smtClean="0"/>
              <a:t>Technical Content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Deploying Community Codes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Debugging, Benchmarking </a:t>
            </a:r>
            <a:r>
              <a:rPr lang="en-US" dirty="0"/>
              <a:t>&amp; </a:t>
            </a:r>
            <a:r>
              <a:rPr lang="en-US" dirty="0" smtClean="0"/>
              <a:t>Tuning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Using Videoconferencing and Collaboration Technologies for </a:t>
            </a:r>
            <a:r>
              <a:rPr lang="en-US" dirty="0" smtClean="0"/>
              <a:t>Consulting [2015]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How to Design a Cluster [2016-17]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Managing Research Data with Globus Software-as-a Service [2017]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Experiences with Purchasing, Facilities </a:t>
            </a:r>
            <a:r>
              <a:rPr lang="en-US" dirty="0" err="1" smtClean="0"/>
              <a:t>etc</a:t>
            </a:r>
            <a:r>
              <a:rPr lang="en-US" dirty="0" smtClean="0"/>
              <a:t> [2017]</a:t>
            </a:r>
          </a:p>
          <a:p>
            <a:pPr lvl="1">
              <a:spcBef>
                <a:spcPts val="200"/>
              </a:spcBef>
            </a:pPr>
            <a:r>
              <a:rPr lang="en-US" dirty="0" smtClean="0"/>
              <a:t>Research Networking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Introduction to </a:t>
            </a:r>
            <a:r>
              <a:rPr lang="en-US" dirty="0" err="1" smtClean="0"/>
              <a:t>OpenFlow</a:t>
            </a:r>
            <a:r>
              <a:rPr lang="en-US" dirty="0" smtClean="0"/>
              <a:t> and Why It Matters    [2015-16]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Exploring </a:t>
            </a:r>
            <a:r>
              <a:rPr lang="en-US" dirty="0" smtClean="0"/>
              <a:t>Open </a:t>
            </a:r>
            <a:r>
              <a:rPr lang="en-US" dirty="0" smtClean="0"/>
              <a:t>Daylight                                   </a:t>
            </a:r>
            <a:r>
              <a:rPr lang="en-US" sz="1900" dirty="0" smtClean="0"/>
              <a:t>  </a:t>
            </a:r>
            <a:r>
              <a:rPr lang="en-US" sz="1000" dirty="0" smtClean="0"/>
              <a:t> </a:t>
            </a:r>
            <a:r>
              <a:rPr lang="en-US" dirty="0" smtClean="0"/>
              <a:t>[2015-16]</a:t>
            </a:r>
            <a:endParaRPr lang="en-US" dirty="0" smtClean="0"/>
          </a:p>
          <a:p>
            <a:pPr lvl="2">
              <a:spcBef>
                <a:spcPts val="200"/>
              </a:spcBef>
            </a:pPr>
            <a:r>
              <a:rPr lang="en-US" dirty="0" smtClean="0"/>
              <a:t>The Software in Software Defined </a:t>
            </a:r>
            <a:r>
              <a:rPr lang="en-US" dirty="0" smtClean="0"/>
              <a:t>Networking   [2015-16]</a:t>
            </a:r>
          </a:p>
          <a:p>
            <a:pPr lvl="2">
              <a:spcBef>
                <a:spcPts val="200"/>
              </a:spcBef>
            </a:pPr>
            <a:r>
              <a:rPr lang="en-US" dirty="0"/>
              <a:t>Research Networking: A High Level </a:t>
            </a:r>
            <a:r>
              <a:rPr lang="en-US" dirty="0" smtClean="0"/>
              <a:t>Overview  </a:t>
            </a:r>
            <a:r>
              <a:rPr lang="en-US" sz="1000" dirty="0" smtClean="0"/>
              <a:t> </a:t>
            </a:r>
            <a:r>
              <a:rPr lang="en-US" dirty="0" smtClean="0"/>
              <a:t>[</a:t>
            </a:r>
            <a:r>
              <a:rPr lang="en-US" dirty="0"/>
              <a:t>2017</a:t>
            </a:r>
            <a:r>
              <a:rPr lang="en-US" dirty="0" smtClean="0"/>
              <a:t>]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800" dirty="0">
                <a:hlinkClick r:id="rId3"/>
              </a:rPr>
              <a:t>http://www.oscer.ou.edu/acirefvirtres2018/</a:t>
            </a:r>
            <a:r>
              <a:rPr lang="en-US" sz="1800" dirty="0"/>
              <a:t>  </a:t>
            </a:r>
            <a:r>
              <a:rPr lang="en-US" sz="1800" dirty="0" smtClean="0">
                <a:hlinkClick r:id="rId4"/>
              </a:rPr>
              <a:t>virtualresidency2018@gmail.com</a:t>
            </a:r>
            <a:endParaRPr lang="en-US" sz="1800" dirty="0"/>
          </a:p>
          <a:p>
            <a:pPr marL="457200" lvl="1" indent="0">
              <a:spcBef>
                <a:spcPts val="200"/>
              </a:spcBef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94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50" dirty="0"/>
              <a:t>Introductory Workshop </a:t>
            </a:r>
            <a:r>
              <a:rPr lang="en-US" sz="3850" dirty="0" smtClean="0"/>
              <a:t>Themes #3-4</a:t>
            </a:r>
            <a:endParaRPr lang="en-US" sz="38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813" y="1240968"/>
            <a:ext cx="8610600" cy="4648200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 startAt="3"/>
            </a:pPr>
            <a:r>
              <a:rPr lang="en-US" dirty="0" smtClean="0"/>
              <a:t>Proposal Writing</a:t>
            </a:r>
          </a:p>
          <a:p>
            <a:pPr lvl="1"/>
            <a:r>
              <a:rPr lang="en-US" dirty="0" smtClean="0"/>
              <a:t>Grant Proposal Basics</a:t>
            </a:r>
            <a:endParaRPr lang="en-US" dirty="0" smtClean="0"/>
          </a:p>
          <a:p>
            <a:pPr lvl="1"/>
            <a:r>
              <a:rPr lang="en-US" dirty="0"/>
              <a:t>The Shifting Landscape of CI Funding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/>
              <a:t>So You Want to Write a CI </a:t>
            </a:r>
            <a:r>
              <a:rPr lang="en-US" dirty="0" smtClean="0"/>
              <a:t>Proposal</a:t>
            </a:r>
          </a:p>
          <a:p>
            <a:pPr marL="457200" indent="-457200">
              <a:buClrTx/>
              <a:buSzPct val="100000"/>
              <a:buFont typeface="+mj-lt"/>
              <a:buAutoNum type="arabicPeriod" startAt="4"/>
            </a:pPr>
            <a:r>
              <a:rPr lang="en-US" dirty="0" smtClean="0"/>
              <a:t>The Cyberinfrastructure Milieu</a:t>
            </a:r>
          </a:p>
          <a:p>
            <a:pPr lvl="1"/>
            <a:r>
              <a:rPr lang="en-US" dirty="0"/>
              <a:t>Finding and Provisioning Remote Resources (XSEDE, OSG</a:t>
            </a:r>
            <a:r>
              <a:rPr lang="en-US" dirty="0" smtClean="0"/>
              <a:t>) [</a:t>
            </a:r>
            <a:r>
              <a:rPr lang="en-US" dirty="0" smtClean="0"/>
              <a:t>2015]</a:t>
            </a:r>
          </a:p>
          <a:p>
            <a:pPr lvl="1"/>
            <a:r>
              <a:rPr lang="en-US" dirty="0" smtClean="0"/>
              <a:t>The CI Milieu [2016-17]</a:t>
            </a:r>
          </a:p>
          <a:p>
            <a:pPr lvl="1"/>
            <a:r>
              <a:rPr lang="en-US" dirty="0" smtClean="0"/>
              <a:t>Working Effectively with Vendors [2017]</a:t>
            </a:r>
          </a:p>
          <a:p>
            <a:pPr lvl="1"/>
            <a:r>
              <a:rPr lang="en-US" dirty="0" smtClean="0"/>
              <a:t>Science Gateways Community Institute: Subsidized Services and Consultancy to Facilitate Research on Your Campus [2017]</a:t>
            </a:r>
            <a:endParaRPr lang="en-US" dirty="0"/>
          </a:p>
          <a:p>
            <a:pPr lvl="1"/>
            <a:r>
              <a:rPr lang="en-US" dirty="0" smtClean="0"/>
              <a:t>Bringing Software/Data Carpentry to Your Institution [2017]</a:t>
            </a:r>
            <a:endParaRPr lang="en-US" dirty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://www.oscer.ou.edu/acirefvirtres2018/</a:t>
            </a:r>
            <a:r>
              <a:rPr lang="en-US" sz="1800" dirty="0"/>
              <a:t>  </a:t>
            </a:r>
            <a:r>
              <a:rPr lang="en-US" sz="1800" dirty="0">
                <a:hlinkClick r:id="rId4"/>
              </a:rPr>
              <a:t>virtualresidency2018@gmail.com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859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710"/>
            <a:ext cx="80010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50" dirty="0"/>
              <a:t>Portions of this material are based upon work supported by the National Science Foundation </a:t>
            </a:r>
            <a:r>
              <a:rPr lang="en-US" sz="2050" dirty="0" smtClean="0"/>
              <a:t>and the Department of Defense         under </a:t>
            </a:r>
            <a:r>
              <a:rPr lang="en-US" sz="2050" dirty="0"/>
              <a:t>the following </a:t>
            </a:r>
            <a:r>
              <a:rPr lang="en-US" sz="2050" dirty="0" smtClean="0"/>
              <a:t>grants: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Grant </a:t>
            </a:r>
            <a:r>
              <a:rPr lang="en-US" sz="2000" dirty="0"/>
              <a:t>No. </a:t>
            </a:r>
            <a:r>
              <a:rPr lang="en-US" sz="2000" dirty="0" smtClean="0"/>
              <a:t>1440783</a:t>
            </a:r>
            <a:r>
              <a:rPr lang="en-US" sz="2000" dirty="0"/>
              <a:t>, </a:t>
            </a:r>
            <a:r>
              <a:rPr lang="en-US" sz="2000" dirty="0" smtClean="0"/>
              <a:t>“A </a:t>
            </a:r>
            <a:r>
              <a:rPr lang="en-US" sz="2000" dirty="0"/>
              <a:t>Model for Advanced Cyberinfrastructure Research and Education </a:t>
            </a:r>
            <a:r>
              <a:rPr lang="en-US" sz="2000" dirty="0" smtClean="0"/>
              <a:t>Facilitators”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Grant </a:t>
            </a:r>
            <a:r>
              <a:rPr lang="en-US" sz="2000" dirty="0" smtClean="0"/>
              <a:t>No</a:t>
            </a:r>
            <a:r>
              <a:rPr lang="en-US" sz="2000" dirty="0"/>
              <a:t>. </a:t>
            </a:r>
            <a:r>
              <a:rPr lang="en-US" sz="2000" dirty="0" smtClean="0"/>
              <a:t>1546711</a:t>
            </a:r>
            <a:r>
              <a:rPr lang="en-US" sz="2000" dirty="0"/>
              <a:t>, “EAGER: Fact-Gathering and Planning for a National-Scale </a:t>
            </a:r>
            <a:r>
              <a:rPr lang="en-US" sz="2000" dirty="0" err="1"/>
              <a:t>Cyberpractitioner</a:t>
            </a:r>
            <a:r>
              <a:rPr lang="en-US" sz="2000" dirty="0"/>
              <a:t> </a:t>
            </a:r>
            <a:r>
              <a:rPr lang="en-US" sz="2000" dirty="0" smtClean="0"/>
              <a:t>Program,” Internet2, $41K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Grant No. </a:t>
            </a:r>
            <a:r>
              <a:rPr lang="en-US" sz="2000" dirty="0" smtClean="0"/>
              <a:t>1620695</a:t>
            </a:r>
            <a:r>
              <a:rPr lang="en-US" sz="2000" dirty="0"/>
              <a:t>, “RCN: Advancing Research and Education Through a National Network of Campus Research Computing, Infrastructures – The </a:t>
            </a:r>
            <a:r>
              <a:rPr lang="en-US" sz="2000" dirty="0" err="1"/>
              <a:t>CaRC</a:t>
            </a:r>
            <a:r>
              <a:rPr lang="en-US" sz="2000" dirty="0"/>
              <a:t> </a:t>
            </a:r>
            <a:r>
              <a:rPr lang="en-US" sz="2000" dirty="0" smtClean="0"/>
              <a:t>Consortium, “ Clemson U, $</a:t>
            </a:r>
            <a:r>
              <a:rPr lang="en-US" sz="2000" dirty="0" smtClean="0"/>
              <a:t>748K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Grant No. </a:t>
            </a:r>
            <a:r>
              <a:rPr lang="en-US" sz="2000" dirty="0" smtClean="0"/>
              <a:t>1548562</a:t>
            </a:r>
            <a:r>
              <a:rPr lang="en-US" sz="2000" dirty="0"/>
              <a:t>, “XSEDE 2.0: Integrating, Enabling and Enhancing National Cyberinfrastructure with Expanding Community </a:t>
            </a:r>
            <a:r>
              <a:rPr lang="en-US" sz="2000" dirty="0" smtClean="0"/>
              <a:t>Involvement,” U Illinois Urbana-Champaign, $110M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hlinkClick r:id="rId3"/>
              </a:rPr>
              <a:t>http://www.oscer.ou.edu/acirefvirtres2018/</a:t>
            </a:r>
            <a:r>
              <a:rPr lang="en-US" sz="1800" dirty="0"/>
              <a:t>  </a:t>
            </a:r>
            <a:r>
              <a:rPr lang="en-US" sz="1800" dirty="0" smtClean="0">
                <a:hlinkClick r:id="rId4"/>
              </a:rPr>
              <a:t>virtualresidency2018@gmail.com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 Workshops Recap</a:t>
            </a:r>
            <a:endParaRPr lang="en-US" dirty="0"/>
          </a:p>
          <a:p>
            <a:pPr>
              <a:defRPr/>
            </a:pPr>
            <a:r>
              <a:rPr lang="en-US" dirty="0" err="1" smtClean="0"/>
              <a:t>Intmd</a:t>
            </a:r>
            <a:r>
              <a:rPr lang="en-US" dirty="0" smtClean="0"/>
              <a:t> </a:t>
            </a:r>
            <a:r>
              <a:rPr lang="en-US" dirty="0" err="1" smtClean="0"/>
              <a:t>Virt</a:t>
            </a:r>
            <a:r>
              <a:rPr lang="en-US" dirty="0" smtClean="0"/>
              <a:t> Res, Sun Aug 5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https://www.nsf.gov/images/logos/NSF_4-Color_bitmap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4880080"/>
            <a:ext cx="11370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860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6000" dirty="0" smtClean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latin typeface="Arial Black" panose="020B0A04020102020204" pitchFamily="34" charset="0"/>
              </a:rPr>
            </a:br>
            <a:r>
              <a:rPr lang="en-US" sz="6000" dirty="0" smtClean="0">
                <a:latin typeface="Arial Black" panose="020B0A04020102020204" pitchFamily="34" charset="0"/>
              </a:rPr>
              <a:t>Questions?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200" dirty="0">
                <a:hlinkClick r:id="rId5"/>
              </a:rPr>
              <a:t>http://www.oscer.ou.edu/acirefvirtres2018/</a:t>
            </a:r>
            <a:r>
              <a:rPr lang="en-US" sz="3200" dirty="0"/>
              <a:t>  </a:t>
            </a:r>
            <a:r>
              <a:rPr lang="en-US" sz="3200" dirty="0">
                <a:hlinkClick r:id="rId6"/>
              </a:rPr>
              <a:t>virtualresidency2018@gmail.com</a:t>
            </a:r>
            <a:endParaRPr lang="en-US" sz="3200" dirty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55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25392</TotalTime>
  <Words>602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Tahoma</vt:lpstr>
      <vt:lpstr>Times New Roman</vt:lpstr>
      <vt:lpstr>Wingdings</vt:lpstr>
      <vt:lpstr>Blends</vt:lpstr>
      <vt:lpstr>Virtual Residency Intermediate Workshop: Recap of  Introductory Workshops</vt:lpstr>
      <vt:lpstr>Introductory Workshop Theme #1</vt:lpstr>
      <vt:lpstr>Introductory Workshop Theme #1</vt:lpstr>
      <vt:lpstr>Introductory Workshop Theme #2</vt:lpstr>
      <vt:lpstr>Introductory Workshop Themes #3-4</vt:lpstr>
      <vt:lpstr>Acknowledgements</vt:lpstr>
      <vt:lpstr>Thanks for your attention!  Questions? http://www.oscer.ou.edu/acirefvirtres2018/  virtualresidency2018@gmail.com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701</cp:revision>
  <cp:lastPrinted>1601-01-01T00:00:00Z</cp:lastPrinted>
  <dcterms:created xsi:type="dcterms:W3CDTF">2001-08-18T12:37:15Z</dcterms:created>
  <dcterms:modified xsi:type="dcterms:W3CDTF">2018-08-05T18:47:58Z</dcterms:modified>
</cp:coreProperties>
</file>