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71" r:id="rId3"/>
    <p:sldId id="258" r:id="rId4"/>
    <p:sldId id="269" r:id="rId5"/>
    <p:sldId id="279" r:id="rId6"/>
    <p:sldId id="264" r:id="rId7"/>
    <p:sldId id="261" r:id="rId8"/>
    <p:sldId id="266" r:id="rId9"/>
    <p:sldId id="262" r:id="rId10"/>
    <p:sldId id="267" r:id="rId11"/>
    <p:sldId id="263" r:id="rId12"/>
    <p:sldId id="268" r:id="rId13"/>
    <p:sldId id="259" r:id="rId14"/>
    <p:sldId id="272" r:id="rId15"/>
    <p:sldId id="257" r:id="rId16"/>
    <p:sldId id="273" r:id="rId17"/>
    <p:sldId id="274" r:id="rId18"/>
    <p:sldId id="276" r:id="rId19"/>
    <p:sldId id="275" r:id="rId20"/>
    <p:sldId id="277" r:id="rId21"/>
    <p:sldId id="278" r:id="rId22"/>
    <p:sldId id="26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2"/>
    <p:restoredTop sz="94643"/>
  </p:normalViewPr>
  <p:slideViewPr>
    <p:cSldViewPr snapToGrid="0" snapToObjects="1">
      <p:cViewPr varScale="1">
        <p:scale>
          <a:sx n="172" d="100"/>
          <a:sy n="172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3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3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1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6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7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8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E0CD5-2890-5442-962E-7E86CB0576EF}" type="datetimeFigureOut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493C-E3C6-7B48-A341-9385DEBC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9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506C-4541-C54E-B5D7-8B7D8E65C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011" y="841772"/>
            <a:ext cx="7439487" cy="1790700"/>
          </a:xfrm>
        </p:spPr>
        <p:txBody>
          <a:bodyPr>
            <a:normAutofit fontScale="90000"/>
          </a:bodyPr>
          <a:lstStyle/>
          <a:p>
            <a:r>
              <a:rPr lang="en-US" dirty="0"/>
              <a:t>CI Expertise: Deciding Which Technologies to Adopt, and When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03CF7-2175-B94B-8D23-97EA7BB18B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Dirk Colbry</a:t>
            </a:r>
          </a:p>
          <a:p>
            <a:r>
              <a:rPr lang="en-US"/>
              <a:t>Michigan State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7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A99D-1C6D-F342-B82B-EF42EC02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What to pick?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DED57-B512-E448-8002-F68106C3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30" y="1411249"/>
            <a:ext cx="2733377" cy="273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80F36-D302-C34E-9B50-145D8F8BF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423" y="1921994"/>
            <a:ext cx="2931774" cy="189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A7EC1-8B44-F546-BEEC-875B5948C422}"/>
              </a:ext>
            </a:extLst>
          </p:cNvPr>
          <p:cNvSpPr txBox="1"/>
          <p:nvPr/>
        </p:nvSpPr>
        <p:spPr>
          <a:xfrm>
            <a:off x="3958456" y="2872235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E9F8B-F024-BC44-8E5C-9796BD487AB9}"/>
              </a:ext>
            </a:extLst>
          </p:cNvPr>
          <p:cNvSpPr txBox="1"/>
          <p:nvPr/>
        </p:nvSpPr>
        <p:spPr>
          <a:xfrm rot="20984811">
            <a:off x="4806059" y="1434918"/>
            <a:ext cx="3169061" cy="216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444" b="1" dirty="0">
                <a:solidFill>
                  <a:srgbClr val="FF0000"/>
                </a:solidFill>
              </a:rPr>
              <a:t>K.O.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8558C-275E-3D40-A44B-6C2FE2A20589}"/>
              </a:ext>
            </a:extLst>
          </p:cNvPr>
          <p:cNvSpPr txBox="1"/>
          <p:nvPr/>
        </p:nvSpPr>
        <p:spPr>
          <a:xfrm>
            <a:off x="1633346" y="3909103"/>
            <a:ext cx="23445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57ABD-B25C-4B4B-8AF0-C872B9642FFD}"/>
              </a:ext>
            </a:extLst>
          </p:cNvPr>
          <p:cNvSpPr txBox="1"/>
          <p:nvPr/>
        </p:nvSpPr>
        <p:spPr>
          <a:xfrm>
            <a:off x="5266239" y="3880171"/>
            <a:ext cx="236599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Intel Xeon Phi</a:t>
            </a:r>
          </a:p>
        </p:txBody>
      </p:sp>
    </p:spTree>
    <p:extLst>
      <p:ext uri="{BB962C8B-B14F-4D97-AF65-F5344CB8AC3E}">
        <p14:creationId xmlns:p14="http://schemas.microsoft.com/office/powerpoint/2010/main" val="30899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43328-925B-2C4C-BB69-1DB826349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1" t="15" r="21404" b="-15"/>
          <a:stretch/>
        </p:blipFill>
        <p:spPr>
          <a:xfrm>
            <a:off x="4834990" y="1525370"/>
            <a:ext cx="2611934" cy="2182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0D258-0678-3441-9415-C2BB36D0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2018 What to pick?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8033B-1AA4-4B4E-9CD8-554AF6870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47" y="1804701"/>
            <a:ext cx="2931689" cy="1874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CDCFB-F620-A34B-9B89-0480E5BB617B}"/>
              </a:ext>
            </a:extLst>
          </p:cNvPr>
          <p:cNvSpPr txBox="1"/>
          <p:nvPr/>
        </p:nvSpPr>
        <p:spPr>
          <a:xfrm>
            <a:off x="4092379" y="2858243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7E52E-467E-C445-8F44-ECC6D6B3F61F}"/>
              </a:ext>
            </a:extLst>
          </p:cNvPr>
          <p:cNvSpPr txBox="1"/>
          <p:nvPr/>
        </p:nvSpPr>
        <p:spPr>
          <a:xfrm>
            <a:off x="1404840" y="3848720"/>
            <a:ext cx="27975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Field Programmable Gate Arrays</a:t>
            </a:r>
          </a:p>
          <a:p>
            <a:pPr algn="ctr"/>
            <a:r>
              <a:rPr lang="en-US" sz="1575" dirty="0"/>
              <a:t>(FPGA)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44C7E-0C00-F246-9753-29BB9474918B}"/>
              </a:ext>
            </a:extLst>
          </p:cNvPr>
          <p:cNvSpPr txBox="1"/>
          <p:nvPr/>
        </p:nvSpPr>
        <p:spPr>
          <a:xfrm>
            <a:off x="5080928" y="3848721"/>
            <a:ext cx="23659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</p:spTree>
    <p:extLst>
      <p:ext uri="{BB962C8B-B14F-4D97-AF65-F5344CB8AC3E}">
        <p14:creationId xmlns:p14="http://schemas.microsoft.com/office/powerpoint/2010/main" val="160252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43328-925B-2C4C-BB69-1DB826349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1" t="15" r="21404" b="-15"/>
          <a:stretch/>
        </p:blipFill>
        <p:spPr>
          <a:xfrm>
            <a:off x="4834990" y="1525370"/>
            <a:ext cx="2611934" cy="2182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0D258-0678-3441-9415-C2BB36D0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2018 What to pick?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8033B-1AA4-4B4E-9CD8-554AF6870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47" y="1804701"/>
            <a:ext cx="2931689" cy="1874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CDCFB-F620-A34B-9B89-0480E5BB617B}"/>
              </a:ext>
            </a:extLst>
          </p:cNvPr>
          <p:cNvSpPr txBox="1"/>
          <p:nvPr/>
        </p:nvSpPr>
        <p:spPr>
          <a:xfrm>
            <a:off x="4092379" y="2858243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7E52E-467E-C445-8F44-ECC6D6B3F61F}"/>
              </a:ext>
            </a:extLst>
          </p:cNvPr>
          <p:cNvSpPr txBox="1"/>
          <p:nvPr/>
        </p:nvSpPr>
        <p:spPr>
          <a:xfrm>
            <a:off x="1404840" y="3848720"/>
            <a:ext cx="27975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Field Programmable Gate Arrays</a:t>
            </a:r>
          </a:p>
          <a:p>
            <a:pPr algn="ctr"/>
            <a:r>
              <a:rPr lang="en-US" sz="1575" dirty="0"/>
              <a:t>(FPGA)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44C7E-0C00-F246-9753-29BB9474918B}"/>
              </a:ext>
            </a:extLst>
          </p:cNvPr>
          <p:cNvSpPr txBox="1"/>
          <p:nvPr/>
        </p:nvSpPr>
        <p:spPr>
          <a:xfrm>
            <a:off x="5080928" y="3848721"/>
            <a:ext cx="23659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C01A9-EEA9-F84F-AD4D-F4335639711C}"/>
              </a:ext>
            </a:extLst>
          </p:cNvPr>
          <p:cNvSpPr txBox="1"/>
          <p:nvPr/>
        </p:nvSpPr>
        <p:spPr>
          <a:xfrm>
            <a:off x="2569472" y="1263999"/>
            <a:ext cx="4142216" cy="152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8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3948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D126A-BF75-724F-9A6D-8A1DCBCC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97" y="-655475"/>
            <a:ext cx="8295628" cy="64282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DFDFDF-A957-3C4E-8DED-487B2862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021" y="488272"/>
            <a:ext cx="4634144" cy="994172"/>
          </a:xfrm>
        </p:spPr>
        <p:txBody>
          <a:bodyPr>
            <a:normAutofit/>
          </a:bodyPr>
          <a:lstStyle/>
          <a:p>
            <a:r>
              <a:rPr lang="en-US" dirty="0"/>
              <a:t>2017 Gartner Hype Cycle</a:t>
            </a:r>
          </a:p>
        </p:txBody>
      </p:sp>
    </p:spTree>
    <p:extLst>
      <p:ext uri="{BB962C8B-B14F-4D97-AF65-F5344CB8AC3E}">
        <p14:creationId xmlns:p14="http://schemas.microsoft.com/office/powerpoint/2010/main" val="128021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031C-1D95-ED4D-A613-D25FC487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4758-B565-444D-B38B-A5E865B0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(15 minutes)  Overview (Story time)</a:t>
            </a:r>
          </a:p>
          <a:p>
            <a:r>
              <a:rPr lang="en-US" b="1" dirty="0"/>
              <a:t>(5 minutes)   Logistics</a:t>
            </a:r>
          </a:p>
          <a:p>
            <a:r>
              <a:rPr lang="en-US" dirty="0"/>
              <a:t>(45 minutes) Roundtable (Brainstorming and Group Discussion)</a:t>
            </a:r>
          </a:p>
          <a:p>
            <a:r>
              <a:rPr lang="en-US" dirty="0"/>
              <a:t>(10 minutes) Wrap-up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8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F681-0087-A74D-953C-26CB5E09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DD54-460E-9741-86A5-EA2D78C1B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like to engage a group by doing Group Brainstorming. Typically we write on a whiteboard. I would like to experiment with a virtual brainstorming session. </a:t>
            </a:r>
          </a:p>
          <a:p>
            <a:r>
              <a:rPr lang="en-US" b="1" dirty="0"/>
              <a:t>People in the room: </a:t>
            </a:r>
            <a:r>
              <a:rPr lang="en-US" dirty="0"/>
              <a:t>Shout out your comments and our in-room zoom note takers will add your comments to zoom group chat. </a:t>
            </a:r>
          </a:p>
          <a:p>
            <a:r>
              <a:rPr lang="en-US" b="1" dirty="0"/>
              <a:t>People in zoom land: </a:t>
            </a:r>
            <a:r>
              <a:rPr lang="en-US" dirty="0"/>
              <a:t>Please comment in the group chat window.</a:t>
            </a:r>
          </a:p>
          <a:p>
            <a:r>
              <a:rPr lang="en-US" b="1" dirty="0"/>
              <a:t>Facilitator (me):</a:t>
            </a:r>
            <a:r>
              <a:rPr lang="en-US" dirty="0"/>
              <a:t> I will try to repeat what everyone says and help move the conversation along. </a:t>
            </a:r>
          </a:p>
          <a:p>
            <a:endParaRPr lang="en-US" dirty="0"/>
          </a:p>
          <a:p>
            <a:r>
              <a:rPr lang="en-US" dirty="0"/>
              <a:t>Remember, there is no bad ideas in brainstorming. </a:t>
            </a:r>
          </a:p>
        </p:txBody>
      </p:sp>
    </p:spTree>
    <p:extLst>
      <p:ext uri="{BB962C8B-B14F-4D97-AF65-F5344CB8AC3E}">
        <p14:creationId xmlns:p14="http://schemas.microsoft.com/office/powerpoint/2010/main" val="286351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031C-1D95-ED4D-A613-D25FC487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4758-B565-444D-B38B-A5E865B0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(15 minutes)  Overview (Story time)</a:t>
            </a:r>
          </a:p>
          <a:p>
            <a:r>
              <a:rPr lang="en-US" dirty="0"/>
              <a:t>(5 minutes)   Logistics</a:t>
            </a:r>
          </a:p>
          <a:p>
            <a:r>
              <a:rPr lang="en-US" b="1" dirty="0"/>
              <a:t>(45 minutes) Roundtable (Brainstorming and Group Discussion)</a:t>
            </a:r>
          </a:p>
          <a:p>
            <a:r>
              <a:rPr lang="en-US" dirty="0"/>
              <a:t>(10 minutes) Wrap-up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2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BDC3E-00EF-A14C-84FF-53AC43D7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technology are you currently considering?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C835B-7512-B54B-8E50-E021EAC7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73" y="1268016"/>
            <a:ext cx="3362054" cy="34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BDC3E-00EF-A14C-84FF-53AC43D7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criteria are used to pick technology to adopt?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266A2-4551-9144-83A1-A6769FF6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57" y="1268016"/>
            <a:ext cx="5066685" cy="32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BDC3E-00EF-A14C-84FF-53AC43D7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criteria are used to pick when to adopt?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2E910-7C79-C148-A7BB-5C8AE09A49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22610" y="1268016"/>
            <a:ext cx="2498779" cy="32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4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031C-1D95-ED4D-A613-D25FC487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4758-B565-444D-B38B-A5E865B0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(15 minutes)  Overview (Story time)</a:t>
            </a:r>
          </a:p>
          <a:p>
            <a:r>
              <a:rPr lang="en-US" dirty="0"/>
              <a:t>(5 minutes)   Logistics</a:t>
            </a:r>
          </a:p>
          <a:p>
            <a:r>
              <a:rPr lang="en-US" dirty="0"/>
              <a:t>(45 minutes) Roundtable (Brainstorming and Large Group Discussion)</a:t>
            </a:r>
          </a:p>
          <a:p>
            <a:r>
              <a:rPr lang="en-US" dirty="0"/>
              <a:t>(10 minutes) Wrap-up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031C-1D95-ED4D-A613-D25FC487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4758-B565-444D-B38B-A5E865B0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(15 minutes)  Overview (Story time)</a:t>
            </a:r>
          </a:p>
          <a:p>
            <a:r>
              <a:rPr lang="en-US" dirty="0"/>
              <a:t>(5 minutes)   Logistics</a:t>
            </a:r>
          </a:p>
          <a:p>
            <a:r>
              <a:rPr lang="en-US" dirty="0"/>
              <a:t>(45 minutes) Roundtable (Brainstorming and Group Discussion)</a:t>
            </a:r>
          </a:p>
          <a:p>
            <a:r>
              <a:rPr lang="en-US" b="1" dirty="0"/>
              <a:t>(10 minutes) Wrap-up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97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BDC3E-00EF-A14C-84FF-53AC43D7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did we learn?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8B7DC-AFD8-0141-AB64-9C7C9198CF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46887" y="1268016"/>
            <a:ext cx="5450225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9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247D8A-A87E-A740-9BA0-F42B705B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Dunning Kruger Effect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0FE21-900A-EB40-B99E-C9DAF1AD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94" y="1593951"/>
            <a:ext cx="5750719" cy="28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53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ACFCC-6CED-FF4A-9DAD-7CCFD4D02C01}"/>
              </a:ext>
            </a:extLst>
          </p:cNvPr>
          <p:cNvGrpSpPr/>
          <p:nvPr/>
        </p:nvGrpSpPr>
        <p:grpSpPr>
          <a:xfrm>
            <a:off x="1735112" y="2514931"/>
            <a:ext cx="4826463" cy="1623461"/>
            <a:chOff x="2973446" y="1622786"/>
            <a:chExt cx="8580378" cy="288615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3E0BFEB-8986-974B-8A4B-6F4DBCD24D52}"/>
                </a:ext>
              </a:extLst>
            </p:cNvPr>
            <p:cNvSpPr/>
            <p:nvPr/>
          </p:nvSpPr>
          <p:spPr>
            <a:xfrm>
              <a:off x="2973446" y="2328291"/>
              <a:ext cx="3392569" cy="2180647"/>
            </a:xfrm>
            <a:custGeom>
              <a:avLst/>
              <a:gdLst>
                <a:gd name="connsiteX0" fmla="*/ 1241203 w 3392569"/>
                <a:gd name="connsiteY0" fmla="*/ 572564 h 2180647"/>
                <a:gd name="connsiteX1" fmla="*/ 2281727 w 3392569"/>
                <a:gd name="connsiteY1" fmla="*/ 68068 h 2180647"/>
                <a:gd name="connsiteX2" fmla="*/ 3311741 w 3392569"/>
                <a:gd name="connsiteY2" fmla="*/ 1907378 h 2180647"/>
                <a:gd name="connsiteX3" fmla="*/ 982 w 3392569"/>
                <a:gd name="connsiteY3" fmla="*/ 2180647 h 218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2569" h="2180647">
                  <a:moveTo>
                    <a:pt x="1241203" y="572564"/>
                  </a:moveTo>
                  <a:cubicBezTo>
                    <a:pt x="1588920" y="209081"/>
                    <a:pt x="1936637" y="-154401"/>
                    <a:pt x="2281727" y="68068"/>
                  </a:cubicBezTo>
                  <a:cubicBezTo>
                    <a:pt x="2626817" y="290537"/>
                    <a:pt x="3691865" y="1555282"/>
                    <a:pt x="3311741" y="1907378"/>
                  </a:cubicBezTo>
                  <a:cubicBezTo>
                    <a:pt x="2931617" y="2259475"/>
                    <a:pt x="-62080" y="2108826"/>
                    <a:pt x="982" y="2180647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5727FF-E894-9042-96F3-5E143288A654}"/>
                </a:ext>
              </a:extLst>
            </p:cNvPr>
            <p:cNvSpPr/>
            <p:nvPr/>
          </p:nvSpPr>
          <p:spPr>
            <a:xfrm>
              <a:off x="4228114" y="1622786"/>
              <a:ext cx="7325710" cy="2685170"/>
            </a:xfrm>
            <a:custGeom>
              <a:avLst/>
              <a:gdLst>
                <a:gd name="connsiteX0" fmla="*/ 0 w 7325710"/>
                <a:gd name="connsiteY0" fmla="*/ 1246538 h 2685170"/>
                <a:gd name="connsiteX1" fmla="*/ 1324303 w 7325710"/>
                <a:gd name="connsiteY1" fmla="*/ 27338 h 2685170"/>
                <a:gd name="connsiteX2" fmla="*/ 4645572 w 7325710"/>
                <a:gd name="connsiteY2" fmla="*/ 2297573 h 2685170"/>
                <a:gd name="connsiteX3" fmla="*/ 7325710 w 7325710"/>
                <a:gd name="connsiteY3" fmla="*/ 2665435 h 268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710" h="2685170">
                  <a:moveTo>
                    <a:pt x="0" y="1246538"/>
                  </a:moveTo>
                  <a:cubicBezTo>
                    <a:pt x="275020" y="549352"/>
                    <a:pt x="550041" y="-147834"/>
                    <a:pt x="1324303" y="27338"/>
                  </a:cubicBezTo>
                  <a:cubicBezTo>
                    <a:pt x="2098565" y="202510"/>
                    <a:pt x="3645338" y="1857890"/>
                    <a:pt x="4645572" y="2297573"/>
                  </a:cubicBezTo>
                  <a:cubicBezTo>
                    <a:pt x="5645806" y="2737256"/>
                    <a:pt x="6485758" y="2701345"/>
                    <a:pt x="7325710" y="2665435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35E3748-91E2-E043-841F-F77DE6F4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Riding the Technology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9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ACFCC-6CED-FF4A-9DAD-7CCFD4D02C01}"/>
              </a:ext>
            </a:extLst>
          </p:cNvPr>
          <p:cNvGrpSpPr/>
          <p:nvPr/>
        </p:nvGrpSpPr>
        <p:grpSpPr>
          <a:xfrm>
            <a:off x="1735112" y="2514931"/>
            <a:ext cx="4826463" cy="1623461"/>
            <a:chOff x="2973446" y="1622786"/>
            <a:chExt cx="8580378" cy="288615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3E0BFEB-8986-974B-8A4B-6F4DBCD24D52}"/>
                </a:ext>
              </a:extLst>
            </p:cNvPr>
            <p:cNvSpPr/>
            <p:nvPr/>
          </p:nvSpPr>
          <p:spPr>
            <a:xfrm>
              <a:off x="2973446" y="2328291"/>
              <a:ext cx="3392569" cy="2180647"/>
            </a:xfrm>
            <a:custGeom>
              <a:avLst/>
              <a:gdLst>
                <a:gd name="connsiteX0" fmla="*/ 1241203 w 3392569"/>
                <a:gd name="connsiteY0" fmla="*/ 572564 h 2180647"/>
                <a:gd name="connsiteX1" fmla="*/ 2281727 w 3392569"/>
                <a:gd name="connsiteY1" fmla="*/ 68068 h 2180647"/>
                <a:gd name="connsiteX2" fmla="*/ 3311741 w 3392569"/>
                <a:gd name="connsiteY2" fmla="*/ 1907378 h 2180647"/>
                <a:gd name="connsiteX3" fmla="*/ 982 w 3392569"/>
                <a:gd name="connsiteY3" fmla="*/ 2180647 h 218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2569" h="2180647">
                  <a:moveTo>
                    <a:pt x="1241203" y="572564"/>
                  </a:moveTo>
                  <a:cubicBezTo>
                    <a:pt x="1588920" y="209081"/>
                    <a:pt x="1936637" y="-154401"/>
                    <a:pt x="2281727" y="68068"/>
                  </a:cubicBezTo>
                  <a:cubicBezTo>
                    <a:pt x="2626817" y="290537"/>
                    <a:pt x="3691865" y="1555282"/>
                    <a:pt x="3311741" y="1907378"/>
                  </a:cubicBezTo>
                  <a:cubicBezTo>
                    <a:pt x="2931617" y="2259475"/>
                    <a:pt x="-62080" y="2108826"/>
                    <a:pt x="982" y="2180647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5727FF-E894-9042-96F3-5E143288A654}"/>
                </a:ext>
              </a:extLst>
            </p:cNvPr>
            <p:cNvSpPr/>
            <p:nvPr/>
          </p:nvSpPr>
          <p:spPr>
            <a:xfrm>
              <a:off x="4228114" y="1622786"/>
              <a:ext cx="7325710" cy="2685170"/>
            </a:xfrm>
            <a:custGeom>
              <a:avLst/>
              <a:gdLst>
                <a:gd name="connsiteX0" fmla="*/ 0 w 7325710"/>
                <a:gd name="connsiteY0" fmla="*/ 1246538 h 2685170"/>
                <a:gd name="connsiteX1" fmla="*/ 1324303 w 7325710"/>
                <a:gd name="connsiteY1" fmla="*/ 27338 h 2685170"/>
                <a:gd name="connsiteX2" fmla="*/ 4645572 w 7325710"/>
                <a:gd name="connsiteY2" fmla="*/ 2297573 h 2685170"/>
                <a:gd name="connsiteX3" fmla="*/ 7325710 w 7325710"/>
                <a:gd name="connsiteY3" fmla="*/ 2665435 h 268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710" h="2685170">
                  <a:moveTo>
                    <a:pt x="0" y="1246538"/>
                  </a:moveTo>
                  <a:cubicBezTo>
                    <a:pt x="275020" y="549352"/>
                    <a:pt x="550041" y="-147834"/>
                    <a:pt x="1324303" y="27338"/>
                  </a:cubicBezTo>
                  <a:cubicBezTo>
                    <a:pt x="2098565" y="202510"/>
                    <a:pt x="3645338" y="1857890"/>
                    <a:pt x="4645572" y="2297573"/>
                  </a:cubicBezTo>
                  <a:cubicBezTo>
                    <a:pt x="5645806" y="2737256"/>
                    <a:pt x="6485758" y="2701345"/>
                    <a:pt x="7325710" y="2665435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35E3748-91E2-E043-841F-F77DE6F4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Riding the Technology Wave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F0BC1-E0BB-2143-8F48-5911B255F827}"/>
              </a:ext>
            </a:extLst>
          </p:cNvPr>
          <p:cNvSpPr txBox="1"/>
          <p:nvPr/>
        </p:nvSpPr>
        <p:spPr>
          <a:xfrm>
            <a:off x="1366599" y="2911778"/>
            <a:ext cx="117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Cutting Edge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09E22-06D8-F44A-A9B0-ABD26A1F80B6}"/>
              </a:ext>
            </a:extLst>
          </p:cNvPr>
          <p:cNvSpPr txBox="1"/>
          <p:nvPr/>
        </p:nvSpPr>
        <p:spPr>
          <a:xfrm>
            <a:off x="1675177" y="2464535"/>
            <a:ext cx="1178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Beta Testers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9005A-2D68-D641-B2A5-DB86A0A7F40E}"/>
              </a:ext>
            </a:extLst>
          </p:cNvPr>
          <p:cNvSpPr txBox="1"/>
          <p:nvPr/>
        </p:nvSpPr>
        <p:spPr>
          <a:xfrm>
            <a:off x="2545495" y="2167547"/>
            <a:ext cx="129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Adopters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76F75-F02E-C344-94F0-018F086D3668}"/>
              </a:ext>
            </a:extLst>
          </p:cNvPr>
          <p:cNvSpPr txBox="1"/>
          <p:nvPr/>
        </p:nvSpPr>
        <p:spPr>
          <a:xfrm>
            <a:off x="3868980" y="2713356"/>
            <a:ext cx="141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Established Tech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74865-51A3-5C45-8BA9-E7F3027343E7}"/>
              </a:ext>
            </a:extLst>
          </p:cNvPr>
          <p:cNvSpPr txBox="1"/>
          <p:nvPr/>
        </p:nvSpPr>
        <p:spPr>
          <a:xfrm>
            <a:off x="4805154" y="3427368"/>
            <a:ext cx="129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Enterprise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C5FA75-8B30-E241-991C-FE342B30B033}"/>
              </a:ext>
            </a:extLst>
          </p:cNvPr>
          <p:cNvSpPr txBox="1"/>
          <p:nvPr/>
        </p:nvSpPr>
        <p:spPr>
          <a:xfrm>
            <a:off x="6213330" y="3634627"/>
            <a:ext cx="129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367417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ACFCC-6CED-FF4A-9DAD-7CCFD4D02C01}"/>
              </a:ext>
            </a:extLst>
          </p:cNvPr>
          <p:cNvGrpSpPr/>
          <p:nvPr/>
        </p:nvGrpSpPr>
        <p:grpSpPr>
          <a:xfrm>
            <a:off x="1735112" y="2514931"/>
            <a:ext cx="4826463" cy="1623461"/>
            <a:chOff x="2973446" y="1622786"/>
            <a:chExt cx="8580378" cy="288615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3E0BFEB-8986-974B-8A4B-6F4DBCD24D52}"/>
                </a:ext>
              </a:extLst>
            </p:cNvPr>
            <p:cNvSpPr/>
            <p:nvPr/>
          </p:nvSpPr>
          <p:spPr>
            <a:xfrm>
              <a:off x="2973446" y="2328291"/>
              <a:ext cx="3392569" cy="2180647"/>
            </a:xfrm>
            <a:custGeom>
              <a:avLst/>
              <a:gdLst>
                <a:gd name="connsiteX0" fmla="*/ 1241203 w 3392569"/>
                <a:gd name="connsiteY0" fmla="*/ 572564 h 2180647"/>
                <a:gd name="connsiteX1" fmla="*/ 2281727 w 3392569"/>
                <a:gd name="connsiteY1" fmla="*/ 68068 h 2180647"/>
                <a:gd name="connsiteX2" fmla="*/ 3311741 w 3392569"/>
                <a:gd name="connsiteY2" fmla="*/ 1907378 h 2180647"/>
                <a:gd name="connsiteX3" fmla="*/ 982 w 3392569"/>
                <a:gd name="connsiteY3" fmla="*/ 2180647 h 218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2569" h="2180647">
                  <a:moveTo>
                    <a:pt x="1241203" y="572564"/>
                  </a:moveTo>
                  <a:cubicBezTo>
                    <a:pt x="1588920" y="209081"/>
                    <a:pt x="1936637" y="-154401"/>
                    <a:pt x="2281727" y="68068"/>
                  </a:cubicBezTo>
                  <a:cubicBezTo>
                    <a:pt x="2626817" y="290537"/>
                    <a:pt x="3691865" y="1555282"/>
                    <a:pt x="3311741" y="1907378"/>
                  </a:cubicBezTo>
                  <a:cubicBezTo>
                    <a:pt x="2931617" y="2259475"/>
                    <a:pt x="-62080" y="2108826"/>
                    <a:pt x="982" y="2180647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5727FF-E894-9042-96F3-5E143288A654}"/>
                </a:ext>
              </a:extLst>
            </p:cNvPr>
            <p:cNvSpPr/>
            <p:nvPr/>
          </p:nvSpPr>
          <p:spPr>
            <a:xfrm>
              <a:off x="4228114" y="1622786"/>
              <a:ext cx="7325710" cy="2685170"/>
            </a:xfrm>
            <a:custGeom>
              <a:avLst/>
              <a:gdLst>
                <a:gd name="connsiteX0" fmla="*/ 0 w 7325710"/>
                <a:gd name="connsiteY0" fmla="*/ 1246538 h 2685170"/>
                <a:gd name="connsiteX1" fmla="*/ 1324303 w 7325710"/>
                <a:gd name="connsiteY1" fmla="*/ 27338 h 2685170"/>
                <a:gd name="connsiteX2" fmla="*/ 4645572 w 7325710"/>
                <a:gd name="connsiteY2" fmla="*/ 2297573 h 2685170"/>
                <a:gd name="connsiteX3" fmla="*/ 7325710 w 7325710"/>
                <a:gd name="connsiteY3" fmla="*/ 2665435 h 268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710" h="2685170">
                  <a:moveTo>
                    <a:pt x="0" y="1246538"/>
                  </a:moveTo>
                  <a:cubicBezTo>
                    <a:pt x="275020" y="549352"/>
                    <a:pt x="550041" y="-147834"/>
                    <a:pt x="1324303" y="27338"/>
                  </a:cubicBezTo>
                  <a:cubicBezTo>
                    <a:pt x="2098565" y="202510"/>
                    <a:pt x="3645338" y="1857890"/>
                    <a:pt x="4645572" y="2297573"/>
                  </a:cubicBezTo>
                  <a:cubicBezTo>
                    <a:pt x="5645806" y="2737256"/>
                    <a:pt x="6485758" y="2701345"/>
                    <a:pt x="7325710" y="2665435"/>
                  </a:cubicBezTo>
                </a:path>
              </a:pathLst>
            </a:custGeom>
            <a:noFill/>
            <a:ln w="44450">
              <a:solidFill>
                <a:srgbClr val="327B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35E3748-91E2-E043-841F-F77DE6F4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Riding the Technology Wave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52735-ED70-874C-84FF-C6267606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92464" y="1221135"/>
            <a:ext cx="2303514" cy="2938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F0BC1-E0BB-2143-8F48-5911B255F827}"/>
              </a:ext>
            </a:extLst>
          </p:cNvPr>
          <p:cNvSpPr txBox="1"/>
          <p:nvPr/>
        </p:nvSpPr>
        <p:spPr>
          <a:xfrm>
            <a:off x="1366599" y="2911778"/>
            <a:ext cx="117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Cutting Edge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09E22-06D8-F44A-A9B0-ABD26A1F80B6}"/>
              </a:ext>
            </a:extLst>
          </p:cNvPr>
          <p:cNvSpPr txBox="1"/>
          <p:nvPr/>
        </p:nvSpPr>
        <p:spPr>
          <a:xfrm>
            <a:off x="1675177" y="2464535"/>
            <a:ext cx="1178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Beta Testers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9005A-2D68-D641-B2A5-DB86A0A7F40E}"/>
              </a:ext>
            </a:extLst>
          </p:cNvPr>
          <p:cNvSpPr txBox="1"/>
          <p:nvPr/>
        </p:nvSpPr>
        <p:spPr>
          <a:xfrm>
            <a:off x="2545495" y="2167547"/>
            <a:ext cx="129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Early Adopters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76F75-F02E-C344-94F0-018F086D3668}"/>
              </a:ext>
            </a:extLst>
          </p:cNvPr>
          <p:cNvSpPr txBox="1"/>
          <p:nvPr/>
        </p:nvSpPr>
        <p:spPr>
          <a:xfrm>
            <a:off x="3868980" y="2713356"/>
            <a:ext cx="141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Established Tech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74865-51A3-5C45-8BA9-E7F3027343E7}"/>
              </a:ext>
            </a:extLst>
          </p:cNvPr>
          <p:cNvSpPr txBox="1"/>
          <p:nvPr/>
        </p:nvSpPr>
        <p:spPr>
          <a:xfrm>
            <a:off x="5024610" y="3532080"/>
            <a:ext cx="129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28699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CD028-A132-EE41-B410-DDC8F369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337969"/>
            <a:ext cx="3483937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Story Time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7E5BB-CC5A-7645-B3BD-56471C0A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9970" y="3563169"/>
            <a:ext cx="3483937" cy="860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5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Accelerator Card Example</a:t>
            </a:r>
          </a:p>
        </p:txBody>
      </p:sp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51435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9B632-0567-6C46-8D23-7C92B7BB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6" y="1156267"/>
            <a:ext cx="3035882" cy="1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5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FE10D-CED8-7740-9FE8-266F41EA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83" y="1860947"/>
            <a:ext cx="2787105" cy="1909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DA99D-1C6D-F342-B82B-EF42EC02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2008 What to pick?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0D8E9-F8EF-8A42-AB70-2F140F4D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33" y="1799681"/>
            <a:ext cx="2953048" cy="2031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EAA15-0928-3646-9BE2-A3563EB2CC91}"/>
              </a:ext>
            </a:extLst>
          </p:cNvPr>
          <p:cNvSpPr txBox="1"/>
          <p:nvPr/>
        </p:nvSpPr>
        <p:spPr>
          <a:xfrm>
            <a:off x="1909614" y="3889956"/>
            <a:ext cx="194488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Cell Processor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A03860-D76E-6541-BD47-CEA7C825E890}"/>
              </a:ext>
            </a:extLst>
          </p:cNvPr>
          <p:cNvSpPr txBox="1"/>
          <p:nvPr/>
        </p:nvSpPr>
        <p:spPr>
          <a:xfrm>
            <a:off x="5068163" y="3889956"/>
            <a:ext cx="23659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09AA2-9896-CD4A-A5FA-49DE7B2C32E9}"/>
              </a:ext>
            </a:extLst>
          </p:cNvPr>
          <p:cNvSpPr txBox="1"/>
          <p:nvPr/>
        </p:nvSpPr>
        <p:spPr>
          <a:xfrm>
            <a:off x="4378970" y="1789323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</p:spTree>
    <p:extLst>
      <p:ext uri="{BB962C8B-B14F-4D97-AF65-F5344CB8AC3E}">
        <p14:creationId xmlns:p14="http://schemas.microsoft.com/office/powerpoint/2010/main" val="422008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FE10D-CED8-7740-9FE8-266F41EA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83" y="1860947"/>
            <a:ext cx="2787105" cy="1909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DA99D-1C6D-F342-B82B-EF42EC02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2008 What to pick?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0D8E9-F8EF-8A42-AB70-2F140F4D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33" y="1799681"/>
            <a:ext cx="2953048" cy="2031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EAA15-0928-3646-9BE2-A3563EB2CC91}"/>
              </a:ext>
            </a:extLst>
          </p:cNvPr>
          <p:cNvSpPr txBox="1"/>
          <p:nvPr/>
        </p:nvSpPr>
        <p:spPr>
          <a:xfrm>
            <a:off x="1909614" y="3889956"/>
            <a:ext cx="194488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Cell Processor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A03860-D76E-6541-BD47-CEA7C825E890}"/>
              </a:ext>
            </a:extLst>
          </p:cNvPr>
          <p:cNvSpPr txBox="1"/>
          <p:nvPr/>
        </p:nvSpPr>
        <p:spPr>
          <a:xfrm>
            <a:off x="5068163" y="3889956"/>
            <a:ext cx="23659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09AA2-9896-CD4A-A5FA-49DE7B2C32E9}"/>
              </a:ext>
            </a:extLst>
          </p:cNvPr>
          <p:cNvSpPr txBox="1"/>
          <p:nvPr/>
        </p:nvSpPr>
        <p:spPr>
          <a:xfrm>
            <a:off x="4378970" y="1789323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1C3E6-E922-C44C-A1D9-6E0207B5A301}"/>
              </a:ext>
            </a:extLst>
          </p:cNvPr>
          <p:cNvSpPr txBox="1"/>
          <p:nvPr/>
        </p:nvSpPr>
        <p:spPr>
          <a:xfrm>
            <a:off x="2067133" y="843016"/>
            <a:ext cx="2001530" cy="366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231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597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A99D-1C6D-F342-B82B-EF42EC02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What to pick?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DED57-B512-E448-8002-F68106C3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30" y="1411249"/>
            <a:ext cx="2733377" cy="273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80F36-D302-C34E-9B50-145D8F8BF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423" y="1921994"/>
            <a:ext cx="2931774" cy="189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A7EC1-8B44-F546-BEEC-875B5948C422}"/>
              </a:ext>
            </a:extLst>
          </p:cNvPr>
          <p:cNvSpPr txBox="1"/>
          <p:nvPr/>
        </p:nvSpPr>
        <p:spPr>
          <a:xfrm>
            <a:off x="3958456" y="2872235"/>
            <a:ext cx="835968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dirty="0"/>
              <a:t>Vs.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5F1C-D974-B349-9F21-D109D5A3B61A}"/>
              </a:ext>
            </a:extLst>
          </p:cNvPr>
          <p:cNvSpPr txBox="1"/>
          <p:nvPr/>
        </p:nvSpPr>
        <p:spPr>
          <a:xfrm>
            <a:off x="1633346" y="3909103"/>
            <a:ext cx="23445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Graphics Processing Unit</a:t>
            </a:r>
          </a:p>
          <a:p>
            <a:pPr algn="ctr"/>
            <a:r>
              <a:rPr lang="en-US" sz="1575" dirty="0"/>
              <a:t>(GPU)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4D64A-BBE2-7448-BC3F-1B98EC3F9616}"/>
              </a:ext>
            </a:extLst>
          </p:cNvPr>
          <p:cNvSpPr txBox="1"/>
          <p:nvPr/>
        </p:nvSpPr>
        <p:spPr>
          <a:xfrm>
            <a:off x="5266239" y="3880171"/>
            <a:ext cx="236599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Intel Xeon Phi</a:t>
            </a:r>
          </a:p>
        </p:txBody>
      </p:sp>
    </p:spTree>
    <p:extLst>
      <p:ext uri="{BB962C8B-B14F-4D97-AF65-F5344CB8AC3E}">
        <p14:creationId xmlns:p14="http://schemas.microsoft.com/office/powerpoint/2010/main" val="2728463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424</Words>
  <Application>Microsoft Macintosh PowerPoint</Application>
  <PresentationFormat>On-screen Show (16:9)</PresentationFormat>
  <Paragraphs>87</Paragraphs>
  <Slides>22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CI Expertise: Deciding Which Technologies to Adopt, and When</vt:lpstr>
      <vt:lpstr>Agenda</vt:lpstr>
      <vt:lpstr>Riding the Technology Wave</vt:lpstr>
      <vt:lpstr>Riding the Technology Wave</vt:lpstr>
      <vt:lpstr>Riding the Technology Wave</vt:lpstr>
      <vt:lpstr>Story Time</vt:lpstr>
      <vt:lpstr>2008 What to pick?</vt:lpstr>
      <vt:lpstr>2008 What to pick?</vt:lpstr>
      <vt:lpstr>2014 What to pick?</vt:lpstr>
      <vt:lpstr>2014 What to pick?</vt:lpstr>
      <vt:lpstr>2018 What to pick?</vt:lpstr>
      <vt:lpstr>2018 What to pick?</vt:lpstr>
      <vt:lpstr>2017 Gartner Hype Cycle</vt:lpstr>
      <vt:lpstr>Agenda</vt:lpstr>
      <vt:lpstr>Large Group Discussion</vt:lpstr>
      <vt:lpstr>Agenda</vt:lpstr>
      <vt:lpstr>What technology are you currently considering?</vt:lpstr>
      <vt:lpstr>What criteria are used to pick technology to adopt?</vt:lpstr>
      <vt:lpstr>What criteria are used to pick when to adopt?</vt:lpstr>
      <vt:lpstr>Agenda</vt:lpstr>
      <vt:lpstr>What did we learn?</vt:lpstr>
      <vt:lpstr>Dunning Kruger Effect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Expertise: Deciding Which Technologies to Adopt, and When</dc:title>
  <dc:creator>Colbry, Dirk</dc:creator>
  <cp:lastModifiedBy>Colbry, Dirk</cp:lastModifiedBy>
  <cp:revision>21</cp:revision>
  <dcterms:created xsi:type="dcterms:W3CDTF">2018-08-05T14:40:50Z</dcterms:created>
  <dcterms:modified xsi:type="dcterms:W3CDTF">2018-08-07T20:54:21Z</dcterms:modified>
</cp:coreProperties>
</file>