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7" r:id="rId2"/>
    <p:sldId id="289" r:id="rId3"/>
    <p:sldId id="290" r:id="rId4"/>
    <p:sldId id="291" r:id="rId5"/>
    <p:sldId id="320" r:id="rId6"/>
    <p:sldId id="309" r:id="rId7"/>
    <p:sldId id="317" r:id="rId8"/>
    <p:sldId id="307" r:id="rId9"/>
    <p:sldId id="316" r:id="rId10"/>
    <p:sldId id="318" r:id="rId11"/>
    <p:sldId id="292" r:id="rId12"/>
    <p:sldId id="293" r:id="rId13"/>
    <p:sldId id="306" r:id="rId14"/>
    <p:sldId id="294" r:id="rId15"/>
    <p:sldId id="295" r:id="rId16"/>
    <p:sldId id="298" r:id="rId17"/>
    <p:sldId id="297" r:id="rId18"/>
    <p:sldId id="301" r:id="rId19"/>
    <p:sldId id="302" r:id="rId20"/>
    <p:sldId id="296" r:id="rId21"/>
    <p:sldId id="319" r:id="rId22"/>
    <p:sldId id="321" r:id="rId23"/>
    <p:sldId id="323" r:id="rId24"/>
    <p:sldId id="324" r:id="rId25"/>
    <p:sldId id="325" r:id="rId26"/>
    <p:sldId id="326" r:id="rId27"/>
    <p:sldId id="332" r:id="rId28"/>
    <p:sldId id="286" r:id="rId29"/>
    <p:sldId id="270" r:id="rId30"/>
    <p:sldId id="260" r:id="rId31"/>
    <p:sldId id="271" r:id="rId32"/>
    <p:sldId id="275" r:id="rId33"/>
    <p:sldId id="276" r:id="rId34"/>
    <p:sldId id="263" r:id="rId35"/>
    <p:sldId id="327" r:id="rId36"/>
    <p:sldId id="328" r:id="rId37"/>
    <p:sldId id="329" r:id="rId38"/>
    <p:sldId id="262" r:id="rId39"/>
    <p:sldId id="273" r:id="rId40"/>
    <p:sldId id="272" r:id="rId41"/>
    <p:sldId id="277" r:id="rId42"/>
    <p:sldId id="274" r:id="rId43"/>
    <p:sldId id="281" r:id="rId44"/>
    <p:sldId id="278" r:id="rId45"/>
    <p:sldId id="280" r:id="rId46"/>
    <p:sldId id="282" r:id="rId47"/>
    <p:sldId id="283" r:id="rId48"/>
    <p:sldId id="285" r:id="rId49"/>
    <p:sldId id="313" r:id="rId50"/>
    <p:sldId id="314" r:id="rId51"/>
    <p:sldId id="299" r:id="rId52"/>
    <p:sldId id="300" r:id="rId53"/>
    <p:sldId id="315" r:id="rId54"/>
    <p:sldId id="312" r:id="rId55"/>
    <p:sldId id="311" r:id="rId56"/>
    <p:sldId id="330" r:id="rId57"/>
    <p:sldId id="331"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6" d="100"/>
          <a:sy n="86" d="100"/>
        </p:scale>
        <p:origin x="-17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4405F8-A030-AB43-90ED-B65CAB3B2E66}" type="datetimeFigureOut">
              <a:rPr lang="en-US" smtClean="0"/>
              <a:t>8/6/18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FBE013-0FA7-A24A-8941-EB8517351F71}" type="slidenum">
              <a:rPr lang="en-US" smtClean="0"/>
              <a:t>‹#›</a:t>
            </a:fld>
            <a:endParaRPr lang="en-US"/>
          </a:p>
        </p:txBody>
      </p:sp>
    </p:spTree>
    <p:extLst>
      <p:ext uri="{BB962C8B-B14F-4D97-AF65-F5344CB8AC3E}">
        <p14:creationId xmlns:p14="http://schemas.microsoft.com/office/powerpoint/2010/main" val="3149623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FBE013-0FA7-A24A-8941-EB8517351F71}" type="slidenum">
              <a:rPr lang="en-US" smtClean="0"/>
              <a:t>48</a:t>
            </a:fld>
            <a:endParaRPr lang="en-US"/>
          </a:p>
        </p:txBody>
      </p:sp>
    </p:spTree>
    <p:extLst>
      <p:ext uri="{BB962C8B-B14F-4D97-AF65-F5344CB8AC3E}">
        <p14:creationId xmlns:p14="http://schemas.microsoft.com/office/powerpoint/2010/main" val="347205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693D14-CBD1-9A4A-95AA-B2164540887A}" type="datetimeFigureOut">
              <a:rPr lang="en-US" smtClean="0"/>
              <a:t>8/6/18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26D8C-4D8C-3746-AF21-89A20999CBA9}" type="slidenum">
              <a:rPr lang="en-US" smtClean="0"/>
              <a:t>‹#›</a:t>
            </a:fld>
            <a:endParaRPr lang="en-US"/>
          </a:p>
        </p:txBody>
      </p:sp>
    </p:spTree>
    <p:extLst>
      <p:ext uri="{BB962C8B-B14F-4D97-AF65-F5344CB8AC3E}">
        <p14:creationId xmlns:p14="http://schemas.microsoft.com/office/powerpoint/2010/main" val="422398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93D14-CBD1-9A4A-95AA-B2164540887A}" type="datetimeFigureOut">
              <a:rPr lang="en-US" smtClean="0"/>
              <a:t>8/6/18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26D8C-4D8C-3746-AF21-89A20999CBA9}" type="slidenum">
              <a:rPr lang="en-US" smtClean="0"/>
              <a:t>‹#›</a:t>
            </a:fld>
            <a:endParaRPr lang="en-US"/>
          </a:p>
        </p:txBody>
      </p:sp>
    </p:spTree>
    <p:extLst>
      <p:ext uri="{BB962C8B-B14F-4D97-AF65-F5344CB8AC3E}">
        <p14:creationId xmlns:p14="http://schemas.microsoft.com/office/powerpoint/2010/main" val="69744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93D14-CBD1-9A4A-95AA-B2164540887A}" type="datetimeFigureOut">
              <a:rPr lang="en-US" smtClean="0"/>
              <a:t>8/6/18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26D8C-4D8C-3746-AF21-89A20999CBA9}" type="slidenum">
              <a:rPr lang="en-US" smtClean="0"/>
              <a:t>‹#›</a:t>
            </a:fld>
            <a:endParaRPr lang="en-US"/>
          </a:p>
        </p:txBody>
      </p:sp>
    </p:spTree>
    <p:extLst>
      <p:ext uri="{BB962C8B-B14F-4D97-AF65-F5344CB8AC3E}">
        <p14:creationId xmlns:p14="http://schemas.microsoft.com/office/powerpoint/2010/main" val="404255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93D14-CBD1-9A4A-95AA-B2164540887A}" type="datetimeFigureOut">
              <a:rPr lang="en-US" smtClean="0"/>
              <a:t>8/6/18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26D8C-4D8C-3746-AF21-89A20999CBA9}" type="slidenum">
              <a:rPr lang="en-US" smtClean="0"/>
              <a:t>‹#›</a:t>
            </a:fld>
            <a:endParaRPr lang="en-US"/>
          </a:p>
        </p:txBody>
      </p:sp>
    </p:spTree>
    <p:extLst>
      <p:ext uri="{BB962C8B-B14F-4D97-AF65-F5344CB8AC3E}">
        <p14:creationId xmlns:p14="http://schemas.microsoft.com/office/powerpoint/2010/main" val="127439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693D14-CBD1-9A4A-95AA-B2164540887A}" type="datetimeFigureOut">
              <a:rPr lang="en-US" smtClean="0"/>
              <a:t>8/6/18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26D8C-4D8C-3746-AF21-89A20999CBA9}" type="slidenum">
              <a:rPr lang="en-US" smtClean="0"/>
              <a:t>‹#›</a:t>
            </a:fld>
            <a:endParaRPr lang="en-US"/>
          </a:p>
        </p:txBody>
      </p:sp>
    </p:spTree>
    <p:extLst>
      <p:ext uri="{BB962C8B-B14F-4D97-AF65-F5344CB8AC3E}">
        <p14:creationId xmlns:p14="http://schemas.microsoft.com/office/powerpoint/2010/main" val="173714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693D14-CBD1-9A4A-95AA-B2164540887A}" type="datetimeFigureOut">
              <a:rPr lang="en-US" smtClean="0"/>
              <a:t>8/6/18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26D8C-4D8C-3746-AF21-89A20999CBA9}" type="slidenum">
              <a:rPr lang="en-US" smtClean="0"/>
              <a:t>‹#›</a:t>
            </a:fld>
            <a:endParaRPr lang="en-US"/>
          </a:p>
        </p:txBody>
      </p:sp>
    </p:spTree>
    <p:extLst>
      <p:ext uri="{BB962C8B-B14F-4D97-AF65-F5344CB8AC3E}">
        <p14:creationId xmlns:p14="http://schemas.microsoft.com/office/powerpoint/2010/main" val="407636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693D14-CBD1-9A4A-95AA-B2164540887A}" type="datetimeFigureOut">
              <a:rPr lang="en-US" smtClean="0"/>
              <a:t>8/6/18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26D8C-4D8C-3746-AF21-89A20999CBA9}" type="slidenum">
              <a:rPr lang="en-US" smtClean="0"/>
              <a:t>‹#›</a:t>
            </a:fld>
            <a:endParaRPr lang="en-US"/>
          </a:p>
        </p:txBody>
      </p:sp>
    </p:spTree>
    <p:extLst>
      <p:ext uri="{BB962C8B-B14F-4D97-AF65-F5344CB8AC3E}">
        <p14:creationId xmlns:p14="http://schemas.microsoft.com/office/powerpoint/2010/main" val="18114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693D14-CBD1-9A4A-95AA-B2164540887A}" type="datetimeFigureOut">
              <a:rPr lang="en-US" smtClean="0"/>
              <a:t>8/6/18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26D8C-4D8C-3746-AF21-89A20999CBA9}" type="slidenum">
              <a:rPr lang="en-US" smtClean="0"/>
              <a:t>‹#›</a:t>
            </a:fld>
            <a:endParaRPr lang="en-US"/>
          </a:p>
        </p:txBody>
      </p:sp>
    </p:spTree>
    <p:extLst>
      <p:ext uri="{BB962C8B-B14F-4D97-AF65-F5344CB8AC3E}">
        <p14:creationId xmlns:p14="http://schemas.microsoft.com/office/powerpoint/2010/main" val="346204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93D14-CBD1-9A4A-95AA-B2164540887A}" type="datetimeFigureOut">
              <a:rPr lang="en-US" smtClean="0"/>
              <a:t>8/6/18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26D8C-4D8C-3746-AF21-89A20999CBA9}" type="slidenum">
              <a:rPr lang="en-US" smtClean="0"/>
              <a:t>‹#›</a:t>
            </a:fld>
            <a:endParaRPr lang="en-US"/>
          </a:p>
        </p:txBody>
      </p:sp>
    </p:spTree>
    <p:extLst>
      <p:ext uri="{BB962C8B-B14F-4D97-AF65-F5344CB8AC3E}">
        <p14:creationId xmlns:p14="http://schemas.microsoft.com/office/powerpoint/2010/main" val="63464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693D14-CBD1-9A4A-95AA-B2164540887A}" type="datetimeFigureOut">
              <a:rPr lang="en-US" smtClean="0"/>
              <a:t>8/6/18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26D8C-4D8C-3746-AF21-89A20999CBA9}" type="slidenum">
              <a:rPr lang="en-US" smtClean="0"/>
              <a:t>‹#›</a:t>
            </a:fld>
            <a:endParaRPr lang="en-US"/>
          </a:p>
        </p:txBody>
      </p:sp>
    </p:spTree>
    <p:extLst>
      <p:ext uri="{BB962C8B-B14F-4D97-AF65-F5344CB8AC3E}">
        <p14:creationId xmlns:p14="http://schemas.microsoft.com/office/powerpoint/2010/main" val="2111680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693D14-CBD1-9A4A-95AA-B2164540887A}" type="datetimeFigureOut">
              <a:rPr lang="en-US" smtClean="0"/>
              <a:t>8/6/18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26D8C-4D8C-3746-AF21-89A20999CBA9}" type="slidenum">
              <a:rPr lang="en-US" smtClean="0"/>
              <a:t>‹#›</a:t>
            </a:fld>
            <a:endParaRPr lang="en-US"/>
          </a:p>
        </p:txBody>
      </p:sp>
    </p:spTree>
    <p:extLst>
      <p:ext uri="{BB962C8B-B14F-4D97-AF65-F5344CB8AC3E}">
        <p14:creationId xmlns:p14="http://schemas.microsoft.com/office/powerpoint/2010/main" val="6272335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93D14-CBD1-9A4A-95AA-B2164540887A}" type="datetimeFigureOut">
              <a:rPr lang="en-US" smtClean="0"/>
              <a:t>8/6/18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26D8C-4D8C-3746-AF21-89A20999CBA9}" type="slidenum">
              <a:rPr lang="en-US" smtClean="0"/>
              <a:t>‹#›</a:t>
            </a:fld>
            <a:endParaRPr lang="en-US"/>
          </a:p>
        </p:txBody>
      </p:sp>
    </p:spTree>
    <p:extLst>
      <p:ext uri="{BB962C8B-B14F-4D97-AF65-F5344CB8AC3E}">
        <p14:creationId xmlns:p14="http://schemas.microsoft.com/office/powerpoint/2010/main" val="2965861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7.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flipV="1">
            <a:off x="0" y="6165303"/>
            <a:ext cx="9144000" cy="45719"/>
          </a:xfrm>
        </p:spPr>
        <p:txBody>
          <a:bodyPr>
            <a:normAutofit fontScale="25000" lnSpcReduction="20000"/>
          </a:bodyPr>
          <a:lstStyle/>
          <a:p>
            <a:endParaRPr lang="en-US" sz="2800" dirty="0">
              <a:solidFill>
                <a:srgbClr val="000000"/>
              </a:solidFill>
            </a:endParaRPr>
          </a:p>
        </p:txBody>
      </p:sp>
      <p:sp>
        <p:nvSpPr>
          <p:cNvPr id="4" name="Rectangle 3"/>
          <p:cNvSpPr/>
          <p:nvPr/>
        </p:nvSpPr>
        <p:spPr>
          <a:xfrm>
            <a:off x="0" y="1301751"/>
            <a:ext cx="9144000" cy="5556250"/>
          </a:xfrm>
          <a:prstGeom prst="rect">
            <a:avLst/>
          </a:prstGeom>
          <a:blipFill rotWithShape="1">
            <a:blip r:embed="rId2"/>
            <a:stretch>
              <a:fillRect/>
            </a:stretch>
          </a:blip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sz="4400" dirty="0" smtClean="0"/>
          </a:p>
          <a:p>
            <a:pPr algn="ctr"/>
            <a:endParaRPr lang="en-US" sz="4400" dirty="0" smtClean="0"/>
          </a:p>
          <a:p>
            <a:pPr algn="ctr"/>
            <a:endParaRPr lang="en-US" sz="4400" dirty="0"/>
          </a:p>
          <a:p>
            <a:pPr algn="ctr"/>
            <a:r>
              <a:rPr lang="en-US" sz="4400" dirty="0" smtClean="0"/>
              <a:t>Sustainability in Research Computing</a:t>
            </a:r>
            <a:endParaRPr lang="en-US" sz="4400" dirty="0"/>
          </a:p>
          <a:p>
            <a:pPr algn="ctr"/>
            <a:endParaRPr lang="en-US" sz="2800" dirty="0" smtClean="0">
              <a:solidFill>
                <a:schemeClr val="bg1"/>
              </a:solidFill>
            </a:endParaRPr>
          </a:p>
          <a:p>
            <a:pPr algn="ctr"/>
            <a:r>
              <a:rPr lang="en-US" sz="2800" dirty="0" smtClean="0">
                <a:solidFill>
                  <a:schemeClr val="bg1"/>
                </a:solidFill>
              </a:rPr>
              <a:t>Sandra </a:t>
            </a:r>
            <a:r>
              <a:rPr lang="en-US" sz="2800" dirty="0" err="1" smtClean="0">
                <a:solidFill>
                  <a:schemeClr val="bg1"/>
                </a:solidFill>
              </a:rPr>
              <a:t>Gesing</a:t>
            </a:r>
            <a:endParaRPr lang="tr-TR" sz="2800" dirty="0" smtClean="0">
              <a:solidFill>
                <a:schemeClr val="bg1"/>
              </a:solidFill>
            </a:endParaRPr>
          </a:p>
          <a:p>
            <a:pPr algn="ctr"/>
            <a:r>
              <a:rPr lang="tr-TR" sz="2000" dirty="0" err="1" smtClean="0">
                <a:solidFill>
                  <a:schemeClr val="bg1"/>
                </a:solidFill>
              </a:rPr>
              <a:t>sandra.gesing@nd.edu</a:t>
            </a:r>
            <a:endParaRPr lang="en-US" sz="2800" dirty="0">
              <a:solidFill>
                <a:schemeClr val="bg1"/>
              </a:solidFill>
            </a:endParaRPr>
          </a:p>
          <a:p>
            <a:pPr algn="ctr"/>
            <a:endParaRPr lang="en-US" sz="2800" dirty="0" smtClean="0">
              <a:solidFill>
                <a:schemeClr val="bg1"/>
              </a:solidFill>
            </a:endParaRPr>
          </a:p>
          <a:p>
            <a:pPr algn="ctr"/>
            <a:r>
              <a:rPr lang="en-US" sz="2400" dirty="0" smtClean="0">
                <a:solidFill>
                  <a:schemeClr val="bg1"/>
                </a:solidFill>
              </a:rPr>
              <a:t>Virtual Residency Summer Workshop on </a:t>
            </a:r>
          </a:p>
          <a:p>
            <a:pPr algn="ctr"/>
            <a:r>
              <a:rPr lang="en-US" sz="2400" dirty="0" smtClean="0">
                <a:solidFill>
                  <a:schemeClr val="bg1"/>
                </a:solidFill>
              </a:rPr>
              <a:t>Intermediate Research Computing Facilitation</a:t>
            </a:r>
            <a:endParaRPr lang="en-US" sz="2400" dirty="0">
              <a:solidFill>
                <a:schemeClr val="bg1"/>
              </a:solidFill>
            </a:endParaRPr>
          </a:p>
          <a:p>
            <a:pPr algn="ctr"/>
            <a:r>
              <a:rPr lang="en-US" sz="2400" dirty="0">
                <a:solidFill>
                  <a:schemeClr val="bg1"/>
                </a:solidFill>
              </a:rPr>
              <a:t> University of </a:t>
            </a:r>
            <a:r>
              <a:rPr lang="en-US" sz="2400" dirty="0" smtClean="0">
                <a:solidFill>
                  <a:schemeClr val="bg1"/>
                </a:solidFill>
              </a:rPr>
              <a:t>Oklahoma</a:t>
            </a:r>
            <a:endParaRPr lang="en-US" sz="2800" dirty="0" smtClean="0">
              <a:solidFill>
                <a:schemeClr val="bg1"/>
              </a:solidFill>
            </a:endParaRPr>
          </a:p>
          <a:p>
            <a:pPr algn="ctr"/>
            <a:r>
              <a:rPr lang="en-US" sz="2000" dirty="0" smtClean="0">
                <a:solidFill>
                  <a:schemeClr val="bg1"/>
                </a:solidFill>
              </a:rPr>
              <a:t>August 6, 2018</a:t>
            </a:r>
          </a:p>
          <a:p>
            <a:pPr algn="ctr"/>
            <a:r>
              <a:rPr lang="en-US" sz="4400" dirty="0" smtClean="0"/>
              <a:t> </a:t>
            </a:r>
            <a:endParaRPr lang="en-US" sz="4400" dirty="0"/>
          </a:p>
        </p:txBody>
      </p:sp>
      <p:pic>
        <p:nvPicPr>
          <p:cNvPr id="14" name="Picture 13" descr="crc_logo_white_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562" y="6073090"/>
            <a:ext cx="1763688" cy="681959"/>
          </a:xfrm>
          <a:prstGeom prst="rect">
            <a:avLst/>
          </a:prstGeom>
        </p:spPr>
      </p:pic>
      <p:pic>
        <p:nvPicPr>
          <p:cNvPr id="15" name="Picture 14" descr="ND_mark_white_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00" y="6165303"/>
            <a:ext cx="2520280" cy="589746"/>
          </a:xfrm>
          <a:prstGeom prst="rect">
            <a:avLst/>
          </a:prstGeom>
        </p:spPr>
      </p:pic>
      <p:pic>
        <p:nvPicPr>
          <p:cNvPr id="6" name="Picture 5" descr="URSSI-TRANS-CROPP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924" y="251166"/>
            <a:ext cx="3039075" cy="800265"/>
          </a:xfrm>
          <a:prstGeom prst="rect">
            <a:avLst/>
          </a:prstGeom>
        </p:spPr>
      </p:pic>
      <p:pic>
        <p:nvPicPr>
          <p:cNvPr id="8" name="Picture 7" descr="sgci-new-logo-words-horiz-black.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100" y="251166"/>
            <a:ext cx="4265263" cy="746421"/>
          </a:xfrm>
          <a:prstGeom prst="rect">
            <a:avLst/>
          </a:prstGeom>
        </p:spPr>
      </p:pic>
    </p:spTree>
    <p:extLst>
      <p:ext uri="{BB962C8B-B14F-4D97-AF65-F5344CB8AC3E}">
        <p14:creationId xmlns:p14="http://schemas.microsoft.com/office/powerpoint/2010/main" val="33405587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Sustainability</a:t>
            </a:r>
            <a:r>
              <a:rPr lang="de-DE" sz="3600" dirty="0" smtClean="0">
                <a:solidFill>
                  <a:prstClr val="white"/>
                </a:solidFill>
                <a:latin typeface="Calibri"/>
              </a:rPr>
              <a:t> </a:t>
            </a:r>
            <a:r>
              <a:rPr lang="de-DE" sz="3600" dirty="0" err="1" smtClean="0">
                <a:solidFill>
                  <a:prstClr val="white"/>
                </a:solidFill>
                <a:latin typeface="Calibri"/>
              </a:rPr>
              <a:t>for</a:t>
            </a:r>
            <a:r>
              <a:rPr lang="de-DE" sz="3600" dirty="0" smtClean="0">
                <a:solidFill>
                  <a:prstClr val="white"/>
                </a:solidFill>
                <a:latin typeface="Calibri"/>
              </a:rPr>
              <a:t> </a:t>
            </a:r>
            <a:r>
              <a:rPr lang="de-DE" sz="3600" dirty="0" err="1" smtClean="0">
                <a:solidFill>
                  <a:prstClr val="white"/>
                </a:solidFill>
                <a:latin typeface="Calibri"/>
              </a:rPr>
              <a:t>Cyberinfrastructure</a:t>
            </a:r>
            <a:r>
              <a:rPr lang="de-DE" sz="3600" dirty="0" smtClean="0">
                <a:solidFill>
                  <a:prstClr val="white"/>
                </a:solidFill>
                <a:latin typeface="Calibri"/>
              </a:rPr>
              <a:t> - NSF</a:t>
            </a:r>
            <a:endParaRPr lang="de-DE" sz="3600" dirty="0">
              <a:solidFill>
                <a:prstClr val="white"/>
              </a:solidFill>
              <a:latin typeface="Calibri"/>
            </a:endParaRPr>
          </a:p>
        </p:txBody>
      </p:sp>
      <p:sp>
        <p:nvSpPr>
          <p:cNvPr id="8" name="TextBox 7"/>
          <p:cNvSpPr txBox="1"/>
          <p:nvPr/>
        </p:nvSpPr>
        <p:spPr>
          <a:xfrm>
            <a:off x="277793" y="1031925"/>
            <a:ext cx="8227946" cy="5632310"/>
          </a:xfrm>
          <a:prstGeom prst="rect">
            <a:avLst/>
          </a:prstGeom>
          <a:noFill/>
        </p:spPr>
        <p:txBody>
          <a:bodyPr wrap="square" rtlCol="0">
            <a:spAutoFit/>
          </a:bodyPr>
          <a:lstStyle/>
          <a:p>
            <a:r>
              <a:rPr lang="en-US" sz="2400" dirty="0" smtClean="0"/>
              <a:t>Sustainability Institutes and Excellence Hubs are funded to support the CI and research community</a:t>
            </a:r>
          </a:p>
          <a:p>
            <a:endParaRPr lang="en-US" sz="2400" dirty="0"/>
          </a:p>
          <a:p>
            <a:r>
              <a:rPr lang="en-US" sz="2400" dirty="0" smtClean="0">
                <a:solidFill>
                  <a:srgbClr val="FF0000"/>
                </a:solidFill>
              </a:rPr>
              <a:t>Support via implemented institutes is free for you!</a:t>
            </a:r>
          </a:p>
          <a:p>
            <a:r>
              <a:rPr lang="en-US" sz="2400" dirty="0" smtClean="0">
                <a:solidFill>
                  <a:srgbClr val="FF0000"/>
                </a:solidFill>
              </a:rPr>
              <a:t>Your chance to influence conceptualizations!</a:t>
            </a:r>
          </a:p>
          <a:p>
            <a:endParaRPr lang="en-US" sz="2400" dirty="0" smtClean="0"/>
          </a:p>
          <a:p>
            <a:r>
              <a:rPr lang="en-US" sz="2400" dirty="0" smtClean="0"/>
              <a:t>Implementations</a:t>
            </a:r>
            <a:endParaRPr lang="en-US" sz="2400" dirty="0"/>
          </a:p>
          <a:p>
            <a:pPr marL="342900" indent="-342900">
              <a:buFont typeface="Arial"/>
              <a:buChar char="•"/>
            </a:pPr>
            <a:r>
              <a:rPr lang="en-US" sz="2400" dirty="0" smtClean="0"/>
              <a:t>Science Gateways Community Institute</a:t>
            </a:r>
          </a:p>
          <a:p>
            <a:pPr marL="342900" indent="-342900">
              <a:buFont typeface="Arial"/>
              <a:buChar char="•"/>
            </a:pPr>
            <a:r>
              <a:rPr lang="en-US" sz="2400" dirty="0" smtClean="0"/>
              <a:t>The Molecular Sciences Software Institute</a:t>
            </a:r>
          </a:p>
          <a:p>
            <a:endParaRPr lang="en-US" sz="2400" dirty="0"/>
          </a:p>
          <a:p>
            <a:r>
              <a:rPr lang="en-US" sz="2400" dirty="0" smtClean="0"/>
              <a:t>Conceptualizations</a:t>
            </a:r>
          </a:p>
          <a:p>
            <a:pPr marL="342900" indent="-342900">
              <a:buFont typeface="Arial"/>
              <a:buChar char="•"/>
            </a:pPr>
            <a:r>
              <a:rPr lang="en-US" sz="2400" dirty="0" smtClean="0"/>
              <a:t>URSSI</a:t>
            </a:r>
          </a:p>
          <a:p>
            <a:pPr marL="342900" indent="-342900">
              <a:buFont typeface="Arial"/>
              <a:buChar char="•"/>
            </a:pPr>
            <a:r>
              <a:rPr lang="en-US" sz="2400" dirty="0" smtClean="0"/>
              <a:t>High-Energy Physics</a:t>
            </a:r>
          </a:p>
          <a:p>
            <a:pPr marL="342900" indent="-342900">
              <a:buFont typeface="Arial"/>
              <a:buChar char="•"/>
            </a:pPr>
            <a:r>
              <a:rPr lang="en-US" sz="2400" dirty="0" smtClean="0"/>
              <a:t>Geospatial</a:t>
            </a:r>
          </a:p>
          <a:p>
            <a:pPr marL="342900" indent="-342900">
              <a:buFont typeface="Arial"/>
              <a:buChar char="•"/>
            </a:pPr>
            <a:r>
              <a:rPr lang="mr-IN" sz="2400" dirty="0" smtClean="0"/>
              <a:t>…</a:t>
            </a:r>
            <a:endParaRPr lang="en-US" sz="2400" dirty="0" smtClean="0"/>
          </a:p>
        </p:txBody>
      </p:sp>
      <p:pic>
        <p:nvPicPr>
          <p:cNvPr id="6" name="Picture 5"/>
          <p:cNvPicPr>
            <a:picLocks noChangeAspect="1"/>
          </p:cNvPicPr>
          <p:nvPr/>
        </p:nvPicPr>
        <p:blipFill>
          <a:blip r:embed="rId3"/>
          <a:stretch>
            <a:fillRect/>
          </a:stretch>
        </p:blipFill>
        <p:spPr>
          <a:xfrm>
            <a:off x="6626496" y="2876206"/>
            <a:ext cx="2233253" cy="2098488"/>
          </a:xfrm>
          <a:prstGeom prst="rect">
            <a:avLst/>
          </a:prstGeom>
        </p:spPr>
      </p:pic>
    </p:spTree>
    <p:extLst>
      <p:ext uri="{BB962C8B-B14F-4D97-AF65-F5344CB8AC3E}">
        <p14:creationId xmlns:p14="http://schemas.microsoft.com/office/powerpoint/2010/main" val="29791816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The CI Professional Ecosystem</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
        <p:nvSpPr>
          <p:cNvPr id="4" name="Rectangle 3"/>
          <p:cNvSpPr/>
          <p:nvPr/>
        </p:nvSpPr>
        <p:spPr>
          <a:xfrm>
            <a:off x="645701" y="714038"/>
            <a:ext cx="7979091" cy="5632310"/>
          </a:xfrm>
          <a:prstGeom prst="rect">
            <a:avLst/>
          </a:prstGeom>
        </p:spPr>
        <p:txBody>
          <a:bodyPr wrap="square">
            <a:spAutoFit/>
          </a:bodyPr>
          <a:lstStyle/>
          <a:p>
            <a:pPr marL="285750" indent="-285750">
              <a:buFont typeface="Arial"/>
              <a:buChar char="•"/>
            </a:pPr>
            <a:r>
              <a:rPr lang="en-US" sz="2400" dirty="0"/>
              <a:t>Clemson-led ACI-REF project</a:t>
            </a:r>
          </a:p>
          <a:p>
            <a:pPr marL="285750" indent="-285750">
              <a:buFont typeface="Arial"/>
              <a:buChar char="•"/>
            </a:pPr>
            <a:r>
              <a:rPr lang="en-US" sz="2400" dirty="0"/>
              <a:t>Coalition for Academic Scientific Computation</a:t>
            </a:r>
          </a:p>
          <a:p>
            <a:pPr marL="285750" indent="-285750">
              <a:buFont typeface="Arial"/>
              <a:buChar char="•"/>
            </a:pPr>
            <a:r>
              <a:rPr lang="en-US" sz="2400" dirty="0"/>
              <a:t>Campus Research Computing Consortium (</a:t>
            </a:r>
            <a:r>
              <a:rPr lang="en-US" sz="2400" dirty="0" err="1"/>
              <a:t>CaRCC</a:t>
            </a:r>
            <a:r>
              <a:rPr lang="en-US" sz="2400" dirty="0"/>
              <a:t>)</a:t>
            </a:r>
          </a:p>
          <a:p>
            <a:pPr marL="285750" indent="-285750">
              <a:buFont typeface="Arial"/>
              <a:buChar char="•"/>
            </a:pPr>
            <a:r>
              <a:rPr lang="en-US" sz="2400" dirty="0"/>
              <a:t>Campus Champions</a:t>
            </a:r>
          </a:p>
          <a:p>
            <a:pPr marL="285750" indent="-285750">
              <a:buFont typeface="Arial"/>
              <a:buChar char="•"/>
            </a:pPr>
            <a:r>
              <a:rPr lang="en-US" sz="2400" dirty="0" err="1"/>
              <a:t>CyberAmbassadors</a:t>
            </a:r>
            <a:endParaRPr lang="en-US" sz="2400" dirty="0"/>
          </a:p>
          <a:p>
            <a:pPr marL="285750" indent="-285750">
              <a:buFont typeface="Arial"/>
              <a:buChar char="•"/>
            </a:pPr>
            <a:r>
              <a:rPr lang="en-US" sz="2400" dirty="0"/>
              <a:t>Linux Clusters Institute</a:t>
            </a:r>
          </a:p>
          <a:p>
            <a:pPr marL="285750" indent="-285750">
              <a:buFont typeface="Arial"/>
              <a:buChar char="•"/>
            </a:pPr>
            <a:r>
              <a:rPr lang="en-US" sz="2400" dirty="0"/>
              <a:t>SIGHPC Education Chapter</a:t>
            </a:r>
          </a:p>
          <a:p>
            <a:pPr marL="285750" indent="-285750">
              <a:buFont typeface="Arial"/>
              <a:buChar char="•"/>
            </a:pPr>
            <a:r>
              <a:rPr lang="en-US" sz="2400" dirty="0"/>
              <a:t>Software &amp; Data Carpentry</a:t>
            </a:r>
          </a:p>
          <a:p>
            <a:pPr marL="285750" indent="-285750">
              <a:buFont typeface="Arial"/>
              <a:buChar char="•"/>
            </a:pPr>
            <a:r>
              <a:rPr lang="en-US" sz="2400" b="1" u="sng" dirty="0"/>
              <a:t>Science Gateways Community Institute</a:t>
            </a:r>
          </a:p>
          <a:p>
            <a:pPr marL="285750" indent="-285750">
              <a:buFont typeface="Arial"/>
              <a:buChar char="•"/>
            </a:pPr>
            <a:r>
              <a:rPr lang="en-US" sz="2400" dirty="0"/>
              <a:t>UK Research Software Engineer </a:t>
            </a:r>
            <a:r>
              <a:rPr lang="en-US" sz="2400" dirty="0" smtClean="0"/>
              <a:t>Association</a:t>
            </a:r>
          </a:p>
          <a:p>
            <a:pPr marL="285750" indent="-285750">
              <a:buFont typeface="Arial"/>
              <a:buChar char="•"/>
            </a:pPr>
            <a:r>
              <a:rPr lang="en-US" sz="2400" b="1" u="sng" dirty="0" smtClean="0"/>
              <a:t>US Research Software Engineer Association</a:t>
            </a:r>
          </a:p>
          <a:p>
            <a:pPr marL="285750" indent="-285750">
              <a:buFont typeface="Arial"/>
              <a:buChar char="•"/>
            </a:pPr>
            <a:r>
              <a:rPr lang="en-US" sz="2400" dirty="0" smtClean="0"/>
              <a:t>UK Software Sustainability Institute</a:t>
            </a:r>
            <a:endParaRPr lang="en-US" sz="2400" dirty="0"/>
          </a:p>
          <a:p>
            <a:pPr marL="285750" indent="-285750">
              <a:buFont typeface="Arial"/>
              <a:buChar char="•"/>
            </a:pPr>
            <a:r>
              <a:rPr lang="en-US" sz="2400" b="1" u="sng" dirty="0"/>
              <a:t>Working Toward Sustainable Software for Science Practice and </a:t>
            </a:r>
            <a:r>
              <a:rPr lang="en-US" sz="2400" b="1" u="sng" dirty="0" smtClean="0"/>
              <a:t>Experience (WSSSPE)</a:t>
            </a:r>
            <a:endParaRPr lang="en-US" sz="2400" b="1" u="sng" dirty="0"/>
          </a:p>
          <a:p>
            <a:pPr marL="285750" indent="-285750">
              <a:buFont typeface="Arial"/>
              <a:buChar char="•"/>
            </a:pPr>
            <a:r>
              <a:rPr lang="en-US" sz="2400" b="1" u="sng" dirty="0"/>
              <a:t>US Research Software Sustainability Institute</a:t>
            </a:r>
          </a:p>
        </p:txBody>
      </p:sp>
    </p:spTree>
    <p:extLst>
      <p:ext uri="{BB962C8B-B14F-4D97-AF65-F5344CB8AC3E}">
        <p14:creationId xmlns:p14="http://schemas.microsoft.com/office/powerpoint/2010/main" val="16547894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State of the Art in Research</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sp>
        <p:nvSpPr>
          <p:cNvPr id="21" name="Rectangle 20"/>
          <p:cNvSpPr/>
          <p:nvPr/>
        </p:nvSpPr>
        <p:spPr>
          <a:xfrm>
            <a:off x="179512" y="1388790"/>
            <a:ext cx="2736304" cy="3785652"/>
          </a:xfrm>
          <a:prstGeom prst="rect">
            <a:avLst/>
          </a:prstGeom>
          <a:noFill/>
        </p:spPr>
        <p:txBody>
          <a:bodyPr wrap="square">
            <a:spAutoFit/>
          </a:bodyPr>
          <a:lstStyle/>
          <a:p>
            <a:r>
              <a:rPr lang="en-US" sz="2400" dirty="0" smtClean="0">
                <a:solidFill>
                  <a:srgbClr val="000000"/>
                </a:solidFill>
              </a:rPr>
              <a:t>Increased complexity of </a:t>
            </a:r>
          </a:p>
          <a:p>
            <a:endParaRPr lang="en-US" sz="2400" dirty="0">
              <a:solidFill>
                <a:srgbClr val="000000"/>
              </a:solidFill>
            </a:endParaRPr>
          </a:p>
          <a:p>
            <a:pPr marL="342900" indent="-342900">
              <a:buFont typeface="Arial"/>
              <a:buChar char="•"/>
            </a:pPr>
            <a:r>
              <a:rPr lang="en-US" sz="2400" dirty="0" smtClean="0">
                <a:solidFill>
                  <a:srgbClr val="000000"/>
                </a:solidFill>
              </a:rPr>
              <a:t>research questions</a:t>
            </a:r>
          </a:p>
          <a:p>
            <a:pPr marL="342900" indent="-342900">
              <a:buFont typeface="Arial"/>
              <a:buChar char="•"/>
            </a:pPr>
            <a:r>
              <a:rPr lang="en-US" sz="2400" dirty="0" smtClean="0">
                <a:solidFill>
                  <a:srgbClr val="000000"/>
                </a:solidFill>
              </a:rPr>
              <a:t>hardware</a:t>
            </a:r>
          </a:p>
          <a:p>
            <a:pPr marL="342900" indent="-342900">
              <a:buFont typeface="Arial"/>
              <a:buChar char="•"/>
            </a:pPr>
            <a:r>
              <a:rPr lang="en-US" sz="2400" dirty="0" smtClean="0">
                <a:solidFill>
                  <a:srgbClr val="000000"/>
                </a:solidFill>
              </a:rPr>
              <a:t>software</a:t>
            </a:r>
          </a:p>
          <a:p>
            <a:pPr marL="342900" indent="-342900">
              <a:buFont typeface="Arial"/>
              <a:buChar char="•"/>
            </a:pPr>
            <a:r>
              <a:rPr lang="en-US" sz="2400" dirty="0" smtClean="0">
                <a:solidFill>
                  <a:srgbClr val="000000"/>
                </a:solidFill>
              </a:rPr>
              <a:t>instruments</a:t>
            </a:r>
          </a:p>
          <a:p>
            <a:pPr marL="342900" indent="-342900">
              <a:buFont typeface="Arial"/>
              <a:buChar char="•"/>
            </a:pPr>
            <a:r>
              <a:rPr lang="en-US" sz="2400" dirty="0" smtClean="0">
                <a:solidFill>
                  <a:srgbClr val="000000"/>
                </a:solidFill>
              </a:rPr>
              <a:t>data volume</a:t>
            </a:r>
          </a:p>
          <a:p>
            <a:pPr marL="342900" indent="-342900">
              <a:buFont typeface="Arial"/>
              <a:buChar char="•"/>
            </a:pPr>
            <a:r>
              <a:rPr lang="en-US" sz="2400" dirty="0" smtClean="0">
                <a:solidFill>
                  <a:srgbClr val="000000"/>
                </a:solidFill>
              </a:rPr>
              <a:t>data formats</a:t>
            </a:r>
            <a:endParaRPr lang="en-US" sz="2400" dirty="0">
              <a:solidFill>
                <a:srgbClr val="000000"/>
              </a:solidFill>
            </a:endParaRPr>
          </a:p>
        </p:txBody>
      </p:sp>
      <p:pic>
        <p:nvPicPr>
          <p:cNvPr id="22" name="Picture 21" descr="Albert Einsteins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2018292"/>
            <a:ext cx="2664296" cy="2610858"/>
          </a:xfrm>
          <a:prstGeom prst="rect">
            <a:avLst/>
          </a:prstGeom>
        </p:spPr>
      </p:pic>
      <p:sp>
        <p:nvSpPr>
          <p:cNvPr id="23" name="Rectangle 22"/>
          <p:cNvSpPr/>
          <p:nvPr/>
        </p:nvSpPr>
        <p:spPr>
          <a:xfrm>
            <a:off x="6084168" y="1388790"/>
            <a:ext cx="2820864" cy="3785652"/>
          </a:xfrm>
          <a:prstGeom prst="rect">
            <a:avLst/>
          </a:prstGeom>
          <a:noFill/>
        </p:spPr>
        <p:txBody>
          <a:bodyPr wrap="square">
            <a:spAutoFit/>
          </a:bodyPr>
          <a:lstStyle/>
          <a:p>
            <a:pPr algn="ctr"/>
            <a:r>
              <a:rPr lang="en-US" sz="2400" dirty="0" smtClean="0"/>
              <a:t>The need for </a:t>
            </a:r>
            <a:r>
              <a:rPr lang="en-US" sz="2400" dirty="0" smtClean="0">
                <a:solidFill>
                  <a:srgbClr val="FF0000"/>
                </a:solidFill>
              </a:rPr>
              <a:t>end-to-end solutions</a:t>
            </a:r>
            <a:r>
              <a:rPr lang="en-US" sz="2400" dirty="0" smtClean="0"/>
              <a:t> </a:t>
            </a:r>
            <a:r>
              <a:rPr lang="en-US" sz="2400" kern="0" dirty="0" smtClean="0">
                <a:ea typeface="Gentium Plus" pitchFamily="2" charset="0"/>
                <a:cs typeface="Arial" panose="020B0604020202020204" pitchFamily="34" charset="0"/>
              </a:rPr>
              <a:t>for </a:t>
            </a:r>
            <a:r>
              <a:rPr lang="en-US" sz="2400" kern="0" dirty="0">
                <a:ea typeface="Gentium Plus" pitchFamily="2" charset="0"/>
                <a:cs typeface="Arial" panose="020B0604020202020204" pitchFamily="34" charset="0"/>
              </a:rPr>
              <a:t>accessing </a:t>
            </a:r>
            <a:r>
              <a:rPr lang="en-US" sz="2400" kern="0" dirty="0">
                <a:solidFill>
                  <a:srgbClr val="FF0000"/>
                </a:solidFill>
                <a:ea typeface="Gentium Plus" pitchFamily="2" charset="0"/>
                <a:cs typeface="Arial" panose="020B0604020202020204" pitchFamily="34" charset="0"/>
              </a:rPr>
              <a:t>data, software, computing services, and equipment </a:t>
            </a:r>
            <a:r>
              <a:rPr lang="en-US" sz="2400" kern="0" dirty="0">
                <a:ea typeface="Gentium Plus" pitchFamily="2" charset="0"/>
                <a:cs typeface="Arial" panose="020B0604020202020204" pitchFamily="34" charset="0"/>
              </a:rPr>
              <a:t>specific to the needs of a science or engineering discipline</a:t>
            </a:r>
            <a:r>
              <a:rPr lang="en-US" sz="2400" dirty="0" smtClean="0"/>
              <a:t> </a:t>
            </a:r>
            <a:endParaRPr lang="en-US" sz="2400" dirty="0"/>
          </a:p>
        </p:txBody>
      </p:sp>
    </p:spTree>
    <p:extLst>
      <p:ext uri="{BB962C8B-B14F-4D97-AF65-F5344CB8AC3E}">
        <p14:creationId xmlns:p14="http://schemas.microsoft.com/office/powerpoint/2010/main" val="29177953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Science Gateways</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sp>
        <p:nvSpPr>
          <p:cNvPr id="13" name="Rectangle 12"/>
          <p:cNvSpPr/>
          <p:nvPr/>
        </p:nvSpPr>
        <p:spPr>
          <a:xfrm>
            <a:off x="179512" y="1388790"/>
            <a:ext cx="2736304" cy="3785652"/>
          </a:xfrm>
          <a:prstGeom prst="rect">
            <a:avLst/>
          </a:prstGeom>
          <a:noFill/>
        </p:spPr>
        <p:txBody>
          <a:bodyPr wrap="square">
            <a:spAutoFit/>
          </a:bodyPr>
          <a:lstStyle/>
          <a:p>
            <a:r>
              <a:rPr lang="en-US" sz="2400" dirty="0" smtClean="0">
                <a:solidFill>
                  <a:srgbClr val="000000"/>
                </a:solidFill>
              </a:rPr>
              <a:t>Increased complexity of </a:t>
            </a:r>
          </a:p>
          <a:p>
            <a:endParaRPr lang="en-US" sz="2400" dirty="0">
              <a:solidFill>
                <a:srgbClr val="000000"/>
              </a:solidFill>
            </a:endParaRPr>
          </a:p>
          <a:p>
            <a:pPr marL="342900" indent="-342900">
              <a:buFont typeface="Arial"/>
              <a:buChar char="•"/>
            </a:pPr>
            <a:r>
              <a:rPr lang="en-US" sz="2400" dirty="0" smtClean="0">
                <a:solidFill>
                  <a:srgbClr val="000000"/>
                </a:solidFill>
              </a:rPr>
              <a:t>research questions</a:t>
            </a:r>
          </a:p>
          <a:p>
            <a:pPr marL="342900" indent="-342900">
              <a:buFont typeface="Arial"/>
              <a:buChar char="•"/>
            </a:pPr>
            <a:r>
              <a:rPr lang="en-US" sz="2400" dirty="0" smtClean="0">
                <a:solidFill>
                  <a:srgbClr val="000000"/>
                </a:solidFill>
              </a:rPr>
              <a:t>hardware</a:t>
            </a:r>
          </a:p>
          <a:p>
            <a:pPr marL="342900" indent="-342900">
              <a:buFont typeface="Arial"/>
              <a:buChar char="•"/>
            </a:pPr>
            <a:r>
              <a:rPr lang="en-US" sz="2400" dirty="0" smtClean="0">
                <a:solidFill>
                  <a:srgbClr val="000000"/>
                </a:solidFill>
              </a:rPr>
              <a:t>software</a:t>
            </a:r>
          </a:p>
          <a:p>
            <a:pPr marL="342900" indent="-342900">
              <a:buFont typeface="Arial"/>
              <a:buChar char="•"/>
            </a:pPr>
            <a:r>
              <a:rPr lang="en-US" sz="2400" dirty="0" smtClean="0">
                <a:solidFill>
                  <a:srgbClr val="000000"/>
                </a:solidFill>
              </a:rPr>
              <a:t>instruments</a:t>
            </a:r>
          </a:p>
          <a:p>
            <a:pPr marL="342900" indent="-342900">
              <a:buFont typeface="Arial"/>
              <a:buChar char="•"/>
            </a:pPr>
            <a:r>
              <a:rPr lang="en-US" sz="2400" dirty="0" smtClean="0">
                <a:solidFill>
                  <a:srgbClr val="000000"/>
                </a:solidFill>
              </a:rPr>
              <a:t>data volume</a:t>
            </a:r>
          </a:p>
          <a:p>
            <a:pPr marL="342900" indent="-342900">
              <a:buFont typeface="Arial"/>
              <a:buChar char="•"/>
            </a:pPr>
            <a:r>
              <a:rPr lang="en-US" sz="2400" dirty="0" smtClean="0">
                <a:solidFill>
                  <a:srgbClr val="000000"/>
                </a:solidFill>
              </a:rPr>
              <a:t>data formats</a:t>
            </a:r>
            <a:endParaRPr lang="en-US" sz="2400" dirty="0">
              <a:solidFill>
                <a:srgbClr val="000000"/>
              </a:solidFill>
            </a:endParaRPr>
          </a:p>
        </p:txBody>
      </p:sp>
      <p:sp>
        <p:nvSpPr>
          <p:cNvPr id="15" name="Rectangle 14"/>
          <p:cNvSpPr/>
          <p:nvPr/>
        </p:nvSpPr>
        <p:spPr>
          <a:xfrm>
            <a:off x="6084168" y="1388790"/>
            <a:ext cx="2820864" cy="3785652"/>
          </a:xfrm>
          <a:prstGeom prst="rect">
            <a:avLst/>
          </a:prstGeom>
          <a:noFill/>
        </p:spPr>
        <p:txBody>
          <a:bodyPr wrap="square">
            <a:spAutoFit/>
          </a:bodyPr>
          <a:lstStyle/>
          <a:p>
            <a:pPr algn="ctr"/>
            <a:r>
              <a:rPr lang="en-US" sz="2400" dirty="0" smtClean="0"/>
              <a:t>The need for </a:t>
            </a:r>
            <a:r>
              <a:rPr lang="en-US" sz="2400" dirty="0" smtClean="0">
                <a:solidFill>
                  <a:srgbClr val="FF0000"/>
                </a:solidFill>
              </a:rPr>
              <a:t>end-to-end solutions</a:t>
            </a:r>
            <a:r>
              <a:rPr lang="en-US" sz="2400" dirty="0" smtClean="0"/>
              <a:t> </a:t>
            </a:r>
            <a:r>
              <a:rPr lang="en-US" sz="2400" kern="0" dirty="0" smtClean="0">
                <a:ea typeface="Gentium Plus" pitchFamily="2" charset="0"/>
                <a:cs typeface="Arial" panose="020B0604020202020204" pitchFamily="34" charset="0"/>
              </a:rPr>
              <a:t>for </a:t>
            </a:r>
            <a:r>
              <a:rPr lang="en-US" sz="2400" kern="0" dirty="0">
                <a:ea typeface="Gentium Plus" pitchFamily="2" charset="0"/>
                <a:cs typeface="Arial" panose="020B0604020202020204" pitchFamily="34" charset="0"/>
              </a:rPr>
              <a:t>accessing </a:t>
            </a:r>
            <a:r>
              <a:rPr lang="en-US" sz="2400" kern="0" dirty="0">
                <a:solidFill>
                  <a:srgbClr val="FF0000"/>
                </a:solidFill>
                <a:ea typeface="Gentium Plus" pitchFamily="2" charset="0"/>
                <a:cs typeface="Arial" panose="020B0604020202020204" pitchFamily="34" charset="0"/>
              </a:rPr>
              <a:t>data, software, computing services, and equipment </a:t>
            </a:r>
            <a:r>
              <a:rPr lang="en-US" sz="2400" kern="0" dirty="0">
                <a:ea typeface="Gentium Plus" pitchFamily="2" charset="0"/>
                <a:cs typeface="Arial" panose="020B0604020202020204" pitchFamily="34" charset="0"/>
              </a:rPr>
              <a:t>specific to the needs of a science or engineering discipline</a:t>
            </a:r>
            <a:r>
              <a:rPr lang="en-US" sz="2400" dirty="0" smtClean="0"/>
              <a:t> </a:t>
            </a:r>
            <a:endParaRPr lang="en-US" sz="2400" dirty="0"/>
          </a:p>
        </p:txBody>
      </p:sp>
      <p:pic>
        <p:nvPicPr>
          <p:cNvPr id="16" name="Picture 15" descr="einsteinhap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2154352"/>
            <a:ext cx="3340100" cy="2438400"/>
          </a:xfrm>
          <a:prstGeom prst="rect">
            <a:avLst/>
          </a:prstGeom>
        </p:spPr>
      </p:pic>
      <p:sp>
        <p:nvSpPr>
          <p:cNvPr id="17" name="Rectangle 16"/>
          <p:cNvSpPr/>
          <p:nvPr/>
        </p:nvSpPr>
        <p:spPr>
          <a:xfrm>
            <a:off x="2861391" y="4952792"/>
            <a:ext cx="2908919" cy="523220"/>
          </a:xfrm>
          <a:prstGeom prst="rect">
            <a:avLst/>
          </a:prstGeom>
        </p:spPr>
        <p:txBody>
          <a:bodyPr wrap="none">
            <a:spAutoFit/>
          </a:bodyPr>
          <a:lstStyle/>
          <a:p>
            <a:pPr algn="ctr"/>
            <a:r>
              <a:rPr lang="en-US" sz="2800" dirty="0">
                <a:solidFill>
                  <a:srgbClr val="FF0000"/>
                </a:solidFill>
              </a:rPr>
              <a:t>Science </a:t>
            </a:r>
            <a:r>
              <a:rPr lang="en-US" sz="2800" dirty="0" smtClean="0">
                <a:solidFill>
                  <a:srgbClr val="FF0000"/>
                </a:solidFill>
              </a:rPr>
              <a:t>Gateways!</a:t>
            </a:r>
            <a:endParaRPr lang="en-US" sz="2800" dirty="0">
              <a:solidFill>
                <a:srgbClr val="FF0000"/>
              </a:solidFill>
            </a:endParaRPr>
          </a:p>
        </p:txBody>
      </p:sp>
    </p:spTree>
    <p:extLst>
      <p:ext uri="{BB962C8B-B14F-4D97-AF65-F5344CB8AC3E}">
        <p14:creationId xmlns:p14="http://schemas.microsoft.com/office/powerpoint/2010/main" val="25886348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3600" dirty="0">
              <a:solidFill>
                <a:prstClr val="white"/>
              </a:solidFill>
            </a:endParaRPr>
          </a:p>
        </p:txBody>
      </p:sp>
      <p:pic>
        <p:nvPicPr>
          <p:cNvPr id="12" name="Picture 11" descr="Blind-Men-And-The-Elephan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707" y="244920"/>
            <a:ext cx="7812357" cy="5739912"/>
          </a:xfrm>
          <a:prstGeom prst="rect">
            <a:avLst/>
          </a:prstGeom>
        </p:spPr>
      </p:pic>
      <p:pic>
        <p:nvPicPr>
          <p:cNvPr id="14" name="Picture 13"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spTree>
    <p:extLst>
      <p:ext uri="{BB962C8B-B14F-4D97-AF65-F5344CB8AC3E}">
        <p14:creationId xmlns:p14="http://schemas.microsoft.com/office/powerpoint/2010/main" val="35552986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grpSp>
        <p:nvGrpSpPr>
          <p:cNvPr id="12" name="Group 11"/>
          <p:cNvGrpSpPr/>
          <p:nvPr/>
        </p:nvGrpSpPr>
        <p:grpSpPr>
          <a:xfrm>
            <a:off x="755577" y="260508"/>
            <a:ext cx="7848872" cy="5760640"/>
            <a:chOff x="672734" y="1034773"/>
            <a:chExt cx="7840184" cy="5760357"/>
          </a:xfrm>
        </p:grpSpPr>
        <p:pic>
          <p:nvPicPr>
            <p:cNvPr id="13" name="Picture 12" descr="Blind-Men-And-The-Elephant-No-Ca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734" y="1034773"/>
              <a:ext cx="7840184" cy="5760357"/>
            </a:xfrm>
            <a:prstGeom prst="rect">
              <a:avLst/>
            </a:prstGeom>
          </p:spPr>
        </p:pic>
        <p:sp>
          <p:nvSpPr>
            <p:cNvPr id="14" name="TextBox 13"/>
            <p:cNvSpPr txBox="1"/>
            <p:nvPr/>
          </p:nvSpPr>
          <p:spPr>
            <a:xfrm>
              <a:off x="2634351" y="1211472"/>
              <a:ext cx="1012245" cy="738664"/>
            </a:xfrm>
            <a:prstGeom prst="rect">
              <a:avLst/>
            </a:prstGeom>
            <a:noFill/>
          </p:spPr>
          <p:txBody>
            <a:bodyPr wrap="square" rtlCol="0">
              <a:spAutoFit/>
            </a:bodyPr>
            <a:lstStyle/>
            <a:p>
              <a:pPr algn="ctr"/>
              <a:r>
                <a:rPr lang="en-US" sz="1400" dirty="0" smtClean="0"/>
                <a:t>It’s a</a:t>
              </a:r>
            </a:p>
            <a:p>
              <a:pPr algn="ctr"/>
              <a:r>
                <a:rPr lang="en-US" sz="1400" dirty="0" smtClean="0"/>
                <a:t>Science</a:t>
              </a:r>
            </a:p>
            <a:p>
              <a:pPr algn="ctr"/>
              <a:r>
                <a:rPr lang="en-US" sz="1400" dirty="0" smtClean="0"/>
                <a:t>Gateway</a:t>
              </a:r>
              <a:endParaRPr lang="en-US" sz="1400" dirty="0"/>
            </a:p>
          </p:txBody>
        </p:sp>
        <p:sp>
          <p:nvSpPr>
            <p:cNvPr id="15" name="TextBox 14"/>
            <p:cNvSpPr txBox="1"/>
            <p:nvPr/>
          </p:nvSpPr>
          <p:spPr>
            <a:xfrm>
              <a:off x="5471401" y="2677937"/>
              <a:ext cx="1012245" cy="738664"/>
            </a:xfrm>
            <a:prstGeom prst="rect">
              <a:avLst/>
            </a:prstGeom>
            <a:noFill/>
          </p:spPr>
          <p:txBody>
            <a:bodyPr wrap="square" rtlCol="0">
              <a:spAutoFit/>
            </a:bodyPr>
            <a:lstStyle/>
            <a:p>
              <a:pPr algn="ctr"/>
              <a:r>
                <a:rPr lang="en-US" sz="1400" dirty="0" smtClean="0"/>
                <a:t>It’s a Research</a:t>
              </a:r>
            </a:p>
            <a:p>
              <a:pPr algn="ctr"/>
              <a:r>
                <a:rPr lang="en-US" sz="1400" dirty="0" smtClean="0"/>
                <a:t>Portal</a:t>
              </a:r>
              <a:endParaRPr lang="en-US" sz="1400" dirty="0"/>
            </a:p>
          </p:txBody>
        </p:sp>
        <p:sp>
          <p:nvSpPr>
            <p:cNvPr id="16" name="TextBox 15"/>
            <p:cNvSpPr txBox="1"/>
            <p:nvPr/>
          </p:nvSpPr>
          <p:spPr>
            <a:xfrm>
              <a:off x="4482800" y="6112354"/>
              <a:ext cx="1320319" cy="523194"/>
            </a:xfrm>
            <a:prstGeom prst="rect">
              <a:avLst/>
            </a:prstGeom>
            <a:noFill/>
          </p:spPr>
          <p:txBody>
            <a:bodyPr wrap="square" rtlCol="0">
              <a:spAutoFit/>
            </a:bodyPr>
            <a:lstStyle/>
            <a:p>
              <a:pPr algn="ctr"/>
              <a:r>
                <a:rPr lang="en-US" sz="1400" dirty="0" smtClean="0"/>
                <a:t>It’s a </a:t>
              </a:r>
              <a:r>
                <a:rPr lang="en-US" sz="1400" dirty="0" err="1" smtClean="0"/>
                <a:t>Collaboratory</a:t>
              </a:r>
              <a:endParaRPr lang="en-US" sz="1400" dirty="0"/>
            </a:p>
          </p:txBody>
        </p:sp>
        <p:sp>
          <p:nvSpPr>
            <p:cNvPr id="17" name="TextBox 16"/>
            <p:cNvSpPr txBox="1"/>
            <p:nvPr/>
          </p:nvSpPr>
          <p:spPr>
            <a:xfrm>
              <a:off x="1938331" y="5939514"/>
              <a:ext cx="1598703" cy="646299"/>
            </a:xfrm>
            <a:prstGeom prst="rect">
              <a:avLst/>
            </a:prstGeom>
            <a:noFill/>
          </p:spPr>
          <p:txBody>
            <a:bodyPr wrap="square" rtlCol="0">
              <a:spAutoFit/>
            </a:bodyPr>
            <a:lstStyle/>
            <a:p>
              <a:pPr algn="ctr"/>
              <a:r>
                <a:rPr lang="en-US" sz="1200" dirty="0" smtClean="0"/>
                <a:t>It’s a</a:t>
              </a:r>
            </a:p>
            <a:p>
              <a:pPr algn="ctr"/>
              <a:r>
                <a:rPr lang="en-US" sz="1200" dirty="0" smtClean="0"/>
                <a:t>Cyber- </a:t>
              </a:r>
            </a:p>
            <a:p>
              <a:pPr algn="ctr"/>
              <a:r>
                <a:rPr lang="en-US" sz="1200" dirty="0" smtClean="0"/>
                <a:t>infrastructure</a:t>
              </a:r>
              <a:endParaRPr lang="en-US" sz="1200" dirty="0"/>
            </a:p>
          </p:txBody>
        </p:sp>
        <p:sp>
          <p:nvSpPr>
            <p:cNvPr id="18" name="TextBox 17"/>
            <p:cNvSpPr txBox="1"/>
            <p:nvPr/>
          </p:nvSpPr>
          <p:spPr>
            <a:xfrm>
              <a:off x="841375" y="3140512"/>
              <a:ext cx="1184439" cy="830956"/>
            </a:xfrm>
            <a:prstGeom prst="rect">
              <a:avLst/>
            </a:prstGeom>
            <a:noFill/>
          </p:spPr>
          <p:txBody>
            <a:bodyPr wrap="square" rtlCol="0">
              <a:spAutoFit/>
            </a:bodyPr>
            <a:lstStyle/>
            <a:p>
              <a:pPr algn="ctr"/>
              <a:r>
                <a:rPr lang="en-US" sz="1200" dirty="0" smtClean="0"/>
                <a:t>It’s</a:t>
              </a:r>
            </a:p>
            <a:p>
              <a:pPr algn="ctr"/>
              <a:r>
                <a:rPr lang="en-US" sz="1200" dirty="0" smtClean="0"/>
                <a:t>a Virtual Research</a:t>
              </a:r>
            </a:p>
            <a:p>
              <a:pPr algn="ctr"/>
              <a:r>
                <a:rPr lang="en-US" sz="1200" dirty="0" smtClean="0"/>
                <a:t>Environment</a:t>
              </a:r>
              <a:endParaRPr lang="en-US" sz="1200" dirty="0"/>
            </a:p>
          </p:txBody>
        </p:sp>
        <p:sp>
          <p:nvSpPr>
            <p:cNvPr id="19" name="TextBox 18"/>
            <p:cNvSpPr txBox="1"/>
            <p:nvPr/>
          </p:nvSpPr>
          <p:spPr>
            <a:xfrm>
              <a:off x="7337205" y="3248328"/>
              <a:ext cx="1175713" cy="738628"/>
            </a:xfrm>
            <a:prstGeom prst="rect">
              <a:avLst/>
            </a:prstGeom>
            <a:noFill/>
          </p:spPr>
          <p:txBody>
            <a:bodyPr wrap="square" rtlCol="0">
              <a:spAutoFit/>
            </a:bodyPr>
            <a:lstStyle/>
            <a:p>
              <a:pPr algn="ctr"/>
              <a:r>
                <a:rPr lang="en-US" sz="1400" dirty="0" smtClean="0"/>
                <a:t>It’s a</a:t>
              </a:r>
            </a:p>
            <a:p>
              <a:pPr algn="ctr"/>
              <a:r>
                <a:rPr lang="en-US" sz="1400" dirty="0" smtClean="0"/>
                <a:t>Virtual </a:t>
              </a:r>
            </a:p>
            <a:p>
              <a:pPr algn="ctr"/>
              <a:r>
                <a:rPr lang="en-US" sz="1400" dirty="0" smtClean="0"/>
                <a:t>Lab</a:t>
              </a:r>
              <a:endParaRPr lang="en-US" sz="1400" dirty="0"/>
            </a:p>
          </p:txBody>
        </p:sp>
      </p:grpSp>
    </p:spTree>
    <p:extLst>
      <p:ext uri="{BB962C8B-B14F-4D97-AF65-F5344CB8AC3E}">
        <p14:creationId xmlns:p14="http://schemas.microsoft.com/office/powerpoint/2010/main" val="31817791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rPr>
              <a:t>Science Gateways</a:t>
            </a:r>
            <a:endParaRPr lang="de-DE" sz="3600" dirty="0">
              <a:solidFill>
                <a:prstClr val="white"/>
              </a:solidFill>
            </a:endParaRPr>
          </a:p>
        </p:txBody>
      </p:sp>
      <p:sp>
        <p:nvSpPr>
          <p:cNvPr id="20" name="Title 1"/>
          <p:cNvSpPr txBox="1">
            <a:spLocks/>
          </p:cNvSpPr>
          <p:nvPr/>
        </p:nvSpPr>
        <p:spPr>
          <a:xfrm>
            <a:off x="457200" y="737578"/>
            <a:ext cx="8229600" cy="109728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Gateway users are 77% of active XSEDE users in Q4 2016</a:t>
            </a:r>
            <a:endParaRPr lang="en-US" dirty="0"/>
          </a:p>
        </p:txBody>
      </p:sp>
      <p:sp>
        <p:nvSpPr>
          <p:cNvPr id="21" name="TextBox 20"/>
          <p:cNvSpPr txBox="1"/>
          <p:nvPr/>
        </p:nvSpPr>
        <p:spPr>
          <a:xfrm>
            <a:off x="1" y="6367828"/>
            <a:ext cx="8571502" cy="369332"/>
          </a:xfrm>
          <a:prstGeom prst="rect">
            <a:avLst/>
          </a:prstGeom>
          <a:noFill/>
        </p:spPr>
        <p:txBody>
          <a:bodyPr wrap="none" rtlCol="0">
            <a:spAutoFit/>
          </a:bodyPr>
          <a:lstStyle/>
          <a:p>
            <a:r>
              <a:rPr lang="en-US" dirty="0" smtClean="0"/>
              <a:t>This is largely due to the CIPRES and I-TASSER gateways, but others are gaining</a:t>
            </a:r>
            <a:endParaRPr lang="en-US" dirty="0"/>
          </a:p>
        </p:txBody>
      </p:sp>
      <p:pic>
        <p:nvPicPr>
          <p:cNvPr id="22"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801" y="1908333"/>
            <a:ext cx="5934158" cy="4302889"/>
          </a:xfrm>
          <a:prstGeom prst="rect">
            <a:avLst/>
          </a:prstGeom>
        </p:spPr>
      </p:pic>
      <p:sp>
        <p:nvSpPr>
          <p:cNvPr id="23" name="Left Arrow 22"/>
          <p:cNvSpPr/>
          <p:nvPr/>
        </p:nvSpPr>
        <p:spPr bwMode="auto">
          <a:xfrm>
            <a:off x="7758604" y="2384585"/>
            <a:ext cx="1385396" cy="574568"/>
          </a:xfrm>
          <a:prstGeom prst="left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Helvetica" panose="020B0604020202020204" pitchFamily="34" charset="0"/>
              </a:rPr>
              <a:t>All users</a:t>
            </a:r>
          </a:p>
        </p:txBody>
      </p:sp>
      <p:sp>
        <p:nvSpPr>
          <p:cNvPr id="24" name="Left Arrow 23"/>
          <p:cNvSpPr/>
          <p:nvPr/>
        </p:nvSpPr>
        <p:spPr bwMode="auto">
          <a:xfrm>
            <a:off x="7793244" y="2982656"/>
            <a:ext cx="1350757" cy="611410"/>
          </a:xfrm>
          <a:prstGeom prst="leftArrow">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Helvetica" panose="020B0604020202020204" pitchFamily="34" charset="0"/>
              </a:rPr>
              <a:t>Gateways</a:t>
            </a:r>
          </a:p>
        </p:txBody>
      </p:sp>
      <p:sp>
        <p:nvSpPr>
          <p:cNvPr id="25" name="TextBox 24"/>
          <p:cNvSpPr txBox="1"/>
          <p:nvPr/>
        </p:nvSpPr>
        <p:spPr>
          <a:xfrm>
            <a:off x="4079387" y="6092236"/>
            <a:ext cx="1647318" cy="369332"/>
          </a:xfrm>
          <a:prstGeom prst="rect">
            <a:avLst/>
          </a:prstGeom>
          <a:noFill/>
        </p:spPr>
        <p:txBody>
          <a:bodyPr wrap="none" rtlCol="0">
            <a:spAutoFit/>
          </a:bodyPr>
          <a:lstStyle/>
          <a:p>
            <a:r>
              <a:rPr lang="en-US" b="1" i="0" dirty="0" smtClean="0"/>
              <a:t>XSEDE users</a:t>
            </a:r>
            <a:endParaRPr lang="en-US" b="1" i="0" dirty="0"/>
          </a:p>
        </p:txBody>
      </p:sp>
      <p:sp>
        <p:nvSpPr>
          <p:cNvPr id="26" name="Left Arrow 25"/>
          <p:cNvSpPr/>
          <p:nvPr/>
        </p:nvSpPr>
        <p:spPr bwMode="auto">
          <a:xfrm>
            <a:off x="7758884" y="4684999"/>
            <a:ext cx="1385117" cy="664419"/>
          </a:xfrm>
          <a:prstGeom prst="leftArrow">
            <a:avLst/>
          </a:prstGeom>
          <a:solidFill>
            <a:schemeClr val="bg1">
              <a:lumMod val="75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i="1" dirty="0">
                <a:latin typeface="Helvetica" panose="020B0604020202020204" pitchFamily="34" charset="0"/>
              </a:rPr>
              <a:t> </a:t>
            </a:r>
            <a:r>
              <a:rPr lang="en-US" sz="1600" i="1" dirty="0" smtClean="0">
                <a:latin typeface="Helvetica" panose="020B0604020202020204" pitchFamily="34" charset="0"/>
              </a:rPr>
              <a:t>Login</a:t>
            </a:r>
            <a:endParaRPr kumimoji="0" lang="en-US" sz="1600" b="0" i="1" u="none" strike="noStrike" cap="none" normalizeH="0" baseline="0" dirty="0" smtClean="0">
              <a:ln>
                <a:noFill/>
              </a:ln>
              <a:solidFill>
                <a:schemeClr val="tx1"/>
              </a:solidFill>
              <a:effectLst/>
              <a:latin typeface="Helvetica" panose="020B0604020202020204" pitchFamily="34" charset="0"/>
            </a:endParaRPr>
          </a:p>
        </p:txBody>
      </p:sp>
    </p:spTree>
    <p:extLst>
      <p:ext uri="{BB962C8B-B14F-4D97-AF65-F5344CB8AC3E}">
        <p14:creationId xmlns:p14="http://schemas.microsoft.com/office/powerpoint/2010/main" val="38555449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rPr>
              <a:t>Life Cycle </a:t>
            </a:r>
            <a:r>
              <a:rPr lang="de-DE" sz="3600" dirty="0" err="1" smtClean="0">
                <a:solidFill>
                  <a:prstClr val="white"/>
                </a:solidFill>
              </a:rPr>
              <a:t>of</a:t>
            </a:r>
            <a:r>
              <a:rPr lang="de-DE" sz="3600" dirty="0" smtClean="0">
                <a:solidFill>
                  <a:prstClr val="white"/>
                </a:solidFill>
              </a:rPr>
              <a:t> a Science Gateway</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sp>
        <p:nvSpPr>
          <p:cNvPr id="2" name="Rectangle 1"/>
          <p:cNvSpPr/>
          <p:nvPr/>
        </p:nvSpPr>
        <p:spPr>
          <a:xfrm>
            <a:off x="182715" y="1018833"/>
            <a:ext cx="4572000" cy="4832093"/>
          </a:xfrm>
          <a:prstGeom prst="rect">
            <a:avLst/>
          </a:prstGeom>
        </p:spPr>
        <p:txBody>
          <a:bodyPr>
            <a:spAutoFit/>
          </a:bodyPr>
          <a:lstStyle/>
          <a:p>
            <a:r>
              <a:rPr lang="en-US" sz="2800" dirty="0"/>
              <a:t>Developers typically</a:t>
            </a:r>
          </a:p>
          <a:p>
            <a:r>
              <a:rPr lang="en-US" sz="2800" dirty="0"/>
              <a:t>• work in isolation</a:t>
            </a:r>
          </a:p>
          <a:p>
            <a:r>
              <a:rPr lang="en-US" sz="2800" dirty="0"/>
              <a:t>• must bridge to</a:t>
            </a:r>
          </a:p>
          <a:p>
            <a:r>
              <a:rPr lang="en-US" sz="2800" dirty="0"/>
              <a:t>variety of resources</a:t>
            </a:r>
          </a:p>
          <a:p>
            <a:r>
              <a:rPr lang="en-US" sz="2800" dirty="0"/>
              <a:t>• need building</a:t>
            </a:r>
          </a:p>
          <a:p>
            <a:r>
              <a:rPr lang="en-US" sz="2800" dirty="0"/>
              <a:t>blocks in order to</a:t>
            </a:r>
          </a:p>
          <a:p>
            <a:r>
              <a:rPr lang="en-US" sz="2800" dirty="0"/>
              <a:t>focus on </a:t>
            </a:r>
            <a:r>
              <a:rPr lang="en-US" sz="2800" dirty="0" smtClean="0"/>
              <a:t>higher-level</a:t>
            </a:r>
            <a:endParaRPr lang="en-US" sz="2800" dirty="0"/>
          </a:p>
          <a:p>
            <a:r>
              <a:rPr lang="en-US" sz="2800" dirty="0"/>
              <a:t>functionality</a:t>
            </a:r>
          </a:p>
          <a:p>
            <a:r>
              <a:rPr lang="en-US" sz="2800" dirty="0"/>
              <a:t>• struggle to secure</a:t>
            </a:r>
          </a:p>
          <a:p>
            <a:r>
              <a:rPr lang="en-US" sz="2800" dirty="0"/>
              <a:t>sustainable </a:t>
            </a:r>
            <a:r>
              <a:rPr lang="en-US" sz="2800" dirty="0" smtClean="0"/>
              <a:t>funding</a:t>
            </a:r>
          </a:p>
          <a:p>
            <a:r>
              <a:rPr lang="en-US" sz="2800" b="1" dirty="0" smtClean="0">
                <a:solidFill>
                  <a:srgbClr val="FF0000"/>
                </a:solidFill>
              </a:rPr>
              <a:t>Sounds familiar?</a:t>
            </a:r>
          </a:p>
        </p:txBody>
      </p:sp>
      <p:pic>
        <p:nvPicPr>
          <p:cNvPr id="6" name="Picture 5" descr="gatewayLifeCyc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461" y="1216696"/>
            <a:ext cx="5511539" cy="4133654"/>
          </a:xfrm>
          <a:prstGeom prst="rect">
            <a:avLst/>
          </a:prstGeom>
        </p:spPr>
      </p:pic>
    </p:spTree>
    <p:extLst>
      <p:ext uri="{BB962C8B-B14F-4D97-AF65-F5344CB8AC3E}">
        <p14:creationId xmlns:p14="http://schemas.microsoft.com/office/powerpoint/2010/main" val="29032058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rPr>
              <a:t>Science Gateway Survey 2014</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sp>
        <p:nvSpPr>
          <p:cNvPr id="6" name="Slide Number Placeholder 3"/>
          <p:cNvSpPr>
            <a:spLocks noGrp="1"/>
          </p:cNvSpPr>
          <p:nvPr>
            <p:ph type="sldNum" sz="quarter" idx="12"/>
          </p:nvPr>
        </p:nvSpPr>
        <p:spPr>
          <a:xfrm>
            <a:off x="4068502" y="6311899"/>
            <a:ext cx="1006999" cy="430036"/>
          </a:xfrm>
        </p:spPr>
        <p:txBody>
          <a:bodyPr/>
          <a:lstStyle/>
          <a:p>
            <a:fld id="{C358CDD8-5622-4D06-9165-8486FE73D54E}" type="slidenum">
              <a:rPr lang="en-US" smtClean="0"/>
              <a:t>18</a:t>
            </a:fld>
            <a:endParaRPr lang="en-US"/>
          </a:p>
        </p:txBody>
      </p:sp>
      <p:sp>
        <p:nvSpPr>
          <p:cNvPr id="8" name="Rectangle 7"/>
          <p:cNvSpPr/>
          <p:nvPr/>
        </p:nvSpPr>
        <p:spPr>
          <a:xfrm>
            <a:off x="5805928" y="931007"/>
            <a:ext cx="2992321" cy="830997"/>
          </a:xfrm>
          <a:prstGeom prst="rect">
            <a:avLst/>
          </a:prstGeom>
        </p:spPr>
        <p:txBody>
          <a:bodyPr wrap="square">
            <a:spAutoFit/>
          </a:bodyPr>
          <a:lstStyle/>
          <a:p>
            <a:r>
              <a:rPr lang="en-US" sz="2400" dirty="0" smtClean="0"/>
              <a:t>What services </a:t>
            </a:r>
          </a:p>
          <a:p>
            <a:r>
              <a:rPr lang="en-US" sz="2400" dirty="0" smtClean="0"/>
              <a:t>would be helpful?</a:t>
            </a:r>
            <a:endParaRPr lang="en-US" sz="2400" dirty="0"/>
          </a:p>
        </p:txBody>
      </p:sp>
      <p:sp>
        <p:nvSpPr>
          <p:cNvPr id="9" name="TextBox 8"/>
          <p:cNvSpPr txBox="1"/>
          <p:nvPr/>
        </p:nvSpPr>
        <p:spPr>
          <a:xfrm>
            <a:off x="245104" y="1270208"/>
            <a:ext cx="4946617" cy="4431983"/>
          </a:xfrm>
          <a:prstGeom prst="rect">
            <a:avLst/>
          </a:prstGeom>
          <a:noFill/>
        </p:spPr>
        <p:txBody>
          <a:bodyPr wrap="square" rtlCol="0">
            <a:spAutoFit/>
          </a:bodyPr>
          <a:lstStyle/>
          <a:p>
            <a:pPr marL="285750" indent="-285750">
              <a:buFont typeface="Arial"/>
              <a:buChar char="•"/>
            </a:pPr>
            <a:r>
              <a:rPr lang="en-US" sz="2400" dirty="0"/>
              <a:t>sent out to 29,000 persons</a:t>
            </a:r>
          </a:p>
          <a:p>
            <a:pPr marL="285750" indent="-285750">
              <a:buFont typeface="Arial"/>
              <a:buChar char="•"/>
            </a:pPr>
            <a:r>
              <a:rPr lang="en-US" sz="2400" dirty="0"/>
              <a:t>4,957 responses from </a:t>
            </a:r>
            <a:r>
              <a:rPr lang="en-US" sz="2400" dirty="0" smtClean="0"/>
              <a:t/>
            </a:r>
            <a:br>
              <a:rPr lang="en-US" sz="2400" dirty="0" smtClean="0"/>
            </a:br>
            <a:r>
              <a:rPr lang="en-US" sz="2400" dirty="0" smtClean="0"/>
              <a:t>across </a:t>
            </a:r>
            <a:r>
              <a:rPr lang="en-US" sz="2400" dirty="0"/>
              <a:t>domains</a:t>
            </a:r>
          </a:p>
          <a:p>
            <a:pPr marL="285750" indent="-285750">
              <a:buFont typeface="Arial"/>
              <a:buChar char="•"/>
            </a:pPr>
            <a:r>
              <a:rPr lang="en-US" sz="2400" dirty="0"/>
              <a:t>52% from life, physical or mathematical </a:t>
            </a:r>
            <a:r>
              <a:rPr lang="en-US" sz="2400" dirty="0" smtClean="0"/>
              <a:t>sciences</a:t>
            </a:r>
            <a:endParaRPr lang="en-US" sz="2400" dirty="0"/>
          </a:p>
          <a:p>
            <a:pPr marL="285750" indent="-285750">
              <a:buFont typeface="Arial"/>
              <a:buChar char="•"/>
            </a:pPr>
            <a:r>
              <a:rPr lang="en-US" sz="2400" dirty="0"/>
              <a:t>32% from computer and information </a:t>
            </a:r>
            <a:r>
              <a:rPr lang="en-US" sz="2400" dirty="0" smtClean="0"/>
              <a:t>sciences </a:t>
            </a:r>
            <a:r>
              <a:rPr lang="en-US" sz="2400" dirty="0"/>
              <a:t>or </a:t>
            </a:r>
            <a:br>
              <a:rPr lang="en-US" sz="2400" dirty="0"/>
            </a:br>
            <a:r>
              <a:rPr lang="en-US" sz="2400" dirty="0" smtClean="0"/>
              <a:t>engineering </a:t>
            </a:r>
            <a:endParaRPr lang="en-US" sz="2400" dirty="0"/>
          </a:p>
          <a:p>
            <a:pPr marL="285750" indent="-285750">
              <a:buFont typeface="Arial"/>
              <a:buChar char="•"/>
            </a:pPr>
            <a:r>
              <a:rPr lang="en-US" sz="2400" dirty="0"/>
              <a:t>45% develop data collections</a:t>
            </a:r>
          </a:p>
          <a:p>
            <a:pPr marL="285750" indent="-285750">
              <a:buFont typeface="Arial"/>
              <a:buChar char="•"/>
            </a:pPr>
            <a:r>
              <a:rPr lang="en-US" sz="2400" dirty="0"/>
              <a:t>44% develop data analysis </a:t>
            </a:r>
            <a:r>
              <a:rPr lang="en-US" sz="2400" dirty="0" smtClean="0"/>
              <a:t/>
            </a:r>
            <a:br>
              <a:rPr lang="en-US" sz="2400" dirty="0" smtClean="0"/>
            </a:br>
            <a:r>
              <a:rPr lang="en-US" sz="2400" dirty="0" smtClean="0"/>
              <a:t>tools</a:t>
            </a:r>
            <a:endParaRPr lang="en-US" sz="2400" dirty="0"/>
          </a:p>
          <a:p>
            <a:pPr marL="285750" indent="-285750">
              <a:buFont typeface="Arial"/>
              <a:buChar char="•"/>
            </a:pP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661402454"/>
              </p:ext>
            </p:extLst>
          </p:nvPr>
        </p:nvGraphicFramePr>
        <p:xfrm>
          <a:off x="4837830" y="1722332"/>
          <a:ext cx="4132312" cy="4857229"/>
        </p:xfrm>
        <a:graphic>
          <a:graphicData uri="http://schemas.openxmlformats.org/drawingml/2006/table">
            <a:tbl>
              <a:tblPr firstRow="1" bandRow="1"/>
              <a:tblGrid>
                <a:gridCol w="2629653"/>
                <a:gridCol w="1502659"/>
              </a:tblGrid>
              <a:tr h="111685">
                <a:tc>
                  <a:txBody>
                    <a:bodyPr/>
                    <a:lstStyle/>
                    <a:p>
                      <a:pPr algn="l" fontAlgn="ctr"/>
                      <a:r>
                        <a:rPr lang="en-US" sz="1000" b="1" i="0" u="none" strike="noStrike">
                          <a:solidFill>
                            <a:srgbClr val="000000"/>
                          </a:solidFill>
                          <a:effectLst/>
                          <a:latin typeface="Calibri Light"/>
                        </a:rPr>
                        <a:t>Proposed Service</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1" i="0" u="none" strike="noStrike">
                          <a:solidFill>
                            <a:srgbClr val="000000"/>
                          </a:solidFill>
                          <a:effectLst/>
                          <a:latin typeface="Calibri Light"/>
                        </a:rPr>
                        <a:t>% Interest</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273808">
                <a:tc>
                  <a:txBody>
                    <a:bodyPr/>
                    <a:lstStyle/>
                    <a:p>
                      <a:pPr algn="l" fontAlgn="ctr"/>
                      <a:r>
                        <a:rPr lang="en-US" sz="1000" b="0" i="0" u="none" strike="noStrike">
                          <a:solidFill>
                            <a:srgbClr val="000000"/>
                          </a:solidFill>
                          <a:effectLst/>
                          <a:latin typeface="Calibri Light"/>
                        </a:rPr>
                        <a:t>Evaluation, impact analysis, website analytics</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Light"/>
                        </a:rPr>
                        <a:t>72%</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r h="165726">
                <a:tc>
                  <a:txBody>
                    <a:bodyPr/>
                    <a:lstStyle/>
                    <a:p>
                      <a:pPr algn="l" fontAlgn="ctr"/>
                      <a:r>
                        <a:rPr lang="en-US" sz="1000" b="0" i="0" u="none" strike="noStrike">
                          <a:solidFill>
                            <a:srgbClr val="000000"/>
                          </a:solidFill>
                          <a:effectLst/>
                          <a:latin typeface="Calibri Light"/>
                        </a:rPr>
                        <a:t>Adapting technologies</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0" i="0" u="none" strike="noStrike">
                          <a:solidFill>
                            <a:srgbClr val="000000"/>
                          </a:solidFill>
                          <a:effectLst/>
                          <a:latin typeface="Calibri Light"/>
                        </a:rPr>
                        <a:t>67%</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165726">
                <a:tc>
                  <a:txBody>
                    <a:bodyPr/>
                    <a:lstStyle/>
                    <a:p>
                      <a:pPr algn="l" fontAlgn="ctr"/>
                      <a:r>
                        <a:rPr lang="en-US" sz="1000" b="0" i="0" u="none" strike="noStrike">
                          <a:solidFill>
                            <a:srgbClr val="000000"/>
                          </a:solidFill>
                          <a:effectLst/>
                          <a:latin typeface="Calibri Light"/>
                        </a:rPr>
                        <a:t>Web/visual/graphic design</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Light"/>
                        </a:rPr>
                        <a:t>67%</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r h="165726">
                <a:tc>
                  <a:txBody>
                    <a:bodyPr/>
                    <a:lstStyle/>
                    <a:p>
                      <a:pPr algn="l" fontAlgn="ctr"/>
                      <a:r>
                        <a:rPr lang="en-US" sz="1000" b="0" i="0" u="none" strike="noStrike">
                          <a:solidFill>
                            <a:srgbClr val="000000"/>
                          </a:solidFill>
                          <a:effectLst/>
                          <a:latin typeface="Calibri Light"/>
                        </a:rPr>
                        <a:t>Choosing technologies</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0" i="0" u="none" strike="noStrike">
                          <a:solidFill>
                            <a:srgbClr val="000000"/>
                          </a:solidFill>
                          <a:effectLst/>
                          <a:latin typeface="Calibri Light"/>
                        </a:rPr>
                        <a:t>66%</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111685">
                <a:tc>
                  <a:txBody>
                    <a:bodyPr/>
                    <a:lstStyle/>
                    <a:p>
                      <a:pPr algn="l" fontAlgn="ctr"/>
                      <a:r>
                        <a:rPr lang="en-US" sz="1000" b="0" i="0" u="none" strike="noStrike">
                          <a:solidFill>
                            <a:srgbClr val="000000"/>
                          </a:solidFill>
                          <a:effectLst/>
                          <a:latin typeface="Calibri Light"/>
                        </a:rPr>
                        <a:t>Usability Services</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Light"/>
                        </a:rPr>
                        <a:t>66%</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r h="111685">
                <a:tc>
                  <a:txBody>
                    <a:bodyPr/>
                    <a:lstStyle/>
                    <a:p>
                      <a:pPr algn="l" fontAlgn="ctr"/>
                      <a:r>
                        <a:rPr lang="en-US" sz="1000" b="0" i="0" u="none" strike="noStrike">
                          <a:solidFill>
                            <a:srgbClr val="000000"/>
                          </a:solidFill>
                          <a:effectLst/>
                          <a:latin typeface="Calibri Light"/>
                        </a:rPr>
                        <a:t>Visualization</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0" i="0" u="none" strike="noStrike">
                          <a:solidFill>
                            <a:srgbClr val="000000"/>
                          </a:solidFill>
                          <a:effectLst/>
                          <a:latin typeface="Calibri Light"/>
                        </a:rPr>
                        <a:t>65%</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219767">
                <a:tc>
                  <a:txBody>
                    <a:bodyPr/>
                    <a:lstStyle/>
                    <a:p>
                      <a:pPr algn="l" fontAlgn="ctr"/>
                      <a:r>
                        <a:rPr lang="en-US" sz="1000" b="0" i="0" u="none" strike="noStrike">
                          <a:solidFill>
                            <a:srgbClr val="000000"/>
                          </a:solidFill>
                          <a:effectLst/>
                          <a:latin typeface="Calibri Light"/>
                        </a:rPr>
                        <a:t>Developing open-source software</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Light"/>
                        </a:rPr>
                        <a:t>64%</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r h="165726">
                <a:tc>
                  <a:txBody>
                    <a:bodyPr/>
                    <a:lstStyle/>
                    <a:p>
                      <a:pPr algn="l" fontAlgn="ctr"/>
                      <a:r>
                        <a:rPr lang="en-US" sz="1000" b="0" i="0" u="none" strike="noStrike">
                          <a:solidFill>
                            <a:srgbClr val="000000"/>
                          </a:solidFill>
                          <a:effectLst/>
                          <a:latin typeface="Calibri Light"/>
                        </a:rPr>
                        <a:t>Support for education</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0" i="0" u="none" strike="noStrike">
                          <a:solidFill>
                            <a:srgbClr val="000000"/>
                          </a:solidFill>
                          <a:effectLst/>
                          <a:latin typeface="Calibri Light"/>
                        </a:rPr>
                        <a:t>64%</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327849">
                <a:tc>
                  <a:txBody>
                    <a:bodyPr/>
                    <a:lstStyle/>
                    <a:p>
                      <a:pPr algn="l" fontAlgn="ctr"/>
                      <a:r>
                        <a:rPr lang="en-US" sz="1000" b="0" i="0" u="none" strike="noStrike">
                          <a:solidFill>
                            <a:srgbClr val="000000"/>
                          </a:solidFill>
                          <a:effectLst/>
                          <a:latin typeface="Calibri Light"/>
                        </a:rPr>
                        <a:t>Community engagement mechanisms</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Light"/>
                        </a:rPr>
                        <a:t>62%</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r h="219767">
                <a:tc>
                  <a:txBody>
                    <a:bodyPr/>
                    <a:lstStyle/>
                    <a:p>
                      <a:pPr algn="l" fontAlgn="ctr"/>
                      <a:r>
                        <a:rPr lang="en-US" sz="1000" b="0" i="0" u="none" strike="noStrike">
                          <a:solidFill>
                            <a:srgbClr val="000000"/>
                          </a:solidFill>
                          <a:effectLst/>
                          <a:latin typeface="Calibri Light"/>
                        </a:rPr>
                        <a:t>Keeping your project running</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0" i="0" u="none" strike="noStrike">
                          <a:solidFill>
                            <a:srgbClr val="000000"/>
                          </a:solidFill>
                          <a:effectLst/>
                          <a:latin typeface="Calibri Light"/>
                        </a:rPr>
                        <a:t>62%</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165726">
                <a:tc>
                  <a:txBody>
                    <a:bodyPr/>
                    <a:lstStyle/>
                    <a:p>
                      <a:pPr algn="l" fontAlgn="ctr"/>
                      <a:r>
                        <a:rPr lang="en-US" sz="1000" b="0" i="0" u="none" strike="noStrike">
                          <a:solidFill>
                            <a:srgbClr val="000000"/>
                          </a:solidFill>
                          <a:effectLst/>
                          <a:latin typeface="Calibri Light"/>
                        </a:rPr>
                        <a:t>Legal perspectives</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Light"/>
                        </a:rPr>
                        <a:t>61%</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r h="111685">
                <a:tc>
                  <a:txBody>
                    <a:bodyPr/>
                    <a:lstStyle/>
                    <a:p>
                      <a:pPr algn="l" fontAlgn="ctr"/>
                      <a:r>
                        <a:rPr lang="nl-NL" sz="1000" b="0" i="0" u="none" strike="noStrike">
                          <a:solidFill>
                            <a:srgbClr val="000000"/>
                          </a:solidFill>
                          <a:effectLst/>
                          <a:latin typeface="Calibri Light"/>
                        </a:rPr>
                        <a:t>Managing data</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0" i="0" u="none" strike="noStrike">
                          <a:solidFill>
                            <a:srgbClr val="000000"/>
                          </a:solidFill>
                          <a:effectLst/>
                          <a:latin typeface="Calibri Light"/>
                        </a:rPr>
                        <a:t>60%</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165726">
                <a:tc>
                  <a:txBody>
                    <a:bodyPr/>
                    <a:lstStyle/>
                    <a:p>
                      <a:pPr algn="l" fontAlgn="ctr"/>
                      <a:r>
                        <a:rPr lang="fr-FR" sz="1000" b="0" i="0" u="none" strike="noStrike">
                          <a:solidFill>
                            <a:srgbClr val="000000"/>
                          </a:solidFill>
                          <a:effectLst/>
                          <a:latin typeface="Calibri Light"/>
                        </a:rPr>
                        <a:t>Computational resources</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Light"/>
                        </a:rPr>
                        <a:t>59%</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r h="165726">
                <a:tc>
                  <a:txBody>
                    <a:bodyPr/>
                    <a:lstStyle/>
                    <a:p>
                      <a:pPr algn="l" fontAlgn="ctr"/>
                      <a:r>
                        <a:rPr lang="en-US" sz="1000" b="0" i="0" u="none" strike="noStrike">
                          <a:solidFill>
                            <a:srgbClr val="000000"/>
                          </a:solidFill>
                          <a:effectLst/>
                          <a:latin typeface="Calibri Light"/>
                        </a:rPr>
                        <a:t>Mobile technology</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0" i="0" u="none" strike="noStrike">
                          <a:solidFill>
                            <a:srgbClr val="000000"/>
                          </a:solidFill>
                          <a:effectLst/>
                          <a:latin typeface="Calibri Light"/>
                        </a:rPr>
                        <a:t>59%</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327849">
                <a:tc>
                  <a:txBody>
                    <a:bodyPr/>
                    <a:lstStyle/>
                    <a:p>
                      <a:pPr algn="l" fontAlgn="ctr"/>
                      <a:r>
                        <a:rPr lang="en-US" sz="1000" b="0" i="0" u="none" strike="noStrike">
                          <a:solidFill>
                            <a:srgbClr val="000000"/>
                          </a:solidFill>
                          <a:effectLst/>
                          <a:latin typeface="Calibri Light"/>
                        </a:rPr>
                        <a:t>Database structure, optimization, and query expertise</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Light"/>
                        </a:rPr>
                        <a:t>59%</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r h="165726">
                <a:tc>
                  <a:txBody>
                    <a:bodyPr/>
                    <a:lstStyle/>
                    <a:p>
                      <a:pPr algn="l" fontAlgn="ctr"/>
                      <a:r>
                        <a:rPr lang="en-US" sz="1000" b="0" i="0" u="none" strike="noStrike">
                          <a:solidFill>
                            <a:srgbClr val="000000"/>
                          </a:solidFill>
                          <a:effectLst/>
                          <a:latin typeface="Calibri Light"/>
                        </a:rPr>
                        <a:t>Data mining and analysis</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0" i="0" u="none" strike="noStrike">
                          <a:solidFill>
                            <a:srgbClr val="000000"/>
                          </a:solidFill>
                          <a:effectLst/>
                          <a:latin typeface="Calibri Light"/>
                        </a:rPr>
                        <a:t>58%</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219767">
                <a:tc>
                  <a:txBody>
                    <a:bodyPr/>
                    <a:lstStyle/>
                    <a:p>
                      <a:pPr algn="l" fontAlgn="ctr"/>
                      <a:r>
                        <a:rPr lang="en-US" sz="1000" b="0" i="0" u="none" strike="noStrike">
                          <a:solidFill>
                            <a:srgbClr val="000000"/>
                          </a:solidFill>
                          <a:effectLst/>
                          <a:latin typeface="Calibri Light"/>
                        </a:rPr>
                        <a:t>Cybersecurity consultation</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Light"/>
                        </a:rPr>
                        <a:t>57%</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r h="165726">
                <a:tc>
                  <a:txBody>
                    <a:bodyPr/>
                    <a:lstStyle/>
                    <a:p>
                      <a:pPr algn="l" fontAlgn="ctr"/>
                      <a:r>
                        <a:rPr lang="fr-FR" sz="1000" b="0" i="0" u="none" strike="noStrike">
                          <a:solidFill>
                            <a:srgbClr val="000000"/>
                          </a:solidFill>
                          <a:effectLst/>
                          <a:latin typeface="Calibri Light"/>
                        </a:rPr>
                        <a:t>Website construction</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0" i="0" u="none" strike="noStrike">
                          <a:solidFill>
                            <a:srgbClr val="000000"/>
                          </a:solidFill>
                          <a:effectLst/>
                          <a:latin typeface="Calibri Light"/>
                        </a:rPr>
                        <a:t>57%</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273808">
                <a:tc>
                  <a:txBody>
                    <a:bodyPr/>
                    <a:lstStyle/>
                    <a:p>
                      <a:pPr algn="l" fontAlgn="ctr"/>
                      <a:r>
                        <a:rPr lang="en-US" sz="1000" b="0" i="0" u="none" strike="noStrike">
                          <a:solidFill>
                            <a:srgbClr val="000000"/>
                          </a:solidFill>
                          <a:effectLst/>
                          <a:latin typeface="Calibri Light"/>
                        </a:rPr>
                        <a:t>Software engineering process consultation</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Light"/>
                        </a:rPr>
                        <a:t>53%</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r h="273808">
                <a:tc>
                  <a:txBody>
                    <a:bodyPr/>
                    <a:lstStyle/>
                    <a:p>
                      <a:pPr algn="l" fontAlgn="ctr"/>
                      <a:r>
                        <a:rPr lang="en-US" sz="1000" b="0" i="0" u="none" strike="noStrike">
                          <a:solidFill>
                            <a:srgbClr val="000000"/>
                          </a:solidFill>
                          <a:effectLst/>
                          <a:latin typeface="Calibri Light"/>
                        </a:rPr>
                        <a:t>Source code review and/or audit</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0" i="0" u="none" strike="noStrike">
                          <a:solidFill>
                            <a:srgbClr val="000000"/>
                          </a:solidFill>
                          <a:effectLst/>
                          <a:latin typeface="Calibri Light"/>
                        </a:rPr>
                        <a:t>51%</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165726">
                <a:tc>
                  <a:txBody>
                    <a:bodyPr/>
                    <a:lstStyle/>
                    <a:p>
                      <a:pPr algn="l" fontAlgn="ctr"/>
                      <a:r>
                        <a:rPr lang="en-US" sz="1000" b="0" i="0" u="none" strike="noStrike">
                          <a:solidFill>
                            <a:srgbClr val="000000"/>
                          </a:solidFill>
                          <a:effectLst/>
                          <a:latin typeface="Calibri Light"/>
                        </a:rPr>
                        <a:t>High-bandwidth networks</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Calibri Light"/>
                        </a:rPr>
                        <a:t>45%</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r h="219767">
                <a:tc>
                  <a:txBody>
                    <a:bodyPr/>
                    <a:lstStyle/>
                    <a:p>
                      <a:pPr algn="l" fontAlgn="ctr"/>
                      <a:r>
                        <a:rPr lang="en-US" sz="1000" b="0" i="0" u="none" strike="noStrike">
                          <a:solidFill>
                            <a:srgbClr val="000000"/>
                          </a:solidFill>
                          <a:effectLst/>
                          <a:latin typeface="Calibri Light"/>
                        </a:rPr>
                        <a:t>Scientific instruments or data streams</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c>
                  <a:txBody>
                    <a:bodyPr/>
                    <a:lstStyle/>
                    <a:p>
                      <a:pPr algn="ctr" fontAlgn="ctr"/>
                      <a:r>
                        <a:rPr lang="en-US" sz="1000" b="0" i="0" u="none" strike="noStrike">
                          <a:solidFill>
                            <a:srgbClr val="000000"/>
                          </a:solidFill>
                          <a:effectLst/>
                          <a:latin typeface="Calibri Light"/>
                        </a:rPr>
                        <a:t>44%</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CAFF6C"/>
                    </a:solidFill>
                  </a:tcPr>
                </a:tc>
              </a:tr>
              <a:tr h="219767">
                <a:tc>
                  <a:txBody>
                    <a:bodyPr/>
                    <a:lstStyle/>
                    <a:p>
                      <a:pPr algn="l" fontAlgn="ctr"/>
                      <a:r>
                        <a:rPr lang="en-US" sz="1000" b="0" i="0" u="none" strike="noStrike">
                          <a:solidFill>
                            <a:srgbClr val="000000"/>
                          </a:solidFill>
                          <a:effectLst/>
                          <a:latin typeface="Calibri Light"/>
                        </a:rPr>
                        <a:t>Management aspects of a project</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c>
                  <a:txBody>
                    <a:bodyPr/>
                    <a:lstStyle/>
                    <a:p>
                      <a:pPr algn="ctr" fontAlgn="ctr"/>
                      <a:r>
                        <a:rPr lang="en-US" sz="1000" b="0" i="0" u="none" strike="noStrike" dirty="0">
                          <a:solidFill>
                            <a:srgbClr val="000000"/>
                          </a:solidFill>
                          <a:effectLst/>
                          <a:latin typeface="Calibri Light"/>
                        </a:rPr>
                        <a:t>38%</a:t>
                      </a:r>
                    </a:p>
                  </a:txBody>
                  <a:tcPr marL="3603" marR="3603" marT="3603" marB="0" anchor="ctr">
                    <a:lnL w="12700" cap="flat" cmpd="sng" algn="ctr">
                      <a:solidFill>
                        <a:srgbClr val="5382DA"/>
                      </a:solidFill>
                      <a:prstDash val="solid"/>
                      <a:round/>
                      <a:headEnd type="none" w="med" len="med"/>
                      <a:tailEnd type="none" w="med" len="med"/>
                    </a:lnL>
                    <a:lnR w="12700" cap="flat" cmpd="sng" algn="ctr">
                      <a:solidFill>
                        <a:srgbClr val="5382DA"/>
                      </a:solidFill>
                      <a:prstDash val="solid"/>
                      <a:round/>
                      <a:headEnd type="none" w="med" len="med"/>
                      <a:tailEnd type="none" w="med" len="med"/>
                    </a:lnR>
                    <a:lnT w="12700" cap="flat" cmpd="sng" algn="ctr">
                      <a:solidFill>
                        <a:srgbClr val="5382DA"/>
                      </a:solidFill>
                      <a:prstDash val="solid"/>
                      <a:round/>
                      <a:headEnd type="none" w="med" len="med"/>
                      <a:tailEnd type="none" w="med" len="med"/>
                    </a:lnT>
                    <a:lnB w="12700" cap="flat" cmpd="sng" algn="ctr">
                      <a:solidFill>
                        <a:srgbClr val="5382DA"/>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330541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rPr>
              <a:t>Science Gateway Survey 2014</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sp>
        <p:nvSpPr>
          <p:cNvPr id="6" name="Slide Number Placeholder 3"/>
          <p:cNvSpPr>
            <a:spLocks noGrp="1"/>
          </p:cNvSpPr>
          <p:nvPr>
            <p:ph type="sldNum" sz="quarter" idx="12"/>
          </p:nvPr>
        </p:nvSpPr>
        <p:spPr>
          <a:xfrm>
            <a:off x="4068502" y="6311899"/>
            <a:ext cx="1006999" cy="430036"/>
          </a:xfrm>
        </p:spPr>
        <p:txBody>
          <a:bodyPr/>
          <a:lstStyle/>
          <a:p>
            <a:fld id="{C358CDD8-5622-4D06-9165-8486FE73D54E}" type="slidenum">
              <a:rPr lang="en-US" smtClean="0"/>
              <a:t>19</a:t>
            </a:fld>
            <a:endParaRPr lang="en-US"/>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35" y="2482879"/>
            <a:ext cx="8498823" cy="355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a:xfrm>
            <a:off x="228600" y="1118191"/>
            <a:ext cx="8915400" cy="803711"/>
          </a:xfrm>
          <a:prstGeom prst="rect">
            <a:avLst/>
          </a:prstGeom>
        </p:spPr>
        <p:txBody>
          <a:bodyPr vert="horz" lIns="91440" tIns="45720" rIns="91440" bIns="45720" rtlCol="0" anchor="ctr">
            <a:normAutofit fontScale="90000"/>
          </a:bodyPr>
          <a:lstStyle>
            <a:lvl1pPr algn="l" defTabSz="914400" rtl="0" eaLnBrk="1" latinLnBrk="0" hangingPunct="1">
              <a:lnSpc>
                <a:spcPct val="100000"/>
              </a:lnSpc>
              <a:spcBef>
                <a:spcPct val="0"/>
              </a:spcBef>
              <a:buNone/>
              <a:defRPr sz="3200" b="1" kern="1200">
                <a:solidFill>
                  <a:schemeClr val="accent5"/>
                </a:solidFill>
                <a:latin typeface="+mj-lt"/>
                <a:ea typeface="+mj-ea"/>
                <a:cs typeface="+mj-cs"/>
              </a:defRPr>
            </a:lvl1pPr>
          </a:lstStyle>
          <a:p>
            <a:r>
              <a:rPr lang="en-US" smtClean="0"/>
              <a:t>Well-designed gateways require a variety of expertise</a:t>
            </a:r>
            <a:endParaRPr lang="en-US" dirty="0"/>
          </a:p>
        </p:txBody>
      </p:sp>
    </p:spTree>
    <p:extLst>
      <p:ext uri="{BB962C8B-B14F-4D97-AF65-F5344CB8AC3E}">
        <p14:creationId xmlns:p14="http://schemas.microsoft.com/office/powerpoint/2010/main" val="36009901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Sustainability</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
        <p:nvSpPr>
          <p:cNvPr id="9" name="Rectangle 8"/>
          <p:cNvSpPr/>
          <p:nvPr/>
        </p:nvSpPr>
        <p:spPr>
          <a:xfrm>
            <a:off x="1191482" y="5845002"/>
            <a:ext cx="7525908" cy="369332"/>
          </a:xfrm>
          <a:prstGeom prst="rect">
            <a:avLst/>
          </a:prstGeom>
        </p:spPr>
        <p:txBody>
          <a:bodyPr wrap="square">
            <a:spAutoFit/>
          </a:bodyPr>
          <a:lstStyle/>
          <a:p>
            <a:r>
              <a:rPr lang="en-US" dirty="0"/>
              <a:t>https://</a:t>
            </a:r>
            <a:r>
              <a:rPr lang="en-US" dirty="0" err="1"/>
              <a:t>sustainableunh.unh.edu</a:t>
            </a:r>
            <a:r>
              <a:rPr lang="en-US" dirty="0"/>
              <a:t>/</a:t>
            </a:r>
            <a:r>
              <a:rPr lang="en-US" dirty="0" err="1"/>
              <a:t>whatissustainability</a:t>
            </a:r>
            <a:endParaRPr lang="en-US" dirty="0"/>
          </a:p>
        </p:txBody>
      </p:sp>
      <p:pic>
        <p:nvPicPr>
          <p:cNvPr id="3" name="Picture 2" descr="Screen Shot 2018-08-05 at 8.56.0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9968" y="4104728"/>
            <a:ext cx="2082846" cy="1740273"/>
          </a:xfrm>
          <a:prstGeom prst="rect">
            <a:avLst/>
          </a:prstGeom>
        </p:spPr>
      </p:pic>
      <p:sp>
        <p:nvSpPr>
          <p:cNvPr id="4" name="Rectangle 3"/>
          <p:cNvSpPr/>
          <p:nvPr/>
        </p:nvSpPr>
        <p:spPr>
          <a:xfrm>
            <a:off x="645701" y="965408"/>
            <a:ext cx="7979091" cy="3139321"/>
          </a:xfrm>
          <a:prstGeom prst="rect">
            <a:avLst/>
          </a:prstGeom>
        </p:spPr>
        <p:txBody>
          <a:bodyPr wrap="square">
            <a:spAutoFit/>
          </a:bodyPr>
          <a:lstStyle/>
          <a:p>
            <a:r>
              <a:rPr lang="en-US" dirty="0" smtClean="0"/>
              <a:t>University of New Hampshire:</a:t>
            </a:r>
          </a:p>
          <a:p>
            <a:r>
              <a:rPr lang="en-US" dirty="0" smtClean="0"/>
              <a:t>“We </a:t>
            </a:r>
            <a:r>
              <a:rPr lang="en-US" dirty="0"/>
              <a:t>define sustainability as what sustains us as diverse people and communities—from clean air and water to healthcare, education and art—and making decisions in our individual and collective lives with this big picture in mind. </a:t>
            </a:r>
          </a:p>
          <a:p>
            <a:endParaRPr lang="en-US" dirty="0"/>
          </a:p>
          <a:p>
            <a:r>
              <a:rPr lang="en-US" dirty="0"/>
              <a:t>Sustainability is both local and global. It requires of us that we consider both the past and the future in terms of current and best practices</a:t>
            </a:r>
            <a:r>
              <a:rPr lang="en-US" dirty="0" smtClean="0"/>
              <a:t>.</a:t>
            </a:r>
          </a:p>
          <a:p>
            <a:endParaRPr lang="en-US" dirty="0"/>
          </a:p>
          <a:p>
            <a:r>
              <a:rPr lang="en-US" dirty="0"/>
              <a:t>At UNH, we use the sustainable learning community model developed by Dr. Tom Kelly. Sustainability involves maintaining the long-term health of biodiversity, climate, food, and culture, and where these four systems interact. </a:t>
            </a:r>
            <a:r>
              <a:rPr lang="en-US" dirty="0" smtClean="0"/>
              <a:t>“</a:t>
            </a:r>
            <a:endParaRPr lang="en-US" dirty="0"/>
          </a:p>
        </p:txBody>
      </p:sp>
    </p:spTree>
    <p:extLst>
      <p:ext uri="{BB962C8B-B14F-4D97-AF65-F5344CB8AC3E}">
        <p14:creationId xmlns:p14="http://schemas.microsoft.com/office/powerpoint/2010/main" val="29699269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rPr>
              <a:t>Science Gateways Community Institute</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20" name="Picture 19" descr="SGCI diagram new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836" y="1124011"/>
            <a:ext cx="8275078" cy="4842631"/>
          </a:xfrm>
          <a:prstGeom prst="rect">
            <a:avLst/>
          </a:prstGeom>
        </p:spPr>
      </p:pic>
    </p:spTree>
    <p:extLst>
      <p:ext uri="{BB962C8B-B14F-4D97-AF65-F5344CB8AC3E}">
        <p14:creationId xmlns:p14="http://schemas.microsoft.com/office/powerpoint/2010/main" val="24513141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Sustainability</a:t>
            </a:r>
            <a:r>
              <a:rPr lang="de-DE" sz="3600" dirty="0" smtClean="0">
                <a:solidFill>
                  <a:prstClr val="white"/>
                </a:solidFill>
                <a:latin typeface="Calibri"/>
              </a:rPr>
              <a:t> </a:t>
            </a:r>
            <a:r>
              <a:rPr lang="de-DE" sz="3600" dirty="0" err="1" smtClean="0">
                <a:solidFill>
                  <a:prstClr val="white"/>
                </a:solidFill>
                <a:latin typeface="Calibri"/>
              </a:rPr>
              <a:t>for</a:t>
            </a:r>
            <a:r>
              <a:rPr lang="de-DE" sz="3600" dirty="0" smtClean="0">
                <a:solidFill>
                  <a:prstClr val="white"/>
                </a:solidFill>
                <a:latin typeface="Calibri"/>
              </a:rPr>
              <a:t> </a:t>
            </a:r>
            <a:r>
              <a:rPr lang="de-DE" sz="3600" dirty="0" err="1" smtClean="0">
                <a:solidFill>
                  <a:prstClr val="white"/>
                </a:solidFill>
                <a:latin typeface="Calibri"/>
              </a:rPr>
              <a:t>Cyberinfrastructure</a:t>
            </a:r>
            <a:endParaRPr lang="de-DE" sz="3600" dirty="0">
              <a:solidFill>
                <a:prstClr val="white"/>
              </a:solidFill>
              <a:latin typeface="Calibri"/>
            </a:endParaRPr>
          </a:p>
        </p:txBody>
      </p:sp>
      <p:sp>
        <p:nvSpPr>
          <p:cNvPr id="6" name="Content Placeholder 2"/>
          <p:cNvSpPr txBox="1">
            <a:spLocks/>
          </p:cNvSpPr>
          <p:nvPr/>
        </p:nvSpPr>
        <p:spPr>
          <a:xfrm>
            <a:off x="149276" y="976412"/>
            <a:ext cx="8229600" cy="5317442"/>
          </a:xfrm>
          <a:prstGeom prst="rect">
            <a:avLst/>
          </a:prstGeom>
        </p:spPr>
        <p:txBody>
          <a:bodyPr vert="horz" lIns="91440" tIns="45720" rIns="91440" bIns="45720" rtlCol="0">
            <a:normAutofit fontScale="77500" lnSpcReduction="20000"/>
          </a:bodyPr>
          <a:lstStyle>
            <a:lvl1pPr marL="284163" indent="-273050" algn="l" defTabSz="914400" rtl="0" eaLnBrk="1" latinLnBrk="0" hangingPunct="1">
              <a:lnSpc>
                <a:spcPct val="100000"/>
              </a:lnSpc>
              <a:spcBef>
                <a:spcPts val="1000"/>
              </a:spcBef>
              <a:buClr>
                <a:schemeClr val="tx2"/>
              </a:buClr>
              <a:buSzPct val="110000"/>
              <a:buFont typeface="Arial" panose="020B0604020202020204" pitchFamily="34" charset="0"/>
              <a:buChar char="•"/>
              <a:defRPr sz="2800" kern="1200">
                <a:solidFill>
                  <a:schemeClr val="tx2"/>
                </a:solidFill>
                <a:latin typeface="+mn-lt"/>
                <a:ea typeface="+mn-ea"/>
                <a:cs typeface="+mn-cs"/>
              </a:defRPr>
            </a:lvl1pPr>
            <a:lvl2pPr marL="630238"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2400" kern="1200">
                <a:solidFill>
                  <a:schemeClr val="tx2"/>
                </a:solidFill>
                <a:latin typeface="+mn-lt"/>
                <a:ea typeface="+mn-ea"/>
                <a:cs typeface="+mn-cs"/>
              </a:defRPr>
            </a:lvl2pPr>
            <a:lvl3pPr marL="968375"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2000" kern="1200">
                <a:solidFill>
                  <a:schemeClr val="tx2"/>
                </a:solidFill>
                <a:latin typeface="+mn-lt"/>
                <a:ea typeface="+mn-ea"/>
                <a:cs typeface="+mn-cs"/>
              </a:defRPr>
            </a:lvl3pPr>
            <a:lvl4pPr marL="1260475"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1800" kern="1200">
                <a:solidFill>
                  <a:schemeClr val="tx2"/>
                </a:solidFill>
                <a:latin typeface="+mn-lt"/>
                <a:ea typeface="+mn-ea"/>
                <a:cs typeface="+mn-cs"/>
              </a:defRPr>
            </a:lvl4pPr>
            <a:lvl5pPr marL="1598613" indent="-273050" algn="l" defTabSz="914400" rtl="0" eaLnBrk="1" latinLnBrk="0" hangingPunct="1">
              <a:lnSpc>
                <a:spcPct val="100000"/>
              </a:lnSpc>
              <a:spcBef>
                <a:spcPts val="500"/>
              </a:spcBef>
              <a:buClr>
                <a:schemeClr val="tx2"/>
              </a:buClr>
              <a:buSzPct val="110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buNone/>
            </a:pPr>
            <a:r>
              <a:rPr lang="en-US" dirty="0" smtClean="0"/>
              <a:t>On-campus teams</a:t>
            </a:r>
          </a:p>
          <a:p>
            <a:pPr marL="11113" indent="0">
              <a:buNone/>
            </a:pPr>
            <a:r>
              <a:rPr lang="en-US" dirty="0" smtClean="0"/>
              <a:t>It is a </a:t>
            </a:r>
            <a:r>
              <a:rPr lang="en-US" b="1" dirty="0" smtClean="0"/>
              <a:t>centralized</a:t>
            </a:r>
            <a:r>
              <a:rPr lang="en-US" dirty="0" smtClean="0"/>
              <a:t> team at your</a:t>
            </a:r>
          </a:p>
          <a:p>
            <a:pPr marL="11113" indent="0">
              <a:buNone/>
            </a:pPr>
            <a:r>
              <a:rPr lang="en-US" dirty="0" smtClean="0"/>
              <a:t>institution </a:t>
            </a:r>
            <a:r>
              <a:rPr lang="mr-IN" dirty="0" smtClean="0"/>
              <a:t>–</a:t>
            </a:r>
            <a:endParaRPr lang="en-US" dirty="0" smtClean="0"/>
          </a:p>
          <a:p>
            <a:pPr marL="11113" indent="0">
              <a:buNone/>
            </a:pPr>
            <a:r>
              <a:rPr lang="en-US" dirty="0" smtClean="0"/>
              <a:t>irrespective whether you are part of </a:t>
            </a:r>
          </a:p>
          <a:p>
            <a:pPr marL="11113" indent="0">
              <a:buNone/>
            </a:pPr>
            <a:r>
              <a:rPr lang="en-US" dirty="0" smtClean="0"/>
              <a:t>a university, a national lab, </a:t>
            </a:r>
          </a:p>
          <a:p>
            <a:pPr marL="11113" indent="0">
              <a:buNone/>
            </a:pPr>
            <a:r>
              <a:rPr lang="en-US" dirty="0" smtClean="0"/>
              <a:t>an organization, a consortium</a:t>
            </a:r>
            <a:r>
              <a:rPr lang="en-US" dirty="0"/>
              <a:t> </a:t>
            </a:r>
            <a:r>
              <a:rPr lang="en-US" dirty="0" smtClean="0"/>
              <a:t>or</a:t>
            </a:r>
          </a:p>
          <a:p>
            <a:pPr marL="11113" indent="0">
              <a:buNone/>
            </a:pPr>
            <a:r>
              <a:rPr lang="en-US" dirty="0" smtClean="0"/>
              <a:t> a company</a:t>
            </a:r>
            <a:r>
              <a:rPr lang="mr-IN" dirty="0" smtClean="0"/>
              <a:t>…</a:t>
            </a:r>
            <a:endParaRPr lang="en-US" dirty="0" smtClean="0"/>
          </a:p>
          <a:p>
            <a:pPr marL="11113" indent="0">
              <a:buNone/>
            </a:pPr>
            <a:endParaRPr lang="en-US" dirty="0"/>
          </a:p>
          <a:p>
            <a:pPr marL="11113" indent="0">
              <a:buNone/>
            </a:pPr>
            <a:r>
              <a:rPr lang="en-US" b="1" dirty="0" smtClean="0"/>
              <a:t>Local</a:t>
            </a:r>
            <a:r>
              <a:rPr lang="en-US" dirty="0" smtClean="0"/>
              <a:t> teams vs. distributed and </a:t>
            </a:r>
          </a:p>
          <a:p>
            <a:pPr marL="11113" indent="0">
              <a:buNone/>
            </a:pPr>
            <a:r>
              <a:rPr lang="en-US" dirty="0" smtClean="0"/>
              <a:t>remote teams: </a:t>
            </a:r>
          </a:p>
          <a:p>
            <a:pPr marL="11113" indent="0">
              <a:buNone/>
            </a:pPr>
            <a:r>
              <a:rPr lang="en-US" dirty="0" smtClean="0"/>
              <a:t>For local teams it is </a:t>
            </a:r>
            <a:r>
              <a:rPr lang="en-US" b="1" dirty="0" smtClean="0"/>
              <a:t>still</a:t>
            </a:r>
            <a:r>
              <a:rPr lang="en-US" b="1" dirty="0"/>
              <a:t> </a:t>
            </a:r>
            <a:r>
              <a:rPr lang="en-US" b="1" dirty="0" smtClean="0"/>
              <a:t>easier </a:t>
            </a:r>
            <a:r>
              <a:rPr lang="en-US" dirty="0" smtClean="0"/>
              <a:t>to </a:t>
            </a:r>
          </a:p>
          <a:p>
            <a:pPr marL="11113" indent="0">
              <a:buNone/>
            </a:pPr>
            <a:r>
              <a:rPr lang="en-US" dirty="0" smtClean="0"/>
              <a:t>build more </a:t>
            </a:r>
            <a:r>
              <a:rPr lang="en-US" b="1" dirty="0" smtClean="0"/>
              <a:t>trust</a:t>
            </a:r>
            <a:r>
              <a:rPr lang="en-US" dirty="0" smtClean="0"/>
              <a:t>, to be more </a:t>
            </a:r>
            <a:r>
              <a:rPr lang="en-US" b="1" dirty="0" smtClean="0"/>
              <a:t>efficient</a:t>
            </a:r>
            <a:r>
              <a:rPr lang="en-US" dirty="0" smtClean="0"/>
              <a:t> </a:t>
            </a:r>
          </a:p>
          <a:p>
            <a:pPr marL="11113" indent="0">
              <a:buNone/>
            </a:pPr>
            <a:r>
              <a:rPr lang="en-US" dirty="0" smtClean="0"/>
              <a:t>and to create a </a:t>
            </a:r>
            <a:r>
              <a:rPr lang="en-US" b="1" dirty="0" smtClean="0"/>
              <a:t>strong culture</a:t>
            </a:r>
            <a:r>
              <a:rPr lang="en-US" dirty="0" smtClean="0"/>
              <a:t>.</a:t>
            </a:r>
          </a:p>
          <a:p>
            <a:pPr marL="11113" indent="0">
              <a:buNone/>
            </a:pPr>
            <a:endParaRPr lang="en-US" dirty="0" smtClean="0"/>
          </a:p>
          <a:p>
            <a:endParaRPr lang="en-US" dirty="0"/>
          </a:p>
        </p:txBody>
      </p:sp>
      <p:sp>
        <p:nvSpPr>
          <p:cNvPr id="7" name="Rectangle 6"/>
          <p:cNvSpPr/>
          <p:nvPr/>
        </p:nvSpPr>
        <p:spPr>
          <a:xfrm>
            <a:off x="457200" y="6293854"/>
            <a:ext cx="8483600" cy="369332"/>
          </a:xfrm>
          <a:prstGeom prst="rect">
            <a:avLst/>
          </a:prstGeom>
        </p:spPr>
        <p:txBody>
          <a:bodyPr wrap="square">
            <a:spAutoFit/>
          </a:bodyPr>
          <a:lstStyle/>
          <a:p>
            <a:r>
              <a:rPr lang="en-US" dirty="0"/>
              <a:t>https://</a:t>
            </a:r>
            <a:r>
              <a:rPr lang="en-US" dirty="0" err="1"/>
              <a:t>www.codementor.io</a:t>
            </a:r>
            <a:r>
              <a:rPr lang="en-US" dirty="0"/>
              <a:t>/blog/modern-engineering-teams-4ea9dpftzs</a:t>
            </a:r>
          </a:p>
        </p:txBody>
      </p:sp>
      <p:pic>
        <p:nvPicPr>
          <p:cNvPr id="8" name="Picture 7" descr="flyeroncampus.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1318" y="976412"/>
            <a:ext cx="3769482" cy="4878153"/>
          </a:xfrm>
          <a:prstGeom prst="rect">
            <a:avLst/>
          </a:prstGeom>
          <a:ln>
            <a:solidFill>
              <a:schemeClr val="tx1"/>
            </a:solidFill>
          </a:ln>
        </p:spPr>
      </p:pic>
    </p:spTree>
    <p:extLst>
      <p:ext uri="{BB962C8B-B14F-4D97-AF65-F5344CB8AC3E}">
        <p14:creationId xmlns:p14="http://schemas.microsoft.com/office/powerpoint/2010/main" val="13109789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rPr>
              <a:t>Connect </a:t>
            </a:r>
            <a:r>
              <a:rPr lang="de-DE" sz="3600" dirty="0" err="1" smtClean="0">
                <a:solidFill>
                  <a:prstClr val="white"/>
                </a:solidFill>
              </a:rPr>
              <a:t>with</a:t>
            </a:r>
            <a:r>
              <a:rPr lang="de-DE" sz="3600" dirty="0" smtClean="0">
                <a:solidFill>
                  <a:prstClr val="white"/>
                </a:solidFill>
              </a:rPr>
              <a:t> SGCI</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sp>
        <p:nvSpPr>
          <p:cNvPr id="2" name="Rectangle 1"/>
          <p:cNvSpPr/>
          <p:nvPr/>
        </p:nvSpPr>
        <p:spPr>
          <a:xfrm>
            <a:off x="317477" y="886397"/>
            <a:ext cx="8227947" cy="1200328"/>
          </a:xfrm>
          <a:prstGeom prst="rect">
            <a:avLst/>
          </a:prstGeom>
        </p:spPr>
        <p:txBody>
          <a:bodyPr wrap="square">
            <a:spAutoFit/>
          </a:bodyPr>
          <a:lstStyle/>
          <a:p>
            <a:r>
              <a:rPr lang="en-US" sz="2400" dirty="0" smtClean="0"/>
              <a:t>Incubator Sustainability </a:t>
            </a:r>
            <a:r>
              <a:rPr lang="en-US" sz="2400" dirty="0" err="1" smtClean="0"/>
              <a:t>Bootcamp</a:t>
            </a:r>
            <a:endParaRPr lang="en-US" sz="2400" dirty="0" smtClean="0"/>
          </a:p>
          <a:p>
            <a:pPr marL="342900" indent="-342900">
              <a:buFont typeface="Arial"/>
              <a:buChar char="•"/>
            </a:pPr>
            <a:r>
              <a:rPr lang="en-US" sz="2400" dirty="0"/>
              <a:t>https://</a:t>
            </a:r>
            <a:r>
              <a:rPr lang="en-US" sz="2400" dirty="0" err="1"/>
              <a:t>sciencegateways.org</a:t>
            </a:r>
            <a:r>
              <a:rPr lang="en-US" sz="2400" dirty="0"/>
              <a:t>/engage/</a:t>
            </a:r>
            <a:r>
              <a:rPr lang="en-US" sz="2400" dirty="0" err="1"/>
              <a:t>bootcamp</a:t>
            </a:r>
            <a:endParaRPr lang="en-US" sz="2400" dirty="0" smtClean="0"/>
          </a:p>
          <a:p>
            <a:endParaRPr lang="en-US" sz="2400" dirty="0"/>
          </a:p>
        </p:txBody>
      </p:sp>
      <p:pic>
        <p:nvPicPr>
          <p:cNvPr id="6" name="Picture 2" descr="https://lh5.googleusercontent.com/o4e5dXfn7h6h505ePFcaLw5Ba1YieWqO-qaF8wDHAOnTCpHQ1HmSccHW56ApstypBLPXFJWaVi-etEZvMqeqlO_s8cWbhuzbl9vseYFrIgrp3iAzbUsp0TzxnAZp1iTyWtMw7Lmy"/>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0" y="1833440"/>
            <a:ext cx="4060719" cy="501229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275981" y="2086726"/>
            <a:ext cx="4406574" cy="4759008"/>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smtClean="0">
                <a:solidFill>
                  <a:srgbClr val="000000"/>
                </a:solidFill>
              </a:rPr>
              <a:t>5 full days</a:t>
            </a:r>
          </a:p>
          <a:p>
            <a:pPr marL="457200" indent="-457200" algn="l">
              <a:buFont typeface="Arial"/>
              <a:buChar char="•"/>
            </a:pPr>
            <a:r>
              <a:rPr lang="en-US" dirty="0" smtClean="0">
                <a:solidFill>
                  <a:srgbClr val="000000"/>
                </a:solidFill>
              </a:rPr>
              <a:t>Teams on projects</a:t>
            </a:r>
          </a:p>
          <a:p>
            <a:pPr marL="457200" indent="-457200" algn="l">
              <a:buFont typeface="Arial"/>
              <a:buChar char="•"/>
            </a:pPr>
            <a:r>
              <a:rPr lang="en-US" dirty="0" smtClean="0">
                <a:solidFill>
                  <a:srgbClr val="000000"/>
                </a:solidFill>
              </a:rPr>
              <a:t>Interactivity</a:t>
            </a:r>
          </a:p>
          <a:p>
            <a:pPr marL="457200" indent="-457200" algn="l">
              <a:buFont typeface="Arial"/>
              <a:buChar char="•"/>
            </a:pPr>
            <a:r>
              <a:rPr lang="en-US" dirty="0" smtClean="0">
                <a:solidFill>
                  <a:srgbClr val="000000"/>
                </a:solidFill>
              </a:rPr>
              <a:t>Community formation</a:t>
            </a:r>
          </a:p>
          <a:p>
            <a:pPr marL="457200" indent="-457200" algn="l">
              <a:buFont typeface="Arial"/>
              <a:buChar char="•"/>
            </a:pPr>
            <a:r>
              <a:rPr lang="en-US" dirty="0" smtClean="0">
                <a:solidFill>
                  <a:srgbClr val="000000"/>
                </a:solidFill>
              </a:rPr>
              <a:t>Putting away the normal daily routine</a:t>
            </a:r>
          </a:p>
          <a:p>
            <a:pPr marL="457200" indent="-457200" algn="l">
              <a:buFont typeface="Arial"/>
              <a:buChar char="•"/>
            </a:pPr>
            <a:r>
              <a:rPr lang="en-US" dirty="0" smtClean="0">
                <a:solidFill>
                  <a:srgbClr val="000000"/>
                </a:solidFill>
              </a:rPr>
              <a:t>Homework</a:t>
            </a:r>
          </a:p>
          <a:p>
            <a:pPr marL="457200" indent="-457200" algn="l">
              <a:buFont typeface="Arial"/>
              <a:buChar char="•"/>
            </a:pPr>
            <a:endParaRPr lang="en-US" dirty="0" smtClean="0">
              <a:solidFill>
                <a:srgbClr val="000000"/>
              </a:solidFill>
            </a:endParaRPr>
          </a:p>
          <a:p>
            <a:pPr marL="457200" indent="-457200" algn="l">
              <a:buFont typeface="Arial"/>
              <a:buChar char="•"/>
            </a:pPr>
            <a:r>
              <a:rPr lang="en-US" dirty="0">
                <a:solidFill>
                  <a:srgbClr val="000000"/>
                </a:solidFill>
              </a:rPr>
              <a:t>twice per year</a:t>
            </a:r>
          </a:p>
          <a:p>
            <a:pPr marL="457200" indent="-457200" algn="l">
              <a:buFont typeface="Arial"/>
              <a:buChar char="•"/>
            </a:pPr>
            <a:r>
              <a:rPr lang="en-US" dirty="0">
                <a:solidFill>
                  <a:srgbClr val="000000"/>
                </a:solidFill>
              </a:rPr>
              <a:t>additional ones can be booked (</a:t>
            </a:r>
            <a:r>
              <a:rPr lang="en-US" dirty="0" smtClean="0">
                <a:solidFill>
                  <a:srgbClr val="000000"/>
                </a:solidFill>
              </a:rPr>
              <a:t>travel expenses </a:t>
            </a:r>
            <a:r>
              <a:rPr lang="en-US" dirty="0">
                <a:solidFill>
                  <a:srgbClr val="000000"/>
                </a:solidFill>
              </a:rPr>
              <a:t>for presenters)</a:t>
            </a:r>
          </a:p>
          <a:p>
            <a:pPr marL="457200" indent="-457200" algn="l">
              <a:buFont typeface="Arial"/>
              <a:buChar char="•"/>
            </a:pPr>
            <a:r>
              <a:rPr lang="en-US" dirty="0">
                <a:solidFill>
                  <a:srgbClr val="000000"/>
                </a:solidFill>
              </a:rPr>
              <a:t>adapted to feedback</a:t>
            </a:r>
          </a:p>
          <a:p>
            <a:pPr marL="457200" indent="-457200" algn="l">
              <a:buFont typeface="Arial"/>
              <a:buChar char="•"/>
            </a:pPr>
            <a:endParaRPr lang="en-US" dirty="0">
              <a:solidFill>
                <a:srgbClr val="000000"/>
              </a:solidFill>
            </a:endParaRPr>
          </a:p>
        </p:txBody>
      </p:sp>
    </p:spTree>
    <p:extLst>
      <p:ext uri="{BB962C8B-B14F-4D97-AF65-F5344CB8AC3E}">
        <p14:creationId xmlns:p14="http://schemas.microsoft.com/office/powerpoint/2010/main" val="1358178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rPr>
              <a:t>Connect </a:t>
            </a:r>
            <a:r>
              <a:rPr lang="de-DE" sz="3600" dirty="0" err="1" smtClean="0">
                <a:solidFill>
                  <a:prstClr val="white"/>
                </a:solidFill>
              </a:rPr>
              <a:t>with</a:t>
            </a:r>
            <a:r>
              <a:rPr lang="de-DE" sz="3600" dirty="0" smtClean="0">
                <a:solidFill>
                  <a:prstClr val="white"/>
                </a:solidFill>
              </a:rPr>
              <a:t> SGCI</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sp>
        <p:nvSpPr>
          <p:cNvPr id="2" name="Rectangle 1"/>
          <p:cNvSpPr/>
          <p:nvPr/>
        </p:nvSpPr>
        <p:spPr>
          <a:xfrm>
            <a:off x="317477" y="886397"/>
            <a:ext cx="8227947" cy="1569660"/>
          </a:xfrm>
          <a:prstGeom prst="rect">
            <a:avLst/>
          </a:prstGeom>
        </p:spPr>
        <p:txBody>
          <a:bodyPr wrap="square">
            <a:spAutoFit/>
          </a:bodyPr>
          <a:lstStyle/>
          <a:p>
            <a:r>
              <a:rPr lang="en-US" sz="2400" dirty="0" smtClean="0"/>
              <a:t>Incubator Sustainability </a:t>
            </a:r>
            <a:r>
              <a:rPr lang="en-US" sz="2400" dirty="0" err="1" smtClean="0"/>
              <a:t>Bootcamp</a:t>
            </a:r>
            <a:endParaRPr lang="en-US" sz="2400" dirty="0" smtClean="0"/>
          </a:p>
          <a:p>
            <a:pPr marL="342900" indent="-342900">
              <a:buFont typeface="Arial"/>
              <a:buChar char="•"/>
            </a:pPr>
            <a:r>
              <a:rPr lang="en-US" sz="2400" dirty="0"/>
              <a:t>https://</a:t>
            </a:r>
            <a:r>
              <a:rPr lang="en-US" sz="2400" dirty="0" err="1"/>
              <a:t>sciencegateways.org</a:t>
            </a:r>
            <a:r>
              <a:rPr lang="en-US" sz="2400" dirty="0"/>
              <a:t>/engage/</a:t>
            </a:r>
            <a:r>
              <a:rPr lang="en-US" sz="2400" dirty="0" err="1"/>
              <a:t>bootcamp</a:t>
            </a:r>
            <a:endParaRPr lang="en-US" sz="2400" dirty="0" smtClean="0"/>
          </a:p>
          <a:p>
            <a:r>
              <a:rPr lang="en-US" sz="2400" dirty="0" smtClean="0"/>
              <a:t>Work with us</a:t>
            </a:r>
          </a:p>
          <a:p>
            <a:pPr marL="342900" indent="-342900">
              <a:buFont typeface="Arial"/>
              <a:buChar char="•"/>
            </a:pPr>
            <a:r>
              <a:rPr lang="en-US" sz="2400" dirty="0"/>
              <a:t>https://</a:t>
            </a:r>
            <a:r>
              <a:rPr lang="en-US" sz="2400" dirty="0" err="1"/>
              <a:t>sciencegateways.org</a:t>
            </a:r>
            <a:r>
              <a:rPr lang="en-US" sz="2400" dirty="0"/>
              <a:t>/consulting/work-with-us</a:t>
            </a:r>
          </a:p>
        </p:txBody>
      </p:sp>
      <p:pic>
        <p:nvPicPr>
          <p:cNvPr id="3" name="Picture 2" descr="Screen Shot 2018-08-06 at 9.01.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919" y="2456057"/>
            <a:ext cx="5522577" cy="3790561"/>
          </a:xfrm>
          <a:prstGeom prst="rect">
            <a:avLst/>
          </a:prstGeom>
        </p:spPr>
      </p:pic>
    </p:spTree>
    <p:extLst>
      <p:ext uri="{BB962C8B-B14F-4D97-AF65-F5344CB8AC3E}">
        <p14:creationId xmlns:p14="http://schemas.microsoft.com/office/powerpoint/2010/main" val="15955609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rPr>
              <a:t>Connect </a:t>
            </a:r>
            <a:r>
              <a:rPr lang="de-DE" sz="3600" dirty="0" err="1" smtClean="0">
                <a:solidFill>
                  <a:prstClr val="white"/>
                </a:solidFill>
              </a:rPr>
              <a:t>with</a:t>
            </a:r>
            <a:r>
              <a:rPr lang="de-DE" sz="3600" dirty="0" smtClean="0">
                <a:solidFill>
                  <a:prstClr val="white"/>
                </a:solidFill>
              </a:rPr>
              <a:t> SGCI</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4" name="Picture 3" descr="Screen Shot 2018-08-06 at 9.09.2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51" y="3300878"/>
            <a:ext cx="7501255" cy="3426709"/>
          </a:xfrm>
          <a:prstGeom prst="rect">
            <a:avLst/>
          </a:prstGeom>
        </p:spPr>
      </p:pic>
      <p:sp>
        <p:nvSpPr>
          <p:cNvPr id="2" name="Rectangle 1"/>
          <p:cNvSpPr/>
          <p:nvPr/>
        </p:nvSpPr>
        <p:spPr>
          <a:xfrm>
            <a:off x="317477" y="886397"/>
            <a:ext cx="8227947" cy="2677656"/>
          </a:xfrm>
          <a:prstGeom prst="rect">
            <a:avLst/>
          </a:prstGeom>
        </p:spPr>
        <p:txBody>
          <a:bodyPr wrap="square">
            <a:spAutoFit/>
          </a:bodyPr>
          <a:lstStyle/>
          <a:p>
            <a:r>
              <a:rPr lang="en-US" sz="2400" dirty="0" smtClean="0"/>
              <a:t>Incubator Sustainability </a:t>
            </a:r>
            <a:r>
              <a:rPr lang="en-US" sz="2400" dirty="0" err="1" smtClean="0"/>
              <a:t>Bootcamp</a:t>
            </a:r>
            <a:endParaRPr lang="en-US" sz="2400" dirty="0" smtClean="0"/>
          </a:p>
          <a:p>
            <a:pPr marL="342900" indent="-342900">
              <a:buFont typeface="Arial"/>
              <a:buChar char="•"/>
            </a:pPr>
            <a:r>
              <a:rPr lang="en-US" sz="2400" dirty="0"/>
              <a:t>https://</a:t>
            </a:r>
            <a:r>
              <a:rPr lang="en-US" sz="2400" dirty="0" err="1"/>
              <a:t>sciencegateways.org</a:t>
            </a:r>
            <a:r>
              <a:rPr lang="en-US" sz="2400" dirty="0"/>
              <a:t>/engage/</a:t>
            </a:r>
            <a:r>
              <a:rPr lang="en-US" sz="2400" dirty="0" err="1"/>
              <a:t>bootcamp</a:t>
            </a:r>
            <a:endParaRPr lang="en-US" sz="2400" dirty="0" smtClean="0"/>
          </a:p>
          <a:p>
            <a:r>
              <a:rPr lang="en-US" sz="2400" dirty="0" smtClean="0"/>
              <a:t>Work with us</a:t>
            </a:r>
          </a:p>
          <a:p>
            <a:pPr marL="342900" indent="-342900">
              <a:buFont typeface="Arial"/>
              <a:buChar char="•"/>
            </a:pPr>
            <a:r>
              <a:rPr lang="en-US" sz="2400" dirty="0"/>
              <a:t>https://</a:t>
            </a:r>
            <a:r>
              <a:rPr lang="en-US" sz="2400" dirty="0" err="1"/>
              <a:t>sciencegateways.org</a:t>
            </a:r>
            <a:r>
              <a:rPr lang="en-US" sz="2400" dirty="0"/>
              <a:t>/consulting/work-with-</a:t>
            </a:r>
            <a:r>
              <a:rPr lang="en-US" sz="2400" dirty="0" smtClean="0"/>
              <a:t>us</a:t>
            </a:r>
          </a:p>
          <a:p>
            <a:r>
              <a:rPr lang="en-US" sz="2400" dirty="0" smtClean="0"/>
              <a:t>Yearly Conference</a:t>
            </a:r>
          </a:p>
          <a:p>
            <a:pPr marL="342900" indent="-342900">
              <a:buFont typeface="Arial"/>
              <a:buChar char="•"/>
            </a:pPr>
            <a:r>
              <a:rPr lang="en-US" sz="2400" dirty="0"/>
              <a:t>https://</a:t>
            </a:r>
            <a:r>
              <a:rPr lang="en-US" sz="2400" dirty="0" err="1"/>
              <a:t>sciencegateways.org</a:t>
            </a:r>
            <a:r>
              <a:rPr lang="en-US" sz="2400" dirty="0"/>
              <a:t>/engage/annual-</a:t>
            </a:r>
            <a:r>
              <a:rPr lang="en-US" sz="2400" dirty="0" smtClean="0"/>
              <a:t>conference</a:t>
            </a:r>
            <a:endParaRPr lang="en-US" sz="2400" b="1" dirty="0" smtClean="0"/>
          </a:p>
          <a:p>
            <a:endParaRPr lang="en-US" sz="2400" dirty="0"/>
          </a:p>
        </p:txBody>
      </p:sp>
      <p:sp>
        <p:nvSpPr>
          <p:cNvPr id="6" name="Rectangle 5"/>
          <p:cNvSpPr/>
          <p:nvPr/>
        </p:nvSpPr>
        <p:spPr>
          <a:xfrm>
            <a:off x="3174687" y="2343473"/>
            <a:ext cx="4566575" cy="461665"/>
          </a:xfrm>
          <a:prstGeom prst="rect">
            <a:avLst/>
          </a:prstGeom>
        </p:spPr>
        <p:txBody>
          <a:bodyPr wrap="none">
            <a:spAutoFit/>
          </a:bodyPr>
          <a:lstStyle/>
          <a:p>
            <a:pPr algn="ctr"/>
            <a:r>
              <a:rPr lang="en-US" sz="2400" b="1" dirty="0">
                <a:solidFill>
                  <a:srgbClr val="FF0000"/>
                </a:solidFill>
              </a:rPr>
              <a:t>Early-bird registration ends today!</a:t>
            </a:r>
          </a:p>
        </p:txBody>
      </p:sp>
    </p:spTree>
    <p:extLst>
      <p:ext uri="{BB962C8B-B14F-4D97-AF65-F5344CB8AC3E}">
        <p14:creationId xmlns:p14="http://schemas.microsoft.com/office/powerpoint/2010/main" val="41202186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rPr>
              <a:t>Connect </a:t>
            </a:r>
            <a:r>
              <a:rPr lang="de-DE" sz="3600" dirty="0" err="1" smtClean="0">
                <a:solidFill>
                  <a:prstClr val="white"/>
                </a:solidFill>
              </a:rPr>
              <a:t>with</a:t>
            </a:r>
            <a:r>
              <a:rPr lang="de-DE" sz="3600" dirty="0" smtClean="0">
                <a:solidFill>
                  <a:prstClr val="white"/>
                </a:solidFill>
              </a:rPr>
              <a:t> SGCI</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sp>
        <p:nvSpPr>
          <p:cNvPr id="2" name="Rectangle 1"/>
          <p:cNvSpPr/>
          <p:nvPr/>
        </p:nvSpPr>
        <p:spPr>
          <a:xfrm>
            <a:off x="317477" y="886397"/>
            <a:ext cx="8227947" cy="3785652"/>
          </a:xfrm>
          <a:prstGeom prst="rect">
            <a:avLst/>
          </a:prstGeom>
        </p:spPr>
        <p:txBody>
          <a:bodyPr wrap="square">
            <a:spAutoFit/>
          </a:bodyPr>
          <a:lstStyle/>
          <a:p>
            <a:r>
              <a:rPr lang="en-US" sz="2400" dirty="0" smtClean="0"/>
              <a:t>Incubator Sustainability </a:t>
            </a:r>
            <a:r>
              <a:rPr lang="en-US" sz="2400" dirty="0" err="1" smtClean="0"/>
              <a:t>Bootcamp</a:t>
            </a:r>
            <a:endParaRPr lang="en-US" sz="2400" dirty="0" smtClean="0"/>
          </a:p>
          <a:p>
            <a:pPr marL="342900" indent="-342900">
              <a:buFont typeface="Arial"/>
              <a:buChar char="•"/>
            </a:pPr>
            <a:r>
              <a:rPr lang="en-US" sz="2400" dirty="0"/>
              <a:t>https://</a:t>
            </a:r>
            <a:r>
              <a:rPr lang="en-US" sz="2400" dirty="0" err="1"/>
              <a:t>sciencegateways.org</a:t>
            </a:r>
            <a:r>
              <a:rPr lang="en-US" sz="2400" dirty="0"/>
              <a:t>/engage/</a:t>
            </a:r>
            <a:r>
              <a:rPr lang="en-US" sz="2400" dirty="0" err="1"/>
              <a:t>bootcamp</a:t>
            </a:r>
            <a:endParaRPr lang="en-US" sz="2400" dirty="0" smtClean="0"/>
          </a:p>
          <a:p>
            <a:r>
              <a:rPr lang="en-US" sz="2400" dirty="0" smtClean="0"/>
              <a:t>Work with us</a:t>
            </a:r>
          </a:p>
          <a:p>
            <a:pPr marL="342900" indent="-342900">
              <a:buFont typeface="Arial"/>
              <a:buChar char="•"/>
            </a:pPr>
            <a:r>
              <a:rPr lang="en-US" sz="2400" dirty="0"/>
              <a:t>https://</a:t>
            </a:r>
            <a:r>
              <a:rPr lang="en-US" sz="2400" dirty="0" err="1"/>
              <a:t>sciencegateways.org</a:t>
            </a:r>
            <a:r>
              <a:rPr lang="en-US" sz="2400" dirty="0"/>
              <a:t>/consulting/work-with-</a:t>
            </a:r>
            <a:r>
              <a:rPr lang="en-US" sz="2400" dirty="0" smtClean="0"/>
              <a:t>us</a:t>
            </a:r>
          </a:p>
          <a:p>
            <a:r>
              <a:rPr lang="en-US" sz="2400" dirty="0" smtClean="0"/>
              <a:t>Yearly Conference</a:t>
            </a:r>
          </a:p>
          <a:p>
            <a:pPr marL="342900" indent="-342900">
              <a:buFont typeface="Arial"/>
              <a:buChar char="•"/>
            </a:pPr>
            <a:r>
              <a:rPr lang="en-US" sz="2400" dirty="0"/>
              <a:t>https://</a:t>
            </a:r>
            <a:r>
              <a:rPr lang="en-US" sz="2400" dirty="0" err="1"/>
              <a:t>sciencegateways.org</a:t>
            </a:r>
            <a:r>
              <a:rPr lang="en-US" sz="2400" dirty="0"/>
              <a:t>/engage/annual-</a:t>
            </a:r>
            <a:r>
              <a:rPr lang="en-US" sz="2400" dirty="0" smtClean="0"/>
              <a:t>conference</a:t>
            </a:r>
          </a:p>
          <a:p>
            <a:r>
              <a:rPr lang="en-US" sz="2400" dirty="0"/>
              <a:t>Become involved as a partner or </a:t>
            </a:r>
            <a:r>
              <a:rPr lang="en-US" sz="2400" dirty="0" smtClean="0"/>
              <a:t>affiliate</a:t>
            </a:r>
          </a:p>
          <a:p>
            <a:pPr marL="342900" indent="-342900">
              <a:buFont typeface="Arial"/>
              <a:buChar char="•"/>
            </a:pPr>
            <a:r>
              <a:rPr lang="en-US" sz="2400" dirty="0"/>
              <a:t>https://</a:t>
            </a:r>
            <a:r>
              <a:rPr lang="en-US" sz="2400" dirty="0" err="1"/>
              <a:t>sciencegateways.org</a:t>
            </a:r>
            <a:r>
              <a:rPr lang="en-US" sz="2400" dirty="0"/>
              <a:t>/about/partners</a:t>
            </a:r>
          </a:p>
          <a:p>
            <a:pPr marL="342900" indent="-342900">
              <a:buFont typeface="Arial"/>
              <a:buChar char="•"/>
            </a:pPr>
            <a:endParaRPr lang="en-US" sz="2400" b="1" dirty="0" smtClean="0"/>
          </a:p>
          <a:p>
            <a:endParaRPr lang="en-US" sz="2400" dirty="0"/>
          </a:p>
        </p:txBody>
      </p:sp>
      <p:sp>
        <p:nvSpPr>
          <p:cNvPr id="6" name="Rectangle 5"/>
          <p:cNvSpPr/>
          <p:nvPr/>
        </p:nvSpPr>
        <p:spPr>
          <a:xfrm>
            <a:off x="3174687" y="2343473"/>
            <a:ext cx="4566575" cy="461665"/>
          </a:xfrm>
          <a:prstGeom prst="rect">
            <a:avLst/>
          </a:prstGeom>
        </p:spPr>
        <p:txBody>
          <a:bodyPr wrap="none">
            <a:spAutoFit/>
          </a:bodyPr>
          <a:lstStyle/>
          <a:p>
            <a:pPr algn="ctr"/>
            <a:r>
              <a:rPr lang="en-US" sz="2400" b="1" dirty="0">
                <a:solidFill>
                  <a:srgbClr val="FF0000"/>
                </a:solidFill>
              </a:rPr>
              <a:t>Early-bird registration ends today!</a:t>
            </a:r>
          </a:p>
        </p:txBody>
      </p:sp>
      <p:pic>
        <p:nvPicPr>
          <p:cNvPr id="3" name="Picture 2" descr="Screen Shot 2018-08-06 at 9.18.1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81606"/>
            <a:ext cx="9144000" cy="2833764"/>
          </a:xfrm>
          <a:prstGeom prst="rect">
            <a:avLst/>
          </a:prstGeom>
        </p:spPr>
      </p:pic>
    </p:spTree>
    <p:extLst>
      <p:ext uri="{BB962C8B-B14F-4D97-AF65-F5344CB8AC3E}">
        <p14:creationId xmlns:p14="http://schemas.microsoft.com/office/powerpoint/2010/main" val="5589844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rPr>
              <a:t>Connect </a:t>
            </a:r>
            <a:r>
              <a:rPr lang="de-DE" sz="3600" dirty="0" err="1" smtClean="0">
                <a:solidFill>
                  <a:prstClr val="white"/>
                </a:solidFill>
              </a:rPr>
              <a:t>with</a:t>
            </a:r>
            <a:r>
              <a:rPr lang="de-DE" sz="3600" dirty="0" smtClean="0">
                <a:solidFill>
                  <a:prstClr val="white"/>
                </a:solidFill>
              </a:rPr>
              <a:t> SGCI</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sp>
        <p:nvSpPr>
          <p:cNvPr id="2" name="Rectangle 1"/>
          <p:cNvSpPr/>
          <p:nvPr/>
        </p:nvSpPr>
        <p:spPr>
          <a:xfrm>
            <a:off x="317477" y="886397"/>
            <a:ext cx="8227947" cy="4524315"/>
          </a:xfrm>
          <a:prstGeom prst="rect">
            <a:avLst/>
          </a:prstGeom>
        </p:spPr>
        <p:txBody>
          <a:bodyPr wrap="square">
            <a:spAutoFit/>
          </a:bodyPr>
          <a:lstStyle/>
          <a:p>
            <a:r>
              <a:rPr lang="en-US" sz="2400" dirty="0" smtClean="0"/>
              <a:t>Incubator Sustainability </a:t>
            </a:r>
            <a:r>
              <a:rPr lang="en-US" sz="2400" dirty="0" err="1" smtClean="0"/>
              <a:t>Bootcamp</a:t>
            </a:r>
            <a:endParaRPr lang="en-US" sz="2400" dirty="0" smtClean="0"/>
          </a:p>
          <a:p>
            <a:pPr marL="800100" lvl="1" indent="-342900">
              <a:buFont typeface="Arial"/>
              <a:buChar char="•"/>
            </a:pPr>
            <a:r>
              <a:rPr lang="en-US" sz="2400" dirty="0"/>
              <a:t>https://</a:t>
            </a:r>
            <a:r>
              <a:rPr lang="en-US" sz="2400" dirty="0" err="1"/>
              <a:t>sciencegateways.org</a:t>
            </a:r>
            <a:r>
              <a:rPr lang="en-US" sz="2400" dirty="0"/>
              <a:t>/engage/</a:t>
            </a:r>
            <a:r>
              <a:rPr lang="en-US" sz="2400" dirty="0" err="1"/>
              <a:t>bootcamp</a:t>
            </a:r>
            <a:endParaRPr lang="en-US" sz="2400" dirty="0" smtClean="0"/>
          </a:p>
          <a:p>
            <a:r>
              <a:rPr lang="en-US" sz="2400" dirty="0" smtClean="0"/>
              <a:t>Work with us</a:t>
            </a:r>
          </a:p>
          <a:p>
            <a:pPr marL="800100" lvl="1" indent="-342900">
              <a:buFont typeface="Arial"/>
              <a:buChar char="•"/>
            </a:pPr>
            <a:r>
              <a:rPr lang="en-US" sz="2400" dirty="0"/>
              <a:t>https://</a:t>
            </a:r>
            <a:r>
              <a:rPr lang="en-US" sz="2400" dirty="0" err="1"/>
              <a:t>sciencegateways.org</a:t>
            </a:r>
            <a:r>
              <a:rPr lang="en-US" sz="2400" dirty="0"/>
              <a:t>/consulting/work-with-</a:t>
            </a:r>
            <a:r>
              <a:rPr lang="en-US" sz="2400" dirty="0" smtClean="0"/>
              <a:t>us</a:t>
            </a:r>
          </a:p>
          <a:p>
            <a:r>
              <a:rPr lang="en-US" sz="2400" dirty="0" smtClean="0"/>
              <a:t>Yearly Conference</a:t>
            </a:r>
          </a:p>
          <a:p>
            <a:pPr marL="800100" lvl="1" indent="-342900">
              <a:buFont typeface="Arial"/>
              <a:buChar char="•"/>
            </a:pPr>
            <a:r>
              <a:rPr lang="en-US" sz="2400" dirty="0"/>
              <a:t>https://</a:t>
            </a:r>
            <a:r>
              <a:rPr lang="en-US" sz="2400" dirty="0" err="1"/>
              <a:t>sciencegateways.org</a:t>
            </a:r>
            <a:r>
              <a:rPr lang="en-US" sz="2400" dirty="0"/>
              <a:t>/engage/annual-</a:t>
            </a:r>
            <a:r>
              <a:rPr lang="en-US" sz="2400" dirty="0" smtClean="0"/>
              <a:t>conference</a:t>
            </a:r>
          </a:p>
          <a:p>
            <a:r>
              <a:rPr lang="en-US" sz="2400" dirty="0"/>
              <a:t>Become involved as a partner or </a:t>
            </a:r>
            <a:r>
              <a:rPr lang="en-US" sz="2400" dirty="0" smtClean="0"/>
              <a:t>affiliate</a:t>
            </a:r>
          </a:p>
          <a:p>
            <a:pPr marL="800100" lvl="1" indent="-342900">
              <a:buFont typeface="Arial"/>
              <a:buChar char="•"/>
            </a:pPr>
            <a:r>
              <a:rPr lang="en-US" sz="2400" dirty="0"/>
              <a:t>https://</a:t>
            </a:r>
            <a:r>
              <a:rPr lang="en-US" sz="2400" dirty="0" err="1"/>
              <a:t>sciencegateways.org</a:t>
            </a:r>
            <a:r>
              <a:rPr lang="en-US" sz="2400" dirty="0"/>
              <a:t>/about/</a:t>
            </a:r>
            <a:r>
              <a:rPr lang="en-US" sz="2400" dirty="0" smtClean="0"/>
              <a:t>partners</a:t>
            </a:r>
          </a:p>
          <a:p>
            <a:r>
              <a:rPr lang="en-US" sz="2400" dirty="0" smtClean="0"/>
              <a:t>Software/Gateway Catalog</a:t>
            </a:r>
          </a:p>
          <a:p>
            <a:pPr marL="800100" lvl="1" indent="-342900">
              <a:buFont typeface="Arial"/>
              <a:buChar char="•"/>
            </a:pPr>
            <a:r>
              <a:rPr lang="en-US" sz="2400" dirty="0"/>
              <a:t>https://</a:t>
            </a:r>
            <a:r>
              <a:rPr lang="en-US" sz="2400" dirty="0" err="1"/>
              <a:t>catalog.sciencegateways.org</a:t>
            </a:r>
            <a:r>
              <a:rPr lang="en-US" sz="2400" dirty="0" smtClean="0"/>
              <a:t>/</a:t>
            </a:r>
          </a:p>
          <a:p>
            <a:endParaRPr lang="en-US" sz="2400" dirty="0"/>
          </a:p>
          <a:p>
            <a:endParaRPr lang="en-US" sz="2400" dirty="0"/>
          </a:p>
        </p:txBody>
      </p:sp>
      <p:sp>
        <p:nvSpPr>
          <p:cNvPr id="6" name="Rectangle 5"/>
          <p:cNvSpPr/>
          <p:nvPr/>
        </p:nvSpPr>
        <p:spPr>
          <a:xfrm>
            <a:off x="3174687" y="2343473"/>
            <a:ext cx="4566575" cy="461665"/>
          </a:xfrm>
          <a:prstGeom prst="rect">
            <a:avLst/>
          </a:prstGeom>
        </p:spPr>
        <p:txBody>
          <a:bodyPr wrap="none">
            <a:spAutoFit/>
          </a:bodyPr>
          <a:lstStyle/>
          <a:p>
            <a:pPr algn="ctr"/>
            <a:r>
              <a:rPr lang="en-US" sz="2400" b="1" dirty="0">
                <a:solidFill>
                  <a:srgbClr val="FF0000"/>
                </a:solidFill>
              </a:rPr>
              <a:t>Early-bird registration ends today!</a:t>
            </a:r>
          </a:p>
        </p:txBody>
      </p:sp>
      <p:pic>
        <p:nvPicPr>
          <p:cNvPr id="8" name="Picture 7" descr="Screen Shot 2018-08-06 at 9.21.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90349"/>
            <a:ext cx="9144000" cy="5318539"/>
          </a:xfrm>
          <a:prstGeom prst="rect">
            <a:avLst/>
          </a:prstGeom>
        </p:spPr>
      </p:pic>
    </p:spTree>
    <p:extLst>
      <p:ext uri="{BB962C8B-B14F-4D97-AF65-F5344CB8AC3E}">
        <p14:creationId xmlns:p14="http://schemas.microsoft.com/office/powerpoint/2010/main" val="25478026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rPr>
              <a:t>Connect </a:t>
            </a:r>
            <a:r>
              <a:rPr lang="de-DE" sz="3600" dirty="0" err="1" smtClean="0">
                <a:solidFill>
                  <a:prstClr val="white"/>
                </a:solidFill>
              </a:rPr>
              <a:t>with</a:t>
            </a:r>
            <a:r>
              <a:rPr lang="de-DE" sz="3600" dirty="0" smtClean="0">
                <a:solidFill>
                  <a:prstClr val="white"/>
                </a:solidFill>
              </a:rPr>
              <a:t> SGCI</a:t>
            </a:r>
            <a:endParaRPr lang="de-DE" sz="3600" dirty="0">
              <a:solidFill>
                <a:prstClr val="white"/>
              </a:solidFill>
            </a:endParaRPr>
          </a:p>
        </p:txBody>
      </p:sp>
      <p:pic>
        <p:nvPicPr>
          <p:cNvPr id="7" name="Picture 6" descr="sgci-new-logo-words-horiz-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sp>
        <p:nvSpPr>
          <p:cNvPr id="2" name="Rectangle 1"/>
          <p:cNvSpPr/>
          <p:nvPr/>
        </p:nvSpPr>
        <p:spPr>
          <a:xfrm>
            <a:off x="317477" y="886397"/>
            <a:ext cx="8227947" cy="6370974"/>
          </a:xfrm>
          <a:prstGeom prst="rect">
            <a:avLst/>
          </a:prstGeom>
        </p:spPr>
        <p:txBody>
          <a:bodyPr wrap="square">
            <a:spAutoFit/>
          </a:bodyPr>
          <a:lstStyle/>
          <a:p>
            <a:r>
              <a:rPr lang="en-US" sz="2400" dirty="0" smtClean="0"/>
              <a:t>Incubator Sustainability </a:t>
            </a:r>
            <a:r>
              <a:rPr lang="en-US" sz="2400" dirty="0" err="1" smtClean="0"/>
              <a:t>Bootcamp</a:t>
            </a:r>
            <a:endParaRPr lang="en-US" sz="2400" dirty="0" smtClean="0"/>
          </a:p>
          <a:p>
            <a:pPr marL="800100" lvl="1" indent="-342900">
              <a:buFont typeface="Arial"/>
              <a:buChar char="•"/>
            </a:pPr>
            <a:r>
              <a:rPr lang="en-US" sz="2400" dirty="0"/>
              <a:t>https://</a:t>
            </a:r>
            <a:r>
              <a:rPr lang="en-US" sz="2400" dirty="0" err="1"/>
              <a:t>sciencegateways.org</a:t>
            </a:r>
            <a:r>
              <a:rPr lang="en-US" sz="2400" dirty="0"/>
              <a:t>/engage/</a:t>
            </a:r>
            <a:r>
              <a:rPr lang="en-US" sz="2400" dirty="0" err="1"/>
              <a:t>bootcamp</a:t>
            </a:r>
            <a:endParaRPr lang="en-US" sz="2400" dirty="0" smtClean="0"/>
          </a:p>
          <a:p>
            <a:r>
              <a:rPr lang="en-US" sz="2400" dirty="0" smtClean="0"/>
              <a:t>Work with us</a:t>
            </a:r>
          </a:p>
          <a:p>
            <a:pPr marL="800100" lvl="1" indent="-342900">
              <a:buFont typeface="Arial"/>
              <a:buChar char="•"/>
            </a:pPr>
            <a:r>
              <a:rPr lang="en-US" sz="2400" dirty="0"/>
              <a:t>https://</a:t>
            </a:r>
            <a:r>
              <a:rPr lang="en-US" sz="2400" dirty="0" err="1"/>
              <a:t>sciencegateways.org</a:t>
            </a:r>
            <a:r>
              <a:rPr lang="en-US" sz="2400" dirty="0"/>
              <a:t>/consulting/work-with-</a:t>
            </a:r>
            <a:r>
              <a:rPr lang="en-US" sz="2400" dirty="0" smtClean="0"/>
              <a:t>us</a:t>
            </a:r>
          </a:p>
          <a:p>
            <a:r>
              <a:rPr lang="en-US" sz="2400" dirty="0" smtClean="0"/>
              <a:t>Yearly Conference</a:t>
            </a:r>
          </a:p>
          <a:p>
            <a:pPr marL="800100" lvl="1" indent="-342900">
              <a:buFont typeface="Arial"/>
              <a:buChar char="•"/>
            </a:pPr>
            <a:r>
              <a:rPr lang="en-US" sz="2400" dirty="0"/>
              <a:t>https://</a:t>
            </a:r>
            <a:r>
              <a:rPr lang="en-US" sz="2400" dirty="0" err="1"/>
              <a:t>sciencegateways.org</a:t>
            </a:r>
            <a:r>
              <a:rPr lang="en-US" sz="2400" dirty="0"/>
              <a:t>/engage/annual-</a:t>
            </a:r>
            <a:r>
              <a:rPr lang="en-US" sz="2400" dirty="0" smtClean="0"/>
              <a:t>conference</a:t>
            </a:r>
          </a:p>
          <a:p>
            <a:r>
              <a:rPr lang="en-US" sz="2400" dirty="0"/>
              <a:t>Become involved as a partner or </a:t>
            </a:r>
            <a:r>
              <a:rPr lang="en-US" sz="2400" dirty="0" smtClean="0"/>
              <a:t>affiliate</a:t>
            </a:r>
          </a:p>
          <a:p>
            <a:pPr marL="800100" lvl="1" indent="-342900">
              <a:buFont typeface="Arial"/>
              <a:buChar char="•"/>
            </a:pPr>
            <a:r>
              <a:rPr lang="en-US" sz="2400" dirty="0"/>
              <a:t>https://</a:t>
            </a:r>
            <a:r>
              <a:rPr lang="en-US" sz="2400" dirty="0" err="1"/>
              <a:t>sciencegateways.org</a:t>
            </a:r>
            <a:r>
              <a:rPr lang="en-US" sz="2400" dirty="0"/>
              <a:t>/about/</a:t>
            </a:r>
            <a:r>
              <a:rPr lang="en-US" sz="2400" dirty="0" smtClean="0"/>
              <a:t>partners</a:t>
            </a:r>
          </a:p>
          <a:p>
            <a:r>
              <a:rPr lang="en-US" sz="2400" dirty="0" smtClean="0"/>
              <a:t>Software/Gateway Catalog</a:t>
            </a:r>
          </a:p>
          <a:p>
            <a:pPr marL="800100" lvl="1" indent="-342900">
              <a:buFont typeface="Arial"/>
              <a:buChar char="•"/>
            </a:pPr>
            <a:r>
              <a:rPr lang="en-US" sz="2400" dirty="0"/>
              <a:t>https://</a:t>
            </a:r>
            <a:r>
              <a:rPr lang="en-US" sz="2400" dirty="0" err="1"/>
              <a:t>catalog.sciencegateways.org</a:t>
            </a:r>
            <a:r>
              <a:rPr lang="en-US" sz="2400" dirty="0" smtClean="0"/>
              <a:t>/</a:t>
            </a:r>
          </a:p>
          <a:p>
            <a:r>
              <a:rPr lang="en-US" sz="2400" dirty="0" smtClean="0"/>
              <a:t>Train students in internships</a:t>
            </a:r>
          </a:p>
          <a:p>
            <a:pPr marL="342900" indent="-342900">
              <a:buFont typeface="Arial"/>
              <a:buChar char="•"/>
            </a:pPr>
            <a:r>
              <a:rPr lang="en-US" sz="2400" dirty="0"/>
              <a:t>https://</a:t>
            </a:r>
            <a:r>
              <a:rPr lang="en-US" sz="2400" dirty="0" err="1"/>
              <a:t>sciencegateways.org</a:t>
            </a:r>
            <a:r>
              <a:rPr lang="en-US" sz="2400" dirty="0"/>
              <a:t>/engage/student-</a:t>
            </a:r>
            <a:r>
              <a:rPr lang="en-US" sz="2400" dirty="0" smtClean="0"/>
              <a:t>focused</a:t>
            </a:r>
          </a:p>
          <a:p>
            <a:endParaRPr lang="en-US" sz="2400" dirty="0" smtClean="0"/>
          </a:p>
          <a:p>
            <a:r>
              <a:rPr lang="en-US" sz="2400" dirty="0" smtClean="0"/>
              <a:t>Webinars, blogs, newsletter, </a:t>
            </a:r>
            <a:r>
              <a:rPr lang="en-US" sz="2400" dirty="0" smtClean="0"/>
              <a:t>Twitter, LinkedIn etc</a:t>
            </a:r>
            <a:r>
              <a:rPr lang="en-US" sz="2400" dirty="0" smtClean="0"/>
              <a:t>. </a:t>
            </a:r>
          </a:p>
          <a:p>
            <a:r>
              <a:rPr lang="en-US" sz="2400" dirty="0"/>
              <a:t>	</a:t>
            </a:r>
            <a:r>
              <a:rPr lang="en-US" sz="2400" dirty="0" smtClean="0"/>
              <a:t>								https</a:t>
            </a:r>
            <a:r>
              <a:rPr lang="en-US" sz="2400" dirty="0"/>
              <a:t>://</a:t>
            </a:r>
            <a:r>
              <a:rPr lang="en-US" sz="2400" dirty="0" err="1"/>
              <a:t>sciencegateways.org</a:t>
            </a:r>
            <a:endParaRPr lang="en-US" sz="2400" dirty="0" smtClean="0"/>
          </a:p>
          <a:p>
            <a:endParaRPr lang="en-US" sz="2400" dirty="0"/>
          </a:p>
          <a:p>
            <a:endParaRPr lang="en-US" sz="2400" dirty="0"/>
          </a:p>
        </p:txBody>
      </p:sp>
      <p:sp>
        <p:nvSpPr>
          <p:cNvPr id="6" name="Rectangle 5"/>
          <p:cNvSpPr/>
          <p:nvPr/>
        </p:nvSpPr>
        <p:spPr>
          <a:xfrm>
            <a:off x="3174687" y="2343473"/>
            <a:ext cx="4566575" cy="461665"/>
          </a:xfrm>
          <a:prstGeom prst="rect">
            <a:avLst/>
          </a:prstGeom>
        </p:spPr>
        <p:txBody>
          <a:bodyPr wrap="none">
            <a:spAutoFit/>
          </a:bodyPr>
          <a:lstStyle/>
          <a:p>
            <a:pPr algn="ctr"/>
            <a:r>
              <a:rPr lang="en-US" sz="2400" b="1" dirty="0">
                <a:solidFill>
                  <a:srgbClr val="FF0000"/>
                </a:solidFill>
              </a:rPr>
              <a:t>Early-bird registration ends today!</a:t>
            </a:r>
          </a:p>
        </p:txBody>
      </p:sp>
    </p:spTree>
    <p:extLst>
      <p:ext uri="{BB962C8B-B14F-4D97-AF65-F5344CB8AC3E}">
        <p14:creationId xmlns:p14="http://schemas.microsoft.com/office/powerpoint/2010/main" val="30420557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1101564"/>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rPr>
              <a:t>Remember</a:t>
            </a:r>
            <a:r>
              <a:rPr lang="de-DE" sz="3600" dirty="0" smtClean="0">
                <a:solidFill>
                  <a:prstClr val="white"/>
                </a:solidFill>
              </a:rPr>
              <a:t> </a:t>
            </a:r>
            <a:r>
              <a:rPr lang="de-DE" sz="3600" dirty="0" err="1" smtClean="0">
                <a:solidFill>
                  <a:prstClr val="white"/>
                </a:solidFill>
              </a:rPr>
              <a:t>Henry‘s</a:t>
            </a:r>
            <a:r>
              <a:rPr lang="de-DE" sz="3600" dirty="0" smtClean="0">
                <a:solidFill>
                  <a:prstClr val="white"/>
                </a:solidFill>
              </a:rPr>
              <a:t> </a:t>
            </a:r>
            <a:r>
              <a:rPr lang="de-DE" sz="3600" dirty="0" err="1" smtClean="0">
                <a:solidFill>
                  <a:prstClr val="white"/>
                </a:solidFill>
              </a:rPr>
              <a:t>Question</a:t>
            </a:r>
            <a:r>
              <a:rPr lang="de-DE" sz="3600" dirty="0" smtClean="0">
                <a:solidFill>
                  <a:prstClr val="white"/>
                </a:solidFill>
              </a:rPr>
              <a:t>: </a:t>
            </a:r>
            <a:r>
              <a:rPr lang="de-DE" sz="3600" dirty="0" err="1" smtClean="0">
                <a:solidFill>
                  <a:prstClr val="white"/>
                </a:solidFill>
              </a:rPr>
              <a:t>How</a:t>
            </a:r>
            <a:r>
              <a:rPr lang="de-DE" sz="3600" dirty="0" smtClean="0">
                <a:solidFill>
                  <a:prstClr val="white"/>
                </a:solidFill>
              </a:rPr>
              <a:t> </a:t>
            </a:r>
            <a:r>
              <a:rPr lang="de-DE" sz="3600" dirty="0" err="1" smtClean="0">
                <a:solidFill>
                  <a:prstClr val="white"/>
                </a:solidFill>
              </a:rPr>
              <a:t>much</a:t>
            </a:r>
            <a:r>
              <a:rPr lang="de-DE" sz="3600" dirty="0" smtClean="0">
                <a:solidFill>
                  <a:prstClr val="white"/>
                </a:solidFill>
              </a:rPr>
              <a:t> time Do </a:t>
            </a:r>
            <a:r>
              <a:rPr lang="de-DE" sz="3600" dirty="0" err="1" smtClean="0">
                <a:solidFill>
                  <a:prstClr val="white"/>
                </a:solidFill>
              </a:rPr>
              <a:t>You</a:t>
            </a:r>
            <a:r>
              <a:rPr lang="de-DE" sz="3600" dirty="0" smtClean="0">
                <a:solidFill>
                  <a:prstClr val="white"/>
                </a:solidFill>
              </a:rPr>
              <a:t> </a:t>
            </a:r>
            <a:r>
              <a:rPr lang="de-DE" sz="3600" dirty="0" err="1" smtClean="0">
                <a:solidFill>
                  <a:prstClr val="white"/>
                </a:solidFill>
              </a:rPr>
              <a:t>Get</a:t>
            </a:r>
            <a:r>
              <a:rPr lang="de-DE" sz="3600" dirty="0" smtClean="0">
                <a:solidFill>
                  <a:prstClr val="white"/>
                </a:solidFill>
              </a:rPr>
              <a:t> </a:t>
            </a:r>
            <a:r>
              <a:rPr lang="de-DE" sz="3600" dirty="0" err="1" smtClean="0">
                <a:solidFill>
                  <a:prstClr val="white"/>
                </a:solidFill>
              </a:rPr>
              <a:t>to</a:t>
            </a:r>
            <a:r>
              <a:rPr lang="de-DE" sz="3600" dirty="0" smtClean="0">
                <a:solidFill>
                  <a:prstClr val="white"/>
                </a:solidFill>
              </a:rPr>
              <a:t> </a:t>
            </a:r>
            <a:r>
              <a:rPr lang="de-DE" sz="3600" dirty="0" err="1" smtClean="0">
                <a:solidFill>
                  <a:prstClr val="white"/>
                </a:solidFill>
              </a:rPr>
              <a:t>Learn</a:t>
            </a:r>
            <a:r>
              <a:rPr lang="de-DE" sz="3600" dirty="0" smtClean="0">
                <a:solidFill>
                  <a:prstClr val="white"/>
                </a:solidFill>
              </a:rPr>
              <a:t> Y</a:t>
            </a:r>
            <a:r>
              <a:rPr lang="en-US" sz="3600" dirty="0" smtClean="0">
                <a:solidFill>
                  <a:prstClr val="white"/>
                </a:solidFill>
              </a:rPr>
              <a:t>o</a:t>
            </a:r>
            <a:r>
              <a:rPr lang="de-DE" sz="3600" dirty="0" err="1" smtClean="0">
                <a:solidFill>
                  <a:prstClr val="white"/>
                </a:solidFill>
              </a:rPr>
              <a:t>ur</a:t>
            </a:r>
            <a:r>
              <a:rPr lang="de-DE" sz="3600" dirty="0" smtClean="0">
                <a:solidFill>
                  <a:prstClr val="white"/>
                </a:solidFill>
              </a:rPr>
              <a:t> Job </a:t>
            </a:r>
            <a:r>
              <a:rPr lang="de-DE" sz="3600" dirty="0" err="1" smtClean="0">
                <a:solidFill>
                  <a:prstClr val="white"/>
                </a:solidFill>
              </a:rPr>
              <a:t>as</a:t>
            </a:r>
            <a:r>
              <a:rPr lang="de-DE" sz="3600" dirty="0" smtClean="0">
                <a:solidFill>
                  <a:prstClr val="white"/>
                </a:solidFill>
              </a:rPr>
              <a:t> </a:t>
            </a:r>
            <a:r>
              <a:rPr lang="de-DE" sz="3600" dirty="0" err="1" smtClean="0">
                <a:solidFill>
                  <a:prstClr val="white"/>
                </a:solidFill>
              </a:rPr>
              <a:t>Facilitator</a:t>
            </a:r>
            <a:r>
              <a:rPr lang="de-DE" sz="3600" dirty="0" smtClean="0">
                <a:solidFill>
                  <a:prstClr val="white"/>
                </a:solidFill>
              </a:rPr>
              <a:t>?</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3" name="Picture 2" descr="Screen Shot 2018-07-24 at 5.43.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5485"/>
            <a:ext cx="9144000" cy="4809900"/>
          </a:xfrm>
          <a:prstGeom prst="rect">
            <a:avLst/>
          </a:prstGeom>
        </p:spPr>
      </p:pic>
      <p:pic>
        <p:nvPicPr>
          <p:cNvPr id="7" name="Picture 6" descr="sgci-new-logo-words-horiz-blac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Tree>
    <p:extLst>
      <p:ext uri="{BB962C8B-B14F-4D97-AF65-F5344CB8AC3E}">
        <p14:creationId xmlns:p14="http://schemas.microsoft.com/office/powerpoint/2010/main" val="17198245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1101564"/>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a:solidFill>
                  <a:prstClr val="white"/>
                </a:solidFill>
              </a:rPr>
              <a:t>Remember</a:t>
            </a:r>
            <a:r>
              <a:rPr lang="de-DE" sz="3600" dirty="0">
                <a:solidFill>
                  <a:prstClr val="white"/>
                </a:solidFill>
              </a:rPr>
              <a:t> </a:t>
            </a:r>
            <a:r>
              <a:rPr lang="de-DE" sz="3600" dirty="0" err="1">
                <a:solidFill>
                  <a:prstClr val="white"/>
                </a:solidFill>
              </a:rPr>
              <a:t>Henry‘s</a:t>
            </a:r>
            <a:r>
              <a:rPr lang="de-DE" sz="3600" dirty="0">
                <a:solidFill>
                  <a:prstClr val="white"/>
                </a:solidFill>
              </a:rPr>
              <a:t> </a:t>
            </a:r>
            <a:r>
              <a:rPr lang="de-DE" sz="3600" dirty="0" err="1">
                <a:solidFill>
                  <a:prstClr val="white"/>
                </a:solidFill>
              </a:rPr>
              <a:t>Question</a:t>
            </a:r>
            <a:r>
              <a:rPr lang="de-DE" sz="3600" dirty="0">
                <a:solidFill>
                  <a:prstClr val="white"/>
                </a:solidFill>
              </a:rPr>
              <a:t>: </a:t>
            </a:r>
            <a:r>
              <a:rPr lang="de-DE" sz="3600" dirty="0" err="1">
                <a:solidFill>
                  <a:prstClr val="white"/>
                </a:solidFill>
              </a:rPr>
              <a:t>How</a:t>
            </a:r>
            <a:r>
              <a:rPr lang="de-DE" sz="3600" dirty="0">
                <a:solidFill>
                  <a:prstClr val="white"/>
                </a:solidFill>
              </a:rPr>
              <a:t> </a:t>
            </a:r>
            <a:r>
              <a:rPr lang="de-DE" sz="3600" dirty="0" err="1">
                <a:solidFill>
                  <a:prstClr val="white"/>
                </a:solidFill>
              </a:rPr>
              <a:t>much</a:t>
            </a:r>
            <a:r>
              <a:rPr lang="de-DE" sz="3600" dirty="0">
                <a:solidFill>
                  <a:prstClr val="white"/>
                </a:solidFill>
              </a:rPr>
              <a:t> time Do </a:t>
            </a:r>
            <a:r>
              <a:rPr lang="de-DE" sz="3600" dirty="0" err="1">
                <a:solidFill>
                  <a:prstClr val="white"/>
                </a:solidFill>
              </a:rPr>
              <a:t>You</a:t>
            </a:r>
            <a:r>
              <a:rPr lang="de-DE" sz="3600" dirty="0">
                <a:solidFill>
                  <a:prstClr val="white"/>
                </a:solidFill>
              </a:rPr>
              <a:t> </a:t>
            </a:r>
            <a:r>
              <a:rPr lang="de-DE" sz="3600" dirty="0" err="1">
                <a:solidFill>
                  <a:prstClr val="white"/>
                </a:solidFill>
              </a:rPr>
              <a:t>Get</a:t>
            </a:r>
            <a:r>
              <a:rPr lang="de-DE" sz="3600" dirty="0">
                <a:solidFill>
                  <a:prstClr val="white"/>
                </a:solidFill>
              </a:rPr>
              <a:t> </a:t>
            </a:r>
            <a:r>
              <a:rPr lang="de-DE" sz="3600" dirty="0" err="1">
                <a:solidFill>
                  <a:prstClr val="white"/>
                </a:solidFill>
              </a:rPr>
              <a:t>to</a:t>
            </a:r>
            <a:r>
              <a:rPr lang="de-DE" sz="3600" dirty="0">
                <a:solidFill>
                  <a:prstClr val="white"/>
                </a:solidFill>
              </a:rPr>
              <a:t> </a:t>
            </a:r>
            <a:r>
              <a:rPr lang="de-DE" sz="3600" dirty="0" err="1">
                <a:solidFill>
                  <a:prstClr val="white"/>
                </a:solidFill>
              </a:rPr>
              <a:t>Learn</a:t>
            </a:r>
            <a:r>
              <a:rPr lang="de-DE" sz="3600" dirty="0">
                <a:solidFill>
                  <a:prstClr val="white"/>
                </a:solidFill>
              </a:rPr>
              <a:t> Y</a:t>
            </a:r>
            <a:r>
              <a:rPr lang="en-US" sz="3600" dirty="0">
                <a:solidFill>
                  <a:prstClr val="white"/>
                </a:solidFill>
              </a:rPr>
              <a:t>o</a:t>
            </a:r>
            <a:r>
              <a:rPr lang="de-DE" sz="3600" dirty="0" err="1">
                <a:solidFill>
                  <a:prstClr val="white"/>
                </a:solidFill>
              </a:rPr>
              <a:t>ur</a:t>
            </a:r>
            <a:r>
              <a:rPr lang="de-DE" sz="3600" dirty="0">
                <a:solidFill>
                  <a:prstClr val="white"/>
                </a:solidFill>
              </a:rPr>
              <a:t> Job </a:t>
            </a:r>
            <a:r>
              <a:rPr lang="de-DE" sz="3600" dirty="0" err="1">
                <a:solidFill>
                  <a:prstClr val="white"/>
                </a:solidFill>
              </a:rPr>
              <a:t>as</a:t>
            </a:r>
            <a:r>
              <a:rPr lang="de-DE" sz="3600" dirty="0">
                <a:solidFill>
                  <a:prstClr val="white"/>
                </a:solidFill>
              </a:rPr>
              <a:t> </a:t>
            </a:r>
            <a:r>
              <a:rPr lang="de-DE" sz="3600" dirty="0" err="1">
                <a:solidFill>
                  <a:prstClr val="white"/>
                </a:solidFill>
              </a:rPr>
              <a:t>Facilitator</a:t>
            </a:r>
            <a:r>
              <a:rPr lang="de-DE" sz="3600" dirty="0">
                <a:solidFill>
                  <a:prstClr val="white"/>
                </a:solidFill>
              </a:rPr>
              <a:t>?</a:t>
            </a: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3" name="Picture 2" descr="Screen Shot 2018-07-24 at 5.43.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5485"/>
            <a:ext cx="9144000" cy="4809900"/>
          </a:xfrm>
          <a:prstGeom prst="rect">
            <a:avLst/>
          </a:prstGeom>
        </p:spPr>
      </p:pic>
      <p:pic>
        <p:nvPicPr>
          <p:cNvPr id="2" name="Picture 1" descr="Screen Shot 2018-07-24 at 5.44.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3" y="4697248"/>
            <a:ext cx="9039225" cy="961261"/>
          </a:xfrm>
          <a:prstGeom prst="rect">
            <a:avLst/>
          </a:prstGeom>
        </p:spPr>
      </p:pic>
      <p:sp>
        <p:nvSpPr>
          <p:cNvPr id="4" name="TextBox 3"/>
          <p:cNvSpPr txBox="1"/>
          <p:nvPr/>
        </p:nvSpPr>
        <p:spPr>
          <a:xfrm>
            <a:off x="6111433" y="4974403"/>
            <a:ext cx="2321519" cy="461665"/>
          </a:xfrm>
          <a:prstGeom prst="rect">
            <a:avLst/>
          </a:prstGeom>
          <a:noFill/>
        </p:spPr>
        <p:txBody>
          <a:bodyPr wrap="none" rtlCol="0">
            <a:spAutoFit/>
          </a:bodyPr>
          <a:lstStyle/>
          <a:p>
            <a:r>
              <a:rPr lang="en-US" sz="2400" b="1" dirty="0" smtClean="0">
                <a:solidFill>
                  <a:srgbClr val="FF0000"/>
                </a:solidFill>
              </a:rPr>
              <a:t>Maybe -6 days;-)</a:t>
            </a:r>
            <a:endParaRPr lang="en-US" sz="2400" b="1" dirty="0">
              <a:solidFill>
                <a:srgbClr val="FF0000"/>
              </a:solidFill>
            </a:endParaRPr>
          </a:p>
        </p:txBody>
      </p:sp>
      <p:pic>
        <p:nvPicPr>
          <p:cNvPr id="9" name="Picture 8" descr="URSSI-TRANS-CROPP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10" name="Picture 9" descr="sgci-new-logo-words-horiz-black.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13" name="Picture 12" descr="crc_logo_long_blue_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Tree>
    <p:extLst>
      <p:ext uri="{BB962C8B-B14F-4D97-AF65-F5344CB8AC3E}">
        <p14:creationId xmlns:p14="http://schemas.microsoft.com/office/powerpoint/2010/main" val="27237619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Sustainability</a:t>
            </a:r>
            <a:r>
              <a:rPr lang="de-DE" sz="3600" dirty="0" smtClean="0">
                <a:solidFill>
                  <a:prstClr val="white"/>
                </a:solidFill>
                <a:latin typeface="Calibri"/>
              </a:rPr>
              <a:t> </a:t>
            </a:r>
            <a:r>
              <a:rPr lang="de-DE" sz="3600" dirty="0" err="1" smtClean="0">
                <a:solidFill>
                  <a:prstClr val="white"/>
                </a:solidFill>
                <a:latin typeface="Calibri"/>
              </a:rPr>
              <a:t>for</a:t>
            </a:r>
            <a:r>
              <a:rPr lang="de-DE" sz="3600" dirty="0" smtClean="0">
                <a:solidFill>
                  <a:prstClr val="white"/>
                </a:solidFill>
                <a:latin typeface="Calibri"/>
              </a:rPr>
              <a:t> </a:t>
            </a:r>
            <a:r>
              <a:rPr lang="de-DE" sz="3600" dirty="0" err="1" smtClean="0">
                <a:solidFill>
                  <a:prstClr val="white"/>
                </a:solidFill>
                <a:latin typeface="Calibri"/>
              </a:rPr>
              <a:t>Cyberinfrastructure</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a:spcBef>
                <a:spcPct val="20000"/>
              </a:spcBef>
              <a:tabLst>
                <a:tab pos="222250" algn="l"/>
              </a:tabLst>
              <a:defRPr/>
            </a:pPr>
            <a:endParaRPr lang="en-US" sz="3200" dirty="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7" name="Picture 6" descr="Screen Shot 2018-08-05 at 8.5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281130"/>
            <a:ext cx="5791200" cy="4838700"/>
          </a:xfrm>
          <a:prstGeom prst="rect">
            <a:avLst/>
          </a:prstGeom>
        </p:spPr>
      </p:pic>
      <p:sp>
        <p:nvSpPr>
          <p:cNvPr id="2" name="TextBox 1"/>
          <p:cNvSpPr txBox="1"/>
          <p:nvPr/>
        </p:nvSpPr>
        <p:spPr>
          <a:xfrm>
            <a:off x="2645642" y="6119830"/>
            <a:ext cx="4103632" cy="646331"/>
          </a:xfrm>
          <a:prstGeom prst="rect">
            <a:avLst/>
          </a:prstGeom>
          <a:noFill/>
        </p:spPr>
        <p:txBody>
          <a:bodyPr wrap="none" rtlCol="0">
            <a:spAutoFit/>
          </a:bodyPr>
          <a:lstStyle/>
          <a:p>
            <a:pPr algn="ctr"/>
            <a:r>
              <a:rPr lang="en-US" dirty="0" smtClean="0"/>
              <a:t>with researchers, institutions’ key people,</a:t>
            </a:r>
          </a:p>
          <a:p>
            <a:pPr algn="ctr"/>
            <a:r>
              <a:rPr lang="en-US" dirty="0" smtClean="0"/>
              <a:t>funding bodies, CI community, </a:t>
            </a:r>
            <a:r>
              <a:rPr lang="mr-IN" dirty="0" smtClean="0"/>
              <a:t>…</a:t>
            </a:r>
            <a:endParaRPr lang="en-US" dirty="0"/>
          </a:p>
        </p:txBody>
      </p:sp>
      <p:sp>
        <p:nvSpPr>
          <p:cNvPr id="10" name="TextBox 9"/>
          <p:cNvSpPr txBox="1"/>
          <p:nvPr/>
        </p:nvSpPr>
        <p:spPr>
          <a:xfrm>
            <a:off x="7130062" y="3149996"/>
            <a:ext cx="1893134" cy="1200329"/>
          </a:xfrm>
          <a:prstGeom prst="rect">
            <a:avLst/>
          </a:prstGeom>
          <a:noFill/>
        </p:spPr>
        <p:txBody>
          <a:bodyPr wrap="square" rtlCol="0">
            <a:spAutoFit/>
          </a:bodyPr>
          <a:lstStyle/>
          <a:p>
            <a:pPr algn="ctr"/>
            <a:r>
              <a:rPr lang="en-US" dirty="0" smtClean="0"/>
              <a:t>hardware,</a:t>
            </a:r>
          </a:p>
          <a:p>
            <a:pPr algn="ctr"/>
            <a:r>
              <a:rPr lang="en-US" dirty="0" smtClean="0"/>
              <a:t>software,</a:t>
            </a:r>
          </a:p>
          <a:p>
            <a:pPr algn="ctr"/>
            <a:r>
              <a:rPr lang="en-US" dirty="0" smtClean="0"/>
              <a:t>algorithms,</a:t>
            </a:r>
          </a:p>
          <a:p>
            <a:pPr algn="ctr"/>
            <a:r>
              <a:rPr lang="en-US" dirty="0" smtClean="0"/>
              <a:t>domain research</a:t>
            </a:r>
            <a:endParaRPr lang="en-US" dirty="0"/>
          </a:p>
        </p:txBody>
      </p:sp>
      <p:sp>
        <p:nvSpPr>
          <p:cNvPr id="3" name="TextBox 2"/>
          <p:cNvSpPr txBox="1"/>
          <p:nvPr/>
        </p:nvSpPr>
        <p:spPr>
          <a:xfrm>
            <a:off x="2989574" y="1003854"/>
            <a:ext cx="3130372" cy="369332"/>
          </a:xfrm>
          <a:prstGeom prst="rect">
            <a:avLst/>
          </a:prstGeom>
          <a:noFill/>
        </p:spPr>
        <p:txBody>
          <a:bodyPr wrap="none" rtlCol="0">
            <a:spAutoFit/>
          </a:bodyPr>
          <a:lstStyle/>
          <a:p>
            <a:r>
              <a:rPr lang="en-US" dirty="0" smtClean="0"/>
              <a:t>of hardware, software, teams</a:t>
            </a:r>
            <a:r>
              <a:rPr lang="mr-IN" dirty="0" smtClean="0"/>
              <a:t>…</a:t>
            </a:r>
            <a:endParaRPr lang="en-US" dirty="0"/>
          </a:p>
        </p:txBody>
      </p:sp>
      <p:sp>
        <p:nvSpPr>
          <p:cNvPr id="4" name="TextBox 3"/>
          <p:cNvSpPr txBox="1"/>
          <p:nvPr/>
        </p:nvSpPr>
        <p:spPr>
          <a:xfrm>
            <a:off x="529128" y="3413290"/>
            <a:ext cx="1520180" cy="646331"/>
          </a:xfrm>
          <a:prstGeom prst="rect">
            <a:avLst/>
          </a:prstGeom>
          <a:noFill/>
        </p:spPr>
        <p:txBody>
          <a:bodyPr wrap="none" rtlCol="0">
            <a:spAutoFit/>
          </a:bodyPr>
          <a:lstStyle/>
          <a:p>
            <a:pPr algn="ctr"/>
            <a:r>
              <a:rPr lang="en-US" dirty="0" smtClean="0"/>
              <a:t>hard</a:t>
            </a:r>
            <a:r>
              <a:rPr lang="en-US" dirty="0" smtClean="0"/>
              <a:t> </a:t>
            </a:r>
            <a:r>
              <a:rPr lang="en-US" dirty="0" smtClean="0"/>
              <a:t>skills and</a:t>
            </a:r>
          </a:p>
          <a:p>
            <a:pPr algn="ctr"/>
            <a:r>
              <a:rPr lang="en-US" dirty="0" smtClean="0"/>
              <a:t>soft skills</a:t>
            </a:r>
            <a:endParaRPr lang="en-US" dirty="0"/>
          </a:p>
        </p:txBody>
      </p:sp>
    </p:spTree>
    <p:extLst>
      <p:ext uri="{BB962C8B-B14F-4D97-AF65-F5344CB8AC3E}">
        <p14:creationId xmlns:p14="http://schemas.microsoft.com/office/powerpoint/2010/main" val="25457463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Research Software</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4" name="Picture 3" descr="Screen Shot 2018-07-24 at 5.46.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9144000" cy="4713832"/>
          </a:xfrm>
          <a:prstGeom prst="rect">
            <a:avLst/>
          </a:prstGeom>
        </p:spPr>
      </p:pic>
      <p:sp>
        <p:nvSpPr>
          <p:cNvPr id="6" name="Rectangle 5"/>
          <p:cNvSpPr/>
          <p:nvPr/>
        </p:nvSpPr>
        <p:spPr>
          <a:xfrm>
            <a:off x="155448" y="6124654"/>
            <a:ext cx="3869644" cy="369332"/>
          </a:xfrm>
          <a:prstGeom prst="rect">
            <a:avLst/>
          </a:prstGeom>
        </p:spPr>
        <p:txBody>
          <a:bodyPr wrap="none">
            <a:spAutoFit/>
          </a:bodyPr>
          <a:lstStyle/>
          <a:p>
            <a:r>
              <a:rPr lang="pt-BR" dirty="0" err="1" smtClean="0"/>
              <a:t>http</a:t>
            </a:r>
            <a:r>
              <a:rPr lang="pt-BR" dirty="0" smtClean="0"/>
              <a:t>://</a:t>
            </a:r>
            <a:r>
              <a:rPr lang="pt-BR" dirty="0" err="1" smtClean="0"/>
              <a:t>doi.org</a:t>
            </a:r>
            <a:r>
              <a:rPr lang="pt-BR" dirty="0" smtClean="0"/>
              <a:t>/10.5281/zenodo.843607</a:t>
            </a:r>
            <a:endParaRPr lang="en-US" dirty="0"/>
          </a:p>
        </p:txBody>
      </p:sp>
    </p:spTree>
    <p:extLst>
      <p:ext uri="{BB962C8B-B14F-4D97-AF65-F5344CB8AC3E}">
        <p14:creationId xmlns:p14="http://schemas.microsoft.com/office/powerpoint/2010/main" val="14789006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Research Software</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4" name="Picture 3" descr="Screen Shot 2018-07-24 at 5.46.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9144000" cy="4713832"/>
          </a:xfrm>
          <a:prstGeom prst="rect">
            <a:avLst/>
          </a:prstGeom>
        </p:spPr>
      </p:pic>
      <p:sp>
        <p:nvSpPr>
          <p:cNvPr id="6" name="Rectangle 5"/>
          <p:cNvSpPr/>
          <p:nvPr/>
        </p:nvSpPr>
        <p:spPr>
          <a:xfrm>
            <a:off x="155448" y="6124654"/>
            <a:ext cx="3869644" cy="369332"/>
          </a:xfrm>
          <a:prstGeom prst="rect">
            <a:avLst/>
          </a:prstGeom>
        </p:spPr>
        <p:txBody>
          <a:bodyPr wrap="none">
            <a:spAutoFit/>
          </a:bodyPr>
          <a:lstStyle/>
          <a:p>
            <a:r>
              <a:rPr lang="pt-BR" dirty="0" err="1" smtClean="0"/>
              <a:t>http</a:t>
            </a:r>
            <a:r>
              <a:rPr lang="pt-BR" dirty="0" smtClean="0"/>
              <a:t>://</a:t>
            </a:r>
            <a:r>
              <a:rPr lang="pt-BR" dirty="0" err="1" smtClean="0"/>
              <a:t>doi.org</a:t>
            </a:r>
            <a:r>
              <a:rPr lang="pt-BR" dirty="0" smtClean="0"/>
              <a:t>/10.5281/zenodo.843607</a:t>
            </a:r>
            <a:endParaRPr lang="en-US" dirty="0"/>
          </a:p>
        </p:txBody>
      </p:sp>
      <p:sp>
        <p:nvSpPr>
          <p:cNvPr id="2" name="TextBox 1"/>
          <p:cNvSpPr txBox="1"/>
          <p:nvPr/>
        </p:nvSpPr>
        <p:spPr>
          <a:xfrm>
            <a:off x="1106601" y="1911455"/>
            <a:ext cx="7250502" cy="1077218"/>
          </a:xfrm>
          <a:prstGeom prst="rect">
            <a:avLst/>
          </a:prstGeom>
          <a:noFill/>
        </p:spPr>
        <p:txBody>
          <a:bodyPr wrap="none" rtlCol="0">
            <a:spAutoFit/>
          </a:bodyPr>
          <a:lstStyle/>
          <a:p>
            <a:pPr algn="ctr"/>
            <a:r>
              <a:rPr lang="en-US" sz="3200" dirty="0" smtClean="0">
                <a:solidFill>
                  <a:srgbClr val="FF0000"/>
                </a:solidFill>
              </a:rPr>
              <a:t>&gt; 50% neither formal nor informal training </a:t>
            </a:r>
            <a:br>
              <a:rPr lang="en-US" sz="3200" dirty="0" smtClean="0">
                <a:solidFill>
                  <a:srgbClr val="FF0000"/>
                </a:solidFill>
              </a:rPr>
            </a:br>
            <a:r>
              <a:rPr lang="en-US" sz="3200" dirty="0" smtClean="0">
                <a:solidFill>
                  <a:srgbClr val="FF0000"/>
                </a:solidFill>
              </a:rPr>
              <a:t>in software engineering</a:t>
            </a:r>
            <a:endParaRPr lang="en-US" sz="3200" dirty="0">
              <a:solidFill>
                <a:srgbClr val="FF0000"/>
              </a:solidFill>
            </a:endParaRPr>
          </a:p>
        </p:txBody>
      </p:sp>
    </p:spTree>
    <p:extLst>
      <p:ext uri="{BB962C8B-B14F-4D97-AF65-F5344CB8AC3E}">
        <p14:creationId xmlns:p14="http://schemas.microsoft.com/office/powerpoint/2010/main" val="18217208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Research Software</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4" name="Picture 3" descr="Screen Shot 2018-07-24 at 5.46.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9144000" cy="4713832"/>
          </a:xfrm>
          <a:prstGeom prst="rect">
            <a:avLst/>
          </a:prstGeom>
        </p:spPr>
      </p:pic>
      <p:sp>
        <p:nvSpPr>
          <p:cNvPr id="6" name="Rectangle 5"/>
          <p:cNvSpPr/>
          <p:nvPr/>
        </p:nvSpPr>
        <p:spPr>
          <a:xfrm>
            <a:off x="155448" y="6124654"/>
            <a:ext cx="3869644" cy="369332"/>
          </a:xfrm>
          <a:prstGeom prst="rect">
            <a:avLst/>
          </a:prstGeom>
        </p:spPr>
        <p:txBody>
          <a:bodyPr wrap="none">
            <a:spAutoFit/>
          </a:bodyPr>
          <a:lstStyle/>
          <a:p>
            <a:r>
              <a:rPr lang="pt-BR" dirty="0" err="1" smtClean="0"/>
              <a:t>http</a:t>
            </a:r>
            <a:r>
              <a:rPr lang="pt-BR" dirty="0" smtClean="0"/>
              <a:t>://</a:t>
            </a:r>
            <a:r>
              <a:rPr lang="pt-BR" dirty="0" err="1" smtClean="0"/>
              <a:t>doi.org</a:t>
            </a:r>
            <a:r>
              <a:rPr lang="pt-BR" dirty="0" smtClean="0"/>
              <a:t>/10.5281/zenodo.843607</a:t>
            </a:r>
            <a:endParaRPr lang="en-US" dirty="0"/>
          </a:p>
        </p:txBody>
      </p:sp>
      <p:sp>
        <p:nvSpPr>
          <p:cNvPr id="2" name="TextBox 1"/>
          <p:cNvSpPr txBox="1"/>
          <p:nvPr/>
        </p:nvSpPr>
        <p:spPr>
          <a:xfrm>
            <a:off x="5368001" y="1911455"/>
            <a:ext cx="3524122" cy="584776"/>
          </a:xfrm>
          <a:prstGeom prst="rect">
            <a:avLst/>
          </a:prstGeom>
          <a:noFill/>
        </p:spPr>
        <p:txBody>
          <a:bodyPr wrap="none" rtlCol="0">
            <a:spAutoFit/>
          </a:bodyPr>
          <a:lstStyle/>
          <a:p>
            <a:pPr algn="ctr"/>
            <a:r>
              <a:rPr lang="en-US" sz="3200" dirty="0" smtClean="0">
                <a:solidFill>
                  <a:srgbClr val="FF0000"/>
                </a:solidFill>
              </a:rPr>
              <a:t>Lack of career paths</a:t>
            </a:r>
            <a:endParaRPr lang="en-US" sz="3200" dirty="0">
              <a:solidFill>
                <a:srgbClr val="FF0000"/>
              </a:solidFill>
            </a:endParaRPr>
          </a:p>
        </p:txBody>
      </p:sp>
    </p:spTree>
    <p:extLst>
      <p:ext uri="{BB962C8B-B14F-4D97-AF65-F5344CB8AC3E}">
        <p14:creationId xmlns:p14="http://schemas.microsoft.com/office/powerpoint/2010/main" val="15102509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Research Software</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4" name="Picture 3" descr="Screen Shot 2018-07-24 at 5.46.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9144000" cy="4713832"/>
          </a:xfrm>
          <a:prstGeom prst="rect">
            <a:avLst/>
          </a:prstGeom>
        </p:spPr>
      </p:pic>
      <p:sp>
        <p:nvSpPr>
          <p:cNvPr id="6" name="Rectangle 5"/>
          <p:cNvSpPr/>
          <p:nvPr/>
        </p:nvSpPr>
        <p:spPr>
          <a:xfrm>
            <a:off x="155448" y="6124654"/>
            <a:ext cx="3869644" cy="369332"/>
          </a:xfrm>
          <a:prstGeom prst="rect">
            <a:avLst/>
          </a:prstGeom>
        </p:spPr>
        <p:txBody>
          <a:bodyPr wrap="none">
            <a:spAutoFit/>
          </a:bodyPr>
          <a:lstStyle/>
          <a:p>
            <a:r>
              <a:rPr lang="pt-BR" dirty="0" err="1" smtClean="0"/>
              <a:t>http</a:t>
            </a:r>
            <a:r>
              <a:rPr lang="pt-BR" dirty="0" smtClean="0"/>
              <a:t>://</a:t>
            </a:r>
            <a:r>
              <a:rPr lang="pt-BR" dirty="0" err="1" smtClean="0"/>
              <a:t>doi.org</a:t>
            </a:r>
            <a:r>
              <a:rPr lang="pt-BR" dirty="0" smtClean="0"/>
              <a:t>/10.5281/zenodo.843607</a:t>
            </a:r>
            <a:endParaRPr lang="en-US" dirty="0"/>
          </a:p>
        </p:txBody>
      </p:sp>
      <p:sp>
        <p:nvSpPr>
          <p:cNvPr id="2" name="TextBox 1"/>
          <p:cNvSpPr txBox="1"/>
          <p:nvPr/>
        </p:nvSpPr>
        <p:spPr>
          <a:xfrm>
            <a:off x="3415635" y="1971671"/>
            <a:ext cx="3848530" cy="584776"/>
          </a:xfrm>
          <a:prstGeom prst="rect">
            <a:avLst/>
          </a:prstGeom>
          <a:noFill/>
        </p:spPr>
        <p:txBody>
          <a:bodyPr wrap="none" rtlCol="0">
            <a:spAutoFit/>
          </a:bodyPr>
          <a:lstStyle/>
          <a:p>
            <a:pPr algn="ctr"/>
            <a:r>
              <a:rPr lang="en-US" sz="3200" dirty="0" smtClean="0">
                <a:solidFill>
                  <a:srgbClr val="FF0000"/>
                </a:solidFill>
              </a:rPr>
              <a:t>How to cite software?</a:t>
            </a:r>
            <a:endParaRPr lang="en-US" sz="3200" dirty="0">
              <a:solidFill>
                <a:srgbClr val="FF0000"/>
              </a:solidFill>
            </a:endParaRPr>
          </a:p>
        </p:txBody>
      </p:sp>
    </p:spTree>
    <p:extLst>
      <p:ext uri="{BB962C8B-B14F-4D97-AF65-F5344CB8AC3E}">
        <p14:creationId xmlns:p14="http://schemas.microsoft.com/office/powerpoint/2010/main" val="27411332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Areas </a:t>
            </a:r>
            <a:r>
              <a:rPr lang="de-DE" sz="3600" dirty="0" err="1" smtClean="0">
                <a:solidFill>
                  <a:prstClr val="white"/>
                </a:solidFill>
                <a:latin typeface="Calibri"/>
              </a:rPr>
              <a:t>of</a:t>
            </a:r>
            <a:r>
              <a:rPr lang="de-DE" sz="3600" dirty="0" smtClean="0">
                <a:solidFill>
                  <a:prstClr val="white"/>
                </a:solidFill>
                <a:latin typeface="Calibri"/>
              </a:rPr>
              <a:t> </a:t>
            </a:r>
            <a:r>
              <a:rPr lang="de-DE" sz="3600" dirty="0" err="1" smtClean="0">
                <a:solidFill>
                  <a:prstClr val="white"/>
                </a:solidFill>
                <a:latin typeface="Calibri"/>
              </a:rPr>
              <a:t>Concern</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a:spcBef>
                <a:spcPct val="20000"/>
              </a:spcBef>
              <a:tabLst>
                <a:tab pos="222250" algn="l"/>
              </a:tabLst>
              <a:defRPr/>
            </a:pPr>
            <a:endParaRPr lang="en-US" sz="3200" dirty="0" smtClean="0"/>
          </a:p>
          <a:p>
            <a:pPr marL="457200" indent="-457200">
              <a:spcBef>
                <a:spcPct val="20000"/>
              </a:spcBef>
              <a:buFont typeface="Arial"/>
              <a:buChar char="•"/>
              <a:tabLst>
                <a:tab pos="222250" algn="l"/>
              </a:tabLst>
              <a:defRPr/>
            </a:pPr>
            <a:r>
              <a:rPr lang="en-US" sz="3200" dirty="0" smtClean="0"/>
              <a:t>Functioning </a:t>
            </a:r>
            <a:r>
              <a:rPr lang="en-US" sz="3200" dirty="0"/>
              <a:t>of the individual and team</a:t>
            </a:r>
          </a:p>
          <a:p>
            <a:pPr marL="457200" indent="-457200">
              <a:spcBef>
                <a:spcPct val="20000"/>
              </a:spcBef>
              <a:buFont typeface="Arial"/>
              <a:buChar char="•"/>
              <a:tabLst>
                <a:tab pos="222250" algn="l"/>
              </a:tabLst>
              <a:defRPr/>
            </a:pPr>
            <a:r>
              <a:rPr lang="en-US" sz="3200" dirty="0" smtClean="0"/>
              <a:t>Functioning </a:t>
            </a:r>
            <a:r>
              <a:rPr lang="en-US" sz="3200" dirty="0"/>
              <a:t>of the research software</a:t>
            </a:r>
          </a:p>
          <a:p>
            <a:pPr marL="457200" indent="-457200">
              <a:spcBef>
                <a:spcPct val="20000"/>
              </a:spcBef>
              <a:buFont typeface="Arial"/>
              <a:buChar char="•"/>
              <a:tabLst>
                <a:tab pos="222250" algn="l"/>
              </a:tabLst>
              <a:defRPr/>
            </a:pPr>
            <a:r>
              <a:rPr lang="en-US" sz="3200" dirty="0" smtClean="0"/>
              <a:t>Functioning </a:t>
            </a:r>
            <a:r>
              <a:rPr lang="en-US" sz="3200" dirty="0"/>
              <a:t>of the research field </a:t>
            </a:r>
            <a:r>
              <a:rPr lang="en-US" sz="3200" dirty="0" smtClean="0"/>
              <a:t>itself</a:t>
            </a:r>
            <a:endParaRPr lang="en-US" sz="3200" dirty="0"/>
          </a:p>
          <a:p>
            <a:pPr marL="457200" indent="-457200">
              <a:spcBef>
                <a:spcPct val="20000"/>
              </a:spcBef>
              <a:buFont typeface="Arial"/>
              <a:buChar char="•"/>
              <a:tabLst>
                <a:tab pos="222250" algn="l"/>
              </a:tabLst>
              <a:defRPr/>
            </a:pPr>
            <a:endParaRPr lang="en-US" sz="3200" dirty="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creen Shot 2018-07-24 at 4.59.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87052"/>
            <a:ext cx="9144000" cy="2571349"/>
          </a:xfrm>
          <a:prstGeom prst="rect">
            <a:avLst/>
          </a:prstGeom>
        </p:spPr>
      </p:pic>
    </p:spTree>
    <p:extLst>
      <p:ext uri="{BB962C8B-B14F-4D97-AF65-F5344CB8AC3E}">
        <p14:creationId xmlns:p14="http://schemas.microsoft.com/office/powerpoint/2010/main" val="17679747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Functioning</a:t>
            </a:r>
            <a:r>
              <a:rPr lang="de-DE" sz="3600" dirty="0" smtClean="0">
                <a:solidFill>
                  <a:prstClr val="white"/>
                </a:solidFill>
                <a:latin typeface="Calibri"/>
              </a:rPr>
              <a:t> </a:t>
            </a:r>
            <a:r>
              <a:rPr lang="de-DE" sz="3600" dirty="0" err="1" smtClean="0">
                <a:solidFill>
                  <a:prstClr val="white"/>
                </a:solidFill>
                <a:latin typeface="Calibri"/>
              </a:rPr>
              <a:t>of</a:t>
            </a:r>
            <a:r>
              <a:rPr lang="de-DE" sz="3600" dirty="0" smtClean="0">
                <a:solidFill>
                  <a:prstClr val="white"/>
                </a:solidFill>
                <a:latin typeface="Calibri"/>
              </a:rPr>
              <a:t> </a:t>
            </a:r>
            <a:r>
              <a:rPr lang="de-DE" sz="3600" dirty="0" err="1" smtClean="0">
                <a:solidFill>
                  <a:prstClr val="white"/>
                </a:solidFill>
                <a:latin typeface="Calibri"/>
              </a:rPr>
              <a:t>the</a:t>
            </a:r>
            <a:r>
              <a:rPr lang="de-DE" sz="3600" dirty="0" smtClean="0">
                <a:solidFill>
                  <a:prstClr val="white"/>
                </a:solidFill>
                <a:latin typeface="Calibri"/>
              </a:rPr>
              <a:t> Individual </a:t>
            </a:r>
            <a:r>
              <a:rPr lang="de-DE" sz="3600" dirty="0" err="1" smtClean="0">
                <a:solidFill>
                  <a:prstClr val="white"/>
                </a:solidFill>
                <a:latin typeface="Calibri"/>
              </a:rPr>
              <a:t>and</a:t>
            </a:r>
            <a:r>
              <a:rPr lang="de-DE" sz="3600" dirty="0" smtClean="0">
                <a:solidFill>
                  <a:prstClr val="white"/>
                </a:solidFill>
                <a:latin typeface="Calibri"/>
              </a:rPr>
              <a:t> </a:t>
            </a:r>
            <a:r>
              <a:rPr lang="de-DE" sz="3600" dirty="0">
                <a:solidFill>
                  <a:prstClr val="white"/>
                </a:solidFill>
                <a:latin typeface="Calibri"/>
              </a:rPr>
              <a:t>T</a:t>
            </a:r>
            <a:r>
              <a:rPr lang="de-DE" sz="3600" dirty="0" smtClean="0">
                <a:solidFill>
                  <a:prstClr val="white"/>
                </a:solidFill>
                <a:latin typeface="Calibri"/>
              </a:rPr>
              <a:t>eam</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marL="457200" indent="-457200">
              <a:spcBef>
                <a:spcPct val="20000"/>
              </a:spcBef>
              <a:buFont typeface="Arial"/>
              <a:buChar char="•"/>
              <a:tabLst>
                <a:tab pos="222250" algn="l"/>
              </a:tabLst>
              <a:defRPr/>
            </a:pPr>
            <a:r>
              <a:rPr lang="en-US" sz="3200" dirty="0"/>
              <a:t>Training &amp; education</a:t>
            </a:r>
          </a:p>
          <a:p>
            <a:pPr marL="457200" indent="-457200">
              <a:spcBef>
                <a:spcPct val="20000"/>
              </a:spcBef>
              <a:buFont typeface="Arial"/>
              <a:buChar char="•"/>
              <a:tabLst>
                <a:tab pos="222250" algn="l"/>
              </a:tabLst>
              <a:defRPr/>
            </a:pPr>
            <a:r>
              <a:rPr lang="en-US" sz="3200" dirty="0"/>
              <a:t>Ensuring appropriate credit for software development</a:t>
            </a:r>
          </a:p>
          <a:p>
            <a:pPr marL="457200" indent="-457200">
              <a:spcBef>
                <a:spcPct val="20000"/>
              </a:spcBef>
              <a:buFont typeface="Arial"/>
              <a:buChar char="•"/>
              <a:tabLst>
                <a:tab pos="222250" algn="l"/>
              </a:tabLst>
              <a:defRPr/>
            </a:pPr>
            <a:r>
              <a:rPr lang="en-US" sz="3200" dirty="0"/>
              <a:t>Enabling publication pathways for research software</a:t>
            </a:r>
          </a:p>
          <a:p>
            <a:pPr marL="457200" indent="-457200">
              <a:spcBef>
                <a:spcPct val="20000"/>
              </a:spcBef>
              <a:buFont typeface="Arial"/>
              <a:buChar char="•"/>
              <a:tabLst>
                <a:tab pos="222250" algn="l"/>
              </a:tabLst>
              <a:defRPr/>
            </a:pPr>
            <a:r>
              <a:rPr lang="en-US" sz="3200" dirty="0"/>
              <a:t>Fostering satisfactory and rewarding career paths for people who develop and maintain software</a:t>
            </a:r>
          </a:p>
          <a:p>
            <a:pPr marL="457200" indent="-457200">
              <a:spcBef>
                <a:spcPct val="20000"/>
              </a:spcBef>
              <a:buFont typeface="Arial"/>
              <a:buChar char="•"/>
              <a:tabLst>
                <a:tab pos="222250" algn="l"/>
              </a:tabLst>
              <a:defRPr/>
            </a:pPr>
            <a:r>
              <a:rPr lang="en-US" sz="3200" dirty="0"/>
              <a:t>Increasing the participation of underrepresented groups in software engineering</a:t>
            </a:r>
          </a:p>
          <a:p>
            <a:pPr>
              <a:spcBef>
                <a:spcPct val="20000"/>
              </a:spcBef>
              <a:tabLst>
                <a:tab pos="222250" algn="l"/>
              </a:tabLst>
              <a:defRPr/>
            </a:pPr>
            <a:endParaRPr lang="en-US" sz="3200" dirty="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spTree>
    <p:extLst>
      <p:ext uri="{BB962C8B-B14F-4D97-AF65-F5344CB8AC3E}">
        <p14:creationId xmlns:p14="http://schemas.microsoft.com/office/powerpoint/2010/main" val="12272522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Functioning</a:t>
            </a:r>
            <a:r>
              <a:rPr lang="de-DE" sz="3600" dirty="0" smtClean="0">
                <a:solidFill>
                  <a:prstClr val="white"/>
                </a:solidFill>
                <a:latin typeface="Calibri"/>
              </a:rPr>
              <a:t> </a:t>
            </a:r>
            <a:r>
              <a:rPr lang="de-DE" sz="3600" dirty="0" err="1" smtClean="0">
                <a:solidFill>
                  <a:prstClr val="white"/>
                </a:solidFill>
                <a:latin typeface="Calibri"/>
              </a:rPr>
              <a:t>of</a:t>
            </a:r>
            <a:r>
              <a:rPr lang="de-DE" sz="3600" dirty="0" smtClean="0">
                <a:solidFill>
                  <a:prstClr val="white"/>
                </a:solidFill>
                <a:latin typeface="Calibri"/>
              </a:rPr>
              <a:t> Research Software</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marL="457200" indent="-457200">
              <a:spcBef>
                <a:spcPct val="20000"/>
              </a:spcBef>
              <a:buFont typeface="Arial"/>
              <a:buChar char="•"/>
              <a:tabLst>
                <a:tab pos="222250" algn="l"/>
              </a:tabLst>
              <a:defRPr/>
            </a:pPr>
            <a:r>
              <a:rPr lang="en-US" sz="3200" dirty="0"/>
              <a:t>Supporting sustainability of the software</a:t>
            </a:r>
          </a:p>
          <a:p>
            <a:pPr marL="457200" indent="-457200">
              <a:spcBef>
                <a:spcPct val="20000"/>
              </a:spcBef>
              <a:buFont typeface="Arial"/>
              <a:buChar char="•"/>
              <a:tabLst>
                <a:tab pos="222250" algn="l"/>
              </a:tabLst>
              <a:defRPr/>
            </a:pPr>
            <a:r>
              <a:rPr lang="en-US" sz="3200" dirty="0"/>
              <a:t>Growing community, evolving governance, and developing relationships between organizations, both academic and industrial</a:t>
            </a:r>
          </a:p>
          <a:p>
            <a:pPr marL="457200" indent="-457200">
              <a:spcBef>
                <a:spcPct val="20000"/>
              </a:spcBef>
              <a:buFont typeface="Arial"/>
              <a:buChar char="•"/>
              <a:tabLst>
                <a:tab pos="222250" algn="l"/>
              </a:tabLst>
              <a:defRPr/>
            </a:pPr>
            <a:r>
              <a:rPr lang="en-US" sz="3200" dirty="0"/>
              <a:t>Fostering both testing and reproducibility</a:t>
            </a:r>
          </a:p>
          <a:p>
            <a:pPr marL="457200" indent="-457200">
              <a:spcBef>
                <a:spcPct val="20000"/>
              </a:spcBef>
              <a:buFont typeface="Arial"/>
              <a:buChar char="•"/>
              <a:tabLst>
                <a:tab pos="222250" algn="l"/>
              </a:tabLst>
              <a:defRPr/>
            </a:pPr>
            <a:r>
              <a:rPr lang="en-US" sz="3200" dirty="0"/>
              <a:t>Supporting new models and developments (e.g., agile web frameworks, Software-as-a-Service)</a:t>
            </a:r>
          </a:p>
          <a:p>
            <a:pPr marL="457200" indent="-457200">
              <a:spcBef>
                <a:spcPct val="20000"/>
              </a:spcBef>
              <a:buFont typeface="Arial"/>
              <a:buChar char="•"/>
              <a:tabLst>
                <a:tab pos="222250" algn="l"/>
              </a:tabLst>
              <a:defRPr/>
            </a:pPr>
            <a:r>
              <a:rPr lang="en-US" sz="3200" dirty="0"/>
              <a:t>Supporting contributions of </a:t>
            </a:r>
            <a:r>
              <a:rPr lang="en-US" sz="3200" dirty="0" smtClean="0"/>
              <a:t>transient contributors </a:t>
            </a:r>
            <a:r>
              <a:rPr lang="en-US" sz="3200" dirty="0"/>
              <a:t>(e.g., students)</a:t>
            </a:r>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spTree>
    <p:extLst>
      <p:ext uri="{BB962C8B-B14F-4D97-AF65-F5344CB8AC3E}">
        <p14:creationId xmlns:p14="http://schemas.microsoft.com/office/powerpoint/2010/main" val="15865032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Functioning</a:t>
            </a:r>
            <a:r>
              <a:rPr lang="de-DE" sz="3600" dirty="0" smtClean="0">
                <a:solidFill>
                  <a:prstClr val="white"/>
                </a:solidFill>
                <a:latin typeface="Calibri"/>
              </a:rPr>
              <a:t> </a:t>
            </a:r>
            <a:r>
              <a:rPr lang="de-DE" sz="3600" dirty="0" err="1" smtClean="0">
                <a:solidFill>
                  <a:prstClr val="white"/>
                </a:solidFill>
                <a:latin typeface="Calibri"/>
              </a:rPr>
              <a:t>of</a:t>
            </a:r>
            <a:r>
              <a:rPr lang="de-DE" sz="3600" dirty="0" smtClean="0">
                <a:solidFill>
                  <a:prstClr val="white"/>
                </a:solidFill>
                <a:latin typeface="Calibri"/>
              </a:rPr>
              <a:t> </a:t>
            </a:r>
            <a:r>
              <a:rPr lang="de-DE" sz="3600" dirty="0" err="1" smtClean="0">
                <a:solidFill>
                  <a:prstClr val="white"/>
                </a:solidFill>
                <a:latin typeface="Calibri"/>
              </a:rPr>
              <a:t>the</a:t>
            </a:r>
            <a:r>
              <a:rPr lang="de-DE" sz="3600" dirty="0" smtClean="0">
                <a:solidFill>
                  <a:prstClr val="white"/>
                </a:solidFill>
                <a:latin typeface="Calibri"/>
              </a:rPr>
              <a:t> Research Field </a:t>
            </a:r>
            <a:r>
              <a:rPr lang="de-DE" sz="3600" dirty="0" err="1" smtClean="0">
                <a:solidFill>
                  <a:prstClr val="white"/>
                </a:solidFill>
                <a:latin typeface="Calibri"/>
              </a:rPr>
              <a:t>Itself</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marL="457200" indent="-457200">
              <a:spcBef>
                <a:spcPct val="20000"/>
              </a:spcBef>
              <a:buFont typeface="Arial"/>
              <a:buChar char="•"/>
              <a:tabLst>
                <a:tab pos="222250" algn="l"/>
              </a:tabLst>
              <a:defRPr/>
            </a:pPr>
            <a:r>
              <a:rPr lang="en-US" sz="3200" dirty="0"/>
              <a:t>Growing communities around research software and disparate user requirements</a:t>
            </a:r>
          </a:p>
          <a:p>
            <a:pPr marL="457200" indent="-457200">
              <a:spcBef>
                <a:spcPct val="20000"/>
              </a:spcBef>
              <a:buFont typeface="Arial"/>
              <a:buChar char="•"/>
              <a:tabLst>
                <a:tab pos="222250" algn="l"/>
              </a:tabLst>
              <a:defRPr/>
            </a:pPr>
            <a:r>
              <a:rPr lang="en-US" sz="3200" dirty="0"/>
              <a:t>Cataloging extant and necessary software</a:t>
            </a:r>
          </a:p>
          <a:p>
            <a:pPr marL="457200" indent="-457200">
              <a:spcBef>
                <a:spcPct val="20000"/>
              </a:spcBef>
              <a:buFont typeface="Arial"/>
              <a:buChar char="•"/>
              <a:tabLst>
                <a:tab pos="222250" algn="l"/>
              </a:tabLst>
              <a:defRPr/>
            </a:pPr>
            <a:r>
              <a:rPr lang="en-US" sz="3200" dirty="0"/>
              <a:t>Disseminating new developments</a:t>
            </a:r>
          </a:p>
          <a:p>
            <a:pPr marL="457200" indent="-457200">
              <a:spcBef>
                <a:spcPct val="20000"/>
              </a:spcBef>
              <a:buFont typeface="Arial"/>
              <a:buChar char="•"/>
              <a:tabLst>
                <a:tab pos="222250" algn="l"/>
              </a:tabLst>
              <a:defRPr/>
            </a:pPr>
            <a:r>
              <a:rPr lang="en-US" sz="3200" dirty="0"/>
              <a:t>Training researchers in the usage of software</a:t>
            </a:r>
          </a:p>
          <a:p>
            <a:pPr marL="457200" indent="-457200">
              <a:spcBef>
                <a:spcPct val="20000"/>
              </a:spcBef>
              <a:buFont typeface="Arial"/>
              <a:buChar char="•"/>
              <a:tabLst>
                <a:tab pos="222250" algn="l"/>
              </a:tabLst>
              <a:defRPr/>
            </a:pPr>
            <a:r>
              <a:rPr lang="en-US" sz="3200" dirty="0"/>
              <a:t>Understanding and improving pipelines of diverse developers and maintainers</a:t>
            </a:r>
          </a:p>
          <a:p>
            <a:pPr>
              <a:spcBef>
                <a:spcPct val="20000"/>
              </a:spcBef>
              <a:tabLst>
                <a:tab pos="222250" algn="l"/>
              </a:tabLst>
              <a:defRPr/>
            </a:pPr>
            <a:endParaRPr lang="en-US" sz="3200" dirty="0"/>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spTree>
    <p:extLst>
      <p:ext uri="{BB962C8B-B14F-4D97-AF65-F5344CB8AC3E}">
        <p14:creationId xmlns:p14="http://schemas.microsoft.com/office/powerpoint/2010/main" val="372697753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URSSI </a:t>
            </a:r>
            <a:r>
              <a:rPr lang="de-DE" sz="3600" dirty="0" err="1" smtClean="0">
                <a:solidFill>
                  <a:prstClr val="white"/>
                </a:solidFill>
                <a:latin typeface="Calibri"/>
              </a:rPr>
              <a:t>and</a:t>
            </a:r>
            <a:r>
              <a:rPr lang="de-DE" sz="3600" dirty="0" smtClean="0">
                <a:solidFill>
                  <a:prstClr val="white"/>
                </a:solidFill>
                <a:latin typeface="Calibri"/>
              </a:rPr>
              <a:t> Other S2I2 Projects</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3" name="Picture 2" descr="Screen Shot 2018-07-24 at 4.49.0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091" y="1474085"/>
            <a:ext cx="6489700" cy="4368800"/>
          </a:xfrm>
          <a:prstGeom prst="rect">
            <a:avLst/>
          </a:prstGeom>
        </p:spPr>
      </p:pic>
    </p:spTree>
    <p:extLst>
      <p:ext uri="{BB962C8B-B14F-4D97-AF65-F5344CB8AC3E}">
        <p14:creationId xmlns:p14="http://schemas.microsoft.com/office/powerpoint/2010/main" val="302365830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URSSI </a:t>
            </a:r>
            <a:r>
              <a:rPr lang="de-DE" sz="3600" dirty="0" err="1" smtClean="0">
                <a:solidFill>
                  <a:prstClr val="white"/>
                </a:solidFill>
                <a:latin typeface="Calibri"/>
              </a:rPr>
              <a:t>and</a:t>
            </a:r>
            <a:r>
              <a:rPr lang="de-DE" sz="3600" dirty="0" smtClean="0">
                <a:solidFill>
                  <a:prstClr val="white"/>
                </a:solidFill>
                <a:latin typeface="Calibri"/>
              </a:rPr>
              <a:t> Other S2I2 Projects</a:t>
            </a:r>
            <a:endParaRPr lang="de-DE" sz="3600" dirty="0">
              <a:solidFill>
                <a:prstClr val="white"/>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3" name="Picture 2" descr="Screen Shot 2018-07-24 at 4.49.0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091" y="1474085"/>
            <a:ext cx="6489700" cy="4368800"/>
          </a:xfrm>
          <a:prstGeom prst="rect">
            <a:avLst/>
          </a:prstGeom>
        </p:spPr>
      </p:pic>
      <p:sp>
        <p:nvSpPr>
          <p:cNvPr id="2" name="TextBox 1"/>
          <p:cNvSpPr txBox="1"/>
          <p:nvPr/>
        </p:nvSpPr>
        <p:spPr>
          <a:xfrm>
            <a:off x="2334891" y="5876118"/>
            <a:ext cx="4555955" cy="954107"/>
          </a:xfrm>
          <a:prstGeom prst="rect">
            <a:avLst/>
          </a:prstGeom>
          <a:noFill/>
        </p:spPr>
        <p:txBody>
          <a:bodyPr wrap="none" rtlCol="0">
            <a:spAutoFit/>
          </a:bodyPr>
          <a:lstStyle/>
          <a:p>
            <a:pPr algn="ctr"/>
            <a:r>
              <a:rPr lang="en-US" sz="2800" b="1" dirty="0" smtClean="0">
                <a:solidFill>
                  <a:srgbClr val="FF0000"/>
                </a:solidFill>
              </a:rPr>
              <a:t>Goal: Close collaboration and </a:t>
            </a:r>
            <a:br>
              <a:rPr lang="en-US" sz="2800" b="1" dirty="0" smtClean="0">
                <a:solidFill>
                  <a:srgbClr val="FF0000"/>
                </a:solidFill>
              </a:rPr>
            </a:br>
            <a:r>
              <a:rPr lang="en-US" sz="2800" b="1" dirty="0" smtClean="0">
                <a:solidFill>
                  <a:srgbClr val="FF0000"/>
                </a:solidFill>
              </a:rPr>
              <a:t>fill in gaps on each axis</a:t>
            </a:r>
            <a:endParaRPr lang="en-US" sz="2800" b="1" dirty="0">
              <a:solidFill>
                <a:srgbClr val="FF0000"/>
              </a:solidFill>
            </a:endParaRPr>
          </a:p>
        </p:txBody>
      </p:sp>
    </p:spTree>
    <p:extLst>
      <p:ext uri="{BB962C8B-B14F-4D97-AF65-F5344CB8AC3E}">
        <p14:creationId xmlns:p14="http://schemas.microsoft.com/office/powerpoint/2010/main" val="19180131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Sustainability</a:t>
            </a:r>
            <a:r>
              <a:rPr lang="de-DE" sz="3600" dirty="0" smtClean="0">
                <a:solidFill>
                  <a:prstClr val="white"/>
                </a:solidFill>
                <a:latin typeface="Calibri"/>
              </a:rPr>
              <a:t> </a:t>
            </a:r>
            <a:r>
              <a:rPr lang="de-DE" sz="3600" dirty="0" err="1" smtClean="0">
                <a:solidFill>
                  <a:prstClr val="white"/>
                </a:solidFill>
                <a:latin typeface="Calibri"/>
              </a:rPr>
              <a:t>for</a:t>
            </a:r>
            <a:r>
              <a:rPr lang="de-DE" sz="3600" dirty="0" smtClean="0">
                <a:solidFill>
                  <a:prstClr val="white"/>
                </a:solidFill>
                <a:latin typeface="Calibri"/>
              </a:rPr>
              <a:t> </a:t>
            </a:r>
            <a:r>
              <a:rPr lang="de-DE" sz="3600" dirty="0" err="1" smtClean="0">
                <a:solidFill>
                  <a:prstClr val="white"/>
                </a:solidFill>
                <a:latin typeface="Calibri"/>
              </a:rPr>
              <a:t>Cyberinfrastructure</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a:spcBef>
                <a:spcPct val="20000"/>
              </a:spcBef>
              <a:tabLst>
                <a:tab pos="222250" algn="l"/>
              </a:tabLst>
              <a:defRPr/>
            </a:pPr>
            <a:endParaRPr lang="en-US" sz="3200" dirty="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7" name="Picture 6" descr="Screen Shot 2018-08-05 at 8.5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281130"/>
            <a:ext cx="5791200" cy="4838700"/>
          </a:xfrm>
          <a:prstGeom prst="rect">
            <a:avLst/>
          </a:prstGeom>
        </p:spPr>
      </p:pic>
      <p:sp>
        <p:nvSpPr>
          <p:cNvPr id="2" name="TextBox 1"/>
          <p:cNvSpPr txBox="1"/>
          <p:nvPr/>
        </p:nvSpPr>
        <p:spPr>
          <a:xfrm>
            <a:off x="2645642" y="6119830"/>
            <a:ext cx="4103632" cy="646331"/>
          </a:xfrm>
          <a:prstGeom prst="rect">
            <a:avLst/>
          </a:prstGeom>
          <a:noFill/>
        </p:spPr>
        <p:txBody>
          <a:bodyPr wrap="none" rtlCol="0">
            <a:spAutoFit/>
          </a:bodyPr>
          <a:lstStyle/>
          <a:p>
            <a:pPr algn="ctr"/>
            <a:r>
              <a:rPr lang="en-US" dirty="0" smtClean="0"/>
              <a:t>with researchers, institutions’ key people,</a:t>
            </a:r>
          </a:p>
          <a:p>
            <a:pPr algn="ctr"/>
            <a:r>
              <a:rPr lang="en-US" dirty="0" smtClean="0"/>
              <a:t>funding bodies, CI community, </a:t>
            </a:r>
            <a:r>
              <a:rPr lang="mr-IN" dirty="0" smtClean="0"/>
              <a:t>…</a:t>
            </a:r>
            <a:endParaRPr lang="en-US" dirty="0"/>
          </a:p>
        </p:txBody>
      </p:sp>
      <p:sp>
        <p:nvSpPr>
          <p:cNvPr id="10" name="TextBox 9"/>
          <p:cNvSpPr txBox="1"/>
          <p:nvPr/>
        </p:nvSpPr>
        <p:spPr>
          <a:xfrm>
            <a:off x="7130062" y="3149996"/>
            <a:ext cx="1893134" cy="1200329"/>
          </a:xfrm>
          <a:prstGeom prst="rect">
            <a:avLst/>
          </a:prstGeom>
          <a:noFill/>
        </p:spPr>
        <p:txBody>
          <a:bodyPr wrap="square" rtlCol="0">
            <a:spAutoFit/>
          </a:bodyPr>
          <a:lstStyle/>
          <a:p>
            <a:pPr algn="ctr"/>
            <a:r>
              <a:rPr lang="en-US" dirty="0" smtClean="0"/>
              <a:t>hardware,</a:t>
            </a:r>
          </a:p>
          <a:p>
            <a:pPr algn="ctr"/>
            <a:r>
              <a:rPr lang="en-US" dirty="0" smtClean="0"/>
              <a:t>software,</a:t>
            </a:r>
          </a:p>
          <a:p>
            <a:pPr algn="ctr"/>
            <a:r>
              <a:rPr lang="en-US" dirty="0" smtClean="0"/>
              <a:t>algorithms,</a:t>
            </a:r>
          </a:p>
          <a:p>
            <a:pPr algn="ctr"/>
            <a:r>
              <a:rPr lang="en-US" dirty="0" smtClean="0"/>
              <a:t>domain research</a:t>
            </a:r>
            <a:endParaRPr lang="en-US" dirty="0"/>
          </a:p>
        </p:txBody>
      </p:sp>
      <p:sp>
        <p:nvSpPr>
          <p:cNvPr id="3" name="TextBox 2"/>
          <p:cNvSpPr txBox="1"/>
          <p:nvPr/>
        </p:nvSpPr>
        <p:spPr>
          <a:xfrm>
            <a:off x="2989574" y="1003854"/>
            <a:ext cx="3130372" cy="369332"/>
          </a:xfrm>
          <a:prstGeom prst="rect">
            <a:avLst/>
          </a:prstGeom>
          <a:noFill/>
        </p:spPr>
        <p:txBody>
          <a:bodyPr wrap="none" rtlCol="0">
            <a:spAutoFit/>
          </a:bodyPr>
          <a:lstStyle/>
          <a:p>
            <a:r>
              <a:rPr lang="en-US" dirty="0" smtClean="0"/>
              <a:t>of hardware, software, teams</a:t>
            </a:r>
            <a:r>
              <a:rPr lang="mr-IN" dirty="0" smtClean="0"/>
              <a:t>…</a:t>
            </a:r>
            <a:endParaRPr lang="en-US" dirty="0"/>
          </a:p>
        </p:txBody>
      </p:sp>
      <p:sp>
        <p:nvSpPr>
          <p:cNvPr id="4" name="TextBox 3"/>
          <p:cNvSpPr txBox="1"/>
          <p:nvPr/>
        </p:nvSpPr>
        <p:spPr>
          <a:xfrm>
            <a:off x="529128" y="3413290"/>
            <a:ext cx="1520180" cy="646331"/>
          </a:xfrm>
          <a:prstGeom prst="rect">
            <a:avLst/>
          </a:prstGeom>
          <a:noFill/>
        </p:spPr>
        <p:txBody>
          <a:bodyPr wrap="none" rtlCol="0">
            <a:spAutoFit/>
          </a:bodyPr>
          <a:lstStyle/>
          <a:p>
            <a:pPr algn="ctr"/>
            <a:r>
              <a:rPr lang="en-US" dirty="0" smtClean="0"/>
              <a:t>hard skills and</a:t>
            </a:r>
          </a:p>
          <a:p>
            <a:pPr algn="ctr"/>
            <a:r>
              <a:rPr lang="en-US" dirty="0" smtClean="0"/>
              <a:t>soft skills</a:t>
            </a:r>
            <a:endParaRPr lang="en-US" dirty="0"/>
          </a:p>
        </p:txBody>
      </p:sp>
      <p:sp>
        <p:nvSpPr>
          <p:cNvPr id="6" name="Donut 5"/>
          <p:cNvSpPr/>
          <p:nvPr/>
        </p:nvSpPr>
        <p:spPr>
          <a:xfrm>
            <a:off x="2738238" y="4537823"/>
            <a:ext cx="1468333" cy="1396790"/>
          </a:xfrm>
          <a:prstGeom prst="donut">
            <a:avLst>
              <a:gd name="adj" fmla="val 688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2698554" y="1647370"/>
            <a:ext cx="1468333" cy="1396790"/>
          </a:xfrm>
          <a:prstGeom prst="donut">
            <a:avLst>
              <a:gd name="adj" fmla="val 688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5201573" y="1687060"/>
            <a:ext cx="1468333" cy="1396790"/>
          </a:xfrm>
          <a:prstGeom prst="donut">
            <a:avLst>
              <a:gd name="adj" fmla="val 688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5200587" y="4524593"/>
            <a:ext cx="1468333" cy="1396790"/>
          </a:xfrm>
          <a:prstGeom prst="donut">
            <a:avLst>
              <a:gd name="adj" fmla="val 688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770634" y="5179726"/>
            <a:ext cx="1811539" cy="369332"/>
          </a:xfrm>
          <a:prstGeom prst="rect">
            <a:avLst/>
          </a:prstGeom>
          <a:noFill/>
        </p:spPr>
        <p:txBody>
          <a:bodyPr wrap="none" rtlCol="0">
            <a:spAutoFit/>
          </a:bodyPr>
          <a:lstStyle/>
          <a:p>
            <a:pPr algn="ctr"/>
            <a:r>
              <a:rPr lang="en-US" dirty="0" smtClean="0">
                <a:solidFill>
                  <a:srgbClr val="FF0000"/>
                </a:solidFill>
              </a:rPr>
              <a:t>Diversity in STEM</a:t>
            </a:r>
            <a:endParaRPr lang="en-US" dirty="0">
              <a:solidFill>
                <a:srgbClr val="FF0000"/>
              </a:solidFill>
            </a:endParaRPr>
          </a:p>
        </p:txBody>
      </p:sp>
      <p:sp>
        <p:nvSpPr>
          <p:cNvPr id="19" name="TextBox 18"/>
          <p:cNvSpPr txBox="1"/>
          <p:nvPr/>
        </p:nvSpPr>
        <p:spPr>
          <a:xfrm>
            <a:off x="785174" y="1687060"/>
            <a:ext cx="1782459" cy="923330"/>
          </a:xfrm>
          <a:prstGeom prst="rect">
            <a:avLst/>
          </a:prstGeom>
          <a:noFill/>
        </p:spPr>
        <p:txBody>
          <a:bodyPr wrap="none" rtlCol="0">
            <a:spAutoFit/>
          </a:bodyPr>
          <a:lstStyle/>
          <a:p>
            <a:pPr algn="ctr"/>
            <a:r>
              <a:rPr lang="en-US" dirty="0" smtClean="0">
                <a:solidFill>
                  <a:srgbClr val="FF0000"/>
                </a:solidFill>
              </a:rPr>
              <a:t>Climate between</a:t>
            </a:r>
          </a:p>
          <a:p>
            <a:pPr algn="ctr"/>
            <a:r>
              <a:rPr lang="en-US" dirty="0" smtClean="0">
                <a:solidFill>
                  <a:srgbClr val="FF0000"/>
                </a:solidFill>
              </a:rPr>
              <a:t>Research and </a:t>
            </a:r>
          </a:p>
          <a:p>
            <a:pPr algn="ctr"/>
            <a:r>
              <a:rPr lang="en-US" dirty="0" smtClean="0">
                <a:solidFill>
                  <a:srgbClr val="FF0000"/>
                </a:solidFill>
              </a:rPr>
              <a:t>Facilitation</a:t>
            </a:r>
            <a:endParaRPr lang="en-US" dirty="0">
              <a:solidFill>
                <a:srgbClr val="FF0000"/>
              </a:solidFill>
            </a:endParaRPr>
          </a:p>
        </p:txBody>
      </p:sp>
      <p:sp>
        <p:nvSpPr>
          <p:cNvPr id="20" name="TextBox 19"/>
          <p:cNvSpPr txBox="1"/>
          <p:nvPr/>
        </p:nvSpPr>
        <p:spPr>
          <a:xfrm>
            <a:off x="7177742" y="1699702"/>
            <a:ext cx="1498540" cy="923330"/>
          </a:xfrm>
          <a:prstGeom prst="rect">
            <a:avLst/>
          </a:prstGeom>
          <a:noFill/>
        </p:spPr>
        <p:txBody>
          <a:bodyPr wrap="none" rtlCol="0">
            <a:spAutoFit/>
          </a:bodyPr>
          <a:lstStyle/>
          <a:p>
            <a:pPr algn="ctr"/>
            <a:r>
              <a:rPr lang="en-US" dirty="0" smtClean="0">
                <a:solidFill>
                  <a:srgbClr val="FF0000"/>
                </a:solidFill>
              </a:rPr>
              <a:t>Culture: </a:t>
            </a:r>
          </a:p>
          <a:p>
            <a:pPr algn="ctr"/>
            <a:r>
              <a:rPr lang="en-US" dirty="0" smtClean="0">
                <a:solidFill>
                  <a:srgbClr val="FF0000"/>
                </a:solidFill>
              </a:rPr>
              <a:t>Innovation vs. </a:t>
            </a:r>
          </a:p>
          <a:p>
            <a:pPr algn="ctr"/>
            <a:r>
              <a:rPr lang="en-US" dirty="0" smtClean="0">
                <a:solidFill>
                  <a:srgbClr val="FF0000"/>
                </a:solidFill>
              </a:rPr>
              <a:t>Maintenance</a:t>
            </a:r>
            <a:endParaRPr lang="en-US" dirty="0">
              <a:solidFill>
                <a:srgbClr val="FF0000"/>
              </a:solidFill>
            </a:endParaRPr>
          </a:p>
        </p:txBody>
      </p:sp>
      <p:sp>
        <p:nvSpPr>
          <p:cNvPr id="21" name="TextBox 20"/>
          <p:cNvSpPr txBox="1"/>
          <p:nvPr/>
        </p:nvSpPr>
        <p:spPr>
          <a:xfrm>
            <a:off x="6756570" y="5179726"/>
            <a:ext cx="2364387" cy="646331"/>
          </a:xfrm>
          <a:prstGeom prst="rect">
            <a:avLst/>
          </a:prstGeom>
          <a:noFill/>
        </p:spPr>
        <p:txBody>
          <a:bodyPr wrap="none" rtlCol="0">
            <a:spAutoFit/>
          </a:bodyPr>
          <a:lstStyle/>
          <a:p>
            <a:pPr algn="ctr"/>
            <a:r>
              <a:rPr lang="en-US" dirty="0" smtClean="0">
                <a:solidFill>
                  <a:srgbClr val="FF0000"/>
                </a:solidFill>
              </a:rPr>
              <a:t>Funding and resources</a:t>
            </a:r>
          </a:p>
          <a:p>
            <a:pPr algn="ctr"/>
            <a:endParaRPr lang="en-US" dirty="0">
              <a:solidFill>
                <a:srgbClr val="FF0000"/>
              </a:solidFill>
            </a:endParaRPr>
          </a:p>
        </p:txBody>
      </p:sp>
    </p:spTree>
    <p:extLst>
      <p:ext uri="{BB962C8B-B14F-4D97-AF65-F5344CB8AC3E}">
        <p14:creationId xmlns:p14="http://schemas.microsoft.com/office/powerpoint/2010/main" val="39923151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Conceptualization</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marL="457200" indent="-457200">
              <a:spcBef>
                <a:spcPct val="20000"/>
              </a:spcBef>
              <a:buFont typeface="Arial"/>
              <a:buChar char="•"/>
              <a:tabLst>
                <a:tab pos="222250" algn="l"/>
              </a:tabLst>
              <a:defRPr/>
            </a:pPr>
            <a:r>
              <a:rPr lang="en-US" sz="3200" dirty="0" smtClean="0"/>
              <a:t>Workshops</a:t>
            </a:r>
          </a:p>
          <a:p>
            <a:pPr marL="914400" lvl="1" indent="-457200">
              <a:spcBef>
                <a:spcPct val="20000"/>
              </a:spcBef>
              <a:buFont typeface="Arial"/>
              <a:buChar char="•"/>
              <a:tabLst>
                <a:tab pos="222250" algn="l"/>
              </a:tabLst>
              <a:defRPr/>
            </a:pPr>
            <a:r>
              <a:rPr lang="en-US" sz="3200" dirty="0" smtClean="0"/>
              <a:t>First workshop took place in April in Berkeley</a:t>
            </a:r>
          </a:p>
          <a:p>
            <a:pPr marL="914400" lvl="1" indent="-457200">
              <a:spcBef>
                <a:spcPct val="20000"/>
              </a:spcBef>
              <a:buFont typeface="Arial"/>
              <a:buChar char="•"/>
              <a:tabLst>
                <a:tab pos="222250" algn="l"/>
              </a:tabLst>
              <a:defRPr/>
            </a:pPr>
            <a:endParaRPr lang="en-US" sz="3200" dirty="0" smtClean="0"/>
          </a:p>
          <a:p>
            <a:pPr>
              <a:spcBef>
                <a:spcPct val="20000"/>
              </a:spcBef>
              <a:tabLst>
                <a:tab pos="222250" algn="l"/>
              </a:tabLst>
              <a:defRPr/>
            </a:pPr>
            <a:endParaRPr lang="en-US" sz="3200" dirty="0" smtClean="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2" name="Picture 1" descr="Screen Shot 2018-07-24 at 6.19.3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954" y="2161993"/>
            <a:ext cx="5967220" cy="4147327"/>
          </a:xfrm>
          <a:prstGeom prst="rect">
            <a:avLst/>
          </a:prstGeom>
        </p:spPr>
      </p:pic>
    </p:spTree>
    <p:extLst>
      <p:ext uri="{BB962C8B-B14F-4D97-AF65-F5344CB8AC3E}">
        <p14:creationId xmlns:p14="http://schemas.microsoft.com/office/powerpoint/2010/main" val="2436162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Conceptualization</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marL="457200" indent="-457200">
              <a:spcBef>
                <a:spcPct val="20000"/>
              </a:spcBef>
              <a:buFont typeface="Arial"/>
              <a:buChar char="•"/>
              <a:tabLst>
                <a:tab pos="222250" algn="l"/>
              </a:tabLst>
              <a:defRPr/>
            </a:pPr>
            <a:r>
              <a:rPr lang="en-US" sz="3200" dirty="0" smtClean="0"/>
              <a:t>Workshops</a:t>
            </a:r>
          </a:p>
          <a:p>
            <a:pPr marL="914400" lvl="1" indent="-457200">
              <a:spcBef>
                <a:spcPct val="20000"/>
              </a:spcBef>
              <a:buFont typeface="Arial"/>
              <a:buChar char="•"/>
              <a:tabLst>
                <a:tab pos="222250" algn="l"/>
              </a:tabLst>
              <a:defRPr/>
            </a:pPr>
            <a:r>
              <a:rPr lang="en-US" sz="3200" dirty="0" smtClean="0"/>
              <a:t>First workshop took place in April in Berkeley</a:t>
            </a:r>
          </a:p>
          <a:p>
            <a:pPr marL="914400" lvl="1" indent="-457200">
              <a:spcBef>
                <a:spcPct val="20000"/>
              </a:spcBef>
              <a:buFont typeface="Arial"/>
              <a:buChar char="•"/>
              <a:tabLst>
                <a:tab pos="222250" algn="l"/>
              </a:tabLst>
              <a:defRPr/>
            </a:pPr>
            <a:r>
              <a:rPr lang="en-US" sz="3200" dirty="0" smtClean="0"/>
              <a:t>Next workshop will take place in October in Chicago</a:t>
            </a:r>
          </a:p>
          <a:p>
            <a:pPr marL="914400" lvl="1" indent="-457200">
              <a:spcBef>
                <a:spcPct val="20000"/>
              </a:spcBef>
              <a:buFont typeface="Arial"/>
              <a:buChar char="•"/>
              <a:tabLst>
                <a:tab pos="222250" algn="l"/>
              </a:tabLst>
              <a:defRPr/>
            </a:pPr>
            <a:r>
              <a:rPr lang="en-US" sz="3200" dirty="0" smtClean="0"/>
              <a:t>Software credit workshop</a:t>
            </a:r>
          </a:p>
          <a:p>
            <a:pPr marL="914400" lvl="1" indent="-457200">
              <a:spcBef>
                <a:spcPct val="20000"/>
              </a:spcBef>
              <a:buFont typeface="Arial"/>
              <a:buChar char="•"/>
              <a:tabLst>
                <a:tab pos="222250" algn="l"/>
              </a:tabLst>
              <a:defRPr/>
            </a:pPr>
            <a:r>
              <a:rPr lang="en-US" sz="3200" dirty="0" smtClean="0"/>
              <a:t>Incubator workshop</a:t>
            </a:r>
          </a:p>
          <a:p>
            <a:pPr marL="457200" indent="-457200">
              <a:spcBef>
                <a:spcPct val="20000"/>
              </a:spcBef>
              <a:buFont typeface="Arial"/>
              <a:buChar char="•"/>
              <a:tabLst>
                <a:tab pos="222250" algn="l"/>
              </a:tabLst>
              <a:defRPr/>
            </a:pPr>
            <a:r>
              <a:rPr lang="en-US" sz="3200" dirty="0" smtClean="0"/>
              <a:t>Survey</a:t>
            </a:r>
          </a:p>
          <a:p>
            <a:pPr marL="457200" indent="-457200">
              <a:spcBef>
                <a:spcPct val="20000"/>
              </a:spcBef>
              <a:buFont typeface="Arial"/>
              <a:buChar char="•"/>
              <a:tabLst>
                <a:tab pos="222250" algn="l"/>
              </a:tabLst>
              <a:defRPr/>
            </a:pPr>
            <a:r>
              <a:rPr lang="en-US" sz="3200" dirty="0"/>
              <a:t>Ethnographic </a:t>
            </a:r>
            <a:r>
              <a:rPr lang="en-US" sz="3200" dirty="0" smtClean="0"/>
              <a:t>studies</a:t>
            </a:r>
          </a:p>
          <a:p>
            <a:pPr marL="457200" indent="-457200">
              <a:spcBef>
                <a:spcPct val="20000"/>
              </a:spcBef>
              <a:buFont typeface="Arial"/>
              <a:buChar char="•"/>
              <a:tabLst>
                <a:tab pos="222250" algn="l"/>
              </a:tabLst>
              <a:defRPr/>
            </a:pPr>
            <a:r>
              <a:rPr lang="en-US" sz="3200" dirty="0" smtClean="0"/>
              <a:t>Mission and vision working group</a:t>
            </a:r>
          </a:p>
          <a:p>
            <a:pPr>
              <a:spcBef>
                <a:spcPct val="20000"/>
              </a:spcBef>
              <a:tabLst>
                <a:tab pos="222250" algn="l"/>
              </a:tabLst>
              <a:defRPr/>
            </a:pPr>
            <a:endParaRPr lang="en-US" sz="3200" dirty="0" smtClean="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spTree>
    <p:extLst>
      <p:ext uri="{BB962C8B-B14F-4D97-AF65-F5344CB8AC3E}">
        <p14:creationId xmlns:p14="http://schemas.microsoft.com/office/powerpoint/2010/main" val="21103549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H</a:t>
            </a:r>
            <a:r>
              <a:rPr lang="en-US" sz="3600" dirty="0" smtClean="0">
                <a:solidFill>
                  <a:prstClr val="white"/>
                </a:solidFill>
                <a:latin typeface="Calibri"/>
              </a:rPr>
              <a:t>o</a:t>
            </a:r>
            <a:r>
              <a:rPr lang="de-DE" sz="3600" dirty="0" err="1" smtClean="0">
                <a:solidFill>
                  <a:prstClr val="white"/>
                </a:solidFill>
                <a:latin typeface="Calibri"/>
              </a:rPr>
              <a:t>w</a:t>
            </a:r>
            <a:r>
              <a:rPr lang="de-DE" sz="3600" dirty="0" smtClean="0">
                <a:solidFill>
                  <a:prstClr val="white"/>
                </a:solidFill>
                <a:latin typeface="Calibri"/>
              </a:rPr>
              <a:t> </a:t>
            </a:r>
            <a:r>
              <a:rPr lang="de-DE" sz="3600" dirty="0" err="1" smtClean="0">
                <a:solidFill>
                  <a:prstClr val="white"/>
                </a:solidFill>
                <a:latin typeface="Calibri"/>
              </a:rPr>
              <a:t>to</a:t>
            </a:r>
            <a:r>
              <a:rPr lang="de-DE" sz="3600" dirty="0" smtClean="0">
                <a:solidFill>
                  <a:prstClr val="white"/>
                </a:solidFill>
                <a:latin typeface="Calibri"/>
              </a:rPr>
              <a:t> </a:t>
            </a:r>
            <a:r>
              <a:rPr lang="de-DE" sz="3600" dirty="0">
                <a:solidFill>
                  <a:prstClr val="white"/>
                </a:solidFill>
                <a:latin typeface="Calibri"/>
              </a:rPr>
              <a:t>C</a:t>
            </a:r>
            <a:r>
              <a:rPr lang="de-DE" sz="3600" dirty="0" smtClean="0">
                <a:solidFill>
                  <a:prstClr val="white"/>
                </a:solidFill>
                <a:latin typeface="Calibri"/>
              </a:rPr>
              <a:t>onnect</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sp>
        <p:nvSpPr>
          <p:cNvPr id="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marL="457200" indent="-457200">
              <a:spcBef>
                <a:spcPct val="20000"/>
              </a:spcBef>
              <a:buFont typeface="Arial"/>
              <a:buChar char="•"/>
              <a:tabLst>
                <a:tab pos="222250" algn="l"/>
              </a:tabLst>
              <a:defRPr/>
            </a:pPr>
            <a:r>
              <a:rPr lang="en-US" sz="3200" dirty="0" smtClean="0"/>
              <a:t>Website </a:t>
            </a:r>
            <a:r>
              <a:rPr lang="fi-FI" sz="3200" dirty="0" err="1"/>
              <a:t>http://urssi.us</a:t>
            </a:r>
            <a:r>
              <a:rPr lang="fi-FI" sz="3200" dirty="0"/>
              <a:t>/</a:t>
            </a:r>
            <a:endParaRPr lang="en-US" sz="3200" dirty="0" smtClean="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2" name="Picture 1" descr="Screen Shot 2018-07-24 at 6.25.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01" y="1598687"/>
            <a:ext cx="9144000" cy="4327010"/>
          </a:xfrm>
          <a:prstGeom prst="rect">
            <a:avLst/>
          </a:prstGeom>
        </p:spPr>
      </p:pic>
    </p:spTree>
    <p:extLst>
      <p:ext uri="{BB962C8B-B14F-4D97-AF65-F5344CB8AC3E}">
        <p14:creationId xmlns:p14="http://schemas.microsoft.com/office/powerpoint/2010/main" val="21136221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H</a:t>
            </a:r>
            <a:r>
              <a:rPr lang="en-US" sz="3600" dirty="0" smtClean="0">
                <a:solidFill>
                  <a:prstClr val="white"/>
                </a:solidFill>
                <a:latin typeface="Calibri"/>
              </a:rPr>
              <a:t>o</a:t>
            </a:r>
            <a:r>
              <a:rPr lang="de-DE" sz="3600" dirty="0" err="1" smtClean="0">
                <a:solidFill>
                  <a:prstClr val="white"/>
                </a:solidFill>
                <a:latin typeface="Calibri"/>
              </a:rPr>
              <a:t>w</a:t>
            </a:r>
            <a:r>
              <a:rPr lang="de-DE" sz="3600" dirty="0" smtClean="0">
                <a:solidFill>
                  <a:prstClr val="white"/>
                </a:solidFill>
                <a:latin typeface="Calibri"/>
              </a:rPr>
              <a:t> </a:t>
            </a:r>
            <a:r>
              <a:rPr lang="de-DE" sz="3600" dirty="0" err="1" smtClean="0">
                <a:solidFill>
                  <a:prstClr val="white"/>
                </a:solidFill>
                <a:latin typeface="Calibri"/>
              </a:rPr>
              <a:t>to</a:t>
            </a:r>
            <a:r>
              <a:rPr lang="de-DE" sz="3600" dirty="0" smtClean="0">
                <a:solidFill>
                  <a:prstClr val="white"/>
                </a:solidFill>
                <a:latin typeface="Calibri"/>
              </a:rPr>
              <a:t> </a:t>
            </a:r>
            <a:r>
              <a:rPr lang="de-DE" sz="3600" dirty="0">
                <a:solidFill>
                  <a:prstClr val="white"/>
                </a:solidFill>
                <a:latin typeface="Calibri"/>
              </a:rPr>
              <a:t>C</a:t>
            </a:r>
            <a:r>
              <a:rPr lang="de-DE" sz="3600" dirty="0" smtClean="0">
                <a:solidFill>
                  <a:prstClr val="white"/>
                </a:solidFill>
                <a:latin typeface="Calibri"/>
              </a:rPr>
              <a:t>onnect</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sp>
        <p:nvSpPr>
          <p:cNvPr id="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marL="457200" indent="-457200">
              <a:spcBef>
                <a:spcPct val="20000"/>
              </a:spcBef>
              <a:buFont typeface="Arial"/>
              <a:buChar char="•"/>
              <a:tabLst>
                <a:tab pos="222250" algn="l"/>
              </a:tabLst>
              <a:defRPr/>
            </a:pPr>
            <a:r>
              <a:rPr lang="en-US" sz="3200" dirty="0"/>
              <a:t>Website </a:t>
            </a:r>
            <a:r>
              <a:rPr lang="fi-FI" sz="3200" dirty="0" err="1"/>
              <a:t>http://urssi.us</a:t>
            </a:r>
            <a:r>
              <a:rPr lang="fi-FI" sz="3200" dirty="0"/>
              <a:t>/</a:t>
            </a:r>
            <a:endParaRPr lang="en-US" sz="3200" dirty="0"/>
          </a:p>
          <a:p>
            <a:pPr marL="457200" indent="-457200">
              <a:spcBef>
                <a:spcPct val="20000"/>
              </a:spcBef>
              <a:buFont typeface="Arial"/>
              <a:buChar char="•"/>
              <a:tabLst>
                <a:tab pos="222250" algn="l"/>
              </a:tabLst>
              <a:defRPr/>
            </a:pPr>
            <a:r>
              <a:rPr lang="fi-FI" sz="3200" dirty="0" err="1" smtClean="0"/>
              <a:t>Materials</a:t>
            </a:r>
            <a:r>
              <a:rPr lang="fi-FI" sz="3200" dirty="0" smtClean="0"/>
              <a:t> https</a:t>
            </a:r>
            <a:r>
              <a:rPr lang="fi-FI" sz="3200" dirty="0"/>
              <a:t>://github.com/si2-urssi </a:t>
            </a:r>
            <a:endParaRPr lang="en-US" sz="3200" dirty="0" smtClean="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4" name="Picture 3" descr="Screen Shot 2018-07-24 at 6.31.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543" y="2375819"/>
            <a:ext cx="5982519" cy="4447737"/>
          </a:xfrm>
          <a:prstGeom prst="rect">
            <a:avLst/>
          </a:prstGeom>
        </p:spPr>
      </p:pic>
    </p:spTree>
    <p:extLst>
      <p:ext uri="{BB962C8B-B14F-4D97-AF65-F5344CB8AC3E}">
        <p14:creationId xmlns:p14="http://schemas.microsoft.com/office/powerpoint/2010/main" val="370059986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H</a:t>
            </a:r>
            <a:r>
              <a:rPr lang="en-US" sz="3600" dirty="0" smtClean="0">
                <a:solidFill>
                  <a:prstClr val="white"/>
                </a:solidFill>
                <a:latin typeface="Calibri"/>
              </a:rPr>
              <a:t>o</a:t>
            </a:r>
            <a:r>
              <a:rPr lang="de-DE" sz="3600" dirty="0" err="1" smtClean="0">
                <a:solidFill>
                  <a:prstClr val="white"/>
                </a:solidFill>
                <a:latin typeface="Calibri"/>
              </a:rPr>
              <a:t>w</a:t>
            </a:r>
            <a:r>
              <a:rPr lang="de-DE" sz="3600" dirty="0" smtClean="0">
                <a:solidFill>
                  <a:prstClr val="white"/>
                </a:solidFill>
                <a:latin typeface="Calibri"/>
              </a:rPr>
              <a:t> </a:t>
            </a:r>
            <a:r>
              <a:rPr lang="de-DE" sz="3600" dirty="0" err="1" smtClean="0">
                <a:solidFill>
                  <a:prstClr val="white"/>
                </a:solidFill>
                <a:latin typeface="Calibri"/>
              </a:rPr>
              <a:t>to</a:t>
            </a:r>
            <a:r>
              <a:rPr lang="de-DE" sz="3600" dirty="0" smtClean="0">
                <a:solidFill>
                  <a:prstClr val="white"/>
                </a:solidFill>
                <a:latin typeface="Calibri"/>
              </a:rPr>
              <a:t> </a:t>
            </a:r>
            <a:r>
              <a:rPr lang="de-DE" sz="3600" dirty="0">
                <a:solidFill>
                  <a:prstClr val="white"/>
                </a:solidFill>
                <a:latin typeface="Calibri"/>
              </a:rPr>
              <a:t>C</a:t>
            </a:r>
            <a:r>
              <a:rPr lang="de-DE" sz="3600" dirty="0" smtClean="0">
                <a:solidFill>
                  <a:prstClr val="white"/>
                </a:solidFill>
                <a:latin typeface="Calibri"/>
              </a:rPr>
              <a:t>onnect</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sp>
        <p:nvSpPr>
          <p:cNvPr id="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marL="457200" indent="-457200">
              <a:spcBef>
                <a:spcPct val="20000"/>
              </a:spcBef>
              <a:buFont typeface="Arial"/>
              <a:buChar char="•"/>
              <a:tabLst>
                <a:tab pos="222250" algn="l"/>
              </a:tabLst>
              <a:defRPr/>
            </a:pPr>
            <a:r>
              <a:rPr lang="en-US" sz="3200" dirty="0" smtClean="0"/>
              <a:t>Website </a:t>
            </a:r>
            <a:r>
              <a:rPr lang="fi-FI" sz="3200" dirty="0" err="1"/>
              <a:t>http://urssi.us</a:t>
            </a:r>
            <a:r>
              <a:rPr lang="fi-FI" sz="3200" dirty="0" smtClean="0"/>
              <a:t>/</a:t>
            </a:r>
          </a:p>
          <a:p>
            <a:pPr marL="457200" indent="-457200">
              <a:spcBef>
                <a:spcPct val="20000"/>
              </a:spcBef>
              <a:buFont typeface="Arial"/>
              <a:buChar char="•"/>
              <a:tabLst>
                <a:tab pos="222250" algn="l"/>
              </a:tabLst>
              <a:defRPr/>
            </a:pPr>
            <a:r>
              <a:rPr lang="fi-FI" sz="3200" dirty="0" err="1" smtClean="0"/>
              <a:t>Materials</a:t>
            </a:r>
            <a:r>
              <a:rPr lang="fi-FI" sz="3200" dirty="0"/>
              <a:t> https://github.com/si2-urssi</a:t>
            </a:r>
            <a:endParaRPr lang="fi-FI" sz="3200" dirty="0" smtClean="0"/>
          </a:p>
          <a:p>
            <a:pPr marL="457200" indent="-457200">
              <a:spcBef>
                <a:spcPct val="20000"/>
              </a:spcBef>
              <a:buFont typeface="Arial"/>
              <a:buChar char="•"/>
              <a:tabLst>
                <a:tab pos="222250" algn="l"/>
              </a:tabLst>
              <a:defRPr/>
            </a:pPr>
            <a:r>
              <a:rPr lang="fi-FI" sz="3200" dirty="0" err="1" smtClean="0"/>
              <a:t>Blog</a:t>
            </a:r>
            <a:r>
              <a:rPr lang="fi-FI" sz="3200" dirty="0" smtClean="0"/>
              <a:t> </a:t>
            </a:r>
            <a:r>
              <a:rPr lang="fi-FI" sz="3200" dirty="0" err="1" smtClean="0"/>
              <a:t>posts</a:t>
            </a:r>
            <a:r>
              <a:rPr lang="fi-FI" sz="3200" dirty="0" smtClean="0"/>
              <a:t> </a:t>
            </a:r>
            <a:r>
              <a:rPr lang="de-DE" sz="3200" dirty="0"/>
              <a:t>http://</a:t>
            </a:r>
            <a:r>
              <a:rPr lang="de-DE" sz="3200" dirty="0" err="1"/>
              <a:t>urssi.us</a:t>
            </a:r>
            <a:r>
              <a:rPr lang="de-DE" sz="3200" dirty="0"/>
              <a:t>/</a:t>
            </a:r>
            <a:r>
              <a:rPr lang="de-DE" sz="3200" dirty="0" err="1"/>
              <a:t>blog</a:t>
            </a:r>
            <a:r>
              <a:rPr lang="de-DE" sz="3200" dirty="0"/>
              <a:t>/</a:t>
            </a:r>
            <a:endParaRPr lang="en-US" sz="3200" dirty="0" smtClean="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2" name="Picture 1" descr="Screen Shot 2018-07-24 at 6.23.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621721"/>
            <a:ext cx="6594143" cy="3625191"/>
          </a:xfrm>
          <a:prstGeom prst="rect">
            <a:avLst/>
          </a:prstGeom>
        </p:spPr>
      </p:pic>
    </p:spTree>
    <p:extLst>
      <p:ext uri="{BB962C8B-B14F-4D97-AF65-F5344CB8AC3E}">
        <p14:creationId xmlns:p14="http://schemas.microsoft.com/office/powerpoint/2010/main" val="91130781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H</a:t>
            </a:r>
            <a:r>
              <a:rPr lang="en-US" sz="3600" dirty="0" smtClean="0">
                <a:solidFill>
                  <a:prstClr val="white"/>
                </a:solidFill>
                <a:latin typeface="Calibri"/>
              </a:rPr>
              <a:t>o</a:t>
            </a:r>
            <a:r>
              <a:rPr lang="de-DE" sz="3600" dirty="0" err="1" smtClean="0">
                <a:solidFill>
                  <a:prstClr val="white"/>
                </a:solidFill>
                <a:latin typeface="Calibri"/>
              </a:rPr>
              <a:t>w</a:t>
            </a:r>
            <a:r>
              <a:rPr lang="de-DE" sz="3600" dirty="0" smtClean="0">
                <a:solidFill>
                  <a:prstClr val="white"/>
                </a:solidFill>
                <a:latin typeface="Calibri"/>
              </a:rPr>
              <a:t> </a:t>
            </a:r>
            <a:r>
              <a:rPr lang="de-DE" sz="3600" dirty="0" err="1" smtClean="0">
                <a:solidFill>
                  <a:prstClr val="white"/>
                </a:solidFill>
                <a:latin typeface="Calibri"/>
              </a:rPr>
              <a:t>to</a:t>
            </a:r>
            <a:r>
              <a:rPr lang="de-DE" sz="3600" dirty="0" smtClean="0">
                <a:solidFill>
                  <a:prstClr val="white"/>
                </a:solidFill>
                <a:latin typeface="Calibri"/>
              </a:rPr>
              <a:t> </a:t>
            </a:r>
            <a:r>
              <a:rPr lang="de-DE" sz="3600" dirty="0">
                <a:solidFill>
                  <a:prstClr val="white"/>
                </a:solidFill>
                <a:latin typeface="Calibri"/>
              </a:rPr>
              <a:t>C</a:t>
            </a:r>
            <a:r>
              <a:rPr lang="de-DE" sz="3600" dirty="0" smtClean="0">
                <a:solidFill>
                  <a:prstClr val="white"/>
                </a:solidFill>
                <a:latin typeface="Calibri"/>
              </a:rPr>
              <a:t>onnect</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sp>
        <p:nvSpPr>
          <p:cNvPr id="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marL="457200" indent="-457200">
              <a:spcBef>
                <a:spcPct val="20000"/>
              </a:spcBef>
              <a:buFont typeface="Arial"/>
              <a:buChar char="•"/>
              <a:tabLst>
                <a:tab pos="222250" algn="l"/>
              </a:tabLst>
              <a:defRPr/>
            </a:pPr>
            <a:r>
              <a:rPr lang="en-US" sz="3200" dirty="0" smtClean="0"/>
              <a:t>Website </a:t>
            </a:r>
            <a:r>
              <a:rPr lang="fi-FI" sz="3200" dirty="0" err="1"/>
              <a:t>http://urssi.us</a:t>
            </a:r>
            <a:r>
              <a:rPr lang="fi-FI" sz="3200" dirty="0" smtClean="0"/>
              <a:t>/</a:t>
            </a:r>
          </a:p>
          <a:p>
            <a:pPr marL="457200" indent="-457200">
              <a:spcBef>
                <a:spcPct val="20000"/>
              </a:spcBef>
              <a:buFont typeface="Arial"/>
              <a:buChar char="•"/>
              <a:tabLst>
                <a:tab pos="222250" algn="l"/>
              </a:tabLst>
              <a:defRPr/>
            </a:pPr>
            <a:r>
              <a:rPr lang="fi-FI" sz="3200" dirty="0" err="1"/>
              <a:t>Materials</a:t>
            </a:r>
            <a:r>
              <a:rPr lang="fi-FI" sz="3200" dirty="0"/>
              <a:t> https://github.com/si2-</a:t>
            </a:r>
            <a:r>
              <a:rPr lang="fi-FI" sz="3200" dirty="0" smtClean="0"/>
              <a:t>urssi</a:t>
            </a:r>
          </a:p>
          <a:p>
            <a:pPr marL="457200" indent="-457200">
              <a:spcBef>
                <a:spcPct val="20000"/>
              </a:spcBef>
              <a:buFont typeface="Arial"/>
              <a:buChar char="•"/>
              <a:tabLst>
                <a:tab pos="222250" algn="l"/>
              </a:tabLst>
              <a:defRPr/>
            </a:pPr>
            <a:r>
              <a:rPr lang="fi-FI" sz="3200" dirty="0" err="1" smtClean="0"/>
              <a:t>Blog</a:t>
            </a:r>
            <a:r>
              <a:rPr lang="fi-FI" sz="3200" dirty="0" smtClean="0"/>
              <a:t> </a:t>
            </a:r>
            <a:r>
              <a:rPr lang="fi-FI" sz="3200" dirty="0" err="1" smtClean="0"/>
              <a:t>posts</a:t>
            </a:r>
            <a:r>
              <a:rPr lang="fi-FI" sz="3200" dirty="0" smtClean="0"/>
              <a:t> </a:t>
            </a:r>
            <a:r>
              <a:rPr lang="de-DE" sz="3200" dirty="0"/>
              <a:t>http://</a:t>
            </a:r>
            <a:r>
              <a:rPr lang="de-DE" sz="3200" dirty="0" err="1"/>
              <a:t>urssi.us</a:t>
            </a:r>
            <a:r>
              <a:rPr lang="de-DE" sz="3200" dirty="0"/>
              <a:t>/</a:t>
            </a:r>
            <a:r>
              <a:rPr lang="de-DE" sz="3200" dirty="0" err="1"/>
              <a:t>blog</a:t>
            </a:r>
            <a:r>
              <a:rPr lang="de-DE" sz="3200" dirty="0" smtClean="0"/>
              <a:t>/</a:t>
            </a:r>
          </a:p>
          <a:p>
            <a:pPr marL="457200" indent="-457200">
              <a:spcBef>
                <a:spcPct val="20000"/>
              </a:spcBef>
              <a:buFont typeface="Arial"/>
              <a:buChar char="•"/>
              <a:tabLst>
                <a:tab pos="222250" algn="l"/>
              </a:tabLst>
              <a:defRPr/>
            </a:pPr>
            <a:r>
              <a:rPr lang="de-DE" sz="3200" dirty="0" smtClean="0"/>
              <a:t>Mailing </a:t>
            </a:r>
            <a:r>
              <a:rPr lang="de-DE" sz="3200" dirty="0" err="1" smtClean="0"/>
              <a:t>list</a:t>
            </a:r>
            <a:r>
              <a:rPr lang="de-DE" sz="3200" dirty="0" smtClean="0"/>
              <a:t> </a:t>
            </a:r>
            <a:r>
              <a:rPr lang="fi-FI" sz="3200" dirty="0" err="1"/>
              <a:t>http://urssi.us</a:t>
            </a:r>
            <a:r>
              <a:rPr lang="fi-FI" sz="3200" dirty="0"/>
              <a:t>/</a:t>
            </a:r>
          </a:p>
          <a:p>
            <a:pPr marL="457200" indent="-457200">
              <a:spcBef>
                <a:spcPct val="20000"/>
              </a:spcBef>
              <a:buFont typeface="Arial"/>
              <a:buChar char="•"/>
              <a:tabLst>
                <a:tab pos="222250" algn="l"/>
              </a:tabLst>
              <a:defRPr/>
            </a:pPr>
            <a:endParaRPr lang="en-US" sz="3200" dirty="0" smtClean="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3" name="Picture 2" descr="Screen Shot 2018-07-24 at 6.27.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13" y="3349159"/>
            <a:ext cx="6456839" cy="3144685"/>
          </a:xfrm>
          <a:prstGeom prst="rect">
            <a:avLst/>
          </a:prstGeom>
        </p:spPr>
      </p:pic>
    </p:spTree>
    <p:extLst>
      <p:ext uri="{BB962C8B-B14F-4D97-AF65-F5344CB8AC3E}">
        <p14:creationId xmlns:p14="http://schemas.microsoft.com/office/powerpoint/2010/main" val="190765875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H</a:t>
            </a:r>
            <a:r>
              <a:rPr lang="en-US" sz="3600" dirty="0" smtClean="0">
                <a:solidFill>
                  <a:prstClr val="white"/>
                </a:solidFill>
                <a:latin typeface="Calibri"/>
              </a:rPr>
              <a:t>o</a:t>
            </a:r>
            <a:r>
              <a:rPr lang="de-DE" sz="3600" dirty="0" err="1" smtClean="0">
                <a:solidFill>
                  <a:prstClr val="white"/>
                </a:solidFill>
                <a:latin typeface="Calibri"/>
              </a:rPr>
              <a:t>w</a:t>
            </a:r>
            <a:r>
              <a:rPr lang="de-DE" sz="3600" dirty="0" smtClean="0">
                <a:solidFill>
                  <a:prstClr val="white"/>
                </a:solidFill>
                <a:latin typeface="Calibri"/>
              </a:rPr>
              <a:t> </a:t>
            </a:r>
            <a:r>
              <a:rPr lang="de-DE" sz="3600" dirty="0" err="1" smtClean="0">
                <a:solidFill>
                  <a:prstClr val="white"/>
                </a:solidFill>
                <a:latin typeface="Calibri"/>
              </a:rPr>
              <a:t>to</a:t>
            </a:r>
            <a:r>
              <a:rPr lang="de-DE" sz="3600" dirty="0" smtClean="0">
                <a:solidFill>
                  <a:prstClr val="white"/>
                </a:solidFill>
                <a:latin typeface="Calibri"/>
              </a:rPr>
              <a:t> </a:t>
            </a:r>
            <a:r>
              <a:rPr lang="de-DE" sz="3600" dirty="0">
                <a:solidFill>
                  <a:prstClr val="white"/>
                </a:solidFill>
                <a:latin typeface="Calibri"/>
              </a:rPr>
              <a:t>C</a:t>
            </a:r>
            <a:r>
              <a:rPr lang="de-DE" sz="3600" dirty="0" smtClean="0">
                <a:solidFill>
                  <a:prstClr val="white"/>
                </a:solidFill>
                <a:latin typeface="Calibri"/>
              </a:rPr>
              <a:t>onnect</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sp>
        <p:nvSpPr>
          <p:cNvPr id="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marL="457200" indent="-457200">
              <a:spcBef>
                <a:spcPct val="20000"/>
              </a:spcBef>
              <a:buFont typeface="Arial"/>
              <a:buChar char="•"/>
              <a:tabLst>
                <a:tab pos="222250" algn="l"/>
              </a:tabLst>
              <a:defRPr/>
            </a:pPr>
            <a:r>
              <a:rPr lang="en-US" sz="3200" dirty="0" smtClean="0"/>
              <a:t>Website </a:t>
            </a:r>
            <a:r>
              <a:rPr lang="fi-FI" sz="3200" dirty="0" err="1"/>
              <a:t>http://urssi.us</a:t>
            </a:r>
            <a:r>
              <a:rPr lang="fi-FI" sz="3200" dirty="0" smtClean="0"/>
              <a:t>/</a:t>
            </a:r>
          </a:p>
          <a:p>
            <a:pPr marL="457200" indent="-457200">
              <a:spcBef>
                <a:spcPct val="20000"/>
              </a:spcBef>
              <a:buFont typeface="Arial"/>
              <a:buChar char="•"/>
              <a:tabLst>
                <a:tab pos="222250" algn="l"/>
              </a:tabLst>
              <a:defRPr/>
            </a:pPr>
            <a:r>
              <a:rPr lang="fi-FI" sz="3200" dirty="0" err="1"/>
              <a:t>Materials</a:t>
            </a:r>
            <a:r>
              <a:rPr lang="fi-FI" sz="3200" dirty="0"/>
              <a:t> https://github.com/si2-</a:t>
            </a:r>
            <a:r>
              <a:rPr lang="fi-FI" sz="3200" dirty="0" smtClean="0"/>
              <a:t>urssi</a:t>
            </a:r>
          </a:p>
          <a:p>
            <a:pPr marL="457200" indent="-457200">
              <a:spcBef>
                <a:spcPct val="20000"/>
              </a:spcBef>
              <a:buFont typeface="Arial"/>
              <a:buChar char="•"/>
              <a:tabLst>
                <a:tab pos="222250" algn="l"/>
              </a:tabLst>
              <a:defRPr/>
            </a:pPr>
            <a:r>
              <a:rPr lang="fi-FI" sz="3200" dirty="0" err="1" smtClean="0"/>
              <a:t>Blog</a:t>
            </a:r>
            <a:r>
              <a:rPr lang="fi-FI" sz="3200" dirty="0" smtClean="0"/>
              <a:t> </a:t>
            </a:r>
            <a:r>
              <a:rPr lang="fi-FI" sz="3200" dirty="0" err="1" smtClean="0"/>
              <a:t>posts</a:t>
            </a:r>
            <a:r>
              <a:rPr lang="fi-FI" sz="3200" dirty="0" smtClean="0"/>
              <a:t> </a:t>
            </a:r>
            <a:r>
              <a:rPr lang="de-DE" sz="3200" dirty="0"/>
              <a:t>http://</a:t>
            </a:r>
            <a:r>
              <a:rPr lang="de-DE" sz="3200" dirty="0" err="1"/>
              <a:t>urssi.us</a:t>
            </a:r>
            <a:r>
              <a:rPr lang="de-DE" sz="3200" dirty="0"/>
              <a:t>/</a:t>
            </a:r>
            <a:r>
              <a:rPr lang="de-DE" sz="3200" dirty="0" err="1"/>
              <a:t>blog</a:t>
            </a:r>
            <a:r>
              <a:rPr lang="de-DE" sz="3200" dirty="0" smtClean="0"/>
              <a:t>/</a:t>
            </a:r>
          </a:p>
          <a:p>
            <a:pPr marL="457200" indent="-457200">
              <a:spcBef>
                <a:spcPct val="20000"/>
              </a:spcBef>
              <a:buFont typeface="Arial"/>
              <a:buChar char="•"/>
              <a:tabLst>
                <a:tab pos="222250" algn="l"/>
              </a:tabLst>
              <a:defRPr/>
            </a:pPr>
            <a:r>
              <a:rPr lang="de-DE" sz="3200" dirty="0" smtClean="0"/>
              <a:t>Mailing </a:t>
            </a:r>
            <a:r>
              <a:rPr lang="de-DE" sz="3200" dirty="0" err="1" smtClean="0"/>
              <a:t>list</a:t>
            </a:r>
            <a:r>
              <a:rPr lang="de-DE" sz="3200" dirty="0" smtClean="0"/>
              <a:t> </a:t>
            </a:r>
            <a:r>
              <a:rPr lang="fi-FI" sz="3200" dirty="0" err="1"/>
              <a:t>http://urssi.us</a:t>
            </a:r>
            <a:r>
              <a:rPr lang="fi-FI" sz="3200" dirty="0" smtClean="0"/>
              <a:t>/</a:t>
            </a:r>
          </a:p>
          <a:p>
            <a:pPr marL="457200" indent="-457200">
              <a:spcBef>
                <a:spcPct val="20000"/>
              </a:spcBef>
              <a:buFont typeface="Arial"/>
              <a:buChar char="•"/>
              <a:tabLst>
                <a:tab pos="222250" algn="l"/>
              </a:tabLst>
              <a:defRPr/>
            </a:pPr>
            <a:r>
              <a:rPr lang="fi-FI" sz="3200" dirty="0" err="1" smtClean="0"/>
              <a:t>Discuss</a:t>
            </a:r>
            <a:r>
              <a:rPr lang="fi-FI" sz="3200" dirty="0"/>
              <a:t> </a:t>
            </a:r>
            <a:r>
              <a:rPr lang="fi-FI" sz="3200" dirty="0" err="1"/>
              <a:t>https://discuss.urssi.us</a:t>
            </a:r>
            <a:r>
              <a:rPr lang="fi-FI" sz="3200" dirty="0"/>
              <a:t>/</a:t>
            </a:r>
          </a:p>
          <a:p>
            <a:pPr marL="457200" indent="-457200">
              <a:spcBef>
                <a:spcPct val="20000"/>
              </a:spcBef>
              <a:buFont typeface="Arial"/>
              <a:buChar char="•"/>
              <a:tabLst>
                <a:tab pos="222250" algn="l"/>
              </a:tabLst>
              <a:defRPr/>
            </a:pPr>
            <a:endParaRPr lang="en-US" sz="3200" dirty="0" smtClean="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2" name="Picture 1" descr="Screen Shot 2018-07-24 at 6.36.4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21" y="3871361"/>
            <a:ext cx="5967220" cy="2375551"/>
          </a:xfrm>
          <a:prstGeom prst="rect">
            <a:avLst/>
          </a:prstGeom>
        </p:spPr>
      </p:pic>
    </p:spTree>
    <p:extLst>
      <p:ext uri="{BB962C8B-B14F-4D97-AF65-F5344CB8AC3E}">
        <p14:creationId xmlns:p14="http://schemas.microsoft.com/office/powerpoint/2010/main" val="358779755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smtClean="0">
                <a:solidFill>
                  <a:prstClr val="white"/>
                </a:solidFill>
                <a:latin typeface="Calibri"/>
              </a:rPr>
              <a:t>H</a:t>
            </a:r>
            <a:r>
              <a:rPr lang="en-US" sz="3600" dirty="0" smtClean="0">
                <a:solidFill>
                  <a:prstClr val="white"/>
                </a:solidFill>
                <a:latin typeface="Calibri"/>
              </a:rPr>
              <a:t>o</a:t>
            </a:r>
            <a:r>
              <a:rPr lang="de-DE" sz="3600" dirty="0" err="1" smtClean="0">
                <a:solidFill>
                  <a:prstClr val="white"/>
                </a:solidFill>
                <a:latin typeface="Calibri"/>
              </a:rPr>
              <a:t>w</a:t>
            </a:r>
            <a:r>
              <a:rPr lang="de-DE" sz="3600" dirty="0" smtClean="0">
                <a:solidFill>
                  <a:prstClr val="white"/>
                </a:solidFill>
                <a:latin typeface="Calibri"/>
              </a:rPr>
              <a:t> </a:t>
            </a:r>
            <a:r>
              <a:rPr lang="de-DE" sz="3600" dirty="0" err="1" smtClean="0">
                <a:solidFill>
                  <a:prstClr val="white"/>
                </a:solidFill>
                <a:latin typeface="Calibri"/>
              </a:rPr>
              <a:t>to</a:t>
            </a:r>
            <a:r>
              <a:rPr lang="de-DE" sz="3600" dirty="0" smtClean="0">
                <a:solidFill>
                  <a:prstClr val="white"/>
                </a:solidFill>
                <a:latin typeface="Calibri"/>
              </a:rPr>
              <a:t> </a:t>
            </a:r>
            <a:r>
              <a:rPr lang="de-DE" sz="3600" dirty="0">
                <a:solidFill>
                  <a:prstClr val="white"/>
                </a:solidFill>
                <a:latin typeface="Calibri"/>
              </a:rPr>
              <a:t>C</a:t>
            </a:r>
            <a:r>
              <a:rPr lang="de-DE" sz="3600" dirty="0" smtClean="0">
                <a:solidFill>
                  <a:prstClr val="white"/>
                </a:solidFill>
                <a:latin typeface="Calibri"/>
              </a:rPr>
              <a:t>onnect</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sp>
        <p:nvSpPr>
          <p:cNvPr id="7" name="Inhaltsplatzhalter 7"/>
          <p:cNvSpPr txBox="1">
            <a:spLocks/>
          </p:cNvSpPr>
          <p:nvPr/>
        </p:nvSpPr>
        <p:spPr>
          <a:xfrm>
            <a:off x="107504" y="836712"/>
            <a:ext cx="8836152" cy="5410200"/>
          </a:xfrm>
          <a:prstGeom prst="rect">
            <a:avLst/>
          </a:prstGeom>
        </p:spPr>
        <p:txBody>
          <a:bodyPr vert="horz" lIns="91440" tIns="45720" rIns="91440" bIns="45720" rtlCol="0">
            <a:normAutofit/>
          </a:bodyPr>
          <a:lstStyle/>
          <a:p>
            <a:pPr marL="457200" indent="-457200">
              <a:spcBef>
                <a:spcPct val="20000"/>
              </a:spcBef>
              <a:buFont typeface="Arial"/>
              <a:buChar char="•"/>
              <a:tabLst>
                <a:tab pos="222250" algn="l"/>
              </a:tabLst>
              <a:defRPr/>
            </a:pPr>
            <a:r>
              <a:rPr lang="en-US" sz="3200" dirty="0" smtClean="0"/>
              <a:t>Website </a:t>
            </a:r>
            <a:r>
              <a:rPr lang="fi-FI" sz="3200" dirty="0" err="1"/>
              <a:t>http://urssi.us</a:t>
            </a:r>
            <a:r>
              <a:rPr lang="fi-FI" sz="3200" dirty="0" smtClean="0"/>
              <a:t>/</a:t>
            </a:r>
          </a:p>
          <a:p>
            <a:pPr marL="457200" indent="-457200">
              <a:spcBef>
                <a:spcPct val="20000"/>
              </a:spcBef>
              <a:buFont typeface="Arial"/>
              <a:buChar char="•"/>
              <a:tabLst>
                <a:tab pos="222250" algn="l"/>
              </a:tabLst>
              <a:defRPr/>
            </a:pPr>
            <a:r>
              <a:rPr lang="fi-FI" sz="3200" dirty="0" err="1"/>
              <a:t>Materials</a:t>
            </a:r>
            <a:r>
              <a:rPr lang="fi-FI" sz="3200" dirty="0"/>
              <a:t> https://github.com/si2-</a:t>
            </a:r>
            <a:r>
              <a:rPr lang="fi-FI" sz="3200" dirty="0" smtClean="0"/>
              <a:t>urssi</a:t>
            </a:r>
          </a:p>
          <a:p>
            <a:pPr marL="457200" indent="-457200">
              <a:spcBef>
                <a:spcPct val="20000"/>
              </a:spcBef>
              <a:buFont typeface="Arial"/>
              <a:buChar char="•"/>
              <a:tabLst>
                <a:tab pos="222250" algn="l"/>
              </a:tabLst>
              <a:defRPr/>
            </a:pPr>
            <a:r>
              <a:rPr lang="fi-FI" sz="3200" dirty="0" err="1" smtClean="0"/>
              <a:t>Blog</a:t>
            </a:r>
            <a:r>
              <a:rPr lang="fi-FI" sz="3200" dirty="0" smtClean="0"/>
              <a:t> </a:t>
            </a:r>
            <a:r>
              <a:rPr lang="fi-FI" sz="3200" dirty="0" err="1" smtClean="0"/>
              <a:t>posts</a:t>
            </a:r>
            <a:r>
              <a:rPr lang="fi-FI" sz="3200" dirty="0" smtClean="0"/>
              <a:t> </a:t>
            </a:r>
            <a:r>
              <a:rPr lang="de-DE" sz="3200" dirty="0"/>
              <a:t>http://</a:t>
            </a:r>
            <a:r>
              <a:rPr lang="de-DE" sz="3200" dirty="0" err="1"/>
              <a:t>urssi.us</a:t>
            </a:r>
            <a:r>
              <a:rPr lang="de-DE" sz="3200" dirty="0"/>
              <a:t>/</a:t>
            </a:r>
            <a:r>
              <a:rPr lang="de-DE" sz="3200" dirty="0" err="1"/>
              <a:t>blog</a:t>
            </a:r>
            <a:r>
              <a:rPr lang="de-DE" sz="3200" dirty="0" smtClean="0"/>
              <a:t>/</a:t>
            </a:r>
          </a:p>
          <a:p>
            <a:pPr marL="457200" indent="-457200">
              <a:spcBef>
                <a:spcPct val="20000"/>
              </a:spcBef>
              <a:buFont typeface="Arial"/>
              <a:buChar char="•"/>
              <a:tabLst>
                <a:tab pos="222250" algn="l"/>
              </a:tabLst>
              <a:defRPr/>
            </a:pPr>
            <a:r>
              <a:rPr lang="de-DE" sz="3200" dirty="0" smtClean="0"/>
              <a:t>Mailing </a:t>
            </a:r>
            <a:r>
              <a:rPr lang="de-DE" sz="3200" dirty="0" err="1" smtClean="0"/>
              <a:t>list</a:t>
            </a:r>
            <a:r>
              <a:rPr lang="de-DE" sz="3200" dirty="0" smtClean="0"/>
              <a:t> </a:t>
            </a:r>
            <a:r>
              <a:rPr lang="fi-FI" sz="3200" dirty="0" err="1"/>
              <a:t>http://urssi.us</a:t>
            </a:r>
            <a:r>
              <a:rPr lang="fi-FI" sz="3200" dirty="0" smtClean="0"/>
              <a:t>/</a:t>
            </a:r>
          </a:p>
          <a:p>
            <a:pPr marL="457200" indent="-457200">
              <a:spcBef>
                <a:spcPct val="20000"/>
              </a:spcBef>
              <a:buFont typeface="Arial"/>
              <a:buChar char="•"/>
              <a:tabLst>
                <a:tab pos="222250" algn="l"/>
              </a:tabLst>
              <a:defRPr/>
            </a:pPr>
            <a:r>
              <a:rPr lang="fi-FI" sz="3200" dirty="0" err="1" smtClean="0"/>
              <a:t>Discuss</a:t>
            </a:r>
            <a:r>
              <a:rPr lang="fi-FI" sz="3200" dirty="0"/>
              <a:t> </a:t>
            </a:r>
            <a:r>
              <a:rPr lang="fi-FI" sz="3200" dirty="0" err="1"/>
              <a:t>https://discuss.urssi.us</a:t>
            </a:r>
            <a:r>
              <a:rPr lang="fi-FI" sz="3200" dirty="0" smtClean="0"/>
              <a:t>/</a:t>
            </a:r>
          </a:p>
          <a:p>
            <a:pPr marL="457200" indent="-457200">
              <a:spcBef>
                <a:spcPct val="20000"/>
              </a:spcBef>
              <a:buFont typeface="Arial"/>
              <a:buChar char="•"/>
              <a:tabLst>
                <a:tab pos="222250" algn="l"/>
              </a:tabLst>
              <a:defRPr/>
            </a:pPr>
            <a:r>
              <a:rPr lang="fi-FI" sz="3200" dirty="0" err="1" smtClean="0"/>
              <a:t>Twitter</a:t>
            </a:r>
            <a:r>
              <a:rPr lang="fi-FI" sz="3200" dirty="0" smtClean="0"/>
              <a:t> </a:t>
            </a:r>
            <a:r>
              <a:rPr lang="de-DE" sz="3200" dirty="0"/>
              <a:t>https://</a:t>
            </a:r>
            <a:r>
              <a:rPr lang="de-DE" sz="3200" dirty="0" err="1"/>
              <a:t>twitter.com</a:t>
            </a:r>
            <a:r>
              <a:rPr lang="de-DE" sz="3200" dirty="0"/>
              <a:t>/</a:t>
            </a:r>
            <a:r>
              <a:rPr lang="de-DE" sz="3200" dirty="0" smtClean="0"/>
              <a:t>si2urssi</a:t>
            </a:r>
          </a:p>
          <a:p>
            <a:pPr marL="457200" indent="-457200">
              <a:spcBef>
                <a:spcPct val="20000"/>
              </a:spcBef>
              <a:buFont typeface="Arial"/>
              <a:buChar char="•"/>
              <a:tabLst>
                <a:tab pos="222250" algn="l"/>
              </a:tabLst>
              <a:defRPr/>
            </a:pPr>
            <a:endParaRPr lang="fi-FI" sz="3200" dirty="0"/>
          </a:p>
          <a:p>
            <a:pPr marL="457200" indent="-457200">
              <a:spcBef>
                <a:spcPct val="20000"/>
              </a:spcBef>
              <a:buFont typeface="Arial"/>
              <a:buChar char="•"/>
              <a:tabLst>
                <a:tab pos="222250" algn="l"/>
              </a:tabLst>
              <a:defRPr/>
            </a:pPr>
            <a:endParaRPr lang="en-US" sz="3200" dirty="0" smtClean="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pic>
        <p:nvPicPr>
          <p:cNvPr id="3" name="Picture 2" descr="Screen Shot 2018-07-24 at 6.38.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01" y="4686552"/>
            <a:ext cx="9144000" cy="2159181"/>
          </a:xfrm>
          <a:prstGeom prst="rect">
            <a:avLst/>
          </a:prstGeom>
        </p:spPr>
      </p:pic>
    </p:spTree>
    <p:extLst>
      <p:ext uri="{BB962C8B-B14F-4D97-AF65-F5344CB8AC3E}">
        <p14:creationId xmlns:p14="http://schemas.microsoft.com/office/powerpoint/2010/main" val="168535720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latin typeface="Calibri"/>
              </a:rPr>
              <a:t>How to Connect</a:t>
            </a:r>
            <a:endParaRPr lang="de-DE" sz="3600" dirty="0">
              <a:solidFill>
                <a:prstClr val="white"/>
              </a:solidFill>
              <a:latin typeface="Calibri"/>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9" name="Picture 8" descr="URSSI-TRANS-CROPP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sp>
        <p:nvSpPr>
          <p:cNvPr id="7" name="Inhaltsplatzhalter 7"/>
          <p:cNvSpPr txBox="1">
            <a:spLocks/>
          </p:cNvSpPr>
          <p:nvPr/>
        </p:nvSpPr>
        <p:spPr>
          <a:xfrm>
            <a:off x="107504" y="836712"/>
            <a:ext cx="8836152" cy="5410200"/>
          </a:xfrm>
          <a:prstGeom prst="rect">
            <a:avLst/>
          </a:prstGeom>
        </p:spPr>
        <p:txBody>
          <a:bodyPr vert="horz" lIns="91440" tIns="45720" rIns="91440" bIns="45720" rtlCol="0">
            <a:normAutofit lnSpcReduction="10000"/>
          </a:bodyPr>
          <a:lstStyle/>
          <a:p>
            <a:pPr marL="457200" indent="-457200">
              <a:spcBef>
                <a:spcPct val="20000"/>
              </a:spcBef>
              <a:buFont typeface="Arial"/>
              <a:buChar char="•"/>
              <a:tabLst>
                <a:tab pos="222250" algn="l"/>
              </a:tabLst>
              <a:defRPr/>
            </a:pPr>
            <a:r>
              <a:rPr lang="en-US" sz="3200" dirty="0" smtClean="0"/>
              <a:t>Website </a:t>
            </a:r>
            <a:r>
              <a:rPr lang="fi-FI" sz="3200" dirty="0" err="1"/>
              <a:t>http://urssi.us</a:t>
            </a:r>
            <a:r>
              <a:rPr lang="fi-FI" sz="3200" dirty="0" smtClean="0"/>
              <a:t>/</a:t>
            </a:r>
          </a:p>
          <a:p>
            <a:pPr marL="457200" indent="-457200">
              <a:spcBef>
                <a:spcPct val="20000"/>
              </a:spcBef>
              <a:buFont typeface="Arial"/>
              <a:buChar char="•"/>
              <a:tabLst>
                <a:tab pos="222250" algn="l"/>
              </a:tabLst>
              <a:defRPr/>
            </a:pPr>
            <a:r>
              <a:rPr lang="fi-FI" sz="3200" dirty="0" err="1"/>
              <a:t>Materials</a:t>
            </a:r>
            <a:r>
              <a:rPr lang="fi-FI" sz="3200" dirty="0"/>
              <a:t> https://github.com/si2-</a:t>
            </a:r>
            <a:r>
              <a:rPr lang="fi-FI" sz="3200" dirty="0" smtClean="0"/>
              <a:t>urssi</a:t>
            </a:r>
          </a:p>
          <a:p>
            <a:pPr marL="457200" indent="-457200">
              <a:spcBef>
                <a:spcPct val="20000"/>
              </a:spcBef>
              <a:buFont typeface="Arial"/>
              <a:buChar char="•"/>
              <a:tabLst>
                <a:tab pos="222250" algn="l"/>
              </a:tabLst>
              <a:defRPr/>
            </a:pPr>
            <a:r>
              <a:rPr lang="fi-FI" sz="3200" dirty="0" err="1" smtClean="0"/>
              <a:t>Blog</a:t>
            </a:r>
            <a:r>
              <a:rPr lang="fi-FI" sz="3200" dirty="0" smtClean="0"/>
              <a:t> </a:t>
            </a:r>
            <a:r>
              <a:rPr lang="fi-FI" sz="3200" dirty="0" err="1" smtClean="0"/>
              <a:t>posts</a:t>
            </a:r>
            <a:r>
              <a:rPr lang="fi-FI" sz="3200" dirty="0" smtClean="0"/>
              <a:t> </a:t>
            </a:r>
            <a:r>
              <a:rPr lang="de-DE" sz="3200" dirty="0"/>
              <a:t>http://</a:t>
            </a:r>
            <a:r>
              <a:rPr lang="de-DE" sz="3200" dirty="0" err="1"/>
              <a:t>urssi.us</a:t>
            </a:r>
            <a:r>
              <a:rPr lang="de-DE" sz="3200" dirty="0"/>
              <a:t>/</a:t>
            </a:r>
            <a:r>
              <a:rPr lang="de-DE" sz="3200" dirty="0" err="1"/>
              <a:t>blog</a:t>
            </a:r>
            <a:r>
              <a:rPr lang="de-DE" sz="3200" dirty="0" smtClean="0"/>
              <a:t>/</a:t>
            </a:r>
          </a:p>
          <a:p>
            <a:pPr marL="457200" indent="-457200">
              <a:spcBef>
                <a:spcPct val="20000"/>
              </a:spcBef>
              <a:buFont typeface="Arial"/>
              <a:buChar char="•"/>
              <a:tabLst>
                <a:tab pos="222250" algn="l"/>
              </a:tabLst>
              <a:defRPr/>
            </a:pPr>
            <a:r>
              <a:rPr lang="de-DE" sz="3200" dirty="0" smtClean="0"/>
              <a:t>Mailing </a:t>
            </a:r>
            <a:r>
              <a:rPr lang="de-DE" sz="3200" dirty="0" err="1" smtClean="0"/>
              <a:t>list</a:t>
            </a:r>
            <a:r>
              <a:rPr lang="de-DE" sz="3200" dirty="0" smtClean="0"/>
              <a:t> </a:t>
            </a:r>
            <a:r>
              <a:rPr lang="fi-FI" sz="3200" dirty="0" err="1"/>
              <a:t>http://urssi.us</a:t>
            </a:r>
            <a:r>
              <a:rPr lang="fi-FI" sz="3200" dirty="0" smtClean="0"/>
              <a:t>/</a:t>
            </a:r>
          </a:p>
          <a:p>
            <a:pPr marL="457200" indent="-457200">
              <a:spcBef>
                <a:spcPct val="20000"/>
              </a:spcBef>
              <a:buFont typeface="Arial"/>
              <a:buChar char="•"/>
              <a:tabLst>
                <a:tab pos="222250" algn="l"/>
              </a:tabLst>
              <a:defRPr/>
            </a:pPr>
            <a:r>
              <a:rPr lang="fi-FI" sz="3200" dirty="0" err="1" smtClean="0"/>
              <a:t>Discuss</a:t>
            </a:r>
            <a:r>
              <a:rPr lang="fi-FI" sz="3200" dirty="0"/>
              <a:t> </a:t>
            </a:r>
            <a:r>
              <a:rPr lang="fi-FI" sz="3200" dirty="0" err="1"/>
              <a:t>https://discuss.urssi.us</a:t>
            </a:r>
            <a:r>
              <a:rPr lang="fi-FI" sz="3200" dirty="0" smtClean="0"/>
              <a:t>/</a:t>
            </a:r>
          </a:p>
          <a:p>
            <a:pPr marL="457200" indent="-457200">
              <a:spcBef>
                <a:spcPct val="20000"/>
              </a:spcBef>
              <a:buFont typeface="Arial"/>
              <a:buChar char="•"/>
              <a:tabLst>
                <a:tab pos="222250" algn="l"/>
              </a:tabLst>
              <a:defRPr/>
            </a:pPr>
            <a:r>
              <a:rPr lang="fi-FI" sz="3200" dirty="0" err="1" smtClean="0"/>
              <a:t>Twitter</a:t>
            </a:r>
            <a:r>
              <a:rPr lang="fi-FI" sz="3200" dirty="0" smtClean="0"/>
              <a:t> </a:t>
            </a:r>
            <a:r>
              <a:rPr lang="de-DE" sz="3200" dirty="0"/>
              <a:t>https://</a:t>
            </a:r>
            <a:r>
              <a:rPr lang="de-DE" sz="3200" dirty="0" err="1"/>
              <a:t>twitter.com</a:t>
            </a:r>
            <a:r>
              <a:rPr lang="de-DE" sz="3200" dirty="0"/>
              <a:t>/</a:t>
            </a:r>
            <a:r>
              <a:rPr lang="de-DE" sz="3200" dirty="0" smtClean="0"/>
              <a:t>si2urssi</a:t>
            </a:r>
          </a:p>
          <a:p>
            <a:pPr marL="457200" indent="-457200">
              <a:spcBef>
                <a:spcPct val="20000"/>
              </a:spcBef>
              <a:buFont typeface="Arial"/>
              <a:buChar char="•"/>
              <a:tabLst>
                <a:tab pos="222250" algn="l"/>
              </a:tabLst>
              <a:defRPr/>
            </a:pPr>
            <a:r>
              <a:rPr lang="de-DE" sz="3200" dirty="0" smtClean="0"/>
              <a:t>Workshops </a:t>
            </a:r>
            <a:r>
              <a:rPr lang="en-US" sz="3200" dirty="0"/>
              <a:t>http://</a:t>
            </a:r>
            <a:r>
              <a:rPr lang="en-US" sz="3200" dirty="0" err="1"/>
              <a:t>urssi.us</a:t>
            </a:r>
            <a:r>
              <a:rPr lang="en-US" sz="3200" dirty="0"/>
              <a:t>/workshops/</a:t>
            </a:r>
            <a:endParaRPr lang="de-DE" sz="3200" dirty="0" smtClean="0"/>
          </a:p>
          <a:p>
            <a:pPr marL="457200" indent="-457200">
              <a:spcBef>
                <a:spcPct val="20000"/>
              </a:spcBef>
              <a:buFont typeface="Arial"/>
              <a:buChar char="•"/>
              <a:tabLst>
                <a:tab pos="222250" algn="l"/>
              </a:tabLst>
              <a:defRPr/>
            </a:pPr>
            <a:endParaRPr lang="fi-FI" sz="3200" dirty="0" smtClean="0"/>
          </a:p>
          <a:p>
            <a:pPr algn="ctr">
              <a:spcBef>
                <a:spcPct val="20000"/>
              </a:spcBef>
              <a:tabLst>
                <a:tab pos="222250" algn="l"/>
              </a:tabLst>
              <a:defRPr/>
            </a:pPr>
            <a:r>
              <a:rPr lang="fi-FI" sz="3200" b="1" dirty="0" smtClean="0">
                <a:solidFill>
                  <a:srgbClr val="FF0000"/>
                </a:solidFill>
              </a:rPr>
              <a:t>Join us for </a:t>
            </a:r>
            <a:r>
              <a:rPr lang="fi-FI" sz="3200" b="1" dirty="0" err="1" smtClean="0">
                <a:solidFill>
                  <a:srgbClr val="FF0000"/>
                </a:solidFill>
              </a:rPr>
              <a:t>our</a:t>
            </a:r>
            <a:r>
              <a:rPr lang="fi-FI" sz="3200" b="1" dirty="0" smtClean="0">
                <a:solidFill>
                  <a:srgbClr val="FF0000"/>
                </a:solidFill>
              </a:rPr>
              <a:t> </a:t>
            </a:r>
            <a:r>
              <a:rPr lang="fi-FI" sz="3200" b="1" dirty="0" err="1" smtClean="0">
                <a:solidFill>
                  <a:srgbClr val="FF0000"/>
                </a:solidFill>
              </a:rPr>
              <a:t>next</a:t>
            </a:r>
            <a:r>
              <a:rPr lang="fi-FI" sz="3200" b="1" dirty="0" smtClean="0">
                <a:solidFill>
                  <a:srgbClr val="FF0000"/>
                </a:solidFill>
              </a:rPr>
              <a:t> workshop in Chicago </a:t>
            </a:r>
          </a:p>
          <a:p>
            <a:pPr algn="ctr">
              <a:spcBef>
                <a:spcPct val="20000"/>
              </a:spcBef>
              <a:tabLst>
                <a:tab pos="222250" algn="l"/>
              </a:tabLst>
              <a:defRPr/>
            </a:pPr>
            <a:r>
              <a:rPr lang="fi-FI" sz="3200" b="1" dirty="0" err="1" smtClean="0">
                <a:solidFill>
                  <a:srgbClr val="FF0000"/>
                </a:solidFill>
              </a:rPr>
              <a:t>October</a:t>
            </a:r>
            <a:r>
              <a:rPr lang="fi-FI" sz="3200" b="1" dirty="0" smtClean="0">
                <a:solidFill>
                  <a:srgbClr val="FF0000"/>
                </a:solidFill>
              </a:rPr>
              <a:t> 23-24!</a:t>
            </a:r>
            <a:endParaRPr lang="fi-FI" sz="3200" b="1" dirty="0">
              <a:solidFill>
                <a:srgbClr val="FF0000"/>
              </a:solidFill>
            </a:endParaRPr>
          </a:p>
          <a:p>
            <a:pPr marL="457200" indent="-457200">
              <a:spcBef>
                <a:spcPct val="20000"/>
              </a:spcBef>
              <a:buFont typeface="Arial"/>
              <a:buChar char="•"/>
              <a:tabLst>
                <a:tab pos="222250" algn="l"/>
              </a:tabLst>
              <a:defRPr/>
            </a:pPr>
            <a:endParaRPr lang="en-US" sz="3200" dirty="0" smtClean="0"/>
          </a:p>
          <a:p>
            <a:pPr marL="457200" indent="-457200">
              <a:spcBef>
                <a:spcPct val="20000"/>
              </a:spcBef>
              <a:buFont typeface="Arial"/>
              <a:buChar char="•"/>
              <a:tabLst>
                <a:tab pos="222250" algn="l"/>
              </a:tabLst>
              <a:defRPr/>
            </a:pPr>
            <a:endParaRPr lang="en-US" sz="3200" dirty="0"/>
          </a:p>
          <a:p>
            <a:pPr>
              <a:spcBef>
                <a:spcPct val="20000"/>
              </a:spcBef>
              <a:tabLst>
                <a:tab pos="222250" algn="l"/>
              </a:tabLst>
              <a:defRPr/>
            </a:pPr>
            <a:endParaRPr lang="en-US" sz="3200" dirty="0"/>
          </a:p>
        </p:txBody>
      </p:sp>
    </p:spTree>
    <p:extLst>
      <p:ext uri="{BB962C8B-B14F-4D97-AF65-F5344CB8AC3E}">
        <p14:creationId xmlns:p14="http://schemas.microsoft.com/office/powerpoint/2010/main" val="290418256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Lessons Learned on International Level</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
        <p:nvSpPr>
          <p:cNvPr id="4" name="Rectangle 3"/>
          <p:cNvSpPr/>
          <p:nvPr/>
        </p:nvSpPr>
        <p:spPr>
          <a:xfrm>
            <a:off x="645701" y="714038"/>
            <a:ext cx="7979091" cy="461665"/>
          </a:xfrm>
          <a:prstGeom prst="rect">
            <a:avLst/>
          </a:prstGeom>
        </p:spPr>
        <p:txBody>
          <a:bodyPr wrap="square">
            <a:spAutoFit/>
          </a:bodyPr>
          <a:lstStyle/>
          <a:p>
            <a:r>
              <a:rPr lang="en-US" sz="2400" b="1" u="sng" dirty="0" smtClean="0"/>
              <a:t> </a:t>
            </a:r>
            <a:endParaRPr lang="en-US" sz="2400" b="1" u="sng" dirty="0"/>
          </a:p>
        </p:txBody>
      </p:sp>
      <p:sp>
        <p:nvSpPr>
          <p:cNvPr id="10" name="Content Placeholder 2"/>
          <p:cNvSpPr txBox="1">
            <a:spLocks/>
          </p:cNvSpPr>
          <p:nvPr/>
        </p:nvSpPr>
        <p:spPr>
          <a:xfrm>
            <a:off x="457200" y="1371599"/>
            <a:ext cx="8229600" cy="462775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113" algn="l"/>
            <a:r>
              <a:rPr lang="en-US" dirty="0" smtClean="0">
                <a:solidFill>
                  <a:schemeClr val="tx1"/>
                </a:solidFill>
              </a:rPr>
              <a:t>UK SSI and UK Research Software Engineer Association</a:t>
            </a:r>
          </a:p>
          <a:p>
            <a:pPr marL="457200" indent="-457200" algn="l">
              <a:buFont typeface="Arial"/>
              <a:buChar char="•"/>
            </a:pPr>
            <a:r>
              <a:rPr lang="en-US" dirty="0" smtClean="0">
                <a:solidFill>
                  <a:schemeClr val="tx1"/>
                </a:solidFill>
              </a:rPr>
              <a:t>Buy-in from universities</a:t>
            </a:r>
          </a:p>
          <a:p>
            <a:pPr marL="457200" indent="-457200" algn="l">
              <a:buFont typeface="Arial"/>
              <a:buChar char="•"/>
            </a:pPr>
            <a:r>
              <a:rPr lang="en-US" dirty="0" smtClean="0">
                <a:solidFill>
                  <a:schemeClr val="tx1"/>
                </a:solidFill>
              </a:rPr>
              <a:t>Viable career path </a:t>
            </a:r>
          </a:p>
          <a:p>
            <a:pPr marL="457200" indent="-457200" algn="l">
              <a:buFont typeface="Arial"/>
              <a:buChar char="•"/>
            </a:pPr>
            <a:r>
              <a:rPr lang="en-US" dirty="0" smtClean="0">
                <a:solidFill>
                  <a:schemeClr val="tx1"/>
                </a:solidFill>
              </a:rPr>
              <a:t>Large community</a:t>
            </a:r>
          </a:p>
          <a:p>
            <a:pPr marL="457200" indent="-457200" algn="l">
              <a:buFont typeface="Arial"/>
              <a:buChar char="•"/>
            </a:pPr>
            <a:endParaRPr lang="en-US" dirty="0">
              <a:solidFill>
                <a:schemeClr val="tx1"/>
              </a:solidFill>
            </a:endParaRPr>
          </a:p>
          <a:p>
            <a:pPr algn="l"/>
            <a:endParaRPr lang="en-US" dirty="0" smtClean="0"/>
          </a:p>
          <a:p>
            <a:endParaRPr lang="en-US" dirty="0" smtClean="0"/>
          </a:p>
          <a:p>
            <a:endParaRPr lang="en-US" dirty="0"/>
          </a:p>
        </p:txBody>
      </p:sp>
    </p:spTree>
    <p:extLst>
      <p:ext uri="{BB962C8B-B14F-4D97-AF65-F5344CB8AC3E}">
        <p14:creationId xmlns:p14="http://schemas.microsoft.com/office/powerpoint/2010/main" val="37556794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Sustainability</a:t>
            </a:r>
            <a:r>
              <a:rPr lang="de-DE" sz="3600" dirty="0" smtClean="0">
                <a:solidFill>
                  <a:prstClr val="white"/>
                </a:solidFill>
                <a:latin typeface="Calibri"/>
              </a:rPr>
              <a:t> </a:t>
            </a:r>
            <a:r>
              <a:rPr lang="de-DE" sz="3600" dirty="0" err="1" smtClean="0">
                <a:solidFill>
                  <a:prstClr val="white"/>
                </a:solidFill>
                <a:latin typeface="Calibri"/>
              </a:rPr>
              <a:t>for</a:t>
            </a:r>
            <a:r>
              <a:rPr lang="de-DE" sz="3600" dirty="0" smtClean="0">
                <a:solidFill>
                  <a:prstClr val="white"/>
                </a:solidFill>
                <a:latin typeface="Calibri"/>
              </a:rPr>
              <a:t> </a:t>
            </a:r>
            <a:r>
              <a:rPr lang="de-DE" sz="3600" dirty="0" err="1" smtClean="0">
                <a:solidFill>
                  <a:prstClr val="white"/>
                </a:solidFill>
                <a:latin typeface="Calibri"/>
              </a:rPr>
              <a:t>Cyberinfrastructure</a:t>
            </a:r>
            <a:endParaRPr lang="de-DE" sz="3600" dirty="0">
              <a:solidFill>
                <a:prstClr val="white"/>
              </a:solidFill>
              <a:latin typeface="Calibri"/>
            </a:endParaRPr>
          </a:p>
        </p:txBody>
      </p:sp>
      <p:sp>
        <p:nvSpPr>
          <p:cNvPr id="8" name="TextBox 7"/>
          <p:cNvSpPr txBox="1"/>
          <p:nvPr/>
        </p:nvSpPr>
        <p:spPr>
          <a:xfrm>
            <a:off x="277793" y="1031925"/>
            <a:ext cx="8227946" cy="2646879"/>
          </a:xfrm>
          <a:prstGeom prst="rect">
            <a:avLst/>
          </a:prstGeom>
          <a:noFill/>
        </p:spPr>
        <p:txBody>
          <a:bodyPr wrap="square" rtlCol="0">
            <a:spAutoFit/>
          </a:bodyPr>
          <a:lstStyle/>
          <a:p>
            <a:pPr algn="ctr"/>
            <a:r>
              <a:rPr lang="en-US" sz="2800" dirty="0" smtClean="0"/>
              <a:t>Remember the 4 facings</a:t>
            </a:r>
            <a:r>
              <a:rPr lang="mr-IN" sz="2800" dirty="0" smtClean="0"/>
              <a:t>…</a:t>
            </a:r>
            <a:endParaRPr lang="en-US" sz="2800" dirty="0" smtClean="0"/>
          </a:p>
          <a:p>
            <a:endParaRPr lang="en-US" dirty="0"/>
          </a:p>
          <a:p>
            <a:pPr algn="ctr"/>
            <a:r>
              <a:rPr lang="en-US" sz="2800" dirty="0">
                <a:solidFill>
                  <a:srgbClr val="000000"/>
                </a:solidFill>
              </a:rPr>
              <a:t>Sustainability is not a local effort, it is a </a:t>
            </a:r>
          </a:p>
          <a:p>
            <a:pPr algn="ctr"/>
            <a:r>
              <a:rPr lang="en-US" sz="2800" dirty="0" smtClean="0">
                <a:solidFill>
                  <a:srgbClr val="000000"/>
                </a:solidFill>
              </a:rPr>
              <a:t>community effort</a:t>
            </a:r>
          </a:p>
          <a:p>
            <a:pPr algn="ctr"/>
            <a:r>
              <a:rPr lang="en-US" sz="2800" b="1" dirty="0" smtClean="0">
                <a:solidFill>
                  <a:srgbClr val="FF0000"/>
                </a:solidFill>
              </a:rPr>
              <a:t>You are not alone!</a:t>
            </a:r>
            <a:endParaRPr lang="en-US" sz="2800" b="1" dirty="0">
              <a:solidFill>
                <a:srgbClr val="FF0000"/>
              </a:solidFill>
            </a:endParaRPr>
          </a:p>
          <a:p>
            <a:endParaRPr lang="en-US" dirty="0" smtClean="0"/>
          </a:p>
          <a:p>
            <a:endParaRPr lang="en-US" dirty="0" smtClean="0"/>
          </a:p>
        </p:txBody>
      </p:sp>
      <p:pic>
        <p:nvPicPr>
          <p:cNvPr id="3" name="Picture 2" descr="Screen Shot 2018-08-06 at 8.32.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550" y="3099451"/>
            <a:ext cx="6028166" cy="3699477"/>
          </a:xfrm>
          <a:prstGeom prst="rect">
            <a:avLst/>
          </a:prstGeom>
        </p:spPr>
      </p:pic>
    </p:spTree>
    <p:extLst>
      <p:ext uri="{BB962C8B-B14F-4D97-AF65-F5344CB8AC3E}">
        <p14:creationId xmlns:p14="http://schemas.microsoft.com/office/powerpoint/2010/main" val="390526108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Software Sustainability</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pic>
        <p:nvPicPr>
          <p:cNvPr id="2" name="Picture 1" descr="Screen Shot 2018-08-05 at 8.34.4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693" y="780559"/>
            <a:ext cx="6918353" cy="5123996"/>
          </a:xfrm>
          <a:prstGeom prst="rect">
            <a:avLst/>
          </a:prstGeom>
        </p:spPr>
      </p:pic>
      <p:sp>
        <p:nvSpPr>
          <p:cNvPr id="4" name="Rectangle 3"/>
          <p:cNvSpPr/>
          <p:nvPr/>
        </p:nvSpPr>
        <p:spPr>
          <a:xfrm>
            <a:off x="1191482" y="5897091"/>
            <a:ext cx="3480440" cy="369332"/>
          </a:xfrm>
          <a:prstGeom prst="rect">
            <a:avLst/>
          </a:prstGeom>
        </p:spPr>
        <p:txBody>
          <a:bodyPr wrap="none">
            <a:spAutoFit/>
          </a:bodyPr>
          <a:lstStyle/>
          <a:p>
            <a:r>
              <a:rPr lang="en-US" dirty="0"/>
              <a:t>https://</a:t>
            </a:r>
            <a:r>
              <a:rPr lang="en-US" dirty="0" err="1"/>
              <a:t>www.software.ac.uk</a:t>
            </a:r>
            <a:r>
              <a:rPr lang="en-US" dirty="0"/>
              <a:t>/about</a:t>
            </a:r>
          </a:p>
        </p:txBody>
      </p:sp>
    </p:spTree>
    <p:extLst>
      <p:ext uri="{BB962C8B-B14F-4D97-AF65-F5344CB8AC3E}">
        <p14:creationId xmlns:p14="http://schemas.microsoft.com/office/powerpoint/2010/main" val="97317740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Sustainability</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
        <p:nvSpPr>
          <p:cNvPr id="2" name="TextBox 1"/>
          <p:cNvSpPr txBox="1"/>
          <p:nvPr/>
        </p:nvSpPr>
        <p:spPr>
          <a:xfrm>
            <a:off x="645701" y="947399"/>
            <a:ext cx="7547409" cy="5693867"/>
          </a:xfrm>
          <a:prstGeom prst="rect">
            <a:avLst/>
          </a:prstGeom>
          <a:noFill/>
        </p:spPr>
        <p:txBody>
          <a:bodyPr wrap="none" rtlCol="0">
            <a:spAutoFit/>
          </a:bodyPr>
          <a:lstStyle/>
          <a:p>
            <a:r>
              <a:rPr lang="en-US" sz="2800" dirty="0" smtClean="0"/>
              <a:t>The Ecosystem offers a lot of opportunities</a:t>
            </a:r>
          </a:p>
          <a:p>
            <a:r>
              <a:rPr lang="en-US" sz="2800" dirty="0" smtClean="0"/>
              <a:t>But</a:t>
            </a:r>
            <a:endParaRPr lang="en-US" sz="2800" dirty="0"/>
          </a:p>
          <a:p>
            <a:pPr marL="457200" indent="-457200">
              <a:buFont typeface="Arial"/>
              <a:buChar char="•"/>
            </a:pPr>
            <a:r>
              <a:rPr lang="en-US" sz="2800" dirty="0" smtClean="0"/>
              <a:t>Another mail list</a:t>
            </a:r>
          </a:p>
          <a:p>
            <a:pPr marL="457200" indent="-457200">
              <a:buFont typeface="Arial"/>
              <a:buChar char="•"/>
            </a:pPr>
            <a:r>
              <a:rPr lang="en-US" sz="2800" dirty="0" smtClean="0"/>
              <a:t>Another newsletter</a:t>
            </a:r>
          </a:p>
          <a:p>
            <a:pPr marL="457200" indent="-457200">
              <a:buFont typeface="Arial"/>
              <a:buChar char="•"/>
            </a:pPr>
            <a:r>
              <a:rPr lang="en-US" sz="2800" dirty="0" smtClean="0"/>
              <a:t>Another discussion list</a:t>
            </a:r>
          </a:p>
          <a:p>
            <a:pPr marL="457200" indent="-457200">
              <a:buFont typeface="Arial"/>
              <a:buChar char="•"/>
            </a:pPr>
            <a:r>
              <a:rPr lang="en-US" sz="2800" dirty="0" smtClean="0"/>
              <a:t>Another slack channel</a:t>
            </a:r>
          </a:p>
          <a:p>
            <a:pPr marL="457200" indent="-457200">
              <a:buFont typeface="Arial"/>
              <a:buChar char="•"/>
            </a:pPr>
            <a:r>
              <a:rPr lang="en-US" sz="2800" dirty="0" smtClean="0"/>
              <a:t>Plenty of workshops </a:t>
            </a:r>
          </a:p>
          <a:p>
            <a:pPr marL="457200" indent="-457200">
              <a:buFont typeface="Arial"/>
              <a:buChar char="•"/>
            </a:pPr>
            <a:r>
              <a:rPr lang="en-US" sz="2800" dirty="0" smtClean="0"/>
              <a:t>Plenty of surveys</a:t>
            </a:r>
          </a:p>
          <a:p>
            <a:pPr marL="457200" indent="-457200">
              <a:buFont typeface="Arial"/>
              <a:buChar char="•"/>
            </a:pPr>
            <a:endParaRPr lang="en-US" sz="2800" dirty="0"/>
          </a:p>
          <a:p>
            <a:pPr algn="ctr"/>
            <a:r>
              <a:rPr lang="en-US" sz="2800" b="1" dirty="0" smtClean="0">
                <a:solidFill>
                  <a:srgbClr val="FF0000"/>
                </a:solidFill>
              </a:rPr>
              <a:t>Overwhelming? Too many scattered approaches</a:t>
            </a:r>
            <a:r>
              <a:rPr lang="en-US" sz="2800" b="1" dirty="0" smtClean="0">
                <a:solidFill>
                  <a:srgbClr val="FF0000"/>
                </a:solidFill>
              </a:rPr>
              <a:t>?</a:t>
            </a:r>
          </a:p>
          <a:p>
            <a:pPr algn="ctr"/>
            <a:r>
              <a:rPr lang="en-US" sz="2800" b="1" dirty="0" smtClean="0">
                <a:solidFill>
                  <a:srgbClr val="FF0000"/>
                </a:solidFill>
              </a:rPr>
              <a:t>How to sustain knowledge on and collaboration </a:t>
            </a:r>
          </a:p>
          <a:p>
            <a:pPr algn="ctr"/>
            <a:r>
              <a:rPr lang="en-US" sz="2800" b="1" dirty="0" smtClean="0">
                <a:solidFill>
                  <a:srgbClr val="FF0000"/>
                </a:solidFill>
              </a:rPr>
              <a:t>with sustainability approaches?</a:t>
            </a:r>
            <a:endParaRPr lang="en-US" sz="2800" b="1" dirty="0" smtClean="0">
              <a:solidFill>
                <a:srgbClr val="FF0000"/>
              </a:solidFill>
            </a:endParaRPr>
          </a:p>
          <a:p>
            <a:pPr algn="ctr"/>
            <a:endParaRPr lang="en-US" sz="2800" b="1" dirty="0">
              <a:solidFill>
                <a:srgbClr val="FF0000"/>
              </a:solidFill>
            </a:endParaRPr>
          </a:p>
        </p:txBody>
      </p:sp>
    </p:spTree>
    <p:extLst>
      <p:ext uri="{BB962C8B-B14F-4D97-AF65-F5344CB8AC3E}">
        <p14:creationId xmlns:p14="http://schemas.microsoft.com/office/powerpoint/2010/main" val="327987287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Henry’s Travel Schedule</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
        <p:nvSpPr>
          <p:cNvPr id="4" name="Rectangle 3"/>
          <p:cNvSpPr/>
          <p:nvPr/>
        </p:nvSpPr>
        <p:spPr>
          <a:xfrm>
            <a:off x="645701" y="714038"/>
            <a:ext cx="7979091" cy="461665"/>
          </a:xfrm>
          <a:prstGeom prst="rect">
            <a:avLst/>
          </a:prstGeom>
        </p:spPr>
        <p:txBody>
          <a:bodyPr wrap="square">
            <a:spAutoFit/>
          </a:bodyPr>
          <a:lstStyle/>
          <a:p>
            <a:r>
              <a:rPr lang="en-US" sz="2400" b="1" u="sng" dirty="0" smtClean="0"/>
              <a:t> </a:t>
            </a:r>
            <a:endParaRPr lang="en-US" sz="2400" b="1" u="sng" dirty="0"/>
          </a:p>
        </p:txBody>
      </p:sp>
      <p:pic>
        <p:nvPicPr>
          <p:cNvPr id="6" name="Picture 5" descr="Screen Shot 2018-08-06 at 2.57.3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631" y="899120"/>
            <a:ext cx="8216161" cy="5323580"/>
          </a:xfrm>
          <a:prstGeom prst="rect">
            <a:avLst/>
          </a:prstGeom>
        </p:spPr>
      </p:pic>
    </p:spTree>
    <p:extLst>
      <p:ext uri="{BB962C8B-B14F-4D97-AF65-F5344CB8AC3E}">
        <p14:creationId xmlns:p14="http://schemas.microsoft.com/office/powerpoint/2010/main" val="37948957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Lessons Learned on International Level</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
        <p:nvSpPr>
          <p:cNvPr id="4" name="Rectangle 3"/>
          <p:cNvSpPr/>
          <p:nvPr/>
        </p:nvSpPr>
        <p:spPr>
          <a:xfrm>
            <a:off x="645701" y="714038"/>
            <a:ext cx="7979091" cy="461665"/>
          </a:xfrm>
          <a:prstGeom prst="rect">
            <a:avLst/>
          </a:prstGeom>
        </p:spPr>
        <p:txBody>
          <a:bodyPr wrap="square">
            <a:spAutoFit/>
          </a:bodyPr>
          <a:lstStyle/>
          <a:p>
            <a:r>
              <a:rPr lang="en-US" sz="2400" b="1" u="sng" dirty="0" smtClean="0"/>
              <a:t> </a:t>
            </a:r>
            <a:endParaRPr lang="en-US" sz="2400" b="1" u="sng" dirty="0"/>
          </a:p>
        </p:txBody>
      </p:sp>
      <p:sp>
        <p:nvSpPr>
          <p:cNvPr id="10" name="Content Placeholder 2"/>
          <p:cNvSpPr txBox="1">
            <a:spLocks/>
          </p:cNvSpPr>
          <p:nvPr/>
        </p:nvSpPr>
        <p:spPr>
          <a:xfrm>
            <a:off x="457200" y="1371599"/>
            <a:ext cx="8229600" cy="4627757"/>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113" algn="l"/>
            <a:r>
              <a:rPr lang="en-US" dirty="0" smtClean="0">
                <a:solidFill>
                  <a:schemeClr val="tx1"/>
                </a:solidFill>
              </a:rPr>
              <a:t>What is different in the UK?</a:t>
            </a:r>
          </a:p>
          <a:p>
            <a:pPr marL="457200" indent="-457200" algn="l">
              <a:buFont typeface="Arial"/>
              <a:buChar char="•"/>
            </a:pPr>
            <a:r>
              <a:rPr lang="en-US" dirty="0" smtClean="0">
                <a:solidFill>
                  <a:schemeClr val="tx1"/>
                </a:solidFill>
              </a:rPr>
              <a:t>It’s a smaller country - not a characteristics  we can change for the US</a:t>
            </a:r>
          </a:p>
          <a:p>
            <a:pPr marL="457200" indent="-457200" algn="l">
              <a:buFont typeface="Arial"/>
              <a:buChar char="•"/>
            </a:pPr>
            <a:r>
              <a:rPr lang="en-US" dirty="0" smtClean="0">
                <a:solidFill>
                  <a:schemeClr val="tx1"/>
                </a:solidFill>
              </a:rPr>
              <a:t>The culture between research, software engineering and facilitation is different (SE and facilitation are more appreciated by researchers) </a:t>
            </a:r>
            <a:r>
              <a:rPr lang="mr-IN" dirty="0" smtClean="0">
                <a:solidFill>
                  <a:schemeClr val="tx1"/>
                </a:solidFill>
              </a:rPr>
              <a:t>–</a:t>
            </a:r>
            <a:r>
              <a:rPr lang="en-US" dirty="0" smtClean="0">
                <a:solidFill>
                  <a:schemeClr val="tx1"/>
                </a:solidFill>
              </a:rPr>
              <a:t> we can work on this, the more positive examples, </a:t>
            </a:r>
            <a:r>
              <a:rPr lang="en-US" dirty="0" smtClean="0">
                <a:solidFill>
                  <a:schemeClr val="tx1"/>
                </a:solidFill>
              </a:rPr>
              <a:t>white </a:t>
            </a:r>
            <a:r>
              <a:rPr lang="en-US" dirty="0" smtClean="0">
                <a:solidFill>
                  <a:schemeClr val="tx1"/>
                </a:solidFill>
              </a:rPr>
              <a:t>papers, metrics, etc. </a:t>
            </a:r>
            <a:r>
              <a:rPr lang="en-US" dirty="0" smtClean="0">
                <a:solidFill>
                  <a:schemeClr val="tx1"/>
                </a:solidFill>
              </a:rPr>
              <a:t>the </a:t>
            </a:r>
            <a:r>
              <a:rPr lang="en-US" dirty="0" smtClean="0">
                <a:solidFill>
                  <a:schemeClr val="tx1"/>
                </a:solidFill>
              </a:rPr>
              <a:t>more buy-in</a:t>
            </a:r>
            <a:r>
              <a:rPr lang="mr-IN" dirty="0" smtClean="0">
                <a:solidFill>
                  <a:schemeClr val="tx1"/>
                </a:solidFill>
              </a:rPr>
              <a:t>…</a:t>
            </a:r>
            <a:endParaRPr lang="en-US" dirty="0" smtClean="0">
              <a:solidFill>
                <a:schemeClr val="tx1"/>
              </a:solidFill>
            </a:endParaRPr>
          </a:p>
          <a:p>
            <a:pPr marL="457200" indent="-457200" algn="l">
              <a:buFont typeface="Arial"/>
              <a:buChar char="•"/>
            </a:pPr>
            <a:endParaRPr lang="en-US" dirty="0">
              <a:solidFill>
                <a:schemeClr val="tx1"/>
              </a:solidFill>
            </a:endParaRPr>
          </a:p>
          <a:p>
            <a:pPr algn="l"/>
            <a:endParaRPr lang="en-US" dirty="0" smtClean="0"/>
          </a:p>
          <a:p>
            <a:endParaRPr lang="en-US" dirty="0" smtClean="0"/>
          </a:p>
          <a:p>
            <a:endParaRPr lang="en-US" dirty="0"/>
          </a:p>
        </p:txBody>
      </p:sp>
    </p:spTree>
    <p:extLst>
      <p:ext uri="{BB962C8B-B14F-4D97-AF65-F5344CB8AC3E}">
        <p14:creationId xmlns:p14="http://schemas.microsoft.com/office/powerpoint/2010/main" val="24106535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Lessons Learned from Sustained Teams/Projects</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
        <p:nvSpPr>
          <p:cNvPr id="4" name="Rectangle 3"/>
          <p:cNvSpPr/>
          <p:nvPr/>
        </p:nvSpPr>
        <p:spPr>
          <a:xfrm>
            <a:off x="645701" y="714038"/>
            <a:ext cx="7979091" cy="461665"/>
          </a:xfrm>
          <a:prstGeom prst="rect">
            <a:avLst/>
          </a:prstGeom>
        </p:spPr>
        <p:txBody>
          <a:bodyPr wrap="square">
            <a:spAutoFit/>
          </a:bodyPr>
          <a:lstStyle/>
          <a:p>
            <a:r>
              <a:rPr lang="en-US" sz="2400" b="1" u="sng" dirty="0" smtClean="0"/>
              <a:t> </a:t>
            </a:r>
            <a:endParaRPr lang="en-US" sz="2400" b="1" u="sng" dirty="0"/>
          </a:p>
        </p:txBody>
      </p:sp>
      <p:sp>
        <p:nvSpPr>
          <p:cNvPr id="10" name="Content Placeholder 2"/>
          <p:cNvSpPr txBox="1">
            <a:spLocks/>
          </p:cNvSpPr>
          <p:nvPr/>
        </p:nvSpPr>
        <p:spPr>
          <a:xfrm>
            <a:off x="457200" y="1342063"/>
            <a:ext cx="8229600" cy="462775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113" algn="l"/>
            <a:r>
              <a:rPr lang="en-US" dirty="0" smtClean="0">
                <a:solidFill>
                  <a:schemeClr val="tx1"/>
                </a:solidFill>
              </a:rPr>
              <a:t>Commonalities</a:t>
            </a:r>
          </a:p>
          <a:p>
            <a:pPr marL="457200" indent="-457200" algn="l">
              <a:buFont typeface="Arial"/>
              <a:buChar char="•"/>
            </a:pPr>
            <a:r>
              <a:rPr lang="en-US" dirty="0" smtClean="0">
                <a:solidFill>
                  <a:schemeClr val="tx1"/>
                </a:solidFill>
              </a:rPr>
              <a:t>Evangelist</a:t>
            </a:r>
          </a:p>
          <a:p>
            <a:pPr marL="457200" indent="-457200" algn="l">
              <a:buFont typeface="Arial"/>
              <a:buChar char="•"/>
            </a:pPr>
            <a:r>
              <a:rPr lang="en-US" dirty="0" smtClean="0">
                <a:solidFill>
                  <a:schemeClr val="tx1"/>
                </a:solidFill>
              </a:rPr>
              <a:t>Diverse mechanisms of funding</a:t>
            </a:r>
          </a:p>
          <a:p>
            <a:pPr marL="457200" indent="-457200" algn="l">
              <a:buFont typeface="Arial"/>
              <a:buChar char="•"/>
            </a:pPr>
            <a:r>
              <a:rPr lang="en-US" dirty="0" smtClean="0">
                <a:solidFill>
                  <a:schemeClr val="tx1"/>
                </a:solidFill>
              </a:rPr>
              <a:t>Community building</a:t>
            </a:r>
          </a:p>
          <a:p>
            <a:pPr marL="457200" indent="-457200" algn="l">
              <a:buFont typeface="Arial"/>
              <a:buChar char="•"/>
            </a:pPr>
            <a:r>
              <a:rPr lang="en-US" dirty="0" smtClean="0">
                <a:solidFill>
                  <a:schemeClr val="tx1"/>
                </a:solidFill>
              </a:rPr>
              <a:t>Open source and open science</a:t>
            </a:r>
          </a:p>
          <a:p>
            <a:pPr marL="457200" indent="-457200" algn="l">
              <a:buFont typeface="Arial"/>
              <a:buChar char="•"/>
            </a:pPr>
            <a:r>
              <a:rPr lang="en-US" dirty="0" smtClean="0">
                <a:solidFill>
                  <a:schemeClr val="tx1"/>
                </a:solidFill>
              </a:rPr>
              <a:t>Collaboration, collaboration, collaboration</a:t>
            </a:r>
            <a:endParaRPr lang="en-US" dirty="0"/>
          </a:p>
        </p:txBody>
      </p:sp>
    </p:spTree>
    <p:extLst>
      <p:ext uri="{BB962C8B-B14F-4D97-AF65-F5344CB8AC3E}">
        <p14:creationId xmlns:p14="http://schemas.microsoft.com/office/powerpoint/2010/main" val="8321959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What Are </a:t>
            </a:r>
            <a:r>
              <a:rPr lang="en-US" sz="3600" dirty="0">
                <a:solidFill>
                  <a:prstClr val="white"/>
                </a:solidFill>
              </a:rPr>
              <a:t>O</a:t>
            </a:r>
            <a:r>
              <a:rPr lang="en-US" sz="3600" dirty="0" smtClean="0">
                <a:solidFill>
                  <a:prstClr val="white"/>
                </a:solidFill>
              </a:rPr>
              <a:t>ur </a:t>
            </a:r>
            <a:r>
              <a:rPr lang="en-US" sz="3600" dirty="0">
                <a:solidFill>
                  <a:prstClr val="white"/>
                </a:solidFill>
              </a:rPr>
              <a:t>N</a:t>
            </a:r>
            <a:r>
              <a:rPr lang="en-US" sz="3600" dirty="0" smtClean="0">
                <a:solidFill>
                  <a:prstClr val="white"/>
                </a:solidFill>
              </a:rPr>
              <a:t>ext Steps?</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
        <p:nvSpPr>
          <p:cNvPr id="4" name="Rectangle 3"/>
          <p:cNvSpPr/>
          <p:nvPr/>
        </p:nvSpPr>
        <p:spPr>
          <a:xfrm>
            <a:off x="645701" y="714038"/>
            <a:ext cx="7979091" cy="461665"/>
          </a:xfrm>
          <a:prstGeom prst="rect">
            <a:avLst/>
          </a:prstGeom>
        </p:spPr>
        <p:txBody>
          <a:bodyPr wrap="square">
            <a:spAutoFit/>
          </a:bodyPr>
          <a:lstStyle/>
          <a:p>
            <a:r>
              <a:rPr lang="en-US" sz="2400" b="1" u="sng" dirty="0" smtClean="0"/>
              <a:t> </a:t>
            </a:r>
            <a:endParaRPr lang="en-US" sz="2400" b="1" u="sng" dirty="0"/>
          </a:p>
        </p:txBody>
      </p:sp>
      <p:sp>
        <p:nvSpPr>
          <p:cNvPr id="10" name="Content Placeholder 2"/>
          <p:cNvSpPr txBox="1">
            <a:spLocks/>
          </p:cNvSpPr>
          <p:nvPr/>
        </p:nvSpPr>
        <p:spPr>
          <a:xfrm>
            <a:off x="457200" y="1371599"/>
            <a:ext cx="8229600" cy="462775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smtClean="0">
                <a:solidFill>
                  <a:schemeClr val="tx1"/>
                </a:solidFill>
              </a:rPr>
              <a:t>Evangelists for diverse initiatives </a:t>
            </a:r>
            <a:r>
              <a:rPr lang="mr-IN" dirty="0" smtClean="0">
                <a:solidFill>
                  <a:schemeClr val="tx1"/>
                </a:solidFill>
              </a:rPr>
              <a:t>–</a:t>
            </a:r>
            <a:r>
              <a:rPr lang="en-US" dirty="0" smtClean="0">
                <a:solidFill>
                  <a:schemeClr val="tx1"/>
                </a:solidFill>
              </a:rPr>
              <a:t> not every approach suits all</a:t>
            </a:r>
          </a:p>
          <a:p>
            <a:pPr marL="457200" indent="-457200" algn="l">
              <a:buFont typeface="Arial"/>
              <a:buChar char="•"/>
            </a:pPr>
            <a:r>
              <a:rPr lang="en-US" dirty="0" smtClean="0">
                <a:solidFill>
                  <a:schemeClr val="tx1"/>
                </a:solidFill>
              </a:rPr>
              <a:t>Define a roadmap for collaboration and community building</a:t>
            </a:r>
          </a:p>
          <a:p>
            <a:pPr marL="457200" indent="-457200" algn="l">
              <a:buFont typeface="Arial"/>
              <a:buChar char="•"/>
            </a:pPr>
            <a:endParaRPr lang="en-US" dirty="0" smtClean="0">
              <a:solidFill>
                <a:schemeClr val="tx1"/>
              </a:solidFill>
            </a:endParaRPr>
          </a:p>
          <a:p>
            <a:pPr marL="457200" indent="-457200" algn="l">
              <a:buFont typeface="Arial"/>
              <a:buChar char="•"/>
            </a:pPr>
            <a:endParaRPr lang="en-US" dirty="0" smtClean="0">
              <a:solidFill>
                <a:schemeClr val="tx1"/>
              </a:solidFill>
            </a:endParaRPr>
          </a:p>
          <a:p>
            <a:pPr marL="457200" indent="-457200" algn="l">
              <a:buFont typeface="Arial"/>
              <a:buChar char="•"/>
            </a:pPr>
            <a:endParaRPr lang="en-US" dirty="0">
              <a:solidFill>
                <a:schemeClr val="tx1"/>
              </a:solidFill>
            </a:endParaRPr>
          </a:p>
          <a:p>
            <a:pPr algn="l"/>
            <a:endParaRPr lang="en-US" dirty="0" smtClean="0"/>
          </a:p>
          <a:p>
            <a:endParaRPr lang="en-US" dirty="0" smtClean="0"/>
          </a:p>
          <a:p>
            <a:endParaRPr lang="en-US" dirty="0"/>
          </a:p>
        </p:txBody>
      </p:sp>
      <p:pic>
        <p:nvPicPr>
          <p:cNvPr id="13" name="Picture 12"/>
          <p:cNvPicPr>
            <a:picLocks noChangeAspect="1"/>
          </p:cNvPicPr>
          <p:nvPr/>
        </p:nvPicPr>
        <p:blipFill>
          <a:blip r:embed="rId6"/>
          <a:stretch>
            <a:fillRect/>
          </a:stretch>
        </p:blipFill>
        <p:spPr>
          <a:xfrm>
            <a:off x="511694" y="3477978"/>
            <a:ext cx="3721100" cy="2184400"/>
          </a:xfrm>
          <a:prstGeom prst="rect">
            <a:avLst/>
          </a:prstGeom>
        </p:spPr>
      </p:pic>
      <p:pic>
        <p:nvPicPr>
          <p:cNvPr id="15" name="Picture 14"/>
          <p:cNvPicPr>
            <a:picLocks noChangeAspect="1"/>
          </p:cNvPicPr>
          <p:nvPr/>
        </p:nvPicPr>
        <p:blipFill>
          <a:blip r:embed="rId7"/>
          <a:stretch>
            <a:fillRect/>
          </a:stretch>
        </p:blipFill>
        <p:spPr>
          <a:xfrm>
            <a:off x="5502754" y="3337930"/>
            <a:ext cx="3347831" cy="2327303"/>
          </a:xfrm>
          <a:prstGeom prst="rect">
            <a:avLst/>
          </a:prstGeom>
        </p:spPr>
      </p:pic>
      <p:sp>
        <p:nvSpPr>
          <p:cNvPr id="2" name="Rectangle 1"/>
          <p:cNvSpPr/>
          <p:nvPr/>
        </p:nvSpPr>
        <p:spPr>
          <a:xfrm>
            <a:off x="4356473" y="4118683"/>
            <a:ext cx="923826" cy="923330"/>
          </a:xfrm>
          <a:prstGeom prst="rect">
            <a:avLst/>
          </a:prstGeom>
        </p:spPr>
        <p:txBody>
          <a:bodyPr wrap="none">
            <a:spAutoFit/>
          </a:bodyPr>
          <a:lstStyle/>
          <a:p>
            <a:r>
              <a:rPr lang="en-US" sz="5400" dirty="0">
                <a:solidFill>
                  <a:srgbClr val="FF0000"/>
                </a:solidFill>
                <a:latin typeface="Wingdings"/>
                <a:ea typeface="Wingdings"/>
                <a:cs typeface="Wingdings"/>
                <a:sym typeface="Wingdings"/>
              </a:rPr>
              <a:t></a:t>
            </a:r>
            <a:endParaRPr lang="en-US" dirty="0"/>
          </a:p>
        </p:txBody>
      </p:sp>
    </p:spTree>
    <p:extLst>
      <p:ext uri="{BB962C8B-B14F-4D97-AF65-F5344CB8AC3E}">
        <p14:creationId xmlns:p14="http://schemas.microsoft.com/office/powerpoint/2010/main" val="429226166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What Are </a:t>
            </a:r>
            <a:r>
              <a:rPr lang="en-US" sz="3600" dirty="0">
                <a:solidFill>
                  <a:prstClr val="white"/>
                </a:solidFill>
              </a:rPr>
              <a:t>O</a:t>
            </a:r>
            <a:r>
              <a:rPr lang="en-US" sz="3600" dirty="0" smtClean="0">
                <a:solidFill>
                  <a:prstClr val="white"/>
                </a:solidFill>
              </a:rPr>
              <a:t>ur </a:t>
            </a:r>
            <a:r>
              <a:rPr lang="en-US" sz="3600" dirty="0">
                <a:solidFill>
                  <a:prstClr val="white"/>
                </a:solidFill>
              </a:rPr>
              <a:t>N</a:t>
            </a:r>
            <a:r>
              <a:rPr lang="en-US" sz="3600" dirty="0" smtClean="0">
                <a:solidFill>
                  <a:prstClr val="white"/>
                </a:solidFill>
              </a:rPr>
              <a:t>ext Steps?</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
        <p:nvSpPr>
          <p:cNvPr id="4" name="Rectangle 3"/>
          <p:cNvSpPr/>
          <p:nvPr/>
        </p:nvSpPr>
        <p:spPr>
          <a:xfrm>
            <a:off x="645701" y="714038"/>
            <a:ext cx="7979091" cy="461665"/>
          </a:xfrm>
          <a:prstGeom prst="rect">
            <a:avLst/>
          </a:prstGeom>
        </p:spPr>
        <p:txBody>
          <a:bodyPr wrap="square">
            <a:spAutoFit/>
          </a:bodyPr>
          <a:lstStyle/>
          <a:p>
            <a:r>
              <a:rPr lang="en-US" sz="2400" b="1" u="sng" dirty="0" smtClean="0"/>
              <a:t> </a:t>
            </a:r>
            <a:endParaRPr lang="en-US" sz="2400" b="1" u="sng" dirty="0"/>
          </a:p>
        </p:txBody>
      </p:sp>
      <p:sp>
        <p:nvSpPr>
          <p:cNvPr id="10" name="Content Placeholder 2"/>
          <p:cNvSpPr txBox="1">
            <a:spLocks/>
          </p:cNvSpPr>
          <p:nvPr/>
        </p:nvSpPr>
        <p:spPr>
          <a:xfrm>
            <a:off x="373688" y="956346"/>
            <a:ext cx="8229600" cy="4627757"/>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chemeClr val="tx1"/>
                </a:solidFill>
              </a:rPr>
              <a:t>How to make it less scattered </a:t>
            </a:r>
            <a:r>
              <a:rPr lang="en-US" dirty="0" smtClean="0">
                <a:solidFill>
                  <a:schemeClr val="tx1"/>
                </a:solidFill>
              </a:rPr>
              <a:t>and without </a:t>
            </a:r>
            <a:r>
              <a:rPr lang="en-US" dirty="0" smtClean="0">
                <a:solidFill>
                  <a:schemeClr val="tx1"/>
                </a:solidFill>
              </a:rPr>
              <a:t>duplicating effort</a:t>
            </a:r>
            <a:r>
              <a:rPr lang="en-US" dirty="0" smtClean="0">
                <a:solidFill>
                  <a:schemeClr val="tx1"/>
                </a:solidFill>
              </a:rPr>
              <a:t>? How to change </a:t>
            </a:r>
            <a:r>
              <a:rPr lang="en-US" dirty="0" smtClean="0">
                <a:solidFill>
                  <a:srgbClr val="FF0000"/>
                </a:solidFill>
              </a:rPr>
              <a:t>research culture</a:t>
            </a:r>
            <a:r>
              <a:rPr lang="en-US" dirty="0" smtClean="0">
                <a:solidFill>
                  <a:schemeClr val="tx1"/>
                </a:solidFill>
              </a:rPr>
              <a:t>?</a:t>
            </a:r>
            <a:endParaRPr lang="en-US" dirty="0">
              <a:solidFill>
                <a:schemeClr val="tx1"/>
              </a:solidFill>
            </a:endParaRPr>
          </a:p>
          <a:p>
            <a:pPr marL="457200" indent="-457200" algn="l">
              <a:buFont typeface="Arial"/>
              <a:buChar char="•"/>
            </a:pPr>
            <a:r>
              <a:rPr lang="en-US" dirty="0" smtClean="0">
                <a:solidFill>
                  <a:schemeClr val="tx1"/>
                </a:solidFill>
              </a:rPr>
              <a:t>Catalog on sustainability projects?</a:t>
            </a:r>
          </a:p>
          <a:p>
            <a:pPr marL="457200" indent="-457200" algn="l">
              <a:buFont typeface="Arial"/>
              <a:buChar char="•"/>
            </a:pPr>
            <a:r>
              <a:rPr lang="en-US" dirty="0" smtClean="0">
                <a:solidFill>
                  <a:schemeClr val="tx1"/>
                </a:solidFill>
              </a:rPr>
              <a:t>Catalog on events?</a:t>
            </a:r>
            <a:endParaRPr lang="en-US" dirty="0" smtClean="0">
              <a:solidFill>
                <a:schemeClr val="tx1"/>
              </a:solidFill>
            </a:endParaRPr>
          </a:p>
          <a:p>
            <a:pPr marL="457200" indent="-457200" algn="l">
              <a:buFont typeface="Arial"/>
              <a:buChar char="•"/>
            </a:pPr>
            <a:r>
              <a:rPr lang="en-US" dirty="0" smtClean="0">
                <a:solidFill>
                  <a:schemeClr val="tx1"/>
                </a:solidFill>
              </a:rPr>
              <a:t>Catalog on metrics?</a:t>
            </a:r>
          </a:p>
          <a:p>
            <a:pPr marL="457200" indent="-457200" algn="l">
              <a:buFont typeface="Arial"/>
              <a:buChar char="•"/>
            </a:pPr>
            <a:r>
              <a:rPr lang="en-US" dirty="0" smtClean="0">
                <a:solidFill>
                  <a:schemeClr val="tx1"/>
                </a:solidFill>
              </a:rPr>
              <a:t>Catalog on success stories?</a:t>
            </a:r>
          </a:p>
          <a:p>
            <a:pPr marL="457200" indent="-457200" algn="l">
              <a:buFont typeface="Arial"/>
              <a:buChar char="•"/>
            </a:pPr>
            <a:r>
              <a:rPr lang="en-US" dirty="0" smtClean="0">
                <a:solidFill>
                  <a:schemeClr val="tx1"/>
                </a:solidFill>
              </a:rPr>
              <a:t>Evangelist and an outreach specialist?</a:t>
            </a:r>
          </a:p>
          <a:p>
            <a:pPr marL="457200" indent="-457200" algn="l">
              <a:buFont typeface="Arial"/>
              <a:buChar char="•"/>
            </a:pPr>
            <a:r>
              <a:rPr lang="en-US" dirty="0" smtClean="0">
                <a:solidFill>
                  <a:schemeClr val="tx1"/>
                </a:solidFill>
              </a:rPr>
              <a:t>“Exchange” instructors between events?</a:t>
            </a:r>
          </a:p>
          <a:p>
            <a:pPr marL="457200" indent="-457200" algn="l">
              <a:buFont typeface="Arial"/>
              <a:buChar char="•"/>
            </a:pPr>
            <a:r>
              <a:rPr lang="en-US" dirty="0" smtClean="0">
                <a:solidFill>
                  <a:schemeClr val="tx1"/>
                </a:solidFill>
              </a:rPr>
              <a:t>Involve faculty, HR people, stakeholders in events?</a:t>
            </a:r>
          </a:p>
          <a:p>
            <a:pPr marL="457200" indent="-457200" algn="l">
              <a:buFont typeface="Arial"/>
              <a:buChar char="•"/>
            </a:pPr>
            <a:endParaRPr lang="en-US" dirty="0" smtClean="0">
              <a:solidFill>
                <a:schemeClr val="tx1"/>
              </a:solidFill>
            </a:endParaRPr>
          </a:p>
          <a:p>
            <a:pPr algn="l"/>
            <a:endParaRPr lang="en-US" dirty="0">
              <a:solidFill>
                <a:schemeClr val="tx1"/>
              </a:solidFill>
            </a:endParaRPr>
          </a:p>
          <a:p>
            <a:pPr algn="l"/>
            <a:endParaRPr lang="en-US" dirty="0" smtClean="0">
              <a:solidFill>
                <a:schemeClr val="tx1"/>
              </a:solidFill>
            </a:endParaRPr>
          </a:p>
          <a:p>
            <a:pPr algn="l"/>
            <a:endParaRPr lang="en-US" dirty="0" smtClean="0">
              <a:solidFill>
                <a:schemeClr val="tx1"/>
              </a:solidFill>
            </a:endParaRPr>
          </a:p>
          <a:p>
            <a:pPr marL="457200" indent="-457200" algn="l">
              <a:buFont typeface="Arial"/>
              <a:buChar char="•"/>
            </a:pPr>
            <a:endParaRPr lang="en-US" dirty="0" smtClean="0">
              <a:solidFill>
                <a:schemeClr val="tx1"/>
              </a:solidFill>
            </a:endParaRPr>
          </a:p>
          <a:p>
            <a:pPr marL="457200" indent="-457200" algn="l">
              <a:buFont typeface="Arial"/>
              <a:buChar char="•"/>
            </a:pPr>
            <a:endParaRPr lang="en-US" dirty="0" smtClean="0">
              <a:solidFill>
                <a:schemeClr val="tx1"/>
              </a:solidFill>
            </a:endParaRPr>
          </a:p>
          <a:p>
            <a:pPr marL="457200" indent="-457200" algn="l">
              <a:buFont typeface="Arial"/>
              <a:buChar char="•"/>
            </a:pPr>
            <a:endParaRPr lang="en-US" dirty="0">
              <a:solidFill>
                <a:schemeClr val="tx1"/>
              </a:solidFill>
            </a:endParaRPr>
          </a:p>
          <a:p>
            <a:pPr algn="l"/>
            <a:endParaRPr lang="en-US" dirty="0" smtClean="0"/>
          </a:p>
          <a:p>
            <a:endParaRPr lang="en-US" dirty="0" smtClean="0"/>
          </a:p>
          <a:p>
            <a:endParaRPr lang="en-US" dirty="0"/>
          </a:p>
        </p:txBody>
      </p:sp>
    </p:spTree>
    <p:extLst>
      <p:ext uri="{BB962C8B-B14F-4D97-AF65-F5344CB8AC3E}">
        <p14:creationId xmlns:p14="http://schemas.microsoft.com/office/powerpoint/2010/main" val="122586770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780558"/>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prstClr val="white"/>
                </a:solidFill>
              </a:rPr>
              <a:t>What Are </a:t>
            </a:r>
            <a:r>
              <a:rPr lang="en-US" sz="3600" dirty="0">
                <a:solidFill>
                  <a:prstClr val="white"/>
                </a:solidFill>
              </a:rPr>
              <a:t>O</a:t>
            </a:r>
            <a:r>
              <a:rPr lang="en-US" sz="3600" dirty="0" smtClean="0">
                <a:solidFill>
                  <a:prstClr val="white"/>
                </a:solidFill>
              </a:rPr>
              <a:t>ur </a:t>
            </a:r>
            <a:r>
              <a:rPr lang="en-US" sz="3600" dirty="0">
                <a:solidFill>
                  <a:prstClr val="white"/>
                </a:solidFill>
              </a:rPr>
              <a:t>N</a:t>
            </a:r>
            <a:r>
              <a:rPr lang="en-US" sz="3600" dirty="0" smtClean="0">
                <a:solidFill>
                  <a:prstClr val="white"/>
                </a:solidFill>
              </a:rPr>
              <a:t>ext Steps?</a:t>
            </a:r>
            <a:endParaRPr lang="de-DE" sz="3600" dirty="0">
              <a:solidFill>
                <a:prstClr val="white"/>
              </a:solidFill>
            </a:endParaRPr>
          </a:p>
        </p:txBody>
      </p:sp>
      <p:sp>
        <p:nvSpPr>
          <p:cNvPr id="14"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sp>
        <p:nvSpPr>
          <p:cNvPr id="12" name="Inhaltsplatzhalter 7"/>
          <p:cNvSpPr txBox="1">
            <a:spLocks/>
          </p:cNvSpPr>
          <p:nvPr/>
        </p:nvSpPr>
        <p:spPr>
          <a:xfrm>
            <a:off x="155448" y="899120"/>
            <a:ext cx="8836152" cy="5410200"/>
          </a:xfrm>
          <a:prstGeom prst="rect">
            <a:avLst/>
          </a:prstGeom>
        </p:spPr>
        <p:txBody>
          <a:bodyPr vert="horz" lIns="91440" tIns="45720" rIns="91440" bIns="45720" rtlCol="0">
            <a:normAutofit/>
          </a:bodyPr>
          <a:lstStyle/>
          <a:p>
            <a:pPr marL="342900" indent="-342900">
              <a:spcBef>
                <a:spcPct val="20000"/>
              </a:spcBef>
              <a:buFont typeface="Arial"/>
              <a:buChar char="•"/>
              <a:defRPr/>
            </a:pPr>
            <a:endParaRPr lang="en-US" sz="2800" dirty="0" smtClean="0">
              <a:solidFill>
                <a:srgbClr val="1F497D">
                  <a:lumMod val="75000"/>
                </a:srgbClr>
              </a:solidFill>
              <a:latin typeface="Calibri"/>
            </a:endParaRPr>
          </a:p>
        </p:txBody>
      </p:sp>
      <p:pic>
        <p:nvPicPr>
          <p:cNvPr id="11" name="Picture 10" descr="URSSI-TRANS-CRO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062" y="6323471"/>
            <a:ext cx="1983336" cy="522262"/>
          </a:xfrm>
          <a:prstGeom prst="rect">
            <a:avLst/>
          </a:prstGeom>
        </p:spPr>
      </p:pic>
      <p:pic>
        <p:nvPicPr>
          <p:cNvPr id="7" name="Picture 6" descr="sgci-new-logo-words-horiz-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 y="6266423"/>
            <a:ext cx="3310343" cy="579310"/>
          </a:xfrm>
          <a:prstGeom prst="rect">
            <a:avLst/>
          </a:prstGeom>
        </p:spPr>
      </p:pic>
      <p:pic>
        <p:nvPicPr>
          <p:cNvPr id="8" name="Picture 7" descr="crc_logo_long_blue_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204" y="6283781"/>
            <a:ext cx="2634894" cy="549814"/>
          </a:xfrm>
          <a:prstGeom prst="rect">
            <a:avLst/>
          </a:prstGeom>
        </p:spPr>
      </p:pic>
      <p:sp>
        <p:nvSpPr>
          <p:cNvPr id="4" name="Rectangle 3"/>
          <p:cNvSpPr/>
          <p:nvPr/>
        </p:nvSpPr>
        <p:spPr>
          <a:xfrm>
            <a:off x="645701" y="714038"/>
            <a:ext cx="7979091" cy="461665"/>
          </a:xfrm>
          <a:prstGeom prst="rect">
            <a:avLst/>
          </a:prstGeom>
        </p:spPr>
        <p:txBody>
          <a:bodyPr wrap="square">
            <a:spAutoFit/>
          </a:bodyPr>
          <a:lstStyle/>
          <a:p>
            <a:r>
              <a:rPr lang="en-US" sz="2400" b="1" u="sng" dirty="0" smtClean="0"/>
              <a:t> </a:t>
            </a:r>
            <a:endParaRPr lang="en-US" sz="2400" b="1" u="sng" dirty="0"/>
          </a:p>
        </p:txBody>
      </p:sp>
      <p:sp>
        <p:nvSpPr>
          <p:cNvPr id="10" name="Content Placeholder 2"/>
          <p:cNvSpPr txBox="1">
            <a:spLocks/>
          </p:cNvSpPr>
          <p:nvPr/>
        </p:nvSpPr>
        <p:spPr>
          <a:xfrm>
            <a:off x="457200" y="1371599"/>
            <a:ext cx="8229600" cy="462775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smtClean="0">
                <a:solidFill>
                  <a:schemeClr val="tx1"/>
                </a:solidFill>
              </a:rPr>
              <a:t>Let’s make the next steps together!</a:t>
            </a:r>
            <a:endParaRPr lang="en-US" dirty="0" smtClean="0">
              <a:solidFill>
                <a:schemeClr val="tx1"/>
              </a:solidFill>
            </a:endParaRPr>
          </a:p>
          <a:p>
            <a:pPr algn="l"/>
            <a:endParaRPr lang="en-US" dirty="0">
              <a:solidFill>
                <a:schemeClr val="tx1"/>
              </a:solidFill>
            </a:endParaRPr>
          </a:p>
          <a:p>
            <a:pPr algn="l"/>
            <a:endParaRPr lang="en-US" dirty="0">
              <a:solidFill>
                <a:schemeClr val="tx1"/>
              </a:solidFill>
            </a:endParaRPr>
          </a:p>
          <a:p>
            <a:r>
              <a:rPr lang="en-US" sz="4400" dirty="0" smtClean="0">
                <a:solidFill>
                  <a:schemeClr val="tx1"/>
                </a:solidFill>
              </a:rPr>
              <a:t>Thanks!</a:t>
            </a:r>
          </a:p>
          <a:p>
            <a:endParaRPr lang="en-US" dirty="0">
              <a:solidFill>
                <a:schemeClr val="tx1"/>
              </a:solidFill>
            </a:endParaRPr>
          </a:p>
          <a:p>
            <a:r>
              <a:rPr lang="en-US" sz="2400" dirty="0" err="1" smtClean="0">
                <a:solidFill>
                  <a:schemeClr val="tx1"/>
                </a:solidFill>
              </a:rPr>
              <a:t>sandra.gesing@nd.edu</a:t>
            </a:r>
            <a:endParaRPr lang="en-US" sz="2400" dirty="0" smtClean="0">
              <a:solidFill>
                <a:schemeClr val="tx1"/>
              </a:solidFill>
            </a:endParaRPr>
          </a:p>
          <a:p>
            <a:pPr algn="l"/>
            <a:endParaRPr lang="en-US" dirty="0">
              <a:solidFill>
                <a:schemeClr val="tx1"/>
              </a:solidFill>
            </a:endParaRPr>
          </a:p>
          <a:p>
            <a:pPr algn="l"/>
            <a:endParaRPr lang="en-US" dirty="0" smtClean="0">
              <a:solidFill>
                <a:schemeClr val="tx1"/>
              </a:solidFill>
            </a:endParaRPr>
          </a:p>
          <a:p>
            <a:pPr algn="l"/>
            <a:endParaRPr lang="en-US" dirty="0" smtClean="0">
              <a:solidFill>
                <a:schemeClr val="tx1"/>
              </a:solidFill>
            </a:endParaRPr>
          </a:p>
          <a:p>
            <a:pPr marL="457200" indent="-457200" algn="l">
              <a:buFont typeface="Arial"/>
              <a:buChar char="•"/>
            </a:pPr>
            <a:endParaRPr lang="en-US" dirty="0" smtClean="0">
              <a:solidFill>
                <a:schemeClr val="tx1"/>
              </a:solidFill>
            </a:endParaRPr>
          </a:p>
          <a:p>
            <a:pPr marL="457200" indent="-457200" algn="l">
              <a:buFont typeface="Arial"/>
              <a:buChar char="•"/>
            </a:pPr>
            <a:endParaRPr lang="en-US" dirty="0" smtClean="0">
              <a:solidFill>
                <a:schemeClr val="tx1"/>
              </a:solidFill>
            </a:endParaRPr>
          </a:p>
          <a:p>
            <a:pPr marL="457200" indent="-457200" algn="l">
              <a:buFont typeface="Arial"/>
              <a:buChar char="•"/>
            </a:pPr>
            <a:endParaRPr lang="en-US" dirty="0">
              <a:solidFill>
                <a:schemeClr val="tx1"/>
              </a:solidFill>
            </a:endParaRPr>
          </a:p>
          <a:p>
            <a:pPr algn="l"/>
            <a:endParaRPr lang="en-US" dirty="0" smtClean="0"/>
          </a:p>
          <a:p>
            <a:endParaRPr lang="en-US" dirty="0" smtClean="0"/>
          </a:p>
          <a:p>
            <a:endParaRPr lang="en-US" dirty="0"/>
          </a:p>
        </p:txBody>
      </p:sp>
    </p:spTree>
    <p:extLst>
      <p:ext uri="{BB962C8B-B14F-4D97-AF65-F5344CB8AC3E}">
        <p14:creationId xmlns:p14="http://schemas.microsoft.com/office/powerpoint/2010/main" val="34366927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Sustainability</a:t>
            </a:r>
            <a:r>
              <a:rPr lang="de-DE" sz="3600" dirty="0" smtClean="0">
                <a:solidFill>
                  <a:prstClr val="white"/>
                </a:solidFill>
                <a:latin typeface="Calibri"/>
              </a:rPr>
              <a:t> </a:t>
            </a:r>
            <a:r>
              <a:rPr lang="de-DE" sz="3600" dirty="0" err="1" smtClean="0">
                <a:solidFill>
                  <a:prstClr val="white"/>
                </a:solidFill>
                <a:latin typeface="Calibri"/>
              </a:rPr>
              <a:t>for</a:t>
            </a:r>
            <a:r>
              <a:rPr lang="de-DE" sz="3600" dirty="0" smtClean="0">
                <a:solidFill>
                  <a:prstClr val="white"/>
                </a:solidFill>
                <a:latin typeface="Calibri"/>
              </a:rPr>
              <a:t> </a:t>
            </a:r>
            <a:r>
              <a:rPr lang="de-DE" sz="3600" dirty="0" err="1" smtClean="0">
                <a:solidFill>
                  <a:prstClr val="white"/>
                </a:solidFill>
                <a:latin typeface="Calibri"/>
              </a:rPr>
              <a:t>Cyberinfrastructure</a:t>
            </a:r>
            <a:endParaRPr lang="de-DE" sz="3600" dirty="0">
              <a:solidFill>
                <a:prstClr val="white"/>
              </a:solidFill>
              <a:latin typeface="Calibri"/>
            </a:endParaRPr>
          </a:p>
        </p:txBody>
      </p:sp>
      <p:sp>
        <p:nvSpPr>
          <p:cNvPr id="8" name="TextBox 7"/>
          <p:cNvSpPr txBox="1"/>
          <p:nvPr/>
        </p:nvSpPr>
        <p:spPr>
          <a:xfrm>
            <a:off x="277793" y="1031925"/>
            <a:ext cx="8227946" cy="7817524"/>
          </a:xfrm>
          <a:prstGeom prst="rect">
            <a:avLst/>
          </a:prstGeom>
          <a:noFill/>
        </p:spPr>
        <p:txBody>
          <a:bodyPr wrap="square" rtlCol="0">
            <a:spAutoFit/>
          </a:bodyPr>
          <a:lstStyle/>
          <a:p>
            <a:r>
              <a:rPr lang="en-US" sz="2800" dirty="0" smtClean="0"/>
              <a:t>Get to know your</a:t>
            </a:r>
          </a:p>
          <a:p>
            <a:pPr marL="285750" indent="-285750">
              <a:buFont typeface="Arial"/>
              <a:buChar char="•"/>
            </a:pPr>
            <a:r>
              <a:rPr lang="en-US" sz="2800" dirty="0" smtClean="0"/>
              <a:t>users (diverse research </a:t>
            </a:r>
            <a:r>
              <a:rPr lang="en-US" sz="2800" dirty="0" smtClean="0"/>
              <a:t>domains, faculty, </a:t>
            </a:r>
            <a:r>
              <a:rPr lang="mr-IN" sz="2800" dirty="0" smtClean="0"/>
              <a:t>…</a:t>
            </a:r>
            <a:r>
              <a:rPr lang="en-US" sz="2800" dirty="0" smtClean="0"/>
              <a:t>)</a:t>
            </a:r>
            <a:endParaRPr lang="en-US" sz="2800" dirty="0" smtClean="0"/>
          </a:p>
          <a:p>
            <a:pPr marL="285750" indent="-285750">
              <a:buFont typeface="Arial"/>
              <a:buChar char="•"/>
            </a:pPr>
            <a:r>
              <a:rPr lang="en-US" sz="2800" dirty="0" smtClean="0"/>
              <a:t>stakeholders (host institution, funding bodies </a:t>
            </a:r>
            <a:r>
              <a:rPr lang="mr-IN" sz="2800" dirty="0" smtClean="0"/>
              <a:t>–</a:t>
            </a:r>
            <a:r>
              <a:rPr lang="en-US" sz="2800" dirty="0" smtClean="0"/>
              <a:t> NSF, NIH, DoE, </a:t>
            </a:r>
            <a:r>
              <a:rPr lang="en-US" sz="2800" dirty="0" err="1" smtClean="0"/>
              <a:t>DoD</a:t>
            </a:r>
            <a:r>
              <a:rPr lang="en-US" sz="2800" dirty="0" smtClean="0"/>
              <a:t>, DARPA, Moore Foundation, etc.)</a:t>
            </a:r>
          </a:p>
          <a:p>
            <a:pPr marL="285750" indent="-285750">
              <a:buFont typeface="Arial"/>
              <a:buChar char="•"/>
            </a:pPr>
            <a:r>
              <a:rPr lang="en-US" sz="2800" dirty="0" smtClean="0"/>
              <a:t>partners (projects, </a:t>
            </a:r>
            <a:r>
              <a:rPr lang="en-US" sz="2800" dirty="0" smtClean="0"/>
              <a:t>initiatives, experienced IT people)</a:t>
            </a:r>
            <a:endParaRPr lang="en-US" sz="2800" dirty="0" smtClean="0"/>
          </a:p>
          <a:p>
            <a:pPr marL="285750" indent="-285750">
              <a:buFont typeface="Arial"/>
              <a:buChar char="•"/>
            </a:pPr>
            <a:r>
              <a:rPr lang="en-US" sz="2800" dirty="0" smtClean="0"/>
              <a:t>volunteers (contributors to open-source and/or open science)</a:t>
            </a:r>
          </a:p>
          <a:p>
            <a:r>
              <a:rPr lang="en-US" sz="2800" dirty="0" smtClean="0"/>
              <a:t>and their challenges as well as their </a:t>
            </a:r>
            <a:r>
              <a:rPr lang="en-US" sz="2800" dirty="0" smtClean="0"/>
              <a:t>goals </a:t>
            </a:r>
            <a:r>
              <a:rPr lang="mr-IN" sz="2800" dirty="0" smtClean="0"/>
              <a:t>–</a:t>
            </a:r>
            <a:r>
              <a:rPr lang="en-US" sz="2800" dirty="0" smtClean="0"/>
              <a:t> besides publications and funding.</a:t>
            </a:r>
            <a:endParaRPr lang="en-US" sz="2800" dirty="0"/>
          </a:p>
          <a:p>
            <a:r>
              <a:rPr lang="en-US" sz="2800" dirty="0" smtClean="0">
                <a:solidFill>
                  <a:srgbClr val="FF0000"/>
                </a:solidFill>
              </a:rPr>
              <a:t>Often their challenges are your </a:t>
            </a:r>
            <a:r>
              <a:rPr lang="en-US" sz="2800" dirty="0" smtClean="0">
                <a:solidFill>
                  <a:srgbClr val="FF0000"/>
                </a:solidFill>
              </a:rPr>
              <a:t>challenges!</a:t>
            </a:r>
            <a:endParaRPr lang="en-US" sz="2800" dirty="0" smtClean="0">
              <a:solidFill>
                <a:srgbClr val="FF0000"/>
              </a:solidFill>
            </a:endParaRPr>
          </a:p>
          <a:p>
            <a:pPr marL="457200" indent="-457200">
              <a:buFont typeface="Arial"/>
              <a:buChar char="•"/>
            </a:pPr>
            <a:r>
              <a:rPr lang="en-US" sz="2800" dirty="0" smtClean="0"/>
              <a:t>Computing resources</a:t>
            </a:r>
          </a:p>
          <a:p>
            <a:pPr marL="457200" indent="-457200">
              <a:buFont typeface="Arial"/>
              <a:buChar char="•"/>
            </a:pPr>
            <a:r>
              <a:rPr lang="en-US" sz="2800" dirty="0" smtClean="0"/>
              <a:t>Data analytics</a:t>
            </a:r>
          </a:p>
          <a:p>
            <a:pPr marL="457200" indent="-457200">
              <a:buFont typeface="Arial"/>
              <a:buChar char="•"/>
            </a:pPr>
            <a:r>
              <a:rPr lang="en-US" sz="2800" dirty="0" smtClean="0"/>
              <a:t>Preservation needs</a:t>
            </a:r>
          </a:p>
          <a:p>
            <a:pPr marL="457200" indent="-457200">
              <a:buFont typeface="Arial"/>
              <a:buChar char="•"/>
            </a:pPr>
            <a:endParaRPr lang="en-US" sz="2800" dirty="0" smtClean="0"/>
          </a:p>
          <a:p>
            <a:endParaRPr lang="en-US" sz="2800" dirty="0"/>
          </a:p>
          <a:p>
            <a:endParaRPr lang="en-US" sz="2800" dirty="0" smtClean="0"/>
          </a:p>
          <a:p>
            <a:endParaRPr lang="en-US" dirty="0"/>
          </a:p>
          <a:p>
            <a:endParaRPr lang="en-US" dirty="0" smtClean="0"/>
          </a:p>
          <a:p>
            <a:endParaRPr lang="en-US" dirty="0" smtClean="0"/>
          </a:p>
        </p:txBody>
      </p:sp>
    </p:spTree>
    <p:extLst>
      <p:ext uri="{BB962C8B-B14F-4D97-AF65-F5344CB8AC3E}">
        <p14:creationId xmlns:p14="http://schemas.microsoft.com/office/powerpoint/2010/main" val="24288693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Sustainability</a:t>
            </a:r>
            <a:r>
              <a:rPr lang="de-DE" sz="3600" dirty="0" smtClean="0">
                <a:solidFill>
                  <a:prstClr val="white"/>
                </a:solidFill>
                <a:latin typeface="Calibri"/>
              </a:rPr>
              <a:t> </a:t>
            </a:r>
            <a:r>
              <a:rPr lang="de-DE" sz="3600" dirty="0" err="1" smtClean="0">
                <a:solidFill>
                  <a:prstClr val="white"/>
                </a:solidFill>
                <a:latin typeface="Calibri"/>
              </a:rPr>
              <a:t>for</a:t>
            </a:r>
            <a:r>
              <a:rPr lang="de-DE" sz="3600" dirty="0" smtClean="0">
                <a:solidFill>
                  <a:prstClr val="white"/>
                </a:solidFill>
                <a:latin typeface="Calibri"/>
              </a:rPr>
              <a:t> </a:t>
            </a:r>
            <a:r>
              <a:rPr lang="de-DE" sz="3600" dirty="0" err="1" smtClean="0">
                <a:solidFill>
                  <a:prstClr val="white"/>
                </a:solidFill>
                <a:latin typeface="Calibri"/>
              </a:rPr>
              <a:t>Cyberinfrastructure</a:t>
            </a:r>
            <a:endParaRPr lang="de-DE" sz="3600" dirty="0">
              <a:solidFill>
                <a:prstClr val="white"/>
              </a:solidFill>
              <a:latin typeface="Calibri"/>
            </a:endParaRPr>
          </a:p>
        </p:txBody>
      </p:sp>
      <p:pic>
        <p:nvPicPr>
          <p:cNvPr id="2" name="Picture 1" descr="Screen Shot 2018-08-06 at 6.31.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90" y="836712"/>
            <a:ext cx="7734300" cy="5867400"/>
          </a:xfrm>
          <a:prstGeom prst="rect">
            <a:avLst/>
          </a:prstGeom>
        </p:spPr>
      </p:pic>
      <p:sp>
        <p:nvSpPr>
          <p:cNvPr id="3" name="Rectangle 2"/>
          <p:cNvSpPr/>
          <p:nvPr/>
        </p:nvSpPr>
        <p:spPr>
          <a:xfrm>
            <a:off x="6318832" y="6389175"/>
            <a:ext cx="2649095" cy="369332"/>
          </a:xfrm>
          <a:prstGeom prst="rect">
            <a:avLst/>
          </a:prstGeom>
        </p:spPr>
        <p:txBody>
          <a:bodyPr wrap="none">
            <a:spAutoFit/>
          </a:bodyPr>
          <a:lstStyle/>
          <a:p>
            <a:r>
              <a:rPr lang="fr-FR" dirty="0" err="1"/>
              <a:t>https</a:t>
            </a:r>
            <a:r>
              <a:rPr lang="fr-FR" dirty="0"/>
              <a:t>://</a:t>
            </a:r>
            <a:r>
              <a:rPr lang="fr-FR" dirty="0" err="1"/>
              <a:t>presqt.crc.nd.edu</a:t>
            </a:r>
            <a:r>
              <a:rPr lang="fr-FR" dirty="0"/>
              <a:t>/</a:t>
            </a:r>
            <a:endParaRPr lang="en-US" dirty="0"/>
          </a:p>
        </p:txBody>
      </p:sp>
    </p:spTree>
    <p:extLst>
      <p:ext uri="{BB962C8B-B14F-4D97-AF65-F5344CB8AC3E}">
        <p14:creationId xmlns:p14="http://schemas.microsoft.com/office/powerpoint/2010/main" val="7573719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Sustainability</a:t>
            </a:r>
            <a:r>
              <a:rPr lang="de-DE" sz="3600" dirty="0" smtClean="0">
                <a:solidFill>
                  <a:prstClr val="white"/>
                </a:solidFill>
                <a:latin typeface="Calibri"/>
              </a:rPr>
              <a:t> </a:t>
            </a:r>
            <a:r>
              <a:rPr lang="de-DE" sz="3600" dirty="0" err="1" smtClean="0">
                <a:solidFill>
                  <a:prstClr val="white"/>
                </a:solidFill>
                <a:latin typeface="Calibri"/>
              </a:rPr>
              <a:t>for</a:t>
            </a:r>
            <a:r>
              <a:rPr lang="de-DE" sz="3600" dirty="0" smtClean="0">
                <a:solidFill>
                  <a:prstClr val="white"/>
                </a:solidFill>
                <a:latin typeface="Calibri"/>
              </a:rPr>
              <a:t> </a:t>
            </a:r>
            <a:r>
              <a:rPr lang="de-DE" sz="3600" dirty="0" err="1" smtClean="0">
                <a:solidFill>
                  <a:prstClr val="white"/>
                </a:solidFill>
                <a:latin typeface="Calibri"/>
              </a:rPr>
              <a:t>Cyberinfrastructure</a:t>
            </a:r>
            <a:endParaRPr lang="de-DE" sz="3600" dirty="0">
              <a:solidFill>
                <a:prstClr val="white"/>
              </a:solidFill>
              <a:latin typeface="Calibri"/>
            </a:endParaRPr>
          </a:p>
        </p:txBody>
      </p:sp>
      <p:sp>
        <p:nvSpPr>
          <p:cNvPr id="8" name="TextBox 7"/>
          <p:cNvSpPr txBox="1"/>
          <p:nvPr/>
        </p:nvSpPr>
        <p:spPr>
          <a:xfrm>
            <a:off x="277793" y="1031925"/>
            <a:ext cx="8227946" cy="6524864"/>
          </a:xfrm>
          <a:prstGeom prst="rect">
            <a:avLst/>
          </a:prstGeom>
          <a:noFill/>
        </p:spPr>
        <p:txBody>
          <a:bodyPr wrap="square" rtlCol="0">
            <a:spAutoFit/>
          </a:bodyPr>
          <a:lstStyle/>
          <a:p>
            <a:r>
              <a:rPr lang="en-US" sz="2800" dirty="0"/>
              <a:t>Look at financial and non-financial support (</a:t>
            </a:r>
            <a:r>
              <a:rPr lang="en-US" sz="2800" dirty="0" smtClean="0"/>
              <a:t>“</a:t>
            </a:r>
            <a:r>
              <a:rPr lang="en-US" sz="2800" dirty="0"/>
              <a:t>free” </a:t>
            </a:r>
            <a:r>
              <a:rPr lang="en-US" sz="2800" dirty="0" smtClean="0"/>
              <a:t>resources)</a:t>
            </a:r>
            <a:endParaRPr lang="en-US" sz="2800" dirty="0"/>
          </a:p>
          <a:p>
            <a:pPr marL="457200" indent="-457200">
              <a:buFont typeface="Arial"/>
              <a:buChar char="•"/>
            </a:pPr>
            <a:r>
              <a:rPr lang="en-US" sz="2800" dirty="0" smtClean="0"/>
              <a:t>Do </a:t>
            </a:r>
            <a:r>
              <a:rPr lang="en-US" sz="2800" dirty="0"/>
              <a:t>you have people such as </a:t>
            </a:r>
            <a:r>
              <a:rPr lang="en-US" sz="2800" dirty="0" smtClean="0"/>
              <a:t>digital librarians?</a:t>
            </a:r>
            <a:r>
              <a:rPr lang="en-US" sz="2800" dirty="0"/>
              <a:t/>
            </a:r>
            <a:br>
              <a:rPr lang="en-US" sz="2800" dirty="0"/>
            </a:br>
            <a:r>
              <a:rPr lang="en-US" sz="2800" dirty="0"/>
              <a:t>They are generally not only serving humanities and have great knowledge about data preservation, data lifecycle, programming skills, ..</a:t>
            </a:r>
          </a:p>
          <a:p>
            <a:pPr marL="457200" indent="-457200">
              <a:buFont typeface="Arial"/>
              <a:buChar char="•"/>
            </a:pPr>
            <a:r>
              <a:rPr lang="en-US" sz="2800" dirty="0"/>
              <a:t>Do you have data scientists?</a:t>
            </a:r>
            <a:br>
              <a:rPr lang="en-US" sz="2800" dirty="0"/>
            </a:br>
            <a:r>
              <a:rPr lang="en-US" sz="2800" dirty="0"/>
              <a:t>They probably know about machine learning, meta-data, ontologies, statistics …</a:t>
            </a:r>
          </a:p>
          <a:p>
            <a:pPr marL="457200" indent="-457200">
              <a:buFont typeface="Arial"/>
              <a:buChar char="•"/>
            </a:pPr>
            <a:r>
              <a:rPr lang="en-US" sz="2800" dirty="0" smtClean="0"/>
              <a:t>Do you have business scientists?</a:t>
            </a:r>
            <a:br>
              <a:rPr lang="en-US" sz="2800" dirty="0" smtClean="0"/>
            </a:br>
            <a:r>
              <a:rPr lang="en-US" sz="2800" dirty="0" smtClean="0"/>
              <a:t>They know about marketing, financial strategies, how to build an enterprise, </a:t>
            </a:r>
            <a:r>
              <a:rPr lang="mr-IN" sz="2800" dirty="0" smtClean="0"/>
              <a:t>…</a:t>
            </a:r>
            <a:endParaRPr lang="en-US" sz="2800" dirty="0" smtClean="0"/>
          </a:p>
          <a:p>
            <a:pPr marL="457200" indent="-457200">
              <a:buFont typeface="Arial"/>
              <a:buChar char="•"/>
            </a:pPr>
            <a:endParaRPr lang="en-US" sz="2800" dirty="0" smtClean="0"/>
          </a:p>
          <a:p>
            <a:endParaRPr lang="en-US" dirty="0"/>
          </a:p>
          <a:p>
            <a:endParaRPr lang="en-US" dirty="0" smtClean="0"/>
          </a:p>
          <a:p>
            <a:endParaRPr lang="en-US" dirty="0" smtClean="0"/>
          </a:p>
        </p:txBody>
      </p:sp>
      <p:sp>
        <p:nvSpPr>
          <p:cNvPr id="2" name="TextBox 1"/>
          <p:cNvSpPr txBox="1"/>
          <p:nvPr/>
        </p:nvSpPr>
        <p:spPr>
          <a:xfrm>
            <a:off x="772131" y="6173674"/>
            <a:ext cx="7733608" cy="523220"/>
          </a:xfrm>
          <a:prstGeom prst="rect">
            <a:avLst/>
          </a:prstGeom>
          <a:noFill/>
        </p:spPr>
        <p:txBody>
          <a:bodyPr wrap="none" rtlCol="0">
            <a:spAutoFit/>
          </a:bodyPr>
          <a:lstStyle/>
          <a:p>
            <a:r>
              <a:rPr lang="en-US" sz="2800" dirty="0" smtClean="0">
                <a:solidFill>
                  <a:srgbClr val="FF0000"/>
                </a:solidFill>
              </a:rPr>
              <a:t>They can be partners for you to support CI projects!</a:t>
            </a:r>
            <a:endParaRPr lang="en-US" sz="2800" dirty="0">
              <a:solidFill>
                <a:srgbClr val="FF0000"/>
              </a:solidFill>
            </a:endParaRPr>
          </a:p>
        </p:txBody>
      </p:sp>
    </p:spTree>
    <p:extLst>
      <p:ext uri="{BB962C8B-B14F-4D97-AF65-F5344CB8AC3E}">
        <p14:creationId xmlns:p14="http://schemas.microsoft.com/office/powerpoint/2010/main" val="28736597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836712"/>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err="1" smtClean="0">
                <a:solidFill>
                  <a:prstClr val="white"/>
                </a:solidFill>
                <a:latin typeface="Calibri"/>
              </a:rPr>
              <a:t>Sustainability</a:t>
            </a:r>
            <a:r>
              <a:rPr lang="de-DE" sz="3600" dirty="0" smtClean="0">
                <a:solidFill>
                  <a:prstClr val="white"/>
                </a:solidFill>
                <a:latin typeface="Calibri"/>
              </a:rPr>
              <a:t> </a:t>
            </a:r>
            <a:r>
              <a:rPr lang="de-DE" sz="3600" dirty="0" err="1" smtClean="0">
                <a:solidFill>
                  <a:prstClr val="white"/>
                </a:solidFill>
                <a:latin typeface="Calibri"/>
              </a:rPr>
              <a:t>for</a:t>
            </a:r>
            <a:r>
              <a:rPr lang="de-DE" sz="3600" dirty="0" smtClean="0">
                <a:solidFill>
                  <a:prstClr val="white"/>
                </a:solidFill>
                <a:latin typeface="Calibri"/>
              </a:rPr>
              <a:t> </a:t>
            </a:r>
            <a:r>
              <a:rPr lang="de-DE" sz="3600" dirty="0" err="1" smtClean="0">
                <a:solidFill>
                  <a:prstClr val="white"/>
                </a:solidFill>
                <a:latin typeface="Calibri"/>
              </a:rPr>
              <a:t>Cyberinfrastructure</a:t>
            </a:r>
            <a:r>
              <a:rPr lang="de-DE" sz="3600" dirty="0" smtClean="0">
                <a:solidFill>
                  <a:prstClr val="white"/>
                </a:solidFill>
                <a:latin typeface="Calibri"/>
              </a:rPr>
              <a:t> - NSF</a:t>
            </a:r>
            <a:endParaRPr lang="de-DE" sz="3600" dirty="0">
              <a:solidFill>
                <a:prstClr val="white"/>
              </a:solidFill>
              <a:latin typeface="Calibri"/>
            </a:endParaRPr>
          </a:p>
        </p:txBody>
      </p:sp>
      <p:sp>
        <p:nvSpPr>
          <p:cNvPr id="8" name="TextBox 7"/>
          <p:cNvSpPr txBox="1"/>
          <p:nvPr/>
        </p:nvSpPr>
        <p:spPr>
          <a:xfrm>
            <a:off x="277793" y="1031925"/>
            <a:ext cx="8227946" cy="1785104"/>
          </a:xfrm>
          <a:prstGeom prst="rect">
            <a:avLst/>
          </a:prstGeom>
          <a:noFill/>
        </p:spPr>
        <p:txBody>
          <a:bodyPr wrap="square" rtlCol="0">
            <a:spAutoFit/>
          </a:bodyPr>
          <a:lstStyle/>
          <a:p>
            <a:endParaRPr lang="en-US" sz="2800" dirty="0"/>
          </a:p>
          <a:p>
            <a:pPr marL="457200" indent="-457200">
              <a:buFont typeface="Arial"/>
              <a:buChar char="•"/>
            </a:pPr>
            <a:endParaRPr lang="en-US" sz="2800" dirty="0" smtClean="0"/>
          </a:p>
          <a:p>
            <a:endParaRPr lang="en-US" dirty="0"/>
          </a:p>
          <a:p>
            <a:endParaRPr lang="en-US" dirty="0" smtClean="0"/>
          </a:p>
          <a:p>
            <a:endParaRPr lang="en-US" dirty="0" smtClean="0"/>
          </a:p>
        </p:txBody>
      </p:sp>
      <p:pic>
        <p:nvPicPr>
          <p:cNvPr id="3" name="Picture 2" descr="Screen Shot 2018-08-06 at 6.19.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7" y="1408925"/>
            <a:ext cx="3967122" cy="3267583"/>
          </a:xfrm>
          <a:prstGeom prst="rect">
            <a:avLst/>
          </a:prstGeom>
        </p:spPr>
      </p:pic>
      <p:pic>
        <p:nvPicPr>
          <p:cNvPr id="4" name="Picture 3" descr="Screen Shot 2018-08-06 at 6.20.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438" y="961375"/>
            <a:ext cx="4994562" cy="4304652"/>
          </a:xfrm>
          <a:prstGeom prst="rect">
            <a:avLst/>
          </a:prstGeom>
        </p:spPr>
      </p:pic>
      <p:sp>
        <p:nvSpPr>
          <p:cNvPr id="6" name="TextBox 5"/>
          <p:cNvSpPr txBox="1"/>
          <p:nvPr/>
        </p:nvSpPr>
        <p:spPr>
          <a:xfrm>
            <a:off x="58527" y="5432660"/>
            <a:ext cx="3544560" cy="1200328"/>
          </a:xfrm>
          <a:prstGeom prst="rect">
            <a:avLst/>
          </a:prstGeom>
          <a:noFill/>
        </p:spPr>
        <p:txBody>
          <a:bodyPr wrap="none" rtlCol="0">
            <a:spAutoFit/>
          </a:bodyPr>
          <a:lstStyle/>
          <a:p>
            <a:r>
              <a:rPr lang="en-US" sz="2400" dirty="0" smtClean="0"/>
              <a:t>SI2</a:t>
            </a:r>
          </a:p>
          <a:p>
            <a:r>
              <a:rPr lang="en-US" sz="2400" dirty="0" smtClean="0"/>
              <a:t>Software Infrastructure for </a:t>
            </a:r>
          </a:p>
          <a:p>
            <a:r>
              <a:rPr lang="en-US" sz="2400" dirty="0" smtClean="0"/>
              <a:t>Sustained innovation</a:t>
            </a:r>
            <a:endParaRPr lang="en-US" sz="2400" dirty="0"/>
          </a:p>
        </p:txBody>
      </p:sp>
      <p:sp>
        <p:nvSpPr>
          <p:cNvPr id="9" name="TextBox 8"/>
          <p:cNvSpPr txBox="1"/>
          <p:nvPr/>
        </p:nvSpPr>
        <p:spPr>
          <a:xfrm>
            <a:off x="4540975" y="5459519"/>
            <a:ext cx="4362943" cy="1200328"/>
          </a:xfrm>
          <a:prstGeom prst="rect">
            <a:avLst/>
          </a:prstGeom>
          <a:noFill/>
        </p:spPr>
        <p:txBody>
          <a:bodyPr wrap="none" rtlCol="0">
            <a:spAutoFit/>
          </a:bodyPr>
          <a:lstStyle/>
          <a:p>
            <a:pPr algn="r"/>
            <a:r>
              <a:rPr lang="en-US" sz="2400" dirty="0" smtClean="0"/>
              <a:t>CSSI</a:t>
            </a:r>
          </a:p>
          <a:p>
            <a:pPr algn="r"/>
            <a:r>
              <a:rPr lang="en-US" sz="2400" dirty="0" err="1" smtClean="0"/>
              <a:t>Cyberinfrastructure</a:t>
            </a:r>
            <a:r>
              <a:rPr lang="en-US" sz="2400" dirty="0" smtClean="0"/>
              <a:t> for Sustained </a:t>
            </a:r>
          </a:p>
          <a:p>
            <a:pPr algn="r"/>
            <a:r>
              <a:rPr lang="en-US" sz="2400" dirty="0" smtClean="0"/>
              <a:t>Scientific Innovation</a:t>
            </a:r>
            <a:endParaRPr lang="en-US" sz="2400" dirty="0"/>
          </a:p>
        </p:txBody>
      </p:sp>
      <p:sp>
        <p:nvSpPr>
          <p:cNvPr id="7" name="Right Arrow 6"/>
          <p:cNvSpPr/>
          <p:nvPr/>
        </p:nvSpPr>
        <p:spPr>
          <a:xfrm>
            <a:off x="3603087" y="5338717"/>
            <a:ext cx="1092702" cy="69410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3161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1712</TotalTime>
  <Words>2274</Words>
  <Application>Microsoft Macintosh PowerPoint</Application>
  <PresentationFormat>On-screen Show (4:3)</PresentationFormat>
  <Paragraphs>502</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dc:creator>
  <cp:lastModifiedBy>Sandra</cp:lastModifiedBy>
  <cp:revision>61</cp:revision>
  <dcterms:created xsi:type="dcterms:W3CDTF">2018-07-24T03:49:34Z</dcterms:created>
  <dcterms:modified xsi:type="dcterms:W3CDTF">2018-08-06T18:47:47Z</dcterms:modified>
</cp:coreProperties>
</file>