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0"/>
  </p:notesMasterIdLst>
  <p:sldIdLst>
    <p:sldId id="440" r:id="rId2"/>
    <p:sldId id="343" r:id="rId3"/>
    <p:sldId id="350" r:id="rId4"/>
    <p:sldId id="346" r:id="rId5"/>
    <p:sldId id="404" r:id="rId6"/>
    <p:sldId id="347" r:id="rId7"/>
    <p:sldId id="400" r:id="rId8"/>
    <p:sldId id="403" r:id="rId9"/>
    <p:sldId id="405" r:id="rId10"/>
    <p:sldId id="303" r:id="rId11"/>
    <p:sldId id="291" r:id="rId12"/>
    <p:sldId id="407" r:id="rId13"/>
    <p:sldId id="292" r:id="rId14"/>
    <p:sldId id="306" r:id="rId15"/>
    <p:sldId id="337" r:id="rId16"/>
    <p:sldId id="363" r:id="rId17"/>
    <p:sldId id="365" r:id="rId18"/>
    <p:sldId id="409" r:id="rId19"/>
    <p:sldId id="410" r:id="rId20"/>
    <p:sldId id="411" r:id="rId21"/>
    <p:sldId id="412" r:id="rId22"/>
    <p:sldId id="413" r:id="rId23"/>
    <p:sldId id="414" r:id="rId24"/>
    <p:sldId id="415" r:id="rId25"/>
    <p:sldId id="416" r:id="rId26"/>
    <p:sldId id="417" r:id="rId27"/>
    <p:sldId id="418" r:id="rId28"/>
    <p:sldId id="425" r:id="rId29"/>
    <p:sldId id="420" r:id="rId30"/>
    <p:sldId id="426" r:id="rId31"/>
    <p:sldId id="427" r:id="rId32"/>
    <p:sldId id="428" r:id="rId33"/>
    <p:sldId id="430" r:id="rId34"/>
    <p:sldId id="431" r:id="rId35"/>
    <p:sldId id="408" r:id="rId36"/>
    <p:sldId id="368" r:id="rId37"/>
    <p:sldId id="293" r:id="rId38"/>
    <p:sldId id="307" r:id="rId39"/>
    <p:sldId id="294" r:id="rId40"/>
    <p:sldId id="366" r:id="rId41"/>
    <p:sldId id="432" r:id="rId42"/>
    <p:sldId id="433" r:id="rId43"/>
    <p:sldId id="434" r:id="rId44"/>
    <p:sldId id="390" r:id="rId45"/>
    <p:sldId id="375" r:id="rId46"/>
    <p:sldId id="374" r:id="rId47"/>
    <p:sldId id="437" r:id="rId48"/>
    <p:sldId id="391" r:id="rId49"/>
    <p:sldId id="393" r:id="rId50"/>
    <p:sldId id="394" r:id="rId51"/>
    <p:sldId id="438" r:id="rId52"/>
    <p:sldId id="392" r:id="rId53"/>
    <p:sldId id="396" r:id="rId54"/>
    <p:sldId id="397" r:id="rId55"/>
    <p:sldId id="439" r:id="rId56"/>
    <p:sldId id="435" r:id="rId57"/>
    <p:sldId id="359" r:id="rId58"/>
    <p:sldId id="436" r:id="rId5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24"/>
    <p:restoredTop sz="74034" autoAdjust="0"/>
  </p:normalViewPr>
  <p:slideViewPr>
    <p:cSldViewPr snapToGrid="0" snapToObjects="1">
      <p:cViewPr varScale="1">
        <p:scale>
          <a:sx n="112" d="100"/>
          <a:sy n="112" d="100"/>
        </p:scale>
        <p:origin x="208" y="352"/>
      </p:cViewPr>
      <p:guideLst/>
    </p:cSldViewPr>
  </p:slideViewPr>
  <p:notesTextViewPr>
    <p:cViewPr>
      <p:scale>
        <a:sx n="100" d="100"/>
        <a:sy n="100" d="100"/>
      </p:scale>
      <p:origin x="0" y="0"/>
    </p:cViewPr>
  </p:notesTextViewPr>
  <p:sorterViewPr>
    <p:cViewPr>
      <p:scale>
        <a:sx n="100" d="100"/>
        <a:sy n="100" d="100"/>
      </p:scale>
      <p:origin x="0" y="-4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Content Developers</a:t>
            </a:r>
          </a:p>
          <a:p>
            <a:r>
              <a:rPr lang="en-US" dirty="0"/>
              <a:t>Funding Agencies</a:t>
            </a:r>
          </a:p>
          <a:p>
            <a:r>
              <a:rPr lang="en-US" dirty="0"/>
              <a:t>Target Audiences</a:t>
            </a:r>
          </a:p>
        </p:txBody>
      </p:sp>
    </p:spTree>
    <p:extLst>
      <p:ext uri="{BB962C8B-B14F-4D97-AF65-F5344CB8AC3E}">
        <p14:creationId xmlns:p14="http://schemas.microsoft.com/office/powerpoint/2010/main" val="305192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1719c72f_0_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Google Shape;190;g241719c7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9498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1719c72f_0_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Google Shape;190;g241719c7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2161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1719c72f_0_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Google Shape;190;g241719c7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1280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695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91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763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7505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ac3ee7e22_0_4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Google Shape;286;g3ac3ee7e2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spcBef>
                <a:spcPts val="0"/>
              </a:spcBef>
              <a:spcAft>
                <a:spcPts val="0"/>
              </a:spcAft>
            </a:pPr>
            <a:r>
              <a:rPr lang="en-US" dirty="0"/>
              <a:t>Reflective (or active) listening is a powerful tool for building trust between the speaker</a:t>
            </a:r>
            <a:r>
              <a:rPr lang="en-US" baseline="0" dirty="0"/>
              <a:t> and listener. By listening with the goal of understanding the speaker’s intention and experiences, the listener offers the speaker non-judgmental acknowledgement and encourages a shift from strong emotion to calmer problem-solving.</a:t>
            </a:r>
            <a:endParaRPr dirty="0"/>
          </a:p>
        </p:txBody>
      </p:sp>
    </p:spTree>
    <p:extLst>
      <p:ext uri="{BB962C8B-B14F-4D97-AF65-F5344CB8AC3E}">
        <p14:creationId xmlns:p14="http://schemas.microsoft.com/office/powerpoint/2010/main" val="296182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ac3ee7e22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Google Shape;292;g3ac3ee7e2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61788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41719c72f_0_4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Google Shape;96;g241719c72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2255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is effective communication? There are many</a:t>
            </a:r>
            <a:r>
              <a:rPr lang="en-US" baseline="0" dirty="0"/>
              <a:t> definitions, but for the purposes of this session we will define “effective communication” as occurring when information is BOTH shared and understood. (Without both of these components, we would have ineffective communication.)</a:t>
            </a:r>
          </a:p>
          <a:p>
            <a:r>
              <a:rPr lang="en-US" baseline="0" dirty="0"/>
              <a:t>Effective communication is valuable because it allows the speaker communicate needs and goals, and allows the listener understand the situation so that they can contribute towards solving the problem. This type of effective communication can help build trust and foster relationships between the speaker and listener.</a:t>
            </a:r>
          </a:p>
          <a:p>
            <a:r>
              <a:rPr lang="en-US" baseline="0" dirty="0"/>
              <a:t>Learning to communicate effectively is a critical skill for CI Professionals, who are asked to communicate about complex issues on a regular basis.</a:t>
            </a:r>
            <a:endParaRPr lang="en-US" dirty="0"/>
          </a:p>
        </p:txBody>
      </p:sp>
    </p:spTree>
    <p:extLst>
      <p:ext uri="{BB962C8B-B14F-4D97-AF65-F5344CB8AC3E}">
        <p14:creationId xmlns:p14="http://schemas.microsoft.com/office/powerpoint/2010/main" val="240073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74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0701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39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5296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This is a pilot test, and you are guinea pigs!</a:t>
            </a:r>
            <a:endParaRPr lang="en-US" dirty="0"/>
          </a:p>
          <a:p>
            <a:r>
              <a:rPr lang="en-US" dirty="0"/>
              <a:t>We are almost through the first year of the CyberAmbassadors project,</a:t>
            </a:r>
            <a:r>
              <a:rPr lang="en-US" baseline="0" dirty="0"/>
              <a:t> and we are actively looking for your feedback to improve the curriculum.</a:t>
            </a:r>
          </a:p>
          <a:p>
            <a:r>
              <a:rPr lang="en-US" baseline="0" dirty="0"/>
              <a:t>Please email me with your feedback on what is working, and what could be improved or added.</a:t>
            </a:r>
          </a:p>
          <a:p>
            <a:r>
              <a:rPr lang="en-US" baseline="0" dirty="0"/>
              <a:t>Also let me know if you’re interested in periodic updates on the CyberAmbassadors project – or in getting more involved as we develop and test this training program!</a:t>
            </a:r>
          </a:p>
        </p:txBody>
      </p:sp>
    </p:spTree>
    <p:extLst>
      <p:ext uri="{BB962C8B-B14F-4D97-AF65-F5344CB8AC3E}">
        <p14:creationId xmlns:p14="http://schemas.microsoft.com/office/powerpoint/2010/main" val="11569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become</a:t>
            </a:r>
            <a:r>
              <a:rPr lang="en-US" baseline="0" dirty="0"/>
              <a:t> more effective communicators? There has been a lot of research, over many decades, across many disciplines.</a:t>
            </a:r>
          </a:p>
          <a:p>
            <a:r>
              <a:rPr lang="en-US" baseline="0" dirty="0"/>
              <a:t>Key findings are that communication skills can be taught, and that practicing is an effective method of learning and improving communication skills.</a:t>
            </a:r>
          </a:p>
          <a:p>
            <a:r>
              <a:rPr lang="en-US" baseline="0" dirty="0"/>
              <a:t>Role playing or rehearsal activities are effective because they allow participants to actually try the skills – otherwise, it’s like trying to teach someone to cook with recipes but no practice in the kitchen!</a:t>
            </a:r>
          </a:p>
          <a:p>
            <a:r>
              <a:rPr lang="en-US" baseline="0" dirty="0"/>
              <a:t>The most effective practice happens in the context where we hope participants will be able to use the skills they’re learning. So, for this activity we’ll be working with examples drawn from the context of CI Professionals</a:t>
            </a:r>
            <a:endParaRPr lang="en-US" dirty="0"/>
          </a:p>
        </p:txBody>
      </p:sp>
    </p:spTree>
    <p:extLst>
      <p:ext uri="{BB962C8B-B14F-4D97-AF65-F5344CB8AC3E}">
        <p14:creationId xmlns:p14="http://schemas.microsoft.com/office/powerpoint/2010/main" val="188101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This is a pilot test, and you are guinea pigs!</a:t>
            </a:r>
            <a:endParaRPr lang="en-US" dirty="0"/>
          </a:p>
          <a:p>
            <a:r>
              <a:rPr lang="en-US" dirty="0"/>
              <a:t>We are almost through the first year of the CyberAmbassadors project,</a:t>
            </a:r>
            <a:r>
              <a:rPr lang="en-US" baseline="0" dirty="0"/>
              <a:t> and we are actively looking for your feedback to improve the curriculum.</a:t>
            </a:r>
          </a:p>
          <a:p>
            <a:r>
              <a:rPr lang="en-US" baseline="0" dirty="0"/>
              <a:t>Please email me with your feedback on what is working, and what could be improved or added.</a:t>
            </a:r>
          </a:p>
          <a:p>
            <a:r>
              <a:rPr lang="en-US" baseline="0" dirty="0"/>
              <a:t>Also let me know if you’re interested in periodic updates on the CyberAmbassadors project – or in getting more involved as we develop and test this training program!</a:t>
            </a:r>
          </a:p>
        </p:txBody>
      </p:sp>
    </p:spTree>
    <p:extLst>
      <p:ext uri="{BB962C8B-B14F-4D97-AF65-F5344CB8AC3E}">
        <p14:creationId xmlns:p14="http://schemas.microsoft.com/office/powerpoint/2010/main" val="294342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a99607869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Google Shape;96;g3a996078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 possible, use post-it notes so people can continue to add to a jargon list throughout the workshop.  Jargon is any special words we use that may not be understood outside our discipline.  Of particular interest is Jargon that changes meaning between disciplines.</a:t>
            </a:r>
          </a:p>
          <a:p>
            <a:pPr marL="0" lvl="0" indent="0">
              <a:spcBef>
                <a:spcPts val="0"/>
              </a:spcBef>
              <a:spcAft>
                <a:spcPts val="0"/>
              </a:spcAft>
              <a:buNone/>
            </a:pPr>
            <a:endParaRPr lang="en" sz="1800" dirty="0">
              <a:solidFill>
                <a:schemeClr val="dk2"/>
              </a:solidFill>
            </a:endParaRPr>
          </a:p>
          <a:p>
            <a:pPr marL="0" lvl="0" indent="0">
              <a:spcBef>
                <a:spcPts val="0"/>
              </a:spcBef>
              <a:spcAft>
                <a:spcPts val="0"/>
              </a:spcAft>
              <a:buNone/>
            </a:pPr>
            <a:r>
              <a:rPr lang="en" sz="1800" dirty="0">
                <a:solidFill>
                  <a:schemeClr val="dk2"/>
                </a:solidFill>
              </a:rPr>
              <a:t>Examples:</a:t>
            </a:r>
            <a:endParaRPr sz="1800" dirty="0">
              <a:solidFill>
                <a:schemeClr val="dk2"/>
              </a:solidFill>
            </a:endParaRPr>
          </a:p>
          <a:p>
            <a:pPr marL="457200" lvl="0" indent="-342900" rtl="0">
              <a:lnSpc>
                <a:spcPct val="115000"/>
              </a:lnSpc>
              <a:spcBef>
                <a:spcPts val="0"/>
              </a:spcBef>
              <a:spcAft>
                <a:spcPts val="0"/>
              </a:spcAft>
              <a:buClr>
                <a:schemeClr val="dk2"/>
              </a:buClr>
              <a:buSzPts val="1800"/>
              <a:buChar char="●"/>
            </a:pPr>
            <a:r>
              <a:rPr lang="en" sz="1800" dirty="0">
                <a:solidFill>
                  <a:schemeClr val="dk2"/>
                </a:solidFill>
              </a:rPr>
              <a:t>How many of you believe that oxygen is a metal?</a:t>
            </a:r>
            <a:endParaRPr sz="1800" dirty="0">
              <a:solidFill>
                <a:schemeClr val="dk2"/>
              </a:solidFill>
            </a:endParaRPr>
          </a:p>
          <a:p>
            <a:pPr marL="457200" lvl="0" indent="-342900" rtl="0">
              <a:lnSpc>
                <a:spcPct val="115000"/>
              </a:lnSpc>
              <a:spcBef>
                <a:spcPts val="0"/>
              </a:spcBef>
              <a:spcAft>
                <a:spcPts val="0"/>
              </a:spcAft>
              <a:buClr>
                <a:schemeClr val="dk2"/>
              </a:buClr>
              <a:buSzPts val="1800"/>
              <a:buChar char="●"/>
            </a:pPr>
            <a:r>
              <a:rPr lang="en" sz="1800" dirty="0">
                <a:solidFill>
                  <a:schemeClr val="dk2"/>
                </a:solidFill>
              </a:rPr>
              <a:t>Is air a fluid?</a:t>
            </a:r>
            <a:endParaRPr sz="1800" dirty="0">
              <a:solidFill>
                <a:schemeClr val="dk2"/>
              </a:solidFill>
            </a:endParaRPr>
          </a:p>
          <a:p>
            <a:pPr marL="457200" lvl="0" indent="-342900" rtl="0">
              <a:lnSpc>
                <a:spcPct val="115000"/>
              </a:lnSpc>
              <a:spcBef>
                <a:spcPts val="0"/>
              </a:spcBef>
              <a:spcAft>
                <a:spcPts val="0"/>
              </a:spcAft>
              <a:buClr>
                <a:schemeClr val="dk2"/>
              </a:buClr>
              <a:buSzPts val="1800"/>
              <a:buChar char="●"/>
            </a:pPr>
            <a:r>
              <a:rPr lang="en" sz="1800" dirty="0">
                <a:solidFill>
                  <a:schemeClr val="dk2"/>
                </a:solidFill>
              </a:rPr>
              <a:t>What happens if you put a mathematician, a psychologist and a movie producer into a room and ask them to discuss projection? </a:t>
            </a:r>
            <a:endParaRPr sz="1800" dirty="0">
              <a:solidFill>
                <a:schemeClr val="dk2"/>
              </a:solidFill>
            </a:endParaRPr>
          </a:p>
          <a:p>
            <a:pPr marL="0" lvl="0" indent="0" rtl="0">
              <a:spcBef>
                <a:spcPts val="1600"/>
              </a:spcBef>
              <a:spcAft>
                <a:spcPts val="0"/>
              </a:spcAft>
              <a:buNone/>
            </a:pPr>
            <a:endParaRPr dirty="0"/>
          </a:p>
        </p:txBody>
      </p:sp>
    </p:spTree>
    <p:extLst>
      <p:ext uri="{BB962C8B-B14F-4D97-AF65-F5344CB8AC3E}">
        <p14:creationId xmlns:p14="http://schemas.microsoft.com/office/powerpoint/2010/main" val="28329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ac3ee7e22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Google Shape;274;g3ac3ee7e2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866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a99607869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Google Shape;96;g3a996078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1600"/>
              </a:spcBef>
              <a:spcAft>
                <a:spcPts val="0"/>
              </a:spcAft>
              <a:buNone/>
            </a:pPr>
            <a:endParaRPr dirty="0"/>
          </a:p>
        </p:txBody>
      </p:sp>
    </p:spTree>
    <p:extLst>
      <p:ext uri="{BB962C8B-B14F-4D97-AF65-F5344CB8AC3E}">
        <p14:creationId xmlns:p14="http://schemas.microsoft.com/office/powerpoint/2010/main" val="263784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ac3ee7e22_0_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Google Shape;280;g3ac3ee7e2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5780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57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732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9119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tinyurl.com/ACIpractice"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png"/><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tinyurl.com/ACIpractice"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mailto:colbrydi@msu.edu"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mailto:colbrydi@msu.ed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D5E2-C100-5A49-8670-F18066AE97C8}"/>
              </a:ext>
            </a:extLst>
          </p:cNvPr>
          <p:cNvSpPr>
            <a:spLocks noGrp="1"/>
          </p:cNvSpPr>
          <p:nvPr>
            <p:ph type="ctrTitle"/>
          </p:nvPr>
        </p:nvSpPr>
        <p:spPr/>
        <p:txBody>
          <a:bodyPr/>
          <a:lstStyle/>
          <a:p>
            <a:r>
              <a:rPr lang="en-US" sz="4800" dirty="0">
                <a:solidFill>
                  <a:schemeClr val="tx1"/>
                </a:solidFill>
              </a:rPr>
              <a:t>CI Expertise/Communication: </a:t>
            </a:r>
            <a:r>
              <a:rPr lang="en-US" sz="4800" dirty="0"/>
              <a:t>Explaining Complex Technical Topics to Researchers</a:t>
            </a:r>
          </a:p>
        </p:txBody>
      </p:sp>
      <p:sp>
        <p:nvSpPr>
          <p:cNvPr id="3" name="Subtitle 2">
            <a:extLst>
              <a:ext uri="{FF2B5EF4-FFF2-40B4-BE49-F238E27FC236}">
                <a16:creationId xmlns:a16="http://schemas.microsoft.com/office/drawing/2014/main" id="{B37A7673-4D1A-4948-AE93-23E98335C233}"/>
              </a:ext>
            </a:extLst>
          </p:cNvPr>
          <p:cNvSpPr>
            <a:spLocks noGrp="1"/>
          </p:cNvSpPr>
          <p:nvPr>
            <p:ph type="subTitle" idx="1"/>
          </p:nvPr>
        </p:nvSpPr>
        <p:spPr/>
        <p:txBody>
          <a:bodyPr/>
          <a:lstStyle/>
          <a:p>
            <a:r>
              <a:rPr lang="en-US" dirty="0"/>
              <a:t>Dirk Colbry</a:t>
            </a:r>
          </a:p>
          <a:p>
            <a:r>
              <a:rPr lang="en-US" dirty="0"/>
              <a:t>Michigan State University</a:t>
            </a:r>
          </a:p>
        </p:txBody>
      </p:sp>
    </p:spTree>
    <p:extLst>
      <p:ext uri="{BB962C8B-B14F-4D97-AF65-F5344CB8AC3E}">
        <p14:creationId xmlns:p14="http://schemas.microsoft.com/office/powerpoint/2010/main" val="2616045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body" idx="1"/>
          </p:nvPr>
        </p:nvSpPr>
        <p:spPr>
          <a:xfrm>
            <a:off x="311700" y="1152475"/>
            <a:ext cx="42147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According to Google: “Special words or expressions that are used by a particular profession or group and are difficult for others to understand.”</a:t>
            </a:r>
            <a:endParaRPr dirty="0"/>
          </a:p>
          <a:p>
            <a:pPr marL="457200" lvl="0" indent="-342900" rtl="0">
              <a:spcBef>
                <a:spcPts val="1600"/>
              </a:spcBef>
              <a:spcAft>
                <a:spcPts val="0"/>
              </a:spcAft>
              <a:buSzPts val="1800"/>
              <a:buChar char="●"/>
            </a:pPr>
            <a:r>
              <a:rPr lang="en" dirty="0"/>
              <a:t>Discipline-specific terms</a:t>
            </a:r>
            <a:endParaRPr dirty="0"/>
          </a:p>
          <a:p>
            <a:pPr marL="457200" lvl="0" indent="-342900" rtl="0">
              <a:spcBef>
                <a:spcPts val="0"/>
              </a:spcBef>
              <a:spcAft>
                <a:spcPts val="0"/>
              </a:spcAft>
              <a:buSzPts val="1800"/>
              <a:buChar char="●"/>
            </a:pPr>
            <a:r>
              <a:rPr lang="en" dirty="0"/>
              <a:t>Words with multiple meanings</a:t>
            </a:r>
            <a:endParaRPr dirty="0"/>
          </a:p>
          <a:p>
            <a:pPr marL="457200" lvl="0" indent="-342900" rtl="0">
              <a:spcBef>
                <a:spcPts val="0"/>
              </a:spcBef>
              <a:spcAft>
                <a:spcPts val="0"/>
              </a:spcAft>
              <a:buSzPts val="1800"/>
              <a:buChar char="●"/>
            </a:pPr>
            <a:r>
              <a:rPr lang="en" dirty="0"/>
              <a:t>Cultural references</a:t>
            </a:r>
            <a:endParaRPr dirty="0"/>
          </a:p>
          <a:p>
            <a:pPr marL="457200" lvl="0" indent="-342900" rtl="0">
              <a:spcBef>
                <a:spcPts val="0"/>
              </a:spcBef>
              <a:spcAft>
                <a:spcPts val="0"/>
              </a:spcAft>
              <a:buSzPts val="1800"/>
              <a:buChar char="●"/>
            </a:pPr>
            <a:r>
              <a:rPr lang="en" dirty="0"/>
              <a:t>Idioms</a:t>
            </a:r>
            <a:endParaRPr dirty="0"/>
          </a:p>
          <a:p>
            <a:pPr marL="457200" lvl="0" indent="-342900" rtl="0">
              <a:spcBef>
                <a:spcPts val="0"/>
              </a:spcBef>
              <a:spcAft>
                <a:spcPts val="0"/>
              </a:spcAft>
              <a:buSzPts val="1800"/>
              <a:buChar char="●"/>
            </a:pPr>
            <a:r>
              <a:rPr lang="en" dirty="0"/>
              <a:t>Acronyms</a:t>
            </a:r>
            <a:endParaRPr dirty="0"/>
          </a:p>
        </p:txBody>
      </p:sp>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a:t>
            </a:r>
            <a:r>
              <a:rPr lang="en-US" dirty="0"/>
              <a:t>h</a:t>
            </a:r>
            <a:r>
              <a:rPr lang="en" dirty="0"/>
              <a:t>at is “Jargon”?</a:t>
            </a:r>
            <a:endParaRPr dirty="0"/>
          </a:p>
        </p:txBody>
      </p:sp>
      <p:pic>
        <p:nvPicPr>
          <p:cNvPr id="100" name="Google Shape;100;p20"/>
          <p:cNvPicPr preferRelativeResize="0"/>
          <p:nvPr/>
        </p:nvPicPr>
        <p:blipFill>
          <a:blip r:embed="rId3">
            <a:alphaModFix/>
          </a:blip>
          <a:stretch>
            <a:fillRect/>
          </a:stretch>
        </p:blipFill>
        <p:spPr>
          <a:xfrm>
            <a:off x="5018567" y="1307805"/>
            <a:ext cx="3499008" cy="3357968"/>
          </a:xfrm>
          <a:prstGeom prst="rect">
            <a:avLst/>
          </a:prstGeom>
          <a:noFill/>
          <a:ln>
            <a:noFill/>
          </a:ln>
        </p:spPr>
      </p:pic>
    </p:spTree>
    <p:extLst>
      <p:ext uri="{BB962C8B-B14F-4D97-AF65-F5344CB8AC3E}">
        <p14:creationId xmlns:p14="http://schemas.microsoft.com/office/powerpoint/2010/main" val="314007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Speaker Tool: Reducing Jargon</a:t>
            </a:r>
            <a:endParaRPr dirty="0"/>
          </a:p>
        </p:txBody>
      </p:sp>
      <p:sp>
        <p:nvSpPr>
          <p:cNvPr id="277" name="Google Shape;277;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342900" lvl="0">
              <a:spcBef>
                <a:spcPts val="600"/>
              </a:spcBef>
              <a:buAutoNum type="arabicPeriod"/>
            </a:pPr>
            <a:r>
              <a:rPr lang="en-US" dirty="0"/>
              <a:t>Before you speak, think about what might be considered jargon?</a:t>
            </a:r>
          </a:p>
          <a:p>
            <a:pPr marL="825500" lvl="1" indent="-342900">
              <a:spcBef>
                <a:spcPts val="600"/>
              </a:spcBef>
              <a:buFont typeface="+mj-lt"/>
              <a:buAutoNum type="alphaLcPeriod"/>
            </a:pPr>
            <a:r>
              <a:rPr lang="en-US" dirty="0"/>
              <a:t>What is the disciplinary background of the audience?</a:t>
            </a:r>
          </a:p>
          <a:p>
            <a:pPr marL="825500" lvl="1" indent="-342900">
              <a:spcBef>
                <a:spcPts val="600"/>
              </a:spcBef>
              <a:buFont typeface="+mj-lt"/>
              <a:buAutoNum type="alphaLcPeriod"/>
            </a:pPr>
            <a:r>
              <a:rPr lang="en-US" dirty="0"/>
              <a:t>What is the cultural/language background of the audience?</a:t>
            </a:r>
          </a:p>
          <a:p>
            <a:pPr marL="825500" lvl="1" indent="-342900">
              <a:spcBef>
                <a:spcPts val="600"/>
              </a:spcBef>
              <a:buFont typeface="+mj-lt"/>
              <a:buAutoNum type="alphaLcPeriod"/>
            </a:pPr>
            <a:r>
              <a:rPr lang="en-US" dirty="0"/>
              <a:t>What is the level of expertise in the audience?</a:t>
            </a:r>
          </a:p>
          <a:p>
            <a:pPr marL="825500" lvl="1" indent="-342900">
              <a:spcBef>
                <a:spcPts val="600"/>
              </a:spcBef>
              <a:buFont typeface="+mj-lt"/>
              <a:buAutoNum type="alphaLcPeriod"/>
            </a:pPr>
            <a:endParaRPr lang="en-US" dirty="0"/>
          </a:p>
          <a:p>
            <a:pPr marL="342900">
              <a:spcBef>
                <a:spcPts val="600"/>
              </a:spcBef>
              <a:buAutoNum type="arabicPeriod"/>
            </a:pPr>
            <a:r>
              <a:rPr lang="en-US" dirty="0"/>
              <a:t>Choose whether to explain or eliminate the jargon</a:t>
            </a:r>
          </a:p>
          <a:p>
            <a:pPr marL="800100" lvl="1" indent="-342900">
              <a:spcBef>
                <a:spcPts val="600"/>
              </a:spcBef>
              <a:buFont typeface="+mj-lt"/>
              <a:buAutoNum type="alphaLcPeriod"/>
            </a:pPr>
            <a:r>
              <a:rPr lang="en-US" b="1" u="sng" dirty="0"/>
              <a:t>Explain</a:t>
            </a:r>
            <a:r>
              <a:rPr lang="en-US" dirty="0"/>
              <a:t> when understanding the jargon is essential to solving the problem</a:t>
            </a:r>
          </a:p>
          <a:p>
            <a:pPr marL="800100" lvl="1" indent="-342900">
              <a:spcBef>
                <a:spcPts val="600"/>
              </a:spcBef>
              <a:buFont typeface="+mj-lt"/>
              <a:buAutoNum type="alphaLcPeriod"/>
            </a:pPr>
            <a:r>
              <a:rPr lang="en-US" b="1" u="sng" dirty="0"/>
              <a:t>Eliminate</a:t>
            </a:r>
            <a:r>
              <a:rPr lang="en-US" dirty="0"/>
              <a:t> when the jargon is secondary to the problem at hand</a:t>
            </a:r>
          </a:p>
        </p:txBody>
      </p:sp>
    </p:spTree>
    <p:extLst>
      <p:ext uri="{BB962C8B-B14F-4D97-AF65-F5344CB8AC3E}">
        <p14:creationId xmlns:p14="http://schemas.microsoft.com/office/powerpoint/2010/main" val="1043800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body" idx="1"/>
          </p:nvPr>
        </p:nvSpPr>
        <p:spPr>
          <a:xfrm>
            <a:off x="311700" y="1152475"/>
            <a:ext cx="42147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According to Google: “A comparison between two things, typically for </a:t>
            </a:r>
            <a:r>
              <a:rPr lang="en-US" dirty="0" err="1"/>
              <a:t>th</a:t>
            </a:r>
            <a:r>
              <a:rPr lang="en" dirty="0"/>
              <a:t>e purpose of clarification or explanation.”</a:t>
            </a:r>
            <a:endParaRPr dirty="0"/>
          </a:p>
        </p:txBody>
      </p:sp>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a:t>
            </a:r>
            <a:r>
              <a:rPr lang="en-US" dirty="0"/>
              <a:t>h</a:t>
            </a:r>
            <a:r>
              <a:rPr lang="en" dirty="0"/>
              <a:t>at is an Analogy?</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105" y="1152475"/>
            <a:ext cx="3559087" cy="2838372"/>
          </a:xfrm>
          <a:prstGeom prst="rect">
            <a:avLst/>
          </a:prstGeom>
        </p:spPr>
      </p:pic>
      <p:pic>
        <p:nvPicPr>
          <p:cNvPr id="4" name="Picture 3">
            <a:extLst>
              <a:ext uri="{FF2B5EF4-FFF2-40B4-BE49-F238E27FC236}">
                <a16:creationId xmlns:a16="http://schemas.microsoft.com/office/drawing/2014/main" id="{D41F2744-AF32-0147-8AB3-40CC9BEB602D}"/>
              </a:ext>
            </a:extLst>
          </p:cNvPr>
          <p:cNvPicPr>
            <a:picLocks noChangeAspect="1"/>
          </p:cNvPicPr>
          <p:nvPr/>
        </p:nvPicPr>
        <p:blipFill>
          <a:blip r:embed="rId4"/>
          <a:stretch>
            <a:fillRect/>
          </a:stretch>
        </p:blipFill>
        <p:spPr>
          <a:xfrm>
            <a:off x="922104" y="2313132"/>
            <a:ext cx="3492500" cy="2616200"/>
          </a:xfrm>
          <a:prstGeom prst="rect">
            <a:avLst/>
          </a:prstGeom>
        </p:spPr>
      </p:pic>
    </p:spTree>
    <p:extLst>
      <p:ext uri="{BB962C8B-B14F-4D97-AF65-F5344CB8AC3E}">
        <p14:creationId xmlns:p14="http://schemas.microsoft.com/office/powerpoint/2010/main" val="10123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311700" y="317434"/>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Speaker Tool: Using Good Analogies</a:t>
            </a:r>
            <a:endParaRPr dirty="0"/>
          </a:p>
        </p:txBody>
      </p:sp>
      <p:sp>
        <p:nvSpPr>
          <p:cNvPr id="283" name="Google Shape;283;p49"/>
          <p:cNvSpPr txBox="1">
            <a:spLocks noGrp="1"/>
          </p:cNvSpPr>
          <p:nvPr>
            <p:ph type="body" idx="1"/>
          </p:nvPr>
        </p:nvSpPr>
        <p:spPr>
          <a:xfrm>
            <a:off x="311700" y="890134"/>
            <a:ext cx="8520600" cy="3416400"/>
          </a:xfrm>
          <a:prstGeom prst="rect">
            <a:avLst/>
          </a:prstGeom>
        </p:spPr>
        <p:txBody>
          <a:bodyPr spcFirstLastPara="1" wrap="square" lIns="91425" tIns="91425" rIns="91425" bIns="91425" anchor="t" anchorCtr="0">
            <a:noAutofit/>
          </a:bodyPr>
          <a:lstStyle/>
          <a:p>
            <a:pPr marL="0" indent="-285750"/>
            <a:r>
              <a:rPr lang="en-US" dirty="0"/>
              <a:t>A good analogy</a:t>
            </a:r>
          </a:p>
          <a:p>
            <a:pPr marL="457200" lvl="1" indent="-285750"/>
            <a:r>
              <a:rPr lang="en-US" dirty="0"/>
              <a:t>Fits the context</a:t>
            </a:r>
          </a:p>
          <a:p>
            <a:pPr marL="457200" lvl="1" indent="-285750"/>
            <a:r>
              <a:rPr lang="en-US" dirty="0"/>
              <a:t>Increases understanding</a:t>
            </a:r>
          </a:p>
          <a:p>
            <a:pPr marL="0" indent="-285750"/>
            <a:endParaRPr lang="en-US" dirty="0"/>
          </a:p>
          <a:p>
            <a:pPr marL="0" indent="-285750"/>
            <a:endParaRPr lang="en-US" dirty="0"/>
          </a:p>
          <a:p>
            <a:pPr marL="0" indent="-285750"/>
            <a:r>
              <a:rPr lang="en-US" dirty="0"/>
              <a:t>But be cautious!</a:t>
            </a:r>
          </a:p>
          <a:p>
            <a:pPr marL="457200" lvl="1" indent="-285750"/>
            <a:r>
              <a:rPr lang="en-US" dirty="0"/>
              <a:t>Analogies have inherent limits, and will eventually break down</a:t>
            </a:r>
          </a:p>
          <a:p>
            <a:pPr marL="457200" lvl="1" indent="-285750"/>
            <a:r>
              <a:rPr lang="en-US" dirty="0"/>
              <a:t>Analogies can cause confusion if they are not understood – beware the cultural reference!</a:t>
            </a:r>
          </a:p>
        </p:txBody>
      </p:sp>
    </p:spTree>
    <p:extLst>
      <p:ext uri="{BB962C8B-B14F-4D97-AF65-F5344CB8AC3E}">
        <p14:creationId xmlns:p14="http://schemas.microsoft.com/office/powerpoint/2010/main" val="265156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C20D-4DA3-1943-916C-36519A1E6E28}"/>
              </a:ext>
            </a:extLst>
          </p:cNvPr>
          <p:cNvSpPr>
            <a:spLocks noGrp="1"/>
          </p:cNvSpPr>
          <p:nvPr>
            <p:ph type="title"/>
          </p:nvPr>
        </p:nvSpPr>
        <p:spPr/>
        <p:txBody>
          <a:bodyPr/>
          <a:lstStyle/>
          <a:p>
            <a:r>
              <a:rPr lang="en-US" dirty="0"/>
              <a:t>Speaker Tool: Checking For Understanding</a:t>
            </a:r>
          </a:p>
        </p:txBody>
      </p:sp>
      <p:sp>
        <p:nvSpPr>
          <p:cNvPr id="3" name="Text Placeholder 2">
            <a:extLst>
              <a:ext uri="{FF2B5EF4-FFF2-40B4-BE49-F238E27FC236}">
                <a16:creationId xmlns:a16="http://schemas.microsoft.com/office/drawing/2014/main" id="{680E0602-9686-EF4C-86FE-A8D4234BB3F2}"/>
              </a:ext>
            </a:extLst>
          </p:cNvPr>
          <p:cNvSpPr>
            <a:spLocks noGrp="1"/>
          </p:cNvSpPr>
          <p:nvPr>
            <p:ph type="body" idx="1"/>
          </p:nvPr>
        </p:nvSpPr>
        <p:spPr>
          <a:xfrm>
            <a:off x="311700" y="1152475"/>
            <a:ext cx="5713715" cy="3416400"/>
          </a:xfrm>
        </p:spPr>
        <p:txBody>
          <a:bodyPr/>
          <a:lstStyle/>
          <a:p>
            <a:r>
              <a:rPr lang="en-US" dirty="0"/>
              <a:t>As the speaker, your goal is to be understood</a:t>
            </a:r>
          </a:p>
          <a:p>
            <a:endParaRPr lang="en-US" dirty="0"/>
          </a:p>
          <a:p>
            <a:r>
              <a:rPr lang="en-US" dirty="0"/>
              <a:t>Check for understanding by asking questions that encourage the listener to respond</a:t>
            </a:r>
          </a:p>
          <a:p>
            <a:pPr marL="596900" lvl="1" indent="0">
              <a:buNone/>
            </a:pPr>
            <a:r>
              <a:rPr lang="en-US" b="1" dirty="0"/>
              <a:t>Example:</a:t>
            </a:r>
            <a:r>
              <a:rPr lang="en-US" dirty="0"/>
              <a:t> “Whew! I just threw out a lot of information. Would you mind sharing what you think is going on so I can see if my explanation made sense?”</a:t>
            </a:r>
          </a:p>
          <a:p>
            <a:pPr marL="596900" lvl="1" indent="0">
              <a:buNone/>
            </a:pPr>
            <a:r>
              <a:rPr lang="en-US" b="1" dirty="0"/>
              <a:t>Example: </a:t>
            </a:r>
            <a:r>
              <a:rPr lang="en-US" dirty="0"/>
              <a:t>“So, what questions do you have about the situation I just described?”</a:t>
            </a:r>
            <a:endParaRPr lang="en-US" b="1" dirty="0"/>
          </a:p>
          <a:p>
            <a:endParaRPr lang="en-US" dirty="0"/>
          </a:p>
          <a:p>
            <a:r>
              <a:rPr lang="en-US" dirty="0"/>
              <a:t>Avoid yes/no questions (“Do you understand?”)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301" y="1676856"/>
            <a:ext cx="2161113" cy="3026769"/>
          </a:xfrm>
          <a:prstGeom prst="rect">
            <a:avLst/>
          </a:prstGeom>
        </p:spPr>
      </p:pic>
    </p:spTree>
    <p:extLst>
      <p:ext uri="{BB962C8B-B14F-4D97-AF65-F5344CB8AC3E}">
        <p14:creationId xmlns:p14="http://schemas.microsoft.com/office/powerpoint/2010/main" val="39589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Speaker Example: Embarrassingly Parallel</a:t>
            </a:r>
            <a:endParaRPr dirty="0"/>
          </a:p>
        </p:txBody>
      </p:sp>
      <p:sp>
        <p:nvSpPr>
          <p:cNvPr id="193" name="Google Shape;193;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buNone/>
            </a:pPr>
            <a:r>
              <a:rPr lang="en" b="1" dirty="0"/>
              <a:t>The Context: </a:t>
            </a:r>
            <a:r>
              <a:rPr lang="en" dirty="0"/>
              <a:t>Nan is a graduate student using a software program to analyze experimental data; the program takes </a:t>
            </a:r>
            <a:r>
              <a:rPr lang="en-US" dirty="0"/>
              <a:t>approximate</a:t>
            </a:r>
            <a:r>
              <a:rPr lang="en" dirty="0"/>
              <a:t> 10 minutes per input, but produces the correct results. Nan has a new data set with 10,000 inputs and wants to figure out how to </a:t>
            </a:r>
            <a:r>
              <a:rPr lang="en-US" dirty="0"/>
              <a:t>speed things up by running on the HPC system, but Nan doesn’t have a lot of programming experience and has never used the HPC.</a:t>
            </a:r>
          </a:p>
          <a:p>
            <a:pPr marL="0" lvl="0" indent="0">
              <a:spcAft>
                <a:spcPts val="1600"/>
              </a:spcAft>
              <a:buClr>
                <a:schemeClr val="dk1"/>
              </a:buClr>
              <a:buSzPts val="1100"/>
              <a:buNone/>
            </a:pPr>
            <a:r>
              <a:rPr lang="en-US" b="1" dirty="0"/>
              <a:t>The Speaker:</a:t>
            </a:r>
            <a:r>
              <a:rPr lang="en" dirty="0"/>
              <a:t> Jamie is a </a:t>
            </a:r>
            <a:r>
              <a:rPr lang="en-US" dirty="0"/>
              <a:t>researcher-facing CI</a:t>
            </a:r>
            <a:r>
              <a:rPr lang="en" dirty="0"/>
              <a:t> consultant that works for the university’s HPC center. After a quick code review, Jaime can see that Nan’s program can easily be run in parallel on the HPC system.</a:t>
            </a:r>
          </a:p>
        </p:txBody>
      </p:sp>
    </p:spTree>
    <p:extLst>
      <p:ext uri="{BB962C8B-B14F-4D97-AF65-F5344CB8AC3E}">
        <p14:creationId xmlns:p14="http://schemas.microsoft.com/office/powerpoint/2010/main" val="138795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Jamie’s First Attempt</a:t>
            </a:r>
            <a:endParaRPr dirty="0"/>
          </a:p>
        </p:txBody>
      </p:sp>
      <p:sp>
        <p:nvSpPr>
          <p:cNvPr id="193" name="Google Shape;193;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 b="1" dirty="0"/>
              <a:t>Jamie says:  </a:t>
            </a:r>
            <a:r>
              <a:rPr lang="en" dirty="0"/>
              <a:t>“I’ve looked though your code and I think you can make it go faster. </a:t>
            </a:r>
            <a:r>
              <a:rPr lang="en-US" dirty="0"/>
              <a:t>Your problem is Embarrassingly Parallel</a:t>
            </a:r>
            <a:r>
              <a:rPr lang="en" dirty="0"/>
              <a:t>. You just need to write a submission script to distribute your program across many nodes. Here is a website to help you get started. That makes sense? Right?”</a:t>
            </a:r>
          </a:p>
          <a:p>
            <a:pPr marL="285750" indent="-285750">
              <a:spcAft>
                <a:spcPts val="1600"/>
              </a:spcAft>
              <a:buClr>
                <a:schemeClr val="dk1"/>
              </a:buClr>
              <a:buSzPts val="1100"/>
            </a:pPr>
            <a:r>
              <a:rPr lang="en" sz="1600" dirty="0"/>
              <a:t>Did Jamie use any Jargon?</a:t>
            </a:r>
          </a:p>
          <a:p>
            <a:pPr marL="285750" indent="-285750">
              <a:spcAft>
                <a:spcPts val="1600"/>
              </a:spcAft>
              <a:buClr>
                <a:schemeClr val="dk1"/>
              </a:buClr>
              <a:buSzPts val="1100"/>
            </a:pPr>
            <a:r>
              <a:rPr lang="en-US" sz="1600" dirty="0"/>
              <a:t>How well do you think Nan now understands the problem?</a:t>
            </a:r>
          </a:p>
          <a:p>
            <a:pPr marL="285750" indent="-285750">
              <a:spcAft>
                <a:spcPts val="1600"/>
              </a:spcAft>
              <a:buClr>
                <a:schemeClr val="dk1"/>
              </a:buClr>
              <a:buSzPts val="1100"/>
            </a:pPr>
            <a:r>
              <a:rPr lang="en-US" sz="1600" dirty="0"/>
              <a:t>What response will Nan likely have to this explanation?</a:t>
            </a:r>
            <a:endParaRPr lang="en" sz="1600" dirty="0"/>
          </a:p>
          <a:p>
            <a:pPr marL="0" lvl="0" indent="0" rtl="0">
              <a:spcBef>
                <a:spcPts val="0"/>
              </a:spcBef>
              <a:spcAft>
                <a:spcPts val="1600"/>
              </a:spcAft>
              <a:buClr>
                <a:schemeClr val="dk1"/>
              </a:buClr>
              <a:buSzPts val="1100"/>
              <a:buFont typeface="Arial"/>
              <a:buNone/>
            </a:pPr>
            <a:endParaRPr lang="en" dirty="0"/>
          </a:p>
        </p:txBody>
      </p:sp>
    </p:spTree>
    <p:extLst>
      <p:ext uri="{BB962C8B-B14F-4D97-AF65-F5344CB8AC3E}">
        <p14:creationId xmlns:p14="http://schemas.microsoft.com/office/powerpoint/2010/main" val="347241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Jamie’s Second Attempt</a:t>
            </a:r>
            <a:endParaRPr dirty="0"/>
          </a:p>
        </p:txBody>
      </p:sp>
      <p:sp>
        <p:nvSpPr>
          <p:cNvPr id="193" name="Google Shape;193;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 b="1" dirty="0"/>
              <a:t>Jamie says:</a:t>
            </a:r>
            <a:r>
              <a:rPr lang="en" dirty="0"/>
              <a:t> “I’ve looked though your code and I think we can make it go faster by running it in parallel.  Do you know what that means?”</a:t>
            </a:r>
          </a:p>
          <a:p>
            <a:pPr marL="0" lvl="0" indent="0" rtl="0">
              <a:spcBef>
                <a:spcPts val="0"/>
              </a:spcBef>
              <a:spcAft>
                <a:spcPts val="1600"/>
              </a:spcAft>
              <a:buClr>
                <a:schemeClr val="dk1"/>
              </a:buClr>
              <a:buSzPts val="1100"/>
              <a:buFont typeface="Arial"/>
              <a:buNone/>
            </a:pPr>
            <a:r>
              <a:rPr lang="en" b="1" dirty="0"/>
              <a:t>Nan says:</a:t>
            </a:r>
            <a:r>
              <a:rPr lang="en" dirty="0"/>
              <a:t> “No”</a:t>
            </a:r>
          </a:p>
          <a:p>
            <a:pPr marL="0" lvl="0" indent="0" rtl="0">
              <a:spcBef>
                <a:spcPts val="0"/>
              </a:spcBef>
              <a:spcAft>
                <a:spcPts val="1600"/>
              </a:spcAft>
              <a:buClr>
                <a:schemeClr val="dk1"/>
              </a:buClr>
              <a:buSzPts val="1100"/>
              <a:buFont typeface="Arial"/>
              <a:buNone/>
            </a:pPr>
            <a:r>
              <a:rPr lang="en" b="1" dirty="0"/>
              <a:t>Jamie says:</a:t>
            </a:r>
            <a:r>
              <a:rPr lang="en" dirty="0"/>
              <a:t> “This is a type of problem I consider </a:t>
            </a:r>
            <a:r>
              <a:rPr lang="en-US" dirty="0"/>
              <a:t>to be pleasantly </a:t>
            </a:r>
            <a:r>
              <a:rPr lang="en" dirty="0"/>
              <a:t>parallel.  Imagine that each of </a:t>
            </a:r>
            <a:r>
              <a:rPr lang="en-US" dirty="0"/>
              <a:t>your </a:t>
            </a:r>
            <a:r>
              <a:rPr lang="en" dirty="0"/>
              <a:t>inputs needs to make a road trip across the USA. You want them to get to the destination as fast as possible, but you don’t care what order they arrive or whether they take the same roads to get there. Running in parallel is like having many different cars and roads so more of your inputs can go at the same time. We need to write a program to tell the system how to run your </a:t>
            </a:r>
            <a:r>
              <a:rPr lang="en-US" dirty="0"/>
              <a:t>inputs</a:t>
            </a:r>
            <a:r>
              <a:rPr lang="en" dirty="0"/>
              <a:t> on many different computers. What do you think about this plan?"</a:t>
            </a:r>
          </a:p>
        </p:txBody>
      </p:sp>
    </p:spTree>
    <p:extLst>
      <p:ext uri="{BB962C8B-B14F-4D97-AF65-F5344CB8AC3E}">
        <p14:creationId xmlns:p14="http://schemas.microsoft.com/office/powerpoint/2010/main" val="228907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dirty="0"/>
              <a:t>(10 minutes) Methods for Leading in Complex Conversations</a:t>
            </a:r>
          </a:p>
          <a:p>
            <a:r>
              <a:rPr lang="en-US" b="1" dirty="0"/>
              <a:t>(20 minutes) Breakout Activity: The “Speaker”</a:t>
            </a:r>
          </a:p>
          <a:p>
            <a:r>
              <a:rPr lang="en-US" dirty="0"/>
              <a:t>(5 minutes)   Large Group Debrief</a:t>
            </a:r>
          </a:p>
          <a:p>
            <a:r>
              <a:rPr lang="en-US" dirty="0"/>
              <a:t>(10 minutes) Methods for Listening in Complex Conversations</a:t>
            </a:r>
          </a:p>
          <a:p>
            <a:r>
              <a:rPr lang="en-US"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3423312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5B12-ABD1-4441-9B55-E8B13AA2EC93}"/>
              </a:ext>
            </a:extLst>
          </p:cNvPr>
          <p:cNvSpPr>
            <a:spLocks noGrp="1"/>
          </p:cNvSpPr>
          <p:nvPr>
            <p:ph type="title"/>
          </p:nvPr>
        </p:nvSpPr>
        <p:spPr/>
        <p:txBody>
          <a:bodyPr/>
          <a:lstStyle/>
          <a:p>
            <a:r>
              <a:rPr lang="en-US" dirty="0"/>
              <a:t>Breakout Activity: The “Speaker”</a:t>
            </a:r>
          </a:p>
        </p:txBody>
      </p:sp>
      <p:sp>
        <p:nvSpPr>
          <p:cNvPr id="3" name="Text Placeholder 2">
            <a:extLst>
              <a:ext uri="{FF2B5EF4-FFF2-40B4-BE49-F238E27FC236}">
                <a16:creationId xmlns:a16="http://schemas.microsoft.com/office/drawing/2014/main" id="{7D646004-7F22-AA40-ADE7-C98E89259A66}"/>
              </a:ext>
            </a:extLst>
          </p:cNvPr>
          <p:cNvSpPr>
            <a:spLocks noGrp="1"/>
          </p:cNvSpPr>
          <p:nvPr>
            <p:ph type="body" idx="1"/>
          </p:nvPr>
        </p:nvSpPr>
        <p:spPr>
          <a:xfrm>
            <a:off x="311699" y="1017725"/>
            <a:ext cx="8716797" cy="3416400"/>
          </a:xfrm>
        </p:spPr>
        <p:txBody>
          <a:bodyPr/>
          <a:lstStyle/>
          <a:p>
            <a:r>
              <a:rPr lang="en-US" sz="2000" dirty="0"/>
              <a:t>It’s time to practice the “Speaker” role, using the tools you’ve learned</a:t>
            </a:r>
          </a:p>
          <a:p>
            <a:pPr lvl="1">
              <a:lnSpc>
                <a:spcPct val="100000"/>
              </a:lnSpc>
              <a:spcBef>
                <a:spcPts val="0"/>
              </a:spcBef>
            </a:pPr>
            <a:r>
              <a:rPr lang="en-US" sz="1600" dirty="0"/>
              <a:t>Reducing Jargon</a:t>
            </a:r>
          </a:p>
          <a:p>
            <a:pPr lvl="1">
              <a:lnSpc>
                <a:spcPct val="100000"/>
              </a:lnSpc>
              <a:spcBef>
                <a:spcPts val="0"/>
              </a:spcBef>
            </a:pPr>
            <a:r>
              <a:rPr lang="en-US" sz="1600" dirty="0"/>
              <a:t>Using Good Analogies</a:t>
            </a:r>
          </a:p>
          <a:p>
            <a:pPr lvl="1">
              <a:lnSpc>
                <a:spcPct val="100000"/>
              </a:lnSpc>
              <a:spcBef>
                <a:spcPts val="0"/>
              </a:spcBef>
            </a:pPr>
            <a:r>
              <a:rPr lang="en-US" sz="1600" dirty="0"/>
              <a:t>Checking for Understanding</a:t>
            </a:r>
          </a:p>
          <a:p>
            <a:endParaRPr lang="en-US" sz="2000" dirty="0"/>
          </a:p>
          <a:p>
            <a:r>
              <a:rPr lang="en-US" sz="2000" dirty="0"/>
              <a:t>You will be split up into groups of three, and rotate through three roles:</a:t>
            </a:r>
          </a:p>
          <a:p>
            <a:pPr lvl="1">
              <a:lnSpc>
                <a:spcPct val="100000"/>
              </a:lnSpc>
              <a:spcBef>
                <a:spcPts val="0"/>
              </a:spcBef>
            </a:pPr>
            <a:r>
              <a:rPr lang="en-US" sz="1600" dirty="0"/>
              <a:t>The </a:t>
            </a:r>
            <a:r>
              <a:rPr lang="en-US" sz="1600" b="1" dirty="0"/>
              <a:t>CI-Professional’s </a:t>
            </a:r>
            <a:r>
              <a:rPr lang="en-US" sz="1600" dirty="0"/>
              <a:t>role is as the speaker in the scenario, who has the goal of communicating the problem (described in the scenario) using the speaker tools</a:t>
            </a:r>
          </a:p>
          <a:p>
            <a:pPr lvl="1">
              <a:lnSpc>
                <a:spcPct val="100000"/>
              </a:lnSpc>
              <a:spcBef>
                <a:spcPts val="0"/>
              </a:spcBef>
            </a:pPr>
            <a:r>
              <a:rPr lang="en-US" sz="1600" dirty="0"/>
              <a:t>The </a:t>
            </a:r>
            <a:r>
              <a:rPr lang="en-US" sz="1600" b="1" dirty="0"/>
              <a:t>Actor’s </a:t>
            </a:r>
            <a:r>
              <a:rPr lang="en-US" sz="1600" dirty="0"/>
              <a:t>role is to listen and respond to the speaker, following the guidelines you’re given in the scenario – have fun acting and trying to make the speaker use the various tools appropriately before you “give in” and the scenario ends</a:t>
            </a:r>
          </a:p>
          <a:p>
            <a:pPr lvl="1">
              <a:lnSpc>
                <a:spcPct val="100000"/>
              </a:lnSpc>
              <a:spcBef>
                <a:spcPts val="0"/>
              </a:spcBef>
            </a:pPr>
            <a:r>
              <a:rPr lang="en-US" sz="1600" dirty="0"/>
              <a:t>The </a:t>
            </a:r>
            <a:r>
              <a:rPr lang="en-US" sz="1600" b="1" dirty="0"/>
              <a:t>Coach’s </a:t>
            </a:r>
            <a:r>
              <a:rPr lang="en-US" sz="1600" dirty="0"/>
              <a:t>role is to observe the interactions between the speaker (CI-Professional) and listener (Actor) and provide feedback to both participants; coaches are free to “pause” the scenario and offer advice to keep things on track</a:t>
            </a:r>
          </a:p>
        </p:txBody>
      </p:sp>
    </p:spTree>
    <p:extLst>
      <p:ext uri="{BB962C8B-B14F-4D97-AF65-F5344CB8AC3E}">
        <p14:creationId xmlns:p14="http://schemas.microsoft.com/office/powerpoint/2010/main" val="376200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589965-3780-7D48-BD85-F10A54163B72}"/>
              </a:ext>
            </a:extLst>
          </p:cNvPr>
          <p:cNvSpPr>
            <a:spLocks noGrp="1"/>
          </p:cNvSpPr>
          <p:nvPr>
            <p:ph type="ctrTitle"/>
          </p:nvPr>
        </p:nvSpPr>
        <p:spPr/>
        <p:txBody>
          <a:bodyPr/>
          <a:lstStyle/>
          <a:p>
            <a:r>
              <a:rPr lang="en-US" sz="4400" dirty="0">
                <a:solidFill>
                  <a:schemeClr val="tx1"/>
                </a:solidFill>
              </a:rPr>
              <a:t>Leading and Listening in Complex CI Conversations</a:t>
            </a:r>
          </a:p>
        </p:txBody>
      </p:sp>
      <p:sp>
        <p:nvSpPr>
          <p:cNvPr id="6" name="Subtitle 5">
            <a:extLst>
              <a:ext uri="{FF2B5EF4-FFF2-40B4-BE49-F238E27FC236}">
                <a16:creationId xmlns:a16="http://schemas.microsoft.com/office/drawing/2014/main" id="{D1442361-AA0D-6E49-B927-C6CE02A9B78B}"/>
              </a:ext>
            </a:extLst>
          </p:cNvPr>
          <p:cNvSpPr>
            <a:spLocks noGrp="1"/>
          </p:cNvSpPr>
          <p:nvPr>
            <p:ph type="subTitle" idx="1"/>
          </p:nvPr>
        </p:nvSpPr>
        <p:spPr/>
        <p:txBody>
          <a:bodyPr/>
          <a:lstStyle/>
          <a:p>
            <a:r>
              <a:rPr lang="en-US" dirty="0"/>
              <a:t>Dirk Colbry</a:t>
            </a:r>
          </a:p>
          <a:p>
            <a:r>
              <a:rPr lang="en-US" dirty="0"/>
              <a:t>Michigan State University</a:t>
            </a:r>
          </a:p>
        </p:txBody>
      </p:sp>
    </p:spTree>
    <p:extLst>
      <p:ext uri="{BB962C8B-B14F-4D97-AF65-F5344CB8AC3E}">
        <p14:creationId xmlns:p14="http://schemas.microsoft.com/office/powerpoint/2010/main" val="2013994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5F15-1B32-7940-A53C-F29249FC628D}"/>
              </a:ext>
            </a:extLst>
          </p:cNvPr>
          <p:cNvSpPr>
            <a:spLocks noGrp="1"/>
          </p:cNvSpPr>
          <p:nvPr>
            <p:ph type="title"/>
          </p:nvPr>
        </p:nvSpPr>
        <p:spPr/>
        <p:txBody>
          <a:bodyPr/>
          <a:lstStyle/>
          <a:p>
            <a:r>
              <a:rPr lang="en-US" dirty="0"/>
              <a:t>Logistics</a:t>
            </a:r>
          </a:p>
        </p:txBody>
      </p:sp>
      <p:sp>
        <p:nvSpPr>
          <p:cNvPr id="3" name="Text Placeholder 2">
            <a:extLst>
              <a:ext uri="{FF2B5EF4-FFF2-40B4-BE49-F238E27FC236}">
                <a16:creationId xmlns:a16="http://schemas.microsoft.com/office/drawing/2014/main" id="{517DED2D-7B52-3A43-8D00-13E19EE3CCB4}"/>
              </a:ext>
            </a:extLst>
          </p:cNvPr>
          <p:cNvSpPr>
            <a:spLocks noGrp="1"/>
          </p:cNvSpPr>
          <p:nvPr>
            <p:ph type="body" idx="1"/>
          </p:nvPr>
        </p:nvSpPr>
        <p:spPr>
          <a:xfrm>
            <a:off x="311700" y="1017725"/>
            <a:ext cx="8520600" cy="3416400"/>
          </a:xfrm>
        </p:spPr>
        <p:txBody>
          <a:bodyPr/>
          <a:lstStyle/>
          <a:p>
            <a:r>
              <a:rPr lang="en-US" sz="1600" dirty="0"/>
              <a:t>Break out into groups of 3 (if necessary, groups of 4 can have 2 coaches)</a:t>
            </a:r>
          </a:p>
          <a:p>
            <a:r>
              <a:rPr lang="en-US" sz="1600" dirty="0"/>
              <a:t>Pick roles for the first example (CI-Professional, Actor and Coach)</a:t>
            </a:r>
          </a:p>
          <a:p>
            <a:r>
              <a:rPr lang="en-US" sz="1600" dirty="0"/>
              <a:t>Read YOUR ROLE (don’t cheat and look at the other links – than spoils the fun!)</a:t>
            </a:r>
          </a:p>
          <a:p>
            <a:pPr marL="939800" lvl="1" indent="-342900">
              <a:lnSpc>
                <a:spcPct val="100000"/>
              </a:lnSpc>
              <a:spcBef>
                <a:spcPts val="0"/>
              </a:spcBef>
              <a:buFont typeface="+mj-lt"/>
              <a:buAutoNum type="arabicPeriod"/>
            </a:pPr>
            <a:r>
              <a:rPr lang="en-US" dirty="0"/>
              <a:t>Go to: </a:t>
            </a:r>
            <a:r>
              <a:rPr lang="en-US" dirty="0">
                <a:hlinkClick r:id="rId2"/>
              </a:rPr>
              <a:t>https://tinyurl.com/ACIpractice</a:t>
            </a:r>
            <a:endParaRPr lang="en-US" dirty="0"/>
          </a:p>
          <a:p>
            <a:pPr marL="939800" lvl="1" indent="-342900">
              <a:lnSpc>
                <a:spcPct val="100000"/>
              </a:lnSpc>
              <a:spcBef>
                <a:spcPts val="0"/>
              </a:spcBef>
              <a:buFont typeface="+mj-lt"/>
              <a:buAutoNum type="arabicPeriod"/>
            </a:pPr>
            <a:r>
              <a:rPr lang="en-US" dirty="0"/>
              <a:t>Choose the First Breakout link, then the first example, then your role</a:t>
            </a:r>
          </a:p>
          <a:p>
            <a:r>
              <a:rPr lang="en-US" sz="1600" dirty="0"/>
              <a:t>Do the rehearsal exercises</a:t>
            </a:r>
          </a:p>
          <a:p>
            <a:pPr marL="939800" lvl="1" indent="-342900">
              <a:lnSpc>
                <a:spcPct val="100000"/>
              </a:lnSpc>
              <a:spcBef>
                <a:spcPts val="0"/>
              </a:spcBef>
              <a:buFont typeface="+mj-lt"/>
              <a:buAutoNum type="arabicPeriod"/>
            </a:pPr>
            <a:r>
              <a:rPr lang="en-US" dirty="0"/>
              <a:t>The CI-Professional (speaker) starts the scenario, and the Actor responds</a:t>
            </a:r>
          </a:p>
          <a:p>
            <a:pPr marL="939800" lvl="1" indent="-342900">
              <a:lnSpc>
                <a:spcPct val="100000"/>
              </a:lnSpc>
              <a:spcBef>
                <a:spcPts val="0"/>
              </a:spcBef>
              <a:buFont typeface="+mj-lt"/>
              <a:buAutoNum type="arabicPeriod"/>
            </a:pPr>
            <a:r>
              <a:rPr lang="en-US" dirty="0"/>
              <a:t>The Coach provides advice as needed, and offers feedback at the end</a:t>
            </a:r>
          </a:p>
          <a:p>
            <a:pPr marL="939800" lvl="1" indent="-342900">
              <a:lnSpc>
                <a:spcPct val="100000"/>
              </a:lnSpc>
              <a:spcBef>
                <a:spcPts val="0"/>
              </a:spcBef>
              <a:buFont typeface="+mj-lt"/>
              <a:buAutoNum type="arabicPeriod"/>
            </a:pPr>
            <a:r>
              <a:rPr lang="en-US" dirty="0"/>
              <a:t>Afterwards, rotate roles and try the next scenario</a:t>
            </a:r>
          </a:p>
          <a:p>
            <a:pPr marL="939800" lvl="1" indent="-342900">
              <a:lnSpc>
                <a:spcPct val="100000"/>
              </a:lnSpc>
              <a:spcBef>
                <a:spcPts val="0"/>
              </a:spcBef>
              <a:buFont typeface="+mj-lt"/>
              <a:buAutoNum type="arabicPeriod"/>
            </a:pPr>
            <a:r>
              <a:rPr lang="en-US" dirty="0"/>
              <a:t>There are three (3) practice scenarios, which should take 5-8 minutes each</a:t>
            </a:r>
          </a:p>
          <a:p>
            <a:r>
              <a:rPr lang="en-US" sz="1600" dirty="0"/>
              <a:t>Come back here for a large group discussion at the end of the breakout sessions</a:t>
            </a:r>
          </a:p>
        </p:txBody>
      </p:sp>
    </p:spTree>
    <p:extLst>
      <p:ext uri="{BB962C8B-B14F-4D97-AF65-F5344CB8AC3E}">
        <p14:creationId xmlns:p14="http://schemas.microsoft.com/office/powerpoint/2010/main" val="225345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3491E6-1BDC-3F40-AD9D-230EC89959EC}"/>
              </a:ext>
            </a:extLst>
          </p:cNvPr>
          <p:cNvSpPr>
            <a:spLocks noGrp="1"/>
          </p:cNvSpPr>
          <p:nvPr>
            <p:ph type="title"/>
          </p:nvPr>
        </p:nvSpPr>
        <p:spPr/>
        <p:txBody>
          <a:bodyPr/>
          <a:lstStyle/>
          <a:p>
            <a:r>
              <a:rPr lang="en-US" dirty="0"/>
              <a:t>Speaker Example 1</a:t>
            </a:r>
            <a:br>
              <a:rPr lang="en-US" dirty="0"/>
            </a:br>
            <a:r>
              <a:rPr lang="en-US" dirty="0"/>
              <a:t>Hardware Refresh</a:t>
            </a:r>
          </a:p>
        </p:txBody>
      </p:sp>
    </p:spTree>
    <p:extLst>
      <p:ext uri="{BB962C8B-B14F-4D97-AF65-F5344CB8AC3E}">
        <p14:creationId xmlns:p14="http://schemas.microsoft.com/office/powerpoint/2010/main" val="252291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p:txBody>
          <a:bodyPr/>
          <a:lstStyle/>
          <a:p>
            <a:r>
              <a:rPr lang="en-US" dirty="0"/>
              <a:t>CI Professional (Speaker) – Hardware Refresh</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p:txBody>
          <a:bodyPr/>
          <a:lstStyle/>
          <a:p>
            <a:r>
              <a:rPr lang="en-US" sz="1600" dirty="0"/>
              <a:t>You have a distinguished professor running on a older system that needs to be retired.  The system requires a ton of system administrator time to keep running, uses old and out of date software and takes up space/power/resources needed for newer systems in the data center. Unfortunately, what you know of the professor’s code is that there is a justifiable concern that the new operating system, compiler and support libraries will introduce bugs that may be non-trivial to fix.</a:t>
            </a:r>
          </a:p>
          <a:p>
            <a:r>
              <a:rPr lang="en-US" sz="1600" b="1" dirty="0"/>
              <a:t>You set up a meeting with the professor to explain the problem. Explain the situation to the professor about why the older systems must be retired, and get the professor to agree to move their research to the new hardware. </a:t>
            </a:r>
          </a:p>
          <a:p>
            <a:r>
              <a:rPr lang="en-US" sz="1600" dirty="0"/>
              <a:t>Remember to avoid jargon, use analogies when appropriate and check for understanding.</a:t>
            </a:r>
          </a:p>
        </p:txBody>
      </p:sp>
    </p:spTree>
    <p:extLst>
      <p:ext uri="{BB962C8B-B14F-4D97-AF65-F5344CB8AC3E}">
        <p14:creationId xmlns:p14="http://schemas.microsoft.com/office/powerpoint/2010/main" val="4265688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Actor (Listener) – Hardware Refresh </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lstStyle/>
          <a:p>
            <a:r>
              <a:rPr lang="en-US" sz="1400" dirty="0"/>
              <a:t>You are a distinguished professor whose research relies on a system that was purchased 7 years ago. You know that the HPC policy is to retire systems that are older than 5 years and you suspect that this is why </a:t>
            </a:r>
            <a:r>
              <a:rPr lang="en-US" sz="1400" b="1" dirty="0"/>
              <a:t>you’ve been called in to meet with the CI-Professional.</a:t>
            </a:r>
          </a:p>
          <a:p>
            <a:r>
              <a:rPr lang="en-US" sz="1400" dirty="0"/>
              <a:t>The students that wrote the code are long graduated and you know from prior experience upgrades to things like a new operating system, compiler and support libraries will introduce bugs to your code that are non-trivial to fix. </a:t>
            </a:r>
          </a:p>
          <a:p>
            <a:r>
              <a:rPr lang="en-US" sz="1400" dirty="0"/>
              <a:t>Although you have the resources to hire a programmer to refresh your code the time and effort required to move to new hardware will disrupt your research workflow.  </a:t>
            </a:r>
          </a:p>
          <a:p>
            <a:r>
              <a:rPr lang="en-US" sz="1400" b="1" dirty="0"/>
              <a:t>You go into the meeting with the plan to actively resist the upgrade and try to keep your existing system running. </a:t>
            </a:r>
          </a:p>
          <a:p>
            <a:r>
              <a:rPr lang="en-US" sz="1400" dirty="0"/>
              <a:t>Act as if you do not understand any ”Computer Jargon” </a:t>
            </a:r>
          </a:p>
          <a:p>
            <a:r>
              <a:rPr lang="en-US" sz="1400" b="1" dirty="0"/>
              <a:t>You will agree to comply with the CI-Professional’s request that you move to new hardware ONLY AFTER </a:t>
            </a:r>
            <a:r>
              <a:rPr lang="en-US" sz="1400" dirty="0"/>
              <a:t>the CI-professional has asked about your </a:t>
            </a:r>
            <a:r>
              <a:rPr lang="en-US" sz="1400" b="1" u="sng" dirty="0"/>
              <a:t>timeline</a:t>
            </a:r>
            <a:r>
              <a:rPr lang="en-US" sz="1400" dirty="0"/>
              <a:t> to complete the project. </a:t>
            </a:r>
          </a:p>
        </p:txBody>
      </p:sp>
    </p:spTree>
    <p:extLst>
      <p:ext uri="{BB962C8B-B14F-4D97-AF65-F5344CB8AC3E}">
        <p14:creationId xmlns:p14="http://schemas.microsoft.com/office/powerpoint/2010/main" val="777825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Hardware Refresh</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Reducing Jargon</a:t>
            </a:r>
          </a:p>
          <a:p>
            <a:pPr lvl="1">
              <a:spcBef>
                <a:spcPts val="0"/>
              </a:spcBef>
            </a:pPr>
            <a:r>
              <a:rPr lang="en-US" sz="1600" dirty="0"/>
              <a:t>Using good analogies</a:t>
            </a:r>
          </a:p>
          <a:p>
            <a:pPr lvl="1">
              <a:spcBef>
                <a:spcPts val="0"/>
              </a:spcBef>
            </a:pPr>
            <a:r>
              <a:rPr lang="en-US" sz="1600" dirty="0"/>
              <a:t>Checking for understanding</a:t>
            </a:r>
          </a:p>
          <a:p>
            <a:pPr marL="114300" indent="0">
              <a:buNone/>
            </a:pPr>
            <a:br>
              <a:rPr lang="en-US" sz="1600" dirty="0"/>
            </a:br>
            <a:r>
              <a:rPr lang="en-US" sz="1600" dirty="0"/>
              <a:t>If things get stuck, suggest that the speaker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Specifically, make note any jargon that is used and point it out with your feedback.</a:t>
            </a:r>
          </a:p>
          <a:p>
            <a:pPr marL="114300" indent="0">
              <a:buNone/>
            </a:pPr>
            <a:endParaRPr lang="en-US" sz="2000" dirty="0"/>
          </a:p>
          <a:p>
            <a:endParaRPr lang="en-US" dirty="0"/>
          </a:p>
        </p:txBody>
      </p:sp>
    </p:spTree>
    <p:extLst>
      <p:ext uri="{BB962C8B-B14F-4D97-AF65-F5344CB8AC3E}">
        <p14:creationId xmlns:p14="http://schemas.microsoft.com/office/powerpoint/2010/main" val="3121073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9EA1-4F01-E84F-A94A-7B435AF894D1}"/>
              </a:ext>
            </a:extLst>
          </p:cNvPr>
          <p:cNvSpPr>
            <a:spLocks noGrp="1"/>
          </p:cNvSpPr>
          <p:nvPr>
            <p:ph type="title"/>
          </p:nvPr>
        </p:nvSpPr>
        <p:spPr/>
        <p:txBody>
          <a:bodyPr/>
          <a:lstStyle/>
          <a:p>
            <a:r>
              <a:rPr lang="en-US" dirty="0"/>
              <a:t>Speaker Example 2 </a:t>
            </a:r>
            <a:br>
              <a:rPr lang="en-US" dirty="0"/>
            </a:br>
            <a:r>
              <a:rPr lang="en-US" dirty="0"/>
              <a:t>Data Center Committee</a:t>
            </a:r>
          </a:p>
        </p:txBody>
      </p:sp>
    </p:spTree>
    <p:extLst>
      <p:ext uri="{BB962C8B-B14F-4D97-AF65-F5344CB8AC3E}">
        <p14:creationId xmlns:p14="http://schemas.microsoft.com/office/powerpoint/2010/main" val="133075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p:txBody>
          <a:bodyPr/>
          <a:lstStyle/>
          <a:p>
            <a:r>
              <a:rPr lang="en-US" dirty="0"/>
              <a:t>CI Professional (Speaker) – Data Center Committee</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p:txBody>
          <a:bodyPr>
            <a:normAutofit fontScale="92500" lnSpcReduction="10000"/>
          </a:bodyPr>
          <a:lstStyle/>
          <a:p>
            <a:r>
              <a:rPr lang="en-US" sz="1600" dirty="0"/>
              <a:t>Your institution is building a new data center.  A Data Center Committee (DCC) was put together to come up with design specifications, talk to vendors, evaluate bids and present a report with recommendations to the Chief Technical Officer (CTO).  Unfortunately, all of the members of the DCC are from Central IT and no one from the Research Computing Center was included on the DCC even though all of your new equipment will be housed in the new data center.  </a:t>
            </a:r>
          </a:p>
          <a:p>
            <a:r>
              <a:rPr lang="en-US" sz="1600" b="1" dirty="0"/>
              <a:t>You are meeting with the CTO to make a case as to why someone from your team should be included on the DCC. </a:t>
            </a:r>
          </a:p>
          <a:p>
            <a:r>
              <a:rPr lang="en-US" sz="1600" dirty="0"/>
              <a:t>You specifically want a person on the DCC to make sure the following needs are met: (1) water cooling system, (2) sufficient power to the rack, (3) enough money is spent on floor space and not on extra facilities your group does not need (ex: generator backup, security gates, </a:t>
            </a:r>
            <a:r>
              <a:rPr lang="en-US" sz="1600" dirty="0" err="1"/>
              <a:t>etc</a:t>
            </a:r>
            <a:r>
              <a:rPr lang="en-US" sz="1600" dirty="0"/>
              <a:t>). </a:t>
            </a:r>
          </a:p>
          <a:p>
            <a:r>
              <a:rPr lang="en-US" sz="1600" dirty="0"/>
              <a:t>Remember to avoid jargon, use analogies when appropriate and check for understanding.</a:t>
            </a:r>
          </a:p>
          <a:p>
            <a:endParaRPr lang="en-US" sz="1600" dirty="0"/>
          </a:p>
        </p:txBody>
      </p:sp>
    </p:spTree>
    <p:extLst>
      <p:ext uri="{BB962C8B-B14F-4D97-AF65-F5344CB8AC3E}">
        <p14:creationId xmlns:p14="http://schemas.microsoft.com/office/powerpoint/2010/main" val="218413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Actor (Listener) – Data Center Committee</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normAutofit fontScale="92500" lnSpcReduction="20000"/>
          </a:bodyPr>
          <a:lstStyle/>
          <a:p>
            <a:r>
              <a:rPr lang="en-US" sz="1600" dirty="0"/>
              <a:t>You are the Chief Technical Officer (CTO) for your institution. You recently put together a Data Center Committee (DCC) to come up with design specifications, talk to vendors, evaluate bids and present you a report with recommendations.  </a:t>
            </a:r>
            <a:r>
              <a:rPr lang="en-US" sz="1600" b="1" dirty="0"/>
              <a:t>You are meeting with a member of the Research Computing Center who asked to discuss the DCC.  </a:t>
            </a:r>
          </a:p>
          <a:p>
            <a:r>
              <a:rPr lang="en-US" sz="1600" dirty="0"/>
              <a:t>You’re confident that the DCC will develop a plan that meets the needs of everyone on campus, because the requirements for central IT are so strict!  For instance, the new facility will provide “five 9s” service (meaning 99.999% uptime), which should be enough for anyone on campus.  The DCC will also focus its money on the important things – for instance, your staff has already ruled out adding a liquid cooling system because that’s not required for an enterprise computing system.</a:t>
            </a:r>
          </a:p>
          <a:p>
            <a:r>
              <a:rPr lang="en-US" sz="1600" dirty="0"/>
              <a:t>You did not include anyone from the RCC team on the DCC because they are not under your chain of command (so you cannot dictate their time) plus you feel that big committees are not as productive. </a:t>
            </a:r>
            <a:r>
              <a:rPr lang="en-US" sz="1600" b="1" dirty="0"/>
              <a:t>You will resist adding an RCC member to the design team UNTIL the speaker makes a good analogy that doesn’t use any jargon.</a:t>
            </a:r>
            <a:endParaRPr lang="en-US" sz="1600" dirty="0"/>
          </a:p>
        </p:txBody>
      </p:sp>
    </p:spTree>
    <p:extLst>
      <p:ext uri="{BB962C8B-B14F-4D97-AF65-F5344CB8AC3E}">
        <p14:creationId xmlns:p14="http://schemas.microsoft.com/office/powerpoint/2010/main" val="156633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Data Center Committee</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Reducing Jargon</a:t>
            </a:r>
          </a:p>
          <a:p>
            <a:pPr lvl="1">
              <a:spcBef>
                <a:spcPts val="0"/>
              </a:spcBef>
            </a:pPr>
            <a:r>
              <a:rPr lang="en-US" sz="1600" dirty="0"/>
              <a:t>Using good analogies</a:t>
            </a:r>
          </a:p>
          <a:p>
            <a:pPr lvl="1">
              <a:spcBef>
                <a:spcPts val="0"/>
              </a:spcBef>
            </a:pPr>
            <a:r>
              <a:rPr lang="en-US" sz="1600" dirty="0"/>
              <a:t>Checking for understanding</a:t>
            </a:r>
          </a:p>
          <a:p>
            <a:pPr marL="114300" indent="0">
              <a:buNone/>
            </a:pPr>
            <a:br>
              <a:rPr lang="en-US" sz="1600" dirty="0"/>
            </a:br>
            <a:r>
              <a:rPr lang="en-US" sz="1600" dirty="0"/>
              <a:t>If things get stuck, suggest that the speaker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Specifically, make note any jargon that is used and point it out with your feedback.</a:t>
            </a:r>
          </a:p>
          <a:p>
            <a:pPr marL="114300" indent="0">
              <a:buNone/>
            </a:pPr>
            <a:endParaRPr lang="en-US" sz="2000" dirty="0"/>
          </a:p>
          <a:p>
            <a:endParaRPr lang="en-US" dirty="0"/>
          </a:p>
        </p:txBody>
      </p:sp>
    </p:spTree>
    <p:extLst>
      <p:ext uri="{BB962C8B-B14F-4D97-AF65-F5344CB8AC3E}">
        <p14:creationId xmlns:p14="http://schemas.microsoft.com/office/powerpoint/2010/main" val="3224967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186EB-1B4A-A549-9C8B-EFF456CDA688}"/>
              </a:ext>
            </a:extLst>
          </p:cNvPr>
          <p:cNvSpPr>
            <a:spLocks noGrp="1"/>
          </p:cNvSpPr>
          <p:nvPr>
            <p:ph type="title"/>
          </p:nvPr>
        </p:nvSpPr>
        <p:spPr/>
        <p:txBody>
          <a:bodyPr/>
          <a:lstStyle/>
          <a:p>
            <a:r>
              <a:rPr lang="en-US" dirty="0"/>
              <a:t>Speaker Example 3</a:t>
            </a:r>
            <a:br>
              <a:rPr lang="en-US" dirty="0"/>
            </a:br>
            <a:r>
              <a:rPr lang="en-US" dirty="0"/>
              <a:t>Bad News</a:t>
            </a:r>
          </a:p>
        </p:txBody>
      </p:sp>
    </p:spTree>
    <p:extLst>
      <p:ext uri="{BB962C8B-B14F-4D97-AF65-F5344CB8AC3E}">
        <p14:creationId xmlns:p14="http://schemas.microsoft.com/office/powerpoint/2010/main" val="284133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b="1" dirty="0"/>
              <a:t>(5 minutes)  Introduction</a:t>
            </a:r>
          </a:p>
          <a:p>
            <a:r>
              <a:rPr lang="en-US" dirty="0"/>
              <a:t>(10 minutes) Methods for Leading in Complex Conversations</a:t>
            </a:r>
          </a:p>
          <a:p>
            <a:r>
              <a:rPr lang="en-US" dirty="0"/>
              <a:t>(20 minutes) Breakout Activity: The “Speaker”</a:t>
            </a:r>
          </a:p>
          <a:p>
            <a:r>
              <a:rPr lang="en-US" dirty="0"/>
              <a:t>(5 minutes)   Large Group Debrief</a:t>
            </a:r>
          </a:p>
          <a:p>
            <a:r>
              <a:rPr lang="en-US" dirty="0"/>
              <a:t>(10 minutes) Methods for Listening in Complex Conversations</a:t>
            </a:r>
          </a:p>
          <a:p>
            <a:r>
              <a:rPr lang="en-US"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8502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p:txBody>
          <a:bodyPr/>
          <a:lstStyle/>
          <a:p>
            <a:r>
              <a:rPr lang="en-US" dirty="0"/>
              <a:t>CI Professional (Speaker) – Bad News</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p:txBody>
          <a:bodyPr>
            <a:normAutofit fontScale="85000" lnSpcReduction="20000"/>
          </a:bodyPr>
          <a:lstStyle/>
          <a:p>
            <a:pPr marL="285750" indent="-285750"/>
            <a:r>
              <a:rPr lang="en-US" sz="1600" dirty="0"/>
              <a:t>You have sent up a meeting with a senior professor who is known to be high strung and difficult to work with.  This professor has been trying to get some research done on the HPC, but the code is working slower than expected and the professor has been barraging the help desk with emails and phone calls complaining about the system speeds.  </a:t>
            </a:r>
          </a:p>
          <a:p>
            <a:pPr marL="285750" indent="-285750"/>
            <a:r>
              <a:rPr lang="en-US" sz="1600" dirty="0"/>
              <a:t>After a lot of investigation (and several failed fixes), the HPC system administrators now believe that the problem is not in the professor’s code, but actually in the core high speed network. The issue actually affects all users, but the slow down for others is not noticeable – the only reason the problem was noticed is that this professor’s code really pushes the boundary of performance on the HPC network and therefore the slowdown was noticeable. </a:t>
            </a:r>
          </a:p>
          <a:p>
            <a:pPr marL="285750" indent="-285750"/>
            <a:r>
              <a:rPr lang="en-US" sz="1600" b="1" dirty="0"/>
              <a:t>You have scheduled a meeting, so that you can let the professor know that you’ve found the root cause of the slowdown.  However, you also have to tell the professor that it will take a least a couple of months to find a solution, </a:t>
            </a:r>
            <a:r>
              <a:rPr lang="en-US" sz="1600" dirty="0"/>
              <a:t>because it will require some back and forth with the vendor and maybe a need to upgrade to the latest network drivers – which can’t happen until the next scheduled maintenance window.</a:t>
            </a:r>
          </a:p>
          <a:p>
            <a:pPr marL="285750" indent="-285750"/>
            <a:r>
              <a:rPr lang="en-US" sz="1600" dirty="0"/>
              <a:t>Remember to avoid jargon, use analogies when appropriate and check for understanding.</a:t>
            </a:r>
          </a:p>
        </p:txBody>
      </p:sp>
    </p:spTree>
    <p:extLst>
      <p:ext uri="{BB962C8B-B14F-4D97-AF65-F5344CB8AC3E}">
        <p14:creationId xmlns:p14="http://schemas.microsoft.com/office/powerpoint/2010/main" val="2621974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Actor (Listener) – Bad News</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normAutofit fontScale="85000" lnSpcReduction="20000"/>
          </a:bodyPr>
          <a:lstStyle/>
          <a:p>
            <a:pPr marL="285750" indent="-285750"/>
            <a:r>
              <a:rPr lang="en-US" sz="1600" dirty="0"/>
              <a:t>You are an important professor under a lot of stress to finish your research quickly because of some immediate deadlines. The code you have written is complex and really pushes performance limits on even high-performance systems. However, when you run your code on your institutions HPC it is not running at the speeds you would expect. Your team has looked over every inch of your code multiple times and you’re certain that there is an underlying problem with the HPC. You’ve been emailing and calling the help desk repeatedly because you need the HPC system working at peak performance – yesterday!! – since you are already behind on many important deadlines.</a:t>
            </a:r>
          </a:p>
          <a:p>
            <a:pPr marL="285750" indent="-285750"/>
            <a:r>
              <a:rPr lang="en-US" sz="1600" dirty="0"/>
              <a:t>You’ve been asked to meet with someone at the HPC. Listen as the speaker explains the problem.  </a:t>
            </a:r>
            <a:r>
              <a:rPr lang="en-US" sz="1600" b="1" dirty="0"/>
              <a:t>Make sure they acknowledge that the problem is NOT in your code but in the HPC.  </a:t>
            </a:r>
          </a:p>
          <a:p>
            <a:pPr marL="285750" indent="-285750"/>
            <a:r>
              <a:rPr lang="en-US" sz="1600" dirty="0"/>
              <a:t>Since the problem is on their system, ask how they are going to fix it?  If it can’t be done immediately, what will they do while you wait for a solution?</a:t>
            </a:r>
          </a:p>
          <a:p>
            <a:pPr marL="285750" indent="-285750"/>
            <a:r>
              <a:rPr lang="en-US" sz="1600" b="1" dirty="0"/>
              <a:t>Badger them and be generally grumpy about the poor performance of the HPC until you are asked for YOUR ideas for solving the problem.  </a:t>
            </a:r>
            <a:r>
              <a:rPr lang="en-US" sz="1600" dirty="0"/>
              <a:t>If you are asked for ideas, get friendly and excited and start suggesting possibilities - dedicated time on the HPC! additional resources beyond the standard allocation! time on one of the national systems! whatever you’d like!!</a:t>
            </a:r>
          </a:p>
        </p:txBody>
      </p:sp>
    </p:spTree>
    <p:extLst>
      <p:ext uri="{BB962C8B-B14F-4D97-AF65-F5344CB8AC3E}">
        <p14:creationId xmlns:p14="http://schemas.microsoft.com/office/powerpoint/2010/main" val="211889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Bad News</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Reducing Jargon</a:t>
            </a:r>
          </a:p>
          <a:p>
            <a:pPr lvl="1">
              <a:spcBef>
                <a:spcPts val="0"/>
              </a:spcBef>
            </a:pPr>
            <a:r>
              <a:rPr lang="en-US" sz="1600" dirty="0"/>
              <a:t>Using good analogies</a:t>
            </a:r>
          </a:p>
          <a:p>
            <a:pPr lvl="1">
              <a:spcBef>
                <a:spcPts val="0"/>
              </a:spcBef>
            </a:pPr>
            <a:r>
              <a:rPr lang="en-US" sz="1600" dirty="0"/>
              <a:t>Checking for understanding</a:t>
            </a:r>
          </a:p>
          <a:p>
            <a:pPr marL="114300" indent="0">
              <a:buNone/>
            </a:pPr>
            <a:br>
              <a:rPr lang="en-US" sz="1600" dirty="0"/>
            </a:br>
            <a:r>
              <a:rPr lang="en-US" sz="1600" dirty="0"/>
              <a:t>If things get stuck, suggest that the speaker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Specifically, make note any jargon that is used and point it out with your feedback.</a:t>
            </a:r>
          </a:p>
          <a:p>
            <a:pPr marL="114300" indent="0">
              <a:buNone/>
            </a:pPr>
            <a:endParaRPr lang="en-US" sz="2000" dirty="0"/>
          </a:p>
          <a:p>
            <a:endParaRPr lang="en-US" dirty="0"/>
          </a:p>
        </p:txBody>
      </p:sp>
    </p:spTree>
    <p:extLst>
      <p:ext uri="{BB962C8B-B14F-4D97-AF65-F5344CB8AC3E}">
        <p14:creationId xmlns:p14="http://schemas.microsoft.com/office/powerpoint/2010/main" val="12558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dirty="0"/>
              <a:t>(10 minutes) Methods for Leading in Complex Conversations</a:t>
            </a:r>
          </a:p>
          <a:p>
            <a:r>
              <a:rPr lang="en-US" dirty="0"/>
              <a:t>(20 minutes) Breakout Activity: The “Speaker”</a:t>
            </a:r>
          </a:p>
          <a:p>
            <a:r>
              <a:rPr lang="en-US" b="1" dirty="0"/>
              <a:t>(5 minutes)   Large Group Debrief</a:t>
            </a:r>
          </a:p>
          <a:p>
            <a:r>
              <a:rPr lang="en-US" dirty="0"/>
              <a:t>(10 minutes) Methods for Listening in Complex Conversations</a:t>
            </a:r>
          </a:p>
          <a:p>
            <a:r>
              <a:rPr lang="en-US"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1531420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dirty="0"/>
              <a:t>(10 minutes) Methods for Leading in Complex Conversations</a:t>
            </a:r>
          </a:p>
          <a:p>
            <a:r>
              <a:rPr lang="en-US" dirty="0"/>
              <a:t>(20 minutes) Breakout Activity: The “Speaker”</a:t>
            </a:r>
          </a:p>
          <a:p>
            <a:r>
              <a:rPr lang="en-US" dirty="0"/>
              <a:t>(5 minutes)   Large Group Debrief</a:t>
            </a:r>
          </a:p>
          <a:p>
            <a:r>
              <a:rPr lang="en-US" b="1" dirty="0"/>
              <a:t>(10 minutes) Methods for Listening in Complex Conversations</a:t>
            </a:r>
          </a:p>
          <a:p>
            <a:r>
              <a:rPr lang="en-US"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361662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Context: Roles, Definitions and Tools</a:t>
            </a:r>
          </a:p>
        </p:txBody>
      </p:sp>
      <p:sp>
        <p:nvSpPr>
          <p:cNvPr id="3" name="Text Placeholder 2"/>
          <p:cNvSpPr>
            <a:spLocks noGrp="1"/>
          </p:cNvSpPr>
          <p:nvPr>
            <p:ph type="body" idx="1"/>
          </p:nvPr>
        </p:nvSpPr>
        <p:spPr/>
        <p:txBody>
          <a:bodyPr/>
          <a:lstStyle/>
          <a:p>
            <a:pPr marL="139700" indent="0">
              <a:buNone/>
            </a:pPr>
            <a:r>
              <a:rPr lang="en-US" sz="1800" dirty="0"/>
              <a:t>Speaker</a:t>
            </a:r>
          </a:p>
          <a:p>
            <a:r>
              <a:rPr lang="en-US" dirty="0"/>
              <a:t>Initiates or leads the conversation</a:t>
            </a:r>
          </a:p>
          <a:p>
            <a:r>
              <a:rPr lang="en-US" dirty="0"/>
              <a:t>Goal is to communicate the CI problem</a:t>
            </a:r>
          </a:p>
          <a:p>
            <a:r>
              <a:rPr lang="en-US" dirty="0"/>
              <a:t>May be a CI user, professional, etc.</a:t>
            </a:r>
          </a:p>
          <a:p>
            <a:endParaRPr lang="en-US" dirty="0"/>
          </a:p>
          <a:p>
            <a:pPr marL="139700" indent="0">
              <a:buNone/>
            </a:pPr>
            <a:r>
              <a:rPr lang="en-US" sz="1800" dirty="0"/>
              <a:t>Speaker’s Tools</a:t>
            </a:r>
          </a:p>
          <a:p>
            <a:r>
              <a:rPr lang="en-US" dirty="0"/>
              <a:t>Reducing Jargon</a:t>
            </a:r>
          </a:p>
          <a:p>
            <a:r>
              <a:rPr lang="en-US" dirty="0"/>
              <a:t>Using Good Analogies</a:t>
            </a:r>
          </a:p>
          <a:p>
            <a:r>
              <a:rPr lang="en-US" dirty="0"/>
              <a:t>Checking for Understanding</a:t>
            </a:r>
          </a:p>
        </p:txBody>
      </p:sp>
      <p:sp>
        <p:nvSpPr>
          <p:cNvPr id="4" name="Text Placeholder 3"/>
          <p:cNvSpPr>
            <a:spLocks noGrp="1"/>
          </p:cNvSpPr>
          <p:nvPr>
            <p:ph type="body" idx="2"/>
          </p:nvPr>
        </p:nvSpPr>
        <p:spPr/>
        <p:txBody>
          <a:bodyPr/>
          <a:lstStyle/>
          <a:p>
            <a:pPr marL="139700" indent="0">
              <a:buNone/>
            </a:pPr>
            <a:r>
              <a:rPr lang="en-US" sz="1800" dirty="0"/>
              <a:t>Listener</a:t>
            </a:r>
          </a:p>
          <a:p>
            <a:r>
              <a:rPr lang="en-US" dirty="0"/>
              <a:t>Listens to the speaker</a:t>
            </a:r>
          </a:p>
          <a:p>
            <a:r>
              <a:rPr lang="en-US" dirty="0"/>
              <a:t>Goal is to understand the CI problem</a:t>
            </a:r>
          </a:p>
          <a:p>
            <a:r>
              <a:rPr lang="en-US" dirty="0"/>
              <a:t>May be a CI user, professional, etc.</a:t>
            </a:r>
          </a:p>
          <a:p>
            <a:endParaRPr lang="en-US" dirty="0"/>
          </a:p>
          <a:p>
            <a:pPr marL="139700" indent="0">
              <a:buNone/>
            </a:pPr>
            <a:r>
              <a:rPr lang="en-US" sz="1800" dirty="0"/>
              <a:t>Listener’s Tools</a:t>
            </a:r>
          </a:p>
          <a:p>
            <a:r>
              <a:rPr lang="en-US" dirty="0"/>
              <a:t>Reflective / Active Listening</a:t>
            </a:r>
          </a:p>
          <a:p>
            <a:r>
              <a:rPr lang="en-US" dirty="0"/>
              <a:t>Paraphrasing</a:t>
            </a:r>
          </a:p>
          <a:p>
            <a:r>
              <a:rPr lang="en-US" dirty="0"/>
              <a:t>Asking Clarifying Questions</a:t>
            </a:r>
          </a:p>
          <a:p>
            <a:endParaRPr lang="en-US" dirty="0"/>
          </a:p>
        </p:txBody>
      </p:sp>
    </p:spTree>
    <p:extLst>
      <p:ext uri="{BB962C8B-B14F-4D97-AF65-F5344CB8AC3E}">
        <p14:creationId xmlns:p14="http://schemas.microsoft.com/office/powerpoint/2010/main" val="556989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BD0B-C60B-6242-81B5-FA947D8E840E}"/>
              </a:ext>
            </a:extLst>
          </p:cNvPr>
          <p:cNvSpPr>
            <a:spLocks noGrp="1"/>
          </p:cNvSpPr>
          <p:nvPr>
            <p:ph type="title"/>
          </p:nvPr>
        </p:nvSpPr>
        <p:spPr/>
        <p:txBody>
          <a:bodyPr/>
          <a:lstStyle/>
          <a:p>
            <a:r>
              <a:rPr lang="en-US" dirty="0"/>
              <a:t>Listener Tools</a:t>
            </a:r>
          </a:p>
        </p:txBody>
      </p:sp>
      <p:sp>
        <p:nvSpPr>
          <p:cNvPr id="5" name="Text Placeholder 4">
            <a:extLst>
              <a:ext uri="{FF2B5EF4-FFF2-40B4-BE49-F238E27FC236}">
                <a16:creationId xmlns:a16="http://schemas.microsoft.com/office/drawing/2014/main" id="{4E1AC3EF-3B05-BC4F-A8D0-F2B261B84BE0}"/>
              </a:ext>
            </a:extLst>
          </p:cNvPr>
          <p:cNvSpPr>
            <a:spLocks noGrp="1"/>
          </p:cNvSpPr>
          <p:nvPr>
            <p:ph type="body" idx="1"/>
          </p:nvPr>
        </p:nvSpPr>
        <p:spPr/>
        <p:txBody>
          <a:bodyPr/>
          <a:lstStyle/>
          <a:p>
            <a:r>
              <a:rPr lang="en-US" sz="2000" dirty="0"/>
              <a:t>As CI Professionals, when we are in the listener role our goal is to understand the problem so that we can help find solutions</a:t>
            </a:r>
          </a:p>
          <a:p>
            <a:pPr lvl="1"/>
            <a:r>
              <a:rPr lang="en-US" sz="1600" dirty="0"/>
              <a:t>Use </a:t>
            </a:r>
            <a:r>
              <a:rPr lang="en-US" sz="1600" b="1" dirty="0"/>
              <a:t>Reflective / Active Listening </a:t>
            </a:r>
            <a:r>
              <a:rPr lang="en-US" sz="1600" dirty="0"/>
              <a:t>to make sure the speaker feels heard. </a:t>
            </a:r>
            <a:br>
              <a:rPr lang="en-US" sz="1600" dirty="0"/>
            </a:br>
            <a:r>
              <a:rPr lang="en-US" sz="1600" dirty="0"/>
              <a:t>This is particularly helpful in situations with strong emotions.</a:t>
            </a:r>
          </a:p>
          <a:p>
            <a:pPr lvl="1"/>
            <a:r>
              <a:rPr lang="en-US" sz="1600" dirty="0"/>
              <a:t>Use </a:t>
            </a:r>
            <a:r>
              <a:rPr lang="en-US" sz="1600" b="1" dirty="0"/>
              <a:t>Paraphrasing</a:t>
            </a:r>
            <a:r>
              <a:rPr lang="en-US" sz="1600" dirty="0"/>
              <a:t> to make sure you (the listener) truly understand the situation.</a:t>
            </a:r>
          </a:p>
          <a:p>
            <a:pPr lvl="1"/>
            <a:r>
              <a:rPr lang="en-US" sz="1600" dirty="0"/>
              <a:t>Use </a:t>
            </a:r>
            <a:r>
              <a:rPr lang="en-US" sz="1600" b="1" dirty="0"/>
              <a:t>Clarifying Questions </a:t>
            </a:r>
            <a:r>
              <a:rPr lang="en-US" sz="1600" dirty="0"/>
              <a:t>to obtain additional information you need to help solve the problem. </a:t>
            </a:r>
          </a:p>
        </p:txBody>
      </p:sp>
    </p:spTree>
    <p:extLst>
      <p:ext uri="{BB962C8B-B14F-4D97-AF65-F5344CB8AC3E}">
        <p14:creationId xmlns:p14="http://schemas.microsoft.com/office/powerpoint/2010/main" val="3608012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US" dirty="0"/>
              <a:t>Listener Tool: Reflective Listening</a:t>
            </a:r>
            <a:br>
              <a:rPr lang="en-US" dirty="0"/>
            </a:br>
            <a:endParaRPr dirty="0"/>
          </a:p>
        </p:txBody>
      </p:sp>
      <p:sp>
        <p:nvSpPr>
          <p:cNvPr id="289" name="Google Shape;289;p50"/>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indent="-457200">
              <a:spcBef>
                <a:spcPts val="600"/>
              </a:spcBef>
              <a:buFont typeface="+mj-lt"/>
              <a:buAutoNum type="arabicPeriod"/>
            </a:pPr>
            <a:r>
              <a:rPr lang="en-US" sz="2000" dirty="0"/>
              <a:t>Listen with the goal of truly understanding the speaker</a:t>
            </a:r>
          </a:p>
          <a:p>
            <a:pPr marL="742950" lvl="1" indent="-285750">
              <a:spcBef>
                <a:spcPts val="600"/>
              </a:spcBef>
            </a:pPr>
            <a:r>
              <a:rPr lang="en-US" sz="1600" dirty="0"/>
              <a:t>Pay attention to both words and body language</a:t>
            </a:r>
          </a:p>
          <a:p>
            <a:pPr marL="742950" lvl="1" indent="-285750">
              <a:spcBef>
                <a:spcPts val="600"/>
              </a:spcBef>
            </a:pPr>
            <a:r>
              <a:rPr lang="en-US" sz="1600" dirty="0"/>
              <a:t>Watch for strong emotions (anger, frustration, worry)</a:t>
            </a:r>
          </a:p>
          <a:p>
            <a:pPr indent="-457200">
              <a:spcBef>
                <a:spcPts val="600"/>
              </a:spcBef>
              <a:buFont typeface="+mj-lt"/>
              <a:buAutoNum type="arabicPeriod"/>
            </a:pPr>
            <a:r>
              <a:rPr lang="en-US" sz="2000" dirty="0"/>
              <a:t>Reflect back to the speaker what you heard, using “I” statements</a:t>
            </a:r>
          </a:p>
          <a:p>
            <a:pPr marL="742950" lvl="1" indent="-285750">
              <a:spcBef>
                <a:spcPts val="600"/>
              </a:spcBef>
            </a:pPr>
            <a:r>
              <a:rPr lang="en-US" sz="1600" b="1" dirty="0"/>
              <a:t>Correct: </a:t>
            </a:r>
            <a:r>
              <a:rPr lang="en-US" sz="1600" dirty="0"/>
              <a:t>“What I understood was…”</a:t>
            </a:r>
          </a:p>
          <a:p>
            <a:pPr marL="742950" lvl="1" indent="-285750">
              <a:spcBef>
                <a:spcPts val="600"/>
              </a:spcBef>
            </a:pPr>
            <a:r>
              <a:rPr lang="en-US" sz="1600" b="1" dirty="0"/>
              <a:t>Incorrect:</a:t>
            </a:r>
            <a:r>
              <a:rPr lang="en-US" sz="1600" dirty="0"/>
              <a:t> “You said…”</a:t>
            </a:r>
          </a:p>
          <a:p>
            <a:pPr indent="-457200">
              <a:spcBef>
                <a:spcPts val="600"/>
              </a:spcBef>
              <a:buFont typeface="+mj-lt"/>
              <a:buAutoNum type="arabicPeriod"/>
            </a:pPr>
            <a:r>
              <a:rPr lang="en-US" sz="2000" dirty="0"/>
              <a:t>If strong emotions are expressed, acknowledge without judgement</a:t>
            </a:r>
          </a:p>
          <a:p>
            <a:pPr marL="742950" lvl="1" indent="-285750">
              <a:spcBef>
                <a:spcPts val="600"/>
              </a:spcBef>
            </a:pPr>
            <a:r>
              <a:rPr lang="en-US" sz="1600" b="1" dirty="0"/>
              <a:t>Correct: </a:t>
            </a:r>
            <a:r>
              <a:rPr lang="en-US" sz="1600" dirty="0"/>
              <a:t>“That sounds really frustrating…”</a:t>
            </a:r>
          </a:p>
          <a:p>
            <a:pPr marL="742950" lvl="1" indent="-285750">
              <a:spcBef>
                <a:spcPts val="600"/>
              </a:spcBef>
            </a:pPr>
            <a:r>
              <a:rPr lang="en-US" sz="1600" b="1" dirty="0"/>
              <a:t>Incorrect:</a:t>
            </a:r>
            <a:r>
              <a:rPr lang="en-US" sz="1600" dirty="0"/>
              <a:t> “Calm down! You’re blowing this completely out of proportion…”</a:t>
            </a:r>
          </a:p>
        </p:txBody>
      </p:sp>
    </p:spTree>
    <p:extLst>
      <p:ext uri="{BB962C8B-B14F-4D97-AF65-F5344CB8AC3E}">
        <p14:creationId xmlns:p14="http://schemas.microsoft.com/office/powerpoint/2010/main" val="1647652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9D0E-3734-C34F-A8D4-EDE4D95E8B6F}"/>
              </a:ext>
            </a:extLst>
          </p:cNvPr>
          <p:cNvSpPr>
            <a:spLocks noGrp="1"/>
          </p:cNvSpPr>
          <p:nvPr>
            <p:ph type="title"/>
          </p:nvPr>
        </p:nvSpPr>
        <p:spPr/>
        <p:txBody>
          <a:bodyPr/>
          <a:lstStyle/>
          <a:p>
            <a:r>
              <a:rPr lang="en-US" dirty="0"/>
              <a:t>Listener Tool: Paraphrasing</a:t>
            </a:r>
            <a:br>
              <a:rPr lang="en-US" dirty="0"/>
            </a:br>
            <a:endParaRPr lang="en-US" dirty="0"/>
          </a:p>
        </p:txBody>
      </p:sp>
      <p:sp>
        <p:nvSpPr>
          <p:cNvPr id="3" name="Text Placeholder 2">
            <a:extLst>
              <a:ext uri="{FF2B5EF4-FFF2-40B4-BE49-F238E27FC236}">
                <a16:creationId xmlns:a16="http://schemas.microsoft.com/office/drawing/2014/main" id="{1E4B2920-8DF8-B744-95D7-14142A7E23A3}"/>
              </a:ext>
            </a:extLst>
          </p:cNvPr>
          <p:cNvSpPr>
            <a:spLocks noGrp="1"/>
          </p:cNvSpPr>
          <p:nvPr>
            <p:ph type="body" idx="1"/>
          </p:nvPr>
        </p:nvSpPr>
        <p:spPr/>
        <p:txBody>
          <a:bodyPr/>
          <a:lstStyle/>
          <a:p>
            <a:r>
              <a:rPr lang="en-US" dirty="0"/>
              <a:t>Use paraphrasing when you are trying to understand a complex problem</a:t>
            </a:r>
          </a:p>
          <a:p>
            <a:pPr marL="939800" lvl="1">
              <a:buFont typeface="+mj-lt"/>
              <a:buAutoNum type="arabicPeriod"/>
            </a:pPr>
            <a:r>
              <a:rPr lang="en-US" sz="1600" dirty="0"/>
              <a:t>Listen to the speaker carefully</a:t>
            </a:r>
          </a:p>
          <a:p>
            <a:pPr marL="939800" lvl="1">
              <a:buFont typeface="+mj-lt"/>
              <a:buAutoNum type="arabicPeriod"/>
            </a:pPr>
            <a:r>
              <a:rPr lang="en-US" sz="1600" dirty="0"/>
              <a:t>In your own words, state the parts of the situation you understand </a:t>
            </a:r>
            <a:br>
              <a:rPr lang="en-US" sz="1600" dirty="0"/>
            </a:br>
            <a:r>
              <a:rPr lang="en-US" sz="1600" dirty="0"/>
              <a:t>(avoid adding jargon!)</a:t>
            </a:r>
          </a:p>
          <a:p>
            <a:pPr marL="939800" lvl="1">
              <a:buFont typeface="+mj-lt"/>
              <a:buAutoNum type="arabicPeriod"/>
            </a:pPr>
            <a:r>
              <a:rPr lang="en-US" sz="1600" dirty="0"/>
              <a:t>Allow the speaker to confirm, or to clarify, your understanding</a:t>
            </a:r>
          </a:p>
          <a:p>
            <a:pPr marL="482600">
              <a:buFont typeface="+mj-lt"/>
              <a:buAutoNum type="arabicPeriod"/>
            </a:pPr>
            <a:endParaRPr lang="en-US" dirty="0"/>
          </a:p>
          <a:p>
            <a:r>
              <a:rPr lang="en-US" dirty="0"/>
              <a:t>Paraphrasing is NOT the same as parroting</a:t>
            </a:r>
          </a:p>
          <a:p>
            <a:pPr lvl="1"/>
            <a:r>
              <a:rPr lang="en-US" sz="1600" dirty="0"/>
              <a:t>To use an analogy: paraphrasing is a lens, while parroting is a mirror </a:t>
            </a:r>
          </a:p>
          <a:p>
            <a:endParaRPr lang="en-US" dirty="0"/>
          </a:p>
        </p:txBody>
      </p:sp>
    </p:spTree>
    <p:extLst>
      <p:ext uri="{BB962C8B-B14F-4D97-AF65-F5344CB8AC3E}">
        <p14:creationId xmlns:p14="http://schemas.microsoft.com/office/powerpoint/2010/main" val="3204062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Listener Tool: Ask Clarifying Questions</a:t>
            </a:r>
            <a:endParaRPr dirty="0"/>
          </a:p>
        </p:txBody>
      </p:sp>
      <p:sp>
        <p:nvSpPr>
          <p:cNvPr id="295" name="Google Shape;295;p51"/>
          <p:cNvSpPr txBox="1">
            <a:spLocks noGrp="1"/>
          </p:cNvSpPr>
          <p:nvPr>
            <p:ph type="body" idx="1"/>
          </p:nvPr>
        </p:nvSpPr>
        <p:spPr>
          <a:xfrm>
            <a:off x="311699" y="1152475"/>
            <a:ext cx="8687921" cy="3416400"/>
          </a:xfrm>
          <a:prstGeom prst="rect">
            <a:avLst/>
          </a:prstGeom>
        </p:spPr>
        <p:txBody>
          <a:bodyPr spcFirstLastPara="1" wrap="square" lIns="91425" tIns="91425" rIns="91425" bIns="91425" anchor="t" anchorCtr="0">
            <a:noAutofit/>
          </a:bodyPr>
          <a:lstStyle/>
          <a:p>
            <a:pPr marL="0" indent="-285750"/>
            <a:r>
              <a:rPr lang="en-US" sz="2000" dirty="0"/>
              <a:t>As the listener, your goal is to understand in order to help solve problems</a:t>
            </a:r>
          </a:p>
          <a:p>
            <a:pPr marL="0" indent="-285750"/>
            <a:endParaRPr lang="en-US" sz="2000" dirty="0"/>
          </a:p>
          <a:p>
            <a:pPr marL="0" indent="-285750"/>
            <a:r>
              <a:rPr lang="en-US" sz="2000" dirty="0"/>
              <a:t>Use clarifying questions to obtain additional information you need to help</a:t>
            </a:r>
          </a:p>
          <a:p>
            <a:pPr lvl="1"/>
            <a:r>
              <a:rPr lang="en-US" sz="1600" dirty="0"/>
              <a:t>“What programming language does your software use?”</a:t>
            </a:r>
          </a:p>
          <a:p>
            <a:pPr lvl="1"/>
            <a:r>
              <a:rPr lang="en-US" sz="1600" dirty="0"/>
              <a:t>“Can you tell me a bit more about the team that wrote the code?”</a:t>
            </a:r>
          </a:p>
          <a:p>
            <a:pPr lvl="1"/>
            <a:r>
              <a:rPr lang="en-US" sz="1600" dirty="0"/>
              <a:t>“Have you ever used the HPC before?”</a:t>
            </a:r>
          </a:p>
          <a:p>
            <a:pPr marL="0" lvl="1" indent="-285750">
              <a:spcBef>
                <a:spcPts val="0"/>
              </a:spcBef>
            </a:pPr>
            <a:endParaRPr sz="1800" dirty="0"/>
          </a:p>
        </p:txBody>
      </p:sp>
    </p:spTree>
    <p:extLst>
      <p:ext uri="{BB962C8B-B14F-4D97-AF65-F5344CB8AC3E}">
        <p14:creationId xmlns:p14="http://schemas.microsoft.com/office/powerpoint/2010/main" val="1628920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09EC-609B-974A-932F-35717BAF58D2}"/>
              </a:ext>
            </a:extLst>
          </p:cNvPr>
          <p:cNvPicPr>
            <a:picLocks noChangeAspect="1"/>
          </p:cNvPicPr>
          <p:nvPr/>
        </p:nvPicPr>
        <p:blipFill>
          <a:blip r:embed="rId3"/>
          <a:stretch>
            <a:fillRect/>
          </a:stretch>
        </p:blipFill>
        <p:spPr>
          <a:xfrm>
            <a:off x="6677619" y="404448"/>
            <a:ext cx="1558919" cy="1558919"/>
          </a:xfrm>
          <a:prstGeom prst="rect">
            <a:avLst/>
          </a:prstGeom>
        </p:spPr>
      </p:pic>
      <p:grpSp>
        <p:nvGrpSpPr>
          <p:cNvPr id="7" name="Group 6">
            <a:extLst>
              <a:ext uri="{FF2B5EF4-FFF2-40B4-BE49-F238E27FC236}">
                <a16:creationId xmlns:a16="http://schemas.microsoft.com/office/drawing/2014/main" id="{C83BA42C-66BB-A244-BAA1-C9DE4F793F5E}"/>
              </a:ext>
            </a:extLst>
          </p:cNvPr>
          <p:cNvGrpSpPr/>
          <p:nvPr/>
        </p:nvGrpSpPr>
        <p:grpSpPr>
          <a:xfrm>
            <a:off x="3088055" y="363591"/>
            <a:ext cx="2890535" cy="1690585"/>
            <a:chOff x="2793904" y="1983098"/>
            <a:chExt cx="2267643" cy="1275352"/>
          </a:xfrm>
        </p:grpSpPr>
        <p:pic>
          <p:nvPicPr>
            <p:cNvPr id="5" name="Picture 4">
              <a:extLst>
                <a:ext uri="{FF2B5EF4-FFF2-40B4-BE49-F238E27FC236}">
                  <a16:creationId xmlns:a16="http://schemas.microsoft.com/office/drawing/2014/main" id="{DE1117F7-1239-3744-B803-4A1115B936BD}"/>
                </a:ext>
              </a:extLst>
            </p:cNvPr>
            <p:cNvPicPr>
              <a:picLocks noChangeAspect="1"/>
            </p:cNvPicPr>
            <p:nvPr/>
          </p:nvPicPr>
          <p:blipFill>
            <a:blip r:embed="rId4"/>
            <a:stretch>
              <a:fillRect/>
            </a:stretch>
          </p:blipFill>
          <p:spPr>
            <a:xfrm>
              <a:off x="2869812" y="1983098"/>
              <a:ext cx="2059047" cy="1041091"/>
            </a:xfrm>
            <a:prstGeom prst="rect">
              <a:avLst/>
            </a:prstGeom>
          </p:spPr>
        </p:pic>
        <p:sp>
          <p:nvSpPr>
            <p:cNvPr id="6" name="TextBox 5">
              <a:extLst>
                <a:ext uri="{FF2B5EF4-FFF2-40B4-BE49-F238E27FC236}">
                  <a16:creationId xmlns:a16="http://schemas.microsoft.com/office/drawing/2014/main" id="{3FCC2567-F775-5945-8300-175D1E3059ED}"/>
                </a:ext>
              </a:extLst>
            </p:cNvPr>
            <p:cNvSpPr txBox="1"/>
            <p:nvPr/>
          </p:nvSpPr>
          <p:spPr>
            <a:xfrm>
              <a:off x="2793904" y="2910177"/>
              <a:ext cx="2267643" cy="348273"/>
            </a:xfrm>
            <a:prstGeom prst="rect">
              <a:avLst/>
            </a:prstGeom>
            <a:noFill/>
          </p:spPr>
          <p:txBody>
            <a:bodyPr wrap="none" rtlCol="0">
              <a:spAutoFit/>
            </a:bodyPr>
            <a:lstStyle/>
            <a:p>
              <a:pPr algn="ctr"/>
              <a:r>
                <a:rPr lang="en-US" sz="2400" dirty="0" err="1"/>
                <a:t>CyberAmbassadors</a:t>
              </a:r>
              <a:endParaRPr lang="en-US" sz="2400" dirty="0"/>
            </a:p>
          </p:txBody>
        </p:sp>
      </p:grpSp>
      <p:pic>
        <p:nvPicPr>
          <p:cNvPr id="9" name="Picture 8">
            <a:extLst>
              <a:ext uri="{FF2B5EF4-FFF2-40B4-BE49-F238E27FC236}">
                <a16:creationId xmlns:a16="http://schemas.microsoft.com/office/drawing/2014/main" id="{A36ECB27-E1F2-B441-8485-F53CF53DD6B9}"/>
              </a:ext>
            </a:extLst>
          </p:cNvPr>
          <p:cNvPicPr>
            <a:picLocks noChangeAspect="1"/>
          </p:cNvPicPr>
          <p:nvPr/>
        </p:nvPicPr>
        <p:blipFill>
          <a:blip r:embed="rId5"/>
          <a:stretch>
            <a:fillRect/>
          </a:stretch>
        </p:blipFill>
        <p:spPr>
          <a:xfrm>
            <a:off x="1177819" y="363591"/>
            <a:ext cx="1211207" cy="1640635"/>
          </a:xfrm>
          <a:prstGeom prst="rect">
            <a:avLst/>
          </a:prstGeom>
        </p:spPr>
      </p:pic>
      <p:grpSp>
        <p:nvGrpSpPr>
          <p:cNvPr id="18" name="Group 17">
            <a:extLst>
              <a:ext uri="{FF2B5EF4-FFF2-40B4-BE49-F238E27FC236}">
                <a16:creationId xmlns:a16="http://schemas.microsoft.com/office/drawing/2014/main" id="{394D0922-2F20-3647-BDC3-92B11B17F5BC}"/>
              </a:ext>
            </a:extLst>
          </p:cNvPr>
          <p:cNvGrpSpPr/>
          <p:nvPr/>
        </p:nvGrpSpPr>
        <p:grpSpPr>
          <a:xfrm>
            <a:off x="264723" y="2226365"/>
            <a:ext cx="8798564" cy="2827421"/>
            <a:chOff x="264723" y="2226365"/>
            <a:chExt cx="8798564" cy="2827421"/>
          </a:xfrm>
        </p:grpSpPr>
        <p:pic>
          <p:nvPicPr>
            <p:cNvPr id="8" name="Picture 7">
              <a:extLst>
                <a:ext uri="{FF2B5EF4-FFF2-40B4-BE49-F238E27FC236}">
                  <a16:creationId xmlns:a16="http://schemas.microsoft.com/office/drawing/2014/main" id="{4B351384-39EB-474B-BD77-51F83937525A}"/>
                </a:ext>
              </a:extLst>
            </p:cNvPr>
            <p:cNvPicPr>
              <a:picLocks noChangeAspect="1"/>
            </p:cNvPicPr>
            <p:nvPr/>
          </p:nvPicPr>
          <p:blipFill>
            <a:blip r:embed="rId6"/>
            <a:stretch>
              <a:fillRect/>
            </a:stretch>
          </p:blipFill>
          <p:spPr>
            <a:xfrm>
              <a:off x="270648" y="2226365"/>
              <a:ext cx="1704337" cy="1482033"/>
            </a:xfrm>
            <a:prstGeom prst="rect">
              <a:avLst/>
            </a:prstGeom>
          </p:spPr>
        </p:pic>
        <p:pic>
          <p:nvPicPr>
            <p:cNvPr id="10" name="Picture 9">
              <a:extLst>
                <a:ext uri="{FF2B5EF4-FFF2-40B4-BE49-F238E27FC236}">
                  <a16:creationId xmlns:a16="http://schemas.microsoft.com/office/drawing/2014/main" id="{EB1D26A4-EABA-334E-A30B-11D1365B94A6}"/>
                </a:ext>
              </a:extLst>
            </p:cNvPr>
            <p:cNvPicPr>
              <a:picLocks noChangeAspect="1"/>
            </p:cNvPicPr>
            <p:nvPr/>
          </p:nvPicPr>
          <p:blipFill>
            <a:blip r:embed="rId7"/>
            <a:stretch>
              <a:fillRect/>
            </a:stretch>
          </p:blipFill>
          <p:spPr>
            <a:xfrm>
              <a:off x="4933057" y="2239990"/>
              <a:ext cx="2014160" cy="892997"/>
            </a:xfrm>
            <a:prstGeom prst="rect">
              <a:avLst/>
            </a:prstGeom>
          </p:spPr>
        </p:pic>
        <p:pic>
          <p:nvPicPr>
            <p:cNvPr id="11" name="Picture 10">
              <a:extLst>
                <a:ext uri="{FF2B5EF4-FFF2-40B4-BE49-F238E27FC236}">
                  <a16:creationId xmlns:a16="http://schemas.microsoft.com/office/drawing/2014/main" id="{6C5ED216-E71D-6240-B715-76F2CE8A1BEF}"/>
                </a:ext>
              </a:extLst>
            </p:cNvPr>
            <p:cNvPicPr>
              <a:picLocks noChangeAspect="1"/>
            </p:cNvPicPr>
            <p:nvPr/>
          </p:nvPicPr>
          <p:blipFill>
            <a:blip r:embed="rId8"/>
            <a:stretch>
              <a:fillRect/>
            </a:stretch>
          </p:blipFill>
          <p:spPr>
            <a:xfrm>
              <a:off x="5834083" y="3828433"/>
              <a:ext cx="3061252" cy="1158376"/>
            </a:xfrm>
            <a:prstGeom prst="rect">
              <a:avLst/>
            </a:prstGeom>
          </p:spPr>
        </p:pic>
        <p:pic>
          <p:nvPicPr>
            <p:cNvPr id="13" name="Picture 12">
              <a:extLst>
                <a:ext uri="{FF2B5EF4-FFF2-40B4-BE49-F238E27FC236}">
                  <a16:creationId xmlns:a16="http://schemas.microsoft.com/office/drawing/2014/main" id="{A08CCB30-5402-AE49-B715-ED19D759C200}"/>
                </a:ext>
              </a:extLst>
            </p:cNvPr>
            <p:cNvPicPr>
              <a:picLocks noChangeAspect="1"/>
            </p:cNvPicPr>
            <p:nvPr/>
          </p:nvPicPr>
          <p:blipFill rotWithShape="1">
            <a:blip r:embed="rId9">
              <a:clrChange>
                <a:clrFrom>
                  <a:srgbClr val="FFFFFF"/>
                </a:clrFrom>
                <a:clrTo>
                  <a:srgbClr val="FFFFFF">
                    <a:alpha val="0"/>
                  </a:srgbClr>
                </a:clrTo>
              </a:clrChange>
            </a:blip>
            <a:srcRect t="21711" b="20036"/>
            <a:stretch/>
          </p:blipFill>
          <p:spPr>
            <a:xfrm>
              <a:off x="2191970" y="2360514"/>
              <a:ext cx="2069930" cy="903164"/>
            </a:xfrm>
            <a:prstGeom prst="rect">
              <a:avLst/>
            </a:prstGeom>
          </p:spPr>
        </p:pic>
        <p:pic>
          <p:nvPicPr>
            <p:cNvPr id="14" name="Picture 13">
              <a:extLst>
                <a:ext uri="{FF2B5EF4-FFF2-40B4-BE49-F238E27FC236}">
                  <a16:creationId xmlns:a16="http://schemas.microsoft.com/office/drawing/2014/main" id="{D8A1C74A-B313-1D4F-85D5-1ABDEBCC92E3}"/>
                </a:ext>
              </a:extLst>
            </p:cNvPr>
            <p:cNvPicPr>
              <a:picLocks noChangeAspect="1"/>
            </p:cNvPicPr>
            <p:nvPr/>
          </p:nvPicPr>
          <p:blipFill rotWithShape="1">
            <a:blip r:embed="rId10"/>
            <a:srcRect r="62823"/>
            <a:stretch/>
          </p:blipFill>
          <p:spPr>
            <a:xfrm>
              <a:off x="7364350" y="2284672"/>
              <a:ext cx="1698937" cy="1284716"/>
            </a:xfrm>
            <a:prstGeom prst="rect">
              <a:avLst/>
            </a:prstGeom>
          </p:spPr>
        </p:pic>
        <p:pic>
          <p:nvPicPr>
            <p:cNvPr id="15" name="Picture 14">
              <a:extLst>
                <a:ext uri="{FF2B5EF4-FFF2-40B4-BE49-F238E27FC236}">
                  <a16:creationId xmlns:a16="http://schemas.microsoft.com/office/drawing/2014/main" id="{B21823F9-C65E-1345-8C7F-54F2FBFF1E19}"/>
                </a:ext>
              </a:extLst>
            </p:cNvPr>
            <p:cNvPicPr>
              <a:picLocks noChangeAspect="1"/>
            </p:cNvPicPr>
            <p:nvPr/>
          </p:nvPicPr>
          <p:blipFill>
            <a:blip r:embed="rId11"/>
            <a:stretch>
              <a:fillRect/>
            </a:stretch>
          </p:blipFill>
          <p:spPr>
            <a:xfrm>
              <a:off x="264723" y="3800724"/>
              <a:ext cx="1072960" cy="1072960"/>
            </a:xfrm>
            <a:prstGeom prst="rect">
              <a:avLst/>
            </a:prstGeom>
          </p:spPr>
        </p:pic>
        <p:pic>
          <p:nvPicPr>
            <p:cNvPr id="16" name="Picture 15">
              <a:extLst>
                <a:ext uri="{FF2B5EF4-FFF2-40B4-BE49-F238E27FC236}">
                  <a16:creationId xmlns:a16="http://schemas.microsoft.com/office/drawing/2014/main" id="{C9858F35-A353-364E-AED3-E224EE400713}"/>
                </a:ext>
              </a:extLst>
            </p:cNvPr>
            <p:cNvPicPr>
              <a:picLocks noChangeAspect="1"/>
            </p:cNvPicPr>
            <p:nvPr/>
          </p:nvPicPr>
          <p:blipFill>
            <a:blip r:embed="rId12"/>
            <a:stretch>
              <a:fillRect/>
            </a:stretch>
          </p:blipFill>
          <p:spPr>
            <a:xfrm>
              <a:off x="1605645" y="3799645"/>
              <a:ext cx="1143000" cy="1143000"/>
            </a:xfrm>
            <a:prstGeom prst="rect">
              <a:avLst/>
            </a:prstGeom>
          </p:spPr>
        </p:pic>
        <p:pic>
          <p:nvPicPr>
            <p:cNvPr id="2" name="Picture 1">
              <a:extLst>
                <a:ext uri="{FF2B5EF4-FFF2-40B4-BE49-F238E27FC236}">
                  <a16:creationId xmlns:a16="http://schemas.microsoft.com/office/drawing/2014/main" id="{9705E8F3-47DB-2545-B6E7-9B437ED181E6}"/>
                </a:ext>
              </a:extLst>
            </p:cNvPr>
            <p:cNvPicPr>
              <a:picLocks noChangeAspect="1"/>
            </p:cNvPicPr>
            <p:nvPr/>
          </p:nvPicPr>
          <p:blipFill>
            <a:blip r:embed="rId13"/>
            <a:stretch>
              <a:fillRect/>
            </a:stretch>
          </p:blipFill>
          <p:spPr>
            <a:xfrm>
              <a:off x="2913524" y="3535205"/>
              <a:ext cx="2755680" cy="1518581"/>
            </a:xfrm>
            <a:prstGeom prst="rect">
              <a:avLst/>
            </a:prstGeom>
          </p:spPr>
        </p:pic>
        <p:pic>
          <p:nvPicPr>
            <p:cNvPr id="12" name="Picture 11">
              <a:extLst>
                <a:ext uri="{FF2B5EF4-FFF2-40B4-BE49-F238E27FC236}">
                  <a16:creationId xmlns:a16="http://schemas.microsoft.com/office/drawing/2014/main" id="{7CB8BDF7-168C-FB4F-9D76-8C200CE88EA3}"/>
                </a:ext>
              </a:extLst>
            </p:cNvPr>
            <p:cNvPicPr>
              <a:picLocks noChangeAspect="1"/>
            </p:cNvPicPr>
            <p:nvPr/>
          </p:nvPicPr>
          <p:blipFill>
            <a:blip r:embed="rId14"/>
            <a:stretch>
              <a:fillRect/>
            </a:stretch>
          </p:blipFill>
          <p:spPr>
            <a:xfrm>
              <a:off x="4291364" y="3257100"/>
              <a:ext cx="2032947" cy="532060"/>
            </a:xfrm>
            <a:prstGeom prst="rect">
              <a:avLst/>
            </a:prstGeom>
          </p:spPr>
        </p:pic>
      </p:grpSp>
    </p:spTree>
    <p:extLst>
      <p:ext uri="{BB962C8B-B14F-4D97-AF65-F5344CB8AC3E}">
        <p14:creationId xmlns:p14="http://schemas.microsoft.com/office/powerpoint/2010/main" val="4667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Listener Example: Complex Cold Consulting</a:t>
            </a:r>
            <a:endParaRPr dirty="0"/>
          </a:p>
        </p:txBody>
      </p:sp>
      <p:sp>
        <p:nvSpPr>
          <p:cNvPr id="99" name="Google Shape;99;p20"/>
          <p:cNvSpPr txBox="1">
            <a:spLocks noGrp="1"/>
          </p:cNvSpPr>
          <p:nvPr>
            <p:ph type="body" idx="1"/>
          </p:nvPr>
        </p:nvSpPr>
        <p:spPr>
          <a:xfrm>
            <a:off x="311700" y="1017725"/>
            <a:ext cx="8456149"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t>The Context: </a:t>
            </a:r>
            <a:r>
              <a:rPr lang="en" dirty="0"/>
              <a:t>Dana is a PI who stopped by HPC office hours.  Researcher-facing CI-Professional Kim is there, and listens as Dana says: </a:t>
            </a:r>
            <a:br>
              <a:rPr lang="en" dirty="0"/>
            </a:br>
            <a:r>
              <a:rPr lang="en" dirty="0"/>
              <a:t>“I am SO </a:t>
            </a:r>
            <a:r>
              <a:rPr lang="en-US" dirty="0"/>
              <a:t>frustrated</a:t>
            </a:r>
            <a:r>
              <a:rPr lang="en" dirty="0"/>
              <a:t>! I have a lot of data I need to process using the Sanborn-</a:t>
            </a:r>
            <a:r>
              <a:rPr lang="en" dirty="0" err="1"/>
              <a:t>Stratta</a:t>
            </a:r>
            <a:r>
              <a:rPr lang="en" dirty="0"/>
              <a:t> method, which is better than the more common FCFD approach. However, my transient error is much larger than the latent error.  I think I can reduce the transient error by increasing the </a:t>
            </a:r>
            <a:r>
              <a:rPr lang="en" dirty="0" err="1"/>
              <a:t>Tallholm</a:t>
            </a:r>
            <a:r>
              <a:rPr lang="en" dirty="0"/>
              <a:t> threshold, but then the software will not run on my computer.  So, I need you to make it run on the supercomputer!”</a:t>
            </a:r>
            <a:endParaRPr dirty="0"/>
          </a:p>
          <a:p>
            <a:pPr marL="0" lvl="0" indent="0" rtl="0">
              <a:spcBef>
                <a:spcPts val="1600"/>
              </a:spcBef>
              <a:spcAft>
                <a:spcPts val="1600"/>
              </a:spcAft>
              <a:buNone/>
            </a:pPr>
            <a:r>
              <a:rPr lang="en" b="1" dirty="0"/>
              <a:t>How should Kim respond?</a:t>
            </a:r>
            <a:r>
              <a:rPr lang="en" dirty="0"/>
              <a:t>  </a:t>
            </a:r>
            <a:endParaRPr dirty="0"/>
          </a:p>
        </p:txBody>
      </p:sp>
    </p:spTree>
    <p:extLst>
      <p:ext uri="{BB962C8B-B14F-4D97-AF65-F5344CB8AC3E}">
        <p14:creationId xmlns:p14="http://schemas.microsoft.com/office/powerpoint/2010/main" val="2390218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dirty="0"/>
              <a:t>(10 minutes) Methods for Leading in Complex Conversations</a:t>
            </a:r>
          </a:p>
          <a:p>
            <a:r>
              <a:rPr lang="en-US" dirty="0"/>
              <a:t>(20 minutes) Breakout Activity: The “Speaker”</a:t>
            </a:r>
          </a:p>
          <a:p>
            <a:r>
              <a:rPr lang="en-US" dirty="0"/>
              <a:t>(5 minutes)   Large Group Debrief</a:t>
            </a:r>
          </a:p>
          <a:p>
            <a:r>
              <a:rPr lang="en-US" dirty="0"/>
              <a:t>(10 minutes) Methods for Listening in Complex Conversations</a:t>
            </a:r>
          </a:p>
          <a:p>
            <a:r>
              <a:rPr lang="en-US" b="1"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2382440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5B12-ABD1-4441-9B55-E8B13AA2EC93}"/>
              </a:ext>
            </a:extLst>
          </p:cNvPr>
          <p:cNvSpPr>
            <a:spLocks noGrp="1"/>
          </p:cNvSpPr>
          <p:nvPr>
            <p:ph type="title"/>
          </p:nvPr>
        </p:nvSpPr>
        <p:spPr/>
        <p:txBody>
          <a:bodyPr/>
          <a:lstStyle/>
          <a:p>
            <a:r>
              <a:rPr lang="en-US" dirty="0"/>
              <a:t>Breakout Activity: The “Listener”</a:t>
            </a:r>
          </a:p>
        </p:txBody>
      </p:sp>
      <p:sp>
        <p:nvSpPr>
          <p:cNvPr id="3" name="Text Placeholder 2">
            <a:extLst>
              <a:ext uri="{FF2B5EF4-FFF2-40B4-BE49-F238E27FC236}">
                <a16:creationId xmlns:a16="http://schemas.microsoft.com/office/drawing/2014/main" id="{7D646004-7F22-AA40-ADE7-C98E89259A66}"/>
              </a:ext>
            </a:extLst>
          </p:cNvPr>
          <p:cNvSpPr>
            <a:spLocks noGrp="1"/>
          </p:cNvSpPr>
          <p:nvPr>
            <p:ph type="body" idx="1"/>
          </p:nvPr>
        </p:nvSpPr>
        <p:spPr>
          <a:xfrm>
            <a:off x="311699" y="1017725"/>
            <a:ext cx="8716797" cy="3416400"/>
          </a:xfrm>
        </p:spPr>
        <p:txBody>
          <a:bodyPr/>
          <a:lstStyle/>
          <a:p>
            <a:r>
              <a:rPr lang="en-US" sz="2000" dirty="0"/>
              <a:t>It’s time to practice the “Listener” role, using the tools you’ve learned</a:t>
            </a:r>
          </a:p>
          <a:p>
            <a:pPr lvl="1">
              <a:lnSpc>
                <a:spcPct val="100000"/>
              </a:lnSpc>
              <a:spcBef>
                <a:spcPts val="0"/>
              </a:spcBef>
            </a:pPr>
            <a:r>
              <a:rPr lang="en-US" sz="1600" dirty="0"/>
              <a:t>Reflective / Active Listening</a:t>
            </a:r>
          </a:p>
          <a:p>
            <a:pPr lvl="1">
              <a:lnSpc>
                <a:spcPct val="100000"/>
              </a:lnSpc>
              <a:spcBef>
                <a:spcPts val="0"/>
              </a:spcBef>
            </a:pPr>
            <a:r>
              <a:rPr lang="en-US" sz="1600" dirty="0"/>
              <a:t>Paraphrasing</a:t>
            </a:r>
          </a:p>
          <a:p>
            <a:pPr lvl="1">
              <a:lnSpc>
                <a:spcPct val="100000"/>
              </a:lnSpc>
              <a:spcBef>
                <a:spcPts val="0"/>
              </a:spcBef>
            </a:pPr>
            <a:r>
              <a:rPr lang="en-US" sz="1600" dirty="0"/>
              <a:t>Asking Clarifying Questions</a:t>
            </a:r>
          </a:p>
          <a:p>
            <a:endParaRPr lang="en-US" sz="2000" dirty="0"/>
          </a:p>
          <a:p>
            <a:r>
              <a:rPr lang="en-US" sz="2000" dirty="0"/>
              <a:t>You will be split up into groups of three, and rotate through three roles:</a:t>
            </a:r>
          </a:p>
          <a:p>
            <a:pPr lvl="1">
              <a:lnSpc>
                <a:spcPct val="100000"/>
              </a:lnSpc>
              <a:spcBef>
                <a:spcPts val="0"/>
              </a:spcBef>
            </a:pPr>
            <a:r>
              <a:rPr lang="en-US" sz="1600" dirty="0"/>
              <a:t>The </a:t>
            </a:r>
            <a:r>
              <a:rPr lang="en-US" sz="1600" b="1" dirty="0"/>
              <a:t>CI-Professional’s </a:t>
            </a:r>
            <a:r>
              <a:rPr lang="en-US" sz="1600" dirty="0"/>
              <a:t>role is as the listener in the scenario, who has the goal of understanding the problem using the listener tools</a:t>
            </a:r>
          </a:p>
          <a:p>
            <a:pPr lvl="1">
              <a:lnSpc>
                <a:spcPct val="100000"/>
              </a:lnSpc>
              <a:spcBef>
                <a:spcPts val="0"/>
              </a:spcBef>
            </a:pPr>
            <a:r>
              <a:rPr lang="en-US" sz="1600" dirty="0"/>
              <a:t>The </a:t>
            </a:r>
            <a:r>
              <a:rPr lang="en-US" sz="1600" b="1" dirty="0"/>
              <a:t>Actor’s </a:t>
            </a:r>
            <a:r>
              <a:rPr lang="en-US" sz="1600" dirty="0"/>
              <a:t>role is to communicate the problem, following the guidelines you’re given in the scenario – have fun acting and trying to make the listener use the various tools appropriately before you “give in” and the scenario ends</a:t>
            </a:r>
          </a:p>
          <a:p>
            <a:pPr lvl="1">
              <a:lnSpc>
                <a:spcPct val="100000"/>
              </a:lnSpc>
              <a:spcBef>
                <a:spcPts val="0"/>
              </a:spcBef>
            </a:pPr>
            <a:r>
              <a:rPr lang="en-US" sz="1600" dirty="0"/>
              <a:t>The </a:t>
            </a:r>
            <a:r>
              <a:rPr lang="en-US" sz="1600" b="1" dirty="0"/>
              <a:t>Coach’s </a:t>
            </a:r>
            <a:r>
              <a:rPr lang="en-US" sz="1600" dirty="0"/>
              <a:t>role is to observe the interactions between the listener (CI-Professional) and speaker (Actor) and provide feedback to both participants; coaches are free to “pause” the scenario and offer advice to keep things on track</a:t>
            </a:r>
          </a:p>
        </p:txBody>
      </p:sp>
    </p:spTree>
    <p:extLst>
      <p:ext uri="{BB962C8B-B14F-4D97-AF65-F5344CB8AC3E}">
        <p14:creationId xmlns:p14="http://schemas.microsoft.com/office/powerpoint/2010/main" val="3714650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5F15-1B32-7940-A53C-F29249FC628D}"/>
              </a:ext>
            </a:extLst>
          </p:cNvPr>
          <p:cNvSpPr>
            <a:spLocks noGrp="1"/>
          </p:cNvSpPr>
          <p:nvPr>
            <p:ph type="title"/>
          </p:nvPr>
        </p:nvSpPr>
        <p:spPr/>
        <p:txBody>
          <a:bodyPr/>
          <a:lstStyle/>
          <a:p>
            <a:r>
              <a:rPr lang="en-US" dirty="0"/>
              <a:t>Logistics</a:t>
            </a:r>
          </a:p>
        </p:txBody>
      </p:sp>
      <p:sp>
        <p:nvSpPr>
          <p:cNvPr id="3" name="Text Placeholder 2">
            <a:extLst>
              <a:ext uri="{FF2B5EF4-FFF2-40B4-BE49-F238E27FC236}">
                <a16:creationId xmlns:a16="http://schemas.microsoft.com/office/drawing/2014/main" id="{517DED2D-7B52-3A43-8D00-13E19EE3CCB4}"/>
              </a:ext>
            </a:extLst>
          </p:cNvPr>
          <p:cNvSpPr>
            <a:spLocks noGrp="1"/>
          </p:cNvSpPr>
          <p:nvPr>
            <p:ph type="body" idx="1"/>
          </p:nvPr>
        </p:nvSpPr>
        <p:spPr>
          <a:xfrm>
            <a:off x="311700" y="1017725"/>
            <a:ext cx="8520600" cy="3416400"/>
          </a:xfrm>
        </p:spPr>
        <p:txBody>
          <a:bodyPr/>
          <a:lstStyle/>
          <a:p>
            <a:r>
              <a:rPr lang="en-US" sz="1600" dirty="0"/>
              <a:t>Break out into groups of 3 (if necessary, groups of 4 can have 2 coaches)</a:t>
            </a:r>
          </a:p>
          <a:p>
            <a:r>
              <a:rPr lang="en-US" sz="1600" dirty="0"/>
              <a:t>Pick roles for the first example (CI-Professional, Actor and Coach)</a:t>
            </a:r>
          </a:p>
          <a:p>
            <a:r>
              <a:rPr lang="en-US" sz="1600" dirty="0"/>
              <a:t>Read YOUR ROLE (don’t cheat and look at the other links – than spoils the fun!)</a:t>
            </a:r>
          </a:p>
          <a:p>
            <a:pPr marL="939800" lvl="1" indent="-342900">
              <a:lnSpc>
                <a:spcPct val="100000"/>
              </a:lnSpc>
              <a:spcBef>
                <a:spcPts val="0"/>
              </a:spcBef>
              <a:buFont typeface="+mj-lt"/>
              <a:buAutoNum type="arabicPeriod"/>
            </a:pPr>
            <a:r>
              <a:rPr lang="en-US" dirty="0"/>
              <a:t>Go to: </a:t>
            </a:r>
            <a:r>
              <a:rPr lang="en-US" dirty="0">
                <a:hlinkClick r:id="rId2"/>
              </a:rPr>
              <a:t>https://tinyurl.com/ACIpractice</a:t>
            </a:r>
            <a:endParaRPr lang="en-US" dirty="0"/>
          </a:p>
          <a:p>
            <a:pPr marL="939800" lvl="1" indent="-342900">
              <a:lnSpc>
                <a:spcPct val="100000"/>
              </a:lnSpc>
              <a:spcBef>
                <a:spcPts val="0"/>
              </a:spcBef>
              <a:buFont typeface="+mj-lt"/>
              <a:buAutoNum type="arabicPeriod"/>
            </a:pPr>
            <a:r>
              <a:rPr lang="en-US" dirty="0"/>
              <a:t>Choose the First Breakout link, then the first example, then your role</a:t>
            </a:r>
          </a:p>
          <a:p>
            <a:r>
              <a:rPr lang="en-US" sz="1600" dirty="0"/>
              <a:t>Do the rehearsal exercises</a:t>
            </a:r>
          </a:p>
          <a:p>
            <a:pPr marL="939800" lvl="1" indent="-342900">
              <a:lnSpc>
                <a:spcPct val="100000"/>
              </a:lnSpc>
              <a:spcBef>
                <a:spcPts val="0"/>
              </a:spcBef>
              <a:buFont typeface="+mj-lt"/>
              <a:buAutoNum type="arabicPeriod"/>
            </a:pPr>
            <a:r>
              <a:rPr lang="en-US" dirty="0"/>
              <a:t>The Actor (speaker) starts the scenario, and the CI-Professional (listener) responds</a:t>
            </a:r>
          </a:p>
          <a:p>
            <a:pPr marL="939800" lvl="1" indent="-342900">
              <a:lnSpc>
                <a:spcPct val="100000"/>
              </a:lnSpc>
              <a:spcBef>
                <a:spcPts val="0"/>
              </a:spcBef>
              <a:buFont typeface="+mj-lt"/>
              <a:buAutoNum type="arabicPeriod"/>
            </a:pPr>
            <a:r>
              <a:rPr lang="en-US" dirty="0"/>
              <a:t>The Coach provides advice as needed, and offers feedback at the end</a:t>
            </a:r>
          </a:p>
          <a:p>
            <a:pPr marL="939800" lvl="1" indent="-342900">
              <a:lnSpc>
                <a:spcPct val="100000"/>
              </a:lnSpc>
              <a:spcBef>
                <a:spcPts val="0"/>
              </a:spcBef>
              <a:buFont typeface="+mj-lt"/>
              <a:buAutoNum type="arabicPeriod"/>
            </a:pPr>
            <a:r>
              <a:rPr lang="en-US" dirty="0"/>
              <a:t>Afterwards, rotate roles and try the next scenario</a:t>
            </a:r>
          </a:p>
          <a:p>
            <a:pPr marL="939800" lvl="1" indent="-342900">
              <a:lnSpc>
                <a:spcPct val="100000"/>
              </a:lnSpc>
              <a:spcBef>
                <a:spcPts val="0"/>
              </a:spcBef>
              <a:buFont typeface="+mj-lt"/>
              <a:buAutoNum type="arabicPeriod"/>
            </a:pPr>
            <a:r>
              <a:rPr lang="en-US" dirty="0"/>
              <a:t>There are three (3) practice scenarios, which should take 5-8 minutes each</a:t>
            </a:r>
          </a:p>
          <a:p>
            <a:r>
              <a:rPr lang="en-US" sz="1600" dirty="0"/>
              <a:t>Come back here for a large group discussion at the end of the breakout sessions</a:t>
            </a:r>
          </a:p>
        </p:txBody>
      </p:sp>
    </p:spTree>
    <p:extLst>
      <p:ext uri="{BB962C8B-B14F-4D97-AF65-F5344CB8AC3E}">
        <p14:creationId xmlns:p14="http://schemas.microsoft.com/office/powerpoint/2010/main" val="2564331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186EB-1B4A-A549-9C8B-EFF456CDA688}"/>
              </a:ext>
            </a:extLst>
          </p:cNvPr>
          <p:cNvSpPr>
            <a:spLocks noGrp="1"/>
          </p:cNvSpPr>
          <p:nvPr>
            <p:ph type="title"/>
          </p:nvPr>
        </p:nvSpPr>
        <p:spPr/>
        <p:txBody>
          <a:bodyPr/>
          <a:lstStyle/>
          <a:p>
            <a:r>
              <a:rPr lang="en-US" dirty="0"/>
              <a:t>Listener Example 1</a:t>
            </a:r>
            <a:br>
              <a:rPr lang="en-US" dirty="0"/>
            </a:br>
            <a:r>
              <a:rPr lang="en-US" dirty="0"/>
              <a:t>Slow Code</a:t>
            </a:r>
          </a:p>
        </p:txBody>
      </p:sp>
    </p:spTree>
    <p:extLst>
      <p:ext uri="{BB962C8B-B14F-4D97-AF65-F5344CB8AC3E}">
        <p14:creationId xmlns:p14="http://schemas.microsoft.com/office/powerpoint/2010/main" val="299453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CI-Professional (Listener) – Slow Code </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lstStyle/>
          <a:p>
            <a:r>
              <a:rPr lang="en-US" sz="1600" dirty="0"/>
              <a:t>A graduate student has stopped by your office hours with a problem. You remember this student from the introduction to HPC course, which covered using Linux, compiling code and submitting a job.  </a:t>
            </a:r>
          </a:p>
          <a:p>
            <a:r>
              <a:rPr lang="en-US" sz="1600" b="1" dirty="0"/>
              <a:t>Listen to the student and see if you can help them identify the root cause of the problem they share.</a:t>
            </a:r>
          </a:p>
          <a:p>
            <a:r>
              <a:rPr lang="en-US" sz="1600" dirty="0"/>
              <a:t>Remember to use reflective listening, paraphrasing, and clarifying questions when appropriate.</a:t>
            </a:r>
          </a:p>
          <a:p>
            <a:pPr marL="114300" indent="0">
              <a:buNone/>
            </a:pPr>
            <a:endParaRPr lang="en-US" sz="1600" dirty="0"/>
          </a:p>
        </p:txBody>
      </p:sp>
    </p:spTree>
    <p:extLst>
      <p:ext uri="{BB962C8B-B14F-4D97-AF65-F5344CB8AC3E}">
        <p14:creationId xmlns:p14="http://schemas.microsoft.com/office/powerpoint/2010/main" val="2339850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a:xfrm>
            <a:off x="311700" y="119021"/>
            <a:ext cx="8520600" cy="572700"/>
          </a:xfrm>
        </p:spPr>
        <p:txBody>
          <a:bodyPr/>
          <a:lstStyle/>
          <a:p>
            <a:r>
              <a:rPr lang="en-US" dirty="0"/>
              <a:t>Actor (Speaker) – Slow Code </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a:xfrm>
            <a:off x="311700" y="770813"/>
            <a:ext cx="8520600" cy="4170642"/>
          </a:xfrm>
        </p:spPr>
        <p:txBody>
          <a:bodyPr>
            <a:normAutofit fontScale="92500"/>
          </a:bodyPr>
          <a:lstStyle/>
          <a:p>
            <a:r>
              <a:rPr lang="en-US" sz="1600" dirty="0"/>
              <a:t>You are a graduate student. You have a program written in Python that runs way too slow on your personal computer. You took the introduction to HPC course, learned to write a submission script, and ran the same program on the HPC.  It took you almost two weeks to make this transition from your personal machine to the HPC, and you are frustrated because – despite all your effort – the code does not run any faster on the HPC. </a:t>
            </a:r>
          </a:p>
          <a:p>
            <a:r>
              <a:rPr lang="en-US" sz="1600" dirty="0"/>
              <a:t>To start the conversation say the following to the CI-Facilitator “</a:t>
            </a:r>
            <a:r>
              <a:rPr lang="en-US" sz="1600" b="1" dirty="0"/>
              <a:t>I put my code on the HPC and it is not running any faster.</a:t>
            </a:r>
            <a:r>
              <a:rPr lang="en-US" sz="1600" dirty="0"/>
              <a:t>” </a:t>
            </a:r>
          </a:p>
          <a:p>
            <a:r>
              <a:rPr lang="en-US" sz="1600" dirty="0"/>
              <a:t>Provide additional details when asked – the more complicated, the better! Where you are comfortable, add lots of discipline jargon or made-up words to add confusion to your explanation. For example; “my program is calculating the </a:t>
            </a:r>
            <a:r>
              <a:rPr lang="en-US" sz="1600" dirty="0" err="1"/>
              <a:t>zarcadian</a:t>
            </a:r>
            <a:r>
              <a:rPr lang="en-US" sz="1600" dirty="0"/>
              <a:t> quotient for a large dataset. This calculation is complex and takes many iterations to solve.”</a:t>
            </a:r>
          </a:p>
          <a:p>
            <a:r>
              <a:rPr lang="en-US" sz="1600" dirty="0"/>
              <a:t>Act frustrated if you feel they are not listening. </a:t>
            </a:r>
          </a:p>
          <a:p>
            <a:r>
              <a:rPr lang="en-US" sz="1600" b="1" dirty="0"/>
              <a:t>Your problem is solved if the speaker can explain why your serial code doesn’t run any faster on the HPC and why you need to either rewrite the code or run it in parallel to run faster.  </a:t>
            </a:r>
          </a:p>
        </p:txBody>
      </p:sp>
    </p:spTree>
    <p:extLst>
      <p:ext uri="{BB962C8B-B14F-4D97-AF65-F5344CB8AC3E}">
        <p14:creationId xmlns:p14="http://schemas.microsoft.com/office/powerpoint/2010/main" val="1313998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Slow Code</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Reflective Listening</a:t>
            </a:r>
          </a:p>
          <a:p>
            <a:pPr lvl="1">
              <a:spcBef>
                <a:spcPts val="0"/>
              </a:spcBef>
            </a:pPr>
            <a:r>
              <a:rPr lang="en-US" sz="1600" dirty="0"/>
              <a:t>Paraphrasing</a:t>
            </a:r>
          </a:p>
          <a:p>
            <a:pPr lvl="1">
              <a:spcBef>
                <a:spcPts val="0"/>
              </a:spcBef>
            </a:pPr>
            <a:r>
              <a:rPr lang="en-US" sz="1600" dirty="0"/>
              <a:t>Asking Clarifying Questions</a:t>
            </a:r>
          </a:p>
          <a:p>
            <a:pPr marL="114300" indent="0">
              <a:buNone/>
            </a:pPr>
            <a:br>
              <a:rPr lang="en-US" sz="1600" dirty="0"/>
            </a:br>
            <a:r>
              <a:rPr lang="en-US" sz="1600" dirty="0"/>
              <a:t>If things get stuck, suggest that the listener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a:t>
            </a:r>
          </a:p>
          <a:p>
            <a:pPr marL="114300" indent="0">
              <a:buNone/>
            </a:pPr>
            <a:endParaRPr lang="en-US" sz="2000" dirty="0"/>
          </a:p>
          <a:p>
            <a:endParaRPr lang="en-US" dirty="0"/>
          </a:p>
        </p:txBody>
      </p:sp>
    </p:spTree>
    <p:extLst>
      <p:ext uri="{BB962C8B-B14F-4D97-AF65-F5344CB8AC3E}">
        <p14:creationId xmlns:p14="http://schemas.microsoft.com/office/powerpoint/2010/main" val="3245079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186EB-1B4A-A549-9C8B-EFF456CDA688}"/>
              </a:ext>
            </a:extLst>
          </p:cNvPr>
          <p:cNvSpPr>
            <a:spLocks noGrp="1"/>
          </p:cNvSpPr>
          <p:nvPr>
            <p:ph type="title"/>
          </p:nvPr>
        </p:nvSpPr>
        <p:spPr/>
        <p:txBody>
          <a:bodyPr/>
          <a:lstStyle/>
          <a:p>
            <a:r>
              <a:rPr lang="en-US" dirty="0"/>
              <a:t>Listener Example 2</a:t>
            </a:r>
            <a:br>
              <a:rPr lang="en-US" dirty="0"/>
            </a:br>
            <a:r>
              <a:rPr lang="en-US" dirty="0"/>
              <a:t>Software Debugging</a:t>
            </a:r>
          </a:p>
        </p:txBody>
      </p:sp>
    </p:spTree>
    <p:extLst>
      <p:ext uri="{BB962C8B-B14F-4D97-AF65-F5344CB8AC3E}">
        <p14:creationId xmlns:p14="http://schemas.microsoft.com/office/powerpoint/2010/main" val="739879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CI-Professional (Listener) – Software Debugging</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lstStyle/>
          <a:p>
            <a:r>
              <a:rPr lang="en-US" sz="1600" dirty="0"/>
              <a:t>A researcher is trying to use the GNU debugger but is having trouble and sent you some error messages. Unfortunately, the messages by themselves are not very informative and could indicate a problem with the source code or something wrong in the underlying system and how it works with the debugger. </a:t>
            </a:r>
          </a:p>
          <a:p>
            <a:r>
              <a:rPr lang="en-US" sz="1600" dirty="0"/>
              <a:t>To help figure out the underlying problem you asked the researcher for a copy of their code and an example so you can test the underlying system. </a:t>
            </a:r>
          </a:p>
          <a:p>
            <a:r>
              <a:rPr lang="en-US" sz="1600" dirty="0"/>
              <a:t>The user sent a seemingly terse email saying, “they will figure it out” and you feel they are upset with you but don’t know why. You decided that a face-to-face meeting would be better than email to figure out a problem and have arranged a meeting with the researcher to try and figure out the problem. </a:t>
            </a:r>
          </a:p>
        </p:txBody>
      </p:sp>
    </p:spTree>
    <p:extLst>
      <p:ext uri="{BB962C8B-B14F-4D97-AF65-F5344CB8AC3E}">
        <p14:creationId xmlns:p14="http://schemas.microsoft.com/office/powerpoint/2010/main" val="203355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Communication…</a:t>
            </a:r>
          </a:p>
        </p:txBody>
      </p:sp>
      <p:sp>
        <p:nvSpPr>
          <p:cNvPr id="3" name="Text Placeholder 2"/>
          <p:cNvSpPr>
            <a:spLocks noGrp="1"/>
          </p:cNvSpPr>
          <p:nvPr>
            <p:ph type="body" idx="1"/>
          </p:nvPr>
        </p:nvSpPr>
        <p:spPr/>
        <p:txBody>
          <a:bodyPr/>
          <a:lstStyle/>
          <a:p>
            <a:pPr marL="114300" indent="0">
              <a:buNone/>
            </a:pPr>
            <a:r>
              <a:rPr lang="en-US" dirty="0"/>
              <a:t>…occurs when information is both </a:t>
            </a:r>
            <a:r>
              <a:rPr lang="en-US" b="1" u="sng" dirty="0"/>
              <a:t>shared</a:t>
            </a:r>
            <a:r>
              <a:rPr lang="en-US" dirty="0"/>
              <a:t> and </a:t>
            </a:r>
            <a:r>
              <a:rPr lang="en-US" b="1" u="sng" dirty="0"/>
              <a:t>understood</a:t>
            </a:r>
          </a:p>
          <a:p>
            <a:pPr marL="114300" indent="0">
              <a:buNone/>
            </a:pPr>
            <a:endParaRPr lang="en-US" dirty="0"/>
          </a:p>
          <a:p>
            <a:pPr marL="114300" indent="0">
              <a:buNone/>
            </a:pPr>
            <a:r>
              <a:rPr lang="en-US" dirty="0"/>
              <a:t>…builds trust and fosters relationships</a:t>
            </a:r>
          </a:p>
          <a:p>
            <a:pPr marL="114300" indent="0">
              <a:buNone/>
            </a:pPr>
            <a:endParaRPr lang="en-US" dirty="0"/>
          </a:p>
          <a:p>
            <a:pPr marL="114300" indent="0">
              <a:buNone/>
            </a:pPr>
            <a:r>
              <a:rPr lang="en-US" dirty="0"/>
              <a:t>…helps the </a:t>
            </a:r>
            <a:r>
              <a:rPr lang="en-US" b="1" u="sng" dirty="0"/>
              <a:t>speaker</a:t>
            </a:r>
            <a:r>
              <a:rPr lang="en-US" dirty="0"/>
              <a:t> communicate needs and goals</a:t>
            </a:r>
          </a:p>
          <a:p>
            <a:pPr marL="114300" indent="0">
              <a:buNone/>
            </a:pPr>
            <a:endParaRPr lang="en-US" dirty="0"/>
          </a:p>
          <a:p>
            <a:pPr marL="114300" indent="0">
              <a:buNone/>
            </a:pPr>
            <a:r>
              <a:rPr lang="en-US" dirty="0"/>
              <a:t>…helps the </a:t>
            </a:r>
            <a:r>
              <a:rPr lang="en-US" b="1" u="sng" dirty="0"/>
              <a:t>listener</a:t>
            </a:r>
            <a:r>
              <a:rPr lang="en-US" dirty="0"/>
              <a:t> understand and participate in solutions</a:t>
            </a:r>
          </a:p>
        </p:txBody>
      </p:sp>
    </p:spTree>
    <p:extLst>
      <p:ext uri="{BB962C8B-B14F-4D97-AF65-F5344CB8AC3E}">
        <p14:creationId xmlns:p14="http://schemas.microsoft.com/office/powerpoint/2010/main" val="1120203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a:xfrm>
            <a:off x="311700" y="119021"/>
            <a:ext cx="8520600" cy="572700"/>
          </a:xfrm>
        </p:spPr>
        <p:txBody>
          <a:bodyPr/>
          <a:lstStyle/>
          <a:p>
            <a:r>
              <a:rPr lang="en-US" dirty="0"/>
              <a:t>Actor (Speaker) – Software Debugging</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a:xfrm>
            <a:off x="311700" y="770812"/>
            <a:ext cx="8520600" cy="4050569"/>
          </a:xfrm>
        </p:spPr>
        <p:txBody>
          <a:bodyPr>
            <a:normAutofit lnSpcReduction="10000"/>
          </a:bodyPr>
          <a:lstStyle/>
          <a:p>
            <a:r>
              <a:rPr lang="en-US" sz="1600" dirty="0"/>
              <a:t>You are a postdoc researcher trying to debug some of your code using the GNU debugger.  You sent a simple email to the HPC helpdesk asking them to explain an error message.  Instead of answering your question, the CI facilitator asked for your code.  You are upset because you do not want to share you code. You are even a little worried that they will judge your code and mock you.  All you really want is to understand the error message so you can move forward with your work.</a:t>
            </a:r>
          </a:p>
          <a:p>
            <a:r>
              <a:rPr lang="en-US" sz="1600" dirty="0"/>
              <a:t>The CI-Professional has invited you to meet in person, and you’re going – reluctantly. </a:t>
            </a:r>
            <a:r>
              <a:rPr lang="en-US" sz="1600" b="1" dirty="0"/>
              <a:t>Say the following to start the conversation: “I don’t know why I’m here! I just wanted you to explain the error code to me so that I could get my work done. And you got all demanding and said you wouldn’t help unless I sent you my code!”</a:t>
            </a:r>
          </a:p>
          <a:p>
            <a:r>
              <a:rPr lang="en-US" sz="1600" dirty="0"/>
              <a:t>You will agree to share your code if the CI-Professional does a good job listening actively and asks you specifically why you don’t want to share your code. It will also help if they explain that they don’t want to judge your code, but instead use it to diagnose the problem.</a:t>
            </a:r>
          </a:p>
          <a:p>
            <a:r>
              <a:rPr lang="en-US" sz="1600" dirty="0"/>
              <a:t>Act grateful if they explain that the problem could be with the system and not your code. </a:t>
            </a:r>
          </a:p>
        </p:txBody>
      </p:sp>
    </p:spTree>
    <p:extLst>
      <p:ext uri="{BB962C8B-B14F-4D97-AF65-F5344CB8AC3E}">
        <p14:creationId xmlns:p14="http://schemas.microsoft.com/office/powerpoint/2010/main" val="1680311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Software Debugging</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Reflective Listening</a:t>
            </a:r>
          </a:p>
          <a:p>
            <a:pPr lvl="1">
              <a:spcBef>
                <a:spcPts val="0"/>
              </a:spcBef>
            </a:pPr>
            <a:r>
              <a:rPr lang="en-US" sz="1600" dirty="0"/>
              <a:t>Paraphrasing</a:t>
            </a:r>
          </a:p>
          <a:p>
            <a:pPr lvl="1">
              <a:spcBef>
                <a:spcPts val="0"/>
              </a:spcBef>
            </a:pPr>
            <a:r>
              <a:rPr lang="en-US" sz="1600" dirty="0"/>
              <a:t>Asking Clarifying Questions</a:t>
            </a:r>
          </a:p>
          <a:p>
            <a:pPr marL="114300" indent="0">
              <a:buNone/>
            </a:pPr>
            <a:br>
              <a:rPr lang="en-US" sz="1600" dirty="0"/>
            </a:br>
            <a:r>
              <a:rPr lang="en-US" sz="1600" dirty="0"/>
              <a:t>If things get stuck, suggest that the listener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a:t>
            </a:r>
          </a:p>
          <a:p>
            <a:pPr marL="114300" indent="0">
              <a:buNone/>
            </a:pPr>
            <a:endParaRPr lang="en-US" sz="2000" dirty="0"/>
          </a:p>
          <a:p>
            <a:endParaRPr lang="en-US" dirty="0"/>
          </a:p>
        </p:txBody>
      </p:sp>
    </p:spTree>
    <p:extLst>
      <p:ext uri="{BB962C8B-B14F-4D97-AF65-F5344CB8AC3E}">
        <p14:creationId xmlns:p14="http://schemas.microsoft.com/office/powerpoint/2010/main" val="4156048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186EB-1B4A-A549-9C8B-EFF456CDA688}"/>
              </a:ext>
            </a:extLst>
          </p:cNvPr>
          <p:cNvSpPr>
            <a:spLocks noGrp="1"/>
          </p:cNvSpPr>
          <p:nvPr>
            <p:ph type="title"/>
          </p:nvPr>
        </p:nvSpPr>
        <p:spPr/>
        <p:txBody>
          <a:bodyPr/>
          <a:lstStyle/>
          <a:p>
            <a:r>
              <a:rPr lang="en-US" dirty="0"/>
              <a:t>Listener Example 3</a:t>
            </a:r>
            <a:br>
              <a:rPr lang="en-US" dirty="0"/>
            </a:br>
            <a:r>
              <a:rPr lang="en-US" dirty="0"/>
              <a:t>GPUs are the BEST!</a:t>
            </a:r>
            <a:br>
              <a:rPr lang="en-US" dirty="0"/>
            </a:br>
            <a:endParaRPr lang="en-US" dirty="0"/>
          </a:p>
        </p:txBody>
      </p:sp>
    </p:spTree>
    <p:extLst>
      <p:ext uri="{BB962C8B-B14F-4D97-AF65-F5344CB8AC3E}">
        <p14:creationId xmlns:p14="http://schemas.microsoft.com/office/powerpoint/2010/main" val="4234999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5EEA-77E9-D041-85A3-B04F9BBCAB5A}"/>
              </a:ext>
            </a:extLst>
          </p:cNvPr>
          <p:cNvSpPr>
            <a:spLocks noGrp="1"/>
          </p:cNvSpPr>
          <p:nvPr>
            <p:ph type="title"/>
          </p:nvPr>
        </p:nvSpPr>
        <p:spPr/>
        <p:txBody>
          <a:bodyPr/>
          <a:lstStyle/>
          <a:p>
            <a:r>
              <a:rPr lang="en-US" dirty="0"/>
              <a:t>CI-Professional (Listener) – GPUs are the BEST!</a:t>
            </a:r>
          </a:p>
        </p:txBody>
      </p:sp>
      <p:sp>
        <p:nvSpPr>
          <p:cNvPr id="3" name="Text Placeholder 2">
            <a:extLst>
              <a:ext uri="{FF2B5EF4-FFF2-40B4-BE49-F238E27FC236}">
                <a16:creationId xmlns:a16="http://schemas.microsoft.com/office/drawing/2014/main" id="{90AC957C-99AE-DF45-A09C-8E3E0357186B}"/>
              </a:ext>
            </a:extLst>
          </p:cNvPr>
          <p:cNvSpPr>
            <a:spLocks noGrp="1"/>
          </p:cNvSpPr>
          <p:nvPr>
            <p:ph type="body" idx="1"/>
          </p:nvPr>
        </p:nvSpPr>
        <p:spPr/>
        <p:txBody>
          <a:bodyPr/>
          <a:lstStyle/>
          <a:p>
            <a:r>
              <a:rPr lang="en-US" sz="1600" dirty="0"/>
              <a:t>A Post Doc has stopped by your office hours with a problem. You have never met this person before and have no idea about their research needs.</a:t>
            </a:r>
          </a:p>
        </p:txBody>
      </p:sp>
    </p:spTree>
    <p:extLst>
      <p:ext uri="{BB962C8B-B14F-4D97-AF65-F5344CB8AC3E}">
        <p14:creationId xmlns:p14="http://schemas.microsoft.com/office/powerpoint/2010/main" val="3211050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5174-3E1B-3F4E-ACF4-F10076E8CF44}"/>
              </a:ext>
            </a:extLst>
          </p:cNvPr>
          <p:cNvSpPr>
            <a:spLocks noGrp="1"/>
          </p:cNvSpPr>
          <p:nvPr>
            <p:ph type="title"/>
          </p:nvPr>
        </p:nvSpPr>
        <p:spPr>
          <a:xfrm>
            <a:off x="311700" y="119021"/>
            <a:ext cx="8520600" cy="572700"/>
          </a:xfrm>
        </p:spPr>
        <p:txBody>
          <a:bodyPr/>
          <a:lstStyle/>
          <a:p>
            <a:r>
              <a:rPr lang="en-US" dirty="0"/>
              <a:t>Actor (Speaker) – GPUs are the BEST! </a:t>
            </a:r>
          </a:p>
        </p:txBody>
      </p:sp>
      <p:sp>
        <p:nvSpPr>
          <p:cNvPr id="3" name="Text Placeholder 2">
            <a:extLst>
              <a:ext uri="{FF2B5EF4-FFF2-40B4-BE49-F238E27FC236}">
                <a16:creationId xmlns:a16="http://schemas.microsoft.com/office/drawing/2014/main" id="{44B9274C-765E-DB4D-B7C6-05409CAFB035}"/>
              </a:ext>
            </a:extLst>
          </p:cNvPr>
          <p:cNvSpPr>
            <a:spLocks noGrp="1"/>
          </p:cNvSpPr>
          <p:nvPr>
            <p:ph type="body" idx="1"/>
          </p:nvPr>
        </p:nvSpPr>
        <p:spPr>
          <a:xfrm>
            <a:off x="311700" y="770812"/>
            <a:ext cx="8520600" cy="4096751"/>
          </a:xfrm>
        </p:spPr>
        <p:txBody>
          <a:bodyPr>
            <a:normAutofit lnSpcReduction="10000"/>
          </a:bodyPr>
          <a:lstStyle/>
          <a:p>
            <a:r>
              <a:rPr lang="en-US" sz="1600" dirty="0"/>
              <a:t>You are a Post Doc trying analyze some data.  Your PI told you that GPUs are the solution, so you’re going to the HPC to ask for resources to learn how to use GPUs.</a:t>
            </a:r>
          </a:p>
          <a:p>
            <a:r>
              <a:rPr lang="en-US" sz="1600" dirty="0"/>
              <a:t>You’re an inexperienced programmer and don’t know anything about GPUs, or about parallel programming in general.  The code you have written is in MATLAB and is slow because it’s poorly written.  A good code review with an experienced programmer will likely speed up your code 100 fold (more than enough for your needs). The only reason you are asking about GPUs is that you’ve been told they are the answer to make your code run faster.</a:t>
            </a:r>
          </a:p>
          <a:p>
            <a:r>
              <a:rPr lang="en-US" sz="1600" b="1" dirty="0"/>
              <a:t>Say the following to start the conversation, “My bioinformatics analysis is running too slow. I have talked the problem over with PI and I need to figure out how to run my code on GPUs.  Where is the best place to learn about GPU programming?”</a:t>
            </a:r>
          </a:p>
          <a:p>
            <a:r>
              <a:rPr lang="en-US" sz="1600" dirty="0"/>
              <a:t>Agree and accept any technical answer the speaker gives to you. </a:t>
            </a:r>
          </a:p>
          <a:p>
            <a:r>
              <a:rPr lang="en-US" sz="1600" dirty="0"/>
              <a:t>If asked clarifying questions, try directing the listener to a solution that involves reviewing/fixing your code first, before you go off and learn about GPUs. </a:t>
            </a:r>
          </a:p>
        </p:txBody>
      </p:sp>
    </p:spTree>
    <p:extLst>
      <p:ext uri="{BB962C8B-B14F-4D97-AF65-F5344CB8AC3E}">
        <p14:creationId xmlns:p14="http://schemas.microsoft.com/office/powerpoint/2010/main" val="2552888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21B-AEC3-7241-97A3-034ADD673929}"/>
              </a:ext>
            </a:extLst>
          </p:cNvPr>
          <p:cNvSpPr>
            <a:spLocks noGrp="1"/>
          </p:cNvSpPr>
          <p:nvPr>
            <p:ph type="title"/>
          </p:nvPr>
        </p:nvSpPr>
        <p:spPr/>
        <p:txBody>
          <a:bodyPr/>
          <a:lstStyle/>
          <a:p>
            <a:r>
              <a:rPr lang="en-US" dirty="0"/>
              <a:t>Coach – GPUs are the BEST!</a:t>
            </a:r>
          </a:p>
        </p:txBody>
      </p:sp>
      <p:sp>
        <p:nvSpPr>
          <p:cNvPr id="3" name="Text Placeholder 2">
            <a:extLst>
              <a:ext uri="{FF2B5EF4-FFF2-40B4-BE49-F238E27FC236}">
                <a16:creationId xmlns:a16="http://schemas.microsoft.com/office/drawing/2014/main" id="{AAB70B0B-35CB-BF4C-B75F-736746BF12DD}"/>
              </a:ext>
            </a:extLst>
          </p:cNvPr>
          <p:cNvSpPr>
            <a:spLocks noGrp="1"/>
          </p:cNvSpPr>
          <p:nvPr>
            <p:ph type="body" idx="1"/>
          </p:nvPr>
        </p:nvSpPr>
        <p:spPr/>
        <p:txBody>
          <a:bodyPr/>
          <a:lstStyle/>
          <a:p>
            <a:pPr marL="139700" indent="0">
              <a:buNone/>
            </a:pPr>
            <a:r>
              <a:rPr lang="en-US" sz="1600" dirty="0"/>
              <a:t>As the coach your job is to listen to both the speaker and listener to see if they use the techniques:</a:t>
            </a:r>
          </a:p>
          <a:p>
            <a:pPr marL="139700" indent="0">
              <a:buNone/>
            </a:pPr>
            <a:endParaRPr lang="en-US" sz="1600" dirty="0"/>
          </a:p>
          <a:p>
            <a:pPr lvl="1">
              <a:spcBef>
                <a:spcPts val="0"/>
              </a:spcBef>
            </a:pPr>
            <a:r>
              <a:rPr lang="en-US" sz="1600" dirty="0"/>
              <a:t>Reflective Listening</a:t>
            </a:r>
          </a:p>
          <a:p>
            <a:pPr lvl="1">
              <a:spcBef>
                <a:spcPts val="0"/>
              </a:spcBef>
            </a:pPr>
            <a:r>
              <a:rPr lang="en-US" sz="1600" dirty="0"/>
              <a:t>Paraphrasing</a:t>
            </a:r>
          </a:p>
          <a:p>
            <a:pPr lvl="1">
              <a:spcBef>
                <a:spcPts val="0"/>
              </a:spcBef>
            </a:pPr>
            <a:r>
              <a:rPr lang="en-US" sz="1600" dirty="0"/>
              <a:t>Asking Clarifying Questions</a:t>
            </a:r>
          </a:p>
          <a:p>
            <a:pPr marL="114300" indent="0">
              <a:buNone/>
            </a:pPr>
            <a:br>
              <a:rPr lang="en-US" sz="1600" dirty="0"/>
            </a:br>
            <a:r>
              <a:rPr lang="en-US" sz="1600" dirty="0"/>
              <a:t>If things get stuck, suggest that the listener use one of the techniques.  </a:t>
            </a:r>
          </a:p>
          <a:p>
            <a:pPr marL="114300" indent="0">
              <a:buNone/>
            </a:pPr>
            <a:endParaRPr lang="en-US" sz="1600" dirty="0"/>
          </a:p>
          <a:p>
            <a:pPr marL="114300" indent="0">
              <a:buNone/>
            </a:pPr>
            <a:r>
              <a:rPr lang="en-US" sz="1600" dirty="0"/>
              <a:t>Keep notes of when techniques are used (or not!) and whether they are effective.  Your goal at the end is to give feedback to both the speaker and listener about what went well and what could be improved. </a:t>
            </a:r>
          </a:p>
          <a:p>
            <a:pPr marL="114300" indent="0">
              <a:buNone/>
            </a:pPr>
            <a:endParaRPr lang="en-US" sz="2000" dirty="0"/>
          </a:p>
          <a:p>
            <a:endParaRPr lang="en-US" dirty="0"/>
          </a:p>
        </p:txBody>
      </p:sp>
    </p:spTree>
    <p:extLst>
      <p:ext uri="{BB962C8B-B14F-4D97-AF65-F5344CB8AC3E}">
        <p14:creationId xmlns:p14="http://schemas.microsoft.com/office/powerpoint/2010/main" val="734401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dirty="0"/>
              <a:t>(10 minutes) Methods for Leading in Complex Conversations</a:t>
            </a:r>
          </a:p>
          <a:p>
            <a:r>
              <a:rPr lang="en-US" dirty="0"/>
              <a:t>(20 minutes) Breakout Activity: The “Speaker”</a:t>
            </a:r>
          </a:p>
          <a:p>
            <a:r>
              <a:rPr lang="en-US" dirty="0"/>
              <a:t>(5 minutes)   Large Group Debrief</a:t>
            </a:r>
          </a:p>
          <a:p>
            <a:r>
              <a:rPr lang="en-US" dirty="0"/>
              <a:t>(10 minutes) Methods for Listening in Complex Conversations</a:t>
            </a:r>
          </a:p>
          <a:p>
            <a:r>
              <a:rPr lang="en-US" dirty="0"/>
              <a:t>(20 minutes) Breakout Activity: The “Listener”</a:t>
            </a:r>
          </a:p>
          <a:p>
            <a:r>
              <a:rPr lang="en-US" b="1" dirty="0"/>
              <a:t>(20 minutes) Large Group Debrief &amp; Roundtable</a:t>
            </a:r>
          </a:p>
          <a:p>
            <a:endParaRPr lang="en-US" dirty="0"/>
          </a:p>
        </p:txBody>
      </p:sp>
    </p:spTree>
    <p:extLst>
      <p:ext uri="{BB962C8B-B14F-4D97-AF65-F5344CB8AC3E}">
        <p14:creationId xmlns:p14="http://schemas.microsoft.com/office/powerpoint/2010/main" val="3638452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137C-3044-9A42-A6E6-6CE0D11F8A71}"/>
              </a:ext>
            </a:extLst>
          </p:cNvPr>
          <p:cNvSpPr>
            <a:spLocks noGrp="1"/>
          </p:cNvSpPr>
          <p:nvPr>
            <p:ph type="title"/>
          </p:nvPr>
        </p:nvSpPr>
        <p:spPr/>
        <p:txBody>
          <a:bodyPr/>
          <a:lstStyle/>
          <a:p>
            <a:r>
              <a:rPr lang="en-US" dirty="0"/>
              <a:t>Round table</a:t>
            </a:r>
          </a:p>
        </p:txBody>
      </p:sp>
      <p:sp>
        <p:nvSpPr>
          <p:cNvPr id="3" name="Text Placeholder 2">
            <a:extLst>
              <a:ext uri="{FF2B5EF4-FFF2-40B4-BE49-F238E27FC236}">
                <a16:creationId xmlns:a16="http://schemas.microsoft.com/office/drawing/2014/main" id="{6CF952AD-88C4-5448-A279-C1647092B818}"/>
              </a:ext>
            </a:extLst>
          </p:cNvPr>
          <p:cNvSpPr>
            <a:spLocks noGrp="1"/>
          </p:cNvSpPr>
          <p:nvPr>
            <p:ph type="body" idx="1"/>
          </p:nvPr>
        </p:nvSpPr>
        <p:spPr/>
        <p:txBody>
          <a:bodyPr/>
          <a:lstStyle/>
          <a:p>
            <a:r>
              <a:rPr lang="en-US" dirty="0"/>
              <a:t>How did this session go?</a:t>
            </a:r>
          </a:p>
          <a:p>
            <a:r>
              <a:rPr lang="en-US" dirty="0"/>
              <a:t>Did you find the practice helpful?</a:t>
            </a:r>
          </a:p>
          <a:p>
            <a:r>
              <a:rPr lang="en-US" dirty="0"/>
              <a:t>Does anyone want to share an observation or experience from their group? </a:t>
            </a:r>
          </a:p>
        </p:txBody>
      </p:sp>
    </p:spTree>
    <p:extLst>
      <p:ext uri="{BB962C8B-B14F-4D97-AF65-F5344CB8AC3E}">
        <p14:creationId xmlns:p14="http://schemas.microsoft.com/office/powerpoint/2010/main" val="3679845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D92F-5274-524B-8BD5-0AD9F1E34551}"/>
              </a:ext>
            </a:extLst>
          </p:cNvPr>
          <p:cNvSpPr>
            <a:spLocks noGrp="1"/>
          </p:cNvSpPr>
          <p:nvPr>
            <p:ph type="title"/>
          </p:nvPr>
        </p:nvSpPr>
        <p:spPr/>
        <p:txBody>
          <a:bodyPr/>
          <a:lstStyle/>
          <a:p>
            <a:r>
              <a:rPr lang="en-US" dirty="0"/>
              <a:t>Feedback and Examples</a:t>
            </a:r>
          </a:p>
        </p:txBody>
      </p:sp>
      <p:sp>
        <p:nvSpPr>
          <p:cNvPr id="3" name="Text Placeholder 2">
            <a:extLst>
              <a:ext uri="{FF2B5EF4-FFF2-40B4-BE49-F238E27FC236}">
                <a16:creationId xmlns:a16="http://schemas.microsoft.com/office/drawing/2014/main" id="{5574D058-DD22-0A4D-A2F3-234A70BC7B5A}"/>
              </a:ext>
            </a:extLst>
          </p:cNvPr>
          <p:cNvSpPr>
            <a:spLocks noGrp="1"/>
          </p:cNvSpPr>
          <p:nvPr>
            <p:ph type="body" idx="1"/>
          </p:nvPr>
        </p:nvSpPr>
        <p:spPr/>
        <p:txBody>
          <a:bodyPr/>
          <a:lstStyle/>
          <a:p>
            <a:r>
              <a:rPr lang="en-US" dirty="0"/>
              <a:t>Please let us know what you think!</a:t>
            </a:r>
          </a:p>
          <a:p>
            <a:pPr lvl="1"/>
            <a:r>
              <a:rPr lang="en-US" dirty="0"/>
              <a:t>What is working well or helpful?</a:t>
            </a:r>
          </a:p>
          <a:p>
            <a:pPr lvl="1"/>
            <a:r>
              <a:rPr lang="en-US" dirty="0"/>
              <a:t>Which examples / scenarios can be improved?</a:t>
            </a:r>
          </a:p>
          <a:p>
            <a:pPr lvl="1"/>
            <a:r>
              <a:rPr lang="en-US" dirty="0"/>
              <a:t>What other challenges, contexts or situations should we explore?</a:t>
            </a:r>
          </a:p>
          <a:p>
            <a:endParaRPr lang="en-US" dirty="0"/>
          </a:p>
          <a:p>
            <a:r>
              <a:rPr lang="en-US" dirty="0"/>
              <a:t>Email feedback to </a:t>
            </a:r>
            <a:r>
              <a:rPr lang="en-US" dirty="0">
                <a:hlinkClick r:id="rId3"/>
              </a:rPr>
              <a:t>colbrydi@msu.edu</a:t>
            </a:r>
            <a:endParaRPr lang="en-US" dirty="0"/>
          </a:p>
          <a:p>
            <a:endParaRPr lang="en-US" dirty="0"/>
          </a:p>
          <a:p>
            <a:r>
              <a:rPr lang="en-US" dirty="0"/>
              <a:t>Join the </a:t>
            </a:r>
            <a:r>
              <a:rPr lang="en-US" dirty="0" err="1"/>
              <a:t>CyberAmbassador</a:t>
            </a:r>
            <a:r>
              <a:rPr lang="en-US" dirty="0"/>
              <a:t> interest list by emailing </a:t>
            </a:r>
            <a:r>
              <a:rPr lang="en-US" dirty="0">
                <a:hlinkClick r:id="rId3"/>
              </a:rPr>
              <a:t>colbrydi@msu.edu</a:t>
            </a:r>
            <a:endParaRPr lang="en-US" dirty="0"/>
          </a:p>
        </p:txBody>
      </p:sp>
    </p:spTree>
    <p:extLst>
      <p:ext uri="{BB962C8B-B14F-4D97-AF65-F5344CB8AC3E}">
        <p14:creationId xmlns:p14="http://schemas.microsoft.com/office/powerpoint/2010/main" val="373543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1F25-3574-D244-BFF3-31AD5C865E6E}"/>
              </a:ext>
            </a:extLst>
          </p:cNvPr>
          <p:cNvSpPr>
            <a:spLocks noGrp="1"/>
          </p:cNvSpPr>
          <p:nvPr>
            <p:ph type="title"/>
          </p:nvPr>
        </p:nvSpPr>
        <p:spPr>
          <a:xfrm>
            <a:off x="311700" y="423759"/>
            <a:ext cx="8520600" cy="572700"/>
          </a:xfrm>
        </p:spPr>
        <p:txBody>
          <a:bodyPr/>
          <a:lstStyle/>
          <a:p>
            <a:r>
              <a:rPr lang="en-US" dirty="0"/>
              <a:t>Improving Communication Skills</a:t>
            </a:r>
          </a:p>
        </p:txBody>
      </p:sp>
      <p:sp>
        <p:nvSpPr>
          <p:cNvPr id="3" name="Text Placeholder 2">
            <a:extLst>
              <a:ext uri="{FF2B5EF4-FFF2-40B4-BE49-F238E27FC236}">
                <a16:creationId xmlns:a16="http://schemas.microsoft.com/office/drawing/2014/main" id="{6094CB1B-14DE-2142-B86D-CA43A4DA6C6C}"/>
              </a:ext>
            </a:extLst>
          </p:cNvPr>
          <p:cNvSpPr>
            <a:spLocks noGrp="1"/>
          </p:cNvSpPr>
          <p:nvPr>
            <p:ph type="body" idx="1"/>
          </p:nvPr>
        </p:nvSpPr>
        <p:spPr>
          <a:xfrm>
            <a:off x="311699" y="1152475"/>
            <a:ext cx="8630281" cy="3416400"/>
          </a:xfrm>
        </p:spPr>
        <p:txBody>
          <a:bodyPr/>
          <a:lstStyle/>
          <a:p>
            <a:r>
              <a:rPr lang="en-US" dirty="0"/>
              <a:t>Communication is a major topic of research</a:t>
            </a:r>
          </a:p>
          <a:p>
            <a:pPr lvl="1"/>
            <a:r>
              <a:rPr lang="en-US" dirty="0"/>
              <a:t>Effective communication skills can be taught!</a:t>
            </a:r>
          </a:p>
          <a:p>
            <a:pPr lvl="1"/>
            <a:r>
              <a:rPr lang="en-US" dirty="0"/>
              <a:t>There are tools (algorithms) that apply across many scenarios</a:t>
            </a:r>
          </a:p>
          <a:p>
            <a:pPr lvl="1"/>
            <a:r>
              <a:rPr lang="en-US" dirty="0"/>
              <a:t>Role playing / rehearsal activities are effective learning tools</a:t>
            </a:r>
          </a:p>
          <a:p>
            <a:pPr lvl="1"/>
            <a:r>
              <a:rPr lang="en-US" b="1" dirty="0"/>
              <a:t>Practice</a:t>
            </a:r>
            <a:r>
              <a:rPr lang="en-US" dirty="0"/>
              <a:t> is most effective </a:t>
            </a:r>
            <a:r>
              <a:rPr lang="en-US" b="1" u="sng" dirty="0"/>
              <a:t>in context</a:t>
            </a:r>
          </a:p>
        </p:txBody>
      </p:sp>
    </p:spTree>
    <p:extLst>
      <p:ext uri="{BB962C8B-B14F-4D97-AF65-F5344CB8AC3E}">
        <p14:creationId xmlns:p14="http://schemas.microsoft.com/office/powerpoint/2010/main" val="235063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D92F-5274-524B-8BD5-0AD9F1E34551}"/>
              </a:ext>
            </a:extLst>
          </p:cNvPr>
          <p:cNvSpPr>
            <a:spLocks noGrp="1"/>
          </p:cNvSpPr>
          <p:nvPr>
            <p:ph type="title"/>
          </p:nvPr>
        </p:nvSpPr>
        <p:spPr/>
        <p:txBody>
          <a:bodyPr/>
          <a:lstStyle/>
          <a:p>
            <a:r>
              <a:rPr lang="en-US" dirty="0"/>
              <a:t>Feedback and Examples</a:t>
            </a:r>
          </a:p>
        </p:txBody>
      </p:sp>
      <p:sp>
        <p:nvSpPr>
          <p:cNvPr id="3" name="Text Placeholder 2">
            <a:extLst>
              <a:ext uri="{FF2B5EF4-FFF2-40B4-BE49-F238E27FC236}">
                <a16:creationId xmlns:a16="http://schemas.microsoft.com/office/drawing/2014/main" id="{5574D058-DD22-0A4D-A2F3-234A70BC7B5A}"/>
              </a:ext>
            </a:extLst>
          </p:cNvPr>
          <p:cNvSpPr>
            <a:spLocks noGrp="1"/>
          </p:cNvSpPr>
          <p:nvPr>
            <p:ph type="body" idx="1"/>
          </p:nvPr>
        </p:nvSpPr>
        <p:spPr/>
        <p:txBody>
          <a:bodyPr/>
          <a:lstStyle/>
          <a:p>
            <a:r>
              <a:rPr lang="en-US" dirty="0"/>
              <a:t>Please let us know what you think!</a:t>
            </a:r>
          </a:p>
          <a:p>
            <a:pPr lvl="1"/>
            <a:r>
              <a:rPr lang="en-US" dirty="0"/>
              <a:t>What is working well or helpful?</a:t>
            </a:r>
          </a:p>
          <a:p>
            <a:pPr lvl="1"/>
            <a:r>
              <a:rPr lang="en-US" dirty="0"/>
              <a:t>Which examples / scenarios can be improved?</a:t>
            </a:r>
          </a:p>
          <a:p>
            <a:pPr lvl="1"/>
            <a:r>
              <a:rPr lang="en-US" dirty="0"/>
              <a:t>What other challenges, contexts or situations should we explore?</a:t>
            </a:r>
          </a:p>
          <a:p>
            <a:endParaRPr lang="en-US" dirty="0"/>
          </a:p>
          <a:p>
            <a:r>
              <a:rPr lang="en-US" dirty="0"/>
              <a:t>Email feedback to </a:t>
            </a:r>
            <a:r>
              <a:rPr lang="en-US" dirty="0">
                <a:hlinkClick r:id="rId3"/>
              </a:rPr>
              <a:t>colbrydi@msu.edu</a:t>
            </a:r>
            <a:endParaRPr lang="en-US" dirty="0"/>
          </a:p>
          <a:p>
            <a:endParaRPr lang="en-US" dirty="0"/>
          </a:p>
          <a:p>
            <a:r>
              <a:rPr lang="en-US" dirty="0"/>
              <a:t>Join the </a:t>
            </a:r>
            <a:r>
              <a:rPr lang="en-US" dirty="0" err="1"/>
              <a:t>CyberAmbassador</a:t>
            </a:r>
            <a:r>
              <a:rPr lang="en-US" dirty="0"/>
              <a:t> interest list by emailing </a:t>
            </a:r>
            <a:r>
              <a:rPr lang="en-US" dirty="0">
                <a:hlinkClick r:id="rId3"/>
              </a:rPr>
              <a:t>colbrydi@msu.edu</a:t>
            </a:r>
            <a:endParaRPr lang="en-US" dirty="0"/>
          </a:p>
        </p:txBody>
      </p:sp>
    </p:spTree>
    <p:extLst>
      <p:ext uri="{BB962C8B-B14F-4D97-AF65-F5344CB8AC3E}">
        <p14:creationId xmlns:p14="http://schemas.microsoft.com/office/powerpoint/2010/main" val="30704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75DDF-B813-964E-BC1F-43A5B19E96DA}"/>
              </a:ext>
            </a:extLst>
          </p:cNvPr>
          <p:cNvSpPr>
            <a:spLocks noGrp="1"/>
          </p:cNvSpPr>
          <p:nvPr>
            <p:ph type="title"/>
          </p:nvPr>
        </p:nvSpPr>
        <p:spPr/>
        <p:txBody>
          <a:bodyPr/>
          <a:lstStyle/>
          <a:p>
            <a:r>
              <a:rPr lang="en-US" dirty="0"/>
              <a:t>Complex Communications for CI Professionals</a:t>
            </a:r>
          </a:p>
        </p:txBody>
      </p:sp>
      <p:sp>
        <p:nvSpPr>
          <p:cNvPr id="4" name="Text Placeholder 3">
            <a:extLst>
              <a:ext uri="{FF2B5EF4-FFF2-40B4-BE49-F238E27FC236}">
                <a16:creationId xmlns:a16="http://schemas.microsoft.com/office/drawing/2014/main" id="{7399B337-5736-3A49-B69A-1F15A5E60E84}"/>
              </a:ext>
            </a:extLst>
          </p:cNvPr>
          <p:cNvSpPr>
            <a:spLocks noGrp="1"/>
          </p:cNvSpPr>
          <p:nvPr>
            <p:ph type="body" idx="1"/>
          </p:nvPr>
        </p:nvSpPr>
        <p:spPr/>
        <p:txBody>
          <a:bodyPr/>
          <a:lstStyle/>
          <a:p>
            <a:r>
              <a:rPr lang="en-US" dirty="0"/>
              <a:t>(5 minutes)   Introduction</a:t>
            </a:r>
          </a:p>
          <a:p>
            <a:r>
              <a:rPr lang="en-US" b="1" dirty="0"/>
              <a:t>(10 minutes) Methods for Leading in Complex Conversations</a:t>
            </a:r>
          </a:p>
          <a:p>
            <a:r>
              <a:rPr lang="en-US" dirty="0"/>
              <a:t>(20 minutes) Breakout Activity: The “Speaker”</a:t>
            </a:r>
          </a:p>
          <a:p>
            <a:r>
              <a:rPr lang="en-US" dirty="0"/>
              <a:t>(5 minutes)   Large Group Debrief</a:t>
            </a:r>
          </a:p>
          <a:p>
            <a:r>
              <a:rPr lang="en-US" dirty="0"/>
              <a:t>(10 minutes) Methods for Listening in Complex Conversations</a:t>
            </a:r>
          </a:p>
          <a:p>
            <a:r>
              <a:rPr lang="en-US" dirty="0"/>
              <a:t>(20 minutes) Breakout Activity: The “Listener”</a:t>
            </a:r>
          </a:p>
          <a:p>
            <a:r>
              <a:rPr lang="en-US" dirty="0"/>
              <a:t>(20 minutes) Large Group Debrief &amp; Roundtable</a:t>
            </a:r>
          </a:p>
          <a:p>
            <a:endParaRPr lang="en-US" dirty="0"/>
          </a:p>
        </p:txBody>
      </p:sp>
    </p:spTree>
    <p:extLst>
      <p:ext uri="{BB962C8B-B14F-4D97-AF65-F5344CB8AC3E}">
        <p14:creationId xmlns:p14="http://schemas.microsoft.com/office/powerpoint/2010/main" val="273137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Context: Roles, Definitions and Tools</a:t>
            </a:r>
          </a:p>
        </p:txBody>
      </p:sp>
      <p:sp>
        <p:nvSpPr>
          <p:cNvPr id="3" name="Text Placeholder 2"/>
          <p:cNvSpPr>
            <a:spLocks noGrp="1"/>
          </p:cNvSpPr>
          <p:nvPr>
            <p:ph type="body" idx="1"/>
          </p:nvPr>
        </p:nvSpPr>
        <p:spPr/>
        <p:txBody>
          <a:bodyPr/>
          <a:lstStyle/>
          <a:p>
            <a:pPr marL="139700" indent="0">
              <a:buNone/>
            </a:pPr>
            <a:r>
              <a:rPr lang="en-US" sz="1800" dirty="0"/>
              <a:t>Speaker</a:t>
            </a:r>
          </a:p>
          <a:p>
            <a:r>
              <a:rPr lang="en-US" dirty="0"/>
              <a:t>Initiates or leads the conversation</a:t>
            </a:r>
          </a:p>
          <a:p>
            <a:r>
              <a:rPr lang="en-US" dirty="0"/>
              <a:t>Goal is to communicate the CI problem</a:t>
            </a:r>
          </a:p>
          <a:p>
            <a:r>
              <a:rPr lang="en-US" dirty="0"/>
              <a:t>May be a CI user, professional, etc.</a:t>
            </a:r>
          </a:p>
          <a:p>
            <a:endParaRPr lang="en-US" dirty="0"/>
          </a:p>
          <a:p>
            <a:pPr marL="139700" indent="0">
              <a:buNone/>
            </a:pPr>
            <a:r>
              <a:rPr lang="en-US" sz="1800" dirty="0"/>
              <a:t>Speaker’s Tools</a:t>
            </a:r>
          </a:p>
          <a:p>
            <a:r>
              <a:rPr lang="en-US" dirty="0"/>
              <a:t>Reducing Jargon</a:t>
            </a:r>
          </a:p>
          <a:p>
            <a:r>
              <a:rPr lang="en-US" dirty="0"/>
              <a:t>Using Good Analogies</a:t>
            </a:r>
          </a:p>
          <a:p>
            <a:r>
              <a:rPr lang="en-US" dirty="0"/>
              <a:t>Checking for Understanding</a:t>
            </a:r>
          </a:p>
        </p:txBody>
      </p:sp>
      <p:sp>
        <p:nvSpPr>
          <p:cNvPr id="4" name="Text Placeholder 3"/>
          <p:cNvSpPr>
            <a:spLocks noGrp="1"/>
          </p:cNvSpPr>
          <p:nvPr>
            <p:ph type="body" idx="2"/>
          </p:nvPr>
        </p:nvSpPr>
        <p:spPr/>
        <p:txBody>
          <a:bodyPr/>
          <a:lstStyle/>
          <a:p>
            <a:pPr marL="139700" indent="0">
              <a:buNone/>
            </a:pPr>
            <a:r>
              <a:rPr lang="en-US" sz="1800" dirty="0"/>
              <a:t>Listener</a:t>
            </a:r>
          </a:p>
          <a:p>
            <a:r>
              <a:rPr lang="en-US" dirty="0"/>
              <a:t>Listens to the speaker</a:t>
            </a:r>
          </a:p>
          <a:p>
            <a:r>
              <a:rPr lang="en-US" dirty="0"/>
              <a:t>Goal is to understand the CI problem</a:t>
            </a:r>
          </a:p>
          <a:p>
            <a:r>
              <a:rPr lang="en-US" dirty="0"/>
              <a:t>May be a CI user, professional, etc.</a:t>
            </a:r>
          </a:p>
          <a:p>
            <a:endParaRPr lang="en-US" dirty="0"/>
          </a:p>
          <a:p>
            <a:pPr marL="139700" indent="0">
              <a:buNone/>
            </a:pPr>
            <a:r>
              <a:rPr lang="en-US" sz="1800" dirty="0"/>
              <a:t>Listener’s Tools</a:t>
            </a:r>
          </a:p>
          <a:p>
            <a:r>
              <a:rPr lang="en-US" dirty="0"/>
              <a:t>Reflective / Active Listening</a:t>
            </a:r>
          </a:p>
          <a:p>
            <a:r>
              <a:rPr lang="en-US" dirty="0"/>
              <a:t>Paraphrasing</a:t>
            </a:r>
          </a:p>
          <a:p>
            <a:r>
              <a:rPr lang="en-US" dirty="0"/>
              <a:t>Asking Clarifying Questions</a:t>
            </a:r>
          </a:p>
          <a:p>
            <a:endParaRPr lang="en-US" dirty="0"/>
          </a:p>
        </p:txBody>
      </p:sp>
    </p:spTree>
    <p:extLst>
      <p:ext uri="{BB962C8B-B14F-4D97-AF65-F5344CB8AC3E}">
        <p14:creationId xmlns:p14="http://schemas.microsoft.com/office/powerpoint/2010/main" val="416207010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5401</Words>
  <Application>Microsoft Macintosh PowerPoint</Application>
  <PresentationFormat>On-screen Show (16:9)</PresentationFormat>
  <Paragraphs>403</Paragraphs>
  <Slides>58</Slides>
  <Notes>24</Notes>
  <HiddenSlides>18</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58</vt:i4>
      </vt:variant>
    </vt:vector>
  </HeadingPairs>
  <TitlesOfParts>
    <vt:vector size="60" baseType="lpstr">
      <vt:lpstr>Arial</vt:lpstr>
      <vt:lpstr>Simple Light</vt:lpstr>
      <vt:lpstr>CI Expertise/Communication: Explaining Complex Technical Topics to Researchers</vt:lpstr>
      <vt:lpstr>Leading and Listening in Complex CI Conversations</vt:lpstr>
      <vt:lpstr>Agenda</vt:lpstr>
      <vt:lpstr>PowerPoint Presentation</vt:lpstr>
      <vt:lpstr>Effective Communication…</vt:lpstr>
      <vt:lpstr>Improving Communication Skills</vt:lpstr>
      <vt:lpstr>Feedback and Examples</vt:lpstr>
      <vt:lpstr>Complex Communications for CI Professionals</vt:lpstr>
      <vt:lpstr>Our Context: Roles, Definitions and Tools</vt:lpstr>
      <vt:lpstr>What is “Jargon”?</vt:lpstr>
      <vt:lpstr>Speaker Tool: Reducing Jargon</vt:lpstr>
      <vt:lpstr>What is an Analogy?</vt:lpstr>
      <vt:lpstr>Speaker Tool: Using Good Analogies</vt:lpstr>
      <vt:lpstr>Speaker Tool: Checking For Understanding</vt:lpstr>
      <vt:lpstr>Speaker Example: Embarrassingly Parallel</vt:lpstr>
      <vt:lpstr>Jamie’s First Attempt</vt:lpstr>
      <vt:lpstr>Jamie’s Second Attempt</vt:lpstr>
      <vt:lpstr>Complex Communications for CI Professionals</vt:lpstr>
      <vt:lpstr>Breakout Activity: The “Speaker”</vt:lpstr>
      <vt:lpstr>Logistics</vt:lpstr>
      <vt:lpstr>Speaker Example 1 Hardware Refresh</vt:lpstr>
      <vt:lpstr>CI Professional (Speaker) – Hardware Refresh</vt:lpstr>
      <vt:lpstr>Actor (Listener) – Hardware Refresh </vt:lpstr>
      <vt:lpstr>Coach – Hardware Refresh</vt:lpstr>
      <vt:lpstr>Speaker Example 2  Data Center Committee</vt:lpstr>
      <vt:lpstr>CI Professional (Speaker) – Data Center Committee</vt:lpstr>
      <vt:lpstr>Actor (Listener) – Data Center Committee</vt:lpstr>
      <vt:lpstr>Coach – Data Center Committee</vt:lpstr>
      <vt:lpstr>Speaker Example 3 Bad News</vt:lpstr>
      <vt:lpstr>CI Professional (Speaker) – Bad News</vt:lpstr>
      <vt:lpstr>Actor (Listener) – Bad News</vt:lpstr>
      <vt:lpstr>Coach – Bad News</vt:lpstr>
      <vt:lpstr>Complex Communications for CI Professionals</vt:lpstr>
      <vt:lpstr>Complex Communications for CI Professionals</vt:lpstr>
      <vt:lpstr>Our Context: Roles, Definitions and Tools</vt:lpstr>
      <vt:lpstr>Listener Tools</vt:lpstr>
      <vt:lpstr>Listener Tool: Reflective Listening </vt:lpstr>
      <vt:lpstr>Listener Tool: Paraphrasing </vt:lpstr>
      <vt:lpstr>Listener Tool: Ask Clarifying Questions</vt:lpstr>
      <vt:lpstr>Listener Example: Complex Cold Consulting</vt:lpstr>
      <vt:lpstr>Complex Communications for CI Professionals</vt:lpstr>
      <vt:lpstr>Breakout Activity: The “Listener”</vt:lpstr>
      <vt:lpstr>Logistics</vt:lpstr>
      <vt:lpstr>Listener Example 1 Slow Code</vt:lpstr>
      <vt:lpstr>CI-Professional (Listener) – Slow Code </vt:lpstr>
      <vt:lpstr>Actor (Speaker) – Slow Code </vt:lpstr>
      <vt:lpstr>Coach – Slow Code</vt:lpstr>
      <vt:lpstr>Listener Example 2 Software Debugging</vt:lpstr>
      <vt:lpstr>CI-Professional (Listener) – Software Debugging</vt:lpstr>
      <vt:lpstr>Actor (Speaker) – Software Debugging</vt:lpstr>
      <vt:lpstr>Coach – Software Debugging</vt:lpstr>
      <vt:lpstr>Listener Example 3 GPUs are the BEST! </vt:lpstr>
      <vt:lpstr>CI-Professional (Listener) – GPUs are the BEST!</vt:lpstr>
      <vt:lpstr>Actor (Speaker) – GPUs are the BEST! </vt:lpstr>
      <vt:lpstr>Coach – GPUs are the BEST!</vt:lpstr>
      <vt:lpstr>Complex Communications for CI Professionals</vt:lpstr>
      <vt:lpstr>Round table</vt:lpstr>
      <vt:lpstr>Feedback and Examples</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CyberAmbassadors</dc:title>
  <dc:creator>Kathleen Colbry</dc:creator>
  <cp:lastModifiedBy>Colbry, Dirk</cp:lastModifiedBy>
  <cp:revision>98</cp:revision>
  <cp:lastPrinted>2018-08-05T18:25:50Z</cp:lastPrinted>
  <dcterms:modified xsi:type="dcterms:W3CDTF">2018-08-06T15:37:34Z</dcterms:modified>
</cp:coreProperties>
</file>