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8.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86"/>
  </p:notesMasterIdLst>
  <p:sldIdLst>
    <p:sldId id="256" r:id="rId5"/>
    <p:sldId id="366" r:id="rId6"/>
    <p:sldId id="367" r:id="rId7"/>
    <p:sldId id="373" r:id="rId8"/>
    <p:sldId id="257" r:id="rId9"/>
    <p:sldId id="258" r:id="rId10"/>
    <p:sldId id="274" r:id="rId11"/>
    <p:sldId id="276" r:id="rId12"/>
    <p:sldId id="259" r:id="rId13"/>
    <p:sldId id="260" r:id="rId14"/>
    <p:sldId id="261" r:id="rId15"/>
    <p:sldId id="275" r:id="rId16"/>
    <p:sldId id="263" r:id="rId17"/>
    <p:sldId id="264" r:id="rId18"/>
    <p:sldId id="265" r:id="rId19"/>
    <p:sldId id="298" r:id="rId20"/>
    <p:sldId id="297" r:id="rId21"/>
    <p:sldId id="299" r:id="rId22"/>
    <p:sldId id="337" r:id="rId23"/>
    <p:sldId id="338" r:id="rId24"/>
    <p:sldId id="339" r:id="rId25"/>
    <p:sldId id="340" r:id="rId26"/>
    <p:sldId id="277" r:id="rId27"/>
    <p:sldId id="278" r:id="rId28"/>
    <p:sldId id="331" r:id="rId29"/>
    <p:sldId id="332" r:id="rId30"/>
    <p:sldId id="333" r:id="rId31"/>
    <p:sldId id="334" r:id="rId32"/>
    <p:sldId id="279" r:id="rId33"/>
    <p:sldId id="266" r:id="rId34"/>
    <p:sldId id="335" r:id="rId35"/>
    <p:sldId id="336" r:id="rId36"/>
    <p:sldId id="341" r:id="rId37"/>
    <p:sldId id="342" r:id="rId38"/>
    <p:sldId id="343" r:id="rId39"/>
    <p:sldId id="280" r:id="rId40"/>
    <p:sldId id="267" r:id="rId41"/>
    <p:sldId id="281" r:id="rId42"/>
    <p:sldId id="282" r:id="rId43"/>
    <p:sldId id="344" r:id="rId44"/>
    <p:sldId id="345" r:id="rId45"/>
    <p:sldId id="346" r:id="rId46"/>
    <p:sldId id="347" r:id="rId47"/>
    <p:sldId id="348" r:id="rId48"/>
    <p:sldId id="349" r:id="rId49"/>
    <p:sldId id="283" r:id="rId50"/>
    <p:sldId id="284" r:id="rId51"/>
    <p:sldId id="291" r:id="rId52"/>
    <p:sldId id="285" r:id="rId53"/>
    <p:sldId id="286" r:id="rId54"/>
    <p:sldId id="287" r:id="rId55"/>
    <p:sldId id="288" r:id="rId56"/>
    <p:sldId id="289" r:id="rId57"/>
    <p:sldId id="350" r:id="rId58"/>
    <p:sldId id="351" r:id="rId59"/>
    <p:sldId id="352" r:id="rId60"/>
    <p:sldId id="353" r:id="rId61"/>
    <p:sldId id="370" r:id="rId62"/>
    <p:sldId id="368" r:id="rId63"/>
    <p:sldId id="369" r:id="rId64"/>
    <p:sldId id="371" r:id="rId65"/>
    <p:sldId id="372" r:id="rId66"/>
    <p:sldId id="290" r:id="rId67"/>
    <p:sldId id="292" r:id="rId68"/>
    <p:sldId id="268" r:id="rId69"/>
    <p:sldId id="363" r:id="rId70"/>
    <p:sldId id="364" r:id="rId71"/>
    <p:sldId id="365" r:id="rId72"/>
    <p:sldId id="293" r:id="rId73"/>
    <p:sldId id="294" r:id="rId74"/>
    <p:sldId id="295" r:id="rId75"/>
    <p:sldId id="296" r:id="rId76"/>
    <p:sldId id="357" r:id="rId77"/>
    <p:sldId id="358" r:id="rId78"/>
    <p:sldId id="359" r:id="rId79"/>
    <p:sldId id="360" r:id="rId80"/>
    <p:sldId id="361" r:id="rId81"/>
    <p:sldId id="362" r:id="rId82"/>
    <p:sldId id="272" r:id="rId83"/>
    <p:sldId id="273" r:id="rId84"/>
    <p:sldId id="330" r:id="rId8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0CA3"/>
    <a:srgbClr val="E9B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2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latin typeface="Arial"/>
              </a:rPr>
              <a:t>Click to edit the notes format</a:t>
            </a:r>
          </a:p>
        </p:txBody>
      </p:sp>
      <p:sp>
        <p:nvSpPr>
          <p:cNvPr id="164"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latin typeface="Times New Roman"/>
              </a:rPr>
              <a:t> </a:t>
            </a:r>
          </a:p>
        </p:txBody>
      </p:sp>
      <p:sp>
        <p:nvSpPr>
          <p:cNvPr id="165"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latin typeface="Times New Roman"/>
              </a:rPr>
              <a:t> </a:t>
            </a:r>
          </a:p>
        </p:txBody>
      </p:sp>
      <p:sp>
        <p:nvSpPr>
          <p:cNvPr id="166"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latin typeface="Times New Roman"/>
              </a:rPr>
              <a:t> </a:t>
            </a:r>
          </a:p>
        </p:txBody>
      </p:sp>
      <p:sp>
        <p:nvSpPr>
          <p:cNvPr id="167" name="PlaceHolder 5"/>
          <p:cNvSpPr>
            <a:spLocks noGrp="1"/>
          </p:cNvSpPr>
          <p:nvPr>
            <p:ph type="sldNum"/>
          </p:nvPr>
        </p:nvSpPr>
        <p:spPr>
          <a:xfrm>
            <a:off x="4399200" y="9555480"/>
            <a:ext cx="3372840" cy="502560"/>
          </a:xfrm>
          <a:prstGeom prst="rect">
            <a:avLst/>
          </a:prstGeom>
        </p:spPr>
        <p:txBody>
          <a:bodyPr lIns="0" tIns="0" rIns="0" bIns="0" anchor="b"/>
          <a:lstStyle/>
          <a:p>
            <a:pPr algn="r"/>
            <a:fld id="{3E73CC94-56B2-42D6-8A7F-35D7E84A3555}"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327026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extShape 1"/>
          <p:cNvSpPr txBox="1"/>
          <p:nvPr/>
        </p:nvSpPr>
        <p:spPr>
          <a:xfrm>
            <a:off x="4398840" y="9555120"/>
            <a:ext cx="3371400" cy="501120"/>
          </a:xfrm>
          <a:prstGeom prst="rect">
            <a:avLst/>
          </a:prstGeom>
          <a:noFill/>
          <a:ln w="9360">
            <a:noFill/>
          </a:ln>
        </p:spPr>
        <p:txBody>
          <a:bodyPr lIns="0" tIns="0" rIns="0" bIns="0" anchor="b"/>
          <a:lstStyle/>
          <a:p>
            <a:pPr algn="r">
              <a:lnSpc>
                <a:spcPct val="100000"/>
              </a:lnSpc>
            </a:pPr>
            <a:fld id="{5096A0B3-5629-4F67-BCFA-56E7A6691893}" type="slidenum">
              <a:rPr lang="en-US" sz="1400" b="0" strike="noStrike" spc="-1">
                <a:solidFill>
                  <a:srgbClr val="000000"/>
                </a:solidFill>
                <a:latin typeface="Times New Roman"/>
                <a:ea typeface="DejaVu Sans"/>
              </a:rPr>
              <a:t>1</a:t>
            </a:fld>
            <a:endParaRPr lang="en-US" sz="1400" b="0" strike="noStrike" spc="-1">
              <a:latin typeface="Times New Roman"/>
            </a:endParaRPr>
          </a:p>
        </p:txBody>
      </p:sp>
      <p:sp>
        <p:nvSpPr>
          <p:cNvPr id="238" name="PlaceHolder 2"/>
          <p:cNvSpPr>
            <a:spLocks noGrp="1"/>
          </p:cNvSpPr>
          <p:nvPr>
            <p:ph type="body"/>
          </p:nvPr>
        </p:nvSpPr>
        <p:spPr>
          <a:xfrm>
            <a:off x="777960" y="4776840"/>
            <a:ext cx="6217920" cy="4525560"/>
          </a:xfrm>
          <a:prstGeom prst="rect">
            <a:avLst/>
          </a:prstGeom>
        </p:spPr>
        <p:txBody>
          <a:bodyPr lIns="0" tIns="0" rIns="0" bIns="0" anchor="ctr"/>
          <a:lstStyle/>
          <a:p>
            <a:endParaRPr lang="en-US" sz="2000" b="0" strike="noStrike" spc="-1">
              <a:latin typeface="Arial"/>
            </a:endParaRPr>
          </a:p>
        </p:txBody>
      </p:sp>
    </p:spTree>
    <p:extLst>
      <p:ext uri="{BB962C8B-B14F-4D97-AF65-F5344CB8AC3E}">
        <p14:creationId xmlns:p14="http://schemas.microsoft.com/office/powerpoint/2010/main" val="48234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extShape 1"/>
          <p:cNvSpPr txBox="1"/>
          <p:nvPr/>
        </p:nvSpPr>
        <p:spPr>
          <a:xfrm>
            <a:off x="4398840" y="9555120"/>
            <a:ext cx="3371400" cy="501120"/>
          </a:xfrm>
          <a:prstGeom prst="rect">
            <a:avLst/>
          </a:prstGeom>
          <a:noFill/>
          <a:ln w="9360">
            <a:noFill/>
          </a:ln>
        </p:spPr>
        <p:txBody>
          <a:bodyPr lIns="0" tIns="0" rIns="0" bIns="0" anchor="b"/>
          <a:lstStyle/>
          <a:p>
            <a:pPr algn="r">
              <a:lnSpc>
                <a:spcPct val="100000"/>
              </a:lnSpc>
            </a:pPr>
            <a:fld id="{5096A0B3-5629-4F67-BCFA-56E7A6691893}" type="slidenum">
              <a:rPr lang="en-US" sz="1400" b="0" strike="noStrike" spc="-1">
                <a:solidFill>
                  <a:srgbClr val="000000"/>
                </a:solidFill>
                <a:latin typeface="Times New Roman"/>
                <a:ea typeface="DejaVu Sans"/>
              </a:rPr>
              <a:t>2</a:t>
            </a:fld>
            <a:endParaRPr lang="en-US" sz="1400" b="0" strike="noStrike" spc="-1">
              <a:latin typeface="Times New Roman"/>
            </a:endParaRPr>
          </a:p>
        </p:txBody>
      </p:sp>
      <p:sp>
        <p:nvSpPr>
          <p:cNvPr id="238" name="PlaceHolder 2"/>
          <p:cNvSpPr>
            <a:spLocks noGrp="1"/>
          </p:cNvSpPr>
          <p:nvPr>
            <p:ph type="body"/>
          </p:nvPr>
        </p:nvSpPr>
        <p:spPr>
          <a:xfrm>
            <a:off x="777960" y="4776840"/>
            <a:ext cx="6217920" cy="4525560"/>
          </a:xfrm>
          <a:prstGeom prst="rect">
            <a:avLst/>
          </a:prstGeom>
        </p:spPr>
        <p:txBody>
          <a:bodyPr lIns="0" tIns="0" rIns="0" bIns="0" anchor="ctr"/>
          <a:lstStyle/>
          <a:p>
            <a:endParaRPr lang="en-US" sz="2000" b="0" strike="noStrike" spc="-1">
              <a:latin typeface="Arial"/>
            </a:endParaRPr>
          </a:p>
        </p:txBody>
      </p:sp>
    </p:spTree>
    <p:extLst>
      <p:ext uri="{BB962C8B-B14F-4D97-AF65-F5344CB8AC3E}">
        <p14:creationId xmlns:p14="http://schemas.microsoft.com/office/powerpoint/2010/main" val="427898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p:cNvSpPr>
          <p:nvPr>
            <p:ph type="body"/>
          </p:nvPr>
        </p:nvSpPr>
        <p:spPr>
          <a:xfrm>
            <a:off x="700920" y="4415760"/>
            <a:ext cx="5608080" cy="4183200"/>
          </a:xfrm>
          <a:prstGeom prst="rect">
            <a:avLst/>
          </a:prstGeom>
        </p:spPr>
        <p:txBody>
          <a:bodyPr lIns="93240" tIns="46440" rIns="93240" bIns="46440"/>
          <a:lstStyle/>
          <a:p>
            <a:endParaRPr lang="en-US" sz="2000" b="0" strike="noStrike" spc="-1">
              <a:latin typeface="Arial"/>
            </a:endParaRPr>
          </a:p>
        </p:txBody>
      </p:sp>
      <p:sp>
        <p:nvSpPr>
          <p:cNvPr id="240"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8E0A435A-E644-49DE-9646-6ED077F18747}" type="slidenum">
              <a:rPr lang="en-US" sz="1200" b="0" strike="noStrike" spc="-1">
                <a:solidFill>
                  <a:srgbClr val="000000"/>
                </a:solidFill>
                <a:latin typeface="+mn-lt"/>
                <a:ea typeface="+mn-ea"/>
              </a:rPr>
              <a:t>9</a:t>
            </a:fld>
            <a:endParaRPr lang="en-US" sz="1200" b="0" strike="noStrike" spc="-1">
              <a:latin typeface="Times New Roman"/>
            </a:endParaRPr>
          </a:p>
        </p:txBody>
      </p:sp>
    </p:spTree>
    <p:extLst>
      <p:ext uri="{BB962C8B-B14F-4D97-AF65-F5344CB8AC3E}">
        <p14:creationId xmlns:p14="http://schemas.microsoft.com/office/powerpoint/2010/main" val="104060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p:cNvSpPr>
          <p:nvPr>
            <p:ph type="body"/>
          </p:nvPr>
        </p:nvSpPr>
        <p:spPr>
          <a:xfrm>
            <a:off x="700920" y="4415760"/>
            <a:ext cx="5608080" cy="4183200"/>
          </a:xfrm>
          <a:prstGeom prst="rect">
            <a:avLst/>
          </a:prstGeom>
        </p:spPr>
        <p:txBody>
          <a:bodyPr lIns="93240" tIns="46440" rIns="93240" bIns="46440"/>
          <a:lstStyle/>
          <a:p>
            <a:endParaRPr lang="en-US" sz="2000" b="0" strike="noStrike" spc="-1">
              <a:latin typeface="Arial"/>
            </a:endParaRPr>
          </a:p>
        </p:txBody>
      </p:sp>
      <p:sp>
        <p:nvSpPr>
          <p:cNvPr id="242"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383A22C4-8FCD-4956-B1EF-68A369F77F2B}" type="slidenum">
              <a:rPr lang="en-US" sz="1200" b="0" strike="noStrike" spc="-1">
                <a:solidFill>
                  <a:srgbClr val="000000"/>
                </a:solidFill>
                <a:latin typeface="+mn-lt"/>
                <a:ea typeface="+mn-ea"/>
              </a:rPr>
              <a:t>15</a:t>
            </a:fld>
            <a:endParaRPr lang="en-US" sz="1200" b="0" strike="noStrike" spc="-1">
              <a:latin typeface="Times New Roman"/>
            </a:endParaRPr>
          </a:p>
        </p:txBody>
      </p:sp>
    </p:spTree>
    <p:extLst>
      <p:ext uri="{BB962C8B-B14F-4D97-AF65-F5344CB8AC3E}">
        <p14:creationId xmlns:p14="http://schemas.microsoft.com/office/powerpoint/2010/main" val="883956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500760" y="160020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28" name="PlaceHolder 3"/>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31"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32"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33" name="PlaceHolder 5"/>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50076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36" name="PlaceHolder 3"/>
          <p:cNvSpPr>
            <a:spLocks noGrp="1"/>
          </p:cNvSpPr>
          <p:nvPr>
            <p:ph type="body"/>
          </p:nvPr>
        </p:nvSpPr>
        <p:spPr>
          <a:xfrm>
            <a:off x="328320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37" name="PlaceHolder 4"/>
          <p:cNvSpPr>
            <a:spLocks noGrp="1"/>
          </p:cNvSpPr>
          <p:nvPr>
            <p:ph type="body"/>
          </p:nvPr>
        </p:nvSpPr>
        <p:spPr>
          <a:xfrm>
            <a:off x="606564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38" name="PlaceHolder 5"/>
          <p:cNvSpPr>
            <a:spLocks noGrp="1"/>
          </p:cNvSpPr>
          <p:nvPr>
            <p:ph type="body"/>
          </p:nvPr>
        </p:nvSpPr>
        <p:spPr>
          <a:xfrm>
            <a:off x="606564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39" name="PlaceHolder 6"/>
          <p:cNvSpPr>
            <a:spLocks noGrp="1"/>
          </p:cNvSpPr>
          <p:nvPr>
            <p:ph type="body"/>
          </p:nvPr>
        </p:nvSpPr>
        <p:spPr>
          <a:xfrm>
            <a:off x="328320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40" name="PlaceHolder 7"/>
          <p:cNvSpPr>
            <a:spLocks noGrp="1"/>
          </p:cNvSpPr>
          <p:nvPr>
            <p:ph type="body"/>
          </p:nvPr>
        </p:nvSpPr>
        <p:spPr>
          <a:xfrm>
            <a:off x="50076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500760" y="1600200"/>
            <a:ext cx="8229240" cy="45255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500760" y="1600200"/>
            <a:ext cx="822924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51"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52" name="PlaceHolder 3"/>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57" name="PlaceHolder 3"/>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58" name="PlaceHolder 4"/>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500760" y="1600200"/>
            <a:ext cx="8229240" cy="45255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61"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62"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65"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66" name="PlaceHolder 4"/>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500760" y="160020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69" name="PlaceHolder 3"/>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72"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73"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74" name="PlaceHolder 5"/>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50076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77" name="PlaceHolder 3"/>
          <p:cNvSpPr>
            <a:spLocks noGrp="1"/>
          </p:cNvSpPr>
          <p:nvPr>
            <p:ph type="body"/>
          </p:nvPr>
        </p:nvSpPr>
        <p:spPr>
          <a:xfrm>
            <a:off x="328320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78" name="PlaceHolder 4"/>
          <p:cNvSpPr>
            <a:spLocks noGrp="1"/>
          </p:cNvSpPr>
          <p:nvPr>
            <p:ph type="body"/>
          </p:nvPr>
        </p:nvSpPr>
        <p:spPr>
          <a:xfrm>
            <a:off x="606564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79" name="PlaceHolder 5"/>
          <p:cNvSpPr>
            <a:spLocks noGrp="1"/>
          </p:cNvSpPr>
          <p:nvPr>
            <p:ph type="body"/>
          </p:nvPr>
        </p:nvSpPr>
        <p:spPr>
          <a:xfrm>
            <a:off x="606564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80" name="PlaceHolder 6"/>
          <p:cNvSpPr>
            <a:spLocks noGrp="1"/>
          </p:cNvSpPr>
          <p:nvPr>
            <p:ph type="body"/>
          </p:nvPr>
        </p:nvSpPr>
        <p:spPr>
          <a:xfrm>
            <a:off x="328320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81" name="PlaceHolder 7"/>
          <p:cNvSpPr>
            <a:spLocks noGrp="1"/>
          </p:cNvSpPr>
          <p:nvPr>
            <p:ph type="body"/>
          </p:nvPr>
        </p:nvSpPr>
        <p:spPr>
          <a:xfrm>
            <a:off x="50076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90" name="PlaceHolder 2"/>
          <p:cNvSpPr>
            <a:spLocks noGrp="1"/>
          </p:cNvSpPr>
          <p:nvPr>
            <p:ph type="subTitle"/>
          </p:nvPr>
        </p:nvSpPr>
        <p:spPr>
          <a:xfrm>
            <a:off x="500760" y="1600200"/>
            <a:ext cx="8229240" cy="45255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92" name="PlaceHolder 2"/>
          <p:cNvSpPr>
            <a:spLocks noGrp="1"/>
          </p:cNvSpPr>
          <p:nvPr>
            <p:ph type="body"/>
          </p:nvPr>
        </p:nvSpPr>
        <p:spPr>
          <a:xfrm>
            <a:off x="500760" y="1600200"/>
            <a:ext cx="822924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94"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95" name="PlaceHolder 3"/>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500760" y="1600200"/>
            <a:ext cx="822924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99"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00" name="PlaceHolder 3"/>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01" name="PlaceHolder 4"/>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03"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04"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05"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07"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08"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09" name="PlaceHolder 4"/>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11" name="PlaceHolder 2"/>
          <p:cNvSpPr>
            <a:spLocks noGrp="1"/>
          </p:cNvSpPr>
          <p:nvPr>
            <p:ph type="body"/>
          </p:nvPr>
        </p:nvSpPr>
        <p:spPr>
          <a:xfrm>
            <a:off x="500760" y="160020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12" name="PlaceHolder 3"/>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14"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15"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16"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17" name="PlaceHolder 5"/>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19" name="PlaceHolder 2"/>
          <p:cNvSpPr>
            <a:spLocks noGrp="1"/>
          </p:cNvSpPr>
          <p:nvPr>
            <p:ph type="body"/>
          </p:nvPr>
        </p:nvSpPr>
        <p:spPr>
          <a:xfrm>
            <a:off x="50076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20" name="PlaceHolder 3"/>
          <p:cNvSpPr>
            <a:spLocks noGrp="1"/>
          </p:cNvSpPr>
          <p:nvPr>
            <p:ph type="body"/>
          </p:nvPr>
        </p:nvSpPr>
        <p:spPr>
          <a:xfrm>
            <a:off x="328320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21" name="PlaceHolder 4"/>
          <p:cNvSpPr>
            <a:spLocks noGrp="1"/>
          </p:cNvSpPr>
          <p:nvPr>
            <p:ph type="body"/>
          </p:nvPr>
        </p:nvSpPr>
        <p:spPr>
          <a:xfrm>
            <a:off x="606564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22" name="PlaceHolder 5"/>
          <p:cNvSpPr>
            <a:spLocks noGrp="1"/>
          </p:cNvSpPr>
          <p:nvPr>
            <p:ph type="body"/>
          </p:nvPr>
        </p:nvSpPr>
        <p:spPr>
          <a:xfrm>
            <a:off x="606564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23" name="PlaceHolder 6"/>
          <p:cNvSpPr>
            <a:spLocks noGrp="1"/>
          </p:cNvSpPr>
          <p:nvPr>
            <p:ph type="body"/>
          </p:nvPr>
        </p:nvSpPr>
        <p:spPr>
          <a:xfrm>
            <a:off x="328320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24" name="PlaceHolder 7"/>
          <p:cNvSpPr>
            <a:spLocks noGrp="1"/>
          </p:cNvSpPr>
          <p:nvPr>
            <p:ph type="body"/>
          </p:nvPr>
        </p:nvSpPr>
        <p:spPr>
          <a:xfrm>
            <a:off x="50076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28" name="PlaceHolder 2"/>
          <p:cNvSpPr>
            <a:spLocks noGrp="1"/>
          </p:cNvSpPr>
          <p:nvPr>
            <p:ph type="subTitle"/>
          </p:nvPr>
        </p:nvSpPr>
        <p:spPr>
          <a:xfrm>
            <a:off x="500760" y="1600200"/>
            <a:ext cx="8229240" cy="45255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30" name="PlaceHolder 2"/>
          <p:cNvSpPr>
            <a:spLocks noGrp="1"/>
          </p:cNvSpPr>
          <p:nvPr>
            <p:ph type="body"/>
          </p:nvPr>
        </p:nvSpPr>
        <p:spPr>
          <a:xfrm>
            <a:off x="500760" y="1600200"/>
            <a:ext cx="822924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1" name="PlaceHolder 3"/>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32"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33" name="PlaceHolder 3"/>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37"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38" name="PlaceHolder 3"/>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39" name="PlaceHolder 4"/>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41"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42"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43"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45"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46"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47" name="PlaceHolder 4"/>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49" name="PlaceHolder 2"/>
          <p:cNvSpPr>
            <a:spLocks noGrp="1"/>
          </p:cNvSpPr>
          <p:nvPr>
            <p:ph type="body"/>
          </p:nvPr>
        </p:nvSpPr>
        <p:spPr>
          <a:xfrm>
            <a:off x="500760" y="160020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50" name="PlaceHolder 3"/>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52"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53"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54"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55" name="PlaceHolder 5"/>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57" name="PlaceHolder 2"/>
          <p:cNvSpPr>
            <a:spLocks noGrp="1"/>
          </p:cNvSpPr>
          <p:nvPr>
            <p:ph type="body"/>
          </p:nvPr>
        </p:nvSpPr>
        <p:spPr>
          <a:xfrm>
            <a:off x="50076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58" name="PlaceHolder 3"/>
          <p:cNvSpPr>
            <a:spLocks noGrp="1"/>
          </p:cNvSpPr>
          <p:nvPr>
            <p:ph type="body"/>
          </p:nvPr>
        </p:nvSpPr>
        <p:spPr>
          <a:xfrm>
            <a:off x="328320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59" name="PlaceHolder 4"/>
          <p:cNvSpPr>
            <a:spLocks noGrp="1"/>
          </p:cNvSpPr>
          <p:nvPr>
            <p:ph type="body"/>
          </p:nvPr>
        </p:nvSpPr>
        <p:spPr>
          <a:xfrm>
            <a:off x="6065640" y="160020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60" name="PlaceHolder 5"/>
          <p:cNvSpPr>
            <a:spLocks noGrp="1"/>
          </p:cNvSpPr>
          <p:nvPr>
            <p:ph type="body"/>
          </p:nvPr>
        </p:nvSpPr>
        <p:spPr>
          <a:xfrm>
            <a:off x="606564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61" name="PlaceHolder 6"/>
          <p:cNvSpPr>
            <a:spLocks noGrp="1"/>
          </p:cNvSpPr>
          <p:nvPr>
            <p:ph type="body"/>
          </p:nvPr>
        </p:nvSpPr>
        <p:spPr>
          <a:xfrm>
            <a:off x="328320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62" name="PlaceHolder 7"/>
          <p:cNvSpPr>
            <a:spLocks noGrp="1"/>
          </p:cNvSpPr>
          <p:nvPr>
            <p:ph type="body"/>
          </p:nvPr>
        </p:nvSpPr>
        <p:spPr>
          <a:xfrm>
            <a:off x="500760" y="3964320"/>
            <a:ext cx="26496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6" name="PlaceHolder 3"/>
          <p:cNvSpPr>
            <a:spLocks noGrp="1"/>
          </p:cNvSpPr>
          <p:nvPr>
            <p:ph type="body"/>
          </p:nvPr>
        </p:nvSpPr>
        <p:spPr>
          <a:xfrm>
            <a:off x="50076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17" name="PlaceHolder 4"/>
          <p:cNvSpPr>
            <a:spLocks noGrp="1"/>
          </p:cNvSpPr>
          <p:nvPr>
            <p:ph type="body"/>
          </p:nvPr>
        </p:nvSpPr>
        <p:spPr>
          <a:xfrm>
            <a:off x="471780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500760" y="1600200"/>
            <a:ext cx="4015800" cy="4525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20"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21" name="PlaceHolder 4"/>
          <p:cNvSpPr>
            <a:spLocks noGrp="1"/>
          </p:cNvSpPr>
          <p:nvPr>
            <p:ph type="body"/>
          </p:nvPr>
        </p:nvSpPr>
        <p:spPr>
          <a:xfrm>
            <a:off x="4717800" y="396432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50076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24" name="PlaceHolder 3"/>
          <p:cNvSpPr>
            <a:spLocks noGrp="1"/>
          </p:cNvSpPr>
          <p:nvPr>
            <p:ph type="body"/>
          </p:nvPr>
        </p:nvSpPr>
        <p:spPr>
          <a:xfrm>
            <a:off x="4717800" y="1600200"/>
            <a:ext cx="4015800" cy="2158560"/>
          </a:xfrm>
          <a:prstGeom prst="rect">
            <a:avLst/>
          </a:prstGeom>
        </p:spPr>
        <p:txBody>
          <a:bodyPr lIns="0" tIns="0" rIns="0" bIns="0">
            <a:normAutofit/>
          </a:bodyPr>
          <a:lstStyle/>
          <a:p>
            <a:endParaRPr lang="en-US" sz="1200" b="0" strike="noStrike" spc="-1">
              <a:solidFill>
                <a:srgbClr val="000000"/>
              </a:solidFill>
              <a:latin typeface="Calibri"/>
            </a:endParaRPr>
          </a:p>
        </p:txBody>
      </p:sp>
      <p:sp>
        <p:nvSpPr>
          <p:cNvPr id="25" name="PlaceHolder 4"/>
          <p:cNvSpPr>
            <a:spLocks noGrp="1"/>
          </p:cNvSpPr>
          <p:nvPr>
            <p:ph type="body"/>
          </p:nvPr>
        </p:nvSpPr>
        <p:spPr>
          <a:xfrm>
            <a:off x="500760" y="3964320"/>
            <a:ext cx="8229240" cy="2158560"/>
          </a:xfrm>
          <a:prstGeom prst="rect">
            <a:avLst/>
          </a:prstGeom>
        </p:spPr>
        <p:txBody>
          <a:bodyPr lIns="0" tIns="0" rIns="0" bIns="0">
            <a:normAutofit/>
          </a:bodyPr>
          <a:lstStyle/>
          <a:p>
            <a:endParaRPr lang="en-US" sz="1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2"/>
          <p:cNvSpPr>
            <a:spLocks noGrp="1"/>
          </p:cNvSpPr>
          <p:nvPr>
            <p:ph type="title"/>
          </p:nvPr>
        </p:nvSpPr>
        <p:spPr>
          <a:xfrm>
            <a:off x="457200" y="274680"/>
            <a:ext cx="8229240" cy="1142640"/>
          </a:xfrm>
          <a:prstGeom prst="rect">
            <a:avLst/>
          </a:prstGeom>
        </p:spPr>
        <p:txBody>
          <a:bodyPr anchor="ctr"/>
          <a:lstStyle/>
          <a:p>
            <a:pPr algn="ctr">
              <a:lnSpc>
                <a:spcPct val="100000"/>
              </a:lnSpc>
            </a:pPr>
            <a:r>
              <a:rPr lang="en-US" sz="4400" b="0" strike="noStrike" spc="-1">
                <a:solidFill>
                  <a:srgbClr val="000000"/>
                </a:solidFill>
                <a:latin typeface="Calibri"/>
              </a:rPr>
              <a:t>Click to edit Master title style</a:t>
            </a:r>
          </a:p>
        </p:txBody>
      </p:sp>
      <p:sp>
        <p:nvSpPr>
          <p:cNvPr id="3"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5800" y="6168227"/>
            <a:ext cx="926592" cy="652644"/>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2392" y="6292552"/>
            <a:ext cx="990600" cy="528319"/>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934" y="6106879"/>
            <a:ext cx="509994" cy="713992"/>
          </a:xfrm>
          <a:prstGeom prst="rect">
            <a:avLst/>
          </a:prstGeom>
        </p:spPr>
      </p:pic>
      <p:sp>
        <p:nvSpPr>
          <p:cNvPr id="10" name="TextBox 9"/>
          <p:cNvSpPr txBox="1"/>
          <p:nvPr userDrawn="1"/>
        </p:nvSpPr>
        <p:spPr>
          <a:xfrm>
            <a:off x="6791160" y="6119336"/>
            <a:ext cx="2590800" cy="738664"/>
          </a:xfrm>
          <a:prstGeom prst="rect">
            <a:avLst/>
          </a:prstGeom>
          <a:noFill/>
          <a:effectLst>
            <a:outerShdw blurRad="12700" dist="12700" dir="2700000" algn="tl" rotWithShape="0">
              <a:srgbClr val="F47321"/>
            </a:outerShdw>
          </a:effectLst>
        </p:spPr>
        <p:txBody>
          <a:bodyPr wrap="square" rtlCol="0">
            <a:spAutoFit/>
          </a:bodyPr>
          <a:lstStyle/>
          <a:p>
            <a:pPr algn="ctr"/>
            <a:r>
              <a:rPr lang="en-US" sz="1400" dirty="0" smtClean="0">
                <a:solidFill>
                  <a:srgbClr val="841719"/>
                </a:solidFill>
                <a:effectLst>
                  <a:outerShdw blurRad="38100" dist="38100" dir="2700000" algn="tl">
                    <a:srgbClr val="000000">
                      <a:alpha val="43137"/>
                    </a:srgbClr>
                  </a:outerShdw>
                </a:effectLst>
              </a:rPr>
              <a:t>2018 ACI-REF</a:t>
            </a:r>
            <a:r>
              <a:rPr lang="en-US" sz="1400" baseline="0" dirty="0" smtClean="0">
                <a:solidFill>
                  <a:srgbClr val="841719"/>
                </a:solidFill>
                <a:effectLst>
                  <a:outerShdw blurRad="38100" dist="38100" dir="2700000" algn="tl">
                    <a:srgbClr val="000000">
                      <a:alpha val="43137"/>
                    </a:srgbClr>
                  </a:outerShdw>
                </a:effectLst>
              </a:rPr>
              <a:t> </a:t>
            </a:r>
          </a:p>
          <a:p>
            <a:pPr algn="ctr"/>
            <a:r>
              <a:rPr lang="en-US" sz="1400" baseline="0" dirty="0" smtClean="0">
                <a:solidFill>
                  <a:srgbClr val="841719"/>
                </a:solidFill>
                <a:effectLst>
                  <a:outerShdw blurRad="38100" dist="38100" dir="2700000" algn="tl">
                    <a:srgbClr val="000000">
                      <a:alpha val="43137"/>
                    </a:srgbClr>
                  </a:outerShdw>
                </a:effectLst>
              </a:rPr>
              <a:t>Virtual Residency</a:t>
            </a:r>
          </a:p>
          <a:p>
            <a:pPr algn="ctr"/>
            <a:r>
              <a:rPr lang="en-US" sz="1400" baseline="0" dirty="0" smtClean="0">
                <a:solidFill>
                  <a:srgbClr val="841719"/>
                </a:solidFill>
                <a:effectLst>
                  <a:outerShdw blurRad="38100" dist="38100" dir="2700000" algn="tl">
                    <a:srgbClr val="000000">
                      <a:alpha val="43137"/>
                    </a:srgbClr>
                  </a:outerShdw>
                </a:effectLst>
              </a:rPr>
              <a:t>Intermediate Workshop</a:t>
            </a:r>
            <a:endParaRPr lang="en-US" sz="1400" dirty="0">
              <a:solidFill>
                <a:srgbClr val="841719"/>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4"/>
          </p:nvPr>
        </p:nvSpPr>
        <p:spPr>
          <a:xfrm>
            <a:off x="0" y="6454813"/>
            <a:ext cx="9144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9AA373A-9A63-49FD-AE76-72190A83322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2"/>
          <p:cNvSpPr>
            <a:spLocks noGrp="1"/>
          </p:cNvSpPr>
          <p:nvPr>
            <p:ph type="title"/>
          </p:nvPr>
        </p:nvSpPr>
        <p:spPr>
          <a:xfrm>
            <a:off x="457200" y="274680"/>
            <a:ext cx="8229240" cy="1142640"/>
          </a:xfrm>
          <a:prstGeom prst="rect">
            <a:avLst/>
          </a:prstGeom>
        </p:spPr>
        <p:txBody>
          <a:bodyPr anchor="ctr"/>
          <a:lstStyle/>
          <a:p>
            <a:pPr algn="ctr">
              <a:lnSpc>
                <a:spcPct val="100000"/>
              </a:lnSpc>
            </a:pPr>
            <a:r>
              <a:rPr lang="en-US" sz="4400" b="0" strike="noStrike" spc="-1">
                <a:solidFill>
                  <a:srgbClr val="000000"/>
                </a:solidFill>
                <a:latin typeface="Calibri"/>
              </a:rPr>
              <a:t>Click to edit Master title style</a:t>
            </a:r>
          </a:p>
        </p:txBody>
      </p:sp>
      <p:sp>
        <p:nvSpPr>
          <p:cNvPr id="43" name="PlaceHolder 3"/>
          <p:cNvSpPr>
            <a:spLocks noGrp="1"/>
          </p:cNvSpPr>
          <p:nvPr>
            <p:ph type="body"/>
          </p:nvPr>
        </p:nvSpPr>
        <p:spPr>
          <a:xfrm>
            <a:off x="500760" y="1600200"/>
            <a:ext cx="8229240" cy="4525560"/>
          </a:xfrm>
          <a:prstGeom prst="rect">
            <a:avLst/>
          </a:prstGeom>
        </p:spPr>
        <p:txBody>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48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24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24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24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5800" y="6168227"/>
            <a:ext cx="926592" cy="652644"/>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2392" y="6292552"/>
            <a:ext cx="990600" cy="528319"/>
          </a:xfrm>
          <a:prstGeom prst="rect">
            <a:avLst/>
          </a:prstGeom>
        </p:spPr>
      </p:pic>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934" y="6106879"/>
            <a:ext cx="509994" cy="713992"/>
          </a:xfrm>
          <a:prstGeom prst="rect">
            <a:avLst/>
          </a:prstGeom>
        </p:spPr>
      </p:pic>
      <p:sp>
        <p:nvSpPr>
          <p:cNvPr id="11" name="TextBox 10"/>
          <p:cNvSpPr txBox="1"/>
          <p:nvPr userDrawn="1"/>
        </p:nvSpPr>
        <p:spPr>
          <a:xfrm>
            <a:off x="6827736" y="6125760"/>
            <a:ext cx="2590800" cy="738664"/>
          </a:xfrm>
          <a:prstGeom prst="rect">
            <a:avLst/>
          </a:prstGeom>
          <a:noFill/>
          <a:effectLst>
            <a:outerShdw blurRad="12700" dist="12700" dir="2700000" algn="tl" rotWithShape="0">
              <a:srgbClr val="F47321"/>
            </a:outerShdw>
          </a:effectLst>
        </p:spPr>
        <p:txBody>
          <a:bodyPr wrap="square" rtlCol="0">
            <a:spAutoFit/>
          </a:bodyPr>
          <a:lstStyle/>
          <a:p>
            <a:pPr algn="ctr"/>
            <a:r>
              <a:rPr lang="en-US" sz="1400" dirty="0" smtClean="0">
                <a:solidFill>
                  <a:srgbClr val="841719"/>
                </a:solidFill>
                <a:effectLst>
                  <a:outerShdw blurRad="38100" dist="38100" dir="2700000" algn="tl">
                    <a:srgbClr val="000000">
                      <a:alpha val="43137"/>
                    </a:srgbClr>
                  </a:outerShdw>
                </a:effectLst>
              </a:rPr>
              <a:t>2018 ACI-REF</a:t>
            </a:r>
            <a:r>
              <a:rPr lang="en-US" sz="1400" baseline="0" dirty="0" smtClean="0">
                <a:solidFill>
                  <a:srgbClr val="841719"/>
                </a:solidFill>
                <a:effectLst>
                  <a:outerShdw blurRad="38100" dist="38100" dir="2700000" algn="tl">
                    <a:srgbClr val="000000">
                      <a:alpha val="43137"/>
                    </a:srgbClr>
                  </a:outerShdw>
                </a:effectLst>
              </a:rPr>
              <a:t> </a:t>
            </a:r>
          </a:p>
          <a:p>
            <a:pPr algn="ctr"/>
            <a:r>
              <a:rPr lang="en-US" sz="1400" baseline="0" dirty="0" smtClean="0">
                <a:solidFill>
                  <a:srgbClr val="841719"/>
                </a:solidFill>
                <a:effectLst>
                  <a:outerShdw blurRad="38100" dist="38100" dir="2700000" algn="tl">
                    <a:srgbClr val="000000">
                      <a:alpha val="43137"/>
                    </a:srgbClr>
                  </a:outerShdw>
                </a:effectLst>
              </a:rPr>
              <a:t>Virtual Residency</a:t>
            </a:r>
          </a:p>
          <a:p>
            <a:pPr algn="ctr"/>
            <a:r>
              <a:rPr lang="en-US" sz="1400" baseline="0" dirty="0" smtClean="0">
                <a:solidFill>
                  <a:srgbClr val="841719"/>
                </a:solidFill>
                <a:effectLst>
                  <a:outerShdw blurRad="38100" dist="38100" dir="2700000" algn="tl">
                    <a:srgbClr val="000000">
                      <a:alpha val="43137"/>
                    </a:srgbClr>
                  </a:outerShdw>
                </a:effectLst>
              </a:rPr>
              <a:t>Intermediate Workshop</a:t>
            </a:r>
            <a:endParaRPr lang="en-US" sz="1400" dirty="0">
              <a:solidFill>
                <a:srgbClr val="841719"/>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 name="PlaceHolder 5"/>
          <p:cNvSpPr>
            <a:spLocks noGrp="1"/>
          </p:cNvSpPr>
          <p:nvPr>
            <p:ph type="title"/>
          </p:nvPr>
        </p:nvSpPr>
        <p:spPr>
          <a:xfrm>
            <a:off x="457200" y="273600"/>
            <a:ext cx="8229240" cy="1144800"/>
          </a:xfrm>
          <a:prstGeom prst="rect">
            <a:avLst/>
          </a:prstGeom>
        </p:spPr>
        <p:txBody>
          <a:bodyPr lIns="0" tIns="0" rIns="0" bIns="0" anchor="ctr"/>
          <a:lstStyle/>
          <a:p>
            <a:r>
              <a:rPr lang="en-US" sz="1800" b="0" strike="noStrike" spc="-1">
                <a:solidFill>
                  <a:srgbClr val="000000"/>
                </a:solidFill>
                <a:latin typeface="Calibri"/>
              </a:rPr>
              <a:t>Click to edit the title text format</a:t>
            </a:r>
          </a:p>
        </p:txBody>
      </p:sp>
      <p:sp>
        <p:nvSpPr>
          <p:cNvPr id="87"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5800" y="6168227"/>
            <a:ext cx="926592" cy="652644"/>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2392" y="6292552"/>
            <a:ext cx="990600" cy="528319"/>
          </a:xfrm>
          <a:prstGeom prst="rect">
            <a:avLst/>
          </a:prstGeom>
        </p:spPr>
      </p:pic>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934" y="6106879"/>
            <a:ext cx="509994" cy="713992"/>
          </a:xfrm>
          <a:prstGeom prst="rect">
            <a:avLst/>
          </a:prstGeom>
        </p:spPr>
      </p:pic>
      <p:sp>
        <p:nvSpPr>
          <p:cNvPr id="13" name="TextBox 12"/>
          <p:cNvSpPr txBox="1"/>
          <p:nvPr userDrawn="1"/>
        </p:nvSpPr>
        <p:spPr>
          <a:xfrm>
            <a:off x="6791160" y="6119336"/>
            <a:ext cx="2590800" cy="738664"/>
          </a:xfrm>
          <a:prstGeom prst="rect">
            <a:avLst/>
          </a:prstGeom>
          <a:noFill/>
          <a:effectLst>
            <a:outerShdw blurRad="12700" dist="12700" dir="2700000" algn="tl" rotWithShape="0">
              <a:srgbClr val="F47321"/>
            </a:outerShdw>
          </a:effectLst>
        </p:spPr>
        <p:txBody>
          <a:bodyPr wrap="square" rtlCol="0">
            <a:spAutoFit/>
          </a:bodyPr>
          <a:lstStyle/>
          <a:p>
            <a:pPr algn="ctr"/>
            <a:r>
              <a:rPr lang="en-US" sz="1400" dirty="0" smtClean="0">
                <a:solidFill>
                  <a:srgbClr val="841719"/>
                </a:solidFill>
                <a:effectLst>
                  <a:outerShdw blurRad="38100" dist="38100" dir="2700000" algn="tl">
                    <a:srgbClr val="000000">
                      <a:alpha val="43137"/>
                    </a:srgbClr>
                  </a:outerShdw>
                </a:effectLst>
              </a:rPr>
              <a:t>2018 ACI-REF</a:t>
            </a:r>
            <a:r>
              <a:rPr lang="en-US" sz="1400" baseline="0" dirty="0" smtClean="0">
                <a:solidFill>
                  <a:srgbClr val="841719"/>
                </a:solidFill>
                <a:effectLst>
                  <a:outerShdw blurRad="38100" dist="38100" dir="2700000" algn="tl">
                    <a:srgbClr val="000000">
                      <a:alpha val="43137"/>
                    </a:srgbClr>
                  </a:outerShdw>
                </a:effectLst>
              </a:rPr>
              <a:t> </a:t>
            </a:r>
          </a:p>
          <a:p>
            <a:pPr algn="ctr"/>
            <a:r>
              <a:rPr lang="en-US" sz="1400" baseline="0" dirty="0" smtClean="0">
                <a:solidFill>
                  <a:srgbClr val="841719"/>
                </a:solidFill>
                <a:effectLst>
                  <a:outerShdw blurRad="38100" dist="38100" dir="2700000" algn="tl">
                    <a:srgbClr val="000000">
                      <a:alpha val="43137"/>
                    </a:srgbClr>
                  </a:outerShdw>
                </a:effectLst>
              </a:rPr>
              <a:t>Virtual Residency</a:t>
            </a:r>
          </a:p>
          <a:p>
            <a:pPr algn="ctr"/>
            <a:r>
              <a:rPr lang="en-US" sz="1400" baseline="0" dirty="0" smtClean="0">
                <a:solidFill>
                  <a:srgbClr val="841719"/>
                </a:solidFill>
                <a:effectLst>
                  <a:outerShdw blurRad="38100" dist="38100" dir="2700000" algn="tl">
                    <a:srgbClr val="000000">
                      <a:alpha val="43137"/>
                    </a:srgbClr>
                  </a:outerShdw>
                </a:effectLst>
              </a:rPr>
              <a:t>Intermediate Workshop</a:t>
            </a:r>
            <a:endParaRPr lang="en-US" sz="1400" dirty="0">
              <a:solidFill>
                <a:srgbClr val="841719"/>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685800" y="2130480"/>
            <a:ext cx="7768800" cy="1468080"/>
          </a:xfrm>
          <a:prstGeom prst="rect">
            <a:avLst/>
          </a:prstGeom>
        </p:spPr>
        <p:txBody>
          <a:bodyPr lIns="0" tIns="0" rIns="0" bIns="0" anchor="ctr"/>
          <a:lstStyle/>
          <a:p>
            <a:pPr algn="ctr">
              <a:lnSpc>
                <a:spcPct val="93000"/>
              </a:lnSpc>
            </a:pPr>
            <a:r>
              <a:rPr lang="en-GB" sz="4400" b="0" strike="noStrike" spc="-1">
                <a:solidFill>
                  <a:srgbClr val="000000"/>
                </a:solidFill>
                <a:latin typeface="Trebuchet MS"/>
              </a:rPr>
              <a:t>Click to edit Master title style</a:t>
            </a:r>
            <a:endParaRPr lang="en-GB" sz="4400" b="0" strike="noStrike" spc="-1">
              <a:solidFill>
                <a:srgbClr val="000000"/>
              </a:solidFill>
              <a:latin typeface="Arial"/>
            </a:endParaRPr>
          </a:p>
        </p:txBody>
      </p:sp>
      <p:sp>
        <p:nvSpPr>
          <p:cNvPr id="126" name="PlaceHolder 2"/>
          <p:cNvSpPr>
            <a:spLocks noGrp="1"/>
          </p:cNvSpPr>
          <p:nvPr>
            <p:ph type="body"/>
          </p:nvPr>
        </p:nvSpPr>
        <p:spPr>
          <a:xfrm>
            <a:off x="457200" y="1604880"/>
            <a:ext cx="8043480" cy="3974760"/>
          </a:xfrm>
          <a:prstGeom prst="rect">
            <a:avLst/>
          </a:prstGeom>
        </p:spPr>
        <p:txBody>
          <a:bodyPr lIns="0" tIns="0" rIns="0" bIns="0"/>
          <a:lstStyle/>
          <a:p>
            <a:pPr marL="343080" indent="-342720">
              <a:lnSpc>
                <a:spcPct val="100000"/>
              </a:lnSpc>
              <a:spcAft>
                <a:spcPts val="1426"/>
              </a:spcAft>
            </a:pPr>
            <a:r>
              <a:rPr lang="en-GB" sz="3200" b="0" strike="noStrike" spc="-1">
                <a:solidFill>
                  <a:srgbClr val="000000"/>
                </a:solidFill>
                <a:latin typeface="Georgia"/>
              </a:rPr>
              <a:t>Click to edit Master text styles</a:t>
            </a:r>
          </a:p>
          <a:p>
            <a:r>
              <a:rPr lang="en-GB" sz="2800" b="0" strike="noStrike" spc="-1">
                <a:solidFill>
                  <a:srgbClr val="000000"/>
                </a:solidFill>
                <a:latin typeface="Georgia"/>
              </a:rPr>
              <a:t>Second level</a:t>
            </a:r>
          </a:p>
          <a:p>
            <a:r>
              <a:rPr lang="en-GB" sz="2400" b="0" strike="noStrike" spc="-1">
                <a:solidFill>
                  <a:srgbClr val="000000"/>
                </a:solidFill>
                <a:latin typeface="Georgia"/>
              </a:rPr>
              <a:t>Third level</a:t>
            </a:r>
          </a:p>
          <a:p>
            <a:r>
              <a:rPr lang="en-GB" sz="2000" b="0" strike="noStrike" spc="-1">
                <a:solidFill>
                  <a:srgbClr val="000000"/>
                </a:solidFill>
                <a:latin typeface="Georgia"/>
              </a:rPr>
              <a:t>Fourth level</a:t>
            </a:r>
          </a:p>
          <a:p>
            <a:r>
              <a:rPr lang="en-GB" sz="2000" b="0" strike="noStrike" spc="-1">
                <a:solidFill>
                  <a:srgbClr val="000000"/>
                </a:solidFill>
                <a:latin typeface="Georgia"/>
              </a:rPr>
              <a:t>Fifth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nfluence.xsede.org/pages/viewpage.action?pageId=1671768" TargetMode="External"/><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confluence.xsede.org/pages/viewpage.action?pageId=1671768" TargetMode="External"/><Relationship Id="rId2" Type="http://schemas.openxmlformats.org/officeDocument/2006/relationships/image" Target="../media/image7.png"/><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confluence.xsede.org/pages/viewpage.action?pageId=1671768" TargetMode="External"/><Relationship Id="rId2" Type="http://schemas.openxmlformats.org/officeDocument/2006/relationships/image" Target="../media/image7.png"/><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s://confluence.xsede.org/pages/viewpage.action?pageId=1671768" TargetMode="External"/><Relationship Id="rId2" Type="http://schemas.openxmlformats.org/officeDocument/2006/relationships/image" Target="../media/image7.png"/><Relationship Id="rId1" Type="http://schemas.openxmlformats.org/officeDocument/2006/relationships/slideLayout" Target="../slideLayouts/slideLayout3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s://confluence.xsede.org/pages/viewpage.action?pageId=1671768" TargetMode="External"/><Relationship Id="rId2" Type="http://schemas.openxmlformats.org/officeDocument/2006/relationships/image" Target="../media/image7.png"/><Relationship Id="rId1" Type="http://schemas.openxmlformats.org/officeDocument/2006/relationships/slideLayout" Target="../slideLayouts/slideLayout37.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hyperlink" Target="http://www.sighpc.org/" TargetMode="Externa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vmlDrawing" Target="../drawings/vmlDrawing3.vml"/><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software-carpentry.org/join/"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rtd2018.mst.edu/" TargetMode="External"/><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rtd2018.mst.edu/"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hyperlink" Target="http://casc.org/"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s://www.nsf.gov/awardsearch/showAward?AWD_ID=1620695"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www.xsede.org/about/governance/spf"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www.xsede.org/web/site/about/governance/spf"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www.showmeci.org/" TargetMode="External"/><Relationship Id="rId7" Type="http://schemas.openxmlformats.org/officeDocument/2006/relationships/hyperlink" Target="https://www.greatplains.net/" TargetMode="External"/><Relationship Id="rId2" Type="http://schemas.openxmlformats.org/officeDocument/2006/relationships/hyperlink" Target="http://www.oneocii.okepscor.org/" TargetMode="External"/><Relationship Id="rId1" Type="http://schemas.openxmlformats.org/officeDocument/2006/relationships/slideLayout" Target="../slideLayouts/slideLayout13.xml"/><Relationship Id="rId6" Type="http://schemas.openxmlformats.org/officeDocument/2006/relationships/hyperlink" Target="http://www.marialliance.net/" TargetMode="External"/><Relationship Id="rId5" Type="http://schemas.openxmlformats.org/officeDocument/2006/relationships/hyperlink" Target="https://www.nysernet.org/" TargetMode="External"/><Relationship Id="rId4" Type="http://schemas.openxmlformats.org/officeDocument/2006/relationships/hyperlink" Target="https://sserca.fau.edu/"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sc.edu/xsede-hpc-series-all-workshops" TargetMode="External"/><Relationship Id="rId2" Type="http://schemas.openxmlformats.org/officeDocument/2006/relationships/hyperlink" Target="http://www.linuxclustersinstitute.org/" TargetMode="External"/><Relationship Id="rId1" Type="http://schemas.openxmlformats.org/officeDocument/2006/relationships/slideLayout" Target="../slideLayouts/slideLayout13.xml"/><Relationship Id="rId4" Type="http://schemas.openxmlformats.org/officeDocument/2006/relationships/hyperlink" Target="https://portal.xsede.org/course-calendar"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aci-ref.github.io/facilitation_leading_practices/" TargetMode="External"/><Relationship Id="rId2" Type="http://schemas.openxmlformats.org/officeDocument/2006/relationships/hyperlink" Target="https://portal.xsede.org/online-training" TargetMode="External"/><Relationship Id="rId1" Type="http://schemas.openxmlformats.org/officeDocument/2006/relationships/slideLayout" Target="../slideLayouts/slideLayout13.xml"/><Relationship Id="rId4" Type="http://schemas.openxmlformats.org/officeDocument/2006/relationships/hyperlink" Target="https://www.youtube.com/XSEDETraining"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greatplains.net/" TargetMode="External"/><Relationship Id="rId3" Type="http://schemas.openxmlformats.org/officeDocument/2006/relationships/hyperlink" Target="https://www.pearc18.pearc.org/" TargetMode="External"/><Relationship Id="rId7" Type="http://schemas.openxmlformats.org/officeDocument/2006/relationships/hyperlink" Target="http://www.oscer.ou.edu/Symposium2018/index.html" TargetMode="External"/><Relationship Id="rId2" Type="http://schemas.openxmlformats.org/officeDocument/2006/relationships/hyperlink" Target="https://www.pearc.org/" TargetMode="External"/><Relationship Id="rId1" Type="http://schemas.openxmlformats.org/officeDocument/2006/relationships/slideLayout" Target="../slideLayouts/slideLayout13.xml"/><Relationship Id="rId6" Type="http://schemas.openxmlformats.org/officeDocument/2006/relationships/hyperlink" Target="https://rmacc.org/HPCSymposium" TargetMode="External"/><Relationship Id="rId5" Type="http://schemas.openxmlformats.org/officeDocument/2006/relationships/hyperlink" Target="https://sc18.supercomputing.org/" TargetMode="External"/><Relationship Id="rId4" Type="http://schemas.openxmlformats.org/officeDocument/2006/relationships/hyperlink" Target="http://www.supercomp.org/"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s://sciencegateways.org/"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hyperlink" Target="http://rse.ac.uk/"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hyperlink" Target="http://wssspe.researchcomputing.org.uk/" TargetMode="Externa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hyperlink" Target="http://urssi.us/"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xsede.org/campus-champions"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7920" y="4937760"/>
            <a:ext cx="9143640" cy="1187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1800" b="0" strike="noStrike" spc="-1" dirty="0">
              <a:solidFill>
                <a:srgbClr val="000000"/>
              </a:solidFill>
              <a:latin typeface="Arial"/>
            </a:endParaRPr>
          </a:p>
          <a:p>
            <a:pPr algn="ctr">
              <a:lnSpc>
                <a:spcPct val="100000"/>
              </a:lnSpc>
            </a:pPr>
            <a:r>
              <a:rPr lang="en-US" sz="1800" b="1" strike="noStrike" spc="-1" dirty="0">
                <a:solidFill>
                  <a:srgbClr val="000000"/>
                </a:solidFill>
                <a:latin typeface="Arial"/>
              </a:rPr>
              <a:t>Dan Voss</a:t>
            </a:r>
            <a:endParaRPr lang="en-US" sz="1800" b="0" strike="noStrike" spc="-1" dirty="0">
              <a:solidFill>
                <a:srgbClr val="000000"/>
              </a:solidFill>
              <a:latin typeface="Arial"/>
            </a:endParaRPr>
          </a:p>
          <a:p>
            <a:pPr algn="ctr">
              <a:lnSpc>
                <a:spcPct val="100000"/>
              </a:lnSpc>
            </a:pPr>
            <a:r>
              <a:rPr lang="en-US" sz="1800" b="1" strike="noStrike" spc="-1" dirty="0">
                <a:solidFill>
                  <a:srgbClr val="000000"/>
                </a:solidFill>
                <a:latin typeface="Arial"/>
              </a:rPr>
              <a:t>University of </a:t>
            </a:r>
            <a:r>
              <a:rPr lang="en-US" sz="1800" b="1" strike="noStrike" spc="-1" dirty="0" smtClean="0">
                <a:solidFill>
                  <a:srgbClr val="000000"/>
                </a:solidFill>
                <a:latin typeface="Arial"/>
              </a:rPr>
              <a:t>Miami/Florida State University</a:t>
            </a:r>
          </a:p>
          <a:p>
            <a:pPr algn="ctr">
              <a:lnSpc>
                <a:spcPct val="100000"/>
              </a:lnSpc>
            </a:pPr>
            <a:r>
              <a:rPr lang="en-US" b="1" spc="-1" dirty="0" smtClean="0">
                <a:solidFill>
                  <a:srgbClr val="000000"/>
                </a:solidFill>
                <a:latin typeface="Arial"/>
              </a:rPr>
              <a:t>Professional Presenter/Consultant/Contractor/Graduate Student</a:t>
            </a:r>
            <a:endParaRPr lang="en-US" sz="1800" b="0" strike="noStrike" spc="-1" dirty="0">
              <a:solidFill>
                <a:srgbClr val="000000"/>
              </a:solidFill>
              <a:latin typeface="Arial"/>
            </a:endParaRPr>
          </a:p>
          <a:p>
            <a:pPr algn="ctr">
              <a:lnSpc>
                <a:spcPct val="100000"/>
              </a:lnSpc>
            </a:pPr>
            <a:r>
              <a:rPr lang="en-US" sz="1800" b="1" strike="noStrike" spc="-1" dirty="0">
                <a:solidFill>
                  <a:srgbClr val="000000"/>
                </a:solidFill>
                <a:latin typeface="Arial"/>
              </a:rPr>
              <a:t>d.voss@miami.edu</a:t>
            </a:r>
            <a:endParaRPr lang="en-US" sz="1800" b="0" strike="noStrike" spc="-1" dirty="0">
              <a:solidFill>
                <a:srgbClr val="000000"/>
              </a:solidFill>
              <a:latin typeface="Arial"/>
            </a:endParaRPr>
          </a:p>
        </p:txBody>
      </p:sp>
      <p:sp>
        <p:nvSpPr>
          <p:cNvPr id="169" name="CustomShape 2"/>
          <p:cNvSpPr/>
          <p:nvPr/>
        </p:nvSpPr>
        <p:spPr>
          <a:xfrm>
            <a:off x="680936" y="2133720"/>
            <a:ext cx="7714034" cy="19129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smtClean="0">
                <a:latin typeface="Arial Black"/>
              </a:rPr>
              <a:t>The CI</a:t>
            </a:r>
            <a:r>
              <a:rPr lang="en-US" sz="3600" b="1" strike="noStrike" spc="-1" dirty="0" smtClean="0">
                <a:latin typeface="Arial Black"/>
              </a:rPr>
              <a:t> Ecosystem</a:t>
            </a:r>
          </a:p>
          <a:p>
            <a:pPr algn="ctr">
              <a:lnSpc>
                <a:spcPct val="100000"/>
              </a:lnSpc>
            </a:pPr>
            <a:r>
              <a:rPr lang="en-US" sz="3600" b="1" spc="-1" dirty="0" smtClean="0">
                <a:latin typeface="Arial Black"/>
              </a:rPr>
              <a:t>&amp;</a:t>
            </a:r>
          </a:p>
          <a:p>
            <a:pPr algn="ctr">
              <a:lnSpc>
                <a:spcPct val="100000"/>
              </a:lnSpc>
            </a:pPr>
            <a:r>
              <a:rPr lang="en-US" sz="3600" b="1" strike="noStrike" spc="-1" dirty="0" smtClean="0">
                <a:latin typeface="Arial Black"/>
              </a:rPr>
              <a:t>The Four </a:t>
            </a:r>
            <a:r>
              <a:rPr lang="en-US" sz="3600" b="1" strike="noStrike" spc="-1" dirty="0" smtClean="0">
                <a:latin typeface="Arial Black"/>
              </a:rPr>
              <a:t>Facings</a:t>
            </a:r>
          </a:p>
          <a:p>
            <a:pPr algn="ctr">
              <a:lnSpc>
                <a:spcPct val="100000"/>
              </a:lnSpc>
            </a:pPr>
            <a:endParaRPr lang="en-US" sz="2400" spc="-1" dirty="0" smtClean="0">
              <a:latin typeface="Arial Black"/>
            </a:endParaRPr>
          </a:p>
          <a:p>
            <a:pPr algn="ctr">
              <a:lnSpc>
                <a:spcPct val="100000"/>
              </a:lnSpc>
            </a:pPr>
            <a:endParaRPr lang="en-US" sz="2400" strike="noStrike" spc="-1" dirty="0">
              <a:latin typeface="+mj-lt"/>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179"/>
          <p:cNvPicPr/>
          <p:nvPr/>
        </p:nvPicPr>
        <p:blipFill>
          <a:blip r:embed="rId2"/>
          <a:stretch/>
        </p:blipFill>
        <p:spPr>
          <a:xfrm>
            <a:off x="31680" y="61920"/>
            <a:ext cx="9143640" cy="6796080"/>
          </a:xfrm>
          <a:prstGeom prst="rect">
            <a:avLst/>
          </a:prstGeom>
          <a:ln>
            <a:noFill/>
          </a:ln>
        </p:spPr>
      </p:pic>
      <p:sp>
        <p:nvSpPr>
          <p:cNvPr id="179" name="TextShape 1"/>
          <p:cNvSpPr txBox="1"/>
          <p:nvPr/>
        </p:nvSpPr>
        <p:spPr>
          <a:xfrm>
            <a:off x="457200" y="273600"/>
            <a:ext cx="8229240" cy="1144800"/>
          </a:xfrm>
          <a:prstGeom prst="rect">
            <a:avLst/>
          </a:prstGeom>
          <a:noFill/>
          <a:ln>
            <a:noFill/>
          </a:ln>
        </p:spPr>
        <p:txBody>
          <a:bodyPr lIns="0" tIns="0" rIns="0" bIns="0" anchor="ctr"/>
          <a:lstStyle/>
          <a:p>
            <a:endParaRPr lang="en-US" sz="1800" b="0" strike="noStrike" spc="-1">
              <a:solidFill>
                <a:srgbClr val="000000"/>
              </a:solidFill>
              <a:latin typeface="Calibri"/>
            </a:endParaRPr>
          </a:p>
        </p:txBody>
      </p:sp>
      <p:sp>
        <p:nvSpPr>
          <p:cNvPr id="181" name="TextShape 2"/>
          <p:cNvSpPr txBox="1"/>
          <p:nvPr/>
        </p:nvSpPr>
        <p:spPr>
          <a:xfrm>
            <a:off x="91440" y="6492240"/>
            <a:ext cx="6492240" cy="602280"/>
          </a:xfrm>
          <a:prstGeom prst="rect">
            <a:avLst/>
          </a:prstGeom>
          <a:noFill/>
          <a:ln>
            <a:noFill/>
          </a:ln>
        </p:spPr>
        <p:txBody>
          <a:bodyPr lIns="90000" tIns="45000" rIns="90000" bIns="45000"/>
          <a:lstStyle/>
          <a:p>
            <a:r>
              <a:rPr lang="en-US" sz="1100" b="0" strike="noStrike" spc="-1">
                <a:solidFill>
                  <a:srgbClr val="000000"/>
                </a:solidFill>
                <a:latin typeface="Arial"/>
                <a:hlinkClick r:id="rId3"/>
              </a:rPr>
              <a:t>https://confluence.xsede.org/pages/viewpage.action?pageId=1671768</a:t>
            </a:r>
            <a:endParaRPr lang="en-US" sz="1100" b="0" strike="noStrike" spc="-1">
              <a:solidFill>
                <a:srgbClr val="000000"/>
              </a:solidFill>
              <a:latin typeface="Arial"/>
            </a:endParaRPr>
          </a:p>
          <a:p>
            <a:endParaRPr lang="en-US" sz="1100" b="0" strike="noStrike" spc="-1">
              <a:solidFill>
                <a:srgbClr val="000000"/>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685800" y="2130480"/>
            <a:ext cx="7768800" cy="1468080"/>
          </a:xfrm>
          <a:prstGeom prst="rect">
            <a:avLst/>
          </a:prstGeom>
          <a:noFill/>
          <a:ln>
            <a:noFill/>
          </a:ln>
        </p:spPr>
        <p:txBody>
          <a:bodyPr lIns="0" tIns="0" rIns="0" bIns="0" anchor="ctr"/>
          <a:lstStyle/>
          <a:p>
            <a:endParaRPr lang="en-GB" sz="4400" b="0" strike="noStrike" spc="-1">
              <a:solidFill>
                <a:srgbClr val="000000"/>
              </a:solidFill>
              <a:latin typeface="Arial"/>
            </a:endParaRPr>
          </a:p>
        </p:txBody>
      </p:sp>
      <p:pic>
        <p:nvPicPr>
          <p:cNvPr id="183" name="Picture 182"/>
          <p:cNvPicPr/>
          <p:nvPr/>
        </p:nvPicPr>
        <p:blipFill>
          <a:blip r:embed="rId2"/>
          <a:stretch/>
        </p:blipFill>
        <p:spPr>
          <a:xfrm>
            <a:off x="31680" y="61920"/>
            <a:ext cx="9143640" cy="6765840"/>
          </a:xfrm>
          <a:prstGeom prst="rect">
            <a:avLst/>
          </a:prstGeom>
          <a:ln>
            <a:noFill/>
          </a:ln>
        </p:spPr>
      </p:pic>
      <p:sp>
        <p:nvSpPr>
          <p:cNvPr id="184" name="TextShape 2"/>
          <p:cNvSpPr txBox="1"/>
          <p:nvPr/>
        </p:nvSpPr>
        <p:spPr>
          <a:xfrm>
            <a:off x="91440" y="6492240"/>
            <a:ext cx="6492240" cy="602280"/>
          </a:xfrm>
          <a:prstGeom prst="rect">
            <a:avLst/>
          </a:prstGeom>
          <a:noFill/>
          <a:ln>
            <a:noFill/>
          </a:ln>
        </p:spPr>
        <p:txBody>
          <a:bodyPr lIns="90000" tIns="45000" rIns="90000" bIns="45000"/>
          <a:lstStyle/>
          <a:p>
            <a:r>
              <a:rPr lang="en-US" sz="1100" b="0" strike="noStrike" spc="-1">
                <a:solidFill>
                  <a:srgbClr val="000000"/>
                </a:solidFill>
                <a:latin typeface="Arial"/>
                <a:hlinkClick r:id="rId3"/>
              </a:rPr>
              <a:t>https://confluence.xsede.org/pages/viewpage.action?pageId=1671768</a:t>
            </a:r>
            <a:endParaRPr lang="en-US" sz="1100" b="0" strike="noStrike" spc="-1">
              <a:solidFill>
                <a:srgbClr val="000000"/>
              </a:solidFill>
              <a:latin typeface="Arial"/>
            </a:endParaRPr>
          </a:p>
          <a:p>
            <a:endParaRPr lang="en-US" sz="1100" b="0" strike="noStrike" spc="-1">
              <a:solidFill>
                <a:srgbClr val="000000"/>
              </a:solidFill>
              <a:latin typeface="Arial"/>
            </a:endParaRPr>
          </a:p>
        </p:txBody>
      </p:sp>
      <p:sp>
        <p:nvSpPr>
          <p:cNvPr id="185" name="CustomShape 3"/>
          <p:cNvSpPr/>
          <p:nvPr/>
        </p:nvSpPr>
        <p:spPr>
          <a:xfrm>
            <a:off x="1005840" y="2926080"/>
            <a:ext cx="182880" cy="182880"/>
          </a:xfrm>
          <a:custGeom>
            <a:avLst/>
            <a:gdLst/>
            <a:ahLst/>
            <a:cxnLst/>
            <a:rect l="0" t="0" r="r" b="b"/>
            <a:pathLst>
              <a:path w="510" h="510">
                <a:moveTo>
                  <a:pt x="127" y="0"/>
                </a:moveTo>
                <a:lnTo>
                  <a:pt x="127" y="381"/>
                </a:lnTo>
                <a:lnTo>
                  <a:pt x="0" y="381"/>
                </a:lnTo>
                <a:lnTo>
                  <a:pt x="254" y="509"/>
                </a:lnTo>
                <a:lnTo>
                  <a:pt x="509" y="381"/>
                </a:lnTo>
                <a:lnTo>
                  <a:pt x="381" y="381"/>
                </a:lnTo>
                <a:lnTo>
                  <a:pt x="381" y="0"/>
                </a:lnTo>
                <a:lnTo>
                  <a:pt x="127"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6" name="CustomShape 4"/>
          <p:cNvSpPr/>
          <p:nvPr/>
        </p:nvSpPr>
        <p:spPr>
          <a:xfrm>
            <a:off x="4023360" y="878400"/>
            <a:ext cx="91440" cy="182880"/>
          </a:xfrm>
          <a:custGeom>
            <a:avLst/>
            <a:gdLst/>
            <a:ahLst/>
            <a:cxnLst/>
            <a:rect l="0" t="0" r="r" b="b"/>
            <a:pathLst>
              <a:path w="256" h="510">
                <a:moveTo>
                  <a:pt x="63" y="0"/>
                </a:moveTo>
                <a:lnTo>
                  <a:pt x="63" y="381"/>
                </a:lnTo>
                <a:lnTo>
                  <a:pt x="0" y="381"/>
                </a:lnTo>
                <a:lnTo>
                  <a:pt x="127" y="509"/>
                </a:lnTo>
                <a:lnTo>
                  <a:pt x="255" y="381"/>
                </a:lnTo>
                <a:lnTo>
                  <a:pt x="191" y="381"/>
                </a:lnTo>
                <a:lnTo>
                  <a:pt x="191" y="0"/>
                </a:lnTo>
                <a:lnTo>
                  <a:pt x="63"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7" name="CustomShape 5"/>
          <p:cNvSpPr/>
          <p:nvPr/>
        </p:nvSpPr>
        <p:spPr>
          <a:xfrm>
            <a:off x="6675120" y="731520"/>
            <a:ext cx="365760" cy="457200"/>
          </a:xfrm>
          <a:custGeom>
            <a:avLst/>
            <a:gdLst/>
            <a:ahLst/>
            <a:cxnLst/>
            <a:rect l="0" t="0" r="r" b="b"/>
            <a:pathLst>
              <a:path w="1018" h="1272">
                <a:moveTo>
                  <a:pt x="254" y="0"/>
                </a:moveTo>
                <a:lnTo>
                  <a:pt x="254" y="953"/>
                </a:lnTo>
                <a:lnTo>
                  <a:pt x="0" y="953"/>
                </a:lnTo>
                <a:lnTo>
                  <a:pt x="508" y="1271"/>
                </a:lnTo>
                <a:lnTo>
                  <a:pt x="1017" y="953"/>
                </a:lnTo>
                <a:lnTo>
                  <a:pt x="762" y="953"/>
                </a:lnTo>
                <a:lnTo>
                  <a:pt x="762" y="0"/>
                </a:lnTo>
                <a:lnTo>
                  <a:pt x="254"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8" name="CustomShape 6"/>
          <p:cNvSpPr/>
          <p:nvPr/>
        </p:nvSpPr>
        <p:spPr>
          <a:xfrm>
            <a:off x="4297680" y="2011680"/>
            <a:ext cx="274320" cy="1005840"/>
          </a:xfrm>
          <a:custGeom>
            <a:avLst/>
            <a:gdLst/>
            <a:ahLst/>
            <a:cxnLst/>
            <a:rect l="0" t="0" r="r" b="b"/>
            <a:pathLst>
              <a:path w="764" h="2796">
                <a:moveTo>
                  <a:pt x="190" y="0"/>
                </a:moveTo>
                <a:lnTo>
                  <a:pt x="190" y="2096"/>
                </a:lnTo>
                <a:lnTo>
                  <a:pt x="0" y="2096"/>
                </a:lnTo>
                <a:lnTo>
                  <a:pt x="381" y="2795"/>
                </a:lnTo>
                <a:lnTo>
                  <a:pt x="763" y="2096"/>
                </a:lnTo>
                <a:lnTo>
                  <a:pt x="572" y="2096"/>
                </a:lnTo>
                <a:lnTo>
                  <a:pt x="572" y="0"/>
                </a:lnTo>
                <a:lnTo>
                  <a:pt x="190"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9" name="CustomShape 7"/>
          <p:cNvSpPr/>
          <p:nvPr/>
        </p:nvSpPr>
        <p:spPr>
          <a:xfrm>
            <a:off x="4663440" y="1061280"/>
            <a:ext cx="91440" cy="127440"/>
          </a:xfrm>
          <a:custGeom>
            <a:avLst/>
            <a:gdLst/>
            <a:ahLst/>
            <a:cxnLst/>
            <a:rect l="0" t="0" r="r" b="b"/>
            <a:pathLst>
              <a:path w="256" h="356">
                <a:moveTo>
                  <a:pt x="63" y="0"/>
                </a:moveTo>
                <a:lnTo>
                  <a:pt x="63" y="266"/>
                </a:lnTo>
                <a:lnTo>
                  <a:pt x="0" y="266"/>
                </a:lnTo>
                <a:lnTo>
                  <a:pt x="127" y="355"/>
                </a:lnTo>
                <a:lnTo>
                  <a:pt x="255" y="266"/>
                </a:lnTo>
                <a:lnTo>
                  <a:pt x="191" y="266"/>
                </a:lnTo>
                <a:lnTo>
                  <a:pt x="191" y="0"/>
                </a:lnTo>
                <a:lnTo>
                  <a:pt x="63"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90" name="CustomShape 8"/>
          <p:cNvSpPr/>
          <p:nvPr/>
        </p:nvSpPr>
        <p:spPr>
          <a:xfrm>
            <a:off x="4114800" y="969840"/>
            <a:ext cx="640080" cy="91440"/>
          </a:xfrm>
          <a:custGeom>
            <a:avLst/>
            <a:gdLst/>
            <a:ahLst/>
            <a:cxnLst/>
            <a:rect l="0" t="0" r="r" b="b"/>
            <a:pathLst>
              <a:path w="1780" h="256">
                <a:moveTo>
                  <a:pt x="0" y="63"/>
                </a:moveTo>
                <a:lnTo>
                  <a:pt x="1334" y="63"/>
                </a:lnTo>
                <a:lnTo>
                  <a:pt x="1334" y="0"/>
                </a:lnTo>
                <a:lnTo>
                  <a:pt x="1779" y="127"/>
                </a:lnTo>
                <a:lnTo>
                  <a:pt x="1334" y="255"/>
                </a:lnTo>
                <a:lnTo>
                  <a:pt x="1334" y="191"/>
                </a:lnTo>
                <a:lnTo>
                  <a:pt x="0" y="191"/>
                </a:lnTo>
                <a:lnTo>
                  <a:pt x="0" y="63"/>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91" name="CustomShape 9"/>
          <p:cNvSpPr/>
          <p:nvPr/>
        </p:nvSpPr>
        <p:spPr>
          <a:xfrm>
            <a:off x="1097280" y="2834640"/>
            <a:ext cx="3291840" cy="182880"/>
          </a:xfrm>
          <a:custGeom>
            <a:avLst/>
            <a:gdLst/>
            <a:ahLst/>
            <a:cxnLst/>
            <a:rect l="0" t="0" r="r" b="b"/>
            <a:pathLst>
              <a:path w="9146" h="510">
                <a:moveTo>
                  <a:pt x="9145" y="127"/>
                </a:moveTo>
                <a:lnTo>
                  <a:pt x="2286" y="127"/>
                </a:lnTo>
                <a:lnTo>
                  <a:pt x="2286" y="0"/>
                </a:lnTo>
                <a:lnTo>
                  <a:pt x="0" y="254"/>
                </a:lnTo>
                <a:lnTo>
                  <a:pt x="2286" y="509"/>
                </a:lnTo>
                <a:lnTo>
                  <a:pt x="2286" y="381"/>
                </a:lnTo>
                <a:lnTo>
                  <a:pt x="9145" y="381"/>
                </a:lnTo>
                <a:lnTo>
                  <a:pt x="9145" y="127"/>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92" name="CustomShape 10"/>
          <p:cNvSpPr/>
          <p:nvPr/>
        </p:nvSpPr>
        <p:spPr>
          <a:xfrm>
            <a:off x="5303520" y="1188720"/>
            <a:ext cx="1554480" cy="182880"/>
          </a:xfrm>
          <a:custGeom>
            <a:avLst/>
            <a:gdLst/>
            <a:ahLst/>
            <a:cxnLst/>
            <a:rect l="0" t="0" r="r" b="b"/>
            <a:pathLst>
              <a:path w="4320" h="510">
                <a:moveTo>
                  <a:pt x="4319" y="127"/>
                </a:moveTo>
                <a:lnTo>
                  <a:pt x="1079" y="127"/>
                </a:lnTo>
                <a:lnTo>
                  <a:pt x="1079" y="0"/>
                </a:lnTo>
                <a:lnTo>
                  <a:pt x="0" y="254"/>
                </a:lnTo>
                <a:lnTo>
                  <a:pt x="1079" y="509"/>
                </a:lnTo>
                <a:lnTo>
                  <a:pt x="1079" y="381"/>
                </a:lnTo>
                <a:lnTo>
                  <a:pt x="4319" y="381"/>
                </a:lnTo>
                <a:lnTo>
                  <a:pt x="4319" y="127"/>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pic>
        <p:nvPicPr>
          <p:cNvPr id="193" name="Picture 192"/>
          <p:cNvPicPr/>
          <p:nvPr/>
        </p:nvPicPr>
        <p:blipFill>
          <a:blip r:embed="rId4"/>
          <a:srcRect b="24382"/>
          <a:stretch/>
        </p:blipFill>
        <p:spPr>
          <a:xfrm>
            <a:off x="4023360" y="1221120"/>
            <a:ext cx="1188720" cy="1258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685800" y="2130480"/>
            <a:ext cx="7768800" cy="1468080"/>
          </a:xfrm>
          <a:prstGeom prst="rect">
            <a:avLst/>
          </a:prstGeom>
          <a:noFill/>
          <a:ln>
            <a:noFill/>
          </a:ln>
        </p:spPr>
        <p:txBody>
          <a:bodyPr lIns="0" tIns="0" rIns="0" bIns="0" anchor="ctr"/>
          <a:lstStyle/>
          <a:p>
            <a:endParaRPr lang="en-GB" sz="4400" b="0" strike="noStrike" spc="-1">
              <a:solidFill>
                <a:srgbClr val="000000"/>
              </a:solidFill>
              <a:latin typeface="Arial"/>
            </a:endParaRPr>
          </a:p>
        </p:txBody>
      </p:sp>
      <p:pic>
        <p:nvPicPr>
          <p:cNvPr id="183" name="Picture 182"/>
          <p:cNvPicPr/>
          <p:nvPr/>
        </p:nvPicPr>
        <p:blipFill>
          <a:blip r:embed="rId2"/>
          <a:stretch/>
        </p:blipFill>
        <p:spPr>
          <a:xfrm>
            <a:off x="31680" y="61920"/>
            <a:ext cx="9143640" cy="6765840"/>
          </a:xfrm>
          <a:prstGeom prst="rect">
            <a:avLst/>
          </a:prstGeom>
          <a:ln>
            <a:noFill/>
          </a:ln>
        </p:spPr>
      </p:pic>
      <p:sp>
        <p:nvSpPr>
          <p:cNvPr id="184" name="TextShape 2"/>
          <p:cNvSpPr txBox="1"/>
          <p:nvPr/>
        </p:nvSpPr>
        <p:spPr>
          <a:xfrm>
            <a:off x="91440" y="6492240"/>
            <a:ext cx="6492240" cy="602280"/>
          </a:xfrm>
          <a:prstGeom prst="rect">
            <a:avLst/>
          </a:prstGeom>
          <a:noFill/>
          <a:ln>
            <a:noFill/>
          </a:ln>
        </p:spPr>
        <p:txBody>
          <a:bodyPr lIns="90000" tIns="45000" rIns="90000" bIns="45000"/>
          <a:lstStyle/>
          <a:p>
            <a:r>
              <a:rPr lang="en-US" sz="1100" b="0" strike="noStrike" spc="-1">
                <a:solidFill>
                  <a:srgbClr val="000000"/>
                </a:solidFill>
                <a:latin typeface="Arial"/>
                <a:hlinkClick r:id="rId3"/>
              </a:rPr>
              <a:t>https://confluence.xsede.org/pages/viewpage.action?pageId=1671768</a:t>
            </a:r>
            <a:endParaRPr lang="en-US" sz="1100" b="0" strike="noStrike" spc="-1">
              <a:solidFill>
                <a:srgbClr val="000000"/>
              </a:solidFill>
              <a:latin typeface="Arial"/>
            </a:endParaRPr>
          </a:p>
          <a:p>
            <a:endParaRPr lang="en-US" sz="1100" b="0" strike="noStrike" spc="-1">
              <a:solidFill>
                <a:srgbClr val="000000"/>
              </a:solidFill>
              <a:latin typeface="Arial"/>
            </a:endParaRPr>
          </a:p>
        </p:txBody>
      </p:sp>
      <p:sp>
        <p:nvSpPr>
          <p:cNvPr id="185" name="CustomShape 3"/>
          <p:cNvSpPr/>
          <p:nvPr/>
        </p:nvSpPr>
        <p:spPr>
          <a:xfrm>
            <a:off x="1005840" y="2926080"/>
            <a:ext cx="182880" cy="182880"/>
          </a:xfrm>
          <a:custGeom>
            <a:avLst/>
            <a:gdLst/>
            <a:ahLst/>
            <a:cxnLst/>
            <a:rect l="0" t="0" r="r" b="b"/>
            <a:pathLst>
              <a:path w="510" h="510">
                <a:moveTo>
                  <a:pt x="127" y="0"/>
                </a:moveTo>
                <a:lnTo>
                  <a:pt x="127" y="381"/>
                </a:lnTo>
                <a:lnTo>
                  <a:pt x="0" y="381"/>
                </a:lnTo>
                <a:lnTo>
                  <a:pt x="254" y="509"/>
                </a:lnTo>
                <a:lnTo>
                  <a:pt x="509" y="381"/>
                </a:lnTo>
                <a:lnTo>
                  <a:pt x="381" y="381"/>
                </a:lnTo>
                <a:lnTo>
                  <a:pt x="381" y="0"/>
                </a:lnTo>
                <a:lnTo>
                  <a:pt x="127"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6" name="CustomShape 4"/>
          <p:cNvSpPr/>
          <p:nvPr/>
        </p:nvSpPr>
        <p:spPr>
          <a:xfrm>
            <a:off x="4023360" y="878400"/>
            <a:ext cx="91440" cy="182880"/>
          </a:xfrm>
          <a:custGeom>
            <a:avLst/>
            <a:gdLst/>
            <a:ahLst/>
            <a:cxnLst/>
            <a:rect l="0" t="0" r="r" b="b"/>
            <a:pathLst>
              <a:path w="256" h="510">
                <a:moveTo>
                  <a:pt x="63" y="0"/>
                </a:moveTo>
                <a:lnTo>
                  <a:pt x="63" y="381"/>
                </a:lnTo>
                <a:lnTo>
                  <a:pt x="0" y="381"/>
                </a:lnTo>
                <a:lnTo>
                  <a:pt x="127" y="509"/>
                </a:lnTo>
                <a:lnTo>
                  <a:pt x="255" y="381"/>
                </a:lnTo>
                <a:lnTo>
                  <a:pt x="191" y="381"/>
                </a:lnTo>
                <a:lnTo>
                  <a:pt x="191" y="0"/>
                </a:lnTo>
                <a:lnTo>
                  <a:pt x="63"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7" name="CustomShape 5"/>
          <p:cNvSpPr/>
          <p:nvPr/>
        </p:nvSpPr>
        <p:spPr>
          <a:xfrm>
            <a:off x="6675120" y="731520"/>
            <a:ext cx="365760" cy="457200"/>
          </a:xfrm>
          <a:custGeom>
            <a:avLst/>
            <a:gdLst/>
            <a:ahLst/>
            <a:cxnLst/>
            <a:rect l="0" t="0" r="r" b="b"/>
            <a:pathLst>
              <a:path w="1018" h="1272">
                <a:moveTo>
                  <a:pt x="254" y="0"/>
                </a:moveTo>
                <a:lnTo>
                  <a:pt x="254" y="953"/>
                </a:lnTo>
                <a:lnTo>
                  <a:pt x="0" y="953"/>
                </a:lnTo>
                <a:lnTo>
                  <a:pt x="508" y="1271"/>
                </a:lnTo>
                <a:lnTo>
                  <a:pt x="1017" y="953"/>
                </a:lnTo>
                <a:lnTo>
                  <a:pt x="762" y="953"/>
                </a:lnTo>
                <a:lnTo>
                  <a:pt x="762" y="0"/>
                </a:lnTo>
                <a:lnTo>
                  <a:pt x="254"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8" name="CustomShape 6"/>
          <p:cNvSpPr/>
          <p:nvPr/>
        </p:nvSpPr>
        <p:spPr>
          <a:xfrm>
            <a:off x="4297680" y="2011680"/>
            <a:ext cx="274320" cy="1005840"/>
          </a:xfrm>
          <a:custGeom>
            <a:avLst/>
            <a:gdLst/>
            <a:ahLst/>
            <a:cxnLst/>
            <a:rect l="0" t="0" r="r" b="b"/>
            <a:pathLst>
              <a:path w="764" h="2796">
                <a:moveTo>
                  <a:pt x="190" y="0"/>
                </a:moveTo>
                <a:lnTo>
                  <a:pt x="190" y="2096"/>
                </a:lnTo>
                <a:lnTo>
                  <a:pt x="0" y="2096"/>
                </a:lnTo>
                <a:lnTo>
                  <a:pt x="381" y="2795"/>
                </a:lnTo>
                <a:lnTo>
                  <a:pt x="763" y="2096"/>
                </a:lnTo>
                <a:lnTo>
                  <a:pt x="572" y="2096"/>
                </a:lnTo>
                <a:lnTo>
                  <a:pt x="572" y="0"/>
                </a:lnTo>
                <a:lnTo>
                  <a:pt x="190"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89" name="CustomShape 7"/>
          <p:cNvSpPr/>
          <p:nvPr/>
        </p:nvSpPr>
        <p:spPr>
          <a:xfrm>
            <a:off x="4663440" y="1061280"/>
            <a:ext cx="91440" cy="127440"/>
          </a:xfrm>
          <a:custGeom>
            <a:avLst/>
            <a:gdLst/>
            <a:ahLst/>
            <a:cxnLst/>
            <a:rect l="0" t="0" r="r" b="b"/>
            <a:pathLst>
              <a:path w="256" h="356">
                <a:moveTo>
                  <a:pt x="63" y="0"/>
                </a:moveTo>
                <a:lnTo>
                  <a:pt x="63" y="266"/>
                </a:lnTo>
                <a:lnTo>
                  <a:pt x="0" y="266"/>
                </a:lnTo>
                <a:lnTo>
                  <a:pt x="127" y="355"/>
                </a:lnTo>
                <a:lnTo>
                  <a:pt x="255" y="266"/>
                </a:lnTo>
                <a:lnTo>
                  <a:pt x="191" y="266"/>
                </a:lnTo>
                <a:lnTo>
                  <a:pt x="191" y="0"/>
                </a:lnTo>
                <a:lnTo>
                  <a:pt x="63"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90" name="CustomShape 8"/>
          <p:cNvSpPr/>
          <p:nvPr/>
        </p:nvSpPr>
        <p:spPr>
          <a:xfrm>
            <a:off x="4114800" y="969840"/>
            <a:ext cx="640080" cy="91440"/>
          </a:xfrm>
          <a:custGeom>
            <a:avLst/>
            <a:gdLst/>
            <a:ahLst/>
            <a:cxnLst/>
            <a:rect l="0" t="0" r="r" b="b"/>
            <a:pathLst>
              <a:path w="1780" h="256">
                <a:moveTo>
                  <a:pt x="0" y="63"/>
                </a:moveTo>
                <a:lnTo>
                  <a:pt x="1334" y="63"/>
                </a:lnTo>
                <a:lnTo>
                  <a:pt x="1334" y="0"/>
                </a:lnTo>
                <a:lnTo>
                  <a:pt x="1779" y="127"/>
                </a:lnTo>
                <a:lnTo>
                  <a:pt x="1334" y="255"/>
                </a:lnTo>
                <a:lnTo>
                  <a:pt x="1334" y="191"/>
                </a:lnTo>
                <a:lnTo>
                  <a:pt x="0" y="191"/>
                </a:lnTo>
                <a:lnTo>
                  <a:pt x="0" y="63"/>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91" name="CustomShape 9"/>
          <p:cNvSpPr/>
          <p:nvPr/>
        </p:nvSpPr>
        <p:spPr>
          <a:xfrm>
            <a:off x="1097280" y="2834640"/>
            <a:ext cx="3291840" cy="182880"/>
          </a:xfrm>
          <a:custGeom>
            <a:avLst/>
            <a:gdLst/>
            <a:ahLst/>
            <a:cxnLst/>
            <a:rect l="0" t="0" r="r" b="b"/>
            <a:pathLst>
              <a:path w="9146" h="510">
                <a:moveTo>
                  <a:pt x="9145" y="127"/>
                </a:moveTo>
                <a:lnTo>
                  <a:pt x="2286" y="127"/>
                </a:lnTo>
                <a:lnTo>
                  <a:pt x="2286" y="0"/>
                </a:lnTo>
                <a:lnTo>
                  <a:pt x="0" y="254"/>
                </a:lnTo>
                <a:lnTo>
                  <a:pt x="2286" y="509"/>
                </a:lnTo>
                <a:lnTo>
                  <a:pt x="2286" y="381"/>
                </a:lnTo>
                <a:lnTo>
                  <a:pt x="9145" y="381"/>
                </a:lnTo>
                <a:lnTo>
                  <a:pt x="9145" y="127"/>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92" name="CustomShape 10"/>
          <p:cNvSpPr/>
          <p:nvPr/>
        </p:nvSpPr>
        <p:spPr>
          <a:xfrm>
            <a:off x="5303520" y="1188720"/>
            <a:ext cx="1554480" cy="182880"/>
          </a:xfrm>
          <a:custGeom>
            <a:avLst/>
            <a:gdLst/>
            <a:ahLst/>
            <a:cxnLst/>
            <a:rect l="0" t="0" r="r" b="b"/>
            <a:pathLst>
              <a:path w="4320" h="510">
                <a:moveTo>
                  <a:pt x="4319" y="127"/>
                </a:moveTo>
                <a:lnTo>
                  <a:pt x="1079" y="127"/>
                </a:lnTo>
                <a:lnTo>
                  <a:pt x="1079" y="0"/>
                </a:lnTo>
                <a:lnTo>
                  <a:pt x="0" y="254"/>
                </a:lnTo>
                <a:lnTo>
                  <a:pt x="1079" y="509"/>
                </a:lnTo>
                <a:lnTo>
                  <a:pt x="1079" y="381"/>
                </a:lnTo>
                <a:lnTo>
                  <a:pt x="4319" y="381"/>
                </a:lnTo>
                <a:lnTo>
                  <a:pt x="4319" y="127"/>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pic>
        <p:nvPicPr>
          <p:cNvPr id="193" name="Picture 192"/>
          <p:cNvPicPr/>
          <p:nvPr/>
        </p:nvPicPr>
        <p:blipFill>
          <a:blip r:embed="rId4"/>
          <a:srcRect b="24382"/>
          <a:stretch/>
        </p:blipFill>
        <p:spPr>
          <a:xfrm>
            <a:off x="4023360" y="1221120"/>
            <a:ext cx="1188720" cy="1258560"/>
          </a:xfrm>
          <a:prstGeom prst="rect">
            <a:avLst/>
          </a:prstGeom>
          <a:ln>
            <a:noFill/>
          </a:ln>
        </p:spPr>
      </p:pic>
      <p:sp>
        <p:nvSpPr>
          <p:cNvPr id="5" name="Freeform 4"/>
          <p:cNvSpPr/>
          <p:nvPr/>
        </p:nvSpPr>
        <p:spPr>
          <a:xfrm>
            <a:off x="1005840" y="4544334"/>
            <a:ext cx="1669836" cy="1478604"/>
          </a:xfrm>
          <a:custGeom>
            <a:avLst/>
            <a:gdLst>
              <a:gd name="connsiteX0" fmla="*/ 142594 w 1669836"/>
              <a:gd name="connsiteY0" fmla="*/ 340468 h 1478604"/>
              <a:gd name="connsiteX1" fmla="*/ 142594 w 1669836"/>
              <a:gd name="connsiteY1" fmla="*/ 340468 h 1478604"/>
              <a:gd name="connsiteX2" fmla="*/ 191232 w 1669836"/>
              <a:gd name="connsiteY2" fmla="*/ 272374 h 1478604"/>
              <a:gd name="connsiteX3" fmla="*/ 230143 w 1669836"/>
              <a:gd name="connsiteY3" fmla="*/ 252919 h 1478604"/>
              <a:gd name="connsiteX4" fmla="*/ 298236 w 1669836"/>
              <a:gd name="connsiteY4" fmla="*/ 223736 h 1478604"/>
              <a:gd name="connsiteX5" fmla="*/ 395513 w 1669836"/>
              <a:gd name="connsiteY5" fmla="*/ 175098 h 1478604"/>
              <a:gd name="connsiteX6" fmla="*/ 434424 w 1669836"/>
              <a:gd name="connsiteY6" fmla="*/ 155642 h 1478604"/>
              <a:gd name="connsiteX7" fmla="*/ 463607 w 1669836"/>
              <a:gd name="connsiteY7" fmla="*/ 136187 h 1478604"/>
              <a:gd name="connsiteX8" fmla="*/ 541428 w 1669836"/>
              <a:gd name="connsiteY8" fmla="*/ 116732 h 1478604"/>
              <a:gd name="connsiteX9" fmla="*/ 570611 w 1669836"/>
              <a:gd name="connsiteY9" fmla="*/ 107004 h 1478604"/>
              <a:gd name="connsiteX10" fmla="*/ 619249 w 1669836"/>
              <a:gd name="connsiteY10" fmla="*/ 97276 h 1478604"/>
              <a:gd name="connsiteX11" fmla="*/ 726253 w 1669836"/>
              <a:gd name="connsiteY11" fmla="*/ 58366 h 1478604"/>
              <a:gd name="connsiteX12" fmla="*/ 804075 w 1669836"/>
              <a:gd name="connsiteY12" fmla="*/ 38910 h 1478604"/>
              <a:gd name="connsiteX13" fmla="*/ 872168 w 1669836"/>
              <a:gd name="connsiteY13" fmla="*/ 29183 h 1478604"/>
              <a:gd name="connsiteX14" fmla="*/ 949990 w 1669836"/>
              <a:gd name="connsiteY14" fmla="*/ 9727 h 1478604"/>
              <a:gd name="connsiteX15" fmla="*/ 998628 w 1669836"/>
              <a:gd name="connsiteY15" fmla="*/ 0 h 1478604"/>
              <a:gd name="connsiteX16" fmla="*/ 1378007 w 1669836"/>
              <a:gd name="connsiteY16" fmla="*/ 9727 h 1478604"/>
              <a:gd name="connsiteX17" fmla="*/ 1407190 w 1669836"/>
              <a:gd name="connsiteY17" fmla="*/ 38910 h 1478604"/>
              <a:gd name="connsiteX18" fmla="*/ 1436372 w 1669836"/>
              <a:gd name="connsiteY18" fmla="*/ 58366 h 1478604"/>
              <a:gd name="connsiteX19" fmla="*/ 1485011 w 1669836"/>
              <a:gd name="connsiteY19" fmla="*/ 107004 h 1478604"/>
              <a:gd name="connsiteX20" fmla="*/ 1533649 w 1669836"/>
              <a:gd name="connsiteY20" fmla="*/ 175098 h 1478604"/>
              <a:gd name="connsiteX21" fmla="*/ 1553104 w 1669836"/>
              <a:gd name="connsiteY21" fmla="*/ 223736 h 1478604"/>
              <a:gd name="connsiteX22" fmla="*/ 1582287 w 1669836"/>
              <a:gd name="connsiteY22" fmla="*/ 359923 h 1478604"/>
              <a:gd name="connsiteX23" fmla="*/ 1601743 w 1669836"/>
              <a:gd name="connsiteY23" fmla="*/ 447472 h 1478604"/>
              <a:gd name="connsiteX24" fmla="*/ 1621198 w 1669836"/>
              <a:gd name="connsiteY24" fmla="*/ 554476 h 1478604"/>
              <a:gd name="connsiteX25" fmla="*/ 1640653 w 1669836"/>
              <a:gd name="connsiteY25" fmla="*/ 632298 h 1478604"/>
              <a:gd name="connsiteX26" fmla="*/ 1650381 w 1669836"/>
              <a:gd name="connsiteY26" fmla="*/ 671208 h 1478604"/>
              <a:gd name="connsiteX27" fmla="*/ 1669836 w 1669836"/>
              <a:gd name="connsiteY27" fmla="*/ 807395 h 1478604"/>
              <a:gd name="connsiteX28" fmla="*/ 1660109 w 1669836"/>
              <a:gd name="connsiteY28" fmla="*/ 1186774 h 1478604"/>
              <a:gd name="connsiteX29" fmla="*/ 1640653 w 1669836"/>
              <a:gd name="connsiteY29" fmla="*/ 1206230 h 1478604"/>
              <a:gd name="connsiteX30" fmla="*/ 1601743 w 1669836"/>
              <a:gd name="connsiteY30" fmla="*/ 1235412 h 1478604"/>
              <a:gd name="connsiteX31" fmla="*/ 1572560 w 1669836"/>
              <a:gd name="connsiteY31" fmla="*/ 1264595 h 1478604"/>
              <a:gd name="connsiteX32" fmla="*/ 1523921 w 1669836"/>
              <a:gd name="connsiteY32" fmla="*/ 1293778 h 1478604"/>
              <a:gd name="connsiteX33" fmla="*/ 1465555 w 1669836"/>
              <a:gd name="connsiteY33" fmla="*/ 1332689 h 1478604"/>
              <a:gd name="connsiteX34" fmla="*/ 1446100 w 1669836"/>
              <a:gd name="connsiteY34" fmla="*/ 1371600 h 1478604"/>
              <a:gd name="connsiteX35" fmla="*/ 1387734 w 1669836"/>
              <a:gd name="connsiteY35" fmla="*/ 1410510 h 1478604"/>
              <a:gd name="connsiteX36" fmla="*/ 1271002 w 1669836"/>
              <a:gd name="connsiteY36" fmla="*/ 1429966 h 1478604"/>
              <a:gd name="connsiteX37" fmla="*/ 1222364 w 1669836"/>
              <a:gd name="connsiteY37" fmla="*/ 1449421 h 1478604"/>
              <a:gd name="connsiteX38" fmla="*/ 1193181 w 1669836"/>
              <a:gd name="connsiteY38" fmla="*/ 1468876 h 1478604"/>
              <a:gd name="connsiteX39" fmla="*/ 1154270 w 1669836"/>
              <a:gd name="connsiteY39" fmla="*/ 1478604 h 1478604"/>
              <a:gd name="connsiteX40" fmla="*/ 726253 w 1669836"/>
              <a:gd name="connsiteY40" fmla="*/ 1459149 h 1478604"/>
              <a:gd name="connsiteX41" fmla="*/ 697070 w 1669836"/>
              <a:gd name="connsiteY41" fmla="*/ 1439693 h 1478604"/>
              <a:gd name="connsiteX42" fmla="*/ 658160 w 1669836"/>
              <a:gd name="connsiteY42" fmla="*/ 1429966 h 1478604"/>
              <a:gd name="connsiteX43" fmla="*/ 570611 w 1669836"/>
              <a:gd name="connsiteY43" fmla="*/ 1391055 h 1478604"/>
              <a:gd name="connsiteX44" fmla="*/ 551155 w 1669836"/>
              <a:gd name="connsiteY44" fmla="*/ 1371600 h 1478604"/>
              <a:gd name="connsiteX45" fmla="*/ 492790 w 1669836"/>
              <a:gd name="connsiteY45" fmla="*/ 1332689 h 1478604"/>
              <a:gd name="connsiteX46" fmla="*/ 453879 w 1669836"/>
              <a:gd name="connsiteY46" fmla="*/ 1313234 h 1478604"/>
              <a:gd name="connsiteX47" fmla="*/ 395513 w 1669836"/>
              <a:gd name="connsiteY47" fmla="*/ 1293778 h 1478604"/>
              <a:gd name="connsiteX48" fmla="*/ 366330 w 1669836"/>
              <a:gd name="connsiteY48" fmla="*/ 1284051 h 1478604"/>
              <a:gd name="connsiteX49" fmla="*/ 269053 w 1669836"/>
              <a:gd name="connsiteY49" fmla="*/ 1245140 h 1478604"/>
              <a:gd name="connsiteX50" fmla="*/ 239870 w 1669836"/>
              <a:gd name="connsiteY50" fmla="*/ 1186774 h 1478604"/>
              <a:gd name="connsiteX51" fmla="*/ 210687 w 1669836"/>
              <a:gd name="connsiteY51" fmla="*/ 1167319 h 1478604"/>
              <a:gd name="connsiteX52" fmla="*/ 132866 w 1669836"/>
              <a:gd name="connsiteY52" fmla="*/ 1108953 h 1478604"/>
              <a:gd name="connsiteX53" fmla="*/ 123138 w 1669836"/>
              <a:gd name="connsiteY53" fmla="*/ 1079770 h 1478604"/>
              <a:gd name="connsiteX54" fmla="*/ 93955 w 1669836"/>
              <a:gd name="connsiteY54" fmla="*/ 1060315 h 1478604"/>
              <a:gd name="connsiteX55" fmla="*/ 45317 w 1669836"/>
              <a:gd name="connsiteY55" fmla="*/ 1001949 h 1478604"/>
              <a:gd name="connsiteX56" fmla="*/ 16134 w 1669836"/>
              <a:gd name="connsiteY56" fmla="*/ 914400 h 1478604"/>
              <a:gd name="connsiteX57" fmla="*/ 6407 w 1669836"/>
              <a:gd name="connsiteY57" fmla="*/ 885217 h 1478604"/>
              <a:gd name="connsiteX58" fmla="*/ 35590 w 1669836"/>
              <a:gd name="connsiteY58" fmla="*/ 642025 h 1478604"/>
              <a:gd name="connsiteX59" fmla="*/ 74500 w 1669836"/>
              <a:gd name="connsiteY59" fmla="*/ 612842 h 1478604"/>
              <a:gd name="connsiteX60" fmla="*/ 84228 w 1669836"/>
              <a:gd name="connsiteY60" fmla="*/ 573932 h 1478604"/>
              <a:gd name="connsiteX61" fmla="*/ 103683 w 1669836"/>
              <a:gd name="connsiteY61" fmla="*/ 554476 h 1478604"/>
              <a:gd name="connsiteX62" fmla="*/ 113411 w 1669836"/>
              <a:gd name="connsiteY62" fmla="*/ 525293 h 1478604"/>
              <a:gd name="connsiteX63" fmla="*/ 123138 w 1669836"/>
              <a:gd name="connsiteY63" fmla="*/ 389106 h 1478604"/>
              <a:gd name="connsiteX64" fmla="*/ 162049 w 1669836"/>
              <a:gd name="connsiteY64" fmla="*/ 350195 h 1478604"/>
              <a:gd name="connsiteX65" fmla="*/ 142594 w 1669836"/>
              <a:gd name="connsiteY65" fmla="*/ 340468 h 147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69836" h="1478604">
                <a:moveTo>
                  <a:pt x="142594" y="340468"/>
                </a:moveTo>
                <a:lnTo>
                  <a:pt x="142594" y="340468"/>
                </a:lnTo>
                <a:cubicBezTo>
                  <a:pt x="158807" y="317770"/>
                  <a:pt x="171508" y="292098"/>
                  <a:pt x="191232" y="272374"/>
                </a:cubicBezTo>
                <a:cubicBezTo>
                  <a:pt x="201486" y="262120"/>
                  <a:pt x="217552" y="260113"/>
                  <a:pt x="230143" y="252919"/>
                </a:cubicBezTo>
                <a:cubicBezTo>
                  <a:pt x="282394" y="223062"/>
                  <a:pt x="234326" y="239714"/>
                  <a:pt x="298236" y="223736"/>
                </a:cubicBezTo>
                <a:cubicBezTo>
                  <a:pt x="392429" y="153092"/>
                  <a:pt x="272592" y="236560"/>
                  <a:pt x="395513" y="175098"/>
                </a:cubicBezTo>
                <a:cubicBezTo>
                  <a:pt x="408483" y="168613"/>
                  <a:pt x="421833" y="162837"/>
                  <a:pt x="434424" y="155642"/>
                </a:cubicBezTo>
                <a:cubicBezTo>
                  <a:pt x="444575" y="149842"/>
                  <a:pt x="453150" y="141415"/>
                  <a:pt x="463607" y="136187"/>
                </a:cubicBezTo>
                <a:cubicBezTo>
                  <a:pt x="485847" y="125067"/>
                  <a:pt x="519222" y="122283"/>
                  <a:pt x="541428" y="116732"/>
                </a:cubicBezTo>
                <a:cubicBezTo>
                  <a:pt x="551376" y="114245"/>
                  <a:pt x="560663" y="109491"/>
                  <a:pt x="570611" y="107004"/>
                </a:cubicBezTo>
                <a:cubicBezTo>
                  <a:pt x="586651" y="102994"/>
                  <a:pt x="603036" y="100519"/>
                  <a:pt x="619249" y="97276"/>
                </a:cubicBezTo>
                <a:cubicBezTo>
                  <a:pt x="675161" y="69321"/>
                  <a:pt x="650912" y="78457"/>
                  <a:pt x="726253" y="58366"/>
                </a:cubicBezTo>
                <a:cubicBezTo>
                  <a:pt x="752089" y="51476"/>
                  <a:pt x="777605" y="42691"/>
                  <a:pt x="804075" y="38910"/>
                </a:cubicBezTo>
                <a:cubicBezTo>
                  <a:pt x="826773" y="35668"/>
                  <a:pt x="849685" y="33680"/>
                  <a:pt x="872168" y="29183"/>
                </a:cubicBezTo>
                <a:cubicBezTo>
                  <a:pt x="898388" y="23939"/>
                  <a:pt x="923770" y="14971"/>
                  <a:pt x="949990" y="9727"/>
                </a:cubicBezTo>
                <a:lnTo>
                  <a:pt x="998628" y="0"/>
                </a:lnTo>
                <a:cubicBezTo>
                  <a:pt x="1125088" y="3242"/>
                  <a:pt x="1252076" y="-2266"/>
                  <a:pt x="1378007" y="9727"/>
                </a:cubicBezTo>
                <a:cubicBezTo>
                  <a:pt x="1391702" y="11031"/>
                  <a:pt x="1396622" y="30103"/>
                  <a:pt x="1407190" y="38910"/>
                </a:cubicBezTo>
                <a:cubicBezTo>
                  <a:pt x="1416171" y="46395"/>
                  <a:pt x="1427574" y="50667"/>
                  <a:pt x="1436372" y="58366"/>
                </a:cubicBezTo>
                <a:cubicBezTo>
                  <a:pt x="1453627" y="73465"/>
                  <a:pt x="1485011" y="107004"/>
                  <a:pt x="1485011" y="107004"/>
                </a:cubicBezTo>
                <a:cubicBezTo>
                  <a:pt x="1509139" y="179392"/>
                  <a:pt x="1472102" y="82778"/>
                  <a:pt x="1533649" y="175098"/>
                </a:cubicBezTo>
                <a:cubicBezTo>
                  <a:pt x="1543335" y="189627"/>
                  <a:pt x="1547582" y="207171"/>
                  <a:pt x="1553104" y="223736"/>
                </a:cubicBezTo>
                <a:cubicBezTo>
                  <a:pt x="1567785" y="267780"/>
                  <a:pt x="1567605" y="315879"/>
                  <a:pt x="1582287" y="359923"/>
                </a:cubicBezTo>
                <a:cubicBezTo>
                  <a:pt x="1596769" y="403366"/>
                  <a:pt x="1593183" y="387554"/>
                  <a:pt x="1601743" y="447472"/>
                </a:cubicBezTo>
                <a:cubicBezTo>
                  <a:pt x="1625220" y="611812"/>
                  <a:pt x="1598309" y="470547"/>
                  <a:pt x="1621198" y="554476"/>
                </a:cubicBezTo>
                <a:cubicBezTo>
                  <a:pt x="1628233" y="580273"/>
                  <a:pt x="1634168" y="606357"/>
                  <a:pt x="1640653" y="632298"/>
                </a:cubicBezTo>
                <a:cubicBezTo>
                  <a:pt x="1643896" y="645268"/>
                  <a:pt x="1648490" y="657973"/>
                  <a:pt x="1650381" y="671208"/>
                </a:cubicBezTo>
                <a:lnTo>
                  <a:pt x="1669836" y="807395"/>
                </a:lnTo>
                <a:cubicBezTo>
                  <a:pt x="1666594" y="933855"/>
                  <a:pt x="1669340" y="1060610"/>
                  <a:pt x="1660109" y="1186774"/>
                </a:cubicBezTo>
                <a:cubicBezTo>
                  <a:pt x="1659440" y="1195921"/>
                  <a:pt x="1647699" y="1200358"/>
                  <a:pt x="1640653" y="1206230"/>
                </a:cubicBezTo>
                <a:cubicBezTo>
                  <a:pt x="1628198" y="1216609"/>
                  <a:pt x="1614052" y="1224861"/>
                  <a:pt x="1601743" y="1235412"/>
                </a:cubicBezTo>
                <a:cubicBezTo>
                  <a:pt x="1591298" y="1244365"/>
                  <a:pt x="1583566" y="1256341"/>
                  <a:pt x="1572560" y="1264595"/>
                </a:cubicBezTo>
                <a:cubicBezTo>
                  <a:pt x="1557434" y="1275939"/>
                  <a:pt x="1539872" y="1283627"/>
                  <a:pt x="1523921" y="1293778"/>
                </a:cubicBezTo>
                <a:cubicBezTo>
                  <a:pt x="1504194" y="1306331"/>
                  <a:pt x="1465555" y="1332689"/>
                  <a:pt x="1465555" y="1332689"/>
                </a:cubicBezTo>
                <a:cubicBezTo>
                  <a:pt x="1459070" y="1345659"/>
                  <a:pt x="1456354" y="1361346"/>
                  <a:pt x="1446100" y="1371600"/>
                </a:cubicBezTo>
                <a:cubicBezTo>
                  <a:pt x="1429566" y="1388134"/>
                  <a:pt x="1410936" y="1407610"/>
                  <a:pt x="1387734" y="1410510"/>
                </a:cubicBezTo>
                <a:cubicBezTo>
                  <a:pt x="1346914" y="1415613"/>
                  <a:pt x="1309567" y="1417111"/>
                  <a:pt x="1271002" y="1429966"/>
                </a:cubicBezTo>
                <a:cubicBezTo>
                  <a:pt x="1254437" y="1435488"/>
                  <a:pt x="1237982" y="1441612"/>
                  <a:pt x="1222364" y="1449421"/>
                </a:cubicBezTo>
                <a:cubicBezTo>
                  <a:pt x="1211907" y="1454649"/>
                  <a:pt x="1203927" y="1464271"/>
                  <a:pt x="1193181" y="1468876"/>
                </a:cubicBezTo>
                <a:cubicBezTo>
                  <a:pt x="1180892" y="1474142"/>
                  <a:pt x="1167240" y="1475361"/>
                  <a:pt x="1154270" y="1478604"/>
                </a:cubicBezTo>
                <a:cubicBezTo>
                  <a:pt x="1011598" y="1472119"/>
                  <a:pt x="868558" y="1471260"/>
                  <a:pt x="726253" y="1459149"/>
                </a:cubicBezTo>
                <a:cubicBezTo>
                  <a:pt x="714604" y="1458158"/>
                  <a:pt x="707816" y="1444298"/>
                  <a:pt x="697070" y="1439693"/>
                </a:cubicBezTo>
                <a:cubicBezTo>
                  <a:pt x="684782" y="1434427"/>
                  <a:pt x="671130" y="1433208"/>
                  <a:pt x="658160" y="1429966"/>
                </a:cubicBezTo>
                <a:cubicBezTo>
                  <a:pt x="572327" y="1372742"/>
                  <a:pt x="709508" y="1460502"/>
                  <a:pt x="570611" y="1391055"/>
                </a:cubicBezTo>
                <a:cubicBezTo>
                  <a:pt x="562408" y="1386954"/>
                  <a:pt x="558492" y="1377103"/>
                  <a:pt x="551155" y="1371600"/>
                </a:cubicBezTo>
                <a:cubicBezTo>
                  <a:pt x="532449" y="1357571"/>
                  <a:pt x="513704" y="1343146"/>
                  <a:pt x="492790" y="1332689"/>
                </a:cubicBezTo>
                <a:cubicBezTo>
                  <a:pt x="479820" y="1326204"/>
                  <a:pt x="467343" y="1318620"/>
                  <a:pt x="453879" y="1313234"/>
                </a:cubicBezTo>
                <a:cubicBezTo>
                  <a:pt x="434838" y="1305618"/>
                  <a:pt x="414968" y="1300263"/>
                  <a:pt x="395513" y="1293778"/>
                </a:cubicBezTo>
                <a:cubicBezTo>
                  <a:pt x="385785" y="1290535"/>
                  <a:pt x="375501" y="1288637"/>
                  <a:pt x="366330" y="1284051"/>
                </a:cubicBezTo>
                <a:cubicBezTo>
                  <a:pt x="309076" y="1255423"/>
                  <a:pt x="341176" y="1269181"/>
                  <a:pt x="269053" y="1245140"/>
                </a:cubicBezTo>
                <a:cubicBezTo>
                  <a:pt x="259325" y="1225685"/>
                  <a:pt x="252921" y="1204175"/>
                  <a:pt x="239870" y="1186774"/>
                </a:cubicBezTo>
                <a:cubicBezTo>
                  <a:pt x="232855" y="1177421"/>
                  <a:pt x="220040" y="1174334"/>
                  <a:pt x="210687" y="1167319"/>
                </a:cubicBezTo>
                <a:cubicBezTo>
                  <a:pt x="118259" y="1097998"/>
                  <a:pt x="198842" y="1152936"/>
                  <a:pt x="132866" y="1108953"/>
                </a:cubicBezTo>
                <a:cubicBezTo>
                  <a:pt x="129623" y="1099225"/>
                  <a:pt x="129544" y="1087777"/>
                  <a:pt x="123138" y="1079770"/>
                </a:cubicBezTo>
                <a:cubicBezTo>
                  <a:pt x="115835" y="1070641"/>
                  <a:pt x="102936" y="1067799"/>
                  <a:pt x="93955" y="1060315"/>
                </a:cubicBezTo>
                <a:cubicBezTo>
                  <a:pt x="78798" y="1047684"/>
                  <a:pt x="53457" y="1021486"/>
                  <a:pt x="45317" y="1001949"/>
                </a:cubicBezTo>
                <a:cubicBezTo>
                  <a:pt x="33486" y="973554"/>
                  <a:pt x="25862" y="943583"/>
                  <a:pt x="16134" y="914400"/>
                </a:cubicBezTo>
                <a:lnTo>
                  <a:pt x="6407" y="885217"/>
                </a:lnTo>
                <a:cubicBezTo>
                  <a:pt x="8076" y="848491"/>
                  <a:pt x="-22072" y="699687"/>
                  <a:pt x="35590" y="642025"/>
                </a:cubicBezTo>
                <a:cubicBezTo>
                  <a:pt x="47054" y="630561"/>
                  <a:pt x="61530" y="622570"/>
                  <a:pt x="74500" y="612842"/>
                </a:cubicBezTo>
                <a:cubicBezTo>
                  <a:pt x="77743" y="599872"/>
                  <a:pt x="78249" y="585890"/>
                  <a:pt x="84228" y="573932"/>
                </a:cubicBezTo>
                <a:cubicBezTo>
                  <a:pt x="88330" y="565729"/>
                  <a:pt x="98964" y="562340"/>
                  <a:pt x="103683" y="554476"/>
                </a:cubicBezTo>
                <a:cubicBezTo>
                  <a:pt x="108959" y="545683"/>
                  <a:pt x="110168" y="535021"/>
                  <a:pt x="113411" y="525293"/>
                </a:cubicBezTo>
                <a:cubicBezTo>
                  <a:pt x="116653" y="479897"/>
                  <a:pt x="110957" y="432957"/>
                  <a:pt x="123138" y="389106"/>
                </a:cubicBezTo>
                <a:cubicBezTo>
                  <a:pt x="128047" y="371432"/>
                  <a:pt x="162049" y="350195"/>
                  <a:pt x="162049" y="350195"/>
                </a:cubicBezTo>
                <a:cubicBezTo>
                  <a:pt x="172802" y="317936"/>
                  <a:pt x="145836" y="342089"/>
                  <a:pt x="142594" y="340468"/>
                </a:cubicBezTo>
                <a:close/>
              </a:path>
            </a:pathLst>
          </a:custGeom>
          <a:noFill/>
          <a:ln w="50800">
            <a:solidFill>
              <a:srgbClr val="EE0C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3277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196"/>
          <p:cNvPicPr/>
          <p:nvPr/>
        </p:nvPicPr>
        <p:blipFill>
          <a:blip r:embed="rId2"/>
          <a:srcRect l="652" t="43676" r="73343" b="15775"/>
          <a:stretch/>
        </p:blipFill>
        <p:spPr>
          <a:xfrm>
            <a:off x="1554480" y="164520"/>
            <a:ext cx="5486400" cy="6327720"/>
          </a:xfrm>
          <a:prstGeom prst="rect">
            <a:avLst/>
          </a:prstGeom>
          <a:ln>
            <a:noFill/>
          </a:ln>
        </p:spPr>
      </p:pic>
      <p:sp>
        <p:nvSpPr>
          <p:cNvPr id="198" name="TextShape 1"/>
          <p:cNvSpPr txBox="1"/>
          <p:nvPr/>
        </p:nvSpPr>
        <p:spPr>
          <a:xfrm>
            <a:off x="91440" y="6492240"/>
            <a:ext cx="6492240" cy="602280"/>
          </a:xfrm>
          <a:prstGeom prst="rect">
            <a:avLst/>
          </a:prstGeom>
          <a:noFill/>
          <a:ln>
            <a:noFill/>
          </a:ln>
        </p:spPr>
        <p:txBody>
          <a:bodyPr lIns="90000" tIns="45000" rIns="90000" bIns="45000"/>
          <a:lstStyle/>
          <a:p>
            <a:r>
              <a:rPr lang="en-US" sz="1100" b="0" strike="noStrike" spc="-1">
                <a:solidFill>
                  <a:srgbClr val="000000"/>
                </a:solidFill>
                <a:latin typeface="Arial"/>
                <a:hlinkClick r:id="rId3"/>
              </a:rPr>
              <a:t>https://confluence.xsede.org/pages/viewpage.action?pageId=1671768</a:t>
            </a:r>
            <a:endParaRPr lang="en-US" sz="1100" b="0" strike="noStrike" spc="-1">
              <a:solidFill>
                <a:srgbClr val="000000"/>
              </a:solidFill>
              <a:latin typeface="Arial"/>
            </a:endParaRPr>
          </a:p>
          <a:p>
            <a:endParaRPr lang="en-US" sz="1100" b="0" strike="noStrike" spc="-1">
              <a:solidFill>
                <a:srgbClr val="000000"/>
              </a:solidFill>
              <a:latin typeface="Arial"/>
            </a:endParaRPr>
          </a:p>
        </p:txBody>
      </p:sp>
      <p:pic>
        <p:nvPicPr>
          <p:cNvPr id="199" name="Picture 198"/>
          <p:cNvPicPr/>
          <p:nvPr/>
        </p:nvPicPr>
        <p:blipFill>
          <a:blip r:embed="rId4"/>
          <a:srcRect l="19337" t="7476" r="16112" b="25843"/>
          <a:stretch/>
        </p:blipFill>
        <p:spPr>
          <a:xfrm>
            <a:off x="2651760" y="4206240"/>
            <a:ext cx="1828440" cy="2285640"/>
          </a:xfrm>
          <a:prstGeom prst="rect">
            <a:avLst/>
          </a:prstGeom>
          <a:ln>
            <a:noFill/>
          </a:ln>
        </p:spPr>
      </p:pic>
      <p:pic>
        <p:nvPicPr>
          <p:cNvPr id="200" name="Picture 199"/>
          <p:cNvPicPr/>
          <p:nvPr/>
        </p:nvPicPr>
        <p:blipFill>
          <a:blip r:embed="rId5"/>
          <a:stretch/>
        </p:blipFill>
        <p:spPr>
          <a:xfrm>
            <a:off x="1323720" y="61560"/>
            <a:ext cx="1328040" cy="1858680"/>
          </a:xfrm>
          <a:prstGeom prst="rect">
            <a:avLst/>
          </a:prstGeom>
          <a:ln>
            <a:noFill/>
          </a:ln>
        </p:spPr>
      </p:pic>
      <p:pic>
        <p:nvPicPr>
          <p:cNvPr id="201" name="Picture 200"/>
          <p:cNvPicPr/>
          <p:nvPr/>
        </p:nvPicPr>
        <p:blipFill>
          <a:blip r:embed="rId6"/>
          <a:srcRect l="9980" r="6673" b="37776"/>
          <a:stretch/>
        </p:blipFill>
        <p:spPr>
          <a:xfrm>
            <a:off x="6874560" y="4051080"/>
            <a:ext cx="2194560" cy="2459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201"/>
          <p:cNvPicPr/>
          <p:nvPr/>
        </p:nvPicPr>
        <p:blipFill>
          <a:blip r:embed="rId2"/>
          <a:srcRect l="652" t="43676" r="73343" b="15775"/>
          <a:stretch/>
        </p:blipFill>
        <p:spPr>
          <a:xfrm>
            <a:off x="1554480" y="164520"/>
            <a:ext cx="5486400" cy="6327720"/>
          </a:xfrm>
          <a:prstGeom prst="rect">
            <a:avLst/>
          </a:prstGeom>
          <a:ln>
            <a:noFill/>
          </a:ln>
        </p:spPr>
      </p:pic>
      <p:sp>
        <p:nvSpPr>
          <p:cNvPr id="203" name="TextShape 1"/>
          <p:cNvSpPr txBox="1"/>
          <p:nvPr/>
        </p:nvSpPr>
        <p:spPr>
          <a:xfrm>
            <a:off x="91440" y="6492240"/>
            <a:ext cx="6492240" cy="602280"/>
          </a:xfrm>
          <a:prstGeom prst="rect">
            <a:avLst/>
          </a:prstGeom>
          <a:noFill/>
          <a:ln>
            <a:noFill/>
          </a:ln>
        </p:spPr>
        <p:txBody>
          <a:bodyPr lIns="90000" tIns="45000" rIns="90000" bIns="45000"/>
          <a:lstStyle/>
          <a:p>
            <a:r>
              <a:rPr lang="en-US" sz="1100" b="0" strike="noStrike" spc="-1" dirty="0">
                <a:solidFill>
                  <a:srgbClr val="000000"/>
                </a:solidFill>
                <a:latin typeface="Arial"/>
                <a:hlinkClick r:id="rId3"/>
              </a:rPr>
              <a:t>https://confluence.xsede.org/pages/viewpage.action?pageId=1671768</a:t>
            </a:r>
            <a:endParaRPr lang="en-US" sz="1100" b="0" strike="noStrike" spc="-1" dirty="0">
              <a:solidFill>
                <a:srgbClr val="000000"/>
              </a:solidFill>
              <a:latin typeface="Arial"/>
            </a:endParaRPr>
          </a:p>
          <a:p>
            <a:endParaRPr lang="en-US" sz="1100" b="0" strike="noStrike" spc="-1" dirty="0">
              <a:solidFill>
                <a:srgbClr val="000000"/>
              </a:solidFill>
              <a:latin typeface="Arial"/>
            </a:endParaRPr>
          </a:p>
        </p:txBody>
      </p:sp>
      <p:pic>
        <p:nvPicPr>
          <p:cNvPr id="204" name="Picture 1"/>
          <p:cNvPicPr/>
          <p:nvPr/>
        </p:nvPicPr>
        <p:blipFill>
          <a:blip r:embed="rId4"/>
          <a:stretch/>
        </p:blipFill>
        <p:spPr>
          <a:xfrm>
            <a:off x="4946760" y="4206240"/>
            <a:ext cx="4187880" cy="1828800"/>
          </a:xfrm>
          <a:prstGeom prst="rect">
            <a:avLst/>
          </a:prstGeom>
          <a:ln>
            <a:noFill/>
          </a:ln>
        </p:spPr>
      </p:pic>
      <p:pic>
        <p:nvPicPr>
          <p:cNvPr id="205" name="Picture 204"/>
          <p:cNvPicPr/>
          <p:nvPr/>
        </p:nvPicPr>
        <p:blipFill>
          <a:blip r:embed="rId5"/>
          <a:stretch/>
        </p:blipFill>
        <p:spPr>
          <a:xfrm>
            <a:off x="1323720" y="61560"/>
            <a:ext cx="1328040" cy="1858680"/>
          </a:xfrm>
          <a:prstGeom prst="rect">
            <a:avLst/>
          </a:prstGeom>
          <a:ln>
            <a:noFill/>
          </a:ln>
        </p:spPr>
      </p:pic>
      <p:pic>
        <p:nvPicPr>
          <p:cNvPr id="206" name="Picture 205"/>
          <p:cNvPicPr/>
          <p:nvPr/>
        </p:nvPicPr>
        <p:blipFill>
          <a:blip r:embed="rId6"/>
          <a:stretch/>
        </p:blipFill>
        <p:spPr>
          <a:xfrm>
            <a:off x="2651760" y="4206240"/>
            <a:ext cx="1828440" cy="2285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p:cNvPicPr/>
          <p:nvPr/>
        </p:nvPicPr>
        <p:blipFill>
          <a:blip r:embed="rId3"/>
          <a:stretch/>
        </p:blipFill>
        <p:spPr>
          <a:xfrm>
            <a:off x="172080" y="0"/>
            <a:ext cx="8686440" cy="4704480"/>
          </a:xfrm>
          <a:prstGeom prst="rect">
            <a:avLst/>
          </a:prstGeom>
          <a:ln>
            <a:noFill/>
          </a:ln>
        </p:spPr>
      </p:pic>
      <p:pic>
        <p:nvPicPr>
          <p:cNvPr id="208" name="Picture 2"/>
          <p:cNvPicPr/>
          <p:nvPr/>
        </p:nvPicPr>
        <p:blipFill>
          <a:blip r:embed="rId4"/>
          <a:stretch/>
        </p:blipFill>
        <p:spPr>
          <a:xfrm>
            <a:off x="7358400" y="2971800"/>
            <a:ext cx="1323720" cy="552240"/>
          </a:xfrm>
          <a:prstGeom prst="rect">
            <a:avLst/>
          </a:prstGeom>
          <a:ln>
            <a:noFill/>
          </a:ln>
        </p:spPr>
      </p:pic>
      <p:pic>
        <p:nvPicPr>
          <p:cNvPr id="209" name="Picture 3"/>
          <p:cNvPicPr/>
          <p:nvPr/>
        </p:nvPicPr>
        <p:blipFill>
          <a:blip r:embed="rId5"/>
          <a:stretch/>
        </p:blipFill>
        <p:spPr>
          <a:xfrm>
            <a:off x="201600" y="3735000"/>
            <a:ext cx="1244160" cy="952200"/>
          </a:xfrm>
          <a:prstGeom prst="rect">
            <a:avLst/>
          </a:prstGeom>
          <a:ln>
            <a:noFill/>
          </a:ln>
        </p:spPr>
      </p:pic>
      <p:pic>
        <p:nvPicPr>
          <p:cNvPr id="210" name="Picture 4"/>
          <p:cNvPicPr/>
          <p:nvPr/>
        </p:nvPicPr>
        <p:blipFill>
          <a:blip r:embed="rId6"/>
          <a:stretch/>
        </p:blipFill>
        <p:spPr>
          <a:xfrm>
            <a:off x="7010280" y="3671640"/>
            <a:ext cx="1396800" cy="960120"/>
          </a:xfrm>
          <a:prstGeom prst="rect">
            <a:avLst/>
          </a:prstGeom>
          <a:ln>
            <a:noFill/>
          </a:ln>
        </p:spPr>
      </p:pic>
      <p:pic>
        <p:nvPicPr>
          <p:cNvPr id="211" name="Content Placeholder 5"/>
          <p:cNvPicPr/>
          <p:nvPr/>
        </p:nvPicPr>
        <p:blipFill>
          <a:blip r:embed="rId7"/>
          <a:srcRect l="93" t="4905" r="-93" b="16994"/>
          <a:stretch/>
        </p:blipFill>
        <p:spPr>
          <a:xfrm>
            <a:off x="275040" y="4779360"/>
            <a:ext cx="8480520" cy="1961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949"/>
            <a:ext cx="9143999" cy="1142640"/>
          </a:xfrm>
        </p:spPr>
        <p:txBody>
          <a:bodyPr/>
          <a:lstStyle/>
          <a:p>
            <a:pPr algn="ctr"/>
            <a:r>
              <a:rPr lang="en-US" sz="4100" dirty="0" smtClean="0">
                <a:latin typeface="Calibri" panose="020F0502020204030204" pitchFamily="34" charset="0"/>
              </a:rPr>
              <a:t>Campus Champion Leadership Team</a:t>
            </a:r>
            <a:endParaRPr lang="en-US" sz="4100"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7125"/>
            <a:ext cx="9144000" cy="4003750"/>
          </a:xfrm>
          <a:prstGeom prst="rect">
            <a:avLst/>
          </a:prstGeom>
        </p:spPr>
      </p:pic>
    </p:spTree>
    <p:extLst>
      <p:ext uri="{BB962C8B-B14F-4D97-AF65-F5344CB8AC3E}">
        <p14:creationId xmlns:p14="http://schemas.microsoft.com/office/powerpoint/2010/main" val="288099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313207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100" dirty="0" smtClean="0">
                <a:latin typeface="Calibri" panose="020F0502020204030204" pitchFamily="34" charset="0"/>
              </a:rPr>
              <a:t>Campus Champion Regional Leaders</a:t>
            </a:r>
            <a:endParaRPr lang="en-US" sz="4100" dirty="0">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7259"/>
            <a:ext cx="9144000" cy="2103482"/>
          </a:xfrm>
          <a:prstGeom prst="rect">
            <a:avLst/>
          </a:prstGeom>
        </p:spPr>
      </p:pic>
    </p:spTree>
    <p:extLst>
      <p:ext uri="{BB962C8B-B14F-4D97-AF65-F5344CB8AC3E}">
        <p14:creationId xmlns:p14="http://schemas.microsoft.com/office/powerpoint/2010/main" val="3049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8" y="2482859"/>
            <a:ext cx="8229240" cy="1142640"/>
          </a:xfrm>
        </p:spPr>
        <p:txBody>
          <a:bodyPr/>
          <a:lstStyle/>
          <a:p>
            <a:pPr algn="ctr"/>
            <a:r>
              <a:rPr lang="en-US" dirty="0" smtClean="0"/>
              <a:t>Four Facings?</a:t>
            </a:r>
            <a:endParaRPr lang="en-US" dirty="0"/>
          </a:p>
        </p:txBody>
      </p:sp>
    </p:spTree>
    <p:extLst>
      <p:ext uri="{BB962C8B-B14F-4D97-AF65-F5344CB8AC3E}">
        <p14:creationId xmlns:p14="http://schemas.microsoft.com/office/powerpoint/2010/main" val="2643831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2"/>
          <p:cNvSpPr/>
          <p:nvPr/>
        </p:nvSpPr>
        <p:spPr>
          <a:xfrm>
            <a:off x="680936" y="2133720"/>
            <a:ext cx="7714034" cy="19129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smtClean="0">
                <a:latin typeface="Arial Black"/>
              </a:rPr>
              <a:t>The CI</a:t>
            </a:r>
            <a:r>
              <a:rPr lang="en-US" sz="3600" b="1" strike="noStrike" spc="-1" dirty="0" smtClean="0">
                <a:latin typeface="Arial Black"/>
              </a:rPr>
              <a:t> Ecosystem</a:t>
            </a:r>
          </a:p>
          <a:p>
            <a:pPr algn="ctr">
              <a:lnSpc>
                <a:spcPct val="100000"/>
              </a:lnSpc>
            </a:pPr>
            <a:r>
              <a:rPr lang="en-US" sz="3600" b="1" spc="-1" dirty="0" smtClean="0">
                <a:latin typeface="Arial Black"/>
              </a:rPr>
              <a:t>&amp;</a:t>
            </a:r>
          </a:p>
          <a:p>
            <a:pPr algn="ctr">
              <a:lnSpc>
                <a:spcPct val="100000"/>
              </a:lnSpc>
            </a:pPr>
            <a:r>
              <a:rPr lang="en-US" sz="3600" b="1" strike="noStrike" spc="-1" dirty="0" smtClean="0">
                <a:solidFill>
                  <a:srgbClr val="C00000"/>
                </a:solidFill>
                <a:latin typeface="Arial Black"/>
              </a:rPr>
              <a:t>The Four Facings</a:t>
            </a:r>
          </a:p>
          <a:p>
            <a:pPr algn="ctr">
              <a:lnSpc>
                <a:spcPct val="100000"/>
              </a:lnSpc>
            </a:pPr>
            <a:endParaRPr lang="en-US" sz="2400" spc="-1" dirty="0" smtClean="0">
              <a:solidFill>
                <a:srgbClr val="C00000"/>
              </a:solidFill>
              <a:latin typeface="Arial Black"/>
            </a:endParaRPr>
          </a:p>
          <a:p>
            <a:pPr algn="ctr">
              <a:lnSpc>
                <a:spcPct val="100000"/>
              </a:lnSpc>
            </a:pPr>
            <a:r>
              <a:rPr lang="en-US" sz="2400" spc="-1" dirty="0" smtClean="0">
                <a:solidFill>
                  <a:srgbClr val="C00000"/>
                </a:solidFill>
                <a:latin typeface="+mj-lt"/>
              </a:rPr>
              <a:t>randomly </a:t>
            </a:r>
            <a:r>
              <a:rPr lang="en-US" sz="2400" spc="-1" dirty="0" smtClean="0">
                <a:solidFill>
                  <a:srgbClr val="C00000"/>
                </a:solidFill>
                <a:latin typeface="+mj-lt"/>
              </a:rPr>
              <a:t>scattered throughout presentation </a:t>
            </a:r>
            <a:endParaRPr lang="en-US" sz="2400" spc="-1" dirty="0" smtClean="0">
              <a:solidFill>
                <a:srgbClr val="C00000"/>
              </a:solidFill>
              <a:latin typeface="+mj-lt"/>
            </a:endParaRPr>
          </a:p>
          <a:p>
            <a:pPr algn="ctr">
              <a:lnSpc>
                <a:spcPct val="100000"/>
              </a:lnSpc>
            </a:pPr>
            <a:r>
              <a:rPr lang="en-US" sz="2400" spc="-1" dirty="0" smtClean="0">
                <a:solidFill>
                  <a:srgbClr val="C00000"/>
                </a:solidFill>
                <a:latin typeface="+mj-lt"/>
              </a:rPr>
              <a:t>to </a:t>
            </a:r>
            <a:r>
              <a:rPr lang="en-US" sz="2400" spc="-1" dirty="0" smtClean="0">
                <a:solidFill>
                  <a:srgbClr val="C00000"/>
                </a:solidFill>
                <a:latin typeface="+mj-lt"/>
              </a:rPr>
              <a:t>keep </a:t>
            </a:r>
            <a:r>
              <a:rPr lang="en-US" sz="2400" spc="-1" dirty="0" smtClean="0">
                <a:solidFill>
                  <a:srgbClr val="C00000"/>
                </a:solidFill>
                <a:latin typeface="+mj-lt"/>
              </a:rPr>
              <a:t>you (and me) </a:t>
            </a:r>
            <a:r>
              <a:rPr lang="en-US" sz="2400" spc="-1" dirty="0" smtClean="0">
                <a:solidFill>
                  <a:srgbClr val="C00000"/>
                </a:solidFill>
                <a:latin typeface="+mj-lt"/>
              </a:rPr>
              <a:t>on </a:t>
            </a:r>
            <a:r>
              <a:rPr lang="en-US" sz="2400" spc="-1" dirty="0" smtClean="0">
                <a:solidFill>
                  <a:srgbClr val="C00000"/>
                </a:solidFill>
                <a:latin typeface="+mj-lt"/>
              </a:rPr>
              <a:t>our toes</a:t>
            </a:r>
            <a:endParaRPr lang="en-US" sz="2400" strike="noStrike" spc="-1" dirty="0">
              <a:solidFill>
                <a:srgbClr val="C00000"/>
              </a:solidFill>
              <a:latin typeface="+mj-lt"/>
            </a:endParaRPr>
          </a:p>
        </p:txBody>
      </p:sp>
      <p:sp>
        <p:nvSpPr>
          <p:cNvPr id="4" name="CustomShape 1"/>
          <p:cNvSpPr/>
          <p:nvPr/>
        </p:nvSpPr>
        <p:spPr>
          <a:xfrm>
            <a:off x="7920" y="4937760"/>
            <a:ext cx="9143640" cy="1187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1800" b="0" strike="noStrike" spc="-1" dirty="0">
              <a:solidFill>
                <a:srgbClr val="000000"/>
              </a:solidFill>
              <a:latin typeface="Arial"/>
            </a:endParaRPr>
          </a:p>
          <a:p>
            <a:pPr algn="ctr">
              <a:lnSpc>
                <a:spcPct val="100000"/>
              </a:lnSpc>
            </a:pPr>
            <a:r>
              <a:rPr lang="en-US" sz="1800" b="1" strike="noStrike" spc="-1" dirty="0">
                <a:solidFill>
                  <a:srgbClr val="000000"/>
                </a:solidFill>
                <a:latin typeface="Arial"/>
              </a:rPr>
              <a:t>Dan Voss</a:t>
            </a:r>
            <a:endParaRPr lang="en-US" sz="1800" b="0" strike="noStrike" spc="-1" dirty="0">
              <a:solidFill>
                <a:srgbClr val="000000"/>
              </a:solidFill>
              <a:latin typeface="Arial"/>
            </a:endParaRPr>
          </a:p>
          <a:p>
            <a:pPr algn="ctr">
              <a:lnSpc>
                <a:spcPct val="100000"/>
              </a:lnSpc>
            </a:pPr>
            <a:r>
              <a:rPr lang="en-US" sz="1800" b="1" strike="noStrike" spc="-1" dirty="0">
                <a:solidFill>
                  <a:srgbClr val="000000"/>
                </a:solidFill>
                <a:latin typeface="Arial"/>
              </a:rPr>
              <a:t>University of </a:t>
            </a:r>
            <a:r>
              <a:rPr lang="en-US" sz="1800" b="1" strike="noStrike" spc="-1" dirty="0" smtClean="0">
                <a:solidFill>
                  <a:srgbClr val="000000"/>
                </a:solidFill>
                <a:latin typeface="Arial"/>
              </a:rPr>
              <a:t>Miami/Florida State University</a:t>
            </a:r>
          </a:p>
          <a:p>
            <a:pPr algn="ctr">
              <a:lnSpc>
                <a:spcPct val="100000"/>
              </a:lnSpc>
            </a:pPr>
            <a:r>
              <a:rPr lang="en-US" b="1" spc="-1" dirty="0" smtClean="0">
                <a:solidFill>
                  <a:srgbClr val="000000"/>
                </a:solidFill>
                <a:latin typeface="Arial"/>
              </a:rPr>
              <a:t>Professional Presenter/Consultant/Contractor/Graduate Student</a:t>
            </a:r>
            <a:endParaRPr lang="en-US" sz="1800" b="0" strike="noStrike" spc="-1" dirty="0">
              <a:solidFill>
                <a:srgbClr val="000000"/>
              </a:solidFill>
              <a:latin typeface="Arial"/>
            </a:endParaRPr>
          </a:p>
          <a:p>
            <a:pPr algn="ctr">
              <a:lnSpc>
                <a:spcPct val="100000"/>
              </a:lnSpc>
            </a:pPr>
            <a:r>
              <a:rPr lang="en-US" sz="1800" b="1" strike="noStrike" spc="-1" dirty="0">
                <a:solidFill>
                  <a:srgbClr val="000000"/>
                </a:solidFill>
                <a:latin typeface="Arial"/>
              </a:rPr>
              <a:t>d.voss@miami.edu</a:t>
            </a:r>
            <a:endParaRPr lang="en-US" sz="1800" b="0" strike="noStrike" spc="-1" dirty="0">
              <a:solidFill>
                <a:srgbClr val="000000"/>
              </a:solidFill>
              <a:latin typeface="Arial"/>
            </a:endParaRPr>
          </a:p>
        </p:txBody>
      </p:sp>
    </p:spTree>
    <p:extLst>
      <p:ext uri="{BB962C8B-B14F-4D97-AF65-F5344CB8AC3E}">
        <p14:creationId xmlns:p14="http://schemas.microsoft.com/office/powerpoint/2010/main" val="217801879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8" y="2482859"/>
            <a:ext cx="8229240" cy="1142640"/>
          </a:xfrm>
        </p:spPr>
        <p:txBody>
          <a:bodyPr/>
          <a:lstStyle/>
          <a:p>
            <a:pPr algn="ctr"/>
            <a:r>
              <a:rPr lang="en-US" dirty="0" smtClean="0"/>
              <a:t>Four Facings?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974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749" y="206587"/>
            <a:ext cx="8229240" cy="1142640"/>
          </a:xfrm>
        </p:spPr>
        <p:txBody>
          <a:bodyPr/>
          <a:lstStyle/>
          <a:p>
            <a:pPr algn="ctr"/>
            <a:r>
              <a:rPr lang="en-US" dirty="0" smtClean="0"/>
              <a:t>Four Facings?</a:t>
            </a:r>
            <a:endParaRPr lang="en-US" dirty="0"/>
          </a:p>
        </p:txBody>
      </p:sp>
      <p:sp>
        <p:nvSpPr>
          <p:cNvPr id="3" name="TextBox 2"/>
          <p:cNvSpPr txBox="1"/>
          <p:nvPr/>
        </p:nvSpPr>
        <p:spPr>
          <a:xfrm>
            <a:off x="710120" y="2042809"/>
            <a:ext cx="7607029" cy="3970318"/>
          </a:xfrm>
          <a:prstGeom prst="rect">
            <a:avLst/>
          </a:prstGeom>
          <a:noFill/>
        </p:spPr>
        <p:txBody>
          <a:bodyPr wrap="square" rtlCol="0">
            <a:spAutoFit/>
          </a:bodyPr>
          <a:lstStyle/>
          <a:p>
            <a:r>
              <a:rPr lang="en-US" sz="2800" dirty="0"/>
              <a:t>Facing is mostly used to finish the edges </a:t>
            </a:r>
            <a:r>
              <a:rPr lang="en-US" sz="2800" dirty="0" smtClean="0"/>
              <a:t>in:</a:t>
            </a:r>
          </a:p>
          <a:p>
            <a:endParaRPr lang="en-US" sz="2800" dirty="0"/>
          </a:p>
          <a:p>
            <a:pPr marL="342900" indent="-342900">
              <a:buFont typeface="+mj-lt"/>
              <a:buAutoNum type="arabicPeriod"/>
            </a:pPr>
            <a:r>
              <a:rPr lang="en-US" sz="2800" dirty="0" smtClean="0"/>
              <a:t>Necklines</a:t>
            </a:r>
          </a:p>
          <a:p>
            <a:pPr marL="342900" indent="-342900">
              <a:buFont typeface="+mj-lt"/>
              <a:buAutoNum type="arabicPeriod"/>
            </a:pPr>
            <a:endParaRPr lang="en-US" sz="2800" dirty="0" smtClean="0"/>
          </a:p>
          <a:p>
            <a:pPr marL="342900" indent="-342900">
              <a:buFont typeface="+mj-lt"/>
              <a:buAutoNum type="arabicPeriod"/>
            </a:pPr>
            <a:r>
              <a:rPr lang="en-US" sz="2800" dirty="0" smtClean="0"/>
              <a:t>Armholes</a:t>
            </a:r>
          </a:p>
          <a:p>
            <a:pPr marL="342900" indent="-342900">
              <a:buFont typeface="+mj-lt"/>
              <a:buAutoNum type="arabicPeriod"/>
            </a:pPr>
            <a:endParaRPr lang="en-US" sz="2800" dirty="0" smtClean="0"/>
          </a:p>
          <a:p>
            <a:pPr marL="342900" indent="-342900">
              <a:buFont typeface="+mj-lt"/>
              <a:buAutoNum type="arabicPeriod"/>
            </a:pPr>
            <a:r>
              <a:rPr lang="en-US" sz="2800" dirty="0" smtClean="0"/>
              <a:t>Hems</a:t>
            </a:r>
          </a:p>
          <a:p>
            <a:pPr marL="342900" indent="-342900">
              <a:buFont typeface="+mj-lt"/>
              <a:buAutoNum type="arabicPeriod"/>
            </a:pPr>
            <a:endParaRPr lang="en-US" sz="2800" dirty="0" smtClean="0"/>
          </a:p>
          <a:p>
            <a:pPr marL="342900" indent="-342900">
              <a:buFont typeface="+mj-lt"/>
              <a:buAutoNum type="arabicPeriod"/>
            </a:pPr>
            <a:r>
              <a:rPr lang="en-US" sz="2800" dirty="0" smtClean="0"/>
              <a:t>Openings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591" y="2587556"/>
            <a:ext cx="5655127" cy="3608963"/>
          </a:xfrm>
          <a:prstGeom prst="rect">
            <a:avLst/>
          </a:prstGeom>
        </p:spPr>
      </p:pic>
    </p:spTree>
    <p:extLst>
      <p:ext uri="{BB962C8B-B14F-4D97-AF65-F5344CB8AC3E}">
        <p14:creationId xmlns:p14="http://schemas.microsoft.com/office/powerpoint/2010/main" val="3784695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749" y="206587"/>
            <a:ext cx="8229240" cy="1142640"/>
          </a:xfrm>
        </p:spPr>
        <p:txBody>
          <a:bodyPr/>
          <a:lstStyle/>
          <a:p>
            <a:pPr algn="ctr"/>
            <a:r>
              <a:rPr lang="en-US" dirty="0" smtClean="0"/>
              <a:t>Four Facings?</a:t>
            </a:r>
            <a:endParaRPr lang="en-US" dirty="0"/>
          </a:p>
        </p:txBody>
      </p:sp>
      <p:sp>
        <p:nvSpPr>
          <p:cNvPr id="3" name="TextBox 2"/>
          <p:cNvSpPr txBox="1"/>
          <p:nvPr/>
        </p:nvSpPr>
        <p:spPr>
          <a:xfrm>
            <a:off x="710120" y="2042809"/>
            <a:ext cx="7607029" cy="3970318"/>
          </a:xfrm>
          <a:prstGeom prst="rect">
            <a:avLst/>
          </a:prstGeom>
          <a:noFill/>
        </p:spPr>
        <p:txBody>
          <a:bodyPr wrap="square" rtlCol="0">
            <a:spAutoFit/>
          </a:bodyPr>
          <a:lstStyle/>
          <a:p>
            <a:r>
              <a:rPr lang="en-US" sz="2800" dirty="0"/>
              <a:t>There are basically three types of </a:t>
            </a:r>
            <a:r>
              <a:rPr lang="en-US" sz="2800" dirty="0" smtClean="0"/>
              <a:t>facing:</a:t>
            </a:r>
          </a:p>
          <a:p>
            <a:endParaRPr lang="en-US" sz="2800" dirty="0"/>
          </a:p>
          <a:p>
            <a:pPr marL="2628900" lvl="5" indent="-342900">
              <a:buFont typeface="+mj-lt"/>
              <a:buAutoNum type="arabicPeriod"/>
            </a:pPr>
            <a:r>
              <a:rPr lang="en-US" sz="2800" dirty="0" smtClean="0"/>
              <a:t>Shaped facing</a:t>
            </a:r>
          </a:p>
          <a:p>
            <a:pPr marL="2628900" lvl="5" indent="-342900">
              <a:buFont typeface="+mj-lt"/>
              <a:buAutoNum type="arabicPeriod"/>
            </a:pPr>
            <a:endParaRPr lang="en-US" sz="2800" dirty="0" smtClean="0"/>
          </a:p>
          <a:p>
            <a:pPr marL="2628900" lvl="5" indent="-342900">
              <a:buFont typeface="+mj-lt"/>
              <a:buAutoNum type="arabicPeriod"/>
            </a:pPr>
            <a:r>
              <a:rPr lang="en-US" sz="2800" dirty="0" smtClean="0"/>
              <a:t>Extended facing</a:t>
            </a:r>
          </a:p>
          <a:p>
            <a:pPr marL="2628900" lvl="5" indent="-342900">
              <a:buFont typeface="+mj-lt"/>
              <a:buAutoNum type="arabicPeriod"/>
            </a:pPr>
            <a:endParaRPr lang="en-US" sz="2800" dirty="0" smtClean="0"/>
          </a:p>
          <a:p>
            <a:pPr marL="2628900" lvl="5" indent="-342900">
              <a:buFont typeface="+mj-lt"/>
              <a:buAutoNum type="arabicPeriod"/>
            </a:pPr>
            <a:r>
              <a:rPr lang="en-US" sz="2800" dirty="0" smtClean="0"/>
              <a:t>Bias facing</a:t>
            </a:r>
            <a:endParaRPr lang="en-US" sz="2800" dirty="0"/>
          </a:p>
          <a:p>
            <a:pPr lvl="5"/>
            <a:endParaRPr lang="en-US" sz="2800" dirty="0"/>
          </a:p>
          <a:p>
            <a:pPr lvl="5"/>
            <a:r>
              <a:rPr lang="en-US" sz="2800" dirty="0" err="1" smtClean="0">
                <a:solidFill>
                  <a:srgbClr val="FF0000"/>
                </a:solidFill>
              </a:rPr>
              <a:t>Doh</a:t>
            </a:r>
            <a:r>
              <a:rPr lang="en-US" sz="2800" dirty="0" smtClean="0">
                <a:solidFill>
                  <a:srgbClr val="FF0000"/>
                </a:solidFill>
              </a:rPr>
              <a:t>! </a:t>
            </a:r>
            <a:r>
              <a:rPr lang="en-US" sz="2800" dirty="0">
                <a:solidFill>
                  <a:srgbClr val="FF0000"/>
                </a:solidFill>
              </a:rPr>
              <a:t>K</a:t>
            </a:r>
            <a:r>
              <a:rPr lang="en-US" sz="2800" dirty="0" smtClean="0">
                <a:solidFill>
                  <a:srgbClr val="FF0000"/>
                </a:solidFill>
              </a:rPr>
              <a:t>ills that idea</a:t>
            </a:r>
          </a:p>
        </p:txBody>
      </p:sp>
    </p:spTree>
    <p:extLst>
      <p:ext uri="{BB962C8B-B14F-4D97-AF65-F5344CB8AC3E}">
        <p14:creationId xmlns:p14="http://schemas.microsoft.com/office/powerpoint/2010/main" val="889321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The Carpentries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Research Computing (</a:t>
            </a:r>
            <a:r>
              <a:rPr lang="en-US" sz="3200" b="0" strike="noStrike" spc="-1" dirty="0" err="1" smtClean="0">
                <a:solidFill>
                  <a:schemeClr val="bg1">
                    <a:lumMod val="75000"/>
                  </a:schemeClr>
                </a:solidFill>
                <a:latin typeface="Calibri"/>
              </a:rPr>
              <a:t>CaRC</a:t>
            </a:r>
            <a:r>
              <a:rPr lang="en-US" sz="3200" b="0" strike="noStrike" spc="-1" dirty="0" smtClean="0">
                <a:solidFill>
                  <a:schemeClr val="bg1">
                    <a:lumMod val="75000"/>
                  </a:schemeClr>
                </a:solidFill>
                <a:latin typeface="Calibri"/>
              </a:rPr>
              <a:t>) Consortium</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Cyberinfrastructure State &amp; Regional Groups</a:t>
            </a:r>
          </a:p>
          <a:p>
            <a:pPr marL="360">
              <a:lnSpc>
                <a:spcPct val="100000"/>
              </a:lnSpc>
              <a:spcBef>
                <a:spcPts val="641"/>
              </a:spcBef>
              <a:buClr>
                <a:srgbClr val="000000"/>
              </a:buClr>
            </a:pPr>
            <a:endParaRPr lang="en-US" sz="3200" b="0" strike="noStrike" spc="-1" dirty="0">
              <a:solidFill>
                <a:schemeClr val="bg1">
                  <a:lumMod val="75000"/>
                </a:schemeClr>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23</a:t>
            </a:fld>
            <a:endParaRPr lang="en-US" sz="1200" b="0" strike="noStrike" spc="-1">
              <a:latin typeface="Times New Roman"/>
            </a:endParaRPr>
          </a:p>
        </p:txBody>
      </p:sp>
    </p:spTree>
    <p:extLst>
      <p:ext uri="{BB962C8B-B14F-4D97-AF65-F5344CB8AC3E}">
        <p14:creationId xmlns:p14="http://schemas.microsoft.com/office/powerpoint/2010/main" val="35723043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SIGHPC Education Chapter</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fontScale="70000" lnSpcReduction="20000"/>
          </a:bodyPr>
          <a:lstStyle/>
          <a:p>
            <a:pPr marL="343080" indent="-342720">
              <a:lnSpc>
                <a:spcPct val="100000"/>
              </a:lnSpc>
              <a:spcBef>
                <a:spcPts val="641"/>
              </a:spcBef>
              <a:buClr>
                <a:srgbClr val="000000"/>
              </a:buClr>
              <a:buFont typeface="Arial"/>
              <a:buChar char="•"/>
            </a:pPr>
            <a:r>
              <a:rPr lang="en-US" sz="3200" dirty="0" smtClean="0"/>
              <a:t>Virtual </a:t>
            </a:r>
            <a:r>
              <a:rPr lang="en-US" sz="3200" dirty="0"/>
              <a:t>chapter of the </a:t>
            </a:r>
            <a:r>
              <a:rPr lang="en-US" sz="3200" dirty="0" smtClean="0"/>
              <a:t>Association for Computing Machinery’s (ACM) </a:t>
            </a:r>
            <a:r>
              <a:rPr lang="en-US" sz="3200" dirty="0"/>
              <a:t>Special Interest Group in HPC. </a:t>
            </a:r>
            <a:endParaRPr lang="en-US" sz="3200" dirty="0" smtClean="0"/>
          </a:p>
          <a:p>
            <a:pPr marL="343080" indent="-342720">
              <a:lnSpc>
                <a:spcPct val="100000"/>
              </a:lnSpc>
              <a:spcBef>
                <a:spcPts val="641"/>
              </a:spcBef>
              <a:buClr>
                <a:srgbClr val="000000"/>
              </a:buClr>
              <a:buFont typeface="Arial"/>
              <a:buChar char="•"/>
            </a:pPr>
            <a:endParaRPr lang="en-US" sz="3200" dirty="0" smtClean="0"/>
          </a:p>
          <a:p>
            <a:pPr marL="343080" indent="-342720">
              <a:lnSpc>
                <a:spcPct val="100000"/>
              </a:lnSpc>
              <a:spcBef>
                <a:spcPts val="641"/>
              </a:spcBef>
              <a:buClr>
                <a:srgbClr val="000000"/>
              </a:buClr>
              <a:buFont typeface="Arial"/>
              <a:buChar char="•"/>
            </a:pPr>
            <a:r>
              <a:rPr lang="en-US" sz="3200" dirty="0" smtClean="0"/>
              <a:t>It </a:t>
            </a:r>
            <a:r>
              <a:rPr lang="en-US" sz="3200" dirty="0"/>
              <a:t>recently merged with the International HPC Training Consortium (IHPCTC), whose purpose is the promotion </a:t>
            </a:r>
            <a:r>
              <a:rPr lang="en-US" sz="3200" dirty="0" smtClean="0"/>
              <a:t>of, </a:t>
            </a:r>
            <a:r>
              <a:rPr lang="en-US" sz="3200" dirty="0"/>
              <a:t>interest in, and knowledge </a:t>
            </a:r>
            <a:r>
              <a:rPr lang="en-US" sz="3200" dirty="0" smtClean="0"/>
              <a:t>of </a:t>
            </a:r>
            <a:r>
              <a:rPr lang="en-US" sz="3200" dirty="0"/>
              <a:t>applications of HPC. </a:t>
            </a:r>
            <a:endParaRPr lang="en-US" sz="3200" dirty="0" smtClean="0"/>
          </a:p>
          <a:p>
            <a:pPr marL="343080" indent="-342720">
              <a:lnSpc>
                <a:spcPct val="100000"/>
              </a:lnSpc>
              <a:spcBef>
                <a:spcPts val="641"/>
              </a:spcBef>
              <a:buClr>
                <a:srgbClr val="000000"/>
              </a:buClr>
              <a:buFont typeface="Arial"/>
              <a:buChar char="•"/>
            </a:pPr>
            <a:endParaRPr lang="en-US" sz="3200" dirty="0" smtClean="0"/>
          </a:p>
          <a:p>
            <a:pPr marL="343080" indent="-342720">
              <a:lnSpc>
                <a:spcPct val="100000"/>
              </a:lnSpc>
              <a:spcBef>
                <a:spcPts val="641"/>
              </a:spcBef>
              <a:buClr>
                <a:srgbClr val="000000"/>
              </a:buClr>
              <a:buFont typeface="Arial"/>
              <a:buChar char="•"/>
            </a:pPr>
            <a:r>
              <a:rPr lang="en-US" sz="3200" dirty="0" smtClean="0"/>
              <a:t>Their </a:t>
            </a:r>
            <a:r>
              <a:rPr lang="en-US" sz="3200" dirty="0"/>
              <a:t>focus is on promoting leading practices for HPC training and education.  </a:t>
            </a:r>
            <a:endParaRPr lang="en-US" sz="3200" dirty="0" smtClean="0"/>
          </a:p>
          <a:p>
            <a:pPr marL="343080" indent="-342720">
              <a:lnSpc>
                <a:spcPct val="100000"/>
              </a:lnSpc>
              <a:spcBef>
                <a:spcPts val="641"/>
              </a:spcBef>
              <a:buClr>
                <a:srgbClr val="000000"/>
              </a:buClr>
              <a:buFont typeface="Arial"/>
              <a:buChar char="•"/>
            </a:pPr>
            <a:endParaRPr lang="en-US" sz="3200" dirty="0" smtClean="0"/>
          </a:p>
          <a:p>
            <a:pPr marL="343080" indent="-342720">
              <a:lnSpc>
                <a:spcPct val="100000"/>
              </a:lnSpc>
              <a:spcBef>
                <a:spcPts val="641"/>
              </a:spcBef>
              <a:buClr>
                <a:srgbClr val="000000"/>
              </a:buClr>
              <a:buFont typeface="Arial"/>
              <a:buChar char="•"/>
            </a:pPr>
            <a:r>
              <a:rPr lang="en-US" sz="3200" dirty="0" smtClean="0"/>
              <a:t>Joining </a:t>
            </a:r>
            <a:r>
              <a:rPr lang="en-US" sz="3200" dirty="0"/>
              <a:t>is inexpensive and gets you a discount at </a:t>
            </a:r>
            <a:r>
              <a:rPr lang="en-US" sz="3200" dirty="0" smtClean="0"/>
              <a:t>SC.</a:t>
            </a:r>
          </a:p>
          <a:p>
            <a:pPr marL="343080" indent="-342720">
              <a:lnSpc>
                <a:spcPct val="100000"/>
              </a:lnSpc>
              <a:spcBef>
                <a:spcPts val="641"/>
              </a:spcBef>
              <a:buClr>
                <a:srgbClr val="000000"/>
              </a:buClr>
              <a:buFont typeface="Arial"/>
              <a:buChar char="•"/>
            </a:pPr>
            <a:endParaRPr lang="en-US" sz="3200" spc="-1" dirty="0" smtClean="0">
              <a:solidFill>
                <a:srgbClr val="000000"/>
              </a:solidFill>
              <a:latin typeface="Calibri"/>
              <a:hlinkClick r:id="rId2"/>
            </a:endParaRPr>
          </a:p>
          <a:p>
            <a:pPr marL="343080" indent="-342720">
              <a:lnSpc>
                <a:spcPct val="100000"/>
              </a:lnSpc>
              <a:spcBef>
                <a:spcPts val="641"/>
              </a:spcBef>
              <a:buClr>
                <a:srgbClr val="000000"/>
              </a:buClr>
              <a:buFont typeface="Arial"/>
              <a:buChar char="•"/>
            </a:pPr>
            <a:r>
              <a:rPr lang="en-US" sz="3200" spc="-1" dirty="0" smtClean="0">
                <a:solidFill>
                  <a:srgbClr val="000000"/>
                </a:solidFill>
                <a:latin typeface="Calibri"/>
                <a:hlinkClick r:id="rId2"/>
              </a:rPr>
              <a:t>http</a:t>
            </a:r>
            <a:r>
              <a:rPr lang="en-US" sz="3200" spc="-1" dirty="0">
                <a:solidFill>
                  <a:srgbClr val="000000"/>
                </a:solidFill>
                <a:latin typeface="Calibri"/>
                <a:hlinkClick r:id="rId2"/>
              </a:rPr>
              <a:t>://</a:t>
            </a:r>
            <a:r>
              <a:rPr lang="en-US" sz="3200" spc="-1" dirty="0" smtClean="0">
                <a:solidFill>
                  <a:srgbClr val="000000"/>
                </a:solidFill>
                <a:latin typeface="Calibri"/>
                <a:hlinkClick r:id="rId2"/>
              </a:rPr>
              <a:t>www.sighpc.org</a:t>
            </a:r>
            <a:endParaRPr lang="en-US" sz="3200" spc="-1" dirty="0">
              <a:solidFill>
                <a:srgbClr val="000000"/>
              </a:solidFill>
              <a:latin typeface="Calibri"/>
            </a:endParaRPr>
          </a:p>
          <a:p>
            <a:pPr marL="343080" indent="-342720">
              <a:lnSpc>
                <a:spcPct val="100000"/>
              </a:lnSpc>
              <a:spcBef>
                <a:spcPts val="641"/>
              </a:spcBef>
              <a:buClr>
                <a:srgbClr val="000000"/>
              </a:buClr>
              <a:buFont typeface="Arial"/>
              <a:buChar char="•"/>
            </a:pPr>
            <a:endParaRPr lang="en-US" sz="3200"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24</a:t>
            </a:fld>
            <a:endParaRPr lang="en-US" sz="1200" b="0" strike="noStrike" spc="-1">
              <a:latin typeface="Times New Roman"/>
            </a:endParaRPr>
          </a:p>
        </p:txBody>
      </p:sp>
    </p:spTree>
    <p:extLst>
      <p:ext uri="{BB962C8B-B14F-4D97-AF65-F5344CB8AC3E}">
        <p14:creationId xmlns:p14="http://schemas.microsoft.com/office/powerpoint/2010/main" val="16530604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82257407"/>
              </p:ext>
            </p:extLst>
          </p:nvPr>
        </p:nvGraphicFramePr>
        <p:xfrm>
          <a:off x="-32426" y="-1"/>
          <a:ext cx="9176425" cy="6858001"/>
        </p:xfrm>
        <a:graphic>
          <a:graphicData uri="http://schemas.openxmlformats.org/presentationml/2006/ole">
            <mc:AlternateContent xmlns:mc="http://schemas.openxmlformats.org/markup-compatibility/2006">
              <mc:Choice xmlns:v="urn:schemas-microsoft-com:vml" Requires="v">
                <p:oleObj spid="_x0000_s1085" name="Acrobat Document" r:id="rId3" imgW="6858000" imgH="5143443" progId="AcroExch.Document.DC">
                  <p:embed/>
                </p:oleObj>
              </mc:Choice>
              <mc:Fallback>
                <p:oleObj name="Acrobat Document" r:id="rId3" imgW="6858000" imgH="5143443" progId="AcroExch.Document.DC">
                  <p:embed/>
                  <p:pic>
                    <p:nvPicPr>
                      <p:cNvPr id="0" name=""/>
                      <p:cNvPicPr/>
                      <p:nvPr/>
                    </p:nvPicPr>
                    <p:blipFill>
                      <a:blip r:embed="rId4"/>
                      <a:stretch>
                        <a:fillRect/>
                      </a:stretch>
                    </p:blipFill>
                    <p:spPr>
                      <a:xfrm>
                        <a:off x="-32426" y="-1"/>
                        <a:ext cx="9176425" cy="6858001"/>
                      </a:xfrm>
                      <a:prstGeom prst="rect">
                        <a:avLst/>
                      </a:prstGeom>
                    </p:spPr>
                  </p:pic>
                </p:oleObj>
              </mc:Fallback>
            </mc:AlternateContent>
          </a:graphicData>
        </a:graphic>
      </p:graphicFrame>
    </p:spTree>
    <p:extLst>
      <p:ext uri="{BB962C8B-B14F-4D97-AF65-F5344CB8AC3E}">
        <p14:creationId xmlns:p14="http://schemas.microsoft.com/office/powerpoint/2010/main" val="2477473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98731167"/>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09" name="Acrobat Document" r:id="rId3" imgW="6858000" imgH="5143443" progId="AcroExch.Document.DC">
                  <p:embed/>
                </p:oleObj>
              </mc:Choice>
              <mc:Fallback>
                <p:oleObj name="Acrobat Document" r:id="rId3" imgW="6858000" imgH="5143443" progId="AcroExch.Document.DC">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3698915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9365292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132" name="Acrobat Document" r:id="rId3" imgW="6858000" imgH="5143443" progId="AcroExch.Document.DC">
                  <p:embed/>
                </p:oleObj>
              </mc:Choice>
              <mc:Fallback>
                <p:oleObj name="Acrobat Document" r:id="rId3" imgW="6858000" imgH="5143443" progId="AcroExch.Document.DC">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1432283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2741817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156" name="Acrobat Document" r:id="rId3" imgW="6858000" imgH="5143443" progId="AcroExch.Document.DC">
                  <p:embed/>
                </p:oleObj>
              </mc:Choice>
              <mc:Fallback>
                <p:oleObj name="Acrobat Document" r:id="rId3" imgW="6858000" imgH="5143443" progId="AcroExch.Document.DC">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1464504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latin typeface="Calibri"/>
              </a:rPr>
              <a:t>The Carpentries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Research Computing (</a:t>
            </a:r>
            <a:r>
              <a:rPr lang="en-US" sz="3200" b="0" strike="noStrike" spc="-1" dirty="0" err="1" smtClean="0">
                <a:solidFill>
                  <a:schemeClr val="bg1">
                    <a:lumMod val="75000"/>
                  </a:schemeClr>
                </a:solidFill>
                <a:latin typeface="Calibri"/>
              </a:rPr>
              <a:t>CaRC</a:t>
            </a:r>
            <a:r>
              <a:rPr lang="en-US" sz="3200" b="0" strike="noStrike" spc="-1" dirty="0" smtClean="0">
                <a:solidFill>
                  <a:schemeClr val="bg1">
                    <a:lumMod val="75000"/>
                  </a:schemeClr>
                </a:solidFill>
                <a:latin typeface="Calibri"/>
              </a:rPr>
              <a:t>) Consortium</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Cyberinfrastructure State &amp; Regional Groups</a:t>
            </a:r>
          </a:p>
          <a:p>
            <a:pPr marL="360">
              <a:lnSpc>
                <a:spcPct val="100000"/>
              </a:lnSpc>
              <a:spcBef>
                <a:spcPts val="641"/>
              </a:spcBef>
              <a:buClr>
                <a:srgbClr val="000000"/>
              </a:buClr>
            </a:pPr>
            <a:endParaRPr lang="en-US" sz="3200" b="0" strike="noStrike" spc="-1" dirty="0">
              <a:solidFill>
                <a:schemeClr val="bg1">
                  <a:lumMod val="75000"/>
                </a:schemeClr>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29</a:t>
            </a:fld>
            <a:endParaRPr lang="en-US" sz="1200" b="0" strike="noStrike" spc="-1">
              <a:latin typeface="Times New Roman"/>
            </a:endParaRPr>
          </a:p>
        </p:txBody>
      </p:sp>
    </p:spTree>
    <p:extLst>
      <p:ext uri="{BB962C8B-B14F-4D97-AF65-F5344CB8AC3E}">
        <p14:creationId xmlns:p14="http://schemas.microsoft.com/office/powerpoint/2010/main" val="23136405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Secret Agenda!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919" y="1578711"/>
            <a:ext cx="2766431" cy="4568538"/>
          </a:xfrm>
          <a:prstGeom prst="rect">
            <a:avLst/>
          </a:prstGeom>
        </p:spPr>
      </p:pic>
    </p:spTree>
    <p:extLst>
      <p:ext uri="{BB962C8B-B14F-4D97-AF65-F5344CB8AC3E}">
        <p14:creationId xmlns:p14="http://schemas.microsoft.com/office/powerpoint/2010/main" val="2323457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000000"/>
                </a:solidFill>
                <a:latin typeface="Calibri"/>
              </a:rPr>
              <a:t>The Carpentries</a:t>
            </a:r>
          </a:p>
        </p:txBody>
      </p:sp>
      <p:sp>
        <p:nvSpPr>
          <p:cNvPr id="213" name="TextShape 2"/>
          <p:cNvSpPr txBox="1"/>
          <p:nvPr/>
        </p:nvSpPr>
        <p:spPr>
          <a:xfrm>
            <a:off x="500760" y="1600200"/>
            <a:ext cx="8229240" cy="4525560"/>
          </a:xfrm>
          <a:prstGeom prst="rect">
            <a:avLst/>
          </a:prstGeom>
          <a:noFill/>
          <a:ln>
            <a:noFill/>
          </a:ln>
        </p:spPr>
        <p:txBody>
          <a:bodyPr>
            <a:normAutofit/>
          </a:bodyPr>
          <a:lstStyle/>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Volunteer instructors teaching basic lab skills for research computing (over 450!)</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Collaboratively developed lessons (over 200 people contributed to 2016.06 version)</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Research based pedagogy &amp; instructor training certification</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HPC Carpentry efforts ongoing</a:t>
            </a:r>
          </a:p>
          <a:p>
            <a:pPr marL="343080" indent="-342720">
              <a:lnSpc>
                <a:spcPct val="100000"/>
              </a:lnSpc>
              <a:spcBef>
                <a:spcPts val="641"/>
              </a:spcBef>
              <a:buClr>
                <a:srgbClr val="000000"/>
              </a:buClr>
              <a:buFont typeface="Arial"/>
              <a:buChar char="•"/>
            </a:pPr>
            <a:r>
              <a:rPr lang="en-US" sz="3200" b="0" u="sng" strike="noStrike" spc="-1" dirty="0">
                <a:solidFill>
                  <a:srgbClr val="0000FF"/>
                </a:solidFill>
                <a:uFillTx/>
                <a:latin typeface="Calibri"/>
                <a:hlinkClick r:id="rId2"/>
              </a:rPr>
              <a:t>https://software-carpentry.org/join/</a:t>
            </a:r>
            <a:r>
              <a:rPr lang="en-US" sz="3200" b="0" strike="noStrike" spc="-1" dirty="0">
                <a:solidFill>
                  <a:srgbClr val="000000"/>
                </a:solidFill>
                <a:latin typeface="Calibri"/>
              </a:rPr>
              <a:t> </a:t>
            </a:r>
          </a:p>
        </p:txBody>
      </p:sp>
      <p:sp>
        <p:nvSpPr>
          <p:cNvPr id="214" name="TextShape 3"/>
          <p:cNvSpPr txBox="1"/>
          <p:nvPr/>
        </p:nvSpPr>
        <p:spPr>
          <a:xfrm>
            <a:off x="3276720" y="6400800"/>
            <a:ext cx="999720" cy="364680"/>
          </a:xfrm>
          <a:prstGeom prst="rect">
            <a:avLst/>
          </a:prstGeom>
          <a:noFill/>
          <a:ln>
            <a:noFill/>
          </a:ln>
        </p:spPr>
        <p:txBody>
          <a:bodyPr anchor="ctr"/>
          <a:lstStyle/>
          <a:p>
            <a:pPr algn="r">
              <a:lnSpc>
                <a:spcPct val="100000"/>
              </a:lnSpc>
            </a:pPr>
            <a:fld id="{A2E7D405-B986-4709-890F-CEE529904A5C}" type="slidenum">
              <a:rPr lang="en-US" sz="1200" b="0" strike="noStrike" spc="-1">
                <a:solidFill>
                  <a:srgbClr val="8B8B8B"/>
                </a:solidFill>
                <a:latin typeface="Calibri"/>
              </a:rPr>
              <a:t>30</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3"/>
          <p:cNvSpPr txBox="1"/>
          <p:nvPr/>
        </p:nvSpPr>
        <p:spPr>
          <a:xfrm>
            <a:off x="3276720" y="6400800"/>
            <a:ext cx="999720" cy="364680"/>
          </a:xfrm>
          <a:prstGeom prst="rect">
            <a:avLst/>
          </a:prstGeom>
          <a:noFill/>
          <a:ln>
            <a:noFill/>
          </a:ln>
        </p:spPr>
        <p:txBody>
          <a:bodyPr anchor="ctr"/>
          <a:lstStyle/>
          <a:p>
            <a:pPr algn="r">
              <a:lnSpc>
                <a:spcPct val="100000"/>
              </a:lnSpc>
            </a:pPr>
            <a:fld id="{A2E7D405-B986-4709-890F-CEE529904A5C}" type="slidenum">
              <a:rPr lang="en-US" sz="1200" b="0" strike="noStrike" spc="-1">
                <a:solidFill>
                  <a:srgbClr val="8B8B8B"/>
                </a:solidFill>
                <a:latin typeface="Calibri"/>
              </a:rPr>
              <a:t>31</a:t>
            </a:fld>
            <a:endParaRPr lang="en-US" sz="1200" b="0" strike="noStrike" spc="-1">
              <a:latin typeface="Times New Roman"/>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00204" cy="5817141"/>
          </a:xfrm>
          <a:prstGeom prst="rect">
            <a:avLst/>
          </a:prstGeom>
        </p:spPr>
      </p:pic>
      <p:sp>
        <p:nvSpPr>
          <p:cNvPr id="3" name="Rectangle 2"/>
          <p:cNvSpPr/>
          <p:nvPr/>
        </p:nvSpPr>
        <p:spPr>
          <a:xfrm>
            <a:off x="3082971" y="6031468"/>
            <a:ext cx="2544286" cy="646331"/>
          </a:xfrm>
          <a:prstGeom prst="rect">
            <a:avLst/>
          </a:prstGeom>
        </p:spPr>
        <p:txBody>
          <a:bodyPr wrap="none">
            <a:spAutoFit/>
          </a:bodyPr>
          <a:lstStyle/>
          <a:p>
            <a:r>
              <a:rPr lang="en-US" dirty="0">
                <a:hlinkClick r:id="rId3"/>
              </a:rPr>
              <a:t>https://</a:t>
            </a:r>
            <a:r>
              <a:rPr lang="en-US" dirty="0" smtClean="0">
                <a:hlinkClick r:id="rId3"/>
              </a:rPr>
              <a:t>rtd2018.mst.edu</a:t>
            </a:r>
            <a:endParaRPr lang="en-US" dirty="0"/>
          </a:p>
          <a:p>
            <a:endParaRPr lang="en-US" dirty="0"/>
          </a:p>
        </p:txBody>
      </p:sp>
    </p:spTree>
    <p:extLst>
      <p:ext uri="{BB962C8B-B14F-4D97-AF65-F5344CB8AC3E}">
        <p14:creationId xmlns:p14="http://schemas.microsoft.com/office/powerpoint/2010/main" val="11719699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3"/>
          <p:cNvSpPr txBox="1"/>
          <p:nvPr/>
        </p:nvSpPr>
        <p:spPr>
          <a:xfrm>
            <a:off x="3276720" y="6400800"/>
            <a:ext cx="999720" cy="364680"/>
          </a:xfrm>
          <a:prstGeom prst="rect">
            <a:avLst/>
          </a:prstGeom>
          <a:noFill/>
          <a:ln>
            <a:noFill/>
          </a:ln>
        </p:spPr>
        <p:txBody>
          <a:bodyPr anchor="ctr"/>
          <a:lstStyle/>
          <a:p>
            <a:pPr algn="r">
              <a:lnSpc>
                <a:spcPct val="100000"/>
              </a:lnSpc>
            </a:pPr>
            <a:fld id="{A2E7D405-B986-4709-890F-CEE529904A5C}" type="slidenum">
              <a:rPr lang="en-US" sz="1200" b="0" strike="noStrike" spc="-1">
                <a:solidFill>
                  <a:srgbClr val="8B8B8B"/>
                </a:solidFill>
                <a:latin typeface="Calibri"/>
              </a:rPr>
              <a:t>32</a:t>
            </a:fld>
            <a:endParaRPr lang="en-US" sz="1200" b="0" strike="noStrike" spc="-1">
              <a:latin typeface="Times New Roman"/>
            </a:endParaRPr>
          </a:p>
        </p:txBody>
      </p:sp>
      <p:sp>
        <p:nvSpPr>
          <p:cNvPr id="3" name="Rectangle 2"/>
          <p:cNvSpPr/>
          <p:nvPr/>
        </p:nvSpPr>
        <p:spPr>
          <a:xfrm>
            <a:off x="3082971" y="6031468"/>
            <a:ext cx="2544286" cy="646331"/>
          </a:xfrm>
          <a:prstGeom prst="rect">
            <a:avLst/>
          </a:prstGeom>
        </p:spPr>
        <p:txBody>
          <a:bodyPr wrap="none">
            <a:spAutoFit/>
          </a:bodyPr>
          <a:lstStyle/>
          <a:p>
            <a:r>
              <a:rPr lang="en-US" dirty="0">
                <a:hlinkClick r:id="rId2"/>
              </a:rPr>
              <a:t>https://</a:t>
            </a:r>
            <a:r>
              <a:rPr lang="en-US" dirty="0" smtClean="0">
                <a:hlinkClick r:id="rId2"/>
              </a:rPr>
              <a:t>rtd2018.mst.edu</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16"/>
            <a:ext cx="9144000" cy="5805771"/>
          </a:xfrm>
          <a:prstGeom prst="rect">
            <a:avLst/>
          </a:prstGeom>
        </p:spPr>
      </p:pic>
    </p:spTree>
    <p:extLst>
      <p:ext uri="{BB962C8B-B14F-4D97-AF65-F5344CB8AC3E}">
        <p14:creationId xmlns:p14="http://schemas.microsoft.com/office/powerpoint/2010/main" val="21695762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Four Facings?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20" y="1424580"/>
            <a:ext cx="7120827" cy="4747218"/>
          </a:xfrm>
          <a:prstGeom prst="rect">
            <a:avLst/>
          </a:prstGeom>
        </p:spPr>
      </p:pic>
    </p:spTree>
    <p:extLst>
      <p:ext uri="{BB962C8B-B14F-4D97-AF65-F5344CB8AC3E}">
        <p14:creationId xmlns:p14="http://schemas.microsoft.com/office/powerpoint/2010/main" val="3170476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Four Facings?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142" y="1259730"/>
            <a:ext cx="6367654" cy="4775741"/>
          </a:xfrm>
          <a:prstGeom prst="rect">
            <a:avLst/>
          </a:prstGeom>
        </p:spPr>
      </p:pic>
    </p:spTree>
    <p:extLst>
      <p:ext uri="{BB962C8B-B14F-4D97-AF65-F5344CB8AC3E}">
        <p14:creationId xmlns:p14="http://schemas.microsoft.com/office/powerpoint/2010/main" val="3417692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Four Facings?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420" y="1424580"/>
            <a:ext cx="4876800" cy="4876800"/>
          </a:xfrm>
          <a:prstGeom prst="rect">
            <a:avLst/>
          </a:prstGeom>
        </p:spPr>
      </p:pic>
    </p:spTree>
    <p:extLst>
      <p:ext uri="{BB962C8B-B14F-4D97-AF65-F5344CB8AC3E}">
        <p14:creationId xmlns:p14="http://schemas.microsoft.com/office/powerpoint/2010/main" val="3162372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The Carpentries</a:t>
            </a:r>
          </a:p>
          <a:p>
            <a:pPr marL="343080" indent="-342720">
              <a:lnSpc>
                <a:spcPct val="100000"/>
              </a:lnSpc>
              <a:spcBef>
                <a:spcPts val="641"/>
              </a:spcBef>
              <a:buClr>
                <a:srgbClr val="000000"/>
              </a:buClr>
              <a:buFont typeface="Arial"/>
              <a:buChar char="•"/>
            </a:pPr>
            <a:r>
              <a:rPr lang="en-US" sz="3200" spc="-1" dirty="0" smtClean="0">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Research Computing (</a:t>
            </a:r>
            <a:r>
              <a:rPr lang="en-US" sz="3200" b="0" strike="noStrike" spc="-1" dirty="0" err="1" smtClean="0">
                <a:solidFill>
                  <a:schemeClr val="bg1">
                    <a:lumMod val="75000"/>
                  </a:schemeClr>
                </a:solidFill>
                <a:latin typeface="Calibri"/>
              </a:rPr>
              <a:t>CaRC</a:t>
            </a:r>
            <a:r>
              <a:rPr lang="en-US" sz="3200" b="0" strike="noStrike" spc="-1" dirty="0" smtClean="0">
                <a:solidFill>
                  <a:schemeClr val="bg1">
                    <a:lumMod val="75000"/>
                  </a:schemeClr>
                </a:solidFill>
                <a:latin typeface="Calibri"/>
              </a:rPr>
              <a:t>) Consortium</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Cyberinfrastructure State &amp; Regional Groups</a:t>
            </a:r>
          </a:p>
          <a:p>
            <a:pPr marL="343080" indent="-342720">
              <a:lnSpc>
                <a:spcPct val="100000"/>
              </a:lnSpc>
              <a:spcBef>
                <a:spcPts val="641"/>
              </a:spcBef>
              <a:buClr>
                <a:srgbClr val="000000"/>
              </a:buClr>
              <a:buFont typeface="Arial"/>
              <a:buChar char="•"/>
            </a:pPr>
            <a:endParaRPr lang="en-US" sz="3200" b="0" strike="noStrike" spc="-1" dirty="0">
              <a:solidFill>
                <a:schemeClr val="bg1">
                  <a:lumMod val="75000"/>
                </a:schemeClr>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36</a:t>
            </a:fld>
            <a:endParaRPr lang="en-US" sz="1200" b="0" strike="noStrike" spc="-1">
              <a:latin typeface="Times New Roman"/>
            </a:endParaRPr>
          </a:p>
        </p:txBody>
      </p:sp>
    </p:spTree>
    <p:extLst>
      <p:ext uri="{BB962C8B-B14F-4D97-AF65-F5344CB8AC3E}">
        <p14:creationId xmlns:p14="http://schemas.microsoft.com/office/powerpoint/2010/main" val="10682971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000000"/>
                </a:solidFill>
                <a:latin typeface="Calibri"/>
              </a:rPr>
              <a:t>CASC</a:t>
            </a:r>
          </a:p>
        </p:txBody>
      </p:sp>
      <p:sp>
        <p:nvSpPr>
          <p:cNvPr id="216" name="TextShape 2"/>
          <p:cNvSpPr txBox="1"/>
          <p:nvPr/>
        </p:nvSpPr>
        <p:spPr>
          <a:xfrm>
            <a:off x="500760" y="1600200"/>
            <a:ext cx="8229240" cy="4525560"/>
          </a:xfrm>
          <a:prstGeom prst="rect">
            <a:avLst/>
          </a:prstGeom>
          <a:noFill/>
          <a:ln>
            <a:noFill/>
          </a:ln>
        </p:spPr>
        <p:txBody>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Coalition for Academic Scientific Computing</a:t>
            </a: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“HPC Directors club”</a:t>
            </a: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86 member institutions</a:t>
            </a: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Federal Relations</a:t>
            </a: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Meets 2x per year usually in DC area.</a:t>
            </a: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$4K/year to join</a:t>
            </a:r>
          </a:p>
          <a:p>
            <a:pPr marL="343080" indent="-342720">
              <a:lnSpc>
                <a:spcPct val="100000"/>
              </a:lnSpc>
              <a:spcBef>
                <a:spcPts val="641"/>
              </a:spcBef>
              <a:buClr>
                <a:srgbClr val="000000"/>
              </a:buClr>
              <a:buFont typeface="Arial"/>
              <a:buChar char="•"/>
            </a:pPr>
            <a:r>
              <a:rPr lang="en-US" sz="3200" b="0" u="sng" strike="noStrike" spc="-1">
                <a:solidFill>
                  <a:srgbClr val="0000FF"/>
                </a:solidFill>
                <a:uFillTx/>
                <a:latin typeface="Calibri"/>
                <a:hlinkClick r:id="rId2"/>
              </a:rPr>
              <a:t>http://casc.org</a:t>
            </a:r>
            <a:r>
              <a:rPr lang="en-US" sz="3200" b="0" strike="noStrike" spc="-1">
                <a:solidFill>
                  <a:srgbClr val="000000"/>
                </a:solidFill>
                <a:latin typeface="Calibri"/>
              </a:rPr>
              <a:t> </a:t>
            </a:r>
          </a:p>
        </p:txBody>
      </p:sp>
      <p:sp>
        <p:nvSpPr>
          <p:cNvPr id="217" name="TextShape 3"/>
          <p:cNvSpPr txBox="1"/>
          <p:nvPr/>
        </p:nvSpPr>
        <p:spPr>
          <a:xfrm>
            <a:off x="3276720" y="6400800"/>
            <a:ext cx="999720" cy="364680"/>
          </a:xfrm>
          <a:prstGeom prst="rect">
            <a:avLst/>
          </a:prstGeom>
          <a:noFill/>
          <a:ln>
            <a:noFill/>
          </a:ln>
        </p:spPr>
        <p:txBody>
          <a:bodyPr anchor="ctr"/>
          <a:lstStyle/>
          <a:p>
            <a:pPr algn="r">
              <a:lnSpc>
                <a:spcPct val="100000"/>
              </a:lnSpc>
            </a:pPr>
            <a:fld id="{F5B9CD6B-2A9A-4D50-A544-C292A26DDC50}" type="slidenum">
              <a:rPr lang="en-US" sz="1200" b="0" strike="noStrike" spc="-1">
                <a:solidFill>
                  <a:srgbClr val="8B8B8B"/>
                </a:solidFill>
                <a:latin typeface="Calibri"/>
              </a:rPr>
              <a:t>37</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The Carpentries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latin typeface="Calibri"/>
              </a:rPr>
              <a:t>Campus Research Computing (</a:t>
            </a:r>
            <a:r>
              <a:rPr lang="en-US" sz="3200" b="0" strike="noStrike" spc="-1" dirty="0" err="1" smtClean="0">
                <a:latin typeface="Calibri"/>
              </a:rPr>
              <a:t>CaRC</a:t>
            </a:r>
            <a:r>
              <a:rPr lang="en-US" sz="3200" b="0" strike="noStrike" spc="-1" dirty="0" smtClean="0">
                <a:latin typeface="Calibri"/>
              </a:rPr>
              <a:t>) Consortium</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Cyberinfrastructure State &amp; Regional Groups</a:t>
            </a:r>
          </a:p>
          <a:p>
            <a:pPr marL="343080" indent="-342720">
              <a:lnSpc>
                <a:spcPct val="100000"/>
              </a:lnSpc>
              <a:spcBef>
                <a:spcPts val="641"/>
              </a:spcBef>
              <a:buClr>
                <a:srgbClr val="000000"/>
              </a:buClr>
              <a:buFont typeface="Arial"/>
              <a:buChar char="•"/>
            </a:pPr>
            <a:endParaRPr lang="en-US" sz="3200" b="0" strike="noStrike" spc="-1" dirty="0">
              <a:solidFill>
                <a:schemeClr val="bg1">
                  <a:lumMod val="75000"/>
                </a:schemeClr>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38</a:t>
            </a:fld>
            <a:endParaRPr lang="en-US" sz="1200" b="0" strike="noStrike" spc="-1">
              <a:latin typeface="Times New Roman"/>
            </a:endParaRPr>
          </a:p>
        </p:txBody>
      </p:sp>
    </p:spTree>
    <p:extLst>
      <p:ext uri="{BB962C8B-B14F-4D97-AF65-F5344CB8AC3E}">
        <p14:creationId xmlns:p14="http://schemas.microsoft.com/office/powerpoint/2010/main" val="35109260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dirty="0" err="1">
                <a:solidFill>
                  <a:srgbClr val="000000"/>
                </a:solidFill>
                <a:latin typeface="Calibri"/>
              </a:rPr>
              <a:t>CaRC</a:t>
            </a:r>
            <a:endParaRPr lang="en-US" sz="4400" b="0" strike="noStrike" spc="-1" dirty="0">
              <a:solidFill>
                <a:srgbClr val="000000"/>
              </a:solidFill>
              <a:latin typeface="Calibri"/>
            </a:endParaRPr>
          </a:p>
        </p:txBody>
      </p:sp>
      <p:sp>
        <p:nvSpPr>
          <p:cNvPr id="223" name="TextShape 2"/>
          <p:cNvSpPr txBox="1"/>
          <p:nvPr/>
        </p:nvSpPr>
        <p:spPr>
          <a:xfrm>
            <a:off x="500760" y="1600200"/>
            <a:ext cx="8229240" cy="4525560"/>
          </a:xfrm>
          <a:prstGeom prst="rect">
            <a:avLst/>
          </a:prstGeom>
          <a:noFill/>
          <a:ln>
            <a:noFill/>
          </a:ln>
        </p:spPr>
        <p:txBody>
          <a:bodyPr>
            <a:normAutofit/>
          </a:bodyPr>
          <a:lstStyle/>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Campus Research Computing Consortium</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NSF funded Research Coordination Network with 28 collaborating institutions</a:t>
            </a:r>
          </a:p>
          <a:p>
            <a:pPr marL="343080" indent="-342720">
              <a:lnSpc>
                <a:spcPct val="100000"/>
              </a:lnSpc>
              <a:spcBef>
                <a:spcPts val="641"/>
              </a:spcBef>
              <a:buClr>
                <a:srgbClr val="000000"/>
              </a:buClr>
              <a:buFont typeface="Arial"/>
              <a:buChar char="•"/>
            </a:pPr>
            <a:r>
              <a:rPr lang="en-US" sz="3200" b="0" u="sng" strike="noStrike" spc="-1" dirty="0">
                <a:solidFill>
                  <a:srgbClr val="0000FF"/>
                </a:solidFill>
                <a:uFillTx/>
                <a:latin typeface="Calibri"/>
                <a:hlinkClick r:id="rId2"/>
              </a:rPr>
              <a:t>https://www.nsf.gov/awardsearch/showAward?AWD_ID=1620695</a:t>
            </a: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Surveyed community to understand challenges and values</a:t>
            </a:r>
            <a:r>
              <a:rPr lang="en-US" sz="3200" b="0" strike="noStrike" spc="-1" dirty="0" smtClean="0">
                <a:solidFill>
                  <a:srgbClr val="000000"/>
                </a:solidFill>
                <a:latin typeface="Calibri"/>
              </a:rPr>
              <a:t>.</a:t>
            </a:r>
          </a:p>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Aim </a:t>
            </a:r>
            <a:r>
              <a:rPr lang="en-US" sz="3200" b="0" strike="noStrike" spc="-1" dirty="0">
                <a:solidFill>
                  <a:srgbClr val="000000"/>
                </a:solidFill>
                <a:latin typeface="Calibri"/>
              </a:rPr>
              <a:t>is to develop ways for more to join.</a:t>
            </a:r>
          </a:p>
          <a:p>
            <a:pPr>
              <a:lnSpc>
                <a:spcPct val="100000"/>
              </a:lnSpc>
              <a:spcBef>
                <a:spcPts val="641"/>
              </a:spcBef>
            </a:pPr>
            <a:endParaRPr lang="en-US" sz="3200" b="0" strike="noStrike" spc="-1" dirty="0">
              <a:solidFill>
                <a:srgbClr val="000000"/>
              </a:solidFill>
              <a:latin typeface="Calibri"/>
            </a:endParaRPr>
          </a:p>
          <a:p>
            <a:pPr>
              <a:lnSpc>
                <a:spcPct val="100000"/>
              </a:lnSpc>
              <a:spcBef>
                <a:spcPts val="641"/>
              </a:spcBef>
            </a:pPr>
            <a:endParaRPr lang="en-US" sz="3200" b="0" strike="noStrike" spc="-1" dirty="0">
              <a:solidFill>
                <a:srgbClr val="000000"/>
              </a:solidFill>
              <a:latin typeface="Calibri"/>
            </a:endParaRPr>
          </a:p>
        </p:txBody>
      </p:sp>
      <p:sp>
        <p:nvSpPr>
          <p:cNvPr id="224" name="TextShape 3"/>
          <p:cNvSpPr txBox="1"/>
          <p:nvPr/>
        </p:nvSpPr>
        <p:spPr>
          <a:xfrm>
            <a:off x="3276720" y="6400800"/>
            <a:ext cx="999720" cy="364680"/>
          </a:xfrm>
          <a:prstGeom prst="rect">
            <a:avLst/>
          </a:prstGeom>
          <a:noFill/>
          <a:ln>
            <a:noFill/>
          </a:ln>
        </p:spPr>
        <p:txBody>
          <a:bodyPr anchor="ctr"/>
          <a:lstStyle/>
          <a:p>
            <a:pPr algn="r">
              <a:lnSpc>
                <a:spcPct val="100000"/>
              </a:lnSpc>
            </a:pPr>
            <a:fld id="{6ED5D3A3-05F1-47F1-A686-70DC20BBD435}" type="slidenum">
              <a:rPr lang="en-US" sz="1200" b="0" strike="noStrike" spc="-1">
                <a:solidFill>
                  <a:srgbClr val="8B8B8B"/>
                </a:solidFill>
                <a:latin typeface="Calibri"/>
              </a:rPr>
              <a:t>39</a:t>
            </a:fld>
            <a:endParaRPr lang="en-US" sz="1200" b="0" strike="noStrike" spc="-1">
              <a:latin typeface="Times New Roman"/>
            </a:endParaRPr>
          </a:p>
        </p:txBody>
      </p:sp>
    </p:spTree>
    <p:extLst>
      <p:ext uri="{BB962C8B-B14F-4D97-AF65-F5344CB8AC3E}">
        <p14:creationId xmlns:p14="http://schemas.microsoft.com/office/powerpoint/2010/main" val="5615304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Secret Agenda!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051" y="274680"/>
            <a:ext cx="551600" cy="9109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996" y="1208880"/>
            <a:ext cx="5165388" cy="5165388"/>
          </a:xfrm>
          <a:prstGeom prst="rect">
            <a:avLst/>
          </a:prstGeom>
        </p:spPr>
      </p:pic>
    </p:spTree>
    <p:extLst>
      <p:ext uri="{BB962C8B-B14F-4D97-AF65-F5344CB8AC3E}">
        <p14:creationId xmlns:p14="http://schemas.microsoft.com/office/powerpoint/2010/main" val="3925680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8" y="214366"/>
            <a:ext cx="8229240" cy="1142640"/>
          </a:xfrm>
        </p:spPr>
        <p:txBody>
          <a:bodyPr/>
          <a:lstStyle/>
          <a:p>
            <a:pPr algn="ctr"/>
            <a:r>
              <a:rPr lang="en-US" dirty="0" smtClean="0"/>
              <a:t>Facing 1?</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238" y="1439694"/>
            <a:ext cx="3091004" cy="4706926"/>
          </a:xfrm>
          <a:prstGeom prst="rect">
            <a:avLst/>
          </a:prstGeom>
        </p:spPr>
      </p:pic>
    </p:spTree>
    <p:extLst>
      <p:ext uri="{BB962C8B-B14F-4D97-AF65-F5344CB8AC3E}">
        <p14:creationId xmlns:p14="http://schemas.microsoft.com/office/powerpoint/2010/main" val="3986542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8" y="202765"/>
            <a:ext cx="8229240" cy="1142640"/>
          </a:xfrm>
        </p:spPr>
        <p:txBody>
          <a:bodyPr/>
          <a:lstStyle/>
          <a:p>
            <a:pPr algn="ctr"/>
            <a:r>
              <a:rPr lang="en-US" dirty="0"/>
              <a:t>Sponsors/Stakeholder </a:t>
            </a:r>
            <a:br>
              <a:rPr lang="en-US" dirty="0"/>
            </a:br>
            <a:r>
              <a:rPr lang="en-US" dirty="0"/>
              <a:t>facing roles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391" y="1425882"/>
            <a:ext cx="3112851" cy="4740194"/>
          </a:xfrm>
          <a:prstGeom prst="rect">
            <a:avLst/>
          </a:prstGeom>
        </p:spPr>
      </p:pic>
      <p:sp>
        <p:nvSpPr>
          <p:cNvPr id="7" name="Rectangle 6"/>
          <p:cNvSpPr/>
          <p:nvPr/>
        </p:nvSpPr>
        <p:spPr>
          <a:xfrm>
            <a:off x="3737154" y="6107708"/>
            <a:ext cx="2362088" cy="584775"/>
          </a:xfrm>
          <a:prstGeom prst="rect">
            <a:avLst/>
          </a:prstGeom>
        </p:spPr>
        <p:txBody>
          <a:bodyPr wrap="square">
            <a:spAutoFit/>
          </a:bodyPr>
          <a:lstStyle/>
          <a:p>
            <a:r>
              <a:rPr lang="en-US" sz="3200" dirty="0" smtClean="0"/>
              <a:t>The </a:t>
            </a:r>
            <a:r>
              <a:rPr lang="en-US" sz="3200" dirty="0" smtClean="0"/>
              <a:t>Count!</a:t>
            </a:r>
            <a:endParaRPr lang="en-US" sz="3200" dirty="0" smtClean="0"/>
          </a:p>
        </p:txBody>
      </p:sp>
    </p:spTree>
    <p:extLst>
      <p:ext uri="{BB962C8B-B14F-4D97-AF65-F5344CB8AC3E}">
        <p14:creationId xmlns:p14="http://schemas.microsoft.com/office/powerpoint/2010/main" val="553115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8" y="214366"/>
            <a:ext cx="8229240" cy="1142640"/>
          </a:xfrm>
        </p:spPr>
        <p:txBody>
          <a:bodyPr/>
          <a:lstStyle/>
          <a:p>
            <a:pPr algn="ctr"/>
            <a:r>
              <a:rPr lang="en-US" dirty="0" smtClean="0"/>
              <a:t>Sponsors/Stakeholder </a:t>
            </a:r>
            <a:br>
              <a:rPr lang="en-US" dirty="0" smtClean="0"/>
            </a:br>
            <a:r>
              <a:rPr lang="en-US" dirty="0" smtClean="0"/>
              <a:t>facing roles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38" y="1374582"/>
            <a:ext cx="3229583" cy="4917951"/>
          </a:xfrm>
          <a:prstGeom prst="rect">
            <a:avLst/>
          </a:prstGeom>
        </p:spPr>
      </p:pic>
      <p:sp>
        <p:nvSpPr>
          <p:cNvPr id="6" name="Rectangle 5"/>
          <p:cNvSpPr/>
          <p:nvPr/>
        </p:nvSpPr>
        <p:spPr>
          <a:xfrm>
            <a:off x="3988266" y="1737020"/>
            <a:ext cx="4495141" cy="4031873"/>
          </a:xfrm>
          <a:prstGeom prst="rect">
            <a:avLst/>
          </a:prstGeom>
        </p:spPr>
        <p:txBody>
          <a:bodyPr wrap="none">
            <a:spAutoFit/>
          </a:bodyPr>
          <a:lstStyle/>
          <a:p>
            <a:pPr marL="457200" indent="-457200">
              <a:buFont typeface="Arial" panose="020B0604020202020204" pitchFamily="34" charset="0"/>
              <a:buChar char="•"/>
            </a:pPr>
            <a:r>
              <a:rPr lang="en-US" sz="3200" dirty="0" smtClean="0"/>
              <a:t>Knows his numbers!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Dresses well (sort of)</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Speaks &amp; writes</a:t>
            </a:r>
          </a:p>
          <a:p>
            <a:r>
              <a:rPr lang="en-US" sz="3200" dirty="0"/>
              <a:t> </a:t>
            </a:r>
            <a:r>
              <a:rPr lang="en-US" sz="3200" dirty="0" smtClean="0"/>
              <a:t>   professionally </a:t>
            </a:r>
          </a:p>
          <a:p>
            <a:pPr marL="457200" indent="-457200" algn="ctr">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071" y="553847"/>
            <a:ext cx="2220429" cy="2899472"/>
          </a:xfrm>
          <a:prstGeom prst="rect">
            <a:avLst/>
          </a:prstGeom>
        </p:spPr>
      </p:pic>
    </p:spTree>
    <p:extLst>
      <p:ext uri="{BB962C8B-B14F-4D97-AF65-F5344CB8AC3E}">
        <p14:creationId xmlns:p14="http://schemas.microsoft.com/office/powerpoint/2010/main" val="1154206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8" y="214366"/>
            <a:ext cx="8229240" cy="1142640"/>
          </a:xfrm>
        </p:spPr>
        <p:txBody>
          <a:bodyPr/>
          <a:lstStyle/>
          <a:p>
            <a:pPr algn="ctr"/>
            <a:r>
              <a:rPr lang="en-US" dirty="0" smtClean="0"/>
              <a:t>Sponsors/Stakeholder </a:t>
            </a:r>
            <a:br>
              <a:rPr lang="en-US" dirty="0" smtClean="0"/>
            </a:br>
            <a:r>
              <a:rPr lang="en-US" dirty="0" smtClean="0"/>
              <a:t>facing roles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38" y="1374582"/>
            <a:ext cx="3229583" cy="4917951"/>
          </a:xfrm>
          <a:prstGeom prst="rect">
            <a:avLst/>
          </a:prstGeom>
        </p:spPr>
      </p:pic>
      <p:grpSp>
        <p:nvGrpSpPr>
          <p:cNvPr id="7" name="Shape 84"/>
          <p:cNvGrpSpPr/>
          <p:nvPr/>
        </p:nvGrpSpPr>
        <p:grpSpPr>
          <a:xfrm>
            <a:off x="3988340" y="1507787"/>
            <a:ext cx="4912469" cy="4531293"/>
            <a:chOff x="1355226" y="54820"/>
            <a:chExt cx="5417547" cy="5309026"/>
          </a:xfrm>
        </p:grpSpPr>
        <p:sp>
          <p:nvSpPr>
            <p:cNvPr id="8" name="Shape 85"/>
            <p:cNvSpPr/>
            <p:nvPr/>
          </p:nvSpPr>
          <p:spPr>
            <a:xfrm>
              <a:off x="3251199" y="2006450"/>
              <a:ext cx="1625600" cy="1625600"/>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9" name="Shape 86"/>
            <p:cNvSpPr txBox="1"/>
            <p:nvPr/>
          </p:nvSpPr>
          <p:spPr>
            <a:xfrm>
              <a:off x="3330554" y="2085805"/>
              <a:ext cx="1466890" cy="146689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1600" b="0" i="0" u="none" strike="noStrike" cap="none" dirty="0">
                  <a:solidFill>
                    <a:schemeClr val="lt1"/>
                  </a:solidFill>
                  <a:latin typeface="Calibri"/>
                  <a:ea typeface="Calibri"/>
                  <a:cs typeface="Calibri"/>
                  <a:sym typeface="Calibri"/>
                </a:rPr>
                <a:t>CI Leader</a:t>
              </a:r>
              <a:endParaRPr sz="1600" b="0" i="0" u="none" strike="noStrike" cap="none" dirty="0">
                <a:solidFill>
                  <a:schemeClr val="lt1"/>
                </a:solidFill>
                <a:latin typeface="Calibri"/>
                <a:ea typeface="Calibri"/>
                <a:cs typeface="Calibri"/>
                <a:sym typeface="Calibri"/>
              </a:endParaRPr>
            </a:p>
          </p:txBody>
        </p:sp>
        <p:sp>
          <p:nvSpPr>
            <p:cNvPr id="10" name="Shape 87"/>
            <p:cNvSpPr/>
            <p:nvPr/>
          </p:nvSpPr>
          <p:spPr>
            <a:xfrm rot="-5400000">
              <a:off x="3632760" y="1575211"/>
              <a:ext cx="862478"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11" name="Shape 88"/>
            <p:cNvSpPr/>
            <p:nvPr/>
          </p:nvSpPr>
          <p:spPr>
            <a:xfrm>
              <a:off x="3519423" y="54820"/>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12" name="Shape 89"/>
            <p:cNvSpPr txBox="1"/>
            <p:nvPr/>
          </p:nvSpPr>
          <p:spPr>
            <a:xfrm>
              <a:off x="3572591" y="107988"/>
              <a:ext cx="982816" cy="982816"/>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None/>
              </a:pPr>
              <a:r>
                <a:rPr lang="en-US" sz="1600" b="0" i="0" u="none" strike="noStrike" cap="none" dirty="0">
                  <a:solidFill>
                    <a:schemeClr val="lt1"/>
                  </a:solidFill>
                  <a:latin typeface="Calibri"/>
                  <a:ea typeface="Calibri"/>
                  <a:cs typeface="Calibri"/>
                  <a:sym typeface="Calibri"/>
                </a:rPr>
                <a:t>Vendors</a:t>
              </a:r>
              <a:endParaRPr sz="1600" b="0" i="0" u="none" strike="noStrike" cap="none" dirty="0">
                <a:solidFill>
                  <a:schemeClr val="lt1"/>
                </a:solidFill>
                <a:latin typeface="Calibri"/>
                <a:ea typeface="Calibri"/>
                <a:cs typeface="Calibri"/>
                <a:sym typeface="Calibri"/>
              </a:endParaRPr>
            </a:p>
          </p:txBody>
        </p:sp>
        <p:sp>
          <p:nvSpPr>
            <p:cNvPr id="13" name="Shape 90"/>
            <p:cNvSpPr/>
            <p:nvPr/>
          </p:nvSpPr>
          <p:spPr>
            <a:xfrm rot="-2314286">
              <a:off x="4824035" y="2020271"/>
              <a:ext cx="483705"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14" name="Shape 91"/>
            <p:cNvSpPr/>
            <p:nvPr/>
          </p:nvSpPr>
          <p:spPr>
            <a:xfrm>
              <a:off x="5254975" y="89061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15" name="Shape 92"/>
            <p:cNvSpPr txBox="1"/>
            <p:nvPr/>
          </p:nvSpPr>
          <p:spPr>
            <a:xfrm>
              <a:off x="5308143" y="943786"/>
              <a:ext cx="982816" cy="982816"/>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None/>
              </a:pPr>
              <a:r>
                <a:rPr lang="en-US" sz="1600" b="0" i="0" u="none" strike="noStrike" cap="none" dirty="0" smtClean="0">
                  <a:solidFill>
                    <a:schemeClr val="lt1"/>
                  </a:solidFill>
                  <a:latin typeface="Calibri"/>
                  <a:ea typeface="Calibri"/>
                  <a:cs typeface="Calibri"/>
                  <a:sym typeface="Calibri"/>
                </a:rPr>
                <a:t>Alumni</a:t>
              </a:r>
              <a:endParaRPr sz="1600" b="0" i="0" u="none" strike="noStrike" cap="none" dirty="0">
                <a:solidFill>
                  <a:schemeClr val="lt1"/>
                </a:solidFill>
                <a:latin typeface="Calibri"/>
                <a:ea typeface="Calibri"/>
                <a:cs typeface="Calibri"/>
                <a:sym typeface="Calibri"/>
              </a:endParaRPr>
            </a:p>
          </p:txBody>
        </p:sp>
        <p:sp>
          <p:nvSpPr>
            <p:cNvPr id="16" name="Shape 93"/>
            <p:cNvSpPr/>
            <p:nvPr/>
          </p:nvSpPr>
          <p:spPr>
            <a:xfrm rot="771429">
              <a:off x="4866425" y="3096843"/>
              <a:ext cx="82757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17" name="Shape 94"/>
            <p:cNvSpPr/>
            <p:nvPr/>
          </p:nvSpPr>
          <p:spPr>
            <a:xfrm>
              <a:off x="5683621" y="276863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18" name="Shape 95"/>
            <p:cNvSpPr txBox="1"/>
            <p:nvPr/>
          </p:nvSpPr>
          <p:spPr>
            <a:xfrm>
              <a:off x="5736789" y="2821806"/>
              <a:ext cx="982816" cy="982816"/>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None/>
              </a:pPr>
              <a:r>
                <a:rPr lang="en-US" sz="1600" b="0" i="0" u="none" strike="noStrike" cap="none" dirty="0">
                  <a:solidFill>
                    <a:schemeClr val="lt1"/>
                  </a:solidFill>
                  <a:latin typeface="Calibri"/>
                  <a:ea typeface="Calibri"/>
                  <a:cs typeface="Calibri"/>
                  <a:sym typeface="Calibri"/>
                </a:rPr>
                <a:t>Gov't Agencies</a:t>
              </a:r>
              <a:endParaRPr sz="1600" b="0" i="0" u="none" strike="noStrike" cap="none" dirty="0">
                <a:solidFill>
                  <a:schemeClr val="lt1"/>
                </a:solidFill>
                <a:latin typeface="Calibri"/>
                <a:ea typeface="Calibri"/>
                <a:cs typeface="Calibri"/>
                <a:sym typeface="Calibri"/>
              </a:endParaRPr>
            </a:p>
          </p:txBody>
        </p:sp>
        <p:sp>
          <p:nvSpPr>
            <p:cNvPr id="19" name="Shape 96"/>
            <p:cNvSpPr/>
            <p:nvPr/>
          </p:nvSpPr>
          <p:spPr>
            <a:xfrm rot="3857143">
              <a:off x="4253524" y="3953372"/>
              <a:ext cx="71328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20" name="Shape 97"/>
            <p:cNvSpPr/>
            <p:nvPr/>
          </p:nvSpPr>
          <p:spPr>
            <a:xfrm>
              <a:off x="4482582" y="4274694"/>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21" name="Shape 98"/>
            <p:cNvSpPr txBox="1"/>
            <p:nvPr/>
          </p:nvSpPr>
          <p:spPr>
            <a:xfrm>
              <a:off x="4535750" y="4327862"/>
              <a:ext cx="982816" cy="982816"/>
            </a:xfrm>
            <a:prstGeom prst="rect">
              <a:avLst/>
            </a:prstGeom>
            <a:noFill/>
            <a:ln>
              <a:noFill/>
            </a:ln>
          </p:spPr>
          <p:txBody>
            <a:bodyPr spcFirstLastPara="1" wrap="square" lIns="71100" tIns="71100" rIns="71100" bIns="71100" anchor="ctr" anchorCtr="0">
              <a:noAutofit/>
            </a:bodyPr>
            <a:lstStyle/>
            <a:p>
              <a:pPr marL="0" marR="0" lvl="0" indent="0" algn="ctr" rtl="0">
                <a:lnSpc>
                  <a:spcPct val="90000"/>
                </a:lnSpc>
                <a:spcBef>
                  <a:spcPts val="0"/>
                </a:spcBef>
                <a:spcAft>
                  <a:spcPts val="0"/>
                </a:spcAft>
                <a:buNone/>
              </a:pPr>
              <a:r>
                <a:rPr lang="en-US" sz="1600" b="0" i="0" u="none" strike="noStrike" cap="none">
                  <a:solidFill>
                    <a:schemeClr val="lt1"/>
                  </a:solidFill>
                  <a:latin typeface="Calibri"/>
                  <a:ea typeface="Calibri"/>
                  <a:cs typeface="Calibri"/>
                  <a:sym typeface="Calibri"/>
                </a:rPr>
                <a:t>Prof. Assns</a:t>
              </a:r>
              <a:endParaRPr sz="1600" b="0" i="0" u="none" strike="noStrike" cap="none">
                <a:solidFill>
                  <a:schemeClr val="lt1"/>
                </a:solidFill>
                <a:latin typeface="Calibri"/>
                <a:ea typeface="Calibri"/>
                <a:cs typeface="Calibri"/>
                <a:sym typeface="Calibri"/>
              </a:endParaRPr>
            </a:p>
          </p:txBody>
        </p:sp>
        <p:sp>
          <p:nvSpPr>
            <p:cNvPr id="22" name="Shape 99"/>
            <p:cNvSpPr/>
            <p:nvPr/>
          </p:nvSpPr>
          <p:spPr>
            <a:xfrm rot="6942857">
              <a:off x="3161195" y="3953372"/>
              <a:ext cx="71328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23" name="Shape 100"/>
            <p:cNvSpPr/>
            <p:nvPr/>
          </p:nvSpPr>
          <p:spPr>
            <a:xfrm>
              <a:off x="2556265" y="4274694"/>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24" name="Shape 101"/>
            <p:cNvSpPr txBox="1"/>
            <p:nvPr/>
          </p:nvSpPr>
          <p:spPr>
            <a:xfrm>
              <a:off x="2609433" y="4327862"/>
              <a:ext cx="982816" cy="982816"/>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600" b="0" i="0" u="none" strike="noStrike" cap="none">
                  <a:solidFill>
                    <a:schemeClr val="lt1"/>
                  </a:solidFill>
                  <a:latin typeface="Calibri"/>
                  <a:ea typeface="Calibri"/>
                  <a:cs typeface="Calibri"/>
                  <a:sym typeface="Calibri"/>
                </a:rPr>
                <a:t>Industrial Partners</a:t>
              </a:r>
              <a:endParaRPr sz="1600" b="0" i="0" u="none" strike="noStrike" cap="none">
                <a:solidFill>
                  <a:schemeClr val="lt1"/>
                </a:solidFill>
                <a:latin typeface="Calibri"/>
                <a:ea typeface="Calibri"/>
                <a:cs typeface="Calibri"/>
                <a:sym typeface="Calibri"/>
              </a:endParaRPr>
            </a:p>
          </p:txBody>
        </p:sp>
        <p:sp>
          <p:nvSpPr>
            <p:cNvPr id="25" name="Shape 102"/>
            <p:cNvSpPr/>
            <p:nvPr/>
          </p:nvSpPr>
          <p:spPr>
            <a:xfrm rot="10028571">
              <a:off x="2434003" y="3096843"/>
              <a:ext cx="827570"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26" name="Shape 103"/>
            <p:cNvSpPr/>
            <p:nvPr/>
          </p:nvSpPr>
          <p:spPr>
            <a:xfrm>
              <a:off x="1355226" y="276863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27" name="Shape 104"/>
            <p:cNvSpPr txBox="1"/>
            <p:nvPr/>
          </p:nvSpPr>
          <p:spPr>
            <a:xfrm>
              <a:off x="1408394" y="2821806"/>
              <a:ext cx="1089152" cy="982816"/>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None/>
              </a:pPr>
              <a:r>
                <a:rPr lang="en-US" sz="1600" b="0" i="0" u="none" strike="noStrike" cap="none" dirty="0">
                  <a:solidFill>
                    <a:schemeClr val="lt1"/>
                  </a:solidFill>
                  <a:latin typeface="Calibri"/>
                  <a:ea typeface="Calibri"/>
                  <a:cs typeface="Calibri"/>
                  <a:sym typeface="Calibri"/>
                </a:rPr>
                <a:t>Institution Board</a:t>
              </a:r>
              <a:endParaRPr sz="1600" b="0" i="0" u="none" strike="noStrike" cap="none" dirty="0">
                <a:solidFill>
                  <a:schemeClr val="lt1"/>
                </a:solidFill>
                <a:latin typeface="Calibri"/>
                <a:ea typeface="Calibri"/>
                <a:cs typeface="Calibri"/>
                <a:sym typeface="Calibri"/>
              </a:endParaRPr>
            </a:p>
          </p:txBody>
        </p:sp>
        <p:sp>
          <p:nvSpPr>
            <p:cNvPr id="28" name="Shape 105"/>
            <p:cNvSpPr/>
            <p:nvPr/>
          </p:nvSpPr>
          <p:spPr>
            <a:xfrm rot="-8485714">
              <a:off x="2820259" y="2020271"/>
              <a:ext cx="483705" cy="0"/>
            </a:xfrm>
            <a:custGeom>
              <a:avLst/>
              <a:gdLst/>
              <a:ahLst/>
              <a:cxnLst/>
              <a:rect l="0" t="0" r="0" b="0"/>
              <a:pathLst>
                <a:path w="120000" h="120000" extrusionOk="0">
                  <a:moveTo>
                    <a:pt x="0" y="0"/>
                  </a:moveTo>
                  <a:lnTo>
                    <a:pt x="120000" y="0"/>
                  </a:lnTo>
                </a:path>
              </a:pathLst>
            </a:custGeom>
            <a:noFill/>
            <a:ln w="9525" cap="flat" cmpd="sng">
              <a:solidFill>
                <a:srgbClr val="345A99"/>
              </a:solidFill>
              <a:prstDash val="solid"/>
              <a:miter lim="800000"/>
              <a:headEnd type="none" w="sm" len="sm"/>
              <a:tailEnd type="none" w="sm" len="sm"/>
            </a:ln>
          </p:spPr>
        </p:sp>
        <p:sp>
          <p:nvSpPr>
            <p:cNvPr id="29" name="Shape 106"/>
            <p:cNvSpPr/>
            <p:nvPr/>
          </p:nvSpPr>
          <p:spPr>
            <a:xfrm>
              <a:off x="1783871" y="890618"/>
              <a:ext cx="1089152" cy="1089152"/>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600"/>
            </a:p>
          </p:txBody>
        </p:sp>
        <p:sp>
          <p:nvSpPr>
            <p:cNvPr id="30" name="Shape 107"/>
            <p:cNvSpPr txBox="1"/>
            <p:nvPr/>
          </p:nvSpPr>
          <p:spPr>
            <a:xfrm>
              <a:off x="1837039" y="943786"/>
              <a:ext cx="982816" cy="982816"/>
            </a:xfrm>
            <a:prstGeom prst="rect">
              <a:avLst/>
            </a:prstGeom>
            <a:noFill/>
            <a:ln>
              <a:noFill/>
            </a:ln>
          </p:spPr>
          <p:txBody>
            <a:bodyPr spcFirstLastPara="1" wrap="square" lIns="73650" tIns="73650" rIns="73650" bIns="73650" anchor="ctr" anchorCtr="0">
              <a:noAutofit/>
            </a:bodyPr>
            <a:lstStyle/>
            <a:p>
              <a:pPr marL="0" marR="0" lvl="0" indent="0" algn="ctr" rtl="0">
                <a:lnSpc>
                  <a:spcPct val="90000"/>
                </a:lnSpc>
                <a:spcBef>
                  <a:spcPts val="0"/>
                </a:spcBef>
                <a:spcAft>
                  <a:spcPts val="0"/>
                </a:spcAft>
                <a:buNone/>
              </a:pPr>
              <a:r>
                <a:rPr lang="en-US" sz="1600" b="0" i="0" u="none" strike="noStrike" cap="none">
                  <a:solidFill>
                    <a:schemeClr val="lt1"/>
                  </a:solidFill>
                  <a:latin typeface="Calibri"/>
                  <a:ea typeface="Calibri"/>
                  <a:cs typeface="Calibri"/>
                  <a:sym typeface="Calibri"/>
                </a:rPr>
                <a:t>CI staff</a:t>
              </a:r>
              <a:endParaRPr sz="16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184698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8" y="214366"/>
            <a:ext cx="8229240" cy="1142640"/>
          </a:xfrm>
        </p:spPr>
        <p:txBody>
          <a:bodyPr/>
          <a:lstStyle/>
          <a:p>
            <a:pPr algn="ctr"/>
            <a:r>
              <a:rPr lang="en-US" dirty="0" smtClean="0"/>
              <a:t>Sponsors/Stakeholder </a:t>
            </a:r>
            <a:br>
              <a:rPr lang="en-US" dirty="0" smtClean="0"/>
            </a:br>
            <a:r>
              <a:rPr lang="en-US" dirty="0" smtClean="0"/>
              <a:t>facing roles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38" y="1374582"/>
            <a:ext cx="3229583" cy="4917951"/>
          </a:xfrm>
          <a:prstGeom prst="rect">
            <a:avLst/>
          </a:prstGeom>
        </p:spPr>
      </p:pic>
      <p:grpSp>
        <p:nvGrpSpPr>
          <p:cNvPr id="31" name="Shape 112"/>
          <p:cNvGrpSpPr/>
          <p:nvPr/>
        </p:nvGrpSpPr>
        <p:grpSpPr>
          <a:xfrm>
            <a:off x="3112891" y="1357006"/>
            <a:ext cx="5865739" cy="5303872"/>
            <a:chOff x="1105315" y="-200635"/>
            <a:chExt cx="5917368" cy="5819937"/>
          </a:xfrm>
        </p:grpSpPr>
        <p:sp>
          <p:nvSpPr>
            <p:cNvPr id="32" name="Shape 113"/>
            <p:cNvSpPr/>
            <p:nvPr/>
          </p:nvSpPr>
          <p:spPr>
            <a:xfrm>
              <a:off x="2801263" y="1545249"/>
              <a:ext cx="2525472" cy="2525533"/>
            </a:xfrm>
            <a:prstGeom prst="ellipse">
              <a:avLst/>
            </a:prstGeom>
            <a:solidFill>
              <a:srgbClr val="F2F2F2"/>
            </a:solid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114"/>
            <p:cNvSpPr txBox="1"/>
            <p:nvPr/>
          </p:nvSpPr>
          <p:spPr>
            <a:xfrm>
              <a:off x="3171110" y="1915105"/>
              <a:ext cx="1820199" cy="1785821"/>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r>
                <a:rPr lang="en-US" sz="2700" b="1" i="0" u="none" strike="noStrike" cap="none" dirty="0">
                  <a:solidFill>
                    <a:srgbClr val="FF0000"/>
                  </a:solidFill>
                  <a:latin typeface="Calibri"/>
                  <a:ea typeface="Calibri"/>
                  <a:cs typeface="Calibri"/>
                  <a:sym typeface="Calibri"/>
                </a:rPr>
                <a:t>Stakeholder</a:t>
              </a:r>
              <a:endParaRPr sz="2700" b="1" i="0" u="none" strike="noStrike" cap="none" dirty="0">
                <a:solidFill>
                  <a:srgbClr val="FF0000"/>
                </a:solidFill>
                <a:latin typeface="Calibri"/>
                <a:ea typeface="Calibri"/>
                <a:cs typeface="Calibri"/>
                <a:sym typeface="Calibri"/>
              </a:endParaRPr>
            </a:p>
          </p:txBody>
        </p:sp>
        <p:sp>
          <p:nvSpPr>
            <p:cNvPr id="34" name="Shape 115"/>
            <p:cNvSpPr/>
            <p:nvPr/>
          </p:nvSpPr>
          <p:spPr>
            <a:xfrm>
              <a:off x="3048313" y="-200635"/>
              <a:ext cx="2031373" cy="2031373"/>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116"/>
            <p:cNvSpPr txBox="1"/>
            <p:nvPr/>
          </p:nvSpPr>
          <p:spPr>
            <a:xfrm>
              <a:off x="3345801" y="96853"/>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Education/</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Promotion/</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Communication</a:t>
              </a:r>
              <a:endParaRPr sz="1600" b="1" i="0" u="none" strike="noStrike" cap="none">
                <a:solidFill>
                  <a:schemeClr val="dk1"/>
                </a:solidFill>
                <a:latin typeface="Calibri"/>
                <a:ea typeface="Calibri"/>
                <a:cs typeface="Calibri"/>
                <a:sym typeface="Calibri"/>
              </a:endParaRPr>
            </a:p>
          </p:txBody>
        </p:sp>
        <p:sp>
          <p:nvSpPr>
            <p:cNvPr id="36" name="Shape 117"/>
            <p:cNvSpPr/>
            <p:nvPr/>
          </p:nvSpPr>
          <p:spPr>
            <a:xfrm>
              <a:off x="4606476" y="549736"/>
              <a:ext cx="2031373" cy="203137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118"/>
            <p:cNvSpPr txBox="1"/>
            <p:nvPr/>
          </p:nvSpPr>
          <p:spPr>
            <a:xfrm>
              <a:off x="4903964" y="84722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Leadership/</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Vision</a:t>
              </a:r>
              <a:endParaRPr sz="1600" b="1" i="0" u="none" strike="noStrike" cap="none">
                <a:solidFill>
                  <a:schemeClr val="dk1"/>
                </a:solidFill>
                <a:latin typeface="Calibri"/>
                <a:ea typeface="Calibri"/>
                <a:cs typeface="Calibri"/>
                <a:sym typeface="Calibri"/>
              </a:endParaRPr>
            </a:p>
          </p:txBody>
        </p:sp>
        <p:sp>
          <p:nvSpPr>
            <p:cNvPr id="38" name="Shape 119"/>
            <p:cNvSpPr/>
            <p:nvPr/>
          </p:nvSpPr>
          <p:spPr>
            <a:xfrm>
              <a:off x="4991310" y="2235806"/>
              <a:ext cx="2031373" cy="2031373"/>
            </a:xfrm>
            <a:prstGeom prst="ellipse">
              <a:avLst/>
            </a:prstGeom>
            <a:gradFill>
              <a:gsLst>
                <a:gs pos="0">
                  <a:srgbClr val="6EA5DA">
                    <a:alpha val="49803"/>
                  </a:srgbClr>
                </a:gs>
                <a:gs pos="50000">
                  <a:srgbClr val="529BDA">
                    <a:alpha val="49803"/>
                  </a:srgbClr>
                </a:gs>
                <a:gs pos="100000">
                  <a:srgbClr val="4188C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120"/>
            <p:cNvSpPr txBox="1"/>
            <p:nvPr/>
          </p:nvSpPr>
          <p:spPr>
            <a:xfrm>
              <a:off x="5288798" y="253329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Sustainability</a:t>
              </a:r>
              <a:endParaRPr sz="1600" b="1" i="0" u="none" strike="noStrike" cap="none">
                <a:solidFill>
                  <a:schemeClr val="dk1"/>
                </a:solidFill>
                <a:latin typeface="Calibri"/>
                <a:ea typeface="Calibri"/>
                <a:cs typeface="Calibri"/>
                <a:sym typeface="Calibri"/>
              </a:endParaRPr>
            </a:p>
          </p:txBody>
        </p:sp>
        <p:sp>
          <p:nvSpPr>
            <p:cNvPr id="40" name="Shape 121"/>
            <p:cNvSpPr/>
            <p:nvPr/>
          </p:nvSpPr>
          <p:spPr>
            <a:xfrm>
              <a:off x="3913028" y="3587929"/>
              <a:ext cx="2031373" cy="2031373"/>
            </a:xfrm>
            <a:prstGeom prst="ellipse">
              <a:avLst/>
            </a:prstGeom>
            <a:gradFill>
              <a:gsLst>
                <a:gs pos="0">
                  <a:srgbClr val="7FB75F">
                    <a:alpha val="49803"/>
                  </a:srgbClr>
                </a:gs>
                <a:gs pos="50000">
                  <a:srgbClr val="6EB141">
                    <a:alpha val="49803"/>
                  </a:srgbClr>
                </a:gs>
                <a:gs pos="100000">
                  <a:srgbClr val="5FA134">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122"/>
            <p:cNvSpPr txBox="1"/>
            <p:nvPr/>
          </p:nvSpPr>
          <p:spPr>
            <a:xfrm>
              <a:off x="4210516" y="3885417"/>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Stakeholder Management/</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Collaborations</a:t>
              </a:r>
              <a:endParaRPr sz="1600" b="1" i="0" u="none" strike="noStrike" cap="none">
                <a:solidFill>
                  <a:schemeClr val="dk1"/>
                </a:solidFill>
                <a:latin typeface="Calibri"/>
                <a:ea typeface="Calibri"/>
                <a:cs typeface="Calibri"/>
                <a:sym typeface="Calibri"/>
              </a:endParaRPr>
            </a:p>
          </p:txBody>
        </p:sp>
        <p:sp>
          <p:nvSpPr>
            <p:cNvPr id="42" name="Shape 123"/>
            <p:cNvSpPr/>
            <p:nvPr/>
          </p:nvSpPr>
          <p:spPr>
            <a:xfrm>
              <a:off x="2183598" y="3587929"/>
              <a:ext cx="2031373" cy="2031373"/>
            </a:xfrm>
            <a:prstGeom prst="ellipse">
              <a:avLst/>
            </a:prstGeom>
            <a:gradFill>
              <a:gsLst>
                <a:gs pos="0">
                  <a:srgbClr val="F08B54">
                    <a:alpha val="49803"/>
                  </a:srgbClr>
                </a:gs>
                <a:gs pos="50000">
                  <a:srgbClr val="F67A26">
                    <a:alpha val="49803"/>
                  </a:srgbClr>
                </a:gs>
                <a:gs pos="100000">
                  <a:srgbClr val="E36A1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124"/>
            <p:cNvSpPr txBox="1"/>
            <p:nvPr/>
          </p:nvSpPr>
          <p:spPr>
            <a:xfrm>
              <a:off x="2481086" y="3885417"/>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Benchmarking/Assessment</a:t>
              </a:r>
              <a:endParaRPr sz="1600" b="1" i="0" u="none" strike="noStrike" cap="none">
                <a:solidFill>
                  <a:schemeClr val="dk1"/>
                </a:solidFill>
                <a:latin typeface="Calibri"/>
                <a:ea typeface="Calibri"/>
                <a:cs typeface="Calibri"/>
                <a:sym typeface="Calibri"/>
              </a:endParaRPr>
            </a:p>
          </p:txBody>
        </p:sp>
        <p:sp>
          <p:nvSpPr>
            <p:cNvPr id="44" name="Shape 125"/>
            <p:cNvSpPr/>
            <p:nvPr/>
          </p:nvSpPr>
          <p:spPr>
            <a:xfrm>
              <a:off x="1105315" y="2235806"/>
              <a:ext cx="2031373" cy="2031373"/>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126"/>
            <p:cNvSpPr txBox="1"/>
            <p:nvPr/>
          </p:nvSpPr>
          <p:spPr>
            <a:xfrm>
              <a:off x="1402803" y="253329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Community/</a:t>
              </a:r>
              <a:br>
                <a:rPr lang="en-US" sz="1600" b="1" i="0" u="none" strike="noStrike" cap="none">
                  <a:solidFill>
                    <a:schemeClr val="dk1"/>
                  </a:solidFill>
                  <a:latin typeface="Calibri"/>
                  <a:ea typeface="Calibri"/>
                  <a:cs typeface="Calibri"/>
                  <a:sym typeface="Calibri"/>
                </a:rPr>
              </a:br>
              <a:r>
                <a:rPr lang="en-US" sz="1600" b="1" i="0" u="none" strike="noStrike" cap="none">
                  <a:solidFill>
                    <a:schemeClr val="dk1"/>
                  </a:solidFill>
                  <a:latin typeface="Calibri"/>
                  <a:ea typeface="Calibri"/>
                  <a:cs typeface="Calibri"/>
                  <a:sym typeface="Calibri"/>
                </a:rPr>
                <a:t>Workforce</a:t>
              </a:r>
              <a:endParaRPr sz="1600" b="1" i="0" u="none" strike="noStrike" cap="none">
                <a:solidFill>
                  <a:schemeClr val="dk1"/>
                </a:solidFill>
                <a:latin typeface="Calibri"/>
                <a:ea typeface="Calibri"/>
                <a:cs typeface="Calibri"/>
                <a:sym typeface="Calibri"/>
              </a:endParaRPr>
            </a:p>
          </p:txBody>
        </p:sp>
        <p:sp>
          <p:nvSpPr>
            <p:cNvPr id="46" name="Shape 127"/>
            <p:cNvSpPr/>
            <p:nvPr/>
          </p:nvSpPr>
          <p:spPr>
            <a:xfrm>
              <a:off x="1490150" y="549736"/>
              <a:ext cx="2031373" cy="203137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128"/>
            <p:cNvSpPr txBox="1"/>
            <p:nvPr/>
          </p:nvSpPr>
          <p:spPr>
            <a:xfrm>
              <a:off x="1787638" y="847224"/>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i="0" u="none" strike="noStrike" cap="none" dirty="0">
                  <a:solidFill>
                    <a:schemeClr val="dk1"/>
                  </a:solidFill>
                  <a:latin typeface="Calibri"/>
                  <a:ea typeface="Calibri"/>
                  <a:cs typeface="Calibri"/>
                  <a:sym typeface="Calibri"/>
                </a:rPr>
                <a:t>Governance/</a:t>
              </a:r>
              <a:br>
                <a:rPr lang="en-US" sz="1600" b="1" i="0" u="none" strike="noStrike" cap="none" dirty="0">
                  <a:solidFill>
                    <a:schemeClr val="dk1"/>
                  </a:solidFill>
                  <a:latin typeface="Calibri"/>
                  <a:ea typeface="Calibri"/>
                  <a:cs typeface="Calibri"/>
                  <a:sym typeface="Calibri"/>
                </a:rPr>
              </a:br>
              <a:r>
                <a:rPr lang="en-US" sz="1600" b="1" i="0" u="none" strike="noStrike" cap="none" dirty="0">
                  <a:solidFill>
                    <a:schemeClr val="dk1"/>
                  </a:solidFill>
                  <a:latin typeface="Calibri"/>
                  <a:ea typeface="Calibri"/>
                  <a:cs typeface="Calibri"/>
                  <a:sym typeface="Calibri"/>
                </a:rPr>
                <a:t>Process</a:t>
              </a:r>
              <a:endParaRPr sz="1600" b="1" i="0" u="none" strike="noStrike" cap="none" dirty="0">
                <a:solidFill>
                  <a:schemeClr val="dk1"/>
                </a:solidFill>
                <a:latin typeface="Calibri"/>
                <a:ea typeface="Calibri"/>
                <a:cs typeface="Calibri"/>
                <a:sym typeface="Calibri"/>
              </a:endParaRPr>
            </a:p>
          </p:txBody>
        </p:sp>
      </p:gr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071" y="553847"/>
            <a:ext cx="2220429" cy="2899472"/>
          </a:xfrm>
          <a:prstGeom prst="rect">
            <a:avLst/>
          </a:prstGeom>
        </p:spPr>
      </p:pic>
    </p:spTree>
    <p:extLst>
      <p:ext uri="{BB962C8B-B14F-4D97-AF65-F5344CB8AC3E}">
        <p14:creationId xmlns:p14="http://schemas.microsoft.com/office/powerpoint/2010/main" val="3797926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8" y="214366"/>
            <a:ext cx="8229240" cy="1142640"/>
          </a:xfrm>
        </p:spPr>
        <p:txBody>
          <a:bodyPr/>
          <a:lstStyle/>
          <a:p>
            <a:pPr algn="ctr"/>
            <a:r>
              <a:rPr lang="en-US" dirty="0" smtClean="0"/>
              <a:t>Sponsors/Stakeholder </a:t>
            </a:r>
            <a:br>
              <a:rPr lang="en-US" dirty="0" smtClean="0"/>
            </a:br>
            <a:r>
              <a:rPr lang="en-US" dirty="0" smtClean="0"/>
              <a:t>facing roles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38" y="1374582"/>
            <a:ext cx="3229583" cy="4917951"/>
          </a:xfrm>
          <a:prstGeom prst="rect">
            <a:avLst/>
          </a:prstGeom>
        </p:spPr>
      </p:pic>
      <p:grpSp>
        <p:nvGrpSpPr>
          <p:cNvPr id="21" name="Shape 154"/>
          <p:cNvGrpSpPr/>
          <p:nvPr/>
        </p:nvGrpSpPr>
        <p:grpSpPr>
          <a:xfrm>
            <a:off x="3604391" y="1374582"/>
            <a:ext cx="5276962" cy="5219778"/>
            <a:chOff x="1426478" y="-628145"/>
            <a:chExt cx="5275042" cy="6674956"/>
          </a:xfrm>
        </p:grpSpPr>
        <p:sp>
          <p:nvSpPr>
            <p:cNvPr id="22" name="Shape 155"/>
            <p:cNvSpPr/>
            <p:nvPr/>
          </p:nvSpPr>
          <p:spPr>
            <a:xfrm>
              <a:off x="2864312" y="1723905"/>
              <a:ext cx="2166241" cy="2166272"/>
            </a:xfrm>
            <a:prstGeom prst="ellipse">
              <a:avLst/>
            </a:prstGeom>
            <a:solidFill>
              <a:srgbClr val="F2F2F2"/>
            </a:solid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23" name="Shape 156"/>
            <p:cNvSpPr txBox="1"/>
            <p:nvPr/>
          </p:nvSpPr>
          <p:spPr>
            <a:xfrm>
              <a:off x="3181551" y="2041148"/>
              <a:ext cx="1531763" cy="153178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r>
                <a:rPr lang="en-US" sz="2000" b="1" i="0" u="none" strike="noStrike" cap="none">
                  <a:solidFill>
                    <a:srgbClr val="FF0000"/>
                  </a:solidFill>
                  <a:latin typeface="Calibri"/>
                  <a:ea typeface="Calibri"/>
                  <a:cs typeface="Calibri"/>
                  <a:sym typeface="Calibri"/>
                </a:rPr>
                <a:t>End User</a:t>
              </a:r>
              <a:endParaRPr sz="2000" b="1" i="0" u="none" strike="noStrike" cap="none">
                <a:solidFill>
                  <a:srgbClr val="FF0000"/>
                </a:solidFill>
                <a:latin typeface="Calibri"/>
                <a:ea typeface="Calibri"/>
                <a:cs typeface="Calibri"/>
                <a:sym typeface="Calibri"/>
              </a:endParaRPr>
            </a:p>
          </p:txBody>
        </p:sp>
        <p:sp>
          <p:nvSpPr>
            <p:cNvPr id="24" name="Shape 157"/>
            <p:cNvSpPr/>
            <p:nvPr/>
          </p:nvSpPr>
          <p:spPr>
            <a:xfrm>
              <a:off x="2505212" y="-628145"/>
              <a:ext cx="2884443" cy="2884443"/>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25" name="Shape 158"/>
            <p:cNvSpPr txBox="1"/>
            <p:nvPr/>
          </p:nvSpPr>
          <p:spPr>
            <a:xfrm>
              <a:off x="2927629" y="-205728"/>
              <a:ext cx="2039609" cy="20396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500" b="1" i="0" u="none" strike="noStrike" cap="none" dirty="0">
                  <a:solidFill>
                    <a:schemeClr val="dk1"/>
                  </a:solidFill>
                  <a:latin typeface="Calibri"/>
                  <a:ea typeface="Calibri"/>
                  <a:cs typeface="Calibri"/>
                  <a:sym typeface="Calibri"/>
                </a:rPr>
                <a:t>Education/Promotion</a:t>
              </a:r>
              <a:r>
                <a:rPr lang="en-US" sz="1500" b="1" i="0" u="none" strike="noStrike" cap="none" dirty="0" smtClean="0">
                  <a:solidFill>
                    <a:schemeClr val="dk1"/>
                  </a:solidFill>
                  <a:latin typeface="Calibri"/>
                  <a:ea typeface="Calibri"/>
                  <a:cs typeface="Calibri"/>
                  <a:sym typeface="Calibri"/>
                </a:rPr>
                <a:t>/</a:t>
              </a:r>
            </a:p>
            <a:p>
              <a:pPr marL="0" marR="0" lvl="0" indent="0" algn="ctr" rtl="0">
                <a:lnSpc>
                  <a:spcPct val="90000"/>
                </a:lnSpc>
                <a:spcBef>
                  <a:spcPts val="0"/>
                </a:spcBef>
                <a:spcAft>
                  <a:spcPts val="0"/>
                </a:spcAft>
                <a:buNone/>
              </a:pPr>
              <a:r>
                <a:rPr lang="en-US" sz="1500" b="1" i="0" u="none" strike="noStrike" cap="none" dirty="0" smtClean="0">
                  <a:solidFill>
                    <a:schemeClr val="dk1"/>
                  </a:solidFill>
                  <a:latin typeface="Calibri"/>
                  <a:ea typeface="Calibri"/>
                  <a:cs typeface="Calibri"/>
                  <a:sym typeface="Calibri"/>
                </a:rPr>
                <a:t>Communication</a:t>
              </a:r>
              <a:endParaRPr sz="1500" b="1" i="0" u="none" strike="noStrike" cap="none" dirty="0">
                <a:solidFill>
                  <a:schemeClr val="dk1"/>
                </a:solidFill>
                <a:latin typeface="Calibri"/>
                <a:ea typeface="Calibri"/>
                <a:cs typeface="Calibri"/>
                <a:sym typeface="Calibri"/>
              </a:endParaRPr>
            </a:p>
          </p:txBody>
        </p:sp>
        <p:sp>
          <p:nvSpPr>
            <p:cNvPr id="26" name="Shape 159"/>
            <p:cNvSpPr/>
            <p:nvPr/>
          </p:nvSpPr>
          <p:spPr>
            <a:xfrm>
              <a:off x="4489909" y="548761"/>
              <a:ext cx="2031373" cy="203137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27" name="Shape 160"/>
            <p:cNvSpPr txBox="1"/>
            <p:nvPr/>
          </p:nvSpPr>
          <p:spPr>
            <a:xfrm>
              <a:off x="4787397" y="846249"/>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500" b="1" i="0" u="none" strike="noStrike" cap="none">
                  <a:solidFill>
                    <a:schemeClr val="dk1"/>
                  </a:solidFill>
                  <a:latin typeface="Calibri"/>
                  <a:ea typeface="Calibri"/>
                  <a:cs typeface="Calibri"/>
                  <a:sym typeface="Calibri"/>
                </a:rPr>
                <a:t>Leadership/</a:t>
              </a:r>
              <a:br>
                <a:rPr lang="en-US" sz="1500" b="1" i="0" u="none" strike="noStrike" cap="none">
                  <a:solidFill>
                    <a:schemeClr val="dk1"/>
                  </a:solidFill>
                  <a:latin typeface="Calibri"/>
                  <a:ea typeface="Calibri"/>
                  <a:cs typeface="Calibri"/>
                  <a:sym typeface="Calibri"/>
                </a:rPr>
              </a:br>
              <a:r>
                <a:rPr lang="en-US" sz="1500" b="1" i="0" u="none" strike="noStrike" cap="none">
                  <a:solidFill>
                    <a:schemeClr val="dk1"/>
                  </a:solidFill>
                  <a:latin typeface="Calibri"/>
                  <a:ea typeface="Calibri"/>
                  <a:cs typeface="Calibri"/>
                  <a:sym typeface="Calibri"/>
                </a:rPr>
                <a:t>Vision</a:t>
              </a:r>
              <a:endParaRPr sz="1500" b="1" i="0" u="none" strike="noStrike" cap="none">
                <a:solidFill>
                  <a:schemeClr val="dk1"/>
                </a:solidFill>
                <a:latin typeface="Calibri"/>
                <a:ea typeface="Calibri"/>
                <a:cs typeface="Calibri"/>
                <a:sym typeface="Calibri"/>
              </a:endParaRPr>
            </a:p>
          </p:txBody>
        </p:sp>
        <p:sp>
          <p:nvSpPr>
            <p:cNvPr id="28" name="Shape 161"/>
            <p:cNvSpPr/>
            <p:nvPr/>
          </p:nvSpPr>
          <p:spPr>
            <a:xfrm>
              <a:off x="5079340" y="2439427"/>
              <a:ext cx="1622180" cy="1622180"/>
            </a:xfrm>
            <a:prstGeom prst="ellipse">
              <a:avLst/>
            </a:prstGeom>
            <a:gradFill>
              <a:gsLst>
                <a:gs pos="0">
                  <a:srgbClr val="6EA5DA">
                    <a:alpha val="49803"/>
                  </a:srgbClr>
                </a:gs>
                <a:gs pos="50000">
                  <a:srgbClr val="529BDA">
                    <a:alpha val="49803"/>
                  </a:srgbClr>
                </a:gs>
                <a:gs pos="100000">
                  <a:srgbClr val="4188C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29" name="Shape 162"/>
            <p:cNvSpPr txBox="1"/>
            <p:nvPr/>
          </p:nvSpPr>
          <p:spPr>
            <a:xfrm>
              <a:off x="5316903" y="2676990"/>
              <a:ext cx="1147054" cy="1147054"/>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500" b="1" i="0" u="none" strike="noStrike" cap="none">
                  <a:solidFill>
                    <a:schemeClr val="dk1"/>
                  </a:solidFill>
                  <a:latin typeface="Calibri"/>
                  <a:ea typeface="Calibri"/>
                  <a:cs typeface="Calibri"/>
                  <a:sym typeface="Calibri"/>
                </a:rPr>
                <a:t>Sustainability</a:t>
              </a:r>
              <a:endParaRPr sz="1500" b="1" i="0" u="none" strike="noStrike" cap="none">
                <a:solidFill>
                  <a:schemeClr val="dk1"/>
                </a:solidFill>
                <a:latin typeface="Calibri"/>
                <a:ea typeface="Calibri"/>
                <a:cs typeface="Calibri"/>
                <a:sym typeface="Calibri"/>
              </a:endParaRPr>
            </a:p>
          </p:txBody>
        </p:sp>
        <p:sp>
          <p:nvSpPr>
            <p:cNvPr id="30" name="Shape 163"/>
            <p:cNvSpPr/>
            <p:nvPr/>
          </p:nvSpPr>
          <p:spPr>
            <a:xfrm>
              <a:off x="3367977" y="3158469"/>
              <a:ext cx="2888342" cy="2888342"/>
            </a:xfrm>
            <a:prstGeom prst="ellipse">
              <a:avLst/>
            </a:prstGeom>
            <a:gradFill>
              <a:gsLst>
                <a:gs pos="0">
                  <a:srgbClr val="7FB75F">
                    <a:alpha val="49803"/>
                  </a:srgbClr>
                </a:gs>
                <a:gs pos="50000">
                  <a:srgbClr val="6EB141">
                    <a:alpha val="49803"/>
                  </a:srgbClr>
                </a:gs>
                <a:gs pos="100000">
                  <a:srgbClr val="5FA134">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48" name="Shape 164"/>
            <p:cNvSpPr txBox="1"/>
            <p:nvPr/>
          </p:nvSpPr>
          <p:spPr>
            <a:xfrm>
              <a:off x="3790965" y="3581457"/>
              <a:ext cx="2042366" cy="20423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500" b="1" i="0" u="none" strike="noStrike" cap="none">
                  <a:solidFill>
                    <a:schemeClr val="dk1"/>
                  </a:solidFill>
                  <a:latin typeface="Calibri"/>
                  <a:ea typeface="Calibri"/>
                  <a:cs typeface="Calibri"/>
                  <a:sym typeface="Calibri"/>
                </a:rPr>
                <a:t>Stakeholder Management/</a:t>
              </a:r>
              <a:br>
                <a:rPr lang="en-US" sz="1500" b="1" i="0" u="none" strike="noStrike" cap="none">
                  <a:solidFill>
                    <a:schemeClr val="dk1"/>
                  </a:solidFill>
                  <a:latin typeface="Calibri"/>
                  <a:ea typeface="Calibri"/>
                  <a:cs typeface="Calibri"/>
                  <a:sym typeface="Calibri"/>
                </a:rPr>
              </a:br>
              <a:r>
                <a:rPr lang="en-US" sz="1500" b="1" i="0" u="none" strike="noStrike" cap="none">
                  <a:solidFill>
                    <a:schemeClr val="dk1"/>
                  </a:solidFill>
                  <a:latin typeface="Calibri"/>
                  <a:ea typeface="Calibri"/>
                  <a:cs typeface="Calibri"/>
                  <a:sym typeface="Calibri"/>
                </a:rPr>
                <a:t>Collaborations</a:t>
              </a:r>
              <a:endParaRPr sz="1500" b="1" i="0" u="none" strike="noStrike" cap="none">
                <a:solidFill>
                  <a:schemeClr val="dk1"/>
                </a:solidFill>
                <a:latin typeface="Calibri"/>
                <a:ea typeface="Calibri"/>
                <a:cs typeface="Calibri"/>
                <a:sym typeface="Calibri"/>
              </a:endParaRPr>
            </a:p>
          </p:txBody>
        </p:sp>
        <p:sp>
          <p:nvSpPr>
            <p:cNvPr id="49" name="Shape 165"/>
            <p:cNvSpPr/>
            <p:nvPr/>
          </p:nvSpPr>
          <p:spPr>
            <a:xfrm>
              <a:off x="2067031" y="3586954"/>
              <a:ext cx="2031373" cy="2031373"/>
            </a:xfrm>
            <a:prstGeom prst="ellipse">
              <a:avLst/>
            </a:prstGeom>
            <a:gradFill>
              <a:gsLst>
                <a:gs pos="0">
                  <a:srgbClr val="F08B54">
                    <a:alpha val="49803"/>
                  </a:srgbClr>
                </a:gs>
                <a:gs pos="50000">
                  <a:srgbClr val="F67A26">
                    <a:alpha val="49803"/>
                  </a:srgbClr>
                </a:gs>
                <a:gs pos="100000">
                  <a:srgbClr val="E36A18">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50" name="Shape 166"/>
            <p:cNvSpPr txBox="1"/>
            <p:nvPr/>
          </p:nvSpPr>
          <p:spPr>
            <a:xfrm>
              <a:off x="2364519" y="3884442"/>
              <a:ext cx="1436397" cy="143639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500" b="1" i="0" u="none" strike="noStrike" cap="none" dirty="0">
                  <a:solidFill>
                    <a:schemeClr val="dk1"/>
                  </a:solidFill>
                  <a:latin typeface="Calibri"/>
                  <a:ea typeface="Calibri"/>
                  <a:cs typeface="Calibri"/>
                  <a:sym typeface="Calibri"/>
                </a:rPr>
                <a:t>Benchmarking</a:t>
              </a:r>
              <a:r>
                <a:rPr lang="en-US" sz="1500" b="1" i="0" u="none" strike="noStrike" cap="none" dirty="0" smtClean="0">
                  <a:solidFill>
                    <a:schemeClr val="dk1"/>
                  </a:solidFill>
                  <a:latin typeface="Calibri"/>
                  <a:ea typeface="Calibri"/>
                  <a:cs typeface="Calibri"/>
                  <a:sym typeface="Calibri"/>
                </a:rPr>
                <a:t>/</a:t>
              </a:r>
            </a:p>
            <a:p>
              <a:pPr marL="0" marR="0" lvl="0" indent="0" algn="ctr" rtl="0">
                <a:lnSpc>
                  <a:spcPct val="90000"/>
                </a:lnSpc>
                <a:spcBef>
                  <a:spcPts val="0"/>
                </a:spcBef>
                <a:spcAft>
                  <a:spcPts val="0"/>
                </a:spcAft>
                <a:buNone/>
              </a:pPr>
              <a:r>
                <a:rPr lang="en-US" sz="1500" b="1" i="0" u="none" strike="noStrike" cap="none" dirty="0" smtClean="0">
                  <a:solidFill>
                    <a:schemeClr val="dk1"/>
                  </a:solidFill>
                  <a:latin typeface="Calibri"/>
                  <a:ea typeface="Calibri"/>
                  <a:cs typeface="Calibri"/>
                  <a:sym typeface="Calibri"/>
                </a:rPr>
                <a:t>Assessment</a:t>
              </a:r>
              <a:endParaRPr sz="1500" b="1" i="0" u="none" strike="noStrike" cap="none" dirty="0">
                <a:solidFill>
                  <a:schemeClr val="dk1"/>
                </a:solidFill>
                <a:latin typeface="Calibri"/>
                <a:ea typeface="Calibri"/>
                <a:cs typeface="Calibri"/>
                <a:sym typeface="Calibri"/>
              </a:endParaRPr>
            </a:p>
          </p:txBody>
        </p:sp>
        <p:sp>
          <p:nvSpPr>
            <p:cNvPr id="51" name="Shape 167"/>
            <p:cNvSpPr/>
            <p:nvPr/>
          </p:nvSpPr>
          <p:spPr>
            <a:xfrm>
              <a:off x="1426478" y="2672560"/>
              <a:ext cx="1155915" cy="1155915"/>
            </a:xfrm>
            <a:prstGeom prst="ellipse">
              <a:avLst/>
            </a:prstGeom>
            <a:gradFill>
              <a:gsLst>
                <a:gs pos="0">
                  <a:srgbClr val="AFAFAF">
                    <a:alpha val="49803"/>
                  </a:srgbClr>
                </a:gs>
                <a:gs pos="50000">
                  <a:srgbClr val="A5A5A5">
                    <a:alpha val="49803"/>
                  </a:srgbClr>
                </a:gs>
                <a:gs pos="100000">
                  <a:srgbClr val="919191">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52" name="Shape 168"/>
            <p:cNvSpPr txBox="1"/>
            <p:nvPr/>
          </p:nvSpPr>
          <p:spPr>
            <a:xfrm>
              <a:off x="1508869" y="2841839"/>
              <a:ext cx="1060915" cy="81735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500" b="1" i="0" u="none" strike="noStrike" cap="none" dirty="0">
                  <a:solidFill>
                    <a:schemeClr val="dk1"/>
                  </a:solidFill>
                  <a:latin typeface="Calibri"/>
                  <a:ea typeface="Calibri"/>
                  <a:cs typeface="Calibri"/>
                  <a:sym typeface="Calibri"/>
                </a:rPr>
                <a:t>Community/</a:t>
              </a:r>
              <a:br>
                <a:rPr lang="en-US" sz="1500" b="1" i="0" u="none" strike="noStrike" cap="none" dirty="0">
                  <a:solidFill>
                    <a:schemeClr val="dk1"/>
                  </a:solidFill>
                  <a:latin typeface="Calibri"/>
                  <a:ea typeface="Calibri"/>
                  <a:cs typeface="Calibri"/>
                  <a:sym typeface="Calibri"/>
                </a:rPr>
              </a:br>
              <a:r>
                <a:rPr lang="en-US" sz="1500" b="1" i="0" u="none" strike="noStrike" cap="none" dirty="0">
                  <a:solidFill>
                    <a:schemeClr val="dk1"/>
                  </a:solidFill>
                  <a:latin typeface="Calibri"/>
                  <a:ea typeface="Calibri"/>
                  <a:cs typeface="Calibri"/>
                  <a:sym typeface="Calibri"/>
                </a:rPr>
                <a:t>Workforce</a:t>
              </a:r>
              <a:endParaRPr sz="1500" b="1" i="0" u="none" strike="noStrike" cap="none" dirty="0">
                <a:solidFill>
                  <a:schemeClr val="dk1"/>
                </a:solidFill>
                <a:latin typeface="Calibri"/>
                <a:ea typeface="Calibri"/>
                <a:cs typeface="Calibri"/>
                <a:sym typeface="Calibri"/>
              </a:endParaRPr>
            </a:p>
          </p:txBody>
        </p:sp>
        <p:sp>
          <p:nvSpPr>
            <p:cNvPr id="53" name="Shape 169"/>
            <p:cNvSpPr/>
            <p:nvPr/>
          </p:nvSpPr>
          <p:spPr>
            <a:xfrm>
              <a:off x="1663728" y="838906"/>
              <a:ext cx="1451083" cy="1451083"/>
            </a:xfrm>
            <a:prstGeom prst="ellipse">
              <a:avLst/>
            </a:prstGeom>
            <a:gradFill>
              <a:gsLst>
                <a:gs pos="0">
                  <a:srgbClr val="FFC647">
                    <a:alpha val="49803"/>
                  </a:srgbClr>
                </a:gs>
                <a:gs pos="50000">
                  <a:srgbClr val="FFC600">
                    <a:alpha val="49803"/>
                  </a:srgbClr>
                </a:gs>
                <a:gs pos="100000">
                  <a:srgbClr val="E3B400">
                    <a:alpha val="49803"/>
                  </a:srgbClr>
                </a:gs>
              </a:gsLst>
              <a:lin ang="5400000"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sz="1500"/>
            </a:p>
          </p:txBody>
        </p:sp>
        <p:sp>
          <p:nvSpPr>
            <p:cNvPr id="54" name="Shape 170"/>
            <p:cNvSpPr txBox="1"/>
            <p:nvPr/>
          </p:nvSpPr>
          <p:spPr>
            <a:xfrm>
              <a:off x="1876234" y="1051412"/>
              <a:ext cx="1122945" cy="102607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500" b="1" i="0" u="none" strike="noStrike" cap="none" dirty="0" smtClean="0">
                  <a:solidFill>
                    <a:schemeClr val="dk1"/>
                  </a:solidFill>
                  <a:latin typeface="Calibri"/>
                  <a:ea typeface="Calibri"/>
                  <a:cs typeface="Calibri"/>
                  <a:sym typeface="Calibri"/>
                </a:rPr>
                <a:t>Governance/</a:t>
              </a:r>
            </a:p>
            <a:p>
              <a:pPr marL="0" marR="0" lvl="0" indent="0" algn="ctr" rtl="0">
                <a:lnSpc>
                  <a:spcPct val="90000"/>
                </a:lnSpc>
                <a:spcBef>
                  <a:spcPts val="0"/>
                </a:spcBef>
                <a:spcAft>
                  <a:spcPts val="0"/>
                </a:spcAft>
                <a:buNone/>
              </a:pPr>
              <a:r>
                <a:rPr lang="en-US" sz="1500" b="1" i="0" u="none" strike="noStrike" cap="none" dirty="0" smtClean="0">
                  <a:solidFill>
                    <a:schemeClr val="dk1"/>
                  </a:solidFill>
                  <a:latin typeface="Calibri"/>
                  <a:ea typeface="Calibri"/>
                  <a:cs typeface="Calibri"/>
                  <a:sym typeface="Calibri"/>
                </a:rPr>
                <a:t>Process</a:t>
              </a:r>
              <a:endParaRPr sz="1500" b="1" i="0" u="none" strike="noStrike" cap="none"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635913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The Carpentries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Research Computing (</a:t>
            </a:r>
            <a:r>
              <a:rPr lang="en-US" sz="3200" b="0" strike="noStrike" spc="-1" dirty="0" err="1" smtClean="0">
                <a:solidFill>
                  <a:schemeClr val="bg1">
                    <a:lumMod val="75000"/>
                  </a:schemeClr>
                </a:solidFill>
                <a:latin typeface="Calibri"/>
              </a:rPr>
              <a:t>CaRC</a:t>
            </a:r>
            <a:r>
              <a:rPr lang="en-US" sz="3200" b="0" strike="noStrike" spc="-1" dirty="0" smtClean="0">
                <a:solidFill>
                  <a:schemeClr val="bg1">
                    <a:lumMod val="75000"/>
                  </a:schemeClr>
                </a:solidFill>
                <a:latin typeface="Calibri"/>
              </a:rPr>
              <a:t>) Consortium</a:t>
            </a:r>
          </a:p>
          <a:p>
            <a:pPr marL="343080" indent="-342720">
              <a:lnSpc>
                <a:spcPct val="100000"/>
              </a:lnSpc>
              <a:spcBef>
                <a:spcPts val="641"/>
              </a:spcBef>
              <a:buClr>
                <a:srgbClr val="000000"/>
              </a:buClr>
              <a:buFont typeface="Arial"/>
              <a:buChar char="•"/>
            </a:pPr>
            <a:r>
              <a:rPr lang="en-US" sz="3200" b="0" strike="noStrike" spc="-1" dirty="0" smtClean="0">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Cyberinfrastructure State &amp; Regional Groups</a:t>
            </a:r>
          </a:p>
          <a:p>
            <a:pPr marL="360">
              <a:lnSpc>
                <a:spcPct val="100000"/>
              </a:lnSpc>
              <a:spcBef>
                <a:spcPts val="641"/>
              </a:spcBef>
              <a:buClr>
                <a:srgbClr val="000000"/>
              </a:buClr>
            </a:pPr>
            <a:endParaRPr lang="en-US" sz="3200" b="0" strike="noStrike" spc="-1" dirty="0">
              <a:solidFill>
                <a:schemeClr val="bg1">
                  <a:lumMod val="75000"/>
                </a:schemeClr>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46</a:t>
            </a:fld>
            <a:endParaRPr lang="en-US" sz="1200" b="0" strike="noStrike" spc="-1">
              <a:latin typeface="Times New Roman"/>
            </a:endParaRPr>
          </a:p>
        </p:txBody>
      </p:sp>
    </p:spTree>
    <p:extLst>
      <p:ext uri="{BB962C8B-B14F-4D97-AF65-F5344CB8AC3E}">
        <p14:creationId xmlns:p14="http://schemas.microsoft.com/office/powerpoint/2010/main" val="15286532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marL="360" algn="ctr">
              <a:lnSpc>
                <a:spcPct val="100000"/>
              </a:lnSpc>
              <a:spcBef>
                <a:spcPts val="641"/>
              </a:spcBef>
              <a:buClr>
                <a:srgbClr val="000000"/>
              </a:buClr>
            </a:pPr>
            <a:r>
              <a:rPr lang="en-US" sz="4400" b="0" strike="noStrike" spc="-1" dirty="0" smtClean="0">
                <a:latin typeface="Calibri"/>
              </a:rPr>
              <a:t>XSEDE Service Providers Forum</a:t>
            </a:r>
          </a:p>
        </p:txBody>
      </p:sp>
      <p:sp>
        <p:nvSpPr>
          <p:cNvPr id="174" name="TextShape 2"/>
          <p:cNvSpPr txBox="1"/>
          <p:nvPr/>
        </p:nvSpPr>
        <p:spPr>
          <a:xfrm>
            <a:off x="500759" y="1590472"/>
            <a:ext cx="8497325" cy="4525560"/>
          </a:xfrm>
          <a:prstGeom prst="rect">
            <a:avLst/>
          </a:prstGeom>
          <a:noFill/>
          <a:ln>
            <a:noFill/>
          </a:ln>
        </p:spPr>
        <p:txBody>
          <a:bodyPr>
            <a:normAutofit/>
          </a:bodyPr>
          <a:lstStyle/>
          <a:p>
            <a:pPr marL="343080" indent="-342720">
              <a:lnSpc>
                <a:spcPct val="100000"/>
              </a:lnSpc>
              <a:spcBef>
                <a:spcPts val="641"/>
              </a:spcBef>
              <a:buClr>
                <a:srgbClr val="000000"/>
              </a:buClr>
              <a:buFont typeface="Arial"/>
              <a:buChar char="•"/>
            </a:pPr>
            <a:r>
              <a:rPr lang="en-US" sz="3200" dirty="0"/>
              <a:t>This group includes the Supercomputing Centers that are allocated by XSEDE, resources that are partially allocated, and resource and service providers of many sorts, including Campus Research Computing Centers who provide resources only to their campuses. </a:t>
            </a:r>
            <a:endParaRPr lang="en-US" sz="3200" dirty="0" smtClean="0"/>
          </a:p>
          <a:p>
            <a:pPr marL="343080" indent="-342720">
              <a:lnSpc>
                <a:spcPct val="100000"/>
              </a:lnSpc>
              <a:spcBef>
                <a:spcPts val="641"/>
              </a:spcBef>
              <a:buClr>
                <a:srgbClr val="000000"/>
              </a:buClr>
              <a:buFont typeface="Arial"/>
              <a:buChar char="•"/>
            </a:pPr>
            <a:r>
              <a:rPr lang="en-US" sz="3200" b="0" strike="noStrike" spc="-1" dirty="0" smtClean="0">
                <a:latin typeface="Calibri"/>
                <a:hlinkClick r:id="rId2"/>
              </a:rPr>
              <a:t>https://www.xsede.org/about/governance/spf</a:t>
            </a:r>
            <a:endParaRPr lang="en-US" sz="3200" b="0" strike="noStrike" spc="-1" dirty="0" smtClean="0">
              <a:latin typeface="Calibri"/>
            </a:endParaRPr>
          </a:p>
          <a:p>
            <a:pPr marL="360">
              <a:lnSpc>
                <a:spcPct val="100000"/>
              </a:lnSpc>
              <a:spcBef>
                <a:spcPts val="641"/>
              </a:spcBef>
              <a:buClr>
                <a:srgbClr val="000000"/>
              </a:buClr>
            </a:pPr>
            <a:endParaRPr lang="en-US" sz="3200" b="0" strike="noStrike" spc="-1" dirty="0" smtClean="0">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47</a:t>
            </a:fld>
            <a:endParaRPr lang="en-US" sz="1200" b="0" strike="noStrike" spc="-1">
              <a:latin typeface="Times New Roman"/>
            </a:endParaRPr>
          </a:p>
        </p:txBody>
      </p:sp>
    </p:spTree>
    <p:extLst>
      <p:ext uri="{BB962C8B-B14F-4D97-AF65-F5344CB8AC3E}">
        <p14:creationId xmlns:p14="http://schemas.microsoft.com/office/powerpoint/2010/main" val="41106388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dirty="0">
                <a:solidFill>
                  <a:srgbClr val="000000"/>
                </a:solidFill>
                <a:latin typeface="Calibri"/>
              </a:rPr>
              <a:t>XSEDE </a:t>
            </a:r>
            <a:r>
              <a:rPr lang="en-US" sz="4400" b="0" strike="noStrike" spc="-1" dirty="0" smtClean="0">
                <a:solidFill>
                  <a:srgbClr val="000000"/>
                </a:solidFill>
                <a:latin typeface="Calibri"/>
              </a:rPr>
              <a:t>Service </a:t>
            </a:r>
            <a:r>
              <a:rPr lang="en-US" sz="4400" b="0" strike="noStrike" spc="-1" dirty="0">
                <a:solidFill>
                  <a:srgbClr val="000000"/>
                </a:solidFill>
                <a:latin typeface="Calibri"/>
              </a:rPr>
              <a:t>Providers	</a:t>
            </a:r>
            <a:r>
              <a:rPr lang="en-US" sz="4400" b="0" strike="noStrike" spc="-1" dirty="0" smtClean="0">
                <a:solidFill>
                  <a:srgbClr val="000000"/>
                </a:solidFill>
                <a:latin typeface="Calibri"/>
              </a:rPr>
              <a:t> Forum</a:t>
            </a:r>
            <a:endParaRPr lang="en-US" sz="4400" b="0" strike="noStrike" spc="-1" dirty="0">
              <a:solidFill>
                <a:srgbClr val="000000"/>
              </a:solidFill>
              <a:latin typeface="Calibri"/>
            </a:endParaRPr>
          </a:p>
        </p:txBody>
      </p:sp>
      <p:sp>
        <p:nvSpPr>
          <p:cNvPr id="226" name="TextShape 2"/>
          <p:cNvSpPr txBox="1"/>
          <p:nvPr/>
        </p:nvSpPr>
        <p:spPr>
          <a:xfrm>
            <a:off x="500760" y="1600200"/>
            <a:ext cx="8229240" cy="4525560"/>
          </a:xfrm>
          <a:prstGeom prst="rect">
            <a:avLst/>
          </a:prstGeom>
          <a:noFill/>
          <a:ln>
            <a:noFill/>
          </a:ln>
        </p:spPr>
        <p:txBody>
          <a:bodyPr>
            <a:normAutofit fontScale="85000" lnSpcReduction="20000"/>
          </a:bodyPr>
          <a:lstStyle/>
          <a:p>
            <a:pPr>
              <a:lnSpc>
                <a:spcPct val="100000"/>
              </a:lnSpc>
              <a:spcBef>
                <a:spcPts val="641"/>
              </a:spcBef>
            </a:pPr>
            <a:r>
              <a:rPr lang="en-US" sz="3200" b="1" strike="noStrike" spc="-1" dirty="0">
                <a:solidFill>
                  <a:srgbClr val="000000"/>
                </a:solidFill>
                <a:latin typeface="Calibri"/>
              </a:rPr>
              <a:t>XSEDE Service providers forum are provide services and resources:</a:t>
            </a: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Level 1:  Fully integrated into XSEDE allocations system (e.g. Stampede, Comet, Bridges)</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Level 2: Partially allocated by XSEDE (e.g. </a:t>
            </a:r>
            <a:r>
              <a:rPr lang="en-US" sz="3200" b="0" strike="noStrike" spc="-1" dirty="0" err="1">
                <a:solidFill>
                  <a:srgbClr val="000000"/>
                </a:solidFill>
                <a:latin typeface="Calibri"/>
              </a:rPr>
              <a:t>Xstream</a:t>
            </a:r>
            <a:r>
              <a:rPr lang="en-US" sz="3200" b="0" strike="noStrike" spc="-1" dirty="0">
                <a:solidFill>
                  <a:srgbClr val="000000"/>
                </a:solidFill>
                <a:latin typeface="Calibri"/>
              </a:rPr>
              <a:t>, </a:t>
            </a:r>
            <a:r>
              <a:rPr lang="en-US" sz="3200" b="0" strike="noStrike" spc="-1" dirty="0" err="1">
                <a:solidFill>
                  <a:srgbClr val="000000"/>
                </a:solidFill>
                <a:latin typeface="Calibri"/>
              </a:rPr>
              <a:t>Supermic</a:t>
            </a:r>
            <a:r>
              <a:rPr lang="en-US" sz="3200" b="0" strike="noStrike" spc="-1" dirty="0">
                <a:solidFill>
                  <a:srgbClr val="000000"/>
                </a:solidFill>
                <a:latin typeface="Calibri"/>
              </a:rPr>
              <a:t>, OSG</a:t>
            </a:r>
            <a:r>
              <a:rPr lang="en-US" sz="3200" b="0" strike="noStrike" spc="-1" dirty="0" smtClean="0">
                <a:solidFill>
                  <a:srgbClr val="000000"/>
                </a:solidFill>
                <a:latin typeface="Calibri"/>
              </a:rPr>
              <a:t>, SGCI</a:t>
            </a:r>
            <a:r>
              <a:rPr lang="en-US" sz="3200" b="0" strike="noStrike" spc="-1" dirty="0">
                <a:solidFill>
                  <a:srgbClr val="000000"/>
                </a:solidFill>
                <a:latin typeface="Calibri"/>
              </a:rPr>
              <a:t>)</a:t>
            </a:r>
          </a:p>
          <a:p>
            <a:pPr marL="343080" indent="-342720">
              <a:lnSpc>
                <a:spcPct val="100000"/>
              </a:lnSpc>
              <a:spcBef>
                <a:spcPts val="641"/>
              </a:spcBef>
              <a:buClr>
                <a:srgbClr val="000000"/>
              </a:buClr>
              <a:buFont typeface="Arial"/>
              <a:buChar char="•"/>
            </a:pPr>
            <a:r>
              <a:rPr lang="en-US" sz="3200" b="0" strike="noStrike" spc="-1" dirty="0">
                <a:solidFill>
                  <a:srgbClr val="000000"/>
                </a:solidFill>
                <a:latin typeface="Calibri"/>
              </a:rPr>
              <a:t>Level 3: Provide something to someone, somewhere (OU, OSU, KSU, MSU, YOUR NAME HERE)</a:t>
            </a:r>
          </a:p>
          <a:p>
            <a:pPr>
              <a:lnSpc>
                <a:spcPct val="100000"/>
              </a:lnSpc>
              <a:spcBef>
                <a:spcPts val="641"/>
              </a:spcBef>
            </a:pPr>
            <a:r>
              <a:rPr lang="en-US" sz="3200" b="1" strike="noStrike" spc="-1" dirty="0">
                <a:solidFill>
                  <a:srgbClr val="000000"/>
                </a:solidFill>
                <a:latin typeface="Calibri"/>
              </a:rPr>
              <a:t>Benefits:  Get to hang out with Dan </a:t>
            </a:r>
            <a:r>
              <a:rPr lang="en-US" sz="3200" b="1" strike="noStrike" spc="-1" dirty="0" err="1">
                <a:solidFill>
                  <a:srgbClr val="000000"/>
                </a:solidFill>
                <a:latin typeface="Calibri"/>
              </a:rPr>
              <a:t>Stanzione</a:t>
            </a:r>
            <a:r>
              <a:rPr lang="en-US" sz="3200" b="1" strike="noStrike" spc="-1" dirty="0">
                <a:solidFill>
                  <a:srgbClr val="000000"/>
                </a:solidFill>
                <a:latin typeface="Calibri"/>
              </a:rPr>
              <a:t> every 2 weeks and here about what the big centers are up to.</a:t>
            </a:r>
            <a:endParaRPr lang="en-US" sz="3200" b="0" strike="noStrike" spc="-1" dirty="0">
              <a:solidFill>
                <a:srgbClr val="000000"/>
              </a:solidFill>
              <a:latin typeface="Calibri"/>
            </a:endParaRPr>
          </a:p>
          <a:p>
            <a:pPr marL="343080" indent="-342720">
              <a:lnSpc>
                <a:spcPct val="100000"/>
              </a:lnSpc>
              <a:spcBef>
                <a:spcPts val="561"/>
              </a:spcBef>
              <a:buClr>
                <a:srgbClr val="000000"/>
              </a:buClr>
              <a:buFont typeface="Arial"/>
              <a:buChar char="•"/>
            </a:pPr>
            <a:r>
              <a:rPr lang="en-US" sz="2800" b="0" u="sng" strike="noStrike" spc="-1" dirty="0">
                <a:solidFill>
                  <a:srgbClr val="0000FF"/>
                </a:solidFill>
                <a:uFillTx/>
                <a:latin typeface="Calibri"/>
                <a:hlinkClick r:id="rId2"/>
              </a:rPr>
              <a:t>https://www.xsede.org/web/site/about/governance/spf</a:t>
            </a:r>
            <a:r>
              <a:rPr lang="en-US" sz="2800" b="0" strike="noStrike" spc="-1" dirty="0">
                <a:solidFill>
                  <a:srgbClr val="000000"/>
                </a:solidFill>
                <a:latin typeface="Calibri"/>
              </a:rPr>
              <a:t> </a:t>
            </a:r>
          </a:p>
          <a:p>
            <a:pPr marL="343080" indent="-342720">
              <a:lnSpc>
                <a:spcPct val="100000"/>
              </a:lnSpc>
              <a:spcBef>
                <a:spcPts val="561"/>
              </a:spcBef>
              <a:buClr>
                <a:srgbClr val="000000"/>
              </a:buClr>
              <a:buFont typeface="Arial"/>
              <a:buChar char="•"/>
            </a:pPr>
            <a:r>
              <a:rPr lang="en-US" sz="2800" b="0" strike="noStrike" spc="-1" dirty="0">
                <a:solidFill>
                  <a:srgbClr val="000000"/>
                </a:solidFill>
                <a:latin typeface="Calibri"/>
              </a:rPr>
              <a:t>Join via letter requesting to join – examples available</a:t>
            </a:r>
          </a:p>
        </p:txBody>
      </p:sp>
      <p:sp>
        <p:nvSpPr>
          <p:cNvPr id="227" name="TextShape 3"/>
          <p:cNvSpPr txBox="1"/>
          <p:nvPr/>
        </p:nvSpPr>
        <p:spPr>
          <a:xfrm>
            <a:off x="3276720" y="6400800"/>
            <a:ext cx="999720" cy="364680"/>
          </a:xfrm>
          <a:prstGeom prst="rect">
            <a:avLst/>
          </a:prstGeom>
          <a:noFill/>
          <a:ln>
            <a:noFill/>
          </a:ln>
        </p:spPr>
        <p:txBody>
          <a:bodyPr anchor="ctr"/>
          <a:lstStyle/>
          <a:p>
            <a:pPr algn="r">
              <a:lnSpc>
                <a:spcPct val="100000"/>
              </a:lnSpc>
            </a:pPr>
            <a:fld id="{5089E722-E949-448E-B1F4-3DFE7F35B934}" type="slidenum">
              <a:rPr lang="en-US" sz="1200" b="0" strike="noStrike" spc="-1">
                <a:solidFill>
                  <a:srgbClr val="8B8B8B"/>
                </a:solidFill>
                <a:latin typeface="Calibri"/>
              </a:rPr>
              <a:t>48</a:t>
            </a:fld>
            <a:endParaRPr lang="en-US" sz="1200" b="0" strike="noStrike" spc="-1">
              <a:latin typeface="Times New Roman"/>
            </a:endParaRPr>
          </a:p>
        </p:txBody>
      </p:sp>
    </p:spTree>
    <p:extLst>
      <p:ext uri="{BB962C8B-B14F-4D97-AF65-F5344CB8AC3E}">
        <p14:creationId xmlns:p14="http://schemas.microsoft.com/office/powerpoint/2010/main" val="27633673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The Carpentries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Research Computing (</a:t>
            </a:r>
            <a:r>
              <a:rPr lang="en-US" sz="3200" b="0" strike="noStrike" spc="-1" dirty="0" err="1" smtClean="0">
                <a:solidFill>
                  <a:schemeClr val="bg1">
                    <a:lumMod val="75000"/>
                  </a:schemeClr>
                </a:solidFill>
                <a:latin typeface="Calibri"/>
              </a:rPr>
              <a:t>CaRC</a:t>
            </a:r>
            <a:r>
              <a:rPr lang="en-US" sz="3200" b="0" strike="noStrike" spc="-1" dirty="0" smtClean="0">
                <a:solidFill>
                  <a:schemeClr val="bg1">
                    <a:lumMod val="75000"/>
                  </a:schemeClr>
                </a:solidFill>
                <a:latin typeface="Calibri"/>
              </a:rPr>
              <a:t>) Consortium</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latin typeface="Calibri"/>
              </a:rPr>
              <a:t>Cyberinfrastructure State &amp; Regional Groups</a:t>
            </a:r>
          </a:p>
          <a:p>
            <a:pPr marL="343080" indent="-342720">
              <a:lnSpc>
                <a:spcPct val="100000"/>
              </a:lnSpc>
              <a:spcBef>
                <a:spcPts val="641"/>
              </a:spcBef>
              <a:buClr>
                <a:srgbClr val="000000"/>
              </a:buClr>
              <a:buFont typeface="Arial"/>
              <a:buChar char="•"/>
            </a:pPr>
            <a:endParaRPr lang="en-US" sz="3200" b="0" strike="noStrike" spc="-1" dirty="0">
              <a:solidFill>
                <a:schemeClr val="bg1">
                  <a:lumMod val="75000"/>
                </a:schemeClr>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49</a:t>
            </a:fld>
            <a:endParaRPr lang="en-US" sz="1200" b="0" strike="noStrike" spc="-1">
              <a:latin typeface="Times New Roman"/>
            </a:endParaRPr>
          </a:p>
        </p:txBody>
      </p:sp>
    </p:spTree>
    <p:extLst>
      <p:ext uri="{BB962C8B-B14F-4D97-AF65-F5344CB8AC3E}">
        <p14:creationId xmlns:p14="http://schemas.microsoft.com/office/powerpoint/2010/main" val="31270290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000000"/>
                </a:solidFill>
                <a:latin typeface="Calibri"/>
              </a:rPr>
              <a:t>Are You Lonely?</a:t>
            </a:r>
          </a:p>
        </p:txBody>
      </p:sp>
      <p:sp>
        <p:nvSpPr>
          <p:cNvPr id="171" name="TextShape 2"/>
          <p:cNvSpPr txBox="1"/>
          <p:nvPr/>
        </p:nvSpPr>
        <p:spPr>
          <a:xfrm>
            <a:off x="500760" y="1600200"/>
            <a:ext cx="8229240" cy="4525560"/>
          </a:xfrm>
          <a:prstGeom prst="rect">
            <a:avLst/>
          </a:prstGeom>
          <a:noFill/>
          <a:ln>
            <a:noFill/>
          </a:ln>
        </p:spPr>
        <p:txBody>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I was….</a:t>
            </a: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How many at your institution do what you do?</a:t>
            </a:r>
          </a:p>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You’re already ahead since you’re here! </a:t>
            </a:r>
          </a:p>
          <a:p>
            <a:pPr>
              <a:lnSpc>
                <a:spcPct val="100000"/>
              </a:lnSpc>
              <a:spcBef>
                <a:spcPts val="641"/>
              </a:spcBef>
            </a:pPr>
            <a:endParaRPr lang="en-US" sz="3200" b="0" strike="noStrike" spc="-1">
              <a:solidFill>
                <a:srgbClr val="000000"/>
              </a:solidFill>
              <a:latin typeface="Calibri"/>
            </a:endParaRPr>
          </a:p>
          <a:p>
            <a:pPr>
              <a:lnSpc>
                <a:spcPct val="100000"/>
              </a:lnSpc>
              <a:spcBef>
                <a:spcPts val="641"/>
              </a:spcBef>
            </a:pPr>
            <a:endParaRPr lang="en-US" sz="3200" b="0" strike="noStrike" spc="-1">
              <a:solidFill>
                <a:srgbClr val="000000"/>
              </a:solidFill>
              <a:latin typeface="Calibri"/>
            </a:endParaRPr>
          </a:p>
          <a:p>
            <a:pPr>
              <a:lnSpc>
                <a:spcPct val="100000"/>
              </a:lnSpc>
              <a:spcBef>
                <a:spcPts val="641"/>
              </a:spcBef>
            </a:pPr>
            <a:endParaRPr lang="en-US" sz="3200" b="0" strike="noStrike" spc="-1">
              <a:solidFill>
                <a:srgbClr val="000000"/>
              </a:solidFill>
              <a:latin typeface="Calibri"/>
            </a:endParaRPr>
          </a:p>
          <a:p>
            <a:pPr>
              <a:lnSpc>
                <a:spcPct val="100000"/>
              </a:lnSpc>
              <a:spcBef>
                <a:spcPts val="641"/>
              </a:spcBef>
            </a:pPr>
            <a:endParaRPr lang="en-US" sz="3200" b="0" strike="noStrike" spc="-1">
              <a:solidFill>
                <a:srgbClr val="000000"/>
              </a:solidFill>
              <a:latin typeface="Calibri"/>
            </a:endParaRPr>
          </a:p>
        </p:txBody>
      </p:sp>
      <p:sp>
        <p:nvSpPr>
          <p:cNvPr id="172" name="TextShape 3"/>
          <p:cNvSpPr txBox="1"/>
          <p:nvPr/>
        </p:nvSpPr>
        <p:spPr>
          <a:xfrm>
            <a:off x="3276720" y="6400800"/>
            <a:ext cx="999720" cy="364680"/>
          </a:xfrm>
          <a:prstGeom prst="rect">
            <a:avLst/>
          </a:prstGeom>
          <a:noFill/>
          <a:ln>
            <a:noFill/>
          </a:ln>
        </p:spPr>
        <p:txBody>
          <a:bodyPr anchor="ctr"/>
          <a:lstStyle/>
          <a:p>
            <a:pPr algn="r">
              <a:lnSpc>
                <a:spcPct val="100000"/>
              </a:lnSpc>
            </a:pPr>
            <a:fld id="{60558004-EA9D-4927-B0A2-4876AB220136}" type="slidenum">
              <a:rPr lang="en-US" sz="1200" b="0" strike="noStrike" spc="-1">
                <a:solidFill>
                  <a:srgbClr val="8B8B8B"/>
                </a:solidFill>
                <a:latin typeface="Calibri"/>
              </a:rPr>
              <a:t>5</a:t>
            </a:fld>
            <a:endParaRPr lang="en-US" sz="1200" b="0" strike="noStrike" spc="-1" dirty="0">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fontScale="85000" lnSpcReduction="20000"/>
          </a:bodyPr>
          <a:lstStyle/>
          <a:p>
            <a:pPr marL="360" algn="ctr">
              <a:lnSpc>
                <a:spcPct val="100000"/>
              </a:lnSpc>
              <a:spcBef>
                <a:spcPts val="641"/>
              </a:spcBef>
              <a:buClr>
                <a:srgbClr val="000000"/>
              </a:buClr>
            </a:pPr>
            <a:r>
              <a:rPr lang="en-US" sz="4400" b="0" strike="noStrike" spc="-1" dirty="0" smtClean="0">
                <a:latin typeface="Calibri"/>
              </a:rPr>
              <a:t>Cyberinfrastructure </a:t>
            </a:r>
          </a:p>
          <a:p>
            <a:pPr marL="360" algn="ctr">
              <a:lnSpc>
                <a:spcPct val="100000"/>
              </a:lnSpc>
              <a:spcBef>
                <a:spcPts val="641"/>
              </a:spcBef>
              <a:buClr>
                <a:srgbClr val="000000"/>
              </a:buClr>
            </a:pPr>
            <a:r>
              <a:rPr lang="en-US" sz="4400" b="0" strike="noStrike" spc="-1" dirty="0" smtClean="0">
                <a:latin typeface="Calibri"/>
              </a:rPr>
              <a:t>State &amp; Regional  Groups</a:t>
            </a:r>
          </a:p>
        </p:txBody>
      </p:sp>
      <p:sp>
        <p:nvSpPr>
          <p:cNvPr id="174" name="TextShape 2"/>
          <p:cNvSpPr txBox="1"/>
          <p:nvPr/>
        </p:nvSpPr>
        <p:spPr>
          <a:xfrm>
            <a:off x="500759" y="1590472"/>
            <a:ext cx="8497325" cy="4525560"/>
          </a:xfrm>
          <a:prstGeom prst="rect">
            <a:avLst/>
          </a:prstGeom>
          <a:noFill/>
          <a:ln>
            <a:noFill/>
          </a:ln>
        </p:spPr>
        <p:txBody>
          <a:bodyPr>
            <a:normAutofit/>
          </a:bodyPr>
          <a:lstStyle/>
          <a:p>
            <a:pPr marL="742950" lvl="1" indent="-285750">
              <a:buFont typeface="Arial" panose="020B0604020202020204" pitchFamily="34" charset="0"/>
              <a:buChar char="•"/>
            </a:pPr>
            <a:endParaRPr lang="en-US" sz="3200" u="sng" dirty="0" smtClean="0">
              <a:hlinkClick r:id="rId2"/>
            </a:endParaRPr>
          </a:p>
          <a:p>
            <a:pPr marL="742950" lvl="1" indent="-285750">
              <a:buFont typeface="Arial" panose="020B0604020202020204" pitchFamily="34" charset="0"/>
              <a:buChar char="•"/>
            </a:pPr>
            <a:r>
              <a:rPr lang="en-US" sz="3200" u="sng" dirty="0" err="1" smtClean="0">
                <a:hlinkClick r:id="rId2"/>
              </a:rPr>
              <a:t>OneOCII</a:t>
            </a:r>
            <a:r>
              <a:rPr lang="en-US" sz="3200" dirty="0" smtClean="0"/>
              <a:t> - Oklahoma</a:t>
            </a:r>
            <a:endParaRPr lang="en-US" sz="3200" dirty="0"/>
          </a:p>
          <a:p>
            <a:pPr marL="742950" lvl="1" indent="-285750">
              <a:buFont typeface="Arial" panose="020B0604020202020204" pitchFamily="34" charset="0"/>
              <a:buChar char="•"/>
            </a:pPr>
            <a:r>
              <a:rPr lang="en-US" sz="3200" u="sng" dirty="0" err="1">
                <a:hlinkClick r:id="rId3"/>
              </a:rPr>
              <a:t>ShowMeCI</a:t>
            </a:r>
            <a:r>
              <a:rPr lang="en-US" sz="3200" dirty="0"/>
              <a:t> </a:t>
            </a:r>
            <a:r>
              <a:rPr lang="en-US" sz="3200" dirty="0" smtClean="0"/>
              <a:t>- Missouri</a:t>
            </a:r>
            <a:endParaRPr lang="en-US" sz="3200" dirty="0"/>
          </a:p>
          <a:p>
            <a:pPr marL="742950" lvl="1" indent="-285750">
              <a:buFont typeface="Arial" panose="020B0604020202020204" pitchFamily="34" charset="0"/>
              <a:buChar char="•"/>
            </a:pPr>
            <a:r>
              <a:rPr lang="en-US" sz="3200" dirty="0" err="1"/>
              <a:t>KanShare</a:t>
            </a:r>
            <a:r>
              <a:rPr lang="en-US" sz="3200" dirty="0"/>
              <a:t>  - </a:t>
            </a:r>
            <a:r>
              <a:rPr lang="en-US" sz="3200" dirty="0" smtClean="0"/>
              <a:t>Kansas</a:t>
            </a:r>
            <a:endParaRPr lang="en-US" sz="3200" dirty="0"/>
          </a:p>
          <a:p>
            <a:pPr marL="742950" lvl="1" indent="-285750">
              <a:buFont typeface="Arial" panose="020B0604020202020204" pitchFamily="34" charset="0"/>
              <a:buChar char="•"/>
            </a:pPr>
            <a:r>
              <a:rPr lang="en-US" sz="3200" dirty="0">
                <a:hlinkClick r:id="rId4"/>
              </a:rPr>
              <a:t>SSERCA </a:t>
            </a:r>
            <a:r>
              <a:rPr lang="en-US" sz="3200" dirty="0"/>
              <a:t>- Florida</a:t>
            </a:r>
          </a:p>
          <a:p>
            <a:pPr marL="742950" lvl="1" indent="-285750">
              <a:buFont typeface="Arial" panose="020B0604020202020204" pitchFamily="34" charset="0"/>
              <a:buChar char="•"/>
            </a:pPr>
            <a:r>
              <a:rPr lang="en-US" sz="3200" dirty="0">
                <a:hlinkClick r:id="rId5"/>
              </a:rPr>
              <a:t>NYSERnet </a:t>
            </a:r>
            <a:r>
              <a:rPr lang="en-US" sz="3200" dirty="0"/>
              <a:t>- New York</a:t>
            </a:r>
          </a:p>
          <a:p>
            <a:pPr marL="742950" lvl="1" indent="-285750">
              <a:buFont typeface="Arial" panose="020B0604020202020204" pitchFamily="34" charset="0"/>
              <a:buChar char="•"/>
            </a:pPr>
            <a:r>
              <a:rPr lang="en-US" sz="3200" u="sng" dirty="0">
                <a:hlinkClick r:id="rId6"/>
              </a:rPr>
              <a:t>MARIA Alliance</a:t>
            </a:r>
            <a:r>
              <a:rPr lang="en-US" sz="3200" dirty="0"/>
              <a:t> </a:t>
            </a:r>
            <a:r>
              <a:rPr lang="en-US" sz="3200" dirty="0" smtClean="0"/>
              <a:t>– Virginia</a:t>
            </a:r>
          </a:p>
          <a:p>
            <a:pPr marL="742950" lvl="1" indent="-285750">
              <a:buFont typeface="Arial" panose="020B0604020202020204" pitchFamily="34" charset="0"/>
              <a:buChar char="•"/>
            </a:pPr>
            <a:r>
              <a:rPr lang="en-US" sz="3200" u="sng" dirty="0">
                <a:hlinkClick r:id="rId7"/>
              </a:rPr>
              <a:t>Great Plains Network</a:t>
            </a:r>
            <a:r>
              <a:rPr lang="en-US" sz="3200" dirty="0"/>
              <a:t> (CI group and Research Platform group)</a:t>
            </a:r>
          </a:p>
          <a:p>
            <a:pPr marL="742950" lvl="1" indent="-285750">
              <a:buFont typeface="Arial" panose="020B0604020202020204" pitchFamily="34" charset="0"/>
              <a:buChar char="•"/>
            </a:pPr>
            <a:endParaRPr lang="en-US" sz="3200" b="0" strike="noStrike" spc="-1" dirty="0" smtClean="0">
              <a:latin typeface="Calibri"/>
            </a:endParaRPr>
          </a:p>
          <a:p>
            <a:pPr marL="360">
              <a:lnSpc>
                <a:spcPct val="100000"/>
              </a:lnSpc>
              <a:spcBef>
                <a:spcPts val="641"/>
              </a:spcBef>
              <a:buClr>
                <a:srgbClr val="000000"/>
              </a:buClr>
            </a:pPr>
            <a:endParaRPr lang="en-US" sz="3200" b="0" strike="noStrike" spc="-1" dirty="0" smtClean="0">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50</a:t>
            </a:fld>
            <a:endParaRPr lang="en-US" sz="1200" b="0" strike="noStrike" spc="-1">
              <a:latin typeface="Times New Roman"/>
            </a:endParaRPr>
          </a:p>
        </p:txBody>
      </p:sp>
    </p:spTree>
    <p:extLst>
      <p:ext uri="{BB962C8B-B14F-4D97-AF65-F5344CB8AC3E}">
        <p14:creationId xmlns:p14="http://schemas.microsoft.com/office/powerpoint/2010/main" val="33577702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Synchronous Training</a:t>
            </a:r>
            <a:endParaRPr lang="en-US" sz="4400" b="0" strike="noStrike" spc="-1" dirty="0">
              <a:solidFill>
                <a:srgbClr val="000000"/>
              </a:solidFill>
              <a:latin typeface="Calibri"/>
            </a:endParaRPr>
          </a:p>
        </p:txBody>
      </p:sp>
      <p:sp>
        <p:nvSpPr>
          <p:cNvPr id="174" name="TextShape 2"/>
          <p:cNvSpPr txBox="1"/>
          <p:nvPr/>
        </p:nvSpPr>
        <p:spPr>
          <a:xfrm>
            <a:off x="291830" y="1417860"/>
            <a:ext cx="8745165" cy="5165280"/>
          </a:xfrm>
          <a:prstGeom prst="rect">
            <a:avLst/>
          </a:prstGeom>
          <a:noFill/>
          <a:ln>
            <a:noFill/>
          </a:ln>
        </p:spPr>
        <p:txBody>
          <a:bodyPr>
            <a:normAutofit fontScale="25000" lnSpcReduction="20000"/>
          </a:bodyPr>
          <a:lstStyle/>
          <a:p>
            <a:pPr marL="457200" lvl="0" indent="-457200">
              <a:buFont typeface="Arial" panose="020B0604020202020204" pitchFamily="34" charset="0"/>
              <a:buChar char="•"/>
            </a:pPr>
            <a:r>
              <a:rPr lang="en-US" sz="8000" u="sng" dirty="0" smtClean="0">
                <a:hlinkClick r:id="rId2"/>
              </a:rPr>
              <a:t>Linux </a:t>
            </a:r>
            <a:r>
              <a:rPr lang="en-US" sz="8000" u="sng" dirty="0">
                <a:hlinkClick r:id="rId2"/>
              </a:rPr>
              <a:t>Clusters Institute</a:t>
            </a:r>
            <a:r>
              <a:rPr lang="en-US" sz="8000" dirty="0"/>
              <a:t> (LCI</a:t>
            </a:r>
            <a:r>
              <a:rPr lang="en-US" sz="8000" dirty="0" smtClean="0"/>
              <a:t>) </a:t>
            </a:r>
            <a:r>
              <a:rPr lang="en-US" sz="8000" dirty="0"/>
              <a:t>holds </a:t>
            </a:r>
            <a:r>
              <a:rPr lang="en-US" sz="8000" dirty="0" smtClean="0"/>
              <a:t>introductory and intermediate workshops on </a:t>
            </a:r>
            <a:r>
              <a:rPr lang="en-US" sz="8000" dirty="0"/>
              <a:t>HPC system </a:t>
            </a:r>
            <a:r>
              <a:rPr lang="en-US" sz="8000" dirty="0" smtClean="0"/>
              <a:t>administration.  These </a:t>
            </a:r>
            <a:r>
              <a:rPr lang="en-US" sz="8000" dirty="0"/>
              <a:t>workshops have been extremely successful, typically attracting 20-40 pre-service and in-service HPC system administrators per workshop, demonstrating a strong national need for this training</a:t>
            </a:r>
            <a:r>
              <a:rPr lang="en-US" sz="8000" dirty="0" smtClean="0"/>
              <a:t>.</a:t>
            </a:r>
          </a:p>
          <a:p>
            <a:pPr lvl="0"/>
            <a:endParaRPr lang="en-US" sz="8000" dirty="0"/>
          </a:p>
          <a:p>
            <a:pPr marL="457200" lvl="0" indent="-457200">
              <a:buFont typeface="Arial" panose="020B0604020202020204" pitchFamily="34" charset="0"/>
              <a:buChar char="•"/>
            </a:pPr>
            <a:r>
              <a:rPr lang="en-US" sz="8000" b="1" dirty="0"/>
              <a:t>Virtual Residency:</a:t>
            </a:r>
            <a:r>
              <a:rPr lang="en-US" sz="8000" dirty="0"/>
              <a:t> In operation since summer 2015, the Virtual Residency (VR) is a national informal education program that trains Cyberinfrastructure (CI) Facilitators on effective methods for serving their research and education constituents, especially focusing on professional (soft) skills (because much of the technical content that facilitators need is available via other opportunities). </a:t>
            </a:r>
          </a:p>
          <a:p>
            <a:pPr marL="457200" lvl="0" indent="-457200">
              <a:buFont typeface="Arial" panose="020B0604020202020204" pitchFamily="34" charset="0"/>
              <a:buChar char="•"/>
            </a:pPr>
            <a:endParaRPr lang="en-US" sz="8000" b="1" dirty="0" smtClean="0"/>
          </a:p>
          <a:p>
            <a:pPr marL="457200" lvl="0" indent="-457200">
              <a:buFont typeface="Arial" panose="020B0604020202020204" pitchFamily="34" charset="0"/>
              <a:buChar char="•"/>
            </a:pPr>
            <a:r>
              <a:rPr lang="en-US" sz="8000" b="1" dirty="0" smtClean="0"/>
              <a:t>XSEDE </a:t>
            </a:r>
            <a:r>
              <a:rPr lang="en-US" sz="8000" b="1" dirty="0"/>
              <a:t>Monthly Series on HPC </a:t>
            </a:r>
            <a:r>
              <a:rPr lang="en-US" sz="8000" b="1" dirty="0" smtClean="0"/>
              <a:t>topics</a:t>
            </a:r>
            <a:r>
              <a:rPr lang="en-US" sz="8000" dirty="0"/>
              <a:t> </a:t>
            </a:r>
          </a:p>
          <a:p>
            <a:pPr marL="914400" lvl="1" indent="-457200">
              <a:buFont typeface="Arial" panose="020B0604020202020204" pitchFamily="34" charset="0"/>
              <a:buChar char="•"/>
            </a:pPr>
            <a:r>
              <a:rPr lang="en-US" sz="8000" u="sng" dirty="0" smtClean="0">
                <a:hlinkClick r:id="rId3"/>
              </a:rPr>
              <a:t>https</a:t>
            </a:r>
            <a:r>
              <a:rPr lang="en-US" sz="8000" u="sng" dirty="0">
                <a:hlinkClick r:id="rId3"/>
              </a:rPr>
              <a:t>://</a:t>
            </a:r>
            <a:r>
              <a:rPr lang="en-US" sz="8000" u="sng" dirty="0" smtClean="0">
                <a:hlinkClick r:id="rId3"/>
              </a:rPr>
              <a:t>www.psc.edu/xsede-hpc-series-all-workshops</a:t>
            </a:r>
            <a:endParaRPr lang="en-US" sz="8000" dirty="0" smtClean="0"/>
          </a:p>
          <a:p>
            <a:pPr marL="914400" lvl="1" indent="-457200">
              <a:buFont typeface="Arial" panose="020B0604020202020204" pitchFamily="34" charset="0"/>
              <a:buChar char="•"/>
            </a:pPr>
            <a:r>
              <a:rPr lang="en-US" sz="8000" dirty="0" smtClean="0"/>
              <a:t>Big </a:t>
            </a:r>
            <a:r>
              <a:rPr lang="en-US" sz="8000" dirty="0"/>
              <a:t>Data, MPI, </a:t>
            </a:r>
            <a:r>
              <a:rPr lang="en-US" sz="8000" dirty="0" err="1"/>
              <a:t>OpenMP</a:t>
            </a:r>
            <a:r>
              <a:rPr lang="en-US" sz="8000" dirty="0"/>
              <a:t>, </a:t>
            </a:r>
            <a:r>
              <a:rPr lang="en-US" sz="8000" dirty="0" err="1"/>
              <a:t>OpenACC</a:t>
            </a:r>
            <a:r>
              <a:rPr lang="en-US" sz="8000" dirty="0"/>
              <a:t>, and GPUs.  These are offered as live multicast workshops to ~25 sites per </a:t>
            </a:r>
            <a:r>
              <a:rPr lang="en-US" sz="8000" dirty="0" smtClean="0"/>
              <a:t>month.</a:t>
            </a:r>
          </a:p>
          <a:p>
            <a:pPr marL="457200" indent="-457200">
              <a:buFont typeface="Arial" panose="020B0604020202020204" pitchFamily="34" charset="0"/>
              <a:buChar char="•"/>
            </a:pPr>
            <a:endParaRPr lang="en-US" sz="8000" b="1" dirty="0"/>
          </a:p>
          <a:p>
            <a:pPr marL="1828800" lvl="3" indent="-457200">
              <a:buFont typeface="Arial" panose="020B0604020202020204" pitchFamily="34" charset="0"/>
              <a:buChar char="•"/>
            </a:pPr>
            <a:r>
              <a:rPr lang="en-US" sz="8000" b="1" dirty="0" smtClean="0"/>
              <a:t>XSEDE </a:t>
            </a:r>
            <a:r>
              <a:rPr lang="en-US" sz="8000" b="1" dirty="0"/>
              <a:t>Course </a:t>
            </a:r>
            <a:r>
              <a:rPr lang="en-US" sz="8000" b="1" dirty="0" smtClean="0"/>
              <a:t>Calendar</a:t>
            </a:r>
            <a:endParaRPr lang="en-US" sz="8000" dirty="0" smtClean="0"/>
          </a:p>
          <a:p>
            <a:pPr marL="2286000" lvl="4" indent="-457200">
              <a:buFont typeface="Arial" panose="020B0604020202020204" pitchFamily="34" charset="0"/>
              <a:buChar char="•"/>
            </a:pPr>
            <a:r>
              <a:rPr lang="en-US" sz="8000" u="sng" dirty="0" smtClean="0">
                <a:hlinkClick r:id="rId4"/>
              </a:rPr>
              <a:t>https</a:t>
            </a:r>
            <a:r>
              <a:rPr lang="en-US" sz="8000" u="sng" dirty="0">
                <a:hlinkClick r:id="rId4"/>
              </a:rPr>
              <a:t>://</a:t>
            </a:r>
            <a:r>
              <a:rPr lang="en-US" sz="8000" u="sng" dirty="0" smtClean="0">
                <a:hlinkClick r:id="rId4"/>
              </a:rPr>
              <a:t>portal.xsede.org/course-calendar</a:t>
            </a:r>
            <a:endParaRPr lang="en-US" sz="8000" u="sng" dirty="0" smtClean="0"/>
          </a:p>
          <a:p>
            <a:pPr marL="2286000" lvl="4" indent="-457200">
              <a:buFont typeface="Arial" panose="020B0604020202020204" pitchFamily="34" charset="0"/>
              <a:buChar char="•"/>
            </a:pPr>
            <a:r>
              <a:rPr lang="en-US" sz="8000" dirty="0" smtClean="0"/>
              <a:t>In-person, multi-cast, and webcast</a:t>
            </a:r>
            <a:endParaRPr lang="en-US" sz="8000" dirty="0"/>
          </a:p>
          <a:p>
            <a:pPr marL="343080" indent="-342720">
              <a:lnSpc>
                <a:spcPct val="100000"/>
              </a:lnSpc>
              <a:spcBef>
                <a:spcPts val="641"/>
              </a:spcBef>
              <a:buClr>
                <a:srgbClr val="000000"/>
              </a:buClr>
              <a:buFont typeface="Arial"/>
              <a:buChar char="•"/>
            </a:pP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51</a:t>
            </a:fld>
            <a:endParaRPr lang="en-US" sz="1200" b="0" strike="noStrike" spc="-1">
              <a:latin typeface="Times New Roman"/>
            </a:endParaRPr>
          </a:p>
        </p:txBody>
      </p:sp>
    </p:spTree>
    <p:extLst>
      <p:ext uri="{BB962C8B-B14F-4D97-AF65-F5344CB8AC3E}">
        <p14:creationId xmlns:p14="http://schemas.microsoft.com/office/powerpoint/2010/main" val="15517510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spc="-1" dirty="0" smtClean="0">
                <a:solidFill>
                  <a:srgbClr val="000000"/>
                </a:solidFill>
                <a:latin typeface="Calibri"/>
              </a:rPr>
              <a:t>As</a:t>
            </a:r>
            <a:r>
              <a:rPr lang="en-US" sz="4400" b="0" strike="noStrike" spc="-1" dirty="0" smtClean="0">
                <a:solidFill>
                  <a:srgbClr val="000000"/>
                </a:solidFill>
                <a:latin typeface="Calibri"/>
              </a:rPr>
              <a:t>ynchronous Training</a:t>
            </a:r>
            <a:endParaRPr lang="en-US" sz="4400" b="0" strike="noStrike" spc="-1" dirty="0">
              <a:solidFill>
                <a:srgbClr val="000000"/>
              </a:solidFill>
              <a:latin typeface="Calibri"/>
            </a:endParaRPr>
          </a:p>
        </p:txBody>
      </p:sp>
      <p:sp>
        <p:nvSpPr>
          <p:cNvPr id="174" name="TextShape 2"/>
          <p:cNvSpPr txBox="1"/>
          <p:nvPr/>
        </p:nvSpPr>
        <p:spPr>
          <a:xfrm>
            <a:off x="291830" y="1935804"/>
            <a:ext cx="8745165" cy="4647336"/>
          </a:xfrm>
          <a:prstGeom prst="rect">
            <a:avLst/>
          </a:prstGeom>
          <a:noFill/>
          <a:ln>
            <a:noFill/>
          </a:ln>
        </p:spPr>
        <p:txBody>
          <a:bodyPr>
            <a:normAutofit/>
          </a:bodyPr>
          <a:lstStyle/>
          <a:p>
            <a:pPr marL="457200" lvl="0" indent="-457200">
              <a:buFont typeface="Arial" panose="020B0604020202020204" pitchFamily="34" charset="0"/>
              <a:buChar char="•"/>
            </a:pPr>
            <a:r>
              <a:rPr lang="en-US" sz="3200" u="sng" dirty="0">
                <a:hlinkClick r:id="rId2"/>
              </a:rPr>
              <a:t>XSEDE online </a:t>
            </a:r>
            <a:r>
              <a:rPr lang="en-US" sz="3200" u="sng" dirty="0" smtClean="0">
                <a:hlinkClick r:id="rId2"/>
              </a:rPr>
              <a:t>training</a:t>
            </a:r>
            <a:endParaRPr lang="en-US" sz="3200" dirty="0" smtClean="0"/>
          </a:p>
          <a:p>
            <a:pPr marL="457200" lvl="0" indent="-457200">
              <a:buFont typeface="Arial" panose="020B0604020202020204" pitchFamily="34" charset="0"/>
              <a:buChar char="•"/>
            </a:pPr>
            <a:endParaRPr lang="en-US" sz="3200" u="sng" dirty="0">
              <a:hlinkClick r:id="rId3"/>
            </a:endParaRPr>
          </a:p>
          <a:p>
            <a:pPr marL="457200" lvl="0" indent="-457200">
              <a:buFont typeface="Arial" panose="020B0604020202020204" pitchFamily="34" charset="0"/>
              <a:buChar char="•"/>
            </a:pPr>
            <a:r>
              <a:rPr lang="en-US" sz="3200" u="sng" dirty="0" smtClean="0">
                <a:hlinkClick r:id="rId3"/>
              </a:rPr>
              <a:t>ACI-REF </a:t>
            </a:r>
            <a:r>
              <a:rPr lang="en-US" sz="3200" u="sng" dirty="0">
                <a:hlinkClick r:id="rId3"/>
              </a:rPr>
              <a:t>leading practices of </a:t>
            </a:r>
            <a:r>
              <a:rPr lang="en-US" sz="3200" u="sng" dirty="0" smtClean="0">
                <a:hlinkClick r:id="rId3"/>
              </a:rPr>
              <a:t>facilitation</a:t>
            </a:r>
            <a:endParaRPr lang="en-US" sz="3200" dirty="0" smtClean="0"/>
          </a:p>
          <a:p>
            <a:pPr marL="457200" lvl="0" indent="-457200">
              <a:buFont typeface="Arial" panose="020B0604020202020204" pitchFamily="34" charset="0"/>
              <a:buChar char="•"/>
            </a:pPr>
            <a:endParaRPr lang="en-US" sz="3200" u="sng" dirty="0">
              <a:hlinkClick r:id="rId4"/>
            </a:endParaRPr>
          </a:p>
          <a:p>
            <a:pPr marL="457200" lvl="0" indent="-457200">
              <a:buFont typeface="Arial" panose="020B0604020202020204" pitchFamily="34" charset="0"/>
              <a:buChar char="•"/>
            </a:pPr>
            <a:r>
              <a:rPr lang="en-US" sz="3200" u="sng" dirty="0" smtClean="0">
                <a:hlinkClick r:id="rId4"/>
              </a:rPr>
              <a:t>https</a:t>
            </a:r>
            <a:r>
              <a:rPr lang="en-US" sz="3200" u="sng" dirty="0">
                <a:hlinkClick r:id="rId4"/>
              </a:rPr>
              <a:t>://www.youtube.com/XSEDETraining</a:t>
            </a:r>
            <a:endParaRPr lang="en-US" sz="3200" dirty="0"/>
          </a:p>
          <a:p>
            <a:pPr marL="343080" indent="-342720">
              <a:lnSpc>
                <a:spcPct val="100000"/>
              </a:lnSpc>
              <a:spcBef>
                <a:spcPts val="641"/>
              </a:spcBef>
              <a:buClr>
                <a:srgbClr val="000000"/>
              </a:buClr>
              <a:buFont typeface="Arial"/>
              <a:buChar char="•"/>
            </a:pP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52</a:t>
            </a:fld>
            <a:endParaRPr lang="en-US" sz="1200" b="0" strike="noStrike" spc="-1">
              <a:latin typeface="Times New Roman"/>
            </a:endParaRPr>
          </a:p>
        </p:txBody>
      </p:sp>
    </p:spTree>
    <p:extLst>
      <p:ext uri="{BB962C8B-B14F-4D97-AF65-F5344CB8AC3E}">
        <p14:creationId xmlns:p14="http://schemas.microsoft.com/office/powerpoint/2010/main" val="25494188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303864"/>
            <a:ext cx="8229240" cy="1142640"/>
          </a:xfrm>
          <a:prstGeom prst="rect">
            <a:avLst/>
          </a:prstGeom>
          <a:noFill/>
          <a:ln>
            <a:noFill/>
          </a:ln>
        </p:spPr>
        <p:txBody>
          <a:bodyPr anchor="ctr">
            <a:normAutofit/>
          </a:bodyPr>
          <a:lstStyle/>
          <a:p>
            <a:pPr algn="ctr">
              <a:lnSpc>
                <a:spcPct val="100000"/>
              </a:lnSpc>
            </a:pPr>
            <a:r>
              <a:rPr lang="en-US" sz="4400" spc="-1" dirty="0" smtClean="0">
                <a:solidFill>
                  <a:srgbClr val="000000"/>
                </a:solidFill>
                <a:latin typeface="Calibri"/>
              </a:rPr>
              <a:t>Conferences</a:t>
            </a:r>
            <a:endParaRPr lang="en-US" sz="4400" b="0" strike="noStrike" spc="-1" dirty="0">
              <a:solidFill>
                <a:srgbClr val="000000"/>
              </a:solidFill>
              <a:latin typeface="Calibri"/>
            </a:endParaRPr>
          </a:p>
        </p:txBody>
      </p:sp>
      <p:sp>
        <p:nvSpPr>
          <p:cNvPr id="174" name="TextShape 2"/>
          <p:cNvSpPr txBox="1"/>
          <p:nvPr/>
        </p:nvSpPr>
        <p:spPr>
          <a:xfrm>
            <a:off x="291830" y="1595336"/>
            <a:ext cx="8745165" cy="4987804"/>
          </a:xfrm>
          <a:prstGeom prst="rect">
            <a:avLst/>
          </a:prstGeom>
          <a:noFill/>
          <a:ln>
            <a:noFill/>
          </a:ln>
        </p:spPr>
        <p:txBody>
          <a:bodyPr>
            <a:normAutofit/>
          </a:bodyPr>
          <a:lstStyle/>
          <a:p>
            <a:pPr lvl="0"/>
            <a:r>
              <a:rPr lang="en-US" sz="2400" b="1" dirty="0"/>
              <a:t>National (US):</a:t>
            </a:r>
          </a:p>
          <a:p>
            <a:pPr marL="800100" lvl="1" indent="-342900">
              <a:buFont typeface="Arial" panose="020B0604020202020204" pitchFamily="34" charset="0"/>
              <a:buChar char="•"/>
            </a:pPr>
            <a:r>
              <a:rPr lang="en-US" sz="2400" u="sng" dirty="0">
                <a:hlinkClick r:id="rId2"/>
              </a:rPr>
              <a:t>PEARC</a:t>
            </a:r>
            <a:r>
              <a:rPr lang="en-US" sz="2400" dirty="0"/>
              <a:t>: </a:t>
            </a:r>
            <a:r>
              <a:rPr lang="en-US" sz="2400" u="sng" dirty="0">
                <a:hlinkClick r:id="rId3"/>
              </a:rPr>
              <a:t>PEARC18 </a:t>
            </a:r>
            <a:r>
              <a:rPr lang="en-US" sz="2400" dirty="0"/>
              <a:t>is July 22-26, 2018 -</a:t>
            </a:r>
            <a:r>
              <a:rPr lang="en-US" sz="2400" dirty="0" smtClean="0"/>
              <a:t> </a:t>
            </a:r>
            <a:r>
              <a:rPr lang="en-US" sz="2400" dirty="0"/>
              <a:t>if you only go to one conference, go here.</a:t>
            </a:r>
          </a:p>
          <a:p>
            <a:pPr marL="800100" lvl="1" indent="-342900">
              <a:buFont typeface="Arial" panose="020B0604020202020204" pitchFamily="34" charset="0"/>
              <a:buChar char="•"/>
            </a:pPr>
            <a:r>
              <a:rPr lang="en-US" sz="2400" u="sng" dirty="0">
                <a:hlinkClick r:id="rId4"/>
              </a:rPr>
              <a:t>SC Conference Series</a:t>
            </a:r>
            <a:r>
              <a:rPr lang="en-US" sz="2400" dirty="0"/>
              <a:t>:  Always the week prior to Thanksgiving in </a:t>
            </a:r>
            <a:r>
              <a:rPr lang="en-US" sz="2400" dirty="0" smtClean="0"/>
              <a:t>November.  </a:t>
            </a:r>
            <a:r>
              <a:rPr lang="en-US" sz="2400" u="sng" dirty="0">
                <a:hlinkClick r:id="rId5"/>
              </a:rPr>
              <a:t>SC18</a:t>
            </a:r>
            <a:r>
              <a:rPr lang="en-US" sz="2400" dirty="0"/>
              <a:t> is in Dallas, TX, November 11-16, 2018.</a:t>
            </a:r>
          </a:p>
          <a:p>
            <a:pPr lvl="0"/>
            <a:r>
              <a:rPr lang="en-US" sz="2400" b="1" dirty="0" smtClean="0"/>
              <a:t>Regional:</a:t>
            </a:r>
            <a:endParaRPr lang="en-US" sz="2400" b="1" dirty="0"/>
          </a:p>
          <a:p>
            <a:pPr marL="800100" lvl="1" indent="-342900">
              <a:buFont typeface="Arial" panose="020B0604020202020204" pitchFamily="34" charset="0"/>
              <a:buChar char="•"/>
            </a:pPr>
            <a:r>
              <a:rPr lang="en-US" sz="2400" u="sng" dirty="0">
                <a:hlinkClick r:id="rId6"/>
              </a:rPr>
              <a:t>RMACC HPC Symposium</a:t>
            </a:r>
            <a:r>
              <a:rPr lang="en-US" sz="2400" dirty="0"/>
              <a:t> - Colorado, August 7-9, 2018</a:t>
            </a:r>
          </a:p>
          <a:p>
            <a:pPr marL="800100" lvl="1" indent="-342900">
              <a:buFont typeface="Arial" panose="020B0604020202020204" pitchFamily="34" charset="0"/>
              <a:buChar char="•"/>
            </a:pPr>
            <a:r>
              <a:rPr lang="en-US" sz="2400" u="sng" dirty="0">
                <a:hlinkClick r:id="rId7"/>
              </a:rPr>
              <a:t>Oklahoma Supercomputing Symposium</a:t>
            </a:r>
            <a:r>
              <a:rPr lang="en-US" sz="2400" dirty="0"/>
              <a:t>  September 25-26, 2018, Norman, Oklahoma</a:t>
            </a:r>
          </a:p>
          <a:p>
            <a:pPr marL="800100" lvl="1" indent="-342900">
              <a:buFont typeface="Arial" panose="020B0604020202020204" pitchFamily="34" charset="0"/>
              <a:buChar char="•"/>
            </a:pPr>
            <a:r>
              <a:rPr lang="en-US" sz="2400" u="sng" dirty="0">
                <a:hlinkClick r:id="rId8"/>
              </a:rPr>
              <a:t>Great Plains Network Annual Meeting</a:t>
            </a:r>
            <a:r>
              <a:rPr lang="en-US" sz="2400" dirty="0"/>
              <a:t> -- Usually around June 1 in Kansas City.</a:t>
            </a:r>
          </a:p>
          <a:p>
            <a:pPr marL="800100" lvl="1" indent="-342900">
              <a:buFont typeface="Arial" panose="020B0604020202020204" pitchFamily="34" charset="0"/>
              <a:buChar char="•"/>
            </a:pPr>
            <a:r>
              <a:rPr lang="en-US" sz="2400" dirty="0"/>
              <a:t>Campus Champion Regional Groups</a:t>
            </a:r>
          </a:p>
          <a:p>
            <a:pPr marL="343080" indent="-342720">
              <a:lnSpc>
                <a:spcPct val="100000"/>
              </a:lnSpc>
              <a:spcBef>
                <a:spcPts val="641"/>
              </a:spcBef>
              <a:buClr>
                <a:srgbClr val="000000"/>
              </a:buClr>
              <a:buFont typeface="Arial"/>
              <a:buChar char="•"/>
            </a:pP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53</a:t>
            </a:fld>
            <a:endParaRPr lang="en-US" sz="1200" b="0" strike="noStrike" spc="-1">
              <a:latin typeface="Times New Roman"/>
            </a:endParaRPr>
          </a:p>
        </p:txBody>
      </p:sp>
    </p:spTree>
    <p:extLst>
      <p:ext uri="{BB962C8B-B14F-4D97-AF65-F5344CB8AC3E}">
        <p14:creationId xmlns:p14="http://schemas.microsoft.com/office/powerpoint/2010/main" val="37421740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Facing 2?</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020" y="1613000"/>
            <a:ext cx="5062354" cy="3796765"/>
          </a:xfrm>
          <a:prstGeom prst="rect">
            <a:avLst/>
          </a:prstGeom>
        </p:spPr>
      </p:pic>
    </p:spTree>
    <p:extLst>
      <p:ext uri="{BB962C8B-B14F-4D97-AF65-F5344CB8AC3E}">
        <p14:creationId xmlns:p14="http://schemas.microsoft.com/office/powerpoint/2010/main" val="1131018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Facing Roll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020" y="1613000"/>
            <a:ext cx="5062354" cy="3796765"/>
          </a:xfrm>
          <a:prstGeom prst="rect">
            <a:avLst/>
          </a:prstGeom>
        </p:spPr>
      </p:pic>
      <p:sp>
        <p:nvSpPr>
          <p:cNvPr id="4" name="Rectangle 3"/>
          <p:cNvSpPr/>
          <p:nvPr/>
        </p:nvSpPr>
        <p:spPr>
          <a:xfrm>
            <a:off x="2956088" y="5605445"/>
            <a:ext cx="3539136" cy="584775"/>
          </a:xfrm>
          <a:prstGeom prst="rect">
            <a:avLst/>
          </a:prstGeom>
        </p:spPr>
        <p:txBody>
          <a:bodyPr wrap="square">
            <a:spAutoFit/>
          </a:bodyPr>
          <a:lstStyle/>
          <a:p>
            <a:r>
              <a:rPr lang="en-US" sz="3200" dirty="0" smtClean="0"/>
              <a:t>Oscar the Grouch!</a:t>
            </a:r>
          </a:p>
        </p:txBody>
      </p:sp>
    </p:spTree>
    <p:extLst>
      <p:ext uri="{BB962C8B-B14F-4D97-AF65-F5344CB8AC3E}">
        <p14:creationId xmlns:p14="http://schemas.microsoft.com/office/powerpoint/2010/main" val="712295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Facing Roll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020" y="1613000"/>
            <a:ext cx="5062354" cy="3796765"/>
          </a:xfrm>
          <a:prstGeom prst="rect">
            <a:avLst/>
          </a:prstGeom>
        </p:spPr>
      </p:pic>
      <p:sp>
        <p:nvSpPr>
          <p:cNvPr id="4" name="Rectangle 3"/>
          <p:cNvSpPr/>
          <p:nvPr/>
        </p:nvSpPr>
        <p:spPr>
          <a:xfrm>
            <a:off x="2508616" y="5605445"/>
            <a:ext cx="4417478" cy="584775"/>
          </a:xfrm>
          <a:prstGeom prst="rect">
            <a:avLst/>
          </a:prstGeom>
        </p:spPr>
        <p:txBody>
          <a:bodyPr wrap="square">
            <a:spAutoFit/>
          </a:bodyPr>
          <a:lstStyle/>
          <a:p>
            <a:r>
              <a:rPr lang="en-US" sz="3200" dirty="0" smtClean="0"/>
              <a:t>“OSCER” the Grouch?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424" y="274680"/>
            <a:ext cx="4369670" cy="5705986"/>
          </a:xfrm>
          <a:prstGeom prst="rect">
            <a:avLst/>
          </a:prstGeom>
        </p:spPr>
      </p:pic>
    </p:spTree>
    <p:extLst>
      <p:ext uri="{BB962C8B-B14F-4D97-AF65-F5344CB8AC3E}">
        <p14:creationId xmlns:p14="http://schemas.microsoft.com/office/powerpoint/2010/main" val="3503033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Facing Roll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65" y="1525451"/>
            <a:ext cx="3841573" cy="2881179"/>
          </a:xfrm>
          <a:prstGeom prst="rect">
            <a:avLst/>
          </a:prstGeom>
        </p:spPr>
      </p:pic>
      <p:sp>
        <p:nvSpPr>
          <p:cNvPr id="4" name="Rectangle 3"/>
          <p:cNvSpPr/>
          <p:nvPr/>
        </p:nvSpPr>
        <p:spPr>
          <a:xfrm>
            <a:off x="4349996" y="1525451"/>
            <a:ext cx="4570268" cy="4524315"/>
          </a:xfrm>
          <a:prstGeom prst="rect">
            <a:avLst/>
          </a:prstGeom>
        </p:spPr>
        <p:txBody>
          <a:bodyPr wrap="square">
            <a:spAutoFit/>
          </a:bodyPr>
          <a:lstStyle/>
          <a:p>
            <a:pPr marL="457200" indent="-457200">
              <a:buFont typeface="Arial" panose="020B0604020202020204" pitchFamily="34" charset="0"/>
              <a:buChar char="•"/>
            </a:pPr>
            <a:r>
              <a:rPr lang="en-US" sz="3200" dirty="0" smtClean="0"/>
              <a:t>Never leaves his garbage can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U</a:t>
            </a:r>
            <a:r>
              <a:rPr lang="en-US" sz="3200" dirty="0" smtClean="0"/>
              <a:t>nderground lair = data center</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Semi-grouchy?</a:t>
            </a:r>
          </a:p>
          <a:p>
            <a:pPr marL="457200" indent="-457200" algn="ctr">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smtClean="0"/>
          </a:p>
        </p:txBody>
      </p:sp>
    </p:spTree>
    <p:extLst>
      <p:ext uri="{BB962C8B-B14F-4D97-AF65-F5344CB8AC3E}">
        <p14:creationId xmlns:p14="http://schemas.microsoft.com/office/powerpoint/2010/main" val="2138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7005" t="10202" r="15995" b="6322"/>
          <a:stretch/>
        </p:blipFill>
        <p:spPr>
          <a:xfrm>
            <a:off x="243191" y="337548"/>
            <a:ext cx="8589524" cy="5512679"/>
          </a:xfrm>
          <a:prstGeom prst="rect">
            <a:avLst/>
          </a:prstGeom>
        </p:spPr>
      </p:pic>
    </p:spTree>
    <p:extLst>
      <p:ext uri="{BB962C8B-B14F-4D97-AF65-F5344CB8AC3E}">
        <p14:creationId xmlns:p14="http://schemas.microsoft.com/office/powerpoint/2010/main" val="3296080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Facing Roll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66" y="1525452"/>
            <a:ext cx="3582168" cy="2686625"/>
          </a:xfrm>
          <a:prstGeom prst="rect">
            <a:avLst/>
          </a:prstGeom>
        </p:spPr>
      </p:pic>
      <p:sp>
        <p:nvSpPr>
          <p:cNvPr id="4" name="Rectangle 3"/>
          <p:cNvSpPr/>
          <p:nvPr/>
        </p:nvSpPr>
        <p:spPr>
          <a:xfrm>
            <a:off x="3827875" y="1525452"/>
            <a:ext cx="5316125" cy="3693319"/>
          </a:xfrm>
          <a:prstGeom prst="rect">
            <a:avLst/>
          </a:prstGeom>
        </p:spPr>
        <p:txBody>
          <a:bodyPr wrap="square">
            <a:spAutoFit/>
          </a:bodyPr>
          <a:lstStyle/>
          <a:p>
            <a:pPr marL="514350" indent="-514350">
              <a:buFont typeface="+mj-lt"/>
              <a:buAutoNum type="arabicPeriod"/>
            </a:pPr>
            <a:r>
              <a:rPr lang="en-US" sz="2600" dirty="0" smtClean="0"/>
              <a:t>Partnership &amp; Communications</a:t>
            </a:r>
          </a:p>
          <a:p>
            <a:pPr marL="514350" indent="-514350">
              <a:buFont typeface="+mj-lt"/>
              <a:buAutoNum type="arabicPeriod"/>
            </a:pPr>
            <a:r>
              <a:rPr lang="en-US" sz="2600" dirty="0" smtClean="0"/>
              <a:t>Internal &amp; External Security &amp; Privacy</a:t>
            </a:r>
          </a:p>
          <a:p>
            <a:pPr marL="514350" indent="-514350">
              <a:buFont typeface="+mj-lt"/>
              <a:buAutoNum type="arabicPeriod"/>
            </a:pPr>
            <a:r>
              <a:rPr lang="en-US" sz="2600" dirty="0" smtClean="0"/>
              <a:t>Systems Environment Management</a:t>
            </a:r>
          </a:p>
          <a:p>
            <a:pPr marL="514350" indent="-514350">
              <a:buFont typeface="+mj-lt"/>
              <a:buAutoNum type="arabicPeriod"/>
            </a:pPr>
            <a:r>
              <a:rPr lang="en-US" sz="2600" dirty="0" smtClean="0"/>
              <a:t>Virtualized Layers</a:t>
            </a:r>
          </a:p>
          <a:p>
            <a:pPr marL="514350" indent="-514350">
              <a:buFont typeface="+mj-lt"/>
              <a:buAutoNum type="arabicPeriod"/>
            </a:pPr>
            <a:r>
              <a:rPr lang="en-US" sz="2600" dirty="0" smtClean="0"/>
              <a:t>Physical Systems</a:t>
            </a:r>
          </a:p>
          <a:p>
            <a:pPr marL="514350" indent="-514350">
              <a:buFont typeface="+mj-lt"/>
              <a:buAutoNum type="arabicPeriod"/>
            </a:pPr>
            <a:r>
              <a:rPr lang="en-US" sz="2600" dirty="0" smtClean="0"/>
              <a:t>Data Center</a:t>
            </a:r>
            <a:endParaRPr lang="en-US" sz="2600" dirty="0"/>
          </a:p>
          <a:p>
            <a:pPr marL="457200" indent="-457200">
              <a:buFont typeface="Arial" panose="020B0604020202020204" pitchFamily="34" charset="0"/>
              <a:buChar char="•"/>
            </a:pPr>
            <a:endParaRPr lang="en-US" sz="2600" dirty="0" smtClean="0"/>
          </a:p>
        </p:txBody>
      </p:sp>
    </p:spTree>
    <p:extLst>
      <p:ext uri="{BB962C8B-B14F-4D97-AF65-F5344CB8AC3E}">
        <p14:creationId xmlns:p14="http://schemas.microsoft.com/office/powerpoint/2010/main" val="386355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a:solidFill>
                  <a:srgbClr val="000000"/>
                </a:solidFill>
                <a:latin typeface="Calibri"/>
              </a:rPr>
              <a:t>Why, What, How?</a:t>
            </a:r>
          </a:p>
        </p:txBody>
      </p:sp>
      <p:sp>
        <p:nvSpPr>
          <p:cNvPr id="174" name="TextShape 2"/>
          <p:cNvSpPr txBox="1"/>
          <p:nvPr/>
        </p:nvSpPr>
        <p:spPr>
          <a:xfrm>
            <a:off x="500760" y="1600200"/>
            <a:ext cx="8229240" cy="4525560"/>
          </a:xfrm>
          <a:prstGeom prst="rect">
            <a:avLst/>
          </a:prstGeom>
          <a:noFill/>
          <a:ln>
            <a:noFill/>
          </a:ln>
        </p:spPr>
        <p:txBody>
          <a:bodyPr>
            <a:normAutofit/>
          </a:bodyPr>
          <a:lstStyle/>
          <a:p>
            <a:pPr marL="360">
              <a:lnSpc>
                <a:spcPct val="100000"/>
              </a:lnSpc>
              <a:spcBef>
                <a:spcPts val="641"/>
              </a:spcBef>
              <a:buClr>
                <a:srgbClr val="000000"/>
              </a:buClr>
            </a:pPr>
            <a:r>
              <a:rPr lang="en-US" sz="3200" b="0" strike="noStrike" spc="-1" dirty="0">
                <a:solidFill>
                  <a:srgbClr val="000000"/>
                </a:solidFill>
                <a:latin typeface="Calibri"/>
              </a:rPr>
              <a:t>When Google can’t </a:t>
            </a:r>
            <a:r>
              <a:rPr lang="en-US" sz="3200" b="0" strike="noStrike" spc="-1" dirty="0" smtClean="0">
                <a:solidFill>
                  <a:srgbClr val="000000"/>
                </a:solidFill>
                <a:latin typeface="Calibri"/>
              </a:rPr>
              <a:t>help…</a:t>
            </a: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Communities </a:t>
            </a:r>
            <a:r>
              <a:rPr lang="en-US" sz="3200" b="0" strike="noStrike" spc="-1" dirty="0">
                <a:solidFill>
                  <a:srgbClr val="000000"/>
                </a:solidFill>
                <a:latin typeface="Calibri"/>
              </a:rPr>
              <a:t>of </a:t>
            </a:r>
            <a:r>
              <a:rPr lang="en-US" sz="3200" b="0" strike="noStrike" spc="-1" dirty="0" smtClean="0">
                <a:solidFill>
                  <a:srgbClr val="000000"/>
                </a:solidFill>
                <a:latin typeface="Calibri"/>
              </a:rPr>
              <a:t>Practice</a:t>
            </a:r>
          </a:p>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Synchronous Training</a:t>
            </a:r>
          </a:p>
          <a:p>
            <a:pPr marL="343080" indent="-342720">
              <a:lnSpc>
                <a:spcPct val="100000"/>
              </a:lnSpc>
              <a:spcBef>
                <a:spcPts val="641"/>
              </a:spcBef>
              <a:buClr>
                <a:srgbClr val="000000"/>
              </a:buClr>
              <a:buFont typeface="Arial"/>
              <a:buChar char="•"/>
            </a:pPr>
            <a:r>
              <a:rPr lang="en-US" sz="3200" spc="-1" dirty="0" smtClean="0">
                <a:solidFill>
                  <a:srgbClr val="000000"/>
                </a:solidFill>
                <a:latin typeface="Calibri"/>
              </a:rPr>
              <a:t>Asynchronous Training</a:t>
            </a:r>
          </a:p>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Conferences</a:t>
            </a:r>
          </a:p>
          <a:p>
            <a:pPr marL="343080" indent="-342720">
              <a:lnSpc>
                <a:spcPct val="100000"/>
              </a:lnSpc>
              <a:spcBef>
                <a:spcPts val="641"/>
              </a:spcBef>
              <a:buClr>
                <a:srgbClr val="000000"/>
              </a:buClr>
              <a:buFont typeface="Arial"/>
              <a:buChar char="•"/>
            </a:pPr>
            <a:r>
              <a:rPr lang="en-US" sz="3200" spc="-1" dirty="0" smtClean="0">
                <a:solidFill>
                  <a:srgbClr val="000000"/>
                </a:solidFill>
                <a:latin typeface="Calibri"/>
              </a:rPr>
              <a:t>Other Entities</a:t>
            </a:r>
          </a:p>
          <a:p>
            <a:pPr marL="343080" indent="-342720">
              <a:lnSpc>
                <a:spcPct val="100000"/>
              </a:lnSpc>
              <a:spcBef>
                <a:spcPts val="641"/>
              </a:spcBef>
              <a:buClr>
                <a:srgbClr val="000000"/>
              </a:buClr>
              <a:buFont typeface="Arial"/>
              <a:buChar char="•"/>
            </a:pP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6</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Facing Roll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66" y="1525452"/>
            <a:ext cx="3582168" cy="2686625"/>
          </a:xfrm>
          <a:prstGeom prst="rect">
            <a:avLst/>
          </a:prstGeom>
        </p:spPr>
      </p:pic>
      <p:sp>
        <p:nvSpPr>
          <p:cNvPr id="4" name="Rectangle 3"/>
          <p:cNvSpPr/>
          <p:nvPr/>
        </p:nvSpPr>
        <p:spPr>
          <a:xfrm>
            <a:off x="3827875" y="1525452"/>
            <a:ext cx="5316125" cy="4093428"/>
          </a:xfrm>
          <a:prstGeom prst="rect">
            <a:avLst/>
          </a:prstGeom>
        </p:spPr>
        <p:txBody>
          <a:bodyPr wrap="square">
            <a:spAutoFit/>
          </a:bodyPr>
          <a:lstStyle/>
          <a:p>
            <a:pPr marL="514350" indent="-514350">
              <a:buFont typeface="+mj-lt"/>
              <a:buAutoNum type="arabicPeriod"/>
            </a:pPr>
            <a:r>
              <a:rPr lang="en-US" sz="2600" dirty="0" smtClean="0"/>
              <a:t>Partnership &amp; Communications</a:t>
            </a:r>
          </a:p>
          <a:p>
            <a:pPr marL="514350" indent="-514350">
              <a:buFont typeface="+mj-lt"/>
              <a:buAutoNum type="arabicPeriod"/>
            </a:pPr>
            <a:r>
              <a:rPr lang="en-US" sz="2600" dirty="0" smtClean="0"/>
              <a:t>Internal &amp; External Security &amp; Privacy</a:t>
            </a:r>
          </a:p>
          <a:p>
            <a:pPr marL="514350" indent="-514350">
              <a:buFont typeface="+mj-lt"/>
              <a:buAutoNum type="arabicPeriod"/>
            </a:pPr>
            <a:r>
              <a:rPr lang="en-US" sz="2600" dirty="0" smtClean="0"/>
              <a:t>Systems Environment Management</a:t>
            </a:r>
          </a:p>
          <a:p>
            <a:pPr marL="514350" indent="-514350">
              <a:buFont typeface="+mj-lt"/>
              <a:buAutoNum type="arabicPeriod"/>
            </a:pPr>
            <a:r>
              <a:rPr lang="en-US" sz="2600" dirty="0" smtClean="0"/>
              <a:t>Virtualized Layers</a:t>
            </a:r>
          </a:p>
          <a:p>
            <a:pPr marL="514350" indent="-514350">
              <a:buFont typeface="+mj-lt"/>
              <a:buAutoNum type="arabicPeriod"/>
            </a:pPr>
            <a:r>
              <a:rPr lang="en-US" sz="2600" dirty="0" smtClean="0"/>
              <a:t>Physical Systems</a:t>
            </a:r>
          </a:p>
          <a:p>
            <a:pPr marL="514350" indent="-514350">
              <a:buFont typeface="+mj-lt"/>
              <a:buAutoNum type="arabicPeriod"/>
            </a:pPr>
            <a:r>
              <a:rPr lang="en-US" sz="2600" dirty="0" smtClean="0"/>
              <a:t>Data Center</a:t>
            </a:r>
          </a:p>
          <a:p>
            <a:pPr marL="514350" indent="-514350">
              <a:buFont typeface="+mj-lt"/>
              <a:buAutoNum type="arabicPeriod"/>
            </a:pPr>
            <a:r>
              <a:rPr lang="en-US" sz="2600" dirty="0" smtClean="0">
                <a:solidFill>
                  <a:srgbClr val="C00000"/>
                </a:solidFill>
              </a:rPr>
              <a:t>Donuts/Energy Drinks!</a:t>
            </a:r>
            <a:endParaRPr lang="en-US" sz="2600" dirty="0">
              <a:solidFill>
                <a:srgbClr val="C00000"/>
              </a:solidFill>
            </a:endParaRPr>
          </a:p>
          <a:p>
            <a:pPr marL="457200" indent="-457200">
              <a:buFont typeface="Arial" panose="020B0604020202020204" pitchFamily="34" charset="0"/>
              <a:buChar char="•"/>
            </a:pPr>
            <a:endParaRPr lang="en-US" sz="2600" dirty="0" smtClean="0"/>
          </a:p>
        </p:txBody>
      </p:sp>
    </p:spTree>
    <p:extLst>
      <p:ext uri="{BB962C8B-B14F-4D97-AF65-F5344CB8AC3E}">
        <p14:creationId xmlns:p14="http://schemas.microsoft.com/office/powerpoint/2010/main" val="30425263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Facing Roll</a:t>
            </a:r>
            <a:endParaRPr lang="en-US" dirty="0"/>
          </a:p>
        </p:txBody>
      </p:sp>
      <p:sp>
        <p:nvSpPr>
          <p:cNvPr id="4" name="Rectangle 3"/>
          <p:cNvSpPr/>
          <p:nvPr/>
        </p:nvSpPr>
        <p:spPr>
          <a:xfrm>
            <a:off x="2650828" y="3101333"/>
            <a:ext cx="5316125" cy="4093428"/>
          </a:xfrm>
          <a:prstGeom prst="rect">
            <a:avLst/>
          </a:prstGeom>
        </p:spPr>
        <p:txBody>
          <a:bodyPr wrap="square">
            <a:spAutoFit/>
          </a:bodyPr>
          <a:lstStyle/>
          <a:p>
            <a:pPr marL="514350" indent="-514350">
              <a:buFont typeface="+mj-lt"/>
              <a:buAutoNum type="arabicPeriod"/>
            </a:pPr>
            <a:r>
              <a:rPr lang="en-US" sz="2600" dirty="0" smtClean="0"/>
              <a:t>Partnership &amp; Communications</a:t>
            </a:r>
          </a:p>
          <a:p>
            <a:pPr marL="514350" indent="-514350">
              <a:buFont typeface="+mj-lt"/>
              <a:buAutoNum type="arabicPeriod"/>
            </a:pPr>
            <a:r>
              <a:rPr lang="en-US" sz="2600" dirty="0" smtClean="0"/>
              <a:t>Internal &amp; External Security &amp; Privacy</a:t>
            </a:r>
          </a:p>
          <a:p>
            <a:pPr marL="514350" indent="-514350">
              <a:buFont typeface="+mj-lt"/>
              <a:buAutoNum type="arabicPeriod"/>
            </a:pPr>
            <a:r>
              <a:rPr lang="en-US" sz="2600" dirty="0" smtClean="0"/>
              <a:t>Systems Environment Management</a:t>
            </a:r>
          </a:p>
          <a:p>
            <a:pPr marL="514350" indent="-514350">
              <a:buFont typeface="+mj-lt"/>
              <a:buAutoNum type="arabicPeriod"/>
            </a:pPr>
            <a:r>
              <a:rPr lang="en-US" sz="2600" dirty="0" smtClean="0"/>
              <a:t>Virtualized Layers</a:t>
            </a:r>
          </a:p>
          <a:p>
            <a:pPr marL="514350" indent="-514350">
              <a:buFont typeface="+mj-lt"/>
              <a:buAutoNum type="arabicPeriod"/>
            </a:pPr>
            <a:r>
              <a:rPr lang="en-US" sz="2600" dirty="0" smtClean="0"/>
              <a:t>Physical Systems</a:t>
            </a:r>
          </a:p>
          <a:p>
            <a:pPr marL="514350" indent="-514350">
              <a:buFont typeface="+mj-lt"/>
              <a:buAutoNum type="arabicPeriod"/>
            </a:pPr>
            <a:r>
              <a:rPr lang="en-US" sz="2600" dirty="0" smtClean="0"/>
              <a:t>Data Center</a:t>
            </a:r>
          </a:p>
          <a:p>
            <a:pPr marL="514350" indent="-514350">
              <a:buFont typeface="+mj-lt"/>
              <a:buAutoNum type="arabicPeriod"/>
            </a:pPr>
            <a:r>
              <a:rPr lang="en-US" sz="2600" dirty="0" smtClean="0">
                <a:solidFill>
                  <a:srgbClr val="C00000"/>
                </a:solidFill>
              </a:rPr>
              <a:t>Donuts/Energy Drinks!</a:t>
            </a:r>
            <a:endParaRPr lang="en-US" sz="2600" dirty="0">
              <a:solidFill>
                <a:srgbClr val="C00000"/>
              </a:solidFill>
            </a:endParaRPr>
          </a:p>
          <a:p>
            <a:pPr marL="457200" indent="-457200">
              <a:buFont typeface="Arial" panose="020B0604020202020204" pitchFamily="34" charset="0"/>
              <a:buChar char="•"/>
            </a:pPr>
            <a:endParaRPr lang="en-US" sz="2600"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35" y="1210486"/>
            <a:ext cx="8852170" cy="3113459"/>
          </a:xfrm>
          <a:prstGeom prst="rect">
            <a:avLst/>
          </a:prstGeom>
        </p:spPr>
      </p:pic>
    </p:spTree>
    <p:extLst>
      <p:ext uri="{BB962C8B-B14F-4D97-AF65-F5344CB8AC3E}">
        <p14:creationId xmlns:p14="http://schemas.microsoft.com/office/powerpoint/2010/main" val="2712925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Systems Facing Roll</a:t>
            </a:r>
            <a:endParaRPr lang="en-US" dirty="0"/>
          </a:p>
        </p:txBody>
      </p:sp>
      <p:sp>
        <p:nvSpPr>
          <p:cNvPr id="4" name="Rectangle 3"/>
          <p:cNvSpPr/>
          <p:nvPr/>
        </p:nvSpPr>
        <p:spPr>
          <a:xfrm>
            <a:off x="2660556" y="2867870"/>
            <a:ext cx="5316125" cy="4093428"/>
          </a:xfrm>
          <a:prstGeom prst="rect">
            <a:avLst/>
          </a:prstGeom>
        </p:spPr>
        <p:txBody>
          <a:bodyPr wrap="square">
            <a:spAutoFit/>
          </a:bodyPr>
          <a:lstStyle/>
          <a:p>
            <a:pPr marL="514350" indent="-514350">
              <a:buFont typeface="+mj-lt"/>
              <a:buAutoNum type="arabicPeriod"/>
            </a:pPr>
            <a:r>
              <a:rPr lang="en-US" sz="2600" dirty="0" smtClean="0"/>
              <a:t>Partnership &amp; Communications</a:t>
            </a:r>
          </a:p>
          <a:p>
            <a:pPr marL="514350" indent="-514350">
              <a:buFont typeface="+mj-lt"/>
              <a:buAutoNum type="arabicPeriod"/>
            </a:pPr>
            <a:r>
              <a:rPr lang="en-US" sz="2600" dirty="0" smtClean="0"/>
              <a:t>Internal &amp; External Security &amp; Privacy</a:t>
            </a:r>
          </a:p>
          <a:p>
            <a:pPr marL="514350" indent="-514350">
              <a:buFont typeface="+mj-lt"/>
              <a:buAutoNum type="arabicPeriod"/>
            </a:pPr>
            <a:r>
              <a:rPr lang="en-US" sz="2600" dirty="0" smtClean="0"/>
              <a:t>Systems Environment Management</a:t>
            </a:r>
          </a:p>
          <a:p>
            <a:pPr marL="514350" indent="-514350">
              <a:buFont typeface="+mj-lt"/>
              <a:buAutoNum type="arabicPeriod"/>
            </a:pPr>
            <a:r>
              <a:rPr lang="en-US" sz="2600" dirty="0" smtClean="0"/>
              <a:t>Virtualized Layers</a:t>
            </a:r>
          </a:p>
          <a:p>
            <a:pPr marL="514350" indent="-514350">
              <a:buFont typeface="+mj-lt"/>
              <a:buAutoNum type="arabicPeriod"/>
            </a:pPr>
            <a:r>
              <a:rPr lang="en-US" sz="2600" dirty="0" smtClean="0"/>
              <a:t>Physical Systems</a:t>
            </a:r>
          </a:p>
          <a:p>
            <a:pPr marL="514350" indent="-514350">
              <a:buFont typeface="+mj-lt"/>
              <a:buAutoNum type="arabicPeriod"/>
            </a:pPr>
            <a:r>
              <a:rPr lang="en-US" sz="2600" dirty="0" smtClean="0"/>
              <a:t>Data Center</a:t>
            </a:r>
          </a:p>
          <a:p>
            <a:pPr marL="514350" indent="-514350">
              <a:buFont typeface="+mj-lt"/>
              <a:buAutoNum type="arabicPeriod"/>
            </a:pPr>
            <a:r>
              <a:rPr lang="en-US" sz="2600" dirty="0" smtClean="0">
                <a:solidFill>
                  <a:srgbClr val="C00000"/>
                </a:solidFill>
              </a:rPr>
              <a:t>Donuts/Energy Drinks!</a:t>
            </a:r>
            <a:endParaRPr lang="en-US" sz="2600" dirty="0">
              <a:solidFill>
                <a:srgbClr val="C00000"/>
              </a:solidFill>
            </a:endParaRPr>
          </a:p>
          <a:p>
            <a:pPr marL="457200" indent="-457200">
              <a:buFont typeface="Arial" panose="020B0604020202020204" pitchFamily="34" charset="0"/>
              <a:buChar char="•"/>
            </a:pPr>
            <a:endParaRPr lang="en-US" sz="2600"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20" y="1298035"/>
            <a:ext cx="8458020" cy="4757636"/>
          </a:xfrm>
          <a:prstGeom prst="rect">
            <a:avLst/>
          </a:prstGeom>
        </p:spPr>
      </p:pic>
    </p:spTree>
    <p:extLst>
      <p:ext uri="{BB962C8B-B14F-4D97-AF65-F5344CB8AC3E}">
        <p14:creationId xmlns:p14="http://schemas.microsoft.com/office/powerpoint/2010/main" val="2073700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303864"/>
            <a:ext cx="8229240" cy="1142640"/>
          </a:xfrm>
          <a:prstGeom prst="rect">
            <a:avLst/>
          </a:prstGeom>
          <a:noFill/>
          <a:ln>
            <a:noFill/>
          </a:ln>
        </p:spPr>
        <p:txBody>
          <a:bodyPr anchor="ctr">
            <a:normAutofit/>
          </a:bodyPr>
          <a:lstStyle/>
          <a:p>
            <a:pPr algn="ctr">
              <a:lnSpc>
                <a:spcPct val="100000"/>
              </a:lnSpc>
            </a:pPr>
            <a:r>
              <a:rPr lang="en-US" sz="4400" spc="-1" dirty="0" smtClean="0">
                <a:solidFill>
                  <a:srgbClr val="000000"/>
                </a:solidFill>
                <a:latin typeface="Calibri"/>
              </a:rPr>
              <a:t>Other Entities</a:t>
            </a:r>
            <a:endParaRPr lang="en-US" sz="4400" b="0" strike="noStrike" spc="-1" dirty="0">
              <a:solidFill>
                <a:srgbClr val="000000"/>
              </a:solidFill>
              <a:latin typeface="Calibri"/>
            </a:endParaRPr>
          </a:p>
        </p:txBody>
      </p:sp>
      <p:sp>
        <p:nvSpPr>
          <p:cNvPr id="174" name="TextShape 2"/>
          <p:cNvSpPr txBox="1"/>
          <p:nvPr/>
        </p:nvSpPr>
        <p:spPr>
          <a:xfrm>
            <a:off x="291830" y="1595336"/>
            <a:ext cx="8745165" cy="4987804"/>
          </a:xfrm>
          <a:prstGeom prst="rect">
            <a:avLst/>
          </a:prstGeom>
          <a:noFill/>
          <a:ln>
            <a:noFill/>
          </a:ln>
        </p:spPr>
        <p:txBody>
          <a:bodyPr>
            <a:normAutofit/>
          </a:bodyPr>
          <a:lstStyle/>
          <a:p>
            <a:pPr marL="914400" lvl="1" indent="-457200">
              <a:buFont typeface="Arial" panose="020B0604020202020204" pitchFamily="34" charset="0"/>
              <a:buChar char="•"/>
            </a:pPr>
            <a:r>
              <a:rPr lang="en-US" sz="2800" dirty="0">
                <a:latin typeface="Calibri" panose="020F0502020204030204" pitchFamily="34" charset="0"/>
              </a:rPr>
              <a:t>Science Gateways Community </a:t>
            </a:r>
            <a:r>
              <a:rPr lang="en-US" sz="2800" dirty="0" smtClean="0">
                <a:latin typeface="Calibri" panose="020F0502020204030204" pitchFamily="34" charset="0"/>
              </a:rPr>
              <a:t>Institute (SGCI)</a:t>
            </a:r>
          </a:p>
          <a:p>
            <a:pPr marL="914400" lvl="1" indent="-457200">
              <a:buFont typeface="Arial" panose="020B0604020202020204" pitchFamily="34" charset="0"/>
              <a:buChar char="•"/>
            </a:pPr>
            <a:r>
              <a:rPr lang="en-US" sz="2800" dirty="0">
                <a:latin typeface="Calibri" panose="020F0502020204030204" pitchFamily="34" charset="0"/>
              </a:rPr>
              <a:t>Clemson-led Advanced Cyberinfrastructure Research &amp; Education </a:t>
            </a:r>
            <a:r>
              <a:rPr lang="en-US" sz="2800" dirty="0" smtClean="0">
                <a:latin typeface="Calibri" panose="020F0502020204030204" pitchFamily="34" charset="0"/>
              </a:rPr>
              <a:t>Facilitators (ACI-REF)</a:t>
            </a:r>
          </a:p>
          <a:p>
            <a:pPr marL="914400" lvl="1" indent="-457200">
              <a:buFont typeface="Arial" panose="020B0604020202020204" pitchFamily="34" charset="0"/>
              <a:buChar char="•"/>
            </a:pPr>
            <a:r>
              <a:rPr lang="en-US" sz="2800" dirty="0" err="1" smtClean="0">
                <a:latin typeface="Calibri" panose="020F0502020204030204" pitchFamily="34" charset="0"/>
              </a:rPr>
              <a:t>CyberAmbassadors</a:t>
            </a:r>
            <a:endParaRPr lang="en-US" sz="2800" dirty="0" smtClean="0">
              <a:latin typeface="Calibri" panose="020F0502020204030204" pitchFamily="34" charset="0"/>
            </a:endParaRPr>
          </a:p>
          <a:p>
            <a:pPr marL="914400" lvl="1" indent="-457200">
              <a:buFont typeface="Arial" panose="020B0604020202020204" pitchFamily="34" charset="0"/>
              <a:buChar char="•"/>
            </a:pPr>
            <a:r>
              <a:rPr lang="en-US" sz="2800" dirty="0">
                <a:latin typeface="Calibri" panose="020F0502020204030204" pitchFamily="34" charset="0"/>
              </a:rPr>
              <a:t>United Kingdom Research Software Engineer </a:t>
            </a:r>
            <a:r>
              <a:rPr lang="en-US" sz="2800" dirty="0" smtClean="0">
                <a:latin typeface="Calibri" panose="020F0502020204030204" pitchFamily="34" charset="0"/>
              </a:rPr>
              <a:t>Association</a:t>
            </a:r>
          </a:p>
          <a:p>
            <a:pPr marL="914400" lvl="1" indent="-457200">
              <a:buFont typeface="Arial" panose="020B0604020202020204" pitchFamily="34" charset="0"/>
              <a:buChar char="•"/>
            </a:pPr>
            <a:r>
              <a:rPr lang="en-US" sz="2800" dirty="0">
                <a:latin typeface="Calibri" panose="020F0502020204030204" pitchFamily="34" charset="0"/>
              </a:rPr>
              <a:t>Working Towards Sustainable Software for Science Practice and </a:t>
            </a:r>
            <a:r>
              <a:rPr lang="en-US" sz="2800" dirty="0" smtClean="0">
                <a:latin typeface="Calibri" panose="020F0502020204030204" pitchFamily="34" charset="0"/>
              </a:rPr>
              <a:t>Experiences</a:t>
            </a:r>
          </a:p>
          <a:p>
            <a:pPr marL="914400" lvl="1" indent="-457200">
              <a:buFont typeface="Arial" panose="020B0604020202020204" pitchFamily="34" charset="0"/>
              <a:buChar char="•"/>
            </a:pPr>
            <a:r>
              <a:rPr lang="en-US" sz="2800" dirty="0">
                <a:latin typeface="Calibri" panose="020F0502020204030204" pitchFamily="34" charset="0"/>
              </a:rPr>
              <a:t>US Research Software Sustainability </a:t>
            </a:r>
            <a:r>
              <a:rPr lang="en-US" sz="2800" dirty="0" smtClean="0">
                <a:latin typeface="Calibri" panose="020F0502020204030204" pitchFamily="34" charset="0"/>
              </a:rPr>
              <a:t>Institute </a:t>
            </a:r>
            <a:endParaRPr lang="en-US" sz="2800" strike="noStrike" spc="-1" dirty="0">
              <a:solidFill>
                <a:srgbClr val="000000"/>
              </a:solidFill>
              <a:latin typeface="Calibri" panose="020F0502020204030204" pitchFamily="34" charset="0"/>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63</a:t>
            </a:fld>
            <a:endParaRPr lang="en-US" sz="1200" b="0" strike="noStrike" spc="-1">
              <a:latin typeface="Times New Roman"/>
            </a:endParaRPr>
          </a:p>
        </p:txBody>
      </p:sp>
    </p:spTree>
    <p:extLst>
      <p:ext uri="{BB962C8B-B14F-4D97-AF65-F5344CB8AC3E}">
        <p14:creationId xmlns:p14="http://schemas.microsoft.com/office/powerpoint/2010/main" val="34641679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303864"/>
            <a:ext cx="8229240" cy="1142640"/>
          </a:xfrm>
          <a:prstGeom prst="rect">
            <a:avLst/>
          </a:prstGeom>
          <a:noFill/>
          <a:ln>
            <a:noFill/>
          </a:ln>
        </p:spPr>
        <p:txBody>
          <a:bodyPr anchor="ctr">
            <a:normAutofit fontScale="92500" lnSpcReduction="20000"/>
          </a:bodyPr>
          <a:lstStyle/>
          <a:p>
            <a:pPr algn="ctr">
              <a:lnSpc>
                <a:spcPct val="100000"/>
              </a:lnSpc>
            </a:pPr>
            <a:r>
              <a:rPr lang="en-US" sz="4400" spc="-1" dirty="0" smtClean="0">
                <a:solidFill>
                  <a:srgbClr val="000000"/>
                </a:solidFill>
                <a:latin typeface="Calibri"/>
              </a:rPr>
              <a:t>Science Gateways Community Institute (SGCI)</a:t>
            </a:r>
            <a:endParaRPr lang="en-US" sz="4400" b="0" strike="noStrike" spc="-1" dirty="0">
              <a:solidFill>
                <a:srgbClr val="000000"/>
              </a:solidFill>
              <a:latin typeface="Calibri"/>
            </a:endParaRPr>
          </a:p>
        </p:txBody>
      </p:sp>
      <p:sp>
        <p:nvSpPr>
          <p:cNvPr id="174" name="TextShape 2"/>
          <p:cNvSpPr txBox="1"/>
          <p:nvPr/>
        </p:nvSpPr>
        <p:spPr>
          <a:xfrm>
            <a:off x="0" y="1896894"/>
            <a:ext cx="9036995" cy="4686246"/>
          </a:xfrm>
          <a:prstGeom prst="rect">
            <a:avLst/>
          </a:prstGeom>
          <a:noFill/>
          <a:ln>
            <a:noFill/>
          </a:ln>
        </p:spPr>
        <p:txBody>
          <a:bodyPr>
            <a:normAutofit/>
          </a:bodyPr>
          <a:lstStyle/>
          <a:p>
            <a:pPr marL="457200" indent="-457200">
              <a:buFont typeface="Arial" panose="020B0604020202020204" pitchFamily="34" charset="0"/>
              <a:buChar char="•"/>
            </a:pPr>
            <a:r>
              <a:rPr lang="en-US" sz="2800" dirty="0"/>
              <a:t>The </a:t>
            </a:r>
            <a:r>
              <a:rPr lang="en-US" sz="2800" u="sng" dirty="0">
                <a:hlinkClick r:id="rId2"/>
              </a:rPr>
              <a:t>SGCI</a:t>
            </a:r>
            <a:r>
              <a:rPr lang="en-US" sz="2800" dirty="0"/>
              <a:t>, founded in 2016, offers a workforce development service area </a:t>
            </a:r>
            <a:r>
              <a:rPr lang="en-US" sz="2800" dirty="0" smtClean="0"/>
              <a:t>with:</a:t>
            </a:r>
          </a:p>
          <a:p>
            <a:pPr marL="457200" indent="-457200">
              <a:buFont typeface="Arial" panose="020B0604020202020204" pitchFamily="34" charset="0"/>
              <a:buChar char="•"/>
            </a:pPr>
            <a:endParaRPr lang="en-US" sz="2800" dirty="0" smtClean="0"/>
          </a:p>
          <a:p>
            <a:pPr marL="914400" lvl="1" indent="-457200">
              <a:buFont typeface="Arial" panose="020B0604020202020204" pitchFamily="34" charset="0"/>
              <a:buChar char="•"/>
            </a:pPr>
            <a:r>
              <a:rPr lang="en-US" sz="2800" dirty="0" smtClean="0"/>
              <a:t>Internships</a:t>
            </a:r>
          </a:p>
          <a:p>
            <a:pPr marL="914400" lvl="1" indent="-457200">
              <a:buFont typeface="Arial" panose="020B0604020202020204" pitchFamily="34" charset="0"/>
              <a:buChar char="•"/>
            </a:pPr>
            <a:r>
              <a:rPr lang="en-US" sz="2800" dirty="0" smtClean="0"/>
              <a:t>Mentoring</a:t>
            </a:r>
          </a:p>
          <a:p>
            <a:pPr marL="914400" lvl="1" indent="-457200">
              <a:buFont typeface="Arial" panose="020B0604020202020204" pitchFamily="34" charset="0"/>
              <a:buChar char="•"/>
            </a:pPr>
            <a:r>
              <a:rPr lang="en-US" sz="2800" dirty="0"/>
              <a:t>T</a:t>
            </a:r>
            <a:r>
              <a:rPr lang="en-US" sz="2800" dirty="0" smtClean="0"/>
              <a:t>ravel </a:t>
            </a:r>
            <a:r>
              <a:rPr lang="en-US" sz="2800" dirty="0"/>
              <a:t>funding to conferences for undergraduate </a:t>
            </a:r>
            <a:r>
              <a:rPr lang="en-US" sz="2800" dirty="0" smtClean="0"/>
              <a:t>and </a:t>
            </a:r>
            <a:r>
              <a:rPr lang="en-US" sz="2800" dirty="0"/>
              <a:t>graduate </a:t>
            </a:r>
            <a:r>
              <a:rPr lang="en-US" sz="2800" dirty="0" smtClean="0"/>
              <a:t>students</a:t>
            </a:r>
          </a:p>
          <a:p>
            <a:pPr marL="914400" lvl="1" indent="-457200">
              <a:buFont typeface="Arial" panose="020B0604020202020204" pitchFamily="34" charset="0"/>
              <a:buChar char="•"/>
            </a:pPr>
            <a:r>
              <a:rPr lang="en-US" sz="2800" dirty="0"/>
              <a:t>C</a:t>
            </a:r>
            <a:r>
              <a:rPr lang="en-US" sz="2800" dirty="0" smtClean="0"/>
              <a:t>onnections </a:t>
            </a:r>
            <a:r>
              <a:rPr lang="en-US" sz="2800" dirty="0"/>
              <a:t>to the Young Professional </a:t>
            </a:r>
            <a:r>
              <a:rPr lang="en-US" sz="2800" dirty="0" smtClean="0"/>
              <a:t>Network</a:t>
            </a:r>
          </a:p>
          <a:p>
            <a:pPr marL="914400" lvl="1" indent="-457200">
              <a:buFont typeface="Arial" panose="020B0604020202020204" pitchFamily="34" charset="0"/>
              <a:buChar char="•"/>
            </a:pPr>
            <a:r>
              <a:rPr lang="en-US" sz="2800" dirty="0"/>
              <a:t>S</a:t>
            </a:r>
            <a:r>
              <a:rPr lang="en-US" sz="2800" dirty="0" smtClean="0"/>
              <a:t>upport </a:t>
            </a:r>
            <a:r>
              <a:rPr lang="en-US" sz="2800" dirty="0"/>
              <a:t>for gateway-related career </a:t>
            </a:r>
            <a:r>
              <a:rPr lang="en-US" sz="2800" dirty="0" smtClean="0"/>
              <a:t>paths</a:t>
            </a: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64</a:t>
            </a:fld>
            <a:endParaRPr lang="en-US" sz="1200" b="0" strike="noStrike" spc="-1">
              <a:latin typeface="Times New Roman"/>
            </a:endParaRPr>
          </a:p>
        </p:txBody>
      </p:sp>
    </p:spTree>
    <p:extLst>
      <p:ext uri="{BB962C8B-B14F-4D97-AF65-F5344CB8AC3E}">
        <p14:creationId xmlns:p14="http://schemas.microsoft.com/office/powerpoint/2010/main" val="32827676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100" b="0" strike="noStrike" spc="-1" dirty="0">
                <a:solidFill>
                  <a:srgbClr val="000000"/>
                </a:solidFill>
                <a:latin typeface="Calibri"/>
              </a:rPr>
              <a:t>ACI-REF </a:t>
            </a:r>
          </a:p>
        </p:txBody>
      </p:sp>
      <p:sp>
        <p:nvSpPr>
          <p:cNvPr id="219" name="TextShape 2"/>
          <p:cNvSpPr txBox="1"/>
          <p:nvPr/>
        </p:nvSpPr>
        <p:spPr>
          <a:xfrm>
            <a:off x="500760" y="1600200"/>
            <a:ext cx="8229240" cy="4525560"/>
          </a:xfrm>
          <a:prstGeom prst="rect">
            <a:avLst/>
          </a:prstGeom>
          <a:noFill/>
          <a:ln>
            <a:noFill/>
          </a:ln>
        </p:spPr>
        <p:txBody>
          <a:bodyPr>
            <a:normAutofit/>
          </a:bodyPr>
          <a:lstStyle/>
          <a:p>
            <a:pPr marL="343080" indent="-342720">
              <a:lnSpc>
                <a:spcPct val="100000"/>
              </a:lnSpc>
              <a:buClr>
                <a:srgbClr val="000000"/>
              </a:buClr>
              <a:buFont typeface="Arial"/>
              <a:buChar char="•"/>
            </a:pPr>
            <a:r>
              <a:rPr lang="en-US" sz="2400" b="0" strike="noStrike" spc="-1" dirty="0">
                <a:solidFill>
                  <a:srgbClr val="000000"/>
                </a:solidFill>
                <a:latin typeface="Calibri"/>
              </a:rPr>
              <a:t>2013 NSF funded project (mentioned earlier by Henry)</a:t>
            </a:r>
          </a:p>
          <a:p>
            <a:pPr marL="343080" indent="-342720">
              <a:lnSpc>
                <a:spcPct val="100000"/>
              </a:lnSpc>
              <a:buClr>
                <a:srgbClr val="000000"/>
              </a:buClr>
              <a:buFont typeface="Arial"/>
              <a:buChar char="•"/>
            </a:pPr>
            <a:r>
              <a:rPr lang="en-US" sz="2400" b="0" strike="noStrike" spc="-1" dirty="0">
                <a:solidFill>
                  <a:srgbClr val="000000"/>
                </a:solidFill>
                <a:latin typeface="Calibri"/>
              </a:rPr>
              <a:t>Advanced Cyberinfrastructure Research &amp; Education Facilitator Work with users -- researchers and educators -- to help them improve their research and/or education productivity using advanced cyberinfrastructure.</a:t>
            </a:r>
          </a:p>
          <a:p>
            <a:pPr marL="343080" indent="-342720">
              <a:lnSpc>
                <a:spcPct val="100000"/>
              </a:lnSpc>
              <a:buClr>
                <a:srgbClr val="000000"/>
              </a:buClr>
              <a:buFont typeface="Arial"/>
              <a:buChar char="•"/>
            </a:pPr>
            <a:r>
              <a:rPr lang="en-US" sz="2400" b="0" strike="noStrike" spc="-1" dirty="0">
                <a:solidFill>
                  <a:srgbClr val="000000"/>
                </a:solidFill>
                <a:latin typeface="Calibri"/>
              </a:rPr>
              <a:t>Funded ACI-REFs at 6 institutions:</a:t>
            </a:r>
          </a:p>
          <a:p>
            <a:pPr marL="743040" lvl="1" indent="-285480">
              <a:lnSpc>
                <a:spcPct val="100000"/>
              </a:lnSpc>
              <a:buClr>
                <a:srgbClr val="000000"/>
              </a:buClr>
              <a:buFont typeface="Arial"/>
              <a:buChar char="–"/>
            </a:pPr>
            <a:r>
              <a:rPr lang="en-US" sz="2400" b="0" strike="noStrike" spc="-1" dirty="0">
                <a:solidFill>
                  <a:srgbClr val="000000"/>
                </a:solidFill>
                <a:latin typeface="Calibri"/>
              </a:rPr>
              <a:t>Clemson U</a:t>
            </a:r>
          </a:p>
          <a:p>
            <a:pPr marL="743040" lvl="1" indent="-285480">
              <a:lnSpc>
                <a:spcPct val="100000"/>
              </a:lnSpc>
              <a:buClr>
                <a:srgbClr val="000000"/>
              </a:buClr>
              <a:buFont typeface="Arial"/>
              <a:buChar char="–"/>
            </a:pPr>
            <a:r>
              <a:rPr lang="en-US" sz="2400" b="0" strike="noStrike" spc="-1" dirty="0">
                <a:solidFill>
                  <a:srgbClr val="000000"/>
                </a:solidFill>
                <a:latin typeface="Calibri"/>
              </a:rPr>
              <a:t>Harvard U</a:t>
            </a:r>
          </a:p>
          <a:p>
            <a:pPr marL="743040" lvl="1" indent="-285480">
              <a:lnSpc>
                <a:spcPct val="100000"/>
              </a:lnSpc>
              <a:buClr>
                <a:srgbClr val="000000"/>
              </a:buClr>
              <a:buFont typeface="Arial"/>
              <a:buChar char="–"/>
            </a:pPr>
            <a:r>
              <a:rPr lang="en-US" sz="2400" b="0" strike="noStrike" spc="-1" dirty="0">
                <a:solidFill>
                  <a:srgbClr val="000000"/>
                </a:solidFill>
                <a:latin typeface="Calibri"/>
              </a:rPr>
              <a:t>U Hawai’i</a:t>
            </a:r>
          </a:p>
          <a:p>
            <a:pPr marL="743040" lvl="1" indent="-285480">
              <a:lnSpc>
                <a:spcPct val="100000"/>
              </a:lnSpc>
              <a:buClr>
                <a:srgbClr val="000000"/>
              </a:buClr>
              <a:buFont typeface="Arial"/>
              <a:buChar char="–"/>
            </a:pPr>
            <a:r>
              <a:rPr lang="en-US" sz="2400" b="0" strike="noStrike" spc="-1" dirty="0">
                <a:solidFill>
                  <a:srgbClr val="000000"/>
                </a:solidFill>
                <a:latin typeface="Calibri"/>
              </a:rPr>
              <a:t>U Southern California</a:t>
            </a:r>
          </a:p>
          <a:p>
            <a:pPr marL="743040" lvl="1" indent="-285480">
              <a:lnSpc>
                <a:spcPct val="100000"/>
              </a:lnSpc>
              <a:buClr>
                <a:srgbClr val="000000"/>
              </a:buClr>
              <a:buFont typeface="Arial"/>
              <a:buChar char="–"/>
            </a:pPr>
            <a:r>
              <a:rPr lang="en-US" sz="2400" b="0" strike="noStrike" spc="-1" dirty="0">
                <a:solidFill>
                  <a:srgbClr val="000000"/>
                </a:solidFill>
                <a:latin typeface="Calibri"/>
              </a:rPr>
              <a:t>U Utah</a:t>
            </a:r>
          </a:p>
          <a:p>
            <a:pPr marL="743040" lvl="1" indent="-285480">
              <a:lnSpc>
                <a:spcPct val="100000"/>
              </a:lnSpc>
              <a:buClr>
                <a:srgbClr val="000000"/>
              </a:buClr>
              <a:buFont typeface="Arial"/>
              <a:buChar char="–"/>
            </a:pPr>
            <a:r>
              <a:rPr lang="en-US" sz="2400" b="0" strike="noStrike" spc="-1" dirty="0">
                <a:solidFill>
                  <a:srgbClr val="000000"/>
                </a:solidFill>
                <a:latin typeface="Calibri"/>
              </a:rPr>
              <a:t>U </a:t>
            </a:r>
            <a:r>
              <a:rPr lang="en-US" sz="2400" b="0" strike="noStrike" spc="-1" dirty="0" smtClean="0">
                <a:solidFill>
                  <a:srgbClr val="000000"/>
                </a:solidFill>
                <a:latin typeface="Calibri"/>
              </a:rPr>
              <a:t>Wisconsin</a:t>
            </a:r>
            <a:endParaRPr lang="en-US" sz="2400" b="0" strike="noStrike" spc="-1" dirty="0">
              <a:solidFill>
                <a:srgbClr val="000000"/>
              </a:solidFill>
              <a:latin typeface="Calibri"/>
            </a:endParaRPr>
          </a:p>
          <a:p>
            <a:pPr>
              <a:lnSpc>
                <a:spcPct val="100000"/>
              </a:lnSpc>
            </a:pPr>
            <a:endParaRPr lang="en-US" sz="2400" b="0" strike="noStrike" spc="-1" dirty="0">
              <a:solidFill>
                <a:srgbClr val="000000"/>
              </a:solidFill>
              <a:latin typeface="Calibri"/>
            </a:endParaRPr>
          </a:p>
        </p:txBody>
      </p:sp>
      <p:sp>
        <p:nvSpPr>
          <p:cNvPr id="220" name="TextShape 3"/>
          <p:cNvSpPr txBox="1"/>
          <p:nvPr/>
        </p:nvSpPr>
        <p:spPr>
          <a:xfrm>
            <a:off x="7162920" y="6191280"/>
            <a:ext cx="1294920" cy="456840"/>
          </a:xfrm>
          <a:prstGeom prst="rect">
            <a:avLst/>
          </a:prstGeom>
          <a:noFill/>
          <a:ln>
            <a:noFill/>
          </a:ln>
        </p:spPr>
        <p:txBody>
          <a:bodyPr anchor="ctr"/>
          <a:lstStyle/>
          <a:p>
            <a:pPr algn="r">
              <a:lnSpc>
                <a:spcPct val="100000"/>
              </a:lnSpc>
            </a:pPr>
            <a:fld id="{F4077B50-DFCB-47EC-A6C3-CF44775BAFBA}" type="slidenum">
              <a:rPr lang="en-US" sz="1200" b="0" strike="noStrike" spc="-1">
                <a:solidFill>
                  <a:srgbClr val="8B8B8B"/>
                </a:solidFill>
                <a:latin typeface="Calibri"/>
              </a:rPr>
              <a:t>65</a:t>
            </a:fld>
            <a:endParaRPr lang="en-US" sz="1200" b="0" strike="noStrike" spc="-1">
              <a:latin typeface="Times New Roman"/>
            </a:endParaRPr>
          </a:p>
        </p:txBody>
      </p:sp>
      <p:sp>
        <p:nvSpPr>
          <p:cNvPr id="221" name="CustomShape 4"/>
          <p:cNvSpPr/>
          <p:nvPr/>
        </p:nvSpPr>
        <p:spPr>
          <a:xfrm>
            <a:off x="2841120" y="6218640"/>
            <a:ext cx="330840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400" b="0" strike="noStrike" spc="-1">
                <a:solidFill>
                  <a:srgbClr val="000000"/>
                </a:solidFill>
                <a:latin typeface="Calibri"/>
              </a:rPr>
              <a:t>Slide from Neeman’s XSEDE16 presentation</a:t>
            </a:r>
            <a:endParaRPr lang="en-US" sz="1400" b="0" strike="noStrike" spc="-1">
              <a:solidFill>
                <a:srgbClr val="000000"/>
              </a:solidFill>
              <a:latin typeface="Arial"/>
            </a:endParaRPr>
          </a:p>
          <a:p>
            <a:pPr>
              <a:lnSpc>
                <a:spcPct val="100000"/>
              </a:lnSpc>
            </a:pPr>
            <a:r>
              <a:rPr lang="en-US" sz="1400" b="0" strike="noStrike" spc="-1">
                <a:solidFill>
                  <a:srgbClr val="000000"/>
                </a:solidFill>
                <a:latin typeface="Calibri"/>
              </a:rPr>
              <a:t>ACI-REF: Toward a National CI Workforce</a:t>
            </a:r>
            <a:endParaRPr lang="en-US" sz="1400" b="0" strike="noStrike" spc="-1">
              <a:solidFill>
                <a:srgbClr val="000000"/>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Facing 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666" y="1248603"/>
            <a:ext cx="4068328" cy="4558349"/>
          </a:xfrm>
          <a:prstGeom prst="rect">
            <a:avLst/>
          </a:prstGeom>
        </p:spPr>
      </p:pic>
    </p:spTree>
    <p:extLst>
      <p:ext uri="{BB962C8B-B14F-4D97-AF65-F5344CB8AC3E}">
        <p14:creationId xmlns:p14="http://schemas.microsoft.com/office/powerpoint/2010/main" val="16920077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Researcher Facing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666" y="1248603"/>
            <a:ext cx="4068328" cy="4558349"/>
          </a:xfrm>
          <a:prstGeom prst="rect">
            <a:avLst/>
          </a:prstGeom>
        </p:spPr>
      </p:pic>
      <p:sp>
        <p:nvSpPr>
          <p:cNvPr id="4" name="Rectangle 3"/>
          <p:cNvSpPr/>
          <p:nvPr/>
        </p:nvSpPr>
        <p:spPr>
          <a:xfrm>
            <a:off x="2956088" y="5829182"/>
            <a:ext cx="3539136" cy="584775"/>
          </a:xfrm>
          <a:prstGeom prst="rect">
            <a:avLst/>
          </a:prstGeom>
        </p:spPr>
        <p:txBody>
          <a:bodyPr wrap="square">
            <a:spAutoFit/>
          </a:bodyPr>
          <a:lstStyle/>
          <a:p>
            <a:pPr algn="ctr"/>
            <a:r>
              <a:rPr lang="en-US" sz="3200" dirty="0" smtClean="0"/>
              <a:t>Elmo!</a:t>
            </a:r>
          </a:p>
        </p:txBody>
      </p:sp>
    </p:spTree>
    <p:extLst>
      <p:ext uri="{BB962C8B-B14F-4D97-AF65-F5344CB8AC3E}">
        <p14:creationId xmlns:p14="http://schemas.microsoft.com/office/powerpoint/2010/main" val="1971177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Researcher Facing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4" y="1054051"/>
            <a:ext cx="2208179" cy="2474149"/>
          </a:xfrm>
          <a:prstGeom prst="rect">
            <a:avLst/>
          </a:prstGeom>
        </p:spPr>
      </p:pic>
      <p:pic>
        <p:nvPicPr>
          <p:cNvPr id="7" name="Picture 6" descr="Researcher Facing Spectrum (3).png"/>
          <p:cNvPicPr>
            <a:picLocks noChangeAspect="1"/>
          </p:cNvPicPr>
          <p:nvPr/>
        </p:nvPicPr>
        <p:blipFill rotWithShape="1">
          <a:blip r:embed="rId3">
            <a:extLst>
              <a:ext uri="{28A0092B-C50C-407E-A947-70E740481C1C}">
                <a14:useLocalDpi xmlns:a14="http://schemas.microsoft.com/office/drawing/2010/main" val="0"/>
              </a:ext>
            </a:extLst>
          </a:blip>
          <a:srcRect t="19968" b="13365"/>
          <a:stretch/>
        </p:blipFill>
        <p:spPr>
          <a:xfrm>
            <a:off x="77008" y="1895632"/>
            <a:ext cx="9854932" cy="428143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29" y="1218103"/>
            <a:ext cx="1643450" cy="2146044"/>
          </a:xfrm>
          <a:prstGeom prst="rect">
            <a:avLst/>
          </a:prstGeom>
        </p:spPr>
      </p:pic>
    </p:spTree>
    <p:extLst>
      <p:ext uri="{BB962C8B-B14F-4D97-AF65-F5344CB8AC3E}">
        <p14:creationId xmlns:p14="http://schemas.microsoft.com/office/powerpoint/2010/main" val="854984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303864"/>
            <a:ext cx="8229240" cy="1142640"/>
          </a:xfrm>
          <a:prstGeom prst="rect">
            <a:avLst/>
          </a:prstGeom>
          <a:noFill/>
          <a:ln>
            <a:noFill/>
          </a:ln>
        </p:spPr>
        <p:txBody>
          <a:bodyPr anchor="ctr">
            <a:normAutofit/>
          </a:bodyPr>
          <a:lstStyle/>
          <a:p>
            <a:pPr algn="ctr">
              <a:lnSpc>
                <a:spcPct val="100000"/>
              </a:lnSpc>
            </a:pPr>
            <a:r>
              <a:rPr lang="en-US" sz="4100" b="0" strike="noStrike" spc="-1" dirty="0" err="1" smtClean="0">
                <a:solidFill>
                  <a:srgbClr val="000000"/>
                </a:solidFill>
                <a:latin typeface="Calibri"/>
              </a:rPr>
              <a:t>CyberAmbassadors</a:t>
            </a:r>
            <a:endParaRPr lang="en-US" sz="4100" b="0" strike="noStrike" spc="-1" dirty="0">
              <a:solidFill>
                <a:srgbClr val="000000"/>
              </a:solidFill>
              <a:latin typeface="Calibri"/>
            </a:endParaRPr>
          </a:p>
        </p:txBody>
      </p:sp>
      <p:sp>
        <p:nvSpPr>
          <p:cNvPr id="174" name="TextShape 2"/>
          <p:cNvSpPr txBox="1"/>
          <p:nvPr/>
        </p:nvSpPr>
        <p:spPr>
          <a:xfrm>
            <a:off x="116552" y="1463797"/>
            <a:ext cx="8910535" cy="4919710"/>
          </a:xfrm>
          <a:prstGeom prst="rect">
            <a:avLst/>
          </a:prstGeom>
          <a:noFill/>
          <a:ln>
            <a:noFill/>
          </a:ln>
        </p:spPr>
        <p:txBody>
          <a:bodyPr>
            <a:normAutofit fontScale="70000" lnSpcReduction="20000"/>
          </a:bodyPr>
          <a:lstStyle/>
          <a:p>
            <a:pPr marL="457200" lvl="0" indent="-457200">
              <a:spcAft>
                <a:spcPts val="600"/>
              </a:spcAft>
              <a:buFont typeface="Arial" panose="020B0604020202020204" pitchFamily="34" charset="0"/>
              <a:buChar char="•"/>
            </a:pPr>
            <a:r>
              <a:rPr lang="en-US" sz="2800" dirty="0" smtClean="0"/>
              <a:t>2017 </a:t>
            </a:r>
            <a:r>
              <a:rPr lang="en-US" sz="2800" dirty="0"/>
              <a:t>NSF </a:t>
            </a:r>
            <a:r>
              <a:rPr lang="en-US" sz="2800" dirty="0" err="1"/>
              <a:t>CyberTraining</a:t>
            </a:r>
            <a:r>
              <a:rPr lang="en-US" sz="2800" dirty="0"/>
              <a:t> </a:t>
            </a:r>
            <a:r>
              <a:rPr lang="en-US" sz="2800" dirty="0" smtClean="0"/>
              <a:t>project developing </a:t>
            </a:r>
            <a:r>
              <a:rPr lang="en-US" sz="2800" dirty="0"/>
              <a:t>an open source curriculum on interpersonal communication and mentoring skills for CI professionals</a:t>
            </a:r>
            <a:r>
              <a:rPr lang="en-US" sz="2800" dirty="0" smtClean="0"/>
              <a:t>.</a:t>
            </a:r>
          </a:p>
          <a:p>
            <a:pPr marL="457200" lvl="0" indent="-457200">
              <a:spcAft>
                <a:spcPts val="600"/>
              </a:spcAft>
              <a:buFont typeface="Arial" panose="020B0604020202020204" pitchFamily="34" charset="0"/>
              <a:buChar char="•"/>
            </a:pPr>
            <a:r>
              <a:rPr lang="en-US" sz="2800" dirty="0" smtClean="0"/>
              <a:t>Targeted </a:t>
            </a:r>
            <a:r>
              <a:rPr lang="en-US" sz="2800" dirty="0"/>
              <a:t>at giving CI professionals the skills they need to communicate effectively and to strengthen very diverse teams of researchers. </a:t>
            </a:r>
            <a:endParaRPr lang="en-US" sz="2800" dirty="0" smtClean="0"/>
          </a:p>
          <a:p>
            <a:pPr marL="457200" lvl="0" indent="-457200">
              <a:spcAft>
                <a:spcPts val="600"/>
              </a:spcAft>
              <a:buFont typeface="Arial" panose="020B0604020202020204" pitchFamily="34" charset="0"/>
              <a:buChar char="•"/>
            </a:pPr>
            <a:r>
              <a:rPr lang="en-US" sz="2800" dirty="0" smtClean="0"/>
              <a:t>The </a:t>
            </a:r>
            <a:r>
              <a:rPr lang="en-US" sz="2800" dirty="0"/>
              <a:t>first objective for the program is to develop a curriculum that builds professional skills (communications, teamwork, leadership) within the context of large scale, multidisciplinary computational research. </a:t>
            </a:r>
            <a:endParaRPr lang="en-US" sz="2800" dirty="0" smtClean="0"/>
          </a:p>
          <a:p>
            <a:pPr marL="457200" lvl="0" indent="-457200">
              <a:spcAft>
                <a:spcPts val="600"/>
              </a:spcAft>
              <a:buFont typeface="Arial" panose="020B0604020202020204" pitchFamily="34" charset="0"/>
              <a:buChar char="•"/>
            </a:pPr>
            <a:r>
              <a:rPr lang="en-US" sz="2800" dirty="0" smtClean="0"/>
              <a:t>The </a:t>
            </a:r>
            <a:r>
              <a:rPr lang="en-US" sz="2800" dirty="0"/>
              <a:t>pedagogical approach is grounded in constructivism and </a:t>
            </a:r>
            <a:r>
              <a:rPr lang="en-US" sz="2800" dirty="0" err="1"/>
              <a:t>socioculturism</a:t>
            </a:r>
            <a:r>
              <a:rPr lang="en-US" sz="2800" dirty="0"/>
              <a:t>, and will combine practice training exercises with examples from real multidisciplinary research. </a:t>
            </a:r>
            <a:endParaRPr lang="en-US" sz="2800" dirty="0" smtClean="0"/>
          </a:p>
          <a:p>
            <a:pPr marL="457200" lvl="0" indent="-457200">
              <a:spcAft>
                <a:spcPts val="600"/>
              </a:spcAft>
              <a:buFont typeface="Arial" panose="020B0604020202020204" pitchFamily="34" charset="0"/>
              <a:buChar char="•"/>
            </a:pPr>
            <a:r>
              <a:rPr lang="en-US" sz="2800" dirty="0" smtClean="0"/>
              <a:t>The </a:t>
            </a:r>
            <a:r>
              <a:rPr lang="en-US" sz="2800" dirty="0"/>
              <a:t>second objective is to pilot, evaluate and revise the curriculum with existing CI professional groups</a:t>
            </a:r>
            <a:r>
              <a:rPr lang="en-US" sz="2800" dirty="0" smtClean="0"/>
              <a:t>.</a:t>
            </a:r>
          </a:p>
          <a:p>
            <a:pPr marL="457200" lvl="0" indent="-457200">
              <a:spcAft>
                <a:spcPts val="600"/>
              </a:spcAft>
              <a:buFont typeface="Arial" panose="020B0604020202020204" pitchFamily="34" charset="0"/>
              <a:buChar char="•"/>
            </a:pPr>
            <a:r>
              <a:rPr lang="en-US" sz="2800" dirty="0" smtClean="0"/>
              <a:t>The </a:t>
            </a:r>
            <a:r>
              <a:rPr lang="en-US" sz="2800" dirty="0"/>
              <a:t>third objective is to develop a curriculum to “train the trainers.” </a:t>
            </a:r>
            <a:endParaRPr lang="en-US" sz="2800" dirty="0" smtClean="0"/>
          </a:p>
          <a:p>
            <a:pPr marL="457200" lvl="0" indent="-457200">
              <a:spcAft>
                <a:spcPts val="600"/>
              </a:spcAft>
              <a:buFont typeface="Arial" panose="020B0604020202020204" pitchFamily="34" charset="0"/>
              <a:buChar char="•"/>
            </a:pPr>
            <a:r>
              <a:rPr lang="en-US" sz="2800" dirty="0" smtClean="0"/>
              <a:t>This </a:t>
            </a:r>
            <a:r>
              <a:rPr lang="en-US" sz="2800" dirty="0"/>
              <a:t>final step is designed to exponentially grow the impact of this curriculum, by preparing a diverse team of facilitators who can offer professional communication skills training at their own institutions and via regional or national events.</a:t>
            </a: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69</a:t>
            </a:fld>
            <a:endParaRPr lang="en-US" sz="1200" b="0" strike="noStrike" spc="-1">
              <a:latin typeface="Times New Roman"/>
            </a:endParaRPr>
          </a:p>
        </p:txBody>
      </p:sp>
    </p:spTree>
    <p:extLst>
      <p:ext uri="{BB962C8B-B14F-4D97-AF65-F5344CB8AC3E}">
        <p14:creationId xmlns:p14="http://schemas.microsoft.com/office/powerpoint/2010/main" val="2657932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solidFill>
                  <a:srgbClr val="000000"/>
                </a:solidFill>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The Carpentries</a:t>
            </a:r>
          </a:p>
          <a:p>
            <a:pPr marL="343080" indent="-342720">
              <a:lnSpc>
                <a:spcPct val="100000"/>
              </a:lnSpc>
              <a:spcBef>
                <a:spcPts val="641"/>
              </a:spcBef>
              <a:buClr>
                <a:srgbClr val="000000"/>
              </a:buClr>
              <a:buFont typeface="Arial"/>
              <a:buChar char="•"/>
            </a:pPr>
            <a:r>
              <a:rPr lang="en-US" sz="3200" spc="-1" dirty="0" smtClean="0">
                <a:solidFill>
                  <a:srgbClr val="000000"/>
                </a:solidFill>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Campus Research Computing Consortium (</a:t>
            </a:r>
            <a:r>
              <a:rPr lang="en-US" sz="3200" b="0" strike="noStrike" spc="-1" dirty="0" err="1" smtClean="0">
                <a:solidFill>
                  <a:srgbClr val="000000"/>
                </a:solidFill>
                <a:latin typeface="Calibri"/>
              </a:rPr>
              <a:t>CaRC</a:t>
            </a:r>
            <a:r>
              <a:rPr lang="en-US" sz="3200" b="0" strike="noStrike" spc="-1" dirty="0" smtClean="0">
                <a:solidFill>
                  <a:srgbClr val="000000"/>
                </a:solidFill>
                <a:latin typeface="Calibri"/>
              </a:rPr>
              <a:t>)</a:t>
            </a:r>
          </a:p>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solidFill>
                  <a:srgbClr val="000000"/>
                </a:solidFill>
                <a:latin typeface="Calibri"/>
              </a:rPr>
              <a:t>Cyberinfrastructure State </a:t>
            </a:r>
            <a:r>
              <a:rPr lang="en-US" sz="3200" spc="-1" dirty="0" smtClean="0">
                <a:latin typeface="Calibri"/>
              </a:rPr>
              <a:t>&amp; Regional </a:t>
            </a:r>
            <a:r>
              <a:rPr lang="en-US" sz="3200" spc="-1" dirty="0" smtClean="0">
                <a:solidFill>
                  <a:srgbClr val="000000"/>
                </a:solidFill>
                <a:latin typeface="Calibri"/>
              </a:rPr>
              <a:t>Groups</a:t>
            </a:r>
          </a:p>
          <a:p>
            <a:pPr marL="360">
              <a:lnSpc>
                <a:spcPct val="100000"/>
              </a:lnSpc>
              <a:spcBef>
                <a:spcPts val="641"/>
              </a:spcBef>
              <a:buClr>
                <a:srgbClr val="000000"/>
              </a:buClr>
            </a:pPr>
            <a:endParaRPr lang="en-US"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7</a:t>
            </a:fld>
            <a:endParaRPr lang="en-US" sz="1200" b="0" strike="noStrike" spc="-1">
              <a:latin typeface="Times New Roman"/>
            </a:endParaRPr>
          </a:p>
        </p:txBody>
      </p:sp>
    </p:spTree>
    <p:extLst>
      <p:ext uri="{BB962C8B-B14F-4D97-AF65-F5344CB8AC3E}">
        <p14:creationId xmlns:p14="http://schemas.microsoft.com/office/powerpoint/2010/main" val="7995277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303864"/>
            <a:ext cx="8229240" cy="1142640"/>
          </a:xfrm>
          <a:prstGeom prst="rect">
            <a:avLst/>
          </a:prstGeom>
          <a:noFill/>
          <a:ln>
            <a:noFill/>
          </a:ln>
        </p:spPr>
        <p:txBody>
          <a:bodyPr anchor="ctr">
            <a:normAutofit fontScale="92500" lnSpcReduction="20000"/>
          </a:bodyPr>
          <a:lstStyle/>
          <a:p>
            <a:pPr algn="ctr">
              <a:lnSpc>
                <a:spcPct val="100000"/>
              </a:lnSpc>
            </a:pPr>
            <a:r>
              <a:rPr lang="en-US" sz="4400" dirty="0">
                <a:latin typeface="Calibri" panose="020F0502020204030204" pitchFamily="34" charset="0"/>
              </a:rPr>
              <a:t>United Kingdom Research Software Engineer Association</a:t>
            </a:r>
            <a:endParaRPr lang="en-US" sz="4100" strike="noStrike" spc="-1" dirty="0">
              <a:solidFill>
                <a:srgbClr val="000000"/>
              </a:solidFill>
              <a:latin typeface="Calibri" panose="020F0502020204030204" pitchFamily="34" charset="0"/>
            </a:endParaRPr>
          </a:p>
        </p:txBody>
      </p:sp>
      <p:sp>
        <p:nvSpPr>
          <p:cNvPr id="174" name="TextShape 2"/>
          <p:cNvSpPr txBox="1"/>
          <p:nvPr/>
        </p:nvSpPr>
        <p:spPr>
          <a:xfrm>
            <a:off x="126460" y="1731522"/>
            <a:ext cx="8910535" cy="4851617"/>
          </a:xfrm>
          <a:prstGeom prst="rect">
            <a:avLst/>
          </a:prstGeom>
          <a:noFill/>
          <a:ln>
            <a:noFill/>
          </a:ln>
        </p:spPr>
        <p:txBody>
          <a:bodyPr>
            <a:normAutofit/>
          </a:bodyPr>
          <a:lstStyle/>
          <a:p>
            <a:pPr marL="342900" lvl="0" indent="-342900">
              <a:buFont typeface="Arial" panose="020B0604020202020204" pitchFamily="34" charset="0"/>
              <a:buChar char="•"/>
            </a:pPr>
            <a:r>
              <a:rPr lang="en-US" sz="2400" u="sng" dirty="0">
                <a:hlinkClick r:id="rId2"/>
              </a:rPr>
              <a:t>UKRSEA</a:t>
            </a:r>
            <a:r>
              <a:rPr lang="en-US" sz="2400" dirty="0"/>
              <a:t>, which has 20 participating universities, was founded to support Research Software Engineers, who focus </a:t>
            </a:r>
            <a:r>
              <a:rPr lang="en-US" sz="2400" dirty="0" smtClean="0"/>
              <a:t>on:</a:t>
            </a:r>
          </a:p>
          <a:p>
            <a:pPr marL="342900" lvl="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smtClean="0"/>
              <a:t>Reproducibility</a:t>
            </a:r>
          </a:p>
          <a:p>
            <a:pPr marL="800100" lvl="1" indent="-342900">
              <a:buFont typeface="Arial" panose="020B0604020202020204" pitchFamily="34" charset="0"/>
              <a:buChar char="•"/>
            </a:pPr>
            <a:r>
              <a:rPr lang="en-US" sz="2400" dirty="0" smtClean="0"/>
              <a:t>Reusability</a:t>
            </a:r>
          </a:p>
          <a:p>
            <a:pPr marL="800100" lvl="1" indent="-342900">
              <a:buFont typeface="Arial" panose="020B0604020202020204" pitchFamily="34" charset="0"/>
              <a:buChar char="•"/>
            </a:pPr>
            <a:r>
              <a:rPr lang="en-US" sz="2400" dirty="0"/>
              <a:t>A</a:t>
            </a:r>
            <a:r>
              <a:rPr lang="en-US" sz="2400" dirty="0" smtClean="0"/>
              <a:t>ccuracy </a:t>
            </a:r>
          </a:p>
          <a:p>
            <a:pPr marL="800100" lvl="1" indent="-342900">
              <a:buFont typeface="Arial" panose="020B0604020202020204" pitchFamily="34" charset="0"/>
              <a:buChar char="•"/>
            </a:pPr>
            <a:endParaRPr lang="en-US" sz="2400" dirty="0"/>
          </a:p>
          <a:p>
            <a:pPr lvl="1"/>
            <a:r>
              <a:rPr lang="en-US" sz="2400" dirty="0" smtClean="0"/>
              <a:t>of </a:t>
            </a:r>
            <a:r>
              <a:rPr lang="en-US" sz="2400" dirty="0"/>
              <a:t>data analysis and applications created for research. UKRSEA’s goal is to foster career paths for academic RSEs and to ensure that the role of academic RSEs is recognized and rewarded. RSE associations are also forming in the US and Australia.</a:t>
            </a: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70</a:t>
            </a:fld>
            <a:endParaRPr lang="en-US" sz="1200" b="0" strike="noStrike" spc="-1">
              <a:latin typeface="Times New Roman"/>
            </a:endParaRPr>
          </a:p>
        </p:txBody>
      </p:sp>
    </p:spTree>
    <p:extLst>
      <p:ext uri="{BB962C8B-B14F-4D97-AF65-F5344CB8AC3E}">
        <p14:creationId xmlns:p14="http://schemas.microsoft.com/office/powerpoint/2010/main" val="12426219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303864"/>
            <a:ext cx="8229240" cy="1427658"/>
          </a:xfrm>
          <a:prstGeom prst="rect">
            <a:avLst/>
          </a:prstGeom>
          <a:noFill/>
          <a:ln>
            <a:noFill/>
          </a:ln>
        </p:spPr>
        <p:txBody>
          <a:bodyPr anchor="ctr">
            <a:noAutofit/>
          </a:bodyPr>
          <a:lstStyle/>
          <a:p>
            <a:pPr algn="ctr">
              <a:lnSpc>
                <a:spcPts val="4100"/>
              </a:lnSpc>
            </a:pPr>
            <a:r>
              <a:rPr lang="en-US" sz="3600" dirty="0">
                <a:latin typeface="Calibri" panose="020F0502020204030204" pitchFamily="34" charset="0"/>
              </a:rPr>
              <a:t>Working Towards Sustainable Software for Science Practice and Experiences</a:t>
            </a:r>
            <a:endParaRPr lang="en-US" sz="3600" strike="noStrike" spc="-1" dirty="0">
              <a:solidFill>
                <a:srgbClr val="000000"/>
              </a:solidFill>
              <a:latin typeface="Calibri" panose="020F0502020204030204" pitchFamily="34" charset="0"/>
            </a:endParaRPr>
          </a:p>
        </p:txBody>
      </p:sp>
      <p:sp>
        <p:nvSpPr>
          <p:cNvPr id="174" name="TextShape 2"/>
          <p:cNvSpPr txBox="1"/>
          <p:nvPr/>
        </p:nvSpPr>
        <p:spPr>
          <a:xfrm>
            <a:off x="126460" y="2071991"/>
            <a:ext cx="8910535" cy="4511148"/>
          </a:xfrm>
          <a:prstGeom prst="rect">
            <a:avLst/>
          </a:prstGeom>
          <a:noFill/>
          <a:ln>
            <a:noFill/>
          </a:ln>
        </p:spPr>
        <p:txBody>
          <a:bodyPr>
            <a:normAutofit/>
          </a:bodyPr>
          <a:lstStyle/>
          <a:p>
            <a:pPr marL="342900" lvl="0" indent="-342900">
              <a:buFont typeface="Arial" panose="020B0604020202020204" pitchFamily="34" charset="0"/>
              <a:buChar char="•"/>
            </a:pPr>
            <a:r>
              <a:rPr lang="en-US" sz="2400" u="sng" dirty="0">
                <a:hlinkClick r:id="rId2"/>
              </a:rPr>
              <a:t>WSSSPE</a:t>
            </a:r>
            <a:r>
              <a:rPr lang="en-US" sz="2400" dirty="0"/>
              <a:t> started in 2013 and is a community-driven organization focused </a:t>
            </a:r>
            <a:r>
              <a:rPr lang="en-US" sz="2400" dirty="0" smtClean="0"/>
              <a:t>on:</a:t>
            </a:r>
          </a:p>
          <a:p>
            <a:pPr marL="342900" lvl="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smtClean="0"/>
              <a:t>Sustainability </a:t>
            </a:r>
            <a:r>
              <a:rPr lang="en-US" sz="2400" dirty="0"/>
              <a:t>of research </a:t>
            </a:r>
            <a:r>
              <a:rPr lang="en-US" sz="2400" dirty="0" smtClean="0"/>
              <a:t>software</a:t>
            </a:r>
          </a:p>
          <a:p>
            <a:pPr marL="800100" lvl="1" indent="-342900">
              <a:buFont typeface="Arial" panose="020B0604020202020204" pitchFamily="34" charset="0"/>
              <a:buChar char="•"/>
            </a:pPr>
            <a:endParaRPr lang="en-US" sz="2400" dirty="0"/>
          </a:p>
          <a:p>
            <a:pPr lvl="1"/>
            <a:r>
              <a:rPr lang="en-US" sz="2400" dirty="0" smtClean="0"/>
              <a:t>Their </a:t>
            </a:r>
            <a:r>
              <a:rPr lang="en-US" sz="2400" dirty="0"/>
              <a:t>workshops – typically two per year on different continents – are organized as interactive working groups for discussions, with actions beyond the workshops, and anyone interested can contribute.</a:t>
            </a: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71</a:t>
            </a:fld>
            <a:endParaRPr lang="en-US" sz="1200" b="0" strike="noStrike" spc="-1">
              <a:latin typeface="Times New Roman"/>
            </a:endParaRPr>
          </a:p>
        </p:txBody>
      </p:sp>
    </p:spTree>
    <p:extLst>
      <p:ext uri="{BB962C8B-B14F-4D97-AF65-F5344CB8AC3E}">
        <p14:creationId xmlns:p14="http://schemas.microsoft.com/office/powerpoint/2010/main" val="40886281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303864"/>
            <a:ext cx="8229240" cy="1142640"/>
          </a:xfrm>
          <a:prstGeom prst="rect">
            <a:avLst/>
          </a:prstGeom>
          <a:noFill/>
          <a:ln>
            <a:noFill/>
          </a:ln>
        </p:spPr>
        <p:txBody>
          <a:bodyPr anchor="ctr">
            <a:normAutofit fontScale="92500" lnSpcReduction="20000"/>
          </a:bodyPr>
          <a:lstStyle/>
          <a:p>
            <a:pPr algn="ctr">
              <a:lnSpc>
                <a:spcPct val="100000"/>
              </a:lnSpc>
            </a:pPr>
            <a:r>
              <a:rPr lang="en-US" sz="4400" dirty="0">
                <a:latin typeface="Calibri" panose="020F0502020204030204" pitchFamily="34" charset="0"/>
              </a:rPr>
              <a:t>US Research Software Sustainability </a:t>
            </a:r>
            <a:r>
              <a:rPr lang="en-US" sz="4400" dirty="0" smtClean="0">
                <a:latin typeface="Calibri" panose="020F0502020204030204" pitchFamily="34" charset="0"/>
              </a:rPr>
              <a:t>Institute</a:t>
            </a:r>
            <a:endParaRPr lang="en-US" sz="4100" strike="noStrike" spc="-1" dirty="0">
              <a:solidFill>
                <a:srgbClr val="000000"/>
              </a:solidFill>
              <a:latin typeface="Calibri" panose="020F0502020204030204" pitchFamily="34" charset="0"/>
            </a:endParaRPr>
          </a:p>
        </p:txBody>
      </p:sp>
      <p:sp>
        <p:nvSpPr>
          <p:cNvPr id="174" name="TextShape 2"/>
          <p:cNvSpPr txBox="1"/>
          <p:nvPr/>
        </p:nvSpPr>
        <p:spPr>
          <a:xfrm>
            <a:off x="126460" y="1935804"/>
            <a:ext cx="8910535" cy="4647335"/>
          </a:xfrm>
          <a:prstGeom prst="rect">
            <a:avLst/>
          </a:prstGeom>
          <a:noFill/>
          <a:ln>
            <a:noFill/>
          </a:ln>
        </p:spPr>
        <p:txBody>
          <a:bodyPr>
            <a:normAutofit/>
          </a:bodyPr>
          <a:lstStyle/>
          <a:p>
            <a:pPr marL="342900" lvl="0" indent="-342900">
              <a:buFont typeface="Arial" panose="020B0604020202020204" pitchFamily="34" charset="0"/>
              <a:buChar char="•"/>
            </a:pPr>
            <a:r>
              <a:rPr lang="en-US" sz="2400" u="sng" dirty="0" smtClean="0">
                <a:hlinkClick r:id="rId2"/>
              </a:rPr>
              <a:t>URSSI</a:t>
            </a:r>
            <a:r>
              <a:rPr lang="en-US" sz="2400" dirty="0" smtClean="0"/>
              <a:t> </a:t>
            </a:r>
            <a:r>
              <a:rPr lang="en-US" sz="2400" dirty="0"/>
              <a:t>has been funded by NSF in </a:t>
            </a:r>
            <a:r>
              <a:rPr lang="en-US" sz="2400" dirty="0" smtClean="0"/>
              <a:t>2018</a:t>
            </a:r>
            <a:endParaRPr lang="en-US" sz="2400" dirty="0"/>
          </a:p>
          <a:p>
            <a:pPr marL="800100" lvl="1"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r>
              <a:rPr lang="en-US" sz="2400" dirty="0" smtClean="0"/>
              <a:t>Goal:  Focused </a:t>
            </a:r>
            <a:r>
              <a:rPr lang="en-US" sz="2400" dirty="0"/>
              <a:t>on research software and on building the community. </a:t>
            </a:r>
            <a:endParaRPr lang="en-US" sz="2400" dirty="0" smtClean="0"/>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smtClean="0"/>
              <a:t>Vision:  Improve </a:t>
            </a:r>
            <a:r>
              <a:rPr lang="en-US" sz="2400" dirty="0"/>
              <a:t>how individuals and teams function, and to advance research software and the STEM research it supports.</a:t>
            </a: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72</a:t>
            </a:fld>
            <a:endParaRPr lang="en-US" sz="1200" b="0" strike="noStrike" spc="-1">
              <a:latin typeface="Times New Roman"/>
            </a:endParaRPr>
          </a:p>
        </p:txBody>
      </p:sp>
    </p:spTree>
    <p:extLst>
      <p:ext uri="{BB962C8B-B14F-4D97-AF65-F5344CB8AC3E}">
        <p14:creationId xmlns:p14="http://schemas.microsoft.com/office/powerpoint/2010/main" val="3595909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Facing 4?</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960" y="1417320"/>
            <a:ext cx="6335341" cy="4453372"/>
          </a:xfrm>
          <a:prstGeom prst="rect">
            <a:avLst/>
          </a:prstGeom>
        </p:spPr>
      </p:pic>
    </p:spTree>
    <p:extLst>
      <p:ext uri="{BB962C8B-B14F-4D97-AF65-F5344CB8AC3E}">
        <p14:creationId xmlns:p14="http://schemas.microsoft.com/office/powerpoint/2010/main" val="11745004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Software/Data Facing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960" y="1417320"/>
            <a:ext cx="6335341" cy="4453372"/>
          </a:xfrm>
          <a:prstGeom prst="rect">
            <a:avLst/>
          </a:prstGeom>
        </p:spPr>
      </p:pic>
      <p:sp>
        <p:nvSpPr>
          <p:cNvPr id="4" name="Rectangle 3"/>
          <p:cNvSpPr/>
          <p:nvPr/>
        </p:nvSpPr>
        <p:spPr>
          <a:xfrm>
            <a:off x="2956088" y="5829182"/>
            <a:ext cx="3539136" cy="584775"/>
          </a:xfrm>
          <a:prstGeom prst="rect">
            <a:avLst/>
          </a:prstGeom>
        </p:spPr>
        <p:txBody>
          <a:bodyPr wrap="square">
            <a:spAutoFit/>
          </a:bodyPr>
          <a:lstStyle/>
          <a:p>
            <a:pPr algn="ctr"/>
            <a:r>
              <a:rPr lang="en-US" sz="3200" dirty="0" smtClean="0"/>
              <a:t>Big Bird!</a:t>
            </a:r>
          </a:p>
        </p:txBody>
      </p:sp>
    </p:spTree>
    <p:extLst>
      <p:ext uri="{BB962C8B-B14F-4D97-AF65-F5344CB8AC3E}">
        <p14:creationId xmlns:p14="http://schemas.microsoft.com/office/powerpoint/2010/main" val="17903827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Software/Data Facing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960" y="1417320"/>
            <a:ext cx="6335341" cy="4453372"/>
          </a:xfrm>
          <a:prstGeom prst="rect">
            <a:avLst/>
          </a:prstGeom>
        </p:spPr>
      </p:pic>
      <p:sp>
        <p:nvSpPr>
          <p:cNvPr id="4" name="Rectangle 3"/>
          <p:cNvSpPr/>
          <p:nvPr/>
        </p:nvSpPr>
        <p:spPr>
          <a:xfrm>
            <a:off x="2956088" y="5829182"/>
            <a:ext cx="3539136" cy="584775"/>
          </a:xfrm>
          <a:prstGeom prst="rect">
            <a:avLst/>
          </a:prstGeom>
        </p:spPr>
        <p:txBody>
          <a:bodyPr wrap="square">
            <a:spAutoFit/>
          </a:bodyPr>
          <a:lstStyle/>
          <a:p>
            <a:pPr algn="ctr"/>
            <a:r>
              <a:rPr lang="en-US" sz="3200" dirty="0" smtClean="0"/>
              <a:t>Big Henry!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857" y="274680"/>
            <a:ext cx="3948904" cy="5156542"/>
          </a:xfrm>
          <a:prstGeom prst="rect">
            <a:avLst/>
          </a:prstGeom>
        </p:spPr>
      </p:pic>
    </p:spTree>
    <p:extLst>
      <p:ext uri="{BB962C8B-B14F-4D97-AF65-F5344CB8AC3E}">
        <p14:creationId xmlns:p14="http://schemas.microsoft.com/office/powerpoint/2010/main" val="132064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Also Facing 4…</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844" y="1236812"/>
            <a:ext cx="3157313" cy="4735971"/>
          </a:xfrm>
          <a:prstGeom prst="rect">
            <a:avLst/>
          </a:prstGeom>
        </p:spPr>
      </p:pic>
    </p:spTree>
    <p:extLst>
      <p:ext uri="{BB962C8B-B14F-4D97-AF65-F5344CB8AC3E}">
        <p14:creationId xmlns:p14="http://schemas.microsoft.com/office/powerpoint/2010/main" val="3163349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Snuffy</a:t>
            </a:r>
            <a:r>
              <a:rPr lang="en-US" dirty="0"/>
              <a:t> </a:t>
            </a:r>
            <a:r>
              <a:rPr lang="en-US" dirty="0" smtClean="0"/>
              <a:t>Debugging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844" y="1236812"/>
            <a:ext cx="3157313" cy="4735971"/>
          </a:xfrm>
          <a:prstGeom prst="rect">
            <a:avLst/>
          </a:prstGeom>
        </p:spPr>
      </p:pic>
      <p:sp>
        <p:nvSpPr>
          <p:cNvPr id="4" name="Rectangle 3"/>
          <p:cNvSpPr/>
          <p:nvPr/>
        </p:nvSpPr>
        <p:spPr>
          <a:xfrm>
            <a:off x="2956088" y="5829182"/>
            <a:ext cx="3539136" cy="584775"/>
          </a:xfrm>
          <a:prstGeom prst="rect">
            <a:avLst/>
          </a:prstGeom>
        </p:spPr>
        <p:txBody>
          <a:bodyPr wrap="square">
            <a:spAutoFit/>
          </a:bodyPr>
          <a:lstStyle/>
          <a:p>
            <a:pPr algn="ctr"/>
            <a:r>
              <a:rPr lang="en-US" sz="3200" dirty="0" err="1" smtClean="0"/>
              <a:t>Snuffleupagus</a:t>
            </a:r>
            <a:r>
              <a:rPr lang="en-US" sz="3200" dirty="0" smtClean="0"/>
              <a:t>!</a:t>
            </a:r>
          </a:p>
        </p:txBody>
      </p:sp>
    </p:spTree>
    <p:extLst>
      <p:ext uri="{BB962C8B-B14F-4D97-AF65-F5344CB8AC3E}">
        <p14:creationId xmlns:p14="http://schemas.microsoft.com/office/powerpoint/2010/main" val="3129999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1684" y="274680"/>
            <a:ext cx="5174755" cy="1142640"/>
          </a:xfrm>
        </p:spPr>
        <p:txBody>
          <a:bodyPr/>
          <a:lstStyle/>
          <a:p>
            <a:pPr algn="ctr"/>
            <a:r>
              <a:rPr lang="en-US" dirty="0" smtClean="0"/>
              <a:t>Software/Data Facing Role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441760" cy="5116749"/>
          </a:xfrm>
          <a:prstGeom prst="rect">
            <a:avLst/>
          </a:prstGeom>
        </p:spPr>
      </p:pic>
      <p:pic>
        <p:nvPicPr>
          <p:cNvPr id="4" name="Picture 3" descr="Software-Data-faci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400" y="1629664"/>
            <a:ext cx="7896811" cy="4513634"/>
          </a:xfrm>
          <a:prstGeom prst="rect">
            <a:avLst/>
          </a:prstGeom>
        </p:spPr>
      </p:pic>
    </p:spTree>
    <p:extLst>
      <p:ext uri="{BB962C8B-B14F-4D97-AF65-F5344CB8AC3E}">
        <p14:creationId xmlns:p14="http://schemas.microsoft.com/office/powerpoint/2010/main" val="18024088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000000"/>
                </a:solidFill>
                <a:latin typeface="Calibri"/>
              </a:rPr>
              <a:t>Inspiration</a:t>
            </a:r>
          </a:p>
        </p:txBody>
      </p:sp>
      <p:sp>
        <p:nvSpPr>
          <p:cNvPr id="232" name="TextShape 2"/>
          <p:cNvSpPr txBox="1"/>
          <p:nvPr/>
        </p:nvSpPr>
        <p:spPr>
          <a:xfrm>
            <a:off x="500760" y="1600200"/>
            <a:ext cx="8229240" cy="4525560"/>
          </a:xfrm>
          <a:prstGeom prst="rect">
            <a:avLst/>
          </a:prstGeom>
          <a:noFill/>
          <a:ln>
            <a:noFill/>
          </a:ln>
        </p:spPr>
        <p:txBody>
          <a:bodyPr>
            <a:normAutofit/>
          </a:bodyPr>
          <a:lstStyle/>
          <a:p>
            <a:pPr>
              <a:lnSpc>
                <a:spcPct val="100000"/>
              </a:lnSpc>
              <a:spcBef>
                <a:spcPts val="641"/>
              </a:spcBef>
            </a:pPr>
            <a:r>
              <a:rPr lang="en-US" sz="3200" b="0" strike="noStrike" spc="-1">
                <a:solidFill>
                  <a:srgbClr val="000000"/>
                </a:solidFill>
                <a:latin typeface="Calibri"/>
              </a:rPr>
              <a:t> “Never doubt that a small group of thoughtful people could change the world.  Indeed, it’s the only thing that ever has.”</a:t>
            </a:r>
          </a:p>
          <a:p>
            <a:pPr>
              <a:lnSpc>
                <a:spcPct val="100000"/>
              </a:lnSpc>
              <a:spcBef>
                <a:spcPts val="641"/>
              </a:spcBef>
            </a:pPr>
            <a:r>
              <a:rPr lang="en-US" sz="3200" b="0" strike="noStrike" spc="-1">
                <a:solidFill>
                  <a:srgbClr val="000000"/>
                </a:solidFill>
                <a:latin typeface="Calibri"/>
              </a:rPr>
              <a:t>					 Margaret Mead</a:t>
            </a:r>
          </a:p>
          <a:p>
            <a:pPr>
              <a:lnSpc>
                <a:spcPct val="100000"/>
              </a:lnSpc>
              <a:spcBef>
                <a:spcPts val="641"/>
              </a:spcBef>
            </a:pPr>
            <a:endParaRPr lang="en-US" sz="3200" b="0" strike="noStrike" spc="-1">
              <a:solidFill>
                <a:srgbClr val="000000"/>
              </a:solidFill>
              <a:latin typeface="Calibri"/>
            </a:endParaRPr>
          </a:p>
          <a:p>
            <a:pPr>
              <a:lnSpc>
                <a:spcPct val="100000"/>
              </a:lnSpc>
              <a:spcBef>
                <a:spcPts val="641"/>
              </a:spcBef>
            </a:pPr>
            <a:r>
              <a:rPr lang="en-US" sz="3200" b="0" strike="noStrike" spc="-1">
                <a:solidFill>
                  <a:srgbClr val="000000"/>
                </a:solidFill>
                <a:latin typeface="Calibri"/>
              </a:rPr>
              <a:t>“Far and away the best prize that life offers is the chance to work hard at work worth doing.”</a:t>
            </a:r>
          </a:p>
          <a:p>
            <a:pPr algn="r">
              <a:lnSpc>
                <a:spcPct val="100000"/>
              </a:lnSpc>
              <a:spcBef>
                <a:spcPts val="641"/>
              </a:spcBef>
            </a:pPr>
            <a:r>
              <a:rPr lang="en-US" sz="3200" b="0" strike="noStrike" spc="-1">
                <a:solidFill>
                  <a:srgbClr val="000000"/>
                </a:solidFill>
                <a:latin typeface="Calibri"/>
              </a:rPr>
              <a:t>Theodore Roosevelt</a:t>
            </a:r>
          </a:p>
          <a:p>
            <a:pPr>
              <a:lnSpc>
                <a:spcPct val="100000"/>
              </a:lnSpc>
              <a:spcBef>
                <a:spcPts val="641"/>
              </a:spcBef>
            </a:pPr>
            <a:endParaRPr lang="en-US" sz="3200" b="0" strike="noStrike" spc="-1">
              <a:solidFill>
                <a:srgbClr val="000000"/>
              </a:solidFill>
              <a:latin typeface="Calibri"/>
            </a:endParaRPr>
          </a:p>
        </p:txBody>
      </p:sp>
      <p:sp>
        <p:nvSpPr>
          <p:cNvPr id="233" name="TextShape 3"/>
          <p:cNvSpPr txBox="1"/>
          <p:nvPr/>
        </p:nvSpPr>
        <p:spPr>
          <a:xfrm>
            <a:off x="3276720" y="6400800"/>
            <a:ext cx="999720" cy="364680"/>
          </a:xfrm>
          <a:prstGeom prst="rect">
            <a:avLst/>
          </a:prstGeom>
          <a:noFill/>
          <a:ln>
            <a:noFill/>
          </a:ln>
        </p:spPr>
        <p:txBody>
          <a:bodyPr anchor="ctr"/>
          <a:lstStyle/>
          <a:p>
            <a:pPr algn="r">
              <a:lnSpc>
                <a:spcPct val="100000"/>
              </a:lnSpc>
            </a:pPr>
            <a:fld id="{C6AF11A1-6E04-4BFC-BB69-02B68F00CFDE}" type="slidenum">
              <a:rPr lang="en-US" sz="1200" b="0" strike="noStrike" spc="-1">
                <a:solidFill>
                  <a:srgbClr val="8B8B8B"/>
                </a:solidFill>
                <a:latin typeface="Calibri"/>
              </a:rPr>
              <a:t>79</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n-US" sz="4400" b="0" strike="noStrike" spc="-1" dirty="0" smtClean="0">
                <a:solidFill>
                  <a:srgbClr val="000000"/>
                </a:solidFill>
                <a:latin typeface="Calibri"/>
              </a:rPr>
              <a:t>Communities of Practice</a:t>
            </a:r>
            <a:endParaRPr lang="en-US" sz="4400" b="0" strike="noStrike" spc="-1" dirty="0">
              <a:solidFill>
                <a:srgbClr val="000000"/>
              </a:solidFill>
              <a:latin typeface="Calibri"/>
            </a:endParaRPr>
          </a:p>
        </p:txBody>
      </p:sp>
      <p:sp>
        <p:nvSpPr>
          <p:cNvPr id="174" name="TextShape 2"/>
          <p:cNvSpPr txBox="1"/>
          <p:nvPr/>
        </p:nvSpPr>
        <p:spPr>
          <a:xfrm>
            <a:off x="500759" y="1590472"/>
            <a:ext cx="8497325" cy="4525560"/>
          </a:xfrm>
          <a:prstGeom prst="rect">
            <a:avLst/>
          </a:prstGeom>
          <a:noFill/>
          <a:ln>
            <a:noFill/>
          </a:ln>
        </p:spPr>
        <p:txBody>
          <a:bodyPr>
            <a:normAutofit lnSpcReduction="10000"/>
          </a:bodyPr>
          <a:lstStyle/>
          <a:p>
            <a:pPr marL="343080" indent="-342720">
              <a:lnSpc>
                <a:spcPct val="100000"/>
              </a:lnSpc>
              <a:spcBef>
                <a:spcPts val="641"/>
              </a:spcBef>
              <a:buClr>
                <a:srgbClr val="000000"/>
              </a:buClr>
              <a:buFont typeface="Arial"/>
              <a:buChar char="•"/>
            </a:pPr>
            <a:r>
              <a:rPr lang="en-US" sz="3200" b="0" strike="noStrike" spc="-1" dirty="0" smtClean="0">
                <a:solidFill>
                  <a:srgbClr val="000000"/>
                </a:solidFill>
                <a:latin typeface="Calibri"/>
              </a:rPr>
              <a:t>Campus Champions!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SIGHPC Education Chapter</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The Carpentries</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Coalition for Academic Scientific Computing (CASC)</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Campus Research Computing (</a:t>
            </a:r>
            <a:r>
              <a:rPr lang="en-US" sz="3200" b="0" strike="noStrike" spc="-1" dirty="0" err="1" smtClean="0">
                <a:solidFill>
                  <a:schemeClr val="bg1">
                    <a:lumMod val="75000"/>
                  </a:schemeClr>
                </a:solidFill>
                <a:latin typeface="Calibri"/>
              </a:rPr>
              <a:t>CaRC</a:t>
            </a:r>
            <a:r>
              <a:rPr lang="en-US" sz="3200" b="0" strike="noStrike" spc="-1" dirty="0" smtClean="0">
                <a:solidFill>
                  <a:schemeClr val="bg1">
                    <a:lumMod val="75000"/>
                  </a:schemeClr>
                </a:solidFill>
                <a:latin typeface="Calibri"/>
              </a:rPr>
              <a:t>) Consortium</a:t>
            </a:r>
          </a:p>
          <a:p>
            <a:pPr marL="343080" indent="-342720">
              <a:lnSpc>
                <a:spcPct val="100000"/>
              </a:lnSpc>
              <a:spcBef>
                <a:spcPts val="641"/>
              </a:spcBef>
              <a:buClr>
                <a:srgbClr val="000000"/>
              </a:buClr>
              <a:buFont typeface="Arial"/>
              <a:buChar char="•"/>
            </a:pPr>
            <a:r>
              <a:rPr lang="en-US" sz="3200" b="0" strike="noStrike" spc="-1" dirty="0" smtClean="0">
                <a:solidFill>
                  <a:schemeClr val="bg1">
                    <a:lumMod val="75000"/>
                  </a:schemeClr>
                </a:solidFill>
                <a:latin typeface="Calibri"/>
              </a:rPr>
              <a:t>XSEDE Service Providers Forum</a:t>
            </a:r>
          </a:p>
          <a:p>
            <a:pPr marL="343080" indent="-342720">
              <a:lnSpc>
                <a:spcPct val="100000"/>
              </a:lnSpc>
              <a:spcBef>
                <a:spcPts val="641"/>
              </a:spcBef>
              <a:buClr>
                <a:srgbClr val="000000"/>
              </a:buClr>
              <a:buFont typeface="Arial"/>
              <a:buChar char="•"/>
            </a:pPr>
            <a:r>
              <a:rPr lang="en-US" sz="3200" spc="-1" dirty="0" smtClean="0">
                <a:solidFill>
                  <a:schemeClr val="bg1">
                    <a:lumMod val="75000"/>
                  </a:schemeClr>
                </a:solidFill>
                <a:latin typeface="Calibri"/>
              </a:rPr>
              <a:t>Cyberinfrastructure State &amp; Regional Groups</a:t>
            </a:r>
          </a:p>
          <a:p>
            <a:pPr marL="360">
              <a:lnSpc>
                <a:spcPct val="100000"/>
              </a:lnSpc>
              <a:spcBef>
                <a:spcPts val="641"/>
              </a:spcBef>
              <a:buClr>
                <a:srgbClr val="000000"/>
              </a:buClr>
            </a:pPr>
            <a:endParaRPr lang="en-US" sz="3200" b="0" strike="noStrike" spc="-1" dirty="0">
              <a:solidFill>
                <a:schemeClr val="bg1">
                  <a:lumMod val="75000"/>
                </a:schemeClr>
              </a:solidFill>
              <a:latin typeface="Calibri"/>
            </a:endParaRPr>
          </a:p>
          <a:p>
            <a:pPr marL="343080" indent="-342720">
              <a:lnSpc>
                <a:spcPct val="100000"/>
              </a:lnSpc>
              <a:spcBef>
                <a:spcPts val="641"/>
              </a:spcBef>
              <a:buClr>
                <a:srgbClr val="000000"/>
              </a:buClr>
              <a:buFont typeface="Arial"/>
              <a:buChar char="•"/>
            </a:pPr>
            <a:endParaRPr lang="en-US" sz="3200" b="0" strike="noStrike" spc="-1" dirty="0" smtClean="0">
              <a:solidFill>
                <a:srgbClr val="000000"/>
              </a:solidFill>
              <a:latin typeface="Calibri"/>
            </a:endParaRPr>
          </a:p>
        </p:txBody>
      </p:sp>
      <p:sp>
        <p:nvSpPr>
          <p:cNvPr id="175" name="TextShape 3"/>
          <p:cNvSpPr txBox="1"/>
          <p:nvPr/>
        </p:nvSpPr>
        <p:spPr>
          <a:xfrm>
            <a:off x="3276720" y="6400800"/>
            <a:ext cx="999720" cy="364680"/>
          </a:xfrm>
          <a:prstGeom prst="rect">
            <a:avLst/>
          </a:prstGeom>
          <a:noFill/>
          <a:ln>
            <a:noFill/>
          </a:ln>
        </p:spPr>
        <p:txBody>
          <a:bodyPr anchor="ctr"/>
          <a:lstStyle/>
          <a:p>
            <a:pPr algn="r">
              <a:lnSpc>
                <a:spcPct val="100000"/>
              </a:lnSpc>
            </a:pPr>
            <a:fld id="{062D311A-F395-4879-9F76-7AB2263B6358}" type="slidenum">
              <a:rPr lang="en-US" sz="1200" b="0" strike="noStrike" spc="-1">
                <a:solidFill>
                  <a:srgbClr val="8B8B8B"/>
                </a:solidFill>
                <a:latin typeface="Calibri"/>
              </a:rPr>
              <a:t>8</a:t>
            </a:fld>
            <a:endParaRPr lang="en-US" sz="1200" b="0" strike="noStrike" spc="-1">
              <a:latin typeface="Times New Roman"/>
            </a:endParaRPr>
          </a:p>
        </p:txBody>
      </p:sp>
    </p:spTree>
    <p:extLst>
      <p:ext uri="{BB962C8B-B14F-4D97-AF65-F5344CB8AC3E}">
        <p14:creationId xmlns:p14="http://schemas.microsoft.com/office/powerpoint/2010/main" val="160813379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000000"/>
                </a:solidFill>
                <a:latin typeface="Calibri"/>
              </a:rPr>
              <a:t>Thanks!</a:t>
            </a:r>
          </a:p>
        </p:txBody>
      </p:sp>
      <p:sp>
        <p:nvSpPr>
          <p:cNvPr id="235" name="TextShape 2"/>
          <p:cNvSpPr txBox="1"/>
          <p:nvPr/>
        </p:nvSpPr>
        <p:spPr>
          <a:xfrm>
            <a:off x="457200" y="1245141"/>
            <a:ext cx="8229240" cy="3287949"/>
          </a:xfrm>
          <a:prstGeom prst="rect">
            <a:avLst/>
          </a:prstGeom>
          <a:noFill/>
          <a:ln>
            <a:noFill/>
          </a:ln>
        </p:spPr>
        <p:txBody>
          <a:bodyPr>
            <a:normAutofit fontScale="85000" lnSpcReduction="20000"/>
          </a:bodyPr>
          <a:lstStyle/>
          <a:p>
            <a:pPr>
              <a:spcBef>
                <a:spcPts val="641"/>
              </a:spcBef>
            </a:pPr>
            <a:r>
              <a:rPr lang="en-US" sz="2400" b="0" strike="noStrike" spc="-1" dirty="0" smtClean="0">
                <a:solidFill>
                  <a:srgbClr val="000000"/>
                </a:solidFill>
                <a:latin typeface="Calibri" panose="020F0502020204030204" pitchFamily="34" charset="0"/>
              </a:rPr>
              <a:t>Special thanks for slide content </a:t>
            </a:r>
            <a:r>
              <a:rPr lang="en-US" sz="2400" b="0" strike="noStrike" spc="-1" dirty="0" smtClean="0">
                <a:solidFill>
                  <a:srgbClr val="000000"/>
                </a:solidFill>
                <a:latin typeface="Calibri" panose="020F0502020204030204" pitchFamily="34" charset="0"/>
              </a:rPr>
              <a:t>from all of the internet and the </a:t>
            </a:r>
            <a:r>
              <a:rPr lang="en-US" sz="2400" b="0" strike="noStrike" spc="-1" dirty="0" smtClean="0">
                <a:solidFill>
                  <a:srgbClr val="000000"/>
                </a:solidFill>
                <a:latin typeface="Calibri" panose="020F0502020204030204" pitchFamily="34" charset="0"/>
              </a:rPr>
              <a:t>PEARC18 CC101 </a:t>
            </a:r>
            <a:r>
              <a:rPr lang="en-US" sz="2400" spc="-1" dirty="0">
                <a:solidFill>
                  <a:srgbClr val="000000"/>
                </a:solidFill>
                <a:latin typeface="Calibri" panose="020F0502020204030204" pitchFamily="34" charset="0"/>
              </a:rPr>
              <a:t>Workshop, A Report to CC on CI Professionalization </a:t>
            </a:r>
            <a:r>
              <a:rPr lang="en-US" sz="2400" spc="-1" dirty="0" smtClean="0">
                <a:solidFill>
                  <a:srgbClr val="000000"/>
                </a:solidFill>
                <a:latin typeface="Calibri" panose="020F0502020204030204" pitchFamily="34" charset="0"/>
              </a:rPr>
              <a:t>Workshop </a:t>
            </a:r>
            <a:r>
              <a:rPr lang="en-US" sz="2400" spc="-1" dirty="0">
                <a:solidFill>
                  <a:srgbClr val="000000"/>
                </a:solidFill>
                <a:latin typeface="Calibri" panose="020F0502020204030204" pitchFamily="34" charset="0"/>
              </a:rPr>
              <a:t>Outcomes </a:t>
            </a:r>
            <a:r>
              <a:rPr lang="en-US" sz="2400" spc="-1" dirty="0" smtClean="0">
                <a:solidFill>
                  <a:srgbClr val="000000"/>
                </a:solidFill>
                <a:latin typeface="Calibri" panose="020F0502020204030204" pitchFamily="34" charset="0"/>
              </a:rPr>
              <a:t>by Scott </a:t>
            </a:r>
            <a:r>
              <a:rPr lang="en-US" sz="2400" spc="-1" dirty="0" err="1">
                <a:solidFill>
                  <a:srgbClr val="000000"/>
                </a:solidFill>
                <a:latin typeface="Calibri" panose="020F0502020204030204" pitchFamily="34" charset="0"/>
              </a:rPr>
              <a:t>Yockel</a:t>
            </a:r>
            <a:r>
              <a:rPr lang="en-US" sz="2400" spc="-1" dirty="0">
                <a:solidFill>
                  <a:srgbClr val="000000"/>
                </a:solidFill>
                <a:latin typeface="Calibri" panose="020F0502020204030204" pitchFamily="34" charset="0"/>
              </a:rPr>
              <a:t> (Harvard), Patrick Schmitz (Berkeley), Tom Cheatham (Utah) </a:t>
            </a:r>
            <a:r>
              <a:rPr lang="en-US" sz="2400" spc="-1" dirty="0" smtClean="0">
                <a:solidFill>
                  <a:srgbClr val="000000"/>
                </a:solidFill>
                <a:latin typeface="Calibri" panose="020F0502020204030204" pitchFamily="34" charset="0"/>
              </a:rPr>
              <a:t>and </a:t>
            </a:r>
            <a:r>
              <a:rPr lang="en-US" sz="2400" b="0" strike="noStrike" spc="-1" dirty="0" smtClean="0">
                <a:solidFill>
                  <a:srgbClr val="000000"/>
                </a:solidFill>
                <a:latin typeface="Calibri" panose="020F0502020204030204" pitchFamily="34" charset="0"/>
              </a:rPr>
              <a:t>Dana Brunson for slide content from ACI-REF VR 2017, CI Milieu (Mafia, Peeps, Homies).  S</a:t>
            </a:r>
            <a:r>
              <a:rPr lang="en-US" sz="2400" dirty="0" smtClean="0">
                <a:latin typeface="Calibri" panose="020F0502020204030204" pitchFamily="34" charset="0"/>
              </a:rPr>
              <a:t>ome of these are adapted from the Virtual Residency paper Henry </a:t>
            </a:r>
            <a:r>
              <a:rPr lang="en-US" sz="2400" dirty="0" err="1" smtClean="0">
                <a:latin typeface="Calibri" panose="020F0502020204030204" pitchFamily="34" charset="0"/>
              </a:rPr>
              <a:t>Neeman</a:t>
            </a:r>
            <a:r>
              <a:rPr lang="en-US" sz="2400" dirty="0" smtClean="0">
                <a:latin typeface="Calibri" panose="020F0502020204030204" pitchFamily="34" charset="0"/>
              </a:rPr>
              <a:t>, Hussein M. Al-</a:t>
            </a:r>
            <a:r>
              <a:rPr lang="en-US" sz="2400" dirty="0" err="1" smtClean="0">
                <a:latin typeface="Calibri" panose="020F0502020204030204" pitchFamily="34" charset="0"/>
              </a:rPr>
              <a:t>Azzawi</a:t>
            </a:r>
            <a:r>
              <a:rPr lang="en-US" sz="2400" dirty="0" smtClean="0">
                <a:latin typeface="Calibri" panose="020F0502020204030204" pitchFamily="34" charset="0"/>
              </a:rPr>
              <a:t>, Aaron Bergstrom, Zoe K. </a:t>
            </a:r>
            <a:r>
              <a:rPr lang="en-US" sz="2400" dirty="0" err="1" smtClean="0">
                <a:latin typeface="Calibri" panose="020F0502020204030204" pitchFamily="34" charset="0"/>
              </a:rPr>
              <a:t>Braiterman</a:t>
            </a:r>
            <a:r>
              <a:rPr lang="en-US" sz="2400" dirty="0" smtClean="0">
                <a:latin typeface="Calibri" panose="020F0502020204030204" pitchFamily="34" charset="0"/>
              </a:rPr>
              <a:t>, Dana Brunson, Dirk </a:t>
            </a:r>
            <a:r>
              <a:rPr lang="en-US" sz="2400" dirty="0" err="1" smtClean="0">
                <a:latin typeface="Calibri" panose="020F0502020204030204" pitchFamily="34" charset="0"/>
              </a:rPr>
              <a:t>Colbry</a:t>
            </a:r>
            <a:r>
              <a:rPr lang="en-US" sz="2400" dirty="0" smtClean="0">
                <a:latin typeface="Calibri" panose="020F0502020204030204" pitchFamily="34" charset="0"/>
              </a:rPr>
              <a:t>, Eduardo </a:t>
            </a:r>
            <a:r>
              <a:rPr lang="en-US" sz="2400" dirty="0" err="1" smtClean="0">
                <a:latin typeface="Calibri" panose="020F0502020204030204" pitchFamily="34" charset="0"/>
              </a:rPr>
              <a:t>Colmenares</a:t>
            </a:r>
            <a:r>
              <a:rPr lang="en-US" sz="2400" dirty="0" smtClean="0">
                <a:latin typeface="Calibri" panose="020F0502020204030204" pitchFamily="34" charset="0"/>
              </a:rPr>
              <a:t>, </a:t>
            </a:r>
            <a:r>
              <a:rPr lang="en-US" sz="2400" dirty="0" err="1" smtClean="0">
                <a:latin typeface="Calibri" panose="020F0502020204030204" pitchFamily="34" charset="0"/>
              </a:rPr>
              <a:t>Akilah</a:t>
            </a:r>
            <a:r>
              <a:rPr lang="en-US" sz="2400" dirty="0" smtClean="0">
                <a:latin typeface="Calibri" panose="020F0502020204030204" pitchFamily="34" charset="0"/>
              </a:rPr>
              <a:t> N. Fuller, Sandra </a:t>
            </a:r>
            <a:r>
              <a:rPr lang="en-US" sz="2400" dirty="0" err="1" smtClean="0">
                <a:latin typeface="Calibri" panose="020F0502020204030204" pitchFamily="34" charset="0"/>
              </a:rPr>
              <a:t>Gesing</a:t>
            </a:r>
            <a:r>
              <a:rPr lang="en-US" sz="2400" dirty="0" smtClean="0">
                <a:latin typeface="Calibri" panose="020F0502020204030204" pitchFamily="34" charset="0"/>
              </a:rPr>
              <a:t>, Maria </a:t>
            </a:r>
            <a:r>
              <a:rPr lang="en-US" sz="2400" dirty="0" err="1" smtClean="0">
                <a:latin typeface="Calibri" panose="020F0502020204030204" pitchFamily="34" charset="0"/>
              </a:rPr>
              <a:t>Kalyvaki</a:t>
            </a:r>
            <a:r>
              <a:rPr lang="en-US" sz="2400" dirty="0" smtClean="0">
                <a:latin typeface="Calibri" panose="020F0502020204030204" pitchFamily="34" charset="0"/>
              </a:rPr>
              <a:t>, Claire </a:t>
            </a:r>
            <a:r>
              <a:rPr lang="en-US" sz="2400" dirty="0" err="1" smtClean="0">
                <a:latin typeface="Calibri" panose="020F0502020204030204" pitchFamily="34" charset="0"/>
              </a:rPr>
              <a:t>Mizumoto</a:t>
            </a:r>
            <a:r>
              <a:rPr lang="en-US" sz="2400" dirty="0" smtClean="0">
                <a:latin typeface="Calibri" panose="020F0502020204030204" pitchFamily="34" charset="0"/>
              </a:rPr>
              <a:t>, </a:t>
            </a:r>
            <a:r>
              <a:rPr lang="en-US" sz="2400" dirty="0" err="1" smtClean="0">
                <a:latin typeface="Calibri" panose="020F0502020204030204" pitchFamily="34" charset="0"/>
              </a:rPr>
              <a:t>Jeho</a:t>
            </a:r>
            <a:r>
              <a:rPr lang="en-US" sz="2400" dirty="0" smtClean="0">
                <a:latin typeface="Calibri" panose="020F0502020204030204" pitchFamily="34" charset="0"/>
              </a:rPr>
              <a:t> Park, Anita Z. Schwartz, Jason L. Simms and </a:t>
            </a:r>
            <a:r>
              <a:rPr lang="en-US" sz="2400" dirty="0" err="1" smtClean="0">
                <a:latin typeface="Calibri" panose="020F0502020204030204" pitchFamily="34" charset="0"/>
              </a:rPr>
              <a:t>Rustomji</a:t>
            </a:r>
            <a:r>
              <a:rPr lang="en-US" sz="2400" dirty="0" smtClean="0">
                <a:latin typeface="Calibri" panose="020F0502020204030204" pitchFamily="34" charset="0"/>
              </a:rPr>
              <a:t> Vania, 2018: "Progress Update on the Development and Implementation of the Advanced Cyberinfrastructure Research &amp; Education Facilitators Virtual Residency Program." Proceedings of PEARC'18, to appear.</a:t>
            </a:r>
          </a:p>
          <a:p>
            <a:pPr>
              <a:lnSpc>
                <a:spcPct val="100000"/>
              </a:lnSpc>
              <a:spcBef>
                <a:spcPts val="641"/>
              </a:spcBef>
            </a:pPr>
            <a:endParaRPr lang="en-US" sz="2400" b="0" strike="noStrike" spc="-1" dirty="0" smtClean="0">
              <a:solidFill>
                <a:srgbClr val="000000"/>
              </a:solidFill>
              <a:latin typeface="Calibri" panose="020F0502020204030204" pitchFamily="34" charset="0"/>
            </a:endParaRPr>
          </a:p>
        </p:txBody>
      </p:sp>
      <p:sp>
        <p:nvSpPr>
          <p:cNvPr id="236" name="TextShape 3"/>
          <p:cNvSpPr txBox="1"/>
          <p:nvPr/>
        </p:nvSpPr>
        <p:spPr>
          <a:xfrm>
            <a:off x="3276720" y="6400800"/>
            <a:ext cx="999720" cy="364680"/>
          </a:xfrm>
          <a:prstGeom prst="rect">
            <a:avLst/>
          </a:prstGeom>
          <a:noFill/>
          <a:ln>
            <a:noFill/>
          </a:ln>
        </p:spPr>
        <p:txBody>
          <a:bodyPr anchor="ctr"/>
          <a:lstStyle/>
          <a:p>
            <a:pPr algn="r">
              <a:lnSpc>
                <a:spcPct val="100000"/>
              </a:lnSpc>
            </a:pPr>
            <a:fld id="{EBD9F1AD-B511-4EF9-96FC-B09294BBA813}" type="slidenum">
              <a:rPr lang="en-US" sz="1200" b="0" strike="noStrike" spc="-1">
                <a:solidFill>
                  <a:srgbClr val="8B8B8B"/>
                </a:solidFill>
                <a:latin typeface="Calibri"/>
              </a:rPr>
              <a:t>80</a:t>
            </a:fld>
            <a:endParaRPr lang="en-US" sz="1200" b="0" strike="noStrike" spc="-1">
              <a:latin typeface="Times New Roman"/>
            </a:endParaRPr>
          </a:p>
        </p:txBody>
      </p:sp>
      <p:sp>
        <p:nvSpPr>
          <p:cNvPr id="2" name="TextBox 1"/>
          <p:cNvSpPr txBox="1"/>
          <p:nvPr/>
        </p:nvSpPr>
        <p:spPr>
          <a:xfrm>
            <a:off x="457200" y="4533090"/>
            <a:ext cx="8229240" cy="1384995"/>
          </a:xfrm>
          <a:prstGeom prst="rect">
            <a:avLst/>
          </a:prstGeom>
          <a:noFill/>
        </p:spPr>
        <p:txBody>
          <a:bodyPr wrap="square" rtlCol="0">
            <a:spAutoFit/>
          </a:bodyPr>
          <a:lstStyle/>
          <a:p>
            <a:r>
              <a:rPr lang="en-US" sz="1200" dirty="0"/>
              <a:t>https://www.thoughtco.com/facts-about-mount-rushmore-104819</a:t>
            </a:r>
          </a:p>
          <a:p>
            <a:endParaRPr lang="en-US" sz="1200" dirty="0"/>
          </a:p>
          <a:p>
            <a:r>
              <a:rPr lang="en-US" sz="1200" dirty="0"/>
              <a:t>http://muppet.wikia.com/wiki/Mount_Rushmore</a:t>
            </a:r>
          </a:p>
          <a:p>
            <a:r>
              <a:rPr lang="en-US" sz="1200" dirty="0"/>
              <a:t>	</a:t>
            </a:r>
          </a:p>
          <a:p>
            <a:r>
              <a:rPr lang="en-US" sz="1200" dirty="0"/>
              <a:t>https://www.thewrap.com/top-13-sesame-street-characters-ranked-from-cookie-monster-to-mr-snuffleupagus-photos/</a:t>
            </a:r>
          </a:p>
          <a:p>
            <a:endParaRPr lang="en-US" sz="1200" dirty="0"/>
          </a:p>
          <a:p>
            <a:r>
              <a:rPr lang="en-US" sz="1200" dirty="0"/>
              <a:t>http://</a:t>
            </a:r>
            <a:r>
              <a:rPr lang="en-US" sz="1200" dirty="0" smtClean="0"/>
              <a:t>muppet.wikia.com/wiki/Count_von_Count</a:t>
            </a:r>
            <a:endParaRPr lang="en-US" sz="1200"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000000"/>
                </a:solidFill>
                <a:latin typeface="Calibri"/>
              </a:rPr>
              <a:t>Thanks!</a:t>
            </a:r>
          </a:p>
        </p:txBody>
      </p:sp>
      <p:sp>
        <p:nvSpPr>
          <p:cNvPr id="236" name="TextShape 3"/>
          <p:cNvSpPr txBox="1"/>
          <p:nvPr/>
        </p:nvSpPr>
        <p:spPr>
          <a:xfrm>
            <a:off x="3276720" y="6400800"/>
            <a:ext cx="999720" cy="364680"/>
          </a:xfrm>
          <a:prstGeom prst="rect">
            <a:avLst/>
          </a:prstGeom>
          <a:noFill/>
          <a:ln>
            <a:noFill/>
          </a:ln>
        </p:spPr>
        <p:txBody>
          <a:bodyPr anchor="ctr"/>
          <a:lstStyle/>
          <a:p>
            <a:pPr algn="r">
              <a:lnSpc>
                <a:spcPct val="100000"/>
              </a:lnSpc>
            </a:pPr>
            <a:fld id="{EBD9F1AD-B511-4EF9-96FC-B09294BBA813}" type="slidenum">
              <a:rPr lang="en-US" sz="1200" b="0" strike="noStrike" spc="-1">
                <a:solidFill>
                  <a:srgbClr val="8B8B8B"/>
                </a:solidFill>
                <a:latin typeface="Calibri"/>
              </a:rPr>
              <a:t>81</a:t>
            </a:fld>
            <a:endParaRPr lang="en-US" sz="1200" b="0" strike="noStrike" spc="-1">
              <a:latin typeface="Times New Roman"/>
            </a:endParaRPr>
          </a:p>
        </p:txBody>
      </p:sp>
      <p:sp>
        <p:nvSpPr>
          <p:cNvPr id="2" name="TextBox 1"/>
          <p:cNvSpPr txBox="1"/>
          <p:nvPr/>
        </p:nvSpPr>
        <p:spPr>
          <a:xfrm>
            <a:off x="457200" y="1609610"/>
            <a:ext cx="8229240" cy="3970318"/>
          </a:xfrm>
          <a:prstGeom prst="rect">
            <a:avLst/>
          </a:prstGeom>
          <a:noFill/>
        </p:spPr>
        <p:txBody>
          <a:bodyPr wrap="square" rtlCol="0">
            <a:spAutoFit/>
          </a:bodyPr>
          <a:lstStyle/>
          <a:p>
            <a:r>
              <a:rPr lang="en-US" sz="1200" dirty="0" smtClean="0"/>
              <a:t>https</a:t>
            </a:r>
            <a:r>
              <a:rPr lang="en-US" sz="1200" dirty="0"/>
              <a:t>://www.aaas.org/blog/stemedu/can-oscar-grouch-teach-new-generation-scientists</a:t>
            </a:r>
          </a:p>
          <a:p>
            <a:endParaRPr lang="en-US" sz="1200" dirty="0"/>
          </a:p>
          <a:p>
            <a:r>
              <a:rPr lang="en-US" sz="1200" dirty="0"/>
              <a:t>https://www.thriftbooks.com/w/elmos-world-computers_mary-beth-nelson/752598/#isbn=037582202X&amp;idiq=13986256	</a:t>
            </a:r>
          </a:p>
          <a:p>
            <a:r>
              <a:rPr lang="en-US" sz="1200" dirty="0"/>
              <a:t>http://muppet.wikia.com/wiki/Mr._Snuffleupagus</a:t>
            </a:r>
          </a:p>
          <a:p>
            <a:endParaRPr lang="en-US" sz="1200" dirty="0"/>
          </a:p>
          <a:p>
            <a:r>
              <a:rPr lang="en-US" sz="1200" dirty="0"/>
              <a:t>https://www.indiewire.com/2015/11/sesame-street-and-big-bird-get-premiere-date-for-their-new-nest-on-hbo-50365/</a:t>
            </a:r>
          </a:p>
          <a:p>
            <a:endParaRPr lang="en-US" sz="1200" dirty="0"/>
          </a:p>
          <a:p>
            <a:r>
              <a:rPr lang="en-US" sz="1200" dirty="0"/>
              <a:t>http://muppet.wikia.com/wiki/Sesame_Street_(Japan)</a:t>
            </a:r>
          </a:p>
          <a:p>
            <a:endParaRPr lang="en-US" sz="1200" dirty="0"/>
          </a:p>
          <a:p>
            <a:r>
              <a:rPr lang="en-US" sz="1200" dirty="0"/>
              <a:t>https://en.wikipedia.org/wiki/Facing_(sewing)</a:t>
            </a:r>
          </a:p>
          <a:p>
            <a:endParaRPr lang="en-US" sz="1200" dirty="0"/>
          </a:p>
          <a:p>
            <a:r>
              <a:rPr lang="en-US" sz="1200" dirty="0"/>
              <a:t>https://sewguide.com/how-to-sew-facings/</a:t>
            </a:r>
          </a:p>
          <a:p>
            <a:endParaRPr lang="en-US" sz="1200" dirty="0"/>
          </a:p>
          <a:p>
            <a:r>
              <a:rPr lang="en-US" sz="1200" dirty="0"/>
              <a:t>http://isntthatsew.org/how-to-draft-a-facing/</a:t>
            </a:r>
          </a:p>
          <a:p>
            <a:endParaRPr lang="en-US" sz="1200" dirty="0"/>
          </a:p>
          <a:p>
            <a:r>
              <a:rPr lang="en-US" sz="1200" dirty="0"/>
              <a:t>https://</a:t>
            </a:r>
            <a:r>
              <a:rPr lang="en-US" sz="1200" dirty="0" smtClean="0"/>
              <a:t>en.wikipedia.org/wiki/Rubber_duck_debugging</a:t>
            </a:r>
          </a:p>
          <a:p>
            <a:endParaRPr lang="en-US" sz="1200" dirty="0" smtClean="0"/>
          </a:p>
          <a:p>
            <a:r>
              <a:rPr lang="en-US" sz="1200" dirty="0"/>
              <a:t>http://</a:t>
            </a:r>
            <a:r>
              <a:rPr lang="en-US" sz="1200" dirty="0" smtClean="0"/>
              <a:t>inspectorgadget.wikia.com/wiki/File:Inspector_Gadget_Thinking.png</a:t>
            </a:r>
          </a:p>
          <a:p>
            <a:endParaRPr lang="en-US" sz="1200" dirty="0" smtClean="0"/>
          </a:p>
          <a:p>
            <a:r>
              <a:rPr lang="en-US" sz="1200" dirty="0" smtClean="0"/>
              <a:t>https://confluence.xsede.org/pages/viewpage.action?pagId=1671768</a:t>
            </a:r>
            <a:endParaRPr lang="en-US" sz="1200" dirty="0"/>
          </a:p>
        </p:txBody>
      </p:sp>
    </p:spTree>
    <p:extLst>
      <p:ext uri="{BB962C8B-B14F-4D97-AF65-F5344CB8AC3E}">
        <p14:creationId xmlns:p14="http://schemas.microsoft.com/office/powerpoint/2010/main" val="16458077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457200" y="274680"/>
            <a:ext cx="8229240" cy="1142640"/>
          </a:xfrm>
          <a:prstGeom prst="rect">
            <a:avLst/>
          </a:prstGeom>
          <a:noFill/>
          <a:ln>
            <a:noFill/>
          </a:ln>
        </p:spPr>
        <p:txBody>
          <a:bodyPr anchor="ctr"/>
          <a:lstStyle/>
          <a:p>
            <a:pPr algn="ctr">
              <a:lnSpc>
                <a:spcPct val="100000"/>
              </a:lnSpc>
            </a:pPr>
            <a:r>
              <a:rPr lang="en-US" sz="4400" b="0" strike="noStrike" spc="-1">
                <a:solidFill>
                  <a:srgbClr val="000000"/>
                </a:solidFill>
                <a:latin typeface="Calibri"/>
              </a:rPr>
              <a:t>Champions – the “breadth” group</a:t>
            </a:r>
          </a:p>
        </p:txBody>
      </p:sp>
      <p:sp>
        <p:nvSpPr>
          <p:cNvPr id="177" name="TextShape 2"/>
          <p:cNvSpPr txBox="1"/>
          <p:nvPr/>
        </p:nvSpPr>
        <p:spPr>
          <a:xfrm>
            <a:off x="500760" y="1600200"/>
            <a:ext cx="8229240" cy="4525560"/>
          </a:xfrm>
          <a:prstGeom prst="rect">
            <a:avLst/>
          </a:prstGeom>
          <a:noFill/>
          <a:ln>
            <a:noFill/>
          </a:ln>
        </p:spPr>
        <p:txBody>
          <a:bodyPr>
            <a:normAutofit fontScale="70000" lnSpcReduction="20000"/>
          </a:bodyPr>
          <a:lstStyle/>
          <a:p>
            <a:pPr marL="343080" indent="-342720">
              <a:lnSpc>
                <a:spcPct val="120000"/>
              </a:lnSpc>
              <a:spcBef>
                <a:spcPts val="641"/>
              </a:spcBef>
              <a:buClr>
                <a:srgbClr val="000000"/>
              </a:buClr>
              <a:buFont typeface="Arial"/>
              <a:buChar char="•"/>
            </a:pPr>
            <a:r>
              <a:rPr lang="en-US" sz="3100" spc="-1" dirty="0" smtClean="0">
                <a:solidFill>
                  <a:srgbClr val="000000"/>
                </a:solidFill>
                <a:latin typeface="Calibri" panose="020F0502020204030204" pitchFamily="34" charset="0"/>
              </a:rPr>
              <a:t>~500</a:t>
            </a:r>
            <a:r>
              <a:rPr lang="en-US" sz="3100" b="0" strike="noStrike" spc="-1" dirty="0" smtClean="0">
                <a:solidFill>
                  <a:srgbClr val="000000"/>
                </a:solidFill>
                <a:latin typeface="Calibri" panose="020F0502020204030204" pitchFamily="34" charset="0"/>
              </a:rPr>
              <a:t> </a:t>
            </a:r>
            <a:r>
              <a:rPr lang="en-US" sz="3100" b="0" strike="noStrike" spc="-1" dirty="0">
                <a:solidFill>
                  <a:srgbClr val="000000"/>
                </a:solidFill>
                <a:latin typeface="Calibri" panose="020F0502020204030204" pitchFamily="34" charset="0"/>
              </a:rPr>
              <a:t>champions from </a:t>
            </a:r>
            <a:r>
              <a:rPr lang="en-US" sz="3100" b="0" strike="noStrike" spc="-1" dirty="0" smtClean="0">
                <a:solidFill>
                  <a:srgbClr val="000000"/>
                </a:solidFill>
                <a:latin typeface="Calibri" panose="020F0502020204030204" pitchFamily="34" charset="0"/>
              </a:rPr>
              <a:t>250+ </a:t>
            </a:r>
            <a:r>
              <a:rPr lang="en-US" sz="3100" dirty="0" smtClean="0">
                <a:latin typeface="Calibri" panose="020F0502020204030204" pitchFamily="34" charset="0"/>
              </a:rPr>
              <a:t>US </a:t>
            </a:r>
            <a:r>
              <a:rPr lang="en-US" sz="3100" dirty="0">
                <a:latin typeface="Calibri" panose="020F0502020204030204" pitchFamily="34" charset="0"/>
              </a:rPr>
              <a:t>academic and research-focused institutions help their local researchers to use CI, especially large scale and advanced </a:t>
            </a:r>
            <a:r>
              <a:rPr lang="en-US" sz="3100" dirty="0" smtClean="0">
                <a:latin typeface="Calibri" panose="020F0502020204030204" pitchFamily="34" charset="0"/>
              </a:rPr>
              <a:t>computing</a:t>
            </a:r>
          </a:p>
          <a:p>
            <a:pPr marL="343080" indent="-342720">
              <a:lnSpc>
                <a:spcPct val="120000"/>
              </a:lnSpc>
              <a:spcBef>
                <a:spcPts val="641"/>
              </a:spcBef>
              <a:buClr>
                <a:srgbClr val="000000"/>
              </a:buClr>
              <a:buFont typeface="Arial"/>
              <a:buChar char="•"/>
            </a:pPr>
            <a:r>
              <a:rPr lang="en-US" sz="3100" b="0" strike="noStrike" spc="-1" dirty="0" smtClean="0">
                <a:solidFill>
                  <a:srgbClr val="000000"/>
                </a:solidFill>
                <a:latin typeface="Calibri" panose="020F0502020204030204" pitchFamily="34" charset="0"/>
              </a:rPr>
              <a:t>FREE </a:t>
            </a:r>
            <a:r>
              <a:rPr lang="en-US" sz="3100" b="0" strike="noStrike" spc="-1" dirty="0">
                <a:solidFill>
                  <a:srgbClr val="000000"/>
                </a:solidFill>
                <a:latin typeface="Calibri" panose="020F0502020204030204" pitchFamily="34" charset="0"/>
              </a:rPr>
              <a:t>to join with letter of collaboration</a:t>
            </a:r>
          </a:p>
          <a:p>
            <a:pPr marL="343080" indent="-342720">
              <a:lnSpc>
                <a:spcPct val="120000"/>
              </a:lnSpc>
              <a:spcBef>
                <a:spcPts val="641"/>
              </a:spcBef>
              <a:buClr>
                <a:srgbClr val="000000"/>
              </a:buClr>
              <a:buFont typeface="Arial"/>
              <a:buChar char="•"/>
            </a:pPr>
            <a:r>
              <a:rPr lang="en-US" sz="3100" b="0" strike="noStrike" spc="-1" dirty="0">
                <a:solidFill>
                  <a:srgbClr val="000000"/>
                </a:solidFill>
                <a:latin typeface="Calibri" panose="020F0502020204030204" pitchFamily="34" charset="0"/>
              </a:rPr>
              <a:t>Funded via XSEDE project (but no longer XSEDE focused)</a:t>
            </a:r>
          </a:p>
          <a:p>
            <a:pPr marL="343080" indent="-342720">
              <a:lnSpc>
                <a:spcPct val="120000"/>
              </a:lnSpc>
              <a:spcBef>
                <a:spcPts val="641"/>
              </a:spcBef>
              <a:buClr>
                <a:srgbClr val="000000"/>
              </a:buClr>
              <a:buFont typeface="Arial"/>
              <a:buChar char="•"/>
            </a:pPr>
            <a:r>
              <a:rPr lang="en-US" sz="3100" b="0" strike="noStrike" spc="-1" dirty="0">
                <a:solidFill>
                  <a:srgbClr val="000000"/>
                </a:solidFill>
                <a:latin typeface="Calibri" panose="020F0502020204030204" pitchFamily="34" charset="0"/>
              </a:rPr>
              <a:t>All flavors of campus research computing professionals (directors, sysadmins, user support, trainers, coordinators, </a:t>
            </a:r>
            <a:r>
              <a:rPr lang="en-US" sz="3100" b="0" strike="noStrike" spc="-1" dirty="0" smtClean="0">
                <a:solidFill>
                  <a:srgbClr val="000000"/>
                </a:solidFill>
                <a:latin typeface="Calibri" panose="020F0502020204030204" pitchFamily="34" charset="0"/>
              </a:rPr>
              <a:t>etc.)</a:t>
            </a:r>
            <a:endParaRPr lang="en-US" sz="3100" b="0" strike="noStrike" spc="-1" dirty="0">
              <a:solidFill>
                <a:srgbClr val="000000"/>
              </a:solidFill>
              <a:latin typeface="Calibri" panose="020F0502020204030204" pitchFamily="34" charset="0"/>
            </a:endParaRPr>
          </a:p>
          <a:p>
            <a:pPr marL="343080" indent="-342720">
              <a:lnSpc>
                <a:spcPct val="120000"/>
              </a:lnSpc>
              <a:spcBef>
                <a:spcPts val="641"/>
              </a:spcBef>
              <a:buClr>
                <a:srgbClr val="000000"/>
              </a:buClr>
              <a:buFont typeface="Arial"/>
              <a:buChar char="•"/>
            </a:pPr>
            <a:r>
              <a:rPr lang="en-US" sz="3100" b="0" strike="noStrike" spc="-1" dirty="0">
                <a:solidFill>
                  <a:srgbClr val="000000"/>
                </a:solidFill>
                <a:latin typeface="Calibri" panose="020F0502020204030204" pitchFamily="34" charset="0"/>
              </a:rPr>
              <a:t>Plus new “affiliates” – from organizations that serve the larger community (XSEDE, Internet2, Globus, </a:t>
            </a:r>
            <a:r>
              <a:rPr lang="en-US" sz="3100" b="0" strike="noStrike" spc="-1" dirty="0" err="1">
                <a:solidFill>
                  <a:srgbClr val="000000"/>
                </a:solidFill>
                <a:latin typeface="Calibri" panose="020F0502020204030204" pitchFamily="34" charset="0"/>
              </a:rPr>
              <a:t>BDHubs</a:t>
            </a:r>
            <a:r>
              <a:rPr lang="en-US" sz="3100" b="0" strike="noStrike" spc="-1" dirty="0">
                <a:solidFill>
                  <a:srgbClr val="000000"/>
                </a:solidFill>
                <a:latin typeface="Calibri" panose="020F0502020204030204" pitchFamily="34" charset="0"/>
              </a:rPr>
              <a:t>, National Centers, etc.)</a:t>
            </a:r>
          </a:p>
          <a:p>
            <a:pPr marL="343080" indent="-342720">
              <a:lnSpc>
                <a:spcPct val="120000"/>
              </a:lnSpc>
              <a:spcBef>
                <a:spcPts val="641"/>
              </a:spcBef>
              <a:buClr>
                <a:srgbClr val="000000"/>
              </a:buClr>
              <a:buFont typeface="Arial"/>
              <a:buChar char="•"/>
            </a:pPr>
            <a:r>
              <a:rPr lang="en-US" sz="3100" b="0" u="sng" strike="noStrike" spc="-1" dirty="0">
                <a:solidFill>
                  <a:srgbClr val="0000FF"/>
                </a:solidFill>
                <a:uFillTx/>
                <a:latin typeface="Calibri" panose="020F0502020204030204" pitchFamily="34" charset="0"/>
                <a:hlinkClick r:id="rId3"/>
              </a:rPr>
              <a:t>https://www.xsede.org/campus-champions</a:t>
            </a:r>
            <a:r>
              <a:rPr lang="en-US" sz="3100" b="0" strike="noStrike" spc="-1" dirty="0">
                <a:solidFill>
                  <a:srgbClr val="000000"/>
                </a:solidFill>
                <a:latin typeface="Calibri" panose="020F0502020204030204" pitchFamily="34" charset="0"/>
              </a:rPr>
              <a:t> </a:t>
            </a:r>
          </a:p>
          <a:p>
            <a:pPr>
              <a:lnSpc>
                <a:spcPct val="120000"/>
              </a:lnSpc>
              <a:spcBef>
                <a:spcPts val="641"/>
              </a:spcBef>
            </a:pPr>
            <a:endParaRPr lang="en-US" sz="3200" b="0" strike="noStrike" spc="-1" dirty="0">
              <a:solidFill>
                <a:srgbClr val="000000"/>
              </a:solidFill>
              <a:latin typeface="Calibri"/>
            </a:endParaRPr>
          </a:p>
        </p:txBody>
      </p:sp>
      <p:sp>
        <p:nvSpPr>
          <p:cNvPr id="178" name="TextShape 3"/>
          <p:cNvSpPr txBox="1"/>
          <p:nvPr/>
        </p:nvSpPr>
        <p:spPr>
          <a:xfrm>
            <a:off x="3276720" y="6400800"/>
            <a:ext cx="999720" cy="364680"/>
          </a:xfrm>
          <a:prstGeom prst="rect">
            <a:avLst/>
          </a:prstGeom>
          <a:noFill/>
          <a:ln>
            <a:noFill/>
          </a:ln>
        </p:spPr>
        <p:txBody>
          <a:bodyPr anchor="ctr"/>
          <a:lstStyle/>
          <a:p>
            <a:pPr algn="r">
              <a:lnSpc>
                <a:spcPct val="100000"/>
              </a:lnSpc>
            </a:pPr>
            <a:fld id="{ADB9CF85-7666-431E-8C3B-60F59C9E87E8}" type="slidenum">
              <a:rPr lang="en-US" sz="1200" b="0" strike="noStrike" spc="-1">
                <a:solidFill>
                  <a:srgbClr val="8B8B8B"/>
                </a:solidFill>
                <a:latin typeface="Calibri"/>
              </a:rPr>
              <a:t>9</a:t>
            </a:fld>
            <a:endParaRPr lang="en-US" sz="1200" b="0" strike="noStrike" spc="-1">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19489</TotalTime>
  <Words>2167</Words>
  <Application>Microsoft Office PowerPoint</Application>
  <PresentationFormat>On-screen Show (4:3)</PresentationFormat>
  <Paragraphs>441</Paragraphs>
  <Slides>81</Slides>
  <Notes>4</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81</vt:i4>
      </vt:variant>
    </vt:vector>
  </HeadingPairs>
  <TitlesOfParts>
    <vt:vector size="95" baseType="lpstr">
      <vt:lpstr>Arial</vt:lpstr>
      <vt:lpstr>Arial Black</vt:lpstr>
      <vt:lpstr>Calibri</vt:lpstr>
      <vt:lpstr>DejaVu Sans</vt:lpstr>
      <vt:lpstr>Georgia</vt:lpstr>
      <vt:lpstr>Symbol</vt:lpstr>
      <vt:lpstr>Times New Roman</vt:lpstr>
      <vt:lpstr>Trebuchet MS</vt:lpstr>
      <vt:lpstr>Wingdings</vt:lpstr>
      <vt:lpstr>Office Theme</vt:lpstr>
      <vt:lpstr>Office Theme</vt:lpstr>
      <vt:lpstr>Office Theme</vt:lpstr>
      <vt:lpstr>Office Theme</vt:lpstr>
      <vt:lpstr>Acrobat Document</vt:lpstr>
      <vt:lpstr>PowerPoint Presentation</vt:lpstr>
      <vt:lpstr>PowerPoint Presentation</vt:lpstr>
      <vt:lpstr>Secret Agenda!</vt:lpstr>
      <vt:lpstr>Secret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Campus Champion Leadership Team</vt:lpstr>
      <vt:lpstr>PowerPoint Presentation</vt:lpstr>
      <vt:lpstr>Campus Champion Regional Leaders</vt:lpstr>
      <vt:lpstr>Four Facings?</vt:lpstr>
      <vt:lpstr>Four Facings?</vt:lpstr>
      <vt:lpstr>Four Facings?</vt:lpstr>
      <vt:lpstr>Four Facings?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Facings?</vt:lpstr>
      <vt:lpstr>Four Facings?</vt:lpstr>
      <vt:lpstr>Four Facings?</vt:lpstr>
      <vt:lpstr>PowerPoint Presentation</vt:lpstr>
      <vt:lpstr>PowerPoint Presentation</vt:lpstr>
      <vt:lpstr>PowerPoint Presentation</vt:lpstr>
      <vt:lpstr>PowerPoint Presentation</vt:lpstr>
      <vt:lpstr>Facing 1?</vt:lpstr>
      <vt:lpstr>Sponsors/Stakeholder  facing roles</vt:lpstr>
      <vt:lpstr>Sponsors/Stakeholder  facing roles</vt:lpstr>
      <vt:lpstr>Sponsors/Stakeholder  facing roles</vt:lpstr>
      <vt:lpstr>Sponsors/Stakeholder  facing roles</vt:lpstr>
      <vt:lpstr>Sponsors/Stakeholder  facing roles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Facing 2?</vt:lpstr>
      <vt:lpstr>Systems Facing Roll</vt:lpstr>
      <vt:lpstr>Systems Facing Roll</vt:lpstr>
      <vt:lpstr>Systems Facing Roll</vt:lpstr>
      <vt:lpstr>PowerPoint Presentation</vt:lpstr>
      <vt:lpstr>Systems Facing Roll</vt:lpstr>
      <vt:lpstr>Systems Facing Roll</vt:lpstr>
      <vt:lpstr>Systems Facing Roll</vt:lpstr>
      <vt:lpstr>Systems Facing Roll</vt:lpstr>
      <vt:lpstr>PowerPoint Presentation</vt:lpstr>
      <vt:lpstr>PowerPoint Presentation</vt:lpstr>
      <vt:lpstr>PowerPoint Presentation</vt:lpstr>
      <vt:lpstr>Facing 3?</vt:lpstr>
      <vt:lpstr>Researcher Facing</vt:lpstr>
      <vt:lpstr>Researcher Facing</vt:lpstr>
      <vt:lpstr>PowerPoint Presentation</vt:lpstr>
      <vt:lpstr>PowerPoint Presentation</vt:lpstr>
      <vt:lpstr>PowerPoint Presentation</vt:lpstr>
      <vt:lpstr>PowerPoint Presentation</vt:lpstr>
      <vt:lpstr>Facing 4?</vt:lpstr>
      <vt:lpstr>Software/Data Facing</vt:lpstr>
      <vt:lpstr>Software/Data Facing</vt:lpstr>
      <vt:lpstr>Also Facing 4…</vt:lpstr>
      <vt:lpstr>Snuffy Debugging</vt:lpstr>
      <vt:lpstr>Software/Data Facing Role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Brunson, Dana</dc:creator>
  <dc:description/>
  <cp:lastModifiedBy>dvoss</cp:lastModifiedBy>
  <cp:revision>279</cp:revision>
  <cp:lastPrinted>2012-10-01T15:38:37Z</cp:lastPrinted>
  <dcterms:created xsi:type="dcterms:W3CDTF">2011-09-26T15:02:02Z</dcterms:created>
  <dcterms:modified xsi:type="dcterms:W3CDTF">2018-08-06T15:13:26Z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13</vt:i4>
  </property>
</Properties>
</file>