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00" r:id="rId3"/>
    <p:sldId id="309" r:id="rId4"/>
    <p:sldId id="303" r:id="rId5"/>
    <p:sldId id="325" r:id="rId6"/>
    <p:sldId id="302" r:id="rId7"/>
    <p:sldId id="280" r:id="rId8"/>
    <p:sldId id="281" r:id="rId9"/>
    <p:sldId id="286" r:id="rId10"/>
    <p:sldId id="294" r:id="rId11"/>
    <p:sldId id="320" r:id="rId12"/>
    <p:sldId id="318" r:id="rId13"/>
    <p:sldId id="321" r:id="rId14"/>
    <p:sldId id="316" r:id="rId15"/>
    <p:sldId id="310" r:id="rId16"/>
    <p:sldId id="311" r:id="rId17"/>
    <p:sldId id="312" r:id="rId18"/>
    <p:sldId id="313" r:id="rId19"/>
    <p:sldId id="314" r:id="rId20"/>
    <p:sldId id="3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6"/>
    <p:restoredTop sz="96647" autoAdjust="0"/>
  </p:normalViewPr>
  <p:slideViewPr>
    <p:cSldViewPr snapToGrid="0" snapToObjects="1">
      <p:cViewPr>
        <p:scale>
          <a:sx n="115" d="100"/>
          <a:sy n="115" d="100"/>
        </p:scale>
        <p:origin x="-272" y="-80"/>
      </p:cViewPr>
      <p:guideLst>
        <p:guide orient="horz" pos="2160"/>
        <p:guide pos="3840"/>
      </p:guideLst>
    </p:cSldViewPr>
  </p:slideViewPr>
  <p:notesTextViewPr>
    <p:cViewPr>
      <p:scale>
        <a:sx n="1" d="1"/>
        <a:sy n="1" d="1"/>
      </p:scale>
      <p:origin x="0" y="0"/>
    </p:cViewPr>
  </p:notesTextViewPr>
  <p:sorterViewPr>
    <p:cViewPr>
      <p:scale>
        <a:sx n="137" d="100"/>
        <a:sy n="137" d="100"/>
      </p:scale>
      <p:origin x="0" y="272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joelcg/Box%20Sync/1%20WMS/1%20CARC%20and%20ACI-REF%20clemson/CaRC%20data/Qualitative%20Data.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joelcg/Box%20Sync/1%20WMS/1%20CARC%20and%20ACI-REF%20clemson/CaRC%20data/Qualitative%20Data.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localhost//Users/joelcg/Box%20Sync/1%20WMS/1%20CARC%20and%20ACI-REF%20clemson/CaRC%20data/Qualitative%20Data.xlsx" TargetMode="External"/><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en-US"/>
              <a:t>Workforce Development</a:t>
            </a:r>
          </a:p>
        </c:rich>
      </c:tx>
      <c:layout/>
      <c:overlay val="0"/>
      <c:spPr>
        <a:noFill/>
        <a:ln>
          <a:noFill/>
        </a:ln>
        <a:effectLst/>
      </c:spPr>
    </c:title>
    <c:autoTitleDeleted val="0"/>
    <c:plotArea>
      <c:layout/>
      <c:barChart>
        <c:barDir val="col"/>
        <c:grouping val="clustered"/>
        <c:varyColors val="0"/>
        <c:ser>
          <c:idx val="0"/>
          <c:order val="0"/>
          <c:tx>
            <c:strRef>
              <c:f>'stakeholder break out'!$B$10</c:f>
              <c:strCache>
                <c:ptCount val="1"/>
                <c:pt idx="0">
                  <c:v>Campus Executive Leaders (Provost, CIO, VPR)</c:v>
                </c:pt>
              </c:strCache>
            </c:strRef>
          </c:tx>
          <c:spPr>
            <a:solidFill>
              <a:schemeClr val="accent6">
                <a:lumMod val="5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out'!$B$11:$B$12</c:f>
              <c:numCache>
                <c:formatCode>0.0</c:formatCode>
                <c:ptCount val="2"/>
                <c:pt idx="0">
                  <c:v>8.0</c:v>
                </c:pt>
                <c:pt idx="1">
                  <c:v>2.5</c:v>
                </c:pt>
              </c:numCache>
            </c:numRef>
          </c:val>
          <c:extLst xmlns:c16r2="http://schemas.microsoft.com/office/drawing/2015/06/chart">
            <c:ext xmlns:c16="http://schemas.microsoft.com/office/drawing/2014/chart" uri="{C3380CC4-5D6E-409C-BE32-E72D297353CC}">
              <c16:uniqueId val="{00000000-8AEC-5E47-9D72-6063A1344C7D}"/>
            </c:ext>
          </c:extLst>
        </c:ser>
        <c:ser>
          <c:idx val="1"/>
          <c:order val="1"/>
          <c:tx>
            <c:strRef>
              <c:f>'stakeholder break out'!$C$10</c:f>
              <c:strCache>
                <c:ptCount val="1"/>
                <c:pt idx="0">
                  <c:v>Research Computing Leadership</c:v>
                </c:pt>
              </c:strCache>
            </c:strRef>
          </c:tx>
          <c:spPr>
            <a:solidFill>
              <a:schemeClr val="accent6">
                <a:lumMod val="75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out'!$C$11:$C$12</c:f>
              <c:numCache>
                <c:formatCode>0.0</c:formatCode>
                <c:ptCount val="2"/>
                <c:pt idx="0">
                  <c:v>8.6</c:v>
                </c:pt>
                <c:pt idx="1">
                  <c:v>2.6</c:v>
                </c:pt>
              </c:numCache>
            </c:numRef>
          </c:val>
          <c:extLst xmlns:c16r2="http://schemas.microsoft.com/office/drawing/2015/06/chart">
            <c:ext xmlns:c16="http://schemas.microsoft.com/office/drawing/2014/chart" uri="{C3380CC4-5D6E-409C-BE32-E72D297353CC}">
              <c16:uniqueId val="{00000001-8AEC-5E47-9D72-6063A1344C7D}"/>
            </c:ext>
          </c:extLst>
        </c:ser>
        <c:ser>
          <c:idx val="2"/>
          <c:order val="2"/>
          <c:tx>
            <c:strRef>
              <c:f>'stakeholder break out'!$D$10</c:f>
              <c:strCache>
                <c:ptCount val="1"/>
                <c:pt idx="0">
                  <c:v>IT Services</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out'!$D$11:$D$12</c:f>
              <c:numCache>
                <c:formatCode>0.0</c:formatCode>
                <c:ptCount val="2"/>
                <c:pt idx="0">
                  <c:v>8.700000000000001</c:v>
                </c:pt>
                <c:pt idx="1">
                  <c:v>3.3</c:v>
                </c:pt>
              </c:numCache>
            </c:numRef>
          </c:val>
          <c:extLst xmlns:c16r2="http://schemas.microsoft.com/office/drawing/2015/06/chart">
            <c:ext xmlns:c16="http://schemas.microsoft.com/office/drawing/2014/chart" uri="{C3380CC4-5D6E-409C-BE32-E72D297353CC}">
              <c16:uniqueId val="{00000002-8AEC-5E47-9D72-6063A1344C7D}"/>
            </c:ext>
          </c:extLst>
        </c:ser>
        <c:ser>
          <c:idx val="3"/>
          <c:order val="3"/>
          <c:tx>
            <c:strRef>
              <c:f>'stakeholder break out'!$E$10</c:f>
              <c:strCache>
                <c:ptCount val="1"/>
                <c:pt idx="0">
                  <c:v>Computing Facilitators</c:v>
                </c:pt>
              </c:strCache>
            </c:strRef>
          </c:tx>
          <c:spPr>
            <a:solidFill>
              <a:schemeClr val="accent6">
                <a:lumMod val="40000"/>
                <a:lumOff val="6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out'!$E$11:$E$12</c:f>
              <c:numCache>
                <c:formatCode>0.0</c:formatCode>
                <c:ptCount val="2"/>
                <c:pt idx="0">
                  <c:v>8.700000000000001</c:v>
                </c:pt>
                <c:pt idx="1">
                  <c:v>2.7</c:v>
                </c:pt>
              </c:numCache>
            </c:numRef>
          </c:val>
          <c:extLst xmlns:c16r2="http://schemas.microsoft.com/office/drawing/2015/06/chart">
            <c:ext xmlns:c16="http://schemas.microsoft.com/office/drawing/2014/chart" uri="{C3380CC4-5D6E-409C-BE32-E72D297353CC}">
              <c16:uniqueId val="{00000003-8AEC-5E47-9D72-6063A1344C7D}"/>
            </c:ext>
          </c:extLst>
        </c:ser>
        <c:ser>
          <c:idx val="4"/>
          <c:order val="4"/>
          <c:tx>
            <c:strRef>
              <c:f>'stakeholder break out'!$F$10</c:f>
              <c:strCache>
                <c:ptCount val="1"/>
                <c:pt idx="0">
                  <c:v>Research Software Developers</c:v>
                </c:pt>
              </c:strCache>
            </c:strRef>
          </c:tx>
          <c:spPr>
            <a:solidFill>
              <a:schemeClr val="accent6">
                <a:lumMod val="20000"/>
                <a:lumOff val="8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out'!$F$11:$F$12</c:f>
              <c:numCache>
                <c:formatCode>0.0</c:formatCode>
                <c:ptCount val="2"/>
                <c:pt idx="0">
                  <c:v>8.5</c:v>
                </c:pt>
                <c:pt idx="1">
                  <c:v>2.7</c:v>
                </c:pt>
              </c:numCache>
            </c:numRef>
          </c:val>
          <c:extLst xmlns:c16r2="http://schemas.microsoft.com/office/drawing/2015/06/chart">
            <c:ext xmlns:c16="http://schemas.microsoft.com/office/drawing/2014/chart" uri="{C3380CC4-5D6E-409C-BE32-E72D297353CC}">
              <c16:uniqueId val="{00000004-8AEC-5E47-9D72-6063A1344C7D}"/>
            </c:ext>
          </c:extLst>
        </c:ser>
        <c:ser>
          <c:idx val="5"/>
          <c:order val="5"/>
          <c:tx>
            <c:strRef>
              <c:f>'stakeholder break out'!$G$10</c:f>
              <c:strCache>
                <c:ptCount val="1"/>
                <c:pt idx="0">
                  <c:v>CaRC Leaders/Council</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out'!$A$11:$A$12</c:f>
              <c:strCache>
                <c:ptCount val="2"/>
                <c:pt idx="0">
                  <c:v>How Important:  Workforce development for cyberinfrastructure administrators and staff.</c:v>
                </c:pt>
                <c:pt idx="1">
                  <c:v>How challenging:  Workforce development for cyberinfrastructure administrators and staff.</c:v>
                </c:pt>
              </c:strCache>
            </c:strRef>
          </c:cat>
          <c:val>
            <c:numRef>
              <c:f>'stakeholder break out'!$G$11:$G$12</c:f>
              <c:numCache>
                <c:formatCode>0.0</c:formatCode>
                <c:ptCount val="2"/>
                <c:pt idx="0">
                  <c:v>8.5</c:v>
                </c:pt>
                <c:pt idx="1">
                  <c:v>2.6</c:v>
                </c:pt>
              </c:numCache>
            </c:numRef>
          </c:val>
          <c:extLst xmlns:c16r2="http://schemas.microsoft.com/office/drawing/2015/06/chart">
            <c:ext xmlns:c16="http://schemas.microsoft.com/office/drawing/2014/chart" uri="{C3380CC4-5D6E-409C-BE32-E72D297353CC}">
              <c16:uniqueId val="{00000005-8AEC-5E47-9D72-6063A1344C7D}"/>
            </c:ext>
          </c:extLst>
        </c:ser>
        <c:dLbls>
          <c:showLegendKey val="0"/>
          <c:showVal val="0"/>
          <c:showCatName val="0"/>
          <c:showSerName val="0"/>
          <c:showPercent val="0"/>
          <c:showBubbleSize val="0"/>
        </c:dLbls>
        <c:gapWidth val="219"/>
        <c:overlap val="-27"/>
        <c:axId val="-2077266088"/>
        <c:axId val="-2077959928"/>
      </c:barChart>
      <c:catAx>
        <c:axId val="-207726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77959928"/>
        <c:crosses val="autoZero"/>
        <c:auto val="1"/>
        <c:lblAlgn val="ctr"/>
        <c:lblOffset val="100"/>
        <c:noMultiLvlLbl val="0"/>
      </c:catAx>
      <c:valAx>
        <c:axId val="-2077959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77266088"/>
        <c:crosses val="autoZero"/>
        <c:crossBetween val="between"/>
      </c:valAx>
      <c:spPr>
        <a:noFill/>
        <a:ln>
          <a:noFill/>
        </a:ln>
        <a:effectLst/>
      </c:spPr>
    </c:plotArea>
    <c:legend>
      <c:legendPos val="b"/>
      <c:layout>
        <c:manualLayout>
          <c:xMode val="edge"/>
          <c:yMode val="edge"/>
          <c:x val="0.126501426098827"/>
          <c:y val="0.807096823593971"/>
          <c:w val="0.799628726749713"/>
          <c:h val="0.16697124771883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8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t>Supporting Facilitators</a:t>
            </a:r>
          </a:p>
        </c:rich>
      </c:tx>
      <c:layout/>
      <c:overlay val="0"/>
      <c:spPr>
        <a:noFill/>
        <a:ln>
          <a:noFill/>
        </a:ln>
        <a:effectLst/>
      </c:spPr>
    </c:title>
    <c:autoTitleDeleted val="0"/>
    <c:plotArea>
      <c:layout/>
      <c:barChart>
        <c:barDir val="col"/>
        <c:grouping val="clustered"/>
        <c:varyColors val="0"/>
        <c:ser>
          <c:idx val="0"/>
          <c:order val="0"/>
          <c:tx>
            <c:strRef>
              <c:f>'stakeholder break out'!$B$14</c:f>
              <c:strCache>
                <c:ptCount val="1"/>
                <c:pt idx="0">
                  <c:v>Campus Executive Leaders (Provost, CIO, VPR)</c:v>
                </c:pt>
              </c:strCache>
            </c:strRef>
          </c:tx>
          <c:spPr>
            <a:solidFill>
              <a:schemeClr val="accent6">
                <a:lumMod val="5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out'!$B$15:$B$16</c:f>
              <c:numCache>
                <c:formatCode>0.0</c:formatCode>
                <c:ptCount val="2"/>
                <c:pt idx="0">
                  <c:v>8.1</c:v>
                </c:pt>
                <c:pt idx="1">
                  <c:v>3.6</c:v>
                </c:pt>
              </c:numCache>
            </c:numRef>
          </c:val>
          <c:extLst xmlns:c16r2="http://schemas.microsoft.com/office/drawing/2015/06/chart">
            <c:ext xmlns:c16="http://schemas.microsoft.com/office/drawing/2014/chart" uri="{C3380CC4-5D6E-409C-BE32-E72D297353CC}">
              <c16:uniqueId val="{00000000-3298-AC43-A056-37F33EB747C4}"/>
            </c:ext>
          </c:extLst>
        </c:ser>
        <c:ser>
          <c:idx val="1"/>
          <c:order val="1"/>
          <c:tx>
            <c:strRef>
              <c:f>'stakeholder break out'!$C$14</c:f>
              <c:strCache>
                <c:ptCount val="1"/>
                <c:pt idx="0">
                  <c:v>Research Computing Leadership</c:v>
                </c:pt>
              </c:strCache>
            </c:strRef>
          </c:tx>
          <c:spPr>
            <a:solidFill>
              <a:schemeClr val="accent6">
                <a:lumMod val="75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out'!$C$15:$C$16</c:f>
              <c:numCache>
                <c:formatCode>0.0</c:formatCode>
                <c:ptCount val="2"/>
                <c:pt idx="0">
                  <c:v>8.4</c:v>
                </c:pt>
                <c:pt idx="1">
                  <c:v>2.7</c:v>
                </c:pt>
              </c:numCache>
            </c:numRef>
          </c:val>
          <c:extLst xmlns:c16r2="http://schemas.microsoft.com/office/drawing/2015/06/chart">
            <c:ext xmlns:c16="http://schemas.microsoft.com/office/drawing/2014/chart" uri="{C3380CC4-5D6E-409C-BE32-E72D297353CC}">
              <c16:uniqueId val="{00000001-3298-AC43-A056-37F33EB747C4}"/>
            </c:ext>
          </c:extLst>
        </c:ser>
        <c:ser>
          <c:idx val="2"/>
          <c:order val="2"/>
          <c:tx>
            <c:strRef>
              <c:f>'stakeholder break out'!$D$14</c:f>
              <c:strCache>
                <c:ptCount val="1"/>
                <c:pt idx="0">
                  <c:v>IT Services</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out'!$D$15:$D$16</c:f>
              <c:numCache>
                <c:formatCode>0.0</c:formatCode>
                <c:ptCount val="2"/>
                <c:pt idx="0">
                  <c:v>8.200000000000001</c:v>
                </c:pt>
                <c:pt idx="1">
                  <c:v>3.3</c:v>
                </c:pt>
              </c:numCache>
            </c:numRef>
          </c:val>
          <c:extLst xmlns:c16r2="http://schemas.microsoft.com/office/drawing/2015/06/chart">
            <c:ext xmlns:c16="http://schemas.microsoft.com/office/drawing/2014/chart" uri="{C3380CC4-5D6E-409C-BE32-E72D297353CC}">
              <c16:uniqueId val="{00000002-3298-AC43-A056-37F33EB747C4}"/>
            </c:ext>
          </c:extLst>
        </c:ser>
        <c:ser>
          <c:idx val="3"/>
          <c:order val="3"/>
          <c:tx>
            <c:strRef>
              <c:f>'stakeholder break out'!$E$14</c:f>
              <c:strCache>
                <c:ptCount val="1"/>
                <c:pt idx="0">
                  <c:v>Computing Facilitators</c:v>
                </c:pt>
              </c:strCache>
            </c:strRef>
          </c:tx>
          <c:spPr>
            <a:solidFill>
              <a:schemeClr val="accent6">
                <a:lumMod val="40000"/>
                <a:lumOff val="6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out'!$E$15:$E$16</c:f>
              <c:numCache>
                <c:formatCode>0.0</c:formatCode>
                <c:ptCount val="2"/>
                <c:pt idx="0">
                  <c:v>8.6</c:v>
                </c:pt>
                <c:pt idx="1">
                  <c:v>2.9</c:v>
                </c:pt>
              </c:numCache>
            </c:numRef>
          </c:val>
          <c:extLst xmlns:c16r2="http://schemas.microsoft.com/office/drawing/2015/06/chart">
            <c:ext xmlns:c16="http://schemas.microsoft.com/office/drawing/2014/chart" uri="{C3380CC4-5D6E-409C-BE32-E72D297353CC}">
              <c16:uniqueId val="{00000003-3298-AC43-A056-37F33EB747C4}"/>
            </c:ext>
          </c:extLst>
        </c:ser>
        <c:ser>
          <c:idx val="4"/>
          <c:order val="4"/>
          <c:tx>
            <c:strRef>
              <c:f>'stakeholder break out'!$F$14</c:f>
              <c:strCache>
                <c:ptCount val="1"/>
                <c:pt idx="0">
                  <c:v>Research Software Developers</c:v>
                </c:pt>
              </c:strCache>
            </c:strRef>
          </c:tx>
          <c:spPr>
            <a:solidFill>
              <a:schemeClr val="accent6">
                <a:lumMod val="20000"/>
                <a:lumOff val="8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out'!$F$15:$F$16</c:f>
              <c:numCache>
                <c:formatCode>0.0</c:formatCode>
                <c:ptCount val="2"/>
                <c:pt idx="0">
                  <c:v>8.700000000000001</c:v>
                </c:pt>
                <c:pt idx="1">
                  <c:v>2.5</c:v>
                </c:pt>
              </c:numCache>
            </c:numRef>
          </c:val>
          <c:extLst xmlns:c16r2="http://schemas.microsoft.com/office/drawing/2015/06/chart">
            <c:ext xmlns:c16="http://schemas.microsoft.com/office/drawing/2014/chart" uri="{C3380CC4-5D6E-409C-BE32-E72D297353CC}">
              <c16:uniqueId val="{00000004-3298-AC43-A056-37F33EB747C4}"/>
            </c:ext>
          </c:extLst>
        </c:ser>
        <c:ser>
          <c:idx val="5"/>
          <c:order val="5"/>
          <c:tx>
            <c:strRef>
              <c:f>'stakeholder break out'!$G$14</c:f>
              <c:strCache>
                <c:ptCount val="1"/>
                <c:pt idx="0">
                  <c:v>CaRC Leaders/Council</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out'!$A$15:$A$16</c:f>
              <c:strCache>
                <c:ptCount val="2"/>
                <c:pt idx="0">
                  <c:v>How Important:  Supporting facilitators (broadly defined) on campus, bridging between research teams and research computing resources.</c:v>
                </c:pt>
                <c:pt idx="1">
                  <c:v>How Challenging:  Supporting facilitators (broadly defined) on campus, bridging between research teams and research computing resources.</c:v>
                </c:pt>
              </c:strCache>
            </c:strRef>
          </c:cat>
          <c:val>
            <c:numRef>
              <c:f>'stakeholder break out'!$G$15:$G$16</c:f>
              <c:numCache>
                <c:formatCode>0.0</c:formatCode>
                <c:ptCount val="2"/>
                <c:pt idx="0">
                  <c:v>8.3</c:v>
                </c:pt>
                <c:pt idx="1">
                  <c:v>2.5</c:v>
                </c:pt>
              </c:numCache>
            </c:numRef>
          </c:val>
          <c:extLst xmlns:c16r2="http://schemas.microsoft.com/office/drawing/2015/06/chart">
            <c:ext xmlns:c16="http://schemas.microsoft.com/office/drawing/2014/chart" uri="{C3380CC4-5D6E-409C-BE32-E72D297353CC}">
              <c16:uniqueId val="{00000005-3298-AC43-A056-37F33EB747C4}"/>
            </c:ext>
          </c:extLst>
        </c:ser>
        <c:dLbls>
          <c:showLegendKey val="0"/>
          <c:showVal val="0"/>
          <c:showCatName val="0"/>
          <c:showSerName val="0"/>
          <c:showPercent val="0"/>
          <c:showBubbleSize val="0"/>
        </c:dLbls>
        <c:gapWidth val="219"/>
        <c:overlap val="-27"/>
        <c:axId val="-2077965416"/>
        <c:axId val="-2077961928"/>
      </c:barChart>
      <c:catAx>
        <c:axId val="-207796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77961928"/>
        <c:crosses val="autoZero"/>
        <c:auto val="1"/>
        <c:lblAlgn val="ctr"/>
        <c:lblOffset val="100"/>
        <c:noMultiLvlLbl val="0"/>
      </c:catAx>
      <c:valAx>
        <c:axId val="-20779619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77965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20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dirty="0"/>
              <a:t>Research Computing Roles and Career Paths</a:t>
            </a:r>
          </a:p>
        </c:rich>
      </c:tx>
      <c:layout/>
      <c:overlay val="0"/>
      <c:spPr>
        <a:noFill/>
        <a:ln>
          <a:noFill/>
        </a:ln>
        <a:effectLst/>
      </c:spPr>
    </c:title>
    <c:autoTitleDeleted val="0"/>
    <c:plotArea>
      <c:layout/>
      <c:barChart>
        <c:barDir val="col"/>
        <c:grouping val="clustered"/>
        <c:varyColors val="0"/>
        <c:ser>
          <c:idx val="0"/>
          <c:order val="0"/>
          <c:tx>
            <c:strRef>
              <c:f>'stakeholder break out'!$B$18</c:f>
              <c:strCache>
                <c:ptCount val="1"/>
                <c:pt idx="0">
                  <c:v>Campus Executive Leaders (Provost, CIO, VPR)</c:v>
                </c:pt>
              </c:strCache>
            </c:strRef>
          </c:tx>
          <c:spPr>
            <a:solidFill>
              <a:schemeClr val="accent6">
                <a:lumMod val="5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out'!$B$19:$B$20</c:f>
              <c:numCache>
                <c:formatCode>0.0</c:formatCode>
                <c:ptCount val="2"/>
                <c:pt idx="0">
                  <c:v>6.8</c:v>
                </c:pt>
                <c:pt idx="1">
                  <c:v>3.6</c:v>
                </c:pt>
              </c:numCache>
            </c:numRef>
          </c:val>
          <c:extLst xmlns:c16r2="http://schemas.microsoft.com/office/drawing/2015/06/chart">
            <c:ext xmlns:c16="http://schemas.microsoft.com/office/drawing/2014/chart" uri="{C3380CC4-5D6E-409C-BE32-E72D297353CC}">
              <c16:uniqueId val="{00000000-947B-4945-957E-E51BBB77A6D4}"/>
            </c:ext>
          </c:extLst>
        </c:ser>
        <c:ser>
          <c:idx val="1"/>
          <c:order val="1"/>
          <c:tx>
            <c:strRef>
              <c:f>'stakeholder break out'!$C$18</c:f>
              <c:strCache>
                <c:ptCount val="1"/>
                <c:pt idx="0">
                  <c:v>Research Computing Leadership</c:v>
                </c:pt>
              </c:strCache>
            </c:strRef>
          </c:tx>
          <c:spPr>
            <a:solidFill>
              <a:schemeClr val="accent6">
                <a:lumMod val="75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out'!$C$19:$C$20</c:f>
              <c:numCache>
                <c:formatCode>0.0</c:formatCode>
                <c:ptCount val="2"/>
                <c:pt idx="0">
                  <c:v>7.6</c:v>
                </c:pt>
                <c:pt idx="1">
                  <c:v>3.0</c:v>
                </c:pt>
              </c:numCache>
            </c:numRef>
          </c:val>
          <c:extLst xmlns:c16r2="http://schemas.microsoft.com/office/drawing/2015/06/chart">
            <c:ext xmlns:c16="http://schemas.microsoft.com/office/drawing/2014/chart" uri="{C3380CC4-5D6E-409C-BE32-E72D297353CC}">
              <c16:uniqueId val="{00000001-947B-4945-957E-E51BBB77A6D4}"/>
            </c:ext>
          </c:extLst>
        </c:ser>
        <c:ser>
          <c:idx val="2"/>
          <c:order val="2"/>
          <c:tx>
            <c:strRef>
              <c:f>'stakeholder break out'!$D$18</c:f>
              <c:strCache>
                <c:ptCount val="1"/>
                <c:pt idx="0">
                  <c:v>IT Services</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out'!$D$19:$D$20</c:f>
              <c:numCache>
                <c:formatCode>0.0</c:formatCode>
                <c:ptCount val="2"/>
                <c:pt idx="0">
                  <c:v>7.5</c:v>
                </c:pt>
                <c:pt idx="1">
                  <c:v>4.1</c:v>
                </c:pt>
              </c:numCache>
            </c:numRef>
          </c:val>
          <c:extLst xmlns:c16r2="http://schemas.microsoft.com/office/drawing/2015/06/chart">
            <c:ext xmlns:c16="http://schemas.microsoft.com/office/drawing/2014/chart" uri="{C3380CC4-5D6E-409C-BE32-E72D297353CC}">
              <c16:uniqueId val="{00000002-947B-4945-957E-E51BBB77A6D4}"/>
            </c:ext>
          </c:extLst>
        </c:ser>
        <c:ser>
          <c:idx val="3"/>
          <c:order val="3"/>
          <c:tx>
            <c:strRef>
              <c:f>'stakeholder break out'!$E$18</c:f>
              <c:strCache>
                <c:ptCount val="1"/>
                <c:pt idx="0">
                  <c:v>Computing Facilitators</c:v>
                </c:pt>
              </c:strCache>
            </c:strRef>
          </c:tx>
          <c:spPr>
            <a:solidFill>
              <a:schemeClr val="accent6">
                <a:lumMod val="40000"/>
                <a:lumOff val="6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out'!$E$19:$E$20</c:f>
              <c:numCache>
                <c:formatCode>0.0</c:formatCode>
                <c:ptCount val="2"/>
                <c:pt idx="0">
                  <c:v>8.0</c:v>
                </c:pt>
                <c:pt idx="1">
                  <c:v>3.0</c:v>
                </c:pt>
              </c:numCache>
            </c:numRef>
          </c:val>
          <c:extLst xmlns:c16r2="http://schemas.microsoft.com/office/drawing/2015/06/chart">
            <c:ext xmlns:c16="http://schemas.microsoft.com/office/drawing/2014/chart" uri="{C3380CC4-5D6E-409C-BE32-E72D297353CC}">
              <c16:uniqueId val="{00000003-947B-4945-957E-E51BBB77A6D4}"/>
            </c:ext>
          </c:extLst>
        </c:ser>
        <c:ser>
          <c:idx val="4"/>
          <c:order val="4"/>
          <c:tx>
            <c:strRef>
              <c:f>'stakeholder break out'!$F$18</c:f>
              <c:strCache>
                <c:ptCount val="1"/>
                <c:pt idx="0">
                  <c:v>Research Software Developers</c:v>
                </c:pt>
              </c:strCache>
            </c:strRef>
          </c:tx>
          <c:spPr>
            <a:solidFill>
              <a:schemeClr val="accent6">
                <a:lumMod val="20000"/>
                <a:lumOff val="8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out'!$F$19:$F$20</c:f>
              <c:numCache>
                <c:formatCode>0.0</c:formatCode>
                <c:ptCount val="2"/>
                <c:pt idx="0">
                  <c:v>7.7</c:v>
                </c:pt>
                <c:pt idx="1">
                  <c:v>3.2</c:v>
                </c:pt>
              </c:numCache>
            </c:numRef>
          </c:val>
          <c:extLst xmlns:c16r2="http://schemas.microsoft.com/office/drawing/2015/06/chart">
            <c:ext xmlns:c16="http://schemas.microsoft.com/office/drawing/2014/chart" uri="{C3380CC4-5D6E-409C-BE32-E72D297353CC}">
              <c16:uniqueId val="{00000004-947B-4945-957E-E51BBB77A6D4}"/>
            </c:ext>
          </c:extLst>
        </c:ser>
        <c:ser>
          <c:idx val="5"/>
          <c:order val="5"/>
          <c:tx>
            <c:strRef>
              <c:f>'stakeholder break out'!$G$18</c:f>
              <c:strCache>
                <c:ptCount val="1"/>
                <c:pt idx="0">
                  <c:v>CaRC Leaders/Council</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'stakeholder break out'!$A$19:$A$20</c:f>
              <c:strCache>
                <c:ptCount val="2"/>
                <c:pt idx="0">
                  <c:v>How Important:  Defining roles and career paths in campus research computing.</c:v>
                </c:pt>
                <c:pt idx="1">
                  <c:v>How Challenging:  Defining roles and career paths in campus research computing.</c:v>
                </c:pt>
              </c:strCache>
            </c:strRef>
          </c:cat>
          <c:val>
            <c:numRef>
              <c:f>'stakeholder break out'!$G$19:$G$20</c:f>
              <c:numCache>
                <c:formatCode>0.0</c:formatCode>
                <c:ptCount val="2"/>
                <c:pt idx="0">
                  <c:v>7.6</c:v>
                </c:pt>
                <c:pt idx="1">
                  <c:v>3.1</c:v>
                </c:pt>
              </c:numCache>
            </c:numRef>
          </c:val>
          <c:extLst xmlns:c16r2="http://schemas.microsoft.com/office/drawing/2015/06/chart">
            <c:ext xmlns:c16="http://schemas.microsoft.com/office/drawing/2014/chart" uri="{C3380CC4-5D6E-409C-BE32-E72D297353CC}">
              <c16:uniqueId val="{00000005-947B-4945-957E-E51BBB77A6D4}"/>
            </c:ext>
          </c:extLst>
        </c:ser>
        <c:dLbls>
          <c:showLegendKey val="0"/>
          <c:showVal val="0"/>
          <c:showCatName val="0"/>
          <c:showSerName val="0"/>
          <c:showPercent val="0"/>
          <c:showBubbleSize val="0"/>
        </c:dLbls>
        <c:gapWidth val="219"/>
        <c:overlap val="-27"/>
        <c:axId val="-2078075832"/>
        <c:axId val="-2078072344"/>
      </c:barChart>
      <c:catAx>
        <c:axId val="-2078075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78072344"/>
        <c:crosses val="autoZero"/>
        <c:auto val="1"/>
        <c:lblAlgn val="ctr"/>
        <c:lblOffset val="100"/>
        <c:noMultiLvlLbl val="0"/>
      </c:catAx>
      <c:valAx>
        <c:axId val="-20780723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78075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20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C1857-E35B-4741-B727-2AF544264446}" type="datetimeFigureOut">
              <a:rPr lang="en-US" smtClean="0"/>
              <a:t>8/9/18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9D623-5A03-744D-B3F2-61A3124CAFED}" type="slidenum">
              <a:rPr lang="en-US" smtClean="0"/>
              <a:t>‹#›</a:t>
            </a:fld>
            <a:endParaRPr lang="en-US"/>
          </a:p>
        </p:txBody>
      </p:sp>
    </p:spTree>
    <p:extLst>
      <p:ext uri="{BB962C8B-B14F-4D97-AF65-F5344CB8AC3E}">
        <p14:creationId xmlns:p14="http://schemas.microsoft.com/office/powerpoint/2010/main" val="188330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99D623-5A03-744D-B3F2-61A3124CAFED}" type="slidenum">
              <a:rPr lang="en-US" smtClean="0"/>
              <a:t>11</a:t>
            </a:fld>
            <a:endParaRPr lang="en-US"/>
          </a:p>
        </p:txBody>
      </p:sp>
    </p:spTree>
    <p:extLst>
      <p:ext uri="{BB962C8B-B14F-4D97-AF65-F5344CB8AC3E}">
        <p14:creationId xmlns:p14="http://schemas.microsoft.com/office/powerpoint/2010/main" val="343468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99D623-5A03-744D-B3F2-61A3124CAFED}" type="slidenum">
              <a:rPr lang="en-US" smtClean="0"/>
              <a:t>13</a:t>
            </a:fld>
            <a:endParaRPr lang="en-US"/>
          </a:p>
        </p:txBody>
      </p:sp>
    </p:spTree>
    <p:extLst>
      <p:ext uri="{BB962C8B-B14F-4D97-AF65-F5344CB8AC3E}">
        <p14:creationId xmlns:p14="http://schemas.microsoft.com/office/powerpoint/2010/main" val="343468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99D623-5A03-744D-B3F2-61A3124CAFED}" type="slidenum">
              <a:rPr lang="en-US" smtClean="0"/>
              <a:t>19</a:t>
            </a:fld>
            <a:endParaRPr lang="en-US"/>
          </a:p>
        </p:txBody>
      </p:sp>
    </p:spTree>
    <p:extLst>
      <p:ext uri="{BB962C8B-B14F-4D97-AF65-F5344CB8AC3E}">
        <p14:creationId xmlns:p14="http://schemas.microsoft.com/office/powerpoint/2010/main" val="343468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F065DA-062E-9546-875D-EDB599DB9E05}" type="datetimeFigureOut">
              <a:rPr lang="en-US" smtClean="0"/>
              <a:t>8/9/18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6456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065DA-062E-9546-875D-EDB599DB9E05}" type="datetimeFigureOut">
              <a:rPr lang="en-US" smtClean="0"/>
              <a:t>8/9/18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65443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065DA-062E-9546-875D-EDB599DB9E05}" type="datetimeFigureOut">
              <a:rPr lang="en-US" smtClean="0"/>
              <a:t>8/9/18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177730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065DA-062E-9546-875D-EDB599DB9E05}" type="datetimeFigureOut">
              <a:rPr lang="en-US" smtClean="0"/>
              <a:t>8/9/18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64412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065DA-062E-9546-875D-EDB599DB9E05}" type="datetimeFigureOut">
              <a:rPr lang="en-US" smtClean="0"/>
              <a:t>8/9/18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33860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065DA-062E-9546-875D-EDB599DB9E05}" type="datetimeFigureOut">
              <a:rPr lang="en-US" smtClean="0"/>
              <a:t>8/9/18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2362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065DA-062E-9546-875D-EDB599DB9E05}" type="datetimeFigureOut">
              <a:rPr lang="en-US" smtClean="0"/>
              <a:t>8/9/18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1978317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F065DA-062E-9546-875D-EDB599DB9E05}" type="datetimeFigureOut">
              <a:rPr lang="en-US" smtClean="0"/>
              <a:t>8/9/18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9373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065DA-062E-9546-875D-EDB599DB9E05}" type="datetimeFigureOut">
              <a:rPr lang="en-US" smtClean="0"/>
              <a:t>8/9/18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137496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065DA-062E-9546-875D-EDB599DB9E05}" type="datetimeFigureOut">
              <a:rPr lang="en-US" smtClean="0"/>
              <a:t>8/9/18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3486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065DA-062E-9546-875D-EDB599DB9E05}" type="datetimeFigureOut">
              <a:rPr lang="en-US" smtClean="0"/>
              <a:t>8/9/18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A3C05-5704-8740-B840-D365D116EB64}" type="slidenum">
              <a:rPr lang="en-US" smtClean="0"/>
              <a:t>‹#›</a:t>
            </a:fld>
            <a:endParaRPr lang="en-US"/>
          </a:p>
        </p:txBody>
      </p:sp>
    </p:spTree>
    <p:extLst>
      <p:ext uri="{BB962C8B-B14F-4D97-AF65-F5344CB8AC3E}">
        <p14:creationId xmlns:p14="http://schemas.microsoft.com/office/powerpoint/2010/main" val="17938464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065DA-062E-9546-875D-EDB599DB9E05}" type="datetimeFigureOut">
              <a:rPr lang="en-US" smtClean="0"/>
              <a:t>8/9/18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A3C05-5704-8740-B840-D365D116EB64}" type="slidenum">
              <a:rPr lang="en-US" smtClean="0"/>
              <a:t>‹#›</a:t>
            </a:fld>
            <a:endParaRPr lang="en-US"/>
          </a:p>
        </p:txBody>
      </p:sp>
    </p:spTree>
    <p:extLst>
      <p:ext uri="{BB962C8B-B14F-4D97-AF65-F5344CB8AC3E}">
        <p14:creationId xmlns:p14="http://schemas.microsoft.com/office/powerpoint/2010/main" val="1480767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8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12F55CF-9157-EF4D-A7EF-CE466CEAEA9E}"/>
              </a:ext>
            </a:extLst>
          </p:cNvPr>
          <p:cNvPicPr>
            <a:picLocks noChangeAspect="1"/>
          </p:cNvPicPr>
          <p:nvPr/>
        </p:nvPicPr>
        <p:blipFill>
          <a:blip r:embed="rId2"/>
          <a:stretch>
            <a:fillRect/>
          </a:stretch>
        </p:blipFill>
        <p:spPr>
          <a:xfrm>
            <a:off x="0" y="0"/>
            <a:ext cx="12191999" cy="6862589"/>
          </a:xfrm>
          <a:prstGeom prst="rect">
            <a:avLst/>
          </a:prstGeom>
        </p:spPr>
      </p:pic>
      <p:sp>
        <p:nvSpPr>
          <p:cNvPr id="2" name="Title 1"/>
          <p:cNvSpPr>
            <a:spLocks noGrp="1"/>
          </p:cNvSpPr>
          <p:nvPr>
            <p:ph type="ctrTitle"/>
          </p:nvPr>
        </p:nvSpPr>
        <p:spPr>
          <a:xfrm>
            <a:off x="1524000" y="727484"/>
            <a:ext cx="9144000" cy="1769693"/>
          </a:xfrm>
        </p:spPr>
        <p:txBody>
          <a:bodyPr/>
          <a:lstStyle/>
          <a:p>
            <a:r>
              <a:rPr lang="en-US" dirty="0">
                <a:solidFill>
                  <a:schemeClr val="bg1"/>
                </a:solidFill>
              </a:rPr>
              <a:t>Campus Research Computing (</a:t>
            </a:r>
            <a:r>
              <a:rPr lang="en-US" dirty="0" err="1">
                <a:solidFill>
                  <a:schemeClr val="bg1"/>
                </a:solidFill>
              </a:rPr>
              <a:t>CaRC</a:t>
            </a:r>
            <a:r>
              <a:rPr lang="en-US" dirty="0">
                <a:solidFill>
                  <a:schemeClr val="bg1"/>
                </a:solidFill>
              </a:rPr>
              <a:t>) Consortium</a:t>
            </a:r>
            <a:br>
              <a:rPr lang="en-US" dirty="0">
                <a:solidFill>
                  <a:schemeClr val="bg1"/>
                </a:solidFill>
              </a:rPr>
            </a:br>
            <a:r>
              <a:rPr lang="en-US" dirty="0">
                <a:solidFill>
                  <a:schemeClr val="bg1"/>
                </a:solidFill>
              </a:rPr>
              <a:t>https://</a:t>
            </a:r>
            <a:r>
              <a:rPr lang="en-US" dirty="0" err="1">
                <a:solidFill>
                  <a:schemeClr val="bg1"/>
                </a:solidFill>
              </a:rPr>
              <a:t>carcc.org</a:t>
            </a:r>
            <a:r>
              <a:rPr lang="en-US" dirty="0">
                <a:solidFill>
                  <a:schemeClr val="bg1"/>
                </a:solidFill>
              </a:rPr>
              <a:t>/</a:t>
            </a:r>
          </a:p>
        </p:txBody>
      </p:sp>
      <p:sp>
        <p:nvSpPr>
          <p:cNvPr id="4" name="Rectangle 3"/>
          <p:cNvSpPr/>
          <p:nvPr/>
        </p:nvSpPr>
        <p:spPr>
          <a:xfrm>
            <a:off x="241005" y="5753065"/>
            <a:ext cx="6096000" cy="923330"/>
          </a:xfrm>
          <a:prstGeom prst="rect">
            <a:avLst/>
          </a:prstGeom>
          <a:solidFill>
            <a:srgbClr val="000000">
              <a:alpha val="68000"/>
            </a:srgbClr>
          </a:solidFill>
          <a:ln>
            <a:noFill/>
          </a:ln>
        </p:spPr>
        <p:txBody>
          <a:bodyPr>
            <a:spAutoFit/>
          </a:bodyPr>
          <a:lstStyle/>
          <a:p>
            <a:r>
              <a:rPr lang="en-US" b="1" dirty="0">
                <a:solidFill>
                  <a:schemeClr val="bg1"/>
                </a:solidFill>
              </a:rPr>
              <a:t>NSF Award #1620695  RCN: Advancing Research and Education Through a National Network of Campus Research Computing Infrastructures - The </a:t>
            </a:r>
            <a:r>
              <a:rPr lang="en-US" b="1" dirty="0" err="1">
                <a:solidFill>
                  <a:schemeClr val="bg1"/>
                </a:solidFill>
              </a:rPr>
              <a:t>CaRC</a:t>
            </a:r>
            <a:r>
              <a:rPr lang="en-US" b="1" dirty="0">
                <a:solidFill>
                  <a:schemeClr val="bg1"/>
                </a:solidFill>
              </a:rPr>
              <a:t> Consortium</a:t>
            </a:r>
          </a:p>
        </p:txBody>
      </p:sp>
      <p:sp>
        <p:nvSpPr>
          <p:cNvPr id="7" name="Rounded Rectangle 6"/>
          <p:cNvSpPr/>
          <p:nvPr/>
        </p:nvSpPr>
        <p:spPr>
          <a:xfrm>
            <a:off x="2269067" y="3602038"/>
            <a:ext cx="8128000" cy="1897970"/>
          </a:xfrm>
          <a:prstGeom prst="roundRect">
            <a:avLst/>
          </a:prstGeom>
          <a:solidFill>
            <a:schemeClr val="tx1">
              <a:alpha val="70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3200" b="1" dirty="0">
                <a:solidFill>
                  <a:schemeClr val="bg1"/>
                </a:solidFill>
              </a:rPr>
              <a:t>A Report to </a:t>
            </a:r>
            <a:r>
              <a:rPr lang="en-US" sz="3200" b="1" dirty="0" smtClean="0">
                <a:solidFill>
                  <a:schemeClr val="bg1"/>
                </a:solidFill>
              </a:rPr>
              <a:t>CC on </a:t>
            </a:r>
            <a:r>
              <a:rPr lang="en-US" sz="3200" b="1" dirty="0">
                <a:solidFill>
                  <a:schemeClr val="bg1"/>
                </a:solidFill>
              </a:rPr>
              <a:t>CI Professionalization Workshop Outcomes by</a:t>
            </a:r>
          </a:p>
          <a:p>
            <a:pPr algn="ctr"/>
            <a:r>
              <a:rPr lang="en-US" sz="3200" b="1" dirty="0">
                <a:solidFill>
                  <a:schemeClr val="bg1"/>
                </a:solidFill>
              </a:rPr>
              <a:t>Scott </a:t>
            </a:r>
            <a:r>
              <a:rPr lang="en-US" sz="3200" b="1" dirty="0" smtClean="0">
                <a:solidFill>
                  <a:schemeClr val="bg1"/>
                </a:solidFill>
              </a:rPr>
              <a:t>Yockel (Harvard), </a:t>
            </a:r>
            <a:r>
              <a:rPr lang="en-US" sz="3200" b="1" dirty="0">
                <a:solidFill>
                  <a:schemeClr val="bg1"/>
                </a:solidFill>
              </a:rPr>
              <a:t>Patrick </a:t>
            </a:r>
            <a:r>
              <a:rPr lang="en-US" sz="3200" b="1" dirty="0" smtClean="0">
                <a:solidFill>
                  <a:schemeClr val="bg1"/>
                </a:solidFill>
              </a:rPr>
              <a:t>Schmitz (Berkeley), </a:t>
            </a:r>
            <a:r>
              <a:rPr lang="en-US" sz="3200" b="1" dirty="0">
                <a:solidFill>
                  <a:schemeClr val="bg1"/>
                </a:solidFill>
              </a:rPr>
              <a:t>Tom </a:t>
            </a:r>
            <a:r>
              <a:rPr lang="en-US" sz="3200" b="1" dirty="0" smtClean="0">
                <a:solidFill>
                  <a:schemeClr val="bg1"/>
                </a:solidFill>
              </a:rPr>
              <a:t>Cheatham (Utah)</a:t>
            </a:r>
            <a:endParaRPr lang="en-US" sz="3200" b="1" dirty="0">
              <a:solidFill>
                <a:schemeClr val="bg1"/>
              </a:solidFill>
            </a:endParaRPr>
          </a:p>
        </p:txBody>
      </p:sp>
    </p:spTree>
    <p:extLst>
      <p:ext uri="{BB962C8B-B14F-4D97-AF65-F5344CB8AC3E}">
        <p14:creationId xmlns:p14="http://schemas.microsoft.com/office/powerpoint/2010/main" val="1810517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19724D-D77E-4D47-8EB3-FF3362AAFA24}"/>
              </a:ext>
            </a:extLst>
          </p:cNvPr>
          <p:cNvSpPr>
            <a:spLocks noGrp="1"/>
          </p:cNvSpPr>
          <p:nvPr>
            <p:ph type="title"/>
          </p:nvPr>
        </p:nvSpPr>
        <p:spPr>
          <a:xfrm>
            <a:off x="0" y="12210"/>
            <a:ext cx="10515600" cy="926253"/>
          </a:xfrm>
        </p:spPr>
        <p:txBody>
          <a:bodyPr>
            <a:normAutofit/>
          </a:bodyPr>
          <a:lstStyle/>
          <a:p>
            <a:r>
              <a:rPr lang="en-US" dirty="0" smtClean="0"/>
              <a:t>CI Professionalization Workshop Goals</a:t>
            </a:r>
            <a:endParaRPr lang="en-US" dirty="0"/>
          </a:p>
        </p:txBody>
      </p:sp>
      <p:sp>
        <p:nvSpPr>
          <p:cNvPr id="3" name="Content Placeholder 2">
            <a:extLst>
              <a:ext uri="{FF2B5EF4-FFF2-40B4-BE49-F238E27FC236}">
                <a16:creationId xmlns="" xmlns:a16="http://schemas.microsoft.com/office/drawing/2014/main" id="{E0F70079-A7E1-7C49-9DE4-FE8534E2E804}"/>
              </a:ext>
            </a:extLst>
          </p:cNvPr>
          <p:cNvSpPr>
            <a:spLocks noGrp="1"/>
          </p:cNvSpPr>
          <p:nvPr>
            <p:ph idx="1"/>
          </p:nvPr>
        </p:nvSpPr>
        <p:spPr>
          <a:xfrm>
            <a:off x="838200" y="938464"/>
            <a:ext cx="10515600" cy="5919535"/>
          </a:xfrm>
        </p:spPr>
        <p:txBody>
          <a:bodyPr>
            <a:normAutofit/>
          </a:bodyPr>
          <a:lstStyle/>
          <a:p>
            <a:pPr fontAlgn="base"/>
            <a:r>
              <a:rPr lang="en-US" dirty="0"/>
              <a:t>Learn from leading practices regarding cyberinfrastructure (CI) job definitions and career paths</a:t>
            </a:r>
          </a:p>
          <a:p>
            <a:pPr fontAlgn="base"/>
            <a:r>
              <a:rPr lang="en-US" dirty="0"/>
              <a:t>Develop a flexible framework to organize CI hiring, career development, retention and other aspect of HR in the CI ecosystem</a:t>
            </a:r>
          </a:p>
          <a:p>
            <a:pPr fontAlgn="base"/>
            <a:r>
              <a:rPr lang="en-US" dirty="0"/>
              <a:t>Apply the framework for research computing and data work that is:</a:t>
            </a:r>
          </a:p>
          <a:p>
            <a:pPr lvl="1" fontAlgn="base"/>
            <a:r>
              <a:rPr lang="en-US" dirty="0">
                <a:solidFill>
                  <a:srgbClr val="4472C4"/>
                </a:solidFill>
              </a:rPr>
              <a:t>Systems facing </a:t>
            </a:r>
            <a:r>
              <a:rPr lang="en-US" dirty="0" smtClean="0">
                <a:solidFill>
                  <a:srgbClr val="4472C4"/>
                </a:solidFill>
              </a:rPr>
              <a:t>roles</a:t>
            </a:r>
            <a:endParaRPr lang="en-US" dirty="0" smtClean="0">
              <a:solidFill>
                <a:srgbClr val="4472C4"/>
              </a:solidFill>
            </a:endParaRPr>
          </a:p>
          <a:p>
            <a:pPr lvl="1" fontAlgn="base"/>
            <a:r>
              <a:rPr lang="en-US" dirty="0" smtClean="0">
                <a:solidFill>
                  <a:srgbClr val="4472C4"/>
                </a:solidFill>
              </a:rPr>
              <a:t>Researcher </a:t>
            </a:r>
            <a:r>
              <a:rPr lang="en-US" dirty="0" smtClean="0">
                <a:solidFill>
                  <a:srgbClr val="4472C4"/>
                </a:solidFill>
              </a:rPr>
              <a:t>facing roles</a:t>
            </a:r>
            <a:endParaRPr lang="en-US" b="1" dirty="0">
              <a:solidFill>
                <a:srgbClr val="4472C4"/>
              </a:solidFill>
            </a:endParaRPr>
          </a:p>
          <a:p>
            <a:pPr lvl="1" fontAlgn="base"/>
            <a:r>
              <a:rPr lang="en-US" dirty="0" smtClean="0">
                <a:solidFill>
                  <a:srgbClr val="4472C4"/>
                </a:solidFill>
              </a:rPr>
              <a:t>Software</a:t>
            </a:r>
            <a:r>
              <a:rPr lang="en-US" dirty="0" smtClean="0">
                <a:solidFill>
                  <a:srgbClr val="4472C4"/>
                </a:solidFill>
              </a:rPr>
              <a:t>/Data facing roles</a:t>
            </a:r>
            <a:endParaRPr lang="en-US" b="1" dirty="0">
              <a:solidFill>
                <a:srgbClr val="4472C4"/>
              </a:solidFill>
            </a:endParaRPr>
          </a:p>
          <a:p>
            <a:pPr lvl="1" fontAlgn="base"/>
            <a:r>
              <a:rPr lang="en-US" dirty="0" smtClean="0">
                <a:solidFill>
                  <a:srgbClr val="4472C4"/>
                </a:solidFill>
              </a:rPr>
              <a:t>Sponsors/Stakeholder facing roles</a:t>
            </a:r>
            <a:endParaRPr lang="en-US" b="1" dirty="0">
              <a:solidFill>
                <a:srgbClr val="4472C4"/>
              </a:solidFill>
            </a:endParaRPr>
          </a:p>
          <a:p>
            <a:pPr fontAlgn="base"/>
            <a:r>
              <a:rPr lang="en-US" dirty="0"/>
              <a:t>Anticipate potential complications and disconnects when implementing the framework across diverse campuses</a:t>
            </a:r>
            <a:endParaRPr lang="en-US" b="1" dirty="0"/>
          </a:p>
          <a:p>
            <a:pPr fontAlgn="base"/>
            <a:r>
              <a:rPr lang="en-US" dirty="0"/>
              <a:t>Specify next steps in the utilization of the framework and, as a result, the further professionalization of CI work</a:t>
            </a:r>
            <a:endParaRPr lang="en-US" b="1" dirty="0"/>
          </a:p>
          <a:p>
            <a:endParaRPr lang="en-US" dirty="0"/>
          </a:p>
        </p:txBody>
      </p:sp>
    </p:spTree>
    <p:extLst>
      <p:ext uri="{BB962C8B-B14F-4D97-AF65-F5344CB8AC3E}">
        <p14:creationId xmlns:p14="http://schemas.microsoft.com/office/powerpoint/2010/main" val="34643610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81231"/>
          </a:xfrm>
        </p:spPr>
        <p:txBody>
          <a:bodyPr/>
          <a:lstStyle/>
          <a:p>
            <a:r>
              <a:rPr lang="en-US" dirty="0" smtClean="0"/>
              <a:t>Meeting Structure</a:t>
            </a:r>
            <a:endParaRPr lang="en-US" dirty="0"/>
          </a:p>
        </p:txBody>
      </p:sp>
      <p:sp>
        <p:nvSpPr>
          <p:cNvPr id="3" name="Content Placeholder 2"/>
          <p:cNvSpPr>
            <a:spLocks noGrp="1"/>
          </p:cNvSpPr>
          <p:nvPr>
            <p:ph idx="1"/>
          </p:nvPr>
        </p:nvSpPr>
        <p:spPr>
          <a:xfrm>
            <a:off x="838200" y="1468752"/>
            <a:ext cx="10515600" cy="4708211"/>
          </a:xfrm>
        </p:spPr>
        <p:txBody>
          <a:bodyPr>
            <a:normAutofit fontScale="70000" lnSpcReduction="20000"/>
          </a:bodyPr>
          <a:lstStyle/>
          <a:p>
            <a:pPr marL="0" indent="0">
              <a:buNone/>
            </a:pPr>
            <a:r>
              <a:rPr lang="en-US" sz="3400" dirty="0" smtClean="0"/>
              <a:t>Monday Evening</a:t>
            </a:r>
          </a:p>
          <a:p>
            <a:pPr marL="688975" lvl="1" indent="-236538">
              <a:spcBef>
                <a:spcPts val="1000"/>
              </a:spcBef>
            </a:pPr>
            <a:r>
              <a:rPr lang="en-US" sz="3400" dirty="0" smtClean="0"/>
              <a:t>Panel discussion from universities that have recently created a job family classification for CI, Research Computing, or similar.</a:t>
            </a:r>
          </a:p>
          <a:p>
            <a:pPr marL="452437" lvl="1" indent="0">
              <a:spcBef>
                <a:spcPts val="1000"/>
              </a:spcBef>
              <a:buNone/>
            </a:pPr>
            <a:endParaRPr lang="en-US" sz="3400" dirty="0" smtClean="0"/>
          </a:p>
          <a:p>
            <a:pPr marL="0" indent="0">
              <a:buNone/>
            </a:pPr>
            <a:r>
              <a:rPr lang="en-US" sz="3400" dirty="0" smtClean="0"/>
              <a:t>Tuesday Morning (breakout groups)</a:t>
            </a:r>
          </a:p>
          <a:p>
            <a:pPr lvl="1"/>
            <a:r>
              <a:rPr lang="en-US" sz="3400" dirty="0" smtClean="0"/>
              <a:t>Defining and organizing </a:t>
            </a:r>
            <a:r>
              <a:rPr lang="en-US" sz="3400" b="1" dirty="0" smtClean="0">
                <a:solidFill>
                  <a:srgbClr val="4472C4"/>
                </a:solidFill>
              </a:rPr>
              <a:t>roles and responsibilities</a:t>
            </a:r>
          </a:p>
          <a:p>
            <a:pPr marL="0" indent="0">
              <a:buNone/>
            </a:pPr>
            <a:r>
              <a:rPr lang="en-US" sz="3400" dirty="0" smtClean="0"/>
              <a:t>Tuesday Afternoon (breakout groups)</a:t>
            </a:r>
          </a:p>
          <a:p>
            <a:pPr lvl="1"/>
            <a:r>
              <a:rPr lang="en-US" sz="3400" b="1" dirty="0" smtClean="0">
                <a:solidFill>
                  <a:srgbClr val="4472C4"/>
                </a:solidFill>
              </a:rPr>
              <a:t>Talent pipeline</a:t>
            </a:r>
            <a:r>
              <a:rPr lang="en-US" sz="3400" dirty="0" smtClean="0"/>
              <a:t>: education, experience, competencies</a:t>
            </a:r>
          </a:p>
          <a:p>
            <a:pPr lvl="1"/>
            <a:r>
              <a:rPr lang="en-US" sz="3400" b="1" dirty="0" smtClean="0">
                <a:solidFill>
                  <a:srgbClr val="4472C4"/>
                </a:solidFill>
              </a:rPr>
              <a:t>Professional development</a:t>
            </a:r>
            <a:r>
              <a:rPr lang="en-US" sz="3400" dirty="0" smtClean="0"/>
              <a:t>: career opportunities, organizations</a:t>
            </a:r>
            <a:endParaRPr lang="en-US" sz="3400" dirty="0"/>
          </a:p>
          <a:p>
            <a:pPr marL="0" indent="0">
              <a:buNone/>
            </a:pPr>
            <a:endParaRPr lang="en-US" sz="3400" dirty="0" smtClean="0"/>
          </a:p>
          <a:p>
            <a:pPr marL="0" indent="0">
              <a:buNone/>
            </a:pPr>
            <a:r>
              <a:rPr lang="en-US" sz="3400" dirty="0" smtClean="0"/>
              <a:t>Wednesday Morning</a:t>
            </a:r>
          </a:p>
          <a:p>
            <a:pPr marL="681038"/>
            <a:r>
              <a:rPr lang="en-US" sz="3400" dirty="0" smtClean="0"/>
              <a:t>What are the hesitations or cautions?</a:t>
            </a:r>
          </a:p>
          <a:p>
            <a:pPr marL="681038"/>
            <a:r>
              <a:rPr lang="en-US" sz="3400" dirty="0" smtClean="0"/>
              <a:t>What will the flushed out product look like?</a:t>
            </a:r>
          </a:p>
          <a:p>
            <a:pPr marL="681038"/>
            <a:r>
              <a:rPr lang="en-US" sz="3400" dirty="0" smtClean="0"/>
              <a:t>How will it be used?</a:t>
            </a:r>
          </a:p>
          <a:p>
            <a:pPr lvl="1"/>
            <a:endParaRPr lang="en-US" sz="3400" b="1" dirty="0" smtClean="0"/>
          </a:p>
          <a:p>
            <a:endParaRPr lang="en-US" sz="2400" dirty="0"/>
          </a:p>
          <a:p>
            <a:endParaRPr lang="en-US" sz="2400" dirty="0"/>
          </a:p>
        </p:txBody>
      </p:sp>
    </p:spTree>
    <p:extLst>
      <p:ext uri="{BB962C8B-B14F-4D97-AF65-F5344CB8AC3E}">
        <p14:creationId xmlns:p14="http://schemas.microsoft.com/office/powerpoint/2010/main" val="40669075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0170" y="99392"/>
            <a:ext cx="3675047"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Systems </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pic>
        <p:nvPicPr>
          <p:cNvPr id="3" name="Picture 2" descr="Systems facing stack (3).png"/>
          <p:cNvPicPr>
            <a:picLocks noChangeAspect="1"/>
          </p:cNvPicPr>
          <p:nvPr/>
        </p:nvPicPr>
        <p:blipFill rotWithShape="1">
          <a:blip r:embed="rId2">
            <a:extLst>
              <a:ext uri="{28A0092B-C50C-407E-A947-70E740481C1C}">
                <a14:useLocalDpi xmlns:a14="http://schemas.microsoft.com/office/drawing/2010/main" val="0"/>
              </a:ext>
            </a:extLst>
          </a:blip>
          <a:srcRect t="10306" r="5435" b="12882"/>
          <a:stretch/>
        </p:blipFill>
        <p:spPr>
          <a:xfrm>
            <a:off x="1242707" y="99392"/>
            <a:ext cx="10949294" cy="6670261"/>
          </a:xfrm>
          <a:prstGeom prst="rect">
            <a:avLst/>
          </a:prstGeom>
        </p:spPr>
      </p:pic>
    </p:spTree>
    <p:extLst>
      <p:ext uri="{BB962C8B-B14F-4D97-AF65-F5344CB8AC3E}">
        <p14:creationId xmlns:p14="http://schemas.microsoft.com/office/powerpoint/2010/main" val="42393969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earcher Facing Spectrum (3).png"/>
          <p:cNvPicPr>
            <a:picLocks noChangeAspect="1"/>
          </p:cNvPicPr>
          <p:nvPr/>
        </p:nvPicPr>
        <p:blipFill rotWithShape="1">
          <a:blip r:embed="rId3">
            <a:extLst>
              <a:ext uri="{28A0092B-C50C-407E-A947-70E740481C1C}">
                <a14:useLocalDpi xmlns:a14="http://schemas.microsoft.com/office/drawing/2010/main" val="0"/>
              </a:ext>
            </a:extLst>
          </a:blip>
          <a:srcRect t="19968" b="13365"/>
          <a:stretch/>
        </p:blipFill>
        <p:spPr>
          <a:xfrm>
            <a:off x="286025" y="981232"/>
            <a:ext cx="12825443" cy="5578594"/>
          </a:xfrm>
          <a:prstGeom prst="rect">
            <a:avLst/>
          </a:prstGeom>
        </p:spPr>
      </p:pic>
      <p:sp>
        <p:nvSpPr>
          <p:cNvPr id="10" name="Title 1"/>
          <p:cNvSpPr txBox="1">
            <a:spLocks/>
          </p:cNvSpPr>
          <p:nvPr/>
        </p:nvSpPr>
        <p:spPr>
          <a:xfrm>
            <a:off x="190170" y="99392"/>
            <a:ext cx="3675047"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Researcher</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40669075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tware-Data-fac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970" y="1347304"/>
            <a:ext cx="9641217" cy="5510696"/>
          </a:xfrm>
          <a:prstGeom prst="rect">
            <a:avLst/>
          </a:prstGeom>
        </p:spPr>
      </p:pic>
      <p:sp>
        <p:nvSpPr>
          <p:cNvPr id="4" name="Title 1"/>
          <p:cNvSpPr txBox="1">
            <a:spLocks/>
          </p:cNvSpPr>
          <p:nvPr/>
        </p:nvSpPr>
        <p:spPr>
          <a:xfrm>
            <a:off x="190170" y="99392"/>
            <a:ext cx="3675047"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Software/Data</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27733561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Shape 84"/>
          <p:cNvGrpSpPr/>
          <p:nvPr/>
        </p:nvGrpSpPr>
        <p:grpSpPr>
          <a:xfrm>
            <a:off x="3390160" y="1182393"/>
            <a:ext cx="5417547" cy="5309026"/>
            <a:chOff x="1355226" y="54820"/>
            <a:chExt cx="5417547" cy="5309026"/>
          </a:xfrm>
        </p:grpSpPr>
        <p:sp>
          <p:nvSpPr>
            <p:cNvPr id="85" name="Shape 85"/>
            <p:cNvSpPr/>
            <p:nvPr/>
          </p:nvSpPr>
          <p:spPr>
            <a:xfrm>
              <a:off x="3251199" y="2006450"/>
              <a:ext cx="1625600" cy="1625600"/>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txBox="1"/>
            <p:nvPr/>
          </p:nvSpPr>
          <p:spPr>
            <a:xfrm>
              <a:off x="3330554" y="2085805"/>
              <a:ext cx="1466890" cy="146689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3600" b="0" i="0" u="none" strike="noStrike" cap="none" dirty="0">
                  <a:solidFill>
                    <a:schemeClr val="lt1"/>
                  </a:solidFill>
                  <a:latin typeface="Calibri"/>
                  <a:ea typeface="Calibri"/>
                  <a:cs typeface="Calibri"/>
                  <a:sym typeface="Calibri"/>
                </a:rPr>
                <a:t>CI Leader</a:t>
              </a:r>
              <a:endParaRPr sz="3600" b="0" i="0" u="none" strike="noStrike" cap="none" dirty="0">
                <a:solidFill>
                  <a:schemeClr val="lt1"/>
                </a:solidFill>
                <a:latin typeface="Calibri"/>
                <a:ea typeface="Calibri"/>
                <a:cs typeface="Calibri"/>
                <a:sym typeface="Calibri"/>
              </a:endParaRPr>
            </a:p>
          </p:txBody>
        </p:sp>
        <p:sp>
          <p:nvSpPr>
            <p:cNvPr id="87" name="Shape 87"/>
            <p:cNvSpPr/>
            <p:nvPr/>
          </p:nvSpPr>
          <p:spPr>
            <a:xfrm rot="-5400000">
              <a:off x="3632760" y="1575211"/>
              <a:ext cx="862478"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88" name="Shape 88"/>
            <p:cNvSpPr/>
            <p:nvPr/>
          </p:nvSpPr>
          <p:spPr>
            <a:xfrm>
              <a:off x="3519423" y="54820"/>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txBox="1"/>
            <p:nvPr/>
          </p:nvSpPr>
          <p:spPr>
            <a:xfrm>
              <a:off x="3572591" y="107988"/>
              <a:ext cx="982816" cy="982816"/>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Calibri"/>
                  <a:ea typeface="Calibri"/>
                  <a:cs typeface="Calibri"/>
                  <a:sym typeface="Calibri"/>
                </a:rPr>
                <a:t>Vendors</a:t>
              </a:r>
              <a:endParaRPr sz="2000" b="0" i="0" u="none" strike="noStrike" cap="none">
                <a:solidFill>
                  <a:schemeClr val="lt1"/>
                </a:solidFill>
                <a:latin typeface="Calibri"/>
                <a:ea typeface="Calibri"/>
                <a:cs typeface="Calibri"/>
                <a:sym typeface="Calibri"/>
              </a:endParaRPr>
            </a:p>
          </p:txBody>
        </p:sp>
        <p:sp>
          <p:nvSpPr>
            <p:cNvPr id="90" name="Shape 90"/>
            <p:cNvSpPr/>
            <p:nvPr/>
          </p:nvSpPr>
          <p:spPr>
            <a:xfrm rot="-2314286">
              <a:off x="4824035" y="2020271"/>
              <a:ext cx="483705"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91" name="Shape 91"/>
            <p:cNvSpPr/>
            <p:nvPr/>
          </p:nvSpPr>
          <p:spPr>
            <a:xfrm>
              <a:off x="5254975" y="89061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txBox="1"/>
            <p:nvPr/>
          </p:nvSpPr>
          <p:spPr>
            <a:xfrm>
              <a:off x="5308143" y="943786"/>
              <a:ext cx="982816" cy="982816"/>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US" sz="2200" b="0" i="0" u="none" strike="noStrike" cap="none" dirty="0" smtClean="0">
                  <a:solidFill>
                    <a:schemeClr val="lt1"/>
                  </a:solidFill>
                  <a:latin typeface="Calibri"/>
                  <a:ea typeface="Calibri"/>
                  <a:cs typeface="Calibri"/>
                  <a:sym typeface="Calibri"/>
                </a:rPr>
                <a:t>Alumni</a:t>
              </a:r>
              <a:endParaRPr sz="2200" b="0" i="0" u="none" strike="noStrike" cap="none" dirty="0">
                <a:solidFill>
                  <a:schemeClr val="lt1"/>
                </a:solidFill>
                <a:latin typeface="Calibri"/>
                <a:ea typeface="Calibri"/>
                <a:cs typeface="Calibri"/>
                <a:sym typeface="Calibri"/>
              </a:endParaRPr>
            </a:p>
          </p:txBody>
        </p:sp>
        <p:sp>
          <p:nvSpPr>
            <p:cNvPr id="93" name="Shape 93"/>
            <p:cNvSpPr/>
            <p:nvPr/>
          </p:nvSpPr>
          <p:spPr>
            <a:xfrm rot="771429">
              <a:off x="4866425" y="3096843"/>
              <a:ext cx="82757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94" name="Shape 94"/>
            <p:cNvSpPr/>
            <p:nvPr/>
          </p:nvSpPr>
          <p:spPr>
            <a:xfrm>
              <a:off x="5683621" y="276863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txBox="1"/>
            <p:nvPr/>
          </p:nvSpPr>
          <p:spPr>
            <a:xfrm>
              <a:off x="5736789" y="2821806"/>
              <a:ext cx="982816" cy="982816"/>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None/>
              </a:pPr>
              <a:r>
                <a:rPr lang="en-US" sz="1900" b="0" i="0" u="none" strike="noStrike" cap="none">
                  <a:solidFill>
                    <a:schemeClr val="lt1"/>
                  </a:solidFill>
                  <a:latin typeface="Calibri"/>
                  <a:ea typeface="Calibri"/>
                  <a:cs typeface="Calibri"/>
                  <a:sym typeface="Calibri"/>
                </a:rPr>
                <a:t>Gov't Agencies</a:t>
              </a:r>
              <a:endParaRPr sz="1900" b="0" i="0" u="none" strike="noStrike" cap="none">
                <a:solidFill>
                  <a:schemeClr val="lt1"/>
                </a:solidFill>
                <a:latin typeface="Calibri"/>
                <a:ea typeface="Calibri"/>
                <a:cs typeface="Calibri"/>
                <a:sym typeface="Calibri"/>
              </a:endParaRPr>
            </a:p>
          </p:txBody>
        </p:sp>
        <p:sp>
          <p:nvSpPr>
            <p:cNvPr id="96" name="Shape 96"/>
            <p:cNvSpPr/>
            <p:nvPr/>
          </p:nvSpPr>
          <p:spPr>
            <a:xfrm rot="3857143">
              <a:off x="4253524" y="3953372"/>
              <a:ext cx="71328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97" name="Shape 97"/>
            <p:cNvSpPr/>
            <p:nvPr/>
          </p:nvSpPr>
          <p:spPr>
            <a:xfrm>
              <a:off x="4482582" y="4274694"/>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txBox="1"/>
            <p:nvPr/>
          </p:nvSpPr>
          <p:spPr>
            <a:xfrm>
              <a:off x="4535750" y="4327862"/>
              <a:ext cx="982816" cy="982816"/>
            </a:xfrm>
            <a:prstGeom prst="rect">
              <a:avLst/>
            </a:prstGeom>
            <a:noFill/>
            <a:ln>
              <a:noFill/>
            </a:ln>
          </p:spPr>
          <p:txBody>
            <a:bodyPr spcFirstLastPara="1" wrap="square" lIns="71100" tIns="71100" rIns="71100" bIns="71100"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Prof. Assns</a:t>
              </a:r>
              <a:endParaRPr sz="2800" b="0" i="0" u="none" strike="noStrike" cap="none">
                <a:solidFill>
                  <a:schemeClr val="lt1"/>
                </a:solidFill>
                <a:latin typeface="Calibri"/>
                <a:ea typeface="Calibri"/>
                <a:cs typeface="Calibri"/>
                <a:sym typeface="Calibri"/>
              </a:endParaRPr>
            </a:p>
          </p:txBody>
        </p:sp>
        <p:sp>
          <p:nvSpPr>
            <p:cNvPr id="99" name="Shape 99"/>
            <p:cNvSpPr/>
            <p:nvPr/>
          </p:nvSpPr>
          <p:spPr>
            <a:xfrm rot="6942857">
              <a:off x="3161195" y="3953372"/>
              <a:ext cx="71328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00" name="Shape 100"/>
            <p:cNvSpPr/>
            <p:nvPr/>
          </p:nvSpPr>
          <p:spPr>
            <a:xfrm>
              <a:off x="2556265" y="4274694"/>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101"/>
            <p:cNvSpPr txBox="1"/>
            <p:nvPr/>
          </p:nvSpPr>
          <p:spPr>
            <a:xfrm>
              <a:off x="2609433" y="4327862"/>
              <a:ext cx="982816" cy="982816"/>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800" b="0" i="0" u="none" strike="noStrike" cap="none">
                  <a:solidFill>
                    <a:schemeClr val="lt1"/>
                  </a:solidFill>
                  <a:latin typeface="Calibri"/>
                  <a:ea typeface="Calibri"/>
                  <a:cs typeface="Calibri"/>
                  <a:sym typeface="Calibri"/>
                </a:rPr>
                <a:t>Industrial Partners</a:t>
              </a:r>
              <a:endParaRPr sz="1800" b="0" i="0" u="none" strike="noStrike" cap="none">
                <a:solidFill>
                  <a:schemeClr val="lt1"/>
                </a:solidFill>
                <a:latin typeface="Calibri"/>
                <a:ea typeface="Calibri"/>
                <a:cs typeface="Calibri"/>
                <a:sym typeface="Calibri"/>
              </a:endParaRPr>
            </a:p>
          </p:txBody>
        </p:sp>
        <p:sp>
          <p:nvSpPr>
            <p:cNvPr id="102" name="Shape 102"/>
            <p:cNvSpPr/>
            <p:nvPr/>
          </p:nvSpPr>
          <p:spPr>
            <a:xfrm rot="10028571">
              <a:off x="2434003" y="3096843"/>
              <a:ext cx="82757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03" name="Shape 103"/>
            <p:cNvSpPr/>
            <p:nvPr/>
          </p:nvSpPr>
          <p:spPr>
            <a:xfrm>
              <a:off x="1355226" y="276863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 name="Shape 104"/>
            <p:cNvSpPr txBox="1"/>
            <p:nvPr/>
          </p:nvSpPr>
          <p:spPr>
            <a:xfrm>
              <a:off x="1408394" y="2821806"/>
              <a:ext cx="982816" cy="982816"/>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r>
                <a:rPr lang="en-US" sz="1600" b="0" i="0" u="none" strike="noStrike" cap="none">
                  <a:solidFill>
                    <a:schemeClr val="lt1"/>
                  </a:solidFill>
                  <a:latin typeface="Calibri"/>
                  <a:ea typeface="Calibri"/>
                  <a:cs typeface="Calibri"/>
                  <a:sym typeface="Calibri"/>
                </a:rPr>
                <a:t>Institution Board</a:t>
              </a:r>
              <a:endParaRPr sz="1600" b="0" i="0" u="none" strike="noStrike" cap="none">
                <a:solidFill>
                  <a:schemeClr val="lt1"/>
                </a:solidFill>
                <a:latin typeface="Calibri"/>
                <a:ea typeface="Calibri"/>
                <a:cs typeface="Calibri"/>
                <a:sym typeface="Calibri"/>
              </a:endParaRPr>
            </a:p>
          </p:txBody>
        </p:sp>
        <p:sp>
          <p:nvSpPr>
            <p:cNvPr id="105" name="Shape 105"/>
            <p:cNvSpPr/>
            <p:nvPr/>
          </p:nvSpPr>
          <p:spPr>
            <a:xfrm rot="-8485714">
              <a:off x="2820259" y="2020271"/>
              <a:ext cx="483705"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06" name="Shape 106"/>
            <p:cNvSpPr/>
            <p:nvPr/>
          </p:nvSpPr>
          <p:spPr>
            <a:xfrm>
              <a:off x="1783871" y="89061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p:nvPr/>
          </p:nvSpPr>
          <p:spPr>
            <a:xfrm>
              <a:off x="1837039" y="943786"/>
              <a:ext cx="982816" cy="982816"/>
            </a:xfrm>
            <a:prstGeom prst="rect">
              <a:avLst/>
            </a:prstGeom>
            <a:noFill/>
            <a:ln>
              <a:noFill/>
            </a:ln>
          </p:spPr>
          <p:txBody>
            <a:bodyPr spcFirstLastPara="1" wrap="square" lIns="73650" tIns="73650" rIns="73650" bIns="73650" anchor="ctr" anchorCtr="0">
              <a:noAutofit/>
            </a:bodyPr>
            <a:lstStyle/>
            <a:p>
              <a:pPr marL="0" marR="0" lvl="0" indent="0" algn="ctr" rtl="0">
                <a:lnSpc>
                  <a:spcPct val="90000"/>
                </a:lnSpc>
                <a:spcBef>
                  <a:spcPts val="0"/>
                </a:spcBef>
                <a:spcAft>
                  <a:spcPts val="0"/>
                </a:spcAft>
                <a:buNone/>
              </a:pPr>
              <a:r>
                <a:rPr lang="en-US" sz="2900" b="0" i="0" u="none" strike="noStrike" cap="none">
                  <a:solidFill>
                    <a:schemeClr val="lt1"/>
                  </a:solidFill>
                  <a:latin typeface="Calibri"/>
                  <a:ea typeface="Calibri"/>
                  <a:cs typeface="Calibri"/>
                  <a:sym typeface="Calibri"/>
                </a:rPr>
                <a:t>CI staff</a:t>
              </a:r>
              <a:endParaRPr sz="2900" b="0" i="0" u="none" strike="noStrike" cap="none">
                <a:solidFill>
                  <a:schemeClr val="lt1"/>
                </a:solidFill>
                <a:latin typeface="Calibri"/>
                <a:ea typeface="Calibri"/>
                <a:cs typeface="Calibri"/>
                <a:sym typeface="Calibri"/>
              </a:endParaRPr>
            </a:p>
          </p:txBody>
        </p:sp>
      </p:grpSp>
      <p:sp>
        <p:nvSpPr>
          <p:cNvPr id="29" name="Title 1"/>
          <p:cNvSpPr txBox="1">
            <a:spLocks/>
          </p:cNvSpPr>
          <p:nvPr/>
        </p:nvSpPr>
        <p:spPr>
          <a:xfrm>
            <a:off x="190170" y="99392"/>
            <a:ext cx="5207858"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Sponsor/Stakeholder</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2110243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112" name="Shape 112"/>
          <p:cNvGrpSpPr/>
          <p:nvPr/>
        </p:nvGrpSpPr>
        <p:grpSpPr>
          <a:xfrm>
            <a:off x="3112891" y="840941"/>
            <a:ext cx="5917368" cy="5819937"/>
            <a:chOff x="1105315" y="-200635"/>
            <a:chExt cx="5917368" cy="5819937"/>
          </a:xfrm>
        </p:grpSpPr>
        <p:sp>
          <p:nvSpPr>
            <p:cNvPr id="113" name="Shape 113"/>
            <p:cNvSpPr/>
            <p:nvPr/>
          </p:nvSpPr>
          <p:spPr>
            <a:xfrm>
              <a:off x="2801263" y="1545249"/>
              <a:ext cx="2525472" cy="2525533"/>
            </a:xfrm>
            <a:prstGeom prst="ellipse">
              <a:avLst/>
            </a:prstGeom>
            <a:solidFill>
              <a:srgbClr val="F2F2F2"/>
            </a:solid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p:nvPr/>
          </p:nvSpPr>
          <p:spPr>
            <a:xfrm>
              <a:off x="3171110" y="1915105"/>
              <a:ext cx="1785778" cy="1785821"/>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r>
                <a:rPr lang="en-US" sz="2700" b="1" i="0" u="none" strike="noStrike" cap="none" dirty="0">
                  <a:solidFill>
                    <a:srgbClr val="FF0000"/>
                  </a:solidFill>
                  <a:latin typeface="Calibri"/>
                  <a:ea typeface="Calibri"/>
                  <a:cs typeface="Calibri"/>
                  <a:sym typeface="Calibri"/>
                </a:rPr>
                <a:t>Stakeholder</a:t>
              </a:r>
              <a:endParaRPr sz="2700" b="1" i="0" u="none" strike="noStrike" cap="none" dirty="0">
                <a:solidFill>
                  <a:srgbClr val="FF0000"/>
                </a:solidFill>
                <a:latin typeface="Calibri"/>
                <a:ea typeface="Calibri"/>
                <a:cs typeface="Calibri"/>
                <a:sym typeface="Calibri"/>
              </a:endParaRPr>
            </a:p>
          </p:txBody>
        </p:sp>
        <p:sp>
          <p:nvSpPr>
            <p:cNvPr id="115" name="Shape 115"/>
            <p:cNvSpPr/>
            <p:nvPr/>
          </p:nvSpPr>
          <p:spPr>
            <a:xfrm>
              <a:off x="3048313" y="-200635"/>
              <a:ext cx="2031373" cy="203137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Shape 116"/>
            <p:cNvSpPr txBox="1"/>
            <p:nvPr/>
          </p:nvSpPr>
          <p:spPr>
            <a:xfrm>
              <a:off x="3345801" y="96853"/>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Education/</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Promotion/</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Communication</a:t>
              </a:r>
              <a:endParaRPr sz="1600" b="1" i="0" u="none" strike="noStrike" cap="none">
                <a:solidFill>
                  <a:schemeClr val="dk1"/>
                </a:solidFill>
                <a:latin typeface="Calibri"/>
                <a:ea typeface="Calibri"/>
                <a:cs typeface="Calibri"/>
                <a:sym typeface="Calibri"/>
              </a:endParaRPr>
            </a:p>
          </p:txBody>
        </p:sp>
        <p:sp>
          <p:nvSpPr>
            <p:cNvPr id="117" name="Shape 117"/>
            <p:cNvSpPr/>
            <p:nvPr/>
          </p:nvSpPr>
          <p:spPr>
            <a:xfrm>
              <a:off x="4606476" y="549736"/>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txBox="1"/>
            <p:nvPr/>
          </p:nvSpPr>
          <p:spPr>
            <a:xfrm>
              <a:off x="4903964" y="84722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Leadership/</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Vision</a:t>
              </a:r>
              <a:endParaRPr sz="1600" b="1" i="0" u="none" strike="noStrike" cap="none">
                <a:solidFill>
                  <a:schemeClr val="dk1"/>
                </a:solidFill>
                <a:latin typeface="Calibri"/>
                <a:ea typeface="Calibri"/>
                <a:cs typeface="Calibri"/>
                <a:sym typeface="Calibri"/>
              </a:endParaRPr>
            </a:p>
          </p:txBody>
        </p:sp>
        <p:sp>
          <p:nvSpPr>
            <p:cNvPr id="119" name="Shape 119"/>
            <p:cNvSpPr/>
            <p:nvPr/>
          </p:nvSpPr>
          <p:spPr>
            <a:xfrm>
              <a:off x="4991310" y="2235806"/>
              <a:ext cx="2031373" cy="2031373"/>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txBox="1"/>
            <p:nvPr/>
          </p:nvSpPr>
          <p:spPr>
            <a:xfrm>
              <a:off x="5288798" y="253329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Sustainability</a:t>
              </a:r>
              <a:endParaRPr sz="1600" b="1" i="0" u="none" strike="noStrike" cap="none">
                <a:solidFill>
                  <a:schemeClr val="dk1"/>
                </a:solidFill>
                <a:latin typeface="Calibri"/>
                <a:ea typeface="Calibri"/>
                <a:cs typeface="Calibri"/>
                <a:sym typeface="Calibri"/>
              </a:endParaRPr>
            </a:p>
          </p:txBody>
        </p:sp>
        <p:sp>
          <p:nvSpPr>
            <p:cNvPr id="121" name="Shape 121"/>
            <p:cNvSpPr/>
            <p:nvPr/>
          </p:nvSpPr>
          <p:spPr>
            <a:xfrm>
              <a:off x="3913028" y="3587929"/>
              <a:ext cx="2031373" cy="2031373"/>
            </a:xfrm>
            <a:prstGeom prst="ellipse">
              <a:avLst/>
            </a:prstGeom>
            <a:gradFill>
              <a:gsLst>
                <a:gs pos="0">
                  <a:srgbClr val="7FB75F">
                    <a:alpha val="49803"/>
                  </a:srgbClr>
                </a:gs>
                <a:gs pos="50000">
                  <a:srgbClr val="6EB141">
                    <a:alpha val="49803"/>
                  </a:srgbClr>
                </a:gs>
                <a:gs pos="100000">
                  <a:srgbClr val="5FA134">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p:nvPr/>
          </p:nvSpPr>
          <p:spPr>
            <a:xfrm>
              <a:off x="4210516" y="3885417"/>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Stakeholder Management/</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Collaborations</a:t>
              </a:r>
              <a:endParaRPr sz="1600" b="1" i="0" u="none" strike="noStrike" cap="none">
                <a:solidFill>
                  <a:schemeClr val="dk1"/>
                </a:solidFill>
                <a:latin typeface="Calibri"/>
                <a:ea typeface="Calibri"/>
                <a:cs typeface="Calibri"/>
                <a:sym typeface="Calibri"/>
              </a:endParaRPr>
            </a:p>
          </p:txBody>
        </p:sp>
        <p:sp>
          <p:nvSpPr>
            <p:cNvPr id="123" name="Shape 123"/>
            <p:cNvSpPr/>
            <p:nvPr/>
          </p:nvSpPr>
          <p:spPr>
            <a:xfrm>
              <a:off x="2183598" y="3587929"/>
              <a:ext cx="2031373" cy="2031373"/>
            </a:xfrm>
            <a:prstGeom prst="ellipse">
              <a:avLst/>
            </a:prstGeom>
            <a:gradFill>
              <a:gsLst>
                <a:gs pos="0">
                  <a:srgbClr val="F08B54">
                    <a:alpha val="49803"/>
                  </a:srgbClr>
                </a:gs>
                <a:gs pos="50000">
                  <a:srgbClr val="F67A26">
                    <a:alpha val="49803"/>
                  </a:srgbClr>
                </a:gs>
                <a:gs pos="100000">
                  <a:srgbClr val="E36A1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Shape 124"/>
            <p:cNvSpPr txBox="1"/>
            <p:nvPr/>
          </p:nvSpPr>
          <p:spPr>
            <a:xfrm>
              <a:off x="2481086" y="3885417"/>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Benchmarking/Assessment</a:t>
              </a:r>
              <a:endParaRPr sz="1600" b="1" i="0" u="none" strike="noStrike" cap="none">
                <a:solidFill>
                  <a:schemeClr val="dk1"/>
                </a:solidFill>
                <a:latin typeface="Calibri"/>
                <a:ea typeface="Calibri"/>
                <a:cs typeface="Calibri"/>
                <a:sym typeface="Calibri"/>
              </a:endParaRPr>
            </a:p>
          </p:txBody>
        </p:sp>
        <p:sp>
          <p:nvSpPr>
            <p:cNvPr id="125" name="Shape 125"/>
            <p:cNvSpPr/>
            <p:nvPr/>
          </p:nvSpPr>
          <p:spPr>
            <a:xfrm>
              <a:off x="1105315" y="2235806"/>
              <a:ext cx="2031373" cy="203137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 name="Shape 126"/>
            <p:cNvSpPr txBox="1"/>
            <p:nvPr/>
          </p:nvSpPr>
          <p:spPr>
            <a:xfrm>
              <a:off x="1402803" y="253329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Community/</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Workforce</a:t>
              </a:r>
              <a:endParaRPr sz="1600" b="1" i="0" u="none" strike="noStrike" cap="none">
                <a:solidFill>
                  <a:schemeClr val="dk1"/>
                </a:solidFill>
                <a:latin typeface="Calibri"/>
                <a:ea typeface="Calibri"/>
                <a:cs typeface="Calibri"/>
                <a:sym typeface="Calibri"/>
              </a:endParaRPr>
            </a:p>
          </p:txBody>
        </p:sp>
        <p:sp>
          <p:nvSpPr>
            <p:cNvPr id="127" name="Shape 127"/>
            <p:cNvSpPr/>
            <p:nvPr/>
          </p:nvSpPr>
          <p:spPr>
            <a:xfrm>
              <a:off x="1490150" y="549736"/>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txBox="1"/>
            <p:nvPr/>
          </p:nvSpPr>
          <p:spPr>
            <a:xfrm>
              <a:off x="1787638" y="84722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dk1"/>
                  </a:solidFill>
                  <a:latin typeface="Calibri"/>
                  <a:ea typeface="Calibri"/>
                  <a:cs typeface="Calibri"/>
                  <a:sym typeface="Calibri"/>
                </a:rPr>
                <a:t>Governance/</a:t>
              </a:r>
              <a:br>
                <a:rPr lang="en-US" sz="1600" b="1" i="0" u="none" strike="noStrike" cap="none" dirty="0">
                  <a:solidFill>
                    <a:schemeClr val="dk1"/>
                  </a:solidFill>
                  <a:latin typeface="Calibri"/>
                  <a:ea typeface="Calibri"/>
                  <a:cs typeface="Calibri"/>
                  <a:sym typeface="Calibri"/>
                </a:rPr>
              </a:br>
              <a:r>
                <a:rPr lang="en-US" sz="1600" b="1" i="0" u="none" strike="noStrike" cap="none" dirty="0">
                  <a:solidFill>
                    <a:schemeClr val="dk1"/>
                  </a:solidFill>
                  <a:latin typeface="Calibri"/>
                  <a:ea typeface="Calibri"/>
                  <a:cs typeface="Calibri"/>
                  <a:sym typeface="Calibri"/>
                </a:rPr>
                <a:t>Process</a:t>
              </a:r>
              <a:endParaRPr sz="1600" b="1" i="0" u="none" strike="noStrike" cap="none" dirty="0">
                <a:solidFill>
                  <a:schemeClr val="dk1"/>
                </a:solidFill>
                <a:latin typeface="Calibri"/>
                <a:ea typeface="Calibri"/>
                <a:cs typeface="Calibri"/>
                <a:sym typeface="Calibri"/>
              </a:endParaRPr>
            </a:p>
          </p:txBody>
        </p:sp>
      </p:grpSp>
      <p:sp>
        <p:nvSpPr>
          <p:cNvPr id="20" name="Title 1"/>
          <p:cNvSpPr txBox="1">
            <a:spLocks/>
          </p:cNvSpPr>
          <p:nvPr/>
        </p:nvSpPr>
        <p:spPr>
          <a:xfrm>
            <a:off x="190170" y="99392"/>
            <a:ext cx="5207858"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Sponsor/Stakeholder</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27891714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133" name="Shape 133"/>
          <p:cNvGrpSpPr/>
          <p:nvPr/>
        </p:nvGrpSpPr>
        <p:grpSpPr>
          <a:xfrm>
            <a:off x="3249435" y="878908"/>
            <a:ext cx="5693128" cy="5879319"/>
            <a:chOff x="1217435" y="-230326"/>
            <a:chExt cx="5693128" cy="5879319"/>
          </a:xfrm>
        </p:grpSpPr>
        <p:sp>
          <p:nvSpPr>
            <p:cNvPr id="134" name="Shape 134"/>
            <p:cNvSpPr/>
            <p:nvPr/>
          </p:nvSpPr>
          <p:spPr>
            <a:xfrm>
              <a:off x="2759797" y="1428488"/>
              <a:ext cx="2166241" cy="2166272"/>
            </a:xfrm>
            <a:prstGeom prst="ellipse">
              <a:avLst/>
            </a:prstGeom>
            <a:solidFill>
              <a:srgbClr val="F2F2F2"/>
            </a:solid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5" name="Shape 135"/>
            <p:cNvSpPr txBox="1"/>
            <p:nvPr/>
          </p:nvSpPr>
          <p:spPr>
            <a:xfrm>
              <a:off x="3077036" y="1745731"/>
              <a:ext cx="1531763" cy="1531786"/>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None/>
              </a:pPr>
              <a:r>
                <a:rPr lang="en-US" sz="2200" b="1" i="0" u="none" strike="noStrike" cap="none">
                  <a:solidFill>
                    <a:srgbClr val="FF0000"/>
                  </a:solidFill>
                  <a:latin typeface="Calibri"/>
                  <a:ea typeface="Calibri"/>
                  <a:cs typeface="Calibri"/>
                  <a:sym typeface="Calibri"/>
                </a:rPr>
                <a:t>Institutional Leadership</a:t>
              </a:r>
              <a:endParaRPr sz="2200" b="1" i="0" u="none" strike="noStrike" cap="none">
                <a:solidFill>
                  <a:srgbClr val="FF0000"/>
                </a:solidFill>
                <a:latin typeface="Calibri"/>
                <a:ea typeface="Calibri"/>
                <a:cs typeface="Calibri"/>
                <a:sym typeface="Calibri"/>
              </a:endParaRPr>
            </a:p>
          </p:txBody>
        </p:sp>
        <p:sp>
          <p:nvSpPr>
            <p:cNvPr id="136" name="Shape 136"/>
            <p:cNvSpPr/>
            <p:nvPr/>
          </p:nvSpPr>
          <p:spPr>
            <a:xfrm>
              <a:off x="3093932" y="-230326"/>
              <a:ext cx="1497971" cy="1497971"/>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137"/>
            <p:cNvSpPr txBox="1"/>
            <p:nvPr/>
          </p:nvSpPr>
          <p:spPr>
            <a:xfrm>
              <a:off x="3313305" y="-10953"/>
              <a:ext cx="1059225" cy="105922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Education/Promotion/Communication</a:t>
              </a:r>
              <a:endParaRPr sz="1600" b="1" i="0" u="none" strike="noStrike" cap="none">
                <a:solidFill>
                  <a:schemeClr val="dk1"/>
                </a:solidFill>
                <a:latin typeface="Calibri"/>
                <a:ea typeface="Calibri"/>
                <a:cs typeface="Calibri"/>
                <a:sym typeface="Calibri"/>
              </a:endParaRPr>
            </a:p>
          </p:txBody>
        </p:sp>
        <p:sp>
          <p:nvSpPr>
            <p:cNvPr id="138" name="Shape 138"/>
            <p:cNvSpPr/>
            <p:nvPr/>
          </p:nvSpPr>
          <p:spPr>
            <a:xfrm>
              <a:off x="4169182" y="37132"/>
              <a:ext cx="2463796" cy="2463796"/>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p:nvPr/>
          </p:nvSpPr>
          <p:spPr>
            <a:xfrm>
              <a:off x="4529997" y="397947"/>
              <a:ext cx="1742166" cy="17421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Leadership/Vision</a:t>
              </a:r>
              <a:endParaRPr sz="1600" b="1" i="0" u="none" strike="noStrike" cap="none">
                <a:solidFill>
                  <a:schemeClr val="dk1"/>
                </a:solidFill>
                <a:latin typeface="Calibri"/>
                <a:ea typeface="Calibri"/>
                <a:cs typeface="Calibri"/>
                <a:sym typeface="Calibri"/>
              </a:endParaRPr>
            </a:p>
          </p:txBody>
        </p:sp>
        <p:sp>
          <p:nvSpPr>
            <p:cNvPr id="140" name="Shape 140"/>
            <p:cNvSpPr/>
            <p:nvPr/>
          </p:nvSpPr>
          <p:spPr>
            <a:xfrm>
              <a:off x="4661266" y="1830451"/>
              <a:ext cx="2249297" cy="2249297"/>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Shape 141"/>
            <p:cNvSpPr txBox="1"/>
            <p:nvPr/>
          </p:nvSpPr>
          <p:spPr>
            <a:xfrm>
              <a:off x="4990668" y="2159853"/>
              <a:ext cx="1590493" cy="1590493"/>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Sustainability</a:t>
              </a:r>
              <a:endParaRPr sz="1600" b="1" i="0" u="none" strike="noStrike" cap="none">
                <a:solidFill>
                  <a:schemeClr val="dk1"/>
                </a:solidFill>
                <a:latin typeface="Calibri"/>
                <a:ea typeface="Calibri"/>
                <a:cs typeface="Calibri"/>
                <a:sym typeface="Calibri"/>
              </a:endParaRPr>
            </a:p>
          </p:txBody>
        </p:sp>
        <p:sp>
          <p:nvSpPr>
            <p:cNvPr id="142" name="Shape 142"/>
            <p:cNvSpPr/>
            <p:nvPr/>
          </p:nvSpPr>
          <p:spPr>
            <a:xfrm>
              <a:off x="4005336" y="3604927"/>
              <a:ext cx="1404593" cy="1404593"/>
            </a:xfrm>
            <a:prstGeom prst="ellipse">
              <a:avLst/>
            </a:prstGeom>
            <a:gradFill>
              <a:gsLst>
                <a:gs pos="0">
                  <a:srgbClr val="7FB75F">
                    <a:alpha val="49803"/>
                  </a:srgbClr>
                </a:gs>
                <a:gs pos="50000">
                  <a:srgbClr val="6EB141">
                    <a:alpha val="49803"/>
                  </a:srgbClr>
                </a:gs>
                <a:gs pos="100000">
                  <a:srgbClr val="5FA134">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txBox="1"/>
            <p:nvPr/>
          </p:nvSpPr>
          <p:spPr>
            <a:xfrm>
              <a:off x="4211034" y="3810625"/>
              <a:ext cx="993197" cy="993197"/>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b="1" i="0" u="none" strike="noStrike" cap="none">
                  <a:solidFill>
                    <a:schemeClr val="dk1"/>
                  </a:solidFill>
                  <a:latin typeface="Calibri"/>
                  <a:ea typeface="Calibri"/>
                  <a:cs typeface="Calibri"/>
                  <a:sym typeface="Calibri"/>
                </a:rPr>
                <a:t>Stakeholder Management/Collaborations</a:t>
              </a:r>
              <a:endParaRPr sz="1300" b="1" i="0" u="none" strike="noStrike" cap="none">
                <a:solidFill>
                  <a:schemeClr val="dk1"/>
                </a:solidFill>
                <a:latin typeface="Calibri"/>
                <a:ea typeface="Calibri"/>
                <a:cs typeface="Calibri"/>
                <a:sym typeface="Calibri"/>
              </a:endParaRPr>
            </a:p>
          </p:txBody>
        </p:sp>
        <p:sp>
          <p:nvSpPr>
            <p:cNvPr id="144" name="Shape 144"/>
            <p:cNvSpPr/>
            <p:nvPr/>
          </p:nvSpPr>
          <p:spPr>
            <a:xfrm>
              <a:off x="1636432" y="2965453"/>
              <a:ext cx="2683540" cy="2683540"/>
            </a:xfrm>
            <a:prstGeom prst="ellipse">
              <a:avLst/>
            </a:prstGeom>
            <a:gradFill>
              <a:gsLst>
                <a:gs pos="0">
                  <a:srgbClr val="F08B54">
                    <a:alpha val="49803"/>
                  </a:srgbClr>
                </a:gs>
                <a:gs pos="50000">
                  <a:srgbClr val="F67A26">
                    <a:alpha val="49803"/>
                  </a:srgbClr>
                </a:gs>
                <a:gs pos="100000">
                  <a:srgbClr val="E36A1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Shape 145"/>
            <p:cNvSpPr txBox="1"/>
            <p:nvPr/>
          </p:nvSpPr>
          <p:spPr>
            <a:xfrm>
              <a:off x="2029427" y="3358448"/>
              <a:ext cx="1897550" cy="189755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Benchmarking/</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Assessment</a:t>
              </a:r>
              <a:endParaRPr sz="1600" b="1" i="0" u="none" strike="noStrike" cap="none">
                <a:solidFill>
                  <a:schemeClr val="dk1"/>
                </a:solidFill>
                <a:latin typeface="Calibri"/>
                <a:ea typeface="Calibri"/>
                <a:cs typeface="Calibri"/>
                <a:sym typeface="Calibri"/>
              </a:endParaRPr>
            </a:p>
          </p:txBody>
        </p:sp>
        <p:sp>
          <p:nvSpPr>
            <p:cNvPr id="146" name="Shape 146"/>
            <p:cNvSpPr/>
            <p:nvPr/>
          </p:nvSpPr>
          <p:spPr>
            <a:xfrm>
              <a:off x="1217435" y="2272616"/>
              <a:ext cx="1364969" cy="1364969"/>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txBox="1"/>
            <p:nvPr/>
          </p:nvSpPr>
          <p:spPr>
            <a:xfrm>
              <a:off x="1417330" y="2472511"/>
              <a:ext cx="965179" cy="96517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None/>
              </a:pPr>
              <a:r>
                <a:rPr lang="en-US" sz="1500" b="1" i="0" u="none" strike="noStrike" cap="none">
                  <a:solidFill>
                    <a:schemeClr val="dk1"/>
                  </a:solidFill>
                  <a:latin typeface="Calibri"/>
                  <a:ea typeface="Calibri"/>
                  <a:cs typeface="Calibri"/>
                  <a:sym typeface="Calibri"/>
                </a:rPr>
                <a:t>Community/Workforce</a:t>
              </a:r>
              <a:endParaRPr sz="1500" b="1" i="0" u="none" strike="noStrike" cap="none">
                <a:solidFill>
                  <a:schemeClr val="dk1"/>
                </a:solidFill>
                <a:latin typeface="Calibri"/>
                <a:ea typeface="Calibri"/>
                <a:cs typeface="Calibri"/>
                <a:sym typeface="Calibri"/>
              </a:endParaRPr>
            </a:p>
          </p:txBody>
        </p:sp>
        <p:sp>
          <p:nvSpPr>
            <p:cNvPr id="148" name="Shape 148"/>
            <p:cNvSpPr/>
            <p:nvPr/>
          </p:nvSpPr>
          <p:spPr>
            <a:xfrm>
              <a:off x="1269068" y="253344"/>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p:nvPr/>
          </p:nvSpPr>
          <p:spPr>
            <a:xfrm>
              <a:off x="1566556" y="550832"/>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Governance/</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Process</a:t>
              </a:r>
              <a:endParaRPr sz="1600" b="1" i="0" u="none" strike="noStrike" cap="none">
                <a:solidFill>
                  <a:schemeClr val="dk1"/>
                </a:solidFill>
                <a:latin typeface="Calibri"/>
                <a:ea typeface="Calibri"/>
                <a:cs typeface="Calibri"/>
                <a:sym typeface="Calibri"/>
              </a:endParaRPr>
            </a:p>
          </p:txBody>
        </p:sp>
      </p:grpSp>
      <p:sp>
        <p:nvSpPr>
          <p:cNvPr id="20" name="Title 1"/>
          <p:cNvSpPr txBox="1">
            <a:spLocks/>
          </p:cNvSpPr>
          <p:nvPr/>
        </p:nvSpPr>
        <p:spPr>
          <a:xfrm>
            <a:off x="190170" y="99392"/>
            <a:ext cx="5207858"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Sponsor/Stakeholder</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33754461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Shape 154"/>
          <p:cNvGrpSpPr/>
          <p:nvPr/>
        </p:nvGrpSpPr>
        <p:grpSpPr>
          <a:xfrm>
            <a:off x="3458478" y="91521"/>
            <a:ext cx="5275042" cy="6674956"/>
            <a:chOff x="1426478" y="-628145"/>
            <a:chExt cx="5275042" cy="6674956"/>
          </a:xfrm>
        </p:grpSpPr>
        <p:sp>
          <p:nvSpPr>
            <p:cNvPr id="155" name="Shape 155"/>
            <p:cNvSpPr/>
            <p:nvPr/>
          </p:nvSpPr>
          <p:spPr>
            <a:xfrm>
              <a:off x="2864312" y="1723905"/>
              <a:ext cx="2166241" cy="2166272"/>
            </a:xfrm>
            <a:prstGeom prst="ellipse">
              <a:avLst/>
            </a:prstGeom>
            <a:solidFill>
              <a:srgbClr val="F2F2F2"/>
            </a:solid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p:nvPr/>
          </p:nvSpPr>
          <p:spPr>
            <a:xfrm>
              <a:off x="3181551" y="2041148"/>
              <a:ext cx="1531763" cy="153178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en-US" sz="2800" b="1" i="0" u="none" strike="noStrike" cap="none">
                  <a:solidFill>
                    <a:srgbClr val="FF0000"/>
                  </a:solidFill>
                  <a:latin typeface="Calibri"/>
                  <a:ea typeface="Calibri"/>
                  <a:cs typeface="Calibri"/>
                  <a:sym typeface="Calibri"/>
                </a:rPr>
                <a:t>End User</a:t>
              </a:r>
              <a:endParaRPr sz="2800" b="1" i="0" u="none" strike="noStrike" cap="none">
                <a:solidFill>
                  <a:srgbClr val="FF0000"/>
                </a:solidFill>
                <a:latin typeface="Calibri"/>
                <a:ea typeface="Calibri"/>
                <a:cs typeface="Calibri"/>
                <a:sym typeface="Calibri"/>
              </a:endParaRPr>
            </a:p>
          </p:txBody>
        </p:sp>
        <p:sp>
          <p:nvSpPr>
            <p:cNvPr id="157" name="Shape 157"/>
            <p:cNvSpPr/>
            <p:nvPr/>
          </p:nvSpPr>
          <p:spPr>
            <a:xfrm>
              <a:off x="2505212" y="-628145"/>
              <a:ext cx="2884443" cy="288444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txBox="1"/>
            <p:nvPr/>
          </p:nvSpPr>
          <p:spPr>
            <a:xfrm>
              <a:off x="2927629" y="-205728"/>
              <a:ext cx="2039609" cy="20396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Education/Promotion/Communication</a:t>
              </a:r>
              <a:endParaRPr sz="1600" b="1" i="0" u="none" strike="noStrike" cap="none">
                <a:solidFill>
                  <a:schemeClr val="dk1"/>
                </a:solidFill>
                <a:latin typeface="Calibri"/>
                <a:ea typeface="Calibri"/>
                <a:cs typeface="Calibri"/>
                <a:sym typeface="Calibri"/>
              </a:endParaRPr>
            </a:p>
          </p:txBody>
        </p:sp>
        <p:sp>
          <p:nvSpPr>
            <p:cNvPr id="159" name="Shape 159"/>
            <p:cNvSpPr/>
            <p:nvPr/>
          </p:nvSpPr>
          <p:spPr>
            <a:xfrm>
              <a:off x="4489909" y="548761"/>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txBox="1"/>
            <p:nvPr/>
          </p:nvSpPr>
          <p:spPr>
            <a:xfrm>
              <a:off x="4787397" y="846249"/>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Leadership/</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Vision</a:t>
              </a:r>
              <a:endParaRPr sz="1600" b="1" i="0" u="none" strike="noStrike" cap="none">
                <a:solidFill>
                  <a:schemeClr val="dk1"/>
                </a:solidFill>
                <a:latin typeface="Calibri"/>
                <a:ea typeface="Calibri"/>
                <a:cs typeface="Calibri"/>
                <a:sym typeface="Calibri"/>
              </a:endParaRPr>
            </a:p>
          </p:txBody>
        </p:sp>
        <p:sp>
          <p:nvSpPr>
            <p:cNvPr id="161" name="Shape 161"/>
            <p:cNvSpPr/>
            <p:nvPr/>
          </p:nvSpPr>
          <p:spPr>
            <a:xfrm>
              <a:off x="5079340" y="2439427"/>
              <a:ext cx="1622180" cy="1622180"/>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txBox="1"/>
            <p:nvPr/>
          </p:nvSpPr>
          <p:spPr>
            <a:xfrm>
              <a:off x="5316903" y="2676990"/>
              <a:ext cx="1147054" cy="114705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Sustainability</a:t>
              </a:r>
              <a:endParaRPr sz="1600" b="1" i="0" u="none" strike="noStrike" cap="none">
                <a:solidFill>
                  <a:schemeClr val="dk1"/>
                </a:solidFill>
                <a:latin typeface="Calibri"/>
                <a:ea typeface="Calibri"/>
                <a:cs typeface="Calibri"/>
                <a:sym typeface="Calibri"/>
              </a:endParaRPr>
            </a:p>
          </p:txBody>
        </p:sp>
        <p:sp>
          <p:nvSpPr>
            <p:cNvPr id="163" name="Shape 163"/>
            <p:cNvSpPr/>
            <p:nvPr/>
          </p:nvSpPr>
          <p:spPr>
            <a:xfrm>
              <a:off x="3367977" y="3158469"/>
              <a:ext cx="2888342" cy="2888342"/>
            </a:xfrm>
            <a:prstGeom prst="ellipse">
              <a:avLst/>
            </a:prstGeom>
            <a:gradFill>
              <a:gsLst>
                <a:gs pos="0">
                  <a:srgbClr val="7FB75F">
                    <a:alpha val="49803"/>
                  </a:srgbClr>
                </a:gs>
                <a:gs pos="50000">
                  <a:srgbClr val="6EB141">
                    <a:alpha val="49803"/>
                  </a:srgbClr>
                </a:gs>
                <a:gs pos="100000">
                  <a:srgbClr val="5FA134">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txBox="1"/>
            <p:nvPr/>
          </p:nvSpPr>
          <p:spPr>
            <a:xfrm>
              <a:off x="3790965" y="3581457"/>
              <a:ext cx="2042366" cy="20423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Stakeholder Management/</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Collaborations</a:t>
              </a:r>
              <a:endParaRPr sz="1600" b="1" i="0" u="none" strike="noStrike" cap="none">
                <a:solidFill>
                  <a:schemeClr val="dk1"/>
                </a:solidFill>
                <a:latin typeface="Calibri"/>
                <a:ea typeface="Calibri"/>
                <a:cs typeface="Calibri"/>
                <a:sym typeface="Calibri"/>
              </a:endParaRPr>
            </a:p>
          </p:txBody>
        </p:sp>
        <p:sp>
          <p:nvSpPr>
            <p:cNvPr id="165" name="Shape 165"/>
            <p:cNvSpPr/>
            <p:nvPr/>
          </p:nvSpPr>
          <p:spPr>
            <a:xfrm>
              <a:off x="2067031" y="3586954"/>
              <a:ext cx="2031373" cy="2031373"/>
            </a:xfrm>
            <a:prstGeom prst="ellipse">
              <a:avLst/>
            </a:prstGeom>
            <a:gradFill>
              <a:gsLst>
                <a:gs pos="0">
                  <a:srgbClr val="F08B54">
                    <a:alpha val="49803"/>
                  </a:srgbClr>
                </a:gs>
                <a:gs pos="50000">
                  <a:srgbClr val="F67A26">
                    <a:alpha val="49803"/>
                  </a:srgbClr>
                </a:gs>
                <a:gs pos="100000">
                  <a:srgbClr val="E36A1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txBox="1"/>
            <p:nvPr/>
          </p:nvSpPr>
          <p:spPr>
            <a:xfrm>
              <a:off x="2364519" y="3884442"/>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Benchmarking/Assessment</a:t>
              </a:r>
              <a:endParaRPr sz="1600" b="1" i="0" u="none" strike="noStrike" cap="none">
                <a:solidFill>
                  <a:schemeClr val="dk1"/>
                </a:solidFill>
                <a:latin typeface="Calibri"/>
                <a:ea typeface="Calibri"/>
                <a:cs typeface="Calibri"/>
                <a:sym typeface="Calibri"/>
              </a:endParaRPr>
            </a:p>
          </p:txBody>
        </p:sp>
        <p:sp>
          <p:nvSpPr>
            <p:cNvPr id="167" name="Shape 167"/>
            <p:cNvSpPr/>
            <p:nvPr/>
          </p:nvSpPr>
          <p:spPr>
            <a:xfrm>
              <a:off x="1426478" y="2672560"/>
              <a:ext cx="1155915" cy="1155915"/>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txBox="1"/>
            <p:nvPr/>
          </p:nvSpPr>
          <p:spPr>
            <a:xfrm>
              <a:off x="1595758" y="2841840"/>
              <a:ext cx="817355" cy="81735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Community/</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Workforce</a:t>
              </a:r>
              <a:endParaRPr sz="1600" b="1" i="0" u="none" strike="noStrike" cap="none">
                <a:solidFill>
                  <a:schemeClr val="dk1"/>
                </a:solidFill>
                <a:latin typeface="Calibri"/>
                <a:ea typeface="Calibri"/>
                <a:cs typeface="Calibri"/>
                <a:sym typeface="Calibri"/>
              </a:endParaRPr>
            </a:p>
          </p:txBody>
        </p:sp>
        <p:sp>
          <p:nvSpPr>
            <p:cNvPr id="169" name="Shape 169"/>
            <p:cNvSpPr/>
            <p:nvPr/>
          </p:nvSpPr>
          <p:spPr>
            <a:xfrm>
              <a:off x="1663728" y="838906"/>
              <a:ext cx="1451083" cy="145108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txBox="1"/>
            <p:nvPr/>
          </p:nvSpPr>
          <p:spPr>
            <a:xfrm>
              <a:off x="1876234" y="1051412"/>
              <a:ext cx="1026071" cy="102607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Governance/Process</a:t>
              </a:r>
              <a:endParaRPr sz="1600" b="1" i="0" u="none" strike="noStrike" cap="none">
                <a:solidFill>
                  <a:schemeClr val="dk1"/>
                </a:solidFill>
                <a:latin typeface="Calibri"/>
                <a:ea typeface="Calibri"/>
                <a:cs typeface="Calibri"/>
                <a:sym typeface="Calibri"/>
              </a:endParaRPr>
            </a:p>
          </p:txBody>
        </p:sp>
      </p:grpSp>
      <p:sp>
        <p:nvSpPr>
          <p:cNvPr id="20" name="Title 1"/>
          <p:cNvSpPr txBox="1">
            <a:spLocks/>
          </p:cNvSpPr>
          <p:nvPr/>
        </p:nvSpPr>
        <p:spPr>
          <a:xfrm>
            <a:off x="190170" y="99392"/>
            <a:ext cx="5207858" cy="174487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800000"/>
                </a:solidFill>
              </a:rPr>
              <a:t>Sponsor/Stakeholder</a:t>
            </a:r>
          </a:p>
          <a:p>
            <a:r>
              <a:rPr lang="en-US" dirty="0" smtClean="0">
                <a:solidFill>
                  <a:srgbClr val="800000"/>
                </a:solidFill>
              </a:rPr>
              <a:t>facing </a:t>
            </a:r>
          </a:p>
          <a:p>
            <a:r>
              <a:rPr lang="en-US" dirty="0" smtClean="0">
                <a:solidFill>
                  <a:srgbClr val="800000"/>
                </a:solidFill>
              </a:rPr>
              <a:t>roles</a:t>
            </a:r>
            <a:endParaRPr lang="en-US" dirty="0">
              <a:solidFill>
                <a:srgbClr val="800000"/>
              </a:solidFill>
            </a:endParaRPr>
          </a:p>
        </p:txBody>
      </p:sp>
    </p:spTree>
    <p:extLst>
      <p:ext uri="{BB962C8B-B14F-4D97-AF65-F5344CB8AC3E}">
        <p14:creationId xmlns:p14="http://schemas.microsoft.com/office/powerpoint/2010/main" val="26997530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81231"/>
          </a:xfrm>
        </p:spPr>
        <p:txBody>
          <a:bodyPr/>
          <a:lstStyle/>
          <a:p>
            <a:r>
              <a:rPr lang="en-US" dirty="0" smtClean="0"/>
              <a:t>Common Themes That Emerged</a:t>
            </a:r>
            <a:endParaRPr lang="en-US" dirty="0"/>
          </a:p>
        </p:txBody>
      </p:sp>
      <p:sp>
        <p:nvSpPr>
          <p:cNvPr id="3" name="Content Placeholder 2"/>
          <p:cNvSpPr>
            <a:spLocks noGrp="1"/>
          </p:cNvSpPr>
          <p:nvPr>
            <p:ph idx="1"/>
          </p:nvPr>
        </p:nvSpPr>
        <p:spPr>
          <a:xfrm>
            <a:off x="838200" y="981232"/>
            <a:ext cx="10515600" cy="5876768"/>
          </a:xfrm>
        </p:spPr>
        <p:txBody>
          <a:bodyPr>
            <a:normAutofit fontScale="70000" lnSpcReduction="20000"/>
          </a:bodyPr>
          <a:lstStyle/>
          <a:p>
            <a:pPr>
              <a:lnSpc>
                <a:spcPct val="110000"/>
              </a:lnSpc>
              <a:spcBef>
                <a:spcPts val="0"/>
              </a:spcBef>
              <a:spcAft>
                <a:spcPts val="1000"/>
              </a:spcAft>
            </a:pPr>
            <a:r>
              <a:rPr lang="en-US" sz="3400" b="1" dirty="0">
                <a:solidFill>
                  <a:srgbClr val="4472C4"/>
                </a:solidFill>
              </a:rPr>
              <a:t>Co-</a:t>
            </a:r>
            <a:r>
              <a:rPr lang="en-US" sz="3400" b="1" dirty="0" smtClean="0">
                <a:solidFill>
                  <a:srgbClr val="4472C4"/>
                </a:solidFill>
              </a:rPr>
              <a:t>Creation (partnering with researchers)</a:t>
            </a:r>
            <a:r>
              <a:rPr lang="en-US" sz="3400" dirty="0" smtClean="0">
                <a:solidFill>
                  <a:srgbClr val="4472C4"/>
                </a:solidFill>
              </a:rPr>
              <a:t>:</a:t>
            </a:r>
            <a:r>
              <a:rPr lang="en-US" sz="3400" dirty="0" smtClean="0"/>
              <a:t> </a:t>
            </a:r>
            <a:r>
              <a:rPr lang="en-US" sz="3400" dirty="0"/>
              <a:t> </a:t>
            </a:r>
            <a:r>
              <a:rPr lang="en-US" sz="3400" dirty="0" smtClean="0"/>
              <a:t>Research </a:t>
            </a:r>
            <a:r>
              <a:rPr lang="en-US" sz="3400" dirty="0"/>
              <a:t>computing and data professionals </a:t>
            </a:r>
            <a:r>
              <a:rPr lang="en-US" sz="3400" dirty="0" smtClean="0"/>
              <a:t>are co</a:t>
            </a:r>
            <a:r>
              <a:rPr lang="en-US" sz="3400" dirty="0"/>
              <a:t>-creating </a:t>
            </a:r>
            <a:r>
              <a:rPr lang="en-US" sz="3400" dirty="0" smtClean="0"/>
              <a:t>methods </a:t>
            </a:r>
            <a:r>
              <a:rPr lang="en-US" sz="3400" dirty="0"/>
              <a:t>and software </a:t>
            </a:r>
            <a:r>
              <a:rPr lang="en-US" sz="3400" dirty="0" smtClean="0"/>
              <a:t>models; Collaborative process, very </a:t>
            </a:r>
            <a:r>
              <a:rPr lang="en-US" sz="3400" dirty="0"/>
              <a:t>different </a:t>
            </a:r>
            <a:r>
              <a:rPr lang="en-US" sz="3400" dirty="0" smtClean="0"/>
              <a:t>from delivery </a:t>
            </a:r>
            <a:r>
              <a:rPr lang="en-US" sz="3400" dirty="0"/>
              <a:t>of traditional IT and software </a:t>
            </a:r>
            <a:r>
              <a:rPr lang="en-US" sz="3400" dirty="0" smtClean="0"/>
              <a:t>services</a:t>
            </a:r>
            <a:endParaRPr lang="en-US" sz="3400" dirty="0"/>
          </a:p>
          <a:p>
            <a:pPr>
              <a:lnSpc>
                <a:spcPct val="110000"/>
              </a:lnSpc>
              <a:spcBef>
                <a:spcPts val="0"/>
              </a:spcBef>
              <a:spcAft>
                <a:spcPts val="1000"/>
              </a:spcAft>
            </a:pPr>
            <a:r>
              <a:rPr lang="en-US" sz="3400" b="1" dirty="0" smtClean="0">
                <a:solidFill>
                  <a:srgbClr val="4472C4"/>
                </a:solidFill>
              </a:rPr>
              <a:t>Career Paths </a:t>
            </a:r>
            <a:r>
              <a:rPr lang="en-US" sz="3400" dirty="0" smtClean="0"/>
              <a:t>are </a:t>
            </a:r>
            <a:r>
              <a:rPr lang="en-US" sz="3400" dirty="0"/>
              <a:t>incomplete in most </a:t>
            </a:r>
            <a:r>
              <a:rPr lang="en-US" sz="3400" dirty="0" smtClean="0"/>
              <a:t>organizations; creating challenges for recruiting</a:t>
            </a:r>
            <a:r>
              <a:rPr lang="en-US" sz="3400" dirty="0"/>
              <a:t>, developing and retaining these professionals.</a:t>
            </a:r>
          </a:p>
          <a:p>
            <a:pPr>
              <a:lnSpc>
                <a:spcPct val="110000"/>
              </a:lnSpc>
              <a:spcBef>
                <a:spcPts val="0"/>
              </a:spcBef>
              <a:spcAft>
                <a:spcPts val="1000"/>
              </a:spcAft>
            </a:pPr>
            <a:r>
              <a:rPr lang="en-US" sz="3400" b="1" dirty="0" smtClean="0">
                <a:solidFill>
                  <a:srgbClr val="4472C4"/>
                </a:solidFill>
              </a:rPr>
              <a:t>Digital</a:t>
            </a:r>
            <a:r>
              <a:rPr lang="en-US" sz="3400" dirty="0">
                <a:solidFill>
                  <a:srgbClr val="4472C4"/>
                </a:solidFill>
              </a:rPr>
              <a:t>:</a:t>
            </a:r>
            <a:r>
              <a:rPr lang="en-US" sz="3400" dirty="0"/>
              <a:t>  The exponential growth of digital technologies underlies </a:t>
            </a:r>
            <a:r>
              <a:rPr lang="en-US" sz="3400" dirty="0" smtClean="0"/>
              <a:t>work; accelerating </a:t>
            </a:r>
            <a:r>
              <a:rPr lang="en-US" sz="3400" dirty="0"/>
              <a:t>change in the work due to changes in hardware, software, systems, and the nature of the data itself.</a:t>
            </a:r>
          </a:p>
          <a:p>
            <a:pPr>
              <a:lnSpc>
                <a:spcPct val="110000"/>
              </a:lnSpc>
              <a:spcBef>
                <a:spcPts val="0"/>
              </a:spcBef>
              <a:spcAft>
                <a:spcPts val="1000"/>
              </a:spcAft>
            </a:pPr>
            <a:r>
              <a:rPr lang="en-US" sz="3400" b="1" dirty="0" smtClean="0">
                <a:solidFill>
                  <a:srgbClr val="4472C4"/>
                </a:solidFill>
              </a:rPr>
              <a:t>Status</a:t>
            </a:r>
            <a:r>
              <a:rPr lang="en-US" sz="3400" dirty="0">
                <a:solidFill>
                  <a:srgbClr val="4472C4"/>
                </a:solidFill>
              </a:rPr>
              <a:t>:</a:t>
            </a:r>
            <a:r>
              <a:rPr lang="en-US" sz="3400" dirty="0"/>
              <a:t>  </a:t>
            </a:r>
            <a:r>
              <a:rPr lang="en-US" sz="3400" dirty="0" smtClean="0"/>
              <a:t>Work </a:t>
            </a:r>
            <a:r>
              <a:rPr lang="en-US" sz="3400" dirty="0"/>
              <a:t>of research computing </a:t>
            </a:r>
            <a:r>
              <a:rPr lang="en-US" sz="3400" dirty="0" smtClean="0"/>
              <a:t>&amp; </a:t>
            </a:r>
            <a:r>
              <a:rPr lang="en-US" sz="3400" dirty="0"/>
              <a:t>data professionals </a:t>
            </a:r>
            <a:r>
              <a:rPr lang="en-US" sz="3400" dirty="0" smtClean="0"/>
              <a:t>generally </a:t>
            </a:r>
            <a:r>
              <a:rPr lang="en-US" sz="3400" dirty="0"/>
              <a:t>held in high regard by </a:t>
            </a:r>
            <a:r>
              <a:rPr lang="en-US" sz="3400" dirty="0" smtClean="0"/>
              <a:t>faculty </a:t>
            </a:r>
            <a:r>
              <a:rPr lang="en-US" sz="3400" dirty="0"/>
              <a:t>with whom they </a:t>
            </a:r>
            <a:r>
              <a:rPr lang="en-US" sz="3400" dirty="0" smtClean="0"/>
              <a:t>work; important </a:t>
            </a:r>
            <a:r>
              <a:rPr lang="en-US" sz="3400" dirty="0"/>
              <a:t>status and power differences between these professionals and principle investigators that are part of a larger “two-tier” culture in most university settings. </a:t>
            </a:r>
          </a:p>
          <a:p>
            <a:pPr>
              <a:lnSpc>
                <a:spcPct val="110000"/>
              </a:lnSpc>
              <a:spcBef>
                <a:spcPts val="0"/>
              </a:spcBef>
              <a:spcAft>
                <a:spcPts val="1000"/>
              </a:spcAft>
            </a:pPr>
            <a:r>
              <a:rPr lang="en-US" sz="3400" b="1" dirty="0" smtClean="0">
                <a:solidFill>
                  <a:srgbClr val="4472C4"/>
                </a:solidFill>
              </a:rPr>
              <a:t>Terminology</a:t>
            </a:r>
            <a:r>
              <a:rPr lang="en-US" sz="3400" dirty="0">
                <a:solidFill>
                  <a:srgbClr val="4472C4"/>
                </a:solidFill>
              </a:rPr>
              <a:t>:</a:t>
            </a:r>
            <a:r>
              <a:rPr lang="en-US" sz="3400" dirty="0"/>
              <a:t>  </a:t>
            </a:r>
            <a:r>
              <a:rPr lang="en-US" sz="3400" dirty="0" smtClean="0"/>
              <a:t>Work centered </a:t>
            </a:r>
            <a:r>
              <a:rPr lang="en-US" sz="3400" dirty="0"/>
              <a:t>on </a:t>
            </a:r>
            <a:r>
              <a:rPr lang="en-US" sz="3400" dirty="0" smtClean="0"/>
              <a:t>“</a:t>
            </a:r>
            <a:r>
              <a:rPr lang="en-US" sz="3400" dirty="0" err="1"/>
              <a:t>cyberinfrastructure</a:t>
            </a:r>
            <a:r>
              <a:rPr lang="en-US" sz="3400" dirty="0"/>
              <a:t> for research” and touches on many related domains, including “data science” and “high performance computing.” This work is distinct from, but connected to the work of “information technology” professionals.</a:t>
            </a:r>
          </a:p>
          <a:p>
            <a:pPr>
              <a:lnSpc>
                <a:spcPct val="110000"/>
              </a:lnSpc>
              <a:spcAft>
                <a:spcPts val="1000"/>
              </a:spcAft>
            </a:pPr>
            <a:endParaRPr lang="en-US" dirty="0"/>
          </a:p>
        </p:txBody>
      </p:sp>
    </p:spTree>
    <p:extLst>
      <p:ext uri="{BB962C8B-B14F-4D97-AF65-F5344CB8AC3E}">
        <p14:creationId xmlns:p14="http://schemas.microsoft.com/office/powerpoint/2010/main" val="21708564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9F441AB-88F1-D041-9DA2-AC4213B2D77A}"/>
              </a:ext>
            </a:extLst>
          </p:cNvPr>
          <p:cNvSpPr>
            <a:spLocks noGrp="1"/>
          </p:cNvSpPr>
          <p:nvPr>
            <p:ph type="title"/>
          </p:nvPr>
        </p:nvSpPr>
        <p:spPr>
          <a:xfrm>
            <a:off x="0" y="1"/>
            <a:ext cx="10515600" cy="914400"/>
          </a:xfrm>
        </p:spPr>
        <p:txBody>
          <a:bodyPr/>
          <a:lstStyle/>
          <a:p>
            <a:r>
              <a:rPr lang="en-US" dirty="0" err="1"/>
              <a:t>CaRC</a:t>
            </a:r>
            <a:r>
              <a:rPr lang="en-US" dirty="0"/>
              <a:t> Vision</a:t>
            </a:r>
          </a:p>
        </p:txBody>
      </p:sp>
      <p:sp>
        <p:nvSpPr>
          <p:cNvPr id="6" name="Content Placeholder 5">
            <a:extLst>
              <a:ext uri="{FF2B5EF4-FFF2-40B4-BE49-F238E27FC236}">
                <a16:creationId xmlns="" xmlns:a16="http://schemas.microsoft.com/office/drawing/2014/main" id="{8C1E364A-2030-7E4C-AC05-7F8414624731}"/>
              </a:ext>
            </a:extLst>
          </p:cNvPr>
          <p:cNvSpPr>
            <a:spLocks noGrp="1"/>
          </p:cNvSpPr>
          <p:nvPr>
            <p:ph idx="1"/>
          </p:nvPr>
        </p:nvSpPr>
        <p:spPr>
          <a:xfrm>
            <a:off x="838200" y="2456329"/>
            <a:ext cx="10515600" cy="3720634"/>
          </a:xfrm>
        </p:spPr>
        <p:txBody>
          <a:bodyPr>
            <a:normAutofit/>
          </a:bodyPr>
          <a:lstStyle/>
          <a:p>
            <a:pPr marL="0" indent="0">
              <a:buNone/>
            </a:pPr>
            <a:r>
              <a:rPr lang="en-US" sz="3200" dirty="0"/>
              <a:t>The vision of the </a:t>
            </a:r>
            <a:r>
              <a:rPr lang="en-US" sz="3200" dirty="0" err="1"/>
              <a:t>CaRC</a:t>
            </a:r>
            <a:r>
              <a:rPr lang="en-US" sz="3200" dirty="0"/>
              <a:t> Consortium is to advance the frontiers of research at academic institutions by </a:t>
            </a:r>
            <a:r>
              <a:rPr lang="en-US" sz="3200" dirty="0" smtClean="0">
                <a:solidFill>
                  <a:srgbClr val="4472C4"/>
                </a:solidFill>
              </a:rPr>
              <a:t>supporting on-campus awareness and facilitation </a:t>
            </a:r>
            <a:r>
              <a:rPr lang="en-US" sz="3200" dirty="0" smtClean="0"/>
              <a:t>services </a:t>
            </a:r>
            <a:r>
              <a:rPr lang="en-US" sz="3200" dirty="0"/>
              <a:t>related to computation for researchers, including inter-institutional resource and </a:t>
            </a:r>
            <a:r>
              <a:rPr lang="en-US" sz="3200" dirty="0">
                <a:solidFill>
                  <a:srgbClr val="4472C4"/>
                </a:solidFill>
              </a:rPr>
              <a:t>knowledge sharing </a:t>
            </a:r>
            <a:r>
              <a:rPr lang="en-US" sz="3200" dirty="0"/>
              <a:t>among research computing professionals, and continuous innovation in research computing capabilities.</a:t>
            </a:r>
          </a:p>
        </p:txBody>
      </p:sp>
      <p:pic>
        <p:nvPicPr>
          <p:cNvPr id="4" name="Picture 2" descr="https://lh4.googleusercontent.com/FS01MxMm9LJZUp7AWER0eXBnGkf4QcEV53o0IavSs5y6zjoomSR0ybbekeEBRbShWbh8BfTDQE9FYs45DRxNXn1juhq6OCA6ZZM4g8HxeQCm5mU7YaHwmG7jlMTgD8Tjy2Tj5Rza">
            <a:extLst>
              <a:ext uri="{FF2B5EF4-FFF2-40B4-BE49-F238E27FC236}">
                <a16:creationId xmlns="" xmlns:a16="http://schemas.microsoft.com/office/drawing/2014/main" id="{E95A30A6-2253-9C4E-9D8E-6E8A2AB97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795" y="16041"/>
            <a:ext cx="5085347" cy="22036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A2EB6228-2076-CB44-9B5B-2B2E9676E9C1}"/>
              </a:ext>
            </a:extLst>
          </p:cNvPr>
          <p:cNvSpPr/>
          <p:nvPr/>
        </p:nvSpPr>
        <p:spPr>
          <a:xfrm>
            <a:off x="7207624" y="510406"/>
            <a:ext cx="1780205" cy="914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720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Feedback</a:t>
            </a:r>
            <a:endParaRPr lang="en-US" dirty="0"/>
          </a:p>
        </p:txBody>
      </p:sp>
      <p:sp>
        <p:nvSpPr>
          <p:cNvPr id="3" name="Content Placeholder 2"/>
          <p:cNvSpPr>
            <a:spLocks noGrp="1"/>
          </p:cNvSpPr>
          <p:nvPr>
            <p:ph idx="1"/>
          </p:nvPr>
        </p:nvSpPr>
        <p:spPr/>
        <p:txBody>
          <a:bodyPr/>
          <a:lstStyle/>
          <a:p>
            <a:pPr marL="0" indent="0">
              <a:buNone/>
            </a:pPr>
            <a:r>
              <a:rPr lang="en-US" dirty="0" smtClean="0"/>
              <a:t>We have produced a living document:</a:t>
            </a:r>
          </a:p>
          <a:p>
            <a:pPr marL="574675" indent="0">
              <a:buNone/>
            </a:pPr>
            <a:r>
              <a:rPr lang="en-US" dirty="0" smtClean="0">
                <a:solidFill>
                  <a:srgbClr val="800000"/>
                </a:solidFill>
              </a:rPr>
              <a:t>Research Computing and Data Professionals: </a:t>
            </a:r>
            <a:br>
              <a:rPr lang="en-US" dirty="0" smtClean="0">
                <a:solidFill>
                  <a:srgbClr val="800000"/>
                </a:solidFill>
              </a:rPr>
            </a:br>
            <a:r>
              <a:rPr lang="en-US" dirty="0" smtClean="0">
                <a:solidFill>
                  <a:srgbClr val="800000"/>
                </a:solidFill>
              </a:rPr>
              <a:t>Job Elements and Career Guide</a:t>
            </a:r>
          </a:p>
          <a:p>
            <a:r>
              <a:rPr lang="en-US" sz="1800" dirty="0"/>
              <a:t>https://</a:t>
            </a:r>
            <a:r>
              <a:rPr lang="en-US" sz="1800" dirty="0" err="1"/>
              <a:t>carcc.org</a:t>
            </a:r>
            <a:r>
              <a:rPr lang="en-US" sz="1800" dirty="0"/>
              <a:t>/</a:t>
            </a:r>
            <a:r>
              <a:rPr lang="en-US" sz="1800" dirty="0" err="1"/>
              <a:t>wp</a:t>
            </a:r>
            <a:r>
              <a:rPr lang="en-US" sz="1800" dirty="0"/>
              <a:t>-content/uploads/2018/05/CI-Professionalization-Job-Families-Career-</a:t>
            </a:r>
            <a:r>
              <a:rPr lang="en-US" sz="1800" dirty="0" err="1"/>
              <a:t>Guide.pdf</a:t>
            </a:r>
            <a:endParaRPr lang="en-US" sz="1800" dirty="0" smtClean="0"/>
          </a:p>
          <a:p>
            <a:pPr marL="514350" indent="-514350">
              <a:buAutoNum type="arabicParenR"/>
            </a:pPr>
            <a:r>
              <a:rPr lang="en-US" dirty="0" smtClean="0"/>
              <a:t>Are the products </a:t>
            </a:r>
            <a:r>
              <a:rPr lang="en-US" dirty="0"/>
              <a:t>we have described </a:t>
            </a:r>
            <a:r>
              <a:rPr lang="en-US" dirty="0" smtClean="0"/>
              <a:t>of use to you and your campus?</a:t>
            </a:r>
          </a:p>
          <a:p>
            <a:pPr marL="971550" lvl="1" indent="-514350">
              <a:buAutoNum type="arabicParenR"/>
            </a:pPr>
            <a:endParaRPr lang="en-US" dirty="0"/>
          </a:p>
          <a:p>
            <a:pPr marL="0" indent="0">
              <a:buNone/>
            </a:pPr>
            <a:r>
              <a:rPr lang="en-US" dirty="0" smtClean="0"/>
              <a:t>2) Comments are welcome. </a:t>
            </a:r>
            <a:endParaRPr lang="en-US" dirty="0"/>
          </a:p>
        </p:txBody>
      </p:sp>
    </p:spTree>
    <p:extLst>
      <p:ext uri="{BB962C8B-B14F-4D97-AF65-F5344CB8AC3E}">
        <p14:creationId xmlns:p14="http://schemas.microsoft.com/office/powerpoint/2010/main" val="22175342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EC87CAD-BE16-9B49-ACB1-9D3438015A30}"/>
              </a:ext>
            </a:extLst>
          </p:cNvPr>
          <p:cNvSpPr>
            <a:spLocks noGrp="1"/>
          </p:cNvSpPr>
          <p:nvPr>
            <p:ph sz="half" idx="1"/>
          </p:nvPr>
        </p:nvSpPr>
        <p:spPr>
          <a:xfrm>
            <a:off x="838200" y="1117600"/>
            <a:ext cx="5181600" cy="5740400"/>
          </a:xfrm>
        </p:spPr>
        <p:txBody>
          <a:bodyPr>
            <a:normAutofit fontScale="77500" lnSpcReduction="20000"/>
          </a:bodyPr>
          <a:lstStyle/>
          <a:p>
            <a:r>
              <a:rPr lang="en-US" dirty="0"/>
              <a:t>Arizona State University</a:t>
            </a:r>
          </a:p>
          <a:p>
            <a:r>
              <a:rPr lang="en-US" dirty="0"/>
              <a:t>Brandeis University</a:t>
            </a:r>
          </a:p>
          <a:p>
            <a:r>
              <a:rPr lang="en-US" dirty="0"/>
              <a:t>Clemson University</a:t>
            </a:r>
          </a:p>
          <a:p>
            <a:r>
              <a:rPr lang="en-US" dirty="0"/>
              <a:t>Cornell University</a:t>
            </a:r>
          </a:p>
          <a:p>
            <a:r>
              <a:rPr lang="en-US" dirty="0"/>
              <a:t>Florida Atlantic University</a:t>
            </a:r>
          </a:p>
          <a:p>
            <a:r>
              <a:rPr lang="en-US" dirty="0"/>
              <a:t>Harvard University</a:t>
            </a:r>
          </a:p>
          <a:p>
            <a:r>
              <a:rPr lang="en-US" dirty="0"/>
              <a:t>Kansas State University</a:t>
            </a:r>
          </a:p>
          <a:p>
            <a:r>
              <a:rPr lang="en-US" dirty="0"/>
              <a:t>Montana State University</a:t>
            </a:r>
          </a:p>
          <a:p>
            <a:r>
              <a:rPr lang="en-US" dirty="0"/>
              <a:t>Ohio Supercomputing Center</a:t>
            </a:r>
          </a:p>
          <a:p>
            <a:r>
              <a:rPr lang="en-US" dirty="0"/>
              <a:t>Oklahoma State University</a:t>
            </a:r>
          </a:p>
          <a:p>
            <a:r>
              <a:rPr lang="en-US" dirty="0"/>
              <a:t>Rutgers, The State University of New Jersey</a:t>
            </a:r>
          </a:p>
          <a:p>
            <a:r>
              <a:rPr lang="en-US" dirty="0"/>
              <a:t>Stanford University</a:t>
            </a:r>
          </a:p>
          <a:p>
            <a:r>
              <a:rPr lang="en-US" dirty="0"/>
              <a:t>University of California, Berkeley</a:t>
            </a:r>
          </a:p>
          <a:p>
            <a:r>
              <a:rPr lang="en-US" dirty="0"/>
              <a:t>University of California, San Diego</a:t>
            </a:r>
          </a:p>
          <a:p>
            <a:r>
              <a:rPr lang="en-US" dirty="0"/>
              <a:t>University of Colorado, </a:t>
            </a:r>
            <a:r>
              <a:rPr lang="en-US" dirty="0" smtClean="0"/>
              <a:t>Boulder</a:t>
            </a:r>
            <a:endParaRPr lang="en-US" dirty="0"/>
          </a:p>
        </p:txBody>
      </p:sp>
      <p:sp>
        <p:nvSpPr>
          <p:cNvPr id="4" name="Content Placeholder 3">
            <a:extLst>
              <a:ext uri="{FF2B5EF4-FFF2-40B4-BE49-F238E27FC236}">
                <a16:creationId xmlns="" xmlns:a16="http://schemas.microsoft.com/office/drawing/2014/main" id="{AA072E72-02D4-5F49-B12C-17CE6BFC2D40}"/>
              </a:ext>
            </a:extLst>
          </p:cNvPr>
          <p:cNvSpPr>
            <a:spLocks noGrp="1"/>
          </p:cNvSpPr>
          <p:nvPr>
            <p:ph sz="half" idx="2"/>
          </p:nvPr>
        </p:nvSpPr>
        <p:spPr>
          <a:xfrm>
            <a:off x="6172200" y="1117599"/>
            <a:ext cx="5181600" cy="5755551"/>
          </a:xfrm>
        </p:spPr>
        <p:txBody>
          <a:bodyPr>
            <a:normAutofit fontScale="77500" lnSpcReduction="20000"/>
          </a:bodyPr>
          <a:lstStyle/>
          <a:p>
            <a:r>
              <a:rPr lang="en-US" dirty="0"/>
              <a:t>University of Florida</a:t>
            </a:r>
          </a:p>
          <a:p>
            <a:r>
              <a:rPr lang="en-US" dirty="0"/>
              <a:t>University of Georgia</a:t>
            </a:r>
          </a:p>
          <a:p>
            <a:r>
              <a:rPr lang="en-US" dirty="0"/>
              <a:t>University of Hawaii</a:t>
            </a:r>
          </a:p>
          <a:p>
            <a:r>
              <a:rPr lang="en-US" dirty="0"/>
              <a:t>University of Illinois, Urbana-Champaign</a:t>
            </a:r>
          </a:p>
          <a:p>
            <a:r>
              <a:rPr lang="en-US" dirty="0"/>
              <a:t>University of Miami</a:t>
            </a:r>
          </a:p>
          <a:p>
            <a:r>
              <a:rPr lang="en-US" dirty="0"/>
              <a:t>University of Minnesota</a:t>
            </a:r>
          </a:p>
          <a:p>
            <a:r>
              <a:rPr lang="en-US" dirty="0"/>
              <a:t>University of Missouri</a:t>
            </a:r>
          </a:p>
          <a:p>
            <a:r>
              <a:rPr lang="en-US" dirty="0"/>
              <a:t>University of Nebraska, Lincoln</a:t>
            </a:r>
          </a:p>
          <a:p>
            <a:r>
              <a:rPr lang="en-US" dirty="0"/>
              <a:t>University of North Carolina, Chapel Hill</a:t>
            </a:r>
          </a:p>
          <a:p>
            <a:r>
              <a:rPr lang="en-US" dirty="0"/>
              <a:t>University of Notre Dame</a:t>
            </a:r>
          </a:p>
          <a:p>
            <a:r>
              <a:rPr lang="en-US" dirty="0"/>
              <a:t>University of Oklahoma</a:t>
            </a:r>
          </a:p>
          <a:p>
            <a:r>
              <a:rPr lang="en-US" dirty="0"/>
              <a:t>University of Southern California</a:t>
            </a:r>
          </a:p>
          <a:p>
            <a:r>
              <a:rPr lang="en-US" dirty="0"/>
              <a:t>University of Utah</a:t>
            </a:r>
          </a:p>
          <a:p>
            <a:r>
              <a:rPr lang="en-US" dirty="0"/>
              <a:t>University of Virginia</a:t>
            </a:r>
          </a:p>
          <a:p>
            <a:r>
              <a:rPr lang="en-US" dirty="0"/>
              <a:t>University of Wisconsin, Madison</a:t>
            </a:r>
          </a:p>
          <a:p>
            <a:r>
              <a:rPr lang="en-US" dirty="0"/>
              <a:t>Yale University</a:t>
            </a:r>
          </a:p>
          <a:p>
            <a:endParaRPr lang="en-US" dirty="0"/>
          </a:p>
        </p:txBody>
      </p:sp>
      <p:sp>
        <p:nvSpPr>
          <p:cNvPr id="5" name="Title 4"/>
          <p:cNvSpPr>
            <a:spLocks noGrp="1"/>
          </p:cNvSpPr>
          <p:nvPr>
            <p:ph type="title"/>
          </p:nvPr>
        </p:nvSpPr>
        <p:spPr>
          <a:xfrm>
            <a:off x="0" y="1"/>
            <a:ext cx="10515600" cy="965199"/>
          </a:xfrm>
        </p:spPr>
        <p:txBody>
          <a:bodyPr/>
          <a:lstStyle/>
          <a:p>
            <a:r>
              <a:rPr lang="en-US" dirty="0" err="1" smtClean="0"/>
              <a:t>CaRC</a:t>
            </a:r>
            <a:r>
              <a:rPr lang="en-US" dirty="0" smtClean="0"/>
              <a:t> Members</a:t>
            </a:r>
            <a:endParaRPr lang="en-US" dirty="0"/>
          </a:p>
        </p:txBody>
      </p:sp>
    </p:spTree>
    <p:extLst>
      <p:ext uri="{BB962C8B-B14F-4D97-AF65-F5344CB8AC3E}">
        <p14:creationId xmlns:p14="http://schemas.microsoft.com/office/powerpoint/2010/main" val="28340974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F808D-C8FD-1E44-8D52-B18CF8F06C9C}"/>
              </a:ext>
            </a:extLst>
          </p:cNvPr>
          <p:cNvSpPr>
            <a:spLocks noGrp="1"/>
          </p:cNvSpPr>
          <p:nvPr>
            <p:ph type="title"/>
          </p:nvPr>
        </p:nvSpPr>
        <p:spPr>
          <a:xfrm>
            <a:off x="-16042" y="16041"/>
            <a:ext cx="10515600" cy="898359"/>
          </a:xfrm>
        </p:spPr>
        <p:txBody>
          <a:bodyPr>
            <a:normAutofit/>
          </a:bodyPr>
          <a:lstStyle/>
          <a:p>
            <a:r>
              <a:rPr lang="en-US" dirty="0"/>
              <a:t>Draft Stakeholder Value Propositions</a:t>
            </a:r>
          </a:p>
        </p:txBody>
      </p:sp>
      <p:sp>
        <p:nvSpPr>
          <p:cNvPr id="3" name="Content Placeholder 2">
            <a:extLst>
              <a:ext uri="{FF2B5EF4-FFF2-40B4-BE49-F238E27FC236}">
                <a16:creationId xmlns="" xmlns:a16="http://schemas.microsoft.com/office/drawing/2014/main" id="{E7511DEA-3102-FB40-BD44-E3D726616133}"/>
              </a:ext>
            </a:extLst>
          </p:cNvPr>
          <p:cNvSpPr>
            <a:spLocks noGrp="1"/>
          </p:cNvSpPr>
          <p:nvPr>
            <p:ph sz="half" idx="1"/>
          </p:nvPr>
        </p:nvSpPr>
        <p:spPr>
          <a:xfrm>
            <a:off x="466165" y="1016460"/>
            <a:ext cx="6078070" cy="3270142"/>
          </a:xfrm>
        </p:spPr>
        <p:txBody>
          <a:bodyPr>
            <a:normAutofit fontScale="85000" lnSpcReduction="20000"/>
          </a:bodyPr>
          <a:lstStyle/>
          <a:p>
            <a:pPr marL="0" indent="0">
              <a:lnSpc>
                <a:spcPct val="100000"/>
              </a:lnSpc>
              <a:spcBef>
                <a:spcPts val="1200"/>
              </a:spcBef>
              <a:buNone/>
            </a:pPr>
            <a:r>
              <a:rPr lang="en-US" b="1" dirty="0"/>
              <a:t>Overarching </a:t>
            </a:r>
            <a:r>
              <a:rPr lang="en-US" b="1" dirty="0" err="1"/>
              <a:t>CaRC</a:t>
            </a:r>
            <a:r>
              <a:rPr lang="en-US" b="1" dirty="0"/>
              <a:t> Value Propositions</a:t>
            </a:r>
            <a:endParaRPr lang="en-US" dirty="0"/>
          </a:p>
          <a:p>
            <a:pPr fontAlgn="base">
              <a:lnSpc>
                <a:spcPct val="100000"/>
              </a:lnSpc>
              <a:spcBef>
                <a:spcPts val="1200"/>
              </a:spcBef>
            </a:pPr>
            <a:r>
              <a:rPr lang="en-US" dirty="0"/>
              <a:t>The </a:t>
            </a:r>
            <a:r>
              <a:rPr lang="en-US" dirty="0" err="1"/>
              <a:t>CaRC</a:t>
            </a:r>
            <a:r>
              <a:rPr lang="en-US" dirty="0"/>
              <a:t> Consortium will advance the frontiers of research through </a:t>
            </a:r>
            <a:r>
              <a:rPr lang="en-US" dirty="0">
                <a:solidFill>
                  <a:schemeClr val="accent1"/>
                </a:solidFill>
              </a:rPr>
              <a:t>improved access</a:t>
            </a:r>
            <a:r>
              <a:rPr lang="en-US" dirty="0"/>
              <a:t> to and use of Research Computing (RC) and supporting resources.</a:t>
            </a:r>
          </a:p>
          <a:p>
            <a:pPr fontAlgn="base">
              <a:lnSpc>
                <a:spcPct val="100000"/>
              </a:lnSpc>
              <a:spcBef>
                <a:spcPts val="1200"/>
              </a:spcBef>
            </a:pPr>
            <a:r>
              <a:rPr lang="en-US" dirty="0" err="1"/>
              <a:t>CaRC</a:t>
            </a:r>
            <a:r>
              <a:rPr lang="en-US" dirty="0"/>
              <a:t> will enhance members’ ability to </a:t>
            </a:r>
            <a:r>
              <a:rPr lang="en-US" dirty="0">
                <a:solidFill>
                  <a:srgbClr val="4472C4"/>
                </a:solidFill>
              </a:rPr>
              <a:t>optimize the use </a:t>
            </a:r>
            <a:r>
              <a:rPr lang="en-US" dirty="0"/>
              <a:t>of RC and supporting resources on each campus and across the </a:t>
            </a:r>
            <a:r>
              <a:rPr lang="en-US" dirty="0" err="1"/>
              <a:t>CaRC</a:t>
            </a:r>
            <a:r>
              <a:rPr lang="en-US" dirty="0"/>
              <a:t> Consortium</a:t>
            </a:r>
            <a:r>
              <a:rPr lang="en-US" dirty="0" smtClean="0"/>
              <a:t>.</a:t>
            </a:r>
            <a:endParaRPr lang="en-US" dirty="0"/>
          </a:p>
        </p:txBody>
      </p:sp>
      <p:pic>
        <p:nvPicPr>
          <p:cNvPr id="1026" name="Picture 2" descr="https://lh4.googleusercontent.com/FS01MxMm9LJZUp7AWER0eXBnGkf4QcEV53o0IavSs5y6zjoomSR0ybbekeEBRbShWbh8BfTDQE9FYs45DRxNXn1juhq6OCA6ZZM4g8HxeQCm5mU7YaHwmG7jlMTgD8Tjy2Tj5Rza">
            <a:extLst>
              <a:ext uri="{FF2B5EF4-FFF2-40B4-BE49-F238E27FC236}">
                <a16:creationId xmlns="" xmlns:a16="http://schemas.microsoft.com/office/drawing/2014/main" id="{C6CCB85E-9E51-3144-BAA6-D7BE9760A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135" y="1510896"/>
            <a:ext cx="5085347" cy="22036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1E60B172-521C-EF40-A5E6-A552AFDD1728}"/>
              </a:ext>
            </a:extLst>
          </p:cNvPr>
          <p:cNvSpPr/>
          <p:nvPr/>
        </p:nvSpPr>
        <p:spPr>
          <a:xfrm>
            <a:off x="8396508" y="1962688"/>
            <a:ext cx="1752600" cy="914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 xmlns:a16="http://schemas.microsoft.com/office/drawing/2014/main" id="{E7511DEA-3102-FB40-BD44-E3D726616133}"/>
              </a:ext>
            </a:extLst>
          </p:cNvPr>
          <p:cNvSpPr>
            <a:spLocks noGrp="1"/>
          </p:cNvSpPr>
          <p:nvPr>
            <p:ph sz="half" idx="1"/>
          </p:nvPr>
        </p:nvSpPr>
        <p:spPr>
          <a:xfrm>
            <a:off x="471158" y="4139183"/>
            <a:ext cx="11344324" cy="2571397"/>
          </a:xfrm>
        </p:spPr>
        <p:txBody>
          <a:bodyPr>
            <a:normAutofit fontScale="85000" lnSpcReduction="20000"/>
          </a:bodyPr>
          <a:lstStyle/>
          <a:p>
            <a:pPr fontAlgn="base">
              <a:lnSpc>
                <a:spcPct val="100000"/>
              </a:lnSpc>
              <a:spcBef>
                <a:spcPts val="1200"/>
              </a:spcBef>
            </a:pPr>
            <a:r>
              <a:rPr lang="en-US" dirty="0" err="1" smtClean="0"/>
              <a:t>CaRC</a:t>
            </a:r>
            <a:r>
              <a:rPr lang="en-US" dirty="0" smtClean="0"/>
              <a:t> </a:t>
            </a:r>
            <a:r>
              <a:rPr lang="en-US" dirty="0"/>
              <a:t>will enhance members’ ability to identify and share RC </a:t>
            </a:r>
            <a:r>
              <a:rPr lang="en-US" dirty="0">
                <a:solidFill>
                  <a:srgbClr val="4472C4"/>
                </a:solidFill>
              </a:rPr>
              <a:t>leading practices </a:t>
            </a:r>
            <a:r>
              <a:rPr lang="en-US" dirty="0"/>
              <a:t>and innovations.</a:t>
            </a:r>
          </a:p>
          <a:p>
            <a:pPr fontAlgn="base">
              <a:lnSpc>
                <a:spcPct val="100000"/>
              </a:lnSpc>
              <a:spcBef>
                <a:spcPts val="1200"/>
              </a:spcBef>
            </a:pPr>
            <a:r>
              <a:rPr lang="en-US" dirty="0" err="1"/>
              <a:t>CaRC</a:t>
            </a:r>
            <a:r>
              <a:rPr lang="en-US" dirty="0"/>
              <a:t> will enhance members’ ability to access </a:t>
            </a:r>
            <a:r>
              <a:rPr lang="en-US" dirty="0">
                <a:solidFill>
                  <a:srgbClr val="4472C4"/>
                </a:solidFill>
              </a:rPr>
              <a:t>domain-specific RC expertise </a:t>
            </a:r>
            <a:r>
              <a:rPr lang="en-US" dirty="0"/>
              <a:t>in a range of fields and disciplines that exceeds the expertise on any one campus.</a:t>
            </a:r>
          </a:p>
          <a:p>
            <a:pPr fontAlgn="base">
              <a:lnSpc>
                <a:spcPct val="100000"/>
              </a:lnSpc>
              <a:spcBef>
                <a:spcPts val="1200"/>
              </a:spcBef>
            </a:pPr>
            <a:r>
              <a:rPr lang="en-US" dirty="0"/>
              <a:t>Through </a:t>
            </a:r>
            <a:r>
              <a:rPr lang="en-US" dirty="0" err="1"/>
              <a:t>CaRC</a:t>
            </a:r>
            <a:r>
              <a:rPr lang="en-US" dirty="0"/>
              <a:t>, individual campuses will be better able to provide </a:t>
            </a:r>
            <a:r>
              <a:rPr lang="en-US" dirty="0">
                <a:solidFill>
                  <a:srgbClr val="4472C4"/>
                </a:solidFill>
              </a:rPr>
              <a:t>leadership</a:t>
            </a:r>
            <a:r>
              <a:rPr lang="en-US" dirty="0"/>
              <a:t> in the RC ecosystem, with an underlying culture of </a:t>
            </a:r>
            <a:r>
              <a:rPr lang="en-US" dirty="0">
                <a:solidFill>
                  <a:srgbClr val="4472C4"/>
                </a:solidFill>
              </a:rPr>
              <a:t>collaboration</a:t>
            </a:r>
            <a:r>
              <a:rPr lang="en-US" dirty="0"/>
              <a:t>.</a:t>
            </a:r>
          </a:p>
          <a:p>
            <a:pPr>
              <a:lnSpc>
                <a:spcPct val="100000"/>
              </a:lnSpc>
              <a:spcBef>
                <a:spcPts val="1200"/>
              </a:spcBef>
            </a:pPr>
            <a:endParaRPr lang="en-US" dirty="0"/>
          </a:p>
        </p:txBody>
      </p:sp>
    </p:spTree>
    <p:extLst>
      <p:ext uri="{BB962C8B-B14F-4D97-AF65-F5344CB8AC3E}">
        <p14:creationId xmlns:p14="http://schemas.microsoft.com/office/powerpoint/2010/main" val="21928725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016000"/>
          </a:xfrm>
        </p:spPr>
        <p:txBody>
          <a:bodyPr/>
          <a:lstStyle/>
          <a:p>
            <a:r>
              <a:rPr lang="en-US" dirty="0" err="1" smtClean="0"/>
              <a:t>CaRC</a:t>
            </a:r>
            <a:r>
              <a:rPr lang="en-US" dirty="0" smtClean="0"/>
              <a:t> Working Committees</a:t>
            </a:r>
            <a:endParaRPr lang="en-US" dirty="0"/>
          </a:p>
        </p:txBody>
      </p:sp>
      <p:sp>
        <p:nvSpPr>
          <p:cNvPr id="3" name="Content Placeholder 2"/>
          <p:cNvSpPr>
            <a:spLocks noGrp="1"/>
          </p:cNvSpPr>
          <p:nvPr>
            <p:ph sz="half" idx="1"/>
          </p:nvPr>
        </p:nvSpPr>
        <p:spPr>
          <a:xfrm>
            <a:off x="838199" y="1825625"/>
            <a:ext cx="10647017" cy="4351338"/>
          </a:xfrm>
        </p:spPr>
        <p:txBody>
          <a:bodyPr/>
          <a:lstStyle/>
          <a:p>
            <a:r>
              <a:rPr lang="en-US" b="1" dirty="0"/>
              <a:t>CI workforce development/professionalization</a:t>
            </a:r>
            <a:endParaRPr lang="en-US" dirty="0"/>
          </a:p>
          <a:p>
            <a:pPr lvl="1"/>
            <a:r>
              <a:rPr lang="en-US" b="1" dirty="0"/>
              <a:t>Co-Chairs</a:t>
            </a:r>
            <a:r>
              <a:rPr lang="en-US" dirty="0"/>
              <a:t>: Jim </a:t>
            </a:r>
            <a:r>
              <a:rPr lang="en-US" dirty="0" err="1" smtClean="0"/>
              <a:t>Bottum</a:t>
            </a:r>
            <a:r>
              <a:rPr lang="en-US" dirty="0" smtClean="0"/>
              <a:t> (Internet2) </a:t>
            </a:r>
            <a:r>
              <a:rPr lang="en-US" dirty="0"/>
              <a:t>and Thomas </a:t>
            </a:r>
            <a:r>
              <a:rPr lang="en-US" dirty="0" smtClean="0"/>
              <a:t>Hauser (Colorado)</a:t>
            </a:r>
            <a:endParaRPr lang="en-US" dirty="0" smtClean="0"/>
          </a:p>
          <a:p>
            <a:r>
              <a:rPr lang="en-US" b="1" dirty="0"/>
              <a:t>Defining stakeholders and value propositions</a:t>
            </a:r>
            <a:endParaRPr lang="en-US" dirty="0"/>
          </a:p>
          <a:p>
            <a:pPr lvl="1"/>
            <a:r>
              <a:rPr lang="en-US" b="1" dirty="0"/>
              <a:t>Co-Chairs:</a:t>
            </a:r>
            <a:r>
              <a:rPr lang="en-US" dirty="0"/>
              <a:t> Andy </a:t>
            </a:r>
            <a:r>
              <a:rPr lang="en-US" dirty="0" smtClean="0"/>
              <a:t>Sherman (Yale) </a:t>
            </a:r>
            <a:r>
              <a:rPr lang="en-US" dirty="0"/>
              <a:t>and Barr von </a:t>
            </a:r>
            <a:r>
              <a:rPr lang="en-US" dirty="0" err="1" smtClean="0"/>
              <a:t>Oehsen</a:t>
            </a:r>
            <a:r>
              <a:rPr lang="en-US" dirty="0"/>
              <a:t> </a:t>
            </a:r>
            <a:r>
              <a:rPr lang="en-US" dirty="0" smtClean="0"/>
              <a:t>(Rutgers)</a:t>
            </a:r>
            <a:endParaRPr lang="en-US" dirty="0"/>
          </a:p>
          <a:p>
            <a:r>
              <a:rPr lang="en-US" b="1" dirty="0" smtClean="0"/>
              <a:t>Developing </a:t>
            </a:r>
            <a:r>
              <a:rPr lang="en-US" b="1" dirty="0"/>
              <a:t>the </a:t>
            </a:r>
            <a:r>
              <a:rPr lang="en-US" b="1" dirty="0" err="1"/>
              <a:t>CaRC</a:t>
            </a:r>
            <a:r>
              <a:rPr lang="en-US" b="1" dirty="0"/>
              <a:t> and facilitator network</a:t>
            </a:r>
            <a:endParaRPr lang="en-US" dirty="0"/>
          </a:p>
          <a:p>
            <a:pPr lvl="1"/>
            <a:r>
              <a:rPr lang="en-US" b="1" dirty="0"/>
              <a:t>Co-Chairs:</a:t>
            </a:r>
            <a:r>
              <a:rPr lang="en-US" dirty="0"/>
              <a:t> Lauren </a:t>
            </a:r>
            <a:r>
              <a:rPr lang="en-US" dirty="0" smtClean="0"/>
              <a:t>Michael (Wisconsin) </a:t>
            </a:r>
            <a:r>
              <a:rPr lang="en-US" dirty="0"/>
              <a:t>and Dana </a:t>
            </a:r>
            <a:r>
              <a:rPr lang="en-US" dirty="0" smtClean="0"/>
              <a:t>Brunson (Oklahoma State)</a:t>
            </a:r>
            <a:endParaRPr lang="en-US" dirty="0" smtClean="0"/>
          </a:p>
          <a:p>
            <a:r>
              <a:rPr lang="en-US" b="1" dirty="0"/>
              <a:t>Expertise and resource sharing</a:t>
            </a:r>
            <a:endParaRPr lang="en-US" dirty="0"/>
          </a:p>
          <a:p>
            <a:pPr lvl="1"/>
            <a:r>
              <a:rPr lang="en-US" b="1" dirty="0"/>
              <a:t>Co-Chairs:</a:t>
            </a:r>
            <a:r>
              <a:rPr lang="en-US" dirty="0"/>
              <a:t> Jerry Sheehan </a:t>
            </a:r>
            <a:r>
              <a:rPr lang="en-US" dirty="0" smtClean="0"/>
              <a:t>(Montana State) and </a:t>
            </a:r>
            <a:r>
              <a:rPr lang="en-US" dirty="0"/>
              <a:t>Shelley </a:t>
            </a:r>
            <a:r>
              <a:rPr lang="en-US" dirty="0" smtClean="0"/>
              <a:t>Knuth (Colorado)</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8081466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9F441AB-88F1-D041-9DA2-AC4213B2D77A}"/>
              </a:ext>
            </a:extLst>
          </p:cNvPr>
          <p:cNvSpPr>
            <a:spLocks noGrp="1"/>
          </p:cNvSpPr>
          <p:nvPr>
            <p:ph type="title"/>
          </p:nvPr>
        </p:nvSpPr>
        <p:spPr>
          <a:xfrm>
            <a:off x="0" y="1"/>
            <a:ext cx="12192000" cy="914400"/>
          </a:xfrm>
        </p:spPr>
        <p:txBody>
          <a:bodyPr/>
          <a:lstStyle/>
          <a:p>
            <a:r>
              <a:rPr lang="en-US" dirty="0" smtClean="0"/>
              <a:t>2017 </a:t>
            </a:r>
            <a:r>
              <a:rPr lang="en-US" dirty="0" err="1" smtClean="0"/>
              <a:t>CaRC</a:t>
            </a:r>
            <a:r>
              <a:rPr lang="en-US" dirty="0" smtClean="0"/>
              <a:t> Stakeholders Survey: 250 respondents </a:t>
            </a:r>
            <a:endParaRPr lang="en-US" dirty="0"/>
          </a:p>
        </p:txBody>
      </p:sp>
      <p:sp>
        <p:nvSpPr>
          <p:cNvPr id="6" name="Content Placeholder 5">
            <a:extLst>
              <a:ext uri="{FF2B5EF4-FFF2-40B4-BE49-F238E27FC236}">
                <a16:creationId xmlns="" xmlns:a16="http://schemas.microsoft.com/office/drawing/2014/main" id="{8C1E364A-2030-7E4C-AC05-7F8414624731}"/>
              </a:ext>
            </a:extLst>
          </p:cNvPr>
          <p:cNvSpPr>
            <a:spLocks noGrp="1"/>
          </p:cNvSpPr>
          <p:nvPr>
            <p:ph idx="1"/>
          </p:nvPr>
        </p:nvSpPr>
        <p:spPr>
          <a:xfrm>
            <a:off x="838199" y="802105"/>
            <a:ext cx="10840453" cy="6087979"/>
          </a:xfrm>
        </p:spPr>
        <p:txBody>
          <a:bodyPr>
            <a:normAutofit fontScale="92500" lnSpcReduction="10000"/>
          </a:bodyPr>
          <a:lstStyle/>
          <a:p>
            <a:r>
              <a:rPr lang="en-US" b="1" dirty="0"/>
              <a:t>Campus Executive Leadership </a:t>
            </a:r>
            <a:r>
              <a:rPr lang="en-US" dirty="0"/>
              <a:t>(e.g. Presidents, Chancellors, Provosts, Deans)</a:t>
            </a:r>
          </a:p>
          <a:p>
            <a:r>
              <a:rPr lang="en-US" b="1" dirty="0"/>
              <a:t>Campus Information and Research Leadership </a:t>
            </a:r>
            <a:r>
              <a:rPr lang="en-US" dirty="0"/>
              <a:t>(e.g. CIOs, VPRs)</a:t>
            </a:r>
          </a:p>
          <a:p>
            <a:r>
              <a:rPr lang="en-US" b="1" dirty="0"/>
              <a:t>Campus Research Computing (RC) Leadership </a:t>
            </a:r>
            <a:r>
              <a:rPr lang="en-US" dirty="0"/>
              <a:t>(e.g. VP, AVP or Director RC; Associate CIO)</a:t>
            </a:r>
          </a:p>
          <a:p>
            <a:r>
              <a:rPr lang="en-US" b="1" dirty="0"/>
              <a:t>Principal Investigators and Research Team Members</a:t>
            </a:r>
          </a:p>
          <a:p>
            <a:r>
              <a:rPr lang="en-US" b="1" dirty="0"/>
              <a:t>Students</a:t>
            </a:r>
            <a:r>
              <a:rPr lang="en-US" dirty="0"/>
              <a:t> (in classrooms) and as RC employees</a:t>
            </a:r>
          </a:p>
          <a:p>
            <a:r>
              <a:rPr lang="en-US" b="1" dirty="0"/>
              <a:t>Campus Research Computing Facilitators</a:t>
            </a:r>
            <a:r>
              <a:rPr lang="en-US" dirty="0"/>
              <a:t>, including </a:t>
            </a:r>
            <a:r>
              <a:rPr lang="en-US" dirty="0" err="1"/>
              <a:t>CaRC</a:t>
            </a:r>
            <a:r>
              <a:rPr lang="en-US" dirty="0"/>
              <a:t> and ACI-REF Facilitators, RC  Software Engineers, and XSEDE Campus Champions</a:t>
            </a:r>
          </a:p>
          <a:p>
            <a:r>
              <a:rPr lang="en-US" b="1" dirty="0"/>
              <a:t>Campus Research, Academic, Enterprise IT Services </a:t>
            </a:r>
            <a:r>
              <a:rPr lang="en-US" dirty="0"/>
              <a:t>(systems, security, networking, engineering)</a:t>
            </a:r>
          </a:p>
          <a:p>
            <a:r>
              <a:rPr lang="en-US" b="1" dirty="0"/>
              <a:t>Campus Research Computing/Data Science Instructors</a:t>
            </a:r>
          </a:p>
          <a:p>
            <a:r>
              <a:rPr lang="en-US" b="1" dirty="0"/>
              <a:t>Campus IT/Research Cyberinfrastructure Workforce Development </a:t>
            </a:r>
            <a:r>
              <a:rPr lang="en-US" dirty="0"/>
              <a:t>Providers</a:t>
            </a:r>
          </a:p>
          <a:p>
            <a:r>
              <a:rPr lang="en-US" dirty="0"/>
              <a:t>Research Funders </a:t>
            </a:r>
          </a:p>
          <a:p>
            <a:pPr marL="0" indent="0">
              <a:buNone/>
            </a:pPr>
            <a:r>
              <a:rPr lang="en-US" sz="2000" i="1" dirty="0"/>
              <a:t>Note:  Titles, roles, and responsibilities vary across campuses with respect to research and research computing. </a:t>
            </a:r>
          </a:p>
        </p:txBody>
      </p:sp>
    </p:spTree>
    <p:extLst>
      <p:ext uri="{BB962C8B-B14F-4D97-AF65-F5344CB8AC3E}">
        <p14:creationId xmlns:p14="http://schemas.microsoft.com/office/powerpoint/2010/main" val="29033890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43600"/>
            <a:ext cx="121920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Comment:  </a:t>
            </a:r>
            <a:r>
              <a:rPr lang="en-US" i="1" dirty="0">
                <a:solidFill>
                  <a:schemeClr val="tx1"/>
                </a:solidFill>
              </a:rPr>
              <a:t>Workforce development is very important for all stakeholder groups.  The response from campus executive leaders is lower than the rest.  Although this difference is not statistically significant, it may still be reflective of an important gap in views on the part of these leaders. IT leadership see workforce development as less challenging than others (sig. at the .05 level).</a:t>
            </a:r>
          </a:p>
        </p:txBody>
      </p:sp>
      <p:graphicFrame>
        <p:nvGraphicFramePr>
          <p:cNvPr id="5" name="Chart 4"/>
          <p:cNvGraphicFramePr>
            <a:graphicFrameLocks/>
          </p:cNvGraphicFramePr>
          <p:nvPr>
            <p:extLst>
              <p:ext uri="{D42A27DB-BD31-4B8C-83A1-F6EECF244321}">
                <p14:modId xmlns:p14="http://schemas.microsoft.com/office/powerpoint/2010/main" val="866432980"/>
              </p:ext>
            </p:extLst>
          </p:nvPr>
        </p:nvGraphicFramePr>
        <p:xfrm>
          <a:off x="0" y="-1"/>
          <a:ext cx="12192000" cy="58250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66574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072018368"/>
              </p:ext>
            </p:extLst>
          </p:nvPr>
        </p:nvGraphicFramePr>
        <p:xfrm>
          <a:off x="0" y="0"/>
          <a:ext cx="12192000" cy="580813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0" y="5943600"/>
            <a:ext cx="121920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Comment:  </a:t>
            </a:r>
            <a:r>
              <a:rPr lang="en-US" i="1" dirty="0">
                <a:solidFill>
                  <a:schemeClr val="tx1"/>
                </a:solidFill>
              </a:rPr>
              <a:t>All stakeholders see supporting facilitators as very important and most see it as very hard to do.  Executives do not see this as challenging as others do (while the difference is not statistically significant, that may reflect the relative small n for executives (n=13).  There are also some bright spots on the visualization on the prior slide to be explored.</a:t>
            </a:r>
          </a:p>
        </p:txBody>
      </p:sp>
    </p:spTree>
    <p:extLst>
      <p:ext uri="{BB962C8B-B14F-4D97-AF65-F5344CB8AC3E}">
        <p14:creationId xmlns:p14="http://schemas.microsoft.com/office/powerpoint/2010/main" val="19347833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3600"/>
            <a:ext cx="121920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Comment:  </a:t>
            </a:r>
            <a:r>
              <a:rPr lang="en-US" i="1" dirty="0">
                <a:solidFill>
                  <a:schemeClr val="tx1"/>
                </a:solidFill>
              </a:rPr>
              <a:t>Campus executive leaders are somewhat less likely to see defining roles and career paths for research computing as important (the difference is not statistically significant, but the “n” is small).  This points to the need for increased education and awareness. A substantial number (28.6%) indicate don’t know or not applicable.</a:t>
            </a:r>
          </a:p>
        </p:txBody>
      </p:sp>
      <p:graphicFrame>
        <p:nvGraphicFramePr>
          <p:cNvPr id="3" name="Chart 2"/>
          <p:cNvGraphicFramePr>
            <a:graphicFrameLocks/>
          </p:cNvGraphicFramePr>
          <p:nvPr>
            <p:extLst>
              <p:ext uri="{D42A27DB-BD31-4B8C-83A1-F6EECF244321}">
                <p14:modId xmlns:p14="http://schemas.microsoft.com/office/powerpoint/2010/main" val="638981213"/>
              </p:ext>
            </p:extLst>
          </p:nvPr>
        </p:nvGraphicFramePr>
        <p:xfrm>
          <a:off x="0" y="-1"/>
          <a:ext cx="12192000" cy="580813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003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6316112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4257</TotalTime>
  <Words>1114</Words>
  <Application>Microsoft Macintosh PowerPoint</Application>
  <PresentationFormat>Custom</PresentationFormat>
  <Paragraphs>168</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Campus Research Computing (CaRC) Consortium https://carcc.org/</vt:lpstr>
      <vt:lpstr>CaRC Vision</vt:lpstr>
      <vt:lpstr>CaRC Members</vt:lpstr>
      <vt:lpstr>Draft Stakeholder Value Propositions</vt:lpstr>
      <vt:lpstr>CaRC Working Committees</vt:lpstr>
      <vt:lpstr>2017 CaRC Stakeholders Survey: 250 respondents </vt:lpstr>
      <vt:lpstr>PowerPoint Presentation</vt:lpstr>
      <vt:lpstr>PowerPoint Presentation</vt:lpstr>
      <vt:lpstr>PowerPoint Presentation</vt:lpstr>
      <vt:lpstr>CI Professionalization Workshop Goals</vt:lpstr>
      <vt:lpstr>Meeting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Themes That Emerged</vt:lpstr>
      <vt:lpstr>Your Feedback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Cutcher-Gershenfeld</dc:creator>
  <cp:lastModifiedBy>Scott Yockel</cp:lastModifiedBy>
  <cp:revision>128</cp:revision>
  <cp:lastPrinted>2017-06-30T16:59:05Z</cp:lastPrinted>
  <dcterms:created xsi:type="dcterms:W3CDTF">2017-06-19T11:46:14Z</dcterms:created>
  <dcterms:modified xsi:type="dcterms:W3CDTF">2018-08-09T19:48:47Z</dcterms:modified>
</cp:coreProperties>
</file>