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3" r:id="rId4"/>
    <p:sldMasterId id="2147483679" r:id="rId5"/>
    <p:sldMasterId id="2147483691" r:id="rId6"/>
  </p:sldMasterIdLst>
  <p:notesMasterIdLst>
    <p:notesMasterId r:id="rId61"/>
  </p:notesMasterIdLst>
  <p:sldIdLst>
    <p:sldId id="256" r:id="rId7"/>
    <p:sldId id="313" r:id="rId8"/>
    <p:sldId id="26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09" r:id="rId18"/>
    <p:sldId id="310" r:id="rId19"/>
    <p:sldId id="311" r:id="rId20"/>
    <p:sldId id="312" r:id="rId21"/>
    <p:sldId id="304" r:id="rId22"/>
    <p:sldId id="305" r:id="rId23"/>
    <p:sldId id="306" r:id="rId24"/>
    <p:sldId id="307" r:id="rId25"/>
    <p:sldId id="308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257" r:id="rId55"/>
    <p:sldId id="258" r:id="rId56"/>
    <p:sldId id="259" r:id="rId57"/>
    <p:sldId id="260" r:id="rId58"/>
    <p:sldId id="261" r:id="rId59"/>
    <p:sldId id="26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39A0-7683-4DC0-A349-C34DAB320A07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ADC8-E973-4729-89A4-EEB4D7C6C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arithmetic-logic unit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CF964-A8AA-D34C-BE1B-D3B679A504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99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05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13a2656_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13a2656_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87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0289f4e9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0289f4e9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77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0289f4e9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0289f4e9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3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0289f4e97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0289f4e97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17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45EA-0E56-4927-97EF-1A73C5DD0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81E59-A9F0-4281-BCF3-17E8BFCD2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7CC61-9C92-4269-8275-542662F0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279AC-5022-4706-8D13-F4A709C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8828A-36CB-4343-A00C-27361B53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1515-9E62-4EA7-AB10-560A7A99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C9380-3F73-4D7E-88F2-CCE7DE7DD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63B10-3C54-4D25-AA9D-D8B9E86C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6A88-097D-48AA-9E9C-AC89B0F0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5B159-1315-463F-81A6-24730160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7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5D2E9-F5E8-480D-A3C5-A156E0D7E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D41B8-63BC-49A0-B79A-F289F5556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E672-6B8F-4497-A0AD-61F059F3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9A75E-337C-4A4F-85B6-74E45EF2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01346-88A9-4AD4-831F-BFC199A6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3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58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9205" y="844979"/>
            <a:ext cx="5633587" cy="615553"/>
          </a:xfrm>
        </p:spPr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9668" y="1883054"/>
            <a:ext cx="8066193" cy="984885"/>
          </a:xfrm>
        </p:spPr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64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6000" y="16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465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6706233" y="5994000"/>
            <a:ext cx="62484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9205" y="844979"/>
            <a:ext cx="5633587" cy="615553"/>
          </a:xfrm>
        </p:spPr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04067" y="1219284"/>
            <a:ext cx="48014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77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465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566934" y="554200"/>
            <a:ext cx="11062545" cy="0"/>
          </a:xfrm>
          <a:custGeom>
            <a:avLst/>
            <a:gdLst/>
            <a:ahLst/>
            <a:cxnLst/>
            <a:rect l="l" t="t" r="r" b="b"/>
            <a:pathLst>
              <a:path w="8296909">
                <a:moveTo>
                  <a:pt x="0" y="0"/>
                </a:moveTo>
                <a:lnTo>
                  <a:pt x="829679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k object 18"/>
          <p:cNvSpPr/>
          <p:nvPr/>
        </p:nvSpPr>
        <p:spPr>
          <a:xfrm>
            <a:off x="566934" y="6319999"/>
            <a:ext cx="11062545" cy="0"/>
          </a:xfrm>
          <a:custGeom>
            <a:avLst/>
            <a:gdLst/>
            <a:ahLst/>
            <a:cxnLst/>
            <a:rect l="l" t="t" r="r" b="b"/>
            <a:pathLst>
              <a:path w="8296909">
                <a:moveTo>
                  <a:pt x="0" y="0"/>
                </a:moveTo>
                <a:lnTo>
                  <a:pt x="82967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9205" y="844979"/>
            <a:ext cx="5633587" cy="615553"/>
          </a:xfrm>
        </p:spPr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45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053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001" y="4056001"/>
            <a:ext cx="3780367" cy="803275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9042401" y="4659251"/>
            <a:ext cx="2537884" cy="736600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508000" y="0"/>
            <a:ext cx="1515600" cy="39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358217" y="4659251"/>
            <a:ext cx="2266800" cy="2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695017" y="4659251"/>
            <a:ext cx="2245600" cy="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0062634" y="5449827"/>
            <a:ext cx="1519767" cy="1409700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960081" y="2916233"/>
            <a:ext cx="6280000" cy="165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960081" y="4974908"/>
            <a:ext cx="6280000" cy="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19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203202" y="1371601"/>
            <a:ext cx="2944284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203201" y="4641851"/>
            <a:ext cx="664800" cy="2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3217335" y="1371600"/>
            <a:ext cx="3242800" cy="2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6548968" y="1371600"/>
            <a:ext cx="2620400" cy="208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9258300" y="1371600"/>
            <a:ext cx="2933600" cy="2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139931" y="1579563"/>
            <a:ext cx="10442400" cy="4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139931" y="216537"/>
            <a:ext cx="10442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8779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203202" y="1371601"/>
            <a:ext cx="2944284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203201" y="4641851"/>
            <a:ext cx="664800" cy="2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3217335" y="1371600"/>
            <a:ext cx="3242800" cy="2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6548968" y="1371600"/>
            <a:ext cx="2620400" cy="208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>
            <a:off x="9258300" y="1371600"/>
            <a:ext cx="2933600" cy="2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39931" y="1579563"/>
            <a:ext cx="5146400" cy="4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6436112" y="1579563"/>
            <a:ext cx="5146400" cy="4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139931" y="216537"/>
            <a:ext cx="10442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63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6946-73E9-4CDE-939D-8485EBAE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B6E9F-2133-4EC4-A96B-97F25BF7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2AA0D-8EF1-4A87-81F5-CC9004A2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9F74F-5162-4C1B-BDC1-E8D9D3CC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36E5B-9E24-4193-B945-0328E583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64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203202" y="1371601"/>
            <a:ext cx="2944284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203201" y="4641851"/>
            <a:ext cx="664800" cy="2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3217335" y="1371600"/>
            <a:ext cx="3242800" cy="2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6548968" y="1371600"/>
            <a:ext cx="2620400" cy="208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>
            <a:off x="9258300" y="1371600"/>
            <a:ext cx="2933600" cy="2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139931" y="216537"/>
            <a:ext cx="10442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367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rot="10800000" flipH="1">
            <a:off x="304801" y="5334026"/>
            <a:ext cx="2944300" cy="1527652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>
            <a:off x="3329516" y="5334000"/>
            <a:ext cx="3242800" cy="208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/>
          <p:nvPr/>
        </p:nvSpPr>
        <p:spPr>
          <a:xfrm>
            <a:off x="6661149" y="5334000"/>
            <a:ext cx="2620400" cy="20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6"/>
          <p:cNvSpPr/>
          <p:nvPr/>
        </p:nvSpPr>
        <p:spPr>
          <a:xfrm>
            <a:off x="9347200" y="5334000"/>
            <a:ext cx="2844800" cy="208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361277" y="5875079"/>
            <a:ext cx="10417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99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3217335" y="0"/>
            <a:ext cx="3242800" cy="2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/>
          <p:nvPr/>
        </p:nvSpPr>
        <p:spPr>
          <a:xfrm>
            <a:off x="6548968" y="0"/>
            <a:ext cx="2620400" cy="208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9258300" y="0"/>
            <a:ext cx="2933600" cy="2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0"/>
            <a:ext cx="3128400" cy="208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0" y="6650037"/>
            <a:ext cx="3242800" cy="208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/>
          <p:nvPr/>
        </p:nvSpPr>
        <p:spPr>
          <a:xfrm>
            <a:off x="3331633" y="6650037"/>
            <a:ext cx="2620400" cy="2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7"/>
          <p:cNvSpPr/>
          <p:nvPr/>
        </p:nvSpPr>
        <p:spPr>
          <a:xfrm>
            <a:off x="6017683" y="6650037"/>
            <a:ext cx="6174400" cy="2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6910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66092"/>
                </a:solidFill>
                <a:latin typeface="Trebuchet MS"/>
                <a:cs typeface="Trebuchet MS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-5"/>
              <a:t>IT Client Support </a:t>
            </a:r>
            <a:r>
              <a:rPr lang="en-US"/>
              <a:t>&amp;</a:t>
            </a:r>
            <a:r>
              <a:rPr lang="en-US" spc="-40"/>
              <a:t> </a:t>
            </a:r>
            <a:r>
              <a:rPr lang="en-US" spc="-5"/>
              <a:t>Services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247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C62A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66092"/>
                </a:solidFill>
                <a:latin typeface="Trebuchet MS"/>
                <a:cs typeface="Trebuchet MS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-5"/>
              <a:t>IT Client Support </a:t>
            </a:r>
            <a:r>
              <a:rPr lang="en-US"/>
              <a:t>&amp;</a:t>
            </a:r>
            <a:r>
              <a:rPr lang="en-US" spc="-40"/>
              <a:t> </a:t>
            </a:r>
            <a:r>
              <a:rPr lang="en-US" spc="-5"/>
              <a:t>Services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784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C62A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66092"/>
                </a:solidFill>
                <a:latin typeface="Trebuchet MS"/>
                <a:cs typeface="Trebuchet MS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-5"/>
              <a:t>IT Client Support </a:t>
            </a:r>
            <a:r>
              <a:rPr lang="en-US"/>
              <a:t>&amp;</a:t>
            </a:r>
            <a:r>
              <a:rPr lang="en-US" spc="-40"/>
              <a:t> </a:t>
            </a:r>
            <a:r>
              <a:rPr lang="en-US" spc="-5"/>
              <a:t>Services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47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C62A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66092"/>
                </a:solidFill>
                <a:latin typeface="Trebuchet MS"/>
                <a:cs typeface="Trebuchet MS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-5"/>
              <a:t>IT Client Support </a:t>
            </a:r>
            <a:r>
              <a:rPr lang="en-US"/>
              <a:t>&amp;</a:t>
            </a:r>
            <a:r>
              <a:rPr lang="en-US" spc="-40"/>
              <a:t> </a:t>
            </a:r>
            <a:r>
              <a:rPr lang="en-US" spc="-5"/>
              <a:t>Services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904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66092"/>
                </a:solidFill>
                <a:latin typeface="Trebuchet MS"/>
                <a:cs typeface="Trebuchet MS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-5"/>
              <a:t>IT Client Support </a:t>
            </a:r>
            <a:r>
              <a:rPr lang="en-US"/>
              <a:t>&amp;</a:t>
            </a:r>
            <a:r>
              <a:rPr lang="en-US" spc="-40"/>
              <a:t> </a:t>
            </a:r>
            <a:r>
              <a:rPr lang="en-US" spc="-5"/>
              <a:t>Services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784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8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5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3A1F-F426-4B4C-8613-0C7417C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B5C78-7C80-4063-A5C4-1C382E70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E4EF6-3BF8-410C-8899-23B23163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20F83-F76E-46B8-91D5-138D87BB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FD33F-E37A-4E19-8057-8E5E877A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83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0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71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89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6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77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5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7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03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7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45A2-ED44-4A59-B99B-1B84902F5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530B5-F5DD-4958-8890-2964E844C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D183E-1ABD-43D0-81B2-0622AFD6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22A-DA2B-47E6-9F7C-33A3F055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CF7C9-8667-4564-BCC0-E76CA1B2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DA58-40F7-44A3-BD72-06B99FB9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42F5-3228-4682-AF58-A8DD39F94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7DBF1-8CF9-49E9-A1CA-C43112303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48BDA-447C-4211-84CA-6DB065A2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4007B-FE10-4C62-AB76-231D4394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88180-1648-4E98-B81C-B4744EF3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0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1ED7-CC39-413A-A287-581D1031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7B29-7D41-4359-AF2D-51A4C1552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5F81C-37F8-4A91-B1C1-765C85A6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0808F-ED3D-48F5-BE53-009BF926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5B844-E7B0-480F-BE4B-ED5F4528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09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1705-5A03-4644-B440-15F98444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B8E50-0034-44F3-A6D2-9A983A09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81671-FA0E-470A-AC01-22086DD9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A1D6-1C65-4F3A-A829-971D52AF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DA0C4-0B00-4DBD-8895-7D0F967B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61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83C3-A1E0-482B-B0D7-A015BCCA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120E9-5181-4DF6-BB2F-0F52E8D4A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F1B81-673D-4C10-AB34-151EDCE82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23ECA-E97F-4BDB-BEED-2E22DAC3E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93EE4-92A8-42C3-8C3F-2ECBB2FB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41C71-400E-4D5F-B8D8-30B2F4E8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12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E619-3A50-4050-8311-20076634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EF9D-ACAB-47EC-B4C9-CE11DAA97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4FBF-A4D2-42CA-879B-84A6704BD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F49F2-9D05-495F-87BE-77A280996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5D4AF-F768-439B-84D8-DDDDD96AB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CC3DA-033A-40AB-BDAA-D89E2432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21155-1348-4B1E-A68B-28E22B3B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EC475-2739-4965-AC3F-1E6B134D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13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1151-10B6-4383-83B5-8F06257A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606F1-B82F-422D-BC0A-EF894565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BF064-B277-41CB-8E0D-A5845295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AA259-6277-4908-87C7-0CFF1B54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0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4D638-FD66-4055-A637-CC92EC84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E77FE-2181-4064-83BD-8BF90B04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C1CC4-9609-46F3-BE90-51432180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00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5A52-A59F-4F5F-975D-ECE180B6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0C3F6-9A1B-4F68-A924-5A6DFA82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7B01-7400-4759-AD00-C7FEF6E31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9FF1B-C048-438A-9682-17E58608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3628C-2808-4A33-A96A-233528D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433E4-EBEC-4270-B6EB-4FCA7922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8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8606-FE5E-427C-B33F-658C8DA1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41285-D9B4-4494-9845-12781F05A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02332-3103-41C7-AE74-A368E70C1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E55B-A0D5-4714-95E4-147FE931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A65F4-293C-4A8F-9D6D-7610680F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09F1A-A878-4B23-88EA-7D2346B5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85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3A9E-3269-4EF1-A4A5-599379B3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8A545-0EE2-4760-8F21-EC0CCE6DB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DB48-502C-4AF6-8B2C-36A2D23C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D33E-7C75-4750-8967-D5C7160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B99B4-0B63-4A06-B840-B6311537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9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9B963-B6F9-49FD-BD87-CA3915375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FB333-5F0B-4EE9-841F-0BCE1B032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EE1F-5E74-46A1-A4F7-77349A64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806E-4877-4F8E-9C42-95A778DB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DD07-BD28-459A-82A1-DACFF265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7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B08E-52F5-4BB9-B54F-1F54A3FA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D3B10-E637-4F27-8AC5-0899BB38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30ABF-6981-483A-BBD9-9CEC2DB23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E4B6F-1BEC-4B87-9FF8-5F5935F45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7241F-D220-4080-9643-E3EB4D92C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11AA2-A374-48A2-AAC2-8156FEDE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A4D3C-539E-497B-8D6D-A1EEDAE3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C451F-3306-4CF6-9057-D894A860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9DA2-3505-4AB4-8FB6-CCEF708E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A9ECF-C859-4E96-8D25-B92AB09E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A2191-1547-49A1-834F-D9DFA6D4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9A0F9-0031-473D-A1B5-A55B0DD5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0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CB713-676B-4A64-BFD3-CEA390ED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5CE84-6631-4F79-88AA-7BB5B30C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3CC3A-1A95-4D57-8616-AC69FE0B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91C5-6CB1-481C-8A7F-6863F01B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D101-F45F-4B5C-B007-CC8394CE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A91F3-6704-4D2B-93A5-87D4E6EB9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24591-47A6-4BE3-AA28-D8C5CF58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E1B74-DA91-417A-9745-FAAAC62D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77FD-7878-4209-8E7B-17D14F49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1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5BF4-9C34-4256-AA0A-4471CC7F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8AEA2-C2EB-4E34-BA1D-2898EABD5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C7E99-9075-4536-9D5B-A6CD45480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A07B9-AF1B-409B-B5B7-BF7BF254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2D49F-36B8-4D94-B9CA-0DF2AE13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A0B4B-1D4F-4455-B2ED-EFD984CF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66AD8-DC7C-4409-A289-D982EAC0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6A8AA-7B9D-43E6-AFDC-2240943A6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12812-FCA1-49E9-9130-734B98645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9C20-EDF7-49C6-B36F-62F65C7800E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D4ACD-C96D-4A74-BC09-5BBF65A33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1F1C-EE5A-472B-9880-04D06615E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ADA0-B5F8-45F2-91E7-4D34A1A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03632" y="554200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3303632" y="6319999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k object 18"/>
          <p:cNvSpPr/>
          <p:nvPr/>
        </p:nvSpPr>
        <p:spPr>
          <a:xfrm>
            <a:off x="566931" y="554200"/>
            <a:ext cx="244687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9205" y="844979"/>
            <a:ext cx="563358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9668" y="1883054"/>
            <a:ext cx="806619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24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sz="3000">
                <a:solidFill>
                  <a:schemeClr val="lt2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>
                <a:solidFill>
                  <a:schemeClr val="lt2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>
                <a:solidFill>
                  <a:schemeClr val="lt2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>
                <a:solidFill>
                  <a:schemeClr val="lt2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1294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72717" y="1566066"/>
            <a:ext cx="78465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2C62A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6897" y="1984043"/>
            <a:ext cx="98582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8806" y="6361526"/>
            <a:ext cx="257979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366092"/>
                </a:solidFill>
                <a:latin typeface="Trebuchet MS"/>
                <a:cs typeface="Trebuchet MS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-5"/>
              <a:t>IT Client Support </a:t>
            </a:r>
            <a:r>
              <a:rPr lang="en-US"/>
              <a:t>&amp;</a:t>
            </a:r>
            <a:r>
              <a:rPr lang="en-US" spc="-40"/>
              <a:t> </a:t>
            </a:r>
            <a:r>
              <a:rPr lang="en-US" spc="-5"/>
              <a:t>Services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71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2B61-4FB3-C048-9FA3-95A1DCEBB65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D291-820F-C846-9CA1-7F300ECC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D8EE3-3416-4B74-AB41-19B4F993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AE0F1-3319-4C85-9711-A5E363500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C8E4-6942-4399-AB89-D9AFEC84F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45BF-0FCB-44C3-87CC-19459EC1511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57EA9-F18C-4DCA-9D6D-99EC6D7D2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04F1B-2F92-4679-9234-155DB9BC7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2CB5E-E4C6-4997-A2CF-7C7174B9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6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105/joss.006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ndemand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wc62@drexel.edu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blog.newtechways.com/2017/10/apache-hadoop-ecosystem.html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hadoop.apache.org/docs/r3.1.1/hadoop-project-dist/hadoop-hdfs/HdfsDesign.html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adoop.apache.org/docs/r3.1.1/hadoop-yarn/hadoop-yarn-site/YARN.html" TargetMode="Externa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ai.google/research/pubs/pub62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hadoop.apache.org/docs/stable/hadoop-mapreduce-client/hadoop-mapreduce-client-core/MapReduceTutorial.html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eph.com/docs/mimic/cephfs/hadoop/" TargetMode="External"/><Relationship Id="rId2" Type="http://schemas.openxmlformats.org/officeDocument/2006/relationships/hyperlink" Target="https://github.com/whamcloud/lustre-connector-for-hadoop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ibm.com/support/knowledgecenter/en/STXKQY_4.1.1/com.ibm.spectrum.scale.v4r11.adv.doc/bl1adv_hadoop.htm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idengine.eu/gridengineaddons/86-cloudera-slides-about-univa-grid-engine-uge-hadoop-integration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src/hpc-hadoop-mapreduce" TargetMode="External"/><Relationship Id="rId2" Type="http://schemas.openxmlformats.org/officeDocument/2006/relationships/hyperlink" Target="https://github.com/LLNL/magpie" TargetMode="Externa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cdn.opensfs.org/wp-content/uploads/2013/10/CLUG2013_Running-Hadoop_final.pdf" TargetMode="Externa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index.html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latest/spark-standalone.html#cluster-launch-scripts" TargetMode="External"/><Relationship Id="rId2" Type="http://schemas.openxmlformats.org/officeDocument/2006/relationships/hyperlink" Target="https://spark.apache.org/docs/latest/spark-standalone.html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rehensilecode/spark/blob/prehensilecode/sbin/pescript_spark2start.sh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795E-F104-4449-BFCD-0F2C9592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925"/>
            <a:ext cx="9144000" cy="1209215"/>
          </a:xfrm>
        </p:spPr>
        <p:txBody>
          <a:bodyPr/>
          <a:lstStyle/>
          <a:p>
            <a:r>
              <a:rPr lang="en-US" dirty="0"/>
              <a:t>Emerging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08727-A3B3-4210-B44E-B8898027F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935" y="1300140"/>
            <a:ext cx="10982633" cy="555786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ACI-REF Virtual Residency – Aug 6-10, 2018</a:t>
            </a:r>
          </a:p>
          <a:p>
            <a:r>
              <a:rPr lang="en-US" sz="900" b="1" dirty="0"/>
              <a:t> </a:t>
            </a:r>
          </a:p>
          <a:p>
            <a:r>
              <a:rPr lang="en-US" b="1" dirty="0"/>
              <a:t>Dirk Colbry – FPGAs</a:t>
            </a:r>
            <a:br>
              <a:rPr lang="en-US" dirty="0"/>
            </a:br>
            <a:r>
              <a:rPr lang="en-US" dirty="0"/>
              <a:t>Michigan State University – Director of HPC Studies</a:t>
            </a:r>
          </a:p>
          <a:p>
            <a:r>
              <a:rPr lang="en-US" sz="900" dirty="0"/>
              <a:t> </a:t>
            </a:r>
          </a:p>
          <a:p>
            <a:r>
              <a:rPr lang="en-US" b="1" dirty="0" err="1"/>
              <a:t>Mariya</a:t>
            </a:r>
            <a:r>
              <a:rPr lang="en-US" b="1" dirty="0"/>
              <a:t> </a:t>
            </a:r>
            <a:r>
              <a:rPr lang="en-US" b="1" dirty="0" err="1"/>
              <a:t>Vyushkova</a:t>
            </a:r>
            <a:r>
              <a:rPr lang="en-US" b="1" dirty="0"/>
              <a:t> – Quantum Computing</a:t>
            </a:r>
            <a:br>
              <a:rPr lang="en-US" dirty="0"/>
            </a:br>
            <a:r>
              <a:rPr lang="en-US" dirty="0"/>
              <a:t>Univ. of Notre Dame – Quantum Computing Research Specialist</a:t>
            </a:r>
          </a:p>
          <a:p>
            <a:r>
              <a:rPr lang="en-US" sz="900" dirty="0"/>
              <a:t> </a:t>
            </a:r>
          </a:p>
          <a:p>
            <a:r>
              <a:rPr lang="en-US" b="1" dirty="0"/>
              <a:t>Anita Schwartz – Singularity Containers</a:t>
            </a:r>
            <a:br>
              <a:rPr lang="en-US" dirty="0"/>
            </a:br>
            <a:r>
              <a:rPr lang="en-US" dirty="0"/>
              <a:t>University of Delaware – Information Resource Consultant</a:t>
            </a:r>
          </a:p>
          <a:p>
            <a:r>
              <a:rPr lang="en-US" sz="900" dirty="0"/>
              <a:t> </a:t>
            </a:r>
          </a:p>
          <a:p>
            <a:r>
              <a:rPr lang="en-US" b="1" dirty="0"/>
              <a:t>Shawn Doughty – OnDemand </a:t>
            </a:r>
            <a:r>
              <a:rPr lang="en-US" b="1" dirty="0" err="1"/>
              <a:t>Jupyter</a:t>
            </a:r>
            <a:r>
              <a:rPr lang="en-US" b="1" dirty="0"/>
              <a:t>/</a:t>
            </a:r>
            <a:r>
              <a:rPr lang="en-US" b="1" dirty="0" err="1"/>
              <a:t>RStudio</a:t>
            </a:r>
            <a:br>
              <a:rPr lang="en-US" dirty="0"/>
            </a:br>
            <a:r>
              <a:rPr lang="en-US" dirty="0"/>
              <a:t>Tufts University – Sr Research Technology Spec</a:t>
            </a:r>
          </a:p>
          <a:p>
            <a:r>
              <a:rPr lang="en-US" sz="800" dirty="0"/>
              <a:t> </a:t>
            </a:r>
          </a:p>
          <a:p>
            <a:r>
              <a:rPr lang="en-US" b="1" dirty="0"/>
              <a:t>David Chin – Hadoop/Spark/MapReduce</a:t>
            </a:r>
            <a:br>
              <a:rPr lang="en-US" dirty="0"/>
            </a:br>
            <a:r>
              <a:rPr lang="en-US" dirty="0"/>
              <a:t>Drexel University – Sr Systems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8587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1AB7-C9D8-4197-A528-5DCA5B703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40" y="203204"/>
            <a:ext cx="1048512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What is quantum computing? Qubit and spin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AD776-0521-4EA7-9AF6-AB70074E26C1}"/>
              </a:ext>
            </a:extLst>
          </p:cNvPr>
          <p:cNvSpPr txBox="1"/>
          <p:nvPr/>
        </p:nvSpPr>
        <p:spPr>
          <a:xfrm>
            <a:off x="330200" y="6311460"/>
            <a:ext cx="1153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from: S.K.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in: Electron Spin Resonance (ESR) Based Quantum Computing. T.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Takui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L. Berliner, G. Hanson (Eds.) Springer New York 2016, p. 1-23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6A00D-4E12-4E0F-B00D-D20704DDF230}"/>
              </a:ext>
            </a:extLst>
          </p:cNvPr>
          <p:cNvSpPr txBox="1"/>
          <p:nvPr/>
        </p:nvSpPr>
        <p:spPr>
          <a:xfrm>
            <a:off x="496964" y="2024448"/>
            <a:ext cx="6618539" cy="2126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qubit (quantum bit)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an elementary unit of quantum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mechanically, it is a simple two-state system.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in a coherent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superposition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of both |0&gt; and |1&gt; states at the same time (in contrast to classical bits)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qubits can exhibit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entanglement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816C5-565F-4C02-89BE-ACE372906C8D}"/>
              </a:ext>
            </a:extLst>
          </p:cNvPr>
          <p:cNvSpPr txBox="1"/>
          <p:nvPr/>
        </p:nvSpPr>
        <p:spPr>
          <a:xfrm>
            <a:off x="496964" y="914680"/>
            <a:ext cx="9352112" cy="8803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computation: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processing accomplished using quantum mechanical systems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harnessing the quantum mechanical phenomena such as superposition and entanglement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709405-67F4-429A-8E48-47D67AAA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742" y="2253873"/>
            <a:ext cx="4507339" cy="30853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873739-8C3A-4C3B-B585-AD970E186A9B}"/>
              </a:ext>
            </a:extLst>
          </p:cNvPr>
          <p:cNvSpPr txBox="1"/>
          <p:nvPr/>
        </p:nvSpPr>
        <p:spPr>
          <a:xfrm>
            <a:off x="507474" y="4353375"/>
            <a:ext cx="6608029" cy="12958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Qubit architectures: two-level atoms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superconducting circuits (IBM Q,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Rigetti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D-Wave); solid-state spin-based architectures (nuclear or electron spins as qubits)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20F9D4-BACC-4C72-BBE6-991E4C6E26B3}"/>
              </a:ext>
            </a:extLst>
          </p:cNvPr>
          <p:cNvSpPr txBox="1"/>
          <p:nvPr/>
        </p:nvSpPr>
        <p:spPr>
          <a:xfrm>
            <a:off x="344564" y="5785394"/>
            <a:ext cx="11594777" cy="4648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programming: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development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algorithms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their implementation on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computing device</a:t>
            </a:r>
          </a:p>
        </p:txBody>
      </p:sp>
    </p:spTree>
    <p:extLst>
      <p:ext uri="{BB962C8B-B14F-4D97-AF65-F5344CB8AC3E}">
        <p14:creationId xmlns:p14="http://schemas.microsoft.com/office/powerpoint/2010/main" val="234627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BB5C0-54FC-4FB5-AEF9-FDCBEC9CE0AD}"/>
              </a:ext>
            </a:extLst>
          </p:cNvPr>
          <p:cNvSpPr txBox="1"/>
          <p:nvPr/>
        </p:nvSpPr>
        <p:spPr>
          <a:xfrm>
            <a:off x="3281415" y="334137"/>
            <a:ext cx="562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Quantum Computing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7EC09-2E96-4B56-9349-4ECFDDAD9745}"/>
              </a:ext>
            </a:extLst>
          </p:cNvPr>
          <p:cNvSpPr txBox="1"/>
          <p:nvPr/>
        </p:nvSpPr>
        <p:spPr>
          <a:xfrm>
            <a:off x="893297" y="1006651"/>
            <a:ext cx="102601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Modeling or simulating inherently quantum mechanical processes in chemistry, materials science, nuclear physics, and particle physics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 problems (machine learning, social sciences, computational biology, weather prediction, space debris problem…)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Integer factorization (Shor’s algorithm) – cybersecurity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Searching an unsorted database (Grover’s algorithm)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A70A2-DE3B-4A91-BEDB-44FAB029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341" y="3033633"/>
            <a:ext cx="3877018" cy="33334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C523AC-7253-4B65-80F9-164E86BCE982}"/>
              </a:ext>
            </a:extLst>
          </p:cNvPr>
          <p:cNvSpPr txBox="1"/>
          <p:nvPr/>
        </p:nvSpPr>
        <p:spPr>
          <a:xfrm>
            <a:off x="7040879" y="6380480"/>
            <a:ext cx="33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Cho,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(2018)141-142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25691-A365-44B0-9FF3-A4D1EA81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78" y="3264216"/>
            <a:ext cx="3059405" cy="28419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D970B2-B985-4797-95CE-A298B9AA762C}"/>
              </a:ext>
            </a:extLst>
          </p:cNvPr>
          <p:cNvSpPr/>
          <p:nvPr/>
        </p:nvSpPr>
        <p:spPr>
          <a:xfrm>
            <a:off x="1970747" y="6200697"/>
            <a:ext cx="4281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Energy Surface for BeH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molecule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A.Kandala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549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(2017) 242–246</a:t>
            </a:r>
          </a:p>
        </p:txBody>
      </p:sp>
    </p:spTree>
    <p:extLst>
      <p:ext uri="{BB962C8B-B14F-4D97-AF65-F5344CB8AC3E}">
        <p14:creationId xmlns:p14="http://schemas.microsoft.com/office/powerpoint/2010/main" val="20298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5572124" cy="6572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6718" y="1566067"/>
            <a:ext cx="7846567" cy="1469633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49225" algn="ctr">
              <a:spcBef>
                <a:spcPts val="1160"/>
              </a:spcBef>
            </a:pPr>
            <a:r>
              <a:rPr spc="-5" dirty="0"/>
              <a:t>Emerging</a:t>
            </a:r>
            <a:r>
              <a:rPr spc="-50" dirty="0"/>
              <a:t> </a:t>
            </a:r>
            <a:r>
              <a:rPr spc="-5" dirty="0"/>
              <a:t>Technologies</a:t>
            </a:r>
          </a:p>
          <a:p>
            <a:pPr marL="136525" marR="130175" algn="ctr">
              <a:spcBef>
                <a:spcPts val="710"/>
              </a:spcBef>
            </a:pPr>
            <a:r>
              <a:rPr sz="3200" spc="-5" dirty="0"/>
              <a:t>Singularity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872807" y="6361526"/>
            <a:ext cx="2579793" cy="18787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pc="-5" dirty="0"/>
              <a:t>IT Client Support </a:t>
            </a:r>
            <a:r>
              <a:rPr dirty="0"/>
              <a:t>&amp;</a:t>
            </a:r>
            <a:r>
              <a:rPr spc="-40" dirty="0"/>
              <a:t> </a:t>
            </a:r>
            <a:r>
              <a:rPr spc="-5" dirty="0"/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0060" y="4620240"/>
            <a:ext cx="413829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7930">
              <a:spcBef>
                <a:spcPts val="100"/>
              </a:spcBef>
            </a:pPr>
            <a:r>
              <a:rPr sz="2000" spc="-5" dirty="0">
                <a:solidFill>
                  <a:srgbClr val="CDDEF3"/>
                </a:solidFill>
                <a:latin typeface="Trebuchet MS"/>
                <a:cs typeface="Trebuchet MS"/>
              </a:rPr>
              <a:t>Anita</a:t>
            </a:r>
            <a:r>
              <a:rPr sz="2000" spc="-30" dirty="0">
                <a:solidFill>
                  <a:srgbClr val="CDDEF3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CDDEF3"/>
                </a:solidFill>
                <a:latin typeface="Trebuchet MS"/>
                <a:cs typeface="Trebuchet MS"/>
              </a:rPr>
              <a:t>Schwartz</a:t>
            </a:r>
            <a:endParaRPr sz="20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5080" algn="ctr">
              <a:spcBef>
                <a:spcPts val="5"/>
              </a:spcBef>
            </a:pPr>
            <a:r>
              <a:rPr sz="2000" spc="-5" dirty="0">
                <a:solidFill>
                  <a:srgbClr val="CDDEF3"/>
                </a:solidFill>
                <a:latin typeface="Trebuchet MS"/>
                <a:cs typeface="Trebuchet MS"/>
              </a:rPr>
              <a:t>Scientific Applications Consultant</a:t>
            </a:r>
            <a:r>
              <a:rPr sz="2000" spc="-95" dirty="0">
                <a:solidFill>
                  <a:srgbClr val="CDDEF3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CDDEF3"/>
                </a:solidFill>
                <a:latin typeface="Trebuchet MS"/>
                <a:cs typeface="Trebuchet MS"/>
              </a:rPr>
              <a:t>IV  August </a:t>
            </a:r>
            <a:r>
              <a:rPr sz="2000" dirty="0">
                <a:solidFill>
                  <a:srgbClr val="CDDEF3"/>
                </a:solidFill>
                <a:latin typeface="Trebuchet MS"/>
                <a:cs typeface="Trebuchet MS"/>
              </a:rPr>
              <a:t>10,</a:t>
            </a:r>
            <a:r>
              <a:rPr sz="2000" spc="-65" dirty="0">
                <a:solidFill>
                  <a:srgbClr val="CDDEF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DDEF3"/>
                </a:solidFill>
                <a:latin typeface="Trebuchet MS"/>
                <a:cs typeface="Trebuchet MS"/>
              </a:rPr>
              <a:t>2019</a:t>
            </a:r>
            <a:endParaRPr sz="20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1434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9970" y="1133135"/>
            <a:ext cx="4530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/>
              <a:t>What </a:t>
            </a:r>
            <a:r>
              <a:rPr sz="4400" spc="-5" dirty="0"/>
              <a:t>is</a:t>
            </a:r>
            <a:r>
              <a:rPr sz="4400" spc="-25" dirty="0"/>
              <a:t> </a:t>
            </a:r>
            <a:r>
              <a:rPr sz="4400" spc="-5" dirty="0"/>
              <a:t>Singularity?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872807" y="6361526"/>
            <a:ext cx="2579793" cy="18787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pc="-5" dirty="0"/>
              <a:t>IT Client Support </a:t>
            </a:r>
            <a:r>
              <a:rPr dirty="0"/>
              <a:t>&amp;</a:t>
            </a:r>
            <a:r>
              <a:rPr spc="-40" dirty="0"/>
              <a:t> </a:t>
            </a:r>
            <a:r>
              <a:rPr spc="-5" dirty="0"/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9150" y="2207079"/>
            <a:ext cx="6675755" cy="314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94640" indent="-342900" algn="just">
              <a:spcBef>
                <a:spcPts val="100"/>
              </a:spcBef>
              <a:buFontTx/>
              <a:buChar char="•"/>
              <a:tabLst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Singularity is a container solution created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necessity for scientific and application driven  workloads.*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5"/>
              </a:spcBef>
              <a:buFont typeface="Arial"/>
              <a:buChar char="•"/>
            </a:pPr>
            <a:endParaRPr sz="3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buFontTx/>
              <a:buChar char="•"/>
              <a:tabLst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Singularity enables users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have full control of  their environment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create containers that can  be used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package entire scientific workflows,  software and libraries, and even</a:t>
            </a:r>
            <a:r>
              <a:rPr sz="24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data.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9149" y="5729043"/>
            <a:ext cx="62344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*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Due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many poorly written applications developed without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design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allow  flexibility and portability for installation by others on different</a:t>
            </a:r>
            <a:r>
              <a:rPr sz="1400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systems.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34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5431" y="690163"/>
            <a:ext cx="3852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/>
              <a:t>Why</a:t>
            </a:r>
            <a:r>
              <a:rPr sz="4400" spc="-40" dirty="0"/>
              <a:t> </a:t>
            </a:r>
            <a:r>
              <a:rPr sz="4400" spc="-5" dirty="0"/>
              <a:t>Singularity?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872807" y="6361526"/>
            <a:ext cx="2579793" cy="18787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pc="-5" dirty="0"/>
              <a:t>IT Client Support </a:t>
            </a:r>
            <a:r>
              <a:rPr dirty="0"/>
              <a:t>&amp;</a:t>
            </a:r>
            <a:r>
              <a:rPr spc="-40" dirty="0"/>
              <a:t> </a:t>
            </a:r>
            <a:r>
              <a:rPr spc="-5" dirty="0"/>
              <a:t>Services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690898" y="1984043"/>
            <a:ext cx="9858207" cy="290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marR="5080">
              <a:spcBef>
                <a:spcPts val="100"/>
              </a:spcBef>
            </a:pPr>
            <a:r>
              <a:rPr spc="-5" dirty="0"/>
              <a:t>Singularity is different from other container solutions in  it’s primary design goals and</a:t>
            </a:r>
            <a:r>
              <a:rPr spc="75" dirty="0"/>
              <a:t> </a:t>
            </a:r>
            <a:r>
              <a:rPr spc="-5" dirty="0"/>
              <a:t>architecture:</a:t>
            </a:r>
          </a:p>
          <a:p>
            <a:pPr marL="29209">
              <a:spcBef>
                <a:spcPts val="45"/>
              </a:spcBef>
            </a:pPr>
            <a:endParaRPr sz="2900">
              <a:latin typeface="Times New Roman"/>
              <a:cs typeface="Times New Roman"/>
            </a:endParaRPr>
          </a:p>
          <a:p>
            <a:pPr marL="358775" indent="-316865">
              <a:spcBef>
                <a:spcPts val="5"/>
              </a:spcBef>
              <a:buSzPct val="58333"/>
              <a:buFont typeface="Calibri"/>
              <a:buChar char="●"/>
              <a:tabLst>
                <a:tab pos="360045" algn="l"/>
              </a:tabLst>
            </a:pPr>
            <a:r>
              <a:rPr b="1" spc="-5" dirty="0">
                <a:latin typeface="Calibri"/>
                <a:cs typeface="Calibri"/>
              </a:rPr>
              <a:t>Reproducible software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stacks</a:t>
            </a:r>
          </a:p>
          <a:p>
            <a:pPr marL="358775" indent="-316865">
              <a:spcBef>
                <a:spcPts val="600"/>
              </a:spcBef>
              <a:buSzPct val="58333"/>
              <a:buFont typeface="Calibri"/>
              <a:buChar char="●"/>
              <a:tabLst>
                <a:tab pos="360045" algn="l"/>
              </a:tabLst>
            </a:pPr>
            <a:r>
              <a:rPr b="1" spc="-5" dirty="0">
                <a:latin typeface="Calibri"/>
                <a:cs typeface="Calibri"/>
              </a:rPr>
              <a:t>Mobility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compute</a:t>
            </a:r>
          </a:p>
          <a:p>
            <a:pPr marL="358775" indent="-316865">
              <a:spcBef>
                <a:spcPts val="600"/>
              </a:spcBef>
              <a:buSzPct val="58333"/>
              <a:buFont typeface="Calibri"/>
              <a:buChar char="●"/>
              <a:tabLst>
                <a:tab pos="360045" algn="l"/>
              </a:tabLst>
            </a:pPr>
            <a:r>
              <a:rPr b="1" spc="-5" dirty="0">
                <a:latin typeface="Calibri"/>
                <a:cs typeface="Calibri"/>
              </a:rPr>
              <a:t>Compatibility with complicated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architectures</a:t>
            </a:r>
          </a:p>
          <a:p>
            <a:pPr marL="358775" indent="-316865">
              <a:spcBef>
                <a:spcPts val="600"/>
              </a:spcBef>
              <a:buSzPct val="58333"/>
              <a:buFont typeface="Calibri"/>
              <a:buChar char="●"/>
              <a:tabLst>
                <a:tab pos="360045" algn="l"/>
              </a:tabLst>
            </a:pPr>
            <a:r>
              <a:rPr b="1" spc="-5" dirty="0">
                <a:latin typeface="Calibri"/>
                <a:cs typeface="Calibri"/>
              </a:rPr>
              <a:t>Security model</a:t>
            </a:r>
          </a:p>
        </p:txBody>
      </p:sp>
    </p:spTree>
    <p:extLst>
      <p:ext uri="{BB962C8B-B14F-4D97-AF65-F5344CB8AC3E}">
        <p14:creationId xmlns:p14="http://schemas.microsoft.com/office/powerpoint/2010/main" val="63770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913" y="690163"/>
            <a:ext cx="49999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/>
              <a:t>Benefits of</a:t>
            </a:r>
            <a:r>
              <a:rPr sz="4400" spc="-65" dirty="0"/>
              <a:t> </a:t>
            </a:r>
            <a:r>
              <a:rPr sz="4400" spc="-5" dirty="0"/>
              <a:t>Singularity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872807" y="6361526"/>
            <a:ext cx="2579793" cy="18787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pc="-5" dirty="0"/>
              <a:t>IT Client Support </a:t>
            </a:r>
            <a:r>
              <a:rPr dirty="0"/>
              <a:t>&amp;</a:t>
            </a:r>
            <a:r>
              <a:rPr spc="-40" dirty="0"/>
              <a:t> </a:t>
            </a:r>
            <a:r>
              <a:rPr spc="-5" dirty="0"/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28732" y="1895652"/>
            <a:ext cx="4575810" cy="2677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29565" indent="-316865">
              <a:spcBef>
                <a:spcPts val="700"/>
              </a:spcBef>
              <a:buSzPct val="58333"/>
              <a:buFont typeface="Calibri"/>
              <a:buChar char="●"/>
              <a:tabLst>
                <a:tab pos="330200" algn="l"/>
              </a:tabLst>
            </a:pPr>
            <a:r>
              <a:rPr sz="2400" b="1" dirty="0">
                <a:solidFill>
                  <a:prstClr val="black"/>
                </a:solidFill>
                <a:latin typeface="Calibri"/>
                <a:cs typeface="Calibri"/>
              </a:rPr>
              <a:t>Easy </a:t>
            </a: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to use and well</a:t>
            </a:r>
            <a:r>
              <a:rPr sz="2400" b="1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documented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29565" indent="-316865">
              <a:spcBef>
                <a:spcPts val="600"/>
              </a:spcBef>
              <a:buSzPct val="58333"/>
              <a:buFont typeface="Calibri"/>
              <a:buChar char="●"/>
              <a:tabLst>
                <a:tab pos="330200" algn="l"/>
              </a:tabLst>
            </a:pP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Repositories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29565" indent="-316865">
              <a:spcBef>
                <a:spcPts val="600"/>
              </a:spcBef>
              <a:buSzPct val="58333"/>
              <a:buFont typeface="Calibri"/>
              <a:buChar char="●"/>
              <a:tabLst>
                <a:tab pos="330200" algn="l"/>
              </a:tabLst>
            </a:pP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HPC application</a:t>
            </a:r>
            <a:r>
              <a:rPr sz="2400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portability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29565" indent="-316865">
              <a:spcBef>
                <a:spcPts val="600"/>
              </a:spcBef>
              <a:buSzPct val="58333"/>
              <a:buFont typeface="Calibri"/>
              <a:buChar char="●"/>
              <a:tabLst>
                <a:tab pos="330200" algn="l"/>
              </a:tabLst>
            </a:pP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Flexibility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29565" indent="-316865">
              <a:spcBef>
                <a:spcPts val="600"/>
              </a:spcBef>
              <a:buSzPct val="58333"/>
              <a:buFont typeface="Calibri"/>
              <a:buChar char="●"/>
              <a:tabLst>
                <a:tab pos="330200" algn="l"/>
              </a:tabLst>
            </a:pP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Minimize</a:t>
            </a:r>
            <a:r>
              <a:rPr sz="2400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support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29565" indent="-316865">
              <a:spcBef>
                <a:spcPts val="600"/>
              </a:spcBef>
              <a:buSzPct val="58333"/>
              <a:buFont typeface="Calibri"/>
              <a:buChar char="●"/>
              <a:tabLst>
                <a:tab pos="330200" algn="l"/>
              </a:tabLst>
            </a:pP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Overhead is</a:t>
            </a:r>
            <a:r>
              <a:rPr sz="2400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alibri"/>
                <a:cs typeface="Calibri"/>
              </a:rPr>
              <a:t>minimal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8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2960067" y="341099"/>
            <a:ext cx="6280000" cy="4226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b="0">
                <a:solidFill>
                  <a:schemeClr val="lt2"/>
                </a:solidFill>
              </a:rPr>
              <a:t>Open OnDemand Web Portal for HPC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subTitle" idx="1"/>
          </p:nvPr>
        </p:nvSpPr>
        <p:spPr>
          <a:xfrm>
            <a:off x="2960067" y="4974896"/>
            <a:ext cx="6280000" cy="138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/>
              <a:t>Shawn G. Doughty</a:t>
            </a:r>
            <a:endParaRPr/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/>
              <a:t>Tufts University</a:t>
            </a:r>
            <a:endParaRPr/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/>
              <a:t>shawn.doughty@tufts.edu</a:t>
            </a:r>
            <a:endParaRPr/>
          </a:p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117146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1139931" y="1579563"/>
            <a:ext cx="10442400" cy="49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397923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467">
                <a:solidFill>
                  <a:schemeClr val="dk1"/>
                </a:solidFill>
              </a:rPr>
              <a:t>Open Source web based portal for HPC</a:t>
            </a:r>
            <a:endParaRPr sz="1467">
              <a:solidFill>
                <a:schemeClr val="dk1"/>
              </a:solidFill>
            </a:endParaRPr>
          </a:p>
          <a:p>
            <a:pPr indent="-397923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467">
                <a:solidFill>
                  <a:schemeClr val="dk1"/>
                </a:solidFill>
              </a:rPr>
              <a:t>Open Source web based portal for HPC</a:t>
            </a:r>
            <a:endParaRPr sz="1467">
              <a:solidFill>
                <a:schemeClr val="dk1"/>
              </a:solidFill>
            </a:endParaRPr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Open Source.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NSF Funded. Based on OSC OnDemand Portal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 u="sng">
                <a:solidFill>
                  <a:schemeClr val="hlink"/>
                </a:solidFill>
                <a:hlinkClick r:id="rId3"/>
              </a:rPr>
              <a:t>https://doi.org/10.21105/joss.00622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Clientless web based access to HPC resources.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File management, upload, download, view, edit.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Command line access.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Job management, multiple schedulers, slurm.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Launch graphical desktops, applications (x11, web)</a:t>
            </a:r>
            <a:endParaRPr sz="3200"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139931" y="216537"/>
            <a:ext cx="10442400" cy="114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Features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864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139931" y="1579563"/>
            <a:ext cx="10442400" cy="49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397923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467">
                <a:solidFill>
                  <a:schemeClr val="dk1"/>
                </a:solidFill>
              </a:rPr>
              <a:t>Open Source web based portal for HPC</a:t>
            </a:r>
            <a:endParaRPr sz="1467">
              <a:solidFill>
                <a:schemeClr val="dk1"/>
              </a:solidFill>
            </a:endParaRPr>
          </a:p>
          <a:p>
            <a:pPr indent="-397923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467">
                <a:solidFill>
                  <a:schemeClr val="dk1"/>
                </a:solidFill>
              </a:rPr>
              <a:t>Open Source web based portal for HPC</a:t>
            </a:r>
            <a:endParaRPr sz="1467">
              <a:solidFill>
                <a:schemeClr val="dk1"/>
              </a:solidFill>
            </a:endParaRPr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Practical to implement for small and large centers.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RPM based install.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Applicable to all research domains. Long tail of science.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Web front end. Authentication.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Training manual available for repurpose.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Feedback from users has been positive.</a:t>
            </a:r>
            <a:endParaRPr sz="3200"/>
          </a:p>
          <a:p>
            <a:pPr indent="-507987">
              <a:spcBef>
                <a:spcPts val="0"/>
              </a:spcBef>
              <a:buSzPts val="2400"/>
            </a:pPr>
            <a:r>
              <a:rPr lang="en" sz="3200"/>
              <a:t>Web interface expected by users. Disruptive.</a:t>
            </a:r>
            <a:endParaRPr sz="3200"/>
          </a:p>
          <a:p>
            <a:pPr marL="0" indent="0">
              <a:buNone/>
            </a:pPr>
            <a:endParaRPr sz="3200"/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139931" y="216537"/>
            <a:ext cx="10442400" cy="114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Implementation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45448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39931" y="1579563"/>
            <a:ext cx="10442400" cy="49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397923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467">
                <a:solidFill>
                  <a:schemeClr val="dk1"/>
                </a:solidFill>
              </a:rPr>
              <a:t>Open Source web based portal for HPC</a:t>
            </a:r>
            <a:endParaRPr sz="1467">
              <a:solidFill>
                <a:schemeClr val="dk1"/>
              </a:solidFill>
            </a:endParaRPr>
          </a:p>
          <a:p>
            <a:pPr indent="-397923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467">
                <a:solidFill>
                  <a:schemeClr val="dk1"/>
                </a:solidFill>
              </a:rPr>
              <a:t>Open Source web based portal for HPC</a:t>
            </a:r>
            <a:endParaRPr sz="1467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"/>
              <a:t>Website.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http://ondemand.org/</a:t>
            </a:r>
            <a:endParaRPr/>
          </a:p>
          <a:p>
            <a:pPr>
              <a:spcBef>
                <a:spcPts val="0"/>
              </a:spcBef>
            </a:pPr>
            <a:r>
              <a:rPr lang="en"/>
              <a:t>Mailing List.</a:t>
            </a:r>
            <a:endParaRPr/>
          </a:p>
          <a:p>
            <a:pPr>
              <a:spcBef>
                <a:spcPts val="0"/>
              </a:spcBef>
            </a:pPr>
            <a:r>
              <a:rPr lang="en"/>
              <a:t>Read the Docs.</a:t>
            </a:r>
            <a:endParaRPr/>
          </a:p>
          <a:p>
            <a:pPr>
              <a:spcBef>
                <a:spcPts val="0"/>
              </a:spcBef>
            </a:pPr>
            <a:r>
              <a:rPr lang="en"/>
              <a:t>GitHub.</a:t>
            </a:r>
            <a:endParaRPr/>
          </a:p>
          <a:p>
            <a:pPr marL="0" indent="0">
              <a:buNone/>
            </a:pPr>
            <a:endParaRPr sz="3200"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139931" y="216537"/>
            <a:ext cx="10442400" cy="114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Community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518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8537-D034-AC41-9FD0-D3E27EADD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/>
              <a:t>Field Programmable Gate Arrays (FPGA)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62DC0-6A8E-D343-8831-059C40D68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Dirk Colbry</a:t>
            </a:r>
          </a:p>
          <a:p>
            <a:r>
              <a:rPr lang="en-US" dirty="0"/>
              <a:t>Michigan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019713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39931" y="1579563"/>
            <a:ext cx="10442400" cy="49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397923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467">
                <a:solidFill>
                  <a:schemeClr val="dk1"/>
                </a:solidFill>
              </a:rPr>
              <a:t>Open Source web based portal for HPC</a:t>
            </a:r>
            <a:endParaRPr sz="1467">
              <a:solidFill>
                <a:schemeClr val="dk1"/>
              </a:solidFill>
            </a:endParaRPr>
          </a:p>
          <a:p>
            <a:pPr indent="-397923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467">
                <a:solidFill>
                  <a:schemeClr val="dk1"/>
                </a:solidFill>
              </a:rPr>
              <a:t>Open Source web based portal for HPC</a:t>
            </a:r>
            <a:endParaRPr sz="1467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"/>
              <a:t>Standard web based interface for HPC sites.</a:t>
            </a:r>
            <a:endParaRPr/>
          </a:p>
          <a:p>
            <a:pPr>
              <a:spcBef>
                <a:spcPts val="0"/>
              </a:spcBef>
            </a:pPr>
            <a:r>
              <a:rPr lang="en"/>
              <a:t>Community contributions.</a:t>
            </a:r>
            <a:endParaRPr/>
          </a:p>
          <a:p>
            <a:pPr>
              <a:spcBef>
                <a:spcPts val="0"/>
              </a:spcBef>
            </a:pPr>
            <a:r>
              <a:rPr lang="en"/>
              <a:t>Sustainable development model?</a:t>
            </a:r>
            <a:endParaRPr/>
          </a:p>
          <a:p>
            <a:pPr>
              <a:spcBef>
                <a:spcPts val="0"/>
              </a:spcBef>
            </a:pPr>
            <a:r>
              <a:rPr lang="en"/>
              <a:t>Project ready to take off.</a:t>
            </a:r>
            <a:endParaRPr/>
          </a:p>
          <a:p>
            <a:pPr>
              <a:spcBef>
                <a:spcPts val="0"/>
              </a:spcBef>
            </a:pPr>
            <a:r>
              <a:rPr lang="en"/>
              <a:t>Let’s help make it happen.</a:t>
            </a:r>
            <a:endParaRPr/>
          </a:p>
          <a:p>
            <a:pPr indent="0">
              <a:buNone/>
            </a:pPr>
            <a:endParaRPr/>
          </a:p>
          <a:p>
            <a:pPr marL="0" indent="0">
              <a:buNone/>
            </a:pPr>
            <a:endParaRPr sz="3200"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139931" y="216537"/>
            <a:ext cx="10442400" cy="114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Future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153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46524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3632" y="554200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3632" y="6319999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931" y="554200"/>
            <a:ext cx="244687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59667" y="905153"/>
            <a:ext cx="577850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spc="-213" dirty="0">
                <a:solidFill>
                  <a:srgbClr val="FFFFFF"/>
                </a:solidFill>
              </a:rPr>
              <a:t>ACI-REF </a:t>
            </a:r>
            <a:r>
              <a:rPr sz="6400" spc="-180" dirty="0">
                <a:solidFill>
                  <a:srgbClr val="FFFFFF"/>
                </a:solidFill>
              </a:rPr>
              <a:t>VR</a:t>
            </a:r>
            <a:r>
              <a:rPr sz="6400" spc="-387" dirty="0">
                <a:solidFill>
                  <a:srgbClr val="FFFFFF"/>
                </a:solidFill>
              </a:rPr>
              <a:t> </a:t>
            </a:r>
            <a:r>
              <a:rPr sz="6400" spc="-67" dirty="0">
                <a:solidFill>
                  <a:srgbClr val="FFFFFF"/>
                </a:solidFill>
              </a:rPr>
              <a:t>‘18</a:t>
            </a:r>
            <a:endParaRPr sz="64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346225" y="2510739"/>
            <a:ext cx="10754924" cy="3989127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6933" marR="6773">
              <a:lnSpc>
                <a:spcPct val="100299"/>
              </a:lnSpc>
              <a:spcBef>
                <a:spcPts val="107"/>
              </a:spcBef>
            </a:pPr>
            <a:r>
              <a:rPr spc="100" dirty="0"/>
              <a:t>Panel: </a:t>
            </a:r>
            <a:r>
              <a:rPr spc="40" dirty="0"/>
              <a:t>Hadoop,  </a:t>
            </a:r>
            <a:r>
              <a:rPr spc="167" dirty="0"/>
              <a:t>MapReduce,</a:t>
            </a:r>
            <a:r>
              <a:rPr spc="-293" dirty="0"/>
              <a:t> </a:t>
            </a:r>
            <a:r>
              <a:rPr spc="113" dirty="0"/>
              <a:t>Apache  </a:t>
            </a:r>
            <a:r>
              <a:rPr dirty="0"/>
              <a:t>Spark, </a:t>
            </a:r>
            <a:r>
              <a:rPr spc="267" dirty="0"/>
              <a:t>and </a:t>
            </a:r>
            <a:r>
              <a:rPr spc="113" dirty="0"/>
              <a:t>Big</a:t>
            </a:r>
            <a:r>
              <a:rPr spc="-1060" dirty="0"/>
              <a:t> </a:t>
            </a:r>
            <a:r>
              <a:rPr spc="-40" dirty="0"/>
              <a:t>Data</a:t>
            </a:r>
          </a:p>
          <a:p>
            <a:pPr marL="41486">
              <a:spcBef>
                <a:spcPts val="2200"/>
              </a:spcBef>
            </a:pPr>
            <a:r>
              <a:rPr sz="2400" b="0" spc="40" dirty="0">
                <a:latin typeface="Tahoma"/>
                <a:cs typeface="Tahoma"/>
              </a:rPr>
              <a:t>David</a:t>
            </a:r>
            <a:r>
              <a:rPr sz="2400" b="0" spc="-300" dirty="0">
                <a:latin typeface="Tahoma"/>
                <a:cs typeface="Tahoma"/>
              </a:rPr>
              <a:t> </a:t>
            </a:r>
            <a:r>
              <a:rPr sz="2400" b="0" dirty="0">
                <a:latin typeface="Tahoma"/>
                <a:cs typeface="Tahoma"/>
              </a:rPr>
              <a:t>Chin,</a:t>
            </a:r>
            <a:r>
              <a:rPr sz="2400" b="0" spc="-300" dirty="0">
                <a:latin typeface="Tahoma"/>
                <a:cs typeface="Tahoma"/>
              </a:rPr>
              <a:t> </a:t>
            </a:r>
            <a:r>
              <a:rPr sz="2400" b="0" spc="100" dirty="0">
                <a:latin typeface="Tahoma"/>
                <a:cs typeface="Tahoma"/>
              </a:rPr>
              <a:t>PhD</a:t>
            </a:r>
            <a:r>
              <a:rPr sz="2400" b="0" spc="-300" dirty="0">
                <a:latin typeface="Tahoma"/>
                <a:cs typeface="Tahoma"/>
              </a:rPr>
              <a:t> </a:t>
            </a:r>
            <a:r>
              <a:rPr sz="2400" b="0" spc="-40" dirty="0">
                <a:latin typeface="Tahoma"/>
                <a:cs typeface="Tahoma"/>
              </a:rPr>
              <a:t>&lt;</a:t>
            </a:r>
            <a:r>
              <a:rPr sz="2400" b="0" u="heavy" spc="-40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dwc62@drexel.edu</a:t>
            </a:r>
            <a:r>
              <a:rPr sz="2400" b="0" spc="-40" dirty="0">
                <a:latin typeface="Tahoma"/>
                <a:cs typeface="Tahoma"/>
              </a:rPr>
              <a:t>&gt;</a:t>
            </a:r>
            <a:endParaRPr sz="2400">
              <a:latin typeface="Tahoma"/>
              <a:cs typeface="Tahoma"/>
            </a:endParaRPr>
          </a:p>
          <a:p>
            <a:pPr marL="41486">
              <a:spcBef>
                <a:spcPts val="20"/>
              </a:spcBef>
            </a:pPr>
            <a:r>
              <a:rPr sz="2400" b="0" spc="-67" dirty="0">
                <a:latin typeface="Tahoma"/>
                <a:cs typeface="Tahoma"/>
              </a:rPr>
              <a:t>Sr.</a:t>
            </a:r>
            <a:r>
              <a:rPr sz="2400" b="0" spc="-287" dirty="0">
                <a:latin typeface="Tahoma"/>
                <a:cs typeface="Tahoma"/>
              </a:rPr>
              <a:t> </a:t>
            </a:r>
            <a:r>
              <a:rPr sz="2400" b="0" spc="-13" dirty="0">
                <a:latin typeface="Tahoma"/>
                <a:cs typeface="Tahoma"/>
              </a:rPr>
              <a:t>Systems</a:t>
            </a:r>
            <a:r>
              <a:rPr sz="2400" b="0" spc="-287" dirty="0">
                <a:latin typeface="Tahoma"/>
                <a:cs typeface="Tahoma"/>
              </a:rPr>
              <a:t> </a:t>
            </a:r>
            <a:r>
              <a:rPr sz="2400" b="0" dirty="0">
                <a:latin typeface="Tahoma"/>
                <a:cs typeface="Tahoma"/>
              </a:rPr>
              <a:t>Admin,</a:t>
            </a:r>
            <a:r>
              <a:rPr sz="2400" b="0" spc="-287" dirty="0">
                <a:latin typeface="Tahoma"/>
                <a:cs typeface="Tahoma"/>
              </a:rPr>
              <a:t> </a:t>
            </a:r>
            <a:r>
              <a:rPr sz="2400" b="0" spc="47" dirty="0">
                <a:latin typeface="Tahoma"/>
                <a:cs typeface="Tahoma"/>
              </a:rPr>
              <a:t>Drexel</a:t>
            </a:r>
            <a:r>
              <a:rPr sz="2400" b="0" spc="-287" dirty="0">
                <a:latin typeface="Tahoma"/>
                <a:cs typeface="Tahoma"/>
              </a:rPr>
              <a:t> </a:t>
            </a:r>
            <a:r>
              <a:rPr sz="2400" b="0" spc="40" dirty="0">
                <a:latin typeface="Tahoma"/>
                <a:cs typeface="Tahoma"/>
              </a:rPr>
              <a:t>University</a:t>
            </a:r>
            <a:r>
              <a:rPr sz="2400" b="0" spc="-287" dirty="0">
                <a:latin typeface="Tahoma"/>
                <a:cs typeface="Tahoma"/>
              </a:rPr>
              <a:t> </a:t>
            </a:r>
            <a:r>
              <a:rPr sz="2400" b="0" dirty="0">
                <a:latin typeface="Tahoma"/>
                <a:cs typeface="Tahoma"/>
              </a:rPr>
              <a:t>Research</a:t>
            </a:r>
            <a:r>
              <a:rPr sz="2400" b="0" spc="-287" dirty="0">
                <a:latin typeface="Tahoma"/>
                <a:cs typeface="Tahoma"/>
              </a:rPr>
              <a:t> </a:t>
            </a:r>
            <a:r>
              <a:rPr sz="2400" b="0" spc="13" dirty="0">
                <a:latin typeface="Tahoma"/>
                <a:cs typeface="Tahoma"/>
              </a:rPr>
              <a:t>Computing</a:t>
            </a:r>
            <a:endParaRPr sz="2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4553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16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0"/>
                </a:moveTo>
                <a:lnTo>
                  <a:pt x="4571999" y="0"/>
                </a:lnTo>
                <a:lnTo>
                  <a:pt x="4571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46524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6233" y="5994000"/>
            <a:ext cx="62484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7006" y="2728515"/>
            <a:ext cx="2187785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4800" b="1" spc="-7" dirty="0">
                <a:solidFill>
                  <a:srgbClr val="F46524"/>
                </a:solidFill>
                <a:latin typeface="Gill Sans MT"/>
                <a:cs typeface="Gill Sans MT"/>
              </a:rPr>
              <a:t>Outline</a:t>
            </a:r>
            <a:endParaRPr sz="48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4068" y="1955884"/>
            <a:ext cx="4510193" cy="25224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5447" marR="693403" indent="-488514" defTabSz="1219170">
              <a:lnSpc>
                <a:spcPct val="114599"/>
              </a:lnSpc>
              <a:spcBef>
                <a:spcPts val="13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53" dirty="0">
                <a:solidFill>
                  <a:srgbClr val="FFFFFF"/>
                </a:solidFill>
                <a:latin typeface="Tahoma"/>
                <a:cs typeface="Tahoma"/>
              </a:rPr>
              <a:t>Overview</a:t>
            </a:r>
            <a:r>
              <a:rPr sz="2400" spc="-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Hadoop</a:t>
            </a:r>
            <a:r>
              <a:rPr sz="2400" spc="-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zoo  </a:t>
            </a:r>
            <a:r>
              <a:rPr sz="2400" spc="-33" dirty="0">
                <a:solidFill>
                  <a:srgbClr val="FFFFFF"/>
                </a:solidFill>
                <a:latin typeface="Tahoma"/>
                <a:cs typeface="Tahoma"/>
              </a:rPr>
              <a:t>(ecosystem)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505447" marR="747588" indent="-488514" defTabSz="1219170">
              <a:lnSpc>
                <a:spcPct val="114599"/>
              </a:lnSpc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53" dirty="0">
                <a:solidFill>
                  <a:srgbClr val="FFFFFF"/>
                </a:solidFill>
                <a:latin typeface="Tahoma"/>
                <a:cs typeface="Tahoma"/>
              </a:rPr>
              <a:t>Outline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of Hadoop  </a:t>
            </a:r>
            <a:r>
              <a:rPr sz="2400" spc="13" dirty="0">
                <a:solidFill>
                  <a:srgbClr val="FFFFFF"/>
                </a:solidFill>
                <a:latin typeface="Tahoma"/>
                <a:cs typeface="Tahoma"/>
              </a:rPr>
              <a:t>technology/architecture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505447" marR="6773" indent="-488514" defTabSz="1219170">
              <a:lnSpc>
                <a:spcPct val="114599"/>
              </a:lnSpc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7" dirty="0">
                <a:solidFill>
                  <a:srgbClr val="FFFFFF"/>
                </a:solidFill>
                <a:latin typeface="Tahoma"/>
                <a:cs typeface="Tahoma"/>
              </a:rPr>
              <a:t>Challenges</a:t>
            </a:r>
            <a:r>
              <a:rPr sz="2400" spc="-3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3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running</a:t>
            </a:r>
            <a:r>
              <a:rPr sz="2400" spc="-3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Hadoop 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traditional</a:t>
            </a:r>
            <a:r>
              <a:rPr sz="24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7" dirty="0">
                <a:solidFill>
                  <a:srgbClr val="FFFFFF"/>
                </a:solidFill>
                <a:latin typeface="Tahoma"/>
                <a:cs typeface="Tahoma"/>
              </a:rPr>
              <a:t>HPC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3072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2205" y="3019383"/>
            <a:ext cx="279738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4800" b="1" spc="13" dirty="0">
                <a:solidFill>
                  <a:srgbClr val="F46524"/>
                </a:solidFill>
                <a:latin typeface="Gill Sans MT"/>
                <a:cs typeface="Gill Sans MT"/>
              </a:rPr>
              <a:t>Overview</a:t>
            </a:r>
            <a:endParaRPr sz="48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3367" y="853524"/>
            <a:ext cx="22868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67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7" dirty="0">
                <a:solidFill>
                  <a:srgbClr val="FFFFFF"/>
                </a:solidFill>
                <a:latin typeface="Trebuchet MS"/>
                <a:cs typeface="Trebuchet MS"/>
              </a:rPr>
              <a:t>Hadoop</a:t>
            </a:r>
            <a:r>
              <a:rPr sz="2400" spc="-5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Zoo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9072090" y="1625713"/>
            <a:ext cx="6401927" cy="38882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5447" marR="37252" indent="-488514">
              <a:lnSpc>
                <a:spcPct val="114599"/>
              </a:lnSpc>
              <a:spcBef>
                <a:spcPts val="13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pc="47" dirty="0"/>
              <a:t>Collection</a:t>
            </a:r>
            <a:r>
              <a:rPr spc="-300" dirty="0"/>
              <a:t> </a:t>
            </a:r>
            <a:r>
              <a:rPr spc="33" dirty="0"/>
              <a:t>of</a:t>
            </a:r>
            <a:r>
              <a:rPr spc="-300" dirty="0"/>
              <a:t> </a:t>
            </a:r>
            <a:r>
              <a:rPr spc="20" dirty="0"/>
              <a:t>software</a:t>
            </a:r>
            <a:r>
              <a:rPr spc="-300" dirty="0"/>
              <a:t> </a:t>
            </a:r>
            <a:r>
              <a:rPr spc="33" dirty="0"/>
              <a:t>tools</a:t>
            </a:r>
            <a:r>
              <a:rPr spc="-300" dirty="0"/>
              <a:t> </a:t>
            </a:r>
            <a:r>
              <a:rPr spc="47" dirty="0"/>
              <a:t>for  </a:t>
            </a:r>
            <a:r>
              <a:rPr dirty="0"/>
              <a:t>solving</a:t>
            </a:r>
            <a:r>
              <a:rPr spc="-320" dirty="0"/>
              <a:t> </a:t>
            </a:r>
            <a:r>
              <a:rPr spc="7" dirty="0"/>
              <a:t>problems</a:t>
            </a:r>
            <a:r>
              <a:rPr spc="-320" dirty="0"/>
              <a:t> </a:t>
            </a:r>
            <a:r>
              <a:rPr spc="13" dirty="0"/>
              <a:t>involving</a:t>
            </a:r>
            <a:r>
              <a:rPr spc="-320" dirty="0"/>
              <a:t> </a:t>
            </a:r>
            <a:r>
              <a:rPr dirty="0"/>
              <a:t>large  </a:t>
            </a:r>
            <a:r>
              <a:rPr spc="-7" dirty="0"/>
              <a:t>amounts </a:t>
            </a:r>
            <a:r>
              <a:rPr spc="33" dirty="0"/>
              <a:t>of </a:t>
            </a:r>
            <a:r>
              <a:rPr dirty="0"/>
              <a:t>data </a:t>
            </a:r>
            <a:r>
              <a:rPr spc="-47" dirty="0"/>
              <a:t>(using  </a:t>
            </a:r>
            <a:r>
              <a:rPr spc="13" dirty="0"/>
              <a:t>commodity</a:t>
            </a:r>
            <a:r>
              <a:rPr spc="-300" dirty="0"/>
              <a:t> </a:t>
            </a:r>
            <a:r>
              <a:rPr spc="-7" dirty="0"/>
              <a:t>hardware)</a:t>
            </a:r>
          </a:p>
          <a:p>
            <a:pPr marL="505447" marR="134617" indent="-488514">
              <a:lnSpc>
                <a:spcPct val="114599"/>
              </a:lnSpc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pc="100" dirty="0"/>
              <a:t>HDFS</a:t>
            </a:r>
            <a:r>
              <a:rPr spc="-320" dirty="0"/>
              <a:t> </a:t>
            </a:r>
            <a:r>
              <a:rPr dirty="0"/>
              <a:t>(Hadoop</a:t>
            </a:r>
            <a:r>
              <a:rPr spc="-320" dirty="0"/>
              <a:t> </a:t>
            </a:r>
            <a:r>
              <a:rPr spc="47" dirty="0"/>
              <a:t>Distributed</a:t>
            </a:r>
            <a:r>
              <a:rPr spc="-320" dirty="0"/>
              <a:t> </a:t>
            </a:r>
            <a:r>
              <a:rPr spc="47" dirty="0"/>
              <a:t>File  </a:t>
            </a:r>
            <a:r>
              <a:rPr spc="-33" dirty="0"/>
              <a:t>System)</a:t>
            </a:r>
          </a:p>
          <a:p>
            <a:pPr marL="1115031" lvl="1" indent="-447875">
              <a:spcBef>
                <a:spcPts val="44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13" dirty="0">
                <a:solidFill>
                  <a:srgbClr val="FFFFFF"/>
                </a:solidFill>
                <a:latin typeface="Tahoma"/>
                <a:cs typeface="Tahoma"/>
              </a:rPr>
              <a:t>Handles</a:t>
            </a:r>
            <a:r>
              <a:rPr sz="1867" spc="-2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srgbClr val="FFFFFF"/>
                </a:solidFill>
                <a:latin typeface="Tahoma"/>
                <a:cs typeface="Tahoma"/>
              </a:rPr>
              <a:t>distribution</a:t>
            </a:r>
            <a:r>
              <a:rPr sz="1867" spc="-2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67" spc="-2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endParaRPr sz="1867">
              <a:latin typeface="Tahoma"/>
              <a:cs typeface="Tahoma"/>
            </a:endParaRPr>
          </a:p>
          <a:p>
            <a:pPr marL="505447" indent="-488514">
              <a:spcBef>
                <a:spcPts val="339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pc="140" dirty="0"/>
              <a:t>YARN</a:t>
            </a:r>
          </a:p>
          <a:p>
            <a:pPr marL="1115031" marR="6773" lvl="1" indent="-447875">
              <a:lnSpc>
                <a:spcPct val="116100"/>
              </a:lnSpc>
              <a:spcBef>
                <a:spcPts val="8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7" dirty="0">
                <a:solidFill>
                  <a:srgbClr val="FFFFFF"/>
                </a:solidFill>
                <a:latin typeface="Tahoma"/>
                <a:cs typeface="Tahoma"/>
              </a:rPr>
              <a:t>Resource</a:t>
            </a:r>
            <a:r>
              <a:rPr sz="1867" spc="-2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srgbClr val="FFFFFF"/>
                </a:solidFill>
                <a:latin typeface="Tahoma"/>
                <a:cs typeface="Tahoma"/>
              </a:rPr>
              <a:t>manager</a:t>
            </a:r>
            <a:r>
              <a:rPr sz="1867" spc="-2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-28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867" spc="-2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srgbClr val="FFFFFF"/>
                </a:solidFill>
                <a:latin typeface="Tahoma"/>
                <a:cs typeface="Tahoma"/>
              </a:rPr>
              <a:t>job</a:t>
            </a:r>
            <a:r>
              <a:rPr sz="1867" spc="-2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FFFFFF"/>
                </a:solidFill>
                <a:latin typeface="Tahoma"/>
                <a:cs typeface="Tahoma"/>
              </a:rPr>
              <a:t>scheduler</a:t>
            </a:r>
            <a:r>
              <a:rPr sz="1867" spc="-2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-33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867" spc="-7" dirty="0">
                <a:solidFill>
                  <a:srgbClr val="FFFFFF"/>
                </a:solidFill>
                <a:latin typeface="Tahoma"/>
                <a:cs typeface="Tahoma"/>
              </a:rPr>
              <a:t>handles</a:t>
            </a:r>
            <a:r>
              <a:rPr sz="1867" spc="-2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srgbClr val="FFFFFF"/>
                </a:solidFill>
                <a:latin typeface="Tahoma"/>
                <a:cs typeface="Tahoma"/>
              </a:rPr>
              <a:t>distribution</a:t>
            </a:r>
            <a:r>
              <a:rPr sz="1867" spc="-2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67" spc="-2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FFFFFF"/>
                </a:solidFill>
                <a:latin typeface="Tahoma"/>
                <a:cs typeface="Tahoma"/>
              </a:rPr>
              <a:t>tasks</a:t>
            </a:r>
            <a:endParaRPr sz="1867">
              <a:latin typeface="Tahoma"/>
              <a:cs typeface="Tahoma"/>
            </a:endParaRPr>
          </a:p>
          <a:p>
            <a:pPr marL="505447" indent="-488514">
              <a:spcBef>
                <a:spcPts val="33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pc="7" dirty="0"/>
              <a:t>MapReduce,</a:t>
            </a:r>
            <a:r>
              <a:rPr spc="-300" dirty="0"/>
              <a:t> </a:t>
            </a:r>
            <a:r>
              <a:rPr dirty="0"/>
              <a:t>Spark</a:t>
            </a:r>
          </a:p>
          <a:p>
            <a:pPr marL="1115031" lvl="1" indent="-447875">
              <a:spcBef>
                <a:spcPts val="445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20" dirty="0">
                <a:solidFill>
                  <a:srgbClr val="FFFFFF"/>
                </a:solidFill>
                <a:latin typeface="Tahoma"/>
                <a:cs typeface="Tahoma"/>
              </a:rPr>
              <a:t>Computation</a:t>
            </a:r>
            <a:r>
              <a:rPr sz="1867" spc="-2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srgbClr val="FFFFFF"/>
                </a:solidFill>
                <a:latin typeface="Tahoma"/>
                <a:cs typeface="Tahoma"/>
              </a:rPr>
              <a:t>frameworks</a:t>
            </a:r>
            <a:endParaRPr sz="1867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85276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34" y="6319999"/>
            <a:ext cx="11062545" cy="0"/>
          </a:xfrm>
          <a:custGeom>
            <a:avLst/>
            <a:gdLst/>
            <a:ahLst/>
            <a:cxnLst/>
            <a:rect l="l" t="t" r="r" b="b"/>
            <a:pathLst>
              <a:path w="8296909">
                <a:moveTo>
                  <a:pt x="0" y="0"/>
                </a:moveTo>
                <a:lnTo>
                  <a:pt x="82967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31" y="554200"/>
            <a:ext cx="244687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7701" y="844979"/>
            <a:ext cx="6118860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53" dirty="0"/>
              <a:t>Hadoop </a:t>
            </a:r>
            <a:r>
              <a:rPr spc="-67" dirty="0"/>
              <a:t>Zoo</a:t>
            </a:r>
            <a:r>
              <a:rPr spc="-420" dirty="0"/>
              <a:t> </a:t>
            </a:r>
            <a:r>
              <a:rPr spc="13" dirty="0"/>
              <a:t>(Ecosystem)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4323" y="5666130"/>
            <a:ext cx="952330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133" spc="-27" dirty="0">
                <a:solidFill>
                  <a:prstClr val="black"/>
                </a:solidFill>
                <a:latin typeface="Tahoma"/>
                <a:cs typeface="Tahoma"/>
              </a:rPr>
              <a:t>Source:</a:t>
            </a:r>
            <a:r>
              <a:rPr sz="2133" spc="-10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133" u="heavy" spc="-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http://blog.newtechways.com/2017/10/apache-hadoop-ecosystem.html</a:t>
            </a:r>
            <a:endParaRPr sz="2133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85211" y="1694239"/>
            <a:ext cx="7821592" cy="3876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61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1" y="844979"/>
            <a:ext cx="2622127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3" dirty="0"/>
              <a:t>Disclaimer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50" y="2140813"/>
            <a:ext cx="7713980" cy="26216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5447" indent="-488514" defTabSz="1219170">
              <a:spcBef>
                <a:spcPts val="70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-160" dirty="0">
                <a:solidFill>
                  <a:prstClr val="black"/>
                </a:solidFill>
                <a:latin typeface="Tahoma"/>
                <a:cs typeface="Tahoma"/>
              </a:rPr>
              <a:t>I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47" dirty="0">
                <a:solidFill>
                  <a:prstClr val="black"/>
                </a:solidFill>
                <a:latin typeface="Tahoma"/>
                <a:cs typeface="Tahoma"/>
              </a:rPr>
              <a:t>am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no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expert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6773" lvl="1" indent="-447875" defTabSz="1219170">
              <a:lnSpc>
                <a:spcPct val="116100"/>
              </a:lnSpc>
              <a:spcBef>
                <a:spcPts val="8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Exposure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via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Coursera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Big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Data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series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taught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by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SDSC,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Machine 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Learning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series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by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Andrew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Ng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82971" lvl="1" indent="-447875" defTabSz="1219170">
              <a:lnSpc>
                <a:spcPct val="116100"/>
              </a:lnSpc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Hacked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couple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versions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Apache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Spark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partially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integrate 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with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Univa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67" dirty="0">
                <a:solidFill>
                  <a:prstClr val="black"/>
                </a:solidFill>
                <a:latin typeface="Tahoma"/>
                <a:cs typeface="Tahoma"/>
              </a:rPr>
              <a:t>Grid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Engine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505447" marR="405543" indent="-488514" defTabSz="1219170">
              <a:lnSpc>
                <a:spcPts val="3307"/>
              </a:lnSpc>
              <a:spcBef>
                <a:spcPts val="9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-160" dirty="0">
                <a:solidFill>
                  <a:prstClr val="black"/>
                </a:solidFill>
                <a:latin typeface="Tahoma"/>
                <a:cs typeface="Tahoma"/>
              </a:rPr>
              <a:t>I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53" dirty="0">
                <a:solidFill>
                  <a:prstClr val="black"/>
                </a:solidFill>
                <a:latin typeface="Tahoma"/>
                <a:cs typeface="Tahoma"/>
              </a:rPr>
              <a:t>will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drop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“Apache”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from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front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47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bunch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the  following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software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Tahoma"/>
                <a:cs typeface="Tahoma"/>
              </a:rPr>
              <a:t>names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46136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187" y="2898704"/>
            <a:ext cx="7575973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spc="87" dirty="0">
                <a:solidFill>
                  <a:srgbClr val="FFFFFF"/>
                </a:solidFill>
              </a:rPr>
              <a:t>Hadoop</a:t>
            </a:r>
            <a:r>
              <a:rPr sz="6400" spc="-313" dirty="0">
                <a:solidFill>
                  <a:srgbClr val="FFFFFF"/>
                </a:solidFill>
              </a:rPr>
              <a:t> </a:t>
            </a:r>
            <a:r>
              <a:rPr sz="6400" spc="147" dirty="0">
                <a:solidFill>
                  <a:srgbClr val="FFFFFF"/>
                </a:solidFill>
              </a:rPr>
              <a:t>Ecosystem</a:t>
            </a:r>
            <a:endParaRPr sz="6400"/>
          </a:p>
        </p:txBody>
      </p:sp>
    </p:spTree>
    <p:extLst>
      <p:ext uri="{BB962C8B-B14F-4D97-AF65-F5344CB8AC3E}">
        <p14:creationId xmlns:p14="http://schemas.microsoft.com/office/powerpoint/2010/main" val="282621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1" y="844979"/>
            <a:ext cx="7327900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53" dirty="0"/>
              <a:t>Hadoop </a:t>
            </a:r>
            <a:r>
              <a:rPr spc="7" dirty="0"/>
              <a:t>Distributed </a:t>
            </a:r>
            <a:r>
              <a:rPr spc="-47" dirty="0"/>
              <a:t>FS</a:t>
            </a:r>
            <a:r>
              <a:rPr spc="-607" dirty="0"/>
              <a:t> </a:t>
            </a:r>
            <a:r>
              <a:rPr spc="-233" dirty="0"/>
              <a:t>(HDFS)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50" y="2159535"/>
            <a:ext cx="8037407" cy="3634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5447" marR="6773" indent="-488514" defTabSz="1219170">
              <a:lnSpc>
                <a:spcPct val="114599"/>
              </a:lnSpc>
              <a:spcBef>
                <a:spcPts val="13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Distributed,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ahoma"/>
                <a:cs typeface="Tahoma"/>
              </a:rPr>
              <a:t>scalable,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portable</a:t>
            </a:r>
            <a:r>
              <a:rPr sz="2400" spc="-28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b="1" spc="47" dirty="0">
                <a:solidFill>
                  <a:prstClr val="black"/>
                </a:solidFill>
                <a:latin typeface="Trebuchet MS"/>
                <a:cs typeface="Trebuchet MS"/>
              </a:rPr>
              <a:t>non-POSIX</a:t>
            </a:r>
            <a:r>
              <a:rPr sz="2400" b="1" spc="-25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file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system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for 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framework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written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Java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505447" marR="485975" indent="-488514" defTabSz="1219170">
              <a:lnSpc>
                <a:spcPct val="114599"/>
              </a:lnSpc>
              <a:spcBef>
                <a:spcPts val="160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100" dirty="0">
                <a:solidFill>
                  <a:prstClr val="black"/>
                </a:solidFill>
                <a:latin typeface="Tahoma"/>
                <a:cs typeface="Tahoma"/>
              </a:rPr>
              <a:t>BUT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Tahoma"/>
                <a:cs typeface="Tahoma"/>
              </a:rPr>
              <a:t>has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shell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ahoma"/>
                <a:cs typeface="Tahoma"/>
              </a:rPr>
              <a:t>commands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API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that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provide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similar 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functionality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53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“real”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filesystems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505447" indent="-488514" defTabSz="1219170">
              <a:spcBef>
                <a:spcPts val="202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Splits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data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53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local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disks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on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multiple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nodes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204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Allows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handling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Tahoma"/>
                <a:cs typeface="Tahoma"/>
              </a:rPr>
              <a:t>“big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data”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196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Designed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for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immutable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files;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may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not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handle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concurrent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writes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53041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0" y="844979"/>
            <a:ext cx="4557605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200" dirty="0"/>
              <a:t>HDFS</a:t>
            </a:r>
            <a:r>
              <a:rPr spc="-227" dirty="0"/>
              <a:t> </a:t>
            </a:r>
            <a:r>
              <a:rPr spc="-7" dirty="0"/>
              <a:t>Architecture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50" y="2140812"/>
            <a:ext cx="8034020" cy="310418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5447" indent="-488514" defTabSz="1219170">
              <a:spcBef>
                <a:spcPts val="70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master/slave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architecture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358978" lvl="1" indent="-447875" defTabSz="1219170">
              <a:lnSpc>
                <a:spcPct val="116100"/>
              </a:lnSpc>
              <a:spcBef>
                <a:spcPts val="8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Single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Trebuchet MS"/>
                <a:cs typeface="Trebuchet MS"/>
              </a:rPr>
              <a:t>NameNode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master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server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that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33" dirty="0">
                <a:solidFill>
                  <a:prstClr val="black"/>
                </a:solidFill>
                <a:latin typeface="Tahoma"/>
                <a:cs typeface="Tahoma"/>
              </a:rPr>
              <a:t>manages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file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system 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namespace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regulates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access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files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by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clients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69424" lvl="1" indent="-447875" defTabSz="1219170">
              <a:lnSpc>
                <a:spcPct val="116100"/>
              </a:lnSpc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14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number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b="1" dirty="0">
                <a:solidFill>
                  <a:prstClr val="black"/>
                </a:solidFill>
                <a:latin typeface="Trebuchet MS"/>
                <a:cs typeface="Trebuchet MS"/>
              </a:rPr>
              <a:t>DataNodes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,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usually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one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per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node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cluster,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which  </a:t>
            </a:r>
            <a:r>
              <a:rPr sz="1867" spc="-33" dirty="0">
                <a:solidFill>
                  <a:prstClr val="black"/>
                </a:solidFill>
                <a:latin typeface="Tahoma"/>
                <a:cs typeface="Tahoma"/>
              </a:rPr>
              <a:t>manage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storage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attached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nodes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that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run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on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175256" lvl="1" indent="-447875" defTabSz="1219170">
              <a:lnSpc>
                <a:spcPct val="116100"/>
              </a:lnSpc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73" dirty="0">
                <a:solidFill>
                  <a:prstClr val="black"/>
                </a:solidFill>
                <a:latin typeface="Tahoma"/>
                <a:cs typeface="Tahoma"/>
              </a:rPr>
              <a:t>HDFS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exposes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file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system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namespace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allows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user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data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be 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stored</a:t>
            </a:r>
            <a:r>
              <a:rPr sz="1867" spc="-48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in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files.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6773" lvl="1" indent="-447875" defTabSz="1219170">
              <a:lnSpc>
                <a:spcPct val="116100"/>
              </a:lnSpc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Internally,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file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is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split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into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one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or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more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blocks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these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blocks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are 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stored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set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DataNodes.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43012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34" y="6319999"/>
            <a:ext cx="11062545" cy="0"/>
          </a:xfrm>
          <a:custGeom>
            <a:avLst/>
            <a:gdLst/>
            <a:ahLst/>
            <a:cxnLst/>
            <a:rect l="l" t="t" r="r" b="b"/>
            <a:pathLst>
              <a:path w="8296909">
                <a:moveTo>
                  <a:pt x="0" y="0"/>
                </a:moveTo>
                <a:lnTo>
                  <a:pt x="82967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31" y="554200"/>
            <a:ext cx="244687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4" y="5730985"/>
            <a:ext cx="102505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Source:</a:t>
            </a:r>
            <a:r>
              <a:rPr sz="1867" spc="-7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u="heavy" spc="-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https://hadoop.apache.org/docs/r3.1.1/hadoop-project-dist/hadoop-hdfs/HdfsDesign.html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2717" y="516201"/>
            <a:ext cx="7406567" cy="5084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98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000F-56AD-1A48-8346-282564B4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FF47-FB2A-1045-A48E-929B1A65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Taught an FPGA undergraduate lab way back in 1999-2002 when I was in graduate school.</a:t>
            </a:r>
          </a:p>
          <a:p>
            <a:r>
              <a:rPr lang="en-US" dirty="0"/>
              <a:t>Did a sabbatical in 2015 with </a:t>
            </a:r>
            <a:r>
              <a:rPr lang="en-US" dirty="0" err="1"/>
              <a:t>PixelVelocity</a:t>
            </a:r>
            <a:r>
              <a:rPr lang="en-US" dirty="0"/>
              <a:t>, a company based in Ann Arbor that builds smart cameras that use FPGAs.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8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1" y="844979"/>
            <a:ext cx="6655647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200" dirty="0"/>
              <a:t>HDFS </a:t>
            </a:r>
            <a:r>
              <a:rPr spc="53" dirty="0"/>
              <a:t>on the </a:t>
            </a:r>
            <a:r>
              <a:rPr spc="73" dirty="0"/>
              <a:t>command</a:t>
            </a:r>
            <a:r>
              <a:rPr spc="-579" dirty="0"/>
              <a:t> </a:t>
            </a:r>
            <a:r>
              <a:rPr spc="87" dirty="0"/>
              <a:t>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0850" y="2212875"/>
            <a:ext cx="42782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Example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prstClr val="black"/>
                </a:solidFill>
                <a:latin typeface="Tahoma"/>
                <a:cs typeface="Tahoma"/>
              </a:rPr>
              <a:t>HDFS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shell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operations: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85449" y="2958021"/>
          <a:ext cx="6769946" cy="1462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1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647">
                <a:tc>
                  <a:txBody>
                    <a:bodyPr/>
                    <a:lstStyle/>
                    <a:p>
                      <a:pPr marL="31750">
                        <a:lnSpc>
                          <a:spcPts val="1445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$</a:t>
                      </a:r>
                      <a:r>
                        <a:rPr sz="1900" spc="-7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00" spc="-5" dirty="0">
                          <a:latin typeface="Courier New"/>
                          <a:cs typeface="Courier New"/>
                        </a:rPr>
                        <a:t>hadoop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5"/>
                        </a:lnSpc>
                      </a:pPr>
                      <a:r>
                        <a:rPr sz="1900" spc="-5" dirty="0">
                          <a:latin typeface="Courier New"/>
                          <a:cs typeface="Courier New"/>
                        </a:rPr>
                        <a:t>fs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445"/>
                        </a:lnSpc>
                      </a:pPr>
                      <a:r>
                        <a:rPr sz="1900" spc="-5" dirty="0">
                          <a:latin typeface="Courier New"/>
                          <a:cs typeface="Courier New"/>
                        </a:rPr>
                        <a:t>-mkdir</a:t>
                      </a:r>
                      <a:r>
                        <a:rPr sz="190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00" spc="-5" dirty="0">
                          <a:latin typeface="Courier New"/>
                          <a:cs typeface="Courier New"/>
                        </a:rPr>
                        <a:t>/hdfs/myname/foo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$</a:t>
                      </a:r>
                      <a:r>
                        <a:rPr sz="1900" spc="-7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00" spc="-5" dirty="0">
                          <a:latin typeface="Courier New"/>
                          <a:cs typeface="Courier New"/>
                        </a:rPr>
                        <a:t>hadoop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1244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900" spc="-5" dirty="0">
                          <a:latin typeface="Courier New"/>
                          <a:cs typeface="Courier New"/>
                        </a:rPr>
                        <a:t>fs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12446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900" spc="-5" dirty="0">
                          <a:latin typeface="Courier New"/>
                          <a:cs typeface="Courier New"/>
                        </a:rPr>
                        <a:t>-put ~/bigdata.csv</a:t>
                      </a:r>
                      <a:r>
                        <a:rPr sz="1900" spc="-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00" spc="-5" dirty="0">
                          <a:latin typeface="Courier New"/>
                          <a:cs typeface="Courier New"/>
                        </a:rPr>
                        <a:t>/hdfs/myname/foo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1244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4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$</a:t>
                      </a:r>
                      <a:r>
                        <a:rPr sz="1900" spc="-7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00" spc="-5" dirty="0">
                          <a:latin typeface="Courier New"/>
                          <a:cs typeface="Courier New"/>
                        </a:rPr>
                        <a:t>hadoop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1244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900" spc="-5" dirty="0">
                          <a:latin typeface="Courier New"/>
                          <a:cs typeface="Courier New"/>
                        </a:rPr>
                        <a:t>fs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12446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900" spc="-5" dirty="0">
                          <a:latin typeface="Courier New"/>
                          <a:cs typeface="Courier New"/>
                        </a:rPr>
                        <a:t>-ls</a:t>
                      </a:r>
                      <a:r>
                        <a:rPr sz="190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00" spc="-5" dirty="0">
                          <a:latin typeface="Courier New"/>
                          <a:cs typeface="Courier New"/>
                        </a:rPr>
                        <a:t>/hdfs/myname/foo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1244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308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1" y="844979"/>
            <a:ext cx="7056967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pc="-253" dirty="0"/>
              <a:t>YARN </a:t>
            </a:r>
            <a:r>
              <a:rPr spc="-100" dirty="0"/>
              <a:t>(Yet </a:t>
            </a:r>
            <a:r>
              <a:rPr spc="-53" dirty="0"/>
              <a:t>Another</a:t>
            </a:r>
            <a:r>
              <a:rPr spc="-200" dirty="0"/>
              <a:t> </a:t>
            </a:r>
            <a:r>
              <a:rPr spc="100" dirty="0"/>
              <a:t>Resource  </a:t>
            </a:r>
            <a:r>
              <a:rPr spc="-27" dirty="0"/>
              <a:t>Negotiator)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32" y="2467678"/>
            <a:ext cx="7674187" cy="33787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5447" indent="-488514" defTabSz="1219170">
              <a:spcBef>
                <a:spcPts val="70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Resource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ahoma"/>
                <a:cs typeface="Tahoma"/>
              </a:rPr>
              <a:t>manager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job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scheduler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592652" lvl="1" indent="-447875" defTabSz="1219170">
              <a:lnSpc>
                <a:spcPct val="116100"/>
              </a:lnSpc>
              <a:spcBef>
                <a:spcPts val="8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This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is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one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sticking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points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integrating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Hadoop 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ecosystem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into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typical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3" dirty="0">
                <a:solidFill>
                  <a:prstClr val="black"/>
                </a:solidFill>
                <a:latin typeface="Tahoma"/>
                <a:cs typeface="Tahoma"/>
              </a:rPr>
              <a:t>HPC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clusters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36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Tasks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may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take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different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amounts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time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80" dirty="0">
                <a:solidFill>
                  <a:prstClr val="black"/>
                </a:solidFill>
                <a:latin typeface="Tahoma"/>
                <a:cs typeface="Tahoma"/>
              </a:rPr>
              <a:t>=&gt;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07" dirty="0">
                <a:solidFill>
                  <a:prstClr val="black"/>
                </a:solidFill>
                <a:latin typeface="Tahoma"/>
                <a:cs typeface="Tahoma"/>
              </a:rPr>
              <a:t>YARN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coordinates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505447" indent="-488514" defTabSz="1219170">
              <a:spcBef>
                <a:spcPts val="339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Scheduler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Tahoma"/>
                <a:cs typeface="Tahoma"/>
              </a:rPr>
              <a:t>has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47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pluggable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policy,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40" dirty="0">
                <a:solidFill>
                  <a:prstClr val="black"/>
                </a:solidFill>
                <a:latin typeface="Tahoma"/>
                <a:cs typeface="Tahoma"/>
              </a:rPr>
              <a:t>e.g.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44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CapacityScheduler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36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FairScheduler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505447" marR="99058" indent="-488514" defTabSz="1219170">
              <a:lnSpc>
                <a:spcPts val="3307"/>
              </a:lnSpc>
              <a:spcBef>
                <a:spcPts val="9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Job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submission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done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within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code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for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computation  </a:t>
            </a:r>
            <a:r>
              <a:rPr sz="2400" spc="-27" dirty="0">
                <a:solidFill>
                  <a:prstClr val="black"/>
                </a:solidFill>
                <a:latin typeface="Tahoma"/>
                <a:cs typeface="Tahoma"/>
              </a:rPr>
              <a:t>(example </a:t>
            </a:r>
            <a:r>
              <a:rPr sz="2400" spc="53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2400" spc="-56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follow)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96430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34" y="6319999"/>
            <a:ext cx="11062545" cy="0"/>
          </a:xfrm>
          <a:custGeom>
            <a:avLst/>
            <a:gdLst/>
            <a:ahLst/>
            <a:cxnLst/>
            <a:rect l="l" t="t" r="r" b="b"/>
            <a:pathLst>
              <a:path w="8296909">
                <a:moveTo>
                  <a:pt x="0" y="0"/>
                </a:moveTo>
                <a:lnTo>
                  <a:pt x="82967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31" y="554200"/>
            <a:ext cx="244687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3" y="5730985"/>
            <a:ext cx="941916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Source: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u="heavy" spc="-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https://hadoop.apache.org/docs/r3.1.1/hadoop-yarn/hadoop-yarn-site/YARN.html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9833" y="526734"/>
            <a:ext cx="8252332" cy="5107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130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0" y="844979"/>
            <a:ext cx="2961640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33" dirty="0"/>
              <a:t>MapReduce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50" y="2159535"/>
            <a:ext cx="7429500" cy="32216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5447" marR="314952" indent="-488514" defTabSz="1219170">
              <a:lnSpc>
                <a:spcPct val="114599"/>
              </a:lnSpc>
              <a:spcBef>
                <a:spcPts val="13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“</a:t>
            </a:r>
            <a:r>
              <a:rPr sz="2400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MapReduce:</a:t>
            </a:r>
            <a:r>
              <a:rPr sz="2400" u="heavy" spc="-29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2400" u="heavy" spc="1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Simplified</a:t>
            </a:r>
            <a:r>
              <a:rPr sz="2400" u="heavy" spc="-29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2400" u="heavy" spc="3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Data</a:t>
            </a:r>
            <a:r>
              <a:rPr sz="2400" u="heavy" spc="-29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2400" u="heavy" spc="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Processing</a:t>
            </a:r>
            <a:r>
              <a:rPr sz="2400" u="heavy" spc="-29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2400" u="heavy" spc="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on</a:t>
            </a:r>
            <a:r>
              <a:rPr sz="2400" u="heavy" spc="-29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2400" u="heavy" spc="-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Large  </a:t>
            </a:r>
            <a:r>
              <a:rPr sz="2400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Clusters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”,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80" dirty="0">
                <a:solidFill>
                  <a:prstClr val="black"/>
                </a:solidFill>
                <a:latin typeface="Tahoma"/>
                <a:cs typeface="Tahoma"/>
              </a:rPr>
              <a:t>J.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Dean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47" dirty="0">
                <a:solidFill>
                  <a:prstClr val="black"/>
                </a:solidFill>
                <a:latin typeface="Tahoma"/>
                <a:cs typeface="Tahoma"/>
              </a:rPr>
              <a:t>S.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Ghemawat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(2004)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505447" marR="1113339" indent="-488514" defTabSz="1219170">
              <a:lnSpc>
                <a:spcPct val="114599"/>
              </a:lnSpc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73" dirty="0">
                <a:solidFill>
                  <a:prstClr val="black"/>
                </a:solidFill>
                <a:latin typeface="Tahoma"/>
                <a:cs typeface="Tahoma"/>
              </a:rPr>
              <a:t>For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those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familiar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prstClr val="black"/>
                </a:solidFill>
                <a:latin typeface="Tahoma"/>
                <a:cs typeface="Tahoma"/>
              </a:rPr>
              <a:t>with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MPI,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this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is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similar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53" dirty="0">
                <a:solidFill>
                  <a:prstClr val="black"/>
                </a:solidFill>
                <a:latin typeface="Tahoma"/>
                <a:cs typeface="Tahoma"/>
              </a:rPr>
              <a:t>to 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scatter-gather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pattern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505447" indent="-488514" defTabSz="1219170">
              <a:spcBef>
                <a:spcPts val="42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100" dirty="0">
                <a:solidFill>
                  <a:prstClr val="black"/>
                </a:solidFill>
                <a:latin typeface="Tahoma"/>
                <a:cs typeface="Tahoma"/>
              </a:rPr>
              <a:t>Map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44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Applies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operation(s)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on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distributed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data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505447" indent="-488514" defTabSz="1219170">
              <a:spcBef>
                <a:spcPts val="339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Reduce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44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Collects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distributed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results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aggregates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them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some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way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46667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0" y="844979"/>
            <a:ext cx="520953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33" dirty="0"/>
              <a:t>MapReduce</a:t>
            </a:r>
            <a:r>
              <a:rPr spc="-260" dirty="0"/>
              <a:t> </a:t>
            </a:r>
            <a:r>
              <a:rPr spc="10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0849" y="2159535"/>
            <a:ext cx="7567507" cy="8235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lnSpc>
                <a:spcPct val="114599"/>
              </a:lnSpc>
              <a:spcBef>
                <a:spcPts val="133"/>
              </a:spcBef>
            </a:pPr>
            <a:r>
              <a:rPr sz="2400" spc="40" dirty="0">
                <a:solidFill>
                  <a:prstClr val="black"/>
                </a:solidFill>
                <a:latin typeface="Tahoma"/>
                <a:cs typeface="Tahoma"/>
              </a:rPr>
              <a:t>From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u="heavy" spc="3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MapReduce</a:t>
            </a:r>
            <a:r>
              <a:rPr sz="2400" u="heavy" spc="-29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2400" u="heavy" spc="3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Tutorial</a:t>
            </a:r>
            <a:r>
              <a:rPr sz="2400" spc="-287" dirty="0">
                <a:solidFill>
                  <a:srgbClr val="0277BD"/>
                </a:solidFill>
                <a:latin typeface="Tahoma"/>
                <a:cs typeface="Tahoma"/>
                <a:hlinkClick r:id="rId2"/>
              </a:rPr>
              <a:t> </a:t>
            </a:r>
            <a:r>
              <a:rPr sz="2400" spc="40" dirty="0">
                <a:solidFill>
                  <a:prstClr val="black"/>
                </a:solidFill>
                <a:latin typeface="Tahoma"/>
                <a:cs typeface="Tahoma"/>
              </a:rPr>
              <a:t>word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count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prstClr val="black"/>
                </a:solidFill>
                <a:latin typeface="Tahoma"/>
                <a:cs typeface="Tahoma"/>
              </a:rPr>
              <a:t>example.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67" dirty="0">
                <a:solidFill>
                  <a:prstClr val="black"/>
                </a:solidFill>
                <a:latin typeface="Tahoma"/>
                <a:cs typeface="Tahoma"/>
              </a:rPr>
              <a:t>Only  </a:t>
            </a:r>
            <a:r>
              <a:rPr sz="2400" spc="-20" dirty="0">
                <a:solidFill>
                  <a:prstClr val="black"/>
                </a:solidFill>
                <a:latin typeface="Tahoma"/>
                <a:cs typeface="Tahoma"/>
              </a:rPr>
              <a:t>snippets.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0849" y="3297794"/>
            <a:ext cx="6231467" cy="1863245"/>
          </a:xfrm>
          <a:prstGeom prst="rect">
            <a:avLst/>
          </a:prstGeom>
        </p:spPr>
        <p:txBody>
          <a:bodyPr vert="horz" wrap="square" lIns="0" tIns="42333" rIns="0" bIns="0" rtlCol="0">
            <a:spAutoFit/>
          </a:bodyPr>
          <a:lstStyle/>
          <a:p>
            <a:pPr marL="16933" defTabSz="1219170">
              <a:spcBef>
                <a:spcPts val="333"/>
              </a:spcBef>
            </a:pP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public class WordCount</a:t>
            </a:r>
            <a:r>
              <a:rPr sz="1333" spc="-2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23323" defTabSz="1219170">
              <a:spcBef>
                <a:spcPts val="200"/>
              </a:spcBef>
            </a:pP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public static class TokenizerMapper extends Mapper&lt;...&gt;</a:t>
            </a:r>
            <a:r>
              <a:rPr sz="1333" spc="-9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829713" defTabSz="1219170">
              <a:spcBef>
                <a:spcPts val="200"/>
              </a:spcBef>
            </a:pP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23323" defTabSz="1219170">
              <a:spcBef>
                <a:spcPts val="200"/>
              </a:spcBef>
            </a:pP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23323" defTabSz="1219170">
              <a:spcBef>
                <a:spcPts val="200"/>
              </a:spcBef>
            </a:pP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public static class IntSumReducer extends Reducer&lt;...&gt;</a:t>
            </a:r>
            <a:r>
              <a:rPr sz="1333" spc="-8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829713" defTabSz="1219170">
              <a:spcBef>
                <a:spcPts val="200"/>
              </a:spcBef>
            </a:pP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23323" defTabSz="1219170">
              <a:spcBef>
                <a:spcPts val="200"/>
              </a:spcBef>
            </a:pP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23323" defTabSz="1219170">
              <a:spcBef>
                <a:spcPts val="200"/>
              </a:spcBef>
              <a:tabLst>
                <a:tab pos="828866" algn="l"/>
              </a:tabLst>
            </a:pP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//	... continued</a:t>
            </a:r>
            <a:r>
              <a:rPr sz="1333" spc="-1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257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3632" y="554200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3632" y="6319999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31" y="554200"/>
            <a:ext cx="244687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0849" y="2192894"/>
            <a:ext cx="6028267" cy="32601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23323" marR="209968" indent="-406390" defTabSz="1219170">
              <a:lnSpc>
                <a:spcPct val="112500"/>
              </a:lnSpc>
              <a:spcBef>
                <a:spcPts val="133"/>
              </a:spcBef>
            </a:pP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public static void main(String[] args) throws Exception </a:t>
            </a: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Configuration conf </a:t>
            </a: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= </a:t>
            </a: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new</a:t>
            </a:r>
            <a:r>
              <a:rPr sz="1333" spc="-4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Configuration();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23323" marR="6773" defTabSz="1219170">
              <a:lnSpc>
                <a:spcPct val="112500"/>
              </a:lnSpc>
            </a:pP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Job job </a:t>
            </a: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= </a:t>
            </a: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Job.getInstance(conf, "word count");  job.setJarByClass(WordCount.class);  job.setMapperClass(TokenizerMapper.class);  job.setCombinerClass(IntSumReducer.class);  job.setReducerClass(IntSumReducer.class);  job.setOutputKeyClass(Text.class);  job.setOutputValueClass(IntWritable.class);  FileInputFormat.addInputPath(job, new Path(args[0]));  FileOutputFormat.setOutputPath(job, new Path(args[1]));  System.exit(job.waitForCompletion(true) </a:t>
            </a: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? 0 :</a:t>
            </a:r>
            <a:r>
              <a:rPr sz="1333" spc="-7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ourier New"/>
                <a:cs typeface="Courier New"/>
              </a:rPr>
              <a:t>1);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20128" defTabSz="1219170">
              <a:spcBef>
                <a:spcPts val="200"/>
              </a:spcBef>
            </a:pP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6933" defTabSz="1219170">
              <a:spcBef>
                <a:spcPts val="200"/>
              </a:spcBef>
            </a:pPr>
            <a:r>
              <a:rPr sz="1333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333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32895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850" y="2212875"/>
            <a:ext cx="117855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0" spc="67" dirty="0">
                <a:latin typeface="Tahoma"/>
                <a:cs typeface="Tahoma"/>
              </a:rPr>
              <a:t>And</a:t>
            </a:r>
            <a:r>
              <a:rPr sz="2400" b="0" spc="-387" dirty="0">
                <a:latin typeface="Tahoma"/>
                <a:cs typeface="Tahoma"/>
              </a:rPr>
              <a:t> </a:t>
            </a:r>
            <a:r>
              <a:rPr sz="2400" b="0" spc="-40" dirty="0">
                <a:latin typeface="Tahoma"/>
                <a:cs typeface="Tahoma"/>
              </a:rPr>
              <a:t>run: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0849" y="2855664"/>
            <a:ext cx="7430347" cy="689205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16933" defTabSz="1219170">
              <a:spcBef>
                <a:spcPts val="493"/>
              </a:spcBef>
            </a:pPr>
            <a:r>
              <a:rPr sz="1867" dirty="0">
                <a:solidFill>
                  <a:prstClr val="black"/>
                </a:solidFill>
                <a:latin typeface="Courier New"/>
                <a:cs typeface="Courier New"/>
              </a:rPr>
              <a:t>$ </a:t>
            </a:r>
            <a:r>
              <a:rPr sz="1867" spc="-7" dirty="0">
                <a:solidFill>
                  <a:prstClr val="black"/>
                </a:solidFill>
                <a:latin typeface="Courier New"/>
                <a:cs typeface="Courier New"/>
              </a:rPr>
              <a:t>bin/hadoop jar wc.jar WordCount</a:t>
            </a:r>
            <a:r>
              <a:rPr sz="1867" spc="-4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867" dirty="0">
                <a:solidFill>
                  <a:prstClr val="black"/>
                </a:solidFill>
                <a:latin typeface="Courier New"/>
                <a:cs typeface="Courier New"/>
              </a:rPr>
              <a:t>\</a:t>
            </a:r>
            <a:endParaRPr sz="1867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6933" defTabSz="1219170">
              <a:spcBef>
                <a:spcPts val="360"/>
              </a:spcBef>
            </a:pPr>
            <a:r>
              <a:rPr sz="1867" spc="-7" dirty="0">
                <a:solidFill>
                  <a:prstClr val="black"/>
                </a:solidFill>
                <a:latin typeface="Courier New"/>
                <a:cs typeface="Courier New"/>
              </a:rPr>
              <a:t>/user/joe/wordcount/input</a:t>
            </a:r>
            <a:r>
              <a:rPr sz="1867" spc="-10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ourier New"/>
                <a:cs typeface="Courier New"/>
              </a:rPr>
              <a:t>/user/joe/wordcount/output</a:t>
            </a:r>
            <a:endParaRPr sz="1867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74669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780" y="2409755"/>
            <a:ext cx="10473267" cy="1983449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08067" marR="6773" indent="-1291981">
              <a:lnSpc>
                <a:spcPct val="100299"/>
              </a:lnSpc>
              <a:spcBef>
                <a:spcPts val="107"/>
              </a:spcBef>
            </a:pPr>
            <a:r>
              <a:rPr sz="6400" spc="-40" dirty="0">
                <a:solidFill>
                  <a:srgbClr val="FFFFFF"/>
                </a:solidFill>
              </a:rPr>
              <a:t>How </a:t>
            </a:r>
            <a:r>
              <a:rPr sz="6400" spc="267" dirty="0">
                <a:solidFill>
                  <a:srgbClr val="FFFFFF"/>
                </a:solidFill>
              </a:rPr>
              <a:t>would </a:t>
            </a:r>
            <a:r>
              <a:rPr sz="6400" spc="87" dirty="0">
                <a:solidFill>
                  <a:srgbClr val="FFFFFF"/>
                </a:solidFill>
              </a:rPr>
              <a:t>Hadoop</a:t>
            </a:r>
            <a:r>
              <a:rPr sz="6400" spc="-1313" dirty="0">
                <a:solidFill>
                  <a:srgbClr val="FFFFFF"/>
                </a:solidFill>
              </a:rPr>
              <a:t> </a:t>
            </a:r>
            <a:r>
              <a:rPr sz="6400" spc="53" dirty="0">
                <a:solidFill>
                  <a:srgbClr val="FFFFFF"/>
                </a:solidFill>
              </a:rPr>
              <a:t>fit </a:t>
            </a:r>
            <a:r>
              <a:rPr sz="6400" spc="-13" dirty="0">
                <a:solidFill>
                  <a:srgbClr val="FFFFFF"/>
                </a:solidFill>
              </a:rPr>
              <a:t>into  </a:t>
            </a:r>
            <a:r>
              <a:rPr sz="6400" spc="180" dirty="0">
                <a:solidFill>
                  <a:srgbClr val="FFFFFF"/>
                </a:solidFill>
              </a:rPr>
              <a:t>typical </a:t>
            </a:r>
            <a:r>
              <a:rPr sz="6400" spc="-440" dirty="0">
                <a:solidFill>
                  <a:srgbClr val="FFFFFF"/>
                </a:solidFill>
              </a:rPr>
              <a:t>HPC</a:t>
            </a:r>
            <a:r>
              <a:rPr sz="6400" spc="-700" dirty="0">
                <a:solidFill>
                  <a:srgbClr val="FFFFFF"/>
                </a:solidFill>
              </a:rPr>
              <a:t> </a:t>
            </a:r>
            <a:r>
              <a:rPr sz="6400" spc="220" dirty="0">
                <a:solidFill>
                  <a:srgbClr val="FFFFFF"/>
                </a:solidFill>
              </a:rPr>
              <a:t>cluster?</a:t>
            </a:r>
            <a:endParaRPr sz="6400"/>
          </a:p>
        </p:txBody>
      </p:sp>
    </p:spTree>
    <p:extLst>
      <p:ext uri="{BB962C8B-B14F-4D97-AF65-F5344CB8AC3E}">
        <p14:creationId xmlns:p14="http://schemas.microsoft.com/office/powerpoint/2010/main" val="1960773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75757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31" y="554200"/>
            <a:ext cx="244687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5300" y="2968125"/>
            <a:ext cx="7050193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6400" b="1" spc="-213" dirty="0">
                <a:solidFill>
                  <a:srgbClr val="FFFFFF"/>
                </a:solidFill>
                <a:latin typeface="Gill Sans MT"/>
                <a:cs typeface="Gill Sans MT"/>
              </a:rPr>
              <a:t>With </a:t>
            </a:r>
            <a:r>
              <a:rPr sz="6400" b="1" spc="152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6400" b="1" spc="-3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6400" b="1" spc="305" dirty="0">
                <a:solidFill>
                  <a:srgbClr val="FFFFFF"/>
                </a:solidFill>
                <a:latin typeface="Gill Sans MT"/>
                <a:cs typeface="Gill Sans MT"/>
              </a:rPr>
              <a:t>kluges</a:t>
            </a:r>
            <a:endParaRPr sz="64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55644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0" y="844979"/>
            <a:ext cx="6861387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53" dirty="0"/>
              <a:t>Hadoop</a:t>
            </a:r>
            <a:r>
              <a:rPr spc="-180" dirty="0"/>
              <a:t> </a:t>
            </a:r>
            <a:r>
              <a:rPr spc="100" dirty="0"/>
              <a:t>is</a:t>
            </a:r>
            <a:r>
              <a:rPr spc="-180" dirty="0"/>
              <a:t> </a:t>
            </a:r>
            <a:r>
              <a:rPr spc="53" dirty="0"/>
              <a:t>the</a:t>
            </a:r>
            <a:r>
              <a:rPr spc="-180" dirty="0"/>
              <a:t> </a:t>
            </a:r>
            <a:r>
              <a:rPr spc="140" dirty="0"/>
              <a:t>whole</a:t>
            </a:r>
            <a:r>
              <a:rPr spc="-180" dirty="0"/>
              <a:t> </a:t>
            </a:r>
            <a:r>
              <a:rPr spc="100" dirty="0"/>
              <a:t>cluster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49" y="2140812"/>
            <a:ext cx="6670040" cy="18029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5447" indent="-488514" defTabSz="1219170">
              <a:spcBef>
                <a:spcPts val="70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is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meant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53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prstClr val="black"/>
                </a:solidFill>
                <a:latin typeface="Tahoma"/>
                <a:cs typeface="Tahoma"/>
              </a:rPr>
              <a:t>control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entire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cluster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44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73" dirty="0">
                <a:solidFill>
                  <a:prstClr val="black"/>
                </a:solidFill>
                <a:latin typeface="Tahoma"/>
                <a:cs typeface="Tahoma"/>
              </a:rPr>
              <a:t>HDFS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handles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distributed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storage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323419" lvl="1" indent="-447875" defTabSz="1219170">
              <a:lnSpc>
                <a:spcPct val="116100"/>
              </a:lnSpc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107" dirty="0">
                <a:solidFill>
                  <a:prstClr val="black"/>
                </a:solidFill>
                <a:latin typeface="Tahoma"/>
                <a:cs typeface="Tahoma"/>
              </a:rPr>
              <a:t>YARN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handles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distribution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tasks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available  storage/compute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resources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36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MapReduce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or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Spark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jobs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are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submitted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cluster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389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8373-57B8-4E48-9861-23CC1EF0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@Michigan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A07B-7C1F-D645-A80E-C977861CF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Purchased 2 nodes with a total of 6 Altera FPGAs</a:t>
            </a:r>
          </a:p>
          <a:p>
            <a:r>
              <a:rPr lang="en-US" dirty="0"/>
              <a:t>Started a FPGA Taskforce for interested researchers</a:t>
            </a:r>
          </a:p>
          <a:p>
            <a:r>
              <a:rPr lang="en-US" dirty="0"/>
              <a:t>Working with a Graduate Student on an independent study related to an optimization problem (function fitting) on FPGAs</a:t>
            </a:r>
          </a:p>
          <a:p>
            <a:r>
              <a:rPr lang="en-US" dirty="0"/>
              <a:t>This fall we plan to conduct a Graduate Course to benchmark and test the 7 dwarves algorithms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25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0" y="844979"/>
            <a:ext cx="470153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80" dirty="0"/>
              <a:t>Parallel </a:t>
            </a:r>
            <a:r>
              <a:rPr spc="133" dirty="0"/>
              <a:t>file</a:t>
            </a:r>
            <a:r>
              <a:rPr spc="-447" dirty="0"/>
              <a:t> </a:t>
            </a:r>
            <a:r>
              <a:rPr spc="107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49" y="2140813"/>
            <a:ext cx="8056880" cy="411253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5447" indent="-488514" defTabSz="1219170">
              <a:spcBef>
                <a:spcPts val="70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73" dirty="0">
                <a:solidFill>
                  <a:prstClr val="black"/>
                </a:solidFill>
                <a:latin typeface="Tahoma"/>
                <a:cs typeface="Tahoma"/>
              </a:rPr>
              <a:t>What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if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you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already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have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47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parallel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file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Tahoma"/>
                <a:cs typeface="Tahoma"/>
              </a:rPr>
              <a:t>system?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44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There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are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replacements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for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3" dirty="0">
                <a:solidFill>
                  <a:prstClr val="black"/>
                </a:solidFill>
                <a:latin typeface="Tahoma"/>
                <a:cs typeface="Tahoma"/>
              </a:rPr>
              <a:t>HDFS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557939" lvl="1" indent="-447875" defTabSz="1219170">
              <a:lnSpc>
                <a:spcPct val="116100"/>
              </a:lnSpc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Intel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Lustre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80" dirty="0">
                <a:solidFill>
                  <a:prstClr val="black"/>
                </a:solidFill>
                <a:latin typeface="Tahoma"/>
                <a:cs typeface="Tahoma"/>
              </a:rPr>
              <a:t>(RIP),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now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Whamcloud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53" dirty="0">
                <a:solidFill>
                  <a:prstClr val="black"/>
                </a:solidFill>
                <a:latin typeface="Tahoma"/>
                <a:cs typeface="Tahoma"/>
              </a:rPr>
              <a:t>again: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Adapter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for 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Lustre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defTabSz="1219170">
              <a:spcBef>
                <a:spcPts val="360"/>
              </a:spcBef>
            </a:pPr>
            <a:r>
              <a:rPr sz="1867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https://github.com/whamcloud/lustre-connector-for-hadoop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724617" lvl="2" indent="-447875" defTabSz="1219170">
              <a:spcBef>
                <a:spcPts val="360"/>
              </a:spcBef>
              <a:buFont typeface="Arial"/>
              <a:buChar char="■"/>
              <a:tabLst>
                <a:tab pos="1724617" algn="l"/>
                <a:tab pos="1725464" algn="l"/>
              </a:tabLst>
            </a:pP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Assumes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33" dirty="0">
                <a:solidFill>
                  <a:prstClr val="black"/>
                </a:solidFill>
                <a:latin typeface="Tahoma"/>
                <a:cs typeface="Tahoma"/>
              </a:rPr>
              <a:t>2.3.0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installed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non-securely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93" dirty="0">
                <a:solidFill>
                  <a:prstClr val="black"/>
                </a:solidFill>
                <a:latin typeface="Tahoma"/>
                <a:cs typeface="Tahoma"/>
              </a:rPr>
              <a:t>(i.e.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run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33" dirty="0">
                <a:solidFill>
                  <a:prstClr val="black"/>
                </a:solidFill>
                <a:latin typeface="Tahoma"/>
                <a:cs typeface="Tahoma"/>
              </a:rPr>
              <a:t>as</a:t>
            </a:r>
            <a:r>
              <a:rPr sz="1867" spc="-2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root)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1740703" lvl="1" indent="-447875" defTabSz="1219170">
              <a:lnSpc>
                <a:spcPct val="116100"/>
              </a:lnSpc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CephFS: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Hadoop CephFS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Plugin </a:t>
            </a:r>
            <a:r>
              <a:rPr sz="1867" u="heavy" spc="1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</a:rPr>
              <a:t> </a:t>
            </a:r>
            <a:r>
              <a:rPr sz="1867" u="heavy" spc="-1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3"/>
              </a:rPr>
              <a:t>http://docs.ceph.com/docs/mimic/cephfs/hadoop/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724617" lvl="2" indent="-447875" defTabSz="1219170">
              <a:spcBef>
                <a:spcPts val="360"/>
              </a:spcBef>
              <a:buFont typeface="Arial"/>
              <a:buChar char="■"/>
              <a:tabLst>
                <a:tab pos="1724617" algn="l"/>
                <a:tab pos="1725464" algn="l"/>
              </a:tabLst>
            </a:pP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Requires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Tahoma"/>
                <a:cs typeface="Tahoma"/>
              </a:rPr>
              <a:t>1.1.x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stable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series;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latest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is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33" dirty="0">
                <a:solidFill>
                  <a:prstClr val="black"/>
                </a:solidFill>
                <a:latin typeface="Tahoma"/>
                <a:cs typeface="Tahoma"/>
              </a:rPr>
              <a:t>3.1.1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66038" lvl="1" indent="-447875" defTabSz="1219170">
              <a:lnSpc>
                <a:spcPct val="116100"/>
              </a:lnSpc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GPFS: </a:t>
            </a:r>
            <a:r>
              <a:rPr sz="1867" spc="80" dirty="0">
                <a:solidFill>
                  <a:prstClr val="black"/>
                </a:solidFill>
                <a:latin typeface="Tahoma"/>
                <a:cs typeface="Tahoma"/>
              </a:rPr>
              <a:t>IBM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Spectrum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Scale </a:t>
            </a:r>
            <a:r>
              <a:rPr sz="1867" u="heavy" spc="-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</a:rPr>
              <a:t> </a:t>
            </a:r>
            <a:r>
              <a:rPr sz="1867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4"/>
              </a:rPr>
              <a:t>https://www.ibm.com/support/knowledgecenter/en/STXKQY_4.1. </a:t>
            </a:r>
            <a:r>
              <a:rPr sz="1867" dirty="0">
                <a:solidFill>
                  <a:srgbClr val="0277BD"/>
                </a:solidFill>
                <a:latin typeface="Tahoma"/>
                <a:cs typeface="Tahoma"/>
              </a:rPr>
              <a:t> </a:t>
            </a:r>
            <a:r>
              <a:rPr sz="1867" u="heavy" spc="-20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4"/>
              </a:rPr>
              <a:t>1/com.ibm.spectrum.scale.v4r11.adv.doc/bl1adv_hadoop.htm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20487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1" y="844979"/>
            <a:ext cx="8123767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100" dirty="0"/>
              <a:t>Resource </a:t>
            </a:r>
            <a:r>
              <a:rPr spc="7" dirty="0"/>
              <a:t>mgmt </a:t>
            </a:r>
            <a:r>
              <a:rPr spc="-152" dirty="0"/>
              <a:t>&amp; </a:t>
            </a:r>
            <a:r>
              <a:rPr spc="67" dirty="0"/>
              <a:t>job</a:t>
            </a:r>
            <a:r>
              <a:rPr spc="-640" dirty="0"/>
              <a:t> </a:t>
            </a:r>
            <a:r>
              <a:rPr spc="167" dirty="0"/>
              <a:t>scheduling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49" y="2159535"/>
            <a:ext cx="8055187" cy="36321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5447" marR="817013" indent="-488514" defTabSz="1219170">
              <a:lnSpc>
                <a:spcPct val="114599"/>
              </a:lnSpc>
              <a:spcBef>
                <a:spcPts val="13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73" dirty="0">
                <a:solidFill>
                  <a:prstClr val="black"/>
                </a:solidFill>
                <a:latin typeface="Tahoma"/>
                <a:cs typeface="Tahoma"/>
              </a:rPr>
              <a:t>What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if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you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already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have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47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resource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ahoma"/>
                <a:cs typeface="Tahoma"/>
              </a:rPr>
              <a:t>manager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67" dirty="0">
                <a:solidFill>
                  <a:prstClr val="black"/>
                </a:solidFill>
                <a:latin typeface="Tahoma"/>
                <a:cs typeface="Tahoma"/>
              </a:rPr>
              <a:t>&amp;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job 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scheduler?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479201" lvl="1" indent="-447875" defTabSz="1219170">
              <a:lnSpc>
                <a:spcPct val="116100"/>
              </a:lnSpc>
              <a:spcBef>
                <a:spcPts val="8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Generally,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solution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is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take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3" dirty="0">
                <a:solidFill>
                  <a:prstClr val="black"/>
                </a:solidFill>
                <a:latin typeface="Tahoma"/>
                <a:cs typeface="Tahoma"/>
              </a:rPr>
              <a:t>HPC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47" dirty="0">
                <a:solidFill>
                  <a:prstClr val="black"/>
                </a:solidFill>
                <a:latin typeface="Tahoma"/>
                <a:cs typeface="Tahoma"/>
              </a:rPr>
              <a:t>job,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launch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an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hoc 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cluster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on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nodes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assigned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that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job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505447" marR="6773" indent="-488514" defTabSz="1219170">
              <a:lnSpc>
                <a:spcPts val="3307"/>
              </a:lnSpc>
              <a:spcBef>
                <a:spcPts val="9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Univa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3" dirty="0">
                <a:solidFill>
                  <a:prstClr val="black"/>
                </a:solidFill>
                <a:latin typeface="Tahoma"/>
                <a:cs typeface="Tahoma"/>
              </a:rPr>
              <a:t>Grid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Engine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Tahoma"/>
                <a:cs typeface="Tahoma"/>
              </a:rPr>
              <a:t>has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integration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(for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Cloudera 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Distribution for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Hadoop (CDH) </a:t>
            </a:r>
            <a:r>
              <a:rPr sz="2400" spc="-60" dirty="0">
                <a:solidFill>
                  <a:prstClr val="black"/>
                </a:solidFill>
                <a:latin typeface="Tahoma"/>
                <a:cs typeface="Tahoma"/>
              </a:rPr>
              <a:t>3) </a:t>
            </a:r>
            <a:r>
              <a:rPr sz="2400" u="heavy" spc="-60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http://www.gridengine.eu/gridengineaddons/86-clouder  </a:t>
            </a:r>
            <a:r>
              <a:rPr sz="2400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a-slides-about-univa-grid-engine-uge-hadoop-integratio  </a:t>
            </a:r>
            <a:r>
              <a:rPr sz="2400" u="heavy" spc="-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n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38953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3632" y="554200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3632" y="6319999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31" y="554200"/>
            <a:ext cx="244687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540" y="2169864"/>
            <a:ext cx="7950200" cy="3670727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464808" indent="-447875" defTabSz="1219170">
              <a:spcBef>
                <a:spcPts val="493"/>
              </a:spcBef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spc="80" dirty="0">
                <a:solidFill>
                  <a:prstClr val="black"/>
                </a:solidFill>
                <a:latin typeface="Tahoma"/>
                <a:cs typeface="Tahoma"/>
              </a:rPr>
              <a:t>SLURM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Tahoma"/>
                <a:cs typeface="Tahoma"/>
              </a:rPr>
              <a:t>etc.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074393" lvl="1" indent="-447875" defTabSz="1219170">
              <a:spcBef>
                <a:spcPts val="360"/>
              </a:spcBef>
              <a:buFont typeface="Arial"/>
              <a:buChar char="○"/>
              <a:tabLst>
                <a:tab pos="1073546" algn="l"/>
                <a:tab pos="1075240" algn="l"/>
              </a:tabLst>
            </a:pPr>
            <a:r>
              <a:rPr sz="1867" spc="53" dirty="0">
                <a:solidFill>
                  <a:prstClr val="black"/>
                </a:solidFill>
                <a:latin typeface="Tahoma"/>
                <a:cs typeface="Tahoma"/>
              </a:rPr>
              <a:t>LLNL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Magpie</a:t>
            </a:r>
            <a:r>
              <a:rPr sz="1867" spc="-240" dirty="0">
                <a:solidFill>
                  <a:srgbClr val="0277BD"/>
                </a:solidFill>
                <a:latin typeface="Tahoma"/>
                <a:cs typeface="Tahoma"/>
              </a:rPr>
              <a:t> </a:t>
            </a:r>
            <a:r>
              <a:rPr sz="1867" u="heavy" spc="-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https://github.com/LLNL/magpie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683978" lvl="2" indent="-447875" defTabSz="1219170">
              <a:spcBef>
                <a:spcPts val="360"/>
              </a:spcBef>
              <a:buFont typeface="Arial"/>
              <a:buChar char="■"/>
              <a:tabLst>
                <a:tab pos="1683131" algn="l"/>
                <a:tab pos="1684825" algn="l"/>
              </a:tabLst>
            </a:pP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Set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bash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scripts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Tahoma"/>
                <a:cs typeface="Tahoma"/>
              </a:rPr>
              <a:t>etc.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run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zoo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3" dirty="0">
                <a:solidFill>
                  <a:prstClr val="black"/>
                </a:solidFill>
                <a:latin typeface="Tahoma"/>
                <a:cs typeface="Tahoma"/>
              </a:rPr>
              <a:t>HPC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683978" marR="814473" lvl="2" indent="-447875" defTabSz="1219170">
              <a:lnSpc>
                <a:spcPct val="116100"/>
              </a:lnSpc>
              <a:buFont typeface="Arial"/>
              <a:buChar char="■"/>
              <a:tabLst>
                <a:tab pos="1683131" algn="l"/>
                <a:tab pos="1684825" algn="l"/>
              </a:tabLst>
            </a:pP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Supports: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Hadoop,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Tahoma"/>
                <a:cs typeface="Tahoma"/>
              </a:rPr>
              <a:t>Spark,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Hbase,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Storm,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Tahoma"/>
                <a:cs typeface="Tahoma"/>
              </a:rPr>
              <a:t>Pig,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Mahout, 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Phoenix,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Kafka,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Tachyon,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Zeppelin,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Zookeeper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683978" lvl="2" indent="-447875" defTabSz="1219170">
              <a:spcBef>
                <a:spcPts val="360"/>
              </a:spcBef>
              <a:buFont typeface="Arial"/>
              <a:buChar char="■"/>
              <a:tabLst>
                <a:tab pos="1683131" algn="l"/>
                <a:tab pos="1684825" algn="l"/>
              </a:tabLst>
            </a:pP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Supports: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Tahoma"/>
                <a:cs typeface="Tahoma"/>
              </a:rPr>
              <a:t>Slurm,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Moab,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Torque,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LSF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683978" lvl="2" indent="-447875" defTabSz="1219170">
              <a:spcBef>
                <a:spcPts val="360"/>
              </a:spcBef>
              <a:buFont typeface="Arial"/>
              <a:buChar char="■"/>
              <a:tabLst>
                <a:tab pos="1683131" algn="l"/>
                <a:tab pos="1684825" algn="l"/>
              </a:tabLst>
            </a:pP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Supports: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Lustre,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or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other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shared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file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system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074393" marR="6773" lvl="1" indent="-447875" defTabSz="1219170">
              <a:lnSpc>
                <a:spcPct val="116100"/>
              </a:lnSpc>
              <a:buFont typeface="Arial"/>
              <a:buChar char="○"/>
              <a:tabLst>
                <a:tab pos="1073546" algn="l"/>
                <a:tab pos="1075240" algn="l"/>
              </a:tabLst>
            </a:pP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Harvard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Faculty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67" dirty="0">
                <a:solidFill>
                  <a:prstClr val="black"/>
                </a:solidFill>
                <a:latin typeface="Tahoma"/>
                <a:cs typeface="Tahoma"/>
              </a:rPr>
              <a:t>Arts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7" dirty="0">
                <a:solidFill>
                  <a:prstClr val="black"/>
                </a:solidFill>
                <a:latin typeface="Tahoma"/>
                <a:cs typeface="Tahoma"/>
              </a:rPr>
              <a:t>&amp;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Sciences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Research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Computing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(FASRC) </a:t>
            </a:r>
            <a:r>
              <a:rPr sz="1867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</a:rPr>
              <a:t> </a:t>
            </a:r>
            <a:r>
              <a:rPr sz="1867" u="heavy" spc="-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3"/>
              </a:rPr>
              <a:t>https://github.com/fasrc/hpc-hadoop-mapreduce</a:t>
            </a:r>
            <a:r>
              <a:rPr sz="1867" spc="100" dirty="0">
                <a:solidFill>
                  <a:srgbClr val="0277B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(old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33" dirty="0">
                <a:solidFill>
                  <a:prstClr val="black"/>
                </a:solidFill>
                <a:latin typeface="Tahoma"/>
                <a:cs typeface="Tahoma"/>
              </a:rPr>
              <a:t>-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67" dirty="0">
                <a:solidFill>
                  <a:prstClr val="black"/>
                </a:solidFill>
                <a:latin typeface="Tahoma"/>
                <a:cs typeface="Tahoma"/>
              </a:rPr>
              <a:t>Nov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2013)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683978" marR="173562" lvl="2" indent="-447875" defTabSz="1219170">
              <a:lnSpc>
                <a:spcPct val="116100"/>
              </a:lnSpc>
              <a:buFont typeface="Arial"/>
              <a:buChar char="■"/>
              <a:tabLst>
                <a:tab pos="1683131" algn="l"/>
                <a:tab pos="1684825" algn="l"/>
              </a:tabLst>
            </a:pPr>
            <a:r>
              <a:rPr sz="1867" spc="47" dirty="0">
                <a:solidFill>
                  <a:prstClr val="black"/>
                </a:solidFill>
                <a:latin typeface="Tahoma"/>
                <a:cs typeface="Tahoma"/>
              </a:rPr>
              <a:t>One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big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bash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script;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works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for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80" dirty="0">
                <a:solidFill>
                  <a:prstClr val="black"/>
                </a:solidFill>
                <a:latin typeface="Tahoma"/>
                <a:cs typeface="Tahoma"/>
              </a:rPr>
              <a:t>SLURM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7" dirty="0">
                <a:solidFill>
                  <a:prstClr val="black"/>
                </a:solidFill>
                <a:latin typeface="Tahoma"/>
                <a:cs typeface="Tahoma"/>
              </a:rPr>
              <a:t>&amp;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33" dirty="0">
                <a:solidFill>
                  <a:prstClr val="black"/>
                </a:solidFill>
                <a:latin typeface="Tahoma"/>
                <a:cs typeface="Tahoma"/>
              </a:rPr>
              <a:t>LSF;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ignores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3" dirty="0">
                <a:solidFill>
                  <a:prstClr val="black"/>
                </a:solidFill>
                <a:latin typeface="Tahoma"/>
                <a:cs typeface="Tahoma"/>
              </a:rPr>
              <a:t>HDFS 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for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existing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file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system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30674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3632" y="554200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3632" y="6319999"/>
            <a:ext cx="832612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1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31" y="554200"/>
            <a:ext cx="244687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1550" y="2159535"/>
            <a:ext cx="8022167" cy="3834040"/>
          </a:xfrm>
          <a:prstGeom prst="rect">
            <a:avLst/>
          </a:prstGeom>
        </p:spPr>
        <p:txBody>
          <a:bodyPr vert="horz" wrap="square" lIns="0" tIns="70272" rIns="0" bIns="0" rtlCol="0">
            <a:spAutoFit/>
          </a:bodyPr>
          <a:lstStyle/>
          <a:p>
            <a:pPr marL="505447" indent="-488514" defTabSz="1219170">
              <a:spcBef>
                <a:spcPts val="552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Slurm </a:t>
            </a:r>
            <a:r>
              <a:rPr sz="2400" spc="-33" dirty="0">
                <a:solidFill>
                  <a:prstClr val="black"/>
                </a:solidFill>
                <a:latin typeface="Tahoma"/>
                <a:cs typeface="Tahoma"/>
              </a:rPr>
              <a:t>etc.</a:t>
            </a:r>
            <a:r>
              <a:rPr sz="2400" spc="-6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ahoma"/>
                <a:cs typeface="Tahoma"/>
              </a:rPr>
              <a:t>(continued)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6773" lvl="1" indent="-447875" defTabSz="1219170">
              <a:lnSpc>
                <a:spcPct val="114599"/>
              </a:lnSpc>
              <a:buSzPct val="77777"/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OpenSFS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Lustre </a:t>
            </a:r>
            <a:r>
              <a:rPr sz="2400" spc="53" dirty="0">
                <a:solidFill>
                  <a:prstClr val="black"/>
                </a:solidFill>
                <a:latin typeface="Tahoma"/>
                <a:cs typeface="Tahoma"/>
              </a:rPr>
              <a:t>User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Group </a:t>
            </a:r>
            <a:r>
              <a:rPr sz="2400" spc="73" dirty="0">
                <a:solidFill>
                  <a:prstClr val="black"/>
                </a:solidFill>
                <a:latin typeface="Tahoma"/>
                <a:cs typeface="Tahoma"/>
              </a:rPr>
              <a:t>2013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talk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by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Intel  </a:t>
            </a:r>
            <a:r>
              <a:rPr sz="2400" spc="-20" dirty="0">
                <a:solidFill>
                  <a:prstClr val="black"/>
                </a:solidFill>
                <a:latin typeface="Tahoma"/>
                <a:cs typeface="Tahoma"/>
              </a:rPr>
              <a:t>(Castain,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Kulkarni,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ahoma"/>
                <a:cs typeface="Tahoma"/>
              </a:rPr>
              <a:t>Xu)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“MapReduce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Lustre: 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Running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Hadoop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in </a:t>
            </a:r>
            <a:r>
              <a:rPr sz="2400" spc="-47" dirty="0">
                <a:solidFill>
                  <a:prstClr val="black"/>
                </a:solidFill>
                <a:latin typeface="Tahoma"/>
                <a:cs typeface="Tahoma"/>
              </a:rPr>
              <a:t>a </a:t>
            </a:r>
            <a:r>
              <a:rPr sz="2400" spc="167" dirty="0">
                <a:solidFill>
                  <a:prstClr val="black"/>
                </a:solidFill>
                <a:latin typeface="Tahoma"/>
                <a:cs typeface="Tahoma"/>
              </a:rPr>
              <a:t>HPC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Environment” </a:t>
            </a:r>
            <a:r>
              <a:rPr sz="2400" u="heavy" spc="7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</a:rPr>
              <a:t> </a:t>
            </a:r>
            <a:r>
              <a:rPr sz="2400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http://cdn.opensfs.org/wp-content/uploads/2013/1 </a:t>
            </a:r>
            <a:r>
              <a:rPr sz="2400" dirty="0">
                <a:solidFill>
                  <a:srgbClr val="0277BD"/>
                </a:solidFill>
                <a:latin typeface="Tahoma"/>
                <a:cs typeface="Tahoma"/>
              </a:rPr>
              <a:t> </a:t>
            </a:r>
            <a:r>
              <a:rPr sz="2400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0/CLUG2013_Running-Hadoop_final.pdf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724617" marR="204042" lvl="2" indent="-488514" defTabSz="1219170">
              <a:lnSpc>
                <a:spcPct val="114599"/>
              </a:lnSpc>
              <a:buFont typeface="Arial"/>
              <a:buChar char="■"/>
              <a:tabLst>
                <a:tab pos="1724617" algn="l"/>
                <a:tab pos="1725464" algn="l"/>
              </a:tabLst>
            </a:pP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Intel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Distribution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of Hadoop </a:t>
            </a:r>
            <a:r>
              <a:rPr sz="2400" spc="-360" dirty="0">
                <a:solidFill>
                  <a:prstClr val="black"/>
                </a:solidFill>
                <a:latin typeface="Tahoma"/>
                <a:cs typeface="Tahoma"/>
              </a:rPr>
              <a:t>+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Proprietary  Hadoop-JSON</a:t>
            </a:r>
            <a:r>
              <a:rPr sz="2400" spc="-3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Translator</a:t>
            </a:r>
            <a:r>
              <a:rPr sz="2400" spc="-3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360" dirty="0">
                <a:solidFill>
                  <a:prstClr val="black"/>
                </a:solidFill>
                <a:latin typeface="Tahoma"/>
                <a:cs typeface="Tahoma"/>
              </a:rPr>
              <a:t>+</a:t>
            </a:r>
            <a:r>
              <a:rPr sz="2400" spc="-3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07" dirty="0">
                <a:solidFill>
                  <a:prstClr val="black"/>
                </a:solidFill>
                <a:latin typeface="Tahoma"/>
                <a:cs typeface="Tahoma"/>
              </a:rPr>
              <a:t>SLURM</a:t>
            </a:r>
            <a:r>
              <a:rPr sz="2400" spc="-3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prstClr val="black"/>
                </a:solidFill>
                <a:latin typeface="Tahoma"/>
                <a:cs typeface="Tahoma"/>
              </a:rPr>
              <a:t>JSON</a:t>
            </a:r>
            <a:r>
              <a:rPr sz="2400" spc="-3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47" dirty="0">
                <a:solidFill>
                  <a:prstClr val="black"/>
                </a:solidFill>
                <a:latin typeface="Tahoma"/>
                <a:cs typeface="Tahoma"/>
              </a:rPr>
              <a:t>API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724617" lvl="2" indent="-488514" defTabSz="1219170">
              <a:spcBef>
                <a:spcPts val="420"/>
              </a:spcBef>
              <a:buFont typeface="Arial"/>
              <a:buChar char="■"/>
              <a:tabLst>
                <a:tab pos="1724617" algn="l"/>
                <a:tab pos="1725464" algn="l"/>
              </a:tabLst>
            </a:pPr>
            <a:r>
              <a:rPr sz="2400" spc="53" dirty="0">
                <a:solidFill>
                  <a:prstClr val="black"/>
                </a:solidFill>
                <a:latin typeface="Tahoma"/>
                <a:cs typeface="Tahoma"/>
              </a:rPr>
              <a:t>Also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talks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about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Lustre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replacing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prstClr val="black"/>
                </a:solidFill>
                <a:latin typeface="Tahoma"/>
                <a:cs typeface="Tahoma"/>
              </a:rPr>
              <a:t>HDFS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8436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393" y="2898704"/>
            <a:ext cx="544152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spc="113" dirty="0">
                <a:solidFill>
                  <a:srgbClr val="FFFFFF"/>
                </a:solidFill>
              </a:rPr>
              <a:t>Apache</a:t>
            </a:r>
            <a:r>
              <a:rPr sz="6400" spc="-333" dirty="0">
                <a:solidFill>
                  <a:srgbClr val="FFFFFF"/>
                </a:solidFill>
              </a:rPr>
              <a:t> </a:t>
            </a:r>
            <a:r>
              <a:rPr sz="6400" spc="53" dirty="0">
                <a:solidFill>
                  <a:srgbClr val="FFFFFF"/>
                </a:solidFill>
              </a:rPr>
              <a:t>Spark</a:t>
            </a:r>
            <a:endParaRPr sz="6400"/>
          </a:p>
        </p:txBody>
      </p:sp>
    </p:spTree>
    <p:extLst>
      <p:ext uri="{BB962C8B-B14F-4D97-AF65-F5344CB8AC3E}">
        <p14:creationId xmlns:p14="http://schemas.microsoft.com/office/powerpoint/2010/main" val="2077451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2274" y="1126639"/>
            <a:ext cx="751144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4711">
              <a:spcBef>
                <a:spcPts val="133"/>
              </a:spcBef>
            </a:pPr>
            <a:r>
              <a:rPr spc="-73" dirty="0"/>
              <a:t>What </a:t>
            </a:r>
            <a:r>
              <a:rPr spc="100" dirty="0"/>
              <a:t>is </a:t>
            </a:r>
            <a:r>
              <a:rPr spc="67" dirty="0"/>
              <a:t>Apache</a:t>
            </a:r>
            <a:r>
              <a:rPr spc="-545" dirty="0"/>
              <a:t> </a:t>
            </a:r>
            <a:r>
              <a:rPr spc="100" dirty="0"/>
              <a:t>Spark?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49" y="2159535"/>
            <a:ext cx="7934960" cy="353152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5447" marR="761134" indent="-488514" defTabSz="1219170">
              <a:lnSpc>
                <a:spcPct val="114599"/>
              </a:lnSpc>
              <a:spcBef>
                <a:spcPts val="13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Apache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Spark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is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47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fast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general-purpose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cluster 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computing system </a:t>
            </a:r>
            <a:r>
              <a:rPr sz="2400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1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https://spark.apache.org/docs/latest/index.html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44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80" dirty="0">
                <a:solidFill>
                  <a:prstClr val="black"/>
                </a:solidFill>
                <a:latin typeface="Tahoma"/>
                <a:cs typeface="Tahoma"/>
              </a:rPr>
              <a:t>Not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very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informative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505447" indent="-488514" defTabSz="1219170">
              <a:spcBef>
                <a:spcPts val="339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73" dirty="0">
                <a:solidFill>
                  <a:prstClr val="black"/>
                </a:solidFill>
                <a:latin typeface="Tahoma"/>
                <a:cs typeface="Tahoma"/>
              </a:rPr>
              <a:t>Key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difference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between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MapReduce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prstClr val="black"/>
                </a:solidFill>
                <a:latin typeface="Tahoma"/>
                <a:cs typeface="Tahoma"/>
              </a:rPr>
              <a:t>Spark: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44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Hadoop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MapReduce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reads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from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writes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node-local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disk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36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Apache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Spark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does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53" dirty="0">
                <a:solidFill>
                  <a:prstClr val="black"/>
                </a:solidFill>
                <a:latin typeface="Tahoma"/>
                <a:cs typeface="Tahoma"/>
              </a:rPr>
              <a:t>it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Tahoma"/>
                <a:cs typeface="Tahoma"/>
              </a:rPr>
              <a:t>memory,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writes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only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at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end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505447" marR="8466" indent="-488514" defTabSz="1219170">
              <a:lnSpc>
                <a:spcPts val="3307"/>
              </a:lnSpc>
              <a:spcBef>
                <a:spcPts val="93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Also,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Apache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Spark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Tahoma"/>
                <a:cs typeface="Tahoma"/>
              </a:rPr>
              <a:t>has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47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standalone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mode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prstClr val="black"/>
                </a:solidFill>
                <a:latin typeface="Tahoma"/>
                <a:cs typeface="Tahoma"/>
              </a:rPr>
              <a:t>(no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HDFS,</a:t>
            </a:r>
            <a:r>
              <a:rPr sz="2400" spc="-29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no  </a:t>
            </a:r>
            <a:r>
              <a:rPr sz="2400" spc="67" dirty="0">
                <a:solidFill>
                  <a:prstClr val="black"/>
                </a:solidFill>
                <a:latin typeface="Tahoma"/>
                <a:cs typeface="Tahoma"/>
              </a:rPr>
              <a:t>YARN)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which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7" dirty="0">
                <a:solidFill>
                  <a:prstClr val="black"/>
                </a:solidFill>
                <a:latin typeface="Tahoma"/>
                <a:cs typeface="Tahoma"/>
              </a:rPr>
              <a:t>is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ahoma"/>
                <a:cs typeface="Tahoma"/>
              </a:rPr>
              <a:t>basis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ahoma"/>
                <a:cs typeface="Tahoma"/>
              </a:rPr>
              <a:t>following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kluge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9319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0" y="844979"/>
            <a:ext cx="6399107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33" dirty="0"/>
              <a:t>Spark </a:t>
            </a:r>
            <a:r>
              <a:rPr dirty="0"/>
              <a:t>in </a:t>
            </a:r>
            <a:r>
              <a:rPr spc="133" dirty="0"/>
              <a:t>standalone</a:t>
            </a:r>
            <a:r>
              <a:rPr spc="-553" dirty="0"/>
              <a:t> </a:t>
            </a:r>
            <a:r>
              <a:rPr spc="87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49" y="2159535"/>
            <a:ext cx="8045027" cy="19324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5447" marR="6773" indent="-488514" defTabSz="1219170">
              <a:lnSpc>
                <a:spcPct val="114599"/>
              </a:lnSpc>
              <a:spcBef>
                <a:spcPts val="133"/>
              </a:spcBef>
              <a:buClr>
                <a:srgbClr val="000000"/>
              </a:buClr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u="heavy" spc="-1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https://spark.apache.org/docs/latest/spark-standalone.h  </a:t>
            </a:r>
            <a:r>
              <a:rPr sz="2400" u="heavy" spc="3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tml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505447" indent="-488514" defTabSz="1219170">
              <a:spcBef>
                <a:spcPts val="42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113" dirty="0">
                <a:solidFill>
                  <a:prstClr val="black"/>
                </a:solidFill>
                <a:latin typeface="Tahoma"/>
                <a:cs typeface="Tahoma"/>
              </a:rPr>
              <a:t>No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prstClr val="black"/>
                </a:solidFill>
                <a:latin typeface="Tahoma"/>
                <a:cs typeface="Tahoma"/>
              </a:rPr>
              <a:t>YARN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Tahoma"/>
                <a:cs typeface="Tahoma"/>
              </a:rPr>
              <a:t>(or</a:t>
            </a:r>
            <a:r>
              <a:rPr sz="2400" spc="-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13" dirty="0">
                <a:solidFill>
                  <a:prstClr val="black"/>
                </a:solidFill>
                <a:latin typeface="Tahoma"/>
                <a:cs typeface="Tahoma"/>
              </a:rPr>
              <a:t>Mesos)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607045" lvl="1" indent="-447875" defTabSz="1219170">
              <a:lnSpc>
                <a:spcPct val="116100"/>
              </a:lnSpc>
              <a:spcBef>
                <a:spcPts val="8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Start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master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worker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daemons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by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Tahoma"/>
                <a:cs typeface="Tahoma"/>
              </a:rPr>
              <a:t>hand,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or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by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using</a:t>
            </a:r>
            <a:r>
              <a:rPr sz="1867" spc="-253" dirty="0">
                <a:solidFill>
                  <a:srgbClr val="0277BD"/>
                </a:solidFill>
                <a:latin typeface="Tahoma"/>
                <a:cs typeface="Tahoma"/>
              </a:rPr>
              <a:t> </a:t>
            </a:r>
            <a:r>
              <a:rPr sz="1867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3"/>
              </a:rPr>
              <a:t>launch  </a:t>
            </a:r>
            <a:r>
              <a:rPr sz="1867" u="heavy" spc="-60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3"/>
              </a:rPr>
              <a:t>(bash)</a:t>
            </a:r>
            <a:r>
              <a:rPr sz="1867" u="heavy" spc="-23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867" u="heavy" spc="13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3"/>
              </a:rPr>
              <a:t>scripts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176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700" y="844979"/>
            <a:ext cx="6448213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33" dirty="0"/>
              <a:t>Spark </a:t>
            </a:r>
            <a:r>
              <a:rPr dirty="0"/>
              <a:t>in Univa </a:t>
            </a:r>
            <a:r>
              <a:rPr spc="-107" dirty="0"/>
              <a:t>Grid</a:t>
            </a:r>
            <a:r>
              <a:rPr spc="-720" dirty="0"/>
              <a:t> </a:t>
            </a:r>
            <a:r>
              <a:rPr spc="80" dirty="0"/>
              <a:t>Engine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50" y="2140813"/>
            <a:ext cx="8108527" cy="344812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5447" indent="-488514" defTabSz="1219170">
              <a:spcBef>
                <a:spcPts val="700"/>
              </a:spcBef>
              <a:buFont typeface="Arial"/>
              <a:buChar char="●"/>
              <a:tabLst>
                <a:tab pos="505447" algn="l"/>
                <a:tab pos="506294" algn="l"/>
              </a:tabLst>
            </a:pPr>
            <a:r>
              <a:rPr sz="2400" spc="33" dirty="0">
                <a:solidFill>
                  <a:prstClr val="black"/>
                </a:solidFill>
                <a:latin typeface="Tahoma"/>
                <a:cs typeface="Tahoma"/>
              </a:rPr>
              <a:t>Kluge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115031" marR="141390" lvl="1" indent="-447875" defTabSz="1219170">
              <a:lnSpc>
                <a:spcPct val="116100"/>
              </a:lnSpc>
              <a:spcBef>
                <a:spcPts val="8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67" dirty="0">
                <a:solidFill>
                  <a:prstClr val="black"/>
                </a:solidFill>
                <a:latin typeface="Tahoma"/>
                <a:cs typeface="Tahoma"/>
              </a:rPr>
              <a:t>Modify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launch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scripts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read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job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environment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infer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nodes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being  </a:t>
            </a:r>
            <a:r>
              <a:rPr sz="1867" spc="-40" dirty="0">
                <a:solidFill>
                  <a:prstClr val="black"/>
                </a:solidFill>
                <a:latin typeface="Tahoma"/>
                <a:cs typeface="Tahoma"/>
              </a:rPr>
              <a:t>used,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job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7" dirty="0">
                <a:solidFill>
                  <a:prstClr val="black"/>
                </a:solidFill>
                <a:latin typeface="Tahoma"/>
                <a:cs typeface="Tahoma"/>
              </a:rPr>
              <a:t>&amp;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scratch</a:t>
            </a:r>
            <a:r>
              <a:rPr sz="1867" spc="-23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dirs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115031" lvl="1" indent="-447875" defTabSz="1219170">
              <a:spcBef>
                <a:spcPts val="360"/>
              </a:spcBef>
              <a:buFont typeface="Arial"/>
              <a:buChar char="○"/>
              <a:tabLst>
                <a:tab pos="1115031" algn="l"/>
                <a:tab pos="1115879" algn="l"/>
              </a:tabLst>
            </a:pPr>
            <a:r>
              <a:rPr sz="1867" spc="-127" dirty="0">
                <a:solidFill>
                  <a:prstClr val="black"/>
                </a:solidFill>
                <a:latin typeface="Tahoma"/>
                <a:cs typeface="Tahoma"/>
              </a:rPr>
              <a:t>I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have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done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this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for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53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different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versions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Spark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run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Univa,</a:t>
            </a:r>
            <a:r>
              <a:rPr sz="1867" spc="-25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b="1" spc="-33" dirty="0">
                <a:solidFill>
                  <a:prstClr val="black"/>
                </a:solidFill>
                <a:latin typeface="Trebuchet MS"/>
                <a:cs typeface="Trebuchet MS"/>
              </a:rPr>
              <a:t>but</a:t>
            </a:r>
            <a:endParaRPr sz="186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15031" defTabSz="1219170">
              <a:spcBef>
                <a:spcPts val="360"/>
              </a:spcBef>
            </a:pPr>
            <a:r>
              <a:rPr sz="1867" spc="53" dirty="0">
                <a:solidFill>
                  <a:prstClr val="black"/>
                </a:solidFill>
                <a:latin typeface="Tahoma"/>
                <a:cs typeface="Tahoma"/>
              </a:rPr>
              <a:t>it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only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33" dirty="0">
                <a:solidFill>
                  <a:prstClr val="black"/>
                </a:solidFill>
                <a:latin typeface="Tahoma"/>
                <a:cs typeface="Tahoma"/>
              </a:rPr>
              <a:t>works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single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node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93" dirty="0">
                <a:solidFill>
                  <a:prstClr val="black"/>
                </a:solidFill>
                <a:latin typeface="Tahoma"/>
                <a:cs typeface="Tahoma"/>
              </a:rPr>
              <a:t>(i.e.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not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Tahoma"/>
                <a:cs typeface="Tahoma"/>
              </a:rPr>
              <a:t>very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big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33" dirty="0">
                <a:solidFill>
                  <a:prstClr val="black"/>
                </a:solidFill>
                <a:latin typeface="Tahoma"/>
                <a:cs typeface="Tahoma"/>
              </a:rPr>
              <a:t>data)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724617" marR="203195" lvl="2" indent="-447875" defTabSz="1219170">
              <a:lnSpc>
                <a:spcPct val="116100"/>
              </a:lnSpc>
              <a:buFont typeface="Arial"/>
              <a:buChar char="■"/>
              <a:tabLst>
                <a:tab pos="1724617" algn="l"/>
                <a:tab pos="1725464" algn="l"/>
              </a:tabLst>
            </a:pPr>
            <a:r>
              <a:rPr sz="1867" spc="73" dirty="0">
                <a:solidFill>
                  <a:prstClr val="black"/>
                </a:solidFill>
                <a:latin typeface="Tahoma"/>
                <a:cs typeface="Tahoma"/>
              </a:rPr>
              <a:t>Write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parallel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environment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47" dirty="0">
                <a:solidFill>
                  <a:prstClr val="black"/>
                </a:solidFill>
                <a:latin typeface="Tahoma"/>
                <a:cs typeface="Tahoma"/>
              </a:rPr>
              <a:t>(PE)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scripts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40" dirty="0">
                <a:solidFill>
                  <a:prstClr val="black"/>
                </a:solidFill>
                <a:latin typeface="Tahoma"/>
                <a:cs typeface="Tahoma"/>
              </a:rPr>
              <a:t>to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read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node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list,  job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directory, scratch directory, </a:t>
            </a:r>
            <a:r>
              <a:rPr sz="1867" spc="-13" dirty="0">
                <a:solidFill>
                  <a:prstClr val="black"/>
                </a:solidFill>
                <a:latin typeface="Tahoma"/>
                <a:cs typeface="Tahoma"/>
              </a:rPr>
              <a:t>and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set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 appropriate 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environment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variables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Tahoma"/>
                <a:cs typeface="Tahoma"/>
              </a:rPr>
              <a:t>used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Tahoma"/>
                <a:cs typeface="Tahoma"/>
              </a:rPr>
              <a:t>by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the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Spark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prstClr val="black"/>
                </a:solidFill>
                <a:latin typeface="Tahoma"/>
                <a:cs typeface="Tahoma"/>
              </a:rPr>
              <a:t>launch</a:t>
            </a:r>
            <a:r>
              <a:rPr sz="1867" spc="-22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867" spc="13" dirty="0">
                <a:solidFill>
                  <a:prstClr val="black"/>
                </a:solidFill>
                <a:latin typeface="Tahoma"/>
                <a:cs typeface="Tahoma"/>
              </a:rPr>
              <a:t>scripts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  <a:p>
            <a:pPr marL="1724617" marR="6773" lvl="2" indent="-447875" defTabSz="1219170">
              <a:lnSpc>
                <a:spcPct val="116100"/>
              </a:lnSpc>
              <a:buClr>
                <a:srgbClr val="000000"/>
              </a:buClr>
              <a:buFont typeface="Arial"/>
              <a:buChar char="■"/>
              <a:tabLst>
                <a:tab pos="1724617" algn="l"/>
                <a:tab pos="1725464" algn="l"/>
              </a:tabLst>
            </a:pPr>
            <a:r>
              <a:rPr sz="1867" u="heavy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Tahoma"/>
                <a:cs typeface="Tahoma"/>
                <a:hlinkClick r:id="rId2"/>
              </a:rPr>
              <a:t>https://github.com/prehensilecode/spark/blob/prehensilecod  e/sbin/pescript_spark2start.sh</a:t>
            </a:r>
            <a:endParaRPr sz="1867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7552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049" y="3019383"/>
            <a:ext cx="330030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4800" b="1" spc="73" dirty="0">
                <a:solidFill>
                  <a:srgbClr val="F46524"/>
                </a:solidFill>
                <a:latin typeface="Gill Sans MT"/>
                <a:cs typeface="Gill Sans MT"/>
              </a:rPr>
              <a:t>Conclusion</a:t>
            </a:r>
            <a:endParaRPr sz="480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6763" y="1822533"/>
            <a:ext cx="4736253" cy="16730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63019" marR="6773" indent="-546932">
              <a:lnSpc>
                <a:spcPct val="114599"/>
              </a:lnSpc>
              <a:spcBef>
                <a:spcPts val="133"/>
              </a:spcBef>
              <a:tabLst>
                <a:tab pos="563019" algn="l"/>
              </a:tabLst>
            </a:pPr>
            <a:r>
              <a:rPr sz="2400" b="0" spc="-73" dirty="0">
                <a:solidFill>
                  <a:srgbClr val="FFFFFF"/>
                </a:solidFill>
                <a:latin typeface="Tahoma"/>
                <a:cs typeface="Tahoma"/>
              </a:rPr>
              <a:t>1.	</a:t>
            </a:r>
            <a:r>
              <a:rPr sz="2400" b="0" spc="67" dirty="0">
                <a:solidFill>
                  <a:srgbClr val="FFFFFF"/>
                </a:solidFill>
                <a:latin typeface="Tahoma"/>
                <a:cs typeface="Tahoma"/>
              </a:rPr>
              <a:t>Multiple </a:t>
            </a:r>
            <a:r>
              <a:rPr sz="2400" b="0" spc="13" dirty="0">
                <a:solidFill>
                  <a:srgbClr val="FFFFFF"/>
                </a:solidFill>
                <a:latin typeface="Tahoma"/>
                <a:cs typeface="Tahoma"/>
              </a:rPr>
              <a:t>solutions </a:t>
            </a:r>
            <a:r>
              <a:rPr sz="2400" b="0" spc="47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400" b="0" spc="-20" dirty="0">
                <a:solidFill>
                  <a:srgbClr val="FFFFFF"/>
                </a:solidFill>
                <a:latin typeface="Tahoma"/>
                <a:cs typeface="Tahoma"/>
              </a:rPr>
              <a:t>using  </a:t>
            </a:r>
            <a:r>
              <a:rPr sz="2400" b="0" spc="33" dirty="0">
                <a:solidFill>
                  <a:srgbClr val="FFFFFF"/>
                </a:solidFill>
                <a:latin typeface="Tahoma"/>
                <a:cs typeface="Tahoma"/>
              </a:rPr>
              <a:t>Hadoop </a:t>
            </a:r>
            <a:r>
              <a:rPr sz="2400" b="0" spc="20" dirty="0">
                <a:solidFill>
                  <a:srgbClr val="FFFFFF"/>
                </a:solidFill>
                <a:latin typeface="Tahoma"/>
                <a:cs typeface="Tahoma"/>
              </a:rPr>
              <a:t>frameworks in </a:t>
            </a:r>
            <a:r>
              <a:rPr sz="2400" b="0" spc="67" dirty="0">
                <a:solidFill>
                  <a:srgbClr val="FFFFFF"/>
                </a:solidFill>
                <a:latin typeface="Tahoma"/>
                <a:cs typeface="Tahoma"/>
              </a:rPr>
              <a:t>HPC:  </a:t>
            </a:r>
            <a:r>
              <a:rPr sz="2400" b="0" spc="13" dirty="0">
                <a:solidFill>
                  <a:srgbClr val="FFFFFF"/>
                </a:solidFill>
                <a:latin typeface="Tahoma"/>
                <a:cs typeface="Tahoma"/>
              </a:rPr>
              <a:t>various resource </a:t>
            </a:r>
            <a:r>
              <a:rPr sz="2400" b="0" spc="-27" dirty="0">
                <a:solidFill>
                  <a:srgbClr val="FFFFFF"/>
                </a:solidFill>
                <a:latin typeface="Tahoma"/>
                <a:cs typeface="Tahoma"/>
              </a:rPr>
              <a:t>managers </a:t>
            </a:r>
            <a:r>
              <a:rPr sz="2400" b="0" spc="67" dirty="0">
                <a:solidFill>
                  <a:srgbClr val="FFFFFF"/>
                </a:solidFill>
                <a:latin typeface="Tahoma"/>
                <a:cs typeface="Tahoma"/>
              </a:rPr>
              <a:t>&amp;  </a:t>
            </a:r>
            <a:r>
              <a:rPr sz="2400" b="0" spc="-13" dirty="0">
                <a:solidFill>
                  <a:srgbClr val="FFFFFF"/>
                </a:solidFill>
                <a:latin typeface="Tahoma"/>
                <a:cs typeface="Tahoma"/>
              </a:rPr>
              <a:t>schedulers,</a:t>
            </a:r>
            <a:r>
              <a:rPr sz="2400" b="0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0" spc="13" dirty="0">
                <a:solidFill>
                  <a:srgbClr val="FFFFFF"/>
                </a:solidFill>
                <a:latin typeface="Tahoma"/>
                <a:cs typeface="Tahoma"/>
              </a:rPr>
              <a:t>various</a:t>
            </a:r>
            <a:r>
              <a:rPr sz="2400" b="0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0" spc="33" dirty="0">
                <a:solidFill>
                  <a:srgbClr val="FFFFFF"/>
                </a:solidFill>
                <a:latin typeface="Tahoma"/>
                <a:cs typeface="Tahoma"/>
              </a:rPr>
              <a:t>file</a:t>
            </a:r>
            <a:r>
              <a:rPr sz="2400" b="0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0" spc="-7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763" y="3765634"/>
            <a:ext cx="4359487" cy="8235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63019" marR="6773" indent="-546932" defTabSz="1219170">
              <a:lnSpc>
                <a:spcPct val="114599"/>
              </a:lnSpc>
              <a:spcBef>
                <a:spcPts val="133"/>
              </a:spcBef>
              <a:tabLst>
                <a:tab pos="563019" algn="l"/>
              </a:tabLst>
            </a:pPr>
            <a:r>
              <a:rPr sz="2400" spc="-73" dirty="0">
                <a:solidFill>
                  <a:srgbClr val="FFFFFF"/>
                </a:solidFill>
                <a:latin typeface="Tahoma"/>
                <a:cs typeface="Tahoma"/>
              </a:rPr>
              <a:t>2.	</a:t>
            </a:r>
            <a:r>
              <a:rPr sz="2400" spc="-7" dirty="0">
                <a:solidFill>
                  <a:srgbClr val="FFFFFF"/>
                </a:solidFill>
                <a:latin typeface="Tahoma"/>
                <a:cs typeface="Tahoma"/>
              </a:rPr>
              <a:t>Klugey,</a:t>
            </a:r>
            <a:r>
              <a:rPr sz="2400" spc="-3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-3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sz="2400" spc="-3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2400" spc="-3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support  latest</a:t>
            </a:r>
            <a:r>
              <a:rPr sz="24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" dirty="0">
                <a:solidFill>
                  <a:srgbClr val="FFFFFF"/>
                </a:solidFill>
                <a:latin typeface="Tahoma"/>
                <a:cs typeface="Tahoma"/>
              </a:rPr>
              <a:t>Hadoop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92223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A637-0BFF-439B-A427-895183DB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4" y="365125"/>
            <a:ext cx="10515600" cy="2213688"/>
          </a:xfrm>
        </p:spPr>
        <p:txBody>
          <a:bodyPr>
            <a:normAutofit/>
          </a:bodyPr>
          <a:lstStyle/>
          <a:p>
            <a:r>
              <a:rPr lang="en-US" sz="80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3895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ECA55-E748-FE43-9722-C03281236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98" y="2414611"/>
            <a:ext cx="3594740" cy="20179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74FF71-4F74-F84D-8031-EA899099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Programmable GPUs and CPUs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F936B-38D7-6848-B693-76F17233A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588" y="2170685"/>
            <a:ext cx="7550763" cy="30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04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A637-0BFF-439B-A427-895183DB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4" y="365125"/>
            <a:ext cx="10515600" cy="1325563"/>
          </a:xfrm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885E-3F41-428E-A961-F3119D1D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471664"/>
            <a:ext cx="11680723" cy="435133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6000" dirty="0"/>
              <a:t>How practical will it be to implement your technology topic in an HPC/CI center with 5-10 staff?</a:t>
            </a:r>
          </a:p>
        </p:txBody>
      </p:sp>
    </p:spTree>
    <p:extLst>
      <p:ext uri="{BB962C8B-B14F-4D97-AF65-F5344CB8AC3E}">
        <p14:creationId xmlns:p14="http://schemas.microsoft.com/office/powerpoint/2010/main" val="3994593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A637-0BFF-439B-A427-895183DB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4" y="365125"/>
            <a:ext cx="10515600" cy="1325563"/>
          </a:xfrm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885E-3F41-428E-A961-F3119D1D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471664"/>
            <a:ext cx="11680723" cy="435133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6000" dirty="0"/>
              <a:t>In which research domains is this technology most applicable?</a:t>
            </a:r>
          </a:p>
        </p:txBody>
      </p:sp>
    </p:spTree>
    <p:extLst>
      <p:ext uri="{BB962C8B-B14F-4D97-AF65-F5344CB8AC3E}">
        <p14:creationId xmlns:p14="http://schemas.microsoft.com/office/powerpoint/2010/main" val="1402012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A637-0BFF-439B-A427-895183DB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4" y="365125"/>
            <a:ext cx="10515600" cy="1325563"/>
          </a:xfrm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885E-3F41-428E-A961-F3119D1D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471664"/>
            <a:ext cx="11680723" cy="435133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6000" dirty="0"/>
              <a:t>How can smaller HPC/CI centers gain access to this technology?</a:t>
            </a:r>
          </a:p>
        </p:txBody>
      </p:sp>
    </p:spTree>
    <p:extLst>
      <p:ext uri="{BB962C8B-B14F-4D97-AF65-F5344CB8AC3E}">
        <p14:creationId xmlns:p14="http://schemas.microsoft.com/office/powerpoint/2010/main" val="3918044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A637-0BFF-439B-A427-895183DB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4" y="365125"/>
            <a:ext cx="10515600" cy="1325563"/>
          </a:xfrm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885E-3F41-428E-A961-F3119D1D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471664"/>
            <a:ext cx="11680723" cy="435133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6000" dirty="0"/>
              <a:t>How easily can the training material for these technologies be implemented by CI center staffs of various sizes?</a:t>
            </a:r>
          </a:p>
        </p:txBody>
      </p:sp>
    </p:spTree>
    <p:extLst>
      <p:ext uri="{BB962C8B-B14F-4D97-AF65-F5344CB8AC3E}">
        <p14:creationId xmlns:p14="http://schemas.microsoft.com/office/powerpoint/2010/main" val="26765257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A637-0BFF-439B-A427-895183DB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4" y="365125"/>
            <a:ext cx="10515600" cy="1325563"/>
          </a:xfrm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885E-3F41-428E-A961-F3119D1D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471664"/>
            <a:ext cx="11680723" cy="435133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6000" dirty="0"/>
              <a:t>What is your technology topic’s potential for disruption?</a:t>
            </a:r>
          </a:p>
          <a:p>
            <a:pPr marL="0" lvl="0" indent="0" algn="ctr">
              <a:buNone/>
            </a:pPr>
            <a:endParaRPr lang="en-US" sz="6000" dirty="0"/>
          </a:p>
          <a:p>
            <a:pPr marL="0" lvl="0" indent="0" algn="ctr">
              <a:buNone/>
            </a:pPr>
            <a:r>
              <a:rPr lang="en-US" sz="6000" dirty="0"/>
              <a:t>Could it create a technology research divide?</a:t>
            </a:r>
          </a:p>
        </p:txBody>
      </p:sp>
    </p:spTree>
    <p:extLst>
      <p:ext uri="{BB962C8B-B14F-4D97-AF65-F5344CB8AC3E}">
        <p14:creationId xmlns:p14="http://schemas.microsoft.com/office/powerpoint/2010/main" val="295132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A7FB5-ABFD-0243-92C8-0895005A6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2337299"/>
            <a:ext cx="3124200" cy="238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151C09-778F-1840-9C1B-4E991EA85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25" y="2371241"/>
            <a:ext cx="4279379" cy="235365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850E46B-B12D-AE4C-B03D-E6207033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Specific Integrated Circuit (ASIC)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35EE-62D7-7844-AB4C-265596675DD8}"/>
              </a:ext>
            </a:extLst>
          </p:cNvPr>
          <p:cNvSpPr txBox="1"/>
          <p:nvPr/>
        </p:nvSpPr>
        <p:spPr>
          <a:xfrm>
            <a:off x="2817612" y="4976812"/>
            <a:ext cx="2272802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1351" dirty="0">
                <a:solidFill>
                  <a:prstClr val="black"/>
                </a:solidFill>
                <a:latin typeface="Calibri" panose="020F0502020204030204"/>
              </a:rPr>
              <a:t>Neural Networks</a:t>
            </a:r>
          </a:p>
          <a:p>
            <a:pPr algn="ctr" defTabSz="914377"/>
            <a:r>
              <a:rPr lang="en-US" sz="1351" dirty="0">
                <a:solidFill>
                  <a:prstClr val="black"/>
                </a:solidFill>
                <a:latin typeface="Calibri" panose="020F0502020204030204"/>
              </a:rPr>
              <a:t>Tensor Processing Units (TPU)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E24AA-E0C7-A942-AC53-E87A5462F716}"/>
              </a:ext>
            </a:extLst>
          </p:cNvPr>
          <p:cNvSpPr txBox="1"/>
          <p:nvPr/>
        </p:nvSpPr>
        <p:spPr>
          <a:xfrm>
            <a:off x="6803097" y="4976812"/>
            <a:ext cx="334830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351" dirty="0">
                <a:solidFill>
                  <a:prstClr val="black"/>
                </a:solidFill>
                <a:latin typeface="Calibri" panose="020F0502020204030204"/>
              </a:rPr>
              <a:t>Molecular Dynamics </a:t>
            </a:r>
          </a:p>
          <a:p>
            <a:pPr algn="ctr" defTabSz="914377"/>
            <a:r>
              <a:rPr lang="en-US" sz="1351" dirty="0" err="1">
                <a:solidFill>
                  <a:prstClr val="black"/>
                </a:solidFill>
                <a:latin typeface="Calibri" panose="020F0502020204030204"/>
              </a:rPr>
              <a:t>GRAvity</a:t>
            </a:r>
            <a:r>
              <a:rPr lang="en-US" sz="135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1" dirty="0" err="1">
                <a:solidFill>
                  <a:prstClr val="black"/>
                </a:solidFill>
                <a:latin typeface="Calibri" panose="020F0502020204030204"/>
              </a:rPr>
              <a:t>PipE</a:t>
            </a:r>
            <a:r>
              <a:rPr lang="en-US" sz="1351" dirty="0">
                <a:solidFill>
                  <a:prstClr val="black"/>
                </a:solidFill>
                <a:latin typeface="Calibri" panose="020F0502020204030204"/>
              </a:rPr>
              <a:t> (MDGRAPE)</a:t>
            </a:r>
          </a:p>
        </p:txBody>
      </p:sp>
    </p:spTree>
    <p:extLst>
      <p:ext uri="{BB962C8B-B14F-4D97-AF65-F5344CB8AC3E}">
        <p14:creationId xmlns:p14="http://schemas.microsoft.com/office/powerpoint/2010/main" val="89110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17B481-4819-1447-A5E6-0CC52A1A5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963" y="1690690"/>
            <a:ext cx="5774223" cy="46886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738687B-F590-6F4A-A789-A952455D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Field Programmable Gate Array (FPGA)</a:t>
            </a:r>
          </a:p>
        </p:txBody>
      </p:sp>
    </p:spTree>
    <p:extLst>
      <p:ext uri="{BB962C8B-B14F-4D97-AF65-F5344CB8AC3E}">
        <p14:creationId xmlns:p14="http://schemas.microsoft.com/office/powerpoint/2010/main" val="13688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E13F-42EA-0D41-8D48-65B4492D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about FPGAs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E19A4-A38B-0246-A74A-111C2FF73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some applications speeds may be significantly faster than GPU/CPU. However, they will probably never be faster than ASICs.</a:t>
            </a:r>
          </a:p>
          <a:p>
            <a:r>
              <a:rPr lang="en-US" dirty="0"/>
              <a:t>Key to FPGA’s success will be flexibility.</a:t>
            </a:r>
          </a:p>
          <a:p>
            <a:r>
              <a:rPr lang="en-US" dirty="0"/>
              <a:t>FPGAs make the problem of optimization much more complex.  You now can change both the hardware and the software. (</a:t>
            </a:r>
            <a:r>
              <a:rPr lang="en-US" dirty="0" err="1"/>
              <a:t>I,.e</a:t>
            </a:r>
            <a:r>
              <a:rPr lang="en-US" dirty="0"/>
              <a:t>. you may be trading human time for </a:t>
            </a:r>
          </a:p>
          <a:p>
            <a:r>
              <a:rPr lang="en-US" dirty="0"/>
              <a:t>Configuring the Hardware is Tricky. You have basically three options:</a:t>
            </a:r>
          </a:p>
          <a:p>
            <a:pPr lvl="1"/>
            <a:r>
              <a:rPr lang="en-US" dirty="0"/>
              <a:t>Draw the circuits yourself using (HDL)</a:t>
            </a:r>
          </a:p>
          <a:p>
            <a:pPr lvl="1"/>
            <a:r>
              <a:rPr lang="en-US" dirty="0"/>
              <a:t>Write code using a version of OpenCL</a:t>
            </a:r>
          </a:p>
          <a:p>
            <a:pPr lvl="1"/>
            <a:r>
              <a:rPr lang="en-US" dirty="0"/>
              <a:t>Download existing hardware “images”</a:t>
            </a:r>
          </a:p>
        </p:txBody>
      </p:sp>
    </p:spTree>
    <p:extLst>
      <p:ext uri="{BB962C8B-B14F-4D97-AF65-F5344CB8AC3E}">
        <p14:creationId xmlns:p14="http://schemas.microsoft.com/office/powerpoint/2010/main" val="366575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2C26-17DB-478A-B5B4-4D3231713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3061"/>
            <a:ext cx="9144000" cy="883922"/>
          </a:xfrm>
        </p:spPr>
        <p:txBody>
          <a:bodyPr>
            <a:noAutofit/>
          </a:bodyPr>
          <a:lstStyle/>
          <a:p>
            <a:r>
              <a:rPr lang="en-US" b="1" dirty="0"/>
              <a:t>Quantum Computing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80CDD-94A6-49C9-9226-719E494C3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743" y="4399756"/>
            <a:ext cx="9144000" cy="1061244"/>
          </a:xfrm>
        </p:spPr>
        <p:txBody>
          <a:bodyPr/>
          <a:lstStyle/>
          <a:p>
            <a:r>
              <a:rPr lang="en-US" b="1" dirty="0" err="1"/>
              <a:t>Mariya</a:t>
            </a:r>
            <a:r>
              <a:rPr lang="en-US" b="1" dirty="0"/>
              <a:t> </a:t>
            </a:r>
            <a:r>
              <a:rPr lang="en-US" b="1" dirty="0" err="1"/>
              <a:t>Vyushkova</a:t>
            </a:r>
            <a:endParaRPr lang="en-US" b="1" dirty="0"/>
          </a:p>
          <a:p>
            <a:r>
              <a:rPr lang="en-US" b="1" dirty="0"/>
              <a:t>  University of Notre Dame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1E7AA-AA28-45E9-BB44-CE913724ECC5}"/>
              </a:ext>
            </a:extLst>
          </p:cNvPr>
          <p:cNvSpPr txBox="1"/>
          <p:nvPr/>
        </p:nvSpPr>
        <p:spPr>
          <a:xfrm>
            <a:off x="2630392" y="6410960"/>
            <a:ext cx="696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ACIREF VR Workshop Panel: CI Emerging Technologies, August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782EB-0CFF-4CF5-A130-70D775AF5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7" y="513078"/>
            <a:ext cx="2286005" cy="883922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D36092-7B64-44AE-A231-E32924F65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27" y="335756"/>
            <a:ext cx="39338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4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277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2383</Words>
  <Application>Microsoft Office PowerPoint</Application>
  <PresentationFormat>Widescreen</PresentationFormat>
  <Paragraphs>278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Arial</vt:lpstr>
      <vt:lpstr>Calibri</vt:lpstr>
      <vt:lpstr>Calibri Light</vt:lpstr>
      <vt:lpstr>Courier New</vt:lpstr>
      <vt:lpstr>Gill Sans MT</vt:lpstr>
      <vt:lpstr>Roboto</vt:lpstr>
      <vt:lpstr>Tahoma</vt:lpstr>
      <vt:lpstr>Times New Roman</vt:lpstr>
      <vt:lpstr>Trebuchet MS</vt:lpstr>
      <vt:lpstr>Wingdings</vt:lpstr>
      <vt:lpstr>Office Theme</vt:lpstr>
      <vt:lpstr>1_Office Theme</vt:lpstr>
      <vt:lpstr>Trek</vt:lpstr>
      <vt:lpstr>2_Office Theme</vt:lpstr>
      <vt:lpstr>3_Office Theme</vt:lpstr>
      <vt:lpstr>4_Office Theme</vt:lpstr>
      <vt:lpstr>Emerging Technologies</vt:lpstr>
      <vt:lpstr>Field Programmable Gate Arrays (FPGA)</vt:lpstr>
      <vt:lpstr>Why me?</vt:lpstr>
      <vt:lpstr>@Michigan State</vt:lpstr>
      <vt:lpstr>Traditional Programmable GPUs and CPUs</vt:lpstr>
      <vt:lpstr>Application Specific Integrated Circuit (ASIC)</vt:lpstr>
      <vt:lpstr>Field Programmable Gate Array (FPGA)</vt:lpstr>
      <vt:lpstr>Notes about FPGAs</vt:lpstr>
      <vt:lpstr>Quantum Computing</vt:lpstr>
      <vt:lpstr>What is quantum computing? Qubit and spin</vt:lpstr>
      <vt:lpstr>PowerPoint Presentation</vt:lpstr>
      <vt:lpstr>Emerging Technologies Singularity</vt:lpstr>
      <vt:lpstr>What is Singularity?</vt:lpstr>
      <vt:lpstr>Why Singularity?</vt:lpstr>
      <vt:lpstr>Benefits of Singularity</vt:lpstr>
      <vt:lpstr>Open OnDemand Web Portal for HPC</vt:lpstr>
      <vt:lpstr>Features</vt:lpstr>
      <vt:lpstr>Implementation</vt:lpstr>
      <vt:lpstr>Community</vt:lpstr>
      <vt:lpstr>Future</vt:lpstr>
      <vt:lpstr>ACI-REF VR ‘18</vt:lpstr>
      <vt:lpstr>PowerPoint Presentation</vt:lpstr>
      <vt:lpstr>The Hadoop Zoo</vt:lpstr>
      <vt:lpstr>Hadoop Zoo (Ecosystem)</vt:lpstr>
      <vt:lpstr>Disclaimer</vt:lpstr>
      <vt:lpstr>Hadoop Ecosystem</vt:lpstr>
      <vt:lpstr>Hadoop Distributed FS (HDFS)</vt:lpstr>
      <vt:lpstr>HDFS Architecture</vt:lpstr>
      <vt:lpstr>PowerPoint Presentation</vt:lpstr>
      <vt:lpstr>HDFS on the command line</vt:lpstr>
      <vt:lpstr>YARN (Yet Another Resource  Negotiator)</vt:lpstr>
      <vt:lpstr>PowerPoint Presentation</vt:lpstr>
      <vt:lpstr>MapReduce</vt:lpstr>
      <vt:lpstr>MapReduce example</vt:lpstr>
      <vt:lpstr>PowerPoint Presentation</vt:lpstr>
      <vt:lpstr>And run:</vt:lpstr>
      <vt:lpstr>How would Hadoop fit into  typical HPC cluster?</vt:lpstr>
      <vt:lpstr>PowerPoint Presentation</vt:lpstr>
      <vt:lpstr>Hadoop is the whole cluster</vt:lpstr>
      <vt:lpstr>Parallel file system</vt:lpstr>
      <vt:lpstr>Resource mgmt &amp; job scheduling</vt:lpstr>
      <vt:lpstr>PowerPoint Presentation</vt:lpstr>
      <vt:lpstr>PowerPoint Presentation</vt:lpstr>
      <vt:lpstr>Apache Spark</vt:lpstr>
      <vt:lpstr>What is Apache Spark?</vt:lpstr>
      <vt:lpstr>Spark in standalone mode</vt:lpstr>
      <vt:lpstr>Spark in Univa Grid Engine</vt:lpstr>
      <vt:lpstr>1. Multiple solutions for using  Hadoop frameworks in HPC:  various resource managers &amp;  schedulers, various file systems</vt:lpstr>
      <vt:lpstr>Questions</vt:lpstr>
      <vt:lpstr>Questions</vt:lpstr>
      <vt:lpstr>Questions</vt:lpstr>
      <vt:lpstr>Questions</vt:lpstr>
      <vt:lpstr>Questions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Technologies</dc:title>
  <dc:creator>Bergstrom, Aaron</dc:creator>
  <cp:lastModifiedBy>Bergstrom, Aaron</cp:lastModifiedBy>
  <cp:revision>14</cp:revision>
  <dcterms:created xsi:type="dcterms:W3CDTF">2018-08-10T13:47:08Z</dcterms:created>
  <dcterms:modified xsi:type="dcterms:W3CDTF">2018-08-10T14:35:40Z</dcterms:modified>
</cp:coreProperties>
</file>