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50" r:id="rId3"/>
    <p:sldId id="345" r:id="rId4"/>
    <p:sldId id="279" r:id="rId5"/>
    <p:sldId id="302" r:id="rId6"/>
    <p:sldId id="321" r:id="rId7"/>
    <p:sldId id="326" r:id="rId8"/>
    <p:sldId id="309" r:id="rId9"/>
    <p:sldId id="322" r:id="rId10"/>
    <p:sldId id="325" r:id="rId11"/>
    <p:sldId id="340" r:id="rId12"/>
    <p:sldId id="342" r:id="rId13"/>
    <p:sldId id="343" r:id="rId14"/>
    <p:sldId id="344" r:id="rId15"/>
    <p:sldId id="339" r:id="rId16"/>
    <p:sldId id="328" r:id="rId17"/>
    <p:sldId id="303" r:id="rId18"/>
    <p:sldId id="305" r:id="rId19"/>
    <p:sldId id="306" r:id="rId20"/>
    <p:sldId id="307" r:id="rId21"/>
    <p:sldId id="327" r:id="rId22"/>
    <p:sldId id="316" r:id="rId23"/>
    <p:sldId id="336" r:id="rId24"/>
    <p:sldId id="323" r:id="rId25"/>
    <p:sldId id="320" r:id="rId26"/>
    <p:sldId id="318" r:id="rId27"/>
    <p:sldId id="332" r:id="rId28"/>
    <p:sldId id="333" r:id="rId29"/>
    <p:sldId id="334" r:id="rId30"/>
    <p:sldId id="324" r:id="rId31"/>
    <p:sldId id="351" r:id="rId32"/>
    <p:sldId id="352" r:id="rId33"/>
    <p:sldId id="311" r:id="rId34"/>
    <p:sldId id="314" r:id="rId35"/>
    <p:sldId id="312" r:id="rId36"/>
    <p:sldId id="313" r:id="rId37"/>
    <p:sldId id="337" r:id="rId38"/>
    <p:sldId id="346" r:id="rId39"/>
    <p:sldId id="347" r:id="rId40"/>
    <p:sldId id="317" r:id="rId41"/>
    <p:sldId id="348" r:id="rId42"/>
    <p:sldId id="349" r:id="rId43"/>
    <p:sldId id="315" r:id="rId44"/>
  </p:sldIdLst>
  <p:sldSz cx="9144000" cy="6858000" type="screen4x3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321"/>
    <a:srgbClr val="841719"/>
    <a:srgbClr val="A4001D"/>
    <a:srgbClr val="0065AF"/>
    <a:srgbClr val="0069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7" autoAdjust="0"/>
    <p:restoredTop sz="94660"/>
  </p:normalViewPr>
  <p:slideViewPr>
    <p:cSldViewPr>
      <p:cViewPr varScale="1">
        <p:scale>
          <a:sx n="104" d="100"/>
          <a:sy n="104" d="100"/>
        </p:scale>
        <p:origin x="1686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37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5BC91-8431-4533-A5B8-1C8256BC7BBE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121DA-2C3A-4BDA-8615-168BF0D14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07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fld id="{4E9B1FED-E490-421F-B4B0-C8D57D3867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6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07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body"/>
          </p:nvPr>
        </p:nvSpPr>
        <p:spPr>
          <a:xfrm>
            <a:off x="700920" y="4415760"/>
            <a:ext cx="5608080" cy="4183200"/>
          </a:xfrm>
          <a:prstGeom prst="rect">
            <a:avLst/>
          </a:prstGeom>
        </p:spPr>
        <p:txBody>
          <a:bodyPr lIns="93240" tIns="46440" rIns="93240" bIns="4644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242" name="TextShape 2"/>
          <p:cNvSpPr txBox="1"/>
          <p:nvPr/>
        </p:nvSpPr>
        <p:spPr>
          <a:xfrm>
            <a:off x="3970800" y="8830080"/>
            <a:ext cx="3037320" cy="464400"/>
          </a:xfrm>
          <a:prstGeom prst="rect">
            <a:avLst/>
          </a:prstGeom>
          <a:noFill/>
          <a:ln>
            <a:noFill/>
          </a:ln>
        </p:spPr>
        <p:txBody>
          <a:bodyPr lIns="93240" tIns="46440" rIns="93240" bIns="46440" anchor="b"/>
          <a:lstStyle/>
          <a:p>
            <a:pPr algn="r">
              <a:lnSpc>
                <a:spcPct val="100000"/>
              </a:lnSpc>
            </a:pPr>
            <a:fld id="{383A22C4-8FCD-4956-B1EF-68A369F77F2B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4893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15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18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16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92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17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48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18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04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19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2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20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35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21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20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22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89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23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9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14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24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74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25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79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26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27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49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28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08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29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66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30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26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31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27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32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616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33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55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4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651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34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614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35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867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36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610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37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38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38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368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39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11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40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208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41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865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42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626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43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23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5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2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6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04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7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79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8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41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9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17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9317F-918A-4069-8BFE-6035E64DF04F}" type="slidenum">
              <a:rPr lang="en-US"/>
              <a:pPr/>
              <a:t>10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6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1288" y="1604963"/>
            <a:ext cx="2009775" cy="3975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881688" cy="3975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6058499"/>
            <a:ext cx="926592" cy="652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182824"/>
            <a:ext cx="990600" cy="528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2" y="5997151"/>
            <a:ext cx="509994" cy="713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3944938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538" y="1604963"/>
            <a:ext cx="3946525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69225" cy="1468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043863" cy="397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553200" y="5943600"/>
            <a:ext cx="2590800" cy="865237"/>
          </a:xfrm>
          <a:prstGeom prst="rect">
            <a:avLst/>
          </a:prstGeom>
          <a:noFill/>
          <a:effectLst>
            <a:outerShdw blurRad="12700" dist="12700" dir="2700000" algn="tl" rotWithShape="0">
              <a:srgbClr val="F4732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417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ACI-REF</a:t>
            </a:r>
            <a:r>
              <a:rPr lang="en-US" baseline="0" dirty="0" smtClean="0">
                <a:solidFill>
                  <a:srgbClr val="8417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baseline="0" dirty="0" smtClean="0">
                <a:solidFill>
                  <a:srgbClr val="8417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Residency</a:t>
            </a:r>
          </a:p>
          <a:p>
            <a:pPr algn="ctr"/>
            <a:r>
              <a:rPr lang="en-US" baseline="0" dirty="0" smtClean="0">
                <a:solidFill>
                  <a:srgbClr val="8417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Intermediate Workshop</a:t>
            </a:r>
            <a:endParaRPr lang="en-US" dirty="0">
              <a:solidFill>
                <a:srgbClr val="8417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12" y="-125520"/>
            <a:ext cx="6477000" cy="6857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6058499"/>
            <a:ext cx="926592" cy="652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182824"/>
            <a:ext cx="990600" cy="528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2" y="5997151"/>
            <a:ext cx="509994" cy="713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604703"/>
            <a:ext cx="1828800" cy="9753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ifa.usda.gov/funding-opportunity/innovations-nexus-food-energy-and-wate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xsede.org/pages/viewpage.action?pageId=167176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xsede.org/pages/viewpage.action?pageId=167176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xsede.org/pages/viewpage.action?pageId=167176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6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s://portal.xsede.org/allocations-overvie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isplay.opensciencegrid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display.opensciencegrid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funding/pgm_summ.jsp?pims_id=50474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funding/pgm_summ.jsp?pims_id=50474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funding/pgm_summ.jsp?pims_id=1281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pubs/2018/nsf18554/nsf18554.h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od/oia/programs/mri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od/oia/programs/epscor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funding/pgm_summ.jsp?pims_id=505342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funding/pgm_summ.jsp?pims_id=504813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funding/pgm_summ.jsp?pims_id=505159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eleadershipcomputing.org/incite-program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rsc.gov/users/accounts/allocations/overview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fense.gov/News/News-Releases/News-Release-View/Article/1483307/department-of-defense-announces-fy18-research-equipment-award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pcpsi.nih.gov/orip/diic/shared_instrumentation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sf.gov/funding/pgm_summ.jsp?pims_id=50524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d.usda.gov/programs-services/distance-learning-telemedicine-grant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vresearch.org/" TargetMode="External"/><Relationship Id="rId3" Type="http://schemas.openxmlformats.org/officeDocument/2006/relationships/hyperlink" Target="https://goo.gl/arn874" TargetMode="External"/><Relationship Id="rId7" Type="http://schemas.openxmlformats.org/officeDocument/2006/relationships/hyperlink" Target="http://www.nyserda.ny.gov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dbor.edu/administrative-offices/academics/research/Documents/RFPs/FY18_RDInnovationRFP.pdf" TargetMode="External"/><Relationship Id="rId5" Type="http://schemas.openxmlformats.org/officeDocument/2006/relationships/hyperlink" Target="https://www.commerce.nd.gov/research/" TargetMode="External"/><Relationship Id="rId10" Type="http://schemas.openxmlformats.org/officeDocument/2006/relationships/image" Target="../media/image12.jpeg"/><Relationship Id="rId4" Type="http://schemas.openxmlformats.org/officeDocument/2006/relationships/hyperlink" Target="https://nebraska.edu/administration/academic-affairs-provost/nebraska-research-initiative.html" TargetMode="External"/><Relationship Id="rId9" Type="http://schemas.openxmlformats.org/officeDocument/2006/relationships/hyperlink" Target="http://www.siliconmechanics.com/i43744/research-cluster-grant-winners-circle.php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aws.amazon.com/grants/" TargetMode="External"/><Relationship Id="rId7" Type="http://schemas.openxmlformats.org/officeDocument/2006/relationships/hyperlink" Target="https://www.intel.com/content/www/us/en/education/highered/university-research-programs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veloper.nvidia.com/academic_gpu_seeding" TargetMode="External"/><Relationship Id="rId5" Type="http://schemas.openxmlformats.org/officeDocument/2006/relationships/hyperlink" Target="https://www.microsoft.com/en-us/research/academic-program/microsoft-azure-for-research/" TargetMode="External"/><Relationship Id="rId4" Type="http://schemas.openxmlformats.org/officeDocument/2006/relationships/hyperlink" Target="https://cloud.google.com/edu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133600"/>
            <a:ext cx="914400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The CI Funding Landscape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86200"/>
            <a:ext cx="9144000" cy="1934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 Voss</a:t>
            </a:r>
          </a:p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latin typeface="Arial"/>
              </a:rPr>
              <a:t>University of Miami/Florida State University</a:t>
            </a:r>
          </a:p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latin typeface="Arial"/>
              </a:rPr>
              <a:t>Professional Presenter/Consultant/Contractor/Graduate Student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d.voss@umiami.edu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Henry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Neeman’s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2018 Super Awesome ACI-REF 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Workshop on Intermediate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Residency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838200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Funding Agencies</a:t>
            </a:r>
          </a:p>
          <a:p>
            <a:pPr algn="ctr"/>
            <a:endPara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762000"/>
            <a:ext cx="8839200" cy="5301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endParaRPr lang="en-US" sz="2500" dirty="0" smtClean="0"/>
          </a:p>
          <a:p>
            <a:r>
              <a:rPr lang="en-US" sz="2500" b="1" dirty="0" smtClean="0"/>
              <a:t>United </a:t>
            </a:r>
            <a:r>
              <a:rPr lang="en-US" sz="2500" b="1" dirty="0"/>
              <a:t>States Department of </a:t>
            </a:r>
            <a:r>
              <a:rPr lang="en-US" sz="2500" b="1" dirty="0" smtClean="0"/>
              <a:t>Agriculture (USDA)</a:t>
            </a:r>
            <a:endParaRPr lang="en-US" sz="25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National </a:t>
            </a:r>
            <a:r>
              <a:rPr lang="en-US" sz="2400" dirty="0"/>
              <a:t>Institute of Food and Agriculture (</a:t>
            </a:r>
            <a:r>
              <a:rPr lang="en-US" sz="2400" dirty="0" smtClean="0"/>
              <a:t>NIFA)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Agriculture </a:t>
            </a:r>
            <a:r>
              <a:rPr lang="en-US" sz="2400" dirty="0"/>
              <a:t>and Food Research Initiative’s </a:t>
            </a:r>
            <a:endParaRPr lang="en-US" sz="2400" dirty="0" smtClean="0"/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Food </a:t>
            </a:r>
            <a:r>
              <a:rPr lang="en-US" sz="2400" dirty="0"/>
              <a:t>and Agriculture </a:t>
            </a:r>
            <a:r>
              <a:rPr lang="en-US" sz="2400" dirty="0" err="1"/>
              <a:t>Cyberinformatics</a:t>
            </a:r>
            <a:r>
              <a:rPr lang="en-US" sz="2400" dirty="0"/>
              <a:t> and Tools (</a:t>
            </a:r>
            <a:r>
              <a:rPr lang="en-US" sz="2400" dirty="0" smtClean="0"/>
              <a:t>FACT)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 smtClean="0">
              <a:hlinkClick r:id="rId3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3"/>
              </a:rPr>
              <a:t>Innovations </a:t>
            </a:r>
            <a:r>
              <a:rPr lang="en-US" sz="2400" dirty="0">
                <a:hlinkClick r:id="rId3"/>
              </a:rPr>
              <a:t>at the Nexus of Food, Energy and Water Systems</a:t>
            </a:r>
            <a:r>
              <a:rPr lang="en-US" sz="2400" dirty="0"/>
              <a:t> (INFEWS), a federal research partnership between NIFA and the National Science Foundation (NSF</a:t>
            </a:r>
            <a:r>
              <a:rPr lang="en-US" sz="2400" dirty="0" smtClean="0"/>
              <a:t>)</a:t>
            </a:r>
            <a:endParaRPr lang="en-US" sz="2500" dirty="0"/>
          </a:p>
          <a:p>
            <a:endParaRPr lang="en-US" sz="2500" b="1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35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685800" y="2130480"/>
            <a:ext cx="7768800" cy="1468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3" name="Picture 182"/>
          <p:cNvPicPr/>
          <p:nvPr/>
        </p:nvPicPr>
        <p:blipFill>
          <a:blip r:embed="rId2"/>
          <a:stretch/>
        </p:blipFill>
        <p:spPr>
          <a:xfrm>
            <a:off x="31680" y="61920"/>
            <a:ext cx="9143640" cy="6765840"/>
          </a:xfrm>
          <a:prstGeom prst="rect">
            <a:avLst/>
          </a:prstGeom>
          <a:ln>
            <a:noFill/>
          </a:ln>
        </p:spPr>
      </p:pic>
      <p:sp>
        <p:nvSpPr>
          <p:cNvPr id="184" name="TextShape 2"/>
          <p:cNvSpPr txBox="1"/>
          <p:nvPr/>
        </p:nvSpPr>
        <p:spPr>
          <a:xfrm>
            <a:off x="91440" y="6492240"/>
            <a:ext cx="64922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100" b="0" strike="noStrike" spc="-1">
                <a:solidFill>
                  <a:srgbClr val="000000"/>
                </a:solidFill>
                <a:latin typeface="Arial"/>
                <a:hlinkClick r:id="rId3"/>
              </a:rPr>
              <a:t>https://confluence.xsede.org/pages/viewpage.action?pageId=1671768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CustomShape 3"/>
          <p:cNvSpPr/>
          <p:nvPr/>
        </p:nvSpPr>
        <p:spPr>
          <a:xfrm>
            <a:off x="1005840" y="2926080"/>
            <a:ext cx="182880" cy="182880"/>
          </a:xfrm>
          <a:custGeom>
            <a:avLst/>
            <a:gdLst/>
            <a:ahLst/>
            <a:cxnLst/>
            <a:rect l="0" t="0" r="r" b="b"/>
            <a:pathLst>
              <a:path w="510" h="510">
                <a:moveTo>
                  <a:pt x="127" y="0"/>
                </a:moveTo>
                <a:lnTo>
                  <a:pt x="127" y="381"/>
                </a:lnTo>
                <a:lnTo>
                  <a:pt x="0" y="381"/>
                </a:lnTo>
                <a:lnTo>
                  <a:pt x="254" y="509"/>
                </a:lnTo>
                <a:lnTo>
                  <a:pt x="509" y="381"/>
                </a:lnTo>
                <a:lnTo>
                  <a:pt x="381" y="381"/>
                </a:lnTo>
                <a:lnTo>
                  <a:pt x="381" y="0"/>
                </a:lnTo>
                <a:lnTo>
                  <a:pt x="127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4"/>
          <p:cNvSpPr/>
          <p:nvPr/>
        </p:nvSpPr>
        <p:spPr>
          <a:xfrm>
            <a:off x="4023360" y="878400"/>
            <a:ext cx="91440" cy="182880"/>
          </a:xfrm>
          <a:custGeom>
            <a:avLst/>
            <a:gdLst/>
            <a:ahLst/>
            <a:cxnLst/>
            <a:rect l="0" t="0" r="r" b="b"/>
            <a:pathLst>
              <a:path w="256" h="510">
                <a:moveTo>
                  <a:pt x="63" y="0"/>
                </a:moveTo>
                <a:lnTo>
                  <a:pt x="63" y="381"/>
                </a:lnTo>
                <a:lnTo>
                  <a:pt x="0" y="381"/>
                </a:lnTo>
                <a:lnTo>
                  <a:pt x="127" y="509"/>
                </a:lnTo>
                <a:lnTo>
                  <a:pt x="255" y="381"/>
                </a:lnTo>
                <a:lnTo>
                  <a:pt x="191" y="381"/>
                </a:lnTo>
                <a:lnTo>
                  <a:pt x="191" y="0"/>
                </a:lnTo>
                <a:lnTo>
                  <a:pt x="63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5"/>
          <p:cNvSpPr/>
          <p:nvPr/>
        </p:nvSpPr>
        <p:spPr>
          <a:xfrm>
            <a:off x="6675120" y="731520"/>
            <a:ext cx="365760" cy="457200"/>
          </a:xfrm>
          <a:custGeom>
            <a:avLst/>
            <a:gdLst/>
            <a:ahLst/>
            <a:cxnLst/>
            <a:rect l="0" t="0" r="r" b="b"/>
            <a:pathLst>
              <a:path w="1018" h="1272">
                <a:moveTo>
                  <a:pt x="254" y="0"/>
                </a:moveTo>
                <a:lnTo>
                  <a:pt x="254" y="953"/>
                </a:lnTo>
                <a:lnTo>
                  <a:pt x="0" y="953"/>
                </a:lnTo>
                <a:lnTo>
                  <a:pt x="508" y="1271"/>
                </a:lnTo>
                <a:lnTo>
                  <a:pt x="1017" y="953"/>
                </a:lnTo>
                <a:lnTo>
                  <a:pt x="762" y="953"/>
                </a:lnTo>
                <a:lnTo>
                  <a:pt x="762" y="0"/>
                </a:lnTo>
                <a:lnTo>
                  <a:pt x="254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CustomShape 6"/>
          <p:cNvSpPr/>
          <p:nvPr/>
        </p:nvSpPr>
        <p:spPr>
          <a:xfrm>
            <a:off x="4297680" y="2011680"/>
            <a:ext cx="274320" cy="1005840"/>
          </a:xfrm>
          <a:custGeom>
            <a:avLst/>
            <a:gdLst/>
            <a:ahLst/>
            <a:cxnLst/>
            <a:rect l="0" t="0" r="r" b="b"/>
            <a:pathLst>
              <a:path w="764" h="2796">
                <a:moveTo>
                  <a:pt x="190" y="0"/>
                </a:moveTo>
                <a:lnTo>
                  <a:pt x="190" y="2096"/>
                </a:lnTo>
                <a:lnTo>
                  <a:pt x="0" y="2096"/>
                </a:lnTo>
                <a:lnTo>
                  <a:pt x="381" y="2795"/>
                </a:lnTo>
                <a:lnTo>
                  <a:pt x="763" y="2096"/>
                </a:lnTo>
                <a:lnTo>
                  <a:pt x="572" y="2096"/>
                </a:lnTo>
                <a:lnTo>
                  <a:pt x="572" y="0"/>
                </a:lnTo>
                <a:lnTo>
                  <a:pt x="190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7"/>
          <p:cNvSpPr/>
          <p:nvPr/>
        </p:nvSpPr>
        <p:spPr>
          <a:xfrm>
            <a:off x="4663440" y="1061280"/>
            <a:ext cx="91440" cy="127440"/>
          </a:xfrm>
          <a:custGeom>
            <a:avLst/>
            <a:gdLst/>
            <a:ahLst/>
            <a:cxnLst/>
            <a:rect l="0" t="0" r="r" b="b"/>
            <a:pathLst>
              <a:path w="256" h="356">
                <a:moveTo>
                  <a:pt x="63" y="0"/>
                </a:moveTo>
                <a:lnTo>
                  <a:pt x="63" y="266"/>
                </a:lnTo>
                <a:lnTo>
                  <a:pt x="0" y="266"/>
                </a:lnTo>
                <a:lnTo>
                  <a:pt x="127" y="355"/>
                </a:lnTo>
                <a:lnTo>
                  <a:pt x="255" y="266"/>
                </a:lnTo>
                <a:lnTo>
                  <a:pt x="191" y="266"/>
                </a:lnTo>
                <a:lnTo>
                  <a:pt x="191" y="0"/>
                </a:lnTo>
                <a:lnTo>
                  <a:pt x="63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8"/>
          <p:cNvSpPr/>
          <p:nvPr/>
        </p:nvSpPr>
        <p:spPr>
          <a:xfrm>
            <a:off x="4114800" y="969840"/>
            <a:ext cx="640080" cy="91440"/>
          </a:xfrm>
          <a:custGeom>
            <a:avLst/>
            <a:gdLst/>
            <a:ahLst/>
            <a:cxnLst/>
            <a:rect l="0" t="0" r="r" b="b"/>
            <a:pathLst>
              <a:path w="1780" h="256">
                <a:moveTo>
                  <a:pt x="0" y="63"/>
                </a:moveTo>
                <a:lnTo>
                  <a:pt x="1334" y="63"/>
                </a:lnTo>
                <a:lnTo>
                  <a:pt x="1334" y="0"/>
                </a:lnTo>
                <a:lnTo>
                  <a:pt x="1779" y="127"/>
                </a:lnTo>
                <a:lnTo>
                  <a:pt x="1334" y="255"/>
                </a:lnTo>
                <a:lnTo>
                  <a:pt x="1334" y="191"/>
                </a:lnTo>
                <a:lnTo>
                  <a:pt x="0" y="191"/>
                </a:lnTo>
                <a:lnTo>
                  <a:pt x="0" y="63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9"/>
          <p:cNvSpPr/>
          <p:nvPr/>
        </p:nvSpPr>
        <p:spPr>
          <a:xfrm>
            <a:off x="1097280" y="2834640"/>
            <a:ext cx="3291840" cy="182880"/>
          </a:xfrm>
          <a:custGeom>
            <a:avLst/>
            <a:gdLst/>
            <a:ahLst/>
            <a:cxnLst/>
            <a:rect l="0" t="0" r="r" b="b"/>
            <a:pathLst>
              <a:path w="9146" h="510">
                <a:moveTo>
                  <a:pt x="9145" y="127"/>
                </a:moveTo>
                <a:lnTo>
                  <a:pt x="2286" y="127"/>
                </a:lnTo>
                <a:lnTo>
                  <a:pt x="2286" y="0"/>
                </a:lnTo>
                <a:lnTo>
                  <a:pt x="0" y="254"/>
                </a:lnTo>
                <a:lnTo>
                  <a:pt x="2286" y="509"/>
                </a:lnTo>
                <a:lnTo>
                  <a:pt x="2286" y="381"/>
                </a:lnTo>
                <a:lnTo>
                  <a:pt x="9145" y="381"/>
                </a:lnTo>
                <a:lnTo>
                  <a:pt x="9145" y="127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10"/>
          <p:cNvSpPr/>
          <p:nvPr/>
        </p:nvSpPr>
        <p:spPr>
          <a:xfrm>
            <a:off x="5303520" y="1188720"/>
            <a:ext cx="1554480" cy="182880"/>
          </a:xfrm>
          <a:custGeom>
            <a:avLst/>
            <a:gdLst/>
            <a:ahLst/>
            <a:cxnLst/>
            <a:rect l="0" t="0" r="r" b="b"/>
            <a:pathLst>
              <a:path w="4320" h="510">
                <a:moveTo>
                  <a:pt x="4319" y="127"/>
                </a:moveTo>
                <a:lnTo>
                  <a:pt x="1079" y="127"/>
                </a:lnTo>
                <a:lnTo>
                  <a:pt x="1079" y="0"/>
                </a:lnTo>
                <a:lnTo>
                  <a:pt x="0" y="254"/>
                </a:lnTo>
                <a:lnTo>
                  <a:pt x="1079" y="509"/>
                </a:lnTo>
                <a:lnTo>
                  <a:pt x="1079" y="381"/>
                </a:lnTo>
                <a:lnTo>
                  <a:pt x="4319" y="381"/>
                </a:lnTo>
                <a:lnTo>
                  <a:pt x="4319" y="127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3" name="Picture 192"/>
          <p:cNvPicPr/>
          <p:nvPr/>
        </p:nvPicPr>
        <p:blipFill>
          <a:blip r:embed="rId4"/>
          <a:srcRect b="24382"/>
          <a:stretch/>
        </p:blipFill>
        <p:spPr>
          <a:xfrm>
            <a:off x="4023360" y="1221120"/>
            <a:ext cx="1188720" cy="1258560"/>
          </a:xfrm>
          <a:prstGeom prst="rect">
            <a:avLst/>
          </a:prstGeom>
          <a:ln>
            <a:noFill/>
          </a:ln>
        </p:spPr>
      </p:pic>
      <p:sp>
        <p:nvSpPr>
          <p:cNvPr id="5" name="Freeform 4"/>
          <p:cNvSpPr/>
          <p:nvPr/>
        </p:nvSpPr>
        <p:spPr>
          <a:xfrm>
            <a:off x="1005840" y="4544334"/>
            <a:ext cx="1669836" cy="1478604"/>
          </a:xfrm>
          <a:custGeom>
            <a:avLst/>
            <a:gdLst>
              <a:gd name="connsiteX0" fmla="*/ 142594 w 1669836"/>
              <a:gd name="connsiteY0" fmla="*/ 340468 h 1478604"/>
              <a:gd name="connsiteX1" fmla="*/ 142594 w 1669836"/>
              <a:gd name="connsiteY1" fmla="*/ 340468 h 1478604"/>
              <a:gd name="connsiteX2" fmla="*/ 191232 w 1669836"/>
              <a:gd name="connsiteY2" fmla="*/ 272374 h 1478604"/>
              <a:gd name="connsiteX3" fmla="*/ 230143 w 1669836"/>
              <a:gd name="connsiteY3" fmla="*/ 252919 h 1478604"/>
              <a:gd name="connsiteX4" fmla="*/ 298236 w 1669836"/>
              <a:gd name="connsiteY4" fmla="*/ 223736 h 1478604"/>
              <a:gd name="connsiteX5" fmla="*/ 395513 w 1669836"/>
              <a:gd name="connsiteY5" fmla="*/ 175098 h 1478604"/>
              <a:gd name="connsiteX6" fmla="*/ 434424 w 1669836"/>
              <a:gd name="connsiteY6" fmla="*/ 155642 h 1478604"/>
              <a:gd name="connsiteX7" fmla="*/ 463607 w 1669836"/>
              <a:gd name="connsiteY7" fmla="*/ 136187 h 1478604"/>
              <a:gd name="connsiteX8" fmla="*/ 541428 w 1669836"/>
              <a:gd name="connsiteY8" fmla="*/ 116732 h 1478604"/>
              <a:gd name="connsiteX9" fmla="*/ 570611 w 1669836"/>
              <a:gd name="connsiteY9" fmla="*/ 107004 h 1478604"/>
              <a:gd name="connsiteX10" fmla="*/ 619249 w 1669836"/>
              <a:gd name="connsiteY10" fmla="*/ 97276 h 1478604"/>
              <a:gd name="connsiteX11" fmla="*/ 726253 w 1669836"/>
              <a:gd name="connsiteY11" fmla="*/ 58366 h 1478604"/>
              <a:gd name="connsiteX12" fmla="*/ 804075 w 1669836"/>
              <a:gd name="connsiteY12" fmla="*/ 38910 h 1478604"/>
              <a:gd name="connsiteX13" fmla="*/ 872168 w 1669836"/>
              <a:gd name="connsiteY13" fmla="*/ 29183 h 1478604"/>
              <a:gd name="connsiteX14" fmla="*/ 949990 w 1669836"/>
              <a:gd name="connsiteY14" fmla="*/ 9727 h 1478604"/>
              <a:gd name="connsiteX15" fmla="*/ 998628 w 1669836"/>
              <a:gd name="connsiteY15" fmla="*/ 0 h 1478604"/>
              <a:gd name="connsiteX16" fmla="*/ 1378007 w 1669836"/>
              <a:gd name="connsiteY16" fmla="*/ 9727 h 1478604"/>
              <a:gd name="connsiteX17" fmla="*/ 1407190 w 1669836"/>
              <a:gd name="connsiteY17" fmla="*/ 38910 h 1478604"/>
              <a:gd name="connsiteX18" fmla="*/ 1436372 w 1669836"/>
              <a:gd name="connsiteY18" fmla="*/ 58366 h 1478604"/>
              <a:gd name="connsiteX19" fmla="*/ 1485011 w 1669836"/>
              <a:gd name="connsiteY19" fmla="*/ 107004 h 1478604"/>
              <a:gd name="connsiteX20" fmla="*/ 1533649 w 1669836"/>
              <a:gd name="connsiteY20" fmla="*/ 175098 h 1478604"/>
              <a:gd name="connsiteX21" fmla="*/ 1553104 w 1669836"/>
              <a:gd name="connsiteY21" fmla="*/ 223736 h 1478604"/>
              <a:gd name="connsiteX22" fmla="*/ 1582287 w 1669836"/>
              <a:gd name="connsiteY22" fmla="*/ 359923 h 1478604"/>
              <a:gd name="connsiteX23" fmla="*/ 1601743 w 1669836"/>
              <a:gd name="connsiteY23" fmla="*/ 447472 h 1478604"/>
              <a:gd name="connsiteX24" fmla="*/ 1621198 w 1669836"/>
              <a:gd name="connsiteY24" fmla="*/ 554476 h 1478604"/>
              <a:gd name="connsiteX25" fmla="*/ 1640653 w 1669836"/>
              <a:gd name="connsiteY25" fmla="*/ 632298 h 1478604"/>
              <a:gd name="connsiteX26" fmla="*/ 1650381 w 1669836"/>
              <a:gd name="connsiteY26" fmla="*/ 671208 h 1478604"/>
              <a:gd name="connsiteX27" fmla="*/ 1669836 w 1669836"/>
              <a:gd name="connsiteY27" fmla="*/ 807395 h 1478604"/>
              <a:gd name="connsiteX28" fmla="*/ 1660109 w 1669836"/>
              <a:gd name="connsiteY28" fmla="*/ 1186774 h 1478604"/>
              <a:gd name="connsiteX29" fmla="*/ 1640653 w 1669836"/>
              <a:gd name="connsiteY29" fmla="*/ 1206230 h 1478604"/>
              <a:gd name="connsiteX30" fmla="*/ 1601743 w 1669836"/>
              <a:gd name="connsiteY30" fmla="*/ 1235412 h 1478604"/>
              <a:gd name="connsiteX31" fmla="*/ 1572560 w 1669836"/>
              <a:gd name="connsiteY31" fmla="*/ 1264595 h 1478604"/>
              <a:gd name="connsiteX32" fmla="*/ 1523921 w 1669836"/>
              <a:gd name="connsiteY32" fmla="*/ 1293778 h 1478604"/>
              <a:gd name="connsiteX33" fmla="*/ 1465555 w 1669836"/>
              <a:gd name="connsiteY33" fmla="*/ 1332689 h 1478604"/>
              <a:gd name="connsiteX34" fmla="*/ 1446100 w 1669836"/>
              <a:gd name="connsiteY34" fmla="*/ 1371600 h 1478604"/>
              <a:gd name="connsiteX35" fmla="*/ 1387734 w 1669836"/>
              <a:gd name="connsiteY35" fmla="*/ 1410510 h 1478604"/>
              <a:gd name="connsiteX36" fmla="*/ 1271002 w 1669836"/>
              <a:gd name="connsiteY36" fmla="*/ 1429966 h 1478604"/>
              <a:gd name="connsiteX37" fmla="*/ 1222364 w 1669836"/>
              <a:gd name="connsiteY37" fmla="*/ 1449421 h 1478604"/>
              <a:gd name="connsiteX38" fmla="*/ 1193181 w 1669836"/>
              <a:gd name="connsiteY38" fmla="*/ 1468876 h 1478604"/>
              <a:gd name="connsiteX39" fmla="*/ 1154270 w 1669836"/>
              <a:gd name="connsiteY39" fmla="*/ 1478604 h 1478604"/>
              <a:gd name="connsiteX40" fmla="*/ 726253 w 1669836"/>
              <a:gd name="connsiteY40" fmla="*/ 1459149 h 1478604"/>
              <a:gd name="connsiteX41" fmla="*/ 697070 w 1669836"/>
              <a:gd name="connsiteY41" fmla="*/ 1439693 h 1478604"/>
              <a:gd name="connsiteX42" fmla="*/ 658160 w 1669836"/>
              <a:gd name="connsiteY42" fmla="*/ 1429966 h 1478604"/>
              <a:gd name="connsiteX43" fmla="*/ 570611 w 1669836"/>
              <a:gd name="connsiteY43" fmla="*/ 1391055 h 1478604"/>
              <a:gd name="connsiteX44" fmla="*/ 551155 w 1669836"/>
              <a:gd name="connsiteY44" fmla="*/ 1371600 h 1478604"/>
              <a:gd name="connsiteX45" fmla="*/ 492790 w 1669836"/>
              <a:gd name="connsiteY45" fmla="*/ 1332689 h 1478604"/>
              <a:gd name="connsiteX46" fmla="*/ 453879 w 1669836"/>
              <a:gd name="connsiteY46" fmla="*/ 1313234 h 1478604"/>
              <a:gd name="connsiteX47" fmla="*/ 395513 w 1669836"/>
              <a:gd name="connsiteY47" fmla="*/ 1293778 h 1478604"/>
              <a:gd name="connsiteX48" fmla="*/ 366330 w 1669836"/>
              <a:gd name="connsiteY48" fmla="*/ 1284051 h 1478604"/>
              <a:gd name="connsiteX49" fmla="*/ 269053 w 1669836"/>
              <a:gd name="connsiteY49" fmla="*/ 1245140 h 1478604"/>
              <a:gd name="connsiteX50" fmla="*/ 239870 w 1669836"/>
              <a:gd name="connsiteY50" fmla="*/ 1186774 h 1478604"/>
              <a:gd name="connsiteX51" fmla="*/ 210687 w 1669836"/>
              <a:gd name="connsiteY51" fmla="*/ 1167319 h 1478604"/>
              <a:gd name="connsiteX52" fmla="*/ 132866 w 1669836"/>
              <a:gd name="connsiteY52" fmla="*/ 1108953 h 1478604"/>
              <a:gd name="connsiteX53" fmla="*/ 123138 w 1669836"/>
              <a:gd name="connsiteY53" fmla="*/ 1079770 h 1478604"/>
              <a:gd name="connsiteX54" fmla="*/ 93955 w 1669836"/>
              <a:gd name="connsiteY54" fmla="*/ 1060315 h 1478604"/>
              <a:gd name="connsiteX55" fmla="*/ 45317 w 1669836"/>
              <a:gd name="connsiteY55" fmla="*/ 1001949 h 1478604"/>
              <a:gd name="connsiteX56" fmla="*/ 16134 w 1669836"/>
              <a:gd name="connsiteY56" fmla="*/ 914400 h 1478604"/>
              <a:gd name="connsiteX57" fmla="*/ 6407 w 1669836"/>
              <a:gd name="connsiteY57" fmla="*/ 885217 h 1478604"/>
              <a:gd name="connsiteX58" fmla="*/ 35590 w 1669836"/>
              <a:gd name="connsiteY58" fmla="*/ 642025 h 1478604"/>
              <a:gd name="connsiteX59" fmla="*/ 74500 w 1669836"/>
              <a:gd name="connsiteY59" fmla="*/ 612842 h 1478604"/>
              <a:gd name="connsiteX60" fmla="*/ 84228 w 1669836"/>
              <a:gd name="connsiteY60" fmla="*/ 573932 h 1478604"/>
              <a:gd name="connsiteX61" fmla="*/ 103683 w 1669836"/>
              <a:gd name="connsiteY61" fmla="*/ 554476 h 1478604"/>
              <a:gd name="connsiteX62" fmla="*/ 113411 w 1669836"/>
              <a:gd name="connsiteY62" fmla="*/ 525293 h 1478604"/>
              <a:gd name="connsiteX63" fmla="*/ 123138 w 1669836"/>
              <a:gd name="connsiteY63" fmla="*/ 389106 h 1478604"/>
              <a:gd name="connsiteX64" fmla="*/ 162049 w 1669836"/>
              <a:gd name="connsiteY64" fmla="*/ 350195 h 1478604"/>
              <a:gd name="connsiteX65" fmla="*/ 142594 w 1669836"/>
              <a:gd name="connsiteY65" fmla="*/ 340468 h 147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669836" h="1478604">
                <a:moveTo>
                  <a:pt x="142594" y="340468"/>
                </a:moveTo>
                <a:lnTo>
                  <a:pt x="142594" y="340468"/>
                </a:lnTo>
                <a:cubicBezTo>
                  <a:pt x="158807" y="317770"/>
                  <a:pt x="171508" y="292098"/>
                  <a:pt x="191232" y="272374"/>
                </a:cubicBezTo>
                <a:cubicBezTo>
                  <a:pt x="201486" y="262120"/>
                  <a:pt x="217552" y="260113"/>
                  <a:pt x="230143" y="252919"/>
                </a:cubicBezTo>
                <a:cubicBezTo>
                  <a:pt x="282394" y="223062"/>
                  <a:pt x="234326" y="239714"/>
                  <a:pt x="298236" y="223736"/>
                </a:cubicBezTo>
                <a:cubicBezTo>
                  <a:pt x="392429" y="153092"/>
                  <a:pt x="272592" y="236560"/>
                  <a:pt x="395513" y="175098"/>
                </a:cubicBezTo>
                <a:cubicBezTo>
                  <a:pt x="408483" y="168613"/>
                  <a:pt x="421833" y="162837"/>
                  <a:pt x="434424" y="155642"/>
                </a:cubicBezTo>
                <a:cubicBezTo>
                  <a:pt x="444575" y="149842"/>
                  <a:pt x="453150" y="141415"/>
                  <a:pt x="463607" y="136187"/>
                </a:cubicBezTo>
                <a:cubicBezTo>
                  <a:pt x="485847" y="125067"/>
                  <a:pt x="519222" y="122283"/>
                  <a:pt x="541428" y="116732"/>
                </a:cubicBezTo>
                <a:cubicBezTo>
                  <a:pt x="551376" y="114245"/>
                  <a:pt x="560663" y="109491"/>
                  <a:pt x="570611" y="107004"/>
                </a:cubicBezTo>
                <a:cubicBezTo>
                  <a:pt x="586651" y="102994"/>
                  <a:pt x="603036" y="100519"/>
                  <a:pt x="619249" y="97276"/>
                </a:cubicBezTo>
                <a:cubicBezTo>
                  <a:pt x="675161" y="69321"/>
                  <a:pt x="650912" y="78457"/>
                  <a:pt x="726253" y="58366"/>
                </a:cubicBezTo>
                <a:cubicBezTo>
                  <a:pt x="752089" y="51476"/>
                  <a:pt x="777605" y="42691"/>
                  <a:pt x="804075" y="38910"/>
                </a:cubicBezTo>
                <a:cubicBezTo>
                  <a:pt x="826773" y="35668"/>
                  <a:pt x="849685" y="33680"/>
                  <a:pt x="872168" y="29183"/>
                </a:cubicBezTo>
                <a:cubicBezTo>
                  <a:pt x="898388" y="23939"/>
                  <a:pt x="923770" y="14971"/>
                  <a:pt x="949990" y="9727"/>
                </a:cubicBezTo>
                <a:lnTo>
                  <a:pt x="998628" y="0"/>
                </a:lnTo>
                <a:cubicBezTo>
                  <a:pt x="1125088" y="3242"/>
                  <a:pt x="1252076" y="-2266"/>
                  <a:pt x="1378007" y="9727"/>
                </a:cubicBezTo>
                <a:cubicBezTo>
                  <a:pt x="1391702" y="11031"/>
                  <a:pt x="1396622" y="30103"/>
                  <a:pt x="1407190" y="38910"/>
                </a:cubicBezTo>
                <a:cubicBezTo>
                  <a:pt x="1416171" y="46395"/>
                  <a:pt x="1427574" y="50667"/>
                  <a:pt x="1436372" y="58366"/>
                </a:cubicBezTo>
                <a:cubicBezTo>
                  <a:pt x="1453627" y="73465"/>
                  <a:pt x="1485011" y="107004"/>
                  <a:pt x="1485011" y="107004"/>
                </a:cubicBezTo>
                <a:cubicBezTo>
                  <a:pt x="1509139" y="179392"/>
                  <a:pt x="1472102" y="82778"/>
                  <a:pt x="1533649" y="175098"/>
                </a:cubicBezTo>
                <a:cubicBezTo>
                  <a:pt x="1543335" y="189627"/>
                  <a:pt x="1547582" y="207171"/>
                  <a:pt x="1553104" y="223736"/>
                </a:cubicBezTo>
                <a:cubicBezTo>
                  <a:pt x="1567785" y="267780"/>
                  <a:pt x="1567605" y="315879"/>
                  <a:pt x="1582287" y="359923"/>
                </a:cubicBezTo>
                <a:cubicBezTo>
                  <a:pt x="1596769" y="403366"/>
                  <a:pt x="1593183" y="387554"/>
                  <a:pt x="1601743" y="447472"/>
                </a:cubicBezTo>
                <a:cubicBezTo>
                  <a:pt x="1625220" y="611812"/>
                  <a:pt x="1598309" y="470547"/>
                  <a:pt x="1621198" y="554476"/>
                </a:cubicBezTo>
                <a:cubicBezTo>
                  <a:pt x="1628233" y="580273"/>
                  <a:pt x="1634168" y="606357"/>
                  <a:pt x="1640653" y="632298"/>
                </a:cubicBezTo>
                <a:cubicBezTo>
                  <a:pt x="1643896" y="645268"/>
                  <a:pt x="1648490" y="657973"/>
                  <a:pt x="1650381" y="671208"/>
                </a:cubicBezTo>
                <a:lnTo>
                  <a:pt x="1669836" y="807395"/>
                </a:lnTo>
                <a:cubicBezTo>
                  <a:pt x="1666594" y="933855"/>
                  <a:pt x="1669340" y="1060610"/>
                  <a:pt x="1660109" y="1186774"/>
                </a:cubicBezTo>
                <a:cubicBezTo>
                  <a:pt x="1659440" y="1195921"/>
                  <a:pt x="1647699" y="1200358"/>
                  <a:pt x="1640653" y="1206230"/>
                </a:cubicBezTo>
                <a:cubicBezTo>
                  <a:pt x="1628198" y="1216609"/>
                  <a:pt x="1614052" y="1224861"/>
                  <a:pt x="1601743" y="1235412"/>
                </a:cubicBezTo>
                <a:cubicBezTo>
                  <a:pt x="1591298" y="1244365"/>
                  <a:pt x="1583566" y="1256341"/>
                  <a:pt x="1572560" y="1264595"/>
                </a:cubicBezTo>
                <a:cubicBezTo>
                  <a:pt x="1557434" y="1275939"/>
                  <a:pt x="1539872" y="1283627"/>
                  <a:pt x="1523921" y="1293778"/>
                </a:cubicBezTo>
                <a:cubicBezTo>
                  <a:pt x="1504194" y="1306331"/>
                  <a:pt x="1465555" y="1332689"/>
                  <a:pt x="1465555" y="1332689"/>
                </a:cubicBezTo>
                <a:cubicBezTo>
                  <a:pt x="1459070" y="1345659"/>
                  <a:pt x="1456354" y="1361346"/>
                  <a:pt x="1446100" y="1371600"/>
                </a:cubicBezTo>
                <a:cubicBezTo>
                  <a:pt x="1429566" y="1388134"/>
                  <a:pt x="1410936" y="1407610"/>
                  <a:pt x="1387734" y="1410510"/>
                </a:cubicBezTo>
                <a:cubicBezTo>
                  <a:pt x="1346914" y="1415613"/>
                  <a:pt x="1309567" y="1417111"/>
                  <a:pt x="1271002" y="1429966"/>
                </a:cubicBezTo>
                <a:cubicBezTo>
                  <a:pt x="1254437" y="1435488"/>
                  <a:pt x="1237982" y="1441612"/>
                  <a:pt x="1222364" y="1449421"/>
                </a:cubicBezTo>
                <a:cubicBezTo>
                  <a:pt x="1211907" y="1454649"/>
                  <a:pt x="1203927" y="1464271"/>
                  <a:pt x="1193181" y="1468876"/>
                </a:cubicBezTo>
                <a:cubicBezTo>
                  <a:pt x="1180892" y="1474142"/>
                  <a:pt x="1167240" y="1475361"/>
                  <a:pt x="1154270" y="1478604"/>
                </a:cubicBezTo>
                <a:cubicBezTo>
                  <a:pt x="1011598" y="1472119"/>
                  <a:pt x="868558" y="1471260"/>
                  <a:pt x="726253" y="1459149"/>
                </a:cubicBezTo>
                <a:cubicBezTo>
                  <a:pt x="714604" y="1458158"/>
                  <a:pt x="707816" y="1444298"/>
                  <a:pt x="697070" y="1439693"/>
                </a:cubicBezTo>
                <a:cubicBezTo>
                  <a:pt x="684782" y="1434427"/>
                  <a:pt x="671130" y="1433208"/>
                  <a:pt x="658160" y="1429966"/>
                </a:cubicBezTo>
                <a:cubicBezTo>
                  <a:pt x="572327" y="1372742"/>
                  <a:pt x="709508" y="1460502"/>
                  <a:pt x="570611" y="1391055"/>
                </a:cubicBezTo>
                <a:cubicBezTo>
                  <a:pt x="562408" y="1386954"/>
                  <a:pt x="558492" y="1377103"/>
                  <a:pt x="551155" y="1371600"/>
                </a:cubicBezTo>
                <a:cubicBezTo>
                  <a:pt x="532449" y="1357571"/>
                  <a:pt x="513704" y="1343146"/>
                  <a:pt x="492790" y="1332689"/>
                </a:cubicBezTo>
                <a:cubicBezTo>
                  <a:pt x="479820" y="1326204"/>
                  <a:pt x="467343" y="1318620"/>
                  <a:pt x="453879" y="1313234"/>
                </a:cubicBezTo>
                <a:cubicBezTo>
                  <a:pt x="434838" y="1305618"/>
                  <a:pt x="414968" y="1300263"/>
                  <a:pt x="395513" y="1293778"/>
                </a:cubicBezTo>
                <a:cubicBezTo>
                  <a:pt x="385785" y="1290535"/>
                  <a:pt x="375501" y="1288637"/>
                  <a:pt x="366330" y="1284051"/>
                </a:cubicBezTo>
                <a:cubicBezTo>
                  <a:pt x="309076" y="1255423"/>
                  <a:pt x="341176" y="1269181"/>
                  <a:pt x="269053" y="1245140"/>
                </a:cubicBezTo>
                <a:cubicBezTo>
                  <a:pt x="259325" y="1225685"/>
                  <a:pt x="252921" y="1204175"/>
                  <a:pt x="239870" y="1186774"/>
                </a:cubicBezTo>
                <a:cubicBezTo>
                  <a:pt x="232855" y="1177421"/>
                  <a:pt x="220040" y="1174334"/>
                  <a:pt x="210687" y="1167319"/>
                </a:cubicBezTo>
                <a:cubicBezTo>
                  <a:pt x="118259" y="1097998"/>
                  <a:pt x="198842" y="1152936"/>
                  <a:pt x="132866" y="1108953"/>
                </a:cubicBezTo>
                <a:cubicBezTo>
                  <a:pt x="129623" y="1099225"/>
                  <a:pt x="129544" y="1087777"/>
                  <a:pt x="123138" y="1079770"/>
                </a:cubicBezTo>
                <a:cubicBezTo>
                  <a:pt x="115835" y="1070641"/>
                  <a:pt x="102936" y="1067799"/>
                  <a:pt x="93955" y="1060315"/>
                </a:cubicBezTo>
                <a:cubicBezTo>
                  <a:pt x="78798" y="1047684"/>
                  <a:pt x="53457" y="1021486"/>
                  <a:pt x="45317" y="1001949"/>
                </a:cubicBezTo>
                <a:cubicBezTo>
                  <a:pt x="33486" y="973554"/>
                  <a:pt x="25862" y="943583"/>
                  <a:pt x="16134" y="914400"/>
                </a:cubicBezTo>
                <a:lnTo>
                  <a:pt x="6407" y="885217"/>
                </a:lnTo>
                <a:cubicBezTo>
                  <a:pt x="8076" y="848491"/>
                  <a:pt x="-22072" y="699687"/>
                  <a:pt x="35590" y="642025"/>
                </a:cubicBezTo>
                <a:cubicBezTo>
                  <a:pt x="47054" y="630561"/>
                  <a:pt x="61530" y="622570"/>
                  <a:pt x="74500" y="612842"/>
                </a:cubicBezTo>
                <a:cubicBezTo>
                  <a:pt x="77743" y="599872"/>
                  <a:pt x="78249" y="585890"/>
                  <a:pt x="84228" y="573932"/>
                </a:cubicBezTo>
                <a:cubicBezTo>
                  <a:pt x="88330" y="565729"/>
                  <a:pt x="98964" y="562340"/>
                  <a:pt x="103683" y="554476"/>
                </a:cubicBezTo>
                <a:cubicBezTo>
                  <a:pt x="108959" y="545683"/>
                  <a:pt x="110168" y="535021"/>
                  <a:pt x="113411" y="525293"/>
                </a:cubicBezTo>
                <a:cubicBezTo>
                  <a:pt x="116653" y="479897"/>
                  <a:pt x="110957" y="432957"/>
                  <a:pt x="123138" y="389106"/>
                </a:cubicBezTo>
                <a:cubicBezTo>
                  <a:pt x="128047" y="371432"/>
                  <a:pt x="162049" y="350195"/>
                  <a:pt x="162049" y="350195"/>
                </a:cubicBezTo>
                <a:cubicBezTo>
                  <a:pt x="172802" y="317936"/>
                  <a:pt x="145836" y="342089"/>
                  <a:pt x="142594" y="340468"/>
                </a:cubicBezTo>
                <a:close/>
              </a:path>
            </a:pathLst>
          </a:custGeom>
          <a:noFill/>
          <a:ln w="50800">
            <a:solidFill>
              <a:srgbClr val="EE0C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330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96"/>
          <p:cNvPicPr/>
          <p:nvPr/>
        </p:nvPicPr>
        <p:blipFill>
          <a:blip r:embed="rId2"/>
          <a:srcRect l="652" t="43676" r="73343" b="15775"/>
          <a:stretch/>
        </p:blipFill>
        <p:spPr>
          <a:xfrm>
            <a:off x="1554480" y="164520"/>
            <a:ext cx="5486400" cy="6327720"/>
          </a:xfrm>
          <a:prstGeom prst="rect">
            <a:avLst/>
          </a:prstGeom>
          <a:ln>
            <a:noFill/>
          </a:ln>
        </p:spPr>
      </p:pic>
      <p:sp>
        <p:nvSpPr>
          <p:cNvPr id="198" name="TextShape 1"/>
          <p:cNvSpPr txBox="1"/>
          <p:nvPr/>
        </p:nvSpPr>
        <p:spPr>
          <a:xfrm>
            <a:off x="91440" y="6492240"/>
            <a:ext cx="64922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100" b="0" strike="noStrike" spc="-1">
                <a:solidFill>
                  <a:srgbClr val="000000"/>
                </a:solidFill>
                <a:latin typeface="Arial"/>
                <a:hlinkClick r:id="rId3"/>
              </a:rPr>
              <a:t>https://confluence.xsede.org/pages/viewpage.action?pageId=1671768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9" name="Picture 198"/>
          <p:cNvPicPr/>
          <p:nvPr/>
        </p:nvPicPr>
        <p:blipFill>
          <a:blip r:embed="rId4"/>
          <a:srcRect l="19337" t="7476" r="16112" b="25843"/>
          <a:stretch/>
        </p:blipFill>
        <p:spPr>
          <a:xfrm>
            <a:off x="2651760" y="4206240"/>
            <a:ext cx="1828440" cy="2285640"/>
          </a:xfrm>
          <a:prstGeom prst="rect">
            <a:avLst/>
          </a:prstGeom>
          <a:ln>
            <a:noFill/>
          </a:ln>
        </p:spPr>
      </p:pic>
      <p:pic>
        <p:nvPicPr>
          <p:cNvPr id="200" name="Picture 199"/>
          <p:cNvPicPr/>
          <p:nvPr/>
        </p:nvPicPr>
        <p:blipFill>
          <a:blip r:embed="rId5"/>
          <a:stretch/>
        </p:blipFill>
        <p:spPr>
          <a:xfrm>
            <a:off x="1323720" y="61560"/>
            <a:ext cx="1328040" cy="1858680"/>
          </a:xfrm>
          <a:prstGeom prst="rect">
            <a:avLst/>
          </a:prstGeom>
          <a:ln>
            <a:noFill/>
          </a:ln>
        </p:spPr>
      </p:pic>
      <p:pic>
        <p:nvPicPr>
          <p:cNvPr id="201" name="Picture 200"/>
          <p:cNvPicPr/>
          <p:nvPr/>
        </p:nvPicPr>
        <p:blipFill>
          <a:blip r:embed="rId6"/>
          <a:srcRect l="9980" r="6673" b="37776"/>
          <a:stretch/>
        </p:blipFill>
        <p:spPr>
          <a:xfrm>
            <a:off x="6874560" y="4051080"/>
            <a:ext cx="2194560" cy="2459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3887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01"/>
          <p:cNvPicPr/>
          <p:nvPr/>
        </p:nvPicPr>
        <p:blipFill>
          <a:blip r:embed="rId2"/>
          <a:srcRect l="652" t="43676" r="73343" b="15775"/>
          <a:stretch/>
        </p:blipFill>
        <p:spPr>
          <a:xfrm>
            <a:off x="1554480" y="164520"/>
            <a:ext cx="5486400" cy="6327720"/>
          </a:xfrm>
          <a:prstGeom prst="rect">
            <a:avLst/>
          </a:prstGeom>
          <a:ln>
            <a:noFill/>
          </a:ln>
        </p:spPr>
      </p:pic>
      <p:sp>
        <p:nvSpPr>
          <p:cNvPr id="203" name="TextShape 1"/>
          <p:cNvSpPr txBox="1"/>
          <p:nvPr/>
        </p:nvSpPr>
        <p:spPr>
          <a:xfrm>
            <a:off x="91440" y="6492240"/>
            <a:ext cx="64922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100" b="0" strike="noStrike" spc="-1" dirty="0">
                <a:solidFill>
                  <a:srgbClr val="000000"/>
                </a:solidFill>
                <a:latin typeface="Arial"/>
                <a:hlinkClick r:id="rId3"/>
              </a:rPr>
              <a:t>https://confluence.xsede.org/pages/viewpage.action?pageId=1671768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Picture 1"/>
          <p:cNvPicPr/>
          <p:nvPr/>
        </p:nvPicPr>
        <p:blipFill>
          <a:blip r:embed="rId4"/>
          <a:stretch/>
        </p:blipFill>
        <p:spPr>
          <a:xfrm>
            <a:off x="4946760" y="4206240"/>
            <a:ext cx="4187880" cy="1828800"/>
          </a:xfrm>
          <a:prstGeom prst="rect">
            <a:avLst/>
          </a:prstGeom>
          <a:ln>
            <a:noFill/>
          </a:ln>
        </p:spPr>
      </p:pic>
      <p:pic>
        <p:nvPicPr>
          <p:cNvPr id="205" name="Picture 204"/>
          <p:cNvPicPr/>
          <p:nvPr/>
        </p:nvPicPr>
        <p:blipFill>
          <a:blip r:embed="rId5"/>
          <a:stretch/>
        </p:blipFill>
        <p:spPr>
          <a:xfrm>
            <a:off x="1323720" y="61560"/>
            <a:ext cx="1328040" cy="1858680"/>
          </a:xfrm>
          <a:prstGeom prst="rect">
            <a:avLst/>
          </a:prstGeom>
          <a:ln>
            <a:noFill/>
          </a:ln>
        </p:spPr>
      </p:pic>
      <p:pic>
        <p:nvPicPr>
          <p:cNvPr id="206" name="Picture 205"/>
          <p:cNvPicPr/>
          <p:nvPr/>
        </p:nvPicPr>
        <p:blipFill>
          <a:blip r:embed="rId6"/>
          <a:stretch/>
        </p:blipFill>
        <p:spPr>
          <a:xfrm>
            <a:off x="2651760" y="4206240"/>
            <a:ext cx="1828440" cy="2285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8814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"/>
          <p:cNvPicPr/>
          <p:nvPr/>
        </p:nvPicPr>
        <p:blipFill>
          <a:blip r:embed="rId3"/>
          <a:stretch/>
        </p:blipFill>
        <p:spPr>
          <a:xfrm>
            <a:off x="172080" y="0"/>
            <a:ext cx="8686440" cy="4704480"/>
          </a:xfrm>
          <a:prstGeom prst="rect">
            <a:avLst/>
          </a:prstGeom>
          <a:ln>
            <a:noFill/>
          </a:ln>
        </p:spPr>
      </p:pic>
      <p:pic>
        <p:nvPicPr>
          <p:cNvPr id="208" name="Picture 2"/>
          <p:cNvPicPr/>
          <p:nvPr/>
        </p:nvPicPr>
        <p:blipFill>
          <a:blip r:embed="rId4"/>
          <a:stretch/>
        </p:blipFill>
        <p:spPr>
          <a:xfrm>
            <a:off x="7358400" y="2971800"/>
            <a:ext cx="1323720" cy="552240"/>
          </a:xfrm>
          <a:prstGeom prst="rect">
            <a:avLst/>
          </a:prstGeom>
          <a:ln>
            <a:noFill/>
          </a:ln>
        </p:spPr>
      </p:pic>
      <p:pic>
        <p:nvPicPr>
          <p:cNvPr id="209" name="Picture 3"/>
          <p:cNvPicPr/>
          <p:nvPr/>
        </p:nvPicPr>
        <p:blipFill>
          <a:blip r:embed="rId5"/>
          <a:stretch/>
        </p:blipFill>
        <p:spPr>
          <a:xfrm>
            <a:off x="201600" y="3735000"/>
            <a:ext cx="1244160" cy="952200"/>
          </a:xfrm>
          <a:prstGeom prst="rect">
            <a:avLst/>
          </a:prstGeom>
          <a:ln>
            <a:noFill/>
          </a:ln>
        </p:spPr>
      </p:pic>
      <p:pic>
        <p:nvPicPr>
          <p:cNvPr id="210" name="Picture 4"/>
          <p:cNvPicPr/>
          <p:nvPr/>
        </p:nvPicPr>
        <p:blipFill>
          <a:blip r:embed="rId6"/>
          <a:stretch/>
        </p:blipFill>
        <p:spPr>
          <a:xfrm>
            <a:off x="7010280" y="3671640"/>
            <a:ext cx="1396800" cy="960120"/>
          </a:xfrm>
          <a:prstGeom prst="rect">
            <a:avLst/>
          </a:prstGeom>
          <a:ln>
            <a:noFill/>
          </a:ln>
        </p:spPr>
      </p:pic>
      <p:pic>
        <p:nvPicPr>
          <p:cNvPr id="211" name="Content Placeholder 5"/>
          <p:cNvPicPr/>
          <p:nvPr/>
        </p:nvPicPr>
        <p:blipFill>
          <a:blip r:embed="rId7"/>
          <a:srcRect l="93" t="4905" r="-93" b="16994"/>
          <a:stretch/>
        </p:blipFill>
        <p:spPr>
          <a:xfrm>
            <a:off x="275040" y="4779360"/>
            <a:ext cx="8480520" cy="1961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9336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785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1104745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XSEDE = Free $$ (cycles)!!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1054649"/>
            <a:ext cx="7848600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0065AF"/>
                </a:solidFill>
                <a:hlinkClick r:id="rId4"/>
              </a:rPr>
              <a:t>portal.xsede.org</a:t>
            </a:r>
            <a:r>
              <a:rPr lang="en-US" sz="3600" dirty="0" smtClean="0">
                <a:solidFill>
                  <a:srgbClr val="0065AF"/>
                </a:solidFill>
                <a:hlinkClick r:id="rId4"/>
              </a:rPr>
              <a:t>/allocations-overview</a:t>
            </a:r>
            <a:endParaRPr lang="en-US" sz="3600" dirty="0">
              <a:solidFill>
                <a:srgbClr val="0065A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70" y="6075659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42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1371600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120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DOE &amp; NSF OSG = Free $$ (cycles)!! </a:t>
            </a:r>
          </a:p>
          <a:p>
            <a:pPr algn="ctr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Might have to trade cycles/sysadmin time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1129241"/>
            <a:ext cx="7848600" cy="2038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hlinkClick r:id="rId3"/>
              </a:rPr>
              <a:t>display.opensciencegrid.org</a:t>
            </a:r>
            <a:endParaRPr lang="en-US" sz="3400" b="1" dirty="0" smtClean="0"/>
          </a:p>
          <a:p>
            <a:pPr algn="ctr"/>
            <a:endParaRPr lang="en-US" sz="3400" b="1" dirty="0" smtClean="0"/>
          </a:p>
          <a:p>
            <a:pPr algn="ctr"/>
            <a:endParaRPr lang="en-US" sz="3400" b="1" dirty="0" smtClean="0"/>
          </a:p>
          <a:p>
            <a:pPr algn="ctr"/>
            <a:endParaRPr lang="en-US" sz="34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75317" y="4385388"/>
            <a:ext cx="2803973" cy="1122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single </a:t>
            </a:r>
            <a:r>
              <a:rPr lang="en-US" sz="2400" b="1" dirty="0" smtClean="0"/>
              <a:t>threaded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&lt; 2 </a:t>
            </a:r>
            <a:r>
              <a:rPr lang="en-US" sz="2400" b="1" dirty="0"/>
              <a:t>GB </a:t>
            </a:r>
            <a:r>
              <a:rPr lang="en-US" sz="2400" b="1" dirty="0" smtClean="0"/>
              <a:t>memory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1-12 </a:t>
            </a:r>
            <a:r>
              <a:rPr lang="en-US" sz="2400" b="1" dirty="0"/>
              <a:t>hours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510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083423"/>
            <a:ext cx="1828830" cy="7986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95600" y="2266459"/>
            <a:ext cx="2015295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August 2018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27717" y="4537788"/>
            <a:ext cx="2803973" cy="1122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single </a:t>
            </a:r>
            <a:r>
              <a:rPr lang="en-US" sz="2400" b="1" dirty="0" smtClean="0"/>
              <a:t>threaded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&lt; 2 </a:t>
            </a:r>
            <a:r>
              <a:rPr lang="en-US" sz="2400" b="1" dirty="0"/>
              <a:t>GB </a:t>
            </a:r>
            <a:r>
              <a:rPr lang="en-US" sz="2400" b="1" dirty="0" smtClean="0"/>
              <a:t>memory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1-12 </a:t>
            </a:r>
            <a:r>
              <a:rPr lang="en-US" sz="2400" b="1" dirty="0"/>
              <a:t>hours</a:t>
            </a:r>
          </a:p>
        </p:txBody>
      </p:sp>
    </p:spTree>
    <p:extLst>
      <p:ext uri="{BB962C8B-B14F-4D97-AF65-F5344CB8AC3E}">
        <p14:creationId xmlns:p14="http://schemas.microsoft.com/office/powerpoint/2010/main" val="3058008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1371600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120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DOE &amp; NSF OSG = Free $$ (cycles)!! </a:t>
            </a:r>
          </a:p>
          <a:p>
            <a:pPr algn="ctr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Might have to trade cycles/sysadmin time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1129241"/>
            <a:ext cx="7848600" cy="2038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hlinkClick r:id="rId4"/>
              </a:rPr>
              <a:t>display.opensciencegrid.org</a:t>
            </a:r>
            <a:endParaRPr lang="en-US" sz="3400" b="1" dirty="0" smtClean="0"/>
          </a:p>
          <a:p>
            <a:pPr algn="ctr"/>
            <a:endParaRPr lang="en-US" sz="3400" b="1" dirty="0" smtClean="0"/>
          </a:p>
          <a:p>
            <a:pPr algn="ctr"/>
            <a:endParaRPr lang="en-US" sz="3400" b="1" dirty="0" smtClean="0"/>
          </a:p>
          <a:p>
            <a:pPr algn="ctr"/>
            <a:endParaRPr lang="en-US" sz="34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083423"/>
            <a:ext cx="1828830" cy="798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2266459"/>
            <a:ext cx="2015295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August 2017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51124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CC-NIE, CC*IIE, CC*DNI, CC*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420" y="1447800"/>
            <a:ext cx="8366201" cy="4557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Network </a:t>
            </a:r>
            <a:r>
              <a:rPr lang="en-US" sz="2400" b="1" dirty="0"/>
              <a:t>Infrastructure and Engineering, </a:t>
            </a:r>
            <a:r>
              <a:rPr lang="en-US" sz="2400" b="1" dirty="0" smtClean="0"/>
              <a:t>2012 </a:t>
            </a:r>
            <a:r>
              <a:rPr lang="en-US" sz="2400" b="1" dirty="0"/>
              <a:t>- </a:t>
            </a:r>
            <a:r>
              <a:rPr lang="en-US" sz="2400" b="1" dirty="0" smtClean="0"/>
              <a:t>2013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Infrastructure</a:t>
            </a:r>
            <a:r>
              <a:rPr lang="en-US" sz="2400" b="1" dirty="0"/>
              <a:t>, </a:t>
            </a:r>
            <a:r>
              <a:rPr lang="en-US" sz="2400" b="1" dirty="0" smtClean="0"/>
              <a:t>Innovation, </a:t>
            </a:r>
            <a:r>
              <a:rPr lang="en-US" sz="2400" b="1" dirty="0"/>
              <a:t>and Engineering, </a:t>
            </a:r>
            <a:r>
              <a:rPr lang="en-US" sz="2400" b="1" dirty="0" smtClean="0"/>
              <a:t>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Data</a:t>
            </a:r>
            <a:r>
              <a:rPr lang="en-US" sz="2400" b="1" dirty="0"/>
              <a:t>, Networking, and </a:t>
            </a:r>
            <a:r>
              <a:rPr lang="en-US" sz="2400" b="1" dirty="0" smtClean="0"/>
              <a:t>Innovation,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*, 2016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*, January </a:t>
            </a:r>
            <a:r>
              <a:rPr lang="en-US" sz="2400" b="1" dirty="0"/>
              <a:t>30, 2018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400" b="1" dirty="0" smtClean="0">
                <a:hlinkClick r:id="rId3"/>
              </a:rPr>
              <a:t>www.nsf.gov/funding/pgm_summ.jsp?pims_id=504748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077658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68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CC*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8178649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3"/>
              </a:rPr>
              <a:t>www.nsf.gov/funding/pgm_summ.jsp?pims_id=504748</a:t>
            </a:r>
            <a:endParaRPr lang="en-US" sz="2400" b="1" dirty="0" smtClean="0"/>
          </a:p>
          <a:p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6096000"/>
            <a:ext cx="1828830" cy="7986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2675" y="1708209"/>
            <a:ext cx="8280325" cy="355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200" b="1" dirty="0" smtClean="0"/>
              <a:t>Data </a:t>
            </a:r>
            <a:r>
              <a:rPr lang="en-US" sz="2200" b="1" dirty="0"/>
              <a:t>Driven Networking Infrastructure </a:t>
            </a:r>
            <a:r>
              <a:rPr lang="en-US" sz="2200" dirty="0"/>
              <a:t>for the Campus and </a:t>
            </a:r>
            <a:r>
              <a:rPr lang="en-US" sz="2200" dirty="0" smtClean="0"/>
              <a:t>Researcher:  </a:t>
            </a:r>
            <a:r>
              <a:rPr lang="en-US" sz="2200" dirty="0"/>
              <a:t>$</a:t>
            </a:r>
            <a:r>
              <a:rPr lang="en-US" sz="2200" dirty="0" smtClean="0"/>
              <a:t>500,000, 2 years</a:t>
            </a:r>
          </a:p>
          <a:p>
            <a:pPr marL="342900" indent="-342900">
              <a:buFont typeface="+mj-lt"/>
              <a:buAutoNum type="arabicPeriod"/>
            </a:pPr>
            <a:endParaRPr lang="en-US" sz="2200" dirty="0"/>
          </a:p>
          <a:p>
            <a:pPr marL="342900" indent="-342900">
              <a:buFont typeface="+mj-lt"/>
              <a:buAutoNum type="arabicPeriod"/>
            </a:pPr>
            <a:r>
              <a:rPr lang="en-US" sz="2200" b="1" dirty="0" smtClean="0"/>
              <a:t>Network </a:t>
            </a:r>
            <a:r>
              <a:rPr lang="en-US" sz="2200" b="1" dirty="0"/>
              <a:t>Design and Implementation</a:t>
            </a:r>
            <a:r>
              <a:rPr lang="en-US" sz="2200" dirty="0"/>
              <a:t> for Small </a:t>
            </a:r>
            <a:r>
              <a:rPr lang="en-US" sz="2200" dirty="0" smtClean="0"/>
              <a:t>Institutions:  $750,000, 2 years</a:t>
            </a:r>
          </a:p>
          <a:p>
            <a:pPr marL="342900" indent="-342900">
              <a:buFont typeface="+mj-lt"/>
              <a:buAutoNum type="arabicPeriod"/>
            </a:pPr>
            <a:endParaRPr lang="en-US" sz="2200" dirty="0"/>
          </a:p>
          <a:p>
            <a:pPr marL="342900" indent="-342900">
              <a:buFont typeface="+mj-lt"/>
              <a:buAutoNum type="arabicPeriod"/>
            </a:pPr>
            <a:r>
              <a:rPr lang="en-US" sz="2200" b="1" dirty="0" smtClean="0"/>
              <a:t>Network </a:t>
            </a:r>
            <a:r>
              <a:rPr lang="en-US" sz="2200" b="1" dirty="0"/>
              <a:t>Integration and Applied </a:t>
            </a:r>
            <a:r>
              <a:rPr lang="en-US" sz="2200" b="1" dirty="0" smtClean="0"/>
              <a:t>Innovation</a:t>
            </a:r>
            <a:r>
              <a:rPr lang="en-US" sz="2200" dirty="0" smtClean="0"/>
              <a:t>:  $1,000,000, 2 years</a:t>
            </a:r>
          </a:p>
          <a:p>
            <a:pPr marL="342900" indent="-342900">
              <a:buFont typeface="+mj-lt"/>
              <a:buAutoNum type="arabicPeriod"/>
            </a:pPr>
            <a:endParaRPr lang="en-US" sz="2200" dirty="0"/>
          </a:p>
          <a:p>
            <a:pPr marL="342900" indent="-342900">
              <a:buFont typeface="+mj-lt"/>
              <a:buAutoNum type="arabicPeriod"/>
            </a:pPr>
            <a:r>
              <a:rPr lang="en-US" sz="2200" b="1" dirty="0" smtClean="0"/>
              <a:t>Network </a:t>
            </a:r>
            <a:r>
              <a:rPr lang="en-US" sz="2200" b="1" dirty="0"/>
              <a:t>Performance Engineering and </a:t>
            </a:r>
            <a:r>
              <a:rPr lang="en-US" sz="2200" b="1" dirty="0" smtClean="0"/>
              <a:t>Outreach</a:t>
            </a:r>
            <a:r>
              <a:rPr lang="en-US" sz="2200" dirty="0" smtClean="0"/>
              <a:t>:  $3,500,000, 4 years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59206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133600"/>
            <a:ext cx="914400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The CI Funding Landscape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86200"/>
            <a:ext cx="9144000" cy="1934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 Voss</a:t>
            </a:r>
          </a:p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latin typeface="Arial"/>
              </a:rPr>
              <a:t>University of Miami/Florida State University</a:t>
            </a:r>
          </a:p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latin typeface="Arial"/>
              </a:rPr>
              <a:t>Professional Presenter/Consultant/Contractor/Graduate Student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d.voss@umiami.edu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Henry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Neeman’s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2018 Super Awesome ACI-REF 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Residency Intermediate Workshop</a:t>
            </a:r>
          </a:p>
        </p:txBody>
      </p:sp>
    </p:spTree>
    <p:extLst>
      <p:ext uri="{BB962C8B-B14F-4D97-AF65-F5344CB8AC3E}">
        <p14:creationId xmlns:p14="http://schemas.microsoft.com/office/powerpoint/2010/main" val="2783550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CISE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Community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Research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Infrastructure (CRI)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436" y="1120791"/>
            <a:ext cx="8007128" cy="2496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3"/>
              </a:rPr>
              <a:t>www.nsf.gov/funding/pgm_summ.jsp?pims_id=12810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3439" y="1587506"/>
            <a:ext cx="8508925" cy="498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CRI Solicitation is being revised as of 7/23/18.  </a:t>
            </a:r>
            <a:r>
              <a:rPr lang="en-US" dirty="0" smtClean="0"/>
              <a:t>NSF </a:t>
            </a:r>
            <a:r>
              <a:rPr lang="en-US" dirty="0"/>
              <a:t>anticipates the new solicitation by early Fall 2018.  </a:t>
            </a:r>
            <a:r>
              <a:rPr lang="en-US" dirty="0" smtClean="0"/>
              <a:t>Please </a:t>
            </a:r>
            <a:r>
              <a:rPr lang="en-US" dirty="0"/>
              <a:t>watch this webpage for further updates. 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/>
              <a:t>Two classes of awards: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u="sng" dirty="0" smtClean="0"/>
              <a:t>Institutional </a:t>
            </a:r>
            <a:r>
              <a:rPr lang="en-US" b="1" u="sng" dirty="0"/>
              <a:t>Infrastructure (II) </a:t>
            </a:r>
            <a:endParaRPr lang="en-US" b="1" u="sng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b="1" i="1" dirty="0"/>
              <a:t>N</a:t>
            </a:r>
            <a:r>
              <a:rPr lang="en-US" b="1" i="1" dirty="0" smtClean="0"/>
              <a:t>ew</a:t>
            </a:r>
            <a:r>
              <a:rPr lang="en-US" dirty="0" smtClean="0"/>
              <a:t> </a:t>
            </a:r>
            <a:r>
              <a:rPr lang="en-US" dirty="0"/>
              <a:t>(II-NEW) CISE research </a:t>
            </a:r>
            <a:r>
              <a:rPr lang="en-US" dirty="0" smtClean="0"/>
              <a:t>infrastructure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b="1" dirty="0"/>
              <a:t>E</a:t>
            </a:r>
            <a:r>
              <a:rPr lang="en-US" b="1" dirty="0" smtClean="0"/>
              <a:t>nhancement</a:t>
            </a:r>
            <a:r>
              <a:rPr lang="en-US" dirty="0" smtClean="0"/>
              <a:t> </a:t>
            </a:r>
            <a:r>
              <a:rPr lang="en-US" dirty="0"/>
              <a:t>(II-EN) </a:t>
            </a:r>
            <a:r>
              <a:rPr lang="en-US" dirty="0" smtClean="0"/>
              <a:t>of </a:t>
            </a:r>
            <a:r>
              <a:rPr lang="en-US" dirty="0"/>
              <a:t>existing CISE research </a:t>
            </a:r>
            <a:r>
              <a:rPr lang="en-US" dirty="0" smtClean="0"/>
              <a:t>infrastructure</a:t>
            </a:r>
          </a:p>
          <a:p>
            <a:endParaRPr lang="en-US" dirty="0"/>
          </a:p>
          <a:p>
            <a:pPr marL="342900" indent="-342900">
              <a:buAutoNum type="arabicPeriod" startAt="2"/>
            </a:pPr>
            <a:r>
              <a:rPr lang="en-US" b="1" u="sng" dirty="0" smtClean="0"/>
              <a:t>Community Infrastructure (CI)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Planning </a:t>
            </a:r>
            <a:r>
              <a:rPr lang="en-US" dirty="0" smtClean="0"/>
              <a:t>(CI-P) for new CISE community research infrastructure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Creation </a:t>
            </a:r>
            <a:r>
              <a:rPr lang="en-US" dirty="0"/>
              <a:t>of new (CI-NEW) </a:t>
            </a:r>
            <a:r>
              <a:rPr lang="en-US" dirty="0" smtClean="0"/>
              <a:t>CISE </a:t>
            </a:r>
            <a:r>
              <a:rPr lang="en-US" dirty="0"/>
              <a:t>research </a:t>
            </a:r>
            <a:r>
              <a:rPr lang="en-US" dirty="0" smtClean="0"/>
              <a:t>infrastructure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Enhancement </a:t>
            </a:r>
            <a:r>
              <a:rPr lang="en-US" dirty="0"/>
              <a:t>(CI-EN) of </a:t>
            </a:r>
            <a:r>
              <a:rPr lang="en-US" dirty="0" smtClean="0"/>
              <a:t>existing CISE infrastructure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b="1" dirty="0"/>
              <a:t>S</a:t>
            </a:r>
            <a:r>
              <a:rPr lang="en-US" b="1" dirty="0" smtClean="0"/>
              <a:t>ustainment </a:t>
            </a:r>
            <a:r>
              <a:rPr lang="en-US" dirty="0"/>
              <a:t>(CI-SUSTAIN) of existing </a:t>
            </a:r>
            <a:r>
              <a:rPr lang="en-US" dirty="0" smtClean="0"/>
              <a:t>CISE community </a:t>
            </a:r>
            <a:r>
              <a:rPr lang="en-US" dirty="0"/>
              <a:t>infrastructure </a:t>
            </a:r>
            <a:endParaRPr lang="en-US" dirty="0" smtClean="0"/>
          </a:p>
          <a:p>
            <a:pPr marL="1085850" lvl="1" indent="-342900">
              <a:buAutoNum type="arabicPeriod" startAt="2"/>
            </a:pPr>
            <a:endParaRPr lang="en-US" dirty="0" smtClean="0"/>
          </a:p>
          <a:p>
            <a:pPr lvl="1" indent="0"/>
            <a:r>
              <a:rPr lang="en-US" dirty="0" smtClean="0"/>
              <a:t>“extend </a:t>
            </a:r>
            <a:r>
              <a:rPr lang="en-US" dirty="0"/>
              <a:t>well </a:t>
            </a:r>
            <a:r>
              <a:rPr lang="en-US" dirty="0" smtClean="0"/>
              <a:t>beyond </a:t>
            </a:r>
            <a:r>
              <a:rPr lang="en-US" dirty="0"/>
              <a:t>the awardee </a:t>
            </a:r>
            <a:r>
              <a:rPr lang="en-US" dirty="0" smtClean="0"/>
              <a:t>institutions… provide </a:t>
            </a:r>
            <a:r>
              <a:rPr lang="en-US" dirty="0"/>
              <a:t>a </a:t>
            </a:r>
            <a:r>
              <a:rPr lang="en-US" dirty="0" smtClean="0"/>
              <a:t>high </a:t>
            </a:r>
            <a:r>
              <a:rPr lang="en-US" dirty="0"/>
              <a:t>quality of </a:t>
            </a:r>
            <a:r>
              <a:rPr lang="en-US" dirty="0" smtClean="0"/>
              <a:t>service” 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1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CISE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Research Initiation Initiative (CRII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8140177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3"/>
              </a:rPr>
              <a:t>https://</a:t>
            </a:r>
            <a:r>
              <a:rPr lang="en-US" sz="2400" b="1" dirty="0" smtClean="0">
                <a:hlinkClick r:id="rId3"/>
              </a:rPr>
              <a:t>www.nsf.gov/pubs/2018/nsf18554/nsf18554.htm</a:t>
            </a:r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2675" y="1399036"/>
            <a:ext cx="8280325" cy="550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Deadline:</a:t>
            </a:r>
            <a:r>
              <a:rPr lang="en-US" dirty="0" smtClean="0"/>
              <a:t>  August 8, 2018 (tomorrow!)</a:t>
            </a:r>
          </a:p>
          <a:p>
            <a:endParaRPr lang="en-US" dirty="0"/>
          </a:p>
          <a:p>
            <a:r>
              <a:rPr lang="en-US" b="1" u="sng" dirty="0" smtClean="0"/>
              <a:t>Goal</a:t>
            </a:r>
            <a:r>
              <a:rPr lang="en-US" b="1" dirty="0" smtClean="0"/>
              <a:t>:</a:t>
            </a:r>
            <a:r>
              <a:rPr lang="en-US" dirty="0" smtClean="0"/>
              <a:t> encouraging </a:t>
            </a:r>
            <a:r>
              <a:rPr lang="en-US" dirty="0"/>
              <a:t>research independence immediately upon obtaining one's </a:t>
            </a:r>
            <a:endParaRPr lang="en-US" dirty="0" smtClean="0"/>
          </a:p>
          <a:p>
            <a:r>
              <a:rPr lang="en-US" dirty="0" smtClean="0"/>
              <a:t> 	   first </a:t>
            </a:r>
            <a:r>
              <a:rPr lang="en-US" dirty="0"/>
              <a:t>academic position after receipt of the </a:t>
            </a:r>
            <a:r>
              <a:rPr lang="en-US" dirty="0" smtClean="0"/>
              <a:t>PhD.</a:t>
            </a:r>
          </a:p>
          <a:p>
            <a:endParaRPr lang="en-US" dirty="0"/>
          </a:p>
          <a:p>
            <a:r>
              <a:rPr lang="en-US" b="1" u="sng" dirty="0"/>
              <a:t>127 = </a:t>
            </a:r>
            <a:r>
              <a:rPr lang="en-US" b="1" u="sng" dirty="0" smtClean="0"/>
              <a:t>compute</a:t>
            </a:r>
            <a:r>
              <a:rPr lang="en-US" dirty="0" smtClean="0"/>
              <a:t>:  </a:t>
            </a:r>
            <a:r>
              <a:rPr lang="en-US" b="1" dirty="0" smtClean="0"/>
              <a:t>Scalable </a:t>
            </a:r>
            <a:r>
              <a:rPr lang="en-US" b="1" dirty="0"/>
              <a:t>Cyberinfrastructure for Big Graph and </a:t>
            </a:r>
            <a:r>
              <a:rPr lang="en-US" b="1" dirty="0" smtClean="0"/>
              <a:t>					       Matrix/Tensor Analytics, </a:t>
            </a:r>
            <a:r>
              <a:rPr lang="en-US" dirty="0" smtClean="0"/>
              <a:t>Da </a:t>
            </a:r>
            <a:r>
              <a:rPr lang="en-US" dirty="0"/>
              <a:t>Yan yanda@uab.edu </a:t>
            </a:r>
            <a:endParaRPr lang="en-US" dirty="0" smtClean="0"/>
          </a:p>
          <a:p>
            <a:endParaRPr lang="en-US" dirty="0" smtClean="0"/>
          </a:p>
          <a:p>
            <a:r>
              <a:rPr lang="en-US" b="1" u="sng" dirty="0" smtClean="0"/>
              <a:t>5 = cyberinfrastructure</a:t>
            </a:r>
            <a:r>
              <a:rPr lang="en-US" dirty="0" smtClean="0"/>
              <a:t>:  </a:t>
            </a:r>
            <a:r>
              <a:rPr lang="en-US" b="1" dirty="0" smtClean="0"/>
              <a:t>A </a:t>
            </a:r>
            <a:r>
              <a:rPr lang="en-US" b="1" dirty="0"/>
              <a:t>Hybrid Finite Element and Molecular Dynamics </a:t>
            </a:r>
            <a:r>
              <a:rPr lang="en-US" b="1" dirty="0" smtClean="0"/>
              <a:t>					      Simulation </a:t>
            </a:r>
            <a:r>
              <a:rPr lang="en-US" b="1" dirty="0"/>
              <a:t>Approach for Modeling Nanoparticle </a:t>
            </a:r>
            <a:r>
              <a:rPr lang="en-US" b="1" dirty="0" smtClean="0"/>
              <a:t>					      Transport </a:t>
            </a:r>
            <a:r>
              <a:rPr lang="en-US" b="1" dirty="0"/>
              <a:t>in Human </a:t>
            </a:r>
            <a:r>
              <a:rPr lang="en-US" b="1" dirty="0" smtClean="0"/>
              <a:t>Vasculature, </a:t>
            </a:r>
            <a:r>
              <a:rPr lang="en-US" dirty="0" smtClean="0"/>
              <a:t>Ying </a:t>
            </a:r>
            <a:r>
              <a:rPr lang="en-US" dirty="0"/>
              <a:t>Li </a:t>
            </a:r>
            <a:r>
              <a:rPr lang="en-US" dirty="0" smtClean="0"/>
              <a:t>							      yingli@engr.uconn.edu</a:t>
            </a:r>
            <a:endParaRPr lang="en-US" dirty="0"/>
          </a:p>
          <a:p>
            <a:endParaRPr lang="en-US" dirty="0" smtClean="0"/>
          </a:p>
          <a:p>
            <a:r>
              <a:rPr lang="en-US" b="1" u="sng" dirty="0" smtClean="0"/>
              <a:t>4 = </a:t>
            </a:r>
            <a:r>
              <a:rPr lang="en-US" b="1" u="sng" dirty="0" err="1" smtClean="0"/>
              <a:t>hpc</a:t>
            </a:r>
            <a:r>
              <a:rPr lang="en-US" dirty="0" smtClean="0"/>
              <a:t>:  </a:t>
            </a:r>
            <a:r>
              <a:rPr lang="en-US" b="1" dirty="0" smtClean="0"/>
              <a:t>MPI-ACC_GIS</a:t>
            </a:r>
            <a:r>
              <a:rPr lang="en-US" b="1" dirty="0"/>
              <a:t>: Accelerating Geo-Spatial Computations on HPC </a:t>
            </a:r>
            <a:r>
              <a:rPr lang="en-US" b="1" dirty="0" smtClean="0"/>
              <a:t>		 Platform, </a:t>
            </a:r>
            <a:r>
              <a:rPr lang="en-US" dirty="0" smtClean="0"/>
              <a:t>Satish </a:t>
            </a:r>
            <a:r>
              <a:rPr lang="en-US" dirty="0" err="1"/>
              <a:t>Puri</a:t>
            </a:r>
            <a:r>
              <a:rPr lang="en-US" dirty="0"/>
              <a:t> satish.puri@marquette.edu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04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Major Research Instrumentation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(MRI)</a:t>
            </a:r>
          </a:p>
          <a:p>
            <a:pPr algn="ctr"/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895101"/>
            <a:ext cx="8686800" cy="538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 </a:t>
            </a:r>
            <a:r>
              <a:rPr lang="en-US" sz="2200" b="1" dirty="0" smtClean="0"/>
              <a:t>FY 2014/2015 AWARD INFORMATION </a:t>
            </a:r>
          </a:p>
          <a:p>
            <a:endParaRPr lang="en-US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Biological </a:t>
            </a:r>
            <a:r>
              <a:rPr lang="en-US" sz="2200" b="1" dirty="0"/>
              <a:t>Sciences </a:t>
            </a:r>
            <a:r>
              <a:rPr lang="en-US" sz="2200" b="1" dirty="0" smtClean="0"/>
              <a:t>20/</a:t>
            </a:r>
            <a:r>
              <a:rPr lang="en-US" sz="2200" b="1" dirty="0" smtClean="0">
                <a:solidFill>
                  <a:srgbClr val="FF0000"/>
                </a:solidFill>
              </a:rPr>
              <a:t>13</a:t>
            </a:r>
            <a:r>
              <a:rPr lang="en-US" sz="2200" b="1" dirty="0" smtClean="0"/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Computer </a:t>
            </a:r>
            <a:r>
              <a:rPr lang="en-US" sz="2200" b="1" dirty="0"/>
              <a:t>and Information </a:t>
            </a:r>
            <a:r>
              <a:rPr lang="en-US" sz="2200" b="1" dirty="0" smtClean="0"/>
              <a:t>Science </a:t>
            </a:r>
            <a:r>
              <a:rPr lang="en-US" sz="2200" b="1" dirty="0"/>
              <a:t>and Engineering </a:t>
            </a:r>
            <a:r>
              <a:rPr lang="en-US" sz="2200" b="1" dirty="0" smtClean="0"/>
              <a:t>45/</a:t>
            </a:r>
            <a:r>
              <a:rPr lang="en-US" sz="2200" b="1" dirty="0" smtClean="0">
                <a:solidFill>
                  <a:srgbClr val="FF0000"/>
                </a:solidFill>
              </a:rPr>
              <a:t>28</a:t>
            </a:r>
            <a:r>
              <a:rPr lang="en-US" sz="2200" b="1" dirty="0" smtClean="0"/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Engineering 20/</a:t>
            </a:r>
            <a:r>
              <a:rPr lang="en-US" sz="2200" b="1" dirty="0" smtClean="0">
                <a:solidFill>
                  <a:srgbClr val="FF0000"/>
                </a:solidFill>
              </a:rPr>
              <a:t>13</a:t>
            </a:r>
            <a:r>
              <a:rPr lang="en-US" sz="2200" b="1" dirty="0" smtClean="0"/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Geosciences 32/</a:t>
            </a:r>
            <a:r>
              <a:rPr lang="en-US" sz="2200" b="1" dirty="0" smtClean="0">
                <a:solidFill>
                  <a:srgbClr val="FF0000"/>
                </a:solidFill>
              </a:rPr>
              <a:t>24</a:t>
            </a:r>
            <a:r>
              <a:rPr lang="en-US" sz="2200" b="1" dirty="0" smtClean="0"/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Mathematical </a:t>
            </a:r>
            <a:r>
              <a:rPr lang="en-US" sz="2200" b="1" dirty="0"/>
              <a:t>and Physical Sciences </a:t>
            </a:r>
            <a:r>
              <a:rPr lang="en-US" sz="2200" b="1" dirty="0" smtClean="0"/>
              <a:t>25/</a:t>
            </a:r>
            <a:r>
              <a:rPr lang="en-US" sz="2200" b="1" dirty="0" smtClean="0">
                <a:solidFill>
                  <a:srgbClr val="FF0000"/>
                </a:solidFill>
              </a:rPr>
              <a:t>24</a:t>
            </a:r>
            <a:r>
              <a:rPr lang="en-US" sz="2200" b="1" dirty="0" smtClean="0"/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Social </a:t>
            </a:r>
            <a:r>
              <a:rPr lang="en-US" sz="2200" b="1" dirty="0"/>
              <a:t>Behavioral and Economic Sciences </a:t>
            </a:r>
            <a:r>
              <a:rPr lang="en-US" sz="2200" b="1" dirty="0" smtClean="0"/>
              <a:t>37/</a:t>
            </a:r>
            <a:r>
              <a:rPr lang="en-US" sz="2200" b="1" dirty="0" smtClean="0">
                <a:solidFill>
                  <a:srgbClr val="00B050"/>
                </a:solidFill>
              </a:rPr>
              <a:t>39</a:t>
            </a:r>
            <a:r>
              <a:rPr lang="en-US" sz="2200" b="1" dirty="0" smtClean="0"/>
              <a:t>% </a:t>
            </a:r>
          </a:p>
          <a:p>
            <a:endParaRPr lang="en-US" sz="2200" b="1" dirty="0" smtClean="0"/>
          </a:p>
          <a:p>
            <a:r>
              <a:rPr lang="en-US" sz="2200" b="1" dirty="0" smtClean="0"/>
              <a:t>* Success varies - some directorates co-fund </a:t>
            </a:r>
            <a:r>
              <a:rPr lang="en-US" sz="2200" b="1" dirty="0"/>
              <a:t>MRI awards with </a:t>
            </a:r>
            <a:r>
              <a:rPr lang="en-US" sz="2200" b="1" dirty="0" smtClean="0"/>
              <a:t>   </a:t>
            </a:r>
          </a:p>
          <a:p>
            <a:r>
              <a:rPr lang="en-US" sz="2200" b="1" dirty="0" smtClean="0"/>
              <a:t>  non-IA program </a:t>
            </a:r>
            <a:r>
              <a:rPr lang="en-US" sz="2200" b="1" dirty="0"/>
              <a:t>funds while others do not. </a:t>
            </a:r>
            <a:endParaRPr lang="en-US" sz="2200" b="1" dirty="0" smtClean="0"/>
          </a:p>
          <a:p>
            <a:endParaRPr lang="en-US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9630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68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Major Research Instrumentation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(MRI)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8818" y="838200"/>
            <a:ext cx="521149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3"/>
              </a:rPr>
              <a:t>www.nsf.gov/od/oia/programs/mri/</a:t>
            </a:r>
            <a:endParaRPr lang="en-US" sz="24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5836" y="1575709"/>
            <a:ext cx="8319906" cy="4499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sz="2200" b="1" dirty="0" smtClean="0"/>
              <a:t>January </a:t>
            </a:r>
            <a:r>
              <a:rPr lang="en-US" sz="2200" b="1" dirty="0"/>
              <a:t>01, 2019 - January 22, </a:t>
            </a:r>
            <a:r>
              <a:rPr lang="en-US" sz="2200" b="1" dirty="0" smtClean="0"/>
              <a:t>2019</a:t>
            </a:r>
          </a:p>
          <a:p>
            <a:endParaRPr lang="en-US" sz="2200" b="1" dirty="0" smtClean="0"/>
          </a:p>
          <a:p>
            <a:r>
              <a:rPr lang="en-US" sz="2200" b="1" dirty="0" smtClean="0"/>
              <a:t>FY 2014/2015 AWARD INFORMATION </a:t>
            </a:r>
          </a:p>
          <a:p>
            <a:endParaRPr lang="en-US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811/</a:t>
            </a:r>
            <a:r>
              <a:rPr lang="en-US" sz="2200" b="1" dirty="0" smtClean="0">
                <a:solidFill>
                  <a:srgbClr val="00B050"/>
                </a:solidFill>
              </a:rPr>
              <a:t>822</a:t>
            </a:r>
            <a:r>
              <a:rPr lang="en-US" sz="2200" b="1" dirty="0" smtClean="0"/>
              <a:t> proposals reviewed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205/</a:t>
            </a:r>
            <a:r>
              <a:rPr lang="en-US" sz="2200" b="1" dirty="0" smtClean="0">
                <a:solidFill>
                  <a:srgbClr val="FF0000"/>
                </a:solidFill>
              </a:rPr>
              <a:t>167</a:t>
            </a:r>
            <a:r>
              <a:rPr lang="en-US" sz="2200" b="1" dirty="0" smtClean="0"/>
              <a:t> </a:t>
            </a:r>
            <a:r>
              <a:rPr lang="en-US" sz="2200" b="1" dirty="0"/>
              <a:t>awards (a success rate of </a:t>
            </a:r>
            <a:r>
              <a:rPr lang="en-US" sz="2200" b="1" dirty="0" smtClean="0"/>
              <a:t>25/</a:t>
            </a:r>
            <a:r>
              <a:rPr lang="en-US" sz="2200" b="1" dirty="0" smtClean="0">
                <a:solidFill>
                  <a:srgbClr val="FF0000"/>
                </a:solidFill>
              </a:rPr>
              <a:t>20</a:t>
            </a:r>
            <a:r>
              <a:rPr lang="en-US" sz="2200" b="1" dirty="0" smtClean="0"/>
              <a:t>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25/</a:t>
            </a:r>
            <a:r>
              <a:rPr lang="en-US" sz="2200" b="1" dirty="0" smtClean="0">
                <a:solidFill>
                  <a:srgbClr val="FF0000"/>
                </a:solidFill>
              </a:rPr>
              <a:t>20</a:t>
            </a:r>
            <a:r>
              <a:rPr lang="en-US" sz="2200" b="1" dirty="0" smtClean="0"/>
              <a:t>% development (&lt;24/</a:t>
            </a:r>
            <a:r>
              <a:rPr lang="en-US" sz="2200" b="1" dirty="0" smtClean="0">
                <a:solidFill>
                  <a:srgbClr val="FF0000"/>
                </a:solidFill>
              </a:rPr>
              <a:t>19</a:t>
            </a:r>
            <a:r>
              <a:rPr lang="en-US" sz="2200" b="1" dirty="0" smtClean="0"/>
              <a:t>% success)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75/</a:t>
            </a:r>
            <a:r>
              <a:rPr lang="en-US" sz="2200" b="1" dirty="0" smtClean="0">
                <a:solidFill>
                  <a:srgbClr val="00B050"/>
                </a:solidFill>
              </a:rPr>
              <a:t>80</a:t>
            </a:r>
            <a:r>
              <a:rPr lang="en-US" sz="2200" b="1" dirty="0" smtClean="0"/>
              <a:t>% acquisition (&lt;26/</a:t>
            </a:r>
            <a:r>
              <a:rPr lang="en-US" sz="2200" b="1" dirty="0" smtClean="0">
                <a:solidFill>
                  <a:srgbClr val="FF0000"/>
                </a:solidFill>
              </a:rPr>
              <a:t>21</a:t>
            </a:r>
            <a:r>
              <a:rPr lang="en-US" sz="2200" b="1" dirty="0" smtClean="0"/>
              <a:t>% success)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/>
              <a:t>12.5/</a:t>
            </a:r>
            <a:r>
              <a:rPr lang="en-US" sz="2200" b="1" dirty="0" smtClean="0">
                <a:solidFill>
                  <a:srgbClr val="00B050"/>
                </a:solidFill>
              </a:rPr>
              <a:t>14</a:t>
            </a:r>
            <a:r>
              <a:rPr lang="en-US" sz="2200" b="1" dirty="0" smtClean="0"/>
              <a:t>% requested budgets &gt; $</a:t>
            </a:r>
            <a:r>
              <a:rPr lang="en-US" sz="2200" b="1" dirty="0"/>
              <a:t>1 </a:t>
            </a:r>
            <a:r>
              <a:rPr lang="en-US" sz="2200" b="1" dirty="0" smtClean="0"/>
              <a:t>million (20/</a:t>
            </a:r>
            <a:r>
              <a:rPr lang="en-US" sz="2200" b="1" dirty="0" smtClean="0">
                <a:solidFill>
                  <a:srgbClr val="FF0000"/>
                </a:solidFill>
              </a:rPr>
              <a:t>16</a:t>
            </a:r>
            <a:r>
              <a:rPr lang="en-US" sz="2200" b="1" dirty="0" smtClean="0"/>
              <a:t>% success)</a:t>
            </a:r>
          </a:p>
          <a:p>
            <a:endParaRPr lang="en-US" sz="22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9630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886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2860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Where’s the $$?</a:t>
            </a:r>
            <a:endParaRPr lang="en-US" sz="2800" b="1" dirty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031"/>
            <a:ext cx="385872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60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EPSCoR</a:t>
            </a:r>
            <a:r>
              <a:rPr lang="en-US" sz="2800" b="1" dirty="0" smtClean="0">
                <a:solidFill>
                  <a:srgbClr val="006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solidFill>
                <a:srgbClr val="0065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76200" y="6404174"/>
            <a:ext cx="7162800" cy="29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* Beginning </a:t>
            </a:r>
            <a:r>
              <a:rPr lang="en-US" sz="1400" dirty="0"/>
              <a:t>in FY18, Missouri </a:t>
            </a:r>
            <a:r>
              <a:rPr lang="en-US" sz="1400" dirty="0" smtClean="0"/>
              <a:t>is graduating to non-</a:t>
            </a:r>
            <a:r>
              <a:rPr lang="en-US" sz="1400" dirty="0" err="1" smtClean="0"/>
              <a:t>EPSCoR</a:t>
            </a:r>
            <a:r>
              <a:rPr lang="en-US" sz="1400" dirty="0" smtClean="0"/>
              <a:t> status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8315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Experimental Program to Stimulate Competitive Research (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EPSCoR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0957" y="1283344"/>
            <a:ext cx="5742085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3"/>
              </a:rPr>
              <a:t>www.nsf.gov/od/oia/programs/epscor/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828800"/>
            <a:ext cx="8839200" cy="4557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Research Infrastructure Improvement Program </a:t>
            </a:r>
            <a:r>
              <a:rPr lang="en-US" sz="2600" b="1" dirty="0" smtClean="0"/>
              <a:t>Track-1 (</a:t>
            </a:r>
            <a:r>
              <a:rPr lang="en-US" sz="2600" b="1" dirty="0"/>
              <a:t>RII </a:t>
            </a:r>
            <a:r>
              <a:rPr lang="en-US" sz="2600" b="1" dirty="0" smtClean="0"/>
              <a:t>Track-1)</a:t>
            </a:r>
          </a:p>
          <a:p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July 3, 2018, letter of intent, July 30, 2018 deadline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$4m/year, 5 </a:t>
            </a:r>
            <a:r>
              <a:rPr lang="en-US" sz="2600" dirty="0"/>
              <a:t>years to support physical, </a:t>
            </a:r>
            <a:r>
              <a:rPr lang="en-US" sz="2600" dirty="0" smtClean="0"/>
              <a:t>human</a:t>
            </a:r>
            <a:r>
              <a:rPr lang="en-US" sz="2600" dirty="0"/>
              <a:t>, </a:t>
            </a:r>
            <a:r>
              <a:rPr lang="en-US" sz="2600" dirty="0" smtClean="0"/>
              <a:t>and </a:t>
            </a:r>
            <a:r>
              <a:rPr lang="en-US" sz="2600" b="1" i="1" u="sng" dirty="0" smtClean="0"/>
              <a:t>cyber infrastructure </a:t>
            </a:r>
            <a:r>
              <a:rPr lang="en-US" sz="2600" dirty="0" smtClean="0"/>
              <a:t>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Jurisdiction's </a:t>
            </a:r>
            <a:r>
              <a:rPr lang="en-US" sz="2600" dirty="0" err="1" smtClean="0"/>
              <a:t>EPSCoR</a:t>
            </a:r>
            <a:r>
              <a:rPr lang="en-US" sz="2600" dirty="0" smtClean="0"/>
              <a:t> steering committee</a:t>
            </a: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B</a:t>
            </a:r>
            <a:r>
              <a:rPr lang="en-US" sz="2600" dirty="0" smtClean="0"/>
              <a:t>est potential </a:t>
            </a:r>
            <a:r>
              <a:rPr lang="en-US" sz="2600" dirty="0"/>
              <a:t>to improve future </a:t>
            </a:r>
            <a:r>
              <a:rPr lang="en-US" sz="2600" dirty="0" smtClean="0"/>
              <a:t>R&amp;D competitiveness</a:t>
            </a:r>
          </a:p>
          <a:p>
            <a:endParaRPr lang="en-US" sz="2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5931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70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400" y="183249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Experimental Program to Stimulate Competitive Research (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EPSCoR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7855" y="1089101"/>
            <a:ext cx="8839200" cy="4986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Research Infrastructure Improvement </a:t>
            </a:r>
            <a:r>
              <a:rPr lang="en-US" sz="2600" b="1" dirty="0" smtClean="0"/>
              <a:t>Program </a:t>
            </a:r>
          </a:p>
          <a:p>
            <a:r>
              <a:rPr lang="en-US" sz="2600" b="1" dirty="0" smtClean="0"/>
              <a:t>Track-2 </a:t>
            </a:r>
            <a:r>
              <a:rPr lang="en-US" sz="2600" b="1" dirty="0"/>
              <a:t>(RII Track-2) </a:t>
            </a:r>
          </a:p>
          <a:p>
            <a:endParaRPr lang="en-US" sz="2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Nov 27, 2017, letter </a:t>
            </a:r>
            <a:r>
              <a:rPr lang="en-US" sz="2200" dirty="0"/>
              <a:t>of intent, </a:t>
            </a:r>
            <a:r>
              <a:rPr lang="en-US" sz="2200" dirty="0" smtClean="0"/>
              <a:t>Jan 26, </a:t>
            </a:r>
            <a:r>
              <a:rPr lang="en-US" sz="2200" dirty="0"/>
              <a:t>2018 </a:t>
            </a:r>
            <a:r>
              <a:rPr lang="en-US" sz="2200" dirty="0" smtClean="0"/>
              <a:t>deadline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$1m/year between 2 </a:t>
            </a:r>
            <a:r>
              <a:rPr lang="en-US" sz="2200" dirty="0" err="1" smtClean="0"/>
              <a:t>EPSCoRs</a:t>
            </a:r>
            <a:r>
              <a:rPr lang="en-US" sz="2200" dirty="0" smtClean="0"/>
              <a:t>, </a:t>
            </a:r>
            <a:r>
              <a:rPr lang="en-US" sz="2200" dirty="0"/>
              <a:t>4 </a:t>
            </a:r>
            <a:r>
              <a:rPr lang="en-US" sz="2200" dirty="0" smtClean="0"/>
              <a:t>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$1.5m/year 3+ </a:t>
            </a:r>
            <a:r>
              <a:rPr lang="en-US" sz="2200" dirty="0" err="1" smtClean="0"/>
              <a:t>EPSCoRs</a:t>
            </a:r>
            <a:r>
              <a:rPr lang="en-US" sz="2200" dirty="0" smtClean="0"/>
              <a:t>, 4 years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Collaborations </a:t>
            </a:r>
            <a:r>
              <a:rPr lang="en-US" sz="2200" dirty="0"/>
              <a:t>in all areas of science, engineering, and education supported by the NSF.  </a:t>
            </a:r>
          </a:p>
          <a:p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Drive discover and train a skilled workforce </a:t>
            </a:r>
            <a:r>
              <a:rPr lang="en-US" sz="2200" dirty="0" smtClean="0"/>
              <a:t>for science </a:t>
            </a:r>
            <a:r>
              <a:rPr lang="en-US" sz="2200" dirty="0"/>
              <a:t>and engineering challenges of regional, thematic, and national relevance.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5931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36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Experimental Program to Stimulate Competitive Research (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EPSCoR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1828800"/>
            <a:ext cx="8610600" cy="4557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Research Infrastructure Improvement </a:t>
            </a:r>
            <a:r>
              <a:rPr lang="en-US" sz="2600" b="1" dirty="0" smtClean="0"/>
              <a:t>Program </a:t>
            </a:r>
          </a:p>
          <a:p>
            <a:r>
              <a:rPr lang="en-US" sz="2600" b="1" dirty="0" smtClean="0"/>
              <a:t>Track-3 </a:t>
            </a:r>
            <a:r>
              <a:rPr lang="en-US" sz="2600" b="1" dirty="0"/>
              <a:t>(RII </a:t>
            </a:r>
            <a:r>
              <a:rPr lang="en-US" sz="2600" b="1" dirty="0" smtClean="0"/>
              <a:t>Track-3) </a:t>
            </a:r>
            <a:endParaRPr lang="en-US" sz="2600" b="1" dirty="0"/>
          </a:p>
          <a:p>
            <a:endParaRPr lang="en-US" sz="2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Pilot year, 2013 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$750k total for 5 years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Underrepresented </a:t>
            </a:r>
            <a:r>
              <a:rPr lang="en-US" sz="2600" dirty="0"/>
              <a:t>minorities, women, persons with disabilities and those in underserved rural regions of the </a:t>
            </a:r>
            <a:r>
              <a:rPr lang="en-US" sz="2600" dirty="0" smtClean="0"/>
              <a:t>country</a:t>
            </a:r>
          </a:p>
          <a:p>
            <a:endParaRPr lang="en-US" sz="2600" dirty="0" smtClean="0"/>
          </a:p>
          <a:p>
            <a:endParaRPr lang="en-US" sz="2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5931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13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Experimental Program to Stimulate Competitive Research (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EPSCoR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465230"/>
            <a:ext cx="8610600" cy="429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Research Infrastructure Improvement </a:t>
            </a:r>
            <a:r>
              <a:rPr lang="en-US" sz="2600" b="1" dirty="0" smtClean="0"/>
              <a:t>Program </a:t>
            </a:r>
          </a:p>
          <a:p>
            <a:r>
              <a:rPr lang="en-US" sz="2600" b="1" dirty="0"/>
              <a:t>Track-4 </a:t>
            </a:r>
            <a:r>
              <a:rPr lang="en-US" sz="2600" b="1" dirty="0" err="1"/>
              <a:t>EPSCoR</a:t>
            </a:r>
            <a:r>
              <a:rPr lang="en-US" sz="2600" b="1" dirty="0"/>
              <a:t> Research Fellows (</a:t>
            </a:r>
            <a:r>
              <a:rPr lang="en-US" sz="2600" b="1" dirty="0" smtClean="0"/>
              <a:t>RII Track-4) </a:t>
            </a:r>
          </a:p>
          <a:p>
            <a:endParaRPr lang="en-US" sz="2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Deadline:  March 13, 2018 (2</a:t>
            </a:r>
            <a:r>
              <a:rPr lang="en-US" sz="2600" baseline="30000" dirty="0" smtClean="0"/>
              <a:t>nd</a:t>
            </a:r>
            <a:r>
              <a:rPr lang="en-US" sz="2600" dirty="0" smtClean="0"/>
              <a:t> week in March)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$300k total for 2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Non-tenured </a:t>
            </a:r>
            <a:r>
              <a:rPr lang="en-US" sz="2800" dirty="0"/>
              <a:t>investigators to further develop their individual research potential through extended collaborative visits to the nation’s premier private, governmental, or academic research centers. </a:t>
            </a:r>
            <a:endParaRPr lang="en-US" sz="26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5931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23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Secret Agenda!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19" y="1578711"/>
            <a:ext cx="2766431" cy="45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19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2202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Training-based Workforce Development for Advanced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Cyberinfrastructure (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CyberTraining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1102809"/>
            <a:ext cx="8178649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3"/>
              </a:rPr>
              <a:t>www.nsf.gov/funding/pgm_summ.jsp?pims_id=505342</a:t>
            </a:r>
            <a:endParaRPr lang="en-US" sz="2400" b="1" dirty="0" smtClean="0"/>
          </a:p>
          <a:p>
            <a:endParaRPr lang="en-US" sz="24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9374" y="1882125"/>
            <a:ext cx="8546026" cy="409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Deadline:  January 25, 2019 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u="sng" dirty="0" smtClean="0"/>
              <a:t>Overarching goals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200150" lvl="1" indent="-457200">
              <a:buFont typeface="+mj-lt"/>
              <a:buAutoNum type="arabicPeriod"/>
            </a:pPr>
            <a:r>
              <a:rPr lang="en-US" sz="2000" dirty="0"/>
              <a:t>P</a:t>
            </a:r>
            <a:r>
              <a:rPr lang="en-US" sz="2000" dirty="0" smtClean="0"/>
              <a:t>repare</a:t>
            </a:r>
            <a:r>
              <a:rPr lang="en-US" sz="2000" dirty="0"/>
              <a:t>, </a:t>
            </a:r>
            <a:r>
              <a:rPr lang="en-US" sz="2000" dirty="0" smtClean="0"/>
              <a:t>nurture, </a:t>
            </a:r>
            <a:r>
              <a:rPr lang="en-US" sz="2000" dirty="0"/>
              <a:t>and </a:t>
            </a:r>
            <a:r>
              <a:rPr lang="en-US" sz="2000" dirty="0" smtClean="0"/>
              <a:t>grow </a:t>
            </a:r>
            <a:r>
              <a:rPr lang="en-US" sz="2000" dirty="0"/>
              <a:t>the national scientific workforce </a:t>
            </a:r>
            <a:r>
              <a:rPr lang="en-US" sz="2000" dirty="0" smtClean="0"/>
              <a:t>for </a:t>
            </a:r>
            <a:r>
              <a:rPr lang="en-US" sz="2000" i="1" dirty="0" smtClean="0"/>
              <a:t>creating</a:t>
            </a:r>
            <a:r>
              <a:rPr lang="en-US" sz="2000" i="1" dirty="0"/>
              <a:t>,</a:t>
            </a:r>
            <a:r>
              <a:rPr lang="en-US" sz="2000" dirty="0"/>
              <a:t> </a:t>
            </a:r>
            <a:r>
              <a:rPr lang="en-US" sz="2000" i="1" dirty="0"/>
              <a:t>utilizing,</a:t>
            </a:r>
            <a:r>
              <a:rPr lang="en-US" sz="2000" dirty="0"/>
              <a:t> and </a:t>
            </a:r>
            <a:r>
              <a:rPr lang="en-US" sz="2000" i="1" dirty="0" smtClean="0"/>
              <a:t>supporting</a:t>
            </a:r>
            <a:r>
              <a:rPr lang="en-US" sz="2000" dirty="0" smtClean="0"/>
              <a:t> </a:t>
            </a:r>
            <a:r>
              <a:rPr lang="en-US" sz="2000" dirty="0"/>
              <a:t>advanced </a:t>
            </a:r>
            <a:r>
              <a:rPr lang="en-US" sz="2000" dirty="0" smtClean="0"/>
              <a:t>CI</a:t>
            </a:r>
            <a:r>
              <a:rPr lang="en-US" sz="2000" dirty="0"/>
              <a:t> </a:t>
            </a:r>
            <a:endParaRPr lang="en-US" sz="2000" dirty="0" smtClean="0"/>
          </a:p>
          <a:p>
            <a:pPr marL="1200150" lvl="1" indent="-457200">
              <a:buFont typeface="+mj-lt"/>
              <a:buAutoNum type="arabicPeriod"/>
            </a:pPr>
            <a:endParaRPr lang="en-US" sz="2000" dirty="0"/>
          </a:p>
          <a:p>
            <a:pPr marL="1200150" lvl="1" indent="-457200">
              <a:buFont typeface="+mj-lt"/>
              <a:buAutoNum type="arabicPeriod"/>
            </a:pPr>
            <a:r>
              <a:rPr lang="en-US" sz="2000" dirty="0"/>
              <a:t>E</a:t>
            </a:r>
            <a:r>
              <a:rPr lang="en-US" sz="2000" dirty="0" smtClean="0"/>
              <a:t>nsure </a:t>
            </a:r>
            <a:r>
              <a:rPr lang="en-US" sz="2000" dirty="0"/>
              <a:t>broad adoption of CI tools, methods, and </a:t>
            </a:r>
            <a:r>
              <a:rPr lang="en-US" sz="2000" dirty="0" smtClean="0"/>
              <a:t>resources</a:t>
            </a:r>
          </a:p>
          <a:p>
            <a:pPr marL="1200150" lvl="1" indent="-457200">
              <a:buFont typeface="+mj-lt"/>
              <a:buAutoNum type="arabicPeriod"/>
            </a:pPr>
            <a:endParaRPr lang="en-US" sz="2000" dirty="0"/>
          </a:p>
          <a:p>
            <a:pPr marL="1200150" lvl="1" indent="-457200">
              <a:buFont typeface="+mj-lt"/>
              <a:buAutoNum type="arabicPeriod"/>
            </a:pPr>
            <a:r>
              <a:rPr lang="en-US" sz="2000" dirty="0"/>
              <a:t>I</a:t>
            </a:r>
            <a:r>
              <a:rPr lang="en-US" sz="2000" dirty="0" smtClean="0"/>
              <a:t>ntegrate </a:t>
            </a:r>
            <a:r>
              <a:rPr lang="en-US" sz="2000" dirty="0"/>
              <a:t>core literacy and discipline-appropriate advanced skills in advanced CI as well as computational and data science and engineering into the </a:t>
            </a:r>
            <a:r>
              <a:rPr lang="en-US" sz="2000" dirty="0" smtClean="0"/>
              <a:t>Nation’s educational </a:t>
            </a:r>
            <a:r>
              <a:rPr lang="en-US" sz="2000" i="1" dirty="0" smtClean="0"/>
              <a:t>curriculum/ instructional </a:t>
            </a:r>
            <a:r>
              <a:rPr lang="en-US" sz="2000" i="1" dirty="0"/>
              <a:t>material fabric</a:t>
            </a:r>
            <a:r>
              <a:rPr lang="en-US" sz="2000" dirty="0"/>
              <a:t> spanning undergraduate and graduate </a:t>
            </a:r>
            <a:r>
              <a:rPr lang="en-US" sz="2000" dirty="0" smtClean="0"/>
              <a:t>courses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5931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53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2202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Computational and Data-Enabled Science and Engineering  (CDS&amp;E)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1102809"/>
            <a:ext cx="8451160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3"/>
              </a:rPr>
              <a:t>www.nsf.gov/funding/pgm_summ.jsp?pims_id=504813</a:t>
            </a:r>
            <a:endParaRPr lang="en-US" sz="2400" b="1" dirty="0"/>
          </a:p>
          <a:p>
            <a:endParaRPr lang="en-US" sz="24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9374" y="1882125"/>
            <a:ext cx="8546026" cy="324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Deadline:</a:t>
            </a:r>
            <a:r>
              <a:rPr lang="en-US" sz="2000" dirty="0" smtClean="0"/>
              <a:t>  September – December, depending on Division 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Divisions: </a:t>
            </a:r>
            <a:r>
              <a:rPr lang="en-US" sz="2000" dirty="0" smtClean="0"/>
              <a:t>Astronomical Sciences,</a:t>
            </a:r>
            <a:r>
              <a:rPr lang="en-US" sz="2000" b="1" dirty="0" smtClean="0"/>
              <a:t> </a:t>
            </a:r>
            <a:r>
              <a:rPr lang="en-US" sz="2000" dirty="0" smtClean="0"/>
              <a:t>Mathematical Sciences, Chemistry, Engineering, Advanced Cyberinfrastructure, Materials Research, &amp; Physics.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u="sng" dirty="0" smtClean="0"/>
              <a:t>Overarching goal</a:t>
            </a:r>
            <a:endParaRPr lang="en-US" sz="20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u="sng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dentify </a:t>
            </a:r>
            <a:r>
              <a:rPr lang="en-US" sz="2000" dirty="0"/>
              <a:t>and capitalize on opportunities for major scientific and engineering breakthroughs through new computational and data analysis approaches.  </a:t>
            </a:r>
            <a:endParaRPr lang="en-US" sz="20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5931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1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2202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Cybersecurity Innovation for Cyberinfrastructure  (CICI)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1102809"/>
            <a:ext cx="8451160" cy="1122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3"/>
              </a:rPr>
              <a:t>www.nsf.gov/funding/pgm_summ.jsp?pims_id=505159</a:t>
            </a:r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9374" y="1882125"/>
            <a:ext cx="8546026" cy="358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Deadline:</a:t>
            </a:r>
            <a:r>
              <a:rPr lang="en-US" sz="2000" dirty="0" smtClean="0"/>
              <a:t> </a:t>
            </a:r>
            <a:r>
              <a:rPr lang="en-US" sz="2000" dirty="0" smtClean="0"/>
              <a:t> June 4, 2018 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u="sng" dirty="0" smtClean="0"/>
              <a:t>Overarching </a:t>
            </a:r>
            <a:r>
              <a:rPr lang="en-US" sz="2000" b="1" u="sng" dirty="0" smtClean="0"/>
              <a:t>goal</a:t>
            </a:r>
            <a:endParaRPr lang="en-US" sz="2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</a:t>
            </a:r>
            <a:r>
              <a:rPr lang="en-US" dirty="0" smtClean="0"/>
              <a:t>evelop</a:t>
            </a:r>
            <a:r>
              <a:rPr lang="en-US" dirty="0"/>
              <a:t>, deploy and integrate security solutions that benefit the scientific community by ensuring the integrity, resilience and reliability of the end-to-end scientific workflow. CICI seeks three categories of </a:t>
            </a:r>
            <a:r>
              <a:rPr lang="en-US" dirty="0" smtClean="0"/>
              <a:t>projects: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1085850" lvl="1" indent="-342900">
              <a:buFont typeface="+mj-lt"/>
              <a:buAutoNum type="arabicPeriod"/>
            </a:pPr>
            <a:r>
              <a:rPr lang="en-US" b="1" dirty="0" smtClean="0"/>
              <a:t>Secure </a:t>
            </a:r>
            <a:r>
              <a:rPr lang="en-US" b="1" dirty="0"/>
              <a:t>Scientific </a:t>
            </a:r>
            <a:r>
              <a:rPr lang="en-US" b="1" dirty="0" smtClean="0"/>
              <a:t>Cyberinfrastructure</a:t>
            </a:r>
          </a:p>
          <a:p>
            <a:pPr marL="1085850" lvl="1" indent="-342900">
              <a:buFont typeface="+mj-lt"/>
              <a:buAutoNum type="arabicPeriod"/>
            </a:pPr>
            <a:endParaRPr lang="en-US" b="1" dirty="0" smtClean="0"/>
          </a:p>
          <a:p>
            <a:pPr marL="1085850" lvl="1" indent="-342900">
              <a:buFont typeface="+mj-lt"/>
              <a:buAutoNum type="arabicPeriod"/>
            </a:pPr>
            <a:r>
              <a:rPr lang="en-US" b="1" dirty="0" smtClean="0"/>
              <a:t>Collaborative </a:t>
            </a:r>
            <a:r>
              <a:rPr lang="en-US" b="1" dirty="0"/>
              <a:t>Security Response </a:t>
            </a:r>
            <a:r>
              <a:rPr lang="en-US" b="1" dirty="0" smtClean="0"/>
              <a:t>Center</a:t>
            </a:r>
          </a:p>
          <a:p>
            <a:pPr marL="1085850" lvl="1" indent="-342900">
              <a:buFont typeface="+mj-lt"/>
              <a:buAutoNum type="arabicPeriod"/>
            </a:pPr>
            <a:endParaRPr lang="en-US" b="1" dirty="0" smtClean="0"/>
          </a:p>
          <a:p>
            <a:pPr marL="1085850" lvl="1" indent="-342900">
              <a:buFont typeface="+mj-lt"/>
              <a:buAutoNum type="arabicPeriod"/>
            </a:pPr>
            <a:r>
              <a:rPr lang="en-US" b="1" dirty="0" smtClean="0"/>
              <a:t>Research </a:t>
            </a:r>
            <a:r>
              <a:rPr lang="en-US" b="1" dirty="0"/>
              <a:t>Data </a:t>
            </a:r>
            <a:r>
              <a:rPr lang="en-US" b="1" dirty="0" smtClean="0"/>
              <a:t>Protection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59316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68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DOE Innovative and Novel Computational Impact on Theory and Experiment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(INCITE)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477" y="1292478"/>
            <a:ext cx="7535846" cy="2496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3"/>
              </a:rPr>
              <a:t>www.doeleadershipcomputing.org/incite-program/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332" y="1600200"/>
            <a:ext cx="8432725" cy="447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Call for Proposals </a:t>
            </a:r>
            <a:r>
              <a:rPr lang="en-US" dirty="0" smtClean="0"/>
              <a:t>ran </a:t>
            </a:r>
            <a:r>
              <a:rPr lang="en-US" dirty="0"/>
              <a:t>from mid-April through late June, </a:t>
            </a:r>
            <a:r>
              <a:rPr lang="en-US" dirty="0" smtClean="0"/>
              <a:t>2018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Argonne and Oak Ridge Leadership Computing Facility (LCF) </a:t>
            </a:r>
            <a:r>
              <a:rPr lang="en-US" b="1" dirty="0" smtClean="0"/>
              <a:t>centers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 smtClean="0"/>
              <a:t>Summit</a:t>
            </a:r>
            <a:r>
              <a:rPr lang="en-US" dirty="0"/>
              <a:t>, the 200-petaflop IBM 922AC </a:t>
            </a:r>
            <a:r>
              <a:rPr lang="en-US" dirty="0" smtClean="0"/>
              <a:t>machine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 smtClean="0"/>
              <a:t>Titan</a:t>
            </a:r>
            <a:r>
              <a:rPr lang="en-US" dirty="0"/>
              <a:t>, the 27-petaflop Cray </a:t>
            </a:r>
            <a:r>
              <a:rPr lang="en-US" dirty="0" smtClean="0"/>
              <a:t>XK7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 smtClean="0"/>
              <a:t>Mira</a:t>
            </a:r>
            <a:r>
              <a:rPr lang="en-US" dirty="0"/>
              <a:t>, the 10-petaflop IBM Blue </a:t>
            </a:r>
            <a:r>
              <a:rPr lang="en-US" dirty="0" smtClean="0"/>
              <a:t>Gene/Q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 smtClean="0"/>
              <a:t>Theta</a:t>
            </a:r>
            <a:r>
              <a:rPr lang="en-US" dirty="0"/>
              <a:t>, the 12-petaflop Cray XC40 </a:t>
            </a:r>
            <a:r>
              <a:rPr lang="en-US" dirty="0" smtClean="0"/>
              <a:t>machine	</a:t>
            </a:r>
          </a:p>
          <a:p>
            <a:pPr lvl="1" indent="0"/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Nearly </a:t>
            </a:r>
            <a:r>
              <a:rPr lang="en-US" b="1" dirty="0"/>
              <a:t>six billion core-hours </a:t>
            </a:r>
            <a:r>
              <a:rPr lang="en-US" b="1" dirty="0" smtClean="0"/>
              <a:t>allocated </a:t>
            </a:r>
            <a:r>
              <a:rPr lang="en-US" b="1" dirty="0"/>
              <a:t>for CY </a:t>
            </a:r>
            <a:r>
              <a:rPr lang="en-US" b="1" dirty="0" smtClean="0"/>
              <a:t>2018, 50% of machine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55 </a:t>
            </a:r>
            <a:r>
              <a:rPr lang="en-US" b="1" dirty="0"/>
              <a:t>projects (33 </a:t>
            </a:r>
            <a:r>
              <a:rPr lang="en-US" b="1" dirty="0" smtClean="0"/>
              <a:t>new, 34% acceptance rate, 22 </a:t>
            </a:r>
            <a:r>
              <a:rPr lang="en-US" b="1" dirty="0"/>
              <a:t>renewals</a:t>
            </a:r>
            <a:r>
              <a:rPr lang="en-US" b="1" dirty="0" smtClean="0"/>
              <a:t>), up to 3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Requests for small awards of time (typically 1 to 5 million core-hours) </a:t>
            </a:r>
            <a:r>
              <a:rPr lang="en-US" b="1" dirty="0" smtClean="0"/>
              <a:t>can be </a:t>
            </a:r>
            <a:r>
              <a:rPr lang="en-US" b="1" dirty="0"/>
              <a:t>requested throughout the year from the Director’s Discretionary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70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31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DOE NERSC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7951023" cy="3870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3"/>
              </a:rPr>
              <a:t>www.nersc.gov/users/accounts/allocations/overview/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675" y="1198260"/>
            <a:ext cx="8035982" cy="4814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Last Deadline: </a:t>
            </a:r>
            <a:r>
              <a:rPr lang="en-US" sz="2200" dirty="0"/>
              <a:t>October 16, </a:t>
            </a:r>
            <a:r>
              <a:rPr lang="en-US" sz="2200" dirty="0" smtClean="0"/>
              <a:t>2017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smtClean="0"/>
              <a:t>2018 Allocations: </a:t>
            </a:r>
            <a:r>
              <a:rPr lang="en-US" sz="2200" dirty="0" smtClean="0"/>
              <a:t>Jan </a:t>
            </a:r>
            <a:r>
              <a:rPr lang="en-US" sz="2200" dirty="0"/>
              <a:t>9, </a:t>
            </a:r>
            <a:r>
              <a:rPr lang="en-US" sz="2200" dirty="0" smtClean="0"/>
              <a:t>2018 – Jan 7</a:t>
            </a:r>
            <a:r>
              <a:rPr lang="en-US" sz="2200" dirty="0"/>
              <a:t>, </a:t>
            </a:r>
            <a:r>
              <a:rPr lang="en-US" sz="2200" dirty="0" smtClean="0"/>
              <a:t>2019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NERSC </a:t>
            </a:r>
            <a:r>
              <a:rPr lang="en-US" sz="2200" dirty="0"/>
              <a:t>supports research that reflects the mission of DOE's </a:t>
            </a:r>
            <a:r>
              <a:rPr lang="en-US" sz="2200" dirty="0" smtClean="0"/>
              <a:t>Office </a:t>
            </a:r>
            <a:r>
              <a:rPr lang="en-US" sz="2200" dirty="0"/>
              <a:t>of Science. 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Principal </a:t>
            </a:r>
            <a:r>
              <a:rPr lang="en-US" sz="2200" dirty="0"/>
              <a:t>Investigators funded by the Office </a:t>
            </a:r>
            <a:r>
              <a:rPr lang="en-US" sz="2200" dirty="0" smtClean="0"/>
              <a:t>of </a:t>
            </a:r>
            <a:r>
              <a:rPr lang="en-US" sz="2200" dirty="0"/>
              <a:t>Science may apply for an allocation of NERSC resources. </a:t>
            </a:r>
            <a:r>
              <a:rPr lang="en-US" sz="22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In </a:t>
            </a:r>
            <a:r>
              <a:rPr lang="en-US" sz="2200" dirty="0"/>
              <a:t>addition, researchers who aren't directly funded by DOE SC </a:t>
            </a:r>
            <a:r>
              <a:rPr lang="en-US" sz="2200" dirty="0" smtClean="0"/>
              <a:t>but </a:t>
            </a:r>
            <a:r>
              <a:rPr lang="en-US" sz="2200" dirty="0"/>
              <a:t>with projects that are relevant to its mission may also apply </a:t>
            </a:r>
            <a:r>
              <a:rPr lang="en-US" sz="2200" dirty="0" smtClean="0"/>
              <a:t>to </a:t>
            </a:r>
            <a:r>
              <a:rPr lang="en-US" sz="2200" dirty="0"/>
              <a:t>use NERSC resources. If you are not funded by the DOE Office </a:t>
            </a:r>
            <a:r>
              <a:rPr lang="en-US" sz="2200" dirty="0" smtClean="0"/>
              <a:t>of </a:t>
            </a:r>
            <a:r>
              <a:rPr lang="en-US" sz="2200" dirty="0"/>
              <a:t>Science you should explain how your research falls </a:t>
            </a:r>
            <a:r>
              <a:rPr lang="en-US" sz="2200" dirty="0" smtClean="0"/>
              <a:t>within </a:t>
            </a:r>
            <a:r>
              <a:rPr lang="en-US" sz="2200" dirty="0"/>
              <a:t>the DOE mission.</a:t>
            </a:r>
            <a:endParaRPr lang="en-US" sz="22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83423"/>
            <a:ext cx="1828830" cy="79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70" y="6092547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540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DOD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Defense University Research Instrumentation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Program (DURIP)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192" y="1071634"/>
            <a:ext cx="8830481" cy="215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hlinkClick r:id="rId3"/>
              </a:rPr>
              <a:t>www.defense.gov/News/News-Releases/News-Release-View/Article/1483307/department-of-defense-announces-fy18-research-equipment-awards/</a:t>
            </a:r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693752"/>
            <a:ext cx="7731604" cy="4214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Deadline:  July </a:t>
            </a:r>
            <a:r>
              <a:rPr lang="en-US" b="1" dirty="0"/>
              <a:t>6, </a:t>
            </a:r>
            <a:r>
              <a:rPr lang="en-US" b="1" dirty="0" smtClean="0"/>
              <a:t>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Army </a:t>
            </a:r>
            <a:r>
              <a:rPr lang="en-US" dirty="0"/>
              <a:t>Research </a:t>
            </a:r>
            <a:r>
              <a:rPr lang="en-US" dirty="0" smtClean="0"/>
              <a:t>Office (ARO)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Office </a:t>
            </a:r>
            <a:r>
              <a:rPr lang="en-US" dirty="0"/>
              <a:t>of Naval </a:t>
            </a:r>
            <a:r>
              <a:rPr lang="en-US" dirty="0" smtClean="0"/>
              <a:t>Research</a:t>
            </a:r>
            <a:r>
              <a:rPr lang="en-US" dirty="0"/>
              <a:t> </a:t>
            </a:r>
            <a:r>
              <a:rPr lang="en-US" dirty="0" smtClean="0"/>
              <a:t>(ONR)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Air </a:t>
            </a:r>
            <a:r>
              <a:rPr lang="en-US" dirty="0"/>
              <a:t>Force Office of Scientific </a:t>
            </a:r>
            <a:r>
              <a:rPr lang="en-US" dirty="0" smtClean="0"/>
              <a:t>Research (AFOSR)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 smtClean="0"/>
              <a:t>Current Awards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175 proposals funded from 91 </a:t>
            </a:r>
            <a:r>
              <a:rPr lang="en-US" dirty="0"/>
              <a:t>academic </a:t>
            </a:r>
            <a:r>
              <a:rPr lang="en-US" dirty="0" smtClean="0"/>
              <a:t>institutions in 36 states (26%)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$53 million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Received 671 </a:t>
            </a:r>
            <a:r>
              <a:rPr lang="en-US" dirty="0"/>
              <a:t>proposals requesting $</a:t>
            </a:r>
            <a:r>
              <a:rPr lang="en-US" dirty="0" smtClean="0"/>
              <a:t>254 million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wards range </a:t>
            </a:r>
            <a:r>
              <a:rPr lang="en-US" dirty="0"/>
              <a:t>from $</a:t>
            </a:r>
            <a:r>
              <a:rPr lang="en-US" dirty="0" smtClean="0"/>
              <a:t>50,000 </a:t>
            </a:r>
            <a:r>
              <a:rPr lang="en-US" dirty="0"/>
              <a:t>to $</a:t>
            </a:r>
            <a:r>
              <a:rPr lang="en-US" dirty="0" smtClean="0"/>
              <a:t>1.5 million, 1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Average </a:t>
            </a:r>
            <a:r>
              <a:rPr lang="en-US" dirty="0"/>
              <a:t>approximately $300,000 per </a:t>
            </a:r>
            <a:r>
              <a:rPr lang="en-US" dirty="0" smtClean="0"/>
              <a:t>award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852" y="6094827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45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NIH SIG &amp; HEI 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7221849" cy="2153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3"/>
              </a:rPr>
              <a:t>dpcpsi.nih.gov/</a:t>
            </a:r>
            <a:r>
              <a:rPr lang="en-US" sz="2400" b="1" dirty="0" err="1" smtClean="0">
                <a:hlinkClick r:id="rId3"/>
              </a:rPr>
              <a:t>orip</a:t>
            </a:r>
            <a:r>
              <a:rPr lang="en-US" sz="2400" b="1" dirty="0" smtClean="0">
                <a:hlinkClick r:id="rId3"/>
              </a:rPr>
              <a:t>/</a:t>
            </a:r>
            <a:r>
              <a:rPr lang="en-US" sz="2400" b="1" dirty="0" err="1" smtClean="0">
                <a:hlinkClick r:id="rId3"/>
              </a:rPr>
              <a:t>diic</a:t>
            </a:r>
            <a:r>
              <a:rPr lang="en-US" sz="2400" b="1" dirty="0" smtClean="0">
                <a:hlinkClick r:id="rId3"/>
              </a:rPr>
              <a:t>/</a:t>
            </a:r>
            <a:r>
              <a:rPr lang="en-US" sz="2400" b="1" dirty="0" err="1" smtClean="0">
                <a:hlinkClick r:id="rId3"/>
              </a:rPr>
              <a:t>shared_instrumentation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9387" y="1324493"/>
            <a:ext cx="7845161" cy="5158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Office of Research Infrastructure Programs (ORIP)</a:t>
            </a:r>
          </a:p>
          <a:p>
            <a:endParaRPr lang="en-US" sz="2200" b="1" dirty="0" smtClean="0"/>
          </a:p>
          <a:p>
            <a:r>
              <a:rPr lang="en-US" sz="2200" b="1" dirty="0" smtClean="0"/>
              <a:t>Deadline</a:t>
            </a:r>
            <a:r>
              <a:rPr lang="en-US" sz="2200" b="1" dirty="0"/>
              <a:t>: May 31, 2018</a:t>
            </a:r>
          </a:p>
          <a:p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Identify 3+ PIs with active NIH awards</a:t>
            </a:r>
            <a:endParaRPr lang="en-US" sz="2200" b="1" dirty="0"/>
          </a:p>
          <a:p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Shared Instrumentation Grant Program (S10)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200" dirty="0" smtClean="0"/>
              <a:t>$</a:t>
            </a:r>
            <a:r>
              <a:rPr lang="en-US" sz="2200" dirty="0"/>
              <a:t>50,000 to $</a:t>
            </a:r>
            <a:r>
              <a:rPr lang="en-US" sz="2200" dirty="0" smtClean="0"/>
              <a:t>600,000 range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200" dirty="0"/>
              <a:t>FY </a:t>
            </a:r>
            <a:r>
              <a:rPr lang="en-US" sz="2200" dirty="0" smtClean="0"/>
              <a:t>2015/2016, 91/</a:t>
            </a:r>
            <a:r>
              <a:rPr lang="en-US" sz="2200" dirty="0" smtClean="0">
                <a:solidFill>
                  <a:srgbClr val="FF0000"/>
                </a:solidFill>
              </a:rPr>
              <a:t>83</a:t>
            </a:r>
            <a:r>
              <a:rPr lang="en-US" sz="2200" dirty="0" smtClean="0"/>
              <a:t> </a:t>
            </a:r>
            <a:r>
              <a:rPr lang="en-US" sz="2200" dirty="0"/>
              <a:t>awards to biomedical research </a:t>
            </a:r>
          </a:p>
          <a:p>
            <a:pPr lvl="1" indent="0"/>
            <a:r>
              <a:rPr lang="en-US" sz="2200" dirty="0" smtClean="0"/>
              <a:t>    institutions in 31/</a:t>
            </a:r>
            <a:r>
              <a:rPr lang="en-US" sz="2200" dirty="0" smtClean="0">
                <a:solidFill>
                  <a:srgbClr val="FF0000"/>
                </a:solidFill>
              </a:rPr>
              <a:t>25</a:t>
            </a:r>
            <a:r>
              <a:rPr lang="en-US" sz="2200" dirty="0" smtClean="0"/>
              <a:t> </a:t>
            </a:r>
            <a:r>
              <a:rPr lang="en-US" sz="2200" dirty="0"/>
              <a:t>states totaling $</a:t>
            </a:r>
            <a:r>
              <a:rPr lang="en-US" sz="2200" dirty="0" smtClean="0"/>
              <a:t>40.3M / </a:t>
            </a:r>
            <a:r>
              <a:rPr lang="en-US" sz="2200" dirty="0" smtClean="0">
                <a:solidFill>
                  <a:srgbClr val="FF0000"/>
                </a:solidFill>
              </a:rPr>
              <a:t>$37.5M</a:t>
            </a:r>
            <a:endParaRPr lang="en-US" sz="2200" dirty="0"/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High-End </a:t>
            </a:r>
            <a:r>
              <a:rPr lang="en-US" sz="2200" dirty="0"/>
              <a:t>Instrumentation Grant Program (S10)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200" dirty="0" smtClean="0"/>
              <a:t>$600,000 </a:t>
            </a:r>
            <a:r>
              <a:rPr lang="en-US" sz="2200" dirty="0"/>
              <a:t>to $2,000,000 </a:t>
            </a:r>
            <a:r>
              <a:rPr lang="en-US" sz="2200" dirty="0" smtClean="0"/>
              <a:t>range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200" dirty="0"/>
              <a:t>FY </a:t>
            </a:r>
            <a:r>
              <a:rPr lang="en-US" sz="2200" dirty="0" smtClean="0"/>
              <a:t>2015/2016, 19/</a:t>
            </a:r>
            <a:r>
              <a:rPr lang="en-US" sz="2200" dirty="0" smtClean="0">
                <a:solidFill>
                  <a:srgbClr val="00B050"/>
                </a:solidFill>
              </a:rPr>
              <a:t>24</a:t>
            </a:r>
            <a:r>
              <a:rPr lang="en-US" sz="2200" dirty="0" smtClean="0"/>
              <a:t> </a:t>
            </a:r>
            <a:r>
              <a:rPr lang="en-US" sz="2200" dirty="0"/>
              <a:t>awards to research institutions </a:t>
            </a:r>
            <a:endParaRPr lang="en-US" sz="2200" dirty="0" smtClean="0"/>
          </a:p>
          <a:p>
            <a:pPr lvl="1" indent="0"/>
            <a:r>
              <a:rPr lang="en-US" sz="2200" dirty="0"/>
              <a:t> </a:t>
            </a:r>
            <a:r>
              <a:rPr lang="en-US" sz="2200" dirty="0" smtClean="0"/>
              <a:t>  in 13/13 </a:t>
            </a:r>
            <a:r>
              <a:rPr lang="en-US" sz="2200" dirty="0"/>
              <a:t>states totaling $</a:t>
            </a:r>
            <a:r>
              <a:rPr lang="en-US" sz="2200" dirty="0" smtClean="0"/>
              <a:t>26.2M/</a:t>
            </a:r>
            <a:r>
              <a:rPr lang="en-US" sz="2200" dirty="0" smtClean="0">
                <a:solidFill>
                  <a:srgbClr val="00B050"/>
                </a:solidFill>
              </a:rPr>
              <a:t>$33.7M</a:t>
            </a:r>
          </a:p>
          <a:p>
            <a:endParaRPr lang="en-US" sz="24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70" y="6083423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7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838200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United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States Department of Agriculture (USDA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 NIFA FACT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4031" y="836996"/>
            <a:ext cx="9178031" cy="5259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endParaRPr lang="en-US" sz="25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Letter of Intent: July 25, 2018, Deadline Oct 31,2018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National </a:t>
            </a:r>
            <a:r>
              <a:rPr lang="en-US" sz="2400" dirty="0"/>
              <a:t>Institute of Food and Agriculture (</a:t>
            </a:r>
            <a:r>
              <a:rPr lang="en-US" sz="2400" dirty="0" smtClean="0"/>
              <a:t>NIFA)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Agriculture </a:t>
            </a:r>
            <a:r>
              <a:rPr lang="en-US" sz="2400" dirty="0"/>
              <a:t>and Food Research Initiative’s </a:t>
            </a:r>
            <a:endParaRPr lang="en-US" sz="2400" dirty="0" smtClean="0"/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Food </a:t>
            </a:r>
            <a:r>
              <a:rPr lang="en-US" sz="2400" dirty="0"/>
              <a:t>and Agriculture </a:t>
            </a:r>
            <a:r>
              <a:rPr lang="en-US" sz="2400" dirty="0" err="1"/>
              <a:t>Cyberinformatics</a:t>
            </a:r>
            <a:r>
              <a:rPr lang="en-US" sz="2400" dirty="0"/>
              <a:t> and Tools (</a:t>
            </a:r>
            <a:r>
              <a:rPr lang="en-US" sz="2400" dirty="0" smtClean="0"/>
              <a:t>FACT)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Focus </a:t>
            </a:r>
            <a:r>
              <a:rPr lang="en-US" sz="2400" dirty="0"/>
              <a:t>on fundamental or core big data analytics and tool </a:t>
            </a:r>
            <a:r>
              <a:rPr lang="en-US" sz="2400" dirty="0" smtClean="0"/>
              <a:t>development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Apply </a:t>
            </a:r>
            <a:r>
              <a:rPr lang="en-US" sz="2400" dirty="0"/>
              <a:t>big data concepts to specific science domains or across domains and sectors for any of the Plant health and production and plant products program area priorities</a:t>
            </a:r>
            <a:r>
              <a:rPr lang="en-US" sz="2400" dirty="0" smtClean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90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838200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+ USDA/NIFA = INFEWS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965296"/>
            <a:ext cx="8458200" cy="4972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endParaRPr lang="en-US" sz="25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Deadline:  September </a:t>
            </a:r>
            <a:r>
              <a:rPr lang="en-US" sz="2400" dirty="0"/>
              <a:t>26, 2018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r>
              <a:rPr lang="en-US" sz="2400" b="1" dirty="0"/>
              <a:t>Innovations at the Nexus of </a:t>
            </a:r>
            <a:r>
              <a:rPr lang="en-US" sz="2400" b="1" dirty="0" smtClean="0"/>
              <a:t>Food</a:t>
            </a:r>
            <a:r>
              <a:rPr lang="en-US" sz="2400" b="1" dirty="0"/>
              <a:t>, Energy and Water </a:t>
            </a:r>
            <a:r>
              <a:rPr lang="en-US" sz="2400" b="1" dirty="0" smtClean="0"/>
              <a:t>Systems </a:t>
            </a:r>
            <a:r>
              <a:rPr lang="en-US" sz="2400" b="1" dirty="0"/>
              <a:t>(INFEWS) </a:t>
            </a:r>
            <a:endParaRPr lang="en-US" sz="2400" b="1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b="1" dirty="0" smtClean="0"/>
              <a:t>Cyber-components</a:t>
            </a:r>
            <a:r>
              <a:rPr lang="en-US" sz="2200" dirty="0" smtClean="0"/>
              <a:t> </a:t>
            </a:r>
            <a:r>
              <a:rPr lang="en-US" sz="2200" dirty="0"/>
              <a:t>(such as sensing, networking, computation and visualization for decision-making and assessment</a:t>
            </a:r>
            <a:r>
              <a:rPr lang="en-US" sz="2200" dirty="0" smtClean="0"/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1200150" lvl="1" indent="-457200">
              <a:buFont typeface="+mj-lt"/>
              <a:buAutoNum type="arabicPeriod"/>
            </a:pPr>
            <a:r>
              <a:rPr lang="en-US" sz="2200" dirty="0"/>
              <a:t>Significantly advance our understanding of the food-energy-water system of </a:t>
            </a:r>
            <a:r>
              <a:rPr lang="en-US" sz="2200" dirty="0" smtClean="0"/>
              <a:t>systems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200" dirty="0"/>
              <a:t>Develop real-time, </a:t>
            </a:r>
            <a:r>
              <a:rPr lang="en-US" sz="2200" b="1" dirty="0"/>
              <a:t>cyber-enabled </a:t>
            </a:r>
            <a:r>
              <a:rPr lang="en-US" sz="2200" dirty="0" smtClean="0"/>
              <a:t>interfaces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US" sz="2200" dirty="0"/>
              <a:t>Enable research </a:t>
            </a:r>
            <a:endParaRPr lang="en-US" sz="2200" dirty="0" smtClean="0"/>
          </a:p>
          <a:p>
            <a:pPr marL="1200150" lvl="1" indent="-457200">
              <a:buFont typeface="+mj-lt"/>
              <a:buAutoNum type="arabicPeriod"/>
            </a:pPr>
            <a:r>
              <a:rPr lang="en-US" sz="2200" dirty="0"/>
              <a:t>Grow the scientific workforce</a:t>
            </a:r>
            <a:endParaRPr lang="en-US" sz="22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6096000"/>
            <a:ext cx="1828830" cy="7986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2675" y="838200"/>
            <a:ext cx="8178649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www.nsf.gov/funding/pgm_summ.jsp?pims_id=505241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161699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NSF + USDA/NIFA = INFEWS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965296"/>
            <a:ext cx="8458200" cy="421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Estimated </a:t>
            </a:r>
            <a:r>
              <a:rPr lang="en-US" sz="2400" b="1" dirty="0"/>
              <a:t>Number of Awards:</a:t>
            </a:r>
            <a:r>
              <a:rPr lang="en-US" sz="2400" dirty="0"/>
              <a:t> 15 to </a:t>
            </a:r>
            <a:r>
              <a:rPr lang="en-US" sz="2400" dirty="0" smtClean="0"/>
              <a:t>30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b="1" u="sng" dirty="0" smtClean="0"/>
              <a:t>Tracks </a:t>
            </a:r>
            <a:r>
              <a:rPr lang="en-US" sz="2400" b="1" u="sng" dirty="0"/>
              <a:t>1-2 </a:t>
            </a:r>
            <a:r>
              <a:rPr lang="en-US" sz="2400" dirty="0"/>
              <a:t>(Track 1, modelling; Track 2, solutions) will request </a:t>
            </a:r>
            <a:r>
              <a:rPr lang="en-US" sz="2400" b="1" dirty="0" smtClean="0"/>
              <a:t>3 - 5 </a:t>
            </a:r>
            <a:r>
              <a:rPr lang="en-US" sz="2400" b="1" dirty="0"/>
              <a:t>years</a:t>
            </a:r>
            <a:r>
              <a:rPr lang="en-US" sz="2400" dirty="0"/>
              <a:t> of support with a total budget less than or equal to </a:t>
            </a:r>
            <a:r>
              <a:rPr lang="en-US" sz="2400" b="1" dirty="0"/>
              <a:t>$2,500,000 </a:t>
            </a:r>
            <a:r>
              <a:rPr lang="en-US" sz="2400" dirty="0"/>
              <a:t>per project.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b="1" u="sng" dirty="0" smtClean="0"/>
              <a:t>Track </a:t>
            </a:r>
            <a:r>
              <a:rPr lang="en-US" sz="2400" b="1" u="sng" dirty="0"/>
              <a:t>3 </a:t>
            </a:r>
            <a:r>
              <a:rPr lang="en-US" sz="2400" dirty="0"/>
              <a:t>(Track 3, Research Coordination </a:t>
            </a:r>
            <a:r>
              <a:rPr lang="en-US" sz="2400" dirty="0" smtClean="0"/>
              <a:t>Networks, RCN</a:t>
            </a:r>
            <a:r>
              <a:rPr lang="en-US" sz="2400" dirty="0"/>
              <a:t>) will request </a:t>
            </a:r>
            <a:r>
              <a:rPr lang="en-US" sz="2400" b="1" dirty="0" smtClean="0"/>
              <a:t>4 - 5 </a:t>
            </a:r>
            <a:r>
              <a:rPr lang="en-US" sz="2400" b="1" dirty="0"/>
              <a:t>years</a:t>
            </a:r>
            <a:r>
              <a:rPr lang="en-US" sz="2400" dirty="0"/>
              <a:t> of support with a total budget less than or equal to </a:t>
            </a:r>
            <a:r>
              <a:rPr lang="en-US" sz="2400" b="1" dirty="0" smtClean="0"/>
              <a:t>$750,000 </a:t>
            </a:r>
            <a:r>
              <a:rPr lang="en-US" sz="2400" dirty="0" smtClean="0"/>
              <a:t>per </a:t>
            </a:r>
            <a:r>
              <a:rPr lang="en-US" sz="2400" dirty="0"/>
              <a:t>project.</a:t>
            </a:r>
          </a:p>
          <a:p>
            <a:endParaRPr lang="en-US" sz="24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946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2860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Where’s the $$?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037983" cy="38421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United States Department of Agriculture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(USDA) Telemedicine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184731" cy="2410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143000"/>
            <a:ext cx="8382000" cy="312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hlinkClick r:id="rId3"/>
            </a:endParaRPr>
          </a:p>
          <a:p>
            <a:r>
              <a:rPr lang="en-US" b="1" dirty="0" smtClean="0">
                <a:hlinkClick r:id="rId3"/>
              </a:rPr>
              <a:t>www.rd.usda.gov/programs-services/distance-learning-telemedicine-grants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FY 2018 funding window closed June 4th</a:t>
            </a:r>
            <a:r>
              <a:rPr lang="en-US" sz="2200" dirty="0" smtClean="0"/>
              <a:t>, 2018</a:t>
            </a:r>
            <a:endParaRPr lang="en-US" sz="2200" b="1" dirty="0" smtClean="0"/>
          </a:p>
          <a:p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Awards </a:t>
            </a:r>
            <a:r>
              <a:rPr lang="en-US" sz="2200" dirty="0"/>
              <a:t>can range from $50,000 to $</a:t>
            </a:r>
            <a:r>
              <a:rPr lang="en-US" sz="2200" dirty="0" smtClean="0"/>
              <a:t>500,000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intent of the DLT program is to benefit rural areas with </a:t>
            </a:r>
            <a:r>
              <a:rPr lang="en-US" sz="2200" dirty="0" smtClean="0"/>
              <a:t>populations </a:t>
            </a:r>
            <a:r>
              <a:rPr lang="en-US" sz="2200" dirty="0"/>
              <a:t>of 20,000 or </a:t>
            </a:r>
            <a:r>
              <a:rPr lang="en-US" sz="2200" dirty="0" smtClean="0"/>
              <a:t>less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70" y="6061969"/>
            <a:ext cx="1828830" cy="798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084537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52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States, Private, Internal?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184731" cy="2410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762000"/>
            <a:ext cx="8585125" cy="5788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States: </a:t>
            </a:r>
            <a:r>
              <a:rPr lang="en-US" sz="1400" dirty="0">
                <a:hlinkClick r:id="rId3"/>
              </a:rPr>
              <a:t>https://goo.gl/arn874</a:t>
            </a:r>
            <a:endParaRPr lang="en-US" sz="1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Nebraska Research Initiative (NRI)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400" u="sng" dirty="0">
                <a:hlinkClick r:id="rId4"/>
              </a:rPr>
              <a:t>https://nebraska.edu/administration/academic-affairs-provost/nebraska-research-initiative.html</a:t>
            </a:r>
            <a:endParaRPr lang="en-US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Research North Dakota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400" u="sng" dirty="0">
                <a:hlinkClick r:id="rId5"/>
              </a:rPr>
              <a:t>https://www.commerce.nd.gov/research/</a:t>
            </a:r>
            <a:endParaRPr lang="en-US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South Dakota Board </a:t>
            </a:r>
            <a:r>
              <a:rPr lang="en-US" sz="2200" dirty="0"/>
              <a:t>of Regents Research </a:t>
            </a:r>
            <a:r>
              <a:rPr lang="en-US" sz="2200" dirty="0" smtClean="0"/>
              <a:t>and </a:t>
            </a:r>
            <a:r>
              <a:rPr lang="en-US" sz="2200" dirty="0"/>
              <a:t>Development </a:t>
            </a:r>
            <a:r>
              <a:rPr lang="en-US" sz="2200" dirty="0" smtClean="0"/>
              <a:t>Innovation </a:t>
            </a:r>
            <a:r>
              <a:rPr lang="en-US" sz="2200" dirty="0"/>
              <a:t>grant </a:t>
            </a:r>
            <a:r>
              <a:rPr lang="en-US" sz="2200" dirty="0" smtClean="0"/>
              <a:t>program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400" u="sng" dirty="0">
                <a:hlinkClick r:id="rId6"/>
              </a:rPr>
              <a:t>https://www.sdbor.edu/administrative-offices/academics/research/Documents/RFPs/FY18_RDInnovationRFP.pdf</a:t>
            </a:r>
            <a:endParaRPr lang="en-US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New </a:t>
            </a:r>
            <a:r>
              <a:rPr lang="en-US" sz="2200" dirty="0"/>
              <a:t>York State Energy Research and Development Authority</a:t>
            </a:r>
            <a:endParaRPr lang="en-US" sz="2200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400" u="sng" dirty="0">
                <a:hlinkClick r:id="rId7"/>
              </a:rPr>
              <a:t>www.nyserda.ny.gov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Division of Science and Research, WV Higher Education Policy </a:t>
            </a:r>
            <a:r>
              <a:rPr lang="en-US" sz="2200" dirty="0" err="1"/>
              <a:t>Commission</a:t>
            </a:r>
            <a:r>
              <a:rPr lang="en-US" sz="2200" dirty="0" err="1" smtClean="0"/>
              <a:t>West</a:t>
            </a:r>
            <a:r>
              <a:rPr lang="en-US" sz="2200" dirty="0" smtClean="0"/>
              <a:t> Virginia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400" u="sng" dirty="0">
                <a:hlinkClick r:id="rId8"/>
              </a:rPr>
              <a:t>https://wvresearch.org</a:t>
            </a:r>
            <a:endParaRPr lang="en-US" sz="1400" dirty="0" smtClean="0"/>
          </a:p>
          <a:p>
            <a:endParaRPr lang="en-US" sz="2200" dirty="0"/>
          </a:p>
          <a:p>
            <a:r>
              <a:rPr lang="en-US" sz="2200" b="1" dirty="0" smtClean="0"/>
              <a:t>Silicon Mechanics Research Grant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hlinkClick r:id="rId9"/>
              </a:rPr>
              <a:t>www.siliconmechanics.com/i43744/research-cluster-grant-winners-circle.php</a:t>
            </a:r>
            <a:endParaRPr lang="en-US" sz="1400" dirty="0" smtClean="0"/>
          </a:p>
          <a:p>
            <a:endParaRPr lang="en-US" sz="2200" b="1" dirty="0" smtClean="0"/>
          </a:p>
          <a:p>
            <a:r>
              <a:rPr lang="en-US" sz="2200" b="1" dirty="0" smtClean="0"/>
              <a:t>Other?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70" y="6061969"/>
            <a:ext cx="1828830" cy="798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084537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351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8600"/>
            <a:ext cx="914400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Cloud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675" y="838200"/>
            <a:ext cx="184731" cy="2410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122434"/>
            <a:ext cx="8585125" cy="4442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Amazon Programs for Research and Education</a:t>
            </a:r>
          </a:p>
          <a:p>
            <a:r>
              <a:rPr lang="en-US" sz="1400" dirty="0" smtClean="0">
                <a:hlinkClick r:id="rId3"/>
              </a:rPr>
              <a:t>https://aws.amazon.com/grants/</a:t>
            </a:r>
            <a:endParaRPr lang="en-US" sz="1400" dirty="0" smtClean="0"/>
          </a:p>
          <a:p>
            <a:endParaRPr lang="en-US" sz="1400" b="1" dirty="0"/>
          </a:p>
          <a:p>
            <a:r>
              <a:rPr lang="en-US" sz="2200" b="1" dirty="0" smtClean="0"/>
              <a:t>Google Cloud Platform Education Credits</a:t>
            </a:r>
          </a:p>
          <a:p>
            <a:r>
              <a:rPr lang="en-US" sz="1400" b="1" dirty="0">
                <a:hlinkClick r:id="rId4"/>
              </a:rPr>
              <a:t>https://cloud.google.com/edu</a:t>
            </a:r>
            <a:r>
              <a:rPr lang="en-US" sz="1400" b="1" dirty="0" smtClean="0">
                <a:hlinkClick r:id="rId4"/>
              </a:rPr>
              <a:t>/</a:t>
            </a:r>
            <a:endParaRPr lang="en-US" sz="1400" b="1" dirty="0" smtClean="0"/>
          </a:p>
          <a:p>
            <a:endParaRPr lang="en-US" sz="2200" b="1" dirty="0" smtClean="0"/>
          </a:p>
          <a:p>
            <a:r>
              <a:rPr lang="en-US" sz="2200" b="1" dirty="0"/>
              <a:t>Microsoft Azure for Research</a:t>
            </a:r>
          </a:p>
          <a:p>
            <a:r>
              <a:rPr lang="en-US" sz="1400" b="1" dirty="0">
                <a:hlinkClick r:id="rId5"/>
              </a:rPr>
              <a:t>https://</a:t>
            </a:r>
            <a:r>
              <a:rPr lang="en-US" sz="1400" b="1" dirty="0" smtClean="0">
                <a:hlinkClick r:id="rId5"/>
              </a:rPr>
              <a:t>www.microsoft.com/en-us/research/academic-program/microsoft-azure-for-research/</a:t>
            </a:r>
            <a:endParaRPr lang="en-US" sz="1400" b="1" dirty="0" smtClean="0"/>
          </a:p>
          <a:p>
            <a:endParaRPr lang="en-US" sz="2200" b="1" dirty="0" smtClean="0"/>
          </a:p>
          <a:p>
            <a:r>
              <a:rPr lang="en-US" sz="2200" b="1" dirty="0" smtClean="0"/>
              <a:t>NVIDIA GPU Grant Program</a:t>
            </a:r>
            <a:endParaRPr lang="en-US" sz="2200" b="1" dirty="0"/>
          </a:p>
          <a:p>
            <a:r>
              <a:rPr lang="en-US" sz="1400" b="1" dirty="0">
                <a:hlinkClick r:id="rId6"/>
              </a:rPr>
              <a:t>https://</a:t>
            </a:r>
            <a:r>
              <a:rPr lang="en-US" sz="1400" b="1" dirty="0" smtClean="0">
                <a:hlinkClick r:id="rId6"/>
              </a:rPr>
              <a:t>developer.nvidia.com/academic_gpu_seeding</a:t>
            </a:r>
            <a:endParaRPr lang="en-US" sz="1400" b="1" dirty="0" smtClean="0"/>
          </a:p>
          <a:p>
            <a:endParaRPr lang="en-US" sz="2200" b="1" dirty="0" smtClean="0"/>
          </a:p>
          <a:p>
            <a:r>
              <a:rPr lang="en-US" sz="2200" b="1" dirty="0"/>
              <a:t>Intel University Research </a:t>
            </a:r>
            <a:r>
              <a:rPr lang="en-US" sz="2200" b="1" dirty="0" smtClean="0"/>
              <a:t>Programs</a:t>
            </a:r>
          </a:p>
          <a:p>
            <a:r>
              <a:rPr lang="en-US" sz="1400" b="1" dirty="0">
                <a:hlinkClick r:id="rId7"/>
              </a:rPr>
              <a:t>https://</a:t>
            </a:r>
            <a:r>
              <a:rPr lang="en-US" sz="1400" b="1" dirty="0" smtClean="0">
                <a:hlinkClick r:id="rId7"/>
              </a:rPr>
              <a:t>www.intel.com/content/www/us/en/education/highered/university-research-programs.html</a:t>
            </a:r>
            <a:endParaRPr lang="en-US" sz="1400" b="1" dirty="0" smtClean="0"/>
          </a:p>
          <a:p>
            <a:endParaRPr lang="en-US" sz="2200" b="1" dirty="0" smtClean="0"/>
          </a:p>
          <a:p>
            <a:endParaRPr lang="en-US" sz="22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70" y="6061969"/>
            <a:ext cx="1828830" cy="798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084537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65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-single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52400" y="2133600"/>
            <a:ext cx="9144000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Questions?</a:t>
            </a: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Comments?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828800"/>
            <a:ext cx="35814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6075659"/>
            <a:ext cx="1828830" cy="79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9316"/>
            <a:ext cx="1828830" cy="79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70" y="6061969"/>
            <a:ext cx="1828830" cy="798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64" y="6059316"/>
            <a:ext cx="1828830" cy="798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482" y="6075659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27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6" y="0"/>
            <a:ext cx="7162800" cy="4451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91440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Everywhere…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44" y="28852"/>
            <a:ext cx="2979420" cy="4439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3447448"/>
            <a:ext cx="6019800" cy="3386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6376"/>
            <a:ext cx="3846008" cy="16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64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1104745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Funding Agencies</a:t>
            </a:r>
          </a:p>
          <a:p>
            <a:pPr algn="ctr"/>
            <a:endPara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143000"/>
            <a:ext cx="8839200" cy="6174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/>
              <a:t>National Science Foundation (NSF)</a:t>
            </a:r>
          </a:p>
          <a:p>
            <a:endParaRPr lang="en-US" sz="25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err="1" smtClean="0"/>
              <a:t>eXtreme</a:t>
            </a:r>
            <a:r>
              <a:rPr lang="en-US" sz="2500" dirty="0" smtClean="0"/>
              <a:t> Science &amp; Engineering Discovery Environment (XSEDE)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Open Science Grid (OSG)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Campus Cyberinfrastructure (CC)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Computer </a:t>
            </a:r>
            <a:r>
              <a:rPr lang="en-US" sz="2500" dirty="0"/>
              <a:t>&amp; Information Science &amp; Engineering </a:t>
            </a:r>
            <a:r>
              <a:rPr lang="en-US" sz="2500" dirty="0" smtClean="0"/>
              <a:t>(CISE) Research Infrastructure (CRI)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CISE </a:t>
            </a:r>
            <a:r>
              <a:rPr lang="en-US" sz="2500" dirty="0"/>
              <a:t>Research Initiation Initiative (CRII)</a:t>
            </a:r>
          </a:p>
          <a:p>
            <a:endParaRPr lang="en-US" sz="25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dirty="0"/>
          </a:p>
          <a:p>
            <a:endParaRPr lang="en-US" sz="2500" b="1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00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1104745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Funding Agencies</a:t>
            </a:r>
          </a:p>
          <a:p>
            <a:pPr algn="ctr"/>
            <a:endPara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995949"/>
            <a:ext cx="88392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/>
              <a:t>National Science Foundation (NSF) cont’d</a:t>
            </a:r>
          </a:p>
          <a:p>
            <a:endParaRPr lang="en-US" sz="25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Major Research Instrumentation (MRI)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Experimental </a:t>
            </a:r>
            <a:r>
              <a:rPr lang="en-US" sz="2500" dirty="0"/>
              <a:t>Program to Stimulate Competitive Research (</a:t>
            </a:r>
            <a:r>
              <a:rPr lang="en-US" sz="2500" dirty="0" err="1"/>
              <a:t>EPSCoR</a:t>
            </a:r>
            <a:r>
              <a:rPr lang="en-US" sz="2500" dirty="0" smtClean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Training-based </a:t>
            </a:r>
            <a:r>
              <a:rPr lang="en-US" sz="2500" dirty="0"/>
              <a:t>Workforce Development for Advanced </a:t>
            </a:r>
            <a:r>
              <a:rPr lang="en-US" sz="2500" dirty="0" smtClean="0"/>
              <a:t>Cyberinfrastructure</a:t>
            </a:r>
            <a:r>
              <a:rPr lang="en-US" sz="2500" dirty="0"/>
              <a:t> (</a:t>
            </a:r>
            <a:r>
              <a:rPr lang="en-US" sz="2500" dirty="0" err="1"/>
              <a:t>CyberTraining</a:t>
            </a:r>
            <a:r>
              <a:rPr lang="en-US" sz="2500" dirty="0"/>
              <a:t>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Computational </a:t>
            </a:r>
            <a:r>
              <a:rPr lang="en-US" sz="2500" dirty="0"/>
              <a:t>and Data-Enabled Science and Engineering  (CDS&amp;E) </a:t>
            </a:r>
            <a:endParaRPr lang="en-US" sz="25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/>
              <a:t>Cybersecurity Innovation for Cyberinfrastructure  (CICI)</a:t>
            </a:r>
            <a:endParaRPr lang="en-US" sz="2500" dirty="0" smtClean="0"/>
          </a:p>
          <a:p>
            <a:endParaRPr lang="en-US" sz="2500" b="1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25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838200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Funding Agencies</a:t>
            </a:r>
          </a:p>
          <a:p>
            <a:pPr algn="ctr"/>
            <a:endPara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762000"/>
            <a:ext cx="8839200" cy="5459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endParaRPr lang="en-US" sz="2500" dirty="0" smtClean="0"/>
          </a:p>
          <a:p>
            <a:r>
              <a:rPr lang="en-US" sz="2500" b="1" dirty="0" smtClean="0"/>
              <a:t>Department of Energy (DOE)</a:t>
            </a:r>
          </a:p>
          <a:p>
            <a:endParaRPr lang="en-US" sz="25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/>
              <a:t>Innovative and Novel Computational Impact on Theory and Experiment </a:t>
            </a:r>
            <a:r>
              <a:rPr lang="en-US" sz="2500" dirty="0" smtClean="0"/>
              <a:t>(INCITE)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National Energy Research Scientific Computing Center (NERSC)</a:t>
            </a:r>
          </a:p>
          <a:p>
            <a:pPr marL="1314450" lvl="1" indent="-571500">
              <a:buFont typeface="Arial" panose="020B0604020202020204" pitchFamily="34" charset="0"/>
              <a:buChar char="•"/>
            </a:pPr>
            <a:endParaRPr lang="en-US" sz="2500" dirty="0" smtClean="0"/>
          </a:p>
          <a:p>
            <a:r>
              <a:rPr lang="en-US" sz="2500" b="1" dirty="0" smtClean="0"/>
              <a:t>Department of Defense (DOD)</a:t>
            </a:r>
          </a:p>
          <a:p>
            <a:endParaRPr lang="en-US" sz="25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 smtClean="0"/>
              <a:t>Defense University Research Instrumentation Program (DURIP)</a:t>
            </a:r>
            <a:endParaRPr lang="en-US" sz="2500" dirty="0"/>
          </a:p>
          <a:p>
            <a:endParaRPr lang="en-US" sz="2500" b="1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06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0" y="838200"/>
            <a:ext cx="7620000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roid Sans Fallback" charset="0"/>
                <a:cs typeface="Droid Sans Fallback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0000"/>
              </a:solidFill>
              <a:latin typeface="Calibri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8600"/>
            <a:ext cx="914400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Funding Agencies</a:t>
            </a:r>
          </a:p>
          <a:p>
            <a:pPr algn="ctr"/>
            <a:endPara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1189207"/>
            <a:ext cx="8839200" cy="3255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endParaRPr lang="en-US" sz="2500" dirty="0" smtClean="0"/>
          </a:p>
          <a:p>
            <a:r>
              <a:rPr lang="en-US" sz="2500" b="1" dirty="0" smtClean="0"/>
              <a:t>National Institutes of Health (NIH)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Shared Instrument Grant (SIG)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High-End Instrumentation Grant (HEI)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500" dirty="0"/>
          </a:p>
          <a:p>
            <a:endParaRPr lang="en-US" sz="2500" b="1" dirty="0" smtClean="0"/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6096000"/>
            <a:ext cx="1828830" cy="7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05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70C0"/>
      </a:hlink>
      <a:folHlink>
        <a:srgbClr val="0070C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8389</TotalTime>
  <Words>1832</Words>
  <Application>Microsoft Office PowerPoint</Application>
  <PresentationFormat>On-screen Show (4:3)</PresentationFormat>
  <Paragraphs>506</Paragraphs>
  <Slides>43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Arial Black</vt:lpstr>
      <vt:lpstr>Calibri</vt:lpstr>
      <vt:lpstr>DejaVu Sans</vt:lpstr>
      <vt:lpstr>Droid Sans Fallback</vt:lpstr>
      <vt:lpstr>Georgia</vt:lpstr>
      <vt:lpstr>Times New Roman</vt:lpstr>
      <vt:lpstr>Trebuchet MS</vt:lpstr>
      <vt:lpstr>Office Theme</vt:lpstr>
      <vt:lpstr>PowerPoint Presentation</vt:lpstr>
      <vt:lpstr>PowerPoint Presentation</vt:lpstr>
      <vt:lpstr>Secret Agenda!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dvoss</dc:creator>
  <cp:lastModifiedBy>dvoss</cp:lastModifiedBy>
  <cp:revision>487</cp:revision>
  <cp:lastPrinted>1601-01-01T00:00:00Z</cp:lastPrinted>
  <dcterms:created xsi:type="dcterms:W3CDTF">1601-01-01T00:00:00Z</dcterms:created>
  <dcterms:modified xsi:type="dcterms:W3CDTF">2018-08-07T15:31:29Z</dcterms:modified>
</cp:coreProperties>
</file>