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41"/>
  </p:notesMasterIdLst>
  <p:handoutMasterIdLst>
    <p:handoutMasterId r:id="rId42"/>
  </p:handoutMasterIdLst>
  <p:sldIdLst>
    <p:sldId id="701" r:id="rId2"/>
    <p:sldId id="1240" r:id="rId3"/>
    <p:sldId id="1241" r:id="rId4"/>
    <p:sldId id="1242" r:id="rId5"/>
    <p:sldId id="1243" r:id="rId6"/>
    <p:sldId id="1244" r:id="rId7"/>
    <p:sldId id="1206" r:id="rId8"/>
    <p:sldId id="1207" r:id="rId9"/>
    <p:sldId id="1208" r:id="rId10"/>
    <p:sldId id="1209" r:id="rId11"/>
    <p:sldId id="1210" r:id="rId12"/>
    <p:sldId id="1211" r:id="rId13"/>
    <p:sldId id="1212" r:id="rId14"/>
    <p:sldId id="1213" r:id="rId15"/>
    <p:sldId id="1214" r:id="rId16"/>
    <p:sldId id="1215" r:id="rId17"/>
    <p:sldId id="1216" r:id="rId18"/>
    <p:sldId id="1217" r:id="rId19"/>
    <p:sldId id="1218" r:id="rId20"/>
    <p:sldId id="1219" r:id="rId21"/>
    <p:sldId id="1220" r:id="rId22"/>
    <p:sldId id="1221" r:id="rId23"/>
    <p:sldId id="1222" r:id="rId24"/>
    <p:sldId id="1223" r:id="rId25"/>
    <p:sldId id="1235" r:id="rId26"/>
    <p:sldId id="1236" r:id="rId27"/>
    <p:sldId id="1237" r:id="rId28"/>
    <p:sldId id="1226" r:id="rId29"/>
    <p:sldId id="1227" r:id="rId30"/>
    <p:sldId id="1228" r:id="rId31"/>
    <p:sldId id="1229" r:id="rId32"/>
    <p:sldId id="1230" r:id="rId33"/>
    <p:sldId id="1231" r:id="rId34"/>
    <p:sldId id="1232" r:id="rId35"/>
    <p:sldId id="1233" r:id="rId36"/>
    <p:sldId id="1234" r:id="rId37"/>
    <p:sldId id="1238" r:id="rId38"/>
    <p:sldId id="1239" r:id="rId39"/>
    <p:sldId id="1073" r:id="rId40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929"/>
    <a:srgbClr val="FF4747"/>
    <a:srgbClr val="FF00FF"/>
    <a:srgbClr val="FFCCFF"/>
    <a:srgbClr val="CC99FF"/>
    <a:srgbClr val="800080"/>
    <a:srgbClr val="CC6600"/>
    <a:srgbClr val="008000"/>
    <a:srgbClr val="A50021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575" autoAdjust="0"/>
  </p:normalViewPr>
  <p:slideViewPr>
    <p:cSldViewPr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4623497-17EC-4C85-AF35-E567DE506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27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E03D026-CEFD-4132-B671-818C5F1E8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52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82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71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38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77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76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13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67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9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51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71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107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28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416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940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16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36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918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817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794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29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58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747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71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85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565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273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242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756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251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783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84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70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63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74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51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8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49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91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4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035"/>
          <p:cNvSpPr>
            <a:spLocks noChangeArrowheads="1"/>
          </p:cNvSpPr>
          <p:nvPr/>
        </p:nvSpPr>
        <p:spPr bwMode="auto">
          <a:xfrm flipV="1">
            <a:off x="315913" y="3260725"/>
            <a:ext cx="8693150" cy="555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9404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405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OU Supercomputing Center for Education &amp; Research</a:t>
            </a:r>
          </a:p>
        </p:txBody>
      </p:sp>
      <p:sp>
        <p:nvSpPr>
          <p:cNvPr id="9" name="Rectangle 104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0444E359-79E0-4AF8-A8E7-4848D3ACC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5" descr="ou201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0"/>
            <a:ext cx="3937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</a:t>
            </a:r>
            <a:r>
              <a:rPr lang="en-US" dirty="0" smtClean="0"/>
              <a:t>Sun July 30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35FF7-5179-46DA-B105-D41AB8E53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457200"/>
            <a:ext cx="2043113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5978525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</a:t>
            </a:r>
            <a:r>
              <a:rPr lang="en-US" dirty="0" smtClean="0"/>
              <a:t>Sun July 30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A9AA8-B67F-451E-A4EA-DB0938330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93038" cy="677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3716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</a:t>
            </a:r>
            <a:r>
              <a:rPr lang="en-US" dirty="0" smtClean="0"/>
              <a:t>Sun July 30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2EC9EB-093D-4AEC-827C-43FD36EDF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93038" cy="677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371600"/>
            <a:ext cx="38862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</a:t>
            </a:r>
            <a:r>
              <a:rPr lang="en-US" dirty="0" smtClean="0"/>
              <a:t>Sun July 30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50A29B-C713-428D-8EEE-FBB5AB752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93038" cy="677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</a:t>
            </a:r>
            <a:r>
              <a:rPr lang="en-US" dirty="0" smtClean="0"/>
              <a:t>Sun July 30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696F83-8082-4514-8AA9-864DCCAA6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</a:t>
            </a:r>
            <a:r>
              <a:rPr lang="en-US" dirty="0" smtClean="0"/>
              <a:t>Sun July 30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FF6522-D39A-4EFB-9FD2-0F43165FD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</a:t>
            </a:r>
            <a:r>
              <a:rPr lang="en-US" dirty="0" smtClean="0"/>
              <a:t>Sun July 30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2F73B-AF29-4A05-AF7F-4F48D4440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</a:t>
            </a:r>
            <a:r>
              <a:rPr lang="en-US" dirty="0" smtClean="0"/>
              <a:t>Sun July 30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04F282-5D9D-4EB2-A4AC-1849A209E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</a:t>
            </a:r>
            <a:r>
              <a:rPr lang="en-US" dirty="0" smtClean="0"/>
              <a:t>Sun July 30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AFA57-DB10-4D8E-B495-9E7DF239E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</a:t>
            </a:r>
            <a:r>
              <a:rPr lang="en-US" dirty="0" smtClean="0"/>
              <a:t>Sun July 30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324600" y="6096000"/>
            <a:ext cx="152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</a:t>
            </a:r>
            <a:r>
              <a:rPr lang="en-US" dirty="0" smtClean="0"/>
              <a:t>Sun July 30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E5F05-49DD-403D-8B1B-C58F7D6A2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</a:t>
            </a:r>
            <a:r>
              <a:rPr lang="en-US" dirty="0" smtClean="0"/>
              <a:t>Sun July 30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A33A4-B068-4571-97F3-222EF8233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</a:t>
            </a:r>
            <a:r>
              <a:rPr lang="en-US" dirty="0" smtClean="0"/>
              <a:t>Sun July 30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CE84F-D98D-47F7-A4D6-21F3EE13A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tif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33663" y="6172200"/>
            <a:ext cx="3995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</a:t>
            </a:r>
            <a:r>
              <a:rPr lang="en-US" dirty="0" smtClean="0"/>
              <a:t>Sun July 30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19125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3E90D56-9F13-476E-9C0C-A76A957C9F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84" name="Picture 15" descr="ou201_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66800" y="6175524"/>
            <a:ext cx="3937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35" descr="oscer_logo_crimson_20060918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6127899"/>
            <a:ext cx="7762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39" descr="ouit_logo_small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447800" y="6127899"/>
            <a:ext cx="11430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Rectangle 7"/>
          <p:cNvSpPr>
            <a:spLocks noChangeArrowheads="1"/>
          </p:cNvSpPr>
          <p:nvPr userDrawn="1"/>
        </p:nvSpPr>
        <p:spPr bwMode="gray">
          <a:xfrm>
            <a:off x="609600" y="3810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58376" name="Rectangle 8"/>
          <p:cNvSpPr>
            <a:spLocks noChangeArrowheads="1"/>
          </p:cNvSpPr>
          <p:nvPr userDrawn="1"/>
        </p:nvSpPr>
        <p:spPr bwMode="gray">
          <a:xfrm>
            <a:off x="304800" y="12192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3079" name="Rectangle 9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762000" y="457200"/>
            <a:ext cx="802163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0" name="Rectangle 10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609600" y="1371600"/>
            <a:ext cx="792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9" name="Picture 15" descr="ou201_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8904" y="609600"/>
            <a:ext cx="3937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086" y="6157586"/>
            <a:ext cx="991414" cy="5799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78" r:id="rId3"/>
    <p:sldLayoutId id="2147483687" r:id="rId4"/>
    <p:sldLayoutId id="2147483679" r:id="rId5"/>
    <p:sldLayoutId id="2147483688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9" r:id="rId12"/>
    <p:sldLayoutId id="2147483690" r:id="rId13"/>
    <p:sldLayoutId id="2147483691" r:id="rId14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6600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ciref.org/wp-content/uploads/2014/04/map.pn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cer.ou.edu/acirefvirtres2017.php#agenda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j/18936570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freapp.us/apps/android/com.im.uncle.sam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wresearch.org/daily-number/baby-boomers-retire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zoomconference?m=XitOumYvF5nOhatlfEVdGt9bQdiBq3R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81000" y="4724400"/>
            <a:ext cx="1524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95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982178"/>
            <a:ext cx="83820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5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Advanced Cyberinfrastructure Research &amp; Education Facilitators</a:t>
            </a:r>
            <a:br>
              <a:rPr lang="en-US" sz="35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US" sz="35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Virtual Residency:</a:t>
            </a:r>
            <a:br>
              <a:rPr lang="en-US" sz="35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US" sz="35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Overview</a:t>
            </a:r>
            <a:endParaRPr lang="en-US" sz="35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238500"/>
            <a:ext cx="80010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b="1" dirty="0" smtClean="0"/>
              <a:t>Henry Neeman, University of Oklahoma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1800" b="1" dirty="0" smtClean="0"/>
              <a:t>Director, OU Supercomputing Center for Education &amp; Research (OSCER)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1800" b="1" dirty="0" smtClean="0"/>
              <a:t>Assistant Vice President, Information Technology - Research Strategy Advisor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1800" b="1" dirty="0" smtClean="0"/>
              <a:t>Associate Professor, College of Engineering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1800" b="1" dirty="0" smtClean="0"/>
              <a:t>Adjunct Faculty, School of Computer Science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1400" b="1" dirty="0" smtClean="0"/>
              <a:t>Advanced Cyberinfrastructure Research &amp; Education Facilitators Virtual Residency Workshop 2017</a:t>
            </a:r>
          </a:p>
          <a:p>
            <a:pPr eaLnBrk="1" hangingPunct="1">
              <a:spcBef>
                <a:spcPts val="0"/>
              </a:spcBef>
            </a:pPr>
            <a:r>
              <a:rPr lang="en-US" sz="1400" b="1" dirty="0" smtClean="0"/>
              <a:t>Su</a:t>
            </a:r>
            <a:r>
              <a:rPr lang="en-US" sz="1400" b="1" dirty="0" smtClean="0"/>
              <a:t>nday </a:t>
            </a:r>
            <a:r>
              <a:rPr lang="en-US" sz="1400" b="1" dirty="0" smtClean="0"/>
              <a:t>July </a:t>
            </a:r>
            <a:r>
              <a:rPr lang="en-US" sz="1400" b="1" dirty="0" smtClean="0"/>
              <a:t>30 </a:t>
            </a:r>
            <a:r>
              <a:rPr lang="en-US" sz="1400" b="1" dirty="0" smtClean="0"/>
              <a:t>2017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667000" y="5254752"/>
            <a:ext cx="3886200" cy="1066800"/>
            <a:chOff x="1824" y="3120"/>
            <a:chExt cx="3168" cy="853"/>
          </a:xfrm>
        </p:grpSpPr>
        <p:pic>
          <p:nvPicPr>
            <p:cNvPr id="11272" name="Picture 9" descr="ouit_logo_sma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56" y="3168"/>
              <a:ext cx="1536" cy="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3" name="Picture 6" descr="ou201_log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24" y="3264"/>
              <a:ext cx="432" cy="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Picture 7" descr="oscer_logo_crimson_200609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04" y="3120"/>
              <a:ext cx="1209" cy="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70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7578"/>
            <a:ext cx="1818132" cy="106349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Voted with Your Feet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Originally, we </a:t>
            </a:r>
            <a:r>
              <a:rPr lang="en-US" dirty="0" smtClean="0"/>
              <a:t>thought most of the interest would be in </a:t>
            </a:r>
            <a:r>
              <a:rPr lang="en-US" dirty="0" smtClean="0"/>
              <a:t>learning how </a:t>
            </a:r>
            <a:r>
              <a:rPr lang="en-US" dirty="0" smtClean="0"/>
              <a:t>to be a Campus CI Engineer.</a:t>
            </a:r>
          </a:p>
          <a:p>
            <a:r>
              <a:rPr lang="en-US" dirty="0" smtClean="0"/>
              <a:t>But it turned out that </a:t>
            </a:r>
            <a:r>
              <a:rPr lang="en-US" dirty="0" smtClean="0"/>
              <a:t>by far the biggest </a:t>
            </a:r>
            <a:r>
              <a:rPr lang="en-US" dirty="0" smtClean="0"/>
              <a:t>national need is </a:t>
            </a:r>
            <a:r>
              <a:rPr lang="en-US" dirty="0" smtClean="0"/>
              <a:t>      learning </a:t>
            </a:r>
            <a:r>
              <a:rPr lang="en-US" dirty="0" smtClean="0"/>
              <a:t>how to help researchers do the </a:t>
            </a:r>
            <a:r>
              <a:rPr lang="en-US" dirty="0" smtClean="0"/>
              <a:t>computing-intensive </a:t>
            </a:r>
            <a:r>
              <a:rPr lang="en-US" dirty="0" smtClean="0"/>
              <a:t>and data-intensive parts of their research.</a:t>
            </a:r>
          </a:p>
          <a:p>
            <a:pPr lvl="1"/>
            <a:r>
              <a:rPr lang="en-US" dirty="0" smtClean="0"/>
              <a:t>2015: Science DMZ Track: 14% (7 of 50)</a:t>
            </a:r>
          </a:p>
          <a:p>
            <a:pPr lvl="1"/>
            <a:r>
              <a:rPr lang="en-US" dirty="0" smtClean="0"/>
              <a:t>2016: Science DMZ Track: 21% (22 of 104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2017: Science DMZ Track </a:t>
            </a:r>
            <a:r>
              <a:rPr lang="en-US" b="1" u="sng" dirty="0" smtClean="0"/>
              <a:t>not offered</a:t>
            </a:r>
            <a:endParaRPr lang="en-US" b="1" u="sng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Sun July 30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50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You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05800" cy="46482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… can make this Virtual Residency a success.</a:t>
            </a:r>
          </a:p>
          <a:p>
            <a:pPr lvl="1"/>
            <a:r>
              <a:rPr lang="en-US" dirty="0" smtClean="0"/>
              <a:t>Ask questions -- the only dumb question is the one you don’t ask.</a:t>
            </a:r>
          </a:p>
          <a:p>
            <a:pPr lvl="1"/>
            <a:r>
              <a:rPr lang="en-US" dirty="0" smtClean="0"/>
              <a:t>Volunteer your ideas and experiences.</a:t>
            </a:r>
          </a:p>
          <a:p>
            <a:pPr lvl="1"/>
            <a:r>
              <a:rPr lang="en-US" dirty="0" smtClean="0"/>
              <a:t>Ultimately, it’s you who will have to be in charge, not us.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Sun July 30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074" name="Picture 2" descr="Smokey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203" y="1371600"/>
            <a:ext cx="1697593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063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56619"/>
            <a:ext cx="7772400" cy="249158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5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Advanced Cyberinfrastructure Research &amp; Education Facilitators</a:t>
            </a:r>
            <a:endParaRPr lang="en-US" sz="5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06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ACI-REF?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66880"/>
            <a:ext cx="7924800" cy="4648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Advanced Cyberinfrastructure Research &amp; Education Facilitator (term coined by </a:t>
            </a:r>
            <a:r>
              <a:rPr lang="en-US" dirty="0" err="1" smtClean="0"/>
              <a:t>Miron</a:t>
            </a:r>
            <a:r>
              <a:rPr lang="en-US" dirty="0" smtClean="0"/>
              <a:t> </a:t>
            </a:r>
            <a:r>
              <a:rPr lang="en-US" dirty="0" err="1" smtClean="0"/>
              <a:t>Livny</a:t>
            </a:r>
            <a:r>
              <a:rPr lang="en-US" dirty="0" smtClean="0"/>
              <a:t>, U Wisconsin)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Work with users -- researchers and educators -- to help them improve their research and/or education productivity and aspirations using advanced cyberinfrastructure.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Typically, one or a few ACI-REFs have responsibility for an entire institution, or multiple institutions.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At some institutions, CI facilitation is part time;                  at other institutions, it’s a full time job. It can come from: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faculty or former faculty;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postdocs or former postdocs;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research staff or former research staff;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IT professionals;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graduate or undergraduate students.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Sun July 30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00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ciref.org/wp-content/uploads/2014/04/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7561"/>
            <a:ext cx="4648200" cy="305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2013, a team of 13 institutions led by Clemson U submitted an 8-figure proposal on this issue, to provide multiple ACI-REFs at each institution over a 4 year period.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proposal also included funding for                    advanced networking.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Sun July 30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50520" y="4162864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hlinkClick r:id="rId4"/>
              </a:rPr>
              <a:t>http://www.aciref.org/wp-content/uploads/2014/04/map.png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90122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OU’s Piece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78838" cy="4648200"/>
          </a:xfrm>
        </p:spPr>
        <p:txBody>
          <a:bodyPr/>
          <a:lstStyle/>
          <a:p>
            <a:r>
              <a:rPr lang="en-US" dirty="0" smtClean="0"/>
              <a:t>OU’s piece included some extra components: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component about EPSCoR jurisdictions, shared with HI, SC, UT (note that UT </a:t>
            </a:r>
            <a:r>
              <a:rPr lang="en-US" dirty="0" smtClean="0"/>
              <a:t>has </a:t>
            </a:r>
            <a:r>
              <a:rPr lang="en-US" dirty="0" smtClean="0"/>
              <a:t>now </a:t>
            </a:r>
            <a:r>
              <a:rPr lang="en-US" dirty="0" smtClean="0"/>
              <a:t>graduated </a:t>
            </a:r>
            <a:r>
              <a:rPr lang="en-US" dirty="0" smtClean="0"/>
              <a:t>from EPSCoR);</a:t>
            </a:r>
          </a:p>
          <a:p>
            <a:pPr lvl="2"/>
            <a:r>
              <a:rPr lang="en-US" dirty="0" smtClean="0"/>
              <a:t>EPSCoR: </a:t>
            </a:r>
            <a:r>
              <a:rPr lang="en-US" dirty="0" smtClean="0"/>
              <a:t>Established (formerly Experimental) </a:t>
            </a:r>
            <a:r>
              <a:rPr lang="en-US" dirty="0" smtClean="0"/>
              <a:t>Program for the Stimulation of Competitive Research: </a:t>
            </a:r>
            <a:r>
              <a:rPr lang="en-US" dirty="0" smtClean="0"/>
              <a:t>a federal </a:t>
            </a:r>
            <a:r>
              <a:rPr lang="en-US" dirty="0" smtClean="0"/>
              <a:t>program to promote and increase STEM research in states that get less than 0.75% of federal research funding.</a:t>
            </a:r>
          </a:p>
          <a:p>
            <a:pPr lvl="3"/>
            <a:r>
              <a:rPr lang="en-US" dirty="0" smtClean="0"/>
              <a:t>NSF, </a:t>
            </a:r>
            <a:r>
              <a:rPr lang="en-US" dirty="0" err="1" smtClean="0"/>
              <a:t>Dept</a:t>
            </a:r>
            <a:r>
              <a:rPr lang="en-US" dirty="0" smtClean="0"/>
              <a:t> of Energy, </a:t>
            </a:r>
            <a:r>
              <a:rPr lang="en-US" dirty="0" err="1" smtClean="0"/>
              <a:t>Dept</a:t>
            </a:r>
            <a:r>
              <a:rPr lang="en-US" dirty="0" smtClean="0"/>
              <a:t> of Defense, NASA</a:t>
            </a:r>
          </a:p>
          <a:p>
            <a:pPr lvl="3"/>
            <a:r>
              <a:rPr lang="en-US" dirty="0" smtClean="0"/>
              <a:t>NIH (known as INBRE)</a:t>
            </a:r>
          </a:p>
          <a:p>
            <a:pPr lvl="1"/>
            <a:r>
              <a:rPr lang="en-US" dirty="0" smtClean="0"/>
              <a:t>a Virtual Residency to teach how to be an ACI-REF -- </a:t>
            </a:r>
            <a:r>
              <a:rPr lang="en-US" b="1" u="sng" dirty="0" smtClean="0"/>
              <a:t>THIS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Sun July 30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5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Ah, if only 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sz="2400" dirty="0" smtClean="0"/>
          </a:p>
          <a:p>
            <a:r>
              <a:rPr lang="en-US" sz="2400" dirty="0" smtClean="0"/>
              <a:t>“</a:t>
            </a:r>
            <a:r>
              <a:rPr lang="en-US" sz="2400" dirty="0"/>
              <a:t>Phase 1</a:t>
            </a:r>
            <a:r>
              <a:rPr lang="en-US" sz="2400" dirty="0" smtClean="0"/>
              <a:t>:”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Clemson U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Harvard U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U Hawai’i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U </a:t>
            </a:r>
            <a:r>
              <a:rPr lang="en-US" sz="2000" dirty="0"/>
              <a:t>Southern </a:t>
            </a:r>
            <a:r>
              <a:rPr lang="en-US" sz="2000" dirty="0" smtClean="0"/>
              <a:t>California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U Utah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U </a:t>
            </a:r>
            <a:r>
              <a:rPr lang="en-US" sz="2000" dirty="0"/>
              <a:t>Wisconsin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sz="2400" dirty="0" smtClean="0"/>
          </a:p>
          <a:p>
            <a:r>
              <a:rPr lang="en-US" sz="2400" dirty="0" smtClean="0"/>
              <a:t>“Phase 2:”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Arizona State U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Emory U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Ohio Supercomputer Center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Stanford U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Sunshine State Education &amp; Research Computing Alliance (SSERCA)</a:t>
            </a:r>
          </a:p>
          <a:p>
            <a:pPr lvl="1">
              <a:spcBef>
                <a:spcPts val="0"/>
              </a:spcBef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Oklahoma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U Washington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Sun July 30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04F282-5D9D-4EB2-A4AC-1849A209E5C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14224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Unfortunately, the NSF wasn’t </a:t>
            </a:r>
            <a:r>
              <a:rPr lang="en-US" sz="2400" dirty="0" smtClean="0"/>
              <a:t>able </a:t>
            </a:r>
            <a:r>
              <a:rPr lang="en-US" sz="2400" dirty="0"/>
              <a:t>to fully fund that proposal. The team ended up reducing down to 6 institutions for 2 years, and no advanced networking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6226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87625"/>
            <a:ext cx="7772400" cy="340598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5000" dirty="0" smtClean="0">
                <a:latin typeface="Arial Black" panose="020B0A04020102020204" pitchFamily="34" charset="0"/>
              </a:rPr>
              <a:t>National Science Foundation’s     Campus Cyberinfrastructure Programs</a:t>
            </a:r>
            <a:endParaRPr lang="en-US" sz="5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55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then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2012-13, the NSF had a program called               “Campus Cyberinfrastructure - Networking Infrastructure &amp; Engineering” (CC-NIE).</a:t>
            </a:r>
          </a:p>
          <a:p>
            <a:pPr lvl="1"/>
            <a:r>
              <a:rPr lang="en-US" dirty="0" smtClean="0"/>
              <a:t>Two subprograms: One for deploying networking equipment, one for innovative networking research.</a:t>
            </a:r>
          </a:p>
          <a:p>
            <a:pPr lvl="1"/>
            <a:r>
              <a:rPr lang="en-US" dirty="0" smtClean="0"/>
              <a:t>OU, OSU, Oklahoma Innovation Institute, Langston U, </a:t>
            </a:r>
            <a:r>
              <a:rPr lang="en-US" dirty="0" err="1" smtClean="0"/>
              <a:t>OneNet</a:t>
            </a:r>
            <a:r>
              <a:rPr lang="en-US" dirty="0" smtClean="0"/>
              <a:t>: “</a:t>
            </a:r>
            <a:r>
              <a:rPr lang="en-US" dirty="0" err="1" smtClean="0"/>
              <a:t>OneOklahoma</a:t>
            </a:r>
            <a:r>
              <a:rPr lang="en-US" dirty="0" smtClean="0"/>
              <a:t> Friction Free Network”</a:t>
            </a:r>
          </a:p>
          <a:p>
            <a:r>
              <a:rPr lang="en-US" dirty="0" smtClean="0"/>
              <a:t>In 2014, that was followed by “Campus Cyberinfrastructure - Infrastructure, Innovation &amp; Engineering” (CC*IIE).</a:t>
            </a:r>
          </a:p>
          <a:p>
            <a:pPr lvl="1"/>
            <a:r>
              <a:rPr lang="en-US" dirty="0" smtClean="0"/>
              <a:t>Several new subprograms, including “Campus CI Engineer.”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Sun July 30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96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0528"/>
            <a:ext cx="8305800" cy="46482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In 2014, OU submitted a proposal to the Campus CI Engineer subprogram: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“A Model for Advanced Cyberinfrastructure Research and Education Facilitators”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$400K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Highlights the relationship between OU and the ACI-REF project.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We </a:t>
            </a:r>
            <a:r>
              <a:rPr lang="en-US" dirty="0" smtClean="0"/>
              <a:t>put Clemson’s </a:t>
            </a:r>
            <a:r>
              <a:rPr lang="en-US" dirty="0" smtClean="0"/>
              <a:t>Phase 1 PI on our External Advisory Committee.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OU </a:t>
            </a:r>
            <a:r>
              <a:rPr lang="en-US" dirty="0" smtClean="0"/>
              <a:t>was</a:t>
            </a:r>
            <a:r>
              <a:rPr lang="en-US" dirty="0" smtClean="0"/>
              <a:t> </a:t>
            </a:r>
            <a:r>
              <a:rPr lang="en-US" dirty="0" smtClean="0"/>
              <a:t>the only institution that </a:t>
            </a:r>
            <a:r>
              <a:rPr lang="en-US" dirty="0" smtClean="0"/>
              <a:t>was </a:t>
            </a:r>
            <a:r>
              <a:rPr lang="en-US" dirty="0" smtClean="0"/>
              <a:t>all of: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ACI-REF Phase 2 (so already involved)</a:t>
            </a:r>
          </a:p>
          <a:p>
            <a:pPr lvl="1">
              <a:spcBef>
                <a:spcPts val="300"/>
              </a:spcBef>
            </a:pPr>
            <a:r>
              <a:rPr lang="en-US" dirty="0" err="1" smtClean="0"/>
              <a:t>EPSCoR</a:t>
            </a:r>
            <a:r>
              <a:rPr lang="en-US" dirty="0" smtClean="0"/>
              <a:t> (and was to have co-lead the ACI-REF </a:t>
            </a:r>
            <a:r>
              <a:rPr lang="en-US" dirty="0" err="1" smtClean="0"/>
              <a:t>EPSCoR</a:t>
            </a:r>
            <a:r>
              <a:rPr lang="en-US" dirty="0" smtClean="0"/>
              <a:t> thrust)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CC-NIE awardee (so need a Campus CI Engineer already)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Sun July 30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70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 Videoconferencing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Zoom is compatible with Windows, </a:t>
            </a:r>
            <a:r>
              <a:rPr lang="en-US" dirty="0" err="1"/>
              <a:t>MacOS</a:t>
            </a:r>
            <a:r>
              <a:rPr lang="en-US" dirty="0"/>
              <a:t>, Linux</a:t>
            </a:r>
            <a:r>
              <a:rPr lang="en-US" dirty="0" smtClean="0"/>
              <a:t>,        </a:t>
            </a:r>
            <a:r>
              <a:rPr lang="en-US" dirty="0"/>
              <a:t>iOS and Android</a:t>
            </a:r>
            <a:r>
              <a:rPr lang="en-US" dirty="0" smtClean="0"/>
              <a:t>.</a:t>
            </a:r>
          </a:p>
          <a:p>
            <a:r>
              <a:rPr lang="en-US" dirty="0"/>
              <a:t>Please </a:t>
            </a:r>
            <a:r>
              <a:rPr lang="en-US" b="1" u="sng" dirty="0"/>
              <a:t>MUTE YOURSELF</a:t>
            </a:r>
            <a:r>
              <a:rPr lang="en-US" dirty="0"/>
              <a:t> except when you're talking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Sun July 30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80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800" u="sng" dirty="0"/>
              <a:t>Data-Intensive Research Facilitation</a:t>
            </a:r>
            <a:r>
              <a:rPr lang="en-US" sz="1800" dirty="0"/>
              <a:t>: Via Software Defined Networking (SDN) across OFFN, facilitate end-to-end management, by researchers, of high bandwidth/high performance data flows through a distributed hierarchy of open standards tools, providing researchers with a new layer of transparency into network transport at OU, among </a:t>
            </a:r>
            <a:r>
              <a:rPr lang="en-US" sz="1800" dirty="0" err="1"/>
              <a:t>OneOCII</a:t>
            </a:r>
            <a:r>
              <a:rPr lang="en-US" sz="1800" dirty="0"/>
              <a:t> institutions, and with ACI-REF members.</a:t>
            </a:r>
          </a:p>
          <a:p>
            <a:pPr lvl="0"/>
            <a:r>
              <a:rPr lang="en-US" sz="1800" u="sng" dirty="0"/>
              <a:t>Oklahoma ACI-REF project</a:t>
            </a:r>
            <a:r>
              <a:rPr lang="en-US" sz="1800" dirty="0"/>
              <a:t>: Lead and facilitate adoption of the ACI-REF approach across Oklahoma, leveraging extant and emerging capabilities within </a:t>
            </a:r>
            <a:r>
              <a:rPr lang="en-US" sz="1800" dirty="0" err="1"/>
              <a:t>OneOCII</a:t>
            </a:r>
            <a:r>
              <a:rPr lang="en-US" sz="1800" dirty="0"/>
              <a:t>.</a:t>
            </a:r>
          </a:p>
          <a:p>
            <a:pPr lvl="0"/>
            <a:r>
              <a:rPr lang="en-US" sz="1800" b="1" u="sng" dirty="0"/>
              <a:t>National training regime</a:t>
            </a:r>
            <a:r>
              <a:rPr lang="en-US" sz="1800" b="1" dirty="0"/>
              <a:t>: Provide a “virtual residency” program for Campus CI Engineers and other ACI-REFs, open to not only CC*IIE awardees and ACI-REF members but any institution that needs.</a:t>
            </a:r>
          </a:p>
          <a:p>
            <a:pPr lvl="0"/>
            <a:r>
              <a:rPr lang="en-US" sz="1800" u="sng" dirty="0"/>
              <a:t>Research Experiences for Undergraduates (REU) Sites/Supplements</a:t>
            </a:r>
            <a:r>
              <a:rPr lang="en-US" sz="1800" dirty="0"/>
              <a:t>: Foster undergraduate research at OU via a culture of integrating REU sites and supplements into Science, Technology, Engineering &amp; Mathematics (STEM) research, including by all research themes on this proposed CC*IIE project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Sun July 30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2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2416"/>
            <a:ext cx="79248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Reviewer comments</a:t>
            </a:r>
          </a:p>
          <a:p>
            <a:r>
              <a:rPr lang="en-US" dirty="0"/>
              <a:t>“This energetic, detailed and ambitious proposal from </a:t>
            </a:r>
            <a:r>
              <a:rPr lang="en-US" dirty="0" smtClean="0"/>
              <a:t>the University </a:t>
            </a:r>
            <a:r>
              <a:rPr lang="en-US" dirty="0"/>
              <a:t>of Oklahoma deserves the highest priority for </a:t>
            </a:r>
            <a:r>
              <a:rPr lang="en-US" dirty="0" smtClean="0"/>
              <a:t>support. </a:t>
            </a:r>
            <a:r>
              <a:rPr lang="en-US" dirty="0"/>
              <a:t>… There are no major weaknesses </a:t>
            </a:r>
            <a:r>
              <a:rPr lang="en-US" dirty="0" smtClean="0"/>
              <a:t>in the </a:t>
            </a:r>
            <a:r>
              <a:rPr lang="en-US" dirty="0"/>
              <a:t>proposal and many strengths. </a:t>
            </a:r>
            <a:r>
              <a:rPr lang="en-US" dirty="0" smtClean="0"/>
              <a:t>…”</a:t>
            </a:r>
          </a:p>
          <a:p>
            <a:r>
              <a:rPr lang="en-US" dirty="0"/>
              <a:t>“The broader impacts are nicely defined in terms of </a:t>
            </a:r>
            <a:r>
              <a:rPr lang="en-US" dirty="0" smtClean="0"/>
              <a:t>… the </a:t>
            </a:r>
            <a:r>
              <a:rPr lang="en-US" dirty="0"/>
              <a:t>idea of a residency program …. A </a:t>
            </a:r>
            <a:r>
              <a:rPr lang="en-US" b="1" u="sng" dirty="0"/>
              <a:t>residency program </a:t>
            </a:r>
            <a:r>
              <a:rPr lang="en-US" dirty="0" smtClean="0"/>
              <a:t>and enhancement </a:t>
            </a:r>
            <a:r>
              <a:rPr lang="en-US" dirty="0"/>
              <a:t>of undergraduate research are strong enhancements </a:t>
            </a:r>
            <a:r>
              <a:rPr lang="en-US" dirty="0" smtClean="0"/>
              <a:t>to the </a:t>
            </a:r>
            <a:r>
              <a:rPr lang="en-US" dirty="0"/>
              <a:t>proposal</a:t>
            </a:r>
            <a:r>
              <a:rPr lang="en-US" dirty="0" smtClean="0"/>
              <a:t>. …”</a:t>
            </a:r>
          </a:p>
          <a:p>
            <a:r>
              <a:rPr lang="en-US" dirty="0"/>
              <a:t>“This is one of the better proposals </a:t>
            </a:r>
            <a:r>
              <a:rPr lang="en-US" dirty="0" smtClean="0"/>
              <a:t>regarding … additional </a:t>
            </a:r>
            <a:r>
              <a:rPr lang="en-US" dirty="0"/>
              <a:t>outreach via </a:t>
            </a:r>
            <a:r>
              <a:rPr lang="en-US" dirty="0" smtClean="0"/>
              <a:t>the budgeted </a:t>
            </a:r>
            <a:r>
              <a:rPr lang="en-US" b="1" u="sng" dirty="0"/>
              <a:t>virtual residency program</a:t>
            </a:r>
            <a:r>
              <a:rPr lang="en-US" dirty="0"/>
              <a:t>. </a:t>
            </a:r>
            <a:r>
              <a:rPr lang="en-US" dirty="0" smtClean="0"/>
              <a:t>…”</a:t>
            </a:r>
          </a:p>
          <a:p>
            <a:pPr marL="0" indent="0">
              <a:buNone/>
            </a:pPr>
            <a:r>
              <a:rPr lang="en-US" dirty="0" smtClean="0"/>
              <a:t>[Emphasis added.]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Sun July 30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97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More Success!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17008"/>
            <a:ext cx="8686800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From a review from </a:t>
            </a:r>
            <a:r>
              <a:rPr lang="en-US" dirty="0" smtClean="0"/>
              <a:t>the </a:t>
            </a:r>
            <a:r>
              <a:rPr lang="en-US" dirty="0" smtClean="0"/>
              <a:t>Clemson-led </a:t>
            </a:r>
            <a:r>
              <a:rPr lang="en-US" dirty="0" smtClean="0"/>
              <a:t>Research Coordination Network grant that created the Campus Research Computing (</a:t>
            </a:r>
            <a:r>
              <a:rPr lang="en-US" dirty="0" err="1" smtClean="0"/>
              <a:t>CaRC</a:t>
            </a:r>
            <a:r>
              <a:rPr lang="en-US" dirty="0" smtClean="0"/>
              <a:t>) Consortium, regarding </a:t>
            </a:r>
            <a:r>
              <a:rPr lang="en-US" dirty="0" smtClean="0"/>
              <a:t>broader impacts:</a:t>
            </a:r>
          </a:p>
          <a:p>
            <a:pPr>
              <a:spcBef>
                <a:spcPts val="0"/>
              </a:spcBef>
            </a:pPr>
            <a:r>
              <a:rPr lang="en-US" dirty="0"/>
              <a:t>“The </a:t>
            </a:r>
            <a:r>
              <a:rPr lang="en-US" b="1" u="sng" dirty="0"/>
              <a:t>ACI-REF virtual residency</a:t>
            </a:r>
            <a:r>
              <a:rPr lang="en-US" dirty="0"/>
              <a:t> held at OU Supercomputing Center may be </a:t>
            </a:r>
            <a:r>
              <a:rPr lang="en-US" dirty="0" smtClean="0"/>
              <a:t>… </a:t>
            </a:r>
            <a:r>
              <a:rPr lang="en-US" dirty="0"/>
              <a:t>notable </a:t>
            </a:r>
            <a:r>
              <a:rPr lang="en-US" dirty="0" smtClean="0"/>
              <a:t>… (</a:t>
            </a:r>
            <a:r>
              <a:rPr lang="en-US" dirty="0"/>
              <a:t>the web </a:t>
            </a:r>
            <a:r>
              <a:rPr lang="en-US" dirty="0" smtClean="0"/>
              <a:t>site’s </a:t>
            </a:r>
            <a:r>
              <a:rPr lang="en-US" dirty="0"/>
              <a:t>description of the workshop looked outstanding) -- assuming it was available </a:t>
            </a:r>
            <a:r>
              <a:rPr lang="en-US" dirty="0" smtClean="0"/>
              <a:t>to       </a:t>
            </a:r>
            <a:r>
              <a:rPr lang="en-US" dirty="0"/>
              <a:t>a broader community </a:t>
            </a:r>
            <a:r>
              <a:rPr lang="en-US" dirty="0" smtClean="0"/>
              <a:t>and not </a:t>
            </a:r>
            <a:r>
              <a:rPr lang="en-US" dirty="0"/>
              <a:t>just the </a:t>
            </a:r>
            <a:r>
              <a:rPr lang="en-US" dirty="0" smtClean="0"/>
              <a:t>[Phase 1] awardees.”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2015: 49 of 50 </a:t>
            </a:r>
            <a:r>
              <a:rPr lang="en-US" dirty="0" smtClean="0"/>
              <a:t>participants (98%), </a:t>
            </a:r>
            <a:r>
              <a:rPr lang="en-US" dirty="0" smtClean="0"/>
              <a:t>from 37 of 38 </a:t>
            </a:r>
            <a:r>
              <a:rPr lang="en-US" dirty="0" smtClean="0"/>
              <a:t>institutions (97%),          were </a:t>
            </a:r>
            <a:r>
              <a:rPr lang="en-US" dirty="0" smtClean="0"/>
              <a:t>“not just the [Phase 1] awardees.”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2016: </a:t>
            </a:r>
            <a:r>
              <a:rPr lang="en-US" dirty="0" smtClean="0"/>
              <a:t>90 </a:t>
            </a:r>
            <a:r>
              <a:rPr lang="en-US" dirty="0" smtClean="0"/>
              <a:t>of </a:t>
            </a:r>
            <a:r>
              <a:rPr lang="en-US" dirty="0" smtClean="0"/>
              <a:t>99</a:t>
            </a:r>
            <a:r>
              <a:rPr lang="en-US" dirty="0" smtClean="0"/>
              <a:t> </a:t>
            </a:r>
            <a:r>
              <a:rPr lang="en-US" dirty="0" smtClean="0"/>
              <a:t>particip</a:t>
            </a:r>
            <a:r>
              <a:rPr lang="en-US" dirty="0" smtClean="0"/>
              <a:t>ants (91%), </a:t>
            </a:r>
            <a:r>
              <a:rPr lang="en-US" dirty="0" smtClean="0"/>
              <a:t>from </a:t>
            </a:r>
            <a:r>
              <a:rPr lang="en-US" dirty="0" smtClean="0"/>
              <a:t>60</a:t>
            </a:r>
            <a:r>
              <a:rPr lang="en-US" dirty="0" smtClean="0"/>
              <a:t> </a:t>
            </a:r>
            <a:r>
              <a:rPr lang="en-US" dirty="0" smtClean="0"/>
              <a:t>of </a:t>
            </a:r>
            <a:r>
              <a:rPr lang="en-US" dirty="0" smtClean="0"/>
              <a:t>66</a:t>
            </a:r>
            <a:r>
              <a:rPr lang="en-US" dirty="0" smtClean="0"/>
              <a:t> institutions (91%),          were  “</a:t>
            </a:r>
            <a:r>
              <a:rPr lang="en-US" dirty="0" smtClean="0"/>
              <a:t>not just the [Phase 1] awardees</a:t>
            </a:r>
            <a:r>
              <a:rPr lang="en-US" dirty="0" smtClean="0"/>
              <a:t>.”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2017: 228 of 241 </a:t>
            </a:r>
            <a:r>
              <a:rPr lang="en-US" dirty="0" err="1" smtClean="0"/>
              <a:t>preregistrants</a:t>
            </a:r>
            <a:r>
              <a:rPr lang="en-US" dirty="0" smtClean="0"/>
              <a:t> (95%), from 159 of 165 institutions (96%), were “not just the [Phase 1] awardees.”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Sun July 30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18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56619"/>
            <a:ext cx="7772400" cy="2491581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Virtual Residency</a:t>
            </a:r>
          </a:p>
          <a:p>
            <a:pPr algn="ctr"/>
            <a:endParaRPr lang="en-US" sz="5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981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Interest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02638" cy="4648200"/>
          </a:xfrm>
        </p:spPr>
        <p:txBody>
          <a:bodyPr/>
          <a:lstStyle/>
          <a:p>
            <a:r>
              <a:rPr lang="en-US" dirty="0"/>
              <a:t>For </a:t>
            </a:r>
            <a:r>
              <a:rPr lang="en-US" dirty="0" smtClean="0"/>
              <a:t>OU’s 2014 Campus CI Engineer proposal</a:t>
            </a:r>
            <a:r>
              <a:rPr lang="en-US" dirty="0"/>
              <a:t>, we </a:t>
            </a:r>
            <a:r>
              <a:rPr lang="en-US" dirty="0" smtClean="0"/>
              <a:t>had              33 </a:t>
            </a:r>
            <a:r>
              <a:rPr lang="en-US" dirty="0"/>
              <a:t>institutions in 23 </a:t>
            </a:r>
            <a:r>
              <a:rPr lang="en-US" dirty="0" smtClean="0"/>
              <a:t>US states </a:t>
            </a:r>
            <a:r>
              <a:rPr lang="en-US" dirty="0"/>
              <a:t>and territories </a:t>
            </a:r>
            <a:r>
              <a:rPr lang="en-US" dirty="0" smtClean="0"/>
              <a:t>that expressed interest </a:t>
            </a:r>
            <a:r>
              <a:rPr lang="en-US" dirty="0"/>
              <a:t>in the </a:t>
            </a:r>
            <a:r>
              <a:rPr lang="en-US" dirty="0" smtClean="0"/>
              <a:t>Virtual Residency workshops, including:</a:t>
            </a:r>
          </a:p>
          <a:p>
            <a:pPr lvl="1"/>
            <a:r>
              <a:rPr lang="en-US" dirty="0"/>
              <a:t>19 institutions in 13 EPSCoR states;</a:t>
            </a:r>
          </a:p>
          <a:p>
            <a:pPr lvl="1"/>
            <a:r>
              <a:rPr lang="en-US" dirty="0" smtClean="0"/>
              <a:t>3 Minority Serving Institutions;</a:t>
            </a:r>
          </a:p>
          <a:p>
            <a:pPr lvl="1"/>
            <a:r>
              <a:rPr lang="en-US" dirty="0"/>
              <a:t>7 non-PhD-granting </a:t>
            </a:r>
            <a:r>
              <a:rPr lang="en-US" dirty="0" smtClean="0"/>
              <a:t>institutions.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Sun July 30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67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</a:t>
            </a:r>
            <a:r>
              <a:rPr lang="en-US" dirty="0" smtClean="0"/>
              <a:t>Interest 2015-16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30656"/>
            <a:ext cx="7924800" cy="4648200"/>
          </a:xfrm>
        </p:spPr>
        <p:txBody>
          <a:bodyPr/>
          <a:lstStyle/>
          <a:p>
            <a:r>
              <a:rPr lang="en-US" b="1" u="sng" dirty="0" smtClean="0"/>
              <a:t>Participants</a:t>
            </a:r>
            <a:endParaRPr lang="en-US" dirty="0"/>
          </a:p>
          <a:p>
            <a:pPr lvl="1"/>
            <a:r>
              <a:rPr lang="en-US" dirty="0" smtClean="0"/>
              <a:t>2015: 50 </a:t>
            </a:r>
            <a:r>
              <a:rPr lang="en-US" dirty="0"/>
              <a:t>total from </a:t>
            </a:r>
            <a:r>
              <a:rPr lang="en-US" dirty="0" smtClean="0"/>
              <a:t>38 </a:t>
            </a:r>
            <a:r>
              <a:rPr lang="en-US" dirty="0"/>
              <a:t>institutions in 26 states and territories (28 onsite and 22 offsite via videoconferencing), </a:t>
            </a:r>
            <a:r>
              <a:rPr lang="en-US" dirty="0" smtClean="0"/>
              <a:t>including:</a:t>
            </a:r>
          </a:p>
          <a:p>
            <a:pPr lvl="2"/>
            <a:r>
              <a:rPr lang="en-US" dirty="0" smtClean="0"/>
              <a:t>21 </a:t>
            </a:r>
            <a:r>
              <a:rPr lang="en-US" dirty="0"/>
              <a:t>institutions in 12 EPSCoR </a:t>
            </a:r>
            <a:r>
              <a:rPr lang="en-US" dirty="0" smtClean="0"/>
              <a:t>jurisdictions;</a:t>
            </a:r>
          </a:p>
          <a:p>
            <a:pPr lvl="2"/>
            <a:r>
              <a:rPr lang="en-US" dirty="0" smtClean="0"/>
              <a:t>5 </a:t>
            </a:r>
            <a:r>
              <a:rPr lang="en-US" dirty="0"/>
              <a:t>Minority Serving </a:t>
            </a:r>
            <a:r>
              <a:rPr lang="en-US" dirty="0" smtClean="0"/>
              <a:t>Institutions;</a:t>
            </a:r>
          </a:p>
          <a:p>
            <a:pPr lvl="2"/>
            <a:r>
              <a:rPr lang="en-US" dirty="0" smtClean="0"/>
              <a:t>5 </a:t>
            </a:r>
            <a:r>
              <a:rPr lang="en-US" dirty="0"/>
              <a:t>non-PhD-granting institutions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2016: 98 total from 67 institutions in 33 states &amp; territories plus 3 other countries (43 onsite and 55 offsite via videoconferencing), including:</a:t>
            </a:r>
          </a:p>
          <a:p>
            <a:pPr lvl="2"/>
            <a:r>
              <a:rPr lang="en-US" dirty="0" smtClean="0"/>
              <a:t>20 institutions in 13 EPSCoR jurisdictions;</a:t>
            </a:r>
          </a:p>
          <a:p>
            <a:pPr lvl="2"/>
            <a:r>
              <a:rPr lang="en-US" dirty="0" smtClean="0"/>
              <a:t>10 Minority Serving Institutions;</a:t>
            </a:r>
          </a:p>
          <a:p>
            <a:pPr lvl="2"/>
            <a:r>
              <a:rPr lang="en-US" dirty="0" smtClean="0"/>
              <a:t>13 non-PhD-granting institutions.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Sun July 30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808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Interest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718" y="1153233"/>
            <a:ext cx="8610600" cy="46482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2017</a:t>
            </a:r>
            <a:r>
              <a:rPr lang="en-US" dirty="0" smtClean="0"/>
              <a:t>: </a:t>
            </a:r>
            <a:r>
              <a:rPr lang="en-US" dirty="0" smtClean="0"/>
              <a:t>241 </a:t>
            </a:r>
            <a:r>
              <a:rPr lang="en-US" u="sng" dirty="0" smtClean="0"/>
              <a:t>preregistrations</a:t>
            </a:r>
            <a:r>
              <a:rPr lang="en-US" dirty="0" smtClean="0"/>
              <a:t> </a:t>
            </a:r>
            <a:r>
              <a:rPr lang="en-US" dirty="0" smtClean="0"/>
              <a:t>so far (</a:t>
            </a:r>
            <a:r>
              <a:rPr lang="en-US" dirty="0" smtClean="0"/>
              <a:t>52 </a:t>
            </a:r>
            <a:r>
              <a:rPr lang="en-US" dirty="0" smtClean="0"/>
              <a:t>onsite, </a:t>
            </a:r>
            <a:r>
              <a:rPr lang="en-US" dirty="0" smtClean="0"/>
              <a:t>189 </a:t>
            </a:r>
            <a:r>
              <a:rPr lang="en-US" dirty="0" smtClean="0"/>
              <a:t>remote), </a:t>
            </a:r>
            <a:r>
              <a:rPr lang="en-US" dirty="0" smtClean="0"/>
              <a:t>           from 165 </a:t>
            </a:r>
            <a:r>
              <a:rPr lang="en-US" dirty="0" smtClean="0"/>
              <a:t>institutions in </a:t>
            </a:r>
            <a:r>
              <a:rPr lang="en-US" dirty="0" smtClean="0"/>
              <a:t>51</a:t>
            </a:r>
            <a:r>
              <a:rPr lang="en-US" dirty="0" smtClean="0"/>
              <a:t> </a:t>
            </a:r>
            <a:r>
              <a:rPr lang="en-US" dirty="0" smtClean="0"/>
              <a:t>US states &amp; territories and </a:t>
            </a:r>
            <a:r>
              <a:rPr lang="en-US" dirty="0" smtClean="0"/>
              <a:t>                      4 </a:t>
            </a:r>
            <a:r>
              <a:rPr lang="en-US" dirty="0" smtClean="0"/>
              <a:t>other countries, including:</a:t>
            </a:r>
          </a:p>
          <a:p>
            <a:r>
              <a:rPr lang="en-US" dirty="0" smtClean="0"/>
              <a:t>56 </a:t>
            </a:r>
            <a:r>
              <a:rPr lang="en-US" dirty="0" smtClean="0"/>
              <a:t>institutions in </a:t>
            </a:r>
            <a:r>
              <a:rPr lang="en-US" dirty="0" smtClean="0"/>
              <a:t>26 of 27 EPSCoR </a:t>
            </a:r>
            <a:r>
              <a:rPr lang="en-US" dirty="0" smtClean="0"/>
              <a:t>jurisdictions </a:t>
            </a:r>
            <a:r>
              <a:rPr lang="en-US" dirty="0" smtClean="0"/>
              <a:t>(missing USVI);</a:t>
            </a:r>
            <a:endParaRPr lang="en-US" dirty="0" smtClean="0"/>
          </a:p>
          <a:p>
            <a:r>
              <a:rPr lang="en-US" dirty="0"/>
              <a:t>27 Minority Serving Institutions;</a:t>
            </a:r>
          </a:p>
          <a:p>
            <a:r>
              <a:rPr lang="en-US" dirty="0" smtClean="0"/>
              <a:t>25 </a:t>
            </a:r>
            <a:r>
              <a:rPr lang="en-US" dirty="0" smtClean="0"/>
              <a:t>non-PhD-granting universities and colleges,                       </a:t>
            </a:r>
            <a:r>
              <a:rPr lang="en-US" dirty="0" smtClean="0"/>
              <a:t>      </a:t>
            </a:r>
            <a:r>
              <a:rPr lang="en-US" dirty="0" smtClean="0"/>
              <a:t>3 community colleges, 3 secondary schools;</a:t>
            </a:r>
          </a:p>
          <a:p>
            <a:r>
              <a:rPr lang="en-US" dirty="0" smtClean="0"/>
              <a:t>101</a:t>
            </a:r>
            <a:r>
              <a:rPr lang="en-US" dirty="0" smtClean="0"/>
              <a:t> (46</a:t>
            </a:r>
            <a:r>
              <a:rPr lang="en-US" dirty="0"/>
              <a:t>%) of 219 Campus </a:t>
            </a:r>
            <a:r>
              <a:rPr lang="en-US" dirty="0" smtClean="0"/>
              <a:t>Champion </a:t>
            </a:r>
            <a:r>
              <a:rPr lang="en-US" dirty="0" smtClean="0"/>
              <a:t>institutions</a:t>
            </a:r>
            <a:r>
              <a:rPr lang="en-US" dirty="0" smtClean="0"/>
              <a:t>;</a:t>
            </a:r>
          </a:p>
          <a:p>
            <a:r>
              <a:rPr lang="en-US" dirty="0" smtClean="0"/>
              <a:t>55 (68</a:t>
            </a:r>
            <a:r>
              <a:rPr lang="en-US" dirty="0"/>
              <a:t>%) of 81 member </a:t>
            </a:r>
            <a:r>
              <a:rPr lang="en-US" dirty="0" smtClean="0"/>
              <a:t>institutions of the                        Coalition for Academic Scientific Computation;</a:t>
            </a:r>
          </a:p>
          <a:p>
            <a:r>
              <a:rPr lang="en-US" dirty="0" smtClean="0"/>
              <a:t>all 28 of the Campus Research Computing (</a:t>
            </a:r>
            <a:r>
              <a:rPr lang="en-US" dirty="0" err="1" smtClean="0"/>
              <a:t>CaRC</a:t>
            </a:r>
            <a:r>
              <a:rPr lang="en-US" dirty="0" smtClean="0"/>
              <a:t>) institutions.</a:t>
            </a: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DISCLAIMER</a:t>
            </a:r>
            <a:r>
              <a:rPr lang="en-US" dirty="0" smtClean="0"/>
              <a:t>: Not everyone who preregisters will attend ….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Sun July 30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14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Interest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36" y="1139584"/>
            <a:ext cx="8326438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u="sng" dirty="0" smtClean="0"/>
              <a:t>Total 2015-17</a:t>
            </a:r>
            <a:r>
              <a:rPr lang="en-US" dirty="0" smtClean="0"/>
              <a:t>: </a:t>
            </a:r>
            <a:r>
              <a:rPr lang="en-US" dirty="0" smtClean="0"/>
              <a:t>20</a:t>
            </a:r>
            <a:r>
              <a:rPr lang="en-US" dirty="0" smtClean="0"/>
              <a:t>5 </a:t>
            </a:r>
            <a:r>
              <a:rPr lang="en-US" dirty="0" smtClean="0"/>
              <a:t>institutions </a:t>
            </a:r>
            <a:r>
              <a:rPr lang="en-US" dirty="0" smtClean="0"/>
              <a:t>in </a:t>
            </a:r>
            <a:r>
              <a:rPr lang="en-US" b="1" u="sng" dirty="0" smtClean="0"/>
              <a:t>EVERY STATE IN THE </a:t>
            </a:r>
            <a:r>
              <a:rPr lang="en-US" b="1" u="sng" dirty="0" smtClean="0"/>
              <a:t>US</a:t>
            </a:r>
            <a:r>
              <a:rPr lang="en-US" dirty="0" smtClean="0"/>
              <a:t>, 3 US territories </a:t>
            </a:r>
            <a:r>
              <a:rPr lang="en-US" dirty="0" smtClean="0"/>
              <a:t>(</a:t>
            </a:r>
            <a:r>
              <a:rPr lang="en-US" dirty="0" smtClean="0"/>
              <a:t>DC, PR, GU) </a:t>
            </a:r>
            <a:r>
              <a:rPr lang="en-US" dirty="0" smtClean="0"/>
              <a:t>and </a:t>
            </a:r>
            <a:r>
              <a:rPr lang="en-US" dirty="0" smtClean="0"/>
              <a:t>8 </a:t>
            </a:r>
            <a:r>
              <a:rPr lang="en-US" dirty="0" smtClean="0"/>
              <a:t>other countries, including: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66 </a:t>
            </a:r>
            <a:r>
              <a:rPr lang="en-US" dirty="0"/>
              <a:t>institutions in </a:t>
            </a:r>
            <a:r>
              <a:rPr lang="en-US" dirty="0" smtClean="0"/>
              <a:t>26 </a:t>
            </a:r>
            <a:r>
              <a:rPr lang="en-US" dirty="0"/>
              <a:t>EPSCoR </a:t>
            </a:r>
            <a:r>
              <a:rPr lang="en-US" dirty="0" smtClean="0"/>
              <a:t>jurisdictions (</a:t>
            </a:r>
            <a:r>
              <a:rPr lang="en-US" dirty="0" smtClean="0"/>
              <a:t>no USVI);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34 </a:t>
            </a:r>
            <a:r>
              <a:rPr lang="en-US" dirty="0"/>
              <a:t>Minority Serving Institutions;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34 </a:t>
            </a:r>
            <a:r>
              <a:rPr lang="en-US" dirty="0"/>
              <a:t>non-PhD-granting </a:t>
            </a:r>
            <a:r>
              <a:rPr lang="en-US" dirty="0" smtClean="0"/>
              <a:t>colleges and universities,                         </a:t>
            </a:r>
            <a:r>
              <a:rPr lang="en-US" dirty="0"/>
              <a:t>3 community colleges</a:t>
            </a:r>
            <a:r>
              <a:rPr lang="en-US" dirty="0" smtClean="0"/>
              <a:t>, </a:t>
            </a:r>
            <a:r>
              <a:rPr lang="en-US" dirty="0"/>
              <a:t>3 secondary schools;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125 (57</a:t>
            </a:r>
            <a:r>
              <a:rPr lang="en-US" dirty="0"/>
              <a:t>%) of 219 of </a:t>
            </a:r>
            <a:r>
              <a:rPr lang="en-US" dirty="0" smtClean="0"/>
              <a:t>Campus </a:t>
            </a:r>
            <a:r>
              <a:rPr lang="en-US" dirty="0"/>
              <a:t>Champion </a:t>
            </a:r>
            <a:r>
              <a:rPr lang="en-US" dirty="0" smtClean="0"/>
              <a:t>institutions;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61</a:t>
            </a:r>
            <a:r>
              <a:rPr lang="en-US" dirty="0" smtClean="0"/>
              <a:t> (75</a:t>
            </a:r>
            <a:r>
              <a:rPr lang="en-US" dirty="0"/>
              <a:t>%) of 81 of </a:t>
            </a:r>
            <a:r>
              <a:rPr lang="en-US" dirty="0" smtClean="0"/>
              <a:t>Coalition for Academic Scientific Computation </a:t>
            </a:r>
            <a:r>
              <a:rPr lang="en-US" dirty="0" smtClean="0"/>
              <a:t>institutions;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all 28 of </a:t>
            </a:r>
            <a:r>
              <a:rPr lang="en-US" dirty="0"/>
              <a:t>the Campus Research </a:t>
            </a:r>
            <a:r>
              <a:rPr lang="en-US" dirty="0" smtClean="0"/>
              <a:t>Computing </a:t>
            </a:r>
            <a:r>
              <a:rPr lang="en-US" dirty="0"/>
              <a:t>(</a:t>
            </a:r>
            <a:r>
              <a:rPr lang="en-US" dirty="0" err="1"/>
              <a:t>CaRC</a:t>
            </a:r>
            <a:r>
              <a:rPr lang="en-US" dirty="0"/>
              <a:t>) institutions.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u="sng" dirty="0" smtClean="0"/>
              <a:t>DISCLAIMER</a:t>
            </a:r>
            <a:r>
              <a:rPr lang="en-US" dirty="0" smtClean="0"/>
              <a:t>: That’s if everyone who’s registered so far actually participates, which of course won’t </a:t>
            </a:r>
            <a:r>
              <a:rPr lang="en-US" dirty="0" smtClean="0"/>
              <a:t>actually happen.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Sun July 30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556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get </a:t>
            </a:r>
            <a:r>
              <a:rPr lang="en-US" dirty="0" smtClean="0"/>
              <a:t>a copy of the agenda </a:t>
            </a:r>
            <a:r>
              <a:rPr lang="en-US" dirty="0" smtClean="0"/>
              <a:t>in your web browser: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http://www.oscer.ou.edu/acirefvirtres2017.php#agenda</a:t>
            </a:r>
            <a:endParaRPr lang="en-US" dirty="0" smtClean="0"/>
          </a:p>
          <a:p>
            <a:r>
              <a:rPr lang="en-US" dirty="0" smtClean="0"/>
              <a:t>Everything on it is subject to change without notice:</a:t>
            </a:r>
          </a:p>
          <a:p>
            <a:pPr lvl="1"/>
            <a:r>
              <a:rPr lang="en-US" dirty="0" smtClean="0"/>
              <a:t>We may drop some of the sessions.</a:t>
            </a:r>
          </a:p>
          <a:p>
            <a:pPr lvl="1"/>
            <a:r>
              <a:rPr lang="en-US" dirty="0" smtClean="0"/>
              <a:t>We may add sessions that we think are needed.</a:t>
            </a:r>
          </a:p>
          <a:p>
            <a:r>
              <a:rPr lang="en-US" dirty="0" smtClean="0"/>
              <a:t>You’re going to help us learn how to help you learn.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Sun July 30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96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Here to Accomplish?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53232"/>
            <a:ext cx="8077200" cy="46482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Learn how to work with researchers who are using CI.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Learn how to talk to them.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Learn how to help them.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Learn how to contribute to, and ultimately to lead,           grant proposals.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Some of you already know how to do this, so you’ll help us help the rest to learn.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Not everyone here will do this for a living, but it’ll help you to understand it regardless, because your customers do it.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Get </a:t>
            </a:r>
            <a:r>
              <a:rPr lang="en-US" dirty="0" smtClean="0"/>
              <a:t>some practice working with researchers.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Sun July 30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94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Zoom: </a:t>
            </a:r>
            <a:r>
              <a:rPr lang="en-US" dirty="0" err="1" smtClean="0"/>
              <a:t>Video+Audio</a:t>
            </a:r>
            <a:r>
              <a:rPr lang="en-US" dirty="0" smtClean="0"/>
              <a:t>,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 your Windows, </a:t>
            </a:r>
            <a:r>
              <a:rPr lang="en-US" dirty="0" err="1"/>
              <a:t>MacOS</a:t>
            </a:r>
            <a:r>
              <a:rPr lang="en-US" dirty="0"/>
              <a:t>, Linux, iOS or Android device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smtClean="0"/>
              <a:t>Open </a:t>
            </a:r>
            <a:r>
              <a:rPr lang="en-US" dirty="0"/>
              <a:t>a web browser and go to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zoom.us/j/189365705</a:t>
            </a:r>
            <a:endParaRPr lang="en-US" dirty="0"/>
          </a:p>
          <a:p>
            <a:r>
              <a:rPr lang="en-US" dirty="0" smtClean="0"/>
              <a:t>Follow </a:t>
            </a:r>
            <a:r>
              <a:rPr lang="en-US" dirty="0"/>
              <a:t>the instructions, and please use </a:t>
            </a:r>
            <a:r>
              <a:rPr lang="en-US" dirty="0" smtClean="0"/>
              <a:t>either</a:t>
            </a:r>
          </a:p>
          <a:p>
            <a:pPr lvl="1"/>
            <a:r>
              <a:rPr lang="en-US" dirty="0" smtClean="0"/>
              <a:t>(a</a:t>
            </a:r>
            <a:r>
              <a:rPr lang="en-US" dirty="0"/>
              <a:t>) your full name (given name and family </a:t>
            </a:r>
            <a:r>
              <a:rPr lang="en-US" dirty="0" smtClean="0"/>
              <a:t>name)</a:t>
            </a:r>
          </a:p>
          <a:p>
            <a:pPr marL="457200" lvl="1" indent="0">
              <a:buNone/>
            </a:pPr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(b</a:t>
            </a:r>
            <a:r>
              <a:rPr lang="en-US" dirty="0"/>
              <a:t>) your first name and your institution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Please </a:t>
            </a:r>
            <a:r>
              <a:rPr lang="en-US" b="1" u="sng" dirty="0"/>
              <a:t>MUTE YOURSELF</a:t>
            </a:r>
            <a:r>
              <a:rPr lang="en-US" dirty="0"/>
              <a:t> except when you're talking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Sun July 30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6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What </a:t>
            </a:r>
            <a:r>
              <a:rPr lang="en-US" sz="3500" dirty="0" smtClean="0"/>
              <a:t>Aren’t, and Are, </a:t>
            </a:r>
            <a:r>
              <a:rPr lang="en-US" sz="3500" dirty="0" smtClean="0"/>
              <a:t>We Trying to Do?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b="1" u="sng" dirty="0" smtClean="0"/>
              <a:t>AREN’T</a:t>
            </a:r>
            <a:r>
              <a:rPr lang="en-US" dirty="0" smtClean="0"/>
              <a:t> </a:t>
            </a:r>
            <a:r>
              <a:rPr lang="en-US" dirty="0" smtClean="0"/>
              <a:t>trying to teach you a lot of technical content.</a:t>
            </a:r>
          </a:p>
          <a:p>
            <a:pPr lvl="1"/>
            <a:r>
              <a:rPr lang="en-US" dirty="0" smtClean="0"/>
              <a:t>You can learn that from other sources.</a:t>
            </a:r>
          </a:p>
          <a:p>
            <a:r>
              <a:rPr lang="en-US" dirty="0" smtClean="0"/>
              <a:t>We </a:t>
            </a:r>
            <a:r>
              <a:rPr lang="en-US" b="1" u="sng" dirty="0" smtClean="0"/>
              <a:t>ARE</a:t>
            </a:r>
            <a:r>
              <a:rPr lang="en-US" dirty="0" smtClean="0"/>
              <a:t> trying to </a:t>
            </a:r>
            <a:r>
              <a:rPr lang="en-US" dirty="0" smtClean="0"/>
              <a:t>teach you </a:t>
            </a:r>
            <a:r>
              <a:rPr lang="en-US" dirty="0" smtClean="0"/>
              <a:t>                                              the  </a:t>
            </a:r>
            <a:r>
              <a:rPr lang="en-US" b="1" dirty="0" smtClean="0"/>
              <a:t>PROFESSION</a:t>
            </a:r>
            <a:r>
              <a:rPr lang="en-US" dirty="0" smtClean="0"/>
              <a:t>  of </a:t>
            </a:r>
            <a:r>
              <a:rPr lang="en-US" dirty="0" smtClean="0"/>
              <a:t>CI facilitation.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Sun July 30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6172200" y="1371600"/>
            <a:ext cx="19812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159690" y="1457325"/>
            <a:ext cx="19812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sp>
        <p:nvSpPr>
          <p:cNvPr id="15" name="Oval 14"/>
          <p:cNvSpPr/>
          <p:nvPr/>
        </p:nvSpPr>
        <p:spPr bwMode="auto">
          <a:xfrm>
            <a:off x="1453488" y="2590800"/>
            <a:ext cx="2133600" cy="533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970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Really Here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really here to prepare for an upcoming transition to: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ore need for this kind of skilled workforce, but</a:t>
            </a:r>
          </a:p>
          <a:p>
            <a:pPr lvl="1"/>
            <a:r>
              <a:rPr lang="en-US" dirty="0" smtClean="0"/>
              <a:t>fewer people who know how to do it, with</a:t>
            </a:r>
          </a:p>
          <a:p>
            <a:pPr lvl="1"/>
            <a:r>
              <a:rPr lang="en-US" dirty="0" smtClean="0"/>
              <a:t>no mechanism to prepare a sufficiently large cohort.</a:t>
            </a:r>
          </a:p>
          <a:p>
            <a:r>
              <a:rPr lang="en-US" dirty="0" smtClean="0"/>
              <a:t>Some of us here already know how to do this.</a:t>
            </a:r>
          </a:p>
          <a:p>
            <a:pPr lvl="1"/>
            <a:r>
              <a:rPr lang="en-US" dirty="0" smtClean="0"/>
              <a:t>But it took a very long time to learn on our own.</a:t>
            </a:r>
          </a:p>
          <a:p>
            <a:pPr lvl="1"/>
            <a:r>
              <a:rPr lang="en-US" dirty="0" smtClean="0"/>
              <a:t>To keep up with demand, the community needs us to streamline the process so that new CI facilitators can    become fully productive quickly.</a:t>
            </a:r>
          </a:p>
          <a:p>
            <a:r>
              <a:rPr lang="en-US" dirty="0" smtClean="0"/>
              <a:t>You’re the leaders of tomorrow.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Sun July 30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07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9" y="940389"/>
            <a:ext cx="7772400" cy="2491581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You’re Next …</a:t>
            </a:r>
          </a:p>
          <a:p>
            <a:pPr algn="ctr"/>
            <a:endParaRPr lang="en-US" sz="5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http://49b5af5c747982f45fd7-dec8f175b0901987f30693abc46dc353.r35.cf2.rackcdn.com/screenshots/13/09/25/bdfa00c6bc2abb09849e0f1e70bdba2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503" y="2590800"/>
            <a:ext cx="1649391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8998" y="5524500"/>
            <a:ext cx="2438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hlinkClick r:id="rId4"/>
              </a:rPr>
              <a:t>http://freapp.us/apps/android/com.im.uncle.sam/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30328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Growing Need, a Growing Breed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Coalition for Academic Scientific Computation </a:t>
            </a:r>
            <a:r>
              <a:rPr lang="en-US" dirty="0" smtClean="0"/>
              <a:t>(CASC) is a group of most of the mid-to-large academic and government CI centers in the US.</a:t>
            </a:r>
          </a:p>
          <a:p>
            <a:r>
              <a:rPr lang="en-US" dirty="0" smtClean="0"/>
              <a:t>When OU joined CASC in 2004, there were roughly          35 member institutions.</a:t>
            </a:r>
          </a:p>
          <a:p>
            <a:r>
              <a:rPr lang="en-US" dirty="0" smtClean="0"/>
              <a:t>Now there are </a:t>
            </a:r>
            <a:r>
              <a:rPr lang="en-US" dirty="0" smtClean="0"/>
              <a:t>81.</a:t>
            </a:r>
            <a:endParaRPr lang="en-US" dirty="0" smtClean="0"/>
          </a:p>
          <a:p>
            <a:r>
              <a:rPr lang="en-US" dirty="0" smtClean="0"/>
              <a:t>So the growth has been significant.</a:t>
            </a:r>
          </a:p>
          <a:p>
            <a:r>
              <a:rPr lang="en-US" dirty="0" smtClean="0"/>
              <a:t>But, t</a:t>
            </a:r>
            <a:r>
              <a:rPr lang="en-US" dirty="0" smtClean="0"/>
              <a:t>here </a:t>
            </a:r>
            <a:r>
              <a:rPr lang="en-US" dirty="0" smtClean="0"/>
              <a:t>are a total of 329 institutions that have a         Carnegie classification of “doctoral.”</a:t>
            </a:r>
          </a:p>
          <a:p>
            <a:r>
              <a:rPr lang="en-US" dirty="0" smtClean="0"/>
              <a:t>So the growth potential is substantial.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Sun July 30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03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Ready to Be in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Baby Boomers: born 1946-1964 (ages </a:t>
            </a:r>
            <a:r>
              <a:rPr lang="en-US" dirty="0" smtClean="0"/>
              <a:t>53-72)</a:t>
            </a:r>
            <a:endParaRPr lang="en-US" dirty="0" smtClean="0"/>
          </a:p>
          <a:p>
            <a:r>
              <a:rPr lang="en-US" dirty="0" smtClean="0"/>
              <a:t>Generation X: 1965-1984 (ages </a:t>
            </a:r>
            <a:r>
              <a:rPr lang="en-US" dirty="0" smtClean="0"/>
              <a:t>33-52)</a:t>
            </a:r>
            <a:endParaRPr lang="en-US" dirty="0" smtClean="0"/>
          </a:p>
          <a:p>
            <a:r>
              <a:rPr lang="en-US" dirty="0" err="1" smtClean="0"/>
              <a:t>Millenials</a:t>
            </a:r>
            <a:r>
              <a:rPr lang="en-US" dirty="0" smtClean="0"/>
              <a:t>: roughly ages </a:t>
            </a:r>
            <a:r>
              <a:rPr lang="en-US" dirty="0" smtClean="0"/>
              <a:t>13-33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Roughly 10,000 Baby Boomers will turn 65 today, and about 10,000 more will cross that threshold every day for the next 19 years</a:t>
            </a:r>
            <a:r>
              <a:rPr lang="en-US" dirty="0" smtClean="0"/>
              <a:t>.” -- Pew Research Center, 2010 </a:t>
            </a:r>
            <a:r>
              <a:rPr lang="en-US" sz="900" dirty="0" smtClean="0">
                <a:hlinkClick r:id="rId3"/>
              </a:rPr>
              <a:t>http://www.pewresearch.org/daily-number/baby-boomers-retire/</a:t>
            </a:r>
            <a:endParaRPr lang="en-US" sz="9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Who do you think is going to have to take up the mantle they’re currently carrying?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Sun July 30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67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ACI-REF is the Best Job 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Every day, you get to see how the work you do helps other people to be successful.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ACI-REF </a:t>
            </a:r>
            <a:r>
              <a:rPr lang="en-US" dirty="0" err="1"/>
              <a:t>Virt</a:t>
            </a:r>
            <a:r>
              <a:rPr lang="en-US" dirty="0"/>
              <a:t> Res Overview</a:t>
            </a:r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Sun July 30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6710"/>
            <a:ext cx="8001000" cy="4648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50" dirty="0"/>
              <a:t>Portions of this material are based upon work supported by the National Science Foundation </a:t>
            </a:r>
            <a:r>
              <a:rPr lang="en-US" sz="2050" dirty="0" smtClean="0"/>
              <a:t>and the Department of Defense         under </a:t>
            </a:r>
            <a:r>
              <a:rPr lang="en-US" sz="2050" dirty="0"/>
              <a:t>the following </a:t>
            </a:r>
            <a:r>
              <a:rPr lang="en-US" sz="2050" dirty="0" smtClean="0"/>
              <a:t>grants: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Grant </a:t>
            </a:r>
            <a:r>
              <a:rPr lang="en-US" sz="1200" dirty="0"/>
              <a:t>No. EPS-0814361, “Building Oklahoma's Leadership Role in Cellulosic </a:t>
            </a:r>
            <a:r>
              <a:rPr lang="en-US" sz="1200" dirty="0" smtClean="0"/>
              <a:t>Bioenergy”</a:t>
            </a:r>
          </a:p>
          <a:p>
            <a:pPr lvl="1">
              <a:spcBef>
                <a:spcPts val="0"/>
              </a:spcBef>
            </a:pPr>
            <a:r>
              <a:rPr lang="en-US" sz="1200" dirty="0"/>
              <a:t>Grant No. EPS-0919466, “A </a:t>
            </a:r>
            <a:r>
              <a:rPr lang="en-US" sz="1200" dirty="0" err="1"/>
              <a:t>cyberCommons</a:t>
            </a:r>
            <a:r>
              <a:rPr lang="en-US" sz="1200" dirty="0"/>
              <a:t> for Ecological </a:t>
            </a:r>
            <a:r>
              <a:rPr lang="en-US" sz="1200" dirty="0" smtClean="0"/>
              <a:t>Forecasting”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Grant </a:t>
            </a:r>
            <a:r>
              <a:rPr lang="en-US" sz="1200" dirty="0"/>
              <a:t>No. EPS-1006919, “Oklahoma Optical </a:t>
            </a:r>
            <a:r>
              <a:rPr lang="en-US" sz="1200" dirty="0" smtClean="0"/>
              <a:t>Initiative”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Grant </a:t>
            </a:r>
            <a:r>
              <a:rPr lang="en-US" sz="1200" dirty="0"/>
              <a:t>No. </a:t>
            </a:r>
            <a:r>
              <a:rPr lang="en-US" sz="1200" dirty="0" smtClean="0"/>
              <a:t>OCI-10310029</a:t>
            </a:r>
            <a:r>
              <a:rPr lang="en-US" sz="1200" dirty="0"/>
              <a:t>, “MRI: Acquisition of Extensible </a:t>
            </a:r>
            <a:r>
              <a:rPr lang="en-US" sz="1200" dirty="0" err="1"/>
              <a:t>Petascale</a:t>
            </a:r>
            <a:r>
              <a:rPr lang="en-US" sz="1200" dirty="0"/>
              <a:t> Storage for Data Intensive </a:t>
            </a:r>
            <a:r>
              <a:rPr lang="en-US" sz="1200" dirty="0" smtClean="0"/>
              <a:t>Research”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Grant </a:t>
            </a:r>
            <a:r>
              <a:rPr lang="en-US" sz="1200" dirty="0"/>
              <a:t>No. </a:t>
            </a:r>
            <a:r>
              <a:rPr lang="en-US" sz="1200" dirty="0" smtClean="0"/>
              <a:t>OCI-1126330, </a:t>
            </a:r>
            <a:r>
              <a:rPr lang="en-US" sz="1200" dirty="0"/>
              <a:t>“Acquisition of a High Performance Compute Cluster for Multidisciplinary </a:t>
            </a:r>
            <a:r>
              <a:rPr lang="en-US" sz="1200" dirty="0" smtClean="0"/>
              <a:t>Research”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Grant No. </a:t>
            </a:r>
            <a:r>
              <a:rPr lang="en-US" sz="1200" dirty="0"/>
              <a:t>ACI- </a:t>
            </a:r>
            <a:r>
              <a:rPr lang="en-US" sz="1200" dirty="0" smtClean="0"/>
              <a:t>1229107, “Acquisition </a:t>
            </a:r>
            <a:r>
              <a:rPr lang="en-US" sz="1200" dirty="0"/>
              <a:t>of a High Performance Computing Cluster for Research and </a:t>
            </a:r>
            <a:r>
              <a:rPr lang="en-US" sz="1200" dirty="0" smtClean="0"/>
              <a:t>Education”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Grant </a:t>
            </a:r>
            <a:r>
              <a:rPr lang="en-US" sz="1200" dirty="0"/>
              <a:t>No. EPS-1301789, “Adapting Socio-ecological Systems to Increased Climate </a:t>
            </a:r>
            <a:r>
              <a:rPr lang="en-US" sz="1200" dirty="0" smtClean="0"/>
              <a:t>Variability”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Grant </a:t>
            </a:r>
            <a:r>
              <a:rPr lang="en-US" sz="1200" dirty="0"/>
              <a:t>No. ACI-1341028, </a:t>
            </a:r>
            <a:r>
              <a:rPr lang="en-US" sz="1200" dirty="0" smtClean="0"/>
              <a:t>“OneOklahoma Friction Free Network”</a:t>
            </a:r>
          </a:p>
          <a:p>
            <a:pPr lvl="1">
              <a:spcBef>
                <a:spcPts val="0"/>
              </a:spcBef>
            </a:pPr>
            <a:r>
              <a:rPr lang="en-US" sz="1200" b="1" dirty="0"/>
              <a:t>Grant No. ACI-1440783, </a:t>
            </a:r>
            <a:r>
              <a:rPr lang="en-US" sz="1200" b="1" dirty="0" smtClean="0"/>
              <a:t>“A </a:t>
            </a:r>
            <a:r>
              <a:rPr lang="en-US" sz="1200" b="1" dirty="0"/>
              <a:t>Model for Advanced Cyberinfrastructure Research and Education </a:t>
            </a:r>
            <a:r>
              <a:rPr lang="en-US" sz="1200" b="1" dirty="0" smtClean="0"/>
              <a:t>Facilitators”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Grant </a:t>
            </a:r>
            <a:r>
              <a:rPr lang="en-US" sz="1200" dirty="0"/>
              <a:t>No. ACI-1440774, “</a:t>
            </a:r>
            <a:r>
              <a:rPr lang="en-US" sz="1200" dirty="0" err="1"/>
              <a:t>ENabling</a:t>
            </a:r>
            <a:r>
              <a:rPr lang="en-US" sz="1200" dirty="0"/>
              <a:t> </a:t>
            </a:r>
            <a:r>
              <a:rPr lang="en-US" sz="1200" dirty="0" err="1"/>
              <a:t>CyberInfrastructure</a:t>
            </a:r>
            <a:r>
              <a:rPr lang="en-US" sz="1200" dirty="0"/>
              <a:t> via Training and </a:t>
            </a:r>
            <a:r>
              <a:rPr lang="en-US" sz="1200" dirty="0" smtClean="0"/>
              <a:t>Engagement”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Grant </a:t>
            </a:r>
            <a:r>
              <a:rPr lang="en-US" sz="1200" dirty="0"/>
              <a:t>No. ACI-1531128, “MRI: Acquisition of Shared High Performance Compute Cluster for Multidisciplinary Computational and Data-Intensive Research,” OSU, $</a:t>
            </a:r>
            <a:r>
              <a:rPr lang="en-US" sz="1200" dirty="0" smtClean="0"/>
              <a:t>950K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Grant </a:t>
            </a:r>
            <a:r>
              <a:rPr lang="en-US" sz="1200" dirty="0"/>
              <a:t>No. ?, “DURIP-ARO: Heterogeneous Cluster for Cyber-Physical System Security Analytics,” TU, $</a:t>
            </a:r>
            <a:r>
              <a:rPr lang="en-US" sz="1200" dirty="0" smtClean="0"/>
              <a:t>200K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Grant </a:t>
            </a:r>
            <a:r>
              <a:rPr lang="en-US" sz="1200" dirty="0"/>
              <a:t>No. CNS-1531270, “MRI: Development of Heterogeneous Cluster for Cyber-Physical System Hybrid Analytics,” TU, $</a:t>
            </a:r>
            <a:r>
              <a:rPr lang="en-US" sz="1200" dirty="0" smtClean="0"/>
              <a:t>180K</a:t>
            </a:r>
          </a:p>
          <a:p>
            <a:pPr lvl="1">
              <a:spcBef>
                <a:spcPts val="0"/>
              </a:spcBef>
            </a:pPr>
            <a:r>
              <a:rPr lang="en-US" sz="1200" b="1" dirty="0" smtClean="0"/>
              <a:t>Grant No</a:t>
            </a:r>
            <a:r>
              <a:rPr lang="en-US" sz="1200" b="1" dirty="0"/>
              <a:t>. ACI-1546711, “EAGER: Fact-Gathering and Planning for a National-Scale </a:t>
            </a:r>
            <a:r>
              <a:rPr lang="en-US" sz="1200" b="1" dirty="0" err="1"/>
              <a:t>Cyberpractitioner</a:t>
            </a:r>
            <a:r>
              <a:rPr lang="en-US" sz="1200" b="1" dirty="0"/>
              <a:t> </a:t>
            </a:r>
            <a:r>
              <a:rPr lang="en-US" sz="1200" b="1" dirty="0" smtClean="0"/>
              <a:t>Program,” Internet2, $41K</a:t>
            </a:r>
          </a:p>
          <a:p>
            <a:pPr lvl="1">
              <a:spcBef>
                <a:spcPts val="0"/>
              </a:spcBef>
            </a:pPr>
            <a:r>
              <a:rPr lang="en-US" sz="1200" b="1" dirty="0"/>
              <a:t>Grant No. ACI-1620695, “RCN: Advancing Research and Education Through a National Network of Campus Research Computing, Infrastructures – The </a:t>
            </a:r>
            <a:r>
              <a:rPr lang="en-US" sz="1200" b="1" dirty="0" err="1"/>
              <a:t>CaRC</a:t>
            </a:r>
            <a:r>
              <a:rPr lang="en-US" sz="1200" b="1" dirty="0"/>
              <a:t> </a:t>
            </a:r>
            <a:r>
              <a:rPr lang="en-US" sz="1200" b="1" dirty="0" smtClean="0"/>
              <a:t>Consortium, “ Clemson U, $748K</a:t>
            </a:r>
            <a:endParaRPr lang="en-US" sz="1200" b="1" dirty="0"/>
          </a:p>
          <a:p>
            <a:pPr>
              <a:spcBef>
                <a:spcPts val="0"/>
              </a:spcBef>
            </a:pPr>
            <a:r>
              <a:rPr lang="en-US" sz="1700" dirty="0" smtClean="0"/>
              <a:t>Dell </a:t>
            </a:r>
            <a:r>
              <a:rPr lang="en-US" sz="1700" dirty="0"/>
              <a:t>provided seed systems for the OU Research Cloud </a:t>
            </a:r>
            <a:r>
              <a:rPr lang="en-US" sz="1700" dirty="0" smtClean="0"/>
              <a:t>(“</a:t>
            </a:r>
            <a:r>
              <a:rPr lang="en-US" sz="1700" dirty="0" err="1"/>
              <a:t>OURcloud</a:t>
            </a:r>
            <a:r>
              <a:rPr lang="en-US" sz="1700" dirty="0"/>
              <a:t>”) and the </a:t>
            </a:r>
            <a:r>
              <a:rPr lang="en-US" sz="1700" dirty="0" smtClean="0"/>
              <a:t>       OU </a:t>
            </a:r>
            <a:r>
              <a:rPr lang="en-US" sz="1700" dirty="0"/>
              <a:t>Science DMZ.</a:t>
            </a:r>
          </a:p>
          <a:p>
            <a:pPr>
              <a:spcBef>
                <a:spcPts val="0"/>
              </a:spcBef>
            </a:pPr>
            <a:endParaRPr lang="en-US" sz="205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ACI-REF </a:t>
            </a:r>
            <a:r>
              <a:rPr lang="en-US" dirty="0" err="1"/>
              <a:t>Virt</a:t>
            </a:r>
            <a:r>
              <a:rPr lang="en-US" dirty="0"/>
              <a:t> Res Overview</a:t>
            </a:r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Sun July 30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60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our sponsors!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Without our sponsors, we couldn’t run this year’s event.</a:t>
            </a:r>
          </a:p>
          <a:p>
            <a:r>
              <a:rPr lang="en-US" dirty="0" smtClean="0"/>
              <a:t>Gold Sponsors</a:t>
            </a:r>
          </a:p>
          <a:p>
            <a:pPr lvl="1"/>
            <a:r>
              <a:rPr lang="en-US" dirty="0" smtClean="0"/>
              <a:t>Hewlett Packard Enterprise</a:t>
            </a:r>
          </a:p>
          <a:p>
            <a:pPr lvl="1"/>
            <a:r>
              <a:rPr lang="en-US" dirty="0" smtClean="0"/>
              <a:t>Intel</a:t>
            </a:r>
          </a:p>
          <a:p>
            <a:r>
              <a:rPr lang="en-US" dirty="0" smtClean="0"/>
              <a:t>Silver Sponsors</a:t>
            </a:r>
          </a:p>
          <a:p>
            <a:pPr lvl="1"/>
            <a:r>
              <a:rPr lang="en-US" dirty="0" smtClean="0"/>
              <a:t>Amazon Web Services</a:t>
            </a:r>
          </a:p>
          <a:p>
            <a:pPr lvl="1"/>
            <a:r>
              <a:rPr lang="en-US" dirty="0" err="1" smtClean="0"/>
              <a:t>DataDirect</a:t>
            </a:r>
            <a:r>
              <a:rPr lang="en-US" dirty="0" smtClean="0"/>
              <a:t> Networks</a:t>
            </a:r>
          </a:p>
          <a:p>
            <a:pPr lvl="1"/>
            <a:r>
              <a:rPr lang="en-US" dirty="0" smtClean="0"/>
              <a:t>Fierce Software</a:t>
            </a:r>
          </a:p>
          <a:p>
            <a:pPr lvl="1"/>
            <a:r>
              <a:rPr lang="en-US" dirty="0" smtClean="0"/>
              <a:t>Nimble Storage HPE</a:t>
            </a:r>
          </a:p>
          <a:p>
            <a:pPr lvl="1"/>
            <a:r>
              <a:rPr lang="en-US" dirty="0" smtClean="0"/>
              <a:t>Symbolic IO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Sun July 30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88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T-shirts Coming!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Sun July 30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07" y="1299051"/>
            <a:ext cx="5943024" cy="47282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676400"/>
            <a:ext cx="14203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100%</a:t>
            </a:r>
          </a:p>
          <a:p>
            <a:pPr algn="r"/>
            <a:r>
              <a:rPr lang="en-US" dirty="0" smtClean="0"/>
              <a:t>Cotton!</a:t>
            </a:r>
          </a:p>
          <a:p>
            <a:pPr algn="r"/>
            <a:endParaRPr lang="en-US" dirty="0"/>
          </a:p>
          <a:p>
            <a:pPr algn="r"/>
            <a:r>
              <a:rPr lang="en-US" dirty="0" smtClean="0"/>
              <a:t>Arriving</a:t>
            </a:r>
          </a:p>
          <a:p>
            <a:pPr algn="r"/>
            <a:r>
              <a:rPr lang="en-US" dirty="0" smtClean="0"/>
              <a:t>this week!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Remote</a:t>
            </a:r>
          </a:p>
          <a:p>
            <a:pPr algn="r"/>
            <a:r>
              <a:rPr lang="en-US" dirty="0"/>
              <a:t>attendees:</a:t>
            </a:r>
          </a:p>
          <a:p>
            <a:pPr algn="r"/>
            <a:r>
              <a:rPr lang="en-US" dirty="0" smtClean="0"/>
              <a:t>We’ll get them to you, but only if </a:t>
            </a:r>
            <a:r>
              <a:rPr lang="en-US" dirty="0"/>
              <a:t>you show up as having joined </a:t>
            </a:r>
            <a:r>
              <a:rPr lang="en-US" dirty="0" smtClean="0"/>
              <a:t>us</a:t>
            </a:r>
          </a:p>
          <a:p>
            <a:pPr algn="r"/>
            <a:r>
              <a:rPr lang="en-US" dirty="0" smtClean="0"/>
              <a:t>on Zoom!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99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733800"/>
            <a:ext cx="80010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6000" dirty="0" smtClean="0">
                <a:latin typeface="Arial Black" panose="020B0A04020102020204" pitchFamily="34" charset="0"/>
              </a:rPr>
              <a:t>Thanks for your attention!</a:t>
            </a:r>
            <a:br>
              <a:rPr lang="en-US" sz="6000" dirty="0" smtClean="0">
                <a:latin typeface="Arial Black" panose="020B0A04020102020204" pitchFamily="34" charset="0"/>
              </a:rPr>
            </a:br>
            <a:r>
              <a:rPr lang="en-US" sz="6000" dirty="0" smtClean="0">
                <a:latin typeface="Arial Black" panose="020B0A04020102020204" pitchFamily="34" charset="0"/>
              </a:rPr>
              <a:t/>
            </a:r>
            <a:br>
              <a:rPr lang="en-US" sz="6000" dirty="0" smtClean="0">
                <a:latin typeface="Arial Black" panose="020B0A04020102020204" pitchFamily="34" charset="0"/>
              </a:rPr>
            </a:br>
            <a:r>
              <a:rPr lang="en-US" sz="6000" dirty="0" smtClean="0">
                <a:latin typeface="Arial Black" panose="020B0A04020102020204" pitchFamily="34" charset="0"/>
              </a:rPr>
              <a:t/>
            </a:r>
            <a:br>
              <a:rPr lang="en-US" sz="6000" dirty="0" smtClean="0">
                <a:latin typeface="Arial Black" panose="020B0A04020102020204" pitchFamily="34" charset="0"/>
              </a:rPr>
            </a:br>
            <a:r>
              <a:rPr lang="en-US" sz="6000" dirty="0" smtClean="0">
                <a:latin typeface="Arial Black" panose="020B0A04020102020204" pitchFamily="34" charset="0"/>
              </a:rPr>
              <a:t>Questions?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3200" dirty="0" smtClean="0"/>
              <a:t>hneeman@ou.edu</a:t>
            </a:r>
          </a:p>
        </p:txBody>
      </p:sp>
      <p:sp>
        <p:nvSpPr>
          <p:cNvPr id="8089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055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Zoom: </a:t>
            </a:r>
            <a:r>
              <a:rPr lang="en-US" dirty="0" err="1"/>
              <a:t>Video+Audio</a:t>
            </a:r>
            <a:r>
              <a:rPr lang="en-US" dirty="0"/>
              <a:t>, </a:t>
            </a:r>
            <a:r>
              <a:rPr lang="en-US" dirty="0" smtClean="0"/>
              <a:t>Non-USA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 your Windows, </a:t>
            </a:r>
            <a:r>
              <a:rPr lang="en-US" dirty="0" err="1"/>
              <a:t>MacOS</a:t>
            </a:r>
            <a:r>
              <a:rPr lang="en-US" dirty="0"/>
              <a:t>, Linux, iOS or Android device</a:t>
            </a:r>
            <a:r>
              <a:rPr lang="en-US" dirty="0" smtClean="0"/>
              <a:t>:</a:t>
            </a:r>
          </a:p>
          <a:p>
            <a:r>
              <a:rPr lang="en-US" dirty="0" smtClean="0"/>
              <a:t>Open </a:t>
            </a:r>
            <a:r>
              <a:rPr lang="en-US" dirty="0"/>
              <a:t>a web browser and go to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zoom.us/zoomconference?m=XitOumYvF5nOhatlfEVdGt9bQdiBq3Rk</a:t>
            </a:r>
            <a:endParaRPr lang="en-US" dirty="0"/>
          </a:p>
          <a:p>
            <a:r>
              <a:rPr lang="en-US" dirty="0"/>
              <a:t>Follow the instructions, and please use </a:t>
            </a:r>
            <a:r>
              <a:rPr lang="en-US" dirty="0" smtClean="0"/>
              <a:t>either</a:t>
            </a:r>
          </a:p>
          <a:p>
            <a:pPr lvl="1"/>
            <a:r>
              <a:rPr lang="en-US" dirty="0" smtClean="0"/>
              <a:t>(a</a:t>
            </a:r>
            <a:r>
              <a:rPr lang="en-US" dirty="0"/>
              <a:t>) your full name (given name and family </a:t>
            </a:r>
            <a:r>
              <a:rPr lang="en-US" dirty="0" smtClean="0"/>
              <a:t>name)</a:t>
            </a:r>
          </a:p>
          <a:p>
            <a:pPr marL="457200" lvl="1" indent="0">
              <a:buNone/>
            </a:pPr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(b</a:t>
            </a:r>
            <a:r>
              <a:rPr lang="en-US" dirty="0"/>
              <a:t>) your first name and your institution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Please </a:t>
            </a:r>
            <a:r>
              <a:rPr lang="en-US" b="1" u="sng" dirty="0"/>
              <a:t>MUTE YOURSELF</a:t>
            </a:r>
            <a:r>
              <a:rPr lang="en-US" dirty="0"/>
              <a:t> except when you're talking.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Sun July 30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64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Zoom: Audio Only, USA, iPhone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your iOS device using iPhone one-tap (USA toll</a:t>
            </a:r>
            <a:r>
              <a:rPr lang="en-US" dirty="0" smtClean="0"/>
              <a:t>):</a:t>
            </a:r>
            <a:endParaRPr lang="en-US" dirty="0"/>
          </a:p>
          <a:p>
            <a:pPr lvl="1"/>
            <a:r>
              <a:rPr lang="en-US" dirty="0"/>
              <a:t>+16465588656,,189365705</a:t>
            </a:r>
            <a:r>
              <a:rPr lang="en-US" dirty="0" smtClean="0"/>
              <a:t>#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OR</a:t>
            </a:r>
            <a:endParaRPr lang="en-US" dirty="0"/>
          </a:p>
          <a:p>
            <a:pPr lvl="1"/>
            <a:r>
              <a:rPr lang="en-US" dirty="0"/>
              <a:t>+14086380968,,189365705</a:t>
            </a:r>
            <a:r>
              <a:rPr lang="en-US" dirty="0" smtClean="0"/>
              <a:t>#  </a:t>
            </a:r>
            <a:endParaRPr lang="en-US" dirty="0"/>
          </a:p>
          <a:p>
            <a:r>
              <a:rPr lang="en-US" dirty="0"/>
              <a:t>Please </a:t>
            </a:r>
            <a:r>
              <a:rPr lang="en-US" b="1" u="sng" dirty="0"/>
              <a:t>MUTE YOURSELF</a:t>
            </a:r>
            <a:r>
              <a:rPr lang="en-US" dirty="0"/>
              <a:t> except when you're talking.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Sun July 30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83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/>
              <a:t>Zoom: Audio Only, </a:t>
            </a:r>
            <a:r>
              <a:rPr lang="en-US" sz="3900" dirty="0" smtClean="0"/>
              <a:t>USA, Any Phone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any USA </a:t>
            </a:r>
            <a:r>
              <a:rPr lang="en-US" dirty="0" smtClean="0"/>
              <a:t>phone, dial:</a:t>
            </a:r>
            <a:endParaRPr lang="en-US" dirty="0"/>
          </a:p>
          <a:p>
            <a:pPr lvl="1"/>
            <a:r>
              <a:rPr lang="en-US" dirty="0"/>
              <a:t>646-558-8656 (USA toll</a:t>
            </a:r>
            <a:r>
              <a:rPr lang="en-US" dirty="0" smtClean="0"/>
              <a:t>)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OR</a:t>
            </a:r>
            <a:endParaRPr lang="en-US" dirty="0"/>
          </a:p>
          <a:p>
            <a:pPr lvl="1"/>
            <a:r>
              <a:rPr lang="en-US" dirty="0"/>
              <a:t>408-638-0968 (USA toll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Meeting ID: 189 365 </a:t>
            </a:r>
            <a:r>
              <a:rPr lang="en-US" dirty="0" smtClean="0"/>
              <a:t>705</a:t>
            </a:r>
            <a:endParaRPr lang="en-US" dirty="0"/>
          </a:p>
          <a:p>
            <a:r>
              <a:rPr lang="en-US" b="1" u="sng" dirty="0"/>
              <a:t>NOTE</a:t>
            </a:r>
            <a:r>
              <a:rPr lang="en-US" dirty="0"/>
              <a:t>: </a:t>
            </a:r>
            <a:r>
              <a:rPr lang="en-US" b="1" dirty="0"/>
              <a:t>NO TOLL FREE </a:t>
            </a:r>
            <a:r>
              <a:rPr lang="en-US" dirty="0"/>
              <a:t>telephone audio-only option for remote attendees.</a:t>
            </a:r>
          </a:p>
          <a:p>
            <a:r>
              <a:rPr lang="en-US" dirty="0" smtClean="0"/>
              <a:t>Please </a:t>
            </a:r>
            <a:r>
              <a:rPr lang="en-US" b="1" u="sng" dirty="0"/>
              <a:t>MUTE YOURSELF</a:t>
            </a:r>
            <a:r>
              <a:rPr lang="en-US" dirty="0"/>
              <a:t> except when you're talking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Sun July 30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88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Introduce </a:t>
            </a:r>
            <a:r>
              <a:rPr lang="en-US" dirty="0"/>
              <a:t>O</a:t>
            </a:r>
            <a:r>
              <a:rPr lang="en-US" dirty="0" smtClean="0"/>
              <a:t>urselves!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go around the room.</a:t>
            </a:r>
          </a:p>
          <a:p>
            <a:r>
              <a:rPr lang="en-US" dirty="0" smtClean="0"/>
              <a:t>Tell us:</a:t>
            </a:r>
          </a:p>
          <a:p>
            <a:pPr lvl="1"/>
            <a:r>
              <a:rPr lang="en-US" dirty="0" smtClean="0"/>
              <a:t>your name;</a:t>
            </a:r>
          </a:p>
          <a:p>
            <a:pPr lvl="1"/>
            <a:r>
              <a:rPr lang="en-US" dirty="0" smtClean="0"/>
              <a:t>your institution;</a:t>
            </a:r>
          </a:p>
          <a:p>
            <a:pPr lvl="1"/>
            <a:r>
              <a:rPr lang="en-US" dirty="0" smtClean="0"/>
              <a:t>your role at your institution;</a:t>
            </a:r>
          </a:p>
          <a:p>
            <a:pPr lvl="1"/>
            <a:r>
              <a:rPr lang="en-US" dirty="0" smtClean="0"/>
              <a:t>why you wanted to attend the ACI-REF Virtual </a:t>
            </a:r>
            <a:r>
              <a:rPr lang="en-US" dirty="0" smtClean="0"/>
              <a:t>Residency workshop;</a:t>
            </a:r>
            <a:endParaRPr lang="en-US" dirty="0" smtClean="0"/>
          </a:p>
          <a:p>
            <a:r>
              <a:rPr lang="en-US" dirty="0" smtClean="0"/>
              <a:t>What do you hope to get out of this week?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Sun July 30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08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an experiment!</a:t>
            </a:r>
          </a:p>
          <a:p>
            <a:r>
              <a:rPr lang="en-US" dirty="0" smtClean="0"/>
              <a:t>Advanced Cyberinfrastructure Research &amp; Education Facilitators</a:t>
            </a:r>
          </a:p>
          <a:p>
            <a:r>
              <a:rPr lang="en-US" dirty="0" smtClean="0"/>
              <a:t>National Science Foundation’s Campus Cyberinfrastructure Programs</a:t>
            </a:r>
          </a:p>
          <a:p>
            <a:r>
              <a:rPr lang="en-US" dirty="0" smtClean="0"/>
              <a:t>You’re Next …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Sun July 30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62800" y="6191250"/>
            <a:ext cx="1295400" cy="457200"/>
          </a:xfrm>
        </p:spPr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96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an Experiment!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about this week is </a:t>
            </a:r>
            <a:r>
              <a:rPr lang="en-US" dirty="0" smtClean="0"/>
              <a:t>either time-tested (2015-17), or exciting </a:t>
            </a:r>
            <a:r>
              <a:rPr lang="en-US" dirty="0" smtClean="0"/>
              <a:t>and </a:t>
            </a:r>
            <a:r>
              <a:rPr lang="en-US" dirty="0" smtClean="0"/>
              <a:t>new, or both.</a:t>
            </a:r>
            <a:endParaRPr lang="en-US" dirty="0" smtClean="0"/>
          </a:p>
          <a:p>
            <a:r>
              <a:rPr lang="en-US" dirty="0" smtClean="0"/>
              <a:t>Those of you who are new are only the </a:t>
            </a:r>
            <a:r>
              <a:rPr lang="en-US" dirty="0" smtClean="0"/>
              <a:t>third cohort </a:t>
            </a:r>
            <a:r>
              <a:rPr lang="en-US" dirty="0" smtClean="0"/>
              <a:t>of </a:t>
            </a:r>
            <a:r>
              <a:rPr lang="en-US" dirty="0" smtClean="0"/>
              <a:t>  what </a:t>
            </a:r>
            <a:r>
              <a:rPr lang="en-US" dirty="0" smtClean="0"/>
              <a:t>we </a:t>
            </a:r>
            <a:r>
              <a:rPr lang="en-US" dirty="0" smtClean="0"/>
              <a:t>intend to </a:t>
            </a:r>
            <a:r>
              <a:rPr lang="en-US" dirty="0" smtClean="0"/>
              <a:t>be a national program.</a:t>
            </a:r>
          </a:p>
          <a:p>
            <a:r>
              <a:rPr lang="en-US" dirty="0" smtClean="0"/>
              <a:t>This means that you’re helping us to pioneer a new way </a:t>
            </a:r>
            <a:r>
              <a:rPr lang="en-US" dirty="0" smtClean="0"/>
              <a:t>    of </a:t>
            </a:r>
            <a:r>
              <a:rPr lang="en-US" dirty="0" smtClean="0"/>
              <a:t>developing the next generation Cyberinfrastructure (CI) workforce.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 Overview</a:t>
            </a:r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Sun July 30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36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PWI" val="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BSN" val="1"/>
  <p:tag name="SVT" val="TRUE"/>
  <p:tag name="CVB" val="1"/>
  <p:tag name="SPT" val="FALSE"/>
  <p:tag name="CII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6"/>
  <p:tag name="NBP" val="1"/>
  <p:tag name="BSN" val="56"/>
  <p:tag name="SVT" val="TRUE"/>
  <p:tag name="CVB" val="56"/>
  <p:tag name="SPT" val="FALSE"/>
  <p:tag name="CII" val="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24356</TotalTime>
  <Words>3240</Words>
  <Application>Microsoft Office PowerPoint</Application>
  <PresentationFormat>On-screen Show (4:3)</PresentationFormat>
  <Paragraphs>422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 Black</vt:lpstr>
      <vt:lpstr>Tahoma</vt:lpstr>
      <vt:lpstr>Times New Roman</vt:lpstr>
      <vt:lpstr>Wingdings</vt:lpstr>
      <vt:lpstr>Blends</vt:lpstr>
      <vt:lpstr>Advanced Cyberinfrastructure Research &amp; Education Facilitators Virtual Residency: Overview</vt:lpstr>
      <vt:lpstr>Zoom Videoconferencing</vt:lpstr>
      <vt:lpstr>Zoom: Video+Audio, USA</vt:lpstr>
      <vt:lpstr>Zoom: Video+Audio, Non-USA</vt:lpstr>
      <vt:lpstr>Zoom: Audio Only, USA, iPhone</vt:lpstr>
      <vt:lpstr>Zoom: Audio Only, USA, Any Phone</vt:lpstr>
      <vt:lpstr>Let’s Introduce Ourselves!</vt:lpstr>
      <vt:lpstr>Outline</vt:lpstr>
      <vt:lpstr>This is an Experiment!</vt:lpstr>
      <vt:lpstr>You Voted with Your Feet</vt:lpstr>
      <vt:lpstr>Only You …</vt:lpstr>
      <vt:lpstr>PowerPoint Presentation</vt:lpstr>
      <vt:lpstr>What is an ACI-REF?</vt:lpstr>
      <vt:lpstr>A Little Background</vt:lpstr>
      <vt:lpstr>OU’s Piece</vt:lpstr>
      <vt:lpstr>Ah, if only ….</vt:lpstr>
      <vt:lpstr>PowerPoint Presentation</vt:lpstr>
      <vt:lpstr>And then …</vt:lpstr>
      <vt:lpstr>So …</vt:lpstr>
      <vt:lpstr>Objectives</vt:lpstr>
      <vt:lpstr>Success!</vt:lpstr>
      <vt:lpstr>Even More Success!</vt:lpstr>
      <vt:lpstr>PowerPoint Presentation</vt:lpstr>
      <vt:lpstr>Lots of Interest 2014</vt:lpstr>
      <vt:lpstr>Lots of Interest 2015-16 </vt:lpstr>
      <vt:lpstr>Lots of Interest 2017</vt:lpstr>
      <vt:lpstr>Lots of Interest (cont’d)</vt:lpstr>
      <vt:lpstr>Agenda</vt:lpstr>
      <vt:lpstr>What Are We Here to Accomplish?</vt:lpstr>
      <vt:lpstr>What Aren’t, and Are, We Trying to Do?</vt:lpstr>
      <vt:lpstr>What Are We Really Here For?</vt:lpstr>
      <vt:lpstr>PowerPoint Presentation</vt:lpstr>
      <vt:lpstr>A Growing Need, a Growing Breed</vt:lpstr>
      <vt:lpstr>Get Ready to Be in Charge</vt:lpstr>
      <vt:lpstr>Why ACI-REF is the Best Job Ever</vt:lpstr>
      <vt:lpstr>Acknowledgements</vt:lpstr>
      <vt:lpstr>Thanks to our sponsors!</vt:lpstr>
      <vt:lpstr>T-shirts Coming!</vt:lpstr>
      <vt:lpstr>Thanks for your attention!   Questions? hneeman@ou.edu</vt:lpstr>
    </vt:vector>
  </TitlesOfParts>
  <Company>University of Oklahoma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Supercomputing in Plain English: Overview</dc:title>
  <dc:creator>Henry Neeman</dc:creator>
  <cp:lastModifiedBy>Henry Neeman</cp:lastModifiedBy>
  <cp:revision>678</cp:revision>
  <cp:lastPrinted>1601-01-01T00:00:00Z</cp:lastPrinted>
  <dcterms:created xsi:type="dcterms:W3CDTF">2001-08-18T12:37:15Z</dcterms:created>
  <dcterms:modified xsi:type="dcterms:W3CDTF">2017-07-30T22:11:57Z</dcterms:modified>
</cp:coreProperties>
</file>