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52.jpg" ContentType="image/pn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85" r:id="rId4"/>
    <p:sldId id="286" r:id="rId5"/>
    <p:sldId id="287" r:id="rId6"/>
    <p:sldId id="288" r:id="rId7"/>
    <p:sldId id="348" r:id="rId8"/>
    <p:sldId id="338" r:id="rId9"/>
    <p:sldId id="289" r:id="rId10"/>
    <p:sldId id="339" r:id="rId11"/>
    <p:sldId id="342" r:id="rId12"/>
    <p:sldId id="343" r:id="rId13"/>
    <p:sldId id="344" r:id="rId14"/>
    <p:sldId id="345" r:id="rId15"/>
    <p:sldId id="346" r:id="rId16"/>
    <p:sldId id="347" r:id="rId17"/>
    <p:sldId id="258" r:id="rId18"/>
    <p:sldId id="290" r:id="rId19"/>
    <p:sldId id="291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49" r:id="rId63"/>
    <p:sldId id="350" r:id="rId64"/>
    <p:sldId id="336" r:id="rId65"/>
    <p:sldId id="351" r:id="rId66"/>
    <p:sldId id="337" r:id="rId67"/>
    <p:sldId id="272" r:id="rId68"/>
    <p:sldId id="341" r:id="rId69"/>
    <p:sldId id="276" r:id="rId70"/>
    <p:sldId id="275" r:id="rId71"/>
    <p:sldId id="277" r:id="rId72"/>
    <p:sldId id="269" r:id="rId73"/>
    <p:sldId id="352" r:id="rId74"/>
    <p:sldId id="266" r:id="rId75"/>
    <p:sldId id="267" r:id="rId76"/>
    <p:sldId id="268" r:id="rId77"/>
    <p:sldId id="270" r:id="rId78"/>
    <p:sldId id="271" r:id="rId79"/>
    <p:sldId id="259" r:id="rId80"/>
    <p:sldId id="261" r:id="rId81"/>
    <p:sldId id="260" r:id="rId82"/>
    <p:sldId id="353" r:id="rId83"/>
    <p:sldId id="262" r:id="rId84"/>
    <p:sldId id="265" r:id="rId85"/>
    <p:sldId id="263" r:id="rId86"/>
    <p:sldId id="264" r:id="rId87"/>
    <p:sldId id="273" r:id="rId88"/>
    <p:sldId id="356" r:id="rId89"/>
    <p:sldId id="274" r:id="rId90"/>
    <p:sldId id="355" r:id="rId91"/>
    <p:sldId id="354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5"/>
    <p:restoredTop sz="88428"/>
  </p:normalViewPr>
  <p:slideViewPr>
    <p:cSldViewPr snapToGrid="0" snapToObjects="1">
      <p:cViewPr varScale="1">
        <p:scale>
          <a:sx n="148" d="100"/>
          <a:sy n="148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8AE71-B64B-7C4D-83AB-4335918BBFA2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8B693-4373-EC4B-A467-C46C119D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You,</a:t>
            </a:r>
            <a:r>
              <a:rPr lang="en-US" baseline="0" smtClean="0"/>
              <a:t> as facilitators need to know about this because your researchers need your help navigating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4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3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4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Well, “approximately”…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7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 proof</a:t>
            </a:r>
            <a:r>
              <a:rPr lang="en-US" baseline="0" smtClean="0"/>
              <a:t> that this analogy holds true</a:t>
            </a:r>
            <a:r>
              <a:rPr lang="mr-IN" baseline="0" smtClean="0"/>
              <a:t>…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8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will use a Venn diagram!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Both computational</a:t>
            </a:r>
            <a:r>
              <a:rPr lang="en-US" baseline="0" smtClean="0"/>
              <a:t> research and velociraptors are agile.  Each of them need to change their behavior to match environmental constraints.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1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Both tend to move rapidly!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5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Both work more effectively</a:t>
            </a:r>
            <a:r>
              <a:rPr lang="en-US" baseline="0" smtClean="0"/>
              <a:t> as a group.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2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what is a commodity network?</a:t>
            </a:r>
          </a:p>
          <a:p>
            <a:endParaRPr lang="en-US" smtClean="0"/>
          </a:p>
          <a:p>
            <a:r>
              <a:rPr lang="en-US" smtClean="0"/>
              <a:t>General internet</a:t>
            </a:r>
          </a:p>
          <a:p>
            <a:r>
              <a:rPr lang="en-US" smtClean="0"/>
              <a:t>Anyone can purchase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33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both will consume any (and all) available resources that are presented to them.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18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both are really, really cool!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9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 both are really, really cool!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2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The requirements of the computational researcher simply</a:t>
            </a:r>
            <a:r>
              <a:rPr lang="en-US" baseline="0" smtClean="0"/>
              <a:t> do not align easily with the traditional capabilities of regular networks.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2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The requirements of the computational researcher simply</a:t>
            </a:r>
            <a:r>
              <a:rPr lang="en-US" baseline="0" smtClean="0"/>
              <a:t> do not align easily with the traditional capabilities of regular networks.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03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The requirements of the computational researcher simply</a:t>
            </a:r>
            <a:r>
              <a:rPr lang="en-US" baseline="0" smtClean="0"/>
              <a:t> do not align easily with the traditional capabilities of regular networks.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6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54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3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5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Simply put</a:t>
            </a:r>
            <a:r>
              <a:rPr lang="en-US" baseline="0" dirty="0" smtClean="0"/>
              <a:t> a DTN is a computer that can move data from disk to network at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You may recognize some of these</a:t>
            </a:r>
            <a:r>
              <a:rPr lang="en-US" baseline="0" smtClean="0"/>
              <a:t> fine businesses</a:t>
            </a:r>
            <a:r>
              <a:rPr lang="mr-IN" baseline="0" smtClean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00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You</a:t>
            </a:r>
            <a:r>
              <a:rPr lang="en-US" baseline="0" smtClean="0"/>
              <a:t> need to know how your local network works.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Not a a low level (unless you want to, try it, you may like it</a:t>
            </a:r>
            <a:r>
              <a:rPr lang="mr-IN" baseline="0" smtClean="0"/>
              <a:t>…</a:t>
            </a:r>
            <a:r>
              <a:rPr lang="en-US" baseline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But at a high level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Your local friendly (or not so friendly) network engineer is your key. Bring brownies. Be interested, explain why you want to know.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39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</a:t>
            </a:r>
            <a:r>
              <a:rPr lang="en-US" baseline="0" dirty="0" smtClean="0"/>
              <a:t> networks</a:t>
            </a:r>
          </a:p>
          <a:p>
            <a:r>
              <a:rPr lang="en-US" baseline="0" dirty="0" smtClean="0"/>
              <a:t>There are a bunch</a:t>
            </a:r>
          </a:p>
          <a:p>
            <a:r>
              <a:rPr lang="en-US" baseline="0" dirty="0" smtClean="0"/>
              <a:t>Some states have more than one</a:t>
            </a:r>
          </a:p>
          <a:p>
            <a:r>
              <a:rPr lang="en-US" baseline="0" dirty="0" smtClean="0"/>
              <a:t>You may connect to more than one</a:t>
            </a:r>
          </a:p>
          <a:p>
            <a:r>
              <a:rPr lang="en-US" baseline="0" dirty="0" smtClean="0"/>
              <a:t>Your university may even run it!</a:t>
            </a:r>
          </a:p>
          <a:p>
            <a:r>
              <a:rPr lang="en-US" baseline="0" dirty="0" smtClean="0"/>
              <a:t>Your path to understanding this is frequently your most senior network engineer (takes a lot more brownies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These can be powerful sources of knowledge, most very involved in research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46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 </a:t>
            </a:r>
            <a:r>
              <a:rPr lang="en-US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exchange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point (IX or IXP) is a physical infrastructure through which </a:t>
            </a:r>
            <a:r>
              <a:rPr lang="en-US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service providers (ISPs) and Content Delivery Networks (CDNs) </a:t>
            </a:r>
            <a:r>
              <a:rPr lang="en-US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exchange Internet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traffic between their networks (autonomous systems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</a:t>
            </a:r>
            <a:r>
              <a:rPr lang="en-US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are run by the state networks either directly or indirectly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For the 99% that use the internet commodity is all they need.</a:t>
            </a:r>
          </a:p>
          <a:p>
            <a:r>
              <a:rPr lang="en-US" smtClean="0"/>
              <a:t>Commodity works well for</a:t>
            </a:r>
            <a:r>
              <a:rPr lang="en-US" baseline="0" smtClean="0"/>
              <a:t> relatively small, </a:t>
            </a:r>
            <a:r>
              <a:rPr lang="en-US" baseline="0" err="1" smtClean="0"/>
              <a:t>bursty</a:t>
            </a:r>
            <a:r>
              <a:rPr lang="en-US" baseline="0" smtClean="0"/>
              <a:t> traffic</a:t>
            </a:r>
          </a:p>
          <a:p>
            <a:r>
              <a:rPr lang="en-US" baseline="0" smtClean="0"/>
              <a:t>And cat pictures. It works really well for cat pictures.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9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why is that? Why is it that commodity networks</a:t>
            </a:r>
            <a:r>
              <a:rPr lang="en-US" baseline="0" smtClean="0"/>
              <a:t> serve this type of traffic so well?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8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Because commodity networks</a:t>
            </a:r>
            <a:r>
              <a:rPr lang="en-US" baseline="0" smtClean="0"/>
              <a:t> are </a:t>
            </a:r>
          </a:p>
          <a:p>
            <a:r>
              <a:rPr lang="en-US" baseline="0" smtClean="0"/>
              <a:t>Massively over subscribed </a:t>
            </a:r>
          </a:p>
          <a:p>
            <a:r>
              <a:rPr lang="en-US" baseline="0" smtClean="0"/>
              <a:t>Very resilient</a:t>
            </a:r>
          </a:p>
          <a:p>
            <a:r>
              <a:rPr lang="en-US" baseline="0" smtClean="0"/>
              <a:t>“best effort”</a:t>
            </a:r>
          </a:p>
          <a:p>
            <a:r>
              <a:rPr lang="en-US" baseline="0" smtClean="0"/>
              <a:t>Ok with retransmissions or just plane old loss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16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Hugely complex as</a:t>
            </a:r>
            <a:r>
              <a:rPr lang="en-US" baseline="0" smtClean="0"/>
              <a:t> they are hundreds of thousands of individual networks connecting to each other as needs or opportunities arise</a:t>
            </a:r>
          </a:p>
          <a:p>
            <a:r>
              <a:rPr lang="en-US" baseline="0" smtClean="0"/>
              <a:t>You cannot predict what path your data will take</a:t>
            </a:r>
          </a:p>
          <a:p>
            <a:r>
              <a:rPr lang="en-US" baseline="0" smtClean="0"/>
              <a:t>You cant even predict what path one packet will take over the next packet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Networks were built to be resilient and distributed.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7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</a:t>
            </a:r>
            <a:r>
              <a:rPr lang="en-US" baseline="0" smtClean="0"/>
              <a:t> of these environments have controls around them. Some more stringent than others such as PCI standards for credit card processing or HIPPA for student records</a:t>
            </a:r>
            <a:r>
              <a:rPr lang="mr-IN" baseline="0" smtClean="0"/>
              <a:t>…</a:t>
            </a:r>
            <a:endParaRPr lang="en-US" baseline="0" smtClean="0"/>
          </a:p>
          <a:p>
            <a:r>
              <a:rPr lang="en-US" baseline="0" smtClean="0"/>
              <a:t>Then there is the student access environment</a:t>
            </a:r>
            <a:r>
              <a:rPr lang="mr-IN" baseline="0" smtClean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2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0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0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7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54664-54E0-4B49-94E9-4CC7DEBA8865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8" Type="http://schemas.openxmlformats.org/officeDocument/2006/relationships/image" Target="../media/image26.jpeg"/><Relationship Id="rId9" Type="http://schemas.openxmlformats.org/officeDocument/2006/relationships/image" Target="../media/image27.jpg"/><Relationship Id="rId10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16.png"/><Relationship Id="rId13" Type="http://schemas.openxmlformats.org/officeDocument/2006/relationships/image" Target="../media/image19.jpg"/><Relationship Id="rId14" Type="http://schemas.openxmlformats.org/officeDocument/2006/relationships/image" Target="../media/image69.emf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8" Type="http://schemas.openxmlformats.org/officeDocument/2006/relationships/image" Target="../media/image9.jpg"/><Relationship Id="rId9" Type="http://schemas.openxmlformats.org/officeDocument/2006/relationships/image" Target="../media/image66.png"/><Relationship Id="rId10" Type="http://schemas.openxmlformats.org/officeDocument/2006/relationships/image" Target="../media/image6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g"/><Relationship Id="rId5" Type="http://schemas.openxmlformats.org/officeDocument/2006/relationships/image" Target="../media/image89.png"/><Relationship Id="rId6" Type="http://schemas.openxmlformats.org/officeDocument/2006/relationships/image" Target="../media/image90.jpg"/><Relationship Id="rId7" Type="http://schemas.openxmlformats.org/officeDocument/2006/relationships/image" Target="../media/image91.png"/><Relationship Id="rId8" Type="http://schemas.openxmlformats.org/officeDocument/2006/relationships/image" Target="../media/image92.jp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38549"/>
            <a:ext cx="11303000" cy="539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70400"/>
            <a:ext cx="12192000" cy="2387600"/>
          </a:xfrm>
        </p:spPr>
        <p:txBody>
          <a:bodyPr/>
          <a:lstStyle/>
          <a:p>
            <a:r>
              <a:rPr lang="en-US" dirty="0" smtClean="0"/>
              <a:t>Networking for research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11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So what makes this so complex anyway?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6118"/>
            <a:ext cx="10515600" cy="3270351"/>
          </a:xfrm>
        </p:spPr>
      </p:pic>
    </p:spTree>
    <p:extLst>
      <p:ext uri="{BB962C8B-B14F-4D97-AF65-F5344CB8AC3E}">
        <p14:creationId xmlns:p14="http://schemas.microsoft.com/office/powerpoint/2010/main" val="4705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75" y="3427572"/>
            <a:ext cx="4325277" cy="2259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5" y="1916935"/>
            <a:ext cx="4954956" cy="1354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81" y="3271857"/>
            <a:ext cx="4225619" cy="4225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1" y="3570735"/>
            <a:ext cx="3289300" cy="153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35" y="2529511"/>
            <a:ext cx="5938641" cy="13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5" y="5159993"/>
            <a:ext cx="4909851" cy="1472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90" y="1027906"/>
            <a:ext cx="5443728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3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553" y="1489914"/>
            <a:ext cx="460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Works </a:t>
            </a:r>
            <a:r>
              <a:rPr lang="en-US" sz="2800" smtClean="0"/>
              <a:t>great for traffic such as 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69" y="498247"/>
            <a:ext cx="3433131" cy="2384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3" y="4262610"/>
            <a:ext cx="2595390" cy="2595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75" y="2335580"/>
            <a:ext cx="1718631" cy="1718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56" y="2420410"/>
            <a:ext cx="2065663" cy="2065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1" y="4086340"/>
            <a:ext cx="2074616" cy="207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76" y="4583407"/>
            <a:ext cx="2635521" cy="1753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36" y="3255486"/>
            <a:ext cx="3309957" cy="3309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98" y="2156148"/>
            <a:ext cx="1453962" cy="1453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2456760"/>
            <a:ext cx="2092661" cy="1597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54" y="512951"/>
            <a:ext cx="1568033" cy="15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3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58" y="1964972"/>
            <a:ext cx="4754084" cy="4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98" y="1564103"/>
            <a:ext cx="8273804" cy="52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“Commodity” Networks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98" y="1877937"/>
            <a:ext cx="8273804" cy="45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Commodity networks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2628"/>
            <a:ext cx="10515600" cy="21161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smtClean="0"/>
              <a:t>The good</a:t>
            </a:r>
          </a:p>
          <a:p>
            <a:r>
              <a:rPr lang="en-US" smtClean="0"/>
              <a:t>Great for “normal” traffic</a:t>
            </a:r>
          </a:p>
          <a:p>
            <a:r>
              <a:rPr lang="en-US" smtClean="0"/>
              <a:t>Resilient by design</a:t>
            </a:r>
          </a:p>
          <a:p>
            <a:r>
              <a:rPr lang="en-US" smtClean="0"/>
              <a:t>Can move lots of “small” things moving around</a:t>
            </a:r>
          </a:p>
          <a:p>
            <a:r>
              <a:rPr lang="en-US" smtClean="0"/>
              <a:t>Great if what you are doing is accessing and on a CDN (Content Delivery Network)</a:t>
            </a:r>
          </a:p>
          <a:p>
            <a:r>
              <a:rPr lang="en-US" smtClean="0"/>
              <a:t>Available almost everywhere</a:t>
            </a: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3768808"/>
            <a:ext cx="10515600" cy="2780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smtClean="0"/>
              <a:t>The not so good</a:t>
            </a:r>
          </a:p>
          <a:p>
            <a:r>
              <a:rPr lang="en-US" smtClean="0"/>
              <a:t>Not at all optimized for large flows</a:t>
            </a:r>
          </a:p>
          <a:p>
            <a:r>
              <a:rPr lang="en-US" smtClean="0"/>
              <a:t>Can be very expensive at scale</a:t>
            </a:r>
          </a:p>
          <a:p>
            <a:r>
              <a:rPr lang="en-US" b="1" smtClean="0"/>
              <a:t>Often sub optimal routing and peering for point to point research traffic</a:t>
            </a:r>
          </a:p>
          <a:p>
            <a:r>
              <a:rPr lang="en-US" smtClean="0"/>
              <a:t>Throttling , queuing, traffic shaping destroy throughput (and they don’t care)</a:t>
            </a:r>
          </a:p>
          <a:p>
            <a:r>
              <a:rPr lang="en-US" smtClean="0"/>
              <a:t>Commodity networks assume, and are designed for, “lots of small stuff” </a:t>
            </a:r>
          </a:p>
          <a:p>
            <a:r>
              <a:rPr lang="en-US" smtClean="0"/>
              <a:t>High speeds are not always available, or cost effective (10G, 40G, 100G)</a:t>
            </a:r>
          </a:p>
          <a:p>
            <a:r>
              <a:rPr lang="en-US" b="1" smtClean="0"/>
              <a:t>If you have issues, good luck getting help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898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6" y="2481791"/>
            <a:ext cx="10515600" cy="1325563"/>
          </a:xfrm>
        </p:spPr>
        <p:txBody>
          <a:bodyPr/>
          <a:lstStyle/>
          <a:p>
            <a:r>
              <a:rPr lang="en-US" smtClean="0"/>
              <a:t>Lets take a smaller network and use as an example of this issue</a:t>
            </a:r>
            <a:r>
              <a:rPr lang="mr-IN" smtClean="0"/>
              <a:t>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The academic network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13" y="1825625"/>
            <a:ext cx="6559773" cy="4351338"/>
          </a:xfrm>
        </p:spPr>
      </p:pic>
    </p:spTree>
    <p:extLst>
      <p:ext uri="{BB962C8B-B14F-4D97-AF65-F5344CB8AC3E}">
        <p14:creationId xmlns:p14="http://schemas.microsoft.com/office/powerpoint/2010/main" val="14553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5" y="1605517"/>
            <a:ext cx="5681133" cy="28141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800" dirty="0" smtClean="0"/>
              <a:t>Wallace A. Chase</a:t>
            </a:r>
          </a:p>
          <a:p>
            <a:pPr marL="0" indent="0" algn="ctr">
              <a:buNone/>
            </a:pPr>
            <a:r>
              <a:rPr lang="en-US" dirty="0" smtClean="0"/>
              <a:t>Executive Director,</a:t>
            </a:r>
          </a:p>
          <a:p>
            <a:pPr marL="0" indent="0" algn="ctr">
              <a:buNone/>
            </a:pPr>
            <a:r>
              <a:rPr lang="en-US" sz="2400" dirty="0" smtClean="0"/>
              <a:t>Networking  and Telecommunications</a:t>
            </a:r>
          </a:p>
          <a:p>
            <a:pPr marL="0" indent="0" algn="ctr">
              <a:buNone/>
            </a:pPr>
            <a:r>
              <a:rPr lang="en-US" sz="2400" dirty="0" smtClean="0"/>
              <a:t>Clemson University</a:t>
            </a:r>
          </a:p>
          <a:p>
            <a:pPr marL="0" indent="0" algn="ctr">
              <a:buNone/>
            </a:pPr>
            <a:r>
              <a:rPr lang="en-US" dirty="0" smtClean="0"/>
              <a:t>CEO, Carolina Light Rail Network</a:t>
            </a:r>
          </a:p>
          <a:p>
            <a:pPr marL="0" indent="0" algn="ctr">
              <a:buNone/>
            </a:pPr>
            <a:r>
              <a:rPr lang="en-US" sz="2600" dirty="0" err="1" smtClean="0"/>
              <a:t>wchase@clemson.edu</a:t>
            </a:r>
            <a:endParaRPr lang="en-US" sz="2600" smtClean="0"/>
          </a:p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8" y="5844142"/>
            <a:ext cx="19050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12" y="4581594"/>
            <a:ext cx="2070100" cy="1579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1" y="4898455"/>
            <a:ext cx="1803400" cy="945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15" y="4918397"/>
            <a:ext cx="2133600" cy="92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46" y="6037808"/>
            <a:ext cx="2700868" cy="41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41" y="5292969"/>
            <a:ext cx="1402687" cy="939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96" y="5769274"/>
            <a:ext cx="2223753" cy="7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makes up an academic network?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Student</a:t>
            </a:r>
          </a:p>
          <a:p>
            <a:pPr algn="ctr"/>
            <a:r>
              <a:rPr lang="en-US" b="1" smtClean="0">
                <a:latin typeface="+mj-lt"/>
              </a:rPr>
              <a:t>access</a:t>
            </a:r>
            <a:endParaRPr lang="en-US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8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makes up an academic network?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Student</a:t>
            </a:r>
          </a:p>
          <a:p>
            <a:pPr algn="ctr"/>
            <a:r>
              <a:rPr lang="en-US" b="1" smtClean="0">
                <a:latin typeface="+mj-lt"/>
              </a:rPr>
              <a:t>access</a:t>
            </a:r>
            <a:endParaRPr lang="en-US" b="1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Intellectual</a:t>
            </a:r>
          </a:p>
          <a:p>
            <a:pPr algn="ctr"/>
            <a:r>
              <a:rPr lang="en-US" b="1" kern="1200" smtClean="0"/>
              <a:t>Property</a:t>
            </a:r>
            <a:endParaRPr lang="en-US" b="1" kern="1200"/>
          </a:p>
        </p:txBody>
      </p:sp>
    </p:spTree>
    <p:extLst>
      <p:ext uri="{BB962C8B-B14F-4D97-AF65-F5344CB8AC3E}">
        <p14:creationId xmlns:p14="http://schemas.microsoft.com/office/powerpoint/2010/main" val="9066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makes up an academic network?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Student</a:t>
            </a:r>
          </a:p>
          <a:p>
            <a:pPr algn="ctr"/>
            <a:r>
              <a:rPr lang="en-US" b="1" smtClean="0">
                <a:latin typeface="+mj-lt"/>
              </a:rPr>
              <a:t>access</a:t>
            </a:r>
            <a:endParaRPr lang="en-US" b="1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Intellectual</a:t>
            </a:r>
          </a:p>
          <a:p>
            <a:pPr algn="ctr"/>
            <a:r>
              <a:rPr lang="en-US" b="1" kern="1200" smtClean="0"/>
              <a:t>Property</a:t>
            </a:r>
            <a:endParaRPr lang="en-US" b="1" kern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Payroll &amp;</a:t>
            </a:r>
          </a:p>
          <a:p>
            <a:pPr algn="ctr"/>
            <a:r>
              <a:rPr lang="en-US" b="1" kern="1200" smtClean="0"/>
              <a:t>Accounting</a:t>
            </a:r>
          </a:p>
        </p:txBody>
      </p:sp>
    </p:spTree>
    <p:extLst>
      <p:ext uri="{BB962C8B-B14F-4D97-AF65-F5344CB8AC3E}">
        <p14:creationId xmlns:p14="http://schemas.microsoft.com/office/powerpoint/2010/main" val="3437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makes up an academic network?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Student</a:t>
            </a:r>
          </a:p>
          <a:p>
            <a:pPr algn="ctr"/>
            <a:r>
              <a:rPr lang="en-US" b="1" smtClean="0">
                <a:latin typeface="+mj-lt"/>
              </a:rPr>
              <a:t>access</a:t>
            </a:r>
            <a:endParaRPr lang="en-US" b="1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Intellectual</a:t>
            </a:r>
          </a:p>
          <a:p>
            <a:pPr algn="ctr"/>
            <a:r>
              <a:rPr lang="en-US" b="1" kern="1200" smtClean="0"/>
              <a:t>Property</a:t>
            </a:r>
            <a:endParaRPr lang="en-US" b="1" kern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Payroll &amp;</a:t>
            </a:r>
          </a:p>
          <a:p>
            <a:pPr algn="ctr"/>
            <a:r>
              <a:rPr lang="en-US" b="1" kern="120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9" y="2395588"/>
            <a:ext cx="2765777" cy="2074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6076" y="4185030"/>
            <a:ext cx="98296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Business</a:t>
            </a:r>
          </a:p>
          <a:p>
            <a:pPr algn="ctr"/>
            <a:r>
              <a:rPr lang="en-US" b="1" kern="1200" smtClean="0"/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4771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What makes up an academic network?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+mj-lt"/>
              </a:rPr>
              <a:t>Student</a:t>
            </a:r>
          </a:p>
          <a:p>
            <a:pPr algn="ctr"/>
            <a:r>
              <a:rPr lang="en-US" b="1" smtClean="0">
                <a:latin typeface="+mj-lt"/>
              </a:rPr>
              <a:t>access</a:t>
            </a:r>
            <a:endParaRPr lang="en-US" b="1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Intellectual</a:t>
            </a:r>
          </a:p>
          <a:p>
            <a:pPr algn="ctr"/>
            <a:r>
              <a:rPr lang="en-US" b="1" kern="1200" smtClean="0"/>
              <a:t>Property</a:t>
            </a:r>
            <a:endParaRPr lang="en-US" b="1" kern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Payroll &amp;</a:t>
            </a:r>
          </a:p>
          <a:p>
            <a:pPr algn="ctr"/>
            <a:r>
              <a:rPr lang="en-US" b="1" kern="120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9" y="2395588"/>
            <a:ext cx="2765777" cy="2074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6076" y="4185030"/>
            <a:ext cx="98296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 smtClean="0"/>
              <a:t>Business</a:t>
            </a:r>
          </a:p>
          <a:p>
            <a:pPr algn="ctr"/>
            <a:r>
              <a:rPr lang="en-US" b="1" kern="1200" smtClean="0"/>
              <a:t>systems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479" y="2518050"/>
            <a:ext cx="2313311" cy="2313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986" y="2518050"/>
            <a:ext cx="2313311" cy="2313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493" y="2518050"/>
            <a:ext cx="2313311" cy="231331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122039" y="3593157"/>
            <a:ext cx="242364" cy="122903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08960" y="3117669"/>
            <a:ext cx="13079" cy="1694202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622657" y="4804132"/>
            <a:ext cx="1767856" cy="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8949" y="2550978"/>
            <a:ext cx="16038" cy="2280383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07771" y="3117669"/>
            <a:ext cx="198814" cy="1713692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03136" y="3056709"/>
            <a:ext cx="21755" cy="1778541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622673" y="3593157"/>
            <a:ext cx="223544" cy="1238204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987686" y="2550978"/>
            <a:ext cx="1037797" cy="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5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academic network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academic network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7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academic network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academic network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40470" y="1453115"/>
            <a:ext cx="136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 Intrusion</a:t>
            </a:r>
          </a:p>
          <a:p>
            <a:r>
              <a:rPr lang="en-US" b="1" smtClean="0">
                <a:solidFill>
                  <a:srgbClr val="800000"/>
                </a:solidFill>
              </a:rPr>
              <a:t>Prevention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8025157" y="2099446"/>
            <a:ext cx="796626" cy="44052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academic network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40470" y="1453115"/>
            <a:ext cx="136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</a:rPr>
              <a:t> Intrusion</a:t>
            </a:r>
          </a:p>
          <a:p>
            <a:r>
              <a:rPr lang="en-US" b="1" smtClean="0">
                <a:solidFill>
                  <a:srgbClr val="800000"/>
                </a:solidFill>
              </a:rPr>
              <a:t>Prevention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8025157" y="2099446"/>
            <a:ext cx="796626" cy="44052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1315" y="1492304"/>
            <a:ext cx="220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800000"/>
                </a:solidFill>
              </a:rPr>
              <a:t>Bureaucracy</a:t>
            </a:r>
          </a:p>
          <a:p>
            <a:pPr algn="ctr"/>
            <a:r>
              <a:rPr lang="en-US" b="1" smtClean="0">
                <a:solidFill>
                  <a:srgbClr val="800000"/>
                </a:solidFill>
              </a:rPr>
              <a:t>(aka “Paperwork”)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10019" y="2131217"/>
            <a:ext cx="768907" cy="60514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02287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dirty="0" smtClean="0"/>
              <a:t>so many networks?</a:t>
            </a:r>
            <a:endParaRPr lang="en-US" dirty="0" smtClean="0"/>
          </a:p>
          <a:p>
            <a:pPr lvl="1"/>
            <a:r>
              <a:rPr lang="en-US" sz="1400" dirty="0" smtClean="0"/>
              <a:t>Returning by popular demand </a:t>
            </a:r>
            <a:r>
              <a:rPr lang="mr-IN" sz="1400" dirty="0" smtClean="0"/>
              <a:t>–</a:t>
            </a:r>
            <a:r>
              <a:rPr lang="en-US" sz="1400" dirty="0" smtClean="0"/>
              <a:t> velociraptors!</a:t>
            </a:r>
            <a:endParaRPr lang="en-US" dirty="0" smtClean="0"/>
          </a:p>
          <a:p>
            <a:r>
              <a:rPr lang="en-US" dirty="0" smtClean="0"/>
              <a:t>Types of networks you </a:t>
            </a:r>
            <a:r>
              <a:rPr lang="en-US" dirty="0" smtClean="0"/>
              <a:t>may </a:t>
            </a:r>
            <a:r>
              <a:rPr lang="en-US" dirty="0" smtClean="0"/>
              <a:t>encounter</a:t>
            </a:r>
          </a:p>
          <a:p>
            <a:r>
              <a:rPr lang="en-US" dirty="0" smtClean="0"/>
              <a:t>DTNs</a:t>
            </a:r>
            <a:endParaRPr lang="en-US" dirty="0" smtClean="0"/>
          </a:p>
          <a:p>
            <a:r>
              <a:rPr lang="en-US" dirty="0" smtClean="0"/>
              <a:t>Build yourself a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98" y="828540"/>
            <a:ext cx="7485998" cy="47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268" y="4606834"/>
            <a:ext cx="24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Computational Research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281644"/>
            <a:ext cx="5762056" cy="225080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9261" y="2745325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/>
              <a:t>=</a:t>
            </a:r>
            <a:endParaRPr lang="en-US" sz="8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159" y="2281644"/>
            <a:ext cx="3485641" cy="185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46181" y="4606834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Velociraptor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268" y="4606834"/>
            <a:ext cx="24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Computational Research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281644"/>
            <a:ext cx="5762056" cy="225080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9261" y="2745325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/>
              <a:t>=</a:t>
            </a:r>
            <a:endParaRPr lang="en-US" sz="8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59" y="2281644"/>
            <a:ext cx="3485641" cy="185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46181" y="4606834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Velociraptor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49261" y="2546204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/>
              <a:t>~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3396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161" y="4040777"/>
            <a:ext cx="379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Irrefutable proof the analogy is valid</a:t>
            </a:r>
            <a:r>
              <a:rPr lang="mr-IN" smtClean="0"/>
              <a:t>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Moves Rapidly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Moves Rapidly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More Effective</a:t>
            </a:r>
          </a:p>
          <a:p>
            <a:r>
              <a:rPr lang="en-US" smtClean="0"/>
              <a:t>   In Groups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Moves Rapidly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More Effective</a:t>
            </a:r>
          </a:p>
          <a:p>
            <a:r>
              <a:rPr lang="en-US" smtClean="0"/>
              <a:t>   In Groups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  Consumes All</a:t>
            </a:r>
          </a:p>
          <a:p>
            <a:r>
              <a:rPr lang="en-US" smtClean="0"/>
              <a:t>Available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Moves Rapidly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More Effective</a:t>
            </a:r>
          </a:p>
          <a:p>
            <a:r>
              <a:rPr lang="en-US" smtClean="0"/>
              <a:t>   In Groups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  Consumes All</a:t>
            </a:r>
          </a:p>
          <a:p>
            <a:r>
              <a:rPr lang="en-US" smtClean="0"/>
              <a:t>Available Resources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5517" y="485123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Cool</a:t>
            </a:r>
            <a:r>
              <a:rPr lang="en-US" smtClean="0">
                <a:solidFill>
                  <a:srgbClr val="FFFFFF"/>
                </a:solidFill>
              </a:rPr>
              <a:t>!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16" y="2041898"/>
            <a:ext cx="5681133" cy="28141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smtClean="0"/>
              <a:t>Will this make me A Network Engineer?</a:t>
            </a:r>
            <a:endParaRPr lang="en-US" smtClean="0"/>
          </a:p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Computational Research, an analogy</a:t>
            </a:r>
            <a:r>
              <a:rPr lang="mr-IN" smtClean="0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Agile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Moves Rapidly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More Effective</a:t>
            </a:r>
          </a:p>
          <a:p>
            <a:r>
              <a:rPr lang="en-US" smtClean="0"/>
              <a:t>   In Groups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  Consumes All</a:t>
            </a:r>
          </a:p>
          <a:p>
            <a:r>
              <a:rPr lang="en-US" smtClean="0"/>
              <a:t>Available Resources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5517" y="485123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Cool</a:t>
            </a:r>
            <a:r>
              <a:rPr lang="en-US" smtClean="0">
                <a:solidFill>
                  <a:srgbClr val="FFFFFF"/>
                </a:solidFill>
              </a:rPr>
              <a:t>!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121" y="3863444"/>
            <a:ext cx="137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Is not reptile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86887" y="3863444"/>
            <a:ext cx="99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Is reptile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250312" y="4108001"/>
            <a:ext cx="2069563" cy="84659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Pardon me good sirs…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340222" y="2287972"/>
            <a:ext cx="1070058" cy="35948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Yes?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0189" y="4091319"/>
            <a:ext cx="3139621" cy="84659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 have some important research data…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6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22" y="3639738"/>
            <a:ext cx="4494948" cy="292221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368335" y="1426025"/>
            <a:ext cx="7860822" cy="2445717"/>
          </a:xfrm>
          <a:prstGeom prst="wedgeEllipseCallout">
            <a:avLst>
              <a:gd name="adj1" fmla="val 4582"/>
              <a:gd name="adj2" fmla="val 8297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…that is highly important to myself, the educational community, and all </a:t>
            </a:r>
            <a:r>
              <a:rPr lang="en-US" smtClean="0">
                <a:solidFill>
                  <a:srgbClr val="000000"/>
                </a:solidFill>
              </a:rPr>
              <a:t>of mankind </a:t>
            </a:r>
            <a:r>
              <a:rPr lang="en-US">
                <a:solidFill>
                  <a:srgbClr val="000000"/>
                </a:solidFill>
              </a:rPr>
              <a:t>as a whole. </a:t>
            </a:r>
            <a:r>
              <a:rPr lang="en-US" smtClean="0">
                <a:solidFill>
                  <a:srgbClr val="000000"/>
                </a:solidFill>
              </a:rPr>
              <a:t>It </a:t>
            </a:r>
            <a:r>
              <a:rPr lang="en-US">
                <a:solidFill>
                  <a:srgbClr val="000000"/>
                </a:solidFill>
              </a:rPr>
              <a:t>is imperative that this data be </a:t>
            </a:r>
            <a:r>
              <a:rPr lang="en-US" b="1" i="1">
                <a:solidFill>
                  <a:srgbClr val="38ABED"/>
                </a:solidFill>
              </a:rPr>
              <a:t>reasonably </a:t>
            </a:r>
            <a:r>
              <a:rPr lang="en-US" b="1" i="1" smtClean="0">
                <a:solidFill>
                  <a:srgbClr val="38ABED"/>
                </a:solidFill>
              </a:rPr>
              <a:t>secured</a:t>
            </a:r>
            <a:r>
              <a:rPr lang="en-US">
                <a:solidFill>
                  <a:srgbClr val="000000"/>
                </a:solidFill>
              </a:rPr>
              <a:t>;</a:t>
            </a:r>
            <a:r>
              <a:rPr lang="en-US" smtClean="0">
                <a:solidFill>
                  <a:srgbClr val="000000"/>
                </a:solidFill>
              </a:rPr>
              <a:t> yet</a:t>
            </a:r>
            <a:r>
              <a:rPr lang="en-US">
                <a:solidFill>
                  <a:srgbClr val="000000"/>
                </a:solidFill>
              </a:rPr>
              <a:t>, </a:t>
            </a:r>
            <a:r>
              <a:rPr lang="en-US" b="1" i="1">
                <a:solidFill>
                  <a:srgbClr val="38ABED"/>
                </a:solidFill>
              </a:rPr>
              <a:t>available</a:t>
            </a:r>
            <a:r>
              <a:rPr lang="en-US">
                <a:solidFill>
                  <a:srgbClr val="000000"/>
                </a:solidFill>
              </a:rPr>
              <a:t> to my research peers</a:t>
            </a:r>
            <a:r>
              <a:rPr lang="en-US" smtClean="0">
                <a:solidFill>
                  <a:srgbClr val="000000"/>
                </a:solidFill>
              </a:rPr>
              <a:t>. </a:t>
            </a:r>
            <a:r>
              <a:rPr lang="en-US">
                <a:solidFill>
                  <a:srgbClr val="000000"/>
                </a:solidFill>
              </a:rPr>
              <a:t>The </a:t>
            </a:r>
            <a:r>
              <a:rPr lang="en-US" b="1" i="1">
                <a:solidFill>
                  <a:srgbClr val="38ABED"/>
                </a:solidFill>
              </a:rPr>
              <a:t>datasets are rather large</a:t>
            </a:r>
            <a:r>
              <a:rPr lang="en-US">
                <a:solidFill>
                  <a:srgbClr val="000000"/>
                </a:solidFill>
              </a:rPr>
              <a:t>, </a:t>
            </a:r>
            <a:r>
              <a:rPr lang="en-US" smtClean="0">
                <a:solidFill>
                  <a:srgbClr val="000000"/>
                </a:solidFill>
              </a:rPr>
              <a:t>and they may need to be shared across institutions.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22" y="3639738"/>
            <a:ext cx="4494948" cy="2922216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529024" y="1690688"/>
            <a:ext cx="6195885" cy="1491186"/>
          </a:xfrm>
          <a:prstGeom prst="wedgeEllipseCallout">
            <a:avLst>
              <a:gd name="adj1" fmla="val 6989"/>
              <a:gd name="adj2" fmla="val 14092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0000"/>
                </a:solidFill>
              </a:rPr>
              <a:t>Would it be possible to place this in a </a:t>
            </a:r>
            <a:r>
              <a:rPr lang="en-US" b="1" i="1" smtClean="0">
                <a:solidFill>
                  <a:srgbClr val="38ABED"/>
                </a:solidFill>
              </a:rPr>
              <a:t>secure, reliable, flexible, accessible</a:t>
            </a:r>
            <a:r>
              <a:rPr lang="en-US" smtClean="0">
                <a:solidFill>
                  <a:srgbClr val="000000"/>
                </a:solidFill>
              </a:rPr>
              <a:t>, as well as </a:t>
            </a:r>
            <a:r>
              <a:rPr lang="en-US" b="1" i="1" smtClean="0">
                <a:solidFill>
                  <a:schemeClr val="tx1"/>
                </a:solidFill>
              </a:rPr>
              <a:t>high performing</a:t>
            </a:r>
            <a:r>
              <a:rPr lang="en-US" b="1" i="1" smtClean="0">
                <a:solidFill>
                  <a:schemeClr val="bg2"/>
                </a:solidFill>
              </a:rPr>
              <a:t> </a:t>
            </a:r>
            <a:r>
              <a:rPr lang="en-US" smtClean="0">
                <a:solidFill>
                  <a:srgbClr val="000000"/>
                </a:solidFill>
              </a:rPr>
              <a:t>infrastructure?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53803" y="2270554"/>
            <a:ext cx="1705038" cy="35948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Ummm</a:t>
            </a:r>
            <a:r>
              <a:rPr lang="en-US" smtClean="0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158623" y="1958544"/>
            <a:ext cx="1705038" cy="6366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Lemme</a:t>
            </a:r>
            <a:r>
              <a:rPr lang="en-US" smtClean="0">
                <a:solidFill>
                  <a:schemeClr val="tx1"/>
                </a:solidFill>
              </a:rPr>
              <a:t> check…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93458" y="1993378"/>
            <a:ext cx="1705038" cy="6366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Hey, Jim!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16" y="2998631"/>
            <a:ext cx="5681133" cy="28141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smtClean="0"/>
              <a:t>No.</a:t>
            </a:r>
            <a:endParaRPr lang="en-US" smtClean="0"/>
          </a:p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33658" y="2192177"/>
            <a:ext cx="1705038" cy="636660"/>
          </a:xfrm>
          <a:prstGeom prst="wedgeEllipseCallout">
            <a:avLst>
              <a:gd name="adj1" fmla="val 10033"/>
              <a:gd name="adj2" fmla="val 14337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Yo</a:t>
            </a:r>
            <a:r>
              <a:rPr lang="en-US" smtClean="0">
                <a:solidFill>
                  <a:schemeClr val="tx1"/>
                </a:solidFill>
              </a:rPr>
              <a:t>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41116" y="1670210"/>
            <a:ext cx="2482638" cy="92201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Gotta</a:t>
            </a:r>
            <a:r>
              <a:rPr lang="en-US" smtClean="0">
                <a:solidFill>
                  <a:schemeClr val="tx1"/>
                </a:solidFill>
              </a:rPr>
              <a:t> guy here.  Says he needs stuff.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92593" y="2069016"/>
            <a:ext cx="2037394" cy="796153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What </a:t>
            </a:r>
            <a:r>
              <a:rPr lang="en-US" err="1" smtClean="0">
                <a:solidFill>
                  <a:schemeClr val="tx1"/>
                </a:solidFill>
              </a:rPr>
              <a:t>kinda</a:t>
            </a:r>
            <a:r>
              <a:rPr lang="en-US" smtClean="0">
                <a:solidFill>
                  <a:schemeClr val="tx1"/>
                </a:solidFill>
              </a:rPr>
              <a:t> stuff?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652341" y="1329805"/>
            <a:ext cx="3443658" cy="116229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Something about security and connectivity (maybe).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857567" y="1805853"/>
            <a:ext cx="2575108" cy="967782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We got plenty of that!  Send ‘</a:t>
            </a:r>
            <a:r>
              <a:rPr lang="en-US" err="1" smtClean="0">
                <a:solidFill>
                  <a:schemeClr val="tx1"/>
                </a:solidFill>
              </a:rPr>
              <a:t>em</a:t>
            </a:r>
            <a:r>
              <a:rPr lang="en-US" smtClean="0">
                <a:solidFill>
                  <a:schemeClr val="tx1"/>
                </a:solidFill>
              </a:rPr>
              <a:t> in.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98" y="5063823"/>
            <a:ext cx="1450506" cy="77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1.04167E-6 2.22222E-6 C 0.00039 -0.00393 0.00065 -0.00787 0.00143 -0.01157 C 0.00169 -0.01296 0.00247 -0.01389 0.00286 -0.01528 C 0.00338 -0.01782 0.0039 -0.02037 0.0043 -0.02291 C 0.00443 -0.02477 0.00469 -0.02639 0.00495 -0.02801 C 0.00495 -0.02801 0.00677 -0.0375 0.00716 -0.03958 L 0.00781 -0.04328 C 0.00807 -0.04444 0.00833 -0.04583 0.00859 -0.04699 C 0.0095 -0.05602 0.00911 -0.05139 0.01002 -0.06111 C 0.01107 -0.09375 0.01146 -0.09953 0.01146 -0.14236 C 0.01146 -0.16481 0.01107 -0.18727 0.01068 -0.20949 C 0.01055 -0.21504 0.01042 -0.2206 0.01002 -0.22616 C 0.00963 -0.23032 0.00924 -0.23472 0.00859 -0.23889 L 0.00638 -0.25023 L 0.00573 -0.25393 C 0.00547 -0.25532 0.00521 -0.25648 0.00495 -0.25787 C 0.00469 -0.25949 0.00364 -0.26852 0.00286 -0.27176 C 0.00234 -0.27361 0.00182 -0.27523 0.00143 -0.27685 C 0.00013 -0.28634 0.00143 -0.27778 -0.00078 -0.28703 C -0.00104 -0.28819 -0.00117 -0.28958 -0.00143 -0.29074 C -0.00326 -0.29861 -0.00222 -0.29328 -0.0043 -0.29977 C -0.00482 -0.30139 -0.00521 -0.30324 -0.00573 -0.30486 C -0.00781 -0.31111 -0.00677 -0.30648 -0.00938 -0.31366 C -0.0099 -0.31528 -0.01029 -0.31713 -0.01081 -0.31875 C -0.0112 -0.32014 -0.01172 -0.32129 -0.01224 -0.32268 C -0.01276 -0.3243 -0.01289 -0.32616 -0.01367 -0.32778 C -0.01419 -0.32893 -0.01511 -0.3294 -0.01576 -0.33009 C -0.01706 -0.33703 -0.01589 -0.33217 -0.01927 -0.34028 C -0.01979 -0.34166 -0.02018 -0.34305 -0.0207 -0.34421 C -0.02123 -0.34514 -0.02175 -0.34583 -0.02214 -0.34676 C -0.02474 -0.35208 -0.0237 -0.35116 -0.02643 -0.35555 C -0.03477 -0.36852 -0.02539 -0.35347 -0.0336 -0.36458 C -0.03438 -0.36551 -0.0349 -0.36736 -0.03581 -0.36828 C -0.03659 -0.36944 -0.03776 -0.36967 -0.03867 -0.37083 C -0.04024 -0.37268 -0.04245 -0.37685 -0.0444 -0.37847 C -0.04505 -0.37893 -0.04583 -0.37916 -0.04649 -0.37963 C -0.04727 -0.38032 -0.04792 -0.38148 -0.04857 -0.38217 C -0.04961 -0.3831 -0.05052 -0.38379 -0.05143 -0.38472 C -0.05222 -0.38565 -0.05287 -0.3868 -0.05365 -0.38727 C -0.05573 -0.38889 -0.05807 -0.38912 -0.06003 -0.3912 C -0.0612 -0.39236 -0.06237 -0.39398 -0.06367 -0.39491 C -0.0655 -0.39629 -0.06758 -0.39583 -0.0694 -0.39745 C -0.07123 -0.39907 -0.07305 -0.40162 -0.07513 -0.40254 L -0.08073 -0.40509 C -0.08177 -0.40555 -0.08268 -0.40578 -0.0836 -0.40648 L -0.08789 -0.40903 C -0.08867 -0.40926 -0.08932 -0.40995 -0.09011 -0.41018 L -0.09362 -0.41134 L -0.11576 -0.41018 C -0.11849 -0.40995 -0.1211 -0.40926 -0.1237 -0.40903 L -0.13294 -0.40764 C -0.13438 -0.40717 -0.13581 -0.40694 -0.13724 -0.40648 C -0.13802 -0.40602 -0.13867 -0.40555 -0.13932 -0.40509 C -0.14037 -0.40463 -0.14128 -0.40416 -0.14219 -0.40393 C -0.14349 -0.40347 -0.14466 -0.40324 -0.14583 -0.40254 C -0.14727 -0.40185 -0.15013 -0.4 -0.15013 -0.4 L -0.15443 -0.39491 C -0.15612 -0.39305 -0.15781 -0.39097 -0.15938 -0.38866 C -0.16016 -0.3875 -0.16068 -0.38588 -0.16159 -0.38472 C -0.16289 -0.38287 -0.16589 -0.37963 -0.16589 -0.37963 C -0.16667 -0.37523 -0.16602 -0.37685 -0.16719 -0.37453 " pathEditMode="relative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201" y="5051125"/>
            <a:ext cx="457975" cy="54957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340132" y="3963187"/>
            <a:ext cx="1396712" cy="647409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ROAR!!!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Ye gads!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Ye gads!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AHHHH!!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Ye gads!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AHHHH!!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949513" y="1647312"/>
            <a:ext cx="2430594" cy="647409"/>
          </a:xfrm>
          <a:prstGeom prst="wedgeEllipseCallout">
            <a:avLst>
              <a:gd name="adj1" fmla="val -65239"/>
              <a:gd name="adj2" fmla="val 2310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THE INHUMANITY!!!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34" y="4047991"/>
            <a:ext cx="988778" cy="46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85718" y="3514974"/>
            <a:ext cx="988778" cy="4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229287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50" y="2108432"/>
            <a:ext cx="6427451" cy="28141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smtClean="0"/>
              <a:t>But it will allow you to navigate their world.</a:t>
            </a:r>
            <a:endParaRPr lang="en-US" smtClean="0"/>
          </a:p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 rot="3139877">
            <a:off x="6662054" y="2088852"/>
            <a:ext cx="653143" cy="287383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955202" y="2185122"/>
            <a:ext cx="4383358" cy="897712"/>
          </a:xfrm>
          <a:custGeom>
            <a:avLst/>
            <a:gdLst>
              <a:gd name="connsiteX0" fmla="*/ 255495 w 4383358"/>
              <a:gd name="connsiteY0" fmla="*/ 427449 h 897712"/>
              <a:gd name="connsiteX1" fmla="*/ 255495 w 4383358"/>
              <a:gd name="connsiteY1" fmla="*/ 427449 h 897712"/>
              <a:gd name="connsiteX2" fmla="*/ 185827 w 4383358"/>
              <a:gd name="connsiteY2" fmla="*/ 462284 h 897712"/>
              <a:gd name="connsiteX3" fmla="*/ 63907 w 4383358"/>
              <a:gd name="connsiteY3" fmla="*/ 488409 h 897712"/>
              <a:gd name="connsiteX4" fmla="*/ 29072 w 4383358"/>
              <a:gd name="connsiteY4" fmla="*/ 497118 h 897712"/>
              <a:gd name="connsiteX5" fmla="*/ 2947 w 4383358"/>
              <a:gd name="connsiteY5" fmla="*/ 505827 h 897712"/>
              <a:gd name="connsiteX6" fmla="*/ 37781 w 4383358"/>
              <a:gd name="connsiteY6" fmla="*/ 540661 h 897712"/>
              <a:gd name="connsiteX7" fmla="*/ 63907 w 4383358"/>
              <a:gd name="connsiteY7" fmla="*/ 558078 h 897712"/>
              <a:gd name="connsiteX8" fmla="*/ 90032 w 4383358"/>
              <a:gd name="connsiteY8" fmla="*/ 566787 h 897712"/>
              <a:gd name="connsiteX9" fmla="*/ 150992 w 4383358"/>
              <a:gd name="connsiteY9" fmla="*/ 592912 h 897712"/>
              <a:gd name="connsiteX10" fmla="*/ 203244 w 4383358"/>
              <a:gd name="connsiteY10" fmla="*/ 627747 h 897712"/>
              <a:gd name="connsiteX11" fmla="*/ 229369 w 4383358"/>
              <a:gd name="connsiteY11" fmla="*/ 653872 h 897712"/>
              <a:gd name="connsiteX12" fmla="*/ 255495 w 4383358"/>
              <a:gd name="connsiteY12" fmla="*/ 662581 h 897712"/>
              <a:gd name="connsiteX13" fmla="*/ 281621 w 4383358"/>
              <a:gd name="connsiteY13" fmla="*/ 679998 h 897712"/>
              <a:gd name="connsiteX14" fmla="*/ 333872 w 4383358"/>
              <a:gd name="connsiteY14" fmla="*/ 697415 h 897712"/>
              <a:gd name="connsiteX15" fmla="*/ 386124 w 4383358"/>
              <a:gd name="connsiteY15" fmla="*/ 732249 h 897712"/>
              <a:gd name="connsiteX16" fmla="*/ 455792 w 4383358"/>
              <a:gd name="connsiteY16" fmla="*/ 784501 h 897712"/>
              <a:gd name="connsiteX17" fmla="*/ 534169 w 4383358"/>
              <a:gd name="connsiteY17" fmla="*/ 810627 h 897712"/>
              <a:gd name="connsiteX18" fmla="*/ 595129 w 4383358"/>
              <a:gd name="connsiteY18" fmla="*/ 828044 h 897712"/>
              <a:gd name="connsiteX19" fmla="*/ 969598 w 4383358"/>
              <a:gd name="connsiteY19" fmla="*/ 845461 h 897712"/>
              <a:gd name="connsiteX20" fmla="*/ 1370192 w 4383358"/>
              <a:gd name="connsiteY20" fmla="*/ 862878 h 897712"/>
              <a:gd name="connsiteX21" fmla="*/ 1944958 w 4383358"/>
              <a:gd name="connsiteY21" fmla="*/ 871587 h 897712"/>
              <a:gd name="connsiteX22" fmla="*/ 2467472 w 4383358"/>
              <a:gd name="connsiteY22" fmla="*/ 889004 h 897712"/>
              <a:gd name="connsiteX23" fmla="*/ 2824524 w 4383358"/>
              <a:gd name="connsiteY23" fmla="*/ 897712 h 897712"/>
              <a:gd name="connsiteX24" fmla="*/ 3138032 w 4383358"/>
              <a:gd name="connsiteY24" fmla="*/ 880295 h 897712"/>
              <a:gd name="connsiteX25" fmla="*/ 3207701 w 4383358"/>
              <a:gd name="connsiteY25" fmla="*/ 871587 h 897712"/>
              <a:gd name="connsiteX26" fmla="*/ 3286078 w 4383358"/>
              <a:gd name="connsiteY26" fmla="*/ 862878 h 897712"/>
              <a:gd name="connsiteX27" fmla="*/ 3347038 w 4383358"/>
              <a:gd name="connsiteY27" fmla="*/ 854169 h 897712"/>
              <a:gd name="connsiteX28" fmla="*/ 3564752 w 4383358"/>
              <a:gd name="connsiteY28" fmla="*/ 845461 h 897712"/>
              <a:gd name="connsiteX29" fmla="*/ 3643129 w 4383358"/>
              <a:gd name="connsiteY29" fmla="*/ 819335 h 897712"/>
              <a:gd name="connsiteX30" fmla="*/ 3669255 w 4383358"/>
              <a:gd name="connsiteY30" fmla="*/ 810627 h 897712"/>
              <a:gd name="connsiteX31" fmla="*/ 3686672 w 4383358"/>
              <a:gd name="connsiteY31" fmla="*/ 793209 h 897712"/>
              <a:gd name="connsiteX32" fmla="*/ 3712798 w 4383358"/>
              <a:gd name="connsiteY32" fmla="*/ 784501 h 897712"/>
              <a:gd name="connsiteX33" fmla="*/ 3738924 w 4383358"/>
              <a:gd name="connsiteY33" fmla="*/ 767084 h 897712"/>
              <a:gd name="connsiteX34" fmla="*/ 3756341 w 4383358"/>
              <a:gd name="connsiteY34" fmla="*/ 740958 h 897712"/>
              <a:gd name="connsiteX35" fmla="*/ 3808592 w 4383358"/>
              <a:gd name="connsiteY35" fmla="*/ 706124 h 897712"/>
              <a:gd name="connsiteX36" fmla="*/ 3826009 w 4383358"/>
              <a:gd name="connsiteY36" fmla="*/ 679998 h 897712"/>
              <a:gd name="connsiteX37" fmla="*/ 3869552 w 4383358"/>
              <a:gd name="connsiteY37" fmla="*/ 636455 h 897712"/>
              <a:gd name="connsiteX38" fmla="*/ 3878261 w 4383358"/>
              <a:gd name="connsiteY38" fmla="*/ 610329 h 897712"/>
              <a:gd name="connsiteX39" fmla="*/ 3904387 w 4383358"/>
              <a:gd name="connsiteY39" fmla="*/ 584204 h 897712"/>
              <a:gd name="connsiteX40" fmla="*/ 3921804 w 4383358"/>
              <a:gd name="connsiteY40" fmla="*/ 558078 h 897712"/>
              <a:gd name="connsiteX41" fmla="*/ 3947929 w 4383358"/>
              <a:gd name="connsiteY41" fmla="*/ 505827 h 897712"/>
              <a:gd name="connsiteX42" fmla="*/ 3956638 w 4383358"/>
              <a:gd name="connsiteY42" fmla="*/ 479701 h 897712"/>
              <a:gd name="connsiteX43" fmla="*/ 3974055 w 4383358"/>
              <a:gd name="connsiteY43" fmla="*/ 453575 h 897712"/>
              <a:gd name="connsiteX44" fmla="*/ 3991472 w 4383358"/>
              <a:gd name="connsiteY44" fmla="*/ 401324 h 897712"/>
              <a:gd name="connsiteX45" fmla="*/ 4017598 w 4383358"/>
              <a:gd name="connsiteY45" fmla="*/ 322947 h 897712"/>
              <a:gd name="connsiteX46" fmla="*/ 4026307 w 4383358"/>
              <a:gd name="connsiteY46" fmla="*/ 296821 h 897712"/>
              <a:gd name="connsiteX47" fmla="*/ 4035015 w 4383358"/>
              <a:gd name="connsiteY47" fmla="*/ 270695 h 897712"/>
              <a:gd name="connsiteX48" fmla="*/ 4061141 w 4383358"/>
              <a:gd name="connsiteY48" fmla="*/ 253278 h 897712"/>
              <a:gd name="connsiteX49" fmla="*/ 4069849 w 4383358"/>
              <a:gd name="connsiteY49" fmla="*/ 227152 h 897712"/>
              <a:gd name="connsiteX50" fmla="*/ 4104684 w 4383358"/>
              <a:gd name="connsiteY50" fmla="*/ 174901 h 897712"/>
              <a:gd name="connsiteX51" fmla="*/ 4130809 w 4383358"/>
              <a:gd name="connsiteY51" fmla="*/ 122649 h 897712"/>
              <a:gd name="connsiteX52" fmla="*/ 4165644 w 4383358"/>
              <a:gd name="connsiteY52" fmla="*/ 70398 h 897712"/>
              <a:gd name="connsiteX53" fmla="*/ 4217895 w 4383358"/>
              <a:gd name="connsiteY53" fmla="*/ 52981 h 897712"/>
              <a:gd name="connsiteX54" fmla="*/ 4244021 w 4383358"/>
              <a:gd name="connsiteY54" fmla="*/ 44272 h 897712"/>
              <a:gd name="connsiteX55" fmla="*/ 4296272 w 4383358"/>
              <a:gd name="connsiteY55" fmla="*/ 26855 h 897712"/>
              <a:gd name="connsiteX56" fmla="*/ 4348524 w 4383358"/>
              <a:gd name="connsiteY56" fmla="*/ 729 h 897712"/>
              <a:gd name="connsiteX57" fmla="*/ 4383358 w 4383358"/>
              <a:gd name="connsiteY57" fmla="*/ 729 h 89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383358" h="897712">
                <a:moveTo>
                  <a:pt x="255495" y="427449"/>
                </a:moveTo>
                <a:lnTo>
                  <a:pt x="255495" y="427449"/>
                </a:lnTo>
                <a:cubicBezTo>
                  <a:pt x="232272" y="439061"/>
                  <a:pt x="209692" y="452056"/>
                  <a:pt x="185827" y="462284"/>
                </a:cubicBezTo>
                <a:cubicBezTo>
                  <a:pt x="134733" y="484182"/>
                  <a:pt x="122015" y="481146"/>
                  <a:pt x="63907" y="488409"/>
                </a:cubicBezTo>
                <a:cubicBezTo>
                  <a:pt x="52295" y="491312"/>
                  <a:pt x="40580" y="493830"/>
                  <a:pt x="29072" y="497118"/>
                </a:cubicBezTo>
                <a:cubicBezTo>
                  <a:pt x="20246" y="499640"/>
                  <a:pt x="7052" y="497617"/>
                  <a:pt x="2947" y="505827"/>
                </a:cubicBezTo>
                <a:cubicBezTo>
                  <a:pt x="-10986" y="533694"/>
                  <a:pt x="28492" y="536017"/>
                  <a:pt x="37781" y="540661"/>
                </a:cubicBezTo>
                <a:cubicBezTo>
                  <a:pt x="47142" y="545342"/>
                  <a:pt x="54546" y="553397"/>
                  <a:pt x="63907" y="558078"/>
                </a:cubicBezTo>
                <a:cubicBezTo>
                  <a:pt x="72117" y="562183"/>
                  <a:pt x="81595" y="563171"/>
                  <a:pt x="90032" y="566787"/>
                </a:cubicBezTo>
                <a:cubicBezTo>
                  <a:pt x="165347" y="599065"/>
                  <a:pt x="89734" y="572493"/>
                  <a:pt x="150992" y="592912"/>
                </a:cubicBezTo>
                <a:cubicBezTo>
                  <a:pt x="168409" y="604524"/>
                  <a:pt x="188442" y="612945"/>
                  <a:pt x="203244" y="627747"/>
                </a:cubicBezTo>
                <a:cubicBezTo>
                  <a:pt x="211952" y="636455"/>
                  <a:pt x="219122" y="647041"/>
                  <a:pt x="229369" y="653872"/>
                </a:cubicBezTo>
                <a:cubicBezTo>
                  <a:pt x="237007" y="658964"/>
                  <a:pt x="247284" y="658476"/>
                  <a:pt x="255495" y="662581"/>
                </a:cubicBezTo>
                <a:cubicBezTo>
                  <a:pt x="264856" y="667262"/>
                  <a:pt x="272057" y="675747"/>
                  <a:pt x="281621" y="679998"/>
                </a:cubicBezTo>
                <a:cubicBezTo>
                  <a:pt x="298398" y="687454"/>
                  <a:pt x="333872" y="697415"/>
                  <a:pt x="333872" y="697415"/>
                </a:cubicBezTo>
                <a:cubicBezTo>
                  <a:pt x="400312" y="763855"/>
                  <a:pt x="323104" y="694437"/>
                  <a:pt x="386124" y="732249"/>
                </a:cubicBezTo>
                <a:cubicBezTo>
                  <a:pt x="437706" y="763198"/>
                  <a:pt x="347343" y="748352"/>
                  <a:pt x="455792" y="784501"/>
                </a:cubicBezTo>
                <a:lnTo>
                  <a:pt x="534169" y="810627"/>
                </a:lnTo>
                <a:cubicBezTo>
                  <a:pt x="549628" y="815780"/>
                  <a:pt x="580101" y="826678"/>
                  <a:pt x="595129" y="828044"/>
                </a:cubicBezTo>
                <a:cubicBezTo>
                  <a:pt x="669397" y="834796"/>
                  <a:pt x="914717" y="842966"/>
                  <a:pt x="969598" y="845461"/>
                </a:cubicBezTo>
                <a:cubicBezTo>
                  <a:pt x="1153810" y="853834"/>
                  <a:pt x="1164466" y="858454"/>
                  <a:pt x="1370192" y="862878"/>
                </a:cubicBezTo>
                <a:lnTo>
                  <a:pt x="1944958" y="871587"/>
                </a:lnTo>
                <a:cubicBezTo>
                  <a:pt x="2203571" y="890058"/>
                  <a:pt x="2014772" y="878597"/>
                  <a:pt x="2467472" y="889004"/>
                </a:cubicBezTo>
                <a:lnTo>
                  <a:pt x="2824524" y="897712"/>
                </a:lnTo>
                <a:cubicBezTo>
                  <a:pt x="2950305" y="892244"/>
                  <a:pt x="3021806" y="891364"/>
                  <a:pt x="3138032" y="880295"/>
                </a:cubicBezTo>
                <a:cubicBezTo>
                  <a:pt x="3161330" y="878076"/>
                  <a:pt x="3184458" y="874321"/>
                  <a:pt x="3207701" y="871587"/>
                </a:cubicBezTo>
                <a:lnTo>
                  <a:pt x="3286078" y="862878"/>
                </a:lnTo>
                <a:cubicBezTo>
                  <a:pt x="3306446" y="860332"/>
                  <a:pt x="3326552" y="855449"/>
                  <a:pt x="3347038" y="854169"/>
                </a:cubicBezTo>
                <a:cubicBezTo>
                  <a:pt x="3419526" y="849639"/>
                  <a:pt x="3492181" y="848364"/>
                  <a:pt x="3564752" y="845461"/>
                </a:cubicBezTo>
                <a:lnTo>
                  <a:pt x="3643129" y="819335"/>
                </a:lnTo>
                <a:lnTo>
                  <a:pt x="3669255" y="810627"/>
                </a:lnTo>
                <a:cubicBezTo>
                  <a:pt x="3675061" y="804821"/>
                  <a:pt x="3679631" y="797433"/>
                  <a:pt x="3686672" y="793209"/>
                </a:cubicBezTo>
                <a:cubicBezTo>
                  <a:pt x="3694543" y="788486"/>
                  <a:pt x="3704587" y="788606"/>
                  <a:pt x="3712798" y="784501"/>
                </a:cubicBezTo>
                <a:cubicBezTo>
                  <a:pt x="3722160" y="779820"/>
                  <a:pt x="3730215" y="772890"/>
                  <a:pt x="3738924" y="767084"/>
                </a:cubicBezTo>
                <a:cubicBezTo>
                  <a:pt x="3744730" y="758375"/>
                  <a:pt x="3748464" y="747850"/>
                  <a:pt x="3756341" y="740958"/>
                </a:cubicBezTo>
                <a:cubicBezTo>
                  <a:pt x="3772094" y="727174"/>
                  <a:pt x="3808592" y="706124"/>
                  <a:pt x="3808592" y="706124"/>
                </a:cubicBezTo>
                <a:cubicBezTo>
                  <a:pt x="3814398" y="697415"/>
                  <a:pt x="3819117" y="687875"/>
                  <a:pt x="3826009" y="679998"/>
                </a:cubicBezTo>
                <a:cubicBezTo>
                  <a:pt x="3839526" y="664550"/>
                  <a:pt x="3869552" y="636455"/>
                  <a:pt x="3869552" y="636455"/>
                </a:cubicBezTo>
                <a:cubicBezTo>
                  <a:pt x="3872455" y="627746"/>
                  <a:pt x="3873169" y="617967"/>
                  <a:pt x="3878261" y="610329"/>
                </a:cubicBezTo>
                <a:cubicBezTo>
                  <a:pt x="3885093" y="600082"/>
                  <a:pt x="3896503" y="593665"/>
                  <a:pt x="3904387" y="584204"/>
                </a:cubicBezTo>
                <a:cubicBezTo>
                  <a:pt x="3911088" y="576163"/>
                  <a:pt x="3915998" y="566787"/>
                  <a:pt x="3921804" y="558078"/>
                </a:cubicBezTo>
                <a:cubicBezTo>
                  <a:pt x="3943690" y="492416"/>
                  <a:pt x="3914169" y="573346"/>
                  <a:pt x="3947929" y="505827"/>
                </a:cubicBezTo>
                <a:cubicBezTo>
                  <a:pt x="3952034" y="497616"/>
                  <a:pt x="3952533" y="487912"/>
                  <a:pt x="3956638" y="479701"/>
                </a:cubicBezTo>
                <a:cubicBezTo>
                  <a:pt x="3961319" y="470340"/>
                  <a:pt x="3969804" y="463139"/>
                  <a:pt x="3974055" y="453575"/>
                </a:cubicBezTo>
                <a:cubicBezTo>
                  <a:pt x="3981511" y="436798"/>
                  <a:pt x="3985666" y="418741"/>
                  <a:pt x="3991472" y="401324"/>
                </a:cubicBezTo>
                <a:lnTo>
                  <a:pt x="4017598" y="322947"/>
                </a:lnTo>
                <a:lnTo>
                  <a:pt x="4026307" y="296821"/>
                </a:lnTo>
                <a:cubicBezTo>
                  <a:pt x="4029210" y="288112"/>
                  <a:pt x="4027377" y="275787"/>
                  <a:pt x="4035015" y="270695"/>
                </a:cubicBezTo>
                <a:lnTo>
                  <a:pt x="4061141" y="253278"/>
                </a:lnTo>
                <a:cubicBezTo>
                  <a:pt x="4064044" y="244569"/>
                  <a:pt x="4065391" y="235176"/>
                  <a:pt x="4069849" y="227152"/>
                </a:cubicBezTo>
                <a:cubicBezTo>
                  <a:pt x="4080015" y="208853"/>
                  <a:pt x="4104684" y="174901"/>
                  <a:pt x="4104684" y="174901"/>
                </a:cubicBezTo>
                <a:cubicBezTo>
                  <a:pt x="4126568" y="109243"/>
                  <a:pt x="4097050" y="190165"/>
                  <a:pt x="4130809" y="122649"/>
                </a:cubicBezTo>
                <a:cubicBezTo>
                  <a:pt x="4144657" y="94954"/>
                  <a:pt x="4131358" y="89446"/>
                  <a:pt x="4165644" y="70398"/>
                </a:cubicBezTo>
                <a:cubicBezTo>
                  <a:pt x="4181693" y="61482"/>
                  <a:pt x="4200478" y="58787"/>
                  <a:pt x="4217895" y="52981"/>
                </a:cubicBezTo>
                <a:lnTo>
                  <a:pt x="4244021" y="44272"/>
                </a:lnTo>
                <a:cubicBezTo>
                  <a:pt x="4244026" y="44270"/>
                  <a:pt x="4296267" y="26859"/>
                  <a:pt x="4296272" y="26855"/>
                </a:cubicBezTo>
                <a:cubicBezTo>
                  <a:pt x="4315086" y="14312"/>
                  <a:pt x="4325581" y="4007"/>
                  <a:pt x="4348524" y="729"/>
                </a:cubicBezTo>
                <a:cubicBezTo>
                  <a:pt x="4360019" y="-913"/>
                  <a:pt x="4371747" y="729"/>
                  <a:pt x="4383358" y="729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 rot="3139877">
            <a:off x="10812096" y="1739604"/>
            <a:ext cx="653143" cy="287383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4848" y="1698629"/>
            <a:ext cx="63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Start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2477" y="1329297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End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Ye gads!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AHHHH!!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949513" y="1647312"/>
            <a:ext cx="2430594" cy="647409"/>
          </a:xfrm>
          <a:prstGeom prst="wedgeEllipseCallout">
            <a:avLst>
              <a:gd name="adj1" fmla="val -65239"/>
              <a:gd name="adj2" fmla="val 2310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THE INHUMANITY!!!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34" y="4047991"/>
            <a:ext cx="988778" cy="46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85718" y="3514974"/>
            <a:ext cx="988778" cy="468006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 flipH="1">
            <a:off x="5501943" y="3696469"/>
            <a:ext cx="1188112" cy="1013549"/>
          </a:xfrm>
          <a:prstGeom prst="wedgeEllipseCallout">
            <a:avLst>
              <a:gd name="adj1" fmla="val 46496"/>
              <a:gd name="adj2" fmla="val 701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</a:t>
            </a:r>
            <a:r>
              <a:rPr lang="en-US" smtClean="0">
                <a:solidFill>
                  <a:schemeClr val="tx1"/>
                </a:solidFill>
              </a:rPr>
              <a:t>OM! NOM! NOM!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32172" y="4930283"/>
            <a:ext cx="457975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846" y="1637664"/>
            <a:ext cx="8238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OBSERVATION:  The </a:t>
            </a:r>
            <a:r>
              <a:rPr lang="en-US" sz="3200">
                <a:solidFill>
                  <a:srgbClr val="FF0000"/>
                </a:solidFill>
              </a:rPr>
              <a:t>requirements</a:t>
            </a:r>
            <a:r>
              <a:rPr lang="en-US" sz="3200"/>
              <a:t> of the computational researcher and the </a:t>
            </a:r>
            <a:r>
              <a:rPr lang="en-US" sz="3200" smtClean="0">
                <a:solidFill>
                  <a:srgbClr val="FF0000"/>
                </a:solidFill>
              </a:rPr>
              <a:t>service profile</a:t>
            </a:r>
            <a:r>
              <a:rPr lang="en-US" sz="3200" smtClean="0"/>
              <a:t> </a:t>
            </a:r>
            <a:r>
              <a:rPr lang="en-US" sz="3200"/>
              <a:t>of the traditional campus computer </a:t>
            </a:r>
            <a:r>
              <a:rPr lang="en-US" sz="3200" smtClean="0"/>
              <a:t>network (or other </a:t>
            </a:r>
            <a:r>
              <a:rPr lang="en-US" sz="3200" smtClean="0"/>
              <a:t>”commodity” </a:t>
            </a:r>
            <a:r>
              <a:rPr lang="en-US" sz="3200" smtClean="0"/>
              <a:t>networks) </a:t>
            </a:r>
            <a:r>
              <a:rPr lang="en-US" sz="3200"/>
              <a:t>do not always align!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36" y="4758317"/>
            <a:ext cx="2897364" cy="15399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6801074" y="3906829"/>
            <a:ext cx="2430594" cy="647409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Ya</a:t>
            </a:r>
            <a:r>
              <a:rPr lang="en-US" smtClean="0">
                <a:solidFill>
                  <a:schemeClr val="tx1"/>
                </a:solidFill>
              </a:rPr>
              <a:t>’ think?!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383498"/>
            <a:ext cx="6474502" cy="64745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94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</a:t>
            </a:r>
            <a:r>
              <a:rPr lang="en-US" sz="3200" smtClean="0"/>
              <a:t>Commercial Commodity </a:t>
            </a:r>
            <a:r>
              <a:rPr lang="en-US" sz="3200" smtClean="0"/>
              <a:t>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044" y="5366657"/>
            <a:ext cx="1752756" cy="93156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944074" y="4396686"/>
            <a:ext cx="2430594" cy="647409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Help!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121476" y="958484"/>
            <a:ext cx="2427515" cy="925285"/>
          </a:xfrm>
          <a:prstGeom prst="wedgeEllipseCallout">
            <a:avLst>
              <a:gd name="adj1" fmla="val -34734"/>
              <a:gd name="adj2" fmla="val 11897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40546" y="949318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No.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839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383498"/>
            <a:ext cx="6474502" cy="64745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94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</a:t>
            </a:r>
            <a:r>
              <a:rPr lang="en-US" sz="3200" smtClean="0"/>
              <a:t>Commercial Commodity </a:t>
            </a:r>
            <a:r>
              <a:rPr lang="en-US" sz="3200" smtClean="0"/>
              <a:t>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044" y="5366657"/>
            <a:ext cx="1752756" cy="93156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944074" y="4396686"/>
            <a:ext cx="2430594" cy="647409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>
                <a:solidFill>
                  <a:schemeClr val="tx1"/>
                </a:solidFill>
              </a:rPr>
              <a:t>Eeek</a:t>
            </a:r>
            <a:r>
              <a:rPr lang="mr-IN" smtClean="0">
                <a:solidFill>
                  <a:schemeClr val="tx1"/>
                </a:solidFill>
              </a:rPr>
              <a:t>…</a:t>
            </a:r>
            <a:r>
              <a:rPr lang="en-US" smtClean="0">
                <a:solidFill>
                  <a:schemeClr val="tx1"/>
                </a:solidFill>
              </a:rPr>
              <a:t> Umm</a:t>
            </a:r>
            <a:r>
              <a:rPr lang="mr-IN" smtClean="0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5954648" y="912361"/>
            <a:ext cx="5939895" cy="1068840"/>
          </a:xfrm>
          <a:prstGeom prst="wedgeEllipseCallout">
            <a:avLst>
              <a:gd name="adj1" fmla="val -42458"/>
              <a:gd name="adj2" fmla="val 1061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91447" y="969727"/>
            <a:ext cx="4266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On second thought,</a:t>
            </a:r>
          </a:p>
          <a:p>
            <a:pPr algn="ctr"/>
            <a:r>
              <a:rPr lang="en-US" sz="2800"/>
              <a:t>h</a:t>
            </a:r>
            <a:r>
              <a:rPr lang="en-US" sz="2800" smtClean="0"/>
              <a:t>ow much money yah </a:t>
            </a:r>
            <a:r>
              <a:rPr lang="en-US" sz="2800" err="1" smtClean="0"/>
              <a:t>gots</a:t>
            </a:r>
            <a:r>
              <a:rPr lang="en-US" sz="2800" smtClean="0"/>
              <a:t>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603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36" y="4758317"/>
            <a:ext cx="2897364" cy="15399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28252" y="1690688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mtClean="0">
                <a:solidFill>
                  <a:schemeClr val="tx1"/>
                </a:solidFill>
              </a:rPr>
              <a:t>This can result in adverse consequences:</a:t>
            </a:r>
          </a:p>
          <a:p>
            <a:pPr lvl="1"/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 smtClean="0">
                <a:solidFill>
                  <a:schemeClr val="tx1"/>
                </a:solidFill>
              </a:rPr>
              <a:t>Network performance issues for the researcher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Network performance issues for everyone else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Frustration for the researcher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Frustration for IT staff</a:t>
            </a:r>
          </a:p>
          <a:p>
            <a:pPr lvl="1"/>
            <a:r>
              <a:rPr lang="en-US" smtClean="0"/>
              <a:t>General grumbling and complaining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52" y="121375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36" y="4758316"/>
            <a:ext cx="2897364" cy="1539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38" y="2099267"/>
            <a:ext cx="4572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6811959" y="3679371"/>
            <a:ext cx="2430594" cy="874866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Sigh. I guess cancer cures can wait.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smtClean="0"/>
              <a:t>When Computational Science Meets Traditional Networks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262" y="5129667"/>
            <a:ext cx="2897364" cy="15399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172755" y="2677886"/>
            <a:ext cx="4592893" cy="1817272"/>
          </a:xfrm>
          <a:prstGeom prst="wedgeEllipseCallout">
            <a:avLst>
              <a:gd name="adj1" fmla="val 34995"/>
              <a:gd name="adj2" fmla="val 932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But how do we overcome this?  </a:t>
            </a:r>
            <a:r>
              <a:rPr lang="en-US" b="1" i="1" smtClean="0">
                <a:solidFill>
                  <a:srgbClr val="38ABED"/>
                </a:solidFill>
              </a:rPr>
              <a:t>I can’t stop my research </a:t>
            </a:r>
            <a:r>
              <a:rPr lang="en-US" smtClean="0">
                <a:solidFill>
                  <a:schemeClr val="tx1"/>
                </a:solidFill>
              </a:rPr>
              <a:t>just because </a:t>
            </a:r>
            <a:r>
              <a:rPr lang="en-US" b="1" smtClean="0">
                <a:solidFill>
                  <a:srgbClr val="800000"/>
                </a:solidFill>
              </a:rPr>
              <a:t>the network can’t keep up</a:t>
            </a:r>
            <a:r>
              <a:rPr lang="en-US" smtClean="0">
                <a:solidFill>
                  <a:schemeClr val="tx1"/>
                </a:solidFill>
              </a:rPr>
              <a:t>! Being able to collaborate is the next step!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Specialty networks to the rescue!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Both internally to your organization and externally</a:t>
            </a:r>
            <a:endParaRPr lang="en-US"/>
          </a:p>
          <a:p>
            <a:r>
              <a:rPr lang="en-US" smtClean="0"/>
              <a:t>Science DMZ is an example of a specialty network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93" y="2790319"/>
            <a:ext cx="5918813" cy="39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2542"/>
            <a:ext cx="10515600" cy="1325563"/>
          </a:xfrm>
        </p:spPr>
        <p:txBody>
          <a:bodyPr/>
          <a:lstStyle/>
          <a:p>
            <a:r>
              <a:rPr lang="en-US" smtClean="0"/>
              <a:t>Data Transfer Nodes (DTN)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Simply put, a DTN is a server that is specially designed to move data from disk to a network at speed.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2919413"/>
            <a:ext cx="76104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mtClean="0"/>
              <a:t>So what </a:t>
            </a:r>
            <a:r>
              <a:rPr lang="en-US" smtClean="0"/>
              <a:t>should </a:t>
            </a:r>
            <a:r>
              <a:rPr lang="en-US" smtClean="0"/>
              <a:t>I do?</a:t>
            </a:r>
            <a:br>
              <a:rPr lang="en-US" smtClean="0"/>
            </a:br>
            <a:r>
              <a:rPr lang="en-US" smtClean="0"/>
              <a:t> I’m not a network engineer!</a:t>
            </a:r>
            <a:br>
              <a:rPr lang="en-US" smtClean="0"/>
            </a:b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07" y="1690688"/>
            <a:ext cx="3729718" cy="4351338"/>
          </a:xfrm>
        </p:spPr>
      </p:pic>
    </p:spTree>
    <p:extLst>
      <p:ext uri="{BB962C8B-B14F-4D97-AF65-F5344CB8AC3E}">
        <p14:creationId xmlns:p14="http://schemas.microsoft.com/office/powerpoint/2010/main" val="142339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50" y="2108432"/>
            <a:ext cx="6427451" cy="28141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smtClean="0"/>
              <a:t>But it will allow you to navigate their world</a:t>
            </a:r>
            <a:r>
              <a:rPr lang="en-US" sz="4800" smtClean="0"/>
              <a:t>.</a:t>
            </a:r>
          </a:p>
          <a:p>
            <a:pPr marL="0" indent="0" algn="ctr">
              <a:buNone/>
            </a:pPr>
            <a:endParaRPr lang="en-US" sz="4800"/>
          </a:p>
          <a:p>
            <a:pPr marL="0" indent="0" algn="ctr">
              <a:buNone/>
            </a:pPr>
            <a:r>
              <a:rPr lang="en-US" sz="4800" smtClean="0"/>
              <a:t>Maybe even understand them</a:t>
            </a:r>
            <a:r>
              <a:rPr lang="mr-IN" sz="4800" smtClean="0"/>
              <a:t>…</a:t>
            </a:r>
            <a:endParaRPr lang="en-US" smtClean="0"/>
          </a:p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78" y="457275"/>
            <a:ext cx="3939115" cy="58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You don’t need to be.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199" y="1690688"/>
            <a:ext cx="316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skills and knowledge of how to move your data probably already exists within your reach.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199" y="4309533"/>
            <a:ext cx="292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Now you need to </a:t>
            </a:r>
            <a:r>
              <a:rPr lang="en-US" smtClean="0"/>
              <a:t>discover </a:t>
            </a:r>
            <a:r>
              <a:rPr lang="en-US" smtClean="0"/>
              <a:t>it.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494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96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 a relationship diagram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80467" cy="4351338"/>
          </a:xfrm>
        </p:spPr>
        <p:txBody>
          <a:bodyPr/>
          <a:lstStyle/>
          <a:p>
            <a:r>
              <a:rPr lang="en-US" smtClean="0"/>
              <a:t>Start at a high level</a:t>
            </a:r>
          </a:p>
          <a:p>
            <a:r>
              <a:rPr lang="en-US" smtClean="0"/>
              <a:t>Get more detailed over time</a:t>
            </a:r>
          </a:p>
          <a:p>
            <a:r>
              <a:rPr lang="en-US" smtClean="0"/>
              <a:t>Don’t attempt to boil the frog all at once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32" y="1862173"/>
            <a:ext cx="6238652" cy="43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1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62" y="905767"/>
            <a:ext cx="9198906" cy="595223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09815" y="796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Build a relationship diagram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31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62" y="905767"/>
            <a:ext cx="9198906" cy="595223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09815" y="796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Add details as you discover them</a:t>
            </a:r>
            <a:endParaRPr lang="en-US"/>
          </a:p>
        </p:txBody>
      </p:sp>
      <p:sp>
        <p:nvSpPr>
          <p:cNvPr id="3" name="Rectangular Callout 2"/>
          <p:cNvSpPr/>
          <p:nvPr/>
        </p:nvSpPr>
        <p:spPr>
          <a:xfrm>
            <a:off x="9013371" y="402772"/>
            <a:ext cx="3048000" cy="1523999"/>
          </a:xfrm>
          <a:prstGeom prst="wedgeRectCallout">
            <a:avLst>
              <a:gd name="adj1" fmla="val -107983"/>
              <a:gd name="adj2" fmla="val 3399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AL2S path</a:t>
            </a:r>
          </a:p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100G direct to I2</a:t>
            </a:r>
          </a:p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Connects direct to DMZ router</a:t>
            </a:r>
          </a:p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L2 VLANS only</a:t>
            </a:r>
          </a:p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Larry </a:t>
            </a:r>
            <a:r>
              <a:rPr lang="en-US" err="1" smtClean="0">
                <a:solidFill>
                  <a:sysClr val="windowText" lastClr="000000"/>
                </a:solidFill>
              </a:rPr>
              <a:t>Billido</a:t>
            </a:r>
            <a:r>
              <a:rPr lang="en-US" smtClean="0">
                <a:solidFill>
                  <a:sysClr val="windowText" lastClr="000000"/>
                </a:solidFill>
              </a:rPr>
              <a:t> 863-999-9999</a:t>
            </a:r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03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419" y="226032"/>
            <a:ext cx="4972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+mj-lt"/>
              </a:rPr>
              <a:t>Local</a:t>
            </a:r>
            <a:r>
              <a:rPr lang="en-US" sz="6000" b="1" smtClean="0"/>
              <a:t> </a:t>
            </a:r>
            <a:r>
              <a:rPr lang="en-US" sz="6000" b="1" smtClean="0">
                <a:latin typeface="+mj-lt"/>
              </a:rPr>
              <a:t>networks</a:t>
            </a:r>
            <a:endParaRPr lang="en-US" sz="6000" b="1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5" y="3406570"/>
            <a:ext cx="59436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95" y="479695"/>
            <a:ext cx="4762500" cy="1524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335874" y="4392053"/>
            <a:ext cx="2508421" cy="21871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(Insert your logo here)</a:t>
            </a:r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4" y="5580105"/>
            <a:ext cx="6498336" cy="829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5" y="1986486"/>
            <a:ext cx="71247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67" y="2963309"/>
            <a:ext cx="1821935" cy="18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9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6" y="0"/>
            <a:ext cx="10577384" cy="6844189"/>
          </a:xfrm>
        </p:spPr>
      </p:pic>
      <p:sp>
        <p:nvSpPr>
          <p:cNvPr id="5" name="Pentagon 4"/>
          <p:cNvSpPr/>
          <p:nvPr/>
        </p:nvSpPr>
        <p:spPr>
          <a:xfrm rot="1194141">
            <a:off x="2837934" y="5301150"/>
            <a:ext cx="2397211" cy="64255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You are here!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865393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93" y="1107118"/>
            <a:ext cx="2251075" cy="2251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72" y="320479"/>
            <a:ext cx="10515600" cy="1460500"/>
          </a:xfrm>
        </p:spPr>
        <p:txBody>
          <a:bodyPr>
            <a:noAutofit/>
          </a:bodyPr>
          <a:lstStyle/>
          <a:p>
            <a:r>
              <a:rPr lang="en-US" sz="6000" b="1" smtClean="0"/>
              <a:t>State/regional </a:t>
            </a:r>
            <a:r>
              <a:rPr lang="en-US" sz="6000" b="1" smtClean="0"/>
              <a:t>networks</a:t>
            </a:r>
            <a:br>
              <a:rPr lang="en-US" sz="6000" b="1" smtClean="0"/>
            </a:br>
            <a:r>
              <a:rPr lang="en-US" sz="4000" b="1" smtClean="0"/>
              <a:t>aka “your ISP”</a:t>
            </a:r>
            <a:endParaRPr lang="en-US" sz="40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2" y="4224786"/>
            <a:ext cx="2209114" cy="1536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18" y="4438546"/>
            <a:ext cx="2381759" cy="2037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81" y="5045757"/>
            <a:ext cx="4262225" cy="1430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6" y="2180968"/>
            <a:ext cx="4084132" cy="1984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3942490"/>
            <a:ext cx="3568700" cy="1257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06" y="4096522"/>
            <a:ext cx="3886200" cy="101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9" b="30096"/>
          <a:stretch/>
        </p:blipFill>
        <p:spPr>
          <a:xfrm>
            <a:off x="5096700" y="2582192"/>
            <a:ext cx="4038600" cy="1295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0" y="5432592"/>
            <a:ext cx="1773313" cy="1129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91" y="818461"/>
            <a:ext cx="2286000" cy="22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19653"/>
            <a:ext cx="2508422" cy="7525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19" y="2111543"/>
            <a:ext cx="3429000" cy="2616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24" y="370506"/>
            <a:ext cx="3856995" cy="10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709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5" y="193947"/>
            <a:ext cx="10298992" cy="66640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95" y="-474019"/>
            <a:ext cx="34290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6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mtClean="0"/>
              <a:t>Exchanges and </a:t>
            </a:r>
            <a:r>
              <a:rPr lang="en-US" sz="6000" b="1" err="1" smtClean="0"/>
              <a:t>PoPs</a:t>
            </a:r>
            <a:endParaRPr lang="en-US" sz="60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48" y="3113046"/>
            <a:ext cx="4223443" cy="1684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550194"/>
            <a:ext cx="4635500" cy="168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2" y="5168900"/>
            <a:ext cx="67437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35" y="4914214"/>
            <a:ext cx="4859465" cy="1943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70" y="3541066"/>
            <a:ext cx="3041060" cy="125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25" y="733061"/>
            <a:ext cx="24669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92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mtClean="0"/>
              <a:t>National Networks (US)</a:t>
            </a:r>
            <a:endParaRPr lang="en-US" sz="60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2" y="2291492"/>
            <a:ext cx="4372351" cy="3262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8" y="4242732"/>
            <a:ext cx="6297827" cy="1842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6" y="1998878"/>
            <a:ext cx="509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5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12811"/>
            <a:ext cx="12191999" cy="836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smtClean="0"/>
              <a:t>But why do I need to know this?</a:t>
            </a:r>
            <a:endParaRPr lang="en-US" smtClean="0"/>
          </a:p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3" y="870856"/>
            <a:ext cx="5900057" cy="59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91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392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81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57" y="0"/>
            <a:ext cx="9491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350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73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1" y="224108"/>
            <a:ext cx="10293178" cy="5604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11" y="5828743"/>
            <a:ext cx="2927178" cy="102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3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6" y="3009037"/>
            <a:ext cx="2789769" cy="1740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9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International Networks</a:t>
            </a:r>
            <a:endParaRPr lang="en-US" sz="60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6" y="5287663"/>
            <a:ext cx="4445000" cy="143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8" y="1693929"/>
            <a:ext cx="2722250" cy="1596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46" y="4214104"/>
            <a:ext cx="5692654" cy="2148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14" y="489981"/>
            <a:ext cx="3829186" cy="164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0" y="2420766"/>
            <a:ext cx="3515371" cy="1435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730" y="2841475"/>
            <a:ext cx="3810000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05" y="4214104"/>
            <a:ext cx="2033620" cy="8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30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4" y="889685"/>
            <a:ext cx="5718775" cy="468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69" y="1134487"/>
            <a:ext cx="6000311" cy="4192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366" y="1346886"/>
            <a:ext cx="1404614" cy="5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6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</a:t>
            </a:r>
            <a:r>
              <a:rPr lang="mr-IN" smtClean="0"/>
              <a:t>…</a:t>
            </a:r>
            <a:r>
              <a:rPr lang="en-US" smtClean="0"/>
              <a:t> what does all this mean for me?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Networks come in many shapes and sizes</a:t>
            </a:r>
          </a:p>
          <a:p>
            <a:r>
              <a:rPr lang="en-US" smtClean="0"/>
              <a:t>Networks interconnect to make more networks</a:t>
            </a:r>
          </a:p>
          <a:p>
            <a:r>
              <a:rPr lang="en-US" smtClean="0"/>
              <a:t>Networks get exponentially complex the more connections you have</a:t>
            </a:r>
          </a:p>
          <a:p>
            <a:endParaRPr lang="en-US" smtClean="0"/>
          </a:p>
          <a:p>
            <a:endParaRPr lang="en-US"/>
          </a:p>
          <a:p>
            <a:pPr marL="0" indent="0" algn="ctr">
              <a:buNone/>
            </a:pPr>
            <a:r>
              <a:rPr lang="en-US" b="1" smtClean="0"/>
              <a:t>If your data has to transit it - its “your” network! You need to know who to go to for help!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2443055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So</a:t>
            </a:r>
            <a:r>
              <a:rPr lang="mr-IN" dirty="0" smtClean="0"/>
              <a:t>…</a:t>
            </a:r>
            <a:r>
              <a:rPr lang="en-US" dirty="0" smtClean="0"/>
              <a:t> what does all this mean for me?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47" y="2121635"/>
            <a:ext cx="4699062" cy="37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2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smtClean="0"/>
              <a:t>as a community know </a:t>
            </a:r>
            <a:r>
              <a:rPr lang="en-US" dirty="0" smtClean="0"/>
              <a:t>this is too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NSF and others are </a:t>
            </a:r>
            <a:r>
              <a:rPr lang="en-US" dirty="0" smtClean="0"/>
              <a:t>funding multiple proposals dealing with end-to-end or disk-to-disk data </a:t>
            </a:r>
            <a:r>
              <a:rPr lang="en-US" dirty="0" smtClean="0"/>
              <a:t>flow complexity</a:t>
            </a:r>
            <a:endParaRPr lang="en-US" dirty="0" smtClean="0"/>
          </a:p>
          <a:p>
            <a:r>
              <a:rPr lang="en-US" dirty="0" smtClean="0"/>
              <a:t>National </a:t>
            </a:r>
            <a:r>
              <a:rPr lang="en-US" dirty="0" smtClean="0"/>
              <a:t>Research </a:t>
            </a:r>
            <a:r>
              <a:rPr lang="en-US" dirty="0"/>
              <a:t>Platform </a:t>
            </a:r>
            <a:endParaRPr lang="en-US" dirty="0" smtClean="0"/>
          </a:p>
          <a:p>
            <a:pPr lvl="1"/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prp.ucsd.edu</a:t>
            </a:r>
            <a:r>
              <a:rPr lang="en-US" sz="1600" dirty="0"/>
              <a:t>/events/the-first-national-research-platform-workshop</a:t>
            </a:r>
            <a:endParaRPr lang="en-US" sz="1600" dirty="0" smtClean="0"/>
          </a:p>
          <a:p>
            <a:r>
              <a:rPr lang="en-US" dirty="0" smtClean="0"/>
              <a:t>Pacific Research Platform</a:t>
            </a:r>
          </a:p>
          <a:p>
            <a:pPr lvl="1"/>
            <a:r>
              <a:rPr lang="en-US" sz="1600" dirty="0"/>
              <a:t>http://</a:t>
            </a:r>
            <a:r>
              <a:rPr lang="en-US" sz="1600" dirty="0" err="1"/>
              <a:t>prp.ucsd.edu</a:t>
            </a:r>
            <a:endParaRPr lang="en-US" sz="1600" dirty="0" smtClean="0"/>
          </a:p>
          <a:p>
            <a:r>
              <a:rPr lang="en-US" dirty="0" err="1" smtClean="0"/>
              <a:t>SLATEci</a:t>
            </a:r>
            <a:endParaRPr lang="en-US" dirty="0" smtClean="0"/>
          </a:p>
          <a:p>
            <a:pPr lvl="1"/>
            <a:r>
              <a:rPr lang="en-US" sz="1600" dirty="0"/>
              <a:t>NSF Award Search: Award</a:t>
            </a:r>
            <a:r>
              <a:rPr lang="en-US" sz="1600" dirty="0" smtClean="0"/>
              <a:t># 1724821 </a:t>
            </a:r>
          </a:p>
          <a:p>
            <a:r>
              <a:rPr lang="en-US" dirty="0" smtClean="0"/>
              <a:t>CI Engineers</a:t>
            </a:r>
          </a:p>
          <a:p>
            <a:pPr lvl="1"/>
            <a:r>
              <a:rPr lang="en-US" sz="1600" dirty="0"/>
              <a:t>https://</a:t>
            </a:r>
            <a:r>
              <a:rPr lang="en-US" sz="1600" dirty="0" err="1"/>
              <a:t>www.nsf.gov</a:t>
            </a:r>
            <a:r>
              <a:rPr lang="en-US" sz="1600" dirty="0"/>
              <a:t>/funding/</a:t>
            </a:r>
            <a:r>
              <a:rPr lang="en-US" sz="1600" dirty="0" err="1"/>
              <a:t>pgm_summ.jsp?pims_id</a:t>
            </a:r>
            <a:r>
              <a:rPr lang="en-US" sz="1600" dirty="0"/>
              <a:t>=504748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287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500"/>
            <a:ext cx="12192000" cy="85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02287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dirty="0" smtClean="0"/>
              <a:t>so many networks?</a:t>
            </a:r>
            <a:endParaRPr lang="en-US" dirty="0" smtClean="0"/>
          </a:p>
          <a:p>
            <a:pPr lvl="1"/>
            <a:r>
              <a:rPr lang="en-US" dirty="0" smtClean="0"/>
              <a:t>Not all networks are the same!</a:t>
            </a:r>
            <a:endParaRPr lang="en-US" dirty="0" smtClean="0"/>
          </a:p>
          <a:p>
            <a:r>
              <a:rPr lang="en-US" dirty="0" smtClean="0"/>
              <a:t>Types of networks you </a:t>
            </a:r>
            <a:r>
              <a:rPr lang="en-US" dirty="0" smtClean="0"/>
              <a:t>may encounter</a:t>
            </a:r>
          </a:p>
          <a:p>
            <a:pPr lvl="1"/>
            <a:r>
              <a:rPr lang="en-US" dirty="0" smtClean="0"/>
              <a:t>What ones are </a:t>
            </a:r>
            <a:r>
              <a:rPr lang="en-US" dirty="0" err="1" smtClean="0"/>
              <a:t>relevent</a:t>
            </a:r>
            <a:r>
              <a:rPr lang="en-US" dirty="0" smtClean="0"/>
              <a:t> to you?</a:t>
            </a:r>
            <a:endParaRPr lang="en-US" dirty="0" smtClean="0"/>
          </a:p>
          <a:p>
            <a:r>
              <a:rPr lang="en-US" dirty="0" smtClean="0"/>
              <a:t>DTNs</a:t>
            </a:r>
          </a:p>
          <a:p>
            <a:pPr lvl="1"/>
            <a:r>
              <a:rPr lang="en-US" dirty="0" smtClean="0"/>
              <a:t>A computer with a simple but critical job</a:t>
            </a:r>
            <a:endParaRPr lang="en-US" dirty="0" smtClean="0"/>
          </a:p>
          <a:p>
            <a:r>
              <a:rPr lang="en-US" dirty="0" smtClean="0"/>
              <a:t>Build yourself a </a:t>
            </a:r>
            <a:r>
              <a:rPr lang="en-US" dirty="0" smtClean="0"/>
              <a:t>picture</a:t>
            </a:r>
          </a:p>
          <a:p>
            <a:pPr lvl="1"/>
            <a:r>
              <a:rPr lang="en-US" dirty="0" smtClean="0"/>
              <a:t>What are your resources? Who are your resources?</a:t>
            </a:r>
          </a:p>
          <a:p>
            <a:pPr lvl="1"/>
            <a:r>
              <a:rPr lang="en-US" dirty="0" smtClean="0"/>
              <a:t>If you don’t know, how will your researchers know what the possibilities are?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5" y="1605517"/>
            <a:ext cx="5681133" cy="28141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800" dirty="0" smtClean="0"/>
              <a:t>Wallace A. Chase</a:t>
            </a:r>
          </a:p>
          <a:p>
            <a:pPr marL="0" indent="0" algn="ctr">
              <a:buNone/>
            </a:pPr>
            <a:r>
              <a:rPr lang="en-US" dirty="0" smtClean="0"/>
              <a:t>Executive Director,</a:t>
            </a:r>
          </a:p>
          <a:p>
            <a:pPr marL="0" indent="0" algn="ctr">
              <a:buNone/>
            </a:pPr>
            <a:r>
              <a:rPr lang="en-US" sz="2400" dirty="0" smtClean="0"/>
              <a:t>Networking  and Telecommunications</a:t>
            </a:r>
          </a:p>
          <a:p>
            <a:pPr marL="0" indent="0" algn="ctr">
              <a:buNone/>
            </a:pPr>
            <a:r>
              <a:rPr lang="en-US" sz="2400" dirty="0" smtClean="0"/>
              <a:t>Clemson University</a:t>
            </a:r>
          </a:p>
          <a:p>
            <a:pPr marL="0" indent="0" algn="ctr">
              <a:buNone/>
            </a:pPr>
            <a:r>
              <a:rPr lang="en-US" dirty="0" smtClean="0"/>
              <a:t>CEO, Carolina Light Rail Network</a:t>
            </a:r>
          </a:p>
          <a:p>
            <a:pPr marL="0" indent="0" algn="ctr">
              <a:buNone/>
            </a:pPr>
            <a:r>
              <a:rPr lang="en-US" sz="2600" dirty="0" err="1" smtClean="0"/>
              <a:t>wchase@clemson.edu</a:t>
            </a:r>
            <a:endParaRPr lang="en-US" sz="2600" smtClean="0"/>
          </a:p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63653" y="5530527"/>
            <a:ext cx="793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 very special thanks to Matt </a:t>
            </a:r>
            <a:r>
              <a:rPr lang="en-US" dirty="0" err="1" smtClean="0"/>
              <a:t>Younkins</a:t>
            </a:r>
            <a:r>
              <a:rPr lang="en-US" dirty="0" smtClean="0"/>
              <a:t> at OU, as the raptors are on loan from him!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080" y="5914388"/>
            <a:ext cx="3013575" cy="7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4362</TotalTime>
  <Words>1932</Words>
  <Application>Microsoft Macintosh PowerPoint</Application>
  <PresentationFormat>Widescreen</PresentationFormat>
  <Paragraphs>355</Paragraphs>
  <Slides>91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Calibri</vt:lpstr>
      <vt:lpstr>Calibri Light</vt:lpstr>
      <vt:lpstr>Mangal</vt:lpstr>
      <vt:lpstr>Wingdings 2</vt:lpstr>
      <vt:lpstr>Arial</vt:lpstr>
      <vt:lpstr>Office Theme</vt:lpstr>
      <vt:lpstr>Networking for research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makes this so complex anyway?</vt:lpstr>
      <vt:lpstr>“Commodity” Networks</vt:lpstr>
      <vt:lpstr>“Commodity” Networks</vt:lpstr>
      <vt:lpstr>“Commodity” Networks</vt:lpstr>
      <vt:lpstr>“Commodity” Networks</vt:lpstr>
      <vt:lpstr>“Commodity” Networks</vt:lpstr>
      <vt:lpstr>“Commodity” Networks</vt:lpstr>
      <vt:lpstr>Commodity networks</vt:lpstr>
      <vt:lpstr>Lets take a smaller network and use as an example of this issue…</vt:lpstr>
      <vt:lpstr>The academic network</vt:lpstr>
      <vt:lpstr>What makes up an academic network?</vt:lpstr>
      <vt:lpstr>What makes up an academic network?</vt:lpstr>
      <vt:lpstr>What makes up an academic network?</vt:lpstr>
      <vt:lpstr>What makes up an academic network?</vt:lpstr>
      <vt:lpstr>What makes up an academic network?</vt:lpstr>
      <vt:lpstr>The academic network…</vt:lpstr>
      <vt:lpstr>The academic network…</vt:lpstr>
      <vt:lpstr>The academic network…</vt:lpstr>
      <vt:lpstr>The academic network…</vt:lpstr>
      <vt:lpstr>The academic network…</vt:lpstr>
      <vt:lpstr>PowerPoint Presentation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Commercial Commodity Networks</vt:lpstr>
      <vt:lpstr>When Computational Science Meets Commercial Commodity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Specialty networks to the rescue!</vt:lpstr>
      <vt:lpstr>Data Transfer Nodes (DTN)</vt:lpstr>
      <vt:lpstr>So what should I do?  I’m not a network engineer! </vt:lpstr>
      <vt:lpstr>You don’t need to be.</vt:lpstr>
      <vt:lpstr>Build a relationship diagram</vt:lpstr>
      <vt:lpstr>PowerPoint Presentation</vt:lpstr>
      <vt:lpstr>PowerPoint Presentation</vt:lpstr>
      <vt:lpstr>PowerPoint Presentation</vt:lpstr>
      <vt:lpstr>PowerPoint Presentation</vt:lpstr>
      <vt:lpstr>State/regional networks aka “your ISP”</vt:lpstr>
      <vt:lpstr>PowerPoint Presentation</vt:lpstr>
      <vt:lpstr>Exchanges and PoPs</vt:lpstr>
      <vt:lpstr>National Networks (US)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Networks</vt:lpstr>
      <vt:lpstr>PowerPoint Presentation</vt:lpstr>
      <vt:lpstr>So… what does all this mean for me?</vt:lpstr>
      <vt:lpstr>So… what does all this mean for me?</vt:lpstr>
      <vt:lpstr>We as a community know this is too complex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for research</dc:title>
  <dc:creator>Wallace Chase</dc:creator>
  <cp:lastModifiedBy>Wallace Armstron Chase</cp:lastModifiedBy>
  <cp:revision>82</cp:revision>
  <dcterms:created xsi:type="dcterms:W3CDTF">2017-05-30T00:54:15Z</dcterms:created>
  <dcterms:modified xsi:type="dcterms:W3CDTF">2017-08-04T13:29:40Z</dcterms:modified>
</cp:coreProperties>
</file>