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701" r:id="rId2"/>
    <p:sldId id="1240" r:id="rId3"/>
    <p:sldId id="1241" r:id="rId4"/>
    <p:sldId id="1242" r:id="rId5"/>
    <p:sldId id="1243" r:id="rId6"/>
    <p:sldId id="1244" r:id="rId7"/>
    <p:sldId id="1245" r:id="rId8"/>
    <p:sldId id="1246" r:id="rId9"/>
    <p:sldId id="1247" r:id="rId10"/>
    <p:sldId id="1248" r:id="rId11"/>
    <p:sldId id="1249" r:id="rId12"/>
    <p:sldId id="1250" r:id="rId13"/>
    <p:sldId id="1251" r:id="rId14"/>
    <p:sldId id="1252" r:id="rId15"/>
    <p:sldId id="1253" r:id="rId16"/>
    <p:sldId id="1254" r:id="rId17"/>
    <p:sldId id="1255" r:id="rId18"/>
    <p:sldId id="1256" r:id="rId19"/>
    <p:sldId id="1257" r:id="rId20"/>
    <p:sldId id="1258" r:id="rId21"/>
    <p:sldId id="1259" r:id="rId22"/>
    <p:sldId id="1260" r:id="rId23"/>
    <p:sldId id="1261" r:id="rId24"/>
    <p:sldId id="1238" r:id="rId25"/>
    <p:sldId id="1239" r:id="rId26"/>
    <p:sldId id="1073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  <a:srgbClr val="FF4747"/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575" autoAdjust="0"/>
  </p:normalViewPr>
  <p:slideViewPr>
    <p:cSldViewPr>
      <p:cViewPr varScale="1">
        <p:scale>
          <a:sx n="65" d="100"/>
          <a:sy n="65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4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4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1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5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5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77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25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2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3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56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3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78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3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2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7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463E9-8AED-4D73-8646-5963558DA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24600" y="6096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4" name="Picture 15" descr="ou201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6175524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5" descr="oscer_logo_crimson_200609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27899"/>
            <a:ext cx="7762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9" descr="ouit_logo_small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7800" y="6127899"/>
            <a:ext cx="11430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9" name="Picture 15" descr="ou201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904" y="6096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86" y="6157586"/>
            <a:ext cx="991414" cy="579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2011/nsf11011/nsf11011.j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982178"/>
            <a:ext cx="83820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So You Want to Write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Cyberinfrastructure Proposal</a:t>
            </a:r>
            <a:endParaRPr lang="en-US" sz="35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38500"/>
            <a:ext cx="80010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Henry Neeman, University of Oklahoma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Director, OU Supercomputing Center for Education &amp; Research (OSCER)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Assistant Vice President, Information Technology - Research Strategy Advisor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Associate Professor, College of Engineering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 smtClean="0"/>
              <a:t>Adjunct Faculty, School of Computer Science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400" b="1" dirty="0" smtClean="0"/>
              <a:t>Advanced Cyberinfrastructure Research &amp; Education Facilitators Virtual Residency Workshop 2017</a:t>
            </a:r>
          </a:p>
          <a:p>
            <a:pPr eaLnBrk="1" hangingPunct="1">
              <a:spcBef>
                <a:spcPts val="0"/>
              </a:spcBef>
            </a:pPr>
            <a:r>
              <a:rPr lang="en-US" sz="1400" b="1" dirty="0" smtClean="0"/>
              <a:t>Wednes</a:t>
            </a:r>
            <a:r>
              <a:rPr lang="en-US" sz="1400" b="1" dirty="0" smtClean="0"/>
              <a:t>day </a:t>
            </a:r>
            <a:r>
              <a:rPr lang="en-US" sz="1400" b="1" dirty="0" smtClean="0"/>
              <a:t>August</a:t>
            </a:r>
            <a:r>
              <a:rPr lang="en-US" sz="1400" b="1" dirty="0" smtClean="0"/>
              <a:t> 2 2017</a:t>
            </a:r>
            <a:endParaRPr lang="en-US" sz="1400" b="1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67000" y="5254752"/>
            <a:ext cx="3886200" cy="1066800"/>
            <a:chOff x="1824" y="3120"/>
            <a:chExt cx="3168" cy="853"/>
          </a:xfrm>
        </p:grpSpPr>
        <p:pic>
          <p:nvPicPr>
            <p:cNvPr id="11272" name="Picture 9" descr="ouit_logo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6" y="3168"/>
              <a:ext cx="15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4" y="3120"/>
              <a:ext cx="120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578"/>
            <a:ext cx="1818132" cy="10634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50" dirty="0"/>
              <a:t>MRI/CRI </a:t>
            </a:r>
            <a:r>
              <a:rPr lang="en-US" sz="3550" dirty="0" smtClean="0"/>
              <a:t>for HPC or Storage Questions</a:t>
            </a:r>
            <a:endParaRPr lang="en-US" sz="35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377"/>
            <a:ext cx="8229600" cy="4708525"/>
          </a:xfrm>
        </p:spPr>
        <p:txBody>
          <a:bodyPr/>
          <a:lstStyle/>
          <a:p>
            <a:r>
              <a:rPr lang="en-US" dirty="0" smtClean="0"/>
              <a:t>How much storage will be needed for this project?</a:t>
            </a:r>
          </a:p>
          <a:p>
            <a:pPr lvl="1"/>
            <a:r>
              <a:rPr lang="en-US" dirty="0" smtClean="0"/>
              <a:t>If this is for live storage: What is the maximum amount of storage at a time that will be needed for this project?</a:t>
            </a:r>
          </a:p>
          <a:p>
            <a:pPr lvl="1"/>
            <a:r>
              <a:rPr lang="en-US" dirty="0" smtClean="0"/>
              <a:t>If this is for archival storage: What is the total amount of storage needed over the lifetime of the equipment?</a:t>
            </a:r>
          </a:p>
          <a:p>
            <a:r>
              <a:rPr lang="en-US" dirty="0" smtClean="0"/>
              <a:t>How was that calculated?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01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CC* Questions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expected typical size of each dataset </a:t>
            </a:r>
            <a:r>
              <a:rPr lang="en-US" dirty="0" smtClean="0"/>
              <a:t>being transferred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(It would be helpful to know expected growth rate: A</a:t>
            </a:r>
            <a:r>
              <a:rPr lang="en-US" dirty="0" smtClean="0"/>
              <a:t>re you expecting </a:t>
            </a:r>
            <a:r>
              <a:rPr lang="en-US" dirty="0"/>
              <a:t>it to stay roughly the same over the next </a:t>
            </a:r>
            <a:r>
              <a:rPr lang="en-US" dirty="0" smtClean="0"/>
              <a:t>several years</a:t>
            </a:r>
            <a:r>
              <a:rPr lang="en-US" dirty="0"/>
              <a:t>, or to double every two years, or what</a:t>
            </a:r>
            <a:r>
              <a:rPr lang="en-US" dirty="0" smtClean="0"/>
              <a:t>?)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6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CC* Questions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</a:t>
            </a:r>
            <a:r>
              <a:rPr lang="en-US" dirty="0"/>
              <a:t>are such datasets originating, and where are </a:t>
            </a:r>
            <a:r>
              <a:rPr lang="en-US" dirty="0" smtClean="0"/>
              <a:t>they being </a:t>
            </a:r>
            <a:r>
              <a:rPr lang="en-US" dirty="0"/>
              <a:t>transferred to?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Why </a:t>
            </a:r>
            <a:r>
              <a:rPr lang="en-US" dirty="0"/>
              <a:t>do such datasets need to be transferred between </a:t>
            </a:r>
            <a:r>
              <a:rPr lang="en-US" dirty="0" smtClean="0"/>
              <a:t>these endpoints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(That </a:t>
            </a:r>
            <a:r>
              <a:rPr lang="en-US" dirty="0"/>
              <a:t>is, what </a:t>
            </a:r>
            <a:r>
              <a:rPr lang="en-US" dirty="0" smtClean="0"/>
              <a:t>requirement do </a:t>
            </a:r>
            <a:r>
              <a:rPr lang="en-US" dirty="0"/>
              <a:t>these data transfers </a:t>
            </a:r>
            <a:r>
              <a:rPr lang="en-US" dirty="0" smtClean="0"/>
              <a:t>address for your team’s research?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07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CC* Questions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time window for transferring each such dataset?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Why </a:t>
            </a:r>
            <a:r>
              <a:rPr lang="en-US" dirty="0"/>
              <a:t>does each such dataset need to be transferred </a:t>
            </a:r>
            <a:r>
              <a:rPr lang="en-US" dirty="0" smtClean="0"/>
              <a:t>during that </a:t>
            </a:r>
            <a:r>
              <a:rPr lang="en-US" dirty="0"/>
              <a:t>specific time window?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is, what's the negative impact of the transfer taking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a</a:t>
            </a:r>
            <a:r>
              <a:rPr lang="en-US" dirty="0" smtClean="0"/>
              <a:t>) </a:t>
            </a:r>
            <a:r>
              <a:rPr lang="en-US" dirty="0"/>
              <a:t>marginally longer and </a:t>
            </a:r>
            <a:r>
              <a:rPr lang="en-US" dirty="0" smtClean="0"/>
              <a:t>(</a:t>
            </a:r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/>
              <a:t>much longer?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often do you expect to have such a data transfer need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9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NSF proposal has to have a section on “Results from Prior NSF Support.”</a:t>
            </a:r>
          </a:p>
          <a:p>
            <a:r>
              <a:rPr lang="en-US" dirty="0" smtClean="0"/>
              <a:t>If your team has lots of that, you can’t fit it all. The solicitation and the NSF’s Grant Proposal Guide provide useful guidelines on that.</a:t>
            </a:r>
          </a:p>
          <a:p>
            <a:pPr lvl="1"/>
            <a:r>
              <a:rPr lang="en-US" dirty="0" smtClean="0"/>
              <a:t>The PI and each Co-PI should each provide the one most relevant grant.</a:t>
            </a:r>
          </a:p>
          <a:p>
            <a:r>
              <a:rPr lang="en-US" dirty="0" smtClean="0"/>
              <a:t>For an MRI, preference should be given to equipment grants, especially other MRIs.</a:t>
            </a:r>
          </a:p>
          <a:p>
            <a:r>
              <a:rPr lang="en-US" dirty="0" smtClean="0"/>
              <a:t>If you don’t have anything relevant, say that.</a:t>
            </a:r>
          </a:p>
          <a:p>
            <a:r>
              <a:rPr lang="en-US" dirty="0" smtClean="0"/>
              <a:t>If you do, is there a way that you can fit this proposal into a more coherent story about how your institution does CI?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0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quipment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a rationale for the equipment. This reinforces your vision statement.</a:t>
            </a:r>
          </a:p>
          <a:p>
            <a:r>
              <a:rPr lang="en-US" dirty="0" smtClean="0"/>
              <a:t>Describe the purchase process.</a:t>
            </a:r>
          </a:p>
          <a:p>
            <a:r>
              <a:rPr lang="en-US" dirty="0" smtClean="0"/>
              <a:t>Describe current similar equipment at your institution or otherwise available to your researchers.</a:t>
            </a:r>
          </a:p>
          <a:p>
            <a:pPr lvl="1"/>
            <a:r>
              <a:rPr lang="en-US" dirty="0" smtClean="0"/>
              <a:t>Just because there’s another one nearby doesn’t mean your proposal isn’t fundable.</a:t>
            </a:r>
          </a:p>
          <a:p>
            <a:pPr lvl="1"/>
            <a:r>
              <a:rPr lang="en-US" dirty="0" smtClean="0"/>
              <a:t>Just because there are national centers with bigger resources doesn’t mean your proposal isn’t fundable.</a:t>
            </a:r>
          </a:p>
          <a:p>
            <a:r>
              <a:rPr lang="en-US" dirty="0" smtClean="0"/>
              <a:t>Describe the role of the equipment.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7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quipment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equipment in detail. You can express lots of technical information in a modest number of paragraphs.</a:t>
            </a:r>
          </a:p>
          <a:p>
            <a:r>
              <a:rPr lang="en-US" dirty="0" smtClean="0"/>
              <a:t>Describe how the equipment will be accessed.</a:t>
            </a:r>
          </a:p>
          <a:p>
            <a:r>
              <a:rPr lang="en-US" dirty="0" smtClean="0"/>
              <a:t>Give the expected performance.</a:t>
            </a:r>
          </a:p>
          <a:p>
            <a:r>
              <a:rPr lang="en-US" dirty="0" smtClean="0"/>
              <a:t>Describe delivery, installation and operations training.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13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the equipment will attract researchers. Will it be used to attract new faculty and/or new students?</a:t>
            </a:r>
          </a:p>
          <a:p>
            <a:r>
              <a:rPr lang="en-US" dirty="0" smtClean="0"/>
              <a:t>Refer back to the research section to describe the impact on your team’s research.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Describe the broader impacts.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Impact on STEM research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Integration of research and education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Underrepresented populations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minorities, women, disabled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non-PhD-granting institutions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rural vs urban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Societal impact: e.g., health, economic development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National defense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Refer back to the individual research projects’ broader impacts.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 don’t need to have all of these items, but have some.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Your broader impacts are judged more on what you’ve already done that on what you claim you’re going to do.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59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the facility where the equipment will reside, in detail.</a:t>
            </a:r>
          </a:p>
          <a:p>
            <a:r>
              <a:rPr lang="en-US" dirty="0" smtClean="0"/>
              <a:t>Operations labor: who, what credentials, who will manage them.</a:t>
            </a:r>
          </a:p>
          <a:p>
            <a:pPr lvl="1"/>
            <a:r>
              <a:rPr lang="en-US" dirty="0"/>
              <a:t>You can make them or their boss Senior Personnel.</a:t>
            </a:r>
          </a:p>
          <a:p>
            <a:r>
              <a:rPr lang="en-US" dirty="0" smtClean="0"/>
              <a:t>Apportioning: Who will get how much? </a:t>
            </a:r>
          </a:p>
          <a:p>
            <a:r>
              <a:rPr lang="en-US" dirty="0" smtClean="0"/>
              <a:t>Decision making: Describe the procedure.</a:t>
            </a:r>
          </a:p>
          <a:p>
            <a:r>
              <a:rPr lang="en-US" dirty="0" smtClean="0"/>
              <a:t>Advisory committee(s)</a:t>
            </a:r>
          </a:p>
          <a:p>
            <a:pPr lvl="1"/>
            <a:r>
              <a:rPr lang="en-US" dirty="0" smtClean="0"/>
              <a:t>External: one </a:t>
            </a:r>
            <a:r>
              <a:rPr lang="en-US" dirty="0"/>
              <a:t>CI, one researcher, one broader </a:t>
            </a:r>
            <a:r>
              <a:rPr lang="en-US" dirty="0" smtClean="0"/>
              <a:t>impacts.</a:t>
            </a:r>
            <a:endParaRPr lang="en-US" dirty="0"/>
          </a:p>
          <a:p>
            <a:pPr lvl="1"/>
            <a:r>
              <a:rPr lang="en-US" dirty="0"/>
              <a:t>You can also have an Internal Advisory Committee.</a:t>
            </a:r>
          </a:p>
          <a:p>
            <a:r>
              <a:rPr lang="en-US" dirty="0" smtClean="0"/>
              <a:t>Timeline and milestones</a:t>
            </a:r>
          </a:p>
          <a:p>
            <a:r>
              <a:rPr lang="en-US" dirty="0" smtClean="0"/>
              <a:t>Sustainability plan: What happens when the grant ends?</a:t>
            </a:r>
          </a:p>
          <a:p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6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9"/>
            <a:ext cx="8370277" cy="4455624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quipment Location and Type (MRI/CRI)</a:t>
            </a:r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Research Activities to be Enabled</a:t>
            </a:r>
          </a:p>
          <a:p>
            <a:pPr lvl="1"/>
            <a:r>
              <a:rPr lang="en-US" dirty="0" smtClean="0"/>
              <a:t>Includes Results from Prior NSF Support</a:t>
            </a:r>
          </a:p>
          <a:p>
            <a:r>
              <a:rPr lang="en-US" dirty="0" smtClean="0"/>
              <a:t>Description of the equipment and Needs</a:t>
            </a:r>
          </a:p>
          <a:p>
            <a:r>
              <a:rPr lang="en-US" dirty="0" smtClean="0"/>
              <a:t>Impact on Research and Training Infrastructure</a:t>
            </a:r>
          </a:p>
          <a:p>
            <a:r>
              <a:rPr lang="en-US" dirty="0" smtClean="0"/>
              <a:t>Management Plan</a:t>
            </a:r>
          </a:p>
          <a:p>
            <a:r>
              <a:rPr lang="en-US" dirty="0" smtClean="0"/>
              <a:t>Cost Share &amp; Institutional Commitment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Plan: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will the equipment reside? (e.g., data center)</a:t>
            </a:r>
          </a:p>
          <a:p>
            <a:r>
              <a:rPr lang="en-US" dirty="0" smtClean="0"/>
              <a:t>What capabilities does that location have?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Power</a:t>
            </a:r>
          </a:p>
          <a:p>
            <a:pPr lvl="2"/>
            <a:r>
              <a:rPr lang="en-US" dirty="0" smtClean="0"/>
              <a:t>UPS? Generator?</a:t>
            </a:r>
          </a:p>
          <a:p>
            <a:pPr lvl="1"/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Fire suppression?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Accessibility: Describe the path from loading dock to data center floor.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For some programs (e.g., Major Research Instrumentation), cost share is </a:t>
            </a:r>
            <a:r>
              <a:rPr lang="en-US" b="1" u="sng" dirty="0" smtClean="0"/>
              <a:t>mandatory</a:t>
            </a:r>
            <a:r>
              <a:rPr lang="en-US" dirty="0" smtClean="0"/>
              <a:t> for PhD-granting institutions and non-degree-granting institutions.</a:t>
            </a:r>
          </a:p>
          <a:p>
            <a:pPr lvl="1"/>
            <a:r>
              <a:rPr lang="en-US" dirty="0" smtClean="0"/>
              <a:t>MRI: 30% of </a:t>
            </a:r>
            <a:r>
              <a:rPr lang="en-US" dirty="0"/>
              <a:t>total project budget (NSF pays 70</a:t>
            </a:r>
            <a:r>
              <a:rPr lang="en-US" dirty="0" smtClean="0"/>
              <a:t>%).</a:t>
            </a:r>
          </a:p>
          <a:p>
            <a:r>
              <a:rPr lang="en-US" dirty="0" smtClean="0"/>
              <a:t>For some programs (e.g., Major Research Instrumentation), cost share is </a:t>
            </a:r>
            <a:r>
              <a:rPr lang="en-US" b="1" u="sng" dirty="0" smtClean="0"/>
              <a:t>forbidden</a:t>
            </a:r>
            <a:r>
              <a:rPr lang="en-US" dirty="0" smtClean="0"/>
              <a:t> for non-PhD-granting </a:t>
            </a:r>
            <a:r>
              <a:rPr lang="en-US" dirty="0"/>
              <a:t>degree-granting institutions.</a:t>
            </a:r>
          </a:p>
          <a:p>
            <a:r>
              <a:rPr lang="en-US" dirty="0" smtClean="0"/>
              <a:t>Cost share can only be done at </a:t>
            </a:r>
            <a:r>
              <a:rPr lang="en-US" b="1" u="sng" dirty="0" smtClean="0"/>
              <a:t>exactly</a:t>
            </a:r>
            <a:r>
              <a:rPr lang="en-US" dirty="0" smtClean="0"/>
              <a:t> the level required in the solicitation.</a:t>
            </a:r>
          </a:p>
          <a:p>
            <a:r>
              <a:rPr lang="en-US" dirty="0" smtClean="0"/>
              <a:t>There is </a:t>
            </a:r>
            <a:r>
              <a:rPr lang="en-US" b="1" u="sng" dirty="0" smtClean="0"/>
              <a:t>NO SUCH THING</a:t>
            </a:r>
            <a:r>
              <a:rPr lang="en-US" b="1" dirty="0" smtClean="0"/>
              <a:t> </a:t>
            </a:r>
            <a:r>
              <a:rPr lang="en-US" dirty="0" smtClean="0"/>
              <a:t>as voluntary cost share:            If they don’t ask for it, you can’t include it.</a:t>
            </a:r>
          </a:p>
          <a:p>
            <a:pPr lvl="1"/>
            <a:r>
              <a:rPr lang="en-US" dirty="0" smtClean="0"/>
              <a:t>Your proposal may be returned without review if you do.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5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the same as cost share.</a:t>
            </a:r>
          </a:p>
          <a:p>
            <a:r>
              <a:rPr lang="en-US" dirty="0" smtClean="0"/>
              <a:t>Not required, not prohibited.</a:t>
            </a:r>
          </a:p>
          <a:p>
            <a:r>
              <a:rPr lang="en-US" dirty="0" smtClean="0"/>
              <a:t>Strange rules:</a:t>
            </a:r>
          </a:p>
          <a:p>
            <a:pPr lvl="1"/>
            <a:r>
              <a:rPr lang="en-US" b="1" u="sng" dirty="0" smtClean="0"/>
              <a:t>CANNOT</a:t>
            </a:r>
            <a:r>
              <a:rPr lang="en-US" dirty="0" smtClean="0"/>
              <a:t> mention any dollar figures (or anything that can be straightforwardly translated into dollar figures).</a:t>
            </a:r>
          </a:p>
          <a:p>
            <a:pPr lvl="1"/>
            <a:r>
              <a:rPr lang="en-US" b="1" u="sng" dirty="0" smtClean="0"/>
              <a:t>MUST</a:t>
            </a:r>
            <a:r>
              <a:rPr lang="en-US" dirty="0" smtClean="0"/>
              <a:t> appear in the Facilities section (preference for at the end).</a:t>
            </a:r>
          </a:p>
          <a:p>
            <a:pPr lvl="1"/>
            <a:r>
              <a:rPr lang="en-US" b="1" u="sng" dirty="0" smtClean="0"/>
              <a:t>SHOULD</a:t>
            </a:r>
            <a:r>
              <a:rPr lang="en-US" dirty="0" smtClean="0"/>
              <a:t> be confirmed in a letter of commitment from someone who has the authority to commit.</a:t>
            </a:r>
          </a:p>
          <a:p>
            <a:pPr lvl="1"/>
            <a:r>
              <a:rPr lang="en-US" b="1" u="sng" dirty="0" smtClean="0"/>
              <a:t>MAY</a:t>
            </a:r>
            <a:r>
              <a:rPr lang="en-US" dirty="0" smtClean="0"/>
              <a:t> appear in the project description (which is a good idea).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1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CC: Cyberinfrastructure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campus network: detail is good!</a:t>
            </a:r>
          </a:p>
          <a:p>
            <a:r>
              <a:rPr lang="en-US" dirty="0" smtClean="0"/>
              <a:t>Description of statewide network, if appropriate</a:t>
            </a:r>
          </a:p>
          <a:p>
            <a:r>
              <a:rPr lang="en-US" dirty="0" smtClean="0"/>
              <a:t>Relevant networking grants, if any</a:t>
            </a:r>
          </a:p>
          <a:p>
            <a:r>
              <a:rPr lang="en-US" dirty="0" smtClean="0"/>
              <a:t>IPv6</a:t>
            </a:r>
          </a:p>
          <a:p>
            <a:r>
              <a:rPr lang="en-US" dirty="0" err="1" smtClean="0"/>
              <a:t>perfSonar</a:t>
            </a:r>
            <a:endParaRPr lang="en-US" dirty="0" smtClean="0"/>
          </a:p>
          <a:p>
            <a:r>
              <a:rPr lang="en-US" dirty="0" err="1" smtClean="0"/>
              <a:t>InCommon</a:t>
            </a:r>
            <a:endParaRPr lang="en-US" dirty="0" smtClean="0"/>
          </a:p>
          <a:p>
            <a:r>
              <a:rPr lang="en-US" dirty="0" smtClean="0"/>
              <a:t>BCP 38 (or </a:t>
            </a:r>
            <a:r>
              <a:rPr lang="en-US" dirty="0" err="1" smtClean="0"/>
              <a:t>uRPF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Connection to Internet2, AL2S, </a:t>
            </a:r>
            <a:r>
              <a:rPr lang="en-US" dirty="0" err="1" smtClean="0"/>
              <a:t>ESnet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Other relevant services (e.g., Globus Online, </a:t>
            </a:r>
            <a:r>
              <a:rPr lang="en-US" dirty="0" err="1" smtClean="0"/>
              <a:t>Cilogon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Be concise and specific 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5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sponsors!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Without our sponsors, we couldn’t run this year’s event.</a:t>
            </a:r>
          </a:p>
          <a:p>
            <a:r>
              <a:rPr lang="en-US" dirty="0" smtClean="0"/>
              <a:t>Gold Sponsors</a:t>
            </a:r>
          </a:p>
          <a:p>
            <a:pPr lvl="1"/>
            <a:r>
              <a:rPr lang="en-US" dirty="0" smtClean="0"/>
              <a:t>Hewlett Packard Enterprise</a:t>
            </a:r>
          </a:p>
          <a:p>
            <a:pPr lvl="1"/>
            <a:r>
              <a:rPr lang="en-US" dirty="0" smtClean="0"/>
              <a:t>Intel</a:t>
            </a:r>
          </a:p>
          <a:p>
            <a:r>
              <a:rPr lang="en-US" dirty="0" smtClean="0"/>
              <a:t>Silver Sponsors</a:t>
            </a:r>
          </a:p>
          <a:p>
            <a:pPr lvl="1"/>
            <a:r>
              <a:rPr lang="en-US" dirty="0" smtClean="0"/>
              <a:t>Amazon Web Services</a:t>
            </a:r>
          </a:p>
          <a:p>
            <a:pPr lvl="1"/>
            <a:r>
              <a:rPr lang="en-US" dirty="0" err="1" smtClean="0"/>
              <a:t>DataDirect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Fierce Software</a:t>
            </a:r>
          </a:p>
          <a:p>
            <a:pPr lvl="1"/>
            <a:r>
              <a:rPr lang="en-US" dirty="0" smtClean="0"/>
              <a:t>Nimble Storage HPE</a:t>
            </a:r>
          </a:p>
          <a:p>
            <a:pPr lvl="1"/>
            <a:r>
              <a:rPr lang="en-US" dirty="0" smtClean="0"/>
              <a:t>Symbolic 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T-shirts Coming!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07" y="1299051"/>
            <a:ext cx="5943024" cy="4728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676400"/>
            <a:ext cx="14203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100%</a:t>
            </a:r>
          </a:p>
          <a:p>
            <a:pPr algn="r"/>
            <a:r>
              <a:rPr lang="en-US" dirty="0" smtClean="0"/>
              <a:t>Cotton!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Arriving</a:t>
            </a:r>
          </a:p>
          <a:p>
            <a:pPr algn="r"/>
            <a:r>
              <a:rPr lang="en-US" dirty="0" smtClean="0"/>
              <a:t>this week!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Remote</a:t>
            </a:r>
          </a:p>
          <a:p>
            <a:pPr algn="r"/>
            <a:r>
              <a:rPr lang="en-US" dirty="0"/>
              <a:t>attendees:</a:t>
            </a:r>
          </a:p>
          <a:p>
            <a:pPr algn="r"/>
            <a:r>
              <a:rPr lang="en-US" dirty="0" smtClean="0"/>
              <a:t>We’ll get them to you, but only if </a:t>
            </a:r>
            <a:r>
              <a:rPr lang="en-US" dirty="0"/>
              <a:t>you show up as having joined </a:t>
            </a:r>
            <a:r>
              <a:rPr lang="en-US" dirty="0" smtClean="0"/>
              <a:t>us</a:t>
            </a:r>
          </a:p>
          <a:p>
            <a:pPr algn="r"/>
            <a:r>
              <a:rPr lang="en-US" dirty="0" smtClean="0"/>
              <a:t>on Zoom!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9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 smtClean="0">
                <a:latin typeface="Arial Black" panose="020B0A04020102020204" pitchFamily="34" charset="0"/>
              </a:rPr>
              <a:t>Thanks for your attention!</a:t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latin typeface="Arial Black" panose="020B0A04020102020204" pitchFamily="34" charset="0"/>
              </a:rPr>
              <a:t/>
            </a:r>
            <a:br>
              <a:rPr lang="en-US" sz="6000" dirty="0" smtClean="0">
                <a:latin typeface="Arial Black" panose="020B0A04020102020204" pitchFamily="34" charset="0"/>
              </a:rPr>
            </a:br>
            <a:r>
              <a:rPr lang="en-US" sz="6000" dirty="0" smtClean="0">
                <a:latin typeface="Arial Black" panose="020B0A04020102020204" pitchFamily="34" charset="0"/>
              </a:rPr>
              <a:t>Questions?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200" dirty="0" smtClean="0"/>
              <a:t>hneeman@ou.edu</a:t>
            </a:r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055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Solicitation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NSF provides an extensive, reasonably detailed solicitation.</a:t>
            </a:r>
          </a:p>
          <a:p>
            <a:pPr lvl="1"/>
            <a:r>
              <a:rPr lang="en-US" dirty="0" smtClean="0"/>
              <a:t>Read it.</a:t>
            </a:r>
          </a:p>
          <a:p>
            <a:pPr lvl="1"/>
            <a:r>
              <a:rPr lang="en-US" dirty="0" smtClean="0"/>
              <a:t>Obey it.</a:t>
            </a:r>
          </a:p>
          <a:p>
            <a:r>
              <a:rPr lang="en-US" dirty="0" smtClean="0"/>
              <a:t>Failure to obey the solicitation can be grounds for          returning your proposal without review.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1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9" y="1248779"/>
            <a:ext cx="8229600" cy="51520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Describe the overall project.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Give your </a:t>
            </a:r>
            <a:r>
              <a:rPr lang="en-US" dirty="0" smtClean="0"/>
              <a:t>project/equipment </a:t>
            </a:r>
            <a:r>
              <a:rPr lang="en-US" dirty="0" smtClean="0"/>
              <a:t>a name. Use it often.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It’s great if the name obviously relates to your institution.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Justify: In your first paragraph, quote a report from a national body (e.g., NSF, national academies, </a:t>
            </a:r>
            <a:r>
              <a:rPr lang="en-US" dirty="0" err="1" smtClean="0"/>
              <a:t>etc</a:t>
            </a:r>
            <a:r>
              <a:rPr lang="en-US" dirty="0" smtClean="0"/>
              <a:t>) saying that this sort of project is important.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What will be the outcome if the proposal </a:t>
            </a:r>
            <a:r>
              <a:rPr lang="en-US" b="1" u="sng" dirty="0" smtClean="0"/>
              <a:t>isn’t</a:t>
            </a:r>
            <a:r>
              <a:rPr lang="en-US" dirty="0" smtClean="0"/>
              <a:t> funded?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Don’t whine about how little your institution has or how old your current infrastructure is. That’s not the NSF’s problem.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Give a quick list of research projects.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Give a quick description of the equipment.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Provide a table of all projects, including how much of the resource they need, their funding and headcounts.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If the proposal has no unifying science theme, provide a list of </a:t>
            </a:r>
            <a:r>
              <a:rPr lang="en-US" dirty="0" err="1" smtClean="0"/>
              <a:t>themeless</a:t>
            </a:r>
            <a:r>
              <a:rPr lang="en-US" dirty="0" smtClean="0"/>
              <a:t> funded grants from past instances of the same program.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5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207"/>
            <a:ext cx="8229600" cy="4708525"/>
          </a:xfrm>
        </p:spPr>
        <p:txBody>
          <a:bodyPr/>
          <a:lstStyle/>
          <a:p>
            <a:r>
              <a:rPr lang="en-US" dirty="0" smtClean="0"/>
              <a:t>Each research project to be served by the equipment should have anywhere from a page to a few sentences of description, along with the answers to the questions on the next few slides.</a:t>
            </a:r>
          </a:p>
          <a:p>
            <a:pPr lvl="1"/>
            <a:r>
              <a:rPr lang="en-US" dirty="0" smtClean="0"/>
              <a:t>Prove that it’ll be full a lot, ideally oversubscribed.</a:t>
            </a:r>
          </a:p>
          <a:p>
            <a:pPr lvl="1"/>
            <a:r>
              <a:rPr lang="en-US" dirty="0" smtClean="0"/>
              <a:t>Prove that what fills it is important, </a:t>
            </a:r>
            <a:r>
              <a:rPr lang="en-US" b="1" u="sng" dirty="0" smtClean="0"/>
              <a:t>transformative</a:t>
            </a:r>
            <a:r>
              <a:rPr lang="en-US" dirty="0" smtClean="0"/>
              <a:t> research.</a:t>
            </a:r>
          </a:p>
          <a:p>
            <a:r>
              <a:rPr lang="en-US" dirty="0" smtClean="0"/>
              <a:t>Hero projects should get the most proposal real estate and should come first; gradually reduce the length of later, less shiny projects.</a:t>
            </a:r>
          </a:p>
          <a:p>
            <a:r>
              <a:rPr lang="en-US" dirty="0" smtClean="0"/>
              <a:t>For a Cyberinfrastructure proposal, the biggest consumers of the resource should be early, but you don’t have to go in order of consumption -- go from most compelling to least.</a:t>
            </a:r>
          </a:p>
          <a:p>
            <a:r>
              <a:rPr lang="en-US" dirty="0" smtClean="0"/>
              <a:t>For Small Institution proposals, there’s room to use teaching.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7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Proposal Questions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each research project:</a:t>
            </a:r>
          </a:p>
          <a:p>
            <a:r>
              <a:rPr lang="en-US" dirty="0" smtClean="0"/>
              <a:t>How much funding does your research currently have? How much is pending? Planned? From what sources?</a:t>
            </a:r>
          </a:p>
          <a:p>
            <a:r>
              <a:rPr lang="en-US" dirty="0" smtClean="0"/>
              <a:t>How many faculty, staff, postdocs, grad students and undergrads on your team will be served by this equipment?</a:t>
            </a:r>
          </a:p>
          <a:p>
            <a:r>
              <a:rPr lang="en-US" dirty="0" smtClean="0"/>
              <a:t>What makes your research transformational?</a:t>
            </a:r>
          </a:p>
          <a:p>
            <a:r>
              <a:rPr lang="en-US" dirty="0" smtClean="0"/>
              <a:t>What are the broader impacts?</a:t>
            </a:r>
          </a:p>
          <a:p>
            <a:pPr lvl="1"/>
            <a:r>
              <a:rPr lang="en-US" dirty="0" smtClean="0"/>
              <a:t>Not just in the STEM research sense</a:t>
            </a:r>
          </a:p>
          <a:p>
            <a:pPr lvl="2"/>
            <a:r>
              <a:rPr lang="en-US" dirty="0" smtClean="0"/>
              <a:t>Underrepresented populations</a:t>
            </a:r>
          </a:p>
          <a:p>
            <a:pPr lvl="2"/>
            <a:r>
              <a:rPr lang="en-US" dirty="0" smtClean="0"/>
              <a:t>Integration of education and research</a:t>
            </a:r>
          </a:p>
          <a:p>
            <a:pPr lvl="2"/>
            <a:r>
              <a:rPr lang="en-US" dirty="0" smtClean="0"/>
              <a:t>Dissemination</a:t>
            </a:r>
          </a:p>
          <a:p>
            <a:pPr lvl="2"/>
            <a:r>
              <a:rPr lang="en-US" dirty="0" smtClean="0"/>
              <a:t>Societal impact</a:t>
            </a:r>
          </a:p>
          <a:p>
            <a:pPr lvl="2"/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30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Proposal Questions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of </a:t>
            </a:r>
            <a:r>
              <a:rPr lang="en-US" dirty="0" smtClean="0"/>
              <a:t>the proposed </a:t>
            </a:r>
            <a:r>
              <a:rPr lang="en-US" dirty="0"/>
              <a:t>resource (CPU hours, storage, </a:t>
            </a:r>
            <a:r>
              <a:rPr lang="en-US" dirty="0" smtClean="0"/>
              <a:t>bandwidth, </a:t>
            </a:r>
            <a:r>
              <a:rPr lang="en-US" dirty="0"/>
              <a:t>whatever) do you expect to need over the next N years?</a:t>
            </a:r>
          </a:p>
          <a:p>
            <a:r>
              <a:rPr lang="en-US" dirty="0" smtClean="0"/>
              <a:t>How did you calculate this amount?</a:t>
            </a:r>
          </a:p>
          <a:p>
            <a:r>
              <a:rPr lang="en-US" dirty="0" smtClean="0"/>
              <a:t>Please give me a one page summary of your research that incorporates these issues.</a:t>
            </a:r>
          </a:p>
          <a:p>
            <a:pPr lvl="1"/>
            <a:r>
              <a:rPr lang="en-US" dirty="0" smtClean="0"/>
              <a:t>This is typically straightforward, because faculty often have either a 1 page summary from a grant proposal or a more broad research statement.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50" dirty="0" smtClean="0"/>
              <a:t>MRI/CRI for HPC Cluster Questions #1</a:t>
            </a:r>
            <a:endParaRPr lang="en-US" sz="35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48498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many CPU core hours or node hours will you need over the next N years?</a:t>
            </a:r>
          </a:p>
          <a:p>
            <a:r>
              <a:rPr lang="en-US" dirty="0" smtClean="0"/>
              <a:t>How did you determine that?</a:t>
            </a:r>
          </a:p>
          <a:p>
            <a:r>
              <a:rPr lang="en-US" dirty="0" smtClean="0"/>
              <a:t>Have you benchmarked your code?</a:t>
            </a:r>
          </a:p>
          <a:p>
            <a:pPr lvl="1"/>
            <a:r>
              <a:rPr lang="en-US" dirty="0" smtClean="0"/>
              <a:t>On what platform?</a:t>
            </a:r>
          </a:p>
          <a:p>
            <a:pPr lvl="1"/>
            <a:r>
              <a:rPr lang="en-US" dirty="0" smtClean="0"/>
              <a:t>What is the expected performance improvement on the proposed equipment, compared to the platform you benchmarked on? How did you come up with that estimate?</a:t>
            </a:r>
          </a:p>
          <a:p>
            <a:pPr lvl="1"/>
            <a:r>
              <a:rPr lang="en-US" dirty="0" smtClean="0"/>
              <a:t>If it’s your own code (or if you’re part of the development team for a community code), do you plan to optimize the software?   If so, what performance improvement do you anticipate?</a:t>
            </a:r>
          </a:p>
          <a:p>
            <a:pPr lvl="2"/>
            <a:r>
              <a:rPr lang="en-US" dirty="0" smtClean="0"/>
              <a:t>Be conservative with your estimates. Wild claims of amazing speedup won’t impress the reviewers, they’ll just think you’re naïve or </a:t>
            </a:r>
            <a:r>
              <a:rPr lang="en-US" dirty="0" err="1" smtClean="0"/>
              <a:t>BSing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sz="2400" dirty="0" smtClean="0">
                <a:hlinkClick r:id="rId3"/>
              </a:rPr>
              <a:t>http://www.nsf.gov/pubs/2011/nsf11011/nsf11011.jsp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9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50" dirty="0"/>
              <a:t>MRI/CRI </a:t>
            </a:r>
            <a:r>
              <a:rPr lang="en-US" sz="3550" dirty="0" smtClean="0"/>
              <a:t>for HPC </a:t>
            </a:r>
            <a:r>
              <a:rPr lang="en-US" sz="3550" dirty="0"/>
              <a:t>Cluster </a:t>
            </a:r>
            <a:r>
              <a:rPr lang="en-US" sz="3550" dirty="0" smtClean="0"/>
              <a:t>Questions #2</a:t>
            </a:r>
            <a:endParaRPr lang="en-US" sz="35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708525"/>
          </a:xfrm>
        </p:spPr>
        <p:txBody>
          <a:bodyPr/>
          <a:lstStyle/>
          <a:p>
            <a:r>
              <a:rPr lang="en-US" dirty="0" smtClean="0"/>
              <a:t>If the proposal is for a new type of platform (for example, accelerators such as GPUs or Intel Xeon Phi/MIC):</a:t>
            </a:r>
          </a:p>
          <a:p>
            <a:pPr lvl="1"/>
            <a:r>
              <a:rPr lang="en-US" dirty="0" smtClean="0"/>
              <a:t>Who will be responsible for porting the code to the new platform?</a:t>
            </a:r>
          </a:p>
          <a:p>
            <a:pPr lvl="2"/>
            <a:r>
              <a:rPr lang="en-US" dirty="0" smtClean="0"/>
              <a:t>If this is either a community code or a commercial code, the porting may already have been done by the developers. Say that.</a:t>
            </a:r>
          </a:p>
          <a:p>
            <a:pPr lvl="1"/>
            <a:r>
              <a:rPr lang="en-US" dirty="0" smtClean="0"/>
              <a:t>Have they committed to do so? How reliable is that commitment? How is that being funded?</a:t>
            </a:r>
          </a:p>
          <a:p>
            <a:pPr lvl="1"/>
            <a:r>
              <a:rPr lang="en-US" dirty="0" smtClean="0"/>
              <a:t>What speedup is expected on the new platform? How was that number determined?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How to Write a CI Proposal</a:t>
            </a:r>
            <a:endParaRPr lang="en-US" dirty="0"/>
          </a:p>
          <a:p>
            <a:pPr>
              <a:defRPr/>
            </a:pPr>
            <a:r>
              <a:rPr lang="en-US" dirty="0" smtClean="0"/>
              <a:t>ACI-REF </a:t>
            </a:r>
            <a:r>
              <a:rPr lang="en-US" dirty="0" err="1" smtClean="0"/>
              <a:t>Virt</a:t>
            </a:r>
            <a:r>
              <a:rPr lang="en-US" dirty="0" smtClean="0"/>
              <a:t> Res, Wed Aug 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3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24385</TotalTime>
  <Words>2215</Words>
  <Application>Microsoft Office PowerPoint</Application>
  <PresentationFormat>On-screen Show (4:3)</PresentationFormat>
  <Paragraphs>284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 Black</vt:lpstr>
      <vt:lpstr>Tahoma</vt:lpstr>
      <vt:lpstr>Times New Roman</vt:lpstr>
      <vt:lpstr>Wingdings</vt:lpstr>
      <vt:lpstr>Blends</vt:lpstr>
      <vt:lpstr>So You Want to Write a Cyberinfrastructure Proposal</vt:lpstr>
      <vt:lpstr>Outline</vt:lpstr>
      <vt:lpstr>Read the Solicitation</vt:lpstr>
      <vt:lpstr>Vision</vt:lpstr>
      <vt:lpstr>Research Projects</vt:lpstr>
      <vt:lpstr>Equipment Proposal Questions #1</vt:lpstr>
      <vt:lpstr>Equipment Proposal Questions #2</vt:lpstr>
      <vt:lpstr>MRI/CRI for HPC Cluster Questions #1</vt:lpstr>
      <vt:lpstr>MRI/CRI for HPC Cluster Questions #2</vt:lpstr>
      <vt:lpstr>MRI/CRI for HPC or Storage Questions</vt:lpstr>
      <vt:lpstr>CC* Questions #1</vt:lpstr>
      <vt:lpstr>CC* Questions #2</vt:lpstr>
      <vt:lpstr>CC* Questions #3</vt:lpstr>
      <vt:lpstr>Prior Results</vt:lpstr>
      <vt:lpstr>Equipment Description</vt:lpstr>
      <vt:lpstr>Equipment Description</vt:lpstr>
      <vt:lpstr>Impact</vt:lpstr>
      <vt:lpstr>Broader Impacts</vt:lpstr>
      <vt:lpstr>Management Plan</vt:lpstr>
      <vt:lpstr>Management Plan: Facility</vt:lpstr>
      <vt:lpstr>Cost Share</vt:lpstr>
      <vt:lpstr>Institutional Commitment</vt:lpstr>
      <vt:lpstr>CC: Cyberinfrastructure Plan</vt:lpstr>
      <vt:lpstr>Thanks to our sponsors!</vt:lpstr>
      <vt:lpstr>T-shirts Coming!</vt:lpstr>
      <vt:lpstr>Thanks for your attention!   Questions? hneeman@ou.edu</vt:lpstr>
    </vt:vector>
  </TitlesOfParts>
  <Company>University of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Henry Neeman</cp:lastModifiedBy>
  <cp:revision>681</cp:revision>
  <cp:lastPrinted>1601-01-01T00:00:00Z</cp:lastPrinted>
  <dcterms:created xsi:type="dcterms:W3CDTF">2001-08-18T12:37:15Z</dcterms:created>
  <dcterms:modified xsi:type="dcterms:W3CDTF">2017-08-02T04:05:59Z</dcterms:modified>
</cp:coreProperties>
</file>