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  <p:sldMasterId id="2147483688" r:id="rId2"/>
    <p:sldMasterId id="2147483700" r:id="rId3"/>
    <p:sldMasterId id="2147483712" r:id="rId4"/>
    <p:sldMasterId id="2147483724" r:id="rId5"/>
  </p:sldMasterIdLst>
  <p:notesMasterIdLst>
    <p:notesMasterId r:id="rId31"/>
  </p:notesMasterIdLst>
  <p:handoutMasterIdLst>
    <p:handoutMasterId r:id="rId32"/>
  </p:handoutMasterIdLst>
  <p:sldIdLst>
    <p:sldId id="656" r:id="rId6"/>
    <p:sldId id="659" r:id="rId7"/>
    <p:sldId id="651" r:id="rId8"/>
    <p:sldId id="638" r:id="rId9"/>
    <p:sldId id="657" r:id="rId10"/>
    <p:sldId id="606" r:id="rId11"/>
    <p:sldId id="607" r:id="rId12"/>
    <p:sldId id="617" r:id="rId13"/>
    <p:sldId id="624" r:id="rId14"/>
    <p:sldId id="630" r:id="rId15"/>
    <p:sldId id="637" r:id="rId16"/>
    <p:sldId id="608" r:id="rId17"/>
    <p:sldId id="596" r:id="rId18"/>
    <p:sldId id="588" r:id="rId19"/>
    <p:sldId id="590" r:id="rId20"/>
    <p:sldId id="609" r:id="rId21"/>
    <p:sldId id="605" r:id="rId22"/>
    <p:sldId id="595" r:id="rId23"/>
    <p:sldId id="611" r:id="rId24"/>
    <p:sldId id="612" r:id="rId25"/>
    <p:sldId id="639" r:id="rId26"/>
    <p:sldId id="645" r:id="rId27"/>
    <p:sldId id="654" r:id="rId28"/>
    <p:sldId id="650" r:id="rId29"/>
    <p:sldId id="658" r:id="rId30"/>
  </p:sldIdLst>
  <p:sldSz cx="9144000" cy="6858000" type="screen4x3"/>
  <p:notesSz cx="7034213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  <a:srgbClr val="FFFF99"/>
    <a:srgbClr val="FFFF66"/>
    <a:srgbClr val="969696"/>
    <a:srgbClr val="DCD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6" autoAdjust="0"/>
    <p:restoredTop sz="92230" autoAdjust="0"/>
  </p:normalViewPr>
  <p:slideViewPr>
    <p:cSldViewPr snapToGrid="0" snapToObjects="1">
      <p:cViewPr varScale="1">
        <p:scale>
          <a:sx n="81" d="100"/>
          <a:sy n="81" d="100"/>
        </p:scale>
        <p:origin x="200" y="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24"/>
    </p:cViewPr>
  </p:sorterViewPr>
  <p:notesViewPr>
    <p:cSldViewPr snapToGrid="0" snapToObjects="1">
      <p:cViewPr varScale="1">
        <p:scale>
          <a:sx n="52" d="100"/>
          <a:sy n="52" d="100"/>
        </p:scale>
        <p:origin x="-2850" y="-96"/>
      </p:cViewPr>
      <p:guideLst>
        <p:guide orient="horz" pos="2924"/>
        <p:guide pos="22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t" anchorCtr="0" compatLnSpc="1">
            <a:prstTxWarp prst="textNoShape">
              <a:avLst/>
            </a:prstTxWarp>
          </a:bodyPr>
          <a:lstStyle>
            <a:lvl1pPr defTabSz="466725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84625" y="0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33" tIns="46618" rIns="93233" bIns="46618" numCol="1" anchor="t" anchorCtr="0" compatLnSpc="1">
            <a:prstTxWarp prst="textNoShape">
              <a:avLst/>
            </a:prstTxWarp>
          </a:bodyPr>
          <a:lstStyle>
            <a:lvl1pPr algn="r" defTabSz="466725">
              <a:defRPr sz="1200">
                <a:latin typeface="Calibri" pitchFamily="34" charset="0"/>
              </a:defRPr>
            </a:lvl1pPr>
          </a:lstStyle>
          <a:p>
            <a:fld id="{0C9F4BC0-3EBD-4ECE-8B69-6004A88DB3C1}" type="datetimeFigureOut">
              <a:rPr lang="en-US"/>
              <a:pPr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18563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b" anchorCtr="0" compatLnSpc="1">
            <a:prstTxWarp prst="textNoShape">
              <a:avLst/>
            </a:prstTxWarp>
          </a:bodyPr>
          <a:lstStyle>
            <a:lvl1pPr defTabSz="466725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84625" y="8818563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33" tIns="46618" rIns="93233" bIns="46618" numCol="1" anchor="b" anchorCtr="0" compatLnSpc="1">
            <a:prstTxWarp prst="textNoShape">
              <a:avLst/>
            </a:prstTxWarp>
          </a:bodyPr>
          <a:lstStyle>
            <a:lvl1pPr algn="r" defTabSz="466725">
              <a:defRPr sz="1200">
                <a:latin typeface="Calibri" pitchFamily="34" charset="0"/>
              </a:defRPr>
            </a:lvl1pPr>
          </a:lstStyle>
          <a:p>
            <a:fld id="{DE27898B-A466-46BB-83FD-99D46A1730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2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t" anchorCtr="0" compatLnSpc="1">
            <a:prstTxWarp prst="textNoShape">
              <a:avLst/>
            </a:prstTxWarp>
          </a:bodyPr>
          <a:lstStyle>
            <a:lvl1pPr defTabSz="466725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84625" y="0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t" anchorCtr="0" compatLnSpc="1">
            <a:prstTxWarp prst="textNoShape">
              <a:avLst/>
            </a:prstTxWarp>
          </a:bodyPr>
          <a:lstStyle>
            <a:lvl1pPr algn="r" defTabSz="466725">
              <a:defRPr sz="1200">
                <a:latin typeface="Calibri" pitchFamily="34" charset="0"/>
              </a:defRPr>
            </a:lvl1pPr>
          </a:lstStyle>
          <a:p>
            <a:fld id="{FBA57655-F252-4B0E-8E18-A9ED63D0A1C9}" type="datetimeFigureOut">
              <a:rPr lang="en-US"/>
              <a:pPr/>
              <a:t>8/4/16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3263" y="4410075"/>
            <a:ext cx="5627687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18563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b" anchorCtr="0" compatLnSpc="1">
            <a:prstTxWarp prst="textNoShape">
              <a:avLst/>
            </a:prstTxWarp>
          </a:bodyPr>
          <a:lstStyle>
            <a:lvl1pPr defTabSz="466725">
              <a:defRPr sz="12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84625" y="8818563"/>
            <a:ext cx="30480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33" tIns="46618" rIns="93233" bIns="46618" numCol="1" anchor="b" anchorCtr="0" compatLnSpc="1">
            <a:prstTxWarp prst="textNoShape">
              <a:avLst/>
            </a:prstTxWarp>
          </a:bodyPr>
          <a:lstStyle>
            <a:lvl1pPr algn="r" defTabSz="466725">
              <a:defRPr sz="1200">
                <a:latin typeface="Calibri" pitchFamily="34" charset="0"/>
              </a:defRPr>
            </a:lvl1pPr>
          </a:lstStyle>
          <a:p>
            <a:fld id="{58AEF795-2831-461F-A0A3-6011E754E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72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EF795-2831-461F-A0A3-6011E754E6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3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Lithium Diagram, July</a:t>
            </a:r>
            <a:r>
              <a:rPr lang="en-US" baseline="0" dirty="0" smtClean="0"/>
              <a:t>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8CA7-1C14-420F-8520-906733DC0A7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540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EF795-2831-461F-A0A3-6011E754E6A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 algn="r"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6385034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Shape 8"/>
          <p:cNvSpPr/>
          <p:nvPr userDrawn="1"/>
        </p:nvSpPr>
        <p:spPr>
          <a:xfrm>
            <a:off x="0" y="1"/>
            <a:ext cx="9144000" cy="3962400"/>
          </a:xfrm>
          <a:prstGeom prst="rect">
            <a:avLst/>
          </a:prstGeom>
          <a:solidFill>
            <a:srgbClr val="2388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hangingPunct="0"/>
            <a:endParaRPr sz="4400"/>
          </a:p>
        </p:txBody>
      </p:sp>
      <p:sp>
        <p:nvSpPr>
          <p:cNvPr id="13" name="Shape 10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21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Calibri" pitchFamily="34" charset="0"/>
                <a:ea typeface="Calibri" pitchFamily="34" charset="0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Calibri" pitchFamily="34" charset="0"/>
                <a:ea typeface="Calibri" pitchFamily="34" charset="0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493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152400"/>
            <a:ext cx="2135187" cy="5946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52400"/>
            <a:ext cx="6253163" cy="5946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0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152400"/>
            <a:ext cx="854075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295400"/>
            <a:ext cx="4194175" cy="480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4175" cy="480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05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216667"/>
            <a:ext cx="9144000" cy="1470025"/>
          </a:xfrm>
          <a:prstGeom prst="rect">
            <a:avLst/>
          </a:prstGeom>
          <a:solidFill>
            <a:srgbClr val="92D050"/>
          </a:solidFill>
        </p:spPr>
        <p:txBody>
          <a:bodyPr anchor="ctr" anchorCtr="1"/>
          <a:lstStyle>
            <a:lvl1pPr algn="ctr">
              <a:defRPr sz="3200"/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12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04" y="5650999"/>
            <a:ext cx="1046246" cy="98256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5655" y="252004"/>
            <a:ext cx="8689214" cy="1325563"/>
          </a:xfr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+mj-lt"/>
                <a:cs typeface="Garamond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25655" y="1712503"/>
            <a:ext cx="8689214" cy="4176688"/>
          </a:xfrm>
        </p:spPr>
        <p:txBody>
          <a:bodyPr/>
          <a:lstStyle>
            <a:lvl1pPr>
              <a:defRPr sz="2400" baseline="0">
                <a:solidFill>
                  <a:schemeClr val="accent1"/>
                </a:solidFill>
                <a:latin typeface="+mn-lt"/>
              </a:defRPr>
            </a:lvl1pPr>
            <a:lvl2pPr>
              <a:defRPr sz="2100" baseline="0">
                <a:solidFill>
                  <a:schemeClr val="accent1"/>
                </a:solidFill>
                <a:latin typeface="+mn-lt"/>
              </a:defRPr>
            </a:lvl2pPr>
            <a:lvl3pPr>
              <a:defRPr sz="1800" baseline="0">
                <a:solidFill>
                  <a:schemeClr val="accent1"/>
                </a:solidFill>
                <a:latin typeface="+mn-lt"/>
              </a:defRPr>
            </a:lvl3pPr>
            <a:lvl4pPr>
              <a:defRPr sz="1500" baseline="0">
                <a:solidFill>
                  <a:schemeClr val="accent1"/>
                </a:solidFill>
                <a:latin typeface="+mn-lt"/>
              </a:defRPr>
            </a:lvl4pPr>
            <a:lvl5pPr>
              <a:defRPr sz="1350" baseline="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8BABB-451D-49FF-9549-1529C7463332}" type="datetimeFigureOut">
              <a:rPr lang="en-CA" altLang="en-US"/>
              <a:pPr>
                <a:defRPr/>
              </a:pPr>
              <a:t>2016-08-04</a:t>
            </a:fld>
            <a:endParaRPr lang="en-CA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B13A-FA7A-4A92-8D5D-85097D756A3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2541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64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7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52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06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2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5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105102"/>
            <a:ext cx="8540750" cy="990600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333FF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 algn="r"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fld id="{4C7165ED-5D44-4F6E-A011-F1D9B28CF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6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2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1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102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26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01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601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6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295400"/>
            <a:ext cx="4194175" cy="4803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4175" cy="4803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1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950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15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16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63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88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578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883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960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25" y="105102"/>
            <a:ext cx="854075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39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703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184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486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494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89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117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927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129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786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4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090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642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10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47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721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028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772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1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4"/>
          <p:cNvSpPr/>
          <p:nvPr userDrawn="1"/>
        </p:nvSpPr>
        <p:spPr>
          <a:xfrm>
            <a:off x="0" y="1"/>
            <a:ext cx="3575050" cy="154641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13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17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4"/>
          <p:cNvSpPr/>
          <p:nvPr userDrawn="1"/>
        </p:nvSpPr>
        <p:spPr>
          <a:xfrm>
            <a:off x="0" y="1"/>
            <a:ext cx="9144000" cy="1095701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38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026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105102"/>
            <a:ext cx="85407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026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277007"/>
            <a:ext cx="8540750" cy="504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15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32331"/>
            <a:ext cx="2895600" cy="289144"/>
          </a:xfrm>
          <a:prstGeom prst="rect">
            <a:avLst/>
          </a:prstGeom>
        </p:spPr>
        <p:txBody>
          <a:bodyPr/>
          <a:lstStyle>
            <a:lvl1pPr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5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32331"/>
            <a:ext cx="2133600" cy="289144"/>
          </a:xfrm>
          <a:prstGeom prst="rect">
            <a:avLst/>
          </a:prstGeom>
        </p:spPr>
        <p:txBody>
          <a:bodyPr/>
          <a:lstStyle>
            <a:lvl1pPr algn="r">
              <a:defRPr sz="1200" smtClean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&lt;#&gt;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0" y="6385034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526903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73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n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ahom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ahom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ahom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99"/>
          </a:solidFill>
          <a:latin typeface="Tahom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80000"/>
        <a:buFont typeface="Arial" charset="0"/>
        <a:buChar char="►"/>
        <a:defRPr sz="28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rgbClr val="0000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5A5ED-63DB-7549-ABED-7CC63FCC531A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15AF2-4298-0E4B-93CC-69D940CEF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3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3140A-C04B-0B4F-8AE2-FCA6524D5BD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C2756-1F9F-7B4C-8A15-0ED61476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5BE8C-3B93-8945-8FE7-B8E642D0AAE0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306A2-541E-2D4C-85F8-E53125281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7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A611-3D17-494E-9364-ECFF4CE3E8ED}" type="datetimeFigureOut">
              <a:rPr lang="en-US" smtClean="0"/>
              <a:t>8/4/16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7873-F47F-484A-9C81-EE21FC03F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7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8181/restconf/" TargetMode="Externa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8181/restconf/config/opendaylight-inventory:nodes" TargetMode="Externa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8181/restconf/operational/network-topology:network-topology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dnhub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opendaylight.org/view/YANG_Tools:YANG_to_Java_Mappin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jpe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tailfsystems/netconf-yang-tutorial" TargetMode="External"/><Relationship Id="rId3" Type="http://schemas.openxmlformats.org/officeDocument/2006/relationships/hyperlink" Target="https://tools.ietf.org/html/rfc602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The Software in SDN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in </a:t>
            </a:r>
            <a:r>
              <a:rPr lang="en-US" dirty="0" err="1" smtClean="0"/>
              <a:t>Opendaylight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28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MD-SAL Data Access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277007"/>
            <a:ext cx="8695129" cy="5047593"/>
          </a:xfrm>
        </p:spPr>
        <p:txBody>
          <a:bodyPr/>
          <a:lstStyle/>
          <a:p>
            <a:r>
              <a:rPr lang="en-US" sz="2000" dirty="0" smtClean="0"/>
              <a:t>When the model is compiled with maven, you will see classes generated in Model1Data. java, B.java, and C.java</a:t>
            </a:r>
          </a:p>
          <a:p>
            <a:pPr lvl="1"/>
            <a:endParaRPr lang="en-US" sz="1600" dirty="0"/>
          </a:p>
          <a:p>
            <a:r>
              <a:rPr lang="en-US" sz="2000" dirty="0" err="1" smtClean="0"/>
              <a:t>InstanceIdentifier</a:t>
            </a:r>
            <a:r>
              <a:rPr lang="en-US" sz="2000" dirty="0" smtClean="0"/>
              <a:t> is used as a pointer to a child. Following points to the first child node in the figure  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ReadOnlyTransaction</a:t>
            </a:r>
            <a:r>
              <a:rPr lang="en-US" sz="2000" dirty="0"/>
              <a:t>, and </a:t>
            </a:r>
            <a:r>
              <a:rPr lang="en-US" sz="2000" dirty="0" err="1"/>
              <a:t>WriteTransaction</a:t>
            </a:r>
            <a:r>
              <a:rPr lang="en-US" sz="2000" dirty="0"/>
              <a:t> are used to access the data store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Transaction can also be batched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764" y="3037744"/>
            <a:ext cx="8497991" cy="73866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InstanceIdentifier</a:t>
            </a:r>
            <a:r>
              <a:rPr lang="en-US" sz="1400" dirty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iid</a:t>
            </a:r>
            <a:r>
              <a:rPr lang="en-US" sz="1400" dirty="0" smtClean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InstanceIdentifier</a:t>
            </a:r>
            <a:r>
              <a:rPr 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builder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8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400" dirty="0">
              <a:solidFill>
                <a:srgbClr val="006FE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child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8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400" dirty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400" dirty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BKey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smtClean="0">
                <a:solidFill>
                  <a:srgbClr val="8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(long)1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.</a:t>
            </a:r>
            <a:r>
              <a:rPr lang="en-US" sz="1400" dirty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build</a:t>
            </a:r>
            <a:r>
              <a:rPr lang="en-US" sz="14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400" b="0" i="0" dirty="0"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764" y="4557865"/>
            <a:ext cx="8645236" cy="95410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 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updatedB</a:t>
            </a:r>
            <a:r>
              <a:rPr lang="en-US" sz="1400" dirty="0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BBuilder</a:t>
            </a:r>
            <a:r>
              <a:rPr lang="en-US" sz="1400" dirty="0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setD</a:t>
            </a:r>
            <a:r>
              <a:rPr lang="en-US" sz="1400" dirty="0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((long)19).build();</a:t>
            </a:r>
            <a:endParaRPr lang="en-US" sz="1400" dirty="0" smtClean="0">
              <a:solidFill>
                <a:srgbClr val="006FE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 err="1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WriteTransaction</a:t>
            </a:r>
            <a:r>
              <a:rPr lang="en-US" sz="1400" dirty="0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modification</a:t>
            </a:r>
            <a:r>
              <a:rPr lang="en-US" sz="1400" dirty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dataBroker</a:t>
            </a:r>
            <a:r>
              <a:rPr lang="en-US" sz="1400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newWriteOnlyTransaction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modification</a:t>
            </a:r>
            <a:r>
              <a:rPr 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merge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FF4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LogicalDataStoreType.CONFIGURATION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400" dirty="0" smtClean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iid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400" dirty="0" smtClean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updatedB</a:t>
            </a:r>
            <a:r>
              <a:rPr lang="en-US" sz="1400" dirty="0" smtClean="0">
                <a:solidFill>
                  <a:srgbClr val="006FE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rgbClr val="800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400" dirty="0" err="1" smtClean="0">
                <a:solidFill>
                  <a:srgbClr val="002D7A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modification</a:t>
            </a:r>
            <a:r>
              <a:rPr lang="en-US" sz="1400" dirty="0" err="1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400" dirty="0" err="1" smtClean="0">
                <a:solidFill>
                  <a:srgbClr val="004ED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submit</a:t>
            </a:r>
            <a:r>
              <a:rPr lang="en-US" sz="1400" dirty="0" smtClean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8736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data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the same model, there are two types of data store maintained by MD-SAL</a:t>
            </a:r>
          </a:p>
          <a:p>
            <a:pPr lvl="1"/>
            <a:r>
              <a:rPr lang="en-US" sz="2000" dirty="0" err="1" smtClean="0">
                <a:solidFill>
                  <a:srgbClr val="FF0000"/>
                </a:solidFill>
              </a:rPr>
              <a:t>Config</a:t>
            </a:r>
            <a:r>
              <a:rPr lang="en-US" sz="2000" dirty="0" smtClean="0">
                <a:solidFill>
                  <a:srgbClr val="FF0000"/>
                </a:solidFill>
              </a:rPr>
              <a:t> store</a:t>
            </a:r>
            <a:r>
              <a:rPr lang="en-US" sz="2000" dirty="0" smtClean="0"/>
              <a:t>: App developers typically use this to store user input and associated derived state for apps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Operational store</a:t>
            </a:r>
            <a:r>
              <a:rPr lang="en-US" sz="2000" dirty="0" smtClean="0"/>
              <a:t>: Typically used to keep transient ephemeral state</a:t>
            </a:r>
          </a:p>
          <a:p>
            <a:endParaRPr lang="en-US" sz="2400" dirty="0" smtClean="0"/>
          </a:p>
          <a:p>
            <a:r>
              <a:rPr lang="en-US" sz="2400" dirty="0" smtClean="0"/>
              <a:t>Choice of store has implications on </a:t>
            </a:r>
            <a:r>
              <a:rPr lang="en-US" sz="2400" dirty="0" err="1" smtClean="0"/>
              <a:t>RESTconf</a:t>
            </a:r>
            <a:r>
              <a:rPr lang="en-US" sz="2400" dirty="0" smtClean="0"/>
              <a:t> and persistence</a:t>
            </a:r>
          </a:p>
          <a:p>
            <a:pPr lvl="1"/>
            <a:r>
              <a:rPr lang="en-US" sz="2000" dirty="0" err="1" smtClean="0"/>
              <a:t>Config</a:t>
            </a:r>
            <a:r>
              <a:rPr lang="en-US" sz="2000" dirty="0" smtClean="0"/>
              <a:t> store is always kept persistent. There is control on how many replicas to keep</a:t>
            </a:r>
          </a:p>
          <a:p>
            <a:pPr lvl="1"/>
            <a:r>
              <a:rPr lang="en-US" sz="2000" dirty="0" smtClean="0"/>
              <a:t>Operational store cannot be changed over </a:t>
            </a:r>
            <a:r>
              <a:rPr lang="en-US" sz="2000" dirty="0" err="1" smtClean="0"/>
              <a:t>RESTconf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3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not restricted to Just Data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Notifications: </a:t>
            </a:r>
          </a:p>
          <a:p>
            <a:pPr lvl="1"/>
            <a:r>
              <a:rPr lang="en-US" sz="2000" dirty="0" smtClean="0"/>
              <a:t>Publish one or more notifications to registered listeners</a:t>
            </a:r>
          </a:p>
          <a:p>
            <a:r>
              <a:rPr lang="en-US" sz="2400" dirty="0" smtClean="0"/>
              <a:t>RPC: </a:t>
            </a:r>
          </a:p>
          <a:p>
            <a:pPr lvl="1"/>
            <a:r>
              <a:rPr lang="en-US" sz="2000" dirty="0" smtClean="0"/>
              <a:t>Perform procedure call with input/output, </a:t>
            </a:r>
            <a:br>
              <a:rPr lang="en-US" sz="2000" dirty="0" smtClean="0"/>
            </a:br>
            <a:r>
              <a:rPr lang="en-US" sz="2000" dirty="0" smtClean="0"/>
              <a:t>without worrying about actual provider for that procedure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4242" b="3763"/>
          <a:stretch/>
        </p:blipFill>
        <p:spPr>
          <a:xfrm>
            <a:off x="1959429" y="3614694"/>
            <a:ext cx="4963884" cy="270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Poking into the basic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Java, Interface, Maven, </a:t>
            </a:r>
            <a:r>
              <a:rPr lang="en-US" dirty="0" err="1" smtClean="0"/>
              <a:t>OSGi</a:t>
            </a:r>
            <a:r>
              <a:rPr lang="en-US" dirty="0" smtClean="0"/>
              <a:t>, </a:t>
            </a:r>
            <a:r>
              <a:rPr lang="en-US" dirty="0" err="1" smtClean="0"/>
              <a:t>Karaf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Java chosen as an enterprise-grade,</a:t>
            </a:r>
            <a:br>
              <a:rPr lang="en-US" sz="2000" dirty="0" smtClean="0"/>
            </a:br>
            <a:r>
              <a:rPr lang="en-US" sz="2000" dirty="0" smtClean="0"/>
              <a:t>cross-platform compatible language</a:t>
            </a:r>
          </a:p>
          <a:p>
            <a:pPr lvl="1"/>
            <a:endParaRPr lang="en-US" sz="650" dirty="0" smtClean="0"/>
          </a:p>
          <a:p>
            <a:r>
              <a:rPr lang="en-US" sz="2000" dirty="0"/>
              <a:t>Java Interfaces are used for event listening,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specifications </a:t>
            </a:r>
            <a:r>
              <a:rPr lang="en-US" sz="2000" dirty="0"/>
              <a:t>and forming </a:t>
            </a:r>
            <a:r>
              <a:rPr lang="en-US" sz="2000" dirty="0" smtClean="0"/>
              <a:t>patterns</a:t>
            </a:r>
          </a:p>
          <a:p>
            <a:pPr lvl="1"/>
            <a:endParaRPr lang="en-US" sz="650" dirty="0"/>
          </a:p>
          <a:p>
            <a:r>
              <a:rPr lang="en-US" sz="2000" dirty="0" smtClean="0"/>
              <a:t>Maven – build system for Java</a:t>
            </a:r>
          </a:p>
          <a:p>
            <a:pPr lvl="1"/>
            <a:endParaRPr lang="en-US" sz="650" dirty="0" smtClean="0"/>
          </a:p>
          <a:p>
            <a:r>
              <a:rPr lang="en-US" sz="2000" dirty="0" err="1" smtClean="0"/>
              <a:t>OSGi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Allows dynamically loading bundles</a:t>
            </a:r>
          </a:p>
          <a:p>
            <a:pPr lvl="1"/>
            <a:r>
              <a:rPr lang="en-US" sz="1800" dirty="0" smtClean="0"/>
              <a:t>Allows registering dependencies and</a:t>
            </a:r>
            <a:br>
              <a:rPr lang="en-US" sz="1800" dirty="0" smtClean="0"/>
            </a:br>
            <a:r>
              <a:rPr lang="en-US" sz="1800" dirty="0" smtClean="0"/>
              <a:t>services exported</a:t>
            </a:r>
          </a:p>
          <a:p>
            <a:pPr lvl="1"/>
            <a:r>
              <a:rPr lang="en-US" sz="1800" dirty="0" smtClean="0"/>
              <a:t>For exchanging information across bundles</a:t>
            </a:r>
          </a:p>
          <a:p>
            <a:pPr lvl="1"/>
            <a:endParaRPr lang="en-US" sz="1050" dirty="0" smtClean="0"/>
          </a:p>
          <a:p>
            <a:r>
              <a:rPr lang="en-US" sz="2000" dirty="0" err="1" smtClean="0"/>
              <a:t>Karaf</a:t>
            </a:r>
            <a:r>
              <a:rPr lang="en-US" sz="2000" dirty="0" smtClean="0"/>
              <a:t>: Light-weight Runtime for loading modules/bundles</a:t>
            </a:r>
            <a:endParaRPr lang="en-US" sz="2000" dirty="0"/>
          </a:p>
          <a:p>
            <a:pPr lvl="1"/>
            <a:r>
              <a:rPr lang="en-US" sz="1800" dirty="0" err="1" smtClean="0"/>
              <a:t>OSGi</a:t>
            </a:r>
            <a:r>
              <a:rPr lang="en-US" sz="1800" dirty="0" smtClean="0"/>
              <a:t> based. Primary distribution mechanism for Helium</a:t>
            </a: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DCE84-9B03-4756-96B7-41352592F01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170837" y="3094066"/>
            <a:ext cx="2848078" cy="9364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OSGi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Framework (Equinox)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34983" y="2090905"/>
            <a:ext cx="795410" cy="85945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FeatureA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249163" y="2090905"/>
            <a:ext cx="795410" cy="859455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SAL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118648" y="2090905"/>
            <a:ext cx="795410" cy="85945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FeatureB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64292" y="232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68542" y="1770220"/>
            <a:ext cx="234859" cy="298357"/>
          </a:xfrm>
          <a:custGeom>
            <a:avLst/>
            <a:gdLst>
              <a:gd name="connsiteX0" fmla="*/ 0 w 234859"/>
              <a:gd name="connsiteY0" fmla="*/ 282209 h 298357"/>
              <a:gd name="connsiteX1" fmla="*/ 218096 w 234859"/>
              <a:gd name="connsiteY1" fmla="*/ 0 h 29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859" h="298357">
                <a:moveTo>
                  <a:pt x="0" y="282209"/>
                </a:moveTo>
                <a:cubicBezTo>
                  <a:pt x="142190" y="311071"/>
                  <a:pt x="284380" y="339933"/>
                  <a:pt x="218096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8518578" y="1576273"/>
            <a:ext cx="0" cy="5146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7501972" y="1576273"/>
            <a:ext cx="0" cy="4923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7501972" y="1576273"/>
            <a:ext cx="101660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6170837" y="2950359"/>
            <a:ext cx="2848078" cy="32710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charset="0"/>
                <a:ea typeface="ＭＳ Ｐゴシック" charset="0"/>
              </a:rPr>
              <a:t>Karaf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565692" y="1424065"/>
            <a:ext cx="2143593" cy="674558"/>
          </a:xfrm>
          <a:custGeom>
            <a:avLst/>
            <a:gdLst>
              <a:gd name="connsiteX0" fmla="*/ 0 w 2143593"/>
              <a:gd name="connsiteY0" fmla="*/ 659567 h 674557"/>
              <a:gd name="connsiteX1" fmla="*/ 14990 w 2143593"/>
              <a:gd name="connsiteY1" fmla="*/ 14990 h 674557"/>
              <a:gd name="connsiteX2" fmla="*/ 2143593 w 2143593"/>
              <a:gd name="connsiteY2" fmla="*/ 0 h 674557"/>
              <a:gd name="connsiteX3" fmla="*/ 2128603 w 2143593"/>
              <a:gd name="connsiteY3" fmla="*/ 674557 h 674557"/>
              <a:gd name="connsiteX0" fmla="*/ 0 w 2143593"/>
              <a:gd name="connsiteY0" fmla="*/ 659568 h 674558"/>
              <a:gd name="connsiteX1" fmla="*/ 14990 w 2143593"/>
              <a:gd name="connsiteY1" fmla="*/ 0 h 674558"/>
              <a:gd name="connsiteX2" fmla="*/ 2143593 w 2143593"/>
              <a:gd name="connsiteY2" fmla="*/ 1 h 674558"/>
              <a:gd name="connsiteX3" fmla="*/ 2128603 w 2143593"/>
              <a:gd name="connsiteY3" fmla="*/ 674558 h 674558"/>
              <a:gd name="connsiteX0" fmla="*/ 0 w 2143593"/>
              <a:gd name="connsiteY0" fmla="*/ 659568 h 674558"/>
              <a:gd name="connsiteX1" fmla="*/ 14990 w 2143593"/>
              <a:gd name="connsiteY1" fmla="*/ 0 h 674558"/>
              <a:gd name="connsiteX2" fmla="*/ 2143593 w 2143593"/>
              <a:gd name="connsiteY2" fmla="*/ 1 h 674558"/>
              <a:gd name="connsiteX3" fmla="*/ 2143593 w 2143593"/>
              <a:gd name="connsiteY3" fmla="*/ 674558 h 674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3593" h="674558">
                <a:moveTo>
                  <a:pt x="0" y="659568"/>
                </a:moveTo>
                <a:lnTo>
                  <a:pt x="14990" y="0"/>
                </a:lnTo>
                <a:lnTo>
                  <a:pt x="2143593" y="1"/>
                </a:lnTo>
                <a:lnTo>
                  <a:pt x="2143593" y="674558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277007"/>
            <a:ext cx="5226721" cy="5047593"/>
          </a:xfrm>
        </p:spPr>
        <p:txBody>
          <a:bodyPr/>
          <a:lstStyle/>
          <a:p>
            <a:r>
              <a:rPr lang="en-US" sz="2400" dirty="0" err="1" smtClean="0"/>
              <a:t>OpenDaylight</a:t>
            </a:r>
            <a:r>
              <a:rPr lang="en-US" sz="2400" dirty="0" smtClean="0"/>
              <a:t> has significant support for REST APIs</a:t>
            </a:r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Restconf</a:t>
            </a:r>
            <a:r>
              <a:rPr lang="en-US" sz="2400" dirty="0" smtClean="0"/>
              <a:t> allows for checking </a:t>
            </a:r>
            <a:r>
              <a:rPr lang="en-US" sz="2400" dirty="0" err="1" smtClean="0"/>
              <a:t>config</a:t>
            </a:r>
            <a:r>
              <a:rPr lang="en-US" sz="2400" dirty="0" smtClean="0"/>
              <a:t> and operational state</a:t>
            </a:r>
          </a:p>
          <a:p>
            <a:pPr lvl="1"/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feature:install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odl-restconf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 smtClean="0">
                <a:hlinkClick r:id="rId2"/>
              </a:rPr>
              <a:t>http://localhost:8181/</a:t>
            </a:r>
            <a:r>
              <a:rPr lang="en-US" sz="2000" dirty="0" err="1" smtClean="0">
                <a:hlinkClick r:id="rId2"/>
              </a:rPr>
              <a:t>restconf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....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List of exposed Northbound</a:t>
            </a:r>
            <a:r>
              <a:rPr lang="en-US" sz="2400" dirty="0"/>
              <a:t> </a:t>
            </a:r>
            <a:r>
              <a:rPr lang="en-US" sz="2400" dirty="0" smtClean="0"/>
              <a:t>APIs are </a:t>
            </a:r>
            <a:r>
              <a:rPr lang="en-US" sz="2400" dirty="0" err="1" smtClean="0"/>
              <a:t>autogenerated</a:t>
            </a:r>
            <a:r>
              <a:rPr lang="en-US" sz="2400" dirty="0" smtClean="0"/>
              <a:t> using swagger. </a:t>
            </a:r>
          </a:p>
          <a:p>
            <a:pPr lvl="1"/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feature:install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odl-mdsal-apidocs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000" dirty="0" smtClean="0"/>
              <a:t>http://localhost:8181/apidoc/explorer</a:t>
            </a: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87"/>
          <a:stretch/>
        </p:blipFill>
        <p:spPr bwMode="auto">
          <a:xfrm>
            <a:off x="5708228" y="1095702"/>
            <a:ext cx="3435772" cy="522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ODL’s </a:t>
            </a:r>
            <a:r>
              <a:rPr lang="en-US" sz="3600" dirty="0" err="1" smtClean="0"/>
              <a:t>opendaylight-inventory.yang</a:t>
            </a:r>
            <a:r>
              <a:rPr lang="en-US" sz="3600" dirty="0" smtClean="0"/>
              <a:t> (Lithium)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835549" y="1181497"/>
            <a:ext cx="33076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notification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node-updated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status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deprecated;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uses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notification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node-connector-updated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status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deprecated;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node-connector-ref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uses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notification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node-removed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status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deprecated;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notification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removed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status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deprecated;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3037811" y="1161270"/>
            <a:ext cx="292836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grouping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id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node-id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list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BFBF00"/>
                </a:solidFill>
                <a:latin typeface="Lucida Console" panose="020B0609040504020204" pitchFamily="49" charset="0"/>
              </a:rPr>
              <a:t>"node-connector"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key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BFBF00"/>
                </a:solidFill>
                <a:latin typeface="Lucida Console" panose="020B0609040504020204" pitchFamily="49" charset="0"/>
              </a:rPr>
              <a:t>"id</a:t>
            </a:r>
            <a:r>
              <a:rPr lang="en-US" sz="1000" dirty="0" smtClean="0">
                <a:solidFill>
                  <a:srgbClr val="BFBF00"/>
                </a:solidFill>
                <a:latin typeface="Lucida Console" panose="020B0609040504020204" pitchFamily="49" charset="0"/>
              </a:rPr>
              <a:t>"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uses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node-connector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grouping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leaf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id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node-connector-id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 smtClean="0">
                <a:solidFill>
                  <a:srgbClr val="00BF00"/>
                </a:solidFill>
                <a:latin typeface="Lucida Console" panose="020B0609040504020204" pitchFamily="49" charset="0"/>
              </a:rPr>
              <a:t>container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list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key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BFBF00"/>
                </a:solidFill>
                <a:latin typeface="Lucida Console" panose="020B0609040504020204" pitchFamily="49" charset="0"/>
              </a:rPr>
              <a:t>"id"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uses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 </a:t>
            </a:r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		.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. .</a:t>
            </a: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srgbClr val="00BFBF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22579" y="1181497"/>
            <a:ext cx="3454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module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opendaylight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-inventory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namespace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BFBF00"/>
                </a:solidFill>
                <a:latin typeface="Lucida Console" panose="020B0609040504020204" pitchFamily="49" charset="0"/>
              </a:rPr>
              <a:t>"</a:t>
            </a:r>
            <a:r>
              <a:rPr lang="en-US" sz="1000" dirty="0" err="1">
                <a:solidFill>
                  <a:srgbClr val="BFBF00"/>
                </a:solidFill>
                <a:latin typeface="Lucida Console" panose="020B0609040504020204" pitchFamily="49" charset="0"/>
              </a:rPr>
              <a:t>urn:opendaylight:inventory</a:t>
            </a:r>
            <a:r>
              <a:rPr lang="en-US" sz="1000" dirty="0">
                <a:solidFill>
                  <a:srgbClr val="BFBF00"/>
                </a:solidFill>
                <a:latin typeface="Lucida Console" panose="020B0609040504020204" pitchFamily="49" charset="0"/>
              </a:rPr>
              <a:t>"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prefix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inv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000" dirty="0" smtClean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 err="1" smtClean="0">
                <a:solidFill>
                  <a:srgbClr val="00BF00"/>
                </a:solidFill>
                <a:latin typeface="Lucida Console" panose="020B0609040504020204" pitchFamily="49" charset="0"/>
              </a:rPr>
              <a:t>typedef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node-id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inet</a:t>
            </a:r>
            <a:r>
              <a:rPr lang="en-US" sz="10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uri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 err="1">
                <a:solidFill>
                  <a:srgbClr val="00BF00"/>
                </a:solidFill>
                <a:latin typeface="Lucida Console" panose="020B0609040504020204" pitchFamily="49" charset="0"/>
              </a:rPr>
              <a:t>typedef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node-connector-id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inet</a:t>
            </a:r>
            <a:r>
              <a:rPr lang="en-US" sz="10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1000" dirty="0" err="1">
                <a:solidFill>
                  <a:srgbClr val="00BFBF"/>
                </a:solidFill>
                <a:latin typeface="Lucida Console" panose="020B0609040504020204" pitchFamily="49" charset="0"/>
              </a:rPr>
              <a:t>uri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 smtClean="0">
              <a:solidFill>
                <a:srgbClr val="00BFBF"/>
              </a:solidFill>
              <a:latin typeface="Lucida Console" panose="020B0609040504020204" pitchFamily="49" charset="0"/>
            </a:endParaRP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 err="1" smtClean="0">
                <a:solidFill>
                  <a:srgbClr val="00BF00"/>
                </a:solidFill>
                <a:latin typeface="Lucida Console" panose="020B0609040504020204" pitchFamily="49" charset="0"/>
              </a:rPr>
              <a:t>typedef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smtClean="0">
                <a:solidFill>
                  <a:srgbClr val="00BFB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instance-identifier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000" dirty="0" err="1">
                <a:solidFill>
                  <a:srgbClr val="00BF00"/>
                </a:solidFill>
                <a:latin typeface="Lucida Console" panose="020B0609040504020204" pitchFamily="49" charset="0"/>
              </a:rPr>
              <a:t>typedef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BF"/>
                </a:solidFill>
                <a:latin typeface="Lucida Console" panose="020B0609040504020204" pitchFamily="49" charset="0"/>
              </a:rPr>
              <a:t>node-connector-ref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type</a:t>
            </a:r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BF00"/>
                </a:solidFill>
                <a:latin typeface="Lucida Console" panose="020B0609040504020204" pitchFamily="49" charset="0"/>
              </a:rPr>
              <a:t>instance-identifier</a:t>
            </a:r>
            <a:r>
              <a:rPr lang="en-US" sz="10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1000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037811" y="1181497"/>
            <a:ext cx="0" cy="51852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5835549" y="1181497"/>
            <a:ext cx="0" cy="51852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" name="Rectangle 2"/>
          <p:cNvSpPr/>
          <p:nvPr/>
        </p:nvSpPr>
        <p:spPr>
          <a:xfrm>
            <a:off x="3322708" y="4649258"/>
            <a:ext cx="2358572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+mn-lt"/>
              </a:rPr>
              <a:t>Augmentation </a:t>
            </a:r>
            <a:r>
              <a:rPr lang="en-US" sz="1400" dirty="0">
                <a:latin typeface="+mn-lt"/>
              </a:rPr>
              <a:t>made </a:t>
            </a:r>
            <a:r>
              <a:rPr lang="en-US" sz="1400" dirty="0" smtClean="0">
                <a:latin typeface="+mn-lt"/>
              </a:rPr>
              <a:t>by</a:t>
            </a:r>
            <a:br>
              <a:rPr lang="en-US" sz="1400" dirty="0" smtClean="0">
                <a:latin typeface="+mn-lt"/>
              </a:rPr>
            </a:br>
            <a:r>
              <a:rPr lang="en-US" sz="1400" dirty="0" err="1" smtClean="0">
                <a:latin typeface="+mn-lt"/>
              </a:rPr>
              <a:t>OpenFlow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plugin for storing:</a:t>
            </a:r>
            <a:br>
              <a:rPr lang="en-US" sz="1400" dirty="0">
                <a:latin typeface="+mn-lt"/>
              </a:rPr>
            </a:br>
            <a:r>
              <a:rPr lang="en-US" sz="1400" dirty="0">
                <a:latin typeface="+mn-lt"/>
              </a:rPr>
              <a:t>1. All switch description</a:t>
            </a:r>
          </a:p>
          <a:p>
            <a:r>
              <a:rPr lang="en-US" sz="1400" dirty="0">
                <a:latin typeface="+mn-lt"/>
              </a:rPr>
              <a:t>2. All </a:t>
            </a:r>
            <a:r>
              <a:rPr lang="en-US" sz="1400" dirty="0" err="1">
                <a:latin typeface="+mn-lt"/>
              </a:rPr>
              <a:t>OpenFlow</a:t>
            </a:r>
            <a:r>
              <a:rPr lang="en-US" sz="1400" dirty="0">
                <a:latin typeface="+mn-lt"/>
              </a:rPr>
              <a:t> features</a:t>
            </a:r>
          </a:p>
          <a:p>
            <a:r>
              <a:rPr lang="en-US" sz="1400" dirty="0">
                <a:latin typeface="+mn-lt"/>
              </a:rPr>
              <a:t>3. All tables and its flows</a:t>
            </a:r>
          </a:p>
          <a:p>
            <a:r>
              <a:rPr lang="en-US" sz="1400" dirty="0">
                <a:latin typeface="+mn-lt"/>
              </a:rPr>
              <a:t>4. All meters, groups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7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0"/>
            <a:ext cx="8684821" cy="990599"/>
          </a:xfrm>
        </p:spPr>
        <p:txBody>
          <a:bodyPr/>
          <a:lstStyle/>
          <a:p>
            <a:r>
              <a:rPr lang="en-US" dirty="0"/>
              <a:t>ODL’s </a:t>
            </a:r>
            <a:r>
              <a:rPr lang="en-US" dirty="0" smtClean="0"/>
              <a:t>Inventory </a:t>
            </a:r>
            <a:r>
              <a:rPr lang="en-US" dirty="0" err="1" smtClean="0"/>
              <a:t>Config</a:t>
            </a:r>
            <a:r>
              <a:rPr lang="en-US" dirty="0" smtClean="0"/>
              <a:t> Data Store</a:t>
            </a:r>
            <a:br>
              <a:rPr lang="en-US" dirty="0" smtClean="0"/>
            </a:b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http://localhost:8181/restconf/config/opendaylight-inventory:nodes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7473"/>
            <a:ext cx="13789572" cy="682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4" y="105102"/>
            <a:ext cx="8699871" cy="990600"/>
          </a:xfrm>
        </p:spPr>
        <p:txBody>
          <a:bodyPr/>
          <a:lstStyle/>
          <a:p>
            <a:r>
              <a:rPr lang="en-US" dirty="0" smtClean="0"/>
              <a:t>ODL’s network-</a:t>
            </a:r>
            <a:r>
              <a:rPr lang="en-US" dirty="0" err="1" smtClean="0"/>
              <a:t>topology.yang</a:t>
            </a:r>
            <a:r>
              <a:rPr lang="en-US" dirty="0"/>
              <a:t> </a:t>
            </a:r>
            <a:r>
              <a:rPr lang="en-US" dirty="0" smtClean="0"/>
              <a:t>(Beryllium)</a:t>
            </a:r>
            <a:br>
              <a:rPr lang="en-US" dirty="0" smtClean="0"/>
            </a:br>
            <a:r>
              <a:rPr lang="en-US" sz="1600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http://</a:t>
            </a:r>
            <a:r>
              <a:rPr lang="en-US" sz="1600" dirty="0" smtClean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localhost:8181/restconf/operational/network-topology:network-topology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66178" y="1181497"/>
            <a:ext cx="330764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container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network-topology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"topology-id"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topology-id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inet</a:t>
            </a:r>
            <a:r>
              <a:rPr lang="en-US" sz="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uri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container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topology-types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underlay-topology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"topology-ref"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"node-id"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uses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termination-point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-id"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uses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"link-id"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uses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  <a:endParaRPr lang="en-US" sz="900" dirty="0"/>
          </a:p>
        </p:txBody>
      </p:sp>
      <p:sp>
        <p:nvSpPr>
          <p:cNvPr id="6" name="Rectangle 5"/>
          <p:cNvSpPr/>
          <p:nvPr/>
        </p:nvSpPr>
        <p:spPr>
          <a:xfrm>
            <a:off x="3358444" y="1161270"/>
            <a:ext cx="260773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grouping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node-id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inet</a:t>
            </a:r>
            <a:r>
              <a:rPr lang="en-US" sz="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uri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supporting-node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"node-ref"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9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grouping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link-id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inet</a:t>
            </a:r>
            <a:r>
              <a:rPr lang="en-US" sz="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uri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container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source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source-node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mandatory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true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source-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container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destination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dest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-node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mandatory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true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dest-tp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supporting-link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key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"link-ref"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  <a:endParaRPr lang="en-US" sz="900" dirty="0"/>
          </a:p>
        </p:txBody>
      </p:sp>
      <p:sp>
        <p:nvSpPr>
          <p:cNvPr id="7" name="Rectangle 6"/>
          <p:cNvSpPr/>
          <p:nvPr/>
        </p:nvSpPr>
        <p:spPr>
          <a:xfrm>
            <a:off x="22579" y="1181497"/>
            <a:ext cx="3454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module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network-topology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namespace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urn:TBD:params:xml:ns:yang:network-topology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 err="1" smtClean="0">
                <a:solidFill>
                  <a:srgbClr val="6060FF"/>
                </a:solidFill>
                <a:latin typeface="Lucida Console" panose="020B0609040504020204" pitchFamily="49" charset="0"/>
              </a:rPr>
              <a:t>typedef</a:t>
            </a:r>
            <a:r>
              <a:rPr lang="en-US" sz="9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topology-ref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leafref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path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"/network-topology/topology/</a:t>
            </a:r>
            <a:r>
              <a:rPr lang="en-US" sz="9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inet:uri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typedef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node-ref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leafref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path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"/network-topology/topology/node/</a:t>
            </a:r>
            <a:r>
              <a:rPr lang="en-US" sz="9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inet:uri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typedef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link-ref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leafref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path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"/network-topology/topology/link/</a:t>
            </a:r>
            <a:r>
              <a:rPr lang="en-US" sz="9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inet:uri</a:t>
            </a:r>
            <a:r>
              <a:rPr lang="en-US" sz="9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grouping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-attributes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-id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inet</a:t>
            </a:r>
            <a:r>
              <a:rPr lang="en-US" sz="9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uri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leaf-list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    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type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9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tp</a:t>
            </a:r>
            <a:r>
              <a:rPr lang="en-US" sz="900" dirty="0">
                <a:solidFill>
                  <a:srgbClr val="6060FF"/>
                </a:solidFill>
                <a:latin typeface="Lucida Console" panose="020B0609040504020204" pitchFamily="49" charset="0"/>
              </a:rPr>
              <a:t>-ref</a:t>
            </a:r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900" dirty="0">
                <a:solidFill>
                  <a:prstClr val="black"/>
                </a:solidFill>
                <a:latin typeface="Lucida Console" panose="020B0609040504020204" pitchFamily="49" charset="0"/>
              </a:rPr>
              <a:t>    }</a:t>
            </a:r>
          </a:p>
          <a:p>
            <a:endParaRPr lang="en-US" sz="900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358444" y="1181497"/>
            <a:ext cx="0" cy="51852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5966178" y="1181497"/>
            <a:ext cx="0" cy="51852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0088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469" y="59946"/>
            <a:ext cx="8540750" cy="990600"/>
          </a:xfrm>
        </p:spPr>
        <p:txBody>
          <a:bodyPr/>
          <a:lstStyle/>
          <a:p>
            <a:r>
              <a:rPr lang="en-US" dirty="0" smtClean="0"/>
              <a:t>Extension to models through Augments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Unless specified otherwise, YANG models can be augmented in a new namespace to add extra data within an existing data model.</a:t>
            </a:r>
          </a:p>
          <a:p>
            <a:r>
              <a:rPr lang="en-US" sz="1800" dirty="0" smtClean="0"/>
              <a:t>For example, odl-l2-switch augments above inventory to store hosts learned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0822" y="2323504"/>
            <a:ext cx="8122356" cy="1631216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>
                <a:solidFill>
                  <a:srgbClr val="6060FF"/>
                </a:solidFill>
                <a:latin typeface="Lucida Console" panose="020B0609040504020204" pitchFamily="49" charset="0"/>
              </a:rPr>
              <a:t>import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opendaylight</a:t>
            </a:r>
            <a:r>
              <a:rPr lang="en-US" sz="1400" dirty="0">
                <a:solidFill>
                  <a:srgbClr val="6060FF"/>
                </a:solidFill>
                <a:latin typeface="Lucida Console" panose="020B0609040504020204" pitchFamily="49" charset="0"/>
              </a:rPr>
              <a:t>-inventory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{ </a:t>
            </a:r>
            <a:r>
              <a:rPr lang="en-US" sz="1400" dirty="0" smtClean="0">
                <a:solidFill>
                  <a:srgbClr val="6060FF"/>
                </a:solidFill>
                <a:latin typeface="Lucida Console" panose="020B0609040504020204" pitchFamily="49" charset="0"/>
              </a:rPr>
              <a:t>prefix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6060FF"/>
                </a:solidFill>
                <a:latin typeface="Lucida Console" panose="020B0609040504020204" pitchFamily="49" charset="0"/>
              </a:rPr>
              <a:t>inv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; </a:t>
            </a:r>
            <a:r>
              <a:rPr lang="en-US" sz="1400" dirty="0">
                <a:solidFill>
                  <a:srgbClr val="6060FF"/>
                </a:solidFill>
                <a:latin typeface="Lucida Console" panose="020B0609040504020204" pitchFamily="49" charset="0"/>
              </a:rPr>
              <a:t>revision-date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solidFill>
                  <a:srgbClr val="BF0000"/>
                </a:solidFill>
                <a:latin typeface="Lucida Console" panose="020B0609040504020204" pitchFamily="49" charset="0"/>
              </a:rPr>
              <a:t>2013-08-19; 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pPr>
              <a:lnSpc>
                <a:spcPts val="2000"/>
              </a:lnSpc>
            </a:pPr>
            <a:endParaRPr lang="en-US" sz="1400" dirty="0" smtClean="0">
              <a:solidFill>
                <a:srgbClr val="6060FF"/>
              </a:solidFill>
              <a:latin typeface="Lucida Console" panose="020B0609040504020204" pitchFamily="49" charset="0"/>
            </a:endParaRPr>
          </a:p>
          <a:p>
            <a:pPr>
              <a:lnSpc>
                <a:spcPts val="2000"/>
              </a:lnSpc>
            </a:pPr>
            <a:r>
              <a:rPr lang="en-US" sz="1400" dirty="0" smtClean="0">
                <a:solidFill>
                  <a:srgbClr val="6060FF"/>
                </a:solidFill>
                <a:latin typeface="Lucida Console" panose="020B0609040504020204" pitchFamily="49" charset="0"/>
              </a:rPr>
              <a:t>augment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0FF"/>
                </a:solidFill>
                <a:latin typeface="Lucida Console" panose="020B0609040504020204" pitchFamily="49" charset="0"/>
              </a:rPr>
              <a:t>"/</a:t>
            </a:r>
            <a:r>
              <a:rPr lang="en-US" sz="14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inv:nodes</a:t>
            </a:r>
            <a:r>
              <a:rPr lang="en-US" sz="1400" dirty="0">
                <a:solidFill>
                  <a:srgbClr val="FF40FF"/>
                </a:solidFill>
                <a:latin typeface="Lucida Console" panose="020B0609040504020204" pitchFamily="49" charset="0"/>
              </a:rPr>
              <a:t>/</a:t>
            </a:r>
            <a:r>
              <a:rPr lang="en-US" sz="14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inv:node</a:t>
            </a:r>
            <a:r>
              <a:rPr lang="en-US" sz="1400" dirty="0">
                <a:solidFill>
                  <a:srgbClr val="FF40FF"/>
                </a:solidFill>
                <a:latin typeface="Lucida Console" panose="020B0609040504020204" pitchFamily="49" charset="0"/>
              </a:rPr>
              <a:t>/</a:t>
            </a:r>
            <a:r>
              <a:rPr lang="en-US" sz="1400" dirty="0" err="1">
                <a:solidFill>
                  <a:srgbClr val="FF40FF"/>
                </a:solidFill>
                <a:latin typeface="Lucida Console" panose="020B0609040504020204" pitchFamily="49" charset="0"/>
              </a:rPr>
              <a:t>inv:node-connector</a:t>
            </a:r>
            <a:r>
              <a:rPr lang="en-US" sz="1400" dirty="0">
                <a:solidFill>
                  <a:srgbClr val="FF40FF"/>
                </a:solidFill>
                <a:latin typeface="Lucida Console" panose="020B0609040504020204" pitchFamily="49" charset="0"/>
              </a:rPr>
              <a:t>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</a:p>
          <a:p>
            <a:pPr>
              <a:lnSpc>
                <a:spcPts val="2000"/>
              </a:lnSpc>
            </a:pPr>
            <a:r>
              <a:rPr lang="en-US" sz="1400" dirty="0" smtClean="0">
                <a:solidFill>
                  <a:srgbClr val="6060FF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 err="1" smtClean="0">
                <a:solidFill>
                  <a:srgbClr val="6060FF"/>
                </a:solidFill>
                <a:latin typeface="Lucida Console" panose="020B0609040504020204" pitchFamily="49" charset="0"/>
              </a:rPr>
              <a:t>ext</a:t>
            </a:r>
            <a:r>
              <a:rPr lang="en-US" sz="1400" dirty="0" err="1" smtClean="0">
                <a:solidFill>
                  <a:prstClr val="black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err="1" smtClean="0">
                <a:solidFill>
                  <a:srgbClr val="6060FF"/>
                </a:solidFill>
                <a:latin typeface="Lucida Console" panose="020B0609040504020204" pitchFamily="49" charset="0"/>
              </a:rPr>
              <a:t>augment-identifier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0FF"/>
                </a:solidFill>
                <a:latin typeface="Lucida Console" panose="020B0609040504020204" pitchFamily="49" charset="0"/>
              </a:rPr>
              <a:t>"address-capable-node-connector"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400" dirty="0">
                <a:solidFill>
                  <a:srgbClr val="BFBF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solidFill>
                  <a:srgbClr val="BFBF00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 smtClean="0">
                <a:solidFill>
                  <a:srgbClr val="6060FF"/>
                </a:solidFill>
                <a:latin typeface="Lucida Console" panose="020B0609040504020204" pitchFamily="49" charset="0"/>
              </a:rPr>
              <a:t>uses</a:t>
            </a: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6060FF"/>
                </a:solidFill>
                <a:latin typeface="Lucida Console" panose="020B0609040504020204" pitchFamily="49" charset="0"/>
              </a:rPr>
              <a:t>address-node-connector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n-US" sz="1400" dirty="0" smtClean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0822" y="4062451"/>
            <a:ext cx="8122356" cy="236988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</a:rPr>
              <a:t>curl http://localhost:8080/restconf/operational/opendaylight-inventory:nodes/node/openflow:1/node-connector/openflow:1:1 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"node-connector":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[ { "id": "openflow:1:1",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"</a:t>
            </a:r>
            <a:r>
              <a:rPr lang="en-US" altLang="en-US" sz="1200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address-tracker:addresses</a:t>
            </a:r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 [ {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"</a:t>
            </a:r>
            <a:r>
              <a:rPr lang="en-US" altLang="en-US" sz="1200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address-tracker:last-seen</a:t>
            </a:r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 1404918398057,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"</a:t>
            </a:r>
            <a:r>
              <a:rPr lang="en-US" altLang="en-US" sz="1200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address-tracker:ip</a:t>
            </a:r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 "10.0.0.1",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"</a:t>
            </a:r>
            <a:r>
              <a:rPr lang="en-US" altLang="en-US" sz="1200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address-tracker:first-seen</a:t>
            </a:r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 1404918392926,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"</a:t>
            </a:r>
            <a:r>
              <a:rPr lang="en-US" altLang="en-US" sz="1200" dirty="0" err="1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address-tracker:mac</a:t>
            </a:r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": "f2:0c:dd:80:9f:f7"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}]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}]</a:t>
            </a:r>
          </a:p>
          <a:p>
            <a:pPr lvl="0" defTabSz="914400"/>
            <a:r>
              <a:rPr lang="en-US" altLang="en-US" sz="12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200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3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Presenter’s Note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03987"/>
            <a:ext cx="7772400" cy="1564648"/>
          </a:xfrm>
        </p:spPr>
        <p:txBody>
          <a:bodyPr/>
          <a:lstStyle/>
          <a:p>
            <a:r>
              <a:rPr lang="en-US" dirty="0" smtClean="0"/>
              <a:t>This presentation borrows heavily from a presentation on App Development by </a:t>
            </a:r>
            <a:r>
              <a:rPr lang="en-US" dirty="0" err="1" smtClean="0"/>
              <a:t>Srini</a:t>
            </a:r>
            <a:r>
              <a:rPr lang="en-US" dirty="0" smtClean="0"/>
              <a:t> </a:t>
            </a:r>
            <a:r>
              <a:rPr lang="en-US" dirty="0" err="1" smtClean="0"/>
              <a:t>Seetharaman</a:t>
            </a:r>
            <a:r>
              <a:rPr lang="en-US" dirty="0" smtClean="0"/>
              <a:t> and are available at </a:t>
            </a:r>
            <a:r>
              <a:rPr lang="en-US" dirty="0" smtClean="0">
                <a:hlinkClick r:id="rId2"/>
              </a:rPr>
              <a:t>http://sdnhub.org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56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yangtools</a:t>
            </a:r>
            <a:r>
              <a:rPr lang="en-US" sz="2400" dirty="0" smtClean="0"/>
              <a:t> generates data model classes</a:t>
            </a:r>
          </a:p>
          <a:p>
            <a:pPr lvl="1"/>
            <a:r>
              <a:rPr lang="en-US" sz="2000" dirty="0"/>
              <a:t>Builders for generating immutable objects also generated</a:t>
            </a:r>
          </a:p>
          <a:p>
            <a:pPr lvl="1"/>
            <a:r>
              <a:rPr lang="en-US" sz="2000" dirty="0" smtClean="0"/>
              <a:t>identity mapped to interfaces</a:t>
            </a:r>
          </a:p>
          <a:p>
            <a:pPr lvl="1"/>
            <a:r>
              <a:rPr lang="en-US" sz="2000" dirty="0" smtClean="0"/>
              <a:t>All else are mapped to classes</a:t>
            </a:r>
          </a:p>
          <a:p>
            <a:pPr lvl="1"/>
            <a:r>
              <a:rPr lang="en-US" sz="2000" dirty="0" smtClean="0"/>
              <a:t>Identity is the only one that allows inheritance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Developers have to write the gateway adapters</a:t>
            </a:r>
          </a:p>
          <a:p>
            <a:pPr lvl="1"/>
            <a:r>
              <a:rPr lang="en-US" sz="2000" dirty="0" smtClean="0"/>
              <a:t>Converting from one data model to another</a:t>
            </a:r>
          </a:p>
          <a:p>
            <a:pPr lvl="1"/>
            <a:r>
              <a:rPr lang="en-US" sz="2000" dirty="0" smtClean="0"/>
              <a:t>Translating between a non-ODL source and ODL app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wiki.opendaylight.org/view/YANG_Tools:YANG_to_Java_Mapping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Persistence</a:t>
            </a:r>
          </a:p>
          <a:p>
            <a:pPr lvl="1"/>
            <a:r>
              <a:rPr lang="en-US" sz="1800" dirty="0" smtClean="0"/>
              <a:t>Everything </a:t>
            </a:r>
            <a:r>
              <a:rPr lang="en-US" sz="1800" dirty="0"/>
              <a:t>that gets into a shard is stored </a:t>
            </a:r>
            <a:r>
              <a:rPr lang="en-US" sz="1800" dirty="0" smtClean="0"/>
              <a:t>in-memory and on </a:t>
            </a:r>
            <a:r>
              <a:rPr lang="en-US" sz="1800" dirty="0"/>
              <a:t>the disk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dirty="0"/>
              <a:t>Restarting the controller will reconstitute the state of the shards from the persisted data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Clustering</a:t>
            </a:r>
          </a:p>
          <a:p>
            <a:pPr lvl="1"/>
            <a:r>
              <a:rPr lang="en-US" sz="1800" dirty="0" smtClean="0"/>
              <a:t>Multiple controller instances can interwork and share state (for backup reasons rather than load-sharing)</a:t>
            </a:r>
          </a:p>
          <a:p>
            <a:pPr lvl="1"/>
            <a:r>
              <a:rPr lang="en-US" sz="1800" dirty="0" smtClean="0"/>
              <a:t>One leader (writer) and multiple followers (read-only) where state consistency is achieved using RAFT algorithm</a:t>
            </a:r>
          </a:p>
          <a:p>
            <a:pPr lvl="1"/>
            <a:endParaRPr lang="en-US" sz="1800" dirty="0"/>
          </a:p>
          <a:p>
            <a:r>
              <a:rPr lang="en-US" sz="2000" dirty="0" err="1"/>
              <a:t>Sharding</a:t>
            </a:r>
            <a:endParaRPr lang="en-US" sz="2000" dirty="0"/>
          </a:p>
          <a:p>
            <a:pPr lvl="1"/>
            <a:r>
              <a:rPr lang="en-US" sz="1800" dirty="0"/>
              <a:t>The big in-memory MD-SAL tree is broken up into a bunch of smaller sub-trees such that 1 model is 1 shard (e.g., inventory, topology and default</a:t>
            </a:r>
            <a:r>
              <a:rPr lang="en-US" sz="180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14192" y="6396555"/>
            <a:ext cx="2133600" cy="2891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2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Southbound Plugins: </a:t>
            </a:r>
            <a:r>
              <a:rPr lang="en-US" dirty="0" err="1" smtClean="0"/>
              <a:t>OpenFlow</a:t>
            </a:r>
            <a:r>
              <a:rPr lang="en-US" dirty="0" smtClean="0"/>
              <a:t> and NETCONF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32550"/>
            <a:ext cx="2133600" cy="288925"/>
          </a:xfrm>
        </p:spPr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OpenDaylight</a:t>
            </a:r>
            <a:r>
              <a:rPr lang="en-US" dirty="0" smtClean="0"/>
              <a:t> External Interfaces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Southbound:</a:t>
            </a:r>
          </a:p>
          <a:p>
            <a:pPr lvl="1"/>
            <a:r>
              <a:rPr lang="en-US" sz="1800" dirty="0" smtClean="0"/>
              <a:t>Built-in </a:t>
            </a:r>
            <a:r>
              <a:rPr lang="en-US" sz="1800" dirty="0"/>
              <a:t>NETCONF client </a:t>
            </a:r>
            <a:r>
              <a:rPr lang="en-US" sz="1800" dirty="0" smtClean="0"/>
              <a:t>and BGP speaker to </a:t>
            </a:r>
            <a:r>
              <a:rPr lang="en-US" sz="1800" dirty="0"/>
              <a:t>interact with legacy control planes and orchestrate them</a:t>
            </a:r>
          </a:p>
          <a:p>
            <a:pPr lvl="1"/>
            <a:r>
              <a:rPr lang="en-US" sz="1800" dirty="0" smtClean="0"/>
              <a:t>Plugin for </a:t>
            </a:r>
            <a:r>
              <a:rPr lang="en-US" sz="1800" dirty="0" err="1" smtClean="0"/>
              <a:t>OpenFlow</a:t>
            </a:r>
            <a:r>
              <a:rPr lang="en-US" sz="1800" dirty="0" smtClean="0"/>
              <a:t> 1.0 and 1.3 support</a:t>
            </a:r>
          </a:p>
          <a:p>
            <a:pPr lvl="1"/>
            <a:r>
              <a:rPr lang="en-US" sz="1800" dirty="0" smtClean="0"/>
              <a:t>Plugin for OVSDB that works with OVS schema (VTEP schema in future)</a:t>
            </a:r>
          </a:p>
          <a:p>
            <a:r>
              <a:rPr lang="en-US" sz="2000" dirty="0" smtClean="0"/>
              <a:t>Northbound:</a:t>
            </a:r>
          </a:p>
          <a:p>
            <a:pPr lvl="1"/>
            <a:r>
              <a:rPr lang="en-US" sz="1800" dirty="0" smtClean="0"/>
              <a:t>REST and NETCONF for receiving intent data</a:t>
            </a:r>
            <a:endParaRPr lang="en-US" sz="1800" dirty="0"/>
          </a:p>
        </p:txBody>
      </p:sp>
      <p:sp>
        <p:nvSpPr>
          <p:cNvPr id="27" name="Rectangle 26"/>
          <p:cNvSpPr/>
          <p:nvPr/>
        </p:nvSpPr>
        <p:spPr>
          <a:xfrm>
            <a:off x="2906549" y="4037611"/>
            <a:ext cx="4456151" cy="1214049"/>
          </a:xfrm>
          <a:prstGeom prst="rect">
            <a:avLst/>
          </a:prstGeom>
          <a:solidFill>
            <a:srgbClr val="C9CACC">
              <a:lumMod val="60000"/>
              <a:lumOff val="40000"/>
            </a:srgbClr>
          </a:solidFill>
          <a:ln w="9525" cap="flat" cmpd="sng" algn="ctr">
            <a:solidFill>
              <a:srgbClr val="4EC1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16527" y="4176616"/>
            <a:ext cx="4488679" cy="1214049"/>
          </a:xfrm>
          <a:prstGeom prst="rect">
            <a:avLst/>
          </a:prstGeom>
          <a:solidFill>
            <a:srgbClr val="C9CACC">
              <a:lumMod val="60000"/>
              <a:lumOff val="40000"/>
            </a:srgbClr>
          </a:solidFill>
          <a:ln w="9525" cap="flat" cmpd="sng" algn="ctr">
            <a:solidFill>
              <a:srgbClr val="4EC1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68316" y="4315621"/>
            <a:ext cx="4479393" cy="1214049"/>
          </a:xfrm>
          <a:prstGeom prst="rect">
            <a:avLst/>
          </a:prstGeom>
          <a:solidFill>
            <a:srgbClr val="C9CACC">
              <a:lumMod val="60000"/>
              <a:lumOff val="40000"/>
            </a:srgbClr>
          </a:solidFill>
          <a:ln w="9525" cap="flat" cmpd="sng" algn="ctr">
            <a:solidFill>
              <a:srgbClr val="4EC1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Controller platform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3607136" y="5489016"/>
            <a:ext cx="269328" cy="459845"/>
          </a:xfrm>
          <a:prstGeom prst="downArrow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4394938" y="5467064"/>
            <a:ext cx="269328" cy="459845"/>
          </a:xfrm>
          <a:prstGeom prst="downArrow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86890" y="5889717"/>
            <a:ext cx="1106559" cy="313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err="1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OpenFlow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26322" y="5889717"/>
            <a:ext cx="862763" cy="313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OVSDB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34" name="Down Arrow 33"/>
          <p:cNvSpPr/>
          <p:nvPr/>
        </p:nvSpPr>
        <p:spPr>
          <a:xfrm>
            <a:off x="5181375" y="5489016"/>
            <a:ext cx="269328" cy="459845"/>
          </a:xfrm>
          <a:prstGeom prst="downArrow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5969177" y="5467064"/>
            <a:ext cx="269328" cy="459845"/>
          </a:xfrm>
          <a:prstGeom prst="downArrow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928279" y="5886256"/>
            <a:ext cx="1090755" cy="313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NETCONF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14167" y="5889717"/>
            <a:ext cx="41870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BGP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9763" y="4720622"/>
            <a:ext cx="1226007" cy="462810"/>
          </a:xfrm>
          <a:prstGeom prst="rect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Network 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functions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612635" y="4720622"/>
            <a:ext cx="936297" cy="462810"/>
          </a:xfrm>
          <a:prstGeom prst="rect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State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mgmt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55797" y="4720622"/>
            <a:ext cx="936297" cy="462810"/>
          </a:xfrm>
          <a:prstGeom prst="rect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Logic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79763" y="4411005"/>
            <a:ext cx="3312331" cy="225307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intent and policy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99933" y="5244227"/>
            <a:ext cx="3312331" cy="225307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 manager</a:t>
            </a:r>
          </a:p>
        </p:txBody>
      </p:sp>
      <p:sp>
        <p:nvSpPr>
          <p:cNvPr id="44" name="Down Arrow 43"/>
          <p:cNvSpPr/>
          <p:nvPr/>
        </p:nvSpPr>
        <p:spPr>
          <a:xfrm>
            <a:off x="4258318" y="3858597"/>
            <a:ext cx="269328" cy="459845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5046120" y="3836645"/>
            <a:ext cx="269328" cy="459845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74445" y="3640312"/>
            <a:ext cx="1090755" cy="313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NETCONF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971908" y="3630746"/>
            <a:ext cx="668630" cy="313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0000"/>
                </a:solidFill>
                <a:latin typeface="Segoe UI" panose="020B0502040204020203" pitchFamily="34" charset="0"/>
                <a:ea typeface="+mn-ea"/>
              </a:rPr>
              <a:t>REST</a:t>
            </a:r>
            <a:endParaRPr lang="en-US" sz="1000" dirty="0">
              <a:solidFill>
                <a:srgbClr val="6D6E71"/>
              </a:solidFill>
              <a:latin typeface="Calibri"/>
              <a:ea typeface="+mn-ea"/>
            </a:endParaRPr>
          </a:p>
        </p:txBody>
      </p:sp>
      <p:sp>
        <p:nvSpPr>
          <p:cNvPr id="49" name="Can 48"/>
          <p:cNvSpPr/>
          <p:nvPr/>
        </p:nvSpPr>
        <p:spPr>
          <a:xfrm>
            <a:off x="6745854" y="4359947"/>
            <a:ext cx="759353" cy="514598"/>
          </a:xfrm>
          <a:prstGeom prst="can">
            <a:avLst/>
          </a:prstGeom>
          <a:solidFill>
            <a:srgbClr val="92D050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models</a:t>
            </a:r>
          </a:p>
        </p:txBody>
      </p:sp>
      <p:sp>
        <p:nvSpPr>
          <p:cNvPr id="50" name="Can 49"/>
          <p:cNvSpPr/>
          <p:nvPr/>
        </p:nvSpPr>
        <p:spPr>
          <a:xfrm>
            <a:off x="6745854" y="4979447"/>
            <a:ext cx="759353" cy="514598"/>
          </a:xfrm>
          <a:prstGeom prst="can">
            <a:avLst/>
          </a:prstGeom>
          <a:solidFill>
            <a:srgbClr val="92D050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 models</a:t>
            </a:r>
          </a:p>
        </p:txBody>
      </p:sp>
    </p:spTree>
    <p:extLst>
      <p:ext uri="{BB962C8B-B14F-4D97-AF65-F5344CB8AC3E}">
        <p14:creationId xmlns:p14="http://schemas.microsoft.com/office/powerpoint/2010/main" val="126427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/>
      <p:bldP spid="47" grpId="0"/>
      <p:bldP spid="49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NETCONF based Multi-Vendor OSS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30274" y="6483355"/>
            <a:ext cx="1685925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10A0-C33E-CC45-8305-B897475A1CD7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9" name="Picture 2" descr="http://www.itbiz.ua/media/images/products/juniper/MX/lbox-mx960-lef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88" y="3865656"/>
            <a:ext cx="871538" cy="121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4" descr="https://upload.wikimedia.org/wikipedia/commons/thumb/3/31/Juniper_Networks_logo.svg/200px-Juniper_Networks_logo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1" y="5119609"/>
            <a:ext cx="858290" cy="26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6" descr="http://logonoid.com/images/cisco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669" y="5041073"/>
            <a:ext cx="714376" cy="41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8" descr="http://www.cisco.com/c/en/us/products/routers/crs-1-4-slot-single-shelf-system/index/_jcr_content/series_data_hero/data-hero-image/data-hero-image-trigger/parsys-for-c26v4/frameworkimage.img.jpg/prod_large_photo0900aecd8051a943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845" y="3877374"/>
            <a:ext cx="908281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10" descr="https://apollon.de-cix.net/uploads/pics/Alcatel-Lucent_XRS-20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7" t="8800" r="14661" b="1600"/>
          <a:stretch/>
        </p:blipFill>
        <p:spPr bwMode="auto">
          <a:xfrm>
            <a:off x="3698049" y="3890640"/>
            <a:ext cx="613571" cy="137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12" descr="https://upload.wikimedia.org/wikipedia/ru/thumb/a/a9/Alcatel_Lucent_Logo.svg/320px-Alcatel_Lucent_Logo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448" y="5285496"/>
            <a:ext cx="990600" cy="50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94"/>
          <p:cNvSpPr/>
          <p:nvPr/>
        </p:nvSpPr>
        <p:spPr>
          <a:xfrm>
            <a:off x="338447" y="1983179"/>
            <a:ext cx="3973174" cy="1447800"/>
          </a:xfrm>
          <a:prstGeom prst="rect">
            <a:avLst/>
          </a:prstGeom>
          <a:solidFill>
            <a:srgbClr val="D2E9EE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58585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Orchestrator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58585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58585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58585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58585B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90846" y="2968613"/>
            <a:ext cx="1295400" cy="3048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NETCONF</a:t>
            </a:r>
          </a:p>
        </p:txBody>
      </p:sp>
      <p:sp>
        <p:nvSpPr>
          <p:cNvPr id="97" name="Can 96"/>
          <p:cNvSpPr/>
          <p:nvPr/>
        </p:nvSpPr>
        <p:spPr>
          <a:xfrm>
            <a:off x="3157846" y="2059379"/>
            <a:ext cx="914400" cy="533400"/>
          </a:xfrm>
          <a:prstGeom prst="can">
            <a:avLst/>
          </a:prstGeom>
          <a:solidFill>
            <a:srgbClr val="92D050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models</a:t>
            </a:r>
          </a:p>
        </p:txBody>
      </p:sp>
      <p:sp>
        <p:nvSpPr>
          <p:cNvPr id="98" name="Can 97"/>
          <p:cNvSpPr/>
          <p:nvPr/>
        </p:nvSpPr>
        <p:spPr>
          <a:xfrm>
            <a:off x="3157846" y="2821379"/>
            <a:ext cx="914400" cy="533400"/>
          </a:xfrm>
          <a:prstGeom prst="can">
            <a:avLst/>
          </a:prstGeom>
          <a:solidFill>
            <a:srgbClr val="92D050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 models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67088" y="2291850"/>
            <a:ext cx="2404038" cy="52952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OSS Engine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876624" y="2968613"/>
            <a:ext cx="976422" cy="309966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4EC1E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</a:t>
            </a:r>
          </a:p>
        </p:txBody>
      </p:sp>
      <p:sp>
        <p:nvSpPr>
          <p:cNvPr id="101" name="Down Arrow 100"/>
          <p:cNvSpPr/>
          <p:nvPr/>
        </p:nvSpPr>
        <p:spPr>
          <a:xfrm>
            <a:off x="948046" y="3430979"/>
            <a:ext cx="152400" cy="304800"/>
          </a:xfrm>
          <a:prstGeom prst="downArrow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Down Arrow 101"/>
          <p:cNvSpPr/>
          <p:nvPr/>
        </p:nvSpPr>
        <p:spPr>
          <a:xfrm>
            <a:off x="2319646" y="3430979"/>
            <a:ext cx="152400" cy="304800"/>
          </a:xfrm>
          <a:prstGeom prst="downArrow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Down Arrow 102"/>
          <p:cNvSpPr/>
          <p:nvPr/>
        </p:nvSpPr>
        <p:spPr>
          <a:xfrm>
            <a:off x="3843646" y="3430979"/>
            <a:ext cx="152400" cy="304800"/>
          </a:xfrm>
          <a:prstGeom prst="downArrow">
            <a:avLst/>
          </a:prstGeom>
          <a:solidFill>
            <a:srgbClr val="6D6E71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Right Arrow 103"/>
          <p:cNvSpPr/>
          <p:nvPr/>
        </p:nvSpPr>
        <p:spPr>
          <a:xfrm>
            <a:off x="4910447" y="2592779"/>
            <a:ext cx="685800" cy="37583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5443846" y="1297379"/>
            <a:ext cx="4267202" cy="3048000"/>
            <a:chOff x="5562599" y="2057400"/>
            <a:chExt cx="4267202" cy="3048000"/>
          </a:xfrm>
        </p:grpSpPr>
        <p:sp>
          <p:nvSpPr>
            <p:cNvPr id="106" name="Explosion 2 105"/>
            <p:cNvSpPr/>
            <p:nvPr/>
          </p:nvSpPr>
          <p:spPr>
            <a:xfrm>
              <a:off x="5562599" y="2057400"/>
              <a:ext cx="4267202" cy="3048000"/>
            </a:xfrm>
            <a:prstGeom prst="irregularSeal2">
              <a:avLst/>
            </a:prstGeom>
            <a:gradFill rotWithShape="1">
              <a:gsLst>
                <a:gs pos="0">
                  <a:srgbClr val="4EC1E0">
                    <a:tint val="100000"/>
                    <a:shade val="100000"/>
                    <a:satMod val="130000"/>
                  </a:srgbClr>
                </a:gs>
                <a:gs pos="100000">
                  <a:srgbClr val="4EC1E0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C1E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010219" y="3128818"/>
              <a:ext cx="282898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6D6E71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</a:rPr>
                <a:t>Models are vendor specific and still need vendor specific adapters in the orchestrator layer. This makes case for </a:t>
              </a:r>
              <a:r>
                <a:rPr kumimoji="0" lang="en-US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6D6E71">
                      <a:lumMod val="50000"/>
                    </a:srgbClr>
                  </a:solidFill>
                  <a:effectLst/>
                  <a:uLnTx/>
                  <a:uFillTx/>
                  <a:latin typeface="Calibri"/>
                  <a:ea typeface="+mn-ea"/>
                </a:rPr>
                <a:t>OpenConfig</a:t>
              </a:r>
              <a:endPara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6D6E7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</p:grpSp>
      <p:pic>
        <p:nvPicPr>
          <p:cNvPr id="108" name="Picture 14" descr="http://safetysigns.roadsign.com.au/cautionsigns/images/symbol-caution-general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372" y="1290426"/>
            <a:ext cx="824150" cy="73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7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1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068951" y="2517969"/>
            <a:ext cx="803148" cy="8392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apps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OpenDaylight</a:t>
            </a:r>
            <a:r>
              <a:rPr lang="en-US" sz="2800" dirty="0" smtClean="0"/>
              <a:t> embraces the full spectrum of choices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10A0-C33E-CC45-8305-B897475A1CD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88" y="4281520"/>
            <a:ext cx="1658112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plane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9080" y="2524891"/>
            <a:ext cx="1663435" cy="308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0792" y="3671920"/>
            <a:ext cx="1663435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Legacy control plane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35588" y="4529508"/>
            <a:ext cx="1948385" cy="3774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plane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35588" y="1764794"/>
            <a:ext cx="1948386" cy="308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35588" y="2518496"/>
            <a:ext cx="1110186" cy="8509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Legacy control plane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5589" y="3369446"/>
            <a:ext cx="1936478" cy="3135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299960" y="4489789"/>
            <a:ext cx="1563624" cy="3774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plane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299960" y="1747332"/>
            <a:ext cx="1563624" cy="308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299960" y="2742384"/>
            <a:ext cx="1563624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299960" y="3351984"/>
            <a:ext cx="1563624" cy="3135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57200" y="5577446"/>
            <a:ext cx="801319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5665315"/>
            <a:ext cx="591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Risk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200" y="2870085"/>
            <a:ext cx="0" cy="8018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98185" y="3062320"/>
            <a:ext cx="12298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Segoe UI" panose="020B0502040204020203" pitchFamily="34" charset="0"/>
              </a:rPr>
              <a:t>NETCONF/YANG</a:t>
            </a:r>
            <a:endParaRPr lang="en-US" sz="1100" dirty="0"/>
          </a:p>
        </p:txBody>
      </p:sp>
      <p:cxnSp>
        <p:nvCxnSpPr>
          <p:cNvPr id="29" name="Straight Arrow Connector 28"/>
          <p:cNvCxnSpPr>
            <a:stCxn id="15" idx="2"/>
            <a:endCxn id="16" idx="0"/>
          </p:cNvCxnSpPr>
          <p:nvPr/>
        </p:nvCxnSpPr>
        <p:spPr>
          <a:xfrm>
            <a:off x="8081772" y="2056161"/>
            <a:ext cx="0" cy="6862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283240" y="2273251"/>
            <a:ext cx="16049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NETCONF/YANG, REST</a:t>
            </a:r>
            <a:endParaRPr lang="en-US" sz="11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085339" y="3625991"/>
            <a:ext cx="0" cy="6862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355125" y="3843081"/>
            <a:ext cx="10390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OpenFlow</a:t>
            </a:r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, P4</a:t>
            </a:r>
            <a:endParaRPr lang="en-US" sz="11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106433" y="3682967"/>
            <a:ext cx="0" cy="6292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067366" y="3817925"/>
            <a:ext cx="10390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OpenFlow</a:t>
            </a:r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, P4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2331211" y="4282047"/>
            <a:ext cx="2078736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plane 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331211" y="1771716"/>
            <a:ext cx="2078736" cy="3088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331211" y="2920566"/>
            <a:ext cx="2078736" cy="3135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026153" y="3234087"/>
            <a:ext cx="8631" cy="4732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26047" y="3355289"/>
            <a:ext cx="10390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OpenFlow</a:t>
            </a:r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, P4</a:t>
            </a:r>
            <a:endParaRPr lang="en-US" sz="11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5739384" y="2073623"/>
            <a:ext cx="0" cy="4612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071872" y="2124063"/>
            <a:ext cx="16049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NETCONF/YANG, REST</a:t>
            </a:r>
            <a:endParaRPr lang="en-US" sz="1100" dirty="0"/>
          </a:p>
        </p:txBody>
      </p:sp>
      <p:sp>
        <p:nvSpPr>
          <p:cNvPr id="55" name="Rectangle 54"/>
          <p:cNvSpPr/>
          <p:nvPr/>
        </p:nvSpPr>
        <p:spPr>
          <a:xfrm>
            <a:off x="2320465" y="2529447"/>
            <a:ext cx="2089481" cy="3846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923812" y="2180898"/>
            <a:ext cx="4908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REST</a:t>
            </a:r>
            <a:endParaRPr lang="en-US" sz="1100" dirty="0"/>
          </a:p>
        </p:txBody>
      </p:sp>
      <p:sp>
        <p:nvSpPr>
          <p:cNvPr id="61" name="Rectangle 60"/>
          <p:cNvSpPr/>
          <p:nvPr/>
        </p:nvSpPr>
        <p:spPr>
          <a:xfrm>
            <a:off x="2331211" y="3689889"/>
            <a:ext cx="1311149" cy="583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Legacy control plane</a:t>
            </a:r>
            <a:endParaRPr lang="en-US" sz="16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414652" y="2079167"/>
            <a:ext cx="0" cy="4612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652708" y="3689889"/>
            <a:ext cx="757238" cy="5799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OF Agent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4935589" y="4296828"/>
            <a:ext cx="1948384" cy="2237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OF Agent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7308733" y="4309020"/>
            <a:ext cx="1554852" cy="1695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OF Agent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7398192" y="5044047"/>
            <a:ext cx="14358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Purist-model</a:t>
            </a:r>
            <a:endParaRPr lang="en-US" sz="1600" b="1" dirty="0"/>
          </a:p>
        </p:txBody>
      </p:sp>
      <p:sp>
        <p:nvSpPr>
          <p:cNvPr id="91" name="Rectangle 90"/>
          <p:cNvSpPr/>
          <p:nvPr/>
        </p:nvSpPr>
        <p:spPr>
          <a:xfrm>
            <a:off x="2521392" y="5086493"/>
            <a:ext cx="15368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Hybrid-model</a:t>
            </a:r>
            <a:endParaRPr lang="en-US" sz="1600" b="1" dirty="0"/>
          </a:p>
        </p:txBody>
      </p:sp>
      <p:sp>
        <p:nvSpPr>
          <p:cNvPr id="92" name="Rectangle 91"/>
          <p:cNvSpPr/>
          <p:nvPr/>
        </p:nvSpPr>
        <p:spPr>
          <a:xfrm>
            <a:off x="222504" y="4943672"/>
            <a:ext cx="1622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Segoe UI" panose="020B0502040204020203" pitchFamily="34" charset="0"/>
              </a:rPr>
              <a:t>Solving </a:t>
            </a:r>
            <a:r>
              <a:rPr lang="en-US" sz="14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only </a:t>
            </a:r>
            <a:br>
              <a:rPr lang="en-US" sz="14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</a:br>
            <a:r>
              <a:rPr lang="en-US" sz="14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operational issue</a:t>
            </a:r>
            <a:endParaRPr lang="en-US" sz="1400" b="1" dirty="0"/>
          </a:p>
        </p:txBody>
      </p:sp>
      <p:sp>
        <p:nvSpPr>
          <p:cNvPr id="93" name="Rectangle 92"/>
          <p:cNvSpPr/>
          <p:nvPr/>
        </p:nvSpPr>
        <p:spPr>
          <a:xfrm>
            <a:off x="4731192" y="5086493"/>
            <a:ext cx="2283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Backward-compatible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932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0" grpId="0"/>
      <p:bldP spid="35" grpId="0"/>
      <p:bldP spid="40" grpId="0"/>
      <p:bldP spid="43" grpId="0" animBg="1"/>
      <p:bldP spid="44" grpId="0" animBg="1"/>
      <p:bldP spid="46" grpId="0" animBg="1"/>
      <p:bldP spid="49" grpId="0"/>
      <p:bldP spid="52" grpId="0"/>
      <p:bldP spid="55" grpId="0" animBg="1"/>
      <p:bldP spid="57" grpId="0"/>
      <p:bldP spid="61" grpId="0" animBg="1"/>
      <p:bldP spid="69" grpId="0" animBg="1"/>
      <p:bldP spid="81" grpId="0" animBg="1"/>
      <p:bldP spid="82" grpId="0" animBg="1"/>
      <p:bldP spid="90" grpId="0"/>
      <p:bldP spid="91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Lithium: List of Projects (Total: 40)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394082" y="1189904"/>
          <a:ext cx="4448293" cy="5240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506"/>
                <a:gridCol w="3238787"/>
              </a:tblGrid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 err="1" smtClean="0">
                          <a:solidFill>
                            <a:srgbClr val="2D2E36"/>
                          </a:solidFill>
                          <a:effectLst/>
                        </a:rPr>
                        <a:t>opflex</a:t>
                      </a:r>
                      <a:r>
                        <a:rPr lang="en-US" sz="1200" b="0" u="none" strike="noStrike" dirty="0" smtClean="0">
                          <a:solidFill>
                            <a:srgbClr val="2D2E36"/>
                          </a:solidFill>
                          <a:effectLst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OpFlex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protocol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ovsdb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OVSDB protocol  and </a:t>
                      </a:r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OpenStack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integration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packetcable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PacketCable PCMM/COPS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pss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Persistence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Store Service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3395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plugin2oc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Southbound plugin to the </a:t>
                      </a:r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OpenContrail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platform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 smtClean="0">
                          <a:solidFill>
                            <a:srgbClr val="2D2E36"/>
                          </a:solidFill>
                          <a:effectLst/>
                        </a:rPr>
                        <a:t>reservation*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Dynamic Resource Reservation project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sdninterfaceapp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SDNi Cross-controller interface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sfc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Service Function Chaining 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snbi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Secure Network Bootstrap </a:t>
                      </a:r>
                      <a:r>
                        <a:rPr lang="en-US" sz="120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Infrastructure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snmp4sdn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SNMP4SDN Plugin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snmp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SNMP Southbound Plugin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sxp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Source-Group Tag </a:t>
                      </a:r>
                      <a:r>
                        <a:rPr lang="en-US" sz="1200" b="0" i="0" u="none" strike="noStrike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eXchange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Protocol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tcpmd5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TCP-MD5 Support library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toolkit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Quickstart Toolkit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tpf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Topology Processing Framework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tsdr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Time Series Data Repository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ttp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TTP Project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usc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Unified Secure Channel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vtn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VTN (Virtual Tenant Network)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  <a:tr h="2579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yangtools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YANG Tools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67" marR="5767" marT="5767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520985"/>
              </p:ext>
            </p:extLst>
          </p:nvPr>
        </p:nvGraphicFramePr>
        <p:xfrm>
          <a:off x="241804" y="1134275"/>
          <a:ext cx="4079288" cy="5434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6999"/>
                <a:gridCol w="2642289"/>
              </a:tblGrid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Project keyword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Description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rgbClr val="FFFF00"/>
                    </a:solidFill>
                  </a:tcPr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aaa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AAA Project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338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alto*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Application-Layer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Traffic Optimization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bgpcep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BGP/PCEP protocol library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338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capwap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Control and Provisioning of Wireless Access Point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controller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OpenDaylight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Controller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defense4all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Radware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Defense4All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338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didm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Device Identification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and Drive Management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discovery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Discovery Service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dlux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OpenDaylight UI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docs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Documentation Project</a:t>
                      </a:r>
                      <a:endParaRPr lang="en-US" sz="1200" b="0" i="0" u="none" strike="noStrike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groupbasedpolicy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Group Based Policy Plugin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integration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Integration Framework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iotdm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IoT</a:t>
                      </a:r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Data-centric Middleware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l2switch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Separate Layer 2 switching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lacp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Link Aggregation Control Protocol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lispflowmapping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LISP Mapping Service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nic</a:t>
                      </a:r>
                      <a:r>
                        <a:rPr lang="en-US" sz="1200" b="0" i="0" u="none" strike="noStrike" dirty="0" smtClean="0">
                          <a:solidFill>
                            <a:srgbClr val="2D2E36"/>
                          </a:solidFill>
                          <a:effectLst/>
                          <a:latin typeface="Calibri"/>
                        </a:rPr>
                        <a:t>*</a:t>
                      </a:r>
                      <a:endParaRPr lang="en-US" sz="1200" b="0" i="0" u="none" strike="noStrike" dirty="0">
                        <a:solidFill>
                          <a:srgbClr val="2D2E36"/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Network Intent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/>
                        </a:rPr>
                        <a:t> Composition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openflowjava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OpenFlow Protocol Library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  <a:tr h="255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openflowplugin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OpenFlow</a:t>
                      </a:r>
                      <a:r>
                        <a:rPr lang="en-US" sz="1200" u="none" strike="noStrike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Plugin</a:t>
                      </a:r>
                      <a:endParaRPr lang="en-US" sz="1200" b="0" i="0" u="none" strike="noStrike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8" marR="7208" marT="7208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31883" y="6510004"/>
            <a:ext cx="2037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2D2E36"/>
                </a:solidFill>
              </a:rPr>
              <a:t>* </a:t>
            </a:r>
            <a:r>
              <a:rPr lang="en-US" sz="1200" dirty="0" smtClean="0">
                <a:solidFill>
                  <a:srgbClr val="2D2E36"/>
                </a:solidFill>
                <a:sym typeface="Wingdings"/>
              </a:rPr>
              <a:t></a:t>
            </a:r>
            <a:r>
              <a:rPr lang="en-US" sz="1200" dirty="0" smtClean="0">
                <a:solidFill>
                  <a:srgbClr val="2D2E36"/>
                </a:solidFill>
              </a:rPr>
              <a:t> New in Lithium release</a:t>
            </a:r>
            <a:endParaRPr lang="en-US" sz="1200" dirty="0">
              <a:solidFill>
                <a:srgbClr val="2D2E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6894" y="3961973"/>
            <a:ext cx="7431206" cy="529733"/>
          </a:xfrm>
          <a:prstGeom prst="roundRect">
            <a:avLst>
              <a:gd name="adj" fmla="val 11616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en-US" dirty="0">
                <a:solidFill>
                  <a:srgbClr val="17375E"/>
                </a:solidFill>
                <a:cs typeface="Calibri"/>
              </a:rPr>
              <a:t>Service Abstraction Layer/Core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3151" y="955438"/>
            <a:ext cx="505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>
                <a:solidFill>
                  <a:schemeClr val="accent2"/>
                </a:solidFill>
                <a:latin typeface="HelveticaNeueLT Std Cn" panose="020B0506030502030204" pitchFamily="34" charset="0"/>
              </a:rPr>
              <a:t>4</a:t>
            </a:r>
            <a:r>
              <a:rPr lang="en-US" sz="1500" baseline="30000" dirty="0">
                <a:solidFill>
                  <a:schemeClr val="accent2"/>
                </a:solidFill>
                <a:latin typeface="HelveticaNeueLT Std Cn" panose="020B0506030502030204" pitchFamily="34" charset="0"/>
              </a:rPr>
              <a:t>th</a:t>
            </a:r>
            <a:r>
              <a:rPr lang="en-US" sz="1500" dirty="0">
                <a:solidFill>
                  <a:schemeClr val="accent2"/>
                </a:solidFill>
                <a:latin typeface="HelveticaNeueLT Std Cn" panose="020B0506030502030204" pitchFamily="34" charset="0"/>
              </a:rPr>
              <a:t> Release “Beryllium” </a:t>
            </a:r>
          </a:p>
          <a:p>
            <a:pPr algn="r"/>
            <a:r>
              <a:rPr lang="en-US" sz="1500" dirty="0">
                <a:solidFill>
                  <a:schemeClr val="accent2"/>
                </a:solidFill>
                <a:latin typeface="HelveticaNeueLT Std Cn" panose="020B0506030502030204" pitchFamily="34" charset="0"/>
              </a:rPr>
              <a:t>Production-Ready Open SDN Platform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04"/>
          <a:stretch>
            <a:fillRect/>
          </a:stretch>
        </p:blipFill>
        <p:spPr bwMode="auto">
          <a:xfrm>
            <a:off x="207751" y="931261"/>
            <a:ext cx="1869033" cy="53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194708" y="5125017"/>
            <a:ext cx="1166323" cy="407877"/>
          </a:xfrm>
          <a:prstGeom prst="roundRect">
            <a:avLst/>
          </a:prstGeom>
          <a:solidFill>
            <a:srgbClr val="81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 err="1">
                <a:solidFill>
                  <a:schemeClr val="bg1"/>
                </a:solidFill>
              </a:rPr>
              <a:t>OpenFlow</a:t>
            </a:r>
            <a:r>
              <a:rPr lang="en-US" sz="750" b="1" dirty="0">
                <a:solidFill>
                  <a:schemeClr val="bg1"/>
                </a:solidFill>
              </a:rPr>
              <a:t> Enabled Devices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23" y="5558631"/>
            <a:ext cx="1164431" cy="378619"/>
          </a:xfrm>
          <a:prstGeom prst="rect">
            <a:avLst/>
          </a:prstGeom>
        </p:spPr>
      </p:pic>
      <p:sp>
        <p:nvSpPr>
          <p:cNvPr id="33" name="Rounded Rectangle 32"/>
          <p:cNvSpPr/>
          <p:nvPr/>
        </p:nvSpPr>
        <p:spPr>
          <a:xfrm>
            <a:off x="3146582" y="5125017"/>
            <a:ext cx="1066933" cy="407877"/>
          </a:xfrm>
          <a:prstGeom prst="roundRect">
            <a:avLst/>
          </a:prstGeom>
          <a:solidFill>
            <a:srgbClr val="81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Open </a:t>
            </a:r>
            <a:r>
              <a:rPr lang="en-US" sz="750" b="1" dirty="0" err="1">
                <a:solidFill>
                  <a:schemeClr val="bg1"/>
                </a:solidFill>
              </a:rPr>
              <a:t>vSwitches</a:t>
            </a:r>
            <a:endParaRPr lang="en-US" sz="750" b="1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107412" y="5125017"/>
            <a:ext cx="1149646" cy="407877"/>
          </a:xfrm>
          <a:prstGeom prst="roundRect">
            <a:avLst/>
          </a:prstGeom>
          <a:solidFill>
            <a:srgbClr val="81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Additional Virtual &amp; Physical Devices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772399" y="5125017"/>
            <a:ext cx="1296103" cy="407877"/>
          </a:xfrm>
          <a:prstGeom prst="roundRect">
            <a:avLst/>
          </a:prstGeom>
          <a:solidFill>
            <a:srgbClr val="81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Data Plane Elements</a:t>
            </a:r>
          </a:p>
          <a:p>
            <a:pPr algn="ctr"/>
            <a:r>
              <a:rPr lang="en-US" sz="750" b="1" dirty="0">
                <a:solidFill>
                  <a:schemeClr val="bg1"/>
                </a:solidFill>
              </a:rPr>
              <a:t> (Virtual Switches, Physical Device Interfaces)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26" y="5558631"/>
            <a:ext cx="1164431" cy="3786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48" y="5558631"/>
            <a:ext cx="1164431" cy="378619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7761575" y="2590106"/>
            <a:ext cx="1266824" cy="415635"/>
          </a:xfrm>
          <a:prstGeom prst="roundRect">
            <a:avLst/>
          </a:prstGeom>
          <a:solidFill>
            <a:srgbClr val="A2B8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Controller Platform Services/Applications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05770" y="4543217"/>
            <a:ext cx="431411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OVSDB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862504" y="4543217"/>
            <a:ext cx="536812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NETCONF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7115493" y="4554042"/>
            <a:ext cx="493570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PCMM/COPS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749070" y="4543217"/>
            <a:ext cx="362033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SNBI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424638" y="4543217"/>
            <a:ext cx="327417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LISP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777378" y="4543217"/>
            <a:ext cx="364143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BGP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166845" y="4543217"/>
            <a:ext cx="385261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PCEP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958522" y="4543217"/>
            <a:ext cx="387870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SNMP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584768" y="4543217"/>
            <a:ext cx="348431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SXP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772399" y="4559926"/>
            <a:ext cx="1271455" cy="42075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Southbound Interfaces &amp; </a:t>
            </a:r>
          </a:p>
          <a:p>
            <a:pPr algn="ctr"/>
            <a:r>
              <a:rPr lang="en-US" sz="750" b="1" dirty="0">
                <a:solidFill>
                  <a:schemeClr val="bg1"/>
                </a:solidFill>
              </a:rPr>
              <a:t>Protocol Plugins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201057" y="5045336"/>
            <a:ext cx="7499435" cy="1108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224100" y="4559453"/>
            <a:ext cx="660401" cy="348778"/>
            <a:chOff x="316759" y="5277929"/>
            <a:chExt cx="825797" cy="444515"/>
          </a:xfrm>
        </p:grpSpPr>
        <p:sp>
          <p:nvSpPr>
            <p:cNvPr id="16" name="Rounded Rectangle 15"/>
            <p:cNvSpPr/>
            <p:nvPr/>
          </p:nvSpPr>
          <p:spPr>
            <a:xfrm>
              <a:off x="316759" y="5277929"/>
              <a:ext cx="825797" cy="444515"/>
            </a:xfrm>
            <a:prstGeom prst="roundRect">
              <a:avLst/>
            </a:prstGeom>
            <a:solidFill>
              <a:srgbClr val="80AC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75" b="1" dirty="0"/>
                <a:t>OpenFlow</a:t>
              </a:r>
              <a:r>
                <a:rPr lang="en-US" sz="750" b="1" dirty="0"/>
                <a:t> </a:t>
              </a:r>
            </a:p>
            <a:p>
              <a:pPr algn="ctr"/>
              <a:endParaRPr lang="en-US" sz="750" b="1" dirty="0"/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252" y="5509182"/>
              <a:ext cx="781050" cy="180975"/>
            </a:xfrm>
            <a:prstGeom prst="rect">
              <a:avLst/>
            </a:prstGeom>
          </p:spPr>
        </p:pic>
      </p:grpSp>
      <p:sp>
        <p:nvSpPr>
          <p:cNvPr id="74" name="Rounded Rectangle 73"/>
          <p:cNvSpPr/>
          <p:nvPr/>
        </p:nvSpPr>
        <p:spPr>
          <a:xfrm>
            <a:off x="5371715" y="4543217"/>
            <a:ext cx="352033" cy="333386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USC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3577428" y="4543217"/>
            <a:ext cx="496074" cy="333386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CAPWAP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4098825" y="4543217"/>
            <a:ext cx="460620" cy="333386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OPFLEX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10675" y="2260567"/>
            <a:ext cx="1413338" cy="1642214"/>
            <a:chOff x="280899" y="1871089"/>
            <a:chExt cx="1884451" cy="2189618"/>
          </a:xfrm>
        </p:grpSpPr>
        <p:sp>
          <p:nvSpPr>
            <p:cNvPr id="68" name="Rounded Rectangle 67"/>
            <p:cNvSpPr/>
            <p:nvPr/>
          </p:nvSpPr>
          <p:spPr>
            <a:xfrm>
              <a:off x="280899" y="1871089"/>
              <a:ext cx="1884451" cy="2189618"/>
            </a:xfrm>
            <a:prstGeom prst="roundRect">
              <a:avLst>
                <a:gd name="adj" fmla="val 10019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12700" cmpd="sng">
              <a:solidFill>
                <a:srgbClr val="A2B87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900" b="1" dirty="0">
                  <a:solidFill>
                    <a:srgbClr val="A2B876"/>
                  </a:solidFill>
                </a:rPr>
                <a:t> Base Network Functions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10248" y="3103061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91440" rtlCol="0" anchor="ctr"/>
            <a:lstStyle/>
            <a:p>
              <a:pPr algn="ctr"/>
              <a:r>
                <a:rPr lang="en-US" sz="600" b="1" dirty="0"/>
                <a:t>OpenFlow Stats Manager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410248" y="3413442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OpenFlow Switch Manager</a:t>
              </a: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10248" y="2823575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OpenFlow Forwarding Rules </a:t>
              </a:r>
              <a:r>
                <a:rPr lang="en-US" sz="600" b="1" dirty="0" err="1"/>
                <a:t>Mgr</a:t>
              </a:r>
              <a:endParaRPr lang="en-US" sz="600" b="1" dirty="0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410248" y="253215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L2 Switch</a:t>
              </a: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10248" y="2228042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Host  Tracker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10248" y="3701926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Topology Processing</a:t>
              </a:r>
            </a:p>
          </p:txBody>
        </p:sp>
      </p:grpSp>
      <p:sp>
        <p:nvSpPr>
          <p:cNvPr id="101" name="Rounded Rectangle 100"/>
          <p:cNvSpPr/>
          <p:nvPr/>
        </p:nvSpPr>
        <p:spPr>
          <a:xfrm>
            <a:off x="210658" y="1927067"/>
            <a:ext cx="7431206" cy="253038"/>
          </a:xfrm>
          <a:prstGeom prst="roundRect">
            <a:avLst/>
          </a:prstGeom>
          <a:solidFill>
            <a:srgbClr val="FE8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OpenDaylight APIs REST/RESTCONF/NETCONF/AMQP</a:t>
            </a:r>
          </a:p>
        </p:txBody>
      </p:sp>
      <p:sp>
        <p:nvSpPr>
          <p:cNvPr id="87" name="Can 86"/>
          <p:cNvSpPr/>
          <p:nvPr/>
        </p:nvSpPr>
        <p:spPr>
          <a:xfrm flipH="1">
            <a:off x="407211" y="4063114"/>
            <a:ext cx="1986840" cy="34333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Calibri"/>
                <a:cs typeface="Calibri"/>
              </a:rPr>
              <a:t>Data Store (</a:t>
            </a:r>
            <a:r>
              <a:rPr lang="en-US" sz="900" dirty="0" err="1">
                <a:latin typeface="Calibri"/>
                <a:cs typeface="Calibri"/>
              </a:rPr>
              <a:t>Config</a:t>
            </a:r>
            <a:r>
              <a:rPr lang="en-US" sz="900" dirty="0">
                <a:latin typeface="Calibri"/>
                <a:cs typeface="Calibri"/>
              </a:rPr>
              <a:t> &amp; Operational)</a:t>
            </a:r>
          </a:p>
        </p:txBody>
      </p:sp>
      <p:sp>
        <p:nvSpPr>
          <p:cNvPr id="91" name="Left-Right Arrow 90"/>
          <p:cNvSpPr/>
          <p:nvPr/>
        </p:nvSpPr>
        <p:spPr bwMode="auto">
          <a:xfrm flipH="1">
            <a:off x="5303514" y="4049056"/>
            <a:ext cx="2099465" cy="358961"/>
          </a:xfrm>
          <a:prstGeom prst="leftRightArrow">
            <a:avLst>
              <a:gd name="adj1" fmla="val 56768"/>
              <a:gd name="adj2" fmla="val 6353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20574" rtlCol="0" anchor="ctr"/>
          <a:lstStyle/>
          <a:p>
            <a:pPr algn="ctr" defTabSz="385763"/>
            <a:r>
              <a:rPr lang="en-US" sz="825" dirty="0">
                <a:solidFill>
                  <a:schemeClr val="bg1"/>
                </a:solidFill>
                <a:ea typeface="Arial" pitchFamily="-107" charset="0"/>
                <a:cs typeface="Arial" pitchFamily="-107" charset="0"/>
                <a:sym typeface="Arial" pitchFamily="-107" charset="0"/>
              </a:rPr>
              <a:t>Messaging (Notifications / RPCs)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6732539" y="4564865"/>
            <a:ext cx="357626" cy="333386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LACP</a:t>
            </a:r>
          </a:p>
        </p:txBody>
      </p:sp>
      <p:sp>
        <p:nvSpPr>
          <p:cNvPr id="100" name="Rounded Rectangle 99"/>
          <p:cNvSpPr/>
          <p:nvPr/>
        </p:nvSpPr>
        <p:spPr>
          <a:xfrm>
            <a:off x="210658" y="1754215"/>
            <a:ext cx="7431206" cy="190771"/>
          </a:xfrm>
          <a:prstGeom prst="roundRect">
            <a:avLst/>
          </a:prstGeom>
          <a:solidFill>
            <a:srgbClr val="F6A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/>
              <a:t>AAA </a:t>
            </a:r>
            <a:r>
              <a:rPr lang="en-US" sz="750" b="1" dirty="0" err="1"/>
              <a:t>AuthN</a:t>
            </a:r>
            <a:r>
              <a:rPr lang="en-US" sz="750" b="1" dirty="0"/>
              <a:t> Filter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253066" y="2265945"/>
            <a:ext cx="1338359" cy="1649093"/>
            <a:chOff x="8261221" y="1865559"/>
            <a:chExt cx="1784479" cy="2198791"/>
          </a:xfrm>
        </p:grpSpPr>
        <p:sp>
          <p:nvSpPr>
            <p:cNvPr id="113" name="Rounded Rectangle 112"/>
            <p:cNvSpPr/>
            <p:nvPr/>
          </p:nvSpPr>
          <p:spPr>
            <a:xfrm>
              <a:off x="8261221" y="1865559"/>
              <a:ext cx="1784479" cy="2198791"/>
            </a:xfrm>
            <a:prstGeom prst="roundRect">
              <a:avLst>
                <a:gd name="adj" fmla="val 8484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12700" cmpd="sng">
              <a:solidFill>
                <a:srgbClr val="A2B87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900" b="1" dirty="0">
                  <a:solidFill>
                    <a:srgbClr val="A2B876"/>
                  </a:solidFill>
                </a:rPr>
                <a:t>Network Abstractions (Policy/Intent)</a:t>
              </a: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8368209" y="2271211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ALTO Protocol Manager</a:t>
              </a:r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8368209" y="327093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Network Intent Composition</a:t>
              </a: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8368209" y="2771075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Group Based Policy Service</a:t>
              </a: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8368209" y="2521143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Fabric as a Service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8368209" y="3021007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NEMO</a:t>
              </a:r>
            </a:p>
          </p:txBody>
        </p:sp>
      </p:grpSp>
      <p:sp>
        <p:nvSpPr>
          <p:cNvPr id="82" name="Rounded Rectangle 81"/>
          <p:cNvSpPr/>
          <p:nvPr/>
        </p:nvSpPr>
        <p:spPr>
          <a:xfrm>
            <a:off x="205898" y="1533760"/>
            <a:ext cx="7424814" cy="225060"/>
          </a:xfrm>
          <a:prstGeom prst="roundRect">
            <a:avLst/>
          </a:prstGeom>
          <a:solidFill>
            <a:srgbClr val="C9B07D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 b="1" dirty="0">
                <a:solidFill>
                  <a:schemeClr val="bg1"/>
                </a:solidFill>
              </a:rPr>
              <a:t>Graphical User Interface Application and Toolkit (DLUX / NeXT UI)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6136426" y="4549275"/>
            <a:ext cx="570791" cy="348778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 err="1"/>
              <a:t>IoT</a:t>
            </a:r>
            <a:endParaRPr lang="en-US" sz="675" b="1" dirty="0"/>
          </a:p>
          <a:p>
            <a:pPr algn="ctr"/>
            <a:r>
              <a:rPr lang="en-US" sz="675" b="1" dirty="0"/>
              <a:t>Http/</a:t>
            </a:r>
            <a:r>
              <a:rPr lang="en-US" sz="675" b="1" dirty="0" err="1"/>
              <a:t>CoAP</a:t>
            </a:r>
            <a:endParaRPr lang="en-US" sz="675" b="1" dirty="0"/>
          </a:p>
        </p:txBody>
      </p:sp>
      <p:sp>
        <p:nvSpPr>
          <p:cNvPr id="86" name="Rounded Rectangle 85"/>
          <p:cNvSpPr/>
          <p:nvPr/>
        </p:nvSpPr>
        <p:spPr>
          <a:xfrm>
            <a:off x="909824" y="4565512"/>
            <a:ext cx="470623" cy="333386"/>
          </a:xfrm>
          <a:prstGeom prst="roundRect">
            <a:avLst/>
          </a:prstGeom>
          <a:solidFill>
            <a:srgbClr val="80AC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75" b="1" dirty="0"/>
              <a:t>OF-</a:t>
            </a:r>
            <a:r>
              <a:rPr lang="en-US" sz="675" b="1" dirty="0" err="1"/>
              <a:t>Config</a:t>
            </a:r>
            <a:endParaRPr lang="en-US" sz="675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2034298" y="2270092"/>
            <a:ext cx="3852152" cy="1642214"/>
            <a:chOff x="2280597" y="1871089"/>
            <a:chExt cx="5136203" cy="2189618"/>
          </a:xfrm>
        </p:grpSpPr>
        <p:sp>
          <p:nvSpPr>
            <p:cNvPr id="83" name="Rounded Rectangle 82"/>
            <p:cNvSpPr/>
            <p:nvPr/>
          </p:nvSpPr>
          <p:spPr>
            <a:xfrm>
              <a:off x="2280597" y="1871089"/>
              <a:ext cx="5136203" cy="2189618"/>
            </a:xfrm>
            <a:prstGeom prst="roundRect">
              <a:avLst>
                <a:gd name="adj" fmla="val 8484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12700" cmpd="sng">
              <a:solidFill>
                <a:srgbClr val="A2B87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900" b="1" dirty="0">
                  <a:solidFill>
                    <a:srgbClr val="A2B876"/>
                  </a:solidFill>
                </a:rPr>
                <a:t>Enhanced Network Services</a:t>
              </a:r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2390728" y="2244402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91440" rtlCol="0" anchor="ctr"/>
            <a:lstStyle/>
            <a:p>
              <a:pPr algn="ctr"/>
              <a:r>
                <a:rPr lang="en-US" sz="600" b="1" dirty="0"/>
                <a:t>AAA</a:t>
              </a: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4062138" y="2739494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Neutron Northbound</a:t>
              </a: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062138" y="322741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SDN Integration Aggregator</a:t>
              </a: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719488" y="2490711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Time Series Data Repository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062138" y="3476845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91440" rtlCol="0" anchor="ctr"/>
            <a:lstStyle/>
            <a:p>
              <a:pPr algn="ctr"/>
              <a:r>
                <a:rPr lang="en-US" sz="600" b="1" dirty="0"/>
                <a:t>Service Function Chaining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727955" y="3232687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Virtual Private Network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727955" y="3483596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Virtual Tenant Network Mgr.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5727954" y="2710038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Unified Secure Channel </a:t>
              </a:r>
              <a:r>
                <a:rPr lang="en-US" sz="600" b="1" dirty="0" err="1"/>
                <a:t>Mgr</a:t>
              </a:r>
              <a:endParaRPr lang="en-US" sz="600" b="1" dirty="0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4062138" y="298891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91440" rtlCol="0" anchor="ctr"/>
            <a:lstStyle/>
            <a:p>
              <a:pPr algn="ctr"/>
              <a:r>
                <a:rPr lang="en-US" sz="600" b="1" dirty="0"/>
                <a:t>OVSDB Neutron</a:t>
              </a:r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2390728" y="2981193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 err="1"/>
                <a:t>Dev</a:t>
              </a:r>
              <a:r>
                <a:rPr lang="en-US" sz="600" b="1" dirty="0"/>
                <a:t>  Discovery, ID &amp; </a:t>
              </a:r>
              <a:r>
                <a:rPr lang="en-US" sz="600" b="1" dirty="0" err="1"/>
                <a:t>Drvr</a:t>
              </a:r>
              <a:r>
                <a:rPr lang="en-US" sz="600" b="1" dirty="0"/>
                <a:t> </a:t>
              </a:r>
              <a:r>
                <a:rPr lang="en-US" sz="600" b="1" dirty="0" err="1"/>
                <a:t>Mgmt</a:t>
              </a:r>
              <a:endParaRPr lang="en-US" sz="600" b="1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2390728" y="3717985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LISP Service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390728" y="3226790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DOCSIS Abstraction</a:t>
              </a: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719488" y="2239802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SNMP4SDN</a:t>
              </a:r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2390728" y="3472387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Link Aggregation </a:t>
              </a:r>
              <a:r>
                <a:rPr lang="en-US" sz="600" b="1" dirty="0" err="1"/>
                <a:t>Ctl</a:t>
              </a:r>
              <a:r>
                <a:rPr lang="en-US" sz="600" b="1" dirty="0"/>
                <a:t> Protocol</a:t>
              </a: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2390728" y="2735596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Controller Shield</a:t>
              </a: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5727954" y="296094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User Network Interface </a:t>
              </a:r>
              <a:r>
                <a:rPr lang="en-US" sz="600" b="1" dirty="0" err="1"/>
                <a:t>Mgr</a:t>
              </a:r>
              <a:endParaRPr lang="en-US" sz="600" b="1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2390728" y="248999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 err="1"/>
                <a:t>Centinel</a:t>
              </a:r>
              <a:r>
                <a:rPr lang="en-US" sz="600" b="1" dirty="0"/>
                <a:t> – Streaming Data Hdlr</a:t>
              </a: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4062138" y="2490069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91440" rtlCol="0" anchor="ctr"/>
            <a:lstStyle/>
            <a:p>
              <a:pPr algn="ctr"/>
              <a:r>
                <a:rPr lang="en-US" sz="600" b="1" dirty="0" err="1"/>
                <a:t>NetIDE</a:t>
              </a:r>
              <a:endParaRPr lang="en-US" sz="600" b="1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4062138" y="2240644"/>
              <a:ext cx="1600200" cy="164592"/>
            </a:xfrm>
            <a:prstGeom prst="roundRect">
              <a:avLst/>
            </a:prstGeom>
            <a:solidFill>
              <a:srgbClr val="A2B8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Messaging 4Transport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37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program in ODL?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Get familiar with the Model-View-Control approach for app development in a modular fashion</a:t>
            </a:r>
          </a:p>
          <a:p>
            <a:pPr marL="914400" lvl="1" indent="-403225"/>
            <a:r>
              <a:rPr lang="en-US" sz="1800" dirty="0" smtClean="0"/>
              <a:t>YANG (Yet Another Next Generation) </a:t>
            </a:r>
            <a:r>
              <a:rPr lang="en-US" sz="1800" dirty="0" smtClean="0">
                <a:solidFill>
                  <a:srgbClr val="FF0066"/>
                </a:solidFill>
              </a:rPr>
              <a:t>Model</a:t>
            </a:r>
            <a:r>
              <a:rPr lang="en-US" sz="1800" dirty="0" smtClean="0"/>
              <a:t> for data, RPC and notifications</a:t>
            </a:r>
          </a:p>
          <a:p>
            <a:pPr marL="914400" lvl="1" indent="-403225"/>
            <a:r>
              <a:rPr lang="en-US" sz="1800" dirty="0" err="1"/>
              <a:t>RESTconf</a:t>
            </a:r>
            <a:r>
              <a:rPr lang="en-US" sz="1800" dirty="0"/>
              <a:t> </a:t>
            </a:r>
            <a:r>
              <a:rPr lang="en-US" sz="1800" dirty="0" smtClean="0">
                <a:solidFill>
                  <a:srgbClr val="FF0066"/>
                </a:solidFill>
              </a:rPr>
              <a:t>View</a:t>
            </a:r>
            <a:r>
              <a:rPr lang="en-US" sz="1800" dirty="0" smtClean="0"/>
              <a:t> generated automatically</a:t>
            </a:r>
            <a:endParaRPr lang="en-US" sz="1800" dirty="0"/>
          </a:p>
          <a:p>
            <a:pPr marL="914400" lvl="1" indent="-403225"/>
            <a:r>
              <a:rPr lang="en-US" sz="1800" dirty="0" smtClean="0">
                <a:solidFill>
                  <a:srgbClr val="FF0066"/>
                </a:solidFill>
              </a:rPr>
              <a:t>Implementation</a:t>
            </a:r>
            <a:r>
              <a:rPr lang="en-US" sz="1800" dirty="0" smtClean="0"/>
              <a:t> in Java to handle data changes, notifications and RPC call backs</a:t>
            </a:r>
          </a:p>
          <a:p>
            <a:pPr marL="914400" lvl="1" indent="-514350">
              <a:buFont typeface="+mj-lt"/>
              <a:buAutoNum type="arabicPeriod"/>
            </a:pP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Get familiar with platform essentials (maven,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subsystem, dependencies) and useful tools</a:t>
            </a:r>
          </a:p>
          <a:p>
            <a:pPr marL="914400" lvl="1" indent="-514350">
              <a:buFont typeface="+mj-lt"/>
              <a:buAutoNum type="arabicPeriod"/>
            </a:pPr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Learn about existing projects and reuse modules</a:t>
            </a:r>
          </a:p>
          <a:p>
            <a:pPr marL="914400" lvl="1" indent="-403225">
              <a:buClr>
                <a:srgbClr val="6FA9B7"/>
              </a:buClr>
            </a:pPr>
            <a:r>
              <a:rPr lang="en-US" sz="1800" dirty="0" smtClean="0"/>
              <a:t>No need to change code of other projects. Just link them as binary libraries</a:t>
            </a:r>
            <a:endParaRPr lang="en-US" sz="1800" dirty="0"/>
          </a:p>
          <a:p>
            <a:pPr marL="400050" lvl="2" indent="0">
              <a:buClr>
                <a:srgbClr val="3333FF"/>
              </a:buClr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YANG modeling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91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1625" y="1277007"/>
            <a:ext cx="4564495" cy="5047593"/>
          </a:xfrm>
        </p:spPr>
        <p:txBody>
          <a:bodyPr/>
          <a:lstStyle/>
          <a:p>
            <a:r>
              <a:rPr lang="en-US" dirty="0" smtClean="0"/>
              <a:t>Data modeling language that is also the preferred configuration language for NETCONF protocol</a:t>
            </a:r>
          </a:p>
          <a:p>
            <a:endParaRPr lang="en-US" dirty="0" smtClean="0"/>
          </a:p>
          <a:p>
            <a:r>
              <a:rPr lang="en-US" dirty="0" smtClean="0"/>
              <a:t>Further reads:</a:t>
            </a:r>
          </a:p>
          <a:p>
            <a:pPr lvl="1"/>
            <a:r>
              <a:rPr lang="en-US" dirty="0" smtClean="0">
                <a:hlinkClick r:id="rId2"/>
              </a:rPr>
              <a:t>YANG introductory tutorial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RFC 6020 - YANG - A data modeling language for NETCONF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66120" y="1243857"/>
            <a:ext cx="3976255" cy="4893647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module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model1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namespace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4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"urn:model1"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prefix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model1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yang-version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4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revision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BF0000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2015-04-06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FF4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"Initial revision"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grouping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key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leaf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uint32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FFFF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leaf</a:t>
            </a:r>
            <a:r>
              <a:rPr lang="en-US" sz="1200" dirty="0">
                <a:solidFill>
                  <a:srgbClr val="FFFF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200" dirty="0" smtClean="0">
                <a:solidFill>
                  <a:srgbClr val="FFFF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5A5C6C">
                    <a:lumMod val="50000"/>
                  </a:srgb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rgbClr val="5A5C6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FFFF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n-US" sz="1200" dirty="0">
                <a:solidFill>
                  <a:srgbClr val="FFFF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uint32</a:t>
            </a:r>
            <a:r>
              <a:rPr lang="en-US" sz="1200" dirty="0">
                <a:solidFill>
                  <a:srgbClr val="5A5C6C">
                    <a:lumMod val="50000"/>
                  </a:srgb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rgbClr val="5A5C6C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5A5C6C">
                    <a:lumMod val="50000"/>
                  </a:srgb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 </a:t>
            </a:r>
            <a:r>
              <a:rPr lang="en-US" sz="1200" dirty="0" smtClean="0">
                <a:solidFill>
                  <a:srgbClr val="5A5C6C">
                    <a:lumMod val="50000"/>
                  </a:srgb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 }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}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container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 </a:t>
            </a:r>
            <a:r>
              <a:rPr lang="en-US" sz="1200" dirty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uses</a:t>
            </a:r>
            <a:r>
              <a:rPr lang="en-US" sz="1200" dirty="0"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6060FF"/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   }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9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667993" y="3674465"/>
            <a:ext cx="3788229" cy="304701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Module model1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Consolas" panose="020B0609020204030204" pitchFamily="49" charset="0"/>
                <a:ea typeface="ＭＳ Ｐゴシック" charset="0"/>
                <a:cs typeface="Consolas" panose="020B0609020204030204" pitchFamily="49" charset="0"/>
              </a:rPr>
              <a:t>Namespace “urn:model1”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  <a:ea typeface="ＭＳ Ｐゴシック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MD-SAL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Model-driven SAL is the kernel of the </a:t>
            </a:r>
            <a:r>
              <a:rPr lang="en-US" sz="2000" dirty="0" err="1" smtClean="0"/>
              <a:t>OpenDaylight</a:t>
            </a:r>
            <a:r>
              <a:rPr lang="en-US" sz="2000" dirty="0" smtClean="0"/>
              <a:t> controller!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It manages the contracts and state exchanges between every application. It does this adaptation by managing centralized  state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Takes in the YANG model at runtime and constructs the tree in the data store</a:t>
            </a:r>
          </a:p>
          <a:p>
            <a:pPr lvl="1"/>
            <a:r>
              <a:rPr lang="en-US" sz="1600" dirty="0" smtClean="0"/>
              <a:t>For the YANG model in previous slide, here is the view of the root and its children</a:t>
            </a:r>
            <a:endParaRPr lang="en-US" sz="16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165ED-5D44-4F6E-A011-F1D9B28CFEBC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55712" y="4298672"/>
            <a:ext cx="618836" cy="56341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963560" y="5206520"/>
            <a:ext cx="979055" cy="563419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  <a:ea typeface="ＭＳ Ｐゴシック" charset="0"/>
              </a:rPr>
              <a:t>i</a:t>
            </a:r>
            <a:r>
              <a:rPr lang="en-US" sz="1400" dirty="0" smtClean="0">
                <a:latin typeface="Arial" charset="0"/>
                <a:ea typeface="ＭＳ Ｐゴシック" charset="0"/>
              </a:rPr>
              <a:t>d=1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63561" y="6007400"/>
            <a:ext cx="776298" cy="5634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Leaf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</a:t>
            </a:r>
            <a:r>
              <a:rPr lang="en-US" sz="1200" dirty="0" smtClean="0">
                <a:latin typeface="Arial" charset="0"/>
                <a:ea typeface="ＭＳ Ｐゴシック" charset="0"/>
              </a:rPr>
              <a:t>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Val=9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303491" y="6007400"/>
            <a:ext cx="780474" cy="5634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200" dirty="0">
                <a:latin typeface="Arial" charset="0"/>
                <a:ea typeface="ＭＳ Ｐゴシック" charset="0"/>
              </a:rPr>
              <a:t>Leaf D </a:t>
            </a:r>
          </a:p>
          <a:p>
            <a:pPr algn="ctr" defTabSz="914400" eaLnBrk="0" hangingPunct="0"/>
            <a:r>
              <a:rPr lang="en-US" sz="1400" dirty="0" smtClean="0">
                <a:latin typeface="Arial" charset="0"/>
                <a:ea typeface="ＭＳ Ｐゴシック" charset="0"/>
              </a:rPr>
              <a:t>Val=16</a:t>
            </a: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36542" y="6007400"/>
            <a:ext cx="748147" cy="563418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200" dirty="0">
                <a:latin typeface="Arial" charset="0"/>
                <a:ea typeface="ＭＳ Ｐゴシック" charset="0"/>
              </a:rPr>
              <a:t>Leaf D </a:t>
            </a:r>
          </a:p>
          <a:p>
            <a:pPr algn="ctr" defTabSz="914400" eaLnBrk="0" hangingPunct="0"/>
            <a:r>
              <a:rPr lang="en-US" sz="1400" dirty="0" smtClean="0">
                <a:latin typeface="Arial" charset="0"/>
                <a:ea typeface="ＭＳ Ｐゴシック" charset="0"/>
              </a:rPr>
              <a:t>Val=2</a:t>
            </a: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104910" y="5202323"/>
            <a:ext cx="979055" cy="563419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Arial" charset="0"/>
                <a:ea typeface="ＭＳ Ｐゴシック" charset="0"/>
              </a:rPr>
              <a:t>i</a:t>
            </a:r>
            <a:r>
              <a:rPr lang="en-US" sz="1400" dirty="0" smtClean="0">
                <a:latin typeface="Arial" charset="0"/>
                <a:ea typeface="ＭＳ Ｐゴシック" charset="0"/>
              </a:rPr>
              <a:t>d=2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305637" y="5188508"/>
            <a:ext cx="979055" cy="563419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  <a:ea typeface="ＭＳ Ｐゴシック" charset="0"/>
              </a:rPr>
              <a:t>id=3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6" name="Straight Connector 15"/>
          <p:cNvCxnSpPr>
            <a:stCxn id="6" idx="3"/>
          </p:cNvCxnSpPr>
          <p:nvPr/>
        </p:nvCxnSpPr>
        <p:spPr bwMode="auto">
          <a:xfrm flipH="1">
            <a:off x="3739859" y="4779580"/>
            <a:ext cx="506479" cy="4975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stCxn id="6" idx="4"/>
            <a:endCxn id="13" idx="0"/>
          </p:cNvCxnSpPr>
          <p:nvPr/>
        </p:nvCxnSpPr>
        <p:spPr bwMode="auto">
          <a:xfrm>
            <a:off x="4465130" y="4862091"/>
            <a:ext cx="129308" cy="3402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>
            <a:stCxn id="6" idx="5"/>
            <a:endCxn id="14" idx="0"/>
          </p:cNvCxnSpPr>
          <p:nvPr/>
        </p:nvCxnSpPr>
        <p:spPr bwMode="auto">
          <a:xfrm>
            <a:off x="4683922" y="4779580"/>
            <a:ext cx="1111243" cy="4089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>
            <a:endCxn id="10" idx="0"/>
          </p:cNvCxnSpPr>
          <p:nvPr/>
        </p:nvCxnSpPr>
        <p:spPr bwMode="auto">
          <a:xfrm flipH="1">
            <a:off x="3351710" y="5758058"/>
            <a:ext cx="42004" cy="2493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stCxn id="13" idx="4"/>
            <a:endCxn id="11" idx="0"/>
          </p:cNvCxnSpPr>
          <p:nvPr/>
        </p:nvCxnSpPr>
        <p:spPr bwMode="auto">
          <a:xfrm>
            <a:off x="4594438" y="5765742"/>
            <a:ext cx="99290" cy="241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>
            <a:stCxn id="14" idx="4"/>
            <a:endCxn id="12" idx="0"/>
          </p:cNvCxnSpPr>
          <p:nvPr/>
        </p:nvCxnSpPr>
        <p:spPr bwMode="auto">
          <a:xfrm>
            <a:off x="5795165" y="5751927"/>
            <a:ext cx="115451" cy="2554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6793299" y="4293865"/>
            <a:ext cx="21303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restconf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config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/model1:C</a:t>
            </a:r>
            <a:endParaRPr lang="en-US" sz="14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4921280" y="4456307"/>
            <a:ext cx="184319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Rectangle 23"/>
          <p:cNvSpPr/>
          <p:nvPr/>
        </p:nvSpPr>
        <p:spPr>
          <a:xfrm>
            <a:off x="6757905" y="5221334"/>
            <a:ext cx="2548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restconf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config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/model1:C/B/3</a:t>
            </a:r>
            <a:endParaRPr lang="en-US" sz="1400" dirty="0"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6310926" y="5383776"/>
            <a:ext cx="51799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09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</TotalTime>
  <Words>1939</Words>
  <Application>Microsoft Macintosh PowerPoint</Application>
  <PresentationFormat>On-screen Show (4:3)</PresentationFormat>
  <Paragraphs>622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25</vt:i4>
      </vt:variant>
    </vt:vector>
  </HeadingPairs>
  <TitlesOfParts>
    <vt:vector size="43" baseType="lpstr">
      <vt:lpstr>Calibri</vt:lpstr>
      <vt:lpstr>Calibri Light</vt:lpstr>
      <vt:lpstr>Consolas</vt:lpstr>
      <vt:lpstr>Courier New</vt:lpstr>
      <vt:lpstr>Garamond</vt:lpstr>
      <vt:lpstr>HelveticaNeueLT Std Cn</vt:lpstr>
      <vt:lpstr>Lucida Console</vt:lpstr>
      <vt:lpstr>ＭＳ Ｐゴシック</vt:lpstr>
      <vt:lpstr>Segoe UI</vt:lpstr>
      <vt:lpstr>Tahoma</vt:lpstr>
      <vt:lpstr>Times New Roman</vt:lpstr>
      <vt:lpstr>Wingdings</vt:lpstr>
      <vt:lpstr>Arial</vt:lpstr>
      <vt:lpstr>1_Compass</vt:lpstr>
      <vt:lpstr>Custom Design</vt:lpstr>
      <vt:lpstr>1_Custom Design</vt:lpstr>
      <vt:lpstr>2_Custom Design</vt:lpstr>
      <vt:lpstr>3_Custom Design</vt:lpstr>
      <vt:lpstr>The Software in SDN</vt:lpstr>
      <vt:lpstr>Presenter’s Note</vt:lpstr>
      <vt:lpstr>OpenDaylight embraces the full spectrum of choices</vt:lpstr>
      <vt:lpstr>Lithium: List of Projects (Total: 40)</vt:lpstr>
      <vt:lpstr>PowerPoint Presentation</vt:lpstr>
      <vt:lpstr>What does it mean to program in ODL?</vt:lpstr>
      <vt:lpstr>YANG modeling</vt:lpstr>
      <vt:lpstr>YANG </vt:lpstr>
      <vt:lpstr>MD-SAL Data Access</vt:lpstr>
      <vt:lpstr>MD-SAL Data Access (contd.)</vt:lpstr>
      <vt:lpstr>Two types of data store</vt:lpstr>
      <vt:lpstr>YANG not restricted to Just Data Store</vt:lpstr>
      <vt:lpstr>Poking into the basic platform</vt:lpstr>
      <vt:lpstr>Java, Interface, Maven, OSGi, Karaf</vt:lpstr>
      <vt:lpstr>REST APIs</vt:lpstr>
      <vt:lpstr>ODL’s opendaylight-inventory.yang (Lithium)</vt:lpstr>
      <vt:lpstr>ODL’s Inventory Config Data Store http://localhost:8181/restconf/config/opendaylight-inventory:nodes</vt:lpstr>
      <vt:lpstr>ODL’s network-topology.yang (Beryllium) http://localhost:8181/restconf/operational/network-topology:network-topology</vt:lpstr>
      <vt:lpstr>Extension to models through Augments</vt:lpstr>
      <vt:lpstr>Code Design</vt:lpstr>
      <vt:lpstr>Data Store Management</vt:lpstr>
      <vt:lpstr>Southbound Plugins: OpenFlow and NETCONF</vt:lpstr>
      <vt:lpstr>OpenDaylight External Interfaces</vt:lpstr>
      <vt:lpstr>NETCONF based Multi-Vendor OSS </vt:lpstr>
      <vt:lpstr>Questions?</vt:lpstr>
    </vt:vector>
  </TitlesOfParts>
  <Company>Stanford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Srini Seetharaman</dc:creator>
  <cp:lastModifiedBy>Younkins, Matthew</cp:lastModifiedBy>
  <cp:revision>539</cp:revision>
  <dcterms:created xsi:type="dcterms:W3CDTF">2010-11-04T16:58:25Z</dcterms:created>
  <dcterms:modified xsi:type="dcterms:W3CDTF">2016-08-04T20:25:49Z</dcterms:modified>
</cp:coreProperties>
</file>