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256" r:id="rId2"/>
    <p:sldId id="304" r:id="rId3"/>
    <p:sldId id="322" r:id="rId4"/>
    <p:sldId id="281" r:id="rId5"/>
    <p:sldId id="257" r:id="rId6"/>
    <p:sldId id="282" r:id="rId7"/>
    <p:sldId id="283" r:id="rId8"/>
    <p:sldId id="284" r:id="rId9"/>
    <p:sldId id="285" r:id="rId10"/>
    <p:sldId id="288" r:id="rId11"/>
    <p:sldId id="289" r:id="rId12"/>
    <p:sldId id="286" r:id="rId13"/>
    <p:sldId id="258" r:id="rId14"/>
    <p:sldId id="287" r:id="rId15"/>
    <p:sldId id="290" r:id="rId16"/>
    <p:sldId id="291" r:id="rId17"/>
    <p:sldId id="295" r:id="rId18"/>
    <p:sldId id="294" r:id="rId19"/>
    <p:sldId id="293" r:id="rId20"/>
    <p:sldId id="292" r:id="rId21"/>
    <p:sldId id="299" r:id="rId22"/>
    <p:sldId id="298" r:id="rId23"/>
    <p:sldId id="297" r:id="rId24"/>
    <p:sldId id="296" r:id="rId25"/>
    <p:sldId id="305" r:id="rId26"/>
    <p:sldId id="300" r:id="rId27"/>
    <p:sldId id="301" r:id="rId28"/>
    <p:sldId id="302" r:id="rId29"/>
    <p:sldId id="303" r:id="rId30"/>
    <p:sldId id="313" r:id="rId31"/>
    <p:sldId id="312" r:id="rId32"/>
    <p:sldId id="311" r:id="rId33"/>
    <p:sldId id="310" r:id="rId34"/>
    <p:sldId id="309" r:id="rId35"/>
    <p:sldId id="308" r:id="rId36"/>
    <p:sldId id="307" r:id="rId37"/>
    <p:sldId id="306" r:id="rId38"/>
    <p:sldId id="265" r:id="rId39"/>
    <p:sldId id="314" r:id="rId40"/>
    <p:sldId id="315" r:id="rId41"/>
    <p:sldId id="317" r:id="rId42"/>
    <p:sldId id="318" r:id="rId43"/>
    <p:sldId id="319" r:id="rId44"/>
    <p:sldId id="316" r:id="rId45"/>
    <p:sldId id="320" r:id="rId46"/>
    <p:sldId id="321" r:id="rId47"/>
    <p:sldId id="323" r:id="rId48"/>
    <p:sldId id="324" r:id="rId49"/>
    <p:sldId id="325" r:id="rId50"/>
    <p:sldId id="326" r:id="rId51"/>
    <p:sldId id="327" r:id="rId52"/>
    <p:sldId id="328" r:id="rId53"/>
    <p:sldId id="329" r:id="rId54"/>
    <p:sldId id="330" r:id="rId55"/>
    <p:sldId id="331" r:id="rId56"/>
    <p:sldId id="332" r:id="rId57"/>
    <p:sldId id="333" r:id="rId58"/>
    <p:sldId id="266" r:id="rId59"/>
    <p:sldId id="334" r:id="rId60"/>
    <p:sldId id="335" r:id="rId61"/>
    <p:sldId id="267" r:id="rId62"/>
    <p:sldId id="268" r:id="rId63"/>
    <p:sldId id="336" r:id="rId64"/>
    <p:sldId id="337" r:id="rId65"/>
    <p:sldId id="340" r:id="rId66"/>
    <p:sldId id="339" r:id="rId67"/>
    <p:sldId id="338" r:id="rId68"/>
    <p:sldId id="341" r:id="rId69"/>
    <p:sldId id="342" r:id="rId70"/>
    <p:sldId id="279" r:id="rId71"/>
    <p:sldId id="343" r:id="rId72"/>
    <p:sldId id="269" r:id="rId73"/>
    <p:sldId id="344" r:id="rId74"/>
    <p:sldId id="345" r:id="rId75"/>
    <p:sldId id="347" r:id="rId76"/>
    <p:sldId id="349" r:id="rId77"/>
    <p:sldId id="351" r:id="rId78"/>
    <p:sldId id="350" r:id="rId79"/>
    <p:sldId id="270" r:id="rId80"/>
    <p:sldId id="354" r:id="rId81"/>
    <p:sldId id="274" r:id="rId82"/>
    <p:sldId id="353" r:id="rId83"/>
    <p:sldId id="355" r:id="rId84"/>
    <p:sldId id="272" r:id="rId85"/>
    <p:sldId id="356" r:id="rId86"/>
    <p:sldId id="357" r:id="rId87"/>
    <p:sldId id="358" r:id="rId88"/>
    <p:sldId id="360" r:id="rId89"/>
    <p:sldId id="361" r:id="rId90"/>
    <p:sldId id="352" r:id="rId91"/>
    <p:sldId id="362" r:id="rId92"/>
    <p:sldId id="363" r:id="rId93"/>
    <p:sldId id="364" r:id="rId94"/>
    <p:sldId id="273" r:id="rId95"/>
    <p:sldId id="277" r:id="rId96"/>
    <p:sldId id="280" r:id="rId97"/>
    <p:sldId id="365" r:id="rId98"/>
    <p:sldId id="366" r:id="rId99"/>
    <p:sldId id="367" r:id="rId100"/>
    <p:sldId id="368" r:id="rId101"/>
    <p:sldId id="369"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58"/>
    <p:restoredTop sz="94562"/>
  </p:normalViewPr>
  <p:slideViewPr>
    <p:cSldViewPr snapToGrid="0" snapToObjects="1">
      <p:cViewPr>
        <p:scale>
          <a:sx n="108" d="100"/>
          <a:sy n="108" d="100"/>
        </p:scale>
        <p:origin x="1784" y="17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D0F1D-D8A5-884F-86B6-0C4B43E92A41}" type="datetimeFigureOut">
              <a:rPr lang="en-US" smtClean="0"/>
              <a:t>8/8/16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18AC27-F0F3-AC42-9A3E-B95BCAD95B73}" type="slidenum">
              <a:rPr lang="en-US" smtClean="0"/>
              <a:t>‹#›</a:t>
            </a:fld>
            <a:endParaRPr lang="en-US"/>
          </a:p>
        </p:txBody>
      </p:sp>
    </p:spTree>
    <p:extLst>
      <p:ext uri="{BB962C8B-B14F-4D97-AF65-F5344CB8AC3E}">
        <p14:creationId xmlns:p14="http://schemas.microsoft.com/office/powerpoint/2010/main" val="37387128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mid-morning session of the University of Oklahoma,</a:t>
            </a:r>
            <a:r>
              <a:rPr lang="en-US" baseline="0" dirty="0" smtClean="0"/>
              <a:t> </a:t>
            </a:r>
            <a:r>
              <a:rPr lang="en-US" sz="1200" kern="1200" dirty="0" smtClean="0">
                <a:solidFill>
                  <a:schemeClr val="tx1"/>
                </a:solidFill>
                <a:latin typeface="+mn-lt"/>
                <a:ea typeface="+mn-ea"/>
                <a:cs typeface="+mn-cs"/>
              </a:rPr>
              <a:t>Advanced </a:t>
            </a:r>
            <a:r>
              <a:rPr lang="en-US" sz="1200" kern="1200" dirty="0" err="1" smtClean="0">
                <a:solidFill>
                  <a:schemeClr val="tx1"/>
                </a:solidFill>
                <a:latin typeface="+mn-lt"/>
                <a:ea typeface="+mn-ea"/>
                <a:cs typeface="+mn-cs"/>
              </a:rPr>
              <a:t>CyberInfrastructure</a:t>
            </a:r>
            <a:r>
              <a:rPr lang="en-US" sz="1200" kern="1200" dirty="0" smtClean="0">
                <a:solidFill>
                  <a:schemeClr val="tx1"/>
                </a:solidFill>
                <a:latin typeface="+mn-lt"/>
                <a:ea typeface="+mn-ea"/>
                <a:cs typeface="+mn-cs"/>
              </a:rPr>
              <a:t> - Research and Education Facilitators</a:t>
            </a:r>
            <a:r>
              <a:rPr lang="en-US" sz="1200" kern="1200" baseline="0" dirty="0" smtClean="0">
                <a:solidFill>
                  <a:schemeClr val="tx1"/>
                </a:solidFill>
                <a:latin typeface="+mn-lt"/>
                <a:ea typeface="+mn-ea"/>
                <a:cs typeface="+mn-cs"/>
              </a:rPr>
              <a:t> mid-morning presentation!</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a:t>
            </a:fld>
            <a:endParaRPr lang="en-US"/>
          </a:p>
        </p:txBody>
      </p:sp>
    </p:spTree>
    <p:extLst>
      <p:ext uri="{BB962C8B-B14F-4D97-AF65-F5344CB8AC3E}">
        <p14:creationId xmlns:p14="http://schemas.microsoft.com/office/powerpoint/2010/main" val="1799965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simply good business.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Feel free to contact me!</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100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Feel free to contact me!</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101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contrast</a:t>
            </a:r>
            <a:r>
              <a:rPr lang="en-US" baseline="0" dirty="0" smtClean="0"/>
              <a:t>, let’s discuss the academic environment…</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things that are most important to academia, such as student data (courses taken, grades, date of birth, student ID, FERPA data, etc.)</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intellectual property</a:t>
            </a:r>
            <a:r>
              <a:rPr lang="en-US" baseline="0" dirty="0" smtClean="0"/>
              <a:t> (such as course material and research data, which could also include human research data susceptible to HIPAA rules)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as human</a:t>
            </a:r>
            <a:r>
              <a:rPr lang="en-US" baseline="0" dirty="0" smtClean="0"/>
              <a:t> resources, payroll, and accounting information (which could fall under PCI compliance)</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locked away, with little</a:t>
            </a:r>
            <a:r>
              <a:rPr lang="en-US" baseline="0" dirty="0" smtClean="0"/>
              <a:t> or no external access.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placed within</a:t>
            </a:r>
            <a:r>
              <a:rPr lang="en-US" baseline="0" dirty="0" smtClean="0"/>
              <a:t> a “secure” environment.</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 is defined by Information Technology with funny names like “WAN”</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“firewall”…</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more scary terms like “intrusion prevention”</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19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is presented</a:t>
            </a:r>
            <a:r>
              <a:rPr lang="en-US" baseline="0" dirty="0" smtClean="0"/>
              <a:t> by the University of Oklahoma, the OU Supercomputing Center for Education and Research (OSCER), as well as the University of Oklahoma Information Technology (IT) department.</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a:t>
            </a:fld>
            <a:endParaRPr lang="en-US"/>
          </a:p>
        </p:txBody>
      </p:sp>
    </p:spTree>
    <p:extLst>
      <p:ext uri="{BB962C8B-B14F-4D97-AF65-F5344CB8AC3E}">
        <p14:creationId xmlns:p14="http://schemas.microsoft.com/office/powerpoint/2010/main" val="2844518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they require you</a:t>
            </a:r>
            <a:r>
              <a:rPr lang="en-US" baseline="0" dirty="0" smtClean="0"/>
              <a:t> to fill out forms or paperwork to gain access to the data held inside, or even to allow your own data to leave the security perimeter.</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presents a challenge to todays computational researcher</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may be</a:t>
            </a:r>
            <a:r>
              <a:rPr lang="en-US" baseline="0" dirty="0" smtClean="0"/>
              <a:t> leveraging mathematical models to generate data sets for things like particle collisions (High Energy Physics) or weather predictions (National Weather Services)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gathering biological, zoological, or genomic data in the field to</a:t>
            </a:r>
            <a:r>
              <a:rPr lang="en-US" baseline="0" dirty="0" smtClean="0"/>
              <a:t> provide categorical classifications, analyze environmental trends, or provide treatment options for diseases.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even further the advancements of mankind through electronic or programmatic</a:t>
            </a:r>
            <a:r>
              <a:rPr lang="en-US" baseline="0" dirty="0" smtClean="0"/>
              <a:t> means…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these can create challenges for the more traditional methods of transporting data.</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if you will, that data-driven,</a:t>
            </a:r>
            <a:r>
              <a:rPr lang="en-US" baseline="0" dirty="0" smtClean="0"/>
              <a:t> </a:t>
            </a:r>
            <a:r>
              <a:rPr lang="en-US" dirty="0" smtClean="0"/>
              <a:t>computational research</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velociraptor</a:t>
            </a:r>
            <a:r>
              <a:rPr lang="en-US" dirty="0" smtClean="0"/>
              <a:t>!</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prisoner 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“approximately”…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29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a:t>
            </a:r>
            <a:r>
              <a:rPr lang="en-US" baseline="0" dirty="0" smtClean="0"/>
              <a:t> overview, we will discuss:</a:t>
            </a:r>
          </a:p>
          <a:p>
            <a:endParaRPr lang="en-US" baseline="0" dirty="0" smtClean="0"/>
          </a:p>
          <a:p>
            <a:r>
              <a:rPr lang="en-US" baseline="0" dirty="0" smtClean="0"/>
              <a:t>	The Evolution of the “Science DMZ”, as well as the definition of a Science DMZ.</a:t>
            </a:r>
          </a:p>
          <a:p>
            <a:endParaRPr lang="en-US" baseline="0" dirty="0" smtClean="0"/>
          </a:p>
          <a:p>
            <a:r>
              <a:rPr lang="en-US" baseline="0" dirty="0" smtClean="0"/>
              <a:t>	Software Defined Networking, as well as the components that make up an SDN.</a:t>
            </a:r>
          </a:p>
          <a:p>
            <a:endParaRPr lang="en-US" baseline="0" dirty="0" smtClean="0"/>
          </a:p>
          <a:p>
            <a:r>
              <a:rPr lang="en-US" baseline="0" dirty="0" smtClean="0"/>
              <a:t>	And, finally, deep-dive into </a:t>
            </a:r>
            <a:r>
              <a:rPr lang="en-US" baseline="0" dirty="0" err="1" smtClean="0"/>
              <a:t>OpenFlow</a:t>
            </a:r>
            <a:r>
              <a:rPr lang="en-US" baseline="0" dirty="0" smtClean="0"/>
              <a:t> and discuss the role within a Science DMZ.</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proof</a:t>
            </a:r>
            <a:r>
              <a:rPr lang="en-US" baseline="0" dirty="0" smtClean="0"/>
              <a:t> that this analogy holds true.</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use a Venn diagram!</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computational</a:t>
            </a:r>
            <a:r>
              <a:rPr lang="en-US" baseline="0" dirty="0" smtClean="0"/>
              <a:t> research and </a:t>
            </a:r>
            <a:r>
              <a:rPr lang="en-US" baseline="0" dirty="0" err="1" smtClean="0"/>
              <a:t>velociraptors</a:t>
            </a:r>
            <a:r>
              <a:rPr lang="en-US" baseline="0" dirty="0" smtClean="0"/>
              <a:t> are agile.  Each of them need to change their behavior to match environmental constraints.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tend to move rapidly!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work more effectively</a:t>
            </a:r>
            <a:r>
              <a:rPr lang="en-US" baseline="0" dirty="0" smtClean="0"/>
              <a:t> as a group.</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both will consume any (and all) available resources that are presented to them.</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both are really, really cool!</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 are a few differences…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39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a:t>
            </a:r>
            <a:r>
              <a:rPr lang="en-US" baseline="0" dirty="0" smtClean="0"/>
              <a:t> overview, we will discuss:</a:t>
            </a:r>
          </a:p>
          <a:p>
            <a:endParaRPr lang="en-US" baseline="0" dirty="0" smtClean="0"/>
          </a:p>
          <a:p>
            <a:r>
              <a:rPr lang="en-US" baseline="0" dirty="0" smtClean="0"/>
              <a:t>	The Evolution of the “Science DMZ”, as well as the definition of a Science DMZ.</a:t>
            </a:r>
          </a:p>
          <a:p>
            <a:endParaRPr lang="en-US" baseline="0" dirty="0" smtClean="0"/>
          </a:p>
          <a:p>
            <a:r>
              <a:rPr lang="en-US" baseline="0" dirty="0" smtClean="0"/>
              <a:t>	Software Defined Networking, as well as the components that make up an SDN.</a:t>
            </a:r>
          </a:p>
          <a:p>
            <a:endParaRPr lang="en-US" baseline="0" dirty="0" smtClean="0"/>
          </a:p>
          <a:p>
            <a:r>
              <a:rPr lang="en-US" baseline="0" dirty="0" smtClean="0"/>
              <a:t>	And, finally, deep-dive into </a:t>
            </a:r>
            <a:r>
              <a:rPr lang="en-US" baseline="0" dirty="0" err="1" smtClean="0"/>
              <a:t>OpenFlow</a:t>
            </a:r>
            <a:r>
              <a:rPr lang="en-US" baseline="0" dirty="0" smtClean="0"/>
              <a:t> and discuss the role within a Science DMZ.</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49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long, boring definition of Science DMZ courtesy of Wikipedia.</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Velociraptor</a:t>
            </a:r>
            <a:r>
              <a:rPr lang="en-US" baseline="0" smtClean="0"/>
              <a:t> </a:t>
            </a:r>
            <a:r>
              <a:rPr lang="en-US"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realization eventually sets</a:t>
            </a:r>
            <a:r>
              <a:rPr lang="en-US" baseline="0" dirty="0" smtClean="0"/>
              <a:t> in that the needs of the computational researcher are actually adversely impacting the campus network!</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requirements of the computational researcher simply</a:t>
            </a:r>
            <a:r>
              <a:rPr lang="en-US" baseline="0" dirty="0" smtClean="0"/>
              <a:t> do not align easily with the traditional capabilities of campus networks.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example is High Energy Physics on the Norman Campus of the University of Oklahoma.  At one point in time, HEP was running at a steady 6Gb/s… and the campus network was only capable of handling 10Gb/s!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59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a:t>
            </a:r>
            <a:r>
              <a:rPr lang="en-US" dirty="0" err="1" smtClean="0"/>
              <a:t>Wordle</a:t>
            </a:r>
            <a:r>
              <a:rPr lang="en-US" dirty="0" smtClean="0"/>
              <a:t> visualization of the same definition…</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need for a Science DMZ provides OPPORTUNITY for both the computational researcher, as well as the local IT staff!  The DMZ</a:t>
            </a:r>
            <a:r>
              <a:rPr lang="en-US" baseline="0" dirty="0" smtClean="0"/>
              <a:t> environment provides a means for the IT staff to leverage new technologies before they go into production, provides an avenue for testing production workflows in a high-performance environment, and also bridges the collaboration gap between research and production.</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“logical</a:t>
            </a:r>
            <a:r>
              <a:rPr lang="en-US" baseline="0" dirty="0" smtClean="0"/>
              <a:t> topology” of what a science DMZ looks like…</a:t>
            </a:r>
          </a:p>
          <a:p>
            <a:endParaRPr lang="en-US" baseline="0" dirty="0" smtClean="0"/>
          </a:p>
          <a:p>
            <a:r>
              <a:rPr lang="en-US" baseline="0" dirty="0" smtClean="0"/>
              <a:t>	</a:t>
            </a:r>
            <a:r>
              <a:rPr lang="en-US" baseline="0" dirty="0" err="1" smtClean="0"/>
              <a:t>perfSONAR</a:t>
            </a:r>
            <a:r>
              <a:rPr lang="en-US" baseline="0" dirty="0" smtClean="0"/>
              <a:t> is used for measurement of network performance</a:t>
            </a:r>
          </a:p>
          <a:p>
            <a:r>
              <a:rPr lang="en-US" baseline="0" dirty="0" smtClean="0"/>
              <a:t>	The Data Transfer Node (DTN) is used to take data from a campus-hosted system, and transfer that data to another DTN at another site</a:t>
            </a:r>
          </a:p>
          <a:p>
            <a:r>
              <a:rPr lang="en-US" baseline="0" dirty="0" smtClean="0"/>
              <a:t>	The Science DMZ switch/router is “dedicated” to the transfer of research data, and is not tied directly into the local campus network… but it does connect to the “front door” of the campus network.</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the benefits of a science DMZ.  We will focus on the “Programmable” aspect</a:t>
            </a:r>
            <a:r>
              <a:rPr lang="en-US" baseline="0" dirty="0" smtClean="0"/>
              <a:t> in a bit…</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science DMZ</a:t>
            </a:r>
            <a:r>
              <a:rPr lang="en-US" baseline="0" dirty="0" smtClean="0"/>
              <a:t> provides for dedicated resources that the computational researcher needs to easily move datasets from site to site.</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science</a:t>
            </a:r>
            <a:r>
              <a:rPr lang="en-US" baseline="0" dirty="0" smtClean="0"/>
              <a:t> DMZ is a bit like a highway.  It allows for greater than usual speeds, no stops, and graceful on and off-ramps to easily control the flow of traffic.</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Revisiting our </a:t>
            </a:r>
            <a:r>
              <a:rPr lang="en-US" dirty="0" err="1" smtClean="0"/>
              <a:t>velociraptor</a:t>
            </a:r>
            <a:r>
              <a:rPr lang="en-US" baseline="0" dirty="0" smtClean="0"/>
              <a:t> </a:t>
            </a:r>
            <a:r>
              <a:rPr lang="en-US" dirty="0" smtClean="0"/>
              <a:t>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science DMZ gives our computational</a:t>
            </a:r>
            <a:r>
              <a:rPr lang="en-US" baseline="0" dirty="0" smtClean="0"/>
              <a:t> researchers a dedicated “highway”.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 with on and off ramps into and out of the campus network.</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can be easily leveraged by other computational researchers to</a:t>
            </a:r>
            <a:r>
              <a:rPr lang="en-US" baseline="0" dirty="0" smtClean="0"/>
              <a:t> exchange and collaborate on large datasets.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makes the IT</a:t>
            </a:r>
            <a:r>
              <a:rPr lang="en-US" baseline="0" dirty="0" smtClean="0"/>
              <a:t> staff, and the business offices as a whole, very happy!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69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about how</a:t>
            </a:r>
            <a:r>
              <a:rPr lang="en-US" baseline="0" dirty="0" smtClean="0"/>
              <a:t> Science DMZ’s came about…</a:t>
            </a:r>
          </a:p>
          <a:p>
            <a:endParaRPr lang="en-US" baseline="0" dirty="0" smtClean="0"/>
          </a:p>
          <a:p>
            <a:r>
              <a:rPr lang="en-US" baseline="0" dirty="0" smtClean="0"/>
              <a:t>First, let’s touch on the corporate environment.</a:t>
            </a:r>
          </a:p>
          <a:p>
            <a:endParaRPr lang="en-US" baseline="0" dirty="0"/>
          </a:p>
          <a:p>
            <a:r>
              <a:rPr lang="en-US" baseline="0" dirty="0" smtClean="0"/>
              <a:t>The items that are most important to our corporate counterparts are the goods and services that they offer…</a:t>
            </a:r>
          </a:p>
        </p:txBody>
      </p:sp>
      <p:sp>
        <p:nvSpPr>
          <p:cNvPr id="4" name="Slide Number Placeholder 3"/>
          <p:cNvSpPr>
            <a:spLocks noGrp="1"/>
          </p:cNvSpPr>
          <p:nvPr>
            <p:ph type="sldNum" sz="quarter" idx="10"/>
          </p:nvPr>
        </p:nvSpPr>
        <p:spPr/>
        <p:txBody>
          <a:bodyPr/>
          <a:lstStyle/>
          <a:p>
            <a:fld id="{0C18AC27-F0F3-AC42-9A3E-B95BCAD95B73}" type="slidenum">
              <a:rPr lang="en-US" smtClean="0"/>
              <a:t>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recap those analogies…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recap </a:t>
            </a:r>
            <a:r>
              <a:rPr lang="en-US" smtClean="0"/>
              <a:t>those analogies…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cover the “programmable” aspect of a Science DMZ…</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slide 62?</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a:t>
            </a:r>
            <a:r>
              <a:rPr lang="en-US" smtClean="0"/>
              <a:t>list revisited…</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Prepare for another analogy…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Science DMZ has lots of layers…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surface of our Science DMZ are all of the perquisites for building a parallel network that lies outside of our traditional campus network.  These include our dedicated, high-speed pathways;</a:t>
            </a:r>
            <a:r>
              <a:rPr lang="en-US" baseline="0" dirty="0" smtClean="0"/>
              <a:t> our data transfer nodes; our </a:t>
            </a:r>
            <a:r>
              <a:rPr lang="en-US" baseline="0" dirty="0" err="1" smtClean="0"/>
              <a:t>perfSONAR</a:t>
            </a:r>
            <a:r>
              <a:rPr lang="en-US" baseline="0" dirty="0" smtClean="0"/>
              <a:t> monitoring components, as well as our interconnects to both the traditional campus network, as well as our uplinks to R&amp;E networks.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under the Science DMZ surface lies the hardware that makes traffic flow through the infrastructure.  These include the network devices, which are typically Ethernet switches, as well as the servers that  house the SDN controller software.</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heart of our Science DMZ layers are our traditional Software Defined Network programmatic process flows.  These include things like API calls, </a:t>
            </a:r>
            <a:r>
              <a:rPr lang="en-US" baseline="0" dirty="0" err="1" smtClean="0"/>
              <a:t>OpenFlow</a:t>
            </a:r>
            <a:r>
              <a:rPr lang="en-US" baseline="0" dirty="0" smtClean="0"/>
              <a:t> messages, and monitoring flows.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79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they make</a:t>
            </a:r>
            <a:r>
              <a:rPr lang="en-US" baseline="0" dirty="0" smtClean="0"/>
              <a:t> orderable through a secure perimeter.  Think of this as analogous to a bank vault: customers that want to do business with the bank are allowed controlled access to the resources, and are generally only presented with items of interest to them.  Other items (such as bank loans) are available… for the right price.</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campus network, while not a “direct” layer of the Science DMZ onion,</a:t>
            </a:r>
            <a:r>
              <a:rPr lang="en-US" baseline="0" dirty="0" smtClean="0"/>
              <a:t> still has some adjacency to the Science DMZ for traditional connectivity.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common SDN</a:t>
            </a:r>
            <a:r>
              <a:rPr lang="en-US" baseline="0" dirty="0" smtClean="0"/>
              <a:t> Diagram and a list of the components that are typically involved in creating a software defined network.</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“SDN” means many</a:t>
            </a:r>
            <a:r>
              <a:rPr lang="en-US" baseline="0" dirty="0" smtClean="0"/>
              <a:t> things to many vendors.  The “Software” term can be very liberal in its definition.  For the purpose of our discussions, we will focus very specifically on SDN’s that involve the use of </a:t>
            </a:r>
            <a:r>
              <a:rPr lang="en-US" baseline="0" dirty="0" err="1" smtClean="0"/>
              <a:t>OpenFlow</a:t>
            </a:r>
            <a:r>
              <a:rPr lang="en-US" baseline="0" dirty="0" smtClean="0"/>
              <a:t> communications between controllers and network devices.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basic</a:t>
            </a:r>
            <a:r>
              <a:rPr lang="en-US" baseline="0" dirty="0" smtClean="0"/>
              <a:t> premise of software defined networking is to take a typical, commodity network device (a switch, in our case)…</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Separate the programming</a:t>
            </a:r>
            <a:r>
              <a:rPr lang="en-US" baseline="0" dirty="0" smtClean="0"/>
              <a:t>, logic, and decision making capabilities from the switch.</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move</a:t>
            </a:r>
            <a:r>
              <a:rPr lang="en-US" baseline="0" dirty="0" smtClean="0"/>
              <a:t> those pieces of logic, the “Control Plane”, to a centralized server.  This leaves the traffic-passing components, or the “Data Plane”, behind.</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connect the central controller to the switch using Ethernet</a:t>
            </a:r>
            <a:r>
              <a:rPr lang="en-US" baseline="0" dirty="0" smtClean="0"/>
              <a:t> communications.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repeat the</a:t>
            </a:r>
            <a:r>
              <a:rPr lang="en-US" baseline="0" dirty="0" smtClean="0"/>
              <a:t> same process for all of our network devices that we want to centrally control.</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this is completed, we can</a:t>
            </a:r>
            <a:r>
              <a:rPr lang="en-US" baseline="0" dirty="0" smtClean="0"/>
              <a:t> leverage applications that talk to the controller via API calls to control the behavior of traffic as it crosses our data plane.  This behavior can emulate things like network switches, firewalls, intrusion prevention services, and server load balancers; without having to purchase the traditional hardware required to provide those services.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natively export the</a:t>
            </a:r>
            <a:r>
              <a:rPr lang="en-US" baseline="0" dirty="0" smtClean="0"/>
              <a:t> traditional statistics from the data plane hardware to provide things like trend analysis, visual analytics, and overall health and performance of our software defined network.</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89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Sticking with our bank vault analogy: with the right methods (e.g. secure protocols), and the right incentives</a:t>
            </a:r>
            <a:r>
              <a:rPr lang="en-US" baseline="0" dirty="0" smtClean="0"/>
              <a:t> (e.g. “money”), the bank will open the vault and present you with their goods and services.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simplified diagram</a:t>
            </a:r>
            <a:r>
              <a:rPr lang="en-US" baseline="0" dirty="0" smtClean="0"/>
              <a:t> of a simple software defined network in its most basic components.  This will be very familiar as we work through the labs over the coming days.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90</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a:t>
            </a:r>
            <a:r>
              <a:rPr lang="en-US" baseline="0" dirty="0" smtClean="0"/>
              <a:t> reasons for both the IT community and the computational researcher to adopt Software Defined Networking.</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91</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Software</a:t>
            </a:r>
            <a:r>
              <a:rPr lang="en-US" baseline="0" dirty="0" smtClean="0"/>
              <a:t> Defined Networking allow a large network of traditionally autonomous devices to be treated as a seamless, ubiquitous system.  A much better analogy would be ant or bee colonies, where the entire group behaves more like a single entity. </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92</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would this even work?  Fight or flight</a:t>
            </a:r>
            <a:r>
              <a:rPr lang="en-US" baseline="0" dirty="0" smtClean="0"/>
              <a:t> instinct goes out the window if you have to manually instruct each part of the body on how to respond to stimuli.</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93</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analogy (sorry…)</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94</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great definition</a:t>
            </a:r>
            <a:r>
              <a:rPr lang="en-US" baseline="0" dirty="0" smtClean="0"/>
              <a:t> of </a:t>
            </a:r>
            <a:r>
              <a:rPr lang="en-US" baseline="0" dirty="0" err="1" smtClean="0"/>
              <a:t>OpenFlow</a:t>
            </a:r>
            <a:r>
              <a:rPr lang="en-US" baseline="0" dirty="0" smtClean="0"/>
              <a:t>.  Note that </a:t>
            </a:r>
            <a:r>
              <a:rPr lang="en-US" baseline="0" dirty="0" err="1" smtClean="0"/>
              <a:t>OpenFlow</a:t>
            </a:r>
            <a:r>
              <a:rPr lang="en-US" baseline="0" dirty="0" smtClean="0"/>
              <a:t> is not an IEEE specification; it is an open standard developed by community efforts.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95</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 take-away</a:t>
            </a:r>
            <a:r>
              <a:rPr lang="en-US" baseline="0" dirty="0" smtClean="0"/>
              <a:t> detail is that </a:t>
            </a:r>
            <a:r>
              <a:rPr lang="en-US" baseline="0" dirty="0" err="1" smtClean="0"/>
              <a:t>OpenFlow</a:t>
            </a:r>
            <a:r>
              <a:rPr lang="en-US" baseline="0" dirty="0" smtClean="0"/>
              <a:t> requires Ethernet  connectivity back to a controller, operates over TCP port 6653, and can be encrypted using TLS.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96</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not going into great detail here.  However, </a:t>
            </a:r>
            <a:r>
              <a:rPr lang="en-US" dirty="0" err="1" smtClean="0"/>
              <a:t>flowgrammable.org</a:t>
            </a:r>
            <a:r>
              <a:rPr lang="en-US" baseline="0" dirty="0" smtClean="0"/>
              <a:t> is a great, intuitive resource where you can read up </a:t>
            </a:r>
            <a:r>
              <a:rPr lang="en-US" dirty="0" smtClean="0"/>
              <a:t>on the </a:t>
            </a:r>
            <a:r>
              <a:rPr lang="en-US" dirty="0" err="1" smtClean="0"/>
              <a:t>OpenFlow</a:t>
            </a:r>
            <a:r>
              <a:rPr lang="en-US" dirty="0" smtClean="0"/>
              <a:t> message details.</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97</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lab will be offered in person, on </a:t>
            </a:r>
            <a:r>
              <a:rPr lang="en-US" baseline="0" dirty="0" err="1" smtClean="0"/>
              <a:t>BlueJeans</a:t>
            </a:r>
            <a:r>
              <a:rPr lang="en-US" baseline="0" dirty="0" smtClean="0"/>
              <a:t> conferencing, and also as a take-away PDF document.</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98</a:t>
            </a:fld>
            <a:endParaRPr lang="en-US"/>
          </a:p>
        </p:txBody>
      </p:sp>
    </p:spTree>
    <p:extLst>
      <p:ext uri="{BB962C8B-B14F-4D97-AF65-F5344CB8AC3E}">
        <p14:creationId xmlns:p14="http://schemas.microsoft.com/office/powerpoint/2010/main" val="41707595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a:t>
            </a:r>
            <a:r>
              <a:rPr lang="en-US" baseline="0" dirty="0" smtClean="0"/>
              <a:t> DMZ’s, and especially the underlying software controls, are an instrument that enable the success of the computational scientist.</a:t>
            </a:r>
            <a:endParaRPr lang="en-US" dirty="0"/>
          </a:p>
        </p:txBody>
      </p:sp>
      <p:sp>
        <p:nvSpPr>
          <p:cNvPr id="4" name="Slide Number Placeholder 3"/>
          <p:cNvSpPr>
            <a:spLocks noGrp="1"/>
          </p:cNvSpPr>
          <p:nvPr>
            <p:ph type="sldNum" sz="quarter" idx="10"/>
          </p:nvPr>
        </p:nvSpPr>
        <p:spPr/>
        <p:txBody>
          <a:bodyPr/>
          <a:lstStyle/>
          <a:p>
            <a:fld id="{0C18AC27-F0F3-AC42-9A3E-B95BCAD95B73}" type="slidenum">
              <a:rPr lang="en-US" smtClean="0"/>
              <a:t>99</a:t>
            </a:fld>
            <a:endParaRPr lang="en-US"/>
          </a:p>
        </p:txBody>
      </p:sp>
    </p:spTree>
    <p:extLst>
      <p:ext uri="{BB962C8B-B14F-4D97-AF65-F5344CB8AC3E}">
        <p14:creationId xmlns:p14="http://schemas.microsoft.com/office/powerpoint/2010/main" val="4170759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8/8/16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t>8/8/16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t>8/8/16</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8/8/16</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8/8/16</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t>8/8/16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t>8/8/16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t>8/8/16</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3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hyperlink" Target="https://www.virtualbox.org/wiki/Download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3.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3.png"/><Relationship Id="rId5" Type="http://schemas.openxmlformats.org/officeDocument/2006/relationships/image" Target="../media/image35.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3.png"/><Relationship Id="rId5" Type="http://schemas.openxmlformats.org/officeDocument/2006/relationships/image" Target="../media/image35.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3.png"/><Relationship Id="rId5" Type="http://schemas.openxmlformats.org/officeDocument/2006/relationships/image" Target="../media/image35.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16.png"/><Relationship Id="rId6" Type="http://schemas.openxmlformats.org/officeDocument/2006/relationships/image" Target="../media/image23.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3.png"/></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3.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5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58.png"/></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5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www.opennetwork.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www.flowgrammable.org" TargetMode="External"/><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6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ACI REF</a:t>
            </a:r>
            <a:endParaRPr lang="en-US" dirty="0"/>
          </a:p>
        </p:txBody>
      </p:sp>
      <p:sp>
        <p:nvSpPr>
          <p:cNvPr id="3" name="Subtitle 2"/>
          <p:cNvSpPr>
            <a:spLocks noGrp="1"/>
          </p:cNvSpPr>
          <p:nvPr>
            <p:ph type="subTitle" idx="1"/>
          </p:nvPr>
        </p:nvSpPr>
        <p:spPr>
          <a:xfrm>
            <a:off x="190005" y="3966882"/>
            <a:ext cx="8172945" cy="1752600"/>
          </a:xfrm>
        </p:spPr>
        <p:txBody>
          <a:bodyPr/>
          <a:lstStyle/>
          <a:p>
            <a:r>
              <a:rPr lang="en-US" dirty="0" smtClean="0"/>
              <a:t>Introduction to </a:t>
            </a:r>
            <a:r>
              <a:rPr lang="en-US" dirty="0" err="1" smtClean="0"/>
              <a:t>OpenFlow</a:t>
            </a:r>
            <a:r>
              <a:rPr lang="en-US" dirty="0" smtClean="0"/>
              <a:t> </a:t>
            </a:r>
          </a:p>
          <a:p>
            <a:r>
              <a:rPr lang="en-US" dirty="0"/>
              <a:t>a</a:t>
            </a:r>
            <a:r>
              <a:rPr lang="en-US" dirty="0" smtClean="0"/>
              <a:t>nd Why it Matters to </a:t>
            </a:r>
            <a:r>
              <a:rPr lang="en-US" dirty="0" smtClean="0"/>
              <a:t>You</a:t>
            </a:r>
          </a:p>
          <a:p>
            <a:endParaRPr lang="en-US" dirty="0"/>
          </a:p>
          <a:p>
            <a:pPr lvl="0"/>
            <a:r>
              <a:rPr lang="en-US" u="sng" dirty="0"/>
              <a:t>https://</a:t>
            </a:r>
            <a:r>
              <a:rPr lang="en-US" u="sng" dirty="0" err="1"/>
              <a:t>github.com</a:t>
            </a:r>
            <a:r>
              <a:rPr lang="en-US" u="sng" dirty="0"/>
              <a:t>/downloads/</a:t>
            </a:r>
            <a:r>
              <a:rPr lang="en-US" u="sng" dirty="0" err="1"/>
              <a:t>mininet</a:t>
            </a:r>
            <a:r>
              <a:rPr lang="en-US" u="sng" dirty="0"/>
              <a:t>/</a:t>
            </a:r>
            <a:r>
              <a:rPr lang="en-US" u="sng" dirty="0" err="1"/>
              <a:t>mininet</a:t>
            </a:r>
            <a:r>
              <a:rPr lang="en-US" u="sng" dirty="0"/>
              <a:t>/mininet-2.0.0-113012-amd64-ovf.zip</a:t>
            </a:r>
            <a:endParaRPr lang="en-US" dirty="0"/>
          </a:p>
          <a:p>
            <a:endParaRPr lang="en-US" dirty="0"/>
          </a:p>
        </p:txBody>
      </p:sp>
    </p:spTree>
    <p:extLst>
      <p:ext uri="{BB962C8B-B14F-4D97-AF65-F5344CB8AC3E}">
        <p14:creationId xmlns:p14="http://schemas.microsoft.com/office/powerpoint/2010/main" val="472085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562561"/>
          </a:xfrm>
        </p:spPr>
        <p:txBody>
          <a:bodyPr/>
          <a:lstStyle/>
          <a:p>
            <a:pPr marL="0" indent="0">
              <a:buNone/>
            </a:pPr>
            <a:r>
              <a:rPr lang="en-US" dirty="0" smtClean="0"/>
              <a:t>Corporate Environment: </a:t>
            </a:r>
            <a:endParaRPr lang="en-US" dirty="0"/>
          </a:p>
        </p:txBody>
      </p:sp>
      <p:sp>
        <p:nvSpPr>
          <p:cNvPr id="8" name="TextBox 7"/>
          <p:cNvSpPr txBox="1"/>
          <p:nvPr/>
        </p:nvSpPr>
        <p:spPr>
          <a:xfrm>
            <a:off x="199901" y="5444435"/>
            <a:ext cx="8748608" cy="369332"/>
          </a:xfrm>
          <a:prstGeom prst="rect">
            <a:avLst/>
          </a:prstGeom>
          <a:noFill/>
        </p:spPr>
        <p:txBody>
          <a:bodyPr wrap="square" rtlCol="0">
            <a:spAutoFit/>
          </a:bodyPr>
          <a:lstStyle/>
          <a:p>
            <a:pPr algn="ctr"/>
            <a:r>
              <a:rPr lang="en-US" dirty="0" smtClean="0">
                <a:solidFill>
                  <a:schemeClr val="bg1"/>
                </a:solidFill>
              </a:rPr>
              <a:t>“It’s just good business…”</a:t>
            </a:r>
          </a:p>
        </p:txBody>
      </p:sp>
      <p:pic>
        <p:nvPicPr>
          <p:cNvPr id="4" name="Picture 3"/>
          <p:cNvPicPr>
            <a:picLocks noChangeAspect="1"/>
          </p:cNvPicPr>
          <p:nvPr/>
        </p:nvPicPr>
        <p:blipFill>
          <a:blip r:embed="rId3"/>
          <a:stretch>
            <a:fillRect/>
          </a:stretch>
        </p:blipFill>
        <p:spPr>
          <a:xfrm>
            <a:off x="2469197" y="2980442"/>
            <a:ext cx="3911600" cy="2082800"/>
          </a:xfrm>
          <a:prstGeom prst="rect">
            <a:avLst/>
          </a:prstGeom>
        </p:spPr>
      </p:pic>
    </p:spTree>
    <p:extLst>
      <p:ext uri="{BB962C8B-B14F-4D97-AF65-F5344CB8AC3E}">
        <p14:creationId xmlns:p14="http://schemas.microsoft.com/office/powerpoint/2010/main" val="32550674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03" y="1810772"/>
            <a:ext cx="4010782" cy="982204"/>
          </a:xfrm>
        </p:spPr>
        <p:txBody>
          <a:bodyPr/>
          <a:lstStyle/>
          <a:p>
            <a:r>
              <a:rPr lang="en-US" sz="6000" dirty="0" smtClean="0"/>
              <a:t>Thank You!</a:t>
            </a:r>
            <a:endParaRPr lang="en-US" sz="6000" dirty="0"/>
          </a:p>
        </p:txBody>
      </p:sp>
      <p:sp>
        <p:nvSpPr>
          <p:cNvPr id="9" name="Content Placeholder 2"/>
          <p:cNvSpPr>
            <a:spLocks noGrp="1"/>
          </p:cNvSpPr>
          <p:nvPr>
            <p:ph idx="1"/>
          </p:nvPr>
        </p:nvSpPr>
        <p:spPr>
          <a:xfrm>
            <a:off x="376285" y="5863844"/>
            <a:ext cx="2751577" cy="811321"/>
          </a:xfrm>
        </p:spPr>
        <p:txBody>
          <a:bodyPr>
            <a:normAutofit/>
          </a:bodyPr>
          <a:lstStyle/>
          <a:p>
            <a:pPr marL="0" indent="0">
              <a:lnSpc>
                <a:spcPct val="50000"/>
              </a:lnSpc>
              <a:buNone/>
            </a:pPr>
            <a:r>
              <a:rPr lang="en-US" dirty="0" smtClean="0"/>
              <a:t>Matt </a:t>
            </a:r>
            <a:r>
              <a:rPr lang="en-US" dirty="0" err="1" smtClean="0"/>
              <a:t>Younkins</a:t>
            </a:r>
            <a:endParaRPr lang="en-US" dirty="0" smtClean="0"/>
          </a:p>
          <a:p>
            <a:pPr marL="0" indent="0">
              <a:lnSpc>
                <a:spcPct val="50000"/>
              </a:lnSpc>
              <a:buNone/>
            </a:pPr>
            <a:r>
              <a:rPr lang="en-US" dirty="0" err="1" smtClean="0"/>
              <a:t>younkinsm@ou.edu</a:t>
            </a:r>
            <a:endParaRPr lang="en-US" dirty="0" smtClean="0"/>
          </a:p>
        </p:txBody>
      </p:sp>
      <p:pic>
        <p:nvPicPr>
          <p:cNvPr id="5" name="Picture 4"/>
          <p:cNvPicPr>
            <a:picLocks noChangeAspect="1"/>
          </p:cNvPicPr>
          <p:nvPr/>
        </p:nvPicPr>
        <p:blipFill>
          <a:blip r:embed="rId3"/>
          <a:stretch>
            <a:fillRect/>
          </a:stretch>
        </p:blipFill>
        <p:spPr>
          <a:xfrm>
            <a:off x="4477442" y="3752949"/>
            <a:ext cx="4494948" cy="2922216"/>
          </a:xfrm>
          <a:prstGeom prst="rect">
            <a:avLst/>
          </a:prstGeom>
        </p:spPr>
      </p:pic>
      <p:sp>
        <p:nvSpPr>
          <p:cNvPr id="3" name="TextBox 2"/>
          <p:cNvSpPr txBox="1"/>
          <p:nvPr/>
        </p:nvSpPr>
        <p:spPr>
          <a:xfrm>
            <a:off x="513767" y="2758750"/>
            <a:ext cx="7896454" cy="3046988"/>
          </a:xfrm>
          <a:prstGeom prst="rect">
            <a:avLst/>
          </a:prstGeom>
          <a:noFill/>
        </p:spPr>
        <p:txBody>
          <a:bodyPr wrap="square" rtlCol="0">
            <a:spAutoFit/>
          </a:bodyPr>
          <a:lstStyle/>
          <a:p>
            <a:r>
              <a:rPr lang="en-US" sz="4800" dirty="0">
                <a:solidFill>
                  <a:schemeClr val="accent3">
                    <a:lumMod val="40000"/>
                    <a:lumOff val="60000"/>
                  </a:schemeClr>
                </a:solidFill>
              </a:rPr>
              <a:t>https://</a:t>
            </a:r>
            <a:r>
              <a:rPr lang="en-US" sz="4800" dirty="0" err="1">
                <a:solidFill>
                  <a:schemeClr val="accent3">
                    <a:lumMod val="40000"/>
                    <a:lumOff val="60000"/>
                  </a:schemeClr>
                </a:solidFill>
              </a:rPr>
              <a:t>www.dropbox.com</a:t>
            </a:r>
            <a:r>
              <a:rPr lang="en-US" sz="4800" dirty="0">
                <a:solidFill>
                  <a:schemeClr val="accent3">
                    <a:lumMod val="40000"/>
                    <a:lumOff val="60000"/>
                  </a:schemeClr>
                </a:solidFill>
              </a:rPr>
              <a:t>/</a:t>
            </a:r>
            <a:r>
              <a:rPr lang="en-US" sz="4800" dirty="0" err="1">
                <a:solidFill>
                  <a:schemeClr val="accent3">
                    <a:lumMod val="40000"/>
                    <a:lumOff val="60000"/>
                  </a:schemeClr>
                </a:solidFill>
              </a:rPr>
              <a:t>sh</a:t>
            </a:r>
            <a:r>
              <a:rPr lang="en-US" sz="4800" dirty="0">
                <a:solidFill>
                  <a:schemeClr val="accent3">
                    <a:lumMod val="40000"/>
                    <a:lumOff val="60000"/>
                  </a:schemeClr>
                </a:solidFill>
              </a:rPr>
              <a:t>/h7y0c3z9n0eq15b/AAB97wqUY54MzClbZsRKA_RAa?dl=0</a:t>
            </a:r>
          </a:p>
        </p:txBody>
      </p:sp>
    </p:spTree>
    <p:extLst>
      <p:ext uri="{BB962C8B-B14F-4D97-AF65-F5344CB8AC3E}">
        <p14:creationId xmlns:p14="http://schemas.microsoft.com/office/powerpoint/2010/main" val="6480964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12" y="364507"/>
            <a:ext cx="8438502" cy="982204"/>
          </a:xfrm>
        </p:spPr>
        <p:txBody>
          <a:bodyPr/>
          <a:lstStyle/>
          <a:p>
            <a:r>
              <a:rPr lang="en-US" sz="6000" dirty="0" smtClean="0"/>
              <a:t>Reminder: Lab </a:t>
            </a:r>
            <a:r>
              <a:rPr lang="en-US" sz="6000" dirty="0" err="1" smtClean="0"/>
              <a:t>Prereq’s</a:t>
            </a:r>
            <a:endParaRPr lang="en-US" sz="6000" dirty="0"/>
          </a:p>
        </p:txBody>
      </p:sp>
      <p:sp>
        <p:nvSpPr>
          <p:cNvPr id="3" name="Content Placeholder 2"/>
          <p:cNvSpPr>
            <a:spLocks noGrp="1"/>
          </p:cNvSpPr>
          <p:nvPr>
            <p:ph idx="1"/>
          </p:nvPr>
        </p:nvSpPr>
        <p:spPr>
          <a:xfrm>
            <a:off x="779463" y="1540331"/>
            <a:ext cx="7583487" cy="4879673"/>
          </a:xfrm>
        </p:spPr>
        <p:txBody>
          <a:bodyPr>
            <a:normAutofit/>
          </a:bodyPr>
          <a:lstStyle/>
          <a:p>
            <a:r>
              <a:rPr lang="en-US" dirty="0" smtClean="0"/>
              <a:t>Download </a:t>
            </a:r>
            <a:r>
              <a:rPr lang="en-US" b="1" i="1" dirty="0" smtClean="0"/>
              <a:t>and install </a:t>
            </a:r>
            <a:r>
              <a:rPr lang="en-US" dirty="0" smtClean="0"/>
              <a:t>both </a:t>
            </a:r>
            <a:r>
              <a:rPr lang="en-US" dirty="0" err="1" smtClean="0"/>
              <a:t>VirtualBox</a:t>
            </a:r>
            <a:r>
              <a:rPr lang="en-US" dirty="0" smtClean="0"/>
              <a:t> and the </a:t>
            </a:r>
            <a:r>
              <a:rPr lang="en-US" dirty="0" err="1" smtClean="0"/>
              <a:t>VirtualBox</a:t>
            </a:r>
            <a:r>
              <a:rPr lang="en-US" dirty="0" smtClean="0"/>
              <a:t> extension pack:                   				</a:t>
            </a:r>
            <a:r>
              <a:rPr lang="en-US" u="sng" dirty="0" smtClean="0">
                <a:hlinkClick r:id="rId3"/>
              </a:rPr>
              <a:t>https</a:t>
            </a:r>
            <a:r>
              <a:rPr lang="en-US" u="sng" dirty="0">
                <a:hlinkClick r:id="rId3"/>
              </a:rPr>
              <a:t>://www.virtualbox.org/wiki/</a:t>
            </a:r>
            <a:r>
              <a:rPr lang="en-US" u="sng" dirty="0" smtClean="0">
                <a:hlinkClick r:id="rId3"/>
              </a:rPr>
              <a:t>Downloads</a:t>
            </a:r>
            <a:endParaRPr lang="en-US" u="sng" dirty="0" smtClean="0"/>
          </a:p>
          <a:p>
            <a:pPr lvl="0"/>
            <a:r>
              <a:rPr lang="en-US" dirty="0" smtClean="0"/>
              <a:t>Download the SDN Hub </a:t>
            </a:r>
            <a:r>
              <a:rPr lang="en-US" dirty="0"/>
              <a:t>All-in-One App Development Starter virtual </a:t>
            </a:r>
            <a:r>
              <a:rPr lang="en-US" dirty="0" smtClean="0"/>
              <a:t>machine:  					</a:t>
            </a:r>
            <a:r>
              <a:rPr lang="en-US" u="sng" dirty="0">
                <a:solidFill>
                  <a:schemeClr val="accent3">
                    <a:lumMod val="40000"/>
                    <a:lumOff val="60000"/>
                  </a:schemeClr>
                </a:solidFill>
              </a:rPr>
              <a:t>https://</a:t>
            </a:r>
            <a:r>
              <a:rPr lang="en-US" u="sng" dirty="0" err="1" smtClean="0">
                <a:solidFill>
                  <a:schemeClr val="accent3">
                    <a:lumMod val="40000"/>
                    <a:lumOff val="60000"/>
                  </a:schemeClr>
                </a:solidFill>
              </a:rPr>
              <a:t>github.com</a:t>
            </a:r>
            <a:r>
              <a:rPr lang="en-US" u="sng" dirty="0" smtClean="0">
                <a:solidFill>
                  <a:schemeClr val="accent3">
                    <a:lumMod val="40000"/>
                    <a:lumOff val="60000"/>
                  </a:schemeClr>
                </a:solidFill>
              </a:rPr>
              <a:t>/downloads/</a:t>
            </a:r>
            <a:r>
              <a:rPr lang="en-US" u="sng" dirty="0" err="1" smtClean="0">
                <a:solidFill>
                  <a:schemeClr val="accent3">
                    <a:lumMod val="40000"/>
                    <a:lumOff val="60000"/>
                  </a:schemeClr>
                </a:solidFill>
              </a:rPr>
              <a:t>mininet</a:t>
            </a:r>
            <a:r>
              <a:rPr lang="en-US" u="sng" dirty="0" smtClean="0">
                <a:solidFill>
                  <a:schemeClr val="accent3">
                    <a:lumMod val="40000"/>
                    <a:lumOff val="60000"/>
                  </a:schemeClr>
                </a:solidFill>
              </a:rPr>
              <a:t>/</a:t>
            </a:r>
            <a:r>
              <a:rPr lang="en-US" u="sng" dirty="0" err="1" smtClean="0">
                <a:solidFill>
                  <a:schemeClr val="accent3">
                    <a:lumMod val="40000"/>
                    <a:lumOff val="60000"/>
                  </a:schemeClr>
                </a:solidFill>
              </a:rPr>
              <a:t>mininet</a:t>
            </a:r>
            <a:r>
              <a:rPr lang="en-US" u="sng" dirty="0" smtClean="0">
                <a:solidFill>
                  <a:schemeClr val="accent3">
                    <a:lumMod val="40000"/>
                    <a:lumOff val="60000"/>
                  </a:schemeClr>
                </a:solidFill>
              </a:rPr>
              <a:t>/mininet-2.0.0-113012-amd64-ovf.zip</a:t>
            </a:r>
            <a:r>
              <a:rPr lang="en-US" dirty="0" smtClean="0"/>
              <a:t> </a:t>
            </a:r>
            <a:endParaRPr lang="en-US" dirty="0" smtClean="0"/>
          </a:p>
          <a:p>
            <a:r>
              <a:rPr lang="en-US" dirty="0" smtClean="0"/>
              <a:t>***NEW*** Lab instructions can be downloaded here:		</a:t>
            </a:r>
            <a:r>
              <a:rPr lang="en-US" dirty="0">
                <a:solidFill>
                  <a:schemeClr val="accent3">
                    <a:lumMod val="40000"/>
                    <a:lumOff val="60000"/>
                  </a:schemeClr>
                </a:solidFill>
              </a:rPr>
              <a:t>https://</a:t>
            </a:r>
            <a:r>
              <a:rPr lang="en-US" dirty="0" err="1">
                <a:solidFill>
                  <a:schemeClr val="accent3">
                    <a:lumMod val="40000"/>
                    <a:lumOff val="60000"/>
                  </a:schemeClr>
                </a:solidFill>
              </a:rPr>
              <a:t>www.dropbox.com</a:t>
            </a:r>
            <a:r>
              <a:rPr lang="en-US" dirty="0">
                <a:solidFill>
                  <a:schemeClr val="accent3">
                    <a:lumMod val="40000"/>
                    <a:lumOff val="60000"/>
                  </a:schemeClr>
                </a:solidFill>
              </a:rPr>
              <a:t>/</a:t>
            </a:r>
            <a:r>
              <a:rPr lang="en-US" dirty="0" err="1">
                <a:solidFill>
                  <a:schemeClr val="accent3">
                    <a:lumMod val="40000"/>
                    <a:lumOff val="60000"/>
                  </a:schemeClr>
                </a:solidFill>
              </a:rPr>
              <a:t>sh</a:t>
            </a:r>
            <a:r>
              <a:rPr lang="en-US" dirty="0">
                <a:solidFill>
                  <a:schemeClr val="accent3">
                    <a:lumMod val="40000"/>
                    <a:lumOff val="60000"/>
                  </a:schemeClr>
                </a:solidFill>
              </a:rPr>
              <a:t>/h7y0c3z9n0eq15b/AAB97wqUY54MzClbZsRKA_RAa?dl=0</a:t>
            </a:r>
            <a:endParaRPr lang="en-US" dirty="0" smtClean="0">
              <a:solidFill>
                <a:schemeClr val="accent3">
                  <a:lumMod val="40000"/>
                  <a:lumOff val="60000"/>
                </a:schemeClr>
              </a:solidFill>
            </a:endParaRPr>
          </a:p>
        </p:txBody>
      </p:sp>
    </p:spTree>
    <p:extLst>
      <p:ext uri="{BB962C8B-B14F-4D97-AF65-F5344CB8AC3E}">
        <p14:creationId xmlns:p14="http://schemas.microsoft.com/office/powerpoint/2010/main" val="4022928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a:t>
            </a:r>
            <a:endParaRPr lang="en-US" dirty="0"/>
          </a:p>
        </p:txBody>
      </p:sp>
      <p:pic>
        <p:nvPicPr>
          <p:cNvPr id="5" name="Picture 4"/>
          <p:cNvPicPr>
            <a:picLocks noChangeAspect="1"/>
          </p:cNvPicPr>
          <p:nvPr/>
        </p:nvPicPr>
        <p:blipFill>
          <a:blip r:embed="rId3"/>
          <a:stretch>
            <a:fillRect/>
          </a:stretch>
        </p:blipFill>
        <p:spPr>
          <a:xfrm>
            <a:off x="1168400" y="2697630"/>
            <a:ext cx="6794500" cy="3340100"/>
          </a:xfrm>
          <a:prstGeom prst="rect">
            <a:avLst/>
          </a:prstGeom>
        </p:spPr>
      </p:pic>
    </p:spTree>
    <p:extLst>
      <p:ext uri="{BB962C8B-B14F-4D97-AF65-F5344CB8AC3E}">
        <p14:creationId xmlns:p14="http://schemas.microsoft.com/office/powerpoint/2010/main" val="224560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00464" y="3562750"/>
            <a:ext cx="1791172" cy="1343379"/>
          </a:xfrm>
          <a:prstGeom prst="rect">
            <a:avLst/>
          </a:prstGeom>
        </p:spPr>
      </p:pic>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sp>
        <p:nvSpPr>
          <p:cNvPr id="4" name="TextBox 3"/>
          <p:cNvSpPr txBox="1"/>
          <p:nvPr/>
        </p:nvSpPr>
        <p:spPr>
          <a:xfrm>
            <a:off x="1145591" y="4259798"/>
            <a:ext cx="1025040" cy="646331"/>
          </a:xfrm>
          <a:prstGeom prst="rect">
            <a:avLst/>
          </a:prstGeom>
          <a:noFill/>
        </p:spPr>
        <p:txBody>
          <a:bodyPr wrap="none" rtlCol="0">
            <a:spAutoFit/>
          </a:bodyPr>
          <a:lstStyle/>
          <a:p>
            <a:pPr algn="ctr"/>
            <a:r>
              <a:rPr lang="en-US" b="1" dirty="0" smtClean="0"/>
              <a:t>Student</a:t>
            </a:r>
          </a:p>
          <a:p>
            <a:pPr algn="ctr"/>
            <a:r>
              <a:rPr lang="en-US" b="1" dirty="0" smtClean="0"/>
              <a:t>Data</a:t>
            </a:r>
            <a:endParaRPr lang="en-US" b="1" dirty="0"/>
          </a:p>
        </p:txBody>
      </p:sp>
    </p:spTree>
    <p:extLst>
      <p:ext uri="{BB962C8B-B14F-4D97-AF65-F5344CB8AC3E}">
        <p14:creationId xmlns:p14="http://schemas.microsoft.com/office/powerpoint/2010/main" val="314429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pic>
        <p:nvPicPr>
          <p:cNvPr id="5" name="Picture 4"/>
          <p:cNvPicPr>
            <a:picLocks noChangeAspect="1"/>
          </p:cNvPicPr>
          <p:nvPr/>
        </p:nvPicPr>
        <p:blipFill>
          <a:blip r:embed="rId3"/>
          <a:stretch>
            <a:fillRect/>
          </a:stretch>
        </p:blipFill>
        <p:spPr>
          <a:xfrm>
            <a:off x="3819391" y="3198244"/>
            <a:ext cx="1448881" cy="1869056"/>
          </a:xfrm>
          <a:prstGeom prst="rect">
            <a:avLst/>
          </a:prstGeom>
        </p:spPr>
      </p:pic>
      <p:sp>
        <p:nvSpPr>
          <p:cNvPr id="4" name="TextBox 3"/>
          <p:cNvSpPr txBox="1"/>
          <p:nvPr/>
        </p:nvSpPr>
        <p:spPr>
          <a:xfrm>
            <a:off x="3819391" y="4420969"/>
            <a:ext cx="1415772" cy="646331"/>
          </a:xfrm>
          <a:prstGeom prst="rect">
            <a:avLst/>
          </a:prstGeom>
          <a:noFill/>
        </p:spPr>
        <p:txBody>
          <a:bodyPr wrap="none" rtlCol="0">
            <a:spAutoFit/>
          </a:bodyPr>
          <a:lstStyle/>
          <a:p>
            <a:pPr algn="ctr"/>
            <a:r>
              <a:rPr lang="en-US" b="1" dirty="0" smtClean="0"/>
              <a:t>Intellectual</a:t>
            </a:r>
          </a:p>
          <a:p>
            <a:pPr algn="ctr"/>
            <a:r>
              <a:rPr lang="en-US" b="1" dirty="0" smtClean="0"/>
              <a:t>Property</a:t>
            </a:r>
            <a:endParaRPr lang="en-US" b="1" dirty="0"/>
          </a:p>
        </p:txBody>
      </p:sp>
      <p:pic>
        <p:nvPicPr>
          <p:cNvPr id="6" name="Picture 5"/>
          <p:cNvPicPr>
            <a:picLocks noChangeAspect="1"/>
          </p:cNvPicPr>
          <p:nvPr/>
        </p:nvPicPr>
        <p:blipFill>
          <a:blip r:embed="rId4"/>
          <a:stretch>
            <a:fillRect/>
          </a:stretch>
        </p:blipFill>
        <p:spPr>
          <a:xfrm>
            <a:off x="1400464" y="3562750"/>
            <a:ext cx="1791172" cy="1343379"/>
          </a:xfrm>
          <a:prstGeom prst="rect">
            <a:avLst/>
          </a:prstGeom>
        </p:spPr>
      </p:pic>
      <p:sp>
        <p:nvSpPr>
          <p:cNvPr id="7" name="TextBox 6"/>
          <p:cNvSpPr txBox="1"/>
          <p:nvPr/>
        </p:nvSpPr>
        <p:spPr>
          <a:xfrm>
            <a:off x="1145591" y="4259798"/>
            <a:ext cx="1025040" cy="646331"/>
          </a:xfrm>
          <a:prstGeom prst="rect">
            <a:avLst/>
          </a:prstGeom>
          <a:noFill/>
        </p:spPr>
        <p:txBody>
          <a:bodyPr wrap="none" rtlCol="0">
            <a:spAutoFit/>
          </a:bodyPr>
          <a:lstStyle/>
          <a:p>
            <a:pPr algn="ctr"/>
            <a:r>
              <a:rPr lang="en-US" b="1" dirty="0" smtClean="0"/>
              <a:t>Student</a:t>
            </a:r>
          </a:p>
          <a:p>
            <a:pPr algn="ctr"/>
            <a:r>
              <a:rPr lang="en-US" b="1" dirty="0" smtClean="0"/>
              <a:t>Data</a:t>
            </a:r>
            <a:endParaRPr lang="en-US" b="1" dirty="0"/>
          </a:p>
        </p:txBody>
      </p:sp>
    </p:spTree>
    <p:extLst>
      <p:ext uri="{BB962C8B-B14F-4D97-AF65-F5344CB8AC3E}">
        <p14:creationId xmlns:p14="http://schemas.microsoft.com/office/powerpoint/2010/main" val="1033463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pic>
        <p:nvPicPr>
          <p:cNvPr id="5" name="Picture 4"/>
          <p:cNvPicPr>
            <a:picLocks noChangeAspect="1"/>
          </p:cNvPicPr>
          <p:nvPr/>
        </p:nvPicPr>
        <p:blipFill>
          <a:blip r:embed="rId3"/>
          <a:stretch>
            <a:fillRect/>
          </a:stretch>
        </p:blipFill>
        <p:spPr>
          <a:xfrm>
            <a:off x="3819391" y="3198244"/>
            <a:ext cx="1448881" cy="1869056"/>
          </a:xfrm>
          <a:prstGeom prst="rect">
            <a:avLst/>
          </a:prstGeom>
        </p:spPr>
      </p:pic>
      <p:sp>
        <p:nvSpPr>
          <p:cNvPr id="4" name="TextBox 3"/>
          <p:cNvSpPr txBox="1"/>
          <p:nvPr/>
        </p:nvSpPr>
        <p:spPr>
          <a:xfrm>
            <a:off x="3819391" y="4420969"/>
            <a:ext cx="1415772" cy="646331"/>
          </a:xfrm>
          <a:prstGeom prst="rect">
            <a:avLst/>
          </a:prstGeom>
          <a:noFill/>
        </p:spPr>
        <p:txBody>
          <a:bodyPr wrap="none" rtlCol="0">
            <a:spAutoFit/>
          </a:bodyPr>
          <a:lstStyle/>
          <a:p>
            <a:pPr algn="ctr"/>
            <a:r>
              <a:rPr lang="en-US" b="1" dirty="0" smtClean="0"/>
              <a:t>Intellectual</a:t>
            </a:r>
          </a:p>
          <a:p>
            <a:pPr algn="ctr"/>
            <a:r>
              <a:rPr lang="en-US" b="1" dirty="0" smtClean="0"/>
              <a:t>Property</a:t>
            </a:r>
            <a:endParaRPr lang="en-US" b="1" dirty="0"/>
          </a:p>
        </p:txBody>
      </p:sp>
      <p:pic>
        <p:nvPicPr>
          <p:cNvPr id="6" name="Picture 5"/>
          <p:cNvPicPr>
            <a:picLocks noChangeAspect="1"/>
          </p:cNvPicPr>
          <p:nvPr/>
        </p:nvPicPr>
        <p:blipFill>
          <a:blip r:embed="rId4"/>
          <a:stretch>
            <a:fillRect/>
          </a:stretch>
        </p:blipFill>
        <p:spPr>
          <a:xfrm>
            <a:off x="1400464" y="3562750"/>
            <a:ext cx="1791172" cy="1343379"/>
          </a:xfrm>
          <a:prstGeom prst="rect">
            <a:avLst/>
          </a:prstGeom>
        </p:spPr>
      </p:pic>
      <p:sp>
        <p:nvSpPr>
          <p:cNvPr id="7" name="TextBox 6"/>
          <p:cNvSpPr txBox="1"/>
          <p:nvPr/>
        </p:nvSpPr>
        <p:spPr>
          <a:xfrm>
            <a:off x="1145591" y="4259798"/>
            <a:ext cx="1025040" cy="646331"/>
          </a:xfrm>
          <a:prstGeom prst="rect">
            <a:avLst/>
          </a:prstGeom>
          <a:noFill/>
        </p:spPr>
        <p:txBody>
          <a:bodyPr wrap="none" rtlCol="0">
            <a:spAutoFit/>
          </a:bodyPr>
          <a:lstStyle/>
          <a:p>
            <a:pPr algn="ctr"/>
            <a:r>
              <a:rPr lang="en-US" b="1" dirty="0" smtClean="0"/>
              <a:t>Student</a:t>
            </a:r>
          </a:p>
          <a:p>
            <a:pPr algn="ctr"/>
            <a:r>
              <a:rPr lang="en-US" b="1" dirty="0" smtClean="0"/>
              <a:t>Data</a:t>
            </a:r>
            <a:endParaRPr lang="en-US" b="1" dirty="0"/>
          </a:p>
        </p:txBody>
      </p:sp>
      <p:pic>
        <p:nvPicPr>
          <p:cNvPr id="8" name="Picture 7"/>
          <p:cNvPicPr>
            <a:picLocks noChangeAspect="1"/>
          </p:cNvPicPr>
          <p:nvPr/>
        </p:nvPicPr>
        <p:blipFill>
          <a:blip r:embed="rId5"/>
          <a:stretch>
            <a:fillRect/>
          </a:stretch>
        </p:blipFill>
        <p:spPr>
          <a:xfrm>
            <a:off x="6059089" y="3401579"/>
            <a:ext cx="1504550" cy="1504550"/>
          </a:xfrm>
          <a:prstGeom prst="rect">
            <a:avLst/>
          </a:prstGeom>
        </p:spPr>
      </p:pic>
      <p:sp>
        <p:nvSpPr>
          <p:cNvPr id="9" name="TextBox 8"/>
          <p:cNvSpPr txBox="1"/>
          <p:nvPr/>
        </p:nvSpPr>
        <p:spPr>
          <a:xfrm>
            <a:off x="6933016" y="4582963"/>
            <a:ext cx="1382898" cy="646331"/>
          </a:xfrm>
          <a:prstGeom prst="rect">
            <a:avLst/>
          </a:prstGeom>
          <a:noFill/>
        </p:spPr>
        <p:txBody>
          <a:bodyPr wrap="none" rtlCol="0">
            <a:spAutoFit/>
          </a:bodyPr>
          <a:lstStyle/>
          <a:p>
            <a:pPr algn="ctr"/>
            <a:r>
              <a:rPr lang="en-US" b="1" dirty="0" smtClean="0"/>
              <a:t>Payroll &amp;</a:t>
            </a:r>
          </a:p>
          <a:p>
            <a:pPr algn="ctr"/>
            <a:r>
              <a:rPr lang="en-US" b="1" dirty="0" smtClean="0"/>
              <a:t>Accounting</a:t>
            </a:r>
          </a:p>
        </p:txBody>
      </p:sp>
    </p:spTree>
    <p:extLst>
      <p:ext uri="{BB962C8B-B14F-4D97-AF65-F5344CB8AC3E}">
        <p14:creationId xmlns:p14="http://schemas.microsoft.com/office/powerpoint/2010/main" val="2110116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pic>
        <p:nvPicPr>
          <p:cNvPr id="5" name="Picture 4"/>
          <p:cNvPicPr>
            <a:picLocks noChangeAspect="1"/>
          </p:cNvPicPr>
          <p:nvPr/>
        </p:nvPicPr>
        <p:blipFill>
          <a:blip r:embed="rId3"/>
          <a:stretch>
            <a:fillRect/>
          </a:stretch>
        </p:blipFill>
        <p:spPr>
          <a:xfrm>
            <a:off x="3819391" y="3198244"/>
            <a:ext cx="1448881" cy="1869056"/>
          </a:xfrm>
          <a:prstGeom prst="rect">
            <a:avLst/>
          </a:prstGeom>
        </p:spPr>
      </p:pic>
      <p:pic>
        <p:nvPicPr>
          <p:cNvPr id="6" name="Picture 5"/>
          <p:cNvPicPr>
            <a:picLocks noChangeAspect="1"/>
          </p:cNvPicPr>
          <p:nvPr/>
        </p:nvPicPr>
        <p:blipFill>
          <a:blip r:embed="rId4"/>
          <a:stretch>
            <a:fillRect/>
          </a:stretch>
        </p:blipFill>
        <p:spPr>
          <a:xfrm>
            <a:off x="1400464" y="3562750"/>
            <a:ext cx="1791172" cy="1343379"/>
          </a:xfrm>
          <a:prstGeom prst="rect">
            <a:avLst/>
          </a:prstGeom>
        </p:spPr>
      </p:pic>
      <p:pic>
        <p:nvPicPr>
          <p:cNvPr id="8" name="Picture 7"/>
          <p:cNvPicPr>
            <a:picLocks noChangeAspect="1"/>
          </p:cNvPicPr>
          <p:nvPr/>
        </p:nvPicPr>
        <p:blipFill>
          <a:blip r:embed="rId5"/>
          <a:stretch>
            <a:fillRect/>
          </a:stretch>
        </p:blipFill>
        <p:spPr>
          <a:xfrm>
            <a:off x="6059089" y="3401579"/>
            <a:ext cx="1504550" cy="1504550"/>
          </a:xfrm>
          <a:prstGeom prst="rect">
            <a:avLst/>
          </a:prstGeom>
        </p:spPr>
      </p:pic>
      <p:pic>
        <p:nvPicPr>
          <p:cNvPr id="10" name="Picture 9"/>
          <p:cNvPicPr>
            <a:picLocks noChangeAspect="1"/>
          </p:cNvPicPr>
          <p:nvPr/>
        </p:nvPicPr>
        <p:blipFill>
          <a:blip r:embed="rId6"/>
          <a:stretch>
            <a:fillRect/>
          </a:stretch>
        </p:blipFill>
        <p:spPr>
          <a:xfrm>
            <a:off x="1322078" y="3198244"/>
            <a:ext cx="1951871" cy="1951871"/>
          </a:xfrm>
          <a:prstGeom prst="rect">
            <a:avLst/>
          </a:prstGeom>
        </p:spPr>
      </p:pic>
      <p:pic>
        <p:nvPicPr>
          <p:cNvPr id="11" name="Picture 10"/>
          <p:cNvPicPr>
            <a:picLocks noChangeAspect="1"/>
          </p:cNvPicPr>
          <p:nvPr/>
        </p:nvPicPr>
        <p:blipFill>
          <a:blip r:embed="rId6"/>
          <a:stretch>
            <a:fillRect/>
          </a:stretch>
        </p:blipFill>
        <p:spPr>
          <a:xfrm>
            <a:off x="3602836" y="3198244"/>
            <a:ext cx="1951871" cy="1951871"/>
          </a:xfrm>
          <a:prstGeom prst="rect">
            <a:avLst/>
          </a:prstGeom>
        </p:spPr>
      </p:pic>
      <p:pic>
        <p:nvPicPr>
          <p:cNvPr id="12" name="Picture 11"/>
          <p:cNvPicPr>
            <a:picLocks noChangeAspect="1"/>
          </p:cNvPicPr>
          <p:nvPr/>
        </p:nvPicPr>
        <p:blipFill>
          <a:blip r:embed="rId6"/>
          <a:stretch>
            <a:fillRect/>
          </a:stretch>
        </p:blipFill>
        <p:spPr>
          <a:xfrm>
            <a:off x="5837022" y="3198244"/>
            <a:ext cx="1951871" cy="1951871"/>
          </a:xfrm>
          <a:prstGeom prst="rect">
            <a:avLst/>
          </a:prstGeom>
        </p:spPr>
      </p:pic>
    </p:spTree>
    <p:extLst>
      <p:ext uri="{BB962C8B-B14F-4D97-AF65-F5344CB8AC3E}">
        <p14:creationId xmlns:p14="http://schemas.microsoft.com/office/powerpoint/2010/main" val="952763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pic>
        <p:nvPicPr>
          <p:cNvPr id="7" name="Picture 6"/>
          <p:cNvPicPr>
            <a:picLocks noChangeAspect="1"/>
          </p:cNvPicPr>
          <p:nvPr/>
        </p:nvPicPr>
        <p:blipFill>
          <a:blip r:embed="rId3"/>
          <a:stretch>
            <a:fillRect/>
          </a:stretch>
        </p:blipFill>
        <p:spPr>
          <a:xfrm>
            <a:off x="779463" y="3228497"/>
            <a:ext cx="7697658" cy="2809233"/>
          </a:xfrm>
          <a:prstGeom prst="rect">
            <a:avLst/>
          </a:prstGeom>
        </p:spPr>
      </p:pic>
    </p:spTree>
    <p:extLst>
      <p:ext uri="{BB962C8B-B14F-4D97-AF65-F5344CB8AC3E}">
        <p14:creationId xmlns:p14="http://schemas.microsoft.com/office/powerpoint/2010/main" val="2500261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pic>
        <p:nvPicPr>
          <p:cNvPr id="7" name="Picture 6"/>
          <p:cNvPicPr>
            <a:picLocks noChangeAspect="1"/>
          </p:cNvPicPr>
          <p:nvPr/>
        </p:nvPicPr>
        <p:blipFill>
          <a:blip r:embed="rId3"/>
          <a:stretch>
            <a:fillRect/>
          </a:stretch>
        </p:blipFill>
        <p:spPr>
          <a:xfrm>
            <a:off x="779463" y="3228497"/>
            <a:ext cx="7697658" cy="2809233"/>
          </a:xfrm>
          <a:prstGeom prst="rect">
            <a:avLst/>
          </a:prstGeom>
        </p:spPr>
      </p:pic>
      <p:sp>
        <p:nvSpPr>
          <p:cNvPr id="8" name="TextBox 7"/>
          <p:cNvSpPr txBox="1"/>
          <p:nvPr/>
        </p:nvSpPr>
        <p:spPr>
          <a:xfrm>
            <a:off x="3133401" y="6084305"/>
            <a:ext cx="946931" cy="369332"/>
          </a:xfrm>
          <a:prstGeom prst="rect">
            <a:avLst/>
          </a:prstGeom>
          <a:noFill/>
        </p:spPr>
        <p:txBody>
          <a:bodyPr wrap="none" rtlCol="0">
            <a:spAutoFit/>
          </a:bodyPr>
          <a:lstStyle/>
          <a:p>
            <a:r>
              <a:rPr lang="en-US" b="1" dirty="0" smtClean="0">
                <a:solidFill>
                  <a:srgbClr val="800000"/>
                </a:solidFill>
              </a:rPr>
              <a:t>“WAN”</a:t>
            </a:r>
          </a:p>
        </p:txBody>
      </p:sp>
      <p:cxnSp>
        <p:nvCxnSpPr>
          <p:cNvPr id="9" name="Straight Arrow Connector 8"/>
          <p:cNvCxnSpPr>
            <a:stCxn id="8" idx="0"/>
          </p:cNvCxnSpPr>
          <p:nvPr/>
        </p:nvCxnSpPr>
        <p:spPr>
          <a:xfrm flipV="1">
            <a:off x="3606867" y="5867367"/>
            <a:ext cx="473465" cy="21693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184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pic>
        <p:nvPicPr>
          <p:cNvPr id="7" name="Picture 6"/>
          <p:cNvPicPr>
            <a:picLocks noChangeAspect="1"/>
          </p:cNvPicPr>
          <p:nvPr/>
        </p:nvPicPr>
        <p:blipFill>
          <a:blip r:embed="rId3"/>
          <a:stretch>
            <a:fillRect/>
          </a:stretch>
        </p:blipFill>
        <p:spPr>
          <a:xfrm>
            <a:off x="779463" y="3228497"/>
            <a:ext cx="7697658" cy="2809233"/>
          </a:xfrm>
          <a:prstGeom prst="rect">
            <a:avLst/>
          </a:prstGeom>
        </p:spPr>
      </p:pic>
      <p:sp>
        <p:nvSpPr>
          <p:cNvPr id="8" name="TextBox 7"/>
          <p:cNvSpPr txBox="1"/>
          <p:nvPr/>
        </p:nvSpPr>
        <p:spPr>
          <a:xfrm>
            <a:off x="3133401" y="6084305"/>
            <a:ext cx="946931" cy="369332"/>
          </a:xfrm>
          <a:prstGeom prst="rect">
            <a:avLst/>
          </a:prstGeom>
          <a:noFill/>
        </p:spPr>
        <p:txBody>
          <a:bodyPr wrap="none" rtlCol="0">
            <a:spAutoFit/>
          </a:bodyPr>
          <a:lstStyle/>
          <a:p>
            <a:r>
              <a:rPr lang="en-US" b="1" dirty="0" smtClean="0">
                <a:solidFill>
                  <a:srgbClr val="800000"/>
                </a:solidFill>
              </a:rPr>
              <a:t>“WAN”</a:t>
            </a:r>
          </a:p>
        </p:txBody>
      </p:sp>
      <p:cxnSp>
        <p:nvCxnSpPr>
          <p:cNvPr id="9" name="Straight Arrow Connector 8"/>
          <p:cNvCxnSpPr>
            <a:stCxn id="8" idx="0"/>
          </p:cNvCxnSpPr>
          <p:nvPr/>
        </p:nvCxnSpPr>
        <p:spPr>
          <a:xfrm flipV="1">
            <a:off x="3606867" y="5867367"/>
            <a:ext cx="473465" cy="21693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06867" y="3237888"/>
            <a:ext cx="1330037" cy="369332"/>
          </a:xfrm>
          <a:prstGeom prst="rect">
            <a:avLst/>
          </a:prstGeom>
          <a:noFill/>
        </p:spPr>
        <p:txBody>
          <a:bodyPr wrap="none" rtlCol="0">
            <a:spAutoFit/>
          </a:bodyPr>
          <a:lstStyle/>
          <a:p>
            <a:r>
              <a:rPr lang="en-US" b="1" dirty="0" smtClean="0">
                <a:solidFill>
                  <a:srgbClr val="800000"/>
                </a:solidFill>
              </a:rPr>
              <a:t>“Firewall”</a:t>
            </a:r>
          </a:p>
        </p:txBody>
      </p:sp>
      <p:cxnSp>
        <p:nvCxnSpPr>
          <p:cNvPr id="14" name="Straight Arrow Connector 13"/>
          <p:cNvCxnSpPr>
            <a:stCxn id="13" idx="2"/>
          </p:cNvCxnSpPr>
          <p:nvPr/>
        </p:nvCxnSpPr>
        <p:spPr>
          <a:xfrm>
            <a:off x="4271886" y="3607220"/>
            <a:ext cx="220007" cy="137827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184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pic>
        <p:nvPicPr>
          <p:cNvPr id="7" name="Picture 6"/>
          <p:cNvPicPr>
            <a:picLocks noChangeAspect="1"/>
          </p:cNvPicPr>
          <p:nvPr/>
        </p:nvPicPr>
        <p:blipFill>
          <a:blip r:embed="rId3"/>
          <a:stretch>
            <a:fillRect/>
          </a:stretch>
        </p:blipFill>
        <p:spPr>
          <a:xfrm>
            <a:off x="779463" y="3228497"/>
            <a:ext cx="7697658" cy="2809233"/>
          </a:xfrm>
          <a:prstGeom prst="rect">
            <a:avLst/>
          </a:prstGeom>
        </p:spPr>
      </p:pic>
      <p:sp>
        <p:nvSpPr>
          <p:cNvPr id="8" name="TextBox 7"/>
          <p:cNvSpPr txBox="1"/>
          <p:nvPr/>
        </p:nvSpPr>
        <p:spPr>
          <a:xfrm>
            <a:off x="3133401" y="6084305"/>
            <a:ext cx="946931" cy="369332"/>
          </a:xfrm>
          <a:prstGeom prst="rect">
            <a:avLst/>
          </a:prstGeom>
          <a:noFill/>
        </p:spPr>
        <p:txBody>
          <a:bodyPr wrap="none" rtlCol="0">
            <a:spAutoFit/>
          </a:bodyPr>
          <a:lstStyle/>
          <a:p>
            <a:r>
              <a:rPr lang="en-US" b="1" dirty="0" smtClean="0">
                <a:solidFill>
                  <a:srgbClr val="800000"/>
                </a:solidFill>
              </a:rPr>
              <a:t>“WAN”</a:t>
            </a:r>
          </a:p>
        </p:txBody>
      </p:sp>
      <p:cxnSp>
        <p:nvCxnSpPr>
          <p:cNvPr id="9" name="Straight Arrow Connector 8"/>
          <p:cNvCxnSpPr>
            <a:stCxn id="8" idx="0"/>
          </p:cNvCxnSpPr>
          <p:nvPr/>
        </p:nvCxnSpPr>
        <p:spPr>
          <a:xfrm flipV="1">
            <a:off x="3606867" y="5867367"/>
            <a:ext cx="473465" cy="21693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06867" y="3237888"/>
            <a:ext cx="1330037" cy="369332"/>
          </a:xfrm>
          <a:prstGeom prst="rect">
            <a:avLst/>
          </a:prstGeom>
          <a:noFill/>
        </p:spPr>
        <p:txBody>
          <a:bodyPr wrap="none" rtlCol="0">
            <a:spAutoFit/>
          </a:bodyPr>
          <a:lstStyle/>
          <a:p>
            <a:r>
              <a:rPr lang="en-US" b="1" dirty="0" smtClean="0">
                <a:solidFill>
                  <a:srgbClr val="800000"/>
                </a:solidFill>
              </a:rPr>
              <a:t>“Firewall”</a:t>
            </a:r>
          </a:p>
        </p:txBody>
      </p:sp>
      <p:cxnSp>
        <p:nvCxnSpPr>
          <p:cNvPr id="14" name="Straight Arrow Connector 13"/>
          <p:cNvCxnSpPr>
            <a:stCxn id="13" idx="2"/>
          </p:cNvCxnSpPr>
          <p:nvPr/>
        </p:nvCxnSpPr>
        <p:spPr>
          <a:xfrm>
            <a:off x="4271886" y="3607220"/>
            <a:ext cx="220007" cy="137827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36904" y="2492749"/>
            <a:ext cx="1369373" cy="646331"/>
          </a:xfrm>
          <a:prstGeom prst="rect">
            <a:avLst/>
          </a:prstGeom>
          <a:noFill/>
        </p:spPr>
        <p:txBody>
          <a:bodyPr wrap="none" rtlCol="0">
            <a:spAutoFit/>
          </a:bodyPr>
          <a:lstStyle/>
          <a:p>
            <a:r>
              <a:rPr lang="en-US" b="1" dirty="0" smtClean="0">
                <a:solidFill>
                  <a:srgbClr val="800000"/>
                </a:solidFill>
              </a:rPr>
              <a:t> Intrusion</a:t>
            </a:r>
          </a:p>
          <a:p>
            <a:r>
              <a:rPr lang="en-US" b="1" dirty="0" smtClean="0">
                <a:solidFill>
                  <a:srgbClr val="800000"/>
                </a:solidFill>
              </a:rPr>
              <a:t>Prevention</a:t>
            </a:r>
          </a:p>
        </p:txBody>
      </p:sp>
      <p:cxnSp>
        <p:nvCxnSpPr>
          <p:cNvPr id="19" name="Straight Arrow Connector 18"/>
          <p:cNvCxnSpPr>
            <a:stCxn id="18" idx="2"/>
          </p:cNvCxnSpPr>
          <p:nvPr/>
        </p:nvCxnSpPr>
        <p:spPr>
          <a:xfrm>
            <a:off x="5621591" y="3139080"/>
            <a:ext cx="1099286" cy="364879"/>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184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ACI REF</a:t>
            </a:r>
            <a:endParaRPr lang="en-US" dirty="0"/>
          </a:p>
        </p:txBody>
      </p:sp>
      <p:sp>
        <p:nvSpPr>
          <p:cNvPr id="3" name="Subtitle 2"/>
          <p:cNvSpPr>
            <a:spLocks noGrp="1"/>
          </p:cNvSpPr>
          <p:nvPr>
            <p:ph type="subTitle" idx="1"/>
          </p:nvPr>
        </p:nvSpPr>
        <p:spPr/>
        <p:txBody>
          <a:bodyPr/>
          <a:lstStyle/>
          <a:p>
            <a:r>
              <a:rPr lang="en-US" dirty="0" smtClean="0"/>
              <a:t>Introduction to </a:t>
            </a:r>
            <a:r>
              <a:rPr lang="en-US" dirty="0" err="1" smtClean="0"/>
              <a:t>OpenFlow</a:t>
            </a:r>
            <a:r>
              <a:rPr lang="en-US" dirty="0" smtClean="0"/>
              <a:t> </a:t>
            </a:r>
          </a:p>
          <a:p>
            <a:r>
              <a:rPr lang="en-US" dirty="0"/>
              <a:t>a</a:t>
            </a:r>
            <a:r>
              <a:rPr lang="en-US" dirty="0" smtClean="0"/>
              <a:t>nd Why it Matters to You</a:t>
            </a:r>
            <a:endParaRPr lang="en-US" dirty="0"/>
          </a:p>
        </p:txBody>
      </p:sp>
      <p:pic>
        <p:nvPicPr>
          <p:cNvPr id="4" name="Picture 3"/>
          <p:cNvPicPr>
            <a:picLocks noChangeAspect="1"/>
          </p:cNvPicPr>
          <p:nvPr/>
        </p:nvPicPr>
        <p:blipFill>
          <a:blip r:embed="rId3"/>
          <a:stretch>
            <a:fillRect/>
          </a:stretch>
        </p:blipFill>
        <p:spPr>
          <a:xfrm>
            <a:off x="216181" y="5854521"/>
            <a:ext cx="3013575" cy="780375"/>
          </a:xfrm>
          <a:prstGeom prst="rect">
            <a:avLst/>
          </a:prstGeom>
        </p:spPr>
      </p:pic>
    </p:spTree>
    <p:extLst>
      <p:ext uri="{BB962C8B-B14F-4D97-AF65-F5344CB8AC3E}">
        <p14:creationId xmlns:p14="http://schemas.microsoft.com/office/powerpoint/2010/main" val="3411942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A stark contrast…</a:t>
            </a:r>
            <a:endParaRPr lang="en-US" dirty="0"/>
          </a:p>
        </p:txBody>
      </p:sp>
      <p:pic>
        <p:nvPicPr>
          <p:cNvPr id="7" name="Picture 6"/>
          <p:cNvPicPr>
            <a:picLocks noChangeAspect="1"/>
          </p:cNvPicPr>
          <p:nvPr/>
        </p:nvPicPr>
        <p:blipFill>
          <a:blip r:embed="rId3"/>
          <a:stretch>
            <a:fillRect/>
          </a:stretch>
        </p:blipFill>
        <p:spPr>
          <a:xfrm>
            <a:off x="779463" y="3228497"/>
            <a:ext cx="7697658" cy="2809233"/>
          </a:xfrm>
          <a:prstGeom prst="rect">
            <a:avLst/>
          </a:prstGeom>
        </p:spPr>
      </p:pic>
      <p:sp>
        <p:nvSpPr>
          <p:cNvPr id="4" name="TextBox 3"/>
          <p:cNvSpPr txBox="1"/>
          <p:nvPr/>
        </p:nvSpPr>
        <p:spPr>
          <a:xfrm>
            <a:off x="779463" y="2492749"/>
            <a:ext cx="2209409" cy="646331"/>
          </a:xfrm>
          <a:prstGeom prst="rect">
            <a:avLst/>
          </a:prstGeom>
          <a:noFill/>
        </p:spPr>
        <p:txBody>
          <a:bodyPr wrap="none" rtlCol="0">
            <a:spAutoFit/>
          </a:bodyPr>
          <a:lstStyle/>
          <a:p>
            <a:pPr algn="ctr"/>
            <a:r>
              <a:rPr lang="en-US" b="1" dirty="0" smtClean="0">
                <a:solidFill>
                  <a:srgbClr val="800000"/>
                </a:solidFill>
              </a:rPr>
              <a:t>Bureaucracy</a:t>
            </a:r>
          </a:p>
          <a:p>
            <a:pPr algn="ctr"/>
            <a:r>
              <a:rPr lang="en-US" b="1" dirty="0" smtClean="0">
                <a:solidFill>
                  <a:srgbClr val="800000"/>
                </a:solidFill>
              </a:rPr>
              <a:t>(aka “Paperwork”)</a:t>
            </a:r>
          </a:p>
        </p:txBody>
      </p:sp>
      <p:cxnSp>
        <p:nvCxnSpPr>
          <p:cNvPr id="6" name="Straight Arrow Connector 5"/>
          <p:cNvCxnSpPr>
            <a:stCxn id="4" idx="2"/>
          </p:cNvCxnSpPr>
          <p:nvPr/>
        </p:nvCxnSpPr>
        <p:spPr>
          <a:xfrm>
            <a:off x="1884168" y="3139080"/>
            <a:ext cx="679268" cy="623560"/>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3401" y="6084305"/>
            <a:ext cx="946931" cy="369332"/>
          </a:xfrm>
          <a:prstGeom prst="rect">
            <a:avLst/>
          </a:prstGeom>
          <a:noFill/>
        </p:spPr>
        <p:txBody>
          <a:bodyPr wrap="none" rtlCol="0">
            <a:spAutoFit/>
          </a:bodyPr>
          <a:lstStyle/>
          <a:p>
            <a:r>
              <a:rPr lang="en-US" b="1" dirty="0" smtClean="0">
                <a:solidFill>
                  <a:srgbClr val="800000"/>
                </a:solidFill>
              </a:rPr>
              <a:t>“WAN”</a:t>
            </a:r>
          </a:p>
        </p:txBody>
      </p:sp>
      <p:cxnSp>
        <p:nvCxnSpPr>
          <p:cNvPr id="9" name="Straight Arrow Connector 8"/>
          <p:cNvCxnSpPr>
            <a:stCxn id="8" idx="0"/>
          </p:cNvCxnSpPr>
          <p:nvPr/>
        </p:nvCxnSpPr>
        <p:spPr>
          <a:xfrm flipV="1">
            <a:off x="3606867" y="5867367"/>
            <a:ext cx="473465" cy="21693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06867" y="3237888"/>
            <a:ext cx="1330037" cy="369332"/>
          </a:xfrm>
          <a:prstGeom prst="rect">
            <a:avLst/>
          </a:prstGeom>
          <a:noFill/>
        </p:spPr>
        <p:txBody>
          <a:bodyPr wrap="none" rtlCol="0">
            <a:spAutoFit/>
          </a:bodyPr>
          <a:lstStyle/>
          <a:p>
            <a:r>
              <a:rPr lang="en-US" b="1" dirty="0" smtClean="0">
                <a:solidFill>
                  <a:srgbClr val="800000"/>
                </a:solidFill>
              </a:rPr>
              <a:t>“Firewall”</a:t>
            </a:r>
          </a:p>
        </p:txBody>
      </p:sp>
      <p:cxnSp>
        <p:nvCxnSpPr>
          <p:cNvPr id="14" name="Straight Arrow Connector 13"/>
          <p:cNvCxnSpPr>
            <a:stCxn id="13" idx="2"/>
          </p:cNvCxnSpPr>
          <p:nvPr/>
        </p:nvCxnSpPr>
        <p:spPr>
          <a:xfrm>
            <a:off x="4271886" y="3607220"/>
            <a:ext cx="220007" cy="137827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36904" y="2492749"/>
            <a:ext cx="1369373" cy="646331"/>
          </a:xfrm>
          <a:prstGeom prst="rect">
            <a:avLst/>
          </a:prstGeom>
          <a:noFill/>
        </p:spPr>
        <p:txBody>
          <a:bodyPr wrap="none" rtlCol="0">
            <a:spAutoFit/>
          </a:bodyPr>
          <a:lstStyle/>
          <a:p>
            <a:r>
              <a:rPr lang="en-US" b="1" dirty="0" smtClean="0">
                <a:solidFill>
                  <a:srgbClr val="800000"/>
                </a:solidFill>
              </a:rPr>
              <a:t> Intrusion</a:t>
            </a:r>
          </a:p>
          <a:p>
            <a:r>
              <a:rPr lang="en-US" b="1" dirty="0" smtClean="0">
                <a:solidFill>
                  <a:srgbClr val="800000"/>
                </a:solidFill>
              </a:rPr>
              <a:t>Prevention</a:t>
            </a:r>
          </a:p>
        </p:txBody>
      </p:sp>
      <p:cxnSp>
        <p:nvCxnSpPr>
          <p:cNvPr id="19" name="Straight Arrow Connector 18"/>
          <p:cNvCxnSpPr>
            <a:stCxn id="18" idx="2"/>
          </p:cNvCxnSpPr>
          <p:nvPr/>
        </p:nvCxnSpPr>
        <p:spPr>
          <a:xfrm>
            <a:off x="5621591" y="3139080"/>
            <a:ext cx="1099286" cy="364879"/>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844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Enter Computational Research…</a:t>
            </a:r>
            <a:endParaRPr lang="en-US" dirty="0"/>
          </a:p>
        </p:txBody>
      </p:sp>
      <p:pic>
        <p:nvPicPr>
          <p:cNvPr id="5" name="Picture 4"/>
          <p:cNvPicPr>
            <a:picLocks noChangeAspect="1"/>
          </p:cNvPicPr>
          <p:nvPr/>
        </p:nvPicPr>
        <p:blipFill>
          <a:blip r:embed="rId3"/>
          <a:stretch>
            <a:fillRect/>
          </a:stretch>
        </p:blipFill>
        <p:spPr>
          <a:xfrm>
            <a:off x="2589159" y="2094111"/>
            <a:ext cx="4369894" cy="2971528"/>
          </a:xfrm>
          <a:prstGeom prst="rect">
            <a:avLst/>
          </a:prstGeom>
        </p:spPr>
      </p:pic>
    </p:spTree>
    <p:extLst>
      <p:ext uri="{BB962C8B-B14F-4D97-AF65-F5344CB8AC3E}">
        <p14:creationId xmlns:p14="http://schemas.microsoft.com/office/powerpoint/2010/main" val="709007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Computational Research…</a:t>
            </a:r>
            <a:endParaRPr lang="en-US" dirty="0"/>
          </a:p>
        </p:txBody>
      </p:sp>
      <p:pic>
        <p:nvPicPr>
          <p:cNvPr id="5" name="Picture 4"/>
          <p:cNvPicPr>
            <a:picLocks noChangeAspect="1"/>
          </p:cNvPicPr>
          <p:nvPr/>
        </p:nvPicPr>
        <p:blipFill>
          <a:blip r:embed="rId3"/>
          <a:stretch>
            <a:fillRect/>
          </a:stretch>
        </p:blipFill>
        <p:spPr>
          <a:xfrm>
            <a:off x="2589159" y="2094111"/>
            <a:ext cx="4369894" cy="2971528"/>
          </a:xfrm>
          <a:prstGeom prst="rect">
            <a:avLst/>
          </a:prstGeom>
        </p:spPr>
      </p:pic>
      <p:pic>
        <p:nvPicPr>
          <p:cNvPr id="11" name="Picture 10"/>
          <p:cNvPicPr>
            <a:picLocks noChangeAspect="1"/>
          </p:cNvPicPr>
          <p:nvPr/>
        </p:nvPicPr>
        <p:blipFill>
          <a:blip r:embed="rId4"/>
          <a:stretch>
            <a:fillRect/>
          </a:stretch>
        </p:blipFill>
        <p:spPr>
          <a:xfrm>
            <a:off x="636012" y="2552683"/>
            <a:ext cx="2655481" cy="1981702"/>
          </a:xfrm>
          <a:prstGeom prst="rect">
            <a:avLst/>
          </a:prstGeom>
        </p:spPr>
      </p:pic>
    </p:spTree>
    <p:extLst>
      <p:ext uri="{BB962C8B-B14F-4D97-AF65-F5344CB8AC3E}">
        <p14:creationId xmlns:p14="http://schemas.microsoft.com/office/powerpoint/2010/main" val="709007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Computational Research…</a:t>
            </a:r>
            <a:endParaRPr lang="en-US" dirty="0"/>
          </a:p>
        </p:txBody>
      </p:sp>
      <p:pic>
        <p:nvPicPr>
          <p:cNvPr id="5" name="Picture 4"/>
          <p:cNvPicPr>
            <a:picLocks noChangeAspect="1"/>
          </p:cNvPicPr>
          <p:nvPr/>
        </p:nvPicPr>
        <p:blipFill>
          <a:blip r:embed="rId3"/>
          <a:stretch>
            <a:fillRect/>
          </a:stretch>
        </p:blipFill>
        <p:spPr>
          <a:xfrm>
            <a:off x="2589159" y="2094111"/>
            <a:ext cx="4369894" cy="2971528"/>
          </a:xfrm>
          <a:prstGeom prst="rect">
            <a:avLst/>
          </a:prstGeom>
        </p:spPr>
      </p:pic>
      <p:pic>
        <p:nvPicPr>
          <p:cNvPr id="11" name="Picture 10"/>
          <p:cNvPicPr>
            <a:picLocks noChangeAspect="1"/>
          </p:cNvPicPr>
          <p:nvPr/>
        </p:nvPicPr>
        <p:blipFill>
          <a:blip r:embed="rId4"/>
          <a:stretch>
            <a:fillRect/>
          </a:stretch>
        </p:blipFill>
        <p:spPr>
          <a:xfrm>
            <a:off x="636012" y="2552683"/>
            <a:ext cx="2655481" cy="1981702"/>
          </a:xfrm>
          <a:prstGeom prst="rect">
            <a:avLst/>
          </a:prstGeom>
        </p:spPr>
      </p:pic>
      <p:pic>
        <p:nvPicPr>
          <p:cNvPr id="15" name="Picture 14"/>
          <p:cNvPicPr>
            <a:picLocks noChangeAspect="1"/>
          </p:cNvPicPr>
          <p:nvPr/>
        </p:nvPicPr>
        <p:blipFill>
          <a:blip r:embed="rId5"/>
          <a:stretch>
            <a:fillRect/>
          </a:stretch>
        </p:blipFill>
        <p:spPr>
          <a:xfrm>
            <a:off x="2880925" y="4842135"/>
            <a:ext cx="3151381" cy="1772925"/>
          </a:xfrm>
          <a:prstGeom prst="rect">
            <a:avLst/>
          </a:prstGeom>
        </p:spPr>
      </p:pic>
    </p:spTree>
    <p:extLst>
      <p:ext uri="{BB962C8B-B14F-4D97-AF65-F5344CB8AC3E}">
        <p14:creationId xmlns:p14="http://schemas.microsoft.com/office/powerpoint/2010/main" val="7090075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Academic Environment: Computational Research…</a:t>
            </a:r>
            <a:endParaRPr lang="en-US" dirty="0"/>
          </a:p>
        </p:txBody>
      </p:sp>
      <p:pic>
        <p:nvPicPr>
          <p:cNvPr id="5" name="Picture 4"/>
          <p:cNvPicPr>
            <a:picLocks noChangeAspect="1"/>
          </p:cNvPicPr>
          <p:nvPr/>
        </p:nvPicPr>
        <p:blipFill>
          <a:blip r:embed="rId3"/>
          <a:stretch>
            <a:fillRect/>
          </a:stretch>
        </p:blipFill>
        <p:spPr>
          <a:xfrm>
            <a:off x="2589159" y="2094111"/>
            <a:ext cx="4369894" cy="2971528"/>
          </a:xfrm>
          <a:prstGeom prst="rect">
            <a:avLst/>
          </a:prstGeom>
        </p:spPr>
      </p:pic>
      <p:pic>
        <p:nvPicPr>
          <p:cNvPr id="10" name="Picture 9"/>
          <p:cNvPicPr>
            <a:picLocks noChangeAspect="1"/>
          </p:cNvPicPr>
          <p:nvPr/>
        </p:nvPicPr>
        <p:blipFill>
          <a:blip r:embed="rId4"/>
          <a:stretch>
            <a:fillRect/>
          </a:stretch>
        </p:blipFill>
        <p:spPr>
          <a:xfrm>
            <a:off x="5790366" y="2552683"/>
            <a:ext cx="2337374" cy="2045202"/>
          </a:xfrm>
          <a:prstGeom prst="rect">
            <a:avLst/>
          </a:prstGeom>
        </p:spPr>
      </p:pic>
      <p:pic>
        <p:nvPicPr>
          <p:cNvPr id="11" name="Picture 10"/>
          <p:cNvPicPr>
            <a:picLocks noChangeAspect="1"/>
          </p:cNvPicPr>
          <p:nvPr/>
        </p:nvPicPr>
        <p:blipFill>
          <a:blip r:embed="rId5"/>
          <a:stretch>
            <a:fillRect/>
          </a:stretch>
        </p:blipFill>
        <p:spPr>
          <a:xfrm>
            <a:off x="636012" y="2552683"/>
            <a:ext cx="2655481" cy="1981702"/>
          </a:xfrm>
          <a:prstGeom prst="rect">
            <a:avLst/>
          </a:prstGeom>
        </p:spPr>
      </p:pic>
      <p:pic>
        <p:nvPicPr>
          <p:cNvPr id="15" name="Picture 14"/>
          <p:cNvPicPr>
            <a:picLocks noChangeAspect="1"/>
          </p:cNvPicPr>
          <p:nvPr/>
        </p:nvPicPr>
        <p:blipFill>
          <a:blip r:embed="rId6"/>
          <a:stretch>
            <a:fillRect/>
          </a:stretch>
        </p:blipFill>
        <p:spPr>
          <a:xfrm>
            <a:off x="2880925" y="4842135"/>
            <a:ext cx="3151381" cy="1772925"/>
          </a:xfrm>
          <a:prstGeom prst="rect">
            <a:avLst/>
          </a:prstGeom>
        </p:spPr>
      </p:pic>
    </p:spTree>
    <p:extLst>
      <p:ext uri="{BB962C8B-B14F-4D97-AF65-F5344CB8AC3E}">
        <p14:creationId xmlns:p14="http://schemas.microsoft.com/office/powerpoint/2010/main" val="3462184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Computational Research…</a:t>
            </a:r>
            <a:endParaRPr lang="en-US" dirty="0"/>
          </a:p>
        </p:txBody>
      </p:sp>
      <p:pic>
        <p:nvPicPr>
          <p:cNvPr id="5" name="Picture 4"/>
          <p:cNvPicPr>
            <a:picLocks noChangeAspect="1"/>
          </p:cNvPicPr>
          <p:nvPr/>
        </p:nvPicPr>
        <p:blipFill>
          <a:blip r:embed="rId3"/>
          <a:stretch>
            <a:fillRect/>
          </a:stretch>
        </p:blipFill>
        <p:spPr>
          <a:xfrm>
            <a:off x="779463" y="1556420"/>
            <a:ext cx="7485998" cy="4791039"/>
          </a:xfrm>
          <a:prstGeom prst="rect">
            <a:avLst/>
          </a:prstGeom>
        </p:spPr>
      </p:pic>
    </p:spTree>
    <p:extLst>
      <p:ext uri="{BB962C8B-B14F-4D97-AF65-F5344CB8AC3E}">
        <p14:creationId xmlns:p14="http://schemas.microsoft.com/office/powerpoint/2010/main" val="3506368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Computational Research and an Analogy…</a:t>
            </a:r>
            <a:endParaRPr lang="en-US" dirty="0"/>
          </a:p>
        </p:txBody>
      </p:sp>
      <p:pic>
        <p:nvPicPr>
          <p:cNvPr id="4" name="Picture 3"/>
          <p:cNvPicPr>
            <a:picLocks noChangeAspect="1"/>
          </p:cNvPicPr>
          <p:nvPr/>
        </p:nvPicPr>
        <p:blipFill>
          <a:blip r:embed="rId3"/>
          <a:stretch>
            <a:fillRect/>
          </a:stretch>
        </p:blipFill>
        <p:spPr>
          <a:xfrm>
            <a:off x="779463" y="3068903"/>
            <a:ext cx="2848854" cy="1925825"/>
          </a:xfrm>
          <a:prstGeom prst="rect">
            <a:avLst/>
          </a:prstGeom>
        </p:spPr>
      </p:pic>
      <p:sp>
        <p:nvSpPr>
          <p:cNvPr id="6" name="TextBox 5"/>
          <p:cNvSpPr txBox="1"/>
          <p:nvPr/>
        </p:nvSpPr>
        <p:spPr>
          <a:xfrm>
            <a:off x="1316995" y="5026838"/>
            <a:ext cx="1758564" cy="646331"/>
          </a:xfrm>
          <a:prstGeom prst="rect">
            <a:avLst/>
          </a:prstGeom>
          <a:noFill/>
        </p:spPr>
        <p:txBody>
          <a:bodyPr wrap="none" rtlCol="0">
            <a:spAutoFit/>
          </a:bodyPr>
          <a:lstStyle/>
          <a:p>
            <a:pPr algn="ctr"/>
            <a:r>
              <a:rPr lang="en-US" dirty="0" smtClean="0">
                <a:solidFill>
                  <a:schemeClr val="bg1"/>
                </a:solidFill>
              </a:rPr>
              <a:t>Computational</a:t>
            </a:r>
          </a:p>
          <a:p>
            <a:pPr algn="ctr"/>
            <a:r>
              <a:rPr lang="en-US" dirty="0" smtClean="0">
                <a:solidFill>
                  <a:schemeClr val="bg1"/>
                </a:solidFill>
              </a:rPr>
              <a:t>Research</a:t>
            </a:r>
            <a:endParaRPr lang="en-US" dirty="0">
              <a:solidFill>
                <a:schemeClr val="bg1"/>
              </a:solidFill>
            </a:endParaRPr>
          </a:p>
        </p:txBody>
      </p:sp>
    </p:spTree>
    <p:extLst>
      <p:ext uri="{BB962C8B-B14F-4D97-AF65-F5344CB8AC3E}">
        <p14:creationId xmlns:p14="http://schemas.microsoft.com/office/powerpoint/2010/main" val="2389269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Computational Research and an Analogy…</a:t>
            </a:r>
            <a:endParaRPr lang="en-US" dirty="0"/>
          </a:p>
        </p:txBody>
      </p:sp>
      <p:pic>
        <p:nvPicPr>
          <p:cNvPr id="4" name="Picture 3"/>
          <p:cNvPicPr>
            <a:picLocks noChangeAspect="1"/>
          </p:cNvPicPr>
          <p:nvPr/>
        </p:nvPicPr>
        <p:blipFill>
          <a:blip r:embed="rId3"/>
          <a:stretch>
            <a:fillRect/>
          </a:stretch>
        </p:blipFill>
        <p:spPr>
          <a:xfrm>
            <a:off x="779463" y="3068903"/>
            <a:ext cx="2848854" cy="1925825"/>
          </a:xfrm>
          <a:prstGeom prst="rect">
            <a:avLst/>
          </a:prstGeom>
        </p:spPr>
      </p:pic>
      <p:sp>
        <p:nvSpPr>
          <p:cNvPr id="6" name="TextBox 5"/>
          <p:cNvSpPr txBox="1"/>
          <p:nvPr/>
        </p:nvSpPr>
        <p:spPr>
          <a:xfrm>
            <a:off x="1316995" y="5026838"/>
            <a:ext cx="1758564" cy="646331"/>
          </a:xfrm>
          <a:prstGeom prst="rect">
            <a:avLst/>
          </a:prstGeom>
          <a:noFill/>
        </p:spPr>
        <p:txBody>
          <a:bodyPr wrap="none" rtlCol="0">
            <a:spAutoFit/>
          </a:bodyPr>
          <a:lstStyle/>
          <a:p>
            <a:pPr algn="ctr"/>
            <a:r>
              <a:rPr lang="en-US" dirty="0" smtClean="0">
                <a:solidFill>
                  <a:schemeClr val="bg1"/>
                </a:solidFill>
              </a:rPr>
              <a:t>Computational</a:t>
            </a:r>
          </a:p>
          <a:p>
            <a:pPr algn="ctr"/>
            <a:r>
              <a:rPr lang="en-US" dirty="0" smtClean="0">
                <a:solidFill>
                  <a:schemeClr val="bg1"/>
                </a:solidFill>
              </a:rPr>
              <a:t>Research</a:t>
            </a:r>
            <a:endParaRPr lang="en-US" dirty="0">
              <a:solidFill>
                <a:schemeClr val="bg1"/>
              </a:solidFill>
            </a:endParaRPr>
          </a:p>
        </p:txBody>
      </p:sp>
      <p:sp>
        <p:nvSpPr>
          <p:cNvPr id="5" name="TextBox 4"/>
          <p:cNvSpPr txBox="1"/>
          <p:nvPr/>
        </p:nvSpPr>
        <p:spPr>
          <a:xfrm>
            <a:off x="4280233" y="3598025"/>
            <a:ext cx="722674" cy="1323439"/>
          </a:xfrm>
          <a:prstGeom prst="rect">
            <a:avLst/>
          </a:prstGeom>
          <a:noFill/>
        </p:spPr>
        <p:txBody>
          <a:bodyPr wrap="none" rtlCol="0">
            <a:spAutoFit/>
          </a:bodyPr>
          <a:lstStyle/>
          <a:p>
            <a:r>
              <a:rPr lang="en-US" sz="8000" dirty="0" smtClean="0"/>
              <a:t>=</a:t>
            </a:r>
            <a:endParaRPr lang="en-US" sz="8000" dirty="0"/>
          </a:p>
        </p:txBody>
      </p:sp>
    </p:spTree>
    <p:extLst>
      <p:ext uri="{BB962C8B-B14F-4D97-AF65-F5344CB8AC3E}">
        <p14:creationId xmlns:p14="http://schemas.microsoft.com/office/powerpoint/2010/main" val="2665749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Computational Research and an Analogy…</a:t>
            </a:r>
            <a:endParaRPr lang="en-US" dirty="0"/>
          </a:p>
        </p:txBody>
      </p:sp>
      <p:pic>
        <p:nvPicPr>
          <p:cNvPr id="4" name="Picture 3"/>
          <p:cNvPicPr>
            <a:picLocks noChangeAspect="1"/>
          </p:cNvPicPr>
          <p:nvPr/>
        </p:nvPicPr>
        <p:blipFill>
          <a:blip r:embed="rId3"/>
          <a:stretch>
            <a:fillRect/>
          </a:stretch>
        </p:blipFill>
        <p:spPr>
          <a:xfrm>
            <a:off x="779463" y="3068903"/>
            <a:ext cx="2848854" cy="1925825"/>
          </a:xfrm>
          <a:prstGeom prst="rect">
            <a:avLst/>
          </a:prstGeom>
        </p:spPr>
      </p:pic>
      <p:sp>
        <p:nvSpPr>
          <p:cNvPr id="6" name="TextBox 5"/>
          <p:cNvSpPr txBox="1"/>
          <p:nvPr/>
        </p:nvSpPr>
        <p:spPr>
          <a:xfrm>
            <a:off x="1316995" y="5026838"/>
            <a:ext cx="1758564" cy="646331"/>
          </a:xfrm>
          <a:prstGeom prst="rect">
            <a:avLst/>
          </a:prstGeom>
          <a:noFill/>
        </p:spPr>
        <p:txBody>
          <a:bodyPr wrap="none" rtlCol="0">
            <a:spAutoFit/>
          </a:bodyPr>
          <a:lstStyle/>
          <a:p>
            <a:pPr algn="ctr"/>
            <a:r>
              <a:rPr lang="en-US" dirty="0" smtClean="0">
                <a:solidFill>
                  <a:schemeClr val="bg1"/>
                </a:solidFill>
              </a:rPr>
              <a:t>Computational</a:t>
            </a:r>
          </a:p>
          <a:p>
            <a:pPr algn="ctr"/>
            <a:r>
              <a:rPr lang="en-US" dirty="0" smtClean="0">
                <a:solidFill>
                  <a:schemeClr val="bg1"/>
                </a:solidFill>
              </a:rPr>
              <a:t>Research</a:t>
            </a:r>
            <a:endParaRPr lang="en-US" dirty="0">
              <a:solidFill>
                <a:schemeClr val="bg1"/>
              </a:solidFill>
            </a:endParaRPr>
          </a:p>
        </p:txBody>
      </p:sp>
      <p:sp>
        <p:nvSpPr>
          <p:cNvPr id="5" name="TextBox 4"/>
          <p:cNvSpPr txBox="1"/>
          <p:nvPr/>
        </p:nvSpPr>
        <p:spPr>
          <a:xfrm>
            <a:off x="4280233" y="3598025"/>
            <a:ext cx="722674" cy="1323439"/>
          </a:xfrm>
          <a:prstGeom prst="rect">
            <a:avLst/>
          </a:prstGeom>
          <a:noFill/>
        </p:spPr>
        <p:txBody>
          <a:bodyPr wrap="none" rtlCol="0">
            <a:spAutoFit/>
          </a:bodyPr>
          <a:lstStyle/>
          <a:p>
            <a:r>
              <a:rPr lang="en-US" sz="8000" dirty="0" smtClean="0"/>
              <a:t>=</a:t>
            </a:r>
            <a:endParaRPr lang="en-US" sz="8000" dirty="0"/>
          </a:p>
        </p:txBody>
      </p:sp>
      <p:sp>
        <p:nvSpPr>
          <p:cNvPr id="8" name="TextBox 7"/>
          <p:cNvSpPr txBox="1"/>
          <p:nvPr/>
        </p:nvSpPr>
        <p:spPr>
          <a:xfrm>
            <a:off x="6301589" y="5184845"/>
            <a:ext cx="1454244" cy="369332"/>
          </a:xfrm>
          <a:prstGeom prst="rect">
            <a:avLst/>
          </a:prstGeom>
          <a:noFill/>
        </p:spPr>
        <p:txBody>
          <a:bodyPr wrap="none" rtlCol="0">
            <a:spAutoFit/>
          </a:bodyPr>
          <a:lstStyle/>
          <a:p>
            <a:pPr algn="ctr"/>
            <a:r>
              <a:rPr lang="en-US" dirty="0" err="1" smtClean="0">
                <a:solidFill>
                  <a:schemeClr val="bg1"/>
                </a:solidFill>
              </a:rPr>
              <a:t>Velociraptor</a:t>
            </a:r>
            <a:endParaRPr lang="en-US" dirty="0" smtClean="0">
              <a:solidFill>
                <a:schemeClr val="bg1"/>
              </a:solidFill>
            </a:endParaRPr>
          </a:p>
        </p:txBody>
      </p:sp>
      <p:pic>
        <p:nvPicPr>
          <p:cNvPr id="9" name="Picture 8"/>
          <p:cNvPicPr>
            <a:picLocks noChangeAspect="1"/>
          </p:cNvPicPr>
          <p:nvPr/>
        </p:nvPicPr>
        <p:blipFill>
          <a:blip r:embed="rId4"/>
          <a:stretch>
            <a:fillRect/>
          </a:stretch>
        </p:blipFill>
        <p:spPr>
          <a:xfrm>
            <a:off x="5255140" y="3068903"/>
            <a:ext cx="3485641" cy="1852561"/>
          </a:xfrm>
          <a:prstGeom prst="rect">
            <a:avLst/>
          </a:prstGeom>
        </p:spPr>
      </p:pic>
    </p:spTree>
    <p:extLst>
      <p:ext uri="{BB962C8B-B14F-4D97-AF65-F5344CB8AC3E}">
        <p14:creationId xmlns:p14="http://schemas.microsoft.com/office/powerpoint/2010/main" val="22226558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pPr marL="0" indent="0">
              <a:buNone/>
            </a:pPr>
            <a:r>
              <a:rPr lang="en-US" dirty="0" smtClean="0"/>
              <a:t>Computational Research and an Analogy…</a:t>
            </a:r>
            <a:endParaRPr lang="en-US" dirty="0"/>
          </a:p>
        </p:txBody>
      </p:sp>
      <p:pic>
        <p:nvPicPr>
          <p:cNvPr id="4" name="Picture 3"/>
          <p:cNvPicPr>
            <a:picLocks noChangeAspect="1"/>
          </p:cNvPicPr>
          <p:nvPr/>
        </p:nvPicPr>
        <p:blipFill>
          <a:blip r:embed="rId3"/>
          <a:stretch>
            <a:fillRect/>
          </a:stretch>
        </p:blipFill>
        <p:spPr>
          <a:xfrm>
            <a:off x="779463" y="3068903"/>
            <a:ext cx="2848854" cy="1925825"/>
          </a:xfrm>
          <a:prstGeom prst="rect">
            <a:avLst/>
          </a:prstGeom>
        </p:spPr>
      </p:pic>
      <p:sp>
        <p:nvSpPr>
          <p:cNvPr id="6" name="TextBox 5"/>
          <p:cNvSpPr txBox="1"/>
          <p:nvPr/>
        </p:nvSpPr>
        <p:spPr>
          <a:xfrm>
            <a:off x="1316995" y="5026838"/>
            <a:ext cx="1758564" cy="646331"/>
          </a:xfrm>
          <a:prstGeom prst="rect">
            <a:avLst/>
          </a:prstGeom>
          <a:noFill/>
        </p:spPr>
        <p:txBody>
          <a:bodyPr wrap="none" rtlCol="0">
            <a:spAutoFit/>
          </a:bodyPr>
          <a:lstStyle/>
          <a:p>
            <a:pPr algn="ctr"/>
            <a:r>
              <a:rPr lang="en-US" dirty="0" smtClean="0">
                <a:solidFill>
                  <a:schemeClr val="bg1"/>
                </a:solidFill>
              </a:rPr>
              <a:t>Computational</a:t>
            </a:r>
          </a:p>
          <a:p>
            <a:pPr algn="ctr"/>
            <a:r>
              <a:rPr lang="en-US" dirty="0" smtClean="0">
                <a:solidFill>
                  <a:schemeClr val="bg1"/>
                </a:solidFill>
              </a:rPr>
              <a:t>Research</a:t>
            </a:r>
            <a:endParaRPr lang="en-US" dirty="0">
              <a:solidFill>
                <a:schemeClr val="bg1"/>
              </a:solidFill>
            </a:endParaRPr>
          </a:p>
        </p:txBody>
      </p:sp>
      <p:sp>
        <p:nvSpPr>
          <p:cNvPr id="5" name="TextBox 4"/>
          <p:cNvSpPr txBox="1"/>
          <p:nvPr/>
        </p:nvSpPr>
        <p:spPr>
          <a:xfrm>
            <a:off x="4280233" y="3598025"/>
            <a:ext cx="722674" cy="1323439"/>
          </a:xfrm>
          <a:prstGeom prst="rect">
            <a:avLst/>
          </a:prstGeom>
          <a:noFill/>
        </p:spPr>
        <p:txBody>
          <a:bodyPr wrap="none" rtlCol="0">
            <a:spAutoFit/>
          </a:bodyPr>
          <a:lstStyle/>
          <a:p>
            <a:r>
              <a:rPr lang="en-US" sz="8000" dirty="0" smtClean="0"/>
              <a:t>=</a:t>
            </a:r>
            <a:endParaRPr lang="en-US" sz="8000" dirty="0"/>
          </a:p>
        </p:txBody>
      </p:sp>
      <p:sp>
        <p:nvSpPr>
          <p:cNvPr id="8" name="TextBox 7"/>
          <p:cNvSpPr txBox="1"/>
          <p:nvPr/>
        </p:nvSpPr>
        <p:spPr>
          <a:xfrm>
            <a:off x="6301589" y="5184845"/>
            <a:ext cx="1454244" cy="369332"/>
          </a:xfrm>
          <a:prstGeom prst="rect">
            <a:avLst/>
          </a:prstGeom>
          <a:noFill/>
        </p:spPr>
        <p:txBody>
          <a:bodyPr wrap="none" rtlCol="0">
            <a:spAutoFit/>
          </a:bodyPr>
          <a:lstStyle/>
          <a:p>
            <a:pPr algn="ctr"/>
            <a:r>
              <a:rPr lang="en-US" dirty="0" err="1" smtClean="0">
                <a:solidFill>
                  <a:schemeClr val="bg1"/>
                </a:solidFill>
              </a:rPr>
              <a:t>Velociraptor</a:t>
            </a:r>
            <a:endParaRPr lang="en-US" dirty="0" smtClean="0">
              <a:solidFill>
                <a:schemeClr val="bg1"/>
              </a:solidFill>
            </a:endParaRPr>
          </a:p>
        </p:txBody>
      </p:sp>
      <p:sp>
        <p:nvSpPr>
          <p:cNvPr id="9" name="TextBox 8"/>
          <p:cNvSpPr txBox="1"/>
          <p:nvPr/>
        </p:nvSpPr>
        <p:spPr>
          <a:xfrm>
            <a:off x="4280233" y="3261977"/>
            <a:ext cx="722674" cy="1323439"/>
          </a:xfrm>
          <a:prstGeom prst="rect">
            <a:avLst/>
          </a:prstGeom>
          <a:noFill/>
        </p:spPr>
        <p:txBody>
          <a:bodyPr wrap="none" rtlCol="0">
            <a:spAutoFit/>
          </a:bodyPr>
          <a:lstStyle/>
          <a:p>
            <a:r>
              <a:rPr lang="en-US" sz="8000" dirty="0" smtClean="0"/>
              <a:t>~</a:t>
            </a:r>
            <a:endParaRPr lang="en-US" sz="8000" dirty="0"/>
          </a:p>
        </p:txBody>
      </p:sp>
      <p:pic>
        <p:nvPicPr>
          <p:cNvPr id="10" name="Picture 9"/>
          <p:cNvPicPr>
            <a:picLocks noChangeAspect="1"/>
          </p:cNvPicPr>
          <p:nvPr/>
        </p:nvPicPr>
        <p:blipFill>
          <a:blip r:embed="rId4"/>
          <a:stretch>
            <a:fillRect/>
          </a:stretch>
        </p:blipFill>
        <p:spPr>
          <a:xfrm>
            <a:off x="5255140" y="3068903"/>
            <a:ext cx="3485641" cy="1852561"/>
          </a:xfrm>
          <a:prstGeom prst="rect">
            <a:avLst/>
          </a:prstGeom>
        </p:spPr>
      </p:pic>
    </p:spTree>
    <p:extLst>
      <p:ext uri="{BB962C8B-B14F-4D97-AF65-F5344CB8AC3E}">
        <p14:creationId xmlns:p14="http://schemas.microsoft.com/office/powerpoint/2010/main" val="1505919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Presentation</a:t>
            </a:r>
            <a:endParaRPr lang="en-US" dirty="0"/>
          </a:p>
        </p:txBody>
      </p:sp>
      <p:sp>
        <p:nvSpPr>
          <p:cNvPr id="3" name="Content Placeholder 2"/>
          <p:cNvSpPr>
            <a:spLocks noGrp="1"/>
          </p:cNvSpPr>
          <p:nvPr>
            <p:ph idx="1"/>
          </p:nvPr>
        </p:nvSpPr>
        <p:spPr/>
        <p:txBody>
          <a:bodyPr/>
          <a:lstStyle/>
          <a:p>
            <a:r>
              <a:rPr lang="en-US" dirty="0" smtClean="0"/>
              <a:t>Arm you with a basic understanding of computer networks so that you can provide justification for your “unique” requirements to your fellow IT staff.</a:t>
            </a:r>
          </a:p>
          <a:p>
            <a:r>
              <a:rPr lang="en-US" dirty="0" smtClean="0"/>
              <a:t>Provide you with a common set of nomenclature that you can use when conversing with research peers regarding data exchange.</a:t>
            </a:r>
          </a:p>
          <a:p>
            <a:pPr marL="0" indent="0">
              <a:buNone/>
            </a:pPr>
            <a:endParaRPr lang="en-US" dirty="0"/>
          </a:p>
        </p:txBody>
      </p:sp>
      <p:pic>
        <p:nvPicPr>
          <p:cNvPr id="6" name="Picture 5"/>
          <p:cNvPicPr>
            <a:picLocks noChangeAspect="1"/>
          </p:cNvPicPr>
          <p:nvPr/>
        </p:nvPicPr>
        <p:blipFill>
          <a:blip r:embed="rId3"/>
          <a:stretch>
            <a:fillRect/>
          </a:stretch>
        </p:blipFill>
        <p:spPr>
          <a:xfrm>
            <a:off x="5560989" y="4565326"/>
            <a:ext cx="3386028" cy="2100969"/>
          </a:xfrm>
          <a:prstGeom prst="rect">
            <a:avLst/>
          </a:prstGeom>
        </p:spPr>
      </p:pic>
    </p:spTree>
    <p:extLst>
      <p:ext uri="{BB962C8B-B14F-4D97-AF65-F5344CB8AC3E}">
        <p14:creationId xmlns:p14="http://schemas.microsoft.com/office/powerpoint/2010/main" val="23017275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1927637" y="2328134"/>
            <a:ext cx="1241264" cy="839094"/>
          </a:xfrm>
          <a:prstGeom prst="rect">
            <a:avLst/>
          </a:prstGeom>
        </p:spPr>
      </p:pic>
      <p:sp>
        <p:nvSpPr>
          <p:cNvPr id="3" name="TextBox 2"/>
          <p:cNvSpPr txBox="1"/>
          <p:nvPr/>
        </p:nvSpPr>
        <p:spPr>
          <a:xfrm>
            <a:off x="470355" y="4221212"/>
            <a:ext cx="8290012" cy="523220"/>
          </a:xfrm>
          <a:prstGeom prst="rect">
            <a:avLst/>
          </a:prstGeom>
          <a:noFill/>
        </p:spPr>
        <p:txBody>
          <a:bodyPr wrap="square" rtlCol="0">
            <a:spAutoFit/>
          </a:bodyPr>
          <a:lstStyle/>
          <a:p>
            <a:pPr algn="ctr"/>
            <a:r>
              <a:rPr lang="en-US" sz="2800" dirty="0" smtClean="0">
                <a:solidFill>
                  <a:srgbClr val="FFFFFF"/>
                </a:solidFill>
              </a:rPr>
              <a:t>Proof that the analogy is valid…</a:t>
            </a:r>
            <a:endParaRPr lang="en-US" sz="2800" dirty="0">
              <a:solidFill>
                <a:srgbClr val="FFFFFF"/>
              </a:solidFill>
            </a:endParaRPr>
          </a:p>
        </p:txBody>
      </p:sp>
      <p:pic>
        <p:nvPicPr>
          <p:cNvPr id="6" name="Picture 5"/>
          <p:cNvPicPr>
            <a:picLocks noChangeAspect="1"/>
          </p:cNvPicPr>
          <p:nvPr/>
        </p:nvPicPr>
        <p:blipFill>
          <a:blip r:embed="rId4"/>
          <a:stretch>
            <a:fillRect/>
          </a:stretch>
        </p:blipFill>
        <p:spPr>
          <a:xfrm>
            <a:off x="5973512" y="2237305"/>
            <a:ext cx="1749674" cy="929923"/>
          </a:xfrm>
          <a:prstGeom prst="rect">
            <a:avLst/>
          </a:prstGeom>
        </p:spPr>
      </p:pic>
    </p:spTree>
    <p:extLst>
      <p:ext uri="{BB962C8B-B14F-4D97-AF65-F5344CB8AC3E}">
        <p14:creationId xmlns:p14="http://schemas.microsoft.com/office/powerpoint/2010/main" val="1873923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1927637" y="2328134"/>
            <a:ext cx="1241264" cy="839094"/>
          </a:xfrm>
          <a:prstGeom prst="rect">
            <a:avLst/>
          </a:prstGeom>
        </p:spPr>
      </p:pic>
      <p:sp>
        <p:nvSpPr>
          <p:cNvPr id="10" name="Oval 9"/>
          <p:cNvSpPr/>
          <p:nvPr/>
        </p:nvSpPr>
        <p:spPr>
          <a:xfrm>
            <a:off x="779463" y="1622639"/>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68901" y="1622639"/>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5973512" y="2237305"/>
            <a:ext cx="1749674" cy="929923"/>
          </a:xfrm>
          <a:prstGeom prst="rect">
            <a:avLst/>
          </a:prstGeom>
        </p:spPr>
      </p:pic>
    </p:spTree>
    <p:extLst>
      <p:ext uri="{BB962C8B-B14F-4D97-AF65-F5344CB8AC3E}">
        <p14:creationId xmlns:p14="http://schemas.microsoft.com/office/powerpoint/2010/main" val="2188841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1927637" y="2328134"/>
            <a:ext cx="1241264" cy="839094"/>
          </a:xfrm>
          <a:prstGeom prst="rect">
            <a:avLst/>
          </a:prstGeom>
        </p:spPr>
      </p:pic>
      <p:sp>
        <p:nvSpPr>
          <p:cNvPr id="10" name="Oval 9"/>
          <p:cNvSpPr/>
          <p:nvPr/>
        </p:nvSpPr>
        <p:spPr>
          <a:xfrm>
            <a:off x="779463" y="1622639"/>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68901" y="1622639"/>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160634" y="2191403"/>
            <a:ext cx="696487" cy="369332"/>
          </a:xfrm>
          <a:prstGeom prst="rect">
            <a:avLst/>
          </a:prstGeom>
          <a:noFill/>
        </p:spPr>
        <p:txBody>
          <a:bodyPr wrap="none" rtlCol="0">
            <a:spAutoFit/>
          </a:bodyPr>
          <a:lstStyle/>
          <a:p>
            <a:r>
              <a:rPr lang="en-US" dirty="0" smtClean="0">
                <a:solidFill>
                  <a:srgbClr val="FFFFFF"/>
                </a:solidFill>
              </a:rPr>
              <a:t>Agile</a:t>
            </a:r>
            <a:endParaRPr lang="en-US" dirty="0">
              <a:solidFill>
                <a:srgbClr val="FFFFFF"/>
              </a:solidFill>
            </a:endParaRPr>
          </a:p>
        </p:txBody>
      </p:sp>
      <p:pic>
        <p:nvPicPr>
          <p:cNvPr id="8" name="Picture 7"/>
          <p:cNvPicPr>
            <a:picLocks noChangeAspect="1"/>
          </p:cNvPicPr>
          <p:nvPr/>
        </p:nvPicPr>
        <p:blipFill>
          <a:blip r:embed="rId4"/>
          <a:stretch>
            <a:fillRect/>
          </a:stretch>
        </p:blipFill>
        <p:spPr>
          <a:xfrm>
            <a:off x="5973512" y="2237305"/>
            <a:ext cx="1749674" cy="929923"/>
          </a:xfrm>
          <a:prstGeom prst="rect">
            <a:avLst/>
          </a:prstGeom>
        </p:spPr>
      </p:pic>
    </p:spTree>
    <p:extLst>
      <p:ext uri="{BB962C8B-B14F-4D97-AF65-F5344CB8AC3E}">
        <p14:creationId xmlns:p14="http://schemas.microsoft.com/office/powerpoint/2010/main" val="822265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1927637" y="2328134"/>
            <a:ext cx="1241264" cy="839094"/>
          </a:xfrm>
          <a:prstGeom prst="rect">
            <a:avLst/>
          </a:prstGeom>
        </p:spPr>
      </p:pic>
      <p:sp>
        <p:nvSpPr>
          <p:cNvPr id="10" name="Oval 9"/>
          <p:cNvSpPr/>
          <p:nvPr/>
        </p:nvSpPr>
        <p:spPr>
          <a:xfrm>
            <a:off x="779463" y="1622639"/>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68901" y="1622639"/>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160634" y="2191403"/>
            <a:ext cx="696487" cy="369332"/>
          </a:xfrm>
          <a:prstGeom prst="rect">
            <a:avLst/>
          </a:prstGeom>
          <a:noFill/>
        </p:spPr>
        <p:txBody>
          <a:bodyPr wrap="none" rtlCol="0">
            <a:spAutoFit/>
          </a:bodyPr>
          <a:lstStyle/>
          <a:p>
            <a:r>
              <a:rPr lang="en-US" dirty="0" smtClean="0">
                <a:solidFill>
                  <a:srgbClr val="FFFFFF"/>
                </a:solidFill>
              </a:rPr>
              <a:t>Agile</a:t>
            </a:r>
            <a:endParaRPr lang="en-US" dirty="0">
              <a:solidFill>
                <a:srgbClr val="FFFFFF"/>
              </a:solidFill>
            </a:endParaRPr>
          </a:p>
        </p:txBody>
      </p:sp>
      <p:sp>
        <p:nvSpPr>
          <p:cNvPr id="16" name="TextBox 15"/>
          <p:cNvSpPr txBox="1"/>
          <p:nvPr/>
        </p:nvSpPr>
        <p:spPr>
          <a:xfrm>
            <a:off x="3753411" y="2669124"/>
            <a:ext cx="1634808" cy="369332"/>
          </a:xfrm>
          <a:prstGeom prst="rect">
            <a:avLst/>
          </a:prstGeom>
          <a:noFill/>
        </p:spPr>
        <p:txBody>
          <a:bodyPr wrap="none" rtlCol="0">
            <a:spAutoFit/>
          </a:bodyPr>
          <a:lstStyle/>
          <a:p>
            <a:r>
              <a:rPr lang="en-US" dirty="0" smtClean="0">
                <a:solidFill>
                  <a:srgbClr val="FFFFFF"/>
                </a:solidFill>
              </a:rPr>
              <a:t>Moves Rapidly</a:t>
            </a:r>
            <a:endParaRPr lang="en-US" dirty="0">
              <a:solidFill>
                <a:srgbClr val="FFFFFF"/>
              </a:solidFill>
            </a:endParaRPr>
          </a:p>
        </p:txBody>
      </p:sp>
      <p:pic>
        <p:nvPicPr>
          <p:cNvPr id="9" name="Picture 8"/>
          <p:cNvPicPr>
            <a:picLocks noChangeAspect="1"/>
          </p:cNvPicPr>
          <p:nvPr/>
        </p:nvPicPr>
        <p:blipFill>
          <a:blip r:embed="rId4"/>
          <a:stretch>
            <a:fillRect/>
          </a:stretch>
        </p:blipFill>
        <p:spPr>
          <a:xfrm>
            <a:off x="5973512" y="2237305"/>
            <a:ext cx="1749674" cy="929923"/>
          </a:xfrm>
          <a:prstGeom prst="rect">
            <a:avLst/>
          </a:prstGeom>
        </p:spPr>
      </p:pic>
    </p:spTree>
    <p:extLst>
      <p:ext uri="{BB962C8B-B14F-4D97-AF65-F5344CB8AC3E}">
        <p14:creationId xmlns:p14="http://schemas.microsoft.com/office/powerpoint/2010/main" val="1421120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1927637" y="2328134"/>
            <a:ext cx="1241264" cy="839094"/>
          </a:xfrm>
          <a:prstGeom prst="rect">
            <a:avLst/>
          </a:prstGeom>
        </p:spPr>
      </p:pic>
      <p:sp>
        <p:nvSpPr>
          <p:cNvPr id="10" name="Oval 9"/>
          <p:cNvSpPr/>
          <p:nvPr/>
        </p:nvSpPr>
        <p:spPr>
          <a:xfrm>
            <a:off x="779463" y="1622639"/>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68901" y="1622639"/>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160634" y="2191403"/>
            <a:ext cx="696487" cy="369332"/>
          </a:xfrm>
          <a:prstGeom prst="rect">
            <a:avLst/>
          </a:prstGeom>
          <a:noFill/>
        </p:spPr>
        <p:txBody>
          <a:bodyPr wrap="none" rtlCol="0">
            <a:spAutoFit/>
          </a:bodyPr>
          <a:lstStyle/>
          <a:p>
            <a:r>
              <a:rPr lang="en-US" dirty="0" smtClean="0">
                <a:solidFill>
                  <a:srgbClr val="FFFFFF"/>
                </a:solidFill>
              </a:rPr>
              <a:t>Agile</a:t>
            </a:r>
            <a:endParaRPr lang="en-US" dirty="0">
              <a:solidFill>
                <a:srgbClr val="FFFFFF"/>
              </a:solidFill>
            </a:endParaRPr>
          </a:p>
        </p:txBody>
      </p:sp>
      <p:sp>
        <p:nvSpPr>
          <p:cNvPr id="16" name="TextBox 15"/>
          <p:cNvSpPr txBox="1"/>
          <p:nvPr/>
        </p:nvSpPr>
        <p:spPr>
          <a:xfrm>
            <a:off x="3753411" y="2669124"/>
            <a:ext cx="1634808" cy="369332"/>
          </a:xfrm>
          <a:prstGeom prst="rect">
            <a:avLst/>
          </a:prstGeom>
          <a:noFill/>
        </p:spPr>
        <p:txBody>
          <a:bodyPr wrap="none" rtlCol="0">
            <a:spAutoFit/>
          </a:bodyPr>
          <a:lstStyle/>
          <a:p>
            <a:r>
              <a:rPr lang="en-US" dirty="0" smtClean="0">
                <a:solidFill>
                  <a:srgbClr val="FFFFFF"/>
                </a:solidFill>
              </a:rPr>
              <a:t>Moves Rapidly</a:t>
            </a:r>
            <a:endParaRPr lang="en-US" dirty="0">
              <a:solidFill>
                <a:srgbClr val="FFFFFF"/>
              </a:solidFill>
            </a:endParaRPr>
          </a:p>
        </p:txBody>
      </p:sp>
      <p:sp>
        <p:nvSpPr>
          <p:cNvPr id="18" name="TextBox 17"/>
          <p:cNvSpPr txBox="1"/>
          <p:nvPr/>
        </p:nvSpPr>
        <p:spPr>
          <a:xfrm>
            <a:off x="3699986" y="3492201"/>
            <a:ext cx="1688233" cy="646331"/>
          </a:xfrm>
          <a:prstGeom prst="rect">
            <a:avLst/>
          </a:prstGeom>
          <a:noFill/>
        </p:spPr>
        <p:txBody>
          <a:bodyPr wrap="none" rtlCol="0">
            <a:spAutoFit/>
          </a:bodyPr>
          <a:lstStyle/>
          <a:p>
            <a:r>
              <a:rPr lang="en-US" dirty="0" smtClean="0">
                <a:solidFill>
                  <a:srgbClr val="FFFFFF"/>
                </a:solidFill>
              </a:rPr>
              <a:t>More Effective</a:t>
            </a:r>
          </a:p>
          <a:p>
            <a:r>
              <a:rPr lang="en-US" dirty="0" smtClean="0">
                <a:solidFill>
                  <a:srgbClr val="FFFFFF"/>
                </a:solidFill>
              </a:rPr>
              <a:t>   In Groups</a:t>
            </a:r>
            <a:endParaRPr lang="en-US" dirty="0">
              <a:solidFill>
                <a:srgbClr val="FFFFFF"/>
              </a:solidFill>
            </a:endParaRPr>
          </a:p>
        </p:txBody>
      </p:sp>
      <p:pic>
        <p:nvPicPr>
          <p:cNvPr id="12" name="Picture 11"/>
          <p:cNvPicPr>
            <a:picLocks noChangeAspect="1"/>
          </p:cNvPicPr>
          <p:nvPr/>
        </p:nvPicPr>
        <p:blipFill>
          <a:blip r:embed="rId4"/>
          <a:stretch>
            <a:fillRect/>
          </a:stretch>
        </p:blipFill>
        <p:spPr>
          <a:xfrm>
            <a:off x="5973512" y="2237305"/>
            <a:ext cx="1749674" cy="929923"/>
          </a:xfrm>
          <a:prstGeom prst="rect">
            <a:avLst/>
          </a:prstGeom>
        </p:spPr>
      </p:pic>
    </p:spTree>
    <p:extLst>
      <p:ext uri="{BB962C8B-B14F-4D97-AF65-F5344CB8AC3E}">
        <p14:creationId xmlns:p14="http://schemas.microsoft.com/office/powerpoint/2010/main" val="3176162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1927637" y="2328134"/>
            <a:ext cx="1241264" cy="839094"/>
          </a:xfrm>
          <a:prstGeom prst="rect">
            <a:avLst/>
          </a:prstGeom>
        </p:spPr>
      </p:pic>
      <p:sp>
        <p:nvSpPr>
          <p:cNvPr id="10" name="Oval 9"/>
          <p:cNvSpPr/>
          <p:nvPr/>
        </p:nvSpPr>
        <p:spPr>
          <a:xfrm>
            <a:off x="779463" y="1622639"/>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68901" y="1622639"/>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160634" y="2191403"/>
            <a:ext cx="696487" cy="369332"/>
          </a:xfrm>
          <a:prstGeom prst="rect">
            <a:avLst/>
          </a:prstGeom>
          <a:noFill/>
        </p:spPr>
        <p:txBody>
          <a:bodyPr wrap="none" rtlCol="0">
            <a:spAutoFit/>
          </a:bodyPr>
          <a:lstStyle/>
          <a:p>
            <a:r>
              <a:rPr lang="en-US" dirty="0" smtClean="0">
                <a:solidFill>
                  <a:srgbClr val="FFFFFF"/>
                </a:solidFill>
              </a:rPr>
              <a:t>Agile</a:t>
            </a:r>
            <a:endParaRPr lang="en-US" dirty="0">
              <a:solidFill>
                <a:srgbClr val="FFFFFF"/>
              </a:solidFill>
            </a:endParaRPr>
          </a:p>
        </p:txBody>
      </p:sp>
      <p:sp>
        <p:nvSpPr>
          <p:cNvPr id="16" name="TextBox 15"/>
          <p:cNvSpPr txBox="1"/>
          <p:nvPr/>
        </p:nvSpPr>
        <p:spPr>
          <a:xfrm>
            <a:off x="3753411" y="2669124"/>
            <a:ext cx="1634808" cy="369332"/>
          </a:xfrm>
          <a:prstGeom prst="rect">
            <a:avLst/>
          </a:prstGeom>
          <a:noFill/>
        </p:spPr>
        <p:txBody>
          <a:bodyPr wrap="none" rtlCol="0">
            <a:spAutoFit/>
          </a:bodyPr>
          <a:lstStyle/>
          <a:p>
            <a:r>
              <a:rPr lang="en-US" dirty="0" smtClean="0">
                <a:solidFill>
                  <a:srgbClr val="FFFFFF"/>
                </a:solidFill>
              </a:rPr>
              <a:t>Moves Rapidly</a:t>
            </a:r>
            <a:endParaRPr lang="en-US" dirty="0">
              <a:solidFill>
                <a:srgbClr val="FFFFFF"/>
              </a:solidFill>
            </a:endParaRPr>
          </a:p>
        </p:txBody>
      </p:sp>
      <p:sp>
        <p:nvSpPr>
          <p:cNvPr id="17" name="TextBox 16"/>
          <p:cNvSpPr txBox="1"/>
          <p:nvPr/>
        </p:nvSpPr>
        <p:spPr>
          <a:xfrm>
            <a:off x="3486784" y="4378895"/>
            <a:ext cx="2207380" cy="646331"/>
          </a:xfrm>
          <a:prstGeom prst="rect">
            <a:avLst/>
          </a:prstGeom>
          <a:noFill/>
        </p:spPr>
        <p:txBody>
          <a:bodyPr wrap="none" rtlCol="0">
            <a:spAutoFit/>
          </a:bodyPr>
          <a:lstStyle/>
          <a:p>
            <a:r>
              <a:rPr lang="en-US" dirty="0" smtClean="0">
                <a:solidFill>
                  <a:srgbClr val="FFFFFF"/>
                </a:solidFill>
              </a:rPr>
              <a:t>   Consumes All</a:t>
            </a:r>
          </a:p>
          <a:p>
            <a:r>
              <a:rPr lang="en-US" dirty="0" smtClean="0">
                <a:solidFill>
                  <a:srgbClr val="FFFFFF"/>
                </a:solidFill>
              </a:rPr>
              <a:t>Available Resources</a:t>
            </a:r>
            <a:endParaRPr lang="en-US" dirty="0">
              <a:solidFill>
                <a:srgbClr val="FFFFFF"/>
              </a:solidFill>
            </a:endParaRPr>
          </a:p>
        </p:txBody>
      </p:sp>
      <p:sp>
        <p:nvSpPr>
          <p:cNvPr id="18" name="TextBox 17"/>
          <p:cNvSpPr txBox="1"/>
          <p:nvPr/>
        </p:nvSpPr>
        <p:spPr>
          <a:xfrm>
            <a:off x="3699986" y="3492201"/>
            <a:ext cx="1688233" cy="646331"/>
          </a:xfrm>
          <a:prstGeom prst="rect">
            <a:avLst/>
          </a:prstGeom>
          <a:noFill/>
        </p:spPr>
        <p:txBody>
          <a:bodyPr wrap="none" rtlCol="0">
            <a:spAutoFit/>
          </a:bodyPr>
          <a:lstStyle/>
          <a:p>
            <a:r>
              <a:rPr lang="en-US" dirty="0" smtClean="0">
                <a:solidFill>
                  <a:srgbClr val="FFFFFF"/>
                </a:solidFill>
              </a:rPr>
              <a:t>More Effective</a:t>
            </a:r>
          </a:p>
          <a:p>
            <a:r>
              <a:rPr lang="en-US" dirty="0" smtClean="0">
                <a:solidFill>
                  <a:srgbClr val="FFFFFF"/>
                </a:solidFill>
              </a:rPr>
              <a:t>   In Groups</a:t>
            </a:r>
            <a:endParaRPr lang="en-US" dirty="0">
              <a:solidFill>
                <a:srgbClr val="FFFFFF"/>
              </a:solidFill>
            </a:endParaRPr>
          </a:p>
        </p:txBody>
      </p:sp>
      <p:pic>
        <p:nvPicPr>
          <p:cNvPr id="12" name="Picture 11"/>
          <p:cNvPicPr>
            <a:picLocks noChangeAspect="1"/>
          </p:cNvPicPr>
          <p:nvPr/>
        </p:nvPicPr>
        <p:blipFill>
          <a:blip r:embed="rId4"/>
          <a:stretch>
            <a:fillRect/>
          </a:stretch>
        </p:blipFill>
        <p:spPr>
          <a:xfrm>
            <a:off x="5973512" y="2237305"/>
            <a:ext cx="1749674" cy="929923"/>
          </a:xfrm>
          <a:prstGeom prst="rect">
            <a:avLst/>
          </a:prstGeom>
        </p:spPr>
      </p:pic>
    </p:spTree>
    <p:extLst>
      <p:ext uri="{BB962C8B-B14F-4D97-AF65-F5344CB8AC3E}">
        <p14:creationId xmlns:p14="http://schemas.microsoft.com/office/powerpoint/2010/main" val="1407522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1927637" y="2328134"/>
            <a:ext cx="1241264" cy="839094"/>
          </a:xfrm>
          <a:prstGeom prst="rect">
            <a:avLst/>
          </a:prstGeom>
        </p:spPr>
      </p:pic>
      <p:sp>
        <p:nvSpPr>
          <p:cNvPr id="10" name="Oval 9"/>
          <p:cNvSpPr/>
          <p:nvPr/>
        </p:nvSpPr>
        <p:spPr>
          <a:xfrm>
            <a:off x="779463" y="1622639"/>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68901" y="1622639"/>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160634" y="2191403"/>
            <a:ext cx="696487" cy="369332"/>
          </a:xfrm>
          <a:prstGeom prst="rect">
            <a:avLst/>
          </a:prstGeom>
          <a:noFill/>
        </p:spPr>
        <p:txBody>
          <a:bodyPr wrap="none" rtlCol="0">
            <a:spAutoFit/>
          </a:bodyPr>
          <a:lstStyle/>
          <a:p>
            <a:r>
              <a:rPr lang="en-US" dirty="0" smtClean="0">
                <a:solidFill>
                  <a:srgbClr val="FFFFFF"/>
                </a:solidFill>
              </a:rPr>
              <a:t>Agile</a:t>
            </a:r>
            <a:endParaRPr lang="en-US" dirty="0">
              <a:solidFill>
                <a:srgbClr val="FFFFFF"/>
              </a:solidFill>
            </a:endParaRPr>
          </a:p>
        </p:txBody>
      </p:sp>
      <p:sp>
        <p:nvSpPr>
          <p:cNvPr id="15" name="TextBox 14"/>
          <p:cNvSpPr txBox="1"/>
          <p:nvPr/>
        </p:nvSpPr>
        <p:spPr>
          <a:xfrm>
            <a:off x="4218567" y="5396122"/>
            <a:ext cx="723312" cy="369332"/>
          </a:xfrm>
          <a:prstGeom prst="rect">
            <a:avLst/>
          </a:prstGeom>
          <a:noFill/>
        </p:spPr>
        <p:txBody>
          <a:bodyPr wrap="none" rtlCol="0">
            <a:spAutoFit/>
          </a:bodyPr>
          <a:lstStyle/>
          <a:p>
            <a:r>
              <a:rPr lang="en-US" dirty="0" smtClean="0">
                <a:solidFill>
                  <a:srgbClr val="FFFFFF"/>
                </a:solidFill>
              </a:rPr>
              <a:t>Cool!</a:t>
            </a:r>
            <a:endParaRPr lang="en-US" dirty="0">
              <a:solidFill>
                <a:srgbClr val="FFFFFF"/>
              </a:solidFill>
            </a:endParaRPr>
          </a:p>
        </p:txBody>
      </p:sp>
      <p:sp>
        <p:nvSpPr>
          <p:cNvPr id="16" name="TextBox 15"/>
          <p:cNvSpPr txBox="1"/>
          <p:nvPr/>
        </p:nvSpPr>
        <p:spPr>
          <a:xfrm>
            <a:off x="3753411" y="2669124"/>
            <a:ext cx="1634808" cy="369332"/>
          </a:xfrm>
          <a:prstGeom prst="rect">
            <a:avLst/>
          </a:prstGeom>
          <a:noFill/>
        </p:spPr>
        <p:txBody>
          <a:bodyPr wrap="none" rtlCol="0">
            <a:spAutoFit/>
          </a:bodyPr>
          <a:lstStyle/>
          <a:p>
            <a:r>
              <a:rPr lang="en-US" dirty="0" smtClean="0">
                <a:solidFill>
                  <a:srgbClr val="FFFFFF"/>
                </a:solidFill>
              </a:rPr>
              <a:t>Moves Rapidly</a:t>
            </a:r>
            <a:endParaRPr lang="en-US" dirty="0">
              <a:solidFill>
                <a:srgbClr val="FFFFFF"/>
              </a:solidFill>
            </a:endParaRPr>
          </a:p>
        </p:txBody>
      </p:sp>
      <p:sp>
        <p:nvSpPr>
          <p:cNvPr id="17" name="TextBox 16"/>
          <p:cNvSpPr txBox="1"/>
          <p:nvPr/>
        </p:nvSpPr>
        <p:spPr>
          <a:xfrm>
            <a:off x="3486784" y="4378895"/>
            <a:ext cx="2207380" cy="646331"/>
          </a:xfrm>
          <a:prstGeom prst="rect">
            <a:avLst/>
          </a:prstGeom>
          <a:noFill/>
        </p:spPr>
        <p:txBody>
          <a:bodyPr wrap="none" rtlCol="0">
            <a:spAutoFit/>
          </a:bodyPr>
          <a:lstStyle/>
          <a:p>
            <a:r>
              <a:rPr lang="en-US" dirty="0" smtClean="0">
                <a:solidFill>
                  <a:srgbClr val="FFFFFF"/>
                </a:solidFill>
              </a:rPr>
              <a:t>   Consumes All</a:t>
            </a:r>
          </a:p>
          <a:p>
            <a:r>
              <a:rPr lang="en-US" dirty="0" smtClean="0">
                <a:solidFill>
                  <a:srgbClr val="FFFFFF"/>
                </a:solidFill>
              </a:rPr>
              <a:t>Available Resources</a:t>
            </a:r>
            <a:endParaRPr lang="en-US" dirty="0">
              <a:solidFill>
                <a:srgbClr val="FFFFFF"/>
              </a:solidFill>
            </a:endParaRPr>
          </a:p>
        </p:txBody>
      </p:sp>
      <p:sp>
        <p:nvSpPr>
          <p:cNvPr id="18" name="TextBox 17"/>
          <p:cNvSpPr txBox="1"/>
          <p:nvPr/>
        </p:nvSpPr>
        <p:spPr>
          <a:xfrm>
            <a:off x="3699986" y="3492201"/>
            <a:ext cx="1688233" cy="646331"/>
          </a:xfrm>
          <a:prstGeom prst="rect">
            <a:avLst/>
          </a:prstGeom>
          <a:noFill/>
        </p:spPr>
        <p:txBody>
          <a:bodyPr wrap="none" rtlCol="0">
            <a:spAutoFit/>
          </a:bodyPr>
          <a:lstStyle/>
          <a:p>
            <a:r>
              <a:rPr lang="en-US" dirty="0" smtClean="0">
                <a:solidFill>
                  <a:srgbClr val="FFFFFF"/>
                </a:solidFill>
              </a:rPr>
              <a:t>More Effective</a:t>
            </a:r>
          </a:p>
          <a:p>
            <a:r>
              <a:rPr lang="en-US" dirty="0" smtClean="0">
                <a:solidFill>
                  <a:srgbClr val="FFFFFF"/>
                </a:solidFill>
              </a:rPr>
              <a:t>   In Groups</a:t>
            </a:r>
            <a:endParaRPr lang="en-US" dirty="0">
              <a:solidFill>
                <a:srgbClr val="FFFFFF"/>
              </a:solidFill>
            </a:endParaRPr>
          </a:p>
        </p:txBody>
      </p:sp>
      <p:pic>
        <p:nvPicPr>
          <p:cNvPr id="12" name="Picture 11"/>
          <p:cNvPicPr>
            <a:picLocks noChangeAspect="1"/>
          </p:cNvPicPr>
          <p:nvPr/>
        </p:nvPicPr>
        <p:blipFill>
          <a:blip r:embed="rId4"/>
          <a:stretch>
            <a:fillRect/>
          </a:stretch>
        </p:blipFill>
        <p:spPr>
          <a:xfrm>
            <a:off x="5973512" y="2237305"/>
            <a:ext cx="1749674" cy="929923"/>
          </a:xfrm>
          <a:prstGeom prst="rect">
            <a:avLst/>
          </a:prstGeom>
        </p:spPr>
      </p:pic>
    </p:spTree>
    <p:extLst>
      <p:ext uri="{BB962C8B-B14F-4D97-AF65-F5344CB8AC3E}">
        <p14:creationId xmlns:p14="http://schemas.microsoft.com/office/powerpoint/2010/main" val="19655317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1927637" y="2328134"/>
            <a:ext cx="1241264" cy="839094"/>
          </a:xfrm>
          <a:prstGeom prst="rect">
            <a:avLst/>
          </a:prstGeom>
        </p:spPr>
      </p:pic>
      <p:sp>
        <p:nvSpPr>
          <p:cNvPr id="10" name="Oval 9"/>
          <p:cNvSpPr/>
          <p:nvPr/>
        </p:nvSpPr>
        <p:spPr>
          <a:xfrm>
            <a:off x="779463" y="1622639"/>
            <a:ext cx="5194049" cy="47856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68901" y="1622639"/>
            <a:ext cx="5194049" cy="478560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344192" y="4009563"/>
            <a:ext cx="1107432" cy="369332"/>
          </a:xfrm>
          <a:prstGeom prst="rect">
            <a:avLst/>
          </a:prstGeom>
          <a:noFill/>
        </p:spPr>
        <p:txBody>
          <a:bodyPr wrap="none" rtlCol="0">
            <a:spAutoFit/>
          </a:bodyPr>
          <a:lstStyle/>
          <a:p>
            <a:r>
              <a:rPr lang="en-US" dirty="0" smtClean="0">
                <a:solidFill>
                  <a:srgbClr val="FFFFFF"/>
                </a:solidFill>
              </a:rPr>
              <a:t>Is reptile</a:t>
            </a:r>
            <a:endParaRPr lang="en-US" dirty="0">
              <a:solidFill>
                <a:srgbClr val="FFFFFF"/>
              </a:solidFill>
            </a:endParaRPr>
          </a:p>
        </p:txBody>
      </p:sp>
      <p:sp>
        <p:nvSpPr>
          <p:cNvPr id="13" name="TextBox 12"/>
          <p:cNvSpPr txBox="1"/>
          <p:nvPr/>
        </p:nvSpPr>
        <p:spPr>
          <a:xfrm>
            <a:off x="1481620" y="4020863"/>
            <a:ext cx="1518490" cy="369332"/>
          </a:xfrm>
          <a:prstGeom prst="rect">
            <a:avLst/>
          </a:prstGeom>
          <a:noFill/>
        </p:spPr>
        <p:txBody>
          <a:bodyPr wrap="none" rtlCol="0">
            <a:spAutoFit/>
          </a:bodyPr>
          <a:lstStyle/>
          <a:p>
            <a:r>
              <a:rPr lang="en-US" dirty="0" smtClean="0">
                <a:solidFill>
                  <a:srgbClr val="FFFFFF"/>
                </a:solidFill>
              </a:rPr>
              <a:t>Is not reptile</a:t>
            </a:r>
            <a:endParaRPr lang="en-US" dirty="0">
              <a:solidFill>
                <a:srgbClr val="FFFFFF"/>
              </a:solidFill>
            </a:endParaRPr>
          </a:p>
        </p:txBody>
      </p:sp>
      <p:sp>
        <p:nvSpPr>
          <p:cNvPr id="14" name="TextBox 13"/>
          <p:cNvSpPr txBox="1"/>
          <p:nvPr/>
        </p:nvSpPr>
        <p:spPr>
          <a:xfrm>
            <a:off x="4160634" y="2191403"/>
            <a:ext cx="696487" cy="369332"/>
          </a:xfrm>
          <a:prstGeom prst="rect">
            <a:avLst/>
          </a:prstGeom>
          <a:noFill/>
        </p:spPr>
        <p:txBody>
          <a:bodyPr wrap="none" rtlCol="0">
            <a:spAutoFit/>
          </a:bodyPr>
          <a:lstStyle/>
          <a:p>
            <a:r>
              <a:rPr lang="en-US" dirty="0" smtClean="0">
                <a:solidFill>
                  <a:srgbClr val="FFFFFF"/>
                </a:solidFill>
              </a:rPr>
              <a:t>Agile</a:t>
            </a:r>
            <a:endParaRPr lang="en-US" dirty="0">
              <a:solidFill>
                <a:srgbClr val="FFFFFF"/>
              </a:solidFill>
            </a:endParaRPr>
          </a:p>
        </p:txBody>
      </p:sp>
      <p:sp>
        <p:nvSpPr>
          <p:cNvPr id="15" name="TextBox 14"/>
          <p:cNvSpPr txBox="1"/>
          <p:nvPr/>
        </p:nvSpPr>
        <p:spPr>
          <a:xfrm>
            <a:off x="4218567" y="5396122"/>
            <a:ext cx="723312" cy="369332"/>
          </a:xfrm>
          <a:prstGeom prst="rect">
            <a:avLst/>
          </a:prstGeom>
          <a:noFill/>
        </p:spPr>
        <p:txBody>
          <a:bodyPr wrap="none" rtlCol="0">
            <a:spAutoFit/>
          </a:bodyPr>
          <a:lstStyle/>
          <a:p>
            <a:r>
              <a:rPr lang="en-US" dirty="0" smtClean="0">
                <a:solidFill>
                  <a:srgbClr val="FFFFFF"/>
                </a:solidFill>
              </a:rPr>
              <a:t>Cool!</a:t>
            </a:r>
            <a:endParaRPr lang="en-US" dirty="0">
              <a:solidFill>
                <a:srgbClr val="FFFFFF"/>
              </a:solidFill>
            </a:endParaRPr>
          </a:p>
        </p:txBody>
      </p:sp>
      <p:sp>
        <p:nvSpPr>
          <p:cNvPr id="16" name="TextBox 15"/>
          <p:cNvSpPr txBox="1"/>
          <p:nvPr/>
        </p:nvSpPr>
        <p:spPr>
          <a:xfrm>
            <a:off x="3753411" y="2669124"/>
            <a:ext cx="1634808" cy="369332"/>
          </a:xfrm>
          <a:prstGeom prst="rect">
            <a:avLst/>
          </a:prstGeom>
          <a:noFill/>
        </p:spPr>
        <p:txBody>
          <a:bodyPr wrap="none" rtlCol="0">
            <a:spAutoFit/>
          </a:bodyPr>
          <a:lstStyle/>
          <a:p>
            <a:r>
              <a:rPr lang="en-US" dirty="0" smtClean="0">
                <a:solidFill>
                  <a:srgbClr val="FFFFFF"/>
                </a:solidFill>
              </a:rPr>
              <a:t>Moves Rapidly</a:t>
            </a:r>
            <a:endParaRPr lang="en-US" dirty="0">
              <a:solidFill>
                <a:srgbClr val="FFFFFF"/>
              </a:solidFill>
            </a:endParaRPr>
          </a:p>
        </p:txBody>
      </p:sp>
      <p:sp>
        <p:nvSpPr>
          <p:cNvPr id="17" name="TextBox 16"/>
          <p:cNvSpPr txBox="1"/>
          <p:nvPr/>
        </p:nvSpPr>
        <p:spPr>
          <a:xfrm>
            <a:off x="3486784" y="4378895"/>
            <a:ext cx="2207380" cy="646331"/>
          </a:xfrm>
          <a:prstGeom prst="rect">
            <a:avLst/>
          </a:prstGeom>
          <a:noFill/>
        </p:spPr>
        <p:txBody>
          <a:bodyPr wrap="none" rtlCol="0">
            <a:spAutoFit/>
          </a:bodyPr>
          <a:lstStyle/>
          <a:p>
            <a:r>
              <a:rPr lang="en-US" dirty="0" smtClean="0">
                <a:solidFill>
                  <a:srgbClr val="FFFFFF"/>
                </a:solidFill>
              </a:rPr>
              <a:t>   Consumes All</a:t>
            </a:r>
          </a:p>
          <a:p>
            <a:r>
              <a:rPr lang="en-US" dirty="0" smtClean="0">
                <a:solidFill>
                  <a:srgbClr val="FFFFFF"/>
                </a:solidFill>
              </a:rPr>
              <a:t>Available Resources</a:t>
            </a:r>
            <a:endParaRPr lang="en-US" dirty="0">
              <a:solidFill>
                <a:srgbClr val="FFFFFF"/>
              </a:solidFill>
            </a:endParaRPr>
          </a:p>
        </p:txBody>
      </p:sp>
      <p:sp>
        <p:nvSpPr>
          <p:cNvPr id="18" name="TextBox 17"/>
          <p:cNvSpPr txBox="1"/>
          <p:nvPr/>
        </p:nvSpPr>
        <p:spPr>
          <a:xfrm>
            <a:off x="3699986" y="3492201"/>
            <a:ext cx="1688233" cy="646331"/>
          </a:xfrm>
          <a:prstGeom prst="rect">
            <a:avLst/>
          </a:prstGeom>
          <a:noFill/>
        </p:spPr>
        <p:txBody>
          <a:bodyPr wrap="none" rtlCol="0">
            <a:spAutoFit/>
          </a:bodyPr>
          <a:lstStyle/>
          <a:p>
            <a:r>
              <a:rPr lang="en-US" dirty="0" smtClean="0">
                <a:solidFill>
                  <a:srgbClr val="FFFFFF"/>
                </a:solidFill>
              </a:rPr>
              <a:t>More Effective</a:t>
            </a:r>
          </a:p>
          <a:p>
            <a:r>
              <a:rPr lang="en-US" dirty="0" smtClean="0">
                <a:solidFill>
                  <a:srgbClr val="FFFFFF"/>
                </a:solidFill>
              </a:rPr>
              <a:t>   In Groups</a:t>
            </a:r>
            <a:endParaRPr lang="en-US" dirty="0">
              <a:solidFill>
                <a:srgbClr val="FFFFFF"/>
              </a:solidFill>
            </a:endParaRPr>
          </a:p>
        </p:txBody>
      </p:sp>
      <p:pic>
        <p:nvPicPr>
          <p:cNvPr id="3" name="Picture 2"/>
          <p:cNvPicPr>
            <a:picLocks noChangeAspect="1"/>
          </p:cNvPicPr>
          <p:nvPr/>
        </p:nvPicPr>
        <p:blipFill>
          <a:blip r:embed="rId4"/>
          <a:stretch>
            <a:fillRect/>
          </a:stretch>
        </p:blipFill>
        <p:spPr>
          <a:xfrm>
            <a:off x="5973512" y="2237305"/>
            <a:ext cx="1749674" cy="929923"/>
          </a:xfrm>
          <a:prstGeom prst="rect">
            <a:avLst/>
          </a:prstGeom>
        </p:spPr>
      </p:pic>
    </p:spTree>
    <p:extLst>
      <p:ext uri="{BB962C8B-B14F-4D97-AF65-F5344CB8AC3E}">
        <p14:creationId xmlns:p14="http://schemas.microsoft.com/office/powerpoint/2010/main" val="192832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spTree>
    <p:extLst>
      <p:ext uri="{BB962C8B-B14F-4D97-AF65-F5344CB8AC3E}">
        <p14:creationId xmlns:p14="http://schemas.microsoft.com/office/powerpoint/2010/main" val="41221997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5209184" y="4221212"/>
            <a:ext cx="2069563" cy="84659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Pardon me good sirs…</a:t>
            </a:r>
            <a:endParaRPr lang="en-US" dirty="0">
              <a:solidFill>
                <a:schemeClr val="tx1"/>
              </a:solidFill>
            </a:endParaRPr>
          </a:p>
        </p:txBody>
      </p:sp>
    </p:spTree>
    <p:extLst>
      <p:ext uri="{BB962C8B-B14F-4D97-AF65-F5344CB8AC3E}">
        <p14:creationId xmlns:p14="http://schemas.microsoft.com/office/powerpoint/2010/main" val="1916536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The Evolution of the Science DMZ</a:t>
            </a:r>
          </a:p>
          <a:p>
            <a:r>
              <a:rPr lang="en-US" dirty="0" smtClean="0"/>
              <a:t>Software Defined Networking and its Components</a:t>
            </a:r>
          </a:p>
          <a:p>
            <a:r>
              <a:rPr lang="en-US" dirty="0" err="1" smtClean="0"/>
              <a:t>OpenFlow</a:t>
            </a:r>
            <a:r>
              <a:rPr lang="en-US" dirty="0" smtClean="0"/>
              <a:t> and Why it Matters</a:t>
            </a:r>
          </a:p>
          <a:p>
            <a:endParaRPr lang="en-US" dirty="0"/>
          </a:p>
        </p:txBody>
      </p:sp>
      <p:pic>
        <p:nvPicPr>
          <p:cNvPr id="4" name="Picture 3"/>
          <p:cNvPicPr>
            <a:picLocks noChangeAspect="1"/>
          </p:cNvPicPr>
          <p:nvPr/>
        </p:nvPicPr>
        <p:blipFill>
          <a:blip r:embed="rId3"/>
          <a:stretch>
            <a:fillRect/>
          </a:stretch>
        </p:blipFill>
        <p:spPr>
          <a:xfrm>
            <a:off x="6143669" y="4400270"/>
            <a:ext cx="2804527" cy="2262318"/>
          </a:xfrm>
          <a:prstGeom prst="rect">
            <a:avLst/>
          </a:prstGeom>
        </p:spPr>
      </p:pic>
    </p:spTree>
    <p:extLst>
      <p:ext uri="{BB962C8B-B14F-4D97-AF65-F5344CB8AC3E}">
        <p14:creationId xmlns:p14="http://schemas.microsoft.com/office/powerpoint/2010/main" val="3065613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2469365" y="3228497"/>
            <a:ext cx="1070058" cy="35948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Yes?</a:t>
            </a:r>
            <a:endParaRPr lang="en-US" dirty="0">
              <a:solidFill>
                <a:schemeClr val="tx1"/>
              </a:solidFill>
            </a:endParaRPr>
          </a:p>
        </p:txBody>
      </p:sp>
    </p:spTree>
    <p:extLst>
      <p:ext uri="{BB962C8B-B14F-4D97-AF65-F5344CB8AC3E}">
        <p14:creationId xmlns:p14="http://schemas.microsoft.com/office/powerpoint/2010/main" val="3936946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4926971" y="4221212"/>
            <a:ext cx="3139621" cy="84659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 have some important research data…</a:t>
            </a:r>
            <a:endParaRPr lang="en-US" dirty="0">
              <a:solidFill>
                <a:schemeClr val="tx1"/>
              </a:solidFill>
            </a:endParaRPr>
          </a:p>
        </p:txBody>
      </p:sp>
    </p:spTree>
    <p:extLst>
      <p:ext uri="{BB962C8B-B14F-4D97-AF65-F5344CB8AC3E}">
        <p14:creationId xmlns:p14="http://schemas.microsoft.com/office/powerpoint/2010/main" val="1567240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9" name="Oval Callout 8"/>
          <p:cNvSpPr/>
          <p:nvPr/>
        </p:nvSpPr>
        <p:spPr>
          <a:xfrm>
            <a:off x="199901" y="1425388"/>
            <a:ext cx="7860822" cy="2445717"/>
          </a:xfrm>
          <a:prstGeom prst="wedgeEllipseCallout">
            <a:avLst>
              <a:gd name="adj1" fmla="val 4582"/>
              <a:gd name="adj2" fmla="val 8297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…that is highly important to myself, the educational community, and all </a:t>
            </a:r>
            <a:r>
              <a:rPr lang="en-US" dirty="0" smtClean="0">
                <a:solidFill>
                  <a:srgbClr val="000000"/>
                </a:solidFill>
              </a:rPr>
              <a:t>of mankind </a:t>
            </a:r>
            <a:r>
              <a:rPr lang="en-US" dirty="0">
                <a:solidFill>
                  <a:srgbClr val="000000"/>
                </a:solidFill>
              </a:rPr>
              <a:t>as a whole. </a:t>
            </a:r>
            <a:r>
              <a:rPr lang="en-US" dirty="0" smtClean="0">
                <a:solidFill>
                  <a:srgbClr val="000000"/>
                </a:solidFill>
              </a:rPr>
              <a:t>It </a:t>
            </a:r>
            <a:r>
              <a:rPr lang="en-US" dirty="0">
                <a:solidFill>
                  <a:srgbClr val="000000"/>
                </a:solidFill>
              </a:rPr>
              <a:t>is imperative that this data be </a:t>
            </a:r>
            <a:r>
              <a:rPr lang="en-US" b="1" i="1" dirty="0">
                <a:solidFill>
                  <a:srgbClr val="38ABED"/>
                </a:solidFill>
              </a:rPr>
              <a:t>reasonably </a:t>
            </a:r>
            <a:r>
              <a:rPr lang="en-US" b="1" i="1" dirty="0" smtClean="0">
                <a:solidFill>
                  <a:srgbClr val="38ABED"/>
                </a:solidFill>
              </a:rPr>
              <a:t>secured</a:t>
            </a:r>
            <a:r>
              <a:rPr lang="en-US" dirty="0">
                <a:solidFill>
                  <a:srgbClr val="000000"/>
                </a:solidFill>
              </a:rPr>
              <a:t>;</a:t>
            </a:r>
            <a:r>
              <a:rPr lang="en-US" dirty="0" smtClean="0">
                <a:solidFill>
                  <a:srgbClr val="000000"/>
                </a:solidFill>
              </a:rPr>
              <a:t> yet</a:t>
            </a:r>
            <a:r>
              <a:rPr lang="en-US" dirty="0">
                <a:solidFill>
                  <a:srgbClr val="000000"/>
                </a:solidFill>
              </a:rPr>
              <a:t>, </a:t>
            </a:r>
            <a:r>
              <a:rPr lang="en-US" b="1" i="1" dirty="0">
                <a:solidFill>
                  <a:srgbClr val="38ABED"/>
                </a:solidFill>
              </a:rPr>
              <a:t>available</a:t>
            </a:r>
            <a:r>
              <a:rPr lang="en-US" dirty="0">
                <a:solidFill>
                  <a:srgbClr val="000000"/>
                </a:solidFill>
              </a:rPr>
              <a:t> to my research peers</a:t>
            </a:r>
            <a:r>
              <a:rPr lang="en-US" dirty="0" smtClean="0">
                <a:solidFill>
                  <a:srgbClr val="000000"/>
                </a:solidFill>
              </a:rPr>
              <a:t>. </a:t>
            </a:r>
            <a:r>
              <a:rPr lang="en-US" dirty="0">
                <a:solidFill>
                  <a:srgbClr val="000000"/>
                </a:solidFill>
              </a:rPr>
              <a:t>The </a:t>
            </a:r>
            <a:r>
              <a:rPr lang="en-US" b="1" i="1" dirty="0">
                <a:solidFill>
                  <a:srgbClr val="38ABED"/>
                </a:solidFill>
              </a:rPr>
              <a:t>datasets are rather large</a:t>
            </a:r>
            <a:r>
              <a:rPr lang="en-US" dirty="0">
                <a:solidFill>
                  <a:srgbClr val="000000"/>
                </a:solidFill>
              </a:rPr>
              <a:t>, as </a:t>
            </a:r>
            <a:r>
              <a:rPr lang="en-US" dirty="0" smtClean="0">
                <a:solidFill>
                  <a:srgbClr val="000000"/>
                </a:solidFill>
              </a:rPr>
              <a:t>they have </a:t>
            </a:r>
            <a:r>
              <a:rPr lang="en-US" dirty="0">
                <a:solidFill>
                  <a:srgbClr val="000000"/>
                </a:solidFill>
              </a:rPr>
              <a:t>been collected over a number of years.</a:t>
            </a:r>
          </a:p>
        </p:txBody>
      </p:sp>
      <p:pic>
        <p:nvPicPr>
          <p:cNvPr id="4" name="Picture 3"/>
          <p:cNvPicPr>
            <a:picLocks noChangeAspect="1"/>
          </p:cNvPicPr>
          <p:nvPr/>
        </p:nvPicPr>
        <p:blipFill>
          <a:blip r:embed="rId3"/>
          <a:stretch>
            <a:fillRect/>
          </a:stretch>
        </p:blipFill>
        <p:spPr>
          <a:xfrm>
            <a:off x="0" y="444501"/>
            <a:ext cx="9144000" cy="980888"/>
          </a:xfrm>
          <a:prstGeom prst="rect">
            <a:avLst/>
          </a:prstGeom>
        </p:spPr>
      </p:pic>
      <p:pic>
        <p:nvPicPr>
          <p:cNvPr id="5" name="Picture 4"/>
          <p:cNvPicPr>
            <a:picLocks noChangeAspect="1"/>
          </p:cNvPicPr>
          <p:nvPr/>
        </p:nvPicPr>
        <p:blipFill>
          <a:blip r:embed="rId3"/>
          <a:stretch>
            <a:fillRect/>
          </a:stretch>
        </p:blipFill>
        <p:spPr>
          <a:xfrm>
            <a:off x="0" y="444501"/>
            <a:ext cx="9144000" cy="980888"/>
          </a:xfrm>
          <a:prstGeom prst="rect">
            <a:avLst/>
          </a:prstGeom>
        </p:spPr>
      </p:pic>
      <p:pic>
        <p:nvPicPr>
          <p:cNvPr id="6" name="Picture 5"/>
          <p:cNvPicPr>
            <a:picLocks noChangeAspect="1"/>
          </p:cNvPicPr>
          <p:nvPr/>
        </p:nvPicPr>
        <p:blipFill>
          <a:blip r:embed="rId4"/>
          <a:stretch>
            <a:fillRect/>
          </a:stretch>
        </p:blipFill>
        <p:spPr>
          <a:xfrm>
            <a:off x="4477442" y="3752949"/>
            <a:ext cx="4494948" cy="2922216"/>
          </a:xfrm>
          <a:prstGeom prst="rect">
            <a:avLst/>
          </a:prstGeom>
        </p:spPr>
      </p:pic>
      <p:pic>
        <p:nvPicPr>
          <p:cNvPr id="3" name="Picture 2"/>
          <p:cNvPicPr>
            <a:picLocks noChangeAspect="1"/>
          </p:cNvPicPr>
          <p:nvPr/>
        </p:nvPicPr>
        <p:blipFill>
          <a:blip r:embed="rId3"/>
          <a:stretch>
            <a:fillRect/>
          </a:stretch>
        </p:blipFill>
        <p:spPr>
          <a:xfrm>
            <a:off x="0" y="444501"/>
            <a:ext cx="9144000" cy="980887"/>
          </a:xfrm>
          <a:prstGeom prst="rect">
            <a:avLst/>
          </a:prstGeom>
        </p:spPr>
      </p:pic>
    </p:spTree>
    <p:extLst>
      <p:ext uri="{BB962C8B-B14F-4D97-AF65-F5344CB8AC3E}">
        <p14:creationId xmlns:p14="http://schemas.microsoft.com/office/powerpoint/2010/main" val="28636276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9" name="Oval Callout 8"/>
          <p:cNvSpPr/>
          <p:nvPr/>
        </p:nvSpPr>
        <p:spPr>
          <a:xfrm>
            <a:off x="1029664" y="1853591"/>
            <a:ext cx="6195885" cy="1491186"/>
          </a:xfrm>
          <a:prstGeom prst="wedgeEllipseCallout">
            <a:avLst>
              <a:gd name="adj1" fmla="val 6989"/>
              <a:gd name="adj2" fmla="val 14092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Would it be possible to place this in a </a:t>
            </a:r>
            <a:r>
              <a:rPr lang="en-US" b="1" i="1" dirty="0" smtClean="0">
                <a:solidFill>
                  <a:srgbClr val="38ABED"/>
                </a:solidFill>
              </a:rPr>
              <a:t>secure, reliable, flexible, accessible</a:t>
            </a:r>
            <a:r>
              <a:rPr lang="en-US" dirty="0" smtClean="0">
                <a:solidFill>
                  <a:srgbClr val="000000"/>
                </a:solidFill>
              </a:rPr>
              <a:t>, as well as </a:t>
            </a:r>
            <a:r>
              <a:rPr lang="en-US" b="1" i="1" dirty="0" smtClean="0">
                <a:solidFill>
                  <a:schemeClr val="bg2"/>
                </a:solidFill>
              </a:rPr>
              <a:t>high performing </a:t>
            </a:r>
            <a:r>
              <a:rPr lang="en-US" dirty="0" smtClean="0">
                <a:solidFill>
                  <a:srgbClr val="000000"/>
                </a:solidFill>
              </a:rPr>
              <a:t>infrastructure?</a:t>
            </a:r>
            <a:endParaRPr lang="en-US" dirty="0">
              <a:solidFill>
                <a:srgbClr val="000000"/>
              </a:solidFill>
            </a:endParaRPr>
          </a:p>
        </p:txBody>
      </p:sp>
      <p:pic>
        <p:nvPicPr>
          <p:cNvPr id="6" name="Picture 5"/>
          <p:cNvPicPr>
            <a:picLocks noChangeAspect="1"/>
          </p:cNvPicPr>
          <p:nvPr/>
        </p:nvPicPr>
        <p:blipFill>
          <a:blip r:embed="rId3"/>
          <a:stretch>
            <a:fillRect/>
          </a:stretch>
        </p:blipFill>
        <p:spPr>
          <a:xfrm>
            <a:off x="4477442" y="3752949"/>
            <a:ext cx="4494948" cy="2922216"/>
          </a:xfrm>
          <a:prstGeom prst="rect">
            <a:avLst/>
          </a:prstGeom>
        </p:spPr>
      </p:pic>
    </p:spTree>
    <p:extLst>
      <p:ext uri="{BB962C8B-B14F-4D97-AF65-F5344CB8AC3E}">
        <p14:creationId xmlns:p14="http://schemas.microsoft.com/office/powerpoint/2010/main" val="24675535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2187152" y="3228497"/>
            <a:ext cx="1705038" cy="35948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Ummm</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28974546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2340018" y="2951321"/>
            <a:ext cx="1705038" cy="636660"/>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Lemme</a:t>
            </a:r>
            <a:r>
              <a:rPr lang="en-US" dirty="0" smtClean="0">
                <a:solidFill>
                  <a:schemeClr val="tx1"/>
                </a:solidFill>
              </a:rPr>
              <a:t> check…</a:t>
            </a:r>
            <a:endParaRPr lang="en-US" dirty="0">
              <a:solidFill>
                <a:schemeClr val="tx1"/>
              </a:solidFill>
            </a:endParaRPr>
          </a:p>
        </p:txBody>
      </p:sp>
    </p:spTree>
    <p:extLst>
      <p:ext uri="{BB962C8B-B14F-4D97-AF65-F5344CB8AC3E}">
        <p14:creationId xmlns:p14="http://schemas.microsoft.com/office/powerpoint/2010/main" val="9212097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2340018" y="2951321"/>
            <a:ext cx="1705038" cy="636660"/>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Hey, Jim!</a:t>
            </a:r>
            <a:endParaRPr lang="en-US" dirty="0">
              <a:solidFill>
                <a:schemeClr val="tx1"/>
              </a:solidFill>
            </a:endParaRPr>
          </a:p>
        </p:txBody>
      </p:sp>
    </p:spTree>
    <p:extLst>
      <p:ext uri="{BB962C8B-B14F-4D97-AF65-F5344CB8AC3E}">
        <p14:creationId xmlns:p14="http://schemas.microsoft.com/office/powerpoint/2010/main" val="23896196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3192537" y="2951321"/>
            <a:ext cx="1705038" cy="636660"/>
          </a:xfrm>
          <a:prstGeom prst="wedgeEllipseCallout">
            <a:avLst>
              <a:gd name="adj1" fmla="val 10033"/>
              <a:gd name="adj2" fmla="val 14337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Yo</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2183623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2105093" y="2620200"/>
            <a:ext cx="2482638" cy="922014"/>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Gotta</a:t>
            </a:r>
            <a:r>
              <a:rPr lang="en-US" dirty="0" smtClean="0">
                <a:solidFill>
                  <a:schemeClr val="tx1"/>
                </a:solidFill>
              </a:rPr>
              <a:t> guy here.  Says he needs stuff.</a:t>
            </a:r>
            <a:endParaRPr lang="en-US" dirty="0">
              <a:solidFill>
                <a:schemeClr val="tx1"/>
              </a:solidFill>
            </a:endParaRPr>
          </a:p>
        </p:txBody>
      </p:sp>
    </p:spTree>
    <p:extLst>
      <p:ext uri="{BB962C8B-B14F-4D97-AF65-F5344CB8AC3E}">
        <p14:creationId xmlns:p14="http://schemas.microsoft.com/office/powerpoint/2010/main" val="20642927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2860181" y="2791828"/>
            <a:ext cx="2037394" cy="796153"/>
          </a:xfrm>
          <a:prstGeom prst="wedgeEllipseCallout">
            <a:avLst>
              <a:gd name="adj1" fmla="val 15648"/>
              <a:gd name="adj2" fmla="val 1232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What </a:t>
            </a:r>
            <a:r>
              <a:rPr lang="en-US" dirty="0" err="1" smtClean="0">
                <a:solidFill>
                  <a:schemeClr val="tx1"/>
                </a:solidFill>
              </a:rPr>
              <a:t>kinda</a:t>
            </a:r>
            <a:r>
              <a:rPr lang="en-US" dirty="0" smtClean="0">
                <a:solidFill>
                  <a:schemeClr val="tx1"/>
                </a:solidFill>
              </a:rPr>
              <a:t> stuff?</a:t>
            </a:r>
            <a:endParaRPr lang="en-US" dirty="0">
              <a:solidFill>
                <a:schemeClr val="tx1"/>
              </a:solidFill>
            </a:endParaRPr>
          </a:p>
        </p:txBody>
      </p:sp>
    </p:spTree>
    <p:extLst>
      <p:ext uri="{BB962C8B-B14F-4D97-AF65-F5344CB8AC3E}">
        <p14:creationId xmlns:p14="http://schemas.microsoft.com/office/powerpoint/2010/main" val="3928187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Definition of Science DMZ</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u="sng" dirty="0" smtClean="0"/>
              <a:t>Wikipedia Definition:</a:t>
            </a:r>
          </a:p>
          <a:p>
            <a:pPr marL="0" indent="0" algn="just">
              <a:buNone/>
            </a:pPr>
            <a:endParaRPr lang="en-US" sz="1800" dirty="0" smtClean="0"/>
          </a:p>
          <a:p>
            <a:pPr marL="0" indent="0" algn="just">
              <a:buNone/>
            </a:pPr>
            <a:r>
              <a:rPr lang="en-US" sz="1800" dirty="0" smtClean="0"/>
              <a:t>“The </a:t>
            </a:r>
            <a:r>
              <a:rPr lang="en-US" sz="1800" dirty="0"/>
              <a:t>term Science DMZ refers to a computer </a:t>
            </a:r>
            <a:r>
              <a:rPr lang="en-US" sz="1800" dirty="0" err="1"/>
              <a:t>subnetwork</a:t>
            </a:r>
            <a:r>
              <a:rPr lang="en-US" sz="1800" dirty="0"/>
              <a:t> that is structured to be secure, but without the performance limits that would otherwise result from passing data through a </a:t>
            </a:r>
            <a:r>
              <a:rPr lang="en-US" sz="1800" dirty="0" err="1"/>
              <a:t>stateful</a:t>
            </a:r>
            <a:r>
              <a:rPr lang="en-US" sz="1800" dirty="0"/>
              <a:t> firewall. The Science DMZ is designed to handle high volume data transfers, typical with scientific and high-performance computing, by creating a special DMZ to accommodate those transfers. It is typically deployed at or near the local network perimeter, and is optimized for a moderate number of high-speed flows, rather than for general-purpose business systems or enterprise computing</a:t>
            </a:r>
            <a:r>
              <a:rPr lang="en-US" sz="1800" dirty="0" smtClean="0"/>
              <a:t>.”</a:t>
            </a:r>
          </a:p>
          <a:p>
            <a:pPr marL="0" indent="0" algn="just">
              <a:buNone/>
            </a:pPr>
            <a:r>
              <a:rPr lang="en-US" sz="1200" dirty="0" smtClean="0"/>
              <a:t>			</a:t>
            </a:r>
          </a:p>
          <a:p>
            <a:pPr marL="0" indent="0" algn="just">
              <a:buNone/>
            </a:pPr>
            <a:r>
              <a:rPr lang="en-US" sz="1200" dirty="0"/>
              <a:t>	</a:t>
            </a:r>
            <a:r>
              <a:rPr lang="en-US" sz="1200" dirty="0" smtClean="0"/>
              <a:t>		http</a:t>
            </a:r>
            <a:r>
              <a:rPr lang="en-US" sz="1200" dirty="0"/>
              <a:t>://</a:t>
            </a:r>
            <a:r>
              <a:rPr lang="en-US" sz="1200" dirty="0" err="1"/>
              <a:t>en.wikipedia.org</a:t>
            </a:r>
            <a:r>
              <a:rPr lang="en-US" sz="1200" dirty="0"/>
              <a:t>/wiki/</a:t>
            </a:r>
            <a:r>
              <a:rPr lang="en-US" sz="1200" dirty="0" err="1"/>
              <a:t>Science_DMZ_Network_Architecture</a:t>
            </a:r>
            <a:endParaRPr lang="en-US" sz="1200" dirty="0"/>
          </a:p>
        </p:txBody>
      </p:sp>
    </p:spTree>
    <p:extLst>
      <p:ext uri="{BB962C8B-B14F-4D97-AF65-F5344CB8AC3E}">
        <p14:creationId xmlns:p14="http://schemas.microsoft.com/office/powerpoint/2010/main" val="2684167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1773313" y="2281101"/>
            <a:ext cx="3443658" cy="1162295"/>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Something about security and connectivity (maybe).</a:t>
            </a:r>
            <a:endParaRPr lang="en-US" dirty="0">
              <a:solidFill>
                <a:schemeClr val="tx1"/>
              </a:solidFill>
            </a:endParaRPr>
          </a:p>
        </p:txBody>
      </p:sp>
    </p:spTree>
    <p:extLst>
      <p:ext uri="{BB962C8B-B14F-4D97-AF65-F5344CB8AC3E}">
        <p14:creationId xmlns:p14="http://schemas.microsoft.com/office/powerpoint/2010/main" val="10096062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
        <p:nvSpPr>
          <p:cNvPr id="6" name="Oval Callout 5"/>
          <p:cNvSpPr/>
          <p:nvPr/>
        </p:nvSpPr>
        <p:spPr>
          <a:xfrm>
            <a:off x="2551281" y="2528665"/>
            <a:ext cx="2575108" cy="967782"/>
          </a:xfrm>
          <a:prstGeom prst="wedgeEllipseCallout">
            <a:avLst>
              <a:gd name="adj1" fmla="val 15648"/>
              <a:gd name="adj2" fmla="val 1232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We got plenty of that!  Send ‘</a:t>
            </a:r>
            <a:r>
              <a:rPr lang="en-US" dirty="0" err="1" smtClean="0">
                <a:solidFill>
                  <a:schemeClr val="tx1"/>
                </a:solidFill>
              </a:rPr>
              <a:t>em</a:t>
            </a:r>
            <a:r>
              <a:rPr lang="en-US" dirty="0" smtClean="0">
                <a:solidFill>
                  <a:schemeClr val="tx1"/>
                </a:solidFill>
              </a:rPr>
              <a:t> in.</a:t>
            </a:r>
            <a:endParaRPr lang="en-US" dirty="0">
              <a:solidFill>
                <a:schemeClr val="tx1"/>
              </a:solidFill>
            </a:endParaRPr>
          </a:p>
        </p:txBody>
      </p:sp>
    </p:spTree>
    <p:extLst>
      <p:ext uri="{BB962C8B-B14F-4D97-AF65-F5344CB8AC3E}">
        <p14:creationId xmlns:p14="http://schemas.microsoft.com/office/powerpoint/2010/main" val="40661689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5" name="Picture 4"/>
          <p:cNvPicPr>
            <a:picLocks noChangeAspect="1"/>
          </p:cNvPicPr>
          <p:nvPr/>
        </p:nvPicPr>
        <p:blipFill>
          <a:blip r:embed="rId4"/>
          <a:stretch>
            <a:fillRect/>
          </a:stretch>
        </p:blipFill>
        <p:spPr>
          <a:xfrm>
            <a:off x="5600413" y="5266810"/>
            <a:ext cx="1450506" cy="770920"/>
          </a:xfrm>
          <a:prstGeom prst="rect">
            <a:avLst/>
          </a:prstGeom>
        </p:spPr>
      </p:pic>
    </p:spTree>
    <p:extLst>
      <p:ext uri="{BB962C8B-B14F-4D97-AF65-F5344CB8AC3E}">
        <p14:creationId xmlns:p14="http://schemas.microsoft.com/office/powerpoint/2010/main" val="336381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6" dur="2000" fill="hold"/>
                                        <p:tgtEl>
                                          <p:spTgt spid="5"/>
                                        </p:tgtEl>
                                        <p:attrNameLst>
                                          <p:attrName>ppt_x</p:attrName>
                                          <p:attrName>ppt_y</p:attrName>
                                        </p:attrNameLst>
                                      </p:cBhvr>
                                      <p:rCtr x="-6860" y="-1603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pic>
        <p:nvPicPr>
          <p:cNvPr id="7" name="Picture 6"/>
          <p:cNvPicPr>
            <a:picLocks noChangeAspect="1"/>
          </p:cNvPicPr>
          <p:nvPr/>
        </p:nvPicPr>
        <p:blipFill>
          <a:blip r:embed="rId4"/>
          <a:stretch>
            <a:fillRect/>
          </a:stretch>
        </p:blipFill>
        <p:spPr>
          <a:xfrm>
            <a:off x="3864438" y="5284129"/>
            <a:ext cx="457975" cy="549570"/>
          </a:xfrm>
          <a:prstGeom prst="rect">
            <a:avLst/>
          </a:prstGeom>
        </p:spPr>
      </p:pic>
      <p:sp>
        <p:nvSpPr>
          <p:cNvPr id="8" name="Oval Callout 7"/>
          <p:cNvSpPr/>
          <p:nvPr/>
        </p:nvSpPr>
        <p:spPr>
          <a:xfrm>
            <a:off x="2925701" y="4153415"/>
            <a:ext cx="1396712" cy="647409"/>
          </a:xfrm>
          <a:prstGeom prst="wedgeEllipseCallout">
            <a:avLst>
              <a:gd name="adj1" fmla="val 15648"/>
              <a:gd name="adj2" fmla="val 1232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ROAR!!!</a:t>
            </a:r>
            <a:endParaRPr lang="en-US" dirty="0">
              <a:solidFill>
                <a:schemeClr val="tx1"/>
              </a:solidFill>
            </a:endParaRPr>
          </a:p>
        </p:txBody>
      </p:sp>
    </p:spTree>
    <p:extLst>
      <p:ext uri="{BB962C8B-B14F-4D97-AF65-F5344CB8AC3E}">
        <p14:creationId xmlns:p14="http://schemas.microsoft.com/office/powerpoint/2010/main" val="31624944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sp>
        <p:nvSpPr>
          <p:cNvPr id="8" name="Oval Callout 7"/>
          <p:cNvSpPr/>
          <p:nvPr/>
        </p:nvSpPr>
        <p:spPr>
          <a:xfrm>
            <a:off x="1006784" y="2558203"/>
            <a:ext cx="1622402" cy="647409"/>
          </a:xfrm>
          <a:prstGeom prst="wedgeEllipseCallout">
            <a:avLst>
              <a:gd name="adj1" fmla="val -25044"/>
              <a:gd name="adj2" fmla="val 1851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Ye gads!</a:t>
            </a:r>
            <a:endParaRPr lang="en-US" dirty="0">
              <a:solidFill>
                <a:schemeClr val="tx1"/>
              </a:solidFill>
            </a:endParaRPr>
          </a:p>
        </p:txBody>
      </p:sp>
    </p:spTree>
    <p:extLst>
      <p:ext uri="{BB962C8B-B14F-4D97-AF65-F5344CB8AC3E}">
        <p14:creationId xmlns:p14="http://schemas.microsoft.com/office/powerpoint/2010/main" val="35784044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sp>
        <p:nvSpPr>
          <p:cNvPr id="8" name="Oval Callout 7"/>
          <p:cNvSpPr/>
          <p:nvPr/>
        </p:nvSpPr>
        <p:spPr>
          <a:xfrm>
            <a:off x="1006784" y="2558203"/>
            <a:ext cx="1622402" cy="647409"/>
          </a:xfrm>
          <a:prstGeom prst="wedgeEllipseCallout">
            <a:avLst>
              <a:gd name="adj1" fmla="val -25044"/>
              <a:gd name="adj2" fmla="val 1851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Ye gads!</a:t>
            </a:r>
            <a:endParaRPr lang="en-US" dirty="0">
              <a:solidFill>
                <a:schemeClr val="tx1"/>
              </a:solidFill>
            </a:endParaRPr>
          </a:p>
        </p:txBody>
      </p:sp>
      <p:sp>
        <p:nvSpPr>
          <p:cNvPr id="6" name="Oval Callout 5"/>
          <p:cNvSpPr/>
          <p:nvPr/>
        </p:nvSpPr>
        <p:spPr>
          <a:xfrm>
            <a:off x="2417664" y="2386898"/>
            <a:ext cx="1622402" cy="647409"/>
          </a:xfrm>
          <a:prstGeom prst="wedgeEllipseCallout">
            <a:avLst>
              <a:gd name="adj1" fmla="val 7394"/>
              <a:gd name="adj2" fmla="val 22399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AHHHH!!</a:t>
            </a:r>
            <a:endParaRPr lang="en-US" dirty="0">
              <a:solidFill>
                <a:schemeClr val="tx1"/>
              </a:solidFill>
            </a:endParaRPr>
          </a:p>
        </p:txBody>
      </p:sp>
      <p:pic>
        <p:nvPicPr>
          <p:cNvPr id="5" name="Picture 4"/>
          <p:cNvPicPr>
            <a:picLocks noChangeAspect="1"/>
          </p:cNvPicPr>
          <p:nvPr/>
        </p:nvPicPr>
        <p:blipFill>
          <a:blip r:embed="rId4"/>
          <a:stretch>
            <a:fillRect/>
          </a:stretch>
        </p:blipFill>
        <p:spPr>
          <a:xfrm>
            <a:off x="1371128" y="4084764"/>
            <a:ext cx="716303" cy="555410"/>
          </a:xfrm>
          <a:prstGeom prst="rect">
            <a:avLst/>
          </a:prstGeom>
        </p:spPr>
      </p:pic>
    </p:spTree>
    <p:extLst>
      <p:ext uri="{BB962C8B-B14F-4D97-AF65-F5344CB8AC3E}">
        <p14:creationId xmlns:p14="http://schemas.microsoft.com/office/powerpoint/2010/main" val="7382439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sp>
        <p:nvSpPr>
          <p:cNvPr id="8" name="Oval Callout 7"/>
          <p:cNvSpPr/>
          <p:nvPr/>
        </p:nvSpPr>
        <p:spPr>
          <a:xfrm>
            <a:off x="1006784" y="2558203"/>
            <a:ext cx="1622402" cy="647409"/>
          </a:xfrm>
          <a:prstGeom prst="wedgeEllipseCallout">
            <a:avLst>
              <a:gd name="adj1" fmla="val -25044"/>
              <a:gd name="adj2" fmla="val 1851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Ye gads!</a:t>
            </a:r>
            <a:endParaRPr lang="en-US" dirty="0">
              <a:solidFill>
                <a:schemeClr val="tx1"/>
              </a:solidFill>
            </a:endParaRPr>
          </a:p>
        </p:txBody>
      </p:sp>
      <p:sp>
        <p:nvSpPr>
          <p:cNvPr id="6" name="Oval Callout 5"/>
          <p:cNvSpPr/>
          <p:nvPr/>
        </p:nvSpPr>
        <p:spPr>
          <a:xfrm>
            <a:off x="2417664" y="2386898"/>
            <a:ext cx="1622402" cy="647409"/>
          </a:xfrm>
          <a:prstGeom prst="wedgeEllipseCallout">
            <a:avLst>
              <a:gd name="adj1" fmla="val 7394"/>
              <a:gd name="adj2" fmla="val 22399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AHHHH!!</a:t>
            </a:r>
            <a:endParaRPr lang="en-US" dirty="0">
              <a:solidFill>
                <a:schemeClr val="tx1"/>
              </a:solidFill>
            </a:endParaRPr>
          </a:p>
        </p:txBody>
      </p:sp>
      <p:sp>
        <p:nvSpPr>
          <p:cNvPr id="7" name="Oval Callout 6"/>
          <p:cNvSpPr/>
          <p:nvPr/>
        </p:nvSpPr>
        <p:spPr>
          <a:xfrm>
            <a:off x="4564850" y="2386898"/>
            <a:ext cx="2430594" cy="647409"/>
          </a:xfrm>
          <a:prstGeom prst="wedgeEllipseCallout">
            <a:avLst>
              <a:gd name="adj1" fmla="val -65239"/>
              <a:gd name="adj2" fmla="val 23106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THE INHUMANITY!!!</a:t>
            </a:r>
            <a:endParaRPr lang="en-US" dirty="0">
              <a:solidFill>
                <a:schemeClr val="tx1"/>
              </a:solidFill>
            </a:endParaRPr>
          </a:p>
        </p:txBody>
      </p:sp>
      <p:pic>
        <p:nvPicPr>
          <p:cNvPr id="9" name="Picture 8"/>
          <p:cNvPicPr>
            <a:picLocks noChangeAspect="1"/>
          </p:cNvPicPr>
          <p:nvPr/>
        </p:nvPicPr>
        <p:blipFill>
          <a:blip r:embed="rId4"/>
          <a:stretch>
            <a:fillRect/>
          </a:stretch>
        </p:blipFill>
        <p:spPr>
          <a:xfrm>
            <a:off x="1371128" y="4084764"/>
            <a:ext cx="716303" cy="555410"/>
          </a:xfrm>
          <a:prstGeom prst="rect">
            <a:avLst/>
          </a:prstGeom>
        </p:spPr>
      </p:pic>
      <p:pic>
        <p:nvPicPr>
          <p:cNvPr id="10" name="Picture 9"/>
          <p:cNvPicPr>
            <a:picLocks noChangeAspect="1"/>
          </p:cNvPicPr>
          <p:nvPr/>
        </p:nvPicPr>
        <p:blipFill>
          <a:blip r:embed="rId5"/>
          <a:stretch>
            <a:fillRect/>
          </a:stretch>
        </p:blipFill>
        <p:spPr>
          <a:xfrm>
            <a:off x="2629186" y="4640174"/>
            <a:ext cx="988778" cy="468006"/>
          </a:xfrm>
          <a:prstGeom prst="rect">
            <a:avLst/>
          </a:prstGeom>
        </p:spPr>
      </p:pic>
      <p:pic>
        <p:nvPicPr>
          <p:cNvPr id="11" name="Picture 10"/>
          <p:cNvPicPr>
            <a:picLocks noChangeAspect="1"/>
          </p:cNvPicPr>
          <p:nvPr/>
        </p:nvPicPr>
        <p:blipFill>
          <a:blip r:embed="rId5"/>
          <a:stretch>
            <a:fillRect/>
          </a:stretch>
        </p:blipFill>
        <p:spPr>
          <a:xfrm flipH="1">
            <a:off x="5756175" y="4172168"/>
            <a:ext cx="988778" cy="468006"/>
          </a:xfrm>
          <a:prstGeom prst="rect">
            <a:avLst/>
          </a:prstGeom>
        </p:spPr>
      </p:pic>
    </p:spTree>
    <p:extLst>
      <p:ext uri="{BB962C8B-B14F-4D97-AF65-F5344CB8AC3E}">
        <p14:creationId xmlns:p14="http://schemas.microsoft.com/office/powerpoint/2010/main" val="39673821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When Computational Science Meets Traditional Networks</a:t>
            </a:r>
            <a:endParaRPr lang="en-US" dirty="0"/>
          </a:p>
        </p:txBody>
      </p:sp>
      <p:pic>
        <p:nvPicPr>
          <p:cNvPr id="4" name="Picture 3"/>
          <p:cNvPicPr>
            <a:picLocks noChangeAspect="1"/>
          </p:cNvPicPr>
          <p:nvPr/>
        </p:nvPicPr>
        <p:blipFill>
          <a:blip r:embed="rId3"/>
          <a:stretch>
            <a:fillRect/>
          </a:stretch>
        </p:blipFill>
        <p:spPr>
          <a:xfrm>
            <a:off x="779463" y="3228497"/>
            <a:ext cx="7697658" cy="2809233"/>
          </a:xfrm>
          <a:prstGeom prst="rect">
            <a:avLst/>
          </a:prstGeom>
        </p:spPr>
      </p:pic>
      <p:sp>
        <p:nvSpPr>
          <p:cNvPr id="8" name="Oval Callout 7"/>
          <p:cNvSpPr/>
          <p:nvPr/>
        </p:nvSpPr>
        <p:spPr>
          <a:xfrm>
            <a:off x="1006784" y="2558203"/>
            <a:ext cx="1622402" cy="647409"/>
          </a:xfrm>
          <a:prstGeom prst="wedgeEllipseCallout">
            <a:avLst>
              <a:gd name="adj1" fmla="val -25044"/>
              <a:gd name="adj2" fmla="val 1851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Ye gads!</a:t>
            </a:r>
            <a:endParaRPr lang="en-US" dirty="0">
              <a:solidFill>
                <a:schemeClr val="tx1"/>
              </a:solidFill>
            </a:endParaRPr>
          </a:p>
        </p:txBody>
      </p:sp>
      <p:sp>
        <p:nvSpPr>
          <p:cNvPr id="6" name="Oval Callout 5"/>
          <p:cNvSpPr/>
          <p:nvPr/>
        </p:nvSpPr>
        <p:spPr>
          <a:xfrm>
            <a:off x="2417664" y="2386898"/>
            <a:ext cx="1622402" cy="647409"/>
          </a:xfrm>
          <a:prstGeom prst="wedgeEllipseCallout">
            <a:avLst>
              <a:gd name="adj1" fmla="val 7394"/>
              <a:gd name="adj2" fmla="val 22399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AHHHH!!</a:t>
            </a:r>
            <a:endParaRPr lang="en-US" dirty="0">
              <a:solidFill>
                <a:schemeClr val="tx1"/>
              </a:solidFill>
            </a:endParaRPr>
          </a:p>
        </p:txBody>
      </p:sp>
      <p:sp>
        <p:nvSpPr>
          <p:cNvPr id="7" name="Oval Callout 6"/>
          <p:cNvSpPr/>
          <p:nvPr/>
        </p:nvSpPr>
        <p:spPr>
          <a:xfrm>
            <a:off x="4564850" y="2386898"/>
            <a:ext cx="2430594" cy="647409"/>
          </a:xfrm>
          <a:prstGeom prst="wedgeEllipseCallout">
            <a:avLst>
              <a:gd name="adj1" fmla="val -65239"/>
              <a:gd name="adj2" fmla="val 23106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THE INHUMANITY!!!</a:t>
            </a:r>
            <a:endParaRPr lang="en-US" dirty="0">
              <a:solidFill>
                <a:schemeClr val="tx1"/>
              </a:solidFill>
            </a:endParaRPr>
          </a:p>
        </p:txBody>
      </p:sp>
      <p:pic>
        <p:nvPicPr>
          <p:cNvPr id="5" name="Picture 4"/>
          <p:cNvPicPr>
            <a:picLocks noChangeAspect="1"/>
          </p:cNvPicPr>
          <p:nvPr/>
        </p:nvPicPr>
        <p:blipFill>
          <a:blip r:embed="rId4"/>
          <a:stretch>
            <a:fillRect/>
          </a:stretch>
        </p:blipFill>
        <p:spPr>
          <a:xfrm>
            <a:off x="4132916" y="4176299"/>
            <a:ext cx="863867" cy="669829"/>
          </a:xfrm>
          <a:prstGeom prst="rect">
            <a:avLst/>
          </a:prstGeom>
        </p:spPr>
      </p:pic>
      <p:pic>
        <p:nvPicPr>
          <p:cNvPr id="9" name="Picture 8"/>
          <p:cNvPicPr>
            <a:picLocks noChangeAspect="1"/>
          </p:cNvPicPr>
          <p:nvPr/>
        </p:nvPicPr>
        <p:blipFill>
          <a:blip r:embed="rId4"/>
          <a:stretch>
            <a:fillRect/>
          </a:stretch>
        </p:blipFill>
        <p:spPr>
          <a:xfrm>
            <a:off x="1371128" y="4084764"/>
            <a:ext cx="716303" cy="555410"/>
          </a:xfrm>
          <a:prstGeom prst="rect">
            <a:avLst/>
          </a:prstGeom>
        </p:spPr>
      </p:pic>
      <p:pic>
        <p:nvPicPr>
          <p:cNvPr id="10" name="Picture 9"/>
          <p:cNvPicPr>
            <a:picLocks noChangeAspect="1"/>
          </p:cNvPicPr>
          <p:nvPr/>
        </p:nvPicPr>
        <p:blipFill>
          <a:blip r:embed="rId5"/>
          <a:stretch>
            <a:fillRect/>
          </a:stretch>
        </p:blipFill>
        <p:spPr>
          <a:xfrm>
            <a:off x="2629186" y="4640174"/>
            <a:ext cx="988778" cy="468006"/>
          </a:xfrm>
          <a:prstGeom prst="rect">
            <a:avLst/>
          </a:prstGeom>
        </p:spPr>
      </p:pic>
      <p:pic>
        <p:nvPicPr>
          <p:cNvPr id="11" name="Picture 10"/>
          <p:cNvPicPr>
            <a:picLocks noChangeAspect="1"/>
          </p:cNvPicPr>
          <p:nvPr/>
        </p:nvPicPr>
        <p:blipFill>
          <a:blip r:embed="rId5"/>
          <a:stretch>
            <a:fillRect/>
          </a:stretch>
        </p:blipFill>
        <p:spPr>
          <a:xfrm flipH="1">
            <a:off x="5756175" y="4172168"/>
            <a:ext cx="988778" cy="468006"/>
          </a:xfrm>
          <a:prstGeom prst="rect">
            <a:avLst/>
          </a:prstGeom>
        </p:spPr>
      </p:pic>
      <p:pic>
        <p:nvPicPr>
          <p:cNvPr id="12" name="Picture 11"/>
          <p:cNvPicPr>
            <a:picLocks noChangeAspect="1"/>
          </p:cNvPicPr>
          <p:nvPr/>
        </p:nvPicPr>
        <p:blipFill>
          <a:blip r:embed="rId6"/>
          <a:stretch>
            <a:fillRect/>
          </a:stretch>
        </p:blipFill>
        <p:spPr>
          <a:xfrm flipH="1">
            <a:off x="3864438" y="5284129"/>
            <a:ext cx="457975" cy="549570"/>
          </a:xfrm>
          <a:prstGeom prst="rect">
            <a:avLst/>
          </a:prstGeom>
        </p:spPr>
      </p:pic>
      <p:sp>
        <p:nvSpPr>
          <p:cNvPr id="13" name="Oval Callout 12"/>
          <p:cNvSpPr/>
          <p:nvPr/>
        </p:nvSpPr>
        <p:spPr>
          <a:xfrm flipH="1">
            <a:off x="4322413" y="4133399"/>
            <a:ext cx="1188112" cy="1013549"/>
          </a:xfrm>
          <a:prstGeom prst="wedgeEllipseCallout">
            <a:avLst>
              <a:gd name="adj1" fmla="val 46496"/>
              <a:gd name="adj2" fmla="val 7019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H</a:t>
            </a:r>
            <a:r>
              <a:rPr lang="en-US" dirty="0" smtClean="0">
                <a:solidFill>
                  <a:schemeClr val="tx1"/>
                </a:solidFill>
              </a:rPr>
              <a:t>OM! NOM! NOM!</a:t>
            </a:r>
            <a:endParaRPr lang="en-US" dirty="0">
              <a:solidFill>
                <a:schemeClr val="tx1"/>
              </a:solidFill>
            </a:endParaRPr>
          </a:p>
        </p:txBody>
      </p:sp>
    </p:spTree>
    <p:extLst>
      <p:ext uri="{BB962C8B-B14F-4D97-AF65-F5344CB8AC3E}">
        <p14:creationId xmlns:p14="http://schemas.microsoft.com/office/powerpoint/2010/main" val="41434927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208930"/>
          </a:xfrm>
        </p:spPr>
        <p:txBody>
          <a:bodyPr>
            <a:normAutofit/>
          </a:bodyPr>
          <a:lstStyle/>
          <a:p>
            <a:pPr marL="0" indent="0">
              <a:buNone/>
            </a:pPr>
            <a:r>
              <a:rPr lang="en-US" sz="2800" dirty="0" smtClean="0"/>
              <a:t>OBSERVATION:  The </a:t>
            </a:r>
            <a:r>
              <a:rPr lang="en-US" sz="2800" dirty="0" smtClean="0">
                <a:solidFill>
                  <a:srgbClr val="FF0000"/>
                </a:solidFill>
              </a:rPr>
              <a:t>requirements</a:t>
            </a:r>
            <a:r>
              <a:rPr lang="en-US" sz="2800" dirty="0" smtClean="0"/>
              <a:t> of the computational researcher and the </a:t>
            </a:r>
            <a:r>
              <a:rPr lang="en-US" sz="2800" dirty="0" smtClean="0">
                <a:solidFill>
                  <a:srgbClr val="FF0000"/>
                </a:solidFill>
              </a:rPr>
              <a:t>capabilities</a:t>
            </a:r>
            <a:r>
              <a:rPr lang="en-US" sz="2800" dirty="0" smtClean="0"/>
              <a:t> of the traditional campus computer network do not always align!</a:t>
            </a:r>
          </a:p>
          <a:p>
            <a:pPr marL="0" indent="0">
              <a:buNone/>
            </a:pPr>
            <a:r>
              <a:rPr lang="en-US" sz="2800" dirty="0"/>
              <a:t>	</a:t>
            </a:r>
          </a:p>
        </p:txBody>
      </p:sp>
      <p:pic>
        <p:nvPicPr>
          <p:cNvPr id="4" name="Picture 3"/>
          <p:cNvPicPr>
            <a:picLocks noChangeAspect="1"/>
          </p:cNvPicPr>
          <p:nvPr/>
        </p:nvPicPr>
        <p:blipFill>
          <a:blip r:embed="rId3"/>
          <a:stretch>
            <a:fillRect/>
          </a:stretch>
        </p:blipFill>
        <p:spPr>
          <a:xfrm>
            <a:off x="5949177" y="5080534"/>
            <a:ext cx="2897364" cy="1539901"/>
          </a:xfrm>
          <a:prstGeom prst="rect">
            <a:avLst/>
          </a:prstGeom>
        </p:spPr>
      </p:pic>
      <p:sp>
        <p:nvSpPr>
          <p:cNvPr id="5" name="Oval Callout 4"/>
          <p:cNvSpPr/>
          <p:nvPr/>
        </p:nvSpPr>
        <p:spPr>
          <a:xfrm>
            <a:off x="4301714" y="4229046"/>
            <a:ext cx="2430594" cy="647409"/>
          </a:xfrm>
          <a:prstGeom prst="wedgeEllipseCallout">
            <a:avLst>
              <a:gd name="adj1" fmla="val 16663"/>
              <a:gd name="adj2" fmla="val 9497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Ya</a:t>
            </a:r>
            <a:r>
              <a:rPr lang="en-US" dirty="0" smtClean="0">
                <a:solidFill>
                  <a:schemeClr val="tx1"/>
                </a:solidFill>
              </a:rPr>
              <a:t>’ think?!</a:t>
            </a:r>
            <a:endParaRPr lang="en-US" dirty="0">
              <a:solidFill>
                <a:schemeClr val="tx1"/>
              </a:solidFill>
            </a:endParaRPr>
          </a:p>
        </p:txBody>
      </p:sp>
    </p:spTree>
    <p:extLst>
      <p:ext uri="{BB962C8B-B14F-4D97-AF65-F5344CB8AC3E}">
        <p14:creationId xmlns:p14="http://schemas.microsoft.com/office/powerpoint/2010/main" val="41221997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5949177" y="5080534"/>
            <a:ext cx="2897364" cy="1539901"/>
          </a:xfrm>
          <a:prstGeom prst="rect">
            <a:avLst/>
          </a:prstGeom>
        </p:spPr>
      </p:pic>
      <p:sp>
        <p:nvSpPr>
          <p:cNvPr id="6" name="Content Placeholder 2"/>
          <p:cNvSpPr txBox="1">
            <a:spLocks/>
          </p:cNvSpPr>
          <p:nvPr/>
        </p:nvSpPr>
        <p:spPr>
          <a:xfrm>
            <a:off x="931863" y="1981200"/>
            <a:ext cx="7583487" cy="420893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None/>
            </a:pPr>
            <a:r>
              <a:rPr lang="en-US" dirty="0" smtClean="0"/>
              <a:t>This can result in adverse consequences:</a:t>
            </a:r>
          </a:p>
          <a:p>
            <a:pPr lvl="1"/>
            <a:endParaRPr lang="en-US" dirty="0"/>
          </a:p>
          <a:p>
            <a:pPr lvl="1"/>
            <a:r>
              <a:rPr lang="en-US" dirty="0" smtClean="0"/>
              <a:t>Poor network performance for production systems</a:t>
            </a:r>
          </a:p>
          <a:p>
            <a:pPr lvl="1"/>
            <a:r>
              <a:rPr lang="en-US" dirty="0" smtClean="0"/>
              <a:t>Poor security performance for the campus as a whole</a:t>
            </a:r>
          </a:p>
          <a:p>
            <a:pPr lvl="1"/>
            <a:r>
              <a:rPr lang="en-US" dirty="0" smtClean="0"/>
              <a:t>Bandwidth congestion</a:t>
            </a:r>
          </a:p>
          <a:p>
            <a:pPr lvl="1"/>
            <a:r>
              <a:rPr lang="en-US" dirty="0" smtClean="0"/>
              <a:t>Overutilization of available resources</a:t>
            </a:r>
          </a:p>
          <a:p>
            <a:pPr lvl="1"/>
            <a:r>
              <a:rPr lang="en-US" dirty="0" smtClean="0"/>
              <a:t>Increased Help Desk calls</a:t>
            </a:r>
          </a:p>
          <a:p>
            <a:pPr lvl="1"/>
            <a:r>
              <a:rPr lang="en-US" dirty="0" smtClean="0"/>
              <a:t>General grumbling and complaining</a:t>
            </a:r>
            <a:endParaRPr lang="en-US" dirty="0"/>
          </a:p>
        </p:txBody>
      </p:sp>
    </p:spTree>
    <p:extLst>
      <p:ext uri="{BB962C8B-B14F-4D97-AF65-F5344CB8AC3E}">
        <p14:creationId xmlns:p14="http://schemas.microsoft.com/office/powerpoint/2010/main" val="1377317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Wordly</a:t>
            </a:r>
            <a:r>
              <a:rPr lang="en-US" dirty="0" smtClean="0"/>
              <a:t>” of Science DMZ</a:t>
            </a:r>
            <a:endParaRPr lang="en-US" dirty="0"/>
          </a:p>
        </p:txBody>
      </p:sp>
      <p:pic>
        <p:nvPicPr>
          <p:cNvPr id="4" name="Picture 3"/>
          <p:cNvPicPr>
            <a:picLocks noChangeAspect="1"/>
          </p:cNvPicPr>
          <p:nvPr/>
        </p:nvPicPr>
        <p:blipFill>
          <a:blip r:embed="rId3"/>
          <a:stretch>
            <a:fillRect/>
          </a:stretch>
        </p:blipFill>
        <p:spPr>
          <a:xfrm>
            <a:off x="779463" y="1610429"/>
            <a:ext cx="7253420" cy="4704675"/>
          </a:xfrm>
          <a:prstGeom prst="rect">
            <a:avLst/>
          </a:prstGeom>
        </p:spPr>
      </p:pic>
    </p:spTree>
    <p:extLst>
      <p:ext uri="{BB962C8B-B14F-4D97-AF65-F5344CB8AC3E}">
        <p14:creationId xmlns:p14="http://schemas.microsoft.com/office/powerpoint/2010/main" val="26067127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pic>
        <p:nvPicPr>
          <p:cNvPr id="4" name="Picture 3"/>
          <p:cNvPicPr>
            <a:picLocks noChangeAspect="1"/>
          </p:cNvPicPr>
          <p:nvPr/>
        </p:nvPicPr>
        <p:blipFill>
          <a:blip r:embed="rId3"/>
          <a:stretch>
            <a:fillRect/>
          </a:stretch>
        </p:blipFill>
        <p:spPr>
          <a:xfrm>
            <a:off x="5949177" y="5080534"/>
            <a:ext cx="2897364" cy="1539901"/>
          </a:xfrm>
          <a:prstGeom prst="rect">
            <a:avLst/>
          </a:prstGeom>
        </p:spPr>
      </p:pic>
      <p:sp>
        <p:nvSpPr>
          <p:cNvPr id="6" name="Content Placeholder 2"/>
          <p:cNvSpPr txBox="1">
            <a:spLocks/>
          </p:cNvSpPr>
          <p:nvPr/>
        </p:nvSpPr>
        <p:spPr>
          <a:xfrm>
            <a:off x="931863" y="1981200"/>
            <a:ext cx="7583487" cy="420893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None/>
            </a:pPr>
            <a:r>
              <a:rPr lang="en-US" dirty="0" smtClean="0"/>
              <a:t>This can result in adverse consequences:</a:t>
            </a:r>
          </a:p>
          <a:p>
            <a:pPr lvl="1"/>
            <a:endParaRPr lang="en-US" dirty="0"/>
          </a:p>
          <a:p>
            <a:pPr lvl="1"/>
            <a:r>
              <a:rPr lang="en-US" dirty="0" smtClean="0"/>
              <a:t>Poor network performance for production systems</a:t>
            </a:r>
          </a:p>
          <a:p>
            <a:pPr lvl="1"/>
            <a:r>
              <a:rPr lang="en-US" dirty="0" smtClean="0"/>
              <a:t>Poor security performance for the campus as a whole</a:t>
            </a:r>
          </a:p>
          <a:p>
            <a:pPr lvl="1"/>
            <a:r>
              <a:rPr lang="en-US" dirty="0" smtClean="0"/>
              <a:t>Bandwidth congestion</a:t>
            </a:r>
          </a:p>
          <a:p>
            <a:pPr lvl="1"/>
            <a:r>
              <a:rPr lang="en-US" dirty="0" smtClean="0"/>
              <a:t>Overutilization of available resources</a:t>
            </a:r>
          </a:p>
          <a:p>
            <a:pPr lvl="1"/>
            <a:r>
              <a:rPr lang="en-US" dirty="0" smtClean="0"/>
              <a:t>Increased Help Desk calls</a:t>
            </a:r>
          </a:p>
          <a:p>
            <a:pPr lvl="1"/>
            <a:r>
              <a:rPr lang="en-US" dirty="0" smtClean="0"/>
              <a:t>General grumbling and complaining</a:t>
            </a:r>
            <a:endParaRPr lang="en-US" dirty="0"/>
          </a:p>
        </p:txBody>
      </p:sp>
      <p:sp>
        <p:nvSpPr>
          <p:cNvPr id="5" name="Oval Callout 4"/>
          <p:cNvSpPr/>
          <p:nvPr/>
        </p:nvSpPr>
        <p:spPr>
          <a:xfrm>
            <a:off x="1944923" y="3157971"/>
            <a:ext cx="4592893" cy="1352344"/>
          </a:xfrm>
          <a:prstGeom prst="wedgeEllipseCallout">
            <a:avLst>
              <a:gd name="adj1" fmla="val 34995"/>
              <a:gd name="adj2" fmla="val 93284"/>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But how do we overcome this?  </a:t>
            </a:r>
            <a:r>
              <a:rPr lang="en-US" b="1" i="1" dirty="0" smtClean="0">
                <a:solidFill>
                  <a:srgbClr val="38ABED"/>
                </a:solidFill>
              </a:rPr>
              <a:t>I can’t stop my research </a:t>
            </a:r>
            <a:r>
              <a:rPr lang="en-US" dirty="0" smtClean="0">
                <a:solidFill>
                  <a:schemeClr val="tx1"/>
                </a:solidFill>
              </a:rPr>
              <a:t>just because </a:t>
            </a:r>
            <a:r>
              <a:rPr lang="en-US" b="1" dirty="0" smtClean="0">
                <a:solidFill>
                  <a:srgbClr val="800000"/>
                </a:solidFill>
              </a:rPr>
              <a:t>the network can’t keep up</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36430327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r>
              <a:rPr lang="en-US" dirty="0" smtClean="0"/>
              <a:t>Enter the Science DMZ!</a:t>
            </a:r>
          </a:p>
          <a:p>
            <a:pPr lvl="1"/>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1657538" y="2368476"/>
            <a:ext cx="5408778" cy="3587823"/>
          </a:xfrm>
          <a:prstGeom prst="rect">
            <a:avLst/>
          </a:prstGeom>
        </p:spPr>
      </p:pic>
      <p:sp>
        <p:nvSpPr>
          <p:cNvPr id="5" name="TextBox 4"/>
          <p:cNvSpPr txBox="1"/>
          <p:nvPr/>
        </p:nvSpPr>
        <p:spPr>
          <a:xfrm>
            <a:off x="3470030" y="6318330"/>
            <a:ext cx="4903907" cy="276999"/>
          </a:xfrm>
          <a:prstGeom prst="rect">
            <a:avLst/>
          </a:prstGeom>
          <a:noFill/>
        </p:spPr>
        <p:txBody>
          <a:bodyPr wrap="none" rtlCol="0">
            <a:spAutoFit/>
          </a:bodyPr>
          <a:lstStyle/>
          <a:p>
            <a:r>
              <a:rPr lang="en-US" sz="1200" b="1" dirty="0">
                <a:solidFill>
                  <a:schemeClr val="bg1"/>
                </a:solidFill>
              </a:rPr>
              <a:t>https://</a:t>
            </a:r>
            <a:r>
              <a:rPr lang="en-US" sz="1200" b="1" dirty="0" err="1">
                <a:solidFill>
                  <a:schemeClr val="bg1"/>
                </a:solidFill>
              </a:rPr>
              <a:t>fasterdata.es.net</a:t>
            </a:r>
            <a:r>
              <a:rPr lang="en-US" sz="1200" b="1" dirty="0">
                <a:solidFill>
                  <a:schemeClr val="bg1"/>
                </a:solidFill>
              </a:rPr>
              <a:t>/science-</a:t>
            </a:r>
            <a:r>
              <a:rPr lang="en-US" sz="1200" b="1" dirty="0" err="1">
                <a:solidFill>
                  <a:schemeClr val="bg1"/>
                </a:solidFill>
              </a:rPr>
              <a:t>dmz</a:t>
            </a:r>
            <a:r>
              <a:rPr lang="en-US" sz="1200" b="1" dirty="0">
                <a:solidFill>
                  <a:schemeClr val="bg1"/>
                </a:solidFill>
              </a:rPr>
              <a:t>/science-</a:t>
            </a:r>
            <a:r>
              <a:rPr lang="en-US" sz="1200" b="1" dirty="0" err="1">
                <a:solidFill>
                  <a:schemeClr val="bg1"/>
                </a:solidFill>
              </a:rPr>
              <a:t>dmz</a:t>
            </a:r>
            <a:r>
              <a:rPr lang="en-US" sz="1200" b="1" dirty="0">
                <a:solidFill>
                  <a:schemeClr val="bg1"/>
                </a:solidFill>
              </a:rPr>
              <a:t>-architecture/</a:t>
            </a:r>
          </a:p>
        </p:txBody>
      </p:sp>
    </p:spTree>
    <p:extLst>
      <p:ext uri="{BB962C8B-B14F-4D97-AF65-F5344CB8AC3E}">
        <p14:creationId xmlns:p14="http://schemas.microsoft.com/office/powerpoint/2010/main" val="41221997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r>
              <a:rPr lang="en-US" dirty="0" smtClean="0"/>
              <a:t>What makes the Science DMZ important</a:t>
            </a:r>
          </a:p>
          <a:p>
            <a:pPr marL="0" indent="0">
              <a:buNone/>
            </a:pPr>
            <a:endParaRPr lang="en-US" dirty="0" smtClean="0"/>
          </a:p>
          <a:p>
            <a:pPr lvl="1"/>
            <a:r>
              <a:rPr lang="en-US" dirty="0" smtClean="0"/>
              <a:t>Dedicated Data Transfer Node to ship datasets</a:t>
            </a:r>
          </a:p>
          <a:p>
            <a:pPr lvl="1"/>
            <a:r>
              <a:rPr lang="en-US" dirty="0" smtClean="0"/>
              <a:t>Dedicated network resources outside of the campus</a:t>
            </a:r>
          </a:p>
          <a:p>
            <a:pPr lvl="1"/>
            <a:r>
              <a:rPr lang="en-US" dirty="0" smtClean="0"/>
              <a:t>Dedicated, high-speed capacity (typically 10-Gig)</a:t>
            </a:r>
          </a:p>
          <a:p>
            <a:pPr lvl="1"/>
            <a:r>
              <a:rPr lang="en-US" dirty="0" smtClean="0"/>
              <a:t>Dedicated “circuits” between research sites</a:t>
            </a:r>
          </a:p>
          <a:p>
            <a:pPr lvl="1"/>
            <a:r>
              <a:rPr lang="en-US" dirty="0" smtClean="0"/>
              <a:t>“Programmable” </a:t>
            </a:r>
            <a:endParaRPr lang="en-US" dirty="0"/>
          </a:p>
        </p:txBody>
      </p:sp>
    </p:spTree>
    <p:extLst>
      <p:ext uri="{BB962C8B-B14F-4D97-AF65-F5344CB8AC3E}">
        <p14:creationId xmlns:p14="http://schemas.microsoft.com/office/powerpoint/2010/main" val="41221997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r>
              <a:rPr lang="en-US" dirty="0" smtClean="0"/>
              <a:t>What makes the Science DMZ important</a:t>
            </a:r>
          </a:p>
          <a:p>
            <a:pPr marL="0" indent="0">
              <a:buNone/>
            </a:pPr>
            <a:endParaRPr lang="en-US" dirty="0" smtClean="0"/>
          </a:p>
          <a:p>
            <a:pPr lvl="1"/>
            <a:r>
              <a:rPr lang="en-US" dirty="0" smtClean="0"/>
              <a:t>Dedicated Data Transfer Node to ship datasets</a:t>
            </a:r>
          </a:p>
          <a:p>
            <a:pPr lvl="1"/>
            <a:r>
              <a:rPr lang="en-US" dirty="0" smtClean="0"/>
              <a:t>Dedicated network resources outside of the campus</a:t>
            </a:r>
          </a:p>
          <a:p>
            <a:pPr lvl="1"/>
            <a:r>
              <a:rPr lang="en-US" dirty="0" smtClean="0"/>
              <a:t>Dedicated, high-speed capacity (typically 10-Gig)</a:t>
            </a:r>
          </a:p>
          <a:p>
            <a:pPr lvl="1"/>
            <a:r>
              <a:rPr lang="en-US" dirty="0" smtClean="0"/>
              <a:t>Dedicated “circuits” between research sites</a:t>
            </a:r>
          </a:p>
          <a:p>
            <a:pPr lvl="1"/>
            <a:r>
              <a:rPr lang="en-US" dirty="0" smtClean="0"/>
              <a:t>“Programmable” </a:t>
            </a:r>
            <a:endParaRPr lang="en-US" dirty="0"/>
          </a:p>
        </p:txBody>
      </p:sp>
      <p:pic>
        <p:nvPicPr>
          <p:cNvPr id="4" name="Picture 3"/>
          <p:cNvPicPr>
            <a:picLocks noChangeAspect="1"/>
          </p:cNvPicPr>
          <p:nvPr/>
        </p:nvPicPr>
        <p:blipFill>
          <a:blip r:embed="rId3"/>
          <a:stretch>
            <a:fillRect/>
          </a:stretch>
        </p:blipFill>
        <p:spPr>
          <a:xfrm>
            <a:off x="5949177" y="5080534"/>
            <a:ext cx="2897364" cy="1539901"/>
          </a:xfrm>
          <a:prstGeom prst="rect">
            <a:avLst/>
          </a:prstGeom>
        </p:spPr>
      </p:pic>
      <p:sp>
        <p:nvSpPr>
          <p:cNvPr id="5" name="Oval Callout 4"/>
          <p:cNvSpPr/>
          <p:nvPr/>
        </p:nvSpPr>
        <p:spPr>
          <a:xfrm>
            <a:off x="3477981" y="4334612"/>
            <a:ext cx="3254327" cy="745922"/>
          </a:xfrm>
          <a:prstGeom prst="wedgeEllipseCallout">
            <a:avLst>
              <a:gd name="adj1" fmla="val 23694"/>
              <a:gd name="adj2" fmla="val 6429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Sounds like it meets my requirements!</a:t>
            </a:r>
            <a:endParaRPr lang="en-US" dirty="0">
              <a:solidFill>
                <a:schemeClr val="tx1"/>
              </a:solidFill>
            </a:endParaRPr>
          </a:p>
        </p:txBody>
      </p:sp>
    </p:spTree>
    <p:extLst>
      <p:ext uri="{BB962C8B-B14F-4D97-AF65-F5344CB8AC3E}">
        <p14:creationId xmlns:p14="http://schemas.microsoft.com/office/powerpoint/2010/main" val="13383525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p:txBody>
          <a:bodyPr/>
          <a:lstStyle/>
          <a:p>
            <a:r>
              <a:rPr lang="en-US" dirty="0" smtClean="0"/>
              <a:t>Sort of like an Interstate highway… no stop lights, and dedicated on and off ramps:</a:t>
            </a:r>
          </a:p>
        </p:txBody>
      </p:sp>
      <p:pic>
        <p:nvPicPr>
          <p:cNvPr id="4" name="Picture 3"/>
          <p:cNvPicPr>
            <a:picLocks noChangeAspect="1"/>
          </p:cNvPicPr>
          <p:nvPr/>
        </p:nvPicPr>
        <p:blipFill>
          <a:blip r:embed="rId3"/>
          <a:stretch>
            <a:fillRect/>
          </a:stretch>
        </p:blipFill>
        <p:spPr>
          <a:xfrm>
            <a:off x="1676400" y="2850030"/>
            <a:ext cx="5791200" cy="3187700"/>
          </a:xfrm>
          <a:prstGeom prst="rect">
            <a:avLst/>
          </a:prstGeom>
        </p:spPr>
      </p:pic>
    </p:spTree>
    <p:extLst>
      <p:ext uri="{BB962C8B-B14F-4D97-AF65-F5344CB8AC3E}">
        <p14:creationId xmlns:p14="http://schemas.microsoft.com/office/powerpoint/2010/main" val="15606931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Science DMZ and the </a:t>
            </a:r>
            <a:r>
              <a:rPr lang="en-US" dirty="0"/>
              <a:t>C</a:t>
            </a:r>
            <a:r>
              <a:rPr lang="en-US" dirty="0" smtClean="0"/>
              <a:t>ampus Network…</a:t>
            </a:r>
            <a:endParaRPr lang="en-US" dirty="0"/>
          </a:p>
        </p:txBody>
      </p:sp>
      <p:pic>
        <p:nvPicPr>
          <p:cNvPr id="4" name="Picture 3"/>
          <p:cNvPicPr>
            <a:picLocks noChangeAspect="1"/>
          </p:cNvPicPr>
          <p:nvPr/>
        </p:nvPicPr>
        <p:blipFill>
          <a:blip r:embed="rId3"/>
          <a:stretch>
            <a:fillRect/>
          </a:stretch>
        </p:blipFill>
        <p:spPr>
          <a:xfrm>
            <a:off x="779463" y="2999659"/>
            <a:ext cx="7697658" cy="2809233"/>
          </a:xfrm>
          <a:prstGeom prst="rect">
            <a:avLst/>
          </a:prstGeom>
        </p:spPr>
      </p:pic>
      <p:pic>
        <p:nvPicPr>
          <p:cNvPr id="5" name="Picture 4"/>
          <p:cNvPicPr>
            <a:picLocks noChangeAspect="1"/>
          </p:cNvPicPr>
          <p:nvPr/>
        </p:nvPicPr>
        <p:blipFill>
          <a:blip r:embed="rId4"/>
          <a:stretch>
            <a:fillRect/>
          </a:stretch>
        </p:blipFill>
        <p:spPr>
          <a:xfrm>
            <a:off x="5783464" y="5411990"/>
            <a:ext cx="1450506" cy="770920"/>
          </a:xfrm>
          <a:prstGeom prst="rect">
            <a:avLst/>
          </a:prstGeom>
        </p:spPr>
      </p:pic>
    </p:spTree>
    <p:extLst>
      <p:ext uri="{BB962C8B-B14F-4D97-AF65-F5344CB8AC3E}">
        <p14:creationId xmlns:p14="http://schemas.microsoft.com/office/powerpoint/2010/main" val="40327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6" dur="2000" fill="hold"/>
                                        <p:tgtEl>
                                          <p:spTgt spid="5"/>
                                        </p:tgtEl>
                                        <p:attrNameLst>
                                          <p:attrName>ppt_x</p:attrName>
                                          <p:attrName>ppt_y</p:attrName>
                                        </p:attrNameLst>
                                      </p:cBhvr>
                                      <p:rCtr x="-6860" y="-1603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Science DMZ and the </a:t>
            </a:r>
            <a:r>
              <a:rPr lang="en-US" dirty="0"/>
              <a:t>C</a:t>
            </a:r>
            <a:r>
              <a:rPr lang="en-US" dirty="0" smtClean="0"/>
              <a:t>ampus Network…</a:t>
            </a:r>
            <a:endParaRPr lang="en-US" dirty="0"/>
          </a:p>
        </p:txBody>
      </p:sp>
      <p:pic>
        <p:nvPicPr>
          <p:cNvPr id="4" name="Picture 3"/>
          <p:cNvPicPr>
            <a:picLocks noChangeAspect="1"/>
          </p:cNvPicPr>
          <p:nvPr/>
        </p:nvPicPr>
        <p:blipFill>
          <a:blip r:embed="rId3"/>
          <a:stretch>
            <a:fillRect/>
          </a:stretch>
        </p:blipFill>
        <p:spPr>
          <a:xfrm>
            <a:off x="779463" y="2999659"/>
            <a:ext cx="7697658" cy="2809233"/>
          </a:xfrm>
          <a:prstGeom prst="rect">
            <a:avLst/>
          </a:prstGeom>
        </p:spPr>
      </p:pic>
      <p:pic>
        <p:nvPicPr>
          <p:cNvPr id="6" name="Picture 5"/>
          <p:cNvPicPr>
            <a:picLocks noChangeAspect="1"/>
          </p:cNvPicPr>
          <p:nvPr/>
        </p:nvPicPr>
        <p:blipFill>
          <a:blip r:embed="rId4"/>
          <a:stretch>
            <a:fillRect/>
          </a:stretch>
        </p:blipFill>
        <p:spPr>
          <a:xfrm>
            <a:off x="779463" y="5797450"/>
            <a:ext cx="7697658" cy="762000"/>
          </a:xfrm>
          <a:prstGeom prst="rect">
            <a:avLst/>
          </a:prstGeom>
        </p:spPr>
      </p:pic>
      <p:pic>
        <p:nvPicPr>
          <p:cNvPr id="5" name="Picture 4"/>
          <p:cNvPicPr>
            <a:picLocks noChangeAspect="1"/>
          </p:cNvPicPr>
          <p:nvPr/>
        </p:nvPicPr>
        <p:blipFill>
          <a:blip r:embed="rId5"/>
          <a:stretch>
            <a:fillRect/>
          </a:stretch>
        </p:blipFill>
        <p:spPr>
          <a:xfrm>
            <a:off x="5783464" y="5411990"/>
            <a:ext cx="1450506" cy="770920"/>
          </a:xfrm>
          <a:prstGeom prst="rect">
            <a:avLst/>
          </a:prstGeom>
        </p:spPr>
      </p:pic>
    </p:spTree>
    <p:extLst>
      <p:ext uri="{BB962C8B-B14F-4D97-AF65-F5344CB8AC3E}">
        <p14:creationId xmlns:p14="http://schemas.microsoft.com/office/powerpoint/2010/main" val="40327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6" dur="2000" fill="hold"/>
                                        <p:tgtEl>
                                          <p:spTgt spid="5"/>
                                        </p:tgtEl>
                                        <p:attrNameLst>
                                          <p:attrName>ppt_x</p:attrName>
                                          <p:attrName>ppt_y</p:attrName>
                                        </p:attrNameLst>
                                      </p:cBhvr>
                                      <p:rCtr x="-6860" y="-1603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Science DMZ and the </a:t>
            </a:r>
            <a:r>
              <a:rPr lang="en-US" dirty="0"/>
              <a:t>C</a:t>
            </a:r>
            <a:r>
              <a:rPr lang="en-US" dirty="0" smtClean="0"/>
              <a:t>ampus Network…</a:t>
            </a:r>
            <a:endParaRPr lang="en-US" dirty="0"/>
          </a:p>
        </p:txBody>
      </p:sp>
      <p:pic>
        <p:nvPicPr>
          <p:cNvPr id="4" name="Picture 3"/>
          <p:cNvPicPr>
            <a:picLocks noChangeAspect="1"/>
          </p:cNvPicPr>
          <p:nvPr/>
        </p:nvPicPr>
        <p:blipFill>
          <a:blip r:embed="rId3"/>
          <a:stretch>
            <a:fillRect/>
          </a:stretch>
        </p:blipFill>
        <p:spPr>
          <a:xfrm>
            <a:off x="779463" y="2999659"/>
            <a:ext cx="7697658" cy="2809233"/>
          </a:xfrm>
          <a:prstGeom prst="rect">
            <a:avLst/>
          </a:prstGeom>
        </p:spPr>
      </p:pic>
      <p:pic>
        <p:nvPicPr>
          <p:cNvPr id="6" name="Picture 5"/>
          <p:cNvPicPr>
            <a:picLocks noChangeAspect="1"/>
          </p:cNvPicPr>
          <p:nvPr/>
        </p:nvPicPr>
        <p:blipFill>
          <a:blip r:embed="rId4"/>
          <a:stretch>
            <a:fillRect/>
          </a:stretch>
        </p:blipFill>
        <p:spPr>
          <a:xfrm>
            <a:off x="779463" y="5797450"/>
            <a:ext cx="7697658" cy="762000"/>
          </a:xfrm>
          <a:prstGeom prst="rect">
            <a:avLst/>
          </a:prstGeom>
        </p:spPr>
      </p:pic>
      <p:pic>
        <p:nvPicPr>
          <p:cNvPr id="5" name="Picture 4"/>
          <p:cNvPicPr>
            <a:picLocks noChangeAspect="1"/>
          </p:cNvPicPr>
          <p:nvPr/>
        </p:nvPicPr>
        <p:blipFill>
          <a:blip r:embed="rId5"/>
          <a:stretch>
            <a:fillRect/>
          </a:stretch>
        </p:blipFill>
        <p:spPr>
          <a:xfrm>
            <a:off x="5783464" y="5411990"/>
            <a:ext cx="1450506" cy="770920"/>
          </a:xfrm>
          <a:prstGeom prst="rect">
            <a:avLst/>
          </a:prstGeom>
        </p:spPr>
      </p:pic>
      <p:pic>
        <p:nvPicPr>
          <p:cNvPr id="7" name="Picture 6"/>
          <p:cNvPicPr>
            <a:picLocks noChangeAspect="1"/>
          </p:cNvPicPr>
          <p:nvPr/>
        </p:nvPicPr>
        <p:blipFill>
          <a:blip r:embed="rId6"/>
          <a:stretch>
            <a:fillRect/>
          </a:stretch>
        </p:blipFill>
        <p:spPr>
          <a:xfrm flipH="1">
            <a:off x="4241647" y="4115761"/>
            <a:ext cx="1181255" cy="712691"/>
          </a:xfrm>
          <a:prstGeom prst="rect">
            <a:avLst/>
          </a:prstGeom>
          <a:scene3d>
            <a:camera prst="perspectiveFront" fov="2700000">
              <a:rot lat="0" lon="6900000" rev="0"/>
            </a:camera>
            <a:lightRig rig="threePt" dir="t"/>
          </a:scene3d>
        </p:spPr>
      </p:pic>
      <p:sp>
        <p:nvSpPr>
          <p:cNvPr id="8" name="Oval Callout 7"/>
          <p:cNvSpPr/>
          <p:nvPr/>
        </p:nvSpPr>
        <p:spPr>
          <a:xfrm>
            <a:off x="2614595" y="2803692"/>
            <a:ext cx="771859" cy="487221"/>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385771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6" dur="2000" fill="hold"/>
                                        <p:tgtEl>
                                          <p:spTgt spid="5"/>
                                        </p:tgtEl>
                                        <p:attrNameLst>
                                          <p:attrName>ppt_x</p:attrName>
                                          <p:attrName>ppt_y</p:attrName>
                                        </p:attrNameLst>
                                      </p:cBhvr>
                                      <p:rCtr x="-6860" y="-1603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Science DMZ and the </a:t>
            </a:r>
            <a:r>
              <a:rPr lang="en-US" dirty="0"/>
              <a:t>C</a:t>
            </a:r>
            <a:r>
              <a:rPr lang="en-US" dirty="0" smtClean="0"/>
              <a:t>ampus Network…</a:t>
            </a:r>
            <a:endParaRPr lang="en-US" dirty="0"/>
          </a:p>
        </p:txBody>
      </p:sp>
      <p:pic>
        <p:nvPicPr>
          <p:cNvPr id="4" name="Picture 3"/>
          <p:cNvPicPr>
            <a:picLocks noChangeAspect="1"/>
          </p:cNvPicPr>
          <p:nvPr/>
        </p:nvPicPr>
        <p:blipFill>
          <a:blip r:embed="rId3"/>
          <a:stretch>
            <a:fillRect/>
          </a:stretch>
        </p:blipFill>
        <p:spPr>
          <a:xfrm>
            <a:off x="779463" y="2999659"/>
            <a:ext cx="7697658" cy="2809233"/>
          </a:xfrm>
          <a:prstGeom prst="rect">
            <a:avLst/>
          </a:prstGeom>
        </p:spPr>
      </p:pic>
      <p:pic>
        <p:nvPicPr>
          <p:cNvPr id="6" name="Picture 5"/>
          <p:cNvPicPr>
            <a:picLocks noChangeAspect="1"/>
          </p:cNvPicPr>
          <p:nvPr/>
        </p:nvPicPr>
        <p:blipFill>
          <a:blip r:embed="rId4"/>
          <a:stretch>
            <a:fillRect/>
          </a:stretch>
        </p:blipFill>
        <p:spPr>
          <a:xfrm>
            <a:off x="779463" y="5797450"/>
            <a:ext cx="7697658" cy="762000"/>
          </a:xfrm>
          <a:prstGeom prst="rect">
            <a:avLst/>
          </a:prstGeom>
        </p:spPr>
      </p:pic>
      <p:pic>
        <p:nvPicPr>
          <p:cNvPr id="5" name="Picture 4"/>
          <p:cNvPicPr>
            <a:picLocks noChangeAspect="1"/>
          </p:cNvPicPr>
          <p:nvPr/>
        </p:nvPicPr>
        <p:blipFill>
          <a:blip r:embed="rId5"/>
          <a:stretch>
            <a:fillRect/>
          </a:stretch>
        </p:blipFill>
        <p:spPr>
          <a:xfrm flipH="1">
            <a:off x="5783464" y="5411990"/>
            <a:ext cx="1450506" cy="770920"/>
          </a:xfrm>
          <a:prstGeom prst="rect">
            <a:avLst/>
          </a:prstGeom>
        </p:spPr>
      </p:pic>
      <p:pic>
        <p:nvPicPr>
          <p:cNvPr id="7" name="Picture 6"/>
          <p:cNvPicPr>
            <a:picLocks noChangeAspect="1"/>
          </p:cNvPicPr>
          <p:nvPr/>
        </p:nvPicPr>
        <p:blipFill>
          <a:blip r:embed="rId6"/>
          <a:stretch>
            <a:fillRect/>
          </a:stretch>
        </p:blipFill>
        <p:spPr>
          <a:xfrm flipH="1">
            <a:off x="4241647" y="4115761"/>
            <a:ext cx="1181255" cy="712691"/>
          </a:xfrm>
          <a:prstGeom prst="rect">
            <a:avLst/>
          </a:prstGeom>
          <a:scene3d>
            <a:camera prst="perspectiveFront" fov="2700000">
              <a:rot lat="0" lon="6900000" rev="0"/>
            </a:camera>
            <a:lightRig rig="threePt" dir="t"/>
          </a:scene3d>
        </p:spPr>
      </p:pic>
      <p:pic>
        <p:nvPicPr>
          <p:cNvPr id="10" name="Picture 9"/>
          <p:cNvPicPr>
            <a:picLocks noChangeAspect="1"/>
          </p:cNvPicPr>
          <p:nvPr/>
        </p:nvPicPr>
        <p:blipFill>
          <a:blip r:embed="rId5"/>
          <a:stretch>
            <a:fillRect/>
          </a:stretch>
        </p:blipFill>
        <p:spPr>
          <a:xfrm flipH="1">
            <a:off x="874964" y="5430705"/>
            <a:ext cx="1450506" cy="770920"/>
          </a:xfrm>
          <a:prstGeom prst="rect">
            <a:avLst/>
          </a:prstGeom>
        </p:spPr>
      </p:pic>
      <p:pic>
        <p:nvPicPr>
          <p:cNvPr id="11" name="Picture 10"/>
          <p:cNvPicPr>
            <a:picLocks noChangeAspect="1"/>
          </p:cNvPicPr>
          <p:nvPr/>
        </p:nvPicPr>
        <p:blipFill>
          <a:blip r:embed="rId5"/>
          <a:stretch>
            <a:fillRect/>
          </a:stretch>
        </p:blipFill>
        <p:spPr>
          <a:xfrm flipH="1">
            <a:off x="1600217" y="5259076"/>
            <a:ext cx="1450506" cy="770920"/>
          </a:xfrm>
          <a:prstGeom prst="rect">
            <a:avLst/>
          </a:prstGeom>
        </p:spPr>
      </p:pic>
      <p:pic>
        <p:nvPicPr>
          <p:cNvPr id="12" name="Picture 11"/>
          <p:cNvPicPr>
            <a:picLocks noChangeAspect="1"/>
          </p:cNvPicPr>
          <p:nvPr/>
        </p:nvPicPr>
        <p:blipFill>
          <a:blip r:embed="rId5"/>
          <a:stretch>
            <a:fillRect/>
          </a:stretch>
        </p:blipFill>
        <p:spPr>
          <a:xfrm flipH="1">
            <a:off x="3033162" y="5411990"/>
            <a:ext cx="1450506" cy="770920"/>
          </a:xfrm>
          <a:prstGeom prst="rect">
            <a:avLst/>
          </a:prstGeom>
        </p:spPr>
      </p:pic>
      <p:pic>
        <p:nvPicPr>
          <p:cNvPr id="13" name="Picture 12"/>
          <p:cNvPicPr>
            <a:picLocks noChangeAspect="1"/>
          </p:cNvPicPr>
          <p:nvPr/>
        </p:nvPicPr>
        <p:blipFill>
          <a:blip r:embed="rId5"/>
          <a:stretch>
            <a:fillRect/>
          </a:stretch>
        </p:blipFill>
        <p:spPr>
          <a:xfrm flipH="1">
            <a:off x="4241647" y="5411990"/>
            <a:ext cx="1450506" cy="770920"/>
          </a:xfrm>
          <a:prstGeom prst="rect">
            <a:avLst/>
          </a:prstGeom>
        </p:spPr>
      </p:pic>
      <p:pic>
        <p:nvPicPr>
          <p:cNvPr id="15" name="Picture 14"/>
          <p:cNvPicPr>
            <a:picLocks noChangeAspect="1"/>
          </p:cNvPicPr>
          <p:nvPr/>
        </p:nvPicPr>
        <p:blipFill>
          <a:blip r:embed="rId5"/>
          <a:stretch>
            <a:fillRect/>
          </a:stretch>
        </p:blipFill>
        <p:spPr>
          <a:xfrm>
            <a:off x="7026615" y="5766884"/>
            <a:ext cx="1450506" cy="770920"/>
          </a:xfrm>
          <a:prstGeom prst="rect">
            <a:avLst/>
          </a:prstGeom>
        </p:spPr>
      </p:pic>
      <p:pic>
        <p:nvPicPr>
          <p:cNvPr id="8" name="Picture 7"/>
          <p:cNvPicPr>
            <a:picLocks noChangeAspect="1"/>
          </p:cNvPicPr>
          <p:nvPr/>
        </p:nvPicPr>
        <p:blipFill>
          <a:blip r:embed="rId5"/>
          <a:stretch>
            <a:fillRect/>
          </a:stretch>
        </p:blipFill>
        <p:spPr>
          <a:xfrm>
            <a:off x="5576109" y="5644536"/>
            <a:ext cx="1450506" cy="770920"/>
          </a:xfrm>
          <a:prstGeom prst="rect">
            <a:avLst/>
          </a:prstGeom>
        </p:spPr>
      </p:pic>
      <p:pic>
        <p:nvPicPr>
          <p:cNvPr id="9" name="Picture 8"/>
          <p:cNvPicPr>
            <a:picLocks noChangeAspect="1"/>
          </p:cNvPicPr>
          <p:nvPr/>
        </p:nvPicPr>
        <p:blipFill>
          <a:blip r:embed="rId5"/>
          <a:stretch>
            <a:fillRect/>
          </a:stretch>
        </p:blipFill>
        <p:spPr>
          <a:xfrm>
            <a:off x="3972396" y="5716790"/>
            <a:ext cx="1450506" cy="770920"/>
          </a:xfrm>
          <a:prstGeom prst="rect">
            <a:avLst/>
          </a:prstGeom>
        </p:spPr>
      </p:pic>
      <p:pic>
        <p:nvPicPr>
          <p:cNvPr id="14" name="Picture 13"/>
          <p:cNvPicPr>
            <a:picLocks noChangeAspect="1"/>
          </p:cNvPicPr>
          <p:nvPr/>
        </p:nvPicPr>
        <p:blipFill>
          <a:blip r:embed="rId5"/>
          <a:stretch>
            <a:fillRect/>
          </a:stretch>
        </p:blipFill>
        <p:spPr>
          <a:xfrm>
            <a:off x="789931" y="5739160"/>
            <a:ext cx="1450506" cy="770920"/>
          </a:xfrm>
          <a:prstGeom prst="rect">
            <a:avLst/>
          </a:prstGeom>
        </p:spPr>
      </p:pic>
      <p:pic>
        <p:nvPicPr>
          <p:cNvPr id="16" name="Picture 15"/>
          <p:cNvPicPr>
            <a:picLocks noChangeAspect="1"/>
          </p:cNvPicPr>
          <p:nvPr/>
        </p:nvPicPr>
        <p:blipFill>
          <a:blip r:embed="rId5"/>
          <a:stretch>
            <a:fillRect/>
          </a:stretch>
        </p:blipFill>
        <p:spPr>
          <a:xfrm>
            <a:off x="2477870" y="5766884"/>
            <a:ext cx="1450506" cy="770920"/>
          </a:xfrm>
          <a:prstGeom prst="rect">
            <a:avLst/>
          </a:prstGeom>
        </p:spPr>
      </p:pic>
    </p:spTree>
    <p:extLst>
      <p:ext uri="{BB962C8B-B14F-4D97-AF65-F5344CB8AC3E}">
        <p14:creationId xmlns:p14="http://schemas.microsoft.com/office/powerpoint/2010/main" val="9861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6" dur="2000" fill="hold"/>
                                        <p:tgtEl>
                                          <p:spTgt spid="5"/>
                                        </p:tgtEl>
                                        <p:attrNameLst>
                                          <p:attrName>ppt_x</p:attrName>
                                          <p:attrName>ppt_y</p:attrName>
                                        </p:attrNameLst>
                                      </p:cBhvr>
                                      <p:rCtr x="-6860" y="-1603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14" dur="2000" fill="hold"/>
                                        <p:tgtEl>
                                          <p:spTgt spid="8"/>
                                        </p:tgtEl>
                                        <p:attrNameLst>
                                          <p:attrName>ppt_x</p:attrName>
                                          <p:attrName>ppt_y</p:attrName>
                                        </p:attrNameLst>
                                      </p:cBhvr>
                                      <p:rCtr x="-6860" y="-16033"/>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22" dur="2000" fill="hold"/>
                                        <p:tgtEl>
                                          <p:spTgt spid="9"/>
                                        </p:tgtEl>
                                        <p:attrNameLst>
                                          <p:attrName>ppt_x</p:attrName>
                                          <p:attrName>ppt_y</p:attrName>
                                        </p:attrNameLst>
                                      </p:cBhvr>
                                      <p:rCtr x="-6860" y="-16033"/>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30" dur="2000" fill="hold"/>
                                        <p:tgtEl>
                                          <p:spTgt spid="10"/>
                                        </p:tgtEl>
                                        <p:attrNameLst>
                                          <p:attrName>ppt_x</p:attrName>
                                          <p:attrName>ppt_y</p:attrName>
                                        </p:attrNameLst>
                                      </p:cBhvr>
                                      <p:rCtr x="-6860" y="-16033"/>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38" dur="2000" fill="hold"/>
                                        <p:tgtEl>
                                          <p:spTgt spid="11"/>
                                        </p:tgtEl>
                                        <p:attrNameLst>
                                          <p:attrName>ppt_x</p:attrName>
                                          <p:attrName>ppt_y</p:attrName>
                                        </p:attrNameLst>
                                      </p:cBhvr>
                                      <p:rCtr x="-6860" y="-16033"/>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46" dur="2000" fill="hold"/>
                                        <p:tgtEl>
                                          <p:spTgt spid="12"/>
                                        </p:tgtEl>
                                        <p:attrNameLst>
                                          <p:attrName>ppt_x</p:attrName>
                                          <p:attrName>ppt_y</p:attrName>
                                        </p:attrNameLst>
                                      </p:cBhvr>
                                      <p:rCtr x="-6860" y="-16033"/>
                                    </p:animMotion>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54" dur="2000" fill="hold"/>
                                        <p:tgtEl>
                                          <p:spTgt spid="13"/>
                                        </p:tgtEl>
                                        <p:attrNameLst>
                                          <p:attrName>ppt_x</p:attrName>
                                          <p:attrName>ppt_y</p:attrName>
                                        </p:attrNameLst>
                                      </p:cBhvr>
                                      <p:rCtr x="-6860" y="-16033"/>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62" dur="2000" fill="hold"/>
                                        <p:tgtEl>
                                          <p:spTgt spid="14"/>
                                        </p:tgtEl>
                                        <p:attrNameLst>
                                          <p:attrName>ppt_x</p:attrName>
                                          <p:attrName>ppt_y</p:attrName>
                                        </p:attrNameLst>
                                      </p:cBhvr>
                                      <p:rCtr x="-6860" y="-16033"/>
                                    </p:animMotion>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70" dur="2000" fill="hold"/>
                                        <p:tgtEl>
                                          <p:spTgt spid="15"/>
                                        </p:tgtEl>
                                        <p:attrNameLst>
                                          <p:attrName>ppt_x</p:attrName>
                                          <p:attrName>ppt_y</p:attrName>
                                        </p:attrNameLst>
                                      </p:cBhvr>
                                      <p:rCtr x="-6860" y="-16033"/>
                                    </p:animMotion>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78" dur="2000" fill="hold"/>
                                        <p:tgtEl>
                                          <p:spTgt spid="16"/>
                                        </p:tgtEl>
                                        <p:attrNameLst>
                                          <p:attrName>ppt_x</p:attrName>
                                          <p:attrName>ppt_y</p:attrName>
                                        </p:attrNameLst>
                                      </p:cBhvr>
                                      <p:rCtr x="-6860" y="-16033"/>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452301"/>
          </a:xfrm>
        </p:spPr>
        <p:txBody>
          <a:bodyPr/>
          <a:lstStyle/>
          <a:p>
            <a:pPr marL="0" indent="0">
              <a:buNone/>
            </a:pPr>
            <a:r>
              <a:rPr lang="en-US" dirty="0" smtClean="0"/>
              <a:t>Science DMZ and the </a:t>
            </a:r>
            <a:r>
              <a:rPr lang="en-US" dirty="0"/>
              <a:t>C</a:t>
            </a:r>
            <a:r>
              <a:rPr lang="en-US" dirty="0" smtClean="0"/>
              <a:t>ampus Network…</a:t>
            </a:r>
            <a:endParaRPr lang="en-US" dirty="0"/>
          </a:p>
        </p:txBody>
      </p:sp>
      <p:pic>
        <p:nvPicPr>
          <p:cNvPr id="4" name="Picture 3"/>
          <p:cNvPicPr>
            <a:picLocks noChangeAspect="1"/>
          </p:cNvPicPr>
          <p:nvPr/>
        </p:nvPicPr>
        <p:blipFill>
          <a:blip r:embed="rId3"/>
          <a:stretch>
            <a:fillRect/>
          </a:stretch>
        </p:blipFill>
        <p:spPr>
          <a:xfrm>
            <a:off x="779463" y="2999659"/>
            <a:ext cx="7697658" cy="2809233"/>
          </a:xfrm>
          <a:prstGeom prst="rect">
            <a:avLst/>
          </a:prstGeom>
        </p:spPr>
      </p:pic>
      <p:pic>
        <p:nvPicPr>
          <p:cNvPr id="6" name="Picture 5"/>
          <p:cNvPicPr>
            <a:picLocks noChangeAspect="1"/>
          </p:cNvPicPr>
          <p:nvPr/>
        </p:nvPicPr>
        <p:blipFill>
          <a:blip r:embed="rId4"/>
          <a:stretch>
            <a:fillRect/>
          </a:stretch>
        </p:blipFill>
        <p:spPr>
          <a:xfrm>
            <a:off x="779463" y="5797450"/>
            <a:ext cx="7697658" cy="762000"/>
          </a:xfrm>
          <a:prstGeom prst="rect">
            <a:avLst/>
          </a:prstGeom>
        </p:spPr>
      </p:pic>
      <p:pic>
        <p:nvPicPr>
          <p:cNvPr id="5" name="Picture 4"/>
          <p:cNvPicPr>
            <a:picLocks noChangeAspect="1"/>
          </p:cNvPicPr>
          <p:nvPr/>
        </p:nvPicPr>
        <p:blipFill>
          <a:blip r:embed="rId5"/>
          <a:stretch>
            <a:fillRect/>
          </a:stretch>
        </p:blipFill>
        <p:spPr>
          <a:xfrm flipH="1">
            <a:off x="5783464" y="5411990"/>
            <a:ext cx="1450506" cy="770920"/>
          </a:xfrm>
          <a:prstGeom prst="rect">
            <a:avLst/>
          </a:prstGeom>
        </p:spPr>
      </p:pic>
      <p:pic>
        <p:nvPicPr>
          <p:cNvPr id="7" name="Picture 6"/>
          <p:cNvPicPr>
            <a:picLocks noChangeAspect="1"/>
          </p:cNvPicPr>
          <p:nvPr/>
        </p:nvPicPr>
        <p:blipFill>
          <a:blip r:embed="rId6"/>
          <a:stretch>
            <a:fillRect/>
          </a:stretch>
        </p:blipFill>
        <p:spPr>
          <a:xfrm flipH="1">
            <a:off x="4241647" y="4115761"/>
            <a:ext cx="1181255" cy="712691"/>
          </a:xfrm>
          <a:prstGeom prst="rect">
            <a:avLst/>
          </a:prstGeom>
          <a:scene3d>
            <a:camera prst="perspectiveFront" fov="2700000">
              <a:rot lat="0" lon="6900000" rev="0"/>
            </a:camera>
            <a:lightRig rig="threePt" dir="t"/>
          </a:scene3d>
        </p:spPr>
      </p:pic>
      <p:pic>
        <p:nvPicPr>
          <p:cNvPr id="10" name="Picture 9"/>
          <p:cNvPicPr>
            <a:picLocks noChangeAspect="1"/>
          </p:cNvPicPr>
          <p:nvPr/>
        </p:nvPicPr>
        <p:blipFill>
          <a:blip r:embed="rId5"/>
          <a:stretch>
            <a:fillRect/>
          </a:stretch>
        </p:blipFill>
        <p:spPr>
          <a:xfrm flipH="1">
            <a:off x="874964" y="5430705"/>
            <a:ext cx="1450506" cy="770920"/>
          </a:xfrm>
          <a:prstGeom prst="rect">
            <a:avLst/>
          </a:prstGeom>
        </p:spPr>
      </p:pic>
      <p:pic>
        <p:nvPicPr>
          <p:cNvPr id="11" name="Picture 10"/>
          <p:cNvPicPr>
            <a:picLocks noChangeAspect="1"/>
          </p:cNvPicPr>
          <p:nvPr/>
        </p:nvPicPr>
        <p:blipFill>
          <a:blip r:embed="rId5"/>
          <a:stretch>
            <a:fillRect/>
          </a:stretch>
        </p:blipFill>
        <p:spPr>
          <a:xfrm flipH="1">
            <a:off x="1600217" y="5259076"/>
            <a:ext cx="1450506" cy="770920"/>
          </a:xfrm>
          <a:prstGeom prst="rect">
            <a:avLst/>
          </a:prstGeom>
        </p:spPr>
      </p:pic>
      <p:pic>
        <p:nvPicPr>
          <p:cNvPr id="12" name="Picture 11"/>
          <p:cNvPicPr>
            <a:picLocks noChangeAspect="1"/>
          </p:cNvPicPr>
          <p:nvPr/>
        </p:nvPicPr>
        <p:blipFill>
          <a:blip r:embed="rId5"/>
          <a:stretch>
            <a:fillRect/>
          </a:stretch>
        </p:blipFill>
        <p:spPr>
          <a:xfrm flipH="1">
            <a:off x="3033162" y="5411990"/>
            <a:ext cx="1450506" cy="770920"/>
          </a:xfrm>
          <a:prstGeom prst="rect">
            <a:avLst/>
          </a:prstGeom>
        </p:spPr>
      </p:pic>
      <p:pic>
        <p:nvPicPr>
          <p:cNvPr id="13" name="Picture 12"/>
          <p:cNvPicPr>
            <a:picLocks noChangeAspect="1"/>
          </p:cNvPicPr>
          <p:nvPr/>
        </p:nvPicPr>
        <p:blipFill>
          <a:blip r:embed="rId5"/>
          <a:stretch>
            <a:fillRect/>
          </a:stretch>
        </p:blipFill>
        <p:spPr>
          <a:xfrm flipH="1">
            <a:off x="4241647" y="5411990"/>
            <a:ext cx="1450506" cy="770920"/>
          </a:xfrm>
          <a:prstGeom prst="rect">
            <a:avLst/>
          </a:prstGeom>
        </p:spPr>
      </p:pic>
      <p:pic>
        <p:nvPicPr>
          <p:cNvPr id="15" name="Picture 14"/>
          <p:cNvPicPr>
            <a:picLocks noChangeAspect="1"/>
          </p:cNvPicPr>
          <p:nvPr/>
        </p:nvPicPr>
        <p:blipFill>
          <a:blip r:embed="rId5"/>
          <a:stretch>
            <a:fillRect/>
          </a:stretch>
        </p:blipFill>
        <p:spPr>
          <a:xfrm>
            <a:off x="7026615" y="5766884"/>
            <a:ext cx="1450506" cy="770920"/>
          </a:xfrm>
          <a:prstGeom prst="rect">
            <a:avLst/>
          </a:prstGeom>
        </p:spPr>
      </p:pic>
      <p:pic>
        <p:nvPicPr>
          <p:cNvPr id="8" name="Picture 7"/>
          <p:cNvPicPr>
            <a:picLocks noChangeAspect="1"/>
          </p:cNvPicPr>
          <p:nvPr/>
        </p:nvPicPr>
        <p:blipFill>
          <a:blip r:embed="rId5"/>
          <a:stretch>
            <a:fillRect/>
          </a:stretch>
        </p:blipFill>
        <p:spPr>
          <a:xfrm>
            <a:off x="5576109" y="5644536"/>
            <a:ext cx="1450506" cy="770920"/>
          </a:xfrm>
          <a:prstGeom prst="rect">
            <a:avLst/>
          </a:prstGeom>
        </p:spPr>
      </p:pic>
      <p:pic>
        <p:nvPicPr>
          <p:cNvPr id="9" name="Picture 8"/>
          <p:cNvPicPr>
            <a:picLocks noChangeAspect="1"/>
          </p:cNvPicPr>
          <p:nvPr/>
        </p:nvPicPr>
        <p:blipFill>
          <a:blip r:embed="rId5"/>
          <a:stretch>
            <a:fillRect/>
          </a:stretch>
        </p:blipFill>
        <p:spPr>
          <a:xfrm>
            <a:off x="3972396" y="5716790"/>
            <a:ext cx="1450506" cy="770920"/>
          </a:xfrm>
          <a:prstGeom prst="rect">
            <a:avLst/>
          </a:prstGeom>
        </p:spPr>
      </p:pic>
      <p:pic>
        <p:nvPicPr>
          <p:cNvPr id="14" name="Picture 13"/>
          <p:cNvPicPr>
            <a:picLocks noChangeAspect="1"/>
          </p:cNvPicPr>
          <p:nvPr/>
        </p:nvPicPr>
        <p:blipFill>
          <a:blip r:embed="rId5"/>
          <a:stretch>
            <a:fillRect/>
          </a:stretch>
        </p:blipFill>
        <p:spPr>
          <a:xfrm>
            <a:off x="789931" y="5739160"/>
            <a:ext cx="1450506" cy="770920"/>
          </a:xfrm>
          <a:prstGeom prst="rect">
            <a:avLst/>
          </a:prstGeom>
        </p:spPr>
      </p:pic>
      <p:pic>
        <p:nvPicPr>
          <p:cNvPr id="16" name="Picture 15"/>
          <p:cNvPicPr>
            <a:picLocks noChangeAspect="1"/>
          </p:cNvPicPr>
          <p:nvPr/>
        </p:nvPicPr>
        <p:blipFill>
          <a:blip r:embed="rId5"/>
          <a:stretch>
            <a:fillRect/>
          </a:stretch>
        </p:blipFill>
        <p:spPr>
          <a:xfrm>
            <a:off x="2477870" y="5766884"/>
            <a:ext cx="1450506" cy="770920"/>
          </a:xfrm>
          <a:prstGeom prst="rect">
            <a:avLst/>
          </a:prstGeom>
        </p:spPr>
      </p:pic>
      <p:pic>
        <p:nvPicPr>
          <p:cNvPr id="17" name="Picture 16"/>
          <p:cNvPicPr>
            <a:picLocks noChangeAspect="1"/>
          </p:cNvPicPr>
          <p:nvPr/>
        </p:nvPicPr>
        <p:blipFill>
          <a:blip r:embed="rId7"/>
          <a:stretch>
            <a:fillRect/>
          </a:stretch>
        </p:blipFill>
        <p:spPr>
          <a:xfrm flipH="1">
            <a:off x="2591407" y="3295273"/>
            <a:ext cx="217472" cy="218204"/>
          </a:xfrm>
          <a:prstGeom prst="rect">
            <a:avLst/>
          </a:prstGeom>
        </p:spPr>
      </p:pic>
    </p:spTree>
    <p:extLst>
      <p:ext uri="{BB962C8B-B14F-4D97-AF65-F5344CB8AC3E}">
        <p14:creationId xmlns:p14="http://schemas.microsoft.com/office/powerpoint/2010/main" val="420420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6" dur="2000" fill="hold"/>
                                        <p:tgtEl>
                                          <p:spTgt spid="5"/>
                                        </p:tgtEl>
                                        <p:attrNameLst>
                                          <p:attrName>ppt_x</p:attrName>
                                          <p:attrName>ppt_y</p:attrName>
                                        </p:attrNameLst>
                                      </p:cBhvr>
                                      <p:rCtr x="-6860" y="-1603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14" dur="2000" fill="hold"/>
                                        <p:tgtEl>
                                          <p:spTgt spid="8"/>
                                        </p:tgtEl>
                                        <p:attrNameLst>
                                          <p:attrName>ppt_x</p:attrName>
                                          <p:attrName>ppt_y</p:attrName>
                                        </p:attrNameLst>
                                      </p:cBhvr>
                                      <p:rCtr x="-6860" y="-16033"/>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22" dur="2000" fill="hold"/>
                                        <p:tgtEl>
                                          <p:spTgt spid="9"/>
                                        </p:tgtEl>
                                        <p:attrNameLst>
                                          <p:attrName>ppt_x</p:attrName>
                                          <p:attrName>ppt_y</p:attrName>
                                        </p:attrNameLst>
                                      </p:cBhvr>
                                      <p:rCtr x="-6860" y="-16033"/>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30" dur="2000" fill="hold"/>
                                        <p:tgtEl>
                                          <p:spTgt spid="10"/>
                                        </p:tgtEl>
                                        <p:attrNameLst>
                                          <p:attrName>ppt_x</p:attrName>
                                          <p:attrName>ppt_y</p:attrName>
                                        </p:attrNameLst>
                                      </p:cBhvr>
                                      <p:rCtr x="-6860" y="-16033"/>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38" dur="2000" fill="hold"/>
                                        <p:tgtEl>
                                          <p:spTgt spid="11"/>
                                        </p:tgtEl>
                                        <p:attrNameLst>
                                          <p:attrName>ppt_x</p:attrName>
                                          <p:attrName>ppt_y</p:attrName>
                                        </p:attrNameLst>
                                      </p:cBhvr>
                                      <p:rCtr x="-6860" y="-16033"/>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46" dur="2000" fill="hold"/>
                                        <p:tgtEl>
                                          <p:spTgt spid="12"/>
                                        </p:tgtEl>
                                        <p:attrNameLst>
                                          <p:attrName>ppt_x</p:attrName>
                                          <p:attrName>ppt_y</p:attrName>
                                        </p:attrNameLst>
                                      </p:cBhvr>
                                      <p:rCtr x="-6860" y="-16033"/>
                                    </p:animMotion>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54" dur="2000" fill="hold"/>
                                        <p:tgtEl>
                                          <p:spTgt spid="13"/>
                                        </p:tgtEl>
                                        <p:attrNameLst>
                                          <p:attrName>ppt_x</p:attrName>
                                          <p:attrName>ppt_y</p:attrName>
                                        </p:attrNameLst>
                                      </p:cBhvr>
                                      <p:rCtr x="-6860" y="-16033"/>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62" dur="2000" fill="hold"/>
                                        <p:tgtEl>
                                          <p:spTgt spid="14"/>
                                        </p:tgtEl>
                                        <p:attrNameLst>
                                          <p:attrName>ppt_x</p:attrName>
                                          <p:attrName>ppt_y</p:attrName>
                                        </p:attrNameLst>
                                      </p:cBhvr>
                                      <p:rCtr x="-6860" y="-16033"/>
                                    </p:animMotion>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70" dur="2000" fill="hold"/>
                                        <p:tgtEl>
                                          <p:spTgt spid="15"/>
                                        </p:tgtEl>
                                        <p:attrNameLst>
                                          <p:attrName>ppt_x</p:attrName>
                                          <p:attrName>ppt_y</p:attrName>
                                        </p:attrNameLst>
                                      </p:cBhvr>
                                      <p:rCtr x="-6860" y="-16033"/>
                                    </p:animMotion>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2.88642E-6 -4.77294E-6 C -0.00052 -0.02618 -0.0007 -0.05166 -0.00122 -0.07645 C -0.00139 -0.08897 -0.00313 -0.10125 -0.004 -0.11306 C -0.00487 -0.12256 -0.00556 -0.1316 -0.00591 -0.1411 C -0.00626 -0.14782 -0.0066 -0.15477 -0.00695 -0.16079 C -0.00764 -0.17052 -0.01424 -0.20134 -0.0165 -0.20829 C -0.01859 -0.2157 -0.0231 -0.22822 -0.0231 -0.22798 C -0.02536 -0.24235 -0.02796 -0.26343 -0.03178 -0.27618 C -0.03404 -0.28452 -0.03456 -0.27988 -0.03734 -0.28475 C -0.04585 -0.29865 -0.04325 -0.29541 -0.05367 -0.30143 C -0.06322 -0.30746 -0.07294 -0.31371 -0.08215 -0.32043 C -0.09083 -0.31927 -0.09934 -0.31904 -0.10785 -0.3151 C -0.10942 -0.3151 -0.11046 -0.31139 -0.11167 -0.31 C -0.11602 -0.30722 -0.12487 -0.30444 -0.12487 -0.30375 C -0.13269 -0.28938 -0.12418 -0.30861 -0.12904 -0.29054 C -0.1306 -0.28405 -0.1346 -0.27316 -0.1346 -0.27293 C -0.13668 -0.25509 -0.13442 -0.2771 -0.13633 -0.24536 C -0.13668 -0.24258 -0.1372 -0.23679 -0.1372 -0.23656 " pathEditMode="relative" rAng="0" ptsTypes="fffffffffffffffffA">
                                      <p:cBhvr>
                                        <p:cTn id="78" dur="2000" fill="hold"/>
                                        <p:tgtEl>
                                          <p:spTgt spid="16"/>
                                        </p:tgtEl>
                                        <p:attrNameLst>
                                          <p:attrName>ppt_x</p:attrName>
                                          <p:attrName>ppt_y</p:attrName>
                                        </p:attrNameLst>
                                      </p:cBhvr>
                                      <p:rCtr x="-6860" y="-16033"/>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02335" y="2540105"/>
            <a:ext cx="2098357" cy="1471982"/>
          </a:xfrm>
          <a:prstGeom prst="rect">
            <a:avLst/>
          </a:prstGeom>
        </p:spPr>
      </p:pic>
      <p:sp>
        <p:nvSpPr>
          <p:cNvPr id="2" name="Title 1"/>
          <p:cNvSpPr>
            <a:spLocks noGrp="1"/>
          </p:cNvSpPr>
          <p:nvPr>
            <p:ph type="title"/>
          </p:nvPr>
        </p:nvSpPr>
        <p:spPr/>
        <p:txBody>
          <a:bodyPr/>
          <a:lstStyle/>
          <a:p>
            <a:r>
              <a:rPr lang="en-US" dirty="0" smtClean="0"/>
              <a:t>The Evolution of Science DMZ</a:t>
            </a:r>
            <a:endParaRPr lang="en-US" sz="2000" dirty="0"/>
          </a:p>
        </p:txBody>
      </p:sp>
      <p:sp>
        <p:nvSpPr>
          <p:cNvPr id="3" name="Content Placeholder 2"/>
          <p:cNvSpPr>
            <a:spLocks noGrp="1"/>
          </p:cNvSpPr>
          <p:nvPr>
            <p:ph idx="1"/>
          </p:nvPr>
        </p:nvSpPr>
        <p:spPr>
          <a:xfrm>
            <a:off x="779463" y="1828800"/>
            <a:ext cx="7583487" cy="562561"/>
          </a:xfrm>
        </p:spPr>
        <p:txBody>
          <a:bodyPr/>
          <a:lstStyle/>
          <a:p>
            <a:pPr marL="0" indent="0">
              <a:buNone/>
            </a:pPr>
            <a:r>
              <a:rPr lang="en-US" dirty="0" smtClean="0"/>
              <a:t>Corporate Environment: </a:t>
            </a:r>
            <a:endParaRPr lang="en-US" dirty="0"/>
          </a:p>
        </p:txBody>
      </p:sp>
      <p:pic>
        <p:nvPicPr>
          <p:cNvPr id="5" name="Picture 4"/>
          <p:cNvPicPr>
            <a:picLocks noChangeAspect="1"/>
          </p:cNvPicPr>
          <p:nvPr/>
        </p:nvPicPr>
        <p:blipFill>
          <a:blip r:embed="rId4"/>
          <a:stretch>
            <a:fillRect/>
          </a:stretch>
        </p:blipFill>
        <p:spPr>
          <a:xfrm>
            <a:off x="2481263" y="3649494"/>
            <a:ext cx="3403600" cy="2387600"/>
          </a:xfrm>
          <a:prstGeom prst="rect">
            <a:avLst/>
          </a:prstGeom>
        </p:spPr>
      </p:pic>
      <p:pic>
        <p:nvPicPr>
          <p:cNvPr id="7" name="Picture 6"/>
          <p:cNvPicPr>
            <a:picLocks noChangeAspect="1"/>
          </p:cNvPicPr>
          <p:nvPr/>
        </p:nvPicPr>
        <p:blipFill>
          <a:blip r:embed="rId5"/>
          <a:stretch>
            <a:fillRect/>
          </a:stretch>
        </p:blipFill>
        <p:spPr>
          <a:xfrm>
            <a:off x="5231236" y="2540105"/>
            <a:ext cx="3024915" cy="1865364"/>
          </a:xfrm>
          <a:prstGeom prst="rect">
            <a:avLst/>
          </a:prstGeom>
        </p:spPr>
      </p:pic>
      <p:sp>
        <p:nvSpPr>
          <p:cNvPr id="8" name="TextBox 7"/>
          <p:cNvSpPr txBox="1"/>
          <p:nvPr/>
        </p:nvSpPr>
        <p:spPr>
          <a:xfrm>
            <a:off x="6786803" y="5486538"/>
            <a:ext cx="1469348" cy="646331"/>
          </a:xfrm>
          <a:prstGeom prst="rect">
            <a:avLst/>
          </a:prstGeom>
          <a:noFill/>
        </p:spPr>
        <p:txBody>
          <a:bodyPr wrap="none" rtlCol="0">
            <a:spAutoFit/>
          </a:bodyPr>
          <a:lstStyle/>
          <a:p>
            <a:r>
              <a:rPr lang="en-US" dirty="0" smtClean="0">
                <a:solidFill>
                  <a:schemeClr val="bg1"/>
                </a:solidFill>
              </a:rPr>
              <a:t>Offer Goods </a:t>
            </a:r>
          </a:p>
          <a:p>
            <a:r>
              <a:rPr lang="en-US" dirty="0" smtClean="0">
                <a:solidFill>
                  <a:schemeClr val="bg1"/>
                </a:solidFill>
              </a:rPr>
              <a:t>and Services</a:t>
            </a:r>
            <a:endParaRPr lang="en-US" dirty="0">
              <a:solidFill>
                <a:schemeClr val="bg1"/>
              </a:solidFill>
            </a:endParaRPr>
          </a:p>
        </p:txBody>
      </p:sp>
    </p:spTree>
    <p:extLst>
      <p:ext uri="{BB962C8B-B14F-4D97-AF65-F5344CB8AC3E}">
        <p14:creationId xmlns:p14="http://schemas.microsoft.com/office/powerpoint/2010/main" val="38428233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ANALOGY RECAP…</a:t>
            </a:r>
            <a:endParaRPr lang="en-US" sz="2000" dirty="0"/>
          </a:p>
        </p:txBody>
      </p:sp>
      <p:pic>
        <p:nvPicPr>
          <p:cNvPr id="4" name="Picture 3"/>
          <p:cNvPicPr>
            <a:picLocks noChangeAspect="1"/>
          </p:cNvPicPr>
          <p:nvPr/>
        </p:nvPicPr>
        <p:blipFill>
          <a:blip r:embed="rId3"/>
          <a:stretch>
            <a:fillRect/>
          </a:stretch>
        </p:blipFill>
        <p:spPr>
          <a:xfrm>
            <a:off x="1189502" y="1656806"/>
            <a:ext cx="1913461" cy="1435096"/>
          </a:xfrm>
          <a:prstGeom prst="rect">
            <a:avLst/>
          </a:prstGeom>
        </p:spPr>
      </p:pic>
      <p:sp>
        <p:nvSpPr>
          <p:cNvPr id="5" name="TextBox 4"/>
          <p:cNvSpPr txBox="1"/>
          <p:nvPr/>
        </p:nvSpPr>
        <p:spPr>
          <a:xfrm>
            <a:off x="1554111" y="3091902"/>
            <a:ext cx="1217213" cy="646331"/>
          </a:xfrm>
          <a:prstGeom prst="rect">
            <a:avLst/>
          </a:prstGeom>
          <a:noFill/>
        </p:spPr>
        <p:txBody>
          <a:bodyPr wrap="none" rtlCol="0">
            <a:spAutoFit/>
          </a:bodyPr>
          <a:lstStyle/>
          <a:p>
            <a:pPr algn="ctr"/>
            <a:r>
              <a:rPr lang="en-US" dirty="0" smtClean="0">
                <a:solidFill>
                  <a:srgbClr val="FFFFFF"/>
                </a:solidFill>
              </a:rPr>
              <a:t>Corporate</a:t>
            </a:r>
          </a:p>
          <a:p>
            <a:pPr algn="ctr"/>
            <a:r>
              <a:rPr lang="en-US" dirty="0" smtClean="0">
                <a:solidFill>
                  <a:srgbClr val="FFFFFF"/>
                </a:solidFill>
              </a:rPr>
              <a:t>Network</a:t>
            </a:r>
            <a:endParaRPr lang="en-US" dirty="0">
              <a:solidFill>
                <a:srgbClr val="FFFFFF"/>
              </a:solidFill>
            </a:endParaRPr>
          </a:p>
        </p:txBody>
      </p:sp>
      <p:pic>
        <p:nvPicPr>
          <p:cNvPr id="6" name="Picture 5"/>
          <p:cNvPicPr>
            <a:picLocks noChangeAspect="1"/>
          </p:cNvPicPr>
          <p:nvPr/>
        </p:nvPicPr>
        <p:blipFill>
          <a:blip r:embed="rId4"/>
          <a:stretch>
            <a:fillRect/>
          </a:stretch>
        </p:blipFill>
        <p:spPr>
          <a:xfrm>
            <a:off x="3598522" y="1479451"/>
            <a:ext cx="1625600" cy="1625600"/>
          </a:xfrm>
          <a:prstGeom prst="rect">
            <a:avLst/>
          </a:prstGeom>
        </p:spPr>
      </p:pic>
      <p:pic>
        <p:nvPicPr>
          <p:cNvPr id="7" name="Picture 6"/>
          <p:cNvPicPr>
            <a:picLocks noChangeAspect="1"/>
          </p:cNvPicPr>
          <p:nvPr/>
        </p:nvPicPr>
        <p:blipFill>
          <a:blip r:embed="rId5"/>
          <a:stretch>
            <a:fillRect/>
          </a:stretch>
        </p:blipFill>
        <p:spPr>
          <a:xfrm>
            <a:off x="5592688" y="1656806"/>
            <a:ext cx="1933482" cy="1448245"/>
          </a:xfrm>
          <a:prstGeom prst="rect">
            <a:avLst/>
          </a:prstGeom>
        </p:spPr>
      </p:pic>
      <p:sp>
        <p:nvSpPr>
          <p:cNvPr id="8" name="TextBox 7"/>
          <p:cNvSpPr txBox="1"/>
          <p:nvPr/>
        </p:nvSpPr>
        <p:spPr>
          <a:xfrm>
            <a:off x="6104027" y="3091902"/>
            <a:ext cx="865441" cy="646331"/>
          </a:xfrm>
          <a:prstGeom prst="rect">
            <a:avLst/>
          </a:prstGeom>
          <a:noFill/>
        </p:spPr>
        <p:txBody>
          <a:bodyPr wrap="none" rtlCol="0">
            <a:spAutoFit/>
          </a:bodyPr>
          <a:lstStyle/>
          <a:p>
            <a:pPr algn="ctr"/>
            <a:r>
              <a:rPr lang="en-US" dirty="0" smtClean="0">
                <a:solidFill>
                  <a:srgbClr val="FFFFFF"/>
                </a:solidFill>
              </a:rPr>
              <a:t>Sealed</a:t>
            </a:r>
          </a:p>
          <a:p>
            <a:pPr algn="ctr"/>
            <a:r>
              <a:rPr lang="en-US" dirty="0" smtClean="0">
                <a:solidFill>
                  <a:srgbClr val="FFFFFF"/>
                </a:solidFill>
              </a:rPr>
              <a:t>Vault</a:t>
            </a:r>
          </a:p>
        </p:txBody>
      </p:sp>
      <p:pic>
        <p:nvPicPr>
          <p:cNvPr id="9" name="Picture 8"/>
          <p:cNvPicPr>
            <a:picLocks noChangeAspect="1"/>
          </p:cNvPicPr>
          <p:nvPr/>
        </p:nvPicPr>
        <p:blipFill>
          <a:blip r:embed="rId6"/>
          <a:stretch>
            <a:fillRect/>
          </a:stretch>
        </p:blipFill>
        <p:spPr>
          <a:xfrm>
            <a:off x="893833" y="4050441"/>
            <a:ext cx="2653392" cy="1304378"/>
          </a:xfrm>
          <a:prstGeom prst="rect">
            <a:avLst/>
          </a:prstGeom>
        </p:spPr>
      </p:pic>
      <p:sp>
        <p:nvSpPr>
          <p:cNvPr id="10" name="TextBox 9"/>
          <p:cNvSpPr txBox="1"/>
          <p:nvPr/>
        </p:nvSpPr>
        <p:spPr>
          <a:xfrm>
            <a:off x="1707999" y="5354819"/>
            <a:ext cx="1051189" cy="646331"/>
          </a:xfrm>
          <a:prstGeom prst="rect">
            <a:avLst/>
          </a:prstGeom>
          <a:noFill/>
        </p:spPr>
        <p:txBody>
          <a:bodyPr wrap="none" rtlCol="0">
            <a:spAutoFit/>
          </a:bodyPr>
          <a:lstStyle/>
          <a:p>
            <a:pPr algn="ctr"/>
            <a:r>
              <a:rPr lang="en-US" dirty="0" smtClean="0">
                <a:solidFill>
                  <a:srgbClr val="FFFFFF"/>
                </a:solidFill>
              </a:rPr>
              <a:t>Campus</a:t>
            </a:r>
          </a:p>
          <a:p>
            <a:pPr algn="ctr"/>
            <a:r>
              <a:rPr lang="en-US" dirty="0" smtClean="0">
                <a:solidFill>
                  <a:srgbClr val="FFFFFF"/>
                </a:solidFill>
              </a:rPr>
              <a:t>Network</a:t>
            </a:r>
            <a:endParaRPr lang="en-US" dirty="0">
              <a:solidFill>
                <a:srgbClr val="FFFFFF"/>
              </a:solidFill>
            </a:endParaRPr>
          </a:p>
        </p:txBody>
      </p:sp>
      <p:pic>
        <p:nvPicPr>
          <p:cNvPr id="11" name="Picture 10"/>
          <p:cNvPicPr>
            <a:picLocks noChangeAspect="1"/>
          </p:cNvPicPr>
          <p:nvPr/>
        </p:nvPicPr>
        <p:blipFill>
          <a:blip r:embed="rId4"/>
          <a:stretch>
            <a:fillRect/>
          </a:stretch>
        </p:blipFill>
        <p:spPr>
          <a:xfrm>
            <a:off x="3598522" y="3885909"/>
            <a:ext cx="1625600" cy="1625600"/>
          </a:xfrm>
          <a:prstGeom prst="rect">
            <a:avLst/>
          </a:prstGeom>
        </p:spPr>
      </p:pic>
      <p:pic>
        <p:nvPicPr>
          <p:cNvPr id="12" name="Picture 11"/>
          <p:cNvPicPr>
            <a:picLocks noChangeAspect="1"/>
          </p:cNvPicPr>
          <p:nvPr/>
        </p:nvPicPr>
        <p:blipFill>
          <a:blip r:embed="rId7"/>
          <a:stretch>
            <a:fillRect/>
          </a:stretch>
        </p:blipFill>
        <p:spPr>
          <a:xfrm>
            <a:off x="5182387" y="4050441"/>
            <a:ext cx="3574162" cy="1304378"/>
          </a:xfrm>
          <a:prstGeom prst="rect">
            <a:avLst/>
          </a:prstGeom>
        </p:spPr>
      </p:pic>
      <p:sp>
        <p:nvSpPr>
          <p:cNvPr id="13" name="TextBox 12"/>
          <p:cNvSpPr txBox="1"/>
          <p:nvPr/>
        </p:nvSpPr>
        <p:spPr>
          <a:xfrm>
            <a:off x="6458075" y="5354819"/>
            <a:ext cx="801534" cy="369332"/>
          </a:xfrm>
          <a:prstGeom prst="rect">
            <a:avLst/>
          </a:prstGeom>
          <a:noFill/>
        </p:spPr>
        <p:txBody>
          <a:bodyPr wrap="none" rtlCol="0">
            <a:spAutoFit/>
          </a:bodyPr>
          <a:lstStyle/>
          <a:p>
            <a:pPr algn="ctr"/>
            <a:r>
              <a:rPr lang="en-US" dirty="0" smtClean="0">
                <a:solidFill>
                  <a:srgbClr val="FFFFFF"/>
                </a:solidFill>
              </a:rPr>
              <a:t>Prison</a:t>
            </a:r>
          </a:p>
        </p:txBody>
      </p:sp>
    </p:spTree>
    <p:extLst>
      <p:ext uri="{BB962C8B-B14F-4D97-AF65-F5344CB8AC3E}">
        <p14:creationId xmlns:p14="http://schemas.microsoft.com/office/powerpoint/2010/main" val="1361327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ANALOGY RECAP…</a:t>
            </a:r>
            <a:endParaRPr lang="en-US" sz="2000" dirty="0"/>
          </a:p>
        </p:txBody>
      </p:sp>
      <p:sp>
        <p:nvSpPr>
          <p:cNvPr id="5" name="TextBox 4"/>
          <p:cNvSpPr txBox="1"/>
          <p:nvPr/>
        </p:nvSpPr>
        <p:spPr>
          <a:xfrm>
            <a:off x="1678713" y="3091902"/>
            <a:ext cx="968008" cy="646331"/>
          </a:xfrm>
          <a:prstGeom prst="rect">
            <a:avLst/>
          </a:prstGeom>
          <a:noFill/>
        </p:spPr>
        <p:txBody>
          <a:bodyPr wrap="none" rtlCol="0">
            <a:spAutoFit/>
          </a:bodyPr>
          <a:lstStyle/>
          <a:p>
            <a:pPr algn="ctr"/>
            <a:r>
              <a:rPr lang="en-US" dirty="0" smtClean="0">
                <a:solidFill>
                  <a:srgbClr val="FFFFFF"/>
                </a:solidFill>
              </a:rPr>
              <a:t>Science</a:t>
            </a:r>
          </a:p>
          <a:p>
            <a:pPr algn="ctr"/>
            <a:r>
              <a:rPr lang="en-US" dirty="0" smtClean="0">
                <a:solidFill>
                  <a:srgbClr val="FFFFFF"/>
                </a:solidFill>
              </a:rPr>
              <a:t>DMZ</a:t>
            </a:r>
            <a:endParaRPr lang="en-US" dirty="0">
              <a:solidFill>
                <a:srgbClr val="FFFFFF"/>
              </a:solidFill>
            </a:endParaRPr>
          </a:p>
        </p:txBody>
      </p:sp>
      <p:pic>
        <p:nvPicPr>
          <p:cNvPr id="6" name="Picture 5"/>
          <p:cNvPicPr>
            <a:picLocks noChangeAspect="1"/>
          </p:cNvPicPr>
          <p:nvPr/>
        </p:nvPicPr>
        <p:blipFill>
          <a:blip r:embed="rId3"/>
          <a:stretch>
            <a:fillRect/>
          </a:stretch>
        </p:blipFill>
        <p:spPr>
          <a:xfrm>
            <a:off x="3598522" y="1479451"/>
            <a:ext cx="1625600" cy="1625600"/>
          </a:xfrm>
          <a:prstGeom prst="rect">
            <a:avLst/>
          </a:prstGeom>
        </p:spPr>
      </p:pic>
      <p:sp>
        <p:nvSpPr>
          <p:cNvPr id="8" name="TextBox 7"/>
          <p:cNvSpPr txBox="1"/>
          <p:nvPr/>
        </p:nvSpPr>
        <p:spPr>
          <a:xfrm>
            <a:off x="6383513" y="3182391"/>
            <a:ext cx="1205829" cy="369332"/>
          </a:xfrm>
          <a:prstGeom prst="rect">
            <a:avLst/>
          </a:prstGeom>
          <a:noFill/>
        </p:spPr>
        <p:txBody>
          <a:bodyPr wrap="none" rtlCol="0">
            <a:spAutoFit/>
          </a:bodyPr>
          <a:lstStyle/>
          <a:p>
            <a:pPr algn="ctr"/>
            <a:r>
              <a:rPr lang="en-US" dirty="0" smtClean="0">
                <a:solidFill>
                  <a:srgbClr val="FFFFFF"/>
                </a:solidFill>
              </a:rPr>
              <a:t>Interstate</a:t>
            </a:r>
          </a:p>
        </p:txBody>
      </p:sp>
      <p:sp>
        <p:nvSpPr>
          <p:cNvPr id="10" name="TextBox 9"/>
          <p:cNvSpPr txBox="1"/>
          <p:nvPr/>
        </p:nvSpPr>
        <p:spPr>
          <a:xfrm>
            <a:off x="1039150" y="5354819"/>
            <a:ext cx="1702434" cy="646331"/>
          </a:xfrm>
          <a:prstGeom prst="rect">
            <a:avLst/>
          </a:prstGeom>
          <a:noFill/>
        </p:spPr>
        <p:txBody>
          <a:bodyPr wrap="none" rtlCol="0">
            <a:spAutoFit/>
          </a:bodyPr>
          <a:lstStyle/>
          <a:p>
            <a:pPr algn="ctr"/>
            <a:r>
              <a:rPr lang="en-US" dirty="0" smtClean="0">
                <a:solidFill>
                  <a:srgbClr val="FFFFFF"/>
                </a:solidFill>
              </a:rPr>
              <a:t>Computational</a:t>
            </a:r>
          </a:p>
          <a:p>
            <a:pPr algn="ctr"/>
            <a:r>
              <a:rPr lang="en-US" dirty="0" smtClean="0">
                <a:solidFill>
                  <a:srgbClr val="FFFFFF"/>
                </a:solidFill>
              </a:rPr>
              <a:t>Research</a:t>
            </a:r>
            <a:endParaRPr lang="en-US" dirty="0">
              <a:solidFill>
                <a:srgbClr val="FFFFFF"/>
              </a:solidFill>
            </a:endParaRPr>
          </a:p>
        </p:txBody>
      </p:sp>
      <p:pic>
        <p:nvPicPr>
          <p:cNvPr id="11" name="Picture 10"/>
          <p:cNvPicPr>
            <a:picLocks noChangeAspect="1"/>
          </p:cNvPicPr>
          <p:nvPr/>
        </p:nvPicPr>
        <p:blipFill>
          <a:blip r:embed="rId3"/>
          <a:stretch>
            <a:fillRect/>
          </a:stretch>
        </p:blipFill>
        <p:spPr>
          <a:xfrm>
            <a:off x="3598522" y="3885909"/>
            <a:ext cx="1625600" cy="1625600"/>
          </a:xfrm>
          <a:prstGeom prst="rect">
            <a:avLst/>
          </a:prstGeom>
        </p:spPr>
      </p:pic>
      <p:sp>
        <p:nvSpPr>
          <p:cNvPr id="13" name="TextBox 12"/>
          <p:cNvSpPr txBox="1"/>
          <p:nvPr/>
        </p:nvSpPr>
        <p:spPr>
          <a:xfrm>
            <a:off x="6131723" y="5354819"/>
            <a:ext cx="1454244" cy="369332"/>
          </a:xfrm>
          <a:prstGeom prst="rect">
            <a:avLst/>
          </a:prstGeom>
          <a:noFill/>
        </p:spPr>
        <p:txBody>
          <a:bodyPr wrap="none" rtlCol="0">
            <a:spAutoFit/>
          </a:bodyPr>
          <a:lstStyle/>
          <a:p>
            <a:pPr algn="ctr"/>
            <a:r>
              <a:rPr lang="en-US" dirty="0" err="1" smtClean="0">
                <a:solidFill>
                  <a:srgbClr val="FFFFFF"/>
                </a:solidFill>
              </a:rPr>
              <a:t>Velociraptor</a:t>
            </a:r>
            <a:endParaRPr lang="en-US" dirty="0" smtClean="0">
              <a:solidFill>
                <a:srgbClr val="FFFFFF"/>
              </a:solidFill>
            </a:endParaRPr>
          </a:p>
        </p:txBody>
      </p:sp>
      <p:pic>
        <p:nvPicPr>
          <p:cNvPr id="14" name="Picture 13"/>
          <p:cNvPicPr>
            <a:picLocks noChangeAspect="1"/>
          </p:cNvPicPr>
          <p:nvPr/>
        </p:nvPicPr>
        <p:blipFill>
          <a:blip r:embed="rId4"/>
          <a:stretch>
            <a:fillRect/>
          </a:stretch>
        </p:blipFill>
        <p:spPr>
          <a:xfrm>
            <a:off x="1016858" y="1659390"/>
            <a:ext cx="2289512" cy="1518710"/>
          </a:xfrm>
          <a:prstGeom prst="rect">
            <a:avLst/>
          </a:prstGeom>
        </p:spPr>
      </p:pic>
      <p:pic>
        <p:nvPicPr>
          <p:cNvPr id="15" name="Picture 14"/>
          <p:cNvPicPr>
            <a:picLocks noChangeAspect="1"/>
          </p:cNvPicPr>
          <p:nvPr/>
        </p:nvPicPr>
        <p:blipFill>
          <a:blip r:embed="rId5"/>
          <a:stretch>
            <a:fillRect/>
          </a:stretch>
        </p:blipFill>
        <p:spPr>
          <a:xfrm>
            <a:off x="5468666" y="1706821"/>
            <a:ext cx="2672921" cy="1471279"/>
          </a:xfrm>
          <a:prstGeom prst="rect">
            <a:avLst/>
          </a:prstGeom>
        </p:spPr>
      </p:pic>
      <p:pic>
        <p:nvPicPr>
          <p:cNvPr id="16" name="Picture 15"/>
          <p:cNvPicPr>
            <a:picLocks noChangeAspect="1"/>
          </p:cNvPicPr>
          <p:nvPr/>
        </p:nvPicPr>
        <p:blipFill>
          <a:blip r:embed="rId6"/>
          <a:stretch>
            <a:fillRect/>
          </a:stretch>
        </p:blipFill>
        <p:spPr>
          <a:xfrm>
            <a:off x="860456" y="3920235"/>
            <a:ext cx="2172944" cy="1468910"/>
          </a:xfrm>
          <a:prstGeom prst="rect">
            <a:avLst/>
          </a:prstGeom>
        </p:spPr>
      </p:pic>
      <p:pic>
        <p:nvPicPr>
          <p:cNvPr id="17" name="Picture 16"/>
          <p:cNvPicPr>
            <a:picLocks noChangeAspect="1"/>
          </p:cNvPicPr>
          <p:nvPr/>
        </p:nvPicPr>
        <p:blipFill>
          <a:blip r:embed="rId7"/>
          <a:stretch>
            <a:fillRect/>
          </a:stretch>
        </p:blipFill>
        <p:spPr>
          <a:xfrm>
            <a:off x="5468666" y="3885909"/>
            <a:ext cx="2719112" cy="1445163"/>
          </a:xfrm>
          <a:prstGeom prst="rect">
            <a:avLst/>
          </a:prstGeom>
        </p:spPr>
      </p:pic>
    </p:spTree>
    <p:extLst>
      <p:ext uri="{BB962C8B-B14F-4D97-AF65-F5344CB8AC3E}">
        <p14:creationId xmlns:p14="http://schemas.microsoft.com/office/powerpoint/2010/main" val="3192949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1281"/>
            <a:ext cx="7583487" cy="1044388"/>
          </a:xfrm>
        </p:spPr>
        <p:txBody>
          <a:bodyPr/>
          <a:lstStyle/>
          <a:p>
            <a:r>
              <a:rPr lang="en-US" dirty="0" smtClean="0"/>
              <a:t>Remember that “Programmable” Aspect of Science DMZ?</a:t>
            </a:r>
            <a:endParaRPr lang="en-US" sz="2000" dirty="0"/>
          </a:p>
        </p:txBody>
      </p:sp>
    </p:spTree>
    <p:extLst>
      <p:ext uri="{BB962C8B-B14F-4D97-AF65-F5344CB8AC3E}">
        <p14:creationId xmlns:p14="http://schemas.microsoft.com/office/powerpoint/2010/main" val="41221997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1281"/>
            <a:ext cx="7583487" cy="1044388"/>
          </a:xfrm>
        </p:spPr>
        <p:txBody>
          <a:bodyPr/>
          <a:lstStyle/>
          <a:p>
            <a:r>
              <a:rPr lang="en-US" dirty="0" smtClean="0"/>
              <a:t>Remember that “Programmable” Aspect of Science DMZ?</a:t>
            </a:r>
            <a:endParaRPr lang="en-US" sz="2000" dirty="0"/>
          </a:p>
        </p:txBody>
      </p:sp>
      <p:pic>
        <p:nvPicPr>
          <p:cNvPr id="3" name="Picture 2"/>
          <p:cNvPicPr>
            <a:picLocks noChangeAspect="1"/>
          </p:cNvPicPr>
          <p:nvPr/>
        </p:nvPicPr>
        <p:blipFill>
          <a:blip r:embed="rId3"/>
          <a:stretch>
            <a:fillRect/>
          </a:stretch>
        </p:blipFill>
        <p:spPr>
          <a:xfrm>
            <a:off x="1247038" y="1825857"/>
            <a:ext cx="6189434" cy="4647886"/>
          </a:xfrm>
          <a:prstGeom prst="rect">
            <a:avLst/>
          </a:prstGeom>
          <a:ln w="38100" cmpd="sng">
            <a:solidFill>
              <a:schemeClr val="tx1"/>
            </a:solidFill>
          </a:ln>
        </p:spPr>
      </p:pic>
    </p:spTree>
    <p:extLst>
      <p:ext uri="{BB962C8B-B14F-4D97-AF65-F5344CB8AC3E}">
        <p14:creationId xmlns:p14="http://schemas.microsoft.com/office/powerpoint/2010/main" val="24570482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1281"/>
            <a:ext cx="7583487" cy="1044388"/>
          </a:xfrm>
        </p:spPr>
        <p:txBody>
          <a:bodyPr/>
          <a:lstStyle/>
          <a:p>
            <a:r>
              <a:rPr lang="en-US" dirty="0" smtClean="0"/>
              <a:t>Remember that “Programmable” Aspect of Science DMZ?</a:t>
            </a:r>
            <a:endParaRPr lang="en-US" sz="2000" dirty="0"/>
          </a:p>
        </p:txBody>
      </p:sp>
      <p:pic>
        <p:nvPicPr>
          <p:cNvPr id="3" name="Picture 2"/>
          <p:cNvPicPr>
            <a:picLocks noChangeAspect="1"/>
          </p:cNvPicPr>
          <p:nvPr/>
        </p:nvPicPr>
        <p:blipFill>
          <a:blip r:embed="rId3"/>
          <a:stretch>
            <a:fillRect/>
          </a:stretch>
        </p:blipFill>
        <p:spPr>
          <a:xfrm>
            <a:off x="1247038" y="1825857"/>
            <a:ext cx="6189434" cy="4647886"/>
          </a:xfrm>
          <a:prstGeom prst="rect">
            <a:avLst/>
          </a:prstGeom>
          <a:ln w="38100" cmpd="sng">
            <a:solidFill>
              <a:schemeClr val="tx1"/>
            </a:solidFill>
          </a:ln>
        </p:spPr>
      </p:pic>
      <p:sp>
        <p:nvSpPr>
          <p:cNvPr id="4" name="Rectangle 3"/>
          <p:cNvSpPr/>
          <p:nvPr/>
        </p:nvSpPr>
        <p:spPr>
          <a:xfrm>
            <a:off x="1910601" y="4668303"/>
            <a:ext cx="1807635" cy="560654"/>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5909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DMZ is like…</a:t>
            </a:r>
            <a:endParaRPr lang="en-US" sz="2000" dirty="0"/>
          </a:p>
        </p:txBody>
      </p:sp>
      <p:pic>
        <p:nvPicPr>
          <p:cNvPr id="4" name="Picture 3"/>
          <p:cNvPicPr>
            <a:picLocks noChangeAspect="1"/>
          </p:cNvPicPr>
          <p:nvPr/>
        </p:nvPicPr>
        <p:blipFill>
          <a:blip r:embed="rId3"/>
          <a:stretch>
            <a:fillRect/>
          </a:stretch>
        </p:blipFill>
        <p:spPr>
          <a:xfrm>
            <a:off x="2692400" y="1549400"/>
            <a:ext cx="3759200" cy="3746500"/>
          </a:xfrm>
          <a:prstGeom prst="rect">
            <a:avLst/>
          </a:prstGeom>
        </p:spPr>
      </p:pic>
    </p:spTree>
    <p:extLst>
      <p:ext uri="{BB962C8B-B14F-4D97-AF65-F5344CB8AC3E}">
        <p14:creationId xmlns:p14="http://schemas.microsoft.com/office/powerpoint/2010/main" val="18494705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DMZ is like…</a:t>
            </a:r>
            <a:endParaRPr lang="en-US" sz="2000" dirty="0"/>
          </a:p>
        </p:txBody>
      </p:sp>
      <p:pic>
        <p:nvPicPr>
          <p:cNvPr id="4" name="Picture 3"/>
          <p:cNvPicPr>
            <a:picLocks noChangeAspect="1"/>
          </p:cNvPicPr>
          <p:nvPr/>
        </p:nvPicPr>
        <p:blipFill>
          <a:blip r:embed="rId3"/>
          <a:stretch>
            <a:fillRect/>
          </a:stretch>
        </p:blipFill>
        <p:spPr>
          <a:xfrm>
            <a:off x="2692400" y="1549400"/>
            <a:ext cx="3759200" cy="3746500"/>
          </a:xfrm>
          <a:prstGeom prst="rect">
            <a:avLst/>
          </a:prstGeom>
        </p:spPr>
      </p:pic>
      <p:pic>
        <p:nvPicPr>
          <p:cNvPr id="6" name="Picture 5"/>
          <p:cNvPicPr>
            <a:picLocks noChangeAspect="1"/>
          </p:cNvPicPr>
          <p:nvPr/>
        </p:nvPicPr>
        <p:blipFill>
          <a:blip r:embed="rId4"/>
          <a:stretch>
            <a:fillRect/>
          </a:stretch>
        </p:blipFill>
        <p:spPr>
          <a:xfrm>
            <a:off x="2692400" y="2291230"/>
            <a:ext cx="3759200" cy="3746500"/>
          </a:xfrm>
          <a:prstGeom prst="rect">
            <a:avLst/>
          </a:prstGeom>
        </p:spPr>
      </p:pic>
      <p:sp>
        <p:nvSpPr>
          <p:cNvPr id="5" name="TextBox 4"/>
          <p:cNvSpPr txBox="1"/>
          <p:nvPr/>
        </p:nvSpPr>
        <p:spPr>
          <a:xfrm>
            <a:off x="6213287" y="5412502"/>
            <a:ext cx="1494520" cy="461665"/>
          </a:xfrm>
          <a:prstGeom prst="rect">
            <a:avLst/>
          </a:prstGeom>
          <a:noFill/>
        </p:spPr>
        <p:txBody>
          <a:bodyPr wrap="none" rtlCol="0">
            <a:spAutoFit/>
          </a:bodyPr>
          <a:lstStyle/>
          <a:p>
            <a:r>
              <a:rPr lang="en-US" sz="2400" dirty="0" smtClean="0">
                <a:solidFill>
                  <a:schemeClr val="bg1"/>
                </a:solidFill>
              </a:rPr>
              <a:t>An onion!</a:t>
            </a:r>
            <a:endParaRPr lang="en-US" sz="2400" dirty="0">
              <a:solidFill>
                <a:schemeClr val="bg1"/>
              </a:solidFill>
            </a:endParaRPr>
          </a:p>
        </p:txBody>
      </p:sp>
    </p:spTree>
    <p:extLst>
      <p:ext uri="{BB962C8B-B14F-4D97-AF65-F5344CB8AC3E}">
        <p14:creationId xmlns:p14="http://schemas.microsoft.com/office/powerpoint/2010/main" val="15779634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DMZ Layers</a:t>
            </a:r>
            <a:endParaRPr lang="en-US" sz="2000" dirty="0"/>
          </a:p>
        </p:txBody>
      </p:sp>
      <p:pic>
        <p:nvPicPr>
          <p:cNvPr id="4" name="Picture 3"/>
          <p:cNvPicPr>
            <a:picLocks noChangeAspect="1"/>
          </p:cNvPicPr>
          <p:nvPr/>
        </p:nvPicPr>
        <p:blipFill>
          <a:blip r:embed="rId3"/>
          <a:stretch>
            <a:fillRect/>
          </a:stretch>
        </p:blipFill>
        <p:spPr>
          <a:xfrm>
            <a:off x="2692400" y="1549400"/>
            <a:ext cx="3759200" cy="3746500"/>
          </a:xfrm>
          <a:prstGeom prst="rect">
            <a:avLst/>
          </a:prstGeom>
        </p:spPr>
      </p:pic>
      <p:pic>
        <p:nvPicPr>
          <p:cNvPr id="6" name="Picture 5"/>
          <p:cNvPicPr>
            <a:picLocks noChangeAspect="1"/>
          </p:cNvPicPr>
          <p:nvPr/>
        </p:nvPicPr>
        <p:blipFill>
          <a:blip r:embed="rId4"/>
          <a:stretch>
            <a:fillRect/>
          </a:stretch>
        </p:blipFill>
        <p:spPr>
          <a:xfrm>
            <a:off x="2692400" y="2291230"/>
            <a:ext cx="3759200" cy="3746500"/>
          </a:xfrm>
          <a:prstGeom prst="rect">
            <a:avLst/>
          </a:prstGeom>
        </p:spPr>
      </p:pic>
      <p:sp>
        <p:nvSpPr>
          <p:cNvPr id="7" name="TextBox 6"/>
          <p:cNvSpPr txBox="1"/>
          <p:nvPr/>
        </p:nvSpPr>
        <p:spPr>
          <a:xfrm>
            <a:off x="675003" y="1575130"/>
            <a:ext cx="1941307" cy="1138773"/>
          </a:xfrm>
          <a:prstGeom prst="rect">
            <a:avLst/>
          </a:prstGeom>
          <a:noFill/>
        </p:spPr>
        <p:txBody>
          <a:bodyPr wrap="none" rtlCol="0">
            <a:spAutoFit/>
          </a:bodyPr>
          <a:lstStyle/>
          <a:p>
            <a:r>
              <a:rPr lang="en-US" u="sng" dirty="0" smtClean="0">
                <a:solidFill>
                  <a:srgbClr val="FFFFFF"/>
                </a:solidFill>
              </a:rPr>
              <a:t>Science DMZ</a:t>
            </a:r>
          </a:p>
          <a:p>
            <a:r>
              <a:rPr lang="en-US" dirty="0" smtClean="0">
                <a:solidFill>
                  <a:srgbClr val="FFFFFF"/>
                </a:solidFill>
              </a:rPr>
              <a:t>    </a:t>
            </a:r>
            <a:r>
              <a:rPr lang="en-US" sz="1600" dirty="0" smtClean="0">
                <a:solidFill>
                  <a:srgbClr val="FFFFFF"/>
                </a:solidFill>
              </a:rPr>
              <a:t>Dedicated Paths</a:t>
            </a:r>
          </a:p>
          <a:p>
            <a:r>
              <a:rPr lang="en-US" sz="1600" dirty="0" smtClean="0">
                <a:solidFill>
                  <a:srgbClr val="FFFFFF"/>
                </a:solidFill>
              </a:rPr>
              <a:t>    Transfer Nodes</a:t>
            </a:r>
          </a:p>
          <a:p>
            <a:r>
              <a:rPr lang="en-US" sz="1600" dirty="0">
                <a:solidFill>
                  <a:srgbClr val="FFFFFF"/>
                </a:solidFill>
              </a:rPr>
              <a:t> </a:t>
            </a:r>
            <a:r>
              <a:rPr lang="en-US" sz="1600" dirty="0" smtClean="0">
                <a:solidFill>
                  <a:srgbClr val="FFFFFF"/>
                </a:solidFill>
              </a:rPr>
              <a:t>   </a:t>
            </a:r>
            <a:r>
              <a:rPr lang="en-US" sz="1600" dirty="0" err="1" smtClean="0">
                <a:solidFill>
                  <a:srgbClr val="FFFFFF"/>
                </a:solidFill>
              </a:rPr>
              <a:t>perfSONAR</a:t>
            </a:r>
            <a:endParaRPr lang="en-US" sz="1600" dirty="0">
              <a:solidFill>
                <a:srgbClr val="FFFFFF"/>
              </a:solidFill>
            </a:endParaRPr>
          </a:p>
        </p:txBody>
      </p:sp>
      <p:cxnSp>
        <p:nvCxnSpPr>
          <p:cNvPr id="11" name="Straight Arrow Connector 10"/>
          <p:cNvCxnSpPr/>
          <p:nvPr/>
        </p:nvCxnSpPr>
        <p:spPr>
          <a:xfrm>
            <a:off x="2616310" y="2151081"/>
            <a:ext cx="724382" cy="697957"/>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19174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DMZ Layers</a:t>
            </a:r>
            <a:endParaRPr lang="en-US" sz="2000" dirty="0"/>
          </a:p>
        </p:txBody>
      </p:sp>
      <p:pic>
        <p:nvPicPr>
          <p:cNvPr id="4" name="Picture 3"/>
          <p:cNvPicPr>
            <a:picLocks noChangeAspect="1"/>
          </p:cNvPicPr>
          <p:nvPr/>
        </p:nvPicPr>
        <p:blipFill>
          <a:blip r:embed="rId3"/>
          <a:stretch>
            <a:fillRect/>
          </a:stretch>
        </p:blipFill>
        <p:spPr>
          <a:xfrm>
            <a:off x="2692400" y="1549400"/>
            <a:ext cx="3759200" cy="3746500"/>
          </a:xfrm>
          <a:prstGeom prst="rect">
            <a:avLst/>
          </a:prstGeom>
        </p:spPr>
      </p:pic>
      <p:pic>
        <p:nvPicPr>
          <p:cNvPr id="6" name="Picture 5"/>
          <p:cNvPicPr>
            <a:picLocks noChangeAspect="1"/>
          </p:cNvPicPr>
          <p:nvPr/>
        </p:nvPicPr>
        <p:blipFill>
          <a:blip r:embed="rId4"/>
          <a:stretch>
            <a:fillRect/>
          </a:stretch>
        </p:blipFill>
        <p:spPr>
          <a:xfrm>
            <a:off x="2692400" y="2291230"/>
            <a:ext cx="3759200" cy="3746500"/>
          </a:xfrm>
          <a:prstGeom prst="rect">
            <a:avLst/>
          </a:prstGeom>
        </p:spPr>
      </p:pic>
      <p:sp>
        <p:nvSpPr>
          <p:cNvPr id="7" name="TextBox 6"/>
          <p:cNvSpPr txBox="1"/>
          <p:nvPr/>
        </p:nvSpPr>
        <p:spPr>
          <a:xfrm>
            <a:off x="675003" y="1575130"/>
            <a:ext cx="1941307" cy="1138773"/>
          </a:xfrm>
          <a:prstGeom prst="rect">
            <a:avLst/>
          </a:prstGeom>
          <a:noFill/>
        </p:spPr>
        <p:txBody>
          <a:bodyPr wrap="none" rtlCol="0">
            <a:spAutoFit/>
          </a:bodyPr>
          <a:lstStyle/>
          <a:p>
            <a:r>
              <a:rPr lang="en-US" u="sng" dirty="0" smtClean="0">
                <a:solidFill>
                  <a:srgbClr val="FFFFFF"/>
                </a:solidFill>
              </a:rPr>
              <a:t>Science DMZ</a:t>
            </a:r>
          </a:p>
          <a:p>
            <a:r>
              <a:rPr lang="en-US" dirty="0" smtClean="0">
                <a:solidFill>
                  <a:srgbClr val="FFFFFF"/>
                </a:solidFill>
              </a:rPr>
              <a:t>    </a:t>
            </a:r>
            <a:r>
              <a:rPr lang="en-US" sz="1600" dirty="0" smtClean="0">
                <a:solidFill>
                  <a:srgbClr val="FFFFFF"/>
                </a:solidFill>
              </a:rPr>
              <a:t>Dedicated Paths</a:t>
            </a:r>
          </a:p>
          <a:p>
            <a:r>
              <a:rPr lang="en-US" sz="1600" dirty="0" smtClean="0">
                <a:solidFill>
                  <a:srgbClr val="FFFFFF"/>
                </a:solidFill>
              </a:rPr>
              <a:t>    Transfer Nodes</a:t>
            </a:r>
          </a:p>
          <a:p>
            <a:r>
              <a:rPr lang="en-US" sz="1600" dirty="0">
                <a:solidFill>
                  <a:srgbClr val="FFFFFF"/>
                </a:solidFill>
              </a:rPr>
              <a:t> </a:t>
            </a:r>
            <a:r>
              <a:rPr lang="en-US" sz="1600" dirty="0" smtClean="0">
                <a:solidFill>
                  <a:srgbClr val="FFFFFF"/>
                </a:solidFill>
              </a:rPr>
              <a:t>   </a:t>
            </a:r>
            <a:r>
              <a:rPr lang="en-US" sz="1600" dirty="0" err="1" smtClean="0">
                <a:solidFill>
                  <a:srgbClr val="FFFFFF"/>
                </a:solidFill>
              </a:rPr>
              <a:t>perfSONAR</a:t>
            </a:r>
            <a:endParaRPr lang="en-US" sz="1600" dirty="0">
              <a:solidFill>
                <a:srgbClr val="FFFFFF"/>
              </a:solidFill>
            </a:endParaRPr>
          </a:p>
        </p:txBody>
      </p:sp>
      <p:sp>
        <p:nvSpPr>
          <p:cNvPr id="8" name="TextBox 7"/>
          <p:cNvSpPr txBox="1"/>
          <p:nvPr/>
        </p:nvSpPr>
        <p:spPr>
          <a:xfrm>
            <a:off x="779463" y="4849624"/>
            <a:ext cx="2002071" cy="892552"/>
          </a:xfrm>
          <a:prstGeom prst="rect">
            <a:avLst/>
          </a:prstGeom>
          <a:noFill/>
        </p:spPr>
        <p:txBody>
          <a:bodyPr wrap="none" rtlCol="0">
            <a:spAutoFit/>
          </a:bodyPr>
          <a:lstStyle/>
          <a:p>
            <a:r>
              <a:rPr lang="en-US" u="sng" dirty="0" smtClean="0">
                <a:solidFill>
                  <a:srgbClr val="FFFFFF"/>
                </a:solidFill>
              </a:rPr>
              <a:t>SDN</a:t>
            </a:r>
          </a:p>
          <a:p>
            <a:r>
              <a:rPr lang="en-US" sz="1600" dirty="0" smtClean="0">
                <a:solidFill>
                  <a:srgbClr val="FFFFFF"/>
                </a:solidFill>
              </a:rPr>
              <a:t>   Controller</a:t>
            </a:r>
          </a:p>
          <a:p>
            <a:r>
              <a:rPr lang="en-US" sz="1600" dirty="0" smtClean="0">
                <a:solidFill>
                  <a:srgbClr val="FFFFFF"/>
                </a:solidFill>
              </a:rPr>
              <a:t>   Network Switches</a:t>
            </a:r>
          </a:p>
        </p:txBody>
      </p:sp>
      <p:cxnSp>
        <p:nvCxnSpPr>
          <p:cNvPr id="11" name="Straight Arrow Connector 10"/>
          <p:cNvCxnSpPr/>
          <p:nvPr/>
        </p:nvCxnSpPr>
        <p:spPr>
          <a:xfrm>
            <a:off x="2616310" y="2151081"/>
            <a:ext cx="724382" cy="697957"/>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419343" y="4611093"/>
            <a:ext cx="1184486" cy="587193"/>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19174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DMZ Layers</a:t>
            </a:r>
            <a:endParaRPr lang="en-US" sz="2000" dirty="0"/>
          </a:p>
        </p:txBody>
      </p:sp>
      <p:pic>
        <p:nvPicPr>
          <p:cNvPr id="4" name="Picture 3"/>
          <p:cNvPicPr>
            <a:picLocks noChangeAspect="1"/>
          </p:cNvPicPr>
          <p:nvPr/>
        </p:nvPicPr>
        <p:blipFill>
          <a:blip r:embed="rId3"/>
          <a:stretch>
            <a:fillRect/>
          </a:stretch>
        </p:blipFill>
        <p:spPr>
          <a:xfrm>
            <a:off x="2692400" y="1549400"/>
            <a:ext cx="3759200" cy="3746500"/>
          </a:xfrm>
          <a:prstGeom prst="rect">
            <a:avLst/>
          </a:prstGeom>
        </p:spPr>
      </p:pic>
      <p:pic>
        <p:nvPicPr>
          <p:cNvPr id="6" name="Picture 5"/>
          <p:cNvPicPr>
            <a:picLocks noChangeAspect="1"/>
          </p:cNvPicPr>
          <p:nvPr/>
        </p:nvPicPr>
        <p:blipFill>
          <a:blip r:embed="rId4"/>
          <a:stretch>
            <a:fillRect/>
          </a:stretch>
        </p:blipFill>
        <p:spPr>
          <a:xfrm>
            <a:off x="2692400" y="2291230"/>
            <a:ext cx="3759200" cy="3746500"/>
          </a:xfrm>
          <a:prstGeom prst="rect">
            <a:avLst/>
          </a:prstGeom>
        </p:spPr>
      </p:pic>
      <p:sp>
        <p:nvSpPr>
          <p:cNvPr id="7" name="TextBox 6"/>
          <p:cNvSpPr txBox="1"/>
          <p:nvPr/>
        </p:nvSpPr>
        <p:spPr>
          <a:xfrm>
            <a:off x="675003" y="1575130"/>
            <a:ext cx="1941307" cy="1138773"/>
          </a:xfrm>
          <a:prstGeom prst="rect">
            <a:avLst/>
          </a:prstGeom>
          <a:noFill/>
        </p:spPr>
        <p:txBody>
          <a:bodyPr wrap="none" rtlCol="0">
            <a:spAutoFit/>
          </a:bodyPr>
          <a:lstStyle/>
          <a:p>
            <a:r>
              <a:rPr lang="en-US" u="sng" dirty="0" smtClean="0">
                <a:solidFill>
                  <a:srgbClr val="FFFFFF"/>
                </a:solidFill>
              </a:rPr>
              <a:t>Science DMZ</a:t>
            </a:r>
          </a:p>
          <a:p>
            <a:r>
              <a:rPr lang="en-US" dirty="0" smtClean="0">
                <a:solidFill>
                  <a:srgbClr val="FFFFFF"/>
                </a:solidFill>
              </a:rPr>
              <a:t>    </a:t>
            </a:r>
            <a:r>
              <a:rPr lang="en-US" sz="1600" dirty="0" smtClean="0">
                <a:solidFill>
                  <a:srgbClr val="FFFFFF"/>
                </a:solidFill>
              </a:rPr>
              <a:t>Dedicated Paths</a:t>
            </a:r>
          </a:p>
          <a:p>
            <a:r>
              <a:rPr lang="en-US" sz="1600" dirty="0" smtClean="0">
                <a:solidFill>
                  <a:srgbClr val="FFFFFF"/>
                </a:solidFill>
              </a:rPr>
              <a:t>    Transfer Nodes</a:t>
            </a:r>
          </a:p>
          <a:p>
            <a:r>
              <a:rPr lang="en-US" sz="1600" dirty="0">
                <a:solidFill>
                  <a:srgbClr val="FFFFFF"/>
                </a:solidFill>
              </a:rPr>
              <a:t> </a:t>
            </a:r>
            <a:r>
              <a:rPr lang="en-US" sz="1600" dirty="0" smtClean="0">
                <a:solidFill>
                  <a:srgbClr val="FFFFFF"/>
                </a:solidFill>
              </a:rPr>
              <a:t>   </a:t>
            </a:r>
            <a:r>
              <a:rPr lang="en-US" sz="1600" dirty="0" err="1" smtClean="0">
                <a:solidFill>
                  <a:srgbClr val="FFFFFF"/>
                </a:solidFill>
              </a:rPr>
              <a:t>perfSONAR</a:t>
            </a:r>
            <a:endParaRPr lang="en-US" sz="1600" dirty="0">
              <a:solidFill>
                <a:srgbClr val="FFFFFF"/>
              </a:solidFill>
            </a:endParaRPr>
          </a:p>
        </p:txBody>
      </p:sp>
      <p:sp>
        <p:nvSpPr>
          <p:cNvPr id="8" name="TextBox 7"/>
          <p:cNvSpPr txBox="1"/>
          <p:nvPr/>
        </p:nvSpPr>
        <p:spPr>
          <a:xfrm>
            <a:off x="779463" y="4849624"/>
            <a:ext cx="2002071" cy="892552"/>
          </a:xfrm>
          <a:prstGeom prst="rect">
            <a:avLst/>
          </a:prstGeom>
          <a:noFill/>
        </p:spPr>
        <p:txBody>
          <a:bodyPr wrap="none" rtlCol="0">
            <a:spAutoFit/>
          </a:bodyPr>
          <a:lstStyle/>
          <a:p>
            <a:r>
              <a:rPr lang="en-US" u="sng" dirty="0" smtClean="0">
                <a:solidFill>
                  <a:srgbClr val="FFFFFF"/>
                </a:solidFill>
              </a:rPr>
              <a:t>SDN</a:t>
            </a:r>
          </a:p>
          <a:p>
            <a:r>
              <a:rPr lang="en-US" sz="1600" dirty="0" smtClean="0">
                <a:solidFill>
                  <a:srgbClr val="FFFFFF"/>
                </a:solidFill>
              </a:rPr>
              <a:t>   Controller</a:t>
            </a:r>
          </a:p>
          <a:p>
            <a:r>
              <a:rPr lang="en-US" sz="1600" dirty="0" smtClean="0">
                <a:solidFill>
                  <a:srgbClr val="FFFFFF"/>
                </a:solidFill>
              </a:rPr>
              <a:t>   Network Switches</a:t>
            </a:r>
          </a:p>
        </p:txBody>
      </p:sp>
      <p:sp>
        <p:nvSpPr>
          <p:cNvPr id="9" name="TextBox 8"/>
          <p:cNvSpPr txBox="1"/>
          <p:nvPr/>
        </p:nvSpPr>
        <p:spPr>
          <a:xfrm>
            <a:off x="6360879" y="1575130"/>
            <a:ext cx="2428870" cy="1138773"/>
          </a:xfrm>
          <a:prstGeom prst="rect">
            <a:avLst/>
          </a:prstGeom>
          <a:noFill/>
        </p:spPr>
        <p:txBody>
          <a:bodyPr wrap="none" rtlCol="0">
            <a:spAutoFit/>
          </a:bodyPr>
          <a:lstStyle/>
          <a:p>
            <a:r>
              <a:rPr lang="en-US" u="sng" dirty="0" smtClean="0">
                <a:solidFill>
                  <a:srgbClr val="FFFFFF"/>
                </a:solidFill>
              </a:rPr>
              <a:t>SDN</a:t>
            </a:r>
          </a:p>
          <a:p>
            <a:r>
              <a:rPr lang="en-US" sz="1600" dirty="0" smtClean="0">
                <a:solidFill>
                  <a:srgbClr val="FFFFFF"/>
                </a:solidFill>
              </a:rPr>
              <a:t>     </a:t>
            </a:r>
            <a:r>
              <a:rPr lang="en-US" sz="1600" dirty="0" err="1" smtClean="0">
                <a:solidFill>
                  <a:srgbClr val="FFFFFF"/>
                </a:solidFill>
              </a:rPr>
              <a:t>OpenFlow</a:t>
            </a:r>
            <a:endParaRPr lang="en-US" sz="1600" dirty="0" smtClean="0">
              <a:solidFill>
                <a:srgbClr val="FFFFFF"/>
              </a:solidFill>
            </a:endParaRPr>
          </a:p>
          <a:p>
            <a:r>
              <a:rPr lang="en-US" sz="1600" dirty="0" smtClean="0">
                <a:solidFill>
                  <a:srgbClr val="FFFFFF"/>
                </a:solidFill>
              </a:rPr>
              <a:t>     Northbound APIs</a:t>
            </a:r>
          </a:p>
          <a:p>
            <a:r>
              <a:rPr lang="en-US" sz="1600" dirty="0" smtClean="0">
                <a:solidFill>
                  <a:srgbClr val="FFFFFF"/>
                </a:solidFill>
              </a:rPr>
              <a:t>     East-West Monitoring</a:t>
            </a:r>
          </a:p>
        </p:txBody>
      </p:sp>
      <p:cxnSp>
        <p:nvCxnSpPr>
          <p:cNvPr id="11" name="Straight Arrow Connector 10"/>
          <p:cNvCxnSpPr/>
          <p:nvPr/>
        </p:nvCxnSpPr>
        <p:spPr>
          <a:xfrm>
            <a:off x="2616310" y="2151081"/>
            <a:ext cx="724382" cy="697957"/>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419343" y="4611093"/>
            <a:ext cx="1184486" cy="587193"/>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1"/>
          </p:cNvCxnSpPr>
          <p:nvPr/>
        </p:nvCxnSpPr>
        <p:spPr>
          <a:xfrm flipH="1">
            <a:off x="4614283" y="2144517"/>
            <a:ext cx="1746596" cy="1955345"/>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5378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562561"/>
          </a:xfrm>
        </p:spPr>
        <p:txBody>
          <a:bodyPr/>
          <a:lstStyle/>
          <a:p>
            <a:pPr marL="0" indent="0">
              <a:buNone/>
            </a:pPr>
            <a:r>
              <a:rPr lang="en-US" dirty="0" smtClean="0"/>
              <a:t>Corporate Environment: </a:t>
            </a:r>
            <a:endParaRPr lang="en-US" dirty="0"/>
          </a:p>
        </p:txBody>
      </p:sp>
      <p:sp>
        <p:nvSpPr>
          <p:cNvPr id="8" name="TextBox 7"/>
          <p:cNvSpPr txBox="1"/>
          <p:nvPr/>
        </p:nvSpPr>
        <p:spPr>
          <a:xfrm>
            <a:off x="2142045" y="5505489"/>
            <a:ext cx="4682630" cy="369332"/>
          </a:xfrm>
          <a:prstGeom prst="rect">
            <a:avLst/>
          </a:prstGeom>
          <a:noFill/>
        </p:spPr>
        <p:txBody>
          <a:bodyPr wrap="none" rtlCol="0">
            <a:spAutoFit/>
          </a:bodyPr>
          <a:lstStyle/>
          <a:p>
            <a:r>
              <a:rPr lang="en-US" dirty="0" smtClean="0">
                <a:solidFill>
                  <a:schemeClr val="bg1"/>
                </a:solidFill>
              </a:rPr>
              <a:t>Lock them away in an “online” experience.</a:t>
            </a:r>
          </a:p>
        </p:txBody>
      </p:sp>
      <p:pic>
        <p:nvPicPr>
          <p:cNvPr id="4" name="Picture 3"/>
          <p:cNvPicPr>
            <a:picLocks noChangeAspect="1"/>
          </p:cNvPicPr>
          <p:nvPr/>
        </p:nvPicPr>
        <p:blipFill>
          <a:blip r:embed="rId3"/>
          <a:stretch>
            <a:fillRect/>
          </a:stretch>
        </p:blipFill>
        <p:spPr>
          <a:xfrm>
            <a:off x="2921000" y="2792080"/>
            <a:ext cx="3289300" cy="2463800"/>
          </a:xfrm>
          <a:prstGeom prst="rect">
            <a:avLst/>
          </a:prstGeom>
        </p:spPr>
      </p:pic>
    </p:spTree>
    <p:extLst>
      <p:ext uri="{BB962C8B-B14F-4D97-AF65-F5344CB8AC3E}">
        <p14:creationId xmlns:p14="http://schemas.microsoft.com/office/powerpoint/2010/main" val="15073881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DMZ Layers</a:t>
            </a:r>
            <a:endParaRPr lang="en-US" sz="2000" dirty="0"/>
          </a:p>
        </p:txBody>
      </p:sp>
      <p:pic>
        <p:nvPicPr>
          <p:cNvPr id="4" name="Picture 3"/>
          <p:cNvPicPr>
            <a:picLocks noChangeAspect="1"/>
          </p:cNvPicPr>
          <p:nvPr/>
        </p:nvPicPr>
        <p:blipFill>
          <a:blip r:embed="rId3"/>
          <a:stretch>
            <a:fillRect/>
          </a:stretch>
        </p:blipFill>
        <p:spPr>
          <a:xfrm>
            <a:off x="2692400" y="1549400"/>
            <a:ext cx="3759200" cy="3746500"/>
          </a:xfrm>
          <a:prstGeom prst="rect">
            <a:avLst/>
          </a:prstGeom>
        </p:spPr>
      </p:pic>
      <p:pic>
        <p:nvPicPr>
          <p:cNvPr id="6" name="Picture 5"/>
          <p:cNvPicPr>
            <a:picLocks noChangeAspect="1"/>
          </p:cNvPicPr>
          <p:nvPr/>
        </p:nvPicPr>
        <p:blipFill>
          <a:blip r:embed="rId4"/>
          <a:stretch>
            <a:fillRect/>
          </a:stretch>
        </p:blipFill>
        <p:spPr>
          <a:xfrm>
            <a:off x="2692400" y="2291230"/>
            <a:ext cx="3759200" cy="3746500"/>
          </a:xfrm>
          <a:prstGeom prst="rect">
            <a:avLst/>
          </a:prstGeom>
        </p:spPr>
      </p:pic>
      <p:sp>
        <p:nvSpPr>
          <p:cNvPr id="7" name="TextBox 6"/>
          <p:cNvSpPr txBox="1"/>
          <p:nvPr/>
        </p:nvSpPr>
        <p:spPr>
          <a:xfrm>
            <a:off x="675003" y="1575130"/>
            <a:ext cx="1941307" cy="1138773"/>
          </a:xfrm>
          <a:prstGeom prst="rect">
            <a:avLst/>
          </a:prstGeom>
          <a:noFill/>
        </p:spPr>
        <p:txBody>
          <a:bodyPr wrap="none" rtlCol="0">
            <a:spAutoFit/>
          </a:bodyPr>
          <a:lstStyle/>
          <a:p>
            <a:r>
              <a:rPr lang="en-US" u="sng" dirty="0" smtClean="0">
                <a:solidFill>
                  <a:srgbClr val="FFFFFF"/>
                </a:solidFill>
              </a:rPr>
              <a:t>Science DMZ</a:t>
            </a:r>
          </a:p>
          <a:p>
            <a:r>
              <a:rPr lang="en-US" dirty="0" smtClean="0">
                <a:solidFill>
                  <a:srgbClr val="FFFFFF"/>
                </a:solidFill>
              </a:rPr>
              <a:t>    </a:t>
            </a:r>
            <a:r>
              <a:rPr lang="en-US" sz="1600" dirty="0" smtClean="0">
                <a:solidFill>
                  <a:srgbClr val="FFFFFF"/>
                </a:solidFill>
              </a:rPr>
              <a:t>Dedicated Paths</a:t>
            </a:r>
          </a:p>
          <a:p>
            <a:r>
              <a:rPr lang="en-US" sz="1600" dirty="0" smtClean="0">
                <a:solidFill>
                  <a:srgbClr val="FFFFFF"/>
                </a:solidFill>
              </a:rPr>
              <a:t>    Transfer Nodes</a:t>
            </a:r>
          </a:p>
          <a:p>
            <a:r>
              <a:rPr lang="en-US" sz="1600" dirty="0">
                <a:solidFill>
                  <a:srgbClr val="FFFFFF"/>
                </a:solidFill>
              </a:rPr>
              <a:t> </a:t>
            </a:r>
            <a:r>
              <a:rPr lang="en-US" sz="1600" dirty="0" smtClean="0">
                <a:solidFill>
                  <a:srgbClr val="FFFFFF"/>
                </a:solidFill>
              </a:rPr>
              <a:t>   </a:t>
            </a:r>
            <a:r>
              <a:rPr lang="en-US" sz="1600" dirty="0" err="1" smtClean="0">
                <a:solidFill>
                  <a:srgbClr val="FFFFFF"/>
                </a:solidFill>
              </a:rPr>
              <a:t>perfSONAR</a:t>
            </a:r>
            <a:endParaRPr lang="en-US" sz="1600" dirty="0">
              <a:solidFill>
                <a:srgbClr val="FFFFFF"/>
              </a:solidFill>
            </a:endParaRPr>
          </a:p>
        </p:txBody>
      </p:sp>
      <p:sp>
        <p:nvSpPr>
          <p:cNvPr id="8" name="TextBox 7"/>
          <p:cNvSpPr txBox="1"/>
          <p:nvPr/>
        </p:nvSpPr>
        <p:spPr>
          <a:xfrm>
            <a:off x="779463" y="4849624"/>
            <a:ext cx="2002071" cy="892552"/>
          </a:xfrm>
          <a:prstGeom prst="rect">
            <a:avLst/>
          </a:prstGeom>
          <a:noFill/>
        </p:spPr>
        <p:txBody>
          <a:bodyPr wrap="none" rtlCol="0">
            <a:spAutoFit/>
          </a:bodyPr>
          <a:lstStyle/>
          <a:p>
            <a:r>
              <a:rPr lang="en-US" u="sng" dirty="0" smtClean="0">
                <a:solidFill>
                  <a:srgbClr val="FFFFFF"/>
                </a:solidFill>
              </a:rPr>
              <a:t>SDN</a:t>
            </a:r>
          </a:p>
          <a:p>
            <a:r>
              <a:rPr lang="en-US" sz="1600" dirty="0" smtClean="0">
                <a:solidFill>
                  <a:srgbClr val="FFFFFF"/>
                </a:solidFill>
              </a:rPr>
              <a:t>   Controller</a:t>
            </a:r>
          </a:p>
          <a:p>
            <a:r>
              <a:rPr lang="en-US" sz="1600" dirty="0" smtClean="0">
                <a:solidFill>
                  <a:srgbClr val="FFFFFF"/>
                </a:solidFill>
              </a:rPr>
              <a:t>   Network Switches</a:t>
            </a:r>
          </a:p>
        </p:txBody>
      </p:sp>
      <p:sp>
        <p:nvSpPr>
          <p:cNvPr id="9" name="TextBox 8"/>
          <p:cNvSpPr txBox="1"/>
          <p:nvPr/>
        </p:nvSpPr>
        <p:spPr>
          <a:xfrm>
            <a:off x="6360879" y="1575130"/>
            <a:ext cx="2428870" cy="1138773"/>
          </a:xfrm>
          <a:prstGeom prst="rect">
            <a:avLst/>
          </a:prstGeom>
          <a:noFill/>
        </p:spPr>
        <p:txBody>
          <a:bodyPr wrap="none" rtlCol="0">
            <a:spAutoFit/>
          </a:bodyPr>
          <a:lstStyle/>
          <a:p>
            <a:r>
              <a:rPr lang="en-US" u="sng" dirty="0" smtClean="0">
                <a:solidFill>
                  <a:srgbClr val="FFFFFF"/>
                </a:solidFill>
              </a:rPr>
              <a:t>SDN</a:t>
            </a:r>
          </a:p>
          <a:p>
            <a:r>
              <a:rPr lang="en-US" sz="1600" dirty="0" smtClean="0">
                <a:solidFill>
                  <a:srgbClr val="FFFFFF"/>
                </a:solidFill>
              </a:rPr>
              <a:t>     </a:t>
            </a:r>
            <a:r>
              <a:rPr lang="en-US" sz="1600" dirty="0" err="1" smtClean="0">
                <a:solidFill>
                  <a:srgbClr val="FFFFFF"/>
                </a:solidFill>
              </a:rPr>
              <a:t>OpenFlow</a:t>
            </a:r>
            <a:endParaRPr lang="en-US" sz="1600" dirty="0" smtClean="0">
              <a:solidFill>
                <a:srgbClr val="FFFFFF"/>
              </a:solidFill>
            </a:endParaRPr>
          </a:p>
          <a:p>
            <a:r>
              <a:rPr lang="en-US" sz="1600" dirty="0" smtClean="0">
                <a:solidFill>
                  <a:srgbClr val="FFFFFF"/>
                </a:solidFill>
              </a:rPr>
              <a:t>     Northbound APIs</a:t>
            </a:r>
          </a:p>
          <a:p>
            <a:r>
              <a:rPr lang="en-US" sz="1600" dirty="0" smtClean="0">
                <a:solidFill>
                  <a:srgbClr val="FFFFFF"/>
                </a:solidFill>
              </a:rPr>
              <a:t>     East-West Monitoring</a:t>
            </a:r>
          </a:p>
        </p:txBody>
      </p:sp>
      <p:cxnSp>
        <p:nvCxnSpPr>
          <p:cNvPr id="11" name="Straight Arrow Connector 10"/>
          <p:cNvCxnSpPr/>
          <p:nvPr/>
        </p:nvCxnSpPr>
        <p:spPr>
          <a:xfrm>
            <a:off x="2616310" y="2151081"/>
            <a:ext cx="724382" cy="697957"/>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419343" y="4611093"/>
            <a:ext cx="1184486" cy="587193"/>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1"/>
          </p:cNvCxnSpPr>
          <p:nvPr/>
        </p:nvCxnSpPr>
        <p:spPr>
          <a:xfrm flipH="1">
            <a:off x="4614283" y="2144517"/>
            <a:ext cx="1746596" cy="1955345"/>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050995" y="4972734"/>
            <a:ext cx="1051189" cy="646331"/>
          </a:xfrm>
          <a:prstGeom prst="rect">
            <a:avLst/>
          </a:prstGeom>
          <a:noFill/>
        </p:spPr>
        <p:txBody>
          <a:bodyPr wrap="none" rtlCol="0">
            <a:spAutoFit/>
          </a:bodyPr>
          <a:lstStyle/>
          <a:p>
            <a:r>
              <a:rPr lang="en-US" u="sng" dirty="0" smtClean="0">
                <a:solidFill>
                  <a:srgbClr val="FFFFFF"/>
                </a:solidFill>
              </a:rPr>
              <a:t>Campus</a:t>
            </a:r>
          </a:p>
          <a:p>
            <a:r>
              <a:rPr lang="en-US" u="sng" dirty="0" smtClean="0">
                <a:solidFill>
                  <a:srgbClr val="FFFFFF"/>
                </a:solidFill>
              </a:rPr>
              <a:t>Network</a:t>
            </a:r>
          </a:p>
        </p:txBody>
      </p:sp>
      <p:cxnSp>
        <p:nvCxnSpPr>
          <p:cNvPr id="15" name="Straight Arrow Connector 14"/>
          <p:cNvCxnSpPr/>
          <p:nvPr/>
        </p:nvCxnSpPr>
        <p:spPr>
          <a:xfrm>
            <a:off x="7569924" y="5688751"/>
            <a:ext cx="1219825" cy="856026"/>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98748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sp>
        <p:nvSpPr>
          <p:cNvPr id="3" name="Content Placeholder 2"/>
          <p:cNvSpPr>
            <a:spLocks noGrp="1"/>
          </p:cNvSpPr>
          <p:nvPr>
            <p:ph idx="1"/>
          </p:nvPr>
        </p:nvSpPr>
        <p:spPr/>
        <p:txBody>
          <a:bodyPr/>
          <a:lstStyle/>
          <a:p>
            <a:r>
              <a:rPr lang="en-US" dirty="0" smtClean="0"/>
              <a:t>Components of SDN</a:t>
            </a:r>
          </a:p>
          <a:p>
            <a:pPr lvl="1"/>
            <a:r>
              <a:rPr lang="en-US" dirty="0" smtClean="0"/>
              <a:t>Controller</a:t>
            </a:r>
          </a:p>
          <a:p>
            <a:pPr lvl="1"/>
            <a:r>
              <a:rPr lang="en-US" dirty="0" smtClean="0"/>
              <a:t>Devices</a:t>
            </a:r>
          </a:p>
          <a:p>
            <a:pPr lvl="1"/>
            <a:r>
              <a:rPr lang="en-US" dirty="0" smtClean="0"/>
              <a:t>Northbound APIs</a:t>
            </a:r>
          </a:p>
          <a:p>
            <a:pPr lvl="1"/>
            <a:r>
              <a:rPr lang="en-US" dirty="0" smtClean="0"/>
              <a:t>East/West monitoring</a:t>
            </a:r>
          </a:p>
          <a:p>
            <a:pPr lvl="1"/>
            <a:r>
              <a:rPr lang="en-US" dirty="0" err="1" smtClean="0"/>
              <a:t>OpenFlow</a:t>
            </a:r>
            <a:r>
              <a:rPr lang="en-US" dirty="0" smtClean="0"/>
              <a:t> communications</a:t>
            </a:r>
            <a:endParaRPr lang="en-US" dirty="0"/>
          </a:p>
        </p:txBody>
      </p:sp>
      <p:pic>
        <p:nvPicPr>
          <p:cNvPr id="4" name="Picture 3"/>
          <p:cNvPicPr>
            <a:picLocks noChangeAspect="1"/>
          </p:cNvPicPr>
          <p:nvPr/>
        </p:nvPicPr>
        <p:blipFill>
          <a:blip r:embed="rId3"/>
          <a:stretch>
            <a:fillRect/>
          </a:stretch>
        </p:blipFill>
        <p:spPr>
          <a:xfrm>
            <a:off x="4381746" y="1599962"/>
            <a:ext cx="4670729" cy="4787012"/>
          </a:xfrm>
          <a:prstGeom prst="rect">
            <a:avLst/>
          </a:prstGeom>
        </p:spPr>
      </p:pic>
    </p:spTree>
    <p:extLst>
      <p:ext uri="{BB962C8B-B14F-4D97-AF65-F5344CB8AC3E}">
        <p14:creationId xmlns:p14="http://schemas.microsoft.com/office/powerpoint/2010/main" val="22441784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sp>
        <p:nvSpPr>
          <p:cNvPr id="3" name="Content Placeholder 2"/>
          <p:cNvSpPr>
            <a:spLocks noGrp="1"/>
          </p:cNvSpPr>
          <p:nvPr>
            <p:ph idx="1"/>
          </p:nvPr>
        </p:nvSpPr>
        <p:spPr/>
        <p:txBody>
          <a:bodyPr/>
          <a:lstStyle/>
          <a:p>
            <a:r>
              <a:rPr lang="en-US" dirty="0" smtClean="0"/>
              <a:t>Components of SDN</a:t>
            </a:r>
          </a:p>
          <a:p>
            <a:pPr lvl="1"/>
            <a:r>
              <a:rPr lang="en-US" dirty="0" smtClean="0"/>
              <a:t>Controller</a:t>
            </a:r>
          </a:p>
          <a:p>
            <a:pPr lvl="1"/>
            <a:r>
              <a:rPr lang="en-US" dirty="0" smtClean="0"/>
              <a:t>Devices</a:t>
            </a:r>
          </a:p>
          <a:p>
            <a:pPr lvl="1"/>
            <a:r>
              <a:rPr lang="en-US" dirty="0" smtClean="0"/>
              <a:t>Northbound APIs</a:t>
            </a:r>
          </a:p>
          <a:p>
            <a:pPr lvl="1"/>
            <a:r>
              <a:rPr lang="en-US" dirty="0" smtClean="0"/>
              <a:t>East/West monitoring</a:t>
            </a:r>
          </a:p>
          <a:p>
            <a:pPr lvl="1"/>
            <a:r>
              <a:rPr lang="en-US" dirty="0" err="1" smtClean="0"/>
              <a:t>OpenFlow</a:t>
            </a:r>
            <a:r>
              <a:rPr lang="en-US" dirty="0" smtClean="0"/>
              <a:t> communications</a:t>
            </a:r>
            <a:endParaRPr lang="en-US" dirty="0"/>
          </a:p>
        </p:txBody>
      </p:sp>
      <p:sp>
        <p:nvSpPr>
          <p:cNvPr id="4" name="TextBox 3"/>
          <p:cNvSpPr txBox="1"/>
          <p:nvPr/>
        </p:nvSpPr>
        <p:spPr>
          <a:xfrm rot="19421506">
            <a:off x="2986029" y="3364428"/>
            <a:ext cx="5762043" cy="1754327"/>
          </a:xfrm>
          <a:prstGeom prst="rect">
            <a:avLst/>
          </a:prstGeom>
          <a:noFill/>
        </p:spPr>
        <p:txBody>
          <a:bodyPr wrap="none" rtlCol="0">
            <a:spAutoFit/>
          </a:bodyPr>
          <a:lstStyle/>
          <a:p>
            <a:r>
              <a:rPr lang="en-US" sz="3600" dirty="0" smtClean="0">
                <a:solidFill>
                  <a:schemeClr val="accent5"/>
                </a:solidFill>
                <a:latin typeface="Brush Script MT Italic"/>
                <a:cs typeface="Brush Script MT Italic"/>
              </a:rPr>
              <a:t>For the purpose of this discussion,</a:t>
            </a:r>
          </a:p>
          <a:p>
            <a:r>
              <a:rPr lang="en-US" sz="3600" dirty="0">
                <a:solidFill>
                  <a:schemeClr val="accent5"/>
                </a:solidFill>
                <a:latin typeface="Brush Script MT Italic"/>
                <a:cs typeface="Brush Script MT Italic"/>
              </a:rPr>
              <a:t>w</a:t>
            </a:r>
            <a:r>
              <a:rPr lang="en-US" sz="3600" dirty="0" smtClean="0">
                <a:solidFill>
                  <a:schemeClr val="accent5"/>
                </a:solidFill>
                <a:latin typeface="Brush Script MT Italic"/>
                <a:cs typeface="Brush Script MT Italic"/>
              </a:rPr>
              <a:t>e will focus on an SDN that </a:t>
            </a:r>
          </a:p>
          <a:p>
            <a:r>
              <a:rPr lang="en-US" sz="3600" dirty="0">
                <a:solidFill>
                  <a:schemeClr val="accent5"/>
                </a:solidFill>
                <a:latin typeface="Brush Script MT Italic"/>
                <a:cs typeface="Brush Script MT Italic"/>
              </a:rPr>
              <a:t>i</a:t>
            </a:r>
            <a:r>
              <a:rPr lang="en-US" sz="3600" dirty="0" smtClean="0">
                <a:solidFill>
                  <a:schemeClr val="accent5"/>
                </a:solidFill>
                <a:latin typeface="Brush Script MT Italic"/>
                <a:cs typeface="Brush Script MT Italic"/>
              </a:rPr>
              <a:t>nvolves </a:t>
            </a:r>
            <a:r>
              <a:rPr lang="en-US" sz="3600" dirty="0" err="1" smtClean="0">
                <a:solidFill>
                  <a:schemeClr val="accent5"/>
                </a:solidFill>
                <a:latin typeface="Brush Script MT Italic"/>
                <a:cs typeface="Brush Script MT Italic"/>
              </a:rPr>
              <a:t>OpenFlow</a:t>
            </a:r>
            <a:r>
              <a:rPr lang="en-US" sz="3600" dirty="0" smtClean="0">
                <a:solidFill>
                  <a:schemeClr val="accent5"/>
                </a:solidFill>
                <a:latin typeface="Brush Script MT Italic"/>
                <a:cs typeface="Brush Script MT Italic"/>
              </a:rPr>
              <a:t>!</a:t>
            </a:r>
            <a:endParaRPr lang="en-US" sz="3600" dirty="0">
              <a:solidFill>
                <a:schemeClr val="accent5"/>
              </a:solidFill>
              <a:latin typeface="Brush Script MT Italic"/>
              <a:cs typeface="Brush Script MT Italic"/>
            </a:endParaRPr>
          </a:p>
        </p:txBody>
      </p:sp>
    </p:spTree>
    <p:extLst>
      <p:ext uri="{BB962C8B-B14F-4D97-AF65-F5344CB8AC3E}">
        <p14:creationId xmlns:p14="http://schemas.microsoft.com/office/powerpoint/2010/main" val="41353926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pic>
        <p:nvPicPr>
          <p:cNvPr id="6" name="Picture 5"/>
          <p:cNvPicPr>
            <a:picLocks noChangeAspect="1"/>
          </p:cNvPicPr>
          <p:nvPr/>
        </p:nvPicPr>
        <p:blipFill>
          <a:blip r:embed="rId3"/>
          <a:stretch>
            <a:fillRect/>
          </a:stretch>
        </p:blipFill>
        <p:spPr>
          <a:xfrm>
            <a:off x="430219" y="4061881"/>
            <a:ext cx="7620000" cy="2122952"/>
          </a:xfrm>
          <a:prstGeom prst="rect">
            <a:avLst/>
          </a:prstGeom>
        </p:spPr>
      </p:pic>
    </p:spTree>
    <p:extLst>
      <p:ext uri="{BB962C8B-B14F-4D97-AF65-F5344CB8AC3E}">
        <p14:creationId xmlns:p14="http://schemas.microsoft.com/office/powerpoint/2010/main" val="16628629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pic>
        <p:nvPicPr>
          <p:cNvPr id="6" name="Picture 5"/>
          <p:cNvPicPr>
            <a:picLocks noChangeAspect="1"/>
          </p:cNvPicPr>
          <p:nvPr/>
        </p:nvPicPr>
        <p:blipFill>
          <a:blip r:embed="rId3"/>
          <a:stretch>
            <a:fillRect/>
          </a:stretch>
        </p:blipFill>
        <p:spPr>
          <a:xfrm>
            <a:off x="430219" y="4061881"/>
            <a:ext cx="7620000" cy="2122952"/>
          </a:xfrm>
          <a:prstGeom prst="rect">
            <a:avLst/>
          </a:prstGeom>
        </p:spPr>
      </p:pic>
      <p:pic>
        <p:nvPicPr>
          <p:cNvPr id="7" name="Picture 6"/>
          <p:cNvPicPr>
            <a:picLocks noChangeAspect="1"/>
          </p:cNvPicPr>
          <p:nvPr/>
        </p:nvPicPr>
        <p:blipFill>
          <a:blip r:embed="rId4"/>
          <a:stretch>
            <a:fillRect/>
          </a:stretch>
        </p:blipFill>
        <p:spPr>
          <a:xfrm>
            <a:off x="2921815" y="4530999"/>
            <a:ext cx="1192714" cy="894535"/>
          </a:xfrm>
          <a:prstGeom prst="rect">
            <a:avLst/>
          </a:prstGeom>
        </p:spPr>
      </p:pic>
    </p:spTree>
    <p:extLst>
      <p:ext uri="{BB962C8B-B14F-4D97-AF65-F5344CB8AC3E}">
        <p14:creationId xmlns:p14="http://schemas.microsoft.com/office/powerpoint/2010/main" val="19702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33347  E" pathEditMode="relative" ptsTypes="">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pic>
        <p:nvPicPr>
          <p:cNvPr id="6" name="Picture 5"/>
          <p:cNvPicPr>
            <a:picLocks noChangeAspect="1"/>
          </p:cNvPicPr>
          <p:nvPr/>
        </p:nvPicPr>
        <p:blipFill>
          <a:blip r:embed="rId3"/>
          <a:stretch>
            <a:fillRect/>
          </a:stretch>
        </p:blipFill>
        <p:spPr>
          <a:xfrm>
            <a:off x="430219" y="4061881"/>
            <a:ext cx="7620000" cy="2122952"/>
          </a:xfrm>
          <a:prstGeom prst="rect">
            <a:avLst/>
          </a:prstGeom>
        </p:spPr>
      </p:pic>
      <p:pic>
        <p:nvPicPr>
          <p:cNvPr id="3" name="Picture 2"/>
          <p:cNvPicPr>
            <a:picLocks noChangeAspect="1"/>
          </p:cNvPicPr>
          <p:nvPr/>
        </p:nvPicPr>
        <p:blipFill>
          <a:blip r:embed="rId4"/>
          <a:stretch>
            <a:fillRect/>
          </a:stretch>
        </p:blipFill>
        <p:spPr>
          <a:xfrm>
            <a:off x="1237071" y="1893078"/>
            <a:ext cx="4141844" cy="2339892"/>
          </a:xfrm>
          <a:prstGeom prst="rect">
            <a:avLst/>
          </a:prstGeom>
        </p:spPr>
      </p:pic>
    </p:spTree>
    <p:extLst>
      <p:ext uri="{BB962C8B-B14F-4D97-AF65-F5344CB8AC3E}">
        <p14:creationId xmlns:p14="http://schemas.microsoft.com/office/powerpoint/2010/main" val="38511506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pic>
        <p:nvPicPr>
          <p:cNvPr id="6" name="Picture 5"/>
          <p:cNvPicPr>
            <a:picLocks noChangeAspect="1"/>
          </p:cNvPicPr>
          <p:nvPr/>
        </p:nvPicPr>
        <p:blipFill>
          <a:blip r:embed="rId3"/>
          <a:stretch>
            <a:fillRect/>
          </a:stretch>
        </p:blipFill>
        <p:spPr>
          <a:xfrm>
            <a:off x="430219" y="4061881"/>
            <a:ext cx="7620000" cy="2122952"/>
          </a:xfrm>
          <a:prstGeom prst="rect">
            <a:avLst/>
          </a:prstGeom>
        </p:spPr>
      </p:pic>
      <p:pic>
        <p:nvPicPr>
          <p:cNvPr id="3" name="Picture 2"/>
          <p:cNvPicPr>
            <a:picLocks noChangeAspect="1"/>
          </p:cNvPicPr>
          <p:nvPr/>
        </p:nvPicPr>
        <p:blipFill>
          <a:blip r:embed="rId4"/>
          <a:stretch>
            <a:fillRect/>
          </a:stretch>
        </p:blipFill>
        <p:spPr>
          <a:xfrm>
            <a:off x="1237071" y="1893078"/>
            <a:ext cx="4141844" cy="2339892"/>
          </a:xfrm>
          <a:prstGeom prst="rect">
            <a:avLst/>
          </a:prstGeom>
        </p:spPr>
      </p:pic>
      <p:cxnSp>
        <p:nvCxnSpPr>
          <p:cNvPr id="5" name="Straight Connector 4"/>
          <p:cNvCxnSpPr/>
          <p:nvPr/>
        </p:nvCxnSpPr>
        <p:spPr>
          <a:xfrm>
            <a:off x="3327763" y="3398135"/>
            <a:ext cx="0" cy="146978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19234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pic>
        <p:nvPicPr>
          <p:cNvPr id="3" name="Picture 2"/>
          <p:cNvPicPr>
            <a:picLocks noChangeAspect="1"/>
          </p:cNvPicPr>
          <p:nvPr/>
        </p:nvPicPr>
        <p:blipFill>
          <a:blip r:embed="rId3"/>
          <a:stretch>
            <a:fillRect/>
          </a:stretch>
        </p:blipFill>
        <p:spPr>
          <a:xfrm>
            <a:off x="1237071" y="1893078"/>
            <a:ext cx="4141844" cy="2339892"/>
          </a:xfrm>
          <a:prstGeom prst="rect">
            <a:avLst/>
          </a:prstGeom>
        </p:spPr>
      </p:pic>
      <p:cxnSp>
        <p:nvCxnSpPr>
          <p:cNvPr id="5" name="Straight Connector 4"/>
          <p:cNvCxnSpPr/>
          <p:nvPr/>
        </p:nvCxnSpPr>
        <p:spPr>
          <a:xfrm>
            <a:off x="3327763" y="3398135"/>
            <a:ext cx="0" cy="146978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stretch>
            <a:fillRect/>
          </a:stretch>
        </p:blipFill>
        <p:spPr>
          <a:xfrm>
            <a:off x="2571079" y="4759175"/>
            <a:ext cx="1753616" cy="488562"/>
          </a:xfrm>
          <a:prstGeom prst="rect">
            <a:avLst/>
          </a:prstGeom>
        </p:spPr>
      </p:pic>
      <p:pic>
        <p:nvPicPr>
          <p:cNvPr id="8" name="Picture 7"/>
          <p:cNvPicPr>
            <a:picLocks noChangeAspect="1"/>
          </p:cNvPicPr>
          <p:nvPr/>
        </p:nvPicPr>
        <p:blipFill>
          <a:blip r:embed="rId4"/>
          <a:stretch>
            <a:fillRect/>
          </a:stretch>
        </p:blipFill>
        <p:spPr>
          <a:xfrm>
            <a:off x="2723479" y="4911575"/>
            <a:ext cx="1753616" cy="488562"/>
          </a:xfrm>
          <a:prstGeom prst="rect">
            <a:avLst/>
          </a:prstGeom>
        </p:spPr>
      </p:pic>
      <p:pic>
        <p:nvPicPr>
          <p:cNvPr id="9" name="Picture 8"/>
          <p:cNvPicPr>
            <a:picLocks noChangeAspect="1"/>
          </p:cNvPicPr>
          <p:nvPr/>
        </p:nvPicPr>
        <p:blipFill>
          <a:blip r:embed="rId4"/>
          <a:stretch>
            <a:fillRect/>
          </a:stretch>
        </p:blipFill>
        <p:spPr>
          <a:xfrm>
            <a:off x="2875879" y="5063975"/>
            <a:ext cx="1753616" cy="488562"/>
          </a:xfrm>
          <a:prstGeom prst="rect">
            <a:avLst/>
          </a:prstGeom>
        </p:spPr>
      </p:pic>
      <p:pic>
        <p:nvPicPr>
          <p:cNvPr id="10" name="Picture 9"/>
          <p:cNvPicPr>
            <a:picLocks noChangeAspect="1"/>
          </p:cNvPicPr>
          <p:nvPr/>
        </p:nvPicPr>
        <p:blipFill>
          <a:blip r:embed="rId4"/>
          <a:stretch>
            <a:fillRect/>
          </a:stretch>
        </p:blipFill>
        <p:spPr>
          <a:xfrm>
            <a:off x="3028279" y="5216375"/>
            <a:ext cx="1753616" cy="488562"/>
          </a:xfrm>
          <a:prstGeom prst="rect">
            <a:avLst/>
          </a:prstGeom>
        </p:spPr>
      </p:pic>
      <p:sp>
        <p:nvSpPr>
          <p:cNvPr id="4" name="TextBox 3"/>
          <p:cNvSpPr txBox="1"/>
          <p:nvPr/>
        </p:nvSpPr>
        <p:spPr>
          <a:xfrm>
            <a:off x="4997524" y="4844651"/>
            <a:ext cx="1700756" cy="707886"/>
          </a:xfrm>
          <a:prstGeom prst="rect">
            <a:avLst/>
          </a:prstGeom>
          <a:noFill/>
        </p:spPr>
        <p:txBody>
          <a:bodyPr wrap="none" rtlCol="0">
            <a:spAutoFit/>
          </a:bodyPr>
          <a:lstStyle/>
          <a:p>
            <a:r>
              <a:rPr lang="en-US" sz="4000" dirty="0" smtClean="0">
                <a:solidFill>
                  <a:schemeClr val="bg1"/>
                </a:solidFill>
              </a:rPr>
              <a:t>X 1000</a:t>
            </a:r>
            <a:endParaRPr lang="en-US" sz="4000" dirty="0">
              <a:solidFill>
                <a:schemeClr val="bg1"/>
              </a:solidFill>
            </a:endParaRPr>
          </a:p>
        </p:txBody>
      </p:sp>
      <p:sp>
        <p:nvSpPr>
          <p:cNvPr id="11" name="TextBox 10"/>
          <p:cNvSpPr txBox="1"/>
          <p:nvPr/>
        </p:nvSpPr>
        <p:spPr>
          <a:xfrm>
            <a:off x="3327763" y="3898913"/>
            <a:ext cx="1205716" cy="369332"/>
          </a:xfrm>
          <a:prstGeom prst="rect">
            <a:avLst/>
          </a:prstGeom>
          <a:noFill/>
        </p:spPr>
        <p:txBody>
          <a:bodyPr wrap="none" rtlCol="0">
            <a:spAutoFit/>
          </a:bodyPr>
          <a:lstStyle/>
          <a:p>
            <a:r>
              <a:rPr lang="en-US" dirty="0" err="1" smtClean="0"/>
              <a:t>OpenFlow</a:t>
            </a:r>
            <a:endParaRPr lang="en-US" dirty="0"/>
          </a:p>
        </p:txBody>
      </p:sp>
    </p:spTree>
    <p:extLst>
      <p:ext uri="{BB962C8B-B14F-4D97-AF65-F5344CB8AC3E}">
        <p14:creationId xmlns:p14="http://schemas.microsoft.com/office/powerpoint/2010/main" val="30172293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pic>
        <p:nvPicPr>
          <p:cNvPr id="3" name="Picture 2"/>
          <p:cNvPicPr>
            <a:picLocks noChangeAspect="1"/>
          </p:cNvPicPr>
          <p:nvPr/>
        </p:nvPicPr>
        <p:blipFill>
          <a:blip r:embed="rId3"/>
          <a:stretch>
            <a:fillRect/>
          </a:stretch>
        </p:blipFill>
        <p:spPr>
          <a:xfrm>
            <a:off x="1237071" y="1893078"/>
            <a:ext cx="4141844" cy="2339892"/>
          </a:xfrm>
          <a:prstGeom prst="rect">
            <a:avLst/>
          </a:prstGeom>
        </p:spPr>
      </p:pic>
      <p:cxnSp>
        <p:nvCxnSpPr>
          <p:cNvPr id="5" name="Straight Connector 4"/>
          <p:cNvCxnSpPr/>
          <p:nvPr/>
        </p:nvCxnSpPr>
        <p:spPr>
          <a:xfrm>
            <a:off x="3327763" y="3398135"/>
            <a:ext cx="0" cy="146978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stretch>
            <a:fillRect/>
          </a:stretch>
        </p:blipFill>
        <p:spPr>
          <a:xfrm>
            <a:off x="2571079" y="4759175"/>
            <a:ext cx="1753616" cy="488562"/>
          </a:xfrm>
          <a:prstGeom prst="rect">
            <a:avLst/>
          </a:prstGeom>
        </p:spPr>
      </p:pic>
      <p:pic>
        <p:nvPicPr>
          <p:cNvPr id="8" name="Picture 7"/>
          <p:cNvPicPr>
            <a:picLocks noChangeAspect="1"/>
          </p:cNvPicPr>
          <p:nvPr/>
        </p:nvPicPr>
        <p:blipFill>
          <a:blip r:embed="rId4"/>
          <a:stretch>
            <a:fillRect/>
          </a:stretch>
        </p:blipFill>
        <p:spPr>
          <a:xfrm>
            <a:off x="2723479" y="4911575"/>
            <a:ext cx="1753616" cy="488562"/>
          </a:xfrm>
          <a:prstGeom prst="rect">
            <a:avLst/>
          </a:prstGeom>
        </p:spPr>
      </p:pic>
      <p:pic>
        <p:nvPicPr>
          <p:cNvPr id="9" name="Picture 8"/>
          <p:cNvPicPr>
            <a:picLocks noChangeAspect="1"/>
          </p:cNvPicPr>
          <p:nvPr/>
        </p:nvPicPr>
        <p:blipFill>
          <a:blip r:embed="rId4"/>
          <a:stretch>
            <a:fillRect/>
          </a:stretch>
        </p:blipFill>
        <p:spPr>
          <a:xfrm>
            <a:off x="2875879" y="5063975"/>
            <a:ext cx="1753616" cy="488562"/>
          </a:xfrm>
          <a:prstGeom prst="rect">
            <a:avLst/>
          </a:prstGeom>
        </p:spPr>
      </p:pic>
      <p:pic>
        <p:nvPicPr>
          <p:cNvPr id="10" name="Picture 9"/>
          <p:cNvPicPr>
            <a:picLocks noChangeAspect="1"/>
          </p:cNvPicPr>
          <p:nvPr/>
        </p:nvPicPr>
        <p:blipFill>
          <a:blip r:embed="rId4"/>
          <a:stretch>
            <a:fillRect/>
          </a:stretch>
        </p:blipFill>
        <p:spPr>
          <a:xfrm>
            <a:off x="3028279" y="5216375"/>
            <a:ext cx="1753616" cy="488562"/>
          </a:xfrm>
          <a:prstGeom prst="rect">
            <a:avLst/>
          </a:prstGeom>
        </p:spPr>
      </p:pic>
      <p:sp>
        <p:nvSpPr>
          <p:cNvPr id="4" name="TextBox 3"/>
          <p:cNvSpPr txBox="1"/>
          <p:nvPr/>
        </p:nvSpPr>
        <p:spPr>
          <a:xfrm>
            <a:off x="4997524" y="4844651"/>
            <a:ext cx="1700756" cy="707886"/>
          </a:xfrm>
          <a:prstGeom prst="rect">
            <a:avLst/>
          </a:prstGeom>
          <a:noFill/>
        </p:spPr>
        <p:txBody>
          <a:bodyPr wrap="none" rtlCol="0">
            <a:spAutoFit/>
          </a:bodyPr>
          <a:lstStyle/>
          <a:p>
            <a:r>
              <a:rPr lang="en-US" sz="4000" dirty="0" smtClean="0">
                <a:solidFill>
                  <a:schemeClr val="bg1"/>
                </a:solidFill>
              </a:rPr>
              <a:t>X 1000</a:t>
            </a:r>
            <a:endParaRPr lang="en-US" sz="4000" dirty="0">
              <a:solidFill>
                <a:schemeClr val="bg1"/>
              </a:solidFill>
            </a:endParaRPr>
          </a:p>
        </p:txBody>
      </p:sp>
      <p:pic>
        <p:nvPicPr>
          <p:cNvPr id="6" name="Picture 5"/>
          <p:cNvPicPr>
            <a:picLocks noChangeAspect="1"/>
          </p:cNvPicPr>
          <p:nvPr/>
        </p:nvPicPr>
        <p:blipFill>
          <a:blip r:embed="rId5"/>
          <a:stretch>
            <a:fillRect/>
          </a:stretch>
        </p:blipFill>
        <p:spPr>
          <a:xfrm>
            <a:off x="6089385" y="1893078"/>
            <a:ext cx="1794025" cy="1794025"/>
          </a:xfrm>
          <a:prstGeom prst="rect">
            <a:avLst/>
          </a:prstGeom>
        </p:spPr>
      </p:pic>
      <p:cxnSp>
        <p:nvCxnSpPr>
          <p:cNvPr id="12" name="Straight Arrow Connector 11"/>
          <p:cNvCxnSpPr>
            <a:stCxn id="6" idx="1"/>
          </p:cNvCxnSpPr>
          <p:nvPr/>
        </p:nvCxnSpPr>
        <p:spPr>
          <a:xfrm flipH="1" flipV="1">
            <a:off x="4891695" y="2774947"/>
            <a:ext cx="1197690" cy="15144"/>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378915" y="2405615"/>
            <a:ext cx="513782" cy="369332"/>
          </a:xfrm>
          <a:prstGeom prst="rect">
            <a:avLst/>
          </a:prstGeom>
          <a:noFill/>
        </p:spPr>
        <p:txBody>
          <a:bodyPr wrap="none" rtlCol="0">
            <a:spAutoFit/>
          </a:bodyPr>
          <a:lstStyle/>
          <a:p>
            <a:r>
              <a:rPr lang="en-US" dirty="0" smtClean="0"/>
              <a:t>API</a:t>
            </a:r>
            <a:endParaRPr lang="en-US" dirty="0"/>
          </a:p>
        </p:txBody>
      </p:sp>
      <p:sp>
        <p:nvSpPr>
          <p:cNvPr id="13" name="TextBox 12"/>
          <p:cNvSpPr txBox="1"/>
          <p:nvPr/>
        </p:nvSpPr>
        <p:spPr>
          <a:xfrm>
            <a:off x="3327763" y="3898913"/>
            <a:ext cx="1205716" cy="369332"/>
          </a:xfrm>
          <a:prstGeom prst="rect">
            <a:avLst/>
          </a:prstGeom>
          <a:noFill/>
        </p:spPr>
        <p:txBody>
          <a:bodyPr wrap="none" rtlCol="0">
            <a:spAutoFit/>
          </a:bodyPr>
          <a:lstStyle/>
          <a:p>
            <a:r>
              <a:rPr lang="en-US" dirty="0" err="1" smtClean="0"/>
              <a:t>OpenFlow</a:t>
            </a:r>
            <a:endParaRPr lang="en-US" dirty="0"/>
          </a:p>
        </p:txBody>
      </p:sp>
    </p:spTree>
    <p:extLst>
      <p:ext uri="{BB962C8B-B14F-4D97-AF65-F5344CB8AC3E}">
        <p14:creationId xmlns:p14="http://schemas.microsoft.com/office/powerpoint/2010/main" val="24917997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pic>
        <p:nvPicPr>
          <p:cNvPr id="3" name="Picture 2"/>
          <p:cNvPicPr>
            <a:picLocks noChangeAspect="1"/>
          </p:cNvPicPr>
          <p:nvPr/>
        </p:nvPicPr>
        <p:blipFill>
          <a:blip r:embed="rId3"/>
          <a:stretch>
            <a:fillRect/>
          </a:stretch>
        </p:blipFill>
        <p:spPr>
          <a:xfrm>
            <a:off x="1237071" y="1893078"/>
            <a:ext cx="4141844" cy="2339892"/>
          </a:xfrm>
          <a:prstGeom prst="rect">
            <a:avLst/>
          </a:prstGeom>
        </p:spPr>
      </p:pic>
      <p:cxnSp>
        <p:nvCxnSpPr>
          <p:cNvPr id="5" name="Straight Connector 4"/>
          <p:cNvCxnSpPr/>
          <p:nvPr/>
        </p:nvCxnSpPr>
        <p:spPr>
          <a:xfrm>
            <a:off x="3327763" y="3398135"/>
            <a:ext cx="0" cy="146978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stretch>
            <a:fillRect/>
          </a:stretch>
        </p:blipFill>
        <p:spPr>
          <a:xfrm>
            <a:off x="2571079" y="4759175"/>
            <a:ext cx="1753616" cy="488562"/>
          </a:xfrm>
          <a:prstGeom prst="rect">
            <a:avLst/>
          </a:prstGeom>
        </p:spPr>
      </p:pic>
      <p:pic>
        <p:nvPicPr>
          <p:cNvPr id="8" name="Picture 7"/>
          <p:cNvPicPr>
            <a:picLocks noChangeAspect="1"/>
          </p:cNvPicPr>
          <p:nvPr/>
        </p:nvPicPr>
        <p:blipFill>
          <a:blip r:embed="rId4"/>
          <a:stretch>
            <a:fillRect/>
          </a:stretch>
        </p:blipFill>
        <p:spPr>
          <a:xfrm>
            <a:off x="2723479" y="4911575"/>
            <a:ext cx="1753616" cy="488562"/>
          </a:xfrm>
          <a:prstGeom prst="rect">
            <a:avLst/>
          </a:prstGeom>
        </p:spPr>
      </p:pic>
      <p:pic>
        <p:nvPicPr>
          <p:cNvPr id="9" name="Picture 8"/>
          <p:cNvPicPr>
            <a:picLocks noChangeAspect="1"/>
          </p:cNvPicPr>
          <p:nvPr/>
        </p:nvPicPr>
        <p:blipFill>
          <a:blip r:embed="rId4"/>
          <a:stretch>
            <a:fillRect/>
          </a:stretch>
        </p:blipFill>
        <p:spPr>
          <a:xfrm>
            <a:off x="2875879" y="5063975"/>
            <a:ext cx="1753616" cy="488562"/>
          </a:xfrm>
          <a:prstGeom prst="rect">
            <a:avLst/>
          </a:prstGeom>
        </p:spPr>
      </p:pic>
      <p:pic>
        <p:nvPicPr>
          <p:cNvPr id="10" name="Picture 9"/>
          <p:cNvPicPr>
            <a:picLocks noChangeAspect="1"/>
          </p:cNvPicPr>
          <p:nvPr/>
        </p:nvPicPr>
        <p:blipFill>
          <a:blip r:embed="rId4"/>
          <a:stretch>
            <a:fillRect/>
          </a:stretch>
        </p:blipFill>
        <p:spPr>
          <a:xfrm>
            <a:off x="3028279" y="5216375"/>
            <a:ext cx="1753616" cy="488562"/>
          </a:xfrm>
          <a:prstGeom prst="rect">
            <a:avLst/>
          </a:prstGeom>
        </p:spPr>
      </p:pic>
      <p:sp>
        <p:nvSpPr>
          <p:cNvPr id="4" name="TextBox 3"/>
          <p:cNvSpPr txBox="1"/>
          <p:nvPr/>
        </p:nvSpPr>
        <p:spPr>
          <a:xfrm>
            <a:off x="4997524" y="4844651"/>
            <a:ext cx="1700756" cy="707886"/>
          </a:xfrm>
          <a:prstGeom prst="rect">
            <a:avLst/>
          </a:prstGeom>
          <a:noFill/>
        </p:spPr>
        <p:txBody>
          <a:bodyPr wrap="none" rtlCol="0">
            <a:spAutoFit/>
          </a:bodyPr>
          <a:lstStyle/>
          <a:p>
            <a:r>
              <a:rPr lang="en-US" sz="4000" dirty="0" smtClean="0">
                <a:solidFill>
                  <a:schemeClr val="bg1"/>
                </a:solidFill>
              </a:rPr>
              <a:t>X 1000</a:t>
            </a:r>
            <a:endParaRPr lang="en-US" sz="4000" dirty="0">
              <a:solidFill>
                <a:schemeClr val="bg1"/>
              </a:solidFill>
            </a:endParaRPr>
          </a:p>
        </p:txBody>
      </p:sp>
      <p:pic>
        <p:nvPicPr>
          <p:cNvPr id="6" name="Picture 5"/>
          <p:cNvPicPr>
            <a:picLocks noChangeAspect="1"/>
          </p:cNvPicPr>
          <p:nvPr/>
        </p:nvPicPr>
        <p:blipFill>
          <a:blip r:embed="rId5"/>
          <a:stretch>
            <a:fillRect/>
          </a:stretch>
        </p:blipFill>
        <p:spPr>
          <a:xfrm>
            <a:off x="6089385" y="1893078"/>
            <a:ext cx="1794025" cy="1794025"/>
          </a:xfrm>
          <a:prstGeom prst="rect">
            <a:avLst/>
          </a:prstGeom>
        </p:spPr>
      </p:pic>
      <p:cxnSp>
        <p:nvCxnSpPr>
          <p:cNvPr id="12" name="Straight Arrow Connector 11"/>
          <p:cNvCxnSpPr>
            <a:stCxn id="6" idx="1"/>
          </p:cNvCxnSpPr>
          <p:nvPr/>
        </p:nvCxnSpPr>
        <p:spPr>
          <a:xfrm flipH="1" flipV="1">
            <a:off x="4891695" y="2774947"/>
            <a:ext cx="1197690" cy="15144"/>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378915" y="2405615"/>
            <a:ext cx="513782" cy="369332"/>
          </a:xfrm>
          <a:prstGeom prst="rect">
            <a:avLst/>
          </a:prstGeom>
          <a:noFill/>
        </p:spPr>
        <p:txBody>
          <a:bodyPr wrap="none" rtlCol="0">
            <a:spAutoFit/>
          </a:bodyPr>
          <a:lstStyle/>
          <a:p>
            <a:r>
              <a:rPr lang="en-US" dirty="0" smtClean="0"/>
              <a:t>API</a:t>
            </a:r>
            <a:endParaRPr lang="en-US" dirty="0"/>
          </a:p>
        </p:txBody>
      </p:sp>
      <p:sp>
        <p:nvSpPr>
          <p:cNvPr id="13" name="TextBox 12"/>
          <p:cNvSpPr txBox="1"/>
          <p:nvPr/>
        </p:nvSpPr>
        <p:spPr>
          <a:xfrm>
            <a:off x="3327763" y="3898913"/>
            <a:ext cx="1205716" cy="369332"/>
          </a:xfrm>
          <a:prstGeom prst="rect">
            <a:avLst/>
          </a:prstGeom>
          <a:noFill/>
        </p:spPr>
        <p:txBody>
          <a:bodyPr wrap="none" rtlCol="0">
            <a:spAutoFit/>
          </a:bodyPr>
          <a:lstStyle/>
          <a:p>
            <a:r>
              <a:rPr lang="en-US" dirty="0" err="1" smtClean="0"/>
              <a:t>OpenFlow</a:t>
            </a:r>
            <a:endParaRPr lang="en-US" dirty="0"/>
          </a:p>
        </p:txBody>
      </p:sp>
      <p:pic>
        <p:nvPicPr>
          <p:cNvPr id="14" name="Picture 13"/>
          <p:cNvPicPr>
            <a:picLocks noChangeAspect="1"/>
          </p:cNvPicPr>
          <p:nvPr/>
        </p:nvPicPr>
        <p:blipFill>
          <a:blip r:embed="rId6"/>
          <a:stretch>
            <a:fillRect/>
          </a:stretch>
        </p:blipFill>
        <p:spPr>
          <a:xfrm>
            <a:off x="280927" y="4499267"/>
            <a:ext cx="1912288" cy="1434216"/>
          </a:xfrm>
          <a:prstGeom prst="rect">
            <a:avLst/>
          </a:prstGeom>
        </p:spPr>
      </p:pic>
      <p:cxnSp>
        <p:nvCxnSpPr>
          <p:cNvPr id="15" name="Straight Arrow Connector 14"/>
          <p:cNvCxnSpPr/>
          <p:nvPr/>
        </p:nvCxnSpPr>
        <p:spPr>
          <a:xfrm flipH="1" flipV="1">
            <a:off x="2193215" y="5403065"/>
            <a:ext cx="1197690" cy="15144"/>
          </a:xfrm>
          <a:prstGeom prst="straightConnector1">
            <a:avLst/>
          </a:prstGeom>
          <a:ln w="5715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461949" y="5400137"/>
            <a:ext cx="813043" cy="923330"/>
          </a:xfrm>
          <a:prstGeom prst="rect">
            <a:avLst/>
          </a:prstGeom>
          <a:noFill/>
        </p:spPr>
        <p:txBody>
          <a:bodyPr wrap="none" rtlCol="0">
            <a:spAutoFit/>
          </a:bodyPr>
          <a:lstStyle/>
          <a:p>
            <a:r>
              <a:rPr lang="en-US" dirty="0" smtClean="0"/>
              <a:t>SNMP</a:t>
            </a:r>
          </a:p>
          <a:p>
            <a:r>
              <a:rPr lang="en-US" dirty="0" smtClean="0"/>
              <a:t>Syslog</a:t>
            </a:r>
          </a:p>
          <a:p>
            <a:r>
              <a:rPr lang="en-US" dirty="0" smtClean="0"/>
              <a:t>Flow</a:t>
            </a:r>
            <a:endParaRPr lang="en-US" dirty="0"/>
          </a:p>
        </p:txBody>
      </p:sp>
    </p:spTree>
    <p:extLst>
      <p:ext uri="{BB962C8B-B14F-4D97-AF65-F5344CB8AC3E}">
        <p14:creationId xmlns:p14="http://schemas.microsoft.com/office/powerpoint/2010/main" val="1318201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Science DMZ </a:t>
            </a:r>
            <a:r>
              <a:rPr lang="en-US" sz="2000" dirty="0" smtClean="0"/>
              <a:t>(cont.)</a:t>
            </a:r>
            <a:endParaRPr lang="en-US" sz="2000" dirty="0"/>
          </a:p>
        </p:txBody>
      </p:sp>
      <p:sp>
        <p:nvSpPr>
          <p:cNvPr id="3" name="Content Placeholder 2"/>
          <p:cNvSpPr>
            <a:spLocks noGrp="1"/>
          </p:cNvSpPr>
          <p:nvPr>
            <p:ph idx="1"/>
          </p:nvPr>
        </p:nvSpPr>
        <p:spPr>
          <a:xfrm>
            <a:off x="779463" y="1828800"/>
            <a:ext cx="7583487" cy="562561"/>
          </a:xfrm>
        </p:spPr>
        <p:txBody>
          <a:bodyPr/>
          <a:lstStyle/>
          <a:p>
            <a:pPr marL="0" indent="0">
              <a:buNone/>
            </a:pPr>
            <a:r>
              <a:rPr lang="en-US" dirty="0" smtClean="0"/>
              <a:t>Corporate Environment: </a:t>
            </a:r>
            <a:endParaRPr lang="en-US" dirty="0"/>
          </a:p>
        </p:txBody>
      </p:sp>
      <p:sp>
        <p:nvSpPr>
          <p:cNvPr id="8" name="TextBox 7"/>
          <p:cNvSpPr txBox="1"/>
          <p:nvPr/>
        </p:nvSpPr>
        <p:spPr>
          <a:xfrm>
            <a:off x="2469197" y="5063242"/>
            <a:ext cx="3563109" cy="646331"/>
          </a:xfrm>
          <a:prstGeom prst="rect">
            <a:avLst/>
          </a:prstGeom>
          <a:noFill/>
        </p:spPr>
        <p:txBody>
          <a:bodyPr wrap="square" rtlCol="0">
            <a:spAutoFit/>
          </a:bodyPr>
          <a:lstStyle/>
          <a:p>
            <a:r>
              <a:rPr lang="en-US" dirty="0" smtClean="0">
                <a:solidFill>
                  <a:schemeClr val="bg1"/>
                </a:solidFill>
              </a:rPr>
              <a:t>And make them available when someone is willing to pay…</a:t>
            </a:r>
          </a:p>
        </p:txBody>
      </p:sp>
      <p:pic>
        <p:nvPicPr>
          <p:cNvPr id="5" name="Picture 4"/>
          <p:cNvPicPr>
            <a:picLocks noChangeAspect="1"/>
          </p:cNvPicPr>
          <p:nvPr/>
        </p:nvPicPr>
        <p:blipFill>
          <a:blip r:embed="rId3"/>
          <a:stretch>
            <a:fillRect/>
          </a:stretch>
        </p:blipFill>
        <p:spPr>
          <a:xfrm>
            <a:off x="6311412" y="3080661"/>
            <a:ext cx="2337111" cy="1750577"/>
          </a:xfrm>
          <a:prstGeom prst="rect">
            <a:avLst/>
          </a:prstGeom>
        </p:spPr>
      </p:pic>
      <p:pic>
        <p:nvPicPr>
          <p:cNvPr id="6" name="Picture 5"/>
          <p:cNvPicPr>
            <a:picLocks noChangeAspect="1"/>
          </p:cNvPicPr>
          <p:nvPr/>
        </p:nvPicPr>
        <p:blipFill>
          <a:blip r:embed="rId4"/>
          <a:stretch>
            <a:fillRect/>
          </a:stretch>
        </p:blipFill>
        <p:spPr>
          <a:xfrm>
            <a:off x="3280729" y="3433492"/>
            <a:ext cx="1916698" cy="1251081"/>
          </a:xfrm>
          <a:prstGeom prst="rect">
            <a:avLst/>
          </a:prstGeom>
        </p:spPr>
      </p:pic>
      <p:pic>
        <p:nvPicPr>
          <p:cNvPr id="7" name="Picture 6"/>
          <p:cNvPicPr>
            <a:picLocks noChangeAspect="1"/>
          </p:cNvPicPr>
          <p:nvPr/>
        </p:nvPicPr>
        <p:blipFill>
          <a:blip r:embed="rId5"/>
          <a:stretch>
            <a:fillRect/>
          </a:stretch>
        </p:blipFill>
        <p:spPr>
          <a:xfrm>
            <a:off x="468069" y="3433492"/>
            <a:ext cx="1888425" cy="1251081"/>
          </a:xfrm>
          <a:prstGeom prst="rect">
            <a:avLst/>
          </a:prstGeom>
        </p:spPr>
      </p:pic>
      <p:pic>
        <p:nvPicPr>
          <p:cNvPr id="11" name="Picture 10"/>
          <p:cNvPicPr>
            <a:picLocks noChangeAspect="1"/>
          </p:cNvPicPr>
          <p:nvPr/>
        </p:nvPicPr>
        <p:blipFill>
          <a:blip r:embed="rId6"/>
          <a:stretch>
            <a:fillRect/>
          </a:stretch>
        </p:blipFill>
        <p:spPr>
          <a:xfrm>
            <a:off x="5280201" y="3609781"/>
            <a:ext cx="906899" cy="906899"/>
          </a:xfrm>
          <a:prstGeom prst="rect">
            <a:avLst/>
          </a:prstGeom>
        </p:spPr>
      </p:pic>
      <p:pic>
        <p:nvPicPr>
          <p:cNvPr id="12" name="Picture 11"/>
          <p:cNvPicPr>
            <a:picLocks noChangeAspect="1"/>
          </p:cNvPicPr>
          <p:nvPr/>
        </p:nvPicPr>
        <p:blipFill>
          <a:blip r:embed="rId7"/>
          <a:stretch>
            <a:fillRect/>
          </a:stretch>
        </p:blipFill>
        <p:spPr>
          <a:xfrm>
            <a:off x="2469197" y="3717228"/>
            <a:ext cx="697380" cy="695055"/>
          </a:xfrm>
          <a:prstGeom prst="rect">
            <a:avLst/>
          </a:prstGeom>
        </p:spPr>
      </p:pic>
    </p:spTree>
    <p:extLst>
      <p:ext uri="{BB962C8B-B14F-4D97-AF65-F5344CB8AC3E}">
        <p14:creationId xmlns:p14="http://schemas.microsoft.com/office/powerpoint/2010/main" val="8145629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Defined Networks (SDN)</a:t>
            </a:r>
            <a:endParaRPr lang="en-US" sz="2000" dirty="0"/>
          </a:p>
        </p:txBody>
      </p:sp>
      <p:pic>
        <p:nvPicPr>
          <p:cNvPr id="5" name="Picture 4"/>
          <p:cNvPicPr>
            <a:picLocks noChangeAspect="1"/>
          </p:cNvPicPr>
          <p:nvPr/>
        </p:nvPicPr>
        <p:blipFill>
          <a:blip r:embed="rId3"/>
          <a:stretch>
            <a:fillRect/>
          </a:stretch>
        </p:blipFill>
        <p:spPr>
          <a:xfrm>
            <a:off x="2244538" y="1654226"/>
            <a:ext cx="4670729" cy="4787012"/>
          </a:xfrm>
          <a:prstGeom prst="rect">
            <a:avLst/>
          </a:prstGeom>
        </p:spPr>
      </p:pic>
    </p:spTree>
    <p:extLst>
      <p:ext uri="{BB962C8B-B14F-4D97-AF65-F5344CB8AC3E}">
        <p14:creationId xmlns:p14="http://schemas.microsoft.com/office/powerpoint/2010/main" val="29437220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Even Do SDN?</a:t>
            </a:r>
            <a:endParaRPr lang="en-US" sz="2000" dirty="0"/>
          </a:p>
        </p:txBody>
      </p:sp>
      <p:sp>
        <p:nvSpPr>
          <p:cNvPr id="3" name="Content Placeholder 2"/>
          <p:cNvSpPr>
            <a:spLocks noGrp="1"/>
          </p:cNvSpPr>
          <p:nvPr>
            <p:ph idx="1"/>
          </p:nvPr>
        </p:nvSpPr>
        <p:spPr/>
        <p:txBody>
          <a:bodyPr/>
          <a:lstStyle/>
          <a:p>
            <a:pPr lvl="1"/>
            <a:r>
              <a:rPr lang="en-US" dirty="0" smtClean="0"/>
              <a:t>Orchestration!</a:t>
            </a:r>
          </a:p>
          <a:p>
            <a:pPr lvl="1"/>
            <a:r>
              <a:rPr lang="en-US" dirty="0" smtClean="0"/>
              <a:t>Flexibility</a:t>
            </a:r>
          </a:p>
          <a:p>
            <a:pPr lvl="1"/>
            <a:r>
              <a:rPr lang="en-US" dirty="0" smtClean="0"/>
              <a:t>Self Service</a:t>
            </a:r>
          </a:p>
          <a:p>
            <a:pPr lvl="1"/>
            <a:r>
              <a:rPr lang="en-US" dirty="0" smtClean="0"/>
              <a:t>Agility</a:t>
            </a:r>
          </a:p>
          <a:p>
            <a:pPr lvl="1"/>
            <a:r>
              <a:rPr lang="en-US" dirty="0" smtClean="0"/>
              <a:t>More “holistic”</a:t>
            </a:r>
            <a:endParaRPr lang="en-US" dirty="0"/>
          </a:p>
        </p:txBody>
      </p:sp>
    </p:spTree>
    <p:extLst>
      <p:ext uri="{BB962C8B-B14F-4D97-AF65-F5344CB8AC3E}">
        <p14:creationId xmlns:p14="http://schemas.microsoft.com/office/powerpoint/2010/main" val="15815145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Even Do SDN?</a:t>
            </a:r>
            <a:endParaRPr lang="en-US" sz="2000" dirty="0"/>
          </a:p>
        </p:txBody>
      </p:sp>
      <p:sp>
        <p:nvSpPr>
          <p:cNvPr id="3" name="Content Placeholder 2"/>
          <p:cNvSpPr>
            <a:spLocks noGrp="1"/>
          </p:cNvSpPr>
          <p:nvPr>
            <p:ph idx="1"/>
          </p:nvPr>
        </p:nvSpPr>
        <p:spPr/>
        <p:txBody>
          <a:bodyPr/>
          <a:lstStyle/>
          <a:p>
            <a:pPr lvl="1"/>
            <a:r>
              <a:rPr lang="en-US" dirty="0" smtClean="0"/>
              <a:t>Orchestration!</a:t>
            </a:r>
          </a:p>
          <a:p>
            <a:pPr lvl="1"/>
            <a:r>
              <a:rPr lang="en-US" dirty="0" smtClean="0"/>
              <a:t>Flexibility</a:t>
            </a:r>
          </a:p>
          <a:p>
            <a:pPr lvl="1"/>
            <a:r>
              <a:rPr lang="en-US" dirty="0" smtClean="0"/>
              <a:t>Self Service</a:t>
            </a:r>
          </a:p>
          <a:p>
            <a:pPr lvl="1"/>
            <a:r>
              <a:rPr lang="en-US" dirty="0" smtClean="0"/>
              <a:t>Agility</a:t>
            </a:r>
          </a:p>
          <a:p>
            <a:pPr lvl="1"/>
            <a:r>
              <a:rPr lang="en-US" dirty="0" smtClean="0"/>
              <a:t>More “holistic”</a:t>
            </a:r>
            <a:endParaRPr lang="en-US" dirty="0"/>
          </a:p>
        </p:txBody>
      </p:sp>
      <p:pic>
        <p:nvPicPr>
          <p:cNvPr id="4" name="Picture 3"/>
          <p:cNvPicPr>
            <a:picLocks noChangeAspect="1"/>
          </p:cNvPicPr>
          <p:nvPr/>
        </p:nvPicPr>
        <p:blipFill>
          <a:blip r:embed="rId3"/>
          <a:stretch>
            <a:fillRect/>
          </a:stretch>
        </p:blipFill>
        <p:spPr>
          <a:xfrm>
            <a:off x="5189078" y="1828800"/>
            <a:ext cx="1739900" cy="3771900"/>
          </a:xfrm>
          <a:prstGeom prst="rect">
            <a:avLst/>
          </a:prstGeom>
        </p:spPr>
      </p:pic>
    </p:spTree>
    <p:extLst>
      <p:ext uri="{BB962C8B-B14F-4D97-AF65-F5344CB8AC3E}">
        <p14:creationId xmlns:p14="http://schemas.microsoft.com/office/powerpoint/2010/main" val="22228876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Even Do SDN?</a:t>
            </a:r>
            <a:endParaRPr lang="en-US" sz="2000" dirty="0"/>
          </a:p>
        </p:txBody>
      </p:sp>
      <p:sp>
        <p:nvSpPr>
          <p:cNvPr id="3" name="Content Placeholder 2"/>
          <p:cNvSpPr>
            <a:spLocks noGrp="1"/>
          </p:cNvSpPr>
          <p:nvPr>
            <p:ph idx="1"/>
          </p:nvPr>
        </p:nvSpPr>
        <p:spPr>
          <a:xfrm>
            <a:off x="779464" y="1828800"/>
            <a:ext cx="3089208" cy="4208930"/>
          </a:xfrm>
        </p:spPr>
        <p:txBody>
          <a:bodyPr/>
          <a:lstStyle/>
          <a:p>
            <a:pPr marL="282575" lvl="1" indent="0">
              <a:buNone/>
            </a:pPr>
            <a:r>
              <a:rPr lang="en-US" dirty="0" smtClean="0"/>
              <a:t>Imagine if your brain were distributed throughout your body.  </a:t>
            </a:r>
          </a:p>
          <a:p>
            <a:pPr marL="282575" lvl="1" indent="0">
              <a:buNone/>
            </a:pPr>
            <a:endParaRPr lang="en-US" dirty="0"/>
          </a:p>
          <a:p>
            <a:pPr marL="282575" lvl="1" indent="0">
              <a:buNone/>
            </a:pPr>
            <a:r>
              <a:rPr lang="en-US" dirty="0" smtClean="0"/>
              <a:t>How would you walk?  Run?  Shop?</a:t>
            </a:r>
          </a:p>
          <a:p>
            <a:pPr marL="282575" lvl="1" indent="0">
              <a:buNone/>
            </a:pPr>
            <a:endParaRPr lang="en-US" dirty="0"/>
          </a:p>
          <a:p>
            <a:pPr marL="282575" lvl="1" indent="0">
              <a:buNone/>
            </a:pPr>
            <a:r>
              <a:rPr lang="en-US" dirty="0" smtClean="0"/>
              <a:t>SDN is just a natural evolution of computer networking.</a:t>
            </a:r>
            <a:endParaRPr lang="en-US" dirty="0"/>
          </a:p>
        </p:txBody>
      </p:sp>
      <p:pic>
        <p:nvPicPr>
          <p:cNvPr id="4" name="Picture 3"/>
          <p:cNvPicPr>
            <a:picLocks noChangeAspect="1"/>
          </p:cNvPicPr>
          <p:nvPr/>
        </p:nvPicPr>
        <p:blipFill>
          <a:blip r:embed="rId3"/>
          <a:stretch>
            <a:fillRect/>
          </a:stretch>
        </p:blipFill>
        <p:spPr>
          <a:xfrm>
            <a:off x="5189078" y="1828800"/>
            <a:ext cx="1739900" cy="3771900"/>
          </a:xfrm>
          <a:prstGeom prst="rect">
            <a:avLst/>
          </a:prstGeom>
        </p:spPr>
      </p:pic>
      <p:pic>
        <p:nvPicPr>
          <p:cNvPr id="5" name="Picture 4"/>
          <p:cNvPicPr>
            <a:picLocks noChangeAspect="1"/>
          </p:cNvPicPr>
          <p:nvPr/>
        </p:nvPicPr>
        <p:blipFill>
          <a:blip r:embed="rId4"/>
          <a:stretch>
            <a:fillRect/>
          </a:stretch>
        </p:blipFill>
        <p:spPr>
          <a:xfrm>
            <a:off x="5589528" y="4644509"/>
            <a:ext cx="382904" cy="287178"/>
          </a:xfrm>
          <a:prstGeom prst="rect">
            <a:avLst/>
          </a:prstGeom>
        </p:spPr>
      </p:pic>
      <p:pic>
        <p:nvPicPr>
          <p:cNvPr id="6" name="Picture 5"/>
          <p:cNvPicPr>
            <a:picLocks noChangeAspect="1"/>
          </p:cNvPicPr>
          <p:nvPr/>
        </p:nvPicPr>
        <p:blipFill>
          <a:blip r:embed="rId4"/>
          <a:stretch>
            <a:fillRect/>
          </a:stretch>
        </p:blipFill>
        <p:spPr>
          <a:xfrm>
            <a:off x="6006629" y="4644509"/>
            <a:ext cx="382904" cy="287178"/>
          </a:xfrm>
          <a:prstGeom prst="rect">
            <a:avLst/>
          </a:prstGeom>
        </p:spPr>
      </p:pic>
      <p:pic>
        <p:nvPicPr>
          <p:cNvPr id="7" name="Picture 6"/>
          <p:cNvPicPr>
            <a:picLocks noChangeAspect="1"/>
          </p:cNvPicPr>
          <p:nvPr/>
        </p:nvPicPr>
        <p:blipFill>
          <a:blip r:embed="rId4"/>
          <a:stretch>
            <a:fillRect/>
          </a:stretch>
        </p:blipFill>
        <p:spPr>
          <a:xfrm>
            <a:off x="5416739" y="3115479"/>
            <a:ext cx="382904" cy="287178"/>
          </a:xfrm>
          <a:prstGeom prst="rect">
            <a:avLst/>
          </a:prstGeom>
        </p:spPr>
      </p:pic>
      <p:pic>
        <p:nvPicPr>
          <p:cNvPr id="8" name="Picture 7"/>
          <p:cNvPicPr>
            <a:picLocks noChangeAspect="1"/>
          </p:cNvPicPr>
          <p:nvPr/>
        </p:nvPicPr>
        <p:blipFill>
          <a:blip r:embed="rId4"/>
          <a:stretch>
            <a:fillRect/>
          </a:stretch>
        </p:blipFill>
        <p:spPr>
          <a:xfrm>
            <a:off x="6389533" y="3115479"/>
            <a:ext cx="382904" cy="287178"/>
          </a:xfrm>
          <a:prstGeom prst="rect">
            <a:avLst/>
          </a:prstGeom>
        </p:spPr>
      </p:pic>
      <p:pic>
        <p:nvPicPr>
          <p:cNvPr id="9" name="Picture 8"/>
          <p:cNvPicPr>
            <a:picLocks noChangeAspect="1"/>
          </p:cNvPicPr>
          <p:nvPr/>
        </p:nvPicPr>
        <p:blipFill>
          <a:blip r:embed="rId4"/>
          <a:stretch>
            <a:fillRect/>
          </a:stretch>
        </p:blipFill>
        <p:spPr>
          <a:xfrm>
            <a:off x="5933380" y="2828301"/>
            <a:ext cx="382904" cy="287178"/>
          </a:xfrm>
          <a:prstGeom prst="rect">
            <a:avLst/>
          </a:prstGeom>
        </p:spPr>
      </p:pic>
      <p:pic>
        <p:nvPicPr>
          <p:cNvPr id="10" name="Picture 9"/>
          <p:cNvPicPr>
            <a:picLocks noChangeAspect="1"/>
          </p:cNvPicPr>
          <p:nvPr/>
        </p:nvPicPr>
        <p:blipFill>
          <a:blip r:embed="rId4"/>
          <a:stretch>
            <a:fillRect/>
          </a:stretch>
        </p:blipFill>
        <p:spPr>
          <a:xfrm>
            <a:off x="5933380" y="1845538"/>
            <a:ext cx="382904" cy="287178"/>
          </a:xfrm>
          <a:prstGeom prst="rect">
            <a:avLst/>
          </a:prstGeom>
        </p:spPr>
      </p:pic>
    </p:spTree>
    <p:extLst>
      <p:ext uri="{BB962C8B-B14F-4D97-AF65-F5344CB8AC3E}">
        <p14:creationId xmlns:p14="http://schemas.microsoft.com/office/powerpoint/2010/main" val="404150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33347  E"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0  L 0 -0.33347  E" pathEditMode="relative" ptsTypes="">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 0  L 0 -0.33347  E" pathEditMode="relative" ptsTypes="">
                                      <p:cBhvr>
                                        <p:cTn id="14" dur="2000" fill="hold"/>
                                        <p:tgtEl>
                                          <p:spTgt spid="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 0  L 0 -0.33347  E" pathEditMode="relative" ptsTypes="">
                                      <p:cBhvr>
                                        <p:cTn id="18" dur="2000" fill="hold"/>
                                        <p:tgtEl>
                                          <p:spTgt spid="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 0  L 0 -0.33347  E" pathEditMode="relative" ptsTypes="">
                                      <p:cBhvr>
                                        <p:cTn id="22" dur="2000" fill="hold"/>
                                        <p:tgtEl>
                                          <p:spTgt spid="9"/>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 0  L 0 -0.33347  E" pathEditMode="relative" ptsTypes="">
                                      <p:cBhvr>
                                        <p:cTn id="26"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OpenFlow</a:t>
            </a:r>
            <a:endParaRPr lang="en-US" sz="2000" dirty="0"/>
          </a:p>
        </p:txBody>
      </p:sp>
      <p:sp>
        <p:nvSpPr>
          <p:cNvPr id="3" name="Content Placeholder 2"/>
          <p:cNvSpPr>
            <a:spLocks noGrp="1"/>
          </p:cNvSpPr>
          <p:nvPr>
            <p:ph idx="1"/>
          </p:nvPr>
        </p:nvSpPr>
        <p:spPr>
          <a:xfrm>
            <a:off x="779463" y="1828800"/>
            <a:ext cx="5758475" cy="4208930"/>
          </a:xfrm>
        </p:spPr>
        <p:txBody>
          <a:bodyPr/>
          <a:lstStyle/>
          <a:p>
            <a:r>
              <a:rPr lang="en-US" dirty="0" err="1" smtClean="0"/>
              <a:t>OpenFlow</a:t>
            </a:r>
            <a:r>
              <a:rPr lang="en-US" dirty="0" smtClean="0"/>
              <a:t> is like the “Nerves” of the body</a:t>
            </a:r>
          </a:p>
          <a:p>
            <a:pPr lvl="1"/>
            <a:r>
              <a:rPr lang="en-US" dirty="0" smtClean="0"/>
              <a:t>Controller (brain)</a:t>
            </a:r>
          </a:p>
          <a:p>
            <a:pPr lvl="1"/>
            <a:r>
              <a:rPr lang="en-US" dirty="0" smtClean="0"/>
              <a:t>Devices (arms/lets/mouth/tail)</a:t>
            </a:r>
          </a:p>
          <a:p>
            <a:pPr lvl="1"/>
            <a:r>
              <a:rPr lang="en-US" dirty="0" smtClean="0"/>
              <a:t>Northbound APIs (eyes/ears/tongue/nose)</a:t>
            </a:r>
          </a:p>
          <a:p>
            <a:pPr lvl="1"/>
            <a:r>
              <a:rPr lang="en-US" dirty="0" smtClean="0"/>
              <a:t>East/West monitoring (pain/soreness/sick)</a:t>
            </a:r>
          </a:p>
          <a:p>
            <a:pPr lvl="1"/>
            <a:endParaRPr lang="en-US" dirty="0"/>
          </a:p>
          <a:p>
            <a:r>
              <a:rPr lang="en-US" dirty="0" smtClean="0"/>
              <a:t>Carries messages from the controller to the devices, and vice-versa.</a:t>
            </a:r>
            <a:endParaRPr lang="en-US" dirty="0"/>
          </a:p>
        </p:txBody>
      </p:sp>
      <p:pic>
        <p:nvPicPr>
          <p:cNvPr id="4" name="Picture 3"/>
          <p:cNvPicPr>
            <a:picLocks noChangeAspect="1"/>
          </p:cNvPicPr>
          <p:nvPr/>
        </p:nvPicPr>
        <p:blipFill>
          <a:blip r:embed="rId3"/>
          <a:stretch>
            <a:fillRect/>
          </a:stretch>
        </p:blipFill>
        <p:spPr>
          <a:xfrm>
            <a:off x="6724717" y="3786707"/>
            <a:ext cx="2238577" cy="2885970"/>
          </a:xfrm>
          <a:prstGeom prst="rect">
            <a:avLst/>
          </a:prstGeom>
        </p:spPr>
      </p:pic>
    </p:spTree>
    <p:extLst>
      <p:ext uri="{BB962C8B-B14F-4D97-AF65-F5344CB8AC3E}">
        <p14:creationId xmlns:p14="http://schemas.microsoft.com/office/powerpoint/2010/main" val="20898750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OpenFlow</a:t>
            </a:r>
            <a:endParaRPr lang="en-US" sz="2000"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a:t>
            </a:r>
            <a:r>
              <a:rPr lang="en-US" dirty="0" err="1" smtClean="0"/>
              <a:t>OpenFlow</a:t>
            </a:r>
            <a:r>
              <a:rPr lang="en-US" dirty="0" smtClean="0"/>
              <a:t> </a:t>
            </a:r>
            <a:r>
              <a:rPr lang="en-US" dirty="0"/>
              <a:t>is an open standard network protocol used to manage traffic between commercial Ethernet switches, routers and wireless access points. </a:t>
            </a:r>
            <a:r>
              <a:rPr lang="en-US" dirty="0" err="1"/>
              <a:t>OpenFlow</a:t>
            </a:r>
            <a:r>
              <a:rPr lang="en-US" dirty="0"/>
              <a:t> enables software-defined networking (SDN) for programmable networks and is based on an Ethernet switch, with an internal flow-table and a standardized interface to add and remove flow entries</a:t>
            </a:r>
            <a:r>
              <a:rPr lang="en-US" dirty="0" smtClean="0"/>
              <a:t>.”</a:t>
            </a:r>
          </a:p>
        </p:txBody>
      </p:sp>
      <p:sp>
        <p:nvSpPr>
          <p:cNvPr id="4" name="Rectangle 3"/>
          <p:cNvSpPr/>
          <p:nvPr/>
        </p:nvSpPr>
        <p:spPr>
          <a:xfrm>
            <a:off x="2786855" y="6072379"/>
            <a:ext cx="6128949" cy="369332"/>
          </a:xfrm>
          <a:prstGeom prst="rect">
            <a:avLst/>
          </a:prstGeom>
        </p:spPr>
        <p:txBody>
          <a:bodyPr wrap="square">
            <a:spAutoFit/>
          </a:bodyPr>
          <a:lstStyle/>
          <a:p>
            <a:r>
              <a:rPr lang="en-US" dirty="0">
                <a:solidFill>
                  <a:srgbClr val="FFFFFF"/>
                </a:solidFill>
              </a:rPr>
              <a:t>http://</a:t>
            </a:r>
            <a:r>
              <a:rPr lang="en-US" dirty="0" err="1">
                <a:solidFill>
                  <a:srgbClr val="FFFFFF"/>
                </a:solidFill>
              </a:rPr>
              <a:t>www.webopedia.com</a:t>
            </a:r>
            <a:r>
              <a:rPr lang="en-US" dirty="0">
                <a:solidFill>
                  <a:srgbClr val="FFFFFF"/>
                </a:solidFill>
              </a:rPr>
              <a:t>/TERM/O/</a:t>
            </a:r>
            <a:r>
              <a:rPr lang="en-US" dirty="0" err="1">
                <a:solidFill>
                  <a:srgbClr val="FFFFFF"/>
                </a:solidFill>
              </a:rPr>
              <a:t>openflow.html</a:t>
            </a:r>
            <a:endParaRPr lang="en-US" dirty="0">
              <a:solidFill>
                <a:srgbClr val="FFFFFF"/>
              </a:solidFill>
            </a:endParaRPr>
          </a:p>
        </p:txBody>
      </p:sp>
    </p:spTree>
    <p:extLst>
      <p:ext uri="{BB962C8B-B14F-4D97-AF65-F5344CB8AC3E}">
        <p14:creationId xmlns:p14="http://schemas.microsoft.com/office/powerpoint/2010/main" val="22441784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784412"/>
            <a:ext cx="7583487" cy="1044388"/>
          </a:xfrm>
        </p:spPr>
        <p:txBody>
          <a:bodyPr/>
          <a:lstStyle/>
          <a:p>
            <a:r>
              <a:rPr lang="en-US" dirty="0" err="1" smtClean="0"/>
              <a:t>OpenFlow</a:t>
            </a:r>
            <a:r>
              <a:rPr lang="en-US" dirty="0" smtClean="0"/>
              <a:t>: </a:t>
            </a:r>
            <a:br>
              <a:rPr lang="en-US" dirty="0" smtClean="0"/>
            </a:br>
            <a:r>
              <a:rPr lang="en-US" dirty="0" smtClean="0"/>
              <a:t>What you need to know…</a:t>
            </a:r>
            <a:endParaRPr lang="en-US" sz="2000" dirty="0"/>
          </a:p>
        </p:txBody>
      </p:sp>
      <p:sp>
        <p:nvSpPr>
          <p:cNvPr id="3" name="Content Placeholder 2"/>
          <p:cNvSpPr>
            <a:spLocks noGrp="1"/>
          </p:cNvSpPr>
          <p:nvPr>
            <p:ph idx="1"/>
          </p:nvPr>
        </p:nvSpPr>
        <p:spPr>
          <a:xfrm>
            <a:off x="779463" y="2339892"/>
            <a:ext cx="7583487" cy="3697838"/>
          </a:xfrm>
        </p:spPr>
        <p:txBody>
          <a:bodyPr/>
          <a:lstStyle/>
          <a:p>
            <a:r>
              <a:rPr lang="en-US" dirty="0" smtClean="0"/>
              <a:t>Specifications:  Located at the Open Network Foundation web site (</a:t>
            </a:r>
            <a:r>
              <a:rPr lang="en-US" dirty="0" smtClean="0">
                <a:hlinkClick r:id="rId3"/>
              </a:rPr>
              <a:t>www.opennetwork.org</a:t>
            </a:r>
            <a:r>
              <a:rPr lang="en-US" dirty="0" smtClean="0"/>
              <a:t>)</a:t>
            </a:r>
          </a:p>
          <a:p>
            <a:r>
              <a:rPr lang="en-US" dirty="0" smtClean="0"/>
              <a:t>Leverages TCP for communication</a:t>
            </a:r>
          </a:p>
          <a:p>
            <a:r>
              <a:rPr lang="en-US" dirty="0" smtClean="0"/>
              <a:t>Port 6653 is most commonly used </a:t>
            </a:r>
          </a:p>
          <a:p>
            <a:r>
              <a:rPr lang="en-US" dirty="0" smtClean="0"/>
              <a:t>Specification recommends TLS encryption</a:t>
            </a:r>
          </a:p>
        </p:txBody>
      </p:sp>
    </p:spTree>
    <p:extLst>
      <p:ext uri="{BB962C8B-B14F-4D97-AF65-F5344CB8AC3E}">
        <p14:creationId xmlns:p14="http://schemas.microsoft.com/office/powerpoint/2010/main" val="6444635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784412"/>
            <a:ext cx="7583487" cy="1044388"/>
          </a:xfrm>
        </p:spPr>
        <p:txBody>
          <a:bodyPr/>
          <a:lstStyle/>
          <a:p>
            <a:r>
              <a:rPr lang="en-US" dirty="0" err="1" smtClean="0"/>
              <a:t>OpenFlow</a:t>
            </a:r>
            <a:r>
              <a:rPr lang="en-US" dirty="0" smtClean="0"/>
              <a:t>: </a:t>
            </a:r>
            <a:br>
              <a:rPr lang="en-US" dirty="0" smtClean="0"/>
            </a:br>
            <a:r>
              <a:rPr lang="en-US" dirty="0" smtClean="0"/>
              <a:t>What you need to know… (</a:t>
            </a:r>
            <a:r>
              <a:rPr lang="en-US" dirty="0" err="1" smtClean="0"/>
              <a:t>cont</a:t>
            </a:r>
            <a:r>
              <a:rPr lang="en-US" dirty="0" smtClean="0"/>
              <a:t>)</a:t>
            </a:r>
            <a:endParaRPr lang="en-US" sz="2000" dirty="0"/>
          </a:p>
        </p:txBody>
      </p:sp>
      <p:pic>
        <p:nvPicPr>
          <p:cNvPr id="7" name="Picture 6"/>
          <p:cNvPicPr>
            <a:picLocks noChangeAspect="1"/>
          </p:cNvPicPr>
          <p:nvPr/>
        </p:nvPicPr>
        <p:blipFill>
          <a:blip r:embed="rId3"/>
          <a:stretch>
            <a:fillRect/>
          </a:stretch>
        </p:blipFill>
        <p:spPr>
          <a:xfrm>
            <a:off x="438455" y="2060583"/>
            <a:ext cx="8364536" cy="1709433"/>
          </a:xfrm>
          <a:prstGeom prst="rect">
            <a:avLst/>
          </a:prstGeom>
        </p:spPr>
      </p:pic>
      <p:sp>
        <p:nvSpPr>
          <p:cNvPr id="8" name="TextBox 7"/>
          <p:cNvSpPr txBox="1"/>
          <p:nvPr/>
        </p:nvSpPr>
        <p:spPr>
          <a:xfrm>
            <a:off x="779463" y="4515168"/>
            <a:ext cx="7722208" cy="1508105"/>
          </a:xfrm>
          <a:prstGeom prst="rect">
            <a:avLst/>
          </a:prstGeom>
          <a:noFill/>
        </p:spPr>
        <p:txBody>
          <a:bodyPr wrap="square" rtlCol="0">
            <a:spAutoFit/>
          </a:bodyPr>
          <a:lstStyle/>
          <a:p>
            <a:pPr marL="285750" indent="-285750">
              <a:buFont typeface="Arial"/>
              <a:buChar char="•"/>
            </a:pPr>
            <a:r>
              <a:rPr lang="en-US" sz="2000" dirty="0" err="1" smtClean="0">
                <a:solidFill>
                  <a:srgbClr val="FFFFFF"/>
                </a:solidFill>
              </a:rPr>
              <a:t>OpenFlow</a:t>
            </a:r>
            <a:r>
              <a:rPr lang="en-US" sz="2000" dirty="0" smtClean="0">
                <a:solidFill>
                  <a:srgbClr val="FFFFFF"/>
                </a:solidFill>
              </a:rPr>
              <a:t> Message Types:</a:t>
            </a:r>
          </a:p>
          <a:p>
            <a:pPr marL="742950" lvl="1" indent="-285750">
              <a:buFont typeface="Arial"/>
              <a:buChar char="•"/>
            </a:pPr>
            <a:r>
              <a:rPr lang="en-US" dirty="0" err="1" smtClean="0">
                <a:solidFill>
                  <a:srgbClr val="FFFFFF"/>
                </a:solidFill>
              </a:rPr>
              <a:t>OpenFlow</a:t>
            </a:r>
            <a:r>
              <a:rPr lang="en-US" dirty="0" smtClean="0">
                <a:solidFill>
                  <a:srgbClr val="FFFFFF"/>
                </a:solidFill>
              </a:rPr>
              <a:t> 1.3 has 30 different message types</a:t>
            </a:r>
          </a:p>
          <a:p>
            <a:pPr marL="742950" lvl="1" indent="-285750">
              <a:buFont typeface="Arial"/>
              <a:buChar char="•"/>
            </a:pPr>
            <a:r>
              <a:rPr lang="en-US" dirty="0" smtClean="0">
                <a:solidFill>
                  <a:srgbClr val="FFFFFF"/>
                </a:solidFill>
              </a:rPr>
              <a:t>Details at </a:t>
            </a:r>
            <a:r>
              <a:rPr lang="en-US" dirty="0" smtClean="0">
                <a:solidFill>
                  <a:srgbClr val="FFFFFF"/>
                </a:solidFill>
                <a:hlinkClick r:id="rId4"/>
              </a:rPr>
              <a:t>www.flowgrammable.org</a:t>
            </a:r>
            <a:endParaRPr lang="en-US" dirty="0" smtClean="0">
              <a:solidFill>
                <a:srgbClr val="FFFFFF"/>
              </a:solidFill>
            </a:endParaRPr>
          </a:p>
          <a:p>
            <a:pPr marL="742950" lvl="1" indent="-285750">
              <a:buFont typeface="Arial"/>
              <a:buChar char="•"/>
            </a:pPr>
            <a:r>
              <a:rPr lang="en-US" dirty="0" smtClean="0">
                <a:solidFill>
                  <a:srgbClr val="FFFFFF"/>
                </a:solidFill>
              </a:rPr>
              <a:t>Includes things like table requests, table insertions, ports in, ports out, get </a:t>
            </a:r>
            <a:r>
              <a:rPr lang="en-US" dirty="0" err="1" smtClean="0">
                <a:solidFill>
                  <a:srgbClr val="FFFFFF"/>
                </a:solidFill>
              </a:rPr>
              <a:t>config</a:t>
            </a:r>
            <a:r>
              <a:rPr lang="en-US" dirty="0" smtClean="0">
                <a:solidFill>
                  <a:srgbClr val="FFFFFF"/>
                </a:solidFill>
              </a:rPr>
              <a:t>, set </a:t>
            </a:r>
            <a:r>
              <a:rPr lang="en-US" dirty="0" err="1" smtClean="0">
                <a:solidFill>
                  <a:srgbClr val="FFFFFF"/>
                </a:solidFill>
              </a:rPr>
              <a:t>config</a:t>
            </a:r>
            <a:r>
              <a:rPr lang="en-US" dirty="0" smtClean="0">
                <a:solidFill>
                  <a:srgbClr val="FFFFFF"/>
                </a:solidFill>
              </a:rPr>
              <a:t>, etc.</a:t>
            </a:r>
          </a:p>
        </p:txBody>
      </p:sp>
    </p:spTree>
    <p:extLst>
      <p:ext uri="{BB962C8B-B14F-4D97-AF65-F5344CB8AC3E}">
        <p14:creationId xmlns:p14="http://schemas.microsoft.com/office/powerpoint/2010/main" val="40230229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6366"/>
            <a:ext cx="7583487" cy="676491"/>
          </a:xfrm>
        </p:spPr>
        <p:txBody>
          <a:bodyPr/>
          <a:lstStyle/>
          <a:p>
            <a:r>
              <a:rPr lang="en-US" dirty="0" err="1" smtClean="0"/>
              <a:t>OpenFlow</a:t>
            </a:r>
            <a:r>
              <a:rPr lang="en-US" dirty="0" smtClean="0"/>
              <a:t>: Lab this afternoon!</a:t>
            </a:r>
            <a:endParaRPr lang="en-US" sz="2000" dirty="0"/>
          </a:p>
        </p:txBody>
      </p:sp>
      <p:pic>
        <p:nvPicPr>
          <p:cNvPr id="4" name="Picture 3"/>
          <p:cNvPicPr>
            <a:picLocks noChangeAspect="1"/>
          </p:cNvPicPr>
          <p:nvPr/>
        </p:nvPicPr>
        <p:blipFill>
          <a:blip r:embed="rId3"/>
          <a:stretch>
            <a:fillRect/>
          </a:stretch>
        </p:blipFill>
        <p:spPr>
          <a:xfrm>
            <a:off x="256279" y="4232970"/>
            <a:ext cx="3408082" cy="2364165"/>
          </a:xfrm>
          <a:prstGeom prst="rect">
            <a:avLst/>
          </a:prstGeom>
        </p:spPr>
      </p:pic>
      <p:sp>
        <p:nvSpPr>
          <p:cNvPr id="9" name="Content Placeholder 2"/>
          <p:cNvSpPr>
            <a:spLocks noGrp="1"/>
          </p:cNvSpPr>
          <p:nvPr>
            <p:ph idx="1"/>
          </p:nvPr>
        </p:nvSpPr>
        <p:spPr>
          <a:xfrm>
            <a:off x="2825508" y="2128505"/>
            <a:ext cx="5840787" cy="4208930"/>
          </a:xfrm>
        </p:spPr>
        <p:txBody>
          <a:bodyPr/>
          <a:lstStyle/>
          <a:p>
            <a:pPr marL="0" indent="0">
              <a:buNone/>
            </a:pPr>
            <a:endParaRPr lang="en-US" dirty="0" smtClean="0"/>
          </a:p>
          <a:p>
            <a:pPr marL="0" indent="0">
              <a:buNone/>
            </a:pPr>
            <a:r>
              <a:rPr lang="en-US" dirty="0" smtClean="0"/>
              <a:t>You will have the opportunity to see these messages in real time.</a:t>
            </a:r>
          </a:p>
        </p:txBody>
      </p:sp>
    </p:spTree>
    <p:extLst>
      <p:ext uri="{BB962C8B-B14F-4D97-AF65-F5344CB8AC3E}">
        <p14:creationId xmlns:p14="http://schemas.microsoft.com/office/powerpoint/2010/main" val="16323290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6366"/>
            <a:ext cx="7583487" cy="676491"/>
          </a:xfrm>
        </p:spPr>
        <p:txBody>
          <a:bodyPr/>
          <a:lstStyle/>
          <a:p>
            <a:r>
              <a:rPr lang="en-US" dirty="0" smtClean="0"/>
              <a:t>In Summary</a:t>
            </a:r>
            <a:endParaRPr lang="en-US" sz="2000" dirty="0"/>
          </a:p>
        </p:txBody>
      </p:sp>
      <p:sp>
        <p:nvSpPr>
          <p:cNvPr id="9" name="Content Placeholder 2"/>
          <p:cNvSpPr>
            <a:spLocks noGrp="1"/>
          </p:cNvSpPr>
          <p:nvPr>
            <p:ph idx="1"/>
          </p:nvPr>
        </p:nvSpPr>
        <p:spPr>
          <a:xfrm>
            <a:off x="493874" y="1222857"/>
            <a:ext cx="8172422" cy="5561390"/>
          </a:xfrm>
        </p:spPr>
        <p:txBody>
          <a:bodyPr>
            <a:normAutofit lnSpcReduction="10000"/>
          </a:bodyPr>
          <a:lstStyle/>
          <a:p>
            <a:pPr marL="0" indent="0">
              <a:buNone/>
            </a:pPr>
            <a:r>
              <a:rPr lang="en-US" dirty="0" smtClean="0"/>
              <a:t>When properly equipped…</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The computational researcher can use Science DMZ, Software Defined Networks, and </a:t>
            </a:r>
            <a:r>
              <a:rPr lang="en-US" dirty="0" err="1" smtClean="0"/>
              <a:t>OpenFlow</a:t>
            </a:r>
            <a:r>
              <a:rPr lang="en-US" dirty="0" smtClean="0"/>
              <a:t> communications for more effective data collaboration.</a:t>
            </a:r>
          </a:p>
        </p:txBody>
      </p:sp>
      <p:pic>
        <p:nvPicPr>
          <p:cNvPr id="3" name="Picture 2"/>
          <p:cNvPicPr>
            <a:picLocks noChangeAspect="1"/>
          </p:cNvPicPr>
          <p:nvPr/>
        </p:nvPicPr>
        <p:blipFill>
          <a:blip r:embed="rId3"/>
          <a:stretch>
            <a:fillRect/>
          </a:stretch>
        </p:blipFill>
        <p:spPr>
          <a:xfrm>
            <a:off x="2210670" y="1802458"/>
            <a:ext cx="4699062" cy="3773934"/>
          </a:xfrm>
          <a:prstGeom prst="rect">
            <a:avLst/>
          </a:prstGeom>
        </p:spPr>
      </p:pic>
    </p:spTree>
    <p:extLst>
      <p:ext uri="{BB962C8B-B14F-4D97-AF65-F5344CB8AC3E}">
        <p14:creationId xmlns:p14="http://schemas.microsoft.com/office/powerpoint/2010/main" val="2180958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2411</TotalTime>
  <Words>3911</Words>
  <Application>Microsoft Macintosh PowerPoint</Application>
  <PresentationFormat>On-screen Show (4:3)</PresentationFormat>
  <Paragraphs>647</Paragraphs>
  <Slides>101</Slides>
  <Notes>101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101</vt:i4>
      </vt:variant>
    </vt:vector>
  </HeadingPairs>
  <TitlesOfParts>
    <vt:vector size="107" baseType="lpstr">
      <vt:lpstr>Brush Script MT Italic</vt:lpstr>
      <vt:lpstr>Calibri</vt:lpstr>
      <vt:lpstr>Trebuchet MS</vt:lpstr>
      <vt:lpstr>Wingdings 2</vt:lpstr>
      <vt:lpstr>Arial</vt:lpstr>
      <vt:lpstr>Revolution</vt:lpstr>
      <vt:lpstr>ACI REF</vt:lpstr>
      <vt:lpstr>ACI REF</vt:lpstr>
      <vt:lpstr>Goals of the Presentation</vt:lpstr>
      <vt:lpstr>Overview</vt:lpstr>
      <vt:lpstr>The Definition of Science DMZ</vt:lpstr>
      <vt:lpstr>The “Wordly” of Science DMZ</vt:lpstr>
      <vt:lpstr>The Evolution of Science DMZ</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The Evolution of Science DMZ (cont.)</vt:lpstr>
      <vt:lpstr>ANALOGY RECAP…</vt:lpstr>
      <vt:lpstr>ANALOGY RECAP…</vt:lpstr>
      <vt:lpstr>Remember that “Programmable” Aspect of Science DMZ?</vt:lpstr>
      <vt:lpstr>Remember that “Programmable” Aspect of Science DMZ?</vt:lpstr>
      <vt:lpstr>Remember that “Programmable” Aspect of Science DMZ?</vt:lpstr>
      <vt:lpstr>Science DMZ is like…</vt:lpstr>
      <vt:lpstr>Science DMZ is like…</vt:lpstr>
      <vt:lpstr>Science DMZ Layers</vt:lpstr>
      <vt:lpstr>Science DMZ Layers</vt:lpstr>
      <vt:lpstr>Science DMZ Layers</vt:lpstr>
      <vt:lpstr>Science DMZ Layers</vt:lpstr>
      <vt:lpstr>Software Defined Networks (SDN)</vt:lpstr>
      <vt:lpstr>Software Defined Networks (SDN)</vt:lpstr>
      <vt:lpstr>Software Defined Networks (SDN)</vt:lpstr>
      <vt:lpstr>Software Defined Networks (SDN)</vt:lpstr>
      <vt:lpstr>Software Defined Networks (SDN)</vt:lpstr>
      <vt:lpstr>Software Defined Networks (SDN)</vt:lpstr>
      <vt:lpstr>Software Defined Networks (SDN)</vt:lpstr>
      <vt:lpstr>Software Defined Networks (SDN)</vt:lpstr>
      <vt:lpstr>Software Defined Networks (SDN)</vt:lpstr>
      <vt:lpstr>Software Defined Networks (SDN)</vt:lpstr>
      <vt:lpstr>Why Even Do SDN?</vt:lpstr>
      <vt:lpstr>Why Even Do SDN?</vt:lpstr>
      <vt:lpstr>Why Even Do SDN?</vt:lpstr>
      <vt:lpstr>OpenFlow</vt:lpstr>
      <vt:lpstr>OpenFlow</vt:lpstr>
      <vt:lpstr>OpenFlow:  What you need to know…</vt:lpstr>
      <vt:lpstr>OpenFlow:  What you need to know… (cont)</vt:lpstr>
      <vt:lpstr>OpenFlow: Lab this afternoon!</vt:lpstr>
      <vt:lpstr>In Summary</vt:lpstr>
      <vt:lpstr>Thank You!</vt:lpstr>
      <vt:lpstr>Reminder: Lab Prereq’s</vt:lpstr>
    </vt:vector>
  </TitlesOfParts>
  <Company>University of Oklahoma</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Zane Gray</dc:creator>
  <cp:lastModifiedBy>Younkins, Matthew</cp:lastModifiedBy>
  <cp:revision>74</cp:revision>
  <dcterms:created xsi:type="dcterms:W3CDTF">2015-05-26T14:41:49Z</dcterms:created>
  <dcterms:modified xsi:type="dcterms:W3CDTF">2016-08-08T17:05:26Z</dcterms:modified>
</cp:coreProperties>
</file>