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4"/>
  </p:notesMasterIdLst>
  <p:handoutMasterIdLst>
    <p:handoutMasterId r:id="rId25"/>
  </p:handoutMasterIdLst>
  <p:sldIdLst>
    <p:sldId id="260" r:id="rId2"/>
    <p:sldId id="296" r:id="rId3"/>
    <p:sldId id="279" r:id="rId4"/>
    <p:sldId id="284" r:id="rId5"/>
    <p:sldId id="258" r:id="rId6"/>
    <p:sldId id="275" r:id="rId7"/>
    <p:sldId id="277" r:id="rId8"/>
    <p:sldId id="295" r:id="rId9"/>
    <p:sldId id="297" r:id="rId10"/>
    <p:sldId id="298" r:id="rId11"/>
    <p:sldId id="286" r:id="rId12"/>
    <p:sldId id="292" r:id="rId13"/>
    <p:sldId id="293" r:id="rId14"/>
    <p:sldId id="289" r:id="rId15"/>
    <p:sldId id="290" r:id="rId16"/>
    <p:sldId id="291" r:id="rId17"/>
    <p:sldId id="274" r:id="rId18"/>
    <p:sldId id="285" r:id="rId19"/>
    <p:sldId id="273" r:id="rId20"/>
    <p:sldId id="294" r:id="rId21"/>
    <p:sldId id="276"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E8322A-A4D2-6C4F-8323-437D28FD7162}">
          <p14:sldIdLst>
            <p14:sldId id="260"/>
            <p14:sldId id="296"/>
            <p14:sldId id="279"/>
            <p14:sldId id="284"/>
            <p14:sldId id="258"/>
            <p14:sldId id="275"/>
            <p14:sldId id="277"/>
            <p14:sldId id="295"/>
            <p14:sldId id="297"/>
            <p14:sldId id="298"/>
            <p14:sldId id="286"/>
            <p14:sldId id="292"/>
            <p14:sldId id="293"/>
            <p14:sldId id="289"/>
            <p14:sldId id="290"/>
            <p14:sldId id="291"/>
            <p14:sldId id="274"/>
            <p14:sldId id="285"/>
            <p14:sldId id="273"/>
            <p14:sldId id="294"/>
            <p14:sldId id="276"/>
            <p14:sldId id="269"/>
          </p14:sldIdLst>
        </p14:section>
      </p14:sectionLst>
    </p:ext>
    <p:ext uri="{EFAFB233-063F-42B5-8137-9DF3F51BA10A}">
      <p15:sldGuideLst xmlns:p15="http://schemas.microsoft.com/office/powerpoint/2012/main">
        <p15:guide id="1" orient="horz" pos="2184"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08"/>
    <p:restoredTop sz="70636"/>
  </p:normalViewPr>
  <p:slideViewPr>
    <p:cSldViewPr snapToGrid="0" snapToObjects="1">
      <p:cViewPr>
        <p:scale>
          <a:sx n="100" d="100"/>
          <a:sy n="100" d="100"/>
        </p:scale>
        <p:origin x="2088" y="992"/>
      </p:cViewPr>
      <p:guideLst>
        <p:guide orient="horz" pos="2184"/>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6215FC-A2B2-FB4B-830F-A94706548C6F}" type="datetimeFigureOut">
              <a:rPr lang="en-US" smtClean="0"/>
              <a:t>8/4/16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7E2E54-91C1-C64E-BB95-799EE48D72F7}" type="slidenum">
              <a:rPr lang="en-US" smtClean="0"/>
              <a:t>‹#›</a:t>
            </a:fld>
            <a:endParaRPr lang="en-US"/>
          </a:p>
        </p:txBody>
      </p:sp>
    </p:spTree>
    <p:extLst>
      <p:ext uri="{BB962C8B-B14F-4D97-AF65-F5344CB8AC3E}">
        <p14:creationId xmlns:p14="http://schemas.microsoft.com/office/powerpoint/2010/main" val="601698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aramond"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aramond" charset="0"/>
              </a:defRPr>
            </a:lvl1pPr>
          </a:lstStyle>
          <a:p>
            <a:fld id="{01D68539-9579-874A-8CA8-4A4F3C499E4E}" type="datetimeFigureOut">
              <a:rPr lang="en-US" smtClean="0"/>
              <a:pPr/>
              <a:t>8/4/16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aramond"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aramond" charset="0"/>
              </a:defRPr>
            </a:lvl1pPr>
          </a:lstStyle>
          <a:p>
            <a:fld id="{DB403CAB-2AA9-3147-A5AC-26FFF4D923C5}" type="slidenum">
              <a:rPr lang="en-US" smtClean="0"/>
              <a:pPr/>
              <a:t>‹#›</a:t>
            </a:fld>
            <a:endParaRPr lang="en-US" dirty="0"/>
          </a:p>
        </p:txBody>
      </p:sp>
    </p:spTree>
    <p:extLst>
      <p:ext uri="{BB962C8B-B14F-4D97-AF65-F5344CB8AC3E}">
        <p14:creationId xmlns:p14="http://schemas.microsoft.com/office/powerpoint/2010/main" val="110151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aramond" charset="0"/>
        <a:ea typeface="+mn-ea"/>
        <a:cs typeface="+mn-cs"/>
      </a:defRPr>
    </a:lvl1pPr>
    <a:lvl2pPr marL="457200" algn="l" defTabSz="914400" rtl="0" eaLnBrk="1" latinLnBrk="0" hangingPunct="1">
      <a:defRPr sz="1200" kern="1200">
        <a:solidFill>
          <a:schemeClr val="tx1"/>
        </a:solidFill>
        <a:latin typeface="Garamond" charset="0"/>
        <a:ea typeface="+mn-ea"/>
        <a:cs typeface="+mn-cs"/>
      </a:defRPr>
    </a:lvl2pPr>
    <a:lvl3pPr marL="914400" algn="l" defTabSz="914400" rtl="0" eaLnBrk="1" latinLnBrk="0" hangingPunct="1">
      <a:defRPr sz="1200" kern="1200">
        <a:solidFill>
          <a:schemeClr val="tx1"/>
        </a:solidFill>
        <a:latin typeface="Garamond" charset="0"/>
        <a:ea typeface="+mn-ea"/>
        <a:cs typeface="+mn-cs"/>
      </a:defRPr>
    </a:lvl3pPr>
    <a:lvl4pPr marL="1371600" algn="l" defTabSz="914400" rtl="0" eaLnBrk="1" latinLnBrk="0" hangingPunct="1">
      <a:defRPr sz="1200" kern="1200">
        <a:solidFill>
          <a:schemeClr val="tx1"/>
        </a:solidFill>
        <a:latin typeface="Garamond" charset="0"/>
        <a:ea typeface="+mn-ea"/>
        <a:cs typeface="+mn-cs"/>
      </a:defRPr>
    </a:lvl4pPr>
    <a:lvl5pPr marL="1828800" algn="l" defTabSz="914400" rtl="0" eaLnBrk="1" latinLnBrk="0" hangingPunct="1">
      <a:defRPr sz="1200" kern="1200">
        <a:solidFill>
          <a:schemeClr val="tx1"/>
        </a:solidFill>
        <a:latin typeface="Garamond"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Advanced </a:t>
            </a:r>
            <a:r>
              <a:rPr lang="en-US" dirty="0" err="1" smtClean="0"/>
              <a:t>Cyberinfrastructure</a:t>
            </a:r>
            <a:r>
              <a:rPr lang="en-US" dirty="0" smtClean="0"/>
              <a:t> Research &amp; Education Facilitator</a:t>
            </a:r>
          </a:p>
          <a:p>
            <a:r>
              <a:rPr lang="en-US" dirty="0" smtClean="0"/>
              <a:t>(ACI-REF) Virtual Residency Summer Workshop 2015</a:t>
            </a:r>
          </a:p>
          <a:p>
            <a:endParaRPr lang="en-US" dirty="0" smtClean="0"/>
          </a:p>
        </p:txBody>
      </p:sp>
      <p:sp>
        <p:nvSpPr>
          <p:cNvPr id="4" name="Slide Number Placeholder 3"/>
          <p:cNvSpPr>
            <a:spLocks noGrp="1"/>
          </p:cNvSpPr>
          <p:nvPr>
            <p:ph type="sldNum" sz="quarter" idx="10"/>
          </p:nvPr>
        </p:nvSpPr>
        <p:spPr/>
        <p:txBody>
          <a:bodyPr/>
          <a:lstStyle/>
          <a:p>
            <a:fld id="{DB403CAB-2AA9-3147-A5AC-26FFF4D923C5}" type="slidenum">
              <a:rPr lang="en-US" smtClean="0"/>
              <a:t>1</a:t>
            </a:fld>
            <a:endParaRPr lang="en-US"/>
          </a:p>
        </p:txBody>
      </p:sp>
    </p:spTree>
    <p:extLst>
      <p:ext uri="{BB962C8B-B14F-4D97-AF65-F5344CB8AC3E}">
        <p14:creationId xmlns:p14="http://schemas.microsoft.com/office/powerpoint/2010/main" val="588219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sdnhub.org</a:t>
            </a:r>
            <a:r>
              <a:rPr lang="en-US" dirty="0" smtClean="0"/>
              <a:t>/tutorials/</a:t>
            </a:r>
            <a:r>
              <a:rPr lang="en-US" dirty="0" err="1" smtClean="0"/>
              <a:t>opendaylight</a:t>
            </a:r>
            <a:r>
              <a:rPr lang="en-US" dirty="0" smtClean="0"/>
              <a:t>/</a:t>
            </a:r>
          </a:p>
          <a:p>
            <a:endParaRPr lang="en-US" dirty="0" smtClean="0"/>
          </a:p>
          <a:p>
            <a:endParaRPr lang="en-US" dirty="0" smtClean="0"/>
          </a:p>
          <a:p>
            <a:r>
              <a:rPr lang="en-US" dirty="0" smtClean="0"/>
              <a:t>Service Abstraction Layer (SAL) is your friend for most development aspects.</a:t>
            </a:r>
          </a:p>
          <a:p>
            <a:r>
              <a:rPr lang="en-US" b="1" dirty="0" smtClean="0"/>
              <a:t>Java interfaces</a:t>
            </a:r>
            <a:r>
              <a:rPr lang="en-US" dirty="0" smtClean="0"/>
              <a:t>: </a:t>
            </a:r>
          </a:p>
          <a:p>
            <a:pPr marL="171450" indent="-171450">
              <a:buFont typeface="Arial" charset="0"/>
              <a:buChar char="•"/>
            </a:pPr>
            <a:r>
              <a:rPr lang="en-US" dirty="0" smtClean="0"/>
              <a:t>used for event listening, specifications and forming patterns</a:t>
            </a:r>
          </a:p>
          <a:p>
            <a:pPr marL="171450" indent="-171450">
              <a:buFont typeface="Arial" charset="0"/>
              <a:buChar char="•"/>
            </a:pPr>
            <a:r>
              <a:rPr lang="en-US" dirty="0" smtClean="0"/>
              <a:t>main way in which specific bundles implement call-back functions for events and also to indicate awareness of specific state.</a:t>
            </a:r>
          </a:p>
          <a:p>
            <a:r>
              <a:rPr lang="en-US" b="1" dirty="0" smtClean="0"/>
              <a:t>Maven</a:t>
            </a:r>
            <a:endParaRPr lang="en-US" b="0" dirty="0" smtClean="0"/>
          </a:p>
          <a:p>
            <a:pPr marL="171450" indent="-171450">
              <a:buFont typeface="Arial" charset="0"/>
              <a:buChar char="•"/>
            </a:pPr>
            <a:r>
              <a:rPr lang="en-US" dirty="0" smtClean="0"/>
              <a:t>Maven uses </a:t>
            </a:r>
            <a:r>
              <a:rPr lang="en-US" dirty="0" err="1" smtClean="0"/>
              <a:t>pom.xml</a:t>
            </a:r>
            <a:r>
              <a:rPr lang="en-US" dirty="0" smtClean="0"/>
              <a:t> (Project Object Model for this bundle) to script the dependencies between bundles and also to describe what bundles to load on start.</a:t>
            </a:r>
          </a:p>
          <a:p>
            <a:endParaRPr lang="en-US" b="1" dirty="0" smtClean="0"/>
          </a:p>
          <a:p>
            <a:r>
              <a:rPr lang="en-US" b="1" dirty="0" err="1" smtClean="0"/>
              <a:t>OSGi</a:t>
            </a:r>
            <a:r>
              <a:rPr lang="en-US" dirty="0" smtClean="0"/>
              <a:t>: This framework in the backend of </a:t>
            </a:r>
            <a:r>
              <a:rPr lang="en-US" dirty="0" err="1" smtClean="0"/>
              <a:t>OpenDayLight</a:t>
            </a:r>
            <a:r>
              <a:rPr lang="en-US" dirty="0" smtClean="0"/>
              <a:t> allows dynamically loading bundles and packaged Jar files, and binding bundles together for information exchange.</a:t>
            </a:r>
          </a:p>
          <a:p>
            <a:endParaRPr lang="en-US" b="1" dirty="0" smtClean="0"/>
          </a:p>
          <a:p>
            <a:r>
              <a:rPr lang="en-US" b="1" dirty="0" err="1" smtClean="0"/>
              <a:t>Karaf</a:t>
            </a:r>
            <a:r>
              <a:rPr lang="en-US" dirty="0" smtClean="0"/>
              <a:t>: </a:t>
            </a:r>
            <a:r>
              <a:rPr lang="en-US" dirty="0" err="1" smtClean="0"/>
              <a:t>Karaf</a:t>
            </a:r>
            <a:r>
              <a:rPr lang="en-US" dirty="0" smtClean="0"/>
              <a:t> is a small </a:t>
            </a:r>
            <a:r>
              <a:rPr lang="en-US" dirty="0" err="1" smtClean="0"/>
              <a:t>OSGi</a:t>
            </a:r>
            <a:r>
              <a:rPr lang="en-US" dirty="0" smtClean="0"/>
              <a:t> based runtime which provides a lightweight container for loading different modules.</a:t>
            </a:r>
          </a:p>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11</a:t>
            </a:fld>
            <a:endParaRPr lang="en-US" dirty="0"/>
          </a:p>
        </p:txBody>
      </p:sp>
    </p:spTree>
    <p:extLst>
      <p:ext uri="{BB962C8B-B14F-4D97-AF65-F5344CB8AC3E}">
        <p14:creationId xmlns:p14="http://schemas.microsoft.com/office/powerpoint/2010/main" val="201407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03CAB-2AA9-3147-A5AC-26FFF4D923C5}" type="slidenum">
              <a:rPr lang="en-US" smtClean="0"/>
              <a:pPr/>
              <a:t>12</a:t>
            </a:fld>
            <a:endParaRPr lang="en-US" dirty="0"/>
          </a:p>
        </p:txBody>
      </p:sp>
    </p:spTree>
    <p:extLst>
      <p:ext uri="{BB962C8B-B14F-4D97-AF65-F5344CB8AC3E}">
        <p14:creationId xmlns:p14="http://schemas.microsoft.com/office/powerpoint/2010/main" val="272327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REST architectural style describes six constraints. These constraints, applied to the architecture, were originally communicated by Roy Fielding in his doctoral dissertation (see http://</a:t>
            </a:r>
            <a:r>
              <a:rPr lang="en-US" dirty="0" err="1" smtClean="0"/>
              <a:t>www.ics.uci.edu</a:t>
            </a:r>
            <a:r>
              <a:rPr lang="en-US" dirty="0" smtClean="0"/>
              <a:t>/~fielding/pubs/dissertation/</a:t>
            </a:r>
            <a:r>
              <a:rPr lang="en-US" dirty="0" err="1" smtClean="0"/>
              <a:t>rest_arch_style.htm</a:t>
            </a:r>
            <a:r>
              <a:rPr lang="en-US" dirty="0" smtClean="0"/>
              <a:t>)</a:t>
            </a:r>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13</a:t>
            </a:fld>
            <a:endParaRPr lang="en-US" dirty="0"/>
          </a:p>
        </p:txBody>
      </p:sp>
    </p:spTree>
    <p:extLst>
      <p:ext uri="{BB962C8B-B14F-4D97-AF65-F5344CB8AC3E}">
        <p14:creationId xmlns:p14="http://schemas.microsoft.com/office/powerpoint/2010/main" val="195477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www.ics.uci.edu</a:t>
            </a:r>
            <a:r>
              <a:rPr lang="en-US" dirty="0" smtClean="0"/>
              <a:t>/~fielding/pubs/dissertation/</a:t>
            </a:r>
            <a:r>
              <a:rPr lang="en-US" dirty="0" err="1" smtClean="0"/>
              <a:t>rest_arch_style.htm</a:t>
            </a:r>
            <a:r>
              <a:rPr lang="en-US" dirty="0" smtClean="0"/>
              <a:t>) and defines the basis of </a:t>
            </a:r>
            <a:r>
              <a:rPr lang="en-US" dirty="0" err="1" smtClean="0"/>
              <a:t>RESTful</a:t>
            </a:r>
            <a:r>
              <a:rPr lang="en-US" dirty="0" smtClean="0"/>
              <a:t>-style.</a:t>
            </a:r>
          </a:p>
          <a:p>
            <a:r>
              <a:rPr lang="en-US" dirty="0" smtClean="0"/>
              <a:t>The six constraints are: (click the constraint to read more)</a:t>
            </a:r>
          </a:p>
          <a:p>
            <a:pPr marL="171450" indent="-171450">
              <a:buFont typeface="Arial" charset="0"/>
              <a:buChar char="•"/>
            </a:pPr>
            <a:r>
              <a:rPr lang="en-US" dirty="0" smtClean="0"/>
              <a:t>Start with Null Style</a:t>
            </a:r>
          </a:p>
          <a:p>
            <a:pPr marL="628650" lvl="1" indent="-171450">
              <a:buFont typeface="Arial" charset="0"/>
              <a:buChar char="•"/>
            </a:pPr>
            <a:r>
              <a:rPr lang="en-US" sz="1200" b="0" i="0" kern="1200" dirty="0" smtClean="0">
                <a:solidFill>
                  <a:schemeClr val="tx1"/>
                </a:solidFill>
                <a:effectLst/>
                <a:latin typeface="Garamond" charset="0"/>
                <a:ea typeface="+mn-ea"/>
                <a:cs typeface="+mn-cs"/>
              </a:rPr>
              <a:t>an empty set of constraints</a:t>
            </a:r>
            <a:endParaRPr lang="en-US" dirty="0" smtClean="0"/>
          </a:p>
          <a:p>
            <a:pPr marL="171450" indent="-171450">
              <a:buFont typeface="Arial" charset="0"/>
              <a:buChar char="•"/>
            </a:pPr>
            <a:r>
              <a:rPr lang="en-US" dirty="0" smtClean="0"/>
              <a:t>Client-Server</a:t>
            </a:r>
          </a:p>
          <a:p>
            <a:pPr marL="171450" indent="-171450">
              <a:buFont typeface="Arial" charset="0"/>
              <a:buChar char="•"/>
            </a:pPr>
            <a:r>
              <a:rPr lang="en-US" dirty="0" smtClean="0"/>
              <a:t>Stateless</a:t>
            </a:r>
          </a:p>
          <a:p>
            <a:pPr marL="171450" indent="-171450">
              <a:buFont typeface="Arial" charset="0"/>
              <a:buChar char="•"/>
            </a:pPr>
            <a:r>
              <a:rPr lang="en-US" dirty="0" smtClean="0"/>
              <a:t>Cache</a:t>
            </a:r>
          </a:p>
          <a:p>
            <a:pPr marL="171450" indent="-171450">
              <a:buFont typeface="Arial" charset="0"/>
              <a:buChar char="•"/>
            </a:pPr>
            <a:r>
              <a:rPr lang="en-US" dirty="0" smtClean="0"/>
              <a:t>Uniform Interface</a:t>
            </a:r>
          </a:p>
          <a:p>
            <a:pPr marL="171450" indent="-171450">
              <a:buFont typeface="Arial" charset="0"/>
              <a:buChar char="•"/>
            </a:pPr>
            <a:r>
              <a:rPr lang="en-US" dirty="0" smtClean="0"/>
              <a:t>Layered System</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14</a:t>
            </a:fld>
            <a:endParaRPr lang="en-US" dirty="0"/>
          </a:p>
        </p:txBody>
      </p:sp>
    </p:spTree>
    <p:extLst>
      <p:ext uri="{BB962C8B-B14F-4D97-AF65-F5344CB8AC3E}">
        <p14:creationId xmlns:p14="http://schemas.microsoft.com/office/powerpoint/2010/main" val="106977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www.ics.uci.edu</a:t>
            </a:r>
            <a:r>
              <a:rPr lang="en-US" dirty="0" smtClean="0"/>
              <a:t>/~fielding/pubs/dissertation/</a:t>
            </a:r>
            <a:r>
              <a:rPr lang="en-US" dirty="0" err="1" smtClean="0"/>
              <a:t>rest_arch_style.htm</a:t>
            </a:r>
            <a:r>
              <a:rPr lang="en-US" dirty="0" smtClean="0"/>
              <a:t>) and defines the basis of </a:t>
            </a:r>
            <a:r>
              <a:rPr lang="en-US" dirty="0" err="1" smtClean="0"/>
              <a:t>RESTful</a:t>
            </a:r>
            <a:r>
              <a:rPr lang="en-US" dirty="0" smtClean="0"/>
              <a:t>-style.</a:t>
            </a:r>
          </a:p>
          <a:p>
            <a:pPr marL="171450" indent="-171450">
              <a:buFont typeface="Arial" charset="0"/>
              <a:buChar char="•"/>
            </a:pPr>
            <a:r>
              <a:rPr lang="en-US" dirty="0" smtClean="0"/>
              <a:t>Uniform Interface</a:t>
            </a:r>
          </a:p>
          <a:p>
            <a:pPr marL="628650" lvl="1" indent="-171450">
              <a:buFont typeface="Arial" charset="0"/>
              <a:buChar char="•"/>
            </a:pPr>
            <a:r>
              <a:rPr lang="en-US" dirty="0" smtClean="0"/>
              <a:t>identification of resources</a:t>
            </a:r>
          </a:p>
          <a:p>
            <a:pPr marL="628650" lvl="1" indent="-171450">
              <a:buFont typeface="Arial" charset="0"/>
              <a:buChar char="•"/>
            </a:pPr>
            <a:r>
              <a:rPr lang="en-US" dirty="0" smtClean="0"/>
              <a:t>manipulation of resources through representations</a:t>
            </a:r>
          </a:p>
          <a:p>
            <a:pPr marL="628650" lvl="1" indent="-171450">
              <a:buFont typeface="Arial" charset="0"/>
              <a:buChar char="•"/>
            </a:pPr>
            <a:r>
              <a:rPr lang="en-US" dirty="0" smtClean="0"/>
              <a:t>self-descriptive messages</a:t>
            </a:r>
          </a:p>
          <a:p>
            <a:pPr marL="628650" lvl="1" indent="-171450">
              <a:buFont typeface="Arial" charset="0"/>
              <a:buChar char="•"/>
            </a:pPr>
            <a:r>
              <a:rPr lang="en-US" dirty="0" smtClean="0"/>
              <a:t>hypermedia as the engine of application state.</a:t>
            </a:r>
          </a:p>
          <a:p>
            <a:pPr marL="628650" lvl="1" indent="-171450">
              <a:buFont typeface="Arial" charset="0"/>
              <a:buChar cha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dirty="0" smtClean="0"/>
              <a:t>From </a:t>
            </a:r>
            <a:r>
              <a:rPr lang="en-US" sz="1200" b="1" i="0" kern="1200" dirty="0" smtClean="0">
                <a:solidFill>
                  <a:schemeClr val="tx1"/>
                </a:solidFill>
                <a:effectLst/>
                <a:latin typeface="Garamond" charset="0"/>
                <a:ea typeface="+mn-ea"/>
                <a:cs typeface="+mn-cs"/>
              </a:rPr>
              <a:t>5.1.5 Uniform Interface</a:t>
            </a:r>
          </a:p>
          <a:p>
            <a:pPr marL="0" lvl="0" indent="0">
              <a:buFont typeface="Arial" charset="0"/>
              <a:buNone/>
            </a:pPr>
            <a:endParaRPr lang="en-US" dirty="0" smtClean="0"/>
          </a:p>
          <a:p>
            <a:pPr marL="0" lvl="0" indent="0">
              <a:buFont typeface="Arial" charset="0"/>
              <a:buNone/>
            </a:pPr>
            <a:r>
              <a:rPr lang="en-US" dirty="0" smtClean="0"/>
              <a:t>“</a:t>
            </a:r>
            <a:r>
              <a:rPr lang="en-US" sz="1200" b="0" i="0" kern="1200" dirty="0" smtClean="0">
                <a:solidFill>
                  <a:schemeClr val="tx1"/>
                </a:solidFill>
                <a:effectLst/>
                <a:latin typeface="Garamond" charset="0"/>
                <a:ea typeface="+mn-ea"/>
                <a:cs typeface="+mn-cs"/>
              </a:rPr>
              <a:t>By applying the software engineering principle of generality to the component interface, the overall system architecture is simplified and the visibility of interactions is improved. Implementations are decoupled from the services they provide, which encourages independent </a:t>
            </a:r>
            <a:r>
              <a:rPr lang="en-US" sz="1200" b="0" i="0" kern="1200" dirty="0" err="1" smtClean="0">
                <a:solidFill>
                  <a:schemeClr val="tx1"/>
                </a:solidFill>
                <a:effectLst/>
                <a:latin typeface="Garamond" charset="0"/>
                <a:ea typeface="+mn-ea"/>
                <a:cs typeface="+mn-cs"/>
              </a:rPr>
              <a:t>evolvability</a:t>
            </a:r>
            <a:r>
              <a:rPr lang="en-US" sz="1200" b="0" i="0" kern="1200" dirty="0" smtClean="0">
                <a:solidFill>
                  <a:schemeClr val="tx1"/>
                </a:solidFill>
                <a:effectLst/>
                <a:latin typeface="Garamond" charset="0"/>
                <a:ea typeface="+mn-ea"/>
                <a:cs typeface="+mn-cs"/>
              </a:rPr>
              <a:t>. The trade-off, though, is that a uniform interface degrades efficiency, since information is transferred in a standardized form rather than one which is specific to an application's needs. The REST interface is designed to be efficient for large-grain hypermedia data transfer, optimizing for the common case of the Web, but resulting in an interface that is not optimal for other forms of architectural interaction. ”</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15</a:t>
            </a:fld>
            <a:endParaRPr lang="en-US" dirty="0"/>
          </a:p>
        </p:txBody>
      </p:sp>
    </p:spTree>
    <p:extLst>
      <p:ext uri="{BB962C8B-B14F-4D97-AF65-F5344CB8AC3E}">
        <p14:creationId xmlns:p14="http://schemas.microsoft.com/office/powerpoint/2010/main" val="1723705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www.ics.uci.edu</a:t>
            </a:r>
            <a:r>
              <a:rPr lang="en-US" dirty="0" smtClean="0"/>
              <a:t>/~fielding/pubs/dissertation/</a:t>
            </a:r>
            <a:r>
              <a:rPr lang="en-US" dirty="0" err="1" smtClean="0"/>
              <a:t>rest_arch_style.htm</a:t>
            </a:r>
            <a:r>
              <a:rPr lang="en-US" dirty="0" smtClean="0"/>
              <a:t>) and defines the basis of </a:t>
            </a:r>
            <a:r>
              <a:rPr lang="en-US" dirty="0" err="1" smtClean="0"/>
              <a:t>RESTful</a:t>
            </a:r>
            <a:r>
              <a:rPr lang="en-US" dirty="0" smtClean="0"/>
              <a:t>-style.</a:t>
            </a:r>
          </a:p>
          <a:p>
            <a:pPr marL="628650" lvl="1" indent="-171450">
              <a:buFont typeface="Arial" charset="0"/>
              <a:buChar cha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dirty="0" smtClean="0"/>
              <a:t>From </a:t>
            </a:r>
            <a:r>
              <a:rPr lang="en-US" sz="1200" b="1" i="0" kern="1200" dirty="0" smtClean="0">
                <a:solidFill>
                  <a:schemeClr val="tx1"/>
                </a:solidFill>
                <a:effectLst/>
                <a:latin typeface="Garamond" charset="0"/>
                <a:ea typeface="+mn-ea"/>
                <a:cs typeface="+mn-cs"/>
              </a:rPr>
              <a:t>5.1.5 Uniform Interface</a:t>
            </a:r>
          </a:p>
          <a:p>
            <a:pPr marL="0" lvl="0" indent="0">
              <a:buFont typeface="Arial" charset="0"/>
              <a:buNone/>
            </a:pPr>
            <a:endParaRPr lang="en-US" dirty="0" smtClean="0"/>
          </a:p>
          <a:p>
            <a:pPr marL="0" lvl="0" indent="0">
              <a:buFont typeface="Arial" charset="0"/>
              <a:buNone/>
            </a:pPr>
            <a:r>
              <a:rPr lang="en-US" dirty="0" smtClean="0"/>
              <a:t>“</a:t>
            </a:r>
            <a:r>
              <a:rPr lang="en-US" sz="1200" b="0" i="0" kern="1200" dirty="0" smtClean="0">
                <a:solidFill>
                  <a:schemeClr val="tx1"/>
                </a:solidFill>
                <a:effectLst/>
                <a:latin typeface="Garamond" charset="0"/>
                <a:ea typeface="+mn-ea"/>
                <a:cs typeface="+mn-cs"/>
              </a:rPr>
              <a:t>By applying the software engineering principle of generality to the component interface, the overall system architecture is simplified and the visibility of interactions is improved. Implementations are decoupled from the services they provide, which encourages independent </a:t>
            </a:r>
            <a:r>
              <a:rPr lang="en-US" sz="1200" b="0" i="0" kern="1200" dirty="0" err="1" smtClean="0">
                <a:solidFill>
                  <a:schemeClr val="tx1"/>
                </a:solidFill>
                <a:effectLst/>
                <a:latin typeface="Garamond" charset="0"/>
                <a:ea typeface="+mn-ea"/>
                <a:cs typeface="+mn-cs"/>
              </a:rPr>
              <a:t>evolvability</a:t>
            </a:r>
            <a:r>
              <a:rPr lang="en-US" sz="1200" b="0" i="0" kern="1200" dirty="0" smtClean="0">
                <a:solidFill>
                  <a:schemeClr val="tx1"/>
                </a:solidFill>
                <a:effectLst/>
                <a:latin typeface="Garamond" charset="0"/>
                <a:ea typeface="+mn-ea"/>
                <a:cs typeface="+mn-cs"/>
              </a:rPr>
              <a:t>. “</a:t>
            </a:r>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16</a:t>
            </a:fld>
            <a:endParaRPr lang="en-US" dirty="0"/>
          </a:p>
        </p:txBody>
      </p:sp>
    </p:spTree>
    <p:extLst>
      <p:ext uri="{BB962C8B-B14F-4D97-AF65-F5344CB8AC3E}">
        <p14:creationId xmlns:p14="http://schemas.microsoft.com/office/powerpoint/2010/main" val="302116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17</a:t>
            </a:fld>
            <a:endParaRPr lang="en-US" dirty="0"/>
          </a:p>
        </p:txBody>
      </p:sp>
    </p:spTree>
    <p:extLst>
      <p:ext uri="{BB962C8B-B14F-4D97-AF65-F5344CB8AC3E}">
        <p14:creationId xmlns:p14="http://schemas.microsoft.com/office/powerpoint/2010/main" val="1986894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03CAB-2AA9-3147-A5AC-26FFF4D923C5}" type="slidenum">
              <a:rPr lang="en-US" smtClean="0"/>
              <a:pPr/>
              <a:t>18</a:t>
            </a:fld>
            <a:endParaRPr lang="en-US" dirty="0"/>
          </a:p>
        </p:txBody>
      </p:sp>
    </p:spTree>
    <p:extLst>
      <p:ext uri="{BB962C8B-B14F-4D97-AF65-F5344CB8AC3E}">
        <p14:creationId xmlns:p14="http://schemas.microsoft.com/office/powerpoint/2010/main" val="1156565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Helium Diagram, October 2014</a:t>
            </a:r>
          </a:p>
          <a:p>
            <a:endParaRPr lang="en-US" dirty="0" smtClean="0"/>
          </a:p>
          <a:p>
            <a:r>
              <a:rPr lang="en-US" dirty="0" smtClean="0"/>
              <a:t>https://</a:t>
            </a:r>
            <a:r>
              <a:rPr lang="en-US" dirty="0" err="1" smtClean="0"/>
              <a:t>wiki.opendaylight.org</a:t>
            </a:r>
            <a:r>
              <a:rPr lang="en-US" dirty="0" smtClean="0"/>
              <a:t>/view/</a:t>
            </a:r>
            <a:r>
              <a:rPr lang="en-US" dirty="0" err="1" smtClean="0"/>
              <a:t>File:Helium-diagram.pptx</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Garamond" charset="0"/>
                <a:ea typeface="+mn-ea"/>
                <a:cs typeface="+mn-cs"/>
              </a:rPr>
              <a:t>http://</a:t>
            </a:r>
            <a:r>
              <a:rPr lang="en-US" sz="1200" b="0" i="0" kern="1200" dirty="0" err="1" smtClean="0">
                <a:solidFill>
                  <a:schemeClr val="tx1"/>
                </a:solidFill>
                <a:effectLst/>
                <a:latin typeface="Garamond" charset="0"/>
                <a:ea typeface="+mn-ea"/>
                <a:cs typeface="+mn-cs"/>
              </a:rPr>
              <a:t>www.opendaylight.org</a:t>
            </a:r>
            <a:r>
              <a:rPr lang="en-US" sz="1200" b="0" i="0" kern="1200" dirty="0" smtClean="0">
                <a:solidFill>
                  <a:schemeClr val="tx1"/>
                </a:solidFill>
                <a:effectLst/>
                <a:latin typeface="Garamond" charset="0"/>
                <a:ea typeface="+mn-ea"/>
                <a:cs typeface="+mn-cs"/>
              </a:rPr>
              <a:t>/project/technical-overview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Garamond" charset="0"/>
              <a:ea typeface="+mn-ea"/>
              <a:cs typeface="+mn-cs"/>
            </a:endParaRPr>
          </a:p>
          <a:p>
            <a:pPr rtl="0"/>
            <a:r>
              <a:rPr lang="en-US" b="1" dirty="0" smtClean="0"/>
              <a:t>Network Apps &amp; Orchestration: </a:t>
            </a:r>
            <a:r>
              <a:rPr lang="en-US" dirty="0" smtClean="0"/>
              <a:t>The top layer consists of business and network logic applications that control and monitor network behavior. In addition, more complex solution orchestration applications needed for cloud and NFV thread services together and engineer network traffic in accordance with the needs of those environments.</a:t>
            </a:r>
          </a:p>
          <a:p>
            <a:pPr rtl="0"/>
            <a:r>
              <a:rPr lang="en-US" b="1" dirty="0" smtClean="0"/>
              <a:t>Controller Platform: </a:t>
            </a:r>
            <a:r>
              <a:rPr lang="en-US" dirty="0" smtClean="0"/>
              <a:t>The middle layer is the framework in which the SDN abstractions can manifest, providing a set of common APIs to the application layer (commonly referred to as the northbound interface) while implementing one or more protocols for command and control of the physical hardware within the network (typically referred to as the southbound interface).</a:t>
            </a:r>
          </a:p>
          <a:p>
            <a:pPr rtl="0"/>
            <a:r>
              <a:rPr lang="en-US" b="1" dirty="0" smtClean="0"/>
              <a:t>Physical &amp; Virtual Network Devices: </a:t>
            </a:r>
            <a:r>
              <a:rPr lang="en-US" dirty="0" smtClean="0"/>
              <a:t>The bottom layer consists of the physical &amp; virtual devices, switches, routers, etc., that make up the connective fabric between all endpoints within the network.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Garamond"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A5D8CA7-1C14-420F-8520-906733DC0A79}" type="slidenum">
              <a:rPr lang="en-US" altLang="en-US" smtClean="0"/>
              <a:pPr>
                <a:defRPr/>
              </a:pPr>
              <a:t>19</a:t>
            </a:fld>
            <a:endParaRPr lang="en-US" altLang="en-US"/>
          </a:p>
        </p:txBody>
      </p:sp>
    </p:spTree>
    <p:extLst>
      <p:ext uri="{BB962C8B-B14F-4D97-AF65-F5344CB8AC3E}">
        <p14:creationId xmlns:p14="http://schemas.microsoft.com/office/powerpoint/2010/main" val="774044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karaf.apache.org</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20</a:t>
            </a:fld>
            <a:endParaRPr lang="en-US" dirty="0"/>
          </a:p>
        </p:txBody>
      </p:sp>
    </p:spTree>
    <p:extLst>
      <p:ext uri="{BB962C8B-B14F-4D97-AF65-F5344CB8AC3E}">
        <p14:creationId xmlns:p14="http://schemas.microsoft.com/office/powerpoint/2010/main" val="158327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Software Defined Networking (SDN) separates the control plane from the data plane within the network, allowing the intelligence and state of the network to be managed centrally while abstracting the complexity of the underlying physical network. Great strides have been made within the industry toward this goal with standardized protocols such as OpenFlow. However, greater collaboration leveraging open source development best practices will significantly accelerate real, deployable solutions for the industry at large.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Similarly, by evolving network services from an appliance model to one that leverages virtual compute, storage, and networking, Network Functions Virtualization (NFV) promises to drastically improve both the agility of when and where to run network functions as well as the cost structure of doing so.</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SDN and NFV are a new way of deploying network infrastructure. A software-defined network adapts to the requirements of applications deployed on the network. Current generation networks and architectures are statically configured and vertically integrated. New generation applications such as Hadoop, video delivery, and virtualized network functions require networks to be agile and to flexibly adapt to application requirements.</a:t>
            </a:r>
          </a:p>
          <a:p>
            <a:pPr eaLnBrk="1" hangingPunct="1">
              <a:spcBef>
                <a:spcPct val="0"/>
              </a:spcBef>
            </a:pPr>
            <a:endParaRPr lang="en-US" altLang="en-US">
              <a:ea typeface="MS PGothic" charset="-128"/>
            </a:endParaRPr>
          </a:p>
          <a:p>
            <a:pPr eaLnBrk="1" hangingPunct="1">
              <a:spcBef>
                <a:spcPct val="0"/>
              </a:spcBef>
            </a:pPr>
            <a:endParaRPr lang="en-US" altLang="en-US">
              <a:ea typeface="MS PGothic" charset="-128"/>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fld id="{BACD94E1-A1DD-4447-89DB-E6C8B7CE5FBD}" type="slidenum">
              <a:rPr lang="en-US" altLang="en-US" sz="1200"/>
              <a:pPr eaLnBrk="1" hangingPunct="1"/>
              <a:t>2</a:t>
            </a:fld>
            <a:endParaRPr lang="en-US" altLang="en-US" sz="1200"/>
          </a:p>
        </p:txBody>
      </p:sp>
    </p:spTree>
    <p:extLst>
      <p:ext uri="{BB962C8B-B14F-4D97-AF65-F5344CB8AC3E}">
        <p14:creationId xmlns:p14="http://schemas.microsoft.com/office/powerpoint/2010/main" val="126116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part is a specification for modular components called bundles, which are commonly referred to as plug-ins. The specification defines an infrastructure for a bundle's life cycle and determines how bundles will interact.  The second part of </a:t>
            </a:r>
            <a:r>
              <a:rPr lang="en-US" dirty="0" err="1" smtClean="0"/>
              <a:t>OSGi</a:t>
            </a:r>
            <a:r>
              <a:rPr lang="en-US" dirty="0" smtClean="0"/>
              <a:t> is a Java Virtual Machine (JVM)-level service registry that bundles can use to publish, discover and bind to services in a service-oriented architecture (SOA).</a:t>
            </a:r>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21</a:t>
            </a:fld>
            <a:endParaRPr lang="en-US" dirty="0"/>
          </a:p>
        </p:txBody>
      </p:sp>
    </p:spTree>
    <p:extLst>
      <p:ext uri="{BB962C8B-B14F-4D97-AF65-F5344CB8AC3E}">
        <p14:creationId xmlns:p14="http://schemas.microsoft.com/office/powerpoint/2010/main" val="1767125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www.ics.uci.edu</a:t>
            </a:r>
            <a:r>
              <a:rPr lang="en-US" dirty="0" smtClean="0"/>
              <a:t>/~fielding/pubs/dissertation/</a:t>
            </a:r>
            <a:r>
              <a:rPr lang="en-US" dirty="0" err="1" smtClean="0"/>
              <a:t>rest_arch_style.htm</a:t>
            </a:r>
            <a:r>
              <a:rPr lang="en-US" dirty="0" smtClean="0"/>
              <a:t>) and defines the basis of </a:t>
            </a:r>
            <a:r>
              <a:rPr lang="en-US" dirty="0" err="1" smtClean="0"/>
              <a:t>RESTful</a:t>
            </a:r>
            <a:r>
              <a:rPr lang="en-US" dirty="0" smtClean="0"/>
              <a:t>-style.</a:t>
            </a:r>
          </a:p>
          <a:p>
            <a:pPr marL="628650" lvl="1" indent="-171450">
              <a:buFont typeface="Arial" charset="0"/>
              <a:buChar cha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dirty="0" smtClean="0"/>
              <a:t>From </a:t>
            </a:r>
            <a:r>
              <a:rPr lang="en-US" sz="1200" b="1" i="0" kern="1200" dirty="0" smtClean="0">
                <a:solidFill>
                  <a:schemeClr val="tx1"/>
                </a:solidFill>
                <a:effectLst/>
                <a:latin typeface="Garamond" charset="0"/>
                <a:ea typeface="+mn-ea"/>
                <a:cs typeface="+mn-cs"/>
              </a:rPr>
              <a:t>5.1.5 Uniform Interface</a:t>
            </a:r>
          </a:p>
          <a:p>
            <a:pPr marL="0" lvl="0" indent="0">
              <a:buFont typeface="Arial" charset="0"/>
              <a:buNone/>
            </a:pPr>
            <a:endParaRPr lang="en-US" dirty="0" smtClean="0"/>
          </a:p>
          <a:p>
            <a:pPr marL="0" lvl="0" indent="0">
              <a:buFont typeface="Arial" charset="0"/>
              <a:buNone/>
            </a:pPr>
            <a:r>
              <a:rPr lang="en-US" dirty="0" smtClean="0"/>
              <a:t>“</a:t>
            </a:r>
            <a:r>
              <a:rPr lang="en-US" sz="1200" b="0" i="0" kern="1200" dirty="0" smtClean="0">
                <a:solidFill>
                  <a:schemeClr val="tx1"/>
                </a:solidFill>
                <a:effectLst/>
                <a:latin typeface="Garamond" charset="0"/>
                <a:ea typeface="+mn-ea"/>
                <a:cs typeface="+mn-cs"/>
              </a:rPr>
              <a:t>… The trade-off, though, is that a uniform interface degrades efficiency, since information is transferred in a standardized form rather than one which is specific to an application's needs. The REST interface is designed to be efficient for large-grain hypermedia data transfer, optimizing for the common case of the Web, but resulting in an interface that is not optimal for other forms of architectural interaction. ”</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22</a:t>
            </a:fld>
            <a:endParaRPr lang="en-US" dirty="0"/>
          </a:p>
        </p:txBody>
      </p:sp>
    </p:spTree>
    <p:extLst>
      <p:ext uri="{BB962C8B-B14F-4D97-AF65-F5344CB8AC3E}">
        <p14:creationId xmlns:p14="http://schemas.microsoft.com/office/powerpoint/2010/main" val="112255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http://</a:t>
            </a:r>
            <a:r>
              <a:rPr lang="en-US" dirty="0" err="1" smtClean="0"/>
              <a:t>go.linuxfoundation.org</a:t>
            </a:r>
            <a:r>
              <a:rPr lang="en-US" dirty="0" smtClean="0"/>
              <a:t>/l/6342/2015-05-29/2fy2s9/6342/126488/OpenDaylight_Briefing_Deck_052815.pptx</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3</a:t>
            </a:fld>
            <a:endParaRPr lang="en-US" dirty="0"/>
          </a:p>
        </p:txBody>
      </p:sp>
    </p:spTree>
    <p:extLst>
      <p:ext uri="{BB962C8B-B14F-4D97-AF65-F5344CB8AC3E}">
        <p14:creationId xmlns:p14="http://schemas.microsoft.com/office/powerpoint/2010/main" val="117622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https://</a:t>
            </a:r>
            <a:r>
              <a:rPr lang="en-US" b="0" dirty="0" err="1" smtClean="0"/>
              <a:t>www.opennetworking.org</a:t>
            </a:r>
            <a:r>
              <a:rPr lang="en-US" b="0" dirty="0" smtClean="0"/>
              <a:t>/</a:t>
            </a:r>
            <a:r>
              <a:rPr lang="en-US" b="0" dirty="0" err="1" smtClean="0"/>
              <a:t>sdn</a:t>
            </a:r>
            <a:r>
              <a:rPr lang="en-US" b="0" dirty="0" smtClean="0"/>
              <a:t>-resources/</a:t>
            </a:r>
            <a:r>
              <a:rPr lang="en-US" b="0" dirty="0" err="1" smtClean="0"/>
              <a:t>sdn</a:t>
            </a:r>
            <a:r>
              <a:rPr lang="en-US" b="0" dirty="0" smtClean="0"/>
              <a:t>-definition</a:t>
            </a:r>
          </a:p>
          <a:p>
            <a:endParaRPr lang="en-US" b="1" dirty="0" smtClean="0"/>
          </a:p>
          <a:p>
            <a:r>
              <a:rPr lang="en-US" b="1" dirty="0" smtClean="0"/>
              <a:t>Directly programmable</a:t>
            </a:r>
            <a:r>
              <a:rPr lang="en-US" dirty="0" smtClean="0"/>
              <a:t>: Network control is directly programmable because it is decoupled from forwarding functions.</a:t>
            </a:r>
          </a:p>
          <a:p>
            <a:r>
              <a:rPr lang="en-US" b="1" dirty="0" smtClean="0"/>
              <a:t>Agile</a:t>
            </a:r>
            <a:r>
              <a:rPr lang="en-US" dirty="0" smtClean="0"/>
              <a:t>: Abstracting control from forwarding lets administrators dynamically adjust network-wide traffic flow to meet changing needs.</a:t>
            </a:r>
          </a:p>
          <a:p>
            <a:r>
              <a:rPr lang="en-US" b="1" dirty="0" smtClean="0"/>
              <a:t>Centrally managed</a:t>
            </a:r>
            <a:r>
              <a:rPr lang="en-US" dirty="0" smtClean="0"/>
              <a:t>: Network intelligence is (logically) centralized in software-based SDN controllers that maintain a global view of the network, which appears to applications and policy engines as a single, logical switch.</a:t>
            </a:r>
          </a:p>
          <a:p>
            <a:r>
              <a:rPr lang="en-US" b="1" dirty="0" smtClean="0"/>
              <a:t>Programmatically configured</a:t>
            </a:r>
            <a:r>
              <a:rPr lang="en-US" dirty="0" smtClean="0"/>
              <a:t>: SDN lets network managers configure, manage, secure, and optimize network resources very quickly via dynamic, automated SDN programs, which they can write themselves because the programs do not depend on proprietary software.</a:t>
            </a:r>
          </a:p>
          <a:p>
            <a:r>
              <a:rPr lang="en-US" b="1" dirty="0" smtClean="0"/>
              <a:t>Open standards-based and vendor-neutral</a:t>
            </a:r>
            <a:r>
              <a:rPr lang="en-US" dirty="0" smtClean="0"/>
              <a:t>: When implemented through open standards, SDN simplifies network design and operation because instructions are provided by SDN controllers instead of multiple, vendor-specific devices and protocols.</a:t>
            </a:r>
          </a:p>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t>4</a:t>
            </a:fld>
            <a:endParaRPr lang="en-US"/>
          </a:p>
        </p:txBody>
      </p:sp>
    </p:spTree>
    <p:extLst>
      <p:ext uri="{BB962C8B-B14F-4D97-AF65-F5344CB8AC3E}">
        <p14:creationId xmlns:p14="http://schemas.microsoft.com/office/powerpoint/2010/main" val="146851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www.opennetworking.org</a:t>
            </a:r>
            <a:r>
              <a:rPr lang="en-US" dirty="0" smtClean="0"/>
              <a:t>/images/stories/downloads/</a:t>
            </a:r>
            <a:r>
              <a:rPr lang="en-US" dirty="0" err="1" smtClean="0"/>
              <a:t>sdn</a:t>
            </a:r>
            <a:r>
              <a:rPr lang="en-US" dirty="0" smtClean="0"/>
              <a:t>-resources/technical-reports/TR_SDN_ARCH_1.0_06062014.pdf</a:t>
            </a:r>
          </a:p>
          <a:p>
            <a:endParaRPr lang="en-US" dirty="0" smtClean="0"/>
          </a:p>
          <a:p>
            <a:r>
              <a:rPr lang="en-US" dirty="0" smtClean="0"/>
              <a:t>Page</a:t>
            </a:r>
            <a:r>
              <a:rPr lang="en-US" baseline="0" dirty="0" smtClean="0"/>
              <a:t> 13</a:t>
            </a:r>
          </a:p>
          <a:p>
            <a:endParaRPr lang="en-US" b="1" baseline="0" dirty="0" smtClean="0"/>
          </a:p>
        </p:txBody>
      </p:sp>
      <p:sp>
        <p:nvSpPr>
          <p:cNvPr id="4" name="Slide Number Placeholder 3"/>
          <p:cNvSpPr>
            <a:spLocks noGrp="1"/>
          </p:cNvSpPr>
          <p:nvPr>
            <p:ph type="sldNum" sz="quarter" idx="10"/>
          </p:nvPr>
        </p:nvSpPr>
        <p:spPr/>
        <p:txBody>
          <a:bodyPr/>
          <a:lstStyle/>
          <a:p>
            <a:fld id="{DB403CAB-2AA9-3147-A5AC-26FFF4D923C5}" type="slidenum">
              <a:rPr lang="en-US" smtClean="0"/>
              <a:t>5</a:t>
            </a:fld>
            <a:endParaRPr lang="en-US"/>
          </a:p>
        </p:txBody>
      </p:sp>
    </p:spTree>
    <p:extLst>
      <p:ext uri="{BB962C8B-B14F-4D97-AF65-F5344CB8AC3E}">
        <p14:creationId xmlns:p14="http://schemas.microsoft.com/office/powerpoint/2010/main" val="114161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03CAB-2AA9-3147-A5AC-26FFF4D923C5}" type="slidenum">
              <a:rPr lang="en-US" smtClean="0"/>
              <a:pPr/>
              <a:t>6</a:t>
            </a:fld>
            <a:endParaRPr lang="en-US" dirty="0"/>
          </a:p>
        </p:txBody>
      </p:sp>
    </p:spTree>
    <p:extLst>
      <p:ext uri="{BB962C8B-B14F-4D97-AF65-F5344CB8AC3E}">
        <p14:creationId xmlns:p14="http://schemas.microsoft.com/office/powerpoint/2010/main" val="7029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www.opendaylight.org</a:t>
            </a:r>
            <a:r>
              <a:rPr lang="en-US" dirty="0" smtClean="0"/>
              <a:t>/project/members</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go.linuxfoundation.org</a:t>
            </a:r>
            <a:r>
              <a:rPr lang="en-US" dirty="0" smtClean="0"/>
              <a:t>/l/6342/2015-05-29/2fy2s9/6342/126488/OpenDaylight_Briefing_Deck_052815.pptx</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 11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7</a:t>
            </a:fld>
            <a:endParaRPr lang="en-US" dirty="0"/>
          </a:p>
        </p:txBody>
      </p:sp>
    </p:spTree>
    <p:extLst>
      <p:ext uri="{BB962C8B-B14F-4D97-AF65-F5344CB8AC3E}">
        <p14:creationId xmlns:p14="http://schemas.microsoft.com/office/powerpoint/2010/main" val="123849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go.linuxfoundation.org</a:t>
            </a:r>
            <a:r>
              <a:rPr lang="en-US" dirty="0" smtClean="0"/>
              <a:t>/l/6342/2015-05-29/2fy2s9/6342/126488/OpenDaylight_Briefing_Deck_052815.pptx</a:t>
            </a:r>
          </a:p>
          <a:p>
            <a:endParaRPr lang="en-US" dirty="0" smtClean="0"/>
          </a:p>
          <a:p>
            <a:r>
              <a:rPr lang="en-US" dirty="0" smtClean="0"/>
              <a:t>Slide 13</a:t>
            </a:r>
            <a:endParaRPr lang="en-US" dirty="0"/>
          </a:p>
        </p:txBody>
      </p:sp>
      <p:sp>
        <p:nvSpPr>
          <p:cNvPr id="4" name="Slide Number Placeholder 3"/>
          <p:cNvSpPr>
            <a:spLocks noGrp="1"/>
          </p:cNvSpPr>
          <p:nvPr>
            <p:ph type="sldNum" sz="quarter" idx="10"/>
          </p:nvPr>
        </p:nvSpPr>
        <p:spPr/>
        <p:txBody>
          <a:bodyPr/>
          <a:lstStyle/>
          <a:p>
            <a:fld id="{DB403CAB-2AA9-3147-A5AC-26FFF4D923C5}" type="slidenum">
              <a:rPr lang="en-US" smtClean="0"/>
              <a:pPr/>
              <a:t>8</a:t>
            </a:fld>
            <a:endParaRPr lang="en-US" dirty="0"/>
          </a:p>
        </p:txBody>
      </p:sp>
    </p:spTree>
    <p:extLst>
      <p:ext uri="{BB962C8B-B14F-4D97-AF65-F5344CB8AC3E}">
        <p14:creationId xmlns:p14="http://schemas.microsoft.com/office/powerpoint/2010/main" val="110271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Lithium Diagram, July</a:t>
            </a:r>
            <a:r>
              <a:rPr lang="en-US" baseline="0" dirty="0" smtClean="0"/>
              <a:t> 2015</a:t>
            </a:r>
            <a:endParaRPr lang="en-US" dirty="0"/>
          </a:p>
        </p:txBody>
      </p:sp>
      <p:sp>
        <p:nvSpPr>
          <p:cNvPr id="4" name="Slide Number Placeholder 3"/>
          <p:cNvSpPr>
            <a:spLocks noGrp="1"/>
          </p:cNvSpPr>
          <p:nvPr>
            <p:ph type="sldNum" sz="quarter" idx="10"/>
          </p:nvPr>
        </p:nvSpPr>
        <p:spPr/>
        <p:txBody>
          <a:bodyPr/>
          <a:lstStyle/>
          <a:p>
            <a:pPr>
              <a:defRPr/>
            </a:pPr>
            <a:fld id="{8A5D8CA7-1C14-420F-8520-906733DC0A79}" type="slidenum">
              <a:rPr lang="en-US" altLang="en-US" smtClean="0"/>
              <a:pPr>
                <a:defRPr/>
              </a:pPr>
              <a:t>9</a:t>
            </a:fld>
            <a:endParaRPr lang="en-US" altLang="en-US"/>
          </a:p>
        </p:txBody>
      </p:sp>
    </p:spTree>
    <p:extLst>
      <p:ext uri="{BB962C8B-B14F-4D97-AF65-F5344CB8AC3E}">
        <p14:creationId xmlns:p14="http://schemas.microsoft.com/office/powerpoint/2010/main" val="1512036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6005" y="5650999"/>
            <a:ext cx="1394995" cy="982562"/>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baseline="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C661D95-3BEA-854D-90F4-F25439688377}"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63572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61D95-3BEA-854D-90F4-F25439688377}" type="datetimeFigureOut">
              <a:rPr lang="en-US" smtClean="0"/>
              <a:t>8/4/16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165337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61D95-3BEA-854D-90F4-F25439688377}"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859484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61D95-3BEA-854D-90F4-F25439688377}"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191454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6005" y="5650999"/>
            <a:ext cx="1394995" cy="982562"/>
          </a:xfrm>
          <a:prstGeom prst="rect">
            <a:avLst/>
          </a:prstGeom>
        </p:spPr>
      </p:pic>
      <p:sp>
        <p:nvSpPr>
          <p:cNvPr id="11" name="Title 1"/>
          <p:cNvSpPr>
            <a:spLocks noGrp="1"/>
          </p:cNvSpPr>
          <p:nvPr>
            <p:ph type="title"/>
          </p:nvPr>
        </p:nvSpPr>
        <p:spPr>
          <a:xfrm>
            <a:off x="300873" y="252003"/>
            <a:ext cx="11585618" cy="1325563"/>
          </a:xfrm>
        </p:spPr>
        <p:txBody>
          <a:bodyPr/>
          <a:lstStyle>
            <a:lvl1pPr>
              <a:defRPr sz="4800" baseline="0">
                <a:solidFill>
                  <a:schemeClr val="tx1"/>
                </a:solidFill>
                <a:latin typeface="+mj-lt"/>
                <a:cs typeface="Garamond" charset="0"/>
              </a:defRPr>
            </a:lvl1pPr>
          </a:lstStyle>
          <a:p>
            <a:r>
              <a:rPr lang="en-US" dirty="0" smtClean="0"/>
              <a:t>Click to edit Master title style</a:t>
            </a:r>
            <a:endParaRPr lang="en-CA" dirty="0"/>
          </a:p>
        </p:txBody>
      </p:sp>
      <p:sp>
        <p:nvSpPr>
          <p:cNvPr id="12" name="Content Placeholder 2"/>
          <p:cNvSpPr>
            <a:spLocks noGrp="1"/>
          </p:cNvSpPr>
          <p:nvPr>
            <p:ph idx="1"/>
          </p:nvPr>
        </p:nvSpPr>
        <p:spPr>
          <a:xfrm>
            <a:off x="300873" y="1712503"/>
            <a:ext cx="11585618" cy="4176688"/>
          </a:xfrm>
        </p:spPr>
        <p:txBody>
          <a:bodyPr/>
          <a:lstStyle>
            <a:lvl1pPr>
              <a:defRPr sz="3200" baseline="0">
                <a:solidFill>
                  <a:schemeClr val="accent1"/>
                </a:solidFill>
                <a:latin typeface="+mn-lt"/>
              </a:defRPr>
            </a:lvl1pPr>
            <a:lvl2pPr>
              <a:defRPr sz="2800" baseline="0">
                <a:solidFill>
                  <a:schemeClr val="accent1"/>
                </a:solidFill>
                <a:latin typeface="+mn-lt"/>
              </a:defRPr>
            </a:lvl2pPr>
            <a:lvl3pPr>
              <a:defRPr sz="2400" baseline="0">
                <a:solidFill>
                  <a:schemeClr val="accent1"/>
                </a:solidFill>
                <a:latin typeface="+mn-lt"/>
              </a:defRPr>
            </a:lvl3pPr>
            <a:lvl4pPr>
              <a:defRPr sz="2000" baseline="0">
                <a:solidFill>
                  <a:schemeClr val="accent1"/>
                </a:solidFill>
                <a:latin typeface="+mn-lt"/>
              </a:defRPr>
            </a:lvl4pPr>
            <a:lvl5pPr>
              <a:defRPr sz="1800" baseline="0">
                <a:solidFill>
                  <a:schemeClr val="accent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3"/>
          <p:cNvSpPr>
            <a:spLocks noGrp="1"/>
          </p:cNvSpPr>
          <p:nvPr>
            <p:ph type="dt" sz="half" idx="10"/>
          </p:nvPr>
        </p:nvSpPr>
        <p:spPr/>
        <p:txBody>
          <a:bodyPr/>
          <a:lstStyle>
            <a:lvl1pPr>
              <a:defRPr/>
            </a:lvl1pPr>
          </a:lstStyle>
          <a:p>
            <a:pPr>
              <a:defRPr/>
            </a:pPr>
            <a:fld id="{4A58BABB-451D-49FF-9549-1529C7463332}" type="datetimeFigureOut">
              <a:rPr lang="en-CA" altLang="en-US"/>
              <a:pPr>
                <a:defRPr/>
              </a:pPr>
              <a:t>2016-08-04</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A42CB13A-FA7A-4A92-8D5D-85097D756A3E}" type="slidenum">
              <a:rPr lang="en-CA" altLang="en-US"/>
              <a:pPr>
                <a:defRPr/>
              </a:pPr>
              <a:t>‹#›</a:t>
            </a:fld>
            <a:endParaRPr lang="en-CA" altLang="en-US"/>
          </a:p>
        </p:txBody>
      </p:sp>
    </p:spTree>
    <p:extLst>
      <p:ext uri="{BB962C8B-B14F-4D97-AF65-F5344CB8AC3E}">
        <p14:creationId xmlns:p14="http://schemas.microsoft.com/office/powerpoint/2010/main" val="6084137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661D95-3BEA-854D-90F4-F25439688377}" type="datetimeFigureOut">
              <a:rPr lang="en-US" smtClean="0"/>
              <a:t>8/4/16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C0789-A674-DC43-9F03-8CBDCAB6465E}"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6005" y="5650999"/>
            <a:ext cx="1394995" cy="982562"/>
          </a:xfrm>
          <a:prstGeom prst="rect">
            <a:avLst/>
          </a:prstGeom>
        </p:spPr>
      </p:pic>
    </p:spTree>
    <p:extLst>
      <p:ext uri="{BB962C8B-B14F-4D97-AF65-F5344CB8AC3E}">
        <p14:creationId xmlns:p14="http://schemas.microsoft.com/office/powerpoint/2010/main" val="10599613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61D95-3BEA-854D-90F4-F25439688377}"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136913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661D95-3BEA-854D-90F4-F25439688377}"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112589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661D95-3BEA-854D-90F4-F25439688377}" type="datetimeFigureOut">
              <a:rPr lang="en-US" smtClean="0"/>
              <a:t>8/4/16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2089018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661D95-3BEA-854D-90F4-F25439688377}" type="datetimeFigureOut">
              <a:rPr lang="en-US" smtClean="0"/>
              <a:t>8/4/16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62817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61D95-3BEA-854D-90F4-F25439688377}" type="datetimeFigureOut">
              <a:rPr lang="en-US" smtClean="0"/>
              <a:t>8/4/16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165647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61D95-3BEA-854D-90F4-F25439688377}" type="datetimeFigureOut">
              <a:rPr lang="en-US" smtClean="0"/>
              <a:t>8/4/16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C0789-A674-DC43-9F03-8CBDCAB6465E}" type="slidenum">
              <a:rPr lang="en-US" smtClean="0"/>
              <a:t>‹#›</a:t>
            </a:fld>
            <a:endParaRPr lang="en-US"/>
          </a:p>
        </p:txBody>
      </p:sp>
    </p:spTree>
    <p:extLst>
      <p:ext uri="{BB962C8B-B14F-4D97-AF65-F5344CB8AC3E}">
        <p14:creationId xmlns:p14="http://schemas.microsoft.com/office/powerpoint/2010/main" val="11311762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aramond" charset="0"/>
              </a:defRPr>
            </a:lvl1pPr>
          </a:lstStyle>
          <a:p>
            <a:fld id="{BC661D95-3BEA-854D-90F4-F25439688377}" type="datetimeFigureOut">
              <a:rPr lang="en-US" smtClean="0"/>
              <a:pPr/>
              <a:t>8/4/16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aramond" charset="0"/>
              </a:defRPr>
            </a:lvl1pPr>
          </a:lstStyle>
          <a:p>
            <a:r>
              <a:rPr lang="en-US" dirty="0" smtClean="0"/>
              <a:t>ACI-REF Virtual Residency Summer Workshop 2015</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aramond" charset="0"/>
              </a:defRPr>
            </a:lvl1pPr>
          </a:lstStyle>
          <a:p>
            <a:fld id="{816C0789-A674-DC43-9F03-8CBDCAB6465E}" type="slidenum">
              <a:rPr lang="en-US" smtClean="0"/>
              <a:pPr/>
              <a:t>‹#›</a:t>
            </a:fld>
            <a:endParaRPr lang="en-US" dirty="0"/>
          </a:p>
        </p:txBody>
      </p:sp>
    </p:spTree>
    <p:extLst>
      <p:ext uri="{BB962C8B-B14F-4D97-AF65-F5344CB8AC3E}">
        <p14:creationId xmlns:p14="http://schemas.microsoft.com/office/powerpoint/2010/main" val="1315634022"/>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65" r:id="rId3"/>
    <p:sldLayoutId id="2147483663" r:id="rId4"/>
    <p:sldLayoutId id="2147483664"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1"/>
          </a:solidFill>
          <a:latin typeface="Helvetic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1"/>
          </a:solidFill>
          <a:latin typeface="Helvetic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1"/>
          </a:solidFill>
          <a:latin typeface="Helvetic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1"/>
          </a:solidFill>
          <a:latin typeface="Helvetic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g"/><Relationship Id="rId5"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g"/><Relationship Id="rId5"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Exploring </a:t>
            </a:r>
            <a:r>
              <a:rPr lang="en-US" dirty="0" err="1" smtClean="0"/>
              <a:t>OpenDaylight</a:t>
            </a:r>
            <a:endParaRPr lang="en-US" dirty="0"/>
          </a:p>
        </p:txBody>
      </p:sp>
      <p:sp>
        <p:nvSpPr>
          <p:cNvPr id="3" name="Subtitle 2"/>
          <p:cNvSpPr>
            <a:spLocks noGrp="1"/>
          </p:cNvSpPr>
          <p:nvPr>
            <p:ph type="subTitle" idx="1"/>
          </p:nvPr>
        </p:nvSpPr>
        <p:spPr/>
        <p:txBody>
          <a:bodyPr/>
          <a:lstStyle/>
          <a:p>
            <a:pPr algn="l"/>
            <a:r>
              <a:rPr lang="en-US" dirty="0" smtClean="0"/>
              <a:t>Matt </a:t>
            </a:r>
            <a:r>
              <a:rPr lang="en-US" dirty="0" err="1" smtClean="0"/>
              <a:t>Younkins</a:t>
            </a:r>
            <a:endParaRPr lang="en-US" dirty="0" smtClean="0"/>
          </a:p>
          <a:p>
            <a:pPr algn="l"/>
            <a:r>
              <a:rPr lang="en-US" dirty="0" err="1" smtClean="0"/>
              <a:t>younkinsm</a:t>
            </a:r>
            <a:r>
              <a:rPr lang="en-US" dirty="0" err="1" smtClean="0"/>
              <a:t>@ou.edu</a:t>
            </a:r>
            <a:endParaRPr lang="en-US" dirty="0"/>
          </a:p>
        </p:txBody>
      </p:sp>
    </p:spTree>
    <p:extLst>
      <p:ext uri="{BB962C8B-B14F-4D97-AF65-F5344CB8AC3E}">
        <p14:creationId xmlns:p14="http://schemas.microsoft.com/office/powerpoint/2010/main" val="1789376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a:t>
            </a:r>
            <a:r>
              <a:rPr lang="en-US" dirty="0" err="1" smtClean="0"/>
              <a:t>Opendaylight</a:t>
            </a:r>
            <a:r>
              <a:rPr lang="en-US" dirty="0" smtClean="0"/>
              <a:t> the only Open Source SDN Controller Available?</a:t>
            </a:r>
            <a:endParaRPr lang="en-US" dirty="0"/>
          </a:p>
        </p:txBody>
      </p:sp>
      <p:pic>
        <p:nvPicPr>
          <p:cNvPr id="4098" name="Picture 2" descr="ttp://thenewstack.io/wp-content/uploads/2015/02/Casessuppo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72" y="1577566"/>
            <a:ext cx="9854475" cy="512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1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OpenDaylight</a:t>
            </a:r>
            <a:r>
              <a:rPr lang="en-US" dirty="0" smtClean="0"/>
              <a:t> Tools and Paradigms</a:t>
            </a:r>
            <a:endParaRPr lang="en-US" dirty="0"/>
          </a:p>
        </p:txBody>
      </p:sp>
      <p:sp>
        <p:nvSpPr>
          <p:cNvPr id="3" name="Content Placeholder 2"/>
          <p:cNvSpPr>
            <a:spLocks noGrp="1"/>
          </p:cNvSpPr>
          <p:nvPr>
            <p:ph idx="1"/>
          </p:nvPr>
        </p:nvSpPr>
        <p:spPr/>
        <p:txBody>
          <a:bodyPr/>
          <a:lstStyle/>
          <a:p>
            <a:r>
              <a:rPr lang="en-US" dirty="0" smtClean="0"/>
              <a:t>Java interfaces</a:t>
            </a:r>
          </a:p>
          <a:p>
            <a:pPr lvl="1"/>
            <a:r>
              <a:rPr lang="en-US" dirty="0"/>
              <a:t>for event listening, specifications and forming patterns</a:t>
            </a:r>
            <a:endParaRPr lang="en-US" dirty="0" smtClean="0"/>
          </a:p>
          <a:p>
            <a:r>
              <a:rPr lang="en-US" dirty="0" smtClean="0"/>
              <a:t>Maven - </a:t>
            </a:r>
          </a:p>
          <a:p>
            <a:pPr lvl="1"/>
            <a:r>
              <a:rPr lang="en-US" dirty="0" smtClean="0"/>
              <a:t>Build and dependency management</a:t>
            </a:r>
          </a:p>
          <a:p>
            <a:r>
              <a:rPr lang="en-US" dirty="0" err="1" smtClean="0"/>
              <a:t>OSGi</a:t>
            </a:r>
            <a:r>
              <a:rPr lang="en-US" dirty="0" smtClean="0"/>
              <a:t> - </a:t>
            </a:r>
          </a:p>
          <a:p>
            <a:pPr lvl="1"/>
            <a:r>
              <a:rPr lang="en-US" dirty="0" smtClean="0"/>
              <a:t>Backend container framework that allows dynamically loading bundles</a:t>
            </a:r>
          </a:p>
          <a:p>
            <a:r>
              <a:rPr lang="en-US" dirty="0" err="1" smtClean="0"/>
              <a:t>Karaf</a:t>
            </a:r>
            <a:r>
              <a:rPr lang="en-US" dirty="0" smtClean="0"/>
              <a:t> - </a:t>
            </a:r>
          </a:p>
          <a:p>
            <a:pPr lvl="1"/>
            <a:r>
              <a:rPr lang="en-US" dirty="0" err="1"/>
              <a:t>OSGi</a:t>
            </a:r>
            <a:r>
              <a:rPr lang="en-US" dirty="0"/>
              <a:t> based runtime </a:t>
            </a:r>
            <a:endParaRPr lang="en-US" dirty="0" smtClean="0"/>
          </a:p>
          <a:p>
            <a:endParaRPr lang="en-US" dirty="0"/>
          </a:p>
        </p:txBody>
      </p:sp>
    </p:spTree>
    <p:extLst>
      <p:ext uri="{BB962C8B-B14F-4D97-AF65-F5344CB8AC3E}">
        <p14:creationId xmlns:p14="http://schemas.microsoft.com/office/powerpoint/2010/main" val="2026478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an Application Programming Interface (API)?</a:t>
            </a:r>
            <a:endParaRPr lang="en-US" dirty="0"/>
          </a:p>
        </p:txBody>
      </p:sp>
      <p:sp>
        <p:nvSpPr>
          <p:cNvPr id="3" name="Content Placeholder 2"/>
          <p:cNvSpPr>
            <a:spLocks noGrp="1"/>
          </p:cNvSpPr>
          <p:nvPr>
            <p:ph idx="1"/>
          </p:nvPr>
        </p:nvSpPr>
        <p:spPr/>
        <p:txBody>
          <a:bodyPr/>
          <a:lstStyle/>
          <a:p>
            <a:r>
              <a:rPr lang="en-US" dirty="0" smtClean="0"/>
              <a:t>set </a:t>
            </a:r>
            <a:r>
              <a:rPr lang="en-US" dirty="0"/>
              <a:t>of rules ('code') and specifications that software programs can follow to communicate with each other.</a:t>
            </a:r>
          </a:p>
        </p:txBody>
      </p:sp>
    </p:spTree>
    <p:extLst>
      <p:ext uri="{BB962C8B-B14F-4D97-AF65-F5344CB8AC3E}">
        <p14:creationId xmlns:p14="http://schemas.microsoft.com/office/powerpoint/2010/main" val="1753779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a:t>
            </a:r>
            <a:r>
              <a:rPr lang="en-US" dirty="0"/>
              <a:t>Representational State Transfer (REST) </a:t>
            </a:r>
            <a:br>
              <a:rPr lang="en-US" dirty="0"/>
            </a:br>
            <a:r>
              <a:rPr lang="en-US" dirty="0" smtClean="0"/>
              <a:t> API?</a:t>
            </a:r>
            <a:endParaRPr lang="en-US" dirty="0"/>
          </a:p>
        </p:txBody>
      </p:sp>
      <p:sp>
        <p:nvSpPr>
          <p:cNvPr id="3" name="Content Placeholder 2"/>
          <p:cNvSpPr>
            <a:spLocks noGrp="1"/>
          </p:cNvSpPr>
          <p:nvPr>
            <p:ph idx="1"/>
          </p:nvPr>
        </p:nvSpPr>
        <p:spPr/>
        <p:txBody>
          <a:bodyPr/>
          <a:lstStyle/>
          <a:p>
            <a:r>
              <a:rPr lang="en-US" dirty="0" smtClean="0"/>
              <a:t>A REST API is an API in a specific architectural style</a:t>
            </a:r>
          </a:p>
          <a:p>
            <a:pPr lvl="1"/>
            <a:r>
              <a:rPr lang="en-US" dirty="0"/>
              <a:t>originally communicated by Roy Fielding in his doctoral </a:t>
            </a:r>
            <a:r>
              <a:rPr lang="en-US" dirty="0" smtClean="0"/>
              <a:t>dissertation</a:t>
            </a:r>
          </a:p>
          <a:p>
            <a:pPr lvl="2"/>
            <a:r>
              <a:rPr lang="en-US" dirty="0" smtClean="0"/>
              <a:t>http</a:t>
            </a:r>
            <a:r>
              <a:rPr lang="en-US" dirty="0"/>
              <a:t>://</a:t>
            </a:r>
            <a:r>
              <a:rPr lang="en-US" dirty="0" err="1"/>
              <a:t>www.ics.uci.edu</a:t>
            </a:r>
            <a:r>
              <a:rPr lang="en-US" dirty="0"/>
              <a:t>/~</a:t>
            </a:r>
            <a:r>
              <a:rPr lang="en-US" dirty="0" smtClean="0"/>
              <a:t>fielding/pubs/dissertation/</a:t>
            </a:r>
            <a:r>
              <a:rPr lang="en-US" dirty="0" err="1" smtClean="0"/>
              <a:t>rest_arch_style.htm</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401473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defines a ‘</a:t>
            </a:r>
            <a:r>
              <a:rPr lang="en-US" dirty="0" err="1" smtClean="0"/>
              <a:t>RESTful</a:t>
            </a:r>
            <a:r>
              <a:rPr lang="en-US" dirty="0" smtClean="0"/>
              <a:t>’ API?</a:t>
            </a:r>
            <a:endParaRPr lang="en-US" dirty="0"/>
          </a:p>
        </p:txBody>
      </p:sp>
      <p:sp>
        <p:nvSpPr>
          <p:cNvPr id="3" name="Content Placeholder 2"/>
          <p:cNvSpPr>
            <a:spLocks noGrp="1"/>
          </p:cNvSpPr>
          <p:nvPr>
            <p:ph idx="1"/>
          </p:nvPr>
        </p:nvSpPr>
        <p:spPr/>
        <p:txBody>
          <a:bodyPr>
            <a:normAutofit/>
          </a:bodyPr>
          <a:lstStyle/>
          <a:p>
            <a:r>
              <a:rPr lang="en-US" dirty="0" smtClean="0"/>
              <a:t>Six </a:t>
            </a:r>
            <a:r>
              <a:rPr lang="en-US" dirty="0"/>
              <a:t>constraints </a:t>
            </a:r>
            <a:endParaRPr lang="en-US" dirty="0" smtClean="0"/>
          </a:p>
          <a:p>
            <a:pPr marL="628650" lvl="1" indent="-171450">
              <a:buFont typeface="Arial" charset="0"/>
              <a:buChar char="•"/>
            </a:pPr>
            <a:r>
              <a:rPr lang="en-US" dirty="0"/>
              <a:t>Start with Null </a:t>
            </a:r>
            <a:r>
              <a:rPr lang="en-US" dirty="0" smtClean="0"/>
              <a:t>Style </a:t>
            </a:r>
            <a:endParaRPr lang="en-US" dirty="0"/>
          </a:p>
          <a:p>
            <a:pPr marL="628650" lvl="1" indent="-171450">
              <a:buFont typeface="Arial" charset="0"/>
              <a:buChar char="•"/>
            </a:pPr>
            <a:r>
              <a:rPr lang="en-US" dirty="0" smtClean="0"/>
              <a:t>Client-Server</a:t>
            </a:r>
            <a:endParaRPr lang="en-US" dirty="0"/>
          </a:p>
          <a:p>
            <a:pPr marL="628650" lvl="1" indent="-171450">
              <a:buFont typeface="Arial" charset="0"/>
              <a:buChar char="•"/>
            </a:pPr>
            <a:r>
              <a:rPr lang="en-US" dirty="0" smtClean="0"/>
              <a:t>Stateless (Server)</a:t>
            </a:r>
            <a:endParaRPr lang="en-US" dirty="0"/>
          </a:p>
          <a:p>
            <a:pPr marL="628650" lvl="1" indent="-171450">
              <a:buFont typeface="Arial" charset="0"/>
              <a:buChar char="•"/>
            </a:pPr>
            <a:r>
              <a:rPr lang="en-US" dirty="0"/>
              <a:t>Cache</a:t>
            </a:r>
          </a:p>
          <a:p>
            <a:pPr marL="628650" lvl="1" indent="-171450">
              <a:buFont typeface="Arial" charset="0"/>
              <a:buChar char="•"/>
            </a:pPr>
            <a:r>
              <a:rPr lang="en-US" dirty="0"/>
              <a:t>Uniform </a:t>
            </a:r>
            <a:r>
              <a:rPr lang="en-US" dirty="0" smtClean="0"/>
              <a:t>Interface</a:t>
            </a:r>
            <a:endParaRPr lang="en-US" dirty="0"/>
          </a:p>
          <a:p>
            <a:pPr lvl="1"/>
            <a:r>
              <a:rPr lang="en-US" dirty="0" smtClean="0"/>
              <a:t>Layered </a:t>
            </a:r>
            <a:r>
              <a:rPr lang="en-US" dirty="0"/>
              <a:t>System</a:t>
            </a:r>
          </a:p>
          <a:p>
            <a:pPr lvl="1"/>
            <a:endParaRPr lang="en-US" dirty="0"/>
          </a:p>
        </p:txBody>
      </p:sp>
    </p:spTree>
    <p:extLst>
      <p:ext uri="{BB962C8B-B14F-4D97-AF65-F5344CB8AC3E}">
        <p14:creationId xmlns:p14="http://schemas.microsoft.com/office/powerpoint/2010/main" val="660064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a:t>distinguishes</a:t>
            </a:r>
            <a:r>
              <a:rPr lang="en-US" dirty="0" smtClean="0"/>
              <a:t> REST?</a:t>
            </a:r>
            <a:endParaRPr lang="en-US" dirty="0"/>
          </a:p>
        </p:txBody>
      </p:sp>
      <p:sp>
        <p:nvSpPr>
          <p:cNvPr id="3" name="Content Placeholder 2"/>
          <p:cNvSpPr>
            <a:spLocks noGrp="1"/>
          </p:cNvSpPr>
          <p:nvPr>
            <p:ph idx="1"/>
          </p:nvPr>
        </p:nvSpPr>
        <p:spPr/>
        <p:txBody>
          <a:bodyPr/>
          <a:lstStyle/>
          <a:p>
            <a:r>
              <a:rPr lang="en-US" dirty="0" smtClean="0"/>
              <a:t>Emphasis on uniform interface </a:t>
            </a:r>
            <a:r>
              <a:rPr lang="en-US" dirty="0"/>
              <a:t>between </a:t>
            </a:r>
            <a:r>
              <a:rPr lang="en-US" dirty="0" smtClean="0"/>
              <a:t>components</a:t>
            </a:r>
          </a:p>
          <a:p>
            <a:pPr marL="628650" lvl="1" indent="-171450">
              <a:buFont typeface="Arial" charset="0"/>
              <a:buChar char="•"/>
            </a:pPr>
            <a:r>
              <a:rPr lang="en-US" dirty="0" smtClean="0"/>
              <a:t>Four constraints</a:t>
            </a:r>
          </a:p>
          <a:p>
            <a:pPr marL="1085850" lvl="2" indent="-171450">
              <a:buFont typeface="Arial" charset="0"/>
              <a:buChar char="•"/>
            </a:pPr>
            <a:r>
              <a:rPr lang="en-US" dirty="0" smtClean="0"/>
              <a:t>identification </a:t>
            </a:r>
            <a:r>
              <a:rPr lang="en-US" dirty="0"/>
              <a:t>of resources</a:t>
            </a:r>
          </a:p>
          <a:p>
            <a:pPr marL="1085850" lvl="2" indent="-171450">
              <a:buFont typeface="Arial" charset="0"/>
              <a:buChar char="•"/>
            </a:pPr>
            <a:r>
              <a:rPr lang="en-US" dirty="0"/>
              <a:t>manipulation of resources through representations</a:t>
            </a:r>
          </a:p>
          <a:p>
            <a:pPr marL="1085850" lvl="2" indent="-171450">
              <a:buFont typeface="Arial" charset="0"/>
              <a:buChar char="•"/>
            </a:pPr>
            <a:r>
              <a:rPr lang="en-US" dirty="0"/>
              <a:t>self-descriptive messages</a:t>
            </a:r>
          </a:p>
          <a:p>
            <a:pPr marL="1085850" lvl="2" indent="-171450">
              <a:buFont typeface="Arial" charset="0"/>
              <a:buChar char="•"/>
            </a:pPr>
            <a:r>
              <a:rPr lang="en-US" dirty="0"/>
              <a:t>hypermedia as the engine of application state.</a:t>
            </a:r>
          </a:p>
          <a:p>
            <a:endParaRPr lang="en-US" dirty="0"/>
          </a:p>
        </p:txBody>
      </p:sp>
      <p:sp>
        <p:nvSpPr>
          <p:cNvPr id="4" name="TextBox 3"/>
          <p:cNvSpPr txBox="1"/>
          <p:nvPr/>
        </p:nvSpPr>
        <p:spPr>
          <a:xfrm>
            <a:off x="1828800" y="9448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04765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a:t>a ‘</a:t>
            </a:r>
            <a:r>
              <a:rPr lang="en-US" dirty="0" err="1"/>
              <a:t>RESTful</a:t>
            </a:r>
            <a:r>
              <a:rPr lang="en-US" dirty="0"/>
              <a:t>’ API</a:t>
            </a:r>
          </a:p>
        </p:txBody>
      </p:sp>
      <p:sp>
        <p:nvSpPr>
          <p:cNvPr id="3" name="Content Placeholder 2"/>
          <p:cNvSpPr>
            <a:spLocks noGrp="1"/>
          </p:cNvSpPr>
          <p:nvPr>
            <p:ph idx="1"/>
          </p:nvPr>
        </p:nvSpPr>
        <p:spPr/>
        <p:txBody>
          <a:bodyPr/>
          <a:lstStyle/>
          <a:p>
            <a:r>
              <a:rPr lang="en-US" dirty="0" smtClean="0"/>
              <a:t>Principle of generality</a:t>
            </a:r>
          </a:p>
          <a:p>
            <a:pPr lvl="1"/>
            <a:r>
              <a:rPr lang="en-US" dirty="0" smtClean="0"/>
              <a:t>Simplifies overall system architecture</a:t>
            </a:r>
          </a:p>
          <a:p>
            <a:pPr lvl="1"/>
            <a:r>
              <a:rPr lang="en-US" dirty="0" smtClean="0"/>
              <a:t>Visibility of interactions improved</a:t>
            </a:r>
          </a:p>
          <a:p>
            <a:endParaRPr lang="en-US" dirty="0"/>
          </a:p>
        </p:txBody>
      </p:sp>
      <p:sp>
        <p:nvSpPr>
          <p:cNvPr id="4" name="TextBox 3"/>
          <p:cNvSpPr txBox="1"/>
          <p:nvPr/>
        </p:nvSpPr>
        <p:spPr>
          <a:xfrm>
            <a:off x="1828800" y="9448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77157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Thoughts?</a:t>
            </a:r>
            <a:endParaRPr lang="en-US" dirty="0"/>
          </a:p>
        </p:txBody>
      </p:sp>
      <p:sp>
        <p:nvSpPr>
          <p:cNvPr id="3" name="Content Placeholder 2"/>
          <p:cNvSpPr>
            <a:spLocks noGrp="1"/>
          </p:cNvSpPr>
          <p:nvPr>
            <p:ph idx="1"/>
          </p:nvPr>
        </p:nvSpPr>
        <p:spPr/>
        <p:txBody>
          <a:bodyPr/>
          <a:lstStyle/>
          <a:p>
            <a:endParaRPr lang="en-US" dirty="0"/>
          </a:p>
          <a:p>
            <a:endParaRPr lang="en-US" dirty="0"/>
          </a:p>
          <a:p>
            <a:pPr marL="0" indent="0">
              <a:buNone/>
            </a:pPr>
            <a:r>
              <a:rPr lang="en-US" dirty="0" smtClean="0"/>
              <a:t>Matt </a:t>
            </a:r>
            <a:r>
              <a:rPr lang="en-US" dirty="0" err="1" smtClean="0"/>
              <a:t>Younkins</a:t>
            </a:r>
            <a:endParaRPr lang="en-US" dirty="0" smtClean="0"/>
          </a:p>
          <a:p>
            <a:pPr marL="0" indent="0">
              <a:buNone/>
            </a:pPr>
            <a:r>
              <a:rPr lang="en-US" dirty="0" err="1" smtClean="0"/>
              <a:t>younkinsm@ou.edu</a:t>
            </a:r>
            <a:endParaRPr lang="en-US" dirty="0"/>
          </a:p>
        </p:txBody>
      </p:sp>
      <p:sp>
        <p:nvSpPr>
          <p:cNvPr id="4" name="TextBox 3"/>
          <p:cNvSpPr txBox="1"/>
          <p:nvPr/>
        </p:nvSpPr>
        <p:spPr>
          <a:xfrm>
            <a:off x="1828800" y="9448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0306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1243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812465" y="-46115"/>
            <a:ext cx="6379535" cy="2021149"/>
            <a:chOff x="6602818" y="535565"/>
            <a:chExt cx="3842557" cy="2845411"/>
          </a:xfrm>
        </p:grpSpPr>
        <p:sp>
          <p:nvSpPr>
            <p:cNvPr id="4" name="TextBox 3"/>
            <p:cNvSpPr txBox="1"/>
            <p:nvPr/>
          </p:nvSpPr>
          <p:spPr>
            <a:xfrm>
              <a:off x="6602818" y="1084520"/>
              <a:ext cx="2775097" cy="2296455"/>
            </a:xfrm>
            <a:prstGeom prst="rect">
              <a:avLst/>
            </a:prstGeom>
            <a:noFill/>
          </p:spPr>
          <p:txBody>
            <a:bodyPr wrap="square" rtlCol="0">
              <a:spAutoFit/>
            </a:bodyPr>
            <a:lstStyle/>
            <a:p>
              <a:r>
                <a:rPr lang="en-US" sz="1000" b="1" dirty="0">
                  <a:solidFill>
                    <a:schemeClr val="accent2"/>
                  </a:solidFill>
                  <a:latin typeface="Garamond" charset="0"/>
                </a:rPr>
                <a:t>AAA: </a:t>
              </a:r>
              <a:r>
                <a:rPr lang="en-US" sz="1000" dirty="0">
                  <a:latin typeface="Garamond" charset="0"/>
                </a:rPr>
                <a:t>Authentication, Authorization &amp; Accounting</a:t>
              </a:r>
            </a:p>
            <a:p>
              <a:r>
                <a:rPr lang="en-US" sz="1000" b="1" dirty="0" err="1">
                  <a:solidFill>
                    <a:schemeClr val="accent2"/>
                  </a:solidFill>
                  <a:latin typeface="Garamond" charset="0"/>
                </a:rPr>
                <a:t>AuthN</a:t>
              </a:r>
              <a:r>
                <a:rPr lang="en-US" sz="1000" b="1" dirty="0">
                  <a:solidFill>
                    <a:schemeClr val="accent2"/>
                  </a:solidFill>
                  <a:latin typeface="Garamond" charset="0"/>
                </a:rPr>
                <a:t>: </a:t>
              </a:r>
              <a:r>
                <a:rPr lang="en-US" sz="1000" dirty="0">
                  <a:latin typeface="Garamond" charset="0"/>
                </a:rPr>
                <a:t>Authentication</a:t>
              </a:r>
            </a:p>
            <a:p>
              <a:r>
                <a:rPr lang="en-US" sz="1000" b="1" dirty="0">
                  <a:solidFill>
                    <a:schemeClr val="accent2"/>
                  </a:solidFill>
                  <a:latin typeface="Garamond" charset="0"/>
                </a:rPr>
                <a:t>BGP: </a:t>
              </a:r>
              <a:r>
                <a:rPr lang="en-US" sz="1000" dirty="0">
                  <a:latin typeface="Garamond" charset="0"/>
                </a:rPr>
                <a:t>Border Gateway Protocol</a:t>
              </a:r>
            </a:p>
            <a:p>
              <a:r>
                <a:rPr lang="en-US" sz="1000" b="1" dirty="0">
                  <a:solidFill>
                    <a:schemeClr val="accent2"/>
                  </a:solidFill>
                  <a:latin typeface="Garamond" charset="0"/>
                </a:rPr>
                <a:t>COPS: </a:t>
              </a:r>
              <a:r>
                <a:rPr lang="en-US" sz="1000" dirty="0">
                  <a:latin typeface="Garamond" charset="0"/>
                </a:rPr>
                <a:t>Common Open Policy Service</a:t>
              </a:r>
            </a:p>
            <a:p>
              <a:r>
                <a:rPr lang="en-US" sz="1000" b="1" dirty="0">
                  <a:solidFill>
                    <a:schemeClr val="accent2"/>
                  </a:solidFill>
                  <a:latin typeface="Garamond" charset="0"/>
                </a:rPr>
                <a:t>DLUX: </a:t>
              </a:r>
              <a:r>
                <a:rPr lang="en-US" sz="1000" dirty="0" err="1">
                  <a:latin typeface="Garamond" charset="0"/>
                </a:rPr>
                <a:t>OpenDaylight</a:t>
              </a:r>
              <a:r>
                <a:rPr lang="en-US" sz="1000" dirty="0">
                  <a:latin typeface="Garamond" charset="0"/>
                </a:rPr>
                <a:t> User Experience</a:t>
              </a:r>
            </a:p>
            <a:p>
              <a:r>
                <a:rPr lang="en-US" sz="1000" b="1" dirty="0" err="1">
                  <a:solidFill>
                    <a:schemeClr val="accent2"/>
                  </a:solidFill>
                  <a:latin typeface="Garamond" charset="0"/>
                </a:rPr>
                <a:t>DDoS</a:t>
              </a:r>
              <a:r>
                <a:rPr lang="en-US" sz="1000" b="1" dirty="0">
                  <a:solidFill>
                    <a:schemeClr val="accent2"/>
                  </a:solidFill>
                  <a:latin typeface="Garamond" charset="0"/>
                </a:rPr>
                <a:t>: </a:t>
              </a:r>
              <a:r>
                <a:rPr lang="en-US" sz="1000" dirty="0">
                  <a:latin typeface="Garamond" charset="0"/>
                </a:rPr>
                <a:t>Distributed Denial Of Service</a:t>
              </a:r>
            </a:p>
            <a:p>
              <a:r>
                <a:rPr lang="en-US" sz="1000" b="1" dirty="0">
                  <a:solidFill>
                    <a:schemeClr val="accent2"/>
                  </a:solidFill>
                  <a:latin typeface="Garamond" charset="0"/>
                </a:rPr>
                <a:t>DOCSIS: </a:t>
              </a:r>
              <a:r>
                <a:rPr lang="en-US" sz="1000" dirty="0">
                  <a:latin typeface="Garamond" charset="0"/>
                </a:rPr>
                <a:t>Data Over Cable Service Interface Specification</a:t>
              </a:r>
            </a:p>
            <a:p>
              <a:r>
                <a:rPr lang="en-US" sz="1000" b="1" dirty="0">
                  <a:solidFill>
                    <a:schemeClr val="accent2"/>
                  </a:solidFill>
                  <a:latin typeface="Garamond" charset="0"/>
                </a:rPr>
                <a:t>FRM: </a:t>
              </a:r>
              <a:r>
                <a:rPr lang="en-US" sz="1000" dirty="0">
                  <a:latin typeface="Garamond" charset="0"/>
                </a:rPr>
                <a:t>Forwarding Rules Manager</a:t>
              </a:r>
            </a:p>
            <a:p>
              <a:r>
                <a:rPr lang="en-US" sz="1000" b="1" dirty="0">
                  <a:solidFill>
                    <a:schemeClr val="accent2"/>
                  </a:solidFill>
                  <a:latin typeface="Garamond" charset="0"/>
                </a:rPr>
                <a:t>GBP: </a:t>
              </a:r>
              <a:r>
                <a:rPr lang="en-US" sz="1000" dirty="0">
                  <a:latin typeface="Garamond" charset="0"/>
                </a:rPr>
                <a:t>Group Based Policy</a:t>
              </a:r>
            </a:p>
            <a:p>
              <a:r>
                <a:rPr lang="en-US" sz="1000" b="1" dirty="0">
                  <a:solidFill>
                    <a:schemeClr val="accent2"/>
                  </a:solidFill>
                  <a:latin typeface="Garamond" charset="0"/>
                </a:rPr>
                <a:t>LISP: </a:t>
              </a:r>
              <a:r>
                <a:rPr lang="en-US" sz="1000" dirty="0">
                  <a:latin typeface="Garamond" charset="0"/>
                </a:rPr>
                <a:t>Locator/Identifier Separation Protocol</a:t>
              </a:r>
            </a:p>
          </p:txBody>
        </p:sp>
        <p:sp>
          <p:nvSpPr>
            <p:cNvPr id="5" name="TextBox 4"/>
            <p:cNvSpPr txBox="1"/>
            <p:nvPr/>
          </p:nvSpPr>
          <p:spPr>
            <a:xfrm>
              <a:off x="8494128" y="1084520"/>
              <a:ext cx="1951247" cy="2296456"/>
            </a:xfrm>
            <a:prstGeom prst="rect">
              <a:avLst/>
            </a:prstGeom>
            <a:noFill/>
          </p:spPr>
          <p:txBody>
            <a:bodyPr wrap="square" rtlCol="0">
              <a:spAutoFit/>
            </a:bodyPr>
            <a:lstStyle/>
            <a:p>
              <a:r>
                <a:rPr lang="en-US" sz="1000" b="1" dirty="0">
                  <a:solidFill>
                    <a:schemeClr val="accent2"/>
                  </a:solidFill>
                  <a:latin typeface="Garamond" charset="0"/>
                </a:rPr>
                <a:t>OVSDB: </a:t>
              </a:r>
              <a:r>
                <a:rPr lang="en-US" sz="1000" dirty="0">
                  <a:latin typeface="Garamond" charset="0"/>
                </a:rPr>
                <a:t>Open </a:t>
              </a:r>
              <a:r>
                <a:rPr lang="en-US" sz="1000" dirty="0" err="1">
                  <a:latin typeface="Garamond" charset="0"/>
                </a:rPr>
                <a:t>vSwitch</a:t>
              </a:r>
              <a:r>
                <a:rPr lang="en-US" sz="1000" dirty="0">
                  <a:latin typeface="Garamond" charset="0"/>
                </a:rPr>
                <a:t> </a:t>
              </a:r>
              <a:r>
                <a:rPr lang="en-US" sz="1000" dirty="0" err="1">
                  <a:latin typeface="Garamond" charset="0"/>
                </a:rPr>
                <a:t>DataBase</a:t>
              </a:r>
              <a:r>
                <a:rPr lang="en-US" sz="1000" dirty="0">
                  <a:latin typeface="Garamond" charset="0"/>
                </a:rPr>
                <a:t> Protocol</a:t>
              </a:r>
            </a:p>
            <a:p>
              <a:r>
                <a:rPr lang="en-US" sz="1000" b="1" dirty="0">
                  <a:solidFill>
                    <a:schemeClr val="accent2"/>
                  </a:solidFill>
                  <a:latin typeface="Garamond" charset="0"/>
                </a:rPr>
                <a:t>PCEP: </a:t>
              </a:r>
              <a:r>
                <a:rPr lang="en-US" sz="1000" dirty="0">
                  <a:latin typeface="Garamond" charset="0"/>
                </a:rPr>
                <a:t>Path Computation Element Communication Protocol</a:t>
              </a:r>
            </a:p>
            <a:p>
              <a:r>
                <a:rPr lang="en-US" sz="1000" b="1" dirty="0">
                  <a:solidFill>
                    <a:schemeClr val="accent2"/>
                  </a:solidFill>
                  <a:latin typeface="Garamond" charset="0"/>
                </a:rPr>
                <a:t>PCMM: </a:t>
              </a:r>
              <a:r>
                <a:rPr lang="en-US" sz="1000" dirty="0">
                  <a:latin typeface="Garamond" charset="0"/>
                </a:rPr>
                <a:t>Packet Cable </a:t>
              </a:r>
              <a:r>
                <a:rPr lang="en-US" sz="1000" dirty="0" err="1">
                  <a:latin typeface="Garamond" charset="0"/>
                </a:rPr>
                <a:t>MultiMedia</a:t>
              </a:r>
              <a:endParaRPr lang="en-US" sz="1000" dirty="0">
                <a:latin typeface="Garamond" charset="0"/>
              </a:endParaRPr>
            </a:p>
            <a:p>
              <a:r>
                <a:rPr lang="en-US" sz="1000" b="1" dirty="0">
                  <a:solidFill>
                    <a:schemeClr val="accent2"/>
                  </a:solidFill>
                  <a:latin typeface="Garamond" charset="0"/>
                </a:rPr>
                <a:t>Plugin2OC: </a:t>
              </a:r>
              <a:r>
                <a:rPr lang="en-US" sz="1000" dirty="0">
                  <a:latin typeface="Garamond" charset="0"/>
                </a:rPr>
                <a:t>Plugin To </a:t>
              </a:r>
              <a:r>
                <a:rPr lang="en-US" sz="1000" dirty="0" err="1">
                  <a:latin typeface="Garamond" charset="0"/>
                </a:rPr>
                <a:t>OpenContrail</a:t>
              </a:r>
              <a:endParaRPr lang="en-US" sz="1000" dirty="0">
                <a:latin typeface="Garamond" charset="0"/>
              </a:endParaRPr>
            </a:p>
            <a:p>
              <a:r>
                <a:rPr lang="en-US" sz="1000" b="1" dirty="0">
                  <a:solidFill>
                    <a:schemeClr val="accent2"/>
                  </a:solidFill>
                  <a:latin typeface="Garamond" charset="0"/>
                </a:rPr>
                <a:t>SDNI: </a:t>
              </a:r>
              <a:r>
                <a:rPr lang="en-US" sz="1000" dirty="0">
                  <a:latin typeface="Garamond" charset="0"/>
                </a:rPr>
                <a:t>SDN Interface (Cross-Controller Federation)</a:t>
              </a:r>
            </a:p>
            <a:p>
              <a:r>
                <a:rPr lang="en-US" sz="1000" b="1" dirty="0">
                  <a:solidFill>
                    <a:schemeClr val="accent2"/>
                  </a:solidFill>
                  <a:latin typeface="Garamond" charset="0"/>
                </a:rPr>
                <a:t>SFC: </a:t>
              </a:r>
              <a:r>
                <a:rPr lang="en-US" sz="1000" dirty="0">
                  <a:latin typeface="Garamond" charset="0"/>
                </a:rPr>
                <a:t>Service Function Chaining</a:t>
              </a:r>
            </a:p>
            <a:p>
              <a:r>
                <a:rPr lang="en-US" sz="1000" b="1" dirty="0">
                  <a:solidFill>
                    <a:schemeClr val="accent2"/>
                  </a:solidFill>
                  <a:latin typeface="Garamond" charset="0"/>
                </a:rPr>
                <a:t>SNBI: </a:t>
              </a:r>
              <a:r>
                <a:rPr lang="en-US" sz="1000" dirty="0">
                  <a:latin typeface="Garamond" charset="0"/>
                </a:rPr>
                <a:t>Secure Network Bootstrapping Infrastructure</a:t>
              </a:r>
            </a:p>
            <a:p>
              <a:r>
                <a:rPr lang="en-US" sz="1000" b="1" dirty="0">
                  <a:solidFill>
                    <a:schemeClr val="accent2"/>
                  </a:solidFill>
                  <a:latin typeface="Garamond" charset="0"/>
                </a:rPr>
                <a:t>SNMP: </a:t>
              </a:r>
              <a:r>
                <a:rPr lang="en-US" sz="1000" dirty="0">
                  <a:latin typeface="Garamond" charset="0"/>
                </a:rPr>
                <a:t>Simple Network Management Protocol</a:t>
              </a:r>
            </a:p>
            <a:p>
              <a:r>
                <a:rPr lang="en-US" sz="1000" b="1" dirty="0">
                  <a:solidFill>
                    <a:schemeClr val="accent2"/>
                  </a:solidFill>
                  <a:latin typeface="Garamond" charset="0"/>
                </a:rPr>
                <a:t>TTP: </a:t>
              </a:r>
              <a:r>
                <a:rPr lang="en-US" sz="1000" dirty="0">
                  <a:latin typeface="Garamond" charset="0"/>
                </a:rPr>
                <a:t>Table Type Patterns</a:t>
              </a:r>
            </a:p>
            <a:p>
              <a:r>
                <a:rPr lang="en-US" sz="1000" b="1" dirty="0">
                  <a:solidFill>
                    <a:schemeClr val="accent2"/>
                  </a:solidFill>
                  <a:latin typeface="Garamond" charset="0"/>
                </a:rPr>
                <a:t>VTN: </a:t>
              </a:r>
              <a:r>
                <a:rPr lang="en-US" sz="1000" dirty="0">
                  <a:latin typeface="Garamond" charset="0"/>
                </a:rPr>
                <a:t>Virtual Tenant Network</a:t>
              </a:r>
            </a:p>
          </p:txBody>
        </p:sp>
        <p:sp>
          <p:nvSpPr>
            <p:cNvPr id="6" name="TextBox 5"/>
            <p:cNvSpPr txBox="1"/>
            <p:nvPr/>
          </p:nvSpPr>
          <p:spPr>
            <a:xfrm>
              <a:off x="6602818" y="535565"/>
              <a:ext cx="608477" cy="563282"/>
            </a:xfrm>
            <a:prstGeom prst="rect">
              <a:avLst/>
            </a:prstGeom>
            <a:noFill/>
          </p:spPr>
          <p:txBody>
            <a:bodyPr wrap="none" rtlCol="0">
              <a:spAutoFit/>
            </a:bodyPr>
            <a:lstStyle/>
            <a:p>
              <a:r>
                <a:rPr lang="en-US" sz="2000" b="1" dirty="0" smtClean="0">
                  <a:latin typeface="Garamond" charset="0"/>
                </a:rPr>
                <a:t>Legend</a:t>
              </a:r>
              <a:endParaRPr lang="en-US" sz="2000" b="1" dirty="0">
                <a:latin typeface="Garamond" charset="0"/>
              </a:endParaRPr>
            </a:p>
          </p:txBody>
        </p:sp>
      </p:grpSp>
      <p:sp>
        <p:nvSpPr>
          <p:cNvPr id="8" name="TextBox 7"/>
          <p:cNvSpPr txBox="1"/>
          <p:nvPr/>
        </p:nvSpPr>
        <p:spPr>
          <a:xfrm>
            <a:off x="290623" y="1159426"/>
            <a:ext cx="3749612" cy="830997"/>
          </a:xfrm>
          <a:prstGeom prst="rect">
            <a:avLst/>
          </a:prstGeom>
          <a:noFill/>
        </p:spPr>
        <p:txBody>
          <a:bodyPr wrap="square" rtlCol="0">
            <a:spAutoFit/>
          </a:bodyPr>
          <a:lstStyle/>
          <a:p>
            <a:pPr algn="r"/>
            <a:r>
              <a:rPr lang="en-US" sz="4800" dirty="0" smtClean="0">
                <a:solidFill>
                  <a:schemeClr val="accent2"/>
                </a:solidFill>
                <a:latin typeface="Garamond" charset="0"/>
              </a:rPr>
              <a:t>“HELIUM”</a:t>
            </a:r>
            <a:endParaRPr lang="en-US" sz="4800" dirty="0">
              <a:solidFill>
                <a:schemeClr val="accent2"/>
              </a:solidFill>
              <a:latin typeface="Garamond" charset="0"/>
            </a:endParaRPr>
          </a:p>
        </p:txBody>
      </p:sp>
      <p:pic>
        <p:nvPicPr>
          <p:cNvPr id="9" name="Picture 6"/>
          <p:cNvPicPr>
            <a:picLocks noChangeAspect="1"/>
          </p:cNvPicPr>
          <p:nvPr/>
        </p:nvPicPr>
        <p:blipFill>
          <a:blip r:embed="rId3">
            <a:extLst>
              <a:ext uri="{28A0092B-C50C-407E-A947-70E740481C1C}">
                <a14:useLocalDpi xmlns:a14="http://schemas.microsoft.com/office/drawing/2010/main" val="0"/>
              </a:ext>
            </a:extLst>
          </a:blip>
          <a:srcRect b="27104"/>
          <a:stretch>
            <a:fillRect/>
          </a:stretch>
        </p:blipFill>
        <p:spPr bwMode="auto">
          <a:xfrm>
            <a:off x="290622" y="228895"/>
            <a:ext cx="3835027" cy="110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896550" y="2620899"/>
            <a:ext cx="10369774" cy="549215"/>
            <a:chOff x="290622" y="3292603"/>
            <a:chExt cx="11655050" cy="315378"/>
          </a:xfrm>
        </p:grpSpPr>
        <p:sp>
          <p:nvSpPr>
            <p:cNvPr id="11" name="Rounded Rectangle 10"/>
            <p:cNvSpPr/>
            <p:nvPr/>
          </p:nvSpPr>
          <p:spPr>
            <a:xfrm>
              <a:off x="290622" y="3292603"/>
              <a:ext cx="11655050" cy="146063"/>
            </a:xfrm>
            <a:prstGeom prst="roundRect">
              <a:avLst/>
            </a:prstGeom>
            <a:solidFill>
              <a:srgbClr val="F6A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AAA- </a:t>
              </a:r>
              <a:r>
                <a:rPr lang="en-US" sz="1000" b="1" dirty="0" err="1" smtClean="0">
                  <a:latin typeface="Garamond" charset="0"/>
                </a:rPr>
                <a:t>AuthN</a:t>
              </a:r>
              <a:r>
                <a:rPr lang="en-US" sz="1000" b="1" dirty="0" smtClean="0">
                  <a:latin typeface="Garamond" charset="0"/>
                </a:rPr>
                <a:t> Filter</a:t>
              </a:r>
              <a:endParaRPr lang="en-US" sz="1000" b="1" dirty="0">
                <a:latin typeface="Garamond" charset="0"/>
              </a:endParaRPr>
            </a:p>
          </p:txBody>
        </p:sp>
        <p:sp>
          <p:nvSpPr>
            <p:cNvPr id="12" name="Rounded Rectangle 11"/>
            <p:cNvSpPr/>
            <p:nvPr/>
          </p:nvSpPr>
          <p:spPr>
            <a:xfrm>
              <a:off x="290622" y="3414243"/>
              <a:ext cx="11653279" cy="193738"/>
            </a:xfrm>
            <a:prstGeom prst="roundRect">
              <a:avLst/>
            </a:prstGeom>
            <a:solidFill>
              <a:srgbClr val="FE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latin typeface="Garamond" charset="0"/>
                </a:rPr>
                <a:t>OpenDaylight</a:t>
              </a:r>
              <a:r>
                <a:rPr lang="en-US" sz="1400" b="1" dirty="0" smtClean="0">
                  <a:latin typeface="Garamond" charset="0"/>
                </a:rPr>
                <a:t> APIs (REST)</a:t>
              </a:r>
              <a:endParaRPr lang="en-US" sz="1400" b="1" dirty="0">
                <a:latin typeface="Garamond" charset="0"/>
              </a:endParaRPr>
            </a:p>
          </p:txBody>
        </p:sp>
      </p:grpSp>
      <p:sp>
        <p:nvSpPr>
          <p:cNvPr id="17" name="Rounded Rectangle 16"/>
          <p:cNvSpPr/>
          <p:nvPr/>
        </p:nvSpPr>
        <p:spPr>
          <a:xfrm>
            <a:off x="896550" y="5690654"/>
            <a:ext cx="1555097"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bg1"/>
                </a:solidFill>
                <a:latin typeface="Garamond" charset="0"/>
              </a:rPr>
              <a:t>OpenFlow</a:t>
            </a:r>
            <a:r>
              <a:rPr lang="en-US" sz="1000" b="1" dirty="0" smtClean="0">
                <a:solidFill>
                  <a:schemeClr val="bg1"/>
                </a:solidFill>
                <a:latin typeface="Garamond" charset="0"/>
              </a:rPr>
              <a:t> Enabled Devices</a:t>
            </a:r>
            <a:endParaRPr lang="en-US" sz="1000" b="1" dirty="0">
              <a:solidFill>
                <a:schemeClr val="bg1"/>
              </a:solidFill>
              <a:latin typeface="Garamond" charset="0"/>
            </a:endParaRPr>
          </a:p>
        </p:txBody>
      </p:sp>
      <p:grpSp>
        <p:nvGrpSpPr>
          <p:cNvPr id="58" name="Group 57"/>
          <p:cNvGrpSpPr/>
          <p:nvPr/>
        </p:nvGrpSpPr>
        <p:grpSpPr>
          <a:xfrm>
            <a:off x="896550" y="1957608"/>
            <a:ext cx="10348484" cy="616688"/>
            <a:chOff x="290622" y="2519916"/>
            <a:chExt cx="10348484" cy="616688"/>
          </a:xfrm>
        </p:grpSpPr>
        <p:sp>
          <p:nvSpPr>
            <p:cNvPr id="10" name="Rounded Rectangle 9"/>
            <p:cNvSpPr/>
            <p:nvPr/>
          </p:nvSpPr>
          <p:spPr>
            <a:xfrm>
              <a:off x="290622" y="2519916"/>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DLUX</a:t>
              </a:r>
              <a:endParaRPr lang="en-US" sz="1000" b="1" dirty="0">
                <a:solidFill>
                  <a:schemeClr val="bg1"/>
                </a:solidFill>
                <a:latin typeface="Garamond" charset="0"/>
              </a:endParaRPr>
            </a:p>
          </p:txBody>
        </p:sp>
        <p:sp>
          <p:nvSpPr>
            <p:cNvPr id="18" name="Rounded Rectangle 17"/>
            <p:cNvSpPr/>
            <p:nvPr/>
          </p:nvSpPr>
          <p:spPr>
            <a:xfrm>
              <a:off x="1488557" y="2535306"/>
              <a:ext cx="93405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VTN Coordinator</a:t>
              </a:r>
              <a:endParaRPr lang="en-US" sz="1000" b="1" dirty="0">
                <a:solidFill>
                  <a:schemeClr val="bg1"/>
                </a:solidFill>
                <a:latin typeface="Garamond" charset="0"/>
              </a:endParaRPr>
            </a:p>
          </p:txBody>
        </p:sp>
        <p:sp>
          <p:nvSpPr>
            <p:cNvPr id="19" name="Rounded Rectangle 18"/>
            <p:cNvSpPr/>
            <p:nvPr/>
          </p:nvSpPr>
          <p:spPr>
            <a:xfrm>
              <a:off x="2615540" y="2542954"/>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bg1"/>
                  </a:solidFill>
                  <a:latin typeface="Garamond" charset="0"/>
                </a:rPr>
                <a:t>OpenStack</a:t>
              </a:r>
              <a:r>
                <a:rPr lang="en-US" sz="1000" b="1" dirty="0" smtClean="0">
                  <a:solidFill>
                    <a:schemeClr val="bg1"/>
                  </a:solidFill>
                  <a:latin typeface="Garamond" charset="0"/>
                </a:rPr>
                <a:t> Neutron</a:t>
              </a:r>
              <a:endParaRPr lang="en-US" sz="1000" b="1" dirty="0">
                <a:solidFill>
                  <a:schemeClr val="bg1"/>
                </a:solidFill>
                <a:latin typeface="Garamond" charset="0"/>
              </a:endParaRPr>
            </a:p>
          </p:txBody>
        </p:sp>
        <p:sp>
          <p:nvSpPr>
            <p:cNvPr id="20" name="Rounded Rectangle 19"/>
            <p:cNvSpPr/>
            <p:nvPr/>
          </p:nvSpPr>
          <p:spPr>
            <a:xfrm>
              <a:off x="3689359" y="2562446"/>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SDNI Wrapper</a:t>
              </a:r>
              <a:endParaRPr lang="en-US" sz="1000" b="1" dirty="0">
                <a:solidFill>
                  <a:schemeClr val="bg1"/>
                </a:solidFill>
                <a:latin typeface="Garamond" charset="0"/>
              </a:endParaRPr>
            </a:p>
          </p:txBody>
        </p:sp>
        <p:sp>
          <p:nvSpPr>
            <p:cNvPr id="21" name="Rounded Rectangle 20"/>
            <p:cNvSpPr/>
            <p:nvPr/>
          </p:nvSpPr>
          <p:spPr>
            <a:xfrm>
              <a:off x="5289695" y="2562446"/>
              <a:ext cx="825797"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bg1"/>
                  </a:solidFill>
                  <a:latin typeface="Garamond" charset="0"/>
                </a:rPr>
                <a:t>DDoS</a:t>
              </a:r>
              <a:r>
                <a:rPr lang="en-US" sz="1000" b="1" dirty="0" smtClean="0">
                  <a:solidFill>
                    <a:schemeClr val="bg1"/>
                  </a:solidFill>
                  <a:latin typeface="Garamond" charset="0"/>
                </a:rPr>
                <a:t> Protection</a:t>
              </a:r>
              <a:endParaRPr lang="en-US" sz="1000" b="1" dirty="0">
                <a:solidFill>
                  <a:schemeClr val="bg1"/>
                </a:solidFill>
                <a:latin typeface="Garamond" charset="0"/>
              </a:endParaRPr>
            </a:p>
          </p:txBody>
        </p:sp>
        <p:sp>
          <p:nvSpPr>
            <p:cNvPr id="22" name="Rounded Rectangle 21"/>
            <p:cNvSpPr/>
            <p:nvPr/>
          </p:nvSpPr>
          <p:spPr>
            <a:xfrm>
              <a:off x="8287660" y="2542954"/>
              <a:ext cx="2351446" cy="574158"/>
            </a:xfrm>
            <a:prstGeom prst="roundRect">
              <a:avLst/>
            </a:prstGeom>
            <a:solidFill>
              <a:srgbClr val="C9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Network Applications </a:t>
              </a:r>
            </a:p>
            <a:p>
              <a:pPr algn="ctr"/>
              <a:r>
                <a:rPr lang="en-US" sz="1000" b="1" dirty="0" smtClean="0">
                  <a:solidFill>
                    <a:schemeClr val="bg1"/>
                  </a:solidFill>
                  <a:latin typeface="Garamond" charset="0"/>
                </a:rPr>
                <a:t>Orchestrations &amp; Services</a:t>
              </a:r>
              <a:endParaRPr lang="en-US" sz="1000" b="1" dirty="0">
                <a:solidFill>
                  <a:schemeClr val="bg1"/>
                </a:solidFill>
                <a:latin typeface="Garamond" charset="0"/>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836" y="6268806"/>
            <a:ext cx="1552575" cy="504825"/>
          </a:xfrm>
          <a:prstGeom prst="rect">
            <a:avLst/>
          </a:prstGeom>
        </p:spPr>
      </p:pic>
      <p:sp>
        <p:nvSpPr>
          <p:cNvPr id="33" name="Rounded Rectangle 32"/>
          <p:cNvSpPr/>
          <p:nvPr/>
        </p:nvSpPr>
        <p:spPr>
          <a:xfrm>
            <a:off x="4146583" y="5690654"/>
            <a:ext cx="1422577"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Open </a:t>
            </a:r>
            <a:r>
              <a:rPr lang="en-US" sz="1000" b="1" dirty="0" err="1" smtClean="0">
                <a:solidFill>
                  <a:schemeClr val="bg1"/>
                </a:solidFill>
                <a:latin typeface="Garamond" charset="0"/>
              </a:rPr>
              <a:t>vSwitches</a:t>
            </a:r>
            <a:endParaRPr lang="en-US" sz="1000" b="1" dirty="0">
              <a:solidFill>
                <a:schemeClr val="bg1"/>
              </a:solidFill>
              <a:latin typeface="Garamond" charset="0"/>
            </a:endParaRPr>
          </a:p>
        </p:txBody>
      </p:sp>
      <p:sp>
        <p:nvSpPr>
          <p:cNvPr id="34" name="Rounded Rectangle 33"/>
          <p:cNvSpPr/>
          <p:nvPr/>
        </p:nvSpPr>
        <p:spPr>
          <a:xfrm>
            <a:off x="7146089" y="5690654"/>
            <a:ext cx="1532861"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Additional Virtual &amp; Physical Devices</a:t>
            </a:r>
            <a:endParaRPr lang="en-US" sz="1000" b="1" dirty="0">
              <a:solidFill>
                <a:schemeClr val="bg1"/>
              </a:solidFill>
              <a:latin typeface="Garamond" charset="0"/>
            </a:endParaRPr>
          </a:p>
        </p:txBody>
      </p:sp>
      <p:sp>
        <p:nvSpPr>
          <p:cNvPr id="35" name="Rounded Rectangle 34"/>
          <p:cNvSpPr/>
          <p:nvPr/>
        </p:nvSpPr>
        <p:spPr>
          <a:xfrm>
            <a:off x="8893588" y="5690654"/>
            <a:ext cx="2353022"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Data Plane Elements</a:t>
            </a:r>
          </a:p>
          <a:p>
            <a:pPr algn="ctr"/>
            <a:r>
              <a:rPr lang="en-US" sz="1000" b="1" dirty="0" smtClean="0">
                <a:solidFill>
                  <a:schemeClr val="bg1"/>
                </a:solidFill>
                <a:latin typeface="Garamond" charset="0"/>
              </a:rPr>
              <a:t> (Virtual Switches, Physical Device Interfaces)</a:t>
            </a:r>
            <a:endParaRPr lang="en-US" sz="1000" b="1" dirty="0">
              <a:solidFill>
                <a:schemeClr val="bg1"/>
              </a:solidFill>
              <a:latin typeface="Garamond" charset="0"/>
            </a:endParaRP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641" y="6268806"/>
            <a:ext cx="1552575" cy="504825"/>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9470" y="6268806"/>
            <a:ext cx="1552575" cy="504825"/>
          </a:xfrm>
          <a:prstGeom prst="rect">
            <a:avLst/>
          </a:prstGeom>
        </p:spPr>
      </p:pic>
      <p:grpSp>
        <p:nvGrpSpPr>
          <p:cNvPr id="68" name="Group 67"/>
          <p:cNvGrpSpPr/>
          <p:nvPr/>
        </p:nvGrpSpPr>
        <p:grpSpPr>
          <a:xfrm>
            <a:off x="896549" y="3229564"/>
            <a:ext cx="10350061" cy="1571845"/>
            <a:chOff x="290621" y="3670070"/>
            <a:chExt cx="10350061" cy="1571845"/>
          </a:xfrm>
        </p:grpSpPr>
        <p:sp>
          <p:nvSpPr>
            <p:cNvPr id="14" name="Rounded Rectangle 13"/>
            <p:cNvSpPr/>
            <p:nvPr/>
          </p:nvSpPr>
          <p:spPr>
            <a:xfrm>
              <a:off x="290621" y="3670070"/>
              <a:ext cx="7878591" cy="1571845"/>
            </a:xfrm>
            <a:prstGeom prst="roundRect">
              <a:avLst/>
            </a:prstGeom>
            <a:solidFill>
              <a:srgbClr val="FEF9E2"/>
            </a:solidFill>
            <a:ln w="28575">
              <a:solidFill>
                <a:srgbClr val="A2B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aramond" charset="0"/>
              </a:endParaRPr>
            </a:p>
          </p:txBody>
        </p:sp>
        <p:sp>
          <p:nvSpPr>
            <p:cNvPr id="23" name="Rounded Rectangle 22"/>
            <p:cNvSpPr/>
            <p:nvPr/>
          </p:nvSpPr>
          <p:spPr>
            <a:xfrm>
              <a:off x="8287660" y="3751360"/>
              <a:ext cx="2353022" cy="57415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Controller Platform</a:t>
              </a:r>
              <a:endParaRPr lang="en-US" sz="1000" b="1" dirty="0">
                <a:solidFill>
                  <a:schemeClr val="bg1"/>
                </a:solidFill>
                <a:latin typeface="Garamond" charset="0"/>
              </a:endParaRPr>
            </a:p>
          </p:txBody>
        </p:sp>
        <p:grpSp>
          <p:nvGrpSpPr>
            <p:cNvPr id="3" name="Group 2"/>
            <p:cNvGrpSpPr/>
            <p:nvPr/>
          </p:nvGrpSpPr>
          <p:grpSpPr>
            <a:xfrm>
              <a:off x="457203" y="4096464"/>
              <a:ext cx="3520184" cy="492533"/>
              <a:chOff x="393405" y="3896242"/>
              <a:chExt cx="3621286" cy="618325"/>
            </a:xfrm>
          </p:grpSpPr>
          <p:sp>
            <p:nvSpPr>
              <p:cNvPr id="40" name="Rounded Rectangle 39"/>
              <p:cNvSpPr/>
              <p:nvPr/>
            </p:nvSpPr>
            <p:spPr>
              <a:xfrm>
                <a:off x="393405" y="3908553"/>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Topology Manager</a:t>
                </a:r>
                <a:endParaRPr lang="en-US" sz="800" b="1" dirty="0">
                  <a:latin typeface="Garamond" charset="0"/>
                </a:endParaRPr>
              </a:p>
            </p:txBody>
          </p:sp>
          <p:sp>
            <p:nvSpPr>
              <p:cNvPr id="41" name="Rounded Rectangle 40"/>
              <p:cNvSpPr/>
              <p:nvPr/>
            </p:nvSpPr>
            <p:spPr>
              <a:xfrm>
                <a:off x="1117773" y="3913829"/>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Stats Manager</a:t>
                </a:r>
                <a:endParaRPr lang="en-US" sz="800" b="1" dirty="0">
                  <a:latin typeface="Garamond" charset="0"/>
                </a:endParaRPr>
              </a:p>
            </p:txBody>
          </p:sp>
          <p:sp>
            <p:nvSpPr>
              <p:cNvPr id="42" name="Rounded Rectangle 41"/>
              <p:cNvSpPr/>
              <p:nvPr/>
            </p:nvSpPr>
            <p:spPr>
              <a:xfrm>
                <a:off x="1858290" y="3907336"/>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Switch Manager</a:t>
                </a:r>
                <a:endParaRPr lang="en-US" sz="800" b="1" dirty="0">
                  <a:latin typeface="Garamond" charset="0"/>
                </a:endParaRPr>
              </a:p>
            </p:txBody>
          </p:sp>
          <p:sp>
            <p:nvSpPr>
              <p:cNvPr id="43" name="Rounded Rectangle 42"/>
              <p:cNvSpPr/>
              <p:nvPr/>
            </p:nvSpPr>
            <p:spPr>
              <a:xfrm>
                <a:off x="2598807" y="3907336"/>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FRM</a:t>
                </a:r>
                <a:endParaRPr lang="en-US" sz="800" b="1" dirty="0">
                  <a:latin typeface="Garamond" charset="0"/>
                </a:endParaRPr>
              </a:p>
            </p:txBody>
          </p:sp>
          <p:sp>
            <p:nvSpPr>
              <p:cNvPr id="44" name="Rounded Rectangle 43"/>
              <p:cNvSpPr/>
              <p:nvPr/>
            </p:nvSpPr>
            <p:spPr>
              <a:xfrm>
                <a:off x="3339325" y="3896242"/>
                <a:ext cx="675366" cy="600738"/>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Host Tracker</a:t>
                </a:r>
                <a:endParaRPr lang="en-US" sz="800" b="1" dirty="0">
                  <a:latin typeface="Garamond" charset="0"/>
                </a:endParaRPr>
              </a:p>
            </p:txBody>
          </p:sp>
        </p:grpSp>
        <p:sp>
          <p:nvSpPr>
            <p:cNvPr id="45" name="Rounded Rectangle 44"/>
            <p:cNvSpPr/>
            <p:nvPr/>
          </p:nvSpPr>
          <p:spPr>
            <a:xfrm>
              <a:off x="381686" y="4747552"/>
              <a:ext cx="7691336" cy="379981"/>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Garamond" charset="0"/>
                </a:rPr>
                <a:t>Service Abstraction Layer (SAL)</a:t>
              </a:r>
            </a:p>
            <a:p>
              <a:pPr algn="ctr"/>
              <a:r>
                <a:rPr lang="en-US" sz="1000" b="1" dirty="0">
                  <a:latin typeface="Garamond" charset="0"/>
                </a:rPr>
                <a:t>(Plugin Manager, Capability Abstractions, Flow Programming, Inventory, etc.)</a:t>
              </a:r>
              <a:endParaRPr lang="en-US" sz="1000" dirty="0">
                <a:latin typeface="Garamond" charset="0"/>
              </a:endParaRPr>
            </a:p>
          </p:txBody>
        </p:sp>
        <p:sp>
          <p:nvSpPr>
            <p:cNvPr id="46" name="Rounded Rectangle 45"/>
            <p:cNvSpPr/>
            <p:nvPr/>
          </p:nvSpPr>
          <p:spPr>
            <a:xfrm>
              <a:off x="4123576" y="3784931"/>
              <a:ext cx="902433" cy="397089"/>
            </a:xfrm>
            <a:prstGeom prst="roundRect">
              <a:avLst/>
            </a:prstGeom>
            <a:solidFill>
              <a:srgbClr val="A2B876"/>
            </a:solidFill>
            <a:ln w="28575">
              <a:solidFill>
                <a:srgbClr val="A2B87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latin typeface="Garamond" charset="0"/>
                </a:rPr>
                <a:t>OpenStack</a:t>
              </a:r>
              <a:r>
                <a:rPr lang="en-US" sz="1000" b="1" dirty="0" smtClean="0">
                  <a:latin typeface="Garamond" charset="0"/>
                </a:rPr>
                <a:t> Service</a:t>
              </a:r>
              <a:endParaRPr lang="en-US" sz="1000" b="1" dirty="0">
                <a:latin typeface="Garamond" charset="0"/>
              </a:endParaRPr>
            </a:p>
          </p:txBody>
        </p:sp>
        <p:sp>
          <p:nvSpPr>
            <p:cNvPr id="47" name="Rounded Rectangle 46"/>
            <p:cNvSpPr/>
            <p:nvPr/>
          </p:nvSpPr>
          <p:spPr>
            <a:xfrm>
              <a:off x="5091162" y="3790207"/>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GBP Service</a:t>
              </a:r>
              <a:endParaRPr lang="en-US" sz="800" b="1" dirty="0">
                <a:latin typeface="Garamond" charset="0"/>
              </a:endParaRPr>
            </a:p>
          </p:txBody>
        </p:sp>
        <p:sp>
          <p:nvSpPr>
            <p:cNvPr id="48" name="Rounded Rectangle 47"/>
            <p:cNvSpPr/>
            <p:nvPr/>
          </p:nvSpPr>
          <p:spPr>
            <a:xfrm>
              <a:off x="5823652" y="3783714"/>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SCF</a:t>
              </a:r>
              <a:endParaRPr lang="en-US" sz="800" b="1" dirty="0">
                <a:latin typeface="Garamond" charset="0"/>
              </a:endParaRPr>
            </a:p>
          </p:txBody>
        </p:sp>
        <p:sp>
          <p:nvSpPr>
            <p:cNvPr id="49" name="Rounded Rectangle 48"/>
            <p:cNvSpPr/>
            <p:nvPr/>
          </p:nvSpPr>
          <p:spPr>
            <a:xfrm>
              <a:off x="6550409" y="3783714"/>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AAA</a:t>
              </a:r>
              <a:endParaRPr lang="en-US" sz="800" b="1" dirty="0">
                <a:latin typeface="Garamond" charset="0"/>
              </a:endParaRPr>
            </a:p>
          </p:txBody>
        </p:sp>
        <p:sp>
          <p:nvSpPr>
            <p:cNvPr id="50" name="Rounded Rectangle 49"/>
            <p:cNvSpPr/>
            <p:nvPr/>
          </p:nvSpPr>
          <p:spPr>
            <a:xfrm>
              <a:off x="7290926" y="3772620"/>
              <a:ext cx="78209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DOCSIS Abstraction</a:t>
              </a:r>
              <a:endParaRPr lang="en-US" sz="800" b="1" dirty="0">
                <a:latin typeface="Garamond" charset="0"/>
              </a:endParaRPr>
            </a:p>
          </p:txBody>
        </p:sp>
        <p:sp>
          <p:nvSpPr>
            <p:cNvPr id="51" name="Rounded Rectangle 50"/>
            <p:cNvSpPr/>
            <p:nvPr/>
          </p:nvSpPr>
          <p:spPr>
            <a:xfrm>
              <a:off x="4125649" y="4266604"/>
              <a:ext cx="634913"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VTN Manager</a:t>
              </a:r>
              <a:endParaRPr lang="en-US" sz="800" b="1" dirty="0">
                <a:latin typeface="Garamond" charset="0"/>
              </a:endParaRPr>
            </a:p>
          </p:txBody>
        </p:sp>
        <p:sp>
          <p:nvSpPr>
            <p:cNvPr id="52" name="Rounded Rectangle 51"/>
            <p:cNvSpPr/>
            <p:nvPr/>
          </p:nvSpPr>
          <p:spPr>
            <a:xfrm>
              <a:off x="5378137" y="4266604"/>
              <a:ext cx="64460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Plugin20C</a:t>
              </a:r>
              <a:endParaRPr lang="en-US" sz="800" b="1" dirty="0">
                <a:latin typeface="Garamond" charset="0"/>
              </a:endParaRPr>
            </a:p>
          </p:txBody>
        </p:sp>
        <p:sp>
          <p:nvSpPr>
            <p:cNvPr id="53" name="Rounded Rectangle 52"/>
            <p:cNvSpPr/>
            <p:nvPr/>
          </p:nvSpPr>
          <p:spPr>
            <a:xfrm>
              <a:off x="6024523" y="4266604"/>
              <a:ext cx="675366"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LISP Service</a:t>
              </a:r>
              <a:endParaRPr lang="en-US" sz="800" b="1" dirty="0">
                <a:latin typeface="Garamond" charset="0"/>
              </a:endParaRPr>
            </a:p>
          </p:txBody>
        </p:sp>
        <p:sp>
          <p:nvSpPr>
            <p:cNvPr id="54" name="Rounded Rectangle 53"/>
            <p:cNvSpPr/>
            <p:nvPr/>
          </p:nvSpPr>
          <p:spPr>
            <a:xfrm>
              <a:off x="6701669" y="4266604"/>
              <a:ext cx="589553"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L2 Switch</a:t>
              </a:r>
              <a:endParaRPr lang="en-US" sz="800" b="1" dirty="0">
                <a:latin typeface="Garamond" charset="0"/>
              </a:endParaRPr>
            </a:p>
          </p:txBody>
        </p:sp>
        <p:sp>
          <p:nvSpPr>
            <p:cNvPr id="55" name="Rounded Rectangle 54"/>
            <p:cNvSpPr/>
            <p:nvPr/>
          </p:nvSpPr>
          <p:spPr>
            <a:xfrm>
              <a:off x="7380972" y="4266604"/>
              <a:ext cx="692050"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SDNI Aggregator</a:t>
              </a:r>
              <a:endParaRPr lang="en-US" sz="800" b="1" dirty="0">
                <a:latin typeface="Garamond" charset="0"/>
              </a:endParaRPr>
            </a:p>
          </p:txBody>
        </p:sp>
        <p:sp>
          <p:nvSpPr>
            <p:cNvPr id="56" name="Rounded Rectangle 55"/>
            <p:cNvSpPr/>
            <p:nvPr/>
          </p:nvSpPr>
          <p:spPr>
            <a:xfrm>
              <a:off x="381686" y="3770746"/>
              <a:ext cx="3637422" cy="910534"/>
            </a:xfrm>
            <a:prstGeom prst="roundRect">
              <a:avLst/>
            </a:prstGeom>
            <a:noFill/>
            <a:ln w="28575">
              <a:solidFill>
                <a:srgbClr val="A2B8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aramond" charset="0"/>
              </a:endParaRPr>
            </a:p>
          </p:txBody>
        </p:sp>
        <p:sp>
          <p:nvSpPr>
            <p:cNvPr id="62" name="TextBox 61"/>
            <p:cNvSpPr txBox="1"/>
            <p:nvPr/>
          </p:nvSpPr>
          <p:spPr>
            <a:xfrm>
              <a:off x="1095901" y="3802433"/>
              <a:ext cx="2311658" cy="276999"/>
            </a:xfrm>
            <a:prstGeom prst="rect">
              <a:avLst/>
            </a:prstGeom>
            <a:noFill/>
          </p:spPr>
          <p:txBody>
            <a:bodyPr wrap="none" rtlCol="0">
              <a:spAutoFit/>
            </a:bodyPr>
            <a:lstStyle/>
            <a:p>
              <a:r>
                <a:rPr lang="en-US" sz="1200" b="1" dirty="0" smtClean="0">
                  <a:solidFill>
                    <a:srgbClr val="A2B876"/>
                  </a:solidFill>
                  <a:latin typeface="Garamond" charset="0"/>
                </a:rPr>
                <a:t>Base Network Service Functions</a:t>
              </a:r>
              <a:endParaRPr lang="en-US" sz="1200" b="1" dirty="0">
                <a:solidFill>
                  <a:srgbClr val="A2B876"/>
                </a:solidFill>
                <a:latin typeface="Garamond" charset="0"/>
              </a:endParaRPr>
            </a:p>
          </p:txBody>
        </p:sp>
        <p:sp>
          <p:nvSpPr>
            <p:cNvPr id="63" name="Rounded Rectangle 62"/>
            <p:cNvSpPr/>
            <p:nvPr/>
          </p:nvSpPr>
          <p:spPr>
            <a:xfrm>
              <a:off x="4762342" y="4266604"/>
              <a:ext cx="614015" cy="397089"/>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Garamond" charset="0"/>
                </a:rPr>
                <a:t>OVSDB Neutron</a:t>
              </a:r>
              <a:endParaRPr lang="en-US" sz="800" b="1" dirty="0">
                <a:latin typeface="Garamond" charset="0"/>
              </a:endParaRPr>
            </a:p>
          </p:txBody>
        </p:sp>
      </p:grpSp>
      <p:grpSp>
        <p:nvGrpSpPr>
          <p:cNvPr id="72" name="Group 71"/>
          <p:cNvGrpSpPr/>
          <p:nvPr/>
        </p:nvGrpSpPr>
        <p:grpSpPr>
          <a:xfrm>
            <a:off x="896549" y="4863777"/>
            <a:ext cx="10369774" cy="742873"/>
            <a:chOff x="290621" y="5038129"/>
            <a:chExt cx="10369774" cy="742873"/>
          </a:xfrm>
        </p:grpSpPr>
        <p:sp>
          <p:nvSpPr>
            <p:cNvPr id="24" name="Rounded Rectangle 23"/>
            <p:cNvSpPr/>
            <p:nvPr/>
          </p:nvSpPr>
          <p:spPr>
            <a:xfrm>
              <a:off x="1191818" y="5277012"/>
              <a:ext cx="653901"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OVSDB</a:t>
              </a:r>
              <a:endParaRPr lang="en-US" sz="1000" b="1" dirty="0">
                <a:latin typeface="Garamond" charset="0"/>
              </a:endParaRPr>
            </a:p>
          </p:txBody>
        </p:sp>
        <p:sp>
          <p:nvSpPr>
            <p:cNvPr id="25" name="Rounded Rectangle 24"/>
            <p:cNvSpPr/>
            <p:nvPr/>
          </p:nvSpPr>
          <p:spPr>
            <a:xfrm>
              <a:off x="1921118" y="5277012"/>
              <a:ext cx="789819"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NETCONF</a:t>
              </a:r>
              <a:endParaRPr lang="en-US" sz="1000" b="1" dirty="0">
                <a:latin typeface="Garamond" charset="0"/>
              </a:endParaRPr>
            </a:p>
          </p:txBody>
        </p:sp>
        <p:sp>
          <p:nvSpPr>
            <p:cNvPr id="26" name="Rounded Rectangle 25"/>
            <p:cNvSpPr/>
            <p:nvPr/>
          </p:nvSpPr>
          <p:spPr>
            <a:xfrm>
              <a:off x="2786336" y="5277012"/>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PCMM/COPS</a:t>
              </a:r>
              <a:endParaRPr lang="en-US" sz="1000" b="1" dirty="0">
                <a:latin typeface="Garamond" charset="0"/>
              </a:endParaRPr>
            </a:p>
          </p:txBody>
        </p:sp>
        <p:sp>
          <p:nvSpPr>
            <p:cNvPr id="27" name="Rounded Rectangle 26"/>
            <p:cNvSpPr/>
            <p:nvPr/>
          </p:nvSpPr>
          <p:spPr>
            <a:xfrm>
              <a:off x="3537101" y="5277011"/>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SNBI</a:t>
              </a:r>
              <a:endParaRPr lang="en-US" sz="1000" b="1" dirty="0">
                <a:latin typeface="Garamond" charset="0"/>
              </a:endParaRPr>
            </a:p>
          </p:txBody>
        </p:sp>
        <p:sp>
          <p:nvSpPr>
            <p:cNvPr id="28" name="Rounded Rectangle 27"/>
            <p:cNvSpPr/>
            <p:nvPr/>
          </p:nvSpPr>
          <p:spPr>
            <a:xfrm>
              <a:off x="4287866" y="5283898"/>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LISP</a:t>
              </a:r>
              <a:endParaRPr lang="en-US" sz="1000" b="1" dirty="0">
                <a:latin typeface="Garamond" charset="0"/>
              </a:endParaRPr>
            </a:p>
          </p:txBody>
        </p:sp>
        <p:sp>
          <p:nvSpPr>
            <p:cNvPr id="29" name="Rounded Rectangle 28"/>
            <p:cNvSpPr/>
            <p:nvPr/>
          </p:nvSpPr>
          <p:spPr>
            <a:xfrm>
              <a:off x="5038631" y="5283898"/>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BGP</a:t>
              </a:r>
              <a:endParaRPr lang="en-US" sz="1000" b="1" dirty="0">
                <a:latin typeface="Garamond" charset="0"/>
              </a:endParaRPr>
            </a:p>
          </p:txBody>
        </p:sp>
        <p:sp>
          <p:nvSpPr>
            <p:cNvPr id="30" name="Rounded Rectangle 29"/>
            <p:cNvSpPr/>
            <p:nvPr/>
          </p:nvSpPr>
          <p:spPr>
            <a:xfrm>
              <a:off x="5789396" y="5283897"/>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PCEP</a:t>
              </a:r>
              <a:endParaRPr lang="en-US" sz="1000" b="1" dirty="0">
                <a:latin typeface="Garamond" charset="0"/>
              </a:endParaRPr>
            </a:p>
          </p:txBody>
        </p:sp>
        <p:sp>
          <p:nvSpPr>
            <p:cNvPr id="31" name="Rounded Rectangle 30"/>
            <p:cNvSpPr/>
            <p:nvPr/>
          </p:nvSpPr>
          <p:spPr>
            <a:xfrm>
              <a:off x="6540161" y="5277011"/>
              <a:ext cx="675366"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SNMP</a:t>
              </a:r>
              <a:endParaRPr lang="en-US" sz="1000" b="1" dirty="0">
                <a:latin typeface="Garamond" charset="0"/>
              </a:endParaRPr>
            </a:p>
          </p:txBody>
        </p:sp>
        <p:sp>
          <p:nvSpPr>
            <p:cNvPr id="32" name="Rounded Rectangle 31"/>
            <p:cNvSpPr/>
            <p:nvPr/>
          </p:nvSpPr>
          <p:spPr>
            <a:xfrm>
              <a:off x="7290926" y="5277010"/>
              <a:ext cx="789818"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Garamond" charset="0"/>
                </a:rPr>
                <a:t>Plugin20C</a:t>
              </a:r>
              <a:endParaRPr lang="en-US" sz="1000" b="1" dirty="0">
                <a:latin typeface="Garamond" charset="0"/>
              </a:endParaRPr>
            </a:p>
          </p:txBody>
        </p:sp>
        <p:sp>
          <p:nvSpPr>
            <p:cNvPr id="37" name="Rounded Rectangle 36"/>
            <p:cNvSpPr/>
            <p:nvPr/>
          </p:nvSpPr>
          <p:spPr>
            <a:xfrm>
              <a:off x="8287660" y="5303590"/>
              <a:ext cx="2353022" cy="424847"/>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Garamond" charset="0"/>
                </a:rPr>
                <a:t>Southbound Interfaces &amp; </a:t>
              </a:r>
            </a:p>
            <a:p>
              <a:pPr algn="ctr"/>
              <a:r>
                <a:rPr lang="en-US" sz="1000" b="1" dirty="0" smtClean="0">
                  <a:solidFill>
                    <a:schemeClr val="bg1"/>
                  </a:solidFill>
                  <a:latin typeface="Garamond" charset="0"/>
                </a:rPr>
                <a:t>Protocol Plugins</a:t>
              </a:r>
              <a:endParaRPr lang="en-US" sz="1000" b="1" dirty="0">
                <a:solidFill>
                  <a:schemeClr val="bg1"/>
                </a:solidFill>
                <a:latin typeface="Garamond" charset="0"/>
              </a:endParaRPr>
            </a:p>
          </p:txBody>
        </p:sp>
        <p:cxnSp>
          <p:nvCxnSpPr>
            <p:cNvPr id="65" name="Straight Connector 64"/>
            <p:cNvCxnSpPr/>
            <p:nvPr/>
          </p:nvCxnSpPr>
          <p:spPr>
            <a:xfrm>
              <a:off x="290621" y="5781002"/>
              <a:ext cx="1036977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290621" y="5038129"/>
              <a:ext cx="1546951" cy="185449"/>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Garamond" charset="0"/>
                </a:rPr>
                <a:t>GBP Renderers</a:t>
              </a:r>
              <a:endParaRPr lang="en-US" sz="1200" b="1" dirty="0">
                <a:latin typeface="Garamond" charset="0"/>
              </a:endParaRPr>
            </a:p>
          </p:txBody>
        </p:sp>
        <p:grpSp>
          <p:nvGrpSpPr>
            <p:cNvPr id="71" name="Group 70"/>
            <p:cNvGrpSpPr/>
            <p:nvPr/>
          </p:nvGrpSpPr>
          <p:grpSpPr>
            <a:xfrm>
              <a:off x="290622" y="5277929"/>
              <a:ext cx="825797" cy="444515"/>
              <a:chOff x="290622" y="5277929"/>
              <a:chExt cx="825797" cy="444515"/>
            </a:xfrm>
          </p:grpSpPr>
          <p:sp>
            <p:nvSpPr>
              <p:cNvPr id="16" name="Rounded Rectangle 15"/>
              <p:cNvSpPr/>
              <p:nvPr/>
            </p:nvSpPr>
            <p:spPr>
              <a:xfrm>
                <a:off x="290622" y="5277929"/>
                <a:ext cx="825797"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latin typeface="Garamond" charset="0"/>
                  </a:rPr>
                  <a:t>OpenFlow</a:t>
                </a:r>
                <a:r>
                  <a:rPr lang="en-US" sz="1000" b="1" dirty="0" smtClean="0">
                    <a:latin typeface="Garamond" charset="0"/>
                  </a:rPr>
                  <a:t> </a:t>
                </a:r>
              </a:p>
              <a:p>
                <a:pPr algn="ctr"/>
                <a:endParaRPr lang="en-US" sz="1000" b="1" dirty="0">
                  <a:latin typeface="Garamond" charset="0"/>
                </a:endParaRPr>
              </a:p>
            </p:txBody>
          </p:sp>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252" y="5509182"/>
                <a:ext cx="781050" cy="180975"/>
              </a:xfrm>
              <a:prstGeom prst="rect">
                <a:avLst/>
              </a:prstGeom>
            </p:spPr>
          </p:pic>
        </p:grpSp>
      </p:grpSp>
    </p:spTree>
    <p:extLst>
      <p:ext uri="{BB962C8B-B14F-4D97-AF65-F5344CB8AC3E}">
        <p14:creationId xmlns:p14="http://schemas.microsoft.com/office/powerpoint/2010/main" val="296864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eaLnBrk="1" hangingPunct="1"/>
            <a:r>
              <a:rPr lang="en-CA" altLang="en-US">
                <a:latin typeface="Arial" charset="0"/>
                <a:ea typeface="MS PGothic" charset="-128"/>
              </a:rPr>
              <a:t>SDN, NFV and OpenDaylight</a:t>
            </a:r>
          </a:p>
        </p:txBody>
      </p:sp>
      <p:sp>
        <p:nvSpPr>
          <p:cNvPr id="1126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fld id="{39FC38F5-341D-BA44-939C-A8AF60BA5D16}" type="slidenum">
              <a:rPr lang="en-US" altLang="en-US" sz="1200">
                <a:solidFill>
                  <a:srgbClr val="91908F"/>
                </a:solidFill>
                <a:latin typeface="Arial" charset="0"/>
              </a:rPr>
              <a:pPr eaLnBrk="1" hangingPunct="1"/>
              <a:t>2</a:t>
            </a:fld>
            <a:endParaRPr lang="en-US" altLang="en-US" sz="1200">
              <a:solidFill>
                <a:srgbClr val="91908F"/>
              </a:solidFill>
              <a:latin typeface="Arial" charset="0"/>
            </a:endParaRPr>
          </a:p>
        </p:txBody>
      </p:sp>
      <p:sp>
        <p:nvSpPr>
          <p:cNvPr id="3" name="Rectangle 2"/>
          <p:cNvSpPr>
            <a:spLocks noChangeArrowheads="1"/>
          </p:cNvSpPr>
          <p:nvPr/>
        </p:nvSpPr>
        <p:spPr bwMode="auto">
          <a:xfrm>
            <a:off x="2344739" y="1822450"/>
            <a:ext cx="7583487" cy="496888"/>
          </a:xfrm>
          <a:prstGeom prst="rect">
            <a:avLst/>
          </a:prstGeom>
          <a:gradFill rotWithShape="1">
            <a:gsLst>
              <a:gs pos="0">
                <a:srgbClr val="FFE067"/>
              </a:gs>
              <a:gs pos="100000">
                <a:srgbClr val="FFC500"/>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r>
              <a:rPr lang="en-US" sz="2400" dirty="0">
                <a:solidFill>
                  <a:schemeClr val="lt1"/>
                </a:solidFill>
              </a:rPr>
              <a:t>Open, Programmable APIs</a:t>
            </a:r>
          </a:p>
        </p:txBody>
      </p:sp>
      <p:sp>
        <p:nvSpPr>
          <p:cNvPr id="7" name="Rectangle 6"/>
          <p:cNvSpPr>
            <a:spLocks noChangeArrowheads="1"/>
          </p:cNvSpPr>
          <p:nvPr/>
        </p:nvSpPr>
        <p:spPr bwMode="auto">
          <a:xfrm>
            <a:off x="2344739" y="4630739"/>
            <a:ext cx="7583487" cy="496887"/>
          </a:xfrm>
          <a:prstGeom prst="rect">
            <a:avLst/>
          </a:prstGeom>
          <a:solidFill>
            <a:srgbClr val="612D89"/>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r>
              <a:rPr lang="en-US" sz="2400" dirty="0">
                <a:solidFill>
                  <a:schemeClr val="lt1"/>
                </a:solidFill>
              </a:rPr>
              <a:t>Virtualization and Abstraction Layer </a:t>
            </a:r>
          </a:p>
        </p:txBody>
      </p:sp>
      <p:sp>
        <p:nvSpPr>
          <p:cNvPr id="11269" name="TextBox 5"/>
          <p:cNvSpPr txBox="1">
            <a:spLocks noChangeArrowheads="1"/>
          </p:cNvSpPr>
          <p:nvPr/>
        </p:nvSpPr>
        <p:spPr bwMode="auto">
          <a:xfrm>
            <a:off x="2344738" y="1477964"/>
            <a:ext cx="1477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r>
              <a:rPr lang="en-US" altLang="en-US" sz="1800"/>
              <a:t>New Revenue</a:t>
            </a:r>
          </a:p>
        </p:txBody>
      </p:sp>
      <p:sp>
        <p:nvSpPr>
          <p:cNvPr id="11270" name="TextBox 8"/>
          <p:cNvSpPr txBox="1">
            <a:spLocks noChangeArrowheads="1"/>
          </p:cNvSpPr>
          <p:nvPr/>
        </p:nvSpPr>
        <p:spPr bwMode="auto">
          <a:xfrm>
            <a:off x="2344738" y="5146675"/>
            <a:ext cx="1276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r>
              <a:rPr lang="en-US" altLang="en-US" sz="1800"/>
              <a:t>Lower Cost </a:t>
            </a:r>
          </a:p>
        </p:txBody>
      </p:sp>
      <p:sp>
        <p:nvSpPr>
          <p:cNvPr id="8" name="Oval 7"/>
          <p:cNvSpPr>
            <a:spLocks noChangeArrowheads="1"/>
          </p:cNvSpPr>
          <p:nvPr/>
        </p:nvSpPr>
        <p:spPr bwMode="auto">
          <a:xfrm>
            <a:off x="3021014" y="3432176"/>
            <a:ext cx="3411537" cy="981075"/>
          </a:xfrm>
          <a:prstGeom prst="ellipse">
            <a:avLst/>
          </a:prstGeom>
          <a:solidFill>
            <a:srgbClr val="00B0F0"/>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en-US" sz="2800" dirty="0">
                <a:solidFill>
                  <a:schemeClr val="lt1"/>
                </a:solidFill>
              </a:rPr>
              <a:t>SDN</a:t>
            </a:r>
          </a:p>
        </p:txBody>
      </p:sp>
      <p:sp>
        <p:nvSpPr>
          <p:cNvPr id="11" name="Oval 10"/>
          <p:cNvSpPr>
            <a:spLocks noChangeArrowheads="1"/>
          </p:cNvSpPr>
          <p:nvPr/>
        </p:nvSpPr>
        <p:spPr bwMode="auto">
          <a:xfrm>
            <a:off x="5862639" y="3432176"/>
            <a:ext cx="3411537" cy="981075"/>
          </a:xfrm>
          <a:prstGeom prst="ellipse">
            <a:avLst/>
          </a:prstGeom>
          <a:solidFill>
            <a:srgbClr val="2B8934"/>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en-US" sz="2800" dirty="0">
                <a:solidFill>
                  <a:schemeClr val="lt1"/>
                </a:solidFill>
              </a:rPr>
              <a:t>NFV</a:t>
            </a:r>
          </a:p>
        </p:txBody>
      </p:sp>
      <p:sp>
        <p:nvSpPr>
          <p:cNvPr id="12" name="Rectangle 11"/>
          <p:cNvSpPr>
            <a:spLocks noChangeArrowheads="1"/>
          </p:cNvSpPr>
          <p:nvPr/>
        </p:nvSpPr>
        <p:spPr bwMode="auto">
          <a:xfrm>
            <a:off x="2344739" y="2711450"/>
            <a:ext cx="7583487" cy="496888"/>
          </a:xfrm>
          <a:prstGeom prst="rect">
            <a:avLst/>
          </a:prstGeom>
          <a:solidFill>
            <a:srgbClr val="B5190C"/>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r>
              <a:rPr lang="en-US" sz="2400" dirty="0">
                <a:solidFill>
                  <a:schemeClr val="lt1"/>
                </a:solidFill>
              </a:rPr>
              <a:t>Orchestration, Automation and MANO</a:t>
            </a:r>
          </a:p>
        </p:txBody>
      </p:sp>
      <p:sp>
        <p:nvSpPr>
          <p:cNvPr id="11274" name="TextBox 12"/>
          <p:cNvSpPr txBox="1">
            <a:spLocks noChangeArrowheads="1"/>
          </p:cNvSpPr>
          <p:nvPr/>
        </p:nvSpPr>
        <p:spPr bwMode="auto">
          <a:xfrm>
            <a:off x="2344739" y="2341564"/>
            <a:ext cx="1546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r>
              <a:rPr lang="en-US" altLang="en-US" sz="1800"/>
              <a:t>Service Agility </a:t>
            </a:r>
          </a:p>
        </p:txBody>
      </p:sp>
      <p:pic>
        <p:nvPicPr>
          <p:cNvPr id="11275" name="Picture 2" descr="http://upload.wikimedia.org/wikipedia/commons/4/4b/OpenDayligh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789" y="3344863"/>
            <a:ext cx="11779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135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t>
            </a:r>
            <a:r>
              <a:rPr lang="en-US" dirty="0" err="1" smtClean="0"/>
              <a:t>Karaf</a:t>
            </a:r>
            <a:r>
              <a:rPr lang="en-US" dirty="0" smtClean="0"/>
              <a:t>?</a:t>
            </a:r>
            <a:endParaRPr lang="en-US" dirty="0"/>
          </a:p>
        </p:txBody>
      </p:sp>
      <p:sp>
        <p:nvSpPr>
          <p:cNvPr id="3" name="Content Placeholder 2"/>
          <p:cNvSpPr>
            <a:spLocks noGrp="1"/>
          </p:cNvSpPr>
          <p:nvPr>
            <p:ph idx="1"/>
          </p:nvPr>
        </p:nvSpPr>
        <p:spPr/>
        <p:txBody>
          <a:bodyPr/>
          <a:lstStyle/>
          <a:p>
            <a:r>
              <a:rPr lang="en-US" dirty="0" smtClean="0"/>
              <a:t>Small </a:t>
            </a:r>
            <a:r>
              <a:rPr lang="en-US" dirty="0" err="1"/>
              <a:t>OSGi</a:t>
            </a:r>
            <a:r>
              <a:rPr lang="en-US" dirty="0"/>
              <a:t> based runtime </a:t>
            </a:r>
            <a:endParaRPr lang="en-US" dirty="0" smtClean="0"/>
          </a:p>
          <a:p>
            <a:r>
              <a:rPr lang="en-US" dirty="0" smtClean="0"/>
              <a:t>Lightweight container </a:t>
            </a:r>
          </a:p>
          <a:p>
            <a:pPr lvl="1"/>
            <a:r>
              <a:rPr lang="en-US" dirty="0" smtClean="0"/>
              <a:t>various </a:t>
            </a:r>
            <a:r>
              <a:rPr lang="en-US" dirty="0"/>
              <a:t>components and </a:t>
            </a:r>
            <a:r>
              <a:rPr lang="en-US" dirty="0" smtClean="0"/>
              <a:t>applications can be deployed</a:t>
            </a:r>
          </a:p>
          <a:p>
            <a:endParaRPr lang="en-US" dirty="0" smtClean="0"/>
          </a:p>
          <a:p>
            <a:pPr lvl="1"/>
            <a:endParaRPr lang="en-US" dirty="0"/>
          </a:p>
        </p:txBody>
      </p:sp>
      <p:pic>
        <p:nvPicPr>
          <p:cNvPr id="2050" name="Picture 2" descr="https://karaf.apache.org/images/karaf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467100"/>
            <a:ext cx="69342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395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t>
            </a:r>
            <a:r>
              <a:rPr lang="en-US" dirty="0" err="1" smtClean="0"/>
              <a:t>OSGi</a:t>
            </a:r>
            <a:r>
              <a:rPr lang="en-US" dirty="0" smtClean="0"/>
              <a:t> </a:t>
            </a:r>
            <a:r>
              <a:rPr lang="en-US" dirty="0"/>
              <a:t>(Open Service Gateway Initiative</a:t>
            </a:r>
            <a:r>
              <a:rPr lang="en-US" dirty="0" smtClean="0"/>
              <a:t>)?</a:t>
            </a:r>
            <a:endParaRPr lang="en-US" dirty="0"/>
          </a:p>
        </p:txBody>
      </p:sp>
      <p:sp>
        <p:nvSpPr>
          <p:cNvPr id="3" name="Content Placeholder 2"/>
          <p:cNvSpPr>
            <a:spLocks noGrp="1"/>
          </p:cNvSpPr>
          <p:nvPr>
            <p:ph idx="1"/>
          </p:nvPr>
        </p:nvSpPr>
        <p:spPr/>
        <p:txBody>
          <a:bodyPr/>
          <a:lstStyle/>
          <a:p>
            <a:r>
              <a:rPr lang="en-US" dirty="0"/>
              <a:t>Java framework for developing and deploying modular software programs and </a:t>
            </a:r>
            <a:r>
              <a:rPr lang="en-US" dirty="0" smtClean="0"/>
              <a:t>libraries</a:t>
            </a:r>
          </a:p>
          <a:p>
            <a:r>
              <a:rPr lang="en-US" dirty="0" smtClean="0"/>
              <a:t>Two components</a:t>
            </a:r>
          </a:p>
          <a:p>
            <a:pPr lvl="1"/>
            <a:r>
              <a:rPr lang="en-US" dirty="0" smtClean="0"/>
              <a:t>Specification </a:t>
            </a:r>
            <a:r>
              <a:rPr lang="en-US" dirty="0"/>
              <a:t>for modular components called </a:t>
            </a:r>
            <a:r>
              <a:rPr lang="en-US" dirty="0" smtClean="0"/>
              <a:t>bundles</a:t>
            </a:r>
          </a:p>
          <a:p>
            <a:pPr lvl="1"/>
            <a:r>
              <a:rPr lang="en-US" dirty="0" smtClean="0"/>
              <a:t>Java </a:t>
            </a:r>
            <a:r>
              <a:rPr lang="en-US" dirty="0"/>
              <a:t>Virtual Machine (JVM)-level service registry </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590335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drawbacks of REST?</a:t>
            </a:r>
            <a:endParaRPr lang="en-US" dirty="0"/>
          </a:p>
        </p:txBody>
      </p:sp>
      <p:sp>
        <p:nvSpPr>
          <p:cNvPr id="3" name="Content Placeholder 2"/>
          <p:cNvSpPr>
            <a:spLocks noGrp="1"/>
          </p:cNvSpPr>
          <p:nvPr>
            <p:ph idx="1"/>
          </p:nvPr>
        </p:nvSpPr>
        <p:spPr/>
        <p:txBody>
          <a:bodyPr/>
          <a:lstStyle/>
          <a:p>
            <a:r>
              <a:rPr lang="en-US" dirty="0" smtClean="0"/>
              <a:t>Uniform </a:t>
            </a:r>
            <a:r>
              <a:rPr lang="en-US" dirty="0"/>
              <a:t>interface degrades </a:t>
            </a:r>
            <a:r>
              <a:rPr lang="en-US" dirty="0" smtClean="0"/>
              <a:t>efficiency</a:t>
            </a:r>
          </a:p>
          <a:p>
            <a:pPr lvl="1"/>
            <a:r>
              <a:rPr lang="en-US" dirty="0"/>
              <a:t>information </a:t>
            </a:r>
            <a:r>
              <a:rPr lang="en-US" dirty="0" smtClean="0"/>
              <a:t>transferred </a:t>
            </a:r>
            <a:r>
              <a:rPr lang="en-US" dirty="0"/>
              <a:t>in a standardized form rather than </a:t>
            </a:r>
            <a:r>
              <a:rPr lang="en-US" dirty="0" smtClean="0"/>
              <a:t>form specific </a:t>
            </a:r>
            <a:r>
              <a:rPr lang="en-US" dirty="0"/>
              <a:t>to an application's needs</a:t>
            </a:r>
          </a:p>
        </p:txBody>
      </p:sp>
      <p:sp>
        <p:nvSpPr>
          <p:cNvPr id="4" name="TextBox 3"/>
          <p:cNvSpPr txBox="1"/>
          <p:nvPr/>
        </p:nvSpPr>
        <p:spPr>
          <a:xfrm>
            <a:off x="1828800" y="944880"/>
            <a:ext cx="184731" cy="369332"/>
          </a:xfrm>
          <a:prstGeom prst="rect">
            <a:avLst/>
          </a:prstGeom>
          <a:noFill/>
        </p:spPr>
        <p:txBody>
          <a:bodyPr wrap="none" rtlCol="0">
            <a:spAutoFit/>
          </a:bodyPr>
          <a:lstStyle/>
          <a:p>
            <a:endParaRPr lang="en-US" dirty="0"/>
          </a:p>
        </p:txBody>
      </p:sp>
      <p:sp>
        <p:nvSpPr>
          <p:cNvPr id="7" name="TextBox 6"/>
          <p:cNvSpPr txBox="1"/>
          <p:nvPr/>
        </p:nvSpPr>
        <p:spPr>
          <a:xfrm>
            <a:off x="415636" y="665018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1585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Why SDN?</a:t>
            </a:r>
          </a:p>
        </p:txBody>
      </p:sp>
      <p:sp>
        <p:nvSpPr>
          <p:cNvPr id="8" name="Content Placeholder 7"/>
          <p:cNvSpPr>
            <a:spLocks noGrp="1"/>
          </p:cNvSpPr>
          <p:nvPr>
            <p:ph sz="half" idx="1"/>
          </p:nvPr>
        </p:nvSpPr>
        <p:spPr/>
        <p:txBody>
          <a:bodyPr/>
          <a:lstStyle/>
          <a:p>
            <a:r>
              <a:rPr lang="en-US" dirty="0">
                <a:solidFill>
                  <a:schemeClr val="accent1"/>
                </a:solidFill>
              </a:rPr>
              <a:t>New architecture with separate Control and Data planes</a:t>
            </a:r>
          </a:p>
          <a:p>
            <a:r>
              <a:rPr lang="en-US" dirty="0">
                <a:solidFill>
                  <a:schemeClr val="accent1"/>
                </a:solidFill>
              </a:rPr>
              <a:t>Open Programmable Networks and </a:t>
            </a:r>
            <a:r>
              <a:rPr lang="en-US" dirty="0" smtClean="0">
                <a:solidFill>
                  <a:schemeClr val="accent1"/>
                </a:solidFill>
              </a:rPr>
              <a:t>APIs</a:t>
            </a:r>
          </a:p>
          <a:p>
            <a:r>
              <a:rPr lang="en-US" dirty="0">
                <a:solidFill>
                  <a:schemeClr val="accent1"/>
                </a:solidFill>
              </a:rPr>
              <a:t>New business models and revenue </a:t>
            </a:r>
            <a:r>
              <a:rPr lang="en-US" dirty="0" smtClean="0">
                <a:solidFill>
                  <a:schemeClr val="accent1"/>
                </a:solidFill>
              </a:rPr>
              <a:t>opportunities</a:t>
            </a:r>
            <a:endParaRPr lang="en-US" dirty="0">
              <a:solidFill>
                <a:schemeClr val="accent1"/>
              </a:solidFill>
            </a:endParaRPr>
          </a:p>
          <a:p>
            <a:r>
              <a:rPr lang="en-US" dirty="0">
                <a:solidFill>
                  <a:schemeClr val="accent1"/>
                </a:solidFill>
              </a:rPr>
              <a:t>Efficiency in both capital and operational expenses</a:t>
            </a:r>
          </a:p>
          <a:p>
            <a:pPr marL="457200" lvl="1" indent="0">
              <a:buNone/>
            </a:pPr>
            <a:endParaRPr lang="en-US" dirty="0">
              <a:solidFill>
                <a:schemeClr val="accent1"/>
              </a:solidFill>
            </a:endParaRPr>
          </a:p>
        </p:txBody>
      </p:sp>
      <p:grpSp>
        <p:nvGrpSpPr>
          <p:cNvPr id="10" name="Group 9"/>
          <p:cNvGrpSpPr/>
          <p:nvPr/>
        </p:nvGrpSpPr>
        <p:grpSpPr>
          <a:xfrm>
            <a:off x="4645720" y="1690688"/>
            <a:ext cx="6884987" cy="4125912"/>
            <a:chOff x="1954211" y="1682750"/>
            <a:chExt cx="6884987" cy="4125912"/>
          </a:xfrm>
        </p:grpSpPr>
        <p:sp>
          <p:nvSpPr>
            <p:cNvPr id="11" name="Shape 94"/>
            <p:cNvSpPr txBox="1"/>
            <p:nvPr/>
          </p:nvSpPr>
          <p:spPr>
            <a:xfrm>
              <a:off x="4337050" y="3305175"/>
              <a:ext cx="4311649" cy="457200"/>
            </a:xfrm>
            <a:prstGeom prst="rect">
              <a:avLst/>
            </a:prstGeom>
            <a:gradFill>
              <a:gsLst>
                <a:gs pos="0">
                  <a:srgbClr val="FFFF66"/>
                </a:gs>
                <a:gs pos="100000">
                  <a:schemeClr val="lt2"/>
                </a:gs>
              </a:gsLst>
              <a:path path="circle">
                <a:fillToRect l="50000" t="50000" r="50000" b="50000"/>
              </a:path>
              <a:tileRect/>
            </a:gra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200" b="0" i="1" u="none" strike="noStrike" cap="none" baseline="0" dirty="0">
                  <a:solidFill>
                    <a:srgbClr val="000000"/>
                  </a:solidFill>
                  <a:latin typeface="Calibri"/>
                  <a:ea typeface="Calibri"/>
                  <a:cs typeface="Calibri"/>
                  <a:sym typeface="Calibri"/>
                </a:rPr>
                <a:t>Software-Defined Network (SDN) </a:t>
              </a:r>
              <a:br>
                <a:rPr lang="en-US" sz="1200" b="0" i="1" u="none" strike="noStrike" cap="none" baseline="0" dirty="0">
                  <a:solidFill>
                    <a:srgbClr val="000000"/>
                  </a:solidFill>
                  <a:latin typeface="Calibri"/>
                  <a:ea typeface="Calibri"/>
                  <a:cs typeface="Calibri"/>
                  <a:sym typeface="Calibri"/>
                </a:rPr>
              </a:br>
              <a:r>
                <a:rPr lang="en-US" sz="1200" b="0" i="1" u="none" strike="noStrike" cap="none" baseline="0" dirty="0">
                  <a:solidFill>
                    <a:srgbClr val="000000"/>
                  </a:solidFill>
                  <a:latin typeface="Calibri"/>
                  <a:ea typeface="Calibri"/>
                  <a:cs typeface="Calibri"/>
                  <a:sym typeface="Calibri"/>
                </a:rPr>
                <a:t>Platform </a:t>
              </a:r>
            </a:p>
          </p:txBody>
        </p:sp>
        <p:sp>
          <p:nvSpPr>
            <p:cNvPr id="12" name="Shape 95"/>
            <p:cNvSpPr/>
            <p:nvPr/>
          </p:nvSpPr>
          <p:spPr>
            <a:xfrm>
              <a:off x="4154487" y="2179636"/>
              <a:ext cx="4684711" cy="2530475"/>
            </a:xfrm>
            <a:prstGeom prst="roundRect">
              <a:avLst>
                <a:gd name="adj" fmla="val 3150"/>
              </a:avLst>
            </a:prstGeom>
            <a:noFill/>
            <a:ln w="28575" cap="flat">
              <a:solidFill>
                <a:srgbClr val="FF6600"/>
              </a:solidFill>
              <a:prstDash val="solid"/>
              <a:miter/>
              <a:headEnd type="none" w="med" len="med"/>
              <a:tailEnd type="none" w="med" len="med"/>
            </a:ln>
          </p:spPr>
          <p:txBody>
            <a:bodyPr lIns="0" tIns="45700" rIns="0" bIns="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sp>
          <p:nvSpPr>
            <p:cNvPr id="13" name="Shape 96"/>
            <p:cNvSpPr txBox="1"/>
            <p:nvPr/>
          </p:nvSpPr>
          <p:spPr>
            <a:xfrm>
              <a:off x="4337050" y="3051175"/>
              <a:ext cx="4311649" cy="244474"/>
            </a:xfrm>
            <a:prstGeom prst="rect">
              <a:avLst/>
            </a:prstGeom>
            <a:solidFill>
              <a:srgbClr val="7F7F7F"/>
            </a:solidFill>
            <a:ln w="2540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000" b="0" i="0" u="none" strike="noStrike" cap="none" baseline="0">
                  <a:solidFill>
                    <a:schemeClr val="lt1"/>
                  </a:solidFill>
                  <a:latin typeface="Calibri"/>
                  <a:ea typeface="Calibri"/>
                  <a:cs typeface="Calibri"/>
                  <a:sym typeface="Calibri"/>
                </a:rPr>
                <a:t>APIs</a:t>
              </a:r>
            </a:p>
          </p:txBody>
        </p:sp>
        <p:sp>
          <p:nvSpPr>
            <p:cNvPr id="14" name="Shape 97"/>
            <p:cNvSpPr txBox="1"/>
            <p:nvPr/>
          </p:nvSpPr>
          <p:spPr>
            <a:xfrm>
              <a:off x="4337050" y="3765550"/>
              <a:ext cx="4311649" cy="244474"/>
            </a:xfrm>
            <a:prstGeom prst="rect">
              <a:avLst/>
            </a:prstGeom>
            <a:solidFill>
              <a:srgbClr val="7F7F7F"/>
            </a:solidFill>
            <a:ln w="2540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000" b="0" i="0" u="none" strike="noStrike" cap="none" baseline="0">
                  <a:solidFill>
                    <a:schemeClr val="lt1"/>
                  </a:solidFill>
                  <a:latin typeface="Calibri"/>
                  <a:ea typeface="Calibri"/>
                  <a:cs typeface="Calibri"/>
                  <a:sym typeface="Calibri"/>
                </a:rPr>
                <a:t>Open protocols with enablement for proprietary extensions</a:t>
              </a:r>
            </a:p>
          </p:txBody>
        </p:sp>
        <p:sp>
          <p:nvSpPr>
            <p:cNvPr id="15" name="Shape 98"/>
            <p:cNvSpPr txBox="1"/>
            <p:nvPr/>
          </p:nvSpPr>
          <p:spPr>
            <a:xfrm>
              <a:off x="5157787" y="1812925"/>
              <a:ext cx="184149" cy="366711"/>
            </a:xfrm>
            <a:prstGeom prst="rect">
              <a:avLst/>
            </a:prstGeom>
            <a:solidFill>
              <a:srgbClr val="F2F2F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pic>
          <p:nvPicPr>
            <p:cNvPr id="16" name="Shape 100"/>
            <p:cNvPicPr preferRelativeResize="0"/>
            <p:nvPr/>
          </p:nvPicPr>
          <p:blipFill rotWithShape="1">
            <a:blip r:embed="rId3">
              <a:alphaModFix/>
            </a:blip>
            <a:srcRect/>
            <a:stretch/>
          </p:blipFill>
          <p:spPr>
            <a:xfrm>
              <a:off x="4235450" y="4405312"/>
              <a:ext cx="2327274" cy="1104899"/>
            </a:xfrm>
            <a:prstGeom prst="rect">
              <a:avLst/>
            </a:prstGeom>
            <a:noFill/>
            <a:ln>
              <a:noFill/>
            </a:ln>
          </p:spPr>
        </p:pic>
        <p:cxnSp>
          <p:nvCxnSpPr>
            <p:cNvPr id="17" name="Shape 101"/>
            <p:cNvCxnSpPr/>
            <p:nvPr/>
          </p:nvCxnSpPr>
          <p:spPr>
            <a:xfrm flipH="1">
              <a:off x="4791075" y="4551362"/>
              <a:ext cx="366711" cy="80961"/>
            </a:xfrm>
            <a:prstGeom prst="straightConnector1">
              <a:avLst/>
            </a:prstGeom>
            <a:noFill/>
            <a:ln w="28575" cap="flat">
              <a:solidFill>
                <a:srgbClr val="000000"/>
              </a:solidFill>
              <a:prstDash val="solid"/>
              <a:miter/>
              <a:headEnd type="none" w="med" len="med"/>
              <a:tailEnd type="none" w="med" len="med"/>
            </a:ln>
          </p:spPr>
        </p:cxnSp>
        <p:cxnSp>
          <p:nvCxnSpPr>
            <p:cNvPr id="18" name="Shape 102"/>
            <p:cNvCxnSpPr/>
            <p:nvPr/>
          </p:nvCxnSpPr>
          <p:spPr>
            <a:xfrm>
              <a:off x="5430837" y="4573587"/>
              <a:ext cx="925511" cy="327025"/>
            </a:xfrm>
            <a:prstGeom prst="straightConnector1">
              <a:avLst/>
            </a:prstGeom>
            <a:noFill/>
            <a:ln w="28575" cap="flat">
              <a:solidFill>
                <a:srgbClr val="000000"/>
              </a:solidFill>
              <a:prstDash val="solid"/>
              <a:miter/>
              <a:headEnd type="none" w="med" len="med"/>
              <a:tailEnd type="none" w="med" len="med"/>
            </a:ln>
          </p:spPr>
        </p:cxnSp>
        <p:cxnSp>
          <p:nvCxnSpPr>
            <p:cNvPr id="19" name="Shape 103"/>
            <p:cNvCxnSpPr/>
            <p:nvPr/>
          </p:nvCxnSpPr>
          <p:spPr>
            <a:xfrm>
              <a:off x="4391025" y="4860925"/>
              <a:ext cx="523874" cy="293687"/>
            </a:xfrm>
            <a:prstGeom prst="straightConnector1">
              <a:avLst/>
            </a:prstGeom>
            <a:noFill/>
            <a:ln w="28575" cap="flat">
              <a:solidFill>
                <a:srgbClr val="000000"/>
              </a:solidFill>
              <a:prstDash val="solid"/>
              <a:miter/>
              <a:headEnd type="none" w="med" len="med"/>
              <a:tailEnd type="none" w="med" len="med"/>
            </a:ln>
          </p:spPr>
        </p:cxnSp>
        <p:cxnSp>
          <p:nvCxnSpPr>
            <p:cNvPr id="20" name="Shape 104"/>
            <p:cNvCxnSpPr/>
            <p:nvPr/>
          </p:nvCxnSpPr>
          <p:spPr>
            <a:xfrm flipH="1">
              <a:off x="5021261" y="4600575"/>
              <a:ext cx="290512" cy="522286"/>
            </a:xfrm>
            <a:prstGeom prst="straightConnector1">
              <a:avLst/>
            </a:prstGeom>
            <a:noFill/>
            <a:ln w="28575" cap="flat">
              <a:solidFill>
                <a:srgbClr val="000000"/>
              </a:solidFill>
              <a:prstDash val="solid"/>
              <a:miter/>
              <a:headEnd type="none" w="med" len="med"/>
              <a:tailEnd type="none" w="med" len="med"/>
            </a:ln>
          </p:spPr>
        </p:cxnSp>
        <p:cxnSp>
          <p:nvCxnSpPr>
            <p:cNvPr id="21" name="Shape 105"/>
            <p:cNvCxnSpPr/>
            <p:nvPr/>
          </p:nvCxnSpPr>
          <p:spPr>
            <a:xfrm flipH="1">
              <a:off x="5200650" y="4997450"/>
              <a:ext cx="1190624" cy="230186"/>
            </a:xfrm>
            <a:prstGeom prst="straightConnector1">
              <a:avLst/>
            </a:prstGeom>
            <a:noFill/>
            <a:ln w="28575" cap="flat">
              <a:solidFill>
                <a:srgbClr val="000000"/>
              </a:solidFill>
              <a:prstDash val="solid"/>
              <a:miter/>
              <a:headEnd type="none" w="med" len="med"/>
              <a:tailEnd type="none" w="med" len="med"/>
            </a:ln>
          </p:spPr>
        </p:cxnSp>
        <p:sp>
          <p:nvSpPr>
            <p:cNvPr id="22" name="Shape 106"/>
            <p:cNvSpPr txBox="1"/>
            <p:nvPr/>
          </p:nvSpPr>
          <p:spPr>
            <a:xfrm>
              <a:off x="5454650" y="5213350"/>
              <a:ext cx="334961" cy="11271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cxnSp>
          <p:nvCxnSpPr>
            <p:cNvPr id="23" name="Shape 107"/>
            <p:cNvCxnSpPr/>
            <p:nvPr/>
          </p:nvCxnSpPr>
          <p:spPr>
            <a:xfrm flipH="1">
              <a:off x="4624387" y="4549775"/>
              <a:ext cx="698500" cy="461961"/>
            </a:xfrm>
            <a:prstGeom prst="straightConnector1">
              <a:avLst/>
            </a:prstGeom>
            <a:noFill/>
            <a:ln w="28575" cap="flat">
              <a:solidFill>
                <a:srgbClr val="000000"/>
              </a:solidFill>
              <a:prstDash val="solid"/>
              <a:miter/>
              <a:headEnd type="none" w="med" len="med"/>
              <a:tailEnd type="none" w="med" len="med"/>
            </a:ln>
          </p:spPr>
        </p:cxnSp>
        <p:cxnSp>
          <p:nvCxnSpPr>
            <p:cNvPr id="24" name="Shape 108"/>
            <p:cNvCxnSpPr/>
            <p:nvPr/>
          </p:nvCxnSpPr>
          <p:spPr>
            <a:xfrm rot="10800000">
              <a:off x="4692650" y="4583112"/>
              <a:ext cx="357187" cy="673099"/>
            </a:xfrm>
            <a:prstGeom prst="straightConnector1">
              <a:avLst/>
            </a:prstGeom>
            <a:noFill/>
            <a:ln w="28575" cap="flat">
              <a:solidFill>
                <a:srgbClr val="000000"/>
              </a:solidFill>
              <a:prstDash val="solid"/>
              <a:miter/>
              <a:headEnd type="none" w="med" len="med"/>
              <a:tailEnd type="none" w="med" len="med"/>
            </a:ln>
          </p:spPr>
        </p:cxnSp>
        <p:cxnSp>
          <p:nvCxnSpPr>
            <p:cNvPr id="25" name="Shape 109"/>
            <p:cNvCxnSpPr/>
            <p:nvPr/>
          </p:nvCxnSpPr>
          <p:spPr>
            <a:xfrm rot="10800000" flipH="1">
              <a:off x="4927600" y="5265737"/>
              <a:ext cx="188912" cy="161925"/>
            </a:xfrm>
            <a:prstGeom prst="straightConnector1">
              <a:avLst/>
            </a:prstGeom>
            <a:noFill/>
            <a:ln w="28575" cap="flat">
              <a:solidFill>
                <a:srgbClr val="000000"/>
              </a:solidFill>
              <a:prstDash val="solid"/>
              <a:miter/>
              <a:headEnd type="none" w="med" len="med"/>
              <a:tailEnd type="none" w="med" len="med"/>
            </a:ln>
          </p:spPr>
        </p:cxnSp>
        <p:cxnSp>
          <p:nvCxnSpPr>
            <p:cNvPr id="26" name="Shape 110"/>
            <p:cNvCxnSpPr/>
            <p:nvPr/>
          </p:nvCxnSpPr>
          <p:spPr>
            <a:xfrm flipH="1">
              <a:off x="4652961" y="4900612"/>
              <a:ext cx="455612" cy="80961"/>
            </a:xfrm>
            <a:prstGeom prst="straightConnector1">
              <a:avLst/>
            </a:prstGeom>
            <a:noFill/>
            <a:ln w="28575" cap="flat">
              <a:solidFill>
                <a:srgbClr val="000000"/>
              </a:solidFill>
              <a:prstDash val="solid"/>
              <a:miter/>
              <a:headEnd type="none" w="med" len="med"/>
              <a:tailEnd type="none" w="med" len="med"/>
            </a:ln>
          </p:spPr>
        </p:cxnSp>
        <p:pic>
          <p:nvPicPr>
            <p:cNvPr id="27" name="Shape 111"/>
            <p:cNvPicPr preferRelativeResize="0"/>
            <p:nvPr/>
          </p:nvPicPr>
          <p:blipFill rotWithShape="1">
            <a:blip r:embed="rId4">
              <a:alphaModFix/>
            </a:blip>
            <a:srcRect/>
            <a:stretch/>
          </p:blipFill>
          <p:spPr>
            <a:xfrm>
              <a:off x="4154487" y="4829175"/>
              <a:ext cx="549275" cy="293687"/>
            </a:xfrm>
            <a:prstGeom prst="rect">
              <a:avLst/>
            </a:prstGeom>
            <a:noFill/>
            <a:ln>
              <a:noFill/>
            </a:ln>
          </p:spPr>
        </p:pic>
        <p:pic>
          <p:nvPicPr>
            <p:cNvPr id="28" name="Shape 112"/>
            <p:cNvPicPr preferRelativeResize="0"/>
            <p:nvPr/>
          </p:nvPicPr>
          <p:blipFill rotWithShape="1">
            <a:blip r:embed="rId5">
              <a:alphaModFix/>
            </a:blip>
            <a:srcRect/>
            <a:stretch/>
          </p:blipFill>
          <p:spPr>
            <a:xfrm>
              <a:off x="5003800" y="4449762"/>
              <a:ext cx="436562" cy="201611"/>
            </a:xfrm>
            <a:prstGeom prst="rect">
              <a:avLst/>
            </a:prstGeom>
            <a:noFill/>
            <a:ln>
              <a:noFill/>
            </a:ln>
          </p:spPr>
        </p:pic>
        <p:pic>
          <p:nvPicPr>
            <p:cNvPr id="29" name="Shape 113"/>
            <p:cNvPicPr preferRelativeResize="0"/>
            <p:nvPr/>
          </p:nvPicPr>
          <p:blipFill rotWithShape="1">
            <a:blip r:embed="rId6">
              <a:alphaModFix/>
            </a:blip>
            <a:srcRect/>
            <a:stretch/>
          </p:blipFill>
          <p:spPr>
            <a:xfrm>
              <a:off x="4699000" y="5070475"/>
              <a:ext cx="512762" cy="234949"/>
            </a:xfrm>
            <a:prstGeom prst="rect">
              <a:avLst/>
            </a:prstGeom>
            <a:noFill/>
            <a:ln>
              <a:noFill/>
            </a:ln>
          </p:spPr>
        </p:pic>
        <p:pic>
          <p:nvPicPr>
            <p:cNvPr id="30" name="Shape 114"/>
            <p:cNvPicPr preferRelativeResize="0"/>
            <p:nvPr/>
          </p:nvPicPr>
          <p:blipFill rotWithShape="1">
            <a:blip r:embed="rId4">
              <a:alphaModFix/>
            </a:blip>
            <a:srcRect/>
            <a:stretch/>
          </p:blipFill>
          <p:spPr>
            <a:xfrm>
              <a:off x="4460875" y="4492625"/>
              <a:ext cx="549275" cy="293687"/>
            </a:xfrm>
            <a:prstGeom prst="rect">
              <a:avLst/>
            </a:prstGeom>
            <a:noFill/>
            <a:ln>
              <a:noFill/>
            </a:ln>
          </p:spPr>
        </p:pic>
        <p:pic>
          <p:nvPicPr>
            <p:cNvPr id="31" name="Shape 115"/>
            <p:cNvPicPr preferRelativeResize="0"/>
            <p:nvPr/>
          </p:nvPicPr>
          <p:blipFill rotWithShape="1">
            <a:blip r:embed="rId5">
              <a:alphaModFix/>
            </a:blip>
            <a:srcRect/>
            <a:stretch/>
          </p:blipFill>
          <p:spPr>
            <a:xfrm>
              <a:off x="4899025" y="4779962"/>
              <a:ext cx="436562" cy="200024"/>
            </a:xfrm>
            <a:prstGeom prst="rect">
              <a:avLst/>
            </a:prstGeom>
            <a:noFill/>
            <a:ln>
              <a:noFill/>
            </a:ln>
          </p:spPr>
        </p:pic>
        <p:pic>
          <p:nvPicPr>
            <p:cNvPr id="32" name="Shape 116"/>
            <p:cNvPicPr preferRelativeResize="0"/>
            <p:nvPr/>
          </p:nvPicPr>
          <p:blipFill rotWithShape="1">
            <a:blip r:embed="rId7">
              <a:alphaModFix/>
            </a:blip>
            <a:srcRect/>
            <a:stretch/>
          </p:blipFill>
          <p:spPr>
            <a:xfrm>
              <a:off x="4673600" y="5311775"/>
              <a:ext cx="425449" cy="317500"/>
            </a:xfrm>
            <a:prstGeom prst="rect">
              <a:avLst/>
            </a:prstGeom>
            <a:noFill/>
            <a:ln>
              <a:noFill/>
            </a:ln>
          </p:spPr>
        </p:pic>
        <p:sp>
          <p:nvSpPr>
            <p:cNvPr id="33" name="Shape 117"/>
            <p:cNvSpPr txBox="1"/>
            <p:nvPr/>
          </p:nvSpPr>
          <p:spPr>
            <a:xfrm>
              <a:off x="3975100" y="5562600"/>
              <a:ext cx="2038349" cy="246062"/>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000" b="0" i="1" u="none" strike="noStrike" cap="none" baseline="0">
                  <a:solidFill>
                    <a:srgbClr val="000000"/>
                  </a:solidFill>
                  <a:latin typeface="Calibri"/>
                  <a:ea typeface="Calibri"/>
                  <a:cs typeface="Calibri"/>
                  <a:sym typeface="Calibri"/>
                </a:rPr>
                <a:t>Physical Network</a:t>
              </a:r>
            </a:p>
          </p:txBody>
        </p:sp>
        <p:pic>
          <p:nvPicPr>
            <p:cNvPr id="34" name="Shape 118"/>
            <p:cNvPicPr preferRelativeResize="0"/>
            <p:nvPr/>
          </p:nvPicPr>
          <p:blipFill rotWithShape="1">
            <a:blip r:embed="rId8">
              <a:alphaModFix/>
            </a:blip>
            <a:srcRect/>
            <a:stretch/>
          </p:blipFill>
          <p:spPr>
            <a:xfrm>
              <a:off x="6792911" y="4391025"/>
              <a:ext cx="1731962" cy="1104899"/>
            </a:xfrm>
            <a:prstGeom prst="rect">
              <a:avLst/>
            </a:prstGeom>
            <a:noFill/>
            <a:ln>
              <a:noFill/>
            </a:ln>
          </p:spPr>
        </p:pic>
        <p:cxnSp>
          <p:nvCxnSpPr>
            <p:cNvPr id="35" name="Shape 119"/>
            <p:cNvCxnSpPr/>
            <p:nvPr/>
          </p:nvCxnSpPr>
          <p:spPr>
            <a:xfrm>
              <a:off x="6732586" y="5029200"/>
              <a:ext cx="830261" cy="120649"/>
            </a:xfrm>
            <a:prstGeom prst="straightConnector1">
              <a:avLst/>
            </a:prstGeom>
            <a:noFill/>
            <a:ln w="28575" cap="flat">
              <a:solidFill>
                <a:srgbClr val="000000"/>
              </a:solidFill>
              <a:prstDash val="solid"/>
              <a:miter/>
              <a:headEnd type="none" w="med" len="med"/>
              <a:tailEnd type="none" w="med" len="med"/>
            </a:ln>
          </p:spPr>
        </p:cxnSp>
        <p:cxnSp>
          <p:nvCxnSpPr>
            <p:cNvPr id="36" name="Shape 120"/>
            <p:cNvCxnSpPr/>
            <p:nvPr/>
          </p:nvCxnSpPr>
          <p:spPr>
            <a:xfrm flipH="1">
              <a:off x="7713662" y="4619625"/>
              <a:ext cx="290512" cy="522286"/>
            </a:xfrm>
            <a:prstGeom prst="straightConnector1">
              <a:avLst/>
            </a:prstGeom>
            <a:noFill/>
            <a:ln w="28575" cap="flat">
              <a:solidFill>
                <a:srgbClr val="000000"/>
              </a:solidFill>
              <a:prstDash val="solid"/>
              <a:miter/>
              <a:headEnd type="none" w="med" len="med"/>
              <a:tailEnd type="none" w="med" len="med"/>
            </a:ln>
          </p:spPr>
        </p:cxnSp>
        <p:sp>
          <p:nvSpPr>
            <p:cNvPr id="37" name="Shape 121"/>
            <p:cNvSpPr txBox="1"/>
            <p:nvPr/>
          </p:nvSpPr>
          <p:spPr>
            <a:xfrm>
              <a:off x="8147050" y="5230812"/>
              <a:ext cx="336549" cy="11271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cxnSp>
          <p:nvCxnSpPr>
            <p:cNvPr id="38" name="Shape 122"/>
            <p:cNvCxnSpPr/>
            <p:nvPr/>
          </p:nvCxnSpPr>
          <p:spPr>
            <a:xfrm flipH="1">
              <a:off x="6688136" y="4567237"/>
              <a:ext cx="1327149" cy="230186"/>
            </a:xfrm>
            <a:prstGeom prst="straightConnector1">
              <a:avLst/>
            </a:prstGeom>
            <a:noFill/>
            <a:ln w="28575" cap="flat">
              <a:solidFill>
                <a:srgbClr val="000000"/>
              </a:solidFill>
              <a:prstDash val="solid"/>
              <a:miter/>
              <a:headEnd type="none" w="med" len="med"/>
              <a:tailEnd type="none" w="med" len="med"/>
            </a:ln>
          </p:spPr>
        </p:cxnSp>
        <p:cxnSp>
          <p:nvCxnSpPr>
            <p:cNvPr id="39" name="Shape 123"/>
            <p:cNvCxnSpPr/>
            <p:nvPr/>
          </p:nvCxnSpPr>
          <p:spPr>
            <a:xfrm rot="10800000" flipH="1">
              <a:off x="7620000" y="5283199"/>
              <a:ext cx="188912" cy="161925"/>
            </a:xfrm>
            <a:prstGeom prst="straightConnector1">
              <a:avLst/>
            </a:prstGeom>
            <a:noFill/>
            <a:ln w="28575" cap="flat">
              <a:solidFill>
                <a:srgbClr val="000000"/>
              </a:solidFill>
              <a:prstDash val="solid"/>
              <a:miter/>
              <a:headEnd type="none" w="med" len="med"/>
              <a:tailEnd type="none" w="med" len="med"/>
            </a:ln>
          </p:spPr>
        </p:cxnSp>
        <p:cxnSp>
          <p:nvCxnSpPr>
            <p:cNvPr id="40" name="Shape 124"/>
            <p:cNvCxnSpPr/>
            <p:nvPr/>
          </p:nvCxnSpPr>
          <p:spPr>
            <a:xfrm rot="10800000">
              <a:off x="6732586" y="4918075"/>
              <a:ext cx="1069975" cy="0"/>
            </a:xfrm>
            <a:prstGeom prst="straightConnector1">
              <a:avLst/>
            </a:prstGeom>
            <a:noFill/>
            <a:ln w="28575" cap="flat">
              <a:solidFill>
                <a:srgbClr val="000000"/>
              </a:solidFill>
              <a:prstDash val="solid"/>
              <a:miter/>
              <a:headEnd type="none" w="med" len="med"/>
              <a:tailEnd type="none" w="med" len="med"/>
            </a:ln>
          </p:spPr>
        </p:cxnSp>
        <p:pic>
          <p:nvPicPr>
            <p:cNvPr id="41" name="Shape 125"/>
            <p:cNvPicPr preferRelativeResize="0"/>
            <p:nvPr/>
          </p:nvPicPr>
          <p:blipFill rotWithShape="1">
            <a:blip r:embed="rId5">
              <a:alphaModFix/>
            </a:blip>
            <a:srcRect/>
            <a:stretch/>
          </p:blipFill>
          <p:spPr>
            <a:xfrm>
              <a:off x="7591425" y="4797425"/>
              <a:ext cx="436562" cy="200024"/>
            </a:xfrm>
            <a:prstGeom prst="rect">
              <a:avLst/>
            </a:prstGeom>
            <a:noFill/>
            <a:ln>
              <a:noFill/>
            </a:ln>
          </p:spPr>
        </p:pic>
        <p:pic>
          <p:nvPicPr>
            <p:cNvPr id="42" name="Shape 126"/>
            <p:cNvPicPr preferRelativeResize="0"/>
            <p:nvPr/>
          </p:nvPicPr>
          <p:blipFill rotWithShape="1">
            <a:blip r:embed="rId7">
              <a:alphaModFix/>
            </a:blip>
            <a:srcRect/>
            <a:stretch/>
          </p:blipFill>
          <p:spPr>
            <a:xfrm>
              <a:off x="7366000" y="5330825"/>
              <a:ext cx="425449" cy="317500"/>
            </a:xfrm>
            <a:prstGeom prst="rect">
              <a:avLst/>
            </a:prstGeom>
            <a:noFill/>
            <a:ln>
              <a:noFill/>
            </a:ln>
          </p:spPr>
        </p:pic>
        <p:cxnSp>
          <p:nvCxnSpPr>
            <p:cNvPr id="43" name="Shape 127"/>
            <p:cNvCxnSpPr/>
            <p:nvPr/>
          </p:nvCxnSpPr>
          <p:spPr>
            <a:xfrm>
              <a:off x="8015286" y="4573587"/>
              <a:ext cx="206374" cy="323850"/>
            </a:xfrm>
            <a:prstGeom prst="straightConnector1">
              <a:avLst/>
            </a:prstGeom>
            <a:noFill/>
            <a:ln w="28575" cap="flat">
              <a:solidFill>
                <a:srgbClr val="000000"/>
              </a:solidFill>
              <a:prstDash val="solid"/>
              <a:miter/>
              <a:headEnd type="none" w="med" len="med"/>
              <a:tailEnd type="none" w="med" len="med"/>
            </a:ln>
          </p:spPr>
        </p:cxnSp>
        <p:cxnSp>
          <p:nvCxnSpPr>
            <p:cNvPr id="44" name="Shape 128"/>
            <p:cNvCxnSpPr/>
            <p:nvPr/>
          </p:nvCxnSpPr>
          <p:spPr>
            <a:xfrm rot="10800000" flipH="1">
              <a:off x="7802561" y="4879975"/>
              <a:ext cx="419099" cy="325437"/>
            </a:xfrm>
            <a:prstGeom prst="straightConnector1">
              <a:avLst/>
            </a:prstGeom>
            <a:noFill/>
            <a:ln w="28575" cap="flat">
              <a:solidFill>
                <a:srgbClr val="000000"/>
              </a:solidFill>
              <a:prstDash val="solid"/>
              <a:miter/>
              <a:headEnd type="none" w="med" len="med"/>
              <a:tailEnd type="none" w="med" len="med"/>
            </a:ln>
          </p:spPr>
        </p:cxnSp>
        <p:pic>
          <p:nvPicPr>
            <p:cNvPr id="45" name="Shape 129"/>
            <p:cNvPicPr preferRelativeResize="0"/>
            <p:nvPr/>
          </p:nvPicPr>
          <p:blipFill rotWithShape="1">
            <a:blip r:embed="rId5">
              <a:alphaModFix/>
            </a:blip>
            <a:srcRect/>
            <a:stretch/>
          </p:blipFill>
          <p:spPr>
            <a:xfrm>
              <a:off x="8004175" y="4829175"/>
              <a:ext cx="436562" cy="200024"/>
            </a:xfrm>
            <a:prstGeom prst="rect">
              <a:avLst/>
            </a:prstGeom>
            <a:noFill/>
            <a:ln>
              <a:noFill/>
            </a:ln>
          </p:spPr>
        </p:pic>
        <p:pic>
          <p:nvPicPr>
            <p:cNvPr id="46" name="Shape 130"/>
            <p:cNvPicPr preferRelativeResize="0"/>
            <p:nvPr/>
          </p:nvPicPr>
          <p:blipFill rotWithShape="1">
            <a:blip r:embed="rId6">
              <a:alphaModFix/>
            </a:blip>
            <a:srcRect/>
            <a:stretch/>
          </p:blipFill>
          <p:spPr>
            <a:xfrm>
              <a:off x="7391400" y="5087937"/>
              <a:ext cx="512762" cy="234949"/>
            </a:xfrm>
            <a:prstGeom prst="rect">
              <a:avLst/>
            </a:prstGeom>
            <a:noFill/>
            <a:ln>
              <a:noFill/>
            </a:ln>
          </p:spPr>
        </p:pic>
        <p:pic>
          <p:nvPicPr>
            <p:cNvPr id="47" name="Shape 131"/>
            <p:cNvPicPr preferRelativeResize="0"/>
            <p:nvPr/>
          </p:nvPicPr>
          <p:blipFill rotWithShape="1">
            <a:blip r:embed="rId5">
              <a:alphaModFix/>
            </a:blip>
            <a:srcRect/>
            <a:stretch/>
          </p:blipFill>
          <p:spPr>
            <a:xfrm>
              <a:off x="7696200" y="4468812"/>
              <a:ext cx="436562" cy="200024"/>
            </a:xfrm>
            <a:prstGeom prst="rect">
              <a:avLst/>
            </a:prstGeom>
            <a:noFill/>
            <a:ln>
              <a:noFill/>
            </a:ln>
          </p:spPr>
        </p:pic>
        <p:pic>
          <p:nvPicPr>
            <p:cNvPr id="48" name="Shape 132"/>
            <p:cNvPicPr preferRelativeResize="0"/>
            <p:nvPr/>
          </p:nvPicPr>
          <p:blipFill rotWithShape="1">
            <a:blip r:embed="rId9">
              <a:alphaModFix/>
            </a:blip>
            <a:srcRect/>
            <a:stretch/>
          </p:blipFill>
          <p:spPr>
            <a:xfrm>
              <a:off x="6046787" y="4673600"/>
              <a:ext cx="557211" cy="454024"/>
            </a:xfrm>
            <a:prstGeom prst="rect">
              <a:avLst/>
            </a:prstGeom>
            <a:noFill/>
            <a:ln>
              <a:noFill/>
            </a:ln>
          </p:spPr>
        </p:pic>
        <p:sp>
          <p:nvSpPr>
            <p:cNvPr id="49" name="Shape 133"/>
            <p:cNvSpPr txBox="1"/>
            <p:nvPr/>
          </p:nvSpPr>
          <p:spPr>
            <a:xfrm>
              <a:off x="6650036" y="5562600"/>
              <a:ext cx="2038349" cy="2460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000" b="0" i="1" u="none" strike="noStrike" cap="none" baseline="0">
                  <a:solidFill>
                    <a:srgbClr val="000000"/>
                  </a:solidFill>
                  <a:latin typeface="Calibri"/>
                  <a:ea typeface="Calibri"/>
                  <a:cs typeface="Calibri"/>
                  <a:sym typeface="Calibri"/>
                </a:rPr>
                <a:t>Physical Network</a:t>
              </a:r>
            </a:p>
          </p:txBody>
        </p:sp>
        <p:pic>
          <p:nvPicPr>
            <p:cNvPr id="50" name="Shape 134"/>
            <p:cNvPicPr preferRelativeResize="0"/>
            <p:nvPr/>
          </p:nvPicPr>
          <p:blipFill rotWithShape="1">
            <a:blip r:embed="rId10">
              <a:alphaModFix/>
            </a:blip>
            <a:srcRect/>
            <a:stretch/>
          </p:blipFill>
          <p:spPr>
            <a:xfrm>
              <a:off x="4932362" y="1871661"/>
              <a:ext cx="1376361" cy="517524"/>
            </a:xfrm>
            <a:prstGeom prst="rect">
              <a:avLst/>
            </a:prstGeom>
            <a:noFill/>
            <a:ln>
              <a:noFill/>
            </a:ln>
          </p:spPr>
        </p:pic>
        <p:pic>
          <p:nvPicPr>
            <p:cNvPr id="51" name="Shape 135"/>
            <p:cNvPicPr preferRelativeResize="0"/>
            <p:nvPr/>
          </p:nvPicPr>
          <p:blipFill rotWithShape="1">
            <a:blip r:embed="rId11">
              <a:alphaModFix/>
            </a:blip>
            <a:srcRect/>
            <a:stretch/>
          </p:blipFill>
          <p:spPr>
            <a:xfrm>
              <a:off x="5284787" y="1700211"/>
              <a:ext cx="261936" cy="347662"/>
            </a:xfrm>
            <a:prstGeom prst="rect">
              <a:avLst/>
            </a:prstGeom>
            <a:noFill/>
            <a:ln>
              <a:noFill/>
            </a:ln>
          </p:spPr>
        </p:pic>
        <p:pic>
          <p:nvPicPr>
            <p:cNvPr id="52" name="Shape 136"/>
            <p:cNvPicPr preferRelativeResize="0"/>
            <p:nvPr/>
          </p:nvPicPr>
          <p:blipFill rotWithShape="1">
            <a:blip r:embed="rId12">
              <a:alphaModFix/>
            </a:blip>
            <a:srcRect/>
            <a:stretch/>
          </p:blipFill>
          <p:spPr>
            <a:xfrm>
              <a:off x="5022850" y="1773236"/>
              <a:ext cx="219075" cy="227012"/>
            </a:xfrm>
            <a:prstGeom prst="rect">
              <a:avLst/>
            </a:prstGeom>
            <a:noFill/>
            <a:ln>
              <a:noFill/>
            </a:ln>
          </p:spPr>
        </p:pic>
        <p:pic>
          <p:nvPicPr>
            <p:cNvPr id="53" name="Shape 137"/>
            <p:cNvPicPr preferRelativeResize="0"/>
            <p:nvPr/>
          </p:nvPicPr>
          <p:blipFill rotWithShape="1">
            <a:blip r:embed="rId12">
              <a:alphaModFix/>
            </a:blip>
            <a:srcRect/>
            <a:stretch/>
          </p:blipFill>
          <p:spPr>
            <a:xfrm>
              <a:off x="5022850" y="2017711"/>
              <a:ext cx="219075" cy="225425"/>
            </a:xfrm>
            <a:prstGeom prst="rect">
              <a:avLst/>
            </a:prstGeom>
            <a:noFill/>
            <a:ln>
              <a:noFill/>
            </a:ln>
          </p:spPr>
        </p:pic>
        <p:pic>
          <p:nvPicPr>
            <p:cNvPr id="54" name="Shape 138"/>
            <p:cNvPicPr preferRelativeResize="0"/>
            <p:nvPr/>
          </p:nvPicPr>
          <p:blipFill rotWithShape="1">
            <a:blip r:embed="rId13">
              <a:alphaModFix/>
            </a:blip>
            <a:srcRect/>
            <a:stretch/>
          </p:blipFill>
          <p:spPr>
            <a:xfrm>
              <a:off x="5267325" y="2146300"/>
              <a:ext cx="274636" cy="225425"/>
            </a:xfrm>
            <a:prstGeom prst="rect">
              <a:avLst/>
            </a:prstGeom>
            <a:noFill/>
            <a:ln>
              <a:noFill/>
            </a:ln>
          </p:spPr>
        </p:pic>
        <p:pic>
          <p:nvPicPr>
            <p:cNvPr id="55" name="Shape 139"/>
            <p:cNvPicPr preferRelativeResize="0"/>
            <p:nvPr/>
          </p:nvPicPr>
          <p:blipFill rotWithShape="1">
            <a:blip r:embed="rId14">
              <a:alphaModFix/>
            </a:blip>
            <a:srcRect/>
            <a:stretch/>
          </p:blipFill>
          <p:spPr>
            <a:xfrm>
              <a:off x="6619875" y="1785936"/>
              <a:ext cx="1457324" cy="519112"/>
            </a:xfrm>
            <a:prstGeom prst="rect">
              <a:avLst/>
            </a:prstGeom>
            <a:noFill/>
            <a:ln>
              <a:noFill/>
            </a:ln>
          </p:spPr>
        </p:pic>
        <p:sp>
          <p:nvSpPr>
            <p:cNvPr id="56" name="Shape 140"/>
            <p:cNvSpPr txBox="1"/>
            <p:nvPr/>
          </p:nvSpPr>
          <p:spPr>
            <a:xfrm>
              <a:off x="5048250" y="2362200"/>
              <a:ext cx="1200150" cy="260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100" b="0" i="0" u="none" strike="noStrike" cap="none" baseline="0">
                  <a:solidFill>
                    <a:srgbClr val="000000"/>
                  </a:solidFill>
                  <a:latin typeface="Arial"/>
                  <a:ea typeface="Arial"/>
                  <a:cs typeface="Arial"/>
                  <a:sym typeface="Arial"/>
                </a:rPr>
                <a:t>Enterprise apps </a:t>
              </a:r>
            </a:p>
          </p:txBody>
        </p:sp>
        <p:pic>
          <p:nvPicPr>
            <p:cNvPr id="57" name="Shape 141"/>
            <p:cNvPicPr preferRelativeResize="0"/>
            <p:nvPr/>
          </p:nvPicPr>
          <p:blipFill rotWithShape="1">
            <a:blip r:embed="rId13">
              <a:alphaModFix/>
            </a:blip>
            <a:srcRect/>
            <a:stretch/>
          </p:blipFill>
          <p:spPr>
            <a:xfrm>
              <a:off x="7291386" y="1974850"/>
              <a:ext cx="273049" cy="225425"/>
            </a:xfrm>
            <a:prstGeom prst="rect">
              <a:avLst/>
            </a:prstGeom>
            <a:noFill/>
            <a:ln>
              <a:noFill/>
            </a:ln>
          </p:spPr>
        </p:pic>
        <p:pic>
          <p:nvPicPr>
            <p:cNvPr id="58" name="Shape 142"/>
            <p:cNvPicPr preferRelativeResize="0"/>
            <p:nvPr/>
          </p:nvPicPr>
          <p:blipFill rotWithShape="1">
            <a:blip r:embed="rId11">
              <a:alphaModFix/>
            </a:blip>
            <a:srcRect/>
            <a:stretch/>
          </p:blipFill>
          <p:spPr>
            <a:xfrm>
              <a:off x="6913561" y="1736725"/>
              <a:ext cx="261936" cy="347662"/>
            </a:xfrm>
            <a:prstGeom prst="rect">
              <a:avLst/>
            </a:prstGeom>
            <a:noFill/>
            <a:ln>
              <a:noFill/>
            </a:ln>
          </p:spPr>
        </p:pic>
        <p:sp>
          <p:nvSpPr>
            <p:cNvPr id="59" name="Shape 143"/>
            <p:cNvSpPr txBox="1"/>
            <p:nvPr/>
          </p:nvSpPr>
          <p:spPr>
            <a:xfrm>
              <a:off x="6602411" y="2243136"/>
              <a:ext cx="1650999" cy="4302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100" b="0" i="0" u="none" strike="noStrike" cap="none" baseline="0" dirty="0">
                  <a:solidFill>
                    <a:srgbClr val="000000"/>
                  </a:solidFill>
                  <a:latin typeface="Arial"/>
                  <a:ea typeface="Arial"/>
                  <a:cs typeface="Arial"/>
                  <a:sym typeface="Arial"/>
                </a:rPr>
                <a:t>Security, load </a:t>
              </a:r>
            </a:p>
            <a:p>
              <a:pPr marL="0" marR="0" lvl="0" indent="0" algn="ctr" rtl="0">
                <a:lnSpc>
                  <a:spcPct val="100000"/>
                </a:lnSpc>
                <a:spcBef>
                  <a:spcPts val="0"/>
                </a:spcBef>
                <a:spcAft>
                  <a:spcPts val="0"/>
                </a:spcAft>
                <a:buClr>
                  <a:srgbClr val="000000"/>
                </a:buClr>
                <a:buSzPct val="25000"/>
                <a:buFont typeface="Arial"/>
                <a:buNone/>
              </a:pPr>
              <a:r>
                <a:rPr lang="en-US" sz="1100" b="0" i="0" u="none" strike="noStrike" cap="none" baseline="0" dirty="0">
                  <a:solidFill>
                    <a:srgbClr val="000000"/>
                  </a:solidFill>
                  <a:latin typeface="Arial"/>
                  <a:ea typeface="Arial"/>
                  <a:cs typeface="Arial"/>
                  <a:sym typeface="Arial"/>
                </a:rPr>
                <a:t>balancing, etc. services</a:t>
              </a:r>
            </a:p>
          </p:txBody>
        </p:sp>
        <p:sp>
          <p:nvSpPr>
            <p:cNvPr id="60" name="Shape 145"/>
            <p:cNvSpPr/>
            <p:nvPr/>
          </p:nvSpPr>
          <p:spPr>
            <a:xfrm>
              <a:off x="5991225" y="2528886"/>
              <a:ext cx="952499" cy="449262"/>
            </a:xfrm>
            <a:prstGeom prst="upDownArrow">
              <a:avLst>
                <a:gd name="adj1" fmla="val 8170"/>
                <a:gd name="adj2" fmla="val 7690"/>
              </a:avLst>
            </a:prstGeom>
            <a:solidFill>
              <a:srgbClr val="FFCC00"/>
            </a:solidFill>
            <a:ln w="2540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pic>
          <p:nvPicPr>
            <p:cNvPr id="61" name="Shape 147"/>
            <p:cNvPicPr preferRelativeResize="0"/>
            <p:nvPr/>
          </p:nvPicPr>
          <p:blipFill rotWithShape="1">
            <a:blip r:embed="rId11">
              <a:alphaModFix/>
            </a:blip>
            <a:srcRect/>
            <a:stretch/>
          </p:blipFill>
          <p:spPr>
            <a:xfrm>
              <a:off x="5589587" y="1682750"/>
              <a:ext cx="261936" cy="347662"/>
            </a:xfrm>
            <a:prstGeom prst="rect">
              <a:avLst/>
            </a:prstGeom>
            <a:noFill/>
            <a:ln>
              <a:noFill/>
            </a:ln>
          </p:spPr>
        </p:pic>
        <p:pic>
          <p:nvPicPr>
            <p:cNvPr id="62" name="Shape 148"/>
            <p:cNvPicPr preferRelativeResize="0"/>
            <p:nvPr/>
          </p:nvPicPr>
          <p:blipFill rotWithShape="1">
            <a:blip r:embed="rId13">
              <a:alphaModFix/>
            </a:blip>
            <a:srcRect/>
            <a:stretch/>
          </p:blipFill>
          <p:spPr>
            <a:xfrm>
              <a:off x="5572125" y="2127250"/>
              <a:ext cx="279399" cy="231775"/>
            </a:xfrm>
            <a:prstGeom prst="rect">
              <a:avLst/>
            </a:prstGeom>
            <a:noFill/>
            <a:ln>
              <a:noFill/>
            </a:ln>
          </p:spPr>
        </p:pic>
        <p:pic>
          <p:nvPicPr>
            <p:cNvPr id="63" name="Shape 149"/>
            <p:cNvPicPr preferRelativeResize="0"/>
            <p:nvPr/>
          </p:nvPicPr>
          <p:blipFill rotWithShape="1">
            <a:blip r:embed="rId12">
              <a:alphaModFix/>
            </a:blip>
            <a:srcRect/>
            <a:stretch/>
          </p:blipFill>
          <p:spPr>
            <a:xfrm>
              <a:off x="5876925" y="1773236"/>
              <a:ext cx="219075" cy="227012"/>
            </a:xfrm>
            <a:prstGeom prst="rect">
              <a:avLst/>
            </a:prstGeom>
            <a:noFill/>
            <a:ln>
              <a:noFill/>
            </a:ln>
          </p:spPr>
        </p:pic>
        <p:pic>
          <p:nvPicPr>
            <p:cNvPr id="64" name="Shape 150"/>
            <p:cNvPicPr preferRelativeResize="0"/>
            <p:nvPr/>
          </p:nvPicPr>
          <p:blipFill rotWithShape="1">
            <a:blip r:embed="rId12">
              <a:alphaModFix/>
            </a:blip>
            <a:srcRect/>
            <a:stretch/>
          </p:blipFill>
          <p:spPr>
            <a:xfrm>
              <a:off x="5876925" y="2017711"/>
              <a:ext cx="219075" cy="225425"/>
            </a:xfrm>
            <a:prstGeom prst="rect">
              <a:avLst/>
            </a:prstGeom>
            <a:noFill/>
            <a:ln>
              <a:noFill/>
            </a:ln>
          </p:spPr>
        </p:pic>
        <p:pic>
          <p:nvPicPr>
            <p:cNvPr id="65" name="Shape 151"/>
            <p:cNvPicPr preferRelativeResize="0"/>
            <p:nvPr/>
          </p:nvPicPr>
          <p:blipFill rotWithShape="1">
            <a:blip r:embed="rId12">
              <a:alphaModFix/>
            </a:blip>
            <a:srcRect/>
            <a:stretch/>
          </p:blipFill>
          <p:spPr>
            <a:xfrm>
              <a:off x="7650161" y="1816100"/>
              <a:ext cx="219075" cy="225425"/>
            </a:xfrm>
            <a:prstGeom prst="rect">
              <a:avLst/>
            </a:prstGeom>
            <a:noFill/>
            <a:ln>
              <a:noFill/>
            </a:ln>
          </p:spPr>
        </p:pic>
        <p:sp>
          <p:nvSpPr>
            <p:cNvPr id="66" name="Shape 152"/>
            <p:cNvSpPr txBox="1"/>
            <p:nvPr/>
          </p:nvSpPr>
          <p:spPr>
            <a:xfrm>
              <a:off x="1954211" y="5064125"/>
              <a:ext cx="1897062"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6600"/>
                </a:buClr>
                <a:buSzPct val="25000"/>
                <a:buFont typeface="Calibri"/>
                <a:buNone/>
              </a:pPr>
              <a:r>
                <a:rPr lang="en-US" sz="1800" b="0" i="0" u="none" strike="noStrike" cap="none" baseline="0">
                  <a:solidFill>
                    <a:srgbClr val="FF6600"/>
                  </a:solidFill>
                  <a:latin typeface="Calibri"/>
                  <a:ea typeface="Calibri"/>
                  <a:cs typeface="Calibri"/>
                  <a:sym typeface="Calibri"/>
                </a:rPr>
                <a:t>Focus Area </a:t>
              </a:r>
            </a:p>
            <a:p>
              <a:pPr marL="0" marR="0" lvl="0" indent="0" algn="l" rtl="0">
                <a:lnSpc>
                  <a:spcPct val="100000"/>
                </a:lnSpc>
                <a:spcBef>
                  <a:spcPts val="0"/>
                </a:spcBef>
                <a:spcAft>
                  <a:spcPts val="0"/>
                </a:spcAft>
                <a:buClr>
                  <a:srgbClr val="FF6600"/>
                </a:buClr>
                <a:buSzPct val="25000"/>
                <a:buFont typeface="Calibri"/>
                <a:buNone/>
              </a:pPr>
              <a:r>
                <a:rPr lang="en-US" sz="1800" b="0" i="0" u="none" strike="noStrike" cap="none" baseline="0">
                  <a:solidFill>
                    <a:srgbClr val="FF6600"/>
                  </a:solidFill>
                  <a:latin typeface="Calibri"/>
                  <a:ea typeface="Calibri"/>
                  <a:cs typeface="Calibri"/>
                  <a:sym typeface="Calibri"/>
                </a:rPr>
                <a:t>for OpenDaylight </a:t>
              </a:r>
            </a:p>
          </p:txBody>
        </p:sp>
        <p:cxnSp>
          <p:nvCxnSpPr>
            <p:cNvPr id="67" name="Shape 153"/>
            <p:cNvCxnSpPr/>
            <p:nvPr/>
          </p:nvCxnSpPr>
          <p:spPr>
            <a:xfrm rot="10800000" flipH="1">
              <a:off x="3276600" y="3597274"/>
              <a:ext cx="958850" cy="1743075"/>
            </a:xfrm>
            <a:prstGeom prst="straightConnector1">
              <a:avLst/>
            </a:prstGeom>
            <a:noFill/>
            <a:ln w="25400" cap="flat">
              <a:solidFill>
                <a:srgbClr val="DA291C"/>
              </a:solidFill>
              <a:prstDash val="solid"/>
              <a:miter/>
              <a:headEnd type="none" w="med" len="med"/>
              <a:tailEnd type="stealth" w="lg" len="lg"/>
            </a:ln>
          </p:spPr>
        </p:cxnSp>
        <p:sp>
          <p:nvSpPr>
            <p:cNvPr id="68" name="Shape 154"/>
            <p:cNvSpPr/>
            <p:nvPr/>
          </p:nvSpPr>
          <p:spPr>
            <a:xfrm>
              <a:off x="5991225" y="4043362"/>
              <a:ext cx="952499" cy="449262"/>
            </a:xfrm>
            <a:prstGeom prst="upDownArrow">
              <a:avLst>
                <a:gd name="adj1" fmla="val 8170"/>
                <a:gd name="adj2" fmla="val 7690"/>
              </a:avLst>
            </a:prstGeom>
            <a:solidFill>
              <a:srgbClr val="FFCC00"/>
            </a:solidFill>
            <a:ln w="2540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90113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SDN </a:t>
            </a:r>
            <a:r>
              <a:rPr lang="en-US" dirty="0" smtClean="0"/>
              <a:t>Architecture Characteristics</a:t>
            </a:r>
            <a:endParaRPr lang="en-US" dirty="0"/>
          </a:p>
        </p:txBody>
      </p:sp>
      <p:sp>
        <p:nvSpPr>
          <p:cNvPr id="3" name="Content Placeholder 2"/>
          <p:cNvSpPr>
            <a:spLocks noGrp="1"/>
          </p:cNvSpPr>
          <p:nvPr>
            <p:ph idx="1"/>
          </p:nvPr>
        </p:nvSpPr>
        <p:spPr/>
        <p:txBody>
          <a:bodyPr/>
          <a:lstStyle/>
          <a:p>
            <a:r>
              <a:rPr lang="en-US" dirty="0" smtClean="0"/>
              <a:t>Directly programmable</a:t>
            </a:r>
          </a:p>
          <a:p>
            <a:r>
              <a:rPr lang="en-US" dirty="0" smtClean="0"/>
              <a:t>Agile</a:t>
            </a:r>
          </a:p>
          <a:p>
            <a:r>
              <a:rPr lang="en-US" dirty="0" smtClean="0"/>
              <a:t>Centrally managed</a:t>
            </a:r>
          </a:p>
          <a:p>
            <a:r>
              <a:rPr lang="en-US" dirty="0" smtClean="0"/>
              <a:t>Programmatically configure</a:t>
            </a:r>
          </a:p>
          <a:p>
            <a:r>
              <a:rPr lang="en-US" dirty="0" smtClean="0"/>
              <a:t>Open standards-based and vendor-neutral</a:t>
            </a:r>
            <a:endParaRPr lang="en-US" dirty="0"/>
          </a:p>
        </p:txBody>
      </p:sp>
    </p:spTree>
    <p:extLst>
      <p:ext uri="{BB962C8B-B14F-4D97-AF65-F5344CB8AC3E}">
        <p14:creationId xmlns:p14="http://schemas.microsoft.com/office/powerpoint/2010/main" val="831099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Overview</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8250" y="1339703"/>
            <a:ext cx="8470864" cy="4235432"/>
          </a:xfrm>
        </p:spPr>
      </p:pic>
    </p:spTree>
    <p:extLst>
      <p:ext uri="{BB962C8B-B14F-4D97-AF65-F5344CB8AC3E}">
        <p14:creationId xmlns:p14="http://schemas.microsoft.com/office/powerpoint/2010/main" val="149798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t>
            </a:r>
            <a:r>
              <a:rPr lang="en-US" dirty="0" err="1"/>
              <a:t>OpenDaylight</a:t>
            </a:r>
            <a:r>
              <a:rPr lang="en-US" dirty="0"/>
              <a:t>?</a:t>
            </a:r>
          </a:p>
        </p:txBody>
      </p:sp>
      <p:sp>
        <p:nvSpPr>
          <p:cNvPr id="3" name="Content Placeholder 2"/>
          <p:cNvSpPr>
            <a:spLocks noGrp="1"/>
          </p:cNvSpPr>
          <p:nvPr>
            <p:ph idx="1"/>
          </p:nvPr>
        </p:nvSpPr>
        <p:spPr/>
        <p:txBody>
          <a:bodyPr/>
          <a:lstStyle/>
          <a:p>
            <a:r>
              <a:rPr lang="en-US" dirty="0" smtClean="0"/>
              <a:t>Open </a:t>
            </a:r>
            <a:r>
              <a:rPr lang="en-US" dirty="0"/>
              <a:t>source project</a:t>
            </a:r>
          </a:p>
          <a:p>
            <a:r>
              <a:rPr lang="en-US" dirty="0"/>
              <a:t>Modular, pluggable, and flexible controller at its core</a:t>
            </a:r>
          </a:p>
          <a:p>
            <a:r>
              <a:rPr lang="en-US" dirty="0"/>
              <a:t>Implemented strictly in software</a:t>
            </a:r>
          </a:p>
          <a:p>
            <a:pPr lvl="1"/>
            <a:r>
              <a:rPr lang="en-US" dirty="0"/>
              <a:t>Contained within its own Java Virtual Machine (JVM)</a:t>
            </a:r>
          </a:p>
          <a:p>
            <a:r>
              <a:rPr lang="en-US" dirty="0"/>
              <a:t>Deployable on any hardware and OS that supports Java</a:t>
            </a:r>
          </a:p>
        </p:txBody>
      </p:sp>
    </p:spTree>
    <p:extLst>
      <p:ext uri="{BB962C8B-B14F-4D97-AF65-F5344CB8AC3E}">
        <p14:creationId xmlns:p14="http://schemas.microsoft.com/office/powerpoint/2010/main" val="1982945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t>
            </a:r>
            <a:r>
              <a:rPr lang="en-US" dirty="0" smtClean="0"/>
              <a:t>in </a:t>
            </a:r>
            <a:r>
              <a:rPr lang="en-US" dirty="0" err="1" smtClean="0"/>
              <a:t>OpenDaylight</a:t>
            </a:r>
            <a:r>
              <a:rPr lang="en-US" dirty="0" smtClean="0"/>
              <a:t> </a:t>
            </a:r>
            <a:r>
              <a:rPr lang="en-US" dirty="0" smtClean="0"/>
              <a:t>Project?</a:t>
            </a:r>
            <a:endParaRPr lang="en-US" dirty="0"/>
          </a:p>
        </p:txBody>
      </p:sp>
      <p:pic>
        <p:nvPicPr>
          <p:cNvPr id="14" name="Picture 4" descr="Screen Shot 2014-10-15 at 1.32.1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67" y="1577566"/>
            <a:ext cx="5045033" cy="486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2"/>
          <p:cNvSpPr txBox="1">
            <a:spLocks/>
          </p:cNvSpPr>
          <p:nvPr/>
        </p:nvSpPr>
        <p:spPr>
          <a:xfrm>
            <a:off x="7004050" y="2205038"/>
            <a:ext cx="2759075" cy="1520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800" kern="1200" baseline="0">
                <a:solidFill>
                  <a:schemeClr val="tx1"/>
                </a:solidFill>
                <a:latin typeface="+mj-lt"/>
                <a:ea typeface="+mn-ea"/>
                <a:cs typeface="Garamond"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800" smtClean="0">
                <a:latin typeface="Arial" charset="0"/>
                <a:ea typeface="MS PGothic" charset="0"/>
              </a:rPr>
              <a:t>Continuous Growth to 41 Members</a:t>
            </a:r>
            <a:endParaRPr lang="en-US" sz="2800" dirty="0">
              <a:latin typeface="Arial" charset="0"/>
              <a:ea typeface="MS PGothic" charset="0"/>
            </a:endParaRPr>
          </a:p>
        </p:txBody>
      </p:sp>
    </p:spTree>
    <p:extLst>
      <p:ext uri="{BB962C8B-B14F-4D97-AF65-F5344CB8AC3E}">
        <p14:creationId xmlns:p14="http://schemas.microsoft.com/office/powerpoint/2010/main" val="980356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makes products based on Open Daylight?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532" y="1623818"/>
            <a:ext cx="9258300" cy="4076700"/>
          </a:xfrm>
          <a:prstGeom prst="rect">
            <a:avLst/>
          </a:prstGeom>
        </p:spPr>
      </p:pic>
    </p:spTree>
    <p:extLst>
      <p:ext uri="{BB962C8B-B14F-4D97-AF65-F5344CB8AC3E}">
        <p14:creationId xmlns:p14="http://schemas.microsoft.com/office/powerpoint/2010/main" val="1237053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2525" y="4139630"/>
            <a:ext cx="9908275" cy="706311"/>
          </a:xfrm>
          <a:prstGeom prst="roundRect">
            <a:avLst>
              <a:gd name="adj" fmla="val 11616"/>
            </a:avLst>
          </a:prstGeom>
        </p:spPr>
        <p:style>
          <a:lnRef idx="1">
            <a:schemeClr val="accent5"/>
          </a:lnRef>
          <a:fillRef idx="3">
            <a:schemeClr val="accent5"/>
          </a:fillRef>
          <a:effectRef idx="2">
            <a:schemeClr val="accent5"/>
          </a:effectRef>
          <a:fontRef idx="minor">
            <a:schemeClr val="lt1"/>
          </a:fontRef>
        </p:style>
        <p:txBody>
          <a:bodyPr rtlCol="0" anchor="ctr"/>
          <a:lstStyle/>
          <a:p>
            <a:pPr algn="ctr">
              <a:lnSpc>
                <a:spcPct val="90000"/>
              </a:lnSpc>
              <a:defRPr/>
            </a:pPr>
            <a:r>
              <a:rPr lang="en-US" dirty="0">
                <a:solidFill>
                  <a:srgbClr val="17375E"/>
                </a:solidFill>
                <a:cs typeface="Calibri"/>
              </a:rPr>
              <a:t>Service Abstraction Layer/Core</a:t>
            </a:r>
          </a:p>
        </p:txBody>
      </p:sp>
      <p:sp>
        <p:nvSpPr>
          <p:cNvPr id="8" name="TextBox 7"/>
          <p:cNvSpPr txBox="1"/>
          <p:nvPr/>
        </p:nvSpPr>
        <p:spPr>
          <a:xfrm>
            <a:off x="3124201" y="130917"/>
            <a:ext cx="6739200" cy="707886"/>
          </a:xfrm>
          <a:prstGeom prst="rect">
            <a:avLst/>
          </a:prstGeom>
          <a:noFill/>
        </p:spPr>
        <p:txBody>
          <a:bodyPr wrap="square" rtlCol="0">
            <a:spAutoFit/>
          </a:bodyPr>
          <a:lstStyle/>
          <a:p>
            <a:pPr algn="r"/>
            <a:r>
              <a:rPr lang="en-US" sz="2000" dirty="0" smtClean="0">
                <a:solidFill>
                  <a:schemeClr val="accent2"/>
                </a:solidFill>
                <a:latin typeface="HelveticaNeueLT Std Cn" panose="020B0506030502030204" pitchFamily="34" charset="0"/>
              </a:rPr>
              <a:t>4</a:t>
            </a:r>
            <a:r>
              <a:rPr lang="en-US" sz="2000" baseline="30000" dirty="0" smtClean="0">
                <a:solidFill>
                  <a:schemeClr val="accent2"/>
                </a:solidFill>
                <a:latin typeface="HelveticaNeueLT Std Cn" panose="020B0506030502030204" pitchFamily="34" charset="0"/>
              </a:rPr>
              <a:t>th</a:t>
            </a:r>
            <a:r>
              <a:rPr lang="en-US" sz="2000" dirty="0" smtClean="0">
                <a:solidFill>
                  <a:schemeClr val="accent2"/>
                </a:solidFill>
                <a:latin typeface="HelveticaNeueLT Std Cn" panose="020B0506030502030204" pitchFamily="34" charset="0"/>
              </a:rPr>
              <a:t> Release “Beryllium” </a:t>
            </a:r>
          </a:p>
          <a:p>
            <a:pPr algn="r"/>
            <a:r>
              <a:rPr lang="en-US" sz="2000" dirty="0" smtClean="0">
                <a:solidFill>
                  <a:schemeClr val="accent2"/>
                </a:solidFill>
                <a:latin typeface="HelveticaNeueLT Std Cn" panose="020B0506030502030204" pitchFamily="34" charset="0"/>
              </a:rPr>
              <a:t>Production-Ready Open SDN Platform</a:t>
            </a:r>
          </a:p>
        </p:txBody>
      </p:sp>
      <p:pic>
        <p:nvPicPr>
          <p:cNvPr id="9" name="Picture 6"/>
          <p:cNvPicPr>
            <a:picLocks noChangeAspect="1"/>
          </p:cNvPicPr>
          <p:nvPr/>
        </p:nvPicPr>
        <p:blipFill>
          <a:blip r:embed="rId3">
            <a:extLst>
              <a:ext uri="{28A0092B-C50C-407E-A947-70E740481C1C}">
                <a14:useLocalDpi xmlns:a14="http://schemas.microsoft.com/office/drawing/2010/main" val="0"/>
              </a:ext>
            </a:extLst>
          </a:blip>
          <a:srcRect b="27104"/>
          <a:stretch>
            <a:fillRect/>
          </a:stretch>
        </p:blipFill>
        <p:spPr bwMode="auto">
          <a:xfrm>
            <a:off x="277001" y="98681"/>
            <a:ext cx="2492044" cy="719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ounded Rectangle 16"/>
          <p:cNvSpPr/>
          <p:nvPr/>
        </p:nvSpPr>
        <p:spPr>
          <a:xfrm>
            <a:off x="259610" y="5690356"/>
            <a:ext cx="1555097"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bg1"/>
                </a:solidFill>
              </a:rPr>
              <a:t>OpenFlow</a:t>
            </a:r>
            <a:r>
              <a:rPr lang="en-US" sz="1000" b="1" dirty="0" smtClean="0">
                <a:solidFill>
                  <a:schemeClr val="bg1"/>
                </a:solidFill>
              </a:rPr>
              <a:t> Enabled Devices</a:t>
            </a:r>
            <a:endParaRPr lang="en-US" sz="1000" b="1"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896" y="6268508"/>
            <a:ext cx="1552575" cy="504825"/>
          </a:xfrm>
          <a:prstGeom prst="rect">
            <a:avLst/>
          </a:prstGeom>
        </p:spPr>
      </p:pic>
      <p:sp>
        <p:nvSpPr>
          <p:cNvPr id="33" name="Rounded Rectangle 32"/>
          <p:cNvSpPr/>
          <p:nvPr/>
        </p:nvSpPr>
        <p:spPr>
          <a:xfrm>
            <a:off x="4195442" y="5690356"/>
            <a:ext cx="1422577"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Open </a:t>
            </a:r>
            <a:r>
              <a:rPr lang="en-US" sz="1000" b="1" dirty="0" err="1" smtClean="0">
                <a:solidFill>
                  <a:schemeClr val="bg1"/>
                </a:solidFill>
              </a:rPr>
              <a:t>vSwitches</a:t>
            </a:r>
            <a:endParaRPr lang="en-US" sz="1000" b="1" dirty="0">
              <a:solidFill>
                <a:schemeClr val="bg1"/>
              </a:solidFill>
            </a:endParaRPr>
          </a:p>
        </p:txBody>
      </p:sp>
      <p:sp>
        <p:nvSpPr>
          <p:cNvPr id="34" name="Rounded Rectangle 33"/>
          <p:cNvSpPr/>
          <p:nvPr/>
        </p:nvSpPr>
        <p:spPr>
          <a:xfrm>
            <a:off x="8143216" y="5690356"/>
            <a:ext cx="1532861"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Additional Virtual &amp; Physical Devices</a:t>
            </a:r>
            <a:endParaRPr lang="en-US" sz="1000" b="1" dirty="0">
              <a:solidFill>
                <a:schemeClr val="bg1"/>
              </a:solidFill>
            </a:endParaRPr>
          </a:p>
        </p:txBody>
      </p:sp>
      <p:sp>
        <p:nvSpPr>
          <p:cNvPr id="35" name="Rounded Rectangle 34"/>
          <p:cNvSpPr/>
          <p:nvPr/>
        </p:nvSpPr>
        <p:spPr>
          <a:xfrm>
            <a:off x="10363198" y="5690356"/>
            <a:ext cx="1728137" cy="543836"/>
          </a:xfrm>
          <a:prstGeom prst="roundRect">
            <a:avLst/>
          </a:prstGeom>
          <a:solidFill>
            <a:srgbClr val="81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Data Plane Elements</a:t>
            </a:r>
          </a:p>
          <a:p>
            <a:pPr algn="ctr"/>
            <a:r>
              <a:rPr lang="en-US" sz="1000" b="1" dirty="0" smtClean="0">
                <a:solidFill>
                  <a:schemeClr val="bg1"/>
                </a:solidFill>
              </a:rPr>
              <a:t> (Virtual Switches, Physical Device Interfaces)</a:t>
            </a:r>
            <a:endParaRPr lang="en-US" sz="1000" b="1" dirty="0">
              <a:solidFill>
                <a:schemeClr val="bg1"/>
              </a:solidFill>
            </a:endParaRP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500" y="6268508"/>
            <a:ext cx="1552575" cy="504825"/>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597" y="6268508"/>
            <a:ext cx="1552575" cy="504825"/>
          </a:xfrm>
          <a:prstGeom prst="rect">
            <a:avLst/>
          </a:prstGeom>
        </p:spPr>
      </p:pic>
      <p:sp>
        <p:nvSpPr>
          <p:cNvPr id="23" name="Rounded Rectangle 22"/>
          <p:cNvSpPr/>
          <p:nvPr/>
        </p:nvSpPr>
        <p:spPr>
          <a:xfrm>
            <a:off x="10348766" y="2310474"/>
            <a:ext cx="1689099" cy="554180"/>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Controller Platform Services/Applications</a:t>
            </a:r>
            <a:endParaRPr lang="en-US" sz="1000" b="1" dirty="0">
              <a:solidFill>
                <a:schemeClr val="bg1"/>
              </a:solidFill>
            </a:endParaRPr>
          </a:p>
        </p:txBody>
      </p:sp>
      <p:sp>
        <p:nvSpPr>
          <p:cNvPr id="24" name="Rounded Rectangle 23"/>
          <p:cNvSpPr/>
          <p:nvPr/>
        </p:nvSpPr>
        <p:spPr>
          <a:xfrm>
            <a:off x="1874359" y="4914622"/>
            <a:ext cx="575215" cy="465037"/>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OVSDB</a:t>
            </a:r>
            <a:endParaRPr lang="en-US" sz="900" b="1" dirty="0"/>
          </a:p>
        </p:txBody>
      </p:sp>
      <p:sp>
        <p:nvSpPr>
          <p:cNvPr id="25" name="Rounded Rectangle 24"/>
          <p:cNvSpPr/>
          <p:nvPr/>
        </p:nvSpPr>
        <p:spPr>
          <a:xfrm>
            <a:off x="2483338" y="4914622"/>
            <a:ext cx="715749" cy="465037"/>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NETCONF</a:t>
            </a:r>
            <a:endParaRPr lang="en-US" sz="900" b="1" dirty="0"/>
          </a:p>
        </p:txBody>
      </p:sp>
      <p:sp>
        <p:nvSpPr>
          <p:cNvPr id="26" name="Rounded Rectangle 25"/>
          <p:cNvSpPr/>
          <p:nvPr/>
        </p:nvSpPr>
        <p:spPr>
          <a:xfrm>
            <a:off x="9487324" y="4929055"/>
            <a:ext cx="658093" cy="465037"/>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PCMM/COPS</a:t>
            </a:r>
            <a:endParaRPr lang="en-US" sz="900" b="1" dirty="0"/>
          </a:p>
        </p:txBody>
      </p:sp>
      <p:sp>
        <p:nvSpPr>
          <p:cNvPr id="27" name="Rounded Rectangle 26"/>
          <p:cNvSpPr/>
          <p:nvPr/>
        </p:nvSpPr>
        <p:spPr>
          <a:xfrm>
            <a:off x="7665427" y="4914622"/>
            <a:ext cx="482710" cy="465037"/>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SNBI</a:t>
            </a:r>
            <a:endParaRPr lang="en-US" sz="900" b="1" dirty="0"/>
          </a:p>
        </p:txBody>
      </p:sp>
      <p:sp>
        <p:nvSpPr>
          <p:cNvPr id="28" name="Rounded Rectangle 27"/>
          <p:cNvSpPr/>
          <p:nvPr/>
        </p:nvSpPr>
        <p:spPr>
          <a:xfrm>
            <a:off x="3232851" y="4914622"/>
            <a:ext cx="436556" cy="465037"/>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LISP</a:t>
            </a:r>
            <a:endParaRPr lang="en-US" sz="900" b="1" dirty="0"/>
          </a:p>
        </p:txBody>
      </p:sp>
      <p:sp>
        <p:nvSpPr>
          <p:cNvPr id="29" name="Rounded Rectangle 28"/>
          <p:cNvSpPr/>
          <p:nvPr/>
        </p:nvSpPr>
        <p:spPr>
          <a:xfrm>
            <a:off x="3703171" y="4914622"/>
            <a:ext cx="485524" cy="465037"/>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BGP</a:t>
            </a:r>
            <a:endParaRPr lang="en-US" sz="900" b="1" dirty="0"/>
          </a:p>
        </p:txBody>
      </p:sp>
      <p:sp>
        <p:nvSpPr>
          <p:cNvPr id="30" name="Rounded Rectangle 29"/>
          <p:cNvSpPr/>
          <p:nvPr/>
        </p:nvSpPr>
        <p:spPr>
          <a:xfrm>
            <a:off x="4222459" y="4914622"/>
            <a:ext cx="513681" cy="465037"/>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PCEP</a:t>
            </a:r>
            <a:endParaRPr lang="en-US" sz="900" b="1" dirty="0"/>
          </a:p>
        </p:txBody>
      </p:sp>
      <p:sp>
        <p:nvSpPr>
          <p:cNvPr id="31" name="Rounded Rectangle 30"/>
          <p:cNvSpPr/>
          <p:nvPr/>
        </p:nvSpPr>
        <p:spPr>
          <a:xfrm>
            <a:off x="6611362" y="4914622"/>
            <a:ext cx="517160" cy="465037"/>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SNMP</a:t>
            </a:r>
            <a:endParaRPr lang="en-US" sz="900" b="1" dirty="0"/>
          </a:p>
        </p:txBody>
      </p:sp>
      <p:sp>
        <p:nvSpPr>
          <p:cNvPr id="32" name="Rounded Rectangle 31"/>
          <p:cNvSpPr/>
          <p:nvPr/>
        </p:nvSpPr>
        <p:spPr>
          <a:xfrm>
            <a:off x="6113024" y="4914622"/>
            <a:ext cx="464574" cy="465037"/>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SXP</a:t>
            </a:r>
            <a:endParaRPr lang="en-US" sz="900" b="1" dirty="0"/>
          </a:p>
        </p:txBody>
      </p:sp>
      <p:sp>
        <p:nvSpPr>
          <p:cNvPr id="37" name="Rounded Rectangle 36"/>
          <p:cNvSpPr/>
          <p:nvPr/>
        </p:nvSpPr>
        <p:spPr>
          <a:xfrm>
            <a:off x="10363198" y="4936902"/>
            <a:ext cx="1695273" cy="561010"/>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Southbound Interfaces &amp; </a:t>
            </a:r>
          </a:p>
          <a:p>
            <a:pPr algn="ctr"/>
            <a:r>
              <a:rPr lang="en-US" sz="1000" b="1" dirty="0" smtClean="0">
                <a:solidFill>
                  <a:schemeClr val="bg1"/>
                </a:solidFill>
              </a:rPr>
              <a:t>Protocol Plugins</a:t>
            </a:r>
            <a:endParaRPr lang="en-US" sz="1000" b="1" dirty="0">
              <a:solidFill>
                <a:schemeClr val="bg1"/>
              </a:solidFill>
            </a:endParaRPr>
          </a:p>
        </p:txBody>
      </p:sp>
      <p:cxnSp>
        <p:nvCxnSpPr>
          <p:cNvPr id="65" name="Straight Connector 64"/>
          <p:cNvCxnSpPr/>
          <p:nvPr/>
        </p:nvCxnSpPr>
        <p:spPr>
          <a:xfrm flipV="1">
            <a:off x="268076" y="5584114"/>
            <a:ext cx="9999246" cy="1478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298800" y="4936270"/>
            <a:ext cx="880534" cy="465037"/>
            <a:chOff x="316759" y="5277929"/>
            <a:chExt cx="825797" cy="444515"/>
          </a:xfrm>
        </p:grpSpPr>
        <p:sp>
          <p:nvSpPr>
            <p:cNvPr id="16" name="Rounded Rectangle 15"/>
            <p:cNvSpPr/>
            <p:nvPr/>
          </p:nvSpPr>
          <p:spPr>
            <a:xfrm>
              <a:off x="316759" y="5277929"/>
              <a:ext cx="825797"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OpenFlow</a:t>
              </a:r>
              <a:r>
                <a:rPr lang="en-US" sz="1000" b="1" dirty="0" smtClean="0"/>
                <a:t> </a:t>
              </a:r>
            </a:p>
            <a:p>
              <a:pPr algn="ctr"/>
              <a:endParaRPr lang="en-US" sz="1000" b="1" dirty="0"/>
            </a:p>
          </p:txBody>
        </p:sp>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252" y="5509182"/>
              <a:ext cx="781050" cy="180975"/>
            </a:xfrm>
            <a:prstGeom prst="rect">
              <a:avLst/>
            </a:prstGeom>
          </p:spPr>
        </p:pic>
      </p:grpSp>
      <p:sp>
        <p:nvSpPr>
          <p:cNvPr id="74" name="Rounded Rectangle 73"/>
          <p:cNvSpPr/>
          <p:nvPr/>
        </p:nvSpPr>
        <p:spPr>
          <a:xfrm>
            <a:off x="7162286" y="4914622"/>
            <a:ext cx="469377"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USC</a:t>
            </a:r>
            <a:endParaRPr lang="en-US" sz="900" b="1" dirty="0"/>
          </a:p>
        </p:txBody>
      </p:sp>
      <p:sp>
        <p:nvSpPr>
          <p:cNvPr id="75" name="Rounded Rectangle 74"/>
          <p:cNvSpPr/>
          <p:nvPr/>
        </p:nvSpPr>
        <p:spPr>
          <a:xfrm>
            <a:off x="4769904" y="4914622"/>
            <a:ext cx="661432"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CAPWAP</a:t>
            </a:r>
            <a:endParaRPr lang="en-US" sz="900" b="1" dirty="0"/>
          </a:p>
        </p:txBody>
      </p:sp>
      <p:sp>
        <p:nvSpPr>
          <p:cNvPr id="81" name="Rounded Rectangle 80"/>
          <p:cNvSpPr/>
          <p:nvPr/>
        </p:nvSpPr>
        <p:spPr>
          <a:xfrm>
            <a:off x="5465100" y="4914622"/>
            <a:ext cx="614160"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OPFLEX</a:t>
            </a:r>
            <a:endParaRPr lang="en-US" sz="900" b="1" dirty="0"/>
          </a:p>
        </p:txBody>
      </p:sp>
      <p:grpSp>
        <p:nvGrpSpPr>
          <p:cNvPr id="10" name="Group 9"/>
          <p:cNvGrpSpPr/>
          <p:nvPr/>
        </p:nvGrpSpPr>
        <p:grpSpPr>
          <a:xfrm>
            <a:off x="280899" y="1871089"/>
            <a:ext cx="1884451" cy="2189618"/>
            <a:chOff x="280899" y="1871089"/>
            <a:chExt cx="1884451" cy="2189618"/>
          </a:xfrm>
        </p:grpSpPr>
        <p:sp>
          <p:nvSpPr>
            <p:cNvPr id="68" name="Rounded Rectangle 67"/>
            <p:cNvSpPr/>
            <p:nvPr/>
          </p:nvSpPr>
          <p:spPr>
            <a:xfrm>
              <a:off x="280899" y="1871089"/>
              <a:ext cx="1884451" cy="2189618"/>
            </a:xfrm>
            <a:prstGeom prst="roundRect">
              <a:avLst>
                <a:gd name="adj" fmla="val 10019"/>
              </a:avLst>
            </a:prstGeom>
            <a:solidFill>
              <a:schemeClr val="accent6">
                <a:lumMod val="40000"/>
                <a:lumOff val="60000"/>
              </a:schemeClr>
            </a:solidFill>
            <a:ln w="12700" cmpd="sng">
              <a:solidFill>
                <a:srgbClr val="A2B8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rgbClr val="A2B876"/>
                  </a:solidFill>
                </a:rPr>
                <a:t> Base Network Functions</a:t>
              </a:r>
              <a:endParaRPr lang="en-US" sz="1200" b="1" dirty="0">
                <a:solidFill>
                  <a:srgbClr val="A2B876"/>
                </a:solidFill>
              </a:endParaRPr>
            </a:p>
          </p:txBody>
        </p:sp>
        <p:sp>
          <p:nvSpPr>
            <p:cNvPr id="54" name="Rounded Rectangle 53"/>
            <p:cNvSpPr/>
            <p:nvPr/>
          </p:nvSpPr>
          <p:spPr>
            <a:xfrm>
              <a:off x="410248" y="3103061"/>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spcCol="91440" rtlCol="0" anchor="ctr"/>
            <a:lstStyle/>
            <a:p>
              <a:pPr algn="ctr"/>
              <a:r>
                <a:rPr lang="en-US" sz="800" b="1" dirty="0" smtClean="0"/>
                <a:t>OpenFlow Stats Manager</a:t>
              </a:r>
              <a:endParaRPr lang="en-US" sz="800" b="1" dirty="0"/>
            </a:p>
          </p:txBody>
        </p:sp>
        <p:sp>
          <p:nvSpPr>
            <p:cNvPr id="73" name="Rounded Rectangle 72"/>
            <p:cNvSpPr/>
            <p:nvPr/>
          </p:nvSpPr>
          <p:spPr>
            <a:xfrm>
              <a:off x="410248" y="3413442"/>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OpenFlow Switch Manager</a:t>
              </a:r>
              <a:endParaRPr lang="en-US" sz="800" b="1" dirty="0"/>
            </a:p>
          </p:txBody>
        </p:sp>
        <p:sp>
          <p:nvSpPr>
            <p:cNvPr id="93" name="Rounded Rectangle 92"/>
            <p:cNvSpPr/>
            <p:nvPr/>
          </p:nvSpPr>
          <p:spPr>
            <a:xfrm>
              <a:off x="410248" y="2823575"/>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OpenFlow Forwarding Rules </a:t>
              </a:r>
              <a:r>
                <a:rPr lang="en-US" sz="800" b="1" dirty="0" err="1" smtClean="0"/>
                <a:t>Mgr</a:t>
              </a:r>
              <a:endParaRPr lang="en-US" sz="800" b="1" dirty="0"/>
            </a:p>
          </p:txBody>
        </p:sp>
        <p:sp>
          <p:nvSpPr>
            <p:cNvPr id="94" name="Rounded Rectangle 93"/>
            <p:cNvSpPr/>
            <p:nvPr/>
          </p:nvSpPr>
          <p:spPr>
            <a:xfrm>
              <a:off x="410248" y="2532159"/>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L2 Switch</a:t>
              </a:r>
              <a:endParaRPr lang="en-US" sz="800" b="1" dirty="0"/>
            </a:p>
          </p:txBody>
        </p:sp>
        <p:sp>
          <p:nvSpPr>
            <p:cNvPr id="95" name="Rounded Rectangle 94"/>
            <p:cNvSpPr/>
            <p:nvPr/>
          </p:nvSpPr>
          <p:spPr>
            <a:xfrm>
              <a:off x="410248" y="2228042"/>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Host  Tracker</a:t>
              </a:r>
            </a:p>
          </p:txBody>
        </p:sp>
        <p:sp>
          <p:nvSpPr>
            <p:cNvPr id="96" name="Rounded Rectangle 95"/>
            <p:cNvSpPr/>
            <p:nvPr/>
          </p:nvSpPr>
          <p:spPr>
            <a:xfrm>
              <a:off x="410248" y="3701926"/>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Topology Processing</a:t>
              </a:r>
              <a:endParaRPr lang="en-US" sz="800" b="1" dirty="0"/>
            </a:p>
          </p:txBody>
        </p:sp>
      </p:grpSp>
      <p:sp>
        <p:nvSpPr>
          <p:cNvPr id="101" name="Rounded Rectangle 100"/>
          <p:cNvSpPr/>
          <p:nvPr/>
        </p:nvSpPr>
        <p:spPr>
          <a:xfrm>
            <a:off x="280878" y="1426423"/>
            <a:ext cx="9908274" cy="337384"/>
          </a:xfrm>
          <a:prstGeom prst="roundRect">
            <a:avLst/>
          </a:prstGeom>
          <a:solidFill>
            <a:srgbClr val="FE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OpenDaylight APIs REST/RESTCONF/NETCONF/AMQP</a:t>
            </a:r>
            <a:endParaRPr lang="en-US" sz="1400" b="1" dirty="0"/>
          </a:p>
        </p:txBody>
      </p:sp>
      <p:sp>
        <p:nvSpPr>
          <p:cNvPr id="87" name="Can 86"/>
          <p:cNvSpPr/>
          <p:nvPr/>
        </p:nvSpPr>
        <p:spPr>
          <a:xfrm flipH="1">
            <a:off x="542948" y="4274485"/>
            <a:ext cx="2649120" cy="45778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Calibri"/>
                <a:cs typeface="Calibri"/>
              </a:rPr>
              <a:t>Data Store (</a:t>
            </a:r>
            <a:r>
              <a:rPr lang="en-US" sz="1200" dirty="0" err="1" smtClean="0">
                <a:latin typeface="Calibri"/>
                <a:cs typeface="Calibri"/>
              </a:rPr>
              <a:t>Config</a:t>
            </a:r>
            <a:r>
              <a:rPr lang="en-US" sz="1200" dirty="0" smtClean="0">
                <a:latin typeface="Calibri"/>
                <a:cs typeface="Calibri"/>
              </a:rPr>
              <a:t> &amp; Operational)</a:t>
            </a:r>
            <a:endParaRPr lang="en-US" sz="1200" dirty="0">
              <a:latin typeface="Calibri"/>
              <a:cs typeface="Calibri"/>
            </a:endParaRPr>
          </a:p>
        </p:txBody>
      </p:sp>
      <p:sp>
        <p:nvSpPr>
          <p:cNvPr id="91" name="Left-Right Arrow 90"/>
          <p:cNvSpPr/>
          <p:nvPr/>
        </p:nvSpPr>
        <p:spPr bwMode="auto">
          <a:xfrm flipH="1">
            <a:off x="7071351" y="4255741"/>
            <a:ext cx="2799287" cy="478615"/>
          </a:xfrm>
          <a:prstGeom prst="leftRightArrow">
            <a:avLst>
              <a:gd name="adj1" fmla="val 56768"/>
              <a:gd name="adj2" fmla="val 6353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27432" rtlCol="0" anchor="ctr"/>
          <a:lstStyle/>
          <a:p>
            <a:pPr algn="ctr" defTabSz="514350"/>
            <a:r>
              <a:rPr lang="en-US" sz="1100" dirty="0" smtClean="0">
                <a:solidFill>
                  <a:schemeClr val="bg1"/>
                </a:solidFill>
                <a:ea typeface="Arial" pitchFamily="-107" charset="0"/>
                <a:cs typeface="Arial" pitchFamily="-107" charset="0"/>
                <a:sym typeface="Arial" pitchFamily="-107" charset="0"/>
              </a:rPr>
              <a:t>Messaging (Notifications / RPCs)</a:t>
            </a:r>
          </a:p>
        </p:txBody>
      </p:sp>
      <p:sp>
        <p:nvSpPr>
          <p:cNvPr id="104" name="Rounded Rectangle 103"/>
          <p:cNvSpPr/>
          <p:nvPr/>
        </p:nvSpPr>
        <p:spPr>
          <a:xfrm>
            <a:off x="8976719" y="4943486"/>
            <a:ext cx="476834"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LACP</a:t>
            </a:r>
            <a:endParaRPr lang="en-US" sz="900" b="1" dirty="0"/>
          </a:p>
        </p:txBody>
      </p:sp>
      <p:sp>
        <p:nvSpPr>
          <p:cNvPr id="100" name="Rounded Rectangle 99"/>
          <p:cNvSpPr/>
          <p:nvPr/>
        </p:nvSpPr>
        <p:spPr>
          <a:xfrm>
            <a:off x="280877" y="1195953"/>
            <a:ext cx="9908275" cy="254361"/>
          </a:xfrm>
          <a:prstGeom prst="roundRect">
            <a:avLst/>
          </a:prstGeom>
          <a:solidFill>
            <a:srgbClr val="F6A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AAA </a:t>
            </a:r>
            <a:r>
              <a:rPr lang="en-US" sz="1000" b="1" dirty="0" err="1" smtClean="0"/>
              <a:t>AuthN</a:t>
            </a:r>
            <a:r>
              <a:rPr lang="en-US" sz="1000" b="1" dirty="0" smtClean="0"/>
              <a:t> Filter</a:t>
            </a:r>
            <a:endParaRPr lang="en-US" sz="1000" b="1" dirty="0"/>
          </a:p>
        </p:txBody>
      </p:sp>
      <p:grpSp>
        <p:nvGrpSpPr>
          <p:cNvPr id="13" name="Group 12"/>
          <p:cNvGrpSpPr/>
          <p:nvPr/>
        </p:nvGrpSpPr>
        <p:grpSpPr>
          <a:xfrm>
            <a:off x="8337421" y="1878259"/>
            <a:ext cx="1784479" cy="2198791"/>
            <a:chOff x="8261221" y="1865559"/>
            <a:chExt cx="1784479" cy="2198791"/>
          </a:xfrm>
        </p:grpSpPr>
        <p:sp>
          <p:nvSpPr>
            <p:cNvPr id="113" name="Rounded Rectangle 112"/>
            <p:cNvSpPr/>
            <p:nvPr/>
          </p:nvSpPr>
          <p:spPr>
            <a:xfrm>
              <a:off x="8261221" y="1865559"/>
              <a:ext cx="1784479" cy="2198791"/>
            </a:xfrm>
            <a:prstGeom prst="roundRect">
              <a:avLst>
                <a:gd name="adj" fmla="val 8484"/>
              </a:avLst>
            </a:prstGeom>
            <a:solidFill>
              <a:schemeClr val="accent6">
                <a:lumMod val="40000"/>
                <a:lumOff val="60000"/>
              </a:schemeClr>
            </a:solidFill>
            <a:ln w="12700" cmpd="sng">
              <a:solidFill>
                <a:srgbClr val="A2B876"/>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sz="1200" b="1" dirty="0" smtClean="0">
                  <a:solidFill>
                    <a:srgbClr val="A2B876"/>
                  </a:solidFill>
                </a:rPr>
                <a:t>Network Abstractions (Policy/Intent)</a:t>
              </a:r>
              <a:endParaRPr lang="en-US" sz="1200" b="1" dirty="0">
                <a:solidFill>
                  <a:srgbClr val="A2B876"/>
                </a:solidFill>
              </a:endParaRPr>
            </a:p>
          </p:txBody>
        </p:sp>
        <p:sp>
          <p:nvSpPr>
            <p:cNvPr id="116" name="Rounded Rectangle 115"/>
            <p:cNvSpPr/>
            <p:nvPr/>
          </p:nvSpPr>
          <p:spPr>
            <a:xfrm>
              <a:off x="8368209" y="2271211"/>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ALTO Protocol Manager</a:t>
              </a:r>
              <a:endParaRPr lang="en-US" sz="800" b="1" dirty="0"/>
            </a:p>
          </p:txBody>
        </p:sp>
        <p:sp>
          <p:nvSpPr>
            <p:cNvPr id="117" name="Rounded Rectangle 116"/>
            <p:cNvSpPr/>
            <p:nvPr/>
          </p:nvSpPr>
          <p:spPr>
            <a:xfrm>
              <a:off x="8368209" y="3270939"/>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Network Intent Composition</a:t>
              </a:r>
              <a:endParaRPr lang="en-US" sz="800" b="1" dirty="0"/>
            </a:p>
          </p:txBody>
        </p:sp>
        <p:sp>
          <p:nvSpPr>
            <p:cNvPr id="118" name="Rounded Rectangle 117"/>
            <p:cNvSpPr/>
            <p:nvPr/>
          </p:nvSpPr>
          <p:spPr>
            <a:xfrm>
              <a:off x="8368209" y="2771075"/>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Group Based Policy Service</a:t>
              </a:r>
            </a:p>
          </p:txBody>
        </p:sp>
        <p:sp>
          <p:nvSpPr>
            <p:cNvPr id="124" name="Rounded Rectangle 123"/>
            <p:cNvSpPr/>
            <p:nvPr/>
          </p:nvSpPr>
          <p:spPr>
            <a:xfrm>
              <a:off x="8368209" y="2521143"/>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Fabric as a Service</a:t>
              </a:r>
              <a:endParaRPr lang="en-US" sz="800" b="1" dirty="0"/>
            </a:p>
          </p:txBody>
        </p:sp>
        <p:sp>
          <p:nvSpPr>
            <p:cNvPr id="76" name="Rounded Rectangle 75"/>
            <p:cNvSpPr/>
            <p:nvPr/>
          </p:nvSpPr>
          <p:spPr>
            <a:xfrm>
              <a:off x="8368209" y="3021007"/>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NEMO</a:t>
              </a:r>
            </a:p>
          </p:txBody>
        </p:sp>
      </p:grpSp>
      <p:sp>
        <p:nvSpPr>
          <p:cNvPr id="82" name="Rounded Rectangle 81"/>
          <p:cNvSpPr/>
          <p:nvPr/>
        </p:nvSpPr>
        <p:spPr>
          <a:xfrm>
            <a:off x="274530" y="902013"/>
            <a:ext cx="9899752" cy="300080"/>
          </a:xfrm>
          <a:prstGeom prst="roundRect">
            <a:avLst/>
          </a:prstGeom>
          <a:solidFill>
            <a:srgbClr val="C9B07D"/>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Graphical User Interface Application and Toolkit (DLUX / NeXT UI)</a:t>
            </a:r>
          </a:p>
        </p:txBody>
      </p:sp>
      <p:sp>
        <p:nvSpPr>
          <p:cNvPr id="84" name="Rounded Rectangle 83"/>
          <p:cNvSpPr/>
          <p:nvPr/>
        </p:nvSpPr>
        <p:spPr>
          <a:xfrm>
            <a:off x="8181901" y="4922700"/>
            <a:ext cx="761054" cy="465037"/>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err="1" smtClean="0"/>
              <a:t>IoT</a:t>
            </a:r>
            <a:endParaRPr lang="en-US" sz="900" b="1" dirty="0" smtClean="0"/>
          </a:p>
          <a:p>
            <a:pPr algn="ctr"/>
            <a:r>
              <a:rPr lang="en-US" sz="900" b="1" dirty="0" smtClean="0"/>
              <a:t>Http/</a:t>
            </a:r>
            <a:r>
              <a:rPr lang="en-US" sz="900" b="1" dirty="0" err="1" smtClean="0"/>
              <a:t>CoAP</a:t>
            </a:r>
            <a:endParaRPr lang="en-US" sz="900" b="1" dirty="0"/>
          </a:p>
        </p:txBody>
      </p:sp>
      <p:sp>
        <p:nvSpPr>
          <p:cNvPr id="86" name="Rounded Rectangle 85"/>
          <p:cNvSpPr/>
          <p:nvPr/>
        </p:nvSpPr>
        <p:spPr>
          <a:xfrm>
            <a:off x="1213098" y="4944349"/>
            <a:ext cx="627497" cy="444515"/>
          </a:xfrm>
          <a:prstGeom prst="roundRect">
            <a:avLst/>
          </a:prstGeom>
          <a:solidFill>
            <a:srgbClr val="80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OF-</a:t>
            </a:r>
            <a:r>
              <a:rPr lang="en-US" sz="900" b="1" dirty="0" err="1" smtClean="0"/>
              <a:t>Config</a:t>
            </a:r>
            <a:endParaRPr lang="en-US" sz="900" b="1" dirty="0"/>
          </a:p>
        </p:txBody>
      </p:sp>
      <p:grpSp>
        <p:nvGrpSpPr>
          <p:cNvPr id="7" name="Group 6"/>
          <p:cNvGrpSpPr/>
          <p:nvPr/>
        </p:nvGrpSpPr>
        <p:grpSpPr>
          <a:xfrm>
            <a:off x="2712397" y="1883789"/>
            <a:ext cx="5136203" cy="2189618"/>
            <a:chOff x="2280597" y="1871089"/>
            <a:chExt cx="5136203" cy="2189618"/>
          </a:xfrm>
        </p:grpSpPr>
        <p:sp>
          <p:nvSpPr>
            <p:cNvPr id="83" name="Rounded Rectangle 82"/>
            <p:cNvSpPr/>
            <p:nvPr/>
          </p:nvSpPr>
          <p:spPr>
            <a:xfrm>
              <a:off x="2280597" y="1871089"/>
              <a:ext cx="5136203" cy="2189618"/>
            </a:xfrm>
            <a:prstGeom prst="roundRect">
              <a:avLst>
                <a:gd name="adj" fmla="val 8484"/>
              </a:avLst>
            </a:prstGeom>
            <a:solidFill>
              <a:schemeClr val="accent6">
                <a:lumMod val="40000"/>
                <a:lumOff val="60000"/>
              </a:schemeClr>
            </a:solidFill>
            <a:ln w="12700" cmpd="sng">
              <a:solidFill>
                <a:srgbClr val="A2B8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rgbClr val="A2B876"/>
                  </a:solidFill>
                </a:rPr>
                <a:t>Enhanced Network Services</a:t>
              </a:r>
              <a:endParaRPr lang="en-US" sz="1200" b="1" dirty="0">
                <a:solidFill>
                  <a:srgbClr val="A2B876"/>
                </a:solidFill>
              </a:endParaRPr>
            </a:p>
          </p:txBody>
        </p:sp>
        <p:sp>
          <p:nvSpPr>
            <p:cNvPr id="121" name="Rounded Rectangle 120"/>
            <p:cNvSpPr/>
            <p:nvPr/>
          </p:nvSpPr>
          <p:spPr>
            <a:xfrm>
              <a:off x="2390728" y="2244402"/>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spcCol="91440" rtlCol="0" anchor="ctr"/>
            <a:lstStyle/>
            <a:p>
              <a:pPr algn="ctr"/>
              <a:r>
                <a:rPr lang="en-US" sz="800" b="1" dirty="0" smtClean="0"/>
                <a:t>AAA</a:t>
              </a:r>
              <a:endParaRPr lang="en-US" sz="800" b="1" dirty="0"/>
            </a:p>
          </p:txBody>
        </p:sp>
        <p:sp>
          <p:nvSpPr>
            <p:cNvPr id="123" name="Rounded Rectangle 122"/>
            <p:cNvSpPr/>
            <p:nvPr/>
          </p:nvSpPr>
          <p:spPr>
            <a:xfrm>
              <a:off x="4062138" y="2739494"/>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Neutron Northbound</a:t>
              </a:r>
              <a:endParaRPr lang="en-US" sz="800" b="1" dirty="0"/>
            </a:p>
          </p:txBody>
        </p:sp>
        <p:sp>
          <p:nvSpPr>
            <p:cNvPr id="125" name="Rounded Rectangle 124"/>
            <p:cNvSpPr/>
            <p:nvPr/>
          </p:nvSpPr>
          <p:spPr>
            <a:xfrm>
              <a:off x="4062138" y="3227419"/>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SDN Integration Aggregator</a:t>
              </a:r>
            </a:p>
          </p:txBody>
        </p:sp>
        <p:sp>
          <p:nvSpPr>
            <p:cNvPr id="126" name="Rounded Rectangle 125"/>
            <p:cNvSpPr/>
            <p:nvPr/>
          </p:nvSpPr>
          <p:spPr>
            <a:xfrm>
              <a:off x="5719488" y="2490711"/>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Time Series Data Repository</a:t>
              </a:r>
              <a:endParaRPr lang="en-US" sz="800" b="1" dirty="0"/>
            </a:p>
          </p:txBody>
        </p:sp>
        <p:sp>
          <p:nvSpPr>
            <p:cNvPr id="92" name="Rounded Rectangle 91"/>
            <p:cNvSpPr/>
            <p:nvPr/>
          </p:nvSpPr>
          <p:spPr>
            <a:xfrm>
              <a:off x="4062138" y="3476845"/>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spcCol="91440" rtlCol="0" anchor="ctr"/>
            <a:lstStyle/>
            <a:p>
              <a:pPr algn="ctr"/>
              <a:r>
                <a:rPr lang="en-US" sz="800" b="1" dirty="0" smtClean="0"/>
                <a:t>Service Function Chaining</a:t>
              </a:r>
              <a:endParaRPr lang="en-US" sz="800" b="1" dirty="0"/>
            </a:p>
          </p:txBody>
        </p:sp>
        <p:sp>
          <p:nvSpPr>
            <p:cNvPr id="98" name="Rounded Rectangle 97"/>
            <p:cNvSpPr/>
            <p:nvPr/>
          </p:nvSpPr>
          <p:spPr>
            <a:xfrm>
              <a:off x="5727955" y="3232687"/>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Virtual Private Network</a:t>
              </a:r>
              <a:endParaRPr lang="en-US" sz="800" b="1" dirty="0"/>
            </a:p>
          </p:txBody>
        </p:sp>
        <p:sp>
          <p:nvSpPr>
            <p:cNvPr id="102" name="Rounded Rectangle 101"/>
            <p:cNvSpPr/>
            <p:nvPr/>
          </p:nvSpPr>
          <p:spPr>
            <a:xfrm>
              <a:off x="5727955" y="3483596"/>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Virtual Tenant Network Mgr.</a:t>
              </a:r>
              <a:endParaRPr lang="en-US" sz="800" b="1" dirty="0"/>
            </a:p>
          </p:txBody>
        </p:sp>
        <p:sp>
          <p:nvSpPr>
            <p:cNvPr id="103" name="Rounded Rectangle 102"/>
            <p:cNvSpPr/>
            <p:nvPr/>
          </p:nvSpPr>
          <p:spPr>
            <a:xfrm>
              <a:off x="5727954" y="2710038"/>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Unified Secure Channel </a:t>
              </a:r>
              <a:r>
                <a:rPr lang="en-US" sz="800" b="1" dirty="0" err="1" smtClean="0"/>
                <a:t>Mgr</a:t>
              </a:r>
              <a:endParaRPr lang="en-US" sz="800" b="1" dirty="0" smtClean="0"/>
            </a:p>
          </p:txBody>
        </p:sp>
        <p:sp>
          <p:nvSpPr>
            <p:cNvPr id="107" name="Rounded Rectangle 106"/>
            <p:cNvSpPr/>
            <p:nvPr/>
          </p:nvSpPr>
          <p:spPr>
            <a:xfrm>
              <a:off x="4062138" y="2988919"/>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spcCol="91440" rtlCol="0" anchor="ctr"/>
            <a:lstStyle/>
            <a:p>
              <a:pPr algn="ctr"/>
              <a:r>
                <a:rPr lang="en-US" sz="800" b="1" dirty="0" smtClean="0"/>
                <a:t>OVSDB Neutron</a:t>
              </a:r>
              <a:endParaRPr lang="en-US" sz="800" b="1" dirty="0"/>
            </a:p>
          </p:txBody>
        </p:sp>
        <p:sp>
          <p:nvSpPr>
            <p:cNvPr id="108" name="Rounded Rectangle 107"/>
            <p:cNvSpPr/>
            <p:nvPr/>
          </p:nvSpPr>
          <p:spPr>
            <a:xfrm>
              <a:off x="2390728" y="2981193"/>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smtClean="0"/>
                <a:t>Dev</a:t>
              </a:r>
              <a:r>
                <a:rPr lang="en-US" sz="800" b="1" dirty="0" smtClean="0"/>
                <a:t>  Discovery, ID &amp; </a:t>
              </a:r>
              <a:r>
                <a:rPr lang="en-US" sz="800" b="1" dirty="0" err="1" smtClean="0"/>
                <a:t>Drvr</a:t>
              </a:r>
              <a:r>
                <a:rPr lang="en-US" sz="800" b="1" dirty="0" smtClean="0"/>
                <a:t> </a:t>
              </a:r>
              <a:r>
                <a:rPr lang="en-US" sz="800" b="1" dirty="0" err="1" smtClean="0"/>
                <a:t>Mgmt</a:t>
              </a:r>
              <a:endParaRPr lang="en-US" sz="800" b="1" dirty="0"/>
            </a:p>
          </p:txBody>
        </p:sp>
        <p:sp>
          <p:nvSpPr>
            <p:cNvPr id="109" name="Rounded Rectangle 108"/>
            <p:cNvSpPr/>
            <p:nvPr/>
          </p:nvSpPr>
          <p:spPr>
            <a:xfrm>
              <a:off x="2390728" y="3717985"/>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LISP Service</a:t>
              </a:r>
              <a:endParaRPr lang="en-US" sz="800" b="1" dirty="0"/>
            </a:p>
          </p:txBody>
        </p:sp>
        <p:sp>
          <p:nvSpPr>
            <p:cNvPr id="110" name="Rounded Rectangle 109"/>
            <p:cNvSpPr/>
            <p:nvPr/>
          </p:nvSpPr>
          <p:spPr>
            <a:xfrm>
              <a:off x="2390728" y="3226790"/>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DOCSIS Abstraction</a:t>
              </a:r>
              <a:endParaRPr lang="en-US" sz="800" b="1" dirty="0"/>
            </a:p>
          </p:txBody>
        </p:sp>
        <p:sp>
          <p:nvSpPr>
            <p:cNvPr id="111" name="Rounded Rectangle 110"/>
            <p:cNvSpPr/>
            <p:nvPr/>
          </p:nvSpPr>
          <p:spPr>
            <a:xfrm>
              <a:off x="5719488" y="2239802"/>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SNMP4SDN</a:t>
              </a:r>
            </a:p>
          </p:txBody>
        </p:sp>
        <p:sp>
          <p:nvSpPr>
            <p:cNvPr id="127" name="Rounded Rectangle 126"/>
            <p:cNvSpPr/>
            <p:nvPr/>
          </p:nvSpPr>
          <p:spPr>
            <a:xfrm>
              <a:off x="2390728" y="3472387"/>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Link Aggregation </a:t>
              </a:r>
              <a:r>
                <a:rPr lang="en-US" sz="800" b="1" dirty="0" err="1" smtClean="0"/>
                <a:t>Ctl</a:t>
              </a:r>
              <a:r>
                <a:rPr lang="en-US" sz="800" b="1" dirty="0" smtClean="0"/>
                <a:t> Protocol</a:t>
              </a:r>
            </a:p>
          </p:txBody>
        </p:sp>
        <p:sp>
          <p:nvSpPr>
            <p:cNvPr id="79" name="Rounded Rectangle 78"/>
            <p:cNvSpPr/>
            <p:nvPr/>
          </p:nvSpPr>
          <p:spPr>
            <a:xfrm>
              <a:off x="2390728" y="2735596"/>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Controller Shield</a:t>
              </a:r>
              <a:endParaRPr lang="en-US" sz="800" b="1" dirty="0"/>
            </a:p>
          </p:txBody>
        </p:sp>
        <p:sp>
          <p:nvSpPr>
            <p:cNvPr id="99" name="Rounded Rectangle 98"/>
            <p:cNvSpPr/>
            <p:nvPr/>
          </p:nvSpPr>
          <p:spPr>
            <a:xfrm>
              <a:off x="5727954" y="2960949"/>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User Network Interface </a:t>
              </a:r>
              <a:r>
                <a:rPr lang="en-US" sz="800" b="1" dirty="0" err="1" smtClean="0"/>
                <a:t>Mgr</a:t>
              </a:r>
              <a:endParaRPr lang="en-US" sz="800" b="1" dirty="0"/>
            </a:p>
          </p:txBody>
        </p:sp>
        <p:sp>
          <p:nvSpPr>
            <p:cNvPr id="105" name="Rounded Rectangle 104"/>
            <p:cNvSpPr/>
            <p:nvPr/>
          </p:nvSpPr>
          <p:spPr>
            <a:xfrm>
              <a:off x="2390728" y="2489999"/>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smtClean="0"/>
                <a:t>Centinel</a:t>
              </a:r>
              <a:r>
                <a:rPr lang="en-US" sz="800" b="1" dirty="0" smtClean="0"/>
                <a:t> – Streaming Data Hdlr</a:t>
              </a:r>
              <a:endParaRPr lang="en-US" sz="800" b="1" dirty="0"/>
            </a:p>
          </p:txBody>
        </p:sp>
        <p:sp>
          <p:nvSpPr>
            <p:cNvPr id="106" name="Rounded Rectangle 105"/>
            <p:cNvSpPr/>
            <p:nvPr/>
          </p:nvSpPr>
          <p:spPr>
            <a:xfrm>
              <a:off x="4062138" y="2490069"/>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spcCol="91440" rtlCol="0" anchor="ctr"/>
            <a:lstStyle/>
            <a:p>
              <a:pPr algn="ctr"/>
              <a:r>
                <a:rPr lang="en-US" sz="800" b="1" dirty="0" err="1" smtClean="0"/>
                <a:t>NetIDE</a:t>
              </a:r>
              <a:endParaRPr lang="en-US" sz="800" b="1" dirty="0"/>
            </a:p>
          </p:txBody>
        </p:sp>
        <p:sp>
          <p:nvSpPr>
            <p:cNvPr id="112" name="Rounded Rectangle 111"/>
            <p:cNvSpPr/>
            <p:nvPr/>
          </p:nvSpPr>
          <p:spPr>
            <a:xfrm>
              <a:off x="4062138" y="2240644"/>
              <a:ext cx="1600200" cy="164592"/>
            </a:xfrm>
            <a:prstGeom prst="roundRect">
              <a:avLst/>
            </a:prstGeom>
            <a:solidFill>
              <a:srgbClr val="A2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Messaging 4Transport</a:t>
              </a:r>
              <a:endParaRPr lang="en-US" sz="800" b="1" dirty="0"/>
            </a:p>
          </p:txBody>
        </p:sp>
      </p:grpSp>
    </p:spTree>
    <p:extLst>
      <p:ext uri="{BB962C8B-B14F-4D97-AF65-F5344CB8AC3E}">
        <p14:creationId xmlns:p14="http://schemas.microsoft.com/office/powerpoint/2010/main" val="345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8456</TotalTime>
  <Words>1654</Words>
  <Application>Microsoft Macintosh PowerPoint</Application>
  <PresentationFormat>Widescreen</PresentationFormat>
  <Paragraphs>344</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Garamond</vt:lpstr>
      <vt:lpstr>Helvetica</vt:lpstr>
      <vt:lpstr>HelveticaNeueLT Std Cn</vt:lpstr>
      <vt:lpstr>MS PGothic</vt:lpstr>
      <vt:lpstr>Arial</vt:lpstr>
      <vt:lpstr>Calibri</vt:lpstr>
      <vt:lpstr>Office Theme</vt:lpstr>
      <vt:lpstr>Exploring OpenDaylight</vt:lpstr>
      <vt:lpstr>SDN, NFV and OpenDaylight</vt:lpstr>
      <vt:lpstr>Why SDN?</vt:lpstr>
      <vt:lpstr>SDN Architecture Characteristics</vt:lpstr>
      <vt:lpstr>SDN Overview</vt:lpstr>
      <vt:lpstr>What is OpenDaylight?</vt:lpstr>
      <vt:lpstr>Who is in OpenDaylight Project?</vt:lpstr>
      <vt:lpstr>Who makes products based on Open Daylight?</vt:lpstr>
      <vt:lpstr>PowerPoint Presentation</vt:lpstr>
      <vt:lpstr>Is Opendaylight the only Open Source SDN Controller Available?</vt:lpstr>
      <vt:lpstr>OpenDaylight Tools and Paradigms</vt:lpstr>
      <vt:lpstr>What is an Application Programming Interface (API)?</vt:lpstr>
      <vt:lpstr>What is a Representational State Transfer (REST)   API?</vt:lpstr>
      <vt:lpstr>What defines a ‘RESTful’ API?</vt:lpstr>
      <vt:lpstr>What distinguishes REST?</vt:lpstr>
      <vt:lpstr>Why a ‘RESTful’ API</vt:lpstr>
      <vt:lpstr>Questions?  Thoughts?</vt:lpstr>
      <vt:lpstr>Extra Slides</vt:lpstr>
      <vt:lpstr>PowerPoint Presentation</vt:lpstr>
      <vt:lpstr>What is Karaf?</vt:lpstr>
      <vt:lpstr>What is OSGi (Open Service Gateway Initiative)?</vt:lpstr>
      <vt:lpstr>What are the drawbacks of REST?</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Younkins, Matthew</cp:lastModifiedBy>
  <cp:revision>70</cp:revision>
  <cp:lastPrinted>2015-06-02T06:55:40Z</cp:lastPrinted>
  <dcterms:created xsi:type="dcterms:W3CDTF">2015-05-26T18:25:29Z</dcterms:created>
  <dcterms:modified xsi:type="dcterms:W3CDTF">2016-08-04T15:00:14Z</dcterms:modified>
</cp:coreProperties>
</file>