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302" r:id="rId4"/>
    <p:sldId id="309" r:id="rId5"/>
    <p:sldId id="308" r:id="rId6"/>
    <p:sldId id="303" r:id="rId7"/>
    <p:sldId id="305" r:id="rId8"/>
    <p:sldId id="306" r:id="rId9"/>
    <p:sldId id="310" r:id="rId10"/>
    <p:sldId id="307" r:id="rId11"/>
    <p:sldId id="316" r:id="rId12"/>
    <p:sldId id="320" r:id="rId13"/>
    <p:sldId id="318" r:id="rId14"/>
    <p:sldId id="311" r:id="rId15"/>
    <p:sldId id="314" r:id="rId16"/>
    <p:sldId id="312" r:id="rId17"/>
    <p:sldId id="313" r:id="rId18"/>
    <p:sldId id="317" r:id="rId19"/>
    <p:sldId id="315" r:id="rId20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F"/>
    <a:srgbClr val="00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>
      <p:cViewPr varScale="1">
        <p:scale>
          <a:sx n="108" d="100"/>
          <a:sy n="108" d="100"/>
        </p:scale>
        <p:origin x="141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7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5BC91-8431-4533-A5B8-1C8256BC7BBE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121DA-2C3A-4BDA-8615-168BF0D14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4E9B1FED-E490-421F-B4B0-C8D57D386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10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11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9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5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15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16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61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18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0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19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2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6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5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6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8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9317F-918A-4069-8BFE-6035E64DF04F}" type="slidenum">
              <a:rPr lang="en-US"/>
              <a:pPr/>
              <a:t>9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09775" cy="397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397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09354"/>
            <a:ext cx="9144000" cy="754002"/>
            <a:chOff x="0" y="6109354"/>
            <a:chExt cx="9144000" cy="754002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9354"/>
              <a:ext cx="9144000" cy="75400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5" name="TextBox 4"/>
            <p:cNvSpPr txBox="1"/>
            <p:nvPr userDrawn="1"/>
          </p:nvSpPr>
          <p:spPr>
            <a:xfrm>
              <a:off x="171450" y="6356350"/>
              <a:ext cx="5353050" cy="338554"/>
            </a:xfrm>
            <a:prstGeom prst="rect">
              <a:avLst/>
            </a:prstGeom>
            <a:solidFill>
              <a:srgbClr val="0065AF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UnitHorz_CMYK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418384" y="6145824"/>
              <a:ext cx="2444545" cy="685800"/>
            </a:xfrm>
            <a:prstGeom prst="rect">
              <a:avLst/>
            </a:prstGeom>
          </p:spPr>
        </p:pic>
        <p:pic>
          <p:nvPicPr>
            <p:cNvPr id="8" name="Picture 7" descr="jayhawk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172200"/>
              <a:ext cx="762000" cy="685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</p:txBody>
      </p:sp>
      <p:pic>
        <p:nvPicPr>
          <p:cNvPr id="9" name="Picture 8" descr="footer-single-imag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sf.gov/funding/pgm_summ.jsp?pims_id=128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hyperlink" Target="http://www.nsf.gov/od/oia/programs/mri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sf.gov/od/oia/programs/epsc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doeleadershipcomputing.org/incite-progra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ersc.gov/users/accounts/allocations/overvie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defense.gov/News/Article/Article/684740/pentagon-announces-research-equipment-award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dpcpsi.nih.gov/orip/diic/shared_instrument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siliconmechanics.com/i43744/research-cluster-grant-winners-circle.php" TargetMode="External"/><Relationship Id="rId4" Type="http://schemas.openxmlformats.org/officeDocument/2006/relationships/hyperlink" Target="http://www.rd.usda.gov/programs-services/distance-learning-telemedicine-gran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portal.xsede.org/allocations-over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display.grid.iu.edu/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sf.gov/funding/pgm_summ.jsp?pims_id=5047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hyperlink" Target="http://www.nsf.gov/funding/pgm_summ.jsp?pims_id=5047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nsf.gov/funding/pgm_summ.jsp?pims_id=5047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133600"/>
            <a:ext cx="91440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dirty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Shifting Landscape </a:t>
            </a:r>
            <a:endParaRPr lang="en-US" sz="36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CI Funding</a:t>
            </a:r>
            <a:endParaRPr lang="en-US" sz="3600" b="1" dirty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19600"/>
            <a:ext cx="9144000" cy="1638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 Voss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of Research Computing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Kansas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an.voss@ku.edu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Henry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Neeman’s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2016 Super Awesome ACI-REF Virtual Residency Workshop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NSF CRI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8007128" cy="24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www.nsf.gov/funding/pgm_summ.jsp?pims_id=12810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75" y="1399036"/>
            <a:ext cx="7968848" cy="5245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</a:t>
            </a:r>
            <a:r>
              <a:rPr lang="en-US" b="1" dirty="0"/>
              <a:t>classes of awards: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Institutional </a:t>
            </a:r>
            <a:r>
              <a:rPr lang="en-US" dirty="0"/>
              <a:t>Infrastructure (II) awards support the creation of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(II-NEW) CISE research infrastructure or the enhancement (II-EN)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existing CISE research infrastructure to enable world-class </a:t>
            </a:r>
            <a:endParaRPr lang="en-US" dirty="0" smtClean="0"/>
          </a:p>
          <a:p>
            <a:r>
              <a:rPr lang="en-US" dirty="0" smtClean="0"/>
              <a:t>CISE </a:t>
            </a:r>
            <a:r>
              <a:rPr lang="en-US" dirty="0"/>
              <a:t>research opportunities at the awardee and collaborating </a:t>
            </a:r>
            <a:r>
              <a:rPr lang="en-US" dirty="0" smtClean="0"/>
              <a:t>institutions.</a:t>
            </a:r>
          </a:p>
          <a:p>
            <a:endParaRPr lang="en-US" dirty="0"/>
          </a:p>
          <a:p>
            <a:r>
              <a:rPr lang="en-US" dirty="0" smtClean="0"/>
              <a:t>2.   Community </a:t>
            </a:r>
            <a:r>
              <a:rPr lang="en-US" dirty="0"/>
              <a:t>Infrastructure (CI) awards support the planning (CI-P) for 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CISE community research infrastructure, the creation of new (CI-NEW) </a:t>
            </a:r>
            <a:endParaRPr lang="en-US" dirty="0" smtClean="0"/>
          </a:p>
          <a:p>
            <a:r>
              <a:rPr lang="en-US" dirty="0" smtClean="0"/>
              <a:t>CISE </a:t>
            </a:r>
            <a:r>
              <a:rPr lang="en-US" dirty="0"/>
              <a:t>research infrastructure, the enhancement (CI-EN) of existing </a:t>
            </a:r>
            <a:endParaRPr lang="en-US" dirty="0" smtClean="0"/>
          </a:p>
          <a:p>
            <a:r>
              <a:rPr lang="en-US" dirty="0" smtClean="0"/>
              <a:t>CISE </a:t>
            </a:r>
            <a:r>
              <a:rPr lang="en-US" dirty="0"/>
              <a:t>infrastructure, or the sustainment (CI-SUSTAIN) of existing CISE </a:t>
            </a:r>
            <a:endParaRPr lang="en-US" dirty="0" smtClean="0"/>
          </a:p>
          <a:p>
            <a:r>
              <a:rPr lang="en-US" dirty="0" smtClean="0"/>
              <a:t>community </a:t>
            </a:r>
            <a:r>
              <a:rPr lang="en-US" dirty="0"/>
              <a:t>infrastructure to enable world-class CISE research opportunities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broad-based communities of CISE researchers that extend well </a:t>
            </a:r>
            <a:endParaRPr lang="en-US" dirty="0" smtClean="0"/>
          </a:p>
          <a:p>
            <a:r>
              <a:rPr lang="en-US" dirty="0" smtClean="0"/>
              <a:t>beyond </a:t>
            </a:r>
            <a:r>
              <a:rPr lang="en-US" dirty="0"/>
              <a:t>the awardee institutions. Each CI award may support the </a:t>
            </a:r>
            <a:endParaRPr lang="en-US" dirty="0" smtClean="0"/>
          </a:p>
          <a:p>
            <a:r>
              <a:rPr lang="en-US" dirty="0" smtClean="0"/>
              <a:t>operation </a:t>
            </a:r>
            <a:r>
              <a:rPr lang="en-US" dirty="0"/>
              <a:t>of such infrastructure, ensuring that the awardee institution(s)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(are) well positioned to provide a high quality of service to CISE </a:t>
            </a:r>
            <a:endParaRPr lang="en-US" dirty="0" smtClean="0"/>
          </a:p>
          <a:p>
            <a:r>
              <a:rPr lang="en-US" dirty="0" smtClean="0"/>
              <a:t>community </a:t>
            </a:r>
            <a:r>
              <a:rPr lang="en-US" dirty="0"/>
              <a:t>researchers expected to use the infrastructure to realize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research goals.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59316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NSF MRI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5211491" cy="2153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www.nsf.gov/od/oia/programs/mri</a:t>
            </a:r>
            <a:r>
              <a:rPr lang="en-US" sz="2400" b="1" dirty="0" smtClean="0">
                <a:hlinkClick r:id="rId4"/>
              </a:rPr>
              <a:t>/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675" y="1447800"/>
                <a:ext cx="7832016" cy="4672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FY 2014 AWARD INFORMATION </a:t>
                </a:r>
              </a:p>
              <a:p>
                <a:endParaRPr lang="en-US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811 proposals reviewed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205 </a:t>
                </a:r>
                <a:r>
                  <a:rPr lang="en-US" b="1" dirty="0"/>
                  <a:t>awards (a success rate of 25</a:t>
                </a:r>
                <a:r>
                  <a:rPr lang="en-US" b="1" dirty="0" smtClean="0"/>
                  <a:t>%).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/>
                  <a:t> development (&lt;24% success)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/>
                  <a:t> acquisition (&lt;26% success)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requested budgets &gt; $</a:t>
                </a:r>
                <a:r>
                  <a:rPr lang="en-US" b="1" dirty="0"/>
                  <a:t>1 </a:t>
                </a:r>
                <a:r>
                  <a:rPr lang="en-US" b="1" dirty="0" smtClean="0"/>
                  <a:t>million (20% success)</a:t>
                </a:r>
              </a:p>
              <a:p>
                <a:endParaRPr lang="en-US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Biological </a:t>
                </a:r>
                <a:r>
                  <a:rPr lang="en-US" b="1" dirty="0"/>
                  <a:t>Sciences </a:t>
                </a:r>
                <a:r>
                  <a:rPr lang="en-US" b="1" dirty="0" smtClean="0"/>
                  <a:t>20%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Computer </a:t>
                </a:r>
                <a:r>
                  <a:rPr lang="en-US" b="1" dirty="0"/>
                  <a:t>and Information </a:t>
                </a:r>
                <a:r>
                  <a:rPr lang="en-US" b="1" dirty="0" smtClean="0"/>
                  <a:t>Science </a:t>
                </a:r>
                <a:r>
                  <a:rPr lang="en-US" b="1" dirty="0"/>
                  <a:t>and Engineering </a:t>
                </a:r>
                <a:r>
                  <a:rPr lang="en-US" b="1" dirty="0" smtClean="0"/>
                  <a:t>45%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Engineering 20%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Geosciences 32%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Mathematical </a:t>
                </a:r>
                <a:r>
                  <a:rPr lang="en-US" b="1" dirty="0"/>
                  <a:t>and Physical Sciences </a:t>
                </a:r>
                <a:r>
                  <a:rPr lang="en-US" b="1" dirty="0" smtClean="0"/>
                  <a:t>25%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Social </a:t>
                </a:r>
                <a:r>
                  <a:rPr lang="en-US" b="1" dirty="0"/>
                  <a:t>Behavioral and Economic Sciences 37</a:t>
                </a:r>
                <a:r>
                  <a:rPr lang="en-US" b="1" dirty="0" smtClean="0"/>
                  <a:t>% 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* Success varies - some directorates co-fund </a:t>
                </a:r>
                <a:r>
                  <a:rPr lang="en-US" b="1" dirty="0"/>
                  <a:t>MRI awards with non-IA </a:t>
                </a:r>
                <a:endParaRPr lang="en-US" b="1" dirty="0" smtClean="0"/>
              </a:p>
              <a:p>
                <a:r>
                  <a:rPr lang="en-US" b="1" dirty="0" smtClean="0"/>
                  <a:t>program </a:t>
                </a:r>
                <a:r>
                  <a:rPr lang="en-US" b="1" dirty="0"/>
                  <a:t>funds while others do not.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5" y="1447800"/>
                <a:ext cx="7832016" cy="4672498"/>
              </a:xfrm>
              <a:prstGeom prst="rect">
                <a:avLst/>
              </a:prstGeom>
              <a:blipFill rotWithShape="0">
                <a:blip r:embed="rId5"/>
                <a:stretch>
                  <a:fillRect l="-1167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306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8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EPSCoR</a:t>
            </a:r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59316"/>
            <a:ext cx="1828830" cy="798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1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EPSCoR</a:t>
            </a:r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5742085" cy="24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www.nsf.gov/od/oia/programs/epscor/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75" y="1447800"/>
            <a:ext cx="8757526" cy="4328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Research Infrastructure Improvement Program </a:t>
            </a:r>
            <a:r>
              <a:rPr lang="en-US" sz="2000" b="1" dirty="0" smtClean="0"/>
              <a:t>Track-1 (</a:t>
            </a:r>
            <a:r>
              <a:rPr lang="en-US" sz="2000" b="1" dirty="0"/>
              <a:t>RII </a:t>
            </a:r>
            <a:r>
              <a:rPr lang="en-US" sz="2000" b="1" dirty="0" smtClean="0"/>
              <a:t>Track-1)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$20 million total for 5 years to support physical, </a:t>
            </a:r>
            <a:r>
              <a:rPr lang="en-US" sz="2000" dirty="0" smtClean="0"/>
              <a:t>human</a:t>
            </a:r>
            <a:r>
              <a:rPr lang="en-US" sz="2000" dirty="0"/>
              <a:t>, and </a:t>
            </a:r>
            <a:endParaRPr lang="en-US" sz="2000" dirty="0" smtClean="0"/>
          </a:p>
          <a:p>
            <a:r>
              <a:rPr lang="en-US" sz="2000" b="1" i="1" u="sng" dirty="0" smtClean="0"/>
              <a:t>cyber </a:t>
            </a:r>
            <a:r>
              <a:rPr lang="en-US" sz="2000" b="1" i="1" u="sng" dirty="0"/>
              <a:t>infrastructure </a:t>
            </a:r>
            <a:r>
              <a:rPr lang="en-US" sz="2000" dirty="0"/>
              <a:t>improvements </a:t>
            </a:r>
            <a:r>
              <a:rPr lang="en-US" sz="2000" dirty="0" smtClean="0"/>
              <a:t>in </a:t>
            </a:r>
            <a:r>
              <a:rPr lang="en-US" sz="2000" dirty="0"/>
              <a:t>research areas selected by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jurisdiction's </a:t>
            </a:r>
            <a:r>
              <a:rPr lang="en-US" sz="2000" dirty="0" err="1" smtClean="0"/>
              <a:t>EPSCoR</a:t>
            </a:r>
            <a:r>
              <a:rPr lang="en-US" sz="2000" dirty="0" smtClean="0"/>
              <a:t> </a:t>
            </a:r>
            <a:r>
              <a:rPr lang="en-US" sz="2000" dirty="0"/>
              <a:t>steering committee as having the best </a:t>
            </a:r>
            <a:endParaRPr lang="en-US" sz="2000" dirty="0" smtClean="0"/>
          </a:p>
          <a:p>
            <a:r>
              <a:rPr lang="en-US" sz="2000" dirty="0" smtClean="0"/>
              <a:t>potential </a:t>
            </a:r>
            <a:r>
              <a:rPr lang="en-US" sz="2000" dirty="0"/>
              <a:t>to improve future R&amp;D competitiveness </a:t>
            </a:r>
            <a:r>
              <a:rPr lang="en-US" sz="2000" dirty="0" smtClean="0"/>
              <a:t>of </a:t>
            </a:r>
            <a:r>
              <a:rPr lang="en-US" sz="2000" dirty="0"/>
              <a:t>the jurisdiction.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b="1" dirty="0"/>
              <a:t>Research Infrastructure Improvement Program: Track-2 </a:t>
            </a:r>
            <a:r>
              <a:rPr lang="en-US" sz="2000" b="1" dirty="0" smtClean="0"/>
              <a:t>(</a:t>
            </a:r>
            <a:r>
              <a:rPr lang="en-US" sz="2000" b="1" dirty="0"/>
              <a:t>RII Track-2) </a:t>
            </a:r>
            <a:endParaRPr lang="en-US" sz="2000" b="1" dirty="0" smtClean="0"/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  <a:r>
              <a:rPr lang="en-US" dirty="0" smtClean="0"/>
              <a:t>1.5 </a:t>
            </a:r>
            <a:r>
              <a:rPr lang="en-US" dirty="0"/>
              <a:t>to 2.0 million per year for up to 3 years to consortia of </a:t>
            </a:r>
            <a:r>
              <a:rPr lang="en-US" dirty="0" err="1"/>
              <a:t>EPSCoR</a:t>
            </a:r>
            <a:r>
              <a:rPr lang="en-US" dirty="0"/>
              <a:t> jurisdictions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awards promote opportunities for collaborations among </a:t>
            </a:r>
            <a:r>
              <a:rPr lang="en-US" dirty="0" err="1"/>
              <a:t>EPSCoR</a:t>
            </a:r>
            <a:r>
              <a:rPr lang="en-US" dirty="0"/>
              <a:t> jurisdictions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all areas of science, engineering, and education supported by the </a:t>
            </a:r>
            <a:r>
              <a:rPr lang="en-US" dirty="0" smtClean="0"/>
              <a:t>NSF.  </a:t>
            </a:r>
          </a:p>
          <a:p>
            <a:r>
              <a:rPr lang="en-US" dirty="0" smtClean="0"/>
              <a:t>RII </a:t>
            </a:r>
            <a:r>
              <a:rPr lang="en-US" dirty="0"/>
              <a:t>Track-2 proposals must describe a clear, comprehensive, and integrated </a:t>
            </a:r>
            <a:endParaRPr lang="en-US" dirty="0" smtClean="0"/>
          </a:p>
          <a:p>
            <a:r>
              <a:rPr lang="en-US" dirty="0" smtClean="0"/>
              <a:t>vision </a:t>
            </a:r>
            <a:r>
              <a:rPr lang="en-US" dirty="0"/>
              <a:t>to drive discovery, and train a skilled workforce capable of solving </a:t>
            </a:r>
            <a:endParaRPr lang="en-US" dirty="0" smtClean="0"/>
          </a:p>
          <a:p>
            <a:r>
              <a:rPr lang="en-US" dirty="0" smtClean="0"/>
              <a:t>science </a:t>
            </a:r>
            <a:r>
              <a:rPr lang="en-US" dirty="0"/>
              <a:t>and engineering challenges of regional, thematic, and national relevance. 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59316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0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DOE INCITE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7535846" cy="24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www.doeleadershipcomputing.org/incite-program/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75" y="1447800"/>
            <a:ext cx="8629285" cy="344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Nearly </a:t>
            </a:r>
            <a:r>
              <a:rPr lang="en-US" b="1" dirty="0"/>
              <a:t>six billion core-hours will be allocated for CY </a:t>
            </a:r>
            <a:r>
              <a:rPr lang="en-US" b="1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Average </a:t>
            </a:r>
            <a:r>
              <a:rPr lang="en-US" b="1" dirty="0"/>
              <a:t>awards per project for CY 2017 are expected to be on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order of 75 million core-hours for Titan and </a:t>
            </a:r>
            <a:r>
              <a:rPr lang="en-US" b="1" dirty="0" smtClean="0"/>
              <a:t>100 </a:t>
            </a:r>
            <a:r>
              <a:rPr lang="en-US" b="1" dirty="0"/>
              <a:t>million core-hours </a:t>
            </a:r>
            <a:endParaRPr lang="en-US" b="1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Mira, </a:t>
            </a:r>
            <a:r>
              <a:rPr lang="en-US" b="1" dirty="0" smtClean="0"/>
              <a:t>but </a:t>
            </a:r>
            <a:r>
              <a:rPr lang="en-US" b="1" dirty="0"/>
              <a:t>could be as much as several hundred million core hours.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Proposals </a:t>
            </a:r>
            <a:r>
              <a:rPr lang="en-US" b="1" dirty="0"/>
              <a:t>may be for up to three years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Requests for small awards of time (typically 1 to 5 million core-hours) can </a:t>
            </a:r>
          </a:p>
          <a:p>
            <a:r>
              <a:rPr lang="en-US" b="1" dirty="0"/>
              <a:t>be requested throughout the year from the Director’s Discretionary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70" y="6096000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1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DOE NERSC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8035982" cy="3527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www.nersc.gov/users/accounts/allocations/overview/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75" y="1447800"/>
            <a:ext cx="8035982" cy="421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NERSC supports research that reflects the mission of DOE's </a:t>
            </a:r>
            <a:r>
              <a:rPr lang="en-US" sz="2400" b="1" dirty="0" smtClean="0"/>
              <a:t>Office </a:t>
            </a:r>
            <a:r>
              <a:rPr lang="en-US" sz="2400" b="1" dirty="0"/>
              <a:t>of Science. All Principal Investigators funded by the Office </a:t>
            </a:r>
            <a:r>
              <a:rPr lang="en-US" sz="2400" b="1" dirty="0" smtClean="0"/>
              <a:t>of </a:t>
            </a:r>
            <a:r>
              <a:rPr lang="en-US" sz="2400" b="1" dirty="0"/>
              <a:t>Science may apply for an allocation of NERSC resources. </a:t>
            </a:r>
            <a:r>
              <a:rPr lang="en-US" sz="2400" b="1" dirty="0" smtClean="0"/>
              <a:t> In </a:t>
            </a:r>
            <a:r>
              <a:rPr lang="en-US" sz="2400" b="1" dirty="0"/>
              <a:t>addition, researchers who aren't directly funded by DOE SC </a:t>
            </a:r>
            <a:endParaRPr lang="en-US" sz="2400" b="1" dirty="0" smtClean="0"/>
          </a:p>
          <a:p>
            <a:r>
              <a:rPr lang="en-US" sz="2400" b="1" dirty="0" smtClean="0"/>
              <a:t>but </a:t>
            </a:r>
            <a:r>
              <a:rPr lang="en-US" sz="2400" b="1" dirty="0"/>
              <a:t>with projects that are relevant to its mission may also apply </a:t>
            </a:r>
            <a:r>
              <a:rPr lang="en-US" sz="2400" b="1" dirty="0" smtClean="0"/>
              <a:t>to </a:t>
            </a:r>
            <a:r>
              <a:rPr lang="en-US" sz="2400" b="1" dirty="0"/>
              <a:t>use NERSC resources. If you are not funded by the DOE Office </a:t>
            </a:r>
            <a:r>
              <a:rPr lang="en-US" sz="2400" b="1" dirty="0" smtClean="0"/>
              <a:t>of </a:t>
            </a:r>
            <a:r>
              <a:rPr lang="en-US" sz="2400" b="1" dirty="0"/>
              <a:t>Science you should explain how your research falls </a:t>
            </a:r>
            <a:r>
              <a:rPr lang="en-US" sz="2400" b="1" dirty="0" smtClean="0"/>
              <a:t>within </a:t>
            </a:r>
            <a:r>
              <a:rPr lang="en-US" sz="2400" b="1" dirty="0"/>
              <a:t>the DOE mission.</a:t>
            </a:r>
            <a:endParaRPr lang="en-US" sz="24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83423"/>
            <a:ext cx="1828830" cy="79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70" y="6092547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54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DOD DURIP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319" y="841967"/>
            <a:ext cx="7798738" cy="318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www.defense.gov/News/Article/Article/684740</a:t>
            </a:r>
            <a:r>
              <a:rPr lang="en-US" sz="2400" b="1" dirty="0" smtClean="0">
                <a:hlinkClick r:id="rId4"/>
              </a:rPr>
              <a:t>/</a:t>
            </a:r>
          </a:p>
          <a:p>
            <a:r>
              <a:rPr lang="en-US" sz="2400" b="1" dirty="0" smtClean="0">
                <a:hlinkClick r:id="rId4"/>
              </a:rPr>
              <a:t>pentagon-announces-research-equipment-awards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992" y="2105604"/>
            <a:ext cx="6923690" cy="369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Army Research </a:t>
            </a:r>
            <a:r>
              <a:rPr lang="en-US" b="1" dirty="0" smtClean="0"/>
              <a:t>Office (ARO)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Office </a:t>
            </a:r>
            <a:r>
              <a:rPr lang="en-US" b="1" dirty="0"/>
              <a:t>of Naval </a:t>
            </a:r>
            <a:r>
              <a:rPr lang="en-US" b="1" dirty="0" smtClean="0"/>
              <a:t>Research</a:t>
            </a:r>
            <a:r>
              <a:rPr lang="en-US" b="1" dirty="0"/>
              <a:t> </a:t>
            </a:r>
            <a:r>
              <a:rPr lang="en-US" b="1" dirty="0" smtClean="0"/>
              <a:t>(ONR)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Air </a:t>
            </a:r>
            <a:r>
              <a:rPr lang="en-US" b="1" dirty="0"/>
              <a:t>Force Office of Scientific </a:t>
            </a:r>
            <a:r>
              <a:rPr lang="en-US" b="1" dirty="0" smtClean="0"/>
              <a:t>Research (AFOSR)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 smtClean="0"/>
              <a:t>Current Awards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176 proposals funded from </a:t>
            </a:r>
            <a:r>
              <a:rPr lang="en-US" b="1" dirty="0"/>
              <a:t>96 academic </a:t>
            </a:r>
            <a:r>
              <a:rPr lang="en-US" b="1" dirty="0" smtClean="0"/>
              <a:t>institutions (28%)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$50.1 million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Received </a:t>
            </a:r>
            <a:r>
              <a:rPr lang="en-US" b="1" dirty="0"/>
              <a:t>622 proposals requesting $209 </a:t>
            </a:r>
            <a:r>
              <a:rPr lang="en-US" b="1" dirty="0" smtClean="0"/>
              <a:t>million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wards range </a:t>
            </a:r>
            <a:r>
              <a:rPr lang="en-US" b="1" dirty="0"/>
              <a:t>from $53,000 to $1.4 </a:t>
            </a:r>
            <a:r>
              <a:rPr lang="en-US" b="1" dirty="0" smtClean="0"/>
              <a:t>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Average </a:t>
            </a:r>
            <a:r>
              <a:rPr lang="en-US" b="1" dirty="0"/>
              <a:t>approximately $300,000 per </a:t>
            </a:r>
            <a:r>
              <a:rPr lang="en-US" b="1" dirty="0" smtClean="0"/>
              <a:t>award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59316"/>
            <a:ext cx="1828830" cy="79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52" y="6094827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4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NIH SIG &amp; HEI 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7409401" cy="24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dpcpsi.nih.gov/</a:t>
            </a:r>
            <a:r>
              <a:rPr lang="en-US" sz="2400" b="1" dirty="0" err="1" smtClean="0">
                <a:hlinkClick r:id="rId4"/>
              </a:rPr>
              <a:t>orip</a:t>
            </a:r>
            <a:r>
              <a:rPr lang="en-US" sz="2400" b="1" dirty="0" smtClean="0">
                <a:hlinkClick r:id="rId4"/>
              </a:rPr>
              <a:t>/</a:t>
            </a:r>
            <a:r>
              <a:rPr lang="en-US" sz="2400" b="1" dirty="0" err="1" smtClean="0">
                <a:hlinkClick r:id="rId4"/>
              </a:rPr>
              <a:t>diic</a:t>
            </a:r>
            <a:r>
              <a:rPr lang="en-US" sz="2400" b="1" dirty="0" smtClean="0">
                <a:hlinkClick r:id="rId4"/>
              </a:rPr>
              <a:t>/</a:t>
            </a:r>
            <a:r>
              <a:rPr lang="en-US" sz="2400" b="1" dirty="0" err="1" smtClean="0">
                <a:hlinkClick r:id="rId4"/>
              </a:rPr>
              <a:t>shared_instrumentation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75" y="1732034"/>
            <a:ext cx="8784008" cy="421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Office of Research Infrastructure Programs (ORIP)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Shared Instrumentation Grant Program (S10)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 smtClean="0"/>
              <a:t>$</a:t>
            </a:r>
            <a:r>
              <a:rPr lang="en-US" sz="2400" dirty="0"/>
              <a:t>50,000 to $600,000 </a:t>
            </a:r>
            <a:r>
              <a:rPr lang="en-US" sz="2400" dirty="0" smtClean="0"/>
              <a:t>range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/>
              <a:t>FY 2015, </a:t>
            </a:r>
            <a:r>
              <a:rPr lang="en-US" sz="2400" dirty="0" smtClean="0"/>
              <a:t>91 </a:t>
            </a:r>
            <a:r>
              <a:rPr lang="en-US" sz="2400" dirty="0"/>
              <a:t>awards to biomedical research institutions </a:t>
            </a:r>
            <a:endParaRPr lang="en-US" sz="2400" dirty="0" smtClean="0"/>
          </a:p>
          <a:p>
            <a:pPr lvl="1" indent="0"/>
            <a:r>
              <a:rPr lang="en-US" sz="2400" dirty="0" smtClean="0"/>
              <a:t>   in 31 </a:t>
            </a:r>
            <a:r>
              <a:rPr lang="en-US" sz="2400" dirty="0"/>
              <a:t>states totaling $</a:t>
            </a:r>
            <a:r>
              <a:rPr lang="en-US" sz="2400" dirty="0" smtClean="0"/>
              <a:t>40,293,834 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High-End </a:t>
            </a:r>
            <a:r>
              <a:rPr lang="en-US" sz="2400" dirty="0"/>
              <a:t>Instrumentation Grant Program (S10)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 smtClean="0"/>
              <a:t>$600,000 </a:t>
            </a:r>
            <a:r>
              <a:rPr lang="en-US" sz="2400" dirty="0"/>
              <a:t>to $2,000,000 </a:t>
            </a:r>
            <a:r>
              <a:rPr lang="en-US" sz="2400" dirty="0" smtClean="0"/>
              <a:t>range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/>
              <a:t>FY 2015, </a:t>
            </a:r>
            <a:r>
              <a:rPr lang="en-US" sz="2400" dirty="0" smtClean="0"/>
              <a:t>19 </a:t>
            </a:r>
            <a:r>
              <a:rPr lang="en-US" sz="2400" dirty="0"/>
              <a:t>awards to research institutions </a:t>
            </a:r>
            <a:endParaRPr lang="en-US" sz="2400" dirty="0" smtClean="0"/>
          </a:p>
          <a:p>
            <a:pPr lvl="1" indent="0"/>
            <a:r>
              <a:rPr lang="en-US" sz="2400" dirty="0"/>
              <a:t> </a:t>
            </a:r>
            <a:r>
              <a:rPr lang="en-US" sz="2400" dirty="0" smtClean="0"/>
              <a:t>  in </a:t>
            </a:r>
            <a:r>
              <a:rPr lang="en-US" sz="2400" dirty="0"/>
              <a:t>13 states totaling $</a:t>
            </a:r>
            <a:r>
              <a:rPr lang="en-US" sz="2400" dirty="0" smtClean="0"/>
              <a:t>26,162,569</a:t>
            </a:r>
          </a:p>
          <a:p>
            <a:endParaRPr lang="en-US" sz="24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59316"/>
            <a:ext cx="1828830" cy="79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70" y="6083423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7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USDA, Private, Other?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184731" cy="2410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75" y="1732034"/>
            <a:ext cx="8639929" cy="3269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United States Department of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Telemedicine</a:t>
            </a:r>
          </a:p>
          <a:p>
            <a:r>
              <a:rPr lang="en-US" b="1" dirty="0">
                <a:hlinkClick r:id="rId4"/>
              </a:rPr>
              <a:t>www.rd.usda.gov/programs-services/distance-learning-telemedicine-grants</a:t>
            </a:r>
            <a:endParaRPr lang="en-US" b="1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/>
              <a:t>Silicon Mechanics Research Grant</a:t>
            </a:r>
            <a:endParaRPr lang="en-US" b="1" dirty="0" smtClean="0"/>
          </a:p>
          <a:p>
            <a:r>
              <a:rPr lang="en-US" b="1" dirty="0" smtClean="0">
                <a:hlinkClick r:id="rId5"/>
              </a:rPr>
              <a:t>www.siliconmechanics.com/i43744/research-cluster-grant-winners-circle.php</a:t>
            </a:r>
            <a:endParaRPr lang="en-US" b="1" dirty="0" smtClean="0"/>
          </a:p>
          <a:p>
            <a:endParaRPr lang="en-US" b="1" dirty="0"/>
          </a:p>
          <a:p>
            <a:endParaRPr lang="en-US" sz="2400" b="1" dirty="0" smtClean="0"/>
          </a:p>
          <a:p>
            <a:r>
              <a:rPr lang="en-US" sz="2400" b="1" dirty="0" smtClean="0"/>
              <a:t>Other?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59316"/>
            <a:ext cx="1828830" cy="79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70" y="6061969"/>
            <a:ext cx="1828830" cy="798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84537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52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2133600"/>
            <a:ext cx="914400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Questions?</a:t>
            </a:r>
          </a:p>
          <a:p>
            <a:pPr algn="ctr"/>
            <a:endParaRPr lang="en-US" sz="2800" b="1" dirty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Comments?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800" b="1" dirty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8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800" b="1" dirty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b="1" dirty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20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an.voss@ku.edu</a:t>
            </a:r>
            <a:endParaRPr lang="en-US" sz="20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3581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" y="6075659"/>
            <a:ext cx="1828830" cy="798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59316"/>
            <a:ext cx="1828830" cy="79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70" y="6061969"/>
            <a:ext cx="1828830" cy="798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64" y="6059316"/>
            <a:ext cx="1828830" cy="798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82" y="6075659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7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228600"/>
            <a:ext cx="9144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Where’s the $$?</a:t>
            </a:r>
            <a:endParaRPr lang="en-US" sz="2800" b="1" dirty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37983" cy="38421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6" y="0"/>
            <a:ext cx="7162800" cy="4451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Everywhere…</a:t>
            </a:r>
            <a:endParaRPr lang="en-US" sz="2800" b="1" dirty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44" y="28852"/>
            <a:ext cx="2979420" cy="443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3447448"/>
            <a:ext cx="6019800" cy="3386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6376"/>
            <a:ext cx="3846008" cy="16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4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104745"/>
            <a:ext cx="762000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Funding Agencies</a:t>
            </a:r>
          </a:p>
          <a:p>
            <a:pPr algn="ctr"/>
            <a:endParaRPr lang="en-US" sz="22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38200"/>
            <a:ext cx="8839200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b="1" dirty="0" smtClean="0"/>
              <a:t>National Science Foundation (NSF)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err="1" smtClean="0"/>
              <a:t>eXtreme</a:t>
            </a:r>
            <a:r>
              <a:rPr lang="en-US" sz="1750" dirty="0" smtClean="0"/>
              <a:t> Science &amp; Engineering Discovery Environment (XSEDE)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smtClean="0"/>
              <a:t>Open Science Grid (OSG)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smtClean="0"/>
              <a:t>Campus Cyberinfrastructure (CC)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/>
              <a:t>Computer &amp; Information Science &amp; Engineering </a:t>
            </a:r>
            <a:r>
              <a:rPr lang="en-US" sz="1750" dirty="0" smtClean="0"/>
              <a:t>(CISE) Research Infrastructure (CRI)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smtClean="0"/>
              <a:t>Major Research Instrumentation (MRI)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/>
              <a:t>Experimental Program to Stimulate Competitive Research (</a:t>
            </a:r>
            <a:r>
              <a:rPr lang="en-US" sz="1750" dirty="0" err="1"/>
              <a:t>EPSCoR</a:t>
            </a:r>
            <a:r>
              <a:rPr lang="en-US" sz="1750" dirty="0"/>
              <a:t>)</a:t>
            </a:r>
            <a:endParaRPr lang="en-US" sz="1750" dirty="0" smtClean="0"/>
          </a:p>
          <a:p>
            <a:pPr lvl="1" indent="0"/>
            <a:endParaRPr lang="en-US" sz="1750" dirty="0" smtClean="0"/>
          </a:p>
          <a:p>
            <a:r>
              <a:rPr lang="en-US" sz="1750" b="1" dirty="0" smtClean="0"/>
              <a:t>Department of Energy (DOE)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/>
              <a:t>Innovative and Novel Computational Impact on Theory and Experiment </a:t>
            </a:r>
            <a:r>
              <a:rPr lang="en-US" sz="1750" dirty="0" smtClean="0"/>
              <a:t>(INCITE)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smtClean="0"/>
              <a:t>National Energy Research Scientific Computing Center (NERSC)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endParaRPr lang="en-US" sz="1750" dirty="0" smtClean="0"/>
          </a:p>
          <a:p>
            <a:r>
              <a:rPr lang="en-US" sz="1750" b="1" dirty="0" smtClean="0"/>
              <a:t>Department of Defense (DOD)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smtClean="0"/>
              <a:t>Defense University Research Instrumentation Program (DURIP)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endParaRPr lang="en-US" sz="1750" dirty="0" smtClean="0"/>
          </a:p>
          <a:p>
            <a:r>
              <a:rPr lang="en-US" sz="1750" b="1" dirty="0" smtClean="0"/>
              <a:t>National Institutes of Health (NIH)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smtClean="0"/>
              <a:t>Shared Instrument Grant (SIG)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750" dirty="0" smtClean="0"/>
              <a:t>High-End Instrumentation Grant (HEI)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750" dirty="0"/>
          </a:p>
          <a:p>
            <a:r>
              <a:rPr lang="en-US" sz="1750" b="1" dirty="0" smtClean="0"/>
              <a:t>United States Department of Agriculture (USDA), Private, Other?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750" dirty="0"/>
          </a:p>
          <a:p>
            <a:endParaRPr lang="en-US" sz="175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17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1" y="6096000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06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785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104745"/>
            <a:ext cx="762000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NSF XSEDE = Free $$ (cycles)!!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1054649"/>
            <a:ext cx="78486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65AF"/>
                </a:solidFill>
                <a:hlinkClick r:id="rId5"/>
              </a:rPr>
              <a:t>portal.xsede.org</a:t>
            </a:r>
            <a:r>
              <a:rPr lang="en-US" sz="3600" dirty="0" smtClean="0">
                <a:solidFill>
                  <a:srgbClr val="0065AF"/>
                </a:solidFill>
                <a:hlinkClick r:id="rId5"/>
              </a:rPr>
              <a:t>/allocations-overview</a:t>
            </a:r>
            <a:endParaRPr lang="en-US" sz="3600" dirty="0">
              <a:solidFill>
                <a:srgbClr val="0065A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70" y="6075659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0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371600"/>
            <a:ext cx="762000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DOE &amp; NSF OSG = Free $$ (cycles)!! </a:t>
            </a:r>
          </a:p>
          <a:p>
            <a:pPr algn="ctr"/>
            <a:r>
              <a:rPr lang="en-US" sz="22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Might have to trade cycles/sysadmin time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1129241"/>
            <a:ext cx="7848600" cy="15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hlinkClick r:id="rId5"/>
              </a:rPr>
              <a:t>display.grid.iu.edu</a:t>
            </a:r>
            <a:endParaRPr lang="en-US" sz="3400" b="1" dirty="0" smtClean="0"/>
          </a:p>
          <a:p>
            <a:pPr algn="ctr"/>
            <a:endParaRPr lang="en-US" sz="3400" b="1" dirty="0" smtClean="0"/>
          </a:p>
          <a:p>
            <a:pPr algn="ctr"/>
            <a:endParaRPr lang="en-US" sz="3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75317" y="4385388"/>
            <a:ext cx="2803973" cy="1122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single </a:t>
            </a:r>
            <a:r>
              <a:rPr lang="en-US" sz="2400" b="1" dirty="0" smtClean="0"/>
              <a:t>threaded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&lt; 2 </a:t>
            </a:r>
            <a:r>
              <a:rPr lang="en-US" sz="2400" b="1" dirty="0"/>
              <a:t>GB </a:t>
            </a:r>
            <a:r>
              <a:rPr lang="en-US" sz="2400" b="1" dirty="0" smtClean="0"/>
              <a:t>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1-12 </a:t>
            </a:r>
            <a:r>
              <a:rPr lang="en-US" sz="2400" b="1" dirty="0"/>
              <a:t>hours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83423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24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NSF CC-NIE, CC*IIE, CC*DNI, CC*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420" y="1447800"/>
            <a:ext cx="8451160" cy="3527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Network </a:t>
            </a:r>
            <a:r>
              <a:rPr lang="en-US" sz="2400" b="1" dirty="0"/>
              <a:t>Infrastructure and Engineering, </a:t>
            </a:r>
            <a:r>
              <a:rPr lang="en-US" sz="2400" b="1" dirty="0" smtClean="0"/>
              <a:t>2012 </a:t>
            </a:r>
            <a:r>
              <a:rPr lang="en-US" sz="2400" b="1" dirty="0"/>
              <a:t>- </a:t>
            </a:r>
            <a:r>
              <a:rPr lang="en-US" sz="2400" b="1" dirty="0" smtClean="0"/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Infrastructure</a:t>
            </a:r>
            <a:r>
              <a:rPr lang="en-US" sz="2400" b="1" dirty="0"/>
              <a:t>, </a:t>
            </a:r>
            <a:r>
              <a:rPr lang="en-US" sz="2400" b="1" dirty="0" smtClean="0"/>
              <a:t>Innovation, </a:t>
            </a:r>
            <a:r>
              <a:rPr lang="en-US" sz="2400" b="1" dirty="0"/>
              <a:t>and Engineering, </a:t>
            </a:r>
            <a:r>
              <a:rPr lang="en-US" sz="2400" b="1" dirty="0" smtClean="0"/>
              <a:t>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Data</a:t>
            </a:r>
            <a:r>
              <a:rPr lang="en-US" sz="2400" b="1" dirty="0"/>
              <a:t>, Networking, and </a:t>
            </a:r>
            <a:r>
              <a:rPr lang="en-US" sz="2400" b="1" dirty="0" smtClean="0"/>
              <a:t>Innovation,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*, </a:t>
            </a:r>
            <a:r>
              <a:rPr lang="en-US" sz="2400" b="1" dirty="0"/>
              <a:t>August 23, 2016 </a:t>
            </a:r>
            <a:r>
              <a:rPr lang="en-US" sz="2400" b="1" dirty="0" smtClean="0"/>
              <a:t>(12 days from now)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 smtClean="0">
                <a:hlinkClick r:id="rId4"/>
              </a:rPr>
              <a:t>www.nsf.gov/funding/pgm_summ.jsp?pims_id=504748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077658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8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NSF CC*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8178649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www.nsf.gov/funding/pgm_summ.jsp?pims_id=504748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-316" r="21997" b="48890"/>
          <a:stretch/>
        </p:blipFill>
        <p:spPr>
          <a:xfrm>
            <a:off x="0" y="1280160"/>
            <a:ext cx="9067800" cy="4739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96000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6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single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NSF CC*</a:t>
            </a:r>
          </a:p>
          <a:p>
            <a:pPr algn="ctr"/>
            <a:r>
              <a:rPr lang="en-US" sz="2800" b="1" dirty="0" smtClean="0">
                <a:solidFill>
                  <a:srgbClr val="0065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1400" b="1" dirty="0" smtClean="0">
              <a:solidFill>
                <a:srgbClr val="0065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75" y="838200"/>
            <a:ext cx="8178649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www.nsf.gov/funding/pgm_summ.jsp?pims_id=504748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429583"/>
            <a:ext cx="8686800" cy="471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 smtClean="0"/>
              <a:t>Awards      Area_________________________________________________  </a:t>
            </a:r>
          </a:p>
          <a:p>
            <a:endParaRPr lang="en-US" sz="19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1 - 2       Data </a:t>
            </a:r>
            <a:r>
              <a:rPr lang="en-US" sz="1900" dirty="0"/>
              <a:t>Driven Multi-Campus/Multi-Institution Model Implementations </a:t>
            </a:r>
            <a:r>
              <a:rPr lang="en-US" sz="1900" dirty="0" smtClean="0"/>
              <a:t>		     awards </a:t>
            </a:r>
            <a:r>
              <a:rPr lang="en-US" sz="1900" dirty="0"/>
              <a:t>will be supported at up to $3,000,000 total for up to 4 years</a:t>
            </a:r>
            <a:r>
              <a:rPr lang="en-US" sz="1900" dirty="0" smtClean="0"/>
              <a:t>.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2 – 4      Cyber </a:t>
            </a:r>
            <a:r>
              <a:rPr lang="en-US" sz="1900" dirty="0"/>
              <a:t>Team awards will be supported at up to $1,500,000 total for </a:t>
            </a:r>
            <a:r>
              <a:rPr lang="en-US" sz="1900" dirty="0" smtClean="0"/>
              <a:t>		     up </a:t>
            </a:r>
            <a:r>
              <a:rPr lang="en-US" sz="1900" dirty="0"/>
              <a:t>to 3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5 - 10     Data </a:t>
            </a:r>
            <a:r>
              <a:rPr lang="en-US" sz="1900" dirty="0"/>
              <a:t>Driven Networking Infrastructure for the Campus and </a:t>
            </a:r>
            <a:r>
              <a:rPr lang="en-US" sz="1900" dirty="0" smtClean="0"/>
              <a:t>				     Researcher </a:t>
            </a:r>
            <a:r>
              <a:rPr lang="en-US" sz="1900" dirty="0"/>
              <a:t>awards will be supported at up to $500,000 total for up </a:t>
            </a:r>
            <a:r>
              <a:rPr lang="en-US" sz="1900" dirty="0" smtClean="0"/>
              <a:t>		     to </a:t>
            </a:r>
            <a:r>
              <a:rPr lang="en-US" sz="1900" dirty="0"/>
              <a:t>2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5 – 8      Network </a:t>
            </a:r>
            <a:r>
              <a:rPr lang="en-US" sz="1900" dirty="0"/>
              <a:t>Design and Implementation for Small Institutions awards </a:t>
            </a:r>
            <a:r>
              <a:rPr lang="en-US" sz="1900" dirty="0" smtClean="0"/>
              <a:t>		     will </a:t>
            </a:r>
            <a:r>
              <a:rPr lang="en-US" sz="1900" dirty="0"/>
              <a:t>be supported at up to $400,000 total for up to 2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2 – 5      Network </a:t>
            </a:r>
            <a:r>
              <a:rPr lang="en-US" sz="1900" dirty="0"/>
              <a:t>Integration and Applied Innovation awards will be </a:t>
            </a:r>
            <a:r>
              <a:rPr lang="en-US" sz="1900" dirty="0" smtClean="0"/>
              <a:t>				     supported </a:t>
            </a:r>
            <a:r>
              <a:rPr lang="en-US" sz="1900" dirty="0"/>
              <a:t>at up to $1,000,000 total for up to 2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2 – 4      Campus </a:t>
            </a:r>
            <a:r>
              <a:rPr lang="en-US" sz="1900" dirty="0"/>
              <a:t>Computing awards will be supported at up to $500,000 for </a:t>
            </a:r>
            <a:r>
              <a:rPr lang="en-US" sz="1900" dirty="0" smtClean="0"/>
              <a:t>		     up </a:t>
            </a:r>
            <a:r>
              <a:rPr lang="en-US" sz="1900" dirty="0"/>
              <a:t>to 3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4 – 8      Innovative </a:t>
            </a:r>
            <a:r>
              <a:rPr lang="en-US" sz="1900" dirty="0"/>
              <a:t>Integrated Storage Resources awards will be supported </a:t>
            </a:r>
            <a:r>
              <a:rPr lang="en-US" sz="1900" dirty="0" smtClean="0"/>
              <a:t>      		     at </a:t>
            </a:r>
            <a:r>
              <a:rPr lang="en-US" sz="1900" dirty="0"/>
              <a:t>up to $200,000 for up to 2 years.</a:t>
            </a:r>
            <a:endParaRPr lang="en-US" sz="19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70" y="6096000"/>
            <a:ext cx="1828830" cy="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0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70C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954</Words>
  <Application>Microsoft Office PowerPoint</Application>
  <PresentationFormat>On-screen Show (4:3)</PresentationFormat>
  <Paragraphs>258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DejaVu Sans</vt:lpstr>
      <vt:lpstr>Droid Sans Fallback</vt:lpstr>
      <vt:lpstr>Georgia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dvoss</dc:creator>
  <cp:lastModifiedBy>dvoss</cp:lastModifiedBy>
  <cp:revision>339</cp:revision>
  <cp:lastPrinted>1601-01-01T00:00:00Z</cp:lastPrinted>
  <dcterms:created xsi:type="dcterms:W3CDTF">1601-01-01T00:00:00Z</dcterms:created>
  <dcterms:modified xsi:type="dcterms:W3CDTF">2016-08-12T15:18:09Z</dcterms:modified>
</cp:coreProperties>
</file>