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4"/>
  </p:notesMasterIdLst>
  <p:handoutMasterIdLst>
    <p:handoutMasterId r:id="rId35"/>
  </p:handoutMasterIdLst>
  <p:sldIdLst>
    <p:sldId id="701" r:id="rId2"/>
    <p:sldId id="1145" r:id="rId3"/>
    <p:sldId id="1095" r:id="rId4"/>
    <p:sldId id="1156" r:id="rId5"/>
    <p:sldId id="1157" r:id="rId6"/>
    <p:sldId id="1165" r:id="rId7"/>
    <p:sldId id="1158" r:id="rId8"/>
    <p:sldId id="1142" r:id="rId9"/>
    <p:sldId id="1143" r:id="rId10"/>
    <p:sldId id="1150" r:id="rId11"/>
    <p:sldId id="1148" r:id="rId12"/>
    <p:sldId id="1159" r:id="rId13"/>
    <p:sldId id="1149" r:id="rId14"/>
    <p:sldId id="1151" r:id="rId15"/>
    <p:sldId id="1152" r:id="rId16"/>
    <p:sldId id="1155" r:id="rId17"/>
    <p:sldId id="1169" r:id="rId18"/>
    <p:sldId id="1161" r:id="rId19"/>
    <p:sldId id="1162" r:id="rId20"/>
    <p:sldId id="1175" r:id="rId21"/>
    <p:sldId id="1170" r:id="rId22"/>
    <p:sldId id="1167" r:id="rId23"/>
    <p:sldId id="1163" r:id="rId24"/>
    <p:sldId id="1168" r:id="rId25"/>
    <p:sldId id="1164" r:id="rId26"/>
    <p:sldId id="1160" r:id="rId27"/>
    <p:sldId id="1154" r:id="rId28"/>
    <p:sldId id="1153" r:id="rId29"/>
    <p:sldId id="1172" r:id="rId30"/>
    <p:sldId id="1173" r:id="rId31"/>
    <p:sldId id="1174" r:id="rId32"/>
    <p:sldId id="1073" r:id="rId33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22" autoAdjust="0"/>
  </p:normalViewPr>
  <p:slideViewPr>
    <p:cSldViewPr>
      <p:cViewPr varScale="1">
        <p:scale>
          <a:sx n="70" d="100"/>
          <a:sy n="70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1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60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08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8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175524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47800" y="6127899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freapp.us/apps/android/com.im.uncle.sa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wresearch.org/daily-number/baby-boomers-retire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17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jpeg"/><Relationship Id="rId1" Type="http://schemas.openxmlformats.org/officeDocument/2006/relationships/tags" Target="../tags/tag4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png"/><Relationship Id="rId15" Type="http://schemas.openxmlformats.org/officeDocument/2006/relationships/image" Target="../media/image2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Relationship Id="rId1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iref.org/wp-content/uploads/2014/04/map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933448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Advanced Cyberinfrastructure Research &amp; Education Facilitators</a:t>
            </a:r>
            <a:b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Virtual Residency:</a:t>
            </a:r>
            <a:b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Overview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</a:t>
            </a:r>
            <a:r>
              <a:rPr lang="en-US" b="1" dirty="0" err="1" smtClean="0"/>
              <a:t>Neeman</a:t>
            </a:r>
            <a:r>
              <a:rPr lang="en-US" b="1" smtClean="0"/>
              <a:t>, </a:t>
            </a:r>
            <a:r>
              <a:rPr lang="en-US" b="1" smtClean="0"/>
              <a:t>University </a:t>
            </a:r>
            <a:r>
              <a:rPr lang="en-US" b="1" dirty="0" smtClean="0"/>
              <a:t>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Assistant Vice President, Information Technology -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Associate Professor,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Adjunct Faculty,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ACI-REF Virtual Residency Workshop 2016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Sunday August 7 2016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5254752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OU’s Piece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 smtClean="0"/>
              <a:t>OU’s piece included some extra components: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component about EPSCoR jurisdictions, shared with HI, SC, UT (note that UT is now graduating from EPSCoR);</a:t>
            </a:r>
          </a:p>
          <a:p>
            <a:pPr lvl="2"/>
            <a:r>
              <a:rPr lang="en-US" dirty="0" smtClean="0"/>
              <a:t>EPSCoR: Experimental Program for the Stimulation of Competitive Research: federal program to promote and increase STEM research in states that get less than 0.75% of federal research funding.</a:t>
            </a:r>
          </a:p>
          <a:p>
            <a:pPr lvl="3"/>
            <a:r>
              <a:rPr lang="en-US" dirty="0" smtClean="0"/>
              <a:t>NSF, </a:t>
            </a:r>
            <a:r>
              <a:rPr lang="en-US" dirty="0" err="1" smtClean="0"/>
              <a:t>Dept</a:t>
            </a:r>
            <a:r>
              <a:rPr lang="en-US" dirty="0" smtClean="0"/>
              <a:t> of Energy, </a:t>
            </a:r>
            <a:r>
              <a:rPr lang="en-US" dirty="0" err="1" smtClean="0"/>
              <a:t>Dept</a:t>
            </a:r>
            <a:r>
              <a:rPr lang="en-US" dirty="0" smtClean="0"/>
              <a:t> of Defense, NASA</a:t>
            </a:r>
          </a:p>
          <a:p>
            <a:pPr lvl="3"/>
            <a:r>
              <a:rPr lang="en-US" dirty="0" smtClean="0"/>
              <a:t>NIH (known as INBRE)</a:t>
            </a:r>
          </a:p>
          <a:p>
            <a:pPr lvl="1"/>
            <a:r>
              <a:rPr lang="en-US" dirty="0" smtClean="0"/>
              <a:t>a Virtual Residency to teach how to be an ACI-REF -- </a:t>
            </a:r>
            <a:r>
              <a:rPr lang="en-US" b="1" u="sng" dirty="0" smtClean="0"/>
              <a:t>THIS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368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Ah, if only 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sz="2400" dirty="0" smtClean="0"/>
          </a:p>
          <a:p>
            <a:r>
              <a:rPr lang="en-US" sz="2400" dirty="0" smtClean="0"/>
              <a:t>“</a:t>
            </a:r>
            <a:r>
              <a:rPr lang="en-US" sz="2400" dirty="0"/>
              <a:t>Phase 1</a:t>
            </a:r>
            <a:r>
              <a:rPr lang="en-US" sz="2400" dirty="0" smtClean="0"/>
              <a:t>:”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Clemson U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Harvard U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 Hawai’i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 </a:t>
            </a:r>
            <a:r>
              <a:rPr lang="en-US" sz="2000" dirty="0"/>
              <a:t>Southern </a:t>
            </a:r>
            <a:r>
              <a:rPr lang="en-US" sz="2000" dirty="0" smtClean="0"/>
              <a:t>California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 Utah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 </a:t>
            </a:r>
            <a:r>
              <a:rPr lang="en-US" sz="2000" dirty="0"/>
              <a:t>Wisconsin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sz="2400" dirty="0" smtClean="0"/>
          </a:p>
          <a:p>
            <a:r>
              <a:rPr lang="en-US" sz="2400" dirty="0" smtClean="0"/>
              <a:t>“Phase 2:”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Arizona State U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Emory U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Ohio Supercomputer Center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Stanford U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Sunshine State Education &amp; Research Computing Alliance (SSERCA)</a:t>
            </a:r>
          </a:p>
          <a:p>
            <a:pPr lvl="1"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Oklahoma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U Washington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04F282-5D9D-4EB2-A4AC-1849A209E5C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14224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Unfortunately, the NSF wasn’t </a:t>
            </a:r>
            <a:r>
              <a:rPr lang="en-US" sz="2400" dirty="0" smtClean="0"/>
              <a:t>able </a:t>
            </a:r>
            <a:r>
              <a:rPr lang="en-US" sz="2400" dirty="0"/>
              <a:t>to fully fund that proposal. The team ended up reducing down to 6 institutions for 2 years, and no advanced networking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872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340598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000" dirty="0" smtClean="0">
                <a:latin typeface="Arial Black" panose="020B0A04020102020204" pitchFamily="34" charset="0"/>
              </a:rPr>
              <a:t>National Science Foundation’s     Campus Cyberinfrastructure Programs</a:t>
            </a:r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86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2012-13, the NSF had a program called               “Campus Cyberinfrastructure - Networking Infrastructure &amp; Engineering” (CC-NIE).</a:t>
            </a:r>
          </a:p>
          <a:p>
            <a:pPr lvl="1"/>
            <a:r>
              <a:rPr lang="en-US" dirty="0" smtClean="0"/>
              <a:t>Two subprograms: One for deploying networking equipment, one for innovative networking research.</a:t>
            </a:r>
          </a:p>
          <a:p>
            <a:pPr lvl="1"/>
            <a:r>
              <a:rPr lang="en-US" dirty="0" smtClean="0"/>
              <a:t>OU, OSU, Oklahoma Innovation Institute, Langston U, </a:t>
            </a:r>
            <a:r>
              <a:rPr lang="en-US" dirty="0" err="1" smtClean="0"/>
              <a:t>OneNet</a:t>
            </a:r>
            <a:r>
              <a:rPr lang="en-US" dirty="0" smtClean="0"/>
              <a:t>: “</a:t>
            </a:r>
            <a:r>
              <a:rPr lang="en-US" dirty="0" err="1" smtClean="0"/>
              <a:t>OneOklahoma</a:t>
            </a:r>
            <a:r>
              <a:rPr lang="en-US" dirty="0" smtClean="0"/>
              <a:t> Friction Free Network”</a:t>
            </a:r>
          </a:p>
          <a:p>
            <a:r>
              <a:rPr lang="en-US" dirty="0" smtClean="0"/>
              <a:t>In 2014, that was followed by “Campus Cyberinfrastructure - Infrastructure, Innovation &amp; Engineering” (CC*IIE).</a:t>
            </a:r>
          </a:p>
          <a:p>
            <a:pPr lvl="1"/>
            <a:r>
              <a:rPr lang="en-US" dirty="0" smtClean="0"/>
              <a:t>Several new subprograms, including “Campus CI Engineer.”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633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0528"/>
            <a:ext cx="8305800" cy="4648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In 2014, OU submitted a proposal to the Campus CI Engineer subprogram: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“A Model for Advanced Cyberinfrastructure Research and Education Facilitators”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$400K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Highlights the relationship between OU and the ACI-REF project.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We have Clemson’s Phase 1 PI on our External Advisory Committee.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OU is the only institution that is all of: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ACI-REF Phase 2 (so already involved)</a:t>
            </a:r>
          </a:p>
          <a:p>
            <a:pPr lvl="1">
              <a:spcBef>
                <a:spcPts val="300"/>
              </a:spcBef>
            </a:pPr>
            <a:r>
              <a:rPr lang="en-US" dirty="0" err="1" smtClean="0"/>
              <a:t>EPSCoR</a:t>
            </a:r>
            <a:r>
              <a:rPr lang="en-US" dirty="0" smtClean="0"/>
              <a:t> (and was to have co-lead the ACI-REF </a:t>
            </a:r>
            <a:r>
              <a:rPr lang="en-US" dirty="0" err="1" smtClean="0"/>
              <a:t>EPSCoR</a:t>
            </a:r>
            <a:r>
              <a:rPr lang="en-US" dirty="0" smtClean="0"/>
              <a:t> thrust)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CC-NIE awardee (so need a Campus CI Engineer already)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3179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u="sng" dirty="0"/>
              <a:t>Data-Intensive Research Facilitation</a:t>
            </a:r>
            <a:r>
              <a:rPr lang="en-US" sz="1800" dirty="0"/>
              <a:t>: Via Software Defined Networking (SDN) across OFFN, facilitate end-to-end management, by researchers, of high bandwidth/high performance data flows through a distributed hierarchy of open standards tools, providing researchers with a new layer of transparency into network transport at OU, among </a:t>
            </a:r>
            <a:r>
              <a:rPr lang="en-US" sz="1800" dirty="0" err="1"/>
              <a:t>OneOCII</a:t>
            </a:r>
            <a:r>
              <a:rPr lang="en-US" sz="1800" dirty="0"/>
              <a:t> institutions, and with ACI-REF members.</a:t>
            </a:r>
          </a:p>
          <a:p>
            <a:pPr lvl="0"/>
            <a:r>
              <a:rPr lang="en-US" sz="1800" u="sng" dirty="0"/>
              <a:t>Oklahoma ACI-REF project</a:t>
            </a:r>
            <a:r>
              <a:rPr lang="en-US" sz="1800" dirty="0"/>
              <a:t>: Lead and facilitate adoption of the ACI-REF approach across Oklahoma, leveraging extant and emerging capabilities within </a:t>
            </a:r>
            <a:r>
              <a:rPr lang="en-US" sz="1800" dirty="0" err="1"/>
              <a:t>OneOCII</a:t>
            </a:r>
            <a:r>
              <a:rPr lang="en-US" sz="1800" dirty="0"/>
              <a:t>.</a:t>
            </a:r>
          </a:p>
          <a:p>
            <a:pPr lvl="0"/>
            <a:r>
              <a:rPr lang="en-US" sz="1800" b="1" u="sng" dirty="0"/>
              <a:t>National training regime</a:t>
            </a:r>
            <a:r>
              <a:rPr lang="en-US" sz="1800" b="1" dirty="0"/>
              <a:t>: Provide a “virtual residency” program for Campus CI Engineers and other ACI-REFs, open to not only CC*IIE awardees and ACI-REF members but any institution that needs.</a:t>
            </a:r>
          </a:p>
          <a:p>
            <a:pPr lvl="0"/>
            <a:r>
              <a:rPr lang="en-US" sz="1800" u="sng" dirty="0"/>
              <a:t>Research Experiences for Undergraduates (REU) Sites/Supplements</a:t>
            </a:r>
            <a:r>
              <a:rPr lang="en-US" sz="1800" dirty="0"/>
              <a:t>: Foster undergraduate research at OU via a culture of integrating REU sites and supplements into Science, Technology, Engineering &amp; Mathematics (STEM) research, including by all research themes on this proposed CC*IIE project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3889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Reviewer comments</a:t>
            </a:r>
          </a:p>
          <a:p>
            <a:r>
              <a:rPr lang="en-US" dirty="0"/>
              <a:t>“This energetic, detailed and ambitious proposal from </a:t>
            </a:r>
            <a:r>
              <a:rPr lang="en-US" dirty="0" smtClean="0"/>
              <a:t>the University </a:t>
            </a:r>
            <a:r>
              <a:rPr lang="en-US" dirty="0"/>
              <a:t>of Oklahoma deserves the highest priority for </a:t>
            </a:r>
            <a:r>
              <a:rPr lang="en-US" dirty="0" smtClean="0"/>
              <a:t>support. </a:t>
            </a:r>
            <a:r>
              <a:rPr lang="en-US" dirty="0"/>
              <a:t>… There are no major weaknesses </a:t>
            </a:r>
            <a:r>
              <a:rPr lang="en-US" dirty="0" smtClean="0"/>
              <a:t>in the </a:t>
            </a:r>
            <a:r>
              <a:rPr lang="en-US" dirty="0"/>
              <a:t>proposal and many strengths. </a:t>
            </a:r>
            <a:r>
              <a:rPr lang="en-US" dirty="0" smtClean="0"/>
              <a:t>…”</a:t>
            </a:r>
          </a:p>
          <a:p>
            <a:r>
              <a:rPr lang="en-US" dirty="0"/>
              <a:t>“The broader impacts are nicely defined in terms of </a:t>
            </a:r>
            <a:r>
              <a:rPr lang="en-US" dirty="0" smtClean="0"/>
              <a:t>… the </a:t>
            </a:r>
            <a:r>
              <a:rPr lang="en-US" dirty="0"/>
              <a:t>idea of a residency program …. A residency program </a:t>
            </a:r>
            <a:r>
              <a:rPr lang="en-US" dirty="0" smtClean="0"/>
              <a:t>and enhancement </a:t>
            </a:r>
            <a:r>
              <a:rPr lang="en-US" dirty="0"/>
              <a:t>of undergraduate research are strong enhancements </a:t>
            </a:r>
            <a:r>
              <a:rPr lang="en-US" dirty="0" smtClean="0"/>
              <a:t>to the </a:t>
            </a:r>
            <a:r>
              <a:rPr lang="en-US" dirty="0"/>
              <a:t>proposal</a:t>
            </a:r>
            <a:r>
              <a:rPr lang="en-US" dirty="0" smtClean="0"/>
              <a:t>. …”</a:t>
            </a:r>
          </a:p>
          <a:p>
            <a:r>
              <a:rPr lang="en-US" dirty="0"/>
              <a:t>“This is one of the better proposals </a:t>
            </a:r>
            <a:r>
              <a:rPr lang="en-US" dirty="0" smtClean="0"/>
              <a:t>regarding … additional </a:t>
            </a:r>
            <a:r>
              <a:rPr lang="en-US" dirty="0"/>
              <a:t>outreach via </a:t>
            </a:r>
            <a:r>
              <a:rPr lang="en-US" dirty="0" smtClean="0"/>
              <a:t>the budgeted </a:t>
            </a:r>
            <a:r>
              <a:rPr lang="en-US" dirty="0"/>
              <a:t>virtual residency program. </a:t>
            </a:r>
            <a:r>
              <a:rPr lang="en-US" dirty="0" smtClean="0"/>
              <a:t>…”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7267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Success!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From a review from a recently funded proposal that joins the teams of the Clemson-led ACI-REF Phase 1 and OU’s Campus CI Engineer grant, regarding Phase 1 broader impacts:</a:t>
            </a:r>
          </a:p>
          <a:p>
            <a:r>
              <a:rPr lang="en-US" dirty="0"/>
              <a:t>“The ACI-REF virtual residency held at OU Supercomputing Center may be </a:t>
            </a:r>
            <a:r>
              <a:rPr lang="en-US" dirty="0" smtClean="0"/>
              <a:t>… </a:t>
            </a:r>
            <a:r>
              <a:rPr lang="en-US" dirty="0"/>
              <a:t>notable </a:t>
            </a:r>
            <a:r>
              <a:rPr lang="en-US" dirty="0" smtClean="0"/>
              <a:t>… (</a:t>
            </a:r>
            <a:r>
              <a:rPr lang="en-US" dirty="0"/>
              <a:t>the web </a:t>
            </a:r>
            <a:r>
              <a:rPr lang="en-US" dirty="0" smtClean="0"/>
              <a:t>site’s </a:t>
            </a:r>
            <a:r>
              <a:rPr lang="en-US" dirty="0"/>
              <a:t>description of the workshop looked outstanding) -- assuming it was available to a broader community and not just the </a:t>
            </a:r>
            <a:r>
              <a:rPr lang="en-US" dirty="0" smtClean="0"/>
              <a:t>[Phase 1] awardees.”</a:t>
            </a:r>
          </a:p>
          <a:p>
            <a:pPr lvl="1"/>
            <a:r>
              <a:rPr lang="en-US" dirty="0" smtClean="0"/>
              <a:t>2015: 49 of 50 participants, from 37 of 38 institutions,          were “not just the [Phase 1] awardees.”</a:t>
            </a:r>
          </a:p>
          <a:p>
            <a:pPr lvl="1"/>
            <a:r>
              <a:rPr lang="en-US" dirty="0" smtClean="0"/>
              <a:t>2016: 95 of 104 accepted registrants, from 69 of 75 institutions, were “not just the [Phase 1] awardees.”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ACI-REF Virt Res Overview</a:t>
            </a:r>
          </a:p>
          <a:p>
            <a:pPr>
              <a:defRPr/>
            </a:pPr>
            <a:r>
              <a:rPr lang="en-US" smtClean="0"/>
              <a:t>ACI-REF Virt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0338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2491581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Virtual Residency</a:t>
            </a:r>
          </a:p>
          <a:p>
            <a:pPr algn="ctr"/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7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Interest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OU’s 2014 Campus CI Engineer proposal</a:t>
            </a:r>
            <a:r>
              <a:rPr lang="en-US" dirty="0"/>
              <a:t>, we </a:t>
            </a:r>
            <a:r>
              <a:rPr lang="en-US" dirty="0" smtClean="0"/>
              <a:t>had              33 </a:t>
            </a:r>
            <a:r>
              <a:rPr lang="en-US" dirty="0"/>
              <a:t>institutions in 23 </a:t>
            </a:r>
            <a:r>
              <a:rPr lang="en-US" dirty="0" smtClean="0"/>
              <a:t>US states </a:t>
            </a:r>
            <a:r>
              <a:rPr lang="en-US" dirty="0"/>
              <a:t>and territories </a:t>
            </a:r>
            <a:r>
              <a:rPr lang="en-US" dirty="0" smtClean="0"/>
              <a:t>that expressed interest </a:t>
            </a:r>
            <a:r>
              <a:rPr lang="en-US" dirty="0"/>
              <a:t>in the </a:t>
            </a:r>
            <a:r>
              <a:rPr lang="en-US" dirty="0" smtClean="0"/>
              <a:t>Virtual Residency workshops, including:</a:t>
            </a:r>
          </a:p>
          <a:p>
            <a:pPr lvl="1"/>
            <a:r>
              <a:rPr lang="en-US" dirty="0"/>
              <a:t>19 institutions in 13 EPSCoR states;</a:t>
            </a:r>
          </a:p>
          <a:p>
            <a:pPr lvl="1"/>
            <a:r>
              <a:rPr lang="en-US" dirty="0" smtClean="0"/>
              <a:t>3 Minority Serving Institutions;</a:t>
            </a:r>
          </a:p>
          <a:p>
            <a:pPr lvl="1"/>
            <a:r>
              <a:rPr lang="en-US" dirty="0"/>
              <a:t>7 non-PhD-granting </a:t>
            </a:r>
            <a:r>
              <a:rPr lang="en-US" dirty="0" smtClean="0"/>
              <a:t>institutions.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0796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Introduce </a:t>
            </a:r>
            <a:r>
              <a:rPr lang="en-US" dirty="0"/>
              <a:t>O</a:t>
            </a:r>
            <a:r>
              <a:rPr lang="en-US" dirty="0" smtClean="0"/>
              <a:t>urselves!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go around the room.</a:t>
            </a:r>
          </a:p>
          <a:p>
            <a:r>
              <a:rPr lang="en-US" dirty="0" smtClean="0"/>
              <a:t>Tell us:</a:t>
            </a:r>
          </a:p>
          <a:p>
            <a:pPr lvl="1"/>
            <a:r>
              <a:rPr lang="en-US" dirty="0" smtClean="0"/>
              <a:t>your name;</a:t>
            </a:r>
          </a:p>
          <a:p>
            <a:pPr lvl="1"/>
            <a:r>
              <a:rPr lang="en-US" dirty="0" smtClean="0"/>
              <a:t>your institution;</a:t>
            </a:r>
          </a:p>
          <a:p>
            <a:pPr lvl="1"/>
            <a:r>
              <a:rPr lang="en-US" dirty="0" smtClean="0"/>
              <a:t>your role at your institution;</a:t>
            </a:r>
          </a:p>
          <a:p>
            <a:pPr lvl="1"/>
            <a:r>
              <a:rPr lang="en-US" dirty="0" smtClean="0"/>
              <a:t>why you wanted to attend the ACI-REF Virtual Residency;</a:t>
            </a:r>
          </a:p>
          <a:p>
            <a:r>
              <a:rPr lang="en-US" dirty="0" smtClean="0"/>
              <a:t>What do you hope to get out of this week?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6470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Interest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2015:</a:t>
            </a:r>
          </a:p>
          <a:p>
            <a:r>
              <a:rPr lang="en-US" dirty="0" smtClean="0"/>
              <a:t>We had applications from over 65 people at 50 institutions in  31 US states and territories.</a:t>
            </a:r>
          </a:p>
          <a:p>
            <a:r>
              <a:rPr lang="en-US" dirty="0"/>
              <a:t>T</a:t>
            </a:r>
            <a:r>
              <a:rPr lang="en-US" dirty="0" smtClean="0"/>
              <a:t>he final headcount was 50 (28 onsite, 22 remote) from           38 institutions in 29 US states and territories, including:</a:t>
            </a:r>
          </a:p>
          <a:p>
            <a:pPr lvl="1"/>
            <a:r>
              <a:rPr lang="en-US" dirty="0" smtClean="0"/>
              <a:t>19 attendees from 14 institutions in 12 EPSCoR</a:t>
            </a:r>
            <a:r>
              <a:rPr lang="en-US" dirty="0"/>
              <a:t> </a:t>
            </a:r>
            <a:r>
              <a:rPr lang="en-US" dirty="0" smtClean="0"/>
              <a:t>states;</a:t>
            </a:r>
            <a:endParaRPr lang="en-US" dirty="0"/>
          </a:p>
          <a:p>
            <a:pPr lvl="1"/>
            <a:r>
              <a:rPr lang="en-US" dirty="0" smtClean="0"/>
              <a:t>5 attendees from 5 Minority Serving Institutions;</a:t>
            </a:r>
          </a:p>
          <a:p>
            <a:pPr lvl="1"/>
            <a:r>
              <a:rPr lang="en-US" dirty="0" smtClean="0"/>
              <a:t>5 attendees from 5 non-PhD-granting institutions.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248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Interest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0528"/>
            <a:ext cx="79248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In 2016, as of Sat Aug 6:</a:t>
            </a:r>
          </a:p>
          <a:p>
            <a:pPr>
              <a:spcBef>
                <a:spcPts val="0"/>
              </a:spcBef>
            </a:pPr>
            <a:r>
              <a:rPr lang="en-US" u="sng" dirty="0" smtClean="0"/>
              <a:t>Applications</a:t>
            </a:r>
            <a:r>
              <a:rPr lang="en-US" dirty="0" smtClean="0"/>
              <a:t>: 116 from 80 institutions in 35 US states plus       4 other countries (Canada, India, Nigeria, UK)</a:t>
            </a:r>
          </a:p>
          <a:p>
            <a:pPr>
              <a:spcBef>
                <a:spcPts val="0"/>
              </a:spcBef>
            </a:pPr>
            <a:r>
              <a:rPr lang="en-US" u="sng" dirty="0"/>
              <a:t>C</a:t>
            </a:r>
            <a:r>
              <a:rPr lang="en-US" u="sng" dirty="0" smtClean="0"/>
              <a:t>onfirmed registrants</a:t>
            </a:r>
            <a:r>
              <a:rPr lang="en-US" dirty="0" smtClean="0"/>
              <a:t>: 104 from 74 institutions in                  34 US states plus 4 other countries (as above), including: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27 </a:t>
            </a:r>
            <a:r>
              <a:rPr lang="en-US" dirty="0" smtClean="0"/>
              <a:t>attendees from </a:t>
            </a:r>
            <a:r>
              <a:rPr lang="en-US" dirty="0" smtClean="0"/>
              <a:t>21 institutions in 13 EPSCoR states;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10 </a:t>
            </a:r>
            <a:r>
              <a:rPr lang="en-US" dirty="0" smtClean="0"/>
              <a:t>attendees from </a:t>
            </a:r>
            <a:r>
              <a:rPr lang="en-US" dirty="0"/>
              <a:t>9</a:t>
            </a:r>
            <a:r>
              <a:rPr lang="en-US" dirty="0" smtClean="0"/>
              <a:t> minority serving institutions;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13 </a:t>
            </a:r>
            <a:r>
              <a:rPr lang="en-US" dirty="0" smtClean="0"/>
              <a:t>attendees from </a:t>
            </a:r>
            <a:r>
              <a:rPr lang="en-US" dirty="0" smtClean="0"/>
              <a:t>13 non-PhD-granting institutions (including 3 </a:t>
            </a:r>
            <a:r>
              <a:rPr lang="en-US" dirty="0" smtClean="0"/>
              <a:t>from 3 </a:t>
            </a:r>
            <a:r>
              <a:rPr lang="en-US" dirty="0" smtClean="0"/>
              <a:t>@ MSIs;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43 </a:t>
            </a:r>
            <a:r>
              <a:rPr lang="en-US" dirty="0" smtClean="0"/>
              <a:t>registrants</a:t>
            </a:r>
            <a:r>
              <a:rPr lang="en-US" dirty="0" smtClean="0"/>
              <a:t> onsite</a:t>
            </a:r>
            <a:r>
              <a:rPr lang="en-US" dirty="0" smtClean="0"/>
              <a:t>, 61 </a:t>
            </a:r>
            <a:r>
              <a:rPr lang="en-US" dirty="0" smtClean="0"/>
              <a:t>attendees remote;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of 2015’s 38 institutions, 24 (63%) are registered to return, plus 2 of 2015’s attendees who are now at new institutions;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73 registrants are from 47 institutions that have Campu</a:t>
            </a:r>
            <a:r>
              <a:rPr lang="en-US" dirty="0" smtClean="0"/>
              <a:t>s Champions, including 33 Champions.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ACI-REF Virt Res Overview</a:t>
            </a:r>
          </a:p>
          <a:p>
            <a:pPr>
              <a:defRPr/>
            </a:pPr>
            <a:r>
              <a:rPr lang="en-US" smtClean="0"/>
              <a:t>ACI-REF Virt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921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got a copy of the agenda in front of you.</a:t>
            </a:r>
          </a:p>
          <a:p>
            <a:r>
              <a:rPr lang="en-US" dirty="0" smtClean="0"/>
              <a:t>Everything on it is subject to change without notice:</a:t>
            </a:r>
          </a:p>
          <a:p>
            <a:pPr lvl="1"/>
            <a:r>
              <a:rPr lang="en-US" dirty="0" smtClean="0"/>
              <a:t>We may drop some of the sessions.</a:t>
            </a:r>
          </a:p>
          <a:p>
            <a:pPr lvl="1"/>
            <a:r>
              <a:rPr lang="en-US" dirty="0" smtClean="0"/>
              <a:t>We may add sessions that we think are needed.</a:t>
            </a:r>
          </a:p>
          <a:p>
            <a:r>
              <a:rPr lang="en-US" dirty="0" smtClean="0"/>
              <a:t>You’re going to help us learn how to help you learn.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0787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Here to Accomplish?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53232"/>
            <a:ext cx="8077200" cy="4648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Learn how to work with researchers who are using CI.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Learn how to talk to them.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Learn how to help them.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Learn how to contribute to, and ultimately to lead,           grant proposals.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Some of you already know how to do this, so you’ll help us help the rest to learn.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Not everyone here will do this for a living, but it’ll help you to understand it regardless, because your customers do it.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Science DMZ Track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Learn about Science DMZs, Software Defined Networking etc.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Computational Science &amp; Engineering Track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Get some practice working with researchers.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4647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Aren’t We Trying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Computational &amp; Data-enabled Science &amp; Engineering track, we </a:t>
            </a:r>
            <a:r>
              <a:rPr lang="en-US" b="1" u="sng" dirty="0" smtClean="0"/>
              <a:t>AREN’T</a:t>
            </a:r>
            <a:r>
              <a:rPr lang="en-US" dirty="0" smtClean="0"/>
              <a:t> trying to teach you a lot of technical content.</a:t>
            </a:r>
          </a:p>
          <a:p>
            <a:pPr lvl="1"/>
            <a:r>
              <a:rPr lang="en-US" dirty="0" smtClean="0"/>
              <a:t>You can learn that from other sources.</a:t>
            </a:r>
          </a:p>
          <a:p>
            <a:r>
              <a:rPr lang="en-US" dirty="0" smtClean="0"/>
              <a:t>Instead, our goal is to teach you  the </a:t>
            </a:r>
            <a:r>
              <a:rPr lang="en-US" b="1" u="sng" dirty="0" smtClean="0"/>
              <a:t>PROFESSION</a:t>
            </a:r>
            <a:r>
              <a:rPr lang="en-US" dirty="0" smtClean="0"/>
              <a:t> of     CI facilitation.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3237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Really Here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really here to prepare for an upcoming transition to: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need for this kind of skilled workforce, but</a:t>
            </a:r>
          </a:p>
          <a:p>
            <a:pPr lvl="1"/>
            <a:r>
              <a:rPr lang="en-US" dirty="0" smtClean="0"/>
              <a:t>fewer people who know how to do it, with</a:t>
            </a:r>
          </a:p>
          <a:p>
            <a:pPr lvl="1"/>
            <a:r>
              <a:rPr lang="en-US" dirty="0" smtClean="0"/>
              <a:t>no mechanism to prepare a sufficiently large cohort.</a:t>
            </a:r>
          </a:p>
          <a:p>
            <a:r>
              <a:rPr lang="en-US" dirty="0" smtClean="0"/>
              <a:t>Some of us here already know how to do this.</a:t>
            </a:r>
          </a:p>
          <a:p>
            <a:pPr lvl="1"/>
            <a:r>
              <a:rPr lang="en-US" dirty="0" smtClean="0"/>
              <a:t>But it took a very long time to learn on our own.</a:t>
            </a:r>
          </a:p>
          <a:p>
            <a:pPr lvl="1"/>
            <a:r>
              <a:rPr lang="en-US" dirty="0" smtClean="0"/>
              <a:t>To keep up with demand, the community needs us to streamline the process so that new CI facilitators can    become fully productive quickly.</a:t>
            </a:r>
          </a:p>
          <a:p>
            <a:r>
              <a:rPr lang="en-US" dirty="0" smtClean="0"/>
              <a:t>You’re the leaders of tomorrow.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3950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940389"/>
            <a:ext cx="7772400" cy="2491581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You’re Next …</a:t>
            </a:r>
          </a:p>
          <a:p>
            <a:pPr algn="ctr"/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4098" name="Picture 2" descr="http://49b5af5c747982f45fd7-dec8f175b0901987f30693abc46dc353.r35.cf2.rackcdn.com/screenshots/13/09/25/bdfa00c6bc2abb09849e0f1e70bdba2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503" y="2590800"/>
            <a:ext cx="1649391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8998" y="5524500"/>
            <a:ext cx="243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hlinkClick r:id="rId3"/>
              </a:rPr>
              <a:t>http://freapp.us/apps/android/com.im.uncle.sam/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777967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Growing Need, a Growing Breed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Coalition for Academic Scientific Computation </a:t>
            </a:r>
            <a:r>
              <a:rPr lang="en-US" dirty="0" smtClean="0"/>
              <a:t>(CASC) is a group of most of the mid-to-large academic and government CI centers in the US.</a:t>
            </a:r>
          </a:p>
          <a:p>
            <a:r>
              <a:rPr lang="en-US" dirty="0" smtClean="0"/>
              <a:t>When OU joined CASC in 2004, there were roughly          35 member institutions.</a:t>
            </a:r>
          </a:p>
          <a:p>
            <a:r>
              <a:rPr lang="en-US" dirty="0" smtClean="0"/>
              <a:t>Now there are ~85.</a:t>
            </a:r>
          </a:p>
          <a:p>
            <a:r>
              <a:rPr lang="en-US" dirty="0" smtClean="0"/>
              <a:t>So the growth has been significant.</a:t>
            </a:r>
          </a:p>
          <a:p>
            <a:r>
              <a:rPr lang="en-US" dirty="0" smtClean="0"/>
              <a:t>There are a total of 329 institutions that have a         Carnegie classification of “doctoral.”</a:t>
            </a:r>
          </a:p>
          <a:p>
            <a:r>
              <a:rPr lang="en-US" dirty="0" smtClean="0"/>
              <a:t>So the growth potential is substantial.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127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Ready to Be in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Baby Boomers: born 1946-1964 (ages 52-71)</a:t>
            </a:r>
          </a:p>
          <a:p>
            <a:r>
              <a:rPr lang="en-US" dirty="0" smtClean="0"/>
              <a:t>Generation X: 1965-1984 (ages 32-51)</a:t>
            </a:r>
          </a:p>
          <a:p>
            <a:r>
              <a:rPr lang="en-US" dirty="0" err="1" smtClean="0"/>
              <a:t>Millenials</a:t>
            </a:r>
            <a:r>
              <a:rPr lang="en-US" dirty="0" smtClean="0"/>
              <a:t>: roughly ages 12-32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Roughly 10,000 Baby Boomers will turn 65 today, and about 10,000 more will cross that threshold every day for the next 19 years</a:t>
            </a:r>
            <a:r>
              <a:rPr lang="en-US" dirty="0" smtClean="0"/>
              <a:t>.” -- Pew Research Center, 2010 </a:t>
            </a:r>
            <a:r>
              <a:rPr lang="en-US" sz="900" dirty="0" smtClean="0">
                <a:hlinkClick r:id="rId2"/>
              </a:rPr>
              <a:t>http://www.pewresearch.org/daily-number/baby-boomers-retire/</a:t>
            </a:r>
            <a:endParaRPr lang="en-US" sz="9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Who do you think is going to have to take up the mantle they’re currently carrying?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9806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ACI-REF is the Best Job 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 day, you get to see how the work you do helps other people to be successful.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Overview</a:t>
            </a:r>
          </a:p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2016, Sun Aug 7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56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experiment!</a:t>
            </a:r>
          </a:p>
          <a:p>
            <a:r>
              <a:rPr lang="en-US" dirty="0" smtClean="0"/>
              <a:t>Advanced Cyberinfrastructure Research &amp; Education Facilitators</a:t>
            </a:r>
          </a:p>
          <a:p>
            <a:r>
              <a:rPr lang="en-US" dirty="0" smtClean="0"/>
              <a:t>National Science Foundation’s Campus Cyberinfrastructure Programs</a:t>
            </a:r>
          </a:p>
          <a:p>
            <a:r>
              <a:rPr lang="en-US" dirty="0" smtClean="0"/>
              <a:t>You’re Next 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  <a:endParaRPr lang="en-US" dirty="0"/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517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6710"/>
            <a:ext cx="80010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50" dirty="0"/>
              <a:t>Portions of this material are based upon work supported by the National Science Foundation </a:t>
            </a:r>
            <a:r>
              <a:rPr lang="en-US" sz="2050" dirty="0" smtClean="0"/>
              <a:t>and the Department of Defense         under </a:t>
            </a:r>
            <a:r>
              <a:rPr lang="en-US" sz="2050" dirty="0"/>
              <a:t>the following </a:t>
            </a:r>
            <a:r>
              <a:rPr lang="en-US" sz="2050" dirty="0" smtClean="0"/>
              <a:t>grants: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EPS-0814361, “Building Oklahoma's Leadership Role in Cellulosic </a:t>
            </a:r>
            <a:r>
              <a:rPr lang="en-US" sz="1200" dirty="0" smtClean="0"/>
              <a:t>Bioenergy”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EPS-0919466, “A </a:t>
            </a:r>
            <a:r>
              <a:rPr lang="en-US" sz="1200" dirty="0" err="1"/>
              <a:t>cyberCommons</a:t>
            </a:r>
            <a:r>
              <a:rPr lang="en-US" sz="1200" dirty="0"/>
              <a:t> for Ecological </a:t>
            </a:r>
            <a:r>
              <a:rPr lang="en-US" sz="1200" dirty="0" smtClean="0"/>
              <a:t>Forecasting”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EPS-1006919, “Oklahoma Optical </a:t>
            </a:r>
            <a:r>
              <a:rPr lang="en-US" sz="1200" dirty="0" smtClean="0"/>
              <a:t>Initiative”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</a:t>
            </a:r>
            <a:r>
              <a:rPr lang="en-US" sz="1200" dirty="0" smtClean="0"/>
              <a:t>OCI-10310029</a:t>
            </a:r>
            <a:r>
              <a:rPr lang="en-US" sz="1200" dirty="0"/>
              <a:t>, “MRI: Acquisition of Extensible </a:t>
            </a:r>
            <a:r>
              <a:rPr lang="en-US" sz="1200" dirty="0" err="1"/>
              <a:t>Petascale</a:t>
            </a:r>
            <a:r>
              <a:rPr lang="en-US" sz="1200" dirty="0"/>
              <a:t> Storage for Data Intensive </a:t>
            </a:r>
            <a:r>
              <a:rPr lang="en-US" sz="1200" dirty="0" smtClean="0"/>
              <a:t>Research”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</a:t>
            </a:r>
            <a:r>
              <a:rPr lang="en-US" sz="1200" dirty="0" smtClean="0"/>
              <a:t>OCI-1126330, </a:t>
            </a:r>
            <a:r>
              <a:rPr lang="en-US" sz="1200" dirty="0"/>
              <a:t>“Acquisition of a High Performance Compute Cluster for Multidisciplinary </a:t>
            </a:r>
            <a:r>
              <a:rPr lang="en-US" sz="1200" dirty="0" smtClean="0"/>
              <a:t>Research”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No. </a:t>
            </a:r>
            <a:r>
              <a:rPr lang="en-US" sz="1200" dirty="0"/>
              <a:t>ACI- </a:t>
            </a:r>
            <a:r>
              <a:rPr lang="en-US" sz="1200" dirty="0" smtClean="0"/>
              <a:t>1229107, “Acquisition </a:t>
            </a:r>
            <a:r>
              <a:rPr lang="en-US" sz="1200" dirty="0"/>
              <a:t>of a High Performance Computing Cluster for Research and </a:t>
            </a:r>
            <a:r>
              <a:rPr lang="en-US" sz="1200" dirty="0" smtClean="0"/>
              <a:t>Education”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EPS-1301789, “Adapting Socio-ecological Systems to Increased Climate </a:t>
            </a:r>
            <a:r>
              <a:rPr lang="en-US" sz="1200" dirty="0" smtClean="0"/>
              <a:t>Variability”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ACI-1341028, </a:t>
            </a:r>
            <a:r>
              <a:rPr lang="en-US" sz="1200" dirty="0" smtClean="0"/>
              <a:t>“OneOklahoma Friction Free Network”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ACI-1440783, </a:t>
            </a:r>
            <a:r>
              <a:rPr lang="en-US" sz="1200" b="1" dirty="0" smtClean="0"/>
              <a:t>“A </a:t>
            </a:r>
            <a:r>
              <a:rPr lang="en-US" sz="1200" b="1" dirty="0"/>
              <a:t>Model for Advanced Cyberinfrastructure Research and Education </a:t>
            </a:r>
            <a:r>
              <a:rPr lang="en-US" sz="1200" b="1" dirty="0" smtClean="0"/>
              <a:t>Facilitators”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ACI-1440774, “</a:t>
            </a:r>
            <a:r>
              <a:rPr lang="en-US" sz="1200" dirty="0" err="1"/>
              <a:t>ENabling</a:t>
            </a:r>
            <a:r>
              <a:rPr lang="en-US" sz="1200" dirty="0"/>
              <a:t> </a:t>
            </a:r>
            <a:r>
              <a:rPr lang="en-US" sz="1200" dirty="0" err="1"/>
              <a:t>CyberInfrastructure</a:t>
            </a:r>
            <a:r>
              <a:rPr lang="en-US" sz="1200" dirty="0"/>
              <a:t> via Training and </a:t>
            </a:r>
            <a:r>
              <a:rPr lang="en-US" sz="1200" dirty="0" smtClean="0"/>
              <a:t>Engagement”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ACI-1531128, “MRI: Acquisition of Shared High Performance Compute Cluster for Multidisciplinary Computational and Data-Intensive Research,” OSU, $</a:t>
            </a:r>
            <a:r>
              <a:rPr lang="en-US" sz="1200" dirty="0" smtClean="0"/>
              <a:t>950K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?, “DURIP-ARO: Heterogeneous Cluster for Cyber-Physical System Security Analytics,” TU, $</a:t>
            </a:r>
            <a:r>
              <a:rPr lang="en-US" sz="1200" dirty="0" smtClean="0"/>
              <a:t>200K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CNS-1531270, “MRI: Development of Heterogeneous Cluster for Cyber-Physical System Hybrid Analytics,” TU, $</a:t>
            </a:r>
            <a:r>
              <a:rPr lang="en-US" sz="1200" dirty="0" smtClean="0"/>
              <a:t>180K</a:t>
            </a:r>
          </a:p>
          <a:p>
            <a:pPr lvl="1">
              <a:spcBef>
                <a:spcPts val="0"/>
              </a:spcBef>
            </a:pPr>
            <a:r>
              <a:rPr lang="en-US" sz="1200" b="1" dirty="0" smtClean="0"/>
              <a:t>Grant No</a:t>
            </a:r>
            <a:r>
              <a:rPr lang="en-US" sz="1200" b="1" dirty="0"/>
              <a:t>. ACI-1546711, “EAGER: Fact-Gathering and Planning for a National-Scale </a:t>
            </a:r>
            <a:r>
              <a:rPr lang="en-US" sz="1200" b="1" dirty="0" err="1"/>
              <a:t>Cyberpractitioner</a:t>
            </a:r>
            <a:r>
              <a:rPr lang="en-US" sz="1200" b="1" dirty="0"/>
              <a:t> </a:t>
            </a:r>
            <a:r>
              <a:rPr lang="en-US" sz="1200" b="1" dirty="0" smtClean="0"/>
              <a:t>Program,” Internet2, $41K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ACI-1620695, “RCN: Advancing Research and Education Through a National Network of Campus Research Computing, Infrastructures – The </a:t>
            </a:r>
            <a:r>
              <a:rPr lang="en-US" sz="1200" b="1" dirty="0" err="1"/>
              <a:t>CaRC</a:t>
            </a:r>
            <a:r>
              <a:rPr lang="en-US" sz="1200" b="1" dirty="0"/>
              <a:t> </a:t>
            </a:r>
            <a:r>
              <a:rPr lang="en-US" sz="1200" b="1" dirty="0" smtClean="0"/>
              <a:t>Consortium, “ Clemson U, $748K</a:t>
            </a:r>
            <a:endParaRPr lang="en-US" sz="1200" b="1" dirty="0"/>
          </a:p>
          <a:p>
            <a:pPr>
              <a:spcBef>
                <a:spcPts val="0"/>
              </a:spcBef>
            </a:pPr>
            <a:r>
              <a:rPr lang="en-US" sz="1700" dirty="0" smtClean="0"/>
              <a:t>Dell </a:t>
            </a:r>
            <a:r>
              <a:rPr lang="en-US" sz="1700" dirty="0"/>
              <a:t>provided seed systems for the OU Research Cloud </a:t>
            </a:r>
            <a:r>
              <a:rPr lang="en-US" sz="1700" dirty="0" smtClean="0"/>
              <a:t>(“</a:t>
            </a:r>
            <a:r>
              <a:rPr lang="en-US" sz="1700" dirty="0" err="1"/>
              <a:t>OURcloud</a:t>
            </a:r>
            <a:r>
              <a:rPr lang="en-US" sz="1700" dirty="0"/>
              <a:t>”) and the </a:t>
            </a:r>
            <a:r>
              <a:rPr lang="en-US" sz="1700" dirty="0" smtClean="0"/>
              <a:t>       OU </a:t>
            </a:r>
            <a:r>
              <a:rPr lang="en-US" sz="1700" dirty="0"/>
              <a:t>Science DMZ.</a:t>
            </a:r>
          </a:p>
          <a:p>
            <a:pPr>
              <a:spcBef>
                <a:spcPts val="0"/>
              </a:spcBef>
            </a:pPr>
            <a:endParaRPr lang="en-US" sz="205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Overview</a:t>
            </a:r>
          </a:p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2016, Sun Aug 7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9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707834" y="1190625"/>
            <a:ext cx="1163542" cy="1408135"/>
            <a:chOff x="4572000" y="1190625"/>
            <a:chExt cx="1295400" cy="1622743"/>
          </a:xfrm>
        </p:grpSpPr>
        <p:pic>
          <p:nvPicPr>
            <p:cNvPr id="553987" name="Picture 3" descr="atkinsdanie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3702" y="1311683"/>
              <a:ext cx="1106454" cy="1501685"/>
            </a:xfrm>
            <a:prstGeom prst="rect">
              <a:avLst/>
            </a:prstGeom>
            <a:noFill/>
          </p:spPr>
        </p:pic>
        <p:sp>
          <p:nvSpPr>
            <p:cNvPr id="553988" name="Rectangle 4"/>
            <p:cNvSpPr>
              <a:spLocks noChangeArrowheads="1"/>
            </p:cNvSpPr>
            <p:nvPr/>
          </p:nvSpPr>
          <p:spPr bwMode="auto">
            <a:xfrm>
              <a:off x="4572000" y="1190625"/>
              <a:ext cx="1295400" cy="25446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908" y="3475987"/>
            <a:ext cx="783475" cy="11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58" name="Picture 2" descr="http://www.ncsa.illinois.edu/News/Stories/TransformComputing/tho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1648" y="3598552"/>
            <a:ext cx="975023" cy="1072527"/>
          </a:xfrm>
          <a:prstGeom prst="rect">
            <a:avLst/>
          </a:prstGeom>
          <a:noFill/>
        </p:spPr>
      </p:pic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C6B874-FE2D-40EE-A33E-EB158CDD195A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5539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OK Supercomputing Symposium </a:t>
            </a:r>
            <a:r>
              <a:rPr lang="en-US" sz="3600" dirty="0" smtClean="0"/>
              <a:t>2016</a:t>
            </a:r>
            <a:endParaRPr lang="en-US" sz="3600" dirty="0"/>
          </a:p>
        </p:txBody>
      </p:sp>
      <p:sp>
        <p:nvSpPr>
          <p:cNvPr id="553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447125" y="2500924"/>
            <a:ext cx="1600200" cy="1295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2006 Keynote: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Dan Atkins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Head of NSF’s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/>
              <a:t>Office of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000" dirty="0" smtClean="0"/>
              <a:t>Cyberinfrastructure</a:t>
            </a:r>
            <a:endParaRPr lang="en-US" sz="1000" dirty="0"/>
          </a:p>
        </p:txBody>
      </p:sp>
      <p:pic>
        <p:nvPicPr>
          <p:cNvPr id="553991" name="Picture 7" descr="ski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56377" y="1447800"/>
            <a:ext cx="1384964" cy="1038723"/>
          </a:xfrm>
          <a:prstGeom prst="rect">
            <a:avLst/>
          </a:prstGeom>
          <a:noFill/>
        </p:spPr>
      </p:pic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1457825" y="2529486"/>
            <a:ext cx="1447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2004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err="1"/>
              <a:t>Sangtae</a:t>
            </a:r>
            <a:r>
              <a:rPr lang="en-US" sz="1000" dirty="0"/>
              <a:t> Kim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NSF </a:t>
            </a:r>
            <a:r>
              <a:rPr lang="en-US" sz="1000" dirty="0" smtClean="0"/>
              <a:t>Shared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Cyberinfrastructure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Division </a:t>
            </a:r>
            <a:r>
              <a:rPr lang="en-US" sz="1000" dirty="0"/>
              <a:t>Director</a:t>
            </a:r>
          </a:p>
        </p:txBody>
      </p:sp>
      <p:pic>
        <p:nvPicPr>
          <p:cNvPr id="553993" name="Picture 9" descr="freema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1447800"/>
            <a:ext cx="984623" cy="1038723"/>
          </a:xfrm>
          <a:prstGeom prst="rect">
            <a:avLst/>
          </a:prstGeom>
          <a:noFill/>
        </p:spPr>
      </p:pic>
      <p:sp>
        <p:nvSpPr>
          <p:cNvPr id="553994" name="Rectangle 10"/>
          <p:cNvSpPr>
            <a:spLocks noChangeArrowheads="1"/>
          </p:cNvSpPr>
          <p:nvPr/>
        </p:nvSpPr>
        <p:spPr bwMode="auto">
          <a:xfrm>
            <a:off x="156695" y="2484477"/>
            <a:ext cx="1573691" cy="114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2003 Keynote: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Peter Freeman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NSF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 smtClean="0"/>
              <a:t>Comp &amp; Info</a:t>
            </a:r>
            <a:r>
              <a:rPr lang="en-US" sz="1000" dirty="0"/>
              <a:t> </a:t>
            </a:r>
            <a:r>
              <a:rPr lang="en-US" sz="1000" dirty="0" err="1" smtClean="0"/>
              <a:t>Sci</a:t>
            </a:r>
            <a:r>
              <a:rPr lang="en-US" sz="1000" dirty="0" smtClean="0"/>
              <a:t> &amp; </a:t>
            </a:r>
            <a:r>
              <a:rPr lang="en-US" sz="1000" dirty="0" err="1" smtClean="0"/>
              <a:t>Engr</a:t>
            </a:r>
            <a:endParaRPr lang="en-US" sz="10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Assistant Director</a:t>
            </a:r>
          </a:p>
        </p:txBody>
      </p:sp>
      <p:pic>
        <p:nvPicPr>
          <p:cNvPr id="553995" name="Picture 11" descr="brook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68109" y="1447801"/>
            <a:ext cx="822625" cy="1032314"/>
          </a:xfrm>
          <a:prstGeom prst="rect">
            <a:avLst/>
          </a:prstGeom>
          <a:noFill/>
        </p:spPr>
      </p:pic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2619753" y="2477890"/>
            <a:ext cx="137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2005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Walt Brooks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NASA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Supercomputing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Division Director</a:t>
            </a:r>
          </a:p>
        </p:txBody>
      </p:sp>
      <p:pic>
        <p:nvPicPr>
          <p:cNvPr id="553997" name="Picture 13" descr="boisseau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44941" y="1443755"/>
            <a:ext cx="776737" cy="1034136"/>
          </a:xfrm>
          <a:prstGeom prst="rect">
            <a:avLst/>
          </a:prstGeom>
          <a:noFill/>
        </p:spPr>
      </p:pic>
      <p:sp>
        <p:nvSpPr>
          <p:cNvPr id="553998" name="Rectangle 14"/>
          <p:cNvSpPr>
            <a:spLocks noChangeArrowheads="1"/>
          </p:cNvSpPr>
          <p:nvPr/>
        </p:nvSpPr>
        <p:spPr bwMode="auto">
          <a:xfrm>
            <a:off x="4534252" y="2483249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2007 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Jay </a:t>
            </a:r>
            <a:r>
              <a:rPr lang="en-US" sz="1000" dirty="0" err="1"/>
              <a:t>Boisseau</a:t>
            </a:r>
            <a:endParaRPr lang="en-US" sz="10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Director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000" dirty="0"/>
              <a:t>U. Texas Austin</a:t>
            </a:r>
          </a:p>
        </p:txBody>
      </p:sp>
      <p:pic>
        <p:nvPicPr>
          <p:cNvPr id="554000" name="Picture 16" descr="jose_munoz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71269" y="1420420"/>
            <a:ext cx="806077" cy="1054844"/>
          </a:xfrm>
          <a:prstGeom prst="rect">
            <a:avLst/>
          </a:prstGeom>
          <a:noFill/>
        </p:spPr>
      </p:pic>
      <p:sp>
        <p:nvSpPr>
          <p:cNvPr id="554001" name="Text Box 17"/>
          <p:cNvSpPr txBox="1">
            <a:spLocks noChangeArrowheads="1"/>
          </p:cNvSpPr>
          <p:nvPr/>
        </p:nvSpPr>
        <p:spPr bwMode="auto">
          <a:xfrm>
            <a:off x="5446732" y="2518914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000" dirty="0"/>
              <a:t>2008 Keynote: </a:t>
            </a:r>
            <a:r>
              <a:rPr lang="en-US" sz="1000" dirty="0" smtClean="0"/>
              <a:t>           Jos</a:t>
            </a:r>
            <a:r>
              <a:rPr lang="en-US" sz="1000" dirty="0" smtClean="0">
                <a:cs typeface="Times New Roman" pitchFamily="18" charset="0"/>
              </a:rPr>
              <a:t>é </a:t>
            </a:r>
            <a:r>
              <a:rPr lang="en-US" sz="1000" dirty="0">
                <a:cs typeface="Times New Roman" pitchFamily="18" charset="0"/>
              </a:rPr>
              <a:t>Munoz </a:t>
            </a:r>
            <a:r>
              <a:rPr lang="en-US" sz="1000" dirty="0" smtClean="0">
                <a:cs typeface="Times New Roman" pitchFamily="18" charset="0"/>
              </a:rPr>
              <a:t>           Deputy </a:t>
            </a:r>
            <a:r>
              <a:rPr lang="en-US" sz="1000" dirty="0">
                <a:cs typeface="Times New Roman" pitchFamily="18" charset="0"/>
              </a:rPr>
              <a:t>Office </a:t>
            </a:r>
            <a:r>
              <a:rPr lang="en-US" sz="1000" dirty="0" smtClean="0">
                <a:cs typeface="Times New Roman" pitchFamily="18" charset="0"/>
              </a:rPr>
              <a:t>Dir          </a:t>
            </a:r>
            <a:r>
              <a:rPr lang="en-US" sz="1000" dirty="0" err="1" smtClean="0">
                <a:cs typeface="Times New Roman" pitchFamily="18" charset="0"/>
              </a:rPr>
              <a:t>Sr</a:t>
            </a:r>
            <a:r>
              <a:rPr lang="en-US" sz="1000" dirty="0" smtClean="0">
                <a:cs typeface="Times New Roman" pitchFamily="18" charset="0"/>
              </a:rPr>
              <a:t> </a:t>
            </a:r>
            <a:r>
              <a:rPr lang="en-US" sz="1000" dirty="0" err="1" smtClean="0">
                <a:cs typeface="Times New Roman" pitchFamily="18" charset="0"/>
              </a:rPr>
              <a:t>Sci</a:t>
            </a:r>
            <a:r>
              <a:rPr lang="en-US" sz="1000" dirty="0" smtClean="0">
                <a:cs typeface="Times New Roman" pitchFamily="18" charset="0"/>
              </a:rPr>
              <a:t> </a:t>
            </a:r>
            <a:r>
              <a:rPr lang="en-US" sz="1000" dirty="0">
                <a:cs typeface="Times New Roman" pitchFamily="18" charset="0"/>
              </a:rPr>
              <a:t>Advisor </a:t>
            </a:r>
            <a:r>
              <a:rPr lang="en-US" sz="1000" dirty="0" smtClean="0">
                <a:cs typeface="Times New Roman" pitchFamily="18" charset="0"/>
              </a:rPr>
              <a:t>           NSF Office </a:t>
            </a:r>
            <a:r>
              <a:rPr lang="en-US" sz="1000" dirty="0">
                <a:cs typeface="Times New Roman" pitchFamily="18" charset="0"/>
              </a:rPr>
              <a:t>of </a:t>
            </a:r>
            <a:r>
              <a:rPr lang="en-US" sz="1000" dirty="0" smtClean="0">
                <a:cs typeface="Times New Roman" pitchFamily="18" charset="0"/>
              </a:rPr>
              <a:t>Cyberinfrastructure</a:t>
            </a:r>
            <a:endParaRPr lang="en-US" sz="1000" dirty="0">
              <a:cs typeface="Times New Roman" pitchFamily="18" charset="0"/>
            </a:endParaRPr>
          </a:p>
        </p:txBody>
      </p:sp>
      <p:sp>
        <p:nvSpPr>
          <p:cNvPr id="554003" name="Text Box 19"/>
          <p:cNvSpPr txBox="1">
            <a:spLocks noChangeArrowheads="1"/>
          </p:cNvSpPr>
          <p:nvPr/>
        </p:nvSpPr>
        <p:spPr bwMode="auto">
          <a:xfrm>
            <a:off x="6518845" y="2476553"/>
            <a:ext cx="1447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/>
              <a:t>2009 Keynote</a:t>
            </a:r>
            <a:r>
              <a:rPr lang="en-US" sz="1000" dirty="0" smtClean="0"/>
              <a:t>:    </a:t>
            </a:r>
            <a:r>
              <a:rPr lang="en-US" sz="1000" dirty="0"/>
              <a:t>Douglass </a:t>
            </a:r>
            <a:r>
              <a:rPr lang="en-US" sz="1000" dirty="0" smtClean="0"/>
              <a:t>Post         Chief </a:t>
            </a:r>
            <a:r>
              <a:rPr lang="en-US" sz="1000" dirty="0"/>
              <a:t>Scientist         </a:t>
            </a:r>
            <a:r>
              <a:rPr lang="en-US" sz="1000" dirty="0" smtClean="0"/>
              <a:t>   US </a:t>
            </a:r>
            <a:r>
              <a:rPr lang="en-US" sz="1000" dirty="0"/>
              <a:t>Dept of Defense       HPC Modernization Program</a:t>
            </a:r>
          </a:p>
        </p:txBody>
      </p:sp>
      <p:sp>
        <p:nvSpPr>
          <p:cNvPr id="553999" name="Text Box 15"/>
          <p:cNvSpPr txBox="1">
            <a:spLocks noChangeArrowheads="1"/>
          </p:cNvSpPr>
          <p:nvPr/>
        </p:nvSpPr>
        <p:spPr bwMode="auto">
          <a:xfrm>
            <a:off x="6242460" y="3609842"/>
            <a:ext cx="2419503" cy="194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FREE!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Wed Sep 21 2016</a:t>
            </a:r>
          </a:p>
          <a:p>
            <a:pPr>
              <a:spcBef>
                <a:spcPts val="0"/>
              </a:spcBef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Over 235 </a:t>
            </a:r>
            <a:r>
              <a:rPr lang="en-US" dirty="0" smtClean="0">
                <a:solidFill>
                  <a:schemeClr val="bg1"/>
                </a:solidFill>
              </a:rPr>
              <a:t>registra2ons </a:t>
            </a:r>
            <a:r>
              <a:rPr lang="en-US" dirty="0">
                <a:solidFill>
                  <a:schemeClr val="bg1"/>
                </a:solidFill>
              </a:rPr>
              <a:t>already!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1400" dirty="0">
                <a:solidFill>
                  <a:schemeClr val="bg1"/>
                </a:solidFill>
              </a:rPr>
              <a:t>Over </a:t>
            </a:r>
            <a:r>
              <a:rPr lang="en-US" sz="1400" dirty="0" smtClean="0">
                <a:solidFill>
                  <a:schemeClr val="bg1"/>
                </a:solidFill>
              </a:rPr>
              <a:t>152 </a:t>
            </a:r>
            <a:r>
              <a:rPr lang="en-US" sz="1400" dirty="0" err="1" smtClean="0">
                <a:solidFill>
                  <a:schemeClr val="bg1"/>
                </a:solidFill>
              </a:rPr>
              <a:t>ie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first day, over 200 in the first week, over 225 in the first month.</a:t>
            </a:r>
          </a:p>
        </p:txBody>
      </p:sp>
      <p:sp>
        <p:nvSpPr>
          <p:cNvPr id="554005" name="Text Box 21"/>
          <p:cNvSpPr txBox="1">
            <a:spLocks noChangeArrowheads="1"/>
          </p:cNvSpPr>
          <p:nvPr/>
        </p:nvSpPr>
        <p:spPr bwMode="auto">
          <a:xfrm>
            <a:off x="6141097" y="4628582"/>
            <a:ext cx="250439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1500" b="1" dirty="0" smtClean="0"/>
              <a:t>Reception/Poster Session</a:t>
            </a:r>
          </a:p>
          <a:p>
            <a:pPr>
              <a:spcBef>
                <a:spcPts val="0"/>
              </a:spcBef>
            </a:pPr>
            <a:r>
              <a:rPr lang="en-US" sz="1500" b="1" dirty="0" smtClean="0"/>
              <a:t>Tue Sep 20 2015 </a:t>
            </a:r>
            <a:r>
              <a:rPr lang="en-US" sz="1500" b="1" dirty="0"/>
              <a:t>@ </a:t>
            </a:r>
            <a:r>
              <a:rPr lang="en-US" sz="1500" b="1" dirty="0" smtClean="0"/>
              <a:t>OU</a:t>
            </a:r>
            <a:endParaRPr lang="en-US" sz="1500" b="1" dirty="0"/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1500" b="1" dirty="0" smtClean="0"/>
              <a:t>Symposium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en-US" sz="1500" b="1" dirty="0" smtClean="0"/>
              <a:t>Wed Sep 21 2015 </a:t>
            </a:r>
            <a:r>
              <a:rPr lang="en-US" sz="1500" b="1" dirty="0"/>
              <a:t>@ </a:t>
            </a:r>
            <a:r>
              <a:rPr lang="en-US" sz="1500" b="1" dirty="0" smtClean="0"/>
              <a:t>OU</a:t>
            </a:r>
          </a:p>
        </p:txBody>
      </p:sp>
      <p:pic>
        <p:nvPicPr>
          <p:cNvPr id="554006" name="Picture 22" descr="post_douglas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26937" y="1420420"/>
            <a:ext cx="846857" cy="1057470"/>
          </a:xfrm>
          <a:prstGeom prst="rect">
            <a:avLst/>
          </a:prstGeom>
          <a:noFill/>
        </p:spPr>
      </p:pic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14865" y="1420420"/>
            <a:ext cx="864188" cy="11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7586878" y="2512165"/>
            <a:ext cx="1447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2010 Keynote         Horst Simon        Deputy Director         Lawrence Berkeley Nat’l Laboratory</a:t>
            </a:r>
            <a:endParaRPr lang="en-US" sz="1000" dirty="0"/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Overview</a:t>
            </a:r>
          </a:p>
          <a:p>
            <a:pPr>
              <a:defRPr/>
            </a:pPr>
            <a:r>
              <a:rPr lang="en-US" dirty="0"/>
              <a:t>ACI-REF </a:t>
            </a:r>
            <a:r>
              <a:rPr lang="en-US" dirty="0" err="1"/>
              <a:t>Virt</a:t>
            </a:r>
            <a:r>
              <a:rPr lang="en-US" dirty="0"/>
              <a:t> Res 2016, Sun Aug 7 2016</a:t>
            </a:r>
          </a:p>
        </p:txBody>
      </p:sp>
      <p:pic>
        <p:nvPicPr>
          <p:cNvPr id="33" name="Picture 32" descr="schneider_barry_cropped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92811" y="3585315"/>
            <a:ext cx="812336" cy="1043268"/>
          </a:xfrm>
          <a:prstGeom prst="rect">
            <a:avLst/>
          </a:prstGeom>
        </p:spPr>
      </p:pic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269832" y="4671079"/>
            <a:ext cx="1238221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2011 Keynote         Barry Schneider  Program Manager         National Science Foundation</a:t>
            </a:r>
            <a:endParaRPr lang="en-US" sz="1000" dirty="0"/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1206244" y="4671079"/>
            <a:ext cx="118559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1000" dirty="0" smtClean="0"/>
              <a:t>2012 Keynote        Thom Dunning  Director             National Center for Supercomputing Applications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183996" y="4651200"/>
            <a:ext cx="1226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2013 Keynote:      </a:t>
            </a:r>
            <a:r>
              <a:rPr lang="en-US" sz="1000" dirty="0" smtClean="0"/>
              <a:t>       John </a:t>
            </a:r>
            <a:r>
              <a:rPr lang="en-US" sz="1000" dirty="0" err="1"/>
              <a:t>Shalf</a:t>
            </a:r>
            <a:r>
              <a:rPr lang="en-US" sz="1000" dirty="0"/>
              <a:t>           </a:t>
            </a:r>
            <a:r>
              <a:rPr lang="en-US" sz="1000" dirty="0" smtClean="0"/>
              <a:t>        </a:t>
            </a:r>
            <a:r>
              <a:rPr lang="en-US" sz="1000" dirty="0" err="1" smtClean="0"/>
              <a:t>Dept</a:t>
            </a:r>
            <a:r>
              <a:rPr lang="en-US" sz="1000" dirty="0" smtClean="0"/>
              <a:t> </a:t>
            </a:r>
            <a:r>
              <a:rPr lang="en-US" sz="1000" dirty="0"/>
              <a:t>Head </a:t>
            </a:r>
            <a:r>
              <a:rPr lang="en-US" sz="1000" dirty="0" smtClean="0"/>
              <a:t>CS     Lawrence              Berkeley Nat’l Lab          </a:t>
            </a:r>
            <a:r>
              <a:rPr lang="en-US" sz="1000" dirty="0"/>
              <a:t>CTO, </a:t>
            </a:r>
            <a:r>
              <a:rPr lang="en-US" sz="1000" dirty="0" smtClean="0"/>
              <a:t>NERSC</a:t>
            </a:r>
            <a:endParaRPr lang="en-US" sz="1000" dirty="0"/>
          </a:p>
        </p:txBody>
      </p:sp>
      <p:pic>
        <p:nvPicPr>
          <p:cNvPr id="2050" name="Picture 2" descr="http://151.1.219.218/0363ab79-79e0-4d83-a130-9d6d3eb28b6b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538" y="3557434"/>
            <a:ext cx="819445" cy="109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201935" y="4624912"/>
            <a:ext cx="1127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2014 </a:t>
            </a:r>
            <a:r>
              <a:rPr lang="en-US" sz="1000" dirty="0"/>
              <a:t>Keynote:   </a:t>
            </a:r>
            <a:r>
              <a:rPr lang="en-US" sz="1000" dirty="0" smtClean="0"/>
              <a:t>            Irene </a:t>
            </a:r>
            <a:r>
              <a:rPr lang="en-US" sz="1000" dirty="0" err="1" smtClean="0"/>
              <a:t>Qualters</a:t>
            </a:r>
            <a:r>
              <a:rPr lang="en-US" sz="1000" dirty="0" smtClean="0"/>
              <a:t>                   Division Dir           Advanced Cyberinfrastructure Division, NSF</a:t>
            </a:r>
            <a:endParaRPr lang="en-US" sz="1000" dirty="0"/>
          </a:p>
        </p:txBody>
      </p:sp>
      <p:pic>
        <p:nvPicPr>
          <p:cNvPr id="2" name="Picture 2" descr="Jim Kuros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846" y="3555407"/>
            <a:ext cx="1043217" cy="104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4083138" y="4607343"/>
            <a:ext cx="1300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2015 Keynote:                  Jim Kurose                      </a:t>
            </a:r>
            <a:r>
              <a:rPr lang="en-US" sz="1000" dirty="0" err="1" smtClean="0"/>
              <a:t>Asst</a:t>
            </a:r>
            <a:r>
              <a:rPr lang="en-US" sz="1000" dirty="0" smtClean="0"/>
              <a:t> Director                Comp &amp; Info </a:t>
            </a:r>
            <a:r>
              <a:rPr lang="en-US" sz="1000" dirty="0" err="1" smtClean="0"/>
              <a:t>Sci</a:t>
            </a:r>
            <a:r>
              <a:rPr lang="en-US" sz="1000" dirty="0" smtClean="0"/>
              <a:t> &amp; </a:t>
            </a:r>
            <a:r>
              <a:rPr lang="en-US" sz="1000" dirty="0" err="1" smtClean="0"/>
              <a:t>Engr</a:t>
            </a:r>
            <a:r>
              <a:rPr lang="en-US" sz="1000" dirty="0" smtClean="0"/>
              <a:t> Directorate, NSF</a:t>
            </a:r>
            <a:endParaRPr lang="en-US" sz="1000" dirty="0"/>
          </a:p>
        </p:txBody>
      </p:sp>
      <p:pic>
        <p:nvPicPr>
          <p:cNvPr id="2052" name="Picture 4" descr="Dan Stanzione, Ph.D.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771" y="3521322"/>
            <a:ext cx="1041117" cy="155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5127409" y="5095679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2016 </a:t>
            </a:r>
            <a:r>
              <a:rPr lang="en-US" sz="1200" dirty="0"/>
              <a:t>Keynote: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Dan </a:t>
            </a:r>
            <a:r>
              <a:rPr lang="en-US" sz="1200" dirty="0" err="1" smtClean="0"/>
              <a:t>Stanzione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 smtClean="0"/>
              <a:t>Exec Director</a:t>
            </a:r>
            <a:endParaRPr lang="en-US" sz="1200" dirty="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Texas Advanced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Computing Center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Clr>
                <a:srgbClr val="333399"/>
              </a:buClr>
              <a:buSzPct val="60000"/>
              <a:buFont typeface="Wingdings" pitchFamily="2" charset="2"/>
              <a:buNone/>
            </a:pPr>
            <a:r>
              <a:rPr lang="en-US" sz="1200" dirty="0"/>
              <a:t>U. Texas Austin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2272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/>
            </a:r>
            <a:br>
              <a:rPr lang="en-US" sz="6000" dirty="0" smtClean="0">
                <a:latin typeface="Arial Black" panose="020B0A04020102020204" pitchFamily="34" charset="0"/>
              </a:rPr>
            </a:br>
            <a:r>
              <a:rPr lang="en-US" sz="6000" dirty="0" smtClean="0">
                <a:latin typeface="Arial Black" panose="020B0A04020102020204" pitchFamily="34" charset="0"/>
              </a:rPr>
              <a:t>Questions?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3200" dirty="0" smtClean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055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an Experiment!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about this week is exciting and new.</a:t>
            </a:r>
          </a:p>
          <a:p>
            <a:r>
              <a:rPr lang="en-US" dirty="0" smtClean="0"/>
              <a:t>Those of you who are new are only the </a:t>
            </a:r>
            <a:r>
              <a:rPr lang="en-US" dirty="0"/>
              <a:t>s</a:t>
            </a:r>
            <a:r>
              <a:rPr lang="en-US" dirty="0" smtClean="0"/>
              <a:t>econd cohort of what we want to be a national program.</a:t>
            </a:r>
          </a:p>
          <a:p>
            <a:r>
              <a:rPr lang="en-US" dirty="0" smtClean="0"/>
              <a:t>This means that you’re helping us to pioneer a new way of developing the next generation Cyberinfrastructure (CI) workforce.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5849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Voted with Your Feet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thought most of the interest would be in learning how to be a Campus CI Engineer.</a:t>
            </a:r>
          </a:p>
          <a:p>
            <a:r>
              <a:rPr lang="en-US" dirty="0" smtClean="0"/>
              <a:t>But it turned out that a big chunk of the national need is learning how to help researchers do the computing- and data-intensive parts of their research.</a:t>
            </a:r>
          </a:p>
          <a:p>
            <a:pPr lvl="1"/>
            <a:r>
              <a:rPr lang="en-US" dirty="0" smtClean="0"/>
              <a:t>2015: Science DMZ Track: 14% (7 of 50)</a:t>
            </a:r>
          </a:p>
          <a:p>
            <a:pPr lvl="1"/>
            <a:r>
              <a:rPr lang="en-US" dirty="0" smtClean="0"/>
              <a:t>2016: Science DMZ Track: 21% (22 of 104)</a:t>
            </a:r>
          </a:p>
          <a:p>
            <a:r>
              <a:rPr lang="en-US" dirty="0" smtClean="0"/>
              <a:t>Since we do both here, we can teach both here.</a:t>
            </a:r>
          </a:p>
          <a:p>
            <a:pPr lvl="1"/>
            <a:r>
              <a:rPr lang="en-US" dirty="0" smtClean="0"/>
              <a:t>So we can serve both sides of the national need.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043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Only You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… can make this Virtual Residency a success.</a:t>
            </a:r>
          </a:p>
          <a:p>
            <a:pPr lvl="1"/>
            <a:r>
              <a:rPr lang="en-US" dirty="0" smtClean="0"/>
              <a:t>Ask questions -- the only dumb question is the one you don’t ask.</a:t>
            </a:r>
          </a:p>
          <a:p>
            <a:pPr lvl="1"/>
            <a:r>
              <a:rPr lang="en-US" dirty="0" smtClean="0"/>
              <a:t>Volunteer your ideas and experiences.</a:t>
            </a:r>
          </a:p>
          <a:p>
            <a:pPr lvl="1"/>
            <a:r>
              <a:rPr lang="en-US" dirty="0" smtClean="0"/>
              <a:t>Ultimately, it’s you who will have to be in charge, not us.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 descr="Smokey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203" y="1371600"/>
            <a:ext cx="1697593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5137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249158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Advanced Cyberinfrastructure Research &amp; Education Facilitators</a:t>
            </a:r>
            <a:endParaRPr lang="en-US" sz="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956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ACI-REF?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6880"/>
            <a:ext cx="79248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Advanced Cyberinfrastructure Research &amp; Education Facilitator (term coined by </a:t>
            </a:r>
            <a:r>
              <a:rPr lang="en-US" dirty="0" err="1" smtClean="0"/>
              <a:t>Miron</a:t>
            </a:r>
            <a:r>
              <a:rPr lang="en-US" dirty="0" smtClean="0"/>
              <a:t> </a:t>
            </a:r>
            <a:r>
              <a:rPr lang="en-US" dirty="0" err="1" smtClean="0"/>
              <a:t>Livny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Work with users -- researchers and educators -- to help them improve their research and/or education productivity and aspirations using advanced cyberinfrastructure.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Typically, one or a few ACI-REFs have responsibility for an entire institution, or multiple institutions.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At some institutions, CI facilitation is part time;                  at other institutions, it’s a full time job. It can come from: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faculty or former faculty;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postdocs or former postdocs;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research staff or former research staff;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IT professionals;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graduate or undergraduate students.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786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ciref.org/wp-content/uploads/2014/04/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7561"/>
            <a:ext cx="4648200" cy="3054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2013, a team of 13 institutions led by Clemson U submitted an 8-figure proposal on this issue, to provide multiple ACI-REFs at each institution over a 4 year period.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proposal also included funding for                    advanced networking.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Overview</a:t>
            </a:r>
          </a:p>
          <a:p>
            <a:pPr>
              <a:defRPr/>
            </a:pPr>
            <a:r>
              <a:rPr lang="en-US" dirty="0" smtClean="0"/>
              <a:t>ACI-REF </a:t>
            </a:r>
            <a:r>
              <a:rPr lang="en-US" dirty="0" err="1" smtClean="0"/>
              <a:t>Virt</a:t>
            </a:r>
            <a:r>
              <a:rPr lang="en-US" dirty="0" smtClean="0"/>
              <a:t> Res 2016, Sun Aug 7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50520" y="4162864"/>
            <a:ext cx="2667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hlinkClick r:id="rId3"/>
              </a:rPr>
              <a:t>http://www.aciref.org/wp-content/uploads/2014/04/map.png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8321550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5"/>
  <p:tag name="NBP" val="1"/>
  <p:tag name="CVB" val="75"/>
  <p:tag name="SPT" val="FALSE"/>
  <p:tag name="BSN" val="75"/>
  <p:tag name="LFXCI" val="0"/>
  <p:tag name="SVT" val="TRUE"/>
  <p:tag name="CII" val="7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22756</TotalTime>
  <Words>2923</Words>
  <Application>Microsoft Office PowerPoint</Application>
  <PresentationFormat>On-screen Show (4:3)</PresentationFormat>
  <Paragraphs>348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 Black</vt:lpstr>
      <vt:lpstr>Tahoma</vt:lpstr>
      <vt:lpstr>Times New Roman</vt:lpstr>
      <vt:lpstr>Wingdings</vt:lpstr>
      <vt:lpstr>Blends</vt:lpstr>
      <vt:lpstr>Advanced Cyberinfrastructure Research &amp; Education Facilitators Virtual Residency: Overview</vt:lpstr>
      <vt:lpstr>Let’s Introduce Ourselves!</vt:lpstr>
      <vt:lpstr>Outline</vt:lpstr>
      <vt:lpstr>This is an Experiment!</vt:lpstr>
      <vt:lpstr>You Voted with Your Feet</vt:lpstr>
      <vt:lpstr>Only You …</vt:lpstr>
      <vt:lpstr>PowerPoint Presentation</vt:lpstr>
      <vt:lpstr>What is an ACI-REF?</vt:lpstr>
      <vt:lpstr>A Little Background</vt:lpstr>
      <vt:lpstr>OU’s Piece</vt:lpstr>
      <vt:lpstr>Ah, if only ….</vt:lpstr>
      <vt:lpstr>PowerPoint Presentation</vt:lpstr>
      <vt:lpstr>And then …</vt:lpstr>
      <vt:lpstr>So …</vt:lpstr>
      <vt:lpstr>Objectives</vt:lpstr>
      <vt:lpstr>Success!</vt:lpstr>
      <vt:lpstr>Even More Success!</vt:lpstr>
      <vt:lpstr>PowerPoint Presentation</vt:lpstr>
      <vt:lpstr>Lots of Interest 2014</vt:lpstr>
      <vt:lpstr>Lots of Interest 2015</vt:lpstr>
      <vt:lpstr>Lots of Interest 2016</vt:lpstr>
      <vt:lpstr>Agenda</vt:lpstr>
      <vt:lpstr>What Are We Here to Accomplish?</vt:lpstr>
      <vt:lpstr>What Aren’t We Trying to Do?</vt:lpstr>
      <vt:lpstr>What Are We Really Here For?</vt:lpstr>
      <vt:lpstr>PowerPoint Presentation</vt:lpstr>
      <vt:lpstr>A Growing Need, a Growing Breed</vt:lpstr>
      <vt:lpstr>Get Ready to Be in Charge</vt:lpstr>
      <vt:lpstr>Why ACI-REF is the Best Job Ever</vt:lpstr>
      <vt:lpstr>Acknowledgements</vt:lpstr>
      <vt:lpstr>OK Supercomputing Symposium 2016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687</cp:revision>
  <cp:lastPrinted>1601-01-01T00:00:00Z</cp:lastPrinted>
  <dcterms:created xsi:type="dcterms:W3CDTF">2001-08-18T12:37:15Z</dcterms:created>
  <dcterms:modified xsi:type="dcterms:W3CDTF">2016-08-07T18:01:41Z</dcterms:modified>
</cp:coreProperties>
</file>