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30"/>
  </p:notesMasterIdLst>
  <p:handoutMasterIdLst>
    <p:handoutMasterId r:id="rId31"/>
  </p:handoutMasterIdLst>
  <p:sldIdLst>
    <p:sldId id="701" r:id="rId2"/>
    <p:sldId id="1094" r:id="rId3"/>
    <p:sldId id="1122" r:id="rId4"/>
    <p:sldId id="1121" r:id="rId5"/>
    <p:sldId id="1123" r:id="rId6"/>
    <p:sldId id="1096" r:id="rId7"/>
    <p:sldId id="1095" r:id="rId8"/>
    <p:sldId id="1098" r:id="rId9"/>
    <p:sldId id="1099" r:id="rId10"/>
    <p:sldId id="1100" r:id="rId11"/>
    <p:sldId id="1101" r:id="rId12"/>
    <p:sldId id="1102" r:id="rId13"/>
    <p:sldId id="1124" r:id="rId14"/>
    <p:sldId id="1125" r:id="rId15"/>
    <p:sldId id="1126" r:id="rId16"/>
    <p:sldId id="1128" r:id="rId17"/>
    <p:sldId id="1130" r:id="rId18"/>
    <p:sldId id="1111" r:id="rId19"/>
    <p:sldId id="1120" r:id="rId20"/>
    <p:sldId id="1112" r:id="rId21"/>
    <p:sldId id="1113" r:id="rId22"/>
    <p:sldId id="1114" r:id="rId23"/>
    <p:sldId id="1131" r:id="rId24"/>
    <p:sldId id="1116" r:id="rId25"/>
    <p:sldId id="1117" r:id="rId26"/>
    <p:sldId id="1119" r:id="rId27"/>
    <p:sldId id="1129" r:id="rId28"/>
    <p:sldId id="1073" r:id="rId29"/>
  </p:sldIdLst>
  <p:sldSz cx="9144000" cy="6858000" type="screen4x3"/>
  <p:notesSz cx="6858000" cy="9144000"/>
  <p:custDataLst>
    <p:tags r:id="rId32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FF2929"/>
    <a:srgbClr val="FF4747"/>
    <a:srgbClr val="FF00FF"/>
    <a:srgbClr val="FFCCFF"/>
    <a:srgbClr val="CC99FF"/>
    <a:srgbClr val="800080"/>
    <a:srgbClr val="CC6600"/>
    <a:srgbClr val="008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35" autoAdjust="0"/>
    <p:restoredTop sz="93670" autoAdjust="0"/>
  </p:normalViewPr>
  <p:slideViewPr>
    <p:cSldViewPr>
      <p:cViewPr>
        <p:scale>
          <a:sx n="90" d="100"/>
          <a:sy n="90" d="100"/>
        </p:scale>
        <p:origin x="1920" y="3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34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tags" Target="tags/tag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4623497-17EC-4C85-AF35-E567DE506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27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03D026-CEFD-4132-B671-818C5F1E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52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4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035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404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03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380999" y="64008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00800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24827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914400"/>
            <a:ext cx="2043113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0"/>
            <a:ext cx="5978525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24827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0337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990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990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24827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24827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24827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24827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1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24827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24827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2345531" y="6424827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6324600" y="6096000"/>
            <a:ext cx="152400" cy="762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24827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24827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66800"/>
            <a:ext cx="5111750" cy="5059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28850"/>
            <a:ext cx="3008313" cy="38973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24827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90599"/>
            <a:ext cx="5486400" cy="37369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24827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5" name="Rectangle 7"/>
          <p:cNvSpPr>
            <a:spLocks noChangeArrowheads="1"/>
          </p:cNvSpPr>
          <p:nvPr userDrawn="1"/>
        </p:nvSpPr>
        <p:spPr bwMode="gray">
          <a:xfrm>
            <a:off x="228600" y="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 userDrawn="1"/>
        </p:nvSpPr>
        <p:spPr bwMode="gray">
          <a:xfrm>
            <a:off x="0" y="823913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079" name="Rectangle 9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762000" y="61913"/>
            <a:ext cx="80216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080" name="Rectangle 10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228600" y="1052513"/>
            <a:ext cx="8686800" cy="496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2" name="object 4"/>
          <p:cNvSpPr/>
          <p:nvPr userDrawn="1"/>
        </p:nvSpPr>
        <p:spPr>
          <a:xfrm>
            <a:off x="228600" y="6375400"/>
            <a:ext cx="861451" cy="48260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930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24827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78" r:id="rId3"/>
    <p:sldLayoutId id="2147483687" r:id="rId4"/>
    <p:sldLayoutId id="2147483679" r:id="rId5"/>
    <p:sldLayoutId id="2147483688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9" r:id="rId12"/>
    <p:sldLayoutId id="2147483690" r:id="rId13"/>
    <p:sldLayoutId id="2147483691" r:id="rId14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charset="0"/>
          <a:ea typeface="Calibri" charset="0"/>
          <a:cs typeface="Calibri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Calibri" charset="0"/>
          <a:ea typeface="Calibri" charset="0"/>
          <a:cs typeface="Calibri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Calibri" charset="0"/>
          <a:ea typeface="Calibri" charset="0"/>
          <a:cs typeface="Calibri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Calibri" charset="0"/>
          <a:ea typeface="Calibri" charset="0"/>
          <a:cs typeface="Calibri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Calibri" charset="0"/>
          <a:ea typeface="Calibri" charset="0"/>
          <a:cs typeface="Calibri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Calibri" charset="0"/>
          <a:ea typeface="Calibri" charset="0"/>
          <a:cs typeface="Calibri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4" Type="http://schemas.openxmlformats.org/officeDocument/2006/relationships/image" Target="../media/image1.png"/><Relationship Id="rId1" Type="http://schemas.openxmlformats.org/officeDocument/2006/relationships/tags" Target="../tags/tag2.xml"/><Relationship Id="rId2" Type="http://schemas.openxmlformats.org/officeDocument/2006/relationships/tags" Target="../tags/tag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asc.org)/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tags" Target="../tags/tag5.xml"/><Relationship Id="rId3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casc.org)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4724400"/>
            <a:ext cx="1524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04800" y="762000"/>
            <a:ext cx="8382000" cy="2362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4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Cyberinfrastructure</a:t>
            </a:r>
            <a:br>
              <a:rPr lang="en-US" sz="4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4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User Support</a:t>
            </a:r>
            <a:endParaRPr lang="en-US" sz="4400" dirty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429000"/>
            <a:ext cx="8001000" cy="2590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2800" b="1" dirty="0" smtClean="0"/>
              <a:t>Andrew </a:t>
            </a:r>
            <a:r>
              <a:rPr lang="en-US" sz="2800" b="1" dirty="0" smtClean="0"/>
              <a:t>Sherman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n-US" sz="2800" b="1" dirty="0" smtClean="0"/>
              <a:t>Yale </a:t>
            </a:r>
            <a:r>
              <a:rPr lang="en-US" sz="2800" b="1" dirty="0" smtClean="0"/>
              <a:t>University 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2200" b="1" dirty="0" smtClean="0"/>
              <a:t>Senior Research Scientist, Yale Center for Research Computing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2200" b="1" dirty="0" smtClean="0"/>
              <a:t>Senior Research Scientist, Department of Computer Science</a:t>
            </a:r>
          </a:p>
        </p:txBody>
      </p:sp>
      <p:sp>
        <p:nvSpPr>
          <p:cNvPr id="11270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AutoShape 4" descr="Image result for great plains network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ooter Placeholder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0700" y="5410200"/>
            <a:ext cx="5410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sz="2000" b="1" dirty="0" smtClean="0"/>
              <a:t>ACI-REF Virtual Residency 2016</a:t>
            </a:r>
          </a:p>
          <a:p>
            <a:pPr>
              <a:defRPr/>
            </a:pPr>
            <a:r>
              <a:rPr lang="en-US" sz="2000" b="1" dirty="0" smtClean="0"/>
              <a:t>Thu August 11, 2016</a:t>
            </a:r>
            <a:endParaRPr lang="en-US" sz="2000" b="1" dirty="0"/>
          </a:p>
        </p:txBody>
      </p:sp>
      <p:sp>
        <p:nvSpPr>
          <p:cNvPr id="8" name="object 4"/>
          <p:cNvSpPr/>
          <p:nvPr/>
        </p:nvSpPr>
        <p:spPr>
          <a:xfrm>
            <a:off x="2933700" y="32127"/>
            <a:ext cx="3124200" cy="17502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93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 </a:t>
            </a:r>
            <a:r>
              <a:rPr lang="en-US" dirty="0"/>
              <a:t>User Categories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Three </a:t>
            </a:r>
            <a:r>
              <a:rPr lang="en-US" dirty="0" smtClean="0"/>
              <a:t>broad categories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Novice</a:t>
            </a:r>
          </a:p>
          <a:p>
            <a:pPr lvl="1"/>
            <a:r>
              <a:rPr lang="en-US" dirty="0"/>
              <a:t>Intermediate</a:t>
            </a:r>
          </a:p>
          <a:p>
            <a:pPr lvl="1"/>
            <a:r>
              <a:rPr lang="en-US" dirty="0"/>
              <a:t>Advanced</a:t>
            </a:r>
          </a:p>
          <a:p>
            <a:r>
              <a:rPr lang="en-US" dirty="0" smtClean="0"/>
              <a:t>Difficult </a:t>
            </a:r>
            <a:r>
              <a:rPr lang="en-US" dirty="0"/>
              <a:t>to identify a user's category without any prior interaction</a:t>
            </a:r>
          </a:p>
          <a:p>
            <a:r>
              <a:rPr lang="en-US" dirty="0"/>
              <a:t>The language used in requests is a good indicator</a:t>
            </a:r>
          </a:p>
          <a:p>
            <a:r>
              <a:rPr lang="en-US" dirty="0"/>
              <a:t>Replies to follow-up questions also reveal </a:t>
            </a:r>
            <a:r>
              <a:rPr lang="en-US" dirty="0" smtClean="0"/>
              <a:t>the level of proficiency</a:t>
            </a:r>
            <a:endParaRPr lang="en-US" dirty="0"/>
          </a:p>
          <a:p>
            <a:r>
              <a:rPr lang="en-US" dirty="0" smtClean="0"/>
              <a:t>If uncertain, </a:t>
            </a:r>
            <a:r>
              <a:rPr lang="en-US" dirty="0"/>
              <a:t>assume </a:t>
            </a:r>
            <a:r>
              <a:rPr lang="en-US" dirty="0" smtClean="0"/>
              <a:t>“novice” (</a:t>
            </a:r>
            <a:r>
              <a:rPr lang="en-US" i="1" dirty="0" smtClean="0"/>
              <a:t>but don’t make it obvious</a:t>
            </a:r>
            <a:r>
              <a:rPr lang="en-US" dirty="0" smtClean="0"/>
              <a:t>!)</a:t>
            </a: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00800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0661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Category 1: Novice Users 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Characteristics</a:t>
            </a:r>
          </a:p>
          <a:p>
            <a:pPr lvl="1"/>
            <a:r>
              <a:rPr lang="en-US" dirty="0" smtClean="0"/>
              <a:t>Little experience with Linux or command-line </a:t>
            </a:r>
            <a:r>
              <a:rPr lang="en-US" dirty="0" smtClean="0"/>
              <a:t>environments</a:t>
            </a:r>
          </a:p>
          <a:p>
            <a:pPr lvl="1"/>
            <a:r>
              <a:rPr lang="en-US" dirty="0" smtClean="0"/>
              <a:t>May use </a:t>
            </a:r>
            <a:r>
              <a:rPr lang="en-US" dirty="0" err="1" smtClean="0"/>
              <a:t>Matlab</a:t>
            </a:r>
            <a:r>
              <a:rPr lang="en-US" dirty="0" smtClean="0"/>
              <a:t>, Mathematica, and sometimes R (or even Excel)</a:t>
            </a:r>
            <a:endParaRPr lang="en-US" dirty="0" smtClean="0"/>
          </a:p>
          <a:p>
            <a:pPr lvl="1"/>
            <a:r>
              <a:rPr lang="en-US" dirty="0" smtClean="0"/>
              <a:t>May have limited knowledge of a scripting language like Python</a:t>
            </a:r>
            <a:endParaRPr lang="en-US" dirty="0" smtClean="0"/>
          </a:p>
          <a:p>
            <a:pPr lvl="1"/>
            <a:r>
              <a:rPr lang="en-US" dirty="0" smtClean="0"/>
              <a:t>Rarely any inkling about parallelism</a:t>
            </a:r>
            <a:endParaRPr lang="en-US" dirty="0" smtClean="0"/>
          </a:p>
          <a:p>
            <a:r>
              <a:rPr lang="en-US" dirty="0" smtClean="0"/>
              <a:t>Generate </a:t>
            </a:r>
            <a:r>
              <a:rPr lang="en-US" dirty="0" smtClean="0"/>
              <a:t>up to 40-50% of support requests. Common examples:</a:t>
            </a:r>
          </a:p>
          <a:p>
            <a:pPr lvl="1"/>
            <a:r>
              <a:rPr lang="en-US" dirty="0" smtClean="0"/>
              <a:t>Desktop setup (especially for Windows)</a:t>
            </a:r>
          </a:p>
          <a:p>
            <a:pPr lvl="1"/>
            <a:r>
              <a:rPr lang="en-US" dirty="0" smtClean="0"/>
              <a:t>Login procedures (</a:t>
            </a:r>
            <a:r>
              <a:rPr lang="en-US" dirty="0" err="1" smtClean="0"/>
              <a:t>ssh</a:t>
            </a:r>
            <a:r>
              <a:rPr lang="en-US" dirty="0" smtClean="0"/>
              <a:t> keys, two-factor authentication, etc.)</a:t>
            </a:r>
          </a:p>
          <a:p>
            <a:pPr lvl="1"/>
            <a:r>
              <a:rPr lang="en-US" dirty="0" smtClean="0"/>
              <a:t>Finding software on </a:t>
            </a:r>
            <a:r>
              <a:rPr lang="en-US" dirty="0" smtClean="0"/>
              <a:t>the cluster(s)</a:t>
            </a:r>
            <a:endParaRPr lang="en-US" dirty="0" smtClean="0"/>
          </a:p>
          <a:p>
            <a:pPr lvl="1"/>
            <a:r>
              <a:rPr lang="en-US" dirty="0" smtClean="0"/>
              <a:t>Finding help and documentation</a:t>
            </a:r>
          </a:p>
          <a:p>
            <a:r>
              <a:rPr lang="en-US" dirty="0" smtClean="0"/>
              <a:t>Most requests are straightforward, but some “</a:t>
            </a:r>
            <a:r>
              <a:rPr lang="en-US" dirty="0" smtClean="0"/>
              <a:t>simple-sounding</a:t>
            </a:r>
            <a:r>
              <a:rPr lang="en-US" dirty="0" smtClean="0"/>
              <a:t>”</a:t>
            </a:r>
            <a:r>
              <a:rPr lang="en-US" dirty="0" smtClean="0"/>
              <a:t> ones </a:t>
            </a:r>
            <a:r>
              <a:rPr lang="en-US" dirty="0" smtClean="0"/>
              <a:t>may take a lot of work (or be impossible</a:t>
            </a:r>
            <a:r>
              <a:rPr lang="en-US" dirty="0" smtClean="0"/>
              <a:t>)</a:t>
            </a:r>
            <a:endParaRPr lang="en-US" dirty="0" smtClean="0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00800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8817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</a:t>
            </a:r>
            <a:r>
              <a:rPr lang="en-US" dirty="0" smtClean="0"/>
              <a:t>Activities for </a:t>
            </a:r>
            <a:r>
              <a:rPr lang="en-US" dirty="0" smtClean="0"/>
              <a:t>Novice </a:t>
            </a:r>
            <a:r>
              <a:rPr lang="en-US" dirty="0" smtClean="0"/>
              <a:t>Users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Up-to-date website with reasonable documentation for novices</a:t>
            </a:r>
          </a:p>
          <a:p>
            <a:r>
              <a:rPr lang="en-US" dirty="0" smtClean="0"/>
              <a:t>Getting-started </a:t>
            </a:r>
            <a:r>
              <a:rPr lang="en-US" dirty="0" smtClean="0"/>
              <a:t>presentation or on-line tutorial (possibly </a:t>
            </a:r>
            <a:r>
              <a:rPr lang="en-US" dirty="0" smtClean="0"/>
              <a:t>customized for the user’s </a:t>
            </a:r>
            <a:r>
              <a:rPr lang="en-US" dirty="0" smtClean="0"/>
              <a:t>desktop OS)</a:t>
            </a:r>
          </a:p>
          <a:p>
            <a:r>
              <a:rPr lang="en-US" dirty="0" smtClean="0"/>
              <a:t>Linux 101 workshop with software suggestions (e.g., easy editor)</a:t>
            </a:r>
          </a:p>
          <a:p>
            <a:r>
              <a:rPr lang="en-US" dirty="0" smtClean="0"/>
              <a:t>Friendly ticket system for requests, questions, and assistance</a:t>
            </a:r>
          </a:p>
          <a:p>
            <a:r>
              <a:rPr lang="en-US" dirty="0" smtClean="0"/>
              <a:t>Walk-in office hours </a:t>
            </a:r>
          </a:p>
          <a:p>
            <a:r>
              <a:rPr lang="en-US" dirty="0" smtClean="0"/>
              <a:t>Make it easy to </a:t>
            </a:r>
            <a:r>
              <a:rPr lang="en-US" dirty="0" smtClean="0"/>
              <a:t>find </a:t>
            </a:r>
            <a:r>
              <a:rPr lang="en-US" dirty="0" smtClean="0"/>
              <a:t>software, manage </a:t>
            </a:r>
            <a:r>
              <a:rPr lang="en-US" dirty="0" smtClean="0"/>
              <a:t>environment </a:t>
            </a:r>
            <a:r>
              <a:rPr lang="en-US" dirty="0" smtClean="0"/>
              <a:t>&amp; run jobs</a:t>
            </a:r>
          </a:p>
          <a:p>
            <a:pPr lvl="1"/>
            <a:r>
              <a:rPr lang="en-US" dirty="0" smtClean="0"/>
              <a:t>Tools like</a:t>
            </a:r>
            <a:r>
              <a:rPr lang="en-US" dirty="0" smtClean="0"/>
              <a:t> </a:t>
            </a:r>
            <a:r>
              <a:rPr lang="en-US" dirty="0" err="1" smtClean="0"/>
              <a:t>Lmod</a:t>
            </a:r>
            <a:endParaRPr lang="en-US" dirty="0"/>
          </a:p>
          <a:p>
            <a:pPr lvl="1"/>
            <a:r>
              <a:rPr lang="en-US" dirty="0" smtClean="0"/>
              <a:t>Cross-cluster standardization of environment, job scheduler, etc.</a:t>
            </a:r>
          </a:p>
          <a:p>
            <a:pPr lvl="1"/>
            <a:r>
              <a:rPr lang="en-US" dirty="0"/>
              <a:t>Provide annotated template submission scripts</a:t>
            </a:r>
            <a:endParaRPr lang="en-US" dirty="0" smtClean="0"/>
          </a:p>
          <a:p>
            <a:r>
              <a:rPr lang="en-US" dirty="0" smtClean="0"/>
              <a:t>Software installation assistance</a:t>
            </a:r>
          </a:p>
          <a:p>
            <a:r>
              <a:rPr lang="en-US" dirty="0" smtClean="0"/>
              <a:t>Help with tools to move data to/from clusters 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00800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0886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2: Intermediate Users 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52513"/>
            <a:ext cx="8915400" cy="4967287"/>
          </a:xfrm>
        </p:spPr>
        <p:txBody>
          <a:bodyPr/>
          <a:lstStyle/>
          <a:p>
            <a:r>
              <a:rPr lang="en-US" dirty="0" smtClean="0"/>
              <a:t>Characteristics</a:t>
            </a:r>
          </a:p>
          <a:p>
            <a:pPr lvl="1"/>
            <a:r>
              <a:rPr lang="en-US" dirty="0" smtClean="0"/>
              <a:t>Have prior Linux cluster experience; can create job scripts, </a:t>
            </a:r>
            <a:r>
              <a:rPr lang="en-US" dirty="0"/>
              <a:t>but </a:t>
            </a:r>
            <a:r>
              <a:rPr lang="en-US" dirty="0" smtClean="0"/>
              <a:t>may </a:t>
            </a:r>
            <a:r>
              <a:rPr lang="en-US" dirty="0"/>
              <a:t>not understand system-wide impact of their actions</a:t>
            </a:r>
            <a:endParaRPr lang="en-US" dirty="0" smtClean="0"/>
          </a:p>
          <a:p>
            <a:pPr lvl="1"/>
            <a:r>
              <a:rPr lang="en-US" dirty="0" smtClean="0"/>
              <a:t>Varying degrees of </a:t>
            </a:r>
            <a:r>
              <a:rPr lang="en-US" dirty="0" smtClean="0"/>
              <a:t>proficiency in Python, </a:t>
            </a:r>
            <a:r>
              <a:rPr lang="en-US" dirty="0" smtClean="0"/>
              <a:t>C, Fortran, R, etc.</a:t>
            </a:r>
          </a:p>
          <a:p>
            <a:pPr lvl="1"/>
            <a:r>
              <a:rPr lang="en-US" dirty="0" smtClean="0"/>
              <a:t>Use</a:t>
            </a:r>
            <a:r>
              <a:rPr lang="en-US" dirty="0" smtClean="0"/>
              <a:t> workflows involving multiple domain-specific </a:t>
            </a:r>
            <a:r>
              <a:rPr lang="en-US" dirty="0" smtClean="0"/>
              <a:t>packages</a:t>
            </a:r>
          </a:p>
          <a:p>
            <a:pPr lvl="1"/>
            <a:r>
              <a:rPr lang="en-US" dirty="0" smtClean="0"/>
              <a:t>Often notice and report HW or system problems</a:t>
            </a:r>
          </a:p>
          <a:p>
            <a:pPr lvl="1"/>
            <a:r>
              <a:rPr lang="en-US" dirty="0" smtClean="0"/>
              <a:t>May use </a:t>
            </a:r>
            <a:r>
              <a:rPr lang="en-US" dirty="0" smtClean="0"/>
              <a:t>web search </a:t>
            </a:r>
            <a:r>
              <a:rPr lang="en-US" dirty="0" smtClean="0"/>
              <a:t>to try to overcome difficulties</a:t>
            </a:r>
            <a:endParaRPr lang="en-US" dirty="0" smtClean="0"/>
          </a:p>
          <a:p>
            <a:r>
              <a:rPr lang="en-US" dirty="0" smtClean="0"/>
              <a:t>Generate up to </a:t>
            </a:r>
            <a:r>
              <a:rPr lang="en-US" dirty="0" smtClean="0"/>
              <a:t>30-40% </a:t>
            </a:r>
            <a:r>
              <a:rPr lang="en-US" dirty="0" smtClean="0"/>
              <a:t>of support requests. Common examples:</a:t>
            </a:r>
          </a:p>
          <a:p>
            <a:pPr lvl="1"/>
            <a:r>
              <a:rPr lang="en-US" dirty="0" smtClean="0"/>
              <a:t>Assistance with complex software installations</a:t>
            </a:r>
            <a:endParaRPr lang="en-US" dirty="0" smtClean="0"/>
          </a:p>
          <a:p>
            <a:pPr lvl="1"/>
            <a:r>
              <a:rPr lang="en-US" dirty="0" smtClean="0"/>
              <a:t>Assistance with performance issues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Help with complex job scripts, job arrays, or parameter studies</a:t>
            </a:r>
          </a:p>
          <a:p>
            <a:pPr lvl="1"/>
            <a:r>
              <a:rPr lang="en-US" dirty="0" smtClean="0"/>
              <a:t>Special requests (“bending the rules”), such as job priority or quota</a:t>
            </a:r>
            <a:endParaRPr lang="en-US" dirty="0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00800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7392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Effective Support </a:t>
            </a:r>
            <a:r>
              <a:rPr lang="en-US" dirty="0" smtClean="0"/>
              <a:t>for </a:t>
            </a:r>
            <a:r>
              <a:rPr lang="en-US" dirty="0" smtClean="0"/>
              <a:t>Intermediate Users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915400" cy="4967287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en-US" dirty="0"/>
              <a:t>Teach them to </a:t>
            </a:r>
            <a:r>
              <a:rPr lang="en-US" dirty="0" smtClean="0"/>
              <a:t>fish”: Offer advanced</a:t>
            </a:r>
            <a:r>
              <a:rPr lang="en-US" dirty="0" smtClean="0"/>
              <a:t>, </a:t>
            </a:r>
            <a:r>
              <a:rPr lang="en-US" dirty="0"/>
              <a:t>possibly </a:t>
            </a:r>
            <a:r>
              <a:rPr lang="en-US" dirty="0" smtClean="0"/>
              <a:t>domain-specific, workshops; take advantage of XSEDE or vendor offerings; Software Carpentry or Data Carpentry may be valuable for some users</a:t>
            </a:r>
            <a:endParaRPr lang="en-US" dirty="0" smtClean="0"/>
          </a:p>
          <a:p>
            <a:r>
              <a:rPr lang="en-US" dirty="0" smtClean="0"/>
              <a:t>Build strong individual working relationships since these users often serve as local trainers &amp; “experts” for their groups. </a:t>
            </a:r>
            <a:endParaRPr lang="en-US" dirty="0" smtClean="0"/>
          </a:p>
          <a:p>
            <a:r>
              <a:rPr lang="en-US" dirty="0" smtClean="0"/>
              <a:t>Be transparent in discussions, since they can distinguish fact from speculation (and will probably put your advice to the test). </a:t>
            </a:r>
          </a:p>
          <a:p>
            <a:r>
              <a:rPr lang="en-US" dirty="0" smtClean="0"/>
              <a:t>Admit when you don’t know something. </a:t>
            </a:r>
            <a:r>
              <a:rPr lang="en-US" i="1" u="sng" dirty="0"/>
              <a:t>You aren’t expected to know </a:t>
            </a:r>
            <a:r>
              <a:rPr lang="en-US" i="1" u="sng" dirty="0" smtClean="0"/>
              <a:t>everything</a:t>
            </a:r>
            <a:r>
              <a:rPr lang="en-US" dirty="0" smtClean="0"/>
              <a:t>! But t</a:t>
            </a:r>
            <a:r>
              <a:rPr lang="en-US" dirty="0" smtClean="0"/>
              <a:t>hen try to find out and follow up! (Network!)</a:t>
            </a:r>
            <a:endParaRPr lang="en-US" dirty="0" smtClean="0"/>
          </a:p>
          <a:p>
            <a:r>
              <a:rPr lang="en-US" dirty="0" smtClean="0"/>
              <a:t>Help them find solid, high-quality on-line information (vendor sites, user forums, etc.) pitched at the proper level.</a:t>
            </a:r>
            <a:endParaRPr lang="en-US" dirty="0" smtClean="0"/>
          </a:p>
          <a:p>
            <a:r>
              <a:rPr lang="en-US" dirty="0" smtClean="0"/>
              <a:t>Assist or do complex software installations, especially those involving parallel codes or significant optimizations. </a:t>
            </a:r>
            <a:r>
              <a:rPr lang="en-US" dirty="0"/>
              <a:t>Help with code development/debugging/tuning may pay big dividends later.</a:t>
            </a:r>
            <a:endParaRPr lang="en-US" dirty="0" smtClean="0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00800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218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</a:t>
            </a:r>
            <a:r>
              <a:rPr lang="en-US" dirty="0" smtClean="0"/>
              <a:t>3: </a:t>
            </a:r>
            <a:r>
              <a:rPr lang="en-US" dirty="0" smtClean="0"/>
              <a:t>Advanced </a:t>
            </a:r>
            <a:r>
              <a:rPr lang="en-US" dirty="0" smtClean="0"/>
              <a:t>Users 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915400" cy="4967287"/>
          </a:xfrm>
        </p:spPr>
        <p:txBody>
          <a:bodyPr/>
          <a:lstStyle/>
          <a:p>
            <a:r>
              <a:rPr lang="en-US" dirty="0" smtClean="0"/>
              <a:t>Characteristics</a:t>
            </a:r>
          </a:p>
          <a:p>
            <a:pPr lvl="1"/>
            <a:r>
              <a:rPr lang="en-US" dirty="0" smtClean="0"/>
              <a:t>May be hands-on faculty, research staff, or advanced students</a:t>
            </a:r>
          </a:p>
          <a:p>
            <a:pPr lvl="1"/>
            <a:r>
              <a:rPr lang="en-US" dirty="0" smtClean="0"/>
              <a:t>Experience </a:t>
            </a:r>
            <a:r>
              <a:rPr lang="en-US" dirty="0"/>
              <a:t>with and access to multiple </a:t>
            </a:r>
            <a:r>
              <a:rPr lang="en-US" dirty="0" smtClean="0"/>
              <a:t>clusters (including XSEDE, etc.) </a:t>
            </a:r>
          </a:p>
          <a:p>
            <a:pPr lvl="1"/>
            <a:r>
              <a:rPr lang="en-US" dirty="0" smtClean="0"/>
              <a:t>Technically </a:t>
            </a:r>
            <a:r>
              <a:rPr lang="en-US" dirty="0"/>
              <a:t>proficient </a:t>
            </a:r>
            <a:r>
              <a:rPr lang="en-US" dirty="0" smtClean="0"/>
              <a:t>in scripting or programming languages</a:t>
            </a:r>
          </a:p>
          <a:p>
            <a:pPr lvl="1"/>
            <a:r>
              <a:rPr lang="en-US" dirty="0" smtClean="0"/>
              <a:t>Develop and/or use parallel applications</a:t>
            </a:r>
          </a:p>
          <a:p>
            <a:pPr lvl="1"/>
            <a:r>
              <a:rPr lang="en-US" dirty="0" smtClean="0"/>
              <a:t>Develop complex workflows and job scripts</a:t>
            </a:r>
            <a:endParaRPr lang="en-US" dirty="0" smtClean="0"/>
          </a:p>
          <a:p>
            <a:pPr lvl="1"/>
            <a:r>
              <a:rPr lang="en-US" dirty="0" smtClean="0"/>
              <a:t>Always trying new things; willing to experiment with new software</a:t>
            </a:r>
            <a:endParaRPr lang="en-US" dirty="0" smtClean="0"/>
          </a:p>
          <a:p>
            <a:r>
              <a:rPr lang="en-US" dirty="0" smtClean="0"/>
              <a:t>Generate up to </a:t>
            </a:r>
            <a:r>
              <a:rPr lang="en-US" dirty="0" smtClean="0"/>
              <a:t>10-15</a:t>
            </a:r>
            <a:r>
              <a:rPr lang="en-US" dirty="0" smtClean="0"/>
              <a:t>% </a:t>
            </a:r>
            <a:r>
              <a:rPr lang="en-US" dirty="0" smtClean="0"/>
              <a:t>of support requests. Common examples:</a:t>
            </a:r>
          </a:p>
          <a:p>
            <a:pPr lvl="1"/>
            <a:r>
              <a:rPr lang="en-US" dirty="0" smtClean="0"/>
              <a:t>Installation of complex software &amp; tools (“It’s just 1 Python module!”)</a:t>
            </a:r>
            <a:endParaRPr lang="en-US" dirty="0" smtClean="0"/>
          </a:p>
          <a:p>
            <a:pPr lvl="1"/>
            <a:r>
              <a:rPr lang="en-US" dirty="0" smtClean="0"/>
              <a:t>Requests bordering on R&amp;D</a:t>
            </a:r>
            <a:endParaRPr lang="en-US" dirty="0" smtClean="0"/>
          </a:p>
          <a:p>
            <a:pPr lvl="1"/>
            <a:r>
              <a:rPr lang="en-US" dirty="0" smtClean="0"/>
              <a:t>Special requests/</a:t>
            </a:r>
            <a:r>
              <a:rPr lang="en-US" dirty="0" smtClean="0"/>
              <a:t>treatment (often outside of normal channels) </a:t>
            </a:r>
          </a:p>
          <a:p>
            <a:pPr lvl="1"/>
            <a:r>
              <a:rPr lang="en-US" dirty="0" smtClean="0"/>
              <a:t>Help with special hardware (e.g., GPUs)</a:t>
            </a:r>
          </a:p>
          <a:p>
            <a:pPr lvl="1"/>
            <a:r>
              <a:rPr lang="en-US" dirty="0" smtClean="0"/>
              <a:t>Bugs found in hardware, 3</a:t>
            </a:r>
            <a:r>
              <a:rPr lang="en-US" baseline="30000" dirty="0" smtClean="0"/>
              <a:t>rd</a:t>
            </a:r>
            <a:r>
              <a:rPr lang="en-US" dirty="0" smtClean="0"/>
              <a:t> party applications, or libraries</a:t>
            </a:r>
            <a:endParaRPr lang="en-US" dirty="0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00800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7940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Effective Support </a:t>
            </a:r>
            <a:r>
              <a:rPr lang="en-US" dirty="0" smtClean="0"/>
              <a:t>for </a:t>
            </a:r>
            <a:r>
              <a:rPr lang="en-US" dirty="0" smtClean="0"/>
              <a:t>Advanced Users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915400" cy="4967287"/>
          </a:xfrm>
        </p:spPr>
        <p:txBody>
          <a:bodyPr/>
          <a:lstStyle/>
          <a:p>
            <a:r>
              <a:rPr lang="en-US" dirty="0" smtClean="0"/>
              <a:t>Apply all support techniques for intermediate users here, too.</a:t>
            </a:r>
            <a:endParaRPr lang="en-US" dirty="0" smtClean="0"/>
          </a:p>
          <a:p>
            <a:r>
              <a:rPr lang="en-US" dirty="0" smtClean="0"/>
              <a:t>Communicate and meet regularly with them</a:t>
            </a:r>
            <a:r>
              <a:rPr lang="en-US" dirty="0"/>
              <a:t>. Happy advanced users </a:t>
            </a:r>
            <a:r>
              <a:rPr lang="en-US" dirty="0" smtClean="0"/>
              <a:t>and their faculty advisors/PIs may </a:t>
            </a:r>
            <a:r>
              <a:rPr lang="en-US" dirty="0"/>
              <a:t>often be your strongest advocates </a:t>
            </a:r>
            <a:r>
              <a:rPr lang="en-US" dirty="0" smtClean="0"/>
              <a:t>at your </a:t>
            </a:r>
            <a:r>
              <a:rPr lang="en-US" dirty="0"/>
              <a:t>institution.</a:t>
            </a:r>
            <a:endParaRPr lang="en-US" dirty="0" smtClean="0"/>
          </a:p>
          <a:p>
            <a:r>
              <a:rPr lang="en-US" dirty="0" smtClean="0"/>
              <a:t>Treat advanced users as peers; they may know as much or more tha</a:t>
            </a:r>
            <a:r>
              <a:rPr lang="en-US" dirty="0" smtClean="0"/>
              <a:t>n you do about research computing.</a:t>
            </a:r>
          </a:p>
          <a:p>
            <a:r>
              <a:rPr lang="en-US" dirty="0" smtClean="0"/>
              <a:t>As appropriate, involve them in hardware acquisitions and ACI grant proposals.</a:t>
            </a:r>
          </a:p>
          <a:p>
            <a:r>
              <a:rPr lang="en-US" dirty="0" smtClean="0"/>
              <a:t>Collaborate! Resolving many of the complex problems they encounter may require close cooperation among ACI-REFs, system administrators, and others.</a:t>
            </a:r>
            <a:endParaRPr lang="en-US" dirty="0" smtClean="0"/>
          </a:p>
          <a:p>
            <a:r>
              <a:rPr lang="en-US" dirty="0" smtClean="0"/>
              <a:t>Be flexible. Make small rules exceptions when they won’t impact others. However, watch out for slippery slopes.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00800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8386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  I: CI user expectations, categorization and commonalities</a:t>
            </a:r>
          </a:p>
          <a:p>
            <a:r>
              <a:rPr lang="en-US" b="1" dirty="0" smtClean="0"/>
              <a:t>Part  II: Policies, Politics, Conflicts and Personality Management</a:t>
            </a:r>
          </a:p>
          <a:p>
            <a:r>
              <a:rPr lang="en-US" dirty="0" smtClean="0"/>
              <a:t>Part III: </a:t>
            </a:r>
            <a:r>
              <a:rPr lang="en-US" dirty="0" smtClean="0"/>
              <a:t>Education, Outreach, </a:t>
            </a:r>
            <a:r>
              <a:rPr lang="en-US" dirty="0" smtClean="0"/>
              <a:t>and</a:t>
            </a:r>
            <a:r>
              <a:rPr lang="en-US" dirty="0" smtClean="0"/>
              <a:t> Networking </a:t>
            </a:r>
            <a:endParaRPr lang="en-US" dirty="0" smtClean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00800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85BD15BA-AF5D-2841-B2C7-042F398FC8F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1739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Policies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4967287"/>
          </a:xfrm>
        </p:spPr>
        <p:txBody>
          <a:bodyPr/>
          <a:lstStyle/>
          <a:p>
            <a:r>
              <a:rPr lang="en-US" dirty="0" smtClean="0"/>
              <a:t>Have well-defined written policies. These set everyone’s expectations and avoid misunderstandings.</a:t>
            </a:r>
            <a:endParaRPr lang="en-US" dirty="0" smtClean="0"/>
          </a:p>
          <a:p>
            <a:r>
              <a:rPr lang="en-US" dirty="0" smtClean="0"/>
              <a:t>Publish policies in places easy to find (online</a:t>
            </a:r>
            <a:r>
              <a:rPr lang="en-US" dirty="0" smtClean="0"/>
              <a:t>). Require PIs to accept your policies and make PIs responsible for the behavior of their students, postdocs, and staff.</a:t>
            </a:r>
            <a:endParaRPr lang="en-US" dirty="0" smtClean="0"/>
          </a:p>
          <a:p>
            <a:r>
              <a:rPr lang="en-US" dirty="0" smtClean="0"/>
              <a:t>Be prepared to explain the reasoning behind each policy item.</a:t>
            </a:r>
          </a:p>
          <a:p>
            <a:r>
              <a:rPr lang="en-US" dirty="0" smtClean="0"/>
              <a:t>Make policies strict (conservative), but consider exceptions as needed </a:t>
            </a:r>
            <a:r>
              <a:rPr lang="en-US" dirty="0" smtClean="0"/>
              <a:t>(but avoid </a:t>
            </a:r>
            <a:r>
              <a:rPr lang="en-US" dirty="0" smtClean="0"/>
              <a:t>slippery slopes!)</a:t>
            </a:r>
          </a:p>
          <a:p>
            <a:r>
              <a:rPr lang="en-US" dirty="0" smtClean="0"/>
              <a:t>Encourage users to openly discuss and criticize the policies.</a:t>
            </a:r>
          </a:p>
          <a:p>
            <a:r>
              <a:rPr lang="en-US" dirty="0" smtClean="0"/>
              <a:t>Don’t hesitate </a:t>
            </a:r>
            <a:r>
              <a:rPr lang="en-US" dirty="0" smtClean="0"/>
              <a:t>to update </a:t>
            </a:r>
            <a:r>
              <a:rPr lang="en-US" dirty="0" smtClean="0"/>
              <a:t>policies </a:t>
            </a:r>
            <a:r>
              <a:rPr lang="en-US" dirty="0" smtClean="0"/>
              <a:t>to </a:t>
            </a:r>
            <a:r>
              <a:rPr lang="en-US" dirty="0" smtClean="0"/>
              <a:t>stay relevant.</a:t>
            </a:r>
          </a:p>
          <a:p>
            <a:r>
              <a:rPr lang="en-US" dirty="0" smtClean="0"/>
              <a:t>Build trust and effective communication with decision makers.</a:t>
            </a:r>
          </a:p>
          <a:p>
            <a:r>
              <a:rPr lang="en-US" dirty="0" smtClean="0"/>
              <a:t>Seek delegation privileges to speed things up.</a:t>
            </a:r>
          </a:p>
          <a:p>
            <a:r>
              <a:rPr lang="en-US" dirty="0" smtClean="0"/>
              <a:t>Influence, but don’t make, policies for resources you don’t </a:t>
            </a:r>
            <a:r>
              <a:rPr lang="en-US" dirty="0" smtClean="0"/>
              <a:t>own.</a:t>
            </a:r>
            <a:endParaRPr lang="en-US" dirty="0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00800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3944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Scheduled Maintenance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4967287"/>
          </a:xfrm>
        </p:spPr>
        <p:txBody>
          <a:bodyPr/>
          <a:lstStyle/>
          <a:p>
            <a:r>
              <a:rPr lang="en-US" dirty="0" smtClean="0"/>
              <a:t>Set regular schedule, with multiple advance announcements.</a:t>
            </a:r>
          </a:p>
          <a:p>
            <a:r>
              <a:rPr lang="en-US" dirty="0" smtClean="0"/>
              <a:t>Unscheduled downtimes are no excuse for skipping maintenance</a:t>
            </a:r>
          </a:p>
          <a:p>
            <a:r>
              <a:rPr lang="en-US" dirty="0" smtClean="0"/>
              <a:t>Provide a summary of completed tasks after maintenance.</a:t>
            </a:r>
          </a:p>
          <a:p>
            <a:r>
              <a:rPr lang="en-US" dirty="0" smtClean="0"/>
              <a:t>Have clear goals; plan ahead in great detail:</a:t>
            </a:r>
          </a:p>
          <a:p>
            <a:pPr lvl="1"/>
            <a:r>
              <a:rPr lang="en-US" dirty="0" smtClean="0"/>
              <a:t>Work with your vendors</a:t>
            </a:r>
          </a:p>
          <a:p>
            <a:pPr lvl="1"/>
            <a:r>
              <a:rPr lang="en-US" dirty="0" smtClean="0"/>
              <a:t>Team member / task </a:t>
            </a:r>
            <a:r>
              <a:rPr lang="en-US" dirty="0" smtClean="0"/>
              <a:t>associations</a:t>
            </a:r>
            <a:endParaRPr lang="en-US" dirty="0" smtClean="0"/>
          </a:p>
          <a:p>
            <a:pPr lvl="1"/>
            <a:r>
              <a:rPr lang="en-US" dirty="0" smtClean="0"/>
              <a:t>Estimated task </a:t>
            </a:r>
            <a:r>
              <a:rPr lang="en-US" dirty="0" smtClean="0"/>
              <a:t>duration</a:t>
            </a:r>
            <a:endParaRPr lang="en-US" dirty="0" smtClean="0"/>
          </a:p>
          <a:p>
            <a:pPr lvl="1"/>
            <a:r>
              <a:rPr lang="en-US" dirty="0" smtClean="0"/>
              <a:t>Critical paths and fallback </a:t>
            </a:r>
            <a:r>
              <a:rPr lang="en-US" dirty="0" smtClean="0"/>
              <a:t>plans</a:t>
            </a:r>
            <a:endParaRPr lang="en-US" dirty="0" smtClean="0"/>
          </a:p>
          <a:p>
            <a:r>
              <a:rPr lang="en-US" dirty="0" smtClean="0"/>
              <a:t>Prepare for </a:t>
            </a:r>
            <a:r>
              <a:rPr lang="en-US" dirty="0" smtClean="0"/>
              <a:t>potential</a:t>
            </a:r>
            <a:r>
              <a:rPr lang="en-US" dirty="0" smtClean="0"/>
              <a:t> </a:t>
            </a:r>
            <a:r>
              <a:rPr lang="en-US" dirty="0" smtClean="0"/>
              <a:t>problems during/after maintenance </a:t>
            </a:r>
            <a:r>
              <a:rPr lang="en-US" dirty="0" smtClean="0"/>
              <a:t>days</a:t>
            </a:r>
            <a:endParaRPr lang="en-US" dirty="0" smtClean="0"/>
          </a:p>
          <a:p>
            <a:r>
              <a:rPr lang="en-US" dirty="0" smtClean="0"/>
              <a:t>Show best effort for minimal </a:t>
            </a:r>
            <a:r>
              <a:rPr lang="en-US" dirty="0" smtClean="0"/>
              <a:t>impact</a:t>
            </a:r>
            <a:endParaRPr lang="en-US" dirty="0" smtClean="0"/>
          </a:p>
          <a:p>
            <a:pPr lvl="1"/>
            <a:r>
              <a:rPr lang="en-US" dirty="0" smtClean="0"/>
              <a:t>Configure the scheduler to have no running </a:t>
            </a:r>
            <a:r>
              <a:rPr lang="en-US" dirty="0" smtClean="0"/>
              <a:t>jobs</a:t>
            </a:r>
            <a:endParaRPr lang="en-US" dirty="0" smtClean="0"/>
          </a:p>
          <a:p>
            <a:pPr lvl="1"/>
            <a:r>
              <a:rPr lang="en-US" dirty="0" smtClean="0"/>
              <a:t>Disable user access to resources during the maintenance </a:t>
            </a:r>
            <a:r>
              <a:rPr lang="en-US" dirty="0" smtClean="0"/>
              <a:t>activities</a:t>
            </a:r>
          </a:p>
          <a:p>
            <a:pPr lvl="1"/>
            <a:r>
              <a:rPr lang="en-US" dirty="0" smtClean="0"/>
              <a:t>Assist users in moving work to alternative clusters when possible</a:t>
            </a:r>
            <a:endParaRPr lang="en-US" dirty="0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00800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2999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</a:t>
            </a:r>
            <a:r>
              <a:rPr lang="en-US" dirty="0" smtClean="0"/>
              <a:t>this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648200"/>
          </a:xfrm>
        </p:spPr>
        <p:txBody>
          <a:bodyPr/>
          <a:lstStyle/>
          <a:p>
            <a:r>
              <a:rPr lang="en-US" dirty="0" smtClean="0"/>
              <a:t>What is CI, </a:t>
            </a:r>
            <a:r>
              <a:rPr lang="en-US" dirty="0"/>
              <a:t>and </a:t>
            </a:r>
            <a:r>
              <a:rPr lang="en-US" dirty="0" smtClean="0"/>
              <a:t>how does it differ from conventional IT?</a:t>
            </a:r>
            <a:endParaRPr lang="en-US" dirty="0"/>
          </a:p>
          <a:p>
            <a:r>
              <a:rPr lang="en-US" dirty="0"/>
              <a:t>CI user </a:t>
            </a:r>
            <a:r>
              <a:rPr lang="en-US" dirty="0" smtClean="0"/>
              <a:t>categories, </a:t>
            </a:r>
            <a:r>
              <a:rPr lang="en-US" dirty="0"/>
              <a:t>and </a:t>
            </a:r>
            <a:r>
              <a:rPr lang="en-US" dirty="0" smtClean="0"/>
              <a:t>how to support them</a:t>
            </a:r>
            <a:endParaRPr lang="en-US" dirty="0"/>
          </a:p>
          <a:p>
            <a:r>
              <a:rPr lang="en-US" dirty="0" smtClean="0"/>
              <a:t>Some of the human aspects </a:t>
            </a:r>
            <a:r>
              <a:rPr lang="en-US" dirty="0"/>
              <a:t>of CI support (i.e. politics, conflicts)</a:t>
            </a:r>
          </a:p>
          <a:p>
            <a:r>
              <a:rPr lang="en-US" dirty="0" smtClean="0"/>
              <a:t>Policies, education, outreach, collaborations, and networking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These slides are based on material from Mehmet </a:t>
            </a:r>
            <a:r>
              <a:rPr lang="en-US" dirty="0"/>
              <a:t>(Memo) </a:t>
            </a:r>
            <a:r>
              <a:rPr lang="en-US" dirty="0" err="1" smtClean="0"/>
              <a:t>Belgin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GA Tech</a:t>
            </a:r>
            <a:r>
              <a:rPr lang="en-US" dirty="0" smtClean="0"/>
              <a:t>), modified by Henry </a:t>
            </a:r>
            <a:r>
              <a:rPr lang="en-US" dirty="0" err="1" smtClean="0"/>
              <a:t>Neeman</a:t>
            </a:r>
            <a:r>
              <a:rPr lang="en-US" dirty="0" smtClean="0"/>
              <a:t>, </a:t>
            </a:r>
            <a:r>
              <a:rPr lang="en-US" dirty="0"/>
              <a:t>and are used with </a:t>
            </a:r>
            <a:r>
              <a:rPr lang="en-US" dirty="0" smtClean="0"/>
              <a:t>permission</a:t>
            </a:r>
            <a:r>
              <a:rPr lang="en-US" dirty="0" smtClean="0"/>
              <a:t>. </a:t>
            </a:r>
            <a:r>
              <a:rPr lang="en-US" dirty="0" smtClean="0"/>
              <a:t>Numerous </a:t>
            </a:r>
            <a:r>
              <a:rPr lang="en-US" dirty="0" smtClean="0"/>
              <a:t>edits </a:t>
            </a:r>
            <a:r>
              <a:rPr lang="en-US" dirty="0"/>
              <a:t>have been made.</a:t>
            </a:r>
          </a:p>
          <a:p>
            <a:endParaRPr lang="en-US" dirty="0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00800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85BD15BA-AF5D-2841-B2C7-042F398FC8F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2308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Politics and Conflicts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Tricky but inevitable</a:t>
            </a:r>
          </a:p>
          <a:p>
            <a:r>
              <a:rPr lang="en-US" dirty="0" smtClean="0"/>
              <a:t>No magic formula, </a:t>
            </a:r>
            <a:r>
              <a:rPr lang="en-US" dirty="0" smtClean="0"/>
              <a:t>need </a:t>
            </a:r>
            <a:r>
              <a:rPr lang="en-US" dirty="0" smtClean="0"/>
              <a:t>case-specific creative solutions</a:t>
            </a:r>
          </a:p>
          <a:p>
            <a:r>
              <a:rPr lang="en-US" dirty="0" smtClean="0"/>
              <a:t>Biggest challenge: conflicts due to limited resources</a:t>
            </a:r>
          </a:p>
          <a:p>
            <a:pPr lvl="1"/>
            <a:r>
              <a:rPr lang="en-US" dirty="0" smtClean="0"/>
              <a:t>Configure systems to </a:t>
            </a:r>
            <a:r>
              <a:rPr lang="en-US" dirty="0" smtClean="0"/>
              <a:t>match your </a:t>
            </a:r>
            <a:r>
              <a:rPr lang="en-US" dirty="0" smtClean="0"/>
              <a:t>policies.</a:t>
            </a:r>
          </a:p>
          <a:p>
            <a:pPr lvl="1"/>
            <a:r>
              <a:rPr lang="en-US" dirty="0" smtClean="0"/>
              <a:t>Collect and store data for past and present usage.</a:t>
            </a:r>
          </a:p>
          <a:p>
            <a:pPr lvl="1"/>
            <a:r>
              <a:rPr lang="en-US" dirty="0" smtClean="0"/>
              <a:t>Provide users with tools to browse data/statistics for their accounts.</a:t>
            </a:r>
          </a:p>
          <a:p>
            <a:pPr lvl="1"/>
            <a:r>
              <a:rPr lang="en-US" dirty="0" smtClean="0"/>
              <a:t>Run regular audits to defuse problems before they explode. </a:t>
            </a:r>
            <a:endParaRPr lang="en-US" dirty="0" smtClean="0"/>
          </a:p>
          <a:p>
            <a:pPr lvl="1"/>
            <a:r>
              <a:rPr lang="en-US" dirty="0" smtClean="0"/>
              <a:t>Consider a scavenge queue for pre-emptible jobs</a:t>
            </a:r>
            <a:endParaRPr lang="en-US" dirty="0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00800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365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Tiers of Conflict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to a group/department: Usually easier to solve with communication and informal agreements</a:t>
            </a:r>
            <a:r>
              <a:rPr lang="en-US" dirty="0" smtClean="0"/>
              <a:t>. Sometimes a good job scheduler can help (e.g., multi-level </a:t>
            </a:r>
            <a:r>
              <a:rPr lang="en-US" dirty="0" err="1" smtClean="0"/>
              <a:t>fairshare</a:t>
            </a:r>
            <a:r>
              <a:rPr lang="en-US" dirty="0" smtClean="0"/>
              <a:t>). Provide advice, but get the PI or chair to take the lead and own the resolution. </a:t>
            </a:r>
            <a:endParaRPr lang="en-US" dirty="0" smtClean="0"/>
          </a:p>
          <a:p>
            <a:r>
              <a:rPr lang="en-US" dirty="0" smtClean="0"/>
              <a:t>Between </a:t>
            </a:r>
            <a:r>
              <a:rPr lang="en-US" dirty="0" smtClean="0"/>
              <a:t>groups/departments: </a:t>
            </a:r>
            <a:r>
              <a:rPr lang="en-US" dirty="0" smtClean="0"/>
              <a:t>Can get </a:t>
            </a:r>
            <a:r>
              <a:rPr lang="en-US" dirty="0" smtClean="0"/>
              <a:t>messy, but may be avoidable if you stick to your policies. Be even-handed; don’t show favoritism. Get all agreements in writing!</a:t>
            </a:r>
            <a:endParaRPr lang="en-US" dirty="0" smtClean="0"/>
          </a:p>
          <a:p>
            <a:r>
              <a:rPr lang="en-US" dirty="0" smtClean="0"/>
              <a:t>Between users and CI support staff: Have clear policies handy as a basis for </a:t>
            </a:r>
            <a:r>
              <a:rPr lang="en-US" dirty="0" smtClean="0"/>
              <a:t>declining unreasonable or </a:t>
            </a:r>
            <a:r>
              <a:rPr lang="en-US" dirty="0" smtClean="0"/>
              <a:t>impossible requests, and keep solid statistics/data as evidence</a:t>
            </a:r>
            <a:r>
              <a:rPr lang="en-US" dirty="0" smtClean="0"/>
              <a:t>. As above</a:t>
            </a:r>
            <a:r>
              <a:rPr lang="en-US" dirty="0" smtClean="0"/>
              <a:t>, be </a:t>
            </a:r>
            <a:r>
              <a:rPr lang="en-US" dirty="0"/>
              <a:t>even-handed; don’t show favoritism. Get all agreements in writing!</a:t>
            </a:r>
            <a:endParaRPr lang="en-US" dirty="0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00800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5525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Personality Management 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4967287"/>
          </a:xfrm>
        </p:spPr>
        <p:txBody>
          <a:bodyPr/>
          <a:lstStyle/>
          <a:p>
            <a:r>
              <a:rPr lang="en-US" dirty="0" smtClean="0"/>
              <a:t>Some users are </a:t>
            </a:r>
            <a:r>
              <a:rPr lang="en-US" dirty="0" smtClean="0"/>
              <a:t>more </a:t>
            </a:r>
            <a:r>
              <a:rPr lang="en-US" dirty="0" smtClean="0"/>
              <a:t>difficult than </a:t>
            </a:r>
            <a:r>
              <a:rPr lang="en-US" dirty="0" smtClean="0"/>
              <a:t>others. That’s life! </a:t>
            </a:r>
            <a:endParaRPr lang="en-US" dirty="0" smtClean="0"/>
          </a:p>
          <a:p>
            <a:r>
              <a:rPr lang="en-US" dirty="0" smtClean="0"/>
              <a:t>Don’t take things personally; report harassment; never retaliate</a:t>
            </a:r>
          </a:p>
          <a:p>
            <a:r>
              <a:rPr lang="en-US" dirty="0"/>
              <a:t>U</a:t>
            </a:r>
            <a:r>
              <a:rPr lang="en-US" dirty="0" smtClean="0"/>
              <a:t>sers don’t mean to be difficult; but may be </a:t>
            </a:r>
            <a:r>
              <a:rPr lang="en-US" dirty="0" smtClean="0"/>
              <a:t>under great pressure and extremely </a:t>
            </a:r>
            <a:r>
              <a:rPr lang="en-US" dirty="0" smtClean="0"/>
              <a:t>frustrated</a:t>
            </a:r>
          </a:p>
          <a:p>
            <a:r>
              <a:rPr lang="en-US" dirty="0" smtClean="0"/>
              <a:t>If you make a mistake, take responsibility and offer an apology.</a:t>
            </a:r>
          </a:p>
          <a:p>
            <a:r>
              <a:rPr lang="en-US" dirty="0" smtClean="0"/>
              <a:t>Show empathy and sincerity</a:t>
            </a:r>
          </a:p>
          <a:p>
            <a:r>
              <a:rPr lang="en-US" dirty="0" smtClean="0"/>
              <a:t>Acknowledge that:</a:t>
            </a:r>
          </a:p>
          <a:p>
            <a:pPr lvl="1"/>
            <a:r>
              <a:rPr lang="en-US" dirty="0" smtClean="0"/>
              <a:t>you understand the user’s concerns;</a:t>
            </a:r>
          </a:p>
          <a:p>
            <a:pPr lvl="1"/>
            <a:r>
              <a:rPr lang="en-US" dirty="0" smtClean="0"/>
              <a:t>you are aware of its particular impact on the user.</a:t>
            </a:r>
          </a:p>
          <a:p>
            <a:r>
              <a:rPr lang="en-US" dirty="0" smtClean="0"/>
              <a:t>Be sensitive to cultural differences and language difficulties.</a:t>
            </a:r>
          </a:p>
          <a:p>
            <a:r>
              <a:rPr lang="en-US" dirty="0" smtClean="0"/>
              <a:t>Use humor appropriately, </a:t>
            </a:r>
            <a:r>
              <a:rPr lang="en-US" dirty="0" smtClean="0"/>
              <a:t>and avoid </a:t>
            </a:r>
            <a:r>
              <a:rPr lang="en-US" dirty="0" smtClean="0"/>
              <a:t>being awkward or insulting.</a:t>
            </a:r>
          </a:p>
          <a:p>
            <a:r>
              <a:rPr lang="en-US" dirty="0" smtClean="0"/>
              <a:t>Communicate frequently while working on any issue</a:t>
            </a:r>
            <a:endParaRPr lang="en-US" dirty="0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00800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1993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  I: CI user expectations, categorization and commonalities</a:t>
            </a:r>
          </a:p>
          <a:p>
            <a:r>
              <a:rPr lang="en-US" dirty="0" smtClean="0"/>
              <a:t>Part  II: Policies, Politics, Conflicts and Personality Management</a:t>
            </a:r>
          </a:p>
          <a:p>
            <a:r>
              <a:rPr lang="en-US" b="1" dirty="0" smtClean="0"/>
              <a:t>Part III: </a:t>
            </a:r>
            <a:r>
              <a:rPr lang="en-US" b="1" dirty="0" smtClean="0"/>
              <a:t>Education, Outreach, </a:t>
            </a:r>
            <a:r>
              <a:rPr lang="en-US" b="1" dirty="0" smtClean="0"/>
              <a:t>and</a:t>
            </a:r>
            <a:r>
              <a:rPr lang="en-US" b="1" dirty="0" smtClean="0"/>
              <a:t> Networking </a:t>
            </a:r>
            <a:endParaRPr lang="en-US" b="1" dirty="0" smtClean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00800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85BD15BA-AF5D-2841-B2C7-042F398FC8F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6547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Trainings and Tutorials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Computing Workshops</a:t>
            </a:r>
          </a:p>
          <a:p>
            <a:pPr lvl="1"/>
            <a:r>
              <a:rPr lang="en-US" dirty="0" smtClean="0"/>
              <a:t>Getting Started Bootcamps</a:t>
            </a:r>
          </a:p>
          <a:p>
            <a:pPr lvl="1"/>
            <a:r>
              <a:rPr lang="en-US" dirty="0" smtClean="0"/>
              <a:t>Python, Parallel R, GIS</a:t>
            </a:r>
          </a:p>
          <a:p>
            <a:pPr lvl="1"/>
            <a:r>
              <a:rPr lang="en-US" dirty="0" smtClean="0"/>
              <a:t>Group/Dept. Bootcamps</a:t>
            </a:r>
          </a:p>
          <a:p>
            <a:pPr lvl="1"/>
            <a:r>
              <a:rPr lang="en-US" dirty="0" smtClean="0"/>
              <a:t>XSEDE &amp; vendor workshops </a:t>
            </a:r>
          </a:p>
          <a:p>
            <a:pPr lvl="1"/>
            <a:r>
              <a:rPr lang="en-US" dirty="0" smtClean="0"/>
              <a:t>Software Carpentry; Data Carpentry; SC Tutorials &amp; Workshops</a:t>
            </a:r>
          </a:p>
          <a:p>
            <a:r>
              <a:rPr lang="en-US" dirty="0" smtClean="0"/>
              <a:t>Special Topics </a:t>
            </a:r>
          </a:p>
          <a:p>
            <a:pPr lvl="1"/>
            <a:r>
              <a:rPr lang="en-US" dirty="0"/>
              <a:t>Parallel </a:t>
            </a:r>
            <a:r>
              <a:rPr lang="en-US" dirty="0" smtClean="0"/>
              <a:t>Computing </a:t>
            </a:r>
          </a:p>
          <a:p>
            <a:pPr lvl="1"/>
            <a:r>
              <a:rPr lang="en-US" dirty="0" smtClean="0"/>
              <a:t>Debugging/optimization </a:t>
            </a:r>
            <a:r>
              <a:rPr lang="en-US" dirty="0" smtClean="0"/>
              <a:t>of codes (including parallel)</a:t>
            </a:r>
          </a:p>
          <a:p>
            <a:pPr lvl="1"/>
            <a:r>
              <a:rPr lang="en-US" dirty="0" smtClean="0"/>
              <a:t>System architecture specific details</a:t>
            </a:r>
          </a:p>
          <a:p>
            <a:pPr lvl="1"/>
            <a:r>
              <a:rPr lang="en-US" dirty="0" smtClean="0"/>
              <a:t>Advanced use of common tools (Scientific Python, Parallel MATLAB)</a:t>
            </a:r>
            <a:endParaRPr lang="en-US" dirty="0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smtClean="0"/>
              <a:t>ACI-REF Virtual Residency 2016, Thu August 11, 2016</a:t>
            </a:r>
            <a:endParaRPr lang="en-US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33E90D56-9F13-476E-9C0C-A76A957C9F52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4646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Consultations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52513"/>
            <a:ext cx="8915400" cy="4967287"/>
          </a:xfrm>
        </p:spPr>
        <p:txBody>
          <a:bodyPr/>
          <a:lstStyle/>
          <a:p>
            <a:r>
              <a:rPr lang="en-US" dirty="0" smtClean="0"/>
              <a:t>Mini-orientations for new </a:t>
            </a:r>
            <a:r>
              <a:rPr lang="en-US" dirty="0" smtClean="0"/>
              <a:t>groups (“On-Boarding”)</a:t>
            </a:r>
            <a:endParaRPr lang="en-US" dirty="0" smtClean="0"/>
          </a:p>
          <a:p>
            <a:r>
              <a:rPr lang="en-US" dirty="0" smtClean="0"/>
              <a:t>Use group meetings for feedback &amp; to resolve internal conflicts</a:t>
            </a:r>
          </a:p>
          <a:p>
            <a:r>
              <a:rPr lang="en-US" dirty="0" smtClean="0"/>
              <a:t>Resolution of technical problems that are specific to a group</a:t>
            </a:r>
          </a:p>
          <a:p>
            <a:r>
              <a:rPr lang="en-US" dirty="0" smtClean="0"/>
              <a:t>Technical feedback to assist in policy making and system purchases</a:t>
            </a:r>
          </a:p>
          <a:p>
            <a:r>
              <a:rPr lang="en-US" dirty="0" smtClean="0"/>
              <a:t>Introduce services to new groups interested in getting resources</a:t>
            </a:r>
            <a:endParaRPr lang="en-US" dirty="0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00800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6445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Collaborations </a:t>
            </a:r>
            <a:r>
              <a:rPr lang="en-US" dirty="0" smtClean="0"/>
              <a:t>with Researchers and Vendors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Researchers helping researchers </a:t>
            </a:r>
            <a:endParaRPr lang="en-US" dirty="0" smtClean="0"/>
          </a:p>
          <a:p>
            <a:r>
              <a:rPr lang="en-US" dirty="0" smtClean="0"/>
              <a:t>Crucial for staying </a:t>
            </a:r>
            <a:r>
              <a:rPr lang="en-US" dirty="0" smtClean="0"/>
              <a:t>relevant: What is your faculty planning?</a:t>
            </a:r>
            <a:endParaRPr lang="en-US" dirty="0" smtClean="0"/>
          </a:p>
          <a:p>
            <a:r>
              <a:rPr lang="en-US" dirty="0" smtClean="0"/>
              <a:t>Collaborative grant writing</a:t>
            </a:r>
          </a:p>
          <a:p>
            <a:r>
              <a:rPr lang="en-US" dirty="0" smtClean="0"/>
              <a:t>Collaborative projects/papers (acknowledgements or co-authors)</a:t>
            </a:r>
          </a:p>
          <a:p>
            <a:r>
              <a:rPr lang="en-US" dirty="0" smtClean="0"/>
              <a:t>Support for classes and workshops</a:t>
            </a:r>
          </a:p>
          <a:p>
            <a:r>
              <a:rPr lang="en-US" dirty="0" smtClean="0"/>
              <a:t>Developer/vendor collaborations</a:t>
            </a:r>
          </a:p>
          <a:p>
            <a:pPr lvl="1"/>
            <a:r>
              <a:rPr lang="en-US" dirty="0" smtClean="0"/>
              <a:t>Bug tracking and fixes</a:t>
            </a:r>
          </a:p>
          <a:p>
            <a:pPr lvl="1"/>
            <a:r>
              <a:rPr lang="en-US" dirty="0" smtClean="0"/>
              <a:t>HW/SW information, evaluation of new systems and technology</a:t>
            </a:r>
          </a:p>
          <a:p>
            <a:pPr lvl="1"/>
            <a:r>
              <a:rPr lang="en-US" dirty="0" smtClean="0"/>
              <a:t>Pilot </a:t>
            </a:r>
            <a:r>
              <a:rPr lang="en-US" dirty="0" smtClean="0"/>
              <a:t>studies &amp; benchmarks</a:t>
            </a:r>
            <a:endParaRPr lang="en-US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00800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0737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81000" y="61913"/>
            <a:ext cx="8402638" cy="677863"/>
          </a:xfrm>
        </p:spPr>
        <p:txBody>
          <a:bodyPr/>
          <a:lstStyle/>
          <a:p>
            <a:r>
              <a:rPr lang="en-US" smtClean="0"/>
              <a:t>Some External </a:t>
            </a:r>
            <a:r>
              <a:rPr lang="en-US" dirty="0" smtClean="0"/>
              <a:t>Groups for Staff Training &amp; Networking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ACI-REF; ACI-REF-VR; </a:t>
            </a:r>
            <a:r>
              <a:rPr lang="en-US" dirty="0" err="1" smtClean="0"/>
              <a:t>CaRC</a:t>
            </a:r>
            <a:endParaRPr lang="en-US" dirty="0" smtClean="0"/>
          </a:p>
          <a:p>
            <a:r>
              <a:rPr lang="en-US" dirty="0" smtClean="0"/>
              <a:t>XSEDE Campus Champions (national &amp; regional)</a:t>
            </a:r>
          </a:p>
          <a:p>
            <a:r>
              <a:rPr lang="en-US" dirty="0" smtClean="0"/>
              <a:t>CASC (</a:t>
            </a:r>
            <a:r>
              <a:rPr lang="en-US" dirty="0" smtClean="0">
                <a:hlinkClick r:id="rId2"/>
              </a:rPr>
              <a:t>http://www.casc.org)</a:t>
            </a:r>
            <a:endParaRPr lang="en-US" dirty="0" smtClean="0"/>
          </a:p>
          <a:p>
            <a:pPr lvl="1"/>
            <a:r>
              <a:rPr lang="en-US" dirty="0" smtClean="0"/>
              <a:t>Working groups on ”beyond hardware” and regulated data</a:t>
            </a:r>
          </a:p>
          <a:p>
            <a:r>
              <a:rPr lang="en-US" dirty="0" err="1" smtClean="0"/>
              <a:t>Educause</a:t>
            </a:r>
            <a:endParaRPr lang="en-US" dirty="0" smtClean="0"/>
          </a:p>
          <a:p>
            <a:r>
              <a:rPr lang="en-US" dirty="0" smtClean="0"/>
              <a:t>LCI (aimed at HPC system administration)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ACI-REF Virtual Residency 2016, Thu August 11,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3E90D56-9F13-476E-9C0C-A76A957C9F52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3960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238125"/>
            <a:ext cx="7772400" cy="1362075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Thanks for your attention!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/>
              <a:t/>
            </a:r>
            <a:br>
              <a:rPr lang="en-US"/>
            </a:br>
            <a:r>
              <a:rPr lang="en-US" dirty="0" smtClean="0"/>
              <a:t>Questions?</a:t>
            </a:r>
            <a:br>
              <a:rPr lang="en-US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dirty="0" err="1" smtClean="0"/>
              <a:t>a</a:t>
            </a:r>
            <a:r>
              <a:rPr lang="en-US" dirty="0" err="1" smtClean="0"/>
              <a:t>ndrew.sherman@yale.edu</a:t>
            </a:r>
            <a:endParaRPr lang="en-US" dirty="0" smtClean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smtClean="0"/>
              <a:t>ACI-REF Virtual Residency 2016, Thu August 11, 2016</a:t>
            </a:r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80899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90559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Yale Center for Research Computing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334000"/>
          </a:xfrm>
        </p:spPr>
        <p:txBody>
          <a:bodyPr/>
          <a:lstStyle/>
          <a:p>
            <a:r>
              <a:rPr lang="en-US" dirty="0" smtClean="0"/>
              <a:t>Free-standing center reporting </a:t>
            </a:r>
            <a:r>
              <a:rPr lang="en-US" dirty="0" smtClean="0"/>
              <a:t>to Deputy Provost for Research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(dotted lines to the medical school and ITS</a:t>
            </a:r>
            <a:r>
              <a:rPr lang="en-US" dirty="0" smtClean="0"/>
              <a:t>); created in July 2015</a:t>
            </a:r>
            <a:endParaRPr lang="en-US" dirty="0" smtClean="0"/>
          </a:p>
          <a:p>
            <a:r>
              <a:rPr lang="en-US" dirty="0" smtClean="0"/>
              <a:t>Who we are (~</a:t>
            </a:r>
            <a:r>
              <a:rPr lang="en-US" dirty="0" smtClean="0"/>
              <a:t>15 </a:t>
            </a:r>
            <a:r>
              <a:rPr lang="en-US" dirty="0" smtClean="0"/>
              <a:t>FTEs)</a:t>
            </a:r>
          </a:p>
          <a:p>
            <a:pPr lvl="1"/>
            <a:r>
              <a:rPr lang="en-US" dirty="0" smtClean="0"/>
              <a:t>2 Faculty Directors (Arts &amp; Sciences; Medical School)</a:t>
            </a:r>
          </a:p>
          <a:p>
            <a:pPr lvl="1"/>
            <a:r>
              <a:rPr lang="en-US" dirty="0" smtClean="0"/>
              <a:t>Executive Director</a:t>
            </a:r>
          </a:p>
          <a:p>
            <a:pPr lvl="1"/>
            <a:r>
              <a:rPr lang="en-US" dirty="0" smtClean="0"/>
              <a:t>ACI-REFs (6+): 2 research faculty; </a:t>
            </a:r>
            <a:r>
              <a:rPr lang="en-US" dirty="0" smtClean="0"/>
              <a:t>5+ </a:t>
            </a:r>
            <a:r>
              <a:rPr lang="en-US" dirty="0" smtClean="0"/>
              <a:t>others; aligned </a:t>
            </a:r>
            <a:r>
              <a:rPr lang="en-US" dirty="0" smtClean="0"/>
              <a:t>to</a:t>
            </a:r>
            <a:r>
              <a:rPr lang="en-US" dirty="0" smtClean="0"/>
              <a:t> specific </a:t>
            </a:r>
            <a:r>
              <a:rPr lang="en-US" dirty="0" smtClean="0"/>
              <a:t>clusters</a:t>
            </a:r>
          </a:p>
          <a:p>
            <a:pPr lvl="1"/>
            <a:r>
              <a:rPr lang="en-US" dirty="0" smtClean="0"/>
              <a:t>HPC Engineering/System Administration Team (6)</a:t>
            </a:r>
          </a:p>
          <a:p>
            <a:pPr lvl="1"/>
            <a:r>
              <a:rPr lang="en-US" dirty="0" smtClean="0"/>
              <a:t>Director of Research Services (education, communications)</a:t>
            </a:r>
          </a:p>
          <a:p>
            <a:r>
              <a:rPr lang="en-US" dirty="0" smtClean="0"/>
              <a:t>Who we </a:t>
            </a:r>
            <a:r>
              <a:rPr lang="en-US" u="sng" dirty="0" smtClean="0"/>
              <a:t>aren’t</a:t>
            </a:r>
            <a:r>
              <a:rPr lang="en-US" dirty="0" smtClean="0"/>
              <a:t> (ITS)</a:t>
            </a:r>
            <a:endParaRPr lang="en-US" u="sng" dirty="0" smtClean="0"/>
          </a:p>
          <a:p>
            <a:pPr lvl="1"/>
            <a:r>
              <a:rPr lang="en-US" dirty="0" smtClean="0"/>
              <a:t>Desktop or Lab Support</a:t>
            </a:r>
          </a:p>
          <a:p>
            <a:pPr lvl="1"/>
            <a:r>
              <a:rPr lang="en-US" dirty="0" smtClean="0"/>
              <a:t>Campus Network Operations (Science Network &amp; DMZ is shared)</a:t>
            </a:r>
          </a:p>
          <a:p>
            <a:pPr lvl="1"/>
            <a:r>
              <a:rPr lang="en-US" dirty="0" smtClean="0"/>
              <a:t>Data Center Operations (power, etc.)</a:t>
            </a:r>
          </a:p>
          <a:p>
            <a:pPr lvl="1"/>
            <a:r>
              <a:rPr lang="en-US" dirty="0" smtClean="0"/>
              <a:t>Security &amp; Authentication Services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ACI-REF Virtual Residency 2016, Thu August 11,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6421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YCRC Responsibilities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ACI-REF Virtual Residency 2016, Thu August 11,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906060"/>
              </p:ext>
            </p:extLst>
          </p:nvPr>
        </p:nvGraphicFramePr>
        <p:xfrm>
          <a:off x="838200" y="950809"/>
          <a:ext cx="7467600" cy="5449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308779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b="1" u="sng" dirty="0" err="1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Cyberinfrastructure</a:t>
                      </a:r>
                      <a:endParaRPr lang="en-US" b="1" u="sng" dirty="0" smtClean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5 HPC clusters (~17K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cores??)</a:t>
                      </a:r>
                      <a:endParaRPr lang="en-US" b="0" dirty="0" smtClean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HPC data storage (~8 PB)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Research data management</a:t>
                      </a:r>
                    </a:p>
                    <a:p>
                      <a:pPr marL="742950" lvl="1" indent="-285750">
                        <a:buFont typeface="Arial" charset="0"/>
                        <a:buChar char="•"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Integration with campus-wide “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Storage@Yale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” active &amp; archive tiers</a:t>
                      </a:r>
                    </a:p>
                    <a:p>
                      <a:pPr marL="742950" lvl="1" indent="-285750">
                        <a:buFont typeface="Arial" charset="0"/>
                        <a:buChar char="•"/>
                      </a:pP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Some integration with lab and instrumentation storage</a:t>
                      </a:r>
                      <a:endParaRPr lang="en-US" b="0" dirty="0" smtClean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Science Network &amp; DMZ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b="1" u="sng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Research &amp; Teaching Support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Dedicated support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(YCGA, G&amp;G)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HPC software &amp; algorithm installations, tuning &amp; consultation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Support for science &amp; engineering software applications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National infrastructure assistance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Grant preparation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Faculty recruitment (startup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pkgs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)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HPC support for classes</a:t>
                      </a:r>
                      <a:endParaRPr lang="en-US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</a:tr>
              <a:tr h="2303558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b="1" u="sng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Education &amp; Training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Parallel Computing (credit class)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Research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Computing Workshops</a:t>
                      </a:r>
                    </a:p>
                    <a:p>
                      <a:pPr marL="742950" lvl="1" indent="-285750">
                        <a:buFont typeface="Arial" charset="0"/>
                        <a:buChar char="•"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Getting Started Bootcamps</a:t>
                      </a:r>
                    </a:p>
                    <a:p>
                      <a:pPr marL="742950" lvl="1" indent="-285750">
                        <a:buFont typeface="Arial" charset="0"/>
                        <a:buChar char="•"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Python, Parallel R, GIS</a:t>
                      </a:r>
                    </a:p>
                    <a:p>
                      <a:pPr marL="742950" lvl="1" indent="-285750">
                        <a:buFont typeface="Arial" charset="0"/>
                        <a:buChar char="•"/>
                      </a:pP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Group/Dept. Bootcamps</a:t>
                      </a:r>
                    </a:p>
                    <a:p>
                      <a:pPr marL="742950" lvl="1" indent="-285750">
                        <a:buFont typeface="Arial" charset="0"/>
                        <a:buChar char="•"/>
                      </a:pP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XSEDE &amp; vendor workshops </a:t>
                      </a:r>
                    </a:p>
                    <a:p>
                      <a:pPr marL="285750" lvl="0" indent="-285750">
                        <a:buFont typeface="Arial" charset="0"/>
                        <a:buChar char="•"/>
                      </a:pP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User groups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b="1" u="sng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Outside Community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CASC (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  <a:hlinkClick r:id="rId2"/>
                        </a:rPr>
                        <a:t>http://www.casc.org)</a:t>
                      </a:r>
                      <a:endParaRPr lang="en-US" b="0" dirty="0" smtClean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marL="742950" lvl="1" indent="-285750">
                        <a:buFont typeface="Arial" charset="0"/>
                        <a:buChar char="•"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Working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groups on ”beyond hardware” and regulated data</a:t>
                      </a:r>
                      <a:endParaRPr lang="en-US" b="0" dirty="0" smtClean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XSEDE Campus Champions (2)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ACI-REF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(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CaRC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);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ACI-REF-VR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Northeast 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BigData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 Hub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LCI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2060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the Heck is </a:t>
            </a:r>
            <a:r>
              <a:rPr lang="en-US" dirty="0" err="1" smtClean="0"/>
              <a:t>CyberInfrastructure</a:t>
            </a:r>
            <a:r>
              <a:rPr lang="en-US" dirty="0" smtClean="0"/>
              <a:t> (CI), </a:t>
            </a:r>
            <a:r>
              <a:rPr lang="en-US" dirty="0" smtClean="0"/>
              <a:t>Anyway?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Components</a:t>
            </a:r>
          </a:p>
          <a:p>
            <a:pPr lvl="1"/>
            <a:r>
              <a:rPr lang="en-US" b="1" dirty="0" smtClean="0"/>
              <a:t>Computing systems</a:t>
            </a:r>
          </a:p>
          <a:p>
            <a:pPr lvl="1"/>
            <a:r>
              <a:rPr lang="en-US" b="1" dirty="0"/>
              <a:t>D</a:t>
            </a:r>
            <a:r>
              <a:rPr lang="en-US" b="1" dirty="0" smtClean="0"/>
              <a:t>ata </a:t>
            </a:r>
            <a:r>
              <a:rPr lang="en-US" b="1" dirty="0"/>
              <a:t>storage </a:t>
            </a:r>
            <a:r>
              <a:rPr lang="en-US" b="1" dirty="0" smtClean="0"/>
              <a:t>systems</a:t>
            </a:r>
          </a:p>
          <a:p>
            <a:pPr lvl="1"/>
            <a:r>
              <a:rPr lang="en-US" b="1" dirty="0"/>
              <a:t>A</a:t>
            </a:r>
            <a:r>
              <a:rPr lang="en-US" b="1" dirty="0" smtClean="0"/>
              <a:t>dvanced </a:t>
            </a:r>
            <a:r>
              <a:rPr lang="en-US" b="1" dirty="0"/>
              <a:t>instruments and data </a:t>
            </a:r>
            <a:r>
              <a:rPr lang="en-US" b="1" dirty="0" smtClean="0"/>
              <a:t>repositories</a:t>
            </a:r>
          </a:p>
          <a:p>
            <a:pPr lvl="1"/>
            <a:r>
              <a:rPr lang="en-US" b="1" dirty="0"/>
              <a:t>V</a:t>
            </a:r>
            <a:r>
              <a:rPr lang="en-US" b="1" dirty="0" smtClean="0"/>
              <a:t>isualization environments</a:t>
            </a:r>
          </a:p>
          <a:p>
            <a:pPr lvl="1"/>
            <a:r>
              <a:rPr lang="en-US" b="1" dirty="0" smtClean="0"/>
              <a:t>High Speed Networks</a:t>
            </a:r>
          </a:p>
          <a:p>
            <a:pPr lvl="1"/>
            <a:r>
              <a:rPr lang="en-US" b="1" u="sng" dirty="0" smtClean="0">
                <a:solidFill>
                  <a:srgbClr val="C00000"/>
                </a:solidFill>
              </a:rPr>
              <a:t>People</a:t>
            </a:r>
          </a:p>
          <a:p>
            <a:endParaRPr lang="en-US" b="1" dirty="0" smtClean="0"/>
          </a:p>
          <a:p>
            <a:r>
              <a:rPr lang="en-US" b="1" dirty="0" smtClean="0"/>
              <a:t>Purpose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nable scholarly innovation </a:t>
            </a:r>
            <a:r>
              <a:rPr lang="en-US" dirty="0"/>
              <a:t>and discoveries not otherwise </a:t>
            </a:r>
            <a:r>
              <a:rPr lang="en-US" dirty="0" smtClean="0"/>
              <a:t>possible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ACI-REF Virtual Residency 2016, Thu August 11,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76800" y="5486400"/>
            <a:ext cx="3906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charset="0"/>
              </a:rPr>
              <a:t>Based on Indiana University’s definition</a:t>
            </a: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6198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Differences </a:t>
            </a:r>
            <a:r>
              <a:rPr lang="en-US" dirty="0" smtClean="0"/>
              <a:t>between CI and </a:t>
            </a:r>
            <a:r>
              <a:rPr lang="en-US" dirty="0" smtClean="0"/>
              <a:t>Conventional IT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Primary target is </a:t>
            </a:r>
            <a:r>
              <a:rPr lang="en-US" b="1" u="sng" dirty="0" smtClean="0"/>
              <a:t>performance</a:t>
            </a:r>
            <a:endParaRPr lang="en-US" dirty="0" smtClean="0"/>
          </a:p>
          <a:p>
            <a:r>
              <a:rPr lang="en-US" dirty="0" smtClean="0"/>
              <a:t>Usually relies on conventional IT services (by a separate team)</a:t>
            </a:r>
          </a:p>
          <a:p>
            <a:r>
              <a:rPr lang="en-US" dirty="0" smtClean="0"/>
              <a:t>More focus on supporting end-users than services </a:t>
            </a:r>
          </a:p>
          <a:p>
            <a:r>
              <a:rPr lang="en-US" dirty="0" smtClean="0"/>
              <a:t>Uses common IT technologies in uncommon </a:t>
            </a:r>
            <a:r>
              <a:rPr lang="en-US" dirty="0" smtClean="0"/>
              <a:t>ways</a:t>
            </a:r>
          </a:p>
          <a:p>
            <a:r>
              <a:rPr lang="en-US" dirty="0" smtClean="0"/>
              <a:t>May mix shared and dedicated resources in one entity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Requires specific middleware and software layers</a:t>
            </a:r>
          </a:p>
          <a:p>
            <a:r>
              <a:rPr lang="en-US" dirty="0" smtClean="0"/>
              <a:t>Requires code compilations using complicated mechanisms</a:t>
            </a:r>
          </a:p>
          <a:p>
            <a:r>
              <a:rPr lang="en-US" dirty="0" smtClean="0"/>
              <a:t>May require specific knowledge about the application/science </a:t>
            </a:r>
          </a:p>
          <a:p>
            <a:r>
              <a:rPr lang="en-US" dirty="0" smtClean="0"/>
              <a:t>Has irregular usage </a:t>
            </a:r>
            <a:r>
              <a:rPr lang="en-US" dirty="0" smtClean="0"/>
              <a:t>patterns, which may become obvious and troubling to users</a:t>
            </a:r>
            <a:endParaRPr lang="en-US" dirty="0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00800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85BD15BA-AF5D-2841-B2C7-042F398FC8F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819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Part   I: CI user expectations, categorization and commonalities</a:t>
            </a:r>
          </a:p>
          <a:p>
            <a:r>
              <a:rPr lang="en-US" dirty="0" smtClean="0"/>
              <a:t>Part  II: Policies, Politics, Conflicts and Personality Management</a:t>
            </a:r>
          </a:p>
          <a:p>
            <a:r>
              <a:rPr lang="en-US" dirty="0" smtClean="0"/>
              <a:t>Part III: </a:t>
            </a:r>
            <a:r>
              <a:rPr lang="en-US" dirty="0" smtClean="0"/>
              <a:t>Education, Outreach, </a:t>
            </a:r>
            <a:r>
              <a:rPr lang="en-US" dirty="0" smtClean="0"/>
              <a:t>and</a:t>
            </a:r>
            <a:r>
              <a:rPr lang="en-US" dirty="0" smtClean="0"/>
              <a:t> Networking </a:t>
            </a:r>
            <a:endParaRPr lang="en-US" dirty="0" smtClean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00800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85BD15BA-AF5D-2841-B2C7-042F398FC8F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7797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Faculty (a/k/a Principal Investigator) Expectations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 Roles</a:t>
            </a:r>
          </a:p>
          <a:p>
            <a:pPr lvl="1"/>
            <a:r>
              <a:rPr lang="en-US" dirty="0" smtClean="0"/>
              <a:t>Research entrepreneur &amp; teacher</a:t>
            </a:r>
          </a:p>
          <a:p>
            <a:pPr lvl="1"/>
            <a:r>
              <a:rPr lang="en-US" dirty="0" smtClean="0"/>
              <a:t>Manager and funder of CI users</a:t>
            </a:r>
          </a:p>
          <a:p>
            <a:pPr lvl="2"/>
            <a:r>
              <a:rPr lang="en-US" dirty="0" smtClean="0"/>
              <a:t>Often knowledgeable about CI but </a:t>
            </a:r>
            <a:r>
              <a:rPr lang="en-US" dirty="0" smtClean="0"/>
              <a:t>doesn’t </a:t>
            </a:r>
            <a:r>
              <a:rPr lang="en-US" dirty="0" smtClean="0"/>
              <a:t>use it directly </a:t>
            </a:r>
            <a:br>
              <a:rPr lang="en-US" dirty="0" smtClean="0"/>
            </a:br>
            <a:r>
              <a:rPr lang="en-US" dirty="0" smtClean="0"/>
              <a:t>(that pleasure is reserved for </a:t>
            </a:r>
            <a:r>
              <a:rPr lang="en-US" dirty="0" smtClean="0"/>
              <a:t>students </a:t>
            </a:r>
            <a:r>
              <a:rPr lang="en-US" dirty="0" smtClean="0"/>
              <a:t>&amp; postdocs!)</a:t>
            </a:r>
          </a:p>
          <a:p>
            <a:pPr lvl="2"/>
            <a:r>
              <a:rPr lang="en-US" dirty="0" smtClean="0"/>
              <a:t>May own or pay for resources and services (but </a:t>
            </a:r>
            <a:r>
              <a:rPr lang="en-US" dirty="0" smtClean="0"/>
              <a:t>shared resources may </a:t>
            </a:r>
            <a:r>
              <a:rPr lang="en-US" dirty="0" smtClean="0"/>
              <a:t>be free at some institutions)</a:t>
            </a:r>
            <a:endParaRPr lang="en-US" dirty="0"/>
          </a:p>
          <a:p>
            <a:r>
              <a:rPr lang="en-US" dirty="0" smtClean="0"/>
              <a:t>Expectations:</a:t>
            </a:r>
          </a:p>
          <a:p>
            <a:pPr lvl="1"/>
            <a:r>
              <a:rPr lang="en-US" dirty="0" smtClean="0"/>
              <a:t>CI resources are </a:t>
            </a:r>
            <a:r>
              <a:rPr lang="en-US" dirty="0" smtClean="0"/>
              <a:t>reliably up </a:t>
            </a:r>
            <a:r>
              <a:rPr lang="en-US" dirty="0" smtClean="0"/>
              <a:t>and </a:t>
            </a:r>
            <a:r>
              <a:rPr lang="en-US" dirty="0" smtClean="0"/>
              <a:t>running on 7x24 basis</a:t>
            </a:r>
            <a:endParaRPr lang="en-US" dirty="0" smtClean="0"/>
          </a:p>
          <a:p>
            <a:pPr lvl="1"/>
            <a:r>
              <a:rPr lang="en-US" dirty="0" smtClean="0"/>
              <a:t>Students and collaborators have </a:t>
            </a:r>
            <a:r>
              <a:rPr lang="en-US" dirty="0" smtClean="0"/>
              <a:t>fair (?) access </a:t>
            </a:r>
            <a:r>
              <a:rPr lang="en-US" dirty="0" smtClean="0"/>
              <a:t>to CI resources required to carry out research or classroom assignments on time</a:t>
            </a:r>
          </a:p>
          <a:p>
            <a:pPr lvl="1"/>
            <a:r>
              <a:rPr lang="en-US" dirty="0" smtClean="0"/>
              <a:t>Assistance available as and when needed</a:t>
            </a:r>
          </a:p>
          <a:p>
            <a:pPr lvl="1"/>
            <a:r>
              <a:rPr lang="en-US" dirty="0" smtClean="0"/>
              <a:t>Regular usage and expense reports (especially for storage)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00800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6215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“Actual CI User” </a:t>
            </a:r>
            <a:r>
              <a:rPr lang="en-US" dirty="0"/>
              <a:t>E</a:t>
            </a:r>
            <a:r>
              <a:rPr lang="en-US" dirty="0" smtClean="0"/>
              <a:t>xpectations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52513"/>
            <a:ext cx="8915400" cy="519588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Typical Roles</a:t>
            </a:r>
          </a:p>
          <a:p>
            <a:pPr lvl="1"/>
            <a:r>
              <a:rPr lang="en-US" dirty="0" smtClean="0"/>
              <a:t>Some “hands on” faculty</a:t>
            </a:r>
          </a:p>
          <a:p>
            <a:pPr lvl="1"/>
            <a:r>
              <a:rPr lang="en-US" dirty="0" smtClean="0"/>
              <a:t>Usually students, postdocs</a:t>
            </a:r>
            <a:r>
              <a:rPr lang="en-US" dirty="0" smtClean="0"/>
              <a:t>, </a:t>
            </a:r>
            <a:r>
              <a:rPr lang="en-US" dirty="0" smtClean="0"/>
              <a:t>or others who </a:t>
            </a:r>
            <a:r>
              <a:rPr lang="en-US" dirty="0" smtClean="0"/>
              <a:t>are not permanent</a:t>
            </a:r>
          </a:p>
          <a:p>
            <a:pPr lvl="1"/>
            <a:r>
              <a:rPr lang="en-US" dirty="0" smtClean="0"/>
              <a:t>Permanent research staff or research faculty</a:t>
            </a:r>
          </a:p>
          <a:p>
            <a:pPr lvl="1"/>
            <a:r>
              <a:rPr lang="en-US" dirty="0" smtClean="0"/>
              <a:t>External collaborators</a:t>
            </a:r>
          </a:p>
          <a:p>
            <a:r>
              <a:rPr lang="en-US" dirty="0" smtClean="0"/>
              <a:t>Expectations</a:t>
            </a:r>
          </a:p>
          <a:p>
            <a:pPr lvl="1"/>
            <a:r>
              <a:rPr lang="en-US" dirty="0" smtClean="0"/>
              <a:t>7x24 access to CI resources (and short job wait </a:t>
            </a:r>
            <a:r>
              <a:rPr lang="en-US" dirty="0" smtClean="0"/>
              <a:t>times, of course)</a:t>
            </a:r>
            <a:endParaRPr lang="en-US" dirty="0" smtClean="0"/>
          </a:p>
          <a:p>
            <a:pPr lvl="1"/>
            <a:r>
              <a:rPr lang="en-US" dirty="0" smtClean="0"/>
              <a:t>“Insider” relationship to CI </a:t>
            </a:r>
            <a:r>
              <a:rPr lang="en-US" dirty="0" smtClean="0"/>
              <a:t>staff for advanced users</a:t>
            </a:r>
            <a:endParaRPr lang="en-US" dirty="0" smtClean="0"/>
          </a:p>
          <a:p>
            <a:pPr lvl="1"/>
            <a:r>
              <a:rPr lang="en-US" dirty="0" smtClean="0"/>
              <a:t>Ultra-fast </a:t>
            </a:r>
            <a:r>
              <a:rPr lang="en-US" dirty="0"/>
              <a:t>learning curve </a:t>
            </a:r>
            <a:endParaRPr lang="en-US" dirty="0" smtClean="0"/>
          </a:p>
          <a:p>
            <a:pPr lvl="1"/>
            <a:r>
              <a:rPr lang="en-US" dirty="0"/>
              <a:t>S</a:t>
            </a:r>
            <a:r>
              <a:rPr lang="en-US" dirty="0" smtClean="0"/>
              <a:t>imple </a:t>
            </a:r>
            <a:r>
              <a:rPr lang="en-US" dirty="0"/>
              <a:t>and instant solutions to complex problems </a:t>
            </a:r>
          </a:p>
          <a:p>
            <a:pPr lvl="1"/>
            <a:r>
              <a:rPr lang="en-US" dirty="0" smtClean="0"/>
              <a:t>Applications running </a:t>
            </a:r>
            <a:r>
              <a:rPr lang="en-US" dirty="0" smtClean="0"/>
              <a:t>much faster </a:t>
            </a:r>
            <a:r>
              <a:rPr lang="en-US" dirty="0"/>
              <a:t>than </a:t>
            </a:r>
            <a:r>
              <a:rPr lang="en-US" dirty="0" smtClean="0"/>
              <a:t>on their </a:t>
            </a:r>
            <a:r>
              <a:rPr lang="en-US" dirty="0" smtClean="0"/>
              <a:t>desktops (not </a:t>
            </a:r>
            <a:r>
              <a:rPr lang="en-US" dirty="0"/>
              <a:t>always possible!)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elp diagnosing/fixing </a:t>
            </a:r>
            <a:r>
              <a:rPr lang="en-US" dirty="0"/>
              <a:t>problems that </a:t>
            </a:r>
            <a:r>
              <a:rPr lang="en-US" dirty="0" smtClean="0"/>
              <a:t>may be externally </a:t>
            </a:r>
            <a:r>
              <a:rPr lang="en-US" dirty="0" smtClean="0"/>
              <a:t>controlled</a:t>
            </a:r>
          </a:p>
          <a:p>
            <a:pPr lvl="1"/>
            <a:r>
              <a:rPr lang="en-US" dirty="0" smtClean="0"/>
              <a:t>Answers </a:t>
            </a:r>
            <a:r>
              <a:rPr lang="en-US" dirty="0"/>
              <a:t>that match their level of knowledge 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5531" y="6400800"/>
            <a:ext cx="4452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r>
              <a:rPr lang="en-US" dirty="0" smtClean="0"/>
              <a:t>ACI-REF Virtual Residency 2016, Thu August 11, 2016</a:t>
            </a:r>
            <a:endParaRPr lang="en-US" dirty="0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defRPr/>
            </a:pPr>
            <a:fld id="{33E90D56-9F13-476E-9C0C-A76A957C9F5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979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9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BSN" val="1"/>
  <p:tag name="SVT" val="TRUE"/>
  <p:tag name="CVB" val="1"/>
  <p:tag name="SPT" val="FALSE"/>
  <p:tag name="CII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23650</TotalTime>
  <Words>2381</Words>
  <Application>Microsoft Macintosh PowerPoint</Application>
  <PresentationFormat>On-screen Show (4:3)</PresentationFormat>
  <Paragraphs>332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 Black</vt:lpstr>
      <vt:lpstr>Calibri</vt:lpstr>
      <vt:lpstr>Tahoma</vt:lpstr>
      <vt:lpstr>Times New Roman</vt:lpstr>
      <vt:lpstr>Wingdings</vt:lpstr>
      <vt:lpstr>Arial</vt:lpstr>
      <vt:lpstr>Blends</vt:lpstr>
      <vt:lpstr>Cyberinfrastructure User Support</vt:lpstr>
      <vt:lpstr>Goals for this session</vt:lpstr>
      <vt:lpstr>Yale Center for Research Computing</vt:lpstr>
      <vt:lpstr>YCRC Responsibilities</vt:lpstr>
      <vt:lpstr>What the Heck is CyberInfrastructure (CI), Anyway?</vt:lpstr>
      <vt:lpstr>Differences between CI and Conventional IT</vt:lpstr>
      <vt:lpstr>Outline</vt:lpstr>
      <vt:lpstr>Faculty (a/k/a Principal Investigator) Expectations</vt:lpstr>
      <vt:lpstr>“Actual CI User” Expectations</vt:lpstr>
      <vt:lpstr>CI User Categories</vt:lpstr>
      <vt:lpstr>Category 1: Novice Users </vt:lpstr>
      <vt:lpstr>Support Activities for Novice Users</vt:lpstr>
      <vt:lpstr>Category 2: Intermediate Users </vt:lpstr>
      <vt:lpstr>Effective Support for Intermediate Users</vt:lpstr>
      <vt:lpstr>Category 3: Advanced Users </vt:lpstr>
      <vt:lpstr>Effective Support for Advanced Users</vt:lpstr>
      <vt:lpstr>Outline</vt:lpstr>
      <vt:lpstr>Policies</vt:lpstr>
      <vt:lpstr>Scheduled Maintenance</vt:lpstr>
      <vt:lpstr>Politics and Conflicts</vt:lpstr>
      <vt:lpstr>Tiers of Conflict</vt:lpstr>
      <vt:lpstr>Personality Management </vt:lpstr>
      <vt:lpstr>Outline</vt:lpstr>
      <vt:lpstr>Trainings and Tutorials</vt:lpstr>
      <vt:lpstr>Group Consultations</vt:lpstr>
      <vt:lpstr>Collaborations with Researchers and Vendors</vt:lpstr>
      <vt:lpstr>Some External Groups for Staff Training &amp; Networking</vt:lpstr>
      <vt:lpstr>Thanks for your attention!     Questions?  andrew.sherman@yale.edu</vt:lpstr>
    </vt:vector>
  </TitlesOfParts>
  <Company>University of Oklahoma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Supercomputing in Plain English: Overview</dc:title>
  <dc:creator>Henry Neeman</dc:creator>
  <cp:lastModifiedBy>Andrew Sherman</cp:lastModifiedBy>
  <cp:revision>724</cp:revision>
  <cp:lastPrinted>2016-08-10T15:57:04Z</cp:lastPrinted>
  <dcterms:created xsi:type="dcterms:W3CDTF">2001-08-18T12:37:15Z</dcterms:created>
  <dcterms:modified xsi:type="dcterms:W3CDTF">2016-08-11T04:45:09Z</dcterms:modified>
</cp:coreProperties>
</file>