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tags/tag4.xml" ContentType="application/vnd.openxmlformats-officedocument.presentationml.tags+xml"/>
  <Override PartName="/ppt/notesSlides/notesSlide24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27"/>
  </p:notesMasterIdLst>
  <p:handoutMasterIdLst>
    <p:handoutMasterId r:id="rId28"/>
  </p:handoutMasterIdLst>
  <p:sldIdLst>
    <p:sldId id="701" r:id="rId2"/>
    <p:sldId id="1076" r:id="rId3"/>
    <p:sldId id="1107" r:id="rId4"/>
    <p:sldId id="1077" r:id="rId5"/>
    <p:sldId id="1078" r:id="rId6"/>
    <p:sldId id="1079" r:id="rId7"/>
    <p:sldId id="1080" r:id="rId8"/>
    <p:sldId id="1112" r:id="rId9"/>
    <p:sldId id="1113" r:id="rId10"/>
    <p:sldId id="1114" r:id="rId11"/>
    <p:sldId id="1103" r:id="rId12"/>
    <p:sldId id="1104" r:id="rId13"/>
    <p:sldId id="1105" r:id="rId14"/>
    <p:sldId id="1084" r:id="rId15"/>
    <p:sldId id="1085" r:id="rId16"/>
    <p:sldId id="1086" r:id="rId17"/>
    <p:sldId id="1087" r:id="rId18"/>
    <p:sldId id="1088" r:id="rId19"/>
    <p:sldId id="1096" r:id="rId20"/>
    <p:sldId id="1095" r:id="rId21"/>
    <p:sldId id="1091" r:id="rId22"/>
    <p:sldId id="1092" r:id="rId23"/>
    <p:sldId id="1106" r:id="rId24"/>
    <p:sldId id="1111" r:id="rId25"/>
    <p:sldId id="1073" r:id="rId26"/>
  </p:sldIdLst>
  <p:sldSz cx="9144000" cy="6858000" type="screen4x3"/>
  <p:notesSz cx="6858000" cy="9144000"/>
  <p:custDataLst>
    <p:tags r:id="rId29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929"/>
    <a:srgbClr val="FF4747"/>
    <a:srgbClr val="FF00FF"/>
    <a:srgbClr val="FFCCFF"/>
    <a:srgbClr val="CC99FF"/>
    <a:srgbClr val="800080"/>
    <a:srgbClr val="CC6600"/>
    <a:srgbClr val="008000"/>
    <a:srgbClr val="A50021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93910" autoAdjust="0"/>
  </p:normalViewPr>
  <p:slideViewPr>
    <p:cSldViewPr>
      <p:cViewPr varScale="1">
        <p:scale>
          <a:sx n="70" d="100"/>
          <a:sy n="70" d="100"/>
        </p:scale>
        <p:origin x="141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8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4623497-17EC-4C85-AF35-E567DE506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027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E03D026-CEFD-4132-B671-818C5F1E8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552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6248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1356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3536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6077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4014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6474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3768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5314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1968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2224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7656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1065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8492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27076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16401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75163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148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84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80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6763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4701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8031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1415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503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4"/>
          <p:cNvSpPr>
            <a:spLocks noChangeArrowheads="1"/>
          </p:cNvSpPr>
          <p:nvPr/>
        </p:nvSpPr>
        <p:spPr bwMode="auto">
          <a:xfrm>
            <a:off x="635000" y="24384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1035"/>
          <p:cNvSpPr>
            <a:spLocks noChangeArrowheads="1"/>
          </p:cNvSpPr>
          <p:nvPr/>
        </p:nvSpPr>
        <p:spPr bwMode="auto">
          <a:xfrm flipV="1">
            <a:off x="315913" y="3260725"/>
            <a:ext cx="8693150" cy="555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9404" name="Rectangle 1036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9405" name="Rectangle 103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1038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39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OU Supercomputing Center for Education &amp; Research</a:t>
            </a:r>
          </a:p>
        </p:txBody>
      </p:sp>
      <p:sp>
        <p:nvSpPr>
          <p:cNvPr id="9" name="Rectangle 104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0444E359-79E0-4AF8-A8E7-4848D3ACC6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5" descr="ou201_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667000"/>
            <a:ext cx="3937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Write a CI Proposal</a:t>
            </a:r>
            <a:endParaRPr lang="en-US" dirty="0"/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Fri Aug 12 2016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35FF7-5179-46DA-B105-D41AB8E53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457200"/>
            <a:ext cx="2043113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5978525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Write a CI Proposal</a:t>
            </a:r>
            <a:endParaRPr lang="en-US" dirty="0"/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Fri Aug 12 2016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A9AA8-B67F-451E-A4EA-DB0938330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Write a CI Proposal</a:t>
            </a:r>
            <a:endParaRPr lang="en-US" dirty="0"/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Fri Aug 12 2016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2EC9EB-093D-4AEC-827C-43FD36EDF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Write a CI Proposal</a:t>
            </a:r>
            <a:endParaRPr lang="en-US" dirty="0"/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Fri Aug 12 2016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50A29B-C713-428D-8EEE-FBB5AB752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371600"/>
            <a:ext cx="79248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Write a CI Proposal</a:t>
            </a:r>
            <a:endParaRPr lang="en-US" dirty="0"/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Fri Aug 12 2016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696F83-8082-4514-8AA9-864DCCAA6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Write a CI Proposal</a:t>
            </a:r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Fri Aug 12 2016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FF6522-D39A-4EFB-9FD2-0F43165FD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Write a CI Proposal</a:t>
            </a:r>
            <a:endParaRPr lang="en-US" dirty="0"/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Fri Aug 12 2016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2F73B-AF29-4A05-AF7F-4F48D44409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Write a CI Proposal</a:t>
            </a:r>
            <a:endParaRPr lang="en-US" dirty="0"/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Fri Aug 12 2016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04F282-5D9D-4EB2-A4AC-1849A209E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Write a CI Proposal</a:t>
            </a:r>
            <a:endParaRPr lang="en-US" dirty="0"/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Fri Aug 12 2016</a:t>
            </a:r>
            <a:endParaRPr lang="en-US" dirty="0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AFA57-DB10-4D8E-B495-9E7DF239E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Write a CI Proposal</a:t>
            </a:r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Fri Aug 12 2016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6324600" y="6096000"/>
            <a:ext cx="152400" cy="762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Write a CI Proposal</a:t>
            </a:r>
            <a:endParaRPr lang="en-US" dirty="0"/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Fri Aug 12 2016</a:t>
            </a:r>
            <a:endParaRPr lang="en-US" dirty="0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E5F05-49DD-403D-8B1B-C58F7D6A2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Write a CI Proposal</a:t>
            </a:r>
            <a:endParaRPr lang="en-US" dirty="0"/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Fri Aug 12 2016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A33A4-B068-4571-97F3-222EF8233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Write a CI Proposal</a:t>
            </a:r>
            <a:endParaRPr lang="en-US" dirty="0"/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Fri Aug 12 2016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CE84F-D98D-47F7-A4D6-21F3EE13A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r>
              <a:rPr lang="en-US" dirty="0" smtClean="0"/>
              <a:t>Write a CI Proposal</a:t>
            </a:r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Fri Aug 12 2016</a:t>
            </a:r>
            <a:endParaRPr lang="en-US" dirty="0"/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19125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3E90D56-9F13-476E-9C0C-A76A957C9F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084" name="Picture 15" descr="ou201_logo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066800" y="6175524"/>
            <a:ext cx="3937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5" name="Picture 35" descr="oscer_logo_crimson_20060918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28600" y="6127899"/>
            <a:ext cx="776288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6" name="Picture 39" descr="ouit_logo_small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447800" y="6127899"/>
            <a:ext cx="1143000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5" name="Rectangle 7"/>
          <p:cNvSpPr>
            <a:spLocks noChangeArrowheads="1"/>
          </p:cNvSpPr>
          <p:nvPr userDrawn="1"/>
        </p:nvSpPr>
        <p:spPr bwMode="gray">
          <a:xfrm>
            <a:off x="609600" y="3810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8376" name="Rectangle 8"/>
          <p:cNvSpPr>
            <a:spLocks noChangeArrowheads="1"/>
          </p:cNvSpPr>
          <p:nvPr userDrawn="1"/>
        </p:nvSpPr>
        <p:spPr bwMode="gray">
          <a:xfrm>
            <a:off x="304800" y="12192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3079" name="Rectangle 9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762000" y="457200"/>
            <a:ext cx="8021638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0" name="Rectangle 10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609600" y="13716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19" name="Picture 15" descr="ou201_logo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78904" y="609600"/>
            <a:ext cx="3937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78" r:id="rId3"/>
    <p:sldLayoutId id="2147483687" r:id="rId4"/>
    <p:sldLayoutId id="2147483679" r:id="rId5"/>
    <p:sldLayoutId id="2147483688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9" r:id="rId12"/>
    <p:sldLayoutId id="2147483690" r:id="rId13"/>
    <p:sldLayoutId id="2147483691" r:id="rId14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6600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jpe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15.png"/><Relationship Id="rId18" Type="http://schemas.openxmlformats.org/officeDocument/2006/relationships/image" Target="../media/image20.jpeg"/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9.jpeg"/><Relationship Id="rId12" Type="http://schemas.openxmlformats.org/officeDocument/2006/relationships/image" Target="../media/image14.jpeg"/><Relationship Id="rId17" Type="http://schemas.openxmlformats.org/officeDocument/2006/relationships/image" Target="../media/image19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8.jpeg"/><Relationship Id="rId1" Type="http://schemas.openxmlformats.org/officeDocument/2006/relationships/tags" Target="../tags/tag4.xml"/><Relationship Id="rId6" Type="http://schemas.openxmlformats.org/officeDocument/2006/relationships/image" Target="../media/image8.jpeg"/><Relationship Id="rId11" Type="http://schemas.openxmlformats.org/officeDocument/2006/relationships/image" Target="../media/image13.jpeg"/><Relationship Id="rId5" Type="http://schemas.openxmlformats.org/officeDocument/2006/relationships/image" Target="../media/image7.png"/><Relationship Id="rId15" Type="http://schemas.openxmlformats.org/officeDocument/2006/relationships/image" Target="../media/image17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Relationship Id="rId14" Type="http://schemas.openxmlformats.org/officeDocument/2006/relationships/image" Target="../media/image1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notesSlide" Target="../notesSlides/notesSlide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sf.gov/pubs/2011/nsf11011/nsf11011.jsp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81000" y="4724400"/>
            <a:ext cx="152400" cy="1676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5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81000" y="933448"/>
            <a:ext cx="8382000" cy="2362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4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So </a:t>
            </a:r>
            <a:r>
              <a:rPr lang="en-US" sz="4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You Want to Write</a:t>
            </a:r>
            <a:br>
              <a:rPr lang="en-US" sz="4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4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a Cyberinfrastructure Proposal</a:t>
            </a:r>
            <a:endParaRPr lang="en-US" sz="4400" dirty="0"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238500"/>
            <a:ext cx="8001000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b="1" dirty="0" smtClean="0"/>
              <a:t>Henry </a:t>
            </a:r>
            <a:r>
              <a:rPr lang="en-US" b="1" dirty="0" err="1" smtClean="0"/>
              <a:t>Neeman</a:t>
            </a:r>
            <a:r>
              <a:rPr lang="en-US" b="1" dirty="0" smtClean="0"/>
              <a:t>, University of Oklahoma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smtClean="0"/>
              <a:t>Director, OU Supercomputing Center for Education &amp; Research (OSCER)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smtClean="0"/>
              <a:t>Assistant Vice President, Information Technology - Research Strategy Advisor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smtClean="0"/>
              <a:t>Associate Professor, </a:t>
            </a:r>
            <a:r>
              <a:rPr lang="en-US" sz="1800" b="1" dirty="0" err="1" smtClean="0"/>
              <a:t>Gallogly</a:t>
            </a:r>
            <a:r>
              <a:rPr lang="en-US" sz="1800" b="1" dirty="0" smtClean="0"/>
              <a:t> College of Engineering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smtClean="0"/>
              <a:t>Adjunct </a:t>
            </a:r>
            <a:r>
              <a:rPr lang="en-US" sz="1800" b="1" dirty="0" smtClean="0"/>
              <a:t>Associate Professor, </a:t>
            </a:r>
            <a:r>
              <a:rPr lang="en-US" sz="1800" b="1" dirty="0" smtClean="0"/>
              <a:t>School of Computer Science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smtClean="0"/>
              <a:t>ACI-REF Virtual Residency Workshop </a:t>
            </a:r>
            <a:r>
              <a:rPr lang="en-US" sz="1800" b="1" dirty="0" smtClean="0"/>
              <a:t>2016</a:t>
            </a:r>
          </a:p>
          <a:p>
            <a:pPr eaLnBrk="1" hangingPunct="1">
              <a:spcBef>
                <a:spcPts val="0"/>
              </a:spcBef>
            </a:pPr>
            <a:r>
              <a:rPr lang="en-US" sz="1600" b="1" dirty="0" smtClean="0"/>
              <a:t>Fri</a:t>
            </a:r>
            <a:r>
              <a:rPr lang="en-US" sz="1600" b="1" dirty="0" smtClean="0"/>
              <a:t>day August 12 </a:t>
            </a:r>
            <a:r>
              <a:rPr lang="en-US" sz="1600" b="1" dirty="0" smtClean="0"/>
              <a:t>2016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667000" y="5254752"/>
            <a:ext cx="3886200" cy="1066800"/>
            <a:chOff x="1824" y="3120"/>
            <a:chExt cx="3168" cy="853"/>
          </a:xfrm>
        </p:grpSpPr>
        <p:pic>
          <p:nvPicPr>
            <p:cNvPr id="11272" name="Picture 9" descr="ouit_logo_small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456" y="3168"/>
              <a:ext cx="1536" cy="8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3" name="Picture 6" descr="ou201_logo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824" y="3264"/>
              <a:ext cx="432" cy="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4" name="Picture 7" descr="oscer_logo_crimson_20060918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304" y="3120"/>
              <a:ext cx="1209" cy="8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270" name="Rectangle 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AutoShape 4" descr="Image result for great plains network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50" dirty="0"/>
              <a:t>MRI/CRI </a:t>
            </a:r>
            <a:r>
              <a:rPr lang="en-US" sz="3550" dirty="0" smtClean="0"/>
              <a:t>for HPC or Storage Questions</a:t>
            </a:r>
            <a:endParaRPr lang="en-US" sz="355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9377"/>
            <a:ext cx="8229600" cy="4708525"/>
          </a:xfrm>
        </p:spPr>
        <p:txBody>
          <a:bodyPr/>
          <a:lstStyle/>
          <a:p>
            <a:r>
              <a:rPr lang="en-US" dirty="0" smtClean="0"/>
              <a:t>How much storage will be needed for this project?</a:t>
            </a:r>
          </a:p>
          <a:p>
            <a:pPr lvl="1"/>
            <a:r>
              <a:rPr lang="en-US" dirty="0" smtClean="0"/>
              <a:t>If this is for live storage: What is the maximum amount of storage at a time that will be needed for this project?</a:t>
            </a:r>
          </a:p>
          <a:p>
            <a:pPr lvl="1"/>
            <a:r>
              <a:rPr lang="en-US" dirty="0" smtClean="0"/>
              <a:t>If this is for archival storage: What is the total amount of storage needed over the lifetime of the equipment?</a:t>
            </a:r>
          </a:p>
          <a:p>
            <a:r>
              <a:rPr lang="en-US" dirty="0" smtClean="0"/>
              <a:t>How was that calculated?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Write a CI Proposal</a:t>
            </a:r>
            <a:endParaRPr lang="en-US" dirty="0"/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Fri Aug 12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4187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CC* </a:t>
            </a:r>
            <a:r>
              <a:rPr lang="en-US" dirty="0" smtClean="0"/>
              <a:t>Questions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</a:t>
            </a:r>
            <a:r>
              <a:rPr lang="en-US" dirty="0"/>
              <a:t>is the expected typical size of each dataset </a:t>
            </a:r>
            <a:r>
              <a:rPr lang="en-US" dirty="0" smtClean="0"/>
              <a:t>being transferred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(It would be helpful to know expected growth rate: A</a:t>
            </a:r>
            <a:r>
              <a:rPr lang="en-US" dirty="0" smtClean="0"/>
              <a:t>re you expecting </a:t>
            </a:r>
            <a:r>
              <a:rPr lang="en-US" dirty="0"/>
              <a:t>it to stay roughly the same over the next </a:t>
            </a:r>
            <a:r>
              <a:rPr lang="en-US" dirty="0" smtClean="0"/>
              <a:t>several years</a:t>
            </a:r>
            <a:r>
              <a:rPr lang="en-US" dirty="0"/>
              <a:t>, or to double every two years, or what</a:t>
            </a:r>
            <a:r>
              <a:rPr lang="en-US" dirty="0" smtClean="0"/>
              <a:t>?)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Write a CI Proposal</a:t>
            </a:r>
            <a:endParaRPr lang="en-US" dirty="0"/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Fri Aug 12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1559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CC* </a:t>
            </a:r>
            <a:r>
              <a:rPr lang="en-US" dirty="0" smtClean="0"/>
              <a:t>Questions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Where </a:t>
            </a:r>
            <a:r>
              <a:rPr lang="en-US" dirty="0"/>
              <a:t>are such datasets originating, and where are </a:t>
            </a:r>
            <a:r>
              <a:rPr lang="en-US" dirty="0" smtClean="0"/>
              <a:t>they being </a:t>
            </a:r>
            <a:r>
              <a:rPr lang="en-US" dirty="0"/>
              <a:t>transferred to?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Why </a:t>
            </a:r>
            <a:r>
              <a:rPr lang="en-US" dirty="0"/>
              <a:t>do such datasets need to be transferred between </a:t>
            </a:r>
            <a:r>
              <a:rPr lang="en-US" dirty="0" smtClean="0"/>
              <a:t>these endpoints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(That </a:t>
            </a:r>
            <a:r>
              <a:rPr lang="en-US" dirty="0"/>
              <a:t>is, what </a:t>
            </a:r>
            <a:r>
              <a:rPr lang="en-US" dirty="0" smtClean="0"/>
              <a:t>requirement do </a:t>
            </a:r>
            <a:r>
              <a:rPr lang="en-US" dirty="0"/>
              <a:t>these data transfers </a:t>
            </a:r>
            <a:r>
              <a:rPr lang="en-US" dirty="0" smtClean="0"/>
              <a:t>address for your team’s research?</a:t>
            </a:r>
            <a:r>
              <a:rPr lang="en-US" dirty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Write a CI Proposal</a:t>
            </a:r>
            <a:endParaRPr lang="en-US" dirty="0"/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Fri Aug 12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5217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CC* </a:t>
            </a:r>
            <a:r>
              <a:rPr lang="en-US" dirty="0" smtClean="0"/>
              <a:t>Questions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</a:t>
            </a:r>
            <a:r>
              <a:rPr lang="en-US" dirty="0"/>
              <a:t>is the time window for transferring each such dataset?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Why </a:t>
            </a:r>
            <a:r>
              <a:rPr lang="en-US" dirty="0"/>
              <a:t>does each such dataset need to be transferred </a:t>
            </a:r>
            <a:r>
              <a:rPr lang="en-US" dirty="0" smtClean="0"/>
              <a:t>during that </a:t>
            </a:r>
            <a:r>
              <a:rPr lang="en-US" dirty="0"/>
              <a:t>specific time window?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That is, what's the negative impact of the transfer taking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a</a:t>
            </a:r>
            <a:r>
              <a:rPr lang="en-US" dirty="0" smtClean="0"/>
              <a:t>) </a:t>
            </a:r>
            <a:r>
              <a:rPr lang="en-US" dirty="0"/>
              <a:t>marginally longer and </a:t>
            </a:r>
            <a:r>
              <a:rPr lang="en-US" dirty="0" smtClean="0"/>
              <a:t>(</a:t>
            </a:r>
            <a:r>
              <a:rPr lang="en-US" dirty="0"/>
              <a:t>b</a:t>
            </a:r>
            <a:r>
              <a:rPr lang="en-US" dirty="0" smtClean="0"/>
              <a:t>) </a:t>
            </a:r>
            <a:r>
              <a:rPr lang="en-US" dirty="0"/>
              <a:t>much longer?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How </a:t>
            </a:r>
            <a:r>
              <a:rPr lang="en-US" dirty="0"/>
              <a:t>often do you expect to have such a data transfer need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Write a CI Proposal</a:t>
            </a:r>
            <a:endParaRPr lang="en-US" dirty="0"/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Fri Aug 12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7083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NSF proposal has to have a section on “Results from Prior NSF Support.”</a:t>
            </a:r>
          </a:p>
          <a:p>
            <a:r>
              <a:rPr lang="en-US" dirty="0" smtClean="0"/>
              <a:t>If your team has lots of that, you can’t fit it all. The solicitation and the NSF’s Grant Proposal Guide provide useful guidelines on that.</a:t>
            </a:r>
          </a:p>
          <a:p>
            <a:pPr lvl="1"/>
            <a:r>
              <a:rPr lang="en-US" dirty="0" smtClean="0"/>
              <a:t>The PI and each Co-PI should each provide the one most relevant grant.</a:t>
            </a:r>
          </a:p>
          <a:p>
            <a:r>
              <a:rPr lang="en-US" dirty="0" smtClean="0"/>
              <a:t>For an MRI, preference should be given to equipment grants, especially other MRIs.</a:t>
            </a:r>
          </a:p>
          <a:p>
            <a:r>
              <a:rPr lang="en-US" dirty="0" smtClean="0"/>
              <a:t>If you don’t have anything relevant, say that.</a:t>
            </a:r>
          </a:p>
          <a:p>
            <a:r>
              <a:rPr lang="en-US" dirty="0" smtClean="0"/>
              <a:t>If you do, is there a way that you can fit this proposal into a more coherent story about how your institution does CI?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Write a CI Proposal</a:t>
            </a:r>
            <a:endParaRPr lang="en-US" dirty="0"/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Fri Aug 12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8078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quipment </a:t>
            </a:r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 a rationale for the equipment. This reinforces your vision statement.</a:t>
            </a:r>
          </a:p>
          <a:p>
            <a:r>
              <a:rPr lang="en-US" dirty="0" smtClean="0"/>
              <a:t>Describe the purchase process.</a:t>
            </a:r>
          </a:p>
          <a:p>
            <a:r>
              <a:rPr lang="en-US" dirty="0" smtClean="0"/>
              <a:t>Describe current similar equipment at your institution or otherwise available to your researchers.</a:t>
            </a:r>
          </a:p>
          <a:p>
            <a:pPr lvl="1"/>
            <a:r>
              <a:rPr lang="en-US" dirty="0" smtClean="0"/>
              <a:t>Just because there’s another one nearby doesn’t mean your proposal isn’t fundable.</a:t>
            </a:r>
          </a:p>
          <a:p>
            <a:pPr lvl="1"/>
            <a:r>
              <a:rPr lang="en-US" dirty="0" smtClean="0"/>
              <a:t>Just because there are national centers with bigger resources doesn’t mean your proposal isn’t fundable.</a:t>
            </a:r>
          </a:p>
          <a:p>
            <a:r>
              <a:rPr lang="en-US" dirty="0" smtClean="0"/>
              <a:t>Describe the role of the equipment.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Write a CI Proposal</a:t>
            </a:r>
            <a:endParaRPr lang="en-US" dirty="0"/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Fri Aug 12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2846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quipment </a:t>
            </a:r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 the equipment in detail. You can express lots of technical information in a modest number of paragraphs.</a:t>
            </a:r>
          </a:p>
          <a:p>
            <a:r>
              <a:rPr lang="en-US" dirty="0" smtClean="0"/>
              <a:t>Describe how the equipment will be accessed.</a:t>
            </a:r>
          </a:p>
          <a:p>
            <a:r>
              <a:rPr lang="en-US" dirty="0" smtClean="0"/>
              <a:t>Give the expected performance.</a:t>
            </a:r>
          </a:p>
          <a:p>
            <a:r>
              <a:rPr lang="en-US" dirty="0" smtClean="0"/>
              <a:t>Describe delivery, installation and operations training.</a:t>
            </a: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Write a CI Proposal</a:t>
            </a:r>
            <a:endParaRPr lang="en-US" dirty="0"/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Fri Aug 12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3526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 how the equipment will attract researchers. Will it be used to attract new faculty and/or new students?</a:t>
            </a:r>
          </a:p>
          <a:p>
            <a:r>
              <a:rPr lang="en-US" dirty="0" smtClean="0"/>
              <a:t>Refer back to the research section to describe the impact on your team’s research.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Write a CI Proposal</a:t>
            </a:r>
            <a:endParaRPr lang="en-US" dirty="0"/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Fri Aug 12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7649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Broader Impacts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229600" cy="4648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Describe the broader impacts.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Impact on STEM research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Integration of research and education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Underrepresented populations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minorities, women, disabled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non-PhD-granting institutions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rural vs urban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Societal impact: e.g., health, economic development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>
              <a:spcBef>
                <a:spcPts val="0"/>
              </a:spcBef>
            </a:pPr>
            <a:r>
              <a:rPr lang="en-US" dirty="0" smtClean="0"/>
              <a:t>National defense</a:t>
            </a: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Refer back to the individual research projects’ broader impacts.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You don’t need to have all of these items, but have some.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Your broader impacts are judged more on what you’ve already done that on what you claim you’re going to do.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Write a CI Proposal</a:t>
            </a:r>
            <a:endParaRPr lang="en-US" dirty="0"/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Fri Aug 12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953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Describe the facility where the equipment will reside, in detail.</a:t>
            </a:r>
          </a:p>
          <a:p>
            <a:r>
              <a:rPr lang="en-US" dirty="0" smtClean="0"/>
              <a:t>Operations labor: who, what credentials, who will manage them.</a:t>
            </a:r>
          </a:p>
          <a:p>
            <a:pPr lvl="1"/>
            <a:r>
              <a:rPr lang="en-US" dirty="0"/>
              <a:t>You can make them or their boss Senior Personnel.</a:t>
            </a:r>
          </a:p>
          <a:p>
            <a:r>
              <a:rPr lang="en-US" dirty="0" smtClean="0"/>
              <a:t>Apportioning: Who will get how much? </a:t>
            </a:r>
          </a:p>
          <a:p>
            <a:r>
              <a:rPr lang="en-US" dirty="0" smtClean="0"/>
              <a:t>Decision making: Describe the procedure.</a:t>
            </a:r>
          </a:p>
          <a:p>
            <a:r>
              <a:rPr lang="en-US" dirty="0" smtClean="0"/>
              <a:t>Advisory committee(s)</a:t>
            </a:r>
          </a:p>
          <a:p>
            <a:pPr lvl="1"/>
            <a:r>
              <a:rPr lang="en-US" dirty="0" smtClean="0"/>
              <a:t>External: one </a:t>
            </a:r>
            <a:r>
              <a:rPr lang="en-US" dirty="0"/>
              <a:t>CI, one researcher, one broader </a:t>
            </a:r>
            <a:r>
              <a:rPr lang="en-US" dirty="0" smtClean="0"/>
              <a:t>impacts.</a:t>
            </a:r>
            <a:endParaRPr lang="en-US" dirty="0"/>
          </a:p>
          <a:p>
            <a:pPr lvl="1"/>
            <a:r>
              <a:rPr lang="en-US" dirty="0"/>
              <a:t>You can also have an Internal Advisory Committee.</a:t>
            </a:r>
          </a:p>
          <a:p>
            <a:r>
              <a:rPr lang="en-US" dirty="0" smtClean="0"/>
              <a:t>Timeline and milestones</a:t>
            </a:r>
          </a:p>
          <a:p>
            <a:r>
              <a:rPr lang="en-US" dirty="0" smtClean="0"/>
              <a:t>Sustainability plan: What happens when the grant ends?</a:t>
            </a:r>
          </a:p>
          <a:p>
            <a:endParaRPr lang="en-US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Write a CI Proposal</a:t>
            </a:r>
            <a:endParaRPr lang="en-US" dirty="0"/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Fri Aug 12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8738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17639"/>
            <a:ext cx="8370277" cy="4455624"/>
          </a:xfrm>
        </p:spPr>
        <p:txBody>
          <a:bodyPr>
            <a:normAutofit/>
          </a:bodyPr>
          <a:lstStyle/>
          <a:p>
            <a:r>
              <a:rPr lang="en-US" dirty="0"/>
              <a:t>E</a:t>
            </a:r>
            <a:r>
              <a:rPr lang="en-US" dirty="0" smtClean="0"/>
              <a:t>quipment </a:t>
            </a:r>
            <a:r>
              <a:rPr lang="en-US" dirty="0" smtClean="0"/>
              <a:t>Location and Type (MRI/CRI)</a:t>
            </a:r>
          </a:p>
          <a:p>
            <a:r>
              <a:rPr lang="en-US" dirty="0" smtClean="0"/>
              <a:t>Vision</a:t>
            </a:r>
          </a:p>
          <a:p>
            <a:r>
              <a:rPr lang="en-US" dirty="0" smtClean="0"/>
              <a:t>Research Activities to be Enabled</a:t>
            </a:r>
          </a:p>
          <a:p>
            <a:pPr lvl="1"/>
            <a:r>
              <a:rPr lang="en-US" dirty="0" smtClean="0"/>
              <a:t>Includes Results from Prior NSF Support</a:t>
            </a:r>
          </a:p>
          <a:p>
            <a:r>
              <a:rPr lang="en-US" dirty="0" smtClean="0"/>
              <a:t>Description of the equipment and Needs</a:t>
            </a:r>
          </a:p>
          <a:p>
            <a:r>
              <a:rPr lang="en-US" dirty="0" smtClean="0"/>
              <a:t>Impact on Research and Training Infrastructure</a:t>
            </a:r>
          </a:p>
          <a:p>
            <a:r>
              <a:rPr lang="en-US" dirty="0" smtClean="0"/>
              <a:t>Management Plan</a:t>
            </a:r>
          </a:p>
          <a:p>
            <a:r>
              <a:rPr lang="en-US" dirty="0" smtClean="0"/>
              <a:t>Cost Share &amp; Institutional Commitment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Write a CI Proposal</a:t>
            </a:r>
            <a:endParaRPr lang="en-US" dirty="0"/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Fri Aug 12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9754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Plan: Facility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 will the equipment reside? (e.g., data center)</a:t>
            </a:r>
          </a:p>
          <a:p>
            <a:r>
              <a:rPr lang="en-US" dirty="0" smtClean="0"/>
              <a:t>What capabilities does that location have?</a:t>
            </a:r>
          </a:p>
          <a:p>
            <a:pPr lvl="1"/>
            <a:r>
              <a:rPr lang="en-US" dirty="0" smtClean="0"/>
              <a:t>Space</a:t>
            </a:r>
          </a:p>
          <a:p>
            <a:pPr lvl="1"/>
            <a:r>
              <a:rPr lang="en-US" dirty="0" smtClean="0"/>
              <a:t>Power</a:t>
            </a:r>
          </a:p>
          <a:p>
            <a:pPr lvl="2"/>
            <a:r>
              <a:rPr lang="en-US" dirty="0" smtClean="0"/>
              <a:t>UPS? Generator?</a:t>
            </a:r>
          </a:p>
          <a:p>
            <a:pPr lvl="1"/>
            <a:r>
              <a:rPr lang="en-US" dirty="0" smtClean="0"/>
              <a:t>Cooling</a:t>
            </a:r>
          </a:p>
          <a:p>
            <a:pPr lvl="1"/>
            <a:r>
              <a:rPr lang="en-US" dirty="0" smtClean="0"/>
              <a:t>Fire suppression?</a:t>
            </a:r>
          </a:p>
          <a:p>
            <a:pPr lvl="1"/>
            <a:r>
              <a:rPr lang="en-US" dirty="0" smtClean="0"/>
              <a:t>Network</a:t>
            </a:r>
          </a:p>
          <a:p>
            <a:pPr lvl="1"/>
            <a:r>
              <a:rPr lang="en-US" dirty="0" smtClean="0"/>
              <a:t>Security</a:t>
            </a:r>
          </a:p>
          <a:p>
            <a:pPr lvl="1"/>
            <a:r>
              <a:rPr lang="en-US" dirty="0" smtClean="0"/>
              <a:t>Accessibility: Describe the path from loading dock to data center floor.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Write a CI Proposal</a:t>
            </a:r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Fri Aug 12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3419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Share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For some programs (e.g., Major Research Instrumentation), cost share is </a:t>
            </a:r>
            <a:r>
              <a:rPr lang="en-US" b="1" u="sng" dirty="0" smtClean="0"/>
              <a:t>mandatory</a:t>
            </a:r>
            <a:r>
              <a:rPr lang="en-US" dirty="0" smtClean="0"/>
              <a:t> for PhD-granting institutions and non-degree-granting institutions.</a:t>
            </a:r>
          </a:p>
          <a:p>
            <a:pPr lvl="1"/>
            <a:r>
              <a:rPr lang="en-US" dirty="0" smtClean="0"/>
              <a:t>MRI: 30</a:t>
            </a:r>
            <a:r>
              <a:rPr lang="en-US" dirty="0" smtClean="0"/>
              <a:t>% of </a:t>
            </a:r>
            <a:r>
              <a:rPr lang="en-US" dirty="0"/>
              <a:t>total project budget (NSF pays 70</a:t>
            </a:r>
            <a:r>
              <a:rPr lang="en-US" dirty="0" smtClean="0"/>
              <a:t>%).</a:t>
            </a:r>
          </a:p>
          <a:p>
            <a:r>
              <a:rPr lang="en-US" dirty="0" smtClean="0"/>
              <a:t>For some programs (e.g., Major Research Instrumentation), cost share is </a:t>
            </a:r>
            <a:r>
              <a:rPr lang="en-US" b="1" u="sng" dirty="0" smtClean="0"/>
              <a:t>forbidden</a:t>
            </a:r>
            <a:r>
              <a:rPr lang="en-US" dirty="0" smtClean="0"/>
              <a:t> for non-PhD-granting </a:t>
            </a:r>
            <a:r>
              <a:rPr lang="en-US" dirty="0"/>
              <a:t>degree-granting institutions.</a:t>
            </a:r>
          </a:p>
          <a:p>
            <a:r>
              <a:rPr lang="en-US" dirty="0" smtClean="0"/>
              <a:t>Cost share can only be done at </a:t>
            </a:r>
            <a:r>
              <a:rPr lang="en-US" b="1" u="sng" dirty="0" smtClean="0"/>
              <a:t>exactly</a:t>
            </a:r>
            <a:r>
              <a:rPr lang="en-US" dirty="0" smtClean="0"/>
              <a:t> the level required in the solicitation.</a:t>
            </a:r>
          </a:p>
          <a:p>
            <a:r>
              <a:rPr lang="en-US" dirty="0" smtClean="0"/>
              <a:t>There is </a:t>
            </a:r>
            <a:r>
              <a:rPr lang="en-US" b="1" u="sng" dirty="0" smtClean="0"/>
              <a:t>NO SUCH THING</a:t>
            </a:r>
            <a:r>
              <a:rPr lang="en-US" b="1" dirty="0" smtClean="0"/>
              <a:t> </a:t>
            </a:r>
            <a:r>
              <a:rPr lang="en-US" dirty="0" smtClean="0"/>
              <a:t>as voluntary cost share:            If they don’t ask for it, you can’t include it.</a:t>
            </a:r>
          </a:p>
          <a:p>
            <a:pPr lvl="1"/>
            <a:r>
              <a:rPr lang="en-US" dirty="0" smtClean="0"/>
              <a:t>Your proposal may be returned without review if you do.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Write a CI Proposal</a:t>
            </a:r>
            <a:endParaRPr lang="en-US" dirty="0"/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Fri Aug 12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210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Institutional Commitment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the same as cost share.</a:t>
            </a:r>
          </a:p>
          <a:p>
            <a:r>
              <a:rPr lang="en-US" dirty="0" smtClean="0"/>
              <a:t>Not required, not prohibited.</a:t>
            </a:r>
          </a:p>
          <a:p>
            <a:r>
              <a:rPr lang="en-US" dirty="0" smtClean="0"/>
              <a:t>Strange rules:</a:t>
            </a:r>
          </a:p>
          <a:p>
            <a:pPr lvl="1"/>
            <a:r>
              <a:rPr lang="en-US" b="1" u="sng" dirty="0" smtClean="0"/>
              <a:t>CANNOT</a:t>
            </a:r>
            <a:r>
              <a:rPr lang="en-US" dirty="0" smtClean="0"/>
              <a:t> mention any dollar figures (or anything that can be straightforwardly translated into dollar figures).</a:t>
            </a:r>
          </a:p>
          <a:p>
            <a:pPr lvl="1"/>
            <a:r>
              <a:rPr lang="en-US" b="1" u="sng" dirty="0" smtClean="0"/>
              <a:t>MUST</a:t>
            </a:r>
            <a:r>
              <a:rPr lang="en-US" dirty="0" smtClean="0"/>
              <a:t> appear in the Facilities section (preference for at the end).</a:t>
            </a:r>
          </a:p>
          <a:p>
            <a:pPr lvl="1"/>
            <a:r>
              <a:rPr lang="en-US" b="1" u="sng" dirty="0" smtClean="0"/>
              <a:t>SHOULD</a:t>
            </a:r>
            <a:r>
              <a:rPr lang="en-US" dirty="0" smtClean="0"/>
              <a:t> be confirmed in a letter of commitment from someone who has the authority to commit.</a:t>
            </a:r>
          </a:p>
          <a:p>
            <a:pPr lvl="1"/>
            <a:r>
              <a:rPr lang="en-US" b="1" u="sng" dirty="0" smtClean="0"/>
              <a:t>MAY</a:t>
            </a:r>
            <a:r>
              <a:rPr lang="en-US" dirty="0" smtClean="0"/>
              <a:t> appear in the project description (which is a good idea).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Write a CI Proposal</a:t>
            </a:r>
            <a:endParaRPr lang="en-US" dirty="0"/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Fri Aug 12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1525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CC: Cyberinfrastructure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Description of campus network: detail is good!</a:t>
            </a:r>
          </a:p>
          <a:p>
            <a:r>
              <a:rPr lang="en-US" dirty="0" smtClean="0"/>
              <a:t>Description of statewide network, if appropriate</a:t>
            </a:r>
          </a:p>
          <a:p>
            <a:r>
              <a:rPr lang="en-US" dirty="0" smtClean="0"/>
              <a:t>Relevant networking grants, if any</a:t>
            </a:r>
          </a:p>
          <a:p>
            <a:r>
              <a:rPr lang="en-US" dirty="0" smtClean="0"/>
              <a:t>IPv6</a:t>
            </a:r>
          </a:p>
          <a:p>
            <a:r>
              <a:rPr lang="en-US" dirty="0" err="1" smtClean="0"/>
              <a:t>perfSonar</a:t>
            </a:r>
            <a:endParaRPr lang="en-US" dirty="0" smtClean="0"/>
          </a:p>
          <a:p>
            <a:r>
              <a:rPr lang="en-US" dirty="0" err="1" smtClean="0"/>
              <a:t>InCommon</a:t>
            </a:r>
            <a:endParaRPr lang="en-US" dirty="0" smtClean="0"/>
          </a:p>
          <a:p>
            <a:r>
              <a:rPr lang="en-US" dirty="0" smtClean="0"/>
              <a:t>BCP 38 (or </a:t>
            </a:r>
            <a:r>
              <a:rPr lang="en-US" dirty="0" err="1" smtClean="0"/>
              <a:t>uRPF</a:t>
            </a:r>
            <a:r>
              <a:rPr lang="en-US" dirty="0" smtClean="0"/>
              <a:t>)</a:t>
            </a:r>
          </a:p>
          <a:p>
            <a:r>
              <a:rPr lang="en-US" dirty="0" smtClean="0"/>
              <a:t>Connection to Internet2, AL2S, </a:t>
            </a:r>
            <a:r>
              <a:rPr lang="en-US" dirty="0" err="1" smtClean="0"/>
              <a:t>ESnet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Other relevant services (e.g., Globus Online, </a:t>
            </a:r>
            <a:r>
              <a:rPr lang="en-US" dirty="0" err="1" smtClean="0"/>
              <a:t>Cilogon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Be concise and specific ….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Write a CI Proposal</a:t>
            </a:r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Fri Aug 12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6142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4190744" y="1149049"/>
            <a:ext cx="1163542" cy="1408135"/>
            <a:chOff x="4572000" y="1190625"/>
            <a:chExt cx="1295400" cy="1622743"/>
          </a:xfrm>
        </p:grpSpPr>
        <p:pic>
          <p:nvPicPr>
            <p:cNvPr id="553987" name="Picture 3" descr="atkinsdaniel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573702" y="1311683"/>
              <a:ext cx="1106454" cy="1501685"/>
            </a:xfrm>
            <a:prstGeom prst="rect">
              <a:avLst/>
            </a:prstGeom>
            <a:noFill/>
          </p:spPr>
        </p:pic>
        <p:sp>
          <p:nvSpPr>
            <p:cNvPr id="553988" name="Rectangle 4"/>
            <p:cNvSpPr>
              <a:spLocks noChangeArrowheads="1"/>
            </p:cNvSpPr>
            <p:nvPr/>
          </p:nvSpPr>
          <p:spPr bwMode="auto">
            <a:xfrm>
              <a:off x="4572000" y="1190625"/>
              <a:ext cx="1295400" cy="25446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36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908" y="3475987"/>
            <a:ext cx="783475" cy="117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58" name="Picture 2" descr="http://www.ncsa.illinois.edu/News/Stories/TransformComputing/thom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51648" y="3598552"/>
            <a:ext cx="975023" cy="1072527"/>
          </a:xfrm>
          <a:prstGeom prst="rect">
            <a:avLst/>
          </a:prstGeom>
          <a:noFill/>
        </p:spPr>
      </p:pic>
      <p:sp>
        <p:nvSpPr>
          <p:cNvPr id="2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C6B874-FE2D-40EE-A33E-EB158CDD195A}" type="slidenum">
              <a:rPr lang="en-US"/>
              <a:pPr/>
              <a:t>24</a:t>
            </a:fld>
            <a:endParaRPr lang="en-US" dirty="0"/>
          </a:p>
        </p:txBody>
      </p:sp>
      <p:sp>
        <p:nvSpPr>
          <p:cNvPr id="55398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OK Supercomputing Symposium </a:t>
            </a:r>
            <a:r>
              <a:rPr lang="en-US" sz="3600" dirty="0" smtClean="0"/>
              <a:t>2016</a:t>
            </a:r>
            <a:endParaRPr lang="en-US" sz="3600" dirty="0"/>
          </a:p>
        </p:txBody>
      </p:sp>
      <p:sp>
        <p:nvSpPr>
          <p:cNvPr id="5539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798521" y="2473053"/>
            <a:ext cx="1600200" cy="129540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950" dirty="0"/>
              <a:t>2006 Keynote: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950" dirty="0"/>
              <a:t>Dan Atkins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950" dirty="0"/>
              <a:t>Head of NSF’s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950" dirty="0"/>
              <a:t>Office of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950" dirty="0" smtClean="0"/>
              <a:t>Cyberinfrastructure</a:t>
            </a:r>
            <a:endParaRPr lang="en-US" sz="950" dirty="0"/>
          </a:p>
        </p:txBody>
      </p:sp>
      <p:pic>
        <p:nvPicPr>
          <p:cNvPr id="553991" name="Picture 7" descr="skim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939287" y="1406224"/>
            <a:ext cx="1384964" cy="1038723"/>
          </a:xfrm>
          <a:prstGeom prst="rect">
            <a:avLst/>
          </a:prstGeom>
          <a:noFill/>
        </p:spPr>
      </p:pic>
      <p:sp>
        <p:nvSpPr>
          <p:cNvPr id="553992" name="Rectangle 8"/>
          <p:cNvSpPr>
            <a:spLocks noChangeArrowheads="1"/>
          </p:cNvSpPr>
          <p:nvPr/>
        </p:nvSpPr>
        <p:spPr bwMode="auto">
          <a:xfrm>
            <a:off x="2000038" y="2491318"/>
            <a:ext cx="1447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950" dirty="0"/>
              <a:t>2004 Keynote: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950" dirty="0" err="1"/>
              <a:t>Sangtae</a:t>
            </a:r>
            <a:r>
              <a:rPr lang="en-US" sz="950" dirty="0"/>
              <a:t> Kim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950" dirty="0"/>
              <a:t>NSF </a:t>
            </a:r>
            <a:r>
              <a:rPr lang="en-US" sz="950" dirty="0" smtClean="0"/>
              <a:t>Shared 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950" dirty="0" smtClean="0"/>
              <a:t>Cyberinfrastructure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950" dirty="0" smtClean="0"/>
              <a:t>Division </a:t>
            </a:r>
            <a:r>
              <a:rPr lang="en-US" sz="950" dirty="0"/>
              <a:t>Director</a:t>
            </a:r>
          </a:p>
        </p:txBody>
      </p:sp>
      <p:pic>
        <p:nvPicPr>
          <p:cNvPr id="553993" name="Picture 9" descr="freeman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40110" y="1406224"/>
            <a:ext cx="984623" cy="1038723"/>
          </a:xfrm>
          <a:prstGeom prst="rect">
            <a:avLst/>
          </a:prstGeom>
          <a:noFill/>
        </p:spPr>
      </p:pic>
      <p:sp>
        <p:nvSpPr>
          <p:cNvPr id="553994" name="Rectangle 10"/>
          <p:cNvSpPr>
            <a:spLocks noChangeArrowheads="1"/>
          </p:cNvSpPr>
          <p:nvPr/>
        </p:nvSpPr>
        <p:spPr bwMode="auto">
          <a:xfrm>
            <a:off x="718083" y="2453544"/>
            <a:ext cx="1573691" cy="114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950" dirty="0"/>
              <a:t>2003 Keynote:</a:t>
            </a:r>
          </a:p>
          <a:p>
            <a:pPr marL="342900" indent="-342900">
              <a:lnSpc>
                <a:spcPct val="6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950" dirty="0"/>
              <a:t>Peter Freeman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950" dirty="0" smtClean="0"/>
              <a:t>NSF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950" dirty="0" smtClean="0"/>
              <a:t>Comp &amp; Info</a:t>
            </a:r>
            <a:r>
              <a:rPr lang="en-US" sz="950" dirty="0"/>
              <a:t> </a:t>
            </a:r>
            <a:r>
              <a:rPr lang="en-US" sz="950" dirty="0" err="1" smtClean="0"/>
              <a:t>Sci</a:t>
            </a:r>
            <a:r>
              <a:rPr lang="en-US" sz="950" dirty="0" smtClean="0"/>
              <a:t> &amp; </a:t>
            </a:r>
            <a:r>
              <a:rPr lang="en-US" sz="950" dirty="0" err="1" smtClean="0"/>
              <a:t>Engr</a:t>
            </a:r>
            <a:endParaRPr lang="en-US" sz="950" dirty="0"/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950" dirty="0"/>
              <a:t>Assistant Director</a:t>
            </a:r>
          </a:p>
        </p:txBody>
      </p:sp>
      <p:pic>
        <p:nvPicPr>
          <p:cNvPr id="553995" name="Picture 11" descr="brooks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351019" y="1406225"/>
            <a:ext cx="822625" cy="1032314"/>
          </a:xfrm>
          <a:prstGeom prst="rect">
            <a:avLst/>
          </a:prstGeom>
          <a:noFill/>
        </p:spPr>
      </p:pic>
      <p:sp>
        <p:nvSpPr>
          <p:cNvPr id="553996" name="Rectangle 12"/>
          <p:cNvSpPr>
            <a:spLocks noChangeArrowheads="1"/>
          </p:cNvSpPr>
          <p:nvPr/>
        </p:nvSpPr>
        <p:spPr bwMode="auto">
          <a:xfrm>
            <a:off x="3012342" y="2436398"/>
            <a:ext cx="1371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950" dirty="0"/>
              <a:t>2005 Keynote: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950" dirty="0"/>
              <a:t>Walt Brooks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950" dirty="0"/>
              <a:t>NASA Advanced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950" dirty="0"/>
              <a:t>Supercomputing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950" dirty="0"/>
              <a:t>Division Director</a:t>
            </a:r>
          </a:p>
        </p:txBody>
      </p:sp>
      <p:pic>
        <p:nvPicPr>
          <p:cNvPr id="553997" name="Picture 13" descr="boisseau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27851" y="1402179"/>
            <a:ext cx="776737" cy="1034136"/>
          </a:xfrm>
          <a:prstGeom prst="rect">
            <a:avLst/>
          </a:prstGeom>
          <a:noFill/>
        </p:spPr>
      </p:pic>
      <p:sp>
        <p:nvSpPr>
          <p:cNvPr id="553998" name="Rectangle 14"/>
          <p:cNvSpPr>
            <a:spLocks noChangeArrowheads="1"/>
          </p:cNvSpPr>
          <p:nvPr/>
        </p:nvSpPr>
        <p:spPr bwMode="auto">
          <a:xfrm>
            <a:off x="4831912" y="2413406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950" dirty="0"/>
              <a:t>2007 Keynote: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950" dirty="0"/>
              <a:t>Jay </a:t>
            </a:r>
            <a:r>
              <a:rPr lang="en-US" sz="950" dirty="0" err="1"/>
              <a:t>Boisseau</a:t>
            </a:r>
            <a:endParaRPr lang="en-US" sz="950" dirty="0"/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950" dirty="0"/>
              <a:t>Director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950" dirty="0"/>
              <a:t>Texas Advanced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950" dirty="0"/>
              <a:t>Computing Center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950" dirty="0"/>
              <a:t>U. Texas Austin</a:t>
            </a:r>
          </a:p>
        </p:txBody>
      </p:sp>
      <p:pic>
        <p:nvPicPr>
          <p:cNvPr id="554000" name="Picture 16" descr="jose_munoz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054179" y="1378844"/>
            <a:ext cx="806077" cy="1054844"/>
          </a:xfrm>
          <a:prstGeom prst="rect">
            <a:avLst/>
          </a:prstGeom>
          <a:noFill/>
        </p:spPr>
      </p:pic>
      <p:sp>
        <p:nvSpPr>
          <p:cNvPr id="554001" name="Text Box 17"/>
          <p:cNvSpPr txBox="1">
            <a:spLocks noChangeArrowheads="1"/>
          </p:cNvSpPr>
          <p:nvPr/>
        </p:nvSpPr>
        <p:spPr bwMode="auto">
          <a:xfrm>
            <a:off x="5656337" y="2464388"/>
            <a:ext cx="1524000" cy="794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950" dirty="0"/>
              <a:t>2008 Keynote: </a:t>
            </a:r>
            <a:r>
              <a:rPr lang="en-US" sz="950" dirty="0" smtClean="0"/>
              <a:t>             Jos</a:t>
            </a:r>
            <a:r>
              <a:rPr lang="en-US" sz="950" dirty="0" smtClean="0">
                <a:cs typeface="Times New Roman" pitchFamily="18" charset="0"/>
              </a:rPr>
              <a:t>é </a:t>
            </a:r>
            <a:r>
              <a:rPr lang="en-US" sz="950" dirty="0">
                <a:cs typeface="Times New Roman" pitchFamily="18" charset="0"/>
              </a:rPr>
              <a:t>Munoz </a:t>
            </a:r>
            <a:r>
              <a:rPr lang="en-US" sz="950" dirty="0" smtClean="0">
                <a:cs typeface="Times New Roman" pitchFamily="18" charset="0"/>
              </a:rPr>
              <a:t>             Deputy </a:t>
            </a:r>
            <a:r>
              <a:rPr lang="en-US" sz="950" dirty="0">
                <a:cs typeface="Times New Roman" pitchFamily="18" charset="0"/>
              </a:rPr>
              <a:t>Office </a:t>
            </a:r>
            <a:r>
              <a:rPr lang="en-US" sz="950" dirty="0" smtClean="0">
                <a:cs typeface="Times New Roman" pitchFamily="18" charset="0"/>
              </a:rPr>
              <a:t>Dir            </a:t>
            </a:r>
            <a:r>
              <a:rPr lang="en-US" sz="950" dirty="0" err="1" smtClean="0">
                <a:cs typeface="Times New Roman" pitchFamily="18" charset="0"/>
              </a:rPr>
              <a:t>Sr</a:t>
            </a:r>
            <a:r>
              <a:rPr lang="en-US" sz="950" dirty="0" smtClean="0">
                <a:cs typeface="Times New Roman" pitchFamily="18" charset="0"/>
              </a:rPr>
              <a:t> </a:t>
            </a:r>
            <a:r>
              <a:rPr lang="en-US" sz="950" dirty="0" err="1" smtClean="0">
                <a:cs typeface="Times New Roman" pitchFamily="18" charset="0"/>
              </a:rPr>
              <a:t>Sci</a:t>
            </a:r>
            <a:r>
              <a:rPr lang="en-US" sz="950" dirty="0" smtClean="0">
                <a:cs typeface="Times New Roman" pitchFamily="18" charset="0"/>
              </a:rPr>
              <a:t> </a:t>
            </a:r>
            <a:r>
              <a:rPr lang="en-US" sz="950" dirty="0">
                <a:cs typeface="Times New Roman" pitchFamily="18" charset="0"/>
              </a:rPr>
              <a:t>Advisor </a:t>
            </a:r>
            <a:r>
              <a:rPr lang="en-US" sz="950" dirty="0" smtClean="0">
                <a:cs typeface="Times New Roman" pitchFamily="18" charset="0"/>
              </a:rPr>
              <a:t>             NSF Office </a:t>
            </a:r>
            <a:r>
              <a:rPr lang="en-US" sz="950" dirty="0">
                <a:cs typeface="Times New Roman" pitchFamily="18" charset="0"/>
              </a:rPr>
              <a:t>of </a:t>
            </a:r>
            <a:r>
              <a:rPr lang="en-US" sz="950" dirty="0" smtClean="0">
                <a:cs typeface="Times New Roman" pitchFamily="18" charset="0"/>
              </a:rPr>
              <a:t>Cyberinfrastructure</a:t>
            </a:r>
            <a:endParaRPr lang="en-US" sz="950" dirty="0">
              <a:cs typeface="Times New Roman" pitchFamily="18" charset="0"/>
            </a:endParaRPr>
          </a:p>
        </p:txBody>
      </p:sp>
      <p:sp>
        <p:nvSpPr>
          <p:cNvPr id="554003" name="Text Box 19"/>
          <p:cNvSpPr txBox="1">
            <a:spLocks noChangeArrowheads="1"/>
          </p:cNvSpPr>
          <p:nvPr/>
        </p:nvSpPr>
        <p:spPr bwMode="auto">
          <a:xfrm>
            <a:off x="6596725" y="2476913"/>
            <a:ext cx="1447800" cy="881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950" dirty="0"/>
              <a:t>2009 Keynote</a:t>
            </a:r>
            <a:r>
              <a:rPr lang="en-US" sz="950" dirty="0" smtClean="0"/>
              <a:t>:    </a:t>
            </a:r>
            <a:r>
              <a:rPr lang="en-US" sz="950" dirty="0"/>
              <a:t>Douglass </a:t>
            </a:r>
            <a:r>
              <a:rPr lang="en-US" sz="950" dirty="0" smtClean="0"/>
              <a:t>Post           Chief </a:t>
            </a:r>
            <a:r>
              <a:rPr lang="en-US" sz="950" dirty="0"/>
              <a:t>Scientist         </a:t>
            </a:r>
            <a:r>
              <a:rPr lang="en-US" sz="950" dirty="0" smtClean="0"/>
              <a:t>     US </a:t>
            </a:r>
            <a:r>
              <a:rPr lang="en-US" sz="950" dirty="0"/>
              <a:t>Dept of Defense       HPC Modernization Program</a:t>
            </a:r>
          </a:p>
        </p:txBody>
      </p:sp>
      <p:sp>
        <p:nvSpPr>
          <p:cNvPr id="553999" name="Text Box 15"/>
          <p:cNvSpPr txBox="1">
            <a:spLocks noChangeArrowheads="1"/>
          </p:cNvSpPr>
          <p:nvPr/>
        </p:nvSpPr>
        <p:spPr bwMode="auto">
          <a:xfrm>
            <a:off x="6242460" y="3609842"/>
            <a:ext cx="2419503" cy="194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FREE!</a:t>
            </a:r>
          </a:p>
          <a:p>
            <a:pPr>
              <a:spcBef>
                <a:spcPts val="0"/>
              </a:spcBef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Wed Sep 21 2016</a:t>
            </a:r>
          </a:p>
          <a:p>
            <a:pPr>
              <a:spcBef>
                <a:spcPts val="0"/>
              </a:spcBef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@ 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</a:rPr>
              <a:t>Over 235 </a:t>
            </a:r>
            <a:r>
              <a:rPr lang="en-US" dirty="0" smtClean="0">
                <a:solidFill>
                  <a:schemeClr val="bg1"/>
                </a:solidFill>
              </a:rPr>
              <a:t>registra2ons </a:t>
            </a:r>
            <a:r>
              <a:rPr lang="en-US" dirty="0">
                <a:solidFill>
                  <a:schemeClr val="bg1"/>
                </a:solidFill>
              </a:rPr>
              <a:t>already!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1400" dirty="0">
                <a:solidFill>
                  <a:schemeClr val="bg1"/>
                </a:solidFill>
              </a:rPr>
              <a:t>Over </a:t>
            </a:r>
            <a:r>
              <a:rPr lang="en-US" sz="1400" dirty="0" smtClean="0">
                <a:solidFill>
                  <a:schemeClr val="bg1"/>
                </a:solidFill>
              </a:rPr>
              <a:t>152 </a:t>
            </a:r>
            <a:r>
              <a:rPr lang="en-US" sz="1400" dirty="0" err="1" smtClean="0">
                <a:solidFill>
                  <a:schemeClr val="bg1"/>
                </a:solidFill>
              </a:rPr>
              <a:t>ie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>
                <a:solidFill>
                  <a:schemeClr val="bg1"/>
                </a:solidFill>
              </a:rPr>
              <a:t>first day, over 200 in the first week, over 225 in the first month.</a:t>
            </a:r>
          </a:p>
        </p:txBody>
      </p:sp>
      <p:sp>
        <p:nvSpPr>
          <p:cNvPr id="554005" name="Text Box 21"/>
          <p:cNvSpPr txBox="1">
            <a:spLocks noChangeArrowheads="1"/>
          </p:cNvSpPr>
          <p:nvPr/>
        </p:nvSpPr>
        <p:spPr bwMode="auto">
          <a:xfrm>
            <a:off x="6141097" y="4628582"/>
            <a:ext cx="2504398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1500" b="1" dirty="0" smtClean="0"/>
              <a:t>Reception/Poster Session</a:t>
            </a:r>
          </a:p>
          <a:p>
            <a:pPr>
              <a:spcBef>
                <a:spcPts val="0"/>
              </a:spcBef>
            </a:pPr>
            <a:r>
              <a:rPr lang="en-US" sz="1500" b="1" dirty="0" smtClean="0"/>
              <a:t>Tue Sep 20 2015 </a:t>
            </a:r>
            <a:r>
              <a:rPr lang="en-US" sz="1500" b="1" dirty="0"/>
              <a:t>@ </a:t>
            </a:r>
            <a:r>
              <a:rPr lang="en-US" sz="1500" b="1" dirty="0" smtClean="0"/>
              <a:t>OU</a:t>
            </a:r>
            <a:endParaRPr lang="en-US" sz="1500" b="1" dirty="0"/>
          </a:p>
          <a:p>
            <a:pPr>
              <a:lnSpc>
                <a:spcPct val="20000"/>
              </a:lnSpc>
              <a:spcBef>
                <a:spcPct val="50000"/>
              </a:spcBef>
            </a:pPr>
            <a:r>
              <a:rPr lang="en-US" sz="1500" b="1" dirty="0" smtClean="0"/>
              <a:t>Symposium</a:t>
            </a:r>
          </a:p>
          <a:p>
            <a:pPr>
              <a:lnSpc>
                <a:spcPct val="20000"/>
              </a:lnSpc>
              <a:spcBef>
                <a:spcPct val="50000"/>
              </a:spcBef>
            </a:pPr>
            <a:r>
              <a:rPr lang="en-US" sz="1500" b="1" dirty="0" smtClean="0"/>
              <a:t>Wed Sep 21 2015 </a:t>
            </a:r>
            <a:r>
              <a:rPr lang="en-US" sz="1500" b="1" dirty="0"/>
              <a:t>@ </a:t>
            </a:r>
            <a:r>
              <a:rPr lang="en-US" sz="1500" b="1" dirty="0" smtClean="0"/>
              <a:t>OU</a:t>
            </a:r>
          </a:p>
        </p:txBody>
      </p:sp>
      <p:pic>
        <p:nvPicPr>
          <p:cNvPr id="554006" name="Picture 22" descr="post_douglass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909847" y="1378844"/>
            <a:ext cx="846857" cy="1057470"/>
          </a:xfrm>
          <a:prstGeom prst="rect">
            <a:avLst/>
          </a:prstGeom>
          <a:noFill/>
        </p:spPr>
      </p:pic>
      <p:pic>
        <p:nvPicPr>
          <p:cNvPr id="79874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797775" y="1378844"/>
            <a:ext cx="864188" cy="1106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 Box 19"/>
          <p:cNvSpPr txBox="1">
            <a:spLocks noChangeArrowheads="1"/>
          </p:cNvSpPr>
          <p:nvPr/>
        </p:nvSpPr>
        <p:spPr bwMode="auto">
          <a:xfrm>
            <a:off x="7664758" y="2512525"/>
            <a:ext cx="1447800" cy="750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950" dirty="0" smtClean="0"/>
              <a:t>2010 Keynote           Horst Simon           Deputy Director         Lawrence Berkeley Nat’l Laboratory</a:t>
            </a:r>
            <a:endParaRPr lang="en-US" sz="950" dirty="0"/>
          </a:p>
        </p:txBody>
      </p:sp>
      <p:sp>
        <p:nvSpPr>
          <p:cNvPr id="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Write a CI Proposal</a:t>
            </a:r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Fri Aug 12 2016</a:t>
            </a:r>
            <a:endParaRPr lang="en-US" dirty="0"/>
          </a:p>
        </p:txBody>
      </p:sp>
      <p:pic>
        <p:nvPicPr>
          <p:cNvPr id="33" name="Picture 32" descr="schneider_barry_cropped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492811" y="3585315"/>
            <a:ext cx="812336" cy="1043268"/>
          </a:xfrm>
          <a:prstGeom prst="rect">
            <a:avLst/>
          </a:prstGeom>
        </p:spPr>
      </p:pic>
      <p:sp>
        <p:nvSpPr>
          <p:cNvPr id="34" name="Text Box 19"/>
          <p:cNvSpPr txBox="1">
            <a:spLocks noChangeArrowheads="1"/>
          </p:cNvSpPr>
          <p:nvPr/>
        </p:nvSpPr>
        <p:spPr bwMode="auto">
          <a:xfrm>
            <a:off x="269832" y="4671079"/>
            <a:ext cx="1238221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000" dirty="0" smtClean="0"/>
              <a:t>2011 Keynote         Barry Schneider  Program Manager         National Science Foundation</a:t>
            </a:r>
            <a:endParaRPr lang="en-US" sz="1000" dirty="0"/>
          </a:p>
        </p:txBody>
      </p:sp>
      <p:sp>
        <p:nvSpPr>
          <p:cNvPr id="32" name="Text Box 19"/>
          <p:cNvSpPr txBox="1">
            <a:spLocks noChangeArrowheads="1"/>
          </p:cNvSpPr>
          <p:nvPr/>
        </p:nvSpPr>
        <p:spPr bwMode="auto">
          <a:xfrm>
            <a:off x="1206244" y="4671079"/>
            <a:ext cx="118559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000" dirty="0" smtClean="0"/>
              <a:t>2012 Keynote        Thom Dunning  Director             National Center for Supercomputing Applications</a:t>
            </a: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2183996" y="4651200"/>
            <a:ext cx="12265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2013 Keynote:      </a:t>
            </a:r>
            <a:r>
              <a:rPr lang="en-US" sz="1000" dirty="0" smtClean="0"/>
              <a:t>       John </a:t>
            </a:r>
            <a:r>
              <a:rPr lang="en-US" sz="1000" dirty="0" err="1"/>
              <a:t>Shalf</a:t>
            </a:r>
            <a:r>
              <a:rPr lang="en-US" sz="1000" dirty="0"/>
              <a:t>           </a:t>
            </a:r>
            <a:r>
              <a:rPr lang="en-US" sz="1000" dirty="0" smtClean="0"/>
              <a:t>        </a:t>
            </a:r>
            <a:r>
              <a:rPr lang="en-US" sz="1000" dirty="0" err="1" smtClean="0"/>
              <a:t>Dept</a:t>
            </a:r>
            <a:r>
              <a:rPr lang="en-US" sz="1000" dirty="0" smtClean="0"/>
              <a:t> </a:t>
            </a:r>
            <a:r>
              <a:rPr lang="en-US" sz="1000" dirty="0"/>
              <a:t>Head </a:t>
            </a:r>
            <a:r>
              <a:rPr lang="en-US" sz="1000" dirty="0" smtClean="0"/>
              <a:t>CS     Lawrence              Berkeley Nat’l Lab          </a:t>
            </a:r>
            <a:r>
              <a:rPr lang="en-US" sz="1000" dirty="0"/>
              <a:t>CTO, </a:t>
            </a:r>
            <a:r>
              <a:rPr lang="en-US" sz="1000" dirty="0" smtClean="0"/>
              <a:t>NERSC</a:t>
            </a:r>
            <a:endParaRPr lang="en-US" sz="1000" dirty="0"/>
          </a:p>
        </p:txBody>
      </p:sp>
      <p:pic>
        <p:nvPicPr>
          <p:cNvPr id="2050" name="Picture 2" descr="http://151.1.219.218/0363ab79-79e0-4d83-a130-9d6d3eb28b6b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538" y="3557434"/>
            <a:ext cx="819445" cy="1093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Box 34"/>
          <p:cNvSpPr txBox="1"/>
          <p:nvPr/>
        </p:nvSpPr>
        <p:spPr>
          <a:xfrm>
            <a:off x="3201935" y="4624912"/>
            <a:ext cx="11272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2014 </a:t>
            </a:r>
            <a:r>
              <a:rPr lang="en-US" sz="1000" dirty="0"/>
              <a:t>Keynote:   </a:t>
            </a:r>
            <a:r>
              <a:rPr lang="en-US" sz="1000" dirty="0" smtClean="0"/>
              <a:t>            Irene </a:t>
            </a:r>
            <a:r>
              <a:rPr lang="en-US" sz="1000" dirty="0" err="1" smtClean="0"/>
              <a:t>Qualters</a:t>
            </a:r>
            <a:r>
              <a:rPr lang="en-US" sz="1000" dirty="0" smtClean="0"/>
              <a:t>                   Division Dir           Advanced Cyberinfrastructure Division, NSF</a:t>
            </a:r>
            <a:endParaRPr lang="en-US" sz="1000" dirty="0"/>
          </a:p>
        </p:txBody>
      </p:sp>
      <p:pic>
        <p:nvPicPr>
          <p:cNvPr id="2" name="Picture 2" descr="Jim Kurose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4846" y="3555407"/>
            <a:ext cx="1043217" cy="1043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Box 36"/>
          <p:cNvSpPr txBox="1"/>
          <p:nvPr/>
        </p:nvSpPr>
        <p:spPr>
          <a:xfrm>
            <a:off x="4083138" y="4607343"/>
            <a:ext cx="13008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2015 Keynote:                  Jim Kurose                      </a:t>
            </a:r>
            <a:r>
              <a:rPr lang="en-US" sz="1000" dirty="0" err="1" smtClean="0"/>
              <a:t>Asst</a:t>
            </a:r>
            <a:r>
              <a:rPr lang="en-US" sz="1000" dirty="0" smtClean="0"/>
              <a:t> Director                Comp &amp; Info </a:t>
            </a:r>
            <a:r>
              <a:rPr lang="en-US" sz="1000" dirty="0" err="1" smtClean="0"/>
              <a:t>Sci</a:t>
            </a:r>
            <a:r>
              <a:rPr lang="en-US" sz="1000" dirty="0" smtClean="0"/>
              <a:t> &amp; </a:t>
            </a:r>
            <a:r>
              <a:rPr lang="en-US" sz="1000" dirty="0" err="1" smtClean="0"/>
              <a:t>Engr</a:t>
            </a:r>
            <a:r>
              <a:rPr lang="en-US" sz="1000" dirty="0" smtClean="0"/>
              <a:t> Directorate, NSF</a:t>
            </a:r>
            <a:endParaRPr lang="en-US" sz="1000" dirty="0"/>
          </a:p>
        </p:txBody>
      </p:sp>
      <p:pic>
        <p:nvPicPr>
          <p:cNvPr id="2052" name="Picture 4" descr="Dan Stanzione, Ph.D.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1771" y="3521322"/>
            <a:ext cx="1041117" cy="1555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Rectangle 14"/>
          <p:cNvSpPr>
            <a:spLocks noChangeArrowheads="1"/>
          </p:cNvSpPr>
          <p:nvPr/>
        </p:nvSpPr>
        <p:spPr bwMode="auto">
          <a:xfrm>
            <a:off x="5127409" y="5095679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 smtClean="0"/>
              <a:t>2016 </a:t>
            </a:r>
            <a:r>
              <a:rPr lang="en-US" sz="1200" dirty="0"/>
              <a:t>Keynote: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 smtClean="0"/>
              <a:t>Dan </a:t>
            </a:r>
            <a:r>
              <a:rPr lang="en-US" sz="1200" dirty="0" err="1" smtClean="0"/>
              <a:t>Stanzione</a:t>
            </a:r>
            <a:endParaRPr lang="en-US" sz="1200" dirty="0"/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 smtClean="0"/>
              <a:t>Exec Director</a:t>
            </a:r>
            <a:endParaRPr lang="en-US" sz="1200" dirty="0"/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Texas Advanced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Computing Center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U. Texas Austin</a:t>
            </a:r>
          </a:p>
        </p:txBody>
      </p:sp>
      <p:pic>
        <p:nvPicPr>
          <p:cNvPr id="1026" name="Picture 2" descr="Ron Cooper, MBA - Duke University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5" y="1391008"/>
            <a:ext cx="854331" cy="854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Rectangle 8"/>
          <p:cNvSpPr>
            <a:spLocks noChangeArrowheads="1"/>
          </p:cNvSpPr>
          <p:nvPr/>
        </p:nvSpPr>
        <p:spPr bwMode="auto">
          <a:xfrm>
            <a:off x="55943" y="2332229"/>
            <a:ext cx="1032191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950" dirty="0" smtClean="0"/>
              <a:t>2002 </a:t>
            </a:r>
            <a:r>
              <a:rPr lang="en-US" sz="950" dirty="0"/>
              <a:t>Keynote: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950" dirty="0" smtClean="0"/>
              <a:t>Ron Cooper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950" dirty="0" smtClean="0"/>
              <a:t>Center of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950" dirty="0" smtClean="0"/>
              <a:t>Excellence in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950" dirty="0" smtClean="0"/>
              <a:t>IT &amp; Telecom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950" dirty="0" smtClean="0"/>
              <a:t>Exec Director</a:t>
            </a:r>
            <a:endParaRPr lang="en-US" sz="95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27455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733800"/>
            <a:ext cx="8001000" cy="190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6000" dirty="0" smtClean="0">
                <a:latin typeface="Arial Black" panose="020B0A04020102020204" pitchFamily="34" charset="0"/>
              </a:rPr>
              <a:t>Thanks for your attention!</a:t>
            </a:r>
            <a:br>
              <a:rPr lang="en-US" sz="6000" dirty="0" smtClean="0">
                <a:latin typeface="Arial Black" panose="020B0A04020102020204" pitchFamily="34" charset="0"/>
              </a:rPr>
            </a:br>
            <a:r>
              <a:rPr lang="en-US" sz="6000" dirty="0" smtClean="0">
                <a:latin typeface="Arial Black" panose="020B0A04020102020204" pitchFamily="34" charset="0"/>
              </a:rPr>
              <a:t/>
            </a:r>
            <a:br>
              <a:rPr lang="en-US" sz="6000" dirty="0" smtClean="0">
                <a:latin typeface="Arial Black" panose="020B0A04020102020204" pitchFamily="34" charset="0"/>
              </a:rPr>
            </a:br>
            <a:r>
              <a:rPr lang="en-US" sz="6000" dirty="0" smtClean="0">
                <a:latin typeface="Arial Black" panose="020B0A04020102020204" pitchFamily="34" charset="0"/>
              </a:rPr>
              <a:t/>
            </a:r>
            <a:br>
              <a:rPr lang="en-US" sz="6000" dirty="0" smtClean="0">
                <a:latin typeface="Arial Black" panose="020B0A04020102020204" pitchFamily="34" charset="0"/>
              </a:rPr>
            </a:br>
            <a:r>
              <a:rPr lang="en-US" sz="6000" dirty="0" smtClean="0">
                <a:latin typeface="Arial Black" panose="020B0A04020102020204" pitchFamily="34" charset="0"/>
              </a:rPr>
              <a:t>Questions?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3200" dirty="0" smtClean="0"/>
              <a:t>hneeman@ou.edu</a:t>
            </a:r>
          </a:p>
        </p:txBody>
      </p:sp>
      <p:sp>
        <p:nvSpPr>
          <p:cNvPr id="80899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390559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the Solicitation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NSF provides an extensive, reasonably detailed solicitation.</a:t>
            </a:r>
          </a:p>
          <a:p>
            <a:pPr lvl="1"/>
            <a:r>
              <a:rPr lang="en-US" dirty="0" smtClean="0"/>
              <a:t>Read it.</a:t>
            </a:r>
          </a:p>
          <a:p>
            <a:pPr lvl="1"/>
            <a:r>
              <a:rPr lang="en-US" dirty="0" smtClean="0"/>
              <a:t>Obey it.</a:t>
            </a:r>
          </a:p>
          <a:p>
            <a:r>
              <a:rPr lang="en-US" dirty="0" smtClean="0"/>
              <a:t>Failure to obey the solicitation can be grounds </a:t>
            </a:r>
            <a:r>
              <a:rPr lang="en-US" dirty="0" smtClean="0"/>
              <a:t>for</a:t>
            </a:r>
            <a:r>
              <a:rPr lang="en-US" dirty="0" smtClean="0"/>
              <a:t>          returning </a:t>
            </a:r>
            <a:r>
              <a:rPr lang="en-US" dirty="0" smtClean="0"/>
              <a:t>your proposal without review.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Write a CI Proposal</a:t>
            </a:r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Fri Aug 12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3469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869" y="1248779"/>
            <a:ext cx="8229600" cy="515202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Describe the overall project.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Give your project a name. Use it often.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It’s great if the name obviously relates to your institution.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Justify: In your first paragraph, quote a report from a national body (e.g., NSF, national academies, </a:t>
            </a:r>
            <a:r>
              <a:rPr lang="en-US" dirty="0" err="1" smtClean="0"/>
              <a:t>etc</a:t>
            </a:r>
            <a:r>
              <a:rPr lang="en-US" dirty="0" smtClean="0"/>
              <a:t>) saying that this sort of project is important.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will be the outcome if the proposal </a:t>
            </a:r>
            <a:r>
              <a:rPr lang="en-US" b="1" u="sng" dirty="0" smtClean="0"/>
              <a:t>isn’t</a:t>
            </a:r>
            <a:r>
              <a:rPr lang="en-US" dirty="0" smtClean="0"/>
              <a:t> funded?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Don’t whine about how little your institution has or how old your current infrastructure is. That’s not the NSF’s problem.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Give a quick list of research projects.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Give a quick description of the equipment.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Provide a table of all projects, including how much of the resource they need, their funding and headcounts.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If the proposal has no unifying science theme, provide a list of </a:t>
            </a:r>
            <a:r>
              <a:rPr lang="en-US" dirty="0" err="1" smtClean="0"/>
              <a:t>themeless</a:t>
            </a:r>
            <a:r>
              <a:rPr lang="en-US" dirty="0" smtClean="0"/>
              <a:t> funded grants from past instances of the same program.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Write a CI Proposal</a:t>
            </a:r>
            <a:endParaRPr lang="en-US" dirty="0"/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Fri Aug 12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7118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4207"/>
            <a:ext cx="8229600" cy="4708525"/>
          </a:xfrm>
        </p:spPr>
        <p:txBody>
          <a:bodyPr/>
          <a:lstStyle/>
          <a:p>
            <a:r>
              <a:rPr lang="en-US" dirty="0" smtClean="0"/>
              <a:t>Each research project to be served by the equipment should have anywhere from a page to a few sentences of description, along with the answers to the questions on the next few slides.</a:t>
            </a:r>
          </a:p>
          <a:p>
            <a:pPr lvl="1"/>
            <a:r>
              <a:rPr lang="en-US" dirty="0" smtClean="0"/>
              <a:t>Prove that it’ll be full a lot, ideally oversubscribed.</a:t>
            </a:r>
          </a:p>
          <a:p>
            <a:pPr lvl="1"/>
            <a:r>
              <a:rPr lang="en-US" dirty="0" smtClean="0"/>
              <a:t>Prove that what fills it is important, </a:t>
            </a:r>
            <a:r>
              <a:rPr lang="en-US" b="1" u="sng" dirty="0" smtClean="0"/>
              <a:t>transformative</a:t>
            </a:r>
            <a:r>
              <a:rPr lang="en-US" dirty="0" smtClean="0"/>
              <a:t> research.</a:t>
            </a:r>
          </a:p>
          <a:p>
            <a:r>
              <a:rPr lang="en-US" dirty="0" smtClean="0"/>
              <a:t>Hero projects should get the most proposal real estate and should come first; gradually reduce the length of later, less shiny projects.</a:t>
            </a:r>
          </a:p>
          <a:p>
            <a:r>
              <a:rPr lang="en-US" dirty="0" smtClean="0"/>
              <a:t>For a Cyberinfrastructure proposal, the biggest consumers of the resource should be early, but you don’t have to go in order of consumption -- go from most compelling to least.</a:t>
            </a:r>
          </a:p>
          <a:p>
            <a:r>
              <a:rPr lang="en-US" dirty="0" smtClean="0"/>
              <a:t>For Small Institution proposals, there’s room to use teaching.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Write a CI Proposal</a:t>
            </a:r>
            <a:endParaRPr lang="en-US" dirty="0"/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Fri Aug 12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0862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Equipment Proposal Questions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For each research project:</a:t>
            </a:r>
          </a:p>
          <a:p>
            <a:r>
              <a:rPr lang="en-US" dirty="0" smtClean="0"/>
              <a:t>How much funding does your research currently have? How much is pending? Planned? From what sources?</a:t>
            </a:r>
          </a:p>
          <a:p>
            <a:r>
              <a:rPr lang="en-US" dirty="0" smtClean="0"/>
              <a:t>How many faculty, staff, postdocs, grad students and undergrads on your team will be served by this equipment?</a:t>
            </a:r>
          </a:p>
          <a:p>
            <a:r>
              <a:rPr lang="en-US" dirty="0" smtClean="0"/>
              <a:t>What makes your research transformational?</a:t>
            </a:r>
          </a:p>
          <a:p>
            <a:r>
              <a:rPr lang="en-US" dirty="0" smtClean="0"/>
              <a:t>What are the broader impacts?</a:t>
            </a:r>
          </a:p>
          <a:p>
            <a:pPr lvl="1"/>
            <a:r>
              <a:rPr lang="en-US" dirty="0" smtClean="0"/>
              <a:t>Not just in the STEM research sense</a:t>
            </a:r>
          </a:p>
          <a:p>
            <a:pPr lvl="2"/>
            <a:r>
              <a:rPr lang="en-US" dirty="0" smtClean="0"/>
              <a:t>Underrepresented populations</a:t>
            </a:r>
          </a:p>
          <a:p>
            <a:pPr lvl="2"/>
            <a:r>
              <a:rPr lang="en-US" dirty="0" smtClean="0"/>
              <a:t>Integration of education and research</a:t>
            </a:r>
          </a:p>
          <a:p>
            <a:pPr lvl="2"/>
            <a:r>
              <a:rPr lang="en-US" dirty="0" smtClean="0"/>
              <a:t>Dissemination</a:t>
            </a:r>
          </a:p>
          <a:p>
            <a:pPr lvl="2"/>
            <a:r>
              <a:rPr lang="en-US" dirty="0" smtClean="0"/>
              <a:t>Societal impact</a:t>
            </a:r>
          </a:p>
          <a:p>
            <a:pPr lvl="2"/>
            <a:r>
              <a:rPr lang="en-US" dirty="0" err="1" smtClean="0"/>
              <a:t>etc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Write a CI Proposal</a:t>
            </a:r>
            <a:endParaRPr lang="en-US" dirty="0"/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Fri Aug 12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9988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Equipment Proposal Questions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much of </a:t>
            </a:r>
            <a:r>
              <a:rPr lang="en-US" dirty="0" smtClean="0"/>
              <a:t>the proposed </a:t>
            </a:r>
            <a:r>
              <a:rPr lang="en-US" dirty="0"/>
              <a:t>resource (CPU hours, storage, </a:t>
            </a:r>
            <a:r>
              <a:rPr lang="en-US" dirty="0" smtClean="0"/>
              <a:t>bandwidth, </a:t>
            </a:r>
            <a:r>
              <a:rPr lang="en-US" dirty="0"/>
              <a:t>whatever) do you expect to need over the next N years?</a:t>
            </a:r>
          </a:p>
          <a:p>
            <a:r>
              <a:rPr lang="en-US" dirty="0" smtClean="0"/>
              <a:t>How did you calculate this amount?</a:t>
            </a:r>
          </a:p>
          <a:p>
            <a:r>
              <a:rPr lang="en-US" dirty="0" smtClean="0"/>
              <a:t>Please give me a one page summary of your research that incorporates these issues.</a:t>
            </a:r>
          </a:p>
          <a:p>
            <a:pPr lvl="1"/>
            <a:r>
              <a:rPr lang="en-US" dirty="0" smtClean="0"/>
              <a:t>This is typically straightforward, because faculty often have either a 1 page summary from a grant proposal or a more broad research statement.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Write a CI Proposal</a:t>
            </a:r>
            <a:endParaRPr lang="en-US" dirty="0"/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Fri Aug 12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9638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550" dirty="0" smtClean="0"/>
              <a:t>MRI/CRI for HPC Cluster Questions #1</a:t>
            </a:r>
            <a:endParaRPr lang="en-US" sz="355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6350"/>
            <a:ext cx="8229600" cy="484981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How many CPU core hours or node hours will you need over the next N years?</a:t>
            </a:r>
          </a:p>
          <a:p>
            <a:r>
              <a:rPr lang="en-US" dirty="0" smtClean="0"/>
              <a:t>How did you determine that?</a:t>
            </a:r>
          </a:p>
          <a:p>
            <a:r>
              <a:rPr lang="en-US" dirty="0" smtClean="0"/>
              <a:t>Have you benchmarked your code?</a:t>
            </a:r>
          </a:p>
          <a:p>
            <a:pPr lvl="1"/>
            <a:r>
              <a:rPr lang="en-US" dirty="0" smtClean="0"/>
              <a:t>On what platform?</a:t>
            </a:r>
          </a:p>
          <a:p>
            <a:pPr lvl="1"/>
            <a:r>
              <a:rPr lang="en-US" dirty="0" smtClean="0"/>
              <a:t>What is the expected performance improvement on the proposed equipment, compared to the platform you benchmarked on? How did you come up with that estimate?</a:t>
            </a:r>
          </a:p>
          <a:p>
            <a:pPr lvl="1"/>
            <a:r>
              <a:rPr lang="en-US" dirty="0" smtClean="0"/>
              <a:t>If it’s your own code (or if you’re part of the development team for a community code), do you plan to optimize the software?   If so, what performance improvement do you anticipate?</a:t>
            </a:r>
          </a:p>
          <a:p>
            <a:pPr lvl="2"/>
            <a:r>
              <a:rPr lang="en-US" dirty="0" smtClean="0"/>
              <a:t>Be conservative with your estimates. Wild claims of amazing speedup won’t impress the reviewers, they’ll just think you’re naïve or </a:t>
            </a:r>
            <a:r>
              <a:rPr lang="en-US" dirty="0" err="1" smtClean="0"/>
              <a:t>BSing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r>
              <a:rPr lang="en-US" sz="2400" dirty="0" smtClean="0">
                <a:hlinkClick r:id="rId3"/>
              </a:rPr>
              <a:t>http://www.nsf.gov/pubs/2011/nsf11011/nsf11011.jsp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Write a CI Proposal</a:t>
            </a:r>
            <a:endParaRPr lang="en-US" dirty="0"/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Fri Aug 12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1258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550" dirty="0"/>
              <a:t>MRI/CRI </a:t>
            </a:r>
            <a:r>
              <a:rPr lang="en-US" sz="3550" dirty="0" smtClean="0"/>
              <a:t>for HPC </a:t>
            </a:r>
            <a:r>
              <a:rPr lang="en-US" sz="3550" dirty="0"/>
              <a:t>Cluster </a:t>
            </a:r>
            <a:r>
              <a:rPr lang="en-US" sz="3550" dirty="0" smtClean="0"/>
              <a:t>Questions #2</a:t>
            </a:r>
            <a:endParaRPr lang="en-US" sz="355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9038"/>
            <a:ext cx="8229600" cy="4708525"/>
          </a:xfrm>
        </p:spPr>
        <p:txBody>
          <a:bodyPr/>
          <a:lstStyle/>
          <a:p>
            <a:r>
              <a:rPr lang="en-US" dirty="0" smtClean="0"/>
              <a:t>If the proposal is for a new type of platform (for example, accelerators such as GPUs or Intel Xeon Phi/MIC):</a:t>
            </a:r>
          </a:p>
          <a:p>
            <a:pPr lvl="1"/>
            <a:r>
              <a:rPr lang="en-US" dirty="0" smtClean="0"/>
              <a:t>Who will be responsible for porting the code to the new platform?</a:t>
            </a:r>
          </a:p>
          <a:p>
            <a:pPr lvl="2"/>
            <a:r>
              <a:rPr lang="en-US" dirty="0" smtClean="0"/>
              <a:t>If this is either a community code or a commercial code, the porting may already have been done by the developers. Say that.</a:t>
            </a:r>
          </a:p>
          <a:p>
            <a:pPr lvl="1"/>
            <a:r>
              <a:rPr lang="en-US" dirty="0" smtClean="0"/>
              <a:t>Have they committed to do so? How reliable is that commitment? How is that being funded?</a:t>
            </a:r>
          </a:p>
          <a:p>
            <a:pPr lvl="1"/>
            <a:r>
              <a:rPr lang="en-US" dirty="0" smtClean="0"/>
              <a:t>What speedup is expected on the new platform? How was that number determined?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Write a CI Proposal</a:t>
            </a:r>
            <a:endParaRPr lang="en-US" dirty="0"/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Fri Aug 12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5381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PWI" val="9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NBP" val="1"/>
  <p:tag name="BSN" val="1"/>
  <p:tag name="SVT" val="TRUE"/>
  <p:tag name="CVB" val="1"/>
  <p:tag name="SPT" val="FALSE"/>
  <p:tag name="CII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75"/>
  <p:tag name="NBP" val="1"/>
  <p:tag name="CVB" val="75"/>
  <p:tag name="SPT" val="FALSE"/>
  <p:tag name="BSN" val="75"/>
  <p:tag name="LFXCI" val="0"/>
  <p:tag name="SVT" val="TRUE"/>
  <p:tag name="CII" val="7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6"/>
  <p:tag name="NBP" val="1"/>
  <p:tag name="BSN" val="56"/>
  <p:tag name="SVT" val="TRUE"/>
  <p:tag name="CVB" val="56"/>
  <p:tag name="SPT" val="FALSE"/>
  <p:tag name="CII" val="5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21928</TotalTime>
  <Words>2345</Words>
  <Application>Microsoft Office PowerPoint</Application>
  <PresentationFormat>On-screen Show (4:3)</PresentationFormat>
  <Paragraphs>314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 Black</vt:lpstr>
      <vt:lpstr>Tahoma</vt:lpstr>
      <vt:lpstr>Times New Roman</vt:lpstr>
      <vt:lpstr>Wingdings</vt:lpstr>
      <vt:lpstr>Blends</vt:lpstr>
      <vt:lpstr>So You Want to Write a Cyberinfrastructure Proposal</vt:lpstr>
      <vt:lpstr>Outline</vt:lpstr>
      <vt:lpstr>Read the Solicitation</vt:lpstr>
      <vt:lpstr>Vision</vt:lpstr>
      <vt:lpstr>Research Projects</vt:lpstr>
      <vt:lpstr>Equipment Proposal Questions #1</vt:lpstr>
      <vt:lpstr>Equipment Proposal Questions #2</vt:lpstr>
      <vt:lpstr>MRI/CRI for HPC Cluster Questions #1</vt:lpstr>
      <vt:lpstr>MRI/CRI for HPC Cluster Questions #2</vt:lpstr>
      <vt:lpstr>MRI/CRI for HPC or Storage Questions</vt:lpstr>
      <vt:lpstr>CC* Questions #1</vt:lpstr>
      <vt:lpstr>CC* Questions #2</vt:lpstr>
      <vt:lpstr>CC* Questions #3</vt:lpstr>
      <vt:lpstr>Prior Results</vt:lpstr>
      <vt:lpstr>Equipment Description</vt:lpstr>
      <vt:lpstr>Equipment Description</vt:lpstr>
      <vt:lpstr>Impact</vt:lpstr>
      <vt:lpstr>Broader Impacts</vt:lpstr>
      <vt:lpstr>Management Plan</vt:lpstr>
      <vt:lpstr>Management Plan: Facility</vt:lpstr>
      <vt:lpstr>Cost Share</vt:lpstr>
      <vt:lpstr>Institutional Commitment</vt:lpstr>
      <vt:lpstr>CC: Cyberinfrastructure Plan</vt:lpstr>
      <vt:lpstr>OK Supercomputing Symposium 2016</vt:lpstr>
      <vt:lpstr>Thanks for your attention!   Questions? hneeman@ou.edu</vt:lpstr>
    </vt:vector>
  </TitlesOfParts>
  <Company>University of Oklahoma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Supercomputing in Plain English: Overview</dc:title>
  <dc:creator>Henry Neeman</dc:creator>
  <cp:lastModifiedBy>Henry Neeman</cp:lastModifiedBy>
  <cp:revision>651</cp:revision>
  <cp:lastPrinted>1601-01-01T00:00:00Z</cp:lastPrinted>
  <dcterms:created xsi:type="dcterms:W3CDTF">2001-08-18T12:37:15Z</dcterms:created>
  <dcterms:modified xsi:type="dcterms:W3CDTF">2016-08-09T06:34:36Z</dcterms:modified>
</cp:coreProperties>
</file>