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3" r:id="rId7"/>
    <p:sldId id="270" r:id="rId8"/>
    <p:sldId id="271" r:id="rId9"/>
    <p:sldId id="265" r:id="rId10"/>
    <p:sldId id="275" r:id="rId11"/>
    <p:sldId id="277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5B7F-6D11-574B-8B31-70ACB77BCF4F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ADC6-7600-6F4A-A78C-E3DA2486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in</a:t>
            </a:r>
            <a:r>
              <a:rPr lang="en-US" baseline="0" dirty="0" smtClean="0"/>
              <a:t> turbulence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A95F-5431-C44C-BF0A-7D6CC509F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3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7588-967C-1F4A-862F-283290E586E1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856C-56E3-2149-9AB4-162F72E0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mcgovern@o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0699"/>
            <a:ext cx="7772400" cy="2749752"/>
          </a:xfrm>
        </p:spPr>
        <p:txBody>
          <a:bodyPr>
            <a:normAutofit/>
          </a:bodyPr>
          <a:lstStyle/>
          <a:p>
            <a:r>
              <a:rPr lang="en-US" dirty="0" smtClean="0"/>
              <a:t>Multi-Scale </a:t>
            </a:r>
            <a:r>
              <a:rPr lang="en-US" dirty="0" smtClean="0"/>
              <a:t>Spatiotemporal Mining of Atmospheric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Amy McGovern</a:t>
            </a:r>
          </a:p>
          <a:p>
            <a:r>
              <a:rPr lang="en-US" dirty="0" smtClean="0"/>
              <a:t>Schools of Computer Science and Meteorology</a:t>
            </a:r>
          </a:p>
          <a:p>
            <a:r>
              <a:rPr lang="en-US" dirty="0" smtClean="0">
                <a:hlinkClick r:id="rId2"/>
              </a:rPr>
              <a:t>amcgovern@ou.edu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OSCER’s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Vortex identification and extraction went from ~1 week of running time to a few hours</a:t>
            </a:r>
          </a:p>
          <a:p>
            <a:pPr lvl="1"/>
            <a:r>
              <a:rPr lang="en-US" dirty="0" smtClean="0"/>
              <a:t>Consultation with Henry identified key inefficiencies</a:t>
            </a:r>
          </a:p>
          <a:p>
            <a:r>
              <a:rPr lang="en-US" dirty="0" smtClean="0"/>
              <a:t>Henry has identified key issues to fix in other steps as well</a:t>
            </a:r>
          </a:p>
          <a:p>
            <a:pPr lvl="1"/>
            <a:r>
              <a:rPr lang="en-US" dirty="0" smtClean="0"/>
              <a:t>In process of being implemented as we transition to schooner</a:t>
            </a:r>
          </a:p>
          <a:p>
            <a:r>
              <a:rPr lang="en-US" dirty="0"/>
              <a:t>OSCER </a:t>
            </a:r>
            <a:r>
              <a:rPr lang="en-US" dirty="0" smtClean="0"/>
              <a:t>helped my students and I learn </a:t>
            </a:r>
            <a:r>
              <a:rPr lang="en-US" dirty="0"/>
              <a:t>about </a:t>
            </a:r>
            <a:r>
              <a:rPr lang="en-US" dirty="0" smtClean="0"/>
              <a:t>HPC</a:t>
            </a:r>
            <a:endParaRPr lang="en-US" dirty="0"/>
          </a:p>
          <a:p>
            <a:pPr lvl="1"/>
            <a:r>
              <a:rPr lang="en-US" dirty="0" smtClean="0"/>
              <a:t>Our </a:t>
            </a:r>
            <a:r>
              <a:rPr lang="en-US" dirty="0"/>
              <a:t>simulations outgrew boomer so we looked to XSEDE</a:t>
            </a:r>
          </a:p>
          <a:p>
            <a:pPr lvl="1"/>
            <a:r>
              <a:rPr lang="en-US" dirty="0"/>
              <a:t>We are moving back to schooner to better share data within OU</a:t>
            </a:r>
          </a:p>
          <a:p>
            <a:pPr lvl="1"/>
            <a:r>
              <a:rPr lang="en-US" dirty="0"/>
              <a:t>OSCER continued to help us even when our work was on XSEDE </a:t>
            </a:r>
            <a:r>
              <a:rPr lang="en-US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Created unique set of </a:t>
            </a:r>
            <a:r>
              <a:rPr lang="en-US" dirty="0" err="1" smtClean="0"/>
              <a:t>supercell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252 storms at a 500 m horizontal resolution</a:t>
            </a:r>
          </a:p>
          <a:p>
            <a:pPr lvl="1"/>
            <a:r>
              <a:rPr lang="en-US" dirty="0" smtClean="0"/>
              <a:t>~60 storms (in progress) at 100 m horizontal resolution</a:t>
            </a:r>
          </a:p>
          <a:p>
            <a:pPr lvl="1"/>
            <a:r>
              <a:rPr lang="en-US" dirty="0" smtClean="0"/>
              <a:t>Shared with researchers at OU and outside of OU</a:t>
            </a:r>
          </a:p>
          <a:p>
            <a:r>
              <a:rPr lang="en-US" dirty="0" smtClean="0"/>
              <a:t>Developed and applied unique spatiotemporal data mining methods to a wide variety of high-impact weather phenomena </a:t>
            </a:r>
          </a:p>
          <a:p>
            <a:pPr lvl="1"/>
            <a:r>
              <a:rPr lang="en-US" dirty="0" smtClean="0"/>
              <a:t>NSF funded projects: CAREER, REU supplements</a:t>
            </a:r>
          </a:p>
          <a:p>
            <a:pPr lvl="1"/>
            <a:r>
              <a:rPr lang="en-US" dirty="0" smtClean="0"/>
              <a:t>NSF pending projects: BIGDATA</a:t>
            </a:r>
          </a:p>
          <a:p>
            <a:pPr lvl="1"/>
            <a:r>
              <a:rPr lang="en-US" dirty="0" smtClean="0"/>
              <a:t>Publications: 17 publications facilitated by HPC knowledge that wouldn’t be </a:t>
            </a:r>
            <a:r>
              <a:rPr lang="en-US" smtClean="0"/>
              <a:t>possible without OSCER’s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5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Outcomes: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OSCER has helped to train many of my MS and </a:t>
            </a:r>
            <a:r>
              <a:rPr lang="en-US" smtClean="0"/>
              <a:t>PhD students!</a:t>
            </a:r>
            <a:endParaRPr lang="en-US" dirty="0" smtClean="0"/>
          </a:p>
          <a:p>
            <a:pPr lvl="1"/>
            <a:r>
              <a:rPr lang="en-US" dirty="0" smtClean="0"/>
              <a:t>Now located at:</a:t>
            </a:r>
          </a:p>
          <a:p>
            <a:pPr lvl="2"/>
            <a:r>
              <a:rPr lang="en-US" dirty="0" smtClean="0"/>
              <a:t>Amazon</a:t>
            </a:r>
          </a:p>
          <a:p>
            <a:pPr lvl="2"/>
            <a:r>
              <a:rPr lang="en-US" dirty="0" smtClean="0"/>
              <a:t>National Center for Atmospheric Research (NCAR)</a:t>
            </a:r>
          </a:p>
          <a:p>
            <a:pPr lvl="2"/>
            <a:r>
              <a:rPr lang="en-US" dirty="0" smtClean="0"/>
              <a:t>National Hurricane Center</a:t>
            </a:r>
          </a:p>
          <a:p>
            <a:pPr lvl="2"/>
            <a:r>
              <a:rPr lang="en-US" dirty="0" smtClean="0"/>
              <a:t>Seagate</a:t>
            </a:r>
            <a:endParaRPr lang="en-US" dirty="0"/>
          </a:p>
          <a:p>
            <a:pPr lvl="2"/>
            <a:r>
              <a:rPr lang="en-US" dirty="0" smtClean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462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89"/>
            <a:ext cx="5017819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 descr="31817_429261285730_590440730_5942596_166757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83" y="0"/>
            <a:ext cx="3326824" cy="496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53851"/>
            <a:ext cx="5726517" cy="3585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62302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from the Norman Transcript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833920"/>
            <a:ext cx="4032107" cy="302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435" y="3944596"/>
            <a:ext cx="276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from Amy McGovern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05" y="4151911"/>
            <a:ext cx="4936995" cy="27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378575" y="6581775"/>
            <a:ext cx="2765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r>
              <a:rPr lang="en-US" sz="1200" dirty="0"/>
              <a:t>Image Courtesy: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9788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Fundamentally transform our understanding of the causes of high-impact weather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Tornadoes</a:t>
            </a:r>
          </a:p>
          <a:p>
            <a:pPr lvl="1"/>
            <a:r>
              <a:rPr lang="en-US" dirty="0" smtClean="0"/>
              <a:t>Turbulence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Polar vortices</a:t>
            </a:r>
          </a:p>
          <a:p>
            <a:pPr lvl="1"/>
            <a:r>
              <a:rPr lang="en-US" dirty="0" smtClean="0"/>
              <a:t>Hail</a:t>
            </a:r>
          </a:p>
          <a:p>
            <a:pPr lvl="1"/>
            <a:r>
              <a:rPr lang="en-US" dirty="0" smtClean="0"/>
              <a:t>Severe wind</a:t>
            </a:r>
          </a:p>
          <a:p>
            <a:pPr lvl="1"/>
            <a:r>
              <a:rPr lang="en-US" dirty="0" smtClean="0"/>
              <a:t>Thunderstorm initiation</a:t>
            </a:r>
          </a:p>
          <a:p>
            <a:pPr lvl="1"/>
            <a:r>
              <a:rPr lang="en-US" dirty="0" smtClean="0"/>
              <a:t>Rainfall (floods, drought)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the prediction and modeling of these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prediction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03" y="1600200"/>
            <a:ext cx="5912593" cy="4525963"/>
          </a:xfrm>
        </p:spPr>
      </p:pic>
    </p:spTree>
    <p:extLst>
      <p:ext uri="{BB962C8B-B14F-4D97-AF65-F5344CB8AC3E}">
        <p14:creationId xmlns:p14="http://schemas.microsoft.com/office/powerpoint/2010/main" val="25710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weather data: Tornadoes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100 m horizontal resolution in center of nested grid</a:t>
            </a:r>
          </a:p>
          <a:p>
            <a:r>
              <a:rPr lang="en-US" dirty="0" smtClean="0"/>
              <a:t>Stretched vertical grid</a:t>
            </a:r>
          </a:p>
          <a:p>
            <a:r>
              <a:rPr lang="en-US" dirty="0" smtClean="0"/>
              <a:t>1536 × 1536 × 99 ≈ 234 million model grid points</a:t>
            </a:r>
          </a:p>
          <a:p>
            <a:r>
              <a:rPr lang="en-US" dirty="0" smtClean="0"/>
              <a:t>Data saved at every grid point every 30 seconds of simulated time</a:t>
            </a:r>
            <a:endParaRPr lang="en-US" dirty="0"/>
          </a:p>
        </p:txBody>
      </p:sp>
      <p:pic>
        <p:nvPicPr>
          <p:cNvPr id="6" name="Content Placeholder 5" descr="dbz732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25" b="-10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23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Intensive Computing: Tornadoes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Run the simulation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Post-process the simulation</a:t>
            </a:r>
          </a:p>
          <a:p>
            <a:r>
              <a:rPr lang="en-US" dirty="0" smtClean="0"/>
              <a:t>Data mining and visualization</a:t>
            </a:r>
          </a:p>
          <a:p>
            <a:pPr lvl="1"/>
            <a:r>
              <a:rPr lang="en-US" dirty="0" smtClean="0"/>
              <a:t>Visualizations/Data verification</a:t>
            </a:r>
          </a:p>
          <a:p>
            <a:pPr lvl="1"/>
            <a:r>
              <a:rPr lang="en-US" dirty="0" smtClean="0"/>
              <a:t>Vortex identification and extraction</a:t>
            </a:r>
          </a:p>
          <a:p>
            <a:pPr lvl="1"/>
            <a:r>
              <a:rPr lang="en-US" dirty="0" smtClean="0"/>
              <a:t>Object identification and extraction</a:t>
            </a:r>
          </a:p>
          <a:p>
            <a:pPr lvl="1"/>
            <a:r>
              <a:rPr lang="en-US" dirty="0" smtClean="0"/>
              <a:t>Generating metadata for data mining</a:t>
            </a:r>
          </a:p>
          <a:p>
            <a:pPr lvl="1"/>
            <a:r>
              <a:rPr lang="en-US" dirty="0" smtClean="0"/>
              <a:t>Data 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details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the simulations:</a:t>
            </a:r>
          </a:p>
          <a:p>
            <a:pPr lvl="1"/>
            <a:r>
              <a:rPr lang="en-US" dirty="0" smtClean="0"/>
              <a:t>Goal of 100 simulations</a:t>
            </a:r>
          </a:p>
          <a:p>
            <a:pPr lvl="1"/>
            <a:r>
              <a:rPr lang="en-US" dirty="0" smtClean="0"/>
              <a:t>Requires a supercomputer!</a:t>
            </a:r>
          </a:p>
          <a:p>
            <a:pPr lvl="2"/>
            <a:r>
              <a:rPr lang="en-US" dirty="0" smtClean="0"/>
              <a:t>4.5 hours on 3600 cores (darter)</a:t>
            </a:r>
          </a:p>
          <a:p>
            <a:pPr lvl="2"/>
            <a:r>
              <a:rPr lang="en-US" dirty="0" smtClean="0"/>
              <a:t>6-8</a:t>
            </a:r>
            <a:r>
              <a:rPr lang="en-US" dirty="0" smtClean="0"/>
              <a:t> </a:t>
            </a:r>
            <a:r>
              <a:rPr lang="en-US" dirty="0" smtClean="0"/>
              <a:t>hours on </a:t>
            </a:r>
            <a:r>
              <a:rPr lang="en-US" dirty="0" smtClean="0"/>
              <a:t>1800 </a:t>
            </a:r>
            <a:r>
              <a:rPr lang="en-US" dirty="0" smtClean="0"/>
              <a:t>cores (schooner)</a:t>
            </a:r>
          </a:p>
          <a:p>
            <a:r>
              <a:rPr lang="en-US" dirty="0" smtClean="0"/>
              <a:t>Post-process the simulations</a:t>
            </a:r>
          </a:p>
          <a:p>
            <a:pPr lvl="1"/>
            <a:r>
              <a:rPr lang="en-US" dirty="0" smtClean="0"/>
              <a:t>1 hour, 128 cores (darter)</a:t>
            </a:r>
          </a:p>
          <a:p>
            <a:pPr lvl="1"/>
            <a:r>
              <a:rPr lang="en-US" dirty="0" smtClean="0"/>
              <a:t>1-2 hours, 4 cores (schooner)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0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Intensive Computing: Tornadoes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Run the simulation</a:t>
            </a:r>
          </a:p>
          <a:p>
            <a:pPr lvl="1"/>
            <a:r>
              <a:rPr lang="en-US" dirty="0" smtClean="0"/>
              <a:t>Post-process the simulation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mining and 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Visualizations/Data verification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Vortex identification and extraction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Object identification and extraction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Generating metadata for data mining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mining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846849" y="3456878"/>
            <a:ext cx="1973766" cy="19737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019" y="425909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OSCER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20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Vortex identification and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209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Purpose: Identify the vortices to find the tornadoes and </a:t>
            </a:r>
            <a:r>
              <a:rPr lang="en-US" dirty="0" err="1" smtClean="0"/>
              <a:t>mesocylones</a:t>
            </a:r>
            <a:endParaRPr lang="en-US" dirty="0" smtClean="0"/>
          </a:p>
          <a:p>
            <a:r>
              <a:rPr lang="en-US" dirty="0" smtClean="0"/>
              <a:t>Computational challenges:</a:t>
            </a:r>
          </a:p>
          <a:p>
            <a:pPr lvl="1"/>
            <a:r>
              <a:rPr lang="en-US" dirty="0" smtClean="0"/>
              <a:t>Each process takes ~15 minutes</a:t>
            </a:r>
          </a:p>
          <a:p>
            <a:pPr lvl="2"/>
            <a:r>
              <a:rPr lang="en-US" dirty="0" smtClean="0"/>
              <a:t>Primarily mathematical (gradient descent)</a:t>
            </a:r>
          </a:p>
          <a:p>
            <a:pPr lvl="1"/>
            <a:r>
              <a:rPr lang="en-US" dirty="0" smtClean="0"/>
              <a:t>17 vertical levels x 300 time steps x 3 parameter settings = 15300 independent jobs</a:t>
            </a:r>
          </a:p>
          <a:p>
            <a:pPr lvl="1"/>
            <a:r>
              <a:rPr lang="en-US" dirty="0" smtClean="0"/>
              <a:t>IO bound:</a:t>
            </a:r>
          </a:p>
          <a:p>
            <a:pPr lvl="2"/>
            <a:r>
              <a:rPr lang="en-US" dirty="0" smtClean="0"/>
              <a:t>Memory footprint fairly minimal</a:t>
            </a:r>
          </a:p>
          <a:p>
            <a:pPr lvl="2"/>
            <a:r>
              <a:rPr lang="en-US" dirty="0" smtClean="0"/>
              <a:t>Reads in a LOT of </a:t>
            </a:r>
            <a:r>
              <a:rPr lang="en-US" dirty="0" err="1" smtClean="0"/>
              <a:t>netcdf</a:t>
            </a:r>
            <a:r>
              <a:rPr lang="en-US" dirty="0" smtClean="0"/>
              <a:t> files and outputs a LOT of small files</a:t>
            </a:r>
          </a:p>
        </p:txBody>
      </p:sp>
      <p:pic>
        <p:nvPicPr>
          <p:cNvPr id="4" name="Picture 3" descr="control_meso_60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1"/>
          <a:stretch/>
        </p:blipFill>
        <p:spPr>
          <a:xfrm>
            <a:off x="5869292" y="0"/>
            <a:ext cx="327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502</Words>
  <Application>Microsoft Macintosh PowerPoint</Application>
  <PresentationFormat>On-screen Show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ＭＳ Ｐゴシック</vt:lpstr>
      <vt:lpstr>Rockwell</vt:lpstr>
      <vt:lpstr>Arial</vt:lpstr>
      <vt:lpstr>Office Theme</vt:lpstr>
      <vt:lpstr>Multi-Scale Spatiotemporal Mining of Atmospheric Data</vt:lpstr>
      <vt:lpstr>Why?</vt:lpstr>
      <vt:lpstr>Goals</vt:lpstr>
      <vt:lpstr>Tornado prediction performance</vt:lpstr>
      <vt:lpstr>Big weather data: Tornadoes</vt:lpstr>
      <vt:lpstr>Data Intensive Computing: Tornadoes</vt:lpstr>
      <vt:lpstr>Simulation details</vt:lpstr>
      <vt:lpstr>Data Intensive Computing: Tornadoes</vt:lpstr>
      <vt:lpstr>Vortex identification and extraction</vt:lpstr>
      <vt:lpstr>OSCER’s solutions</vt:lpstr>
      <vt:lpstr>Research Outcomes</vt:lpstr>
      <vt:lpstr>Research Outcomes: Students</vt:lpstr>
    </vt:vector>
  </TitlesOfParts>
  <Company>University of Oklahoma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BIGDATA Multi-Scale Spatiotemporal Mining of Atmospheric Data</dc:title>
  <dc:creator>Amy McGovern</dc:creator>
  <cp:lastModifiedBy>McGovern, Amy</cp:lastModifiedBy>
  <cp:revision>128</cp:revision>
  <dcterms:created xsi:type="dcterms:W3CDTF">2015-05-30T16:09:09Z</dcterms:created>
  <dcterms:modified xsi:type="dcterms:W3CDTF">2016-08-08T03:40:06Z</dcterms:modified>
</cp:coreProperties>
</file>