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76" r:id="rId6"/>
    <p:sldId id="277" r:id="rId7"/>
    <p:sldId id="278" r:id="rId8"/>
    <p:sldId id="267" r:id="rId9"/>
    <p:sldId id="260" r:id="rId10"/>
    <p:sldId id="261" r:id="rId11"/>
    <p:sldId id="271" r:id="rId12"/>
    <p:sldId id="269" r:id="rId13"/>
    <p:sldId id="262" r:id="rId14"/>
    <p:sldId id="263" r:id="rId15"/>
    <p:sldId id="268" r:id="rId16"/>
    <p:sldId id="270" r:id="rId17"/>
    <p:sldId id="272" r:id="rId18"/>
    <p:sldId id="264" r:id="rId19"/>
    <p:sldId id="265" r:id="rId20"/>
    <p:sldId id="279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99FF99"/>
    <a:srgbClr val="3333CC"/>
    <a:srgbClr val="0033CC"/>
    <a:srgbClr val="1103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Rank &amp; Tenure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5/18/2009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4.xml"/><Relationship Id="rId7" Type="http://schemas.openxmlformats.org/officeDocument/2006/relationships/image" Target="../media/image2.gi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CC"/>
                </a:solidFill>
              </a:rPr>
              <a:t>Academic Life: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Tenure, Promotion, &amp;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Congratulations, you’ve just won the Lottery!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Talks</a:t>
            </a:r>
          </a:p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Research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Teaching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Service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43843" y="2232561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6971" y="489065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6971" y="354676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26971" y="6126163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6410" y="1508166"/>
            <a:ext cx="0" cy="461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2962" y="15515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Official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8230" y="1600199"/>
            <a:ext cx="12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09355" y="2485987"/>
            <a:ext cx="1082022" cy="3302896"/>
            <a:chOff x="4109355" y="2485987"/>
            <a:chExt cx="1082022" cy="3302896"/>
          </a:xfrm>
        </p:grpSpPr>
        <p:sp>
          <p:nvSpPr>
            <p:cNvPr id="4" name="TextBox 3"/>
            <p:cNvSpPr txBox="1"/>
            <p:nvPr/>
          </p:nvSpPr>
          <p:spPr>
            <a:xfrm>
              <a:off x="4109355" y="2485987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50%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2004" y="387237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33%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1629" y="514255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Research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Measurement of the t-</a:t>
            </a:r>
            <a:r>
              <a:rPr lang="en-US" dirty="0" err="1"/>
              <a:t>tbar</a:t>
            </a:r>
            <a:r>
              <a:rPr lang="en-US" dirty="0"/>
              <a:t> production cross section and top quark mass extraction using </a:t>
            </a:r>
            <a:r>
              <a:rPr lang="en-US" dirty="0" err="1"/>
              <a:t>dilepton</a:t>
            </a:r>
            <a:r>
              <a:rPr lang="en-US" dirty="0"/>
              <a:t> events in </a:t>
            </a:r>
            <a:r>
              <a:rPr lang="en-US" dirty="0" err="1"/>
              <a:t>ppbar</a:t>
            </a:r>
            <a:r>
              <a:rPr lang="en-US" dirty="0"/>
              <a:t> collisions</a:t>
            </a:r>
          </a:p>
          <a:p>
            <a:r>
              <a:rPr lang="en-US" dirty="0"/>
              <a:t>To Swear Like a Sailor: Language, Culture, and Meaning in the American Maritime World, 1750 – 1850</a:t>
            </a:r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473" y="2966323"/>
            <a:ext cx="8229600" cy="1143000"/>
          </a:xfrm>
        </p:spPr>
        <p:txBody>
          <a:bodyPr/>
          <a:lstStyle/>
          <a:p>
            <a:r>
              <a:rPr lang="en-US" dirty="0"/>
              <a:t>No Tenure, You Leave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After Tenure 1: Promotion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Post-Tenure 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International Talks</a:t>
            </a:r>
          </a:p>
          <a:p>
            <a:r>
              <a:rPr lang="en-US" dirty="0"/>
              <a:t>Conference Committees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Disciplinary Service</a:t>
            </a:r>
          </a:p>
          <a:p>
            <a:r>
              <a:rPr lang="en-US" dirty="0"/>
              <a:t>Public/Professional Service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Instruction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Research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Teaching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Service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43843" y="2232561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6971" y="489065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6971" y="354676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6971" y="6126163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6410" y="1508166"/>
            <a:ext cx="0" cy="461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72962" y="15515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Official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230" y="1600199"/>
            <a:ext cx="12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09355" y="2485987"/>
            <a:ext cx="1082022" cy="3302896"/>
            <a:chOff x="4109355" y="2485987"/>
            <a:chExt cx="1082022" cy="3302896"/>
          </a:xfrm>
        </p:grpSpPr>
        <p:sp>
          <p:nvSpPr>
            <p:cNvPr id="12" name="TextBox 11"/>
            <p:cNvSpPr txBox="1"/>
            <p:nvPr/>
          </p:nvSpPr>
          <p:spPr>
            <a:xfrm>
              <a:off x="4109355" y="2485987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50%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2004" y="387237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33%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1629" y="514255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9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Teaching?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" y="1362507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5" y="3856758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Tenure 2: “PTR”</a:t>
            </a:r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</a:p>
        </p:txBody>
      </p:sp>
      <p:sp>
        <p:nvSpPr>
          <p:cNvPr id="17" name="Left Arrow 16"/>
          <p:cNvSpPr/>
          <p:nvPr>
            <p:custDataLst>
              <p:tags r:id="rId11"/>
            </p:custDataLst>
          </p:nvPr>
        </p:nvSpPr>
        <p:spPr>
          <a:xfrm>
            <a:off x="3940935" y="1955441"/>
            <a:ext cx="1427409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>
            <p:custDataLst>
              <p:tags r:id="rId12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3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</a:p>
        </p:txBody>
      </p:sp>
      <p:sp>
        <p:nvSpPr>
          <p:cNvPr id="20" name="Left Arrow 19"/>
          <p:cNvSpPr/>
          <p:nvPr>
            <p:custDataLst>
              <p:tags r:id="rId14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About 2% of Tenured Faculty dismissed each year nationally. (NEA)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90297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Vice President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Why Tenure?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dirty="0"/>
              <a:t>Tenure … is 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and communication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/>
              <a:t>by professional scholars and teachers. Tenure is designed to provide faculty 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and reprisals which would otherwise inhibit the independent thought and actions in </a:t>
            </a:r>
            <a:r>
              <a:rPr lang="en-US" dirty="0">
                <a:solidFill>
                  <a:srgbClr val="0000FF"/>
                </a:solidFill>
              </a:rPr>
              <a:t>their professional responsibility of search, verification, and 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 Faculty Handbook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“Tenure Track”</a:t>
            </a:r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32000" y="2436969"/>
            <a:ext cx="5080000" cy="3606800"/>
          </a:xfrm>
          <a:prstGeom prst="rect">
            <a:avLst/>
          </a:prstGeom>
        </p:spPr>
      </p:pic>
      <p:pic>
        <p:nvPicPr>
          <p:cNvPr id="7" name="Picture 6" descr="track1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59359" y="4874049"/>
            <a:ext cx="1685925" cy="1514475"/>
          </a:xfrm>
          <a:prstGeom prst="rect">
            <a:avLst/>
          </a:prstGeom>
        </p:spPr>
      </p:pic>
      <p:pic>
        <p:nvPicPr>
          <p:cNvPr id="6" name="Picture 5" descr="track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27476" y="1517204"/>
            <a:ext cx="2717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8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Tenure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00" y="2207039"/>
            <a:ext cx="8745400" cy="291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9688" y="5266862"/>
            <a:ext cx="24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“Trusteeship Magazine”,</a:t>
            </a:r>
          </a:p>
          <a:p>
            <a:r>
              <a:rPr lang="en-US" dirty="0"/>
              <a:t>May/June 2013</a:t>
            </a:r>
          </a:p>
        </p:txBody>
      </p:sp>
    </p:spTree>
    <p:extLst>
      <p:ext uri="{BB962C8B-B14F-4D97-AF65-F5344CB8AC3E}">
        <p14:creationId xmlns:p14="http://schemas.microsoft.com/office/powerpoint/2010/main" val="174814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1143000"/>
          </a:xfrm>
        </p:spPr>
        <p:txBody>
          <a:bodyPr/>
          <a:lstStyle/>
          <a:p>
            <a:r>
              <a:rPr lang="en-US" dirty="0"/>
              <a:t>Tenure Details (2009)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5590" y="6211669"/>
            <a:ext cx="24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“Trusteeship Magazine”,</a:t>
            </a:r>
          </a:p>
          <a:p>
            <a:r>
              <a:rPr lang="en-US" dirty="0"/>
              <a:t>May/June 2013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005669"/>
            <a:ext cx="6743700" cy="51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275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 – Year?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521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Tenure Track Assistant Prof – Year?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465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Tenured Associate Prof – Year?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186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 – Year?</a:t>
            </a:r>
          </a:p>
        </p:txBody>
      </p:sp>
    </p:spTree>
    <p:extLst>
      <p:ext uri="{BB962C8B-B14F-4D97-AF65-F5344CB8AC3E}">
        <p14:creationId xmlns:p14="http://schemas.microsoft.com/office/powerpoint/2010/main" val="2989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Tenure Decision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3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</a:p>
          </p:txBody>
        </p:sp>
        <p:sp>
          <p:nvSpPr>
            <p:cNvPr id="6" name="Bent Arrow 5"/>
            <p:cNvSpPr/>
            <p:nvPr>
              <p:custDataLst>
                <p:tags r:id="rId24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>
            <p:custDataLst>
              <p:tags r:id="rId4"/>
            </p:custDataLst>
          </p:nvPr>
        </p:nvGrpSpPr>
        <p:grpSpPr>
          <a:xfrm>
            <a:off x="3929735" y="1605098"/>
            <a:ext cx="2616558" cy="1228254"/>
            <a:chOff x="3929735" y="1605098"/>
            <a:chExt cx="2616558" cy="1228254"/>
          </a:xfrm>
        </p:grpSpPr>
        <p:sp>
          <p:nvSpPr>
            <p:cNvPr id="7" name="Rounded Rectangle 6"/>
            <p:cNvSpPr/>
            <p:nvPr>
              <p:custDataLst>
                <p:tags r:id="rId21"/>
              </p:custDataLst>
            </p:nvPr>
          </p:nvSpPr>
          <p:spPr>
            <a:xfrm>
              <a:off x="3929735" y="1605098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</a:p>
          </p:txBody>
        </p:sp>
        <p:sp>
          <p:nvSpPr>
            <p:cNvPr id="9" name="Down Arrow 8"/>
            <p:cNvSpPr/>
            <p:nvPr>
              <p:custDataLst>
                <p:tags r:id="rId22"/>
              </p:custDataLst>
            </p:nvPr>
          </p:nvSpPr>
          <p:spPr>
            <a:xfrm>
              <a:off x="5122743" y="2067758"/>
              <a:ext cx="373821" cy="7655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>
            <p:custDataLst>
              <p:tags r:id="rId5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</a:p>
          </p:txBody>
        </p: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</a:p>
          </p:txBody>
        </p:sp>
      </p:grpSp>
      <p:grpSp>
        <p:nvGrpSpPr>
          <p:cNvPr id="29" name="Group 28"/>
          <p:cNvGrpSpPr/>
          <p:nvPr>
            <p:custDataLst>
              <p:tags r:id="rId7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8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440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Know your Audience</vt:lpstr>
      <vt:lpstr>Academic Vocabulary Test</vt:lpstr>
      <vt:lpstr>Why Tenure?</vt:lpstr>
      <vt:lpstr>The “Tenure Track”</vt:lpstr>
      <vt:lpstr>Direction of Tenure</vt:lpstr>
      <vt:lpstr>Tenure Details (2009)</vt:lpstr>
      <vt:lpstr>Academic Time-Line</vt:lpstr>
      <vt:lpstr>The Tenure Decision</vt:lpstr>
      <vt:lpstr>Academic Productivity</vt:lpstr>
      <vt:lpstr>Tenure Evaluation</vt:lpstr>
      <vt:lpstr>Research Focus</vt:lpstr>
      <vt:lpstr>No Tenure, You Leave</vt:lpstr>
      <vt:lpstr>After Tenure 1: Promotion</vt:lpstr>
      <vt:lpstr>Post-Tenure Academic Productivity</vt:lpstr>
      <vt:lpstr>Evaluation</vt:lpstr>
      <vt:lpstr>Teaching?</vt:lpstr>
      <vt:lpstr>After Tenure 2: “PTR”</vt:lpstr>
      <vt:lpstr>Abrogation of Tenure</vt:lpstr>
      <vt:lpstr>Academic Vocabulary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Mason, Bruce A.</cp:lastModifiedBy>
  <cp:revision>23</cp:revision>
  <dcterms:created xsi:type="dcterms:W3CDTF">2009-05-18T02:43:21Z</dcterms:created>
  <dcterms:modified xsi:type="dcterms:W3CDTF">2016-08-08T16:24:32Z</dcterms:modified>
</cp:coreProperties>
</file>