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12"/>
  </p:notesMasterIdLst>
  <p:handoutMasterIdLst>
    <p:handoutMasterId r:id="rId13"/>
  </p:handoutMasterIdLst>
  <p:sldIdLst>
    <p:sldId id="701" r:id="rId2"/>
    <p:sldId id="1145" r:id="rId3"/>
    <p:sldId id="1159" r:id="rId4"/>
    <p:sldId id="1160" r:id="rId5"/>
    <p:sldId id="1161" r:id="rId6"/>
    <p:sldId id="1162" r:id="rId7"/>
    <p:sldId id="1163" r:id="rId8"/>
    <p:sldId id="1164" r:id="rId9"/>
    <p:sldId id="1165" r:id="rId10"/>
    <p:sldId id="1073" r:id="rId11"/>
  </p:sldIdLst>
  <p:sldSz cx="9144000" cy="6858000" type="screen4x3"/>
  <p:notesSz cx="6858000" cy="9144000"/>
  <p:custDataLst>
    <p:tags r:id="rId14"/>
  </p:custDataLst>
  <p:defaultTextStyle>
    <a:defPPr>
      <a:defRPr lang="en-US"/>
    </a:defPPr>
    <a:lvl1pPr algn="ctr" rtl="0" fontAlgn="base">
      <a:spcBef>
        <a:spcPct val="0"/>
      </a:spcBef>
      <a:spcAft>
        <a:spcPct val="0"/>
      </a:spcAft>
      <a:defRPr kern="1200">
        <a:solidFill>
          <a:schemeClr val="tx1"/>
        </a:solidFill>
        <a:latin typeface="Times New Roman" pitchFamily="18" charset="0"/>
        <a:ea typeface="+mn-ea"/>
        <a:cs typeface="+mn-cs"/>
      </a:defRPr>
    </a:lvl1pPr>
    <a:lvl2pPr marL="457200" algn="ctr" rtl="0" fontAlgn="base">
      <a:spcBef>
        <a:spcPct val="0"/>
      </a:spcBef>
      <a:spcAft>
        <a:spcPct val="0"/>
      </a:spcAft>
      <a:defRPr kern="1200">
        <a:solidFill>
          <a:schemeClr val="tx1"/>
        </a:solidFill>
        <a:latin typeface="Times New Roman" pitchFamily="18" charset="0"/>
        <a:ea typeface="+mn-ea"/>
        <a:cs typeface="+mn-cs"/>
      </a:defRPr>
    </a:lvl2pPr>
    <a:lvl3pPr marL="914400" algn="ctr" rtl="0" fontAlgn="base">
      <a:spcBef>
        <a:spcPct val="0"/>
      </a:spcBef>
      <a:spcAft>
        <a:spcPct val="0"/>
      </a:spcAft>
      <a:defRPr kern="1200">
        <a:solidFill>
          <a:schemeClr val="tx1"/>
        </a:solidFill>
        <a:latin typeface="Times New Roman" pitchFamily="18" charset="0"/>
        <a:ea typeface="+mn-ea"/>
        <a:cs typeface="+mn-cs"/>
      </a:defRPr>
    </a:lvl3pPr>
    <a:lvl4pPr marL="1371600" algn="ctr" rtl="0" fontAlgn="base">
      <a:spcBef>
        <a:spcPct val="0"/>
      </a:spcBef>
      <a:spcAft>
        <a:spcPct val="0"/>
      </a:spcAft>
      <a:defRPr kern="1200">
        <a:solidFill>
          <a:schemeClr val="tx1"/>
        </a:solidFill>
        <a:latin typeface="Times New Roman" pitchFamily="18" charset="0"/>
        <a:ea typeface="+mn-ea"/>
        <a:cs typeface="+mn-cs"/>
      </a:defRPr>
    </a:lvl4pPr>
    <a:lvl5pPr marL="1828800" algn="ctr"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2929"/>
    <a:srgbClr val="FF4747"/>
    <a:srgbClr val="FF00FF"/>
    <a:srgbClr val="FFCCFF"/>
    <a:srgbClr val="CC99FF"/>
    <a:srgbClr val="800080"/>
    <a:srgbClr val="CC6600"/>
    <a:srgbClr val="008000"/>
    <a:srgbClr val="A50021"/>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14" autoAdjust="0"/>
    <p:restoredTop sz="94622" autoAdjust="0"/>
  </p:normalViewPr>
  <p:slideViewPr>
    <p:cSldViewPr>
      <p:cViewPr varScale="1">
        <p:scale>
          <a:sx n="70" d="100"/>
          <a:sy n="70" d="100"/>
        </p:scale>
        <p:origin x="1410" y="72"/>
      </p:cViewPr>
      <p:guideLst>
        <p:guide orient="horz" pos="2160"/>
        <p:guide pos="2880"/>
      </p:guideLst>
    </p:cSldViewPr>
  </p:slideViewPr>
  <p:outlineViewPr>
    <p:cViewPr>
      <p:scale>
        <a:sx n="33" d="100"/>
        <a:sy n="33" d="100"/>
      </p:scale>
      <p:origin x="0" y="-2012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419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419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419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4623497-17EC-4C85-AF35-E567DE506A0E}" type="slidenum">
              <a:rPr lang="en-US"/>
              <a:pPr>
                <a:defRPr/>
              </a:pPr>
              <a:t>‹#›</a:t>
            </a:fld>
            <a:endParaRPr lang="en-US"/>
          </a:p>
        </p:txBody>
      </p:sp>
    </p:spTree>
    <p:extLst>
      <p:ext uri="{BB962C8B-B14F-4D97-AF65-F5344CB8AC3E}">
        <p14:creationId xmlns:p14="http://schemas.microsoft.com/office/powerpoint/2010/main" val="2145027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3993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829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3994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E03D026-CEFD-4132-B671-818C5F1E8BEA}" type="slidenum">
              <a:rPr lang="en-US"/>
              <a:pPr>
                <a:defRPr/>
              </a:pPr>
              <a:t>‹#›</a:t>
            </a:fld>
            <a:endParaRPr lang="en-US"/>
          </a:p>
        </p:txBody>
      </p:sp>
    </p:spTree>
    <p:extLst>
      <p:ext uri="{BB962C8B-B14F-4D97-AF65-F5344CB8AC3E}">
        <p14:creationId xmlns:p14="http://schemas.microsoft.com/office/powerpoint/2010/main" val="5185529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9</a:t>
            </a:fld>
            <a:endParaRPr lang="en-US"/>
          </a:p>
        </p:txBody>
      </p:sp>
    </p:spTree>
    <p:extLst>
      <p:ext uri="{BB962C8B-B14F-4D97-AF65-F5344CB8AC3E}">
        <p14:creationId xmlns:p14="http://schemas.microsoft.com/office/powerpoint/2010/main" val="18662102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34"/>
          <p:cNvSpPr>
            <a:spLocks noChangeArrowheads="1"/>
          </p:cNvSpPr>
          <p:nvPr/>
        </p:nvSpPr>
        <p:spPr bwMode="auto">
          <a:xfrm>
            <a:off x="635000" y="2438400"/>
            <a:ext cx="31750" cy="1052513"/>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5" name="Rectangle 1035"/>
          <p:cNvSpPr>
            <a:spLocks noChangeArrowheads="1"/>
          </p:cNvSpPr>
          <p:nvPr/>
        </p:nvSpPr>
        <p:spPr bwMode="auto">
          <a:xfrm flipV="1">
            <a:off x="315913" y="3260725"/>
            <a:ext cx="8693150" cy="55563"/>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sp>
        <p:nvSpPr>
          <p:cNvPr id="59404" name="Rectangle 1036"/>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59405" name="Rectangle 1037"/>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7" name="Rectangle 1038"/>
          <p:cNvSpPr>
            <a:spLocks noGrp="1" noChangeArrowheads="1"/>
          </p:cNvSpPr>
          <p:nvPr>
            <p:ph type="dt" sz="half" idx="10"/>
          </p:nvPr>
        </p:nvSpPr>
        <p:spPr bwMode="auto">
          <a:xfrm>
            <a:off x="990600" y="62484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l">
              <a:defRPr sz="1400" smtClean="0">
                <a:solidFill>
                  <a:schemeClr val="bg2"/>
                </a:solidFill>
                <a:latin typeface="Tahoma" pitchFamily="34" charset="0"/>
              </a:defRPr>
            </a:lvl1pPr>
          </a:lstStyle>
          <a:p>
            <a:pPr>
              <a:defRPr/>
            </a:pPr>
            <a:endParaRPr lang="en-US"/>
          </a:p>
        </p:txBody>
      </p:sp>
      <p:sp>
        <p:nvSpPr>
          <p:cNvPr id="8" name="Rectangle 1039"/>
          <p:cNvSpPr>
            <a:spLocks noGrp="1" noChangeArrowheads="1"/>
          </p:cNvSpPr>
          <p:nvPr>
            <p:ph type="ftr" sz="quarter" idx="11"/>
          </p:nvPr>
        </p:nvSpPr>
        <p:spPr>
          <a:xfrm>
            <a:off x="3429000" y="6248400"/>
            <a:ext cx="2895600" cy="457200"/>
          </a:xfrm>
        </p:spPr>
        <p:txBody>
          <a:bodyPr/>
          <a:lstStyle>
            <a:lvl1pPr>
              <a:defRPr smtClean="0">
                <a:solidFill>
                  <a:schemeClr val="bg2"/>
                </a:solidFill>
                <a:latin typeface="Tahoma" pitchFamily="34" charset="0"/>
              </a:defRPr>
            </a:lvl1pPr>
          </a:lstStyle>
          <a:p>
            <a:pPr>
              <a:defRPr/>
            </a:pPr>
            <a:r>
              <a:rPr lang="en-US"/>
              <a:t>OU Supercomputing Center for Education &amp; Research</a:t>
            </a:r>
          </a:p>
        </p:txBody>
      </p:sp>
      <p:sp>
        <p:nvSpPr>
          <p:cNvPr id="9" name="Rectangle 1040"/>
          <p:cNvSpPr>
            <a:spLocks noGrp="1" noChangeArrowheads="1"/>
          </p:cNvSpPr>
          <p:nvPr>
            <p:ph type="sldNum" sz="quarter" idx="12"/>
          </p:nvPr>
        </p:nvSpPr>
        <p:spPr>
          <a:xfrm>
            <a:off x="6858000" y="6248400"/>
            <a:ext cx="1905000" cy="457200"/>
          </a:xfrm>
        </p:spPr>
        <p:txBody>
          <a:bodyPr/>
          <a:lstStyle>
            <a:lvl1pPr>
              <a:defRPr smtClean="0">
                <a:solidFill>
                  <a:schemeClr val="bg2"/>
                </a:solidFill>
                <a:latin typeface="Tahoma" pitchFamily="34" charset="0"/>
              </a:defRPr>
            </a:lvl1pPr>
          </a:lstStyle>
          <a:p>
            <a:pPr>
              <a:defRPr/>
            </a:pPr>
            <a:fld id="{0444E359-79E0-4AF8-A8E7-4848D3ACC6D0}" type="slidenum">
              <a:rPr lang="en-US"/>
              <a:pPr>
                <a:defRPr/>
              </a:pPr>
              <a:t>‹#›</a:t>
            </a:fld>
            <a:endParaRPr lang="en-US"/>
          </a:p>
        </p:txBody>
      </p:sp>
      <p:pic>
        <p:nvPicPr>
          <p:cNvPr id="11" name="Picture 15" descr="ou201_logo"/>
          <p:cNvPicPr>
            <a:picLocks noChangeAspect="1" noChangeArrowheads="1"/>
          </p:cNvPicPr>
          <p:nvPr userDrawn="1"/>
        </p:nvPicPr>
        <p:blipFill>
          <a:blip r:embed="rId2" cstate="print"/>
          <a:srcRect/>
          <a:stretch>
            <a:fillRect/>
          </a:stretch>
        </p:blipFill>
        <p:spPr bwMode="auto">
          <a:xfrm>
            <a:off x="228600" y="2667000"/>
            <a:ext cx="393700" cy="538163"/>
          </a:xfrm>
          <a:prstGeom prst="rect">
            <a:avLst/>
          </a:prstGeom>
          <a:noFill/>
          <a:ln w="9525">
            <a:noFill/>
            <a:miter lim="800000"/>
            <a:headEnd/>
            <a:tailEnd/>
          </a:ln>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Intro to </a:t>
            </a:r>
            <a:r>
              <a:rPr lang="en-US" dirty="0" smtClean="0"/>
              <a:t>Research Facilitation</a:t>
            </a:r>
            <a:endParaRPr lang="en-US" dirty="0"/>
          </a:p>
          <a:p>
            <a:pPr>
              <a:defRPr/>
            </a:pPr>
            <a:r>
              <a:rPr lang="en-US" dirty="0" smtClean="0"/>
              <a:t>ACI-REF </a:t>
            </a:r>
            <a:r>
              <a:rPr lang="en-US" dirty="0" err="1" smtClean="0"/>
              <a:t>Virt</a:t>
            </a:r>
            <a:r>
              <a:rPr lang="en-US" dirty="0" smtClean="0"/>
              <a:t> Res 2016, Sun Aug 7 2017</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10235FF7-5179-46DA-B105-D41AB8E530FD}"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0525" y="457200"/>
            <a:ext cx="2043113"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457200"/>
            <a:ext cx="5978525"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Intro to </a:t>
            </a:r>
            <a:r>
              <a:rPr lang="en-US" dirty="0" smtClean="0"/>
              <a:t>Research Facilitation</a:t>
            </a:r>
            <a:endParaRPr lang="en-US" dirty="0"/>
          </a:p>
          <a:p>
            <a:pPr>
              <a:defRPr/>
            </a:pPr>
            <a:r>
              <a:rPr lang="en-US" dirty="0" smtClean="0"/>
              <a:t>ACI-REF </a:t>
            </a:r>
            <a:r>
              <a:rPr lang="en-US" dirty="0" err="1" smtClean="0"/>
              <a:t>Virt</a:t>
            </a:r>
            <a:r>
              <a:rPr lang="en-US" dirty="0" smtClean="0"/>
              <a:t> Res 2016, Sun Aug 7 2017</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A53A9AA8-B67F-451E-A4EA-DB0938330C23}"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Intro to </a:t>
            </a:r>
            <a:r>
              <a:rPr lang="en-US" dirty="0" smtClean="0"/>
              <a:t>Research Facilitation</a:t>
            </a:r>
            <a:endParaRPr lang="en-US" dirty="0"/>
          </a:p>
          <a:p>
            <a:pPr>
              <a:defRPr/>
            </a:pPr>
            <a:r>
              <a:rPr lang="en-US" dirty="0" smtClean="0"/>
              <a:t>ACI-REF </a:t>
            </a:r>
            <a:r>
              <a:rPr lang="en-US" dirty="0" err="1" smtClean="0"/>
              <a:t>Virt</a:t>
            </a:r>
            <a:r>
              <a:rPr lang="en-US" dirty="0" smtClean="0"/>
              <a:t> Res 2016, Sun Aug 7 2017</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012EC9EB-093D-4AEC-827C-43FD36EDF2AE}"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09600" y="1371600"/>
            <a:ext cx="3886200" cy="4648200"/>
          </a:xfrm>
        </p:spPr>
        <p:txBody>
          <a:bodyPr/>
          <a:lstStyle/>
          <a:p>
            <a:pPr lvl="0"/>
            <a:endParaRPr lang="en-US" noProof="0" smtClean="0"/>
          </a:p>
        </p:txBody>
      </p:sp>
      <p:sp>
        <p:nvSpPr>
          <p:cNvPr id="4" name="Text Placeholder 3"/>
          <p:cNvSpPr>
            <a:spLocks noGrp="1"/>
          </p:cNvSpPr>
          <p:nvPr>
            <p:ph type="body"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Intro to </a:t>
            </a:r>
            <a:r>
              <a:rPr lang="en-US" dirty="0" smtClean="0"/>
              <a:t>Research Facilitation</a:t>
            </a:r>
            <a:endParaRPr lang="en-US" dirty="0"/>
          </a:p>
          <a:p>
            <a:pPr>
              <a:defRPr/>
            </a:pPr>
            <a:r>
              <a:rPr lang="en-US" dirty="0" smtClean="0"/>
              <a:t>ACI-REF </a:t>
            </a:r>
            <a:r>
              <a:rPr lang="en-US" dirty="0" err="1" smtClean="0"/>
              <a:t>Virt</a:t>
            </a:r>
            <a:r>
              <a:rPr lang="en-US" dirty="0" smtClean="0"/>
              <a:t> Res 2016, Sun Aug 7 2017</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150A29B-C713-428D-8EEE-FBB5AB75213B}"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371600"/>
            <a:ext cx="7924800" cy="4648200"/>
          </a:xfrm>
        </p:spPr>
        <p:txBody>
          <a:bodyPr/>
          <a:lstStyle/>
          <a:p>
            <a:pPr lvl="0"/>
            <a:endParaRPr lang="en-US" noProof="0" smtClean="0"/>
          </a:p>
        </p:txBody>
      </p:sp>
      <p:sp>
        <p:nvSpPr>
          <p:cNvPr id="7" name="Footer Placeholder 3"/>
          <p:cNvSpPr>
            <a:spLocks noGrp="1"/>
          </p:cNvSpPr>
          <p:nvPr>
            <p:ph type="ftr" sz="quarter" idx="10"/>
          </p:nvPr>
        </p:nvSpPr>
        <p:spPr/>
        <p:txBody>
          <a:bodyPr/>
          <a:lstStyle>
            <a:lvl1pPr>
              <a:defRPr smtClean="0"/>
            </a:lvl1pPr>
          </a:lstStyle>
          <a:p>
            <a:pPr>
              <a:defRPr/>
            </a:pPr>
            <a:r>
              <a:rPr lang="en-US" dirty="0" smtClean="0"/>
              <a:t>Intro to </a:t>
            </a:r>
            <a:r>
              <a:rPr lang="en-US" dirty="0" smtClean="0"/>
              <a:t>Research Facilitation</a:t>
            </a:r>
            <a:endParaRPr lang="en-US" dirty="0"/>
          </a:p>
          <a:p>
            <a:pPr>
              <a:defRPr/>
            </a:pPr>
            <a:r>
              <a:rPr lang="en-US" dirty="0" smtClean="0"/>
              <a:t>ACI-REF </a:t>
            </a:r>
            <a:r>
              <a:rPr lang="en-US" dirty="0" err="1" smtClean="0"/>
              <a:t>Virt</a:t>
            </a:r>
            <a:r>
              <a:rPr lang="en-US" dirty="0" smtClean="0"/>
              <a:t> Res 2016, Sun Aug 7 2017</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17696F83-8082-4514-8AA9-864DCCAA623D}"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3"/>
          <p:cNvSpPr>
            <a:spLocks noGrp="1"/>
          </p:cNvSpPr>
          <p:nvPr>
            <p:ph type="ftr" sz="quarter" idx="10"/>
          </p:nvPr>
        </p:nvSpPr>
        <p:spPr/>
        <p:txBody>
          <a:bodyPr/>
          <a:lstStyle>
            <a:lvl1pPr>
              <a:defRPr smtClean="0"/>
            </a:lvl1pPr>
          </a:lstStyle>
          <a:p>
            <a:pPr>
              <a:defRPr/>
            </a:pPr>
            <a:r>
              <a:rPr lang="en-US" dirty="0" smtClean="0"/>
              <a:t>Intro to </a:t>
            </a:r>
            <a:r>
              <a:rPr lang="en-US" dirty="0" smtClean="0"/>
              <a:t>Research Facilitation</a:t>
            </a:r>
            <a:endParaRPr lang="en-US" dirty="0"/>
          </a:p>
          <a:p>
            <a:pPr>
              <a:defRPr/>
            </a:pPr>
            <a:r>
              <a:rPr lang="en-US" dirty="0" smtClean="0"/>
              <a:t>ACI-REF </a:t>
            </a:r>
            <a:r>
              <a:rPr lang="en-US" dirty="0" err="1" smtClean="0"/>
              <a:t>Virt</a:t>
            </a:r>
            <a:r>
              <a:rPr lang="en-US" dirty="0" smtClean="0"/>
              <a:t> Res 2016, Sun Aug 7 2017</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DAFF6522-D39A-4EFB-9FD2-0F43165FD2EE}"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Intro to </a:t>
            </a:r>
            <a:r>
              <a:rPr lang="en-US" dirty="0" smtClean="0"/>
              <a:t>Research Facilitation</a:t>
            </a:r>
            <a:endParaRPr lang="en-US" dirty="0"/>
          </a:p>
          <a:p>
            <a:pPr>
              <a:defRPr/>
            </a:pPr>
            <a:r>
              <a:rPr lang="en-US" dirty="0" smtClean="0"/>
              <a:t>ACI-REF </a:t>
            </a:r>
            <a:r>
              <a:rPr lang="en-US" dirty="0" err="1" smtClean="0"/>
              <a:t>Virt</a:t>
            </a:r>
            <a:r>
              <a:rPr lang="en-US" dirty="0" smtClean="0"/>
              <a:t> Res 2016, Sun Aug 7 2017</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BAB2F73B-AF29-4A05-AF7F-4F48D44409C4}"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Intro to </a:t>
            </a:r>
            <a:r>
              <a:rPr lang="en-US" dirty="0" smtClean="0"/>
              <a:t>Research Facilitation</a:t>
            </a:r>
            <a:endParaRPr lang="en-US" dirty="0"/>
          </a:p>
          <a:p>
            <a:pPr>
              <a:defRPr/>
            </a:pPr>
            <a:r>
              <a:rPr lang="en-US" dirty="0" smtClean="0"/>
              <a:t>ACI-REF </a:t>
            </a:r>
            <a:r>
              <a:rPr lang="en-US" dirty="0" err="1" smtClean="0"/>
              <a:t>Virt</a:t>
            </a:r>
            <a:r>
              <a:rPr lang="en-US" dirty="0" smtClean="0"/>
              <a:t> Res 2016, Sun Aug 7 2017</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A04F282-5D9D-4EB2-A4AC-1849A209E5C3}"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ftr" sz="quarter" idx="10"/>
          </p:nvPr>
        </p:nvSpPr>
        <p:spPr>
          <a:ln/>
        </p:spPr>
        <p:txBody>
          <a:bodyPr/>
          <a:lstStyle>
            <a:lvl1pPr>
              <a:defRPr/>
            </a:lvl1pPr>
          </a:lstStyle>
          <a:p>
            <a:pPr>
              <a:defRPr/>
            </a:pPr>
            <a:r>
              <a:rPr lang="en-US" dirty="0" smtClean="0"/>
              <a:t>Intro to </a:t>
            </a:r>
            <a:r>
              <a:rPr lang="en-US" dirty="0" smtClean="0"/>
              <a:t>Research Facilitation</a:t>
            </a:r>
            <a:endParaRPr lang="en-US" dirty="0"/>
          </a:p>
          <a:p>
            <a:pPr>
              <a:defRPr/>
            </a:pPr>
            <a:r>
              <a:rPr lang="en-US" dirty="0" smtClean="0"/>
              <a:t>ACI-REF </a:t>
            </a:r>
            <a:r>
              <a:rPr lang="en-US" dirty="0" err="1" smtClean="0"/>
              <a:t>Virt</a:t>
            </a:r>
            <a:r>
              <a:rPr lang="en-US" dirty="0" smtClean="0"/>
              <a:t> Res 2016, Sun Aug 7 2017</a:t>
            </a:r>
            <a:endParaRPr lang="en-US" dirty="0"/>
          </a:p>
        </p:txBody>
      </p:sp>
      <p:sp>
        <p:nvSpPr>
          <p:cNvPr id="8" name="Rectangle 13"/>
          <p:cNvSpPr>
            <a:spLocks noGrp="1" noChangeArrowheads="1"/>
          </p:cNvSpPr>
          <p:nvPr>
            <p:ph type="sldNum" sz="quarter" idx="11"/>
          </p:nvPr>
        </p:nvSpPr>
        <p:spPr>
          <a:ln/>
        </p:spPr>
        <p:txBody>
          <a:bodyPr/>
          <a:lstStyle>
            <a:lvl1pPr>
              <a:defRPr/>
            </a:lvl1pPr>
          </a:lstStyle>
          <a:p>
            <a:pPr>
              <a:defRPr/>
            </a:pPr>
            <a:fld id="{A54AFA57-DB10-4D8E-B495-9E7DF239E09B}"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 name="Footer Placeholder 2"/>
          <p:cNvSpPr>
            <a:spLocks noGrp="1"/>
          </p:cNvSpPr>
          <p:nvPr>
            <p:ph type="ftr" sz="quarter" idx="10"/>
          </p:nvPr>
        </p:nvSpPr>
        <p:spPr/>
        <p:txBody>
          <a:bodyPr/>
          <a:lstStyle>
            <a:lvl1pPr>
              <a:defRPr dirty="0" smtClean="0"/>
            </a:lvl1pPr>
          </a:lstStyle>
          <a:p>
            <a:pPr>
              <a:defRPr/>
            </a:pPr>
            <a:r>
              <a:rPr lang="en-US" dirty="0" smtClean="0"/>
              <a:t>Intro to </a:t>
            </a:r>
            <a:r>
              <a:rPr lang="en-US" dirty="0" smtClean="0"/>
              <a:t>Research Facilitation</a:t>
            </a:r>
            <a:endParaRPr lang="en-US" dirty="0" smtClean="0"/>
          </a:p>
          <a:p>
            <a:pPr>
              <a:defRPr/>
            </a:pPr>
            <a:r>
              <a:rPr lang="en-US" dirty="0" smtClean="0"/>
              <a:t>ACI-REF </a:t>
            </a:r>
            <a:r>
              <a:rPr lang="en-US" dirty="0" err="1" smtClean="0"/>
              <a:t>Virt</a:t>
            </a:r>
            <a:r>
              <a:rPr lang="en-US" dirty="0" smtClean="0"/>
              <a:t> Res 2016, Sun Aug 7 2017</a:t>
            </a:r>
            <a:endParaRPr lang="en-US" dirty="0"/>
          </a:p>
        </p:txBody>
      </p:sp>
      <p:sp>
        <p:nvSpPr>
          <p:cNvPr id="4" name="Rectangle 3"/>
          <p:cNvSpPr/>
          <p:nvPr userDrawn="1"/>
        </p:nvSpPr>
        <p:spPr bwMode="auto">
          <a:xfrm>
            <a:off x="6324600" y="6096000"/>
            <a:ext cx="152400" cy="762000"/>
          </a:xfrm>
          <a:prstGeom prst="rect">
            <a:avLst/>
          </a:prstGeom>
          <a:solidFill>
            <a:schemeClr val="bg1"/>
          </a:solidFill>
          <a:ln w="9525" cap="flat" cmpd="sng" algn="ctr">
            <a:noFill/>
            <a:prstDash val="solid"/>
            <a:miter lim="800000"/>
            <a:headEnd type="none" w="med" len="med"/>
            <a:tailEnd type="none" w="med" len="med"/>
          </a:ln>
          <a:effectLst/>
        </p:spPr>
        <p:txBody>
          <a:bodyPr wrap="none"/>
          <a:lstStyle/>
          <a:p>
            <a:pPr>
              <a:defRPr/>
            </a:pP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ftr" sz="quarter" idx="10"/>
          </p:nvPr>
        </p:nvSpPr>
        <p:spPr>
          <a:ln/>
        </p:spPr>
        <p:txBody>
          <a:bodyPr/>
          <a:lstStyle>
            <a:lvl1pPr>
              <a:defRPr/>
            </a:lvl1pPr>
          </a:lstStyle>
          <a:p>
            <a:pPr>
              <a:defRPr/>
            </a:pPr>
            <a:r>
              <a:rPr lang="en-US" dirty="0" smtClean="0"/>
              <a:t>Intro to </a:t>
            </a:r>
            <a:r>
              <a:rPr lang="en-US" dirty="0" smtClean="0"/>
              <a:t>Research Facilitation</a:t>
            </a:r>
            <a:endParaRPr lang="en-US" dirty="0"/>
          </a:p>
          <a:p>
            <a:pPr>
              <a:defRPr/>
            </a:pPr>
            <a:r>
              <a:rPr lang="en-US" dirty="0" smtClean="0"/>
              <a:t>ACI-REF </a:t>
            </a:r>
            <a:r>
              <a:rPr lang="en-US" dirty="0" err="1" smtClean="0"/>
              <a:t>Virt</a:t>
            </a:r>
            <a:r>
              <a:rPr lang="en-US" dirty="0" smtClean="0"/>
              <a:t> Res 2016, Sun Aug 7 2017</a:t>
            </a:r>
            <a:endParaRPr lang="en-US" dirty="0"/>
          </a:p>
        </p:txBody>
      </p:sp>
      <p:sp>
        <p:nvSpPr>
          <p:cNvPr id="3" name="Rectangle 13"/>
          <p:cNvSpPr>
            <a:spLocks noGrp="1" noChangeArrowheads="1"/>
          </p:cNvSpPr>
          <p:nvPr>
            <p:ph type="sldNum" sz="quarter" idx="11"/>
          </p:nvPr>
        </p:nvSpPr>
        <p:spPr>
          <a:ln/>
        </p:spPr>
        <p:txBody>
          <a:bodyPr/>
          <a:lstStyle>
            <a:lvl1pPr>
              <a:defRPr/>
            </a:lvl1pPr>
          </a:lstStyle>
          <a:p>
            <a:pPr>
              <a:defRPr/>
            </a:pPr>
            <a:fld id="{C27E5F05-49DD-403D-8B1B-C58F7D6A2F66}"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smtClean="0"/>
              <a:t>Intro to </a:t>
            </a:r>
            <a:r>
              <a:rPr lang="en-US" dirty="0" smtClean="0"/>
              <a:t>Research Facilitation</a:t>
            </a:r>
            <a:endParaRPr lang="en-US" dirty="0"/>
          </a:p>
          <a:p>
            <a:pPr>
              <a:defRPr/>
            </a:pPr>
            <a:r>
              <a:rPr lang="en-US" dirty="0" smtClean="0"/>
              <a:t>ACI-REF </a:t>
            </a:r>
            <a:r>
              <a:rPr lang="en-US" dirty="0" err="1" smtClean="0"/>
              <a:t>Virt</a:t>
            </a:r>
            <a:r>
              <a:rPr lang="en-US" dirty="0" smtClean="0"/>
              <a:t> Res 2016, Sun Aug 7 2017</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9E7A33A4-B068-4571-97F3-222EF8233FBE}"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smtClean="0"/>
              <a:t>Intro to </a:t>
            </a:r>
            <a:r>
              <a:rPr lang="en-US" dirty="0" smtClean="0"/>
              <a:t>Research Facilitation</a:t>
            </a:r>
            <a:endParaRPr lang="en-US" dirty="0"/>
          </a:p>
          <a:p>
            <a:pPr>
              <a:defRPr/>
            </a:pPr>
            <a:r>
              <a:rPr lang="en-US" dirty="0" smtClean="0"/>
              <a:t>ACI-REF </a:t>
            </a:r>
            <a:r>
              <a:rPr lang="en-US" dirty="0" err="1" smtClean="0"/>
              <a:t>Virt</a:t>
            </a:r>
            <a:r>
              <a:rPr lang="en-US" dirty="0" smtClean="0"/>
              <a:t> Res 2016, Sun Aug 7 2017</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12CCE84F-D98D-47F7-A4D6-21F3EE13A38C}"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80" name="Rectangle 12"/>
          <p:cNvSpPr>
            <a:spLocks noGrp="1" noChangeArrowheads="1"/>
          </p:cNvSpPr>
          <p:nvPr>
            <p:ph type="ftr" sz="quarter" idx="3"/>
          </p:nvPr>
        </p:nvSpPr>
        <p:spPr bwMode="auto">
          <a:xfrm>
            <a:off x="2633663" y="6172200"/>
            <a:ext cx="399573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r>
              <a:rPr lang="en-US" dirty="0" smtClean="0"/>
              <a:t>Intro to Research Facilitation</a:t>
            </a:r>
          </a:p>
          <a:p>
            <a:pPr>
              <a:defRPr/>
            </a:pPr>
            <a:r>
              <a:rPr lang="en-US" dirty="0" smtClean="0"/>
              <a:t>ACI-REF </a:t>
            </a:r>
            <a:r>
              <a:rPr lang="en-US" dirty="0" err="1" smtClean="0"/>
              <a:t>Virt</a:t>
            </a:r>
            <a:r>
              <a:rPr lang="en-US" dirty="0" smtClean="0"/>
              <a:t> Res 2016, Sun Aug 7 2017</a:t>
            </a:r>
            <a:endParaRPr lang="en-US" dirty="0"/>
          </a:p>
        </p:txBody>
      </p:sp>
      <p:sp>
        <p:nvSpPr>
          <p:cNvPr id="58381" name="Rectangle 13"/>
          <p:cNvSpPr>
            <a:spLocks noGrp="1" noChangeArrowheads="1"/>
          </p:cNvSpPr>
          <p:nvPr>
            <p:ph type="sldNum" sz="quarter" idx="4"/>
          </p:nvPr>
        </p:nvSpPr>
        <p:spPr bwMode="auto">
          <a:xfrm>
            <a:off x="7162800" y="6191250"/>
            <a:ext cx="1295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lvl1pPr>
          </a:lstStyle>
          <a:p>
            <a:pPr>
              <a:defRPr/>
            </a:pPr>
            <a:fld id="{33E90D56-9F13-476E-9C0C-A76A957C9F52}" type="slidenum">
              <a:rPr lang="en-US"/>
              <a:pPr>
                <a:defRPr/>
              </a:pPr>
              <a:t>‹#›</a:t>
            </a:fld>
            <a:endParaRPr lang="en-US"/>
          </a:p>
        </p:txBody>
      </p:sp>
      <p:pic>
        <p:nvPicPr>
          <p:cNvPr id="3084" name="Picture 15" descr="ou201_logo"/>
          <p:cNvPicPr>
            <a:picLocks noChangeAspect="1" noChangeArrowheads="1"/>
          </p:cNvPicPr>
          <p:nvPr userDrawn="1"/>
        </p:nvPicPr>
        <p:blipFill>
          <a:blip r:embed="rId16" cstate="print"/>
          <a:srcRect/>
          <a:stretch>
            <a:fillRect/>
          </a:stretch>
        </p:blipFill>
        <p:spPr bwMode="auto">
          <a:xfrm>
            <a:off x="1066800" y="6175524"/>
            <a:ext cx="393700" cy="538163"/>
          </a:xfrm>
          <a:prstGeom prst="rect">
            <a:avLst/>
          </a:prstGeom>
          <a:noFill/>
          <a:ln w="9525">
            <a:noFill/>
            <a:miter lim="800000"/>
            <a:headEnd/>
            <a:tailEnd/>
          </a:ln>
        </p:spPr>
      </p:pic>
      <p:pic>
        <p:nvPicPr>
          <p:cNvPr id="3085" name="Picture 35" descr="oscer_logo_crimson_20060918"/>
          <p:cNvPicPr>
            <a:picLocks noChangeAspect="1" noChangeArrowheads="1"/>
          </p:cNvPicPr>
          <p:nvPr userDrawn="1"/>
        </p:nvPicPr>
        <p:blipFill>
          <a:blip r:embed="rId17" cstate="print"/>
          <a:srcRect/>
          <a:stretch>
            <a:fillRect/>
          </a:stretch>
        </p:blipFill>
        <p:spPr bwMode="auto">
          <a:xfrm>
            <a:off x="228600" y="6127899"/>
            <a:ext cx="776288" cy="547688"/>
          </a:xfrm>
          <a:prstGeom prst="rect">
            <a:avLst/>
          </a:prstGeom>
          <a:noFill/>
          <a:ln w="9525">
            <a:noFill/>
            <a:miter lim="800000"/>
            <a:headEnd/>
            <a:tailEnd/>
          </a:ln>
        </p:spPr>
      </p:pic>
      <p:pic>
        <p:nvPicPr>
          <p:cNvPr id="3086" name="Picture 39" descr="ouit_logo_small"/>
          <p:cNvPicPr>
            <a:picLocks noChangeAspect="1" noChangeArrowheads="1"/>
          </p:cNvPicPr>
          <p:nvPr userDrawn="1"/>
        </p:nvPicPr>
        <p:blipFill>
          <a:blip r:embed="rId18" cstate="print"/>
          <a:srcRect/>
          <a:stretch>
            <a:fillRect/>
          </a:stretch>
        </p:blipFill>
        <p:spPr bwMode="auto">
          <a:xfrm>
            <a:off x="1447800" y="6127899"/>
            <a:ext cx="1143000" cy="598488"/>
          </a:xfrm>
          <a:prstGeom prst="rect">
            <a:avLst/>
          </a:prstGeom>
          <a:noFill/>
          <a:ln w="9525">
            <a:noFill/>
            <a:miter lim="800000"/>
            <a:headEnd/>
            <a:tailEnd/>
          </a:ln>
        </p:spPr>
      </p:pic>
      <p:sp>
        <p:nvSpPr>
          <p:cNvPr id="58375" name="Rectangle 7"/>
          <p:cNvSpPr>
            <a:spLocks noChangeArrowheads="1"/>
          </p:cNvSpPr>
          <p:nvPr userDrawn="1"/>
        </p:nvSpPr>
        <p:spPr bwMode="gray">
          <a:xfrm>
            <a:off x="609600" y="381000"/>
            <a:ext cx="31750" cy="1052513"/>
          </a:xfrm>
          <a:prstGeom prst="rect">
            <a:avLst/>
          </a:prstGeom>
          <a:solidFill>
            <a:schemeClr val="bg2"/>
          </a:solidFill>
          <a:ln w="9525">
            <a:noFill/>
            <a:miter lim="800000"/>
            <a:headEnd/>
            <a:tailEnd/>
          </a:ln>
          <a:effectLst/>
        </p:spPr>
        <p:txBody>
          <a:bodyPr wrap="none" anchor="ctr"/>
          <a:lstStyle/>
          <a:p>
            <a:pPr>
              <a:defRPr/>
            </a:pPr>
            <a:endParaRPr kumimoji="1" lang="en-US" sz="2400">
              <a:latin typeface="Tahoma" pitchFamily="34" charset="0"/>
            </a:endParaRPr>
          </a:p>
        </p:txBody>
      </p:sp>
      <p:sp>
        <p:nvSpPr>
          <p:cNvPr id="58376" name="Rectangle 8"/>
          <p:cNvSpPr>
            <a:spLocks noChangeArrowheads="1"/>
          </p:cNvSpPr>
          <p:nvPr userDrawn="1"/>
        </p:nvSpPr>
        <p:spPr bwMode="gray">
          <a:xfrm>
            <a:off x="304800" y="121920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kumimoji="1" lang="en-US" sz="2400">
              <a:latin typeface="Tahoma" pitchFamily="34" charset="0"/>
            </a:endParaRPr>
          </a:p>
        </p:txBody>
      </p:sp>
      <p:sp>
        <p:nvSpPr>
          <p:cNvPr id="3079" name="Rectangle 9"/>
          <p:cNvSpPr>
            <a:spLocks noGrp="1" noChangeArrowheads="1"/>
          </p:cNvSpPr>
          <p:nvPr userDrawn="1">
            <p:ph type="title"/>
          </p:nvPr>
        </p:nvSpPr>
        <p:spPr bwMode="auto">
          <a:xfrm>
            <a:off x="762000" y="457200"/>
            <a:ext cx="8021638" cy="67786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3080" name="Rectangle 10"/>
          <p:cNvSpPr>
            <a:spLocks noGrp="1" noChangeArrowheads="1"/>
          </p:cNvSpPr>
          <p:nvPr userDrawn="1">
            <p:ph type="body" idx="1"/>
          </p:nvPr>
        </p:nvSpPr>
        <p:spPr bwMode="auto">
          <a:xfrm>
            <a:off x="609600" y="1371600"/>
            <a:ext cx="79248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19" name="Picture 15" descr="ou201_logo"/>
          <p:cNvPicPr>
            <a:picLocks noChangeAspect="1" noChangeArrowheads="1"/>
          </p:cNvPicPr>
          <p:nvPr userDrawn="1"/>
        </p:nvPicPr>
        <p:blipFill>
          <a:blip r:embed="rId16" cstate="print"/>
          <a:srcRect/>
          <a:stretch>
            <a:fillRect/>
          </a:stretch>
        </p:blipFill>
        <p:spPr bwMode="auto">
          <a:xfrm>
            <a:off x="178904" y="609600"/>
            <a:ext cx="393700" cy="5381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78" r:id="rId3"/>
    <p:sldLayoutId id="2147483687" r:id="rId4"/>
    <p:sldLayoutId id="2147483679" r:id="rId5"/>
    <p:sldLayoutId id="2147483688" r:id="rId6"/>
    <p:sldLayoutId id="2147483680" r:id="rId7"/>
    <p:sldLayoutId id="2147483681" r:id="rId8"/>
    <p:sldLayoutId id="2147483682" r:id="rId9"/>
    <p:sldLayoutId id="2147483683" r:id="rId10"/>
    <p:sldLayoutId id="2147483684" r:id="rId11"/>
    <p:sldLayoutId id="2147483689" r:id="rId12"/>
    <p:sldLayoutId id="2147483690" r:id="rId13"/>
    <p:sldLayoutId id="2147483691" r:id="rId14"/>
  </p:sldLayoutIdLst>
  <p:transition/>
  <p:hf hdr="0" dt="0"/>
  <p:txStyles>
    <p:title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Times New Roman" pitchFamily="18" charset="0"/>
        </a:defRPr>
      </a:lvl2pPr>
      <a:lvl3pPr algn="ctr" rtl="0" eaLnBrk="0" fontAlgn="base" hangingPunct="0">
        <a:spcBef>
          <a:spcPct val="0"/>
        </a:spcBef>
        <a:spcAft>
          <a:spcPct val="0"/>
        </a:spcAft>
        <a:defRPr sz="4000" b="1">
          <a:solidFill>
            <a:schemeClr val="tx2"/>
          </a:solidFill>
          <a:latin typeface="Times New Roman" pitchFamily="18" charset="0"/>
        </a:defRPr>
      </a:lvl3pPr>
      <a:lvl4pPr algn="ctr" rtl="0" eaLnBrk="0" fontAlgn="base" hangingPunct="0">
        <a:spcBef>
          <a:spcPct val="0"/>
        </a:spcBef>
        <a:spcAft>
          <a:spcPct val="0"/>
        </a:spcAft>
        <a:defRPr sz="4000" b="1">
          <a:solidFill>
            <a:schemeClr val="tx2"/>
          </a:solidFill>
          <a:latin typeface="Times New Roman" pitchFamily="18" charset="0"/>
        </a:defRPr>
      </a:lvl4pPr>
      <a:lvl5pPr algn="ctr" rtl="0" eaLnBrk="0" fontAlgn="base" hangingPunct="0">
        <a:spcBef>
          <a:spcPct val="0"/>
        </a:spcBef>
        <a:spcAft>
          <a:spcPct val="0"/>
        </a:spcAft>
        <a:defRPr sz="4000" b="1">
          <a:solidFill>
            <a:schemeClr val="tx2"/>
          </a:solidFill>
          <a:latin typeface="Times New Roman" pitchFamily="18" charset="0"/>
        </a:defRPr>
      </a:lvl5pPr>
      <a:lvl6pPr marL="457200" algn="ctr" rtl="0" fontAlgn="base">
        <a:spcBef>
          <a:spcPct val="0"/>
        </a:spcBef>
        <a:spcAft>
          <a:spcPct val="0"/>
        </a:spcAft>
        <a:defRPr sz="4000" b="1">
          <a:solidFill>
            <a:schemeClr val="tx2"/>
          </a:solidFill>
          <a:latin typeface="Times New Roman" pitchFamily="18" charset="0"/>
        </a:defRPr>
      </a:lvl6pPr>
      <a:lvl7pPr marL="914400" algn="ctr" rtl="0" fontAlgn="base">
        <a:spcBef>
          <a:spcPct val="0"/>
        </a:spcBef>
        <a:spcAft>
          <a:spcPct val="0"/>
        </a:spcAft>
        <a:defRPr sz="4000" b="1">
          <a:solidFill>
            <a:schemeClr val="tx2"/>
          </a:solidFill>
          <a:latin typeface="Times New Roman" pitchFamily="18" charset="0"/>
        </a:defRPr>
      </a:lvl7pPr>
      <a:lvl8pPr marL="1371600" algn="ctr" rtl="0" fontAlgn="base">
        <a:spcBef>
          <a:spcPct val="0"/>
        </a:spcBef>
        <a:spcAft>
          <a:spcPct val="0"/>
        </a:spcAft>
        <a:defRPr sz="4000" b="1">
          <a:solidFill>
            <a:schemeClr val="tx2"/>
          </a:solidFill>
          <a:latin typeface="Times New Roman" pitchFamily="18" charset="0"/>
        </a:defRPr>
      </a:lvl8pPr>
      <a:lvl9pPr marL="1828800" algn="ctr" rtl="0" fontAlgn="base">
        <a:spcBef>
          <a:spcPct val="0"/>
        </a:spcBef>
        <a:spcAft>
          <a:spcPct val="0"/>
        </a:spcAft>
        <a:defRPr sz="40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333399"/>
        </a:buClr>
        <a:buSzPct val="60000"/>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SzPct val="55000"/>
        <a:buFont typeface="Wingdings" pitchFamily="2" charset="2"/>
        <a:buChar char="n"/>
        <a:defRPr sz="2200">
          <a:solidFill>
            <a:schemeClr val="tx1"/>
          </a:solidFill>
          <a:latin typeface="+mn-lt"/>
        </a:defRPr>
      </a:lvl2pPr>
      <a:lvl3pPr marL="1143000" indent="-228600" algn="l" rtl="0" eaLnBrk="0" fontAlgn="base" hangingPunct="0">
        <a:spcBef>
          <a:spcPct val="20000"/>
        </a:spcBef>
        <a:spcAft>
          <a:spcPct val="0"/>
        </a:spcAft>
        <a:buClr>
          <a:srgbClr val="008000"/>
        </a:buClr>
        <a:buSzPct val="50000"/>
        <a:buFont typeface="Wingdings"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rgbClr val="CC6600"/>
        </a:buClr>
        <a:buSzPct val="55000"/>
        <a:buFont typeface="Wingdings" pitchFamily="2" charset="2"/>
        <a:buChar char="n"/>
        <a:defRPr>
          <a:solidFill>
            <a:schemeClr val="tx1"/>
          </a:solidFill>
          <a:latin typeface="+mn-lt"/>
        </a:defRPr>
      </a:lvl4pPr>
      <a:lvl5pPr marL="2057400" indent="-228600" algn="l" rtl="0" eaLnBrk="0" fontAlgn="base" hangingPunct="0">
        <a:spcBef>
          <a:spcPct val="20000"/>
        </a:spcBef>
        <a:spcAft>
          <a:spcPct val="0"/>
        </a:spcAft>
        <a:buClr>
          <a:srgbClr val="800080"/>
        </a:buClr>
        <a:buSzPct val="50000"/>
        <a:buFont typeface="Wingdings" pitchFamily="2" charset="2"/>
        <a:buChar char="n"/>
        <a:defRPr sz="1600">
          <a:solidFill>
            <a:schemeClr val="tx1"/>
          </a:solidFill>
          <a:latin typeface="+mn-lt"/>
        </a:defRPr>
      </a:lvl5pPr>
      <a:lvl6pPr marL="25146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6pPr>
      <a:lvl7pPr marL="29718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7pPr>
      <a:lvl8pPr marL="34290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8pPr>
      <a:lvl9pPr marL="38862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xml"/><Relationship Id="rId1" Type="http://schemas.openxmlformats.org/officeDocument/2006/relationships/tags" Target="../tags/tag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0.jpeg"/><Relationship Id="rId13" Type="http://schemas.openxmlformats.org/officeDocument/2006/relationships/image" Target="../media/image15.png"/><Relationship Id="rId3" Type="http://schemas.openxmlformats.org/officeDocument/2006/relationships/notesSlide" Target="../notesSlides/notesSlide1.xml"/><Relationship Id="rId7" Type="http://schemas.openxmlformats.org/officeDocument/2006/relationships/image" Target="../media/image9.jpeg"/><Relationship Id="rId12" Type="http://schemas.openxmlformats.org/officeDocument/2006/relationships/image" Target="../media/image14.jpeg"/><Relationship Id="rId17" Type="http://schemas.openxmlformats.org/officeDocument/2006/relationships/image" Target="../media/image19.jpeg"/><Relationship Id="rId2" Type="http://schemas.openxmlformats.org/officeDocument/2006/relationships/slideLayout" Target="../slideLayouts/slideLayout2.xml"/><Relationship Id="rId16" Type="http://schemas.openxmlformats.org/officeDocument/2006/relationships/image" Target="../media/image18.jpeg"/><Relationship Id="rId1" Type="http://schemas.openxmlformats.org/officeDocument/2006/relationships/tags" Target="../tags/tag4.xml"/><Relationship Id="rId6" Type="http://schemas.openxmlformats.org/officeDocument/2006/relationships/image" Target="../media/image8.jpeg"/><Relationship Id="rId11" Type="http://schemas.openxmlformats.org/officeDocument/2006/relationships/image" Target="../media/image13.jpeg"/><Relationship Id="rId5" Type="http://schemas.openxmlformats.org/officeDocument/2006/relationships/image" Target="../media/image7.png"/><Relationship Id="rId15" Type="http://schemas.openxmlformats.org/officeDocument/2006/relationships/image" Target="../media/image17.jpeg"/><Relationship Id="rId10" Type="http://schemas.openxmlformats.org/officeDocument/2006/relationships/image" Target="../media/image12.jpeg"/><Relationship Id="rId4" Type="http://schemas.openxmlformats.org/officeDocument/2006/relationships/image" Target="../media/image6.jpeg"/><Relationship Id="rId9" Type="http://schemas.openxmlformats.org/officeDocument/2006/relationships/image" Target="../media/image11.jpeg"/><Relationship Id="rId1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381000" y="4724400"/>
            <a:ext cx="152400" cy="1676400"/>
          </a:xfrm>
          <a:prstGeom prst="rect">
            <a:avLst/>
          </a:prstGeom>
          <a:solidFill>
            <a:schemeClr val="bg1"/>
          </a:solidFill>
          <a:ln w="9525">
            <a:noFill/>
            <a:miter lim="800000"/>
            <a:headEnd/>
            <a:tailEnd/>
          </a:ln>
        </p:spPr>
        <p:txBody>
          <a:bodyPr wrap="none" anchor="ctr"/>
          <a:lstStyle/>
          <a:p>
            <a:endParaRPr lang="en-US"/>
          </a:p>
        </p:txBody>
      </p:sp>
      <p:sp>
        <p:nvSpPr>
          <p:cNvPr id="449540" name="Rectangle 4"/>
          <p:cNvSpPr>
            <a:spLocks noGrp="1" noChangeArrowheads="1"/>
          </p:cNvSpPr>
          <p:nvPr>
            <p:ph type="ctrTitle"/>
          </p:nvPr>
        </p:nvSpPr>
        <p:spPr>
          <a:xfrm>
            <a:off x="381000" y="846285"/>
            <a:ext cx="8382000" cy="2362200"/>
          </a:xfrm>
        </p:spPr>
        <p:txBody>
          <a:bodyPr/>
          <a:lstStyle/>
          <a:p>
            <a:pPr eaLnBrk="1" hangingPunct="1">
              <a:lnSpc>
                <a:spcPct val="80000"/>
              </a:lnSpc>
              <a:defRPr/>
            </a:pPr>
            <a:r>
              <a:rPr lang="en-US" sz="3500" dirty="0" smtClean="0">
                <a:effectLst>
                  <a:outerShdw blurRad="38100" dist="38100" dir="2700000" algn="tl">
                    <a:srgbClr val="C0C0C0"/>
                  </a:outerShdw>
                </a:effectLst>
                <a:latin typeface="Arial Black" pitchFamily="34" charset="0"/>
              </a:rPr>
              <a:t>Introduction to</a:t>
            </a:r>
            <a:br>
              <a:rPr lang="en-US" sz="3500" dirty="0" smtClean="0">
                <a:effectLst>
                  <a:outerShdw blurRad="38100" dist="38100" dir="2700000" algn="tl">
                    <a:srgbClr val="C0C0C0"/>
                  </a:outerShdw>
                </a:effectLst>
                <a:latin typeface="Arial Black" pitchFamily="34" charset="0"/>
              </a:rPr>
            </a:br>
            <a:r>
              <a:rPr lang="en-US" sz="3500" dirty="0" smtClean="0">
                <a:effectLst>
                  <a:outerShdw blurRad="38100" dist="38100" dir="2700000" algn="tl">
                    <a:srgbClr val="C0C0C0"/>
                  </a:outerShdw>
                </a:effectLst>
                <a:latin typeface="Arial Black" pitchFamily="34" charset="0"/>
              </a:rPr>
              <a:t>Research </a:t>
            </a:r>
            <a:r>
              <a:rPr lang="en-US" sz="3500" dirty="0" smtClean="0">
                <a:effectLst>
                  <a:outerShdw blurRad="38100" dist="38100" dir="2700000" algn="tl">
                    <a:srgbClr val="C0C0C0"/>
                  </a:outerShdw>
                </a:effectLst>
                <a:latin typeface="Arial Black" pitchFamily="34" charset="0"/>
              </a:rPr>
              <a:t>Facilitation</a:t>
            </a:r>
            <a:endParaRPr lang="en-US" sz="3500" dirty="0" smtClean="0">
              <a:effectLst>
                <a:outerShdw blurRad="38100" dist="38100" dir="2700000" algn="tl">
                  <a:srgbClr val="C0C0C0"/>
                </a:outerShdw>
              </a:effectLst>
              <a:latin typeface="Arial Black" pitchFamily="34" charset="0"/>
            </a:endParaRPr>
          </a:p>
        </p:txBody>
      </p:sp>
      <p:sp>
        <p:nvSpPr>
          <p:cNvPr id="11268" name="Rectangle 5"/>
          <p:cNvSpPr>
            <a:spLocks noGrp="1" noChangeArrowheads="1"/>
          </p:cNvSpPr>
          <p:nvPr>
            <p:ph type="subTitle" idx="1"/>
          </p:nvPr>
        </p:nvSpPr>
        <p:spPr>
          <a:xfrm>
            <a:off x="609600" y="3238500"/>
            <a:ext cx="8001000" cy="1600200"/>
          </a:xfrm>
        </p:spPr>
        <p:txBody>
          <a:bodyPr/>
          <a:lstStyle/>
          <a:p>
            <a:pPr eaLnBrk="1" hangingPunct="1">
              <a:lnSpc>
                <a:spcPct val="90000"/>
              </a:lnSpc>
              <a:spcBef>
                <a:spcPts val="0"/>
              </a:spcBef>
            </a:pPr>
            <a:r>
              <a:rPr lang="en-US" b="1" dirty="0" smtClean="0"/>
              <a:t>Henry Neeman, </a:t>
            </a:r>
            <a:r>
              <a:rPr lang="en-US" b="1" dirty="0" smtClean="0"/>
              <a:t>University </a:t>
            </a:r>
            <a:r>
              <a:rPr lang="en-US" b="1" dirty="0" smtClean="0"/>
              <a:t>of Oklahoma</a:t>
            </a:r>
          </a:p>
          <a:p>
            <a:pPr eaLnBrk="1" hangingPunct="1">
              <a:lnSpc>
                <a:spcPct val="90000"/>
              </a:lnSpc>
              <a:spcBef>
                <a:spcPts val="0"/>
              </a:spcBef>
            </a:pPr>
            <a:r>
              <a:rPr lang="en-US" sz="1800" b="1" dirty="0" smtClean="0"/>
              <a:t>Director, OU Supercomputing Center for Education &amp; Research (OSCER)</a:t>
            </a:r>
          </a:p>
          <a:p>
            <a:pPr eaLnBrk="1" hangingPunct="1">
              <a:lnSpc>
                <a:spcPct val="90000"/>
              </a:lnSpc>
              <a:spcBef>
                <a:spcPts val="0"/>
              </a:spcBef>
            </a:pPr>
            <a:r>
              <a:rPr lang="en-US" sz="1800" b="1" dirty="0" smtClean="0"/>
              <a:t>Assistant Vice President, Information Technology - Research Strategy Advisor</a:t>
            </a:r>
          </a:p>
          <a:p>
            <a:pPr eaLnBrk="1" hangingPunct="1">
              <a:lnSpc>
                <a:spcPct val="90000"/>
              </a:lnSpc>
              <a:spcBef>
                <a:spcPts val="0"/>
              </a:spcBef>
            </a:pPr>
            <a:r>
              <a:rPr lang="en-US" sz="1800" b="1" dirty="0" smtClean="0"/>
              <a:t>Associate Professor, College of Engineering</a:t>
            </a:r>
          </a:p>
          <a:p>
            <a:pPr eaLnBrk="1" hangingPunct="1">
              <a:lnSpc>
                <a:spcPct val="90000"/>
              </a:lnSpc>
              <a:spcBef>
                <a:spcPts val="0"/>
              </a:spcBef>
            </a:pPr>
            <a:r>
              <a:rPr lang="en-US" sz="1800" b="1" dirty="0" smtClean="0"/>
              <a:t>Adjunct Faculty, School of Computer Science</a:t>
            </a:r>
          </a:p>
          <a:p>
            <a:pPr eaLnBrk="1" hangingPunct="1">
              <a:lnSpc>
                <a:spcPct val="90000"/>
              </a:lnSpc>
              <a:spcBef>
                <a:spcPts val="0"/>
              </a:spcBef>
            </a:pPr>
            <a:r>
              <a:rPr lang="en-US" sz="1800" b="1" dirty="0" smtClean="0"/>
              <a:t>ACI-REF Virtual Residency </a:t>
            </a:r>
            <a:r>
              <a:rPr lang="en-US" sz="1800" b="1" dirty="0" smtClean="0"/>
              <a:t>2016</a:t>
            </a:r>
            <a:endParaRPr lang="en-US" sz="1800" b="1" dirty="0" smtClean="0"/>
          </a:p>
          <a:p>
            <a:pPr eaLnBrk="1" hangingPunct="1">
              <a:spcBef>
                <a:spcPts val="0"/>
              </a:spcBef>
            </a:pPr>
            <a:r>
              <a:rPr lang="en-US" sz="1600" b="1" dirty="0" smtClean="0"/>
              <a:t>Sunday </a:t>
            </a:r>
            <a:r>
              <a:rPr lang="en-US" sz="1600" b="1" dirty="0" smtClean="0"/>
              <a:t>August 7</a:t>
            </a:r>
            <a:r>
              <a:rPr lang="en-US" sz="1600" b="1" dirty="0" smtClean="0"/>
              <a:t> 2016</a:t>
            </a:r>
            <a:endParaRPr lang="en-US" sz="1600" b="1" dirty="0" smtClean="0"/>
          </a:p>
        </p:txBody>
      </p:sp>
      <p:grpSp>
        <p:nvGrpSpPr>
          <p:cNvPr id="2" name="Group 11"/>
          <p:cNvGrpSpPr>
            <a:grpSpLocks/>
          </p:cNvGrpSpPr>
          <p:nvPr/>
        </p:nvGrpSpPr>
        <p:grpSpPr bwMode="auto">
          <a:xfrm>
            <a:off x="2667000" y="5254752"/>
            <a:ext cx="3886200" cy="1066800"/>
            <a:chOff x="1824" y="3120"/>
            <a:chExt cx="3168" cy="853"/>
          </a:xfrm>
        </p:grpSpPr>
        <p:pic>
          <p:nvPicPr>
            <p:cNvPr id="11272" name="Picture 9" descr="ouit_logo_small"/>
            <p:cNvPicPr>
              <a:picLocks noChangeAspect="1" noChangeArrowheads="1"/>
            </p:cNvPicPr>
            <p:nvPr/>
          </p:nvPicPr>
          <p:blipFill>
            <a:blip r:embed="rId4" cstate="print"/>
            <a:srcRect/>
            <a:stretch>
              <a:fillRect/>
            </a:stretch>
          </p:blipFill>
          <p:spPr bwMode="auto">
            <a:xfrm>
              <a:off x="3456" y="3168"/>
              <a:ext cx="1536" cy="804"/>
            </a:xfrm>
            <a:prstGeom prst="rect">
              <a:avLst/>
            </a:prstGeom>
            <a:noFill/>
            <a:ln w="9525">
              <a:noFill/>
              <a:miter lim="800000"/>
              <a:headEnd/>
              <a:tailEnd/>
            </a:ln>
          </p:spPr>
        </p:pic>
        <p:pic>
          <p:nvPicPr>
            <p:cNvPr id="11273" name="Picture 6" descr="ou201_logo"/>
            <p:cNvPicPr>
              <a:picLocks noChangeAspect="1" noChangeArrowheads="1"/>
            </p:cNvPicPr>
            <p:nvPr/>
          </p:nvPicPr>
          <p:blipFill>
            <a:blip r:embed="rId5" cstate="print"/>
            <a:srcRect/>
            <a:stretch>
              <a:fillRect/>
            </a:stretch>
          </p:blipFill>
          <p:spPr bwMode="auto">
            <a:xfrm>
              <a:off x="1824" y="3264"/>
              <a:ext cx="432" cy="625"/>
            </a:xfrm>
            <a:prstGeom prst="rect">
              <a:avLst/>
            </a:prstGeom>
            <a:noFill/>
            <a:ln w="9525">
              <a:noFill/>
              <a:miter lim="800000"/>
              <a:headEnd/>
              <a:tailEnd/>
            </a:ln>
          </p:spPr>
        </p:pic>
        <p:pic>
          <p:nvPicPr>
            <p:cNvPr id="11274" name="Picture 7" descr="oscer_logo_crimson_20060918"/>
            <p:cNvPicPr>
              <a:picLocks noChangeAspect="1" noChangeArrowheads="1"/>
            </p:cNvPicPr>
            <p:nvPr/>
          </p:nvPicPr>
          <p:blipFill>
            <a:blip r:embed="rId6" cstate="print"/>
            <a:srcRect/>
            <a:stretch>
              <a:fillRect/>
            </a:stretch>
          </p:blipFill>
          <p:spPr bwMode="auto">
            <a:xfrm>
              <a:off x="2304" y="3120"/>
              <a:ext cx="1209" cy="853"/>
            </a:xfrm>
            <a:prstGeom prst="rect">
              <a:avLst/>
            </a:prstGeom>
            <a:noFill/>
            <a:ln w="9525">
              <a:noFill/>
              <a:miter lim="800000"/>
              <a:headEnd/>
              <a:tailEnd/>
            </a:ln>
          </p:spPr>
        </p:pic>
      </p:grpSp>
      <p:sp>
        <p:nvSpPr>
          <p:cNvPr id="11270" name="Rectangle 8"/>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ctrTitle"/>
          </p:nvPr>
        </p:nvSpPr>
        <p:spPr>
          <a:xfrm>
            <a:off x="838200" y="3733800"/>
            <a:ext cx="8001000" cy="1905000"/>
          </a:xfrm>
        </p:spPr>
        <p:txBody>
          <a:bodyPr/>
          <a:lstStyle/>
          <a:p>
            <a:pPr eaLnBrk="1" hangingPunct="1">
              <a:lnSpc>
                <a:spcPct val="90000"/>
              </a:lnSpc>
            </a:pPr>
            <a:r>
              <a:rPr lang="en-US" sz="6000" dirty="0" smtClean="0">
                <a:latin typeface="Arial Black" panose="020B0A04020102020204" pitchFamily="34" charset="0"/>
              </a:rPr>
              <a:t>Thanks for your attention!</a:t>
            </a:r>
            <a:br>
              <a:rPr lang="en-US" sz="6000" dirty="0" smtClean="0">
                <a:latin typeface="Arial Black" panose="020B0A04020102020204" pitchFamily="34" charset="0"/>
              </a:rPr>
            </a:br>
            <a:r>
              <a:rPr lang="en-US" sz="6000" dirty="0" smtClean="0">
                <a:latin typeface="Arial Black" panose="020B0A04020102020204" pitchFamily="34" charset="0"/>
              </a:rPr>
              <a:t/>
            </a:r>
            <a:br>
              <a:rPr lang="en-US" sz="6000" dirty="0" smtClean="0">
                <a:latin typeface="Arial Black" panose="020B0A04020102020204" pitchFamily="34" charset="0"/>
              </a:rPr>
            </a:br>
            <a:r>
              <a:rPr lang="en-US" sz="6000" dirty="0" smtClean="0">
                <a:latin typeface="Arial Black" panose="020B0A04020102020204" pitchFamily="34" charset="0"/>
              </a:rPr>
              <a:t/>
            </a:r>
            <a:br>
              <a:rPr lang="en-US" sz="6000" dirty="0" smtClean="0">
                <a:latin typeface="Arial Black" panose="020B0A04020102020204" pitchFamily="34" charset="0"/>
              </a:rPr>
            </a:br>
            <a:r>
              <a:rPr lang="en-US" sz="6000" dirty="0" smtClean="0">
                <a:latin typeface="Arial Black" panose="020B0A04020102020204" pitchFamily="34" charset="0"/>
              </a:rPr>
              <a:t>Questions?</a:t>
            </a:r>
            <a:r>
              <a:rPr lang="en-US" sz="6000" dirty="0" smtClean="0"/>
              <a:t/>
            </a:r>
            <a:br>
              <a:rPr lang="en-US" sz="6000" dirty="0" smtClean="0"/>
            </a:br>
            <a:r>
              <a:rPr lang="en-US" sz="3200" dirty="0" smtClean="0"/>
              <a:t>hneeman@ou.edu</a:t>
            </a:r>
          </a:p>
        </p:txBody>
      </p:sp>
      <p:sp>
        <p:nvSpPr>
          <p:cNvPr id="80899" name="Rectangle 4"/>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extLst>
      <p:ext uri="{BB962C8B-B14F-4D97-AF65-F5344CB8AC3E}">
        <p14:creationId xmlns:p14="http://schemas.microsoft.com/office/powerpoint/2010/main" val="3639055991"/>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Lore vs Data</a:t>
            </a:r>
            <a:endParaRPr lang="en-US" dirty="0"/>
          </a:p>
        </p:txBody>
      </p:sp>
      <p:sp>
        <p:nvSpPr>
          <p:cNvPr id="3" name="Content Placeholder 2"/>
          <p:cNvSpPr>
            <a:spLocks noGrp="1"/>
          </p:cNvSpPr>
          <p:nvPr>
            <p:ph idx="1"/>
          </p:nvPr>
        </p:nvSpPr>
        <p:spPr/>
        <p:txBody>
          <a:bodyPr/>
          <a:lstStyle/>
          <a:p>
            <a:pPr marL="0" indent="0">
              <a:buNone/>
            </a:pPr>
            <a:r>
              <a:rPr lang="en-US" dirty="0" smtClean="0"/>
              <a:t>At the end of this session, we’re going to go around the room, and each of us </a:t>
            </a:r>
            <a:r>
              <a:rPr lang="en-US" dirty="0" smtClean="0"/>
              <a:t>will:</a:t>
            </a:r>
          </a:p>
          <a:p>
            <a:pPr marL="457200" indent="-457200">
              <a:buClrTx/>
              <a:buSzPct val="100000"/>
              <a:buFont typeface="+mj-lt"/>
              <a:buAutoNum type="alphaLcPeriod"/>
            </a:pPr>
            <a:r>
              <a:rPr lang="en-US" dirty="0"/>
              <a:t>say whether </a:t>
            </a:r>
            <a:r>
              <a:rPr lang="en-US" dirty="0" smtClean="0"/>
              <a:t>you’ve </a:t>
            </a:r>
            <a:r>
              <a:rPr lang="en-US" dirty="0"/>
              <a:t>done research facilitation before;</a:t>
            </a:r>
          </a:p>
          <a:p>
            <a:pPr marL="457200" indent="-457200">
              <a:buClrTx/>
              <a:buSzPct val="100000"/>
              <a:buFont typeface="+mj-lt"/>
              <a:buAutoNum type="alphaLcPeriod"/>
            </a:pPr>
            <a:r>
              <a:rPr lang="en-US" dirty="0"/>
              <a:t>if so, tell a story about a research facilitation experience you had and what you learned from it</a:t>
            </a:r>
            <a:r>
              <a:rPr lang="en-US" dirty="0" smtClean="0"/>
              <a:t>.</a:t>
            </a:r>
            <a:endParaRPr lang="en-US" dirty="0"/>
          </a:p>
        </p:txBody>
      </p:sp>
      <p:sp>
        <p:nvSpPr>
          <p:cNvPr id="4" name="Footer Placeholder 3"/>
          <p:cNvSpPr>
            <a:spLocks noGrp="1"/>
          </p:cNvSpPr>
          <p:nvPr>
            <p:ph type="ftr" sz="quarter" idx="10"/>
          </p:nvPr>
        </p:nvSpPr>
        <p:spPr/>
        <p:txBody>
          <a:bodyPr/>
          <a:lstStyle/>
          <a:p>
            <a:pPr>
              <a:defRPr/>
            </a:pPr>
            <a:r>
              <a:rPr lang="en-US" dirty="0" smtClean="0"/>
              <a:t>Intro to </a:t>
            </a:r>
            <a:r>
              <a:rPr lang="en-US" dirty="0" smtClean="0"/>
              <a:t>Research Facilitation</a:t>
            </a:r>
            <a:endParaRPr lang="en-US" dirty="0" smtClean="0"/>
          </a:p>
          <a:p>
            <a:pPr>
              <a:defRPr/>
            </a:pPr>
            <a:r>
              <a:rPr lang="en-US" dirty="0" smtClean="0"/>
              <a:t>ACI-REF </a:t>
            </a:r>
            <a:r>
              <a:rPr lang="en-US" dirty="0" err="1" smtClean="0"/>
              <a:t>Virt</a:t>
            </a:r>
            <a:r>
              <a:rPr lang="en-US" dirty="0" smtClean="0"/>
              <a:t> Res 2016, Sun Aug 7 2017</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2</a:t>
            </a:fld>
            <a:endParaRPr lang="en-US"/>
          </a:p>
        </p:txBody>
      </p:sp>
    </p:spTree>
    <p:extLst>
      <p:ext uri="{BB962C8B-B14F-4D97-AF65-F5344CB8AC3E}">
        <p14:creationId xmlns:p14="http://schemas.microsoft.com/office/powerpoint/2010/main" val="46096470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History at OU</a:t>
            </a:r>
            <a:endParaRPr lang="en-US" dirty="0"/>
          </a:p>
        </p:txBody>
      </p:sp>
      <p:sp>
        <p:nvSpPr>
          <p:cNvPr id="3" name="Content Placeholder 2"/>
          <p:cNvSpPr>
            <a:spLocks noGrp="1"/>
          </p:cNvSpPr>
          <p:nvPr>
            <p:ph idx="1"/>
          </p:nvPr>
        </p:nvSpPr>
        <p:spPr>
          <a:xfrm>
            <a:off x="609600" y="1166880"/>
            <a:ext cx="8077200" cy="4648200"/>
          </a:xfrm>
        </p:spPr>
        <p:txBody>
          <a:bodyPr/>
          <a:lstStyle/>
          <a:p>
            <a:pPr>
              <a:spcBef>
                <a:spcPts val="200"/>
              </a:spcBef>
            </a:pPr>
            <a:r>
              <a:rPr lang="en-US" dirty="0" smtClean="0"/>
              <a:t>In 2001, even before we founded the OU Supercomputing Center for Education &amp; Research (OSCER), I was already going around to researchers and helping them.</a:t>
            </a:r>
          </a:p>
          <a:p>
            <a:pPr>
              <a:spcBef>
                <a:spcPts val="200"/>
              </a:spcBef>
            </a:pPr>
            <a:r>
              <a:rPr lang="en-US" dirty="0" smtClean="0"/>
              <a:t>In the early years, I did “rounds,” where I’d go to someone’s office for an hour a week to help with the computing- and/or data-intensive aspects of their research.</a:t>
            </a:r>
          </a:p>
          <a:p>
            <a:pPr>
              <a:spcBef>
                <a:spcPts val="200"/>
              </a:spcBef>
            </a:pPr>
            <a:r>
              <a:rPr lang="en-US" dirty="0" smtClean="0"/>
              <a:t>Once we got to 20 different groups getting </a:t>
            </a:r>
            <a:r>
              <a:rPr lang="en-US" dirty="0" smtClean="0"/>
              <a:t>rounds each week, </a:t>
            </a:r>
            <a:r>
              <a:rPr lang="en-US" dirty="0" smtClean="0"/>
              <a:t>we started to run out of Henry-hours, so we switched to a help session approach, where I’d do 3 hours a week in a PC lab, so I could help multiple people at a time.</a:t>
            </a:r>
          </a:p>
          <a:p>
            <a:pPr>
              <a:spcBef>
                <a:spcPts val="200"/>
              </a:spcBef>
            </a:pPr>
            <a:r>
              <a:rPr lang="en-US" dirty="0" smtClean="0"/>
              <a:t>Then, </a:t>
            </a:r>
            <a:r>
              <a:rPr lang="en-US" dirty="0" smtClean="0"/>
              <a:t>one of our operations team members started </a:t>
            </a:r>
            <a:r>
              <a:rPr lang="en-US" dirty="0" smtClean="0"/>
              <a:t>showing up and listening in.</a:t>
            </a:r>
          </a:p>
          <a:p>
            <a:pPr>
              <a:spcBef>
                <a:spcPts val="200"/>
              </a:spcBef>
            </a:pPr>
            <a:r>
              <a:rPr lang="en-US" dirty="0" smtClean="0"/>
              <a:t>Then, </a:t>
            </a:r>
            <a:r>
              <a:rPr lang="en-US" dirty="0" smtClean="0"/>
              <a:t>he</a:t>
            </a:r>
            <a:r>
              <a:rPr lang="en-US" dirty="0" smtClean="0"/>
              <a:t> </a:t>
            </a:r>
            <a:r>
              <a:rPr lang="en-US" dirty="0" smtClean="0"/>
              <a:t>started doing some of the </a:t>
            </a:r>
            <a:r>
              <a:rPr lang="en-US" dirty="0" smtClean="0"/>
              <a:t>facilitation.</a:t>
            </a:r>
            <a:endParaRPr lang="en-US" dirty="0"/>
          </a:p>
        </p:txBody>
      </p:sp>
      <p:sp>
        <p:nvSpPr>
          <p:cNvPr id="4" name="Footer Placeholder 3"/>
          <p:cNvSpPr>
            <a:spLocks noGrp="1"/>
          </p:cNvSpPr>
          <p:nvPr>
            <p:ph type="ftr" sz="quarter" idx="10"/>
          </p:nvPr>
        </p:nvSpPr>
        <p:spPr/>
        <p:txBody>
          <a:bodyPr/>
          <a:lstStyle/>
          <a:p>
            <a:pPr>
              <a:defRPr/>
            </a:pPr>
            <a:r>
              <a:rPr lang="en-US" dirty="0" smtClean="0"/>
              <a:t>Intro to </a:t>
            </a:r>
            <a:r>
              <a:rPr lang="en-US" dirty="0" smtClean="0"/>
              <a:t>Research Facilitation</a:t>
            </a:r>
            <a:endParaRPr lang="en-US" dirty="0" smtClean="0"/>
          </a:p>
          <a:p>
            <a:pPr>
              <a:defRPr/>
            </a:pPr>
            <a:r>
              <a:rPr lang="en-US" dirty="0" smtClean="0"/>
              <a:t>ACI-REF </a:t>
            </a:r>
            <a:r>
              <a:rPr lang="en-US" dirty="0" err="1" smtClean="0"/>
              <a:t>Virt</a:t>
            </a:r>
            <a:r>
              <a:rPr lang="en-US" dirty="0" smtClean="0"/>
              <a:t> Res 2016, Sun Aug 7 2017</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3</a:t>
            </a:fld>
            <a:endParaRPr lang="en-US"/>
          </a:p>
        </p:txBody>
      </p:sp>
    </p:spTree>
    <p:extLst>
      <p:ext uri="{BB962C8B-B14F-4D97-AF65-F5344CB8AC3E}">
        <p14:creationId xmlns:p14="http://schemas.microsoft.com/office/powerpoint/2010/main" val="81942342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at OU (cont’d)</a:t>
            </a:r>
            <a:endParaRPr lang="en-US" dirty="0"/>
          </a:p>
        </p:txBody>
      </p:sp>
      <p:sp>
        <p:nvSpPr>
          <p:cNvPr id="3" name="Content Placeholder 2"/>
          <p:cNvSpPr>
            <a:spLocks noGrp="1"/>
          </p:cNvSpPr>
          <p:nvPr>
            <p:ph idx="1"/>
          </p:nvPr>
        </p:nvSpPr>
        <p:spPr/>
        <p:txBody>
          <a:bodyPr/>
          <a:lstStyle/>
          <a:p>
            <a:r>
              <a:rPr lang="en-US" dirty="0" smtClean="0"/>
              <a:t>Then, other OSCER operations team members started doing it.</a:t>
            </a:r>
          </a:p>
          <a:p>
            <a:r>
              <a:rPr lang="en-US" dirty="0" smtClean="0"/>
              <a:t>Then, I stopped doing it and they were doing all of it.</a:t>
            </a:r>
          </a:p>
          <a:p>
            <a:r>
              <a:rPr lang="en-US" dirty="0" smtClean="0"/>
              <a:t>Then, they switched to an ad hoc approach, where people can make an appointment with an OSCER team member to meet either in the researcher’s office or in one of our offices</a:t>
            </a:r>
            <a:r>
              <a:rPr lang="en-US" dirty="0" smtClean="0"/>
              <a:t>.</a:t>
            </a:r>
          </a:p>
          <a:p>
            <a:r>
              <a:rPr lang="en-US" dirty="0" smtClean="0"/>
              <a:t>Now, we’re switching back to regularly scheduled help sessions.</a:t>
            </a:r>
            <a:endParaRPr lang="en-US" dirty="0"/>
          </a:p>
        </p:txBody>
      </p:sp>
      <p:sp>
        <p:nvSpPr>
          <p:cNvPr id="4" name="Footer Placeholder 3"/>
          <p:cNvSpPr>
            <a:spLocks noGrp="1"/>
          </p:cNvSpPr>
          <p:nvPr>
            <p:ph type="ftr" sz="quarter" idx="10"/>
          </p:nvPr>
        </p:nvSpPr>
        <p:spPr/>
        <p:txBody>
          <a:bodyPr/>
          <a:lstStyle/>
          <a:p>
            <a:pPr>
              <a:defRPr/>
            </a:pPr>
            <a:r>
              <a:rPr lang="en-US" dirty="0" smtClean="0"/>
              <a:t>Intro to </a:t>
            </a:r>
            <a:r>
              <a:rPr lang="en-US" dirty="0" smtClean="0"/>
              <a:t>Research Facilitation</a:t>
            </a:r>
            <a:endParaRPr lang="en-US" dirty="0" smtClean="0"/>
          </a:p>
          <a:p>
            <a:pPr>
              <a:defRPr/>
            </a:pPr>
            <a:r>
              <a:rPr lang="en-US" dirty="0" smtClean="0"/>
              <a:t>ACI-REF </a:t>
            </a:r>
            <a:r>
              <a:rPr lang="en-US" dirty="0" err="1" smtClean="0"/>
              <a:t>Virt</a:t>
            </a:r>
            <a:r>
              <a:rPr lang="en-US" dirty="0" smtClean="0"/>
              <a:t> Res 2016, Sun Aug 7 2017</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4</a:t>
            </a:fld>
            <a:endParaRPr lang="en-US"/>
          </a:p>
        </p:txBody>
      </p:sp>
    </p:spTree>
    <p:extLst>
      <p:ext uri="{BB962C8B-B14F-4D97-AF65-F5344CB8AC3E}">
        <p14:creationId xmlns:p14="http://schemas.microsoft.com/office/powerpoint/2010/main" val="314794865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a:t>
            </a:r>
            <a:endParaRPr lang="en-US" dirty="0"/>
          </a:p>
        </p:txBody>
      </p:sp>
      <p:sp>
        <p:nvSpPr>
          <p:cNvPr id="3" name="Content Placeholder 2"/>
          <p:cNvSpPr>
            <a:spLocks noGrp="1"/>
          </p:cNvSpPr>
          <p:nvPr>
            <p:ph idx="1"/>
          </p:nvPr>
        </p:nvSpPr>
        <p:spPr/>
        <p:txBody>
          <a:bodyPr/>
          <a:lstStyle/>
          <a:p>
            <a:r>
              <a:rPr lang="en-US" dirty="0" smtClean="0"/>
              <a:t>Get them as productive as possible as quickly as possible.</a:t>
            </a:r>
            <a:endParaRPr lang="en-US" dirty="0"/>
          </a:p>
        </p:txBody>
      </p:sp>
      <p:sp>
        <p:nvSpPr>
          <p:cNvPr id="4" name="Footer Placeholder 3"/>
          <p:cNvSpPr>
            <a:spLocks noGrp="1"/>
          </p:cNvSpPr>
          <p:nvPr>
            <p:ph type="ftr" sz="quarter" idx="10"/>
          </p:nvPr>
        </p:nvSpPr>
        <p:spPr/>
        <p:txBody>
          <a:bodyPr/>
          <a:lstStyle/>
          <a:p>
            <a:pPr>
              <a:defRPr/>
            </a:pPr>
            <a:r>
              <a:rPr lang="en-US" dirty="0" smtClean="0"/>
              <a:t>Intro to </a:t>
            </a:r>
            <a:r>
              <a:rPr lang="en-US" dirty="0" smtClean="0"/>
              <a:t>Research Facilitation</a:t>
            </a:r>
            <a:endParaRPr lang="en-US" dirty="0" smtClean="0"/>
          </a:p>
          <a:p>
            <a:pPr>
              <a:defRPr/>
            </a:pPr>
            <a:r>
              <a:rPr lang="en-US" dirty="0" smtClean="0"/>
              <a:t>ACI-REF </a:t>
            </a:r>
            <a:r>
              <a:rPr lang="en-US" dirty="0" err="1" smtClean="0"/>
              <a:t>Virt</a:t>
            </a:r>
            <a:r>
              <a:rPr lang="en-US" dirty="0" smtClean="0"/>
              <a:t> Res 2016, Sun Aug 7 2017</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5</a:t>
            </a:fld>
            <a:endParaRPr lang="en-US"/>
          </a:p>
        </p:txBody>
      </p:sp>
    </p:spTree>
    <p:extLst>
      <p:ext uri="{BB962C8B-B14F-4D97-AF65-F5344CB8AC3E}">
        <p14:creationId xmlns:p14="http://schemas.microsoft.com/office/powerpoint/2010/main" val="289708152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We Asked to Do?</a:t>
            </a:r>
            <a:endParaRPr lang="en-US" dirty="0"/>
          </a:p>
        </p:txBody>
      </p:sp>
      <p:sp>
        <p:nvSpPr>
          <p:cNvPr id="3" name="Content Placeholder 2"/>
          <p:cNvSpPr>
            <a:spLocks noGrp="1"/>
          </p:cNvSpPr>
          <p:nvPr>
            <p:ph idx="1"/>
          </p:nvPr>
        </p:nvSpPr>
        <p:spPr/>
        <p:txBody>
          <a:bodyPr/>
          <a:lstStyle/>
          <a:p>
            <a:r>
              <a:rPr lang="en-US" u="sng" dirty="0" smtClean="0"/>
              <a:t>Beginner</a:t>
            </a:r>
            <a:r>
              <a:rPr lang="en-US" dirty="0" smtClean="0"/>
              <a:t>: </a:t>
            </a:r>
            <a:r>
              <a:rPr lang="en-US" dirty="0" smtClean="0"/>
              <a:t>Teach </a:t>
            </a:r>
            <a:r>
              <a:rPr lang="en-US" dirty="0"/>
              <a:t>them basic Unix </a:t>
            </a:r>
            <a:r>
              <a:rPr lang="en-US" dirty="0" smtClean="0"/>
              <a:t>commands; show them how to use </a:t>
            </a:r>
            <a:r>
              <a:rPr lang="en-US" dirty="0" smtClean="0"/>
              <a:t>a batch </a:t>
            </a:r>
            <a:r>
              <a:rPr lang="en-US" dirty="0" smtClean="0"/>
              <a:t>system.</a:t>
            </a:r>
          </a:p>
          <a:p>
            <a:r>
              <a:rPr lang="en-US" u="sng" dirty="0" smtClean="0"/>
              <a:t>Intermediate</a:t>
            </a:r>
            <a:r>
              <a:rPr lang="en-US" dirty="0" smtClean="0"/>
              <a:t>: Help them </a:t>
            </a:r>
            <a:r>
              <a:rPr lang="en-US" dirty="0" smtClean="0"/>
              <a:t>deploy (or deploy for them) </a:t>
            </a:r>
            <a:r>
              <a:rPr lang="en-US" dirty="0" smtClean="0"/>
              <a:t>community software, either in their home directory or in a central software repository.</a:t>
            </a:r>
          </a:p>
          <a:p>
            <a:r>
              <a:rPr lang="en-US" u="sng" dirty="0" smtClean="0"/>
              <a:t>Advanced</a:t>
            </a:r>
            <a:r>
              <a:rPr lang="en-US" dirty="0" smtClean="0"/>
              <a:t>: Help them parallelize their code or otherwise optimize it for the platform they want to run it on.</a:t>
            </a:r>
          </a:p>
          <a:p>
            <a:r>
              <a:rPr lang="en-US" u="sng" dirty="0" smtClean="0"/>
              <a:t>Guru</a:t>
            </a:r>
            <a:r>
              <a:rPr lang="en-US" dirty="0" smtClean="0"/>
              <a:t>: Help them design the project; </a:t>
            </a:r>
            <a:r>
              <a:rPr lang="en-US" dirty="0" smtClean="0"/>
              <a:t>identify the right resources and how to get access to them; co-author </a:t>
            </a:r>
            <a:r>
              <a:rPr lang="en-US" dirty="0" smtClean="0"/>
              <a:t>the grant proposal; co-author the </a:t>
            </a:r>
            <a:r>
              <a:rPr lang="en-US" dirty="0" smtClean="0"/>
              <a:t>publications.</a:t>
            </a:r>
            <a:endParaRPr lang="en-US" dirty="0"/>
          </a:p>
        </p:txBody>
      </p:sp>
      <p:sp>
        <p:nvSpPr>
          <p:cNvPr id="4" name="Footer Placeholder 3"/>
          <p:cNvSpPr>
            <a:spLocks noGrp="1"/>
          </p:cNvSpPr>
          <p:nvPr>
            <p:ph type="ftr" sz="quarter" idx="10"/>
          </p:nvPr>
        </p:nvSpPr>
        <p:spPr/>
        <p:txBody>
          <a:bodyPr/>
          <a:lstStyle/>
          <a:p>
            <a:pPr>
              <a:defRPr/>
            </a:pPr>
            <a:r>
              <a:rPr lang="en-US" dirty="0" smtClean="0"/>
              <a:t>Intro to </a:t>
            </a:r>
            <a:r>
              <a:rPr lang="en-US" dirty="0" smtClean="0"/>
              <a:t>Research Facilitation</a:t>
            </a:r>
            <a:endParaRPr lang="en-US" dirty="0" smtClean="0"/>
          </a:p>
          <a:p>
            <a:pPr>
              <a:defRPr/>
            </a:pPr>
            <a:r>
              <a:rPr lang="en-US" dirty="0" smtClean="0"/>
              <a:t>ACI-REF </a:t>
            </a:r>
            <a:r>
              <a:rPr lang="en-US" dirty="0" err="1" smtClean="0"/>
              <a:t>Virt</a:t>
            </a:r>
            <a:r>
              <a:rPr lang="en-US" dirty="0" smtClean="0"/>
              <a:t> Res 2016, Sun Aug 7 2017</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6</a:t>
            </a:fld>
            <a:endParaRPr lang="en-US"/>
          </a:p>
        </p:txBody>
      </p:sp>
    </p:spTree>
    <p:extLst>
      <p:ext uri="{BB962C8B-B14F-4D97-AF65-F5344CB8AC3E}">
        <p14:creationId xmlns:p14="http://schemas.microsoft.com/office/powerpoint/2010/main" val="342696438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Don’t We Do?</a:t>
            </a:r>
            <a:endParaRPr lang="en-US" dirty="0"/>
          </a:p>
        </p:txBody>
      </p:sp>
      <p:sp>
        <p:nvSpPr>
          <p:cNvPr id="3" name="Content Placeholder 2"/>
          <p:cNvSpPr>
            <a:spLocks noGrp="1"/>
          </p:cNvSpPr>
          <p:nvPr>
            <p:ph idx="1"/>
          </p:nvPr>
        </p:nvSpPr>
        <p:spPr/>
        <p:txBody>
          <a:bodyPr/>
          <a:lstStyle/>
          <a:p>
            <a:r>
              <a:rPr lang="en-US" dirty="0" smtClean="0"/>
              <a:t>We don’t have to become experts on their research domain  -- but we do have to become sufficiently knowledgeable that we can have an intelligent conversation about it.</a:t>
            </a:r>
          </a:p>
          <a:p>
            <a:r>
              <a:rPr lang="en-US" dirty="0" smtClean="0"/>
              <a:t>We don’t have to be experts on STEM -- but we do have to become experts </a:t>
            </a:r>
            <a:r>
              <a:rPr lang="en-US" dirty="0" smtClean="0"/>
              <a:t>on how </a:t>
            </a:r>
            <a:r>
              <a:rPr lang="en-US" dirty="0" smtClean="0"/>
              <a:t>STEM </a:t>
            </a:r>
            <a:r>
              <a:rPr lang="en-US" dirty="0" smtClean="0"/>
              <a:t>research is done.</a:t>
            </a:r>
          </a:p>
          <a:p>
            <a:r>
              <a:rPr lang="en-US" dirty="0" smtClean="0"/>
              <a:t>We don’t have to write their code for them -- they’re better served if we </a:t>
            </a:r>
            <a:r>
              <a:rPr lang="en-US" b="1" u="sng" dirty="0" smtClean="0"/>
              <a:t>teach</a:t>
            </a:r>
            <a:r>
              <a:rPr lang="en-US" dirty="0" smtClean="0"/>
              <a:t> them how to write the code.</a:t>
            </a:r>
            <a:endParaRPr lang="en-US" dirty="0"/>
          </a:p>
        </p:txBody>
      </p:sp>
      <p:sp>
        <p:nvSpPr>
          <p:cNvPr id="4" name="Footer Placeholder 3"/>
          <p:cNvSpPr>
            <a:spLocks noGrp="1"/>
          </p:cNvSpPr>
          <p:nvPr>
            <p:ph type="ftr" sz="quarter" idx="10"/>
          </p:nvPr>
        </p:nvSpPr>
        <p:spPr/>
        <p:txBody>
          <a:bodyPr/>
          <a:lstStyle/>
          <a:p>
            <a:pPr>
              <a:defRPr/>
            </a:pPr>
            <a:r>
              <a:rPr lang="en-US" dirty="0" smtClean="0"/>
              <a:t>Intro to </a:t>
            </a:r>
            <a:r>
              <a:rPr lang="en-US" dirty="0" smtClean="0"/>
              <a:t>Research Facilitation</a:t>
            </a:r>
            <a:endParaRPr lang="en-US" dirty="0" smtClean="0"/>
          </a:p>
          <a:p>
            <a:pPr>
              <a:defRPr/>
            </a:pPr>
            <a:r>
              <a:rPr lang="en-US" dirty="0" smtClean="0"/>
              <a:t>ACI-REF </a:t>
            </a:r>
            <a:r>
              <a:rPr lang="en-US" dirty="0" err="1" smtClean="0"/>
              <a:t>Virt</a:t>
            </a:r>
            <a:r>
              <a:rPr lang="en-US" dirty="0" smtClean="0"/>
              <a:t> Res 2016, Sun Aug 7 2017</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7</a:t>
            </a:fld>
            <a:endParaRPr lang="en-US"/>
          </a:p>
        </p:txBody>
      </p:sp>
    </p:spTree>
    <p:extLst>
      <p:ext uri="{BB962C8B-B14F-4D97-AF65-F5344CB8AC3E}">
        <p14:creationId xmlns:p14="http://schemas.microsoft.com/office/powerpoint/2010/main" val="296250285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Lore vs Data</a:t>
            </a:r>
            <a:endParaRPr lang="en-US" dirty="0"/>
          </a:p>
        </p:txBody>
      </p:sp>
      <p:sp>
        <p:nvSpPr>
          <p:cNvPr id="3" name="Content Placeholder 2"/>
          <p:cNvSpPr>
            <a:spLocks noGrp="1"/>
          </p:cNvSpPr>
          <p:nvPr>
            <p:ph idx="1"/>
          </p:nvPr>
        </p:nvSpPr>
        <p:spPr/>
        <p:txBody>
          <a:bodyPr/>
          <a:lstStyle/>
          <a:p>
            <a:pPr marL="0" indent="0">
              <a:buNone/>
            </a:pPr>
            <a:r>
              <a:rPr lang="en-US" dirty="0" smtClean="0"/>
              <a:t>Let’s go around the room, and each of us </a:t>
            </a:r>
            <a:r>
              <a:rPr lang="en-US" dirty="0" smtClean="0"/>
              <a:t>will:</a:t>
            </a:r>
          </a:p>
          <a:p>
            <a:pPr marL="457200" indent="-457200">
              <a:buClrTx/>
              <a:buSzPct val="100000"/>
              <a:buFont typeface="+mj-lt"/>
              <a:buAutoNum type="alphaLcPeriod"/>
            </a:pPr>
            <a:r>
              <a:rPr lang="en-US" dirty="0" smtClean="0"/>
              <a:t>say </a:t>
            </a:r>
            <a:r>
              <a:rPr lang="en-US" dirty="0" smtClean="0"/>
              <a:t>whether we’ve done research </a:t>
            </a:r>
            <a:r>
              <a:rPr lang="en-US" dirty="0" smtClean="0"/>
              <a:t>facilitation before;</a:t>
            </a:r>
          </a:p>
          <a:p>
            <a:pPr marL="457200" indent="-457200">
              <a:buClrTx/>
              <a:buSzPct val="100000"/>
              <a:buFont typeface="+mj-lt"/>
              <a:buAutoNum type="alphaLcPeriod"/>
            </a:pPr>
            <a:r>
              <a:rPr lang="en-US" dirty="0" smtClean="0"/>
              <a:t>if </a:t>
            </a:r>
            <a:r>
              <a:rPr lang="en-US" dirty="0" smtClean="0"/>
              <a:t>so, tell a story about a research </a:t>
            </a:r>
            <a:r>
              <a:rPr lang="en-US" dirty="0" smtClean="0"/>
              <a:t>facilitation experience </a:t>
            </a:r>
            <a:r>
              <a:rPr lang="en-US" dirty="0" smtClean="0"/>
              <a:t>you had and what you learned from it.</a:t>
            </a:r>
            <a:endParaRPr lang="en-US" dirty="0"/>
          </a:p>
        </p:txBody>
      </p:sp>
      <p:sp>
        <p:nvSpPr>
          <p:cNvPr id="4" name="Footer Placeholder 3"/>
          <p:cNvSpPr>
            <a:spLocks noGrp="1"/>
          </p:cNvSpPr>
          <p:nvPr>
            <p:ph type="ftr" sz="quarter" idx="10"/>
          </p:nvPr>
        </p:nvSpPr>
        <p:spPr/>
        <p:txBody>
          <a:bodyPr/>
          <a:lstStyle/>
          <a:p>
            <a:pPr>
              <a:defRPr/>
            </a:pPr>
            <a:r>
              <a:rPr lang="en-US" dirty="0" smtClean="0"/>
              <a:t>Intro to </a:t>
            </a:r>
            <a:r>
              <a:rPr lang="en-US" dirty="0" smtClean="0"/>
              <a:t>Research Facilitation</a:t>
            </a:r>
            <a:endParaRPr lang="en-US" dirty="0" smtClean="0"/>
          </a:p>
          <a:p>
            <a:pPr>
              <a:defRPr/>
            </a:pPr>
            <a:r>
              <a:rPr lang="en-US" dirty="0" smtClean="0"/>
              <a:t>ACI-REF </a:t>
            </a:r>
            <a:r>
              <a:rPr lang="en-US" dirty="0" err="1" smtClean="0"/>
              <a:t>Virt</a:t>
            </a:r>
            <a:r>
              <a:rPr lang="en-US" dirty="0" smtClean="0"/>
              <a:t> Res 2016, Sun Aug 7 2017</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8</a:t>
            </a:fld>
            <a:endParaRPr lang="en-US"/>
          </a:p>
        </p:txBody>
      </p:sp>
    </p:spTree>
    <p:extLst>
      <p:ext uri="{BB962C8B-B14F-4D97-AF65-F5344CB8AC3E}">
        <p14:creationId xmlns:p14="http://schemas.microsoft.com/office/powerpoint/2010/main" val="4050836911"/>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3707834" y="1190625"/>
            <a:ext cx="1163542" cy="1408135"/>
            <a:chOff x="4572000" y="1190625"/>
            <a:chExt cx="1295400" cy="1622743"/>
          </a:xfrm>
        </p:grpSpPr>
        <p:pic>
          <p:nvPicPr>
            <p:cNvPr id="553987" name="Picture 3" descr="atkinsdaniel"/>
            <p:cNvPicPr>
              <a:picLocks noChangeAspect="1" noChangeArrowheads="1"/>
            </p:cNvPicPr>
            <p:nvPr/>
          </p:nvPicPr>
          <p:blipFill>
            <a:blip r:embed="rId4" cstate="print"/>
            <a:srcRect/>
            <a:stretch>
              <a:fillRect/>
            </a:stretch>
          </p:blipFill>
          <p:spPr bwMode="auto">
            <a:xfrm>
              <a:off x="4573702" y="1311683"/>
              <a:ext cx="1106454" cy="1501685"/>
            </a:xfrm>
            <a:prstGeom prst="rect">
              <a:avLst/>
            </a:prstGeom>
            <a:noFill/>
          </p:spPr>
        </p:pic>
        <p:sp>
          <p:nvSpPr>
            <p:cNvPr id="553988" name="Rectangle 4"/>
            <p:cNvSpPr>
              <a:spLocks noChangeArrowheads="1"/>
            </p:cNvSpPr>
            <p:nvPr/>
          </p:nvSpPr>
          <p:spPr bwMode="auto">
            <a:xfrm>
              <a:off x="4572000" y="1190625"/>
              <a:ext cx="1295400" cy="254461"/>
            </a:xfrm>
            <a:prstGeom prst="rect">
              <a:avLst/>
            </a:prstGeom>
            <a:solidFill>
              <a:schemeClr val="bg1"/>
            </a:solidFill>
            <a:ln w="9525">
              <a:noFill/>
              <a:miter lim="800000"/>
              <a:headEnd/>
              <a:tailEnd/>
            </a:ln>
            <a:effectLst/>
          </p:spPr>
          <p:txBody>
            <a:bodyPr wrap="none" anchor="ctr"/>
            <a:lstStyle/>
            <a:p>
              <a:endParaRPr lang="en-US"/>
            </a:p>
          </p:txBody>
        </p:sp>
      </p:grpSp>
      <p:pic>
        <p:nvPicPr>
          <p:cNvPr id="36"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65908" y="3475987"/>
            <a:ext cx="783475" cy="11752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6258" name="Picture 2" descr="http://www.ncsa.illinois.edu/News/Stories/TransformComputing/thom.jpg"/>
          <p:cNvPicPr>
            <a:picLocks noChangeAspect="1" noChangeArrowheads="1"/>
          </p:cNvPicPr>
          <p:nvPr/>
        </p:nvPicPr>
        <p:blipFill>
          <a:blip r:embed="rId6" cstate="print"/>
          <a:srcRect/>
          <a:stretch>
            <a:fillRect/>
          </a:stretch>
        </p:blipFill>
        <p:spPr bwMode="auto">
          <a:xfrm>
            <a:off x="1351648" y="3598552"/>
            <a:ext cx="975023" cy="1072527"/>
          </a:xfrm>
          <a:prstGeom prst="rect">
            <a:avLst/>
          </a:prstGeom>
          <a:noFill/>
        </p:spPr>
      </p:pic>
      <p:sp>
        <p:nvSpPr>
          <p:cNvPr id="23" name="Slide Number Placeholder 4"/>
          <p:cNvSpPr>
            <a:spLocks noGrp="1"/>
          </p:cNvSpPr>
          <p:nvPr>
            <p:ph type="sldNum" sz="quarter" idx="11"/>
          </p:nvPr>
        </p:nvSpPr>
        <p:spPr/>
        <p:txBody>
          <a:bodyPr/>
          <a:lstStyle/>
          <a:p>
            <a:fld id="{D4C6B874-FE2D-40EE-A33E-EB158CDD195A}" type="slidenum">
              <a:rPr lang="en-US"/>
              <a:pPr/>
              <a:t>9</a:t>
            </a:fld>
            <a:endParaRPr lang="en-US" dirty="0"/>
          </a:p>
        </p:txBody>
      </p:sp>
      <p:sp>
        <p:nvSpPr>
          <p:cNvPr id="553989" name="Rectangle 5"/>
          <p:cNvSpPr>
            <a:spLocks noGrp="1" noChangeArrowheads="1"/>
          </p:cNvSpPr>
          <p:nvPr>
            <p:ph type="title"/>
          </p:nvPr>
        </p:nvSpPr>
        <p:spPr/>
        <p:txBody>
          <a:bodyPr/>
          <a:lstStyle/>
          <a:p>
            <a:r>
              <a:rPr lang="en-US" sz="3600" dirty="0"/>
              <a:t>OK Supercomputing Symposium </a:t>
            </a:r>
            <a:r>
              <a:rPr lang="en-US" sz="3600" dirty="0" smtClean="0"/>
              <a:t>2016</a:t>
            </a:r>
            <a:endParaRPr lang="en-US" sz="3600" dirty="0"/>
          </a:p>
        </p:txBody>
      </p:sp>
      <p:sp>
        <p:nvSpPr>
          <p:cNvPr id="553990" name="Rectangle 6"/>
          <p:cNvSpPr>
            <a:spLocks noGrp="1" noChangeArrowheads="1"/>
          </p:cNvSpPr>
          <p:nvPr>
            <p:ph type="body" idx="1"/>
          </p:nvPr>
        </p:nvSpPr>
        <p:spPr>
          <a:xfrm>
            <a:off x="3447125" y="2500924"/>
            <a:ext cx="1600200" cy="1295400"/>
          </a:xfrm>
        </p:spPr>
        <p:txBody>
          <a:bodyPr/>
          <a:lstStyle/>
          <a:p>
            <a:pPr algn="ctr">
              <a:lnSpc>
                <a:spcPct val="80000"/>
              </a:lnSpc>
              <a:buFont typeface="Wingdings" pitchFamily="2" charset="2"/>
              <a:buNone/>
            </a:pPr>
            <a:r>
              <a:rPr lang="en-US" sz="1000" dirty="0"/>
              <a:t>2006 Keynote:</a:t>
            </a:r>
          </a:p>
          <a:p>
            <a:pPr algn="ctr">
              <a:lnSpc>
                <a:spcPct val="80000"/>
              </a:lnSpc>
              <a:buFont typeface="Wingdings" pitchFamily="2" charset="2"/>
              <a:buNone/>
            </a:pPr>
            <a:r>
              <a:rPr lang="en-US" sz="1000" dirty="0"/>
              <a:t>Dan Atkins</a:t>
            </a:r>
          </a:p>
          <a:p>
            <a:pPr algn="ctr">
              <a:lnSpc>
                <a:spcPct val="80000"/>
              </a:lnSpc>
              <a:buFont typeface="Wingdings" pitchFamily="2" charset="2"/>
              <a:buNone/>
            </a:pPr>
            <a:r>
              <a:rPr lang="en-US" sz="1000" dirty="0"/>
              <a:t>Head of NSF’s</a:t>
            </a:r>
          </a:p>
          <a:p>
            <a:pPr algn="ctr">
              <a:lnSpc>
                <a:spcPct val="80000"/>
              </a:lnSpc>
              <a:buFont typeface="Wingdings" pitchFamily="2" charset="2"/>
              <a:buNone/>
            </a:pPr>
            <a:r>
              <a:rPr lang="en-US" sz="1000" dirty="0"/>
              <a:t>Office of</a:t>
            </a:r>
          </a:p>
          <a:p>
            <a:pPr algn="ctr">
              <a:lnSpc>
                <a:spcPct val="80000"/>
              </a:lnSpc>
              <a:buFont typeface="Wingdings" pitchFamily="2" charset="2"/>
              <a:buNone/>
            </a:pPr>
            <a:r>
              <a:rPr lang="en-US" sz="1000" dirty="0" smtClean="0"/>
              <a:t>Cyberinfrastructure</a:t>
            </a:r>
            <a:endParaRPr lang="en-US" sz="1000" dirty="0"/>
          </a:p>
        </p:txBody>
      </p:sp>
      <p:pic>
        <p:nvPicPr>
          <p:cNvPr id="553991" name="Picture 7" descr="skim"/>
          <p:cNvPicPr>
            <a:picLocks noChangeAspect="1" noChangeArrowheads="1"/>
          </p:cNvPicPr>
          <p:nvPr/>
        </p:nvPicPr>
        <p:blipFill>
          <a:blip r:embed="rId7" cstate="print"/>
          <a:srcRect/>
          <a:stretch>
            <a:fillRect/>
          </a:stretch>
        </p:blipFill>
        <p:spPr bwMode="auto">
          <a:xfrm>
            <a:off x="1456377" y="1447800"/>
            <a:ext cx="1384964" cy="1038723"/>
          </a:xfrm>
          <a:prstGeom prst="rect">
            <a:avLst/>
          </a:prstGeom>
          <a:noFill/>
        </p:spPr>
      </p:pic>
      <p:sp>
        <p:nvSpPr>
          <p:cNvPr id="553992" name="Rectangle 8"/>
          <p:cNvSpPr>
            <a:spLocks noChangeArrowheads="1"/>
          </p:cNvSpPr>
          <p:nvPr/>
        </p:nvSpPr>
        <p:spPr bwMode="auto">
          <a:xfrm>
            <a:off x="1457825" y="2529486"/>
            <a:ext cx="1447800" cy="914400"/>
          </a:xfrm>
          <a:prstGeom prst="rect">
            <a:avLst/>
          </a:prstGeom>
          <a:noFill/>
          <a:ln w="9525">
            <a:noFill/>
            <a:miter lim="800000"/>
            <a:headEnd/>
            <a:tailEnd/>
          </a:ln>
          <a:effectLst/>
        </p:spPr>
        <p:txBody>
          <a:bodyPr/>
          <a:lstStyle/>
          <a:p>
            <a:pPr marL="342900" indent="-342900">
              <a:lnSpc>
                <a:spcPct val="70000"/>
              </a:lnSpc>
              <a:spcBef>
                <a:spcPct val="20000"/>
              </a:spcBef>
              <a:buClr>
                <a:srgbClr val="333399"/>
              </a:buClr>
              <a:buSzPct val="60000"/>
              <a:buFont typeface="Wingdings" pitchFamily="2" charset="2"/>
              <a:buNone/>
            </a:pPr>
            <a:r>
              <a:rPr lang="en-US" sz="1000" dirty="0"/>
              <a:t>2004 Keynote:</a:t>
            </a:r>
          </a:p>
          <a:p>
            <a:pPr marL="342900" indent="-342900">
              <a:lnSpc>
                <a:spcPct val="70000"/>
              </a:lnSpc>
              <a:spcBef>
                <a:spcPct val="20000"/>
              </a:spcBef>
              <a:buClr>
                <a:srgbClr val="333399"/>
              </a:buClr>
              <a:buSzPct val="60000"/>
              <a:buFont typeface="Wingdings" pitchFamily="2" charset="2"/>
              <a:buNone/>
            </a:pPr>
            <a:r>
              <a:rPr lang="en-US" sz="1000" dirty="0" err="1"/>
              <a:t>Sangtae</a:t>
            </a:r>
            <a:r>
              <a:rPr lang="en-US" sz="1000" dirty="0"/>
              <a:t> Kim</a:t>
            </a:r>
          </a:p>
          <a:p>
            <a:pPr marL="342900" indent="-342900">
              <a:lnSpc>
                <a:spcPct val="80000"/>
              </a:lnSpc>
              <a:spcBef>
                <a:spcPct val="20000"/>
              </a:spcBef>
              <a:buClr>
                <a:srgbClr val="333399"/>
              </a:buClr>
              <a:buSzPct val="60000"/>
              <a:buFont typeface="Wingdings" pitchFamily="2" charset="2"/>
              <a:buNone/>
            </a:pPr>
            <a:r>
              <a:rPr lang="en-US" sz="1000" dirty="0"/>
              <a:t>NSF </a:t>
            </a:r>
            <a:r>
              <a:rPr lang="en-US" sz="1000" dirty="0" smtClean="0"/>
              <a:t>Shared </a:t>
            </a:r>
          </a:p>
          <a:p>
            <a:pPr marL="342900" indent="-342900">
              <a:lnSpc>
                <a:spcPct val="70000"/>
              </a:lnSpc>
              <a:spcBef>
                <a:spcPct val="20000"/>
              </a:spcBef>
              <a:buClr>
                <a:srgbClr val="333399"/>
              </a:buClr>
              <a:buSzPct val="60000"/>
              <a:buFont typeface="Wingdings" pitchFamily="2" charset="2"/>
              <a:buNone/>
            </a:pPr>
            <a:r>
              <a:rPr lang="en-US" sz="1000" dirty="0" smtClean="0"/>
              <a:t>Cyberinfrastructure</a:t>
            </a:r>
          </a:p>
          <a:p>
            <a:pPr marL="342900" indent="-342900">
              <a:lnSpc>
                <a:spcPct val="70000"/>
              </a:lnSpc>
              <a:spcBef>
                <a:spcPct val="20000"/>
              </a:spcBef>
              <a:buClr>
                <a:srgbClr val="333399"/>
              </a:buClr>
              <a:buSzPct val="60000"/>
              <a:buFont typeface="Wingdings" pitchFamily="2" charset="2"/>
              <a:buNone/>
            </a:pPr>
            <a:r>
              <a:rPr lang="en-US" sz="1000" dirty="0" smtClean="0"/>
              <a:t>Division </a:t>
            </a:r>
            <a:r>
              <a:rPr lang="en-US" sz="1000" dirty="0"/>
              <a:t>Director</a:t>
            </a:r>
          </a:p>
        </p:txBody>
      </p:sp>
      <p:pic>
        <p:nvPicPr>
          <p:cNvPr id="553993" name="Picture 9" descr="freeman"/>
          <p:cNvPicPr>
            <a:picLocks noChangeAspect="1" noChangeArrowheads="1"/>
          </p:cNvPicPr>
          <p:nvPr/>
        </p:nvPicPr>
        <p:blipFill>
          <a:blip r:embed="rId8" cstate="print"/>
          <a:srcRect/>
          <a:stretch>
            <a:fillRect/>
          </a:stretch>
        </p:blipFill>
        <p:spPr bwMode="auto">
          <a:xfrm>
            <a:off x="457200" y="1447800"/>
            <a:ext cx="984623" cy="1038723"/>
          </a:xfrm>
          <a:prstGeom prst="rect">
            <a:avLst/>
          </a:prstGeom>
          <a:noFill/>
        </p:spPr>
      </p:pic>
      <p:sp>
        <p:nvSpPr>
          <p:cNvPr id="553994" name="Rectangle 10"/>
          <p:cNvSpPr>
            <a:spLocks noChangeArrowheads="1"/>
          </p:cNvSpPr>
          <p:nvPr/>
        </p:nvSpPr>
        <p:spPr bwMode="auto">
          <a:xfrm>
            <a:off x="156695" y="2484477"/>
            <a:ext cx="1573691" cy="1149925"/>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000" dirty="0"/>
              <a:t>2003 Keynote:</a:t>
            </a:r>
          </a:p>
          <a:p>
            <a:pPr marL="342900" indent="-342900">
              <a:lnSpc>
                <a:spcPct val="60000"/>
              </a:lnSpc>
              <a:spcBef>
                <a:spcPct val="20000"/>
              </a:spcBef>
              <a:buClr>
                <a:srgbClr val="333399"/>
              </a:buClr>
              <a:buSzPct val="60000"/>
              <a:buFont typeface="Wingdings" pitchFamily="2" charset="2"/>
              <a:buNone/>
            </a:pPr>
            <a:r>
              <a:rPr lang="en-US" sz="1000" dirty="0"/>
              <a:t>Peter Freeman</a:t>
            </a:r>
          </a:p>
          <a:p>
            <a:pPr marL="342900" indent="-342900">
              <a:lnSpc>
                <a:spcPct val="70000"/>
              </a:lnSpc>
              <a:spcBef>
                <a:spcPct val="20000"/>
              </a:spcBef>
              <a:buClr>
                <a:srgbClr val="333399"/>
              </a:buClr>
              <a:buSzPct val="60000"/>
              <a:buFont typeface="Wingdings" pitchFamily="2" charset="2"/>
              <a:buNone/>
            </a:pPr>
            <a:r>
              <a:rPr lang="en-US" sz="1000" dirty="0" smtClean="0"/>
              <a:t>NSF</a:t>
            </a:r>
          </a:p>
          <a:p>
            <a:pPr marL="342900" indent="-342900">
              <a:lnSpc>
                <a:spcPct val="70000"/>
              </a:lnSpc>
              <a:spcBef>
                <a:spcPct val="20000"/>
              </a:spcBef>
              <a:buClr>
                <a:srgbClr val="333399"/>
              </a:buClr>
              <a:buSzPct val="60000"/>
              <a:buFont typeface="Wingdings" pitchFamily="2" charset="2"/>
              <a:buNone/>
            </a:pPr>
            <a:r>
              <a:rPr lang="en-US" sz="1000" dirty="0" smtClean="0"/>
              <a:t>Comp &amp; Info</a:t>
            </a:r>
            <a:r>
              <a:rPr lang="en-US" sz="1000" dirty="0"/>
              <a:t> </a:t>
            </a:r>
            <a:r>
              <a:rPr lang="en-US" sz="1000" dirty="0" err="1" smtClean="0"/>
              <a:t>Sci</a:t>
            </a:r>
            <a:r>
              <a:rPr lang="en-US" sz="1000" dirty="0" smtClean="0"/>
              <a:t> &amp; </a:t>
            </a:r>
            <a:r>
              <a:rPr lang="en-US" sz="1000" dirty="0" err="1" smtClean="0"/>
              <a:t>Engr</a:t>
            </a:r>
            <a:endParaRPr lang="en-US" sz="1000" dirty="0"/>
          </a:p>
          <a:p>
            <a:pPr marL="342900" indent="-342900">
              <a:lnSpc>
                <a:spcPct val="70000"/>
              </a:lnSpc>
              <a:spcBef>
                <a:spcPct val="20000"/>
              </a:spcBef>
              <a:buClr>
                <a:srgbClr val="333399"/>
              </a:buClr>
              <a:buSzPct val="60000"/>
              <a:buFont typeface="Wingdings" pitchFamily="2" charset="2"/>
              <a:buNone/>
            </a:pPr>
            <a:r>
              <a:rPr lang="en-US" sz="1000" dirty="0"/>
              <a:t>Assistant Director</a:t>
            </a:r>
          </a:p>
        </p:txBody>
      </p:sp>
      <p:pic>
        <p:nvPicPr>
          <p:cNvPr id="553995" name="Picture 11" descr="brooks"/>
          <p:cNvPicPr>
            <a:picLocks noChangeAspect="1" noChangeArrowheads="1"/>
          </p:cNvPicPr>
          <p:nvPr/>
        </p:nvPicPr>
        <p:blipFill>
          <a:blip r:embed="rId9" cstate="print"/>
          <a:srcRect/>
          <a:stretch>
            <a:fillRect/>
          </a:stretch>
        </p:blipFill>
        <p:spPr bwMode="auto">
          <a:xfrm>
            <a:off x="2868109" y="1447801"/>
            <a:ext cx="822625" cy="1032314"/>
          </a:xfrm>
          <a:prstGeom prst="rect">
            <a:avLst/>
          </a:prstGeom>
          <a:noFill/>
        </p:spPr>
      </p:pic>
      <p:sp>
        <p:nvSpPr>
          <p:cNvPr id="553996" name="Rectangle 12"/>
          <p:cNvSpPr>
            <a:spLocks noChangeArrowheads="1"/>
          </p:cNvSpPr>
          <p:nvPr/>
        </p:nvSpPr>
        <p:spPr bwMode="auto">
          <a:xfrm>
            <a:off x="2619753" y="2477890"/>
            <a:ext cx="1371600" cy="914400"/>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000" dirty="0"/>
              <a:t>2005 Keynote:</a:t>
            </a:r>
          </a:p>
          <a:p>
            <a:pPr marL="342900" indent="-342900">
              <a:lnSpc>
                <a:spcPct val="70000"/>
              </a:lnSpc>
              <a:spcBef>
                <a:spcPct val="20000"/>
              </a:spcBef>
              <a:buClr>
                <a:srgbClr val="333399"/>
              </a:buClr>
              <a:buSzPct val="60000"/>
              <a:buFont typeface="Wingdings" pitchFamily="2" charset="2"/>
              <a:buNone/>
            </a:pPr>
            <a:r>
              <a:rPr lang="en-US" sz="1000" dirty="0"/>
              <a:t>Walt Brooks</a:t>
            </a:r>
          </a:p>
          <a:p>
            <a:pPr marL="342900" indent="-342900">
              <a:lnSpc>
                <a:spcPct val="70000"/>
              </a:lnSpc>
              <a:spcBef>
                <a:spcPct val="20000"/>
              </a:spcBef>
              <a:buClr>
                <a:srgbClr val="333399"/>
              </a:buClr>
              <a:buSzPct val="60000"/>
              <a:buFont typeface="Wingdings" pitchFamily="2" charset="2"/>
              <a:buNone/>
            </a:pPr>
            <a:r>
              <a:rPr lang="en-US" sz="1000" dirty="0"/>
              <a:t>NASA Advanced</a:t>
            </a:r>
          </a:p>
          <a:p>
            <a:pPr marL="342900" indent="-342900">
              <a:lnSpc>
                <a:spcPct val="70000"/>
              </a:lnSpc>
              <a:spcBef>
                <a:spcPct val="20000"/>
              </a:spcBef>
              <a:buClr>
                <a:srgbClr val="333399"/>
              </a:buClr>
              <a:buSzPct val="60000"/>
              <a:buFont typeface="Wingdings" pitchFamily="2" charset="2"/>
              <a:buNone/>
            </a:pPr>
            <a:r>
              <a:rPr lang="en-US" sz="1000" dirty="0"/>
              <a:t>Supercomputing</a:t>
            </a:r>
          </a:p>
          <a:p>
            <a:pPr marL="342900" indent="-342900">
              <a:lnSpc>
                <a:spcPct val="70000"/>
              </a:lnSpc>
              <a:spcBef>
                <a:spcPct val="20000"/>
              </a:spcBef>
              <a:buClr>
                <a:srgbClr val="333399"/>
              </a:buClr>
              <a:buSzPct val="60000"/>
              <a:buFont typeface="Wingdings" pitchFamily="2" charset="2"/>
              <a:buNone/>
            </a:pPr>
            <a:r>
              <a:rPr lang="en-US" sz="1000" dirty="0"/>
              <a:t>Division Director</a:t>
            </a:r>
          </a:p>
        </p:txBody>
      </p:sp>
      <p:pic>
        <p:nvPicPr>
          <p:cNvPr id="553997" name="Picture 13" descr="boisseau"/>
          <p:cNvPicPr>
            <a:picLocks noChangeAspect="1" noChangeArrowheads="1"/>
          </p:cNvPicPr>
          <p:nvPr/>
        </p:nvPicPr>
        <p:blipFill>
          <a:blip r:embed="rId10" cstate="print"/>
          <a:srcRect/>
          <a:stretch>
            <a:fillRect/>
          </a:stretch>
        </p:blipFill>
        <p:spPr bwMode="auto">
          <a:xfrm>
            <a:off x="4744941" y="1443755"/>
            <a:ext cx="776737" cy="1034136"/>
          </a:xfrm>
          <a:prstGeom prst="rect">
            <a:avLst/>
          </a:prstGeom>
          <a:noFill/>
        </p:spPr>
      </p:pic>
      <p:sp>
        <p:nvSpPr>
          <p:cNvPr id="553998" name="Rectangle 14"/>
          <p:cNvSpPr>
            <a:spLocks noChangeArrowheads="1"/>
          </p:cNvSpPr>
          <p:nvPr/>
        </p:nvSpPr>
        <p:spPr bwMode="auto">
          <a:xfrm>
            <a:off x="4534252" y="2483249"/>
            <a:ext cx="1371600" cy="1066800"/>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000" dirty="0"/>
              <a:t>2007 Keynote:</a:t>
            </a:r>
          </a:p>
          <a:p>
            <a:pPr marL="342900" indent="-342900">
              <a:lnSpc>
                <a:spcPct val="70000"/>
              </a:lnSpc>
              <a:spcBef>
                <a:spcPct val="20000"/>
              </a:spcBef>
              <a:buClr>
                <a:srgbClr val="333399"/>
              </a:buClr>
              <a:buSzPct val="60000"/>
              <a:buFont typeface="Wingdings" pitchFamily="2" charset="2"/>
              <a:buNone/>
            </a:pPr>
            <a:r>
              <a:rPr lang="en-US" sz="1000" dirty="0"/>
              <a:t>Jay </a:t>
            </a:r>
            <a:r>
              <a:rPr lang="en-US" sz="1000" dirty="0" err="1"/>
              <a:t>Boisseau</a:t>
            </a:r>
            <a:endParaRPr lang="en-US" sz="1000" dirty="0"/>
          </a:p>
          <a:p>
            <a:pPr marL="342900" indent="-342900">
              <a:lnSpc>
                <a:spcPct val="70000"/>
              </a:lnSpc>
              <a:spcBef>
                <a:spcPct val="20000"/>
              </a:spcBef>
              <a:buClr>
                <a:srgbClr val="333399"/>
              </a:buClr>
              <a:buSzPct val="60000"/>
              <a:buFont typeface="Wingdings" pitchFamily="2" charset="2"/>
              <a:buNone/>
            </a:pPr>
            <a:r>
              <a:rPr lang="en-US" sz="1000" dirty="0"/>
              <a:t>Director</a:t>
            </a:r>
          </a:p>
          <a:p>
            <a:pPr marL="342900" indent="-342900">
              <a:lnSpc>
                <a:spcPct val="70000"/>
              </a:lnSpc>
              <a:spcBef>
                <a:spcPct val="20000"/>
              </a:spcBef>
              <a:buClr>
                <a:srgbClr val="333399"/>
              </a:buClr>
              <a:buSzPct val="60000"/>
              <a:buFont typeface="Wingdings" pitchFamily="2" charset="2"/>
              <a:buNone/>
            </a:pPr>
            <a:r>
              <a:rPr lang="en-US" sz="1000" dirty="0"/>
              <a:t>Texas Advanced</a:t>
            </a:r>
          </a:p>
          <a:p>
            <a:pPr marL="342900" indent="-342900">
              <a:lnSpc>
                <a:spcPct val="70000"/>
              </a:lnSpc>
              <a:spcBef>
                <a:spcPct val="20000"/>
              </a:spcBef>
              <a:buClr>
                <a:srgbClr val="333399"/>
              </a:buClr>
              <a:buSzPct val="60000"/>
              <a:buFont typeface="Wingdings" pitchFamily="2" charset="2"/>
              <a:buNone/>
            </a:pPr>
            <a:r>
              <a:rPr lang="en-US" sz="1000" dirty="0"/>
              <a:t>Computing Center</a:t>
            </a:r>
          </a:p>
          <a:p>
            <a:pPr marL="342900" indent="-342900">
              <a:lnSpc>
                <a:spcPct val="70000"/>
              </a:lnSpc>
              <a:spcBef>
                <a:spcPct val="20000"/>
              </a:spcBef>
              <a:buClr>
                <a:srgbClr val="333399"/>
              </a:buClr>
              <a:buSzPct val="60000"/>
              <a:buFont typeface="Wingdings" pitchFamily="2" charset="2"/>
              <a:buNone/>
            </a:pPr>
            <a:r>
              <a:rPr lang="en-US" sz="1000" dirty="0"/>
              <a:t>U. Texas Austin</a:t>
            </a:r>
          </a:p>
        </p:txBody>
      </p:sp>
      <p:pic>
        <p:nvPicPr>
          <p:cNvPr id="554000" name="Picture 16" descr="jose_munoz"/>
          <p:cNvPicPr>
            <a:picLocks noChangeAspect="1" noChangeArrowheads="1"/>
          </p:cNvPicPr>
          <p:nvPr/>
        </p:nvPicPr>
        <p:blipFill>
          <a:blip r:embed="rId11" cstate="print"/>
          <a:srcRect/>
          <a:stretch>
            <a:fillRect/>
          </a:stretch>
        </p:blipFill>
        <p:spPr bwMode="auto">
          <a:xfrm>
            <a:off x="5571269" y="1420420"/>
            <a:ext cx="806077" cy="1054844"/>
          </a:xfrm>
          <a:prstGeom prst="rect">
            <a:avLst/>
          </a:prstGeom>
          <a:noFill/>
        </p:spPr>
      </p:pic>
      <p:sp>
        <p:nvSpPr>
          <p:cNvPr id="554001" name="Text Box 17"/>
          <p:cNvSpPr txBox="1">
            <a:spLocks noChangeArrowheads="1"/>
          </p:cNvSpPr>
          <p:nvPr/>
        </p:nvSpPr>
        <p:spPr bwMode="auto">
          <a:xfrm>
            <a:off x="5446732" y="2518914"/>
            <a:ext cx="1524000" cy="830997"/>
          </a:xfrm>
          <a:prstGeom prst="rect">
            <a:avLst/>
          </a:prstGeom>
          <a:noFill/>
          <a:ln w="9525">
            <a:noFill/>
            <a:miter lim="800000"/>
            <a:headEnd/>
            <a:tailEnd/>
          </a:ln>
          <a:effectLst/>
        </p:spPr>
        <p:txBody>
          <a:bodyPr>
            <a:spAutoFit/>
          </a:bodyPr>
          <a:lstStyle/>
          <a:p>
            <a:pPr>
              <a:lnSpc>
                <a:spcPct val="80000"/>
              </a:lnSpc>
              <a:spcBef>
                <a:spcPct val="50000"/>
              </a:spcBef>
            </a:pPr>
            <a:r>
              <a:rPr lang="en-US" sz="1000" dirty="0"/>
              <a:t>2008 Keynote: </a:t>
            </a:r>
            <a:r>
              <a:rPr lang="en-US" sz="1000" dirty="0" smtClean="0"/>
              <a:t>           Jos</a:t>
            </a:r>
            <a:r>
              <a:rPr lang="en-US" sz="1000" dirty="0" smtClean="0">
                <a:cs typeface="Times New Roman" pitchFamily="18" charset="0"/>
              </a:rPr>
              <a:t>é </a:t>
            </a:r>
            <a:r>
              <a:rPr lang="en-US" sz="1000" dirty="0">
                <a:cs typeface="Times New Roman" pitchFamily="18" charset="0"/>
              </a:rPr>
              <a:t>Munoz </a:t>
            </a:r>
            <a:r>
              <a:rPr lang="en-US" sz="1000" dirty="0" smtClean="0">
                <a:cs typeface="Times New Roman" pitchFamily="18" charset="0"/>
              </a:rPr>
              <a:t>           Deputy </a:t>
            </a:r>
            <a:r>
              <a:rPr lang="en-US" sz="1000" dirty="0">
                <a:cs typeface="Times New Roman" pitchFamily="18" charset="0"/>
              </a:rPr>
              <a:t>Office </a:t>
            </a:r>
            <a:r>
              <a:rPr lang="en-US" sz="1000" dirty="0" smtClean="0">
                <a:cs typeface="Times New Roman" pitchFamily="18" charset="0"/>
              </a:rPr>
              <a:t>Dir          </a:t>
            </a:r>
            <a:r>
              <a:rPr lang="en-US" sz="1000" dirty="0" err="1" smtClean="0">
                <a:cs typeface="Times New Roman" pitchFamily="18" charset="0"/>
              </a:rPr>
              <a:t>Sr</a:t>
            </a:r>
            <a:r>
              <a:rPr lang="en-US" sz="1000" dirty="0" smtClean="0">
                <a:cs typeface="Times New Roman" pitchFamily="18" charset="0"/>
              </a:rPr>
              <a:t> </a:t>
            </a:r>
            <a:r>
              <a:rPr lang="en-US" sz="1000" dirty="0" err="1" smtClean="0">
                <a:cs typeface="Times New Roman" pitchFamily="18" charset="0"/>
              </a:rPr>
              <a:t>Sci</a:t>
            </a:r>
            <a:r>
              <a:rPr lang="en-US" sz="1000" dirty="0" smtClean="0">
                <a:cs typeface="Times New Roman" pitchFamily="18" charset="0"/>
              </a:rPr>
              <a:t> </a:t>
            </a:r>
            <a:r>
              <a:rPr lang="en-US" sz="1000" dirty="0">
                <a:cs typeface="Times New Roman" pitchFamily="18" charset="0"/>
              </a:rPr>
              <a:t>Advisor </a:t>
            </a:r>
            <a:r>
              <a:rPr lang="en-US" sz="1000" dirty="0" smtClean="0">
                <a:cs typeface="Times New Roman" pitchFamily="18" charset="0"/>
              </a:rPr>
              <a:t>           NSF Office </a:t>
            </a:r>
            <a:r>
              <a:rPr lang="en-US" sz="1000" dirty="0">
                <a:cs typeface="Times New Roman" pitchFamily="18" charset="0"/>
              </a:rPr>
              <a:t>of </a:t>
            </a:r>
            <a:r>
              <a:rPr lang="en-US" sz="1000" dirty="0" smtClean="0">
                <a:cs typeface="Times New Roman" pitchFamily="18" charset="0"/>
              </a:rPr>
              <a:t>Cyberinfrastructure</a:t>
            </a:r>
            <a:endParaRPr lang="en-US" sz="1000" dirty="0">
              <a:cs typeface="Times New Roman" pitchFamily="18" charset="0"/>
            </a:endParaRPr>
          </a:p>
        </p:txBody>
      </p:sp>
      <p:sp>
        <p:nvSpPr>
          <p:cNvPr id="554003" name="Text Box 19"/>
          <p:cNvSpPr txBox="1">
            <a:spLocks noChangeArrowheads="1"/>
          </p:cNvSpPr>
          <p:nvPr/>
        </p:nvSpPr>
        <p:spPr bwMode="auto">
          <a:xfrm>
            <a:off x="6518845" y="2476553"/>
            <a:ext cx="1447800" cy="923330"/>
          </a:xfrm>
          <a:prstGeom prst="rect">
            <a:avLst/>
          </a:prstGeom>
          <a:noFill/>
          <a:ln w="9525">
            <a:noFill/>
            <a:miter lim="800000"/>
            <a:headEnd/>
            <a:tailEnd/>
          </a:ln>
          <a:effectLst/>
        </p:spPr>
        <p:txBody>
          <a:bodyPr wrap="square">
            <a:spAutoFit/>
          </a:bodyPr>
          <a:lstStyle/>
          <a:p>
            <a:pPr>
              <a:lnSpc>
                <a:spcPct val="90000"/>
              </a:lnSpc>
              <a:spcBef>
                <a:spcPct val="50000"/>
              </a:spcBef>
            </a:pPr>
            <a:r>
              <a:rPr lang="en-US" sz="1000" dirty="0"/>
              <a:t>2009 Keynote</a:t>
            </a:r>
            <a:r>
              <a:rPr lang="en-US" sz="1000" dirty="0" smtClean="0"/>
              <a:t>:    </a:t>
            </a:r>
            <a:r>
              <a:rPr lang="en-US" sz="1000" dirty="0"/>
              <a:t>Douglass </a:t>
            </a:r>
            <a:r>
              <a:rPr lang="en-US" sz="1000" dirty="0" smtClean="0"/>
              <a:t>Post         Chief </a:t>
            </a:r>
            <a:r>
              <a:rPr lang="en-US" sz="1000" dirty="0"/>
              <a:t>Scientist         </a:t>
            </a:r>
            <a:r>
              <a:rPr lang="en-US" sz="1000" dirty="0" smtClean="0"/>
              <a:t>   US </a:t>
            </a:r>
            <a:r>
              <a:rPr lang="en-US" sz="1000" dirty="0"/>
              <a:t>Dept of Defense       HPC Modernization Program</a:t>
            </a:r>
          </a:p>
        </p:txBody>
      </p:sp>
      <p:sp>
        <p:nvSpPr>
          <p:cNvPr id="553999" name="Text Box 15"/>
          <p:cNvSpPr txBox="1">
            <a:spLocks noChangeArrowheads="1"/>
          </p:cNvSpPr>
          <p:nvPr/>
        </p:nvSpPr>
        <p:spPr bwMode="auto">
          <a:xfrm>
            <a:off x="6242460" y="3609842"/>
            <a:ext cx="2419503" cy="1945148"/>
          </a:xfrm>
          <a:prstGeom prst="rect">
            <a:avLst/>
          </a:prstGeom>
          <a:noFill/>
          <a:ln w="9525">
            <a:noFill/>
            <a:miter lim="800000"/>
            <a:headEnd/>
            <a:tailEnd/>
          </a:ln>
          <a:effectLst/>
        </p:spPr>
        <p:txBody>
          <a:bodyPr wrap="square">
            <a:spAutoFit/>
          </a:bodyPr>
          <a:lstStyle/>
          <a:p>
            <a:pPr>
              <a:spcBef>
                <a:spcPts val="0"/>
              </a:spcBef>
            </a:pPr>
            <a:r>
              <a:rPr lang="en-US" sz="2000" b="1" dirty="0" smtClean="0">
                <a:effectLst>
                  <a:outerShdw blurRad="38100" dist="38100" dir="2700000" algn="tl">
                    <a:srgbClr val="000000">
                      <a:alpha val="43137"/>
                    </a:srgbClr>
                  </a:outerShdw>
                </a:effectLst>
              </a:rPr>
              <a:t>FREE!</a:t>
            </a:r>
          </a:p>
          <a:p>
            <a:pPr>
              <a:spcBef>
                <a:spcPts val="0"/>
              </a:spcBef>
            </a:pPr>
            <a:r>
              <a:rPr lang="en-US" sz="2000" b="1" dirty="0" smtClean="0">
                <a:effectLst>
                  <a:outerShdw blurRad="38100" dist="38100" dir="2700000" algn="tl">
                    <a:srgbClr val="000000">
                      <a:alpha val="43137"/>
                    </a:srgbClr>
                  </a:outerShdw>
                </a:effectLst>
              </a:rPr>
              <a:t>Wed Sep 21 2016</a:t>
            </a:r>
          </a:p>
          <a:p>
            <a:pPr>
              <a:spcBef>
                <a:spcPts val="0"/>
              </a:spcBef>
            </a:pPr>
            <a:r>
              <a:rPr lang="en-US" sz="2000" b="1" dirty="0" smtClean="0">
                <a:effectLst>
                  <a:outerShdw blurRad="38100" dist="38100" dir="2700000" algn="tl">
                    <a:srgbClr val="000000">
                      <a:alpha val="43137"/>
                    </a:srgbClr>
                  </a:outerShdw>
                </a:effectLst>
              </a:rPr>
              <a:t>@ </a:t>
            </a:r>
            <a:r>
              <a:rPr lang="en-US" sz="2000" b="1" dirty="0">
                <a:effectLst>
                  <a:outerShdw blurRad="38100" dist="38100" dir="2700000" algn="tl">
                    <a:srgbClr val="000000">
                      <a:alpha val="43137"/>
                    </a:srgbClr>
                  </a:outerShdw>
                </a:effectLst>
              </a:rPr>
              <a:t>OU</a:t>
            </a:r>
          </a:p>
          <a:p>
            <a:pPr>
              <a:lnSpc>
                <a:spcPct val="30000"/>
              </a:lnSpc>
              <a:spcBef>
                <a:spcPct val="50000"/>
              </a:spcBef>
            </a:pPr>
            <a:r>
              <a:rPr lang="en-US" dirty="0">
                <a:solidFill>
                  <a:schemeClr val="bg1"/>
                </a:solidFill>
              </a:rPr>
              <a:t>Over 235 </a:t>
            </a:r>
            <a:r>
              <a:rPr lang="en-US" dirty="0" smtClean="0">
                <a:solidFill>
                  <a:schemeClr val="bg1"/>
                </a:solidFill>
              </a:rPr>
              <a:t>registra2ons </a:t>
            </a:r>
            <a:r>
              <a:rPr lang="en-US" dirty="0">
                <a:solidFill>
                  <a:schemeClr val="bg1"/>
                </a:solidFill>
              </a:rPr>
              <a:t>already!</a:t>
            </a:r>
          </a:p>
          <a:p>
            <a:pPr>
              <a:lnSpc>
                <a:spcPct val="80000"/>
              </a:lnSpc>
              <a:spcBef>
                <a:spcPct val="50000"/>
              </a:spcBef>
            </a:pPr>
            <a:r>
              <a:rPr lang="en-US" sz="1400" dirty="0">
                <a:solidFill>
                  <a:schemeClr val="bg1"/>
                </a:solidFill>
              </a:rPr>
              <a:t>Over </a:t>
            </a:r>
            <a:r>
              <a:rPr lang="en-US" sz="1400" dirty="0" smtClean="0">
                <a:solidFill>
                  <a:schemeClr val="bg1"/>
                </a:solidFill>
              </a:rPr>
              <a:t>152 </a:t>
            </a:r>
            <a:r>
              <a:rPr lang="en-US" sz="1400" dirty="0" err="1" smtClean="0">
                <a:solidFill>
                  <a:schemeClr val="bg1"/>
                </a:solidFill>
              </a:rPr>
              <a:t>ie</a:t>
            </a:r>
            <a:r>
              <a:rPr lang="en-US" sz="1400" dirty="0" smtClean="0">
                <a:solidFill>
                  <a:schemeClr val="bg1"/>
                </a:solidFill>
              </a:rPr>
              <a:t> </a:t>
            </a:r>
            <a:r>
              <a:rPr lang="en-US" sz="1400" dirty="0">
                <a:solidFill>
                  <a:schemeClr val="bg1"/>
                </a:solidFill>
              </a:rPr>
              <a:t>first day, over 200 in the first week, over 225 in the first month.</a:t>
            </a:r>
          </a:p>
        </p:txBody>
      </p:sp>
      <p:sp>
        <p:nvSpPr>
          <p:cNvPr id="554005" name="Text Box 21"/>
          <p:cNvSpPr txBox="1">
            <a:spLocks noChangeArrowheads="1"/>
          </p:cNvSpPr>
          <p:nvPr/>
        </p:nvSpPr>
        <p:spPr bwMode="auto">
          <a:xfrm>
            <a:off x="6141097" y="4628582"/>
            <a:ext cx="2504398" cy="877163"/>
          </a:xfrm>
          <a:prstGeom prst="rect">
            <a:avLst/>
          </a:prstGeom>
          <a:noFill/>
          <a:ln w="9525">
            <a:noFill/>
            <a:miter lim="800000"/>
            <a:headEnd/>
            <a:tailEnd/>
          </a:ln>
          <a:effectLst/>
        </p:spPr>
        <p:txBody>
          <a:bodyPr wrap="square">
            <a:spAutoFit/>
          </a:bodyPr>
          <a:lstStyle/>
          <a:p>
            <a:pPr>
              <a:spcBef>
                <a:spcPts val="0"/>
              </a:spcBef>
            </a:pPr>
            <a:r>
              <a:rPr lang="en-US" sz="1500" b="1" dirty="0" smtClean="0"/>
              <a:t>Reception/Poster Session</a:t>
            </a:r>
          </a:p>
          <a:p>
            <a:pPr>
              <a:spcBef>
                <a:spcPts val="0"/>
              </a:spcBef>
            </a:pPr>
            <a:r>
              <a:rPr lang="en-US" sz="1500" b="1" dirty="0" smtClean="0"/>
              <a:t>Tue Sep 20 2015 </a:t>
            </a:r>
            <a:r>
              <a:rPr lang="en-US" sz="1500" b="1" dirty="0"/>
              <a:t>@ </a:t>
            </a:r>
            <a:r>
              <a:rPr lang="en-US" sz="1500" b="1" dirty="0" smtClean="0"/>
              <a:t>OU</a:t>
            </a:r>
            <a:endParaRPr lang="en-US" sz="1500" b="1" dirty="0"/>
          </a:p>
          <a:p>
            <a:pPr>
              <a:lnSpc>
                <a:spcPct val="20000"/>
              </a:lnSpc>
              <a:spcBef>
                <a:spcPct val="50000"/>
              </a:spcBef>
            </a:pPr>
            <a:r>
              <a:rPr lang="en-US" sz="1500" b="1" dirty="0" smtClean="0"/>
              <a:t>Symposium</a:t>
            </a:r>
          </a:p>
          <a:p>
            <a:pPr>
              <a:lnSpc>
                <a:spcPct val="20000"/>
              </a:lnSpc>
              <a:spcBef>
                <a:spcPct val="50000"/>
              </a:spcBef>
            </a:pPr>
            <a:r>
              <a:rPr lang="en-US" sz="1500" b="1" dirty="0" smtClean="0"/>
              <a:t>Wed Sep 21 2015 </a:t>
            </a:r>
            <a:r>
              <a:rPr lang="en-US" sz="1500" b="1" dirty="0"/>
              <a:t>@ </a:t>
            </a:r>
            <a:r>
              <a:rPr lang="en-US" sz="1500" b="1" dirty="0" smtClean="0"/>
              <a:t>OU</a:t>
            </a:r>
          </a:p>
        </p:txBody>
      </p:sp>
      <p:pic>
        <p:nvPicPr>
          <p:cNvPr id="554006" name="Picture 22" descr="post_douglass"/>
          <p:cNvPicPr>
            <a:picLocks noChangeAspect="1" noChangeArrowheads="1"/>
          </p:cNvPicPr>
          <p:nvPr/>
        </p:nvPicPr>
        <p:blipFill>
          <a:blip r:embed="rId12" cstate="print"/>
          <a:srcRect/>
          <a:stretch>
            <a:fillRect/>
          </a:stretch>
        </p:blipFill>
        <p:spPr bwMode="auto">
          <a:xfrm>
            <a:off x="6426937" y="1420420"/>
            <a:ext cx="846857" cy="1057470"/>
          </a:xfrm>
          <a:prstGeom prst="rect">
            <a:avLst/>
          </a:prstGeom>
          <a:noFill/>
        </p:spPr>
      </p:pic>
      <p:pic>
        <p:nvPicPr>
          <p:cNvPr id="79874" name="Picture 2"/>
          <p:cNvPicPr>
            <a:picLocks noChangeAspect="1" noChangeArrowheads="1"/>
          </p:cNvPicPr>
          <p:nvPr/>
        </p:nvPicPr>
        <p:blipFill>
          <a:blip r:embed="rId13" cstate="print"/>
          <a:srcRect/>
          <a:stretch>
            <a:fillRect/>
          </a:stretch>
        </p:blipFill>
        <p:spPr bwMode="auto">
          <a:xfrm>
            <a:off x="7314865" y="1420420"/>
            <a:ext cx="864188" cy="1106161"/>
          </a:xfrm>
          <a:prstGeom prst="rect">
            <a:avLst/>
          </a:prstGeom>
          <a:noFill/>
          <a:ln w="9525">
            <a:noFill/>
            <a:miter lim="800000"/>
            <a:headEnd/>
            <a:tailEnd/>
          </a:ln>
        </p:spPr>
      </p:pic>
      <p:sp>
        <p:nvSpPr>
          <p:cNvPr id="27" name="Text Box 19"/>
          <p:cNvSpPr txBox="1">
            <a:spLocks noChangeArrowheads="1"/>
          </p:cNvSpPr>
          <p:nvPr/>
        </p:nvSpPr>
        <p:spPr bwMode="auto">
          <a:xfrm>
            <a:off x="7586878" y="2512165"/>
            <a:ext cx="1447800" cy="784830"/>
          </a:xfrm>
          <a:prstGeom prst="rect">
            <a:avLst/>
          </a:prstGeom>
          <a:noFill/>
          <a:ln w="9525">
            <a:noFill/>
            <a:miter lim="800000"/>
            <a:headEnd/>
            <a:tailEnd/>
          </a:ln>
          <a:effectLst/>
        </p:spPr>
        <p:txBody>
          <a:bodyPr wrap="square">
            <a:spAutoFit/>
          </a:bodyPr>
          <a:lstStyle/>
          <a:p>
            <a:pPr>
              <a:lnSpc>
                <a:spcPct val="90000"/>
              </a:lnSpc>
              <a:spcBef>
                <a:spcPct val="50000"/>
              </a:spcBef>
            </a:pPr>
            <a:r>
              <a:rPr lang="en-US" sz="1000" dirty="0" smtClean="0"/>
              <a:t>2010 Keynote         Horst Simon        Deputy Director         Lawrence Berkeley Nat’l Laboratory</a:t>
            </a:r>
            <a:endParaRPr lang="en-US" sz="1000" dirty="0"/>
          </a:p>
        </p:txBody>
      </p:sp>
      <p:sp>
        <p:nvSpPr>
          <p:cNvPr id="31" name="Footer Placeholder 3"/>
          <p:cNvSpPr>
            <a:spLocks noGrp="1"/>
          </p:cNvSpPr>
          <p:nvPr>
            <p:ph type="ftr" sz="quarter" idx="10"/>
          </p:nvPr>
        </p:nvSpPr>
        <p:spPr>
          <a:xfrm>
            <a:off x="2633663" y="6172200"/>
            <a:ext cx="3995737" cy="457200"/>
          </a:xfrm>
          <a:noFill/>
        </p:spPr>
        <p:txBody>
          <a:bodyPr/>
          <a:lstStyle/>
          <a:p>
            <a:pPr>
              <a:defRPr/>
            </a:pPr>
            <a:r>
              <a:rPr lang="en-US" dirty="0"/>
              <a:t>ACI-REF </a:t>
            </a:r>
            <a:r>
              <a:rPr lang="en-US" dirty="0" err="1"/>
              <a:t>Virt</a:t>
            </a:r>
            <a:r>
              <a:rPr lang="en-US" dirty="0"/>
              <a:t> Res Overview</a:t>
            </a:r>
          </a:p>
          <a:p>
            <a:pPr>
              <a:defRPr/>
            </a:pPr>
            <a:r>
              <a:rPr lang="en-US" dirty="0"/>
              <a:t>ACI-REF </a:t>
            </a:r>
            <a:r>
              <a:rPr lang="en-US" dirty="0" err="1"/>
              <a:t>Virt</a:t>
            </a:r>
            <a:r>
              <a:rPr lang="en-US" dirty="0"/>
              <a:t> Res 2016, Sun Aug 7 2016</a:t>
            </a:r>
          </a:p>
        </p:txBody>
      </p:sp>
      <p:pic>
        <p:nvPicPr>
          <p:cNvPr id="33" name="Picture 32" descr="schneider_barry_cropped.png"/>
          <p:cNvPicPr>
            <a:picLocks noChangeAspect="1"/>
          </p:cNvPicPr>
          <p:nvPr/>
        </p:nvPicPr>
        <p:blipFill>
          <a:blip r:embed="rId14" cstate="print"/>
          <a:stretch>
            <a:fillRect/>
          </a:stretch>
        </p:blipFill>
        <p:spPr>
          <a:xfrm>
            <a:off x="492811" y="3585315"/>
            <a:ext cx="812336" cy="1043268"/>
          </a:xfrm>
          <a:prstGeom prst="rect">
            <a:avLst/>
          </a:prstGeom>
        </p:spPr>
      </p:pic>
      <p:sp>
        <p:nvSpPr>
          <p:cNvPr id="34" name="Text Box 19"/>
          <p:cNvSpPr txBox="1">
            <a:spLocks noChangeArrowheads="1"/>
          </p:cNvSpPr>
          <p:nvPr/>
        </p:nvSpPr>
        <p:spPr bwMode="auto">
          <a:xfrm>
            <a:off x="269832" y="4671079"/>
            <a:ext cx="1238221" cy="784830"/>
          </a:xfrm>
          <a:prstGeom prst="rect">
            <a:avLst/>
          </a:prstGeom>
          <a:noFill/>
          <a:ln w="9525">
            <a:noFill/>
            <a:miter lim="800000"/>
            <a:headEnd/>
            <a:tailEnd/>
          </a:ln>
          <a:effectLst/>
        </p:spPr>
        <p:txBody>
          <a:bodyPr wrap="square">
            <a:spAutoFit/>
          </a:bodyPr>
          <a:lstStyle/>
          <a:p>
            <a:pPr>
              <a:lnSpc>
                <a:spcPct val="90000"/>
              </a:lnSpc>
              <a:spcBef>
                <a:spcPct val="50000"/>
              </a:spcBef>
            </a:pPr>
            <a:r>
              <a:rPr lang="en-US" sz="1000" dirty="0" smtClean="0"/>
              <a:t>2011 Keynote         Barry Schneider  Program Manager         National Science Foundation</a:t>
            </a:r>
            <a:endParaRPr lang="en-US" sz="1000" dirty="0"/>
          </a:p>
        </p:txBody>
      </p:sp>
      <p:sp>
        <p:nvSpPr>
          <p:cNvPr id="32" name="Text Box 19"/>
          <p:cNvSpPr txBox="1">
            <a:spLocks noChangeArrowheads="1"/>
          </p:cNvSpPr>
          <p:nvPr/>
        </p:nvSpPr>
        <p:spPr bwMode="auto">
          <a:xfrm>
            <a:off x="1206244" y="4671079"/>
            <a:ext cx="1185590" cy="923330"/>
          </a:xfrm>
          <a:prstGeom prst="rect">
            <a:avLst/>
          </a:prstGeom>
          <a:noFill/>
          <a:ln w="9525">
            <a:noFill/>
            <a:miter lim="800000"/>
            <a:headEnd/>
            <a:tailEnd/>
          </a:ln>
          <a:effectLst/>
        </p:spPr>
        <p:txBody>
          <a:bodyPr wrap="square">
            <a:spAutoFit/>
          </a:bodyPr>
          <a:lstStyle/>
          <a:p>
            <a:pPr>
              <a:lnSpc>
                <a:spcPct val="90000"/>
              </a:lnSpc>
              <a:spcBef>
                <a:spcPct val="50000"/>
              </a:spcBef>
            </a:pPr>
            <a:r>
              <a:rPr lang="en-US" sz="1000" dirty="0" smtClean="0"/>
              <a:t>2012 Keynote        Thom Dunning  Director             National Center for Supercomputing Applications</a:t>
            </a:r>
            <a:endParaRPr lang="en-US" sz="1000" dirty="0"/>
          </a:p>
        </p:txBody>
      </p:sp>
      <p:sp>
        <p:nvSpPr>
          <p:cNvPr id="4" name="TextBox 3"/>
          <p:cNvSpPr txBox="1"/>
          <p:nvPr/>
        </p:nvSpPr>
        <p:spPr>
          <a:xfrm>
            <a:off x="2183996" y="4651200"/>
            <a:ext cx="1226557" cy="1015663"/>
          </a:xfrm>
          <a:prstGeom prst="rect">
            <a:avLst/>
          </a:prstGeom>
          <a:noFill/>
        </p:spPr>
        <p:txBody>
          <a:bodyPr wrap="square" rtlCol="0">
            <a:spAutoFit/>
          </a:bodyPr>
          <a:lstStyle/>
          <a:p>
            <a:r>
              <a:rPr lang="en-US" sz="1000" dirty="0"/>
              <a:t>2013 Keynote:      </a:t>
            </a:r>
            <a:r>
              <a:rPr lang="en-US" sz="1000" dirty="0" smtClean="0"/>
              <a:t>       John </a:t>
            </a:r>
            <a:r>
              <a:rPr lang="en-US" sz="1000" dirty="0" err="1"/>
              <a:t>Shalf</a:t>
            </a:r>
            <a:r>
              <a:rPr lang="en-US" sz="1000" dirty="0"/>
              <a:t>           </a:t>
            </a:r>
            <a:r>
              <a:rPr lang="en-US" sz="1000" dirty="0" smtClean="0"/>
              <a:t>        </a:t>
            </a:r>
            <a:r>
              <a:rPr lang="en-US" sz="1000" dirty="0" err="1" smtClean="0"/>
              <a:t>Dept</a:t>
            </a:r>
            <a:r>
              <a:rPr lang="en-US" sz="1000" dirty="0" smtClean="0"/>
              <a:t> </a:t>
            </a:r>
            <a:r>
              <a:rPr lang="en-US" sz="1000" dirty="0"/>
              <a:t>Head </a:t>
            </a:r>
            <a:r>
              <a:rPr lang="en-US" sz="1000" dirty="0" smtClean="0"/>
              <a:t>CS     Lawrence              Berkeley Nat’l Lab          </a:t>
            </a:r>
            <a:r>
              <a:rPr lang="en-US" sz="1000" dirty="0"/>
              <a:t>CTO, </a:t>
            </a:r>
            <a:r>
              <a:rPr lang="en-US" sz="1000" dirty="0" smtClean="0"/>
              <a:t>NERSC</a:t>
            </a:r>
            <a:endParaRPr lang="en-US" sz="1000" dirty="0"/>
          </a:p>
        </p:txBody>
      </p:sp>
      <p:pic>
        <p:nvPicPr>
          <p:cNvPr id="2050" name="Picture 2" descr="http://151.1.219.218/0363ab79-79e0-4d83-a130-9d6d3eb28b6b.jpg"/>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3206538" y="3557434"/>
            <a:ext cx="819445" cy="1093766"/>
          </a:xfrm>
          <a:prstGeom prst="rect">
            <a:avLst/>
          </a:prstGeom>
          <a:noFill/>
          <a:extLst>
            <a:ext uri="{909E8E84-426E-40DD-AFC4-6F175D3DCCD1}">
              <a14:hiddenFill xmlns:a14="http://schemas.microsoft.com/office/drawing/2010/main">
                <a:solidFill>
                  <a:srgbClr val="FFFFFF"/>
                </a:solidFill>
              </a14:hiddenFill>
            </a:ext>
          </a:extLst>
        </p:spPr>
      </p:pic>
      <p:sp>
        <p:nvSpPr>
          <p:cNvPr id="35" name="TextBox 34"/>
          <p:cNvSpPr txBox="1"/>
          <p:nvPr/>
        </p:nvSpPr>
        <p:spPr>
          <a:xfrm>
            <a:off x="3201935" y="4624912"/>
            <a:ext cx="1127201" cy="1015663"/>
          </a:xfrm>
          <a:prstGeom prst="rect">
            <a:avLst/>
          </a:prstGeom>
          <a:noFill/>
        </p:spPr>
        <p:txBody>
          <a:bodyPr wrap="square" rtlCol="0">
            <a:spAutoFit/>
          </a:bodyPr>
          <a:lstStyle/>
          <a:p>
            <a:r>
              <a:rPr lang="en-US" sz="1000" dirty="0" smtClean="0"/>
              <a:t>2014 </a:t>
            </a:r>
            <a:r>
              <a:rPr lang="en-US" sz="1000" dirty="0"/>
              <a:t>Keynote:   </a:t>
            </a:r>
            <a:r>
              <a:rPr lang="en-US" sz="1000" dirty="0" smtClean="0"/>
              <a:t>            Irene </a:t>
            </a:r>
            <a:r>
              <a:rPr lang="en-US" sz="1000" dirty="0" err="1" smtClean="0"/>
              <a:t>Qualters</a:t>
            </a:r>
            <a:r>
              <a:rPr lang="en-US" sz="1000" dirty="0" smtClean="0"/>
              <a:t>                   Division Dir           Advanced Cyberinfrastructure Division, NSF</a:t>
            </a:r>
            <a:endParaRPr lang="en-US" sz="1000" dirty="0"/>
          </a:p>
        </p:txBody>
      </p:sp>
      <p:pic>
        <p:nvPicPr>
          <p:cNvPr id="2" name="Picture 2" descr="Jim Kurose"/>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4104846" y="3555407"/>
            <a:ext cx="1043217" cy="1043217"/>
          </a:xfrm>
          <a:prstGeom prst="rect">
            <a:avLst/>
          </a:prstGeom>
          <a:noFill/>
          <a:extLst>
            <a:ext uri="{909E8E84-426E-40DD-AFC4-6F175D3DCCD1}">
              <a14:hiddenFill xmlns:a14="http://schemas.microsoft.com/office/drawing/2010/main">
                <a:solidFill>
                  <a:srgbClr val="FFFFFF"/>
                </a:solidFill>
              </a14:hiddenFill>
            </a:ext>
          </a:extLst>
        </p:spPr>
      </p:pic>
      <p:sp>
        <p:nvSpPr>
          <p:cNvPr id="37" name="TextBox 36"/>
          <p:cNvSpPr txBox="1"/>
          <p:nvPr/>
        </p:nvSpPr>
        <p:spPr>
          <a:xfrm>
            <a:off x="4083138" y="4607343"/>
            <a:ext cx="1300819" cy="1015663"/>
          </a:xfrm>
          <a:prstGeom prst="rect">
            <a:avLst/>
          </a:prstGeom>
          <a:noFill/>
        </p:spPr>
        <p:txBody>
          <a:bodyPr wrap="square" rtlCol="0">
            <a:spAutoFit/>
          </a:bodyPr>
          <a:lstStyle/>
          <a:p>
            <a:r>
              <a:rPr lang="en-US" sz="1000" dirty="0" smtClean="0"/>
              <a:t>2015 Keynote:                  Jim Kurose                      </a:t>
            </a:r>
            <a:r>
              <a:rPr lang="en-US" sz="1000" dirty="0" err="1" smtClean="0"/>
              <a:t>Asst</a:t>
            </a:r>
            <a:r>
              <a:rPr lang="en-US" sz="1000" dirty="0" smtClean="0"/>
              <a:t> Director                Comp &amp; Info </a:t>
            </a:r>
            <a:r>
              <a:rPr lang="en-US" sz="1000" dirty="0" err="1" smtClean="0"/>
              <a:t>Sci</a:t>
            </a:r>
            <a:r>
              <a:rPr lang="en-US" sz="1000" dirty="0" smtClean="0"/>
              <a:t> &amp; </a:t>
            </a:r>
            <a:r>
              <a:rPr lang="en-US" sz="1000" dirty="0" err="1" smtClean="0"/>
              <a:t>Engr</a:t>
            </a:r>
            <a:r>
              <a:rPr lang="en-US" sz="1000" dirty="0" smtClean="0"/>
              <a:t> Directorate, NSF</a:t>
            </a:r>
            <a:endParaRPr lang="en-US" sz="1000" dirty="0"/>
          </a:p>
        </p:txBody>
      </p:sp>
      <p:pic>
        <p:nvPicPr>
          <p:cNvPr id="2052" name="Picture 4" descr="Dan Stanzione, Ph.D."/>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5241771" y="3521322"/>
            <a:ext cx="1041117" cy="1555428"/>
          </a:xfrm>
          <a:prstGeom prst="rect">
            <a:avLst/>
          </a:prstGeom>
          <a:noFill/>
          <a:extLst>
            <a:ext uri="{909E8E84-426E-40DD-AFC4-6F175D3DCCD1}">
              <a14:hiddenFill xmlns:a14="http://schemas.microsoft.com/office/drawing/2010/main">
                <a:solidFill>
                  <a:srgbClr val="FFFFFF"/>
                </a:solidFill>
              </a14:hiddenFill>
            </a:ext>
          </a:extLst>
        </p:spPr>
      </p:pic>
      <p:sp>
        <p:nvSpPr>
          <p:cNvPr id="38" name="Rectangle 14"/>
          <p:cNvSpPr>
            <a:spLocks noChangeArrowheads="1"/>
          </p:cNvSpPr>
          <p:nvPr/>
        </p:nvSpPr>
        <p:spPr bwMode="auto">
          <a:xfrm>
            <a:off x="5127409" y="5095679"/>
            <a:ext cx="1371600" cy="1066800"/>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smtClean="0"/>
              <a:t>2016 </a:t>
            </a:r>
            <a:r>
              <a:rPr lang="en-US" sz="1200" dirty="0"/>
              <a:t>Keynote:</a:t>
            </a:r>
          </a:p>
          <a:p>
            <a:pPr marL="342900" indent="-342900">
              <a:lnSpc>
                <a:spcPct val="70000"/>
              </a:lnSpc>
              <a:spcBef>
                <a:spcPct val="20000"/>
              </a:spcBef>
              <a:buClr>
                <a:srgbClr val="333399"/>
              </a:buClr>
              <a:buSzPct val="60000"/>
              <a:buFont typeface="Wingdings" pitchFamily="2" charset="2"/>
              <a:buNone/>
            </a:pPr>
            <a:r>
              <a:rPr lang="en-US" sz="1200" dirty="0" smtClean="0"/>
              <a:t>Dan </a:t>
            </a:r>
            <a:r>
              <a:rPr lang="en-US" sz="1200" dirty="0" err="1" smtClean="0"/>
              <a:t>Stanzione</a:t>
            </a:r>
            <a:endParaRPr lang="en-US" sz="1200" dirty="0"/>
          </a:p>
          <a:p>
            <a:pPr marL="342900" indent="-342900">
              <a:lnSpc>
                <a:spcPct val="70000"/>
              </a:lnSpc>
              <a:spcBef>
                <a:spcPct val="20000"/>
              </a:spcBef>
              <a:buClr>
                <a:srgbClr val="333399"/>
              </a:buClr>
              <a:buSzPct val="60000"/>
              <a:buFont typeface="Wingdings" pitchFamily="2" charset="2"/>
              <a:buNone/>
            </a:pPr>
            <a:r>
              <a:rPr lang="en-US" sz="1200" dirty="0" smtClean="0"/>
              <a:t>Exec Director</a:t>
            </a:r>
            <a:endParaRPr lang="en-US" sz="1200" dirty="0"/>
          </a:p>
          <a:p>
            <a:pPr marL="342900" indent="-342900">
              <a:lnSpc>
                <a:spcPct val="70000"/>
              </a:lnSpc>
              <a:spcBef>
                <a:spcPct val="20000"/>
              </a:spcBef>
              <a:buClr>
                <a:srgbClr val="333399"/>
              </a:buClr>
              <a:buSzPct val="60000"/>
              <a:buFont typeface="Wingdings" pitchFamily="2" charset="2"/>
              <a:buNone/>
            </a:pPr>
            <a:r>
              <a:rPr lang="en-US" sz="1200" dirty="0"/>
              <a:t>Texas Advanced</a:t>
            </a:r>
          </a:p>
          <a:p>
            <a:pPr marL="342900" indent="-342900">
              <a:lnSpc>
                <a:spcPct val="70000"/>
              </a:lnSpc>
              <a:spcBef>
                <a:spcPct val="20000"/>
              </a:spcBef>
              <a:buClr>
                <a:srgbClr val="333399"/>
              </a:buClr>
              <a:buSzPct val="60000"/>
              <a:buFont typeface="Wingdings" pitchFamily="2" charset="2"/>
              <a:buNone/>
            </a:pPr>
            <a:r>
              <a:rPr lang="en-US" sz="1200" dirty="0"/>
              <a:t>Computing Center</a:t>
            </a:r>
          </a:p>
          <a:p>
            <a:pPr marL="342900" indent="-342900">
              <a:lnSpc>
                <a:spcPct val="70000"/>
              </a:lnSpc>
              <a:spcBef>
                <a:spcPct val="20000"/>
              </a:spcBef>
              <a:buClr>
                <a:srgbClr val="333399"/>
              </a:buClr>
              <a:buSzPct val="60000"/>
              <a:buFont typeface="Wingdings" pitchFamily="2" charset="2"/>
              <a:buNone/>
            </a:pPr>
            <a:r>
              <a:rPr lang="en-US" sz="1200" dirty="0"/>
              <a:t>U. Texas Austin</a:t>
            </a:r>
          </a:p>
        </p:txBody>
      </p:sp>
    </p:spTree>
    <p:custDataLst>
      <p:tags r:id="rId1"/>
    </p:custDataLst>
    <p:extLst>
      <p:ext uri="{BB962C8B-B14F-4D97-AF65-F5344CB8AC3E}">
        <p14:creationId xmlns:p14="http://schemas.microsoft.com/office/powerpoint/2010/main" val="509724573"/>
      </p:ext>
    </p:ext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PWI" val="98"/>
</p:tagLst>
</file>

<file path=ppt/tags/tag2.xml><?xml version="1.0" encoding="utf-8"?>
<p:tagLst xmlns:a="http://schemas.openxmlformats.org/drawingml/2006/main" xmlns:r="http://schemas.openxmlformats.org/officeDocument/2006/relationships" xmlns:p="http://schemas.openxmlformats.org/presentationml/2006/main">
  <p:tag name="SWI" val="1"/>
  <p:tag name="NBP" val="1"/>
  <p:tag name="BSN" val="1"/>
  <p:tag name="SVT" val="TRUE"/>
  <p:tag name="CVB" val="1"/>
  <p:tag name="SPT" val="FALSE"/>
  <p:tag name="CII" val="1"/>
</p:tagLst>
</file>

<file path=ppt/tags/tag3.xml><?xml version="1.0" encoding="utf-8"?>
<p:tagLst xmlns:a="http://schemas.openxmlformats.org/drawingml/2006/main" xmlns:r="http://schemas.openxmlformats.org/officeDocument/2006/relationships" xmlns:p="http://schemas.openxmlformats.org/presentationml/2006/main">
  <p:tag name="DUMMACSH" val="TRUE"/>
</p:tagLst>
</file>

<file path=ppt/tags/tag4.xml><?xml version="1.0" encoding="utf-8"?>
<p:tagLst xmlns:a="http://schemas.openxmlformats.org/drawingml/2006/main" xmlns:r="http://schemas.openxmlformats.org/officeDocument/2006/relationships" xmlns:p="http://schemas.openxmlformats.org/presentationml/2006/main">
  <p:tag name="SWI" val="75"/>
  <p:tag name="NBP" val="1"/>
  <p:tag name="CVB" val="75"/>
  <p:tag name="SPT" val="FALSE"/>
  <p:tag name="BSN" val="75"/>
  <p:tag name="LFXCI" val="0"/>
  <p:tag name="SVT" val="TRUE"/>
  <p:tag name="CII" val="75"/>
</p:tagLst>
</file>

<file path=ppt/tags/tag5.xml><?xml version="1.0" encoding="utf-8"?>
<p:tagLst xmlns:a="http://schemas.openxmlformats.org/drawingml/2006/main" xmlns:r="http://schemas.openxmlformats.org/officeDocument/2006/relationships" xmlns:p="http://schemas.openxmlformats.org/presentationml/2006/main">
  <p:tag name="SWI" val="56"/>
  <p:tag name="NBP" val="1"/>
  <p:tag name="BSN" val="56"/>
  <p:tag name="SVT" val="TRUE"/>
  <p:tag name="CVB" val="56"/>
  <p:tag name="SPT" val="FALSE"/>
  <p:tag name="CII" val="56"/>
</p:tagLst>
</file>

<file path=ppt/tags/tag6.xml><?xml version="1.0" encoding="utf-8"?>
<p:tagLst xmlns:a="http://schemas.openxmlformats.org/drawingml/2006/main" xmlns:r="http://schemas.openxmlformats.org/officeDocument/2006/relationships" xmlns:p="http://schemas.openxmlformats.org/presentationml/2006/main">
  <p:tag name="DUMMACSH" val="TRUE"/>
</p:tagLst>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22745</TotalTime>
  <Words>902</Words>
  <Application>Microsoft Office PowerPoint</Application>
  <PresentationFormat>On-screen Show (4:3)</PresentationFormat>
  <Paragraphs>114</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 Black</vt:lpstr>
      <vt:lpstr>Tahoma</vt:lpstr>
      <vt:lpstr>Times New Roman</vt:lpstr>
      <vt:lpstr>Wingdings</vt:lpstr>
      <vt:lpstr>Blends</vt:lpstr>
      <vt:lpstr>Introduction to Research Facilitation</vt:lpstr>
      <vt:lpstr>Lore vs Data</vt:lpstr>
      <vt:lpstr>Some History at OU</vt:lpstr>
      <vt:lpstr>History at OU (cont’d)</vt:lpstr>
      <vt:lpstr>Goal</vt:lpstr>
      <vt:lpstr>What Are We Asked to Do?</vt:lpstr>
      <vt:lpstr>What Don’t We Do?</vt:lpstr>
      <vt:lpstr>Lore vs Data</vt:lpstr>
      <vt:lpstr>OK Supercomputing Symposium 2016</vt:lpstr>
      <vt:lpstr>Thanks for your attention!   Questions? hneeman@ou.edu</vt:lpstr>
    </vt:vector>
  </TitlesOfParts>
  <Company>University of Oklahoma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Supercomputing in Plain English: Overview</dc:title>
  <dc:creator>Henry Neeman</dc:creator>
  <cp:lastModifiedBy>Henry Neeman</cp:lastModifiedBy>
  <cp:revision>680</cp:revision>
  <cp:lastPrinted>1601-01-01T00:00:00Z</cp:lastPrinted>
  <dcterms:created xsi:type="dcterms:W3CDTF">2001-08-18T12:37:15Z</dcterms:created>
  <dcterms:modified xsi:type="dcterms:W3CDTF">2016-08-07T18:02:52Z</dcterms:modified>
</cp:coreProperties>
</file>