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4.xml" ContentType="application/vnd.openxmlformats-officedocument.presentationml.tags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51"/>
  </p:notesMasterIdLst>
  <p:handoutMasterIdLst>
    <p:handoutMasterId r:id="rId52"/>
  </p:handoutMasterIdLst>
  <p:sldIdLst>
    <p:sldId id="701" r:id="rId2"/>
    <p:sldId id="1184" r:id="rId3"/>
    <p:sldId id="1138" r:id="rId4"/>
    <p:sldId id="1139" r:id="rId5"/>
    <p:sldId id="1140" r:id="rId6"/>
    <p:sldId id="1141" r:id="rId7"/>
    <p:sldId id="1142" r:id="rId8"/>
    <p:sldId id="1143" r:id="rId9"/>
    <p:sldId id="1144" r:id="rId10"/>
    <p:sldId id="1145" r:id="rId11"/>
    <p:sldId id="1146" r:id="rId12"/>
    <p:sldId id="1147" r:id="rId13"/>
    <p:sldId id="1148" r:id="rId14"/>
    <p:sldId id="1149" r:id="rId15"/>
    <p:sldId id="1150" r:id="rId16"/>
    <p:sldId id="1151" r:id="rId17"/>
    <p:sldId id="1152" r:id="rId18"/>
    <p:sldId id="1153" r:id="rId19"/>
    <p:sldId id="1154" r:id="rId20"/>
    <p:sldId id="1182" r:id="rId21"/>
    <p:sldId id="1183" r:id="rId22"/>
    <p:sldId id="1178" r:id="rId23"/>
    <p:sldId id="1179" r:id="rId24"/>
    <p:sldId id="1180" r:id="rId25"/>
    <p:sldId id="1181" r:id="rId26"/>
    <p:sldId id="1156" r:id="rId27"/>
    <p:sldId id="1157" r:id="rId28"/>
    <p:sldId id="1158" r:id="rId29"/>
    <p:sldId id="1159" r:id="rId30"/>
    <p:sldId id="1160" r:id="rId31"/>
    <p:sldId id="1161" r:id="rId32"/>
    <p:sldId id="1162" r:id="rId33"/>
    <p:sldId id="1163" r:id="rId34"/>
    <p:sldId id="1164" r:id="rId35"/>
    <p:sldId id="1165" r:id="rId36"/>
    <p:sldId id="1166" r:id="rId37"/>
    <p:sldId id="1167" r:id="rId38"/>
    <p:sldId id="1168" r:id="rId39"/>
    <p:sldId id="1169" r:id="rId40"/>
    <p:sldId id="1170" r:id="rId41"/>
    <p:sldId id="1171" r:id="rId42"/>
    <p:sldId id="1172" r:id="rId43"/>
    <p:sldId id="1173" r:id="rId44"/>
    <p:sldId id="1174" r:id="rId45"/>
    <p:sldId id="1175" r:id="rId46"/>
    <p:sldId id="1176" r:id="rId47"/>
    <p:sldId id="1177" r:id="rId48"/>
    <p:sldId id="1185" r:id="rId49"/>
    <p:sldId id="1073" r:id="rId50"/>
  </p:sldIdLst>
  <p:sldSz cx="9144000" cy="6858000" type="screen4x3"/>
  <p:notesSz cx="6858000" cy="9144000"/>
  <p:custDataLst>
    <p:tags r:id="rId5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575" autoAdjust="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49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16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37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2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6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4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92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672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816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09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8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9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3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85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70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39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7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38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Effective Communication</a:t>
            </a:r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84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66800" y="6175524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39" descr="ouit_logo_small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47800" y="6127899"/>
            <a:ext cx="11430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ellweb.bfa.nsf.gov/awdfr3/default.as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pubs/2011/nsf11011/nsf11011.js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jpeg"/><Relationship Id="rId1" Type="http://schemas.openxmlformats.org/officeDocument/2006/relationships/tags" Target="../tags/tag4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xyg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lium" TargetMode="External"/><Relationship Id="rId2" Type="http://schemas.openxmlformats.org/officeDocument/2006/relationships/hyperlink" Target="http://en.wikipedia.org/wiki/Hydrog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arth" TargetMode="External"/><Relationship Id="rId2" Type="http://schemas.openxmlformats.org/officeDocument/2006/relationships/hyperlink" Target="http://en.wikipedia.org/wiki/Planets#Mas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tutorcircle.com/cms/images/44/periodic-table11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.astro.columbia.edu/~gbryan/Site/IGM_files/gas_density_z0.png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668274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Effective </a:t>
            </a: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Communication:</a:t>
            </a:r>
            <a:b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How </a:t>
            </a:r>
            <a:r>
              <a:rPr lang="en-US" sz="3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to Talk to Researchers about Their Research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Henry Neeman</a:t>
            </a:r>
            <a:r>
              <a:rPr lang="en-US" b="1" dirty="0" smtClean="0"/>
              <a:t>, </a:t>
            </a:r>
            <a:r>
              <a:rPr lang="en-US" b="1" dirty="0" smtClean="0"/>
              <a:t>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Assistant Vice President, Information Technology - Research Strategy Advisor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Associate Professor,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Adjunct Faculty,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ACI-REF Virtual Residency Workshop 2016</a:t>
            </a:r>
          </a:p>
          <a:p>
            <a:pPr eaLnBrk="1" hangingPunct="1">
              <a:spcBef>
                <a:spcPts val="0"/>
              </a:spcBef>
            </a:pPr>
            <a:r>
              <a:rPr lang="en-US" sz="1600" b="1" dirty="0" smtClean="0"/>
              <a:t>Monday August 8 2016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667000" y="5254752"/>
            <a:ext cx="3886200" cy="1066800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quantum scale during femtoseconds, how much does gravity matter?</a:t>
            </a:r>
          </a:p>
          <a:p>
            <a:r>
              <a:rPr lang="en-US" dirty="0" smtClean="0"/>
              <a:t>How about at cosmological scale over eons?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31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a domain scientist refers to CS as IT?</a:t>
            </a:r>
          </a:p>
          <a:p>
            <a:r>
              <a:rPr lang="en-US" dirty="0" smtClean="0"/>
              <a:t>Wait, CS people do research? I thought they were just there to help everyone else with their real research.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98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Simulated Data Actually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had a colleague in Chemical Engineering who told me that, if he referred to data from a simulation as “data” in front of his colleagues, he’d be laughed out of the discipline.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3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vs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is focused on discovery.</a:t>
            </a:r>
          </a:p>
          <a:p>
            <a:r>
              <a:rPr lang="en-US" dirty="0" smtClean="0"/>
              <a:t>Engineering is focused on design.</a:t>
            </a:r>
          </a:p>
          <a:p>
            <a:r>
              <a:rPr lang="en-US" dirty="0" smtClean="0"/>
              <a:t>In which case:</a:t>
            </a:r>
          </a:p>
          <a:p>
            <a:pPr lvl="1"/>
            <a:r>
              <a:rPr lang="en-US" dirty="0" smtClean="0"/>
              <a:t>Is a design project research?</a:t>
            </a:r>
          </a:p>
          <a:p>
            <a:pPr lvl="1"/>
            <a:r>
              <a:rPr lang="en-US" dirty="0" smtClean="0"/>
              <a:t>Do engineers do science research?</a:t>
            </a:r>
          </a:p>
          <a:p>
            <a:pPr lvl="1"/>
            <a:r>
              <a:rPr lang="en-US" dirty="0" smtClean="0"/>
              <a:t>What is research about software?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39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Researcher Types</a:t>
            </a:r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94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</a:t>
            </a:r>
          </a:p>
          <a:p>
            <a:pPr lvl="1"/>
            <a:r>
              <a:rPr lang="en-US" dirty="0" smtClean="0"/>
              <a:t>Tenure-Track </a:t>
            </a:r>
            <a:r>
              <a:rPr lang="en-US" dirty="0"/>
              <a:t>Faculty</a:t>
            </a:r>
          </a:p>
          <a:p>
            <a:pPr lvl="1"/>
            <a:r>
              <a:rPr lang="en-US" dirty="0" smtClean="0"/>
              <a:t>Tenured Faculty</a:t>
            </a:r>
          </a:p>
          <a:p>
            <a:pPr lvl="1"/>
            <a:r>
              <a:rPr lang="en-US" dirty="0" smtClean="0"/>
              <a:t>Research Faculty</a:t>
            </a:r>
          </a:p>
          <a:p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Postdocs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5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Tenure-Track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 research-intensive institutions:</a:t>
            </a:r>
          </a:p>
          <a:p>
            <a:r>
              <a:rPr lang="en-US" b="1" u="sng" dirty="0" smtClean="0"/>
              <a:t>Incentive Structure</a:t>
            </a:r>
            <a:r>
              <a:rPr lang="en-US" dirty="0" smtClean="0"/>
              <a:t>: I need to publish lots of papers, bring in lots of grant money and graduate lots of students, or I’m fired.</a:t>
            </a:r>
          </a:p>
          <a:p>
            <a:r>
              <a:rPr lang="en-US" b="1" u="sng" dirty="0" smtClean="0"/>
              <a:t>Need</a:t>
            </a:r>
            <a:r>
              <a:rPr lang="en-US" dirty="0" smtClean="0"/>
              <a:t>: I need stuff to work now and keep working reliably.</a:t>
            </a:r>
          </a:p>
          <a:p>
            <a:r>
              <a:rPr lang="en-US" b="1" u="sng" dirty="0" smtClean="0"/>
              <a:t>Timeline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 have 7 years (typical tenure-track duration), </a:t>
            </a:r>
            <a:r>
              <a:rPr lang="en-US" b="1" dirty="0" smtClean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 have 6 years (the 7</a:t>
            </a:r>
            <a:r>
              <a:rPr lang="en-US" baseline="30000" dirty="0" smtClean="0"/>
              <a:t>th</a:t>
            </a:r>
            <a:r>
              <a:rPr lang="en-US" dirty="0" smtClean="0"/>
              <a:t> year is finding a job elsewhere if I don’t get tenure), </a:t>
            </a:r>
            <a:r>
              <a:rPr lang="en-US" b="1" dirty="0" smtClean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 have 5 years (the 6</a:t>
            </a:r>
            <a:r>
              <a:rPr lang="en-US" baseline="30000" dirty="0" smtClean="0"/>
              <a:t>th</a:t>
            </a:r>
            <a:r>
              <a:rPr lang="en-US" dirty="0" smtClean="0"/>
              <a:t> year is when my materials are evaluated), </a:t>
            </a:r>
            <a:r>
              <a:rPr lang="en-US" b="1" dirty="0" smtClean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 have </a:t>
            </a:r>
            <a:r>
              <a:rPr lang="en-US" b="1" u="sng" dirty="0" smtClean="0"/>
              <a:t>4 ½ years</a:t>
            </a:r>
            <a:r>
              <a:rPr lang="en-US" dirty="0" smtClean="0"/>
              <a:t>, because it typically takes a journal article        6 months from submitted to published.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50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Tenured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153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research-intensive institutions</a:t>
            </a:r>
            <a:r>
              <a:rPr lang="en-US" dirty="0" smtClean="0"/>
              <a:t>:</a:t>
            </a:r>
            <a:endParaRPr lang="en-US" b="1" u="sng" dirty="0" smtClean="0"/>
          </a:p>
          <a:p>
            <a:r>
              <a:rPr lang="en-US" b="1" u="sng" dirty="0" smtClean="0"/>
              <a:t>Incentive </a:t>
            </a:r>
            <a:r>
              <a:rPr lang="en-US" b="1" u="sng" dirty="0"/>
              <a:t>Structure</a:t>
            </a:r>
            <a:r>
              <a:rPr lang="en-US" dirty="0"/>
              <a:t>: I need to publish lots of </a:t>
            </a:r>
            <a:r>
              <a:rPr lang="en-US" dirty="0" smtClean="0"/>
              <a:t>papers, </a:t>
            </a:r>
            <a:r>
              <a:rPr lang="en-US" dirty="0"/>
              <a:t>bring in lots of grant money and graduate </a:t>
            </a:r>
            <a:r>
              <a:rPr lang="en-US" dirty="0" smtClean="0"/>
              <a:t>lots of students</a:t>
            </a:r>
            <a:r>
              <a:rPr lang="en-US" dirty="0"/>
              <a:t>, or </a:t>
            </a:r>
            <a:r>
              <a:rPr lang="en-US" dirty="0" smtClean="0"/>
              <a:t>I don’t get a raise and I don’t get a named chair.</a:t>
            </a:r>
            <a:endParaRPr lang="en-US" dirty="0"/>
          </a:p>
          <a:p>
            <a:r>
              <a:rPr lang="en-US" b="1" u="sng" dirty="0"/>
              <a:t>Need</a:t>
            </a:r>
            <a:r>
              <a:rPr lang="en-US" dirty="0"/>
              <a:t>: I need stuff to work now and keep working reliably.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27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 smtClean="0"/>
              <a:t>If I don’t bring in grant money, I’m laid off.</a:t>
            </a:r>
          </a:p>
          <a:p>
            <a:r>
              <a:rPr lang="en-US" dirty="0" smtClean="0"/>
              <a:t>I need to publish a lot to keep bringing in grant money.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12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 smtClean="0"/>
              <a:t>I need to publish a lot or I’ll lose my postdoc.</a:t>
            </a:r>
          </a:p>
          <a:p>
            <a:r>
              <a:rPr lang="en-US" dirty="0" smtClean="0"/>
              <a:t>I need to learn how to get lots of grant money, and even actually get some of my own, so I can get a permanent position.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95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Talk to </a:t>
            </a:r>
            <a:r>
              <a:rPr lang="en-US" dirty="0" smtClean="0"/>
              <a:t>Researchers: Research </a:t>
            </a:r>
            <a:r>
              <a:rPr lang="en-US" dirty="0"/>
              <a:t>Terminology</a:t>
            </a:r>
          </a:p>
          <a:p>
            <a:r>
              <a:rPr lang="en-US" dirty="0" smtClean="0"/>
              <a:t>Researcher Types</a:t>
            </a:r>
          </a:p>
          <a:p>
            <a:r>
              <a:rPr lang="en-US" dirty="0" smtClean="0"/>
              <a:t>The Mindset Gap</a:t>
            </a:r>
          </a:p>
          <a:p>
            <a:r>
              <a:rPr lang="en-US" dirty="0" smtClean="0"/>
              <a:t>Things to Say to a Researcher</a:t>
            </a:r>
          </a:p>
          <a:p>
            <a:r>
              <a:rPr lang="en-US" dirty="0" smtClean="0"/>
              <a:t>How to Find Researchers</a:t>
            </a:r>
          </a:p>
          <a:p>
            <a:r>
              <a:rPr lang="en-US" dirty="0" smtClean="0"/>
              <a:t>How to Find Researchers’ Projects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Effective Communication</a:t>
            </a:r>
          </a:p>
          <a:p>
            <a:pPr>
              <a:defRPr/>
            </a:pPr>
            <a:r>
              <a:rPr lang="fr-FR" smtClean="0"/>
              <a:t>ACI-REF Virt Res 2016, Mon Aug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307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first goal is to graduate.</a:t>
            </a:r>
          </a:p>
          <a:p>
            <a:r>
              <a:rPr lang="en-US" dirty="0" smtClean="0"/>
              <a:t>Anything that delays graduation costs me money.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Effective Communication</a:t>
            </a:r>
          </a:p>
          <a:p>
            <a:pPr>
              <a:defRPr/>
            </a:pPr>
            <a:r>
              <a:rPr lang="fr-FR" smtClean="0"/>
              <a:t>ACI-REF Virt Res 2016, Mon Aug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3862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76350"/>
            <a:ext cx="8515350" cy="484981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National Science Foundation, FY2015: 24% overall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BIO 27%, CISE 23%, EHR 20%, ENG 20%, GEO 25%,          MPS 28%, SBE 24%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EPSCoR jurisdictions: Northern Marianas Islands </a:t>
            </a:r>
            <a:r>
              <a:rPr lang="en-US" dirty="0"/>
              <a:t>0% </a:t>
            </a:r>
            <a:r>
              <a:rPr lang="en-US" dirty="0" smtClean="0"/>
              <a:t>(</a:t>
            </a:r>
            <a:r>
              <a:rPr lang="en-US" dirty="0"/>
              <a:t>no PhD-granting), </a:t>
            </a:r>
            <a:r>
              <a:rPr lang="en-US" dirty="0" smtClean="0"/>
              <a:t>ND 12%, AL/PR 15%, AR/ID 16%, KY/MS/NV 17%, OK/SD 18%, NE/NM/SC/VT 19%, AK/MO/WV 20%, </a:t>
            </a:r>
            <a:r>
              <a:rPr lang="en-US" dirty="0"/>
              <a:t> </a:t>
            </a:r>
            <a:r>
              <a:rPr lang="en-US" dirty="0" smtClean="0"/>
              <a:t>       IA/WY 21%, LA 22%, DE/HI/KS 23%, MT 24%, ME/NH 26%, Guam/USVI 33%, RI 36%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Non-EPSCoR jurisdictions: FL 20%, TN/TX 21%,         AZ/OH/VA 22%, UT 23%, CT/IN/NJ/NC 24%,       CO/GA/MI/NY 25%, MD/PA/WI 26%, CA/MA/OR 27%,    IL/MN 28%, WA 30%, DC 37%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Funding is governed by the </a:t>
            </a:r>
            <a:r>
              <a:rPr lang="en-US" u="sng" dirty="0" smtClean="0"/>
              <a:t>Law of Large Numbers</a:t>
            </a:r>
            <a:r>
              <a:rPr lang="en-US" dirty="0" smtClean="0"/>
              <a:t>:               You have to submit lots of proposals to get any funding.</a:t>
            </a:r>
            <a:r>
              <a:rPr lang="en-US" sz="2600" dirty="0">
                <a:hlinkClick r:id="rId2"/>
              </a:rPr>
              <a:t>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fr-FR" dirty="0"/>
              <a:t>ACI-REF </a:t>
            </a:r>
            <a:r>
              <a:rPr lang="fr-FR" dirty="0" err="1"/>
              <a:t>Virt</a:t>
            </a:r>
            <a:r>
              <a:rPr lang="fr-FR" dirty="0"/>
              <a:t> </a:t>
            </a:r>
            <a:r>
              <a:rPr lang="fr-FR" dirty="0" err="1"/>
              <a:t>Res</a:t>
            </a:r>
            <a:r>
              <a:rPr lang="fr-FR" dirty="0"/>
              <a:t> 2016, Mon </a:t>
            </a:r>
            <a:r>
              <a:rPr lang="fr-FR" dirty="0" err="1"/>
              <a:t>Aug</a:t>
            </a:r>
            <a:r>
              <a:rPr lang="fr-FR" dirty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53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 smtClean="0">
                <a:latin typeface="Arial Black" panose="020B0A04020102020204" pitchFamily="34" charset="0"/>
              </a:rPr>
              <a:t>The Mindset Gap</a:t>
            </a:r>
            <a:endParaRPr lang="en-US" sz="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25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Mindset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olden days -- say, 10 years ago -- we used to say that our typical new Cyberinfrastructure user came from a Windows desktop or laptop background.</a:t>
            </a:r>
          </a:p>
          <a:p>
            <a:pPr lvl="1"/>
            <a:r>
              <a:rPr lang="en-US" dirty="0" smtClean="0"/>
              <a:t>Those days are long gone ….</a:t>
            </a:r>
          </a:p>
          <a:p>
            <a:r>
              <a:rPr lang="en-US" dirty="0" smtClean="0"/>
              <a:t>Nowadays, we say that our typical new user comes from an iOS or Android background.</a:t>
            </a:r>
          </a:p>
          <a:p>
            <a:r>
              <a:rPr lang="en-US" dirty="0" smtClean="0"/>
              <a:t>How has that changed our job?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Effective Communication</a:t>
            </a:r>
          </a:p>
          <a:p>
            <a:pPr>
              <a:defRPr/>
            </a:pPr>
            <a:r>
              <a:rPr lang="fr-FR" smtClean="0"/>
              <a:t>ACI-REF Virt Res 2016, Mon Aug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8164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mental distance between a handheld vs      Linux, command line, batch computing?</a:t>
            </a:r>
          </a:p>
          <a:p>
            <a:pPr lvl="1"/>
            <a:r>
              <a:rPr lang="en-US" dirty="0" smtClean="0"/>
              <a:t>Installing software</a:t>
            </a:r>
          </a:p>
          <a:p>
            <a:pPr lvl="2"/>
            <a:r>
              <a:rPr lang="en-US" u="sng" dirty="0" smtClean="0"/>
              <a:t>Handheld</a:t>
            </a:r>
            <a:r>
              <a:rPr lang="en-US" dirty="0" smtClean="0"/>
              <a:t>: Tap 3 times.</a:t>
            </a:r>
          </a:p>
          <a:p>
            <a:pPr lvl="2"/>
            <a:r>
              <a:rPr lang="en-US" u="sng" dirty="0" smtClean="0"/>
              <a:t>Large scale</a:t>
            </a:r>
            <a:r>
              <a:rPr lang="en-US" dirty="0" smtClean="0"/>
              <a:t>: </a:t>
            </a:r>
            <a:r>
              <a:rPr lang="en-US" dirty="0" err="1" smtClean="0"/>
              <a:t>EasyBuild</a:t>
            </a:r>
            <a:r>
              <a:rPr lang="en-US" dirty="0" smtClean="0"/>
              <a:t> if you’re lucky, configure/make with modest dependencies if you’re unlucky, bizarre random weirdness in practice.</a:t>
            </a:r>
          </a:p>
          <a:p>
            <a:pPr lvl="1"/>
            <a:r>
              <a:rPr lang="en-US" dirty="0" smtClean="0"/>
              <a:t>Installing storage</a:t>
            </a:r>
          </a:p>
          <a:p>
            <a:pPr lvl="2"/>
            <a:r>
              <a:rPr lang="en-US" u="sng" dirty="0" smtClean="0"/>
              <a:t>Handheld</a:t>
            </a:r>
            <a:r>
              <a:rPr lang="en-US" dirty="0" smtClean="0"/>
              <a:t>: Buy a card for $10-50, pop it into the slot, the OS automatically recognizes it and starts using it.</a:t>
            </a:r>
          </a:p>
          <a:p>
            <a:pPr lvl="2"/>
            <a:r>
              <a:rPr lang="en-US" u="sng" dirty="0" smtClean="0"/>
              <a:t>Large scale</a:t>
            </a:r>
            <a:r>
              <a:rPr lang="en-US" dirty="0" smtClean="0"/>
              <a:t>: RFP, bid evaluation, configuration, purchase, deployment, maintenance.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Effective Communication</a:t>
            </a:r>
          </a:p>
          <a:p>
            <a:pPr>
              <a:defRPr/>
            </a:pPr>
            <a:r>
              <a:rPr lang="fr-FR" smtClean="0"/>
              <a:t>ACI-REF Virt Res 2016, Mon Aug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0413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Cost of Storage?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Handheld</a:t>
            </a:r>
            <a:r>
              <a:rPr lang="en-US" dirty="0" smtClean="0"/>
              <a:t>: tens or hundreds of dollars (which gets you tens or hundreds of GB).</a:t>
            </a:r>
          </a:p>
          <a:p>
            <a:r>
              <a:rPr lang="en-US" u="sng" dirty="0" smtClean="0"/>
              <a:t>Large scale</a:t>
            </a:r>
            <a:endParaRPr lang="en-US" dirty="0" smtClean="0"/>
          </a:p>
          <a:p>
            <a:pPr lvl="1"/>
            <a:r>
              <a:rPr lang="en-US" dirty="0"/>
              <a:t>~1 PB raw tape: ~$15K</a:t>
            </a:r>
          </a:p>
          <a:p>
            <a:pPr lvl="1"/>
            <a:r>
              <a:rPr lang="en-US" dirty="0"/>
              <a:t>~1 PB raw spinning disk : ~$100K (ultra-cheap version)</a:t>
            </a:r>
          </a:p>
          <a:p>
            <a:pPr lvl="1"/>
            <a:r>
              <a:rPr lang="en-US" dirty="0" smtClean="0"/>
              <a:t>~1 PB raw SSD: ~$1M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Effective Communication</a:t>
            </a:r>
          </a:p>
          <a:p>
            <a:pPr>
              <a:defRPr/>
            </a:pPr>
            <a:r>
              <a:rPr lang="fr-FR" smtClean="0"/>
              <a:t>ACI-REF Virt Res 2016, Mon Aug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408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 smtClean="0">
                <a:latin typeface="Arial Black" panose="020B0A04020102020204" pitchFamily="34" charset="0"/>
              </a:rPr>
              <a:t>Things to Say to a Researcher</a:t>
            </a:r>
            <a:endParaRPr lang="en-US" sz="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20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“This other way of doing it is cheaper than how you’re currently doing it.”</a:t>
            </a:r>
          </a:p>
          <a:p>
            <a:r>
              <a:rPr lang="en-US" dirty="0" smtClean="0"/>
              <a:t>“For the same cost, it could be so much better.”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10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get to decide how to use your piece.”</a:t>
            </a:r>
          </a:p>
          <a:p>
            <a:r>
              <a:rPr lang="en-US" dirty="0" smtClean="0"/>
              <a:t>“You can share it with whoever you want.”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“Your students won’t have to spend their time taking care of this.”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062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How to Talk to Researchers:</a:t>
            </a:r>
          </a:p>
          <a:p>
            <a:pPr algn="ctr"/>
            <a:r>
              <a:rPr lang="en-US" sz="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Research Terminology</a:t>
            </a:r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72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Researchers</a:t>
            </a:r>
          </a:p>
        </p:txBody>
      </p:sp>
    </p:spTree>
    <p:extLst>
      <p:ext uri="{BB962C8B-B14F-4D97-AF65-F5344CB8AC3E}">
        <p14:creationId xmlns:p14="http://schemas.microsoft.com/office/powerpoint/2010/main" val="595886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the CDS&amp;E Researchers?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Go to your institution’s website.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Click on Academics.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Search for departmental websites.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On each departmental website, find the list of faculty (the link is usually “Faculty” or “People”).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Read their research descriptions.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91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r>
              <a:rPr lang="en-US" dirty="0" smtClean="0"/>
              <a:t>Computational</a:t>
            </a:r>
          </a:p>
          <a:p>
            <a:r>
              <a:rPr lang="en-US" dirty="0" smtClean="0"/>
              <a:t>Numerical</a:t>
            </a:r>
          </a:p>
          <a:p>
            <a:r>
              <a:rPr lang="en-US" dirty="0" smtClean="0"/>
              <a:t>Parallel (especially in CS)</a:t>
            </a:r>
          </a:p>
          <a:p>
            <a:r>
              <a:rPr lang="en-US" dirty="0" smtClean="0"/>
              <a:t>Informatics</a:t>
            </a:r>
          </a:p>
          <a:p>
            <a:r>
              <a:rPr lang="en-US" dirty="0" smtClean="0"/>
              <a:t>For Chemistry, look for Physical Chemists and Biochemists.</a:t>
            </a:r>
          </a:p>
          <a:p>
            <a:pPr marL="0" indent="0">
              <a:buNone/>
            </a:pPr>
            <a:r>
              <a:rPr lang="en-US" dirty="0" smtClean="0"/>
              <a:t>There are plenty of others – over time you’ll develop a feel for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82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Them!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those faculty.</a:t>
            </a:r>
          </a:p>
          <a:p>
            <a:r>
              <a:rPr lang="en-US" dirty="0" smtClean="0"/>
              <a:t>Tell them what your role is.</a:t>
            </a:r>
          </a:p>
          <a:p>
            <a:r>
              <a:rPr lang="en-US" dirty="0" smtClean="0"/>
              <a:t>If it’s for a proposal, tell them:</a:t>
            </a:r>
          </a:p>
          <a:p>
            <a:pPr lvl="1"/>
            <a:r>
              <a:rPr lang="en-US" dirty="0" smtClean="0"/>
              <a:t>what the program is;</a:t>
            </a:r>
          </a:p>
          <a:p>
            <a:pPr lvl="1"/>
            <a:r>
              <a:rPr lang="en-US" dirty="0"/>
              <a:t>what the due date is;</a:t>
            </a:r>
          </a:p>
          <a:p>
            <a:pPr lvl="1"/>
            <a:r>
              <a:rPr lang="en-US" dirty="0" smtClean="0"/>
              <a:t>how much money is on the table.</a:t>
            </a:r>
          </a:p>
          <a:p>
            <a:r>
              <a:rPr lang="en-US" dirty="0" smtClean="0"/>
              <a:t>Ask them what their computational/storage/network/whatever needs are.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07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to New Faculty Meet-n-Greets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institution have events for new faculty?</a:t>
            </a:r>
          </a:p>
          <a:p>
            <a:r>
              <a:rPr lang="en-US" dirty="0" smtClean="0"/>
              <a:t>Go to them!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37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 Them!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an appointment to visit with them.</a:t>
            </a:r>
          </a:p>
          <a:p>
            <a:pPr lvl="1"/>
            <a:r>
              <a:rPr lang="en-US" dirty="0" smtClean="0"/>
              <a:t>Even better, offer to take them to lunch.</a:t>
            </a:r>
          </a:p>
          <a:p>
            <a:pPr lvl="2"/>
            <a:r>
              <a:rPr lang="en-US" dirty="0" smtClean="0"/>
              <a:t>If you can get your institution to pay for the lunch,  even better.</a:t>
            </a:r>
          </a:p>
          <a:p>
            <a:r>
              <a:rPr lang="en-US" dirty="0" smtClean="0"/>
              <a:t>Ask them questions:</a:t>
            </a:r>
          </a:p>
          <a:p>
            <a:pPr lvl="1"/>
            <a:r>
              <a:rPr lang="en-US" dirty="0" smtClean="0"/>
              <a:t>At a high level, what’s your research about?</a:t>
            </a:r>
          </a:p>
          <a:p>
            <a:pPr lvl="1"/>
            <a:r>
              <a:rPr lang="en-US" dirty="0" smtClean="0"/>
              <a:t>What are the computing- and/or data-intensive aspects of your research?</a:t>
            </a:r>
          </a:p>
          <a:p>
            <a:pPr lvl="1"/>
            <a:r>
              <a:rPr lang="en-US" dirty="0" smtClean="0"/>
              <a:t>If you had an infinitely large, infinitely fast computer, what research would you want to do?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45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Specific,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are questions whose answers you don’t really care about – but they’ll lead to useful discussions.</a:t>
            </a:r>
          </a:p>
          <a:p>
            <a:r>
              <a:rPr lang="en-US" dirty="0" smtClean="0"/>
              <a:t>What language is your software written in?</a:t>
            </a:r>
          </a:p>
          <a:p>
            <a:r>
              <a:rPr lang="en-US" dirty="0" smtClean="0"/>
              <a:t>Is it parallelized?</a:t>
            </a:r>
          </a:p>
          <a:p>
            <a:r>
              <a:rPr lang="en-US" dirty="0" smtClean="0"/>
              <a:t>Who wrote it?</a:t>
            </a:r>
          </a:p>
          <a:p>
            <a:r>
              <a:rPr lang="en-US" dirty="0"/>
              <a:t>What operating system(s) has it been run on?</a:t>
            </a:r>
          </a:p>
          <a:p>
            <a:r>
              <a:rPr lang="en-US" dirty="0"/>
              <a:t>Briefly describe the science problem it's used for</a:t>
            </a:r>
            <a:r>
              <a:rPr lang="en-US" dirty="0" smtClean="0"/>
              <a:t>.</a:t>
            </a:r>
          </a:p>
          <a:p>
            <a:r>
              <a:rPr lang="en-US" dirty="0"/>
              <a:t>Briefly describe the numerical method or algorithm.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46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How </a:t>
            </a:r>
            <a:r>
              <a:rPr lang="en-US" dirty="0"/>
              <a:t>big is the memory footprint when </a:t>
            </a:r>
            <a:r>
              <a:rPr lang="en-US" dirty="0" smtClean="0"/>
              <a:t>running?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</a:t>
            </a:r>
            <a:r>
              <a:rPr lang="en-US" dirty="0" err="1"/>
              <a:t>timesteps</a:t>
            </a:r>
            <a:r>
              <a:rPr lang="en-US" dirty="0"/>
              <a:t>/iterations do you plan to run per experiment</a:t>
            </a:r>
            <a:r>
              <a:rPr lang="en-US" dirty="0" smtClean="0"/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such experiments do you plan to run per year</a:t>
            </a:r>
            <a:r>
              <a:rPr lang="en-US" dirty="0" smtClean="0"/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no input, a little bit of input or a lot of input</a:t>
            </a:r>
            <a:r>
              <a:rPr lang="en-US" dirty="0" smtClean="0"/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a little bit of output or a lot of output</a:t>
            </a:r>
            <a:r>
              <a:rPr lang="en-US" dirty="0" smtClean="0"/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etc</a:t>
            </a:r>
            <a:r>
              <a:rPr lang="en-US" dirty="0" smtClean="0"/>
              <a:t>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48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</a:t>
            </a:r>
            <a:r>
              <a:rPr lang="en-US" sz="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Researchers’ </a:t>
            </a:r>
            <a:r>
              <a:rPr lang="en-US" sz="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Projects</a:t>
            </a:r>
            <a:endParaRPr lang="en-US" sz="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450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Their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you’ve already talked to the researchers, you probably have a pretty good idea of who’s got big data and/or         big compute needs.</a:t>
            </a:r>
          </a:p>
          <a:p>
            <a:r>
              <a:rPr lang="en-US" dirty="0" smtClean="0"/>
              <a:t>Now you need to find out specifically how much Cyberinfrastructure capacity they need.</a:t>
            </a:r>
          </a:p>
          <a:p>
            <a:r>
              <a:rPr lang="en-US" dirty="0" smtClean="0"/>
              <a:t>You can always ask, but you’ll get more information           if you’re writing an equipment proposal.</a:t>
            </a:r>
          </a:p>
          <a:p>
            <a:pPr lvl="1"/>
            <a:r>
              <a:rPr lang="en-US" dirty="0" smtClean="0"/>
              <a:t>“I’m going to get you free goodies. Please send me a one page project summary plus the following details.”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08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Oxygen a Metal?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many of you believe that oxygen is a metal?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57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Proposal Questions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much funding does your research currently have? How much is pending? Planned? From what sources?</a:t>
            </a:r>
          </a:p>
          <a:p>
            <a:r>
              <a:rPr lang="en-US" dirty="0" smtClean="0"/>
              <a:t>How many faculty, staff, postdocs, grad students and undergrads on your team will be served by this equipment?</a:t>
            </a:r>
          </a:p>
          <a:p>
            <a:r>
              <a:rPr lang="en-US" dirty="0" smtClean="0"/>
              <a:t>What makes your research transformational?</a:t>
            </a:r>
          </a:p>
          <a:p>
            <a:r>
              <a:rPr lang="en-US" dirty="0" smtClean="0"/>
              <a:t>What are the broader impacts?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01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Proposal Questions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of </a:t>
            </a:r>
            <a:r>
              <a:rPr lang="en-US" dirty="0" smtClean="0"/>
              <a:t>the proposed </a:t>
            </a:r>
            <a:r>
              <a:rPr lang="en-US" dirty="0"/>
              <a:t>resource (CPU hours, storage, </a:t>
            </a:r>
            <a:r>
              <a:rPr lang="en-US" dirty="0" smtClean="0"/>
              <a:t>bandwidth, </a:t>
            </a:r>
            <a:r>
              <a:rPr lang="en-US" dirty="0"/>
              <a:t>whatever) do you expect to need over the next N years?</a:t>
            </a:r>
          </a:p>
          <a:p>
            <a:r>
              <a:rPr lang="en-US" dirty="0" smtClean="0"/>
              <a:t>How did you calculate this amount?</a:t>
            </a:r>
          </a:p>
          <a:p>
            <a:r>
              <a:rPr lang="en-US" dirty="0" smtClean="0"/>
              <a:t>Please give me a one page summary of your research that incorporates these issues.</a:t>
            </a:r>
          </a:p>
          <a:p>
            <a:pPr lvl="1"/>
            <a:r>
              <a:rPr lang="en-US" dirty="0" smtClean="0"/>
              <a:t>This is typically straightforward, because faculty often have either a 1 page summary from a grant proposal or a more broad research statement.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86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 smtClean="0"/>
              <a:t>MRI/CRI for HPC Cluster Questions #1</a:t>
            </a:r>
            <a:endParaRPr lang="en-US" sz="35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r>
              <a:rPr lang="en-US" dirty="0" smtClean="0"/>
              <a:t>How many CPU core hours or node hours will you need over the next N years?</a:t>
            </a:r>
          </a:p>
          <a:p>
            <a:r>
              <a:rPr lang="en-US" dirty="0" smtClean="0"/>
              <a:t>How did you determine that?</a:t>
            </a:r>
          </a:p>
          <a:p>
            <a:r>
              <a:rPr lang="en-US" dirty="0" smtClean="0"/>
              <a:t>Have you benchmarked your code?</a:t>
            </a:r>
          </a:p>
          <a:p>
            <a:pPr lvl="1"/>
            <a:r>
              <a:rPr lang="en-US" dirty="0" smtClean="0"/>
              <a:t>On what platform?</a:t>
            </a:r>
          </a:p>
          <a:p>
            <a:pPr lvl="1"/>
            <a:r>
              <a:rPr lang="en-US" dirty="0" smtClean="0"/>
              <a:t>What is the expected performance improvement on the proposed instrument, compared to the platform you benchmarked on?</a:t>
            </a:r>
          </a:p>
          <a:p>
            <a:pPr lvl="1"/>
            <a:r>
              <a:rPr lang="en-US" dirty="0" smtClean="0"/>
              <a:t>Do you plan to optimize the software? If so, what performance improvement do you anticipate?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[This only applies to their own homebrew codes.]</a:t>
            </a:r>
          </a:p>
          <a:p>
            <a:pPr marL="457200" lvl="1" indent="0">
              <a:buNone/>
            </a:pPr>
            <a:r>
              <a:rPr lang="en-US" sz="2400" dirty="0" smtClean="0">
                <a:hlinkClick r:id="rId3"/>
              </a:rPr>
              <a:t>http://www.nsf.gov/pubs/2011/nsf11011/nsf11011.jsp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50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</a:t>
            </a:r>
            <a:r>
              <a:rPr lang="en-US" sz="3550" dirty="0" smtClean="0"/>
              <a:t>for HPC </a:t>
            </a:r>
            <a:r>
              <a:rPr lang="en-US" sz="3550" dirty="0"/>
              <a:t>Cluster </a:t>
            </a:r>
            <a:r>
              <a:rPr lang="en-US" sz="3550" dirty="0" smtClean="0"/>
              <a:t>Questions #2</a:t>
            </a:r>
            <a:endParaRPr lang="en-US" sz="35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proposal is for a new type of platform (for example, accelerators such as GPUs or Intel Xeon Phi/MIC):</a:t>
            </a:r>
          </a:p>
          <a:p>
            <a:pPr lvl="1"/>
            <a:r>
              <a:rPr lang="en-US" dirty="0" smtClean="0"/>
              <a:t>Who will be responsible for porting the code to the new platform?</a:t>
            </a:r>
          </a:p>
          <a:p>
            <a:pPr lvl="2"/>
            <a:r>
              <a:rPr lang="en-US" dirty="0" smtClean="0"/>
              <a:t>If this is either a community code or a commercial code, the porting may already have been done by the developers.</a:t>
            </a:r>
          </a:p>
          <a:p>
            <a:pPr lvl="1"/>
            <a:r>
              <a:rPr lang="en-US" dirty="0" smtClean="0"/>
              <a:t>Have they committed to do so?</a:t>
            </a:r>
          </a:p>
          <a:p>
            <a:pPr lvl="1"/>
            <a:r>
              <a:rPr lang="en-US" dirty="0" smtClean="0"/>
              <a:t>What speedup is expected on the new platform?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14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MRI/CRI </a:t>
            </a:r>
            <a:r>
              <a:rPr lang="en-US" dirty="0" smtClean="0"/>
              <a:t>for Storage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storage will be needed for this project?</a:t>
            </a:r>
          </a:p>
          <a:p>
            <a:pPr lvl="1"/>
            <a:r>
              <a:rPr lang="en-US" dirty="0" smtClean="0"/>
              <a:t>If this is a live storage MRI/CRI: What is the maximum amount of storage at a time that will be needed for this project?</a:t>
            </a:r>
          </a:p>
          <a:p>
            <a:pPr lvl="1"/>
            <a:r>
              <a:rPr lang="en-US" dirty="0" smtClean="0"/>
              <a:t>If this is an archival storage MRI/CRI: What is the total amount of storage needed over the lifetime of the instrument?</a:t>
            </a:r>
          </a:p>
          <a:p>
            <a:r>
              <a:rPr lang="en-US" dirty="0" smtClean="0"/>
              <a:t>How was that calculated?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46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CI Questions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What </a:t>
            </a:r>
            <a:r>
              <a:rPr lang="en-US" sz="2700" dirty="0"/>
              <a:t>is the expected typical size of each dataset </a:t>
            </a:r>
            <a:r>
              <a:rPr lang="en-US" sz="2700" dirty="0" smtClean="0"/>
              <a:t>being transferred</a:t>
            </a:r>
            <a:r>
              <a:rPr lang="en-US" sz="2700" dirty="0"/>
              <a:t>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(It would be helpful to know expected growth rate: A</a:t>
            </a:r>
            <a:r>
              <a:rPr lang="en-US" sz="2700" dirty="0" smtClean="0"/>
              <a:t>re you expecting </a:t>
            </a:r>
            <a:r>
              <a:rPr lang="en-US" sz="2700" dirty="0"/>
              <a:t>it to stay roughly the same over the next </a:t>
            </a:r>
            <a:r>
              <a:rPr lang="en-US" sz="2700" dirty="0" smtClean="0"/>
              <a:t>several years</a:t>
            </a:r>
            <a:r>
              <a:rPr lang="en-US" sz="2700" dirty="0"/>
              <a:t>, or to double every two years, or what</a:t>
            </a:r>
            <a:r>
              <a:rPr lang="en-US" sz="2700" dirty="0" smtClean="0"/>
              <a:t>?)</a:t>
            </a: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94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CI Questions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Where </a:t>
            </a:r>
            <a:r>
              <a:rPr lang="en-US" sz="2700" dirty="0"/>
              <a:t>are such datasets originating, and where are </a:t>
            </a:r>
            <a:r>
              <a:rPr lang="en-US" sz="2700" dirty="0" smtClean="0"/>
              <a:t>they being </a:t>
            </a:r>
            <a:r>
              <a:rPr lang="en-US" sz="2700" dirty="0"/>
              <a:t>transferred to?</a:t>
            </a:r>
          </a:p>
          <a:p>
            <a:pPr marL="0" indent="0">
              <a:buNone/>
            </a:pPr>
            <a:endParaRPr lang="en-US" sz="2700" dirty="0"/>
          </a:p>
          <a:p>
            <a:r>
              <a:rPr lang="en-US" sz="2700" dirty="0" smtClean="0"/>
              <a:t>Why </a:t>
            </a:r>
            <a:r>
              <a:rPr lang="en-US" sz="2700" dirty="0"/>
              <a:t>do such datasets need to be transferred between </a:t>
            </a:r>
            <a:r>
              <a:rPr lang="en-US" sz="2700" dirty="0" smtClean="0"/>
              <a:t>these endpoints</a:t>
            </a:r>
            <a:r>
              <a:rPr lang="en-US" sz="2700" dirty="0"/>
              <a:t>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 smtClean="0"/>
              <a:t>(That </a:t>
            </a:r>
            <a:r>
              <a:rPr lang="en-US" sz="2700" dirty="0"/>
              <a:t>is, what </a:t>
            </a:r>
            <a:r>
              <a:rPr lang="en-US" sz="2700" dirty="0" smtClean="0"/>
              <a:t>requirement do </a:t>
            </a:r>
            <a:r>
              <a:rPr lang="en-US" sz="2700" dirty="0"/>
              <a:t>these data transfers </a:t>
            </a:r>
            <a:r>
              <a:rPr lang="en-US" sz="2700" dirty="0" smtClean="0"/>
              <a:t>address for your team’s research?</a:t>
            </a:r>
            <a:r>
              <a:rPr lang="en-US" dirty="0"/>
              <a:t>)</a:t>
            </a: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21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CI Questions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What </a:t>
            </a:r>
            <a:r>
              <a:rPr lang="en-US" sz="3800" dirty="0"/>
              <a:t>is the time window for transferring each such dataset?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 smtClean="0"/>
              <a:t>Why </a:t>
            </a:r>
            <a:r>
              <a:rPr lang="en-US" sz="3800" dirty="0"/>
              <a:t>does each such dataset need to be transferred </a:t>
            </a:r>
            <a:r>
              <a:rPr lang="en-US" sz="3800" dirty="0" smtClean="0"/>
              <a:t>during that </a:t>
            </a:r>
            <a:r>
              <a:rPr lang="en-US" sz="3800" dirty="0"/>
              <a:t>specific time window?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That is, what's the negative impact of the transfer taking</a:t>
            </a:r>
          </a:p>
          <a:p>
            <a:pPr marL="0" indent="0">
              <a:buNone/>
            </a:pPr>
            <a:r>
              <a:rPr lang="en-US" sz="3800" dirty="0" smtClean="0"/>
              <a:t>(</a:t>
            </a:r>
            <a:r>
              <a:rPr lang="en-US" sz="3800" dirty="0"/>
              <a:t>a</a:t>
            </a:r>
            <a:r>
              <a:rPr lang="en-US" sz="3800" dirty="0" smtClean="0"/>
              <a:t>) </a:t>
            </a:r>
            <a:r>
              <a:rPr lang="en-US" sz="3800" dirty="0"/>
              <a:t>marginally longer and </a:t>
            </a:r>
            <a:r>
              <a:rPr lang="en-US" sz="3800" dirty="0" smtClean="0"/>
              <a:t>(</a:t>
            </a:r>
            <a:r>
              <a:rPr lang="en-US" sz="3800" dirty="0"/>
              <a:t>b</a:t>
            </a:r>
            <a:r>
              <a:rPr lang="en-US" sz="3800" dirty="0" smtClean="0"/>
              <a:t>) </a:t>
            </a:r>
            <a:r>
              <a:rPr lang="en-US" sz="3800" dirty="0"/>
              <a:t>much longer?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 smtClean="0"/>
              <a:t>How </a:t>
            </a:r>
            <a:r>
              <a:rPr lang="en-US" sz="3800" dirty="0"/>
              <a:t>often do you expect to have such a data transfer need</a:t>
            </a:r>
            <a:r>
              <a:rPr lang="en-US" sz="3800" dirty="0" smtClean="0"/>
              <a:t>?</a:t>
            </a:r>
            <a:endParaRPr lang="en-US" sz="3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94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707834" y="1190625"/>
            <a:ext cx="1163542" cy="1408135"/>
            <a:chOff x="4572000" y="1190625"/>
            <a:chExt cx="1295400" cy="1622743"/>
          </a:xfrm>
        </p:grpSpPr>
        <p:pic>
          <p:nvPicPr>
            <p:cNvPr id="553987" name="Picture 3" descr="atkinsdanie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3702" y="1311683"/>
              <a:ext cx="1106454" cy="1501685"/>
            </a:xfrm>
            <a:prstGeom prst="rect">
              <a:avLst/>
            </a:prstGeom>
            <a:noFill/>
          </p:spPr>
        </p:pic>
        <p:sp>
          <p:nvSpPr>
            <p:cNvPr id="553988" name="Rectangle 4"/>
            <p:cNvSpPr>
              <a:spLocks noChangeArrowheads="1"/>
            </p:cNvSpPr>
            <p:nvPr/>
          </p:nvSpPr>
          <p:spPr bwMode="auto">
            <a:xfrm>
              <a:off x="4572000" y="1190625"/>
              <a:ext cx="1295400" cy="25446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08" y="3475987"/>
            <a:ext cx="783475" cy="11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58" name="Picture 2" descr="http://www.ncsa.illinois.edu/News/Stories/TransformComputing/tho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1648" y="3598552"/>
            <a:ext cx="975023" cy="1072527"/>
          </a:xfrm>
          <a:prstGeom prst="rect">
            <a:avLst/>
          </a:prstGeom>
          <a:noFill/>
        </p:spPr>
      </p:pic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6B874-FE2D-40EE-A33E-EB158CDD195A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55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OK Supercomputing Symposium </a:t>
            </a:r>
            <a:r>
              <a:rPr lang="en-US" sz="3600" dirty="0" smtClean="0"/>
              <a:t>2016</a:t>
            </a:r>
            <a:endParaRPr lang="en-US" sz="3600" dirty="0"/>
          </a:p>
        </p:txBody>
      </p:sp>
      <p:sp>
        <p:nvSpPr>
          <p:cNvPr id="553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447125" y="2500924"/>
            <a:ext cx="1600200" cy="1295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/>
              <a:t>2006 Keynote: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/>
              <a:t>Dan Atkins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/>
              <a:t>Head of NSF’s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/>
              <a:t>Office of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000" dirty="0" smtClean="0"/>
              <a:t>Cyberinfrastructure</a:t>
            </a:r>
            <a:endParaRPr lang="en-US" sz="1000" dirty="0"/>
          </a:p>
        </p:txBody>
      </p:sp>
      <p:pic>
        <p:nvPicPr>
          <p:cNvPr id="553991" name="Picture 7" descr="ski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56377" y="1447800"/>
            <a:ext cx="1384964" cy="1038723"/>
          </a:xfrm>
          <a:prstGeom prst="rect">
            <a:avLst/>
          </a:prstGeom>
          <a:noFill/>
        </p:spPr>
      </p:pic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1457825" y="2529486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2004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 err="1"/>
              <a:t>Sangtae</a:t>
            </a:r>
            <a:r>
              <a:rPr lang="en-US" sz="1000" dirty="0"/>
              <a:t> Kim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NSF </a:t>
            </a:r>
            <a:r>
              <a:rPr lang="en-US" sz="1000" dirty="0" smtClean="0"/>
              <a:t>Shared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 smtClean="0"/>
              <a:t>Cyberinfrastructure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 smtClean="0"/>
              <a:t>Division </a:t>
            </a:r>
            <a:r>
              <a:rPr lang="en-US" sz="1000" dirty="0"/>
              <a:t>Director</a:t>
            </a:r>
          </a:p>
        </p:txBody>
      </p:sp>
      <p:pic>
        <p:nvPicPr>
          <p:cNvPr id="553993" name="Picture 9" descr="freema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1447800"/>
            <a:ext cx="984623" cy="1038723"/>
          </a:xfrm>
          <a:prstGeom prst="rect">
            <a:avLst/>
          </a:prstGeom>
          <a:noFill/>
        </p:spPr>
      </p:pic>
      <p:sp>
        <p:nvSpPr>
          <p:cNvPr id="553994" name="Rectangle 10"/>
          <p:cNvSpPr>
            <a:spLocks noChangeArrowheads="1"/>
          </p:cNvSpPr>
          <p:nvPr/>
        </p:nvSpPr>
        <p:spPr bwMode="auto">
          <a:xfrm>
            <a:off x="156695" y="2484477"/>
            <a:ext cx="1573691" cy="11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2003 Keynote: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Peter Freeman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 smtClean="0"/>
              <a:t>NSF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 smtClean="0"/>
              <a:t>Comp &amp; Info</a:t>
            </a:r>
            <a:r>
              <a:rPr lang="en-US" sz="1000" dirty="0"/>
              <a:t> </a:t>
            </a:r>
            <a:r>
              <a:rPr lang="en-US" sz="1000" dirty="0" err="1" smtClean="0"/>
              <a:t>Sci</a:t>
            </a:r>
            <a:r>
              <a:rPr lang="en-US" sz="1000" dirty="0" smtClean="0"/>
              <a:t> &amp; </a:t>
            </a:r>
            <a:r>
              <a:rPr lang="en-US" sz="1000" dirty="0" err="1" smtClean="0"/>
              <a:t>Engr</a:t>
            </a:r>
            <a:endParaRPr lang="en-US" sz="10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Assistant Director</a:t>
            </a:r>
          </a:p>
        </p:txBody>
      </p:sp>
      <p:pic>
        <p:nvPicPr>
          <p:cNvPr id="553995" name="Picture 11" descr="brook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68109" y="1447801"/>
            <a:ext cx="822625" cy="1032314"/>
          </a:xfrm>
          <a:prstGeom prst="rect">
            <a:avLst/>
          </a:prstGeom>
          <a:noFill/>
        </p:spPr>
      </p:pic>
      <p:sp>
        <p:nvSpPr>
          <p:cNvPr id="553996" name="Rectangle 12"/>
          <p:cNvSpPr>
            <a:spLocks noChangeArrowheads="1"/>
          </p:cNvSpPr>
          <p:nvPr/>
        </p:nvSpPr>
        <p:spPr bwMode="auto">
          <a:xfrm>
            <a:off x="2619753" y="247789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2005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Walt Brooks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NASA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Supercomputing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Division Director</a:t>
            </a:r>
          </a:p>
        </p:txBody>
      </p:sp>
      <p:pic>
        <p:nvPicPr>
          <p:cNvPr id="553997" name="Picture 13" descr="boissea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44941" y="1443755"/>
            <a:ext cx="776737" cy="1034136"/>
          </a:xfrm>
          <a:prstGeom prst="rect">
            <a:avLst/>
          </a:prstGeom>
          <a:noFill/>
        </p:spPr>
      </p:pic>
      <p:sp>
        <p:nvSpPr>
          <p:cNvPr id="553998" name="Rectangle 14"/>
          <p:cNvSpPr>
            <a:spLocks noChangeArrowheads="1"/>
          </p:cNvSpPr>
          <p:nvPr/>
        </p:nvSpPr>
        <p:spPr bwMode="auto">
          <a:xfrm>
            <a:off x="4534252" y="2483249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2007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Jay </a:t>
            </a:r>
            <a:r>
              <a:rPr lang="en-US" sz="1000" dirty="0" err="1"/>
              <a:t>Boisseau</a:t>
            </a:r>
            <a:endParaRPr lang="en-US" sz="10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Director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Texas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Computing Center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000" dirty="0"/>
              <a:t>U. Texas Austin</a:t>
            </a:r>
          </a:p>
        </p:txBody>
      </p:sp>
      <p:pic>
        <p:nvPicPr>
          <p:cNvPr id="554000" name="Picture 16" descr="jose_munoz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71269" y="1420420"/>
            <a:ext cx="806077" cy="1054844"/>
          </a:xfrm>
          <a:prstGeom prst="rect">
            <a:avLst/>
          </a:prstGeom>
          <a:noFill/>
        </p:spPr>
      </p:pic>
      <p:sp>
        <p:nvSpPr>
          <p:cNvPr id="554001" name="Text Box 17"/>
          <p:cNvSpPr txBox="1">
            <a:spLocks noChangeArrowheads="1"/>
          </p:cNvSpPr>
          <p:nvPr/>
        </p:nvSpPr>
        <p:spPr bwMode="auto">
          <a:xfrm>
            <a:off x="5446732" y="2518914"/>
            <a:ext cx="152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000" dirty="0"/>
              <a:t>2008 Keynote: </a:t>
            </a:r>
            <a:r>
              <a:rPr lang="en-US" sz="1000" dirty="0" smtClean="0"/>
              <a:t>           Jos</a:t>
            </a:r>
            <a:r>
              <a:rPr lang="en-US" sz="1000" dirty="0" smtClean="0">
                <a:cs typeface="Times New Roman" pitchFamily="18" charset="0"/>
              </a:rPr>
              <a:t>é </a:t>
            </a:r>
            <a:r>
              <a:rPr lang="en-US" sz="1000" dirty="0">
                <a:cs typeface="Times New Roman" pitchFamily="18" charset="0"/>
              </a:rPr>
              <a:t>Munoz </a:t>
            </a:r>
            <a:r>
              <a:rPr lang="en-US" sz="1000" dirty="0" smtClean="0">
                <a:cs typeface="Times New Roman" pitchFamily="18" charset="0"/>
              </a:rPr>
              <a:t>           Deputy </a:t>
            </a:r>
            <a:r>
              <a:rPr lang="en-US" sz="1000" dirty="0">
                <a:cs typeface="Times New Roman" pitchFamily="18" charset="0"/>
              </a:rPr>
              <a:t>Office </a:t>
            </a:r>
            <a:r>
              <a:rPr lang="en-US" sz="1000" dirty="0" smtClean="0">
                <a:cs typeface="Times New Roman" pitchFamily="18" charset="0"/>
              </a:rPr>
              <a:t>Dir          </a:t>
            </a:r>
            <a:r>
              <a:rPr lang="en-US" sz="1000" dirty="0" err="1" smtClean="0">
                <a:cs typeface="Times New Roman" pitchFamily="18" charset="0"/>
              </a:rPr>
              <a:t>Sr</a:t>
            </a:r>
            <a:r>
              <a:rPr lang="en-US" sz="1000" dirty="0" smtClean="0">
                <a:cs typeface="Times New Roman" pitchFamily="18" charset="0"/>
              </a:rPr>
              <a:t> </a:t>
            </a:r>
            <a:r>
              <a:rPr lang="en-US" sz="1000" dirty="0" err="1" smtClean="0">
                <a:cs typeface="Times New Roman" pitchFamily="18" charset="0"/>
              </a:rPr>
              <a:t>Sci</a:t>
            </a:r>
            <a:r>
              <a:rPr lang="en-US" sz="1000" dirty="0" smtClean="0">
                <a:cs typeface="Times New Roman" pitchFamily="18" charset="0"/>
              </a:rPr>
              <a:t> </a:t>
            </a:r>
            <a:r>
              <a:rPr lang="en-US" sz="1000" dirty="0">
                <a:cs typeface="Times New Roman" pitchFamily="18" charset="0"/>
              </a:rPr>
              <a:t>Advisor </a:t>
            </a:r>
            <a:r>
              <a:rPr lang="en-US" sz="1000" dirty="0" smtClean="0">
                <a:cs typeface="Times New Roman" pitchFamily="18" charset="0"/>
              </a:rPr>
              <a:t>           NSF Office </a:t>
            </a:r>
            <a:r>
              <a:rPr lang="en-US" sz="1000" dirty="0">
                <a:cs typeface="Times New Roman" pitchFamily="18" charset="0"/>
              </a:rPr>
              <a:t>of </a:t>
            </a:r>
            <a:r>
              <a:rPr lang="en-US" sz="1000" dirty="0" smtClean="0">
                <a:cs typeface="Times New Roman" pitchFamily="18" charset="0"/>
              </a:rPr>
              <a:t>Cyberinfrastructure</a:t>
            </a:r>
            <a:endParaRPr lang="en-US" sz="1000" dirty="0">
              <a:cs typeface="Times New Roman" pitchFamily="18" charset="0"/>
            </a:endParaRPr>
          </a:p>
        </p:txBody>
      </p:sp>
      <p:sp>
        <p:nvSpPr>
          <p:cNvPr id="554003" name="Text Box 19"/>
          <p:cNvSpPr txBox="1">
            <a:spLocks noChangeArrowheads="1"/>
          </p:cNvSpPr>
          <p:nvPr/>
        </p:nvSpPr>
        <p:spPr bwMode="auto">
          <a:xfrm>
            <a:off x="6518845" y="2476553"/>
            <a:ext cx="144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000" dirty="0"/>
              <a:t>2009 Keynote</a:t>
            </a:r>
            <a:r>
              <a:rPr lang="en-US" sz="1000" dirty="0" smtClean="0"/>
              <a:t>:    </a:t>
            </a:r>
            <a:r>
              <a:rPr lang="en-US" sz="1000" dirty="0"/>
              <a:t>Douglass </a:t>
            </a:r>
            <a:r>
              <a:rPr lang="en-US" sz="1000" dirty="0" smtClean="0"/>
              <a:t>Post         Chief </a:t>
            </a:r>
            <a:r>
              <a:rPr lang="en-US" sz="1000" dirty="0"/>
              <a:t>Scientist         </a:t>
            </a:r>
            <a:r>
              <a:rPr lang="en-US" sz="1000" dirty="0" smtClean="0"/>
              <a:t>   US </a:t>
            </a:r>
            <a:r>
              <a:rPr lang="en-US" sz="1000" dirty="0"/>
              <a:t>Dept of Defense       HPC Modernization Program</a:t>
            </a:r>
          </a:p>
        </p:txBody>
      </p:sp>
      <p:sp>
        <p:nvSpPr>
          <p:cNvPr id="553999" name="Text Box 15"/>
          <p:cNvSpPr txBox="1">
            <a:spLocks noChangeArrowheads="1"/>
          </p:cNvSpPr>
          <p:nvPr/>
        </p:nvSpPr>
        <p:spPr bwMode="auto">
          <a:xfrm>
            <a:off x="6242460" y="3609842"/>
            <a:ext cx="2419503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FREE!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 Sep 21 2016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Over 235 </a:t>
            </a:r>
            <a:r>
              <a:rPr lang="en-US" dirty="0" smtClean="0">
                <a:solidFill>
                  <a:schemeClr val="bg1"/>
                </a:solidFill>
              </a:rPr>
              <a:t>registra2ons </a:t>
            </a:r>
            <a:r>
              <a:rPr lang="en-US" dirty="0">
                <a:solidFill>
                  <a:schemeClr val="bg1"/>
                </a:solidFill>
              </a:rPr>
              <a:t>already!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</a:rPr>
              <a:t>Over </a:t>
            </a:r>
            <a:r>
              <a:rPr lang="en-US" sz="1400" dirty="0" smtClean="0">
                <a:solidFill>
                  <a:schemeClr val="bg1"/>
                </a:solidFill>
              </a:rPr>
              <a:t>152 </a:t>
            </a:r>
            <a:r>
              <a:rPr lang="en-US" sz="1400" dirty="0" err="1" smtClean="0">
                <a:solidFill>
                  <a:schemeClr val="bg1"/>
                </a:solidFill>
              </a:rPr>
              <a:t>ie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first day, over 200 in the first week, over 225 in the first month.</a:t>
            </a:r>
          </a:p>
        </p:txBody>
      </p:sp>
      <p:sp>
        <p:nvSpPr>
          <p:cNvPr id="554005" name="Text Box 21"/>
          <p:cNvSpPr txBox="1">
            <a:spLocks noChangeArrowheads="1"/>
          </p:cNvSpPr>
          <p:nvPr/>
        </p:nvSpPr>
        <p:spPr bwMode="auto">
          <a:xfrm>
            <a:off x="6141097" y="4628582"/>
            <a:ext cx="250439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500" b="1" dirty="0" smtClean="0"/>
              <a:t>Reception/Poster Session</a:t>
            </a:r>
          </a:p>
          <a:p>
            <a:pPr>
              <a:spcBef>
                <a:spcPts val="0"/>
              </a:spcBef>
            </a:pPr>
            <a:r>
              <a:rPr lang="en-US" sz="1500" b="1" dirty="0" smtClean="0"/>
              <a:t>Tue Sep 20 2015 </a:t>
            </a:r>
            <a:r>
              <a:rPr lang="en-US" sz="1500" b="1" dirty="0"/>
              <a:t>@ </a:t>
            </a:r>
            <a:r>
              <a:rPr lang="en-US" sz="1500" b="1" dirty="0" smtClean="0"/>
              <a:t>OU</a:t>
            </a:r>
            <a:endParaRPr lang="en-US" sz="1500" b="1" dirty="0"/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1500" b="1" dirty="0" smtClean="0"/>
              <a:t>Symposium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sz="1500" b="1" dirty="0" smtClean="0"/>
              <a:t>Wed Sep 21 2015 </a:t>
            </a:r>
            <a:r>
              <a:rPr lang="en-US" sz="1500" b="1" dirty="0"/>
              <a:t>@ </a:t>
            </a:r>
            <a:r>
              <a:rPr lang="en-US" sz="1500" b="1" dirty="0" smtClean="0"/>
              <a:t>OU</a:t>
            </a:r>
          </a:p>
        </p:txBody>
      </p:sp>
      <p:pic>
        <p:nvPicPr>
          <p:cNvPr id="554006" name="Picture 22" descr="post_douglas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6937" y="1420420"/>
            <a:ext cx="846857" cy="1057470"/>
          </a:xfrm>
          <a:prstGeom prst="rect">
            <a:avLst/>
          </a:prstGeom>
          <a:noFill/>
        </p:spPr>
      </p:pic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4865" y="1420420"/>
            <a:ext cx="864188" cy="11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7586878" y="2512165"/>
            <a:ext cx="1447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000" dirty="0" smtClean="0"/>
              <a:t>2010 Keynote         Horst Simon        Deputy Director         Lawrence Berkeley Nat’l Laboratory</a:t>
            </a:r>
            <a:endParaRPr lang="en-US" sz="1000" dirty="0"/>
          </a:p>
        </p:txBody>
      </p:sp>
      <p:sp>
        <p:nvSpPr>
          <p:cNvPr id="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ACI-REF </a:t>
            </a:r>
            <a:r>
              <a:rPr lang="en-US" dirty="0" err="1"/>
              <a:t>Virt</a:t>
            </a:r>
            <a:r>
              <a:rPr lang="en-US" dirty="0"/>
              <a:t> Res Overview</a:t>
            </a:r>
          </a:p>
          <a:p>
            <a:pPr>
              <a:defRPr/>
            </a:pPr>
            <a:r>
              <a:rPr lang="en-US" dirty="0"/>
              <a:t>ACI-REF </a:t>
            </a:r>
            <a:r>
              <a:rPr lang="en-US" dirty="0" err="1"/>
              <a:t>Virt</a:t>
            </a:r>
            <a:r>
              <a:rPr lang="en-US" dirty="0"/>
              <a:t> Res 2016, Sun Aug 7 2016</a:t>
            </a:r>
          </a:p>
        </p:txBody>
      </p:sp>
      <p:pic>
        <p:nvPicPr>
          <p:cNvPr id="33" name="Picture 32" descr="schneider_barry_cropped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92811" y="3585315"/>
            <a:ext cx="812336" cy="1043268"/>
          </a:xfrm>
          <a:prstGeom prst="rect">
            <a:avLst/>
          </a:prstGeom>
        </p:spPr>
      </p:pic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269832" y="4671079"/>
            <a:ext cx="1238221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000" dirty="0" smtClean="0"/>
              <a:t>2011 Keynote         Barry Schneider  Program Manager         National Science Foundation</a:t>
            </a:r>
            <a:endParaRPr lang="en-US" sz="1000" dirty="0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1206244" y="4671079"/>
            <a:ext cx="11855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000" dirty="0" smtClean="0"/>
              <a:t>2012 Keynote        Thom Dunning  Director             National Center for Supercomputing Applications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183996" y="4651200"/>
            <a:ext cx="1226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2013 Keynote:      </a:t>
            </a:r>
            <a:r>
              <a:rPr lang="en-US" sz="1000" dirty="0" smtClean="0"/>
              <a:t>       John </a:t>
            </a:r>
            <a:r>
              <a:rPr lang="en-US" sz="1000" dirty="0" err="1"/>
              <a:t>Shalf</a:t>
            </a:r>
            <a:r>
              <a:rPr lang="en-US" sz="1000" dirty="0"/>
              <a:t>           </a:t>
            </a:r>
            <a:r>
              <a:rPr lang="en-US" sz="1000" dirty="0" smtClean="0"/>
              <a:t>        </a:t>
            </a:r>
            <a:r>
              <a:rPr lang="en-US" sz="1000" dirty="0" err="1" smtClean="0"/>
              <a:t>Dept</a:t>
            </a:r>
            <a:r>
              <a:rPr lang="en-US" sz="1000" dirty="0" smtClean="0"/>
              <a:t> </a:t>
            </a:r>
            <a:r>
              <a:rPr lang="en-US" sz="1000" dirty="0"/>
              <a:t>Head </a:t>
            </a:r>
            <a:r>
              <a:rPr lang="en-US" sz="1000" dirty="0" smtClean="0"/>
              <a:t>CS     Lawrence              Berkeley Nat’l Lab          </a:t>
            </a:r>
            <a:r>
              <a:rPr lang="en-US" sz="1000" dirty="0"/>
              <a:t>CTO, </a:t>
            </a:r>
            <a:r>
              <a:rPr lang="en-US" sz="1000" dirty="0" smtClean="0"/>
              <a:t>NERSC</a:t>
            </a:r>
            <a:endParaRPr lang="en-US" sz="1000" dirty="0"/>
          </a:p>
        </p:txBody>
      </p:sp>
      <p:pic>
        <p:nvPicPr>
          <p:cNvPr id="2050" name="Picture 2" descr="http://151.1.219.218/0363ab79-79e0-4d83-a130-9d6d3eb28b6b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538" y="3557434"/>
            <a:ext cx="819445" cy="109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201935" y="4624912"/>
            <a:ext cx="1127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2014 </a:t>
            </a:r>
            <a:r>
              <a:rPr lang="en-US" sz="1000" dirty="0"/>
              <a:t>Keynote:   </a:t>
            </a:r>
            <a:r>
              <a:rPr lang="en-US" sz="1000" dirty="0" smtClean="0"/>
              <a:t>            Irene </a:t>
            </a:r>
            <a:r>
              <a:rPr lang="en-US" sz="1000" dirty="0" err="1" smtClean="0"/>
              <a:t>Qualters</a:t>
            </a:r>
            <a:r>
              <a:rPr lang="en-US" sz="1000" dirty="0" smtClean="0"/>
              <a:t>                   Division Dir           Advanced Cyberinfrastructure Division, NSF</a:t>
            </a:r>
            <a:endParaRPr lang="en-US" sz="1000" dirty="0"/>
          </a:p>
        </p:txBody>
      </p:sp>
      <p:pic>
        <p:nvPicPr>
          <p:cNvPr id="2" name="Picture 2" descr="Jim Kuros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846" y="3555407"/>
            <a:ext cx="1043217" cy="104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4083138" y="4607343"/>
            <a:ext cx="1300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2015 Keynote:                  Jim Kurose                      </a:t>
            </a:r>
            <a:r>
              <a:rPr lang="en-US" sz="1000" dirty="0" err="1" smtClean="0"/>
              <a:t>Asst</a:t>
            </a:r>
            <a:r>
              <a:rPr lang="en-US" sz="1000" dirty="0" smtClean="0"/>
              <a:t> Director                Comp &amp; Info </a:t>
            </a:r>
            <a:r>
              <a:rPr lang="en-US" sz="1000" dirty="0" err="1" smtClean="0"/>
              <a:t>Sci</a:t>
            </a:r>
            <a:r>
              <a:rPr lang="en-US" sz="1000" dirty="0" smtClean="0"/>
              <a:t> &amp; </a:t>
            </a:r>
            <a:r>
              <a:rPr lang="en-US" sz="1000" dirty="0" err="1" smtClean="0"/>
              <a:t>Engr</a:t>
            </a:r>
            <a:r>
              <a:rPr lang="en-US" sz="1000" dirty="0" smtClean="0"/>
              <a:t> Directorate, NSF</a:t>
            </a:r>
            <a:endParaRPr lang="en-US" sz="1000" dirty="0"/>
          </a:p>
        </p:txBody>
      </p:sp>
      <p:pic>
        <p:nvPicPr>
          <p:cNvPr id="2052" name="Picture 4" descr="Dan Stanzione, Ph.D.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771" y="3521322"/>
            <a:ext cx="1041117" cy="155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5127409" y="5095679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2016 </a:t>
            </a:r>
            <a:r>
              <a:rPr lang="en-US" sz="1200" dirty="0"/>
              <a:t>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Dan </a:t>
            </a:r>
            <a:r>
              <a:rPr lang="en-US" sz="1200" dirty="0" err="1" smtClean="0"/>
              <a:t>Stanzione</a:t>
            </a:r>
            <a:endParaRPr lang="en-US" sz="12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Exec Director</a:t>
            </a:r>
            <a:endParaRPr lang="en-US" sz="12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Texas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Computing Center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U. Texas Austin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5237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>Questions?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200" dirty="0" smtClean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055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number 8</a:t>
            </a:r>
          </a:p>
          <a:p>
            <a:r>
              <a:rPr lang="en-US" dirty="0" err="1" smtClean="0"/>
              <a:t>Chalcogen</a:t>
            </a:r>
            <a:endParaRPr lang="en-US" dirty="0" smtClean="0"/>
          </a:p>
          <a:p>
            <a:r>
              <a:rPr lang="en-US" dirty="0" smtClean="0"/>
              <a:t>Key element in life</a:t>
            </a:r>
          </a:p>
          <a:p>
            <a:r>
              <a:rPr lang="en-US" dirty="0" smtClean="0"/>
              <a:t>Also fire, rust</a:t>
            </a:r>
          </a:p>
          <a:p>
            <a:pPr marL="0" indent="0">
              <a:buNone/>
            </a:pPr>
            <a:r>
              <a:rPr lang="en-US" sz="1500" dirty="0" smtClean="0">
                <a:hlinkClick r:id="rId2"/>
              </a:rPr>
              <a:t>http://en.wikipedia.org/wiki/Oxygen</a:t>
            </a:r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8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in 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universe is made of the following:</a:t>
            </a:r>
          </a:p>
          <a:p>
            <a:pPr lvl="1"/>
            <a:r>
              <a:rPr lang="en-US" dirty="0" smtClean="0"/>
              <a:t>Hydrogen</a:t>
            </a:r>
          </a:p>
          <a:p>
            <a:pPr lvl="2"/>
            <a:r>
              <a:rPr lang="en-US" dirty="0" smtClean="0"/>
              <a:t>Atomic number 1</a:t>
            </a:r>
          </a:p>
          <a:p>
            <a:pPr lvl="2"/>
            <a:r>
              <a:rPr lang="en-US" dirty="0" smtClean="0"/>
              <a:t>75% of all baryonic mass</a:t>
            </a:r>
          </a:p>
          <a:p>
            <a:pPr lvl="2"/>
            <a:r>
              <a:rPr lang="en-US" dirty="0" smtClean="0"/>
              <a:t>Most stars are made of hydrogen plasma</a:t>
            </a:r>
          </a:p>
          <a:p>
            <a:pPr lvl="1"/>
            <a:r>
              <a:rPr lang="en-US" dirty="0" smtClean="0"/>
              <a:t>Helium</a:t>
            </a:r>
          </a:p>
          <a:p>
            <a:pPr lvl="2"/>
            <a:r>
              <a:rPr lang="en-US" dirty="0" smtClean="0"/>
              <a:t>Atomic number 2</a:t>
            </a:r>
          </a:p>
          <a:p>
            <a:pPr lvl="2"/>
            <a:r>
              <a:rPr lang="en-US" dirty="0" smtClean="0"/>
              <a:t>Noble gas (inert)</a:t>
            </a:r>
          </a:p>
          <a:p>
            <a:pPr lvl="2"/>
            <a:r>
              <a:rPr lang="en-US" dirty="0" smtClean="0"/>
              <a:t>24% of total elemental mass</a:t>
            </a:r>
          </a:p>
          <a:p>
            <a:pPr lvl="1"/>
            <a:r>
              <a:rPr lang="en-US" dirty="0" smtClean="0"/>
              <a:t>Other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hlinkClick r:id="rId2"/>
              </a:rPr>
              <a:t>http://en.wikipedia.org/wiki/Hydrogen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>
                <a:hlinkClick r:id="rId3"/>
              </a:rPr>
              <a:t>http://en.wikipedia.org/wiki/Helium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41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Planets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planets made of?</a:t>
            </a:r>
          </a:p>
          <a:p>
            <a:r>
              <a:rPr lang="en-US" dirty="0" smtClean="0"/>
              <a:t>Cores of iron, nickel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Earth’s core is 89% iron, 6% nickel, 5% other</a:t>
            </a:r>
          </a:p>
          <a:p>
            <a:r>
              <a:rPr lang="en-US" dirty="0" smtClean="0"/>
              <a:t>Mantles of silicates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dirty="0" smtClean="0">
                <a:hlinkClick r:id="rId2"/>
              </a:rPr>
              <a:t>http://en.wikipedia.org/wiki/Planets#Mass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>
                <a:hlinkClick r:id="rId3"/>
              </a:rPr>
              <a:t>http://en.wikipedia.org/wiki/Earth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75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a Metal?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 chemist, metals have a very specific chemical definition.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an astronomer (especially a cosmologist), metals are anything that isn’t hydrogen or helium.</a:t>
            </a:r>
            <a:endParaRPr lang="en-US" dirty="0"/>
          </a:p>
        </p:txBody>
      </p:sp>
      <p:pic>
        <p:nvPicPr>
          <p:cNvPr id="1026" name="Picture 2" descr="http://images.tutorcircle.com/cms/images/44/periodic-table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49" y="2019321"/>
            <a:ext cx="3600451" cy="205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14901" y="4111525"/>
            <a:ext cx="3771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3"/>
              </a:rPr>
              <a:t>http://images.tutorcircle.com/cms/images/44/periodic-table11.PNG</a:t>
            </a:r>
            <a:endParaRPr lang="en-US" sz="1000" dirty="0"/>
          </a:p>
        </p:txBody>
      </p:sp>
      <p:pic>
        <p:nvPicPr>
          <p:cNvPr id="1028" name="Picture 4" descr="http://user.astro.columbia.edu/~gbryan/Site/IGM_files/gas_density_z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58" y="2459018"/>
            <a:ext cx="1441408" cy="144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3558" y="3917909"/>
            <a:ext cx="2647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5"/>
              </a:rPr>
              <a:t>http://user.astro.columbia.edu/~gbryan/Site/IGM_files/gas_density_z0.png</a:t>
            </a:r>
            <a:endParaRPr lang="en-US" sz="10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38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you put a mathematician, a psychologist and a movie producer into a room and ask them to discuss projection?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Effective Communication</a:t>
            </a:r>
            <a:endParaRPr lang="en-US" dirty="0"/>
          </a:p>
          <a:p>
            <a:pPr>
              <a:defRPr/>
            </a:pPr>
            <a:r>
              <a:rPr lang="fr-FR" dirty="0" smtClean="0"/>
              <a:t>ACI-REF </a:t>
            </a:r>
            <a:r>
              <a:rPr lang="fr-FR" dirty="0" err="1" smtClean="0"/>
              <a:t>Virt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2016, Mon </a:t>
            </a:r>
            <a:r>
              <a:rPr lang="fr-FR" dirty="0" err="1" smtClean="0"/>
              <a:t>Aug</a:t>
            </a:r>
            <a:r>
              <a:rPr lang="fr-FR" dirty="0" smtClean="0"/>
              <a:t> 8 2016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43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5"/>
  <p:tag name="NBP" val="1"/>
  <p:tag name="CVB" val="75"/>
  <p:tag name="SPT" val="FALSE"/>
  <p:tag name="BSN" val="75"/>
  <p:tag name="LFXCI" val="0"/>
  <p:tag name="SVT" val="TRUE"/>
  <p:tag name="CII" val="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21847</TotalTime>
  <Words>2853</Words>
  <Application>Microsoft Office PowerPoint</Application>
  <PresentationFormat>On-screen Show (4:3)</PresentationFormat>
  <Paragraphs>435</Paragraphs>
  <Slides>49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 Black</vt:lpstr>
      <vt:lpstr>Tahoma</vt:lpstr>
      <vt:lpstr>Times New Roman</vt:lpstr>
      <vt:lpstr>Wingdings</vt:lpstr>
      <vt:lpstr>Blends</vt:lpstr>
      <vt:lpstr>Effective Communication: How to Talk to Researchers about Their Research</vt:lpstr>
      <vt:lpstr>Outline</vt:lpstr>
      <vt:lpstr>PowerPoint Presentation</vt:lpstr>
      <vt:lpstr>Is Oxygen a Metal?</vt:lpstr>
      <vt:lpstr>Oxygen in Real Life</vt:lpstr>
      <vt:lpstr>Oxygen in Astronomy</vt:lpstr>
      <vt:lpstr>Planets etc</vt:lpstr>
      <vt:lpstr>So What’s a Metal?</vt:lpstr>
      <vt:lpstr>Projection</vt:lpstr>
      <vt:lpstr>Scale</vt:lpstr>
      <vt:lpstr>CS or IT?</vt:lpstr>
      <vt:lpstr>Is Simulated Data Actually Data?</vt:lpstr>
      <vt:lpstr>Science vs Engineering</vt:lpstr>
      <vt:lpstr>PowerPoint Presentation</vt:lpstr>
      <vt:lpstr>Researcher Types</vt:lpstr>
      <vt:lpstr>Tenure-Track Faculty</vt:lpstr>
      <vt:lpstr>Tenured Faculty</vt:lpstr>
      <vt:lpstr>Research Faculty</vt:lpstr>
      <vt:lpstr>Postdocs</vt:lpstr>
      <vt:lpstr>Students</vt:lpstr>
      <vt:lpstr>Probability of Success</vt:lpstr>
      <vt:lpstr>The Mindset Gap</vt:lpstr>
      <vt:lpstr>The Mindset Gap</vt:lpstr>
      <vt:lpstr>Mental Distance</vt:lpstr>
      <vt:lpstr>What’s the Cost of Storage?</vt:lpstr>
      <vt:lpstr>Things to Say to a Researcher</vt:lpstr>
      <vt:lpstr>Cost</vt:lpstr>
      <vt:lpstr>Control</vt:lpstr>
      <vt:lpstr>Administration</vt:lpstr>
      <vt:lpstr>PowerPoint Presentation</vt:lpstr>
      <vt:lpstr>Where are the CDS&amp;E Researchers?</vt:lpstr>
      <vt:lpstr>Keywords to Look For</vt:lpstr>
      <vt:lpstr>Contact Them!</vt:lpstr>
      <vt:lpstr>Go to New Faculty Meet-n-Greets</vt:lpstr>
      <vt:lpstr>Visit Them!</vt:lpstr>
      <vt:lpstr>Specific, Open-Ended Questions</vt:lpstr>
      <vt:lpstr>Questions cont’d</vt:lpstr>
      <vt:lpstr>PowerPoint Presentation</vt:lpstr>
      <vt:lpstr>Know Their Research</vt:lpstr>
      <vt:lpstr>Equipment Proposal Questions #1</vt:lpstr>
      <vt:lpstr>Equipment Proposal Questions #2</vt:lpstr>
      <vt:lpstr>MRI/CRI for HPC Cluster Questions #1</vt:lpstr>
      <vt:lpstr>MRI/CRI for HPC Cluster Questions #2</vt:lpstr>
      <vt:lpstr>MRI/CRI for Storage Questions</vt:lpstr>
      <vt:lpstr>Campus CI Questions #1</vt:lpstr>
      <vt:lpstr>Campus CI Questions #2</vt:lpstr>
      <vt:lpstr>Campus CI Questions #3</vt:lpstr>
      <vt:lpstr>OK Supercomputing Symposium 2016</vt:lpstr>
      <vt:lpstr>Thanks for your attention!   Questions? hneeman@ou.edu</vt:lpstr>
    </vt:vector>
  </TitlesOfParts>
  <Company>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Henry Neeman</cp:lastModifiedBy>
  <cp:revision>640</cp:revision>
  <cp:lastPrinted>1601-01-01T00:00:00Z</cp:lastPrinted>
  <dcterms:created xsi:type="dcterms:W3CDTF">2001-08-18T12:37:15Z</dcterms:created>
  <dcterms:modified xsi:type="dcterms:W3CDTF">2016-08-07T18:03:27Z</dcterms:modified>
</cp:coreProperties>
</file>