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30"/>
  </p:notesMasterIdLst>
  <p:handoutMasterIdLst>
    <p:handoutMasterId r:id="rId31"/>
  </p:handoutMasterIdLst>
  <p:sldIdLst>
    <p:sldId id="701" r:id="rId2"/>
    <p:sldId id="1137" r:id="rId3"/>
    <p:sldId id="1139" r:id="rId4"/>
    <p:sldId id="1108" r:id="rId5"/>
    <p:sldId id="1110" r:id="rId6"/>
    <p:sldId id="1111" r:id="rId7"/>
    <p:sldId id="1138" r:id="rId8"/>
    <p:sldId id="1112" r:id="rId9"/>
    <p:sldId id="1128" r:id="rId10"/>
    <p:sldId id="1113" r:id="rId11"/>
    <p:sldId id="1129" r:id="rId12"/>
    <p:sldId id="1114" r:id="rId13"/>
    <p:sldId id="1115" r:id="rId14"/>
    <p:sldId id="1116" r:id="rId15"/>
    <p:sldId id="1117" r:id="rId16"/>
    <p:sldId id="1118" r:id="rId17"/>
    <p:sldId id="1119" r:id="rId18"/>
    <p:sldId id="1127" r:id="rId19"/>
    <p:sldId id="1130" r:id="rId20"/>
    <p:sldId id="1084" r:id="rId21"/>
    <p:sldId id="1096" r:id="rId22"/>
    <p:sldId id="1133" r:id="rId23"/>
    <p:sldId id="1134" r:id="rId24"/>
    <p:sldId id="1091" r:id="rId25"/>
    <p:sldId id="1092" r:id="rId26"/>
    <p:sldId id="1136" r:id="rId27"/>
    <p:sldId id="1135" r:id="rId28"/>
    <p:sldId id="1073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  <a:srgbClr val="FF4747"/>
    <a:srgbClr val="FF00FF"/>
    <a:srgbClr val="FFCCFF"/>
    <a:srgbClr val="CC99FF"/>
    <a:srgbClr val="800080"/>
    <a:srgbClr val="CC6600"/>
    <a:srgbClr val="008000"/>
    <a:srgbClr val="A5002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 autoAdjust="0"/>
    <p:restoredTop sz="94544" autoAdjust="0"/>
  </p:normalViewPr>
  <p:slideViewPr>
    <p:cSldViewPr>
      <p:cViewPr varScale="1">
        <p:scale>
          <a:sx n="114" d="100"/>
          <a:sy n="114" d="100"/>
        </p:scale>
        <p:origin x="12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tags" Target="tags/tag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623497-17EC-4C85-AF35-E567DE50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3D026-CEFD-4132-B671-818C5F1E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CE6D1-D0A6-7149-A50D-F90BCEDBCB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0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9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644071" y="3276600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OU Supercomputing Center for Education &amp; Research</a:t>
            </a: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444E359-79E0-4AF8-A8E7-4848D3AC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5" descr="ou201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5FF7-5179-46DA-B105-D41AB8E5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9AA8-B67F-451E-A4EA-DB093833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EC9EB-093D-4AEC-827C-43FD36ED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96F83-8082-4514-8AA9-864DCCAA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F6522-D39A-4EFB-9FD2-0F43165F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73B-AF29-4A05-AF7F-4F48D444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4F282-5D9D-4EB2-A4AC-1849A209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A57-DB10-4D8E-B495-9E7DF239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324600" y="6096000"/>
            <a:ext cx="152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5F05-49DD-403D-8B1B-C58F7D6A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33A4-B068-4571-97F3-222EF823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E84F-D98D-47F7-A4D6-21F3EE13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3663" y="6172200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E90D56-9F13-476E-9C0C-A76A957C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4" name="Picture 15" descr="ou201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6175524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5" descr="oscer_logo_crimson_200609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27899"/>
            <a:ext cx="7762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9" descr="ouit_logo_small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47800" y="6127899"/>
            <a:ext cx="11430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7"/>
          <p:cNvSpPr>
            <a:spLocks noChangeArrowheads="1"/>
          </p:cNvSpPr>
          <p:nvPr userDrawn="1"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 userDrawn="1"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62000" y="457200"/>
            <a:ext cx="80216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0" name="Rectangle 10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5" descr="ou201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8904" y="6096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99" y="5854850"/>
            <a:ext cx="11398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6020474"/>
            <a:ext cx="1721025" cy="6496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8" r:id="rId3"/>
    <p:sldLayoutId id="2147483687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90" r:id="rId13"/>
    <p:sldLayoutId id="2147483691" r:id="rId14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llweb.bfa.nsf.gov/awdfr3/default.as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dmptool.org" TargetMode="Externa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jpeg"/><Relationship Id="rId16" Type="http://schemas.openxmlformats.org/officeDocument/2006/relationships/image" Target="../media/image24.jpeg"/><Relationship Id="rId17" Type="http://schemas.openxmlformats.org/officeDocument/2006/relationships/image" Target="../media/image25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4724400"/>
            <a:ext cx="152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0687" y="31595"/>
            <a:ext cx="8382000" cy="164480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So You Want to Write</a:t>
            </a:r>
            <a:b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an NSF Grant Proposal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062" y="1641835"/>
            <a:ext cx="8302625" cy="247296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/>
              <a:t>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endParaRPr lang="en-US" b="1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0687" y="5334000"/>
            <a:ext cx="3886200" cy="1066800"/>
            <a:chOff x="1824" y="3120"/>
            <a:chExt cx="3168" cy="853"/>
          </a:xfrm>
        </p:grpSpPr>
        <p:pic>
          <p:nvPicPr>
            <p:cNvPr id="11272" name="Picture 9" descr="ouit_logo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3168"/>
              <a:ext cx="1536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6" descr="ou201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7" descr="oscer_logo_crimson_200609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04" y="3120"/>
              <a:ext cx="1209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4" descr="Image result for great plains networ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78" y="3388680"/>
            <a:ext cx="11398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9" y="3445454"/>
            <a:ext cx="1721025" cy="6496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4724400"/>
            <a:ext cx="43098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/>
              <a:t>Content provided by Henry </a:t>
            </a:r>
            <a:r>
              <a:rPr lang="en-US" b="1" dirty="0" err="1"/>
              <a:t>Neeman</a:t>
            </a:r>
            <a:r>
              <a:rPr lang="en-US" b="1" dirty="0"/>
              <a:t> - OU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766" y="2520838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Dana Brunson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Oklahoma State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8517" y="2520837"/>
            <a:ext cx="34249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Brian Stengel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University of Pittsburgh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85864"/>
            <a:ext cx="11398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51" y="5896790"/>
            <a:ext cx="1721025" cy="6496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Before you begin,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 lvl="0"/>
            <a:r>
              <a:rPr lang="en-US" dirty="0"/>
              <a:t>Sometimes you win, some times you lose.</a:t>
            </a:r>
          </a:p>
          <a:p>
            <a:pPr lvl="0"/>
            <a:r>
              <a:rPr lang="en-US" dirty="0"/>
              <a:t>“You cannot close what you don’t propose.”</a:t>
            </a:r>
          </a:p>
          <a:p>
            <a:pPr lvl="0"/>
            <a:r>
              <a:rPr lang="en-US" dirty="0"/>
              <a:t>Great proposals often don’t get funded.</a:t>
            </a:r>
          </a:p>
          <a:p>
            <a:pPr lvl="1"/>
            <a:r>
              <a:rPr lang="en-US" dirty="0"/>
              <a:t>Sometimes they have too many great proposals to fund.</a:t>
            </a:r>
          </a:p>
          <a:p>
            <a:pPr lvl="1"/>
            <a:r>
              <a:rPr lang="en-US" dirty="0"/>
              <a:t>Sometimes your reviewers misunderstand your proposal.</a:t>
            </a:r>
          </a:p>
          <a:p>
            <a:pPr lvl="2"/>
            <a:r>
              <a:rPr lang="en-US" dirty="0"/>
              <a:t>That’s your fault.</a:t>
            </a:r>
          </a:p>
          <a:p>
            <a:pPr lvl="2"/>
            <a:r>
              <a:rPr lang="en-US" dirty="0"/>
              <a:t>Which means, you can do better on the resubmit -- which means this is something you have a good deal of control over.</a:t>
            </a:r>
          </a:p>
          <a:p>
            <a:pPr lvl="2"/>
            <a:r>
              <a:rPr lang="en-US" dirty="0"/>
              <a:t>Resubmits are much more likely to get funded than the first time.</a:t>
            </a:r>
          </a:p>
          <a:p>
            <a:pPr lvl="0"/>
            <a:r>
              <a:rPr lang="en-US" dirty="0"/>
              <a:t>Lousy proposals rarely get funded.</a:t>
            </a:r>
          </a:p>
          <a:p>
            <a:pPr lvl="0"/>
            <a:r>
              <a:rPr lang="en-US" dirty="0"/>
              <a:t>It often takes more than one try to get funded (law of large numbers)..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21540824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76350"/>
            <a:ext cx="8515350" cy="484981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National Science Foundation, FY2015: 24% overall</a:t>
            </a:r>
          </a:p>
          <a:p>
            <a:pPr lvl="1">
              <a:spcBef>
                <a:spcPts val="0"/>
              </a:spcBef>
            </a:pPr>
            <a:r>
              <a:rPr lang="en-US" dirty="0"/>
              <a:t>BIO 27%, CISE 23%, EHR 20%, ENG 20%, GEO 25%,          MPS 28%, SBE 24%</a:t>
            </a:r>
          </a:p>
          <a:p>
            <a:pPr lvl="1">
              <a:spcBef>
                <a:spcPts val="0"/>
              </a:spcBef>
            </a:pPr>
            <a:r>
              <a:rPr lang="en-US" dirty="0"/>
              <a:t>EPSCoR jurisdictions: Northern Marianas Islands 0% (no PhD-granting), ND 12%, AL/PR 15%, AR/ID 16%, KY/MS/NV 17%, OK/SD 18%, NE/NM/SC/VT 19%, AK/MO/WV 20%,         IA/WY 21%, LA 22%, DE/HI/KS 23%, MT 24%, ME/NH 26%, Guam/USVI 33%, RI 36%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Non-EPSCoR jurisdictions: FL 20%, TN/TX 21%,         AZ/OH/VA 22%, UT 23%, CT/IN/NJ/NC 24%,       CO/GA/MI/NY 25%, MD/PA/WI 26%, CA/MA/OR 27%,    IL/MN 28%, WA 30%, DC 37%</a:t>
            </a:r>
          </a:p>
          <a:p>
            <a:pPr>
              <a:spcBef>
                <a:spcPts val="0"/>
              </a:spcBef>
            </a:pPr>
            <a:r>
              <a:rPr lang="en-US" dirty="0"/>
              <a:t>Funding is governed by the </a:t>
            </a:r>
            <a:r>
              <a:rPr lang="en-US" u="sng" dirty="0"/>
              <a:t>Law of Large Numbers</a:t>
            </a:r>
            <a:r>
              <a:rPr lang="en-US" dirty="0"/>
              <a:t>: You have to submit lots of proposals to get any funding.</a:t>
            </a:r>
            <a:r>
              <a:rPr lang="en-US" sz="2600" dirty="0">
                <a:hlinkClick r:id="rId2"/>
              </a:rPr>
              <a:t> </a:t>
            </a:r>
            <a:r>
              <a:rPr lang="en-US" dirty="0">
                <a:hlinkClick r:id="rId2"/>
              </a:rPr>
              <a:t>http://dellweb.bfa.nsf.gov/awdfr3/default.asp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191250"/>
            <a:ext cx="1295400" cy="457200"/>
          </a:xfr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669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Components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78290"/>
            <a:ext cx="7770813" cy="52676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Cover Page</a:t>
            </a:r>
          </a:p>
          <a:p>
            <a:pPr>
              <a:spcBef>
                <a:spcPts val="600"/>
              </a:spcBef>
            </a:pPr>
            <a:r>
              <a:rPr lang="en-US" dirty="0"/>
              <a:t>Project Summary</a:t>
            </a:r>
          </a:p>
          <a:p>
            <a:pPr>
              <a:spcBef>
                <a:spcPts val="600"/>
              </a:spcBef>
            </a:pPr>
            <a:r>
              <a:rPr lang="en-US" dirty="0"/>
              <a:t>Project Description</a:t>
            </a:r>
          </a:p>
          <a:p>
            <a:pPr>
              <a:spcBef>
                <a:spcPts val="600"/>
              </a:spcBef>
            </a:pPr>
            <a:r>
              <a:rPr lang="en-US" dirty="0"/>
              <a:t>References</a:t>
            </a:r>
          </a:p>
          <a:p>
            <a:pPr>
              <a:spcBef>
                <a:spcPts val="600"/>
              </a:spcBef>
            </a:pPr>
            <a:r>
              <a:rPr lang="en-US" dirty="0"/>
              <a:t>Budget</a:t>
            </a:r>
          </a:p>
          <a:p>
            <a:pPr>
              <a:spcBef>
                <a:spcPts val="600"/>
              </a:spcBef>
            </a:pPr>
            <a:r>
              <a:rPr lang="en-US" dirty="0"/>
              <a:t>Budget Justification</a:t>
            </a:r>
          </a:p>
          <a:p>
            <a:pPr>
              <a:spcBef>
                <a:spcPts val="600"/>
              </a:spcBef>
            </a:pPr>
            <a:r>
              <a:rPr lang="en-US" dirty="0"/>
              <a:t>Biographical sketches</a:t>
            </a:r>
          </a:p>
          <a:p>
            <a:pPr>
              <a:spcBef>
                <a:spcPts val="600"/>
              </a:spcBef>
            </a:pPr>
            <a:r>
              <a:rPr lang="en-US" dirty="0"/>
              <a:t>Current and Pending Support</a:t>
            </a:r>
          </a:p>
          <a:p>
            <a:pPr>
              <a:spcBef>
                <a:spcPts val="600"/>
              </a:spcBef>
            </a:pPr>
            <a:r>
              <a:rPr lang="en-US" dirty="0"/>
              <a:t>Conflict of Interest List</a:t>
            </a:r>
          </a:p>
          <a:p>
            <a:pPr>
              <a:spcBef>
                <a:spcPts val="600"/>
              </a:spcBef>
            </a:pPr>
            <a:r>
              <a:rPr lang="en-US" dirty="0"/>
              <a:t>Facilities and Equipment</a:t>
            </a:r>
          </a:p>
          <a:p>
            <a:pPr>
              <a:spcBef>
                <a:spcPts val="600"/>
              </a:spcBef>
            </a:pPr>
            <a:r>
              <a:rPr lang="en-US" dirty="0"/>
              <a:t>Data Management Plan</a:t>
            </a:r>
          </a:p>
          <a:p>
            <a:pPr>
              <a:spcBef>
                <a:spcPts val="600"/>
              </a:spcBef>
            </a:pPr>
            <a:r>
              <a:rPr lang="en-US" dirty="0"/>
              <a:t>Postdoc Mentoring Plan</a:t>
            </a:r>
          </a:p>
          <a:p>
            <a:pPr>
              <a:spcBef>
                <a:spcPts val="600"/>
              </a:spcBef>
            </a:pPr>
            <a:r>
              <a:rPr lang="en-US" dirty="0"/>
              <a:t>Supplementary Documentation (varies by program)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32440755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piece of the proposal is another opportunity to make your case.</a:t>
            </a:r>
          </a:p>
          <a:p>
            <a:r>
              <a:rPr lang="en-US" dirty="0"/>
              <a:t>Think in terms of using each section to enhance your argument.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2602775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Read the solicitation.</a:t>
            </a:r>
          </a:p>
          <a:p>
            <a:pPr lvl="0"/>
            <a:r>
              <a:rPr lang="en-US" dirty="0"/>
              <a:t>Ask the program officer about any questions you might have.</a:t>
            </a:r>
          </a:p>
          <a:p>
            <a:pPr lvl="0"/>
            <a:r>
              <a:rPr lang="en-US" dirty="0"/>
              <a:t>Read the solicitation.</a:t>
            </a:r>
          </a:p>
          <a:p>
            <a:pPr lvl="0"/>
            <a:r>
              <a:rPr lang="en-US" dirty="0"/>
              <a:t>Pay attention to </a:t>
            </a:r>
          </a:p>
          <a:p>
            <a:pPr lvl="1"/>
            <a:r>
              <a:rPr lang="en-US" dirty="0"/>
              <a:t>Section II: Program Description</a:t>
            </a:r>
          </a:p>
          <a:p>
            <a:pPr lvl="2"/>
            <a:r>
              <a:rPr lang="en-US" dirty="0"/>
              <a:t>Program-wide Criteria</a:t>
            </a:r>
          </a:p>
          <a:p>
            <a:pPr lvl="2"/>
            <a:r>
              <a:rPr lang="en-US" dirty="0"/>
              <a:t>Program Areas</a:t>
            </a:r>
          </a:p>
          <a:p>
            <a:pPr lvl="1"/>
            <a:r>
              <a:rPr lang="en-US" dirty="0"/>
              <a:t>Section V A:  Proposal Preparation Instructions</a:t>
            </a:r>
          </a:p>
          <a:p>
            <a:pPr lvl="2"/>
            <a:r>
              <a:rPr lang="en-US" dirty="0"/>
              <a:t>Full Proposals</a:t>
            </a:r>
          </a:p>
          <a:p>
            <a:pPr lvl="2"/>
            <a:r>
              <a:rPr lang="en-US" dirty="0"/>
              <a:t>Program Areas</a:t>
            </a:r>
          </a:p>
          <a:p>
            <a:pPr lvl="1"/>
            <a:r>
              <a:rPr lang="en-US" dirty="0"/>
              <a:t>Section VI A:  Review Criteria</a:t>
            </a:r>
          </a:p>
          <a:p>
            <a:pPr lvl="2"/>
            <a:r>
              <a:rPr lang="en-US" dirty="0"/>
              <a:t>There are Solicitation Specific Review Criteria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3226070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Pointers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Read the solicitation.</a:t>
            </a:r>
          </a:p>
          <a:p>
            <a:pPr lvl="0"/>
            <a:r>
              <a:rPr lang="en-US" dirty="0"/>
              <a:t>Aim to make a compelling argument.</a:t>
            </a:r>
          </a:p>
          <a:p>
            <a:pPr lvl="0"/>
            <a:r>
              <a:rPr lang="en-US" dirty="0"/>
              <a:t>Be satisfied with a competent argument.</a:t>
            </a:r>
          </a:p>
          <a:p>
            <a:pPr lvl="0"/>
            <a:r>
              <a:rPr lang="en-US" dirty="0"/>
              <a:t>Demonstrate that you know what you don’t </a:t>
            </a:r>
            <a:r>
              <a:rPr lang="en-US" dirty="0" smtClean="0"/>
              <a:t>know – and what you are going to learn…</a:t>
            </a:r>
          </a:p>
          <a:p>
            <a:pPr lvl="0"/>
            <a:r>
              <a:rPr lang="en-US" dirty="0" smtClean="0"/>
              <a:t>And who you will be contributing to greater knowledge and/or improving the state of the art.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280353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What Are You Trying to Achieve?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Give reviewers reasons to recommend your proposal for funding.</a:t>
            </a:r>
          </a:p>
          <a:p>
            <a:pPr lvl="0"/>
            <a:r>
              <a:rPr lang="en-US" dirty="0"/>
              <a:t>Never give the reviewers an excuse to say no.</a:t>
            </a:r>
          </a:p>
          <a:p>
            <a:pPr lvl="1"/>
            <a:r>
              <a:rPr lang="en-US" dirty="0"/>
              <a:t>If they’re going to say no, at least they should have to earn it.</a:t>
            </a:r>
          </a:p>
          <a:p>
            <a:pPr lvl="0"/>
            <a:r>
              <a:rPr lang="en-US" dirty="0"/>
              <a:t>Consider what the reviewer will think after reading your proposal:</a:t>
            </a:r>
          </a:p>
          <a:p>
            <a:pPr lvl="1"/>
            <a:r>
              <a:rPr lang="en-US" dirty="0"/>
              <a:t>“I see where they’re going with this.”</a:t>
            </a:r>
          </a:p>
          <a:p>
            <a:pPr lvl="1"/>
            <a:r>
              <a:rPr lang="en-US" dirty="0"/>
              <a:t>“They really know their stuff.”</a:t>
            </a:r>
          </a:p>
          <a:p>
            <a:pPr lvl="1"/>
            <a:r>
              <a:rPr lang="en-US" dirty="0"/>
              <a:t>“I didn’t know they had all that going on over there!”</a:t>
            </a:r>
          </a:p>
          <a:p>
            <a:pPr lvl="1"/>
            <a:r>
              <a:rPr lang="en-US" dirty="0"/>
              <a:t>“Wow! This will mean a lot to that campus.”</a:t>
            </a:r>
          </a:p>
          <a:p>
            <a:pPr lvl="1"/>
            <a:r>
              <a:rPr lang="en-US" dirty="0"/>
              <a:t>“They have their act together.  (I wish we communicated as well on my campus.)”</a:t>
            </a:r>
          </a:p>
          <a:p>
            <a:pPr lvl="1"/>
            <a:r>
              <a:rPr lang="en-US" dirty="0"/>
              <a:t>“This is a GREAT investment!”</a:t>
            </a:r>
          </a:p>
          <a:p>
            <a:pPr lvl="0"/>
            <a:r>
              <a:rPr lang="en-US" dirty="0"/>
              <a:t>Everything in your proposal should support this.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2875115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Proposal Beginning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Cover Page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PIs/Co-PIs</a:t>
            </a:r>
          </a:p>
          <a:p>
            <a:pPr lvl="0"/>
            <a:r>
              <a:rPr lang="en-US" dirty="0"/>
              <a:t>Project Summary</a:t>
            </a:r>
          </a:p>
          <a:p>
            <a:pPr lvl="1"/>
            <a:r>
              <a:rPr lang="en-US" dirty="0"/>
              <a:t>One Page</a:t>
            </a:r>
          </a:p>
          <a:p>
            <a:pPr lvl="1"/>
            <a:r>
              <a:rPr lang="en-US" dirty="0"/>
              <a:t>Brief project description -- executive summary</a:t>
            </a:r>
          </a:p>
          <a:p>
            <a:pPr lvl="1"/>
            <a:r>
              <a:rPr lang="en-US" dirty="0"/>
              <a:t>Intellectual Merit statement</a:t>
            </a:r>
          </a:p>
          <a:p>
            <a:pPr lvl="1"/>
            <a:r>
              <a:rPr lang="en-US" dirty="0"/>
              <a:t>Broader Impacts statement</a:t>
            </a:r>
          </a:p>
          <a:p>
            <a:pPr lvl="1"/>
            <a:r>
              <a:rPr lang="en-US" dirty="0"/>
              <a:t>Make it easy for the reviewers and program officer to be able to tell what you plan to do, why it’ll work, and how it’ll help.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324224604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/>
              <a:t>15 pages long (usually)</a:t>
            </a:r>
          </a:p>
          <a:p>
            <a:pPr>
              <a:spcBef>
                <a:spcPts val="0"/>
              </a:spcBef>
            </a:pPr>
            <a:r>
              <a:rPr lang="en-US" dirty="0"/>
              <a:t>Introduction/Vision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This is a good place to quote from a major national report that says that the kind of work you’re planning is very important.</a:t>
            </a:r>
          </a:p>
          <a:p>
            <a:pPr lvl="0">
              <a:spcBef>
                <a:spcPts val="0"/>
              </a:spcBef>
            </a:pPr>
            <a:r>
              <a:rPr lang="en-US" dirty="0"/>
              <a:t>Project Objectives (typically 3 or 4)</a:t>
            </a:r>
          </a:p>
          <a:p>
            <a:pPr>
              <a:spcBef>
                <a:spcPts val="0"/>
              </a:spcBef>
            </a:pPr>
            <a:r>
              <a:rPr lang="en-US" dirty="0"/>
              <a:t>Intellectual Merit</a:t>
            </a:r>
          </a:p>
          <a:p>
            <a:pPr lvl="0">
              <a:spcBef>
                <a:spcPts val="0"/>
              </a:spcBef>
            </a:pPr>
            <a:r>
              <a:rPr lang="en-US" dirty="0"/>
              <a:t>Implementation Plan</a:t>
            </a:r>
          </a:p>
          <a:p>
            <a:pPr>
              <a:spcBef>
                <a:spcPts val="0"/>
              </a:spcBef>
            </a:pPr>
            <a:r>
              <a:rPr lang="en-US" dirty="0"/>
              <a:t>Broader Impacts </a:t>
            </a:r>
          </a:p>
          <a:p>
            <a:pPr lvl="0">
              <a:spcBef>
                <a:spcPts val="0"/>
              </a:spcBef>
            </a:pPr>
            <a:r>
              <a:rPr lang="en-US" dirty="0"/>
              <a:t>Management Plan</a:t>
            </a:r>
          </a:p>
          <a:p>
            <a:pPr lvl="0">
              <a:spcBef>
                <a:spcPts val="0"/>
              </a:spcBef>
            </a:pPr>
            <a:r>
              <a:rPr lang="en-US" dirty="0"/>
              <a:t>Evaluating Progress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954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Broader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26438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100" dirty="0"/>
              <a:t>Advancement of scientific knowledge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Activities that contribute to achievement of societally relevant outcomes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Full participation of women, persons with disabilities, and underrepresented minorities in STEM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Improved STEM education and educator development at any level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Increased public scientific literacy and public engagement with science and technology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Improved well-being of individuals in society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Development of a diverse, globally competitive STEM workforce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Increased partnerships between academia, industry, and others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Improved national security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Increased economic competitiveness of the US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Enhanced infrastructure for research and education</a:t>
            </a:r>
          </a:p>
          <a:p>
            <a:pPr>
              <a:spcBef>
                <a:spcPts val="0"/>
              </a:spcBef>
            </a:pPr>
            <a:r>
              <a:rPr lang="en-US" dirty="0"/>
              <a:t>Your broader impacts are judged on what you’ve already done.</a:t>
            </a:r>
          </a:p>
          <a:p>
            <a:pPr>
              <a:spcBef>
                <a:spcPts val="0"/>
              </a:spcBef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305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this material came from a talk by Greg Monaco and Kate Adams of the Great Plains Network, used with permission.</a:t>
            </a:r>
          </a:p>
          <a:p>
            <a:r>
              <a:rPr lang="en-US" dirty="0"/>
              <a:t>And then from Henry Neeman to us</a:t>
            </a:r>
            <a:r>
              <a:rPr lang="en-US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256337"/>
            <a:ext cx="1295400" cy="457200"/>
          </a:xfr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06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Prior NSF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Every NSF proposal has to have a section on “Results from Prior NSF Support.”</a:t>
            </a:r>
          </a:p>
          <a:p>
            <a:pPr>
              <a:spcBef>
                <a:spcPts val="0"/>
              </a:spcBef>
            </a:pPr>
            <a:r>
              <a:rPr lang="en-US" dirty="0"/>
              <a:t>If your team has lots of that, you can’t fit it all. The solicitation and the NSF’s Grant Proposal Guide provide useful guidelines on that.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PI and each Co-PI should each provide the one most relevant grant.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Each should include explicit sections on Intellectual Merit, Broader Impacts and a list of publications (or “No publications were produced under this award.”). </a:t>
            </a:r>
          </a:p>
          <a:p>
            <a:pPr>
              <a:spcBef>
                <a:spcPts val="0"/>
              </a:spcBef>
            </a:pPr>
            <a:r>
              <a:rPr lang="en-US" dirty="0"/>
              <a:t>If you don’t have anything relevant, say that.</a:t>
            </a:r>
          </a:p>
          <a:p>
            <a:pPr>
              <a:spcBef>
                <a:spcPts val="0"/>
              </a:spcBef>
            </a:pPr>
            <a:r>
              <a:rPr lang="en-US" dirty="0"/>
              <a:t>If you do, is there a way that you can fit this proposal into a more coherent story?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21248078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will do what?</a:t>
            </a:r>
          </a:p>
          <a:p>
            <a:r>
              <a:rPr lang="en-US" dirty="0"/>
              <a:t>Decision making: Describe the procedure.</a:t>
            </a:r>
          </a:p>
          <a:p>
            <a:r>
              <a:rPr lang="en-US" dirty="0"/>
              <a:t>Advisory committee(s)</a:t>
            </a:r>
          </a:p>
          <a:p>
            <a:pPr lvl="1"/>
            <a:r>
              <a:rPr lang="en-US" dirty="0"/>
              <a:t>External: one CI, one researcher, one broader impacts.</a:t>
            </a:r>
          </a:p>
          <a:p>
            <a:pPr lvl="1"/>
            <a:r>
              <a:rPr lang="en-US" dirty="0"/>
              <a:t>You can also have an Internal Advisory Committee.</a:t>
            </a:r>
          </a:p>
          <a:p>
            <a:r>
              <a:rPr lang="en-US" dirty="0"/>
              <a:t>Timeline and milestones</a:t>
            </a:r>
          </a:p>
          <a:p>
            <a:r>
              <a:rPr lang="en-US" dirty="0"/>
              <a:t>Sustainability plan: What happens when the grant ends?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367887380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6064"/>
            <a:ext cx="79248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People: Start with salary, then add in fringe benefits and Indirect Costs (also known as Facilities &amp; Administration).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professionals, typically the “fully loaded” amount  roughly doubles the salary amount.</a:t>
            </a:r>
          </a:p>
          <a:p>
            <a:pPr>
              <a:spcBef>
                <a:spcPts val="0"/>
              </a:spcBef>
            </a:pPr>
            <a:r>
              <a:rPr lang="en-US" dirty="0"/>
              <a:t>Things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Permanent equipment over $5000: not subject to IDC</a:t>
            </a:r>
          </a:p>
          <a:p>
            <a:pPr lvl="1">
              <a:spcBef>
                <a:spcPts val="0"/>
              </a:spcBef>
            </a:pPr>
            <a:r>
              <a:rPr lang="en-US" dirty="0"/>
              <a:t>Other: subject to full IDC</a:t>
            </a:r>
          </a:p>
          <a:p>
            <a:pPr>
              <a:spcBef>
                <a:spcPts val="0"/>
              </a:spcBef>
            </a:pPr>
            <a:r>
              <a:rPr lang="en-US" dirty="0"/>
              <a:t>Subcontracts: The first $25,000 of each subcontract may be subject to IDC by both the lead institution and the subcontracting institution.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can do a Collaborative proposal, which waives that.</a:t>
            </a:r>
          </a:p>
          <a:p>
            <a:pPr lvl="2">
              <a:spcBef>
                <a:spcPts val="0"/>
              </a:spcBef>
            </a:pPr>
            <a:r>
              <a:rPr lang="en-US" dirty="0"/>
              <a:t>Submitting a collaborative proposal is painful.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The lead institution has zero control over the other institutions’ budgets.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92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 support: not subject to IDC</a:t>
            </a:r>
          </a:p>
          <a:p>
            <a:pPr lvl="1"/>
            <a:r>
              <a:rPr lang="en-US" dirty="0"/>
              <a:t>Travel, subsistence, stipends </a:t>
            </a:r>
            <a:r>
              <a:rPr lang="en-US" dirty="0" err="1"/>
              <a:t>etc</a:t>
            </a:r>
            <a:r>
              <a:rPr lang="en-US" dirty="0"/>
              <a:t> for participants in workshops and similar events.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862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/>
              <a:t>Cost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Cost Share</a:t>
            </a:r>
          </a:p>
          <a:p>
            <a:r>
              <a:rPr lang="en-US" dirty="0"/>
              <a:t>Either mandatory or forbidden</a:t>
            </a:r>
          </a:p>
          <a:p>
            <a:r>
              <a:rPr lang="en-US" dirty="0"/>
              <a:t>Can only be done at exactly the level required.</a:t>
            </a:r>
          </a:p>
          <a:p>
            <a:r>
              <a:rPr lang="en-US" dirty="0"/>
              <a:t>There is </a:t>
            </a:r>
            <a:r>
              <a:rPr lang="en-US" b="1" u="sng" dirty="0"/>
              <a:t>NO SUCH THING</a:t>
            </a:r>
            <a:r>
              <a:rPr lang="en-US" b="1" dirty="0"/>
              <a:t> </a:t>
            </a:r>
            <a:r>
              <a:rPr lang="en-US" dirty="0"/>
              <a:t>as voluntary cost share: if they don’t ask for it, you can’t include it.</a:t>
            </a:r>
          </a:p>
          <a:p>
            <a:pPr lvl="1"/>
            <a:r>
              <a:rPr lang="en-US" dirty="0"/>
              <a:t>Your proposal can be returned without review.</a:t>
            </a:r>
          </a:p>
          <a:p>
            <a:r>
              <a:rPr lang="en-US" dirty="0"/>
              <a:t>Typically has to be items that could otherwise be funded on the grant budget.</a:t>
            </a:r>
          </a:p>
          <a:p>
            <a:r>
              <a:rPr lang="en-US" dirty="0"/>
              <a:t>Typically has to be paid from non-federal funds.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4139210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the same as cost share.</a:t>
            </a:r>
          </a:p>
          <a:p>
            <a:r>
              <a:rPr lang="en-US" dirty="0"/>
              <a:t>Not required nor prohibited.</a:t>
            </a:r>
          </a:p>
          <a:p>
            <a:r>
              <a:rPr lang="en-US" dirty="0"/>
              <a:t>Strange rules:</a:t>
            </a:r>
          </a:p>
          <a:p>
            <a:pPr lvl="1"/>
            <a:r>
              <a:rPr lang="en-US" b="1" u="sng" dirty="0"/>
              <a:t>CANNOT</a:t>
            </a:r>
            <a:r>
              <a:rPr lang="en-US" dirty="0"/>
              <a:t> mention any dollar figures (or anything that can be straightforwardly translated into dollar figures).</a:t>
            </a:r>
          </a:p>
          <a:p>
            <a:pPr lvl="1"/>
            <a:r>
              <a:rPr lang="en-US" b="1" u="sng" dirty="0"/>
              <a:t>MUST</a:t>
            </a:r>
            <a:r>
              <a:rPr lang="en-US" dirty="0"/>
              <a:t> appear in the Facilities, Equipment and Other Resources section, because it’s an “other resource” (preference for at the end).</a:t>
            </a:r>
          </a:p>
          <a:p>
            <a:pPr lvl="1"/>
            <a:r>
              <a:rPr lang="en-US" b="1" u="sng" dirty="0"/>
              <a:t>SHOULD</a:t>
            </a:r>
            <a:r>
              <a:rPr lang="en-US" dirty="0"/>
              <a:t> be confirmed in a letter of </a:t>
            </a:r>
            <a:r>
              <a:rPr lang="en-US" dirty="0" smtClean="0"/>
              <a:t>collaboration </a:t>
            </a:r>
            <a:r>
              <a:rPr lang="en-US" dirty="0"/>
              <a:t>from someone who has the authority to commit.</a:t>
            </a:r>
          </a:p>
          <a:p>
            <a:pPr lvl="1"/>
            <a:r>
              <a:rPr lang="en-US" b="1" u="sng" dirty="0"/>
              <a:t>MAY</a:t>
            </a:r>
            <a:r>
              <a:rPr lang="en-US" dirty="0"/>
              <a:t> appear in the project description.</a:t>
            </a:r>
          </a:p>
          <a:p>
            <a:pPr lvl="1"/>
            <a:r>
              <a:rPr lang="en-US" b="1" u="sng" dirty="0"/>
              <a:t>MAY</a:t>
            </a:r>
            <a:r>
              <a:rPr lang="en-US" dirty="0"/>
              <a:t> be (and usually is) contingent on getting grant.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127915257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Everything 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Budget &amp; Budget Justification</a:t>
            </a:r>
          </a:p>
          <a:p>
            <a:pPr lvl="1"/>
            <a:r>
              <a:rPr lang="en-US" dirty="0"/>
              <a:t>Many institutions provide a template</a:t>
            </a:r>
          </a:p>
          <a:p>
            <a:pPr lvl="0"/>
            <a:r>
              <a:rPr lang="en-US" dirty="0"/>
              <a:t>Data Management Plan (</a:t>
            </a:r>
            <a:r>
              <a:rPr lang="en-US" dirty="0">
                <a:hlinkClick r:id="rId2" action="ppaction://hlinkfile"/>
              </a:rPr>
              <a:t>dmptool.org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Letters of Commitment/Collaboration</a:t>
            </a:r>
          </a:p>
          <a:p>
            <a:pPr lvl="1"/>
            <a:r>
              <a:rPr lang="en-US" dirty="0"/>
              <a:t>Some solicitations put restrictions on these, others don’t.</a:t>
            </a:r>
          </a:p>
          <a:p>
            <a:pPr lvl="1"/>
            <a:r>
              <a:rPr lang="en-US" dirty="0"/>
              <a:t>Letters of support (“This is a swell project”) are FORBIDDEN unless explicit allowed by the solicitation.</a:t>
            </a:r>
          </a:p>
          <a:p>
            <a:pPr lvl="0"/>
            <a:r>
              <a:rPr lang="en-US" dirty="0"/>
              <a:t>Biographical Sketches (PI, Co-PIs, Senior Personnel)</a:t>
            </a:r>
          </a:p>
          <a:p>
            <a:pPr lvl="0"/>
            <a:r>
              <a:rPr lang="en-US" dirty="0"/>
              <a:t>Current &amp; Pending Support (PI, Co-PIs, </a:t>
            </a:r>
            <a:r>
              <a:rPr lang="en-US" dirty="0" err="1"/>
              <a:t>Sr</a:t>
            </a:r>
            <a:r>
              <a:rPr lang="en-US" dirty="0"/>
              <a:t> Personnel)</a:t>
            </a:r>
          </a:p>
          <a:p>
            <a:pPr lvl="1"/>
            <a:r>
              <a:rPr lang="en-US" dirty="0"/>
              <a:t>You may not have any.</a:t>
            </a:r>
          </a:p>
          <a:p>
            <a:pPr lvl="1"/>
            <a:r>
              <a:rPr lang="en-US" dirty="0"/>
              <a:t>You </a:t>
            </a:r>
            <a:r>
              <a:rPr lang="en-US" b="1" u="sng" dirty="0"/>
              <a:t>MUST</a:t>
            </a:r>
            <a:r>
              <a:rPr lang="en-US" dirty="0"/>
              <a:t> list this proposal.</a:t>
            </a:r>
          </a:p>
          <a:p>
            <a:r>
              <a:rPr lang="en-US" dirty="0"/>
              <a:t>Conflict of Interest List (PI, Co-PIs, </a:t>
            </a:r>
            <a:r>
              <a:rPr lang="en-US" dirty="0" err="1"/>
              <a:t>Sr</a:t>
            </a:r>
            <a:r>
              <a:rPr lang="en-US" dirty="0"/>
              <a:t> Personnel) -- </a:t>
            </a:r>
            <a:r>
              <a:rPr lang="en-US" b="1" dirty="0"/>
              <a:t>NEW!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39107960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07834" y="1190625"/>
            <a:ext cx="1163542" cy="1408135"/>
            <a:chOff x="4572000" y="1190625"/>
            <a:chExt cx="1295400" cy="1622743"/>
          </a:xfrm>
        </p:grpSpPr>
        <p:pic>
          <p:nvPicPr>
            <p:cNvPr id="553987" name="Picture 3" descr="atkinsdani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3702" y="1311683"/>
              <a:ext cx="1106454" cy="1501685"/>
            </a:xfrm>
            <a:prstGeom prst="rect">
              <a:avLst/>
            </a:prstGeom>
            <a:noFill/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4572000" y="1190625"/>
              <a:ext cx="1295400" cy="2544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08" y="3475987"/>
            <a:ext cx="783475" cy="11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8" name="Picture 2" descr="http://www.ncsa.illinois.edu/News/Stories/TransformComputing/th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1648" y="3598552"/>
            <a:ext cx="975023" cy="1072527"/>
          </a:xfrm>
          <a:prstGeom prst="rect">
            <a:avLst/>
          </a:prstGeom>
          <a:noFill/>
        </p:spPr>
      </p:pic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6B874-FE2D-40EE-A33E-EB158CDD195A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OK Supercomputing Symposium 2016</a:t>
            </a:r>
          </a:p>
        </p:txBody>
      </p:sp>
      <p:sp>
        <p:nvSpPr>
          <p:cNvPr id="553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447125" y="2500924"/>
            <a:ext cx="1600200" cy="1295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/>
              <a:t>2006 Keynote: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/>
              <a:t>Dan Atkins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/>
              <a:t>Head of NSF’s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/>
              <a:t>Office of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/>
              <a:t>Cyberinfrastructure</a:t>
            </a:r>
          </a:p>
        </p:txBody>
      </p:sp>
      <p:pic>
        <p:nvPicPr>
          <p:cNvPr id="553991" name="Picture 7" descr="ski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6377" y="1447800"/>
            <a:ext cx="1384964" cy="1038723"/>
          </a:xfrm>
          <a:prstGeom prst="rect">
            <a:avLst/>
          </a:prstGeom>
          <a:noFill/>
        </p:spPr>
      </p:pic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1457825" y="2529486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2004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 err="1"/>
              <a:t>Sangtae</a:t>
            </a:r>
            <a:r>
              <a:rPr lang="en-US" sz="1000" dirty="0"/>
              <a:t> Kim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NSF Shared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Cyberinfrastructure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Division Director</a:t>
            </a:r>
          </a:p>
        </p:txBody>
      </p:sp>
      <p:pic>
        <p:nvPicPr>
          <p:cNvPr id="553993" name="Picture 9" descr="freem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1447800"/>
            <a:ext cx="984623" cy="1038723"/>
          </a:xfrm>
          <a:prstGeom prst="rect">
            <a:avLst/>
          </a:prstGeom>
          <a:noFill/>
        </p:spPr>
      </p:pic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156695" y="2484477"/>
            <a:ext cx="1573691" cy="11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2003 Keynote: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Peter Freeman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NSF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Comp &amp; Info </a:t>
            </a:r>
            <a:r>
              <a:rPr lang="en-US" sz="1000" dirty="0" err="1"/>
              <a:t>Sci</a:t>
            </a:r>
            <a:r>
              <a:rPr lang="en-US" sz="1000" dirty="0"/>
              <a:t> &amp; </a:t>
            </a:r>
            <a:r>
              <a:rPr lang="en-US" sz="1000" dirty="0" err="1"/>
              <a:t>Engr</a:t>
            </a:r>
            <a:endParaRPr lang="en-US" sz="10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Assistant Director</a:t>
            </a:r>
          </a:p>
        </p:txBody>
      </p:sp>
      <p:pic>
        <p:nvPicPr>
          <p:cNvPr id="553995" name="Picture 11" descr="brook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68109" y="1447801"/>
            <a:ext cx="822625" cy="1032314"/>
          </a:xfrm>
          <a:prstGeom prst="rect">
            <a:avLst/>
          </a:prstGeom>
          <a:noFill/>
        </p:spPr>
      </p:pic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2619753" y="247789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2005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Walt Brooks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NASA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Supercomputing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Division Director</a:t>
            </a:r>
          </a:p>
        </p:txBody>
      </p:sp>
      <p:pic>
        <p:nvPicPr>
          <p:cNvPr id="553997" name="Picture 13" descr="boissea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44941" y="1443755"/>
            <a:ext cx="776737" cy="1034136"/>
          </a:xfrm>
          <a:prstGeom prst="rect">
            <a:avLst/>
          </a:prstGeom>
          <a:noFill/>
        </p:spPr>
      </p:pic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4534252" y="2483249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2007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Jay </a:t>
            </a:r>
            <a:r>
              <a:rPr lang="en-US" sz="1000" dirty="0" err="1"/>
              <a:t>Boisseau</a:t>
            </a:r>
            <a:endParaRPr lang="en-US" sz="10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Director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Texas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Computing Center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000" dirty="0"/>
              <a:t>U. Texas Austin</a:t>
            </a:r>
          </a:p>
        </p:txBody>
      </p:sp>
      <p:pic>
        <p:nvPicPr>
          <p:cNvPr id="554000" name="Picture 16" descr="jose_muno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1269" y="1420420"/>
            <a:ext cx="806077" cy="1054844"/>
          </a:xfrm>
          <a:prstGeom prst="rect">
            <a:avLst/>
          </a:prstGeom>
          <a:noFill/>
        </p:spPr>
      </p:pic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5446732" y="2518914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 dirty="0"/>
              <a:t>2008 Keynote:            Jos</a:t>
            </a:r>
            <a:r>
              <a:rPr lang="en-US" sz="1000" dirty="0">
                <a:cs typeface="Times New Roman" pitchFamily="18" charset="0"/>
              </a:rPr>
              <a:t>é Munoz            Deputy Office Dir          </a:t>
            </a:r>
            <a:r>
              <a:rPr lang="en-US" sz="1000" dirty="0" err="1">
                <a:cs typeface="Times New Roman" pitchFamily="18" charset="0"/>
              </a:rPr>
              <a:t>Sr</a:t>
            </a:r>
            <a:r>
              <a:rPr lang="en-US" sz="1000" dirty="0">
                <a:cs typeface="Times New Roman" pitchFamily="18" charset="0"/>
              </a:rPr>
              <a:t> </a:t>
            </a:r>
            <a:r>
              <a:rPr lang="en-US" sz="1000" dirty="0" err="1">
                <a:cs typeface="Times New Roman" pitchFamily="18" charset="0"/>
              </a:rPr>
              <a:t>Sci</a:t>
            </a:r>
            <a:r>
              <a:rPr lang="en-US" sz="1000" dirty="0">
                <a:cs typeface="Times New Roman" pitchFamily="18" charset="0"/>
              </a:rPr>
              <a:t> Advisor            NSF Office of Cyberinfrastructure</a:t>
            </a:r>
          </a:p>
        </p:txBody>
      </p:sp>
      <p:sp>
        <p:nvSpPr>
          <p:cNvPr id="554003" name="Text Box 19"/>
          <p:cNvSpPr txBox="1">
            <a:spLocks noChangeArrowheads="1"/>
          </p:cNvSpPr>
          <p:nvPr/>
        </p:nvSpPr>
        <p:spPr bwMode="auto">
          <a:xfrm>
            <a:off x="6518845" y="2476553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dirty="0"/>
              <a:t>2009 Keynote:    Douglass Post         Chief Scientist            US Dept of Defense       HPC Modernization Program</a:t>
            </a:r>
          </a:p>
        </p:txBody>
      </p:sp>
      <p:sp>
        <p:nvSpPr>
          <p:cNvPr id="553999" name="Text Box 15"/>
          <p:cNvSpPr txBox="1">
            <a:spLocks noChangeArrowheads="1"/>
          </p:cNvSpPr>
          <p:nvPr/>
        </p:nvSpPr>
        <p:spPr bwMode="auto">
          <a:xfrm>
            <a:off x="6242460" y="3609842"/>
            <a:ext cx="2419503" cy="19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FREE!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 Sep 21 2016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OU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Over 235 registra2ons already!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Over 152 </a:t>
            </a:r>
            <a:r>
              <a:rPr lang="en-US" sz="1400" dirty="0" err="1">
                <a:solidFill>
                  <a:schemeClr val="bg1"/>
                </a:solidFill>
              </a:rPr>
              <a:t>ie</a:t>
            </a:r>
            <a:r>
              <a:rPr lang="en-US" sz="1400" dirty="0">
                <a:solidFill>
                  <a:schemeClr val="bg1"/>
                </a:solidFill>
              </a:rPr>
              <a:t> first day, over 200 in the first week, over 225 in the first month.</a:t>
            </a: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6141097" y="4628582"/>
            <a:ext cx="250439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500" b="1" dirty="0"/>
              <a:t>Reception/Poster Session</a:t>
            </a:r>
          </a:p>
          <a:p>
            <a:pPr>
              <a:spcBef>
                <a:spcPts val="0"/>
              </a:spcBef>
            </a:pPr>
            <a:r>
              <a:rPr lang="en-US" sz="1500" b="1" dirty="0"/>
              <a:t>Tue Sep 20 2015 @ OU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1500" b="1" dirty="0"/>
              <a:t>Symposium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1500" b="1" dirty="0"/>
              <a:t>Wed Sep 21 2015 @ OU</a:t>
            </a:r>
          </a:p>
        </p:txBody>
      </p:sp>
      <p:pic>
        <p:nvPicPr>
          <p:cNvPr id="554006" name="Picture 22" descr="post_dou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6937" y="1420420"/>
            <a:ext cx="846857" cy="1057470"/>
          </a:xfrm>
          <a:prstGeom prst="rect">
            <a:avLst/>
          </a:prstGeom>
          <a:noFill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4865" y="1420420"/>
            <a:ext cx="864188" cy="110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7586878" y="2512165"/>
            <a:ext cx="1447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dirty="0"/>
              <a:t>2010 Keynote         Horst Simon        Deputy Director         Lawrence Berkeley Nat’l Laboratory</a:t>
            </a:r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pic>
        <p:nvPicPr>
          <p:cNvPr id="33" name="Picture 32" descr="schneider_barry_croppe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2811" y="3585315"/>
            <a:ext cx="812336" cy="1043268"/>
          </a:xfrm>
          <a:prstGeom prst="rect">
            <a:avLst/>
          </a:prstGeom>
        </p:spPr>
      </p:pic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69832" y="4671079"/>
            <a:ext cx="123822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dirty="0"/>
              <a:t>2011 Keynote         Barry Schneider  Program Manager         National Science Foundation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206244" y="4671079"/>
            <a:ext cx="11855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dirty="0"/>
              <a:t>2012 Keynote        Thom Dunning  Director             National Center for Supercomputing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3996" y="4651200"/>
            <a:ext cx="1226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2013 Keynote:             John </a:t>
            </a:r>
            <a:r>
              <a:rPr lang="en-US" sz="1000" dirty="0" err="1"/>
              <a:t>Shalf</a:t>
            </a:r>
            <a:r>
              <a:rPr lang="en-US" sz="1000" dirty="0"/>
              <a:t>                   </a:t>
            </a:r>
            <a:r>
              <a:rPr lang="en-US" sz="1000" dirty="0" err="1"/>
              <a:t>Dept</a:t>
            </a:r>
            <a:r>
              <a:rPr lang="en-US" sz="1000" dirty="0"/>
              <a:t> Head CS     Lawrence              Berkeley Nat’l Lab          CTO, NERSC</a:t>
            </a:r>
          </a:p>
        </p:txBody>
      </p:sp>
      <p:pic>
        <p:nvPicPr>
          <p:cNvPr id="2050" name="Picture 2" descr="http://151.1.219.218/0363ab79-79e0-4d83-a130-9d6d3eb28b6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38" y="3557434"/>
            <a:ext cx="819445" cy="10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201935" y="4624912"/>
            <a:ext cx="1127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2014 Keynote:               Irene </a:t>
            </a:r>
            <a:r>
              <a:rPr lang="en-US" sz="1000" dirty="0" err="1"/>
              <a:t>Qualters</a:t>
            </a:r>
            <a:r>
              <a:rPr lang="en-US" sz="1000" dirty="0"/>
              <a:t>                   Division Dir           Advanced Cyberinfrastructure Division, NSF</a:t>
            </a:r>
          </a:p>
        </p:txBody>
      </p:sp>
      <p:pic>
        <p:nvPicPr>
          <p:cNvPr id="2" name="Picture 2" descr="Jim Kuros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46" y="3555407"/>
            <a:ext cx="1043217" cy="10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083138" y="4607343"/>
            <a:ext cx="1300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2015 Keynote:                  Jim Kurose                      </a:t>
            </a:r>
            <a:r>
              <a:rPr lang="en-US" sz="1000" dirty="0" err="1"/>
              <a:t>Asst</a:t>
            </a:r>
            <a:r>
              <a:rPr lang="en-US" sz="1000" dirty="0"/>
              <a:t> Director                Comp &amp; Info </a:t>
            </a:r>
            <a:r>
              <a:rPr lang="en-US" sz="1000" dirty="0" err="1"/>
              <a:t>Sci</a:t>
            </a:r>
            <a:r>
              <a:rPr lang="en-US" sz="1000" dirty="0"/>
              <a:t> &amp; </a:t>
            </a:r>
            <a:r>
              <a:rPr lang="en-US" sz="1000" dirty="0" err="1"/>
              <a:t>Engr</a:t>
            </a:r>
            <a:r>
              <a:rPr lang="en-US" sz="1000" dirty="0"/>
              <a:t> Directorate, NSF</a:t>
            </a:r>
          </a:p>
        </p:txBody>
      </p:sp>
      <p:pic>
        <p:nvPicPr>
          <p:cNvPr id="2052" name="Picture 4" descr="Dan Stanzione, Ph.D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71" y="3521322"/>
            <a:ext cx="1041117" cy="155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5127409" y="5095679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2016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Dan </a:t>
            </a:r>
            <a:r>
              <a:rPr lang="en-US" sz="1200" dirty="0" err="1"/>
              <a:t>Stanzione</a:t>
            </a:r>
            <a:endParaRPr lang="en-US" sz="12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Exec Director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Texas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Computing Center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U. Texas Austin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0989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dirty="0">
                <a:latin typeface="Arial Black" panose="020B0A04020102020204" pitchFamily="34" charset="0"/>
              </a:rPr>
              <a:t>Thanks for your attention!</a:t>
            </a:r>
            <a:br>
              <a:rPr lang="en-US" sz="6000" dirty="0">
                <a:latin typeface="Arial Black" panose="020B0A04020102020204" pitchFamily="34" charset="0"/>
              </a:rPr>
            </a:br>
            <a:r>
              <a:rPr lang="en-US" sz="6000" dirty="0">
                <a:latin typeface="Arial Black" panose="020B0A04020102020204" pitchFamily="34" charset="0"/>
              </a:rPr>
              <a:t/>
            </a:r>
            <a:br>
              <a:rPr lang="en-US" sz="6000" dirty="0">
                <a:latin typeface="Arial Black" panose="020B0A04020102020204" pitchFamily="34" charset="0"/>
              </a:rPr>
            </a:br>
            <a:r>
              <a:rPr lang="en-US" sz="6000" dirty="0">
                <a:latin typeface="Arial Black" panose="020B0A04020102020204" pitchFamily="34" charset="0"/>
              </a:rPr>
              <a:t/>
            </a:r>
            <a:br>
              <a:rPr lang="en-US" sz="6000" dirty="0">
                <a:latin typeface="Arial Black" panose="020B0A04020102020204" pitchFamily="34" charset="0"/>
              </a:rPr>
            </a:br>
            <a:r>
              <a:rPr lang="en-US" sz="6000" dirty="0">
                <a:latin typeface="Arial Black" panose="020B0A04020102020204" pitchFamily="34" charset="0"/>
              </a:rPr>
              <a:t>Questions?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3200" dirty="0"/>
              <a:t>hneeman@ou.edu</a:t>
            </a:r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0559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ACI-REF Virtual Residency</a:t>
            </a:r>
          </a:p>
          <a:p>
            <a:pPr>
              <a:defRPr/>
            </a:pPr>
            <a:r>
              <a:rPr lang="en-US" smtClean="0"/>
              <a:t>August 7-13,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21" y="457200"/>
            <a:ext cx="5426869" cy="54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307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Gain a working knowledge of the grant proposal process at the National Science Foundation.</a:t>
            </a:r>
          </a:p>
          <a:p>
            <a:pPr lvl="0"/>
            <a:r>
              <a:rPr lang="en-US" dirty="0"/>
              <a:t>Have a clearer idea of what you hope to accomplish when writing an NSF grant proposal.</a:t>
            </a:r>
          </a:p>
          <a:p>
            <a:pPr lvl="0"/>
            <a:r>
              <a:rPr lang="en-US" dirty="0"/>
              <a:t>Identify common elements for grant proposals.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1044120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NSF Proposal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4176"/>
            <a:ext cx="7924800" cy="4648200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You write and submit proposal via NSF’s Fastlane or grants.gov.</a:t>
            </a:r>
          </a:p>
          <a:p>
            <a:pPr marL="457200" lvl="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Proposal review process initiated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Proposals tallied by program director by category.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Panel dates set.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Reviewers selected.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 criteria are furnished.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Assignments made to reviewers.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Reviewers submit reviews.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Review panel(s) assembled.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568576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Reviewers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1472"/>
            <a:ext cx="80772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reviewers may be subject matter experts in an area relevant to your proposal -- or they may not be.</a:t>
            </a:r>
          </a:p>
          <a:p>
            <a:pPr>
              <a:spcBef>
                <a:spcPts val="0"/>
              </a:spcBef>
            </a:pPr>
            <a:r>
              <a:rPr lang="en-US" dirty="0"/>
              <a:t>You’re writing your review for the review panel.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But you have no idea who they are: not when you’re writing,    nor when you find out the NSF’s decision, nor ever after.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panel has zero authority -- they recommend, not decide.</a:t>
            </a:r>
          </a:p>
          <a:p>
            <a:pPr>
              <a:spcBef>
                <a:spcPts val="0"/>
              </a:spcBef>
            </a:pPr>
            <a:r>
              <a:rPr lang="en-US" dirty="0"/>
              <a:t>More panel members than actual readers of each proposal.</a:t>
            </a:r>
          </a:p>
          <a:p>
            <a:pPr lvl="1">
              <a:spcBef>
                <a:spcPts val="0"/>
              </a:spcBef>
            </a:pPr>
            <a:r>
              <a:rPr lang="en-US" dirty="0"/>
              <a:t>Each panel member reviews multiple proposals, and each proposal has multiple reviewers, but usually no one reviews all of the proposals that the panel gets.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You get to suggest reviewers in your proposal -- but the NSF program officer isn’t bound by your suggestions.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Become </a:t>
            </a:r>
            <a:r>
              <a:rPr lang="en-US" dirty="0"/>
              <a:t>a reviewer! It’s the best way to learn how they think.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2683389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Funny Stuff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3" y="1447799"/>
            <a:ext cx="4689007" cy="17974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9" y="3809851"/>
            <a:ext cx="6426200" cy="20193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8" y="2514600"/>
            <a:ext cx="5125527" cy="1752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000" y="1401335"/>
            <a:ext cx="642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Stuff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0656" y="2455310"/>
            <a:ext cx="642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Stuff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2472" y="3962400"/>
            <a:ext cx="642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Stuff</a:t>
            </a:r>
          </a:p>
        </p:txBody>
      </p:sp>
    </p:spTree>
    <p:extLst>
      <p:ext uri="{BB962C8B-B14F-4D97-AF65-F5344CB8AC3E}">
        <p14:creationId xmlns:p14="http://schemas.microsoft.com/office/powerpoint/2010/main" val="5210136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Proposal Process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/>
              <a:t>Panel recommendation made to the program officer.</a:t>
            </a:r>
          </a:p>
          <a:p>
            <a:pPr lvl="1">
              <a:spcBef>
                <a:spcPts val="0"/>
              </a:spcBef>
            </a:pPr>
            <a:r>
              <a:rPr lang="en-US" dirty="0"/>
              <a:t>“Highly Competitive,” “Competitive,” “Non-competitive”</a:t>
            </a:r>
          </a:p>
          <a:p>
            <a:pPr lvl="0">
              <a:spcBef>
                <a:spcPts val="0"/>
              </a:spcBef>
            </a:pPr>
            <a:r>
              <a:rPr lang="en-US" dirty="0"/>
              <a:t>Program officer reviews recommendations from all panels.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There may be multiple panels for the same program.</a:t>
            </a:r>
          </a:p>
          <a:p>
            <a:pPr>
              <a:spcBef>
                <a:spcPts val="0"/>
              </a:spcBef>
            </a:pPr>
            <a:r>
              <a:rPr lang="en-US" dirty="0"/>
              <a:t>If the program officer selects your proposal to be funded, that doesn’t mean you’ve won yet.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may be contacted to respond to panel concerns, in which case you’ll be expected to prove that you’ve got those concerns addressed.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program officer makes the final decision for funding -- but they’ve got to be able to justify the heck out of their decision to their boss, and so on up the chain of command.</a:t>
            </a:r>
          </a:p>
          <a:p>
            <a:pPr>
              <a:spcBef>
                <a:spcPts val="0"/>
              </a:spcBef>
            </a:pPr>
            <a:r>
              <a:rPr lang="en-US" dirty="0"/>
              <a:t>Always make the program officer’s job easy 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</p:spTree>
    <p:extLst>
      <p:ext uri="{BB962C8B-B14F-4D97-AF65-F5344CB8AC3E}">
        <p14:creationId xmlns:p14="http://schemas.microsoft.com/office/powerpoint/2010/main" val="3857848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Proposal Process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Preliminary (non-binding) decision by program officer.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You probably will be asked to submit </a:t>
            </a:r>
            <a:r>
              <a:rPr lang="en-US" dirty="0" smtClean="0"/>
              <a:t>follow-up </a:t>
            </a:r>
            <a:r>
              <a:rPr lang="en-US" dirty="0"/>
              <a:t>materials.</a:t>
            </a:r>
          </a:p>
          <a:p>
            <a:pPr marL="857250" lvl="1" indent="-457200">
              <a:spcBef>
                <a:spcPts val="0"/>
              </a:spcBef>
              <a:buClrTx/>
              <a:buSzPct val="100000"/>
            </a:pPr>
            <a:r>
              <a:rPr lang="en-US" dirty="0"/>
              <a:t>At least an abstract to be publicly posted after the official decision has been announced</a:t>
            </a:r>
          </a:p>
          <a:p>
            <a:pPr marL="857250" lvl="1" indent="-457200">
              <a:spcBef>
                <a:spcPts val="0"/>
              </a:spcBef>
              <a:buClrTx/>
              <a:buSzPct val="100000"/>
            </a:pPr>
            <a:r>
              <a:rPr lang="en-US" dirty="0"/>
              <a:t>Confidentially, because no official decision has been made.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Official decision publicly announced.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ACI-REF Virtual Residency</a:t>
            </a:r>
          </a:p>
          <a:p>
            <a:pPr>
              <a:defRPr/>
            </a:pPr>
            <a:r>
              <a:rPr lang="en-US" dirty="0"/>
              <a:t>August 7-13,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084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5"/>
  <p:tag name="NBP" val="1"/>
  <p:tag name="CVB" val="75"/>
  <p:tag name="SPT" val="FALSE"/>
  <p:tag name="BSN" val="75"/>
  <p:tag name="LFXCI" val="0"/>
  <p:tag name="SVT" val="TRUE"/>
  <p:tag name="CII" val="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23253</TotalTime>
  <Words>2245</Words>
  <Application>Microsoft Macintosh PowerPoint</Application>
  <PresentationFormat>On-screen Show (4:3)</PresentationFormat>
  <Paragraphs>322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 Black</vt:lpstr>
      <vt:lpstr>Tahoma</vt:lpstr>
      <vt:lpstr>Times New Roman</vt:lpstr>
      <vt:lpstr>Wingdings</vt:lpstr>
      <vt:lpstr>Blends</vt:lpstr>
      <vt:lpstr>So You Want to Write an NSF Grant Proposal</vt:lpstr>
      <vt:lpstr>Acknowledgement</vt:lpstr>
      <vt:lpstr>PowerPoint Presentation</vt:lpstr>
      <vt:lpstr>Objectives</vt:lpstr>
      <vt:lpstr>The NSF Proposal Process</vt:lpstr>
      <vt:lpstr>About the Reviewers</vt:lpstr>
      <vt:lpstr>Funny Stuff</vt:lpstr>
      <vt:lpstr>The Proposal Process (cont’d)</vt:lpstr>
      <vt:lpstr>The Proposal Process (cont’d)</vt:lpstr>
      <vt:lpstr>Before you begin, remember</vt:lpstr>
      <vt:lpstr>Probability of Success</vt:lpstr>
      <vt:lpstr>Proposal Components</vt:lpstr>
      <vt:lpstr>Note</vt:lpstr>
      <vt:lpstr>Pointers</vt:lpstr>
      <vt:lpstr>Pointers (cont.)</vt:lpstr>
      <vt:lpstr>What Are You Trying to Achieve?</vt:lpstr>
      <vt:lpstr>Proposal Beginning</vt:lpstr>
      <vt:lpstr>Project Description</vt:lpstr>
      <vt:lpstr>Broader Impacts</vt:lpstr>
      <vt:lpstr>Results from Prior NSF Support</vt:lpstr>
      <vt:lpstr>Management Plan</vt:lpstr>
      <vt:lpstr>Budget</vt:lpstr>
      <vt:lpstr>Budget (cont’d)</vt:lpstr>
      <vt:lpstr>Cost Share</vt:lpstr>
      <vt:lpstr>Institutional Commitment</vt:lpstr>
      <vt:lpstr>Everything Else</vt:lpstr>
      <vt:lpstr>OK Supercomputing Symposium 2016</vt:lpstr>
      <vt:lpstr>Thanks for your attention!   Questions? hneeman@ou.edu</vt:lpstr>
    </vt:vector>
  </TitlesOfParts>
  <Company>University of Oklahoma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Overview</dc:title>
  <dc:creator>Henry Neeman</dc:creator>
  <cp:lastModifiedBy>Stengel, Brian</cp:lastModifiedBy>
  <cp:revision>674</cp:revision>
  <cp:lastPrinted>1601-01-01T00:00:00Z</cp:lastPrinted>
  <dcterms:created xsi:type="dcterms:W3CDTF">2001-08-18T12:37:15Z</dcterms:created>
  <dcterms:modified xsi:type="dcterms:W3CDTF">2016-08-09T02:50:34Z</dcterms:modified>
</cp:coreProperties>
</file>