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4" r:id="rId3"/>
    <p:sldId id="335" r:id="rId4"/>
    <p:sldId id="336" r:id="rId5"/>
    <p:sldId id="338" r:id="rId6"/>
    <p:sldId id="337" r:id="rId7"/>
    <p:sldId id="345" r:id="rId8"/>
    <p:sldId id="340" r:id="rId9"/>
    <p:sldId id="339" r:id="rId10"/>
    <p:sldId id="346" r:id="rId11"/>
    <p:sldId id="341" r:id="rId12"/>
    <p:sldId id="347" r:id="rId13"/>
    <p:sldId id="342" r:id="rId14"/>
    <p:sldId id="349" r:id="rId15"/>
    <p:sldId id="343" r:id="rId16"/>
    <p:sldId id="348" r:id="rId17"/>
    <p:sldId id="344" r:id="rId18"/>
    <p:sldId id="350" r:id="rId19"/>
    <p:sldId id="351" r:id="rId20"/>
    <p:sldId id="352" r:id="rId21"/>
    <p:sldId id="354" r:id="rId22"/>
    <p:sldId id="357" r:id="rId23"/>
    <p:sldId id="358" r:id="rId24"/>
    <p:sldId id="258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0" autoAdjust="0"/>
    <p:restoredTop sz="93018" autoAdjust="0"/>
  </p:normalViewPr>
  <p:slideViewPr>
    <p:cSldViewPr>
      <p:cViewPr>
        <p:scale>
          <a:sx n="50" d="100"/>
          <a:sy n="50" d="100"/>
        </p:scale>
        <p:origin x="750" y="15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5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775E17E-CFE4-4BC6-92EA-403BBA85485C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4456E5-9FB9-4822-A3E4-CB3258193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65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A4A93DF-6B12-40E1-B5AD-219D9F525549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3D0930A-E1BB-4373-9006-521A62D8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0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0930A-E1BB-4373-9006-521A62D85D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32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0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0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8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9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276600" y="6400800"/>
            <a:ext cx="1000125" cy="365125"/>
          </a:xfrm>
        </p:spPr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2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3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3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1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6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4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6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88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33800" y="6424254"/>
            <a:ext cx="1000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5992237"/>
            <a:ext cx="1139825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4"/>
          <p:cNvSpPr txBox="1">
            <a:spLocks noChangeArrowheads="1"/>
          </p:cNvSpPr>
          <p:nvPr userDrawn="1"/>
        </p:nvSpPr>
        <p:spPr bwMode="auto">
          <a:xfrm>
            <a:off x="914400" y="6270731"/>
            <a:ext cx="1905000" cy="543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FF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Performance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Computing Center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640689" y="6229374"/>
            <a:ext cx="2316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aseline="0" dirty="0"/>
              <a:t>ACI-REF Virtual Residency</a:t>
            </a:r>
          </a:p>
          <a:p>
            <a:pPr algn="ctr"/>
            <a:r>
              <a:rPr lang="en-US" sz="1600" baseline="0" dirty="0"/>
              <a:t>August 7-13, 2016</a:t>
            </a:r>
          </a:p>
        </p:txBody>
      </p:sp>
    </p:spTree>
    <p:extLst>
      <p:ext uri="{BB962C8B-B14F-4D97-AF65-F5344CB8AC3E}">
        <p14:creationId xmlns:p14="http://schemas.microsoft.com/office/powerpoint/2010/main" val="420299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pcc.okstate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hpc.it.okstate.edu/" TargetMode="External"/><Relationship Id="rId2" Type="http://schemas.openxmlformats.org/officeDocument/2006/relationships/hyperlink" Target="mailto:dana.brunson@okstate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905000"/>
          </a:xfrm>
        </p:spPr>
        <p:txBody>
          <a:bodyPr>
            <a:normAutofit/>
          </a:bodyPr>
          <a:lstStyle/>
          <a:p>
            <a:r>
              <a:rPr lang="en-US" dirty="0"/>
              <a:t>How do Design a Cluster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620000" cy="3124200"/>
          </a:xfrm>
        </p:spPr>
        <p:txBody>
          <a:bodyPr>
            <a:normAutofit/>
          </a:bodyPr>
          <a:lstStyle/>
          <a:p>
            <a:r>
              <a:rPr lang="en-US" sz="2800" dirty="0"/>
              <a:t>Dana Brunson</a:t>
            </a:r>
          </a:p>
          <a:p>
            <a:r>
              <a:rPr lang="en-US" sz="2800" dirty="0"/>
              <a:t>Asst. VP for Research Cyberinfrastructure</a:t>
            </a:r>
          </a:p>
          <a:p>
            <a:r>
              <a:rPr lang="en-US" sz="2800" dirty="0"/>
              <a:t>Director, High Performance Computing Center</a:t>
            </a:r>
          </a:p>
          <a:p>
            <a:r>
              <a:rPr lang="en-US" sz="2800" dirty="0"/>
              <a:t>Adjunct Assoc. Professor, CS &amp; Math Depts.</a:t>
            </a:r>
          </a:p>
          <a:p>
            <a:r>
              <a:rPr lang="en-US" sz="2800" dirty="0"/>
              <a:t> Oklahoma State University</a:t>
            </a:r>
          </a:p>
          <a:p>
            <a:r>
              <a:rPr lang="en-US" sz="2800" dirty="0">
                <a:hlinkClick r:id="rId3"/>
              </a:rPr>
              <a:t>http://hpcc.okstate.edu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2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OSU’s latest basic outline: </a:t>
            </a:r>
            <a:br>
              <a:rPr lang="en-US" dirty="0"/>
            </a:br>
            <a:r>
              <a:rPr lang="en-US" dirty="0"/>
              <a:t>Compute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Compute Nodes: (depends on sweet spot of pricing)</a:t>
            </a:r>
          </a:p>
          <a:p>
            <a:r>
              <a:rPr lang="en-US" dirty="0"/>
              <a:t>Standard: processor 2620 or better, 32-64 GB RAM </a:t>
            </a:r>
          </a:p>
          <a:p>
            <a:r>
              <a:rPr lang="en-US" dirty="0"/>
              <a:t>Large memory: One 1 TB RAM, 4x 256 GB</a:t>
            </a:r>
          </a:p>
          <a:p>
            <a:r>
              <a:rPr lang="en-US" dirty="0"/>
              <a:t>GPU nodes (specs will come from the researcher wanting them.)</a:t>
            </a:r>
          </a:p>
          <a:p>
            <a:r>
              <a:rPr lang="en-US" dirty="0"/>
              <a:t>We already have Xeon Phi from recent purchase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68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Scratch: Do you need a parallel filesystem?</a:t>
            </a:r>
          </a:p>
          <a:p>
            <a:pPr lvl="1"/>
            <a:r>
              <a:rPr lang="en-US" dirty="0"/>
              <a:t>Needs staff and/or great support (expensive)</a:t>
            </a:r>
          </a:p>
          <a:p>
            <a:pPr lvl="1"/>
            <a:r>
              <a:rPr lang="en-US" dirty="0"/>
              <a:t>Size depends on workload and purge policy</a:t>
            </a:r>
          </a:p>
          <a:p>
            <a:r>
              <a:rPr lang="en-US" dirty="0"/>
              <a:t>Home -- small and simple and is often backed up. </a:t>
            </a:r>
          </a:p>
          <a:p>
            <a:r>
              <a:rPr lang="en-US" dirty="0"/>
              <a:t>Work – big, not too slow.</a:t>
            </a:r>
          </a:p>
          <a:p>
            <a:r>
              <a:rPr lang="en-US" dirty="0"/>
              <a:t>Archive –  </a:t>
            </a:r>
            <a:r>
              <a:rPr lang="en-US" dirty="0" err="1"/>
              <a:t>PetaStore</a:t>
            </a:r>
            <a:r>
              <a:rPr lang="en-US" dirty="0"/>
              <a:t> (what do others do?)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06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OSU’s latest basic outline: </a:t>
            </a:r>
            <a:br>
              <a:rPr lang="en-US" dirty="0"/>
            </a:br>
            <a:r>
              <a:rPr lang="en-US" dirty="0"/>
              <a:t>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Home: ~20TB storage appliance x3 (we want this redundant-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  <a:p>
            <a:r>
              <a:rPr lang="en-US" dirty="0"/>
              <a:t>Scratch: 100TB appliance with 800 number on it (unclear if we can get it this small.)</a:t>
            </a:r>
          </a:p>
          <a:p>
            <a:r>
              <a:rPr lang="en-US" dirty="0"/>
              <a:t>Work: 1 PB (servers full of disks, NFS, RAID6, cheap and simple.)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93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Interconnects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Gigabit Ethernet – workhorse</a:t>
            </a:r>
          </a:p>
          <a:p>
            <a:r>
              <a:rPr lang="en-US" dirty="0"/>
              <a:t>Infiniband/</a:t>
            </a:r>
            <a:r>
              <a:rPr lang="en-US" dirty="0" err="1"/>
              <a:t>Omnipath</a:t>
            </a:r>
            <a:endParaRPr lang="en-US" dirty="0"/>
          </a:p>
          <a:p>
            <a:pPr lvl="1"/>
            <a:r>
              <a:rPr lang="en-US" dirty="0"/>
              <a:t>Depends on workload  (oversubscription can save money if your workload doesn’t have many large parallel jobs.)</a:t>
            </a:r>
          </a:p>
          <a:p>
            <a:r>
              <a:rPr lang="en-US" dirty="0"/>
              <a:t>IPMI network for out-of-band </a:t>
            </a:r>
            <a:r>
              <a:rPr lang="en-US" dirty="0" err="1"/>
              <a:t>mgmt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Worth the small expense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49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OSU’s latest basic outline: </a:t>
            </a:r>
            <a:br>
              <a:rPr lang="en-US" dirty="0"/>
            </a:br>
            <a:r>
              <a:rPr lang="en-US" dirty="0"/>
              <a:t>Interconnects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Infiniband/</a:t>
            </a:r>
            <a:r>
              <a:rPr lang="en-US" dirty="0" err="1"/>
              <a:t>Omnipath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as cheap as we can get it</a:t>
            </a:r>
          </a:p>
          <a:p>
            <a:pPr lvl="1"/>
            <a:r>
              <a:rPr lang="en-US" dirty="0"/>
              <a:t>Highly oversubscribed – all our parallel jobs fit within a single switch</a:t>
            </a:r>
          </a:p>
          <a:p>
            <a:r>
              <a:rPr lang="en-US" dirty="0"/>
              <a:t>GigE – top of rack, uplinked to central 10G </a:t>
            </a:r>
          </a:p>
          <a:p>
            <a:r>
              <a:rPr lang="en-US" dirty="0"/>
              <a:t>IPMI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54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Login &amp;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Login nodes</a:t>
            </a:r>
          </a:p>
          <a:p>
            <a:pPr lvl="1"/>
            <a:r>
              <a:rPr lang="en-US" dirty="0"/>
              <a:t>Get enough to handle all your users </a:t>
            </a:r>
          </a:p>
          <a:p>
            <a:pPr lvl="1"/>
            <a:r>
              <a:rPr lang="en-US" dirty="0"/>
              <a:t>&gt;1 can give high availability</a:t>
            </a:r>
          </a:p>
          <a:p>
            <a:pPr lvl="1"/>
            <a:r>
              <a:rPr lang="en-US" dirty="0"/>
              <a:t>Round robin DNS</a:t>
            </a:r>
          </a:p>
          <a:p>
            <a:r>
              <a:rPr lang="en-US" dirty="0"/>
              <a:t>Management nodes:</a:t>
            </a:r>
          </a:p>
          <a:p>
            <a:pPr lvl="1"/>
            <a:r>
              <a:rPr lang="en-US" dirty="0"/>
              <a:t>Much diversity in how this is done</a:t>
            </a:r>
          </a:p>
          <a:p>
            <a:pPr lvl="1"/>
            <a:r>
              <a:rPr lang="en-US" dirty="0"/>
              <a:t>Where you can run all the cluster-wide services</a:t>
            </a:r>
          </a:p>
          <a:p>
            <a:pPr lvl="1"/>
            <a:r>
              <a:rPr lang="en-US" dirty="0"/>
              <a:t>Depends on size of cluster, services needed</a:t>
            </a:r>
          </a:p>
          <a:p>
            <a:r>
              <a:rPr lang="en-US" dirty="0"/>
              <a:t>Very small clusters often have a single server for both login and management…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74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OSU’s latest basic outline: </a:t>
            </a:r>
            <a:br>
              <a:rPr lang="en-US" dirty="0"/>
            </a:br>
            <a:r>
              <a:rPr lang="en-US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2x login nodes (same proc as compute)</a:t>
            </a:r>
          </a:p>
          <a:p>
            <a:r>
              <a:rPr lang="en-US" dirty="0"/>
              <a:t>3x </a:t>
            </a:r>
            <a:r>
              <a:rPr lang="en-US" dirty="0" err="1"/>
              <a:t>mgmt</a:t>
            </a:r>
            <a:r>
              <a:rPr lang="en-US" dirty="0"/>
              <a:t> nodes</a:t>
            </a:r>
          </a:p>
          <a:p>
            <a:endParaRPr lang="en-US" dirty="0"/>
          </a:p>
          <a:p>
            <a:r>
              <a:rPr lang="en-US" dirty="0"/>
              <a:t>We also want Vendor installation and support (remember 1 FTE dedicated to the technical stuff.)</a:t>
            </a:r>
          </a:p>
        </p:txBody>
      </p:sp>
    </p:spTree>
    <p:extLst>
      <p:ext uri="{BB962C8B-B14F-4D97-AF65-F5344CB8AC3E}">
        <p14:creationId xmlns:p14="http://schemas.microsoft.com/office/powerpoint/2010/main" val="1510884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optional 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Transfer node (see </a:t>
            </a:r>
            <a:r>
              <a:rPr lang="en-US" dirty="0" err="1"/>
              <a:t>ESNet</a:t>
            </a:r>
            <a:r>
              <a:rPr lang="en-US" dirty="0"/>
              <a:t> for specs)</a:t>
            </a:r>
          </a:p>
          <a:p>
            <a:r>
              <a:rPr lang="en-US" dirty="0"/>
              <a:t>Web interfaces/science gateways, etc.</a:t>
            </a:r>
          </a:p>
          <a:p>
            <a:r>
              <a:rPr lang="en-US" dirty="0"/>
              <a:t>What else?</a:t>
            </a:r>
          </a:p>
          <a:p>
            <a:endParaRPr lang="en-US" dirty="0"/>
          </a:p>
          <a:p>
            <a:r>
              <a:rPr lang="en-US" dirty="0"/>
              <a:t>OSU – yes to DTN,  we already have sufficient webby stuff (aka virtual server pool)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17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gave this list to any vendor that wanted to talk to us.</a:t>
            </a:r>
          </a:p>
          <a:p>
            <a:r>
              <a:rPr lang="en-US" dirty="0"/>
              <a:t>We told them the budget </a:t>
            </a:r>
          </a:p>
          <a:p>
            <a:r>
              <a:rPr lang="en-US" dirty="0"/>
              <a:t>The resulting quotes were very informative – go over them carefully!</a:t>
            </a:r>
          </a:p>
          <a:p>
            <a:r>
              <a:rPr lang="en-US" dirty="0"/>
              <a:t>We have plenty of time because we’re waiting for the new power and cooling to be installed.</a:t>
            </a:r>
          </a:p>
          <a:p>
            <a:r>
              <a:rPr lang="en-US" dirty="0"/>
              <a:t>We will go out for bid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77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out for: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Enterprise vendors have a completely different mindset:  uptime, redundancy, etc.</a:t>
            </a:r>
          </a:p>
          <a:p>
            <a:r>
              <a:rPr lang="en-US" dirty="0"/>
              <a:t>The level of redundancy on a cluster is the compute node.</a:t>
            </a:r>
          </a:p>
          <a:p>
            <a:r>
              <a:rPr lang="en-US" dirty="0"/>
              <a:t>Get references from someone who bought from that vendor a similarly sized cluster who has a similarly sized staff</a:t>
            </a:r>
          </a:p>
          <a:p>
            <a:r>
              <a:rPr lang="en-US" dirty="0"/>
              <a:t>Compare notes with as many people as possible</a:t>
            </a:r>
          </a:p>
        </p:txBody>
      </p:sp>
    </p:spTree>
    <p:extLst>
      <p:ext uri="{BB962C8B-B14F-4D97-AF65-F5344CB8AC3E}">
        <p14:creationId xmlns:p14="http://schemas.microsoft.com/office/powerpoint/2010/main" val="223771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8000" dirty="0"/>
              <a:t> It depends.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                                              -- Henry Neeman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5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warned: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 matter what you do, the minute you send out the PO you’ll think of something you should’ve done differently.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 it’s okay, we all feel that way.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19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from </a:t>
            </a:r>
            <a:r>
              <a:rPr lang="en-US" dirty="0" err="1"/>
              <a:t>Etherpad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Advertising specs </a:t>
            </a:r>
          </a:p>
          <a:p>
            <a:pPr lvl="1"/>
            <a:r>
              <a:rPr lang="en-US" dirty="0"/>
              <a:t>casual or RFP?</a:t>
            </a:r>
          </a:p>
          <a:p>
            <a:r>
              <a:rPr lang="en-US" dirty="0"/>
              <a:t>Scheduler  &amp; policies </a:t>
            </a:r>
          </a:p>
          <a:p>
            <a:pPr lvl="1"/>
            <a:r>
              <a:rPr lang="en-US" dirty="0"/>
              <a:t>what meets your researchers needs?</a:t>
            </a:r>
          </a:p>
          <a:p>
            <a:r>
              <a:rPr lang="en-US" dirty="0"/>
              <a:t>Provisioning mgmt. system</a:t>
            </a:r>
          </a:p>
          <a:p>
            <a:pPr lvl="1"/>
            <a:r>
              <a:rPr lang="en-US" dirty="0"/>
              <a:t>Rocks, </a:t>
            </a:r>
            <a:r>
              <a:rPr lang="en-US" dirty="0" err="1"/>
              <a:t>xcat</a:t>
            </a:r>
            <a:r>
              <a:rPr lang="en-US" dirty="0"/>
              <a:t>, </a:t>
            </a:r>
            <a:r>
              <a:rPr lang="en-US" dirty="0" err="1"/>
              <a:t>openhpc</a:t>
            </a:r>
            <a:r>
              <a:rPr lang="en-US" dirty="0"/>
              <a:t>, razor, puppet, vendor supplied, etc.</a:t>
            </a:r>
          </a:p>
          <a:p>
            <a:r>
              <a:rPr lang="en-US" dirty="0"/>
              <a:t>Replacement schedule </a:t>
            </a:r>
          </a:p>
          <a:p>
            <a:pPr lvl="1"/>
            <a:r>
              <a:rPr lang="en-US" dirty="0"/>
              <a:t>What’s your funding cycle like?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23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from </a:t>
            </a:r>
            <a:r>
              <a:rPr lang="en-US" dirty="0" err="1"/>
              <a:t>etherpad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Single system vs two?</a:t>
            </a:r>
          </a:p>
          <a:p>
            <a:pPr lvl="1"/>
            <a:r>
              <a:rPr lang="en-US" dirty="0"/>
              <a:t> we keep our old system around a while to ease transition</a:t>
            </a:r>
          </a:p>
          <a:p>
            <a:r>
              <a:rPr lang="en-US" dirty="0"/>
              <a:t>Liquid cooling?</a:t>
            </a:r>
          </a:p>
          <a:p>
            <a:pPr lvl="1"/>
            <a:r>
              <a:rPr lang="en-US" dirty="0"/>
              <a:t>$$$$</a:t>
            </a:r>
          </a:p>
          <a:p>
            <a:r>
              <a:rPr lang="en-US" dirty="0"/>
              <a:t>Voltage</a:t>
            </a:r>
          </a:p>
          <a:p>
            <a:pPr lvl="1"/>
            <a:r>
              <a:rPr lang="en-US" dirty="0"/>
              <a:t>Depends on how much and what you have available</a:t>
            </a:r>
          </a:p>
          <a:p>
            <a:pPr lvl="1"/>
            <a:r>
              <a:rPr lang="en-US" dirty="0"/>
              <a:t>UPS &gt; 100KW are usually (only?) 3 phase 408V </a:t>
            </a:r>
          </a:p>
          <a:p>
            <a:r>
              <a:rPr lang="en-US" dirty="0"/>
              <a:t>Rack standards</a:t>
            </a:r>
          </a:p>
          <a:p>
            <a:pPr lvl="1"/>
            <a:r>
              <a:rPr lang="en-US" dirty="0"/>
              <a:t>Space available?  Density of cooling available?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79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Acquisition start to finish (was part 2 plan)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money</a:t>
            </a:r>
          </a:p>
          <a:p>
            <a:r>
              <a:rPr lang="en-US" dirty="0"/>
              <a:t>Spec system based on what’s needed</a:t>
            </a:r>
          </a:p>
          <a:p>
            <a:r>
              <a:rPr lang="en-US" dirty="0"/>
              <a:t>Get bids (informally or formally)</a:t>
            </a:r>
          </a:p>
          <a:p>
            <a:r>
              <a:rPr lang="en-US" dirty="0"/>
              <a:t>Buy</a:t>
            </a:r>
          </a:p>
          <a:p>
            <a:r>
              <a:rPr lang="en-US" dirty="0"/>
              <a:t>Don’t sign acceptance before you test everything with at least some of your workload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777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Dana Brunson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>
                <a:hlinkClick r:id="rId2"/>
              </a:rPr>
              <a:t>dana.brunson@okstate.edu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OSU High Performance Computing Center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http://hpcc.okstate.edu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3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Cluster?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/>
              <a:t>“… [W]hat a ship is … It's not just a keel and hull and a deck and sails. That's what a ship needs. But what a ship is ... is freedom.”</a:t>
            </a:r>
          </a:p>
          <a:p>
            <a:pPr>
              <a:buNone/>
            </a:pPr>
            <a:r>
              <a:rPr lang="en-US" sz="2800" dirty="0"/>
              <a:t>					– Captain Jack Sparrow</a:t>
            </a:r>
          </a:p>
          <a:p>
            <a:pPr>
              <a:buNone/>
            </a:pPr>
            <a:r>
              <a:rPr lang="en-US" sz="2800" dirty="0"/>
              <a:t>				              “Pirates of the Caribbean”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marL="3657600" lvl="8" indent="0">
              <a:buNone/>
            </a:pPr>
            <a:endParaRPr lang="en-US" dirty="0"/>
          </a:p>
        </p:txBody>
      </p:sp>
      <p:pic>
        <p:nvPicPr>
          <p:cNvPr id="6" name="Picture 5" descr="capnj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352800"/>
            <a:ext cx="354752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257800" y="5105400"/>
            <a:ext cx="228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Credit: Henry Neeman</a:t>
            </a:r>
          </a:p>
        </p:txBody>
      </p:sp>
    </p:spTree>
    <p:extLst>
      <p:ext uri="{BB962C8B-B14F-4D97-AF65-F5344CB8AC3E}">
        <p14:creationId xmlns:p14="http://schemas.microsoft.com/office/powerpoint/2010/main" val="34878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 Cluster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A cluster </a:t>
            </a:r>
            <a:r>
              <a:rPr lang="en-US" b="1" u="sng" dirty="0"/>
              <a:t>needs</a:t>
            </a:r>
            <a:r>
              <a:rPr lang="en-US" dirty="0"/>
              <a:t> of a collection of small computers, called </a:t>
            </a:r>
            <a:r>
              <a:rPr lang="en-US" b="1" i="1" u="sng" dirty="0"/>
              <a:t>nodes</a:t>
            </a:r>
            <a:r>
              <a:rPr lang="en-US" dirty="0"/>
              <a:t>, hooked together by an </a:t>
            </a:r>
            <a:r>
              <a:rPr lang="en-US" b="1" i="1" u="sng" dirty="0"/>
              <a:t>interconnection network</a:t>
            </a:r>
            <a:r>
              <a:rPr lang="en-US" dirty="0"/>
              <a:t> (or </a:t>
            </a:r>
            <a:r>
              <a:rPr lang="en-US" b="1" i="1" u="sng" dirty="0"/>
              <a:t>interconnect</a:t>
            </a:r>
            <a:r>
              <a:rPr lang="en-US" dirty="0"/>
              <a:t> for short).</a:t>
            </a:r>
          </a:p>
          <a:p>
            <a:pPr>
              <a:buNone/>
            </a:pPr>
            <a:r>
              <a:rPr lang="en-US" dirty="0"/>
              <a:t>It also </a:t>
            </a:r>
            <a:r>
              <a:rPr lang="en-US" b="1" u="sng" dirty="0"/>
              <a:t>needs</a:t>
            </a:r>
            <a:r>
              <a:rPr lang="en-US" dirty="0"/>
              <a:t> software that allows the nodes to communicate over the interconnect.</a:t>
            </a:r>
          </a:p>
          <a:p>
            <a:pPr>
              <a:buNone/>
            </a:pPr>
            <a:r>
              <a:rPr lang="en-US" dirty="0"/>
              <a:t>But what a cluster </a:t>
            </a:r>
            <a:r>
              <a:rPr lang="en-US" b="1" u="sng" dirty="0"/>
              <a:t>is</a:t>
            </a:r>
            <a:r>
              <a:rPr lang="en-US" dirty="0"/>
              <a:t> … is all of these components working together as if they’re one big computer ... a </a:t>
            </a:r>
            <a:r>
              <a:rPr lang="en-US" b="1" u="sng" dirty="0"/>
              <a:t>super</a:t>
            </a:r>
            <a:r>
              <a:rPr lang="en-US" dirty="0"/>
              <a:t> computer.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1400" y="6248400"/>
            <a:ext cx="228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Credit: Henry Neeman</a:t>
            </a:r>
          </a:p>
        </p:txBody>
      </p:sp>
    </p:spTree>
    <p:extLst>
      <p:ext uri="{BB962C8B-B14F-4D97-AF65-F5344CB8AC3E}">
        <p14:creationId xmlns:p14="http://schemas.microsoft.com/office/powerpoint/2010/main" val="398876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noFill/>
        </p:spPr>
        <p:txBody>
          <a:bodyPr/>
          <a:lstStyle/>
          <a:p>
            <a:fld id="{18EECAA3-9744-42BD-A076-412AAE382076}" type="slidenum">
              <a:rPr lang="en-US"/>
              <a:pPr/>
              <a:t>5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 Actual Cluster</a:t>
            </a:r>
          </a:p>
        </p:txBody>
      </p:sp>
      <p:pic>
        <p:nvPicPr>
          <p:cNvPr id="38917" name="Picture 3" descr="boomerback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371600"/>
            <a:ext cx="3086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8" name="Picture 4" descr="boomerback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3500" y="1295400"/>
            <a:ext cx="33147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4953000" y="5257800"/>
            <a:ext cx="32766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4953000" y="54102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/>
              <a:t>Interconnect</a:t>
            </a:r>
          </a:p>
        </p:txBody>
      </p:sp>
      <p:sp>
        <p:nvSpPr>
          <p:cNvPr id="38921" name="Line 7"/>
          <p:cNvSpPr>
            <a:spLocks noChangeShapeType="1"/>
          </p:cNvSpPr>
          <p:nvPr/>
        </p:nvSpPr>
        <p:spPr bwMode="auto">
          <a:xfrm flipH="1" flipV="1">
            <a:off x="1828800" y="3581400"/>
            <a:ext cx="3200400" cy="1828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922" name="Line 8"/>
          <p:cNvSpPr>
            <a:spLocks noChangeShapeType="1"/>
          </p:cNvSpPr>
          <p:nvPr/>
        </p:nvSpPr>
        <p:spPr bwMode="auto">
          <a:xfrm flipV="1">
            <a:off x="5715000" y="4495800"/>
            <a:ext cx="152400" cy="9906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923" name="Text Box 9"/>
          <p:cNvSpPr txBox="1">
            <a:spLocks noChangeArrowheads="1"/>
          </p:cNvSpPr>
          <p:nvPr/>
        </p:nvSpPr>
        <p:spPr bwMode="auto">
          <a:xfrm>
            <a:off x="6705600" y="5562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Nodes</a:t>
            </a:r>
          </a:p>
        </p:txBody>
      </p:sp>
      <p:sp>
        <p:nvSpPr>
          <p:cNvPr id="38924" name="Line 10"/>
          <p:cNvSpPr>
            <a:spLocks noChangeShapeType="1"/>
          </p:cNvSpPr>
          <p:nvPr/>
        </p:nvSpPr>
        <p:spPr bwMode="auto">
          <a:xfrm flipV="1">
            <a:off x="7239000" y="4495800"/>
            <a:ext cx="152400" cy="1066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925" name="Line 11"/>
          <p:cNvSpPr>
            <a:spLocks noChangeShapeType="1"/>
          </p:cNvSpPr>
          <p:nvPr/>
        </p:nvSpPr>
        <p:spPr bwMode="auto">
          <a:xfrm flipH="1" flipV="1">
            <a:off x="2971800" y="4724400"/>
            <a:ext cx="2667000" cy="1447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926" name="Line 12"/>
          <p:cNvSpPr>
            <a:spLocks noChangeShapeType="1"/>
          </p:cNvSpPr>
          <p:nvPr/>
        </p:nvSpPr>
        <p:spPr bwMode="auto">
          <a:xfrm flipV="1">
            <a:off x="5638800" y="5791200"/>
            <a:ext cx="1295400" cy="381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14400" y="5681664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Also named Boomer, in service 2002-5.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78191" y="6200931"/>
            <a:ext cx="2436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Credit: Henry Neeman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949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budget </a:t>
            </a:r>
          </a:p>
          <a:p>
            <a:r>
              <a:rPr lang="en-US" dirty="0"/>
              <a:t>Power, space, and cooling</a:t>
            </a:r>
          </a:p>
          <a:p>
            <a:r>
              <a:rPr lang="en-US" dirty="0"/>
              <a:t>Your researchers’ workload</a:t>
            </a:r>
          </a:p>
          <a:p>
            <a:r>
              <a:rPr lang="en-US" dirty="0"/>
              <a:t>Your funding cycle </a:t>
            </a:r>
          </a:p>
          <a:p>
            <a:r>
              <a:rPr lang="en-US" dirty="0"/>
              <a:t>Your staff</a:t>
            </a:r>
          </a:p>
          <a:p>
            <a:r>
              <a:rPr lang="en-US" dirty="0"/>
              <a:t>What else?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2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OSU’s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Budget ~ $1.3M</a:t>
            </a:r>
          </a:p>
          <a:p>
            <a:r>
              <a:rPr lang="en-US" dirty="0"/>
              <a:t>Building out new power &amp; cooling</a:t>
            </a:r>
          </a:p>
          <a:p>
            <a:r>
              <a:rPr lang="en-US" dirty="0"/>
              <a:t>Workload is mix of single core, shared memory and jobs up to ~512 cores</a:t>
            </a:r>
          </a:p>
          <a:p>
            <a:r>
              <a:rPr lang="en-US" dirty="0"/>
              <a:t>Funding cycle is one big purchase every 4-ish years (thanks NSF!)</a:t>
            </a:r>
          </a:p>
          <a:p>
            <a:r>
              <a:rPr lang="en-US" dirty="0"/>
              <a:t>Staff = 1 dedicated person for combined sysadmin, user support, application installation.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8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 Nodes (standard, large memory, accelerated)</a:t>
            </a:r>
          </a:p>
          <a:p>
            <a:r>
              <a:rPr lang="en-US" dirty="0"/>
              <a:t>Storage (slow &amp; fast)</a:t>
            </a:r>
          </a:p>
          <a:p>
            <a:r>
              <a:rPr lang="en-US" dirty="0"/>
              <a:t>Interconnects (slow &amp; fast)</a:t>
            </a:r>
          </a:p>
          <a:p>
            <a:r>
              <a:rPr lang="en-US" dirty="0"/>
              <a:t>Login nodes</a:t>
            </a:r>
          </a:p>
          <a:p>
            <a:r>
              <a:rPr lang="en-US" dirty="0"/>
              <a:t>Management nodes</a:t>
            </a:r>
          </a:p>
          <a:p>
            <a:r>
              <a:rPr lang="en-US" dirty="0"/>
              <a:t>Other?  (Data transfer node, web interfaces, etc.)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3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“Standard” compute nodes </a:t>
            </a:r>
          </a:p>
          <a:p>
            <a:pPr lvl="1"/>
            <a:r>
              <a:rPr lang="en-US" dirty="0"/>
              <a:t>Processor type</a:t>
            </a:r>
          </a:p>
          <a:p>
            <a:pPr lvl="1"/>
            <a:r>
              <a:rPr lang="en-US" dirty="0"/>
              <a:t>RAM (speed, # channels to fill)</a:t>
            </a:r>
          </a:p>
          <a:p>
            <a:pPr lvl="1"/>
            <a:r>
              <a:rPr lang="en-US" dirty="0"/>
              <a:t>Cheap as possible and still make users happy</a:t>
            </a:r>
          </a:p>
          <a:p>
            <a:r>
              <a:rPr lang="en-US" dirty="0"/>
              <a:t>Special compute nodes</a:t>
            </a:r>
          </a:p>
          <a:p>
            <a:pPr lvl="1"/>
            <a:r>
              <a:rPr lang="en-US" dirty="0"/>
              <a:t>Large memory</a:t>
            </a:r>
          </a:p>
          <a:p>
            <a:pPr lvl="1"/>
            <a:r>
              <a:rPr lang="en-US" dirty="0"/>
              <a:t>Accelerators</a:t>
            </a:r>
          </a:p>
          <a:p>
            <a:pPr marL="57150" indent="0">
              <a:buNone/>
            </a:pPr>
            <a:r>
              <a:rPr lang="en-US" dirty="0"/>
              <a:t>Choices depends on your users’ needs and the sweet spot in pricing.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491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5"/>
  <p:tag name="NBP" val="1"/>
  <p:tag name="BSN" val="105"/>
  <p:tag name="SVT" val="TRUE"/>
  <p:tag name="CVB" val="105"/>
  <p:tag name="SPT" val="FALSE"/>
  <p:tag name="CII" val="105"/>
</p:tagLst>
</file>

<file path=ppt/theme/theme1.xml><?xml version="1.0" encoding="utf-8"?>
<a:theme xmlns:a="http://schemas.openxmlformats.org/drawingml/2006/main" name="OKSTATE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16729</TotalTime>
  <Words>1029</Words>
  <Application>Microsoft Office PowerPoint</Application>
  <PresentationFormat>On-screen Show (4:3)</PresentationFormat>
  <Paragraphs>175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OKSTATE </vt:lpstr>
      <vt:lpstr>How do Design a Cluster </vt:lpstr>
      <vt:lpstr>PowerPoint Presentation</vt:lpstr>
      <vt:lpstr>What is a Cluster?</vt:lpstr>
      <vt:lpstr>What a Cluster is…</vt:lpstr>
      <vt:lpstr>An Actual Cluster</vt:lpstr>
      <vt:lpstr>Considerations</vt:lpstr>
      <vt:lpstr>OSU’s considerations</vt:lpstr>
      <vt:lpstr>Components overview</vt:lpstr>
      <vt:lpstr>Compute nodes</vt:lpstr>
      <vt:lpstr>OSU’s latest basic outline:  Compute nodes</vt:lpstr>
      <vt:lpstr>Storage</vt:lpstr>
      <vt:lpstr>OSU’s latest basic outline:  Storage</vt:lpstr>
      <vt:lpstr>Interconnects</vt:lpstr>
      <vt:lpstr>OSU’s latest basic outline:  Interconnects</vt:lpstr>
      <vt:lpstr>Login &amp; Management</vt:lpstr>
      <vt:lpstr>OSU’s latest basic outline:  Management</vt:lpstr>
      <vt:lpstr>Other optional bits</vt:lpstr>
      <vt:lpstr>Strategy</vt:lpstr>
      <vt:lpstr>Watch out for:</vt:lpstr>
      <vt:lpstr>Be warned:</vt:lpstr>
      <vt:lpstr>Topics from Etherpad</vt:lpstr>
      <vt:lpstr>Topics from etherpad</vt:lpstr>
      <vt:lpstr>Acquisition start to finish (was part 2 plan)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Brunson, Dana</dc:creator>
  <cp:lastModifiedBy>Dana Brunson</cp:lastModifiedBy>
  <cp:revision>141</cp:revision>
  <cp:lastPrinted>2012-10-01T15:38:37Z</cp:lastPrinted>
  <dcterms:created xsi:type="dcterms:W3CDTF">2011-09-26T15:02:02Z</dcterms:created>
  <dcterms:modified xsi:type="dcterms:W3CDTF">2016-08-11T16:01:36Z</dcterms:modified>
</cp:coreProperties>
</file>