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43" r:id="rId3"/>
    <p:sldId id="332" r:id="rId4"/>
    <p:sldId id="334" r:id="rId5"/>
    <p:sldId id="336" r:id="rId6"/>
    <p:sldId id="337" r:id="rId7"/>
    <p:sldId id="338" r:id="rId8"/>
    <p:sldId id="339" r:id="rId9"/>
    <p:sldId id="335" r:id="rId10"/>
    <p:sldId id="340" r:id="rId11"/>
    <p:sldId id="341" r:id="rId12"/>
    <p:sldId id="342" r:id="rId13"/>
    <p:sldId id="333" r:id="rId14"/>
    <p:sldId id="344" r:id="rId15"/>
    <p:sldId id="331" r:id="rId16"/>
    <p:sldId id="258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80" autoAdjust="0"/>
    <p:restoredTop sz="77251" autoAdjust="0"/>
  </p:normalViewPr>
  <p:slideViewPr>
    <p:cSldViewPr>
      <p:cViewPr varScale="1">
        <p:scale>
          <a:sx n="45" d="100"/>
          <a:sy n="45" d="100"/>
        </p:scale>
        <p:origin x="90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51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775E17E-CFE4-4BC6-92EA-403BBA85485C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74456E5-9FB9-4822-A3E4-CB3258193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65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A4A93DF-6B12-40E1-B5AD-219D9F525549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3D0930A-E1BB-4373-9006-521A62D85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08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0930A-E1BB-4373-9006-521A62D85D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32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0930A-E1BB-4373-9006-521A62D85D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845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E730C-9D79-4710-9404-E35311F03D6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409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1C175-CADD-40A0-90E1-680A6FE8FBE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09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906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82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93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276600" y="6400800"/>
            <a:ext cx="1000125" cy="365125"/>
          </a:xfrm>
        </p:spPr>
        <p:txBody>
          <a:bodyPr/>
          <a:lstStyle/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98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23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30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37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13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06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4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266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88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33800" y="6424254"/>
            <a:ext cx="1000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E2E54-32CA-464B-86C9-BCA1A51E26B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5992237"/>
            <a:ext cx="1139825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4"/>
          <p:cNvSpPr txBox="1">
            <a:spLocks noChangeArrowheads="1"/>
          </p:cNvSpPr>
          <p:nvPr userDrawn="1"/>
        </p:nvSpPr>
        <p:spPr bwMode="auto">
          <a:xfrm>
            <a:off x="914400" y="6270731"/>
            <a:ext cx="1905000" cy="543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FFFFF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High Performance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Computing Center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640689" y="6229374"/>
            <a:ext cx="2316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aseline="0" dirty="0"/>
              <a:t>ACI-REF Virtual Residency</a:t>
            </a:r>
          </a:p>
          <a:p>
            <a:pPr algn="ctr"/>
            <a:r>
              <a:rPr lang="en-US" sz="1600" baseline="0" dirty="0"/>
              <a:t>August 7-13, 2016</a:t>
            </a:r>
          </a:p>
        </p:txBody>
      </p:sp>
    </p:spTree>
    <p:extLst>
      <p:ext uri="{BB962C8B-B14F-4D97-AF65-F5344CB8AC3E}">
        <p14:creationId xmlns:p14="http://schemas.microsoft.com/office/powerpoint/2010/main" val="4202998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hpcc.okstate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hpc.it.okstate.edu/" TargetMode="External"/><Relationship Id="rId2" Type="http://schemas.openxmlformats.org/officeDocument/2006/relationships/hyperlink" Target="mailto:dana.brunson@okstate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905000"/>
          </a:xfrm>
        </p:spPr>
        <p:txBody>
          <a:bodyPr>
            <a:normAutofit/>
          </a:bodyPr>
          <a:lstStyle/>
          <a:p>
            <a:r>
              <a:rPr lang="en-US" dirty="0"/>
              <a:t>CI Milieu (Mafia, Peeps, Homies)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667000"/>
            <a:ext cx="7620000" cy="3124200"/>
          </a:xfrm>
        </p:spPr>
        <p:txBody>
          <a:bodyPr>
            <a:normAutofit/>
          </a:bodyPr>
          <a:lstStyle/>
          <a:p>
            <a:r>
              <a:rPr lang="en-US" sz="2800" dirty="0"/>
              <a:t>Dana Brunson</a:t>
            </a:r>
          </a:p>
          <a:p>
            <a:r>
              <a:rPr lang="en-US" sz="2800" dirty="0"/>
              <a:t>Asst. VP for Research Cyberinfrastructure</a:t>
            </a:r>
          </a:p>
          <a:p>
            <a:r>
              <a:rPr lang="en-US" sz="2800" dirty="0"/>
              <a:t>Director, High Performance Computing Center</a:t>
            </a:r>
          </a:p>
          <a:p>
            <a:r>
              <a:rPr lang="en-US" sz="2800" dirty="0"/>
              <a:t>Adjunct Assoc. Professor, CS &amp; Math Depts.</a:t>
            </a:r>
          </a:p>
          <a:p>
            <a:r>
              <a:rPr lang="en-US" sz="2800" dirty="0"/>
              <a:t> Oklahoma State University</a:t>
            </a:r>
          </a:p>
          <a:p>
            <a:r>
              <a:rPr lang="en-US" sz="2800" dirty="0">
                <a:hlinkClick r:id="rId3"/>
              </a:rPr>
              <a:t>http://hpcc.okstate.edu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62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ACI-REF?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200" dirty="0"/>
              <a:t>Advanced Cyberinfrastructure Research &amp; Education Facilitator (term invented by </a:t>
            </a:r>
            <a:r>
              <a:rPr lang="en-US" sz="2200" dirty="0" err="1"/>
              <a:t>Miron</a:t>
            </a:r>
            <a:r>
              <a:rPr lang="en-US" sz="2200" dirty="0"/>
              <a:t> </a:t>
            </a:r>
            <a:r>
              <a:rPr lang="en-US" sz="2200" dirty="0" err="1"/>
              <a:t>Livny</a:t>
            </a:r>
            <a:r>
              <a:rPr lang="en-US" sz="2200" dirty="0"/>
              <a:t>)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Work with users -- researchers and educators -- to help them improve their research and/or education productivity using advanced cyberinfrastructure.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Typically, one or a few ACI-REFs have responsibility for an entire institution, or multiple institutions.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Some ACI-REFs are: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faculty or former faculty;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postdocs or former postdocs;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research staff or former research staff;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IT professionals;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graduate or undergraduate students.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23148" y="6218547"/>
            <a:ext cx="33447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Slide from </a:t>
            </a:r>
            <a:r>
              <a:rPr lang="en-US" sz="1400" dirty="0" err="1"/>
              <a:t>Neeman’s</a:t>
            </a:r>
            <a:r>
              <a:rPr lang="en-US" sz="1400" dirty="0"/>
              <a:t> XSEDE16 presentation</a:t>
            </a:r>
          </a:p>
          <a:p>
            <a:r>
              <a:rPr lang="en-US" sz="1400" dirty="0"/>
              <a:t>ACI-REF: Toward a National CI Workforce</a:t>
            </a:r>
          </a:p>
        </p:txBody>
      </p:sp>
    </p:spTree>
    <p:extLst>
      <p:ext uri="{BB962C8B-B14F-4D97-AF65-F5344CB8AC3E}">
        <p14:creationId xmlns:p14="http://schemas.microsoft.com/office/powerpoint/2010/main" val="2085032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Software/Data Carpentry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Volunteer instructors teaching basic lab skills for research computing (over 450!)</a:t>
            </a:r>
          </a:p>
          <a:p>
            <a:r>
              <a:rPr lang="en-US" dirty="0"/>
              <a:t>Collaboratively developed lessons (over 200 people contributed to 2016.06 version)</a:t>
            </a:r>
          </a:p>
          <a:p>
            <a:r>
              <a:rPr lang="en-US" dirty="0"/>
              <a:t>Research based pedagogy &amp; instructor training certification</a:t>
            </a:r>
          </a:p>
          <a:p>
            <a:r>
              <a:rPr lang="en-US" dirty="0"/>
              <a:t>HPC Carpentry efforts ongoing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300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Coalition for Academic Scientific Computing</a:t>
            </a:r>
          </a:p>
          <a:p>
            <a:r>
              <a:rPr lang="en-US" dirty="0"/>
              <a:t>86 member institutions</a:t>
            </a:r>
          </a:p>
          <a:p>
            <a:r>
              <a:rPr lang="en-US" dirty="0"/>
              <a:t>Federal Relations</a:t>
            </a:r>
          </a:p>
          <a:p>
            <a:r>
              <a:rPr lang="en-US" dirty="0"/>
              <a:t>Meets 2x per year in DC.</a:t>
            </a:r>
          </a:p>
          <a:p>
            <a:r>
              <a:rPr lang="en-US" dirty="0"/>
              <a:t>$4K/year to join</a:t>
            </a:r>
          </a:p>
          <a:p>
            <a:r>
              <a:rPr lang="en-US" dirty="0"/>
              <a:t>“HPC Directors club”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753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Dizzying list- how many are you 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Campus Champions </a:t>
            </a:r>
          </a:p>
          <a:p>
            <a:r>
              <a:rPr lang="en-US" dirty="0"/>
              <a:t>ACI-REF</a:t>
            </a:r>
          </a:p>
          <a:p>
            <a:r>
              <a:rPr lang="en-US" dirty="0"/>
              <a:t>Software/Data Carpentry </a:t>
            </a:r>
          </a:p>
          <a:p>
            <a:r>
              <a:rPr lang="en-US" dirty="0"/>
              <a:t>CASC</a:t>
            </a:r>
          </a:p>
          <a:p>
            <a:r>
              <a:rPr lang="en-US" dirty="0"/>
              <a:t>XSEDE Level 3 service providers</a:t>
            </a:r>
          </a:p>
          <a:p>
            <a:r>
              <a:rPr lang="en-US" dirty="0"/>
              <a:t>OSG </a:t>
            </a:r>
          </a:p>
          <a:p>
            <a:r>
              <a:rPr lang="en-US" dirty="0"/>
              <a:t>ACM SIGHPC ( + chapters)</a:t>
            </a:r>
          </a:p>
          <a:p>
            <a:r>
              <a:rPr lang="en-US" dirty="0"/>
              <a:t>International HPC training forum</a:t>
            </a:r>
          </a:p>
          <a:p>
            <a:r>
              <a:rPr lang="en-US" dirty="0"/>
              <a:t>New International CI practitioners consortium</a:t>
            </a:r>
          </a:p>
          <a:p>
            <a:r>
              <a:rPr lang="en-US" dirty="0"/>
              <a:t>BD HUBs</a:t>
            </a:r>
          </a:p>
          <a:p>
            <a:r>
              <a:rPr lang="en-US" dirty="0"/>
              <a:t>State/Regional Collaborations (e.g. </a:t>
            </a:r>
            <a:r>
              <a:rPr lang="en-US" dirty="0" err="1"/>
              <a:t>OneOCII</a:t>
            </a:r>
            <a:r>
              <a:rPr lang="en-US" dirty="0"/>
              <a:t>)</a:t>
            </a:r>
          </a:p>
          <a:p>
            <a:r>
              <a:rPr lang="en-US" dirty="0"/>
              <a:t>Linux Clusters Institute</a:t>
            </a:r>
          </a:p>
          <a:p>
            <a:r>
              <a:rPr lang="en-US" dirty="0"/>
              <a:t>More?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81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other professional communities do you belong to?  (CI or otherwise)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72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Inspiration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“Never doubt that a small group of thoughtful people could change the world.  Indeed, it’s the only thing that ever has.”</a:t>
            </a:r>
          </a:p>
          <a:p>
            <a:pPr marL="0" indent="0">
              <a:buNone/>
            </a:pPr>
            <a:r>
              <a:rPr lang="en-US" dirty="0"/>
              <a:t>					 Margaret Mead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“Far and away the best prize that life offers is the chance to work hard at work worth doing.”</a:t>
            </a:r>
          </a:p>
          <a:p>
            <a:pPr marL="0" indent="0" algn="r">
              <a:buNone/>
            </a:pPr>
            <a:r>
              <a:rPr lang="en-US" dirty="0"/>
              <a:t>Theodore Roosevelt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71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Questions?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Dana Brunson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>
                <a:hlinkClick r:id="rId2"/>
              </a:rPr>
              <a:t>dana.brunson@okstate.edu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OSU High Performance Computing Center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http://hpcc.okstate.edu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33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You Lonely?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was….</a:t>
            </a:r>
          </a:p>
          <a:p>
            <a:r>
              <a:rPr lang="en-US" dirty="0"/>
              <a:t>Everybody needs friends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23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Why, What, How?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Google can’t help</a:t>
            </a:r>
          </a:p>
          <a:p>
            <a:r>
              <a:rPr lang="en-US" dirty="0"/>
              <a:t>Communities of Practice</a:t>
            </a:r>
          </a:p>
          <a:p>
            <a:r>
              <a:rPr lang="en-US" dirty="0"/>
              <a:t>Some organization exist around a specific element (hardware, training,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Various rules for membership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844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Champions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HPC Directors</a:t>
            </a:r>
          </a:p>
          <a:p>
            <a:pPr>
              <a:lnSpc>
                <a:spcPct val="120000"/>
              </a:lnSpc>
            </a:pPr>
            <a:r>
              <a:rPr lang="en-US" dirty="0"/>
              <a:t>System Administrators</a:t>
            </a:r>
          </a:p>
          <a:p>
            <a:pPr>
              <a:lnSpc>
                <a:spcPct val="120000"/>
              </a:lnSpc>
            </a:pPr>
            <a:r>
              <a:rPr lang="en-US" dirty="0"/>
              <a:t>User Support specialists</a:t>
            </a:r>
          </a:p>
          <a:p>
            <a:pPr>
              <a:lnSpc>
                <a:spcPct val="120000"/>
              </a:lnSpc>
            </a:pPr>
            <a:r>
              <a:rPr lang="en-US" dirty="0"/>
              <a:t>Faculty evangelists</a:t>
            </a:r>
          </a:p>
          <a:p>
            <a:pPr>
              <a:lnSpc>
                <a:spcPct val="120000"/>
              </a:lnSpc>
            </a:pPr>
            <a:r>
              <a:rPr lang="en-US" dirty="0"/>
              <a:t>Central IT staff</a:t>
            </a:r>
          </a:p>
          <a:p>
            <a:pPr>
              <a:lnSpc>
                <a:spcPct val="120000"/>
              </a:lnSpc>
            </a:pPr>
            <a:r>
              <a:rPr lang="en-US" dirty="0"/>
              <a:t>Non-academic organization staff, e.g. USGS, USDA-ARS, KINBER, Idaho National Lab</a:t>
            </a:r>
          </a:p>
          <a:p>
            <a:pPr>
              <a:lnSpc>
                <a:spcPct val="120000"/>
              </a:lnSpc>
            </a:pPr>
            <a:r>
              <a:rPr lang="en-US" dirty="0"/>
              <a:t>Plus friends of the family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78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XSEDE_camp_champs_m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0000"/>
            <a:ext cx="9144000" cy="5715000"/>
          </a:xfrm>
          <a:prstGeom prst="rect">
            <a:avLst/>
          </a:prstGeom>
        </p:spPr>
      </p:pic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1227585" y="27303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1041591" y="12801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" name="AutoShape 10"/>
          <p:cNvSpPr>
            <a:spLocks noChangeArrowheads="1"/>
          </p:cNvSpPr>
          <p:nvPr/>
        </p:nvSpPr>
        <p:spPr bwMode="auto">
          <a:xfrm>
            <a:off x="2438531" y="10853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" name="AutoShape 14"/>
          <p:cNvSpPr>
            <a:spLocks noChangeArrowheads="1"/>
          </p:cNvSpPr>
          <p:nvPr/>
        </p:nvSpPr>
        <p:spPr bwMode="auto">
          <a:xfrm>
            <a:off x="2468192" y="31225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" name="AutoShape 63"/>
          <p:cNvSpPr>
            <a:spLocks noChangeArrowheads="1"/>
          </p:cNvSpPr>
          <p:nvPr/>
        </p:nvSpPr>
        <p:spPr bwMode="auto">
          <a:xfrm>
            <a:off x="2239592" y="29389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2241129" y="15525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2311129" y="30382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2405429" y="29589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2027529" y="2435700"/>
            <a:ext cx="228600" cy="228600"/>
          </a:xfrm>
          <a:prstGeom prst="star5">
            <a:avLst>
              <a:gd name="adj" fmla="val 20671"/>
              <a:gd name="hf" fmla="val 105146"/>
              <a:gd name="vf" fmla="val 110557"/>
            </a:avLst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" name="AutoShape 60"/>
          <p:cNvSpPr>
            <a:spLocks noChangeArrowheads="1"/>
          </p:cNvSpPr>
          <p:nvPr/>
        </p:nvSpPr>
        <p:spPr bwMode="auto">
          <a:xfrm>
            <a:off x="3431526" y="10603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" name="AutoShape 60"/>
          <p:cNvSpPr>
            <a:spLocks noChangeArrowheads="1"/>
          </p:cNvSpPr>
          <p:nvPr/>
        </p:nvSpPr>
        <p:spPr bwMode="auto">
          <a:xfrm>
            <a:off x="4198526" y="21559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" name="AutoShape 60"/>
          <p:cNvSpPr>
            <a:spLocks noChangeArrowheads="1"/>
          </p:cNvSpPr>
          <p:nvPr/>
        </p:nvSpPr>
        <p:spPr bwMode="auto">
          <a:xfrm>
            <a:off x="3467724" y="18792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" name="AutoShape 60"/>
          <p:cNvSpPr>
            <a:spLocks noChangeArrowheads="1"/>
          </p:cNvSpPr>
          <p:nvPr/>
        </p:nvSpPr>
        <p:spPr bwMode="auto">
          <a:xfrm>
            <a:off x="3356524" y="21890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" name="AutoShape 60"/>
          <p:cNvSpPr>
            <a:spLocks noChangeArrowheads="1"/>
          </p:cNvSpPr>
          <p:nvPr/>
        </p:nvSpPr>
        <p:spPr bwMode="auto">
          <a:xfrm>
            <a:off x="3660126" y="13944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" name="AutoShape 60"/>
          <p:cNvSpPr>
            <a:spLocks noChangeArrowheads="1"/>
          </p:cNvSpPr>
          <p:nvPr/>
        </p:nvSpPr>
        <p:spPr bwMode="auto">
          <a:xfrm>
            <a:off x="3452724" y="20366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" name="AutoShape 60"/>
          <p:cNvSpPr>
            <a:spLocks noChangeArrowheads="1"/>
          </p:cNvSpPr>
          <p:nvPr/>
        </p:nvSpPr>
        <p:spPr bwMode="auto">
          <a:xfrm>
            <a:off x="2438531" y="22983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" name="AutoShape 11"/>
          <p:cNvSpPr>
            <a:spLocks noChangeArrowheads="1"/>
          </p:cNvSpPr>
          <p:nvPr/>
        </p:nvSpPr>
        <p:spPr bwMode="auto">
          <a:xfrm>
            <a:off x="3361524" y="35913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" name="AutoShape 5"/>
          <p:cNvSpPr>
            <a:spLocks noChangeArrowheads="1"/>
          </p:cNvSpPr>
          <p:nvPr/>
        </p:nvSpPr>
        <p:spPr bwMode="auto">
          <a:xfrm>
            <a:off x="3285324" y="34239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" name="AutoShape 12"/>
          <p:cNvSpPr>
            <a:spLocks noChangeArrowheads="1"/>
          </p:cNvSpPr>
          <p:nvPr/>
        </p:nvSpPr>
        <p:spPr bwMode="auto">
          <a:xfrm>
            <a:off x="3805624" y="3122500"/>
            <a:ext cx="228600" cy="228600"/>
          </a:xfrm>
          <a:prstGeom prst="star5">
            <a:avLst/>
          </a:prstGeom>
          <a:solidFill>
            <a:srgbClr val="31753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" name="AutoShape 13"/>
          <p:cNvSpPr>
            <a:spLocks noChangeArrowheads="1"/>
          </p:cNvSpPr>
          <p:nvPr/>
        </p:nvSpPr>
        <p:spPr bwMode="auto">
          <a:xfrm>
            <a:off x="3894924" y="3216800"/>
            <a:ext cx="228600" cy="228600"/>
          </a:xfrm>
          <a:prstGeom prst="star5">
            <a:avLst/>
          </a:prstGeom>
          <a:solidFill>
            <a:srgbClr val="31753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" name="AutoShape 5"/>
          <p:cNvSpPr>
            <a:spLocks noChangeArrowheads="1"/>
          </p:cNvSpPr>
          <p:nvPr/>
        </p:nvSpPr>
        <p:spPr bwMode="auto">
          <a:xfrm>
            <a:off x="4267538" y="24176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9" name="AutoShape 5"/>
          <p:cNvSpPr>
            <a:spLocks noChangeArrowheads="1"/>
          </p:cNvSpPr>
          <p:nvPr/>
        </p:nvSpPr>
        <p:spPr bwMode="auto">
          <a:xfrm>
            <a:off x="4252538" y="26593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" name="AutoShape 43"/>
          <p:cNvSpPr>
            <a:spLocks noChangeArrowheads="1"/>
          </p:cNvSpPr>
          <p:nvPr/>
        </p:nvSpPr>
        <p:spPr bwMode="auto">
          <a:xfrm>
            <a:off x="4099226" y="3814900"/>
            <a:ext cx="228600" cy="228600"/>
          </a:xfrm>
          <a:prstGeom prst="star5">
            <a:avLst/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32" name="AutoShape 24"/>
          <p:cNvSpPr>
            <a:spLocks noChangeArrowheads="1"/>
          </p:cNvSpPr>
          <p:nvPr/>
        </p:nvSpPr>
        <p:spPr bwMode="auto">
          <a:xfrm>
            <a:off x="5156471" y="31389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3" name="AutoShape 60"/>
          <p:cNvSpPr>
            <a:spLocks noChangeArrowheads="1"/>
          </p:cNvSpPr>
          <p:nvPr/>
        </p:nvSpPr>
        <p:spPr bwMode="auto">
          <a:xfrm>
            <a:off x="5054253" y="32913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4" name="AutoShape 60"/>
          <p:cNvSpPr>
            <a:spLocks noChangeArrowheads="1"/>
          </p:cNvSpPr>
          <p:nvPr/>
        </p:nvSpPr>
        <p:spPr bwMode="auto">
          <a:xfrm>
            <a:off x="5312853" y="17449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" name="AutoShape 62"/>
          <p:cNvSpPr>
            <a:spLocks noChangeArrowheads="1"/>
          </p:cNvSpPr>
          <p:nvPr/>
        </p:nvSpPr>
        <p:spPr bwMode="auto">
          <a:xfrm>
            <a:off x="5531453" y="2491200"/>
            <a:ext cx="228600" cy="228600"/>
          </a:xfrm>
          <a:prstGeom prst="star5">
            <a:avLst/>
          </a:prstGeom>
          <a:solidFill>
            <a:srgbClr val="31753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accent2"/>
              </a:solidFill>
              <a:cs typeface="+mn-cs"/>
            </a:endParaRPr>
          </a:p>
        </p:txBody>
      </p:sp>
      <p:sp>
        <p:nvSpPr>
          <p:cNvPr id="36" name="AutoShape 60"/>
          <p:cNvSpPr>
            <a:spLocks noChangeArrowheads="1"/>
          </p:cNvSpPr>
          <p:nvPr/>
        </p:nvSpPr>
        <p:spPr bwMode="auto">
          <a:xfrm>
            <a:off x="5440567" y="26512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7" name="AutoShape 60"/>
          <p:cNvSpPr>
            <a:spLocks noChangeArrowheads="1"/>
          </p:cNvSpPr>
          <p:nvPr/>
        </p:nvSpPr>
        <p:spPr bwMode="auto">
          <a:xfrm>
            <a:off x="5282853" y="23083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8" name="AutoShape 60"/>
          <p:cNvSpPr>
            <a:spLocks noChangeArrowheads="1"/>
          </p:cNvSpPr>
          <p:nvPr/>
        </p:nvSpPr>
        <p:spPr bwMode="auto">
          <a:xfrm>
            <a:off x="5247853" y="13339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9" name="AutoShape 60"/>
          <p:cNvSpPr>
            <a:spLocks noChangeArrowheads="1"/>
          </p:cNvSpPr>
          <p:nvPr/>
        </p:nvSpPr>
        <p:spPr bwMode="auto">
          <a:xfrm>
            <a:off x="5257853" y="11658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0" name="AutoShape 60"/>
          <p:cNvSpPr>
            <a:spLocks noChangeArrowheads="1"/>
          </p:cNvSpPr>
          <p:nvPr/>
        </p:nvSpPr>
        <p:spPr bwMode="auto">
          <a:xfrm>
            <a:off x="5265771" y="26410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1" name="AutoShape 62"/>
          <p:cNvSpPr>
            <a:spLocks noChangeArrowheads="1"/>
          </p:cNvSpPr>
          <p:nvPr/>
        </p:nvSpPr>
        <p:spPr bwMode="auto">
          <a:xfrm>
            <a:off x="5064253" y="3200300"/>
            <a:ext cx="228600" cy="228600"/>
          </a:xfrm>
          <a:prstGeom prst="star5">
            <a:avLst/>
          </a:prstGeom>
          <a:solidFill>
            <a:srgbClr val="31753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accent2"/>
              </a:solidFill>
              <a:cs typeface="+mn-cs"/>
            </a:endParaRPr>
          </a:p>
        </p:txBody>
      </p:sp>
      <p:sp>
        <p:nvSpPr>
          <p:cNvPr id="42" name="AutoShape 5"/>
          <p:cNvSpPr>
            <a:spLocks noChangeArrowheads="1"/>
          </p:cNvSpPr>
          <p:nvPr/>
        </p:nvSpPr>
        <p:spPr bwMode="auto">
          <a:xfrm>
            <a:off x="5912401" y="16080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3" name="AutoShape 5"/>
          <p:cNvSpPr>
            <a:spLocks noChangeArrowheads="1"/>
          </p:cNvSpPr>
          <p:nvPr/>
        </p:nvSpPr>
        <p:spPr bwMode="auto">
          <a:xfrm>
            <a:off x="5663696" y="16004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" name="AutoShape 5"/>
          <p:cNvSpPr>
            <a:spLocks noChangeArrowheads="1"/>
          </p:cNvSpPr>
          <p:nvPr/>
        </p:nvSpPr>
        <p:spPr bwMode="auto">
          <a:xfrm>
            <a:off x="6352700" y="13077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" name="AutoShape 66"/>
          <p:cNvSpPr>
            <a:spLocks noChangeArrowheads="1"/>
          </p:cNvSpPr>
          <p:nvPr/>
        </p:nvSpPr>
        <p:spPr bwMode="auto">
          <a:xfrm>
            <a:off x="5290900" y="38880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6" name="AutoShape 5"/>
          <p:cNvSpPr>
            <a:spLocks noChangeArrowheads="1"/>
          </p:cNvSpPr>
          <p:nvPr/>
        </p:nvSpPr>
        <p:spPr bwMode="auto">
          <a:xfrm>
            <a:off x="5275900" y="41366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" name="AutoShape 5"/>
          <p:cNvSpPr>
            <a:spLocks noChangeArrowheads="1"/>
          </p:cNvSpPr>
          <p:nvPr/>
        </p:nvSpPr>
        <p:spPr bwMode="auto">
          <a:xfrm>
            <a:off x="5290900" y="37106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8" name="AutoShape 5"/>
          <p:cNvSpPr>
            <a:spLocks noChangeArrowheads="1"/>
          </p:cNvSpPr>
          <p:nvPr/>
        </p:nvSpPr>
        <p:spPr bwMode="auto">
          <a:xfrm>
            <a:off x="5382100" y="38168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0" name="AutoShape 58"/>
          <p:cNvSpPr>
            <a:spLocks noChangeArrowheads="1"/>
          </p:cNvSpPr>
          <p:nvPr/>
        </p:nvSpPr>
        <p:spPr bwMode="auto">
          <a:xfrm>
            <a:off x="5168553" y="4553300"/>
            <a:ext cx="228600" cy="228600"/>
          </a:xfrm>
          <a:prstGeom prst="star5">
            <a:avLst/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52" name="AutoShape 60"/>
          <p:cNvSpPr>
            <a:spLocks noChangeArrowheads="1"/>
          </p:cNvSpPr>
          <p:nvPr/>
        </p:nvSpPr>
        <p:spPr bwMode="auto">
          <a:xfrm>
            <a:off x="5962401" y="21971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4" name="AutoShape 23"/>
          <p:cNvSpPr>
            <a:spLocks noChangeArrowheads="1"/>
          </p:cNvSpPr>
          <p:nvPr/>
        </p:nvSpPr>
        <p:spPr bwMode="auto">
          <a:xfrm>
            <a:off x="6388100" y="22200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5" name="AutoShape 29"/>
          <p:cNvSpPr>
            <a:spLocks noChangeArrowheads="1"/>
          </p:cNvSpPr>
          <p:nvPr/>
        </p:nvSpPr>
        <p:spPr bwMode="auto">
          <a:xfrm>
            <a:off x="6285950" y="2706725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6" name="AutoShape 37"/>
          <p:cNvSpPr>
            <a:spLocks noChangeArrowheads="1"/>
          </p:cNvSpPr>
          <p:nvPr/>
        </p:nvSpPr>
        <p:spPr bwMode="auto">
          <a:xfrm>
            <a:off x="6379450" y="246495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7" name="AutoShape 59"/>
          <p:cNvSpPr>
            <a:spLocks noChangeArrowheads="1"/>
          </p:cNvSpPr>
          <p:nvPr/>
        </p:nvSpPr>
        <p:spPr bwMode="auto">
          <a:xfrm>
            <a:off x="6405800" y="18902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8" name="AutoShape 68"/>
          <p:cNvSpPr>
            <a:spLocks noChangeArrowheads="1"/>
          </p:cNvSpPr>
          <p:nvPr/>
        </p:nvSpPr>
        <p:spPr bwMode="auto">
          <a:xfrm>
            <a:off x="6324600" y="17990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9" name="AutoShape 5"/>
          <p:cNvSpPr>
            <a:spLocks noChangeArrowheads="1"/>
          </p:cNvSpPr>
          <p:nvPr/>
        </p:nvSpPr>
        <p:spPr bwMode="auto">
          <a:xfrm>
            <a:off x="6400800" y="213015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0" name="AutoShape 5"/>
          <p:cNvSpPr>
            <a:spLocks noChangeArrowheads="1"/>
          </p:cNvSpPr>
          <p:nvPr/>
        </p:nvSpPr>
        <p:spPr bwMode="auto">
          <a:xfrm>
            <a:off x="6400800" y="20503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1" name="AutoShape 33"/>
          <p:cNvSpPr>
            <a:spLocks noChangeArrowheads="1"/>
          </p:cNvSpPr>
          <p:nvPr/>
        </p:nvSpPr>
        <p:spPr bwMode="auto">
          <a:xfrm>
            <a:off x="5747659" y="31722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" name="AutoShape 34"/>
          <p:cNvSpPr>
            <a:spLocks noChangeArrowheads="1"/>
          </p:cNvSpPr>
          <p:nvPr/>
        </p:nvSpPr>
        <p:spPr bwMode="auto">
          <a:xfrm>
            <a:off x="5920059" y="34208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3" name="AutoShape 64"/>
          <p:cNvSpPr>
            <a:spLocks noChangeArrowheads="1"/>
          </p:cNvSpPr>
          <p:nvPr/>
        </p:nvSpPr>
        <p:spPr bwMode="auto">
          <a:xfrm>
            <a:off x="5823859" y="34108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" name="AutoShape 62"/>
          <p:cNvSpPr>
            <a:spLocks noChangeArrowheads="1"/>
          </p:cNvSpPr>
          <p:nvPr/>
        </p:nvSpPr>
        <p:spPr bwMode="auto">
          <a:xfrm>
            <a:off x="5991259" y="3522000"/>
            <a:ext cx="228600" cy="228600"/>
          </a:xfrm>
          <a:prstGeom prst="star5">
            <a:avLst/>
          </a:prstGeom>
          <a:solidFill>
            <a:srgbClr val="31753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accent2"/>
              </a:solidFill>
              <a:cs typeface="+mn-cs"/>
            </a:endParaRPr>
          </a:p>
        </p:txBody>
      </p:sp>
      <p:sp>
        <p:nvSpPr>
          <p:cNvPr id="128" name="AutoShape 15"/>
          <p:cNvSpPr>
            <a:spLocks noChangeArrowheads="1"/>
          </p:cNvSpPr>
          <p:nvPr/>
        </p:nvSpPr>
        <p:spPr bwMode="auto">
          <a:xfrm>
            <a:off x="6749900" y="37401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29" name="AutoShape 20"/>
          <p:cNvSpPr>
            <a:spLocks noChangeArrowheads="1"/>
          </p:cNvSpPr>
          <p:nvPr/>
        </p:nvSpPr>
        <p:spPr bwMode="auto">
          <a:xfrm>
            <a:off x="5703801" y="40880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30" name="AutoShape 22"/>
          <p:cNvSpPr>
            <a:spLocks noChangeArrowheads="1"/>
          </p:cNvSpPr>
          <p:nvPr/>
        </p:nvSpPr>
        <p:spPr bwMode="auto">
          <a:xfrm>
            <a:off x="6410100" y="35504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31" name="AutoShape 27"/>
          <p:cNvSpPr>
            <a:spLocks noChangeArrowheads="1"/>
          </p:cNvSpPr>
          <p:nvPr/>
        </p:nvSpPr>
        <p:spPr bwMode="auto">
          <a:xfrm>
            <a:off x="5524396" y="4239900"/>
            <a:ext cx="228600" cy="228600"/>
          </a:xfrm>
          <a:prstGeom prst="star5">
            <a:avLst/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32" name="AutoShape 30"/>
          <p:cNvSpPr>
            <a:spLocks noChangeArrowheads="1"/>
          </p:cNvSpPr>
          <p:nvPr/>
        </p:nvSpPr>
        <p:spPr bwMode="auto">
          <a:xfrm>
            <a:off x="6219078" y="4125600"/>
            <a:ext cx="228600" cy="228600"/>
          </a:xfrm>
          <a:prstGeom prst="star5">
            <a:avLst/>
          </a:prstGeom>
          <a:solidFill>
            <a:srgbClr val="31753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33" name="AutoShape 31"/>
          <p:cNvSpPr>
            <a:spLocks noChangeArrowheads="1"/>
          </p:cNvSpPr>
          <p:nvPr/>
        </p:nvSpPr>
        <p:spPr bwMode="auto">
          <a:xfrm>
            <a:off x="6383039" y="43035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34" name="AutoShape 32"/>
          <p:cNvSpPr>
            <a:spLocks noChangeArrowheads="1"/>
          </p:cNvSpPr>
          <p:nvPr/>
        </p:nvSpPr>
        <p:spPr bwMode="auto">
          <a:xfrm>
            <a:off x="6668700" y="35677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35" name="AutoShape 35"/>
          <p:cNvSpPr>
            <a:spLocks noChangeArrowheads="1"/>
          </p:cNvSpPr>
          <p:nvPr/>
        </p:nvSpPr>
        <p:spPr bwMode="auto">
          <a:xfrm>
            <a:off x="5529396" y="41507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36" name="AutoShape 36"/>
          <p:cNvSpPr>
            <a:spLocks noChangeArrowheads="1"/>
          </p:cNvSpPr>
          <p:nvPr/>
        </p:nvSpPr>
        <p:spPr bwMode="auto">
          <a:xfrm>
            <a:off x="5704633" y="42650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37" name="AutoShape 39"/>
          <p:cNvSpPr>
            <a:spLocks noChangeArrowheads="1"/>
          </p:cNvSpPr>
          <p:nvPr/>
        </p:nvSpPr>
        <p:spPr bwMode="auto">
          <a:xfrm>
            <a:off x="6131681" y="41923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38" name="AutoShape 41"/>
          <p:cNvSpPr>
            <a:spLocks noChangeArrowheads="1"/>
          </p:cNvSpPr>
          <p:nvPr/>
        </p:nvSpPr>
        <p:spPr bwMode="auto">
          <a:xfrm>
            <a:off x="6200300" y="42966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39" name="AutoShape 61"/>
          <p:cNvSpPr>
            <a:spLocks noChangeArrowheads="1"/>
          </p:cNvSpPr>
          <p:nvPr/>
        </p:nvSpPr>
        <p:spPr bwMode="auto">
          <a:xfrm>
            <a:off x="7170900" y="4008700"/>
            <a:ext cx="228600" cy="228600"/>
          </a:xfrm>
          <a:prstGeom prst="star5">
            <a:avLst/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40" name="AutoShape 61"/>
          <p:cNvSpPr>
            <a:spLocks noChangeArrowheads="1"/>
          </p:cNvSpPr>
          <p:nvPr/>
        </p:nvSpPr>
        <p:spPr bwMode="auto">
          <a:xfrm>
            <a:off x="5608359" y="4261600"/>
            <a:ext cx="228600" cy="228600"/>
          </a:xfrm>
          <a:prstGeom prst="star5">
            <a:avLst/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41" name="AutoShape 5"/>
          <p:cNvSpPr>
            <a:spLocks noChangeArrowheads="1"/>
          </p:cNvSpPr>
          <p:nvPr/>
        </p:nvSpPr>
        <p:spPr bwMode="auto">
          <a:xfrm>
            <a:off x="7424500" y="41249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42" name="AutoShape 60"/>
          <p:cNvSpPr>
            <a:spLocks noChangeArrowheads="1"/>
          </p:cNvSpPr>
          <p:nvPr/>
        </p:nvSpPr>
        <p:spPr bwMode="auto">
          <a:xfrm>
            <a:off x="6132460" y="40285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43" name="AutoShape 62"/>
          <p:cNvSpPr>
            <a:spLocks noChangeArrowheads="1"/>
          </p:cNvSpPr>
          <p:nvPr/>
        </p:nvSpPr>
        <p:spPr bwMode="auto">
          <a:xfrm>
            <a:off x="8512155" y="5190705"/>
            <a:ext cx="228600" cy="228600"/>
          </a:xfrm>
          <a:prstGeom prst="star5">
            <a:avLst/>
          </a:prstGeom>
          <a:solidFill>
            <a:srgbClr val="31753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rgbClr val="333399"/>
              </a:solidFill>
            </a:endParaRPr>
          </a:p>
        </p:txBody>
      </p:sp>
      <p:sp>
        <p:nvSpPr>
          <p:cNvPr id="144" name="AutoShape 61"/>
          <p:cNvSpPr>
            <a:spLocks noChangeArrowheads="1"/>
          </p:cNvSpPr>
          <p:nvPr/>
        </p:nvSpPr>
        <p:spPr bwMode="auto">
          <a:xfrm>
            <a:off x="7092800" y="3525100"/>
            <a:ext cx="228600" cy="228600"/>
          </a:xfrm>
          <a:prstGeom prst="star5">
            <a:avLst/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45" name="AutoShape 60"/>
          <p:cNvSpPr>
            <a:spLocks noChangeArrowheads="1"/>
          </p:cNvSpPr>
          <p:nvPr/>
        </p:nvSpPr>
        <p:spPr bwMode="auto">
          <a:xfrm>
            <a:off x="5892900" y="39437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46" name="AutoShape 5"/>
          <p:cNvSpPr>
            <a:spLocks noChangeArrowheads="1"/>
          </p:cNvSpPr>
          <p:nvPr/>
        </p:nvSpPr>
        <p:spPr bwMode="auto">
          <a:xfrm>
            <a:off x="7586900" y="43073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47" name="AutoShape 5"/>
          <p:cNvSpPr>
            <a:spLocks noChangeArrowheads="1"/>
          </p:cNvSpPr>
          <p:nvPr/>
        </p:nvSpPr>
        <p:spPr bwMode="auto">
          <a:xfrm>
            <a:off x="7262100" y="40287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48" name="AutoShape 61"/>
          <p:cNvSpPr>
            <a:spLocks noChangeArrowheads="1"/>
          </p:cNvSpPr>
          <p:nvPr/>
        </p:nvSpPr>
        <p:spPr bwMode="auto">
          <a:xfrm>
            <a:off x="7835501" y="4657600"/>
            <a:ext cx="228600" cy="228600"/>
          </a:xfrm>
          <a:prstGeom prst="star5">
            <a:avLst/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59" name="AutoShape 18"/>
          <p:cNvSpPr>
            <a:spLocks noChangeArrowheads="1"/>
          </p:cNvSpPr>
          <p:nvPr/>
        </p:nvSpPr>
        <p:spPr bwMode="auto">
          <a:xfrm>
            <a:off x="7290200" y="32678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60" name="AutoShape 44"/>
          <p:cNvSpPr>
            <a:spLocks noChangeArrowheads="1"/>
          </p:cNvSpPr>
          <p:nvPr/>
        </p:nvSpPr>
        <p:spPr bwMode="auto">
          <a:xfrm>
            <a:off x="7477125" y="2868625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61" name="AutoShape 5"/>
          <p:cNvSpPr>
            <a:spLocks noChangeArrowheads="1"/>
          </p:cNvSpPr>
          <p:nvPr/>
        </p:nvSpPr>
        <p:spPr bwMode="auto">
          <a:xfrm>
            <a:off x="7806525" y="30592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62" name="AutoShape 60"/>
          <p:cNvSpPr>
            <a:spLocks noChangeArrowheads="1"/>
          </p:cNvSpPr>
          <p:nvPr/>
        </p:nvSpPr>
        <p:spPr bwMode="auto">
          <a:xfrm>
            <a:off x="7538800" y="33590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63" name="AutoShape 60"/>
          <p:cNvSpPr>
            <a:spLocks noChangeArrowheads="1"/>
          </p:cNvSpPr>
          <p:nvPr/>
        </p:nvSpPr>
        <p:spPr bwMode="auto">
          <a:xfrm>
            <a:off x="7716200" y="34702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64" name="AutoShape 60"/>
          <p:cNvSpPr>
            <a:spLocks noChangeArrowheads="1"/>
          </p:cNvSpPr>
          <p:nvPr/>
        </p:nvSpPr>
        <p:spPr bwMode="auto">
          <a:xfrm>
            <a:off x="6955400" y="30854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65" name="AutoShape 60"/>
          <p:cNvSpPr>
            <a:spLocks noChangeArrowheads="1"/>
          </p:cNvSpPr>
          <p:nvPr/>
        </p:nvSpPr>
        <p:spPr bwMode="auto">
          <a:xfrm>
            <a:off x="7620000" y="34534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66" name="AutoShape 60"/>
          <p:cNvSpPr>
            <a:spLocks noChangeArrowheads="1"/>
          </p:cNvSpPr>
          <p:nvPr/>
        </p:nvSpPr>
        <p:spPr bwMode="auto">
          <a:xfrm>
            <a:off x="7625000" y="33675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67" name="AutoShape 62"/>
          <p:cNvSpPr>
            <a:spLocks noChangeArrowheads="1"/>
          </p:cNvSpPr>
          <p:nvPr/>
        </p:nvSpPr>
        <p:spPr bwMode="auto">
          <a:xfrm>
            <a:off x="6696800" y="3065400"/>
            <a:ext cx="228600" cy="228600"/>
          </a:xfrm>
          <a:prstGeom prst="star5">
            <a:avLst/>
          </a:prstGeom>
          <a:solidFill>
            <a:srgbClr val="31753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rgbClr val="333399"/>
              </a:solidFill>
            </a:endParaRPr>
          </a:p>
        </p:txBody>
      </p:sp>
      <p:sp>
        <p:nvSpPr>
          <p:cNvPr id="168" name="AutoShape 61"/>
          <p:cNvSpPr>
            <a:spLocks noChangeArrowheads="1"/>
          </p:cNvSpPr>
          <p:nvPr/>
        </p:nvSpPr>
        <p:spPr bwMode="auto">
          <a:xfrm>
            <a:off x="7721200" y="3039200"/>
            <a:ext cx="228600" cy="228600"/>
          </a:xfrm>
          <a:prstGeom prst="star5">
            <a:avLst/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69" name="AutoShape 40"/>
          <p:cNvSpPr>
            <a:spLocks noChangeArrowheads="1"/>
          </p:cNvSpPr>
          <p:nvPr/>
        </p:nvSpPr>
        <p:spPr bwMode="auto">
          <a:xfrm>
            <a:off x="6922300" y="19178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0" name="AutoShape 5"/>
          <p:cNvSpPr>
            <a:spLocks noChangeArrowheads="1"/>
          </p:cNvSpPr>
          <p:nvPr/>
        </p:nvSpPr>
        <p:spPr bwMode="auto">
          <a:xfrm>
            <a:off x="6836100" y="18316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1" name="AutoShape 5"/>
          <p:cNvSpPr>
            <a:spLocks noChangeArrowheads="1"/>
          </p:cNvSpPr>
          <p:nvPr/>
        </p:nvSpPr>
        <p:spPr bwMode="auto">
          <a:xfrm>
            <a:off x="7508305" y="2122125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2" name="AutoShape 17"/>
          <p:cNvSpPr>
            <a:spLocks noChangeArrowheads="1"/>
          </p:cNvSpPr>
          <p:nvPr/>
        </p:nvSpPr>
        <p:spPr bwMode="auto">
          <a:xfrm>
            <a:off x="7160330" y="218285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3" name="AutoShape 19"/>
          <p:cNvSpPr>
            <a:spLocks noChangeArrowheads="1"/>
          </p:cNvSpPr>
          <p:nvPr/>
        </p:nvSpPr>
        <p:spPr bwMode="auto">
          <a:xfrm>
            <a:off x="6804180" y="24940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" name="AutoShape 26"/>
          <p:cNvSpPr>
            <a:spLocks noChangeArrowheads="1"/>
          </p:cNvSpPr>
          <p:nvPr/>
        </p:nvSpPr>
        <p:spPr bwMode="auto">
          <a:xfrm>
            <a:off x="6641305" y="23089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5" name="AutoShape 38"/>
          <p:cNvSpPr>
            <a:spLocks noChangeArrowheads="1"/>
          </p:cNvSpPr>
          <p:nvPr/>
        </p:nvSpPr>
        <p:spPr bwMode="auto">
          <a:xfrm>
            <a:off x="6884905" y="27449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6" name="AutoShape 42"/>
          <p:cNvSpPr>
            <a:spLocks noChangeArrowheads="1"/>
          </p:cNvSpPr>
          <p:nvPr/>
        </p:nvSpPr>
        <p:spPr bwMode="auto">
          <a:xfrm>
            <a:off x="7503305" y="22065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7" name="AutoShape 5"/>
          <p:cNvSpPr>
            <a:spLocks noChangeArrowheads="1"/>
          </p:cNvSpPr>
          <p:nvPr/>
        </p:nvSpPr>
        <p:spPr bwMode="auto">
          <a:xfrm>
            <a:off x="6737505" y="22377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8" name="AutoShape 60"/>
          <p:cNvSpPr>
            <a:spLocks noChangeArrowheads="1"/>
          </p:cNvSpPr>
          <p:nvPr/>
        </p:nvSpPr>
        <p:spPr bwMode="auto">
          <a:xfrm>
            <a:off x="7219705" y="25925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9" name="AutoShape 60"/>
          <p:cNvSpPr>
            <a:spLocks noChangeArrowheads="1"/>
          </p:cNvSpPr>
          <p:nvPr/>
        </p:nvSpPr>
        <p:spPr bwMode="auto">
          <a:xfrm>
            <a:off x="7493305" y="237025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0" name="AutoShape 60"/>
          <p:cNvSpPr>
            <a:spLocks noChangeArrowheads="1"/>
          </p:cNvSpPr>
          <p:nvPr/>
        </p:nvSpPr>
        <p:spPr bwMode="auto">
          <a:xfrm>
            <a:off x="7310905" y="26025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1" name="AutoShape 60"/>
          <p:cNvSpPr>
            <a:spLocks noChangeArrowheads="1"/>
          </p:cNvSpPr>
          <p:nvPr/>
        </p:nvSpPr>
        <p:spPr bwMode="auto">
          <a:xfrm>
            <a:off x="7402105" y="26125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2" name="AutoShape 60"/>
          <p:cNvSpPr>
            <a:spLocks noChangeArrowheads="1"/>
          </p:cNvSpPr>
          <p:nvPr/>
        </p:nvSpPr>
        <p:spPr bwMode="auto">
          <a:xfrm>
            <a:off x="6702505" y="28061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3" name="AutoShape 60"/>
          <p:cNvSpPr>
            <a:spLocks noChangeArrowheads="1"/>
          </p:cNvSpPr>
          <p:nvPr/>
        </p:nvSpPr>
        <p:spPr bwMode="auto">
          <a:xfrm>
            <a:off x="6793705" y="28211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" name="AutoShape 5"/>
          <p:cNvSpPr>
            <a:spLocks noChangeArrowheads="1"/>
          </p:cNvSpPr>
          <p:nvPr/>
        </p:nvSpPr>
        <p:spPr bwMode="auto">
          <a:xfrm>
            <a:off x="7067305" y="24251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5" name="AutoShape 5"/>
          <p:cNvSpPr>
            <a:spLocks noChangeArrowheads="1"/>
          </p:cNvSpPr>
          <p:nvPr/>
        </p:nvSpPr>
        <p:spPr bwMode="auto">
          <a:xfrm>
            <a:off x="7412105" y="21965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6" name="AutoShape 5"/>
          <p:cNvSpPr>
            <a:spLocks noChangeArrowheads="1"/>
          </p:cNvSpPr>
          <p:nvPr/>
        </p:nvSpPr>
        <p:spPr bwMode="auto">
          <a:xfrm>
            <a:off x="6715680" y="256885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2" name="AutoShape 16"/>
          <p:cNvSpPr>
            <a:spLocks noChangeArrowheads="1"/>
          </p:cNvSpPr>
          <p:nvPr/>
        </p:nvSpPr>
        <p:spPr bwMode="auto">
          <a:xfrm>
            <a:off x="7989543" y="2901658"/>
            <a:ext cx="228600" cy="228600"/>
          </a:xfrm>
          <a:prstGeom prst="star5">
            <a:avLst/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23" name="AutoShape 21"/>
          <p:cNvSpPr>
            <a:spLocks noChangeArrowheads="1"/>
          </p:cNvSpPr>
          <p:nvPr/>
        </p:nvSpPr>
        <p:spPr bwMode="auto">
          <a:xfrm>
            <a:off x="7851589" y="2054993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24" name="AutoShape 25"/>
          <p:cNvSpPr>
            <a:spLocks noChangeArrowheads="1"/>
          </p:cNvSpPr>
          <p:nvPr/>
        </p:nvSpPr>
        <p:spPr bwMode="auto">
          <a:xfrm>
            <a:off x="7760361" y="2133786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25" name="AutoShape 28"/>
          <p:cNvSpPr>
            <a:spLocks noChangeArrowheads="1"/>
          </p:cNvSpPr>
          <p:nvPr/>
        </p:nvSpPr>
        <p:spPr bwMode="auto">
          <a:xfrm>
            <a:off x="8200044" y="2169028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26" name="AutoShape 45"/>
          <p:cNvSpPr>
            <a:spLocks noChangeArrowheads="1"/>
          </p:cNvSpPr>
          <p:nvPr/>
        </p:nvSpPr>
        <p:spPr bwMode="auto">
          <a:xfrm>
            <a:off x="8368901" y="1926564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27" name="AutoShape 55"/>
          <p:cNvSpPr>
            <a:spLocks noChangeArrowheads="1"/>
          </p:cNvSpPr>
          <p:nvPr/>
        </p:nvSpPr>
        <p:spPr bwMode="auto">
          <a:xfrm>
            <a:off x="7927789" y="2393024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28" name="AutoShape 57"/>
          <p:cNvSpPr>
            <a:spLocks noChangeArrowheads="1"/>
          </p:cNvSpPr>
          <p:nvPr/>
        </p:nvSpPr>
        <p:spPr bwMode="auto">
          <a:xfrm>
            <a:off x="7743322" y="2551192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29" name="AutoShape 67"/>
          <p:cNvSpPr>
            <a:spLocks noChangeArrowheads="1"/>
          </p:cNvSpPr>
          <p:nvPr/>
        </p:nvSpPr>
        <p:spPr bwMode="auto">
          <a:xfrm>
            <a:off x="7910168" y="2638663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30" name="AutoShape 69"/>
          <p:cNvSpPr>
            <a:spLocks noChangeArrowheads="1"/>
          </p:cNvSpPr>
          <p:nvPr/>
        </p:nvSpPr>
        <p:spPr bwMode="auto">
          <a:xfrm>
            <a:off x="7943451" y="190635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31" name="AutoShape 5"/>
          <p:cNvSpPr>
            <a:spLocks noChangeArrowheads="1"/>
          </p:cNvSpPr>
          <p:nvPr/>
        </p:nvSpPr>
        <p:spPr bwMode="auto">
          <a:xfrm>
            <a:off x="7987901" y="25223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32" name="AutoShape 5"/>
          <p:cNvSpPr>
            <a:spLocks noChangeArrowheads="1"/>
          </p:cNvSpPr>
          <p:nvPr/>
        </p:nvSpPr>
        <p:spPr bwMode="auto">
          <a:xfrm>
            <a:off x="7776698" y="17223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33" name="AutoShape 5"/>
          <p:cNvSpPr>
            <a:spLocks noChangeArrowheads="1"/>
          </p:cNvSpPr>
          <p:nvPr/>
        </p:nvSpPr>
        <p:spPr bwMode="auto">
          <a:xfrm>
            <a:off x="8198880" y="1998425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34" name="AutoShape 5"/>
          <p:cNvSpPr>
            <a:spLocks noChangeArrowheads="1"/>
          </p:cNvSpPr>
          <p:nvPr/>
        </p:nvSpPr>
        <p:spPr bwMode="auto">
          <a:xfrm>
            <a:off x="8017006" y="2240042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35" name="AutoShape 61"/>
          <p:cNvSpPr>
            <a:spLocks noChangeArrowheads="1"/>
          </p:cNvSpPr>
          <p:nvPr/>
        </p:nvSpPr>
        <p:spPr bwMode="auto">
          <a:xfrm>
            <a:off x="8026001" y="2569143"/>
            <a:ext cx="228600" cy="228600"/>
          </a:xfrm>
          <a:prstGeom prst="star5">
            <a:avLst/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36" name="AutoShape 5"/>
          <p:cNvSpPr>
            <a:spLocks noChangeArrowheads="1"/>
          </p:cNvSpPr>
          <p:nvPr/>
        </p:nvSpPr>
        <p:spPr bwMode="auto">
          <a:xfrm>
            <a:off x="8471400" y="16841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37" name="AutoShape 5"/>
          <p:cNvSpPr>
            <a:spLocks noChangeArrowheads="1"/>
          </p:cNvSpPr>
          <p:nvPr/>
        </p:nvSpPr>
        <p:spPr bwMode="auto">
          <a:xfrm>
            <a:off x="8121516" y="20651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38" name="AutoShape 5"/>
          <p:cNvSpPr>
            <a:spLocks noChangeArrowheads="1"/>
          </p:cNvSpPr>
          <p:nvPr/>
        </p:nvSpPr>
        <p:spPr bwMode="auto">
          <a:xfrm>
            <a:off x="8188773" y="2252428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39" name="AutoShape 60"/>
          <p:cNvSpPr>
            <a:spLocks noChangeArrowheads="1"/>
          </p:cNvSpPr>
          <p:nvPr/>
        </p:nvSpPr>
        <p:spPr bwMode="auto">
          <a:xfrm>
            <a:off x="8216501" y="1499633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40" name="AutoShape 60"/>
          <p:cNvSpPr>
            <a:spLocks noChangeArrowheads="1"/>
          </p:cNvSpPr>
          <p:nvPr/>
        </p:nvSpPr>
        <p:spPr bwMode="auto">
          <a:xfrm>
            <a:off x="8100668" y="2410063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41" name="AutoShape 5"/>
          <p:cNvSpPr>
            <a:spLocks noChangeArrowheads="1"/>
          </p:cNvSpPr>
          <p:nvPr/>
        </p:nvSpPr>
        <p:spPr bwMode="auto">
          <a:xfrm>
            <a:off x="8048226" y="20651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42" name="AutoShape 5"/>
          <p:cNvSpPr>
            <a:spLocks noChangeArrowheads="1"/>
          </p:cNvSpPr>
          <p:nvPr/>
        </p:nvSpPr>
        <p:spPr bwMode="auto">
          <a:xfrm>
            <a:off x="7915988" y="2468642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43" name="AutoShape 60"/>
          <p:cNvSpPr>
            <a:spLocks noChangeArrowheads="1"/>
          </p:cNvSpPr>
          <p:nvPr/>
        </p:nvSpPr>
        <p:spPr bwMode="auto">
          <a:xfrm>
            <a:off x="8476321" y="1517836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44" name="AutoShape 5"/>
          <p:cNvSpPr>
            <a:spLocks noChangeArrowheads="1"/>
          </p:cNvSpPr>
          <p:nvPr/>
        </p:nvSpPr>
        <p:spPr bwMode="auto">
          <a:xfrm>
            <a:off x="8030288" y="20651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45" name="AutoShape 60"/>
          <p:cNvSpPr>
            <a:spLocks noChangeArrowheads="1"/>
          </p:cNvSpPr>
          <p:nvPr/>
        </p:nvSpPr>
        <p:spPr bwMode="auto">
          <a:xfrm>
            <a:off x="8463886" y="1848353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46" name="AutoShape 5"/>
          <p:cNvSpPr>
            <a:spLocks noChangeArrowheads="1"/>
          </p:cNvSpPr>
          <p:nvPr/>
        </p:nvSpPr>
        <p:spPr bwMode="auto">
          <a:xfrm>
            <a:off x="7856007" y="18137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47" name="AutoShape 61"/>
          <p:cNvSpPr>
            <a:spLocks noChangeArrowheads="1"/>
          </p:cNvSpPr>
          <p:nvPr/>
        </p:nvSpPr>
        <p:spPr bwMode="auto">
          <a:xfrm>
            <a:off x="7997639" y="2734812"/>
            <a:ext cx="228600" cy="228600"/>
          </a:xfrm>
          <a:prstGeom prst="star5">
            <a:avLst/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48" name="AutoShape 5"/>
          <p:cNvSpPr>
            <a:spLocks noChangeArrowheads="1"/>
          </p:cNvSpPr>
          <p:nvPr/>
        </p:nvSpPr>
        <p:spPr bwMode="auto">
          <a:xfrm>
            <a:off x="7936700" y="2155164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49" name="AutoShape 5"/>
          <p:cNvSpPr>
            <a:spLocks noChangeArrowheads="1"/>
          </p:cNvSpPr>
          <p:nvPr/>
        </p:nvSpPr>
        <p:spPr bwMode="auto">
          <a:xfrm>
            <a:off x="7992598" y="2655885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250" name="AutoShape 5"/>
          <p:cNvSpPr>
            <a:spLocks noChangeArrowheads="1"/>
          </p:cNvSpPr>
          <p:nvPr/>
        </p:nvSpPr>
        <p:spPr bwMode="auto">
          <a:xfrm>
            <a:off x="8551357" y="16841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51" name="AutoShape 5"/>
          <p:cNvSpPr>
            <a:spLocks noChangeArrowheads="1"/>
          </p:cNvSpPr>
          <p:nvPr/>
        </p:nvSpPr>
        <p:spPr bwMode="auto">
          <a:xfrm>
            <a:off x="7840318" y="2544842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52" name="AutoShape 5"/>
          <p:cNvSpPr>
            <a:spLocks noChangeArrowheads="1"/>
          </p:cNvSpPr>
          <p:nvPr/>
        </p:nvSpPr>
        <p:spPr bwMode="auto">
          <a:xfrm>
            <a:off x="8035125" y="2478125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53" name="AutoShape 5"/>
          <p:cNvSpPr>
            <a:spLocks noChangeArrowheads="1"/>
          </p:cNvSpPr>
          <p:nvPr/>
        </p:nvSpPr>
        <p:spPr bwMode="auto">
          <a:xfrm>
            <a:off x="7978376" y="254805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54" name="AutoShape 5"/>
          <p:cNvSpPr>
            <a:spLocks noChangeArrowheads="1"/>
          </p:cNvSpPr>
          <p:nvPr/>
        </p:nvSpPr>
        <p:spPr bwMode="auto">
          <a:xfrm>
            <a:off x="8646342" y="1699128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55" name="AutoShape 5"/>
          <p:cNvSpPr>
            <a:spLocks noChangeArrowheads="1"/>
          </p:cNvSpPr>
          <p:nvPr/>
        </p:nvSpPr>
        <p:spPr bwMode="auto">
          <a:xfrm>
            <a:off x="8283176" y="18365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56" name="AutoShape 5"/>
          <p:cNvSpPr>
            <a:spLocks noChangeArrowheads="1"/>
          </p:cNvSpPr>
          <p:nvPr/>
        </p:nvSpPr>
        <p:spPr bwMode="auto">
          <a:xfrm>
            <a:off x="7847832" y="222385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60" name="TextBox 259"/>
          <p:cNvSpPr txBox="1"/>
          <p:nvPr/>
        </p:nvSpPr>
        <p:spPr>
          <a:xfrm>
            <a:off x="7205400" y="5827446"/>
            <a:ext cx="124264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"/>
                <a:cs typeface="Arial"/>
              </a:rPr>
              <a:t>Revised June 29, 2016</a:t>
            </a:r>
          </a:p>
        </p:txBody>
      </p:sp>
      <p:sp>
        <p:nvSpPr>
          <p:cNvPr id="261" name="Text Box 46"/>
          <p:cNvSpPr txBox="1">
            <a:spLocks noChangeArrowheads="1"/>
          </p:cNvSpPr>
          <p:nvPr/>
        </p:nvSpPr>
        <p:spPr bwMode="auto">
          <a:xfrm>
            <a:off x="680294" y="4757648"/>
            <a:ext cx="4331629" cy="1304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  <a:latin typeface="Arial"/>
                <a:cs typeface="Arial"/>
              </a:rPr>
              <a:t>Campus Champion Institutions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1000" dirty="0">
                <a:solidFill>
                  <a:schemeClr val="bg1"/>
                </a:solidFill>
                <a:latin typeface="Arial"/>
                <a:cs typeface="Arial"/>
              </a:rPr>
              <a:t>Standard – 119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1000" dirty="0" err="1">
                <a:solidFill>
                  <a:schemeClr val="bg1"/>
                </a:solidFill>
                <a:latin typeface="Arial"/>
                <a:cs typeface="Arial"/>
              </a:rPr>
              <a:t>EPSCoR</a:t>
            </a:r>
            <a:r>
              <a:rPr lang="en-US" sz="1000" dirty="0">
                <a:solidFill>
                  <a:schemeClr val="bg1"/>
                </a:solidFill>
                <a:latin typeface="Arial"/>
                <a:cs typeface="Arial"/>
              </a:rPr>
              <a:t> States – 73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1000" dirty="0">
                <a:solidFill>
                  <a:schemeClr val="bg1"/>
                </a:solidFill>
                <a:latin typeface="Arial"/>
                <a:cs typeface="Arial"/>
              </a:rPr>
              <a:t>Minority Serving Institutions – 15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1000" dirty="0" err="1">
                <a:solidFill>
                  <a:schemeClr val="bg1"/>
                </a:solidFill>
                <a:latin typeface="Arial"/>
                <a:cs typeface="Arial"/>
              </a:rPr>
              <a:t>EPSCoR</a:t>
            </a:r>
            <a:r>
              <a:rPr lang="en-US" sz="1000" dirty="0">
                <a:solidFill>
                  <a:schemeClr val="bg1"/>
                </a:solidFill>
                <a:latin typeface="Arial"/>
                <a:cs typeface="Arial"/>
              </a:rPr>
              <a:t> States and Minority Serving Institutions – 10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000" b="1" dirty="0">
                <a:solidFill>
                  <a:schemeClr val="bg1"/>
                </a:solidFill>
                <a:latin typeface="Arial"/>
                <a:cs typeface="Arial"/>
              </a:rPr>
              <a:t>Total Campus Champion Institutions –  217</a:t>
            </a:r>
          </a:p>
        </p:txBody>
      </p:sp>
      <p:sp>
        <p:nvSpPr>
          <p:cNvPr id="262" name="AutoShape 60"/>
          <p:cNvSpPr>
            <a:spLocks noChangeArrowheads="1"/>
          </p:cNvSpPr>
          <p:nvPr/>
        </p:nvSpPr>
        <p:spPr bwMode="auto">
          <a:xfrm>
            <a:off x="550334" y="5202706"/>
            <a:ext cx="167593" cy="176738"/>
          </a:xfrm>
          <a:prstGeom prst="star5">
            <a:avLst/>
          </a:prstGeom>
          <a:solidFill>
            <a:srgbClr val="6600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3" name="AutoShape 61"/>
          <p:cNvSpPr>
            <a:spLocks noChangeArrowheads="1"/>
          </p:cNvSpPr>
          <p:nvPr/>
        </p:nvSpPr>
        <p:spPr bwMode="auto">
          <a:xfrm>
            <a:off x="550334" y="5403066"/>
            <a:ext cx="167593" cy="176738"/>
          </a:xfrm>
          <a:prstGeom prst="star5">
            <a:avLst/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/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64" name="AutoShape 62"/>
          <p:cNvSpPr>
            <a:spLocks noChangeArrowheads="1"/>
          </p:cNvSpPr>
          <p:nvPr/>
        </p:nvSpPr>
        <p:spPr bwMode="auto">
          <a:xfrm>
            <a:off x="550334" y="5598960"/>
            <a:ext cx="167593" cy="176738"/>
          </a:xfrm>
          <a:prstGeom prst="star5">
            <a:avLst/>
          </a:prstGeom>
          <a:solidFill>
            <a:srgbClr val="31753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accent2"/>
              </a:solidFill>
              <a:cs typeface="+mn-cs"/>
            </a:endParaRPr>
          </a:p>
        </p:txBody>
      </p:sp>
      <p:sp>
        <p:nvSpPr>
          <p:cNvPr id="265" name="AutoShape 5"/>
          <p:cNvSpPr>
            <a:spLocks noChangeArrowheads="1"/>
          </p:cNvSpPr>
          <p:nvPr/>
        </p:nvSpPr>
        <p:spPr bwMode="auto">
          <a:xfrm>
            <a:off x="550334" y="5006336"/>
            <a:ext cx="167593" cy="176738"/>
          </a:xfrm>
          <a:prstGeom prst="star5">
            <a:avLst/>
          </a:prstGeom>
          <a:solidFill>
            <a:srgbClr val="E90D1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9" name="AutoShape 5"/>
          <p:cNvSpPr>
            <a:spLocks noChangeArrowheads="1"/>
          </p:cNvSpPr>
          <p:nvPr/>
        </p:nvSpPr>
        <p:spPr bwMode="auto">
          <a:xfrm>
            <a:off x="5688802" y="4192300"/>
            <a:ext cx="167593" cy="176738"/>
          </a:xfrm>
          <a:prstGeom prst="star5">
            <a:avLst/>
          </a:prstGeom>
          <a:solidFill>
            <a:srgbClr val="E90D1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1" name="AutoShape 61"/>
          <p:cNvSpPr>
            <a:spLocks noChangeArrowheads="1"/>
          </p:cNvSpPr>
          <p:nvPr/>
        </p:nvSpPr>
        <p:spPr bwMode="auto">
          <a:xfrm>
            <a:off x="7195900" y="3510150"/>
            <a:ext cx="228600" cy="228600"/>
          </a:xfrm>
          <a:prstGeom prst="star5">
            <a:avLst/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52" name="AutoShape 5"/>
          <p:cNvSpPr>
            <a:spLocks noChangeArrowheads="1"/>
          </p:cNvSpPr>
          <p:nvPr/>
        </p:nvSpPr>
        <p:spPr bwMode="auto">
          <a:xfrm>
            <a:off x="7857622" y="24257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53" name="AutoShape 60"/>
          <p:cNvSpPr>
            <a:spLocks noChangeArrowheads="1"/>
          </p:cNvSpPr>
          <p:nvPr/>
        </p:nvSpPr>
        <p:spPr bwMode="auto">
          <a:xfrm>
            <a:off x="5435253" y="2269464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4" name="AutoShape 5"/>
          <p:cNvSpPr>
            <a:spLocks noChangeArrowheads="1"/>
          </p:cNvSpPr>
          <p:nvPr/>
        </p:nvSpPr>
        <p:spPr bwMode="auto">
          <a:xfrm>
            <a:off x="2355429" y="12196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6" name="AutoShape 5"/>
          <p:cNvSpPr>
            <a:spLocks noChangeArrowheads="1"/>
          </p:cNvSpPr>
          <p:nvPr/>
        </p:nvSpPr>
        <p:spPr bwMode="auto">
          <a:xfrm>
            <a:off x="2209931" y="2541585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8" name="AutoShape 5"/>
          <p:cNvSpPr>
            <a:spLocks noChangeArrowheads="1"/>
          </p:cNvSpPr>
          <p:nvPr/>
        </p:nvSpPr>
        <p:spPr bwMode="auto">
          <a:xfrm>
            <a:off x="7170900" y="2269464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7" name="AutoShape 5"/>
          <p:cNvSpPr>
            <a:spLocks noChangeArrowheads="1"/>
          </p:cNvSpPr>
          <p:nvPr/>
        </p:nvSpPr>
        <p:spPr bwMode="auto">
          <a:xfrm>
            <a:off x="7801688" y="2397628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5" name="AutoShape 60"/>
          <p:cNvSpPr>
            <a:spLocks noChangeArrowheads="1"/>
          </p:cNvSpPr>
          <p:nvPr/>
        </p:nvSpPr>
        <p:spPr bwMode="auto">
          <a:xfrm>
            <a:off x="4009224" y="37151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7" name="AutoShape 11"/>
          <p:cNvSpPr>
            <a:spLocks noChangeArrowheads="1"/>
          </p:cNvSpPr>
          <p:nvPr/>
        </p:nvSpPr>
        <p:spPr bwMode="auto">
          <a:xfrm>
            <a:off x="5608359" y="41723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9" name="AutoShape 5"/>
          <p:cNvSpPr>
            <a:spLocks noChangeArrowheads="1"/>
          </p:cNvSpPr>
          <p:nvPr/>
        </p:nvSpPr>
        <p:spPr bwMode="auto">
          <a:xfrm>
            <a:off x="7175900" y="34620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0" name="AutoShape 33"/>
          <p:cNvSpPr>
            <a:spLocks noChangeArrowheads="1"/>
          </p:cNvSpPr>
          <p:nvPr/>
        </p:nvSpPr>
        <p:spPr bwMode="auto">
          <a:xfrm>
            <a:off x="6131681" y="31822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1" name="AutoShape 5"/>
          <p:cNvSpPr>
            <a:spLocks noChangeArrowheads="1"/>
          </p:cNvSpPr>
          <p:nvPr/>
        </p:nvSpPr>
        <p:spPr bwMode="auto">
          <a:xfrm>
            <a:off x="7113505" y="35913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2" name="AutoShape 15"/>
          <p:cNvSpPr>
            <a:spLocks noChangeArrowheads="1"/>
          </p:cNvSpPr>
          <p:nvPr/>
        </p:nvSpPr>
        <p:spPr bwMode="auto">
          <a:xfrm>
            <a:off x="7630705" y="35382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93" name="AutoShape 60"/>
          <p:cNvSpPr>
            <a:spLocks noChangeArrowheads="1"/>
          </p:cNvSpPr>
          <p:nvPr/>
        </p:nvSpPr>
        <p:spPr bwMode="auto">
          <a:xfrm>
            <a:off x="5920059" y="37668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96" name="AutoShape 5"/>
          <p:cNvSpPr>
            <a:spLocks noChangeArrowheads="1"/>
          </p:cNvSpPr>
          <p:nvPr/>
        </p:nvSpPr>
        <p:spPr bwMode="auto">
          <a:xfrm>
            <a:off x="8704921" y="1697964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97" name="AutoShape 5"/>
          <p:cNvSpPr>
            <a:spLocks noChangeArrowheads="1"/>
          </p:cNvSpPr>
          <p:nvPr/>
        </p:nvSpPr>
        <p:spPr bwMode="auto">
          <a:xfrm>
            <a:off x="8779957" y="16847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88" name="AutoShape 60"/>
          <p:cNvSpPr>
            <a:spLocks noChangeArrowheads="1"/>
          </p:cNvSpPr>
          <p:nvPr/>
        </p:nvSpPr>
        <p:spPr bwMode="auto">
          <a:xfrm>
            <a:off x="6623205" y="30854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95" name="AutoShape 5"/>
          <p:cNvSpPr>
            <a:spLocks noChangeArrowheads="1"/>
          </p:cNvSpPr>
          <p:nvPr/>
        </p:nvSpPr>
        <p:spPr bwMode="auto">
          <a:xfrm>
            <a:off x="7788406" y="44597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98" name="AutoShape 11"/>
          <p:cNvSpPr>
            <a:spLocks noChangeArrowheads="1"/>
          </p:cNvSpPr>
          <p:nvPr/>
        </p:nvSpPr>
        <p:spPr bwMode="auto">
          <a:xfrm>
            <a:off x="7425205" y="36988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9" name="AutoShape 11"/>
          <p:cNvSpPr>
            <a:spLocks noChangeArrowheads="1"/>
          </p:cNvSpPr>
          <p:nvPr/>
        </p:nvSpPr>
        <p:spPr bwMode="auto">
          <a:xfrm>
            <a:off x="7310905" y="22200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0" name="AutoShape 15"/>
          <p:cNvSpPr>
            <a:spLocks noChangeArrowheads="1"/>
          </p:cNvSpPr>
          <p:nvPr/>
        </p:nvSpPr>
        <p:spPr bwMode="auto">
          <a:xfrm>
            <a:off x="6944280" y="32532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01" name="AutoShape 31"/>
          <p:cNvSpPr>
            <a:spLocks noChangeArrowheads="1"/>
          </p:cNvSpPr>
          <p:nvPr/>
        </p:nvSpPr>
        <p:spPr bwMode="auto">
          <a:xfrm>
            <a:off x="5733801" y="20922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02" name="AutoShape 62"/>
          <p:cNvSpPr>
            <a:spLocks noChangeArrowheads="1"/>
          </p:cNvSpPr>
          <p:nvPr/>
        </p:nvSpPr>
        <p:spPr bwMode="auto">
          <a:xfrm>
            <a:off x="8293136" y="5165305"/>
            <a:ext cx="228600" cy="228600"/>
          </a:xfrm>
          <a:prstGeom prst="star5">
            <a:avLst/>
          </a:prstGeom>
          <a:solidFill>
            <a:srgbClr val="31753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rgbClr val="333399"/>
              </a:solidFill>
            </a:endParaRPr>
          </a:p>
        </p:txBody>
      </p:sp>
      <p:sp>
        <p:nvSpPr>
          <p:cNvPr id="203" name="AutoShape 5"/>
          <p:cNvSpPr>
            <a:spLocks noChangeArrowheads="1"/>
          </p:cNvSpPr>
          <p:nvPr/>
        </p:nvSpPr>
        <p:spPr bwMode="auto">
          <a:xfrm>
            <a:off x="8347000" y="18080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04" name="AutoShape 11"/>
          <p:cNvSpPr>
            <a:spLocks noChangeArrowheads="1"/>
          </p:cNvSpPr>
          <p:nvPr/>
        </p:nvSpPr>
        <p:spPr bwMode="auto">
          <a:xfrm>
            <a:off x="4252538" y="2524363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" name="AutoShape 5"/>
          <p:cNvSpPr>
            <a:spLocks noChangeArrowheads="1"/>
          </p:cNvSpPr>
          <p:nvPr/>
        </p:nvSpPr>
        <p:spPr bwMode="auto">
          <a:xfrm>
            <a:off x="5206653" y="38294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6" name="AutoShape 5"/>
          <p:cNvSpPr>
            <a:spLocks noChangeArrowheads="1"/>
          </p:cNvSpPr>
          <p:nvPr/>
        </p:nvSpPr>
        <p:spPr bwMode="auto">
          <a:xfrm>
            <a:off x="7207100" y="35845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7" name="AutoShape 22"/>
          <p:cNvSpPr>
            <a:spLocks noChangeArrowheads="1"/>
          </p:cNvSpPr>
          <p:nvPr/>
        </p:nvSpPr>
        <p:spPr bwMode="auto">
          <a:xfrm>
            <a:off x="6575580" y="31389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08" name="AutoShape 60"/>
          <p:cNvSpPr>
            <a:spLocks noChangeArrowheads="1"/>
          </p:cNvSpPr>
          <p:nvPr/>
        </p:nvSpPr>
        <p:spPr bwMode="auto">
          <a:xfrm>
            <a:off x="3361524" y="19223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9" name="AutoShape 5"/>
          <p:cNvSpPr>
            <a:spLocks noChangeArrowheads="1"/>
          </p:cNvSpPr>
          <p:nvPr/>
        </p:nvSpPr>
        <p:spPr bwMode="auto">
          <a:xfrm>
            <a:off x="8532042" y="179205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10" name="AutoShape 14"/>
          <p:cNvSpPr>
            <a:spLocks noChangeArrowheads="1"/>
          </p:cNvSpPr>
          <p:nvPr/>
        </p:nvSpPr>
        <p:spPr bwMode="auto">
          <a:xfrm>
            <a:off x="2584029" y="33311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1" name="AutoShape 5"/>
          <p:cNvSpPr>
            <a:spLocks noChangeArrowheads="1"/>
          </p:cNvSpPr>
          <p:nvPr/>
        </p:nvSpPr>
        <p:spPr bwMode="auto">
          <a:xfrm>
            <a:off x="2469729" y="9460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2" name="AutoShape 44"/>
          <p:cNvSpPr>
            <a:spLocks noChangeArrowheads="1"/>
          </p:cNvSpPr>
          <p:nvPr/>
        </p:nvSpPr>
        <p:spPr bwMode="auto">
          <a:xfrm>
            <a:off x="7630705" y="30082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13" name="AutoShape 60"/>
          <p:cNvSpPr>
            <a:spLocks noChangeArrowheads="1"/>
          </p:cNvSpPr>
          <p:nvPr/>
        </p:nvSpPr>
        <p:spPr bwMode="auto">
          <a:xfrm>
            <a:off x="5156471" y="28939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4" name="AutoShape 31"/>
          <p:cNvSpPr>
            <a:spLocks noChangeArrowheads="1"/>
          </p:cNvSpPr>
          <p:nvPr/>
        </p:nvSpPr>
        <p:spPr bwMode="auto">
          <a:xfrm>
            <a:off x="6726800" y="29249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15" name="AutoShape 14"/>
          <p:cNvSpPr>
            <a:spLocks noChangeArrowheads="1"/>
          </p:cNvSpPr>
          <p:nvPr/>
        </p:nvSpPr>
        <p:spPr bwMode="auto">
          <a:xfrm>
            <a:off x="2438531" y="30382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6" name="AutoShape 5"/>
          <p:cNvSpPr>
            <a:spLocks noChangeArrowheads="1"/>
          </p:cNvSpPr>
          <p:nvPr/>
        </p:nvSpPr>
        <p:spPr bwMode="auto">
          <a:xfrm>
            <a:off x="7763998" y="22983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17" name="AutoShape 5"/>
          <p:cNvSpPr>
            <a:spLocks noChangeArrowheads="1"/>
          </p:cNvSpPr>
          <p:nvPr/>
        </p:nvSpPr>
        <p:spPr bwMode="auto">
          <a:xfrm>
            <a:off x="6667420" y="25163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18" name="AutoShape 60"/>
          <p:cNvSpPr>
            <a:spLocks noChangeArrowheads="1"/>
          </p:cNvSpPr>
          <p:nvPr/>
        </p:nvSpPr>
        <p:spPr bwMode="auto">
          <a:xfrm>
            <a:off x="2964118" y="16892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9" name="AutoShape 13"/>
          <p:cNvSpPr>
            <a:spLocks noChangeArrowheads="1"/>
          </p:cNvSpPr>
          <p:nvPr/>
        </p:nvSpPr>
        <p:spPr bwMode="auto">
          <a:xfrm>
            <a:off x="6333378" y="3738750"/>
            <a:ext cx="228600" cy="228600"/>
          </a:xfrm>
          <a:prstGeom prst="star5">
            <a:avLst/>
          </a:prstGeom>
          <a:solidFill>
            <a:srgbClr val="31753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0" name="AutoShape 14"/>
          <p:cNvSpPr>
            <a:spLocks noChangeArrowheads="1"/>
          </p:cNvSpPr>
          <p:nvPr/>
        </p:nvSpPr>
        <p:spPr bwMode="auto">
          <a:xfrm>
            <a:off x="3285324" y="328155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1" name="AutoShape 14"/>
          <p:cNvSpPr>
            <a:spLocks noChangeArrowheads="1"/>
          </p:cNvSpPr>
          <p:nvPr/>
        </p:nvSpPr>
        <p:spPr bwMode="auto">
          <a:xfrm>
            <a:off x="2355429" y="30246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7" name="AutoShape 14"/>
          <p:cNvSpPr>
            <a:spLocks noChangeArrowheads="1"/>
          </p:cNvSpPr>
          <p:nvPr/>
        </p:nvSpPr>
        <p:spPr bwMode="auto">
          <a:xfrm>
            <a:off x="8521736" y="17147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9" name="AutoShape 5"/>
          <p:cNvSpPr>
            <a:spLocks noChangeArrowheads="1"/>
          </p:cNvSpPr>
          <p:nvPr/>
        </p:nvSpPr>
        <p:spPr bwMode="auto">
          <a:xfrm>
            <a:off x="7872068" y="32532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" name="AutoShape 60"/>
          <p:cNvSpPr>
            <a:spLocks noChangeArrowheads="1"/>
          </p:cNvSpPr>
          <p:nvPr/>
        </p:nvSpPr>
        <p:spPr bwMode="auto">
          <a:xfrm>
            <a:off x="5290900" y="1998425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8" name="AutoShape 5"/>
          <p:cNvSpPr>
            <a:spLocks noChangeArrowheads="1"/>
          </p:cNvSpPr>
          <p:nvPr/>
        </p:nvSpPr>
        <p:spPr bwMode="auto">
          <a:xfrm>
            <a:off x="8138768" y="19223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67" name="AutoShape 5"/>
          <p:cNvSpPr>
            <a:spLocks noChangeArrowheads="1"/>
          </p:cNvSpPr>
          <p:nvPr/>
        </p:nvSpPr>
        <p:spPr bwMode="auto">
          <a:xfrm>
            <a:off x="2065629" y="2457577"/>
            <a:ext cx="228600" cy="228600"/>
          </a:xfrm>
          <a:prstGeom prst="star5">
            <a:avLst>
              <a:gd name="adj" fmla="val 20671"/>
              <a:gd name="hf" fmla="val 105146"/>
              <a:gd name="vf" fmla="val 110557"/>
            </a:avLst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8" name="AutoShape 14"/>
          <p:cNvSpPr>
            <a:spLocks noChangeArrowheads="1"/>
          </p:cNvSpPr>
          <p:nvPr/>
        </p:nvSpPr>
        <p:spPr bwMode="auto">
          <a:xfrm>
            <a:off x="2355615" y="3102500"/>
            <a:ext cx="228600" cy="228600"/>
          </a:xfrm>
          <a:prstGeom prst="star5">
            <a:avLst>
              <a:gd name="adj" fmla="val 20671"/>
              <a:gd name="hf" fmla="val 105146"/>
              <a:gd name="vf" fmla="val 110557"/>
            </a:avLst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9" name="AutoShape 11"/>
          <p:cNvSpPr>
            <a:spLocks noChangeArrowheads="1"/>
          </p:cNvSpPr>
          <p:nvPr/>
        </p:nvSpPr>
        <p:spPr bwMode="auto">
          <a:xfrm>
            <a:off x="2634029" y="32416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0" name="AutoShape 11"/>
          <p:cNvSpPr>
            <a:spLocks noChangeArrowheads="1"/>
          </p:cNvSpPr>
          <p:nvPr/>
        </p:nvSpPr>
        <p:spPr bwMode="auto">
          <a:xfrm>
            <a:off x="7147800" y="34770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1" name="AutoShape 5"/>
          <p:cNvSpPr>
            <a:spLocks noChangeArrowheads="1"/>
          </p:cNvSpPr>
          <p:nvPr/>
        </p:nvSpPr>
        <p:spPr bwMode="auto">
          <a:xfrm>
            <a:off x="7776698" y="3015958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2" name="AutoShape 5"/>
          <p:cNvSpPr>
            <a:spLocks noChangeArrowheads="1"/>
          </p:cNvSpPr>
          <p:nvPr/>
        </p:nvSpPr>
        <p:spPr bwMode="auto">
          <a:xfrm>
            <a:off x="5176600" y="41616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3" name="AutoShape 5"/>
          <p:cNvSpPr>
            <a:spLocks noChangeArrowheads="1"/>
          </p:cNvSpPr>
          <p:nvPr/>
        </p:nvSpPr>
        <p:spPr bwMode="auto">
          <a:xfrm>
            <a:off x="2291129" y="14606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4" name="AutoShape 15"/>
          <p:cNvSpPr>
            <a:spLocks noChangeArrowheads="1"/>
          </p:cNvSpPr>
          <p:nvPr/>
        </p:nvSpPr>
        <p:spPr bwMode="auto">
          <a:xfrm>
            <a:off x="6682505" y="36363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75" name="AutoShape 31"/>
          <p:cNvSpPr>
            <a:spLocks noChangeArrowheads="1"/>
          </p:cNvSpPr>
          <p:nvPr/>
        </p:nvSpPr>
        <p:spPr bwMode="auto">
          <a:xfrm>
            <a:off x="5938159" y="28411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76" name="AutoShape 31"/>
          <p:cNvSpPr>
            <a:spLocks noChangeArrowheads="1"/>
          </p:cNvSpPr>
          <p:nvPr/>
        </p:nvSpPr>
        <p:spPr bwMode="auto">
          <a:xfrm>
            <a:off x="5645753" y="266235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77" name="AutoShape 31"/>
          <p:cNvSpPr>
            <a:spLocks noChangeArrowheads="1"/>
          </p:cNvSpPr>
          <p:nvPr/>
        </p:nvSpPr>
        <p:spPr bwMode="auto">
          <a:xfrm>
            <a:off x="5683801" y="2436892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78" name="AutoShape 31"/>
          <p:cNvSpPr>
            <a:spLocks noChangeArrowheads="1"/>
          </p:cNvSpPr>
          <p:nvPr/>
        </p:nvSpPr>
        <p:spPr bwMode="auto">
          <a:xfrm>
            <a:off x="6884905" y="362445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79" name="AutoShape 31"/>
          <p:cNvSpPr>
            <a:spLocks noChangeArrowheads="1"/>
          </p:cNvSpPr>
          <p:nvPr/>
        </p:nvSpPr>
        <p:spPr bwMode="auto">
          <a:xfrm>
            <a:off x="6535439" y="31025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80" name="AutoShape 31"/>
          <p:cNvSpPr>
            <a:spLocks noChangeArrowheads="1"/>
          </p:cNvSpPr>
          <p:nvPr/>
        </p:nvSpPr>
        <p:spPr bwMode="auto">
          <a:xfrm>
            <a:off x="5531453" y="31025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81" name="AutoShape 31"/>
          <p:cNvSpPr>
            <a:spLocks noChangeArrowheads="1"/>
          </p:cNvSpPr>
          <p:nvPr/>
        </p:nvSpPr>
        <p:spPr bwMode="auto">
          <a:xfrm>
            <a:off x="6154439" y="2734812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82" name="AutoShape 31"/>
          <p:cNvSpPr>
            <a:spLocks noChangeArrowheads="1"/>
          </p:cNvSpPr>
          <p:nvPr/>
        </p:nvSpPr>
        <p:spPr bwMode="auto">
          <a:xfrm>
            <a:off x="5683853" y="32549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83" name="AutoShape 31"/>
          <p:cNvSpPr>
            <a:spLocks noChangeArrowheads="1"/>
          </p:cNvSpPr>
          <p:nvPr/>
        </p:nvSpPr>
        <p:spPr bwMode="auto">
          <a:xfrm>
            <a:off x="5836253" y="34073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84" name="AutoShape 31"/>
          <p:cNvSpPr>
            <a:spLocks noChangeArrowheads="1"/>
          </p:cNvSpPr>
          <p:nvPr/>
        </p:nvSpPr>
        <p:spPr bwMode="auto">
          <a:xfrm>
            <a:off x="8636036" y="11053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85" name="AutoShape 5"/>
          <p:cNvSpPr>
            <a:spLocks noChangeArrowheads="1"/>
          </p:cNvSpPr>
          <p:nvPr/>
        </p:nvSpPr>
        <p:spPr bwMode="auto">
          <a:xfrm>
            <a:off x="2141829" y="24257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6" name="AutoShape 5"/>
          <p:cNvSpPr>
            <a:spLocks noChangeArrowheads="1"/>
          </p:cNvSpPr>
          <p:nvPr/>
        </p:nvSpPr>
        <p:spPr bwMode="auto">
          <a:xfrm>
            <a:off x="6314600" y="16306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" name="AutoShape 31"/>
          <p:cNvSpPr>
            <a:spLocks noChangeArrowheads="1"/>
          </p:cNvSpPr>
          <p:nvPr/>
        </p:nvSpPr>
        <p:spPr bwMode="auto">
          <a:xfrm>
            <a:off x="5938159" y="26963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88" name="AutoShape 5"/>
          <p:cNvSpPr>
            <a:spLocks noChangeArrowheads="1"/>
          </p:cNvSpPr>
          <p:nvPr/>
        </p:nvSpPr>
        <p:spPr bwMode="auto">
          <a:xfrm>
            <a:off x="8293136" y="19914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89" name="AutoShape 5"/>
          <p:cNvSpPr>
            <a:spLocks noChangeArrowheads="1"/>
          </p:cNvSpPr>
          <p:nvPr/>
        </p:nvSpPr>
        <p:spPr bwMode="auto">
          <a:xfrm>
            <a:off x="7915988" y="20366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90" name="AutoShape 11"/>
          <p:cNvSpPr>
            <a:spLocks noChangeArrowheads="1"/>
          </p:cNvSpPr>
          <p:nvPr/>
        </p:nvSpPr>
        <p:spPr bwMode="auto">
          <a:xfrm>
            <a:off x="2584215" y="328155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91" name="AutoShape 60"/>
          <p:cNvSpPr>
            <a:spLocks noChangeArrowheads="1"/>
          </p:cNvSpPr>
          <p:nvPr/>
        </p:nvSpPr>
        <p:spPr bwMode="auto">
          <a:xfrm>
            <a:off x="6324991" y="3221627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92" name="AutoShape 61"/>
          <p:cNvSpPr>
            <a:spLocks noChangeArrowheads="1"/>
          </p:cNvSpPr>
          <p:nvPr/>
        </p:nvSpPr>
        <p:spPr bwMode="auto">
          <a:xfrm>
            <a:off x="7665084" y="4160918"/>
            <a:ext cx="228600" cy="228600"/>
          </a:xfrm>
          <a:prstGeom prst="star5">
            <a:avLst/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93" name="AutoShape 60"/>
          <p:cNvSpPr>
            <a:spLocks noChangeArrowheads="1"/>
          </p:cNvSpPr>
          <p:nvPr/>
        </p:nvSpPr>
        <p:spPr bwMode="auto">
          <a:xfrm>
            <a:off x="2862629" y="28311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94" name="AutoShape 5"/>
          <p:cNvSpPr>
            <a:spLocks noChangeArrowheads="1"/>
          </p:cNvSpPr>
          <p:nvPr/>
        </p:nvSpPr>
        <p:spPr bwMode="auto">
          <a:xfrm>
            <a:off x="2950394" y="10515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95" name="AutoShape 11"/>
          <p:cNvSpPr>
            <a:spLocks noChangeArrowheads="1"/>
          </p:cNvSpPr>
          <p:nvPr/>
        </p:nvSpPr>
        <p:spPr bwMode="auto">
          <a:xfrm>
            <a:off x="5198553" y="373875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96" name="AutoShape 60"/>
          <p:cNvSpPr>
            <a:spLocks noChangeArrowheads="1"/>
          </p:cNvSpPr>
          <p:nvPr/>
        </p:nvSpPr>
        <p:spPr bwMode="auto">
          <a:xfrm>
            <a:off x="5798153" y="20922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98" name="AutoShape 58"/>
          <p:cNvSpPr>
            <a:spLocks noChangeArrowheads="1"/>
          </p:cNvSpPr>
          <p:nvPr/>
        </p:nvSpPr>
        <p:spPr bwMode="auto">
          <a:xfrm>
            <a:off x="7170224" y="3791173"/>
            <a:ext cx="228600" cy="228600"/>
          </a:xfrm>
          <a:prstGeom prst="star5">
            <a:avLst/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99" name="AutoShape 5"/>
          <p:cNvSpPr>
            <a:spLocks noChangeArrowheads="1"/>
          </p:cNvSpPr>
          <p:nvPr/>
        </p:nvSpPr>
        <p:spPr bwMode="auto">
          <a:xfrm>
            <a:off x="7559806" y="4280669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300" name="AutoShape 5"/>
          <p:cNvSpPr>
            <a:spLocks noChangeArrowheads="1"/>
          </p:cNvSpPr>
          <p:nvPr/>
        </p:nvSpPr>
        <p:spPr bwMode="auto">
          <a:xfrm>
            <a:off x="8428644" y="166684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97" name="AutoShape 31"/>
          <p:cNvSpPr>
            <a:spLocks noChangeArrowheads="1"/>
          </p:cNvSpPr>
          <p:nvPr/>
        </p:nvSpPr>
        <p:spPr bwMode="auto">
          <a:xfrm>
            <a:off x="5805759" y="2923900"/>
            <a:ext cx="228600" cy="228600"/>
          </a:xfrm>
          <a:prstGeom prst="star5">
            <a:avLst/>
          </a:prstGeom>
          <a:solidFill>
            <a:srgbClr val="6600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301" name="AutoShape 5"/>
          <p:cNvSpPr>
            <a:spLocks noChangeArrowheads="1"/>
          </p:cNvSpPr>
          <p:nvPr/>
        </p:nvSpPr>
        <p:spPr bwMode="auto">
          <a:xfrm>
            <a:off x="5141456" y="3623625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2" name="AutoShape 5"/>
          <p:cNvSpPr>
            <a:spLocks noChangeArrowheads="1"/>
          </p:cNvSpPr>
          <p:nvPr/>
        </p:nvSpPr>
        <p:spPr bwMode="auto">
          <a:xfrm>
            <a:off x="8248706" y="1928000"/>
            <a:ext cx="228600" cy="228600"/>
          </a:xfrm>
          <a:prstGeom prst="star5">
            <a:avLst/>
          </a:prstGeom>
          <a:solidFill>
            <a:srgbClr val="E90D1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549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champions do?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Facilitate computing- and data-intensive research and education; </a:t>
            </a:r>
          </a:p>
          <a:p>
            <a:r>
              <a:rPr lang="en-US" dirty="0"/>
              <a:t>Help their local researchers and educators to find and use the advanced digital services that best meet their needs;</a:t>
            </a:r>
          </a:p>
          <a:p>
            <a:r>
              <a:rPr lang="en-US" dirty="0"/>
              <a:t>Share CI challenges and solutions.</a:t>
            </a:r>
          </a:p>
          <a:p>
            <a:pPr marL="0" indent="0">
              <a:buNone/>
            </a:pPr>
            <a:r>
              <a:rPr lang="en-US" dirty="0"/>
              <a:t>(at all levels: workgroup, institutional, regional, national, and international)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94693-8F68-4EC8-9125-EBFC8C6EC0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631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648200"/>
          </a:xfrm>
        </p:spPr>
        <p:txBody>
          <a:bodyPr/>
          <a:lstStyle/>
          <a:p>
            <a:r>
              <a:rPr lang="en-US" dirty="0"/>
              <a:t>New umbrella in XSEDE: Champion Program plus new stuff</a:t>
            </a:r>
          </a:p>
          <a:p>
            <a:r>
              <a:rPr lang="en-US" dirty="0"/>
              <a:t>Co-managers: Dana Brunson &amp; Henry Neeman</a:t>
            </a:r>
          </a:p>
          <a:p>
            <a:r>
              <a:rPr lang="en-US" dirty="0"/>
              <a:t>Deputy Manager: Kay Hunt</a:t>
            </a:r>
          </a:p>
          <a:p>
            <a:r>
              <a:rPr lang="en-US" dirty="0"/>
              <a:t>Regional coordinator (and more): Jeff Pummill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94693-8F68-4EC8-9125-EBFC8C6EC00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982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3609"/>
            <a:ext cx="82296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Increase scalable, sustainable institutional uptake of advanced digital services from providers at all levels;</a:t>
            </a:r>
          </a:p>
          <a:p>
            <a:r>
              <a:rPr lang="en-US" dirty="0"/>
              <a:t>Foster a broader, deeper, more agile, more sustainable and more diverse nationwide cyberinfrastructure ecosystem;</a:t>
            </a:r>
          </a:p>
          <a:p>
            <a:r>
              <a:rPr lang="en-US" dirty="0"/>
              <a:t>Cultivate inter-institutional interchange of resources, expertise and support;</a:t>
            </a:r>
          </a:p>
          <a:p>
            <a:r>
              <a:rPr lang="en-US" dirty="0"/>
              <a:t>Sustain this community beyond XSEDE</a:t>
            </a:r>
          </a:p>
          <a:p>
            <a:pPr marL="0" indent="0">
              <a:buNone/>
            </a:pP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94693-8F68-4EC8-9125-EBFC8C6EC00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506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ACI-REF++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Started with Clemson-led Phase 1 project</a:t>
            </a:r>
          </a:p>
          <a:p>
            <a:r>
              <a:rPr lang="en-US" dirty="0"/>
              <a:t>Virtual Residents – us!</a:t>
            </a:r>
          </a:p>
          <a:p>
            <a:r>
              <a:rPr lang="en-US" dirty="0"/>
              <a:t>More projects in the pipeline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E2E54-32CA-464B-86C9-BCA1A51E26B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22591"/>
      </p:ext>
    </p:extLst>
  </p:cSld>
  <p:clrMapOvr>
    <a:masterClrMapping/>
  </p:clrMapOvr>
</p:sld>
</file>

<file path=ppt/theme/theme1.xml><?xml version="1.0" encoding="utf-8"?>
<a:theme xmlns:a="http://schemas.openxmlformats.org/drawingml/2006/main" name="OKSTATE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15751</TotalTime>
  <Words>592</Words>
  <Application>Microsoft Office PowerPoint</Application>
  <PresentationFormat>On-screen Show (4:3)</PresentationFormat>
  <Paragraphs>122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OKSTATE </vt:lpstr>
      <vt:lpstr>CI Milieu (Mafia, Peeps, Homies)</vt:lpstr>
      <vt:lpstr>Are You Lonely?</vt:lpstr>
      <vt:lpstr>Why, What, How?</vt:lpstr>
      <vt:lpstr>Champions</vt:lpstr>
      <vt:lpstr>PowerPoint Presentation</vt:lpstr>
      <vt:lpstr>What do champions do? </vt:lpstr>
      <vt:lpstr>Campus Engagement</vt:lpstr>
      <vt:lpstr>Goals</vt:lpstr>
      <vt:lpstr>ACI-REF++</vt:lpstr>
      <vt:lpstr>What is an ACI-REF?</vt:lpstr>
      <vt:lpstr>Software/Data Carpentry</vt:lpstr>
      <vt:lpstr>CASC</vt:lpstr>
      <vt:lpstr>Dizzying list- how many are you in?</vt:lpstr>
      <vt:lpstr>What other professional communities do you belong to?  (CI or otherwise)</vt:lpstr>
      <vt:lpstr>Inspiration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Brunson, Dana</dc:creator>
  <cp:lastModifiedBy>Dana Brunson</cp:lastModifiedBy>
  <cp:revision>139</cp:revision>
  <cp:lastPrinted>2012-10-01T15:38:37Z</cp:lastPrinted>
  <dcterms:created xsi:type="dcterms:W3CDTF">2011-09-26T15:02:02Z</dcterms:created>
  <dcterms:modified xsi:type="dcterms:W3CDTF">2016-08-10T15:53:11Z</dcterms:modified>
</cp:coreProperties>
</file>