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2"/>
  </p:notesMasterIdLst>
  <p:handoutMasterIdLst>
    <p:handoutMasterId r:id="rId33"/>
  </p:handoutMasterIdLst>
  <p:sldIdLst>
    <p:sldId id="701" r:id="rId2"/>
    <p:sldId id="1094" r:id="rId3"/>
    <p:sldId id="1095" r:id="rId4"/>
    <p:sldId id="1096" r:id="rId5"/>
    <p:sldId id="1097" r:id="rId6"/>
    <p:sldId id="1098" r:id="rId7"/>
    <p:sldId id="1099" r:id="rId8"/>
    <p:sldId id="1100" r:id="rId9"/>
    <p:sldId id="1101" r:id="rId10"/>
    <p:sldId id="1102" r:id="rId11"/>
    <p:sldId id="1103" r:id="rId12"/>
    <p:sldId id="1104" r:id="rId13"/>
    <p:sldId id="1105" r:id="rId14"/>
    <p:sldId id="1106" r:id="rId15"/>
    <p:sldId id="1107" r:id="rId16"/>
    <p:sldId id="1108" r:id="rId17"/>
    <p:sldId id="1109" r:id="rId18"/>
    <p:sldId id="1110" r:id="rId19"/>
    <p:sldId id="1111" r:id="rId20"/>
    <p:sldId id="1112" r:id="rId21"/>
    <p:sldId id="1113" r:id="rId22"/>
    <p:sldId id="1114" r:id="rId23"/>
    <p:sldId id="1115" r:id="rId24"/>
    <p:sldId id="1116" r:id="rId25"/>
    <p:sldId id="1117" r:id="rId26"/>
    <p:sldId id="1118" r:id="rId27"/>
    <p:sldId id="1119" r:id="rId28"/>
    <p:sldId id="1120" r:id="rId29"/>
    <p:sldId id="1074" r:id="rId30"/>
    <p:sldId id="1073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575" autoAdjust="0"/>
  </p:normalViewPr>
  <p:slideViewPr>
    <p:cSldViewPr>
      <p:cViewPr varScale="1">
        <p:scale>
          <a:sx n="61" d="100"/>
          <a:sy n="61" d="100"/>
        </p:scale>
        <p:origin x="2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Write a CI Proposal</a:t>
            </a:r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4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6175524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9" descr="ouit_logo_smal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47800" y="6127899"/>
            <a:ext cx="114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933448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Cyberinfrastructure</a:t>
            </a:r>
            <a:b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User Support</a:t>
            </a: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</a:t>
            </a:r>
            <a:r>
              <a:rPr lang="en-US" b="1" dirty="0" err="1" smtClean="0"/>
              <a:t>Neeman</a:t>
            </a:r>
            <a:r>
              <a:rPr lang="en-US" b="1" dirty="0" smtClean="0"/>
              <a:t>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Assistant Vice President, Information Technology -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Associate Professor,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Adjunct Faculty,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ACI-REF Virtual Residency Workshop 2015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 smtClean="0"/>
              <a:t>Monday June 1 2015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5254752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4" descr="Image result for great plains networ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81000" y="-94145"/>
            <a:ext cx="10515600" cy="1325563"/>
          </a:xfrm>
        </p:spPr>
        <p:txBody>
          <a:bodyPr/>
          <a:lstStyle/>
          <a:p>
            <a:r>
              <a:rPr lang="en-US" dirty="0"/>
              <a:t>Category 1: Novice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924800" cy="391208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Needs: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orientation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 101 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editor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elp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configuring their MS Windows/OSX systems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existing software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nstallation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new software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elp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tools to move data in/out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elp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very first job submission script </a:t>
            </a:r>
          </a:p>
        </p:txBody>
      </p:sp>
    </p:spTree>
    <p:extLst>
      <p:ext uri="{BB962C8B-B14F-4D97-AF65-F5344CB8AC3E}">
        <p14:creationId xmlns:p14="http://schemas.microsoft.com/office/powerpoint/2010/main" val="1041088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3431" y="152400"/>
            <a:ext cx="7696200" cy="986897"/>
          </a:xfrm>
        </p:spPr>
        <p:txBody>
          <a:bodyPr/>
          <a:lstStyle/>
          <a:p>
            <a:r>
              <a:rPr lang="en-US" dirty="0"/>
              <a:t>Category 1: Novice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3984" y="1190724"/>
            <a:ext cx="8337179" cy="533094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approaches for effective support: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to build mutual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orientations and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aintain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up-to-date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documentation.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rovide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links to existing help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locations.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uggest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web search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feel better about their simple (or sometimes stupid)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xplain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steps for resolution in simple, replicable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 list of commands to general/conceptual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patient and polite!</a:t>
            </a:r>
          </a:p>
        </p:txBody>
      </p:sp>
    </p:spTree>
    <p:extLst>
      <p:ext uri="{BB962C8B-B14F-4D97-AF65-F5344CB8AC3E}">
        <p14:creationId xmlns:p14="http://schemas.microsoft.com/office/powerpoint/2010/main" val="64982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81000" y="421827"/>
            <a:ext cx="10515600" cy="628644"/>
          </a:xfrm>
        </p:spPr>
        <p:txBody>
          <a:bodyPr>
            <a:normAutofit fontScale="90000"/>
          </a:bodyPr>
          <a:lstStyle/>
          <a:p>
            <a:r>
              <a:rPr lang="en-US" dirty="0"/>
              <a:t>Category 2: Intermediate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0531" y="1381144"/>
            <a:ext cx="8382000" cy="5248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Points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10-25% of the support requests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argest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 of the compute activity on the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xperience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clusters in the same or other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notice and report system problems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ybrid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 of straightforward and complex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dvanced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multi-step scientific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standard help channels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uggest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their own problems and may not like what you did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 as the local technical expert and often train novice users in their group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99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457200" y="-214765"/>
            <a:ext cx="10515600" cy="1325563"/>
          </a:xfrm>
        </p:spPr>
        <p:txBody>
          <a:bodyPr/>
          <a:lstStyle/>
          <a:p>
            <a:r>
              <a:rPr lang="en-US" dirty="0"/>
              <a:t>Category 2: Intermediate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14861" cy="428432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Needs: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dvanced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(and group-specific) information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ell-explained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solutions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performance/efficiency from already running codes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pecific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modules/patches/versions for existing software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igher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control on their jobs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ccess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specialized computational resources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onfigurations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may conflict with system defaults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development/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debugging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/profiling support 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ata/statistics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resolution of conflicts with other users</a:t>
            </a:r>
          </a:p>
        </p:txBody>
      </p:sp>
    </p:spTree>
    <p:extLst>
      <p:ext uri="{BB962C8B-B14F-4D97-AF65-F5344CB8AC3E}">
        <p14:creationId xmlns:p14="http://schemas.microsoft.com/office/powerpoint/2010/main" val="2170677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31031" y="-228600"/>
            <a:ext cx="8001000" cy="1325563"/>
          </a:xfrm>
        </p:spPr>
        <p:txBody>
          <a:bodyPr/>
          <a:lstStyle/>
          <a:p>
            <a:r>
              <a:rPr lang="en-US" dirty="0"/>
              <a:t>Category 2: Intermediate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305996"/>
            <a:ext cx="8610600" cy="4842556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approaches for effective support: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to build mutual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classes to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“teach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fish.”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chedule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one-on-one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exceptional/advanced cases to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help pages.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 data/evidence instead of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speculation.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dmit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speculation if it is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inevitable.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transparency: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 separate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from vendor support and user forums, keeping users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CC'ed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patient and polite!</a:t>
            </a:r>
          </a:p>
        </p:txBody>
      </p:sp>
    </p:spTree>
    <p:extLst>
      <p:ext uri="{BB962C8B-B14F-4D97-AF65-F5344CB8AC3E}">
        <p14:creationId xmlns:p14="http://schemas.microsoft.com/office/powerpoint/2010/main" val="1478656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28996"/>
            <a:ext cx="7391400" cy="542567"/>
          </a:xfrm>
        </p:spPr>
        <p:txBody>
          <a:bodyPr>
            <a:normAutofit fontScale="90000"/>
          </a:bodyPr>
          <a:lstStyle/>
          <a:p>
            <a:r>
              <a:rPr lang="en-US" dirty="0"/>
              <a:t>Category 3: Advanced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6231" y="1300161"/>
            <a:ext cx="8055769" cy="502443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Points: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xperience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and access to multiple clusters 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nly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small fraction of support requests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nclination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bypassing the ticket system</a:t>
            </a:r>
            <a:endParaRPr lang="en-US" sz="2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sually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problems with long resolution time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fix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themselves, and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as a last resort (i.e. when it's too late)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sually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extremes; either hostile or extremely collaborative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busy or advanced to act as the local expert for their group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to incomprehensible workflows</a:t>
            </a:r>
            <a:endParaRPr lang="en-US" sz="2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sually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 challenging problems, open to workarounds </a:t>
            </a:r>
            <a:endParaRPr lang="en-US" sz="2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uggest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improvements on the systems (hardware and software) and provide useful feedback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experimentation with new systems and software</a:t>
            </a:r>
            <a:endParaRPr lang="en-US" sz="2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bugs in libraries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06804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533400" y="-228600"/>
            <a:ext cx="10515600" cy="1325563"/>
          </a:xfrm>
        </p:spPr>
        <p:txBody>
          <a:bodyPr/>
          <a:lstStyle/>
          <a:p>
            <a:r>
              <a:rPr lang="en-US" dirty="0"/>
              <a:t>Category 3: Advanced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351338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Needs: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VIP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irect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open communication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ocial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cknowledgement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their level of knowledge and intelligence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igh-level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direct vendor/developer support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exceptions, even though they require violation of existing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lmost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else listed under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“common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users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needs”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password (the answer is still no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0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7010400" cy="1325563"/>
          </a:xfrm>
        </p:spPr>
        <p:txBody>
          <a:bodyPr/>
          <a:lstStyle/>
          <a:p>
            <a:r>
              <a:rPr lang="en-US" dirty="0"/>
              <a:t>Category 3: Advanced Users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4190999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approaches for effective support: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to build mutual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chedule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one-on-one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learn more about their research, deadlines and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aspirations.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careful saying that something is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impossible.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exceptions as long as it does not impact other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speculation as much as possible (as with all users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completely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 easily separate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ncourage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to contact vendor support or user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very patient and polite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19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9639" y="1852268"/>
            <a:ext cx="6896561" cy="1325563"/>
          </a:xfrm>
        </p:spPr>
        <p:txBody>
          <a:bodyPr/>
          <a:lstStyle/>
          <a:p>
            <a:pPr algn="ctr"/>
            <a:r>
              <a:rPr lang="en-US" sz="4800" b="1" dirty="0"/>
              <a:t>PART II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3564701"/>
            <a:ext cx="7696200" cy="1388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Policies, Politics, Conflicts and Personality Management</a:t>
            </a:r>
          </a:p>
        </p:txBody>
      </p:sp>
    </p:spTree>
    <p:extLst>
      <p:ext uri="{BB962C8B-B14F-4D97-AF65-F5344CB8AC3E}">
        <p14:creationId xmlns:p14="http://schemas.microsoft.com/office/powerpoint/2010/main" val="292740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305800" cy="1325563"/>
          </a:xfrm>
        </p:spPr>
        <p:txBody>
          <a:bodyPr/>
          <a:lstStyle/>
          <a:p>
            <a:r>
              <a:rPr lang="en-US" dirty="0"/>
              <a:t>Policies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516063"/>
            <a:ext cx="8458200" cy="497720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help keep user demands under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ublish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 in places easy to find (online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to explain the reasoning behind each policy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as strict as possible, be open to exceptions 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ncourage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to openly discuss and criticize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hesitate updating policies frequently to stay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and effective communication with decision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delegation privileges to speed things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policies for resources you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own, but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them.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94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990600" y="-228600"/>
            <a:ext cx="10515600" cy="1325563"/>
          </a:xfrm>
        </p:spPr>
        <p:txBody>
          <a:bodyPr/>
          <a:lstStyle/>
          <a:p>
            <a:r>
              <a:rPr lang="en-US" dirty="0"/>
              <a:t>Targets for this session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458516"/>
            <a:ext cx="8382000" cy="4713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Points </a:t>
            </a:r>
            <a:r>
              <a:rPr lang="en-US" b="1" dirty="0"/>
              <a:t>of interest:</a:t>
            </a:r>
          </a:p>
          <a:p>
            <a:pPr>
              <a:spcBef>
                <a:spcPts val="0"/>
              </a:spcBef>
            </a:pPr>
            <a:r>
              <a:rPr lang="en-US" dirty="0"/>
              <a:t>D</a:t>
            </a:r>
            <a:r>
              <a:rPr lang="en-US" dirty="0" smtClean="0"/>
              <a:t>ifferences </a:t>
            </a:r>
            <a:r>
              <a:rPr lang="en-US" dirty="0"/>
              <a:t>between </a:t>
            </a:r>
            <a:r>
              <a:rPr lang="en-US" dirty="0" smtClean="0"/>
              <a:t>CI </a:t>
            </a:r>
            <a:r>
              <a:rPr lang="en-US" dirty="0"/>
              <a:t>and conventional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CI </a:t>
            </a:r>
            <a:r>
              <a:rPr lang="en-US" dirty="0"/>
              <a:t>user categories and differences in their support </a:t>
            </a:r>
          </a:p>
          <a:p>
            <a:pPr>
              <a:spcBef>
                <a:spcPts val="0"/>
              </a:spcBef>
            </a:pPr>
            <a:r>
              <a:rPr lang="en-US" dirty="0"/>
              <a:t>H</a:t>
            </a:r>
            <a:r>
              <a:rPr lang="en-US" dirty="0" smtClean="0"/>
              <a:t>uman </a:t>
            </a:r>
            <a:r>
              <a:rPr lang="en-US" dirty="0"/>
              <a:t>aspect of </a:t>
            </a:r>
            <a:r>
              <a:rPr lang="en-US" dirty="0" smtClean="0"/>
              <a:t>CI </a:t>
            </a:r>
            <a:r>
              <a:rPr lang="en-US" dirty="0"/>
              <a:t>support (i.e. politics, conflicts)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Problems </a:t>
            </a:r>
            <a:r>
              <a:rPr lang="en-US" dirty="0"/>
              <a:t>common to most </a:t>
            </a:r>
            <a:r>
              <a:rPr lang="en-US" dirty="0" smtClean="0"/>
              <a:t>institutions</a:t>
            </a:r>
            <a:r>
              <a:rPr lang="en-US" dirty="0"/>
              <a:t>/centers supporting </a:t>
            </a:r>
            <a:r>
              <a:rPr lang="en-US" dirty="0" smtClean="0"/>
              <a:t>CI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</a:t>
            </a:r>
            <a:r>
              <a:rPr lang="en-US" dirty="0" smtClean="0"/>
              <a:t>xchange </a:t>
            </a:r>
            <a:r>
              <a:rPr lang="en-US" dirty="0"/>
              <a:t>different approaches/solutions to common problems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CI </a:t>
            </a:r>
            <a:r>
              <a:rPr lang="en-US" dirty="0"/>
              <a:t>education and training</a:t>
            </a:r>
          </a:p>
          <a:p>
            <a:pPr>
              <a:spcBef>
                <a:spcPts val="0"/>
              </a:spcBef>
            </a:pPr>
            <a:r>
              <a:rPr lang="en-US" dirty="0"/>
              <a:t>L</a:t>
            </a:r>
            <a:r>
              <a:rPr lang="en-US" dirty="0" smtClean="0"/>
              <a:t>essons we’ve </a:t>
            </a:r>
            <a:r>
              <a:rPr lang="en-US" dirty="0" smtClean="0"/>
              <a:t>learned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slides were provided by Mehmet (Memo)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Georgia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 and are used with 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permission.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edits have been made.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30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826971"/>
          </a:xfrm>
        </p:spPr>
        <p:txBody>
          <a:bodyPr/>
          <a:lstStyle/>
          <a:p>
            <a:r>
              <a:rPr lang="en-US" dirty="0"/>
              <a:t>Politics and Conflicts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848600" cy="4371975"/>
          </a:xfrm>
        </p:spPr>
        <p:txBody>
          <a:bodyPr>
            <a:normAutofit/>
          </a:bodyPr>
          <a:lstStyle/>
          <a:p>
            <a:r>
              <a:rPr lang="en-US" dirty="0"/>
              <a:t>Tricky but inevitable</a:t>
            </a:r>
          </a:p>
          <a:p>
            <a:r>
              <a:rPr lang="en-US" dirty="0"/>
              <a:t>No magic formula, needs case-specific creative solutions</a:t>
            </a:r>
          </a:p>
          <a:p>
            <a:r>
              <a:rPr lang="en-US" dirty="0"/>
              <a:t>Biggest challenge: conflicts due to limited resources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onfigure </a:t>
            </a:r>
            <a:r>
              <a:rPr lang="en-US" dirty="0"/>
              <a:t>systems to exactly match </a:t>
            </a:r>
            <a:r>
              <a:rPr lang="en-US" dirty="0" smtClean="0"/>
              <a:t>policies.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ollect </a:t>
            </a:r>
            <a:r>
              <a:rPr lang="en-US" dirty="0"/>
              <a:t>and store data for past and present </a:t>
            </a:r>
            <a:r>
              <a:rPr lang="en-US" dirty="0" smtClean="0"/>
              <a:t>usage.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users with tools to browse data/statistics for their </a:t>
            </a:r>
            <a:r>
              <a:rPr lang="en-US" dirty="0" smtClean="0"/>
              <a:t>accounts.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un </a:t>
            </a:r>
            <a:r>
              <a:rPr lang="en-US" dirty="0"/>
              <a:t>regular audits to defuse problems before they </a:t>
            </a:r>
            <a:r>
              <a:rPr lang="en-US" dirty="0" smtClean="0"/>
              <a:t>explode.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6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914400" y="-238919"/>
            <a:ext cx="10515600" cy="1325563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Tiers of Conflict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077200" cy="3051175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to a group/department: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solve with communication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agreements.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groups/department: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messy quick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users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staff: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clear policies handy as a basis for declining impossible requests, and keep solid statistics/data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52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457200" y="393237"/>
            <a:ext cx="10515600" cy="798749"/>
          </a:xfrm>
        </p:spPr>
        <p:txBody>
          <a:bodyPr/>
          <a:lstStyle/>
          <a:p>
            <a:r>
              <a:rPr lang="en-US" dirty="0"/>
              <a:t>Personality Management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5174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are difficult than others; why they behave that way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irrelevant.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take anything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personally;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any harassment you may receive and do not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retaliate.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cases users do not mean bad, but they are extremely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frustrated.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mistake caused frustration, take responsibility and offer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apology.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empathy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demonstrate sincere intention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cknowledge that: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understand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aware of its particular impact on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 of, and show tolerance for cultural differences and language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powerful only when used appropriately, avoid being awkward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insulting.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 until having a resolution, respond immediately to inform that you started working on the problem, and provide frequent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99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80639" y="1752600"/>
            <a:ext cx="670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PART III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95400" y="3465033"/>
            <a:ext cx="6705600" cy="1388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Outreach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22051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38300" y="-228600"/>
            <a:ext cx="5638800" cy="1325563"/>
          </a:xfrm>
        </p:spPr>
        <p:txBody>
          <a:bodyPr/>
          <a:lstStyle/>
          <a:p>
            <a:r>
              <a:rPr lang="en-US" dirty="0"/>
              <a:t>Trainings and Tutorials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543800" cy="4876800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Novice Users: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ask for help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and best practices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asic Linux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 access, concepts, scheduling system, software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roubleshooting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related problems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Users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ebugging/optimization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codes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specific details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dvanced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common tools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 Python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arallel MATLAB)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6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1132" y="-152400"/>
            <a:ext cx="7010400" cy="1325563"/>
          </a:xfrm>
        </p:spPr>
        <p:txBody>
          <a:bodyPr/>
          <a:lstStyle/>
          <a:p>
            <a:r>
              <a:rPr lang="en-US" dirty="0"/>
              <a:t>Group Consultations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4346" y="1371600"/>
            <a:ext cx="7696200" cy="3735387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sz="2400" dirty="0" smtClean="0"/>
              <a:t>ini-orientations </a:t>
            </a:r>
            <a:r>
              <a:rPr lang="en-US" sz="2400" dirty="0"/>
              <a:t>for newly joining groups</a:t>
            </a:r>
          </a:p>
          <a:p>
            <a:r>
              <a:rPr lang="en-US" dirty="0"/>
              <a:t>D</a:t>
            </a:r>
            <a:r>
              <a:rPr lang="en-US" sz="2400" dirty="0" smtClean="0"/>
              <a:t>epartmental </a:t>
            </a:r>
            <a:r>
              <a:rPr lang="en-US" sz="2400" dirty="0"/>
              <a:t>meetings to provide feedback for resolution of internal conflicts</a:t>
            </a:r>
          </a:p>
          <a:p>
            <a:r>
              <a:rPr lang="en-US" dirty="0"/>
              <a:t>R</a:t>
            </a:r>
            <a:r>
              <a:rPr lang="en-US" sz="2400" dirty="0" smtClean="0"/>
              <a:t>esolution </a:t>
            </a:r>
            <a:r>
              <a:rPr lang="en-US" sz="2400" dirty="0"/>
              <a:t>of technical problems that are specific to a group</a:t>
            </a:r>
          </a:p>
          <a:p>
            <a:r>
              <a:rPr lang="en-US" sz="2400" dirty="0" smtClean="0"/>
              <a:t>Technical </a:t>
            </a:r>
            <a:r>
              <a:rPr lang="en-US" sz="2400" dirty="0"/>
              <a:t>feedback to assist in policy making and system purchases</a:t>
            </a:r>
          </a:p>
          <a:p>
            <a:r>
              <a:rPr lang="en-US" dirty="0"/>
              <a:t>I</a:t>
            </a:r>
            <a:r>
              <a:rPr lang="en-US" sz="2400" dirty="0" smtClean="0"/>
              <a:t>ntroduction </a:t>
            </a:r>
            <a:r>
              <a:rPr lang="en-US" sz="2400" dirty="0"/>
              <a:t>of services to new groups with interest in getting resources</a:t>
            </a:r>
          </a:p>
        </p:txBody>
      </p:sp>
    </p:spTree>
    <p:extLst>
      <p:ext uri="{BB962C8B-B14F-4D97-AF65-F5344CB8AC3E}">
        <p14:creationId xmlns:p14="http://schemas.microsoft.com/office/powerpoint/2010/main" val="1533644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467600" cy="1325563"/>
          </a:xfrm>
        </p:spPr>
        <p:txBody>
          <a:bodyPr/>
          <a:lstStyle/>
          <a:p>
            <a:r>
              <a:rPr lang="en-US" dirty="0"/>
              <a:t>Grant Writing Help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610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Level 1: </a:t>
            </a:r>
            <a:r>
              <a:rPr lang="en-US" dirty="0"/>
              <a:t>Answer questions (e.g. hardware specs, software licenses)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Level 2:</a:t>
            </a:r>
            <a:r>
              <a:rPr lang="en-US" dirty="0"/>
              <a:t> Contribute facilities document, budget, letters of supports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Level 3: </a:t>
            </a:r>
            <a:r>
              <a:rPr lang="en-US" dirty="0"/>
              <a:t>Writing and revising </a:t>
            </a:r>
            <a:r>
              <a:rPr lang="en-US" dirty="0" smtClean="0"/>
              <a:t>portions </a:t>
            </a:r>
            <a:r>
              <a:rPr lang="en-US" dirty="0"/>
              <a:t>of the grant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Level 4:</a:t>
            </a:r>
            <a:r>
              <a:rPr lang="en-US" dirty="0"/>
              <a:t> Initiate new grants to get more resources </a:t>
            </a:r>
          </a:p>
        </p:txBody>
      </p:sp>
    </p:spTree>
    <p:extLst>
      <p:ext uri="{BB962C8B-B14F-4D97-AF65-F5344CB8AC3E}">
        <p14:creationId xmlns:p14="http://schemas.microsoft.com/office/powerpoint/2010/main" val="1489518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21531" y="-228600"/>
            <a:ext cx="76200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Collaborations with Researchers and Vendors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84331" cy="44196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scientists helping research scientists </a:t>
            </a:r>
          </a:p>
          <a:p>
            <a:r>
              <a:rPr lang="en-US" dirty="0"/>
              <a:t>C</a:t>
            </a:r>
            <a:r>
              <a:rPr lang="en-US" dirty="0" smtClean="0"/>
              <a:t>rucial </a:t>
            </a:r>
            <a:r>
              <a:rPr lang="en-US" dirty="0"/>
              <a:t>for staying relevant </a:t>
            </a:r>
          </a:p>
          <a:p>
            <a:r>
              <a:rPr lang="en-US" dirty="0"/>
              <a:t>C</a:t>
            </a:r>
            <a:r>
              <a:rPr lang="en-US" dirty="0" smtClean="0"/>
              <a:t>ollaborative </a:t>
            </a:r>
            <a:r>
              <a:rPr lang="en-US" dirty="0"/>
              <a:t>grant writing</a:t>
            </a:r>
          </a:p>
          <a:p>
            <a:r>
              <a:rPr lang="en-US" dirty="0"/>
              <a:t>C</a:t>
            </a:r>
            <a:r>
              <a:rPr lang="en-US" dirty="0" smtClean="0"/>
              <a:t>ollaborative </a:t>
            </a:r>
            <a:r>
              <a:rPr lang="en-US" dirty="0"/>
              <a:t>projects/papers (in acknowledgements or as </a:t>
            </a:r>
            <a:r>
              <a:rPr lang="en-US" dirty="0" smtClean="0"/>
              <a:t>co-authors</a:t>
            </a:r>
            <a:r>
              <a:rPr lang="en-US" dirty="0"/>
              <a:t>)</a:t>
            </a:r>
          </a:p>
          <a:p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for classes and workshops</a:t>
            </a:r>
          </a:p>
          <a:p>
            <a:r>
              <a:rPr lang="en-US" dirty="0"/>
              <a:t>D</a:t>
            </a:r>
            <a:r>
              <a:rPr lang="en-US" dirty="0" smtClean="0"/>
              <a:t>eveloper/vendor </a:t>
            </a:r>
            <a:r>
              <a:rPr lang="en-US" dirty="0"/>
              <a:t>collaborations</a:t>
            </a:r>
          </a:p>
          <a:p>
            <a:pPr lvl="1"/>
            <a:r>
              <a:rPr lang="en-US" dirty="0"/>
              <a:t>Bug tracking and fixes</a:t>
            </a:r>
          </a:p>
          <a:p>
            <a:pPr lvl="1"/>
            <a:r>
              <a:rPr lang="en-US" dirty="0"/>
              <a:t>Hardware/software feedback, evaluation of new systems and technology</a:t>
            </a:r>
          </a:p>
          <a:p>
            <a:pPr lvl="1"/>
            <a:r>
              <a:rPr lang="en-US" dirty="0"/>
              <a:t>Pilot studies</a:t>
            </a:r>
          </a:p>
        </p:txBody>
      </p:sp>
    </p:spTree>
    <p:extLst>
      <p:ext uri="{BB962C8B-B14F-4D97-AF65-F5344CB8AC3E}">
        <p14:creationId xmlns:p14="http://schemas.microsoft.com/office/powerpoint/2010/main" val="380207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626269" y="-152400"/>
            <a:ext cx="10515600" cy="1325563"/>
          </a:xfrm>
        </p:spPr>
        <p:txBody>
          <a:bodyPr/>
          <a:lstStyle/>
          <a:p>
            <a:r>
              <a:rPr lang="en-US" dirty="0" smtClean="0"/>
              <a:t>Scheduled Maintenance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497012"/>
            <a:ext cx="8001000" cy="46751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Set regular, strict dates, advance </a:t>
            </a:r>
            <a:r>
              <a:rPr lang="en-US" dirty="0" smtClean="0"/>
              <a:t>announcement.</a:t>
            </a:r>
            <a:endParaRPr lang="en-US" dirty="0"/>
          </a:p>
          <a:p>
            <a:r>
              <a:rPr lang="en-US" dirty="0"/>
              <a:t>Specify primary and bonus goals, announce them </a:t>
            </a:r>
            <a:r>
              <a:rPr lang="en-US" dirty="0" smtClean="0"/>
              <a:t>beforehand.</a:t>
            </a:r>
            <a:endParaRPr lang="en-US" dirty="0"/>
          </a:p>
          <a:p>
            <a:r>
              <a:rPr lang="en-US" dirty="0"/>
              <a:t>Predefined </a:t>
            </a:r>
            <a:r>
              <a:rPr lang="en-US" dirty="0" smtClean="0"/>
              <a:t>worst case downtime.</a:t>
            </a:r>
            <a:endParaRPr lang="en-US" dirty="0"/>
          </a:p>
          <a:p>
            <a:r>
              <a:rPr lang="en-US" dirty="0"/>
              <a:t>Provide a summary of completed tasks after </a:t>
            </a:r>
            <a:r>
              <a:rPr lang="en-US" dirty="0" smtClean="0"/>
              <a:t>maintenance.</a:t>
            </a:r>
            <a:endParaRPr lang="en-US" dirty="0"/>
          </a:p>
          <a:p>
            <a:r>
              <a:rPr lang="en-US" dirty="0"/>
              <a:t>Plan ahead in details:</a:t>
            </a:r>
          </a:p>
          <a:p>
            <a:pPr lvl="1"/>
            <a:r>
              <a:rPr lang="en-US" dirty="0"/>
              <a:t>Team member / task </a:t>
            </a:r>
            <a:r>
              <a:rPr lang="en-US" dirty="0" smtClean="0"/>
              <a:t>associations.</a:t>
            </a:r>
            <a:endParaRPr lang="en-US" dirty="0"/>
          </a:p>
          <a:p>
            <a:pPr lvl="1"/>
            <a:r>
              <a:rPr lang="en-US" dirty="0"/>
              <a:t>Estimated task </a:t>
            </a:r>
            <a:r>
              <a:rPr lang="en-US" dirty="0" smtClean="0"/>
              <a:t>duration.</a:t>
            </a:r>
            <a:endParaRPr lang="en-US" dirty="0"/>
          </a:p>
          <a:p>
            <a:pPr lvl="1"/>
            <a:r>
              <a:rPr lang="en-US" dirty="0"/>
              <a:t>Critical paths and B </a:t>
            </a:r>
            <a:r>
              <a:rPr lang="en-US" dirty="0" smtClean="0"/>
              <a:t>plans.</a:t>
            </a:r>
            <a:endParaRPr lang="en-US" dirty="0"/>
          </a:p>
          <a:p>
            <a:r>
              <a:rPr lang="en-US" dirty="0"/>
              <a:t>Prepare to have unforeseen problems during and after the maintenance </a:t>
            </a:r>
            <a:r>
              <a:rPr lang="en-US" dirty="0" smtClean="0"/>
              <a:t>days.</a:t>
            </a:r>
            <a:endParaRPr lang="en-US" dirty="0"/>
          </a:p>
          <a:p>
            <a:r>
              <a:rPr lang="en-US" dirty="0"/>
              <a:t>Show best effort for minimal </a:t>
            </a:r>
            <a:r>
              <a:rPr lang="en-US" dirty="0" smtClean="0"/>
              <a:t>impact.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onfigure </a:t>
            </a:r>
            <a:r>
              <a:rPr lang="en-US" dirty="0"/>
              <a:t>the scheduler to have no running </a:t>
            </a:r>
            <a:r>
              <a:rPr lang="en-US" dirty="0" smtClean="0"/>
              <a:t>jobs.</a:t>
            </a:r>
            <a:endParaRPr lang="en-US" dirty="0"/>
          </a:p>
          <a:p>
            <a:pPr lvl="1"/>
            <a:r>
              <a:rPr lang="en-US" dirty="0"/>
              <a:t>Disable user access to resources during the maintenance </a:t>
            </a:r>
            <a:r>
              <a:rPr lang="en-US" dirty="0" smtClean="0"/>
              <a:t>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9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98784" y="1190625"/>
            <a:ext cx="1163542" cy="1520819"/>
            <a:chOff x="4572000" y="1190625"/>
            <a:chExt cx="1295400" cy="1752600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9978" y="1263783"/>
              <a:ext cx="1237427" cy="1679442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572000" y="1190625"/>
              <a:ext cx="1295400" cy="2544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367" y="3476766"/>
            <a:ext cx="870838" cy="130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8" name="Picture 2" descr="http://www.ncsa.illinois.edu/News/Stories/TransformComputing/th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3767" y="3612796"/>
            <a:ext cx="1038822" cy="1142706"/>
          </a:xfrm>
          <a:prstGeom prst="rect">
            <a:avLst/>
          </a:prstGeom>
          <a:noFill/>
        </p:spPr>
      </p:pic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2015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07751" y="2599807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 smtClean="0"/>
              <a:t>Cyberinfrastructure</a:t>
            </a:r>
            <a:endParaRPr lang="en-US" sz="110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7216" y="1447800"/>
            <a:ext cx="1500553" cy="1125415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1624080" y="259876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err="1"/>
              <a:t>Sangtae</a:t>
            </a:r>
            <a:r>
              <a:rPr lang="en-US" sz="110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NSF </a:t>
            </a:r>
            <a:r>
              <a:rPr lang="en-US" sz="110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Division </a:t>
            </a:r>
            <a:r>
              <a:rPr lang="en-US" sz="110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1447800"/>
            <a:ext cx="1066800" cy="1125415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128850" y="2591835"/>
            <a:ext cx="1828800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Computer &amp; </a:t>
            </a:r>
            <a:r>
              <a:rPr lang="en-US" sz="1100" dirty="0"/>
              <a:t>Information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Science </a:t>
            </a:r>
            <a:r>
              <a:rPr lang="en-US" sz="1100" dirty="0" smtClean="0"/>
              <a:t>&amp; </a:t>
            </a:r>
            <a:r>
              <a:rPr lang="en-US" sz="1100" dirty="0"/>
              <a:t>Engineering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07136" y="1447800"/>
            <a:ext cx="896815" cy="1125415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2910687" y="2572511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16001" y="1416044"/>
            <a:ext cx="869148" cy="1157171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4964775" y="2579225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Jay </a:t>
            </a:r>
            <a:r>
              <a:rPr lang="en-US" sz="1100" dirty="0" err="1"/>
              <a:t>Boisseau</a:t>
            </a:r>
            <a:endParaRPr lang="en-US" sz="11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39306" y="1420420"/>
            <a:ext cx="900449" cy="1178340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5947129" y="2572511"/>
            <a:ext cx="15240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100" dirty="0"/>
              <a:t>2008 Keynote: </a:t>
            </a:r>
            <a:r>
              <a:rPr lang="en-US" sz="1100" dirty="0" smtClean="0"/>
              <a:t>        Jos</a:t>
            </a:r>
            <a:r>
              <a:rPr lang="en-US" sz="1100" dirty="0" smtClean="0">
                <a:cs typeface="Times New Roman" pitchFamily="18" charset="0"/>
              </a:rPr>
              <a:t>é </a:t>
            </a:r>
            <a:r>
              <a:rPr lang="en-US" sz="1100" dirty="0">
                <a:cs typeface="Times New Roman" pitchFamily="18" charset="0"/>
              </a:rPr>
              <a:t>Munoz </a:t>
            </a:r>
            <a:r>
              <a:rPr lang="en-US" sz="1100" dirty="0" smtClean="0">
                <a:cs typeface="Times New Roman" pitchFamily="18" charset="0"/>
              </a:rPr>
              <a:t>        Deputy </a:t>
            </a:r>
            <a:r>
              <a:rPr lang="en-US" sz="1100" dirty="0">
                <a:cs typeface="Times New Roman" pitchFamily="18" charset="0"/>
              </a:rPr>
              <a:t>Office </a:t>
            </a:r>
            <a:r>
              <a:rPr lang="en-US" sz="1100" dirty="0" smtClean="0">
                <a:cs typeface="Times New Roman" pitchFamily="18" charset="0"/>
              </a:rPr>
              <a:t>  Director/Senior </a:t>
            </a:r>
            <a:r>
              <a:rPr lang="en-US" sz="1100" dirty="0">
                <a:cs typeface="Times New Roman" pitchFamily="18" charset="0"/>
              </a:rPr>
              <a:t>Scientific Advisor </a:t>
            </a:r>
            <a:r>
              <a:rPr lang="en-US" sz="1100" dirty="0" smtClean="0">
                <a:cs typeface="Times New Roman" pitchFamily="18" charset="0"/>
              </a:rPr>
              <a:t> NSF Office </a:t>
            </a:r>
            <a:r>
              <a:rPr lang="en-US" sz="1100" dirty="0">
                <a:cs typeface="Times New Roman" pitchFamily="18" charset="0"/>
              </a:rPr>
              <a:t>of </a:t>
            </a:r>
            <a:r>
              <a:rPr lang="en-US" sz="1100" dirty="0" smtClean="0">
                <a:cs typeface="Times New Roman" pitchFamily="18" charset="0"/>
              </a:rPr>
              <a:t>Cyberinfrastructure</a:t>
            </a:r>
            <a:endParaRPr lang="en-US" sz="110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7095946" y="2590696"/>
            <a:ext cx="14478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/>
              <a:t>2009 Keynote: Douglass </a:t>
            </a:r>
            <a:r>
              <a:rPr lang="en-US" sz="1100" dirty="0" smtClean="0"/>
              <a:t>Post     Chief </a:t>
            </a:r>
            <a:r>
              <a:rPr lang="en-US" sz="1100" dirty="0"/>
              <a:t>Scientist         US Dept of Defense       </a:t>
            </a:r>
            <a:r>
              <a:rPr lang="en-US" sz="1100" dirty="0" smtClean="0"/>
              <a:t>CI </a:t>
            </a:r>
            <a:r>
              <a:rPr lang="en-US" sz="1100" dirty="0"/>
              <a:t>Modernization Program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6381120" y="3475077"/>
            <a:ext cx="2507013" cy="1945148"/>
            <a:chOff x="3500506" y="5029200"/>
            <a:chExt cx="4500494" cy="1945148"/>
          </a:xfrm>
        </p:grpSpPr>
        <p:sp>
          <p:nvSpPr>
            <p:cNvPr id="553999" name="Text Box 15"/>
            <p:cNvSpPr txBox="1">
              <a:spLocks noChangeArrowheads="1"/>
            </p:cNvSpPr>
            <p:nvPr/>
          </p:nvSpPr>
          <p:spPr bwMode="auto">
            <a:xfrm>
              <a:off x="3657601" y="5029200"/>
              <a:ext cx="4343399" cy="1945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FREE!</a:t>
              </a:r>
            </a:p>
            <a:p>
              <a:pPr>
                <a:spcBef>
                  <a:spcPts val="0"/>
                </a:spcBef>
              </a:pP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Wed Sep 23 2015</a:t>
              </a:r>
            </a:p>
            <a:p>
              <a:pPr>
                <a:spcBef>
                  <a:spcPts val="0"/>
                </a:spcBef>
              </a:pP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@ 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Over 235 </a:t>
              </a:r>
              <a:r>
                <a:rPr lang="en-US" dirty="0" smtClean="0">
                  <a:solidFill>
                    <a:schemeClr val="bg1"/>
                  </a:solidFill>
                </a:rPr>
                <a:t>registra2ons </a:t>
              </a:r>
              <a:r>
                <a:rPr lang="en-US" dirty="0">
                  <a:solidFill>
                    <a:schemeClr val="bg1"/>
                  </a:solidFill>
                </a:rPr>
                <a:t>already!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Over 150 in the </a:t>
              </a:r>
              <a:r>
                <a:rPr lang="en-US" sz="1400" dirty="0" smtClean="0">
                  <a:solidFill>
                    <a:schemeClr val="bg1"/>
                  </a:solidFill>
                </a:rPr>
                <a:t>f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dy</a:t>
              </a:r>
              <a:r>
                <a:rPr lang="en-US" sz="1400" dirty="0">
                  <a:solidFill>
                    <a:schemeClr val="bg1"/>
                  </a:solidFill>
                </a:rPr>
                <a:t>, over 200 in the first week,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ver</a:t>
              </a:r>
              <a:r>
                <a:rPr 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</a:rPr>
                <a:t>225 in the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firstmonth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554005" name="Text Box 21"/>
            <p:cNvSpPr txBox="1">
              <a:spLocks noChangeArrowheads="1"/>
            </p:cNvSpPr>
            <p:nvPr/>
          </p:nvSpPr>
          <p:spPr bwMode="auto">
            <a:xfrm>
              <a:off x="3500506" y="6047940"/>
              <a:ext cx="4495800" cy="87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1500" b="1" dirty="0" smtClean="0"/>
                <a:t>Reception/Poster Session</a:t>
              </a:r>
            </a:p>
            <a:p>
              <a:pPr>
                <a:spcBef>
                  <a:spcPts val="0"/>
                </a:spcBef>
              </a:pPr>
              <a:r>
                <a:rPr lang="en-US" sz="1500" b="1" dirty="0" smtClean="0"/>
                <a:t>Tue Sep 22 2015 </a:t>
              </a:r>
              <a:r>
                <a:rPr lang="en-US" sz="1500" b="1" dirty="0"/>
                <a:t>@ </a:t>
              </a:r>
              <a:r>
                <a:rPr lang="en-US" sz="1500" b="1" dirty="0" smtClean="0"/>
                <a:t>OU</a:t>
              </a:r>
              <a:endParaRPr lang="en-US" sz="1500" b="1" dirty="0"/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sz="1500" b="1" dirty="0" smtClean="0"/>
                <a:t>Symposium</a:t>
              </a:r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sz="1500" b="1" dirty="0" smtClean="0"/>
                <a:t>Wed Sep 23 2015 </a:t>
              </a:r>
              <a:r>
                <a:rPr lang="en-US" sz="1500" b="1" dirty="0"/>
                <a:t>@ </a:t>
              </a:r>
              <a:r>
                <a:rPr lang="en-US" sz="1500" b="1" dirty="0" smtClean="0"/>
                <a:t>OU</a:t>
              </a:r>
            </a:p>
          </p:txBody>
        </p:sp>
      </p:grp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1420420"/>
            <a:ext cx="943654" cy="1178340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4454" y="3583477"/>
            <a:ext cx="937146" cy="119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58735" y="4769149"/>
            <a:ext cx="14478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 smtClean="0"/>
              <a:t>2010 </a:t>
            </a:r>
            <a:r>
              <a:rPr lang="en-US" sz="1100" dirty="0"/>
              <a:t>Keynote</a:t>
            </a:r>
            <a:r>
              <a:rPr lang="en-US" sz="1100" dirty="0" smtClean="0"/>
              <a:t>:    Horst Simon     Deputy Director         Lawrence Berkeley National Laboratory</a:t>
            </a:r>
            <a:endParaRPr lang="en-US" sz="1100" dirty="0"/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Write a CI Proposal</a:t>
            </a:r>
            <a:endParaRPr lang="en-US" dirty="0"/>
          </a:p>
          <a:p>
            <a:pPr>
              <a:defRPr/>
            </a:pPr>
            <a:r>
              <a:rPr lang="en-US" dirty="0" smtClean="0"/>
              <a:t>ACI-REF </a:t>
            </a:r>
            <a:r>
              <a:rPr lang="en-US" dirty="0" err="1" smtClean="0"/>
              <a:t>Virt</a:t>
            </a:r>
            <a:r>
              <a:rPr lang="en-US" dirty="0" smtClean="0"/>
              <a:t> Res 2015, Thu June 4 2015</a:t>
            </a:r>
            <a:endParaRPr lang="en-US" dirty="0"/>
          </a:p>
        </p:txBody>
      </p:sp>
      <p:pic>
        <p:nvPicPr>
          <p:cNvPr id="33" name="Picture 32" descr="schneider_barry_croppe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64901" y="3599148"/>
            <a:ext cx="911016" cy="1170001"/>
          </a:xfrm>
          <a:prstGeom prst="rect">
            <a:avLst/>
          </a:prstGeom>
        </p:spPr>
      </p:pic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1314773" y="4755501"/>
            <a:ext cx="14478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 smtClean="0"/>
              <a:t>2011 </a:t>
            </a:r>
            <a:r>
              <a:rPr lang="en-US" sz="1100" dirty="0"/>
              <a:t>Keynote: </a:t>
            </a:r>
            <a:r>
              <a:rPr lang="en-US" sz="1100" dirty="0" smtClean="0"/>
              <a:t>   Barry Schneider  Program Manager         National Science Foundation</a:t>
            </a:r>
            <a:endParaRPr lang="en-US" sz="1100" dirty="0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371453" y="4706622"/>
            <a:ext cx="14478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100" dirty="0" smtClean="0"/>
              <a:t>2012 </a:t>
            </a:r>
            <a:r>
              <a:rPr lang="en-US" sz="1100" dirty="0"/>
              <a:t>Keynote: </a:t>
            </a:r>
            <a:r>
              <a:rPr lang="en-US" sz="1100" dirty="0" smtClean="0"/>
              <a:t>   Thom Dunning  Director          National Center for Supercomputing Applications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3293421" y="4792844"/>
            <a:ext cx="15727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2013 Keynote:      </a:t>
            </a:r>
            <a:r>
              <a:rPr lang="en-US" sz="1100" dirty="0" smtClean="0"/>
              <a:t>       John </a:t>
            </a:r>
            <a:r>
              <a:rPr lang="en-US" sz="1100" dirty="0" err="1"/>
              <a:t>Shalf</a:t>
            </a:r>
            <a:r>
              <a:rPr lang="en-US" sz="1100" dirty="0"/>
              <a:t>           </a:t>
            </a:r>
            <a:r>
              <a:rPr lang="en-US" sz="1100" dirty="0" smtClean="0"/>
              <a:t>        </a:t>
            </a:r>
            <a:r>
              <a:rPr lang="en-US" sz="1100" dirty="0" err="1" smtClean="0"/>
              <a:t>Dept</a:t>
            </a:r>
            <a:r>
              <a:rPr lang="en-US" sz="1100" dirty="0" smtClean="0"/>
              <a:t> </a:t>
            </a:r>
            <a:r>
              <a:rPr lang="en-US" sz="1100" dirty="0"/>
              <a:t>Head </a:t>
            </a:r>
            <a:r>
              <a:rPr lang="en-US" sz="1100" dirty="0" smtClean="0"/>
              <a:t>CS Lawrence           Berkeley </a:t>
            </a:r>
            <a:r>
              <a:rPr lang="en-US" sz="1100" dirty="0"/>
              <a:t>Lab      </a:t>
            </a:r>
            <a:r>
              <a:rPr lang="en-US" sz="1100" dirty="0" smtClean="0"/>
              <a:t>    </a:t>
            </a:r>
            <a:r>
              <a:rPr lang="en-US" sz="1100" dirty="0"/>
              <a:t>CTO, </a:t>
            </a:r>
            <a:r>
              <a:rPr lang="en-US" sz="1100" dirty="0" smtClean="0"/>
              <a:t>NERSC</a:t>
            </a:r>
            <a:endParaRPr lang="en-US" sz="1100" dirty="0"/>
          </a:p>
        </p:txBody>
      </p:sp>
      <p:pic>
        <p:nvPicPr>
          <p:cNvPr id="2050" name="Picture 2" descr="http://151.1.219.218/0363ab79-79e0-4d83-a130-9d6d3eb28b6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05" y="3612795"/>
            <a:ext cx="850249" cy="113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4331631" y="4755599"/>
            <a:ext cx="14721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2014 </a:t>
            </a:r>
            <a:r>
              <a:rPr lang="en-US" sz="1100" dirty="0"/>
              <a:t>Keynote:      </a:t>
            </a:r>
            <a:r>
              <a:rPr lang="en-US" sz="1100" dirty="0" smtClean="0"/>
              <a:t>       Irene </a:t>
            </a:r>
            <a:r>
              <a:rPr lang="en-US" sz="1100" dirty="0" err="1" smtClean="0"/>
              <a:t>Qualters</a:t>
            </a:r>
            <a:r>
              <a:rPr lang="en-US" sz="1100" dirty="0" smtClean="0"/>
              <a:t>                   Division Director Advanced           </a:t>
            </a:r>
            <a:r>
              <a:rPr lang="en-US" sz="1100" dirty="0" err="1" smtClean="0"/>
              <a:t>Cyberinfarstructure</a:t>
            </a:r>
            <a:r>
              <a:rPr lang="en-US" sz="1100" dirty="0" smtClean="0"/>
              <a:t>          Division, NSF</a:t>
            </a:r>
            <a:endParaRPr lang="en-US" sz="1100" dirty="0"/>
          </a:p>
        </p:txBody>
      </p:sp>
      <p:pic>
        <p:nvPicPr>
          <p:cNvPr id="3074" name="Picture 2" descr="https://conferences.xsede.org/documents/527334/925274/Kurose_Headshot.jpg/94410e30-19c4-42b7-b4c6-9a8ca131dce5?t=142921007237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534" y="3549976"/>
            <a:ext cx="886088" cy="124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334000" y="4845263"/>
            <a:ext cx="1828800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2015 </a:t>
            </a:r>
            <a:r>
              <a:rPr lang="en-US" sz="1100" dirty="0"/>
              <a:t>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Jim Kurose</a:t>
            </a:r>
            <a:endParaRPr lang="en-US" sz="11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 smtClean="0"/>
              <a:t>Computer &amp; </a:t>
            </a:r>
            <a:r>
              <a:rPr lang="en-US" sz="1100" dirty="0"/>
              <a:t>Information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Science </a:t>
            </a:r>
            <a:r>
              <a:rPr lang="en-US" sz="1100" dirty="0" smtClean="0"/>
              <a:t>&amp; </a:t>
            </a:r>
            <a:r>
              <a:rPr lang="en-US" sz="1100" dirty="0"/>
              <a:t>Engineering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100" dirty="0"/>
              <a:t>Assistant Director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81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800100" y="-228600"/>
            <a:ext cx="10515600" cy="1325563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  I: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expectations, categorization and commonalities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Policies, Politics, Conflicts and Personality Management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Outreach and Education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79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Questions?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9704" y="-71383"/>
            <a:ext cx="9025941" cy="1325563"/>
          </a:xfrm>
        </p:spPr>
        <p:txBody>
          <a:bodyPr/>
          <a:lstStyle/>
          <a:p>
            <a:r>
              <a:rPr lang="en-US" sz="3600" dirty="0"/>
              <a:t>Differences of </a:t>
            </a:r>
            <a:r>
              <a:rPr lang="en-US" sz="3600" dirty="0" smtClean="0"/>
              <a:t>CI </a:t>
            </a:r>
            <a:r>
              <a:rPr lang="en-US" sz="3600" dirty="0"/>
              <a:t>from </a:t>
            </a:r>
            <a:r>
              <a:rPr lang="en-US" sz="3600" dirty="0" smtClean="0"/>
              <a:t>Conventional </a:t>
            </a:r>
            <a:r>
              <a:rPr lang="en-US" sz="3600" dirty="0"/>
              <a:t>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025580"/>
            <a:ext cx="7936354" cy="53752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as the primary target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relies on conventional IT services (by a separate team)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supporting end-users than services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IT technologies in uncommon ways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middleware and software layers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compilations using complicated mechanisms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specific knowledge about the application/science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 usage patterns (maybe not so different than IT?)</a:t>
            </a:r>
          </a:p>
        </p:txBody>
      </p:sp>
    </p:spTree>
    <p:extLst>
      <p:ext uri="{BB962C8B-B14F-4D97-AF65-F5344CB8AC3E}">
        <p14:creationId xmlns:p14="http://schemas.microsoft.com/office/powerpoint/2010/main" val="207281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9639" y="2133600"/>
            <a:ext cx="7506161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PART I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3846033"/>
            <a:ext cx="7543800" cy="1388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expectations, categorization and commonalities</a:t>
            </a:r>
          </a:p>
        </p:txBody>
      </p:sp>
    </p:spTree>
    <p:extLst>
      <p:ext uri="{BB962C8B-B14F-4D97-AF65-F5344CB8AC3E}">
        <p14:creationId xmlns:p14="http://schemas.microsoft.com/office/powerpoint/2010/main" val="3412714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626269" y="-152400"/>
            <a:ext cx="10515600" cy="1325563"/>
          </a:xfrm>
        </p:spPr>
        <p:txBody>
          <a:bodyPr/>
          <a:lstStyle/>
          <a:p>
            <a:r>
              <a:rPr lang="en-US" dirty="0" smtClean="0"/>
              <a:t>CI </a:t>
            </a:r>
            <a:r>
              <a:rPr lang="en-US" dirty="0"/>
              <a:t>U</a:t>
            </a:r>
            <a:r>
              <a:rPr lang="en-US" dirty="0" smtClean="0"/>
              <a:t>ser Expectations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751615"/>
            <a:ext cx="8305800" cy="3887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Faculty (</a:t>
            </a:r>
            <a:r>
              <a:rPr lang="en-US" b="1" dirty="0" err="1"/>
              <a:t>a.k.a</a:t>
            </a:r>
            <a:r>
              <a:rPr lang="en-US" b="1" dirty="0"/>
              <a:t> PI</a:t>
            </a:r>
            <a:r>
              <a:rPr lang="en-US" b="1" dirty="0" smtClean="0"/>
              <a:t>) </a:t>
            </a:r>
            <a:r>
              <a:rPr lang="en-US" b="1" dirty="0"/>
              <a:t>(owner of </a:t>
            </a:r>
            <a:r>
              <a:rPr lang="en-US" b="1" dirty="0" smtClean="0"/>
              <a:t>research and maybe of resources</a:t>
            </a:r>
            <a:r>
              <a:rPr lang="en-US" b="1" dirty="0"/>
              <a:t>, but not active users):</a:t>
            </a:r>
          </a:p>
          <a:p>
            <a:r>
              <a:rPr lang="en-US" dirty="0" smtClean="0"/>
              <a:t>Their </a:t>
            </a:r>
            <a:r>
              <a:rPr lang="en-US" dirty="0"/>
              <a:t>students</a:t>
            </a:r>
            <a:r>
              <a:rPr lang="en-US" dirty="0" smtClean="0"/>
              <a:t> and collaborators </a:t>
            </a:r>
            <a:r>
              <a:rPr lang="en-US" dirty="0"/>
              <a:t>have everything they need to get the work done (and on time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Maximum availability of resources </a:t>
            </a:r>
          </a:p>
          <a:p>
            <a:r>
              <a:rPr lang="en-US" dirty="0"/>
              <a:t>Minimum communication with </a:t>
            </a:r>
            <a:r>
              <a:rPr lang="en-US" dirty="0" smtClean="0"/>
              <a:t>CI </a:t>
            </a:r>
            <a:r>
              <a:rPr lang="en-US" dirty="0"/>
              <a:t>support staff</a:t>
            </a:r>
          </a:p>
          <a:p>
            <a:r>
              <a:rPr lang="en-US" dirty="0"/>
              <a:t>Regular status reports </a:t>
            </a:r>
          </a:p>
        </p:txBody>
      </p:sp>
    </p:spTree>
    <p:extLst>
      <p:ext uri="{BB962C8B-B14F-4D97-AF65-F5344CB8AC3E}">
        <p14:creationId xmlns:p14="http://schemas.microsoft.com/office/powerpoint/2010/main" val="445621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81000" y="-152400"/>
            <a:ext cx="10515600" cy="1325563"/>
          </a:xfrm>
        </p:spPr>
        <p:txBody>
          <a:bodyPr/>
          <a:lstStyle/>
          <a:p>
            <a:r>
              <a:rPr lang="en-US" dirty="0" smtClean="0"/>
              <a:t>CI </a:t>
            </a:r>
            <a:r>
              <a:rPr lang="en-US" dirty="0"/>
              <a:t>user expectations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357441"/>
            <a:ext cx="8077200" cy="5048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Students/Collaborators </a:t>
            </a:r>
            <a:r>
              <a:rPr lang="en-US" b="1" dirty="0"/>
              <a:t>(or computationally active PIs) :</a:t>
            </a:r>
          </a:p>
          <a:p>
            <a:r>
              <a:rPr lang="en-US" dirty="0"/>
              <a:t>U</a:t>
            </a:r>
            <a:r>
              <a:rPr lang="en-US" dirty="0" smtClean="0"/>
              <a:t>ltra-fast </a:t>
            </a:r>
            <a:r>
              <a:rPr lang="en-US" dirty="0"/>
              <a:t>learning curve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and instant solutions to complex problems </a:t>
            </a:r>
          </a:p>
          <a:p>
            <a:r>
              <a:rPr lang="en-US" dirty="0"/>
              <a:t>M</a:t>
            </a:r>
            <a:r>
              <a:rPr lang="en-US" dirty="0" smtClean="0"/>
              <a:t>aximum </a:t>
            </a:r>
            <a:r>
              <a:rPr lang="en-US" dirty="0"/>
              <a:t>communication with </a:t>
            </a:r>
            <a:r>
              <a:rPr lang="en-US" dirty="0" smtClean="0"/>
              <a:t>CI </a:t>
            </a:r>
            <a:r>
              <a:rPr lang="en-US" dirty="0"/>
              <a:t>support staff</a:t>
            </a:r>
          </a:p>
          <a:p>
            <a:r>
              <a:rPr lang="en-US" dirty="0"/>
              <a:t>S</a:t>
            </a:r>
            <a:r>
              <a:rPr lang="en-US" dirty="0" smtClean="0"/>
              <a:t>imulations </a:t>
            </a:r>
            <a:r>
              <a:rPr lang="en-US" dirty="0"/>
              <a:t>running faster than their laptops (not always possible!)</a:t>
            </a:r>
          </a:p>
          <a:p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with diagnosing problems that are NOT related to </a:t>
            </a:r>
            <a:r>
              <a:rPr lang="en-US" dirty="0" smtClean="0"/>
              <a:t>systems</a:t>
            </a:r>
          </a:p>
          <a:p>
            <a:r>
              <a:rPr lang="en-US" dirty="0"/>
              <a:t>A</a:t>
            </a:r>
            <a:r>
              <a:rPr lang="en-US" dirty="0" smtClean="0"/>
              <a:t>n “insider friend” </a:t>
            </a:r>
            <a:r>
              <a:rPr lang="en-US" dirty="0"/>
              <a:t>in the </a:t>
            </a:r>
            <a:r>
              <a:rPr lang="en-US" dirty="0" smtClean="0"/>
              <a:t>CI </a:t>
            </a:r>
            <a:r>
              <a:rPr lang="en-US" dirty="0"/>
              <a:t>support </a:t>
            </a:r>
            <a:r>
              <a:rPr lang="en-US" dirty="0" smtClean="0"/>
              <a:t>staff</a:t>
            </a:r>
          </a:p>
          <a:p>
            <a:r>
              <a:rPr lang="en-US" dirty="0"/>
              <a:t>A</a:t>
            </a:r>
            <a:r>
              <a:rPr lang="en-US" dirty="0" smtClean="0"/>
              <a:t>nswers </a:t>
            </a:r>
            <a:r>
              <a:rPr lang="en-US" dirty="0"/>
              <a:t>that match their level of knowledge </a:t>
            </a:r>
          </a:p>
        </p:txBody>
      </p:sp>
    </p:spTree>
    <p:extLst>
      <p:ext uri="{BB962C8B-B14F-4D97-AF65-F5344CB8AC3E}">
        <p14:creationId xmlns:p14="http://schemas.microsoft.com/office/powerpoint/2010/main" val="355719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04800" y="-152400"/>
            <a:ext cx="10515600" cy="1325563"/>
          </a:xfrm>
        </p:spPr>
        <p:txBody>
          <a:bodyPr/>
          <a:lstStyle/>
          <a:p>
            <a:r>
              <a:rPr lang="en-US" dirty="0" smtClean="0"/>
              <a:t>CI </a:t>
            </a:r>
            <a:r>
              <a:rPr lang="en-US" dirty="0"/>
              <a:t>User Categories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497012"/>
            <a:ext cx="8458200" cy="4351338"/>
          </a:xfrm>
        </p:spPr>
        <p:txBody>
          <a:bodyPr>
            <a:normAutofit/>
          </a:bodyPr>
          <a:lstStyle/>
          <a:p>
            <a:r>
              <a:rPr lang="en-US" dirty="0"/>
              <a:t>Three coarse categories:</a:t>
            </a:r>
          </a:p>
          <a:p>
            <a:pPr lvl="1"/>
            <a:r>
              <a:rPr lang="en-US" dirty="0"/>
              <a:t>Novice</a:t>
            </a:r>
          </a:p>
          <a:p>
            <a:pPr lvl="1"/>
            <a:r>
              <a:rPr lang="en-US" dirty="0"/>
              <a:t>Intermediate</a:t>
            </a:r>
          </a:p>
          <a:p>
            <a:pPr lvl="1"/>
            <a:r>
              <a:rPr lang="en-US" dirty="0"/>
              <a:t>Advanced</a:t>
            </a:r>
          </a:p>
          <a:p>
            <a:r>
              <a:rPr lang="en-US" dirty="0" smtClean="0"/>
              <a:t>Difficult </a:t>
            </a:r>
            <a:r>
              <a:rPr lang="en-US" dirty="0"/>
              <a:t>to identify a user's category without any prior interaction</a:t>
            </a:r>
          </a:p>
          <a:p>
            <a:r>
              <a:rPr lang="en-US" dirty="0"/>
              <a:t>The language used in requests is a good indicator</a:t>
            </a:r>
          </a:p>
          <a:p>
            <a:r>
              <a:rPr lang="en-US" dirty="0"/>
              <a:t>Replies to follow-up questions also reveal their</a:t>
            </a:r>
            <a:r>
              <a:rPr lang="en-US" dirty="0" smtClean="0"/>
              <a:t> level of proficiency</a:t>
            </a:r>
            <a:endParaRPr lang="en-US" dirty="0"/>
          </a:p>
          <a:p>
            <a:r>
              <a:rPr lang="en-US" dirty="0"/>
              <a:t>In case of uncertainty, assume </a:t>
            </a:r>
            <a:r>
              <a:rPr lang="en-US" dirty="0" smtClean="0"/>
              <a:t>“</a:t>
            </a:r>
            <a:r>
              <a:rPr lang="en-US" dirty="0" smtClean="0"/>
              <a:t>novice”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66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en-US" dirty="0" smtClean="0"/>
              <a:t>ACI-REF </a:t>
            </a:r>
            <a:r>
              <a:rPr lang="fr-FR" altLang="en-US" dirty="0" err="1" smtClean="0"/>
              <a:t>Virt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Res</a:t>
            </a:r>
            <a:r>
              <a:rPr lang="fr-FR" altLang="en-US" dirty="0" smtClean="0"/>
              <a:t> 2015, Mon </a:t>
            </a:r>
            <a:r>
              <a:rPr lang="fr-FR" altLang="en-US" dirty="0" err="1" smtClean="0"/>
              <a:t>June</a:t>
            </a:r>
            <a:r>
              <a:rPr lang="fr-FR" altLang="en-US" dirty="0" smtClean="0"/>
              <a:t> 1 2015</a:t>
            </a:r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04800" y="191150"/>
            <a:ext cx="10515600" cy="1008553"/>
          </a:xfrm>
        </p:spPr>
        <p:txBody>
          <a:bodyPr/>
          <a:lstStyle/>
          <a:p>
            <a:r>
              <a:rPr lang="en-US" dirty="0"/>
              <a:t>Category 1: Novice Users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631" y="1298568"/>
            <a:ext cx="8305800" cy="5102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Points: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75-80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of the support requests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o/little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 skills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o/little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 with running the domain specific packages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o/little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of the scientific fundamentals behind the packages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ostly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identical or similar requests with straightforward solutions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sually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aware of the standard help channels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the impossible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the examples in the help documents literally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insecure or apologetic when seeking for help </a:t>
            </a:r>
          </a:p>
        </p:txBody>
      </p:sp>
    </p:spTree>
    <p:extLst>
      <p:ext uri="{BB962C8B-B14F-4D97-AF65-F5344CB8AC3E}">
        <p14:creationId xmlns:p14="http://schemas.microsoft.com/office/powerpoint/2010/main" val="1860881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22611</TotalTime>
  <Words>2255</Words>
  <Application>Microsoft Office PowerPoint</Application>
  <PresentationFormat>On-screen Show (4:3)</PresentationFormat>
  <Paragraphs>333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 Black</vt:lpstr>
      <vt:lpstr>Calibri</vt:lpstr>
      <vt:lpstr>Tahoma</vt:lpstr>
      <vt:lpstr>Times New Roman</vt:lpstr>
      <vt:lpstr>Wingdings</vt:lpstr>
      <vt:lpstr>Blends</vt:lpstr>
      <vt:lpstr>Cyberinfrastructure User Support</vt:lpstr>
      <vt:lpstr>Targets for this session</vt:lpstr>
      <vt:lpstr>Outline</vt:lpstr>
      <vt:lpstr>Differences of CI from Conventional IT</vt:lpstr>
      <vt:lpstr>PART I</vt:lpstr>
      <vt:lpstr>CI User Expectations</vt:lpstr>
      <vt:lpstr>CI user expectations</vt:lpstr>
      <vt:lpstr>CI User Categories</vt:lpstr>
      <vt:lpstr>Category 1: Novice Users </vt:lpstr>
      <vt:lpstr>Category 1: Novice Users</vt:lpstr>
      <vt:lpstr>Category 1: Novice Users</vt:lpstr>
      <vt:lpstr>Category 2: Intermediate Users</vt:lpstr>
      <vt:lpstr>Category 2: Intermediate Users</vt:lpstr>
      <vt:lpstr>Category 2: Intermediate Users</vt:lpstr>
      <vt:lpstr>Category 3: Advanced Users</vt:lpstr>
      <vt:lpstr>Category 3: Advanced Users</vt:lpstr>
      <vt:lpstr>Category 3: Advanced Users</vt:lpstr>
      <vt:lpstr>PART II</vt:lpstr>
      <vt:lpstr>Policies</vt:lpstr>
      <vt:lpstr>Politics and Conflicts</vt:lpstr>
      <vt:lpstr>Tiers of Conflict</vt:lpstr>
      <vt:lpstr>Personality Management </vt:lpstr>
      <vt:lpstr>PART III</vt:lpstr>
      <vt:lpstr>Trainings and Tutorials</vt:lpstr>
      <vt:lpstr>Group Consultations</vt:lpstr>
      <vt:lpstr>Grant Writing Help</vt:lpstr>
      <vt:lpstr>Collaborations with Researchers and Vendors</vt:lpstr>
      <vt:lpstr>Scheduled Maintenance</vt:lpstr>
      <vt:lpstr>OK Supercomputing Symposium 2015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HenryNeeman</cp:lastModifiedBy>
  <cp:revision>645</cp:revision>
  <cp:lastPrinted>1601-01-01T00:00:00Z</cp:lastPrinted>
  <dcterms:created xsi:type="dcterms:W3CDTF">2001-08-18T12:37:15Z</dcterms:created>
  <dcterms:modified xsi:type="dcterms:W3CDTF">2015-05-31T19:47:13Z</dcterms:modified>
</cp:coreProperties>
</file>