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34"/>
  </p:notesMasterIdLst>
  <p:handoutMasterIdLst>
    <p:handoutMasterId r:id="rId35"/>
  </p:handoutMasterIdLst>
  <p:sldIdLst>
    <p:sldId id="256" r:id="rId2"/>
    <p:sldId id="274" r:id="rId3"/>
    <p:sldId id="275" r:id="rId4"/>
    <p:sldId id="276" r:id="rId5"/>
    <p:sldId id="277" r:id="rId6"/>
    <p:sldId id="289" r:id="rId7"/>
    <p:sldId id="290" r:id="rId8"/>
    <p:sldId id="282" r:id="rId9"/>
    <p:sldId id="278" r:id="rId10"/>
    <p:sldId id="279" r:id="rId11"/>
    <p:sldId id="280" r:id="rId12"/>
    <p:sldId id="281" r:id="rId13"/>
    <p:sldId id="292" r:id="rId14"/>
    <p:sldId id="303" r:id="rId15"/>
    <p:sldId id="304" r:id="rId16"/>
    <p:sldId id="305" r:id="rId17"/>
    <p:sldId id="306" r:id="rId18"/>
    <p:sldId id="287" r:id="rId19"/>
    <p:sldId id="294" r:id="rId20"/>
    <p:sldId id="295" r:id="rId21"/>
    <p:sldId id="296" r:id="rId22"/>
    <p:sldId id="288" r:id="rId23"/>
    <p:sldId id="298" r:id="rId24"/>
    <p:sldId id="293" r:id="rId25"/>
    <p:sldId id="284" r:id="rId26"/>
    <p:sldId id="285" r:id="rId27"/>
    <p:sldId id="286" r:id="rId28"/>
    <p:sldId id="299" r:id="rId29"/>
    <p:sldId id="300" r:id="rId30"/>
    <p:sldId id="301" r:id="rId31"/>
    <p:sldId id="302" r:id="rId32"/>
    <p:sldId id="28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312" y="-10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C64F0B-0ADE-C641-BBD2-EA98AB47CF72}" type="datetimeFigureOut">
              <a:rPr lang="en-US" smtClean="0"/>
              <a:t>6/1/15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38B7CE-4BC1-B749-BC63-3257FD485F51}" type="slidenum">
              <a:rPr lang="en-US" smtClean="0"/>
              <a:t>‹#›</a:t>
            </a:fld>
            <a:endParaRPr lang="en-US"/>
          </a:p>
        </p:txBody>
      </p:sp>
    </p:spTree>
    <p:extLst>
      <p:ext uri="{BB962C8B-B14F-4D97-AF65-F5344CB8AC3E}">
        <p14:creationId xmlns:p14="http://schemas.microsoft.com/office/powerpoint/2010/main" val="35441655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5AF774-EAEB-9342-B387-F22327803DAB}" type="datetimeFigureOut">
              <a:rPr lang="en-US" smtClean="0"/>
              <a:t>6/1/15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FBBD1E-97A6-5E4A-8AA6-F9901EF5F933}" type="slidenum">
              <a:rPr lang="en-US" smtClean="0"/>
              <a:t>‹#›</a:t>
            </a:fld>
            <a:endParaRPr lang="en-US"/>
          </a:p>
        </p:txBody>
      </p:sp>
    </p:spTree>
    <p:extLst>
      <p:ext uri="{BB962C8B-B14F-4D97-AF65-F5344CB8AC3E}">
        <p14:creationId xmlns:p14="http://schemas.microsoft.com/office/powerpoint/2010/main" val="39485810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Network Infrastructure and Engineering (NIE), Infrastructure, Innovation and Engineering (IIE), Data, Networking, and Innovation (DNI)</a:t>
            </a:r>
            <a:endParaRPr lang="en-US" dirty="0"/>
          </a:p>
        </p:txBody>
      </p:sp>
      <p:sp>
        <p:nvSpPr>
          <p:cNvPr id="4" name="Slide Number Placeholder 3"/>
          <p:cNvSpPr>
            <a:spLocks noGrp="1"/>
          </p:cNvSpPr>
          <p:nvPr>
            <p:ph type="sldNum" sz="quarter" idx="10"/>
          </p:nvPr>
        </p:nvSpPr>
        <p:spPr/>
        <p:txBody>
          <a:bodyPr/>
          <a:lstStyle/>
          <a:p>
            <a:fld id="{66FBBD1E-97A6-5E4A-8AA6-F9901EF5F933}" type="slidenum">
              <a:rPr lang="en-US" smtClean="0"/>
              <a:t>3</a:t>
            </a:fld>
            <a:endParaRPr lang="en-US"/>
          </a:p>
        </p:txBody>
      </p:sp>
    </p:spTree>
    <p:extLst>
      <p:ext uri="{BB962C8B-B14F-4D97-AF65-F5344CB8AC3E}">
        <p14:creationId xmlns:p14="http://schemas.microsoft.com/office/powerpoint/2010/main" val="2923095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Amy </a:t>
            </a:r>
            <a:r>
              <a:rPr lang="en-US" dirty="0" err="1" smtClean="0"/>
              <a:t>Apon’s</a:t>
            </a:r>
            <a:r>
              <a:rPr lang="en-US" dirty="0" smtClean="0"/>
              <a:t> CRI is local version at Clemson.</a:t>
            </a:r>
            <a:r>
              <a:rPr lang="en-US" baseline="0" dirty="0" smtClean="0"/>
              <a:t> Proposed MRI would tap into this environment.</a:t>
            </a:r>
          </a:p>
          <a:p>
            <a:r>
              <a:rPr lang="en-US" baseline="0" dirty="0" smtClean="0"/>
              <a:t>Can do tests on setting up scheduler on distributed system</a:t>
            </a:r>
            <a:endParaRPr lang="en-US" dirty="0"/>
          </a:p>
        </p:txBody>
      </p:sp>
      <p:sp>
        <p:nvSpPr>
          <p:cNvPr id="4" name="Slide Number Placeholder 3"/>
          <p:cNvSpPr>
            <a:spLocks noGrp="1"/>
          </p:cNvSpPr>
          <p:nvPr>
            <p:ph type="sldNum" sz="quarter" idx="10"/>
          </p:nvPr>
        </p:nvSpPr>
        <p:spPr/>
        <p:txBody>
          <a:bodyPr/>
          <a:lstStyle/>
          <a:p>
            <a:fld id="{F2AB962C-248B-674C-AF58-B98BED6E83CC}" type="slidenum">
              <a:rPr lang="en-US" smtClean="0"/>
              <a:pPr/>
              <a:t>25</a:t>
            </a:fld>
            <a:endParaRPr lang="en-US"/>
          </a:p>
        </p:txBody>
      </p:sp>
    </p:spTree>
    <p:extLst>
      <p:ext uri="{BB962C8B-B14F-4D97-AF65-F5344CB8AC3E}">
        <p14:creationId xmlns:p14="http://schemas.microsoft.com/office/powerpoint/2010/main" val="243361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A643DDB4-592D-9E4B-ACA5-3E2EC6DEFE0A}" type="slidenum">
              <a:rPr lang="en-US" smtClean="0"/>
              <a:t>26</a:t>
            </a:fld>
            <a:endParaRPr lang="en-US"/>
          </a:p>
        </p:txBody>
      </p:sp>
    </p:spTree>
    <p:extLst>
      <p:ext uri="{BB962C8B-B14F-4D97-AF65-F5344CB8AC3E}">
        <p14:creationId xmlns:p14="http://schemas.microsoft.com/office/powerpoint/2010/main" val="3163905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196DAB65-BB42-AF4F-9604-10D4C42B5A8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196DAB65-BB42-AF4F-9604-10D4C42B5A8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196DAB65-BB42-AF4F-9604-10D4C42B5A8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00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xfrm>
            <a:off x="8531788" y="5648960"/>
            <a:ext cx="548640" cy="396240"/>
          </a:xfrm>
          <a:prstGeom prst="bracketPair">
            <a:avLst>
              <a:gd name="adj" fmla="val 17949"/>
            </a:avLst>
          </a:prstGeom>
          <a:ln/>
        </p:spPr>
        <p:txBody>
          <a:bodyPr/>
          <a:lstStyle>
            <a:lvl1pPr>
              <a:defRPr/>
            </a:lvl1pPr>
          </a:lstStyle>
          <a:p>
            <a:fld id="{196DAB65-BB42-AF4F-9604-10D4C42B5A88}" type="slidenum">
              <a:rPr lang="en-US" smtClean="0"/>
              <a:t>‹#›</a:t>
            </a:fld>
            <a:endParaRPr lang="en-US"/>
          </a:p>
        </p:txBody>
      </p:sp>
    </p:spTree>
    <p:extLst>
      <p:ext uri="{BB962C8B-B14F-4D97-AF65-F5344CB8AC3E}">
        <p14:creationId xmlns:p14="http://schemas.microsoft.com/office/powerpoint/2010/main" val="252921957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535782" y="1732361"/>
            <a:ext cx="8072438" cy="1785938"/>
          </a:xfrm>
          <a:prstGeom prst="rect">
            <a:avLst/>
          </a:prstGeom>
        </p:spPr>
        <p:txBody>
          <a:bodyPr lIns="64279" tIns="32139" rIns="64279" bIns="32139" anchor="b"/>
          <a:lstStyle/>
          <a:p>
            <a:pPr lvl="0">
              <a:defRPr sz="1800" b="0">
                <a:solidFill>
                  <a:srgbClr val="000000"/>
                </a:solidFill>
                <a:effectLst/>
              </a:defRPr>
            </a:pPr>
            <a:r>
              <a:rPr lang="en-US" sz="4500" b="1" smtClean="0">
                <a:solidFill>
                  <a:srgbClr val="FFFFFF"/>
                </a:solidFill>
                <a:effectLst>
                  <a:outerShdw blurRad="50800" dist="25400" dir="5400000" rotWithShape="0">
                    <a:srgbClr val="000000"/>
                  </a:outerShdw>
                </a:effectLst>
              </a:rPr>
              <a:t>Click to edit Master title style</a:t>
            </a:r>
            <a:endParaRPr sz="4500" b="1">
              <a:solidFill>
                <a:srgbClr val="FFFFFF"/>
              </a:solidFill>
              <a:effectLst>
                <a:outerShdw blurRad="50800" dist="25400" dir="5400000" rotWithShape="0">
                  <a:srgbClr val="000000"/>
                </a:outerShdw>
              </a:effectLst>
            </a:endParaRPr>
          </a:p>
        </p:txBody>
      </p:sp>
      <p:sp>
        <p:nvSpPr>
          <p:cNvPr id="6" name="Shape 6"/>
          <p:cNvSpPr>
            <a:spLocks noGrp="1"/>
          </p:cNvSpPr>
          <p:nvPr>
            <p:ph type="body" idx="1"/>
          </p:nvPr>
        </p:nvSpPr>
        <p:spPr>
          <a:xfrm>
            <a:off x="535782" y="3625453"/>
            <a:ext cx="8072438" cy="607219"/>
          </a:xfrm>
          <a:prstGeom prst="rect">
            <a:avLst/>
          </a:prstGeom>
        </p:spPr>
        <p:txBody>
          <a:bodyPr lIns="64279" tIns="32139" rIns="64279" bIns="32139" anchor="t"/>
          <a:lstStyle>
            <a:lvl1pPr marL="0" indent="0" algn="ctr">
              <a:spcBef>
                <a:spcPts val="0"/>
              </a:spcBef>
              <a:buSzTx/>
              <a:buNone/>
              <a:defRPr sz="1700">
                <a:solidFill>
                  <a:srgbClr val="FFFFFF"/>
                </a:solidFill>
              </a:defRPr>
            </a:lvl1pPr>
            <a:lvl2pPr marL="0" indent="160696" algn="ctr">
              <a:spcBef>
                <a:spcPts val="0"/>
              </a:spcBef>
              <a:buSzTx/>
              <a:buNone/>
              <a:defRPr sz="1700">
                <a:solidFill>
                  <a:srgbClr val="FFFFFF"/>
                </a:solidFill>
              </a:defRPr>
            </a:lvl2pPr>
            <a:lvl3pPr marL="0" indent="321393" algn="ctr">
              <a:spcBef>
                <a:spcPts val="0"/>
              </a:spcBef>
              <a:buSzTx/>
              <a:buNone/>
              <a:defRPr sz="1700">
                <a:solidFill>
                  <a:srgbClr val="FFFFFF"/>
                </a:solidFill>
              </a:defRPr>
            </a:lvl3pPr>
            <a:lvl4pPr marL="0" indent="482090" algn="ctr">
              <a:spcBef>
                <a:spcPts val="0"/>
              </a:spcBef>
              <a:buSzTx/>
              <a:buNone/>
              <a:defRPr sz="1700">
                <a:solidFill>
                  <a:srgbClr val="FFFFFF"/>
                </a:solidFill>
              </a:defRPr>
            </a:lvl4pPr>
            <a:lvl5pPr marL="0" indent="642787" algn="ctr">
              <a:spcBef>
                <a:spcPts val="0"/>
              </a:spcBef>
              <a:buSzTx/>
              <a:buNone/>
              <a:defRPr sz="1700">
                <a:solidFill>
                  <a:srgbClr val="FFFFFF"/>
                </a:solidFill>
              </a:defRPr>
            </a:lvl5pPr>
          </a:lstStyle>
          <a:p>
            <a:pPr lvl="0">
              <a:defRPr sz="1800">
                <a:solidFill>
                  <a:srgbClr val="000000"/>
                </a:solidFill>
                <a:effectLst/>
              </a:defRPr>
            </a:pPr>
            <a:r>
              <a:rPr lang="en-US" sz="1700" smtClean="0">
                <a:solidFill>
                  <a:srgbClr val="FFFFFF"/>
                </a:solidFill>
                <a:effectLst>
                  <a:outerShdw blurRad="50800" dist="25400" dir="5400000" rotWithShape="0">
                    <a:srgbClr val="000000"/>
                  </a:outerShdw>
                </a:effectLst>
              </a:rPr>
              <a:t>Click to edit Master text styles</a:t>
            </a:r>
          </a:p>
          <a:p>
            <a:pPr lvl="1">
              <a:defRPr sz="1800">
                <a:solidFill>
                  <a:srgbClr val="000000"/>
                </a:solidFill>
                <a:effectLst/>
              </a:defRPr>
            </a:pPr>
            <a:r>
              <a:rPr lang="en-US" sz="1700" smtClean="0">
                <a:solidFill>
                  <a:srgbClr val="FFFFFF"/>
                </a:solidFill>
                <a:effectLst>
                  <a:outerShdw blurRad="50800" dist="25400" dir="5400000" rotWithShape="0">
                    <a:srgbClr val="000000"/>
                  </a:outerShdw>
                </a:effectLst>
              </a:rPr>
              <a:t>Second level</a:t>
            </a:r>
          </a:p>
          <a:p>
            <a:pPr lvl="2">
              <a:defRPr sz="1800">
                <a:solidFill>
                  <a:srgbClr val="000000"/>
                </a:solidFill>
                <a:effectLst/>
              </a:defRPr>
            </a:pPr>
            <a:r>
              <a:rPr lang="en-US" sz="1700" smtClean="0">
                <a:solidFill>
                  <a:srgbClr val="FFFFFF"/>
                </a:solidFill>
                <a:effectLst>
                  <a:outerShdw blurRad="50800" dist="25400" dir="5400000" rotWithShape="0">
                    <a:srgbClr val="000000"/>
                  </a:outerShdw>
                </a:effectLst>
              </a:rPr>
              <a:t>Third level</a:t>
            </a:r>
          </a:p>
          <a:p>
            <a:pPr lvl="3">
              <a:defRPr sz="1800">
                <a:solidFill>
                  <a:srgbClr val="000000"/>
                </a:solidFill>
                <a:effectLst/>
              </a:defRPr>
            </a:pPr>
            <a:r>
              <a:rPr lang="en-US" sz="1700" smtClean="0">
                <a:solidFill>
                  <a:srgbClr val="FFFFFF"/>
                </a:solidFill>
                <a:effectLst>
                  <a:outerShdw blurRad="50800" dist="25400" dir="5400000" rotWithShape="0">
                    <a:srgbClr val="000000"/>
                  </a:outerShdw>
                </a:effectLst>
              </a:rPr>
              <a:t>Fourth level</a:t>
            </a:r>
          </a:p>
          <a:p>
            <a:pPr lvl="4">
              <a:defRPr sz="1800">
                <a:solidFill>
                  <a:srgbClr val="000000"/>
                </a:solidFill>
                <a:effectLst/>
              </a:defRPr>
            </a:pPr>
            <a:r>
              <a:rPr lang="en-US" sz="1700" smtClean="0">
                <a:solidFill>
                  <a:srgbClr val="FFFFFF"/>
                </a:solidFill>
                <a:effectLst>
                  <a:outerShdw blurRad="50800" dist="25400" dir="5400000" rotWithShape="0">
                    <a:srgbClr val="000000"/>
                  </a:outerShdw>
                </a:effectLst>
              </a:rPr>
              <a:t>Fifth level</a:t>
            </a:r>
            <a:endParaRPr sz="1700">
              <a:solidFill>
                <a:srgbClr val="FFFFFF"/>
              </a:solidFill>
              <a:effectLst>
                <a:outerShdw blurRad="50800" dist="25400" dir="5400000" rotWithShape="0">
                  <a:srgbClr val="000000"/>
                </a:outerShdw>
              </a:effectLst>
            </a:endParaRPr>
          </a:p>
        </p:txBody>
      </p:sp>
    </p:spTree>
    <p:extLst>
      <p:ext uri="{BB962C8B-B14F-4D97-AF65-F5344CB8AC3E}">
        <p14:creationId xmlns:p14="http://schemas.microsoft.com/office/powerpoint/2010/main" val="1710560285"/>
      </p:ext>
    </p:extLst>
  </p:cSld>
  <p:clrMapOvr>
    <a:masterClrMapping/>
  </p:clrMapOvr>
  <p:transition xmlns:p14="http://schemas.microsoft.com/office/powerpoint/2010/main" spd="med"/>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196DAB65-BB42-AF4F-9604-10D4C42B5A8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196DAB65-BB42-AF4F-9604-10D4C42B5A8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8531788" y="5648960"/>
            <a:ext cx="548640" cy="396240"/>
          </a:xfrm>
          <a:prstGeom prst="bracketPair">
            <a:avLst>
              <a:gd name="adj" fmla="val 17949"/>
            </a:avLst>
          </a:prstGeom>
        </p:spPr>
        <p:txBody>
          <a:bodyPr/>
          <a:lstStyle/>
          <a:p>
            <a:fld id="{196DAB65-BB42-AF4F-9604-10D4C42B5A8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8531788" y="5648960"/>
            <a:ext cx="548640" cy="396240"/>
          </a:xfrm>
          <a:prstGeom prst="bracketPair">
            <a:avLst>
              <a:gd name="adj" fmla="val 17949"/>
            </a:avLst>
          </a:prstGeom>
        </p:spPr>
        <p:txBody>
          <a:bodyPr/>
          <a:lstStyle/>
          <a:p>
            <a:fld id="{196DAB65-BB42-AF4F-9604-10D4C42B5A8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p:spPr>
        <p:txBody>
          <a:bodyPr/>
          <a:lstStyle/>
          <a:p>
            <a:fld id="{196DAB65-BB42-AF4F-9604-10D4C42B5A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1788" y="5648960"/>
            <a:ext cx="548640" cy="396240"/>
          </a:xfrm>
          <a:prstGeom prst="bracketPair">
            <a:avLst>
              <a:gd name="adj" fmla="val 17949"/>
            </a:avLst>
          </a:prstGeom>
        </p:spPr>
        <p:txBody>
          <a:bodyPr/>
          <a:lstStyle/>
          <a:p>
            <a:fld id="{196DAB65-BB42-AF4F-9604-10D4C42B5A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8531788" y="5648960"/>
            <a:ext cx="548640" cy="396240"/>
          </a:xfrm>
          <a:prstGeom prst="bracketPair">
            <a:avLst>
              <a:gd name="adj" fmla="val 17949"/>
            </a:avLst>
          </a:prstGeom>
        </p:spPr>
        <p:txBody>
          <a:bodyPr/>
          <a:lstStyle/>
          <a:p>
            <a:fld id="{196DAB65-BB42-AF4F-9604-10D4C42B5A8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8"/>
          <p:cNvSpPr>
            <a:spLocks noGrp="1"/>
          </p:cNvSpPr>
          <p:nvPr>
            <p:ph type="sldNum" sz="quarter" idx="11"/>
          </p:nvPr>
        </p:nvSpPr>
        <p:spPr>
          <a:xfrm>
            <a:off x="8531788" y="5648960"/>
            <a:ext cx="548640" cy="396240"/>
          </a:xfrm>
          <a:prstGeom prst="bracketPair">
            <a:avLst>
              <a:gd name="adj" fmla="val 17949"/>
            </a:avLst>
          </a:prstGeom>
        </p:spPr>
        <p:txBody>
          <a:bodyPr/>
          <a:lstStyle/>
          <a:p>
            <a:fld id="{196DAB65-BB42-AF4F-9604-10D4C42B5A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txBox="1">
            <a:spLocks/>
          </p:cNvSpPr>
          <p:nvPr userDrawn="1"/>
        </p:nvSpPr>
        <p:spPr>
          <a:xfrm>
            <a:off x="8595360" y="5608320"/>
            <a:ext cx="548640" cy="396240"/>
          </a:xfrm>
          <a:prstGeom prst="bracketPair">
            <a:avLst>
              <a:gd name="adj" fmla="val 17949"/>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3E8550-452E-114C-8C6D-77DB29AD4DA8}" type="slidenum">
              <a:rPr lang="en-US" smtClean="0">
                <a:solidFill>
                  <a:schemeClr val="bg1"/>
                </a:solidFill>
              </a:rPr>
              <a:pPr/>
              <a:t>‹#›</a:t>
            </a:fld>
            <a:endParaRPr lang="en-US"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6801"/>
            <a:ext cx="8559800" cy="3200400"/>
          </a:xfrm>
        </p:spPr>
        <p:txBody>
          <a:bodyPr>
            <a:normAutofit fontScale="90000"/>
          </a:bodyPr>
          <a:lstStyle/>
          <a:p>
            <a:pPr algn="ctr"/>
            <a:r>
              <a:rPr lang="en-US" sz="6000" dirty="0" smtClean="0"/>
              <a:t>CI Funding Opportunities and the Shifting Landscape</a:t>
            </a:r>
            <a:r>
              <a:rPr lang="en-US" dirty="0" smtClean="0">
                <a:effectLst/>
              </a:rPr>
              <a:t/>
            </a:r>
            <a:br>
              <a:rPr lang="en-US" dirty="0" smtClean="0">
                <a:effectLst/>
              </a:rPr>
            </a:br>
            <a:endParaRPr lang="en-US" dirty="0"/>
          </a:p>
        </p:txBody>
      </p:sp>
      <p:sp>
        <p:nvSpPr>
          <p:cNvPr id="3" name="TextBox 2"/>
          <p:cNvSpPr txBox="1"/>
          <p:nvPr/>
        </p:nvSpPr>
        <p:spPr>
          <a:xfrm>
            <a:off x="1117600" y="3897869"/>
            <a:ext cx="6073372" cy="1477328"/>
          </a:xfrm>
          <a:prstGeom prst="rect">
            <a:avLst/>
          </a:prstGeom>
          <a:noFill/>
        </p:spPr>
        <p:txBody>
          <a:bodyPr wrap="none" rtlCol="0">
            <a:spAutoFit/>
          </a:bodyPr>
          <a:lstStyle/>
          <a:p>
            <a:pPr algn="ctr"/>
            <a:r>
              <a:rPr lang="en-US" dirty="0" smtClean="0"/>
              <a:t>Barr von Oehsen</a:t>
            </a:r>
          </a:p>
          <a:p>
            <a:pPr algn="ctr"/>
            <a:r>
              <a:rPr lang="en-US" dirty="0" smtClean="0"/>
              <a:t>Executive Director, Cyberinfrastructure Technology Integration</a:t>
            </a:r>
          </a:p>
          <a:p>
            <a:pPr algn="ctr"/>
            <a:r>
              <a:rPr lang="en-US" dirty="0" smtClean="0"/>
              <a:t>CCIT, Clemson University</a:t>
            </a:r>
          </a:p>
          <a:p>
            <a:pPr algn="ctr"/>
            <a:endParaRPr lang="en-US" dirty="0"/>
          </a:p>
          <a:p>
            <a:pPr algn="ctr"/>
            <a:r>
              <a:rPr lang="en-US" dirty="0"/>
              <a:t>NSF CC*IIE Virtual </a:t>
            </a:r>
            <a:r>
              <a:rPr lang="en-US" dirty="0" smtClean="0"/>
              <a:t>Residency 2015</a:t>
            </a:r>
            <a:endParaRPr lang="en-US" dirty="0"/>
          </a:p>
        </p:txBody>
      </p:sp>
    </p:spTree>
    <p:extLst>
      <p:ext uri="{BB962C8B-B14F-4D97-AF65-F5344CB8AC3E}">
        <p14:creationId xmlns:p14="http://schemas.microsoft.com/office/powerpoint/2010/main" val="17432847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81571"/>
            <a:ext cx="8229600" cy="1143000"/>
          </a:xfrm>
        </p:spPr>
        <p:txBody>
          <a:bodyPr/>
          <a:lstStyle/>
          <a:p>
            <a:r>
              <a:rPr lang="en-US" dirty="0" smtClean="0"/>
              <a:t>Why a CI Plan?</a:t>
            </a:r>
            <a:endParaRPr lang="en-US" dirty="0"/>
          </a:p>
        </p:txBody>
      </p:sp>
      <p:sp>
        <p:nvSpPr>
          <p:cNvPr id="6" name="Content Placeholder 5"/>
          <p:cNvSpPr>
            <a:spLocks noGrp="1"/>
          </p:cNvSpPr>
          <p:nvPr>
            <p:ph idx="1"/>
          </p:nvPr>
        </p:nvSpPr>
        <p:spPr>
          <a:xfrm>
            <a:off x="457200" y="1340606"/>
            <a:ext cx="7610474" cy="4474262"/>
          </a:xfrm>
        </p:spPr>
        <p:txBody>
          <a:bodyPr>
            <a:normAutofit/>
          </a:bodyPr>
          <a:lstStyle/>
          <a:p>
            <a:r>
              <a:rPr lang="en-US" dirty="0"/>
              <a:t>Proves </a:t>
            </a:r>
            <a:r>
              <a:rPr lang="en-US" dirty="0" smtClean="0"/>
              <a:t>to NSF (or other funding agencies) that you </a:t>
            </a:r>
            <a:r>
              <a:rPr lang="en-US" dirty="0"/>
              <a:t>are serious about </a:t>
            </a:r>
            <a:r>
              <a:rPr lang="en-US" dirty="0" smtClean="0"/>
              <a:t>this</a:t>
            </a:r>
          </a:p>
          <a:p>
            <a:r>
              <a:rPr lang="en-US" dirty="0" smtClean="0"/>
              <a:t>Only part of CC*, but will most likely be adopted by others</a:t>
            </a:r>
            <a:endParaRPr lang="en-US" dirty="0"/>
          </a:p>
          <a:p>
            <a:r>
              <a:rPr lang="en-US" dirty="0" smtClean="0"/>
              <a:t>Shows </a:t>
            </a:r>
            <a:r>
              <a:rPr lang="en-US" dirty="0"/>
              <a:t>you have done homework with others on your campus and at least have talked to community.</a:t>
            </a:r>
          </a:p>
          <a:p>
            <a:r>
              <a:rPr lang="en-US" dirty="0" smtClean="0"/>
              <a:t>Hopefully </a:t>
            </a:r>
            <a:r>
              <a:rPr lang="en-US" dirty="0"/>
              <a:t>shows there is a </a:t>
            </a:r>
            <a:r>
              <a:rPr lang="en-US" dirty="0" smtClean="0"/>
              <a:t>direction </a:t>
            </a:r>
            <a:r>
              <a:rPr lang="en-US" dirty="0"/>
              <a:t>your headed that makes sense for IT/</a:t>
            </a:r>
            <a:r>
              <a:rPr lang="en-US" dirty="0" smtClean="0"/>
              <a:t>researchers/educators.</a:t>
            </a:r>
            <a:endParaRPr lang="en-US" dirty="0"/>
          </a:p>
          <a:p>
            <a:r>
              <a:rPr lang="en-US" dirty="0" smtClean="0"/>
              <a:t>CI </a:t>
            </a:r>
            <a:r>
              <a:rPr lang="en-US" dirty="0"/>
              <a:t>is not just </a:t>
            </a:r>
            <a:r>
              <a:rPr lang="en-US" dirty="0" smtClean="0"/>
              <a:t>about networking</a:t>
            </a:r>
            <a:r>
              <a:rPr lang="en-US" dirty="0"/>
              <a:t>.</a:t>
            </a:r>
          </a:p>
        </p:txBody>
      </p:sp>
    </p:spTree>
    <p:extLst>
      <p:ext uri="{BB962C8B-B14F-4D97-AF65-F5344CB8AC3E}">
        <p14:creationId xmlns:p14="http://schemas.microsoft.com/office/powerpoint/2010/main" val="931742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411"/>
            <a:ext cx="8229600" cy="1143000"/>
          </a:xfrm>
        </p:spPr>
        <p:txBody>
          <a:bodyPr/>
          <a:lstStyle/>
          <a:p>
            <a:r>
              <a:rPr lang="en-US" dirty="0" smtClean="0"/>
              <a:t>What is Important?</a:t>
            </a:r>
            <a:endParaRPr lang="en-US" dirty="0"/>
          </a:p>
        </p:txBody>
      </p:sp>
      <p:sp>
        <p:nvSpPr>
          <p:cNvPr id="3" name="Content Placeholder 2"/>
          <p:cNvSpPr>
            <a:spLocks noGrp="1"/>
          </p:cNvSpPr>
          <p:nvPr>
            <p:ph idx="1"/>
          </p:nvPr>
        </p:nvSpPr>
        <p:spPr>
          <a:xfrm>
            <a:off x="558801" y="1557380"/>
            <a:ext cx="7610474" cy="4242428"/>
          </a:xfrm>
        </p:spPr>
        <p:txBody>
          <a:bodyPr>
            <a:normAutofit/>
          </a:bodyPr>
          <a:lstStyle/>
          <a:p>
            <a:r>
              <a:rPr lang="en-US" dirty="0" smtClean="0"/>
              <a:t>Shows </a:t>
            </a:r>
            <a:r>
              <a:rPr lang="en-US" dirty="0"/>
              <a:t>you have a goal that affects/supports the research/</a:t>
            </a:r>
            <a:r>
              <a:rPr lang="en-US" dirty="0" smtClean="0"/>
              <a:t>educational </a:t>
            </a:r>
            <a:r>
              <a:rPr lang="en-US" dirty="0"/>
              <a:t>community on your campus.</a:t>
            </a:r>
          </a:p>
          <a:p>
            <a:r>
              <a:rPr lang="en-US" dirty="0" smtClean="0"/>
              <a:t>Can </a:t>
            </a:r>
            <a:r>
              <a:rPr lang="en-US" dirty="0"/>
              <a:t>be </a:t>
            </a:r>
            <a:r>
              <a:rPr lang="en-US" dirty="0" smtClean="0"/>
              <a:t>a way </a:t>
            </a:r>
            <a:r>
              <a:rPr lang="en-US" dirty="0"/>
              <a:t>to drive campus funding/ </a:t>
            </a:r>
            <a:r>
              <a:rPr lang="en-US" dirty="0" smtClean="0"/>
              <a:t>priorities</a:t>
            </a:r>
            <a:r>
              <a:rPr lang="en-US" dirty="0"/>
              <a:t>.</a:t>
            </a:r>
          </a:p>
          <a:p>
            <a:r>
              <a:rPr lang="en-US" dirty="0" smtClean="0"/>
              <a:t>Provides </a:t>
            </a:r>
            <a:r>
              <a:rPr lang="en-US" dirty="0"/>
              <a:t>proof that what your asking for in proposal is not </a:t>
            </a:r>
            <a:r>
              <a:rPr lang="en-US" dirty="0" smtClean="0"/>
              <a:t>tangential </a:t>
            </a:r>
            <a:r>
              <a:rPr lang="en-US" dirty="0"/>
              <a:t>or wasted.</a:t>
            </a:r>
          </a:p>
          <a:p>
            <a:r>
              <a:rPr lang="en-US" dirty="0" smtClean="0"/>
              <a:t>Be </a:t>
            </a:r>
            <a:r>
              <a:rPr lang="en-US" dirty="0"/>
              <a:t>able to change plan as </a:t>
            </a:r>
            <a:r>
              <a:rPr lang="en-US" dirty="0" smtClean="0"/>
              <a:t>conditions </a:t>
            </a:r>
            <a:r>
              <a:rPr lang="en-US" dirty="0"/>
              <a:t>change.</a:t>
            </a:r>
          </a:p>
        </p:txBody>
      </p:sp>
    </p:spTree>
    <p:extLst>
      <p:ext uri="{BB962C8B-B14F-4D97-AF65-F5344CB8AC3E}">
        <p14:creationId xmlns:p14="http://schemas.microsoft.com/office/powerpoint/2010/main" val="101597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CI Plans</a:t>
            </a:r>
            <a:endParaRPr lang="en-US" dirty="0"/>
          </a:p>
        </p:txBody>
      </p:sp>
      <p:sp>
        <p:nvSpPr>
          <p:cNvPr id="3" name="Content Placeholder 2"/>
          <p:cNvSpPr>
            <a:spLocks noGrp="1"/>
          </p:cNvSpPr>
          <p:nvPr>
            <p:ph idx="1"/>
          </p:nvPr>
        </p:nvSpPr>
        <p:spPr/>
        <p:txBody>
          <a:bodyPr>
            <a:normAutofit/>
          </a:bodyPr>
          <a:lstStyle/>
          <a:p>
            <a:r>
              <a:rPr lang="en-US" sz="2800" dirty="0" smtClean="0"/>
              <a:t>http</a:t>
            </a:r>
            <a:r>
              <a:rPr lang="en-US" sz="2800" dirty="0"/>
              <a:t>://</a:t>
            </a:r>
            <a:r>
              <a:rPr lang="en-US" sz="2800" dirty="0" err="1"/>
              <a:t>fasterdata.es.net</a:t>
            </a:r>
            <a:r>
              <a:rPr lang="en-US" sz="2800" dirty="0"/>
              <a:t>/</a:t>
            </a:r>
            <a:r>
              <a:rPr lang="en-US" sz="2800" dirty="0" err="1"/>
              <a:t>campusCIplanning</a:t>
            </a:r>
            <a:r>
              <a:rPr lang="en-US" sz="2800" dirty="0"/>
              <a:t>/</a:t>
            </a:r>
          </a:p>
        </p:txBody>
      </p:sp>
    </p:spTree>
    <p:extLst>
      <p:ext uri="{BB962C8B-B14F-4D97-AF65-F5344CB8AC3E}">
        <p14:creationId xmlns:p14="http://schemas.microsoft.com/office/powerpoint/2010/main" val="2651465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Shifting landscape in CI funding</a:t>
            </a:r>
            <a:endParaRPr lang="en-US" dirty="0"/>
          </a:p>
        </p:txBody>
      </p:sp>
    </p:spTree>
    <p:extLst>
      <p:ext uri="{BB962C8B-B14F-4D97-AF65-F5344CB8AC3E}">
        <p14:creationId xmlns:p14="http://schemas.microsoft.com/office/powerpoint/2010/main" val="263104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did we come from?</a:t>
            </a:r>
            <a:endParaRPr lang="en-US" dirty="0"/>
          </a:p>
        </p:txBody>
      </p:sp>
      <p:sp>
        <p:nvSpPr>
          <p:cNvPr id="3" name="Content Placeholder 2"/>
          <p:cNvSpPr>
            <a:spLocks noGrp="1"/>
          </p:cNvSpPr>
          <p:nvPr>
            <p:ph idx="1"/>
          </p:nvPr>
        </p:nvSpPr>
        <p:spPr>
          <a:xfrm>
            <a:off x="457200" y="1356621"/>
            <a:ext cx="7620000" cy="4800600"/>
          </a:xfrm>
        </p:spPr>
        <p:txBody>
          <a:bodyPr>
            <a:normAutofit fontScale="92500" lnSpcReduction="20000"/>
          </a:bodyPr>
          <a:lstStyle/>
          <a:p>
            <a:r>
              <a:rPr lang="en-US" sz="2600" dirty="0" smtClean="0"/>
              <a:t>NSF HPC evolution</a:t>
            </a:r>
          </a:p>
          <a:p>
            <a:pPr lvl="1"/>
            <a:r>
              <a:rPr lang="en-US" sz="2400" dirty="0" smtClean="0"/>
              <a:t>Centers&gt;PACI&gt;</a:t>
            </a:r>
            <a:r>
              <a:rPr lang="en-US" sz="2400" dirty="0" err="1" smtClean="0"/>
              <a:t>TeraGrid</a:t>
            </a:r>
            <a:r>
              <a:rPr lang="en-US" sz="2400" dirty="0" smtClean="0"/>
              <a:t>&gt;XSEDE&gt;Reports&gt;Reports on Reports</a:t>
            </a:r>
          </a:p>
          <a:p>
            <a:r>
              <a:rPr lang="en-US" sz="2600" dirty="0" smtClean="0"/>
              <a:t>Campuses growing in parallel</a:t>
            </a:r>
          </a:p>
          <a:p>
            <a:pPr lvl="1"/>
            <a:r>
              <a:rPr lang="en-US" sz="2400" dirty="0" smtClean="0"/>
              <a:t>MRIs, CRIs, start-up packages</a:t>
            </a:r>
          </a:p>
          <a:p>
            <a:pPr lvl="1"/>
            <a:r>
              <a:rPr lang="en-US" sz="2400" dirty="0" smtClean="0"/>
              <a:t>Condo and co-lo approaches </a:t>
            </a:r>
          </a:p>
          <a:p>
            <a:r>
              <a:rPr lang="en-US" sz="2600" dirty="0" smtClean="0"/>
              <a:t>Other drivers for campus aggregation….</a:t>
            </a:r>
          </a:p>
          <a:p>
            <a:pPr lvl="1"/>
            <a:r>
              <a:rPr lang="en-US" sz="2400" dirty="0" smtClean="0"/>
              <a:t>Security; power and cooling; big data</a:t>
            </a:r>
          </a:p>
          <a:p>
            <a:pPr lvl="1"/>
            <a:r>
              <a:rPr lang="en-US" sz="2400" dirty="0" smtClean="0"/>
              <a:t>Above-the-desktop computing needs growing at an accelerated pace…GIS comes to mind</a:t>
            </a:r>
          </a:p>
          <a:p>
            <a:pPr lvl="1"/>
            <a:r>
              <a:rPr lang="en-US" sz="2400" dirty="0" smtClean="0"/>
              <a:t>Training and education gap between resources and researchers – high barrier to entry without human assistance</a:t>
            </a:r>
          </a:p>
          <a:p>
            <a:pPr lvl="2"/>
            <a:r>
              <a:rPr lang="en-US" sz="2200" dirty="0" smtClean="0"/>
              <a:t>…and the barriers become higher as we bring in new communities</a:t>
            </a:r>
          </a:p>
        </p:txBody>
      </p:sp>
    </p:spTree>
    <p:extLst>
      <p:ext uri="{BB962C8B-B14F-4D97-AF65-F5344CB8AC3E}">
        <p14:creationId xmlns:p14="http://schemas.microsoft.com/office/powerpoint/2010/main" val="20305428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Point - Scale</a:t>
            </a:r>
            <a:endParaRPr lang="en-US" dirty="0"/>
          </a:p>
        </p:txBody>
      </p:sp>
      <p:sp>
        <p:nvSpPr>
          <p:cNvPr id="3" name="Content Placeholder 2"/>
          <p:cNvSpPr>
            <a:spLocks noGrp="1"/>
          </p:cNvSpPr>
          <p:nvPr>
            <p:ph idx="4294967295"/>
          </p:nvPr>
        </p:nvSpPr>
        <p:spPr>
          <a:xfrm>
            <a:off x="0" y="1600200"/>
            <a:ext cx="7620000" cy="4800600"/>
          </a:xfrm>
        </p:spPr>
        <p:txBody>
          <a:bodyPr/>
          <a:lstStyle/>
          <a:p>
            <a:endParaRPr lang="en-US" dirty="0"/>
          </a:p>
          <a:p>
            <a:pPr marL="114300" indent="0">
              <a:buNone/>
            </a:pPr>
            <a:endParaRPr lang="en-US" dirty="0"/>
          </a:p>
        </p:txBody>
      </p:sp>
      <p:pic>
        <p:nvPicPr>
          <p:cNvPr id="5" name="Picture 4"/>
          <p:cNvPicPr>
            <a:picLocks noChangeAspect="1"/>
          </p:cNvPicPr>
          <p:nvPr/>
        </p:nvPicPr>
        <p:blipFill>
          <a:blip r:embed="rId2"/>
          <a:stretch>
            <a:fillRect/>
          </a:stretch>
        </p:blipFill>
        <p:spPr>
          <a:xfrm>
            <a:off x="0" y="1295399"/>
            <a:ext cx="8447548" cy="5239365"/>
          </a:xfrm>
          <a:prstGeom prst="rect">
            <a:avLst/>
          </a:prstGeom>
        </p:spPr>
      </p:pic>
    </p:spTree>
    <p:extLst>
      <p:ext uri="{BB962C8B-B14F-4D97-AF65-F5344CB8AC3E}">
        <p14:creationId xmlns:p14="http://schemas.microsoft.com/office/powerpoint/2010/main" val="16265478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7613" y="274638"/>
            <a:ext cx="8103419" cy="1143000"/>
          </a:xfrm>
        </p:spPr>
        <p:txBody>
          <a:bodyPr/>
          <a:lstStyle/>
          <a:p>
            <a:r>
              <a:rPr lang="en-US" sz="3600" dirty="0" smtClean="0"/>
              <a:t>Business growing: some real unusual suspects</a:t>
            </a:r>
            <a:endParaRPr lang="en-US" sz="3600" dirty="0"/>
          </a:p>
        </p:txBody>
      </p:sp>
      <p:sp>
        <p:nvSpPr>
          <p:cNvPr id="6" name="Text Placeholder 5"/>
          <p:cNvSpPr>
            <a:spLocks noGrp="1"/>
          </p:cNvSpPr>
          <p:nvPr>
            <p:ph type="body" idx="1"/>
          </p:nvPr>
        </p:nvSpPr>
        <p:spPr/>
        <p:txBody>
          <a:bodyPr/>
          <a:lstStyle/>
          <a:p>
            <a:pPr algn="l"/>
            <a:r>
              <a:rPr lang="en-US" dirty="0"/>
              <a:t>Department </a:t>
            </a:r>
          </a:p>
          <a:p>
            <a:endParaRPr lang="en-US" dirty="0"/>
          </a:p>
        </p:txBody>
      </p:sp>
      <p:sp>
        <p:nvSpPr>
          <p:cNvPr id="7" name="Content Placeholder 6"/>
          <p:cNvSpPr>
            <a:spLocks noGrp="1"/>
          </p:cNvSpPr>
          <p:nvPr>
            <p:ph sz="half" idx="2"/>
          </p:nvPr>
        </p:nvSpPr>
        <p:spPr>
          <a:xfrm>
            <a:off x="457200" y="2172264"/>
            <a:ext cx="3657600" cy="3951288"/>
          </a:xfrm>
        </p:spPr>
        <p:txBody>
          <a:bodyPr>
            <a:noAutofit/>
          </a:bodyPr>
          <a:lstStyle/>
          <a:p>
            <a:r>
              <a:rPr lang="en-US" sz="1400" dirty="0" smtClean="0"/>
              <a:t>Bioengineering </a:t>
            </a:r>
          </a:p>
          <a:p>
            <a:r>
              <a:rPr lang="en-US" sz="1400" dirty="0" smtClean="0"/>
              <a:t>CCIT </a:t>
            </a:r>
            <a:r>
              <a:rPr lang="en-US" sz="1400" dirty="0"/>
              <a:t>HPC </a:t>
            </a:r>
            <a:r>
              <a:rPr lang="en-US" sz="1400" dirty="0" smtClean="0"/>
              <a:t> </a:t>
            </a:r>
          </a:p>
          <a:p>
            <a:r>
              <a:rPr lang="en-US" sz="1400" dirty="0" smtClean="0"/>
              <a:t>CCIT </a:t>
            </a:r>
            <a:r>
              <a:rPr lang="en-US" sz="1400" dirty="0"/>
              <a:t>Software Development </a:t>
            </a:r>
            <a:endParaRPr lang="en-US" sz="1400" dirty="0" smtClean="0"/>
          </a:p>
          <a:p>
            <a:r>
              <a:rPr lang="en-US" sz="1400" dirty="0" smtClean="0"/>
              <a:t>Chemical </a:t>
            </a:r>
            <a:r>
              <a:rPr lang="en-US" sz="1400" dirty="0"/>
              <a:t>Engineering </a:t>
            </a:r>
            <a:endParaRPr lang="en-US" sz="1400" dirty="0" smtClean="0"/>
          </a:p>
          <a:p>
            <a:r>
              <a:rPr lang="en-US" sz="1400" dirty="0" smtClean="0"/>
              <a:t>Chemistry </a:t>
            </a:r>
          </a:p>
          <a:p>
            <a:r>
              <a:rPr lang="en-US" sz="1400" dirty="0" smtClean="0"/>
              <a:t>Civil </a:t>
            </a:r>
            <a:r>
              <a:rPr lang="en-US" sz="1400" dirty="0"/>
              <a:t>Engineering </a:t>
            </a:r>
            <a:endParaRPr lang="en-US" sz="1400" dirty="0" smtClean="0"/>
          </a:p>
          <a:p>
            <a:r>
              <a:rPr lang="en-US" sz="1400" dirty="0" smtClean="0"/>
              <a:t>Customer </a:t>
            </a:r>
            <a:r>
              <a:rPr lang="en-US" sz="1400" dirty="0" err="1"/>
              <a:t>Rel</a:t>
            </a:r>
            <a:r>
              <a:rPr lang="en-US" sz="1400" dirty="0"/>
              <a:t> &amp; Learning Tech </a:t>
            </a:r>
            <a:r>
              <a:rPr lang="en-US" sz="1400" dirty="0" smtClean="0"/>
              <a:t> </a:t>
            </a:r>
            <a:r>
              <a:rPr lang="en-US" sz="1400" dirty="0"/>
              <a:t>Cyberinfrastructure Tech </a:t>
            </a:r>
            <a:r>
              <a:rPr lang="en-US" sz="1400" dirty="0" err="1"/>
              <a:t>Integ</a:t>
            </a:r>
            <a:r>
              <a:rPr lang="en-US" sz="1400" dirty="0"/>
              <a:t> </a:t>
            </a:r>
            <a:r>
              <a:rPr lang="en-US" sz="1400" dirty="0" smtClean="0"/>
              <a:t> </a:t>
            </a:r>
          </a:p>
          <a:p>
            <a:r>
              <a:rPr lang="en-US" sz="1400" dirty="0" smtClean="0"/>
              <a:t>Economics  </a:t>
            </a:r>
          </a:p>
          <a:p>
            <a:r>
              <a:rPr lang="en-US" sz="1400" dirty="0" smtClean="0"/>
              <a:t>Elec</a:t>
            </a:r>
            <a:r>
              <a:rPr lang="en-US" sz="1400" dirty="0"/>
              <a:t>. &amp; Computer Engr. </a:t>
            </a:r>
          </a:p>
          <a:p>
            <a:r>
              <a:rPr lang="en-US" sz="1400" dirty="0" smtClean="0"/>
              <a:t>Environmental </a:t>
            </a:r>
            <a:r>
              <a:rPr lang="en-US" sz="1400" dirty="0" err="1"/>
              <a:t>Engr</a:t>
            </a:r>
            <a:r>
              <a:rPr lang="en-US" sz="1400" dirty="0"/>
              <a:t> &amp; Earth </a:t>
            </a:r>
            <a:r>
              <a:rPr lang="en-US" sz="1400" dirty="0" err="1"/>
              <a:t>Sci</a:t>
            </a:r>
            <a:r>
              <a:rPr lang="en-US" sz="1400" dirty="0"/>
              <a:t> </a:t>
            </a:r>
            <a:r>
              <a:rPr lang="en-US" sz="1400" dirty="0" smtClean="0"/>
              <a:t> </a:t>
            </a:r>
          </a:p>
          <a:p>
            <a:r>
              <a:rPr lang="en-US" sz="1400" dirty="0" smtClean="0">
                <a:solidFill>
                  <a:srgbClr val="FF0000"/>
                </a:solidFill>
              </a:rPr>
              <a:t>Experiential </a:t>
            </a:r>
            <a:r>
              <a:rPr lang="en-US" sz="1400" dirty="0">
                <a:solidFill>
                  <a:srgbClr val="FF0000"/>
                </a:solidFill>
              </a:rPr>
              <a:t>Education </a:t>
            </a:r>
            <a:endParaRPr lang="en-US" sz="1400" dirty="0" smtClean="0">
              <a:solidFill>
                <a:srgbClr val="FF0000"/>
              </a:solidFill>
            </a:endParaRPr>
          </a:p>
          <a:p>
            <a:r>
              <a:rPr lang="en-US" sz="1400" dirty="0" smtClean="0"/>
              <a:t>General </a:t>
            </a:r>
            <a:r>
              <a:rPr lang="en-US" sz="1400" dirty="0"/>
              <a:t>Engineering </a:t>
            </a:r>
            <a:endParaRPr lang="en-US" sz="1400" dirty="0" smtClean="0"/>
          </a:p>
          <a:p>
            <a:r>
              <a:rPr lang="en-US" sz="1400" dirty="0" smtClean="0"/>
              <a:t>Genetics </a:t>
            </a:r>
            <a:r>
              <a:rPr lang="en-US" sz="1400" dirty="0"/>
              <a:t>&amp; Biochemistry </a:t>
            </a:r>
            <a:r>
              <a:rPr lang="en-US" sz="1400" dirty="0" smtClean="0"/>
              <a:t> </a:t>
            </a:r>
          </a:p>
          <a:p>
            <a:r>
              <a:rPr lang="en-US" sz="1400" dirty="0" smtClean="0"/>
              <a:t>Industrial </a:t>
            </a:r>
            <a:r>
              <a:rPr lang="en-US" sz="1400" dirty="0"/>
              <a:t>Engineering </a:t>
            </a:r>
            <a:endParaRPr lang="en-US" sz="1400" dirty="0" smtClean="0"/>
          </a:p>
          <a:p>
            <a:r>
              <a:rPr lang="en-US" sz="1400" dirty="0" smtClean="0">
                <a:solidFill>
                  <a:srgbClr val="FF0000"/>
                </a:solidFill>
              </a:rPr>
              <a:t>Infrastructure </a:t>
            </a:r>
            <a:r>
              <a:rPr lang="en-US" sz="1400" dirty="0">
                <a:solidFill>
                  <a:srgbClr val="FF0000"/>
                </a:solidFill>
              </a:rPr>
              <a:t>Services &amp; Ops </a:t>
            </a:r>
            <a:endParaRPr lang="en-US" sz="1400" dirty="0" smtClean="0">
              <a:solidFill>
                <a:srgbClr val="FF0000"/>
              </a:solidFill>
            </a:endParaRPr>
          </a:p>
        </p:txBody>
      </p:sp>
      <p:sp>
        <p:nvSpPr>
          <p:cNvPr id="8" name="Text Placeholder 7"/>
          <p:cNvSpPr>
            <a:spLocks noGrp="1"/>
          </p:cNvSpPr>
          <p:nvPr>
            <p:ph type="body" sz="quarter" idx="3"/>
          </p:nvPr>
        </p:nvSpPr>
        <p:spPr/>
        <p:txBody>
          <a:bodyPr/>
          <a:lstStyle/>
          <a:p>
            <a:pPr algn="l"/>
            <a:r>
              <a:rPr lang="en-US" dirty="0"/>
              <a:t>Department </a:t>
            </a:r>
          </a:p>
          <a:p>
            <a:endParaRPr lang="en-US" dirty="0"/>
          </a:p>
        </p:txBody>
      </p:sp>
      <p:sp>
        <p:nvSpPr>
          <p:cNvPr id="9" name="Content Placeholder 8"/>
          <p:cNvSpPr>
            <a:spLocks noGrp="1"/>
          </p:cNvSpPr>
          <p:nvPr>
            <p:ph sz="quarter" idx="4"/>
          </p:nvPr>
        </p:nvSpPr>
        <p:spPr/>
        <p:txBody>
          <a:bodyPr>
            <a:normAutofit/>
          </a:bodyPr>
          <a:lstStyle/>
          <a:p>
            <a:r>
              <a:rPr lang="en-US" sz="1500" dirty="0">
                <a:solidFill>
                  <a:srgbClr val="FF0000"/>
                </a:solidFill>
              </a:rPr>
              <a:t>International </a:t>
            </a:r>
            <a:r>
              <a:rPr lang="en-US" sz="1500" dirty="0" smtClean="0">
                <a:solidFill>
                  <a:srgbClr val="FF0000"/>
                </a:solidFill>
              </a:rPr>
              <a:t>Programs </a:t>
            </a:r>
          </a:p>
          <a:p>
            <a:r>
              <a:rPr lang="en-US" sz="1500" dirty="0" smtClean="0">
                <a:solidFill>
                  <a:srgbClr val="FF0000"/>
                </a:solidFill>
              </a:rPr>
              <a:t>Law </a:t>
            </a:r>
            <a:r>
              <a:rPr lang="en-US" sz="1500" dirty="0">
                <a:solidFill>
                  <a:srgbClr val="FF0000"/>
                </a:solidFill>
              </a:rPr>
              <a:t>Enforcement &amp; Safety </a:t>
            </a:r>
            <a:endParaRPr lang="en-US" sz="1500" dirty="0" smtClean="0">
              <a:solidFill>
                <a:srgbClr val="FF0000"/>
              </a:solidFill>
            </a:endParaRPr>
          </a:p>
          <a:p>
            <a:r>
              <a:rPr lang="en-US" sz="1500" dirty="0" smtClean="0">
                <a:solidFill>
                  <a:srgbClr val="FF0000"/>
                </a:solidFill>
              </a:rPr>
              <a:t>Management </a:t>
            </a:r>
            <a:endParaRPr lang="en-US" sz="1500" dirty="0">
              <a:solidFill>
                <a:srgbClr val="FF0000"/>
              </a:solidFill>
            </a:endParaRPr>
          </a:p>
          <a:p>
            <a:r>
              <a:rPr lang="en-US" sz="1500" dirty="0"/>
              <a:t>Mathematical Sciences </a:t>
            </a:r>
            <a:r>
              <a:rPr lang="en-US" sz="1500" dirty="0" smtClean="0"/>
              <a:t> </a:t>
            </a:r>
            <a:endParaRPr lang="en-US" sz="1500" dirty="0"/>
          </a:p>
          <a:p>
            <a:r>
              <a:rPr lang="en-US" sz="1500" dirty="0"/>
              <a:t>Mechanical Engineering </a:t>
            </a:r>
            <a:r>
              <a:rPr lang="en-US" sz="1500" dirty="0" smtClean="0"/>
              <a:t> </a:t>
            </a:r>
            <a:endParaRPr lang="en-US" sz="1500" dirty="0"/>
          </a:p>
          <a:p>
            <a:r>
              <a:rPr lang="en-US" sz="1500" dirty="0"/>
              <a:t>Medicaid IT Services </a:t>
            </a:r>
          </a:p>
          <a:p>
            <a:r>
              <a:rPr lang="en-US" sz="1500" dirty="0"/>
              <a:t>Network Services &amp; Telecomm </a:t>
            </a:r>
            <a:r>
              <a:rPr lang="en-US" sz="1500" dirty="0" smtClean="0"/>
              <a:t> </a:t>
            </a:r>
            <a:endParaRPr lang="en-US" sz="1500" dirty="0"/>
          </a:p>
          <a:p>
            <a:r>
              <a:rPr lang="en-US" sz="1500" dirty="0"/>
              <a:t>Physics And Astronomy </a:t>
            </a:r>
          </a:p>
          <a:p>
            <a:r>
              <a:rPr lang="en-US" sz="1500" dirty="0"/>
              <a:t>Public Health Sciences </a:t>
            </a:r>
            <a:r>
              <a:rPr lang="en-US" sz="1500" dirty="0" smtClean="0"/>
              <a:t> </a:t>
            </a:r>
            <a:endParaRPr lang="en-US" sz="1500" dirty="0"/>
          </a:p>
          <a:p>
            <a:r>
              <a:rPr lang="en-US" sz="1500" dirty="0">
                <a:solidFill>
                  <a:srgbClr val="FF0000"/>
                </a:solidFill>
              </a:rPr>
              <a:t>Research Safety </a:t>
            </a:r>
          </a:p>
          <a:p>
            <a:r>
              <a:rPr lang="en-US" sz="1500" dirty="0"/>
              <a:t>School of Ag for </a:t>
            </a:r>
            <a:r>
              <a:rPr lang="en-US" sz="1500" dirty="0" err="1"/>
              <a:t>Env</a:t>
            </a:r>
            <a:r>
              <a:rPr lang="en-US" sz="1500" dirty="0"/>
              <a:t> Science </a:t>
            </a:r>
            <a:r>
              <a:rPr lang="en-US" sz="1500" dirty="0" smtClean="0"/>
              <a:t> </a:t>
            </a:r>
            <a:endParaRPr lang="en-US" sz="1500" dirty="0"/>
          </a:p>
          <a:p>
            <a:r>
              <a:rPr lang="en-US" sz="1500" dirty="0"/>
              <a:t>School of Computing </a:t>
            </a:r>
          </a:p>
          <a:p>
            <a:r>
              <a:rPr lang="en-US" sz="1500" dirty="0" err="1" smtClean="0">
                <a:solidFill>
                  <a:srgbClr val="FF0000"/>
                </a:solidFill>
              </a:rPr>
              <a:t>Univ</a:t>
            </a:r>
            <a:r>
              <a:rPr lang="en-US" sz="1500" dirty="0" smtClean="0">
                <a:solidFill>
                  <a:srgbClr val="FF0000"/>
                </a:solidFill>
              </a:rPr>
              <a:t> </a:t>
            </a:r>
            <a:r>
              <a:rPr lang="en-US" sz="1500" dirty="0">
                <a:solidFill>
                  <a:srgbClr val="FF0000"/>
                </a:solidFill>
              </a:rPr>
              <a:t>Facilities Support </a:t>
            </a:r>
            <a:r>
              <a:rPr lang="en-US" sz="1500" dirty="0" err="1">
                <a:solidFill>
                  <a:srgbClr val="FF0000"/>
                </a:solidFill>
              </a:rPr>
              <a:t>Svcs</a:t>
            </a:r>
            <a:r>
              <a:rPr lang="en-US" sz="1500" dirty="0">
                <a:solidFill>
                  <a:srgbClr val="FF0000"/>
                </a:solidFill>
              </a:rPr>
              <a:t> </a:t>
            </a:r>
            <a:r>
              <a:rPr lang="en-US" sz="1500" dirty="0" smtClean="0">
                <a:solidFill>
                  <a:srgbClr val="FF0000"/>
                </a:solidFill>
              </a:rPr>
              <a:t> </a:t>
            </a:r>
            <a:endParaRPr lang="en-US" sz="1500" dirty="0">
              <a:solidFill>
                <a:srgbClr val="FF0000"/>
              </a:solidFill>
            </a:endParaRPr>
          </a:p>
          <a:p>
            <a:r>
              <a:rPr lang="en-US" sz="1500" dirty="0">
                <a:solidFill>
                  <a:srgbClr val="FF0000"/>
                </a:solidFill>
              </a:rPr>
              <a:t>VP Finance &amp; Operations </a:t>
            </a:r>
          </a:p>
          <a:p>
            <a:endParaRPr lang="en-US" sz="1500" dirty="0"/>
          </a:p>
        </p:txBody>
      </p:sp>
      <p:sp>
        <p:nvSpPr>
          <p:cNvPr id="4" name="Slide Number Placeholder 3"/>
          <p:cNvSpPr>
            <a:spLocks noGrp="1"/>
          </p:cNvSpPr>
          <p:nvPr>
            <p:ph type="sldNum" sz="quarter" idx="12"/>
          </p:nvPr>
        </p:nvSpPr>
        <p:spPr/>
        <p:txBody>
          <a:bodyPr/>
          <a:lstStyle/>
          <a:p>
            <a:fld id="{BC3E8550-452E-114C-8C6D-77DB29AD4DA8}" type="slidenum">
              <a:rPr lang="en-US" smtClean="0"/>
              <a:pPr/>
              <a:t>16</a:t>
            </a:fld>
            <a:endParaRPr lang="en-US"/>
          </a:p>
        </p:txBody>
      </p:sp>
      <p:sp>
        <p:nvSpPr>
          <p:cNvPr id="2" name="TextBox 1"/>
          <p:cNvSpPr txBox="1"/>
          <p:nvPr/>
        </p:nvSpPr>
        <p:spPr>
          <a:xfrm>
            <a:off x="1779639" y="1682576"/>
            <a:ext cx="3217435" cy="492443"/>
          </a:xfrm>
          <a:prstGeom prst="rect">
            <a:avLst/>
          </a:prstGeom>
          <a:noFill/>
        </p:spPr>
        <p:txBody>
          <a:bodyPr wrap="none" rtlCol="0">
            <a:spAutoFit/>
          </a:bodyPr>
          <a:lstStyle/>
          <a:p>
            <a:r>
              <a:rPr lang="en-US" sz="2600" b="1" i="1" dirty="0">
                <a:solidFill>
                  <a:srgbClr val="FF0000"/>
                </a:solidFill>
              </a:rPr>
              <a:t>Hadoop Training Classes</a:t>
            </a:r>
          </a:p>
        </p:txBody>
      </p:sp>
    </p:spTree>
    <p:extLst>
      <p:ext uri="{BB962C8B-B14F-4D97-AF65-F5344CB8AC3E}">
        <p14:creationId xmlns:p14="http://schemas.microsoft.com/office/powerpoint/2010/main" val="39770389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992438"/>
            <a:ext cx="7620000" cy="1143000"/>
          </a:xfrm>
        </p:spPr>
        <p:txBody>
          <a:bodyPr/>
          <a:lstStyle/>
          <a:p>
            <a:r>
              <a:rPr lang="en-US" dirty="0" smtClean="0"/>
              <a:t>How is NSF </a:t>
            </a:r>
            <a:r>
              <a:rPr lang="en-US" dirty="0" smtClean="0"/>
              <a:t>addressing </a:t>
            </a:r>
            <a:r>
              <a:rPr lang="en-US" dirty="0" smtClean="0"/>
              <a:t>this?</a:t>
            </a:r>
            <a:endParaRPr lang="en-US" dirty="0"/>
          </a:p>
        </p:txBody>
      </p:sp>
    </p:spTree>
    <p:extLst>
      <p:ext uri="{BB962C8B-B14F-4D97-AF65-F5344CB8AC3E}">
        <p14:creationId xmlns:p14="http://schemas.microsoft.com/office/powerpoint/2010/main" val="78157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800600"/>
          </a:xfrm>
        </p:spPr>
        <p:txBody>
          <a:bodyPr>
            <a:normAutofit fontScale="92500" lnSpcReduction="10000"/>
          </a:bodyPr>
          <a:lstStyle/>
          <a:p>
            <a:r>
              <a:rPr lang="en-US" dirty="0"/>
              <a:t>$6.6-million NSF grant (Award #ACI-1445604) and will go into production in January 2016.</a:t>
            </a:r>
          </a:p>
          <a:p>
            <a:r>
              <a:rPr lang="en-US" dirty="0" smtClean="0"/>
              <a:t>NSF’s </a:t>
            </a:r>
            <a:r>
              <a:rPr lang="en-US" dirty="0"/>
              <a:t>first cloud dedicates top support for science and engineering research across all areas of activity supported by the </a:t>
            </a:r>
            <a:r>
              <a:rPr lang="en-US" dirty="0" smtClean="0"/>
              <a:t>NSF</a:t>
            </a:r>
            <a:endParaRPr lang="en-US" dirty="0"/>
          </a:p>
          <a:p>
            <a:r>
              <a:rPr lang="en-US" dirty="0" smtClean="0"/>
              <a:t>Jetstream </a:t>
            </a:r>
            <a:r>
              <a:rPr lang="en-US" dirty="0"/>
              <a:t>will be a user-friendly cloud environment designed to give researchers and research students access to interactive computing and data analysis resources “on demand.” </a:t>
            </a:r>
          </a:p>
          <a:p>
            <a:r>
              <a:rPr lang="en-US" dirty="0" smtClean="0"/>
              <a:t>It </a:t>
            </a:r>
            <a:r>
              <a:rPr lang="en-US" dirty="0"/>
              <a:t>will provide a user-selectable library of virtual machines that users can select from to do their research. </a:t>
            </a:r>
          </a:p>
          <a:p>
            <a:r>
              <a:rPr lang="en-US" dirty="0" smtClean="0"/>
              <a:t>Software </a:t>
            </a:r>
            <a:r>
              <a:rPr lang="en-US" dirty="0"/>
              <a:t>creators and researchers will also be able to create their own customized virtual machines -or- their own “private computing system” within Jetstream. </a:t>
            </a:r>
          </a:p>
          <a:p>
            <a:r>
              <a:rPr lang="en-US" dirty="0" smtClean="0"/>
              <a:t>It </a:t>
            </a:r>
            <a:r>
              <a:rPr lang="en-US" dirty="0"/>
              <a:t>will enable countless discoveries across disciplines such as biology, atmospheric science, economics, network science, observational astronomy, and social sciences</a:t>
            </a:r>
            <a:r>
              <a:rPr lang="en-US" dirty="0" smtClean="0"/>
              <a:t>.</a:t>
            </a:r>
            <a:endParaRPr lang="en-US" dirty="0"/>
          </a:p>
        </p:txBody>
      </p:sp>
      <p:pic>
        <p:nvPicPr>
          <p:cNvPr id="5" name="Picture 4" descr="jetstre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49800" cy="1603372"/>
          </a:xfrm>
          <a:prstGeom prst="rect">
            <a:avLst/>
          </a:prstGeom>
        </p:spPr>
      </p:pic>
    </p:spTree>
    <p:extLst>
      <p:ext uri="{BB962C8B-B14F-4D97-AF65-F5344CB8AC3E}">
        <p14:creationId xmlns:p14="http://schemas.microsoft.com/office/powerpoint/2010/main" val="3352708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Jetstream User Community</a:t>
            </a:r>
            <a:endParaRPr lang="en-US" dirty="0"/>
          </a:p>
        </p:txBody>
      </p:sp>
      <p:sp>
        <p:nvSpPr>
          <p:cNvPr id="3" name="Content Placeholder 2"/>
          <p:cNvSpPr>
            <a:spLocks noGrp="1"/>
          </p:cNvSpPr>
          <p:nvPr>
            <p:ph idx="1"/>
          </p:nvPr>
        </p:nvSpPr>
        <p:spPr/>
        <p:txBody>
          <a:bodyPr>
            <a:normAutofit lnSpcReduction="10000"/>
          </a:bodyPr>
          <a:lstStyle/>
          <a:p>
            <a:r>
              <a:rPr lang="en-US" dirty="0" smtClean="0"/>
              <a:t>Biology</a:t>
            </a:r>
            <a:endParaRPr lang="en-US" dirty="0"/>
          </a:p>
          <a:p>
            <a:r>
              <a:rPr lang="en-US" dirty="0" smtClean="0"/>
              <a:t>Earth </a:t>
            </a:r>
            <a:r>
              <a:rPr lang="en-US" dirty="0"/>
              <a:t>Science/Polar </a:t>
            </a:r>
            <a:r>
              <a:rPr lang="en-US" dirty="0" smtClean="0"/>
              <a:t>Science</a:t>
            </a:r>
            <a:endParaRPr lang="en-US" dirty="0"/>
          </a:p>
          <a:p>
            <a:r>
              <a:rPr lang="en-US" dirty="0" smtClean="0"/>
              <a:t>Field </a:t>
            </a:r>
            <a:r>
              <a:rPr lang="en-US" dirty="0"/>
              <a:t>Station </a:t>
            </a:r>
            <a:r>
              <a:rPr lang="en-US" dirty="0" smtClean="0"/>
              <a:t>Research</a:t>
            </a:r>
            <a:endParaRPr lang="en-US" dirty="0"/>
          </a:p>
          <a:p>
            <a:r>
              <a:rPr lang="en-US" dirty="0" smtClean="0"/>
              <a:t>Geographical </a:t>
            </a:r>
            <a:r>
              <a:rPr lang="en-US" dirty="0"/>
              <a:t>Information </a:t>
            </a:r>
            <a:r>
              <a:rPr lang="en-US" dirty="0" smtClean="0"/>
              <a:t>Systems</a:t>
            </a:r>
            <a:endParaRPr lang="en-US" dirty="0"/>
          </a:p>
          <a:p>
            <a:r>
              <a:rPr lang="en-US" dirty="0" smtClean="0"/>
              <a:t>Network Science</a:t>
            </a:r>
            <a:endParaRPr lang="en-US" dirty="0"/>
          </a:p>
          <a:p>
            <a:r>
              <a:rPr lang="en-US" dirty="0" smtClean="0"/>
              <a:t>Observational Astronomy</a:t>
            </a:r>
            <a:endParaRPr lang="en-US" dirty="0"/>
          </a:p>
          <a:p>
            <a:r>
              <a:rPr lang="en-US" dirty="0" smtClean="0"/>
              <a:t>Social Sciences</a:t>
            </a:r>
            <a:endParaRPr lang="en-US" dirty="0"/>
          </a:p>
          <a:p>
            <a:r>
              <a:rPr lang="en-US" dirty="0" smtClean="0"/>
              <a:t>Jetstream </a:t>
            </a:r>
            <a:r>
              <a:rPr lang="en-US" dirty="0"/>
              <a:t>will be particularly focused on researchers working in the “long tail” of science with born digital </a:t>
            </a:r>
            <a:r>
              <a:rPr lang="en-US" dirty="0" smtClean="0"/>
              <a:t>data</a:t>
            </a:r>
          </a:p>
          <a:p>
            <a:r>
              <a:rPr lang="en-US" dirty="0" smtClean="0"/>
              <a:t>Enabling </a:t>
            </a:r>
            <a:r>
              <a:rPr lang="en-US" dirty="0"/>
              <a:t>analysis of field-collected empirical data on the impact and effects of global climate change will be one of the specific foci of </a:t>
            </a:r>
            <a:r>
              <a:rPr lang="en-US" dirty="0" smtClean="0"/>
              <a:t>Jetstream</a:t>
            </a:r>
            <a:endParaRPr lang="en-US" dirty="0"/>
          </a:p>
          <a:p>
            <a:r>
              <a:rPr lang="en-US" dirty="0" smtClean="0"/>
              <a:t>Whatever </a:t>
            </a:r>
            <a:r>
              <a:rPr lang="en-US" dirty="0"/>
              <a:t>you </a:t>
            </a:r>
            <a:r>
              <a:rPr lang="en-US" dirty="0" smtClean="0"/>
              <a:t>do</a:t>
            </a:r>
            <a:endParaRPr lang="en-US" dirty="0"/>
          </a:p>
        </p:txBody>
      </p:sp>
    </p:spTree>
    <p:extLst>
      <p:ext uri="{BB962C8B-B14F-4D97-AF65-F5344CB8AC3E}">
        <p14:creationId xmlns:p14="http://schemas.microsoft.com/office/powerpoint/2010/main" val="951260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Funding opportunities</a:t>
            </a:r>
            <a:endParaRPr lang="en-US" dirty="0"/>
          </a:p>
        </p:txBody>
      </p:sp>
    </p:spTree>
    <p:extLst>
      <p:ext uri="{BB962C8B-B14F-4D97-AF65-F5344CB8AC3E}">
        <p14:creationId xmlns:p14="http://schemas.microsoft.com/office/powerpoint/2010/main" val="1540808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Jetstream Interface</a:t>
            </a:r>
            <a:endParaRPr lang="en-US" dirty="0"/>
          </a:p>
        </p:txBody>
      </p:sp>
      <p:pic>
        <p:nvPicPr>
          <p:cNvPr id="5" name="Picture 4" descr="jetstrea_gui.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1590196"/>
            <a:ext cx="8007368" cy="5113580"/>
          </a:xfrm>
          <a:prstGeom prst="rect">
            <a:avLst/>
          </a:prstGeom>
        </p:spPr>
      </p:pic>
    </p:spTree>
    <p:extLst>
      <p:ext uri="{BB962C8B-B14F-4D97-AF65-F5344CB8AC3E}">
        <p14:creationId xmlns:p14="http://schemas.microsoft.com/office/powerpoint/2010/main" val="118950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Jetstream Design</a:t>
            </a:r>
            <a:endParaRPr lang="en-US" dirty="0"/>
          </a:p>
        </p:txBody>
      </p:sp>
      <p:pic>
        <p:nvPicPr>
          <p:cNvPr id="3" name="Picture 2" descr="jetstrea_desig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112827"/>
            <a:ext cx="7823200" cy="3228161"/>
          </a:xfrm>
          <a:prstGeom prst="rect">
            <a:avLst/>
          </a:prstGeom>
        </p:spPr>
      </p:pic>
      <p:sp>
        <p:nvSpPr>
          <p:cNvPr id="4" name="TextBox 3"/>
          <p:cNvSpPr txBox="1"/>
          <p:nvPr/>
        </p:nvSpPr>
        <p:spPr>
          <a:xfrm>
            <a:off x="863600" y="5702300"/>
            <a:ext cx="3877985" cy="369332"/>
          </a:xfrm>
          <a:prstGeom prst="rect">
            <a:avLst/>
          </a:prstGeom>
          <a:noFill/>
        </p:spPr>
        <p:txBody>
          <a:bodyPr wrap="none" rtlCol="0">
            <a:spAutoFit/>
          </a:bodyPr>
          <a:lstStyle/>
          <a:p>
            <a:r>
              <a:rPr lang="en-US" dirty="0" smtClean="0"/>
              <a:t>PI: Dr. Craig Stewart, Indiana University</a:t>
            </a:r>
            <a:endParaRPr lang="en-US" dirty="0"/>
          </a:p>
        </p:txBody>
      </p:sp>
    </p:spTree>
    <p:extLst>
      <p:ext uri="{BB962C8B-B14F-4D97-AF65-F5344CB8AC3E}">
        <p14:creationId xmlns:p14="http://schemas.microsoft.com/office/powerpoint/2010/main" val="757006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et.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388100" cy="1170216"/>
          </a:xfrm>
          <a:prstGeom prst="rect">
            <a:avLst/>
          </a:prstGeom>
        </p:spPr>
      </p:pic>
      <p:sp>
        <p:nvSpPr>
          <p:cNvPr id="6" name="Content Placeholder 5"/>
          <p:cNvSpPr>
            <a:spLocks noGrp="1"/>
          </p:cNvSpPr>
          <p:nvPr>
            <p:ph idx="1"/>
          </p:nvPr>
        </p:nvSpPr>
        <p:spPr/>
        <p:txBody>
          <a:bodyPr>
            <a:normAutofit fontScale="92500"/>
          </a:bodyPr>
          <a:lstStyle/>
          <a:p>
            <a:r>
              <a:rPr lang="en-US" dirty="0"/>
              <a:t>NSF Awards $12 Million to SDSC to Deploy “Comet” </a:t>
            </a:r>
            <a:r>
              <a:rPr lang="en-US" dirty="0" smtClean="0"/>
              <a:t>Supercomputer</a:t>
            </a:r>
          </a:p>
          <a:p>
            <a:r>
              <a:rPr lang="en-US" dirty="0" smtClean="0"/>
              <a:t>A </a:t>
            </a:r>
            <a:r>
              <a:rPr lang="en-US" dirty="0"/>
              <a:t>new </a:t>
            </a:r>
            <a:r>
              <a:rPr lang="en-US" dirty="0" err="1"/>
              <a:t>petascale</a:t>
            </a:r>
            <a:r>
              <a:rPr lang="en-US" dirty="0"/>
              <a:t> supercomputer designed to transform advanced scientific computing by expanding access and capacity among traditional as well as non-traditional research </a:t>
            </a:r>
            <a:r>
              <a:rPr lang="en-US" dirty="0" smtClean="0"/>
              <a:t>domains</a:t>
            </a:r>
          </a:p>
          <a:p>
            <a:r>
              <a:rPr lang="en-US" dirty="0" smtClean="0"/>
              <a:t>Designed </a:t>
            </a:r>
            <a:r>
              <a:rPr lang="en-US" dirty="0"/>
              <a:t>to be part of an emerging cyberinfrastructure for what is called the ‘long tail’ of science, which encompasses the idea that a large number of modest-sized computationally based research projects still represents, in aggregate, a tremendous amount of research and scientific </a:t>
            </a:r>
            <a:r>
              <a:rPr lang="en-US" dirty="0" smtClean="0"/>
              <a:t>impact</a:t>
            </a:r>
          </a:p>
          <a:p>
            <a:r>
              <a:rPr lang="en-US" dirty="0" smtClean="0"/>
              <a:t>Comet </a:t>
            </a:r>
            <a:r>
              <a:rPr lang="en-US" dirty="0"/>
              <a:t>is now in the early operations phase. The machine is open to all XSEDE users with Comet allocations. New users who wish to try Comet can request allocations through normal XSEDE allocation channels. This includes rapid access trial accounts.</a:t>
            </a:r>
          </a:p>
        </p:txBody>
      </p:sp>
    </p:spTree>
    <p:extLst>
      <p:ext uri="{BB962C8B-B14F-4D97-AF65-F5344CB8AC3E}">
        <p14:creationId xmlns:p14="http://schemas.microsoft.com/office/powerpoint/2010/main" val="1004525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Comet Key Features</a:t>
            </a:r>
            <a:endParaRPr lang="en-US" dirty="0"/>
          </a:p>
        </p:txBody>
      </p:sp>
      <p:sp>
        <p:nvSpPr>
          <p:cNvPr id="3" name="Content Placeholder 2"/>
          <p:cNvSpPr>
            <a:spLocks noGrp="1"/>
          </p:cNvSpPr>
          <p:nvPr>
            <p:ph idx="1"/>
          </p:nvPr>
        </p:nvSpPr>
        <p:spPr>
          <a:xfrm>
            <a:off x="457200" y="1600200"/>
            <a:ext cx="7620000" cy="5041900"/>
          </a:xfrm>
        </p:spPr>
        <p:txBody>
          <a:bodyPr>
            <a:normAutofit fontScale="77500" lnSpcReduction="20000"/>
          </a:bodyPr>
          <a:lstStyle/>
          <a:p>
            <a:r>
              <a:rPr lang="en-US" dirty="0"/>
              <a:t>Compute Nodes (1944 total)</a:t>
            </a:r>
          </a:p>
          <a:p>
            <a:pPr lvl="1"/>
            <a:r>
              <a:rPr lang="en-US" dirty="0"/>
              <a:t>Intel Xeon E5-2680v3 2.5 GHz dual socket, 12 cores/socket; 320 GB SSD local scratch memory; 120 GB/s memory bandwidth</a:t>
            </a:r>
          </a:p>
          <a:p>
            <a:endParaRPr lang="en-US" dirty="0"/>
          </a:p>
          <a:p>
            <a:r>
              <a:rPr lang="en-US" dirty="0"/>
              <a:t>GPU Nodes (36 total)</a:t>
            </a:r>
          </a:p>
          <a:p>
            <a:pPr lvl="1"/>
            <a:r>
              <a:rPr lang="en-US" dirty="0"/>
              <a:t>2 NVIDIA K-80 GPUs per node; dual socket, 12 cores/socket; 128 GB DDR4 DRAM; 120GB/s memory bandwidth; 320 GB flash memory</a:t>
            </a:r>
          </a:p>
          <a:p>
            <a:endParaRPr lang="en-US" dirty="0"/>
          </a:p>
          <a:p>
            <a:r>
              <a:rPr lang="en-US" dirty="0"/>
              <a:t>Large-memory Nodes (4 total)</a:t>
            </a:r>
          </a:p>
          <a:p>
            <a:pPr lvl="1"/>
            <a:r>
              <a:rPr lang="en-US" dirty="0"/>
              <a:t>1.5 TB total memory; 4 sockets, 12 cores/socket; 2.5 GHz</a:t>
            </a:r>
          </a:p>
          <a:p>
            <a:endParaRPr lang="en-US" dirty="0"/>
          </a:p>
          <a:p>
            <a:r>
              <a:rPr lang="en-US" dirty="0"/>
              <a:t>Interconnect</a:t>
            </a:r>
          </a:p>
          <a:p>
            <a:pPr lvl="1"/>
            <a:r>
              <a:rPr lang="en-US" dirty="0"/>
              <a:t>Hybrid Fat-Tree topology; 56 Gb/s (bidirectional) link bandwidth; 1.03-1.97 µs MPI latency</a:t>
            </a:r>
          </a:p>
          <a:p>
            <a:endParaRPr lang="en-US" dirty="0"/>
          </a:p>
          <a:p>
            <a:r>
              <a:rPr lang="en-US" dirty="0" err="1"/>
              <a:t>Lustre</a:t>
            </a:r>
            <a:r>
              <a:rPr lang="en-US" dirty="0"/>
              <a:t>-based Parallel File System</a:t>
            </a:r>
          </a:p>
          <a:p>
            <a:pPr lvl="1"/>
            <a:r>
              <a:rPr lang="en-US" dirty="0"/>
              <a:t>Access to Data </a:t>
            </a:r>
            <a:r>
              <a:rPr lang="en-US" dirty="0" smtClean="0"/>
              <a:t>Oasis</a:t>
            </a:r>
          </a:p>
          <a:p>
            <a:pPr marL="411480" lvl="1" indent="0">
              <a:buNone/>
            </a:pPr>
            <a:endParaRPr lang="en-US" dirty="0" smtClean="0"/>
          </a:p>
          <a:p>
            <a:r>
              <a:rPr lang="en-US" dirty="0" smtClean="0"/>
              <a:t>Dedicated </a:t>
            </a:r>
            <a:r>
              <a:rPr lang="en-US" dirty="0"/>
              <a:t>gateway/portal hosting nodes and a Virtual Image </a:t>
            </a:r>
            <a:r>
              <a:rPr lang="en-US" dirty="0" err="1"/>
              <a:t>repositor</a:t>
            </a:r>
            <a:endParaRPr lang="en-US" dirty="0"/>
          </a:p>
        </p:txBody>
      </p:sp>
    </p:spTree>
    <p:extLst>
      <p:ext uri="{BB962C8B-B14F-4D97-AF65-F5344CB8AC3E}">
        <p14:creationId xmlns:p14="http://schemas.microsoft.com/office/powerpoint/2010/main" val="3228926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XSEDE Level 2 Resources</a:t>
            </a:r>
            <a:endParaRPr lang="en-US" dirty="0"/>
          </a:p>
        </p:txBody>
      </p:sp>
      <p:sp>
        <p:nvSpPr>
          <p:cNvPr id="3" name="Content Placeholder 2"/>
          <p:cNvSpPr>
            <a:spLocks noGrp="1"/>
          </p:cNvSpPr>
          <p:nvPr>
            <p:ph idx="1"/>
          </p:nvPr>
        </p:nvSpPr>
        <p:spPr/>
        <p:txBody>
          <a:bodyPr>
            <a:normAutofit/>
          </a:bodyPr>
          <a:lstStyle/>
          <a:p>
            <a:r>
              <a:rPr lang="en-US" dirty="0" smtClean="0"/>
              <a:t>LSU </a:t>
            </a:r>
            <a:r>
              <a:rPr lang="en-US" dirty="0" err="1" smtClean="0"/>
              <a:t>SuperMIC</a:t>
            </a:r>
            <a:endParaRPr lang="en-US" dirty="0"/>
          </a:p>
          <a:p>
            <a:pPr lvl="1"/>
            <a:r>
              <a:rPr lang="en-US" dirty="0" smtClean="0"/>
              <a:t>~$4M funded </a:t>
            </a:r>
            <a:r>
              <a:rPr lang="en-US" dirty="0"/>
              <a:t>by </a:t>
            </a:r>
            <a:r>
              <a:rPr lang="en-US" dirty="0" smtClean="0"/>
              <a:t>the NSF MRI program. </a:t>
            </a:r>
          </a:p>
          <a:p>
            <a:pPr lvl="1"/>
            <a:r>
              <a:rPr lang="en-US" dirty="0" smtClean="0"/>
              <a:t>40% to XSEDE</a:t>
            </a:r>
          </a:p>
          <a:p>
            <a:pPr lvl="1"/>
            <a:r>
              <a:rPr lang="en-US" dirty="0" smtClean="0"/>
              <a:t>Both </a:t>
            </a:r>
            <a:r>
              <a:rPr lang="en-US" dirty="0"/>
              <a:t>Intel Xeon Phi and NVIDIA </a:t>
            </a:r>
            <a:r>
              <a:rPr lang="en-US" dirty="0" err="1"/>
              <a:t>Kepler</a:t>
            </a:r>
            <a:r>
              <a:rPr lang="en-US" dirty="0"/>
              <a:t> K20X </a:t>
            </a:r>
            <a:r>
              <a:rPr lang="en-US" dirty="0" smtClean="0"/>
              <a:t>GPUs </a:t>
            </a:r>
          </a:p>
          <a:p>
            <a:r>
              <a:rPr lang="en-US" dirty="0" smtClean="0"/>
              <a:t>Stanford X-GPU</a:t>
            </a:r>
          </a:p>
          <a:p>
            <a:pPr marL="708660" lvl="2">
              <a:buClr>
                <a:schemeClr val="accent1"/>
              </a:buClr>
            </a:pPr>
            <a:r>
              <a:rPr lang="en-US" sz="2000" dirty="0" smtClean="0"/>
              <a:t>$3.5M funded </a:t>
            </a:r>
            <a:r>
              <a:rPr lang="en-US" sz="2000" dirty="0"/>
              <a:t>by the NSF MRI </a:t>
            </a:r>
            <a:r>
              <a:rPr lang="en-US" sz="2000" dirty="0" smtClean="0"/>
              <a:t>program</a:t>
            </a:r>
            <a:endParaRPr lang="en-US" sz="2000" dirty="0"/>
          </a:p>
          <a:p>
            <a:pPr marL="708660" lvl="2">
              <a:buClr>
                <a:schemeClr val="accent1"/>
              </a:buClr>
            </a:pPr>
            <a:r>
              <a:rPr lang="en-US" sz="2000" dirty="0"/>
              <a:t>25% </a:t>
            </a:r>
            <a:r>
              <a:rPr lang="en-US" sz="2000" dirty="0" smtClean="0"/>
              <a:t>to XSEDE</a:t>
            </a:r>
          </a:p>
          <a:p>
            <a:pPr marL="708660" lvl="2">
              <a:buClr>
                <a:schemeClr val="accent1"/>
              </a:buClr>
            </a:pPr>
            <a:r>
              <a:rPr lang="en-US" sz="2000" dirty="0" smtClean="0"/>
              <a:t>Available to at </a:t>
            </a:r>
            <a:r>
              <a:rPr lang="en-US" sz="2000" dirty="0"/>
              <a:t>least 25 research groups </a:t>
            </a:r>
            <a:r>
              <a:rPr lang="en-US" sz="2000" dirty="0" smtClean="0"/>
              <a:t>at </a:t>
            </a:r>
            <a:r>
              <a:rPr lang="en-US" sz="2000" dirty="0"/>
              <a:t>Stanford </a:t>
            </a:r>
            <a:r>
              <a:rPr lang="en-US" sz="2000" dirty="0" smtClean="0"/>
              <a:t>and at </a:t>
            </a:r>
            <a:r>
              <a:rPr lang="en-US" sz="2000" dirty="0"/>
              <a:t>least 8 collaborators from at least 7 other institutions across the nation</a:t>
            </a:r>
            <a:endParaRPr lang="en-US" sz="2000" dirty="0" smtClean="0"/>
          </a:p>
          <a:p>
            <a:pPr marL="708660" lvl="2">
              <a:buClr>
                <a:schemeClr val="accent1"/>
              </a:buClr>
            </a:pPr>
            <a:r>
              <a:rPr lang="en-US" sz="2000" dirty="0"/>
              <a:t>54 compute nodes using the Cray Hydra technology with FDR </a:t>
            </a:r>
            <a:r>
              <a:rPr lang="en-US" sz="2000" dirty="0" err="1"/>
              <a:t>Infiniband</a:t>
            </a:r>
            <a:r>
              <a:rPr lang="en-US" sz="2000" dirty="0"/>
              <a:t>. Each node has Intel </a:t>
            </a:r>
            <a:r>
              <a:rPr lang="en-US" sz="2000" dirty="0" err="1"/>
              <a:t>Haswell</a:t>
            </a:r>
            <a:r>
              <a:rPr lang="en-US" sz="2000" dirty="0"/>
              <a:t> 12-cores; 8 NVIDIA </a:t>
            </a:r>
            <a:r>
              <a:rPr lang="en-US" sz="2000" dirty="0" err="1"/>
              <a:t>Kepler</a:t>
            </a:r>
            <a:r>
              <a:rPr lang="en-US" sz="2000" dirty="0"/>
              <a:t> cards; 128 GB of DDR4 memory; a 120 GB SSD and two 1 TB hard </a:t>
            </a:r>
            <a:r>
              <a:rPr lang="en-US" sz="2000" dirty="0" smtClean="0"/>
              <a:t>drives</a:t>
            </a:r>
            <a:endParaRPr lang="en-US" sz="2000" dirty="0"/>
          </a:p>
          <a:p>
            <a:endParaRPr lang="en-US" dirty="0"/>
          </a:p>
        </p:txBody>
      </p:sp>
    </p:spTree>
    <p:extLst>
      <p:ext uri="{BB962C8B-B14F-4D97-AF65-F5344CB8AC3E}">
        <p14:creationId xmlns:p14="http://schemas.microsoft.com/office/powerpoint/2010/main" val="605066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91" y="1606677"/>
            <a:ext cx="7859210" cy="3784922"/>
          </a:xfrm>
        </p:spPr>
        <p:txBody>
          <a:bodyPr>
            <a:normAutofit/>
          </a:bodyPr>
          <a:lstStyle/>
          <a:p>
            <a:r>
              <a:rPr lang="en-US" dirty="0" smtClean="0"/>
              <a:t>One of two $10M NSF awards for research in cloud computing</a:t>
            </a:r>
          </a:p>
          <a:p>
            <a:r>
              <a:rPr lang="en-US" dirty="0" err="1" smtClean="0"/>
              <a:t>CloudLab</a:t>
            </a:r>
            <a:r>
              <a:rPr lang="en-US" dirty="0" smtClean="0"/>
              <a:t> provides a </a:t>
            </a:r>
            <a:r>
              <a:rPr lang="en-US" dirty="0"/>
              <a:t>“meta-cloud” for building clouds</a:t>
            </a:r>
          </a:p>
          <a:p>
            <a:r>
              <a:rPr lang="en-US" dirty="0"/>
              <a:t>Build your own cloud on our hardware resources</a:t>
            </a:r>
          </a:p>
          <a:p>
            <a:r>
              <a:rPr lang="en-US" dirty="0"/>
              <a:t>Agnostic to specific cloud </a:t>
            </a:r>
            <a:r>
              <a:rPr lang="en-US" dirty="0" smtClean="0"/>
              <a:t>software…</a:t>
            </a:r>
          </a:p>
          <a:p>
            <a:pPr lvl="1"/>
            <a:r>
              <a:rPr lang="en-US" dirty="0" smtClean="0"/>
              <a:t>Run </a:t>
            </a:r>
            <a:r>
              <a:rPr lang="en-US" dirty="0"/>
              <a:t>existing cloud software stacks (like </a:t>
            </a:r>
            <a:r>
              <a:rPr lang="en-US" dirty="0" err="1"/>
              <a:t>OpenStack</a:t>
            </a:r>
            <a:r>
              <a:rPr lang="en-US" dirty="0"/>
              <a:t>, Hadoop, etc.)</a:t>
            </a:r>
          </a:p>
          <a:p>
            <a:pPr lvl="1"/>
            <a:r>
              <a:rPr lang="en-US" dirty="0"/>
              <a:t>… or new ones built from the ground </a:t>
            </a:r>
            <a:r>
              <a:rPr lang="en-US" dirty="0" smtClean="0"/>
              <a:t>up</a:t>
            </a:r>
            <a:endParaRPr lang="en-US" dirty="0"/>
          </a:p>
          <a:p>
            <a:r>
              <a:rPr lang="en-US" dirty="0"/>
              <a:t>Control and visibility all the way to the bare metal</a:t>
            </a:r>
          </a:p>
          <a:p>
            <a:r>
              <a:rPr lang="en-US" dirty="0"/>
              <a:t>“Sliceable” for multiple, isolated experiments at </a:t>
            </a:r>
            <a:r>
              <a:rPr lang="en-US" dirty="0" smtClean="0"/>
              <a:t>once</a:t>
            </a:r>
            <a:endParaRPr lang="en-US" dirty="0"/>
          </a:p>
        </p:txBody>
      </p:sp>
      <p:sp>
        <p:nvSpPr>
          <p:cNvPr id="5" name="Rectangle 4"/>
          <p:cNvSpPr/>
          <p:nvPr/>
        </p:nvSpPr>
        <p:spPr>
          <a:xfrm>
            <a:off x="324091" y="5175761"/>
            <a:ext cx="7812912" cy="862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With </a:t>
            </a:r>
            <a:r>
              <a:rPr lang="en-US" sz="2800" dirty="0" err="1"/>
              <a:t>CloudLab</a:t>
            </a:r>
            <a:r>
              <a:rPr lang="en-US" sz="2800" dirty="0"/>
              <a:t>, it will be as easy to get a cloud tomorrow as it is to get a VM </a:t>
            </a:r>
            <a:r>
              <a:rPr lang="en-US" sz="2800" dirty="0" smtClean="0"/>
              <a:t>today. </a:t>
            </a:r>
            <a:endParaRPr lang="en-US" sz="2800" dirty="0"/>
          </a:p>
        </p:txBody>
      </p:sp>
      <p:pic>
        <p:nvPicPr>
          <p:cNvPr id="6" name="Picture 5"/>
          <p:cNvPicPr>
            <a:picLocks noChangeAspect="1"/>
          </p:cNvPicPr>
          <p:nvPr/>
        </p:nvPicPr>
        <p:blipFill>
          <a:blip r:embed="rId3"/>
          <a:stretch>
            <a:fillRect/>
          </a:stretch>
        </p:blipFill>
        <p:spPr>
          <a:xfrm>
            <a:off x="1730416" y="258098"/>
            <a:ext cx="4970029" cy="896292"/>
          </a:xfrm>
          <a:prstGeom prst="rect">
            <a:avLst/>
          </a:prstGeom>
        </p:spPr>
      </p:pic>
      <p:pic>
        <p:nvPicPr>
          <p:cNvPr id="7" name="Picture 6"/>
          <p:cNvPicPr>
            <a:picLocks noChangeAspect="1"/>
          </p:cNvPicPr>
          <p:nvPr/>
        </p:nvPicPr>
        <p:blipFill>
          <a:blip r:embed="rId4"/>
          <a:stretch>
            <a:fillRect/>
          </a:stretch>
        </p:blipFill>
        <p:spPr>
          <a:xfrm>
            <a:off x="0" y="6241928"/>
            <a:ext cx="4600937" cy="616072"/>
          </a:xfrm>
          <a:prstGeom prst="rect">
            <a:avLst/>
          </a:prstGeom>
        </p:spPr>
      </p:pic>
      <p:pic>
        <p:nvPicPr>
          <p:cNvPr id="8" name="Picture 7"/>
          <p:cNvPicPr>
            <a:picLocks noChangeAspect="1"/>
          </p:cNvPicPr>
          <p:nvPr/>
        </p:nvPicPr>
        <p:blipFill>
          <a:blip r:embed="rId5"/>
          <a:stretch>
            <a:fillRect/>
          </a:stretch>
        </p:blipFill>
        <p:spPr>
          <a:xfrm>
            <a:off x="4722472" y="6373490"/>
            <a:ext cx="3680750" cy="420848"/>
          </a:xfrm>
          <a:prstGeom prst="rect">
            <a:avLst/>
          </a:prstGeom>
        </p:spPr>
      </p:pic>
      <p:sp>
        <p:nvSpPr>
          <p:cNvPr id="2" name="TextBox 1"/>
          <p:cNvSpPr txBox="1"/>
          <p:nvPr/>
        </p:nvSpPr>
        <p:spPr>
          <a:xfrm>
            <a:off x="3022565" y="1154390"/>
            <a:ext cx="2441143" cy="738664"/>
          </a:xfrm>
          <a:prstGeom prst="rect">
            <a:avLst/>
          </a:prstGeom>
          <a:noFill/>
        </p:spPr>
        <p:txBody>
          <a:bodyPr wrap="none" rtlCol="0">
            <a:spAutoFit/>
          </a:bodyPr>
          <a:lstStyle/>
          <a:p>
            <a:r>
              <a:rPr lang="en-US" sz="2400" dirty="0" err="1">
                <a:solidFill>
                  <a:srgbClr val="277B9D"/>
                </a:solidFill>
              </a:rPr>
              <a:t>www.</a:t>
            </a:r>
            <a:r>
              <a:rPr lang="en-US" sz="2400" dirty="0" err="1">
                <a:solidFill>
                  <a:srgbClr val="08373E"/>
                </a:solidFill>
              </a:rPr>
              <a:t>CloudLab</a:t>
            </a:r>
            <a:r>
              <a:rPr lang="en-US" sz="2400" dirty="0" err="1">
                <a:solidFill>
                  <a:srgbClr val="277B9D"/>
                </a:solidFill>
              </a:rPr>
              <a:t>.us</a:t>
            </a:r>
            <a:endParaRPr lang="en-US" sz="2400" dirty="0"/>
          </a:p>
          <a:p>
            <a:endParaRPr lang="en-US" dirty="0"/>
          </a:p>
        </p:txBody>
      </p:sp>
    </p:spTree>
    <p:extLst>
      <p:ext uri="{BB962C8B-B14F-4D97-AF65-F5344CB8AC3E}">
        <p14:creationId xmlns:p14="http://schemas.microsoft.com/office/powerpoint/2010/main" val="35838786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CloudLab’s Hardware</a:t>
            </a:r>
            <a:endParaRPr lang="en-US" dirty="0"/>
          </a:p>
        </p:txBody>
      </p:sp>
      <p:sp>
        <p:nvSpPr>
          <p:cNvPr id="18" name="Slide Number Placeholder 3"/>
          <p:cNvSpPr>
            <a:spLocks noGrp="1"/>
          </p:cNvSpPr>
          <p:nvPr>
            <p:ph type="sldNum" sz="quarter" idx="12"/>
          </p:nvPr>
        </p:nvSpPr>
        <p:spPr/>
        <p:txBody>
          <a:bodyPr/>
          <a:lstStyle/>
          <a:p>
            <a:fld id="{BC3E8550-452E-114C-8C6D-77DB29AD4DA8}" type="slidenum">
              <a:rPr lang="en-US" smtClean="0"/>
              <a:pPr/>
              <a:t>26</a:t>
            </a:fld>
            <a:endParaRPr lang="en-US" dirty="0"/>
          </a:p>
        </p:txBody>
      </p:sp>
      <p:sp>
        <p:nvSpPr>
          <p:cNvPr id="3" name="Slide Number Placeholder 2"/>
          <p:cNvSpPr>
            <a:spLocks noGrp="1"/>
          </p:cNvSpPr>
          <p:nvPr>
            <p:ph type="sldNum" sz="quarter" idx="4294967295"/>
          </p:nvPr>
        </p:nvSpPr>
        <p:spPr>
          <a:xfrm>
            <a:off x="8631238" y="1588"/>
            <a:ext cx="512762" cy="365125"/>
          </a:xfrm>
          <a:prstGeom prst="rect">
            <a:avLst/>
          </a:prstGeom>
        </p:spPr>
        <p:txBody>
          <a:bodyPr/>
          <a:lstStyle/>
          <a:p>
            <a:fld id="{2CBD76A8-AF67-E749-9A7E-BF330B4AAB78}" type="slidenum">
              <a:rPr lang="en-US" smtClean="0"/>
              <a:pPr/>
              <a:t>26</a:t>
            </a:fld>
            <a:endParaRPr lang="en-US" dirty="0"/>
          </a:p>
        </p:txBody>
      </p:sp>
      <p:sp>
        <p:nvSpPr>
          <p:cNvPr id="7" name="Rectangle 6"/>
          <p:cNvSpPr/>
          <p:nvPr/>
        </p:nvSpPr>
        <p:spPr>
          <a:xfrm>
            <a:off x="231422" y="1743090"/>
            <a:ext cx="8688210" cy="1792111"/>
          </a:xfrm>
          <a:prstGeom prst="rect">
            <a:avLst/>
          </a:prstGeom>
          <a:solidFill>
            <a:srgbClr val="E3EA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31422" y="3899267"/>
            <a:ext cx="2731911" cy="2641601"/>
          </a:xfrm>
          <a:prstGeom prst="rect">
            <a:avLst/>
          </a:prstGeom>
          <a:solidFill>
            <a:srgbClr val="E3EA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198283" y="3899267"/>
            <a:ext cx="2734734" cy="2641601"/>
          </a:xfrm>
          <a:prstGeom prst="rect">
            <a:avLst/>
          </a:prstGeom>
          <a:solidFill>
            <a:srgbClr val="E3EA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167967" y="3899267"/>
            <a:ext cx="2751665" cy="2641601"/>
          </a:xfrm>
          <a:prstGeom prst="rect">
            <a:avLst/>
          </a:prstGeom>
          <a:solidFill>
            <a:srgbClr val="E3EA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57201" y="1552589"/>
            <a:ext cx="4968240" cy="46566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latin typeface="+mj-lt"/>
              </a:rPr>
              <a:t>One facility, one account, three locations</a:t>
            </a:r>
            <a:endParaRPr lang="en-US" dirty="0">
              <a:solidFill>
                <a:schemeClr val="tx1"/>
              </a:solidFill>
              <a:latin typeface="+mj-lt"/>
            </a:endParaRPr>
          </a:p>
        </p:txBody>
      </p:sp>
      <p:sp>
        <p:nvSpPr>
          <p:cNvPr id="13" name="Rectangle 12"/>
          <p:cNvSpPr/>
          <p:nvPr/>
        </p:nvSpPr>
        <p:spPr>
          <a:xfrm>
            <a:off x="457200" y="3666433"/>
            <a:ext cx="1278467" cy="46566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mj-lt"/>
              </a:rPr>
              <a:t>Wisconsin</a:t>
            </a:r>
            <a:endParaRPr lang="en-US" dirty="0">
              <a:solidFill>
                <a:schemeClr val="tx1"/>
              </a:solidFill>
              <a:latin typeface="+mj-lt"/>
            </a:endParaRPr>
          </a:p>
        </p:txBody>
      </p:sp>
      <p:sp>
        <p:nvSpPr>
          <p:cNvPr id="14" name="Rectangle 13"/>
          <p:cNvSpPr/>
          <p:nvPr/>
        </p:nvSpPr>
        <p:spPr>
          <a:xfrm>
            <a:off x="3352800" y="3666433"/>
            <a:ext cx="1278467" cy="46566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mj-lt"/>
              </a:rPr>
              <a:t>Clemson</a:t>
            </a:r>
            <a:endParaRPr lang="en-US" dirty="0">
              <a:solidFill>
                <a:schemeClr val="tx1"/>
              </a:solidFill>
              <a:latin typeface="+mj-lt"/>
            </a:endParaRPr>
          </a:p>
        </p:txBody>
      </p:sp>
      <p:sp>
        <p:nvSpPr>
          <p:cNvPr id="15" name="Rectangle 14"/>
          <p:cNvSpPr/>
          <p:nvPr/>
        </p:nvSpPr>
        <p:spPr>
          <a:xfrm>
            <a:off x="6341533" y="3666433"/>
            <a:ext cx="1278467" cy="465667"/>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mj-lt"/>
              </a:rPr>
              <a:t>Utah</a:t>
            </a:r>
            <a:endParaRPr lang="en-US" dirty="0">
              <a:solidFill>
                <a:schemeClr val="tx1"/>
              </a:solidFill>
              <a:latin typeface="+mj-lt"/>
            </a:endParaRPr>
          </a:p>
        </p:txBody>
      </p:sp>
      <p:sp>
        <p:nvSpPr>
          <p:cNvPr id="16" name="TextBox 15"/>
          <p:cNvSpPr txBox="1"/>
          <p:nvPr/>
        </p:nvSpPr>
        <p:spPr>
          <a:xfrm>
            <a:off x="457200" y="2194645"/>
            <a:ext cx="8229600" cy="1477328"/>
          </a:xfrm>
          <a:prstGeom prst="rect">
            <a:avLst/>
          </a:prstGeom>
          <a:noFill/>
        </p:spPr>
        <p:txBody>
          <a:bodyPr wrap="square" numCol="2" rtlCol="0">
            <a:spAutoFit/>
          </a:bodyPr>
          <a:lstStyle/>
          <a:p>
            <a:pPr marL="285750" indent="-285750">
              <a:buFont typeface="Arial"/>
              <a:buChar char="•"/>
            </a:pPr>
            <a:r>
              <a:rPr lang="en-US" dirty="0" smtClean="0"/>
              <a:t>About 5,000 cores each (15,000 total)</a:t>
            </a:r>
          </a:p>
          <a:p>
            <a:pPr marL="285750" indent="-285750">
              <a:buFont typeface="Arial"/>
              <a:buChar char="•"/>
            </a:pPr>
            <a:r>
              <a:rPr lang="en-US" dirty="0" smtClean="0"/>
              <a:t>8-16 cores per node</a:t>
            </a:r>
          </a:p>
          <a:p>
            <a:pPr marL="285750" indent="-285750">
              <a:buFont typeface="Arial"/>
              <a:buChar char="•"/>
            </a:pPr>
            <a:r>
              <a:rPr lang="en-US" dirty="0" smtClean="0"/>
              <a:t>Baseline: 4GB RAM / core</a:t>
            </a:r>
          </a:p>
          <a:p>
            <a:pPr marL="285750" indent="-285750">
              <a:buFont typeface="Arial"/>
              <a:buChar char="•"/>
            </a:pPr>
            <a:r>
              <a:rPr lang="en-US" dirty="0" smtClean="0"/>
              <a:t>Latest virtualization hardware</a:t>
            </a:r>
          </a:p>
          <a:p>
            <a:pPr marL="285750" indent="-285750">
              <a:buFont typeface="Arial"/>
              <a:buChar char="•"/>
            </a:pPr>
            <a:endParaRPr lang="en-US" dirty="0" smtClean="0"/>
          </a:p>
          <a:p>
            <a:pPr marL="285750" indent="-285750">
              <a:buFont typeface="Arial"/>
              <a:buChar char="•"/>
            </a:pPr>
            <a:r>
              <a:rPr lang="en-US" dirty="0" smtClean="0"/>
              <a:t>TOR / Core switching design</a:t>
            </a:r>
          </a:p>
          <a:p>
            <a:pPr marL="285750" indent="-285750">
              <a:buFont typeface="Arial"/>
              <a:buChar char="•"/>
            </a:pPr>
            <a:r>
              <a:rPr lang="en-US" dirty="0" smtClean="0"/>
              <a:t>10 Gb to nodes, SDN</a:t>
            </a:r>
          </a:p>
          <a:p>
            <a:pPr marL="285750" indent="-285750">
              <a:buFont typeface="Arial"/>
              <a:buChar char="•"/>
            </a:pPr>
            <a:r>
              <a:rPr lang="en-US" dirty="0" smtClean="0"/>
              <a:t>100 Gb to Internet2 AL2S</a:t>
            </a:r>
          </a:p>
          <a:p>
            <a:pPr marL="285750" indent="-285750">
              <a:buFont typeface="Arial"/>
              <a:buChar char="•"/>
            </a:pPr>
            <a:r>
              <a:rPr lang="en-US" i="1" dirty="0" smtClean="0"/>
              <a:t>Partnerships with multiple vendors</a:t>
            </a:r>
          </a:p>
        </p:txBody>
      </p:sp>
      <p:sp>
        <p:nvSpPr>
          <p:cNvPr id="17" name="TextBox 16"/>
          <p:cNvSpPr txBox="1"/>
          <p:nvPr/>
        </p:nvSpPr>
        <p:spPr>
          <a:xfrm>
            <a:off x="433186" y="4328460"/>
            <a:ext cx="2370667" cy="2031325"/>
          </a:xfrm>
          <a:prstGeom prst="rect">
            <a:avLst/>
          </a:prstGeom>
          <a:noFill/>
        </p:spPr>
        <p:txBody>
          <a:bodyPr wrap="square" rtlCol="0">
            <a:spAutoFit/>
          </a:bodyPr>
          <a:lstStyle/>
          <a:p>
            <a:pPr marL="285750" indent="-285750">
              <a:buFont typeface="Arial"/>
              <a:buChar char="•"/>
            </a:pPr>
            <a:r>
              <a:rPr lang="en-US" b="1" dirty="0" smtClean="0"/>
              <a:t>Storage and net.</a:t>
            </a:r>
          </a:p>
          <a:p>
            <a:pPr marL="285750" indent="-285750">
              <a:buFont typeface="Arial"/>
              <a:buChar char="•"/>
            </a:pPr>
            <a:r>
              <a:rPr lang="en-US" dirty="0" smtClean="0"/>
              <a:t>Per node:</a:t>
            </a:r>
          </a:p>
          <a:p>
            <a:pPr marL="742950" lvl="1" indent="-285750">
              <a:buFont typeface="Arial"/>
              <a:buChar char="•"/>
            </a:pPr>
            <a:r>
              <a:rPr lang="en-US" dirty="0" smtClean="0"/>
              <a:t>128 GB RAM</a:t>
            </a:r>
          </a:p>
          <a:p>
            <a:pPr marL="742950" lvl="1" indent="-285750">
              <a:buFont typeface="Arial"/>
              <a:buChar char="•"/>
            </a:pPr>
            <a:r>
              <a:rPr lang="en-US" dirty="0" smtClean="0"/>
              <a:t>2x1TB Disk</a:t>
            </a:r>
          </a:p>
          <a:p>
            <a:pPr marL="742950" lvl="1" indent="-285750">
              <a:buFont typeface="Arial"/>
              <a:buChar char="•"/>
            </a:pPr>
            <a:r>
              <a:rPr lang="en-US" dirty="0" smtClean="0"/>
              <a:t>400 GB SSD</a:t>
            </a:r>
          </a:p>
          <a:p>
            <a:pPr marL="285750" indent="-285750">
              <a:buFont typeface="Arial"/>
              <a:buChar char="•"/>
            </a:pPr>
            <a:r>
              <a:rPr lang="en-US" dirty="0" smtClean="0"/>
              <a:t>Clos topology</a:t>
            </a:r>
          </a:p>
          <a:p>
            <a:pPr marL="285750" indent="-285750">
              <a:buFont typeface="Arial"/>
              <a:buChar char="•"/>
            </a:pPr>
            <a:r>
              <a:rPr lang="en-US" i="1" dirty="0" smtClean="0"/>
              <a:t>Cisco</a:t>
            </a:r>
            <a:endParaRPr lang="en-US" i="1" dirty="0"/>
          </a:p>
        </p:txBody>
      </p:sp>
      <p:sp>
        <p:nvSpPr>
          <p:cNvPr id="19" name="TextBox 18"/>
          <p:cNvSpPr txBox="1"/>
          <p:nvPr/>
        </p:nvSpPr>
        <p:spPr>
          <a:xfrm>
            <a:off x="3429000" y="4319822"/>
            <a:ext cx="2294467" cy="2031325"/>
          </a:xfrm>
          <a:prstGeom prst="rect">
            <a:avLst/>
          </a:prstGeom>
          <a:noFill/>
        </p:spPr>
        <p:txBody>
          <a:bodyPr wrap="square" rtlCol="0">
            <a:spAutoFit/>
          </a:bodyPr>
          <a:lstStyle/>
          <a:p>
            <a:pPr marL="285750" indent="-285750">
              <a:buFont typeface="Arial"/>
              <a:buChar char="•"/>
            </a:pPr>
            <a:r>
              <a:rPr lang="en-US" b="1" dirty="0" smtClean="0"/>
              <a:t>High-memory </a:t>
            </a:r>
          </a:p>
          <a:p>
            <a:pPr marL="285750" indent="-285750">
              <a:buFont typeface="Arial"/>
              <a:buChar char="•"/>
            </a:pPr>
            <a:r>
              <a:rPr lang="en-US" dirty="0" smtClean="0"/>
              <a:t>16 GB RAM / core</a:t>
            </a:r>
          </a:p>
          <a:p>
            <a:pPr marL="285750" indent="-285750">
              <a:buFont typeface="Arial"/>
              <a:buChar char="•"/>
            </a:pPr>
            <a:r>
              <a:rPr lang="en-US" dirty="0" smtClean="0"/>
              <a:t>16 cores / node</a:t>
            </a:r>
          </a:p>
          <a:p>
            <a:pPr marL="285750" indent="-285750">
              <a:buFont typeface="Arial"/>
              <a:buChar char="•"/>
            </a:pPr>
            <a:r>
              <a:rPr lang="en-US" dirty="0" smtClean="0"/>
              <a:t>Bulk block store</a:t>
            </a:r>
          </a:p>
          <a:p>
            <a:pPr marL="285750" indent="-285750">
              <a:buFont typeface="Arial"/>
              <a:buChar char="•"/>
            </a:pPr>
            <a:r>
              <a:rPr lang="en-US" dirty="0" smtClean="0"/>
              <a:t>Net. up to 40Gb</a:t>
            </a:r>
          </a:p>
          <a:p>
            <a:pPr marL="285750" indent="-285750">
              <a:buFont typeface="Arial"/>
              <a:buChar char="•"/>
            </a:pPr>
            <a:r>
              <a:rPr lang="en-US" dirty="0" smtClean="0"/>
              <a:t>High capacity</a:t>
            </a:r>
          </a:p>
          <a:p>
            <a:pPr marL="285750" indent="-285750">
              <a:buFont typeface="Arial"/>
              <a:buChar char="•"/>
            </a:pPr>
            <a:r>
              <a:rPr lang="en-US" i="1" dirty="0" smtClean="0"/>
              <a:t>Dell</a:t>
            </a:r>
            <a:endParaRPr lang="en-US" i="1" dirty="0"/>
          </a:p>
        </p:txBody>
      </p:sp>
      <p:sp>
        <p:nvSpPr>
          <p:cNvPr id="20" name="TextBox 19"/>
          <p:cNvSpPr txBox="1"/>
          <p:nvPr/>
        </p:nvSpPr>
        <p:spPr>
          <a:xfrm>
            <a:off x="6472766" y="4319822"/>
            <a:ext cx="2294467" cy="2031325"/>
          </a:xfrm>
          <a:prstGeom prst="rect">
            <a:avLst/>
          </a:prstGeom>
          <a:noFill/>
        </p:spPr>
        <p:txBody>
          <a:bodyPr wrap="square" rtlCol="0">
            <a:spAutoFit/>
          </a:bodyPr>
          <a:lstStyle/>
          <a:p>
            <a:pPr marL="285750" indent="-285750">
              <a:buFont typeface="Arial"/>
              <a:buChar char="•"/>
            </a:pPr>
            <a:r>
              <a:rPr lang="en-US" b="1" dirty="0" smtClean="0"/>
              <a:t>Power-efficient</a:t>
            </a:r>
          </a:p>
          <a:p>
            <a:pPr marL="285750" indent="-285750">
              <a:buFont typeface="Arial"/>
              <a:buChar char="•"/>
            </a:pPr>
            <a:r>
              <a:rPr lang="en-US" dirty="0" smtClean="0"/>
              <a:t>ARM64 / x86</a:t>
            </a:r>
          </a:p>
          <a:p>
            <a:pPr marL="285750" indent="-285750">
              <a:buFont typeface="Arial"/>
              <a:buChar char="•"/>
            </a:pPr>
            <a:r>
              <a:rPr lang="en-US" dirty="0" smtClean="0"/>
              <a:t>Power monitors</a:t>
            </a:r>
          </a:p>
          <a:p>
            <a:pPr marL="285750" indent="-285750">
              <a:buFont typeface="Arial"/>
              <a:buChar char="•"/>
            </a:pPr>
            <a:r>
              <a:rPr lang="en-US" dirty="0" smtClean="0"/>
              <a:t>Flash on ARMs</a:t>
            </a:r>
          </a:p>
          <a:p>
            <a:pPr marL="285750" indent="-285750">
              <a:buFont typeface="Arial"/>
              <a:buChar char="•"/>
            </a:pPr>
            <a:r>
              <a:rPr lang="en-US" dirty="0" smtClean="0"/>
              <a:t>Disk on x86</a:t>
            </a:r>
          </a:p>
          <a:p>
            <a:pPr marL="285750" indent="-285750">
              <a:buFont typeface="Arial"/>
              <a:buChar char="•"/>
            </a:pPr>
            <a:r>
              <a:rPr lang="en-US" dirty="0" smtClean="0"/>
              <a:t>Very dense</a:t>
            </a:r>
          </a:p>
          <a:p>
            <a:pPr marL="285750" indent="-285750">
              <a:buFont typeface="Arial"/>
              <a:buChar char="•"/>
            </a:pPr>
            <a:r>
              <a:rPr lang="en-US" i="1" dirty="0" smtClean="0"/>
              <a:t>HP</a:t>
            </a:r>
            <a:endParaRPr lang="en-US" i="1" dirty="0"/>
          </a:p>
        </p:txBody>
      </p:sp>
    </p:spTree>
    <p:extLst>
      <p:ext uri="{BB962C8B-B14F-4D97-AF65-F5344CB8AC3E}">
        <p14:creationId xmlns:p14="http://schemas.microsoft.com/office/powerpoint/2010/main" val="16123233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Community Outreach</a:t>
            </a:r>
          </a:p>
        </p:txBody>
      </p:sp>
      <p:sp>
        <p:nvSpPr>
          <p:cNvPr id="2" name="Slide Number Placeholder 1"/>
          <p:cNvSpPr>
            <a:spLocks noGrp="1"/>
          </p:cNvSpPr>
          <p:nvPr>
            <p:ph type="sldNum" sz="quarter" idx="4294967295"/>
          </p:nvPr>
        </p:nvSpPr>
        <p:spPr>
          <a:xfrm>
            <a:off x="8631238" y="1588"/>
            <a:ext cx="512762" cy="365125"/>
          </a:xfrm>
          <a:prstGeom prst="rect">
            <a:avLst/>
          </a:prstGeom>
        </p:spPr>
        <p:txBody>
          <a:bodyPr/>
          <a:lstStyle/>
          <a:p>
            <a:fld id="{2CBD76A8-AF67-E749-9A7E-BF330B4AAB78}" type="slidenum">
              <a:rPr lang="en-US" smtClean="0"/>
              <a:pPr/>
              <a:t>27</a:t>
            </a:fld>
            <a:endParaRPr lang="en-US" dirty="0"/>
          </a:p>
        </p:txBody>
      </p:sp>
      <p:sp>
        <p:nvSpPr>
          <p:cNvPr id="5" name="Rectangle 4"/>
          <p:cNvSpPr/>
          <p:nvPr/>
        </p:nvSpPr>
        <p:spPr>
          <a:xfrm>
            <a:off x="457200" y="1524000"/>
            <a:ext cx="8229600" cy="3416320"/>
          </a:xfrm>
          <a:prstGeom prst="rect">
            <a:avLst/>
          </a:prstGeom>
        </p:spPr>
        <p:txBody>
          <a:bodyPr wrap="square">
            <a:spAutoFit/>
          </a:bodyPr>
          <a:lstStyle/>
          <a:p>
            <a:pPr marL="342900" indent="-342900">
              <a:buFont typeface="Arial"/>
              <a:buChar char="•"/>
            </a:pPr>
            <a:r>
              <a:rPr lang="en-US" sz="2400" dirty="0"/>
              <a:t>Applications in areas of national priority</a:t>
            </a:r>
          </a:p>
          <a:p>
            <a:pPr marL="800100" lvl="1" indent="-342900">
              <a:buFont typeface="Arial"/>
              <a:buChar char="•"/>
            </a:pPr>
            <a:r>
              <a:rPr lang="en-US" sz="2400" dirty="0"/>
              <a:t>Medicine, emergency response, smart grids, etc.</a:t>
            </a:r>
          </a:p>
          <a:p>
            <a:pPr marL="800100" lvl="1" indent="-342900">
              <a:buFont typeface="Arial"/>
              <a:buChar char="•"/>
            </a:pPr>
            <a:r>
              <a:rPr lang="en-US" sz="2400" dirty="0" smtClean="0"/>
              <a:t>Through </a:t>
            </a:r>
          </a:p>
          <a:p>
            <a:pPr marL="342900" lvl="1" indent="-342900">
              <a:buFont typeface="Arial"/>
              <a:buChar char="•"/>
            </a:pPr>
            <a:r>
              <a:rPr lang="en-US" sz="2400" dirty="0" smtClean="0"/>
              <a:t>“Opt </a:t>
            </a:r>
            <a:r>
              <a:rPr lang="en-US" sz="2400" dirty="0"/>
              <a:t>in” to compute jobs from domain </a:t>
            </a:r>
            <a:r>
              <a:rPr lang="en-US" sz="2400" dirty="0" smtClean="0"/>
              <a:t>scientists                                                                    </a:t>
            </a:r>
          </a:p>
          <a:p>
            <a:pPr marL="800100" lvl="1" indent="-342900">
              <a:buFont typeface="Arial"/>
              <a:buChar char="•"/>
            </a:pPr>
            <a:endParaRPr lang="en-US" sz="2400" dirty="0" smtClean="0"/>
          </a:p>
          <a:p>
            <a:pPr marL="800100" lvl="1" indent="-342900">
              <a:buFont typeface="Arial"/>
              <a:buChar char="•"/>
            </a:pPr>
            <a:endParaRPr lang="en-US" sz="2400" dirty="0" smtClean="0"/>
          </a:p>
          <a:p>
            <a:pPr marL="342900" indent="-342900">
              <a:buFont typeface="Arial"/>
              <a:buChar char="•"/>
            </a:pPr>
            <a:r>
              <a:rPr lang="en-US" sz="2400" dirty="0" smtClean="0"/>
              <a:t>Summer </a:t>
            </a:r>
            <a:r>
              <a:rPr lang="en-US" sz="2400" dirty="0"/>
              <a:t>camps</a:t>
            </a:r>
          </a:p>
          <a:p>
            <a:pPr marL="800100" lvl="1" indent="-342900">
              <a:buFont typeface="Arial"/>
              <a:buChar char="•"/>
            </a:pPr>
            <a:r>
              <a:rPr lang="en-US" sz="2400" dirty="0"/>
              <a:t>Through Clemson data-intensive computing </a:t>
            </a:r>
            <a:r>
              <a:rPr lang="en-US" sz="2400" dirty="0" smtClean="0"/>
              <a:t>program</a:t>
            </a:r>
            <a:endParaRPr lang="en-US" sz="2400" dirty="0"/>
          </a:p>
          <a:p>
            <a:pPr marL="342900" indent="-342900">
              <a:buFont typeface="Arial"/>
              <a:buChar char="•"/>
            </a:pPr>
            <a:r>
              <a:rPr lang="en-US" sz="2400" dirty="0"/>
              <a:t>Under-represented </a:t>
            </a:r>
            <a:r>
              <a:rPr lang="en-US" sz="2400" dirty="0" smtClean="0"/>
              <a:t>groups</a:t>
            </a:r>
            <a:endParaRPr lang="en-US" sz="2400" dirty="0"/>
          </a:p>
        </p:txBody>
      </p:sp>
      <p:pic>
        <p:nvPicPr>
          <p:cNvPr id="6" name="Picture 5" descr="logo-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25135" y="2289753"/>
            <a:ext cx="2007467" cy="508936"/>
          </a:xfrm>
          <a:prstGeom prst="rect">
            <a:avLst/>
          </a:prstGeom>
        </p:spPr>
      </p:pic>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805" y="3052317"/>
            <a:ext cx="2877774" cy="685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41513" y="3052317"/>
            <a:ext cx="1470215" cy="837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50353" y="5005514"/>
            <a:ext cx="3887299" cy="838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6">
            <a:clrChange>
              <a:clrFrom>
                <a:srgbClr val="EFEBCE"/>
              </a:clrFrom>
              <a:clrTo>
                <a:srgbClr val="EFEBCE">
                  <a:alpha val="0"/>
                </a:srgbClr>
              </a:clrTo>
            </a:clrChange>
            <a:extLst>
              <a:ext uri="{28A0092B-C50C-407E-A947-70E740481C1C}">
                <a14:useLocalDpi xmlns:a14="http://schemas.microsoft.com/office/drawing/2010/main"/>
              </a:ext>
            </a:extLst>
          </a:blip>
          <a:srcRect/>
          <a:stretch>
            <a:fillRect/>
          </a:stretch>
        </p:blipFill>
        <p:spPr bwMode="auto">
          <a:xfrm>
            <a:off x="5252671" y="4808975"/>
            <a:ext cx="1195021" cy="1195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ACIREF1.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7353" y="3052317"/>
            <a:ext cx="1670465" cy="741641"/>
          </a:xfrm>
          <a:prstGeom prst="rect">
            <a:avLst/>
          </a:prstGeom>
        </p:spPr>
      </p:pic>
    </p:spTree>
    <p:extLst>
      <p:ext uri="{BB962C8B-B14F-4D97-AF65-F5344CB8AC3E}">
        <p14:creationId xmlns:p14="http://schemas.microsoft.com/office/powerpoint/2010/main" val="239280742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ACI-REF: A Novel Approach</a:t>
            </a:r>
            <a:endParaRPr lang="en-US" dirty="0"/>
          </a:p>
        </p:txBody>
      </p:sp>
      <p:sp>
        <p:nvSpPr>
          <p:cNvPr id="9" name="Content Placeholder 8"/>
          <p:cNvSpPr>
            <a:spLocks noGrp="1"/>
          </p:cNvSpPr>
          <p:nvPr>
            <p:ph idx="1"/>
          </p:nvPr>
        </p:nvSpPr>
        <p:spPr>
          <a:xfrm>
            <a:off x="457200" y="1417638"/>
            <a:ext cx="7620000" cy="4800600"/>
          </a:xfrm>
        </p:spPr>
        <p:txBody>
          <a:bodyPr/>
          <a:lstStyle/>
          <a:p>
            <a:r>
              <a:rPr lang="en-US" dirty="0" smtClean="0"/>
              <a:t>Research </a:t>
            </a:r>
            <a:r>
              <a:rPr lang="en-US" dirty="0"/>
              <a:t>&amp; Education “Facilitators” (REFs)</a:t>
            </a:r>
          </a:p>
          <a:p>
            <a:pPr lvl="1"/>
            <a:r>
              <a:rPr lang="en-US" dirty="0"/>
              <a:t>Domain-area experts with knowledge of ACI resources and capabilities</a:t>
            </a:r>
          </a:p>
          <a:p>
            <a:pPr lvl="1"/>
            <a:r>
              <a:rPr lang="en-US" dirty="0"/>
              <a:t>Substantial outreach activities by REFs – to all disciplines and departments on campus</a:t>
            </a:r>
          </a:p>
          <a:p>
            <a:pPr lvl="1"/>
            <a:r>
              <a:rPr lang="en-US" dirty="0"/>
              <a:t>One-on-one problem solving and </a:t>
            </a:r>
            <a:r>
              <a:rPr lang="en-US" dirty="0" smtClean="0"/>
              <a:t>interaction</a:t>
            </a:r>
          </a:p>
          <a:p>
            <a:pPr lvl="1"/>
            <a:r>
              <a:rPr lang="en-US" dirty="0" smtClean="0"/>
              <a:t>Focus on people – not technology</a:t>
            </a:r>
          </a:p>
          <a:p>
            <a:pPr lvl="1"/>
            <a:r>
              <a:rPr lang="en-US" dirty="0" smtClean="0"/>
              <a:t>Community based</a:t>
            </a:r>
            <a:endParaRPr lang="en-US" dirty="0"/>
          </a:p>
          <a:p>
            <a:pPr marL="114300" indent="0">
              <a:buNone/>
            </a:pPr>
            <a:endParaRPr lang="en-US" dirty="0"/>
          </a:p>
        </p:txBody>
      </p:sp>
      <p:sp>
        <p:nvSpPr>
          <p:cNvPr id="5" name="Rounded Rectangle 4"/>
          <p:cNvSpPr/>
          <p:nvPr/>
        </p:nvSpPr>
        <p:spPr>
          <a:xfrm>
            <a:off x="457200" y="5401724"/>
            <a:ext cx="1795589" cy="131393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t>ACI Resources</a:t>
            </a:r>
            <a:endParaRPr lang="en-US" b="1" dirty="0"/>
          </a:p>
        </p:txBody>
      </p:sp>
      <p:sp>
        <p:nvSpPr>
          <p:cNvPr id="6" name="Rounded Rectangle 5"/>
          <p:cNvSpPr/>
          <p:nvPr/>
        </p:nvSpPr>
        <p:spPr>
          <a:xfrm>
            <a:off x="6035508" y="5401724"/>
            <a:ext cx="1795589" cy="13139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Researchers</a:t>
            </a:r>
            <a:endParaRPr lang="en-US" b="1" dirty="0"/>
          </a:p>
        </p:txBody>
      </p:sp>
      <p:sp>
        <p:nvSpPr>
          <p:cNvPr id="7" name="Block Arc 6"/>
          <p:cNvSpPr/>
          <p:nvPr/>
        </p:nvSpPr>
        <p:spPr>
          <a:xfrm>
            <a:off x="1386837" y="4226484"/>
            <a:ext cx="5430562" cy="2350480"/>
          </a:xfrm>
          <a:prstGeom prst="blockArc">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2948853" y="4226484"/>
            <a:ext cx="2296279" cy="646331"/>
          </a:xfrm>
          <a:prstGeom prst="rect">
            <a:avLst/>
          </a:prstGeom>
          <a:noFill/>
        </p:spPr>
        <p:txBody>
          <a:bodyPr wrap="square" rtlCol="0">
            <a:spAutoFit/>
          </a:bodyPr>
          <a:lstStyle/>
          <a:p>
            <a:pPr algn="ctr"/>
            <a:r>
              <a:rPr lang="en-US" b="1" dirty="0" smtClean="0">
                <a:solidFill>
                  <a:schemeClr val="bg1"/>
                </a:solidFill>
              </a:rPr>
              <a:t>ACI-REF Project</a:t>
            </a:r>
          </a:p>
          <a:p>
            <a:pPr algn="ctr"/>
            <a:r>
              <a:rPr lang="en-US" b="1" dirty="0" smtClean="0">
                <a:solidFill>
                  <a:schemeClr val="bg1"/>
                </a:solidFill>
              </a:rPr>
              <a:t>Facilitators</a:t>
            </a:r>
            <a:endParaRPr lang="en-US" b="1" dirty="0">
              <a:solidFill>
                <a:schemeClr val="bg1"/>
              </a:solidFill>
            </a:endParaRPr>
          </a:p>
        </p:txBody>
      </p:sp>
      <p:sp>
        <p:nvSpPr>
          <p:cNvPr id="11" name="Slide Number Placeholder 2"/>
          <p:cNvSpPr>
            <a:spLocks noGrp="1"/>
          </p:cNvSpPr>
          <p:nvPr>
            <p:ph type="sldNum" sz="quarter" idx="12"/>
          </p:nvPr>
        </p:nvSpPr>
        <p:spPr>
          <a:xfrm>
            <a:off x="8531788" y="5648960"/>
            <a:ext cx="548640" cy="396240"/>
          </a:xfrm>
        </p:spPr>
        <p:txBody>
          <a:bodyPr/>
          <a:lstStyle/>
          <a:p>
            <a:fld id="{BC3E8550-452E-114C-8C6D-77DB29AD4DA8}" type="slidenum">
              <a:rPr lang="en-US" smtClean="0"/>
              <a:pPr/>
              <a:t>28</a:t>
            </a:fld>
            <a:endParaRPr lang="en-US" dirty="0"/>
          </a:p>
        </p:txBody>
      </p:sp>
    </p:spTree>
    <p:extLst>
      <p:ext uri="{BB962C8B-B14F-4D97-AF65-F5344CB8AC3E}">
        <p14:creationId xmlns:p14="http://schemas.microsoft.com/office/powerpoint/2010/main" val="172037249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Model – Campus Leve</a:t>
            </a:r>
            <a:r>
              <a:rPr lang="en-US" dirty="0"/>
              <a:t>l</a:t>
            </a:r>
          </a:p>
        </p:txBody>
      </p:sp>
      <p:sp>
        <p:nvSpPr>
          <p:cNvPr id="11" name="Content Placeholder 10"/>
          <p:cNvSpPr>
            <a:spLocks noGrp="1"/>
          </p:cNvSpPr>
          <p:nvPr>
            <p:ph idx="1"/>
          </p:nvPr>
        </p:nvSpPr>
        <p:spPr>
          <a:xfrm>
            <a:off x="457200" y="1286245"/>
            <a:ext cx="7620000" cy="4800600"/>
          </a:xfrm>
        </p:spPr>
        <p:txBody>
          <a:bodyPr/>
          <a:lstStyle/>
          <a:p>
            <a:pPr marL="114300" indent="0">
              <a:buNone/>
            </a:pPr>
            <a:r>
              <a:rPr lang="en-US" b="1" dirty="0" smtClean="0"/>
              <a:t>Clemson</a:t>
            </a:r>
          </a:p>
          <a:p>
            <a:r>
              <a:rPr lang="en-US" dirty="0" smtClean="0"/>
              <a:t>May 2010 – first Clemson “facilitator” funded</a:t>
            </a:r>
          </a:p>
          <a:p>
            <a:r>
              <a:rPr lang="en-US" dirty="0" smtClean="0"/>
              <a:t>2008: 19/52 Departments Trained on HPC</a:t>
            </a:r>
          </a:p>
          <a:p>
            <a:r>
              <a:rPr lang="en-US" dirty="0" smtClean="0"/>
              <a:t>2014: 46/52 Departments Trained on HPC</a:t>
            </a:r>
          </a:p>
          <a:p>
            <a:endParaRPr lang="en-US" dirty="0"/>
          </a:p>
        </p:txBody>
      </p:sp>
      <p:pic>
        <p:nvPicPr>
          <p:cNvPr id="4" name="Picture 3" descr="Screen Shot 2014-01-14 at 3.33.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1454"/>
            <a:ext cx="8423210" cy="3996547"/>
          </a:xfrm>
          <a:prstGeom prst="rect">
            <a:avLst/>
          </a:prstGeom>
        </p:spPr>
      </p:pic>
      <p:cxnSp>
        <p:nvCxnSpPr>
          <p:cNvPr id="6" name="Straight Connector 5"/>
          <p:cNvCxnSpPr/>
          <p:nvPr/>
        </p:nvCxnSpPr>
        <p:spPr>
          <a:xfrm>
            <a:off x="3576580" y="3168039"/>
            <a:ext cx="0" cy="344542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576580" y="3474623"/>
            <a:ext cx="1982033" cy="646331"/>
          </a:xfrm>
          <a:prstGeom prst="rect">
            <a:avLst/>
          </a:prstGeom>
          <a:noFill/>
        </p:spPr>
        <p:txBody>
          <a:bodyPr wrap="none" rtlCol="0">
            <a:spAutoFit/>
          </a:bodyPr>
          <a:lstStyle/>
          <a:p>
            <a:r>
              <a:rPr lang="en-US" sz="1200" b="1" dirty="0" smtClean="0"/>
              <a:t>May 2010: NSF Outreach &amp;</a:t>
            </a:r>
          </a:p>
          <a:p>
            <a:r>
              <a:rPr lang="en-US" sz="1200" b="1" dirty="0" smtClean="0"/>
              <a:t>Infrastructure Improvement</a:t>
            </a:r>
          </a:p>
          <a:p>
            <a:r>
              <a:rPr lang="en-US" sz="1200" b="1" dirty="0" smtClean="0"/>
              <a:t>Grant Funded</a:t>
            </a:r>
            <a:endParaRPr lang="en-US" sz="1200" b="1" dirty="0"/>
          </a:p>
        </p:txBody>
      </p:sp>
      <p:sp>
        <p:nvSpPr>
          <p:cNvPr id="7" name="Slide Number Placeholder 2"/>
          <p:cNvSpPr>
            <a:spLocks noGrp="1"/>
          </p:cNvSpPr>
          <p:nvPr>
            <p:ph type="sldNum" sz="quarter" idx="12"/>
          </p:nvPr>
        </p:nvSpPr>
        <p:spPr>
          <a:xfrm>
            <a:off x="8531788" y="5648960"/>
            <a:ext cx="548640" cy="396240"/>
          </a:xfrm>
        </p:spPr>
        <p:txBody>
          <a:bodyPr/>
          <a:lstStyle/>
          <a:p>
            <a:fld id="{BC3E8550-452E-114C-8C6D-77DB29AD4DA8}" type="slidenum">
              <a:rPr lang="en-US" smtClean="0"/>
              <a:pPr/>
              <a:t>29</a:t>
            </a:fld>
            <a:endParaRPr lang="en-US" dirty="0"/>
          </a:p>
        </p:txBody>
      </p:sp>
    </p:spTree>
    <p:extLst>
      <p:ext uri="{BB962C8B-B14F-4D97-AF65-F5344CB8AC3E}">
        <p14:creationId xmlns:p14="http://schemas.microsoft.com/office/powerpoint/2010/main" val="27862956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3659"/>
            <a:ext cx="8229600" cy="1143000"/>
          </a:xfrm>
        </p:spPr>
        <p:txBody>
          <a:bodyPr/>
          <a:lstStyle/>
          <a:p>
            <a:r>
              <a:rPr lang="en-US" dirty="0" smtClean="0"/>
              <a:t>CC*NIE, CC*IIE, CC*DNI</a:t>
            </a:r>
            <a:endParaRPr lang="en-US" dirty="0"/>
          </a:p>
        </p:txBody>
      </p:sp>
      <p:sp>
        <p:nvSpPr>
          <p:cNvPr id="6" name="Content Placeholder 5"/>
          <p:cNvSpPr>
            <a:spLocks noGrp="1"/>
          </p:cNvSpPr>
          <p:nvPr>
            <p:ph idx="1"/>
          </p:nvPr>
        </p:nvSpPr>
        <p:spPr>
          <a:xfrm>
            <a:off x="838201" y="1306659"/>
            <a:ext cx="7610474" cy="5049691"/>
          </a:xfrm>
        </p:spPr>
        <p:txBody>
          <a:bodyPr>
            <a:normAutofit fontScale="77500" lnSpcReduction="20000"/>
          </a:bodyPr>
          <a:lstStyle/>
          <a:p>
            <a:r>
              <a:rPr lang="en-US" dirty="0"/>
              <a:t>The Campus Cyberinfrastructure - Data, Networking, and Innovation (CC*DNI) program invests in campus-level data and networking infrastructure and integration activities tied to achieving higher levels of performance, reliability and predictability for science applications and distributed research projects. Science-driven requirements are the primary motivation for any proposed </a:t>
            </a:r>
            <a:r>
              <a:rPr lang="en-US" dirty="0" smtClean="0"/>
              <a:t>activity. CC</a:t>
            </a:r>
            <a:r>
              <a:rPr lang="en-US" dirty="0"/>
              <a:t>*DNI awards will be made in seven areas:</a:t>
            </a:r>
          </a:p>
          <a:p>
            <a:pPr lvl="1"/>
            <a:r>
              <a:rPr lang="en-US" dirty="0"/>
              <a:t>Data Infrastructure Building Blocks (DIBBs) - Multi-Campus/Multi-Institution Model Implementations awards will be supported at up to $5,000,000 total for up to 5 years.</a:t>
            </a:r>
          </a:p>
          <a:p>
            <a:pPr lvl="1"/>
            <a:r>
              <a:rPr lang="en-US" dirty="0"/>
              <a:t>Data Driven Networking Infrastructure for the Campus and Researcher awards will be supported at up to $500,000 total for up to 2 years.</a:t>
            </a:r>
          </a:p>
          <a:p>
            <a:pPr lvl="1"/>
            <a:r>
              <a:rPr lang="en-US" dirty="0"/>
              <a:t>Network Design and Implementation for Small Institutions awards will be supported at up to $350,000 total for up to 2 years.</a:t>
            </a:r>
          </a:p>
          <a:p>
            <a:pPr lvl="1"/>
            <a:r>
              <a:rPr lang="en-US" dirty="0"/>
              <a:t>Network Integration and Applied Innovation awards will be supported at up to $1,000,000 total for up to 2 years.</a:t>
            </a:r>
          </a:p>
          <a:p>
            <a:pPr lvl="1"/>
            <a:r>
              <a:rPr lang="en-US" dirty="0"/>
              <a:t>Campus CI Engineer awards will be made at up to $400,000 total for up to 2 years.</a:t>
            </a:r>
          </a:p>
          <a:p>
            <a:pPr lvl="1"/>
            <a:r>
              <a:rPr lang="en-US" dirty="0"/>
              <a:t>Regional Coordination and Partnership in Advanced Networking awards will be made at up to $150,000 for up to 2 years.</a:t>
            </a:r>
          </a:p>
          <a:p>
            <a:pPr lvl="1"/>
            <a:r>
              <a:rPr lang="en-US" dirty="0"/>
              <a:t>Instrument Networking awards will be supported at up to $400,000 for up to two years</a:t>
            </a:r>
            <a:r>
              <a:rPr lang="en-US" dirty="0" smtClean="0"/>
              <a:t>.</a:t>
            </a:r>
            <a:endParaRPr lang="en-US" dirty="0"/>
          </a:p>
        </p:txBody>
      </p:sp>
    </p:spTree>
    <p:extLst>
      <p:ext uri="{BB962C8B-B14F-4D97-AF65-F5344CB8AC3E}">
        <p14:creationId xmlns:p14="http://schemas.microsoft.com/office/powerpoint/2010/main" val="402030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a:t>
            </a:r>
            <a:endParaRPr lang="en-US" dirty="0"/>
          </a:p>
        </p:txBody>
      </p:sp>
      <p:sp>
        <p:nvSpPr>
          <p:cNvPr id="3" name="Content Placeholder 2"/>
          <p:cNvSpPr>
            <a:spLocks noGrp="1"/>
          </p:cNvSpPr>
          <p:nvPr>
            <p:ph idx="1"/>
          </p:nvPr>
        </p:nvSpPr>
        <p:spPr>
          <a:xfrm>
            <a:off x="457200" y="1279017"/>
            <a:ext cx="7620000" cy="4800600"/>
          </a:xfrm>
        </p:spPr>
        <p:txBody>
          <a:bodyPr>
            <a:normAutofit/>
          </a:bodyPr>
          <a:lstStyle/>
          <a:p>
            <a:r>
              <a:rPr lang="en-US" sz="2000" dirty="0" smtClean="0"/>
              <a:t>NSF-sponsored workshops held in 2012 helped define the needs of the broader community</a:t>
            </a:r>
          </a:p>
          <a:p>
            <a:r>
              <a:rPr lang="en-US" sz="2000" dirty="0" smtClean="0"/>
              <a:t>Goals:  </a:t>
            </a:r>
          </a:p>
          <a:p>
            <a:pPr lvl="1"/>
            <a:r>
              <a:rPr lang="en-US" sz="1800" b="1" dirty="0" smtClean="0">
                <a:cs typeface="Georgia" charset="0"/>
                <a:sym typeface="Georgia" charset="0"/>
              </a:rPr>
              <a:t>Advance </a:t>
            </a:r>
            <a:r>
              <a:rPr lang="en-US" sz="1800" b="1" dirty="0">
                <a:cs typeface="Georgia" charset="0"/>
                <a:sym typeface="Georgia" charset="0"/>
              </a:rPr>
              <a:t>our nation's research &amp; scholarly achievements through the transformation of campus computational capabilities and enhanced coupling to the national infrastructure</a:t>
            </a:r>
            <a:r>
              <a:rPr lang="en-US" sz="1800" b="1" dirty="0" smtClean="0">
                <a:cs typeface="Georgia" charset="0"/>
                <a:sym typeface="Georgia" charset="0"/>
              </a:rPr>
              <a:t>.</a:t>
            </a:r>
          </a:p>
          <a:p>
            <a:pPr lvl="1"/>
            <a:r>
              <a:rPr lang="en-US" sz="1800" b="1" dirty="0" smtClean="0">
                <a:cs typeface="Georgia" charset="0"/>
                <a:sym typeface="Georgia" charset="0"/>
              </a:rPr>
              <a:t>Create new career path</a:t>
            </a:r>
            <a:endParaRPr lang="en-US" sz="1800" b="1" dirty="0">
              <a:cs typeface="Georgia" charset="0"/>
              <a:sym typeface="Georgia" charset="0"/>
            </a:endParaRPr>
          </a:p>
          <a:p>
            <a:pPr marL="114300" indent="0">
              <a:buNone/>
            </a:pPr>
            <a:endParaRPr lang="en-US" sz="2000" dirty="0"/>
          </a:p>
        </p:txBody>
      </p:sp>
      <p:pic>
        <p:nvPicPr>
          <p:cNvPr id="5" name="Picture 4" descr="Condo Updated Map.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928" y="3446668"/>
            <a:ext cx="6009586" cy="3289116"/>
          </a:xfrm>
          <a:prstGeom prst="rect">
            <a:avLst/>
          </a:prstGeom>
        </p:spPr>
      </p:pic>
      <p:sp>
        <p:nvSpPr>
          <p:cNvPr id="6" name="Slide Number Placeholder 2"/>
          <p:cNvSpPr>
            <a:spLocks noGrp="1"/>
          </p:cNvSpPr>
          <p:nvPr>
            <p:ph type="sldNum" sz="quarter" idx="12"/>
          </p:nvPr>
        </p:nvSpPr>
        <p:spPr>
          <a:xfrm>
            <a:off x="8531788" y="5648960"/>
            <a:ext cx="548640" cy="396240"/>
          </a:xfrm>
        </p:spPr>
        <p:txBody>
          <a:bodyPr/>
          <a:lstStyle/>
          <a:p>
            <a:fld id="{BC3E8550-452E-114C-8C6D-77DB29AD4DA8}" type="slidenum">
              <a:rPr lang="en-US" smtClean="0"/>
              <a:pPr/>
              <a:t>30</a:t>
            </a:fld>
            <a:endParaRPr lang="en-US" dirty="0"/>
          </a:p>
        </p:txBody>
      </p:sp>
    </p:spTree>
    <p:extLst>
      <p:ext uri="{BB962C8B-B14F-4D97-AF65-F5344CB8AC3E}">
        <p14:creationId xmlns:p14="http://schemas.microsoft.com/office/powerpoint/2010/main" val="764927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a:t>
            </a:r>
            <a:endParaRPr lang="en-US" dirty="0"/>
          </a:p>
        </p:txBody>
      </p:sp>
      <p:sp>
        <p:nvSpPr>
          <p:cNvPr id="3" name="Content Placeholder 2"/>
          <p:cNvSpPr>
            <a:spLocks noGrp="1"/>
          </p:cNvSpPr>
          <p:nvPr>
            <p:ph idx="1"/>
          </p:nvPr>
        </p:nvSpPr>
        <p:spPr/>
        <p:txBody>
          <a:bodyPr>
            <a:normAutofit/>
          </a:bodyPr>
          <a:lstStyle/>
          <a:p>
            <a:pPr marL="114300" indent="0">
              <a:buNone/>
            </a:pPr>
            <a:r>
              <a:rPr lang="en-US" sz="2800" dirty="0"/>
              <a:t>$5.3M Award </a:t>
            </a:r>
            <a:r>
              <a:rPr lang="en-US" sz="2800" dirty="0" smtClean="0"/>
              <a:t>supports:</a:t>
            </a:r>
            <a:endParaRPr lang="en-US" sz="2800" dirty="0"/>
          </a:p>
          <a:p>
            <a:pPr lvl="1"/>
            <a:r>
              <a:rPr lang="en-US" sz="2200" dirty="0">
                <a:cs typeface="Georgia"/>
              </a:rPr>
              <a:t>2 ACI-REFs at each campus</a:t>
            </a:r>
          </a:p>
          <a:p>
            <a:r>
              <a:rPr lang="en-US" dirty="0">
                <a:cs typeface="Georgia"/>
              </a:rPr>
              <a:t>Strategic Direction - Jim </a:t>
            </a:r>
            <a:r>
              <a:rPr lang="en-US" dirty="0" err="1">
                <a:cs typeface="Georgia"/>
              </a:rPr>
              <a:t>Bottum</a:t>
            </a:r>
            <a:endParaRPr lang="en-US" dirty="0">
              <a:cs typeface="Georgia"/>
            </a:endParaRPr>
          </a:p>
          <a:p>
            <a:pPr lvl="1"/>
            <a:r>
              <a:rPr lang="en-US" sz="2200" dirty="0">
                <a:cs typeface="Georgia"/>
              </a:rPr>
              <a:t>Steering Committee:  John Towns, XSEDE; Greg Monaco, GPN; Glenn </a:t>
            </a:r>
            <a:r>
              <a:rPr lang="en-US" sz="2200" dirty="0" err="1">
                <a:cs typeface="Georgia"/>
              </a:rPr>
              <a:t>Ricart</a:t>
            </a:r>
            <a:r>
              <a:rPr lang="en-US" sz="2200" dirty="0">
                <a:cs typeface="Georgia"/>
              </a:rPr>
              <a:t>, US Ignite</a:t>
            </a:r>
          </a:p>
          <a:p>
            <a:r>
              <a:rPr lang="en-US" dirty="0">
                <a:cs typeface="Georgia"/>
              </a:rPr>
              <a:t>Chief Scientist - </a:t>
            </a:r>
            <a:r>
              <a:rPr lang="en-US" dirty="0" err="1">
                <a:cs typeface="Georgia"/>
              </a:rPr>
              <a:t>Miron</a:t>
            </a:r>
            <a:r>
              <a:rPr lang="en-US" dirty="0">
                <a:cs typeface="Georgia"/>
              </a:rPr>
              <a:t> </a:t>
            </a:r>
            <a:r>
              <a:rPr lang="en-US" dirty="0" err="1" smtClean="0">
                <a:cs typeface="Georgia"/>
              </a:rPr>
              <a:t>Livny</a:t>
            </a:r>
            <a:endParaRPr lang="en-US" dirty="0" smtClean="0">
              <a:cs typeface="Georgia"/>
            </a:endParaRPr>
          </a:p>
          <a:p>
            <a:r>
              <a:rPr lang="en-US" dirty="0" smtClean="0">
                <a:cs typeface="Georgia"/>
              </a:rPr>
              <a:t>ACI-REF PI Committee Chair – James Cuff</a:t>
            </a:r>
            <a:endParaRPr lang="en-US" dirty="0">
              <a:cs typeface="Georgia"/>
            </a:endParaRPr>
          </a:p>
          <a:p>
            <a:r>
              <a:rPr lang="en-US" dirty="0">
                <a:cs typeface="Georgia"/>
              </a:rPr>
              <a:t>Science Outreach </a:t>
            </a:r>
            <a:r>
              <a:rPr lang="en-US" dirty="0" smtClean="0">
                <a:cs typeface="Georgia"/>
              </a:rPr>
              <a:t>and facilitator lead - </a:t>
            </a:r>
            <a:r>
              <a:rPr lang="en-US" dirty="0">
                <a:cs typeface="Georgia"/>
              </a:rPr>
              <a:t>Barr von </a:t>
            </a:r>
            <a:r>
              <a:rPr lang="en-US" dirty="0" smtClean="0">
                <a:cs typeface="Georgia"/>
              </a:rPr>
              <a:t>Oehsen</a:t>
            </a:r>
            <a:endParaRPr lang="en-US" dirty="0">
              <a:cs typeface="Georgia"/>
            </a:endParaRPr>
          </a:p>
        </p:txBody>
      </p:sp>
      <p:sp>
        <p:nvSpPr>
          <p:cNvPr id="4" name="Slide Number Placeholder 2"/>
          <p:cNvSpPr>
            <a:spLocks noGrp="1"/>
          </p:cNvSpPr>
          <p:nvPr>
            <p:ph type="sldNum" sz="quarter" idx="12"/>
          </p:nvPr>
        </p:nvSpPr>
        <p:spPr>
          <a:xfrm>
            <a:off x="8531788" y="5648960"/>
            <a:ext cx="548640" cy="396240"/>
          </a:xfrm>
        </p:spPr>
        <p:txBody>
          <a:bodyPr/>
          <a:lstStyle/>
          <a:p>
            <a:fld id="{BC3E8550-452E-114C-8C6D-77DB29AD4DA8}" type="slidenum">
              <a:rPr lang="en-US" smtClean="0"/>
              <a:pPr/>
              <a:t>31</a:t>
            </a:fld>
            <a:endParaRPr lang="en-US" dirty="0"/>
          </a:p>
        </p:txBody>
      </p:sp>
    </p:spTree>
    <p:extLst>
      <p:ext uri="{BB962C8B-B14F-4D97-AF65-F5344CB8AC3E}">
        <p14:creationId xmlns:p14="http://schemas.microsoft.com/office/powerpoint/2010/main" val="277182752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206860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659"/>
            <a:ext cx="8229600" cy="1143000"/>
          </a:xfrm>
        </p:spPr>
        <p:txBody>
          <a:bodyPr>
            <a:normAutofit fontScale="90000"/>
          </a:bodyPr>
          <a:lstStyle/>
          <a:p>
            <a:r>
              <a:rPr lang="en-US" dirty="0" smtClean="0"/>
              <a:t>Major Research Instrumentation (MRI)</a:t>
            </a:r>
            <a:endParaRPr lang="en-US" dirty="0"/>
          </a:p>
        </p:txBody>
      </p:sp>
      <p:sp>
        <p:nvSpPr>
          <p:cNvPr id="3" name="Content Placeholder 2"/>
          <p:cNvSpPr>
            <a:spLocks noGrp="1"/>
          </p:cNvSpPr>
          <p:nvPr>
            <p:ph idx="1"/>
          </p:nvPr>
        </p:nvSpPr>
        <p:spPr>
          <a:xfrm>
            <a:off x="838201" y="1306660"/>
            <a:ext cx="7610474" cy="4508208"/>
          </a:xfrm>
        </p:spPr>
        <p:txBody>
          <a:bodyPr>
            <a:normAutofit fontScale="70000" lnSpcReduction="20000"/>
          </a:bodyPr>
          <a:lstStyle/>
          <a:p>
            <a:r>
              <a:rPr lang="en-US" dirty="0"/>
              <a:t>The Major Research Instrumentation Program (MRI) serves to increase access to shared scientific and engineering instruments for research and research training in our Nation's institutions of higher education, not-for-profit museums, science centers and scientific/engineering research organizations. The program provides organizations with opportunities to acquire major instrumentation that supports the research and research training goals of the organization and that may be used by other researchers regionally or nationally. </a:t>
            </a:r>
          </a:p>
          <a:p>
            <a:pPr marL="0" indent="0">
              <a:buNone/>
            </a:pPr>
            <a:endParaRPr lang="en-US" dirty="0"/>
          </a:p>
          <a:p>
            <a:r>
              <a:rPr lang="en-US" dirty="0"/>
              <a:t>Each MRI proposal may request support for the acquisition (Track 1) or development (Track 2) of a single research instrument for shared inter- and/or intra-organizational use.  Development efforts that leverage the strengths of private sector partners to build instrument development capacity at MRI submission-eligible organizations are encouraged.</a:t>
            </a:r>
          </a:p>
          <a:p>
            <a:pPr marL="0" indent="0">
              <a:buNone/>
            </a:pPr>
            <a:endParaRPr lang="en-US" dirty="0"/>
          </a:p>
          <a:p>
            <a:r>
              <a:rPr lang="en-US" dirty="0"/>
              <a:t>The MRI program assists with the acquisition or development of a shared research instrument that is, in general, too costly and/or not appropriate for support through other NSF programs.  The program does not fund research projects or provide ongoing support for operating or maintaining facilities or </a:t>
            </a:r>
            <a:r>
              <a:rPr lang="en-US" dirty="0" smtClean="0"/>
              <a:t>centers.</a:t>
            </a:r>
          </a:p>
          <a:p>
            <a:pPr marL="0" indent="0">
              <a:buNone/>
            </a:pPr>
            <a:endParaRPr lang="en-US" dirty="0"/>
          </a:p>
          <a:p>
            <a:r>
              <a:rPr lang="en-US" dirty="0"/>
              <a:t>Cost-sharing of precisely 30% of the total project cost is required for Ph.D.-granting institutions of higher education and for non-degree-granting organizations. Non-Ph.D.-granting institutions of higher education are exempt from cost-sharing and cannot include it. National Science Board policy is that voluntary committed cost sharing is prohibited.</a:t>
            </a:r>
          </a:p>
        </p:txBody>
      </p:sp>
    </p:spTree>
    <p:extLst>
      <p:ext uri="{BB962C8B-B14F-4D97-AF65-F5344CB8AC3E}">
        <p14:creationId xmlns:p14="http://schemas.microsoft.com/office/powerpoint/2010/main" val="2213505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659"/>
            <a:ext cx="8229600" cy="1143000"/>
          </a:xfrm>
        </p:spPr>
        <p:txBody>
          <a:bodyPr/>
          <a:lstStyle/>
          <a:p>
            <a:r>
              <a:rPr lang="en-US" dirty="0"/>
              <a:t>CISE Research Infrastructure (CRI) </a:t>
            </a:r>
          </a:p>
        </p:txBody>
      </p:sp>
      <p:sp>
        <p:nvSpPr>
          <p:cNvPr id="3" name="Content Placeholder 2"/>
          <p:cNvSpPr>
            <a:spLocks noGrp="1"/>
          </p:cNvSpPr>
          <p:nvPr>
            <p:ph idx="1"/>
          </p:nvPr>
        </p:nvSpPr>
        <p:spPr>
          <a:xfrm>
            <a:off x="838201" y="1306660"/>
            <a:ext cx="7610474" cy="4508208"/>
          </a:xfrm>
        </p:spPr>
        <p:txBody>
          <a:bodyPr>
            <a:normAutofit fontScale="70000" lnSpcReduction="20000"/>
          </a:bodyPr>
          <a:lstStyle/>
          <a:p>
            <a:r>
              <a:rPr lang="en-US" dirty="0"/>
              <a:t>The CISE Research Infrastructure (CRI) program drives discovery and learning in the core CISE disciplines of the three participating CISE divisions by supporting the creation and enhancement of world-class research infrastructure that will support focused research agendas in computer and information science and engineering. This infrastructure will enable CISE researchers to advance the frontiers of CISE research. Further, through the CRI program CISE seeks to ensure that individuals from a diverse range of academic institutions, including minority-serving and predominantly undergraduate institutions, have access to such </a:t>
            </a:r>
            <a:r>
              <a:rPr lang="en-US" dirty="0" smtClean="0"/>
              <a:t>infrastructure. The </a:t>
            </a:r>
            <a:r>
              <a:rPr lang="en-US" dirty="0"/>
              <a:t>CRI program supports two classes of awards</a:t>
            </a:r>
            <a:r>
              <a:rPr lang="en-US" dirty="0" smtClean="0"/>
              <a:t>:</a:t>
            </a:r>
            <a:r>
              <a:rPr lang="en-US" dirty="0"/>
              <a:t> </a:t>
            </a:r>
            <a:endParaRPr lang="en-US" dirty="0" smtClean="0"/>
          </a:p>
          <a:p>
            <a:pPr marL="0" indent="0">
              <a:buNone/>
            </a:pPr>
            <a:endParaRPr lang="en-US" dirty="0"/>
          </a:p>
          <a:p>
            <a:pPr lvl="1"/>
            <a:r>
              <a:rPr lang="en-US" b="1" dirty="0"/>
              <a:t>Institutional Infrastructure (II) </a:t>
            </a:r>
            <a:r>
              <a:rPr lang="en-US" dirty="0"/>
              <a:t>awards support the creation of </a:t>
            </a:r>
            <a:r>
              <a:rPr lang="en-US" b="1" dirty="0"/>
              <a:t>new (II-NEW)</a:t>
            </a:r>
            <a:r>
              <a:rPr lang="en-US" dirty="0"/>
              <a:t> CISE research infrastructure or the </a:t>
            </a:r>
            <a:r>
              <a:rPr lang="en-US" b="1" dirty="0"/>
              <a:t>enhancement (II-EN)</a:t>
            </a:r>
            <a:r>
              <a:rPr lang="en-US" dirty="0"/>
              <a:t> of existing CISE research infrastructure to enable world-class CISE research opportunities at the awardee and collaborating institutions</a:t>
            </a:r>
            <a:r>
              <a:rPr lang="en-US" dirty="0" smtClean="0"/>
              <a:t>.</a:t>
            </a:r>
          </a:p>
          <a:p>
            <a:pPr marL="457200" lvl="1" indent="0">
              <a:buNone/>
            </a:pPr>
            <a:endParaRPr lang="en-US" dirty="0"/>
          </a:p>
          <a:p>
            <a:pPr lvl="1"/>
            <a:r>
              <a:rPr lang="en-US" b="1" dirty="0"/>
              <a:t>Community Infrastructure (CI) </a:t>
            </a:r>
            <a:r>
              <a:rPr lang="en-US" dirty="0"/>
              <a:t>awards support the </a:t>
            </a:r>
            <a:r>
              <a:rPr lang="en-US" b="1" dirty="0"/>
              <a:t>planning (CI-P)</a:t>
            </a:r>
            <a:r>
              <a:rPr lang="en-US" dirty="0"/>
              <a:t> for new CISE community research infrastructure, the </a:t>
            </a:r>
            <a:r>
              <a:rPr lang="en-US" b="1" dirty="0"/>
              <a:t>creation of new (CI-NEW)</a:t>
            </a:r>
            <a:r>
              <a:rPr lang="en-US" dirty="0"/>
              <a:t> CISE research infrastructure or the </a:t>
            </a:r>
            <a:r>
              <a:rPr lang="en-US" b="1" dirty="0"/>
              <a:t>enhancement (CI-EN) of existing CISE infrastructure</a:t>
            </a:r>
            <a:r>
              <a:rPr lang="en-US" dirty="0"/>
              <a:t> to enable world-class CISE research opportunities for broad-based communities of CISE researchers that extend well beyond the awardee institutions. Each CI award may support the operation of such infrastructure, ensuring that the awardee institution(s) is (are) well-positioned to provide a high quality of service to CISE community researchers expected to use the infrastructure to realize their research goals.</a:t>
            </a:r>
          </a:p>
          <a:p>
            <a:pPr lvl="1"/>
            <a:endParaRPr lang="en-US" dirty="0"/>
          </a:p>
        </p:txBody>
      </p:sp>
    </p:spTree>
    <p:extLst>
      <p:ext uri="{BB962C8B-B14F-4D97-AF65-F5344CB8AC3E}">
        <p14:creationId xmlns:p14="http://schemas.microsoft.com/office/powerpoint/2010/main" val="9896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Defense University Research Instrumentation Program (DURIP)</a:t>
            </a:r>
            <a:endParaRPr lang="en-US" sz="4000" dirty="0"/>
          </a:p>
        </p:txBody>
      </p:sp>
      <p:sp>
        <p:nvSpPr>
          <p:cNvPr id="3" name="Content Placeholder 2"/>
          <p:cNvSpPr>
            <a:spLocks noGrp="1"/>
          </p:cNvSpPr>
          <p:nvPr>
            <p:ph idx="1"/>
          </p:nvPr>
        </p:nvSpPr>
        <p:spPr/>
        <p:txBody>
          <a:bodyPr>
            <a:normAutofit fontScale="47500" lnSpcReduction="20000"/>
          </a:bodyPr>
          <a:lstStyle/>
          <a:p>
            <a:pPr marL="114300" indent="0">
              <a:buNone/>
            </a:pPr>
            <a:endParaRPr lang="en-US" dirty="0"/>
          </a:p>
          <a:p>
            <a:r>
              <a:rPr lang="en-US" sz="2500" b="1" dirty="0"/>
              <a:t>Program Description</a:t>
            </a:r>
          </a:p>
          <a:p>
            <a:pPr lvl="1"/>
            <a:r>
              <a:rPr lang="en-US" sz="2500" dirty="0"/>
              <a:t>The Defense University Research Instrumentation Program (DURIP) supports university research infrastructure essential to high-quality Navy relevant research. The research instrumentation that is necessary to carry out cutting-edge research.</a:t>
            </a:r>
          </a:p>
          <a:p>
            <a:endParaRPr lang="en-US" sz="2500" dirty="0"/>
          </a:p>
          <a:p>
            <a:r>
              <a:rPr lang="en-US" sz="2500" b="1" dirty="0"/>
              <a:t>Research Areas of Interest</a:t>
            </a:r>
          </a:p>
          <a:p>
            <a:pPr lvl="1"/>
            <a:r>
              <a:rPr lang="en-US" sz="2500" dirty="0"/>
              <a:t>Each year that DURIP is in effect, a complete announcement will provide detailed program information, including the deadline date for submitting proposals. DURIP proposals submitted to ONR should facilitate research in an area of interest to ONR, as described in the Science and Technology section. Potential proposers may contact the appropriate program managers, listed with each area of interest, to explore possible mutual interests before submitting proposals.</a:t>
            </a:r>
          </a:p>
          <a:p>
            <a:endParaRPr lang="en-US" sz="2500" dirty="0"/>
          </a:p>
          <a:p>
            <a:r>
              <a:rPr lang="en-US" sz="2500" b="1" dirty="0"/>
              <a:t>Conditions</a:t>
            </a:r>
          </a:p>
          <a:p>
            <a:pPr lvl="1"/>
            <a:r>
              <a:rPr lang="en-US" sz="2500" dirty="0"/>
              <a:t>DURIP funds will be used for the acquisition of major equipment to augment current or develop new research capabilities in support of </a:t>
            </a:r>
            <a:r>
              <a:rPr lang="en-US" sz="2500" dirty="0" err="1"/>
              <a:t>DoD</a:t>
            </a:r>
            <a:r>
              <a:rPr lang="en-US" sz="2500" dirty="0"/>
              <a:t>-relevant research. Proposals may request $50,000 to $1,000,000. Proposals for purely instructional equipment are not eligible. General-purpose computing facilities are not appropriate for DURIP funding, but requests for computers for </a:t>
            </a:r>
            <a:r>
              <a:rPr lang="en-US" sz="2500" dirty="0" err="1"/>
              <a:t>DoD</a:t>
            </a:r>
            <a:r>
              <a:rPr lang="en-US" sz="2500" dirty="0"/>
              <a:t>-relevant research programs are appropriate.</a:t>
            </a:r>
          </a:p>
          <a:p>
            <a:endParaRPr lang="en-US" sz="2500" dirty="0"/>
          </a:p>
          <a:p>
            <a:pPr lvl="1"/>
            <a:r>
              <a:rPr lang="en-US" sz="2500" dirty="0"/>
              <a:t>Funds provided under DURIP may not be used for the construction or modification of buildings, building support systems (e.g., heating/ventilation/air conditioning, plumbing and electrical), or fixed equipment (e.g., clean rooms and fume hoods). Proposed budgets can include costs (e.g., machine shop expenses) for constructing, assembling and/or installing equipment, but the budget may not request funding for salaries of faculty, postdoctoral associates or students. Costs for continued operation and maintenance are not eligible for consideration. This competition is open to U.S. institutions of higher education with degree granting programs in science, math or engineering.</a:t>
            </a:r>
          </a:p>
        </p:txBody>
      </p:sp>
    </p:spTree>
    <p:extLst>
      <p:ext uri="{BB962C8B-B14F-4D97-AF65-F5344CB8AC3E}">
        <p14:creationId xmlns:p14="http://schemas.microsoft.com/office/powerpoint/2010/main" val="253165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Shared Instrumentation Grant (SIG) Program (S10)</a:t>
            </a:r>
          </a:p>
        </p:txBody>
      </p:sp>
      <p:sp>
        <p:nvSpPr>
          <p:cNvPr id="3" name="Content Placeholder 2"/>
          <p:cNvSpPr>
            <a:spLocks noGrp="1"/>
          </p:cNvSpPr>
          <p:nvPr>
            <p:ph idx="1"/>
          </p:nvPr>
        </p:nvSpPr>
        <p:spPr/>
        <p:txBody>
          <a:bodyPr/>
          <a:lstStyle/>
          <a:p>
            <a:r>
              <a:rPr lang="en-US" dirty="0" smtClean="0"/>
              <a:t>Similar to NSF MRI</a:t>
            </a:r>
          </a:p>
          <a:p>
            <a:r>
              <a:rPr lang="en-US" dirty="0" smtClean="0"/>
              <a:t>S10 </a:t>
            </a:r>
            <a:r>
              <a:rPr lang="en-US" dirty="0"/>
              <a:t>Biomedical Research Support Shared Instrumentation </a:t>
            </a:r>
            <a:r>
              <a:rPr lang="en-US" dirty="0" smtClean="0"/>
              <a:t>Grants</a:t>
            </a:r>
          </a:p>
          <a:p>
            <a:r>
              <a:rPr lang="en-US" dirty="0"/>
              <a:t>There is no limit on the number of applications an institution may submit, provided the applications are for different types </a:t>
            </a:r>
            <a:r>
              <a:rPr lang="en-US" dirty="0" smtClean="0"/>
              <a:t>of equipment</a:t>
            </a:r>
          </a:p>
          <a:p>
            <a:r>
              <a:rPr lang="en-US" dirty="0"/>
              <a:t>The Shared Instrument Grant (SIG) program encourages applications from groups of NIH-supported investigators to purchase or upgrade a single item of expensive, specialized, commercially available instruments or integrated systems that cost at least $50,000. The maximum award is $</a:t>
            </a:r>
            <a:r>
              <a:rPr lang="en-US" dirty="0" smtClean="0"/>
              <a:t>600,000.</a:t>
            </a:r>
            <a:endParaRPr lang="en-US" dirty="0"/>
          </a:p>
        </p:txBody>
      </p:sp>
    </p:spTree>
    <p:extLst>
      <p:ext uri="{BB962C8B-B14F-4D97-AF65-F5344CB8AC3E}">
        <p14:creationId xmlns:p14="http://schemas.microsoft.com/office/powerpoint/2010/main" val="115723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659"/>
            <a:ext cx="8229600" cy="1143000"/>
          </a:xfrm>
        </p:spPr>
        <p:txBody>
          <a:bodyPr/>
          <a:lstStyle/>
          <a:p>
            <a:r>
              <a:rPr lang="en-US" dirty="0" smtClean="0"/>
              <a:t>Important Things to Consider</a:t>
            </a:r>
            <a:endParaRPr lang="en-US" dirty="0"/>
          </a:p>
        </p:txBody>
      </p:sp>
      <p:sp>
        <p:nvSpPr>
          <p:cNvPr id="3" name="Content Placeholder 2"/>
          <p:cNvSpPr>
            <a:spLocks noGrp="1"/>
          </p:cNvSpPr>
          <p:nvPr>
            <p:ph idx="1"/>
          </p:nvPr>
        </p:nvSpPr>
        <p:spPr>
          <a:xfrm>
            <a:off x="838201" y="1306660"/>
            <a:ext cx="7610474" cy="4508208"/>
          </a:xfrm>
        </p:spPr>
        <p:txBody>
          <a:bodyPr>
            <a:normAutofit/>
          </a:bodyPr>
          <a:lstStyle/>
          <a:p>
            <a:r>
              <a:rPr lang="en-US" dirty="0"/>
              <a:t>You have to include science story(</a:t>
            </a:r>
            <a:r>
              <a:rPr lang="en-US" dirty="0" err="1"/>
              <a:t>ies</a:t>
            </a:r>
            <a:r>
              <a:rPr lang="en-US" dirty="0"/>
              <a:t>) </a:t>
            </a:r>
            <a:endParaRPr lang="en-US" dirty="0" smtClean="0"/>
          </a:p>
          <a:p>
            <a:pPr lvl="1"/>
            <a:r>
              <a:rPr lang="en-US" dirty="0" smtClean="0"/>
              <a:t>The academic and IT departments need to form partnerships/collaborations </a:t>
            </a:r>
          </a:p>
          <a:p>
            <a:r>
              <a:rPr lang="en-US" dirty="0" smtClean="0"/>
              <a:t>Intellectual Merit</a:t>
            </a:r>
          </a:p>
          <a:p>
            <a:pPr lvl="1"/>
            <a:r>
              <a:rPr lang="en-US" dirty="0" smtClean="0"/>
              <a:t>potential </a:t>
            </a:r>
            <a:r>
              <a:rPr lang="en-US" dirty="0"/>
              <a:t>to advance </a:t>
            </a:r>
            <a:r>
              <a:rPr lang="en-US" dirty="0" smtClean="0"/>
              <a:t>knowledge</a:t>
            </a:r>
          </a:p>
          <a:p>
            <a:r>
              <a:rPr lang="en-US" dirty="0"/>
              <a:t>Broader Impacts</a:t>
            </a:r>
            <a:endParaRPr lang="en-US" dirty="0" smtClean="0"/>
          </a:p>
          <a:p>
            <a:pPr lvl="1"/>
            <a:r>
              <a:rPr lang="en-US" dirty="0" smtClean="0"/>
              <a:t>potential </a:t>
            </a:r>
            <a:r>
              <a:rPr lang="en-US" dirty="0"/>
              <a:t>to benefit society and </a:t>
            </a:r>
            <a:r>
              <a:rPr lang="en-US" dirty="0" smtClean="0"/>
              <a:t>help achieve </a:t>
            </a:r>
            <a:r>
              <a:rPr lang="en-US" dirty="0"/>
              <a:t>specific, desired societal </a:t>
            </a:r>
            <a:r>
              <a:rPr lang="en-US" dirty="0" smtClean="0"/>
              <a:t>outcomes</a:t>
            </a:r>
          </a:p>
          <a:p>
            <a:r>
              <a:rPr lang="en-US" dirty="0" smtClean="0"/>
              <a:t>Data management plans</a:t>
            </a:r>
          </a:p>
          <a:p>
            <a:r>
              <a:rPr lang="en-US" dirty="0" smtClean="0"/>
              <a:t>CI Plans</a:t>
            </a:r>
            <a:endParaRPr lang="en-US" dirty="0"/>
          </a:p>
        </p:txBody>
      </p:sp>
    </p:spTree>
    <p:extLst>
      <p:ext uri="{BB962C8B-B14F-4D97-AF65-F5344CB8AC3E}">
        <p14:creationId xmlns:p14="http://schemas.microsoft.com/office/powerpoint/2010/main" val="503974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Campus CI plans</a:t>
            </a:r>
            <a:endParaRPr lang="en-US" dirty="0"/>
          </a:p>
        </p:txBody>
      </p:sp>
    </p:spTree>
    <p:extLst>
      <p:ext uri="{BB962C8B-B14F-4D97-AF65-F5344CB8AC3E}">
        <p14:creationId xmlns:p14="http://schemas.microsoft.com/office/powerpoint/2010/main" val="17137759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andard_presentation">
  <a:themeElements>
    <a:clrScheme name="Custom 4">
      <a:dk1>
        <a:sysClr val="windowText" lastClr="000000"/>
      </a:dk1>
      <a:lt1>
        <a:sysClr val="window" lastClr="FFFFFF"/>
      </a:lt1>
      <a:dk2>
        <a:srgbClr val="E14121"/>
      </a:dk2>
      <a:lt2>
        <a:srgbClr val="EBDDC3"/>
      </a:lt2>
      <a:accent1>
        <a:srgbClr val="A96C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standard_presentation.thmx</Template>
  <TotalTime>1436</TotalTime>
  <Words>2443</Words>
  <Application>Microsoft Macintosh PowerPoint</Application>
  <PresentationFormat>On-screen Show (4:3)</PresentationFormat>
  <Paragraphs>270</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standard_presentation</vt:lpstr>
      <vt:lpstr>CI Funding Opportunities and the Shifting Landscape </vt:lpstr>
      <vt:lpstr>Funding opportunities</vt:lpstr>
      <vt:lpstr>CC*NIE, CC*IIE, CC*DNI</vt:lpstr>
      <vt:lpstr>Major Research Instrumentation (MRI)</vt:lpstr>
      <vt:lpstr>CISE Research Infrastructure (CRI) </vt:lpstr>
      <vt:lpstr>Defense University Research Instrumentation Program (DURIP)</vt:lpstr>
      <vt:lpstr>Shared Instrumentation Grant (SIG) Program (S10)</vt:lpstr>
      <vt:lpstr>Important Things to Consider</vt:lpstr>
      <vt:lpstr>Campus CI plans</vt:lpstr>
      <vt:lpstr>Why a CI Plan?</vt:lpstr>
      <vt:lpstr>What is Important?</vt:lpstr>
      <vt:lpstr>Examples of CI Plans</vt:lpstr>
      <vt:lpstr>Shifting landscape in CI funding</vt:lpstr>
      <vt:lpstr>Where did we come from?</vt:lpstr>
      <vt:lpstr>Reference Point - Scale</vt:lpstr>
      <vt:lpstr>Business growing: some real unusual suspects</vt:lpstr>
      <vt:lpstr>How is NSF addressing this?</vt:lpstr>
      <vt:lpstr>PowerPoint Presentation</vt:lpstr>
      <vt:lpstr>Jetstream User Community</vt:lpstr>
      <vt:lpstr>Jetstream Interface</vt:lpstr>
      <vt:lpstr>Jetstream Design</vt:lpstr>
      <vt:lpstr>PowerPoint Presentation</vt:lpstr>
      <vt:lpstr>Comet Key Features</vt:lpstr>
      <vt:lpstr>XSEDE Level 2 Resources</vt:lpstr>
      <vt:lpstr>PowerPoint Presentation</vt:lpstr>
      <vt:lpstr>CloudLab’s Hardware</vt:lpstr>
      <vt:lpstr>Community Outreach</vt:lpstr>
      <vt:lpstr>ACI-REF: A Novel Approach</vt:lpstr>
      <vt:lpstr>A Model – Campus Level</vt:lpstr>
      <vt:lpstr>Formation</vt:lpstr>
      <vt:lpstr>Award</vt:lpstr>
      <vt:lpstr>Questions?</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for good NSF proposal  </dc:title>
  <dc:creator>James von Oehsen</dc:creator>
  <cp:lastModifiedBy>James von Oehsen</cp:lastModifiedBy>
  <cp:revision>69</cp:revision>
  <dcterms:created xsi:type="dcterms:W3CDTF">2015-04-07T00:14:13Z</dcterms:created>
  <dcterms:modified xsi:type="dcterms:W3CDTF">2015-06-01T19:20:33Z</dcterms:modified>
</cp:coreProperties>
</file>