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67" r:id="rId6"/>
    <p:sldId id="259" r:id="rId7"/>
    <p:sldId id="260" r:id="rId8"/>
    <p:sldId id="261" r:id="rId9"/>
    <p:sldId id="271" r:id="rId10"/>
    <p:sldId id="262" r:id="rId11"/>
    <p:sldId id="263" r:id="rId12"/>
    <p:sldId id="268" r:id="rId13"/>
    <p:sldId id="269" r:id="rId14"/>
    <p:sldId id="270" r:id="rId15"/>
    <p:sldId id="272" r:id="rId16"/>
    <p:sldId id="264" r:id="rId17"/>
    <p:sldId id="265" r:id="rId18"/>
    <p:sldId id="274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6633"/>
    <a:srgbClr val="99FF99"/>
    <a:srgbClr val="3333CC"/>
    <a:srgbClr val="0033CC"/>
    <a:srgbClr val="1103C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965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 Rounded MT Bol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Academic Rank &amp; Tenure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5/18/2009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3333CC"/>
          </a:solidFill>
          <a:latin typeface="Arial Rounded MT 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9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5" Type="http://schemas.openxmlformats.org/officeDocument/2006/relationships/tags" Target="../tags/tag73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78.xml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11.xml"/><Relationship Id="rId7" Type="http://schemas.openxmlformats.org/officeDocument/2006/relationships/image" Target="../media/image2.gif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3" Type="http://schemas.openxmlformats.org/officeDocument/2006/relationships/tags" Target="../tags/tag25.xml"/><Relationship Id="rId21" Type="http://schemas.openxmlformats.org/officeDocument/2006/relationships/tags" Target="../tags/tag43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tags" Target="../tags/tag42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tags" Target="../tags/tag46.xml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tags" Target="../tags/tag45.xml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tags" Target="../tags/tag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3CC"/>
                </a:solidFill>
              </a:rPr>
              <a:t>Academic Life:</a:t>
            </a:r>
            <a:br>
              <a:rPr lang="en-US" dirty="0" smtClean="0">
                <a:solidFill>
                  <a:srgbClr val="3333CC"/>
                </a:solidFill>
              </a:rPr>
            </a:br>
            <a:r>
              <a:rPr lang="en-US" dirty="0" smtClean="0">
                <a:solidFill>
                  <a:srgbClr val="3333CC"/>
                </a:solidFill>
              </a:rPr>
              <a:t>Tenure, Promotion, &amp; More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or</a:t>
            </a:r>
            <a:br>
              <a:rPr lang="en-US" dirty="0" smtClean="0"/>
            </a:br>
            <a:r>
              <a:rPr lang="en-US" dirty="0" smtClean="0"/>
              <a:t>Congratulations, you’ve just won the Lottery!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4473" y="2966323"/>
            <a:ext cx="8229600" cy="1143000"/>
          </a:xfrm>
        </p:spPr>
        <p:txBody>
          <a:bodyPr/>
          <a:lstStyle/>
          <a:p>
            <a:r>
              <a:rPr lang="en-US" dirty="0" smtClean="0"/>
              <a:t>No Tenure, You Leave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After Tenure 1: Promotion</a:t>
            </a:r>
            <a:endParaRPr lang="en-US" dirty="0"/>
          </a:p>
        </p:txBody>
      </p:sp>
      <p:sp>
        <p:nvSpPr>
          <p:cNvPr id="4" name="Rounded Rectangle 3"/>
          <p:cNvSpPr/>
          <p:nvPr>
            <p:custDataLst>
              <p:tags r:id="rId2"/>
            </p:custDataLst>
          </p:nvPr>
        </p:nvSpPr>
        <p:spPr>
          <a:xfrm>
            <a:off x="515155" y="1558345"/>
            <a:ext cx="3052293" cy="4378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Assistant Professor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6" name="Bent Arrow 5"/>
          <p:cNvSpPr/>
          <p:nvPr>
            <p:custDataLst>
              <p:tags r:id="rId3"/>
            </p:custDataLst>
          </p:nvPr>
        </p:nvSpPr>
        <p:spPr>
          <a:xfrm flipV="1">
            <a:off x="1481071" y="2009103"/>
            <a:ext cx="1094704" cy="1635615"/>
          </a:xfrm>
          <a:prstGeom prst="bentArrow">
            <a:avLst>
              <a:gd name="adj1" fmla="val 18333"/>
              <a:gd name="adj2" fmla="val 26778"/>
              <a:gd name="adj3" fmla="val 33000"/>
              <a:gd name="adj4" fmla="val 3041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>
            <p:custDataLst>
              <p:tags r:id="rId4"/>
            </p:custDataLst>
          </p:nvPr>
        </p:nvSpPr>
        <p:spPr>
          <a:xfrm rot="16200000" flipH="1" flipV="1">
            <a:off x="5672068" y="2722814"/>
            <a:ext cx="852155" cy="1584100"/>
          </a:xfrm>
          <a:prstGeom prst="bentArrow">
            <a:avLst>
              <a:gd name="adj1" fmla="val 30424"/>
              <a:gd name="adj2" fmla="val 31712"/>
              <a:gd name="adj3" fmla="val 36023"/>
              <a:gd name="adj4" fmla="val 3041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>
            <p:custDataLst>
              <p:tags r:id="rId5"/>
            </p:custDataLst>
          </p:nvPr>
        </p:nvSpPr>
        <p:spPr>
          <a:xfrm>
            <a:off x="5329710" y="3977426"/>
            <a:ext cx="2719588" cy="10710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Full Professor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3" name="Rounded Rectangle 12"/>
          <p:cNvSpPr/>
          <p:nvPr>
            <p:custDataLst>
              <p:tags r:id="rId6"/>
            </p:custDataLst>
          </p:nvPr>
        </p:nvSpPr>
        <p:spPr>
          <a:xfrm>
            <a:off x="2614410" y="2818326"/>
            <a:ext cx="2691686" cy="82639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Associate Professor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21" name="Line Callout 2 20"/>
          <p:cNvSpPr/>
          <p:nvPr>
            <p:custDataLst>
              <p:tags r:id="rId7"/>
            </p:custDataLst>
          </p:nvPr>
        </p:nvSpPr>
        <p:spPr>
          <a:xfrm>
            <a:off x="1313644" y="4211391"/>
            <a:ext cx="1983348" cy="123637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26212"/>
              <a:gd name="adj6" fmla="val 683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Almost always with the Tenure Decision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22" name="Line Callout 2 21"/>
          <p:cNvSpPr/>
          <p:nvPr>
            <p:custDataLst>
              <p:tags r:id="rId8"/>
            </p:custDataLst>
          </p:nvPr>
        </p:nvSpPr>
        <p:spPr>
          <a:xfrm>
            <a:off x="6336404" y="1674254"/>
            <a:ext cx="1751527" cy="1256592"/>
          </a:xfrm>
          <a:prstGeom prst="borderCallout2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Proven, Established, 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International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Recognition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Post-Tenure Academic Productivity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83923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Papers</a:t>
            </a:r>
          </a:p>
          <a:p>
            <a:r>
              <a:rPr lang="en-US" dirty="0" smtClean="0"/>
              <a:t>Money</a:t>
            </a:r>
          </a:p>
          <a:p>
            <a:r>
              <a:rPr lang="en-US" dirty="0" smtClean="0"/>
              <a:t>Books</a:t>
            </a:r>
          </a:p>
          <a:p>
            <a:r>
              <a:rPr lang="en-US" dirty="0" smtClean="0"/>
              <a:t>Talks</a:t>
            </a:r>
          </a:p>
          <a:p>
            <a:r>
              <a:rPr lang="en-US" dirty="0" smtClean="0"/>
              <a:t>Conference Committees</a:t>
            </a:r>
          </a:p>
          <a:p>
            <a:r>
              <a:rPr lang="en-US" dirty="0" smtClean="0"/>
              <a:t>Collaborations</a:t>
            </a:r>
          </a:p>
          <a:p>
            <a:r>
              <a:rPr lang="en-US" dirty="0" smtClean="0"/>
              <a:t>Disciplinary Service</a:t>
            </a:r>
          </a:p>
          <a:p>
            <a:r>
              <a:rPr lang="en-US" dirty="0" smtClean="0"/>
              <a:t>Public/Professional Service</a:t>
            </a:r>
          </a:p>
          <a:p>
            <a:r>
              <a:rPr lang="en-US" dirty="0" smtClean="0"/>
              <a:t>Leadership</a:t>
            </a:r>
          </a:p>
          <a:p>
            <a:r>
              <a:rPr lang="en-US" dirty="0" smtClean="0"/>
              <a:t>Instruction &amp; Outreach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8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Research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Measurement of the </a:t>
            </a:r>
            <a:r>
              <a:rPr lang="en-US" dirty="0" err="1" smtClean="0"/>
              <a:t>ttbar</a:t>
            </a:r>
            <a:r>
              <a:rPr lang="en-US" dirty="0" smtClean="0"/>
              <a:t> production cross section and top quark mass extraction using </a:t>
            </a:r>
            <a:r>
              <a:rPr lang="en-US" dirty="0" err="1" smtClean="0"/>
              <a:t>dilepton</a:t>
            </a:r>
            <a:r>
              <a:rPr lang="en-US" dirty="0" smtClean="0"/>
              <a:t> events in </a:t>
            </a:r>
            <a:r>
              <a:rPr lang="en-US" dirty="0" err="1" smtClean="0"/>
              <a:t>ppbar</a:t>
            </a:r>
            <a:r>
              <a:rPr lang="en-US" dirty="0" smtClean="0"/>
              <a:t> collisions</a:t>
            </a:r>
          </a:p>
          <a:p>
            <a:r>
              <a:rPr lang="en-US" dirty="0" smtClean="0"/>
              <a:t>To Swear Like a Sailor: Language, Culture, and Meaning in the American Maritime World, 1750 – 1850</a:t>
            </a:r>
          </a:p>
          <a:p>
            <a:r>
              <a:rPr lang="en-US" dirty="0"/>
              <a:t>Elimination of threading dislocations in as-grown </a:t>
            </a:r>
            <a:r>
              <a:rPr lang="en-US" dirty="0" err="1"/>
              <a:t>PbSe</a:t>
            </a:r>
            <a:r>
              <a:rPr lang="en-US" dirty="0"/>
              <a:t> film on patterned Si(111) substrate using molecular beam </a:t>
            </a:r>
            <a:r>
              <a:rPr lang="en-US" dirty="0" err="1"/>
              <a:t>epitaxy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65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Research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 smtClean="0"/>
              <a:t>Teaching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 smtClean="0"/>
              <a:t>Service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443843" y="2232561"/>
            <a:ext cx="51598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526971" y="4890654"/>
            <a:ext cx="51598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26971" y="3546764"/>
            <a:ext cx="51598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526971" y="6126163"/>
            <a:ext cx="51598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866410" y="1508166"/>
            <a:ext cx="0" cy="46179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72962" y="1551519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Official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88230" y="1600199"/>
            <a:ext cx="1211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Reality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0097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Teaching?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11" y="1362507"/>
            <a:ext cx="523875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385" y="3856758"/>
            <a:ext cx="6059313" cy="255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50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Tenure 2: “PTR”</a:t>
            </a:r>
            <a:endParaRPr lang="en-US" dirty="0"/>
          </a:p>
        </p:txBody>
      </p:sp>
      <p:sp>
        <p:nvSpPr>
          <p:cNvPr id="6" name="Bent Arrow 5"/>
          <p:cNvSpPr/>
          <p:nvPr>
            <p:custDataLst>
              <p:tags r:id="rId2"/>
            </p:custDataLst>
          </p:nvPr>
        </p:nvSpPr>
        <p:spPr>
          <a:xfrm flipV="1">
            <a:off x="2446987" y="2543580"/>
            <a:ext cx="1094704" cy="1635615"/>
          </a:xfrm>
          <a:prstGeom prst="bentArrow">
            <a:avLst>
              <a:gd name="adj1" fmla="val 18333"/>
              <a:gd name="adj2" fmla="val 26778"/>
              <a:gd name="adj3" fmla="val 33000"/>
              <a:gd name="adj4" fmla="val 3041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>
            <p:custDataLst>
              <p:tags r:id="rId3"/>
            </p:custDataLst>
          </p:nvPr>
        </p:nvSpPr>
        <p:spPr>
          <a:xfrm rot="16200000" flipH="1" flipV="1">
            <a:off x="6528517" y="3514864"/>
            <a:ext cx="1071091" cy="1584100"/>
          </a:xfrm>
          <a:prstGeom prst="bentArrow">
            <a:avLst>
              <a:gd name="adj1" fmla="val 23209"/>
              <a:gd name="adj2" fmla="val 23896"/>
              <a:gd name="adj3" fmla="val 36023"/>
              <a:gd name="adj4" fmla="val 3041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>
            <p:custDataLst>
              <p:tags r:id="rId4"/>
            </p:custDataLst>
          </p:nvPr>
        </p:nvSpPr>
        <p:spPr>
          <a:xfrm>
            <a:off x="3552426" y="3503054"/>
            <a:ext cx="2719588" cy="77273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Departmental Evaluation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3" name="Rounded Rectangle 12"/>
          <p:cNvSpPr/>
          <p:nvPr>
            <p:custDataLst>
              <p:tags r:id="rId5"/>
            </p:custDataLst>
          </p:nvPr>
        </p:nvSpPr>
        <p:spPr>
          <a:xfrm>
            <a:off x="1262129" y="1723622"/>
            <a:ext cx="2691686" cy="82639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5 Year Self Evaluation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6"/>
            </p:custDataLst>
          </p:nvPr>
        </p:nvSpPr>
        <p:spPr>
          <a:xfrm>
            <a:off x="5922134" y="4851042"/>
            <a:ext cx="2691686" cy="82639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Dean &amp; Provost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2" name="Left Arrow 11"/>
          <p:cNvSpPr/>
          <p:nvPr>
            <p:custDataLst>
              <p:tags r:id="rId7"/>
            </p:custDataLst>
          </p:nvPr>
        </p:nvSpPr>
        <p:spPr>
          <a:xfrm>
            <a:off x="3425780" y="4893971"/>
            <a:ext cx="2485623" cy="347730"/>
          </a:xfrm>
          <a:prstGeom prst="leftArrow">
            <a:avLst>
              <a:gd name="adj1" fmla="val 50000"/>
              <a:gd name="adj2" fmla="val 7963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ent Arrow 13"/>
          <p:cNvSpPr/>
          <p:nvPr>
            <p:custDataLst>
              <p:tags r:id="rId8"/>
            </p:custDataLst>
          </p:nvPr>
        </p:nvSpPr>
        <p:spPr>
          <a:xfrm rot="5400000" flipV="1">
            <a:off x="4844606" y="4769482"/>
            <a:ext cx="596717" cy="1584100"/>
          </a:xfrm>
          <a:prstGeom prst="bentArrow">
            <a:avLst>
              <a:gd name="adj1" fmla="val 34001"/>
              <a:gd name="adj2" fmla="val 34687"/>
              <a:gd name="adj3" fmla="val 36023"/>
              <a:gd name="adj4" fmla="val 3041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>
            <p:custDataLst>
              <p:tags r:id="rId9"/>
            </p:custDataLst>
          </p:nvPr>
        </p:nvSpPr>
        <p:spPr>
          <a:xfrm>
            <a:off x="3241186" y="5831983"/>
            <a:ext cx="2719588" cy="60745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Okay for Next 5 Years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6" name="Rounded Rectangle 15"/>
          <p:cNvSpPr/>
          <p:nvPr>
            <p:custDataLst>
              <p:tags r:id="rId10"/>
            </p:custDataLst>
          </p:nvPr>
        </p:nvSpPr>
        <p:spPr>
          <a:xfrm>
            <a:off x="5366201" y="1918952"/>
            <a:ext cx="2719588" cy="60530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Annual Evaluations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7" name="Left Arrow 16"/>
          <p:cNvSpPr/>
          <p:nvPr>
            <p:custDataLst>
              <p:tags r:id="rId11"/>
            </p:custDataLst>
          </p:nvPr>
        </p:nvSpPr>
        <p:spPr>
          <a:xfrm>
            <a:off x="3940935" y="1955441"/>
            <a:ext cx="1427409" cy="347730"/>
          </a:xfrm>
          <a:prstGeom prst="leftArrow">
            <a:avLst>
              <a:gd name="adj1" fmla="val 50000"/>
              <a:gd name="adj2" fmla="val 79630"/>
            </a:avLst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Bent Arrow 17"/>
          <p:cNvSpPr/>
          <p:nvPr>
            <p:custDataLst>
              <p:tags r:id="rId12"/>
            </p:custDataLst>
          </p:nvPr>
        </p:nvSpPr>
        <p:spPr>
          <a:xfrm rot="5400000" flipV="1">
            <a:off x="4077242" y="2201222"/>
            <a:ext cx="1191289" cy="1412382"/>
          </a:xfrm>
          <a:prstGeom prst="bentArrow">
            <a:avLst>
              <a:gd name="adj1" fmla="val 13461"/>
              <a:gd name="adj2" fmla="val 23335"/>
              <a:gd name="adj3" fmla="val 36023"/>
              <a:gd name="adj4" fmla="val 30417"/>
            </a:avLst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>
            <p:custDataLst>
              <p:tags r:id="rId13"/>
            </p:custDataLst>
          </p:nvPr>
        </p:nvSpPr>
        <p:spPr>
          <a:xfrm>
            <a:off x="689023" y="4799527"/>
            <a:ext cx="2719588" cy="60745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Prof. Dev. Plan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20" name="Left Arrow 19"/>
          <p:cNvSpPr/>
          <p:nvPr>
            <p:custDataLst>
              <p:tags r:id="rId14"/>
            </p:custDataLst>
          </p:nvPr>
        </p:nvSpPr>
        <p:spPr>
          <a:xfrm rot="5400000">
            <a:off x="700827" y="3495543"/>
            <a:ext cx="2264533" cy="347730"/>
          </a:xfrm>
          <a:prstGeom prst="leftArrow">
            <a:avLst>
              <a:gd name="adj1" fmla="val 50000"/>
              <a:gd name="adj2" fmla="val 7963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Abrogation of Tenure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Incompetence or Dishonesty</a:t>
            </a:r>
          </a:p>
          <a:p>
            <a:r>
              <a:rPr lang="en-US" dirty="0" smtClean="0"/>
              <a:t>Substantial Failure to Fulfill Duties</a:t>
            </a:r>
          </a:p>
          <a:p>
            <a:r>
              <a:rPr lang="en-US" dirty="0" smtClean="0"/>
              <a:t>Personal Behavior</a:t>
            </a:r>
          </a:p>
          <a:p>
            <a:r>
              <a:rPr lang="en-US" dirty="0" smtClean="0"/>
              <a:t>Failure to Adhere to University Policies</a:t>
            </a:r>
          </a:p>
          <a:p>
            <a:r>
              <a:rPr lang="en-US" dirty="0" smtClean="0"/>
              <a:t>Violations of the Law</a:t>
            </a:r>
          </a:p>
          <a:p>
            <a:r>
              <a:rPr lang="en-US" dirty="0" smtClean="0"/>
              <a:t>Elimination of Academic Unit</a:t>
            </a:r>
          </a:p>
          <a:p>
            <a:r>
              <a:rPr lang="en-US" dirty="0" smtClean="0"/>
              <a:t>Financial Emergency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Academic Vocabulary Test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Assistant Prof</a:t>
            </a:r>
          </a:p>
          <a:p>
            <a:r>
              <a:rPr lang="en-US" dirty="0" smtClean="0"/>
              <a:t>Associate Prof</a:t>
            </a:r>
          </a:p>
          <a:p>
            <a:r>
              <a:rPr lang="en-US" dirty="0" smtClean="0"/>
              <a:t>Professor</a:t>
            </a:r>
          </a:p>
          <a:p>
            <a:r>
              <a:rPr lang="en-US" dirty="0" smtClean="0"/>
              <a:t>Chair</a:t>
            </a:r>
          </a:p>
          <a:p>
            <a:r>
              <a:rPr lang="en-US" dirty="0" smtClean="0"/>
              <a:t>Dean</a:t>
            </a:r>
          </a:p>
          <a:p>
            <a:r>
              <a:rPr lang="en-US" dirty="0" smtClean="0"/>
              <a:t>Director</a:t>
            </a:r>
          </a:p>
          <a:p>
            <a:r>
              <a:rPr lang="en-US" dirty="0" smtClean="0"/>
              <a:t>Endowed Prof</a:t>
            </a:r>
          </a:p>
          <a:p>
            <a:r>
              <a:rPr lang="en-US" dirty="0" smtClean="0"/>
              <a:t>Endowed Chair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Grad Assistant</a:t>
            </a:r>
          </a:p>
          <a:p>
            <a:r>
              <a:rPr lang="en-US" dirty="0" smtClean="0"/>
              <a:t>Instructor</a:t>
            </a:r>
          </a:p>
          <a:p>
            <a:r>
              <a:rPr lang="en-US" dirty="0" smtClean="0"/>
              <a:t>President</a:t>
            </a:r>
          </a:p>
          <a:p>
            <a:r>
              <a:rPr lang="en-US" dirty="0" smtClean="0"/>
              <a:t>Provost</a:t>
            </a:r>
          </a:p>
          <a:p>
            <a:r>
              <a:rPr lang="en-US" dirty="0" smtClean="0"/>
              <a:t>Renewable Term Prof</a:t>
            </a:r>
          </a:p>
          <a:p>
            <a:r>
              <a:rPr lang="en-US" dirty="0" smtClean="0"/>
              <a:t>Research Prof</a:t>
            </a:r>
          </a:p>
          <a:p>
            <a:r>
              <a:rPr lang="en-US" dirty="0" smtClean="0"/>
              <a:t>Vice President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12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your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38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Academic Vocabulary Test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Assistant Prof</a:t>
            </a:r>
          </a:p>
          <a:p>
            <a:r>
              <a:rPr lang="en-US" dirty="0" smtClean="0"/>
              <a:t>Associate Prof</a:t>
            </a:r>
          </a:p>
          <a:p>
            <a:r>
              <a:rPr lang="en-US" dirty="0" smtClean="0"/>
              <a:t>Professor</a:t>
            </a:r>
          </a:p>
          <a:p>
            <a:r>
              <a:rPr lang="en-US" dirty="0" smtClean="0"/>
              <a:t>Chair</a:t>
            </a:r>
          </a:p>
          <a:p>
            <a:r>
              <a:rPr lang="en-US" dirty="0" smtClean="0"/>
              <a:t>Dean</a:t>
            </a:r>
          </a:p>
          <a:p>
            <a:r>
              <a:rPr lang="en-US" dirty="0" smtClean="0"/>
              <a:t>Director</a:t>
            </a:r>
          </a:p>
          <a:p>
            <a:r>
              <a:rPr lang="en-US" dirty="0" smtClean="0"/>
              <a:t>Endowed Prof</a:t>
            </a:r>
          </a:p>
          <a:p>
            <a:r>
              <a:rPr lang="en-US" dirty="0" smtClean="0"/>
              <a:t>Endowed Chair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Grad Assistant</a:t>
            </a:r>
          </a:p>
          <a:p>
            <a:r>
              <a:rPr lang="en-US" dirty="0" smtClean="0"/>
              <a:t>Instructor</a:t>
            </a:r>
          </a:p>
          <a:p>
            <a:r>
              <a:rPr lang="en-US" dirty="0" smtClean="0"/>
              <a:t>President</a:t>
            </a:r>
          </a:p>
          <a:p>
            <a:r>
              <a:rPr lang="en-US" dirty="0" smtClean="0"/>
              <a:t>Provost</a:t>
            </a:r>
          </a:p>
          <a:p>
            <a:r>
              <a:rPr lang="en-US" dirty="0" smtClean="0"/>
              <a:t>Renewable Term Prof</a:t>
            </a:r>
          </a:p>
          <a:p>
            <a:r>
              <a:rPr lang="en-US" dirty="0" smtClean="0"/>
              <a:t>Research Prof</a:t>
            </a:r>
          </a:p>
          <a:p>
            <a:r>
              <a:rPr lang="en-US" dirty="0" smtClean="0"/>
              <a:t>Vice President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“Tenure Track”</a:t>
            </a:r>
            <a:endParaRPr lang="en-US" dirty="0"/>
          </a:p>
        </p:txBody>
      </p:sp>
      <p:pic>
        <p:nvPicPr>
          <p:cNvPr id="8" name="Picture 7" descr="track2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032000" y="2436969"/>
            <a:ext cx="5080000" cy="3606800"/>
          </a:xfrm>
          <a:prstGeom prst="rect">
            <a:avLst/>
          </a:prstGeom>
        </p:spPr>
      </p:pic>
      <p:pic>
        <p:nvPicPr>
          <p:cNvPr id="7" name="Picture 6" descr="track1.gi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459359" y="4874049"/>
            <a:ext cx="1685925" cy="1514475"/>
          </a:xfrm>
          <a:prstGeom prst="rect">
            <a:avLst/>
          </a:prstGeom>
        </p:spPr>
      </p:pic>
      <p:pic>
        <p:nvPicPr>
          <p:cNvPr id="6" name="Picture 5" descr="track3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727476" y="1517204"/>
            <a:ext cx="2717800" cy="284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Academic Time-Line</a:t>
            </a:r>
            <a:endParaRPr lang="en-US" dirty="0"/>
          </a:p>
        </p:txBody>
      </p:sp>
      <p:sp>
        <p:nvSpPr>
          <p:cNvPr id="3" name="Up Arrow 2"/>
          <p:cNvSpPr/>
          <p:nvPr>
            <p:custDataLst>
              <p:tags r:id="rId2"/>
            </p:custDataLst>
          </p:nvPr>
        </p:nvSpPr>
        <p:spPr>
          <a:xfrm>
            <a:off x="685800" y="1223682"/>
            <a:ext cx="242047" cy="5298141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1088034" y="6108265"/>
            <a:ext cx="3706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Graduate School – Year 0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1081105" y="4974673"/>
            <a:ext cx="2682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Finish PhD – Year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1081105" y="3659249"/>
            <a:ext cx="460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Tenure Track Asst. Prof – Year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139376" y="2589146"/>
            <a:ext cx="3632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Tenure </a:t>
            </a:r>
            <a:r>
              <a:rPr lang="en-US" sz="2000" dirty="0" err="1" smtClean="0">
                <a:latin typeface="Arial Black" pitchFamily="34" charset="0"/>
              </a:rPr>
              <a:t>Asoc</a:t>
            </a:r>
            <a:r>
              <a:rPr lang="en-US" sz="2000" dirty="0" smtClean="0">
                <a:latin typeface="Arial Black" pitchFamily="34" charset="0"/>
              </a:rPr>
              <a:t>. Prof – Year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1291776" y="1382214"/>
            <a:ext cx="1703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Black" pitchFamily="34" charset="0"/>
              </a:rPr>
              <a:t>Prof – Year</a:t>
            </a:r>
            <a:endParaRPr lang="en-US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Why Tenure?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479176"/>
            <a:ext cx="8229600" cy="4646987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en-US" dirty="0" smtClean="0"/>
              <a:t>Tenure … is </a:t>
            </a:r>
            <a:r>
              <a:rPr lang="en-US" dirty="0"/>
              <a:t>a means to assure </a:t>
            </a:r>
            <a:r>
              <a:rPr lang="en-US" dirty="0">
                <a:solidFill>
                  <a:srgbClr val="3333CC"/>
                </a:solidFill>
              </a:rPr>
              <a:t>unfettered, unbiased, unencumbered search, verification, </a:t>
            </a:r>
            <a:r>
              <a:rPr lang="en-US" dirty="0" smtClean="0">
                <a:solidFill>
                  <a:srgbClr val="3333CC"/>
                </a:solidFill>
              </a:rPr>
              <a:t>and communication 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OF TRUTH </a:t>
            </a:r>
            <a:r>
              <a:rPr lang="en-US" dirty="0" smtClean="0"/>
              <a:t>by </a:t>
            </a:r>
            <a:r>
              <a:rPr lang="en-US" dirty="0"/>
              <a:t>professional scholars and teachers. Tenure is designed to </a:t>
            </a:r>
            <a:r>
              <a:rPr lang="en-US" dirty="0" smtClean="0"/>
              <a:t>provide faculty </a:t>
            </a:r>
            <a:r>
              <a:rPr lang="en-US" dirty="0"/>
              <a:t>members </a:t>
            </a:r>
            <a:r>
              <a:rPr lang="en-US" dirty="0">
                <a:solidFill>
                  <a:srgbClr val="0000FF"/>
                </a:solidFill>
              </a:rPr>
              <a:t>with freedom </a:t>
            </a:r>
            <a:r>
              <a:rPr lang="en-US" dirty="0"/>
              <a:t>from political, doctrinaire, and other pressures, restraints, </a:t>
            </a:r>
            <a:r>
              <a:rPr lang="en-US" dirty="0" smtClean="0"/>
              <a:t>and reprisals </a:t>
            </a:r>
            <a:r>
              <a:rPr lang="en-US" dirty="0"/>
              <a:t>which would otherwise inhibit the independent thought and actions in </a:t>
            </a:r>
            <a:r>
              <a:rPr lang="en-US" dirty="0">
                <a:solidFill>
                  <a:srgbClr val="0000FF"/>
                </a:solidFill>
              </a:rPr>
              <a:t>their </a:t>
            </a:r>
            <a:r>
              <a:rPr lang="en-US" dirty="0" smtClean="0">
                <a:solidFill>
                  <a:srgbClr val="0000FF"/>
                </a:solidFill>
              </a:rPr>
              <a:t>professional responsibility </a:t>
            </a:r>
            <a:r>
              <a:rPr lang="en-US" dirty="0">
                <a:solidFill>
                  <a:srgbClr val="0000FF"/>
                </a:solidFill>
              </a:rPr>
              <a:t>of search, verification, and communication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OF TRUTH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6024282" y="6162346"/>
            <a:ext cx="226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OU Faculty Handbook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Tenure Decision</a:t>
            </a:r>
            <a:endParaRPr lang="en-US" dirty="0"/>
          </a:p>
        </p:txBody>
      </p:sp>
      <p:sp>
        <p:nvSpPr>
          <p:cNvPr id="4" name="Rounded Rectangle 3"/>
          <p:cNvSpPr/>
          <p:nvPr>
            <p:custDataLst>
              <p:tags r:id="rId2"/>
            </p:custDataLst>
          </p:nvPr>
        </p:nvSpPr>
        <p:spPr>
          <a:xfrm>
            <a:off x="515155" y="1558345"/>
            <a:ext cx="3052293" cy="4378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New Assistant Professor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itchFamily="34" charset="0"/>
            </a:endParaRPr>
          </a:p>
        </p:txBody>
      </p:sp>
      <p:grpSp>
        <p:nvGrpSpPr>
          <p:cNvPr id="24" name="Group 23"/>
          <p:cNvGrpSpPr/>
          <p:nvPr>
            <p:custDataLst>
              <p:tags r:id="rId3"/>
            </p:custDataLst>
          </p:nvPr>
        </p:nvGrpSpPr>
        <p:grpSpPr>
          <a:xfrm>
            <a:off x="1493950" y="1996223"/>
            <a:ext cx="4185633" cy="1594836"/>
            <a:chOff x="1493950" y="1996223"/>
            <a:chExt cx="4185633" cy="1594836"/>
          </a:xfrm>
        </p:grpSpPr>
        <p:sp>
          <p:nvSpPr>
            <p:cNvPr id="5" name="Rounded Rectangle 4"/>
            <p:cNvSpPr/>
            <p:nvPr>
              <p:custDataLst>
                <p:tags r:id="rId23"/>
              </p:custDataLst>
            </p:nvPr>
          </p:nvSpPr>
          <p:spPr>
            <a:xfrm>
              <a:off x="2627291" y="2833352"/>
              <a:ext cx="3052292" cy="757707"/>
            </a:xfrm>
            <a:prstGeom prst="roundRect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Six Years of</a:t>
              </a:r>
              <a:b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</a:br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Academic Productivity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endParaRPr>
            </a:p>
          </p:txBody>
        </p:sp>
        <p:sp>
          <p:nvSpPr>
            <p:cNvPr id="6" name="Bent Arrow 5"/>
            <p:cNvSpPr/>
            <p:nvPr>
              <p:custDataLst>
                <p:tags r:id="rId24"/>
              </p:custDataLst>
            </p:nvPr>
          </p:nvSpPr>
          <p:spPr>
            <a:xfrm flipV="1">
              <a:off x="1493950" y="1996223"/>
              <a:ext cx="1094704" cy="1339403"/>
            </a:xfrm>
            <a:prstGeom prst="bentArrow">
              <a:avLst>
                <a:gd name="adj1" fmla="val 18333"/>
                <a:gd name="adj2" fmla="val 26778"/>
                <a:gd name="adj3" fmla="val 33000"/>
                <a:gd name="adj4" fmla="val 30417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>
            <p:custDataLst>
              <p:tags r:id="rId4"/>
            </p:custDataLst>
          </p:nvPr>
        </p:nvGrpSpPr>
        <p:grpSpPr>
          <a:xfrm>
            <a:off x="3929735" y="1605098"/>
            <a:ext cx="2616558" cy="1228254"/>
            <a:chOff x="3929735" y="1605098"/>
            <a:chExt cx="2616558" cy="1228254"/>
          </a:xfrm>
        </p:grpSpPr>
        <p:sp>
          <p:nvSpPr>
            <p:cNvPr id="7" name="Rounded Rectangle 6"/>
            <p:cNvSpPr/>
            <p:nvPr>
              <p:custDataLst>
                <p:tags r:id="rId21"/>
              </p:custDataLst>
            </p:nvPr>
          </p:nvSpPr>
          <p:spPr>
            <a:xfrm>
              <a:off x="3929735" y="1605098"/>
              <a:ext cx="2616558" cy="43788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(External) Reviews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endParaRPr>
            </a:p>
          </p:txBody>
        </p:sp>
        <p:sp>
          <p:nvSpPr>
            <p:cNvPr id="9" name="Down Arrow 8"/>
            <p:cNvSpPr/>
            <p:nvPr>
              <p:custDataLst>
                <p:tags r:id="rId22"/>
              </p:custDataLst>
            </p:nvPr>
          </p:nvSpPr>
          <p:spPr>
            <a:xfrm>
              <a:off x="5122743" y="2067758"/>
              <a:ext cx="373821" cy="76559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>
            <p:custDataLst>
              <p:tags r:id="rId5"/>
            </p:custDataLst>
          </p:nvPr>
        </p:nvGrpSpPr>
        <p:grpSpPr>
          <a:xfrm>
            <a:off x="1004553" y="4119094"/>
            <a:ext cx="6684134" cy="1120460"/>
            <a:chOff x="1004553" y="4119094"/>
            <a:chExt cx="6684134" cy="1120460"/>
          </a:xfrm>
        </p:grpSpPr>
        <p:sp>
          <p:nvSpPr>
            <p:cNvPr id="12" name="Bent Arrow 11"/>
            <p:cNvSpPr/>
            <p:nvPr>
              <p:custDataLst>
                <p:tags r:id="rId17"/>
              </p:custDataLst>
            </p:nvPr>
          </p:nvSpPr>
          <p:spPr>
            <a:xfrm flipH="1" flipV="1">
              <a:off x="6913809" y="4376668"/>
              <a:ext cx="774878" cy="826397"/>
            </a:xfrm>
            <a:prstGeom prst="bentArrow">
              <a:avLst>
                <a:gd name="adj1" fmla="val 24981"/>
                <a:gd name="adj2" fmla="val 25667"/>
                <a:gd name="adj3" fmla="val 33000"/>
                <a:gd name="adj4" fmla="val 30417"/>
              </a:avLst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>
              <p:custDataLst>
                <p:tags r:id="rId18"/>
              </p:custDataLst>
            </p:nvPr>
          </p:nvSpPr>
          <p:spPr>
            <a:xfrm>
              <a:off x="4726546" y="4801674"/>
              <a:ext cx="2148625" cy="43788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Dean/College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endParaRPr>
            </a:p>
          </p:txBody>
        </p:sp>
        <p:sp>
          <p:nvSpPr>
            <p:cNvPr id="14" name="Bent Arrow 13"/>
            <p:cNvSpPr/>
            <p:nvPr>
              <p:custDataLst>
                <p:tags r:id="rId19"/>
              </p:custDataLst>
            </p:nvPr>
          </p:nvSpPr>
          <p:spPr>
            <a:xfrm flipH="1">
              <a:off x="4361645" y="4121240"/>
              <a:ext cx="774878" cy="680434"/>
            </a:xfrm>
            <a:prstGeom prst="bentArrow">
              <a:avLst>
                <a:gd name="adj1" fmla="val 30659"/>
                <a:gd name="adj2" fmla="val 25667"/>
                <a:gd name="adj3" fmla="val 33000"/>
                <a:gd name="adj4" fmla="val 30417"/>
              </a:avLst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>
              <p:custDataLst>
                <p:tags r:id="rId20"/>
              </p:custDataLst>
            </p:nvPr>
          </p:nvSpPr>
          <p:spPr>
            <a:xfrm>
              <a:off x="1004553" y="4119094"/>
              <a:ext cx="3333482" cy="43788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Campus Tenure Committee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28" name="Group 27"/>
          <p:cNvGrpSpPr/>
          <p:nvPr>
            <p:custDataLst>
              <p:tags r:id="rId6"/>
            </p:custDataLst>
          </p:nvPr>
        </p:nvGrpSpPr>
        <p:grpSpPr>
          <a:xfrm>
            <a:off x="1347988" y="4554825"/>
            <a:ext cx="5578699" cy="1882465"/>
            <a:chOff x="1347988" y="4554825"/>
            <a:chExt cx="5578699" cy="1882465"/>
          </a:xfrm>
        </p:grpSpPr>
        <p:sp>
          <p:nvSpPr>
            <p:cNvPr id="16" name="Bent Arrow 15"/>
            <p:cNvSpPr/>
            <p:nvPr>
              <p:custDataLst>
                <p:tags r:id="rId13"/>
              </p:custDataLst>
            </p:nvPr>
          </p:nvSpPr>
          <p:spPr>
            <a:xfrm flipV="1">
              <a:off x="1347988" y="4554825"/>
              <a:ext cx="774878" cy="1292183"/>
            </a:xfrm>
            <a:prstGeom prst="bentArrow">
              <a:avLst>
                <a:gd name="adj1" fmla="val 24981"/>
                <a:gd name="adj2" fmla="val 25667"/>
                <a:gd name="adj3" fmla="val 33000"/>
                <a:gd name="adj4" fmla="val 30417"/>
              </a:avLst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>
              <p:custDataLst>
                <p:tags r:id="rId14"/>
              </p:custDataLst>
            </p:nvPr>
          </p:nvSpPr>
          <p:spPr>
            <a:xfrm>
              <a:off x="2135747" y="5471376"/>
              <a:ext cx="1508974" cy="43788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Provost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endParaRPr>
            </a:p>
          </p:txBody>
        </p:sp>
        <p:sp>
          <p:nvSpPr>
            <p:cNvPr id="18" name="Bent Arrow 17"/>
            <p:cNvSpPr/>
            <p:nvPr>
              <p:custDataLst>
                <p:tags r:id="rId15"/>
              </p:custDataLst>
            </p:nvPr>
          </p:nvSpPr>
          <p:spPr>
            <a:xfrm rot="16200000" flipH="1" flipV="1">
              <a:off x="4086896" y="5104327"/>
              <a:ext cx="425000" cy="1343697"/>
            </a:xfrm>
            <a:prstGeom prst="bentArrow">
              <a:avLst>
                <a:gd name="adj1" fmla="val 42424"/>
                <a:gd name="adj2" fmla="val 49909"/>
                <a:gd name="adj3" fmla="val 33000"/>
                <a:gd name="adj4" fmla="val 3041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18"/>
            <p:cNvSpPr/>
            <p:nvPr>
              <p:custDataLst>
                <p:tags r:id="rId16"/>
              </p:custDataLst>
            </p:nvPr>
          </p:nvSpPr>
          <p:spPr>
            <a:xfrm>
              <a:off x="3874394" y="5999410"/>
              <a:ext cx="3052293" cy="43788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President/Regents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endParaRPr>
            </a:p>
          </p:txBody>
        </p:sp>
      </p:grpSp>
      <p:grpSp>
        <p:nvGrpSpPr>
          <p:cNvPr id="29" name="Group 28"/>
          <p:cNvGrpSpPr/>
          <p:nvPr>
            <p:custDataLst>
              <p:tags r:id="rId7"/>
            </p:custDataLst>
          </p:nvPr>
        </p:nvGrpSpPr>
        <p:grpSpPr>
          <a:xfrm>
            <a:off x="5672137" y="2929075"/>
            <a:ext cx="2900363" cy="437880"/>
            <a:chOff x="5672137" y="2929075"/>
            <a:chExt cx="2900363" cy="437880"/>
          </a:xfrm>
        </p:grpSpPr>
        <p:sp>
          <p:nvSpPr>
            <p:cNvPr id="20" name="Rounded Rectangle 19"/>
            <p:cNvSpPr/>
            <p:nvPr>
              <p:custDataLst>
                <p:tags r:id="rId11"/>
              </p:custDataLst>
            </p:nvPr>
          </p:nvSpPr>
          <p:spPr>
            <a:xfrm>
              <a:off x="6372225" y="2929075"/>
              <a:ext cx="2200275" cy="43788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Write Life Story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endParaRPr>
            </a:p>
          </p:txBody>
        </p:sp>
        <p:sp>
          <p:nvSpPr>
            <p:cNvPr id="21" name="Right Arrow 20"/>
            <p:cNvSpPr/>
            <p:nvPr>
              <p:custDataLst>
                <p:tags r:id="rId12"/>
              </p:custDataLst>
            </p:nvPr>
          </p:nvSpPr>
          <p:spPr>
            <a:xfrm>
              <a:off x="5672137" y="3028950"/>
              <a:ext cx="728663" cy="271463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>
            <p:custDataLst>
              <p:tags r:id="rId8"/>
            </p:custDataLst>
          </p:nvPr>
        </p:nvGrpSpPr>
        <p:grpSpPr>
          <a:xfrm>
            <a:off x="5561527" y="3357563"/>
            <a:ext cx="3052293" cy="1019107"/>
            <a:chOff x="5561527" y="3357563"/>
            <a:chExt cx="3052293" cy="1019107"/>
          </a:xfrm>
        </p:grpSpPr>
        <p:sp>
          <p:nvSpPr>
            <p:cNvPr id="11" name="Rounded Rectangle 10"/>
            <p:cNvSpPr/>
            <p:nvPr>
              <p:custDataLst>
                <p:tags r:id="rId9"/>
              </p:custDataLst>
            </p:nvPr>
          </p:nvSpPr>
          <p:spPr>
            <a:xfrm>
              <a:off x="5561527" y="3938790"/>
              <a:ext cx="3052293" cy="43788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Departmental Vote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endParaRPr>
            </a:p>
          </p:txBody>
        </p:sp>
        <p:sp>
          <p:nvSpPr>
            <p:cNvPr id="22" name="Down Arrow 21"/>
            <p:cNvSpPr/>
            <p:nvPr>
              <p:custDataLst>
                <p:tags r:id="rId10"/>
              </p:custDataLst>
            </p:nvPr>
          </p:nvSpPr>
          <p:spPr>
            <a:xfrm>
              <a:off x="7343775" y="3357563"/>
              <a:ext cx="257175" cy="628650"/>
            </a:xfrm>
            <a:prstGeom prst="down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Academic Productivity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8392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Papers</a:t>
            </a:r>
          </a:p>
          <a:p>
            <a:r>
              <a:rPr lang="en-US" dirty="0" smtClean="0"/>
              <a:t>Money</a:t>
            </a:r>
          </a:p>
          <a:p>
            <a:r>
              <a:rPr lang="en-US" dirty="0" smtClean="0"/>
              <a:t>Books</a:t>
            </a:r>
          </a:p>
          <a:p>
            <a:r>
              <a:rPr lang="en-US" dirty="0" smtClean="0"/>
              <a:t>Papers</a:t>
            </a:r>
          </a:p>
          <a:p>
            <a:r>
              <a:rPr lang="en-US" dirty="0" smtClean="0"/>
              <a:t>Money</a:t>
            </a:r>
          </a:p>
          <a:p>
            <a:r>
              <a:rPr lang="en-US" dirty="0" smtClean="0"/>
              <a:t>Collaborations</a:t>
            </a:r>
          </a:p>
          <a:p>
            <a:r>
              <a:rPr lang="en-US" dirty="0" smtClean="0"/>
              <a:t>Talks</a:t>
            </a:r>
          </a:p>
          <a:p>
            <a:r>
              <a:rPr lang="en-US" dirty="0" smtClean="0"/>
              <a:t>Papers</a:t>
            </a:r>
          </a:p>
          <a:p>
            <a:r>
              <a:rPr lang="en-US" dirty="0" smtClean="0"/>
              <a:t>Money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Tenure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Research</a:t>
            </a:r>
          </a:p>
          <a:p>
            <a:endParaRPr lang="en-US" sz="4400" dirty="0"/>
          </a:p>
          <a:p>
            <a:pPr marL="0" indent="0">
              <a:buNone/>
            </a:pPr>
            <a:r>
              <a:rPr lang="en-US" sz="4400" dirty="0" smtClean="0"/>
              <a:t>Teaching</a:t>
            </a:r>
          </a:p>
          <a:p>
            <a:endParaRPr lang="en-US" sz="4400" dirty="0"/>
          </a:p>
          <a:p>
            <a:pPr marL="0" indent="0">
              <a:buNone/>
            </a:pPr>
            <a:r>
              <a:rPr lang="en-US" sz="4400" dirty="0" smtClean="0"/>
              <a:t>Service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43843" y="2232561"/>
            <a:ext cx="51598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26971" y="4890654"/>
            <a:ext cx="51598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526971" y="3546764"/>
            <a:ext cx="51598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526971" y="6126163"/>
            <a:ext cx="51598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66410" y="1508166"/>
            <a:ext cx="0" cy="46179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72962" y="1551519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Official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688230" y="1600199"/>
            <a:ext cx="1211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Reality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6540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381</Words>
  <Application>Microsoft Office PowerPoint</Application>
  <PresentationFormat>On-screen Show (4:3)</PresentationFormat>
  <Paragraphs>121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Arial Rounded MT Bold</vt:lpstr>
      <vt:lpstr>Calibri</vt:lpstr>
      <vt:lpstr>Office Theme</vt:lpstr>
      <vt:lpstr>Academic Life: Tenure, Promotion, &amp; More</vt:lpstr>
      <vt:lpstr>Know your audience</vt:lpstr>
      <vt:lpstr>Academic Vocabulary Test</vt:lpstr>
      <vt:lpstr>The “Tenure Track”</vt:lpstr>
      <vt:lpstr>Academic Time-Line</vt:lpstr>
      <vt:lpstr>Why Tenure?</vt:lpstr>
      <vt:lpstr>The Tenure Decision</vt:lpstr>
      <vt:lpstr>Academic Productivity</vt:lpstr>
      <vt:lpstr>Tenure Evaluation</vt:lpstr>
      <vt:lpstr>No Tenure, You Leave</vt:lpstr>
      <vt:lpstr>After Tenure 1: Promotion</vt:lpstr>
      <vt:lpstr>Post-Tenure Academic Productivity</vt:lpstr>
      <vt:lpstr>Research Focus</vt:lpstr>
      <vt:lpstr>Evaluation</vt:lpstr>
      <vt:lpstr>Teaching?</vt:lpstr>
      <vt:lpstr>After Tenure 2: “PTR”</vt:lpstr>
      <vt:lpstr>Abrogation of Tenure</vt:lpstr>
      <vt:lpstr>Academic Vocabulary Test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Rank &amp; Tenure</dc:title>
  <dc:creator>bruce</dc:creator>
  <cp:lastModifiedBy>Bruce Mason</cp:lastModifiedBy>
  <cp:revision>18</cp:revision>
  <dcterms:created xsi:type="dcterms:W3CDTF">2009-05-18T02:43:21Z</dcterms:created>
  <dcterms:modified xsi:type="dcterms:W3CDTF">2015-06-02T14:03:46Z</dcterms:modified>
</cp:coreProperties>
</file>