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xls" ContentType="application/vnd.ms-exce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slides/slide9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00"/>
  </p:notesMasterIdLst>
  <p:handoutMasterIdLst>
    <p:handoutMasterId r:id="rId101"/>
  </p:handoutMasterIdLst>
  <p:sldIdLst>
    <p:sldId id="554" r:id="rId2"/>
    <p:sldId id="650" r:id="rId3"/>
    <p:sldId id="651" r:id="rId4"/>
    <p:sldId id="652" r:id="rId5"/>
    <p:sldId id="661" r:id="rId6"/>
    <p:sldId id="653" r:id="rId7"/>
    <p:sldId id="663" r:id="rId8"/>
    <p:sldId id="662" r:id="rId9"/>
    <p:sldId id="655" r:id="rId10"/>
    <p:sldId id="656" r:id="rId11"/>
    <p:sldId id="657" r:id="rId12"/>
    <p:sldId id="658" r:id="rId13"/>
    <p:sldId id="659" r:id="rId14"/>
    <p:sldId id="660"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77" r:id="rId28"/>
    <p:sldId id="678" r:id="rId29"/>
    <p:sldId id="679" r:id="rId30"/>
    <p:sldId id="680" r:id="rId31"/>
    <p:sldId id="681" r:id="rId32"/>
    <p:sldId id="682" r:id="rId33"/>
    <p:sldId id="683" r:id="rId34"/>
    <p:sldId id="684" r:id="rId35"/>
    <p:sldId id="685" r:id="rId36"/>
    <p:sldId id="686" r:id="rId37"/>
    <p:sldId id="687" r:id="rId38"/>
    <p:sldId id="688" r:id="rId39"/>
    <p:sldId id="689" r:id="rId40"/>
    <p:sldId id="690" r:id="rId41"/>
    <p:sldId id="691" r:id="rId42"/>
    <p:sldId id="692" r:id="rId43"/>
    <p:sldId id="693" r:id="rId44"/>
    <p:sldId id="694" r:id="rId45"/>
    <p:sldId id="695" r:id="rId46"/>
    <p:sldId id="696" r:id="rId47"/>
    <p:sldId id="697" r:id="rId48"/>
    <p:sldId id="698" r:id="rId49"/>
    <p:sldId id="699" r:id="rId50"/>
    <p:sldId id="700" r:id="rId51"/>
    <p:sldId id="701" r:id="rId52"/>
    <p:sldId id="702" r:id="rId53"/>
    <p:sldId id="703" r:id="rId54"/>
    <p:sldId id="704" r:id="rId55"/>
    <p:sldId id="705" r:id="rId56"/>
    <p:sldId id="706" r:id="rId57"/>
    <p:sldId id="707" r:id="rId58"/>
    <p:sldId id="708" r:id="rId59"/>
    <p:sldId id="709" r:id="rId60"/>
    <p:sldId id="710" r:id="rId61"/>
    <p:sldId id="711" r:id="rId62"/>
    <p:sldId id="712" r:id="rId63"/>
    <p:sldId id="713" r:id="rId64"/>
    <p:sldId id="714" r:id="rId65"/>
    <p:sldId id="715" r:id="rId66"/>
    <p:sldId id="716" r:id="rId67"/>
    <p:sldId id="717" r:id="rId68"/>
    <p:sldId id="718" r:id="rId69"/>
    <p:sldId id="719" r:id="rId70"/>
    <p:sldId id="720" r:id="rId71"/>
    <p:sldId id="721" r:id="rId72"/>
    <p:sldId id="722" r:id="rId73"/>
    <p:sldId id="723" r:id="rId74"/>
    <p:sldId id="724" r:id="rId75"/>
    <p:sldId id="725" r:id="rId76"/>
    <p:sldId id="726" r:id="rId77"/>
    <p:sldId id="727" r:id="rId78"/>
    <p:sldId id="728" r:id="rId79"/>
    <p:sldId id="729" r:id="rId80"/>
    <p:sldId id="730" r:id="rId81"/>
    <p:sldId id="731" r:id="rId82"/>
    <p:sldId id="732" r:id="rId83"/>
    <p:sldId id="733" r:id="rId84"/>
    <p:sldId id="734" r:id="rId85"/>
    <p:sldId id="735" r:id="rId86"/>
    <p:sldId id="736" r:id="rId87"/>
    <p:sldId id="737" r:id="rId88"/>
    <p:sldId id="738" r:id="rId89"/>
    <p:sldId id="739" r:id="rId90"/>
    <p:sldId id="740" r:id="rId91"/>
    <p:sldId id="741" r:id="rId92"/>
    <p:sldId id="742" r:id="rId93"/>
    <p:sldId id="743" r:id="rId94"/>
    <p:sldId id="748" r:id="rId95"/>
    <p:sldId id="746" r:id="rId96"/>
    <p:sldId id="749" r:id="rId97"/>
    <p:sldId id="747" r:id="rId98"/>
    <p:sldId id="745" r:id="rId99"/>
  </p:sldIdLst>
  <p:sldSz cx="9144000" cy="6858000" type="screen4x3"/>
  <p:notesSz cx="6858000" cy="9144000"/>
  <p:custDataLst>
    <p:tags r:id="rId102"/>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FF"/>
    <a:srgbClr val="FFCCFF"/>
    <a:srgbClr val="CC99FF"/>
    <a:srgbClr val="800080"/>
    <a:srgbClr val="CC6600"/>
    <a:srgbClr val="008000"/>
    <a:srgbClr val="A50021"/>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66" d="100"/>
          <a:sy n="66" d="100"/>
        </p:scale>
        <p:origin x="-1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pic>
        <p:nvPicPr>
          <p:cNvPr id="6" name="Picture 1041" descr="ou201_logo"/>
          <p:cNvPicPr>
            <a:picLocks noChangeAspect="1" noChangeArrowheads="1"/>
          </p:cNvPicPr>
          <p:nvPr userDrawn="1"/>
        </p:nvPicPr>
        <p:blipFill>
          <a:blip r:embed="rId2" cstate="print"/>
          <a:srcRect/>
          <a:stretch>
            <a:fillRect/>
          </a:stretch>
        </p:blipFill>
        <p:spPr bwMode="auto">
          <a:xfrm>
            <a:off x="147638" y="2578100"/>
            <a:ext cx="474662" cy="687388"/>
          </a:xfrm>
          <a:prstGeom prst="rect">
            <a:avLst/>
          </a:prstGeom>
          <a:noFill/>
          <a:ln w="9525">
            <a:noFill/>
            <a:miter lim="800000"/>
            <a:headEnd/>
            <a:tailEnd/>
          </a:ln>
        </p:spPr>
      </p:pic>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21638" cy="6778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371600"/>
            <a:ext cx="7924800" cy="4648200"/>
          </a:xfrm>
        </p:spPr>
        <p:txBody>
          <a:bodyPr/>
          <a:lstStyle/>
          <a:p>
            <a:endParaRPr lang="en-US"/>
          </a:p>
        </p:txBody>
      </p:sp>
      <p:sp>
        <p:nvSpPr>
          <p:cNvPr id="4" name="Footer Placeholder 3"/>
          <p:cNvSpPr>
            <a:spLocks noGrp="1"/>
          </p:cNvSpPr>
          <p:nvPr>
            <p:ph type="ftr" sz="quarter" idx="10"/>
          </p:nvPr>
        </p:nvSpPr>
        <p:spPr>
          <a:xfrm>
            <a:off x="2286000" y="6172200"/>
            <a:ext cx="4648200" cy="457200"/>
          </a:xfrm>
        </p:spPr>
        <p:txBody>
          <a:bodyPr/>
          <a:lstStyle>
            <a:lvl1pPr>
              <a:defRPr/>
            </a:lvl1pPr>
          </a:lstStyle>
          <a:p>
            <a:r>
              <a:rPr lang="en-US" dirty="0" smtClean="0"/>
              <a:t>Supercomputing in Plain 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a:xfrm>
            <a:off x="7162800" y="6191250"/>
            <a:ext cx="1295400" cy="457200"/>
          </a:xfrm>
        </p:spPr>
        <p:txBody>
          <a:bodyPr/>
          <a:lstStyle>
            <a:lvl1pPr>
              <a:defRPr/>
            </a:lvl1pPr>
          </a:lstStyle>
          <a:p>
            <a:fld id="{419D801A-45E6-48EB-96F2-D98BF4A1B8B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bwMode="auto">
          <a:xfrm>
            <a:off x="6329363"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Storage Hierarchy</a:t>
            </a:r>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6" name="Slide Number Placeholder 3"/>
          <p:cNvSpPr>
            <a:spLocks noGrp="1"/>
          </p:cNvSpPr>
          <p:nvPr>
            <p:ph type="sldNum" sz="quarter" idx="11"/>
          </p:nvPr>
        </p:nvSpPr>
        <p:spPr/>
        <p:txBody>
          <a:bodyPr/>
          <a:lstStyle>
            <a:lvl1pPr>
              <a:defRPr smtClean="0"/>
            </a:lvl1pPr>
          </a:lstStyle>
          <a:p>
            <a:pPr>
              <a:defRPr/>
            </a:pPr>
            <a:fld id="{81A5A790-6F19-4F0E-8844-552503E9D15C}"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Supercomputing in Plain </a:t>
            </a:r>
            <a:r>
              <a:rPr lang="en-US" dirty="0" smtClean="0"/>
              <a:t>English: Storage Hierarchy</a:t>
            </a:r>
            <a:endParaRPr lang="en-US" dirty="0"/>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Storage Hierarchy</a:t>
            </a:r>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grpSp>
        <p:nvGrpSpPr>
          <p:cNvPr id="3076" name="Group 41"/>
          <p:cNvGrpSpPr>
            <a:grpSpLocks/>
          </p:cNvGrpSpPr>
          <p:nvPr userDrawn="1"/>
        </p:nvGrpSpPr>
        <p:grpSpPr bwMode="auto">
          <a:xfrm>
            <a:off x="228600" y="6096000"/>
            <a:ext cx="2362200" cy="598488"/>
            <a:chOff x="384" y="3840"/>
            <a:chExt cx="1488" cy="377"/>
          </a:xfrm>
        </p:grpSpPr>
        <p:pic>
          <p:nvPicPr>
            <p:cNvPr id="3084" name="Picture 15" descr="ou201_logo"/>
            <p:cNvPicPr>
              <a:picLocks noChangeAspect="1" noChangeArrowheads="1"/>
            </p:cNvPicPr>
            <p:nvPr userDrawn="1"/>
          </p:nvPicPr>
          <p:blipFill>
            <a:blip r:embed="rId17" cstate="print"/>
            <a:srcRect/>
            <a:stretch>
              <a:fillRect/>
            </a:stretch>
          </p:blipFill>
          <p:spPr bwMode="auto">
            <a:xfrm>
              <a:off x="912" y="3870"/>
              <a:ext cx="248" cy="339"/>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384" y="3840"/>
              <a:ext cx="489" cy="345"/>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152" y="3840"/>
              <a:ext cx="720" cy="377"/>
            </a:xfrm>
            <a:prstGeom prst="rect">
              <a:avLst/>
            </a:prstGeom>
            <a:noFill/>
            <a:ln w="9525">
              <a:noFill/>
              <a:miter lim="800000"/>
              <a:headEnd/>
              <a:tailEnd/>
            </a:ln>
          </p:spPr>
        </p:pic>
      </p:gr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81" name="Picture 62" descr="ou201_logo"/>
          <p:cNvPicPr>
            <a:picLocks noChangeAspect="1" noChangeArrowheads="1"/>
          </p:cNvPicPr>
          <p:nvPr userDrawn="1"/>
        </p:nvPicPr>
        <p:blipFill>
          <a:blip r:embed="rId20" cstate="print"/>
          <a:srcRect/>
          <a:stretch>
            <a:fillRect/>
          </a:stretch>
        </p:blipFill>
        <p:spPr bwMode="auto">
          <a:xfrm>
            <a:off x="114300" y="508000"/>
            <a:ext cx="474663"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 id="2147483692" r:id="rId15"/>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sipe2011@yahoo.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hyperlink" Target="http://www.oscer.ou.edu/education.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8.wmf"/><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hyperlink" Target="http://164.58.250.47/codian_video_decoder.msi" TargetMode="External"/><Relationship Id="rId2" Type="http://schemas.openxmlformats.org/officeDocument/2006/relationships/hyperlink" Target="http://www.oracle.com/technetwork/java/javase/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9.png"/><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55.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hyperlink" Target="http://www.apple.com/quicktim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9.xml"/><Relationship Id="rId1" Type="http://schemas.openxmlformats.org/officeDocument/2006/relationships/vmlDrawing" Target="../drawings/vmlDrawing6.vml"/><Relationship Id="rId5" Type="http://schemas.openxmlformats.org/officeDocument/2006/relationships/oleObject" Target="../embeddings/Microsoft_Office_Excel_97-2003_Worksheet6.xls"/><Relationship Id="rId4" Type="http://schemas.openxmlformats.org/officeDocument/2006/relationships/oleObject" Target="../embeddings/Microsoft_Office_Excel_97-2003_Worksheet5.xls"/></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31.jpeg"/><Relationship Id="rId11" Type="http://schemas.openxmlformats.org/officeDocument/2006/relationships/image" Target="../media/image35.pn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hyperlink" Target="http://symposium2011.oscer.ou.edu/"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hyperlink" Target="http://www.oscer.ou.edu/" TargetMode="External"/></Relationships>
</file>

<file path=ppt/slides/_rels/slide98.xml.rels><?xml version="1.0" encoding="UTF-8" standalone="yes"?>
<Relationships xmlns="http://schemas.openxmlformats.org/package/2006/relationships"><Relationship Id="rId8" Type="http://schemas.openxmlformats.org/officeDocument/2006/relationships/hyperlink" Target="http://www.toshiba.com/taecdpd/products/features/MK2018gas-Over.shtml" TargetMode="External"/><Relationship Id="rId13" Type="http://schemas.openxmlformats.org/officeDocument/2006/relationships/hyperlink" Target="http://www.kingston.com/branded/image_files/nav_image_desktop.gif" TargetMode="External"/><Relationship Id="rId18" Type="http://schemas.openxmlformats.org/officeDocument/2006/relationships/hyperlink" Target="http://en.wikipedia.org/wiki/Itanium" TargetMode="External"/><Relationship Id="rId26" Type="http://schemas.openxmlformats.org/officeDocument/2006/relationships/hyperlink" Target="http://www.lithium.it/nove3.jpg" TargetMode="External"/><Relationship Id="rId3" Type="http://schemas.openxmlformats.org/officeDocument/2006/relationships/hyperlink" Target="http://graphics8.nytimes.com/images/2007/07/13/sports/auto600.gif" TargetMode="External"/><Relationship Id="rId21" Type="http://schemas.openxmlformats.org/officeDocument/2006/relationships/hyperlink" Target="http://www.pcdo.com/images/pcdo/20031021231900.jpg" TargetMode="External"/><Relationship Id="rId7" Type="http://schemas.openxmlformats.org/officeDocument/2006/relationships/hyperlink" Target="http://www.anandtech.com/showdoc.html?i=1460&amp;p=2" TargetMode="External"/><Relationship Id="rId12" Type="http://schemas.openxmlformats.org/officeDocument/2006/relationships/hyperlink" Target="http://en.wikipedia.org/wiki/POWER7" TargetMode="External"/><Relationship Id="rId17" Type="http://schemas.openxmlformats.org/officeDocument/2006/relationships/hyperlink" Target="http://hdf.ncsa.uiuc.edu/" TargetMode="External"/><Relationship Id="rId25" Type="http://schemas.openxmlformats.org/officeDocument/2006/relationships/hyperlink" Target="http://www.lenovo.hu/kszf/adatlap/Prosi_Proc_Core2_Mobile.pdf" TargetMode="External"/><Relationship Id="rId2" Type="http://schemas.openxmlformats.org/officeDocument/2006/relationships/slideLayout" Target="../slideLayouts/slideLayout6.xml"/><Relationship Id="rId16" Type="http://schemas.openxmlformats.org/officeDocument/2006/relationships/hyperlink" Target="http://www.unidata.ucar.edu/packages/netcdf/" TargetMode="External"/><Relationship Id="rId20" Type="http://schemas.openxmlformats.org/officeDocument/2006/relationships/hyperlink" Target="http://images.tomshardware.com/2007/08/08/extreme_fsb_2/qx6850.jpg" TargetMode="External"/><Relationship Id="rId1" Type="http://schemas.openxmlformats.org/officeDocument/2006/relationships/tags" Target="../tags/tag88.xml"/><Relationship Id="rId6" Type="http://schemas.openxmlformats.org/officeDocument/2006/relationships/hyperlink" Target="http://en.wikipedia.org/wiki/X64" TargetMode="External"/><Relationship Id="rId11" Type="http://schemas.openxmlformats.org/officeDocument/2006/relationships/hyperlink" Target="http://www.pricewatch.com/" TargetMode="External"/><Relationship Id="rId24" Type="http://schemas.openxmlformats.org/officeDocument/2006/relationships/hyperlink" Target="http://www.xbitlabs.com/articles/mobile/print/core2duo.html" TargetMode="External"/><Relationship Id="rId5" Type="http://schemas.openxmlformats.org/officeDocument/2006/relationships/hyperlink" Target="http://img.dell.com/images/global/products/resultgrid/sm/latit_d630.jpg" TargetMode="External"/><Relationship Id="rId15" Type="http://schemas.openxmlformats.org/officeDocument/2006/relationships/hyperlink" Target="http://www.storagereview.com/" TargetMode="External"/><Relationship Id="rId23" Type="http://schemas.openxmlformats.org/officeDocument/2006/relationships/hyperlink" Target="http://www.anandtech.com/cpuchipsets/showdoc.aspx?i=2353&amp;p=2" TargetMode="External"/><Relationship Id="rId10" Type="http://schemas.openxmlformats.org/officeDocument/2006/relationships/hyperlink" Target="ftp://download.intel.com/design/Pentium4/manuals/24896606.pdf" TargetMode="External"/><Relationship Id="rId19" Type="http://schemas.openxmlformats.org/officeDocument/2006/relationships/hyperlink" Target="ftp://download.intel.com/design/itanium2/manuals/25111003.pdf" TargetMode="External"/><Relationship Id="rId4" Type="http://schemas.openxmlformats.org/officeDocument/2006/relationships/hyperlink" Target="http://www.vw.com/newbeetle/" TargetMode="External"/><Relationship Id="rId9" Type="http://schemas.openxmlformats.org/officeDocument/2006/relationships/hyperlink" Target="http://www.toshiba.com/taecdpd/techdocs/sdr2002/2002spec.shtml" TargetMode="External"/><Relationship Id="rId14" Type="http://schemas.openxmlformats.org/officeDocument/2006/relationships/hyperlink" Target="http://www.visit.ou.edu/vc_campus_map.htm" TargetMode="External"/><Relationship Id="rId22" Type="http://schemas.openxmlformats.org/officeDocument/2006/relationships/hyperlink" Target="http://vnuuk.typepad.com/photos/uncategorized/itanium2.jpg" TargetMode="External"/><Relationship Id="rId27" Type="http://schemas.openxmlformats.org/officeDocument/2006/relationships/hyperlink" Target="http://cpu.rightmark.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685800" y="838200"/>
            <a:ext cx="7924800" cy="2362200"/>
          </a:xfrm>
        </p:spPr>
        <p:txBody>
          <a:bodyPr/>
          <a:lstStyle/>
          <a:p>
            <a:pPr eaLnBrk="1" hangingPunct="1">
              <a:lnSpc>
                <a:spcPct val="90000"/>
              </a:lnSpc>
              <a:defRPr/>
            </a:pPr>
            <a:r>
              <a:rPr lang="en-US" sz="5400" dirty="0" smtClean="0">
                <a:effectLst>
                  <a:outerShdw blurRad="38100" dist="38100" dir="2700000" algn="tl">
                    <a:srgbClr val="C0C0C0"/>
                  </a:outerShdw>
                </a:effectLst>
                <a:latin typeface="Arial Black" pitchFamily="34" charset="0"/>
              </a:rPr>
              <a:t>Supercomputing</a:t>
            </a:r>
            <a:br>
              <a:rPr lang="en-US" sz="5400" dirty="0" smtClean="0">
                <a:effectLst>
                  <a:outerShdw blurRad="38100" dist="38100" dir="2700000" algn="tl">
                    <a:srgbClr val="C0C0C0"/>
                  </a:outerShdw>
                </a:effectLst>
                <a:latin typeface="Arial Black" pitchFamily="34" charset="0"/>
              </a:rPr>
            </a:br>
            <a:r>
              <a:rPr lang="en-US" sz="5400" dirty="0" smtClean="0">
                <a:effectLst>
                  <a:outerShdw blurRad="38100" dist="38100" dir="2700000" algn="tl">
                    <a:srgbClr val="C0C0C0"/>
                  </a:outerShdw>
                </a:effectLst>
                <a:latin typeface="Arial Black" pitchFamily="34" charset="0"/>
              </a:rPr>
              <a:t>in Plain English</a:t>
            </a:r>
            <a:br>
              <a:rPr lang="en-US" sz="5400" dirty="0" smtClean="0">
                <a:effectLst>
                  <a:outerShdw blurRad="38100" dist="38100" dir="2700000" algn="tl">
                    <a:srgbClr val="C0C0C0"/>
                  </a:outerShdw>
                </a:effectLst>
                <a:latin typeface="Arial Black" pitchFamily="34" charset="0"/>
              </a:rPr>
            </a:br>
            <a:r>
              <a:rPr lang="en-US" dirty="0" smtClean="0">
                <a:solidFill>
                  <a:schemeClr val="tx1"/>
                </a:solidFill>
                <a:effectLst>
                  <a:outerShdw blurRad="38100" dist="38100" dir="2700000" algn="tl">
                    <a:srgbClr val="C0C0C0"/>
                  </a:outerShdw>
                </a:effectLst>
              </a:rPr>
              <a:t> The Tyranny of</a:t>
            </a:r>
            <a:br>
              <a:rPr lang="en-US" dirty="0" smtClean="0">
                <a:solidFill>
                  <a:schemeClr val="tx1"/>
                </a:solidFill>
                <a:effectLst>
                  <a:outerShdw blurRad="38100" dist="38100" dir="2700000" algn="tl">
                    <a:srgbClr val="C0C0C0"/>
                  </a:outerShdw>
                </a:effectLst>
              </a:rPr>
            </a:br>
            <a:r>
              <a:rPr lang="en-US" dirty="0" smtClean="0">
                <a:solidFill>
                  <a:schemeClr val="tx1"/>
                </a:solidFill>
                <a:effectLst>
                  <a:outerShdw blurRad="38100" dist="38100" dir="2700000" algn="tl">
                    <a:srgbClr val="C0C0C0"/>
                  </a:outerShdw>
                </a:effectLst>
              </a:rPr>
              <a:t>the Storage Hierarchy</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r>
              <a:rPr lang="en-US" sz="3600" b="1" dirty="0" smtClean="0"/>
              <a:t>Henry Neeman, Director</a:t>
            </a:r>
          </a:p>
          <a:p>
            <a:pPr eaLnBrk="1" hangingPunct="1">
              <a:lnSpc>
                <a:spcPct val="70000"/>
              </a:lnSpc>
            </a:pPr>
            <a:r>
              <a:rPr lang="en-US" b="1" dirty="0" smtClean="0"/>
              <a:t>OU Supercomputing Center for Education &amp; Research</a:t>
            </a:r>
          </a:p>
          <a:p>
            <a:pPr eaLnBrk="1" hangingPunct="1">
              <a:lnSpc>
                <a:spcPct val="70000"/>
              </a:lnSpc>
            </a:pPr>
            <a:r>
              <a:rPr lang="en-US" sz="2200" b="1" dirty="0" smtClean="0"/>
              <a:t>University of Oklahoma Information Technology</a:t>
            </a:r>
          </a:p>
          <a:p>
            <a:pPr eaLnBrk="1" hangingPunct="1">
              <a:lnSpc>
                <a:spcPct val="70000"/>
              </a:lnSpc>
            </a:pPr>
            <a:r>
              <a:rPr lang="en-US" sz="2000" b="1" smtClean="0"/>
              <a:t>Tuesday February 15 </a:t>
            </a:r>
            <a:r>
              <a:rPr lang="en-US" sz="2000" b="1" dirty="0" smtClean="0"/>
              <a:t>2011</a:t>
            </a:r>
          </a:p>
        </p:txBody>
      </p:sp>
      <p:grpSp>
        <p:nvGrpSpPr>
          <p:cNvPr id="11269" name="Group 11"/>
          <p:cNvGrpSpPr>
            <a:grpSpLocks/>
          </p:cNvGrpSpPr>
          <p:nvPr/>
        </p:nvGrpSpPr>
        <p:grpSpPr bwMode="auto">
          <a:xfrm>
            <a:off x="2362200" y="4876800"/>
            <a:ext cx="5029200" cy="1354138"/>
            <a:chOff x="1824" y="3120"/>
            <a:chExt cx="3168" cy="853"/>
          </a:xfrm>
        </p:grpSpPr>
        <p:pic>
          <p:nvPicPr>
            <p:cNvPr id="11272" name="Picture 9" descr="ouit_logo_small"/>
            <p:cNvPicPr>
              <a:picLocks noChangeAspect="1" noChangeArrowheads="1"/>
            </p:cNvPicPr>
            <p:nvPr/>
          </p:nvPicPr>
          <p:blipFill>
            <a:blip r:embed="rId4" cstate="print"/>
            <a:srcRect/>
            <a:stretch>
              <a:fillRect/>
            </a:stretch>
          </p:blipFill>
          <p:spPr bwMode="auto">
            <a:xfrm>
              <a:off x="3456" y="3168"/>
              <a:ext cx="1536" cy="804"/>
            </a:xfrm>
            <a:prstGeom prst="rect">
              <a:avLst/>
            </a:prstGeom>
            <a:noFill/>
            <a:ln w="9525">
              <a:noFill/>
              <a:miter lim="800000"/>
              <a:headEnd/>
              <a:tailEnd/>
            </a:ln>
          </p:spPr>
        </p:pic>
        <p:pic>
          <p:nvPicPr>
            <p:cNvPr id="11273" name="Picture 6" descr="ou201_logo"/>
            <p:cNvPicPr>
              <a:picLocks noChangeAspect="1" noChangeArrowheads="1"/>
            </p:cNvPicPr>
            <p:nvPr/>
          </p:nvPicPr>
          <p:blipFill>
            <a:blip r:embed="rId5" cstate="print"/>
            <a:srcRect/>
            <a:stretch>
              <a:fillRect/>
            </a:stretch>
          </p:blipFill>
          <p:spPr bwMode="auto">
            <a:xfrm>
              <a:off x="1824" y="3264"/>
              <a:ext cx="432" cy="625"/>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2304" y="3120"/>
              <a:ext cx="1209" cy="853"/>
            </a:xfrm>
            <a:prstGeom prst="rect">
              <a:avLst/>
            </a:prstGeom>
            <a:noFill/>
            <a:ln w="9525">
              <a:noFill/>
              <a:miter lim="800000"/>
              <a:headEnd/>
              <a:tailEnd/>
            </a:ln>
          </p:spPr>
        </p:pic>
      </p:gr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10</a:t>
            </a:fld>
            <a:endParaRPr lang="en-US"/>
          </a:p>
        </p:txBody>
      </p:sp>
      <p:sp>
        <p:nvSpPr>
          <p:cNvPr id="465922" name="Rectangle 2"/>
          <p:cNvSpPr>
            <a:spLocks noGrp="1" noChangeArrowheads="1"/>
          </p:cNvSpPr>
          <p:nvPr>
            <p:ph type="title"/>
          </p:nvPr>
        </p:nvSpPr>
        <p:spPr/>
        <p:txBody>
          <a:bodyPr/>
          <a:lstStyle/>
          <a:p>
            <a:r>
              <a:rPr lang="en-US" sz="360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a:t>No matter how you connect, please mute yourself, so that we cannot hear you.</a:t>
            </a:r>
          </a:p>
          <a:p>
            <a:pPr>
              <a:buFont typeface="Wingdings" pitchFamily="2" charset="2"/>
              <a:buNone/>
            </a:pPr>
            <a:r>
              <a:rPr lang="en-US"/>
              <a:t>At OU, we will turn off the sound on all conferencing technologies.</a:t>
            </a:r>
          </a:p>
          <a:p>
            <a:pPr>
              <a:buFont typeface="Wingdings" pitchFamily="2" charset="2"/>
              <a:buNone/>
            </a:pPr>
            <a:r>
              <a:rPr lang="en-US"/>
              <a:t>That way, we won’t have problems with echo cancellation.</a:t>
            </a:r>
          </a:p>
          <a:p>
            <a:pPr>
              <a:buFont typeface="Wingdings" pitchFamily="2" charset="2"/>
              <a:buNone/>
            </a:pPr>
            <a:r>
              <a:rPr lang="en-US"/>
              <a:t>Of course, that means we cannot hear questions.</a:t>
            </a:r>
          </a:p>
          <a:p>
            <a:pPr>
              <a:buFont typeface="Wingdings" pitchFamily="2" charset="2"/>
              <a:buNone/>
            </a:pPr>
            <a:r>
              <a:rPr lang="en-US"/>
              <a:t>So for questions, you’ll need to send some kind of text.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11</a:t>
            </a:fld>
            <a:endParaRPr lang="en-US"/>
          </a:p>
        </p:txBody>
      </p:sp>
      <p:sp>
        <p:nvSpPr>
          <p:cNvPr id="455682" name="Rectangle 2"/>
          <p:cNvSpPr>
            <a:spLocks noGrp="1" noChangeArrowheads="1"/>
          </p:cNvSpPr>
          <p:nvPr>
            <p:ph type="title"/>
          </p:nvPr>
        </p:nvSpPr>
        <p:spPr/>
        <p:txBody>
          <a:bodyPr/>
          <a:lstStyle/>
          <a:p>
            <a:r>
              <a:rPr lang="en-US" sz="3600"/>
              <a:t>Questions via Text: iLinc or E-mail</a:t>
            </a:r>
          </a:p>
        </p:txBody>
      </p:sp>
      <p:sp>
        <p:nvSpPr>
          <p:cNvPr id="455683" name="Rectangle 3"/>
          <p:cNvSpPr>
            <a:spLocks noGrp="1" noChangeArrowheads="1"/>
          </p:cNvSpPr>
          <p:nvPr>
            <p:ph type="body" idx="1"/>
          </p:nvPr>
        </p:nvSpPr>
        <p:spPr/>
        <p:txBody>
          <a:bodyPr/>
          <a:lstStyle/>
          <a:p>
            <a:pPr>
              <a:lnSpc>
                <a:spcPct val="90000"/>
              </a:lnSpc>
              <a:buFont typeface="Wingdings" pitchFamily="2" charset="2"/>
              <a:buNone/>
            </a:pPr>
            <a:r>
              <a:rPr lang="en-US" dirty="0"/>
              <a:t>Ask questions via </a:t>
            </a:r>
            <a:r>
              <a:rPr lang="en-US" dirty="0" smtClean="0"/>
              <a:t>e-mail </a:t>
            </a:r>
            <a:r>
              <a:rPr lang="en-US" dirty="0"/>
              <a:t>to </a:t>
            </a:r>
            <a:r>
              <a:rPr lang="en-US" dirty="0" smtClean="0">
                <a:hlinkClick r:id="rId2"/>
              </a:rPr>
              <a:t>sipe2011@yahoo.com</a:t>
            </a:r>
            <a:r>
              <a:rPr lang="en-US" dirty="0" smtClean="0"/>
              <a:t>.</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12</a:t>
            </a:fld>
            <a:endParaRPr lang="en-US"/>
          </a:p>
        </p:txBody>
      </p:sp>
      <p:sp>
        <p:nvSpPr>
          <p:cNvPr id="468994" name="Rectangle 2"/>
          <p:cNvSpPr>
            <a:spLocks noGrp="1" noChangeArrowheads="1"/>
          </p:cNvSpPr>
          <p:nvPr>
            <p:ph type="title"/>
          </p:nvPr>
        </p:nvSpPr>
        <p:spPr/>
        <p:txBody>
          <a:bodyPr/>
          <a:lstStyle/>
          <a:p>
            <a:r>
              <a:rPr lang="en-US" sz="3600"/>
              <a:t>Thanks for helping!</a:t>
            </a:r>
          </a:p>
        </p:txBody>
      </p:sp>
      <p:sp>
        <p:nvSpPr>
          <p:cNvPr id="468995" name="Rectangle 3"/>
          <p:cNvSpPr>
            <a:spLocks noGrp="1" noChangeArrowheads="1"/>
          </p:cNvSpPr>
          <p:nvPr>
            <p:ph type="body" idx="1"/>
          </p:nvPr>
        </p:nvSpPr>
        <p:spPr/>
        <p:txBody>
          <a:bodyPr/>
          <a:lstStyle/>
          <a:p>
            <a:pPr>
              <a:lnSpc>
                <a:spcPct val="90000"/>
              </a:lnSpc>
            </a:pPr>
            <a:r>
              <a:rPr lang="en-US" sz="2000" dirty="0"/>
              <a:t>OSCER operations staff (Brandon George, Dave Akin, Brett Zimmerman, Josh Alexander</a:t>
            </a:r>
            <a:r>
              <a:rPr lang="en-US" sz="2000" dirty="0" smtClean="0"/>
              <a:t>)</a:t>
            </a:r>
          </a:p>
          <a:p>
            <a:pPr>
              <a:lnSpc>
                <a:spcPct val="90000"/>
              </a:lnSpc>
            </a:pPr>
            <a:r>
              <a:rPr lang="en-US" sz="2000" dirty="0" smtClean="0"/>
              <a:t>Horst </a:t>
            </a:r>
            <a:r>
              <a:rPr lang="en-US" sz="2000" dirty="0" err="1" smtClean="0"/>
              <a:t>Severini</a:t>
            </a:r>
            <a:r>
              <a:rPr lang="en-US" sz="2000" dirty="0" smtClean="0"/>
              <a:t>, OSCER Associate Director for Remote &amp; Heterogeneous Computing</a:t>
            </a:r>
            <a:endParaRPr lang="en-US" sz="2000" dirty="0"/>
          </a:p>
          <a:p>
            <a:pPr>
              <a:lnSpc>
                <a:spcPct val="90000"/>
              </a:lnSpc>
            </a:pPr>
            <a:r>
              <a:rPr lang="en-US" sz="2000" dirty="0"/>
              <a:t>OU Research Campus staff (Patrick Calhoun, </a:t>
            </a:r>
            <a:r>
              <a:rPr lang="en-US" sz="2000" dirty="0" smtClean="0"/>
              <a:t>Mark </a:t>
            </a:r>
            <a:r>
              <a:rPr lang="en-US" sz="2000" dirty="0" err="1" smtClean="0"/>
              <a:t>McAvoy</a:t>
            </a:r>
            <a:r>
              <a:rPr lang="en-US" sz="2000" dirty="0" smtClean="0"/>
              <a:t>)</a:t>
            </a:r>
            <a:endParaRPr lang="en-US" sz="2000" dirty="0"/>
          </a:p>
          <a:p>
            <a:pPr>
              <a:lnSpc>
                <a:spcPct val="90000"/>
              </a:lnSpc>
            </a:pPr>
            <a:r>
              <a:rPr lang="en-US" sz="2000" dirty="0"/>
              <a:t>Kevin Blake, OU IT (videographer)</a:t>
            </a:r>
          </a:p>
          <a:p>
            <a:pPr>
              <a:lnSpc>
                <a:spcPct val="90000"/>
              </a:lnSpc>
            </a:pPr>
            <a:r>
              <a:rPr lang="en-US" sz="2000" dirty="0" smtClean="0"/>
              <a:t>John Chapman, Jeff </a:t>
            </a:r>
            <a:r>
              <a:rPr lang="en-US" sz="2000" dirty="0" err="1" smtClean="0"/>
              <a:t>Pummill</a:t>
            </a:r>
            <a:r>
              <a:rPr lang="en-US" sz="2000" dirty="0" smtClean="0"/>
              <a:t> </a:t>
            </a:r>
            <a:r>
              <a:rPr lang="en-US" sz="2000" dirty="0"/>
              <a:t>and Amy </a:t>
            </a:r>
            <a:r>
              <a:rPr lang="en-US" sz="2000" dirty="0" err="1"/>
              <a:t>Apon</a:t>
            </a:r>
            <a:r>
              <a:rPr lang="en-US" sz="2000" dirty="0"/>
              <a:t>, U Arkansas</a:t>
            </a:r>
          </a:p>
          <a:p>
            <a:pPr>
              <a:lnSpc>
                <a:spcPct val="90000"/>
              </a:lnSpc>
            </a:pPr>
            <a:r>
              <a:rPr lang="en-US" sz="2000" dirty="0" smtClean="0"/>
              <a:t>James Deaton and Roger Holder, </a:t>
            </a:r>
            <a:r>
              <a:rPr lang="en-US" sz="2000" dirty="0" err="1" smtClean="0"/>
              <a:t>OneNet</a:t>
            </a:r>
            <a:endParaRPr lang="en-US" sz="2000" dirty="0" smtClean="0"/>
          </a:p>
          <a:p>
            <a:pPr>
              <a:lnSpc>
                <a:spcPct val="90000"/>
              </a:lnSpc>
            </a:pPr>
            <a:r>
              <a:rPr lang="en-US" sz="2000" dirty="0" smtClean="0"/>
              <a:t>Tim Miller, Wake Forest U</a:t>
            </a:r>
          </a:p>
          <a:p>
            <a:pPr>
              <a:lnSpc>
                <a:spcPct val="90000"/>
              </a:lnSpc>
            </a:pPr>
            <a:r>
              <a:rPr lang="en-US" sz="2000" dirty="0" smtClean="0"/>
              <a:t>Jamie </a:t>
            </a:r>
            <a:r>
              <a:rPr lang="en-US" sz="2000" dirty="0" err="1" smtClean="0"/>
              <a:t>Hegarty</a:t>
            </a:r>
            <a:r>
              <a:rPr lang="en-US" sz="2000" dirty="0" smtClean="0"/>
              <a:t> </a:t>
            </a:r>
            <a:r>
              <a:rPr lang="en-US" sz="2000" dirty="0" err="1" smtClean="0"/>
              <a:t>Schwettmann</a:t>
            </a:r>
            <a:r>
              <a:rPr lang="en-US" sz="2000" dirty="0" smtClean="0"/>
              <a:t>, i11 Industries</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9A66C146-843B-48F7-A792-92EF9FF3154A}" type="slidenum">
              <a:rPr lang="en-US"/>
              <a:pPr/>
              <a:t>13</a:t>
            </a:fld>
            <a:endParaRPr lang="en-US"/>
          </a:p>
        </p:txBody>
      </p:sp>
      <p:sp>
        <p:nvSpPr>
          <p:cNvPr id="537602" name="Rectangle 2"/>
          <p:cNvSpPr>
            <a:spLocks noGrp="1" noChangeArrowheads="1"/>
          </p:cNvSpPr>
          <p:nvPr>
            <p:ph type="title"/>
          </p:nvPr>
        </p:nvSpPr>
        <p:spPr/>
        <p:txBody>
          <a:bodyPr/>
          <a:lstStyle/>
          <a:p>
            <a:r>
              <a:rPr lang="en-US" sz="3600"/>
              <a:t>This is an experiment!</a:t>
            </a:r>
          </a:p>
        </p:txBody>
      </p:sp>
      <p:sp>
        <p:nvSpPr>
          <p:cNvPr id="53760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0A494C96-A8C8-4EB8-BBEB-189F763251B2}" type="slidenum">
              <a:rPr lang="en-US"/>
              <a:pPr/>
              <a:t>14</a:t>
            </a:fld>
            <a:endParaRPr lang="en-US"/>
          </a:p>
        </p:txBody>
      </p:sp>
      <p:sp>
        <p:nvSpPr>
          <p:cNvPr id="538626" name="Rectangle 2"/>
          <p:cNvSpPr>
            <a:spLocks noGrp="1" noChangeArrowheads="1"/>
          </p:cNvSpPr>
          <p:nvPr>
            <p:ph type="title"/>
          </p:nvPr>
        </p:nvSpPr>
        <p:spPr/>
        <p:txBody>
          <a:bodyPr/>
          <a:lstStyle/>
          <a:p>
            <a:r>
              <a:rPr lang="en-US" sz="3600"/>
              <a:t>Supercomputing Exercises</a:t>
            </a:r>
          </a:p>
        </p:txBody>
      </p:sp>
      <p:sp>
        <p:nvSpPr>
          <p:cNvPr id="538627" name="Rectangle 3"/>
          <p:cNvSpPr>
            <a:spLocks noGrp="1" noChangeArrowheads="1"/>
          </p:cNvSpPr>
          <p:nvPr>
            <p:ph type="body" idx="1"/>
          </p:nvPr>
        </p:nvSpPr>
        <p:spPr/>
        <p:txBody>
          <a:bodyPr/>
          <a:lstStyle/>
          <a:p>
            <a:pPr>
              <a:lnSpc>
                <a:spcPct val="90000"/>
              </a:lnSpc>
              <a:buFont typeface="Wingdings" pitchFamily="2" charset="2"/>
              <a:buNone/>
            </a:pPr>
            <a:r>
              <a:rPr lang="en-US" dirty="0"/>
              <a:t>Want to do the “Supercomputing in Plain English” exercises?</a:t>
            </a:r>
          </a:p>
          <a:p>
            <a:pPr>
              <a:lnSpc>
                <a:spcPct val="90000"/>
              </a:lnSpc>
            </a:pPr>
            <a:r>
              <a:rPr lang="en-US" dirty="0"/>
              <a:t>The first exercise is already posted at:</a:t>
            </a:r>
          </a:p>
          <a:p>
            <a:pPr algn="ctr">
              <a:lnSpc>
                <a:spcPct val="90000"/>
              </a:lnSpc>
              <a:buFont typeface="Wingdings" pitchFamily="2" charset="2"/>
              <a:buNone/>
            </a:pPr>
            <a:r>
              <a:rPr lang="en-US" b="1" dirty="0">
                <a:latin typeface="Courier New" pitchFamily="49" charset="0"/>
                <a:hlinkClick r:id="rId2"/>
              </a:rPr>
              <a:t>http://www.oscer.ou.edu/education.php</a:t>
            </a:r>
            <a:endParaRPr lang="en-US" b="1" dirty="0">
              <a:latin typeface="Courier New" pitchFamily="49" charset="0"/>
            </a:endParaRPr>
          </a:p>
          <a:p>
            <a:pPr>
              <a:lnSpc>
                <a:spcPct val="90000"/>
              </a:lnSpc>
            </a:pPr>
            <a:r>
              <a:rPr lang="en-US" dirty="0"/>
              <a:t>If you don’t yet have a supercomputer account, you can get a temporary account, just for the “Supercomputing in Plain English” exercises, by sending e-mail to:</a:t>
            </a:r>
          </a:p>
          <a:p>
            <a:pPr algn="ctr">
              <a:lnSpc>
                <a:spcPct val="90000"/>
              </a:lnSpc>
              <a:buFont typeface="Wingdings" pitchFamily="2" charset="2"/>
              <a:buNone/>
            </a:pPr>
            <a:r>
              <a:rPr lang="en-US" b="1" dirty="0">
                <a:latin typeface="Courier New" pitchFamily="49" charset="0"/>
                <a:hlinkClick r:id="rId3"/>
              </a:rPr>
              <a:t>hneeman@ou.edu</a:t>
            </a:r>
            <a:endParaRPr lang="en-US" b="1" dirty="0">
              <a:latin typeface="Courier New" pitchFamily="49" charset="0"/>
            </a:endParaRPr>
          </a:p>
          <a:p>
            <a:pPr>
              <a:lnSpc>
                <a:spcPct val="90000"/>
              </a:lnSpc>
              <a:buFont typeface="Wingdings" pitchFamily="2" charset="2"/>
              <a:buNone/>
            </a:pPr>
            <a:r>
              <a:rPr lang="en-US" dirty="0"/>
              <a:t>Please note that this account is for doing the </a:t>
            </a:r>
            <a:r>
              <a:rPr lang="en-US" b="1" u="sng" dirty="0"/>
              <a:t>exercises only</a:t>
            </a:r>
            <a:r>
              <a:rPr lang="en-US" dirty="0"/>
              <a:t>, and will be shut down at the end of the series.</a:t>
            </a:r>
          </a:p>
          <a:p>
            <a:pPr>
              <a:lnSpc>
                <a:spcPct val="90000"/>
              </a:lnSpc>
            </a:pPr>
            <a:r>
              <a:rPr lang="en-US" dirty="0"/>
              <a:t>This week’s </a:t>
            </a:r>
            <a:r>
              <a:rPr lang="en-US" dirty="0" smtClean="0"/>
              <a:t>Tiling exercise </a:t>
            </a:r>
            <a:r>
              <a:rPr lang="en-US" dirty="0"/>
              <a:t>will </a:t>
            </a:r>
            <a:r>
              <a:rPr lang="en-US" dirty="0" smtClean="0"/>
              <a:t>give you experience optimizing performance by finding the best tile size.</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A066696-E8F5-48B1-9532-8E3CEAA80D21}" type="slidenum">
              <a:rPr lang="en-US"/>
              <a:pPr/>
              <a:t>15</a:t>
            </a:fld>
            <a:endParaRPr lang="en-US"/>
          </a:p>
        </p:txBody>
      </p:sp>
      <p:sp>
        <p:nvSpPr>
          <p:cNvPr id="558082" name="Rectangle 2"/>
          <p:cNvSpPr>
            <a:spLocks noGrp="1" noChangeArrowheads="1"/>
          </p:cNvSpPr>
          <p:nvPr>
            <p:ph type="title"/>
          </p:nvPr>
        </p:nvSpPr>
        <p:spPr/>
        <p:txBody>
          <a:bodyPr/>
          <a:lstStyle/>
          <a:p>
            <a:r>
              <a:rPr lang="en-US"/>
              <a:t>Outline</a:t>
            </a:r>
          </a:p>
        </p:txBody>
      </p:sp>
      <p:sp>
        <p:nvSpPr>
          <p:cNvPr id="558083" name="Rectangle 3"/>
          <p:cNvSpPr>
            <a:spLocks noGrp="1" noChangeArrowheads="1"/>
          </p:cNvSpPr>
          <p:nvPr>
            <p:ph type="body" idx="1"/>
          </p:nvPr>
        </p:nvSpPr>
        <p:spPr>
          <a:xfrm>
            <a:off x="831850" y="1371600"/>
            <a:ext cx="7332663" cy="4267200"/>
          </a:xfrm>
        </p:spPr>
        <p:txBody>
          <a:bodyPr/>
          <a:lstStyle/>
          <a:p>
            <a:r>
              <a:rPr lang="en-US" dirty="0"/>
              <a:t>What is the storage hierarchy?</a:t>
            </a:r>
          </a:p>
          <a:p>
            <a:pPr>
              <a:lnSpc>
                <a:spcPct val="80000"/>
              </a:lnSpc>
            </a:pPr>
            <a:r>
              <a:rPr lang="en-US" dirty="0"/>
              <a:t>Registers</a:t>
            </a:r>
          </a:p>
          <a:p>
            <a:pPr>
              <a:lnSpc>
                <a:spcPct val="80000"/>
              </a:lnSpc>
            </a:pPr>
            <a:r>
              <a:rPr lang="en-US" dirty="0"/>
              <a:t>Cache</a:t>
            </a:r>
          </a:p>
          <a:p>
            <a:pPr>
              <a:lnSpc>
                <a:spcPct val="80000"/>
              </a:lnSpc>
            </a:pPr>
            <a:r>
              <a:rPr lang="en-US" dirty="0"/>
              <a:t>Main Memory (RAM)</a:t>
            </a:r>
          </a:p>
          <a:p>
            <a:pPr>
              <a:lnSpc>
                <a:spcPct val="80000"/>
              </a:lnSpc>
            </a:pPr>
            <a:r>
              <a:rPr lang="en-US" dirty="0"/>
              <a:t>The Relationship Between RAM and Cache</a:t>
            </a:r>
          </a:p>
          <a:p>
            <a:pPr>
              <a:lnSpc>
                <a:spcPct val="80000"/>
              </a:lnSpc>
            </a:pPr>
            <a:r>
              <a:rPr lang="en-US" dirty="0"/>
              <a:t>The Importance of Being Local</a:t>
            </a:r>
          </a:p>
          <a:p>
            <a:pPr>
              <a:lnSpc>
                <a:spcPct val="80000"/>
              </a:lnSpc>
            </a:pPr>
            <a:r>
              <a:rPr lang="en-US" dirty="0"/>
              <a:t>Hard Disk</a:t>
            </a:r>
          </a:p>
          <a:p>
            <a:pPr>
              <a:lnSpc>
                <a:spcPct val="80000"/>
              </a:lnSpc>
            </a:pPr>
            <a:r>
              <a:rPr lang="en-US" dirty="0"/>
              <a:t>Virtual Memory</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a:t>Supercomputing in Plain </a:t>
            </a:r>
            <a:r>
              <a:rPr lang="en-US" dirty="0" smtClean="0"/>
              <a:t>English: Storage Hierarchy</a:t>
            </a:r>
            <a:endParaRPr lang="en-US" dirty="0"/>
          </a:p>
          <a:p>
            <a:pPr lvl="0"/>
            <a:r>
              <a:rPr lang="en-US" dirty="0" smtClean="0"/>
              <a:t>Tue Feb 15 2011</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16</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11"/>
          <p:cNvGrpSpPr>
            <a:grpSpLocks/>
          </p:cNvGrpSpPr>
          <p:nvPr/>
        </p:nvGrpSpPr>
        <p:grpSpPr bwMode="auto">
          <a:xfrm>
            <a:off x="685800" y="4362450"/>
            <a:ext cx="4156075" cy="1404938"/>
            <a:chOff x="240" y="2736"/>
            <a:chExt cx="2618" cy="885"/>
          </a:xfrm>
        </p:grpSpPr>
        <p:grpSp>
          <p:nvGrpSpPr>
            <p:cNvPr id="3"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4"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4"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4"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4"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4"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4"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4"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4"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4"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5"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a:t>Supercomputing in Plain </a:t>
            </a:r>
            <a:r>
              <a:rPr lang="en-US" dirty="0" smtClean="0"/>
              <a:t>English: Storage Hierarchy</a:t>
            </a:r>
            <a:endParaRPr lang="en-US" dirty="0"/>
          </a:p>
          <a:p>
            <a:pPr lvl="0"/>
            <a:r>
              <a:rPr lang="en-US" dirty="0" smtClean="0"/>
              <a:t>Tue Feb 15 2011</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17</a:t>
            </a:fld>
            <a:endParaRPr lang="en-US"/>
          </a:p>
        </p:txBody>
      </p:sp>
      <p:sp>
        <p:nvSpPr>
          <p:cNvPr id="44036" name="Rectangle 2"/>
          <p:cNvSpPr>
            <a:spLocks noGrp="1" noChangeArrowheads="1"/>
          </p:cNvSpPr>
          <p:nvPr>
            <p:ph type="title"/>
          </p:nvPr>
        </p:nvSpPr>
        <p:spPr/>
        <p:txBody>
          <a:bodyPr/>
          <a:lstStyle/>
          <a:p>
            <a:pPr eaLnBrk="1" hangingPunct="1"/>
            <a:r>
              <a:rPr lang="en-US" dirty="0" smtClean="0"/>
              <a:t>A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Core2 Duo SU9600                  1.6 GHz w/3 MB L2 Cache</a:t>
            </a:r>
          </a:p>
          <a:p>
            <a:pPr eaLnBrk="1" hangingPunct="1"/>
            <a:r>
              <a:rPr lang="en-US" sz="2200" dirty="0" smtClean="0"/>
              <a:t>4 GB 1066 MHz DDR3 SDRAM</a:t>
            </a:r>
          </a:p>
          <a:p>
            <a:pPr eaLnBrk="1" hangingPunct="1"/>
            <a:r>
              <a:rPr lang="en-US" sz="2200" dirty="0" smtClean="0"/>
              <a:t>256 GB SSD Hard Drive</a:t>
            </a:r>
          </a:p>
          <a:p>
            <a:pPr eaLnBrk="1" hangingPunct="1"/>
            <a:r>
              <a:rPr lang="en-US" sz="2200" dirty="0" smtClean="0"/>
              <a:t>DVD</a:t>
            </a:r>
            <a:r>
              <a:rPr lang="en-US" sz="2200" u="sng" dirty="0" smtClean="0"/>
              <a:t>+</a:t>
            </a:r>
            <a:r>
              <a:rPr lang="en-US" sz="2200" dirty="0" smtClean="0"/>
              <a:t>RW/CD-RW Drive (8x)</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454302" y="1828800"/>
            <a:ext cx="3357009" cy="523220"/>
          </a:xfrm>
          <a:prstGeom prst="rect">
            <a:avLst/>
          </a:prstGeom>
          <a:noFill/>
          <a:ln w="9525">
            <a:noFill/>
            <a:miter lim="800000"/>
            <a:headEnd/>
            <a:tailEnd/>
          </a:ln>
        </p:spPr>
        <p:txBody>
          <a:bodyPr wrap="none">
            <a:spAutoFit/>
          </a:bodyPr>
          <a:lstStyle/>
          <a:p>
            <a:r>
              <a:rPr lang="en-US" sz="2800" b="1" dirty="0"/>
              <a:t>Dell Latitude </a:t>
            </a:r>
            <a:r>
              <a:rPr lang="en-US" sz="2800" b="1" dirty="0" smtClean="0"/>
              <a:t>Z600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1066800" y="2438400"/>
            <a:ext cx="1709738" cy="17097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a:t>Supercomputing in Plain </a:t>
            </a:r>
            <a:r>
              <a:rPr lang="en-US" dirty="0" smtClean="0"/>
              <a:t>English: Storage Hierarchy</a:t>
            </a:r>
            <a:endParaRPr lang="en-US" dirty="0"/>
          </a:p>
          <a:p>
            <a:pPr lvl="0"/>
            <a:r>
              <a:rPr lang="en-US" dirty="0" smtClean="0"/>
              <a:t>Tue Feb 15 2011</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18</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nvPr>
        </p:nvGraphicFramePr>
        <p:xfrm>
          <a:off x="685800" y="1371600"/>
          <a:ext cx="7797800" cy="3815335"/>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(L2)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(1066MHz DDR3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DVD</a:t>
                      </a:r>
                      <a:r>
                        <a:rPr kumimoji="0" lang="en-US" sz="1400" b="0" i="0" u="sng" strike="noStrike" cap="none" normalizeH="0" baseline="0" dirty="0" smtClean="0">
                          <a:ln>
                            <a:noFill/>
                          </a:ln>
                          <a:solidFill>
                            <a:schemeClr val="tx1"/>
                          </a:solidFill>
                          <a:effectLst/>
                          <a:latin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rPr>
                        <a:t>R</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Phone Modem</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(56 Kbps)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314,573</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(12,800 MFLOP/s*)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27,276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4500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250      </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22             </a:t>
                      </a:r>
                      <a:r>
                        <a:rPr kumimoji="0" lang="en-US" sz="1400" b="0" i="0" u="none" strike="noStrike" cap="none" normalizeH="0" baseline="3000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464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256,000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$285 </a:t>
                      </a:r>
                      <a:r>
                        <a:rPr kumimoji="0" lang="en-US" sz="1400" b="0" i="0" u="none" strike="noStrike" cap="none" normalizeH="0" baseline="3000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$0.03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$0.002</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$0.00005 </a:t>
                      </a:r>
                      <a:r>
                        <a:rPr kumimoji="0" lang="en-US" sz="1400" b="0" i="0" u="none" strike="noStrike" cap="none" normalizeH="0" baseline="3000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charged per month (typically)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6016391"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MFLOP/s</a:t>
            </a:r>
            <a:r>
              <a:rPr lang="en-US" sz="1600" dirty="0"/>
              <a:t>: millions of floating point operations per second</a:t>
            </a:r>
          </a:p>
          <a:p>
            <a:pPr marL="457200" indent="-457200" algn="l"/>
            <a:r>
              <a:rPr lang="en-US" sz="1600" dirty="0"/>
              <a:t>** </a:t>
            </a:r>
            <a:r>
              <a:rPr lang="en-US" sz="1600" dirty="0" smtClean="0"/>
              <a:t>16 64-bit general purpose </a:t>
            </a:r>
            <a:r>
              <a:rPr lang="en-US" sz="1600" dirty="0"/>
              <a:t>registers, 8 80-bit floating point registers</a:t>
            </a:r>
            <a:r>
              <a:rPr lang="en-US" sz="1600" dirty="0" smtClean="0"/>
              <a:t>,</a:t>
            </a:r>
            <a:endParaRPr lang="en-US" sz="1600" dirty="0"/>
          </a:p>
          <a:p>
            <a:pPr marL="457200" indent="-457200" algn="l"/>
            <a:r>
              <a:rPr lang="en-US" sz="1600" dirty="0"/>
              <a:t>     </a:t>
            </a:r>
            <a:r>
              <a:rPr lang="en-US" sz="1600" dirty="0" smtClean="0"/>
              <a:t>16 </a:t>
            </a:r>
            <a:r>
              <a:rPr lang="en-US" sz="1600" dirty="0"/>
              <a:t>128-bit floating point </a:t>
            </a:r>
            <a:r>
              <a:rPr lang="en-US" sz="1600" dirty="0" smtClean="0"/>
              <a:t>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p:cNvPicPr>
            <a:picLocks noChangeAspect="1" noChangeArrowheads="1"/>
          </p:cNvPicPr>
          <p:nvPr/>
        </p:nvPicPr>
        <p:blipFill>
          <a:blip r:embed="rId4" cstate="print"/>
          <a:srcRect/>
          <a:stretch>
            <a:fillRect/>
          </a:stretch>
        </p:blipFill>
        <p:spPr bwMode="auto">
          <a:xfrm>
            <a:off x="7162800" y="55626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ctrTitle"/>
          </p:nvPr>
        </p:nvSpPr>
        <p:spPr/>
        <p:txBody>
          <a:bodyPr/>
          <a:lstStyle/>
          <a:p>
            <a:r>
              <a:rPr lang="en-US"/>
              <a:t/>
            </a:r>
            <a:br>
              <a:rPr lang="en-US"/>
            </a:br>
            <a:r>
              <a:rPr lang="en-US" sz="6000"/>
              <a:t>Registers</a:t>
            </a:r>
          </a:p>
        </p:txBody>
      </p:sp>
      <p:sp>
        <p:nvSpPr>
          <p:cNvPr id="562179" name="Text Box 3"/>
          <p:cNvSpPr txBox="1">
            <a:spLocks noChangeArrowheads="1"/>
          </p:cNvSpPr>
          <p:nvPr/>
        </p:nvSpPr>
        <p:spPr bwMode="auto">
          <a:xfrm>
            <a:off x="6080125" y="4760913"/>
            <a:ext cx="438150" cy="274637"/>
          </a:xfrm>
          <a:prstGeom prst="rect">
            <a:avLst/>
          </a:prstGeom>
          <a:noFill/>
          <a:ln w="9525">
            <a:noFill/>
            <a:miter lim="800000"/>
            <a:headEnd/>
            <a:tailEnd/>
          </a:ln>
          <a:effectLst/>
        </p:spPr>
        <p:txBody>
          <a:bodyPr wrap="none">
            <a:spAutoFit/>
          </a:bodyPr>
          <a:lstStyle/>
          <a:p>
            <a:pPr algn="l"/>
            <a:r>
              <a:rPr lang="en-US" sz="1200"/>
              <a:t>[25]</a:t>
            </a:r>
            <a:endParaRPr lang="en-US"/>
          </a:p>
        </p:txBody>
      </p:sp>
      <p:pic>
        <p:nvPicPr>
          <p:cNvPr id="562180"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a:t>This is an experiment!</a:t>
            </a:r>
          </a:p>
        </p:txBody>
      </p:sp>
      <p:sp>
        <p:nvSpPr>
          <p:cNvPr id="450563" name="Rectangle 3"/>
          <p:cNvSpPr>
            <a:spLocks noGrp="1" noChangeArrowheads="1"/>
          </p:cNvSpPr>
          <p:nvPr>
            <p:ph type="body" idx="1"/>
          </p:nvPr>
        </p:nvSpPr>
        <p:spPr/>
        <p:txBody>
          <a:bodyPr/>
          <a:lstStyle/>
          <a:p>
            <a:pPr>
              <a:buFont typeface="Wingdings" pitchFamily="2" charset="2"/>
              <a:buNone/>
            </a:pPr>
            <a:r>
              <a:rPr lang="en-US"/>
              <a:t>It’s the nature of these kinds of videoconferences that </a:t>
            </a:r>
            <a:r>
              <a:rPr lang="en-US" b="1"/>
              <a:t>FAILURES ARE GUARANTEED TO HAPPEN!       NO PROMISES!</a:t>
            </a:r>
          </a:p>
          <a:p>
            <a:pPr>
              <a:buFont typeface="Wingdings" pitchFamily="2" charset="2"/>
              <a:buNone/>
            </a:pPr>
            <a:r>
              <a:rPr lang="en-US"/>
              <a:t>So, please bear with us. Hopefully everything will work out well enough.</a:t>
            </a:r>
          </a:p>
          <a:p>
            <a:pPr>
              <a:buFont typeface="Wingdings" pitchFamily="2" charset="2"/>
              <a:buNone/>
            </a:pPr>
            <a:r>
              <a:rPr lang="en-US"/>
              <a:t>If you lose your connection, you can retry the same kind of connection, or try connecting another way.</a:t>
            </a:r>
          </a:p>
          <a:p>
            <a:pPr>
              <a:buFont typeface="Wingdings" pitchFamily="2" charset="2"/>
              <a:buNone/>
            </a:pPr>
            <a:r>
              <a:rPr lang="en-US"/>
              <a:t>Remember, if all else fails, you always have the toll free phone bridge to fall back 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41" name="Slide Number Placeholder 4"/>
          <p:cNvSpPr>
            <a:spLocks noGrp="1"/>
          </p:cNvSpPr>
          <p:nvPr>
            <p:ph type="sldNum" sz="quarter" idx="11"/>
          </p:nvPr>
        </p:nvSpPr>
        <p:spPr/>
        <p:txBody>
          <a:bodyPr/>
          <a:lstStyle/>
          <a:p>
            <a:fld id="{8BF17352-4F7F-4C1E-91B0-5CB094DFD86D}" type="slidenum">
              <a:rPr lang="en-US"/>
              <a:pPr/>
              <a:t>20</a:t>
            </a:fld>
            <a:endParaRPr lang="en-US"/>
          </a:p>
        </p:txBody>
      </p:sp>
      <p:sp>
        <p:nvSpPr>
          <p:cNvPr id="563202" name="Rectangle 2"/>
          <p:cNvSpPr>
            <a:spLocks noGrp="1" noChangeArrowheads="1"/>
          </p:cNvSpPr>
          <p:nvPr>
            <p:ph type="title"/>
          </p:nvPr>
        </p:nvSpPr>
        <p:spPr/>
        <p:txBody>
          <a:bodyPr/>
          <a:lstStyle/>
          <a:p>
            <a:r>
              <a:rPr lang="en-US"/>
              <a:t>What Are Registers?</a:t>
            </a:r>
          </a:p>
        </p:txBody>
      </p:sp>
      <p:sp>
        <p:nvSpPr>
          <p:cNvPr id="563203" name="Rectangle 3"/>
          <p:cNvSpPr>
            <a:spLocks noGrp="1" noChangeArrowheads="1"/>
          </p:cNvSpPr>
          <p:nvPr>
            <p:ph type="body" idx="1"/>
          </p:nvPr>
        </p:nvSpPr>
        <p:spPr>
          <a:xfrm>
            <a:off x="831850" y="1371600"/>
            <a:ext cx="7332663" cy="1828800"/>
          </a:xfrm>
        </p:spPr>
        <p:txBody>
          <a:bodyPr/>
          <a:lstStyle/>
          <a:p>
            <a:pPr>
              <a:buFont typeface="Wingdings" pitchFamily="2" charset="2"/>
              <a:buNone/>
            </a:pPr>
            <a:r>
              <a:rPr lang="en-US" b="1" i="1" u="sng"/>
              <a:t>Registers</a:t>
            </a:r>
            <a:r>
              <a:rPr lang="en-US"/>
              <a:t> are memory-like locations inside the Central Processing Unit that hold data that are </a:t>
            </a:r>
            <a:r>
              <a:rPr lang="en-US" b="1" u="sng">
                <a:solidFill>
                  <a:schemeClr val="folHlink"/>
                </a:solidFill>
              </a:rPr>
              <a:t>being used right now</a:t>
            </a:r>
            <a:r>
              <a:rPr lang="en-US"/>
              <a:t> in operations.</a:t>
            </a:r>
          </a:p>
        </p:txBody>
      </p:sp>
      <p:sp>
        <p:nvSpPr>
          <p:cNvPr id="563204" name="Text Box 4"/>
          <p:cNvSpPr txBox="1">
            <a:spLocks noChangeArrowheads="1"/>
          </p:cNvSpPr>
          <p:nvPr/>
        </p:nvSpPr>
        <p:spPr bwMode="auto">
          <a:xfrm>
            <a:off x="7010400" y="4648200"/>
            <a:ext cx="433388" cy="457200"/>
          </a:xfrm>
          <a:prstGeom prst="rect">
            <a:avLst/>
          </a:prstGeom>
          <a:noFill/>
          <a:ln w="9525">
            <a:noFill/>
            <a:miter lim="800000"/>
            <a:headEnd/>
            <a:tailEnd/>
          </a:ln>
          <a:effectLst/>
        </p:spPr>
        <p:txBody>
          <a:bodyPr wrap="none">
            <a:spAutoFit/>
          </a:bodyPr>
          <a:lstStyle/>
          <a:p>
            <a:r>
              <a:rPr lang="en-US" sz="2400">
                <a:latin typeface="Tahoma" pitchFamily="34" charset="0"/>
              </a:rPr>
              <a:t>…</a:t>
            </a:r>
          </a:p>
        </p:txBody>
      </p:sp>
      <p:sp>
        <p:nvSpPr>
          <p:cNvPr id="563205" name="Rectangle 5"/>
          <p:cNvSpPr>
            <a:spLocks noChangeArrowheads="1"/>
          </p:cNvSpPr>
          <p:nvPr/>
        </p:nvSpPr>
        <p:spPr bwMode="auto">
          <a:xfrm>
            <a:off x="1066800" y="3200400"/>
            <a:ext cx="7162800" cy="2819400"/>
          </a:xfrm>
          <a:prstGeom prst="rect">
            <a:avLst/>
          </a:prstGeom>
          <a:solidFill>
            <a:schemeClr val="accent1"/>
          </a:solidFill>
          <a:ln w="9525">
            <a:solidFill>
              <a:schemeClr val="tx1"/>
            </a:solidFill>
            <a:miter lim="800000"/>
            <a:headEnd/>
            <a:tailEnd/>
          </a:ln>
          <a:effectLst/>
        </p:spPr>
        <p:txBody>
          <a:bodyPr wrap="none" anchor="ctr"/>
          <a:lstStyle/>
          <a:p>
            <a:endParaRPr lang="en-US" sz="1600">
              <a:latin typeface="Tahoma" pitchFamily="34" charset="0"/>
            </a:endParaRPr>
          </a:p>
        </p:txBody>
      </p:sp>
      <p:sp>
        <p:nvSpPr>
          <p:cNvPr id="563206" name="Line 6"/>
          <p:cNvSpPr>
            <a:spLocks noChangeShapeType="1"/>
          </p:cNvSpPr>
          <p:nvPr/>
        </p:nvSpPr>
        <p:spPr bwMode="auto">
          <a:xfrm>
            <a:off x="35052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7" name="Line 7"/>
          <p:cNvSpPr>
            <a:spLocks noChangeShapeType="1"/>
          </p:cNvSpPr>
          <p:nvPr/>
        </p:nvSpPr>
        <p:spPr bwMode="auto">
          <a:xfrm>
            <a:off x="5943600" y="3200400"/>
            <a:ext cx="0" cy="2819400"/>
          </a:xfrm>
          <a:prstGeom prst="line">
            <a:avLst/>
          </a:prstGeom>
          <a:noFill/>
          <a:ln w="9525">
            <a:solidFill>
              <a:schemeClr val="tx1"/>
            </a:solidFill>
            <a:miter lim="800000"/>
            <a:headEnd/>
            <a:tailEnd/>
          </a:ln>
          <a:effectLst/>
        </p:spPr>
        <p:txBody>
          <a:bodyPr wrap="none"/>
          <a:lstStyle/>
          <a:p>
            <a:endParaRPr lang="en-US"/>
          </a:p>
        </p:txBody>
      </p:sp>
      <p:sp>
        <p:nvSpPr>
          <p:cNvPr id="563208" name="Rectangle 8"/>
          <p:cNvSpPr>
            <a:spLocks noChangeArrowheads="1"/>
          </p:cNvSpPr>
          <p:nvPr/>
        </p:nvSpPr>
        <p:spPr bwMode="auto">
          <a:xfrm>
            <a:off x="3581400" y="3206750"/>
            <a:ext cx="2349500" cy="366713"/>
          </a:xfrm>
          <a:prstGeom prst="rect">
            <a:avLst/>
          </a:prstGeom>
          <a:noFill/>
          <a:ln w="9525">
            <a:noFill/>
            <a:miter lim="800000"/>
            <a:headEnd/>
            <a:tailEnd/>
          </a:ln>
          <a:effectLst/>
        </p:spPr>
        <p:txBody>
          <a:bodyPr wrap="none">
            <a:spAutoFit/>
          </a:bodyPr>
          <a:lstStyle/>
          <a:p>
            <a:pPr algn="l"/>
            <a:r>
              <a:rPr lang="en-US" b="1"/>
              <a:t>Arithmetic/Logic Unit</a:t>
            </a:r>
          </a:p>
        </p:txBody>
      </p:sp>
      <p:sp>
        <p:nvSpPr>
          <p:cNvPr id="563209" name="Text Box 9"/>
          <p:cNvSpPr txBox="1">
            <a:spLocks noChangeArrowheads="1"/>
          </p:cNvSpPr>
          <p:nvPr/>
        </p:nvSpPr>
        <p:spPr bwMode="auto">
          <a:xfrm>
            <a:off x="1497013" y="3206750"/>
            <a:ext cx="1435100" cy="366713"/>
          </a:xfrm>
          <a:prstGeom prst="rect">
            <a:avLst/>
          </a:prstGeom>
          <a:noFill/>
          <a:ln w="9525">
            <a:noFill/>
            <a:miter lim="800000"/>
            <a:headEnd/>
            <a:tailEnd/>
          </a:ln>
          <a:effectLst/>
        </p:spPr>
        <p:txBody>
          <a:bodyPr wrap="none">
            <a:spAutoFit/>
          </a:bodyPr>
          <a:lstStyle/>
          <a:p>
            <a:r>
              <a:rPr lang="en-US" b="1"/>
              <a:t>Control Unit</a:t>
            </a:r>
          </a:p>
        </p:txBody>
      </p:sp>
      <p:sp>
        <p:nvSpPr>
          <p:cNvPr id="563210" name="Text Box 10"/>
          <p:cNvSpPr txBox="1">
            <a:spLocks noChangeArrowheads="1"/>
          </p:cNvSpPr>
          <p:nvPr/>
        </p:nvSpPr>
        <p:spPr bwMode="auto">
          <a:xfrm>
            <a:off x="6367463" y="3132138"/>
            <a:ext cx="1385887" cy="457200"/>
          </a:xfrm>
          <a:prstGeom prst="rect">
            <a:avLst/>
          </a:prstGeom>
          <a:noFill/>
          <a:ln w="9525">
            <a:noFill/>
            <a:miter lim="800000"/>
            <a:headEnd/>
            <a:tailEnd/>
          </a:ln>
          <a:effectLst/>
        </p:spPr>
        <p:txBody>
          <a:bodyPr wrap="none">
            <a:spAutoFit/>
          </a:bodyPr>
          <a:lstStyle/>
          <a:p>
            <a:r>
              <a:rPr lang="en-US" sz="2400" b="1"/>
              <a:t>Registers</a:t>
            </a:r>
          </a:p>
        </p:txBody>
      </p:sp>
      <p:sp>
        <p:nvSpPr>
          <p:cNvPr id="563211" name="Rectangle 11"/>
          <p:cNvSpPr>
            <a:spLocks noChangeArrowheads="1"/>
          </p:cNvSpPr>
          <p:nvPr/>
        </p:nvSpPr>
        <p:spPr bwMode="auto">
          <a:xfrm>
            <a:off x="1219200" y="35052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Next Instruction</a:t>
            </a:r>
          </a:p>
        </p:txBody>
      </p:sp>
      <p:sp>
        <p:nvSpPr>
          <p:cNvPr id="563212" name="Rectangle 12"/>
          <p:cNvSpPr>
            <a:spLocks noChangeArrowheads="1"/>
          </p:cNvSpPr>
          <p:nvPr/>
        </p:nvSpPr>
        <p:spPr bwMode="auto">
          <a:xfrm>
            <a:off x="37338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Add</a:t>
            </a:r>
          </a:p>
        </p:txBody>
      </p:sp>
      <p:sp>
        <p:nvSpPr>
          <p:cNvPr id="563213" name="Rectangle 13"/>
          <p:cNvSpPr>
            <a:spLocks noChangeArrowheads="1"/>
          </p:cNvSpPr>
          <p:nvPr/>
        </p:nvSpPr>
        <p:spPr bwMode="auto">
          <a:xfrm>
            <a:off x="4953000" y="35814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Sub</a:t>
            </a:r>
          </a:p>
        </p:txBody>
      </p:sp>
      <p:sp>
        <p:nvSpPr>
          <p:cNvPr id="563214" name="Rectangle 14"/>
          <p:cNvSpPr>
            <a:spLocks noChangeArrowheads="1"/>
          </p:cNvSpPr>
          <p:nvPr/>
        </p:nvSpPr>
        <p:spPr bwMode="auto">
          <a:xfrm>
            <a:off x="37338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Mult</a:t>
            </a:r>
          </a:p>
        </p:txBody>
      </p:sp>
      <p:sp>
        <p:nvSpPr>
          <p:cNvPr id="563215" name="Rectangle 15"/>
          <p:cNvSpPr>
            <a:spLocks noChangeArrowheads="1"/>
          </p:cNvSpPr>
          <p:nvPr/>
        </p:nvSpPr>
        <p:spPr bwMode="auto">
          <a:xfrm>
            <a:off x="4953000" y="4191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Div</a:t>
            </a:r>
          </a:p>
        </p:txBody>
      </p:sp>
      <p:sp>
        <p:nvSpPr>
          <p:cNvPr id="563216" name="Rectangle 16"/>
          <p:cNvSpPr>
            <a:spLocks noChangeArrowheads="1"/>
          </p:cNvSpPr>
          <p:nvPr/>
        </p:nvSpPr>
        <p:spPr bwMode="auto">
          <a:xfrm>
            <a:off x="37338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And</a:t>
            </a:r>
          </a:p>
        </p:txBody>
      </p:sp>
      <p:sp>
        <p:nvSpPr>
          <p:cNvPr id="563217" name="Rectangle 17"/>
          <p:cNvSpPr>
            <a:spLocks noChangeArrowheads="1"/>
          </p:cNvSpPr>
          <p:nvPr/>
        </p:nvSpPr>
        <p:spPr bwMode="auto">
          <a:xfrm>
            <a:off x="4953000" y="48006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Or</a:t>
            </a:r>
          </a:p>
        </p:txBody>
      </p:sp>
      <p:sp>
        <p:nvSpPr>
          <p:cNvPr id="563218" name="Rectangle 18"/>
          <p:cNvSpPr>
            <a:spLocks noChangeArrowheads="1"/>
          </p:cNvSpPr>
          <p:nvPr/>
        </p:nvSpPr>
        <p:spPr bwMode="auto">
          <a:xfrm>
            <a:off x="3733800" y="5334000"/>
            <a:ext cx="762000" cy="457200"/>
          </a:xfrm>
          <a:prstGeom prst="rect">
            <a:avLst/>
          </a:prstGeom>
          <a:solidFill>
            <a:srgbClr val="FF5050"/>
          </a:solidFill>
          <a:ln w="9525">
            <a:solidFill>
              <a:schemeClr val="tx1"/>
            </a:solidFill>
            <a:miter lim="800000"/>
            <a:headEnd/>
            <a:tailEnd/>
          </a:ln>
          <a:effectLst/>
        </p:spPr>
        <p:txBody>
          <a:bodyPr wrap="none" anchor="ctr"/>
          <a:lstStyle/>
          <a:p>
            <a:r>
              <a:rPr lang="en-US" sz="1600"/>
              <a:t>Not</a:t>
            </a:r>
          </a:p>
        </p:txBody>
      </p:sp>
      <p:sp>
        <p:nvSpPr>
          <p:cNvPr id="563219" name="Text Box 19"/>
          <p:cNvSpPr txBox="1">
            <a:spLocks noChangeArrowheads="1"/>
          </p:cNvSpPr>
          <p:nvPr/>
        </p:nvSpPr>
        <p:spPr bwMode="auto">
          <a:xfrm>
            <a:off x="5078413" y="5265738"/>
            <a:ext cx="488950" cy="457200"/>
          </a:xfrm>
          <a:prstGeom prst="rect">
            <a:avLst/>
          </a:prstGeom>
          <a:noFill/>
          <a:ln w="9525">
            <a:noFill/>
            <a:miter lim="800000"/>
            <a:headEnd/>
            <a:tailEnd/>
          </a:ln>
          <a:effectLst/>
        </p:spPr>
        <p:txBody>
          <a:bodyPr wrap="none">
            <a:spAutoFit/>
          </a:bodyPr>
          <a:lstStyle/>
          <a:p>
            <a:r>
              <a:rPr lang="en-US" sz="2400"/>
              <a:t>…</a:t>
            </a:r>
          </a:p>
        </p:txBody>
      </p:sp>
      <p:sp>
        <p:nvSpPr>
          <p:cNvPr id="563220" name="Line 20"/>
          <p:cNvSpPr>
            <a:spLocks noChangeShapeType="1"/>
          </p:cNvSpPr>
          <p:nvPr/>
        </p:nvSpPr>
        <p:spPr bwMode="auto">
          <a:xfrm>
            <a:off x="5943600" y="3581400"/>
            <a:ext cx="2286000" cy="0"/>
          </a:xfrm>
          <a:prstGeom prst="line">
            <a:avLst/>
          </a:prstGeom>
          <a:noFill/>
          <a:ln w="9525">
            <a:solidFill>
              <a:schemeClr val="tx1"/>
            </a:solidFill>
            <a:miter lim="800000"/>
            <a:headEnd/>
            <a:tailEnd/>
          </a:ln>
          <a:effectLst/>
        </p:spPr>
        <p:txBody>
          <a:bodyPr wrap="none"/>
          <a:lstStyle/>
          <a:p>
            <a:endParaRPr lang="en-US"/>
          </a:p>
        </p:txBody>
      </p:sp>
      <p:sp>
        <p:nvSpPr>
          <p:cNvPr id="563221" name="Line 21"/>
          <p:cNvSpPr>
            <a:spLocks noChangeShapeType="1"/>
          </p:cNvSpPr>
          <p:nvPr/>
        </p:nvSpPr>
        <p:spPr bwMode="auto">
          <a:xfrm>
            <a:off x="5943600" y="4724400"/>
            <a:ext cx="2286000" cy="0"/>
          </a:xfrm>
          <a:prstGeom prst="line">
            <a:avLst/>
          </a:prstGeom>
          <a:noFill/>
          <a:ln w="9525">
            <a:solidFill>
              <a:schemeClr val="tx1"/>
            </a:solidFill>
            <a:miter lim="800000"/>
            <a:headEnd/>
            <a:tailEnd/>
          </a:ln>
          <a:effectLst/>
        </p:spPr>
        <p:txBody>
          <a:bodyPr wrap="none"/>
          <a:lstStyle/>
          <a:p>
            <a:endParaRPr lang="en-US"/>
          </a:p>
        </p:txBody>
      </p:sp>
      <p:sp>
        <p:nvSpPr>
          <p:cNvPr id="563222" name="Text Box 22"/>
          <p:cNvSpPr txBox="1">
            <a:spLocks noChangeArrowheads="1"/>
          </p:cNvSpPr>
          <p:nvPr/>
        </p:nvSpPr>
        <p:spPr bwMode="auto">
          <a:xfrm>
            <a:off x="6743700" y="3587750"/>
            <a:ext cx="762000" cy="336550"/>
          </a:xfrm>
          <a:prstGeom prst="rect">
            <a:avLst/>
          </a:prstGeom>
          <a:noFill/>
          <a:ln w="9525">
            <a:noFill/>
            <a:miter lim="800000"/>
            <a:headEnd/>
            <a:tailEnd/>
          </a:ln>
          <a:effectLst/>
        </p:spPr>
        <p:txBody>
          <a:bodyPr wrap="none">
            <a:spAutoFit/>
          </a:bodyPr>
          <a:lstStyle/>
          <a:p>
            <a:r>
              <a:rPr lang="en-US" sz="1600"/>
              <a:t>Integer</a:t>
            </a:r>
          </a:p>
        </p:txBody>
      </p:sp>
      <p:sp>
        <p:nvSpPr>
          <p:cNvPr id="563223" name="Text Box 23"/>
          <p:cNvSpPr txBox="1">
            <a:spLocks noChangeArrowheads="1"/>
          </p:cNvSpPr>
          <p:nvPr/>
        </p:nvSpPr>
        <p:spPr bwMode="auto">
          <a:xfrm>
            <a:off x="6432550" y="4730750"/>
            <a:ext cx="1344613" cy="336550"/>
          </a:xfrm>
          <a:prstGeom prst="rect">
            <a:avLst/>
          </a:prstGeom>
          <a:noFill/>
          <a:ln w="9525">
            <a:noFill/>
            <a:miter lim="800000"/>
            <a:headEnd/>
            <a:tailEnd/>
          </a:ln>
          <a:effectLst/>
        </p:spPr>
        <p:txBody>
          <a:bodyPr wrap="none">
            <a:spAutoFit/>
          </a:bodyPr>
          <a:lstStyle/>
          <a:p>
            <a:r>
              <a:rPr lang="en-US" sz="1600"/>
              <a:t>Floating Point</a:t>
            </a:r>
          </a:p>
        </p:txBody>
      </p:sp>
      <p:sp>
        <p:nvSpPr>
          <p:cNvPr id="563224" name="Rectangle 24"/>
          <p:cNvSpPr>
            <a:spLocks noChangeArrowheads="1"/>
          </p:cNvSpPr>
          <p:nvPr/>
        </p:nvSpPr>
        <p:spPr bwMode="auto">
          <a:xfrm>
            <a:off x="60960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25" name="Rectangle 25"/>
          <p:cNvSpPr>
            <a:spLocks noChangeArrowheads="1"/>
          </p:cNvSpPr>
          <p:nvPr/>
        </p:nvSpPr>
        <p:spPr bwMode="auto">
          <a:xfrm>
            <a:off x="71628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6" name="Rectangle 26"/>
          <p:cNvSpPr>
            <a:spLocks noChangeArrowheads="1"/>
          </p:cNvSpPr>
          <p:nvPr/>
        </p:nvSpPr>
        <p:spPr bwMode="auto">
          <a:xfrm>
            <a:off x="60960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7" name="Rectangle 27"/>
          <p:cNvSpPr>
            <a:spLocks noChangeArrowheads="1"/>
          </p:cNvSpPr>
          <p:nvPr/>
        </p:nvSpPr>
        <p:spPr bwMode="auto">
          <a:xfrm>
            <a:off x="7162800" y="42672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8" name="Rectangle 28"/>
          <p:cNvSpPr>
            <a:spLocks noChangeArrowheads="1"/>
          </p:cNvSpPr>
          <p:nvPr/>
        </p:nvSpPr>
        <p:spPr bwMode="auto">
          <a:xfrm>
            <a:off x="6096000" y="3962400"/>
            <a:ext cx="914400" cy="228600"/>
          </a:xfrm>
          <a:prstGeom prst="rect">
            <a:avLst/>
          </a:prstGeom>
          <a:solidFill>
            <a:srgbClr val="3399FF"/>
          </a:solidFill>
          <a:ln w="9525">
            <a:solidFill>
              <a:schemeClr val="tx1"/>
            </a:solidFill>
            <a:miter lim="800000"/>
            <a:headEnd/>
            <a:tailEnd/>
          </a:ln>
          <a:effectLst/>
        </p:spPr>
        <p:txBody>
          <a:bodyPr wrap="none" anchor="ctr"/>
          <a:lstStyle/>
          <a:p>
            <a:endParaRPr lang="en-US"/>
          </a:p>
        </p:txBody>
      </p:sp>
      <p:sp>
        <p:nvSpPr>
          <p:cNvPr id="563229" name="Rectangle 29"/>
          <p:cNvSpPr>
            <a:spLocks noChangeArrowheads="1"/>
          </p:cNvSpPr>
          <p:nvPr/>
        </p:nvSpPr>
        <p:spPr bwMode="auto">
          <a:xfrm>
            <a:off x="7162800" y="51054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0" name="Rectangle 30"/>
          <p:cNvSpPr>
            <a:spLocks noChangeArrowheads="1"/>
          </p:cNvSpPr>
          <p:nvPr/>
        </p:nvSpPr>
        <p:spPr bwMode="auto">
          <a:xfrm>
            <a:off x="60960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1" name="Rectangle 31"/>
          <p:cNvSpPr>
            <a:spLocks noChangeArrowheads="1"/>
          </p:cNvSpPr>
          <p:nvPr/>
        </p:nvSpPr>
        <p:spPr bwMode="auto">
          <a:xfrm>
            <a:off x="7162800" y="5410200"/>
            <a:ext cx="914400" cy="228600"/>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563232" name="Text Box 32"/>
          <p:cNvSpPr txBox="1">
            <a:spLocks noChangeArrowheads="1"/>
          </p:cNvSpPr>
          <p:nvPr/>
        </p:nvSpPr>
        <p:spPr bwMode="auto">
          <a:xfrm>
            <a:off x="68310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3" name="Rectangle 33"/>
          <p:cNvSpPr>
            <a:spLocks noChangeArrowheads="1"/>
          </p:cNvSpPr>
          <p:nvPr/>
        </p:nvSpPr>
        <p:spPr bwMode="auto">
          <a:xfrm>
            <a:off x="1219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Fetch Data</a:t>
            </a:r>
          </a:p>
        </p:txBody>
      </p:sp>
      <p:sp>
        <p:nvSpPr>
          <p:cNvPr id="563234" name="Rectangle 34"/>
          <p:cNvSpPr>
            <a:spLocks noChangeArrowheads="1"/>
          </p:cNvSpPr>
          <p:nvPr/>
        </p:nvSpPr>
        <p:spPr bwMode="auto">
          <a:xfrm>
            <a:off x="2362200" y="4038600"/>
            <a:ext cx="990600" cy="457200"/>
          </a:xfrm>
          <a:prstGeom prst="rect">
            <a:avLst/>
          </a:prstGeom>
          <a:solidFill>
            <a:schemeClr val="accent2"/>
          </a:solidFill>
          <a:ln w="9525">
            <a:solidFill>
              <a:schemeClr val="tx1"/>
            </a:solidFill>
            <a:miter lim="800000"/>
            <a:headEnd/>
            <a:tailEnd/>
          </a:ln>
          <a:effectLst/>
        </p:spPr>
        <p:txBody>
          <a:bodyPr wrap="none" anchor="ctr"/>
          <a:lstStyle/>
          <a:p>
            <a:r>
              <a:rPr lang="en-US" sz="1400"/>
              <a:t>Store Data</a:t>
            </a:r>
          </a:p>
        </p:txBody>
      </p:sp>
      <p:sp>
        <p:nvSpPr>
          <p:cNvPr id="563235" name="Rectangle 35"/>
          <p:cNvSpPr>
            <a:spLocks noChangeArrowheads="1"/>
          </p:cNvSpPr>
          <p:nvPr/>
        </p:nvSpPr>
        <p:spPr bwMode="auto">
          <a:xfrm>
            <a:off x="1219200" y="45720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Increment Instruction Ptr</a:t>
            </a:r>
          </a:p>
        </p:txBody>
      </p:sp>
      <p:sp>
        <p:nvSpPr>
          <p:cNvPr id="563236" name="Rectangle 36"/>
          <p:cNvSpPr>
            <a:spLocks noChangeArrowheads="1"/>
          </p:cNvSpPr>
          <p:nvPr/>
        </p:nvSpPr>
        <p:spPr bwMode="auto">
          <a:xfrm>
            <a:off x="1219200" y="5105400"/>
            <a:ext cx="2133600" cy="457200"/>
          </a:xfrm>
          <a:prstGeom prst="rect">
            <a:avLst/>
          </a:prstGeom>
          <a:solidFill>
            <a:schemeClr val="accent2"/>
          </a:solidFill>
          <a:ln w="9525">
            <a:solidFill>
              <a:schemeClr val="tx1"/>
            </a:solidFill>
            <a:miter lim="800000"/>
            <a:headEnd/>
            <a:tailEnd/>
          </a:ln>
          <a:effectLst/>
        </p:spPr>
        <p:txBody>
          <a:bodyPr wrap="none" anchor="ctr"/>
          <a:lstStyle/>
          <a:p>
            <a:r>
              <a:rPr lang="en-US" sz="1400"/>
              <a:t>Execute Instruction</a:t>
            </a:r>
          </a:p>
        </p:txBody>
      </p:sp>
      <p:sp>
        <p:nvSpPr>
          <p:cNvPr id="563237" name="Text Box 37"/>
          <p:cNvSpPr txBox="1">
            <a:spLocks noChangeArrowheads="1"/>
          </p:cNvSpPr>
          <p:nvPr/>
        </p:nvSpPr>
        <p:spPr bwMode="auto">
          <a:xfrm>
            <a:off x="2030413" y="5418138"/>
            <a:ext cx="488950" cy="457200"/>
          </a:xfrm>
          <a:prstGeom prst="rect">
            <a:avLst/>
          </a:prstGeom>
          <a:noFill/>
          <a:ln w="9525">
            <a:noFill/>
            <a:miter lim="800000"/>
            <a:headEnd/>
            <a:tailEnd/>
          </a:ln>
          <a:effectLst/>
        </p:spPr>
        <p:txBody>
          <a:bodyPr wrap="none">
            <a:spAutoFit/>
          </a:bodyPr>
          <a:lstStyle/>
          <a:p>
            <a:r>
              <a:rPr lang="en-US" sz="2400"/>
              <a:t>…</a:t>
            </a:r>
          </a:p>
        </p:txBody>
      </p:sp>
      <p:sp>
        <p:nvSpPr>
          <p:cNvPr id="563238" name="Text Box 38"/>
          <p:cNvSpPr txBox="1">
            <a:spLocks noChangeArrowheads="1"/>
          </p:cNvSpPr>
          <p:nvPr/>
        </p:nvSpPr>
        <p:spPr bwMode="auto">
          <a:xfrm>
            <a:off x="4192588" y="2678113"/>
            <a:ext cx="1019175" cy="579437"/>
          </a:xfrm>
          <a:prstGeom prst="rect">
            <a:avLst/>
          </a:prstGeom>
          <a:noFill/>
          <a:ln w="9525">
            <a:noFill/>
            <a:miter lim="800000"/>
            <a:headEnd/>
            <a:tailEnd/>
          </a:ln>
          <a:effectLst/>
        </p:spPr>
        <p:txBody>
          <a:bodyPr wrap="none">
            <a:spAutoFit/>
          </a:bodyPr>
          <a:lstStyle/>
          <a:p>
            <a:r>
              <a:rPr lang="en-US" sz="3200" b="1"/>
              <a:t>CPU</a:t>
            </a:r>
          </a:p>
        </p:txBody>
      </p:sp>
      <p:sp>
        <p:nvSpPr>
          <p:cNvPr id="563239" name="Line 39"/>
          <p:cNvSpPr>
            <a:spLocks noChangeShapeType="1"/>
          </p:cNvSpPr>
          <p:nvPr/>
        </p:nvSpPr>
        <p:spPr bwMode="auto">
          <a:xfrm>
            <a:off x="6400800" y="2286000"/>
            <a:ext cx="685800" cy="838200"/>
          </a:xfrm>
          <a:prstGeom prst="line">
            <a:avLst/>
          </a:prstGeom>
          <a:noFill/>
          <a:ln w="9525">
            <a:solidFill>
              <a:schemeClr val="tx1"/>
            </a:solidFill>
            <a:miter lim="800000"/>
            <a:headEnd/>
            <a:tailEnd type="triangle" w="lg" len="lg"/>
          </a:ln>
          <a:effectLst/>
        </p:spPr>
        <p:txBody>
          <a:bodyPr wrap="none"/>
          <a:lstStyle/>
          <a:p>
            <a:endParaRPr lang="en-US"/>
          </a:p>
        </p:txBody>
      </p:sp>
      <p:sp>
        <p:nvSpPr>
          <p:cNvPr id="42"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27" name="Slide Number Placeholder 4"/>
          <p:cNvSpPr>
            <a:spLocks noGrp="1"/>
          </p:cNvSpPr>
          <p:nvPr>
            <p:ph type="sldNum" sz="quarter" idx="11"/>
          </p:nvPr>
        </p:nvSpPr>
        <p:spPr/>
        <p:txBody>
          <a:bodyPr/>
          <a:lstStyle/>
          <a:p>
            <a:fld id="{8EC83EAD-24CA-4DF9-9EFC-603091E7DA91}" type="slidenum">
              <a:rPr lang="en-US"/>
              <a:pPr/>
              <a:t>21</a:t>
            </a:fld>
            <a:endParaRPr lang="en-US"/>
          </a:p>
        </p:txBody>
      </p:sp>
      <p:sp>
        <p:nvSpPr>
          <p:cNvPr id="564226" name="Rectangle 2"/>
          <p:cNvSpPr>
            <a:spLocks noGrp="1" noChangeArrowheads="1"/>
          </p:cNvSpPr>
          <p:nvPr>
            <p:ph type="title"/>
          </p:nvPr>
        </p:nvSpPr>
        <p:spPr/>
        <p:txBody>
          <a:bodyPr/>
          <a:lstStyle/>
          <a:p>
            <a:r>
              <a:rPr lang="en-US"/>
              <a:t>How Registers Are Used</a:t>
            </a:r>
          </a:p>
        </p:txBody>
      </p:sp>
      <p:sp>
        <p:nvSpPr>
          <p:cNvPr id="564227" name="Rectangle 3"/>
          <p:cNvSpPr>
            <a:spLocks noGrp="1" noChangeArrowheads="1"/>
          </p:cNvSpPr>
          <p:nvPr>
            <p:ph type="body" idx="1"/>
          </p:nvPr>
        </p:nvSpPr>
        <p:spPr>
          <a:xfrm>
            <a:off x="609600" y="1295400"/>
            <a:ext cx="7772400" cy="2209800"/>
          </a:xfrm>
        </p:spPr>
        <p:txBody>
          <a:bodyPr/>
          <a:lstStyle/>
          <a:p>
            <a:pPr>
              <a:lnSpc>
                <a:spcPct val="90000"/>
              </a:lnSpc>
            </a:pPr>
            <a:r>
              <a:rPr lang="en-US"/>
              <a:t>Every arithmetic or logical operation has one or more operands and one result.</a:t>
            </a:r>
          </a:p>
          <a:p>
            <a:pPr>
              <a:lnSpc>
                <a:spcPct val="80000"/>
              </a:lnSpc>
            </a:pPr>
            <a:r>
              <a:rPr lang="en-US"/>
              <a:t>Operands are contained in source registers.</a:t>
            </a:r>
          </a:p>
          <a:p>
            <a:pPr>
              <a:lnSpc>
                <a:spcPct val="80000"/>
              </a:lnSpc>
            </a:pPr>
            <a:r>
              <a:rPr lang="en-US"/>
              <a:t>A “black box” of circuits performs the operation.</a:t>
            </a:r>
          </a:p>
          <a:p>
            <a:pPr>
              <a:lnSpc>
                <a:spcPct val="80000"/>
              </a:lnSpc>
            </a:pPr>
            <a:r>
              <a:rPr lang="en-US"/>
              <a:t>The result goes into a destination register.</a:t>
            </a:r>
          </a:p>
        </p:txBody>
      </p:sp>
      <p:sp>
        <p:nvSpPr>
          <p:cNvPr id="564228" name="Text Box 4"/>
          <p:cNvSpPr txBox="1">
            <a:spLocks noChangeArrowheads="1"/>
          </p:cNvSpPr>
          <p:nvPr/>
        </p:nvSpPr>
        <p:spPr bwMode="auto">
          <a:xfrm rot="16200000">
            <a:off x="239712" y="5170488"/>
            <a:ext cx="1349375" cy="457200"/>
          </a:xfrm>
          <a:prstGeom prst="rect">
            <a:avLst/>
          </a:prstGeom>
          <a:noFill/>
          <a:ln w="9525">
            <a:noFill/>
            <a:miter lim="800000"/>
            <a:headEnd/>
            <a:tailEnd/>
          </a:ln>
          <a:effectLst/>
        </p:spPr>
        <p:txBody>
          <a:bodyPr wrap="none">
            <a:spAutoFit/>
          </a:bodyPr>
          <a:lstStyle/>
          <a:p>
            <a:pPr algn="l"/>
            <a:r>
              <a:rPr lang="en-US" sz="2400"/>
              <a:t>Example:</a:t>
            </a:r>
          </a:p>
        </p:txBody>
      </p:sp>
      <p:sp>
        <p:nvSpPr>
          <p:cNvPr id="564229" name="Rectangle 5"/>
          <p:cNvSpPr>
            <a:spLocks noChangeArrowheads="1"/>
          </p:cNvSpPr>
          <p:nvPr/>
        </p:nvSpPr>
        <p:spPr bwMode="auto">
          <a:xfrm>
            <a:off x="1143000" y="4876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addend in R0</a:t>
            </a:r>
          </a:p>
        </p:txBody>
      </p:sp>
      <p:sp>
        <p:nvSpPr>
          <p:cNvPr id="564230" name="Rectangle 6"/>
          <p:cNvSpPr>
            <a:spLocks noChangeArrowheads="1"/>
          </p:cNvSpPr>
          <p:nvPr/>
        </p:nvSpPr>
        <p:spPr bwMode="auto">
          <a:xfrm>
            <a:off x="1143000" y="54864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augend in R1</a:t>
            </a:r>
          </a:p>
        </p:txBody>
      </p:sp>
      <p:sp>
        <p:nvSpPr>
          <p:cNvPr id="564231" name="Rectangle 7"/>
          <p:cNvSpPr>
            <a:spLocks noChangeArrowheads="1"/>
          </p:cNvSpPr>
          <p:nvPr/>
        </p:nvSpPr>
        <p:spPr bwMode="auto">
          <a:xfrm>
            <a:off x="3810000" y="5029200"/>
            <a:ext cx="990600" cy="914400"/>
          </a:xfrm>
          <a:prstGeom prst="rect">
            <a:avLst/>
          </a:prstGeom>
          <a:solidFill>
            <a:srgbClr val="FF5050"/>
          </a:solidFill>
          <a:ln w="9525">
            <a:solidFill>
              <a:schemeClr val="tx1"/>
            </a:solidFill>
            <a:miter lim="800000"/>
            <a:headEnd/>
            <a:tailEnd/>
          </a:ln>
          <a:effectLst/>
        </p:spPr>
        <p:txBody>
          <a:bodyPr wrap="none" anchor="ctr"/>
          <a:lstStyle/>
          <a:p>
            <a:r>
              <a:rPr lang="en-US" sz="2000"/>
              <a:t>ADD</a:t>
            </a:r>
          </a:p>
        </p:txBody>
      </p:sp>
      <p:sp>
        <p:nvSpPr>
          <p:cNvPr id="564232" name="Line 8"/>
          <p:cNvSpPr>
            <a:spLocks noChangeShapeType="1"/>
          </p:cNvSpPr>
          <p:nvPr/>
        </p:nvSpPr>
        <p:spPr bwMode="auto">
          <a:xfrm>
            <a:off x="2590800" y="51816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3" name="Line 9"/>
          <p:cNvSpPr>
            <a:spLocks noChangeShapeType="1"/>
          </p:cNvSpPr>
          <p:nvPr/>
        </p:nvSpPr>
        <p:spPr bwMode="auto">
          <a:xfrm>
            <a:off x="2590800" y="5715000"/>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4" name="Line 10"/>
          <p:cNvSpPr>
            <a:spLocks noChangeShapeType="1"/>
          </p:cNvSpPr>
          <p:nvPr/>
        </p:nvSpPr>
        <p:spPr bwMode="auto">
          <a:xfrm>
            <a:off x="4800600" y="54864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35" name="Rectangle 11"/>
          <p:cNvSpPr>
            <a:spLocks noChangeArrowheads="1"/>
          </p:cNvSpPr>
          <p:nvPr/>
        </p:nvSpPr>
        <p:spPr bwMode="auto">
          <a:xfrm>
            <a:off x="6172200" y="52578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sum in R2</a:t>
            </a:r>
          </a:p>
        </p:txBody>
      </p:sp>
      <p:sp>
        <p:nvSpPr>
          <p:cNvPr id="564236" name="Text Box 12"/>
          <p:cNvSpPr txBox="1">
            <a:spLocks noChangeArrowheads="1"/>
          </p:cNvSpPr>
          <p:nvPr/>
        </p:nvSpPr>
        <p:spPr bwMode="auto">
          <a:xfrm>
            <a:off x="3048000" y="4876800"/>
            <a:ext cx="285750" cy="336550"/>
          </a:xfrm>
          <a:prstGeom prst="rect">
            <a:avLst/>
          </a:prstGeom>
          <a:noFill/>
          <a:ln w="9525">
            <a:noFill/>
            <a:miter lim="800000"/>
            <a:headEnd/>
            <a:tailEnd/>
          </a:ln>
          <a:effectLst/>
        </p:spPr>
        <p:txBody>
          <a:bodyPr wrap="none">
            <a:spAutoFit/>
          </a:bodyPr>
          <a:lstStyle/>
          <a:p>
            <a:r>
              <a:rPr lang="en-US" sz="1600"/>
              <a:t>5</a:t>
            </a:r>
          </a:p>
        </p:txBody>
      </p:sp>
      <p:sp>
        <p:nvSpPr>
          <p:cNvPr id="564237" name="Text Box 13"/>
          <p:cNvSpPr txBox="1">
            <a:spLocks noChangeArrowheads="1"/>
          </p:cNvSpPr>
          <p:nvPr/>
        </p:nvSpPr>
        <p:spPr bwMode="auto">
          <a:xfrm>
            <a:off x="3048000" y="5410200"/>
            <a:ext cx="285750" cy="336550"/>
          </a:xfrm>
          <a:prstGeom prst="rect">
            <a:avLst/>
          </a:prstGeom>
          <a:noFill/>
          <a:ln w="9525">
            <a:noFill/>
            <a:miter lim="800000"/>
            <a:headEnd/>
            <a:tailEnd/>
          </a:ln>
          <a:effectLst/>
        </p:spPr>
        <p:txBody>
          <a:bodyPr wrap="none">
            <a:spAutoFit/>
          </a:bodyPr>
          <a:lstStyle/>
          <a:p>
            <a:r>
              <a:rPr lang="en-US" sz="1600"/>
              <a:t>7</a:t>
            </a:r>
          </a:p>
        </p:txBody>
      </p:sp>
      <p:sp>
        <p:nvSpPr>
          <p:cNvPr id="564238" name="Text Box 14"/>
          <p:cNvSpPr txBox="1">
            <a:spLocks noChangeArrowheads="1"/>
          </p:cNvSpPr>
          <p:nvPr/>
        </p:nvSpPr>
        <p:spPr bwMode="auto">
          <a:xfrm>
            <a:off x="5334000" y="5181600"/>
            <a:ext cx="387350" cy="336550"/>
          </a:xfrm>
          <a:prstGeom prst="rect">
            <a:avLst/>
          </a:prstGeom>
          <a:noFill/>
          <a:ln w="9525">
            <a:noFill/>
            <a:miter lim="800000"/>
            <a:headEnd/>
            <a:tailEnd/>
          </a:ln>
          <a:effectLst/>
        </p:spPr>
        <p:txBody>
          <a:bodyPr wrap="none">
            <a:spAutoFit/>
          </a:bodyPr>
          <a:lstStyle/>
          <a:p>
            <a:r>
              <a:rPr lang="en-US" sz="1600"/>
              <a:t>12</a:t>
            </a:r>
          </a:p>
        </p:txBody>
      </p:sp>
      <p:sp>
        <p:nvSpPr>
          <p:cNvPr id="564239" name="Rectangle 15"/>
          <p:cNvSpPr>
            <a:spLocks noChangeArrowheads="1"/>
          </p:cNvSpPr>
          <p:nvPr/>
        </p:nvSpPr>
        <p:spPr bwMode="auto">
          <a:xfrm>
            <a:off x="1143000" y="34496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Ri</a:t>
            </a:r>
          </a:p>
        </p:txBody>
      </p:sp>
      <p:sp>
        <p:nvSpPr>
          <p:cNvPr id="564240" name="Rectangle 16"/>
          <p:cNvSpPr>
            <a:spLocks noChangeArrowheads="1"/>
          </p:cNvSpPr>
          <p:nvPr/>
        </p:nvSpPr>
        <p:spPr bwMode="auto">
          <a:xfrm>
            <a:off x="1143000" y="4135438"/>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Rj</a:t>
            </a:r>
          </a:p>
        </p:txBody>
      </p:sp>
      <p:sp>
        <p:nvSpPr>
          <p:cNvPr id="564241" name="Rectangle 17"/>
          <p:cNvSpPr>
            <a:spLocks noChangeArrowheads="1"/>
          </p:cNvSpPr>
          <p:nvPr/>
        </p:nvSpPr>
        <p:spPr bwMode="auto">
          <a:xfrm>
            <a:off x="3810000" y="3505200"/>
            <a:ext cx="990600" cy="9699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4242" name="Line 18"/>
          <p:cNvSpPr>
            <a:spLocks noChangeShapeType="1"/>
          </p:cNvSpPr>
          <p:nvPr/>
        </p:nvSpPr>
        <p:spPr bwMode="auto">
          <a:xfrm>
            <a:off x="2590800" y="36782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3" name="Line 19"/>
          <p:cNvSpPr>
            <a:spLocks noChangeShapeType="1"/>
          </p:cNvSpPr>
          <p:nvPr/>
        </p:nvSpPr>
        <p:spPr bwMode="auto">
          <a:xfrm>
            <a:off x="2590800" y="4364038"/>
            <a:ext cx="12192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4" name="Line 20"/>
          <p:cNvSpPr>
            <a:spLocks noChangeShapeType="1"/>
          </p:cNvSpPr>
          <p:nvPr/>
        </p:nvSpPr>
        <p:spPr bwMode="auto">
          <a:xfrm flipV="1">
            <a:off x="4800600" y="4038600"/>
            <a:ext cx="13716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564245" name="Rectangle 21"/>
          <p:cNvSpPr>
            <a:spLocks noChangeArrowheads="1"/>
          </p:cNvSpPr>
          <p:nvPr/>
        </p:nvSpPr>
        <p:spPr bwMode="auto">
          <a:xfrm>
            <a:off x="6172200" y="3810000"/>
            <a:ext cx="1447800" cy="457200"/>
          </a:xfrm>
          <a:prstGeom prst="rect">
            <a:avLst/>
          </a:prstGeom>
          <a:solidFill>
            <a:srgbClr val="3399FF"/>
          </a:solidFill>
          <a:ln w="9525">
            <a:solidFill>
              <a:schemeClr val="tx1"/>
            </a:solidFill>
            <a:miter lim="800000"/>
            <a:headEnd/>
            <a:tailEnd/>
          </a:ln>
          <a:effectLst/>
        </p:spPr>
        <p:txBody>
          <a:bodyPr wrap="none" anchor="ctr"/>
          <a:lstStyle/>
          <a:p>
            <a:r>
              <a:rPr lang="en-US"/>
              <a:t>Register Rk</a:t>
            </a:r>
          </a:p>
        </p:txBody>
      </p:sp>
      <p:sp>
        <p:nvSpPr>
          <p:cNvPr id="564246" name="Text Box 22"/>
          <p:cNvSpPr txBox="1">
            <a:spLocks noChangeArrowheads="1"/>
          </p:cNvSpPr>
          <p:nvPr/>
        </p:nvSpPr>
        <p:spPr bwMode="auto">
          <a:xfrm>
            <a:off x="2709863" y="3359150"/>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7" name="Text Box 23"/>
          <p:cNvSpPr txBox="1">
            <a:spLocks noChangeArrowheads="1"/>
          </p:cNvSpPr>
          <p:nvPr/>
        </p:nvSpPr>
        <p:spPr bwMode="auto">
          <a:xfrm>
            <a:off x="2732088" y="4065588"/>
            <a:ext cx="839787" cy="336550"/>
          </a:xfrm>
          <a:prstGeom prst="rect">
            <a:avLst/>
          </a:prstGeom>
          <a:noFill/>
          <a:ln w="9525">
            <a:noFill/>
            <a:miter lim="800000"/>
            <a:headEnd/>
            <a:tailEnd/>
          </a:ln>
          <a:effectLst/>
        </p:spPr>
        <p:txBody>
          <a:bodyPr wrap="none">
            <a:spAutoFit/>
          </a:bodyPr>
          <a:lstStyle/>
          <a:p>
            <a:r>
              <a:rPr lang="en-US" sz="1600"/>
              <a:t>operand</a:t>
            </a:r>
          </a:p>
        </p:txBody>
      </p:sp>
      <p:sp>
        <p:nvSpPr>
          <p:cNvPr id="564248" name="Text Box 24"/>
          <p:cNvSpPr txBox="1">
            <a:spLocks noChangeArrowheads="1"/>
          </p:cNvSpPr>
          <p:nvPr/>
        </p:nvSpPr>
        <p:spPr bwMode="auto">
          <a:xfrm>
            <a:off x="5191125" y="3684588"/>
            <a:ext cx="638175" cy="336550"/>
          </a:xfrm>
          <a:prstGeom prst="rect">
            <a:avLst/>
          </a:prstGeom>
          <a:noFill/>
          <a:ln w="9525">
            <a:noFill/>
            <a:miter lim="800000"/>
            <a:headEnd/>
            <a:tailEnd/>
          </a:ln>
          <a:effectLst/>
        </p:spPr>
        <p:txBody>
          <a:bodyPr wrap="none">
            <a:spAutoFit/>
          </a:bodyPr>
          <a:lstStyle/>
          <a:p>
            <a:r>
              <a:rPr lang="en-US" sz="1600"/>
              <a:t>result</a:t>
            </a:r>
          </a:p>
        </p:txBody>
      </p:sp>
      <p:sp>
        <p:nvSpPr>
          <p:cNvPr id="564249" name="Text Box 25"/>
          <p:cNvSpPr txBox="1">
            <a:spLocks noChangeArrowheads="1"/>
          </p:cNvSpPr>
          <p:nvPr/>
        </p:nvSpPr>
        <p:spPr bwMode="auto">
          <a:xfrm>
            <a:off x="3517900" y="4495800"/>
            <a:ext cx="1670050" cy="304800"/>
          </a:xfrm>
          <a:prstGeom prst="rect">
            <a:avLst/>
          </a:prstGeom>
          <a:noFill/>
          <a:ln w="9525">
            <a:noFill/>
            <a:miter lim="800000"/>
            <a:headEnd/>
            <a:tailEnd/>
          </a:ln>
          <a:effectLst/>
        </p:spPr>
        <p:txBody>
          <a:bodyPr wrap="none">
            <a:spAutoFit/>
          </a:bodyPr>
          <a:lstStyle/>
          <a:p>
            <a:r>
              <a:rPr lang="en-US" sz="1400" b="1"/>
              <a:t>Operation circuitry</a:t>
            </a:r>
          </a:p>
        </p:txBody>
      </p:sp>
      <p:sp>
        <p:nvSpPr>
          <p:cNvPr id="2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CDE0100E-D50D-4546-98A0-5F91149C10A1}" type="slidenum">
              <a:rPr lang="en-US"/>
              <a:pPr/>
              <a:t>22</a:t>
            </a:fld>
            <a:endParaRPr lang="en-US"/>
          </a:p>
        </p:txBody>
      </p:sp>
      <p:sp>
        <p:nvSpPr>
          <p:cNvPr id="565250" name="Rectangle 2"/>
          <p:cNvSpPr>
            <a:spLocks noGrp="1" noChangeArrowheads="1"/>
          </p:cNvSpPr>
          <p:nvPr>
            <p:ph type="title"/>
          </p:nvPr>
        </p:nvSpPr>
        <p:spPr/>
        <p:txBody>
          <a:bodyPr/>
          <a:lstStyle/>
          <a:p>
            <a:r>
              <a:rPr lang="en-US" dirty="0"/>
              <a:t>How Many Registers?</a:t>
            </a:r>
          </a:p>
        </p:txBody>
      </p:sp>
      <p:sp>
        <p:nvSpPr>
          <p:cNvPr id="565251" name="Rectangle 3"/>
          <p:cNvSpPr>
            <a:spLocks noGrp="1" noChangeArrowheads="1"/>
          </p:cNvSpPr>
          <p:nvPr>
            <p:ph type="body" idx="1"/>
          </p:nvPr>
        </p:nvSpPr>
        <p:spPr>
          <a:xfrm>
            <a:off x="838200" y="1371600"/>
            <a:ext cx="7391400" cy="5029200"/>
          </a:xfrm>
        </p:spPr>
        <p:txBody>
          <a:bodyPr/>
          <a:lstStyle/>
          <a:p>
            <a:pPr>
              <a:buFont typeface="Wingdings" pitchFamily="2" charset="2"/>
              <a:buNone/>
            </a:pPr>
            <a:r>
              <a:rPr lang="en-US" sz="2000" dirty="0"/>
              <a:t>Typically, a CPU has less than </a:t>
            </a:r>
            <a:r>
              <a:rPr lang="en-US" sz="2000" dirty="0" smtClean="0"/>
              <a:t>8 </a:t>
            </a:r>
            <a:r>
              <a:rPr lang="en-US" sz="2000" dirty="0"/>
              <a:t>KB </a:t>
            </a:r>
            <a:r>
              <a:rPr lang="en-US" sz="2000" dirty="0" smtClean="0"/>
              <a:t>(8192 </a:t>
            </a:r>
            <a:r>
              <a:rPr lang="en-US" sz="2000" dirty="0"/>
              <a:t>bytes) of registers, usually split into registers for holding </a:t>
            </a:r>
            <a:r>
              <a:rPr lang="en-US" sz="2000" b="1" u="sng" dirty="0"/>
              <a:t>integer</a:t>
            </a:r>
            <a:r>
              <a:rPr lang="en-US" sz="2000" dirty="0"/>
              <a:t> values and registers for holding </a:t>
            </a:r>
            <a:r>
              <a:rPr lang="en-US" sz="2000" b="1" u="sng" dirty="0"/>
              <a:t>floating point</a:t>
            </a:r>
            <a:r>
              <a:rPr lang="en-US" sz="2000" dirty="0"/>
              <a:t> (real) values, plus a few special purpose registers.</a:t>
            </a:r>
          </a:p>
          <a:p>
            <a:pPr>
              <a:buFont typeface="Wingdings" pitchFamily="2" charset="2"/>
              <a:buNone/>
            </a:pPr>
            <a:r>
              <a:rPr lang="en-US" sz="2000" dirty="0"/>
              <a:t>Examples:</a:t>
            </a:r>
          </a:p>
          <a:p>
            <a:r>
              <a:rPr lang="en-US" sz="2000" b="1" u="sng" dirty="0" smtClean="0"/>
              <a:t>IBM POWER7</a:t>
            </a:r>
            <a:r>
              <a:rPr lang="en-US" sz="2000" dirty="0" smtClean="0"/>
              <a:t> (found in IBM p-Series supercomputers):            226 64-bit integer registers and 348 128-bit merged       vector/scalar registers (7376 bytes) </a:t>
            </a:r>
            <a:r>
              <a:rPr lang="en-US" sz="2000" baseline="30000" dirty="0" smtClean="0"/>
              <a:t>[28]</a:t>
            </a:r>
          </a:p>
          <a:p>
            <a:r>
              <a:rPr lang="en-US" sz="2000" b="1" u="sng" dirty="0" smtClean="0"/>
              <a:t>Intel Core2 Duo</a:t>
            </a:r>
            <a:r>
              <a:rPr lang="en-US" sz="2000" dirty="0" smtClean="0"/>
              <a:t>: 16 64-bit general purpose registers, 8 80-bit floating point registers, 16 128-bit floating point vector registers (464 </a:t>
            </a:r>
            <a:r>
              <a:rPr lang="en-US" sz="2000" dirty="0"/>
              <a:t>bytes) </a:t>
            </a:r>
            <a:r>
              <a:rPr lang="en-US" sz="2000" baseline="30000" dirty="0" smtClean="0"/>
              <a:t>[11]</a:t>
            </a:r>
            <a:endParaRPr lang="en-US" sz="2000" baseline="30000" dirty="0"/>
          </a:p>
          <a:p>
            <a:r>
              <a:rPr lang="en-US" sz="2000" b="1" u="sng" dirty="0"/>
              <a:t>Intel Itanium2</a:t>
            </a:r>
            <a:r>
              <a:rPr lang="en-US" sz="2000" dirty="0"/>
              <a:t>: 128 64-bit integer registers, 128 82-bit floating point registers (2304 bytes) </a:t>
            </a:r>
            <a:r>
              <a:rPr lang="en-US" sz="2000" baseline="30000" dirty="0"/>
              <a:t>[23]</a:t>
            </a:r>
          </a:p>
        </p:txBody>
      </p:sp>
      <p:pic>
        <p:nvPicPr>
          <p:cNvPr id="565253" name="Picture 5" descr="schooner_left1_mini"/>
          <p:cNvPicPr>
            <a:picLocks noChangeAspect="1" noChangeArrowheads="1"/>
          </p:cNvPicPr>
          <p:nvPr/>
        </p:nvPicPr>
        <p:blipFill>
          <a:blip r:embed="rId3" cstate="print"/>
          <a:srcRect/>
          <a:stretch>
            <a:fillRect/>
          </a:stretch>
        </p:blipFill>
        <p:spPr bwMode="auto">
          <a:xfrm>
            <a:off x="8001000" y="5181600"/>
            <a:ext cx="403225" cy="1066800"/>
          </a:xfrm>
          <a:prstGeom prst="rect">
            <a:avLst/>
          </a:prstGeom>
          <a:noFill/>
        </p:spPr>
      </p:pic>
      <p:pic>
        <p:nvPicPr>
          <p:cNvPr id="565255" name="Picture 7" descr="ibm_p5_590"/>
          <p:cNvPicPr>
            <a:picLocks noChangeAspect="1" noChangeArrowheads="1"/>
          </p:cNvPicPr>
          <p:nvPr/>
        </p:nvPicPr>
        <p:blipFill>
          <a:blip r:embed="rId4" cstate="print"/>
          <a:srcRect/>
          <a:stretch>
            <a:fillRect/>
          </a:stretch>
        </p:blipFill>
        <p:spPr bwMode="auto">
          <a:xfrm>
            <a:off x="7467600" y="2514600"/>
            <a:ext cx="735013" cy="1371600"/>
          </a:xfrm>
          <a:prstGeom prst="rect">
            <a:avLst/>
          </a:prstGeom>
          <a:noFill/>
        </p:spPr>
      </p:pic>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1" name="Picture 2"/>
          <p:cNvPicPr>
            <a:picLocks noChangeAspect="1" noChangeArrowheads="1"/>
          </p:cNvPicPr>
          <p:nvPr/>
        </p:nvPicPr>
        <p:blipFill>
          <a:blip r:embed="rId5" cstate="print"/>
          <a:srcRect/>
          <a:stretch>
            <a:fillRect/>
          </a:stretch>
        </p:blipFill>
        <p:spPr bwMode="auto">
          <a:xfrm>
            <a:off x="271462" y="3886200"/>
            <a:ext cx="642938" cy="642938"/>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8001000" y="4386262"/>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ctrTitle"/>
          </p:nvPr>
        </p:nvSpPr>
        <p:spPr/>
        <p:txBody>
          <a:bodyPr/>
          <a:lstStyle/>
          <a:p>
            <a:r>
              <a:rPr lang="en-US"/>
              <a:t/>
            </a:r>
            <a:br>
              <a:rPr lang="en-US"/>
            </a:br>
            <a:r>
              <a:rPr lang="en-US" sz="6000"/>
              <a:t>Cache</a:t>
            </a:r>
          </a:p>
        </p:txBody>
      </p:sp>
      <p:sp>
        <p:nvSpPr>
          <p:cNvPr id="566275" name="Text Box 3"/>
          <p:cNvSpPr txBox="1">
            <a:spLocks noChangeArrowheads="1"/>
          </p:cNvSpPr>
          <p:nvPr/>
        </p:nvSpPr>
        <p:spPr bwMode="auto">
          <a:xfrm>
            <a:off x="6080125" y="4684713"/>
            <a:ext cx="361950" cy="274637"/>
          </a:xfrm>
          <a:prstGeom prst="rect">
            <a:avLst/>
          </a:prstGeom>
          <a:noFill/>
          <a:ln w="9525">
            <a:noFill/>
            <a:miter lim="800000"/>
            <a:headEnd/>
            <a:tailEnd/>
          </a:ln>
          <a:effectLst/>
        </p:spPr>
        <p:txBody>
          <a:bodyPr wrap="none">
            <a:spAutoFit/>
          </a:bodyPr>
          <a:lstStyle/>
          <a:p>
            <a:pPr algn="l"/>
            <a:r>
              <a:rPr lang="en-US" sz="1200"/>
              <a:t>[4]</a:t>
            </a:r>
          </a:p>
        </p:txBody>
      </p:sp>
      <p:pic>
        <p:nvPicPr>
          <p:cNvPr id="566276" name="Picture 4" descr="power5"/>
          <p:cNvPicPr>
            <a:picLocks noChangeAspect="1" noChangeArrowheads="1"/>
          </p:cNvPicPr>
          <p:nvPr/>
        </p:nvPicPr>
        <p:blipFill>
          <a:blip r:embed="rId3" cstate="print"/>
          <a:srcRect/>
          <a:stretch>
            <a:fillRect/>
          </a:stretch>
        </p:blipFill>
        <p:spPr bwMode="auto">
          <a:xfrm>
            <a:off x="3733800" y="3886200"/>
            <a:ext cx="2314575" cy="237013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5061291-C592-4509-BDAF-3746C565D67E}" type="slidenum">
              <a:rPr lang="en-US"/>
              <a:pPr/>
              <a:t>24</a:t>
            </a:fld>
            <a:endParaRPr lang="en-US"/>
          </a:p>
        </p:txBody>
      </p:sp>
      <p:sp>
        <p:nvSpPr>
          <p:cNvPr id="567298" name="Rectangle 2"/>
          <p:cNvSpPr>
            <a:spLocks noGrp="1" noChangeArrowheads="1"/>
          </p:cNvSpPr>
          <p:nvPr>
            <p:ph type="title"/>
          </p:nvPr>
        </p:nvSpPr>
        <p:spPr/>
        <p:txBody>
          <a:bodyPr/>
          <a:lstStyle/>
          <a:p>
            <a:r>
              <a:rPr lang="en-US"/>
              <a:t>What is Cache?</a:t>
            </a:r>
          </a:p>
        </p:txBody>
      </p:sp>
      <p:sp>
        <p:nvSpPr>
          <p:cNvPr id="567299" name="Rectangle 3"/>
          <p:cNvSpPr>
            <a:spLocks noGrp="1" noChangeArrowheads="1"/>
          </p:cNvSpPr>
          <p:nvPr>
            <p:ph type="body" idx="1"/>
          </p:nvPr>
        </p:nvSpPr>
        <p:spPr>
          <a:xfrm>
            <a:off x="685800" y="1219200"/>
            <a:ext cx="7696200" cy="5105400"/>
          </a:xfrm>
        </p:spPr>
        <p:txBody>
          <a:bodyPr/>
          <a:lstStyle/>
          <a:p>
            <a:pPr>
              <a:lnSpc>
                <a:spcPct val="90000"/>
              </a:lnSpc>
            </a:pPr>
            <a:r>
              <a:rPr lang="en-US"/>
              <a:t>A special kind of memory where data reside that </a:t>
            </a:r>
            <a:r>
              <a:rPr lang="en-US" b="1" u="sng">
                <a:solidFill>
                  <a:schemeClr val="folHlink"/>
                </a:solidFill>
              </a:rPr>
              <a:t>are</a:t>
            </a:r>
            <a:r>
              <a:rPr lang="en-US" u="sng">
                <a:solidFill>
                  <a:schemeClr val="folHlink"/>
                </a:solidFill>
              </a:rPr>
              <a:t> </a:t>
            </a:r>
            <a:r>
              <a:rPr lang="en-US" b="1" u="sng">
                <a:solidFill>
                  <a:schemeClr val="folHlink"/>
                </a:solidFill>
              </a:rPr>
              <a:t>about to be used</a:t>
            </a:r>
            <a:r>
              <a:rPr lang="en-US"/>
              <a:t> or </a:t>
            </a:r>
            <a:r>
              <a:rPr lang="en-US" b="1" u="sng">
                <a:solidFill>
                  <a:schemeClr val="folHlink"/>
                </a:solidFill>
              </a:rPr>
              <a:t>have</a:t>
            </a:r>
            <a:r>
              <a:rPr lang="en-US" u="sng">
                <a:solidFill>
                  <a:schemeClr val="folHlink"/>
                </a:solidFill>
              </a:rPr>
              <a:t> </a:t>
            </a:r>
            <a:r>
              <a:rPr lang="en-US" b="1" u="sng">
                <a:solidFill>
                  <a:schemeClr val="folHlink"/>
                </a:solidFill>
              </a:rPr>
              <a:t>just been used</a:t>
            </a:r>
            <a:r>
              <a:rPr lang="en-US" b="1"/>
              <a:t>.</a:t>
            </a:r>
          </a:p>
          <a:p>
            <a:pPr>
              <a:lnSpc>
                <a:spcPct val="80000"/>
              </a:lnSpc>
            </a:pPr>
            <a:r>
              <a:rPr lang="en-US"/>
              <a:t>Very fast =&gt; very expensive =&gt; very small (typically 100 to 10,000 times as expensive as RAM per byte)</a:t>
            </a:r>
          </a:p>
          <a:p>
            <a:pPr>
              <a:lnSpc>
                <a:spcPct val="80000"/>
              </a:lnSpc>
            </a:pPr>
            <a:r>
              <a:rPr lang="en-US"/>
              <a:t>Data in cache can be loaded into or stored from registers at speeds comparable to the speed of performing computations.</a:t>
            </a:r>
          </a:p>
          <a:p>
            <a:pPr>
              <a:lnSpc>
                <a:spcPct val="80000"/>
              </a:lnSpc>
            </a:pPr>
            <a:r>
              <a:rPr lang="en-US"/>
              <a:t>Data that are not in cache (but that are in Main Memory) take </a:t>
            </a:r>
            <a:r>
              <a:rPr lang="en-US" b="1" u="sng">
                <a:solidFill>
                  <a:schemeClr val="hlink"/>
                </a:solidFill>
              </a:rPr>
              <a:t>much</a:t>
            </a:r>
            <a:r>
              <a:rPr lang="en-US"/>
              <a:t> longer to load or store.</a:t>
            </a:r>
          </a:p>
          <a:p>
            <a:pPr>
              <a:lnSpc>
                <a:spcPct val="80000"/>
              </a:lnSpc>
            </a:pPr>
            <a:r>
              <a:rPr lang="en-US"/>
              <a:t>Cache is near the CPU: either inside the CPU or on the </a:t>
            </a:r>
            <a:r>
              <a:rPr lang="en-US" b="1" i="1" u="sng"/>
              <a:t>motherboard</a:t>
            </a:r>
            <a:r>
              <a:rPr lang="en-US"/>
              <a:t> that the CPU sits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0"/>
          </p:nvPr>
        </p:nvSpPr>
        <p:spPr>
          <a:xfrm>
            <a:off x="2252663" y="6172200"/>
            <a:ext cx="3995737" cy="457200"/>
          </a:xfrm>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19" name="Slide Number Placeholder 3"/>
          <p:cNvSpPr>
            <a:spLocks noGrp="1"/>
          </p:cNvSpPr>
          <p:nvPr>
            <p:ph type="sldNum" sz="quarter" idx="11"/>
          </p:nvPr>
        </p:nvSpPr>
        <p:spPr/>
        <p:txBody>
          <a:bodyPr/>
          <a:lstStyle/>
          <a:p>
            <a:fld id="{8E09AD0E-CE47-42A0-8F9E-5E1FAA43911B}" type="slidenum">
              <a:rPr lang="en-US"/>
              <a:pPr/>
              <a:t>25</a:t>
            </a:fld>
            <a:endParaRPr lang="en-US"/>
          </a:p>
        </p:txBody>
      </p:sp>
      <p:sp>
        <p:nvSpPr>
          <p:cNvPr id="568322" name="Rectangle 2"/>
          <p:cNvSpPr>
            <a:spLocks noGrp="1" noChangeArrowheads="1"/>
          </p:cNvSpPr>
          <p:nvPr>
            <p:ph type="title"/>
          </p:nvPr>
        </p:nvSpPr>
        <p:spPr/>
        <p:txBody>
          <a:bodyPr/>
          <a:lstStyle/>
          <a:p>
            <a:r>
              <a:rPr lang="en-US"/>
              <a:t>From Cache to the CPU</a:t>
            </a:r>
          </a:p>
        </p:txBody>
      </p:sp>
      <p:sp>
        <p:nvSpPr>
          <p:cNvPr id="568323" name="Text Box 3"/>
          <p:cNvSpPr txBox="1">
            <a:spLocks noChangeArrowheads="1"/>
          </p:cNvSpPr>
          <p:nvPr/>
        </p:nvSpPr>
        <p:spPr bwMode="auto">
          <a:xfrm>
            <a:off x="533400" y="5257800"/>
            <a:ext cx="8077200" cy="822325"/>
          </a:xfrm>
          <a:prstGeom prst="rect">
            <a:avLst/>
          </a:prstGeom>
          <a:noFill/>
          <a:ln w="9525">
            <a:noFill/>
            <a:miter lim="800000"/>
            <a:headEnd/>
            <a:tailEnd/>
          </a:ln>
          <a:effectLst/>
        </p:spPr>
        <p:txBody>
          <a:bodyPr>
            <a:spAutoFit/>
          </a:bodyPr>
          <a:lstStyle/>
          <a:p>
            <a:r>
              <a:rPr lang="en-US" sz="2400"/>
              <a:t>Typically, data move between cache and the CPU at speeds relatively near to that of the CPU performing calculations.</a:t>
            </a:r>
          </a:p>
        </p:txBody>
      </p:sp>
      <p:grpSp>
        <p:nvGrpSpPr>
          <p:cNvPr id="2" name="Group 4"/>
          <p:cNvGrpSpPr>
            <a:grpSpLocks/>
          </p:cNvGrpSpPr>
          <p:nvPr/>
        </p:nvGrpSpPr>
        <p:grpSpPr bwMode="auto">
          <a:xfrm>
            <a:off x="3124200" y="3200400"/>
            <a:ext cx="3429000" cy="2057400"/>
            <a:chOff x="480" y="2304"/>
            <a:chExt cx="2160" cy="1296"/>
          </a:xfrm>
        </p:grpSpPr>
        <p:sp>
          <p:nvSpPr>
            <p:cNvPr id="568325" name="Rectangle 5"/>
            <p:cNvSpPr>
              <a:spLocks noChangeArrowheads="1"/>
            </p:cNvSpPr>
            <p:nvPr/>
          </p:nvSpPr>
          <p:spPr bwMode="auto">
            <a:xfrm>
              <a:off x="480" y="2304"/>
              <a:ext cx="2160" cy="129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68326" name="Line 6"/>
            <p:cNvSpPr>
              <a:spLocks noChangeShapeType="1"/>
            </p:cNvSpPr>
            <p:nvPr/>
          </p:nvSpPr>
          <p:spPr bwMode="auto">
            <a:xfrm>
              <a:off x="912" y="2304"/>
              <a:ext cx="0" cy="1296"/>
            </a:xfrm>
            <a:prstGeom prst="line">
              <a:avLst/>
            </a:prstGeom>
            <a:noFill/>
            <a:ln w="9525">
              <a:solidFill>
                <a:schemeClr val="tx1"/>
              </a:solidFill>
              <a:miter lim="800000"/>
              <a:headEnd/>
              <a:tailEnd/>
            </a:ln>
            <a:effectLst/>
          </p:spPr>
          <p:txBody>
            <a:bodyPr wrap="none"/>
            <a:lstStyle/>
            <a:p>
              <a:endParaRPr lang="en-US"/>
            </a:p>
          </p:txBody>
        </p:sp>
        <p:sp>
          <p:nvSpPr>
            <p:cNvPr id="568327" name="Line 7"/>
            <p:cNvSpPr>
              <a:spLocks noChangeShapeType="1"/>
            </p:cNvSpPr>
            <p:nvPr/>
          </p:nvSpPr>
          <p:spPr bwMode="auto">
            <a:xfrm>
              <a:off x="480" y="2736"/>
              <a:ext cx="2160" cy="0"/>
            </a:xfrm>
            <a:prstGeom prst="line">
              <a:avLst/>
            </a:prstGeom>
            <a:noFill/>
            <a:ln w="9525">
              <a:solidFill>
                <a:schemeClr val="tx1"/>
              </a:solidFill>
              <a:miter lim="800000"/>
              <a:headEnd/>
              <a:tailEnd/>
            </a:ln>
            <a:effectLst/>
          </p:spPr>
          <p:txBody>
            <a:bodyPr wrap="none"/>
            <a:lstStyle/>
            <a:p>
              <a:endParaRPr lang="en-US"/>
            </a:p>
          </p:txBody>
        </p:sp>
        <p:sp>
          <p:nvSpPr>
            <p:cNvPr id="568328" name="Line 8"/>
            <p:cNvSpPr>
              <a:spLocks noChangeShapeType="1"/>
            </p:cNvSpPr>
            <p:nvPr/>
          </p:nvSpPr>
          <p:spPr bwMode="auto">
            <a:xfrm>
              <a:off x="480" y="3168"/>
              <a:ext cx="2160" cy="0"/>
            </a:xfrm>
            <a:prstGeom prst="line">
              <a:avLst/>
            </a:prstGeom>
            <a:noFill/>
            <a:ln w="9525">
              <a:solidFill>
                <a:schemeClr val="tx1"/>
              </a:solidFill>
              <a:miter lim="800000"/>
              <a:headEnd/>
              <a:tailEnd/>
            </a:ln>
            <a:effectLst/>
          </p:spPr>
          <p:txBody>
            <a:bodyPr wrap="none"/>
            <a:lstStyle/>
            <a:p>
              <a:endParaRPr lang="en-US"/>
            </a:p>
          </p:txBody>
        </p:sp>
        <p:sp>
          <p:nvSpPr>
            <p:cNvPr id="568329" name="Line 9"/>
            <p:cNvSpPr>
              <a:spLocks noChangeShapeType="1"/>
            </p:cNvSpPr>
            <p:nvPr/>
          </p:nvSpPr>
          <p:spPr bwMode="auto">
            <a:xfrm>
              <a:off x="1344" y="2304"/>
              <a:ext cx="0" cy="1296"/>
            </a:xfrm>
            <a:prstGeom prst="line">
              <a:avLst/>
            </a:prstGeom>
            <a:noFill/>
            <a:ln w="9525">
              <a:solidFill>
                <a:schemeClr val="tx1"/>
              </a:solidFill>
              <a:miter lim="800000"/>
              <a:headEnd/>
              <a:tailEnd/>
            </a:ln>
            <a:effectLst/>
          </p:spPr>
          <p:txBody>
            <a:bodyPr wrap="none"/>
            <a:lstStyle/>
            <a:p>
              <a:endParaRPr lang="en-US"/>
            </a:p>
          </p:txBody>
        </p:sp>
        <p:sp>
          <p:nvSpPr>
            <p:cNvPr id="568330" name="Line 10"/>
            <p:cNvSpPr>
              <a:spLocks noChangeShapeType="1"/>
            </p:cNvSpPr>
            <p:nvPr/>
          </p:nvSpPr>
          <p:spPr bwMode="auto">
            <a:xfrm>
              <a:off x="1776" y="2304"/>
              <a:ext cx="0" cy="1296"/>
            </a:xfrm>
            <a:prstGeom prst="line">
              <a:avLst/>
            </a:prstGeom>
            <a:noFill/>
            <a:ln w="9525">
              <a:solidFill>
                <a:schemeClr val="tx1"/>
              </a:solidFill>
              <a:miter lim="800000"/>
              <a:headEnd/>
              <a:tailEnd/>
            </a:ln>
            <a:effectLst/>
          </p:spPr>
          <p:txBody>
            <a:bodyPr wrap="none"/>
            <a:lstStyle/>
            <a:p>
              <a:endParaRPr lang="en-US"/>
            </a:p>
          </p:txBody>
        </p:sp>
        <p:sp>
          <p:nvSpPr>
            <p:cNvPr id="568331" name="Line 11"/>
            <p:cNvSpPr>
              <a:spLocks noChangeShapeType="1"/>
            </p:cNvSpPr>
            <p:nvPr/>
          </p:nvSpPr>
          <p:spPr bwMode="auto">
            <a:xfrm>
              <a:off x="2208" y="2304"/>
              <a:ext cx="0" cy="1296"/>
            </a:xfrm>
            <a:prstGeom prst="line">
              <a:avLst/>
            </a:prstGeom>
            <a:noFill/>
            <a:ln w="9525">
              <a:solidFill>
                <a:schemeClr val="tx1"/>
              </a:solidFill>
              <a:miter lim="800000"/>
              <a:headEnd/>
              <a:tailEnd/>
            </a:ln>
            <a:effectLst/>
          </p:spPr>
          <p:txBody>
            <a:bodyPr wrap="none"/>
            <a:lstStyle/>
            <a:p>
              <a:endParaRPr lang="en-US"/>
            </a:p>
          </p:txBody>
        </p:sp>
      </p:grpSp>
      <p:sp>
        <p:nvSpPr>
          <p:cNvPr id="568332" name="Rectangle 12"/>
          <p:cNvSpPr>
            <a:spLocks noChangeArrowheads="1"/>
          </p:cNvSpPr>
          <p:nvPr/>
        </p:nvSpPr>
        <p:spPr bwMode="auto">
          <a:xfrm>
            <a:off x="3962400" y="1371600"/>
            <a:ext cx="1676400" cy="914400"/>
          </a:xfrm>
          <a:prstGeom prst="rect">
            <a:avLst/>
          </a:prstGeom>
          <a:solidFill>
            <a:schemeClr val="accent1"/>
          </a:solidFill>
          <a:ln w="9525">
            <a:solidFill>
              <a:schemeClr val="tx1"/>
            </a:solidFill>
            <a:miter lim="800000"/>
            <a:headEnd/>
            <a:tailEnd/>
          </a:ln>
          <a:effectLst/>
        </p:spPr>
        <p:txBody>
          <a:bodyPr wrap="none" anchor="ctr"/>
          <a:lstStyle/>
          <a:p>
            <a:r>
              <a:rPr lang="en-US" sz="3200"/>
              <a:t>CPU</a:t>
            </a:r>
          </a:p>
        </p:txBody>
      </p:sp>
      <p:sp>
        <p:nvSpPr>
          <p:cNvPr id="568333" name="AutoShape 13"/>
          <p:cNvSpPr>
            <a:spLocks noChangeArrowheads="1"/>
          </p:cNvSpPr>
          <p:nvPr/>
        </p:nvSpPr>
        <p:spPr bwMode="auto">
          <a:xfrm>
            <a:off x="4267200" y="2286000"/>
            <a:ext cx="1066800" cy="914400"/>
          </a:xfrm>
          <a:prstGeom prst="upDownArrow">
            <a:avLst>
              <a:gd name="adj1" fmla="val 50000"/>
              <a:gd name="adj2" fmla="val 20000"/>
            </a:avLst>
          </a:prstGeom>
          <a:solidFill>
            <a:schemeClr val="hlink"/>
          </a:solidFill>
          <a:ln w="9525">
            <a:solidFill>
              <a:schemeClr val="tx1"/>
            </a:solidFill>
            <a:miter lim="800000"/>
            <a:headEnd/>
            <a:tailEnd/>
          </a:ln>
          <a:effectLst/>
        </p:spPr>
        <p:txBody>
          <a:bodyPr wrap="none" anchor="ctr"/>
          <a:lstStyle/>
          <a:p>
            <a:endParaRPr lang="en-US"/>
          </a:p>
        </p:txBody>
      </p:sp>
      <p:sp>
        <p:nvSpPr>
          <p:cNvPr id="568334" name="Text Box 14"/>
          <p:cNvSpPr txBox="1">
            <a:spLocks noChangeArrowheads="1"/>
          </p:cNvSpPr>
          <p:nvPr/>
        </p:nvSpPr>
        <p:spPr bwMode="auto">
          <a:xfrm>
            <a:off x="6629400" y="3352800"/>
            <a:ext cx="1201738" cy="579438"/>
          </a:xfrm>
          <a:prstGeom prst="rect">
            <a:avLst/>
          </a:prstGeom>
          <a:noFill/>
          <a:ln w="9525">
            <a:noFill/>
            <a:miter lim="800000"/>
            <a:headEnd/>
            <a:tailEnd/>
          </a:ln>
          <a:effectLst/>
        </p:spPr>
        <p:txBody>
          <a:bodyPr wrap="none">
            <a:spAutoFit/>
          </a:bodyPr>
          <a:lstStyle/>
          <a:p>
            <a:r>
              <a:rPr lang="en-US" sz="3200"/>
              <a:t>Cache</a:t>
            </a:r>
          </a:p>
        </p:txBody>
      </p:sp>
      <p:sp>
        <p:nvSpPr>
          <p:cNvPr id="568335" name="Text Box 15"/>
          <p:cNvSpPr txBox="1">
            <a:spLocks noChangeArrowheads="1"/>
          </p:cNvSpPr>
          <p:nvPr/>
        </p:nvSpPr>
        <p:spPr bwMode="auto">
          <a:xfrm>
            <a:off x="5334000" y="2514600"/>
            <a:ext cx="3084499" cy="461665"/>
          </a:xfrm>
          <a:prstGeom prst="rect">
            <a:avLst/>
          </a:prstGeom>
          <a:noFill/>
          <a:ln w="9525">
            <a:noFill/>
            <a:miter lim="800000"/>
            <a:headEnd/>
            <a:tailEnd/>
          </a:ln>
          <a:effectLst/>
        </p:spPr>
        <p:txBody>
          <a:bodyPr wrap="none">
            <a:spAutoFit/>
          </a:bodyPr>
          <a:lstStyle/>
          <a:p>
            <a:pPr algn="l"/>
            <a:r>
              <a:rPr lang="en-US" sz="2400" dirty="0" smtClean="0"/>
              <a:t>27 </a:t>
            </a:r>
            <a:r>
              <a:rPr lang="en-US" sz="2400" dirty="0"/>
              <a:t>GB/sec </a:t>
            </a:r>
            <a:r>
              <a:rPr lang="en-US" sz="2400" dirty="0" smtClean="0"/>
              <a:t>(6x </a:t>
            </a:r>
            <a:r>
              <a:rPr lang="en-US" sz="2400" dirty="0"/>
              <a:t>RAM</a:t>
            </a:r>
            <a:r>
              <a:rPr lang="en-US" sz="2400" dirty="0" smtClean="0"/>
              <a:t>)</a:t>
            </a:r>
            <a:r>
              <a:rPr lang="en-US" sz="2400" baseline="30000" dirty="0" smtClean="0"/>
              <a:t>[7]</a:t>
            </a:r>
            <a:endParaRPr lang="en-US" sz="2400" baseline="30000" dirty="0"/>
          </a:p>
        </p:txBody>
      </p:sp>
      <p:sp>
        <p:nvSpPr>
          <p:cNvPr id="568336" name="Rectangle 16"/>
          <p:cNvSpPr>
            <a:spLocks noChangeArrowheads="1"/>
          </p:cNvSpPr>
          <p:nvPr/>
        </p:nvSpPr>
        <p:spPr bwMode="auto">
          <a:xfrm>
            <a:off x="5715000" y="1524000"/>
            <a:ext cx="1869423" cy="461665"/>
          </a:xfrm>
          <a:prstGeom prst="rect">
            <a:avLst/>
          </a:prstGeom>
          <a:noFill/>
          <a:ln w="9525">
            <a:noFill/>
            <a:miter lim="800000"/>
            <a:headEnd/>
            <a:tailEnd/>
          </a:ln>
          <a:effectLst/>
        </p:spPr>
        <p:txBody>
          <a:bodyPr wrap="none">
            <a:spAutoFit/>
          </a:bodyPr>
          <a:lstStyle/>
          <a:p>
            <a:pPr algn="l"/>
            <a:r>
              <a:rPr lang="en-US" sz="2400" dirty="0" smtClean="0"/>
              <a:t>307 </a:t>
            </a:r>
            <a:r>
              <a:rPr lang="en-US" sz="2400" dirty="0"/>
              <a:t>GB/sec</a:t>
            </a:r>
            <a:r>
              <a:rPr lang="en-US" sz="2400" baseline="30000" dirty="0"/>
              <a:t>[7]</a:t>
            </a:r>
          </a:p>
        </p:txBody>
      </p:sp>
      <p:pic>
        <p:nvPicPr>
          <p:cNvPr id="20" name="Picture 2"/>
          <p:cNvPicPr>
            <a:picLocks noChangeAspect="1" noChangeArrowheads="1"/>
          </p:cNvPicPr>
          <p:nvPr/>
        </p:nvPicPr>
        <p:blipFill>
          <a:blip r:embed="rId3"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E2D17750-4750-42CB-9219-21ED6A912638}" type="slidenum">
              <a:rPr lang="en-US"/>
              <a:pPr/>
              <a:t>26</a:t>
            </a:fld>
            <a:endParaRPr lang="en-US"/>
          </a:p>
        </p:txBody>
      </p:sp>
      <p:sp>
        <p:nvSpPr>
          <p:cNvPr id="569346" name="Rectangle 2"/>
          <p:cNvSpPr>
            <a:spLocks noGrp="1" noChangeArrowheads="1"/>
          </p:cNvSpPr>
          <p:nvPr>
            <p:ph type="title"/>
          </p:nvPr>
        </p:nvSpPr>
        <p:spPr/>
        <p:txBody>
          <a:bodyPr/>
          <a:lstStyle/>
          <a:p>
            <a:r>
              <a:rPr lang="en-US"/>
              <a:t>Multiple Levels of Cache</a:t>
            </a:r>
          </a:p>
        </p:txBody>
      </p:sp>
      <p:sp>
        <p:nvSpPr>
          <p:cNvPr id="569347" name="Rectangle 3"/>
          <p:cNvSpPr>
            <a:spLocks noGrp="1" noChangeArrowheads="1"/>
          </p:cNvSpPr>
          <p:nvPr>
            <p:ph type="body" idx="1"/>
          </p:nvPr>
        </p:nvSpPr>
        <p:spPr/>
        <p:txBody>
          <a:bodyPr/>
          <a:lstStyle/>
          <a:p>
            <a:pPr>
              <a:lnSpc>
                <a:spcPct val="90000"/>
              </a:lnSpc>
              <a:buFont typeface="Wingdings" pitchFamily="2" charset="2"/>
              <a:buNone/>
            </a:pPr>
            <a:r>
              <a:rPr lang="en-US" dirty="0"/>
              <a:t>Most contemporary CPUs have more than one level of cache. For example:</a:t>
            </a:r>
          </a:p>
          <a:p>
            <a:pPr>
              <a:lnSpc>
                <a:spcPct val="90000"/>
              </a:lnSpc>
            </a:pPr>
            <a:r>
              <a:rPr lang="en-US" b="1" u="sng" dirty="0"/>
              <a:t>Intel Pentium4 EM64T (</a:t>
            </a:r>
            <a:r>
              <a:rPr lang="en-US" b="1" u="sng" dirty="0" err="1"/>
              <a:t>Yonah</a:t>
            </a:r>
            <a:r>
              <a:rPr lang="en-US" b="1" u="sng" dirty="0"/>
              <a:t>)</a:t>
            </a:r>
            <a:r>
              <a:rPr lang="en-US" dirty="0"/>
              <a:t> </a:t>
            </a:r>
            <a:r>
              <a:rPr lang="en-US" baseline="30000" dirty="0"/>
              <a:t>[??]</a:t>
            </a:r>
          </a:p>
          <a:p>
            <a:pPr lvl="1">
              <a:lnSpc>
                <a:spcPct val="90000"/>
              </a:lnSpc>
            </a:pPr>
            <a:r>
              <a:rPr lang="en-US" dirty="0"/>
              <a:t>Level 1 caches:    </a:t>
            </a:r>
            <a:r>
              <a:rPr lang="en-US" sz="900" dirty="0"/>
              <a:t> </a:t>
            </a:r>
            <a:r>
              <a:rPr lang="en-US" dirty="0"/>
              <a:t>32 KB instruction, 32 KB data</a:t>
            </a:r>
          </a:p>
          <a:p>
            <a:pPr lvl="1">
              <a:lnSpc>
                <a:spcPct val="90000"/>
              </a:lnSpc>
            </a:pPr>
            <a:r>
              <a:rPr lang="en-US" dirty="0"/>
              <a:t>Level 2 cache:  2048 KB </a:t>
            </a:r>
            <a:r>
              <a:rPr lang="en-US" b="1" i="1" u="sng" dirty="0"/>
              <a:t>unified</a:t>
            </a:r>
            <a:r>
              <a:rPr lang="en-US" dirty="0"/>
              <a:t> (</a:t>
            </a:r>
            <a:r>
              <a:rPr lang="en-US" dirty="0" err="1"/>
              <a:t>instruction+data</a:t>
            </a:r>
            <a:r>
              <a:rPr lang="en-US" dirty="0"/>
              <a:t>)</a:t>
            </a:r>
          </a:p>
          <a:p>
            <a:pPr>
              <a:lnSpc>
                <a:spcPct val="90000"/>
              </a:lnSpc>
            </a:pPr>
            <a:r>
              <a:rPr lang="en-US" b="1" u="sng" dirty="0"/>
              <a:t>IBM </a:t>
            </a:r>
            <a:r>
              <a:rPr lang="en-US" b="1" u="sng" dirty="0" smtClean="0"/>
              <a:t>POWER7</a:t>
            </a:r>
            <a:r>
              <a:rPr lang="en-US" dirty="0" smtClean="0"/>
              <a:t> </a:t>
            </a:r>
            <a:r>
              <a:rPr lang="en-US" baseline="30000" dirty="0" smtClean="0"/>
              <a:t>[28]</a:t>
            </a:r>
            <a:endParaRPr lang="en-US" baseline="30000" dirty="0"/>
          </a:p>
          <a:p>
            <a:pPr lvl="1">
              <a:lnSpc>
                <a:spcPct val="90000"/>
              </a:lnSpc>
            </a:pPr>
            <a:r>
              <a:rPr lang="en-US" dirty="0"/>
              <a:t>Level 1 </a:t>
            </a:r>
            <a:r>
              <a:rPr lang="en-US" dirty="0" smtClean="0"/>
              <a:t>cache:      32 </a:t>
            </a:r>
            <a:r>
              <a:rPr lang="en-US" dirty="0"/>
              <a:t>KB instruction, 32 KB </a:t>
            </a:r>
            <a:r>
              <a:rPr lang="en-US" dirty="0" smtClean="0"/>
              <a:t>data per core</a:t>
            </a:r>
            <a:endParaRPr lang="en-US" dirty="0"/>
          </a:p>
          <a:p>
            <a:pPr lvl="1">
              <a:lnSpc>
                <a:spcPct val="90000"/>
              </a:lnSpc>
            </a:pPr>
            <a:r>
              <a:rPr lang="en-US" dirty="0"/>
              <a:t>Level 2 cache: </a:t>
            </a:r>
            <a:r>
              <a:rPr lang="en-US" dirty="0" smtClean="0"/>
              <a:t>   256 KB </a:t>
            </a:r>
            <a:r>
              <a:rPr lang="en-US" dirty="0"/>
              <a:t>unified </a:t>
            </a:r>
            <a:r>
              <a:rPr lang="en-US" dirty="0" smtClean="0"/>
              <a:t>per core</a:t>
            </a:r>
            <a:endParaRPr lang="en-US" dirty="0"/>
          </a:p>
          <a:p>
            <a:pPr lvl="1">
              <a:lnSpc>
                <a:spcPct val="90000"/>
              </a:lnSpc>
            </a:pPr>
            <a:r>
              <a:rPr lang="en-US" dirty="0"/>
              <a:t>Level 3 cache: </a:t>
            </a:r>
            <a:r>
              <a:rPr lang="en-US" dirty="0" smtClean="0"/>
              <a:t> 4096 KB </a:t>
            </a:r>
            <a:r>
              <a:rPr lang="en-US" dirty="0"/>
              <a:t>unified </a:t>
            </a:r>
            <a:r>
              <a:rPr lang="en-US" dirty="0" smtClean="0"/>
              <a:t>per core</a:t>
            </a:r>
            <a:endParaRPr lang="en-US" sz="900" dirty="0"/>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9" name="Picture 2"/>
          <p:cNvPicPr>
            <a:picLocks noChangeAspect="1" noChangeArrowheads="1"/>
          </p:cNvPicPr>
          <p:nvPr/>
        </p:nvPicPr>
        <p:blipFill>
          <a:blip r:embed="rId3" cstate="print"/>
          <a:srcRect/>
          <a:stretch>
            <a:fillRect/>
          </a:stretch>
        </p:blipFill>
        <p:spPr bwMode="auto">
          <a:xfrm>
            <a:off x="7086600" y="2286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6692E249-09FD-4EEB-BB2B-6EDADBC58A25}" type="slidenum">
              <a:rPr lang="en-US"/>
              <a:pPr/>
              <a:t>27</a:t>
            </a:fld>
            <a:endParaRPr lang="en-US"/>
          </a:p>
        </p:txBody>
      </p:sp>
      <p:sp>
        <p:nvSpPr>
          <p:cNvPr id="570370" name="Rectangle 2"/>
          <p:cNvSpPr>
            <a:spLocks noGrp="1" noChangeArrowheads="1"/>
          </p:cNvSpPr>
          <p:nvPr>
            <p:ph type="title"/>
          </p:nvPr>
        </p:nvSpPr>
        <p:spPr/>
        <p:txBody>
          <a:bodyPr/>
          <a:lstStyle/>
          <a:p>
            <a:r>
              <a:rPr lang="en-US"/>
              <a:t>Why Multiple Levels of Cache?</a:t>
            </a:r>
          </a:p>
        </p:txBody>
      </p:sp>
      <p:sp>
        <p:nvSpPr>
          <p:cNvPr id="570371" name="Rectangle 3"/>
          <p:cNvSpPr>
            <a:spLocks noGrp="1" noChangeArrowheads="1"/>
          </p:cNvSpPr>
          <p:nvPr>
            <p:ph type="body" idx="1"/>
          </p:nvPr>
        </p:nvSpPr>
        <p:spPr>
          <a:xfrm>
            <a:off x="609600" y="1295400"/>
            <a:ext cx="8077200" cy="4648200"/>
          </a:xfrm>
        </p:spPr>
        <p:txBody>
          <a:bodyPr/>
          <a:lstStyle/>
          <a:p>
            <a:pPr>
              <a:lnSpc>
                <a:spcPct val="90000"/>
              </a:lnSpc>
              <a:buFont typeface="Wingdings" pitchFamily="2" charset="2"/>
              <a:buNone/>
            </a:pPr>
            <a:r>
              <a:rPr lang="en-US" sz="2000" dirty="0"/>
              <a:t>The lower the level of cache:</a:t>
            </a:r>
          </a:p>
          <a:p>
            <a:pPr>
              <a:lnSpc>
                <a:spcPct val="70000"/>
              </a:lnSpc>
            </a:pPr>
            <a:r>
              <a:rPr lang="en-US" sz="2000" dirty="0"/>
              <a:t>the faster the cache can transfer data to the CPU;</a:t>
            </a:r>
          </a:p>
          <a:p>
            <a:pPr>
              <a:lnSpc>
                <a:spcPct val="70000"/>
              </a:lnSpc>
            </a:pPr>
            <a:r>
              <a:rPr lang="en-US" sz="2000" dirty="0"/>
              <a:t>the smaller that level of cache </a:t>
            </a:r>
            <a:r>
              <a:rPr lang="en-US" sz="2000" dirty="0" smtClean="0"/>
              <a:t>is </a:t>
            </a:r>
            <a:r>
              <a:rPr lang="en-US" sz="2000" b="1" dirty="0" smtClean="0"/>
              <a:t>(faster </a:t>
            </a:r>
            <a:r>
              <a:rPr lang="en-US" sz="2000" b="1" dirty="0"/>
              <a:t>=&gt; more expensive =&gt; </a:t>
            </a:r>
            <a:r>
              <a:rPr lang="en-US" sz="2000" b="1" dirty="0" smtClean="0"/>
              <a:t>smaller)</a:t>
            </a:r>
            <a:r>
              <a:rPr lang="en-US" sz="2000" dirty="0" smtClean="0"/>
              <a:t>.</a:t>
            </a:r>
            <a:endParaRPr lang="en-US" sz="2000" dirty="0"/>
          </a:p>
          <a:p>
            <a:pPr>
              <a:lnSpc>
                <a:spcPct val="80000"/>
              </a:lnSpc>
              <a:buFont typeface="Wingdings" pitchFamily="2" charset="2"/>
              <a:buNone/>
            </a:pPr>
            <a:r>
              <a:rPr lang="en-US" sz="2000" b="1" u="sng" dirty="0"/>
              <a:t>Example</a:t>
            </a:r>
            <a:r>
              <a:rPr lang="en-US" sz="2000" b="1" dirty="0"/>
              <a:t>: IBM </a:t>
            </a:r>
            <a:r>
              <a:rPr lang="en-US" sz="2000" b="1" dirty="0" smtClean="0"/>
              <a:t>POWER7 </a:t>
            </a:r>
            <a:r>
              <a:rPr lang="en-US" sz="2000" b="1" dirty="0"/>
              <a:t>latency to the CPU</a:t>
            </a:r>
            <a:r>
              <a:rPr lang="en-US" sz="2000" dirty="0"/>
              <a:t> </a:t>
            </a:r>
            <a:r>
              <a:rPr lang="en-US" sz="2000" baseline="30000" dirty="0" smtClean="0"/>
              <a:t>[28]</a:t>
            </a:r>
            <a:endParaRPr lang="en-US" sz="2000" dirty="0"/>
          </a:p>
          <a:p>
            <a:pPr>
              <a:lnSpc>
                <a:spcPct val="70000"/>
              </a:lnSpc>
            </a:pPr>
            <a:r>
              <a:rPr lang="en-US" sz="2000" dirty="0"/>
              <a:t>L1 cache:   </a:t>
            </a:r>
            <a:r>
              <a:rPr lang="en-US" sz="2000" dirty="0" smtClean="0"/>
              <a:t>    1    cycle  </a:t>
            </a:r>
            <a:r>
              <a:rPr lang="en-US" sz="800" dirty="0" smtClean="0"/>
              <a:t> </a:t>
            </a:r>
            <a:r>
              <a:rPr lang="en-US" sz="2000" dirty="0" smtClean="0"/>
              <a:t>=   </a:t>
            </a:r>
            <a:r>
              <a:rPr lang="en-US" sz="800" dirty="0" smtClean="0"/>
              <a:t> </a:t>
            </a:r>
            <a:r>
              <a:rPr lang="en-US" sz="2000" dirty="0" smtClean="0"/>
              <a:t>0.29 </a:t>
            </a:r>
            <a:r>
              <a:rPr lang="en-US" sz="800" dirty="0" smtClean="0"/>
              <a:t> </a:t>
            </a:r>
            <a:r>
              <a:rPr lang="en-US" sz="2000" dirty="0" smtClean="0"/>
              <a:t>ns </a:t>
            </a:r>
            <a:r>
              <a:rPr lang="en-US" sz="2000" dirty="0"/>
              <a:t>for </a:t>
            </a:r>
            <a:r>
              <a:rPr lang="en-US" sz="2000" dirty="0" smtClean="0"/>
              <a:t>3.5 GHz</a:t>
            </a:r>
            <a:endParaRPr lang="en-US" sz="2000" dirty="0"/>
          </a:p>
          <a:p>
            <a:pPr>
              <a:lnSpc>
                <a:spcPct val="80000"/>
              </a:lnSpc>
            </a:pPr>
            <a:r>
              <a:rPr lang="en-US" sz="2000" dirty="0"/>
              <a:t>L2 cache:   </a:t>
            </a:r>
            <a:r>
              <a:rPr lang="en-US" sz="2000" dirty="0" smtClean="0"/>
              <a:t>    8.5 cycles </a:t>
            </a:r>
            <a:r>
              <a:rPr lang="en-US" sz="2000" dirty="0"/>
              <a:t>= </a:t>
            </a:r>
            <a:r>
              <a:rPr lang="en-US" sz="2000" dirty="0" smtClean="0"/>
              <a:t>  2.43 </a:t>
            </a:r>
            <a:r>
              <a:rPr lang="en-US" sz="1000" dirty="0" smtClean="0"/>
              <a:t> </a:t>
            </a:r>
            <a:r>
              <a:rPr lang="en-US" sz="2000" dirty="0" smtClean="0"/>
              <a:t>ns </a:t>
            </a:r>
            <a:r>
              <a:rPr lang="en-US" sz="2000" dirty="0"/>
              <a:t>for </a:t>
            </a:r>
            <a:r>
              <a:rPr lang="en-US" sz="2000" dirty="0" smtClean="0"/>
              <a:t>3.5 GHz (average)</a:t>
            </a:r>
          </a:p>
          <a:p>
            <a:pPr>
              <a:lnSpc>
                <a:spcPct val="80000"/>
              </a:lnSpc>
            </a:pPr>
            <a:r>
              <a:rPr lang="en-US" sz="2000" dirty="0" smtClean="0"/>
              <a:t>L3 cache:    </a:t>
            </a:r>
            <a:r>
              <a:rPr lang="en-US" sz="1000" dirty="0" smtClean="0"/>
              <a:t> </a:t>
            </a:r>
            <a:r>
              <a:rPr lang="en-US" sz="2000" dirty="0" smtClean="0"/>
              <a:t>23.5 cycles =   </a:t>
            </a:r>
            <a:r>
              <a:rPr lang="en-US" sz="800" dirty="0" smtClean="0"/>
              <a:t> </a:t>
            </a:r>
            <a:r>
              <a:rPr lang="en-US" sz="2000" dirty="0" smtClean="0"/>
              <a:t>5.53 </a:t>
            </a:r>
            <a:r>
              <a:rPr lang="en-US" sz="800" dirty="0" smtClean="0"/>
              <a:t> </a:t>
            </a:r>
            <a:r>
              <a:rPr lang="en-US" sz="2000" dirty="0" smtClean="0"/>
              <a:t>ns for 3.5 GHz (local to core)</a:t>
            </a:r>
          </a:p>
          <a:p>
            <a:pPr>
              <a:lnSpc>
                <a:spcPct val="80000"/>
              </a:lnSpc>
            </a:pPr>
            <a:r>
              <a:rPr lang="en-US" sz="2000" dirty="0" smtClean="0"/>
              <a:t>RAM:        346    cycles = 98.86 </a:t>
            </a:r>
            <a:r>
              <a:rPr lang="en-US" sz="1000" dirty="0" smtClean="0"/>
              <a:t> </a:t>
            </a:r>
            <a:r>
              <a:rPr lang="en-US" sz="2000" dirty="0" smtClean="0"/>
              <a:t>ns for 3.5 GHz (1066 MHz RAM)</a:t>
            </a:r>
            <a:endParaRPr lang="en-US" sz="2000" dirty="0"/>
          </a:p>
          <a:p>
            <a:pPr>
              <a:lnSpc>
                <a:spcPct val="80000"/>
              </a:lnSpc>
              <a:buFont typeface="Wingdings" pitchFamily="2" charset="2"/>
              <a:buNone/>
            </a:pPr>
            <a:r>
              <a:rPr lang="en-US" sz="2000" b="1" u="sng" dirty="0"/>
              <a:t>Example</a:t>
            </a:r>
            <a:r>
              <a:rPr lang="en-US" sz="2000" b="1" dirty="0"/>
              <a:t>: Intel Itanium2 latency to the CPU </a:t>
            </a:r>
            <a:r>
              <a:rPr lang="en-US" sz="2000" baseline="30000" dirty="0"/>
              <a:t>[19]</a:t>
            </a:r>
          </a:p>
          <a:p>
            <a:pPr>
              <a:lnSpc>
                <a:spcPct val="80000"/>
              </a:lnSpc>
            </a:pPr>
            <a:r>
              <a:rPr lang="en-US" sz="2000" dirty="0"/>
              <a:t>L1 cache:   1 cycle   =   1.0 ns for 1.0 </a:t>
            </a:r>
            <a:r>
              <a:rPr lang="en-US" sz="2000" dirty="0" smtClean="0"/>
              <a:t>GHz</a:t>
            </a:r>
          </a:p>
          <a:p>
            <a:pPr>
              <a:lnSpc>
                <a:spcPct val="80000"/>
              </a:lnSpc>
            </a:pPr>
            <a:r>
              <a:rPr lang="en-US" sz="2000" dirty="0" smtClean="0"/>
              <a:t>L2 cache:   5 cycles =   5.0 ns for 1.0 GHz</a:t>
            </a:r>
          </a:p>
          <a:p>
            <a:pPr>
              <a:lnSpc>
                <a:spcPct val="80000"/>
              </a:lnSpc>
            </a:pPr>
            <a:r>
              <a:rPr lang="en-US" sz="2000" dirty="0" smtClean="0"/>
              <a:t>L3 </a:t>
            </a:r>
            <a:r>
              <a:rPr lang="en-US" sz="2000" dirty="0"/>
              <a:t>cache: 12-15 cycles = 12 – 15 ns for 1.0 </a:t>
            </a:r>
            <a:r>
              <a:rPr lang="en-US" sz="2000" dirty="0" smtClean="0"/>
              <a:t>GHz</a:t>
            </a:r>
          </a:p>
          <a:p>
            <a:pPr>
              <a:lnSpc>
                <a:spcPct val="80000"/>
              </a:lnSpc>
              <a:buFont typeface="Wingdings" pitchFamily="2" charset="2"/>
              <a:buNone/>
            </a:pPr>
            <a:r>
              <a:rPr lang="en-US" sz="2000" b="1" u="sng" dirty="0" smtClean="0"/>
              <a:t>Example</a:t>
            </a:r>
            <a:r>
              <a:rPr lang="en-US" sz="2000" b="1" dirty="0" smtClean="0"/>
              <a:t>: Intel Pentium4 (</a:t>
            </a:r>
            <a:r>
              <a:rPr lang="en-US" sz="2000" b="1" dirty="0" err="1" smtClean="0"/>
              <a:t>Yonah</a:t>
            </a:r>
            <a:r>
              <a:rPr lang="en-US" sz="2000" b="1" dirty="0" smtClean="0"/>
              <a:t>)</a:t>
            </a:r>
          </a:p>
          <a:p>
            <a:pPr>
              <a:lnSpc>
                <a:spcPct val="70000"/>
              </a:lnSpc>
            </a:pPr>
            <a:r>
              <a:rPr lang="en-US" sz="2000" dirty="0" smtClean="0"/>
              <a:t>L1 </a:t>
            </a:r>
            <a:r>
              <a:rPr lang="en-US" sz="2000" dirty="0"/>
              <a:t>cache:   3 cycles =  1.64 ns for a 1.83 GHz CPU = </a:t>
            </a:r>
            <a:r>
              <a:rPr lang="en-US" sz="2000" dirty="0" smtClean="0"/>
              <a:t>  </a:t>
            </a:r>
            <a:r>
              <a:rPr lang="en-US" sz="2000" dirty="0"/>
              <a:t>12 calculations</a:t>
            </a:r>
          </a:p>
          <a:p>
            <a:pPr>
              <a:lnSpc>
                <a:spcPct val="80000"/>
              </a:lnSpc>
            </a:pPr>
            <a:r>
              <a:rPr lang="en-US" sz="2000" dirty="0"/>
              <a:t>L2 cache: 14 cycles =  7.65 ns for a 1.83 GHz CPU </a:t>
            </a:r>
            <a:r>
              <a:rPr lang="en-US" sz="2000" dirty="0" smtClean="0"/>
              <a:t>=   </a:t>
            </a:r>
            <a:r>
              <a:rPr lang="en-US" sz="2000" dirty="0"/>
              <a:t>56 calculations</a:t>
            </a:r>
          </a:p>
          <a:p>
            <a:pPr>
              <a:lnSpc>
                <a:spcPct val="80000"/>
              </a:lnSpc>
            </a:pPr>
            <a:r>
              <a:rPr lang="en-US" sz="2000" dirty="0"/>
              <a:t>RAM:       48 cycles = 26.2 ns for a 1.83 GHz CPU = 192 calculations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1E6989D3-0C91-49AD-B344-619D2E7D61EE}" type="slidenum">
              <a:rPr lang="en-US"/>
              <a:pPr/>
              <a:t>28</a:t>
            </a:fld>
            <a:endParaRPr lang="en-US"/>
          </a:p>
        </p:txBody>
      </p:sp>
      <p:sp>
        <p:nvSpPr>
          <p:cNvPr id="571394" name="Rectangle 2"/>
          <p:cNvSpPr>
            <a:spLocks noGrp="1" noChangeArrowheads="1"/>
          </p:cNvSpPr>
          <p:nvPr>
            <p:ph type="title"/>
          </p:nvPr>
        </p:nvSpPr>
        <p:spPr/>
        <p:txBody>
          <a:bodyPr/>
          <a:lstStyle/>
          <a:p>
            <a:r>
              <a:rPr lang="en-US" sz="3600"/>
              <a:t>Cache &amp; RAM Latencies</a:t>
            </a:r>
          </a:p>
        </p:txBody>
      </p:sp>
      <p:graphicFrame>
        <p:nvGraphicFramePr>
          <p:cNvPr id="571395" name="Object 3"/>
          <p:cNvGraphicFramePr>
            <a:graphicFrameLocks noChangeAspect="1"/>
          </p:cNvGraphicFramePr>
          <p:nvPr>
            <p:ph idx="1"/>
          </p:nvPr>
        </p:nvGraphicFramePr>
        <p:xfrm>
          <a:off x="1219200" y="1066800"/>
          <a:ext cx="7696200" cy="5257800"/>
        </p:xfrm>
        <a:graphic>
          <a:graphicData uri="http://schemas.openxmlformats.org/presentationml/2006/ole">
            <p:oleObj spid="_x0000_s95234" name="Worksheet" r:id="rId3" imgW="8686800" imgH="5934279" progId="Excel.Sheet.8">
              <p:embed/>
            </p:oleObj>
          </a:graphicData>
        </a:graphic>
      </p:graphicFrame>
      <p:sp>
        <p:nvSpPr>
          <p:cNvPr id="571396" name="Text Box 4"/>
          <p:cNvSpPr txBox="1">
            <a:spLocks noChangeArrowheads="1"/>
          </p:cNvSpPr>
          <p:nvPr/>
        </p:nvSpPr>
        <p:spPr bwMode="auto">
          <a:xfrm>
            <a:off x="69850" y="47244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1397" name="AutoShape 5"/>
          <p:cNvSpPr>
            <a:spLocks noChangeArrowheads="1"/>
          </p:cNvSpPr>
          <p:nvPr/>
        </p:nvSpPr>
        <p:spPr bwMode="auto">
          <a:xfrm>
            <a:off x="381000" y="2133600"/>
            <a:ext cx="609600" cy="2667000"/>
          </a:xfrm>
          <a:prstGeom prst="downArrow">
            <a:avLst>
              <a:gd name="adj1" fmla="val 50000"/>
              <a:gd name="adj2" fmla="val 109375"/>
            </a:avLst>
          </a:prstGeom>
          <a:solidFill>
            <a:schemeClr val="accent1"/>
          </a:solidFill>
          <a:ln w="9525">
            <a:solidFill>
              <a:schemeClr val="tx1"/>
            </a:solidFill>
            <a:miter lim="800000"/>
            <a:headEnd/>
            <a:tailEnd/>
          </a:ln>
          <a:effectLst/>
        </p:spPr>
        <p:txBody>
          <a:bodyPr wrap="none" anchor="ctr"/>
          <a:lstStyle/>
          <a:p>
            <a:endParaRPr lang="en-US"/>
          </a:p>
        </p:txBody>
      </p:sp>
      <p:sp>
        <p:nvSpPr>
          <p:cNvPr id="571398" name="Text Box 6"/>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ctrTitle"/>
          </p:nvPr>
        </p:nvSpPr>
        <p:spPr/>
        <p:txBody>
          <a:bodyPr/>
          <a:lstStyle/>
          <a:p>
            <a:r>
              <a:rPr lang="en-US" sz="6000"/>
              <a:t>Main Memory</a:t>
            </a:r>
          </a:p>
        </p:txBody>
      </p:sp>
      <p:sp>
        <p:nvSpPr>
          <p:cNvPr id="572419" name="Text Box 3"/>
          <p:cNvSpPr txBox="1">
            <a:spLocks noChangeArrowheads="1"/>
          </p:cNvSpPr>
          <p:nvPr/>
        </p:nvSpPr>
        <p:spPr bwMode="auto">
          <a:xfrm>
            <a:off x="5562600" y="4113213"/>
            <a:ext cx="438150" cy="274637"/>
          </a:xfrm>
          <a:prstGeom prst="rect">
            <a:avLst/>
          </a:prstGeom>
          <a:noFill/>
          <a:ln w="9525">
            <a:noFill/>
            <a:miter lim="800000"/>
            <a:headEnd/>
            <a:tailEnd/>
          </a:ln>
          <a:effectLst/>
        </p:spPr>
        <p:txBody>
          <a:bodyPr wrap="none">
            <a:spAutoFit/>
          </a:bodyPr>
          <a:lstStyle/>
          <a:p>
            <a:pPr algn="l"/>
            <a:r>
              <a:rPr lang="en-US" baseline="30000"/>
              <a:t>[13]</a:t>
            </a:r>
          </a:p>
        </p:txBody>
      </p:sp>
      <p:pic>
        <p:nvPicPr>
          <p:cNvPr id="572420" name="Picture 4" descr="ram"/>
          <p:cNvPicPr>
            <a:picLocks noChangeAspect="1" noChangeArrowheads="1"/>
          </p:cNvPicPr>
          <p:nvPr/>
        </p:nvPicPr>
        <p:blipFill>
          <a:blip r:embed="rId3" cstate="print"/>
          <a:srcRect/>
          <a:stretch>
            <a:fillRect/>
          </a:stretch>
        </p:blipFill>
        <p:spPr bwMode="auto">
          <a:xfrm>
            <a:off x="3581400" y="3657600"/>
            <a:ext cx="1981200" cy="11160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47" name="Slide Number Placeholder 5"/>
          <p:cNvSpPr>
            <a:spLocks noGrp="1"/>
          </p:cNvSpPr>
          <p:nvPr>
            <p:ph type="sldNum" sz="quarter" idx="11"/>
          </p:nvPr>
        </p:nvSpPr>
        <p:spPr/>
        <p:txBody>
          <a:bodyPr/>
          <a:lstStyle/>
          <a:p>
            <a:fld id="{EBB0104E-1552-4FE0-942D-69F62B5AB014}" type="slidenum">
              <a:rPr lang="en-US"/>
              <a:pPr/>
              <a:t>3</a:t>
            </a:fld>
            <a:endParaRPr lang="en-US"/>
          </a:p>
        </p:txBody>
      </p:sp>
      <p:sp>
        <p:nvSpPr>
          <p:cNvPr id="451586" name="Rectangle 2"/>
          <p:cNvSpPr>
            <a:spLocks noGrp="1" noChangeArrowheads="1"/>
          </p:cNvSpPr>
          <p:nvPr>
            <p:ph type="title"/>
          </p:nvPr>
        </p:nvSpPr>
        <p:spPr/>
        <p:txBody>
          <a:bodyPr/>
          <a:lstStyle/>
          <a:p>
            <a:r>
              <a:rPr lang="en-US" sz="3600"/>
              <a:t>Access Grid</a:t>
            </a:r>
          </a:p>
        </p:txBody>
      </p:sp>
      <p:sp>
        <p:nvSpPr>
          <p:cNvPr id="451587" name="Rectangle 3"/>
          <p:cNvSpPr>
            <a:spLocks noGrp="1" noChangeArrowheads="1"/>
          </p:cNvSpPr>
          <p:nvPr>
            <p:ph type="body" sz="half" idx="1"/>
          </p:nvPr>
        </p:nvSpPr>
        <p:spPr>
          <a:xfrm>
            <a:off x="609600" y="1219200"/>
            <a:ext cx="7772400" cy="4648200"/>
          </a:xfrm>
        </p:spPr>
        <p:txBody>
          <a:bodyPr/>
          <a:lstStyle/>
          <a:p>
            <a:pPr algn="ctr">
              <a:lnSpc>
                <a:spcPct val="90000"/>
              </a:lnSpc>
              <a:buFont typeface="Wingdings" pitchFamily="2" charset="2"/>
              <a:buNone/>
            </a:pPr>
            <a:r>
              <a:rPr lang="en-US" dirty="0" smtClean="0"/>
              <a:t>If </a:t>
            </a:r>
            <a:r>
              <a:rPr lang="en-US" dirty="0"/>
              <a:t>you aren’t sure whether you have AG, you probably don’t.</a:t>
            </a:r>
          </a:p>
        </p:txBody>
      </p:sp>
      <p:graphicFrame>
        <p:nvGraphicFramePr>
          <p:cNvPr id="451661" name="Group 77"/>
          <p:cNvGraphicFramePr>
            <a:graphicFrameLocks noGrp="1"/>
          </p:cNvGraphicFramePr>
          <p:nvPr>
            <p:ph sz="half" idx="2"/>
          </p:nvPr>
        </p:nvGraphicFramePr>
        <p:xfrm>
          <a:off x="2819400" y="1676400"/>
          <a:ext cx="2971800" cy="3474720"/>
        </p:xfrm>
        <a:graphic>
          <a:graphicData uri="http://schemas.openxmlformats.org/drawingml/2006/table">
            <a:tbl>
              <a:tblPr/>
              <a:tblGrid>
                <a:gridCol w="1295400"/>
                <a:gridCol w="1676400"/>
              </a:tblGrid>
              <a:tr h="233363">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Walkabout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Feb 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err="1" smtClean="0">
                          <a:ln>
                            <a:noFill/>
                          </a:ln>
                          <a:solidFill>
                            <a:schemeClr val="tx1"/>
                          </a:solidFill>
                          <a:effectLst/>
                          <a:latin typeface="Times New Roman" pitchFamily="18" charset="0"/>
                        </a:rPr>
                        <a:t>Optiverse</a:t>
                      </a:r>
                      <a:endParaRPr kumimoji="0" lang="en-US" sz="13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Walkabout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March 29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1" i="0" u="none" strike="noStrike" cap="none" normalizeH="0" baseline="0" dirty="0" smtClean="0">
                          <a:ln>
                            <a:noFill/>
                          </a:ln>
                          <a:solidFill>
                            <a:schemeClr val="tx1"/>
                          </a:solidFill>
                          <a:effectLst/>
                          <a:latin typeface="Times New Roman" pitchFamily="18" charset="0"/>
                        </a:rPr>
                        <a:t>NO WORKSHOP</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Axon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Platinum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19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Mosaic</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Apr 26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Monte Carlo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Tue May 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Helium</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60" name="Text Box 76"/>
          <p:cNvSpPr txBox="1">
            <a:spLocks noChangeArrowheads="1"/>
          </p:cNvSpPr>
          <p:nvPr/>
        </p:nvSpPr>
        <p:spPr bwMode="auto">
          <a:xfrm>
            <a:off x="6019800" y="3048000"/>
            <a:ext cx="2438400" cy="1569660"/>
          </a:xfrm>
          <a:prstGeom prst="rect">
            <a:avLst/>
          </a:prstGeom>
          <a:noFill/>
          <a:ln w="9525">
            <a:noFill/>
            <a:miter lim="800000"/>
            <a:headEnd/>
            <a:tailEnd/>
          </a:ln>
          <a:effectLst/>
        </p:spPr>
        <p:txBody>
          <a:bodyPr>
            <a:spAutoFit/>
          </a:bodyPr>
          <a:lstStyle/>
          <a:p>
            <a:pPr>
              <a:spcBef>
                <a:spcPct val="50000"/>
              </a:spcBef>
            </a:pPr>
            <a:r>
              <a:rPr lang="en-US" sz="2400" dirty="0"/>
              <a:t>Many thanks to </a:t>
            </a:r>
            <a:r>
              <a:rPr lang="en-US" sz="2400" dirty="0" smtClean="0"/>
              <a:t>Patrick Calhoun of OU for </a:t>
            </a:r>
            <a:r>
              <a:rPr lang="en-US" sz="2400" dirty="0"/>
              <a:t>setting these up  for us.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873CBD8-5DA4-425F-9E09-1E96F0959FF6}" type="slidenum">
              <a:rPr lang="en-US"/>
              <a:pPr/>
              <a:t>30</a:t>
            </a:fld>
            <a:endParaRPr lang="en-US"/>
          </a:p>
        </p:txBody>
      </p:sp>
      <p:sp>
        <p:nvSpPr>
          <p:cNvPr id="573442" name="Rectangle 2"/>
          <p:cNvSpPr>
            <a:spLocks noGrp="1" noChangeArrowheads="1"/>
          </p:cNvSpPr>
          <p:nvPr>
            <p:ph type="title"/>
          </p:nvPr>
        </p:nvSpPr>
        <p:spPr/>
        <p:txBody>
          <a:bodyPr/>
          <a:lstStyle/>
          <a:p>
            <a:r>
              <a:rPr lang="en-US"/>
              <a:t>What is Main Memory?</a:t>
            </a:r>
          </a:p>
        </p:txBody>
      </p:sp>
      <p:sp>
        <p:nvSpPr>
          <p:cNvPr id="573443" name="Rectangle 3"/>
          <p:cNvSpPr>
            <a:spLocks noGrp="1" noChangeArrowheads="1"/>
          </p:cNvSpPr>
          <p:nvPr>
            <p:ph type="body" idx="1"/>
          </p:nvPr>
        </p:nvSpPr>
        <p:spPr>
          <a:xfrm>
            <a:off x="533400" y="1371600"/>
            <a:ext cx="8077200" cy="5029200"/>
          </a:xfrm>
        </p:spPr>
        <p:txBody>
          <a:bodyPr/>
          <a:lstStyle/>
          <a:p>
            <a:r>
              <a:rPr lang="en-US"/>
              <a:t>Where data reside for a program that is  </a:t>
            </a:r>
            <a:r>
              <a:rPr lang="en-US" b="1" u="sng">
                <a:solidFill>
                  <a:schemeClr val="folHlink"/>
                </a:solidFill>
              </a:rPr>
              <a:t>currently running</a:t>
            </a:r>
          </a:p>
          <a:p>
            <a:r>
              <a:rPr lang="en-US"/>
              <a:t>Sometimes called </a:t>
            </a:r>
            <a:r>
              <a:rPr lang="en-US" b="1" i="1" u="sng"/>
              <a:t>RAM</a:t>
            </a:r>
            <a:r>
              <a:rPr lang="en-US"/>
              <a:t> (Random Access Memory): you can load from or store into any main memory location at any time</a:t>
            </a:r>
          </a:p>
          <a:p>
            <a:r>
              <a:rPr lang="en-US"/>
              <a:t>Sometimes called </a:t>
            </a:r>
            <a:r>
              <a:rPr lang="en-US" b="1" i="1" u="sng"/>
              <a:t>core</a:t>
            </a:r>
            <a:r>
              <a:rPr lang="en-US"/>
              <a:t> (from magnetic “cores” that some memories used, many years ago)</a:t>
            </a:r>
          </a:p>
          <a:p>
            <a:r>
              <a:rPr lang="en-US"/>
              <a:t>Much slower =&gt; much cheaper =&gt; much bigger</a:t>
            </a:r>
          </a:p>
          <a:p>
            <a:endParaRPr lang="en-US"/>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2"/>
          <p:cNvSpPr>
            <a:spLocks noGrp="1"/>
          </p:cNvSpPr>
          <p:nvPr>
            <p:ph type="ftr" sz="quarter" idx="10"/>
          </p:nvPr>
        </p:nvSpPr>
        <p:spPr>
          <a:xfrm>
            <a:off x="2257098" y="6172200"/>
            <a:ext cx="3995737" cy="457200"/>
          </a:xfrm>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32" name="Slide Number Placeholder 3"/>
          <p:cNvSpPr>
            <a:spLocks noGrp="1"/>
          </p:cNvSpPr>
          <p:nvPr>
            <p:ph type="sldNum" sz="quarter" idx="11"/>
          </p:nvPr>
        </p:nvSpPr>
        <p:spPr/>
        <p:txBody>
          <a:bodyPr/>
          <a:lstStyle/>
          <a:p>
            <a:fld id="{65B05967-4F28-41E2-A8C9-00C5ECF11A68}" type="slidenum">
              <a:rPr lang="en-US"/>
              <a:pPr/>
              <a:t>31</a:t>
            </a:fld>
            <a:endParaRPr lang="en-US"/>
          </a:p>
        </p:txBody>
      </p:sp>
      <p:sp>
        <p:nvSpPr>
          <p:cNvPr id="574466" name="Rectangle 2"/>
          <p:cNvSpPr>
            <a:spLocks noGrp="1" noChangeArrowheads="1"/>
          </p:cNvSpPr>
          <p:nvPr>
            <p:ph type="title"/>
          </p:nvPr>
        </p:nvSpPr>
        <p:spPr/>
        <p:txBody>
          <a:bodyPr/>
          <a:lstStyle/>
          <a:p>
            <a:r>
              <a:rPr lang="en-US"/>
              <a:t>What Main Memory Looks Like</a:t>
            </a:r>
          </a:p>
        </p:txBody>
      </p:sp>
      <p:sp>
        <p:nvSpPr>
          <p:cNvPr id="574467" name="Rectangle 3"/>
          <p:cNvSpPr>
            <a:spLocks noChangeArrowheads="1"/>
          </p:cNvSpPr>
          <p:nvPr/>
        </p:nvSpPr>
        <p:spPr bwMode="auto">
          <a:xfrm>
            <a:off x="533400" y="1905000"/>
            <a:ext cx="7772400" cy="228600"/>
          </a:xfrm>
          <a:prstGeom prst="rect">
            <a:avLst/>
          </a:prstGeom>
          <a:noFill/>
          <a:ln w="9525">
            <a:solidFill>
              <a:schemeClr val="tx1"/>
            </a:solidFill>
            <a:miter lim="800000"/>
            <a:headEnd/>
            <a:tailEnd/>
          </a:ln>
          <a:effectLst/>
        </p:spPr>
        <p:txBody>
          <a:bodyPr wrap="none" anchor="ctr"/>
          <a:lstStyle/>
          <a:p>
            <a:endParaRPr lang="en-US"/>
          </a:p>
        </p:txBody>
      </p:sp>
      <p:sp>
        <p:nvSpPr>
          <p:cNvPr id="574468" name="Line 4"/>
          <p:cNvSpPr>
            <a:spLocks noChangeShapeType="1"/>
          </p:cNvSpPr>
          <p:nvPr/>
        </p:nvSpPr>
        <p:spPr bwMode="auto">
          <a:xfrm>
            <a:off x="762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69" name="Line 5"/>
          <p:cNvSpPr>
            <a:spLocks noChangeShapeType="1"/>
          </p:cNvSpPr>
          <p:nvPr/>
        </p:nvSpPr>
        <p:spPr bwMode="auto">
          <a:xfrm>
            <a:off x="990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0" name="Line 6"/>
          <p:cNvSpPr>
            <a:spLocks noChangeShapeType="1"/>
          </p:cNvSpPr>
          <p:nvPr/>
        </p:nvSpPr>
        <p:spPr bwMode="auto">
          <a:xfrm>
            <a:off x="1219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1" name="Line 7"/>
          <p:cNvSpPr>
            <a:spLocks noChangeShapeType="1"/>
          </p:cNvSpPr>
          <p:nvPr/>
        </p:nvSpPr>
        <p:spPr bwMode="auto">
          <a:xfrm>
            <a:off x="1447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2" name="Line 8"/>
          <p:cNvSpPr>
            <a:spLocks noChangeShapeType="1"/>
          </p:cNvSpPr>
          <p:nvPr/>
        </p:nvSpPr>
        <p:spPr bwMode="auto">
          <a:xfrm>
            <a:off x="1676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3" name="Line 9"/>
          <p:cNvSpPr>
            <a:spLocks noChangeShapeType="1"/>
          </p:cNvSpPr>
          <p:nvPr/>
        </p:nvSpPr>
        <p:spPr bwMode="auto">
          <a:xfrm>
            <a:off x="1905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4" name="Line 10"/>
          <p:cNvSpPr>
            <a:spLocks noChangeShapeType="1"/>
          </p:cNvSpPr>
          <p:nvPr/>
        </p:nvSpPr>
        <p:spPr bwMode="auto">
          <a:xfrm>
            <a:off x="21336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5" name="Line 11"/>
          <p:cNvSpPr>
            <a:spLocks noChangeShapeType="1"/>
          </p:cNvSpPr>
          <p:nvPr/>
        </p:nvSpPr>
        <p:spPr bwMode="auto">
          <a:xfrm>
            <a:off x="2362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6" name="Line 12"/>
          <p:cNvSpPr>
            <a:spLocks noChangeShapeType="1"/>
          </p:cNvSpPr>
          <p:nvPr/>
        </p:nvSpPr>
        <p:spPr bwMode="auto">
          <a:xfrm>
            <a:off x="25908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7" name="Line 13"/>
          <p:cNvSpPr>
            <a:spLocks noChangeShapeType="1"/>
          </p:cNvSpPr>
          <p:nvPr/>
        </p:nvSpPr>
        <p:spPr bwMode="auto">
          <a:xfrm>
            <a:off x="28194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8" name="Line 14"/>
          <p:cNvSpPr>
            <a:spLocks noChangeShapeType="1"/>
          </p:cNvSpPr>
          <p:nvPr/>
        </p:nvSpPr>
        <p:spPr bwMode="auto">
          <a:xfrm>
            <a:off x="30480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79" name="Line 15"/>
          <p:cNvSpPr>
            <a:spLocks noChangeShapeType="1"/>
          </p:cNvSpPr>
          <p:nvPr/>
        </p:nvSpPr>
        <p:spPr bwMode="auto">
          <a:xfrm>
            <a:off x="8077200" y="1905000"/>
            <a:ext cx="0" cy="228600"/>
          </a:xfrm>
          <a:prstGeom prst="line">
            <a:avLst/>
          </a:prstGeom>
          <a:noFill/>
          <a:ln w="9525">
            <a:solidFill>
              <a:schemeClr val="tx1"/>
            </a:solidFill>
            <a:miter lim="800000"/>
            <a:headEnd/>
            <a:tailEnd/>
          </a:ln>
          <a:effectLst/>
        </p:spPr>
        <p:txBody>
          <a:bodyPr wrap="none"/>
          <a:lstStyle/>
          <a:p>
            <a:endParaRPr lang="en-US"/>
          </a:p>
        </p:txBody>
      </p:sp>
      <p:sp>
        <p:nvSpPr>
          <p:cNvPr id="574480" name="Text Box 16"/>
          <p:cNvSpPr txBox="1">
            <a:spLocks noChangeArrowheads="1"/>
          </p:cNvSpPr>
          <p:nvPr/>
        </p:nvSpPr>
        <p:spPr bwMode="auto">
          <a:xfrm>
            <a:off x="4983163" y="1538288"/>
            <a:ext cx="692150" cy="701675"/>
          </a:xfrm>
          <a:prstGeom prst="rect">
            <a:avLst/>
          </a:prstGeom>
          <a:noFill/>
          <a:ln w="9525">
            <a:noFill/>
            <a:miter lim="800000"/>
            <a:headEnd/>
            <a:tailEnd/>
          </a:ln>
          <a:effectLst/>
        </p:spPr>
        <p:txBody>
          <a:bodyPr wrap="none">
            <a:spAutoFit/>
          </a:bodyPr>
          <a:lstStyle/>
          <a:p>
            <a:r>
              <a:rPr lang="en-US" sz="4000"/>
              <a:t>…</a:t>
            </a:r>
          </a:p>
        </p:txBody>
      </p:sp>
      <p:sp>
        <p:nvSpPr>
          <p:cNvPr id="574481" name="Text Box 17"/>
          <p:cNvSpPr txBox="1">
            <a:spLocks noChangeArrowheads="1"/>
          </p:cNvSpPr>
          <p:nvPr/>
        </p:nvSpPr>
        <p:spPr bwMode="auto">
          <a:xfrm>
            <a:off x="536575" y="2138363"/>
            <a:ext cx="273050" cy="304800"/>
          </a:xfrm>
          <a:prstGeom prst="rect">
            <a:avLst/>
          </a:prstGeom>
          <a:noFill/>
          <a:ln w="9525">
            <a:noFill/>
            <a:miter lim="800000"/>
            <a:headEnd/>
            <a:tailEnd/>
          </a:ln>
          <a:effectLst/>
        </p:spPr>
        <p:txBody>
          <a:bodyPr wrap="none">
            <a:spAutoFit/>
          </a:bodyPr>
          <a:lstStyle/>
          <a:p>
            <a:r>
              <a:rPr lang="en-US" sz="1400"/>
              <a:t>0</a:t>
            </a:r>
          </a:p>
        </p:txBody>
      </p:sp>
      <p:sp>
        <p:nvSpPr>
          <p:cNvPr id="574482" name="Text Box 18"/>
          <p:cNvSpPr txBox="1">
            <a:spLocks noChangeArrowheads="1"/>
          </p:cNvSpPr>
          <p:nvPr/>
        </p:nvSpPr>
        <p:spPr bwMode="auto">
          <a:xfrm>
            <a:off x="777875" y="2144713"/>
            <a:ext cx="273050" cy="304800"/>
          </a:xfrm>
          <a:prstGeom prst="rect">
            <a:avLst/>
          </a:prstGeom>
          <a:noFill/>
          <a:ln w="9525">
            <a:noFill/>
            <a:miter lim="800000"/>
            <a:headEnd/>
            <a:tailEnd/>
          </a:ln>
          <a:effectLst/>
        </p:spPr>
        <p:txBody>
          <a:bodyPr wrap="none">
            <a:spAutoFit/>
          </a:bodyPr>
          <a:lstStyle/>
          <a:p>
            <a:r>
              <a:rPr lang="en-US" sz="1400"/>
              <a:t>1</a:t>
            </a:r>
          </a:p>
        </p:txBody>
      </p:sp>
      <p:sp>
        <p:nvSpPr>
          <p:cNvPr id="574483" name="Text Box 19"/>
          <p:cNvSpPr txBox="1">
            <a:spLocks noChangeArrowheads="1"/>
          </p:cNvSpPr>
          <p:nvPr/>
        </p:nvSpPr>
        <p:spPr bwMode="auto">
          <a:xfrm>
            <a:off x="1006475" y="2144713"/>
            <a:ext cx="273050" cy="304800"/>
          </a:xfrm>
          <a:prstGeom prst="rect">
            <a:avLst/>
          </a:prstGeom>
          <a:noFill/>
          <a:ln w="9525">
            <a:noFill/>
            <a:miter lim="800000"/>
            <a:headEnd/>
            <a:tailEnd/>
          </a:ln>
          <a:effectLst/>
        </p:spPr>
        <p:txBody>
          <a:bodyPr wrap="none">
            <a:spAutoFit/>
          </a:bodyPr>
          <a:lstStyle/>
          <a:p>
            <a:r>
              <a:rPr lang="en-US" sz="1400"/>
              <a:t>2</a:t>
            </a:r>
          </a:p>
        </p:txBody>
      </p:sp>
      <p:sp>
        <p:nvSpPr>
          <p:cNvPr id="574484" name="Text Box 20"/>
          <p:cNvSpPr txBox="1">
            <a:spLocks noChangeArrowheads="1"/>
          </p:cNvSpPr>
          <p:nvPr/>
        </p:nvSpPr>
        <p:spPr bwMode="auto">
          <a:xfrm>
            <a:off x="1222375" y="2138363"/>
            <a:ext cx="273050" cy="304800"/>
          </a:xfrm>
          <a:prstGeom prst="rect">
            <a:avLst/>
          </a:prstGeom>
          <a:noFill/>
          <a:ln w="9525">
            <a:noFill/>
            <a:miter lim="800000"/>
            <a:headEnd/>
            <a:tailEnd/>
          </a:ln>
          <a:effectLst/>
        </p:spPr>
        <p:txBody>
          <a:bodyPr wrap="none">
            <a:spAutoFit/>
          </a:bodyPr>
          <a:lstStyle/>
          <a:p>
            <a:r>
              <a:rPr lang="en-US" sz="1400"/>
              <a:t>3</a:t>
            </a:r>
          </a:p>
        </p:txBody>
      </p:sp>
      <p:sp>
        <p:nvSpPr>
          <p:cNvPr id="574485" name="Text Box 21"/>
          <p:cNvSpPr txBox="1">
            <a:spLocks noChangeArrowheads="1"/>
          </p:cNvSpPr>
          <p:nvPr/>
        </p:nvSpPr>
        <p:spPr bwMode="auto">
          <a:xfrm>
            <a:off x="1450975" y="2138363"/>
            <a:ext cx="273050" cy="304800"/>
          </a:xfrm>
          <a:prstGeom prst="rect">
            <a:avLst/>
          </a:prstGeom>
          <a:noFill/>
          <a:ln w="9525">
            <a:noFill/>
            <a:miter lim="800000"/>
            <a:headEnd/>
            <a:tailEnd/>
          </a:ln>
          <a:effectLst/>
        </p:spPr>
        <p:txBody>
          <a:bodyPr wrap="none">
            <a:spAutoFit/>
          </a:bodyPr>
          <a:lstStyle/>
          <a:p>
            <a:r>
              <a:rPr lang="en-US" sz="1400"/>
              <a:t>4</a:t>
            </a:r>
          </a:p>
        </p:txBody>
      </p:sp>
      <p:sp>
        <p:nvSpPr>
          <p:cNvPr id="574486" name="Text Box 22"/>
          <p:cNvSpPr txBox="1">
            <a:spLocks noChangeArrowheads="1"/>
          </p:cNvSpPr>
          <p:nvPr/>
        </p:nvSpPr>
        <p:spPr bwMode="auto">
          <a:xfrm>
            <a:off x="1692275" y="2144713"/>
            <a:ext cx="273050" cy="304800"/>
          </a:xfrm>
          <a:prstGeom prst="rect">
            <a:avLst/>
          </a:prstGeom>
          <a:noFill/>
          <a:ln w="9525">
            <a:noFill/>
            <a:miter lim="800000"/>
            <a:headEnd/>
            <a:tailEnd/>
          </a:ln>
          <a:effectLst/>
        </p:spPr>
        <p:txBody>
          <a:bodyPr wrap="none">
            <a:spAutoFit/>
          </a:bodyPr>
          <a:lstStyle/>
          <a:p>
            <a:r>
              <a:rPr lang="en-US" sz="1400"/>
              <a:t>5</a:t>
            </a:r>
          </a:p>
        </p:txBody>
      </p:sp>
      <p:sp>
        <p:nvSpPr>
          <p:cNvPr id="574487" name="Text Box 23"/>
          <p:cNvSpPr txBox="1">
            <a:spLocks noChangeArrowheads="1"/>
          </p:cNvSpPr>
          <p:nvPr/>
        </p:nvSpPr>
        <p:spPr bwMode="auto">
          <a:xfrm>
            <a:off x="1920875" y="2144713"/>
            <a:ext cx="273050" cy="304800"/>
          </a:xfrm>
          <a:prstGeom prst="rect">
            <a:avLst/>
          </a:prstGeom>
          <a:noFill/>
          <a:ln w="9525">
            <a:noFill/>
            <a:miter lim="800000"/>
            <a:headEnd/>
            <a:tailEnd/>
          </a:ln>
          <a:effectLst/>
        </p:spPr>
        <p:txBody>
          <a:bodyPr wrap="none">
            <a:spAutoFit/>
          </a:bodyPr>
          <a:lstStyle/>
          <a:p>
            <a:r>
              <a:rPr lang="en-US" sz="1400"/>
              <a:t>6</a:t>
            </a:r>
          </a:p>
        </p:txBody>
      </p:sp>
      <p:sp>
        <p:nvSpPr>
          <p:cNvPr id="574488" name="Text Box 24"/>
          <p:cNvSpPr txBox="1">
            <a:spLocks noChangeArrowheads="1"/>
          </p:cNvSpPr>
          <p:nvPr/>
        </p:nvSpPr>
        <p:spPr bwMode="auto">
          <a:xfrm>
            <a:off x="2149475" y="2144713"/>
            <a:ext cx="273050" cy="304800"/>
          </a:xfrm>
          <a:prstGeom prst="rect">
            <a:avLst/>
          </a:prstGeom>
          <a:noFill/>
          <a:ln w="9525">
            <a:noFill/>
            <a:miter lim="800000"/>
            <a:headEnd/>
            <a:tailEnd/>
          </a:ln>
          <a:effectLst/>
        </p:spPr>
        <p:txBody>
          <a:bodyPr wrap="none">
            <a:spAutoFit/>
          </a:bodyPr>
          <a:lstStyle/>
          <a:p>
            <a:r>
              <a:rPr lang="en-US" sz="1400"/>
              <a:t>7</a:t>
            </a:r>
          </a:p>
        </p:txBody>
      </p:sp>
      <p:sp>
        <p:nvSpPr>
          <p:cNvPr id="574489" name="Text Box 25"/>
          <p:cNvSpPr txBox="1">
            <a:spLocks noChangeArrowheads="1"/>
          </p:cNvSpPr>
          <p:nvPr/>
        </p:nvSpPr>
        <p:spPr bwMode="auto">
          <a:xfrm>
            <a:off x="2365375" y="2138363"/>
            <a:ext cx="273050" cy="304800"/>
          </a:xfrm>
          <a:prstGeom prst="rect">
            <a:avLst/>
          </a:prstGeom>
          <a:noFill/>
          <a:ln w="9525">
            <a:noFill/>
            <a:miter lim="800000"/>
            <a:headEnd/>
            <a:tailEnd/>
          </a:ln>
          <a:effectLst/>
        </p:spPr>
        <p:txBody>
          <a:bodyPr wrap="none">
            <a:spAutoFit/>
          </a:bodyPr>
          <a:lstStyle/>
          <a:p>
            <a:r>
              <a:rPr lang="en-US" sz="1400"/>
              <a:t>8</a:t>
            </a:r>
          </a:p>
        </p:txBody>
      </p:sp>
      <p:sp>
        <p:nvSpPr>
          <p:cNvPr id="574490" name="Text Box 26"/>
          <p:cNvSpPr txBox="1">
            <a:spLocks noChangeArrowheads="1"/>
          </p:cNvSpPr>
          <p:nvPr/>
        </p:nvSpPr>
        <p:spPr bwMode="auto">
          <a:xfrm>
            <a:off x="2606675" y="2144713"/>
            <a:ext cx="273050" cy="304800"/>
          </a:xfrm>
          <a:prstGeom prst="rect">
            <a:avLst/>
          </a:prstGeom>
          <a:noFill/>
          <a:ln w="9525">
            <a:noFill/>
            <a:miter lim="800000"/>
            <a:headEnd/>
            <a:tailEnd/>
          </a:ln>
          <a:effectLst/>
        </p:spPr>
        <p:txBody>
          <a:bodyPr wrap="none">
            <a:spAutoFit/>
          </a:bodyPr>
          <a:lstStyle/>
          <a:p>
            <a:r>
              <a:rPr lang="en-US" sz="1400"/>
              <a:t>9</a:t>
            </a:r>
          </a:p>
        </p:txBody>
      </p:sp>
      <p:sp>
        <p:nvSpPr>
          <p:cNvPr id="574491" name="Text Box 27"/>
          <p:cNvSpPr txBox="1">
            <a:spLocks noChangeArrowheads="1"/>
          </p:cNvSpPr>
          <p:nvPr/>
        </p:nvSpPr>
        <p:spPr bwMode="auto">
          <a:xfrm>
            <a:off x="2792413" y="2144713"/>
            <a:ext cx="361950" cy="304800"/>
          </a:xfrm>
          <a:prstGeom prst="rect">
            <a:avLst/>
          </a:prstGeom>
          <a:noFill/>
          <a:ln w="9525">
            <a:noFill/>
            <a:miter lim="800000"/>
            <a:headEnd/>
            <a:tailEnd/>
          </a:ln>
          <a:effectLst/>
        </p:spPr>
        <p:txBody>
          <a:bodyPr wrap="none">
            <a:spAutoFit/>
          </a:bodyPr>
          <a:lstStyle/>
          <a:p>
            <a:r>
              <a:rPr lang="en-US" sz="1400"/>
              <a:t>10</a:t>
            </a:r>
          </a:p>
        </p:txBody>
      </p:sp>
      <p:sp>
        <p:nvSpPr>
          <p:cNvPr id="574492" name="Text Box 28"/>
          <p:cNvSpPr txBox="1">
            <a:spLocks noChangeArrowheads="1"/>
          </p:cNvSpPr>
          <p:nvPr/>
        </p:nvSpPr>
        <p:spPr bwMode="auto">
          <a:xfrm>
            <a:off x="6902450" y="2900363"/>
            <a:ext cx="1073150" cy="304800"/>
          </a:xfrm>
          <a:prstGeom prst="rect">
            <a:avLst/>
          </a:prstGeom>
          <a:noFill/>
          <a:ln w="9525">
            <a:noFill/>
            <a:miter lim="800000"/>
            <a:headEnd/>
            <a:tailEnd/>
          </a:ln>
          <a:effectLst/>
        </p:spPr>
        <p:txBody>
          <a:bodyPr wrap="none">
            <a:spAutoFit/>
          </a:bodyPr>
          <a:lstStyle/>
          <a:p>
            <a:r>
              <a:rPr lang="en-US" sz="1400"/>
              <a:t>536,870,911</a:t>
            </a:r>
          </a:p>
        </p:txBody>
      </p:sp>
      <p:cxnSp>
        <p:nvCxnSpPr>
          <p:cNvPr id="574493" name="AutoShape 29"/>
          <p:cNvCxnSpPr>
            <a:cxnSpLocks noChangeShapeType="1"/>
            <a:stCxn id="574492" idx="0"/>
            <a:endCxn id="574467" idx="3"/>
          </p:cNvCxnSpPr>
          <p:nvPr/>
        </p:nvCxnSpPr>
        <p:spPr bwMode="auto">
          <a:xfrm rot="16200000">
            <a:off x="7431881" y="2026444"/>
            <a:ext cx="881063" cy="866775"/>
          </a:xfrm>
          <a:prstGeom prst="curvedConnector4">
            <a:avLst>
              <a:gd name="adj1" fmla="val 43421"/>
              <a:gd name="adj2" fmla="val 126375"/>
            </a:avLst>
          </a:prstGeom>
          <a:noFill/>
          <a:ln w="9525">
            <a:solidFill>
              <a:schemeClr val="tx1"/>
            </a:solidFill>
            <a:miter lim="800000"/>
            <a:headEnd/>
            <a:tailEnd type="triangle" w="med" len="med"/>
          </a:ln>
          <a:effectLst/>
        </p:spPr>
      </p:cxnSp>
      <p:sp>
        <p:nvSpPr>
          <p:cNvPr id="574494" name="Text Box 30"/>
          <p:cNvSpPr txBox="1">
            <a:spLocks noChangeArrowheads="1"/>
          </p:cNvSpPr>
          <p:nvPr/>
        </p:nvSpPr>
        <p:spPr bwMode="auto">
          <a:xfrm>
            <a:off x="1295400" y="3429000"/>
            <a:ext cx="6477000" cy="1066800"/>
          </a:xfrm>
          <a:prstGeom prst="rect">
            <a:avLst/>
          </a:prstGeom>
          <a:noFill/>
          <a:ln w="9525">
            <a:noFill/>
            <a:miter lim="800000"/>
            <a:headEnd/>
            <a:tailEnd/>
          </a:ln>
          <a:effectLst/>
        </p:spPr>
        <p:txBody>
          <a:bodyPr>
            <a:spAutoFit/>
          </a:bodyPr>
          <a:lstStyle/>
          <a:p>
            <a:r>
              <a:rPr lang="en-US" sz="3200"/>
              <a:t>You can think of main memory as a big long 1D array of bytes.</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ctrTitle"/>
          </p:nvPr>
        </p:nvSpPr>
        <p:spPr>
          <a:xfrm>
            <a:off x="685800" y="1371600"/>
            <a:ext cx="8001000" cy="2895600"/>
          </a:xfrm>
        </p:spPr>
        <p:txBody>
          <a:bodyPr/>
          <a:lstStyle/>
          <a:p>
            <a:r>
              <a:rPr lang="en-US" sz="6000"/>
              <a:t>The Relationship Between</a:t>
            </a:r>
            <a:br>
              <a:rPr lang="en-US" sz="6000"/>
            </a:br>
            <a:r>
              <a:rPr lang="en-US" sz="6000"/>
              <a:t>Main Memory &amp; Cache</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xfrm>
            <a:off x="2286000" y="6172200"/>
            <a:ext cx="3995737" cy="457200"/>
          </a:xfrm>
          <a:noFill/>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52227" name="Slide Number Placeholder 3"/>
          <p:cNvSpPr>
            <a:spLocks noGrp="1"/>
          </p:cNvSpPr>
          <p:nvPr>
            <p:ph type="sldNum" sz="quarter" idx="11"/>
          </p:nvPr>
        </p:nvSpPr>
        <p:spPr>
          <a:noFill/>
        </p:spPr>
        <p:txBody>
          <a:bodyPr/>
          <a:lstStyle/>
          <a:p>
            <a:fld id="{D7AA3632-22E7-4B86-8750-7FE83C560DAD}" type="slidenum">
              <a:rPr lang="en-US"/>
              <a:pPr/>
              <a:t>33</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869423" cy="461665"/>
          </a:xfrm>
          <a:prstGeom prst="rect">
            <a:avLst/>
          </a:prstGeom>
          <a:noFill/>
          <a:ln w="9525">
            <a:noFill/>
            <a:miter lim="800000"/>
            <a:headEnd/>
            <a:tailEnd/>
          </a:ln>
        </p:spPr>
        <p:txBody>
          <a:bodyPr wrap="none">
            <a:spAutoFit/>
          </a:bodyPr>
          <a:lstStyle/>
          <a:p>
            <a:pPr algn="l"/>
            <a:r>
              <a:rPr lang="en-US" sz="2400" dirty="0" smtClean="0"/>
              <a:t>307 </a:t>
            </a:r>
            <a:r>
              <a:rPr lang="en-US" sz="2400" dirty="0"/>
              <a:t>GB/sec</a:t>
            </a:r>
            <a:r>
              <a:rPr lang="en-US" sz="2400" baseline="30000" dirty="0"/>
              <a:t>[6]</a:t>
            </a:r>
          </a:p>
        </p:txBody>
      </p:sp>
      <p:sp>
        <p:nvSpPr>
          <p:cNvPr id="52234" name="Rectangle 50"/>
          <p:cNvSpPr>
            <a:spLocks noChangeArrowheads="1"/>
          </p:cNvSpPr>
          <p:nvPr/>
        </p:nvSpPr>
        <p:spPr bwMode="auto">
          <a:xfrm>
            <a:off x="5528080" y="3124200"/>
            <a:ext cx="2715808"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smtClean="0"/>
              <a:t>1.4%)</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xfrm>
            <a:off x="2286000" y="6172200"/>
            <a:ext cx="3995737" cy="457200"/>
          </a:xfrm>
          <a:noFill/>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53251" name="Slide Number Placeholder 3"/>
          <p:cNvSpPr>
            <a:spLocks noGrp="1"/>
          </p:cNvSpPr>
          <p:nvPr>
            <p:ph type="sldNum" sz="quarter" idx="11"/>
          </p:nvPr>
        </p:nvSpPr>
        <p:spPr>
          <a:noFill/>
        </p:spPr>
        <p:txBody>
          <a:bodyPr/>
          <a:lstStyle/>
          <a:p>
            <a:fld id="{51CEF936-6AB2-47CA-BA47-1505430AD112}" type="slidenum">
              <a:rPr lang="en-US"/>
              <a:pPr/>
              <a:t>34</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2"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3"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758912" y="3124200"/>
            <a:ext cx="2484976" cy="461665"/>
          </a:xfrm>
          <a:prstGeom prst="rect">
            <a:avLst/>
          </a:prstGeom>
          <a:noFill/>
          <a:ln w="9525">
            <a:noFill/>
            <a:miter lim="800000"/>
            <a:headEnd/>
            <a:tailEnd/>
          </a:ln>
        </p:spPr>
        <p:txBody>
          <a:bodyPr wrap="none">
            <a:spAutoFit/>
          </a:bodyPr>
          <a:lstStyle/>
          <a:p>
            <a:pPr algn="r"/>
            <a:r>
              <a:rPr lang="en-US" sz="2400" dirty="0"/>
              <a:t>4</a:t>
            </a:r>
            <a:r>
              <a:rPr lang="en-US" sz="2400" dirty="0" smtClean="0"/>
              <a:t>.4 </a:t>
            </a:r>
            <a:r>
              <a:rPr lang="en-US" sz="2400" dirty="0"/>
              <a:t>GB/sec</a:t>
            </a:r>
            <a:r>
              <a:rPr lang="en-US" sz="2400" baseline="30000" dirty="0"/>
              <a:t>[7]</a:t>
            </a:r>
            <a:r>
              <a:rPr lang="en-US" sz="2400" dirty="0"/>
              <a:t> </a:t>
            </a:r>
            <a:r>
              <a:rPr lang="en-US" sz="2400" dirty="0">
                <a:solidFill>
                  <a:schemeClr val="bg1"/>
                </a:solidFill>
              </a:rPr>
              <a:t>(1%)</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408032" cy="461665"/>
          </a:xfrm>
          <a:prstGeom prst="rect">
            <a:avLst/>
          </a:prstGeom>
          <a:noFill/>
          <a:ln w="9525">
            <a:noFill/>
            <a:miter lim="800000"/>
            <a:headEnd/>
            <a:tailEnd/>
          </a:ln>
        </p:spPr>
        <p:txBody>
          <a:bodyPr wrap="none">
            <a:spAutoFit/>
          </a:bodyPr>
          <a:lstStyle/>
          <a:p>
            <a:pPr algn="l"/>
            <a:r>
              <a:rPr lang="en-US" sz="2400" dirty="0" smtClean="0"/>
              <a:t>27 </a:t>
            </a:r>
            <a:r>
              <a:rPr lang="en-US" sz="2400" dirty="0"/>
              <a:t>GB/sec </a:t>
            </a:r>
            <a:r>
              <a:rPr lang="en-US" sz="2400" dirty="0" smtClean="0"/>
              <a:t>(9%)</a:t>
            </a:r>
            <a:r>
              <a:rPr lang="en-US" sz="2400" baseline="30000" dirty="0" smtClean="0"/>
              <a:t>[</a:t>
            </a:r>
            <a:r>
              <a:rPr lang="en-US" sz="2400" baseline="30000" dirty="0"/>
              <a:t>7]</a:t>
            </a:r>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5" name="Picture 2"/>
          <p:cNvPicPr>
            <a:picLocks noChangeAspect="1" noChangeArrowheads="1"/>
          </p:cNvPicPr>
          <p:nvPr/>
        </p:nvPicPr>
        <p:blipFill>
          <a:blip r:embed="rId4" cstate="print"/>
          <a:srcRect/>
          <a:stretch>
            <a:fillRect/>
          </a:stretch>
        </p:blipFill>
        <p:spPr bwMode="auto">
          <a:xfrm>
            <a:off x="7543800" y="1600200"/>
            <a:ext cx="642938" cy="6429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6675929-06B1-44C9-8F1C-B6A56EE49258}" type="slidenum">
              <a:rPr lang="en-US"/>
              <a:pPr/>
              <a:t>35</a:t>
            </a:fld>
            <a:endParaRPr lang="en-US"/>
          </a:p>
        </p:txBody>
      </p:sp>
      <p:sp>
        <p:nvSpPr>
          <p:cNvPr id="578562" name="Rectangle 2"/>
          <p:cNvSpPr>
            <a:spLocks noGrp="1" noChangeArrowheads="1"/>
          </p:cNvSpPr>
          <p:nvPr>
            <p:ph type="title"/>
          </p:nvPr>
        </p:nvSpPr>
        <p:spPr/>
        <p:txBody>
          <a:bodyPr/>
          <a:lstStyle/>
          <a:p>
            <a:r>
              <a:rPr lang="en-US" sz="3600"/>
              <a:t>Cache &amp; RAM Bandwidths</a:t>
            </a:r>
          </a:p>
        </p:txBody>
      </p:sp>
      <p:graphicFrame>
        <p:nvGraphicFramePr>
          <p:cNvPr id="578563" name="Object 3"/>
          <p:cNvGraphicFramePr>
            <a:graphicFrameLocks noChangeAspect="1"/>
          </p:cNvGraphicFramePr>
          <p:nvPr>
            <p:ph idx="1"/>
          </p:nvPr>
        </p:nvGraphicFramePr>
        <p:xfrm>
          <a:off x="1143000" y="1081088"/>
          <a:ext cx="6781800" cy="5172075"/>
        </p:xfrm>
        <a:graphic>
          <a:graphicData uri="http://schemas.openxmlformats.org/presentationml/2006/ole">
            <p:oleObj spid="_x0000_s96258" name="Worksheet" r:id="rId3" imgW="9753448" imgH="7438821" progId="Excel.Sheet.8">
              <p:embed/>
            </p:oleObj>
          </a:graphicData>
        </a:graphic>
      </p:graphicFrame>
      <p:sp>
        <p:nvSpPr>
          <p:cNvPr id="578565" name="AutoShape 5"/>
          <p:cNvSpPr>
            <a:spLocks noChangeArrowheads="1"/>
          </p:cNvSpPr>
          <p:nvPr/>
        </p:nvSpPr>
        <p:spPr bwMode="auto">
          <a:xfrm>
            <a:off x="381000" y="2133600"/>
            <a:ext cx="685800" cy="2590800"/>
          </a:xfrm>
          <a:prstGeom prst="upArrow">
            <a:avLst>
              <a:gd name="adj1" fmla="val 50000"/>
              <a:gd name="adj2" fmla="val 94444"/>
            </a:avLst>
          </a:prstGeom>
          <a:solidFill>
            <a:schemeClr val="accent1"/>
          </a:solidFill>
          <a:ln w="9525">
            <a:solidFill>
              <a:schemeClr val="tx1"/>
            </a:solidFill>
            <a:miter lim="800000"/>
            <a:headEnd/>
            <a:tailEnd/>
          </a:ln>
          <a:effectLst/>
        </p:spPr>
        <p:txBody>
          <a:bodyPr wrap="none" anchor="ctr"/>
          <a:lstStyle/>
          <a:p>
            <a:endParaRPr lang="en-US"/>
          </a:p>
        </p:txBody>
      </p:sp>
      <p:sp>
        <p:nvSpPr>
          <p:cNvPr id="578566" name="Text Box 6"/>
          <p:cNvSpPr txBox="1">
            <a:spLocks noChangeArrowheads="1"/>
          </p:cNvSpPr>
          <p:nvPr/>
        </p:nvSpPr>
        <p:spPr bwMode="auto">
          <a:xfrm>
            <a:off x="152400" y="1524000"/>
            <a:ext cx="1143000" cy="457200"/>
          </a:xfrm>
          <a:prstGeom prst="rect">
            <a:avLst/>
          </a:prstGeom>
          <a:noFill/>
          <a:ln w="9525">
            <a:noFill/>
            <a:miter lim="800000"/>
            <a:headEnd/>
            <a:tailEnd/>
          </a:ln>
          <a:effectLst/>
        </p:spPr>
        <p:txBody>
          <a:bodyPr>
            <a:spAutoFit/>
          </a:bodyPr>
          <a:lstStyle/>
          <a:p>
            <a:pPr>
              <a:spcBef>
                <a:spcPct val="50000"/>
              </a:spcBef>
            </a:pPr>
            <a:r>
              <a:rPr lang="en-US" sz="2400" b="1"/>
              <a:t>Better</a:t>
            </a:r>
          </a:p>
        </p:txBody>
      </p:sp>
      <p:sp>
        <p:nvSpPr>
          <p:cNvPr id="578567" name="Text Box 7"/>
          <p:cNvSpPr txBox="1">
            <a:spLocks noChangeArrowheads="1"/>
          </p:cNvSpPr>
          <p:nvPr/>
        </p:nvSpPr>
        <p:spPr bwMode="auto">
          <a:xfrm>
            <a:off x="7924800" y="5181600"/>
            <a:ext cx="457200" cy="244475"/>
          </a:xfrm>
          <a:prstGeom prst="rect">
            <a:avLst/>
          </a:prstGeom>
          <a:noFill/>
          <a:ln w="9525">
            <a:noFill/>
            <a:miter lim="800000"/>
            <a:headEnd/>
            <a:tailEnd/>
          </a:ln>
          <a:effectLst/>
        </p:spPr>
        <p:txBody>
          <a:bodyPr>
            <a:spAutoFit/>
          </a:bodyPr>
          <a:lstStyle/>
          <a:p>
            <a:pPr>
              <a:spcBef>
                <a:spcPct val="50000"/>
              </a:spcBef>
            </a:pPr>
            <a:r>
              <a:rPr lang="en-US" sz="1000"/>
              <a:t>[26]</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7738FF8-BD93-4D3B-8818-D90FDA5BA7DE}" type="slidenum">
              <a:rPr lang="en-US"/>
              <a:pPr/>
              <a:t>36</a:t>
            </a:fld>
            <a:endParaRPr lang="en-US"/>
          </a:p>
        </p:txBody>
      </p:sp>
      <p:sp>
        <p:nvSpPr>
          <p:cNvPr id="579586" name="Rectangle 2"/>
          <p:cNvSpPr>
            <a:spLocks noGrp="1" noChangeArrowheads="1"/>
          </p:cNvSpPr>
          <p:nvPr>
            <p:ph type="title"/>
          </p:nvPr>
        </p:nvSpPr>
        <p:spPr/>
        <p:txBody>
          <a:bodyPr/>
          <a:lstStyle/>
          <a:p>
            <a:r>
              <a:rPr lang="en-US"/>
              <a:t>Cache Use Jargon</a:t>
            </a:r>
          </a:p>
        </p:txBody>
      </p:sp>
      <p:sp>
        <p:nvSpPr>
          <p:cNvPr id="579587" name="Rectangle 3"/>
          <p:cNvSpPr>
            <a:spLocks noGrp="1" noChangeArrowheads="1"/>
          </p:cNvSpPr>
          <p:nvPr>
            <p:ph type="body" idx="1"/>
          </p:nvPr>
        </p:nvSpPr>
        <p:spPr>
          <a:xfrm>
            <a:off x="684213" y="1371600"/>
            <a:ext cx="7702550" cy="4648200"/>
          </a:xfrm>
        </p:spPr>
        <p:txBody>
          <a:bodyPr/>
          <a:lstStyle/>
          <a:p>
            <a:pPr>
              <a:lnSpc>
                <a:spcPct val="90000"/>
              </a:lnSpc>
            </a:pPr>
            <a:r>
              <a:rPr lang="en-US" b="1" i="1" u="sng"/>
              <a:t>Cache Hit</a:t>
            </a:r>
            <a:r>
              <a:rPr lang="en-US"/>
              <a:t>:  the data that the CPU needs right now are </a:t>
            </a:r>
            <a:r>
              <a:rPr lang="en-US" b="1" u="sng">
                <a:solidFill>
                  <a:schemeClr val="folHlink"/>
                </a:solidFill>
              </a:rPr>
              <a:t>already in cache</a:t>
            </a:r>
            <a:r>
              <a:rPr lang="en-US"/>
              <a:t>.</a:t>
            </a:r>
          </a:p>
          <a:p>
            <a:pPr>
              <a:lnSpc>
                <a:spcPct val="90000"/>
              </a:lnSpc>
            </a:pPr>
            <a:r>
              <a:rPr lang="en-US" b="1" i="1" u="sng"/>
              <a:t>Cache Miss</a:t>
            </a:r>
            <a:r>
              <a:rPr lang="en-US"/>
              <a:t>: the data that the CPU needs right now are </a:t>
            </a:r>
            <a:r>
              <a:rPr lang="en-US" b="1" u="sng">
                <a:solidFill>
                  <a:schemeClr val="hlink"/>
                </a:solidFill>
              </a:rPr>
              <a:t>not currently in cache</a:t>
            </a:r>
            <a:r>
              <a:rPr lang="en-US"/>
              <a:t>.</a:t>
            </a:r>
          </a:p>
          <a:p>
            <a:pPr>
              <a:lnSpc>
                <a:spcPct val="90000"/>
              </a:lnSpc>
              <a:buFont typeface="Wingdings" pitchFamily="2" charset="2"/>
              <a:buNone/>
            </a:pPr>
            <a:r>
              <a:rPr lang="en-US"/>
              <a:t>If all of your data are small enough to fit in cache, then when you run your program, you’ll get almost all cache hits (except at the very beginning), which means that your performance could be excellent!</a:t>
            </a:r>
          </a:p>
          <a:p>
            <a:pPr>
              <a:lnSpc>
                <a:spcPct val="90000"/>
              </a:lnSpc>
              <a:buFont typeface="Wingdings" pitchFamily="2" charset="2"/>
              <a:buNone/>
            </a:pPr>
            <a:r>
              <a:rPr lang="en-US"/>
              <a:t>Sadly, this rarely happens in real life: most problems of scientific or engineering interest are bigger than just a few MB.</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C48ADF62-80A3-4B50-B07A-7DC87D5971DC}" type="slidenum">
              <a:rPr lang="en-US"/>
              <a:pPr/>
              <a:t>37</a:t>
            </a:fld>
            <a:endParaRPr lang="en-US"/>
          </a:p>
        </p:txBody>
      </p:sp>
      <p:pic>
        <p:nvPicPr>
          <p:cNvPr id="580610" name="Picture 2" descr="ibm_p5_590"/>
          <p:cNvPicPr>
            <a:picLocks noChangeAspect="1" noChangeArrowheads="1"/>
          </p:cNvPicPr>
          <p:nvPr/>
        </p:nvPicPr>
        <p:blipFill>
          <a:blip r:embed="rId3" cstate="print"/>
          <a:srcRect/>
          <a:stretch>
            <a:fillRect/>
          </a:stretch>
        </p:blipFill>
        <p:spPr bwMode="auto">
          <a:xfrm>
            <a:off x="6324600" y="4419600"/>
            <a:ext cx="735013" cy="1371600"/>
          </a:xfrm>
          <a:prstGeom prst="rect">
            <a:avLst/>
          </a:prstGeom>
          <a:noFill/>
        </p:spPr>
      </p:pic>
      <p:sp>
        <p:nvSpPr>
          <p:cNvPr id="580611" name="Rectangle 3"/>
          <p:cNvSpPr>
            <a:spLocks noGrp="1" noChangeArrowheads="1"/>
          </p:cNvSpPr>
          <p:nvPr>
            <p:ph type="title"/>
          </p:nvPr>
        </p:nvSpPr>
        <p:spPr/>
        <p:txBody>
          <a:bodyPr/>
          <a:lstStyle/>
          <a:p>
            <a:r>
              <a:rPr lang="en-US" dirty="0"/>
              <a:t>Cache Lines</a:t>
            </a:r>
          </a:p>
        </p:txBody>
      </p:sp>
      <p:sp>
        <p:nvSpPr>
          <p:cNvPr id="580612" name="Rectangle 4"/>
          <p:cNvSpPr>
            <a:spLocks noGrp="1" noChangeArrowheads="1"/>
          </p:cNvSpPr>
          <p:nvPr>
            <p:ph type="body" idx="1"/>
          </p:nvPr>
        </p:nvSpPr>
        <p:spPr>
          <a:xfrm>
            <a:off x="685800" y="1371600"/>
            <a:ext cx="7772400" cy="5257800"/>
          </a:xfrm>
        </p:spPr>
        <p:txBody>
          <a:bodyPr/>
          <a:lstStyle/>
          <a:p>
            <a:pPr>
              <a:lnSpc>
                <a:spcPct val="90000"/>
              </a:lnSpc>
            </a:pPr>
            <a:r>
              <a:rPr lang="en-US" dirty="0"/>
              <a:t>A </a:t>
            </a:r>
            <a:r>
              <a:rPr lang="en-US" b="1" i="1" u="sng" dirty="0"/>
              <a:t>cache line</a:t>
            </a:r>
            <a:r>
              <a:rPr lang="en-US" dirty="0"/>
              <a:t> is a small, contiguous region in cache, corresponding to a contiguous region in RAM of the same size, that is loaded all at once.</a:t>
            </a:r>
          </a:p>
          <a:p>
            <a:pPr>
              <a:lnSpc>
                <a:spcPct val="70000"/>
              </a:lnSpc>
            </a:pPr>
            <a:r>
              <a:rPr lang="en-US" dirty="0"/>
              <a:t>Typical size:  32 to 1024 bytes</a:t>
            </a:r>
          </a:p>
          <a:p>
            <a:pPr>
              <a:lnSpc>
                <a:spcPct val="80000"/>
              </a:lnSpc>
            </a:pPr>
            <a:r>
              <a:rPr lang="en-US" dirty="0"/>
              <a:t>Examples</a:t>
            </a:r>
          </a:p>
          <a:p>
            <a:pPr lvl="1">
              <a:lnSpc>
                <a:spcPct val="90000"/>
              </a:lnSpc>
            </a:pPr>
            <a:r>
              <a:rPr lang="en-US" b="1" u="sng" dirty="0" smtClean="0"/>
              <a:t>Core 2 Duo</a:t>
            </a:r>
            <a:r>
              <a:rPr lang="en-US" dirty="0" smtClean="0"/>
              <a:t> </a:t>
            </a:r>
            <a:r>
              <a:rPr lang="en-US" baseline="30000" dirty="0"/>
              <a:t>[26]</a:t>
            </a:r>
            <a:endParaRPr lang="en-US" dirty="0"/>
          </a:p>
          <a:p>
            <a:pPr lvl="2"/>
            <a:r>
              <a:rPr lang="en-US" dirty="0"/>
              <a:t>L1 data cache:           </a:t>
            </a:r>
            <a:r>
              <a:rPr lang="en-US" sz="900" dirty="0"/>
              <a:t> </a:t>
            </a:r>
            <a:r>
              <a:rPr lang="en-US" sz="900" dirty="0" smtClean="0"/>
              <a:t>   </a:t>
            </a:r>
            <a:r>
              <a:rPr lang="en-US" dirty="0" smtClean="0"/>
              <a:t>64 </a:t>
            </a:r>
            <a:r>
              <a:rPr lang="en-US" dirty="0"/>
              <a:t>bytes per line</a:t>
            </a:r>
          </a:p>
          <a:p>
            <a:pPr lvl="2">
              <a:lnSpc>
                <a:spcPct val="90000"/>
              </a:lnSpc>
            </a:pPr>
            <a:r>
              <a:rPr lang="en-US" dirty="0"/>
              <a:t>L2 cache:                 </a:t>
            </a:r>
            <a:r>
              <a:rPr lang="en-US" dirty="0" smtClean="0"/>
              <a:t>    64 </a:t>
            </a:r>
            <a:r>
              <a:rPr lang="en-US" dirty="0"/>
              <a:t>bytes per line</a:t>
            </a:r>
          </a:p>
          <a:p>
            <a:pPr lvl="1">
              <a:lnSpc>
                <a:spcPct val="90000"/>
              </a:lnSpc>
            </a:pPr>
            <a:r>
              <a:rPr lang="en-US" b="1" u="sng" dirty="0" smtClean="0"/>
              <a:t>POWER7</a:t>
            </a:r>
            <a:r>
              <a:rPr lang="en-US" dirty="0" smtClean="0"/>
              <a:t> </a:t>
            </a:r>
            <a:r>
              <a:rPr lang="en-US" baseline="30000" dirty="0" smtClean="0"/>
              <a:t>[28]</a:t>
            </a:r>
            <a:endParaRPr lang="en-US" dirty="0"/>
          </a:p>
          <a:p>
            <a:pPr lvl="2">
              <a:lnSpc>
                <a:spcPct val="80000"/>
              </a:lnSpc>
            </a:pPr>
            <a:r>
              <a:rPr lang="en-US" dirty="0"/>
              <a:t>L1 instruction cache</a:t>
            </a:r>
            <a:r>
              <a:rPr lang="en-US" dirty="0" smtClean="0"/>
              <a:t>: </a:t>
            </a:r>
            <a:r>
              <a:rPr lang="en-US" sz="1000" dirty="0" smtClean="0"/>
              <a:t> </a:t>
            </a:r>
            <a:r>
              <a:rPr lang="en-US" dirty="0"/>
              <a:t>128 bytes per line</a:t>
            </a:r>
          </a:p>
          <a:p>
            <a:pPr lvl="2">
              <a:lnSpc>
                <a:spcPct val="80000"/>
              </a:lnSpc>
            </a:pPr>
            <a:r>
              <a:rPr lang="en-US" dirty="0"/>
              <a:t>L1 data cache:         </a:t>
            </a:r>
            <a:r>
              <a:rPr lang="en-US" dirty="0" smtClean="0"/>
              <a:t>   </a:t>
            </a:r>
            <a:r>
              <a:rPr lang="en-US" dirty="0"/>
              <a:t>128 bytes per line</a:t>
            </a:r>
          </a:p>
          <a:p>
            <a:pPr lvl="2">
              <a:lnSpc>
                <a:spcPct val="80000"/>
              </a:lnSpc>
            </a:pPr>
            <a:r>
              <a:rPr lang="en-US" dirty="0"/>
              <a:t>L2 cache:                  </a:t>
            </a:r>
            <a:r>
              <a:rPr lang="en-US" dirty="0" smtClean="0"/>
              <a:t>  </a:t>
            </a:r>
            <a:r>
              <a:rPr lang="en-US" dirty="0"/>
              <a:t>128 bytes per line</a:t>
            </a:r>
          </a:p>
          <a:p>
            <a:pPr lvl="2">
              <a:lnSpc>
                <a:spcPct val="80000"/>
              </a:lnSpc>
            </a:pPr>
            <a:r>
              <a:rPr lang="en-US" dirty="0"/>
              <a:t>L3 cache:                   </a:t>
            </a:r>
            <a:r>
              <a:rPr lang="en-US" dirty="0" smtClean="0"/>
              <a:t> 128bytes </a:t>
            </a:r>
            <a:r>
              <a:rPr lang="en-US" dirty="0"/>
              <a:t>per line </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4" cstate="print"/>
          <a:srcRect/>
          <a:stretch>
            <a:fillRect/>
          </a:stretch>
        </p:blipFill>
        <p:spPr bwMode="auto">
          <a:xfrm>
            <a:off x="6019800" y="34290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2E241E46-CE36-41C3-9D97-FA39FF9B4AAA}" type="slidenum">
              <a:rPr lang="en-US"/>
              <a:pPr/>
              <a:t>38</a:t>
            </a:fld>
            <a:endParaRPr lang="en-US"/>
          </a:p>
        </p:txBody>
      </p:sp>
      <p:sp>
        <p:nvSpPr>
          <p:cNvPr id="581634" name="Rectangle 2"/>
          <p:cNvSpPr>
            <a:spLocks noGrp="1" noChangeArrowheads="1"/>
          </p:cNvSpPr>
          <p:nvPr>
            <p:ph type="title"/>
          </p:nvPr>
        </p:nvSpPr>
        <p:spPr/>
        <p:txBody>
          <a:bodyPr/>
          <a:lstStyle/>
          <a:p>
            <a:r>
              <a:rPr lang="en-US"/>
              <a:t>How Cache Works</a:t>
            </a:r>
          </a:p>
        </p:txBody>
      </p:sp>
      <p:sp>
        <p:nvSpPr>
          <p:cNvPr id="581635" name="Rectangle 3"/>
          <p:cNvSpPr>
            <a:spLocks noGrp="1" noChangeArrowheads="1"/>
          </p:cNvSpPr>
          <p:nvPr>
            <p:ph type="body" idx="1"/>
          </p:nvPr>
        </p:nvSpPr>
        <p:spPr>
          <a:xfrm>
            <a:off x="609600" y="1371600"/>
            <a:ext cx="7850188" cy="4648200"/>
          </a:xfrm>
        </p:spPr>
        <p:txBody>
          <a:bodyPr/>
          <a:lstStyle/>
          <a:p>
            <a:pPr marL="533400" indent="-533400">
              <a:lnSpc>
                <a:spcPct val="90000"/>
              </a:lnSpc>
              <a:buFont typeface="Wingdings" pitchFamily="2" charset="2"/>
              <a:buNone/>
            </a:pPr>
            <a:r>
              <a:rPr lang="en-US"/>
              <a:t>When you request data from a particular address in Main Memory, here’s what happens:</a:t>
            </a:r>
          </a:p>
          <a:p>
            <a:pPr marL="533400" indent="-533400">
              <a:lnSpc>
                <a:spcPct val="90000"/>
              </a:lnSpc>
              <a:buClr>
                <a:schemeClr val="tx1"/>
              </a:buClr>
              <a:buSzTx/>
              <a:buFont typeface="Wingdings" pitchFamily="2" charset="2"/>
              <a:buAutoNum type="arabicPeriod"/>
            </a:pPr>
            <a:r>
              <a:rPr lang="en-US"/>
              <a:t>The hardware checks whether the data for that address is already in cache. If so, it uses it.</a:t>
            </a:r>
          </a:p>
          <a:p>
            <a:pPr marL="533400" indent="-533400">
              <a:lnSpc>
                <a:spcPct val="90000"/>
              </a:lnSpc>
              <a:buClr>
                <a:schemeClr val="tx1"/>
              </a:buClr>
              <a:buSzTx/>
              <a:buFont typeface="Wingdings" pitchFamily="2" charset="2"/>
              <a:buAutoNum type="arabicPeriod"/>
            </a:pPr>
            <a:r>
              <a:rPr lang="en-US"/>
              <a:t>Otherwise, it loads from Main Memory the entire cache line that contains the address.</a:t>
            </a:r>
          </a:p>
          <a:p>
            <a:pPr marL="533400" indent="-533400">
              <a:lnSpc>
                <a:spcPct val="90000"/>
              </a:lnSpc>
              <a:buFont typeface="Wingdings" pitchFamily="2" charset="2"/>
              <a:buNone/>
            </a:pPr>
            <a:r>
              <a:rPr lang="en-US"/>
              <a:t>For example, on a 1.83 GHz Pentium4 Core Duo (Yonah), a cache miss makes the program </a:t>
            </a:r>
            <a:r>
              <a:rPr lang="en-US" b="1" i="1" u="sng"/>
              <a:t>stall</a:t>
            </a:r>
            <a:r>
              <a:rPr lang="en-US"/>
              <a:t> (wait) at least 48 cycles (26.2 nanoseconds) for the next cache line to load – time that could have been spent performing up to 192 calculations! </a:t>
            </a:r>
            <a:r>
              <a:rPr lang="en-US" baseline="30000"/>
              <a:t>[26]</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7391400" y="51816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44AC468-B8C7-47DC-AA33-1829080E632F}" type="slidenum">
              <a:rPr lang="en-US"/>
              <a:pPr/>
              <a:t>39</a:t>
            </a:fld>
            <a:endParaRPr lang="en-US"/>
          </a:p>
        </p:txBody>
      </p:sp>
      <p:sp>
        <p:nvSpPr>
          <p:cNvPr id="582658" name="Rectangle 2"/>
          <p:cNvSpPr>
            <a:spLocks noGrp="1" noChangeArrowheads="1"/>
          </p:cNvSpPr>
          <p:nvPr>
            <p:ph type="title"/>
          </p:nvPr>
        </p:nvSpPr>
        <p:spPr/>
        <p:txBody>
          <a:bodyPr/>
          <a:lstStyle/>
          <a:p>
            <a:r>
              <a:rPr lang="en-US"/>
              <a:t>If It’s in Cache, It’s Also in RAM</a:t>
            </a:r>
          </a:p>
        </p:txBody>
      </p:sp>
      <p:sp>
        <p:nvSpPr>
          <p:cNvPr id="582659" name="Rectangle 3"/>
          <p:cNvSpPr>
            <a:spLocks noGrp="1" noChangeArrowheads="1"/>
          </p:cNvSpPr>
          <p:nvPr>
            <p:ph type="body" idx="1"/>
          </p:nvPr>
        </p:nvSpPr>
        <p:spPr/>
        <p:txBody>
          <a:bodyPr/>
          <a:lstStyle/>
          <a:p>
            <a:pPr>
              <a:buFont typeface="Wingdings" pitchFamily="2" charset="2"/>
              <a:buNone/>
            </a:pPr>
            <a:r>
              <a:rPr lang="en-US"/>
              <a:t>If a particular memory address is currently in cache, then it’s </a:t>
            </a:r>
            <a:r>
              <a:rPr lang="en-US" b="1" u="sng"/>
              <a:t>also</a:t>
            </a:r>
            <a:r>
              <a:rPr lang="en-US"/>
              <a:t> in Main Memory (RAM).</a:t>
            </a:r>
          </a:p>
          <a:p>
            <a:pPr>
              <a:buFont typeface="Wingdings" pitchFamily="2" charset="2"/>
              <a:buNone/>
            </a:pPr>
            <a:r>
              <a:rPr lang="en-US"/>
              <a:t>That is, </a:t>
            </a:r>
            <a:r>
              <a:rPr lang="en-US" b="1" u="sng"/>
              <a:t>all</a:t>
            </a:r>
            <a:r>
              <a:rPr lang="en-US"/>
              <a:t> of a program’s data are in Main Memory, but </a:t>
            </a:r>
            <a:r>
              <a:rPr lang="en-US" b="1" u="sng"/>
              <a:t>some</a:t>
            </a:r>
            <a:r>
              <a:rPr lang="en-US"/>
              <a:t> are </a:t>
            </a:r>
            <a:r>
              <a:rPr lang="en-US" b="1" u="sng"/>
              <a:t>also</a:t>
            </a:r>
            <a:r>
              <a:rPr lang="en-US"/>
              <a:t> in cache.</a:t>
            </a:r>
          </a:p>
          <a:p>
            <a:pPr>
              <a:buFont typeface="Wingdings" pitchFamily="2" charset="2"/>
              <a:buNone/>
            </a:pPr>
            <a:r>
              <a:rPr lang="en-US"/>
              <a:t>We’ll revisit this point shortly.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B3789806-1AB3-4CA1-B47B-AA81C5B4CD22}" type="slidenum">
              <a:rPr lang="en-US"/>
              <a:pPr/>
              <a:t>4</a:t>
            </a:fld>
            <a:endParaRPr lang="en-US"/>
          </a:p>
        </p:txBody>
      </p:sp>
      <p:sp>
        <p:nvSpPr>
          <p:cNvPr id="464898" name="Rectangle 2"/>
          <p:cNvSpPr>
            <a:spLocks noGrp="1" noChangeArrowheads="1"/>
          </p:cNvSpPr>
          <p:nvPr>
            <p:ph type="title"/>
          </p:nvPr>
        </p:nvSpPr>
        <p:spPr/>
        <p:txBody>
          <a:bodyPr/>
          <a:lstStyle/>
          <a:p>
            <a:r>
              <a:rPr lang="en-US" sz="3600"/>
              <a:t>H.323 (Polycom etc)</a:t>
            </a:r>
          </a:p>
        </p:txBody>
      </p:sp>
      <p:sp>
        <p:nvSpPr>
          <p:cNvPr id="464899" name="Rectangle 3"/>
          <p:cNvSpPr>
            <a:spLocks noGrp="1" noChangeArrowheads="1"/>
          </p:cNvSpPr>
          <p:nvPr>
            <p:ph type="body" idx="1"/>
          </p:nvPr>
        </p:nvSpPr>
        <p:spPr/>
        <p:txBody>
          <a:bodyPr/>
          <a:lstStyle/>
          <a:p>
            <a:pPr>
              <a:spcBef>
                <a:spcPts val="0"/>
              </a:spcBef>
              <a:buFont typeface="Wingdings" pitchFamily="2" charset="2"/>
              <a:buNone/>
            </a:pPr>
            <a:r>
              <a:rPr lang="en-US" dirty="0"/>
              <a:t>If you want to use H.323 videoconferencing – for example, </a:t>
            </a:r>
            <a:r>
              <a:rPr lang="en-US" dirty="0" err="1"/>
              <a:t>Polycom</a:t>
            </a:r>
            <a:r>
              <a:rPr lang="en-US" dirty="0"/>
              <a:t> – </a:t>
            </a:r>
            <a:r>
              <a:rPr lang="en-US" dirty="0" smtClean="0"/>
              <a:t>then:</a:t>
            </a:r>
          </a:p>
          <a:p>
            <a:pPr>
              <a:spcBef>
                <a:spcPts val="0"/>
              </a:spcBef>
            </a:pPr>
            <a:r>
              <a:rPr lang="en-US" dirty="0" smtClean="0"/>
              <a:t>If you ARE already registered with the </a:t>
            </a:r>
            <a:r>
              <a:rPr lang="en-US" dirty="0" err="1" smtClean="0"/>
              <a:t>OneNet</a:t>
            </a:r>
            <a:r>
              <a:rPr lang="en-US" dirty="0" smtClean="0"/>
              <a:t> gatekeeper, dial 2500409.</a:t>
            </a:r>
          </a:p>
          <a:p>
            <a:pPr>
              <a:spcBef>
                <a:spcPts val="0"/>
              </a:spcBef>
            </a:pPr>
            <a:r>
              <a:rPr lang="en-US" dirty="0" smtClean="0"/>
              <a:t>If you AREN’T registered with the </a:t>
            </a:r>
            <a:r>
              <a:rPr lang="en-US" dirty="0" err="1" smtClean="0"/>
              <a:t>OneNet</a:t>
            </a:r>
            <a:r>
              <a:rPr lang="en-US" dirty="0" smtClean="0"/>
              <a:t> gatekeeper (which is probably the case), then:</a:t>
            </a:r>
          </a:p>
          <a:p>
            <a:pPr lvl="1">
              <a:spcBef>
                <a:spcPts val="0"/>
              </a:spcBef>
            </a:pPr>
            <a:r>
              <a:rPr lang="en-US" dirty="0" smtClean="0"/>
              <a:t>Dial</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164.58.250.47</a:t>
            </a:r>
          </a:p>
          <a:p>
            <a:pPr lvl="1">
              <a:spcBef>
                <a:spcPts val="0"/>
              </a:spcBef>
            </a:pPr>
            <a:r>
              <a:rPr lang="en-US" dirty="0" smtClean="0">
                <a:latin typeface="Times New Roman" pitchFamily="18" charset="0"/>
                <a:cs typeface="Times New Roman" pitchFamily="18" charset="0"/>
              </a:rPr>
              <a:t>On some H.323 units, you may need to hit</a:t>
            </a:r>
            <a:r>
              <a:rPr lang="en-US" dirty="0" smtClean="0">
                <a:latin typeface="Courier New" pitchFamily="49" charset="0"/>
                <a:cs typeface="Courier New" pitchFamily="49" charset="0"/>
              </a:rPr>
              <a:t> </a:t>
            </a:r>
            <a:r>
              <a:rPr lang="en-US" b="1" dirty="0" smtClean="0">
                <a:latin typeface="Courier New" pitchFamily="49" charset="0"/>
                <a:cs typeface="Courier New" pitchFamily="49" charset="0"/>
              </a:rPr>
              <a:t>#</a:t>
            </a:r>
            <a:r>
              <a:rPr lang="en-US" dirty="0" smtClean="0">
                <a:latin typeface="Courier New" pitchFamily="49" charset="0"/>
                <a:cs typeface="Courier New" pitchFamily="49" charset="0"/>
              </a:rPr>
              <a:t> </a:t>
            </a:r>
            <a:r>
              <a:rPr lang="en-US" dirty="0" smtClean="0">
                <a:latin typeface="Times New Roman" pitchFamily="18" charset="0"/>
                <a:cs typeface="Times New Roman" pitchFamily="18" charset="0"/>
              </a:rPr>
              <a:t>to bring up the keypad.</a:t>
            </a:r>
          </a:p>
          <a:p>
            <a:pPr lvl="1">
              <a:spcBef>
                <a:spcPts val="0"/>
              </a:spcBef>
            </a:pPr>
            <a:r>
              <a:rPr lang="en-US" dirty="0" smtClean="0"/>
              <a:t>When asked for the conference ID, enter:</a:t>
            </a:r>
          </a:p>
          <a:p>
            <a:pPr lvl="1">
              <a:spcBef>
                <a:spcPts val="0"/>
              </a:spcBef>
              <a:buNone/>
            </a:pPr>
            <a:r>
              <a:rPr lang="en-US" b="1" dirty="0" smtClean="0"/>
              <a:t>	</a:t>
            </a:r>
            <a:r>
              <a:rPr lang="en-US" b="1" dirty="0" smtClean="0">
                <a:latin typeface="Courier New" pitchFamily="49" charset="0"/>
                <a:cs typeface="Courier New" pitchFamily="49" charset="0"/>
              </a:rPr>
              <a:t>0409#</a:t>
            </a:r>
            <a:endParaRPr lang="en-US" b="1" dirty="0">
              <a:latin typeface="Courier New" pitchFamily="49" charset="0"/>
              <a:cs typeface="Courier New" pitchFamily="49" charset="0"/>
            </a:endParaRPr>
          </a:p>
          <a:p>
            <a:pPr>
              <a:spcBef>
                <a:spcPts val="0"/>
              </a:spcBef>
              <a:buFont typeface="Wingdings" pitchFamily="2" charset="2"/>
              <a:buNone/>
            </a:pPr>
            <a:r>
              <a:rPr lang="en-US" dirty="0" smtClean="0"/>
              <a:t>Many thanks to Roger Holder and </a:t>
            </a:r>
            <a:r>
              <a:rPr lang="en-US" dirty="0" err="1" smtClean="0"/>
              <a:t>OneNet</a:t>
            </a:r>
            <a:r>
              <a:rPr lang="en-US" dirty="0" smtClean="0"/>
              <a:t> for providing this.</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5FB2B86-EF86-4E61-AE94-CC080FFE285C}" type="slidenum">
              <a:rPr lang="en-US"/>
              <a:pPr/>
              <a:t>40</a:t>
            </a:fld>
            <a:endParaRPr lang="en-US"/>
          </a:p>
        </p:txBody>
      </p:sp>
      <p:sp>
        <p:nvSpPr>
          <p:cNvPr id="583682" name="Rectangle 2"/>
          <p:cNvSpPr>
            <a:spLocks noGrp="1" noChangeArrowheads="1"/>
          </p:cNvSpPr>
          <p:nvPr>
            <p:ph type="title"/>
          </p:nvPr>
        </p:nvSpPr>
        <p:spPr/>
        <p:txBody>
          <a:bodyPr/>
          <a:lstStyle/>
          <a:p>
            <a:r>
              <a:rPr lang="en-US"/>
              <a:t>Mapping Cache Lines to RAM</a:t>
            </a:r>
          </a:p>
        </p:txBody>
      </p:sp>
      <p:sp>
        <p:nvSpPr>
          <p:cNvPr id="583683" name="Rectangle 3"/>
          <p:cNvSpPr>
            <a:spLocks noGrp="1" noChangeArrowheads="1"/>
          </p:cNvSpPr>
          <p:nvPr>
            <p:ph type="body" idx="1"/>
          </p:nvPr>
        </p:nvSpPr>
        <p:spPr>
          <a:xfrm>
            <a:off x="990600" y="1371600"/>
            <a:ext cx="7315200" cy="4953000"/>
          </a:xfrm>
        </p:spPr>
        <p:txBody>
          <a:bodyPr/>
          <a:lstStyle/>
          <a:p>
            <a:pPr>
              <a:lnSpc>
                <a:spcPct val="90000"/>
              </a:lnSpc>
              <a:buFont typeface="Wingdings" pitchFamily="2" charset="2"/>
              <a:buNone/>
            </a:pPr>
            <a:r>
              <a:rPr lang="en-US"/>
              <a:t>Main memory typically maps into cache in one of three ways:</a:t>
            </a:r>
          </a:p>
          <a:p>
            <a:pPr>
              <a:lnSpc>
                <a:spcPct val="90000"/>
              </a:lnSpc>
            </a:pPr>
            <a:r>
              <a:rPr lang="en-US"/>
              <a:t>Direct mapped    (occasionally)</a:t>
            </a:r>
          </a:p>
          <a:p>
            <a:pPr>
              <a:lnSpc>
                <a:spcPct val="90000"/>
              </a:lnSpc>
            </a:pPr>
            <a:r>
              <a:rPr lang="en-US"/>
              <a:t>Fully associative (very rare these days)</a:t>
            </a:r>
          </a:p>
          <a:p>
            <a:pPr>
              <a:lnSpc>
                <a:spcPct val="90000"/>
              </a:lnSpc>
            </a:pPr>
            <a:r>
              <a:rPr lang="en-US"/>
              <a:t>Set associative    (common)</a:t>
            </a:r>
          </a:p>
          <a:p>
            <a:pPr algn="ctr">
              <a:lnSpc>
                <a:spcPct val="90000"/>
              </a:lnSpc>
              <a:spcBef>
                <a:spcPct val="0"/>
              </a:spcBef>
              <a:buClrTx/>
              <a:buSzTx/>
              <a:buFontTx/>
              <a:buNone/>
            </a:pPr>
            <a:r>
              <a:rPr lang="en-US" sz="8000" b="1"/>
              <a:t>DON’T</a:t>
            </a:r>
          </a:p>
          <a:p>
            <a:pPr algn="ctr">
              <a:lnSpc>
                <a:spcPct val="90000"/>
              </a:lnSpc>
              <a:spcBef>
                <a:spcPct val="0"/>
              </a:spcBef>
              <a:buClrTx/>
              <a:buSzTx/>
              <a:buFontTx/>
              <a:buNone/>
            </a:pPr>
            <a:r>
              <a:rPr lang="en-US" sz="8000" b="1"/>
              <a:t>PANIC!</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3019D4D8-8B1E-4519-BFDD-A03BC8A3490F}" type="slidenum">
              <a:rPr lang="en-US"/>
              <a:pPr/>
              <a:t>41</a:t>
            </a:fld>
            <a:endParaRPr lang="en-US"/>
          </a:p>
        </p:txBody>
      </p:sp>
      <p:sp>
        <p:nvSpPr>
          <p:cNvPr id="584706" name="Rectangle 2"/>
          <p:cNvSpPr>
            <a:spLocks noGrp="1" noChangeArrowheads="1"/>
          </p:cNvSpPr>
          <p:nvPr>
            <p:ph type="title"/>
          </p:nvPr>
        </p:nvSpPr>
        <p:spPr/>
        <p:txBody>
          <a:bodyPr/>
          <a:lstStyle/>
          <a:p>
            <a:r>
              <a:rPr lang="en-US"/>
              <a:t>Direct Mapped Cache</a:t>
            </a:r>
          </a:p>
        </p:txBody>
      </p:sp>
      <p:sp>
        <p:nvSpPr>
          <p:cNvPr id="584707" name="Rectangle 3"/>
          <p:cNvSpPr>
            <a:spLocks noGrp="1" noChangeArrowheads="1"/>
          </p:cNvSpPr>
          <p:nvPr>
            <p:ph type="body" idx="1"/>
          </p:nvPr>
        </p:nvSpPr>
        <p:spPr>
          <a:xfrm>
            <a:off x="609600" y="1371600"/>
            <a:ext cx="7764463" cy="4648200"/>
          </a:xfrm>
        </p:spPr>
        <p:txBody>
          <a:bodyPr/>
          <a:lstStyle/>
          <a:p>
            <a:pPr>
              <a:buFont typeface="Wingdings" pitchFamily="2" charset="2"/>
              <a:buNone/>
            </a:pPr>
            <a:r>
              <a:rPr lang="en-US" b="1" i="1" u="sng" dirty="0"/>
              <a:t>Direct Mapped Cache</a:t>
            </a:r>
            <a:r>
              <a:rPr lang="en-US" dirty="0"/>
              <a:t> is a scheme in which each location in main memory corresponds to exactly one location in cache (but not the reverse, since cache is much smaller than main memory).</a:t>
            </a:r>
          </a:p>
          <a:p>
            <a:pPr>
              <a:buFont typeface="Wingdings" pitchFamily="2" charset="2"/>
              <a:buNone/>
            </a:pPr>
            <a:r>
              <a:rPr lang="en-US" dirty="0"/>
              <a:t>Typically, if a cache address is represented by </a:t>
            </a:r>
            <a:r>
              <a:rPr lang="en-US" b="1" dirty="0">
                <a:latin typeface="Courier New" pitchFamily="49" charset="0"/>
              </a:rPr>
              <a:t>c</a:t>
            </a:r>
            <a:r>
              <a:rPr lang="en-US" dirty="0"/>
              <a:t> bits, and a main memory address is represented by </a:t>
            </a:r>
            <a:r>
              <a:rPr lang="en-US" b="1" dirty="0">
                <a:latin typeface="Courier New" pitchFamily="49" charset="0"/>
              </a:rPr>
              <a:t>m</a:t>
            </a:r>
            <a:r>
              <a:rPr lang="en-US" dirty="0"/>
              <a:t> bits, then the cache location associated with main memory address </a:t>
            </a:r>
            <a:r>
              <a:rPr lang="en-US" b="1" dirty="0">
                <a:latin typeface="Courier New" pitchFamily="49" charset="0"/>
              </a:rPr>
              <a:t>A</a:t>
            </a:r>
            <a:r>
              <a:rPr lang="en-US" dirty="0"/>
              <a:t> is </a:t>
            </a:r>
            <a:r>
              <a:rPr lang="en-US" b="1" dirty="0">
                <a:latin typeface="Courier New" pitchFamily="49" charset="0"/>
              </a:rPr>
              <a:t>MOD(A,2</a:t>
            </a:r>
            <a:r>
              <a:rPr lang="en-US" b="1" baseline="30000" dirty="0">
                <a:latin typeface="Courier New" pitchFamily="49" charset="0"/>
              </a:rPr>
              <a:t>c</a:t>
            </a:r>
            <a:r>
              <a:rPr lang="en-US" b="1" dirty="0">
                <a:latin typeface="Courier New" pitchFamily="49" charset="0"/>
              </a:rPr>
              <a:t>); </a:t>
            </a:r>
            <a:r>
              <a:rPr lang="en-US" dirty="0"/>
              <a:t>that is,  the lowest </a:t>
            </a:r>
            <a:r>
              <a:rPr lang="en-US" b="1" dirty="0">
                <a:latin typeface="Courier New" pitchFamily="49" charset="0"/>
              </a:rPr>
              <a:t>c</a:t>
            </a:r>
            <a:r>
              <a:rPr lang="en-US" dirty="0"/>
              <a:t> bits of </a:t>
            </a:r>
            <a:r>
              <a:rPr lang="en-US" b="1" dirty="0">
                <a:latin typeface="Courier New" pitchFamily="49" charset="0"/>
              </a:rPr>
              <a:t>A</a:t>
            </a:r>
            <a:r>
              <a:rPr lang="en-US" dirty="0"/>
              <a:t>.</a:t>
            </a:r>
          </a:p>
          <a:p>
            <a:pPr>
              <a:buFont typeface="Wingdings" pitchFamily="2" charset="2"/>
              <a:buNone/>
            </a:pPr>
            <a:r>
              <a:rPr lang="en-US" u="sng" dirty="0"/>
              <a:t>Example</a:t>
            </a:r>
            <a:r>
              <a:rPr lang="en-US" dirty="0"/>
              <a:t>: POWER4 L1 instruction cache</a:t>
            </a:r>
          </a:p>
        </p:txBody>
      </p:sp>
      <p:pic>
        <p:nvPicPr>
          <p:cNvPr id="584708" name="Picture 4" descr="ibm_p5_590"/>
          <p:cNvPicPr>
            <a:picLocks noChangeAspect="1" noChangeArrowheads="1"/>
          </p:cNvPicPr>
          <p:nvPr/>
        </p:nvPicPr>
        <p:blipFill>
          <a:blip r:embed="rId3" cstate="print"/>
          <a:srcRect/>
          <a:stretch>
            <a:fillRect/>
          </a:stretch>
        </p:blipFill>
        <p:spPr bwMode="auto">
          <a:xfrm>
            <a:off x="5791200" y="4495800"/>
            <a:ext cx="735013" cy="1371600"/>
          </a:xfrm>
          <a:prstGeom prst="rect">
            <a:avLst/>
          </a:prstGeom>
          <a:noFill/>
        </p:spPr>
      </p:pic>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51" name="Slide Number Placeholder 3"/>
          <p:cNvSpPr>
            <a:spLocks noGrp="1"/>
          </p:cNvSpPr>
          <p:nvPr>
            <p:ph type="sldNum" sz="quarter" idx="11"/>
          </p:nvPr>
        </p:nvSpPr>
        <p:spPr/>
        <p:txBody>
          <a:bodyPr/>
          <a:lstStyle/>
          <a:p>
            <a:fld id="{2BFEB3B8-176C-499B-8940-F37F5592BB46}" type="slidenum">
              <a:rPr lang="en-US"/>
              <a:pPr/>
              <a:t>42</a:t>
            </a:fld>
            <a:endParaRPr lang="en-US"/>
          </a:p>
        </p:txBody>
      </p:sp>
      <p:sp>
        <p:nvSpPr>
          <p:cNvPr id="585730" name="Rectangle 2"/>
          <p:cNvSpPr>
            <a:spLocks noGrp="1" noChangeArrowheads="1"/>
          </p:cNvSpPr>
          <p:nvPr>
            <p:ph type="title"/>
          </p:nvPr>
        </p:nvSpPr>
        <p:spPr/>
        <p:txBody>
          <a:bodyPr/>
          <a:lstStyle/>
          <a:p>
            <a:r>
              <a:rPr lang="en-US"/>
              <a:t>Direct Mapped Cache Illustration</a:t>
            </a:r>
          </a:p>
        </p:txBody>
      </p:sp>
      <p:grpSp>
        <p:nvGrpSpPr>
          <p:cNvPr id="2" name="Group 3"/>
          <p:cNvGrpSpPr>
            <a:grpSpLocks/>
          </p:cNvGrpSpPr>
          <p:nvPr/>
        </p:nvGrpSpPr>
        <p:grpSpPr bwMode="auto">
          <a:xfrm>
            <a:off x="990600" y="3581400"/>
            <a:ext cx="7315200" cy="2438400"/>
            <a:chOff x="624" y="2304"/>
            <a:chExt cx="4608" cy="1536"/>
          </a:xfrm>
        </p:grpSpPr>
        <p:sp>
          <p:nvSpPr>
            <p:cNvPr id="58573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8573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8573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8573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8573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8573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8573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8573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8574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8574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8574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8574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8574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8574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8575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8575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8575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8575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8575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8576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8576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8576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8576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8576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8576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8576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8576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8576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8577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8577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8577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85773" name="Text Box 45"/>
          <p:cNvSpPr txBox="1">
            <a:spLocks noChangeArrowheads="1"/>
          </p:cNvSpPr>
          <p:nvPr/>
        </p:nvSpPr>
        <p:spPr bwMode="auto">
          <a:xfrm>
            <a:off x="3810000" y="1219200"/>
            <a:ext cx="1585913" cy="1006475"/>
          </a:xfrm>
          <a:prstGeom prst="rect">
            <a:avLst/>
          </a:prstGeom>
          <a:noFill/>
          <a:ln w="9525">
            <a:noFill/>
            <a:miter lim="800000"/>
            <a:headEnd/>
            <a:tailEnd/>
          </a:ln>
          <a:effectLst/>
        </p:spPr>
        <p:txBody>
          <a:bodyPr wrap="none">
            <a:spAutoFit/>
          </a:bodyPr>
          <a:lstStyle/>
          <a:p>
            <a:r>
              <a:rPr lang="en-US" sz="2000"/>
              <a:t>Must go into</a:t>
            </a:r>
          </a:p>
          <a:p>
            <a:r>
              <a:rPr lang="en-US" sz="2000"/>
              <a:t>cache address</a:t>
            </a:r>
          </a:p>
          <a:p>
            <a:r>
              <a:rPr lang="en-US" sz="2000"/>
              <a:t>11100101</a:t>
            </a:r>
            <a:endParaRPr lang="en-US"/>
          </a:p>
        </p:txBody>
      </p:sp>
      <p:sp>
        <p:nvSpPr>
          <p:cNvPr id="58577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8577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85777" name="Text Box 49"/>
          <p:cNvSpPr txBox="1">
            <a:spLocks noChangeArrowheads="1"/>
          </p:cNvSpPr>
          <p:nvPr/>
        </p:nvSpPr>
        <p:spPr bwMode="auto">
          <a:xfrm>
            <a:off x="5775325" y="2171700"/>
            <a:ext cx="2225675" cy="946150"/>
          </a:xfrm>
          <a:prstGeom prst="rect">
            <a:avLst/>
          </a:prstGeom>
          <a:noFill/>
          <a:ln w="9525">
            <a:noFill/>
            <a:miter lim="800000"/>
            <a:headEnd/>
            <a:tailEnd/>
          </a:ln>
          <a:effectLst/>
        </p:spPr>
        <p:txBody>
          <a:bodyPr>
            <a:spAutoFit/>
          </a:bodyPr>
          <a:lstStyle/>
          <a:p>
            <a:pPr algn="l"/>
            <a:r>
              <a:rPr lang="en-US"/>
              <a:t>Notice that 11100101 is the low 8 bits of 0100101011100101</a:t>
            </a:r>
            <a:r>
              <a:rPr lang="en-US" sz="2000"/>
              <a:t>.</a:t>
            </a:r>
            <a:endParaRPr lang="en-US"/>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29195B-9314-4A88-9415-31FED31DD633}" type="slidenum">
              <a:rPr lang="en-US"/>
              <a:pPr/>
              <a:t>43</a:t>
            </a:fld>
            <a:endParaRPr lang="en-US"/>
          </a:p>
        </p:txBody>
      </p:sp>
      <p:sp>
        <p:nvSpPr>
          <p:cNvPr id="586754" name="Rectangle 2"/>
          <p:cNvSpPr>
            <a:spLocks noGrp="1" noChangeArrowheads="1"/>
          </p:cNvSpPr>
          <p:nvPr>
            <p:ph type="title"/>
          </p:nvPr>
        </p:nvSpPr>
        <p:spPr/>
        <p:txBody>
          <a:bodyPr/>
          <a:lstStyle/>
          <a:p>
            <a:r>
              <a:rPr lang="en-US"/>
              <a:t>Jargon: Cache Conflict</a:t>
            </a:r>
          </a:p>
        </p:txBody>
      </p:sp>
      <p:sp>
        <p:nvSpPr>
          <p:cNvPr id="58675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dirty="0"/>
              <a:t>Suppose that the cache address 11100101 currently contains RAM address 0100101011100101.</a:t>
            </a:r>
          </a:p>
          <a:p>
            <a:pPr>
              <a:lnSpc>
                <a:spcPct val="90000"/>
              </a:lnSpc>
              <a:buFont typeface="Wingdings" pitchFamily="2" charset="2"/>
              <a:buNone/>
            </a:pPr>
            <a:r>
              <a:rPr lang="en-US" dirty="0"/>
              <a:t>But, we now need to load RAM address 1100101011100101, which maps to the same cache address as 0100101011100101.</a:t>
            </a:r>
          </a:p>
          <a:p>
            <a:pPr>
              <a:lnSpc>
                <a:spcPct val="90000"/>
              </a:lnSpc>
              <a:buFont typeface="Wingdings" pitchFamily="2" charset="2"/>
              <a:buNone/>
            </a:pPr>
            <a:r>
              <a:rPr lang="en-US" dirty="0"/>
              <a:t>This is called a </a:t>
            </a:r>
            <a:r>
              <a:rPr lang="en-US" b="1" i="1" u="sng" dirty="0">
                <a:solidFill>
                  <a:schemeClr val="hlink"/>
                </a:solidFill>
              </a:rPr>
              <a:t>cache conflict</a:t>
            </a:r>
            <a:r>
              <a:rPr lang="en-US" dirty="0">
                <a:solidFill>
                  <a:schemeClr val="hlink"/>
                </a:solidFill>
              </a:rPr>
              <a:t> </a:t>
            </a:r>
            <a:r>
              <a:rPr lang="en-US" dirty="0"/>
              <a:t>: the CPU needs a RAM location that maps to a cache line already in use.</a:t>
            </a:r>
          </a:p>
          <a:p>
            <a:pPr>
              <a:lnSpc>
                <a:spcPct val="90000"/>
              </a:lnSpc>
              <a:buFont typeface="Wingdings" pitchFamily="2" charset="2"/>
              <a:buNone/>
            </a:pPr>
            <a:r>
              <a:rPr lang="en-US" dirty="0"/>
              <a:t>In the case of direct mapped cache, every cache conflict leads to the new cache line clobbering the old cache line.</a:t>
            </a:r>
          </a:p>
          <a:p>
            <a:pPr>
              <a:lnSpc>
                <a:spcPct val="90000"/>
              </a:lnSpc>
              <a:buFont typeface="Wingdings" pitchFamily="2" charset="2"/>
              <a:buNone/>
            </a:pPr>
            <a:r>
              <a:rPr lang="en-US" dirty="0"/>
              <a:t>This can lead to serious performance problems.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398FD3FC-06FD-446A-ACEE-23F5B6853D3E}" type="slidenum">
              <a:rPr lang="en-US"/>
              <a:pPr/>
              <a:t>44</a:t>
            </a:fld>
            <a:endParaRPr lang="en-US"/>
          </a:p>
        </p:txBody>
      </p:sp>
      <p:sp>
        <p:nvSpPr>
          <p:cNvPr id="587778" name="Rectangle 2"/>
          <p:cNvSpPr>
            <a:spLocks noGrp="1" noChangeArrowheads="1"/>
          </p:cNvSpPr>
          <p:nvPr>
            <p:ph type="title"/>
          </p:nvPr>
        </p:nvSpPr>
        <p:spPr/>
        <p:txBody>
          <a:bodyPr/>
          <a:lstStyle/>
          <a:p>
            <a:r>
              <a:rPr lang="en-US"/>
              <a:t>Problem with Direct Mapped: F90</a:t>
            </a:r>
          </a:p>
        </p:txBody>
      </p:sp>
      <p:sp>
        <p:nvSpPr>
          <p:cNvPr id="587779"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a:t>If you have two arrays that start in the same place relative to cache, then they might clobber each other all the time: no cache hits!</a:t>
            </a:r>
          </a:p>
        </p:txBody>
      </p:sp>
      <p:sp>
        <p:nvSpPr>
          <p:cNvPr id="587780" name="Text Box 4"/>
          <p:cNvSpPr txBox="1">
            <a:spLocks noChangeArrowheads="1"/>
          </p:cNvSpPr>
          <p:nvPr/>
        </p:nvSpPr>
        <p:spPr bwMode="auto">
          <a:xfrm>
            <a:off x="914400" y="2819400"/>
            <a:ext cx="7725192" cy="1846659"/>
          </a:xfrm>
          <a:prstGeom prst="rect">
            <a:avLst/>
          </a:prstGeom>
          <a:noFill/>
          <a:ln w="9525">
            <a:noFill/>
            <a:miter lim="800000"/>
            <a:headEnd/>
            <a:tailEnd/>
          </a:ln>
          <a:effectLst/>
        </p:spPr>
        <p:txBody>
          <a:bodyPr wrap="none">
            <a:spAutoFit/>
          </a:bodyPr>
          <a:lstStyle/>
          <a:p>
            <a:pPr algn="l"/>
            <a:r>
              <a:rPr lang="en-US" sz="2000" b="1" dirty="0">
                <a:latin typeface="Courier New" pitchFamily="49" charset="0"/>
              </a:rPr>
              <a:t>REAL,DIMENSION(</a:t>
            </a:r>
            <a:r>
              <a:rPr lang="en-US" sz="2000" b="1" dirty="0" err="1">
                <a:latin typeface="Courier New" pitchFamily="49" charset="0"/>
              </a:rPr>
              <a:t>multiple_of_cache_size</a:t>
            </a:r>
            <a:r>
              <a:rPr lang="en-US" sz="2000" b="1" dirty="0">
                <a:latin typeface="Courier New" pitchFamily="49" charset="0"/>
              </a:rPr>
              <a:t>) :: a, b, c</a:t>
            </a:r>
          </a:p>
          <a:p>
            <a:pPr algn="l"/>
            <a:r>
              <a:rPr lang="en-US" sz="2000" b="1" dirty="0">
                <a:latin typeface="Courier New" pitchFamily="49" charset="0"/>
              </a:rPr>
              <a:t>INTEGER :: index</a:t>
            </a:r>
          </a:p>
          <a:p>
            <a:pPr algn="l"/>
            <a:endParaRPr lang="en-US" sz="2000" b="1" dirty="0">
              <a:latin typeface="Courier New" pitchFamily="49" charset="0"/>
            </a:endParaRPr>
          </a:p>
          <a:p>
            <a:pPr algn="l">
              <a:lnSpc>
                <a:spcPct val="70000"/>
              </a:lnSpc>
            </a:pPr>
            <a:r>
              <a:rPr lang="en-US" sz="2000" b="1" dirty="0">
                <a:latin typeface="Courier New" pitchFamily="49" charset="0"/>
              </a:rPr>
              <a:t>DO index = 1, </a:t>
            </a:r>
            <a:r>
              <a:rPr lang="en-US" sz="2000" b="1" dirty="0" err="1">
                <a:latin typeface="Courier New" pitchFamily="49" charset="0"/>
              </a:rPr>
              <a:t>multiple_of_cache_size</a:t>
            </a:r>
            <a:endParaRPr lang="en-US" sz="2000" b="1" dirty="0">
              <a:latin typeface="Courier New" pitchFamily="49" charset="0"/>
            </a:endParaRPr>
          </a:p>
          <a:p>
            <a:pPr algn="l"/>
            <a:r>
              <a:rPr lang="en-US" sz="2000" b="1" dirty="0">
                <a:latin typeface="Courier New" pitchFamily="49" charset="0"/>
              </a:rPr>
              <a:t>    a(index) = b(index) + c(index)</a:t>
            </a:r>
          </a:p>
          <a:p>
            <a:pPr algn="l"/>
            <a:r>
              <a:rPr lang="en-US" sz="2000" b="1" dirty="0">
                <a:latin typeface="Courier New" pitchFamily="49" charset="0"/>
              </a:rPr>
              <a:t>END DO</a:t>
            </a:r>
          </a:p>
        </p:txBody>
      </p:sp>
      <p:sp>
        <p:nvSpPr>
          <p:cNvPr id="587781"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7" name="Slide Number Placeholder 4"/>
          <p:cNvSpPr>
            <a:spLocks noGrp="1"/>
          </p:cNvSpPr>
          <p:nvPr>
            <p:ph type="sldNum" sz="quarter" idx="11"/>
          </p:nvPr>
        </p:nvSpPr>
        <p:spPr/>
        <p:txBody>
          <a:bodyPr/>
          <a:lstStyle/>
          <a:p>
            <a:fld id="{B5046BA1-18F2-4E3E-AC0D-2C15418515FA}" type="slidenum">
              <a:rPr lang="en-US"/>
              <a:pPr/>
              <a:t>45</a:t>
            </a:fld>
            <a:endParaRPr lang="en-US"/>
          </a:p>
        </p:txBody>
      </p:sp>
      <p:sp>
        <p:nvSpPr>
          <p:cNvPr id="588802" name="Rectangle 2"/>
          <p:cNvSpPr>
            <a:spLocks noGrp="1" noChangeArrowheads="1"/>
          </p:cNvSpPr>
          <p:nvPr>
            <p:ph type="title"/>
          </p:nvPr>
        </p:nvSpPr>
        <p:spPr/>
        <p:txBody>
          <a:bodyPr/>
          <a:lstStyle/>
          <a:p>
            <a:r>
              <a:rPr lang="en-US"/>
              <a:t>Problem with Direct Mapped: C</a:t>
            </a:r>
          </a:p>
        </p:txBody>
      </p:sp>
      <p:sp>
        <p:nvSpPr>
          <p:cNvPr id="588803" name="Rectangle 3"/>
          <p:cNvSpPr>
            <a:spLocks noGrp="1" noChangeArrowheads="1"/>
          </p:cNvSpPr>
          <p:nvPr>
            <p:ph type="body" idx="1"/>
          </p:nvPr>
        </p:nvSpPr>
        <p:spPr>
          <a:xfrm>
            <a:off x="831850" y="1371600"/>
            <a:ext cx="7258050" cy="1600200"/>
          </a:xfrm>
        </p:spPr>
        <p:txBody>
          <a:bodyPr/>
          <a:lstStyle/>
          <a:p>
            <a:pPr>
              <a:buFont typeface="Wingdings" pitchFamily="2" charset="2"/>
              <a:buNone/>
            </a:pPr>
            <a:r>
              <a:rPr lang="en-US" dirty="0"/>
              <a:t>If you have two arrays that start in the same place relative to cache, then they might clobber each other all the time: no cache hits!</a:t>
            </a:r>
          </a:p>
        </p:txBody>
      </p:sp>
      <p:sp>
        <p:nvSpPr>
          <p:cNvPr id="588804" name="Text Box 4"/>
          <p:cNvSpPr txBox="1">
            <a:spLocks noChangeArrowheads="1"/>
          </p:cNvSpPr>
          <p:nvPr/>
        </p:nvSpPr>
        <p:spPr bwMode="auto">
          <a:xfrm>
            <a:off x="914400" y="2590800"/>
            <a:ext cx="7417415" cy="2185214"/>
          </a:xfrm>
          <a:prstGeom prst="rect">
            <a:avLst/>
          </a:prstGeom>
          <a:noFill/>
          <a:ln w="9525">
            <a:noFill/>
            <a:miter lim="800000"/>
            <a:headEnd/>
            <a:tailEnd/>
          </a:ln>
          <a:effectLst/>
        </p:spPr>
        <p:txBody>
          <a:bodyPr wrap="none">
            <a:spAutoFit/>
          </a:bodyPr>
          <a:lstStyle/>
          <a:p>
            <a:pPr algn="l">
              <a:lnSpc>
                <a:spcPct val="90000"/>
              </a:lnSpc>
            </a:pPr>
            <a:r>
              <a:rPr lang="en-US" sz="2000" b="1" dirty="0">
                <a:latin typeface="Courier New" pitchFamily="49" charset="0"/>
              </a:rPr>
              <a:t>float a[</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b[</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a:latin typeface="Courier New" pitchFamily="49" charset="0"/>
              </a:rPr>
              <a:t>      c[</a:t>
            </a:r>
            <a:r>
              <a:rPr lang="en-US" sz="2000" b="1" dirty="0" err="1">
                <a:latin typeface="Courier New" pitchFamily="49" charset="0"/>
              </a:rPr>
              <a:t>multiple_of_cache_size</a:t>
            </a:r>
            <a:r>
              <a:rPr lang="en-US" sz="2000" b="1" dirty="0">
                <a:latin typeface="Courier New" pitchFamily="49" charset="0"/>
              </a:rPr>
              <a:t>];</a:t>
            </a:r>
          </a:p>
          <a:p>
            <a:pPr algn="l">
              <a:lnSpc>
                <a:spcPct val="90000"/>
              </a:lnSpc>
            </a:pPr>
            <a:r>
              <a:rPr lang="en-US" sz="2000" b="1" dirty="0" err="1">
                <a:latin typeface="Courier New" pitchFamily="49" charset="0"/>
              </a:rPr>
              <a:t>int</a:t>
            </a:r>
            <a:r>
              <a:rPr lang="en-US" sz="2000" b="1" dirty="0">
                <a:latin typeface="Courier New" pitchFamily="49" charset="0"/>
              </a:rPr>
              <a:t> index;</a:t>
            </a:r>
          </a:p>
          <a:p>
            <a:pPr algn="l">
              <a:lnSpc>
                <a:spcPct val="80000"/>
              </a:lnSpc>
            </a:pPr>
            <a:endParaRPr lang="en-US" sz="2000" b="1" dirty="0">
              <a:latin typeface="Courier New" pitchFamily="49" charset="0"/>
            </a:endParaRPr>
          </a:p>
          <a:p>
            <a:pPr algn="l">
              <a:lnSpc>
                <a:spcPct val="70000"/>
              </a:lnSpc>
            </a:pPr>
            <a:r>
              <a:rPr lang="en-US" sz="2000" b="1" dirty="0">
                <a:latin typeface="Courier New" pitchFamily="49" charset="0"/>
              </a:rPr>
              <a:t>for (index = 0; index &lt; </a:t>
            </a:r>
            <a:r>
              <a:rPr lang="en-US" sz="2000" b="1" dirty="0" err="1">
                <a:latin typeface="Courier New" pitchFamily="49" charset="0"/>
              </a:rPr>
              <a:t>multiple_of_cache_size</a:t>
            </a:r>
            <a:r>
              <a:rPr lang="en-US" sz="2000" b="1" dirty="0">
                <a:latin typeface="Courier New" pitchFamily="49" charset="0"/>
              </a:rPr>
              <a:t>;</a:t>
            </a:r>
          </a:p>
          <a:p>
            <a:pPr algn="l">
              <a:lnSpc>
                <a:spcPct val="70000"/>
              </a:lnSpc>
            </a:pPr>
            <a:r>
              <a:rPr lang="en-US" sz="2000" b="1" dirty="0">
                <a:latin typeface="Courier New" pitchFamily="49" charset="0"/>
              </a:rPr>
              <a:t>     index++)</a:t>
            </a:r>
          </a:p>
          <a:p>
            <a:pPr algn="l"/>
            <a:r>
              <a:rPr lang="en-US" sz="2000" b="1" dirty="0">
                <a:latin typeface="Courier New" pitchFamily="49" charset="0"/>
              </a:rPr>
              <a:t>    { a[index] = b[index] + c[index]; }</a:t>
            </a:r>
          </a:p>
        </p:txBody>
      </p:sp>
      <p:sp>
        <p:nvSpPr>
          <p:cNvPr id="588805" name="Text Box 5"/>
          <p:cNvSpPr txBox="1">
            <a:spLocks noChangeArrowheads="1"/>
          </p:cNvSpPr>
          <p:nvPr/>
        </p:nvSpPr>
        <p:spPr bwMode="auto">
          <a:xfrm>
            <a:off x="533400" y="4819471"/>
            <a:ext cx="8001000" cy="1200329"/>
          </a:xfrm>
          <a:prstGeom prst="rect">
            <a:avLst/>
          </a:prstGeom>
          <a:noFill/>
          <a:ln w="9525">
            <a:noFill/>
            <a:miter lim="800000"/>
            <a:headEnd/>
            <a:tailEnd/>
          </a:ln>
          <a:effectLst/>
        </p:spPr>
        <p:txBody>
          <a:bodyPr>
            <a:spAutoFit/>
          </a:bodyPr>
          <a:lstStyle/>
          <a:p>
            <a:pPr algn="l"/>
            <a:r>
              <a:rPr lang="en-US" sz="2400" dirty="0"/>
              <a:t>In this example, </a:t>
            </a:r>
            <a:r>
              <a:rPr lang="en-US" sz="2400" b="1" dirty="0">
                <a:latin typeface="Courier New" pitchFamily="49" charset="0"/>
              </a:rPr>
              <a:t>a[index]</a:t>
            </a:r>
            <a:r>
              <a:rPr lang="en-US" sz="2400" b="1" dirty="0"/>
              <a:t>,</a:t>
            </a:r>
            <a:r>
              <a:rPr lang="en-US" sz="2400" b="1" dirty="0">
                <a:latin typeface="Courier New" pitchFamily="49" charset="0"/>
              </a:rPr>
              <a:t> b[index]</a:t>
            </a:r>
            <a:r>
              <a:rPr lang="en-US" sz="2400" dirty="0"/>
              <a:t> and </a:t>
            </a:r>
            <a:r>
              <a:rPr lang="en-US" sz="2400" b="1" dirty="0">
                <a:latin typeface="Courier New" pitchFamily="49" charset="0"/>
              </a:rPr>
              <a:t>c[index]</a:t>
            </a:r>
            <a:r>
              <a:rPr lang="en-US" sz="2400" dirty="0"/>
              <a:t> all map to the same cache line, so loading </a:t>
            </a:r>
            <a:r>
              <a:rPr lang="en-US" sz="2400" b="1" dirty="0">
                <a:latin typeface="Courier New" pitchFamily="49" charset="0"/>
              </a:rPr>
              <a:t>c[index]</a:t>
            </a:r>
            <a:r>
              <a:rPr lang="en-US" sz="2400" dirty="0"/>
              <a:t> clobbers  </a:t>
            </a:r>
            <a:r>
              <a:rPr lang="en-US" sz="2400" b="1" dirty="0">
                <a:latin typeface="Courier New" pitchFamily="49" charset="0"/>
              </a:rPr>
              <a:t>b[index]</a:t>
            </a:r>
            <a:r>
              <a:rPr lang="en-US" sz="2400" b="1" dirty="0"/>
              <a:t> – </a:t>
            </a:r>
            <a:r>
              <a:rPr lang="en-US" sz="2400" b="1" u="sng" dirty="0">
                <a:solidFill>
                  <a:schemeClr val="hlink"/>
                </a:solidFill>
              </a:rPr>
              <a:t>no cache reuse!</a:t>
            </a:r>
          </a:p>
        </p:txBody>
      </p:sp>
      <p:sp>
        <p:nvSpPr>
          <p:cNvPr id="8"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60F2C3-2D21-42A7-9E9F-B6B6F3B1608D}" type="slidenum">
              <a:rPr lang="en-US"/>
              <a:pPr/>
              <a:t>46</a:t>
            </a:fld>
            <a:endParaRPr lang="en-US"/>
          </a:p>
        </p:txBody>
      </p:sp>
      <p:sp>
        <p:nvSpPr>
          <p:cNvPr id="589826" name="Rectangle 2"/>
          <p:cNvSpPr>
            <a:spLocks noGrp="1" noChangeArrowheads="1"/>
          </p:cNvSpPr>
          <p:nvPr>
            <p:ph type="title"/>
          </p:nvPr>
        </p:nvSpPr>
        <p:spPr/>
        <p:txBody>
          <a:bodyPr/>
          <a:lstStyle/>
          <a:p>
            <a:r>
              <a:rPr lang="en-US"/>
              <a:t>Fully Associative Cache</a:t>
            </a:r>
          </a:p>
        </p:txBody>
      </p:sp>
      <p:sp>
        <p:nvSpPr>
          <p:cNvPr id="589827" name="Rectangle 3"/>
          <p:cNvSpPr>
            <a:spLocks noGrp="1" noChangeArrowheads="1"/>
          </p:cNvSpPr>
          <p:nvPr>
            <p:ph type="body" idx="1"/>
          </p:nvPr>
        </p:nvSpPr>
        <p:spPr>
          <a:xfrm>
            <a:off x="609600" y="1219200"/>
            <a:ext cx="8001000" cy="4800600"/>
          </a:xfrm>
        </p:spPr>
        <p:txBody>
          <a:bodyPr/>
          <a:lstStyle/>
          <a:p>
            <a:pPr>
              <a:lnSpc>
                <a:spcPct val="90000"/>
              </a:lnSpc>
              <a:buFont typeface="Wingdings" pitchFamily="2" charset="2"/>
              <a:buNone/>
            </a:pPr>
            <a:r>
              <a:rPr lang="en-US" b="1" i="1" u="sng"/>
              <a:t>Fully Associative Cache</a:t>
            </a:r>
            <a:r>
              <a:rPr lang="en-US"/>
              <a:t> can put </a:t>
            </a:r>
            <a:r>
              <a:rPr lang="en-US" b="1" u="sng">
                <a:solidFill>
                  <a:schemeClr val="folHlink"/>
                </a:solidFill>
              </a:rPr>
              <a:t>any</a:t>
            </a:r>
            <a:r>
              <a:rPr lang="en-US"/>
              <a:t> line of main memory into </a:t>
            </a:r>
            <a:r>
              <a:rPr lang="en-US" b="1" u="sng">
                <a:solidFill>
                  <a:schemeClr val="folHlink"/>
                </a:solidFill>
              </a:rPr>
              <a:t>any</a:t>
            </a:r>
            <a:r>
              <a:rPr lang="en-US"/>
              <a:t> cache line.</a:t>
            </a:r>
          </a:p>
          <a:p>
            <a:pPr>
              <a:lnSpc>
                <a:spcPct val="90000"/>
              </a:lnSpc>
              <a:buFont typeface="Wingdings" pitchFamily="2" charset="2"/>
              <a:buNone/>
            </a:pPr>
            <a:r>
              <a:rPr lang="en-US"/>
              <a:t>Typically, the cache management system will put the newly loaded data into the </a:t>
            </a:r>
            <a:r>
              <a:rPr lang="en-US" b="1" i="1" u="sng"/>
              <a:t>Least Recently Used</a:t>
            </a:r>
            <a:r>
              <a:rPr lang="en-US"/>
              <a:t> cache line, though other strategies are possible (e.g., </a:t>
            </a:r>
            <a:r>
              <a:rPr lang="en-US" b="1" i="1" u="sng"/>
              <a:t>Random</a:t>
            </a:r>
            <a:r>
              <a:rPr lang="en-US"/>
              <a:t>, </a:t>
            </a:r>
            <a:r>
              <a:rPr lang="en-US" b="1" i="1" u="sng"/>
              <a:t>First In First Out</a:t>
            </a:r>
            <a:r>
              <a:rPr lang="en-US"/>
              <a:t>, </a:t>
            </a:r>
            <a:r>
              <a:rPr lang="en-US" b="1" i="1" u="sng"/>
              <a:t>Round Robin</a:t>
            </a:r>
            <a:r>
              <a:rPr lang="en-US"/>
              <a:t>, </a:t>
            </a:r>
            <a:r>
              <a:rPr lang="en-US" b="1" i="1" u="sng"/>
              <a:t>Least Recently Modified</a:t>
            </a:r>
            <a:r>
              <a:rPr lang="en-US"/>
              <a:t>).</a:t>
            </a:r>
          </a:p>
          <a:p>
            <a:pPr>
              <a:lnSpc>
                <a:spcPct val="80000"/>
              </a:lnSpc>
              <a:buFont typeface="Wingdings" pitchFamily="2" charset="2"/>
              <a:buNone/>
            </a:pPr>
            <a:r>
              <a:rPr lang="en-US"/>
              <a:t>So, this can solve, or at least reduce, the cache conflict problem.</a:t>
            </a:r>
          </a:p>
          <a:p>
            <a:pPr>
              <a:lnSpc>
                <a:spcPct val="80000"/>
              </a:lnSpc>
              <a:buFont typeface="Wingdings" pitchFamily="2" charset="2"/>
              <a:buNone/>
            </a:pPr>
            <a:r>
              <a:rPr lang="en-US"/>
              <a:t>But, fully associative cache tends to be </a:t>
            </a:r>
            <a:r>
              <a:rPr lang="en-US" b="1" u="sng">
                <a:solidFill>
                  <a:schemeClr val="hlink"/>
                </a:solidFill>
              </a:rPr>
              <a:t>expensive</a:t>
            </a:r>
            <a:r>
              <a:rPr lang="en-US"/>
              <a:t>, so it’s pretty rare: you need </a:t>
            </a:r>
            <a:r>
              <a:rPr lang="en-US" i="1"/>
              <a:t>N</a:t>
            </a:r>
            <a:r>
              <a:rPr lang="en-US" baseline="-25000"/>
              <a:t>cache</a:t>
            </a:r>
            <a:r>
              <a:rPr lang="en-US" sz="4000" b="1" baseline="16000"/>
              <a:t>. </a:t>
            </a:r>
            <a:r>
              <a:rPr lang="en-US" i="1"/>
              <a:t>N</a:t>
            </a:r>
            <a:r>
              <a:rPr lang="en-US" baseline="-25000"/>
              <a:t>RAM</a:t>
            </a:r>
            <a:r>
              <a:rPr lang="en-US"/>
              <a:t> connections!</a:t>
            </a:r>
            <a:endParaRPr lang="en-US" u="sng"/>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65" name="Slide Number Placeholder 3"/>
          <p:cNvSpPr>
            <a:spLocks noGrp="1"/>
          </p:cNvSpPr>
          <p:nvPr>
            <p:ph type="sldNum" sz="quarter" idx="11"/>
          </p:nvPr>
        </p:nvSpPr>
        <p:spPr/>
        <p:txBody>
          <a:bodyPr/>
          <a:lstStyle/>
          <a:p>
            <a:fld id="{7A6A57BB-E36F-4EEF-8DFB-2461018CC7E7}" type="slidenum">
              <a:rPr lang="en-US"/>
              <a:pPr/>
              <a:t>47</a:t>
            </a:fld>
            <a:endParaRPr lang="en-US"/>
          </a:p>
        </p:txBody>
      </p:sp>
      <p:sp>
        <p:nvSpPr>
          <p:cNvPr id="590850" name="Rectangle 2"/>
          <p:cNvSpPr>
            <a:spLocks noGrp="1" noChangeArrowheads="1"/>
          </p:cNvSpPr>
          <p:nvPr>
            <p:ph type="title"/>
          </p:nvPr>
        </p:nvSpPr>
        <p:spPr/>
        <p:txBody>
          <a:bodyPr/>
          <a:lstStyle/>
          <a:p>
            <a:r>
              <a:rPr lang="en-US"/>
              <a:t>Fully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0852"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0853"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0854"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0855"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0856"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0857"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0858"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0859"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0860"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1"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2"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3"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4"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0865"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0866"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0867"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0868"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0869"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0"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1"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2"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3"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4"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0875"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0876"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0877"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0878"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0879"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0880"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0881"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0882"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0883"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0885"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0886"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0887"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0888"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0889"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0890"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0891"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0892"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0893" name="Text Box 45"/>
          <p:cNvSpPr txBox="1">
            <a:spLocks noChangeArrowheads="1"/>
          </p:cNvSpPr>
          <p:nvPr/>
        </p:nvSpPr>
        <p:spPr bwMode="auto">
          <a:xfrm>
            <a:off x="3810000" y="1524000"/>
            <a:ext cx="1635125" cy="701675"/>
          </a:xfrm>
          <a:prstGeom prst="rect">
            <a:avLst/>
          </a:prstGeom>
          <a:noFill/>
          <a:ln w="9525">
            <a:noFill/>
            <a:miter lim="800000"/>
            <a:headEnd/>
            <a:tailEnd/>
          </a:ln>
          <a:effectLst/>
        </p:spPr>
        <p:txBody>
          <a:bodyPr wrap="none">
            <a:spAutoFit/>
          </a:bodyPr>
          <a:lstStyle/>
          <a:p>
            <a:r>
              <a:rPr lang="en-US" sz="2000"/>
              <a:t>Could go into</a:t>
            </a:r>
          </a:p>
          <a:p>
            <a:r>
              <a:rPr lang="en-US" sz="2000"/>
              <a:t>any cache line</a:t>
            </a:r>
            <a:endParaRPr lang="en-US"/>
          </a:p>
        </p:txBody>
      </p:sp>
      <p:sp>
        <p:nvSpPr>
          <p:cNvPr id="590894"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0895"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6"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7"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898" name="Line 50"/>
          <p:cNvSpPr>
            <a:spLocks noChangeShapeType="1"/>
          </p:cNvSpPr>
          <p:nvPr/>
        </p:nvSpPr>
        <p:spPr bwMode="auto">
          <a:xfrm flipV="1">
            <a:off x="3886200" y="2971800"/>
            <a:ext cx="152400" cy="1371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0899" name="Line 51"/>
          <p:cNvSpPr>
            <a:spLocks noChangeShapeType="1"/>
          </p:cNvSpPr>
          <p:nvPr/>
        </p:nvSpPr>
        <p:spPr bwMode="auto">
          <a:xfrm flipV="1">
            <a:off x="3886200" y="2667000"/>
            <a:ext cx="152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0" name="Line 52"/>
          <p:cNvSpPr>
            <a:spLocks noChangeShapeType="1"/>
          </p:cNvSpPr>
          <p:nvPr/>
        </p:nvSpPr>
        <p:spPr bwMode="auto">
          <a:xfrm flipV="1">
            <a:off x="3886200" y="2362200"/>
            <a:ext cx="1524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1" name="Line 53"/>
          <p:cNvSpPr>
            <a:spLocks noChangeShapeType="1"/>
          </p:cNvSpPr>
          <p:nvPr/>
        </p:nvSpPr>
        <p:spPr bwMode="auto">
          <a:xfrm flipV="1">
            <a:off x="3886200" y="2971800"/>
            <a:ext cx="4572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2" name="Line 54"/>
          <p:cNvSpPr>
            <a:spLocks noChangeShapeType="1"/>
          </p:cNvSpPr>
          <p:nvPr/>
        </p:nvSpPr>
        <p:spPr bwMode="auto">
          <a:xfrm flipV="1">
            <a:off x="3886200" y="2667000"/>
            <a:ext cx="5334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3" name="Line 55"/>
          <p:cNvSpPr>
            <a:spLocks noChangeShapeType="1"/>
          </p:cNvSpPr>
          <p:nvPr/>
        </p:nvSpPr>
        <p:spPr bwMode="auto">
          <a:xfrm flipV="1">
            <a:off x="3886200" y="2362200"/>
            <a:ext cx="7620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4" name="Line 56"/>
          <p:cNvSpPr>
            <a:spLocks noChangeShapeType="1"/>
          </p:cNvSpPr>
          <p:nvPr/>
        </p:nvSpPr>
        <p:spPr bwMode="auto">
          <a:xfrm flipV="1">
            <a:off x="3886200" y="2667000"/>
            <a:ext cx="762000" cy="16764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5" name="Line 57"/>
          <p:cNvSpPr>
            <a:spLocks noChangeShapeType="1"/>
          </p:cNvSpPr>
          <p:nvPr/>
        </p:nvSpPr>
        <p:spPr bwMode="auto">
          <a:xfrm flipV="1">
            <a:off x="3962400" y="2819400"/>
            <a:ext cx="7620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6" name="Line 58"/>
          <p:cNvSpPr>
            <a:spLocks noChangeShapeType="1"/>
          </p:cNvSpPr>
          <p:nvPr/>
        </p:nvSpPr>
        <p:spPr bwMode="auto">
          <a:xfrm flipV="1">
            <a:off x="3886200" y="2514600"/>
            <a:ext cx="914400" cy="1828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7" name="Line 59"/>
          <p:cNvSpPr>
            <a:spLocks noChangeShapeType="1"/>
          </p:cNvSpPr>
          <p:nvPr/>
        </p:nvSpPr>
        <p:spPr bwMode="auto">
          <a:xfrm flipV="1">
            <a:off x="3886200" y="2362200"/>
            <a:ext cx="10668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8" name="Line 60"/>
          <p:cNvSpPr>
            <a:spLocks noChangeShapeType="1"/>
          </p:cNvSpPr>
          <p:nvPr/>
        </p:nvSpPr>
        <p:spPr bwMode="auto">
          <a:xfrm flipV="1">
            <a:off x="3886200" y="2971800"/>
            <a:ext cx="1066800" cy="1371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09" name="Line 61"/>
          <p:cNvSpPr>
            <a:spLocks noChangeShapeType="1"/>
          </p:cNvSpPr>
          <p:nvPr/>
        </p:nvSpPr>
        <p:spPr bwMode="auto">
          <a:xfrm flipV="1">
            <a:off x="3886200" y="2362200"/>
            <a:ext cx="1371600" cy="198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0" name="Line 62"/>
          <p:cNvSpPr>
            <a:spLocks noChangeShapeType="1"/>
          </p:cNvSpPr>
          <p:nvPr/>
        </p:nvSpPr>
        <p:spPr bwMode="auto">
          <a:xfrm flipV="1">
            <a:off x="3886200" y="2667000"/>
            <a:ext cx="1371600" cy="1752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590911" name="Line 63"/>
          <p:cNvSpPr>
            <a:spLocks noChangeShapeType="1"/>
          </p:cNvSpPr>
          <p:nvPr/>
        </p:nvSpPr>
        <p:spPr bwMode="auto">
          <a:xfrm flipV="1">
            <a:off x="3886200" y="2971800"/>
            <a:ext cx="1371600" cy="1371600"/>
          </a:xfrm>
          <a:prstGeom prst="line">
            <a:avLst/>
          </a:prstGeom>
          <a:noFill/>
          <a:ln w="9525">
            <a:solidFill>
              <a:schemeClr val="tx1"/>
            </a:solidFill>
            <a:miter lim="800000"/>
            <a:headEnd/>
            <a:tailEnd type="triangle" w="med" len="med"/>
          </a:ln>
          <a:effectLst/>
        </p:spPr>
        <p:txBody>
          <a:bodyPr wrap="none"/>
          <a:lstStyle/>
          <a:p>
            <a:endParaRPr lang="en-US"/>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A4EE5C8-0EC0-4EFC-BEBF-D27DC03167EF}" type="slidenum">
              <a:rPr lang="en-US"/>
              <a:pPr/>
              <a:t>48</a:t>
            </a:fld>
            <a:endParaRPr lang="en-US"/>
          </a:p>
        </p:txBody>
      </p:sp>
      <p:sp>
        <p:nvSpPr>
          <p:cNvPr id="591874" name="Rectangle 2"/>
          <p:cNvSpPr>
            <a:spLocks noGrp="1" noChangeArrowheads="1"/>
          </p:cNvSpPr>
          <p:nvPr>
            <p:ph type="title"/>
          </p:nvPr>
        </p:nvSpPr>
        <p:spPr/>
        <p:txBody>
          <a:bodyPr/>
          <a:lstStyle/>
          <a:p>
            <a:r>
              <a:rPr lang="en-US"/>
              <a:t>Set Associative Cache</a:t>
            </a:r>
          </a:p>
        </p:txBody>
      </p:sp>
      <p:sp>
        <p:nvSpPr>
          <p:cNvPr id="591875" name="Rectangle 3"/>
          <p:cNvSpPr>
            <a:spLocks noGrp="1" noChangeArrowheads="1"/>
          </p:cNvSpPr>
          <p:nvPr>
            <p:ph type="body" idx="1"/>
          </p:nvPr>
        </p:nvSpPr>
        <p:spPr>
          <a:xfrm>
            <a:off x="757238" y="1371600"/>
            <a:ext cx="7480300" cy="4648200"/>
          </a:xfrm>
        </p:spPr>
        <p:txBody>
          <a:bodyPr/>
          <a:lstStyle/>
          <a:p>
            <a:pPr>
              <a:lnSpc>
                <a:spcPct val="90000"/>
              </a:lnSpc>
              <a:buFont typeface="Wingdings" pitchFamily="2" charset="2"/>
              <a:buNone/>
            </a:pPr>
            <a:r>
              <a:rPr lang="en-US" b="1" i="1" u="sng" dirty="0"/>
              <a:t>Set Associative Cache</a:t>
            </a:r>
            <a:r>
              <a:rPr lang="en-US" dirty="0"/>
              <a:t> is a compromise between direct mapped and fully associative.  A line in main memory can map to any of a </a:t>
            </a:r>
            <a:r>
              <a:rPr lang="en-US" b="1" u="sng" dirty="0">
                <a:solidFill>
                  <a:schemeClr val="folHlink"/>
                </a:solidFill>
              </a:rPr>
              <a:t>fixed number</a:t>
            </a:r>
            <a:r>
              <a:rPr lang="en-US" dirty="0"/>
              <a:t> of cache lines.</a:t>
            </a:r>
          </a:p>
          <a:p>
            <a:pPr>
              <a:lnSpc>
                <a:spcPct val="90000"/>
              </a:lnSpc>
              <a:buFont typeface="Wingdings" pitchFamily="2" charset="2"/>
              <a:buNone/>
            </a:pPr>
            <a:r>
              <a:rPr lang="en-US" dirty="0"/>
              <a:t>For example, </a:t>
            </a:r>
            <a:r>
              <a:rPr lang="en-US" b="1" i="1" u="sng" dirty="0"/>
              <a:t>2-way Set Associative Cache</a:t>
            </a:r>
            <a:r>
              <a:rPr lang="en-US" dirty="0"/>
              <a:t> can map each main memory line to either of 2 cache lines (e.g., to the Least Recently Used), 3-way maps to any of 3 cache lines, 4-way to 4 lines, and so on.</a:t>
            </a:r>
          </a:p>
          <a:p>
            <a:pPr>
              <a:lnSpc>
                <a:spcPct val="90000"/>
              </a:lnSpc>
              <a:buFont typeface="Wingdings" pitchFamily="2" charset="2"/>
              <a:buNone/>
            </a:pPr>
            <a:r>
              <a:rPr lang="en-US" dirty="0"/>
              <a:t>Set Associative cache is </a:t>
            </a:r>
            <a:r>
              <a:rPr lang="en-US" b="1" u="sng" dirty="0">
                <a:solidFill>
                  <a:schemeClr val="folHlink"/>
                </a:solidFill>
              </a:rPr>
              <a:t>cheaper</a:t>
            </a:r>
            <a:r>
              <a:rPr lang="en-US" dirty="0"/>
              <a:t> than fully associative – you need </a:t>
            </a:r>
            <a:r>
              <a:rPr lang="en-US" i="1" dirty="0"/>
              <a:t>K </a:t>
            </a:r>
            <a:r>
              <a:rPr lang="en-US" sz="4000" b="1" baseline="16000" dirty="0"/>
              <a:t>. </a:t>
            </a:r>
            <a:r>
              <a:rPr lang="en-US" i="1" dirty="0"/>
              <a:t>N</a:t>
            </a:r>
            <a:r>
              <a:rPr lang="en-US" baseline="-25000" dirty="0"/>
              <a:t>RAM</a:t>
            </a:r>
            <a:r>
              <a:rPr lang="en-US" dirty="0"/>
              <a:t> connections – but </a:t>
            </a:r>
            <a:r>
              <a:rPr lang="en-US" b="1" u="sng" dirty="0">
                <a:solidFill>
                  <a:schemeClr val="folHlink"/>
                </a:solidFill>
              </a:rPr>
              <a:t>more robust</a:t>
            </a:r>
            <a:r>
              <a:rPr lang="en-US" dirty="0"/>
              <a:t> than direct mapped.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53" name="Slide Number Placeholder 3"/>
          <p:cNvSpPr>
            <a:spLocks noGrp="1"/>
          </p:cNvSpPr>
          <p:nvPr>
            <p:ph type="sldNum" sz="quarter" idx="11"/>
          </p:nvPr>
        </p:nvSpPr>
        <p:spPr/>
        <p:txBody>
          <a:bodyPr/>
          <a:lstStyle/>
          <a:p>
            <a:fld id="{C9CD6377-76C8-4C52-AB12-3AC620F2BF18}" type="slidenum">
              <a:rPr lang="en-US"/>
              <a:pPr/>
              <a:t>49</a:t>
            </a:fld>
            <a:endParaRPr lang="en-US"/>
          </a:p>
        </p:txBody>
      </p:sp>
      <p:sp>
        <p:nvSpPr>
          <p:cNvPr id="592898" name="Rectangle 2"/>
          <p:cNvSpPr>
            <a:spLocks noGrp="1" noChangeArrowheads="1"/>
          </p:cNvSpPr>
          <p:nvPr>
            <p:ph type="title"/>
          </p:nvPr>
        </p:nvSpPr>
        <p:spPr/>
        <p:txBody>
          <a:bodyPr/>
          <a:lstStyle/>
          <a:p>
            <a:r>
              <a:rPr lang="en-US" dirty="0"/>
              <a:t>2-Way Set Associative Illustration</a:t>
            </a:r>
          </a:p>
        </p:txBody>
      </p:sp>
      <p:grpSp>
        <p:nvGrpSpPr>
          <p:cNvPr id="2" name="Group 3"/>
          <p:cNvGrpSpPr>
            <a:grpSpLocks/>
          </p:cNvGrpSpPr>
          <p:nvPr/>
        </p:nvGrpSpPr>
        <p:grpSpPr bwMode="auto">
          <a:xfrm>
            <a:off x="990600" y="3581400"/>
            <a:ext cx="7315200" cy="2438400"/>
            <a:chOff x="624" y="2304"/>
            <a:chExt cx="4608" cy="1536"/>
          </a:xfrm>
        </p:grpSpPr>
        <p:sp>
          <p:nvSpPr>
            <p:cNvPr id="592900" name="Rectangle 4"/>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a:effectLst/>
          </p:spPr>
          <p:txBody>
            <a:bodyPr wrap="none" anchor="ctr"/>
            <a:lstStyle/>
            <a:p>
              <a:endParaRPr lang="en-US"/>
            </a:p>
          </p:txBody>
        </p:sp>
        <p:sp>
          <p:nvSpPr>
            <p:cNvPr id="592901" name="Line 5"/>
            <p:cNvSpPr>
              <a:spLocks noChangeShapeType="1"/>
            </p:cNvSpPr>
            <p:nvPr/>
          </p:nvSpPr>
          <p:spPr bwMode="auto">
            <a:xfrm>
              <a:off x="624" y="2496"/>
              <a:ext cx="4608" cy="0"/>
            </a:xfrm>
            <a:prstGeom prst="line">
              <a:avLst/>
            </a:prstGeom>
            <a:noFill/>
            <a:ln w="9525">
              <a:solidFill>
                <a:schemeClr val="tx1"/>
              </a:solidFill>
              <a:miter lim="800000"/>
              <a:headEnd/>
              <a:tailEnd/>
            </a:ln>
            <a:effectLst/>
          </p:spPr>
          <p:txBody>
            <a:bodyPr wrap="none"/>
            <a:lstStyle/>
            <a:p>
              <a:endParaRPr lang="en-US"/>
            </a:p>
          </p:txBody>
        </p:sp>
        <p:sp>
          <p:nvSpPr>
            <p:cNvPr id="592902" name="Line 6"/>
            <p:cNvSpPr>
              <a:spLocks noChangeShapeType="1"/>
            </p:cNvSpPr>
            <p:nvPr/>
          </p:nvSpPr>
          <p:spPr bwMode="auto">
            <a:xfrm>
              <a:off x="624" y="2688"/>
              <a:ext cx="4608" cy="0"/>
            </a:xfrm>
            <a:prstGeom prst="line">
              <a:avLst/>
            </a:prstGeom>
            <a:noFill/>
            <a:ln w="9525">
              <a:solidFill>
                <a:schemeClr val="tx1"/>
              </a:solidFill>
              <a:miter lim="800000"/>
              <a:headEnd/>
              <a:tailEnd/>
            </a:ln>
            <a:effectLst/>
          </p:spPr>
          <p:txBody>
            <a:bodyPr wrap="none"/>
            <a:lstStyle/>
            <a:p>
              <a:endParaRPr lang="en-US"/>
            </a:p>
          </p:txBody>
        </p:sp>
        <p:sp>
          <p:nvSpPr>
            <p:cNvPr id="592903" name="Line 7"/>
            <p:cNvSpPr>
              <a:spLocks noChangeShapeType="1"/>
            </p:cNvSpPr>
            <p:nvPr/>
          </p:nvSpPr>
          <p:spPr bwMode="auto">
            <a:xfrm>
              <a:off x="624" y="2880"/>
              <a:ext cx="4608" cy="0"/>
            </a:xfrm>
            <a:prstGeom prst="line">
              <a:avLst/>
            </a:prstGeom>
            <a:noFill/>
            <a:ln w="9525">
              <a:solidFill>
                <a:schemeClr val="tx1"/>
              </a:solidFill>
              <a:miter lim="800000"/>
              <a:headEnd/>
              <a:tailEnd/>
            </a:ln>
            <a:effectLst/>
          </p:spPr>
          <p:txBody>
            <a:bodyPr wrap="none"/>
            <a:lstStyle/>
            <a:p>
              <a:endParaRPr lang="en-US"/>
            </a:p>
          </p:txBody>
        </p:sp>
        <p:sp>
          <p:nvSpPr>
            <p:cNvPr id="592904" name="Line 8"/>
            <p:cNvSpPr>
              <a:spLocks noChangeShapeType="1"/>
            </p:cNvSpPr>
            <p:nvPr/>
          </p:nvSpPr>
          <p:spPr bwMode="auto">
            <a:xfrm>
              <a:off x="624" y="3072"/>
              <a:ext cx="4608" cy="0"/>
            </a:xfrm>
            <a:prstGeom prst="line">
              <a:avLst/>
            </a:prstGeom>
            <a:noFill/>
            <a:ln w="9525">
              <a:solidFill>
                <a:schemeClr val="tx1"/>
              </a:solidFill>
              <a:miter lim="800000"/>
              <a:headEnd/>
              <a:tailEnd/>
            </a:ln>
            <a:effectLst/>
          </p:spPr>
          <p:txBody>
            <a:bodyPr wrap="none"/>
            <a:lstStyle/>
            <a:p>
              <a:endParaRPr lang="en-US"/>
            </a:p>
          </p:txBody>
        </p:sp>
        <p:sp>
          <p:nvSpPr>
            <p:cNvPr id="592905" name="Line 9"/>
            <p:cNvSpPr>
              <a:spLocks noChangeShapeType="1"/>
            </p:cNvSpPr>
            <p:nvPr/>
          </p:nvSpPr>
          <p:spPr bwMode="auto">
            <a:xfrm>
              <a:off x="624" y="3264"/>
              <a:ext cx="4608" cy="0"/>
            </a:xfrm>
            <a:prstGeom prst="line">
              <a:avLst/>
            </a:prstGeom>
            <a:noFill/>
            <a:ln w="9525">
              <a:solidFill>
                <a:schemeClr val="tx1"/>
              </a:solidFill>
              <a:miter lim="800000"/>
              <a:headEnd/>
              <a:tailEnd/>
            </a:ln>
            <a:effectLst/>
          </p:spPr>
          <p:txBody>
            <a:bodyPr wrap="none"/>
            <a:lstStyle/>
            <a:p>
              <a:endParaRPr lang="en-US"/>
            </a:p>
          </p:txBody>
        </p:sp>
        <p:sp>
          <p:nvSpPr>
            <p:cNvPr id="592906" name="Line 10"/>
            <p:cNvSpPr>
              <a:spLocks noChangeShapeType="1"/>
            </p:cNvSpPr>
            <p:nvPr/>
          </p:nvSpPr>
          <p:spPr bwMode="auto">
            <a:xfrm>
              <a:off x="624" y="3456"/>
              <a:ext cx="4608" cy="0"/>
            </a:xfrm>
            <a:prstGeom prst="line">
              <a:avLst/>
            </a:prstGeom>
            <a:noFill/>
            <a:ln w="9525">
              <a:solidFill>
                <a:schemeClr val="tx1"/>
              </a:solidFill>
              <a:miter lim="800000"/>
              <a:headEnd/>
              <a:tailEnd/>
            </a:ln>
            <a:effectLst/>
          </p:spPr>
          <p:txBody>
            <a:bodyPr wrap="none"/>
            <a:lstStyle/>
            <a:p>
              <a:endParaRPr lang="en-US"/>
            </a:p>
          </p:txBody>
        </p:sp>
        <p:sp>
          <p:nvSpPr>
            <p:cNvPr id="592907" name="Line 11"/>
            <p:cNvSpPr>
              <a:spLocks noChangeShapeType="1"/>
            </p:cNvSpPr>
            <p:nvPr/>
          </p:nvSpPr>
          <p:spPr bwMode="auto">
            <a:xfrm>
              <a:off x="624" y="3648"/>
              <a:ext cx="4608" cy="0"/>
            </a:xfrm>
            <a:prstGeom prst="line">
              <a:avLst/>
            </a:prstGeom>
            <a:noFill/>
            <a:ln w="9525">
              <a:solidFill>
                <a:schemeClr val="tx1"/>
              </a:solidFill>
              <a:miter lim="800000"/>
              <a:headEnd/>
              <a:tailEnd/>
            </a:ln>
            <a:effectLst/>
          </p:spPr>
          <p:txBody>
            <a:bodyPr wrap="none"/>
            <a:lstStyle/>
            <a:p>
              <a:endParaRPr lang="en-US"/>
            </a:p>
          </p:txBody>
        </p:sp>
        <p:sp>
          <p:nvSpPr>
            <p:cNvPr id="592908" name="Line 12"/>
            <p:cNvSpPr>
              <a:spLocks noChangeShapeType="1"/>
            </p:cNvSpPr>
            <p:nvPr/>
          </p:nvSpPr>
          <p:spPr bwMode="auto">
            <a:xfrm>
              <a:off x="5040" y="2304"/>
              <a:ext cx="0" cy="1536"/>
            </a:xfrm>
            <a:prstGeom prst="line">
              <a:avLst/>
            </a:prstGeom>
            <a:noFill/>
            <a:ln w="9525">
              <a:solidFill>
                <a:schemeClr val="tx1"/>
              </a:solidFill>
              <a:miter lim="800000"/>
              <a:headEnd/>
              <a:tailEnd/>
            </a:ln>
            <a:effectLst/>
          </p:spPr>
          <p:txBody>
            <a:bodyPr wrap="none"/>
            <a:lstStyle/>
            <a:p>
              <a:endParaRPr lang="en-US"/>
            </a:p>
          </p:txBody>
        </p:sp>
        <p:sp>
          <p:nvSpPr>
            <p:cNvPr id="592909" name="Line 13"/>
            <p:cNvSpPr>
              <a:spLocks noChangeShapeType="1"/>
            </p:cNvSpPr>
            <p:nvPr/>
          </p:nvSpPr>
          <p:spPr bwMode="auto">
            <a:xfrm>
              <a:off x="81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0" name="Line 14"/>
            <p:cNvSpPr>
              <a:spLocks noChangeShapeType="1"/>
            </p:cNvSpPr>
            <p:nvPr/>
          </p:nvSpPr>
          <p:spPr bwMode="auto">
            <a:xfrm>
              <a:off x="100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1" name="Line 15"/>
            <p:cNvSpPr>
              <a:spLocks noChangeShapeType="1"/>
            </p:cNvSpPr>
            <p:nvPr/>
          </p:nvSpPr>
          <p:spPr bwMode="auto">
            <a:xfrm>
              <a:off x="120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2" name="Line 16"/>
            <p:cNvSpPr>
              <a:spLocks noChangeShapeType="1"/>
            </p:cNvSpPr>
            <p:nvPr/>
          </p:nvSpPr>
          <p:spPr bwMode="auto">
            <a:xfrm>
              <a:off x="139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3" name="Line 17"/>
            <p:cNvSpPr>
              <a:spLocks noChangeShapeType="1"/>
            </p:cNvSpPr>
            <p:nvPr/>
          </p:nvSpPr>
          <p:spPr bwMode="auto">
            <a:xfrm>
              <a:off x="158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4" name="Line 18"/>
            <p:cNvSpPr>
              <a:spLocks noChangeShapeType="1"/>
            </p:cNvSpPr>
            <p:nvPr/>
          </p:nvSpPr>
          <p:spPr bwMode="auto">
            <a:xfrm>
              <a:off x="1776" y="2304"/>
              <a:ext cx="0" cy="1536"/>
            </a:xfrm>
            <a:prstGeom prst="line">
              <a:avLst/>
            </a:prstGeom>
            <a:noFill/>
            <a:ln w="9525">
              <a:solidFill>
                <a:schemeClr val="tx1"/>
              </a:solidFill>
              <a:miter lim="800000"/>
              <a:headEnd/>
              <a:tailEnd/>
            </a:ln>
            <a:effectLst/>
          </p:spPr>
          <p:txBody>
            <a:bodyPr wrap="none"/>
            <a:lstStyle/>
            <a:p>
              <a:endParaRPr lang="en-US"/>
            </a:p>
          </p:txBody>
        </p:sp>
        <p:sp>
          <p:nvSpPr>
            <p:cNvPr id="592915" name="Line 19"/>
            <p:cNvSpPr>
              <a:spLocks noChangeShapeType="1"/>
            </p:cNvSpPr>
            <p:nvPr/>
          </p:nvSpPr>
          <p:spPr bwMode="auto">
            <a:xfrm>
              <a:off x="1968" y="2304"/>
              <a:ext cx="0" cy="1536"/>
            </a:xfrm>
            <a:prstGeom prst="line">
              <a:avLst/>
            </a:prstGeom>
            <a:noFill/>
            <a:ln w="9525">
              <a:solidFill>
                <a:schemeClr val="tx1"/>
              </a:solidFill>
              <a:miter lim="800000"/>
              <a:headEnd/>
              <a:tailEnd/>
            </a:ln>
            <a:effectLst/>
          </p:spPr>
          <p:txBody>
            <a:bodyPr wrap="none"/>
            <a:lstStyle/>
            <a:p>
              <a:endParaRPr lang="en-US"/>
            </a:p>
          </p:txBody>
        </p:sp>
        <p:sp>
          <p:nvSpPr>
            <p:cNvPr id="592916" name="Line 20"/>
            <p:cNvSpPr>
              <a:spLocks noChangeShapeType="1"/>
            </p:cNvSpPr>
            <p:nvPr/>
          </p:nvSpPr>
          <p:spPr bwMode="auto">
            <a:xfrm>
              <a:off x="2160" y="2304"/>
              <a:ext cx="0" cy="1536"/>
            </a:xfrm>
            <a:prstGeom prst="line">
              <a:avLst/>
            </a:prstGeom>
            <a:noFill/>
            <a:ln w="9525">
              <a:solidFill>
                <a:schemeClr val="tx1"/>
              </a:solidFill>
              <a:miter lim="800000"/>
              <a:headEnd/>
              <a:tailEnd/>
            </a:ln>
            <a:effectLst/>
          </p:spPr>
          <p:txBody>
            <a:bodyPr wrap="none"/>
            <a:lstStyle/>
            <a:p>
              <a:endParaRPr lang="en-US"/>
            </a:p>
          </p:txBody>
        </p:sp>
        <p:sp>
          <p:nvSpPr>
            <p:cNvPr id="592917" name="Line 21"/>
            <p:cNvSpPr>
              <a:spLocks noChangeShapeType="1"/>
            </p:cNvSpPr>
            <p:nvPr/>
          </p:nvSpPr>
          <p:spPr bwMode="auto">
            <a:xfrm>
              <a:off x="2352" y="2304"/>
              <a:ext cx="0" cy="1536"/>
            </a:xfrm>
            <a:prstGeom prst="line">
              <a:avLst/>
            </a:prstGeom>
            <a:noFill/>
            <a:ln w="9525">
              <a:solidFill>
                <a:schemeClr val="tx1"/>
              </a:solidFill>
              <a:miter lim="800000"/>
              <a:headEnd/>
              <a:tailEnd/>
            </a:ln>
            <a:effectLst/>
          </p:spPr>
          <p:txBody>
            <a:bodyPr wrap="none"/>
            <a:lstStyle/>
            <a:p>
              <a:endParaRPr lang="en-US"/>
            </a:p>
          </p:txBody>
        </p:sp>
        <p:sp>
          <p:nvSpPr>
            <p:cNvPr id="592918" name="Line 22"/>
            <p:cNvSpPr>
              <a:spLocks noChangeShapeType="1"/>
            </p:cNvSpPr>
            <p:nvPr/>
          </p:nvSpPr>
          <p:spPr bwMode="auto">
            <a:xfrm>
              <a:off x="2544" y="2304"/>
              <a:ext cx="0" cy="1536"/>
            </a:xfrm>
            <a:prstGeom prst="line">
              <a:avLst/>
            </a:prstGeom>
            <a:noFill/>
            <a:ln w="9525">
              <a:solidFill>
                <a:schemeClr val="tx1"/>
              </a:solidFill>
              <a:miter lim="800000"/>
              <a:headEnd/>
              <a:tailEnd/>
            </a:ln>
            <a:effectLst/>
          </p:spPr>
          <p:txBody>
            <a:bodyPr wrap="none"/>
            <a:lstStyle/>
            <a:p>
              <a:endParaRPr lang="en-US"/>
            </a:p>
          </p:txBody>
        </p:sp>
        <p:sp>
          <p:nvSpPr>
            <p:cNvPr id="592919" name="Line 23"/>
            <p:cNvSpPr>
              <a:spLocks noChangeShapeType="1"/>
            </p:cNvSpPr>
            <p:nvPr/>
          </p:nvSpPr>
          <p:spPr bwMode="auto">
            <a:xfrm>
              <a:off x="273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0" name="Line 24"/>
            <p:cNvSpPr>
              <a:spLocks noChangeShapeType="1"/>
            </p:cNvSpPr>
            <p:nvPr/>
          </p:nvSpPr>
          <p:spPr bwMode="auto">
            <a:xfrm>
              <a:off x="292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1" name="Line 25"/>
            <p:cNvSpPr>
              <a:spLocks noChangeShapeType="1"/>
            </p:cNvSpPr>
            <p:nvPr/>
          </p:nvSpPr>
          <p:spPr bwMode="auto">
            <a:xfrm>
              <a:off x="312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2" name="Line 26"/>
            <p:cNvSpPr>
              <a:spLocks noChangeShapeType="1"/>
            </p:cNvSpPr>
            <p:nvPr/>
          </p:nvSpPr>
          <p:spPr bwMode="auto">
            <a:xfrm>
              <a:off x="331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3" name="Line 27"/>
            <p:cNvSpPr>
              <a:spLocks noChangeShapeType="1"/>
            </p:cNvSpPr>
            <p:nvPr/>
          </p:nvSpPr>
          <p:spPr bwMode="auto">
            <a:xfrm>
              <a:off x="350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4" name="Line 28"/>
            <p:cNvSpPr>
              <a:spLocks noChangeShapeType="1"/>
            </p:cNvSpPr>
            <p:nvPr/>
          </p:nvSpPr>
          <p:spPr bwMode="auto">
            <a:xfrm>
              <a:off x="3696" y="2304"/>
              <a:ext cx="0" cy="1536"/>
            </a:xfrm>
            <a:prstGeom prst="line">
              <a:avLst/>
            </a:prstGeom>
            <a:noFill/>
            <a:ln w="9525">
              <a:solidFill>
                <a:schemeClr val="tx1"/>
              </a:solidFill>
              <a:miter lim="800000"/>
              <a:headEnd/>
              <a:tailEnd/>
            </a:ln>
            <a:effectLst/>
          </p:spPr>
          <p:txBody>
            <a:bodyPr wrap="none"/>
            <a:lstStyle/>
            <a:p>
              <a:endParaRPr lang="en-US"/>
            </a:p>
          </p:txBody>
        </p:sp>
        <p:sp>
          <p:nvSpPr>
            <p:cNvPr id="592925" name="Line 29"/>
            <p:cNvSpPr>
              <a:spLocks noChangeShapeType="1"/>
            </p:cNvSpPr>
            <p:nvPr/>
          </p:nvSpPr>
          <p:spPr bwMode="auto">
            <a:xfrm>
              <a:off x="3888" y="2304"/>
              <a:ext cx="0" cy="1536"/>
            </a:xfrm>
            <a:prstGeom prst="line">
              <a:avLst/>
            </a:prstGeom>
            <a:noFill/>
            <a:ln w="9525">
              <a:solidFill>
                <a:schemeClr val="tx1"/>
              </a:solidFill>
              <a:miter lim="800000"/>
              <a:headEnd/>
              <a:tailEnd/>
            </a:ln>
            <a:effectLst/>
          </p:spPr>
          <p:txBody>
            <a:bodyPr wrap="none"/>
            <a:lstStyle/>
            <a:p>
              <a:endParaRPr lang="en-US"/>
            </a:p>
          </p:txBody>
        </p:sp>
        <p:sp>
          <p:nvSpPr>
            <p:cNvPr id="592926" name="Line 30"/>
            <p:cNvSpPr>
              <a:spLocks noChangeShapeType="1"/>
            </p:cNvSpPr>
            <p:nvPr/>
          </p:nvSpPr>
          <p:spPr bwMode="auto">
            <a:xfrm>
              <a:off x="4080" y="2304"/>
              <a:ext cx="0" cy="1536"/>
            </a:xfrm>
            <a:prstGeom prst="line">
              <a:avLst/>
            </a:prstGeom>
            <a:noFill/>
            <a:ln w="9525">
              <a:solidFill>
                <a:schemeClr val="tx1"/>
              </a:solidFill>
              <a:miter lim="800000"/>
              <a:headEnd/>
              <a:tailEnd/>
            </a:ln>
            <a:effectLst/>
          </p:spPr>
          <p:txBody>
            <a:bodyPr wrap="none"/>
            <a:lstStyle/>
            <a:p>
              <a:endParaRPr lang="en-US"/>
            </a:p>
          </p:txBody>
        </p:sp>
        <p:sp>
          <p:nvSpPr>
            <p:cNvPr id="592927" name="Line 31"/>
            <p:cNvSpPr>
              <a:spLocks noChangeShapeType="1"/>
            </p:cNvSpPr>
            <p:nvPr/>
          </p:nvSpPr>
          <p:spPr bwMode="auto">
            <a:xfrm>
              <a:off x="4272" y="2304"/>
              <a:ext cx="0" cy="1536"/>
            </a:xfrm>
            <a:prstGeom prst="line">
              <a:avLst/>
            </a:prstGeom>
            <a:noFill/>
            <a:ln w="9525">
              <a:solidFill>
                <a:schemeClr val="tx1"/>
              </a:solidFill>
              <a:miter lim="800000"/>
              <a:headEnd/>
              <a:tailEnd/>
            </a:ln>
            <a:effectLst/>
          </p:spPr>
          <p:txBody>
            <a:bodyPr wrap="none"/>
            <a:lstStyle/>
            <a:p>
              <a:endParaRPr lang="en-US"/>
            </a:p>
          </p:txBody>
        </p:sp>
        <p:sp>
          <p:nvSpPr>
            <p:cNvPr id="592928" name="Line 32"/>
            <p:cNvSpPr>
              <a:spLocks noChangeShapeType="1"/>
            </p:cNvSpPr>
            <p:nvPr/>
          </p:nvSpPr>
          <p:spPr bwMode="auto">
            <a:xfrm>
              <a:off x="4464" y="2304"/>
              <a:ext cx="0" cy="1536"/>
            </a:xfrm>
            <a:prstGeom prst="line">
              <a:avLst/>
            </a:prstGeom>
            <a:noFill/>
            <a:ln w="9525">
              <a:solidFill>
                <a:schemeClr val="tx1"/>
              </a:solidFill>
              <a:miter lim="800000"/>
              <a:headEnd/>
              <a:tailEnd/>
            </a:ln>
            <a:effectLst/>
          </p:spPr>
          <p:txBody>
            <a:bodyPr wrap="none"/>
            <a:lstStyle/>
            <a:p>
              <a:endParaRPr lang="en-US"/>
            </a:p>
          </p:txBody>
        </p:sp>
        <p:sp>
          <p:nvSpPr>
            <p:cNvPr id="592929" name="Line 33"/>
            <p:cNvSpPr>
              <a:spLocks noChangeShapeType="1"/>
            </p:cNvSpPr>
            <p:nvPr/>
          </p:nvSpPr>
          <p:spPr bwMode="auto">
            <a:xfrm>
              <a:off x="4656" y="2304"/>
              <a:ext cx="0" cy="1536"/>
            </a:xfrm>
            <a:prstGeom prst="line">
              <a:avLst/>
            </a:prstGeom>
            <a:noFill/>
            <a:ln w="9525">
              <a:solidFill>
                <a:schemeClr val="tx1"/>
              </a:solidFill>
              <a:miter lim="800000"/>
              <a:headEnd/>
              <a:tailEnd/>
            </a:ln>
            <a:effectLst/>
          </p:spPr>
          <p:txBody>
            <a:bodyPr wrap="none"/>
            <a:lstStyle/>
            <a:p>
              <a:endParaRPr lang="en-US"/>
            </a:p>
          </p:txBody>
        </p:sp>
        <p:sp>
          <p:nvSpPr>
            <p:cNvPr id="592930" name="Line 34"/>
            <p:cNvSpPr>
              <a:spLocks noChangeShapeType="1"/>
            </p:cNvSpPr>
            <p:nvPr/>
          </p:nvSpPr>
          <p:spPr bwMode="auto">
            <a:xfrm>
              <a:off x="4848" y="2304"/>
              <a:ext cx="0" cy="1536"/>
            </a:xfrm>
            <a:prstGeom prst="line">
              <a:avLst/>
            </a:prstGeom>
            <a:noFill/>
            <a:ln w="9525">
              <a:solidFill>
                <a:schemeClr val="tx1"/>
              </a:solidFill>
              <a:miter lim="800000"/>
              <a:headEnd/>
              <a:tailEnd/>
            </a:ln>
            <a:effectLst/>
          </p:spPr>
          <p:txBody>
            <a:bodyPr wrap="none"/>
            <a:lstStyle/>
            <a:p>
              <a:endParaRPr lang="en-US"/>
            </a:p>
          </p:txBody>
        </p:sp>
      </p:grpSp>
      <p:sp>
        <p:nvSpPr>
          <p:cNvPr id="592931" name="Line 35"/>
          <p:cNvSpPr>
            <a:spLocks noChangeShapeType="1"/>
          </p:cNvSpPr>
          <p:nvPr/>
        </p:nvSpPr>
        <p:spPr bwMode="auto">
          <a:xfrm>
            <a:off x="1981200" y="2895600"/>
            <a:ext cx="0" cy="0"/>
          </a:xfrm>
          <a:prstGeom prst="line">
            <a:avLst/>
          </a:prstGeom>
          <a:noFill/>
          <a:ln w="9525">
            <a:solidFill>
              <a:schemeClr val="tx1"/>
            </a:solidFill>
            <a:miter lim="800000"/>
            <a:headEnd/>
            <a:tailEnd/>
          </a:ln>
          <a:effectLst/>
        </p:spPr>
        <p:txBody>
          <a:bodyPr wrap="none"/>
          <a:lstStyle/>
          <a:p>
            <a:endParaRPr lang="en-US"/>
          </a:p>
        </p:txBody>
      </p:sp>
      <p:grpSp>
        <p:nvGrpSpPr>
          <p:cNvPr id="3" name="Group 36"/>
          <p:cNvGrpSpPr>
            <a:grpSpLocks/>
          </p:cNvGrpSpPr>
          <p:nvPr/>
        </p:nvGrpSpPr>
        <p:grpSpPr bwMode="auto">
          <a:xfrm>
            <a:off x="3886200" y="2209800"/>
            <a:ext cx="1524000" cy="914400"/>
            <a:chOff x="2448" y="1392"/>
            <a:chExt cx="960" cy="576"/>
          </a:xfrm>
        </p:grpSpPr>
        <p:sp>
          <p:nvSpPr>
            <p:cNvPr id="592933" name="Rectangle 37"/>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a:effectLst/>
          </p:spPr>
          <p:txBody>
            <a:bodyPr wrap="none" anchor="ctr"/>
            <a:lstStyle/>
            <a:p>
              <a:endParaRPr lang="en-US"/>
            </a:p>
          </p:txBody>
        </p:sp>
        <p:sp>
          <p:nvSpPr>
            <p:cNvPr id="592934" name="Line 38"/>
            <p:cNvSpPr>
              <a:spLocks noChangeShapeType="1"/>
            </p:cNvSpPr>
            <p:nvPr/>
          </p:nvSpPr>
          <p:spPr bwMode="auto">
            <a:xfrm>
              <a:off x="2448" y="1584"/>
              <a:ext cx="960" cy="0"/>
            </a:xfrm>
            <a:prstGeom prst="line">
              <a:avLst/>
            </a:prstGeom>
            <a:noFill/>
            <a:ln w="9525">
              <a:solidFill>
                <a:schemeClr val="tx1"/>
              </a:solidFill>
              <a:miter lim="800000"/>
              <a:headEnd/>
              <a:tailEnd/>
            </a:ln>
            <a:effectLst/>
          </p:spPr>
          <p:txBody>
            <a:bodyPr wrap="none"/>
            <a:lstStyle/>
            <a:p>
              <a:endParaRPr lang="en-US"/>
            </a:p>
          </p:txBody>
        </p:sp>
        <p:sp>
          <p:nvSpPr>
            <p:cNvPr id="592935" name="Line 39"/>
            <p:cNvSpPr>
              <a:spLocks noChangeShapeType="1"/>
            </p:cNvSpPr>
            <p:nvPr/>
          </p:nvSpPr>
          <p:spPr bwMode="auto">
            <a:xfrm>
              <a:off x="2448" y="1776"/>
              <a:ext cx="960" cy="0"/>
            </a:xfrm>
            <a:prstGeom prst="line">
              <a:avLst/>
            </a:prstGeom>
            <a:noFill/>
            <a:ln w="9525">
              <a:solidFill>
                <a:schemeClr val="tx1"/>
              </a:solidFill>
              <a:miter lim="800000"/>
              <a:headEnd/>
              <a:tailEnd/>
            </a:ln>
            <a:effectLst/>
          </p:spPr>
          <p:txBody>
            <a:bodyPr wrap="none"/>
            <a:lstStyle/>
            <a:p>
              <a:endParaRPr lang="en-US"/>
            </a:p>
          </p:txBody>
        </p:sp>
        <p:sp>
          <p:nvSpPr>
            <p:cNvPr id="592936" name="Line 40"/>
            <p:cNvSpPr>
              <a:spLocks noChangeShapeType="1"/>
            </p:cNvSpPr>
            <p:nvPr/>
          </p:nvSpPr>
          <p:spPr bwMode="auto">
            <a:xfrm>
              <a:off x="3216" y="1392"/>
              <a:ext cx="0" cy="576"/>
            </a:xfrm>
            <a:prstGeom prst="line">
              <a:avLst/>
            </a:prstGeom>
            <a:noFill/>
            <a:ln w="9525">
              <a:solidFill>
                <a:schemeClr val="tx1"/>
              </a:solidFill>
              <a:miter lim="800000"/>
              <a:headEnd/>
              <a:tailEnd/>
            </a:ln>
            <a:effectLst/>
          </p:spPr>
          <p:txBody>
            <a:bodyPr wrap="none"/>
            <a:lstStyle/>
            <a:p>
              <a:endParaRPr lang="en-US"/>
            </a:p>
          </p:txBody>
        </p:sp>
        <p:sp>
          <p:nvSpPr>
            <p:cNvPr id="592937" name="Line 41"/>
            <p:cNvSpPr>
              <a:spLocks noChangeShapeType="1"/>
            </p:cNvSpPr>
            <p:nvPr/>
          </p:nvSpPr>
          <p:spPr bwMode="auto">
            <a:xfrm>
              <a:off x="2640" y="1392"/>
              <a:ext cx="0" cy="576"/>
            </a:xfrm>
            <a:prstGeom prst="line">
              <a:avLst/>
            </a:prstGeom>
            <a:noFill/>
            <a:ln w="9525">
              <a:solidFill>
                <a:schemeClr val="tx1"/>
              </a:solidFill>
              <a:miter lim="800000"/>
              <a:headEnd/>
              <a:tailEnd/>
            </a:ln>
            <a:effectLst/>
          </p:spPr>
          <p:txBody>
            <a:bodyPr wrap="none"/>
            <a:lstStyle/>
            <a:p>
              <a:endParaRPr lang="en-US"/>
            </a:p>
          </p:txBody>
        </p:sp>
        <p:sp>
          <p:nvSpPr>
            <p:cNvPr id="592938" name="Line 42"/>
            <p:cNvSpPr>
              <a:spLocks noChangeShapeType="1"/>
            </p:cNvSpPr>
            <p:nvPr/>
          </p:nvSpPr>
          <p:spPr bwMode="auto">
            <a:xfrm>
              <a:off x="2832" y="1392"/>
              <a:ext cx="0" cy="576"/>
            </a:xfrm>
            <a:prstGeom prst="line">
              <a:avLst/>
            </a:prstGeom>
            <a:noFill/>
            <a:ln w="9525">
              <a:solidFill>
                <a:schemeClr val="tx1"/>
              </a:solidFill>
              <a:miter lim="800000"/>
              <a:headEnd/>
              <a:tailEnd/>
            </a:ln>
            <a:effectLst/>
          </p:spPr>
          <p:txBody>
            <a:bodyPr wrap="none"/>
            <a:lstStyle/>
            <a:p>
              <a:endParaRPr lang="en-US"/>
            </a:p>
          </p:txBody>
        </p:sp>
        <p:sp>
          <p:nvSpPr>
            <p:cNvPr id="592939" name="Line 43"/>
            <p:cNvSpPr>
              <a:spLocks noChangeShapeType="1"/>
            </p:cNvSpPr>
            <p:nvPr/>
          </p:nvSpPr>
          <p:spPr bwMode="auto">
            <a:xfrm>
              <a:off x="3024" y="1392"/>
              <a:ext cx="0" cy="576"/>
            </a:xfrm>
            <a:prstGeom prst="line">
              <a:avLst/>
            </a:prstGeom>
            <a:noFill/>
            <a:ln w="9525">
              <a:solidFill>
                <a:schemeClr val="tx1"/>
              </a:solidFill>
              <a:miter lim="800000"/>
              <a:headEnd/>
              <a:tailEnd/>
            </a:ln>
            <a:effectLst/>
          </p:spPr>
          <p:txBody>
            <a:bodyPr wrap="none"/>
            <a:lstStyle/>
            <a:p>
              <a:endParaRPr lang="en-US"/>
            </a:p>
          </p:txBody>
        </p:sp>
      </p:grpSp>
      <p:sp>
        <p:nvSpPr>
          <p:cNvPr id="592940" name="Text Box 44"/>
          <p:cNvSpPr txBox="1">
            <a:spLocks noChangeArrowheads="1"/>
          </p:cNvSpPr>
          <p:nvPr/>
        </p:nvSpPr>
        <p:spPr bwMode="auto">
          <a:xfrm>
            <a:off x="-92075" y="1404938"/>
            <a:ext cx="184150" cy="457200"/>
          </a:xfrm>
          <a:prstGeom prst="rect">
            <a:avLst/>
          </a:prstGeom>
          <a:noFill/>
          <a:ln w="9525">
            <a:noFill/>
            <a:miter lim="800000"/>
            <a:headEnd/>
            <a:tailEnd/>
          </a:ln>
          <a:effectLst/>
        </p:spPr>
        <p:txBody>
          <a:bodyPr wrap="none">
            <a:spAutoFit/>
          </a:bodyPr>
          <a:lstStyle/>
          <a:p>
            <a:pPr algn="l"/>
            <a:endParaRPr lang="en-US" sz="2400">
              <a:latin typeface="Tahoma" pitchFamily="34" charset="0"/>
            </a:endParaRPr>
          </a:p>
        </p:txBody>
      </p:sp>
      <p:sp>
        <p:nvSpPr>
          <p:cNvPr id="592941" name="Text Box 45"/>
          <p:cNvSpPr txBox="1">
            <a:spLocks noChangeArrowheads="1"/>
          </p:cNvSpPr>
          <p:nvPr/>
        </p:nvSpPr>
        <p:spPr bwMode="auto">
          <a:xfrm>
            <a:off x="3810000" y="1219200"/>
            <a:ext cx="1643063" cy="1006475"/>
          </a:xfrm>
          <a:prstGeom prst="rect">
            <a:avLst/>
          </a:prstGeom>
          <a:noFill/>
          <a:ln w="9525">
            <a:noFill/>
            <a:miter lim="800000"/>
            <a:headEnd/>
            <a:tailEnd/>
          </a:ln>
          <a:effectLst/>
        </p:spPr>
        <p:txBody>
          <a:bodyPr>
            <a:spAutoFit/>
          </a:bodyPr>
          <a:lstStyle/>
          <a:p>
            <a:r>
              <a:rPr lang="en-US" sz="2000"/>
              <a:t>Could go into cache address</a:t>
            </a:r>
          </a:p>
          <a:p>
            <a:r>
              <a:rPr lang="en-US" sz="2000"/>
              <a:t>11100101</a:t>
            </a:r>
            <a:endParaRPr lang="en-US"/>
          </a:p>
        </p:txBody>
      </p:sp>
      <p:sp>
        <p:nvSpPr>
          <p:cNvPr id="592942" name="Text Box 46"/>
          <p:cNvSpPr txBox="1">
            <a:spLocks noChangeArrowheads="1"/>
          </p:cNvSpPr>
          <p:nvPr/>
        </p:nvSpPr>
        <p:spPr bwMode="auto">
          <a:xfrm>
            <a:off x="990600" y="2362200"/>
            <a:ext cx="2551113" cy="701675"/>
          </a:xfrm>
          <a:prstGeom prst="rect">
            <a:avLst/>
          </a:prstGeom>
          <a:noFill/>
          <a:ln w="9525">
            <a:noFill/>
            <a:miter lim="800000"/>
            <a:headEnd/>
            <a:tailEnd/>
          </a:ln>
          <a:effectLst/>
        </p:spPr>
        <p:txBody>
          <a:bodyPr wrap="none">
            <a:spAutoFit/>
          </a:bodyPr>
          <a:lstStyle/>
          <a:p>
            <a:r>
              <a:rPr lang="en-US" sz="2000"/>
              <a:t>Main Memory Address</a:t>
            </a:r>
          </a:p>
          <a:p>
            <a:r>
              <a:rPr lang="en-US" sz="2000"/>
              <a:t>0100101011100101</a:t>
            </a:r>
          </a:p>
        </p:txBody>
      </p:sp>
      <p:sp>
        <p:nvSpPr>
          <p:cNvPr id="592943" name="Line 47"/>
          <p:cNvSpPr>
            <a:spLocks noChangeShapeType="1"/>
          </p:cNvSpPr>
          <p:nvPr/>
        </p:nvSpPr>
        <p:spPr bwMode="auto">
          <a:xfrm>
            <a:off x="2819400" y="3124200"/>
            <a:ext cx="1066800" cy="1295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4" name="Line 48"/>
          <p:cNvSpPr>
            <a:spLocks noChangeShapeType="1"/>
          </p:cNvSpPr>
          <p:nvPr/>
        </p:nvSpPr>
        <p:spPr bwMode="auto">
          <a:xfrm flipV="1">
            <a:off x="3886200" y="2667000"/>
            <a:ext cx="1066800" cy="17526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5" name="Line 49"/>
          <p:cNvSpPr>
            <a:spLocks noChangeShapeType="1"/>
          </p:cNvSpPr>
          <p:nvPr/>
        </p:nvSpPr>
        <p:spPr bwMode="auto">
          <a:xfrm flipV="1">
            <a:off x="3886200" y="2362200"/>
            <a:ext cx="457200" cy="2057400"/>
          </a:xfrm>
          <a:prstGeom prst="line">
            <a:avLst/>
          </a:prstGeom>
          <a:noFill/>
          <a:ln w="9525">
            <a:solidFill>
              <a:schemeClr val="tx1"/>
            </a:solidFill>
            <a:miter lim="800000"/>
            <a:headEnd/>
            <a:tailEnd type="triangle" w="lg" len="lg"/>
          </a:ln>
          <a:effectLst/>
        </p:spPr>
        <p:txBody>
          <a:bodyPr wrap="none"/>
          <a:lstStyle/>
          <a:p>
            <a:endParaRPr lang="en-US"/>
          </a:p>
        </p:txBody>
      </p:sp>
      <p:sp>
        <p:nvSpPr>
          <p:cNvPr id="592946" name="Text Box 50"/>
          <p:cNvSpPr txBox="1">
            <a:spLocks noChangeArrowheads="1"/>
          </p:cNvSpPr>
          <p:nvPr/>
        </p:nvSpPr>
        <p:spPr bwMode="auto">
          <a:xfrm>
            <a:off x="5486400" y="2133600"/>
            <a:ext cx="1585913" cy="1006475"/>
          </a:xfrm>
          <a:prstGeom prst="rect">
            <a:avLst/>
          </a:prstGeom>
          <a:noFill/>
          <a:ln w="9525">
            <a:noFill/>
            <a:miter lim="800000"/>
            <a:headEnd/>
            <a:tailEnd/>
          </a:ln>
          <a:effectLst/>
        </p:spPr>
        <p:txBody>
          <a:bodyPr wrap="none">
            <a:spAutoFit/>
          </a:bodyPr>
          <a:lstStyle/>
          <a:p>
            <a:r>
              <a:rPr lang="en-US" sz="2000"/>
              <a:t>Could go into</a:t>
            </a:r>
          </a:p>
          <a:p>
            <a:r>
              <a:rPr lang="en-US" sz="2000"/>
              <a:t>cache address</a:t>
            </a:r>
          </a:p>
          <a:p>
            <a:r>
              <a:rPr lang="en-US" sz="2000"/>
              <a:t>01100101</a:t>
            </a:r>
            <a:endParaRPr lang="en-US" b="1"/>
          </a:p>
        </p:txBody>
      </p:sp>
      <p:sp>
        <p:nvSpPr>
          <p:cNvPr id="592947" name="Text Box 51"/>
          <p:cNvSpPr txBox="1">
            <a:spLocks noChangeArrowheads="1"/>
          </p:cNvSpPr>
          <p:nvPr/>
        </p:nvSpPr>
        <p:spPr bwMode="auto">
          <a:xfrm>
            <a:off x="5699125" y="1489075"/>
            <a:ext cx="641350" cy="457200"/>
          </a:xfrm>
          <a:prstGeom prst="rect">
            <a:avLst/>
          </a:prstGeom>
          <a:noFill/>
          <a:ln w="9525">
            <a:noFill/>
            <a:miter lim="800000"/>
            <a:headEnd/>
            <a:tailEnd/>
          </a:ln>
          <a:effectLst/>
        </p:spPr>
        <p:txBody>
          <a:bodyPr wrap="none">
            <a:spAutoFit/>
          </a:bodyPr>
          <a:lstStyle/>
          <a:p>
            <a:r>
              <a:rPr lang="en-US" sz="2400" b="1">
                <a:solidFill>
                  <a:schemeClr val="hlink"/>
                </a:solidFill>
              </a:rPr>
              <a:t>OR</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H.323 from Internet Explorer</a:t>
            </a:r>
            <a:endParaRPr lang="en-US" dirty="0"/>
          </a:p>
        </p:txBody>
      </p:sp>
      <p:sp>
        <p:nvSpPr>
          <p:cNvPr id="3" name="Content Placeholder 2"/>
          <p:cNvSpPr>
            <a:spLocks noGrp="1"/>
          </p:cNvSpPr>
          <p:nvPr>
            <p:ph idx="1"/>
          </p:nvPr>
        </p:nvSpPr>
        <p:spPr/>
        <p:txBody>
          <a:bodyPr/>
          <a:lstStyle/>
          <a:p>
            <a:pPr>
              <a:buNone/>
            </a:pPr>
            <a:r>
              <a:rPr lang="en-US" sz="1600" dirty="0" smtClean="0"/>
              <a:t>From a Windows PC running Internet Explorer:</a:t>
            </a:r>
          </a:p>
          <a:p>
            <a:pPr>
              <a:buClrTx/>
              <a:buSzPct val="100000"/>
              <a:buFont typeface="+mj-lt"/>
              <a:buAutoNum type="arabicPeriod"/>
            </a:pPr>
            <a:r>
              <a:rPr lang="en-US" sz="1600" dirty="0" smtClean="0"/>
              <a:t>You </a:t>
            </a:r>
            <a:r>
              <a:rPr lang="en-US" sz="1600" b="1" dirty="0" smtClean="0"/>
              <a:t>MUST</a:t>
            </a:r>
            <a:r>
              <a:rPr lang="en-US" sz="1600" dirty="0" smtClean="0"/>
              <a:t> have the ability to install software on the PC (or have someone install it for you). </a:t>
            </a:r>
          </a:p>
          <a:p>
            <a:pPr>
              <a:buClrTx/>
              <a:buSzPct val="100000"/>
              <a:buFont typeface="+mj-lt"/>
              <a:buAutoNum type="arabicPeriod"/>
            </a:pPr>
            <a:r>
              <a:rPr lang="en-US" sz="1600" dirty="0" smtClean="0"/>
              <a:t>Download and install the latest Java Runtime Environment (JRE) from </a:t>
            </a:r>
            <a:r>
              <a:rPr lang="en-US" sz="1600" dirty="0" smtClean="0">
                <a:hlinkClick r:id="rId2"/>
              </a:rPr>
              <a:t>here</a:t>
            </a:r>
            <a:r>
              <a:rPr lang="en-US" sz="1600" dirty="0" smtClean="0"/>
              <a:t> </a:t>
            </a:r>
            <a:br>
              <a:rPr lang="en-US" sz="1600" dirty="0" smtClean="0"/>
            </a:br>
            <a:r>
              <a:rPr lang="en-US" sz="1600" dirty="0" smtClean="0"/>
              <a:t>(click on the Java Download icon, because that install package includes both the JRE and other components). </a:t>
            </a:r>
          </a:p>
          <a:p>
            <a:pPr>
              <a:buClrTx/>
              <a:buSzPct val="100000"/>
              <a:buFont typeface="+mj-lt"/>
              <a:buAutoNum type="arabicPeriod"/>
            </a:pPr>
            <a:r>
              <a:rPr lang="en-US" sz="1600" dirty="0" smtClean="0"/>
              <a:t>Download and install this </a:t>
            </a:r>
            <a:r>
              <a:rPr lang="en-US" sz="1600" dirty="0" smtClean="0">
                <a:hlinkClick r:id="rId3"/>
              </a:rPr>
              <a:t>video decoder</a:t>
            </a:r>
            <a:r>
              <a:rPr lang="en-US" sz="1600" dirty="0" smtClean="0"/>
              <a:t>. </a:t>
            </a:r>
          </a:p>
          <a:p>
            <a:pPr>
              <a:buClrTx/>
              <a:buSzPct val="100000"/>
              <a:buFont typeface="+mj-lt"/>
              <a:buAutoNum type="arabicPeriod"/>
            </a:pPr>
            <a:r>
              <a:rPr lang="en-US" sz="1600" dirty="0" smtClean="0"/>
              <a:t>Start Internet Explorer. </a:t>
            </a:r>
          </a:p>
          <a:p>
            <a:pPr>
              <a:buClrTx/>
              <a:buSzPct val="100000"/>
              <a:buFont typeface="+mj-lt"/>
              <a:buAutoNum type="arabicPeriod"/>
            </a:pPr>
            <a:r>
              <a:rPr lang="en-US" sz="1600" dirty="0" smtClean="0"/>
              <a:t>Copy-and-paste this URL into your IE window: </a:t>
            </a:r>
            <a:br>
              <a:rPr lang="en-US" sz="1600" dirty="0" smtClean="0"/>
            </a:br>
            <a:r>
              <a:rPr lang="en-US" sz="1600" b="1" dirty="0" smtClean="0"/>
              <a:t>http://164.58.250.47/</a:t>
            </a:r>
            <a:r>
              <a:rPr lang="en-US" sz="1600" dirty="0" smtClean="0"/>
              <a:t> </a:t>
            </a:r>
          </a:p>
          <a:p>
            <a:pPr>
              <a:buClrTx/>
              <a:buSzPct val="100000"/>
              <a:buFont typeface="+mj-lt"/>
              <a:buAutoNum type="arabicPeriod"/>
            </a:pPr>
            <a:r>
              <a:rPr lang="en-US" sz="1600" dirty="0" smtClean="0"/>
              <a:t>When that webpage loads, in the upper left, click on "Streaming". </a:t>
            </a:r>
          </a:p>
          <a:p>
            <a:pPr>
              <a:buClrTx/>
              <a:buSzPct val="100000"/>
              <a:buFont typeface="+mj-lt"/>
              <a:buAutoNum type="arabicPeriod"/>
            </a:pPr>
            <a:r>
              <a:rPr lang="en-US" sz="1600" dirty="0" smtClean="0"/>
              <a:t>In the textbox labeled Sign-in Name, type your name. </a:t>
            </a:r>
          </a:p>
          <a:p>
            <a:pPr>
              <a:buClrTx/>
              <a:buSzPct val="100000"/>
              <a:buFont typeface="+mj-lt"/>
              <a:buAutoNum type="arabicPeriod"/>
            </a:pPr>
            <a:r>
              <a:rPr lang="en-US" sz="1600" dirty="0" smtClean="0"/>
              <a:t>In the textbox labeled Conference ID, type this: </a:t>
            </a:r>
            <a:br>
              <a:rPr lang="en-US" sz="1600" dirty="0" smtClean="0"/>
            </a:br>
            <a:r>
              <a:rPr lang="en-US" sz="1600" dirty="0" smtClean="0"/>
              <a:t>0409 </a:t>
            </a:r>
          </a:p>
          <a:p>
            <a:pPr>
              <a:buClrTx/>
              <a:buSzPct val="100000"/>
              <a:buFont typeface="+mj-lt"/>
              <a:buAutoNum type="arabicPeriod"/>
            </a:pPr>
            <a:r>
              <a:rPr lang="en-US" sz="1600" dirty="0" smtClean="0"/>
              <a:t>Click on "Stream this conference". </a:t>
            </a:r>
          </a:p>
          <a:p>
            <a:pPr>
              <a:buClrTx/>
              <a:buSzPct val="100000"/>
              <a:buFont typeface="+mj-lt"/>
              <a:buAutoNum type="arabicPeriod"/>
            </a:pPr>
            <a:r>
              <a:rPr lang="en-US" sz="1600" dirty="0" smtClean="0"/>
              <a:t>When that webpage loads, you may see, at the very top, a bar offering you options. </a:t>
            </a:r>
            <a:br>
              <a:rPr lang="en-US" sz="1600" dirty="0" smtClean="0"/>
            </a:br>
            <a:r>
              <a:rPr lang="en-US" sz="1600" dirty="0" smtClean="0"/>
              <a:t>If so, click on it and choose "Install this add-on." </a:t>
            </a:r>
          </a:p>
          <a:p>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50</a:t>
            </a:fld>
            <a:endParaRPr lang="en-US"/>
          </a:p>
        </p:txBody>
      </p:sp>
      <p:sp>
        <p:nvSpPr>
          <p:cNvPr id="593922" name="Rectangle 2"/>
          <p:cNvSpPr>
            <a:spLocks noGrp="1" noChangeArrowheads="1"/>
          </p:cNvSpPr>
          <p:nvPr>
            <p:ph type="title"/>
          </p:nvPr>
        </p:nvSpPr>
        <p:spPr/>
        <p:txBody>
          <a:bodyPr/>
          <a:lstStyle/>
          <a:p>
            <a:r>
              <a:rPr lang="en-US"/>
              <a:t>Cache Associativity Examples</a:t>
            </a:r>
          </a:p>
        </p:txBody>
      </p:sp>
      <p:sp>
        <p:nvSpPr>
          <p:cNvPr id="593923" name="Rectangle 3"/>
          <p:cNvSpPr>
            <a:spLocks noGrp="1" noChangeArrowheads="1"/>
          </p:cNvSpPr>
          <p:nvPr>
            <p:ph type="body" idx="1"/>
          </p:nvPr>
        </p:nvSpPr>
        <p:spPr/>
        <p:txBody>
          <a:bodyPr/>
          <a:lstStyle/>
          <a:p>
            <a:pPr>
              <a:spcBef>
                <a:spcPts val="0"/>
              </a:spcBef>
            </a:pPr>
            <a:r>
              <a:rPr lang="en-US" b="1" u="sng" dirty="0" smtClean="0"/>
              <a:t>Core 2 Duo</a:t>
            </a:r>
            <a:r>
              <a:rPr lang="en-US" dirty="0" smtClean="0"/>
              <a:t> </a:t>
            </a:r>
            <a:r>
              <a:rPr lang="en-US" baseline="30000" dirty="0"/>
              <a:t>[26]</a:t>
            </a:r>
            <a:endParaRPr lang="en-US" dirty="0"/>
          </a:p>
          <a:p>
            <a:pPr lvl="1">
              <a:spcBef>
                <a:spcPts val="0"/>
              </a:spcBef>
            </a:pPr>
            <a:r>
              <a:rPr lang="en-US" dirty="0"/>
              <a:t>L1 data cache:           8-way set associative</a:t>
            </a:r>
          </a:p>
          <a:p>
            <a:pPr lvl="1">
              <a:spcBef>
                <a:spcPts val="0"/>
              </a:spcBef>
            </a:pPr>
            <a:r>
              <a:rPr lang="en-US" dirty="0"/>
              <a:t>L2 cache:                   8-way set associative</a:t>
            </a:r>
          </a:p>
          <a:p>
            <a:pPr>
              <a:spcBef>
                <a:spcPts val="0"/>
              </a:spcBef>
            </a:pPr>
            <a:r>
              <a:rPr lang="en-US" b="1" u="sng" dirty="0"/>
              <a:t>POWER4</a:t>
            </a:r>
            <a:r>
              <a:rPr lang="en-US" dirty="0"/>
              <a:t> </a:t>
            </a:r>
            <a:r>
              <a:rPr lang="en-US" baseline="30000" dirty="0"/>
              <a:t>[12]</a:t>
            </a:r>
            <a:endParaRPr lang="en-US" dirty="0"/>
          </a:p>
          <a:p>
            <a:pPr lvl="1">
              <a:spcBef>
                <a:spcPts val="0"/>
              </a:spcBef>
            </a:pPr>
            <a:r>
              <a:rPr lang="en-US" dirty="0"/>
              <a:t>L1 instruction cache:  direct mapped</a:t>
            </a:r>
          </a:p>
          <a:p>
            <a:pPr lvl="1">
              <a:spcBef>
                <a:spcPts val="0"/>
              </a:spcBef>
            </a:pPr>
            <a:r>
              <a:rPr lang="en-US" dirty="0"/>
              <a:t>L1 data cache:            2-way set associative</a:t>
            </a:r>
          </a:p>
          <a:p>
            <a:pPr lvl="1">
              <a:spcBef>
                <a:spcPts val="0"/>
              </a:spcBef>
            </a:pPr>
            <a:r>
              <a:rPr lang="en-US" dirty="0"/>
              <a:t>L2 cache:                    8-way set associative</a:t>
            </a:r>
          </a:p>
          <a:p>
            <a:pPr lvl="1">
              <a:spcBef>
                <a:spcPts val="0"/>
              </a:spcBef>
            </a:pPr>
            <a:r>
              <a:rPr lang="en-US" dirty="0"/>
              <a:t>L3 cache:                    8-way set </a:t>
            </a:r>
            <a:r>
              <a:rPr lang="en-US" dirty="0" smtClean="0"/>
              <a:t>associative</a:t>
            </a:r>
          </a:p>
          <a:p>
            <a:pPr>
              <a:spcBef>
                <a:spcPts val="0"/>
              </a:spcBef>
            </a:pPr>
            <a:r>
              <a:rPr lang="en-US" b="1" u="sng" dirty="0" smtClean="0"/>
              <a:t>POWER7</a:t>
            </a:r>
            <a:r>
              <a:rPr lang="en-US" dirty="0" smtClean="0"/>
              <a:t> </a:t>
            </a:r>
            <a:r>
              <a:rPr lang="en-US" baseline="30000" dirty="0" smtClean="0"/>
              <a:t>[28]</a:t>
            </a:r>
          </a:p>
          <a:p>
            <a:pPr lvl="1">
              <a:spcBef>
                <a:spcPts val="0"/>
              </a:spcBef>
            </a:pPr>
            <a:r>
              <a:rPr lang="en-US" dirty="0" smtClean="0"/>
              <a:t>L1 instruction cache:  </a:t>
            </a:r>
            <a:r>
              <a:rPr lang="en-US" sz="800" dirty="0" smtClean="0"/>
              <a:t> </a:t>
            </a:r>
            <a:r>
              <a:rPr lang="en-US" dirty="0" smtClean="0"/>
              <a:t>4-way set associative</a:t>
            </a:r>
          </a:p>
          <a:p>
            <a:pPr lvl="1">
              <a:spcBef>
                <a:spcPts val="0"/>
              </a:spcBef>
            </a:pPr>
            <a:r>
              <a:rPr lang="en-US" dirty="0" smtClean="0"/>
              <a:t>L1 data cache:             </a:t>
            </a:r>
            <a:r>
              <a:rPr lang="en-US" sz="400" dirty="0" smtClean="0"/>
              <a:t> </a:t>
            </a:r>
            <a:r>
              <a:rPr lang="en-US" dirty="0" smtClean="0"/>
              <a:t>8-way set associative</a:t>
            </a:r>
          </a:p>
          <a:p>
            <a:pPr lvl="1">
              <a:spcBef>
                <a:spcPts val="0"/>
              </a:spcBef>
            </a:pPr>
            <a:r>
              <a:rPr lang="en-US" dirty="0" smtClean="0"/>
              <a:t>L2 cache:                     8-way set associative</a:t>
            </a:r>
          </a:p>
          <a:p>
            <a:pPr lvl="1">
              <a:spcBef>
                <a:spcPts val="0"/>
              </a:spcBef>
            </a:pPr>
            <a:r>
              <a:rPr lang="en-US" dirty="0" smtClean="0"/>
              <a:t>L3 cache:                     8-way set associative</a:t>
            </a:r>
            <a:endParaRPr lang="en-US" dirty="0"/>
          </a:p>
          <a:p>
            <a:endParaRPr lang="en-US" dirty="0"/>
          </a:p>
        </p:txBody>
      </p:sp>
      <p:pic>
        <p:nvPicPr>
          <p:cNvPr id="593924" name="Picture 4" descr="boomer"/>
          <p:cNvPicPr>
            <a:picLocks noChangeAspect="1" noChangeArrowheads="1"/>
          </p:cNvPicPr>
          <p:nvPr/>
        </p:nvPicPr>
        <p:blipFill>
          <a:blip r:embed="rId3" cstate="print"/>
          <a:srcRect/>
          <a:stretch>
            <a:fillRect/>
          </a:stretch>
        </p:blipFill>
        <p:spPr bwMode="auto">
          <a:xfrm>
            <a:off x="7315200" y="1524000"/>
            <a:ext cx="1001713" cy="1333500"/>
          </a:xfrm>
          <a:prstGeom prst="rect">
            <a:avLst/>
          </a:prstGeom>
          <a:noFill/>
        </p:spPr>
      </p:pic>
      <p:pic>
        <p:nvPicPr>
          <p:cNvPr id="593926" name="Picture 6" descr="ibm_p5_590"/>
          <p:cNvPicPr>
            <a:picLocks noChangeAspect="1" noChangeArrowheads="1"/>
          </p:cNvPicPr>
          <p:nvPr/>
        </p:nvPicPr>
        <p:blipFill>
          <a:blip r:embed="rId4" cstate="print"/>
          <a:srcRect/>
          <a:stretch>
            <a:fillRect/>
          </a:stretch>
        </p:blipFill>
        <p:spPr bwMode="auto">
          <a:xfrm>
            <a:off x="6477000" y="2971800"/>
            <a:ext cx="735013" cy="1371600"/>
          </a:xfrm>
          <a:prstGeom prst="rect">
            <a:avLst/>
          </a:prstGeom>
          <a:noFill/>
        </p:spPr>
      </p:pic>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5" cstate="print"/>
          <a:srcRect/>
          <a:stretch>
            <a:fillRect/>
          </a:stretch>
        </p:blipFill>
        <p:spPr bwMode="auto">
          <a:xfrm>
            <a:off x="6400800" y="1828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BAAE77B-CFCB-4809-864D-7E8526106837}" type="slidenum">
              <a:rPr lang="en-US"/>
              <a:pPr/>
              <a:t>51</a:t>
            </a:fld>
            <a:endParaRPr lang="en-US"/>
          </a:p>
        </p:txBody>
      </p:sp>
      <p:sp>
        <p:nvSpPr>
          <p:cNvPr id="594946" name="Rectangle 2"/>
          <p:cNvSpPr>
            <a:spLocks noGrp="1" noChangeArrowheads="1"/>
          </p:cNvSpPr>
          <p:nvPr>
            <p:ph type="title"/>
          </p:nvPr>
        </p:nvSpPr>
        <p:spPr/>
        <p:txBody>
          <a:bodyPr/>
          <a:lstStyle/>
          <a:p>
            <a:r>
              <a:rPr lang="en-US"/>
              <a:t>If It’s in Cache, It’s Also in RAM</a:t>
            </a:r>
          </a:p>
        </p:txBody>
      </p:sp>
      <p:sp>
        <p:nvSpPr>
          <p:cNvPr id="594947" name="Rectangle 3"/>
          <p:cNvSpPr>
            <a:spLocks noGrp="1" noChangeArrowheads="1"/>
          </p:cNvSpPr>
          <p:nvPr>
            <p:ph type="body" idx="1"/>
          </p:nvPr>
        </p:nvSpPr>
        <p:spPr/>
        <p:txBody>
          <a:bodyPr/>
          <a:lstStyle/>
          <a:p>
            <a:pPr>
              <a:buFont typeface="Wingdings" pitchFamily="2" charset="2"/>
              <a:buNone/>
            </a:pPr>
            <a:r>
              <a:rPr lang="en-US"/>
              <a:t>As we saw earlier:</a:t>
            </a:r>
          </a:p>
          <a:p>
            <a:pPr>
              <a:buFont typeface="Wingdings" pitchFamily="2" charset="2"/>
              <a:buNone/>
            </a:pPr>
            <a:r>
              <a:rPr lang="en-US"/>
              <a:t>	If a particular memory address is currently in cache, then it’s </a:t>
            </a:r>
            <a:r>
              <a:rPr lang="en-US" b="1" u="sng"/>
              <a:t>also</a:t>
            </a:r>
            <a:r>
              <a:rPr lang="en-US"/>
              <a:t> in Main Memory (RAM).</a:t>
            </a:r>
          </a:p>
          <a:p>
            <a:pPr>
              <a:buFont typeface="Wingdings" pitchFamily="2" charset="2"/>
              <a:buNone/>
            </a:pPr>
            <a:r>
              <a:rPr lang="en-US"/>
              <a:t>	That is, </a:t>
            </a:r>
            <a:r>
              <a:rPr lang="en-US" b="1" u="sng"/>
              <a:t>all</a:t>
            </a:r>
            <a:r>
              <a:rPr lang="en-US"/>
              <a:t> of a program’s data are in Main Memory, but </a:t>
            </a:r>
            <a:r>
              <a:rPr lang="en-US" b="1" u="sng"/>
              <a:t>some</a:t>
            </a:r>
            <a:r>
              <a:rPr lang="en-US"/>
              <a:t> are </a:t>
            </a:r>
            <a:r>
              <a:rPr lang="en-US" b="1" u="sng"/>
              <a:t>also</a:t>
            </a:r>
            <a:r>
              <a:rPr lang="en-US"/>
              <a:t> in cache.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8077E6DC-8C5B-4E5F-A020-310E98136B70}" type="slidenum">
              <a:rPr lang="en-US"/>
              <a:pPr/>
              <a:t>52</a:t>
            </a:fld>
            <a:endParaRPr lang="en-US"/>
          </a:p>
        </p:txBody>
      </p:sp>
      <p:sp>
        <p:nvSpPr>
          <p:cNvPr id="595970" name="Rectangle 2"/>
          <p:cNvSpPr>
            <a:spLocks noGrp="1" noChangeArrowheads="1"/>
          </p:cNvSpPr>
          <p:nvPr>
            <p:ph type="title"/>
          </p:nvPr>
        </p:nvSpPr>
        <p:spPr/>
        <p:txBody>
          <a:bodyPr/>
          <a:lstStyle/>
          <a:p>
            <a:r>
              <a:rPr lang="en-US"/>
              <a:t>Changing a Value That’s in Cache</a:t>
            </a:r>
          </a:p>
        </p:txBody>
      </p:sp>
      <p:sp>
        <p:nvSpPr>
          <p:cNvPr id="595971" name="Rectangle 3"/>
          <p:cNvSpPr>
            <a:spLocks noGrp="1" noChangeArrowheads="1"/>
          </p:cNvSpPr>
          <p:nvPr>
            <p:ph type="body" idx="1"/>
          </p:nvPr>
        </p:nvSpPr>
        <p:spPr/>
        <p:txBody>
          <a:bodyPr/>
          <a:lstStyle/>
          <a:p>
            <a:pPr>
              <a:buFont typeface="Wingdings" pitchFamily="2" charset="2"/>
              <a:buNone/>
            </a:pPr>
            <a:r>
              <a:rPr lang="en-US"/>
              <a:t>Suppose that you have in cache a particular line of main memory (RAM).</a:t>
            </a:r>
          </a:p>
          <a:p>
            <a:pPr>
              <a:buFont typeface="Wingdings" pitchFamily="2" charset="2"/>
              <a:buNone/>
            </a:pPr>
            <a:r>
              <a:rPr lang="en-US"/>
              <a:t>If you don’t change the contents of any of that line’s bytes while it’s in cache, then when it gets clobbered by another main memory line coming into cache, there’s no loss of information.</a:t>
            </a:r>
          </a:p>
          <a:p>
            <a:pPr>
              <a:buFont typeface="Wingdings" pitchFamily="2" charset="2"/>
              <a:buNone/>
            </a:pPr>
            <a:r>
              <a:rPr lang="en-US"/>
              <a:t>But, if you change the contents of any byte while it’s in cache, then you need to store it back out to main memory before clobbering it.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19ECA7A-38E5-466D-9573-1A6640BA025E}" type="slidenum">
              <a:rPr lang="en-US"/>
              <a:pPr/>
              <a:t>53</a:t>
            </a:fld>
            <a:endParaRPr lang="en-US"/>
          </a:p>
        </p:txBody>
      </p:sp>
      <p:sp>
        <p:nvSpPr>
          <p:cNvPr id="596994" name="Rectangle 2"/>
          <p:cNvSpPr>
            <a:spLocks noGrp="1" noChangeArrowheads="1"/>
          </p:cNvSpPr>
          <p:nvPr>
            <p:ph type="title"/>
          </p:nvPr>
        </p:nvSpPr>
        <p:spPr/>
        <p:txBody>
          <a:bodyPr/>
          <a:lstStyle/>
          <a:p>
            <a:r>
              <a:rPr lang="en-US"/>
              <a:t>Cache Store Strategies</a:t>
            </a:r>
          </a:p>
        </p:txBody>
      </p:sp>
      <p:sp>
        <p:nvSpPr>
          <p:cNvPr id="596995" name="Rectangle 3"/>
          <p:cNvSpPr>
            <a:spLocks noGrp="1" noChangeArrowheads="1"/>
          </p:cNvSpPr>
          <p:nvPr>
            <p:ph type="body" idx="1"/>
          </p:nvPr>
        </p:nvSpPr>
        <p:spPr>
          <a:xfrm>
            <a:off x="609600" y="1371600"/>
            <a:ext cx="7924800" cy="5105400"/>
          </a:xfrm>
        </p:spPr>
        <p:txBody>
          <a:bodyPr/>
          <a:lstStyle/>
          <a:p>
            <a:pPr>
              <a:buFont typeface="Wingdings" pitchFamily="2" charset="2"/>
              <a:buNone/>
            </a:pPr>
            <a:r>
              <a:rPr lang="en-US" dirty="0"/>
              <a:t>Typically, there are two possible cache store strategies:</a:t>
            </a:r>
          </a:p>
          <a:p>
            <a:r>
              <a:rPr lang="en-US" b="1" i="1" u="sng" dirty="0">
                <a:solidFill>
                  <a:schemeClr val="folHlink"/>
                </a:solidFill>
              </a:rPr>
              <a:t>Write-through</a:t>
            </a:r>
            <a:r>
              <a:rPr lang="en-US" dirty="0"/>
              <a:t>: every single time that a value in cache is changed, that value is also stored back into main memory (RAM).</a:t>
            </a:r>
          </a:p>
          <a:p>
            <a:r>
              <a:rPr lang="en-US" b="1" i="1" u="sng" dirty="0">
                <a:solidFill>
                  <a:schemeClr val="folHlink"/>
                </a:solidFill>
              </a:rPr>
              <a:t>Write-back</a:t>
            </a:r>
            <a:r>
              <a:rPr lang="en-US" dirty="0"/>
              <a:t>: every single time that a value in cache is changed, the cache line containing that cache location gets marked as </a:t>
            </a:r>
            <a:r>
              <a:rPr lang="en-US" b="1" i="1" u="sng" dirty="0">
                <a:solidFill>
                  <a:schemeClr val="hlink"/>
                </a:solidFill>
              </a:rPr>
              <a:t>dirty</a:t>
            </a:r>
            <a:r>
              <a:rPr lang="en-US" dirty="0"/>
              <a:t>. When a cache line gets clobbered, then if it has been marked as dirty, then it is stored back into main memory (RAM). </a:t>
            </a:r>
            <a:r>
              <a:rPr lang="en-US" baseline="16000" dirty="0"/>
              <a:t>[14]</a:t>
            </a:r>
          </a:p>
          <a:p>
            <a:pPr>
              <a:buFont typeface="Wingdings" pitchFamily="2" charset="2"/>
              <a:buNone/>
            </a:pPr>
            <a:r>
              <a:rPr lang="en-US" dirty="0"/>
              <a:t>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8" name="Slide Number Placeholder 4"/>
          <p:cNvSpPr>
            <a:spLocks noGrp="1"/>
          </p:cNvSpPr>
          <p:nvPr>
            <p:ph type="sldNum" sz="quarter" idx="11"/>
          </p:nvPr>
        </p:nvSpPr>
        <p:spPr/>
        <p:txBody>
          <a:bodyPr/>
          <a:lstStyle/>
          <a:p>
            <a:fld id="{B2C45346-F15A-4F49-9FE1-30D9F961FA7F}" type="slidenum">
              <a:rPr lang="en-US"/>
              <a:pPr/>
              <a:t>54</a:t>
            </a:fld>
            <a:endParaRPr lang="en-US"/>
          </a:p>
        </p:txBody>
      </p:sp>
      <p:sp>
        <p:nvSpPr>
          <p:cNvPr id="593922" name="Rectangle 2"/>
          <p:cNvSpPr>
            <a:spLocks noGrp="1" noChangeArrowheads="1"/>
          </p:cNvSpPr>
          <p:nvPr>
            <p:ph type="title"/>
          </p:nvPr>
        </p:nvSpPr>
        <p:spPr/>
        <p:txBody>
          <a:bodyPr/>
          <a:lstStyle/>
          <a:p>
            <a:r>
              <a:rPr lang="en-US" dirty="0"/>
              <a:t>Cache </a:t>
            </a:r>
            <a:r>
              <a:rPr lang="en-US" dirty="0" smtClean="0"/>
              <a:t>Store Examples</a:t>
            </a:r>
            <a:endParaRPr lang="en-US" dirty="0"/>
          </a:p>
        </p:txBody>
      </p:sp>
      <p:sp>
        <p:nvSpPr>
          <p:cNvPr id="593923" name="Rectangle 3"/>
          <p:cNvSpPr>
            <a:spLocks noGrp="1" noChangeArrowheads="1"/>
          </p:cNvSpPr>
          <p:nvPr>
            <p:ph type="body" idx="1"/>
          </p:nvPr>
        </p:nvSpPr>
        <p:spPr/>
        <p:txBody>
          <a:bodyPr/>
          <a:lstStyle/>
          <a:p>
            <a:r>
              <a:rPr lang="en-US" b="1" u="sng" dirty="0" smtClean="0"/>
              <a:t>Core 2 Duo</a:t>
            </a:r>
            <a:r>
              <a:rPr lang="en-US" dirty="0" smtClean="0"/>
              <a:t> </a:t>
            </a:r>
            <a:r>
              <a:rPr lang="en-US" baseline="30000" dirty="0"/>
              <a:t>[26]</a:t>
            </a:r>
            <a:endParaRPr lang="en-US" dirty="0"/>
          </a:p>
          <a:p>
            <a:pPr lvl="1"/>
            <a:r>
              <a:rPr lang="en-US" dirty="0"/>
              <a:t>L1 </a:t>
            </a:r>
            <a:r>
              <a:rPr lang="en-US" dirty="0" smtClean="0"/>
              <a:t>cache</a:t>
            </a:r>
            <a:r>
              <a:rPr lang="en-US" dirty="0"/>
              <a:t>:     </a:t>
            </a:r>
            <a:r>
              <a:rPr lang="en-US" dirty="0" smtClean="0"/>
              <a:t>	      write-back</a:t>
            </a:r>
          </a:p>
          <a:p>
            <a:r>
              <a:rPr lang="en-US" b="1" u="sng" dirty="0" smtClean="0"/>
              <a:t>Pentium D</a:t>
            </a:r>
            <a:r>
              <a:rPr lang="en-US" dirty="0" smtClean="0"/>
              <a:t> </a:t>
            </a:r>
            <a:r>
              <a:rPr lang="en-US" baseline="30000" dirty="0" smtClean="0"/>
              <a:t>[26]</a:t>
            </a:r>
            <a:endParaRPr lang="en-US" baseline="30000" dirty="0"/>
          </a:p>
          <a:p>
            <a:pPr lvl="1"/>
            <a:r>
              <a:rPr lang="en-US" dirty="0" smtClean="0"/>
              <a:t>L1 cache:                   write-through</a:t>
            </a:r>
          </a:p>
        </p:txBody>
      </p:sp>
      <p:sp>
        <p:nvSpPr>
          <p:cNvPr id="9"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6400800" y="19812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ctrTitle"/>
          </p:nvPr>
        </p:nvSpPr>
        <p:spPr>
          <a:xfrm>
            <a:off x="914400" y="1371600"/>
            <a:ext cx="7848600" cy="1828800"/>
          </a:xfrm>
        </p:spPr>
        <p:txBody>
          <a:bodyPr/>
          <a:lstStyle/>
          <a:p>
            <a:r>
              <a:rPr lang="en-US" sz="6000"/>
              <a:t>The Importance of Being Local</a:t>
            </a:r>
          </a:p>
        </p:txBody>
      </p:sp>
      <p:pic>
        <p:nvPicPr>
          <p:cNvPr id="598019" name="Picture 3" descr="ou_map"/>
          <p:cNvPicPr>
            <a:picLocks noChangeAspect="1" noChangeArrowheads="1"/>
          </p:cNvPicPr>
          <p:nvPr/>
        </p:nvPicPr>
        <p:blipFill>
          <a:blip r:embed="rId3" cstate="print"/>
          <a:srcRect/>
          <a:stretch>
            <a:fillRect/>
          </a:stretch>
        </p:blipFill>
        <p:spPr bwMode="auto">
          <a:xfrm>
            <a:off x="3962400" y="3352800"/>
            <a:ext cx="1814513" cy="3076575"/>
          </a:xfrm>
          <a:prstGeom prst="rect">
            <a:avLst/>
          </a:prstGeom>
          <a:noFill/>
        </p:spPr>
      </p:pic>
      <p:sp>
        <p:nvSpPr>
          <p:cNvPr id="598020" name="Text Box 4"/>
          <p:cNvSpPr txBox="1">
            <a:spLocks noChangeArrowheads="1"/>
          </p:cNvSpPr>
          <p:nvPr/>
        </p:nvSpPr>
        <p:spPr bwMode="auto">
          <a:xfrm>
            <a:off x="5867400" y="4506913"/>
            <a:ext cx="415925" cy="260350"/>
          </a:xfrm>
          <a:prstGeom prst="rect">
            <a:avLst/>
          </a:prstGeom>
          <a:noFill/>
          <a:ln w="9525">
            <a:noFill/>
            <a:miter lim="800000"/>
            <a:headEnd/>
            <a:tailEnd/>
          </a:ln>
          <a:effectLst/>
        </p:spPr>
        <p:txBody>
          <a:bodyPr wrap="none">
            <a:spAutoFit/>
          </a:bodyPr>
          <a:lstStyle/>
          <a:p>
            <a:pPr algn="l"/>
            <a:r>
              <a:rPr lang="en-US" sz="1600" baseline="30000"/>
              <a:t>[15]</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4A95D32-0F17-43AD-878E-444F63CB80E5}" type="slidenum">
              <a:rPr lang="en-US"/>
              <a:pPr/>
              <a:t>56</a:t>
            </a:fld>
            <a:endParaRPr lang="en-US"/>
          </a:p>
        </p:txBody>
      </p:sp>
      <p:sp>
        <p:nvSpPr>
          <p:cNvPr id="599042" name="Rectangle 2"/>
          <p:cNvSpPr>
            <a:spLocks noGrp="1" noChangeArrowheads="1"/>
          </p:cNvSpPr>
          <p:nvPr>
            <p:ph type="title"/>
          </p:nvPr>
        </p:nvSpPr>
        <p:spPr/>
        <p:txBody>
          <a:bodyPr/>
          <a:lstStyle/>
          <a:p>
            <a:r>
              <a:rPr lang="en-US"/>
              <a:t>More Data Than Cache</a:t>
            </a:r>
          </a:p>
        </p:txBody>
      </p:sp>
      <p:sp>
        <p:nvSpPr>
          <p:cNvPr id="599043" name="Rectangle 3"/>
          <p:cNvSpPr>
            <a:spLocks noGrp="1" noChangeArrowheads="1"/>
          </p:cNvSpPr>
          <p:nvPr>
            <p:ph type="body" idx="1"/>
          </p:nvPr>
        </p:nvSpPr>
        <p:spPr/>
        <p:txBody>
          <a:bodyPr/>
          <a:lstStyle/>
          <a:p>
            <a:pPr>
              <a:buFont typeface="Wingdings" pitchFamily="2" charset="2"/>
              <a:buNone/>
            </a:pPr>
            <a:r>
              <a:rPr lang="en-US"/>
              <a:t>Let’s say that you have 1000 times more data than cache.  Then won’t most of your data be outside the cache?</a:t>
            </a:r>
          </a:p>
          <a:p>
            <a:pPr>
              <a:buFont typeface="Wingdings" pitchFamily="2" charset="2"/>
              <a:buNone/>
            </a:pPr>
            <a:endParaRPr lang="en-US"/>
          </a:p>
          <a:p>
            <a:pPr>
              <a:lnSpc>
                <a:spcPct val="50000"/>
              </a:lnSpc>
              <a:buFont typeface="Wingdings" pitchFamily="2" charset="2"/>
              <a:buNone/>
            </a:pPr>
            <a:r>
              <a:rPr lang="en-US" sz="4000" b="1"/>
              <a:t>YES!</a:t>
            </a:r>
          </a:p>
          <a:p>
            <a:pPr>
              <a:buFont typeface="Wingdings" pitchFamily="2" charset="2"/>
              <a:buNone/>
            </a:pPr>
            <a:endParaRPr lang="en-US"/>
          </a:p>
          <a:p>
            <a:pPr>
              <a:lnSpc>
                <a:spcPct val="50000"/>
              </a:lnSpc>
              <a:buFont typeface="Wingdings" pitchFamily="2" charset="2"/>
              <a:buNone/>
            </a:pPr>
            <a:r>
              <a:rPr lang="en-US"/>
              <a:t>Okay, so how does cache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864837F-BD99-4B43-AD1B-87C037D5DA09}" type="slidenum">
              <a:rPr lang="en-US"/>
              <a:pPr/>
              <a:t>57</a:t>
            </a:fld>
            <a:endParaRPr lang="en-US"/>
          </a:p>
        </p:txBody>
      </p:sp>
      <p:sp>
        <p:nvSpPr>
          <p:cNvPr id="600066" name="Rectangle 2"/>
          <p:cNvSpPr>
            <a:spLocks noGrp="1" noChangeArrowheads="1"/>
          </p:cNvSpPr>
          <p:nvPr>
            <p:ph type="title"/>
          </p:nvPr>
        </p:nvSpPr>
        <p:spPr/>
        <p:txBody>
          <a:bodyPr/>
          <a:lstStyle/>
          <a:p>
            <a:r>
              <a:rPr lang="en-US"/>
              <a:t>Improving Your Cache Hit Rate</a:t>
            </a:r>
          </a:p>
        </p:txBody>
      </p:sp>
      <p:sp>
        <p:nvSpPr>
          <p:cNvPr id="6000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Many scientific codes use a lot more data than can fit in cache all at once.</a:t>
            </a:r>
          </a:p>
          <a:p>
            <a:pPr>
              <a:buFont typeface="Wingdings" pitchFamily="2" charset="2"/>
              <a:buNone/>
            </a:pPr>
            <a:r>
              <a:rPr lang="en-US"/>
              <a:t>Therefore, you need to ensure a high cache hit rate even though you’ve got much more data than cache.</a:t>
            </a:r>
          </a:p>
          <a:p>
            <a:pPr>
              <a:buFont typeface="Wingdings" pitchFamily="2" charset="2"/>
              <a:buNone/>
            </a:pPr>
            <a:r>
              <a:rPr lang="en-US"/>
              <a:t>So, how can you improve your cache hit rate?</a:t>
            </a:r>
          </a:p>
          <a:p>
            <a:pPr>
              <a:buFont typeface="Wingdings" pitchFamily="2" charset="2"/>
              <a:buNone/>
            </a:pPr>
            <a:r>
              <a:rPr lang="en-US"/>
              <a:t>Use the same solution as in Real Estate:</a:t>
            </a:r>
          </a:p>
          <a:p>
            <a:pPr>
              <a:buFont typeface="Wingdings" pitchFamily="2" charset="2"/>
              <a:buNone/>
            </a:pPr>
            <a:r>
              <a:rPr lang="en-US" b="1" u="sng"/>
              <a:t>Location, Location, Location!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E5AEAC-9F9E-41C3-A95B-CBE0D4E897C3}" type="slidenum">
              <a:rPr lang="en-US"/>
              <a:pPr/>
              <a:t>58</a:t>
            </a:fld>
            <a:endParaRPr lang="en-US"/>
          </a:p>
        </p:txBody>
      </p:sp>
      <p:sp>
        <p:nvSpPr>
          <p:cNvPr id="601090" name="Rectangle 2"/>
          <p:cNvSpPr>
            <a:spLocks noGrp="1" noChangeArrowheads="1"/>
          </p:cNvSpPr>
          <p:nvPr>
            <p:ph type="title"/>
          </p:nvPr>
        </p:nvSpPr>
        <p:spPr/>
        <p:txBody>
          <a:bodyPr/>
          <a:lstStyle/>
          <a:p>
            <a:r>
              <a:rPr lang="en-US"/>
              <a:t>Data Locality</a:t>
            </a:r>
          </a:p>
        </p:txBody>
      </p:sp>
      <p:sp>
        <p:nvSpPr>
          <p:cNvPr id="601091" name="Rectangle 3"/>
          <p:cNvSpPr>
            <a:spLocks noGrp="1" noChangeArrowheads="1"/>
          </p:cNvSpPr>
          <p:nvPr>
            <p:ph type="body" idx="1"/>
          </p:nvPr>
        </p:nvSpPr>
        <p:spPr>
          <a:xfrm>
            <a:off x="609600" y="1219200"/>
            <a:ext cx="8001000" cy="4876800"/>
          </a:xfrm>
        </p:spPr>
        <p:txBody>
          <a:bodyPr/>
          <a:lstStyle/>
          <a:p>
            <a:pPr>
              <a:lnSpc>
                <a:spcPct val="90000"/>
              </a:lnSpc>
              <a:buFont typeface="Wingdings" pitchFamily="2" charset="2"/>
              <a:buNone/>
            </a:pPr>
            <a:r>
              <a:rPr lang="en-US" b="1" i="1" u="sng" dirty="0"/>
              <a:t>Data locality</a:t>
            </a:r>
            <a:r>
              <a:rPr lang="en-US" dirty="0"/>
              <a:t> is the principle that, if you use data in a particular memory address, then </a:t>
            </a:r>
            <a:r>
              <a:rPr lang="en-US" b="1" u="sng" dirty="0">
                <a:solidFill>
                  <a:schemeClr val="folHlink"/>
                </a:solidFill>
              </a:rPr>
              <a:t>very soon</a:t>
            </a:r>
            <a:r>
              <a:rPr lang="en-US" dirty="0"/>
              <a:t> you’ll use either </a:t>
            </a:r>
            <a:r>
              <a:rPr lang="en-US" b="1" u="sng" dirty="0">
                <a:solidFill>
                  <a:schemeClr val="folHlink"/>
                </a:solidFill>
              </a:rPr>
              <a:t>the same address</a:t>
            </a:r>
            <a:r>
              <a:rPr lang="en-US" dirty="0"/>
              <a:t> or </a:t>
            </a:r>
            <a:r>
              <a:rPr lang="en-US" b="1" u="sng" dirty="0">
                <a:solidFill>
                  <a:schemeClr val="folHlink"/>
                </a:solidFill>
              </a:rPr>
              <a:t>a nearby address</a:t>
            </a:r>
            <a:r>
              <a:rPr lang="en-US" dirty="0"/>
              <a:t>.</a:t>
            </a:r>
          </a:p>
          <a:p>
            <a:pPr>
              <a:lnSpc>
                <a:spcPct val="90000"/>
              </a:lnSpc>
            </a:pPr>
            <a:r>
              <a:rPr lang="en-US" b="1" i="1" u="sng" dirty="0"/>
              <a:t>Temporal locality</a:t>
            </a:r>
            <a:r>
              <a:rPr lang="en-US" dirty="0"/>
              <a:t>:  if you’re using address </a:t>
            </a:r>
            <a:r>
              <a:rPr lang="en-US" b="1" dirty="0">
                <a:latin typeface="Courier New" pitchFamily="49" charset="0"/>
              </a:rPr>
              <a:t>A</a:t>
            </a:r>
            <a:r>
              <a:rPr lang="en-US" dirty="0"/>
              <a:t> now, then you’ll probably soon use address </a:t>
            </a:r>
            <a:r>
              <a:rPr lang="en-US" b="1" dirty="0">
                <a:latin typeface="Courier New" pitchFamily="49" charset="0"/>
              </a:rPr>
              <a:t>A</a:t>
            </a:r>
            <a:r>
              <a:rPr lang="en-US" dirty="0"/>
              <a:t> again.</a:t>
            </a:r>
          </a:p>
          <a:p>
            <a:pPr>
              <a:lnSpc>
                <a:spcPct val="90000"/>
              </a:lnSpc>
            </a:pPr>
            <a:r>
              <a:rPr lang="en-US" b="1" i="1" u="sng" dirty="0"/>
              <a:t>Spatial locality</a:t>
            </a:r>
            <a:r>
              <a:rPr lang="en-US" dirty="0"/>
              <a:t>:  if you’re using address </a:t>
            </a:r>
            <a:r>
              <a:rPr lang="en-US" b="1" dirty="0">
                <a:latin typeface="Courier New" pitchFamily="49" charset="0"/>
              </a:rPr>
              <a:t>A</a:t>
            </a:r>
            <a:r>
              <a:rPr lang="en-US" dirty="0"/>
              <a:t> now, then you’ll probably soon use addresses between  </a:t>
            </a:r>
            <a:r>
              <a:rPr lang="en-US" b="1" dirty="0" smtClean="0">
                <a:latin typeface="Courier New" pitchFamily="49" charset="0"/>
              </a:rPr>
              <a:t>A-k </a:t>
            </a:r>
            <a:r>
              <a:rPr lang="en-US" dirty="0" smtClean="0"/>
              <a:t>and  </a:t>
            </a:r>
            <a:r>
              <a:rPr lang="en-US" b="1" dirty="0" err="1">
                <a:latin typeface="Courier New" pitchFamily="49" charset="0"/>
              </a:rPr>
              <a:t>A+k</a:t>
            </a:r>
            <a:r>
              <a:rPr lang="en-US" dirty="0"/>
              <a:t>, where </a:t>
            </a:r>
            <a:r>
              <a:rPr lang="en-US" b="1" dirty="0">
                <a:latin typeface="Courier New" pitchFamily="49" charset="0"/>
              </a:rPr>
              <a:t>k</a:t>
            </a:r>
            <a:r>
              <a:rPr lang="en-US" dirty="0"/>
              <a:t> is small.</a:t>
            </a:r>
          </a:p>
          <a:p>
            <a:pPr>
              <a:lnSpc>
                <a:spcPct val="80000"/>
              </a:lnSpc>
              <a:buFont typeface="Wingdings" pitchFamily="2" charset="2"/>
              <a:buNone/>
            </a:pPr>
            <a:r>
              <a:rPr lang="en-US" dirty="0"/>
              <a:t>Note that this principle works well for sufficiently small values of “soon.”</a:t>
            </a:r>
          </a:p>
          <a:p>
            <a:pPr>
              <a:lnSpc>
                <a:spcPct val="80000"/>
              </a:lnSpc>
              <a:buFont typeface="Wingdings" pitchFamily="2" charset="2"/>
              <a:buNone/>
            </a:pPr>
            <a:r>
              <a:rPr lang="en-US" dirty="0"/>
              <a:t>Cache is designed to exploit locality, which is why a cache miss causes a whole line to be loaded.</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80F493A4-C6D7-4DD4-9254-CDC4806DDB3E}" type="slidenum">
              <a:rPr lang="en-US"/>
              <a:pPr/>
              <a:t>59</a:t>
            </a:fld>
            <a:endParaRPr lang="en-US"/>
          </a:p>
        </p:txBody>
      </p:sp>
      <p:sp>
        <p:nvSpPr>
          <p:cNvPr id="602114" name="Rectangle 2"/>
          <p:cNvSpPr>
            <a:spLocks noGrp="1" noChangeArrowheads="1"/>
          </p:cNvSpPr>
          <p:nvPr>
            <p:ph type="title"/>
          </p:nvPr>
        </p:nvSpPr>
        <p:spPr/>
        <p:txBody>
          <a:bodyPr/>
          <a:lstStyle/>
          <a:p>
            <a:r>
              <a:rPr lang="en-US"/>
              <a:t>Data Locality Is Empirical: C</a:t>
            </a:r>
          </a:p>
        </p:txBody>
      </p:sp>
      <p:sp>
        <p:nvSpPr>
          <p:cNvPr id="602115"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2116" name="Text Box 4"/>
          <p:cNvSpPr txBox="1">
            <a:spLocks noChangeArrowheads="1"/>
          </p:cNvSpPr>
          <p:nvPr/>
        </p:nvSpPr>
        <p:spPr bwMode="auto">
          <a:xfrm>
            <a:off x="609600" y="2895600"/>
            <a:ext cx="7804150" cy="2835275"/>
          </a:xfrm>
          <a:prstGeom prst="rect">
            <a:avLst/>
          </a:prstGeom>
          <a:noFill/>
          <a:ln w="9525">
            <a:noFill/>
            <a:miter lim="800000"/>
            <a:headEnd/>
            <a:tailEnd/>
          </a:ln>
          <a:effectLst/>
        </p:spPr>
        <p:txBody>
          <a:bodyPr wrap="none">
            <a:spAutoFit/>
          </a:bodyPr>
          <a:lstStyle/>
          <a:p>
            <a:pPr algn="l"/>
            <a:r>
              <a:rPr lang="en-US" sz="2000" b="1">
                <a:latin typeface="Courier New" pitchFamily="49" charset="0"/>
              </a:rPr>
              <a:t>void ordered_fill (float* array, int array_length)</a:t>
            </a:r>
          </a:p>
          <a:p>
            <a:pPr algn="l"/>
            <a:r>
              <a:rPr lang="en-US" sz="2000" b="1">
                <a:latin typeface="Courier New" pitchFamily="49" charset="0"/>
              </a:rPr>
              <a:t>{ /* ordered_fill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array[index] = index;</a:t>
            </a:r>
          </a:p>
          <a:p>
            <a:pPr algn="l"/>
            <a:r>
              <a:rPr lang="en-US" sz="2000" b="1">
                <a:latin typeface="Courier New" pitchFamily="49" charset="0"/>
              </a:rPr>
              <a:t>  } /* for index */</a:t>
            </a:r>
          </a:p>
          <a:p>
            <a:pPr algn="l"/>
            <a:r>
              <a:rPr lang="en-US" sz="2000" b="1">
                <a:latin typeface="Courier New" pitchFamily="49" charset="0"/>
              </a:rPr>
              <a:t>} /* ordered_fill */</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6</a:t>
            </a:fld>
            <a:endParaRPr lang="en-US"/>
          </a:p>
        </p:txBody>
      </p:sp>
      <p:sp>
        <p:nvSpPr>
          <p:cNvPr id="452610" name="Rectangle 2"/>
          <p:cNvSpPr>
            <a:spLocks noGrp="1" noChangeArrowheads="1"/>
          </p:cNvSpPr>
          <p:nvPr>
            <p:ph type="title"/>
          </p:nvPr>
        </p:nvSpPr>
        <p:spPr/>
        <p:txBody>
          <a:bodyPr/>
          <a:lstStyle/>
          <a:p>
            <a:r>
              <a:rPr lang="en-US" sz="3600" dirty="0" smtClean="0"/>
              <a:t>EVO</a:t>
            </a:r>
            <a:endParaRPr lang="en-US" sz="3600" dirty="0"/>
          </a:p>
        </p:txBody>
      </p:sp>
      <p:sp>
        <p:nvSpPr>
          <p:cNvPr id="452611" name="Rectangle 3"/>
          <p:cNvSpPr>
            <a:spLocks noGrp="1" noChangeArrowheads="1"/>
          </p:cNvSpPr>
          <p:nvPr>
            <p:ph type="body" idx="1"/>
          </p:nvPr>
        </p:nvSpPr>
        <p:spPr/>
        <p:txBody>
          <a:bodyPr/>
          <a:lstStyle/>
          <a:p>
            <a:pPr>
              <a:buFont typeface="Wingdings" pitchFamily="2" charset="2"/>
              <a:buNone/>
            </a:pPr>
            <a:r>
              <a:rPr lang="en-US" dirty="0" smtClean="0"/>
              <a:t>There’s a quick tutorial on the OSCER education webpage.</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53648629-C595-4B5D-AA7A-A3F7DD770815}" type="slidenum">
              <a:rPr lang="en-US"/>
              <a:pPr/>
              <a:t>60</a:t>
            </a:fld>
            <a:endParaRPr lang="en-US"/>
          </a:p>
        </p:txBody>
      </p:sp>
      <p:sp>
        <p:nvSpPr>
          <p:cNvPr id="603138" name="Rectangle 2"/>
          <p:cNvSpPr>
            <a:spLocks noGrp="1" noChangeArrowheads="1"/>
          </p:cNvSpPr>
          <p:nvPr>
            <p:ph type="title"/>
          </p:nvPr>
        </p:nvSpPr>
        <p:spPr/>
        <p:txBody>
          <a:bodyPr/>
          <a:lstStyle/>
          <a:p>
            <a:r>
              <a:rPr lang="en-US"/>
              <a:t>Data Locality Is Empirical: F90</a:t>
            </a:r>
          </a:p>
        </p:txBody>
      </p:sp>
      <p:sp>
        <p:nvSpPr>
          <p:cNvPr id="603139" name="Rectangle 3"/>
          <p:cNvSpPr>
            <a:spLocks noGrp="1" noChangeArrowheads="1"/>
          </p:cNvSpPr>
          <p:nvPr>
            <p:ph type="body" idx="1"/>
          </p:nvPr>
        </p:nvSpPr>
        <p:spPr>
          <a:xfrm>
            <a:off x="609600" y="1371600"/>
            <a:ext cx="7924800" cy="1143000"/>
          </a:xfrm>
        </p:spPr>
        <p:txBody>
          <a:bodyPr/>
          <a:lstStyle/>
          <a:p>
            <a:pPr>
              <a:buFont typeface="Wingdings" pitchFamily="2" charset="2"/>
              <a:buNone/>
            </a:pPr>
            <a:r>
              <a:rPr lang="en-US"/>
              <a:t>Data locality has been observed empirically in many, many programs.</a:t>
            </a:r>
          </a:p>
        </p:txBody>
      </p:sp>
      <p:sp>
        <p:nvSpPr>
          <p:cNvPr id="603140" name="Text Box 4"/>
          <p:cNvSpPr txBox="1">
            <a:spLocks noChangeArrowheads="1"/>
          </p:cNvSpPr>
          <p:nvPr/>
        </p:nvSpPr>
        <p:spPr bwMode="auto">
          <a:xfrm>
            <a:off x="609600" y="2895600"/>
            <a:ext cx="7956550" cy="3444875"/>
          </a:xfrm>
          <a:prstGeom prst="rect">
            <a:avLst/>
          </a:prstGeom>
          <a:noFill/>
          <a:ln w="9525">
            <a:noFill/>
            <a:miter lim="800000"/>
            <a:headEnd/>
            <a:tailEnd/>
          </a:ln>
          <a:effectLst/>
        </p:spPr>
        <p:txBody>
          <a:bodyPr wrap="none">
            <a:spAutoFit/>
          </a:bodyPr>
          <a:lstStyle/>
          <a:p>
            <a:pPr algn="l"/>
            <a:r>
              <a:rPr lang="en-US" sz="2000" b="1">
                <a:latin typeface="Courier New" pitchFamily="49" charset="0"/>
              </a:rPr>
              <a:t>SUBROUTINE ordered_fill (array, array_length)</a:t>
            </a:r>
          </a:p>
          <a:p>
            <a:pPr algn="l"/>
            <a:r>
              <a:rPr lang="en-US" sz="2000" b="1">
                <a:latin typeface="Courier New" pitchFamily="49" charset="0"/>
              </a:rPr>
              <a:t>  IMPLICIT NONE</a:t>
            </a:r>
          </a:p>
          <a:p>
            <a:pPr algn="l"/>
            <a:r>
              <a:rPr lang="en-US" sz="2000" b="1">
                <a:latin typeface="Courier New" pitchFamily="49" charset="0"/>
              </a:rPr>
              <a:t>  INTEGER,INTENT(IN) :: array_length</a:t>
            </a:r>
          </a:p>
          <a:p>
            <a:pPr algn="l"/>
            <a:r>
              <a:rPr lang="en-US" sz="2000" b="1">
                <a:latin typeface="Courier New" pitchFamily="49" charset="0"/>
              </a:rPr>
              <a:t>  REAL,DIMENSION(array_length),INTENT(OUT) :: array</a:t>
            </a:r>
          </a:p>
          <a:p>
            <a:pPr algn="l"/>
            <a:r>
              <a:rPr lang="en-US" sz="2000" b="1">
                <a:latin typeface="Courier New" pitchFamily="49" charset="0"/>
              </a:rPr>
              <a:t>  INTEGER :: index</a:t>
            </a:r>
          </a:p>
          <a:p>
            <a:pPr algn="l"/>
            <a:endParaRPr lang="en-US" sz="2000" b="1">
              <a:latin typeface="Courier New" pitchFamily="49" charset="0"/>
            </a:endParaRPr>
          </a:p>
          <a:p>
            <a:pPr algn="l"/>
            <a:r>
              <a:rPr lang="en-US" sz="2000" b="1">
                <a:latin typeface="Courier New" pitchFamily="49" charset="0"/>
              </a:rPr>
              <a:t>  DO index = 1, array_length</a:t>
            </a:r>
          </a:p>
          <a:p>
            <a:pPr algn="l"/>
            <a:r>
              <a:rPr lang="en-US" sz="2000" b="1">
                <a:latin typeface="Courier New" pitchFamily="49" charset="0"/>
              </a:rPr>
              <a:t>    array(index) = index</a:t>
            </a:r>
          </a:p>
          <a:p>
            <a:pPr algn="l"/>
            <a:r>
              <a:rPr lang="en-US" sz="2000" b="1">
                <a:latin typeface="Courier New" pitchFamily="49" charset="0"/>
              </a:rPr>
              <a:t>  END DO</a:t>
            </a:r>
          </a:p>
          <a:p>
            <a:pPr algn="l"/>
            <a:r>
              <a:rPr lang="en-US" sz="2000" b="1">
                <a:latin typeface="Courier New" pitchFamily="49" charset="0"/>
              </a:rPr>
              <a:t>END SUBROUTINE ordered_fill</a:t>
            </a:r>
          </a:p>
          <a:p>
            <a:pPr algn="l"/>
            <a:endParaRPr lang="en-US" sz="2000" b="1">
              <a:latin typeface="Courier New" pitchFamily="49" charset="0"/>
            </a:endParaRP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D8D5BB3-A131-4DBB-8AF5-3A8F74B0BBD2}" type="slidenum">
              <a:rPr lang="en-US"/>
              <a:pPr/>
              <a:t>61</a:t>
            </a:fld>
            <a:endParaRPr lang="en-US"/>
          </a:p>
        </p:txBody>
      </p:sp>
      <p:sp>
        <p:nvSpPr>
          <p:cNvPr id="604162" name="Rectangle 2"/>
          <p:cNvSpPr>
            <a:spLocks noGrp="1" noChangeArrowheads="1"/>
          </p:cNvSpPr>
          <p:nvPr>
            <p:ph type="title"/>
          </p:nvPr>
        </p:nvSpPr>
        <p:spPr/>
        <p:txBody>
          <a:bodyPr/>
          <a:lstStyle/>
          <a:p>
            <a:r>
              <a:rPr lang="en-US"/>
              <a:t>No Locality Example: C</a:t>
            </a:r>
          </a:p>
        </p:txBody>
      </p:sp>
      <p:sp>
        <p:nvSpPr>
          <p:cNvPr id="604163"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4164" name="Text Box 4"/>
          <p:cNvSpPr txBox="1">
            <a:spLocks noChangeArrowheads="1"/>
          </p:cNvSpPr>
          <p:nvPr/>
        </p:nvSpPr>
        <p:spPr bwMode="auto">
          <a:xfrm>
            <a:off x="381000" y="2590800"/>
            <a:ext cx="8382000" cy="3140075"/>
          </a:xfrm>
          <a:prstGeom prst="rect">
            <a:avLst/>
          </a:prstGeom>
          <a:noFill/>
          <a:ln w="9525">
            <a:noFill/>
            <a:miter lim="800000"/>
            <a:headEnd/>
            <a:tailEnd/>
          </a:ln>
          <a:effectLst/>
        </p:spPr>
        <p:txBody>
          <a:bodyPr>
            <a:spAutoFit/>
          </a:bodyPr>
          <a:lstStyle/>
          <a:p>
            <a:pPr algn="l"/>
            <a:r>
              <a:rPr lang="en-US" sz="2000" b="1">
                <a:latin typeface="Courier New" pitchFamily="49" charset="0"/>
              </a:rPr>
              <a:t>void random_fill (float* array,</a:t>
            </a:r>
          </a:p>
          <a:p>
            <a:pPr algn="l"/>
            <a:r>
              <a:rPr lang="en-US" sz="2000" b="1">
                <a:latin typeface="Courier New" pitchFamily="49" charset="0"/>
              </a:rPr>
              <a:t>                  int* random_permutation_index,</a:t>
            </a:r>
          </a:p>
          <a:p>
            <a:pPr algn="l"/>
            <a:r>
              <a:rPr lang="en-US" sz="2000" b="1">
                <a:latin typeface="Courier New" pitchFamily="49" charset="0"/>
              </a:rPr>
              <a:t>                  int array_length)</a:t>
            </a:r>
          </a:p>
          <a:p>
            <a:pPr algn="l"/>
            <a:r>
              <a:rPr lang="en-US" sz="2000" b="1">
                <a:latin typeface="Courier New" pitchFamily="49" charset="0"/>
              </a:rPr>
              <a:t>{ /* random_fill */</a:t>
            </a:r>
          </a:p>
          <a:p>
            <a:pPr algn="l"/>
            <a:r>
              <a:rPr lang="en-US" sz="2000" b="1">
                <a:latin typeface="Courier New" pitchFamily="49" charset="0"/>
              </a:rPr>
              <a:t>  int index;</a:t>
            </a:r>
          </a:p>
          <a:p>
            <a:pPr algn="l"/>
            <a:endParaRPr lang="en-US" sz="2000" b="1">
              <a:latin typeface="Courier New" pitchFamily="49" charset="0"/>
            </a:endParaRPr>
          </a:p>
          <a:p>
            <a:pPr algn="l"/>
            <a:r>
              <a:rPr lang="en-US" sz="2000" b="1">
                <a:latin typeface="Courier New" pitchFamily="49" charset="0"/>
              </a:rPr>
              <a:t>  for (index = 0; index &lt; array_length; index++) {</a:t>
            </a:r>
          </a:p>
          <a:p>
            <a:pPr algn="l"/>
            <a:r>
              <a:rPr lang="en-US" sz="2000" b="1">
                <a:latin typeface="Courier New" pitchFamily="49" charset="0"/>
              </a:rPr>
              <a:t>    array[random_permutation_index[index]] = index;</a:t>
            </a:r>
          </a:p>
          <a:p>
            <a:pPr algn="l"/>
            <a:r>
              <a:rPr lang="en-US" sz="2000" b="1">
                <a:latin typeface="Courier New" pitchFamily="49" charset="0"/>
              </a:rPr>
              <a:t>  } /* for index */</a:t>
            </a:r>
          </a:p>
          <a:p>
            <a:pPr algn="l"/>
            <a:r>
              <a:rPr lang="en-US" sz="2000" b="1">
                <a:latin typeface="Courier New" pitchFamily="49" charset="0"/>
              </a:rPr>
              <a:t>} /* random_fill */</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C61AEFCF-DC53-42E8-AB90-2ED972125A3F}" type="slidenum">
              <a:rPr lang="en-US"/>
              <a:pPr/>
              <a:t>62</a:t>
            </a:fld>
            <a:endParaRPr lang="en-US"/>
          </a:p>
        </p:txBody>
      </p:sp>
      <p:sp>
        <p:nvSpPr>
          <p:cNvPr id="605186" name="Rectangle 2"/>
          <p:cNvSpPr>
            <a:spLocks noGrp="1" noChangeArrowheads="1"/>
          </p:cNvSpPr>
          <p:nvPr>
            <p:ph type="title"/>
          </p:nvPr>
        </p:nvSpPr>
        <p:spPr/>
        <p:txBody>
          <a:bodyPr/>
          <a:lstStyle/>
          <a:p>
            <a:r>
              <a:rPr lang="en-US"/>
              <a:t>No Locality Example: F90</a:t>
            </a:r>
          </a:p>
        </p:txBody>
      </p:sp>
      <p:sp>
        <p:nvSpPr>
          <p:cNvPr id="605187" name="Rectangle 3"/>
          <p:cNvSpPr>
            <a:spLocks noGrp="1" noChangeArrowheads="1"/>
          </p:cNvSpPr>
          <p:nvPr>
            <p:ph type="body" idx="1"/>
          </p:nvPr>
        </p:nvSpPr>
        <p:spPr>
          <a:xfrm>
            <a:off x="609600" y="1371600"/>
            <a:ext cx="7924800" cy="1981200"/>
          </a:xfrm>
        </p:spPr>
        <p:txBody>
          <a:bodyPr/>
          <a:lstStyle/>
          <a:p>
            <a:pPr>
              <a:buFont typeface="Wingdings" pitchFamily="2" charset="2"/>
              <a:buNone/>
            </a:pPr>
            <a:r>
              <a:rPr lang="en-US"/>
              <a:t>In principle, you could write a program that exhibited </a:t>
            </a:r>
            <a:r>
              <a:rPr lang="en-US" b="1" u="sng"/>
              <a:t>absolutely no data locality at all</a:t>
            </a:r>
            <a:r>
              <a:rPr lang="en-US"/>
              <a:t>:</a:t>
            </a:r>
          </a:p>
        </p:txBody>
      </p:sp>
      <p:sp>
        <p:nvSpPr>
          <p:cNvPr id="605188" name="Text Box 4"/>
          <p:cNvSpPr txBox="1">
            <a:spLocks noChangeArrowheads="1"/>
          </p:cNvSpPr>
          <p:nvPr/>
        </p:nvSpPr>
        <p:spPr bwMode="auto">
          <a:xfrm>
            <a:off x="381000" y="2286000"/>
            <a:ext cx="8382000" cy="3540125"/>
          </a:xfrm>
          <a:prstGeom prst="rect">
            <a:avLst/>
          </a:prstGeom>
          <a:noFill/>
          <a:ln w="9525">
            <a:noFill/>
            <a:miter lim="800000"/>
            <a:headEnd/>
            <a:tailEnd/>
          </a:ln>
          <a:effectLst/>
        </p:spPr>
        <p:txBody>
          <a:bodyPr>
            <a:spAutoFit/>
          </a:bodyPr>
          <a:lstStyle/>
          <a:p>
            <a:pPr algn="l"/>
            <a:r>
              <a:rPr lang="en-US" sz="2000" b="1">
                <a:latin typeface="Courier New" pitchFamily="49" charset="0"/>
              </a:rPr>
              <a:t>SUBROUTINE random_fill (array,</a:t>
            </a:r>
          </a:p>
          <a:p>
            <a:pPr algn="l">
              <a:lnSpc>
                <a:spcPct val="90000"/>
              </a:lnSpc>
            </a:pPr>
            <a:r>
              <a:rPr lang="en-US" sz="2000" b="1">
                <a:latin typeface="Courier New" pitchFamily="49" charset="0"/>
              </a:rPr>
              <a:t>              random_permutation_index, array_length)</a:t>
            </a:r>
          </a:p>
          <a:p>
            <a:pPr algn="l">
              <a:lnSpc>
                <a:spcPct val="90000"/>
              </a:lnSpc>
            </a:pPr>
            <a:r>
              <a:rPr lang="en-US" sz="2000" b="1">
                <a:latin typeface="Courier New" pitchFamily="49" charset="0"/>
              </a:rPr>
              <a:t>  IMPLICIT NONE</a:t>
            </a:r>
          </a:p>
          <a:p>
            <a:pPr algn="l">
              <a:lnSpc>
                <a:spcPct val="90000"/>
              </a:lnSpc>
            </a:pPr>
            <a:r>
              <a:rPr lang="en-US" sz="2000" b="1">
                <a:latin typeface="Courier New" pitchFamily="49" charset="0"/>
              </a:rPr>
              <a:t>  INTEGER,INTENT(IN) :: array_length</a:t>
            </a:r>
          </a:p>
          <a:p>
            <a:pPr algn="l">
              <a:lnSpc>
                <a:spcPct val="90000"/>
              </a:lnSpc>
            </a:pPr>
            <a:r>
              <a:rPr lang="en-US" sz="2000" b="1">
                <a:latin typeface="Courier New" pitchFamily="49" charset="0"/>
              </a:rPr>
              <a:t>  INTEGER,DIMENSION(array_length),INTENT(IN) :: &amp;</a:t>
            </a:r>
          </a:p>
          <a:p>
            <a:pPr algn="l">
              <a:lnSpc>
                <a:spcPct val="90000"/>
              </a:lnSpc>
            </a:pPr>
            <a:r>
              <a:rPr lang="en-US" sz="2000" b="1">
                <a:latin typeface="Courier New" pitchFamily="49" charset="0"/>
              </a:rPr>
              <a:t>&amp;   random_permutation_index</a:t>
            </a:r>
          </a:p>
          <a:p>
            <a:pPr algn="l">
              <a:lnSpc>
                <a:spcPct val="90000"/>
              </a:lnSpc>
            </a:pPr>
            <a:r>
              <a:rPr lang="en-US" sz="2000" b="1">
                <a:latin typeface="Courier New" pitchFamily="49" charset="0"/>
              </a:rPr>
              <a:t>  REAL,DIMENSION(array_length),INTENT(OUT) :: array</a:t>
            </a:r>
          </a:p>
          <a:p>
            <a:pPr algn="l">
              <a:lnSpc>
                <a:spcPct val="90000"/>
              </a:lnSpc>
            </a:pPr>
            <a:r>
              <a:rPr lang="en-US" sz="2000" b="1">
                <a:latin typeface="Courier New" pitchFamily="49" charset="0"/>
              </a:rPr>
              <a:t>  INTEGER :: index</a:t>
            </a:r>
          </a:p>
          <a:p>
            <a:pPr algn="l">
              <a:lnSpc>
                <a:spcPct val="30000"/>
              </a:lnSpc>
            </a:pPr>
            <a:endParaRPr lang="en-US" sz="2000" b="1">
              <a:latin typeface="Courier New" pitchFamily="49" charset="0"/>
            </a:endParaRPr>
          </a:p>
          <a:p>
            <a:pPr algn="l"/>
            <a:r>
              <a:rPr lang="en-US" sz="2000" b="1">
                <a:latin typeface="Courier New" pitchFamily="49" charset="0"/>
              </a:rPr>
              <a:t>  DO index = 1, array_length</a:t>
            </a:r>
          </a:p>
          <a:p>
            <a:pPr algn="l">
              <a:lnSpc>
                <a:spcPct val="90000"/>
              </a:lnSpc>
            </a:pPr>
            <a:r>
              <a:rPr lang="en-US" sz="2000" b="1">
                <a:latin typeface="Courier New" pitchFamily="49" charset="0"/>
              </a:rPr>
              <a:t>    array(random_permutation_index(index)) = index</a:t>
            </a:r>
          </a:p>
          <a:p>
            <a:pPr algn="l">
              <a:lnSpc>
                <a:spcPct val="90000"/>
              </a:lnSpc>
            </a:pPr>
            <a:r>
              <a:rPr lang="en-US" sz="2000" b="1">
                <a:latin typeface="Courier New" pitchFamily="49" charset="0"/>
              </a:rPr>
              <a:t>  END DO</a:t>
            </a:r>
          </a:p>
          <a:p>
            <a:pPr algn="l">
              <a:lnSpc>
                <a:spcPct val="90000"/>
              </a:lnSpc>
            </a:pPr>
            <a:r>
              <a:rPr lang="en-US" sz="2000" b="1">
                <a:latin typeface="Courier New" pitchFamily="49" charset="0"/>
              </a:rPr>
              <a:t>END SUBROUTINE random_fill</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A3BBD978-DAB9-46D9-A340-7E8FF2B07BFA}" type="slidenum">
              <a:rPr lang="en-US"/>
              <a:pPr/>
              <a:t>63</a:t>
            </a:fld>
            <a:endParaRPr lang="en-US"/>
          </a:p>
        </p:txBody>
      </p:sp>
      <p:sp>
        <p:nvSpPr>
          <p:cNvPr id="606210" name="Rectangle 2"/>
          <p:cNvSpPr>
            <a:spLocks noGrp="1" noChangeArrowheads="1"/>
          </p:cNvSpPr>
          <p:nvPr>
            <p:ph type="title"/>
          </p:nvPr>
        </p:nvSpPr>
        <p:spPr/>
        <p:txBody>
          <a:bodyPr/>
          <a:lstStyle/>
          <a:p>
            <a:r>
              <a:rPr lang="en-US"/>
              <a:t>Permuted vs. Ordered</a:t>
            </a:r>
          </a:p>
        </p:txBody>
      </p:sp>
      <p:graphicFrame>
        <p:nvGraphicFramePr>
          <p:cNvPr id="606211" name="Object 3"/>
          <p:cNvGraphicFramePr>
            <a:graphicFrameLocks noChangeAspect="1"/>
          </p:cNvGraphicFramePr>
          <p:nvPr>
            <p:ph type="chart" idx="1"/>
          </p:nvPr>
        </p:nvGraphicFramePr>
        <p:xfrm>
          <a:off x="990600" y="990600"/>
          <a:ext cx="7773988" cy="4649788"/>
        </p:xfrm>
        <a:graphic>
          <a:graphicData uri="http://schemas.openxmlformats.org/presentationml/2006/ole">
            <p:oleObj spid="_x0000_s97282" name="Chart" r:id="rId4" imgW="7772400" imgH="4648290" progId="MSGraph.Chart.8">
              <p:embed followColorScheme="full"/>
            </p:oleObj>
          </a:graphicData>
        </a:graphic>
      </p:graphicFrame>
      <p:sp>
        <p:nvSpPr>
          <p:cNvPr id="606212" name="Text Box 4"/>
          <p:cNvSpPr txBox="1">
            <a:spLocks noChangeArrowheads="1"/>
          </p:cNvSpPr>
          <p:nvPr/>
        </p:nvSpPr>
        <p:spPr bwMode="auto">
          <a:xfrm>
            <a:off x="381000" y="5181600"/>
            <a:ext cx="7848600" cy="822325"/>
          </a:xfrm>
          <a:prstGeom prst="rect">
            <a:avLst/>
          </a:prstGeom>
          <a:noFill/>
          <a:ln w="9525">
            <a:noFill/>
            <a:miter lim="800000"/>
            <a:headEnd/>
            <a:tailEnd/>
          </a:ln>
          <a:effectLst/>
        </p:spPr>
        <p:txBody>
          <a:bodyPr>
            <a:spAutoFit/>
          </a:bodyPr>
          <a:lstStyle/>
          <a:p>
            <a:r>
              <a:rPr lang="en-US" sz="2400"/>
              <a:t>In a simple array fill, locality provides a factor of 8 to 20 speedup over a randomly ordered fill on a Pentium4.</a:t>
            </a:r>
          </a:p>
        </p:txBody>
      </p:sp>
      <p:grpSp>
        <p:nvGrpSpPr>
          <p:cNvPr id="2" name="Group 5"/>
          <p:cNvGrpSpPr>
            <a:grpSpLocks/>
          </p:cNvGrpSpPr>
          <p:nvPr/>
        </p:nvGrpSpPr>
        <p:grpSpPr bwMode="auto">
          <a:xfrm>
            <a:off x="457200" y="2057400"/>
            <a:ext cx="1066800" cy="2514600"/>
            <a:chOff x="288" y="1296"/>
            <a:chExt cx="672" cy="1584"/>
          </a:xfrm>
        </p:grpSpPr>
        <p:sp>
          <p:nvSpPr>
            <p:cNvPr id="606214" name="AutoShape 6"/>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06215" name="Text Box 7"/>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aphicFrame>
        <p:nvGraphicFramePr>
          <p:cNvPr id="606216" name="Object 8"/>
          <p:cNvGraphicFramePr>
            <a:graphicFrameLocks noChangeAspect="1"/>
          </p:cNvGraphicFramePr>
          <p:nvPr/>
        </p:nvGraphicFramePr>
        <p:xfrm>
          <a:off x="1608138" y="1292225"/>
          <a:ext cx="6038850" cy="4130675"/>
        </p:xfrm>
        <a:graphic>
          <a:graphicData uri="http://schemas.openxmlformats.org/presentationml/2006/ole">
            <p:oleObj spid="_x0000_s97283" name="Worksheet" r:id="rId5" imgW="8686800" imgH="5943600" progId="Excel.Sheet.8">
              <p:embed/>
            </p:oleObj>
          </a:graphicData>
        </a:graphic>
      </p:graphicFrame>
      <p:sp>
        <p:nvSpPr>
          <p:cNvPr id="11" name="Footer Placeholder 3"/>
          <p:cNvSpPr>
            <a:spLocks noGrp="1"/>
          </p:cNvSpPr>
          <p:nvPr>
            <p:ph type="ftr" sz="quarter" idx="10"/>
          </p:nvPr>
        </p:nvSpPr>
        <p:spPr>
          <a:xfrm>
            <a:off x="1600200" y="6172200"/>
            <a:ext cx="5334000" cy="457200"/>
          </a:xfrm>
        </p:spPr>
        <p:txBody>
          <a:bodyPr/>
          <a:lstStyle/>
          <a:p>
            <a:r>
              <a:rPr lang="en-US" dirty="0" smtClean="0"/>
              <a:t>Supercomputing in Plain English: Storage Hierarchy</a:t>
            </a:r>
            <a:endParaRPr lang="en-US" dirty="0"/>
          </a:p>
          <a:p>
            <a:r>
              <a:rPr lang="en-US" dirty="0" smtClean="0"/>
              <a:t>Tue Feb 15 2011</a:t>
            </a:r>
            <a:endParaRPr lang="en-US" dirty="0"/>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EFC82B9A-6110-4395-9692-664CE32A624B}" type="slidenum">
              <a:rPr lang="en-US"/>
              <a:pPr/>
              <a:t>64</a:t>
            </a:fld>
            <a:endParaRPr lang="en-US"/>
          </a:p>
        </p:txBody>
      </p:sp>
      <p:sp>
        <p:nvSpPr>
          <p:cNvPr id="607234" name="Rectangle 2"/>
          <p:cNvSpPr>
            <a:spLocks noGrp="1" noChangeArrowheads="1"/>
          </p:cNvSpPr>
          <p:nvPr>
            <p:ph type="title"/>
          </p:nvPr>
        </p:nvSpPr>
        <p:spPr/>
        <p:txBody>
          <a:bodyPr/>
          <a:lstStyle/>
          <a:p>
            <a:r>
              <a:rPr lang="en-US"/>
              <a:t>Exploiting Data Locality</a:t>
            </a:r>
          </a:p>
        </p:txBody>
      </p:sp>
      <p:sp>
        <p:nvSpPr>
          <p:cNvPr id="607235" name="Rectangle 3"/>
          <p:cNvSpPr>
            <a:spLocks noGrp="1" noChangeArrowheads="1"/>
          </p:cNvSpPr>
          <p:nvPr>
            <p:ph type="body" idx="1"/>
          </p:nvPr>
        </p:nvSpPr>
        <p:spPr/>
        <p:txBody>
          <a:bodyPr/>
          <a:lstStyle/>
          <a:p>
            <a:pPr>
              <a:buFont typeface="Wingdings" pitchFamily="2" charset="2"/>
              <a:buNone/>
            </a:pPr>
            <a:r>
              <a:rPr lang="en-US"/>
              <a:t>If you know that your code is capable of operating with a decent amount of data locality, then you can get speedup by focusing your energy on improving the locality of the code’s behavior.</a:t>
            </a:r>
          </a:p>
          <a:p>
            <a:pPr>
              <a:buFont typeface="Wingdings" pitchFamily="2" charset="2"/>
              <a:buNone/>
            </a:pPr>
            <a:r>
              <a:rPr lang="en-US"/>
              <a:t>This will substantially increase your </a:t>
            </a:r>
            <a:r>
              <a:rPr lang="en-US" b="1" u="sng">
                <a:solidFill>
                  <a:schemeClr val="folHlink"/>
                </a:solidFill>
              </a:rPr>
              <a:t>cache reuse</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12" name="Slide Number Placeholder 4"/>
          <p:cNvSpPr>
            <a:spLocks noGrp="1"/>
          </p:cNvSpPr>
          <p:nvPr>
            <p:ph type="sldNum" sz="quarter" idx="11"/>
          </p:nvPr>
        </p:nvSpPr>
        <p:spPr/>
        <p:txBody>
          <a:bodyPr/>
          <a:lstStyle/>
          <a:p>
            <a:fld id="{E8C06E04-A1DB-48B3-A09D-89D79039721E}" type="slidenum">
              <a:rPr lang="en-US"/>
              <a:pPr/>
              <a:t>65</a:t>
            </a:fld>
            <a:endParaRPr lang="en-US"/>
          </a:p>
        </p:txBody>
      </p:sp>
      <p:sp>
        <p:nvSpPr>
          <p:cNvPr id="608258" name="Rectangle 2"/>
          <p:cNvSpPr>
            <a:spLocks noGrp="1" noChangeArrowheads="1"/>
          </p:cNvSpPr>
          <p:nvPr>
            <p:ph type="title"/>
          </p:nvPr>
        </p:nvSpPr>
        <p:spPr/>
        <p:txBody>
          <a:bodyPr/>
          <a:lstStyle/>
          <a:p>
            <a:r>
              <a:rPr lang="en-US"/>
              <a:t>A Sample Application</a:t>
            </a:r>
          </a:p>
        </p:txBody>
      </p:sp>
      <p:sp>
        <p:nvSpPr>
          <p:cNvPr id="608259" name="Rectangle 3"/>
          <p:cNvSpPr>
            <a:spLocks noGrp="1" noChangeArrowheads="1"/>
          </p:cNvSpPr>
          <p:nvPr>
            <p:ph type="body" idx="1"/>
          </p:nvPr>
        </p:nvSpPr>
        <p:spPr>
          <a:xfrm>
            <a:off x="757238" y="1371600"/>
            <a:ext cx="7554912" cy="4648200"/>
          </a:xfrm>
        </p:spPr>
        <p:txBody>
          <a:bodyPr/>
          <a:lstStyle/>
          <a:p>
            <a:pPr>
              <a:buFont typeface="Wingdings" pitchFamily="2" charset="2"/>
              <a:buNone/>
            </a:pPr>
            <a:r>
              <a:rPr lang="en-US" b="1" u="sng"/>
              <a:t>Matrix-Matrix Multiply</a:t>
            </a:r>
          </a:p>
          <a:p>
            <a:pPr>
              <a:lnSpc>
                <a:spcPct val="80000"/>
              </a:lnSpc>
              <a:buFont typeface="Wingdings" pitchFamily="2" charset="2"/>
              <a:buNone/>
            </a:pPr>
            <a:r>
              <a:rPr lang="en-US"/>
              <a:t>Let A, B and C be matrices of sizes</a:t>
            </a:r>
          </a:p>
          <a:p>
            <a:pPr>
              <a:lnSpc>
                <a:spcPct val="70000"/>
              </a:lnSpc>
              <a:buFont typeface="Wingdings" pitchFamily="2" charset="2"/>
              <a:buNone/>
            </a:pPr>
            <a:r>
              <a:rPr lang="en-US" i="1">
                <a:solidFill>
                  <a:schemeClr val="tx2"/>
                </a:solidFill>
              </a:rPr>
              <a:t>nr</a:t>
            </a:r>
            <a:r>
              <a:rPr lang="en-US"/>
              <a:t> </a:t>
            </a:r>
            <a:r>
              <a:rPr lang="en-US">
                <a:sym typeface="Symbol" pitchFamily="18" charset="2"/>
              </a:rPr>
              <a:t></a:t>
            </a:r>
            <a:r>
              <a:rPr lang="en-US"/>
              <a:t> </a:t>
            </a:r>
            <a:r>
              <a:rPr lang="en-US" i="1">
                <a:solidFill>
                  <a:srgbClr val="006600"/>
                </a:solidFill>
              </a:rPr>
              <a:t>nc</a:t>
            </a:r>
            <a:r>
              <a:rPr lang="en-US"/>
              <a:t>, </a:t>
            </a:r>
            <a:r>
              <a:rPr lang="en-US" i="1">
                <a:solidFill>
                  <a:schemeClr val="tx2"/>
                </a:solidFill>
              </a:rPr>
              <a:t>nr</a:t>
            </a:r>
            <a:r>
              <a:rPr lang="en-US"/>
              <a:t> </a:t>
            </a:r>
            <a:r>
              <a:rPr lang="en-US">
                <a:sym typeface="Symbol" pitchFamily="18" charset="2"/>
              </a:rPr>
              <a:t></a:t>
            </a:r>
            <a:r>
              <a:rPr lang="en-US"/>
              <a:t> </a:t>
            </a:r>
            <a:r>
              <a:rPr lang="en-US" i="1">
                <a:solidFill>
                  <a:srgbClr val="800000"/>
                </a:solidFill>
              </a:rPr>
              <a:t>nk</a:t>
            </a:r>
            <a:r>
              <a:rPr lang="en-US"/>
              <a:t> and </a:t>
            </a:r>
            <a:r>
              <a:rPr lang="en-US" i="1">
                <a:solidFill>
                  <a:srgbClr val="800000"/>
                </a:solidFill>
              </a:rPr>
              <a:t>nk</a:t>
            </a:r>
            <a:r>
              <a:rPr lang="en-US"/>
              <a:t> </a:t>
            </a:r>
            <a:r>
              <a:rPr lang="en-US">
                <a:sym typeface="Symbol" pitchFamily="18" charset="2"/>
              </a:rPr>
              <a:t></a:t>
            </a:r>
            <a:r>
              <a:rPr lang="en-US"/>
              <a:t> </a:t>
            </a:r>
            <a:r>
              <a:rPr lang="en-US" i="1">
                <a:solidFill>
                  <a:srgbClr val="006600"/>
                </a:solidFill>
              </a:rPr>
              <a:t>nc</a:t>
            </a:r>
            <a:r>
              <a:rPr lang="en-US"/>
              <a:t>, respectively:</a:t>
            </a:r>
          </a:p>
        </p:txBody>
      </p:sp>
      <p:grpSp>
        <p:nvGrpSpPr>
          <p:cNvPr id="2" name="Group 4"/>
          <p:cNvGrpSpPr>
            <a:grpSpLocks/>
          </p:cNvGrpSpPr>
          <p:nvPr/>
        </p:nvGrpSpPr>
        <p:grpSpPr bwMode="auto">
          <a:xfrm>
            <a:off x="1066800" y="2971800"/>
            <a:ext cx="6807200" cy="1168400"/>
            <a:chOff x="672" y="2016"/>
            <a:chExt cx="4288" cy="736"/>
          </a:xfrm>
        </p:grpSpPr>
        <p:graphicFrame>
          <p:nvGraphicFramePr>
            <p:cNvPr id="608261" name="Object 5"/>
            <p:cNvGraphicFramePr>
              <a:graphicFrameLocks noChangeAspect="1"/>
            </p:cNvGraphicFramePr>
            <p:nvPr/>
          </p:nvGraphicFramePr>
          <p:xfrm>
            <a:off x="672" y="2016"/>
            <a:ext cx="1384" cy="736"/>
          </p:xfrm>
          <a:graphic>
            <a:graphicData uri="http://schemas.openxmlformats.org/presentationml/2006/ole">
              <p:oleObj spid="_x0000_s98307" name="Equation" r:id="rId4" imgW="2197080" imgH="1168200" progId="Equation.3">
                <p:embed/>
              </p:oleObj>
            </a:graphicData>
          </a:graphic>
        </p:graphicFrame>
        <p:graphicFrame>
          <p:nvGraphicFramePr>
            <p:cNvPr id="608262" name="Object 6"/>
            <p:cNvGraphicFramePr>
              <a:graphicFrameLocks noChangeAspect="1"/>
            </p:cNvGraphicFramePr>
            <p:nvPr/>
          </p:nvGraphicFramePr>
          <p:xfrm>
            <a:off x="2160" y="2016"/>
            <a:ext cx="1344" cy="736"/>
          </p:xfrm>
          <a:graphic>
            <a:graphicData uri="http://schemas.openxmlformats.org/presentationml/2006/ole">
              <p:oleObj spid="_x0000_s98308" name="Equation" r:id="rId5" imgW="2133360" imgH="1168200" progId="Equation.3">
                <p:embed/>
              </p:oleObj>
            </a:graphicData>
          </a:graphic>
        </p:graphicFrame>
        <p:graphicFrame>
          <p:nvGraphicFramePr>
            <p:cNvPr id="608263" name="Object 7"/>
            <p:cNvGraphicFramePr>
              <a:graphicFrameLocks noChangeAspect="1"/>
            </p:cNvGraphicFramePr>
            <p:nvPr/>
          </p:nvGraphicFramePr>
          <p:xfrm>
            <a:off x="3600" y="2016"/>
            <a:ext cx="1360" cy="736"/>
          </p:xfrm>
          <a:graphic>
            <a:graphicData uri="http://schemas.openxmlformats.org/presentationml/2006/ole">
              <p:oleObj spid="_x0000_s98309" name="Equation" r:id="rId6" imgW="2158920" imgH="1168200" progId="Equation.3">
                <p:embed/>
              </p:oleObj>
            </a:graphicData>
          </a:graphic>
        </p:graphicFrame>
      </p:grpSp>
      <p:graphicFrame>
        <p:nvGraphicFramePr>
          <p:cNvPr id="608264" name="Object 8"/>
          <p:cNvGraphicFramePr>
            <a:graphicFrameLocks noChangeAspect="1"/>
          </p:cNvGraphicFramePr>
          <p:nvPr/>
        </p:nvGraphicFramePr>
        <p:xfrm>
          <a:off x="1143000" y="4724400"/>
          <a:ext cx="6705600" cy="914400"/>
        </p:xfrm>
        <a:graphic>
          <a:graphicData uri="http://schemas.openxmlformats.org/presentationml/2006/ole">
            <p:oleObj spid="_x0000_s98306" name="Equation" r:id="rId7" imgW="3822480" imgH="431640" progId="Equation.3">
              <p:embed/>
            </p:oleObj>
          </a:graphicData>
        </a:graphic>
      </p:graphicFrame>
      <p:sp>
        <p:nvSpPr>
          <p:cNvPr id="608265" name="Text Box 9"/>
          <p:cNvSpPr txBox="1">
            <a:spLocks noChangeArrowheads="1"/>
          </p:cNvSpPr>
          <p:nvPr/>
        </p:nvSpPr>
        <p:spPr bwMode="auto">
          <a:xfrm>
            <a:off x="746125" y="4249738"/>
            <a:ext cx="4002088" cy="457200"/>
          </a:xfrm>
          <a:prstGeom prst="rect">
            <a:avLst/>
          </a:prstGeom>
          <a:noFill/>
          <a:ln w="9525">
            <a:noFill/>
            <a:miter lim="800000"/>
            <a:headEnd/>
            <a:tailEnd/>
          </a:ln>
          <a:effectLst/>
        </p:spPr>
        <p:txBody>
          <a:bodyPr wrap="none">
            <a:spAutoFit/>
          </a:bodyPr>
          <a:lstStyle/>
          <a:p>
            <a:pPr algn="l"/>
            <a:r>
              <a:rPr lang="en-US" sz="2400"/>
              <a:t>The definition of</a:t>
            </a:r>
            <a:r>
              <a:rPr lang="en-US" sz="2400">
                <a:latin typeface="Tahoma" pitchFamily="34" charset="0"/>
              </a:rPr>
              <a:t>  </a:t>
            </a:r>
            <a:r>
              <a:rPr lang="en-US" sz="2400"/>
              <a:t>A = B </a:t>
            </a:r>
            <a:r>
              <a:rPr lang="en-US" sz="2400">
                <a:cs typeface="Times New Roman" pitchFamily="18" charset="0"/>
                <a:sym typeface="Symbol" pitchFamily="18" charset="2"/>
              </a:rPr>
              <a:t>•</a:t>
            </a:r>
            <a:r>
              <a:rPr lang="en-US" sz="2400">
                <a:sym typeface="Symbol" pitchFamily="18" charset="2"/>
              </a:rPr>
              <a:t> </a:t>
            </a:r>
            <a:r>
              <a:rPr lang="en-US" sz="2400"/>
              <a:t>C  is</a:t>
            </a:r>
          </a:p>
        </p:txBody>
      </p:sp>
      <p:sp>
        <p:nvSpPr>
          <p:cNvPr id="608266" name="Text Box 10"/>
          <p:cNvSpPr txBox="1">
            <a:spLocks noChangeArrowheads="1"/>
          </p:cNvSpPr>
          <p:nvPr/>
        </p:nvSpPr>
        <p:spPr bwMode="auto">
          <a:xfrm>
            <a:off x="838200" y="5638800"/>
            <a:ext cx="3609975" cy="457200"/>
          </a:xfrm>
          <a:prstGeom prst="rect">
            <a:avLst/>
          </a:prstGeom>
          <a:noFill/>
          <a:ln w="9525">
            <a:noFill/>
            <a:miter lim="800000"/>
            <a:headEnd/>
            <a:tailEnd/>
          </a:ln>
          <a:effectLst/>
        </p:spPr>
        <p:txBody>
          <a:bodyPr wrap="none">
            <a:spAutoFit/>
          </a:bodyPr>
          <a:lstStyle/>
          <a:p>
            <a:pPr algn="l"/>
            <a:r>
              <a:rPr lang="en-US" sz="2400"/>
              <a:t>for</a:t>
            </a:r>
            <a:r>
              <a:rPr lang="en-US" sz="2400">
                <a:latin typeface="Tahoma" pitchFamily="34" charset="0"/>
              </a:rPr>
              <a:t> </a:t>
            </a:r>
            <a:r>
              <a:rPr lang="en-US" sz="2400" i="1">
                <a:solidFill>
                  <a:schemeClr val="tx2"/>
                </a:solidFill>
              </a:rPr>
              <a:t>r</a:t>
            </a:r>
            <a:r>
              <a:rPr lang="en-US" sz="2400">
                <a:solidFill>
                  <a:schemeClr val="tx2"/>
                </a:solidFill>
              </a:rPr>
              <a:t> </a:t>
            </a:r>
            <a:r>
              <a:rPr lang="en-US" sz="2400">
                <a:solidFill>
                  <a:schemeClr val="tx2"/>
                </a:solidFill>
                <a:sym typeface="Symbol" pitchFamily="18" charset="2"/>
              </a:rPr>
              <a:t></a:t>
            </a:r>
            <a:r>
              <a:rPr lang="en-US" sz="2400">
                <a:solidFill>
                  <a:schemeClr val="tx2"/>
                </a:solidFill>
                <a:sym typeface="StarMath" pitchFamily="2" charset="2"/>
              </a:rPr>
              <a:t> {1, </a:t>
            </a:r>
            <a:r>
              <a:rPr lang="en-US" sz="2400" i="1">
                <a:solidFill>
                  <a:schemeClr val="tx2"/>
                </a:solidFill>
                <a:sym typeface="StarMath" pitchFamily="2" charset="2"/>
              </a:rPr>
              <a:t>nr</a:t>
            </a:r>
            <a:r>
              <a:rPr lang="en-US" sz="2400">
                <a:solidFill>
                  <a:schemeClr val="tx2"/>
                </a:solidFill>
                <a:sym typeface="StarMath" pitchFamily="2" charset="2"/>
              </a:rPr>
              <a:t>}</a:t>
            </a:r>
            <a:r>
              <a:rPr lang="en-US" sz="2400">
                <a:sym typeface="StarMath" pitchFamily="2" charset="2"/>
              </a:rPr>
              <a:t>, </a:t>
            </a:r>
            <a:r>
              <a:rPr lang="en-US" sz="2400" i="1">
                <a:solidFill>
                  <a:srgbClr val="336600"/>
                </a:solidFill>
                <a:sym typeface="StarMath" pitchFamily="2" charset="2"/>
              </a:rPr>
              <a:t>c</a:t>
            </a:r>
            <a:r>
              <a:rPr lang="en-US" sz="2400">
                <a:solidFill>
                  <a:srgbClr val="336600"/>
                </a:solidFill>
                <a:sym typeface="StarMath" pitchFamily="2" charset="2"/>
              </a:rPr>
              <a:t> </a:t>
            </a:r>
            <a:r>
              <a:rPr lang="en-US" sz="2400">
                <a:solidFill>
                  <a:srgbClr val="336600"/>
                </a:solidFill>
                <a:sym typeface="Symbol" pitchFamily="18" charset="2"/>
              </a:rPr>
              <a:t></a:t>
            </a:r>
            <a:r>
              <a:rPr lang="en-US" sz="2400">
                <a:solidFill>
                  <a:srgbClr val="336600"/>
                </a:solidFill>
                <a:sym typeface="StarMath" pitchFamily="2" charset="2"/>
              </a:rPr>
              <a:t> {1, </a:t>
            </a:r>
            <a:r>
              <a:rPr lang="en-US" sz="2400" i="1">
                <a:solidFill>
                  <a:srgbClr val="336600"/>
                </a:solidFill>
                <a:sym typeface="StarMath" pitchFamily="2" charset="2"/>
              </a:rPr>
              <a:t>nc</a:t>
            </a:r>
            <a:r>
              <a:rPr lang="en-US" sz="2400">
                <a:solidFill>
                  <a:srgbClr val="336600"/>
                </a:solidFill>
                <a:sym typeface="StarMath" pitchFamily="2" charset="2"/>
              </a:rPr>
              <a:t>}</a:t>
            </a:r>
            <a:r>
              <a:rPr lang="en-US" sz="2400">
                <a:sym typeface="StarMath" pitchFamily="2" charset="2"/>
              </a:rPr>
              <a:t>.</a:t>
            </a:r>
          </a:p>
        </p:txBody>
      </p:sp>
      <p:sp>
        <p:nvSpPr>
          <p:cNvPr id="13"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D78C1217-9425-4644-8F37-FF5057E18873}" type="slidenum">
              <a:rPr lang="en-US"/>
              <a:pPr/>
              <a:t>66</a:t>
            </a:fld>
            <a:endParaRPr lang="en-US"/>
          </a:p>
        </p:txBody>
      </p:sp>
      <p:sp>
        <p:nvSpPr>
          <p:cNvPr id="609282" name="Rectangle 2"/>
          <p:cNvSpPr>
            <a:spLocks noGrp="1" noChangeArrowheads="1"/>
          </p:cNvSpPr>
          <p:nvPr>
            <p:ph type="title"/>
          </p:nvPr>
        </p:nvSpPr>
        <p:spPr/>
        <p:txBody>
          <a:bodyPr/>
          <a:lstStyle/>
          <a:p>
            <a:r>
              <a:rPr lang="en-US"/>
              <a:t>Matrix Multiply w/Initialization</a:t>
            </a:r>
          </a:p>
        </p:txBody>
      </p:sp>
      <p:sp>
        <p:nvSpPr>
          <p:cNvPr id="609283" name="Rectangle 3"/>
          <p:cNvSpPr>
            <a:spLocks noGrp="1" noChangeArrowheads="1"/>
          </p:cNvSpPr>
          <p:nvPr>
            <p:ph type="body" idx="1"/>
          </p:nvPr>
        </p:nvSpPr>
        <p:spPr>
          <a:xfrm>
            <a:off x="990600" y="1371600"/>
            <a:ext cx="7772400" cy="5029200"/>
          </a:xfrm>
        </p:spPr>
        <p:txBody>
          <a:bodyPr/>
          <a:lstStyle/>
          <a:p>
            <a:pPr>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matrix_matrix_mult_by_init</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&amp;</a:t>
            </a:r>
          </a:p>
          <a:p>
            <a:pPr>
              <a:lnSpc>
                <a:spcPct val="80000"/>
              </a:lnSpc>
              <a:buFont typeface="Wingdings" pitchFamily="2" charset="2"/>
              <a:buNone/>
            </a:pPr>
            <a:r>
              <a:rPr lang="en-US" sz="1400" b="1" dirty="0">
                <a:latin typeface="Courier New" pitchFamily="49" charset="0"/>
              </a:rPr>
              <a:t> &amp;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a:t>
            </a:r>
          </a:p>
          <a:p>
            <a:pPr>
              <a:lnSpc>
                <a:spcPct val="80000"/>
              </a:lnSpc>
              <a:buFont typeface="Wingdings" pitchFamily="2" charset="2"/>
              <a:buNone/>
            </a:pPr>
            <a:r>
              <a:rPr lang="en-US" sz="1400" b="1" dirty="0">
                <a:latin typeface="Courier New" pitchFamily="49" charset="0"/>
              </a:rPr>
              <a:t>  IMPLICIT NONE</a:t>
            </a:r>
          </a:p>
          <a:p>
            <a:pPr>
              <a:lnSpc>
                <a:spcPct val="8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8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buFont typeface="Wingdings" pitchFamily="2" charset="2"/>
              <a:buNone/>
            </a:pPr>
            <a:endParaRPr lang="en-US" sz="1400" b="1" dirty="0">
              <a:latin typeface="Courier New" pitchFamily="49" charset="0"/>
            </a:endParaRPr>
          </a:p>
          <a:p>
            <a:pPr>
              <a:lnSpc>
                <a:spcPct val="40000"/>
              </a:lnSpc>
              <a:buFont typeface="Wingdings" pitchFamily="2" charset="2"/>
              <a:buNone/>
            </a:pPr>
            <a:r>
              <a:rPr lang="en-US" sz="1400" b="1" dirty="0">
                <a:latin typeface="Courier New" pitchFamily="49" charset="0"/>
              </a:rPr>
              <a:t>  INTEGER :: r, c, q</a:t>
            </a:r>
          </a:p>
          <a:p>
            <a:pPr>
              <a:buFont typeface="Wingdings" pitchFamily="2" charset="2"/>
              <a:buNone/>
            </a:pPr>
            <a:endParaRPr lang="en-US" sz="1400" b="1" dirty="0">
              <a:latin typeface="Courier New" pitchFamily="49" charset="0"/>
            </a:endParaRPr>
          </a:p>
          <a:p>
            <a:pPr>
              <a:lnSpc>
                <a:spcPct val="40000"/>
              </a:lnSpc>
              <a:buFont typeface="Wingdings" pitchFamily="2" charset="2"/>
              <a:buNone/>
            </a:pPr>
            <a:r>
              <a:rPr lang="en-US" sz="1400" b="1" dirty="0">
                <a:latin typeface="Courier New" pitchFamily="49" charset="0"/>
              </a:rPr>
              <a:t>  DO c = 1, </a:t>
            </a:r>
            <a:r>
              <a:rPr lang="en-US" sz="1400" b="1" dirty="0" err="1">
                <a:latin typeface="Courier New" pitchFamily="49" charset="0"/>
              </a:rPr>
              <a:t>nc</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DO r = 1, nr</a:t>
            </a:r>
          </a:p>
          <a:p>
            <a:pPr>
              <a:lnSpc>
                <a:spcPct val="8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80000"/>
              </a:lnSpc>
              <a:buFont typeface="Wingdings" pitchFamily="2" charset="2"/>
              <a:buNone/>
            </a:pPr>
            <a:r>
              <a:rPr lang="en-US" sz="1400" b="1" dirty="0">
                <a:latin typeface="Courier New" pitchFamily="49" charset="0"/>
              </a:rPr>
              <a:t>      DO q = 1, </a:t>
            </a:r>
            <a:r>
              <a:rPr lang="en-US" sz="1400" b="1" dirty="0" err="1">
                <a:latin typeface="Courier New" pitchFamily="49" charset="0"/>
              </a:rPr>
              <a:t>nq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8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matrix_matrix_mult_by_init</a:t>
            </a:r>
            <a:endParaRPr lang="en-US" sz="1400" b="1" dirty="0">
              <a:latin typeface="Courier New" pitchFamily="49" charset="0"/>
            </a:endParaRPr>
          </a:p>
          <a:p>
            <a:pPr>
              <a:buFont typeface="Wingdings" pitchFamily="2" charset="2"/>
              <a:buNone/>
            </a:pPr>
            <a:endParaRPr lang="en-US" sz="1400" b="1" dirty="0">
              <a:latin typeface="Courier New" pitchFamily="49" charset="0"/>
            </a:endParaRPr>
          </a:p>
          <a:p>
            <a:pPr>
              <a:buFont typeface="Wingdings" pitchFamily="2" charset="2"/>
              <a:buNone/>
            </a:pPr>
            <a:endParaRPr lang="en-US" sz="900" dirty="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E0889F6-CCCD-4BFF-8624-5C714E68CD43}" type="slidenum">
              <a:rPr lang="en-US"/>
              <a:pPr/>
              <a:t>67</a:t>
            </a:fld>
            <a:endParaRPr lang="en-US"/>
          </a:p>
        </p:txBody>
      </p:sp>
      <p:sp>
        <p:nvSpPr>
          <p:cNvPr id="637954" name="Rectangle 2"/>
          <p:cNvSpPr>
            <a:spLocks noGrp="1" noChangeArrowheads="1"/>
          </p:cNvSpPr>
          <p:nvPr>
            <p:ph type="title"/>
          </p:nvPr>
        </p:nvSpPr>
        <p:spPr/>
        <p:txBody>
          <a:bodyPr/>
          <a:lstStyle/>
          <a:p>
            <a:r>
              <a:rPr lang="en-US"/>
              <a:t>Matrix Multiply w/Initialization</a:t>
            </a:r>
          </a:p>
        </p:txBody>
      </p:sp>
      <p:sp>
        <p:nvSpPr>
          <p:cNvPr id="637955" name="Rectangle 3"/>
          <p:cNvSpPr>
            <a:spLocks noGrp="1" noChangeArrowheads="1"/>
          </p:cNvSpPr>
          <p:nvPr>
            <p:ph type="body" idx="1"/>
          </p:nvPr>
        </p:nvSpPr>
        <p:spPr>
          <a:xfrm>
            <a:off x="990600" y="1371600"/>
            <a:ext cx="7772400" cy="5029200"/>
          </a:xfrm>
        </p:spPr>
        <p:txBody>
          <a:bodyPr/>
          <a:lstStyle/>
          <a:p>
            <a:pPr>
              <a:lnSpc>
                <a:spcPct val="80000"/>
              </a:lnSpc>
              <a:buFont typeface="Wingdings" pitchFamily="2" charset="2"/>
              <a:buNone/>
            </a:pPr>
            <a:r>
              <a:rPr lang="en-US" sz="1400" b="1">
                <a:latin typeface="Courier New" pitchFamily="49" charset="0"/>
              </a:rPr>
              <a:t>void matrix_matrix_mult_by_init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 matrix_matrix_mult_by_init */</a:t>
            </a:r>
          </a:p>
          <a:p>
            <a:pPr>
              <a:lnSpc>
                <a:spcPct val="40000"/>
              </a:lnSpc>
              <a:buFont typeface="Wingdings" pitchFamily="2" charset="2"/>
              <a:buNone/>
            </a:pPr>
            <a:r>
              <a:rPr lang="en-US" sz="1400" b="1">
                <a:latin typeface="Courier New" pitchFamily="49" charset="0"/>
              </a:rPr>
              <a:t>  int r, c, q;</a:t>
            </a:r>
          </a:p>
          <a:p>
            <a:pPr>
              <a:lnSpc>
                <a:spcPct val="80000"/>
              </a:lnSpc>
              <a:buFont typeface="Wingdings" pitchFamily="2" charset="2"/>
              <a:buNone/>
            </a:pPr>
            <a:endParaRPr lang="en-US" sz="1400" b="1">
              <a:latin typeface="Courier New" pitchFamily="49" charset="0"/>
            </a:endParaRPr>
          </a:p>
          <a:p>
            <a:pPr>
              <a:lnSpc>
                <a:spcPct val="40000"/>
              </a:lnSpc>
              <a:buFont typeface="Wingdings" pitchFamily="2" charset="2"/>
              <a:buNone/>
            </a:pPr>
            <a:r>
              <a:rPr lang="en-US" sz="1400" b="1">
                <a:latin typeface="Courier New" pitchFamily="49" charset="0"/>
              </a:rPr>
              <a:t>  for (r = 0; r &lt; nr; r++) {</a:t>
            </a:r>
          </a:p>
          <a:p>
            <a:pPr>
              <a:lnSpc>
                <a:spcPct val="80000"/>
              </a:lnSpc>
              <a:buFont typeface="Wingdings" pitchFamily="2" charset="2"/>
              <a:buNone/>
            </a:pPr>
            <a:r>
              <a:rPr lang="en-US" sz="1400" b="1">
                <a:latin typeface="Courier New" pitchFamily="49" charset="0"/>
              </a:rPr>
              <a:t>    for (c = 0; c &lt; nc; c++) {</a:t>
            </a:r>
          </a:p>
          <a:p>
            <a:pPr>
              <a:lnSpc>
                <a:spcPct val="80000"/>
              </a:lnSpc>
              <a:buFont typeface="Wingdings" pitchFamily="2" charset="2"/>
              <a:buNone/>
            </a:pPr>
            <a:r>
              <a:rPr lang="en-US" sz="1400" b="1">
                <a:latin typeface="Courier New" pitchFamily="49" charset="0"/>
              </a:rPr>
              <a:t>      dst[r][c] = 0.0;</a:t>
            </a:r>
          </a:p>
          <a:p>
            <a:pPr>
              <a:lnSpc>
                <a:spcPct val="80000"/>
              </a:lnSpc>
              <a:buFont typeface="Wingdings" pitchFamily="2" charset="2"/>
              <a:buNone/>
            </a:pPr>
            <a:r>
              <a:rPr lang="en-US" sz="1400" b="1">
                <a:latin typeface="Courier New" pitchFamily="49" charset="0"/>
              </a:rPr>
              <a:t>      for (q = 0; q &lt; nq; q++) {</a:t>
            </a:r>
          </a:p>
          <a:p>
            <a:pPr>
              <a:lnSpc>
                <a:spcPct val="80000"/>
              </a:lnSpc>
              <a:buFont typeface="Wingdings" pitchFamily="2" charset="2"/>
              <a:buNone/>
            </a:pPr>
            <a:r>
              <a:rPr lang="en-US" sz="1400" b="1">
                <a:latin typeface="Courier New" pitchFamily="49" charset="0"/>
              </a:rPr>
              <a:t>        dst[r][c] = dst[r][c] + src1[r][q] * src2[q][c];</a:t>
            </a:r>
          </a:p>
          <a:p>
            <a:pPr>
              <a:lnSpc>
                <a:spcPct val="80000"/>
              </a:lnSpc>
              <a:buFont typeface="Wingdings" pitchFamily="2" charset="2"/>
              <a:buNone/>
            </a:pPr>
            <a:r>
              <a:rPr lang="en-US" sz="1400" b="1">
                <a:latin typeface="Courier New" pitchFamily="49" charset="0"/>
              </a:rPr>
              <a:t>      } /* for q */</a:t>
            </a:r>
          </a:p>
          <a:p>
            <a:pPr>
              <a:lnSpc>
                <a:spcPct val="80000"/>
              </a:lnSpc>
              <a:buFont typeface="Wingdings" pitchFamily="2" charset="2"/>
              <a:buNone/>
            </a:pPr>
            <a:r>
              <a:rPr lang="en-US" sz="1400" b="1">
                <a:latin typeface="Courier New" pitchFamily="49" charset="0"/>
              </a:rPr>
              <a:t>    } /* for c */</a:t>
            </a:r>
          </a:p>
          <a:p>
            <a:pPr>
              <a:lnSpc>
                <a:spcPct val="80000"/>
              </a:lnSpc>
              <a:buFont typeface="Wingdings" pitchFamily="2" charset="2"/>
              <a:buNone/>
            </a:pPr>
            <a:r>
              <a:rPr lang="en-US" sz="1400" b="1">
                <a:latin typeface="Courier New" pitchFamily="49" charset="0"/>
              </a:rPr>
              <a:t>  } /* for r */</a:t>
            </a:r>
          </a:p>
          <a:p>
            <a:pPr>
              <a:lnSpc>
                <a:spcPct val="80000"/>
              </a:lnSpc>
              <a:buFont typeface="Wingdings" pitchFamily="2" charset="2"/>
              <a:buNone/>
            </a:pPr>
            <a:r>
              <a:rPr lang="en-US" sz="1400" b="1">
                <a:latin typeface="Courier New" pitchFamily="49" charset="0"/>
              </a:rPr>
              <a:t>} /* matrix_matrix_mult_by_init */</a:t>
            </a:r>
            <a:endParaRPr lang="en-US" sz="900">
              <a:latin typeface="Courier New" pitchFamily="49" charset="0"/>
            </a:endParaRP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C49F0AF-B38B-4E21-939A-D0B9692D650B}" type="slidenum">
              <a:rPr lang="en-US"/>
              <a:pPr/>
              <a:t>68</a:t>
            </a:fld>
            <a:endParaRPr lang="en-US"/>
          </a:p>
        </p:txBody>
      </p:sp>
      <p:sp>
        <p:nvSpPr>
          <p:cNvPr id="610306" name="Rectangle 2"/>
          <p:cNvSpPr>
            <a:spLocks noGrp="1" noChangeArrowheads="1"/>
          </p:cNvSpPr>
          <p:nvPr>
            <p:ph type="title"/>
          </p:nvPr>
        </p:nvSpPr>
        <p:spPr/>
        <p:txBody>
          <a:bodyPr/>
          <a:lstStyle/>
          <a:p>
            <a:r>
              <a:rPr lang="en-US"/>
              <a:t>Matrix Multiply Via Intrinsic</a:t>
            </a:r>
          </a:p>
        </p:txBody>
      </p:sp>
      <p:sp>
        <p:nvSpPr>
          <p:cNvPr id="610307" name="Rectangle 3"/>
          <p:cNvSpPr>
            <a:spLocks noGrp="1" noChangeArrowheads="1"/>
          </p:cNvSpPr>
          <p:nvPr>
            <p:ph type="body" idx="1"/>
          </p:nvPr>
        </p:nvSpPr>
        <p:spPr/>
        <p:txBody>
          <a:bodyPr/>
          <a:lstStyle/>
          <a:p>
            <a:pPr>
              <a:buFont typeface="Wingdings" pitchFamily="2" charset="2"/>
              <a:buNone/>
            </a:pPr>
            <a:r>
              <a:rPr lang="en-US" sz="1400" b="1">
                <a:latin typeface="Courier New" pitchFamily="49" charset="0"/>
              </a:rPr>
              <a:t>SUBROUTINE matrix_matrix_mult_by_intrinsic ( &amp;</a:t>
            </a:r>
          </a:p>
          <a:p>
            <a:pPr>
              <a:buFont typeface="Wingdings" pitchFamily="2" charset="2"/>
              <a:buNone/>
            </a:pPr>
            <a:r>
              <a:rPr lang="en-US" sz="1400" b="1">
                <a:latin typeface="Courier New" pitchFamily="49" charset="0"/>
              </a:rPr>
              <a:t> &amp;           dst, src1, src2, nr, nc, nq)</a:t>
            </a:r>
          </a:p>
          <a:p>
            <a:pPr>
              <a:buFont typeface="Wingdings" pitchFamily="2" charset="2"/>
              <a:buNone/>
            </a:pPr>
            <a:r>
              <a:rPr lang="en-US" sz="1400" b="1">
                <a:latin typeface="Courier New" pitchFamily="49" charset="0"/>
              </a:rPr>
              <a:t>  IMPLICIT NONE</a:t>
            </a:r>
          </a:p>
          <a:p>
            <a:pPr>
              <a:buFont typeface="Wingdings" pitchFamily="2" charset="2"/>
              <a:buNone/>
            </a:pPr>
            <a:r>
              <a:rPr lang="en-US" sz="1400" b="1">
                <a:latin typeface="Courier New" pitchFamily="49" charset="0"/>
              </a:rPr>
              <a:t>  INTEGER,INTENT(IN) :: nr, nc, nq</a:t>
            </a:r>
          </a:p>
          <a:p>
            <a:pPr>
              <a:buFont typeface="Wingdings" pitchFamily="2" charset="2"/>
              <a:buNone/>
            </a:pPr>
            <a:r>
              <a:rPr lang="en-US" sz="1400" b="1">
                <a:latin typeface="Courier New" pitchFamily="49" charset="0"/>
              </a:rPr>
              <a:t>  REAL,DIMENSION(nr,nc),INTENT(OUT) :: dst</a:t>
            </a:r>
          </a:p>
          <a:p>
            <a:pPr>
              <a:buFont typeface="Wingdings" pitchFamily="2" charset="2"/>
              <a:buNone/>
            </a:pPr>
            <a:r>
              <a:rPr lang="en-US" sz="1400" b="1">
                <a:latin typeface="Courier New" pitchFamily="49" charset="0"/>
              </a:rPr>
              <a:t>  REAL,DIMENSION(nr,nq),INTENT(IN)  :: src1</a:t>
            </a:r>
          </a:p>
          <a:p>
            <a:pPr>
              <a:buFont typeface="Wingdings" pitchFamily="2" charset="2"/>
              <a:buNone/>
            </a:pPr>
            <a:r>
              <a:rPr lang="en-US" sz="1400" b="1">
                <a:latin typeface="Courier New" pitchFamily="49" charset="0"/>
              </a:rPr>
              <a:t>  REAL,DIMENSION(nq,nc),INTENT(IN)  :: src2</a:t>
            </a:r>
          </a:p>
          <a:p>
            <a:pPr>
              <a:buFont typeface="Wingdings" pitchFamily="2" charset="2"/>
              <a:buNone/>
            </a:pPr>
            <a:endParaRPr lang="en-US" sz="1400" b="1">
              <a:latin typeface="Courier New" pitchFamily="49" charset="0"/>
            </a:endParaRPr>
          </a:p>
          <a:p>
            <a:pPr>
              <a:buFont typeface="Wingdings" pitchFamily="2" charset="2"/>
              <a:buNone/>
            </a:pPr>
            <a:r>
              <a:rPr lang="en-US" sz="1400" b="1">
                <a:latin typeface="Courier New" pitchFamily="49" charset="0"/>
              </a:rPr>
              <a:t>  dst = MATMUL(src1, src2)</a:t>
            </a:r>
          </a:p>
          <a:p>
            <a:pPr>
              <a:buFont typeface="Wingdings" pitchFamily="2" charset="2"/>
              <a:buNone/>
            </a:pPr>
            <a:r>
              <a:rPr lang="en-US" sz="1400" b="1">
                <a:latin typeface="Courier New" pitchFamily="49" charset="0"/>
              </a:rPr>
              <a:t>END SUBROUTINE matrix_matrix_mult_by_intrinsic</a:t>
            </a:r>
          </a:p>
          <a:p>
            <a:pPr>
              <a:buFont typeface="Wingdings" pitchFamily="2" charset="2"/>
              <a:buNone/>
            </a:pPr>
            <a:endParaRPr lang="en-US" sz="1400" b="1"/>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69" name="Slide Number Placeholder 3"/>
          <p:cNvSpPr>
            <a:spLocks noGrp="1"/>
          </p:cNvSpPr>
          <p:nvPr>
            <p:ph type="sldNum" sz="quarter" idx="11"/>
          </p:nvPr>
        </p:nvSpPr>
        <p:spPr/>
        <p:txBody>
          <a:bodyPr/>
          <a:lstStyle/>
          <a:p>
            <a:fld id="{00C8D78E-AAF6-4611-A6EF-5A5A85FC9712}" type="slidenum">
              <a:rPr lang="en-US"/>
              <a:pPr/>
              <a:t>69</a:t>
            </a:fld>
            <a:endParaRPr lang="en-US"/>
          </a:p>
        </p:txBody>
      </p:sp>
      <p:sp>
        <p:nvSpPr>
          <p:cNvPr id="611330" name="Rectangle 2"/>
          <p:cNvSpPr>
            <a:spLocks noGrp="1" noChangeArrowheads="1"/>
          </p:cNvSpPr>
          <p:nvPr>
            <p:ph type="title"/>
          </p:nvPr>
        </p:nvSpPr>
        <p:spPr/>
        <p:txBody>
          <a:bodyPr/>
          <a:lstStyle/>
          <a:p>
            <a:r>
              <a:rPr lang="en-US"/>
              <a:t>Matrix Multiply Behavior</a:t>
            </a:r>
          </a:p>
        </p:txBody>
      </p:sp>
      <p:sp>
        <p:nvSpPr>
          <p:cNvPr id="611331" name="Rectangle 3"/>
          <p:cNvSpPr>
            <a:spLocks noChangeArrowheads="1"/>
          </p:cNvSpPr>
          <p:nvPr/>
        </p:nvSpPr>
        <p:spPr bwMode="auto">
          <a:xfrm>
            <a:off x="2438400" y="1524000"/>
            <a:ext cx="4876800" cy="42672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1332" name="Line 4"/>
          <p:cNvSpPr>
            <a:spLocks noChangeShapeType="1"/>
          </p:cNvSpPr>
          <p:nvPr/>
        </p:nvSpPr>
        <p:spPr bwMode="auto">
          <a:xfrm>
            <a:off x="259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3" name="Line 5"/>
          <p:cNvSpPr>
            <a:spLocks noChangeShapeType="1"/>
          </p:cNvSpPr>
          <p:nvPr/>
        </p:nvSpPr>
        <p:spPr bwMode="auto">
          <a:xfrm>
            <a:off x="6400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4" name="Line 6"/>
          <p:cNvSpPr>
            <a:spLocks noChangeShapeType="1"/>
          </p:cNvSpPr>
          <p:nvPr/>
        </p:nvSpPr>
        <p:spPr bwMode="auto">
          <a:xfrm>
            <a:off x="685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5" name="Line 7"/>
          <p:cNvSpPr>
            <a:spLocks noChangeShapeType="1"/>
          </p:cNvSpPr>
          <p:nvPr/>
        </p:nvSpPr>
        <p:spPr bwMode="auto">
          <a:xfrm>
            <a:off x="655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6" name="Line 8"/>
          <p:cNvSpPr>
            <a:spLocks noChangeShapeType="1"/>
          </p:cNvSpPr>
          <p:nvPr/>
        </p:nvSpPr>
        <p:spPr bwMode="auto">
          <a:xfrm>
            <a:off x="670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7" name="Line 9"/>
          <p:cNvSpPr>
            <a:spLocks noChangeShapeType="1"/>
          </p:cNvSpPr>
          <p:nvPr/>
        </p:nvSpPr>
        <p:spPr bwMode="auto">
          <a:xfrm>
            <a:off x="6248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8" name="Line 10"/>
          <p:cNvSpPr>
            <a:spLocks noChangeShapeType="1"/>
          </p:cNvSpPr>
          <p:nvPr/>
        </p:nvSpPr>
        <p:spPr bwMode="auto">
          <a:xfrm>
            <a:off x="6096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39" name="Line 11"/>
          <p:cNvSpPr>
            <a:spLocks noChangeShapeType="1"/>
          </p:cNvSpPr>
          <p:nvPr/>
        </p:nvSpPr>
        <p:spPr bwMode="auto">
          <a:xfrm>
            <a:off x="5943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0" name="Line 12"/>
          <p:cNvSpPr>
            <a:spLocks noChangeShapeType="1"/>
          </p:cNvSpPr>
          <p:nvPr/>
        </p:nvSpPr>
        <p:spPr bwMode="auto">
          <a:xfrm>
            <a:off x="5791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1" name="Line 13"/>
          <p:cNvSpPr>
            <a:spLocks noChangeShapeType="1"/>
          </p:cNvSpPr>
          <p:nvPr/>
        </p:nvSpPr>
        <p:spPr bwMode="auto">
          <a:xfrm>
            <a:off x="5638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2" name="Line 14"/>
          <p:cNvSpPr>
            <a:spLocks noChangeShapeType="1"/>
          </p:cNvSpPr>
          <p:nvPr/>
        </p:nvSpPr>
        <p:spPr bwMode="auto">
          <a:xfrm>
            <a:off x="5486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3" name="Line 15"/>
          <p:cNvSpPr>
            <a:spLocks noChangeShapeType="1"/>
          </p:cNvSpPr>
          <p:nvPr/>
        </p:nvSpPr>
        <p:spPr bwMode="auto">
          <a:xfrm>
            <a:off x="5334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4" name="Line 16"/>
          <p:cNvSpPr>
            <a:spLocks noChangeShapeType="1"/>
          </p:cNvSpPr>
          <p:nvPr/>
        </p:nvSpPr>
        <p:spPr bwMode="auto">
          <a:xfrm>
            <a:off x="5181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5" name="Line 17"/>
          <p:cNvSpPr>
            <a:spLocks noChangeShapeType="1"/>
          </p:cNvSpPr>
          <p:nvPr/>
        </p:nvSpPr>
        <p:spPr bwMode="auto">
          <a:xfrm>
            <a:off x="5029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6" name="Line 18"/>
          <p:cNvSpPr>
            <a:spLocks noChangeShapeType="1"/>
          </p:cNvSpPr>
          <p:nvPr/>
        </p:nvSpPr>
        <p:spPr bwMode="auto">
          <a:xfrm>
            <a:off x="4876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7" name="Line 19"/>
          <p:cNvSpPr>
            <a:spLocks noChangeShapeType="1"/>
          </p:cNvSpPr>
          <p:nvPr/>
        </p:nvSpPr>
        <p:spPr bwMode="auto">
          <a:xfrm>
            <a:off x="4724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8" name="Line 20"/>
          <p:cNvSpPr>
            <a:spLocks noChangeShapeType="1"/>
          </p:cNvSpPr>
          <p:nvPr/>
        </p:nvSpPr>
        <p:spPr bwMode="auto">
          <a:xfrm>
            <a:off x="4572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49" name="Line 21"/>
          <p:cNvSpPr>
            <a:spLocks noChangeShapeType="1"/>
          </p:cNvSpPr>
          <p:nvPr/>
        </p:nvSpPr>
        <p:spPr bwMode="auto">
          <a:xfrm>
            <a:off x="4419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0" name="Line 22"/>
          <p:cNvSpPr>
            <a:spLocks noChangeShapeType="1"/>
          </p:cNvSpPr>
          <p:nvPr/>
        </p:nvSpPr>
        <p:spPr bwMode="auto">
          <a:xfrm>
            <a:off x="4267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1" name="Line 23"/>
          <p:cNvSpPr>
            <a:spLocks noChangeShapeType="1"/>
          </p:cNvSpPr>
          <p:nvPr/>
        </p:nvSpPr>
        <p:spPr bwMode="auto">
          <a:xfrm>
            <a:off x="4114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2" name="Line 24"/>
          <p:cNvSpPr>
            <a:spLocks noChangeShapeType="1"/>
          </p:cNvSpPr>
          <p:nvPr/>
        </p:nvSpPr>
        <p:spPr bwMode="auto">
          <a:xfrm>
            <a:off x="3962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3" name="Line 25"/>
          <p:cNvSpPr>
            <a:spLocks noChangeShapeType="1"/>
          </p:cNvSpPr>
          <p:nvPr/>
        </p:nvSpPr>
        <p:spPr bwMode="auto">
          <a:xfrm>
            <a:off x="3810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4" name="Line 26"/>
          <p:cNvSpPr>
            <a:spLocks noChangeShapeType="1"/>
          </p:cNvSpPr>
          <p:nvPr/>
        </p:nvSpPr>
        <p:spPr bwMode="auto">
          <a:xfrm>
            <a:off x="3657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5" name="Line 27"/>
          <p:cNvSpPr>
            <a:spLocks noChangeShapeType="1"/>
          </p:cNvSpPr>
          <p:nvPr/>
        </p:nvSpPr>
        <p:spPr bwMode="auto">
          <a:xfrm>
            <a:off x="3505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6" name="Line 28"/>
          <p:cNvSpPr>
            <a:spLocks noChangeShapeType="1"/>
          </p:cNvSpPr>
          <p:nvPr/>
        </p:nvSpPr>
        <p:spPr bwMode="auto">
          <a:xfrm>
            <a:off x="335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7" name="Line 29"/>
          <p:cNvSpPr>
            <a:spLocks noChangeShapeType="1"/>
          </p:cNvSpPr>
          <p:nvPr/>
        </p:nvSpPr>
        <p:spPr bwMode="auto">
          <a:xfrm>
            <a:off x="320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8" name="Line 30"/>
          <p:cNvSpPr>
            <a:spLocks noChangeShapeType="1"/>
          </p:cNvSpPr>
          <p:nvPr/>
        </p:nvSpPr>
        <p:spPr bwMode="auto">
          <a:xfrm>
            <a:off x="30480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59" name="Line 31"/>
          <p:cNvSpPr>
            <a:spLocks noChangeShapeType="1"/>
          </p:cNvSpPr>
          <p:nvPr/>
        </p:nvSpPr>
        <p:spPr bwMode="auto">
          <a:xfrm>
            <a:off x="28956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0" name="Line 32"/>
          <p:cNvSpPr>
            <a:spLocks noChangeShapeType="1"/>
          </p:cNvSpPr>
          <p:nvPr/>
        </p:nvSpPr>
        <p:spPr bwMode="auto">
          <a:xfrm>
            <a:off x="27432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1" name="Line 33"/>
          <p:cNvSpPr>
            <a:spLocks noChangeShapeType="1"/>
          </p:cNvSpPr>
          <p:nvPr/>
        </p:nvSpPr>
        <p:spPr bwMode="auto">
          <a:xfrm>
            <a:off x="70104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2" name="Line 34"/>
          <p:cNvSpPr>
            <a:spLocks noChangeShapeType="1"/>
          </p:cNvSpPr>
          <p:nvPr/>
        </p:nvSpPr>
        <p:spPr bwMode="auto">
          <a:xfrm>
            <a:off x="7162800" y="1524000"/>
            <a:ext cx="0" cy="4267200"/>
          </a:xfrm>
          <a:prstGeom prst="line">
            <a:avLst/>
          </a:prstGeom>
          <a:noFill/>
          <a:ln w="9525">
            <a:solidFill>
              <a:schemeClr val="tx1"/>
            </a:solidFill>
            <a:miter lim="800000"/>
            <a:headEnd/>
            <a:tailEnd/>
          </a:ln>
          <a:effectLst/>
        </p:spPr>
        <p:txBody>
          <a:bodyPr wrap="none"/>
          <a:lstStyle/>
          <a:p>
            <a:endParaRPr lang="en-US"/>
          </a:p>
        </p:txBody>
      </p:sp>
      <p:sp>
        <p:nvSpPr>
          <p:cNvPr id="611363" name="Line 35"/>
          <p:cNvSpPr>
            <a:spLocks noChangeShapeType="1"/>
          </p:cNvSpPr>
          <p:nvPr/>
        </p:nvSpPr>
        <p:spPr bwMode="auto">
          <a:xfrm>
            <a:off x="2438400" y="5638800"/>
            <a:ext cx="4876800" cy="0"/>
          </a:xfrm>
          <a:prstGeom prst="line">
            <a:avLst/>
          </a:prstGeom>
          <a:noFill/>
          <a:ln w="9525">
            <a:solidFill>
              <a:schemeClr val="tx1"/>
            </a:solidFill>
            <a:miter lim="800000"/>
            <a:headEnd/>
            <a:tailEnd/>
          </a:ln>
          <a:effectLst/>
        </p:spPr>
        <p:txBody>
          <a:bodyPr wrap="none"/>
          <a:lstStyle/>
          <a:p>
            <a:endParaRPr lang="en-US"/>
          </a:p>
        </p:txBody>
      </p:sp>
      <p:sp>
        <p:nvSpPr>
          <p:cNvPr id="611364" name="Line 36"/>
          <p:cNvSpPr>
            <a:spLocks noChangeShapeType="1"/>
          </p:cNvSpPr>
          <p:nvPr/>
        </p:nvSpPr>
        <p:spPr bwMode="auto">
          <a:xfrm>
            <a:off x="2438400" y="5486400"/>
            <a:ext cx="4876800" cy="0"/>
          </a:xfrm>
          <a:prstGeom prst="line">
            <a:avLst/>
          </a:prstGeom>
          <a:noFill/>
          <a:ln w="9525">
            <a:solidFill>
              <a:schemeClr val="tx1"/>
            </a:solidFill>
            <a:miter lim="800000"/>
            <a:headEnd/>
            <a:tailEnd/>
          </a:ln>
          <a:effectLst/>
        </p:spPr>
        <p:txBody>
          <a:bodyPr wrap="none"/>
          <a:lstStyle/>
          <a:p>
            <a:endParaRPr lang="en-US"/>
          </a:p>
        </p:txBody>
      </p:sp>
      <p:sp>
        <p:nvSpPr>
          <p:cNvPr id="611365" name="Line 37"/>
          <p:cNvSpPr>
            <a:spLocks noChangeShapeType="1"/>
          </p:cNvSpPr>
          <p:nvPr/>
        </p:nvSpPr>
        <p:spPr bwMode="auto">
          <a:xfrm>
            <a:off x="2438400" y="5334000"/>
            <a:ext cx="4876800" cy="0"/>
          </a:xfrm>
          <a:prstGeom prst="line">
            <a:avLst/>
          </a:prstGeom>
          <a:noFill/>
          <a:ln w="9525">
            <a:solidFill>
              <a:schemeClr val="tx1"/>
            </a:solidFill>
            <a:miter lim="800000"/>
            <a:headEnd/>
            <a:tailEnd/>
          </a:ln>
          <a:effectLst/>
        </p:spPr>
        <p:txBody>
          <a:bodyPr wrap="none"/>
          <a:lstStyle/>
          <a:p>
            <a:endParaRPr lang="en-US"/>
          </a:p>
        </p:txBody>
      </p:sp>
      <p:sp>
        <p:nvSpPr>
          <p:cNvPr id="611366" name="Line 38"/>
          <p:cNvSpPr>
            <a:spLocks noChangeShapeType="1"/>
          </p:cNvSpPr>
          <p:nvPr/>
        </p:nvSpPr>
        <p:spPr bwMode="auto">
          <a:xfrm>
            <a:off x="2438400" y="5181600"/>
            <a:ext cx="4876800" cy="0"/>
          </a:xfrm>
          <a:prstGeom prst="line">
            <a:avLst/>
          </a:prstGeom>
          <a:noFill/>
          <a:ln w="9525">
            <a:solidFill>
              <a:schemeClr val="tx1"/>
            </a:solidFill>
            <a:miter lim="800000"/>
            <a:headEnd/>
            <a:tailEnd/>
          </a:ln>
          <a:effectLst/>
        </p:spPr>
        <p:txBody>
          <a:bodyPr wrap="none"/>
          <a:lstStyle/>
          <a:p>
            <a:endParaRPr lang="en-US"/>
          </a:p>
        </p:txBody>
      </p:sp>
      <p:sp>
        <p:nvSpPr>
          <p:cNvPr id="611367" name="Line 39"/>
          <p:cNvSpPr>
            <a:spLocks noChangeShapeType="1"/>
          </p:cNvSpPr>
          <p:nvPr/>
        </p:nvSpPr>
        <p:spPr bwMode="auto">
          <a:xfrm>
            <a:off x="2438400" y="5029200"/>
            <a:ext cx="4876800" cy="0"/>
          </a:xfrm>
          <a:prstGeom prst="line">
            <a:avLst/>
          </a:prstGeom>
          <a:noFill/>
          <a:ln w="9525">
            <a:solidFill>
              <a:schemeClr val="tx1"/>
            </a:solidFill>
            <a:miter lim="800000"/>
            <a:headEnd/>
            <a:tailEnd/>
          </a:ln>
          <a:effectLst/>
        </p:spPr>
        <p:txBody>
          <a:bodyPr wrap="none"/>
          <a:lstStyle/>
          <a:p>
            <a:endParaRPr lang="en-US"/>
          </a:p>
        </p:txBody>
      </p:sp>
      <p:sp>
        <p:nvSpPr>
          <p:cNvPr id="611368" name="Line 40"/>
          <p:cNvSpPr>
            <a:spLocks noChangeShapeType="1"/>
          </p:cNvSpPr>
          <p:nvPr/>
        </p:nvSpPr>
        <p:spPr bwMode="auto">
          <a:xfrm>
            <a:off x="2438400" y="4876800"/>
            <a:ext cx="4876800" cy="0"/>
          </a:xfrm>
          <a:prstGeom prst="line">
            <a:avLst/>
          </a:prstGeom>
          <a:noFill/>
          <a:ln w="9525">
            <a:solidFill>
              <a:schemeClr val="tx1"/>
            </a:solidFill>
            <a:miter lim="800000"/>
            <a:headEnd/>
            <a:tailEnd/>
          </a:ln>
          <a:effectLst/>
        </p:spPr>
        <p:txBody>
          <a:bodyPr wrap="none"/>
          <a:lstStyle/>
          <a:p>
            <a:endParaRPr lang="en-US"/>
          </a:p>
        </p:txBody>
      </p:sp>
      <p:sp>
        <p:nvSpPr>
          <p:cNvPr id="611369" name="Line 41"/>
          <p:cNvSpPr>
            <a:spLocks noChangeShapeType="1"/>
          </p:cNvSpPr>
          <p:nvPr/>
        </p:nvSpPr>
        <p:spPr bwMode="auto">
          <a:xfrm>
            <a:off x="2438400" y="4724400"/>
            <a:ext cx="4876800" cy="0"/>
          </a:xfrm>
          <a:prstGeom prst="line">
            <a:avLst/>
          </a:prstGeom>
          <a:noFill/>
          <a:ln w="9525">
            <a:solidFill>
              <a:schemeClr val="tx1"/>
            </a:solidFill>
            <a:miter lim="800000"/>
            <a:headEnd/>
            <a:tailEnd/>
          </a:ln>
          <a:effectLst/>
        </p:spPr>
        <p:txBody>
          <a:bodyPr wrap="none"/>
          <a:lstStyle/>
          <a:p>
            <a:endParaRPr lang="en-US"/>
          </a:p>
        </p:txBody>
      </p:sp>
      <p:sp>
        <p:nvSpPr>
          <p:cNvPr id="611370" name="Line 42"/>
          <p:cNvSpPr>
            <a:spLocks noChangeShapeType="1"/>
          </p:cNvSpPr>
          <p:nvPr/>
        </p:nvSpPr>
        <p:spPr bwMode="auto">
          <a:xfrm>
            <a:off x="2438400" y="4572000"/>
            <a:ext cx="4876800" cy="0"/>
          </a:xfrm>
          <a:prstGeom prst="line">
            <a:avLst/>
          </a:prstGeom>
          <a:noFill/>
          <a:ln w="9525">
            <a:solidFill>
              <a:schemeClr val="tx1"/>
            </a:solidFill>
            <a:miter lim="800000"/>
            <a:headEnd/>
            <a:tailEnd/>
          </a:ln>
          <a:effectLst/>
        </p:spPr>
        <p:txBody>
          <a:bodyPr wrap="none"/>
          <a:lstStyle/>
          <a:p>
            <a:endParaRPr lang="en-US"/>
          </a:p>
        </p:txBody>
      </p:sp>
      <p:sp>
        <p:nvSpPr>
          <p:cNvPr id="611371" name="Line 43"/>
          <p:cNvSpPr>
            <a:spLocks noChangeShapeType="1"/>
          </p:cNvSpPr>
          <p:nvPr/>
        </p:nvSpPr>
        <p:spPr bwMode="auto">
          <a:xfrm>
            <a:off x="2438400" y="4419600"/>
            <a:ext cx="4876800" cy="0"/>
          </a:xfrm>
          <a:prstGeom prst="line">
            <a:avLst/>
          </a:prstGeom>
          <a:noFill/>
          <a:ln w="9525">
            <a:solidFill>
              <a:schemeClr val="tx1"/>
            </a:solidFill>
            <a:miter lim="800000"/>
            <a:headEnd/>
            <a:tailEnd/>
          </a:ln>
          <a:effectLst/>
        </p:spPr>
        <p:txBody>
          <a:bodyPr wrap="none"/>
          <a:lstStyle/>
          <a:p>
            <a:endParaRPr lang="en-US"/>
          </a:p>
        </p:txBody>
      </p:sp>
      <p:sp>
        <p:nvSpPr>
          <p:cNvPr id="611372" name="Line 44"/>
          <p:cNvSpPr>
            <a:spLocks noChangeShapeType="1"/>
          </p:cNvSpPr>
          <p:nvPr/>
        </p:nvSpPr>
        <p:spPr bwMode="auto">
          <a:xfrm>
            <a:off x="2438400" y="4267200"/>
            <a:ext cx="4876800" cy="0"/>
          </a:xfrm>
          <a:prstGeom prst="line">
            <a:avLst/>
          </a:prstGeom>
          <a:noFill/>
          <a:ln w="9525">
            <a:solidFill>
              <a:schemeClr val="tx1"/>
            </a:solidFill>
            <a:miter lim="800000"/>
            <a:headEnd/>
            <a:tailEnd/>
          </a:ln>
          <a:effectLst/>
        </p:spPr>
        <p:txBody>
          <a:bodyPr wrap="none"/>
          <a:lstStyle/>
          <a:p>
            <a:endParaRPr lang="en-US"/>
          </a:p>
        </p:txBody>
      </p:sp>
      <p:sp>
        <p:nvSpPr>
          <p:cNvPr id="611373" name="Line 45"/>
          <p:cNvSpPr>
            <a:spLocks noChangeShapeType="1"/>
          </p:cNvSpPr>
          <p:nvPr/>
        </p:nvSpPr>
        <p:spPr bwMode="auto">
          <a:xfrm>
            <a:off x="2438400" y="4114800"/>
            <a:ext cx="4876800" cy="0"/>
          </a:xfrm>
          <a:prstGeom prst="line">
            <a:avLst/>
          </a:prstGeom>
          <a:noFill/>
          <a:ln w="9525">
            <a:solidFill>
              <a:schemeClr val="tx1"/>
            </a:solidFill>
            <a:miter lim="800000"/>
            <a:headEnd/>
            <a:tailEnd/>
          </a:ln>
          <a:effectLst/>
        </p:spPr>
        <p:txBody>
          <a:bodyPr wrap="none"/>
          <a:lstStyle/>
          <a:p>
            <a:endParaRPr lang="en-US"/>
          </a:p>
        </p:txBody>
      </p:sp>
      <p:sp>
        <p:nvSpPr>
          <p:cNvPr id="611374" name="Line 46"/>
          <p:cNvSpPr>
            <a:spLocks noChangeShapeType="1"/>
          </p:cNvSpPr>
          <p:nvPr/>
        </p:nvSpPr>
        <p:spPr bwMode="auto">
          <a:xfrm>
            <a:off x="2438400" y="3962400"/>
            <a:ext cx="4876800" cy="0"/>
          </a:xfrm>
          <a:prstGeom prst="line">
            <a:avLst/>
          </a:prstGeom>
          <a:noFill/>
          <a:ln w="9525">
            <a:solidFill>
              <a:schemeClr val="tx1"/>
            </a:solidFill>
            <a:miter lim="800000"/>
            <a:headEnd/>
            <a:tailEnd/>
          </a:ln>
          <a:effectLst/>
        </p:spPr>
        <p:txBody>
          <a:bodyPr wrap="none"/>
          <a:lstStyle/>
          <a:p>
            <a:endParaRPr lang="en-US"/>
          </a:p>
        </p:txBody>
      </p:sp>
      <p:sp>
        <p:nvSpPr>
          <p:cNvPr id="611375" name="Line 47"/>
          <p:cNvSpPr>
            <a:spLocks noChangeShapeType="1"/>
          </p:cNvSpPr>
          <p:nvPr/>
        </p:nvSpPr>
        <p:spPr bwMode="auto">
          <a:xfrm>
            <a:off x="2438400" y="3810000"/>
            <a:ext cx="4876800" cy="0"/>
          </a:xfrm>
          <a:prstGeom prst="line">
            <a:avLst/>
          </a:prstGeom>
          <a:noFill/>
          <a:ln w="9525">
            <a:solidFill>
              <a:schemeClr val="tx1"/>
            </a:solidFill>
            <a:miter lim="800000"/>
            <a:headEnd/>
            <a:tailEnd/>
          </a:ln>
          <a:effectLst/>
        </p:spPr>
        <p:txBody>
          <a:bodyPr wrap="none"/>
          <a:lstStyle/>
          <a:p>
            <a:endParaRPr lang="en-US"/>
          </a:p>
        </p:txBody>
      </p:sp>
      <p:sp>
        <p:nvSpPr>
          <p:cNvPr id="611376" name="Line 48"/>
          <p:cNvSpPr>
            <a:spLocks noChangeShapeType="1"/>
          </p:cNvSpPr>
          <p:nvPr/>
        </p:nvSpPr>
        <p:spPr bwMode="auto">
          <a:xfrm>
            <a:off x="2438400" y="3657600"/>
            <a:ext cx="4876800" cy="0"/>
          </a:xfrm>
          <a:prstGeom prst="line">
            <a:avLst/>
          </a:prstGeom>
          <a:noFill/>
          <a:ln w="9525">
            <a:solidFill>
              <a:schemeClr val="tx1"/>
            </a:solidFill>
            <a:miter lim="800000"/>
            <a:headEnd/>
            <a:tailEnd/>
          </a:ln>
          <a:effectLst/>
        </p:spPr>
        <p:txBody>
          <a:bodyPr wrap="none"/>
          <a:lstStyle/>
          <a:p>
            <a:endParaRPr lang="en-US"/>
          </a:p>
        </p:txBody>
      </p:sp>
      <p:sp>
        <p:nvSpPr>
          <p:cNvPr id="611377" name="Line 49"/>
          <p:cNvSpPr>
            <a:spLocks noChangeShapeType="1"/>
          </p:cNvSpPr>
          <p:nvPr/>
        </p:nvSpPr>
        <p:spPr bwMode="auto">
          <a:xfrm>
            <a:off x="2438400" y="3505200"/>
            <a:ext cx="4876800" cy="0"/>
          </a:xfrm>
          <a:prstGeom prst="line">
            <a:avLst/>
          </a:prstGeom>
          <a:noFill/>
          <a:ln w="9525">
            <a:solidFill>
              <a:schemeClr val="tx1"/>
            </a:solidFill>
            <a:miter lim="800000"/>
            <a:headEnd/>
            <a:tailEnd/>
          </a:ln>
          <a:effectLst/>
        </p:spPr>
        <p:txBody>
          <a:bodyPr wrap="none"/>
          <a:lstStyle/>
          <a:p>
            <a:endParaRPr lang="en-US"/>
          </a:p>
        </p:txBody>
      </p:sp>
      <p:sp>
        <p:nvSpPr>
          <p:cNvPr id="611378" name="Line 50"/>
          <p:cNvSpPr>
            <a:spLocks noChangeShapeType="1"/>
          </p:cNvSpPr>
          <p:nvPr/>
        </p:nvSpPr>
        <p:spPr bwMode="auto">
          <a:xfrm>
            <a:off x="2438400" y="3352800"/>
            <a:ext cx="4876800" cy="0"/>
          </a:xfrm>
          <a:prstGeom prst="line">
            <a:avLst/>
          </a:prstGeom>
          <a:noFill/>
          <a:ln w="9525">
            <a:solidFill>
              <a:schemeClr val="tx1"/>
            </a:solidFill>
            <a:miter lim="800000"/>
            <a:headEnd/>
            <a:tailEnd/>
          </a:ln>
          <a:effectLst/>
        </p:spPr>
        <p:txBody>
          <a:bodyPr wrap="none"/>
          <a:lstStyle/>
          <a:p>
            <a:endParaRPr lang="en-US"/>
          </a:p>
        </p:txBody>
      </p:sp>
      <p:sp>
        <p:nvSpPr>
          <p:cNvPr id="611379" name="Line 51"/>
          <p:cNvSpPr>
            <a:spLocks noChangeShapeType="1"/>
          </p:cNvSpPr>
          <p:nvPr/>
        </p:nvSpPr>
        <p:spPr bwMode="auto">
          <a:xfrm>
            <a:off x="2438400" y="3200400"/>
            <a:ext cx="4876800" cy="0"/>
          </a:xfrm>
          <a:prstGeom prst="line">
            <a:avLst/>
          </a:prstGeom>
          <a:noFill/>
          <a:ln w="9525">
            <a:solidFill>
              <a:schemeClr val="tx1"/>
            </a:solidFill>
            <a:miter lim="800000"/>
            <a:headEnd/>
            <a:tailEnd/>
          </a:ln>
          <a:effectLst/>
        </p:spPr>
        <p:txBody>
          <a:bodyPr wrap="none"/>
          <a:lstStyle/>
          <a:p>
            <a:endParaRPr lang="en-US"/>
          </a:p>
        </p:txBody>
      </p:sp>
      <p:sp>
        <p:nvSpPr>
          <p:cNvPr id="611380" name="Line 52"/>
          <p:cNvSpPr>
            <a:spLocks noChangeShapeType="1"/>
          </p:cNvSpPr>
          <p:nvPr/>
        </p:nvSpPr>
        <p:spPr bwMode="auto">
          <a:xfrm>
            <a:off x="2438400" y="3048000"/>
            <a:ext cx="4876800" cy="0"/>
          </a:xfrm>
          <a:prstGeom prst="line">
            <a:avLst/>
          </a:prstGeom>
          <a:noFill/>
          <a:ln w="9525">
            <a:solidFill>
              <a:schemeClr val="tx1"/>
            </a:solidFill>
            <a:miter lim="800000"/>
            <a:headEnd/>
            <a:tailEnd/>
          </a:ln>
          <a:effectLst/>
        </p:spPr>
        <p:txBody>
          <a:bodyPr wrap="none"/>
          <a:lstStyle/>
          <a:p>
            <a:endParaRPr lang="en-US"/>
          </a:p>
        </p:txBody>
      </p:sp>
      <p:sp>
        <p:nvSpPr>
          <p:cNvPr id="611381" name="Line 53"/>
          <p:cNvSpPr>
            <a:spLocks noChangeShapeType="1"/>
          </p:cNvSpPr>
          <p:nvPr/>
        </p:nvSpPr>
        <p:spPr bwMode="auto">
          <a:xfrm>
            <a:off x="2438400" y="2895600"/>
            <a:ext cx="4876800" cy="0"/>
          </a:xfrm>
          <a:prstGeom prst="line">
            <a:avLst/>
          </a:prstGeom>
          <a:noFill/>
          <a:ln w="9525">
            <a:solidFill>
              <a:schemeClr val="tx1"/>
            </a:solidFill>
            <a:miter lim="800000"/>
            <a:headEnd/>
            <a:tailEnd/>
          </a:ln>
          <a:effectLst/>
        </p:spPr>
        <p:txBody>
          <a:bodyPr wrap="none"/>
          <a:lstStyle/>
          <a:p>
            <a:endParaRPr lang="en-US"/>
          </a:p>
        </p:txBody>
      </p:sp>
      <p:sp>
        <p:nvSpPr>
          <p:cNvPr id="611382" name="Line 54"/>
          <p:cNvSpPr>
            <a:spLocks noChangeShapeType="1"/>
          </p:cNvSpPr>
          <p:nvPr/>
        </p:nvSpPr>
        <p:spPr bwMode="auto">
          <a:xfrm>
            <a:off x="2438400" y="2743200"/>
            <a:ext cx="4876800" cy="0"/>
          </a:xfrm>
          <a:prstGeom prst="line">
            <a:avLst/>
          </a:prstGeom>
          <a:noFill/>
          <a:ln w="9525">
            <a:solidFill>
              <a:schemeClr val="tx1"/>
            </a:solidFill>
            <a:miter lim="800000"/>
            <a:headEnd/>
            <a:tailEnd/>
          </a:ln>
          <a:effectLst/>
        </p:spPr>
        <p:txBody>
          <a:bodyPr wrap="none"/>
          <a:lstStyle/>
          <a:p>
            <a:endParaRPr lang="en-US"/>
          </a:p>
        </p:txBody>
      </p:sp>
      <p:sp>
        <p:nvSpPr>
          <p:cNvPr id="611383" name="Line 55"/>
          <p:cNvSpPr>
            <a:spLocks noChangeShapeType="1"/>
          </p:cNvSpPr>
          <p:nvPr/>
        </p:nvSpPr>
        <p:spPr bwMode="auto">
          <a:xfrm>
            <a:off x="2438400" y="2590800"/>
            <a:ext cx="4876800" cy="0"/>
          </a:xfrm>
          <a:prstGeom prst="line">
            <a:avLst/>
          </a:prstGeom>
          <a:noFill/>
          <a:ln w="9525">
            <a:solidFill>
              <a:schemeClr val="tx1"/>
            </a:solidFill>
            <a:miter lim="800000"/>
            <a:headEnd/>
            <a:tailEnd/>
          </a:ln>
          <a:effectLst/>
        </p:spPr>
        <p:txBody>
          <a:bodyPr wrap="none"/>
          <a:lstStyle/>
          <a:p>
            <a:endParaRPr lang="en-US"/>
          </a:p>
        </p:txBody>
      </p:sp>
      <p:sp>
        <p:nvSpPr>
          <p:cNvPr id="611384" name="Line 56"/>
          <p:cNvSpPr>
            <a:spLocks noChangeShapeType="1"/>
          </p:cNvSpPr>
          <p:nvPr/>
        </p:nvSpPr>
        <p:spPr bwMode="auto">
          <a:xfrm>
            <a:off x="2438400" y="2438400"/>
            <a:ext cx="4876800" cy="0"/>
          </a:xfrm>
          <a:prstGeom prst="line">
            <a:avLst/>
          </a:prstGeom>
          <a:noFill/>
          <a:ln w="9525">
            <a:solidFill>
              <a:schemeClr val="tx1"/>
            </a:solidFill>
            <a:miter lim="800000"/>
            <a:headEnd/>
            <a:tailEnd/>
          </a:ln>
          <a:effectLst/>
        </p:spPr>
        <p:txBody>
          <a:bodyPr wrap="none"/>
          <a:lstStyle/>
          <a:p>
            <a:endParaRPr lang="en-US"/>
          </a:p>
        </p:txBody>
      </p:sp>
      <p:sp>
        <p:nvSpPr>
          <p:cNvPr id="611385" name="Line 57"/>
          <p:cNvSpPr>
            <a:spLocks noChangeShapeType="1"/>
          </p:cNvSpPr>
          <p:nvPr/>
        </p:nvSpPr>
        <p:spPr bwMode="auto">
          <a:xfrm>
            <a:off x="2438400" y="2286000"/>
            <a:ext cx="4876800" cy="0"/>
          </a:xfrm>
          <a:prstGeom prst="line">
            <a:avLst/>
          </a:prstGeom>
          <a:noFill/>
          <a:ln w="9525">
            <a:solidFill>
              <a:schemeClr val="tx1"/>
            </a:solidFill>
            <a:miter lim="800000"/>
            <a:headEnd/>
            <a:tailEnd/>
          </a:ln>
          <a:effectLst/>
        </p:spPr>
        <p:txBody>
          <a:bodyPr wrap="none"/>
          <a:lstStyle/>
          <a:p>
            <a:endParaRPr lang="en-US"/>
          </a:p>
        </p:txBody>
      </p:sp>
      <p:sp>
        <p:nvSpPr>
          <p:cNvPr id="611386" name="Line 58"/>
          <p:cNvSpPr>
            <a:spLocks noChangeShapeType="1"/>
          </p:cNvSpPr>
          <p:nvPr/>
        </p:nvSpPr>
        <p:spPr bwMode="auto">
          <a:xfrm>
            <a:off x="2438400" y="2133600"/>
            <a:ext cx="4876800" cy="0"/>
          </a:xfrm>
          <a:prstGeom prst="line">
            <a:avLst/>
          </a:prstGeom>
          <a:noFill/>
          <a:ln w="9525">
            <a:solidFill>
              <a:schemeClr val="tx1"/>
            </a:solidFill>
            <a:miter lim="800000"/>
            <a:headEnd/>
            <a:tailEnd/>
          </a:ln>
          <a:effectLst/>
        </p:spPr>
        <p:txBody>
          <a:bodyPr wrap="none"/>
          <a:lstStyle/>
          <a:p>
            <a:endParaRPr lang="en-US"/>
          </a:p>
        </p:txBody>
      </p:sp>
      <p:sp>
        <p:nvSpPr>
          <p:cNvPr id="611387" name="Line 59"/>
          <p:cNvSpPr>
            <a:spLocks noChangeShapeType="1"/>
          </p:cNvSpPr>
          <p:nvPr/>
        </p:nvSpPr>
        <p:spPr bwMode="auto">
          <a:xfrm>
            <a:off x="2438400" y="1981200"/>
            <a:ext cx="4876800" cy="0"/>
          </a:xfrm>
          <a:prstGeom prst="line">
            <a:avLst/>
          </a:prstGeom>
          <a:noFill/>
          <a:ln w="9525">
            <a:solidFill>
              <a:schemeClr val="tx1"/>
            </a:solidFill>
            <a:miter lim="800000"/>
            <a:headEnd/>
            <a:tailEnd/>
          </a:ln>
          <a:effectLst/>
        </p:spPr>
        <p:txBody>
          <a:bodyPr wrap="none"/>
          <a:lstStyle/>
          <a:p>
            <a:endParaRPr lang="en-US"/>
          </a:p>
        </p:txBody>
      </p:sp>
      <p:sp>
        <p:nvSpPr>
          <p:cNvPr id="611388" name="Line 60"/>
          <p:cNvSpPr>
            <a:spLocks noChangeShapeType="1"/>
          </p:cNvSpPr>
          <p:nvPr/>
        </p:nvSpPr>
        <p:spPr bwMode="auto">
          <a:xfrm>
            <a:off x="2438400" y="1828800"/>
            <a:ext cx="4876800" cy="0"/>
          </a:xfrm>
          <a:prstGeom prst="line">
            <a:avLst/>
          </a:prstGeom>
          <a:noFill/>
          <a:ln w="9525">
            <a:solidFill>
              <a:schemeClr val="tx1"/>
            </a:solidFill>
            <a:miter lim="800000"/>
            <a:headEnd/>
            <a:tailEnd/>
          </a:ln>
          <a:effectLst/>
        </p:spPr>
        <p:txBody>
          <a:bodyPr wrap="none"/>
          <a:lstStyle/>
          <a:p>
            <a:endParaRPr lang="en-US"/>
          </a:p>
        </p:txBody>
      </p:sp>
      <p:sp>
        <p:nvSpPr>
          <p:cNvPr id="611389" name="Line 61"/>
          <p:cNvSpPr>
            <a:spLocks noChangeShapeType="1"/>
          </p:cNvSpPr>
          <p:nvPr/>
        </p:nvSpPr>
        <p:spPr bwMode="auto">
          <a:xfrm>
            <a:off x="2438400" y="1676400"/>
            <a:ext cx="4876800" cy="0"/>
          </a:xfrm>
          <a:prstGeom prst="line">
            <a:avLst/>
          </a:prstGeom>
          <a:noFill/>
          <a:ln w="9525">
            <a:solidFill>
              <a:schemeClr val="tx1"/>
            </a:solidFill>
            <a:miter lim="800000"/>
            <a:headEnd/>
            <a:tailEnd/>
          </a:ln>
          <a:effectLst/>
        </p:spPr>
        <p:txBody>
          <a:bodyPr wrap="none"/>
          <a:lstStyle/>
          <a:p>
            <a:endParaRPr lang="en-US"/>
          </a:p>
        </p:txBody>
      </p:sp>
      <p:sp>
        <p:nvSpPr>
          <p:cNvPr id="611390" name="Line 62"/>
          <p:cNvSpPr>
            <a:spLocks noChangeShapeType="1"/>
          </p:cNvSpPr>
          <p:nvPr/>
        </p:nvSpPr>
        <p:spPr bwMode="auto">
          <a:xfrm>
            <a:off x="2514600" y="16002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1" name="Line 63"/>
          <p:cNvSpPr>
            <a:spLocks noChangeShapeType="1"/>
          </p:cNvSpPr>
          <p:nvPr/>
        </p:nvSpPr>
        <p:spPr bwMode="auto">
          <a:xfrm flipH="1">
            <a:off x="2514600" y="16002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2" name="Line 64"/>
          <p:cNvSpPr>
            <a:spLocks noChangeShapeType="1"/>
          </p:cNvSpPr>
          <p:nvPr/>
        </p:nvSpPr>
        <p:spPr bwMode="auto">
          <a:xfrm>
            <a:off x="2514600" y="17526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3" name="Line 65"/>
          <p:cNvSpPr>
            <a:spLocks noChangeShapeType="1"/>
          </p:cNvSpPr>
          <p:nvPr/>
        </p:nvSpPr>
        <p:spPr bwMode="auto">
          <a:xfrm flipH="1">
            <a:off x="2514600" y="1752600"/>
            <a:ext cx="4724400" cy="152400"/>
          </a:xfrm>
          <a:prstGeom prst="line">
            <a:avLst/>
          </a:prstGeom>
          <a:noFill/>
          <a:ln w="9525">
            <a:solidFill>
              <a:schemeClr val="tx1"/>
            </a:solidFill>
            <a:prstDash val="dash"/>
            <a:miter lim="800000"/>
            <a:headEnd/>
            <a:tailEnd type="triangle" w="med" len="med"/>
          </a:ln>
          <a:effectLst/>
        </p:spPr>
        <p:txBody>
          <a:bodyPr wrap="none"/>
          <a:lstStyle/>
          <a:p>
            <a:endParaRPr lang="en-US"/>
          </a:p>
        </p:txBody>
      </p:sp>
      <p:sp>
        <p:nvSpPr>
          <p:cNvPr id="611394" name="Line 66"/>
          <p:cNvSpPr>
            <a:spLocks noChangeShapeType="1"/>
          </p:cNvSpPr>
          <p:nvPr/>
        </p:nvSpPr>
        <p:spPr bwMode="auto">
          <a:xfrm>
            <a:off x="2514600" y="1905000"/>
            <a:ext cx="4724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611395" name="Text Box 67"/>
          <p:cNvSpPr txBox="1">
            <a:spLocks noChangeArrowheads="1"/>
          </p:cNvSpPr>
          <p:nvPr/>
        </p:nvSpPr>
        <p:spPr bwMode="auto">
          <a:xfrm>
            <a:off x="762000" y="5791200"/>
            <a:ext cx="7664450" cy="366713"/>
          </a:xfrm>
          <a:prstGeom prst="rect">
            <a:avLst/>
          </a:prstGeom>
          <a:noFill/>
          <a:ln w="9525">
            <a:noFill/>
            <a:miter lim="800000"/>
            <a:headEnd/>
            <a:tailEnd/>
          </a:ln>
          <a:effectLst/>
        </p:spPr>
        <p:txBody>
          <a:bodyPr wrap="none">
            <a:spAutoFit/>
          </a:bodyPr>
          <a:lstStyle/>
          <a:p>
            <a:r>
              <a:rPr lang="en-US"/>
              <a:t>If the matrix is big, then each sweep of a row will clobber nearby values in cache.</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4AFC2E8C-A605-464A-A3EE-273E29B52AE7}" type="slidenum">
              <a:rPr lang="en-US"/>
              <a:pPr/>
              <a:t>7</a:t>
            </a:fld>
            <a:endParaRPr lang="en-US"/>
          </a:p>
        </p:txBody>
      </p:sp>
      <p:sp>
        <p:nvSpPr>
          <p:cNvPr id="453634" name="Rectangle 2"/>
          <p:cNvSpPr>
            <a:spLocks noGrp="1" noChangeArrowheads="1"/>
          </p:cNvSpPr>
          <p:nvPr>
            <p:ph type="title"/>
          </p:nvPr>
        </p:nvSpPr>
        <p:spPr/>
        <p:txBody>
          <a:bodyPr/>
          <a:lstStyle/>
          <a:p>
            <a:r>
              <a:rPr lang="en-US" sz="3600"/>
              <a:t>QuickTime Broadcaster</a:t>
            </a:r>
          </a:p>
        </p:txBody>
      </p:sp>
      <p:sp>
        <p:nvSpPr>
          <p:cNvPr id="453635" name="Rectangle 3"/>
          <p:cNvSpPr>
            <a:spLocks noGrp="1" noChangeArrowheads="1"/>
          </p:cNvSpPr>
          <p:nvPr>
            <p:ph type="body" idx="1"/>
          </p:nvPr>
        </p:nvSpPr>
        <p:spPr/>
        <p:txBody>
          <a:bodyPr/>
          <a:lstStyle/>
          <a:p>
            <a:pPr>
              <a:lnSpc>
                <a:spcPct val="90000"/>
              </a:lnSpc>
              <a:buFont typeface="Wingdings" pitchFamily="2" charset="2"/>
              <a:buNone/>
            </a:pPr>
            <a:r>
              <a:rPr lang="en-US"/>
              <a:t>If you cannot connect via the Access Grid, H.323 or iLinc, then you can connect via QuickTime:</a:t>
            </a:r>
          </a:p>
          <a:p>
            <a:pPr algn="ctr">
              <a:lnSpc>
                <a:spcPct val="90000"/>
              </a:lnSpc>
              <a:buFont typeface="Wingdings" pitchFamily="2" charset="2"/>
              <a:buNone/>
            </a:pPr>
            <a:r>
              <a:rPr lang="en-US" b="1">
                <a:latin typeface="Courier New" pitchFamily="49" charset="0"/>
              </a:rPr>
              <a:t>rtsp://129.15.254.141/test_hpc09.sdp</a:t>
            </a:r>
          </a:p>
          <a:p>
            <a:pPr>
              <a:lnSpc>
                <a:spcPct val="90000"/>
              </a:lnSpc>
              <a:buFont typeface="Wingdings" pitchFamily="2" charset="2"/>
              <a:buNone/>
            </a:pPr>
            <a:r>
              <a:rPr lang="en-US"/>
              <a:t>We recommend using QuickTime Player for this, because we’ve tested it successfully.</a:t>
            </a:r>
          </a:p>
          <a:p>
            <a:pPr>
              <a:lnSpc>
                <a:spcPct val="90000"/>
              </a:lnSpc>
              <a:buFont typeface="Wingdings" pitchFamily="2" charset="2"/>
              <a:buNone/>
            </a:pPr>
            <a:r>
              <a:rPr lang="en-US"/>
              <a:t>We recommend upgrading to the latest version at:</a:t>
            </a:r>
          </a:p>
          <a:p>
            <a:pPr algn="ctr">
              <a:lnSpc>
                <a:spcPct val="90000"/>
              </a:lnSpc>
              <a:buFont typeface="Wingdings" pitchFamily="2" charset="2"/>
              <a:buNone/>
            </a:pPr>
            <a:r>
              <a:rPr lang="en-US" b="1">
                <a:latin typeface="Courier New" pitchFamily="49" charset="0"/>
                <a:hlinkClick r:id="rId2"/>
              </a:rPr>
              <a:t>http://www.apple.com/quicktime/</a:t>
            </a:r>
            <a:endParaRPr lang="en-US" b="1">
              <a:latin typeface="Courier New" pitchFamily="49" charset="0"/>
            </a:endParaRPr>
          </a:p>
          <a:p>
            <a:pPr>
              <a:lnSpc>
                <a:spcPct val="90000"/>
              </a:lnSpc>
              <a:buFont typeface="Wingdings" pitchFamily="2" charset="2"/>
              <a:buNone/>
            </a:pPr>
            <a:r>
              <a:rPr lang="en-US"/>
              <a:t>When you run QuickTime Player, traverse the menus</a:t>
            </a:r>
          </a:p>
          <a:p>
            <a:pPr algn="ctr">
              <a:lnSpc>
                <a:spcPct val="90000"/>
              </a:lnSpc>
              <a:buFont typeface="Wingdings" pitchFamily="2" charset="2"/>
              <a:buNone/>
            </a:pPr>
            <a:r>
              <a:rPr lang="en-US"/>
              <a:t>File -&gt; Open URL</a:t>
            </a:r>
          </a:p>
          <a:p>
            <a:pPr>
              <a:lnSpc>
                <a:spcPct val="90000"/>
              </a:lnSpc>
              <a:buFont typeface="Wingdings" pitchFamily="2" charset="2"/>
              <a:buNone/>
            </a:pPr>
            <a:r>
              <a:rPr lang="en-US"/>
              <a:t>Then paste in the rstp URL into the textbox, and click OK.</a:t>
            </a:r>
          </a:p>
          <a:p>
            <a:pPr>
              <a:lnSpc>
                <a:spcPct val="90000"/>
              </a:lnSpc>
              <a:buFont typeface="Wingdings" pitchFamily="2" charset="2"/>
              <a:buNone/>
            </a:pPr>
            <a:r>
              <a:rPr lang="en-US"/>
              <a:t>Many thanks to Kevin Blake of OU for setting up QuickTime Broadcaster for us.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8" name="Slide Number Placeholder 3"/>
          <p:cNvSpPr>
            <a:spLocks noGrp="1"/>
          </p:cNvSpPr>
          <p:nvPr>
            <p:ph type="sldNum" sz="quarter" idx="11"/>
          </p:nvPr>
        </p:nvSpPr>
        <p:spPr/>
        <p:txBody>
          <a:bodyPr/>
          <a:lstStyle/>
          <a:p>
            <a:fld id="{A2E59FD3-E82A-4B3F-B84D-88A66C6105F4}" type="slidenum">
              <a:rPr lang="en-US"/>
              <a:pPr/>
              <a:t>70</a:t>
            </a:fld>
            <a:endParaRPr lang="en-US"/>
          </a:p>
        </p:txBody>
      </p:sp>
      <p:sp>
        <p:nvSpPr>
          <p:cNvPr id="612354" name="Rectangle 2"/>
          <p:cNvSpPr>
            <a:spLocks noGrp="1" noChangeArrowheads="1"/>
          </p:cNvSpPr>
          <p:nvPr>
            <p:ph type="title"/>
          </p:nvPr>
        </p:nvSpPr>
        <p:spPr/>
        <p:txBody>
          <a:bodyPr/>
          <a:lstStyle/>
          <a:p>
            <a:r>
              <a:rPr lang="en-US"/>
              <a:t>Performance of Matrix Multiply</a:t>
            </a:r>
          </a:p>
        </p:txBody>
      </p:sp>
      <p:graphicFrame>
        <p:nvGraphicFramePr>
          <p:cNvPr id="612355" name="Object 3"/>
          <p:cNvGraphicFramePr>
            <a:graphicFrameLocks noChangeAspect="1"/>
          </p:cNvGraphicFramePr>
          <p:nvPr/>
        </p:nvGraphicFramePr>
        <p:xfrm>
          <a:off x="963613" y="1143000"/>
          <a:ext cx="7245350" cy="5715000"/>
        </p:xfrm>
        <a:graphic>
          <a:graphicData uri="http://schemas.openxmlformats.org/presentationml/2006/ole">
            <p:oleObj spid="_x0000_s99330" name="Worksheet" r:id="rId4" imgW="11801160" imgH="9393840" progId="Excel.Sheet.8">
              <p:embed/>
            </p:oleObj>
          </a:graphicData>
        </a:graphic>
      </p:graphicFrame>
      <p:grpSp>
        <p:nvGrpSpPr>
          <p:cNvPr id="2" name="Group 4"/>
          <p:cNvGrpSpPr>
            <a:grpSpLocks/>
          </p:cNvGrpSpPr>
          <p:nvPr/>
        </p:nvGrpSpPr>
        <p:grpSpPr bwMode="auto">
          <a:xfrm>
            <a:off x="228600" y="2057400"/>
            <a:ext cx="1066800" cy="2514600"/>
            <a:chOff x="288" y="1296"/>
            <a:chExt cx="672" cy="1584"/>
          </a:xfrm>
        </p:grpSpPr>
        <p:sp>
          <p:nvSpPr>
            <p:cNvPr id="612357" name="AutoShape 5"/>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2358" name="Text Box 6"/>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spTree>
    <p:custDataLst>
      <p:tags r:id="rId2"/>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83" name="Slide Number Placeholder 3"/>
          <p:cNvSpPr>
            <a:spLocks noGrp="1"/>
          </p:cNvSpPr>
          <p:nvPr>
            <p:ph type="sldNum" sz="quarter" idx="11"/>
          </p:nvPr>
        </p:nvSpPr>
        <p:spPr/>
        <p:txBody>
          <a:bodyPr/>
          <a:lstStyle/>
          <a:p>
            <a:fld id="{0700C8D1-C52A-4995-BE85-975748B2A8FC}" type="slidenum">
              <a:rPr lang="en-US"/>
              <a:pPr/>
              <a:t>71</a:t>
            </a:fld>
            <a:endParaRPr lang="en-US"/>
          </a:p>
        </p:txBody>
      </p:sp>
      <p:sp>
        <p:nvSpPr>
          <p:cNvPr id="613378" name="Rectangle 2"/>
          <p:cNvSpPr>
            <a:spLocks noGrp="1" noChangeArrowheads="1"/>
          </p:cNvSpPr>
          <p:nvPr>
            <p:ph type="title"/>
          </p:nvPr>
        </p:nvSpPr>
        <p:spPr/>
        <p:txBody>
          <a:bodyPr/>
          <a:lstStyle/>
          <a:p>
            <a:r>
              <a:rPr lang="en-US"/>
              <a:t>Tiling</a:t>
            </a:r>
          </a:p>
        </p:txBody>
      </p:sp>
      <p:sp>
        <p:nvSpPr>
          <p:cNvPr id="613379" name="Rectangle 3"/>
          <p:cNvSpPr>
            <a:spLocks noChangeArrowheads="1"/>
          </p:cNvSpPr>
          <p:nvPr/>
        </p:nvSpPr>
        <p:spPr bwMode="auto">
          <a:xfrm>
            <a:off x="3657600" y="4724400"/>
            <a:ext cx="1219200" cy="1066800"/>
          </a:xfrm>
          <a:prstGeom prst="rect">
            <a:avLst/>
          </a:prstGeom>
          <a:noFill/>
          <a:ln w="38100">
            <a:solidFill>
              <a:schemeClr val="tx1"/>
            </a:solidFill>
            <a:miter lim="800000"/>
            <a:headEnd/>
            <a:tailEnd/>
          </a:ln>
          <a:effectLst/>
        </p:spPr>
        <p:txBody>
          <a:bodyPr wrap="none" anchor="ctr"/>
          <a:lstStyle/>
          <a:p>
            <a:endParaRPr lang="en-US"/>
          </a:p>
        </p:txBody>
      </p:sp>
      <p:grpSp>
        <p:nvGrpSpPr>
          <p:cNvPr id="2" name="Group 4"/>
          <p:cNvGrpSpPr>
            <a:grpSpLocks/>
          </p:cNvGrpSpPr>
          <p:nvPr/>
        </p:nvGrpSpPr>
        <p:grpSpPr bwMode="auto">
          <a:xfrm>
            <a:off x="2438400" y="1524000"/>
            <a:ext cx="4876800" cy="4267200"/>
            <a:chOff x="1536" y="960"/>
            <a:chExt cx="3072" cy="2688"/>
          </a:xfrm>
        </p:grpSpPr>
        <p:grpSp>
          <p:nvGrpSpPr>
            <p:cNvPr id="3" name="Group 5"/>
            <p:cNvGrpSpPr>
              <a:grpSpLocks/>
            </p:cNvGrpSpPr>
            <p:nvPr/>
          </p:nvGrpSpPr>
          <p:grpSpPr bwMode="auto">
            <a:xfrm>
              <a:off x="1536" y="960"/>
              <a:ext cx="3072" cy="2688"/>
              <a:chOff x="1536" y="960"/>
              <a:chExt cx="3072" cy="2688"/>
            </a:xfrm>
          </p:grpSpPr>
          <p:grpSp>
            <p:nvGrpSpPr>
              <p:cNvPr id="4" name="Group 6"/>
              <p:cNvGrpSpPr>
                <a:grpSpLocks/>
              </p:cNvGrpSpPr>
              <p:nvPr/>
            </p:nvGrpSpPr>
            <p:grpSpPr bwMode="auto">
              <a:xfrm>
                <a:off x="1536" y="960"/>
                <a:ext cx="3072" cy="2688"/>
                <a:chOff x="576" y="1056"/>
                <a:chExt cx="3072" cy="2688"/>
              </a:xfrm>
            </p:grpSpPr>
            <p:sp>
              <p:nvSpPr>
                <p:cNvPr id="613383" name="Rectangle 7"/>
                <p:cNvSpPr>
                  <a:spLocks noChangeArrowheads="1"/>
                </p:cNvSpPr>
                <p:nvPr/>
              </p:nvSpPr>
              <p:spPr bwMode="auto">
                <a:xfrm>
                  <a:off x="576" y="1056"/>
                  <a:ext cx="3072" cy="26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13384" name="Line 8"/>
                <p:cNvSpPr>
                  <a:spLocks noChangeShapeType="1"/>
                </p:cNvSpPr>
                <p:nvPr/>
              </p:nvSpPr>
              <p:spPr bwMode="auto">
                <a:xfrm>
                  <a:off x="6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5" name="Line 9"/>
                <p:cNvSpPr>
                  <a:spLocks noChangeShapeType="1"/>
                </p:cNvSpPr>
                <p:nvPr/>
              </p:nvSpPr>
              <p:spPr bwMode="auto">
                <a:xfrm>
                  <a:off x="3072" y="1056"/>
                  <a:ext cx="0" cy="2688"/>
                </a:xfrm>
                <a:prstGeom prst="line">
                  <a:avLst/>
                </a:prstGeom>
                <a:noFill/>
                <a:ln w="9525">
                  <a:solidFill>
                    <a:schemeClr val="tx1"/>
                  </a:solidFill>
                  <a:miter lim="800000"/>
                  <a:headEnd/>
                  <a:tailEnd/>
                </a:ln>
                <a:effectLst/>
              </p:spPr>
              <p:txBody>
                <a:bodyPr wrap="none"/>
                <a:lstStyle/>
                <a:p>
                  <a:endParaRPr lang="en-US"/>
                </a:p>
              </p:txBody>
            </p:sp>
            <p:sp>
              <p:nvSpPr>
                <p:cNvPr id="613386" name="Line 10"/>
                <p:cNvSpPr>
                  <a:spLocks noChangeShapeType="1"/>
                </p:cNvSpPr>
                <p:nvPr/>
              </p:nvSpPr>
              <p:spPr bwMode="auto">
                <a:xfrm>
                  <a:off x="3360" y="1056"/>
                  <a:ext cx="0" cy="2688"/>
                </a:xfrm>
                <a:prstGeom prst="line">
                  <a:avLst/>
                </a:prstGeom>
                <a:noFill/>
                <a:ln w="9525">
                  <a:solidFill>
                    <a:schemeClr val="tx1"/>
                  </a:solidFill>
                  <a:miter lim="800000"/>
                  <a:headEnd/>
                  <a:tailEnd/>
                </a:ln>
                <a:effectLst/>
              </p:spPr>
              <p:txBody>
                <a:bodyPr wrap="none"/>
                <a:lstStyle/>
                <a:p>
                  <a:endParaRPr lang="en-US"/>
                </a:p>
              </p:txBody>
            </p:sp>
            <p:sp>
              <p:nvSpPr>
                <p:cNvPr id="613387" name="Line 11"/>
                <p:cNvSpPr>
                  <a:spLocks noChangeShapeType="1"/>
                </p:cNvSpPr>
                <p:nvPr/>
              </p:nvSpPr>
              <p:spPr bwMode="auto">
                <a:xfrm>
                  <a:off x="3168" y="1056"/>
                  <a:ext cx="0" cy="2688"/>
                </a:xfrm>
                <a:prstGeom prst="line">
                  <a:avLst/>
                </a:prstGeom>
                <a:noFill/>
                <a:ln w="9525">
                  <a:solidFill>
                    <a:schemeClr val="tx1"/>
                  </a:solidFill>
                  <a:miter lim="800000"/>
                  <a:headEnd/>
                  <a:tailEnd/>
                </a:ln>
                <a:effectLst/>
              </p:spPr>
              <p:txBody>
                <a:bodyPr wrap="none"/>
                <a:lstStyle/>
                <a:p>
                  <a:endParaRPr lang="en-US"/>
                </a:p>
              </p:txBody>
            </p:sp>
            <p:sp>
              <p:nvSpPr>
                <p:cNvPr id="613388" name="Line 12"/>
                <p:cNvSpPr>
                  <a:spLocks noChangeShapeType="1"/>
                </p:cNvSpPr>
                <p:nvPr/>
              </p:nvSpPr>
              <p:spPr bwMode="auto">
                <a:xfrm>
                  <a:off x="3264" y="1056"/>
                  <a:ext cx="0" cy="2688"/>
                </a:xfrm>
                <a:prstGeom prst="line">
                  <a:avLst/>
                </a:prstGeom>
                <a:noFill/>
                <a:ln w="9525">
                  <a:solidFill>
                    <a:schemeClr val="tx1"/>
                  </a:solidFill>
                  <a:miter lim="800000"/>
                  <a:headEnd/>
                  <a:tailEnd/>
                </a:ln>
                <a:effectLst/>
              </p:spPr>
              <p:txBody>
                <a:bodyPr wrap="none"/>
                <a:lstStyle/>
                <a:p>
                  <a:endParaRPr lang="en-US"/>
                </a:p>
              </p:txBody>
            </p:sp>
            <p:sp>
              <p:nvSpPr>
                <p:cNvPr id="613389" name="Line 13"/>
                <p:cNvSpPr>
                  <a:spLocks noChangeShapeType="1"/>
                </p:cNvSpPr>
                <p:nvPr/>
              </p:nvSpPr>
              <p:spPr bwMode="auto">
                <a:xfrm>
                  <a:off x="297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0" name="Line 14"/>
                <p:cNvSpPr>
                  <a:spLocks noChangeShapeType="1"/>
                </p:cNvSpPr>
                <p:nvPr/>
              </p:nvSpPr>
              <p:spPr bwMode="auto">
                <a:xfrm>
                  <a:off x="288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1" name="Line 15"/>
                <p:cNvSpPr>
                  <a:spLocks noChangeShapeType="1"/>
                </p:cNvSpPr>
                <p:nvPr/>
              </p:nvSpPr>
              <p:spPr bwMode="auto">
                <a:xfrm>
                  <a:off x="278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2" name="Line 16"/>
                <p:cNvSpPr>
                  <a:spLocks noChangeShapeType="1"/>
                </p:cNvSpPr>
                <p:nvPr/>
              </p:nvSpPr>
              <p:spPr bwMode="auto">
                <a:xfrm>
                  <a:off x="268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3" name="Line 17"/>
                <p:cNvSpPr>
                  <a:spLocks noChangeShapeType="1"/>
                </p:cNvSpPr>
                <p:nvPr/>
              </p:nvSpPr>
              <p:spPr bwMode="auto">
                <a:xfrm>
                  <a:off x="259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4" name="Line 18"/>
                <p:cNvSpPr>
                  <a:spLocks noChangeShapeType="1"/>
                </p:cNvSpPr>
                <p:nvPr/>
              </p:nvSpPr>
              <p:spPr bwMode="auto">
                <a:xfrm>
                  <a:off x="2496" y="1056"/>
                  <a:ext cx="0" cy="2688"/>
                </a:xfrm>
                <a:prstGeom prst="line">
                  <a:avLst/>
                </a:prstGeom>
                <a:noFill/>
                <a:ln w="9525">
                  <a:solidFill>
                    <a:schemeClr val="tx1"/>
                  </a:solidFill>
                  <a:miter lim="800000"/>
                  <a:headEnd/>
                  <a:tailEnd/>
                </a:ln>
                <a:effectLst/>
              </p:spPr>
              <p:txBody>
                <a:bodyPr wrap="none"/>
                <a:lstStyle/>
                <a:p>
                  <a:endParaRPr lang="en-US"/>
                </a:p>
              </p:txBody>
            </p:sp>
            <p:sp>
              <p:nvSpPr>
                <p:cNvPr id="613395" name="Line 19"/>
                <p:cNvSpPr>
                  <a:spLocks noChangeShapeType="1"/>
                </p:cNvSpPr>
                <p:nvPr/>
              </p:nvSpPr>
              <p:spPr bwMode="auto">
                <a:xfrm>
                  <a:off x="2400" y="1056"/>
                  <a:ext cx="0" cy="2688"/>
                </a:xfrm>
                <a:prstGeom prst="line">
                  <a:avLst/>
                </a:prstGeom>
                <a:noFill/>
                <a:ln w="9525">
                  <a:solidFill>
                    <a:schemeClr val="tx1"/>
                  </a:solidFill>
                  <a:miter lim="800000"/>
                  <a:headEnd/>
                  <a:tailEnd/>
                </a:ln>
                <a:effectLst/>
              </p:spPr>
              <p:txBody>
                <a:bodyPr wrap="none"/>
                <a:lstStyle/>
                <a:p>
                  <a:endParaRPr lang="en-US"/>
                </a:p>
              </p:txBody>
            </p:sp>
            <p:sp>
              <p:nvSpPr>
                <p:cNvPr id="613396" name="Line 20"/>
                <p:cNvSpPr>
                  <a:spLocks noChangeShapeType="1"/>
                </p:cNvSpPr>
                <p:nvPr/>
              </p:nvSpPr>
              <p:spPr bwMode="auto">
                <a:xfrm>
                  <a:off x="2304" y="1056"/>
                  <a:ext cx="0" cy="2688"/>
                </a:xfrm>
                <a:prstGeom prst="line">
                  <a:avLst/>
                </a:prstGeom>
                <a:noFill/>
                <a:ln w="9525">
                  <a:solidFill>
                    <a:schemeClr val="tx1"/>
                  </a:solidFill>
                  <a:miter lim="800000"/>
                  <a:headEnd/>
                  <a:tailEnd/>
                </a:ln>
                <a:effectLst/>
              </p:spPr>
              <p:txBody>
                <a:bodyPr wrap="none"/>
                <a:lstStyle/>
                <a:p>
                  <a:endParaRPr lang="en-US"/>
                </a:p>
              </p:txBody>
            </p:sp>
            <p:sp>
              <p:nvSpPr>
                <p:cNvPr id="613397" name="Line 21"/>
                <p:cNvSpPr>
                  <a:spLocks noChangeShapeType="1"/>
                </p:cNvSpPr>
                <p:nvPr/>
              </p:nvSpPr>
              <p:spPr bwMode="auto">
                <a:xfrm>
                  <a:off x="2208" y="1056"/>
                  <a:ext cx="0" cy="2688"/>
                </a:xfrm>
                <a:prstGeom prst="line">
                  <a:avLst/>
                </a:prstGeom>
                <a:noFill/>
                <a:ln w="9525">
                  <a:solidFill>
                    <a:schemeClr val="tx1"/>
                  </a:solidFill>
                  <a:miter lim="800000"/>
                  <a:headEnd/>
                  <a:tailEnd/>
                </a:ln>
                <a:effectLst/>
              </p:spPr>
              <p:txBody>
                <a:bodyPr wrap="none"/>
                <a:lstStyle/>
                <a:p>
                  <a:endParaRPr lang="en-US"/>
                </a:p>
              </p:txBody>
            </p:sp>
            <p:sp>
              <p:nvSpPr>
                <p:cNvPr id="613398" name="Line 22"/>
                <p:cNvSpPr>
                  <a:spLocks noChangeShapeType="1"/>
                </p:cNvSpPr>
                <p:nvPr/>
              </p:nvSpPr>
              <p:spPr bwMode="auto">
                <a:xfrm>
                  <a:off x="2112" y="1056"/>
                  <a:ext cx="0" cy="2688"/>
                </a:xfrm>
                <a:prstGeom prst="line">
                  <a:avLst/>
                </a:prstGeom>
                <a:noFill/>
                <a:ln w="9525">
                  <a:solidFill>
                    <a:schemeClr val="tx1"/>
                  </a:solidFill>
                  <a:miter lim="800000"/>
                  <a:headEnd/>
                  <a:tailEnd/>
                </a:ln>
                <a:effectLst/>
              </p:spPr>
              <p:txBody>
                <a:bodyPr wrap="none"/>
                <a:lstStyle/>
                <a:p>
                  <a:endParaRPr lang="en-US"/>
                </a:p>
              </p:txBody>
            </p:sp>
            <p:sp>
              <p:nvSpPr>
                <p:cNvPr id="613399" name="Line 23"/>
                <p:cNvSpPr>
                  <a:spLocks noChangeShapeType="1"/>
                </p:cNvSpPr>
                <p:nvPr/>
              </p:nvSpPr>
              <p:spPr bwMode="auto">
                <a:xfrm>
                  <a:off x="201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0" name="Line 24"/>
                <p:cNvSpPr>
                  <a:spLocks noChangeShapeType="1"/>
                </p:cNvSpPr>
                <p:nvPr/>
              </p:nvSpPr>
              <p:spPr bwMode="auto">
                <a:xfrm>
                  <a:off x="192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1" name="Line 25"/>
                <p:cNvSpPr>
                  <a:spLocks noChangeShapeType="1"/>
                </p:cNvSpPr>
                <p:nvPr/>
              </p:nvSpPr>
              <p:spPr bwMode="auto">
                <a:xfrm>
                  <a:off x="182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2" name="Line 26"/>
                <p:cNvSpPr>
                  <a:spLocks noChangeShapeType="1"/>
                </p:cNvSpPr>
                <p:nvPr/>
              </p:nvSpPr>
              <p:spPr bwMode="auto">
                <a:xfrm>
                  <a:off x="172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3" name="Line 27"/>
                <p:cNvSpPr>
                  <a:spLocks noChangeShapeType="1"/>
                </p:cNvSpPr>
                <p:nvPr/>
              </p:nvSpPr>
              <p:spPr bwMode="auto">
                <a:xfrm>
                  <a:off x="163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4" name="Line 28"/>
                <p:cNvSpPr>
                  <a:spLocks noChangeShapeType="1"/>
                </p:cNvSpPr>
                <p:nvPr/>
              </p:nvSpPr>
              <p:spPr bwMode="auto">
                <a:xfrm>
                  <a:off x="1536" y="1056"/>
                  <a:ext cx="0" cy="2688"/>
                </a:xfrm>
                <a:prstGeom prst="line">
                  <a:avLst/>
                </a:prstGeom>
                <a:noFill/>
                <a:ln w="9525">
                  <a:solidFill>
                    <a:schemeClr val="tx1"/>
                  </a:solidFill>
                  <a:miter lim="800000"/>
                  <a:headEnd/>
                  <a:tailEnd/>
                </a:ln>
                <a:effectLst/>
              </p:spPr>
              <p:txBody>
                <a:bodyPr wrap="none"/>
                <a:lstStyle/>
                <a:p>
                  <a:endParaRPr lang="en-US"/>
                </a:p>
              </p:txBody>
            </p:sp>
            <p:sp>
              <p:nvSpPr>
                <p:cNvPr id="613405" name="Line 29"/>
                <p:cNvSpPr>
                  <a:spLocks noChangeShapeType="1"/>
                </p:cNvSpPr>
                <p:nvPr/>
              </p:nvSpPr>
              <p:spPr bwMode="auto">
                <a:xfrm>
                  <a:off x="1440" y="1056"/>
                  <a:ext cx="0" cy="2688"/>
                </a:xfrm>
                <a:prstGeom prst="line">
                  <a:avLst/>
                </a:prstGeom>
                <a:noFill/>
                <a:ln w="9525">
                  <a:solidFill>
                    <a:schemeClr val="tx1"/>
                  </a:solidFill>
                  <a:miter lim="800000"/>
                  <a:headEnd/>
                  <a:tailEnd/>
                </a:ln>
                <a:effectLst/>
              </p:spPr>
              <p:txBody>
                <a:bodyPr wrap="none"/>
                <a:lstStyle/>
                <a:p>
                  <a:endParaRPr lang="en-US"/>
                </a:p>
              </p:txBody>
            </p:sp>
            <p:sp>
              <p:nvSpPr>
                <p:cNvPr id="613406" name="Line 30"/>
                <p:cNvSpPr>
                  <a:spLocks noChangeShapeType="1"/>
                </p:cNvSpPr>
                <p:nvPr/>
              </p:nvSpPr>
              <p:spPr bwMode="auto">
                <a:xfrm>
                  <a:off x="1344" y="1056"/>
                  <a:ext cx="0" cy="2688"/>
                </a:xfrm>
                <a:prstGeom prst="line">
                  <a:avLst/>
                </a:prstGeom>
                <a:noFill/>
                <a:ln w="9525">
                  <a:solidFill>
                    <a:schemeClr val="tx1"/>
                  </a:solidFill>
                  <a:miter lim="800000"/>
                  <a:headEnd/>
                  <a:tailEnd/>
                </a:ln>
                <a:effectLst/>
              </p:spPr>
              <p:txBody>
                <a:bodyPr wrap="none"/>
                <a:lstStyle/>
                <a:p>
                  <a:endParaRPr lang="en-US"/>
                </a:p>
              </p:txBody>
            </p:sp>
            <p:sp>
              <p:nvSpPr>
                <p:cNvPr id="613407" name="Line 31"/>
                <p:cNvSpPr>
                  <a:spLocks noChangeShapeType="1"/>
                </p:cNvSpPr>
                <p:nvPr/>
              </p:nvSpPr>
              <p:spPr bwMode="auto">
                <a:xfrm>
                  <a:off x="1248" y="1056"/>
                  <a:ext cx="0" cy="2688"/>
                </a:xfrm>
                <a:prstGeom prst="line">
                  <a:avLst/>
                </a:prstGeom>
                <a:noFill/>
                <a:ln w="9525">
                  <a:solidFill>
                    <a:schemeClr val="tx1"/>
                  </a:solidFill>
                  <a:miter lim="800000"/>
                  <a:headEnd/>
                  <a:tailEnd/>
                </a:ln>
                <a:effectLst/>
              </p:spPr>
              <p:txBody>
                <a:bodyPr wrap="none"/>
                <a:lstStyle/>
                <a:p>
                  <a:endParaRPr lang="en-US"/>
                </a:p>
              </p:txBody>
            </p:sp>
            <p:sp>
              <p:nvSpPr>
                <p:cNvPr id="613408" name="Line 32"/>
                <p:cNvSpPr>
                  <a:spLocks noChangeShapeType="1"/>
                </p:cNvSpPr>
                <p:nvPr/>
              </p:nvSpPr>
              <p:spPr bwMode="auto">
                <a:xfrm>
                  <a:off x="11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09" name="Line 33"/>
                <p:cNvSpPr>
                  <a:spLocks noChangeShapeType="1"/>
                </p:cNvSpPr>
                <p:nvPr/>
              </p:nvSpPr>
              <p:spPr bwMode="auto">
                <a:xfrm>
                  <a:off x="10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0" name="Line 34"/>
                <p:cNvSpPr>
                  <a:spLocks noChangeShapeType="1"/>
                </p:cNvSpPr>
                <p:nvPr/>
              </p:nvSpPr>
              <p:spPr bwMode="auto">
                <a:xfrm>
                  <a:off x="960" y="1056"/>
                  <a:ext cx="0" cy="2688"/>
                </a:xfrm>
                <a:prstGeom prst="line">
                  <a:avLst/>
                </a:prstGeom>
                <a:noFill/>
                <a:ln w="9525">
                  <a:solidFill>
                    <a:schemeClr val="tx1"/>
                  </a:solidFill>
                  <a:miter lim="800000"/>
                  <a:headEnd/>
                  <a:tailEnd/>
                </a:ln>
                <a:effectLst/>
              </p:spPr>
              <p:txBody>
                <a:bodyPr wrap="none"/>
                <a:lstStyle/>
                <a:p>
                  <a:endParaRPr lang="en-US"/>
                </a:p>
              </p:txBody>
            </p:sp>
            <p:sp>
              <p:nvSpPr>
                <p:cNvPr id="613411" name="Line 35"/>
                <p:cNvSpPr>
                  <a:spLocks noChangeShapeType="1"/>
                </p:cNvSpPr>
                <p:nvPr/>
              </p:nvSpPr>
              <p:spPr bwMode="auto">
                <a:xfrm>
                  <a:off x="864" y="1056"/>
                  <a:ext cx="0" cy="2688"/>
                </a:xfrm>
                <a:prstGeom prst="line">
                  <a:avLst/>
                </a:prstGeom>
                <a:noFill/>
                <a:ln w="9525">
                  <a:solidFill>
                    <a:schemeClr val="tx1"/>
                  </a:solidFill>
                  <a:miter lim="800000"/>
                  <a:headEnd/>
                  <a:tailEnd/>
                </a:ln>
                <a:effectLst/>
              </p:spPr>
              <p:txBody>
                <a:bodyPr wrap="none"/>
                <a:lstStyle/>
                <a:p>
                  <a:endParaRPr lang="en-US"/>
                </a:p>
              </p:txBody>
            </p:sp>
            <p:sp>
              <p:nvSpPr>
                <p:cNvPr id="613412" name="Line 36"/>
                <p:cNvSpPr>
                  <a:spLocks noChangeShapeType="1"/>
                </p:cNvSpPr>
                <p:nvPr/>
              </p:nvSpPr>
              <p:spPr bwMode="auto">
                <a:xfrm>
                  <a:off x="768" y="1056"/>
                  <a:ext cx="0" cy="2688"/>
                </a:xfrm>
                <a:prstGeom prst="line">
                  <a:avLst/>
                </a:prstGeom>
                <a:noFill/>
                <a:ln w="9525">
                  <a:solidFill>
                    <a:schemeClr val="tx1"/>
                  </a:solidFill>
                  <a:miter lim="800000"/>
                  <a:headEnd/>
                  <a:tailEnd/>
                </a:ln>
                <a:effectLst/>
              </p:spPr>
              <p:txBody>
                <a:bodyPr wrap="none"/>
                <a:lstStyle/>
                <a:p>
                  <a:endParaRPr lang="en-US"/>
                </a:p>
              </p:txBody>
            </p:sp>
            <p:sp>
              <p:nvSpPr>
                <p:cNvPr id="613413" name="Line 37"/>
                <p:cNvSpPr>
                  <a:spLocks noChangeShapeType="1"/>
                </p:cNvSpPr>
                <p:nvPr/>
              </p:nvSpPr>
              <p:spPr bwMode="auto">
                <a:xfrm>
                  <a:off x="3456" y="1056"/>
                  <a:ext cx="0" cy="2688"/>
                </a:xfrm>
                <a:prstGeom prst="line">
                  <a:avLst/>
                </a:prstGeom>
                <a:noFill/>
                <a:ln w="9525">
                  <a:solidFill>
                    <a:schemeClr val="tx1"/>
                  </a:solidFill>
                  <a:miter lim="800000"/>
                  <a:headEnd/>
                  <a:tailEnd/>
                </a:ln>
                <a:effectLst/>
              </p:spPr>
              <p:txBody>
                <a:bodyPr wrap="none"/>
                <a:lstStyle/>
                <a:p>
                  <a:endParaRPr lang="en-US"/>
                </a:p>
              </p:txBody>
            </p:sp>
            <p:sp>
              <p:nvSpPr>
                <p:cNvPr id="613414" name="Line 38"/>
                <p:cNvSpPr>
                  <a:spLocks noChangeShapeType="1"/>
                </p:cNvSpPr>
                <p:nvPr/>
              </p:nvSpPr>
              <p:spPr bwMode="auto">
                <a:xfrm>
                  <a:off x="3552" y="1056"/>
                  <a:ext cx="0" cy="2688"/>
                </a:xfrm>
                <a:prstGeom prst="line">
                  <a:avLst/>
                </a:prstGeom>
                <a:noFill/>
                <a:ln w="9525">
                  <a:solidFill>
                    <a:schemeClr val="tx1"/>
                  </a:solidFill>
                  <a:miter lim="800000"/>
                  <a:headEnd/>
                  <a:tailEnd/>
                </a:ln>
                <a:effectLst/>
              </p:spPr>
              <p:txBody>
                <a:bodyPr wrap="none"/>
                <a:lstStyle/>
                <a:p>
                  <a:endParaRPr lang="en-US"/>
                </a:p>
              </p:txBody>
            </p:sp>
            <p:sp>
              <p:nvSpPr>
                <p:cNvPr id="613415" name="Line 39"/>
                <p:cNvSpPr>
                  <a:spLocks noChangeShapeType="1"/>
                </p:cNvSpPr>
                <p:nvPr/>
              </p:nvSpPr>
              <p:spPr bwMode="auto">
                <a:xfrm>
                  <a:off x="576" y="3648"/>
                  <a:ext cx="3072" cy="0"/>
                </a:xfrm>
                <a:prstGeom prst="line">
                  <a:avLst/>
                </a:prstGeom>
                <a:noFill/>
                <a:ln w="9525">
                  <a:solidFill>
                    <a:schemeClr val="tx1"/>
                  </a:solidFill>
                  <a:miter lim="800000"/>
                  <a:headEnd/>
                  <a:tailEnd/>
                </a:ln>
                <a:effectLst/>
              </p:spPr>
              <p:txBody>
                <a:bodyPr wrap="none"/>
                <a:lstStyle/>
                <a:p>
                  <a:endParaRPr lang="en-US"/>
                </a:p>
              </p:txBody>
            </p:sp>
            <p:sp>
              <p:nvSpPr>
                <p:cNvPr id="613416" name="Line 40"/>
                <p:cNvSpPr>
                  <a:spLocks noChangeShapeType="1"/>
                </p:cNvSpPr>
                <p:nvPr/>
              </p:nvSpPr>
              <p:spPr bwMode="auto">
                <a:xfrm>
                  <a:off x="576" y="3552"/>
                  <a:ext cx="3072" cy="0"/>
                </a:xfrm>
                <a:prstGeom prst="line">
                  <a:avLst/>
                </a:prstGeom>
                <a:noFill/>
                <a:ln w="9525">
                  <a:solidFill>
                    <a:schemeClr val="tx1"/>
                  </a:solidFill>
                  <a:miter lim="800000"/>
                  <a:headEnd/>
                  <a:tailEnd/>
                </a:ln>
                <a:effectLst/>
              </p:spPr>
              <p:txBody>
                <a:bodyPr wrap="none"/>
                <a:lstStyle/>
                <a:p>
                  <a:endParaRPr lang="en-US"/>
                </a:p>
              </p:txBody>
            </p:sp>
            <p:sp>
              <p:nvSpPr>
                <p:cNvPr id="613417" name="Line 41"/>
                <p:cNvSpPr>
                  <a:spLocks noChangeShapeType="1"/>
                </p:cNvSpPr>
                <p:nvPr/>
              </p:nvSpPr>
              <p:spPr bwMode="auto">
                <a:xfrm>
                  <a:off x="576" y="3456"/>
                  <a:ext cx="3072" cy="0"/>
                </a:xfrm>
                <a:prstGeom prst="line">
                  <a:avLst/>
                </a:prstGeom>
                <a:noFill/>
                <a:ln w="9525">
                  <a:solidFill>
                    <a:schemeClr val="tx1"/>
                  </a:solidFill>
                  <a:miter lim="800000"/>
                  <a:headEnd/>
                  <a:tailEnd/>
                </a:ln>
                <a:effectLst/>
              </p:spPr>
              <p:txBody>
                <a:bodyPr wrap="none"/>
                <a:lstStyle/>
                <a:p>
                  <a:endParaRPr lang="en-US"/>
                </a:p>
              </p:txBody>
            </p:sp>
            <p:sp>
              <p:nvSpPr>
                <p:cNvPr id="613418" name="Line 42"/>
                <p:cNvSpPr>
                  <a:spLocks noChangeShapeType="1"/>
                </p:cNvSpPr>
                <p:nvPr/>
              </p:nvSpPr>
              <p:spPr bwMode="auto">
                <a:xfrm>
                  <a:off x="576" y="3360"/>
                  <a:ext cx="3072" cy="0"/>
                </a:xfrm>
                <a:prstGeom prst="line">
                  <a:avLst/>
                </a:prstGeom>
                <a:noFill/>
                <a:ln w="9525">
                  <a:solidFill>
                    <a:schemeClr val="tx1"/>
                  </a:solidFill>
                  <a:miter lim="800000"/>
                  <a:headEnd/>
                  <a:tailEnd/>
                </a:ln>
                <a:effectLst/>
              </p:spPr>
              <p:txBody>
                <a:bodyPr wrap="none"/>
                <a:lstStyle/>
                <a:p>
                  <a:endParaRPr lang="en-US"/>
                </a:p>
              </p:txBody>
            </p:sp>
            <p:sp>
              <p:nvSpPr>
                <p:cNvPr id="613419" name="Line 43"/>
                <p:cNvSpPr>
                  <a:spLocks noChangeShapeType="1"/>
                </p:cNvSpPr>
                <p:nvPr/>
              </p:nvSpPr>
              <p:spPr bwMode="auto">
                <a:xfrm>
                  <a:off x="576" y="3264"/>
                  <a:ext cx="3072" cy="0"/>
                </a:xfrm>
                <a:prstGeom prst="line">
                  <a:avLst/>
                </a:prstGeom>
                <a:noFill/>
                <a:ln w="9525">
                  <a:solidFill>
                    <a:schemeClr val="tx1"/>
                  </a:solidFill>
                  <a:miter lim="800000"/>
                  <a:headEnd/>
                  <a:tailEnd/>
                </a:ln>
                <a:effectLst/>
              </p:spPr>
              <p:txBody>
                <a:bodyPr wrap="none"/>
                <a:lstStyle/>
                <a:p>
                  <a:endParaRPr lang="en-US"/>
                </a:p>
              </p:txBody>
            </p:sp>
            <p:sp>
              <p:nvSpPr>
                <p:cNvPr id="613420" name="Line 44"/>
                <p:cNvSpPr>
                  <a:spLocks noChangeShapeType="1"/>
                </p:cNvSpPr>
                <p:nvPr/>
              </p:nvSpPr>
              <p:spPr bwMode="auto">
                <a:xfrm>
                  <a:off x="576" y="3168"/>
                  <a:ext cx="3072" cy="0"/>
                </a:xfrm>
                <a:prstGeom prst="line">
                  <a:avLst/>
                </a:prstGeom>
                <a:noFill/>
                <a:ln w="9525">
                  <a:solidFill>
                    <a:schemeClr val="tx1"/>
                  </a:solidFill>
                  <a:miter lim="800000"/>
                  <a:headEnd/>
                  <a:tailEnd/>
                </a:ln>
                <a:effectLst/>
              </p:spPr>
              <p:txBody>
                <a:bodyPr wrap="none"/>
                <a:lstStyle/>
                <a:p>
                  <a:endParaRPr lang="en-US"/>
                </a:p>
              </p:txBody>
            </p:sp>
            <p:sp>
              <p:nvSpPr>
                <p:cNvPr id="613421" name="Line 45"/>
                <p:cNvSpPr>
                  <a:spLocks noChangeShapeType="1"/>
                </p:cNvSpPr>
                <p:nvPr/>
              </p:nvSpPr>
              <p:spPr bwMode="auto">
                <a:xfrm>
                  <a:off x="576" y="3072"/>
                  <a:ext cx="3072" cy="0"/>
                </a:xfrm>
                <a:prstGeom prst="line">
                  <a:avLst/>
                </a:prstGeom>
                <a:noFill/>
                <a:ln w="9525">
                  <a:solidFill>
                    <a:schemeClr val="tx1"/>
                  </a:solidFill>
                  <a:miter lim="800000"/>
                  <a:headEnd/>
                  <a:tailEnd/>
                </a:ln>
                <a:effectLst/>
              </p:spPr>
              <p:txBody>
                <a:bodyPr wrap="none"/>
                <a:lstStyle/>
                <a:p>
                  <a:endParaRPr lang="en-US"/>
                </a:p>
              </p:txBody>
            </p:sp>
            <p:sp>
              <p:nvSpPr>
                <p:cNvPr id="613422" name="Line 46"/>
                <p:cNvSpPr>
                  <a:spLocks noChangeShapeType="1"/>
                </p:cNvSpPr>
                <p:nvPr/>
              </p:nvSpPr>
              <p:spPr bwMode="auto">
                <a:xfrm>
                  <a:off x="576" y="2976"/>
                  <a:ext cx="3072" cy="0"/>
                </a:xfrm>
                <a:prstGeom prst="line">
                  <a:avLst/>
                </a:prstGeom>
                <a:noFill/>
                <a:ln w="9525">
                  <a:solidFill>
                    <a:schemeClr val="tx1"/>
                  </a:solidFill>
                  <a:miter lim="800000"/>
                  <a:headEnd/>
                  <a:tailEnd/>
                </a:ln>
                <a:effectLst/>
              </p:spPr>
              <p:txBody>
                <a:bodyPr wrap="none"/>
                <a:lstStyle/>
                <a:p>
                  <a:endParaRPr lang="en-US"/>
                </a:p>
              </p:txBody>
            </p:sp>
            <p:sp>
              <p:nvSpPr>
                <p:cNvPr id="613423" name="Line 47"/>
                <p:cNvSpPr>
                  <a:spLocks noChangeShapeType="1"/>
                </p:cNvSpPr>
                <p:nvPr/>
              </p:nvSpPr>
              <p:spPr bwMode="auto">
                <a:xfrm>
                  <a:off x="576" y="2880"/>
                  <a:ext cx="3072" cy="0"/>
                </a:xfrm>
                <a:prstGeom prst="line">
                  <a:avLst/>
                </a:prstGeom>
                <a:noFill/>
                <a:ln w="9525">
                  <a:solidFill>
                    <a:schemeClr val="tx1"/>
                  </a:solidFill>
                  <a:miter lim="800000"/>
                  <a:headEnd/>
                  <a:tailEnd/>
                </a:ln>
                <a:effectLst/>
              </p:spPr>
              <p:txBody>
                <a:bodyPr wrap="none"/>
                <a:lstStyle/>
                <a:p>
                  <a:endParaRPr lang="en-US"/>
                </a:p>
              </p:txBody>
            </p:sp>
            <p:sp>
              <p:nvSpPr>
                <p:cNvPr id="613424" name="Line 48"/>
                <p:cNvSpPr>
                  <a:spLocks noChangeShapeType="1"/>
                </p:cNvSpPr>
                <p:nvPr/>
              </p:nvSpPr>
              <p:spPr bwMode="auto">
                <a:xfrm>
                  <a:off x="576" y="2784"/>
                  <a:ext cx="3072" cy="0"/>
                </a:xfrm>
                <a:prstGeom prst="line">
                  <a:avLst/>
                </a:prstGeom>
                <a:noFill/>
                <a:ln w="9525">
                  <a:solidFill>
                    <a:schemeClr val="tx1"/>
                  </a:solidFill>
                  <a:miter lim="800000"/>
                  <a:headEnd/>
                  <a:tailEnd/>
                </a:ln>
                <a:effectLst/>
              </p:spPr>
              <p:txBody>
                <a:bodyPr wrap="none"/>
                <a:lstStyle/>
                <a:p>
                  <a:endParaRPr lang="en-US"/>
                </a:p>
              </p:txBody>
            </p:sp>
            <p:sp>
              <p:nvSpPr>
                <p:cNvPr id="613425" name="Line 49"/>
                <p:cNvSpPr>
                  <a:spLocks noChangeShapeType="1"/>
                </p:cNvSpPr>
                <p:nvPr/>
              </p:nvSpPr>
              <p:spPr bwMode="auto">
                <a:xfrm>
                  <a:off x="576" y="2688"/>
                  <a:ext cx="3072" cy="0"/>
                </a:xfrm>
                <a:prstGeom prst="line">
                  <a:avLst/>
                </a:prstGeom>
                <a:noFill/>
                <a:ln w="9525">
                  <a:solidFill>
                    <a:schemeClr val="tx1"/>
                  </a:solidFill>
                  <a:miter lim="800000"/>
                  <a:headEnd/>
                  <a:tailEnd/>
                </a:ln>
                <a:effectLst/>
              </p:spPr>
              <p:txBody>
                <a:bodyPr wrap="none"/>
                <a:lstStyle/>
                <a:p>
                  <a:endParaRPr lang="en-US"/>
                </a:p>
              </p:txBody>
            </p:sp>
            <p:sp>
              <p:nvSpPr>
                <p:cNvPr id="613426" name="Line 50"/>
                <p:cNvSpPr>
                  <a:spLocks noChangeShapeType="1"/>
                </p:cNvSpPr>
                <p:nvPr/>
              </p:nvSpPr>
              <p:spPr bwMode="auto">
                <a:xfrm>
                  <a:off x="576" y="2592"/>
                  <a:ext cx="3072" cy="0"/>
                </a:xfrm>
                <a:prstGeom prst="line">
                  <a:avLst/>
                </a:prstGeom>
                <a:noFill/>
                <a:ln w="9525">
                  <a:solidFill>
                    <a:schemeClr val="tx1"/>
                  </a:solidFill>
                  <a:miter lim="800000"/>
                  <a:headEnd/>
                  <a:tailEnd/>
                </a:ln>
                <a:effectLst/>
              </p:spPr>
              <p:txBody>
                <a:bodyPr wrap="none"/>
                <a:lstStyle/>
                <a:p>
                  <a:endParaRPr lang="en-US"/>
                </a:p>
              </p:txBody>
            </p:sp>
            <p:sp>
              <p:nvSpPr>
                <p:cNvPr id="613427" name="Line 51"/>
                <p:cNvSpPr>
                  <a:spLocks noChangeShapeType="1"/>
                </p:cNvSpPr>
                <p:nvPr/>
              </p:nvSpPr>
              <p:spPr bwMode="auto">
                <a:xfrm>
                  <a:off x="576" y="2496"/>
                  <a:ext cx="3072" cy="0"/>
                </a:xfrm>
                <a:prstGeom prst="line">
                  <a:avLst/>
                </a:prstGeom>
                <a:noFill/>
                <a:ln w="9525">
                  <a:solidFill>
                    <a:schemeClr val="tx1"/>
                  </a:solidFill>
                  <a:miter lim="800000"/>
                  <a:headEnd/>
                  <a:tailEnd/>
                </a:ln>
                <a:effectLst/>
              </p:spPr>
              <p:txBody>
                <a:bodyPr wrap="none"/>
                <a:lstStyle/>
                <a:p>
                  <a:endParaRPr lang="en-US"/>
                </a:p>
              </p:txBody>
            </p:sp>
            <p:sp>
              <p:nvSpPr>
                <p:cNvPr id="613428" name="Line 52"/>
                <p:cNvSpPr>
                  <a:spLocks noChangeShapeType="1"/>
                </p:cNvSpPr>
                <p:nvPr/>
              </p:nvSpPr>
              <p:spPr bwMode="auto">
                <a:xfrm>
                  <a:off x="576" y="2400"/>
                  <a:ext cx="3072" cy="0"/>
                </a:xfrm>
                <a:prstGeom prst="line">
                  <a:avLst/>
                </a:prstGeom>
                <a:noFill/>
                <a:ln w="9525">
                  <a:solidFill>
                    <a:schemeClr val="tx1"/>
                  </a:solidFill>
                  <a:miter lim="800000"/>
                  <a:headEnd/>
                  <a:tailEnd/>
                </a:ln>
                <a:effectLst/>
              </p:spPr>
              <p:txBody>
                <a:bodyPr wrap="none"/>
                <a:lstStyle/>
                <a:p>
                  <a:endParaRPr lang="en-US"/>
                </a:p>
              </p:txBody>
            </p:sp>
            <p:sp>
              <p:nvSpPr>
                <p:cNvPr id="613429" name="Line 53"/>
                <p:cNvSpPr>
                  <a:spLocks noChangeShapeType="1"/>
                </p:cNvSpPr>
                <p:nvPr/>
              </p:nvSpPr>
              <p:spPr bwMode="auto">
                <a:xfrm>
                  <a:off x="576" y="2304"/>
                  <a:ext cx="3072" cy="0"/>
                </a:xfrm>
                <a:prstGeom prst="line">
                  <a:avLst/>
                </a:prstGeom>
                <a:noFill/>
                <a:ln w="9525">
                  <a:solidFill>
                    <a:schemeClr val="tx1"/>
                  </a:solidFill>
                  <a:miter lim="800000"/>
                  <a:headEnd/>
                  <a:tailEnd/>
                </a:ln>
                <a:effectLst/>
              </p:spPr>
              <p:txBody>
                <a:bodyPr wrap="none"/>
                <a:lstStyle/>
                <a:p>
                  <a:endParaRPr lang="en-US"/>
                </a:p>
              </p:txBody>
            </p:sp>
            <p:sp>
              <p:nvSpPr>
                <p:cNvPr id="613430" name="Line 54"/>
                <p:cNvSpPr>
                  <a:spLocks noChangeShapeType="1"/>
                </p:cNvSpPr>
                <p:nvPr/>
              </p:nvSpPr>
              <p:spPr bwMode="auto">
                <a:xfrm>
                  <a:off x="576" y="2208"/>
                  <a:ext cx="3072" cy="0"/>
                </a:xfrm>
                <a:prstGeom prst="line">
                  <a:avLst/>
                </a:prstGeom>
                <a:noFill/>
                <a:ln w="9525">
                  <a:solidFill>
                    <a:schemeClr val="tx1"/>
                  </a:solidFill>
                  <a:miter lim="800000"/>
                  <a:headEnd/>
                  <a:tailEnd/>
                </a:ln>
                <a:effectLst/>
              </p:spPr>
              <p:txBody>
                <a:bodyPr wrap="none"/>
                <a:lstStyle/>
                <a:p>
                  <a:endParaRPr lang="en-US"/>
                </a:p>
              </p:txBody>
            </p:sp>
            <p:sp>
              <p:nvSpPr>
                <p:cNvPr id="613431" name="Line 55"/>
                <p:cNvSpPr>
                  <a:spLocks noChangeShapeType="1"/>
                </p:cNvSpPr>
                <p:nvPr/>
              </p:nvSpPr>
              <p:spPr bwMode="auto">
                <a:xfrm>
                  <a:off x="576" y="2112"/>
                  <a:ext cx="3072" cy="0"/>
                </a:xfrm>
                <a:prstGeom prst="line">
                  <a:avLst/>
                </a:prstGeom>
                <a:noFill/>
                <a:ln w="9525">
                  <a:solidFill>
                    <a:schemeClr val="tx1"/>
                  </a:solidFill>
                  <a:miter lim="800000"/>
                  <a:headEnd/>
                  <a:tailEnd/>
                </a:ln>
                <a:effectLst/>
              </p:spPr>
              <p:txBody>
                <a:bodyPr wrap="none"/>
                <a:lstStyle/>
                <a:p>
                  <a:endParaRPr lang="en-US"/>
                </a:p>
              </p:txBody>
            </p:sp>
            <p:sp>
              <p:nvSpPr>
                <p:cNvPr id="613432" name="Line 56"/>
                <p:cNvSpPr>
                  <a:spLocks noChangeShapeType="1"/>
                </p:cNvSpPr>
                <p:nvPr/>
              </p:nvSpPr>
              <p:spPr bwMode="auto">
                <a:xfrm>
                  <a:off x="576" y="2016"/>
                  <a:ext cx="3072" cy="0"/>
                </a:xfrm>
                <a:prstGeom prst="line">
                  <a:avLst/>
                </a:prstGeom>
                <a:noFill/>
                <a:ln w="9525">
                  <a:solidFill>
                    <a:schemeClr val="tx1"/>
                  </a:solidFill>
                  <a:miter lim="800000"/>
                  <a:headEnd/>
                  <a:tailEnd/>
                </a:ln>
                <a:effectLst/>
              </p:spPr>
              <p:txBody>
                <a:bodyPr wrap="none"/>
                <a:lstStyle/>
                <a:p>
                  <a:endParaRPr lang="en-US"/>
                </a:p>
              </p:txBody>
            </p:sp>
            <p:sp>
              <p:nvSpPr>
                <p:cNvPr id="613433" name="Line 57"/>
                <p:cNvSpPr>
                  <a:spLocks noChangeShapeType="1"/>
                </p:cNvSpPr>
                <p:nvPr/>
              </p:nvSpPr>
              <p:spPr bwMode="auto">
                <a:xfrm>
                  <a:off x="576" y="1920"/>
                  <a:ext cx="3072" cy="0"/>
                </a:xfrm>
                <a:prstGeom prst="line">
                  <a:avLst/>
                </a:prstGeom>
                <a:noFill/>
                <a:ln w="9525">
                  <a:solidFill>
                    <a:schemeClr val="tx1"/>
                  </a:solidFill>
                  <a:miter lim="800000"/>
                  <a:headEnd/>
                  <a:tailEnd/>
                </a:ln>
                <a:effectLst/>
              </p:spPr>
              <p:txBody>
                <a:bodyPr wrap="none"/>
                <a:lstStyle/>
                <a:p>
                  <a:endParaRPr lang="en-US"/>
                </a:p>
              </p:txBody>
            </p:sp>
            <p:sp>
              <p:nvSpPr>
                <p:cNvPr id="613434" name="Line 58"/>
                <p:cNvSpPr>
                  <a:spLocks noChangeShapeType="1"/>
                </p:cNvSpPr>
                <p:nvPr/>
              </p:nvSpPr>
              <p:spPr bwMode="auto">
                <a:xfrm>
                  <a:off x="576" y="1824"/>
                  <a:ext cx="3072" cy="0"/>
                </a:xfrm>
                <a:prstGeom prst="line">
                  <a:avLst/>
                </a:prstGeom>
                <a:noFill/>
                <a:ln w="9525">
                  <a:solidFill>
                    <a:schemeClr val="tx1"/>
                  </a:solidFill>
                  <a:miter lim="800000"/>
                  <a:headEnd/>
                  <a:tailEnd/>
                </a:ln>
                <a:effectLst/>
              </p:spPr>
              <p:txBody>
                <a:bodyPr wrap="none"/>
                <a:lstStyle/>
                <a:p>
                  <a:endParaRPr lang="en-US"/>
                </a:p>
              </p:txBody>
            </p:sp>
            <p:sp>
              <p:nvSpPr>
                <p:cNvPr id="613435" name="Line 59"/>
                <p:cNvSpPr>
                  <a:spLocks noChangeShapeType="1"/>
                </p:cNvSpPr>
                <p:nvPr/>
              </p:nvSpPr>
              <p:spPr bwMode="auto">
                <a:xfrm>
                  <a:off x="576" y="1728"/>
                  <a:ext cx="3072" cy="0"/>
                </a:xfrm>
                <a:prstGeom prst="line">
                  <a:avLst/>
                </a:prstGeom>
                <a:noFill/>
                <a:ln w="9525">
                  <a:solidFill>
                    <a:schemeClr val="tx1"/>
                  </a:solidFill>
                  <a:miter lim="800000"/>
                  <a:headEnd/>
                  <a:tailEnd/>
                </a:ln>
                <a:effectLst/>
              </p:spPr>
              <p:txBody>
                <a:bodyPr wrap="none"/>
                <a:lstStyle/>
                <a:p>
                  <a:endParaRPr lang="en-US"/>
                </a:p>
              </p:txBody>
            </p:sp>
            <p:sp>
              <p:nvSpPr>
                <p:cNvPr id="613436" name="Line 60"/>
                <p:cNvSpPr>
                  <a:spLocks noChangeShapeType="1"/>
                </p:cNvSpPr>
                <p:nvPr/>
              </p:nvSpPr>
              <p:spPr bwMode="auto">
                <a:xfrm>
                  <a:off x="576" y="1632"/>
                  <a:ext cx="3072" cy="0"/>
                </a:xfrm>
                <a:prstGeom prst="line">
                  <a:avLst/>
                </a:prstGeom>
                <a:noFill/>
                <a:ln w="9525">
                  <a:solidFill>
                    <a:schemeClr val="tx1"/>
                  </a:solidFill>
                  <a:miter lim="800000"/>
                  <a:headEnd/>
                  <a:tailEnd/>
                </a:ln>
                <a:effectLst/>
              </p:spPr>
              <p:txBody>
                <a:bodyPr wrap="none"/>
                <a:lstStyle/>
                <a:p>
                  <a:endParaRPr lang="en-US"/>
                </a:p>
              </p:txBody>
            </p:sp>
            <p:sp>
              <p:nvSpPr>
                <p:cNvPr id="613437" name="Line 61"/>
                <p:cNvSpPr>
                  <a:spLocks noChangeShapeType="1"/>
                </p:cNvSpPr>
                <p:nvPr/>
              </p:nvSpPr>
              <p:spPr bwMode="auto">
                <a:xfrm>
                  <a:off x="576" y="1536"/>
                  <a:ext cx="3072" cy="0"/>
                </a:xfrm>
                <a:prstGeom prst="line">
                  <a:avLst/>
                </a:prstGeom>
                <a:noFill/>
                <a:ln w="9525">
                  <a:solidFill>
                    <a:schemeClr val="tx1"/>
                  </a:solidFill>
                  <a:miter lim="800000"/>
                  <a:headEnd/>
                  <a:tailEnd/>
                </a:ln>
                <a:effectLst/>
              </p:spPr>
              <p:txBody>
                <a:bodyPr wrap="none"/>
                <a:lstStyle/>
                <a:p>
                  <a:endParaRPr lang="en-US"/>
                </a:p>
              </p:txBody>
            </p:sp>
            <p:sp>
              <p:nvSpPr>
                <p:cNvPr id="613438" name="Line 62"/>
                <p:cNvSpPr>
                  <a:spLocks noChangeShapeType="1"/>
                </p:cNvSpPr>
                <p:nvPr/>
              </p:nvSpPr>
              <p:spPr bwMode="auto">
                <a:xfrm>
                  <a:off x="576" y="1440"/>
                  <a:ext cx="3072" cy="0"/>
                </a:xfrm>
                <a:prstGeom prst="line">
                  <a:avLst/>
                </a:prstGeom>
                <a:noFill/>
                <a:ln w="9525">
                  <a:solidFill>
                    <a:schemeClr val="tx1"/>
                  </a:solidFill>
                  <a:miter lim="800000"/>
                  <a:headEnd/>
                  <a:tailEnd/>
                </a:ln>
                <a:effectLst/>
              </p:spPr>
              <p:txBody>
                <a:bodyPr wrap="none"/>
                <a:lstStyle/>
                <a:p>
                  <a:endParaRPr lang="en-US"/>
                </a:p>
              </p:txBody>
            </p:sp>
            <p:sp>
              <p:nvSpPr>
                <p:cNvPr id="613439" name="Line 63"/>
                <p:cNvSpPr>
                  <a:spLocks noChangeShapeType="1"/>
                </p:cNvSpPr>
                <p:nvPr/>
              </p:nvSpPr>
              <p:spPr bwMode="auto">
                <a:xfrm>
                  <a:off x="576" y="1344"/>
                  <a:ext cx="3072" cy="0"/>
                </a:xfrm>
                <a:prstGeom prst="line">
                  <a:avLst/>
                </a:prstGeom>
                <a:noFill/>
                <a:ln w="9525">
                  <a:solidFill>
                    <a:schemeClr val="tx1"/>
                  </a:solidFill>
                  <a:miter lim="800000"/>
                  <a:headEnd/>
                  <a:tailEnd/>
                </a:ln>
                <a:effectLst/>
              </p:spPr>
              <p:txBody>
                <a:bodyPr wrap="none"/>
                <a:lstStyle/>
                <a:p>
                  <a:endParaRPr lang="en-US"/>
                </a:p>
              </p:txBody>
            </p:sp>
            <p:sp>
              <p:nvSpPr>
                <p:cNvPr id="613440" name="Line 64"/>
                <p:cNvSpPr>
                  <a:spLocks noChangeShapeType="1"/>
                </p:cNvSpPr>
                <p:nvPr/>
              </p:nvSpPr>
              <p:spPr bwMode="auto">
                <a:xfrm>
                  <a:off x="576" y="1248"/>
                  <a:ext cx="3072" cy="0"/>
                </a:xfrm>
                <a:prstGeom prst="line">
                  <a:avLst/>
                </a:prstGeom>
                <a:noFill/>
                <a:ln w="9525">
                  <a:solidFill>
                    <a:schemeClr val="tx1"/>
                  </a:solidFill>
                  <a:miter lim="800000"/>
                  <a:headEnd/>
                  <a:tailEnd/>
                </a:ln>
                <a:effectLst/>
              </p:spPr>
              <p:txBody>
                <a:bodyPr wrap="none"/>
                <a:lstStyle/>
                <a:p>
                  <a:endParaRPr lang="en-US"/>
                </a:p>
              </p:txBody>
            </p:sp>
            <p:sp>
              <p:nvSpPr>
                <p:cNvPr id="613441" name="Line 65"/>
                <p:cNvSpPr>
                  <a:spLocks noChangeShapeType="1"/>
                </p:cNvSpPr>
                <p:nvPr/>
              </p:nvSpPr>
              <p:spPr bwMode="auto">
                <a:xfrm>
                  <a:off x="576" y="1152"/>
                  <a:ext cx="3072" cy="0"/>
                </a:xfrm>
                <a:prstGeom prst="line">
                  <a:avLst/>
                </a:prstGeom>
                <a:noFill/>
                <a:ln w="9525">
                  <a:solidFill>
                    <a:schemeClr val="tx1"/>
                  </a:solidFill>
                  <a:miter lim="800000"/>
                  <a:headEnd/>
                  <a:tailEnd/>
                </a:ln>
                <a:effectLst/>
              </p:spPr>
              <p:txBody>
                <a:bodyPr wrap="none"/>
                <a:lstStyle/>
                <a:p>
                  <a:endParaRPr lang="en-US"/>
                </a:p>
              </p:txBody>
            </p:sp>
          </p:grpSp>
          <p:sp>
            <p:nvSpPr>
              <p:cNvPr id="613442" name="Rectangle 66"/>
              <p:cNvSpPr>
                <a:spLocks noChangeArrowheads="1"/>
              </p:cNvSpPr>
              <p:nvPr/>
            </p:nvSpPr>
            <p:spPr bwMode="auto">
              <a:xfrm>
                <a:off x="1536"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3" name="Rectangle 67"/>
              <p:cNvSpPr>
                <a:spLocks noChangeArrowheads="1"/>
              </p:cNvSpPr>
              <p:nvPr/>
            </p:nvSpPr>
            <p:spPr bwMode="auto">
              <a:xfrm>
                <a:off x="2304"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4" name="Rectangle 68"/>
              <p:cNvSpPr>
                <a:spLocks noChangeArrowheads="1"/>
              </p:cNvSpPr>
              <p:nvPr/>
            </p:nvSpPr>
            <p:spPr bwMode="auto">
              <a:xfrm>
                <a:off x="3072"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5" name="Rectangle 69"/>
              <p:cNvSpPr>
                <a:spLocks noChangeArrowheads="1"/>
              </p:cNvSpPr>
              <p:nvPr/>
            </p:nvSpPr>
            <p:spPr bwMode="auto">
              <a:xfrm>
                <a:off x="3840" y="960"/>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6" name="Rectangle 70"/>
              <p:cNvSpPr>
                <a:spLocks noChangeArrowheads="1"/>
              </p:cNvSpPr>
              <p:nvPr/>
            </p:nvSpPr>
            <p:spPr bwMode="auto">
              <a:xfrm>
                <a:off x="1536"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7" name="Rectangle 71"/>
              <p:cNvSpPr>
                <a:spLocks noChangeArrowheads="1"/>
              </p:cNvSpPr>
              <p:nvPr/>
            </p:nvSpPr>
            <p:spPr bwMode="auto">
              <a:xfrm>
                <a:off x="2304"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8" name="Rectangle 72"/>
              <p:cNvSpPr>
                <a:spLocks noChangeArrowheads="1"/>
              </p:cNvSpPr>
              <p:nvPr/>
            </p:nvSpPr>
            <p:spPr bwMode="auto">
              <a:xfrm>
                <a:off x="3072"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49" name="Rectangle 73"/>
              <p:cNvSpPr>
                <a:spLocks noChangeArrowheads="1"/>
              </p:cNvSpPr>
              <p:nvPr/>
            </p:nvSpPr>
            <p:spPr bwMode="auto">
              <a:xfrm>
                <a:off x="3840" y="1632"/>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0" name="Rectangle 74"/>
              <p:cNvSpPr>
                <a:spLocks noChangeArrowheads="1"/>
              </p:cNvSpPr>
              <p:nvPr/>
            </p:nvSpPr>
            <p:spPr bwMode="auto">
              <a:xfrm>
                <a:off x="2304"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1" name="Rectangle 75"/>
              <p:cNvSpPr>
                <a:spLocks noChangeArrowheads="1"/>
              </p:cNvSpPr>
              <p:nvPr/>
            </p:nvSpPr>
            <p:spPr bwMode="auto">
              <a:xfrm>
                <a:off x="1536"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2" name="Rectangle 76"/>
              <p:cNvSpPr>
                <a:spLocks noChangeArrowheads="1"/>
              </p:cNvSpPr>
              <p:nvPr/>
            </p:nvSpPr>
            <p:spPr bwMode="auto">
              <a:xfrm>
                <a:off x="3072"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3" name="Rectangle 77"/>
              <p:cNvSpPr>
                <a:spLocks noChangeArrowheads="1"/>
              </p:cNvSpPr>
              <p:nvPr/>
            </p:nvSpPr>
            <p:spPr bwMode="auto">
              <a:xfrm>
                <a:off x="3840" y="2304"/>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4" name="Rectangle 78"/>
              <p:cNvSpPr>
                <a:spLocks noChangeArrowheads="1"/>
              </p:cNvSpPr>
              <p:nvPr/>
            </p:nvSpPr>
            <p:spPr bwMode="auto">
              <a:xfrm>
                <a:off x="1536"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5" name="Rectangle 79"/>
              <p:cNvSpPr>
                <a:spLocks noChangeArrowheads="1"/>
              </p:cNvSpPr>
              <p:nvPr/>
            </p:nvSpPr>
            <p:spPr bwMode="auto">
              <a:xfrm>
                <a:off x="3072" y="2976"/>
                <a:ext cx="768" cy="672"/>
              </a:xfrm>
              <a:prstGeom prst="rect">
                <a:avLst/>
              </a:prstGeom>
              <a:noFill/>
              <a:ln w="38100">
                <a:solidFill>
                  <a:schemeClr val="tx1"/>
                </a:solidFill>
                <a:miter lim="800000"/>
                <a:headEnd/>
                <a:tailEnd/>
              </a:ln>
              <a:effectLst/>
            </p:spPr>
            <p:txBody>
              <a:bodyPr wrap="none" anchor="ctr"/>
              <a:lstStyle/>
              <a:p>
                <a:endParaRPr lang="en-US"/>
              </a:p>
            </p:txBody>
          </p:sp>
          <p:sp>
            <p:nvSpPr>
              <p:cNvPr id="613456" name="Rectangle 80"/>
              <p:cNvSpPr>
                <a:spLocks noChangeArrowheads="1"/>
              </p:cNvSpPr>
              <p:nvPr/>
            </p:nvSpPr>
            <p:spPr bwMode="auto">
              <a:xfrm>
                <a:off x="3840" y="2976"/>
                <a:ext cx="768" cy="672"/>
              </a:xfrm>
              <a:prstGeom prst="rect">
                <a:avLst/>
              </a:prstGeom>
              <a:noFill/>
              <a:ln w="38100">
                <a:solidFill>
                  <a:schemeClr val="tx1"/>
                </a:solidFill>
                <a:miter lim="800000"/>
                <a:headEnd/>
                <a:tailEnd/>
              </a:ln>
              <a:effectLst/>
            </p:spPr>
            <p:txBody>
              <a:bodyPr wrap="none" anchor="ctr"/>
              <a:lstStyle/>
              <a:p>
                <a:endParaRPr lang="en-US"/>
              </a:p>
            </p:txBody>
          </p:sp>
        </p:grpSp>
        <p:sp>
          <p:nvSpPr>
            <p:cNvPr id="613457" name="Rectangle 81"/>
            <p:cNvSpPr>
              <a:spLocks noChangeArrowheads="1"/>
            </p:cNvSpPr>
            <p:nvPr/>
          </p:nvSpPr>
          <p:spPr bwMode="auto">
            <a:xfrm>
              <a:off x="2304" y="2976"/>
              <a:ext cx="768" cy="672"/>
            </a:xfrm>
            <a:prstGeom prst="rect">
              <a:avLst/>
            </a:prstGeom>
            <a:noFill/>
            <a:ln w="38100">
              <a:solidFill>
                <a:schemeClr val="tx1"/>
              </a:solidFill>
              <a:miter lim="800000"/>
              <a:headEnd/>
              <a:tailEnd/>
            </a:ln>
            <a:effectLst/>
          </p:spPr>
          <p:txBody>
            <a:bodyPr wrap="none" anchor="ctr"/>
            <a:lstStyle/>
            <a:p>
              <a:endParaRPr lang="en-US"/>
            </a:p>
          </p:txBody>
        </p:sp>
      </p:grpSp>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4A7138E-E6D5-4410-977C-50581AE24250}" type="slidenum">
              <a:rPr lang="en-US"/>
              <a:pPr/>
              <a:t>72</a:t>
            </a:fld>
            <a:endParaRPr lang="en-US"/>
          </a:p>
        </p:txBody>
      </p:sp>
      <p:sp>
        <p:nvSpPr>
          <p:cNvPr id="614402" name="Rectangle 2"/>
          <p:cNvSpPr>
            <a:spLocks noGrp="1" noChangeArrowheads="1"/>
          </p:cNvSpPr>
          <p:nvPr>
            <p:ph type="title"/>
          </p:nvPr>
        </p:nvSpPr>
        <p:spPr/>
        <p:txBody>
          <a:bodyPr/>
          <a:lstStyle/>
          <a:p>
            <a:r>
              <a:rPr lang="en-US"/>
              <a:t>Tiling</a:t>
            </a:r>
          </a:p>
        </p:txBody>
      </p:sp>
      <p:sp>
        <p:nvSpPr>
          <p:cNvPr id="614403" name="Rectangle 3"/>
          <p:cNvSpPr>
            <a:spLocks noGrp="1" noChangeArrowheads="1"/>
          </p:cNvSpPr>
          <p:nvPr>
            <p:ph type="body" idx="1"/>
          </p:nvPr>
        </p:nvSpPr>
        <p:spPr>
          <a:xfrm>
            <a:off x="533400" y="1371600"/>
            <a:ext cx="7924800" cy="5029200"/>
          </a:xfrm>
        </p:spPr>
        <p:txBody>
          <a:bodyPr/>
          <a:lstStyle/>
          <a:p>
            <a:r>
              <a:rPr lang="en-US" b="1" i="1" u="sng"/>
              <a:t>Tile</a:t>
            </a:r>
            <a:r>
              <a:rPr lang="en-US"/>
              <a:t>: a small rectangular subdomain of a problem domain.  Sometimes called a </a:t>
            </a:r>
            <a:r>
              <a:rPr lang="en-US" b="1" i="1" u="sng"/>
              <a:t>block</a:t>
            </a:r>
            <a:r>
              <a:rPr lang="en-US"/>
              <a:t> or a </a:t>
            </a:r>
            <a:r>
              <a:rPr lang="en-US" b="1" i="1" u="sng"/>
              <a:t>chunk</a:t>
            </a:r>
            <a:r>
              <a:rPr lang="en-US"/>
              <a:t>.</a:t>
            </a:r>
            <a:endParaRPr lang="en-US" u="sng"/>
          </a:p>
          <a:p>
            <a:r>
              <a:rPr lang="en-US" b="1" i="1" u="sng"/>
              <a:t>Tiling</a:t>
            </a:r>
            <a:r>
              <a:rPr lang="en-US"/>
              <a:t>: breaking the domain into tiles.</a:t>
            </a:r>
          </a:p>
          <a:p>
            <a:r>
              <a:rPr lang="en-US"/>
              <a:t>Tiling strategy: operate on each tile to completion, then move to the next tile.</a:t>
            </a:r>
          </a:p>
          <a:p>
            <a:r>
              <a:rPr lang="en-US"/>
              <a:t>Tile size can be set at runtime, according to what’s best for the machine that you’re running on.</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A551244-C64D-4A81-8D4C-EB05C41BC34F}" type="slidenum">
              <a:rPr lang="en-US"/>
              <a:pPr/>
              <a:t>73</a:t>
            </a:fld>
            <a:endParaRPr lang="en-US"/>
          </a:p>
        </p:txBody>
      </p:sp>
      <p:sp>
        <p:nvSpPr>
          <p:cNvPr id="615426" name="Rectangle 2"/>
          <p:cNvSpPr>
            <a:spLocks noGrp="1" noChangeArrowheads="1"/>
          </p:cNvSpPr>
          <p:nvPr>
            <p:ph type="title"/>
          </p:nvPr>
        </p:nvSpPr>
        <p:spPr/>
        <p:txBody>
          <a:bodyPr/>
          <a:lstStyle/>
          <a:p>
            <a:r>
              <a:rPr lang="en-US"/>
              <a:t>Tiling Code: F90</a:t>
            </a:r>
          </a:p>
        </p:txBody>
      </p:sp>
      <p:sp>
        <p:nvSpPr>
          <p:cNvPr id="615427" name="Rectangle 3"/>
          <p:cNvSpPr>
            <a:spLocks noGrp="1" noChangeArrowheads="1"/>
          </p:cNvSpPr>
          <p:nvPr>
            <p:ph type="body" idx="1"/>
          </p:nvPr>
        </p:nvSpPr>
        <p:spPr>
          <a:xfrm>
            <a:off x="533400" y="1371600"/>
            <a:ext cx="8229600" cy="5105400"/>
          </a:xfrm>
        </p:spPr>
        <p:txBody>
          <a:bodyPr/>
          <a:lstStyle/>
          <a:p>
            <a:pPr>
              <a:buFont typeface="Wingdings" pitchFamily="2" charset="2"/>
              <a:buNone/>
            </a:pPr>
            <a:r>
              <a:rPr lang="en-US" sz="1200" b="1" dirty="0">
                <a:latin typeface="Courier New" pitchFamily="49" charset="0"/>
              </a:rPr>
              <a:t>SUBROUTINE </a:t>
            </a:r>
            <a:r>
              <a:rPr lang="en-US" sz="1200" b="1" dirty="0" err="1">
                <a:latin typeface="Courier New" pitchFamily="49" charset="0"/>
              </a:rPr>
              <a:t>matrix_matrix_mult_by_tiling</a:t>
            </a:r>
            <a:r>
              <a:rPr lang="en-US" sz="1200" b="1" dirty="0">
                <a:latin typeface="Courier New" pitchFamily="49" charset="0"/>
              </a:rPr>
              <a:t> (</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IMPLICIT NONE</a:t>
            </a:r>
          </a:p>
          <a:p>
            <a:pPr>
              <a:lnSpc>
                <a:spcPct val="80000"/>
              </a:lnSpc>
              <a:buFont typeface="Wingdings" pitchFamily="2" charset="2"/>
              <a:buNone/>
            </a:pPr>
            <a:r>
              <a:rPr lang="en-US" sz="1200" b="1" dirty="0">
                <a:latin typeface="Courier New" pitchFamily="49" charset="0"/>
              </a:rPr>
              <a:t>  INTEGER,INTENT(IN) ::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nr,nc</a:t>
            </a:r>
            <a:r>
              <a:rPr lang="en-US" sz="1200" b="1" dirty="0">
                <a:latin typeface="Courier New" pitchFamily="49" charset="0"/>
              </a:rPr>
              <a:t>),INTENT(OUT) :: </a:t>
            </a:r>
            <a:r>
              <a:rPr lang="en-US" sz="1200" b="1" dirty="0" err="1">
                <a:latin typeface="Courier New" pitchFamily="49" charset="0"/>
              </a:rPr>
              <a:t>dst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nr,nq</a:t>
            </a:r>
            <a:r>
              <a:rPr lang="en-US" sz="1200" b="1" dirty="0">
                <a:latin typeface="Courier New" pitchFamily="49" charset="0"/>
              </a:rPr>
              <a:t>),INTENT(IN)  :: src1</a:t>
            </a:r>
          </a:p>
          <a:p>
            <a:pPr>
              <a:lnSpc>
                <a:spcPct val="80000"/>
              </a:lnSpc>
              <a:buFont typeface="Wingdings" pitchFamily="2" charset="2"/>
              <a:buNone/>
            </a:pPr>
            <a:r>
              <a:rPr lang="en-US" sz="1200" b="1" dirty="0">
                <a:latin typeface="Courier New" pitchFamily="49" charset="0"/>
              </a:rPr>
              <a:t>  REAL,DIMENSION(</a:t>
            </a:r>
            <a:r>
              <a:rPr lang="en-US" sz="1200" b="1" dirty="0" err="1">
                <a:latin typeface="Courier New" pitchFamily="49" charset="0"/>
              </a:rPr>
              <a:t>nq,nc</a:t>
            </a:r>
            <a:r>
              <a:rPr lang="en-US" sz="1200" b="1" dirty="0">
                <a:latin typeface="Courier New" pitchFamily="49" charset="0"/>
              </a:rPr>
              <a:t>),INTENT(IN)  :: src2</a:t>
            </a:r>
          </a:p>
          <a:p>
            <a:pPr>
              <a:lnSpc>
                <a:spcPct val="80000"/>
              </a:lnSpc>
              <a:buFont typeface="Wingdings" pitchFamily="2" charset="2"/>
              <a:buNone/>
            </a:pPr>
            <a:r>
              <a:rPr lang="en-US" sz="1200" b="1" dirty="0">
                <a:latin typeface="Courier New" pitchFamily="49" charset="0"/>
              </a:rPr>
              <a:t>  INTEGER,INTENT(IN) :: </a:t>
            </a:r>
            <a:r>
              <a:rPr lang="en-US" sz="1200" b="1" dirty="0" err="1">
                <a:latin typeface="Courier New" pitchFamily="49" charset="0"/>
              </a:rPr>
              <a:t>rtilesize</a:t>
            </a:r>
            <a:r>
              <a:rPr lang="en-US" sz="1200" b="1" dirty="0">
                <a:latin typeface="Courier New" pitchFamily="49" charset="0"/>
              </a:rPr>
              <a:t>, </a:t>
            </a:r>
            <a:r>
              <a:rPr lang="en-US" sz="1200" b="1" dirty="0" err="1">
                <a:latin typeface="Courier New" pitchFamily="49" charset="0"/>
              </a:rPr>
              <a:t>ctilesize</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INTEGER ::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endParaRPr lang="en-US" sz="1200" b="1" dirty="0">
              <a:latin typeface="Courier New" pitchFamily="49" charset="0"/>
            </a:endParaRPr>
          </a:p>
          <a:p>
            <a:pPr>
              <a:lnSpc>
                <a:spcPct val="60000"/>
              </a:lnSpc>
              <a:buFont typeface="Wingdings" pitchFamily="2" charset="2"/>
              <a:buNone/>
            </a:pPr>
            <a:endParaRPr lang="en-US" sz="1200" b="1" dirty="0">
              <a:latin typeface="Courier New" pitchFamily="49" charset="0"/>
            </a:endParaRPr>
          </a:p>
          <a:p>
            <a:pPr>
              <a:lnSpc>
                <a:spcPct val="70000"/>
              </a:lnSpc>
              <a:buFont typeface="Wingdings" pitchFamily="2" charset="2"/>
              <a:buNone/>
            </a:pPr>
            <a:r>
              <a:rPr lang="en-US" sz="1200" b="1" dirty="0">
                <a:latin typeface="Courier New" pitchFamily="49" charset="0"/>
              </a:rPr>
              <a:t>  DO </a:t>
            </a:r>
            <a:r>
              <a:rPr lang="en-US" sz="1200" b="1" dirty="0" err="1">
                <a:latin typeface="Courier New" pitchFamily="49" charset="0"/>
              </a:rPr>
              <a:t>cstart</a:t>
            </a:r>
            <a:r>
              <a:rPr lang="en-US" sz="1200" b="1" dirty="0">
                <a:latin typeface="Courier New" pitchFamily="49" charset="0"/>
              </a:rPr>
              <a:t> = 1,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cstart</a:t>
            </a:r>
            <a:r>
              <a:rPr lang="en-US" sz="1200" b="1" dirty="0">
                <a:latin typeface="Courier New" pitchFamily="49" charset="0"/>
              </a:rPr>
              <a:t> + </a:t>
            </a:r>
            <a:r>
              <a:rPr lang="en-US" sz="1200" b="1" dirty="0" err="1">
                <a:latin typeface="Courier New" pitchFamily="49" charset="0"/>
              </a:rPr>
              <a:t>ctilesize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cend</a:t>
            </a:r>
            <a:r>
              <a:rPr lang="en-US" sz="1200" b="1" dirty="0">
                <a:latin typeface="Courier New" pitchFamily="49" charset="0"/>
              </a:rPr>
              <a:t> &gt;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 </a:t>
            </a:r>
            <a:r>
              <a:rPr lang="en-US" sz="1200" b="1" dirty="0" err="1">
                <a:latin typeface="Courier New" pitchFamily="49" charset="0"/>
              </a:rPr>
              <a:t>nc</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rstart</a:t>
            </a:r>
            <a:r>
              <a:rPr lang="en-US" sz="1200" b="1" dirty="0">
                <a:latin typeface="Courier New" pitchFamily="49" charset="0"/>
              </a:rPr>
              <a:t> = 1, nr, </a:t>
            </a:r>
            <a:r>
              <a:rPr lang="en-US" sz="1200" b="1" dirty="0" err="1">
                <a:latin typeface="Courier New" pitchFamily="49" charset="0"/>
              </a:rPr>
              <a:t>rtilesize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rend = </a:t>
            </a:r>
            <a:r>
              <a:rPr lang="en-US" sz="1200" b="1" dirty="0" err="1">
                <a:latin typeface="Courier New" pitchFamily="49" charset="0"/>
              </a:rPr>
              <a:t>rstart</a:t>
            </a:r>
            <a:r>
              <a:rPr lang="en-US" sz="1200" b="1" dirty="0">
                <a:latin typeface="Courier New" pitchFamily="49" charset="0"/>
              </a:rPr>
              <a:t> + </a:t>
            </a:r>
            <a:r>
              <a:rPr lang="en-US" sz="1200" b="1" dirty="0" err="1">
                <a:latin typeface="Courier New" pitchFamily="49" charset="0"/>
              </a:rPr>
              <a:t>rtilesize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(rend &gt; nr) rend = nr</a:t>
            </a:r>
          </a:p>
          <a:p>
            <a:pPr>
              <a:lnSpc>
                <a:spcPct val="80000"/>
              </a:lnSpc>
              <a:buFont typeface="Wingdings" pitchFamily="2" charset="2"/>
              <a:buNone/>
            </a:pPr>
            <a:r>
              <a:rPr lang="en-US" sz="1200" b="1" dirty="0">
                <a:latin typeface="Courier New" pitchFamily="49" charset="0"/>
              </a:rPr>
              <a:t>      DO </a:t>
            </a:r>
            <a:r>
              <a:rPr lang="en-US" sz="1200" b="1" dirty="0" err="1">
                <a:latin typeface="Courier New" pitchFamily="49" charset="0"/>
              </a:rPr>
              <a:t>qstart</a:t>
            </a:r>
            <a:r>
              <a:rPr lang="en-US" sz="1200" b="1" dirty="0">
                <a:latin typeface="Courier New" pitchFamily="49" charset="0"/>
              </a:rPr>
              <a:t> = 1,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qtilesize</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qstart</a:t>
            </a:r>
            <a:r>
              <a:rPr lang="en-US" sz="1200" b="1" dirty="0">
                <a:latin typeface="Courier New" pitchFamily="49" charset="0"/>
              </a:rPr>
              <a:t> + </a:t>
            </a:r>
            <a:r>
              <a:rPr lang="en-US" sz="1200" b="1" dirty="0" err="1">
                <a:latin typeface="Courier New" pitchFamily="49" charset="0"/>
              </a:rPr>
              <a:t>qtilesize</a:t>
            </a:r>
            <a:r>
              <a:rPr lang="en-US" sz="1200" b="1" dirty="0">
                <a:latin typeface="Courier New" pitchFamily="49" charset="0"/>
              </a:rPr>
              <a:t> - 1</a:t>
            </a:r>
          </a:p>
          <a:p>
            <a:pPr>
              <a:lnSpc>
                <a:spcPct val="80000"/>
              </a:lnSpc>
              <a:buFont typeface="Wingdings" pitchFamily="2" charset="2"/>
              <a:buNone/>
            </a:pPr>
            <a:r>
              <a:rPr lang="en-US" sz="1200" b="1" dirty="0">
                <a:latin typeface="Courier New" pitchFamily="49" charset="0"/>
              </a:rPr>
              <a:t>        IF (</a:t>
            </a:r>
            <a:r>
              <a:rPr lang="en-US" sz="1200" b="1" dirty="0" err="1">
                <a:latin typeface="Courier New" pitchFamily="49" charset="0"/>
              </a:rPr>
              <a:t>qend</a:t>
            </a:r>
            <a:r>
              <a:rPr lang="en-US" sz="1200" b="1" dirty="0">
                <a:latin typeface="Courier New" pitchFamily="49" charset="0"/>
              </a:rPr>
              <a:t> &gt; </a:t>
            </a:r>
            <a:r>
              <a:rPr lang="en-US" sz="1200" b="1" dirty="0" err="1">
                <a:latin typeface="Courier New" pitchFamily="49" charset="0"/>
              </a:rPr>
              <a:t>nq</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 = </a:t>
            </a:r>
            <a:r>
              <a:rPr lang="en-US" sz="1200" b="1" dirty="0" err="1">
                <a:latin typeface="Courier New" pitchFamily="49" charset="0"/>
              </a:rPr>
              <a:t>nq</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CALL </a:t>
            </a:r>
            <a:r>
              <a:rPr lang="en-US" sz="1200" b="1" dirty="0" err="1">
                <a:latin typeface="Courier New" pitchFamily="49" charset="0"/>
              </a:rPr>
              <a:t>matrix_matrix_mult_tile</a:t>
            </a:r>
            <a:r>
              <a:rPr lang="en-US" sz="1200" b="1" dirty="0">
                <a:latin typeface="Courier New" pitchFamily="49" charset="0"/>
              </a:rPr>
              <a:t>(</a:t>
            </a:r>
            <a:r>
              <a:rPr lang="en-US" sz="1200" b="1" dirty="0" err="1">
                <a:latin typeface="Courier New" pitchFamily="49" charset="0"/>
              </a:rPr>
              <a:t>dst</a:t>
            </a:r>
            <a:r>
              <a:rPr lang="en-US" sz="1200" b="1" dirty="0">
                <a:latin typeface="Courier New" pitchFamily="49" charset="0"/>
              </a:rPr>
              <a:t>, src1, src2, nr, </a:t>
            </a:r>
            <a:r>
              <a:rPr lang="en-US" sz="1200" b="1" dirty="0" err="1">
                <a:latin typeface="Courier New" pitchFamily="49" charset="0"/>
              </a:rPr>
              <a:t>nc</a:t>
            </a:r>
            <a:r>
              <a:rPr lang="en-US" sz="1200" b="1" dirty="0">
                <a:latin typeface="Courier New" pitchFamily="49" charset="0"/>
              </a:rPr>
              <a:t>, </a:t>
            </a:r>
            <a:r>
              <a:rPr lang="en-US" sz="1200" b="1" dirty="0" err="1">
                <a:latin typeface="Courier New" pitchFamily="49" charset="0"/>
              </a:rPr>
              <a:t>nq</a:t>
            </a:r>
            <a:r>
              <a:rPr lang="en-US" sz="1200" b="1" dirty="0">
                <a:latin typeface="Courier New" pitchFamily="49" charset="0"/>
              </a:rPr>
              <a:t>, &amp;</a:t>
            </a:r>
          </a:p>
          <a:p>
            <a:pPr>
              <a:lnSpc>
                <a:spcPct val="80000"/>
              </a:lnSpc>
              <a:buFont typeface="Wingdings" pitchFamily="2" charset="2"/>
              <a:buNone/>
            </a:pPr>
            <a:r>
              <a:rPr lang="en-US" sz="1200" b="1" dirty="0">
                <a:latin typeface="Courier New" pitchFamily="49" charset="0"/>
              </a:rPr>
              <a:t> &amp;                                   </a:t>
            </a:r>
            <a:r>
              <a:rPr lang="en-US" sz="1200" b="1" dirty="0" err="1">
                <a:latin typeface="Courier New" pitchFamily="49" charset="0"/>
              </a:rPr>
              <a:t>rstart</a:t>
            </a:r>
            <a:r>
              <a:rPr lang="en-US" sz="1200" b="1" dirty="0">
                <a:latin typeface="Courier New" pitchFamily="49" charset="0"/>
              </a:rPr>
              <a:t>, rend, </a:t>
            </a:r>
            <a:r>
              <a:rPr lang="en-US" sz="1200" b="1" dirty="0" err="1">
                <a:latin typeface="Courier New" pitchFamily="49" charset="0"/>
              </a:rPr>
              <a:t>cstart</a:t>
            </a:r>
            <a:r>
              <a:rPr lang="en-US" sz="1200" b="1" dirty="0">
                <a:latin typeface="Courier New" pitchFamily="49" charset="0"/>
              </a:rPr>
              <a:t>, </a:t>
            </a:r>
            <a:r>
              <a:rPr lang="en-US" sz="1200" b="1" dirty="0" err="1">
                <a:latin typeface="Courier New" pitchFamily="49" charset="0"/>
              </a:rPr>
              <a:t>cend</a:t>
            </a:r>
            <a:r>
              <a:rPr lang="en-US" sz="1200" b="1" dirty="0">
                <a:latin typeface="Courier New" pitchFamily="49" charset="0"/>
              </a:rPr>
              <a:t>, </a:t>
            </a:r>
            <a:r>
              <a:rPr lang="en-US" sz="1200" b="1" dirty="0" err="1">
                <a:latin typeface="Courier New" pitchFamily="49" charset="0"/>
              </a:rPr>
              <a:t>qstart</a:t>
            </a:r>
            <a:r>
              <a:rPr lang="en-US" sz="1200" b="1" dirty="0">
                <a:latin typeface="Courier New" pitchFamily="49" charset="0"/>
              </a:rPr>
              <a:t>, </a:t>
            </a:r>
            <a:r>
              <a:rPr lang="en-US" sz="1200" b="1" dirty="0" err="1">
                <a:latin typeface="Courier New" pitchFamily="49" charset="0"/>
              </a:rPr>
              <a:t>qend</a:t>
            </a:r>
            <a:r>
              <a:rPr lang="en-US" sz="1200" b="1" dirty="0">
                <a:latin typeface="Courier New" pitchFamily="49" charset="0"/>
              </a:rPr>
              <a:t>)</a:t>
            </a: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qstart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rstart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  END DO !! </a:t>
            </a:r>
            <a:r>
              <a:rPr lang="en-US" sz="1200" b="1" dirty="0" err="1" smtClean="0">
                <a:latin typeface="Courier New" pitchFamily="49" charset="0"/>
              </a:rPr>
              <a:t>cstart</a:t>
            </a:r>
            <a:endParaRPr lang="en-US" sz="1200" b="1" dirty="0">
              <a:latin typeface="Courier New" pitchFamily="49" charset="0"/>
            </a:endParaRPr>
          </a:p>
          <a:p>
            <a:pPr>
              <a:lnSpc>
                <a:spcPct val="80000"/>
              </a:lnSpc>
              <a:buFont typeface="Wingdings" pitchFamily="2" charset="2"/>
              <a:buNone/>
            </a:pPr>
            <a:r>
              <a:rPr lang="en-US" sz="1200" b="1" dirty="0">
                <a:latin typeface="Courier New" pitchFamily="49" charset="0"/>
              </a:rPr>
              <a:t>END SUBROUTINE </a:t>
            </a:r>
            <a:r>
              <a:rPr lang="en-US" sz="1200" b="1" dirty="0" err="1">
                <a:latin typeface="Courier New" pitchFamily="49" charset="0"/>
              </a:rPr>
              <a:t>matrix_matrix_mult_by_tiling</a:t>
            </a:r>
            <a:endParaRPr lang="en-US" sz="1200" b="1" dirty="0">
              <a:latin typeface="Courier New" pitchFamily="49" charset="0"/>
            </a:endParaRPr>
          </a:p>
          <a:p>
            <a:pPr>
              <a:buFont typeface="Wingdings" pitchFamily="2" charset="2"/>
              <a:buNone/>
            </a:pPr>
            <a:endParaRPr lang="en-US" sz="1200"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A7E95FCA-7163-49DE-96D9-D82D485ADAC4}" type="slidenum">
              <a:rPr lang="en-US"/>
              <a:pPr/>
              <a:t>74</a:t>
            </a:fld>
            <a:endParaRPr lang="en-US"/>
          </a:p>
        </p:txBody>
      </p:sp>
      <p:sp>
        <p:nvSpPr>
          <p:cNvPr id="638978" name="Rectangle 2"/>
          <p:cNvSpPr>
            <a:spLocks noGrp="1" noChangeArrowheads="1"/>
          </p:cNvSpPr>
          <p:nvPr>
            <p:ph type="title"/>
          </p:nvPr>
        </p:nvSpPr>
        <p:spPr/>
        <p:txBody>
          <a:bodyPr/>
          <a:lstStyle/>
          <a:p>
            <a:r>
              <a:rPr lang="en-US"/>
              <a:t>Tiling Code: C</a:t>
            </a:r>
          </a:p>
        </p:txBody>
      </p:sp>
      <p:sp>
        <p:nvSpPr>
          <p:cNvPr id="638979" name="Rectangle 3"/>
          <p:cNvSpPr>
            <a:spLocks noGrp="1" noChangeArrowheads="1"/>
          </p:cNvSpPr>
          <p:nvPr>
            <p:ph type="body" idx="1"/>
          </p:nvPr>
        </p:nvSpPr>
        <p:spPr>
          <a:xfrm>
            <a:off x="533400" y="1371600"/>
            <a:ext cx="8229600" cy="5105400"/>
          </a:xfrm>
        </p:spPr>
        <p:txBody>
          <a:bodyPr/>
          <a:lstStyle/>
          <a:p>
            <a:pPr>
              <a:lnSpc>
                <a:spcPct val="80000"/>
              </a:lnSpc>
              <a:buFont typeface="Wingdings" pitchFamily="2" charset="2"/>
              <a:buNone/>
            </a:pPr>
            <a:r>
              <a:rPr lang="en-US" sz="1400" b="1">
                <a:latin typeface="Courier New" pitchFamily="49" charset="0"/>
              </a:rPr>
              <a:t>void matrix_matrix_mult_by_tiling (</a:t>
            </a:r>
          </a:p>
          <a:p>
            <a:pPr>
              <a:lnSpc>
                <a:spcPct val="80000"/>
              </a:lnSpc>
              <a:buFont typeface="Wingdings" pitchFamily="2" charset="2"/>
              <a:buNone/>
            </a:pPr>
            <a:r>
              <a:rPr lang="en-US" sz="1400" b="1">
                <a:latin typeface="Courier New" pitchFamily="49" charset="0"/>
              </a:rPr>
              <a:t>         float** dst, float** src1, float** src2,</a:t>
            </a:r>
          </a:p>
          <a:p>
            <a:pPr>
              <a:lnSpc>
                <a:spcPct val="80000"/>
              </a:lnSpc>
              <a:buFont typeface="Wingdings" pitchFamily="2" charset="2"/>
              <a:buNone/>
            </a:pPr>
            <a:r>
              <a:rPr lang="en-US" sz="1400" b="1">
                <a:latin typeface="Courier New" pitchFamily="49" charset="0"/>
              </a:rPr>
              <a:t>         int nr, int nc, int nq,</a:t>
            </a:r>
          </a:p>
          <a:p>
            <a:pPr>
              <a:lnSpc>
                <a:spcPct val="80000"/>
              </a:lnSpc>
              <a:buFont typeface="Wingdings" pitchFamily="2" charset="2"/>
              <a:buNone/>
            </a:pPr>
            <a:r>
              <a:rPr lang="en-US" sz="1400" b="1">
                <a:latin typeface="Courier New" pitchFamily="49" charset="0"/>
              </a:rPr>
              <a:t>         int rtilesize, int ctilesize, int qtilesize)</a:t>
            </a:r>
          </a:p>
          <a:p>
            <a:pPr>
              <a:lnSpc>
                <a:spcPct val="80000"/>
              </a:lnSpc>
              <a:buFont typeface="Wingdings" pitchFamily="2" charset="2"/>
              <a:buNone/>
            </a:pPr>
            <a:r>
              <a:rPr lang="en-US" sz="1400" b="1">
                <a:latin typeface="Courier New" pitchFamily="49" charset="0"/>
              </a:rPr>
              <a:t>{ /* matrix_matrix_mult_by_tiling */</a:t>
            </a:r>
          </a:p>
          <a:p>
            <a:pPr>
              <a:lnSpc>
                <a:spcPct val="80000"/>
              </a:lnSpc>
              <a:buFont typeface="Wingdings" pitchFamily="2" charset="2"/>
              <a:buNone/>
            </a:pPr>
            <a:r>
              <a:rPr lang="en-US" sz="1400" b="1">
                <a:latin typeface="Courier New" pitchFamily="49" charset="0"/>
              </a:rPr>
              <a:t>  int rstart, rend, cstart, cend, qstart, qend;</a:t>
            </a:r>
          </a:p>
          <a:p>
            <a:pPr>
              <a:lnSpc>
                <a:spcPct val="60000"/>
              </a:lnSpc>
              <a:buFont typeface="Wingdings" pitchFamily="2" charset="2"/>
              <a:buNone/>
            </a:pPr>
            <a:endParaRPr lang="en-US" sz="1400" b="1">
              <a:latin typeface="Courier New" pitchFamily="49" charset="0"/>
            </a:endParaRPr>
          </a:p>
          <a:p>
            <a:pPr>
              <a:lnSpc>
                <a:spcPct val="70000"/>
              </a:lnSpc>
              <a:buFont typeface="Wingdings" pitchFamily="2" charset="2"/>
              <a:buNone/>
            </a:pPr>
            <a:r>
              <a:rPr lang="en-US" sz="1400" b="1">
                <a:latin typeface="Courier New" pitchFamily="49" charset="0"/>
              </a:rPr>
              <a:t>  for (rstart = 0; rstart &lt; nr; rstart += rtilesize) {</a:t>
            </a:r>
          </a:p>
          <a:p>
            <a:pPr>
              <a:lnSpc>
                <a:spcPct val="80000"/>
              </a:lnSpc>
              <a:buFont typeface="Wingdings" pitchFamily="2" charset="2"/>
              <a:buNone/>
            </a:pPr>
            <a:r>
              <a:rPr lang="en-US" sz="1400" b="1">
                <a:latin typeface="Courier New" pitchFamily="49" charset="0"/>
              </a:rPr>
              <a:t>    rend = rstart + rtilesize – 1;</a:t>
            </a:r>
          </a:p>
          <a:p>
            <a:pPr>
              <a:lnSpc>
                <a:spcPct val="80000"/>
              </a:lnSpc>
              <a:buFont typeface="Wingdings" pitchFamily="2" charset="2"/>
              <a:buNone/>
            </a:pPr>
            <a:r>
              <a:rPr lang="en-US" sz="1400" b="1">
                <a:latin typeface="Courier New" pitchFamily="49" charset="0"/>
              </a:rPr>
              <a:t>    if (rend &gt;= nr) rend = nr - 1;</a:t>
            </a:r>
          </a:p>
          <a:p>
            <a:pPr>
              <a:lnSpc>
                <a:spcPct val="80000"/>
              </a:lnSpc>
              <a:buFont typeface="Wingdings" pitchFamily="2" charset="2"/>
              <a:buNone/>
            </a:pPr>
            <a:r>
              <a:rPr lang="en-US" sz="1400" b="1">
                <a:latin typeface="Courier New" pitchFamily="49" charset="0"/>
              </a:rPr>
              <a:t>    for (cstart = 0; cstart &lt; nc; cstart += ctilesize) {</a:t>
            </a:r>
          </a:p>
          <a:p>
            <a:pPr>
              <a:lnSpc>
                <a:spcPct val="80000"/>
              </a:lnSpc>
              <a:buFont typeface="Wingdings" pitchFamily="2" charset="2"/>
              <a:buNone/>
            </a:pPr>
            <a:r>
              <a:rPr lang="en-US" sz="1400" b="1">
                <a:latin typeface="Courier New" pitchFamily="49" charset="0"/>
              </a:rPr>
              <a:t>      cend = cstart + ctilesize – 1;</a:t>
            </a:r>
          </a:p>
          <a:p>
            <a:pPr>
              <a:lnSpc>
                <a:spcPct val="80000"/>
              </a:lnSpc>
              <a:buFont typeface="Wingdings" pitchFamily="2" charset="2"/>
              <a:buNone/>
            </a:pPr>
            <a:r>
              <a:rPr lang="en-US" sz="1400" b="1">
                <a:latin typeface="Courier New" pitchFamily="49" charset="0"/>
              </a:rPr>
              <a:t>      if (cend &gt;= nc) cend = nc - 1;</a:t>
            </a:r>
          </a:p>
          <a:p>
            <a:pPr>
              <a:lnSpc>
                <a:spcPct val="80000"/>
              </a:lnSpc>
              <a:buFont typeface="Wingdings" pitchFamily="2" charset="2"/>
              <a:buNone/>
            </a:pPr>
            <a:r>
              <a:rPr lang="en-US" sz="1400" b="1">
                <a:latin typeface="Courier New" pitchFamily="49" charset="0"/>
              </a:rPr>
              <a:t>      for (qstart = 0; qstart &lt; nq; qstart += qtilesize) {</a:t>
            </a:r>
          </a:p>
          <a:p>
            <a:pPr>
              <a:lnSpc>
                <a:spcPct val="80000"/>
              </a:lnSpc>
              <a:buFont typeface="Wingdings" pitchFamily="2" charset="2"/>
              <a:buNone/>
            </a:pPr>
            <a:r>
              <a:rPr lang="en-US" sz="1400" b="1">
                <a:latin typeface="Courier New" pitchFamily="49" charset="0"/>
              </a:rPr>
              <a:t>        qend = qstart + qtilesize – 1;</a:t>
            </a:r>
          </a:p>
          <a:p>
            <a:pPr>
              <a:lnSpc>
                <a:spcPct val="80000"/>
              </a:lnSpc>
              <a:buFont typeface="Wingdings" pitchFamily="2" charset="2"/>
              <a:buNone/>
            </a:pPr>
            <a:r>
              <a:rPr lang="en-US" sz="1400" b="1">
                <a:latin typeface="Courier New" pitchFamily="49" charset="0"/>
              </a:rPr>
              <a:t>        if (qend &gt;= nq) qend = nq - 1;</a:t>
            </a:r>
          </a:p>
          <a:p>
            <a:pPr>
              <a:lnSpc>
                <a:spcPct val="80000"/>
              </a:lnSpc>
              <a:buFont typeface="Wingdings" pitchFamily="2" charset="2"/>
              <a:buNone/>
            </a:pPr>
            <a:r>
              <a:rPr lang="en-US" sz="1400" b="1">
                <a:latin typeface="Courier New" pitchFamily="49" charset="0"/>
              </a:rPr>
              <a:t>        matrix_matrix_mult_tile(dst, src1, src2, nr, nc, nq,</a:t>
            </a:r>
          </a:p>
          <a:p>
            <a:pPr>
              <a:lnSpc>
                <a:spcPct val="80000"/>
              </a:lnSpc>
              <a:buFont typeface="Wingdings" pitchFamily="2" charset="2"/>
              <a:buNone/>
            </a:pPr>
            <a:r>
              <a:rPr lang="en-US" sz="1400" b="1">
                <a:latin typeface="Courier New" pitchFamily="49" charset="0"/>
              </a:rPr>
              <a:t>                                rstart, rend, cstart, cend, qstart, qend);</a:t>
            </a:r>
          </a:p>
          <a:p>
            <a:pPr>
              <a:lnSpc>
                <a:spcPct val="80000"/>
              </a:lnSpc>
              <a:buFont typeface="Wingdings" pitchFamily="2" charset="2"/>
              <a:buNone/>
            </a:pPr>
            <a:r>
              <a:rPr lang="en-US" sz="1400" b="1">
                <a:latin typeface="Courier New" pitchFamily="49" charset="0"/>
              </a:rPr>
              <a:t>      } /* for qstart */</a:t>
            </a:r>
          </a:p>
          <a:p>
            <a:pPr>
              <a:lnSpc>
                <a:spcPct val="80000"/>
              </a:lnSpc>
              <a:buFont typeface="Wingdings" pitchFamily="2" charset="2"/>
              <a:buNone/>
            </a:pPr>
            <a:r>
              <a:rPr lang="en-US" sz="1400" b="1">
                <a:latin typeface="Courier New" pitchFamily="49" charset="0"/>
              </a:rPr>
              <a:t>    } /* for cstart */</a:t>
            </a:r>
          </a:p>
          <a:p>
            <a:pPr>
              <a:lnSpc>
                <a:spcPct val="80000"/>
              </a:lnSpc>
              <a:buFont typeface="Wingdings" pitchFamily="2" charset="2"/>
              <a:buNone/>
            </a:pPr>
            <a:r>
              <a:rPr lang="en-US" sz="1400" b="1">
                <a:latin typeface="Courier New" pitchFamily="49" charset="0"/>
              </a:rPr>
              <a:t>  } /* for rstart */</a:t>
            </a:r>
          </a:p>
          <a:p>
            <a:pPr>
              <a:lnSpc>
                <a:spcPct val="80000"/>
              </a:lnSpc>
              <a:buFont typeface="Wingdings" pitchFamily="2" charset="2"/>
              <a:buNone/>
            </a:pPr>
            <a:r>
              <a:rPr lang="en-US" sz="1400" b="1">
                <a:latin typeface="Courier New" pitchFamily="49" charset="0"/>
              </a:rPr>
              <a:t>} /* matrix_matrix_mult_by_tiling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0BFEDA8-1818-4EF5-AB84-81C189EF6859}" type="slidenum">
              <a:rPr lang="en-US"/>
              <a:pPr/>
              <a:t>75</a:t>
            </a:fld>
            <a:endParaRPr lang="en-US"/>
          </a:p>
        </p:txBody>
      </p:sp>
      <p:sp>
        <p:nvSpPr>
          <p:cNvPr id="616450" name="Rectangle 2"/>
          <p:cNvSpPr>
            <a:spLocks noGrp="1" noChangeArrowheads="1"/>
          </p:cNvSpPr>
          <p:nvPr>
            <p:ph type="title"/>
          </p:nvPr>
        </p:nvSpPr>
        <p:spPr/>
        <p:txBody>
          <a:bodyPr/>
          <a:lstStyle/>
          <a:p>
            <a:r>
              <a:rPr lang="en-US"/>
              <a:t>Multiplying Within a Tile: F90</a:t>
            </a:r>
          </a:p>
        </p:txBody>
      </p:sp>
      <p:sp>
        <p:nvSpPr>
          <p:cNvPr id="616451" name="Rectangle 3"/>
          <p:cNvSpPr>
            <a:spLocks noGrp="1" noChangeArrowheads="1"/>
          </p:cNvSpPr>
          <p:nvPr>
            <p:ph type="body" idx="1"/>
          </p:nvPr>
        </p:nvSpPr>
        <p:spPr>
          <a:xfrm>
            <a:off x="990600" y="1371600"/>
            <a:ext cx="7696200" cy="5029200"/>
          </a:xfrm>
        </p:spPr>
        <p:txBody>
          <a:bodyPr/>
          <a:lstStyle/>
          <a:p>
            <a:pPr>
              <a:lnSpc>
                <a:spcPct val="90000"/>
              </a:lnSpc>
              <a:buFont typeface="Wingdings" pitchFamily="2" charset="2"/>
              <a:buNone/>
            </a:pPr>
            <a:r>
              <a:rPr lang="en-US" sz="1400" b="1" dirty="0">
                <a:latin typeface="Courier New" pitchFamily="49" charset="0"/>
              </a:rPr>
              <a:t>SUBROUTINE </a:t>
            </a:r>
            <a:r>
              <a:rPr lang="en-US" sz="1400" b="1" dirty="0" err="1">
                <a:latin typeface="Courier New" pitchFamily="49" charset="0"/>
              </a:rPr>
              <a:t>matrix_matrix_mult_tile</a:t>
            </a: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 src1, src2,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r>
              <a:rPr lang="en-US" sz="1400" b="1" dirty="0">
                <a:latin typeface="Courier New" pitchFamily="49" charset="0"/>
              </a:rPr>
              <a:t>, &amp;</a:t>
            </a:r>
          </a:p>
          <a:p>
            <a:pPr>
              <a:lnSpc>
                <a:spcPct val="90000"/>
              </a:lnSpc>
              <a:buFont typeface="Wingdings" pitchFamily="2" charset="2"/>
              <a:buNone/>
            </a:pPr>
            <a:r>
              <a:rPr lang="en-US" sz="1400" b="1" dirty="0">
                <a:latin typeface="Courier New" pitchFamily="49" charset="0"/>
              </a:rPr>
              <a:t> &amp;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IMPLICIT NONE</a:t>
            </a:r>
          </a:p>
          <a:p>
            <a:pPr>
              <a:lnSpc>
                <a:spcPct val="90000"/>
              </a:lnSpc>
              <a:buFont typeface="Wingdings" pitchFamily="2" charset="2"/>
              <a:buNone/>
            </a:pPr>
            <a:r>
              <a:rPr lang="en-US" sz="1400" b="1" dirty="0">
                <a:latin typeface="Courier New" pitchFamily="49" charset="0"/>
              </a:rPr>
              <a:t>  INTEGER,INTENT(IN) :: nr, </a:t>
            </a:r>
            <a:r>
              <a:rPr lang="en-US" sz="1400" b="1" dirty="0" err="1">
                <a:latin typeface="Courier New" pitchFamily="49" charset="0"/>
              </a:rPr>
              <a:t>nc</a:t>
            </a:r>
            <a:r>
              <a:rPr lang="en-US" sz="1400" b="1" dirty="0">
                <a:latin typeface="Courier New" pitchFamily="49" charset="0"/>
              </a:rPr>
              <a:t>, </a:t>
            </a:r>
            <a:r>
              <a:rPr lang="en-US" sz="1400" b="1" dirty="0" err="1">
                <a:latin typeface="Courier New" pitchFamily="49" charset="0"/>
              </a:rPr>
              <a:t>nq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nr,nc</a:t>
            </a:r>
            <a:r>
              <a:rPr lang="en-US" sz="1400" b="1" dirty="0">
                <a:latin typeface="Courier New" pitchFamily="49" charset="0"/>
              </a:rPr>
              <a:t>),INTENT(OUT) :: </a:t>
            </a:r>
            <a:r>
              <a:rPr lang="en-US" sz="1400" b="1" dirty="0" err="1">
                <a:latin typeface="Courier New" pitchFamily="49" charset="0"/>
              </a:rPr>
              <a:t>dst</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nr,nq</a:t>
            </a:r>
            <a:r>
              <a:rPr lang="en-US" sz="1400" b="1" dirty="0">
                <a:latin typeface="Courier New" pitchFamily="49" charset="0"/>
              </a:rPr>
              <a:t>),INTENT(IN)  :: src1</a:t>
            </a:r>
          </a:p>
          <a:p>
            <a:pPr>
              <a:lnSpc>
                <a:spcPct val="90000"/>
              </a:lnSpc>
              <a:buFont typeface="Wingdings" pitchFamily="2" charset="2"/>
              <a:buNone/>
            </a:pPr>
            <a:r>
              <a:rPr lang="en-US" sz="1400" b="1" dirty="0">
                <a:latin typeface="Courier New" pitchFamily="49" charset="0"/>
              </a:rPr>
              <a:t>  REAL,DIMENSION(</a:t>
            </a:r>
            <a:r>
              <a:rPr lang="en-US" sz="1400" b="1" dirty="0" err="1">
                <a:latin typeface="Courier New" pitchFamily="49" charset="0"/>
              </a:rPr>
              <a:t>nq,nc</a:t>
            </a:r>
            <a:r>
              <a:rPr lang="en-US" sz="1400" b="1" dirty="0">
                <a:latin typeface="Courier New" pitchFamily="49" charset="0"/>
              </a:rPr>
              <a:t>),INTENT(IN)  :: src2</a:t>
            </a:r>
          </a:p>
          <a:p>
            <a:pPr>
              <a:lnSpc>
                <a:spcPct val="90000"/>
              </a:lnSpc>
              <a:buFont typeface="Wingdings" pitchFamily="2" charset="2"/>
              <a:buNone/>
            </a:pPr>
            <a:r>
              <a:rPr lang="en-US" sz="1400" b="1" dirty="0">
                <a:latin typeface="Courier New" pitchFamily="49" charset="0"/>
              </a:rPr>
              <a:t>  INTEGER,INTENT(IN) :: </a:t>
            </a:r>
            <a:r>
              <a:rPr lang="en-US" sz="1400" b="1" dirty="0" err="1">
                <a:latin typeface="Courier New" pitchFamily="49" charset="0"/>
              </a:rPr>
              <a:t>rstart</a:t>
            </a:r>
            <a:r>
              <a:rPr lang="en-US" sz="1400" b="1" dirty="0">
                <a:latin typeface="Courier New" pitchFamily="49" charset="0"/>
              </a:rPr>
              <a:t>, rend,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r>
              <a:rPr lang="en-US" sz="1400" b="1" dirty="0">
                <a:latin typeface="Courier New" pitchFamily="49" charset="0"/>
              </a:rPr>
              <a:t>,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INTEGER :: r, c, q</a:t>
            </a:r>
          </a:p>
          <a:p>
            <a:pPr>
              <a:lnSpc>
                <a:spcPct val="90000"/>
              </a:lnSpc>
              <a:buFont typeface="Wingdings" pitchFamily="2" charset="2"/>
              <a:buNone/>
            </a:pP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c = </a:t>
            </a:r>
            <a:r>
              <a:rPr lang="en-US" sz="1400" b="1" dirty="0" err="1">
                <a:latin typeface="Courier New" pitchFamily="49" charset="0"/>
              </a:rPr>
              <a:t>cstart</a:t>
            </a:r>
            <a:r>
              <a:rPr lang="en-US" sz="1400" b="1" dirty="0">
                <a:latin typeface="Courier New" pitchFamily="49" charset="0"/>
              </a:rPr>
              <a:t>, </a:t>
            </a:r>
            <a:r>
              <a:rPr lang="en-US" sz="1400" b="1" dirty="0" err="1">
                <a:latin typeface="Courier New" pitchFamily="49" charset="0"/>
              </a:rPr>
              <a:t>cend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DO r = </a:t>
            </a:r>
            <a:r>
              <a:rPr lang="en-US" sz="1400" b="1" dirty="0" err="1">
                <a:latin typeface="Courier New" pitchFamily="49" charset="0"/>
              </a:rPr>
              <a:t>rstart</a:t>
            </a:r>
            <a:r>
              <a:rPr lang="en-US" sz="1400" b="1" dirty="0">
                <a:latin typeface="Courier New" pitchFamily="49" charset="0"/>
              </a:rPr>
              <a:t>, rend</a:t>
            </a:r>
          </a:p>
          <a:p>
            <a:pPr>
              <a:lnSpc>
                <a:spcPct val="90000"/>
              </a:lnSpc>
              <a:buFont typeface="Wingdings" pitchFamily="2" charset="2"/>
              <a:buNone/>
            </a:pPr>
            <a:r>
              <a:rPr lang="en-US" sz="1400" b="1" dirty="0">
                <a:latin typeface="Courier New" pitchFamily="49" charset="0"/>
              </a:rPr>
              <a:t>      IF (</a:t>
            </a:r>
            <a:r>
              <a:rPr lang="en-US" sz="1400" b="1" dirty="0" err="1">
                <a:latin typeface="Courier New" pitchFamily="49" charset="0"/>
              </a:rPr>
              <a:t>qstart</a:t>
            </a:r>
            <a:r>
              <a:rPr lang="en-US" sz="1400" b="1" dirty="0">
                <a:latin typeface="Courier New" pitchFamily="49" charset="0"/>
              </a:rPr>
              <a:t> == 1)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0.0</a:t>
            </a:r>
          </a:p>
          <a:p>
            <a:pPr>
              <a:lnSpc>
                <a:spcPct val="90000"/>
              </a:lnSpc>
              <a:buFont typeface="Wingdings" pitchFamily="2" charset="2"/>
              <a:buNone/>
            </a:pPr>
            <a:r>
              <a:rPr lang="en-US" sz="1400" b="1" dirty="0">
                <a:latin typeface="Courier New" pitchFamily="49" charset="0"/>
              </a:rPr>
              <a:t>      DO q = </a:t>
            </a:r>
            <a:r>
              <a:rPr lang="en-US" sz="1400" b="1" dirty="0" err="1">
                <a:latin typeface="Courier New" pitchFamily="49" charset="0"/>
              </a:rPr>
              <a:t>qstart</a:t>
            </a:r>
            <a:r>
              <a:rPr lang="en-US" sz="1400" b="1" dirty="0">
                <a:latin typeface="Courier New" pitchFamily="49" charset="0"/>
              </a:rPr>
              <a:t>, </a:t>
            </a:r>
            <a:r>
              <a:rPr lang="en-US" sz="1400" b="1" dirty="0" err="1">
                <a:latin typeface="Courier New" pitchFamily="49" charset="0"/>
              </a:rPr>
              <a:t>qend</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a:t>
            </a:r>
            <a:r>
              <a:rPr lang="en-US" sz="1400" b="1" dirty="0" err="1">
                <a:latin typeface="Courier New" pitchFamily="49" charset="0"/>
              </a:rPr>
              <a:t>dst</a:t>
            </a:r>
            <a:r>
              <a:rPr lang="en-US" sz="1400" b="1" dirty="0">
                <a:latin typeface="Courier New" pitchFamily="49" charset="0"/>
              </a:rPr>
              <a:t>(</a:t>
            </a:r>
            <a:r>
              <a:rPr lang="en-US" sz="1400" b="1" dirty="0" err="1">
                <a:latin typeface="Courier New" pitchFamily="49" charset="0"/>
              </a:rPr>
              <a:t>r,c</a:t>
            </a:r>
            <a:r>
              <a:rPr lang="en-US" sz="1400" b="1" dirty="0">
                <a:latin typeface="Courier New" pitchFamily="49" charset="0"/>
              </a:rPr>
              <a:t>) + src1(</a:t>
            </a:r>
            <a:r>
              <a:rPr lang="en-US" sz="1400" b="1" dirty="0" err="1">
                <a:latin typeface="Courier New" pitchFamily="49" charset="0"/>
              </a:rPr>
              <a:t>r,q</a:t>
            </a:r>
            <a:r>
              <a:rPr lang="en-US" sz="1400" b="1" dirty="0">
                <a:latin typeface="Courier New" pitchFamily="49" charset="0"/>
              </a:rPr>
              <a:t>) * src2(</a:t>
            </a:r>
            <a:r>
              <a:rPr lang="en-US" sz="1400" b="1" dirty="0" err="1">
                <a:latin typeface="Courier New" pitchFamily="49" charset="0"/>
              </a:rPr>
              <a:t>q,c</a:t>
            </a:r>
            <a:r>
              <a:rPr lang="en-US" sz="1400" b="1" dirty="0">
                <a:latin typeface="Courier New" pitchFamily="49" charset="0"/>
              </a:rPr>
              <a:t>)</a:t>
            </a: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q</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r</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  END DO !! </a:t>
            </a:r>
            <a:r>
              <a:rPr lang="en-US" sz="1400" b="1" dirty="0" smtClean="0">
                <a:latin typeface="Courier New" pitchFamily="49" charset="0"/>
              </a:rPr>
              <a:t>c</a:t>
            </a:r>
            <a:endParaRPr lang="en-US" sz="1400" b="1" dirty="0">
              <a:latin typeface="Courier New" pitchFamily="49" charset="0"/>
            </a:endParaRPr>
          </a:p>
          <a:p>
            <a:pPr>
              <a:lnSpc>
                <a:spcPct val="90000"/>
              </a:lnSpc>
              <a:buFont typeface="Wingdings" pitchFamily="2" charset="2"/>
              <a:buNone/>
            </a:pPr>
            <a:r>
              <a:rPr lang="en-US" sz="1400" b="1" dirty="0">
                <a:latin typeface="Courier New" pitchFamily="49" charset="0"/>
              </a:rPr>
              <a:t>END SUBROUTINE </a:t>
            </a:r>
            <a:r>
              <a:rPr lang="en-US" sz="1400" b="1" dirty="0" err="1">
                <a:latin typeface="Courier New" pitchFamily="49" charset="0"/>
              </a:rPr>
              <a:t>matrix_matrix_mult_tile</a:t>
            </a:r>
            <a:endParaRPr lang="en-US" sz="1400" b="1"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E52E0DF-20DE-42B5-A38D-366DC1230FD8}" type="slidenum">
              <a:rPr lang="en-US"/>
              <a:pPr/>
              <a:t>76</a:t>
            </a:fld>
            <a:endParaRPr lang="en-US"/>
          </a:p>
        </p:txBody>
      </p:sp>
      <p:sp>
        <p:nvSpPr>
          <p:cNvPr id="640002" name="Rectangle 2"/>
          <p:cNvSpPr>
            <a:spLocks noGrp="1" noChangeArrowheads="1"/>
          </p:cNvSpPr>
          <p:nvPr>
            <p:ph type="title"/>
          </p:nvPr>
        </p:nvSpPr>
        <p:spPr/>
        <p:txBody>
          <a:bodyPr/>
          <a:lstStyle/>
          <a:p>
            <a:r>
              <a:rPr lang="en-US"/>
              <a:t>Multiplying Within a Tile: C</a:t>
            </a:r>
          </a:p>
        </p:txBody>
      </p:sp>
      <p:sp>
        <p:nvSpPr>
          <p:cNvPr id="640003" name="Rectangle 3"/>
          <p:cNvSpPr>
            <a:spLocks noGrp="1" noChangeArrowheads="1"/>
          </p:cNvSpPr>
          <p:nvPr>
            <p:ph type="body" idx="1"/>
          </p:nvPr>
        </p:nvSpPr>
        <p:spPr>
          <a:xfrm>
            <a:off x="990600" y="1371600"/>
            <a:ext cx="7696200" cy="5029200"/>
          </a:xfrm>
        </p:spPr>
        <p:txBody>
          <a:bodyPr/>
          <a:lstStyle/>
          <a:p>
            <a:pPr>
              <a:lnSpc>
                <a:spcPct val="80000"/>
              </a:lnSpc>
              <a:buFont typeface="Wingdings" pitchFamily="2" charset="2"/>
              <a:buNone/>
            </a:pPr>
            <a:r>
              <a:rPr lang="en-US" sz="1700" b="1">
                <a:latin typeface="Courier New" pitchFamily="49" charset="0"/>
              </a:rPr>
              <a:t>void matrix_matrix_mult_tile (</a:t>
            </a:r>
          </a:p>
          <a:p>
            <a:pPr>
              <a:lnSpc>
                <a:spcPct val="80000"/>
              </a:lnSpc>
              <a:buFont typeface="Wingdings" pitchFamily="2" charset="2"/>
              <a:buNone/>
            </a:pPr>
            <a:r>
              <a:rPr lang="en-US" sz="1700" b="1">
                <a:latin typeface="Courier New" pitchFamily="49" charset="0"/>
              </a:rPr>
              <a:t>         float** dst, float** src1, float** src2,</a:t>
            </a:r>
          </a:p>
          <a:p>
            <a:pPr>
              <a:lnSpc>
                <a:spcPct val="80000"/>
              </a:lnSpc>
              <a:buFont typeface="Wingdings" pitchFamily="2" charset="2"/>
              <a:buNone/>
            </a:pPr>
            <a:r>
              <a:rPr lang="en-US" sz="1700" b="1">
                <a:latin typeface="Courier New" pitchFamily="49" charset="0"/>
              </a:rPr>
              <a:t>         int nr, int nc, int nq,</a:t>
            </a:r>
          </a:p>
          <a:p>
            <a:pPr>
              <a:lnSpc>
                <a:spcPct val="80000"/>
              </a:lnSpc>
              <a:buFont typeface="Wingdings" pitchFamily="2" charset="2"/>
              <a:buNone/>
            </a:pPr>
            <a:r>
              <a:rPr lang="en-US" sz="1700" b="1">
                <a:latin typeface="Courier New" pitchFamily="49" charset="0"/>
              </a:rPr>
              <a:t>         int rstart, int rend, int cstart, int cend,</a:t>
            </a:r>
          </a:p>
          <a:p>
            <a:pPr>
              <a:lnSpc>
                <a:spcPct val="80000"/>
              </a:lnSpc>
              <a:buFont typeface="Wingdings" pitchFamily="2" charset="2"/>
              <a:buNone/>
            </a:pPr>
            <a:r>
              <a:rPr lang="en-US" sz="1700" b="1">
                <a:latin typeface="Courier New" pitchFamily="49" charset="0"/>
              </a:rPr>
              <a:t>         int qstart, int qend)</a:t>
            </a:r>
          </a:p>
          <a:p>
            <a:pPr>
              <a:lnSpc>
                <a:spcPct val="80000"/>
              </a:lnSpc>
              <a:buFont typeface="Wingdings" pitchFamily="2" charset="2"/>
              <a:buNone/>
            </a:pPr>
            <a:r>
              <a:rPr lang="en-US" sz="1700" b="1">
                <a:latin typeface="Courier New" pitchFamily="49" charset="0"/>
              </a:rPr>
              <a:t>{ /* matrix_matrix_mult_tile */</a:t>
            </a:r>
          </a:p>
          <a:p>
            <a:pPr>
              <a:lnSpc>
                <a:spcPct val="80000"/>
              </a:lnSpc>
              <a:buFont typeface="Wingdings" pitchFamily="2" charset="2"/>
              <a:buNone/>
            </a:pPr>
            <a:r>
              <a:rPr lang="en-US" sz="1700" b="1">
                <a:latin typeface="Courier New" pitchFamily="49" charset="0"/>
              </a:rPr>
              <a:t>  int r, c, q;</a:t>
            </a:r>
          </a:p>
          <a:p>
            <a:pPr>
              <a:lnSpc>
                <a:spcPct val="80000"/>
              </a:lnSpc>
              <a:buFont typeface="Wingdings" pitchFamily="2" charset="2"/>
              <a:buNone/>
            </a:pPr>
            <a:endParaRPr lang="en-US" sz="1700" b="1">
              <a:latin typeface="Courier New" pitchFamily="49" charset="0"/>
            </a:endParaRPr>
          </a:p>
          <a:p>
            <a:pPr>
              <a:lnSpc>
                <a:spcPct val="80000"/>
              </a:lnSpc>
              <a:buFont typeface="Wingdings" pitchFamily="2" charset="2"/>
              <a:buNone/>
            </a:pPr>
            <a:r>
              <a:rPr lang="en-US" sz="1700" b="1">
                <a:latin typeface="Courier New" pitchFamily="49" charset="0"/>
              </a:rPr>
              <a:t>  for (r = rstart; r &lt;= rend; r++) {</a:t>
            </a:r>
          </a:p>
          <a:p>
            <a:pPr>
              <a:lnSpc>
                <a:spcPct val="80000"/>
              </a:lnSpc>
              <a:buFont typeface="Wingdings" pitchFamily="2" charset="2"/>
              <a:buNone/>
            </a:pPr>
            <a:r>
              <a:rPr lang="en-US" sz="1700" b="1">
                <a:latin typeface="Courier New" pitchFamily="49" charset="0"/>
              </a:rPr>
              <a:t>    for (c = cstart; c &lt;= cend; c++) {</a:t>
            </a:r>
          </a:p>
          <a:p>
            <a:pPr>
              <a:lnSpc>
                <a:spcPct val="80000"/>
              </a:lnSpc>
              <a:buFont typeface="Wingdings" pitchFamily="2" charset="2"/>
              <a:buNone/>
            </a:pPr>
            <a:r>
              <a:rPr lang="en-US" sz="1700" b="1">
                <a:latin typeface="Courier New" pitchFamily="49" charset="0"/>
              </a:rPr>
              <a:t>      if (qstart == 0) dst[r][c] = 0.0;</a:t>
            </a:r>
          </a:p>
          <a:p>
            <a:pPr>
              <a:lnSpc>
                <a:spcPct val="80000"/>
              </a:lnSpc>
              <a:buFont typeface="Wingdings" pitchFamily="2" charset="2"/>
              <a:buNone/>
            </a:pPr>
            <a:r>
              <a:rPr lang="en-US" sz="1700" b="1">
                <a:latin typeface="Courier New" pitchFamily="49" charset="0"/>
              </a:rPr>
              <a:t>      for (q = qstart; q &lt;= qend; q++) {</a:t>
            </a:r>
          </a:p>
          <a:p>
            <a:pPr>
              <a:lnSpc>
                <a:spcPct val="80000"/>
              </a:lnSpc>
              <a:buFont typeface="Wingdings" pitchFamily="2" charset="2"/>
              <a:buNone/>
            </a:pPr>
            <a:r>
              <a:rPr lang="en-US" sz="1700" b="1">
                <a:latin typeface="Courier New" pitchFamily="49" charset="0"/>
              </a:rPr>
              <a:t>        dst[r][c] = dst[r][c] + src1[r][q] * src2[q][c];</a:t>
            </a:r>
          </a:p>
          <a:p>
            <a:pPr>
              <a:lnSpc>
                <a:spcPct val="80000"/>
              </a:lnSpc>
              <a:buFont typeface="Wingdings" pitchFamily="2" charset="2"/>
              <a:buNone/>
            </a:pPr>
            <a:r>
              <a:rPr lang="en-US" sz="1700" b="1">
                <a:latin typeface="Courier New" pitchFamily="49" charset="0"/>
              </a:rPr>
              <a:t>      } /* for q */</a:t>
            </a:r>
          </a:p>
          <a:p>
            <a:pPr>
              <a:lnSpc>
                <a:spcPct val="80000"/>
              </a:lnSpc>
              <a:buFont typeface="Wingdings" pitchFamily="2" charset="2"/>
              <a:buNone/>
            </a:pPr>
            <a:r>
              <a:rPr lang="en-US" sz="1700" b="1">
                <a:latin typeface="Courier New" pitchFamily="49" charset="0"/>
              </a:rPr>
              <a:t>    } /* for c */</a:t>
            </a:r>
          </a:p>
          <a:p>
            <a:pPr>
              <a:lnSpc>
                <a:spcPct val="80000"/>
              </a:lnSpc>
              <a:buFont typeface="Wingdings" pitchFamily="2" charset="2"/>
              <a:buNone/>
            </a:pPr>
            <a:r>
              <a:rPr lang="en-US" sz="1700" b="1">
                <a:latin typeface="Courier New" pitchFamily="49" charset="0"/>
              </a:rPr>
              <a:t>  } /* for r */</a:t>
            </a:r>
          </a:p>
          <a:p>
            <a:pPr>
              <a:lnSpc>
                <a:spcPct val="80000"/>
              </a:lnSpc>
              <a:buFont typeface="Wingdings" pitchFamily="2" charset="2"/>
              <a:buNone/>
            </a:pPr>
            <a:r>
              <a:rPr lang="en-US" sz="1700" b="1">
                <a:latin typeface="Courier New" pitchFamily="49" charset="0"/>
              </a:rPr>
              <a:t>} /* matrix_matrix_mult_tile */</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10" name="Slide Number Placeholder 3"/>
          <p:cNvSpPr>
            <a:spLocks noGrp="1"/>
          </p:cNvSpPr>
          <p:nvPr>
            <p:ph type="sldNum" sz="quarter" idx="11"/>
          </p:nvPr>
        </p:nvSpPr>
        <p:spPr/>
        <p:txBody>
          <a:bodyPr/>
          <a:lstStyle/>
          <a:p>
            <a:fld id="{46D4CB35-5E71-4FDE-91D8-7324BB03C0D0}" type="slidenum">
              <a:rPr lang="en-US"/>
              <a:pPr/>
              <a:t>77</a:t>
            </a:fld>
            <a:endParaRPr lang="en-US"/>
          </a:p>
        </p:txBody>
      </p:sp>
      <p:sp>
        <p:nvSpPr>
          <p:cNvPr id="617474" name="Rectangle 2"/>
          <p:cNvSpPr>
            <a:spLocks noGrp="1" noChangeArrowheads="1"/>
          </p:cNvSpPr>
          <p:nvPr>
            <p:ph type="title"/>
          </p:nvPr>
        </p:nvSpPr>
        <p:spPr/>
        <p:txBody>
          <a:bodyPr/>
          <a:lstStyle/>
          <a:p>
            <a:r>
              <a:rPr lang="en-US"/>
              <a:t>Performance with Tiling</a:t>
            </a:r>
          </a:p>
        </p:txBody>
      </p:sp>
      <p:grpSp>
        <p:nvGrpSpPr>
          <p:cNvPr id="2" name="Group 3"/>
          <p:cNvGrpSpPr>
            <a:grpSpLocks/>
          </p:cNvGrpSpPr>
          <p:nvPr/>
        </p:nvGrpSpPr>
        <p:grpSpPr bwMode="auto">
          <a:xfrm>
            <a:off x="152400" y="1295400"/>
            <a:ext cx="8991600" cy="4718050"/>
            <a:chOff x="192" y="816"/>
            <a:chExt cx="5664" cy="2972"/>
          </a:xfrm>
        </p:grpSpPr>
        <p:graphicFrame>
          <p:nvGraphicFramePr>
            <p:cNvPr id="617476" name="Object 4"/>
            <p:cNvGraphicFramePr>
              <a:graphicFrameLocks noChangeAspect="1"/>
            </p:cNvGraphicFramePr>
            <p:nvPr/>
          </p:nvGraphicFramePr>
          <p:xfrm>
            <a:off x="2400" y="960"/>
            <a:ext cx="2943" cy="2573"/>
          </p:xfrm>
          <a:graphic>
            <a:graphicData uri="http://schemas.openxmlformats.org/presentationml/2006/ole">
              <p:oleObj spid="_x0000_s100354" name="Worksheet" r:id="rId4" imgW="11790000" imgH="10305000" progId="Excel.Sheet.8">
                <p:embed/>
              </p:oleObj>
            </a:graphicData>
          </a:graphic>
        </p:graphicFrame>
        <p:graphicFrame>
          <p:nvGraphicFramePr>
            <p:cNvPr id="617477" name="Object 5"/>
            <p:cNvGraphicFramePr>
              <a:graphicFrameLocks noChangeAspect="1"/>
            </p:cNvGraphicFramePr>
            <p:nvPr/>
          </p:nvGraphicFramePr>
          <p:xfrm>
            <a:off x="192" y="816"/>
            <a:ext cx="2400" cy="2972"/>
          </p:xfrm>
          <a:graphic>
            <a:graphicData uri="http://schemas.openxmlformats.org/presentationml/2006/ole">
              <p:oleObj spid="_x0000_s100355" name="Worksheet" r:id="rId5" imgW="11801160" imgH="8786160" progId="Excel.Sheet.8">
                <p:embed/>
              </p:oleObj>
            </a:graphicData>
          </a:graphic>
        </p:graphicFrame>
        <p:grpSp>
          <p:nvGrpSpPr>
            <p:cNvPr id="3" name="Group 6"/>
            <p:cNvGrpSpPr>
              <a:grpSpLocks/>
            </p:cNvGrpSpPr>
            <p:nvPr/>
          </p:nvGrpSpPr>
          <p:grpSpPr bwMode="auto">
            <a:xfrm>
              <a:off x="5184" y="1680"/>
              <a:ext cx="672" cy="1584"/>
              <a:chOff x="288" y="1296"/>
              <a:chExt cx="672" cy="1584"/>
            </a:xfrm>
          </p:grpSpPr>
          <p:sp>
            <p:nvSpPr>
              <p:cNvPr id="617479" name="AutoShape 7"/>
              <p:cNvSpPr>
                <a:spLocks noChangeArrowheads="1"/>
              </p:cNvSpPr>
              <p:nvPr/>
            </p:nvSpPr>
            <p:spPr bwMode="auto">
              <a:xfrm>
                <a:off x="480" y="1296"/>
                <a:ext cx="288" cy="1248"/>
              </a:xfrm>
              <a:prstGeom prst="downArrow">
                <a:avLst>
                  <a:gd name="adj1" fmla="val 50000"/>
                  <a:gd name="adj2" fmla="val 108333"/>
                </a:avLst>
              </a:prstGeom>
              <a:solidFill>
                <a:schemeClr val="accent1"/>
              </a:solidFill>
              <a:ln w="9525">
                <a:solidFill>
                  <a:schemeClr val="tx1"/>
                </a:solidFill>
                <a:miter lim="800000"/>
                <a:headEnd/>
                <a:tailEnd/>
              </a:ln>
              <a:effectLst/>
            </p:spPr>
            <p:txBody>
              <a:bodyPr wrap="none" anchor="ctr"/>
              <a:lstStyle/>
              <a:p>
                <a:endParaRPr lang="en-US"/>
              </a:p>
            </p:txBody>
          </p:sp>
          <p:sp>
            <p:nvSpPr>
              <p:cNvPr id="617480" name="Text Box 8"/>
              <p:cNvSpPr txBox="1">
                <a:spLocks noChangeArrowheads="1"/>
              </p:cNvSpPr>
              <p:nvPr/>
            </p:nvSpPr>
            <p:spPr bwMode="auto">
              <a:xfrm>
                <a:off x="288" y="2592"/>
                <a:ext cx="672" cy="288"/>
              </a:xfrm>
              <a:prstGeom prst="rect">
                <a:avLst/>
              </a:prstGeom>
              <a:noFill/>
              <a:ln w="9525">
                <a:noFill/>
                <a:miter lim="800000"/>
                <a:headEnd/>
                <a:tailEnd/>
              </a:ln>
              <a:effectLst/>
            </p:spPr>
            <p:txBody>
              <a:bodyPr>
                <a:spAutoFit/>
              </a:bodyPr>
              <a:lstStyle/>
              <a:p>
                <a:pPr>
                  <a:spcBef>
                    <a:spcPct val="50000"/>
                  </a:spcBef>
                </a:pPr>
                <a:r>
                  <a:rPr lang="en-US" sz="2400"/>
                  <a:t>Better</a:t>
                </a:r>
              </a:p>
            </p:txBody>
          </p:sp>
        </p:grpSp>
      </p:grpSp>
    </p:spTree>
    <p:custDataLst>
      <p:tags r:id="rId2"/>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67E601C1-6756-41F1-B5C5-F1763916E8FF}" type="slidenum">
              <a:rPr lang="en-US"/>
              <a:pPr/>
              <a:t>78</a:t>
            </a:fld>
            <a:endParaRPr lang="en-US"/>
          </a:p>
        </p:txBody>
      </p:sp>
      <p:sp>
        <p:nvSpPr>
          <p:cNvPr id="618498" name="Rectangle 2"/>
          <p:cNvSpPr>
            <a:spLocks noGrp="1" noChangeArrowheads="1"/>
          </p:cNvSpPr>
          <p:nvPr>
            <p:ph type="title"/>
          </p:nvPr>
        </p:nvSpPr>
        <p:spPr/>
        <p:txBody>
          <a:bodyPr/>
          <a:lstStyle/>
          <a:p>
            <a:r>
              <a:rPr lang="en-US"/>
              <a:t>The Advantages of Tiling</a:t>
            </a:r>
          </a:p>
        </p:txBody>
      </p:sp>
      <p:sp>
        <p:nvSpPr>
          <p:cNvPr id="618499" name="Rectangle 3"/>
          <p:cNvSpPr>
            <a:spLocks noGrp="1" noChangeArrowheads="1"/>
          </p:cNvSpPr>
          <p:nvPr>
            <p:ph type="body" idx="1"/>
          </p:nvPr>
        </p:nvSpPr>
        <p:spPr>
          <a:xfrm>
            <a:off x="533400" y="1371600"/>
            <a:ext cx="8001000" cy="4953000"/>
          </a:xfrm>
        </p:spPr>
        <p:txBody>
          <a:bodyPr/>
          <a:lstStyle/>
          <a:p>
            <a:r>
              <a:rPr lang="en-US"/>
              <a:t>It allows your code to </a:t>
            </a:r>
            <a:r>
              <a:rPr lang="en-US" b="1" u="sng"/>
              <a:t>exploit data locality</a:t>
            </a:r>
            <a:r>
              <a:rPr lang="en-US"/>
              <a:t> better, to get much more cache reuse: your code runs faster!</a:t>
            </a:r>
          </a:p>
          <a:p>
            <a:r>
              <a:rPr lang="en-US"/>
              <a:t>It’s a relatively </a:t>
            </a:r>
            <a:r>
              <a:rPr lang="en-US" b="1" u="sng"/>
              <a:t>modest amount of extra coding</a:t>
            </a:r>
            <a:r>
              <a:rPr lang="en-US"/>
              <a:t> (typically a few wrapper functions and some changes to loop bounds).</a:t>
            </a:r>
          </a:p>
          <a:p>
            <a:r>
              <a:rPr lang="en-US" b="1" u="sng"/>
              <a:t>If you don’t need</a:t>
            </a:r>
            <a:r>
              <a:rPr lang="en-US"/>
              <a:t> tiling – because of the hardware, the compiler or the problem size – then you can  </a:t>
            </a:r>
            <a:r>
              <a:rPr lang="en-US" b="1" u="sng"/>
              <a:t>turn it off by simply</a:t>
            </a:r>
            <a:r>
              <a:rPr lang="en-US"/>
              <a:t> setting the tile size equal to the problem size.</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4EEC6F9C-6507-4108-AD5B-E135759ECC3E}" type="slidenum">
              <a:rPr lang="en-US"/>
              <a:pPr/>
              <a:t>79</a:t>
            </a:fld>
            <a:endParaRPr lang="en-US"/>
          </a:p>
        </p:txBody>
      </p:sp>
      <p:sp>
        <p:nvSpPr>
          <p:cNvPr id="619522" name="Rectangle 2"/>
          <p:cNvSpPr>
            <a:spLocks noGrp="1" noChangeArrowheads="1"/>
          </p:cNvSpPr>
          <p:nvPr>
            <p:ph type="title"/>
          </p:nvPr>
        </p:nvSpPr>
        <p:spPr/>
        <p:txBody>
          <a:bodyPr/>
          <a:lstStyle/>
          <a:p>
            <a:r>
              <a:rPr lang="en-US" sz="3600"/>
              <a:t>Will Tiling Always Work?</a:t>
            </a:r>
          </a:p>
        </p:txBody>
      </p:sp>
      <p:sp>
        <p:nvSpPr>
          <p:cNvPr id="619523" name="Rectangle 3"/>
          <p:cNvSpPr>
            <a:spLocks noGrp="1" noChangeArrowheads="1"/>
          </p:cNvSpPr>
          <p:nvPr>
            <p:ph type="body" idx="1"/>
          </p:nvPr>
        </p:nvSpPr>
        <p:spPr/>
        <p:txBody>
          <a:bodyPr/>
          <a:lstStyle/>
          <a:p>
            <a:pPr>
              <a:buFont typeface="Wingdings" pitchFamily="2" charset="2"/>
              <a:buNone/>
            </a:pPr>
            <a:r>
              <a:rPr lang="en-US" dirty="0"/>
              <a:t>Tiling </a:t>
            </a:r>
            <a:r>
              <a:rPr lang="en-US" b="1" u="sng" dirty="0"/>
              <a:t>WON’T</a:t>
            </a:r>
            <a:r>
              <a:rPr lang="en-US" dirty="0"/>
              <a:t> always work. Why?</a:t>
            </a:r>
          </a:p>
          <a:p>
            <a:pPr>
              <a:buFont typeface="Wingdings" pitchFamily="2" charset="2"/>
              <a:buNone/>
            </a:pPr>
            <a:r>
              <a:rPr lang="en-US" dirty="0"/>
              <a:t>Well, tiling works well when:</a:t>
            </a:r>
          </a:p>
          <a:p>
            <a:r>
              <a:rPr lang="en-US" dirty="0"/>
              <a:t>the order in which calculations occur doesn’t matter much, AND</a:t>
            </a:r>
          </a:p>
          <a:p>
            <a:r>
              <a:rPr lang="en-US" dirty="0"/>
              <a:t>there are lots and lots of calculations to do for each memory movement.</a:t>
            </a:r>
          </a:p>
          <a:p>
            <a:pPr>
              <a:buFont typeface="Wingdings" pitchFamily="2" charset="2"/>
              <a:buNone/>
            </a:pPr>
            <a:r>
              <a:rPr lang="en-US" dirty="0"/>
              <a:t>If either condition is absent, then tiling won’t help.</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WebEx</a:t>
            </a:r>
            <a:endParaRPr lang="en-US" dirty="0"/>
          </a:p>
        </p:txBody>
      </p:sp>
      <p:sp>
        <p:nvSpPr>
          <p:cNvPr id="3" name="Content Placeholder 2"/>
          <p:cNvSpPr>
            <a:spLocks noGrp="1"/>
          </p:cNvSpPr>
          <p:nvPr>
            <p:ph idx="1"/>
          </p:nvPr>
        </p:nvSpPr>
        <p:spPr/>
        <p:txBody>
          <a:bodyPr/>
          <a:lstStyle/>
          <a:p>
            <a:pPr>
              <a:buNone/>
            </a:pPr>
            <a:r>
              <a:rPr lang="en-US" dirty="0" smtClean="0"/>
              <a:t>We have only a limited number of WebEx connections, so please avoid WebEx unless you have </a:t>
            </a:r>
            <a:r>
              <a:rPr lang="en-US" b="1" u="sng" dirty="0" smtClean="0"/>
              <a:t>NO OTHER WAY TO CONNECT</a:t>
            </a:r>
            <a:r>
              <a:rPr lang="en-US" dirty="0" smtClean="0"/>
              <a:t>.</a:t>
            </a:r>
          </a:p>
          <a:p>
            <a:pPr>
              <a:buNone/>
            </a:pPr>
            <a:r>
              <a:rPr lang="en-US" dirty="0" smtClean="0"/>
              <a:t>Instructions are available on the OSCER education webpage.</a:t>
            </a:r>
          </a:p>
          <a:p>
            <a:pPr>
              <a:buNone/>
            </a:pPr>
            <a:endParaRPr lang="en-US" dirty="0" smtClean="0"/>
          </a:p>
          <a:p>
            <a:pPr>
              <a:buNone/>
            </a:pPr>
            <a:r>
              <a:rPr lang="en-US" dirty="0" smtClean="0"/>
              <a:t>Thanks to Tim Miller of Wake Forest U.</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Storage Hierarchy</a:t>
            </a:r>
          </a:p>
          <a:p>
            <a:pPr>
              <a:defRPr/>
            </a:pPr>
            <a:r>
              <a:rPr lang="es-ES" dirty="0" err="1" smtClean="0"/>
              <a:t>Tue</a:t>
            </a:r>
            <a:r>
              <a:rPr lang="es-ES" dirty="0" smtClean="0"/>
              <a:t> </a:t>
            </a:r>
            <a:r>
              <a:rPr lang="es-ES" dirty="0" err="1" smtClean="0"/>
              <a:t>Feb</a:t>
            </a:r>
            <a:r>
              <a:rPr lang="es-ES" dirty="0" smtClean="0"/>
              <a:t> 15 2011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ctrTitle"/>
          </p:nvPr>
        </p:nvSpPr>
        <p:spPr/>
        <p:txBody>
          <a:bodyPr/>
          <a:lstStyle/>
          <a:p>
            <a:r>
              <a:rPr lang="en-US" sz="6000"/>
              <a:t>Hard Disk</a:t>
            </a:r>
          </a:p>
        </p:txBody>
      </p:sp>
      <p:pic>
        <p:nvPicPr>
          <p:cNvPr id="620547" name="Picture 3" descr="MCj03984390000[1]"/>
          <p:cNvPicPr>
            <a:picLocks noChangeAspect="1" noChangeArrowheads="1"/>
          </p:cNvPicPr>
          <p:nvPr/>
        </p:nvPicPr>
        <p:blipFill>
          <a:blip r:embed="rId3" cstate="print"/>
          <a:srcRect/>
          <a:stretch>
            <a:fillRect/>
          </a:stretch>
        </p:blipFill>
        <p:spPr bwMode="auto">
          <a:xfrm>
            <a:off x="3810000" y="3581400"/>
            <a:ext cx="1722438" cy="1839913"/>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C873C0BF-7D52-43B8-ADB2-91ED7668BEB2}" type="slidenum">
              <a:rPr lang="en-US"/>
              <a:pPr/>
              <a:t>81</a:t>
            </a:fld>
            <a:endParaRPr lang="en-US"/>
          </a:p>
        </p:txBody>
      </p:sp>
      <p:sp>
        <p:nvSpPr>
          <p:cNvPr id="621570" name="Rectangle 2"/>
          <p:cNvSpPr>
            <a:spLocks noGrp="1" noChangeArrowheads="1"/>
          </p:cNvSpPr>
          <p:nvPr>
            <p:ph type="title"/>
          </p:nvPr>
        </p:nvSpPr>
        <p:spPr/>
        <p:txBody>
          <a:bodyPr/>
          <a:lstStyle/>
          <a:p>
            <a:r>
              <a:rPr lang="en-US"/>
              <a:t>Why Is Hard Disk Slow?</a:t>
            </a:r>
          </a:p>
        </p:txBody>
      </p:sp>
      <p:sp>
        <p:nvSpPr>
          <p:cNvPr id="621571" name="Rectangle 3"/>
          <p:cNvSpPr>
            <a:spLocks noGrp="1" noChangeArrowheads="1"/>
          </p:cNvSpPr>
          <p:nvPr>
            <p:ph type="body" idx="1"/>
          </p:nvPr>
        </p:nvSpPr>
        <p:spPr>
          <a:xfrm>
            <a:off x="304800" y="1371600"/>
            <a:ext cx="8686800" cy="4648200"/>
          </a:xfrm>
        </p:spPr>
        <p:txBody>
          <a:bodyPr/>
          <a:lstStyle/>
          <a:p>
            <a:pPr>
              <a:buFont typeface="Wingdings" pitchFamily="2" charset="2"/>
              <a:buNone/>
            </a:pPr>
            <a:r>
              <a:rPr lang="en-US"/>
              <a:t>Your hard disk is </a:t>
            </a:r>
            <a:r>
              <a:rPr lang="en-US" b="1" u="sng"/>
              <a:t>much much</a:t>
            </a:r>
            <a:r>
              <a:rPr lang="en-US"/>
              <a:t> slower than main memory (factor of 10-1000).  </a:t>
            </a:r>
            <a:r>
              <a:rPr lang="en-US" b="1" u="sng"/>
              <a:t>Why?</a:t>
            </a:r>
          </a:p>
          <a:p>
            <a:pPr>
              <a:buFont typeface="Wingdings" pitchFamily="2" charset="2"/>
              <a:buNone/>
            </a:pPr>
            <a:r>
              <a:rPr lang="en-US"/>
              <a:t>Well, accessing data on the hard disk involves physically moving:</a:t>
            </a:r>
          </a:p>
          <a:p>
            <a:pPr lvl="1"/>
            <a:r>
              <a:rPr lang="en-US" sz="2600"/>
              <a:t>the disk platter</a:t>
            </a:r>
          </a:p>
          <a:p>
            <a:pPr lvl="1"/>
            <a:r>
              <a:rPr lang="en-US" sz="2600"/>
              <a:t>the read/write head</a:t>
            </a:r>
          </a:p>
          <a:p>
            <a:pPr>
              <a:buFont typeface="Wingdings" pitchFamily="2" charset="2"/>
              <a:buNone/>
            </a:pPr>
            <a:r>
              <a:rPr lang="en-US"/>
              <a:t>In other words, hard disk is slow because </a:t>
            </a:r>
            <a:r>
              <a:rPr lang="en-US" b="1" u="sng"/>
              <a:t>objects</a:t>
            </a:r>
            <a:r>
              <a:rPr lang="en-US"/>
              <a:t> move much slower than </a:t>
            </a:r>
            <a:r>
              <a:rPr lang="en-US" b="1" u="sng"/>
              <a:t>electrons</a:t>
            </a:r>
            <a:r>
              <a:rPr lang="en-US"/>
              <a:t>: Newtonian speeds are much slower than Einsteinian speeds.</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070C8E08-B601-468D-9964-F49C2FFB48A0}" type="slidenum">
              <a:rPr lang="en-US"/>
              <a:pPr/>
              <a:t>82</a:t>
            </a:fld>
            <a:endParaRPr lang="en-US"/>
          </a:p>
        </p:txBody>
      </p:sp>
      <p:sp>
        <p:nvSpPr>
          <p:cNvPr id="622594" name="Rectangle 2"/>
          <p:cNvSpPr>
            <a:spLocks noGrp="1" noChangeArrowheads="1"/>
          </p:cNvSpPr>
          <p:nvPr>
            <p:ph type="title"/>
          </p:nvPr>
        </p:nvSpPr>
        <p:spPr/>
        <p:txBody>
          <a:bodyPr/>
          <a:lstStyle/>
          <a:p>
            <a:r>
              <a:rPr lang="en-US"/>
              <a:t>I/O Strategies</a:t>
            </a:r>
          </a:p>
        </p:txBody>
      </p:sp>
      <p:sp>
        <p:nvSpPr>
          <p:cNvPr id="622595" name="Rectangle 3"/>
          <p:cNvSpPr>
            <a:spLocks noGrp="1" noChangeArrowheads="1"/>
          </p:cNvSpPr>
          <p:nvPr>
            <p:ph type="body" idx="1"/>
          </p:nvPr>
        </p:nvSpPr>
        <p:spPr>
          <a:xfrm>
            <a:off x="609600" y="1447800"/>
            <a:ext cx="8001000" cy="4648200"/>
          </a:xfrm>
        </p:spPr>
        <p:txBody>
          <a:bodyPr/>
          <a:lstStyle/>
          <a:p>
            <a:pPr>
              <a:buFont typeface="Wingdings" pitchFamily="2" charset="2"/>
              <a:buNone/>
            </a:pPr>
            <a:r>
              <a:rPr lang="en-US"/>
              <a:t>Read and write the absolute minimum amount.</a:t>
            </a:r>
          </a:p>
          <a:p>
            <a:r>
              <a:rPr lang="en-US"/>
              <a:t>Don’t reread the same data if you can keep it in memory.</a:t>
            </a:r>
          </a:p>
          <a:p>
            <a:r>
              <a:rPr lang="en-US"/>
              <a:t>Write binary instead of characters.</a:t>
            </a:r>
          </a:p>
          <a:p>
            <a:r>
              <a:rPr lang="en-US"/>
              <a:t>Use optimized I/O libraries like NetCDF </a:t>
            </a:r>
            <a:r>
              <a:rPr lang="en-US" baseline="30000"/>
              <a:t>[17]</a:t>
            </a:r>
            <a:r>
              <a:rPr lang="en-US"/>
              <a:t> and HDF </a:t>
            </a:r>
            <a:r>
              <a:rPr lang="en-US" baseline="30000"/>
              <a:t>[18]</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7A049118-2E8D-4379-85D5-266F6DAFA769}" type="slidenum">
              <a:rPr lang="en-US"/>
              <a:pPr/>
              <a:t>83</a:t>
            </a:fld>
            <a:endParaRPr lang="en-US"/>
          </a:p>
        </p:txBody>
      </p:sp>
      <p:sp>
        <p:nvSpPr>
          <p:cNvPr id="623618" name="Rectangle 2"/>
          <p:cNvSpPr>
            <a:spLocks noGrp="1" noChangeArrowheads="1"/>
          </p:cNvSpPr>
          <p:nvPr>
            <p:ph type="title"/>
          </p:nvPr>
        </p:nvSpPr>
        <p:spPr/>
        <p:txBody>
          <a:bodyPr/>
          <a:lstStyle/>
          <a:p>
            <a:r>
              <a:rPr lang="en-US"/>
              <a:t>Avoid Redundant I/O: C</a:t>
            </a:r>
          </a:p>
        </p:txBody>
      </p:sp>
      <p:sp>
        <p:nvSpPr>
          <p:cNvPr id="623619"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dirty="0"/>
              <a:t>An actual piece of code seen at OU:</a:t>
            </a:r>
          </a:p>
        </p:txBody>
      </p:sp>
      <p:sp>
        <p:nvSpPr>
          <p:cNvPr id="623620" name="Text Box 4"/>
          <p:cNvSpPr txBox="1">
            <a:spLocks noChangeArrowheads="1"/>
          </p:cNvSpPr>
          <p:nvPr/>
        </p:nvSpPr>
        <p:spPr bwMode="auto">
          <a:xfrm>
            <a:off x="533400" y="1905000"/>
            <a:ext cx="825182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for (thing = 0; thing &lt; number_of_things; thing++) {</a:t>
            </a:r>
          </a:p>
          <a:p>
            <a:pPr algn="l"/>
            <a:r>
              <a:rPr lang="en-US" sz="1600" b="1">
                <a:latin typeface="Courier New" pitchFamily="49" charset="0"/>
              </a:rPr>
              <a:t>  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do_stuff(thing, timestep);</a:t>
            </a:r>
          </a:p>
          <a:p>
            <a:pPr algn="l"/>
            <a:r>
              <a:rPr lang="en-US" sz="1600" b="1">
                <a:latin typeface="Courier New" pitchFamily="49" charset="0"/>
              </a:rPr>
              <a:t>  } /* for timestep */</a:t>
            </a:r>
          </a:p>
          <a:p>
            <a:pPr algn="l"/>
            <a:r>
              <a:rPr lang="en-US" sz="1600" b="1">
                <a:latin typeface="Courier New" pitchFamily="49" charset="0"/>
              </a:rPr>
              <a:t>} /* for thing */</a:t>
            </a:r>
          </a:p>
        </p:txBody>
      </p:sp>
      <p:sp>
        <p:nvSpPr>
          <p:cNvPr id="623621"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23622" name="Text Box 6"/>
          <p:cNvSpPr txBox="1">
            <a:spLocks noChangeArrowheads="1"/>
          </p:cNvSpPr>
          <p:nvPr/>
        </p:nvSpPr>
        <p:spPr bwMode="auto">
          <a:xfrm>
            <a:off x="533400" y="3962400"/>
            <a:ext cx="8153400" cy="1558925"/>
          </a:xfrm>
          <a:prstGeom prst="rect">
            <a:avLst/>
          </a:prstGeom>
          <a:noFill/>
          <a:ln w="9525">
            <a:noFill/>
            <a:miter lim="800000"/>
            <a:headEnd/>
            <a:tailEnd/>
          </a:ln>
          <a:effectLst/>
        </p:spPr>
        <p:txBody>
          <a:bodyPr>
            <a:spAutoFit/>
          </a:bodyPr>
          <a:lstStyle/>
          <a:p>
            <a:pPr algn="l"/>
            <a:r>
              <a:rPr lang="en-US" sz="1600" b="1">
                <a:latin typeface="Courier New" pitchFamily="49" charset="0"/>
              </a:rPr>
              <a:t>for (timestep = 0; timestep &lt; number_of_timesteps; timestep++) {</a:t>
            </a:r>
          </a:p>
          <a:p>
            <a:pPr algn="l"/>
            <a:r>
              <a:rPr lang="en-US" sz="1600" b="1">
                <a:latin typeface="Courier New" pitchFamily="49" charset="0"/>
              </a:rPr>
              <a:t>  read_file(filename[timestep]);</a:t>
            </a:r>
          </a:p>
          <a:p>
            <a:pPr algn="l"/>
            <a:r>
              <a:rPr lang="en-US" sz="1600" b="1">
                <a:latin typeface="Courier New" pitchFamily="49" charset="0"/>
              </a:rPr>
              <a:t>  for (thing = 0; thing &lt; number_of_things; thing++) {</a:t>
            </a:r>
          </a:p>
          <a:p>
            <a:pPr algn="l"/>
            <a:r>
              <a:rPr lang="en-US" sz="1600" b="1">
                <a:latin typeface="Courier New" pitchFamily="49" charset="0"/>
              </a:rPr>
              <a:t>    do_stuff(thing, timestep);</a:t>
            </a:r>
          </a:p>
          <a:p>
            <a:pPr algn="l"/>
            <a:r>
              <a:rPr lang="en-US" sz="1600" b="1">
                <a:latin typeface="Courier New" pitchFamily="49" charset="0"/>
              </a:rPr>
              <a:t>  } /* for thing */</a:t>
            </a:r>
          </a:p>
          <a:p>
            <a:pPr algn="l"/>
            <a:r>
              <a:rPr lang="en-US" sz="1600" b="1">
                <a:latin typeface="Courier New" pitchFamily="49" charset="0"/>
              </a:rPr>
              <a:t>} /* for timestep */</a:t>
            </a:r>
            <a:endParaRPr lang="en-US" sz="1400" b="1">
              <a:latin typeface="Tahoma" pitchFamily="34" charset="0"/>
            </a:endParaRPr>
          </a:p>
        </p:txBody>
      </p:sp>
      <p:sp>
        <p:nvSpPr>
          <p:cNvPr id="623623"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9" name="Slide Number Placeholder 4"/>
          <p:cNvSpPr>
            <a:spLocks noGrp="1"/>
          </p:cNvSpPr>
          <p:nvPr>
            <p:ph type="sldNum" sz="quarter" idx="11"/>
          </p:nvPr>
        </p:nvSpPr>
        <p:spPr/>
        <p:txBody>
          <a:bodyPr/>
          <a:lstStyle/>
          <a:p>
            <a:fld id="{BF7225B6-418F-42CA-A4EB-33B6259A4D4A}" type="slidenum">
              <a:rPr lang="en-US"/>
              <a:pPr/>
              <a:t>84</a:t>
            </a:fld>
            <a:endParaRPr lang="en-US"/>
          </a:p>
        </p:txBody>
      </p:sp>
      <p:sp>
        <p:nvSpPr>
          <p:cNvPr id="641026" name="Rectangle 2"/>
          <p:cNvSpPr>
            <a:spLocks noGrp="1" noChangeArrowheads="1"/>
          </p:cNvSpPr>
          <p:nvPr>
            <p:ph type="title"/>
          </p:nvPr>
        </p:nvSpPr>
        <p:spPr/>
        <p:txBody>
          <a:bodyPr/>
          <a:lstStyle/>
          <a:p>
            <a:r>
              <a:rPr lang="en-US"/>
              <a:t>Avoid Redundant I/O: F90</a:t>
            </a:r>
          </a:p>
        </p:txBody>
      </p:sp>
      <p:sp>
        <p:nvSpPr>
          <p:cNvPr id="641027" name="Rectangle 3"/>
          <p:cNvSpPr>
            <a:spLocks noGrp="1" noChangeArrowheads="1"/>
          </p:cNvSpPr>
          <p:nvPr>
            <p:ph type="body" idx="1"/>
          </p:nvPr>
        </p:nvSpPr>
        <p:spPr>
          <a:xfrm>
            <a:off x="609600" y="1371600"/>
            <a:ext cx="7924800" cy="685800"/>
          </a:xfrm>
        </p:spPr>
        <p:txBody>
          <a:bodyPr/>
          <a:lstStyle/>
          <a:p>
            <a:pPr>
              <a:buFont typeface="Wingdings" pitchFamily="2" charset="2"/>
              <a:buNone/>
            </a:pPr>
            <a:r>
              <a:rPr lang="en-US"/>
              <a:t>An actual piece of code seen at OU:</a:t>
            </a:r>
          </a:p>
        </p:txBody>
      </p:sp>
      <p:sp>
        <p:nvSpPr>
          <p:cNvPr id="641028" name="Text Box 4"/>
          <p:cNvSpPr txBox="1">
            <a:spLocks noChangeArrowheads="1"/>
          </p:cNvSpPr>
          <p:nvPr/>
        </p:nvSpPr>
        <p:spPr bwMode="auto">
          <a:xfrm>
            <a:off x="990600" y="1905000"/>
            <a:ext cx="4829175" cy="1558925"/>
          </a:xfrm>
          <a:prstGeom prst="rect">
            <a:avLst/>
          </a:prstGeom>
          <a:noFill/>
          <a:ln w="9525">
            <a:noFill/>
            <a:miter lim="800000"/>
            <a:headEnd/>
            <a:tailEnd/>
          </a:ln>
          <a:effectLst/>
        </p:spPr>
        <p:txBody>
          <a:bodyPr wrap="none">
            <a:spAutoFit/>
          </a:bodyPr>
          <a:lstStyle/>
          <a:p>
            <a:pPr algn="l"/>
            <a:r>
              <a:rPr lang="en-US" sz="1600" b="1">
                <a:latin typeface="Courier New" pitchFamily="49" charset="0"/>
              </a:rPr>
              <a:t>DO thing = 1, number_of_things</a:t>
            </a:r>
          </a:p>
          <a:p>
            <a:pPr algn="l"/>
            <a:r>
              <a:rPr lang="en-US" sz="1600" b="1">
                <a:latin typeface="Courier New" pitchFamily="49" charset="0"/>
              </a:rPr>
              <a:t>  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CALL do_stuff(thing, timestep)</a:t>
            </a:r>
          </a:p>
          <a:p>
            <a:pPr algn="l"/>
            <a:r>
              <a:rPr lang="en-US" sz="1600" b="1">
                <a:latin typeface="Courier New" pitchFamily="49" charset="0"/>
              </a:rPr>
              <a:t>  END DO !! timestep</a:t>
            </a:r>
          </a:p>
          <a:p>
            <a:pPr algn="l"/>
            <a:r>
              <a:rPr lang="en-US" sz="1600" b="1">
                <a:latin typeface="Courier New" pitchFamily="49" charset="0"/>
              </a:rPr>
              <a:t>END DO !! thing</a:t>
            </a:r>
          </a:p>
        </p:txBody>
      </p:sp>
      <p:sp>
        <p:nvSpPr>
          <p:cNvPr id="641029" name="Text Box 5"/>
          <p:cNvSpPr txBox="1">
            <a:spLocks noChangeArrowheads="1"/>
          </p:cNvSpPr>
          <p:nvPr/>
        </p:nvSpPr>
        <p:spPr bwMode="auto">
          <a:xfrm>
            <a:off x="990600" y="3487738"/>
            <a:ext cx="2448106" cy="461665"/>
          </a:xfrm>
          <a:prstGeom prst="rect">
            <a:avLst/>
          </a:prstGeom>
          <a:noFill/>
          <a:ln w="9525">
            <a:noFill/>
            <a:miter lim="800000"/>
            <a:headEnd/>
            <a:tailEnd/>
          </a:ln>
          <a:effectLst/>
        </p:spPr>
        <p:txBody>
          <a:bodyPr wrap="none">
            <a:spAutoFit/>
          </a:bodyPr>
          <a:lstStyle/>
          <a:p>
            <a:pPr algn="l"/>
            <a:r>
              <a:rPr lang="en-US" sz="2400" dirty="0"/>
              <a:t>Improved version:</a:t>
            </a:r>
          </a:p>
        </p:txBody>
      </p:sp>
      <p:sp>
        <p:nvSpPr>
          <p:cNvPr id="641030" name="Text Box 6"/>
          <p:cNvSpPr txBox="1">
            <a:spLocks noChangeArrowheads="1"/>
          </p:cNvSpPr>
          <p:nvPr/>
        </p:nvSpPr>
        <p:spPr bwMode="auto">
          <a:xfrm>
            <a:off x="914400" y="3962400"/>
            <a:ext cx="6784975" cy="1558925"/>
          </a:xfrm>
          <a:prstGeom prst="rect">
            <a:avLst/>
          </a:prstGeom>
          <a:noFill/>
          <a:ln w="9525">
            <a:noFill/>
            <a:miter lim="800000"/>
            <a:headEnd/>
            <a:tailEnd/>
          </a:ln>
          <a:effectLst/>
        </p:spPr>
        <p:txBody>
          <a:bodyPr>
            <a:spAutoFit/>
          </a:bodyPr>
          <a:lstStyle/>
          <a:p>
            <a:pPr algn="l"/>
            <a:r>
              <a:rPr lang="en-US" sz="1600" b="1">
                <a:latin typeface="Courier New" pitchFamily="49" charset="0"/>
              </a:rPr>
              <a:t>DO timestep = 1, number_of_timesteps</a:t>
            </a:r>
          </a:p>
          <a:p>
            <a:pPr algn="l"/>
            <a:r>
              <a:rPr lang="en-US" sz="1600" b="1">
                <a:latin typeface="Courier New" pitchFamily="49" charset="0"/>
              </a:rPr>
              <a:t>  CALL read_file(filename(timestep))</a:t>
            </a:r>
          </a:p>
          <a:p>
            <a:pPr algn="l"/>
            <a:r>
              <a:rPr lang="en-US" sz="1600" b="1">
                <a:latin typeface="Courier New" pitchFamily="49" charset="0"/>
              </a:rPr>
              <a:t>  DO thing = 1, number_of_things</a:t>
            </a:r>
          </a:p>
          <a:p>
            <a:pPr algn="l"/>
            <a:r>
              <a:rPr lang="en-US" sz="1600" b="1">
                <a:latin typeface="Courier New" pitchFamily="49" charset="0"/>
              </a:rPr>
              <a:t>    CALL do_stuff(thing, timestep)</a:t>
            </a:r>
          </a:p>
          <a:p>
            <a:pPr algn="l"/>
            <a:r>
              <a:rPr lang="en-US" sz="1600" b="1">
                <a:latin typeface="Courier New" pitchFamily="49" charset="0"/>
              </a:rPr>
              <a:t>  END DO !! thing</a:t>
            </a:r>
          </a:p>
          <a:p>
            <a:pPr algn="l"/>
            <a:r>
              <a:rPr lang="en-US" sz="1600" b="1">
                <a:latin typeface="Courier New" pitchFamily="49" charset="0"/>
              </a:rPr>
              <a:t>END DO !! timestep</a:t>
            </a:r>
          </a:p>
        </p:txBody>
      </p:sp>
      <p:sp>
        <p:nvSpPr>
          <p:cNvPr id="641031" name="Text Box 7"/>
          <p:cNvSpPr txBox="1">
            <a:spLocks noChangeArrowheads="1"/>
          </p:cNvSpPr>
          <p:nvPr/>
        </p:nvSpPr>
        <p:spPr bwMode="auto">
          <a:xfrm>
            <a:off x="914400" y="5545138"/>
            <a:ext cx="4696350" cy="461665"/>
          </a:xfrm>
          <a:prstGeom prst="rect">
            <a:avLst/>
          </a:prstGeom>
          <a:noFill/>
          <a:ln w="9525">
            <a:noFill/>
            <a:miter lim="800000"/>
            <a:headEnd/>
            <a:tailEnd/>
          </a:ln>
          <a:effectLst/>
        </p:spPr>
        <p:txBody>
          <a:bodyPr wrap="none">
            <a:spAutoFit/>
          </a:bodyPr>
          <a:lstStyle/>
          <a:p>
            <a:pPr algn="l"/>
            <a:r>
              <a:rPr lang="en-US" sz="2400" dirty="0"/>
              <a:t>Savings (in real life):  </a:t>
            </a:r>
            <a:r>
              <a:rPr lang="en-US" sz="2400" b="1" u="sng" dirty="0">
                <a:solidFill>
                  <a:schemeClr val="folHlink"/>
                </a:solidFill>
              </a:rPr>
              <a:t>factor of 500!</a:t>
            </a:r>
          </a:p>
        </p:txBody>
      </p:sp>
      <p:sp>
        <p:nvSpPr>
          <p:cNvPr id="10"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18884E6-FC8C-4021-9783-39997AFA7CD3}" type="slidenum">
              <a:rPr lang="en-US"/>
              <a:pPr/>
              <a:t>85</a:t>
            </a:fld>
            <a:endParaRPr lang="en-US"/>
          </a:p>
        </p:txBody>
      </p:sp>
      <p:sp>
        <p:nvSpPr>
          <p:cNvPr id="624642" name="Rectangle 2"/>
          <p:cNvSpPr>
            <a:spLocks noGrp="1" noChangeArrowheads="1"/>
          </p:cNvSpPr>
          <p:nvPr>
            <p:ph type="title"/>
          </p:nvPr>
        </p:nvSpPr>
        <p:spPr/>
        <p:txBody>
          <a:bodyPr/>
          <a:lstStyle/>
          <a:p>
            <a:r>
              <a:rPr lang="en-US"/>
              <a:t>Write Binary, Not ASCII</a:t>
            </a:r>
          </a:p>
        </p:txBody>
      </p:sp>
      <p:sp>
        <p:nvSpPr>
          <p:cNvPr id="624643" name="Rectangle 3"/>
          <p:cNvSpPr>
            <a:spLocks noGrp="1" noChangeArrowheads="1"/>
          </p:cNvSpPr>
          <p:nvPr>
            <p:ph type="body" idx="1"/>
          </p:nvPr>
        </p:nvSpPr>
        <p:spPr/>
        <p:txBody>
          <a:bodyPr/>
          <a:lstStyle/>
          <a:p>
            <a:pPr>
              <a:buFont typeface="Wingdings" pitchFamily="2" charset="2"/>
              <a:buNone/>
            </a:pPr>
            <a:r>
              <a:rPr lang="en-US"/>
              <a:t>When you write binary data to a file, you’re writing (typically) 4 bytes per value.</a:t>
            </a:r>
          </a:p>
          <a:p>
            <a:pPr>
              <a:buFont typeface="Wingdings" pitchFamily="2" charset="2"/>
              <a:buNone/>
            </a:pPr>
            <a:r>
              <a:rPr lang="en-US"/>
              <a:t>When you write ASCII (character) data, you’re writing (typically) 8-16 bytes per value.</a:t>
            </a:r>
          </a:p>
          <a:p>
            <a:pPr>
              <a:buFont typeface="Wingdings" pitchFamily="2" charset="2"/>
              <a:buNone/>
            </a:pPr>
            <a:r>
              <a:rPr lang="en-US"/>
              <a:t>So binary saves a factor of 2 to 4 (typically).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B8165084-C16A-44AB-84FB-C12B0F71C61D}" type="slidenum">
              <a:rPr lang="en-US"/>
              <a:pPr/>
              <a:t>86</a:t>
            </a:fld>
            <a:endParaRPr lang="en-US"/>
          </a:p>
        </p:txBody>
      </p:sp>
      <p:sp>
        <p:nvSpPr>
          <p:cNvPr id="625666" name="Rectangle 2"/>
          <p:cNvSpPr>
            <a:spLocks noGrp="1" noChangeArrowheads="1"/>
          </p:cNvSpPr>
          <p:nvPr>
            <p:ph type="title"/>
          </p:nvPr>
        </p:nvSpPr>
        <p:spPr/>
        <p:txBody>
          <a:bodyPr/>
          <a:lstStyle/>
          <a:p>
            <a:r>
              <a:rPr lang="en-US"/>
              <a:t>Problem with Binary I/O</a:t>
            </a:r>
          </a:p>
        </p:txBody>
      </p:sp>
      <p:sp>
        <p:nvSpPr>
          <p:cNvPr id="625667"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dirty="0"/>
              <a:t>There are many ways to represent data inside a computer, especially floating point (real) data.</a:t>
            </a:r>
          </a:p>
          <a:p>
            <a:pPr>
              <a:buFont typeface="Wingdings" pitchFamily="2" charset="2"/>
              <a:buNone/>
            </a:pPr>
            <a:r>
              <a:rPr lang="en-US" dirty="0"/>
              <a:t>Often, the way that one kind of computer (e.g., </a:t>
            </a:r>
            <a:r>
              <a:rPr lang="en-US" dirty="0" smtClean="0"/>
              <a:t>an Intel i7) </a:t>
            </a:r>
            <a:r>
              <a:rPr lang="en-US" dirty="0"/>
              <a:t>saves binary data is different from another kind of computer (e.g., </a:t>
            </a:r>
            <a:r>
              <a:rPr lang="en-US" dirty="0" smtClean="0"/>
              <a:t>an IBM POWER7).</a:t>
            </a:r>
            <a:endParaRPr lang="en-US" dirty="0"/>
          </a:p>
          <a:p>
            <a:pPr>
              <a:buFont typeface="Wingdings" pitchFamily="2" charset="2"/>
              <a:buNone/>
            </a:pPr>
            <a:r>
              <a:rPr lang="en-US" dirty="0"/>
              <a:t>So, a file written on </a:t>
            </a:r>
            <a:r>
              <a:rPr lang="en-US" dirty="0" smtClean="0"/>
              <a:t>an Intel i7 machine </a:t>
            </a:r>
            <a:r>
              <a:rPr lang="en-US" dirty="0"/>
              <a:t>may not be readable on </a:t>
            </a:r>
            <a:r>
              <a:rPr lang="en-US" dirty="0" smtClean="0"/>
              <a:t>an IBM POWER7.</a:t>
            </a:r>
            <a:endParaRPr lang="en-US" dirty="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98E08FC5-3C70-485B-88E2-97B3054DADF3}" type="slidenum">
              <a:rPr lang="en-US"/>
              <a:pPr/>
              <a:t>87</a:t>
            </a:fld>
            <a:endParaRPr lang="en-US"/>
          </a:p>
        </p:txBody>
      </p:sp>
      <p:sp>
        <p:nvSpPr>
          <p:cNvPr id="626690" name="Rectangle 2"/>
          <p:cNvSpPr>
            <a:spLocks noGrp="1" noChangeArrowheads="1"/>
          </p:cNvSpPr>
          <p:nvPr>
            <p:ph type="title"/>
          </p:nvPr>
        </p:nvSpPr>
        <p:spPr/>
        <p:txBody>
          <a:bodyPr/>
          <a:lstStyle/>
          <a:p>
            <a:r>
              <a:rPr lang="en-US"/>
              <a:t>Portable I/O Libraries</a:t>
            </a:r>
          </a:p>
        </p:txBody>
      </p:sp>
      <p:sp>
        <p:nvSpPr>
          <p:cNvPr id="626691" name="Rectangle 3"/>
          <p:cNvSpPr>
            <a:spLocks noGrp="1" noChangeArrowheads="1"/>
          </p:cNvSpPr>
          <p:nvPr>
            <p:ph type="body" idx="1"/>
          </p:nvPr>
        </p:nvSpPr>
        <p:spPr>
          <a:xfrm>
            <a:off x="609600" y="1371600"/>
            <a:ext cx="7777163" cy="4648200"/>
          </a:xfrm>
        </p:spPr>
        <p:txBody>
          <a:bodyPr/>
          <a:lstStyle/>
          <a:p>
            <a:pPr>
              <a:buFont typeface="Wingdings" pitchFamily="2" charset="2"/>
              <a:buNone/>
            </a:pPr>
            <a:r>
              <a:rPr lang="en-US"/>
              <a:t>NetCDF and HDF are the two most commonly used I/O libraries for scientific computing.</a:t>
            </a:r>
          </a:p>
          <a:p>
            <a:pPr>
              <a:buFont typeface="Wingdings" pitchFamily="2" charset="2"/>
              <a:buNone/>
            </a:pPr>
            <a:r>
              <a:rPr lang="en-US"/>
              <a:t>Each has its own internal way of representing numerical data.  When you write a file using, say, HDF, it can be read by a HDF on </a:t>
            </a:r>
            <a:r>
              <a:rPr lang="en-US" b="1" u="sng"/>
              <a:t>any</a:t>
            </a:r>
            <a:r>
              <a:rPr lang="en-US" b="1"/>
              <a:t> </a:t>
            </a:r>
            <a:r>
              <a:rPr lang="en-US"/>
              <a:t>kind of computer.</a:t>
            </a:r>
          </a:p>
          <a:p>
            <a:pPr>
              <a:buFont typeface="Wingdings" pitchFamily="2" charset="2"/>
              <a:buNone/>
            </a:pPr>
            <a:r>
              <a:rPr lang="en-US"/>
              <a:t>Plus, these libraries are optimized to make the I/O </a:t>
            </a:r>
            <a:r>
              <a:rPr lang="en-US" b="1" u="sng"/>
              <a:t>very fast</a:t>
            </a:r>
            <a:r>
              <a:rPr lang="en-US"/>
              <a:t>.</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ctrTitle"/>
          </p:nvPr>
        </p:nvSpPr>
        <p:spPr/>
        <p:txBody>
          <a:bodyPr/>
          <a:lstStyle/>
          <a:p>
            <a:r>
              <a:rPr lang="en-US" sz="6000"/>
              <a:t>Virtual Memory</a:t>
            </a:r>
          </a:p>
        </p:txBody>
      </p:sp>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6" name="Slide Number Placeholder 4"/>
          <p:cNvSpPr>
            <a:spLocks noGrp="1"/>
          </p:cNvSpPr>
          <p:nvPr>
            <p:ph type="sldNum" sz="quarter" idx="11"/>
          </p:nvPr>
        </p:nvSpPr>
        <p:spPr/>
        <p:txBody>
          <a:bodyPr/>
          <a:lstStyle/>
          <a:p>
            <a:fld id="{1F53736C-105F-46E9-B4FC-0621594282A2}" type="slidenum">
              <a:rPr lang="en-US"/>
              <a:pPr/>
              <a:t>89</a:t>
            </a:fld>
            <a:endParaRPr lang="en-US"/>
          </a:p>
        </p:txBody>
      </p:sp>
      <p:sp>
        <p:nvSpPr>
          <p:cNvPr id="628738" name="Rectangle 2"/>
          <p:cNvSpPr>
            <a:spLocks noGrp="1" noChangeArrowheads="1"/>
          </p:cNvSpPr>
          <p:nvPr>
            <p:ph type="title"/>
          </p:nvPr>
        </p:nvSpPr>
        <p:spPr/>
        <p:txBody>
          <a:bodyPr/>
          <a:lstStyle/>
          <a:p>
            <a:r>
              <a:rPr lang="en-US"/>
              <a:t>Virtual Memory</a:t>
            </a:r>
          </a:p>
        </p:txBody>
      </p:sp>
      <p:sp>
        <p:nvSpPr>
          <p:cNvPr id="628739" name="Rectangle 3"/>
          <p:cNvSpPr>
            <a:spLocks noGrp="1" noChangeArrowheads="1"/>
          </p:cNvSpPr>
          <p:nvPr>
            <p:ph type="body" idx="1"/>
          </p:nvPr>
        </p:nvSpPr>
        <p:spPr>
          <a:xfrm>
            <a:off x="684213" y="1371600"/>
            <a:ext cx="7702550" cy="4648200"/>
          </a:xfrm>
        </p:spPr>
        <p:txBody>
          <a:bodyPr/>
          <a:lstStyle/>
          <a:p>
            <a:r>
              <a:rPr lang="en-US" dirty="0"/>
              <a:t>Typically, the amount of main memory (RAM) that a CPU can </a:t>
            </a:r>
            <a:r>
              <a:rPr lang="en-US" b="1" i="1" u="sng" dirty="0"/>
              <a:t>address</a:t>
            </a:r>
            <a:r>
              <a:rPr lang="en-US" dirty="0"/>
              <a:t> is larger than the amount of data physically present in the computer.</a:t>
            </a:r>
          </a:p>
          <a:p>
            <a:r>
              <a:rPr lang="en-US" dirty="0"/>
              <a:t>For example, </a:t>
            </a:r>
            <a:r>
              <a:rPr lang="en-US" dirty="0" smtClean="0"/>
              <a:t>consider a </a:t>
            </a:r>
            <a:r>
              <a:rPr lang="en-US" dirty="0"/>
              <a:t>laptop </a:t>
            </a:r>
            <a:r>
              <a:rPr lang="en-US" dirty="0" smtClean="0"/>
              <a:t>that can </a:t>
            </a:r>
            <a:r>
              <a:rPr lang="en-US" dirty="0"/>
              <a:t>address </a:t>
            </a:r>
            <a:r>
              <a:rPr lang="en-US" dirty="0" smtClean="0"/>
              <a:t>16 </a:t>
            </a:r>
            <a:r>
              <a:rPr lang="en-US" dirty="0"/>
              <a:t>GB of main memory (roughly </a:t>
            </a:r>
            <a:r>
              <a:rPr lang="en-US" dirty="0" smtClean="0"/>
              <a:t>16 </a:t>
            </a:r>
            <a:r>
              <a:rPr lang="en-US" dirty="0"/>
              <a:t>billion bytes), but only contains        </a:t>
            </a:r>
            <a:r>
              <a:rPr lang="en-US" dirty="0" smtClean="0"/>
              <a:t>4 </a:t>
            </a:r>
            <a:r>
              <a:rPr lang="en-US" dirty="0"/>
              <a:t>GB (roughly </a:t>
            </a:r>
            <a:r>
              <a:rPr lang="en-US" dirty="0" smtClean="0"/>
              <a:t>4 </a:t>
            </a:r>
            <a:r>
              <a:rPr lang="en-US" dirty="0"/>
              <a:t>billion bytes).</a:t>
            </a:r>
          </a:p>
        </p:txBody>
      </p:sp>
      <p:sp>
        <p:nvSpPr>
          <p:cNvPr id="7"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3733800" y="4114800"/>
            <a:ext cx="642938" cy="6429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a:t>
            </a:r>
            <a:r>
              <a:rPr lang="en-US" dirty="0" smtClean="0"/>
              <a:t>English: Storage Hierarchy</a:t>
            </a:r>
            <a:endParaRPr lang="en-US" dirty="0"/>
          </a:p>
          <a:p>
            <a:r>
              <a:rPr lang="en-US" dirty="0" smtClean="0"/>
              <a:t>Tue Feb 15 2011</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9</a:t>
            </a:fld>
            <a:endParaRPr lang="en-US"/>
          </a:p>
        </p:txBody>
      </p:sp>
      <p:sp>
        <p:nvSpPr>
          <p:cNvPr id="454658" name="Rectangle 2"/>
          <p:cNvSpPr>
            <a:spLocks noGrp="1" noChangeArrowheads="1"/>
          </p:cNvSpPr>
          <p:nvPr>
            <p:ph type="title"/>
          </p:nvPr>
        </p:nvSpPr>
        <p:spPr/>
        <p:txBody>
          <a:bodyPr/>
          <a:lstStyle/>
          <a:p>
            <a:r>
              <a:rPr lang="en-US" sz="3600"/>
              <a:t>Phone Bridge</a:t>
            </a:r>
          </a:p>
        </p:txBody>
      </p:sp>
      <p:sp>
        <p:nvSpPr>
          <p:cNvPr id="454659" name="Rectangle 3"/>
          <p:cNvSpPr>
            <a:spLocks noGrp="1" noChangeArrowheads="1"/>
          </p:cNvSpPr>
          <p:nvPr>
            <p:ph type="body" idx="1"/>
          </p:nvPr>
        </p:nvSpPr>
        <p:spPr/>
        <p:txBody>
          <a:bodyPr/>
          <a:lstStyle/>
          <a:p>
            <a:pPr>
              <a:buFont typeface="Wingdings" pitchFamily="2" charset="2"/>
              <a:buNone/>
            </a:pPr>
            <a:r>
              <a:rPr lang="en-US"/>
              <a:t>If all else fails, you can call into our toll free phone bridge:</a:t>
            </a:r>
          </a:p>
          <a:p>
            <a:pPr algn="ctr">
              <a:buFont typeface="Wingdings" pitchFamily="2" charset="2"/>
              <a:buNone/>
            </a:pPr>
            <a:r>
              <a:rPr lang="en-US"/>
              <a:t>1-866-285-7778, access code 6483137#</a:t>
            </a:r>
          </a:p>
          <a:p>
            <a:pPr>
              <a:buFont typeface="Wingdings" pitchFamily="2" charset="2"/>
              <a:buNone/>
            </a:pPr>
            <a:r>
              <a:rPr lang="en-US"/>
              <a:t>Please mute yourself and use the phone to listen.</a:t>
            </a:r>
          </a:p>
          <a:p>
            <a:pPr>
              <a:buFont typeface="Wingdings" pitchFamily="2" charset="2"/>
              <a:buNone/>
            </a:pPr>
            <a:r>
              <a:rPr lang="en-US"/>
              <a:t>Don’t worry, we’ll call out slide numbers as we go.</a:t>
            </a:r>
          </a:p>
          <a:p>
            <a:pPr>
              <a:buFont typeface="Wingdings" pitchFamily="2" charset="2"/>
              <a:buNone/>
            </a:pPr>
            <a:r>
              <a:rPr lang="en-US"/>
              <a:t>Please use the phone bridge </a:t>
            </a:r>
            <a:r>
              <a:rPr lang="en-US" b="1" u="sng"/>
              <a:t>ONLY</a:t>
            </a:r>
            <a:r>
              <a:rPr lang="en-US"/>
              <a:t> if you cannot connect any other way: the phone bridge is charged per connection per minute, so our preference is to minimize the number of connections.</a:t>
            </a:r>
          </a:p>
          <a:p>
            <a:pPr>
              <a:buFont typeface="Wingdings" pitchFamily="2" charset="2"/>
              <a:buNone/>
            </a:pPr>
            <a:r>
              <a:rPr lang="en-US"/>
              <a:t>Many thanks to Amy Apon and U Arkansas for providing the toll free phone bridge.</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17B243B8-86D7-4158-B6BE-51D409056195}" type="slidenum">
              <a:rPr lang="en-US"/>
              <a:pPr/>
              <a:t>90</a:t>
            </a:fld>
            <a:endParaRPr lang="en-US"/>
          </a:p>
        </p:txBody>
      </p:sp>
      <p:sp>
        <p:nvSpPr>
          <p:cNvPr id="629762" name="Rectangle 2"/>
          <p:cNvSpPr>
            <a:spLocks noGrp="1" noChangeArrowheads="1"/>
          </p:cNvSpPr>
          <p:nvPr>
            <p:ph type="title"/>
          </p:nvPr>
        </p:nvSpPr>
        <p:spPr/>
        <p:txBody>
          <a:bodyPr/>
          <a:lstStyle/>
          <a:p>
            <a:r>
              <a:rPr lang="en-US"/>
              <a:t>Virtual Memory (cont’d)</a:t>
            </a:r>
          </a:p>
        </p:txBody>
      </p:sp>
      <p:sp>
        <p:nvSpPr>
          <p:cNvPr id="629763" name="Rectangle 3"/>
          <p:cNvSpPr>
            <a:spLocks noGrp="1" noChangeArrowheads="1"/>
          </p:cNvSpPr>
          <p:nvPr>
            <p:ph type="body" idx="1"/>
          </p:nvPr>
        </p:nvSpPr>
        <p:spPr>
          <a:xfrm>
            <a:off x="609600" y="1371600"/>
            <a:ext cx="7777163" cy="4648200"/>
          </a:xfrm>
        </p:spPr>
        <p:txBody>
          <a:bodyPr/>
          <a:lstStyle/>
          <a:p>
            <a:r>
              <a:rPr lang="en-US" b="1" u="sng">
                <a:solidFill>
                  <a:schemeClr val="folHlink"/>
                </a:solidFill>
              </a:rPr>
              <a:t>Locality</a:t>
            </a:r>
            <a:r>
              <a:rPr lang="en-US"/>
              <a:t>:  Most programs don’t jump all over the memory that they use; instead, they work in a particular area of memory for a while, then move to another area.</a:t>
            </a:r>
          </a:p>
          <a:p>
            <a:r>
              <a:rPr lang="en-US"/>
              <a:t>So, you can offload onto hard disk much of the </a:t>
            </a:r>
            <a:r>
              <a:rPr lang="en-US" b="1" i="1" u="sng"/>
              <a:t>memory image</a:t>
            </a:r>
            <a:r>
              <a:rPr lang="en-US"/>
              <a:t> of a program that’s running.</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73DAAA1F-B9E7-4EF9-9B04-06E445F9405D}" type="slidenum">
              <a:rPr lang="en-US"/>
              <a:pPr/>
              <a:t>91</a:t>
            </a:fld>
            <a:endParaRPr lang="en-US"/>
          </a:p>
        </p:txBody>
      </p:sp>
      <p:sp>
        <p:nvSpPr>
          <p:cNvPr id="630786" name="Rectangle 2"/>
          <p:cNvSpPr>
            <a:spLocks noGrp="1" noChangeArrowheads="1"/>
          </p:cNvSpPr>
          <p:nvPr>
            <p:ph type="title"/>
          </p:nvPr>
        </p:nvSpPr>
        <p:spPr/>
        <p:txBody>
          <a:bodyPr/>
          <a:lstStyle/>
          <a:p>
            <a:r>
              <a:rPr lang="en-US"/>
              <a:t>Virtual Memory (cont’d)</a:t>
            </a:r>
          </a:p>
        </p:txBody>
      </p:sp>
      <p:sp>
        <p:nvSpPr>
          <p:cNvPr id="630787" name="Rectangle 3"/>
          <p:cNvSpPr>
            <a:spLocks noGrp="1" noChangeArrowheads="1"/>
          </p:cNvSpPr>
          <p:nvPr>
            <p:ph type="body" idx="1"/>
          </p:nvPr>
        </p:nvSpPr>
        <p:spPr>
          <a:xfrm>
            <a:off x="533400" y="1371600"/>
            <a:ext cx="8153400" cy="5029200"/>
          </a:xfrm>
        </p:spPr>
        <p:txBody>
          <a:bodyPr/>
          <a:lstStyle/>
          <a:p>
            <a:r>
              <a:rPr lang="en-US"/>
              <a:t>Memory is chopped up into many </a:t>
            </a:r>
            <a:r>
              <a:rPr lang="en-US" b="1" i="1" u="sng"/>
              <a:t>pages</a:t>
            </a:r>
            <a:r>
              <a:rPr lang="en-US"/>
              <a:t> of modest size (e.g., 1 KB – 32 KB; typically 4 KB).</a:t>
            </a:r>
          </a:p>
          <a:p>
            <a:r>
              <a:rPr lang="en-US"/>
              <a:t>Only pages that have been recently used actually reside in memory; the rest are stored on hard disk.</a:t>
            </a:r>
          </a:p>
          <a:p>
            <a:r>
              <a:rPr lang="en-US"/>
              <a:t>Hard disk is 10 to 1,000 times slower than main memory, so you get better performance if you rarely get a </a:t>
            </a:r>
            <a:r>
              <a:rPr lang="en-US" b="1" i="1" u="sng"/>
              <a:t>page fault</a:t>
            </a:r>
            <a:r>
              <a:rPr lang="en-US"/>
              <a:t>, which forces a read from (and maybe a write to) hard disk: </a:t>
            </a:r>
            <a:r>
              <a:rPr lang="en-US" b="1" u="sng"/>
              <a:t>exploit data locality!</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DECC4A1-4FFF-4132-8279-B17A49F982D3}" type="slidenum">
              <a:rPr lang="en-US"/>
              <a:pPr/>
              <a:t>92</a:t>
            </a:fld>
            <a:endParaRPr lang="en-US"/>
          </a:p>
        </p:txBody>
      </p:sp>
      <p:sp>
        <p:nvSpPr>
          <p:cNvPr id="631810" name="Rectangle 2"/>
          <p:cNvSpPr>
            <a:spLocks noGrp="1" noChangeArrowheads="1"/>
          </p:cNvSpPr>
          <p:nvPr>
            <p:ph type="title"/>
          </p:nvPr>
        </p:nvSpPr>
        <p:spPr/>
        <p:txBody>
          <a:bodyPr/>
          <a:lstStyle/>
          <a:p>
            <a:r>
              <a:rPr lang="en-US"/>
              <a:t>Cache vs. Virtual Memory</a:t>
            </a:r>
          </a:p>
        </p:txBody>
      </p:sp>
      <p:sp>
        <p:nvSpPr>
          <p:cNvPr id="631811" name="Rectangle 3"/>
          <p:cNvSpPr>
            <a:spLocks noGrp="1" noChangeArrowheads="1"/>
          </p:cNvSpPr>
          <p:nvPr>
            <p:ph type="body" idx="1"/>
          </p:nvPr>
        </p:nvSpPr>
        <p:spPr/>
        <p:txBody>
          <a:bodyPr/>
          <a:lstStyle/>
          <a:p>
            <a:r>
              <a:rPr lang="en-US" dirty="0"/>
              <a:t>Lines (cache) vs. pages (VM)</a:t>
            </a:r>
          </a:p>
          <a:p>
            <a:r>
              <a:rPr lang="en-US" dirty="0"/>
              <a:t>Cache faster than RAM (cache) vs. </a:t>
            </a:r>
            <a:r>
              <a:rPr lang="en-US" dirty="0" smtClean="0"/>
              <a:t>                               RAM </a:t>
            </a:r>
            <a:r>
              <a:rPr lang="en-US" dirty="0"/>
              <a:t>faster than disk (VM)</a:t>
            </a:r>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1600200" y="6172200"/>
            <a:ext cx="5334000" cy="45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5B90074C-7EBA-48D1-9E1A-12214E135CBB}" type="slidenum">
              <a:rPr lang="en-US"/>
              <a:pPr/>
              <a:t>93</a:t>
            </a:fld>
            <a:endParaRPr lang="en-US"/>
          </a:p>
        </p:txBody>
      </p:sp>
      <p:sp>
        <p:nvSpPr>
          <p:cNvPr id="632834" name="Rectangle 2"/>
          <p:cNvSpPr>
            <a:spLocks noGrp="1" noChangeArrowheads="1"/>
          </p:cNvSpPr>
          <p:nvPr>
            <p:ph type="title"/>
          </p:nvPr>
        </p:nvSpPr>
        <p:spPr/>
        <p:txBody>
          <a:bodyPr/>
          <a:lstStyle/>
          <a:p>
            <a:r>
              <a:rPr lang="en-US"/>
              <a:t>Storage Use Strategies</a:t>
            </a:r>
          </a:p>
        </p:txBody>
      </p:sp>
      <p:sp>
        <p:nvSpPr>
          <p:cNvPr id="632835" name="Rectangle 3"/>
          <p:cNvSpPr>
            <a:spLocks noGrp="1" noChangeArrowheads="1"/>
          </p:cNvSpPr>
          <p:nvPr>
            <p:ph type="body" idx="1"/>
          </p:nvPr>
        </p:nvSpPr>
        <p:spPr>
          <a:xfrm>
            <a:off x="609600" y="1295400"/>
            <a:ext cx="7924800" cy="4800600"/>
          </a:xfrm>
        </p:spPr>
        <p:txBody>
          <a:bodyPr/>
          <a:lstStyle/>
          <a:p>
            <a:pPr>
              <a:lnSpc>
                <a:spcPct val="90000"/>
              </a:lnSpc>
            </a:pPr>
            <a:r>
              <a:rPr lang="en-US" b="1" u="sng"/>
              <a:t>Register reuse</a:t>
            </a:r>
            <a:r>
              <a:rPr lang="en-US"/>
              <a:t>: do a lot of work on the same data before working on new data.</a:t>
            </a:r>
          </a:p>
          <a:p>
            <a:pPr>
              <a:lnSpc>
                <a:spcPct val="80000"/>
              </a:lnSpc>
            </a:pPr>
            <a:r>
              <a:rPr lang="en-US" b="1" u="sng"/>
              <a:t>Cache reuse</a:t>
            </a:r>
            <a:r>
              <a:rPr lang="en-US"/>
              <a:t>: the program is much more efficient if all of the data and instructions fit in cache; if not, try to use what’s in cache a lot before using anything that isn’t in cache (e.g., tiling).</a:t>
            </a:r>
          </a:p>
          <a:p>
            <a:pPr>
              <a:lnSpc>
                <a:spcPct val="80000"/>
              </a:lnSpc>
            </a:pPr>
            <a:r>
              <a:rPr lang="en-US" b="1" u="sng"/>
              <a:t>Data locality</a:t>
            </a:r>
            <a:r>
              <a:rPr lang="en-US"/>
              <a:t>:</a:t>
            </a:r>
            <a:r>
              <a:rPr lang="en-US" i="1"/>
              <a:t> </a:t>
            </a:r>
            <a:r>
              <a:rPr lang="en-US"/>
              <a:t>try to access data that are near each other in memory before data that are far.</a:t>
            </a:r>
          </a:p>
          <a:p>
            <a:pPr>
              <a:lnSpc>
                <a:spcPct val="80000"/>
              </a:lnSpc>
            </a:pPr>
            <a:r>
              <a:rPr lang="en-US" b="1" u="sng"/>
              <a:t>I/O efficiency</a:t>
            </a:r>
            <a:r>
              <a:rPr lang="en-US"/>
              <a:t>:</a:t>
            </a:r>
            <a:r>
              <a:rPr lang="en-US" i="1"/>
              <a:t> </a:t>
            </a:r>
            <a:r>
              <a:rPr lang="en-US"/>
              <a:t>do a bunch of I/O all at once rather than a little bit at a time; don’t mix calculations and I/O.</a:t>
            </a:r>
          </a:p>
          <a:p>
            <a:endParaRPr lang="en-US" sz="2000"/>
          </a:p>
        </p:txBody>
      </p:sp>
      <p:sp>
        <p:nvSpPr>
          <p:cNvPr id="6" name="Footer Placeholder 3"/>
          <p:cNvSpPr txBox="1">
            <a:spLocks/>
          </p:cNvSpPr>
          <p:nvPr/>
        </p:nvSpPr>
        <p:spPr bwMode="auto">
          <a:xfrm>
            <a:off x="1600200" y="6172200"/>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Supercomputing in Plain English: Storage Hierarchy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mn-cs"/>
              </a:rPr>
              <a:t>Tue Feb 15 2011</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Workshops 2011</a:t>
            </a:r>
            <a:endParaRPr lang="en-US" dirty="0"/>
          </a:p>
        </p:txBody>
      </p:sp>
      <p:sp>
        <p:nvSpPr>
          <p:cNvPr id="3" name="Content Placeholder 2"/>
          <p:cNvSpPr>
            <a:spLocks noGrp="1"/>
          </p:cNvSpPr>
          <p:nvPr>
            <p:ph idx="1"/>
          </p:nvPr>
        </p:nvSpPr>
        <p:spPr/>
        <p:txBody>
          <a:bodyPr/>
          <a:lstStyle/>
          <a:p>
            <a:r>
              <a:rPr lang="en-US" dirty="0" smtClean="0"/>
              <a:t>In Summer 2011, there will be several workshops on HPC and Computational and Data Enabled Science and Engineering (CDESE) across the US.</a:t>
            </a:r>
          </a:p>
          <a:p>
            <a:r>
              <a:rPr lang="en-US" dirty="0" smtClean="0"/>
              <a:t>These will be weeklong intensives, running from Sunday evening through Saturday morning.</a:t>
            </a:r>
          </a:p>
          <a:p>
            <a:r>
              <a:rPr lang="en-US" dirty="0" smtClean="0"/>
              <a:t>We’re currently working on where and when those workshops will be held.</a:t>
            </a:r>
          </a:p>
          <a:p>
            <a:r>
              <a:rPr lang="en-US" dirty="0" smtClean="0"/>
              <a:t>Once we’ve got that worked out, we’ll announce them and open up the registration website.</a:t>
            </a:r>
          </a:p>
          <a:p>
            <a:r>
              <a:rPr lang="en-US" dirty="0" smtClean="0"/>
              <a:t>One of them will be held at OU.</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Storage Hierarchy</a:t>
            </a:r>
          </a:p>
          <a:p>
            <a:pPr>
              <a:defRPr/>
            </a:pPr>
            <a:r>
              <a:rPr lang="es-ES" smtClean="0"/>
              <a:t>Tue Feb 15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p:txBody>
          <a:bodyPr/>
          <a:lstStyle/>
          <a:p>
            <a:pPr lvl="0">
              <a:defRPr/>
            </a:pPr>
            <a:r>
              <a:rPr lang="en-US" dirty="0"/>
              <a:t>Supercomputing in Plain English: Storage Hierarchy</a:t>
            </a:r>
          </a:p>
          <a:p>
            <a:pPr lvl="0">
              <a:defRPr/>
            </a:pPr>
            <a:r>
              <a:rPr lang="en-US" dirty="0"/>
              <a:t>Tue Feb 15 2011</a:t>
            </a:r>
          </a:p>
        </p:txBody>
      </p:sp>
      <p:sp>
        <p:nvSpPr>
          <p:cNvPr id="23" name="Slide Number Placeholder 4"/>
          <p:cNvSpPr>
            <a:spLocks noGrp="1"/>
          </p:cNvSpPr>
          <p:nvPr>
            <p:ph type="sldNum" sz="quarter" idx="11"/>
          </p:nvPr>
        </p:nvSpPr>
        <p:spPr/>
        <p:txBody>
          <a:bodyPr/>
          <a:lstStyle/>
          <a:p>
            <a:fld id="{D4C6B874-FE2D-40EE-A33E-EB158CDD195A}" type="slidenum">
              <a:rPr lang="en-US"/>
              <a:pPr/>
              <a:t>95</a:t>
            </a:fld>
            <a:endParaRPr lang="en-US" dirty="0"/>
          </a:p>
        </p:txBody>
      </p:sp>
      <p:grpSp>
        <p:nvGrpSpPr>
          <p:cNvPr id="2" name="Group 2"/>
          <p:cNvGrpSpPr>
            <a:grpSpLocks/>
          </p:cNvGrpSpPr>
          <p:nvPr/>
        </p:nvGrpSpPr>
        <p:grpSpPr bwMode="auto">
          <a:xfrm>
            <a:off x="4572000" y="1190625"/>
            <a:ext cx="1295400" cy="1752600"/>
            <a:chOff x="4032" y="1611"/>
            <a:chExt cx="1296" cy="1653"/>
          </a:xfrm>
        </p:grpSpPr>
        <p:pic>
          <p:nvPicPr>
            <p:cNvPr id="553987" name="Picture 3" descr="atkinsdaniel"/>
            <p:cNvPicPr>
              <a:picLocks noChangeAspect="1" noChangeArrowheads="1"/>
            </p:cNvPicPr>
            <p:nvPr/>
          </p:nvPicPr>
          <p:blipFill>
            <a:blip r:embed="rId3" cstate="print"/>
            <a:srcRect/>
            <a:stretch>
              <a:fillRect/>
            </a:stretch>
          </p:blipFill>
          <p:spPr bwMode="auto">
            <a:xfrm>
              <a:off x="4080" y="1680"/>
              <a:ext cx="1238" cy="1584"/>
            </a:xfrm>
            <a:prstGeom prst="rect">
              <a:avLst/>
            </a:prstGeom>
            <a:noFill/>
          </p:spPr>
        </p:pic>
        <p:sp>
          <p:nvSpPr>
            <p:cNvPr id="553988" name="Rectangle 4"/>
            <p:cNvSpPr>
              <a:spLocks noChangeArrowheads="1"/>
            </p:cNvSpPr>
            <p:nvPr/>
          </p:nvSpPr>
          <p:spPr bwMode="auto">
            <a:xfrm>
              <a:off x="4032" y="1611"/>
              <a:ext cx="1296" cy="240"/>
            </a:xfrm>
            <a:prstGeom prst="rect">
              <a:avLst/>
            </a:prstGeom>
            <a:solidFill>
              <a:schemeClr val="bg1"/>
            </a:solidFill>
            <a:ln w="9525">
              <a:noFill/>
              <a:miter lim="800000"/>
              <a:headEnd/>
              <a:tailEnd/>
            </a:ln>
            <a:effectLst/>
          </p:spPr>
          <p:txBody>
            <a:bodyPr wrap="none" anchor="ctr"/>
            <a:lstStyle/>
            <a:p>
              <a:endParaRPr lang="en-US"/>
            </a:p>
          </p:txBody>
        </p:sp>
      </p:grpSp>
      <p:sp>
        <p:nvSpPr>
          <p:cNvPr id="553989" name="Rectangle 5"/>
          <p:cNvSpPr>
            <a:spLocks noGrp="1" noChangeArrowheads="1"/>
          </p:cNvSpPr>
          <p:nvPr>
            <p:ph type="title"/>
          </p:nvPr>
        </p:nvSpPr>
        <p:spPr/>
        <p:txBody>
          <a:bodyPr/>
          <a:lstStyle/>
          <a:p>
            <a:r>
              <a:rPr lang="en-US" sz="3600" dirty="0"/>
              <a:t>OK Supercomputing Symposium </a:t>
            </a:r>
            <a:r>
              <a:rPr lang="en-US" sz="3600" dirty="0" smtClean="0"/>
              <a:t>2011</a:t>
            </a:r>
            <a:endParaRPr lang="en-US" sz="3600" dirty="0"/>
          </a:p>
        </p:txBody>
      </p:sp>
      <p:sp>
        <p:nvSpPr>
          <p:cNvPr id="553990" name="Rectangle 6"/>
          <p:cNvSpPr>
            <a:spLocks noGrp="1" noChangeArrowheads="1"/>
          </p:cNvSpPr>
          <p:nvPr>
            <p:ph type="body" idx="1"/>
          </p:nvPr>
        </p:nvSpPr>
        <p:spPr>
          <a:xfrm>
            <a:off x="4436225" y="2819400"/>
            <a:ext cx="1600200" cy="1295400"/>
          </a:xfrm>
        </p:spPr>
        <p:txBody>
          <a:bodyPr/>
          <a:lstStyle/>
          <a:p>
            <a:pPr algn="ctr">
              <a:lnSpc>
                <a:spcPct val="80000"/>
              </a:lnSpc>
              <a:buFont typeface="Wingdings" pitchFamily="2" charset="2"/>
              <a:buNone/>
            </a:pPr>
            <a:r>
              <a:rPr lang="en-US" sz="1200" dirty="0"/>
              <a:t>2006 Keynote:</a:t>
            </a:r>
          </a:p>
          <a:p>
            <a:pPr algn="ctr">
              <a:lnSpc>
                <a:spcPct val="80000"/>
              </a:lnSpc>
              <a:buFont typeface="Wingdings" pitchFamily="2" charset="2"/>
              <a:buNone/>
            </a:pPr>
            <a:r>
              <a:rPr lang="en-US" sz="1200" dirty="0"/>
              <a:t>Dan Atkins</a:t>
            </a:r>
          </a:p>
          <a:p>
            <a:pPr algn="ctr">
              <a:lnSpc>
                <a:spcPct val="80000"/>
              </a:lnSpc>
              <a:buFont typeface="Wingdings" pitchFamily="2" charset="2"/>
              <a:buNone/>
            </a:pPr>
            <a:r>
              <a:rPr lang="en-US" sz="1200" dirty="0"/>
              <a:t>Head of NSF’s</a:t>
            </a:r>
          </a:p>
          <a:p>
            <a:pPr algn="ctr">
              <a:lnSpc>
                <a:spcPct val="80000"/>
              </a:lnSpc>
              <a:buFont typeface="Wingdings" pitchFamily="2" charset="2"/>
              <a:buNone/>
            </a:pPr>
            <a:r>
              <a:rPr lang="en-US" sz="1200" dirty="0"/>
              <a:t>Office of</a:t>
            </a:r>
          </a:p>
          <a:p>
            <a:pPr algn="ctr">
              <a:lnSpc>
                <a:spcPct val="80000"/>
              </a:lnSpc>
              <a:buFont typeface="Wingdings" pitchFamily="2" charset="2"/>
              <a:buNone/>
            </a:pPr>
            <a:r>
              <a:rPr lang="en-US" sz="1200" dirty="0" smtClean="0"/>
              <a:t>Cyberinfrastructure</a:t>
            </a:r>
            <a:endParaRPr lang="en-US" sz="1200" dirty="0"/>
          </a:p>
        </p:txBody>
      </p:sp>
      <p:pic>
        <p:nvPicPr>
          <p:cNvPr id="553991" name="Picture 7" descr="skim"/>
          <p:cNvPicPr>
            <a:picLocks noChangeAspect="1" noChangeArrowheads="1"/>
          </p:cNvPicPr>
          <p:nvPr/>
        </p:nvPicPr>
        <p:blipFill>
          <a:blip r:embed="rId4" cstate="print"/>
          <a:srcRect/>
          <a:stretch>
            <a:fillRect/>
          </a:stretch>
        </p:blipFill>
        <p:spPr bwMode="auto">
          <a:xfrm>
            <a:off x="1676400" y="1447800"/>
            <a:ext cx="1600200" cy="1200150"/>
          </a:xfrm>
          <a:prstGeom prst="rect">
            <a:avLst/>
          </a:prstGeom>
          <a:noFill/>
        </p:spPr>
      </p:pic>
      <p:sp>
        <p:nvSpPr>
          <p:cNvPr id="553992" name="Rectangle 8"/>
          <p:cNvSpPr>
            <a:spLocks noChangeArrowheads="1"/>
          </p:cNvSpPr>
          <p:nvPr/>
        </p:nvSpPr>
        <p:spPr bwMode="auto">
          <a:xfrm>
            <a:off x="1828800" y="2667000"/>
            <a:ext cx="1447800" cy="914400"/>
          </a:xfrm>
          <a:prstGeom prst="rect">
            <a:avLst/>
          </a:prstGeom>
          <a:noFill/>
          <a:ln w="9525">
            <a:noFill/>
            <a:miter lim="800000"/>
            <a:headEnd/>
            <a:tailEnd/>
          </a:ln>
          <a:effectLst/>
        </p:spPr>
        <p:txBody>
          <a:bodyPr/>
          <a:lstStyle/>
          <a:p>
            <a:pPr marL="342900" indent="-342900">
              <a:lnSpc>
                <a:spcPct val="70000"/>
              </a:lnSpc>
              <a:spcBef>
                <a:spcPct val="20000"/>
              </a:spcBef>
              <a:buClr>
                <a:srgbClr val="333399"/>
              </a:buClr>
              <a:buSzPct val="60000"/>
              <a:buFont typeface="Wingdings" pitchFamily="2" charset="2"/>
              <a:buNone/>
            </a:pPr>
            <a:r>
              <a:rPr lang="en-US" sz="1200" dirty="0"/>
              <a:t>2004 Keynote:</a:t>
            </a:r>
          </a:p>
          <a:p>
            <a:pPr marL="342900" indent="-342900">
              <a:lnSpc>
                <a:spcPct val="70000"/>
              </a:lnSpc>
              <a:spcBef>
                <a:spcPct val="20000"/>
              </a:spcBef>
              <a:buClr>
                <a:srgbClr val="333399"/>
              </a:buClr>
              <a:buSzPct val="60000"/>
              <a:buFont typeface="Wingdings" pitchFamily="2" charset="2"/>
              <a:buNone/>
            </a:pPr>
            <a:r>
              <a:rPr lang="en-US" sz="1200" dirty="0" err="1"/>
              <a:t>Sangtae</a:t>
            </a:r>
            <a:r>
              <a:rPr lang="en-US" sz="1200" dirty="0"/>
              <a:t> Kim</a:t>
            </a:r>
          </a:p>
          <a:p>
            <a:pPr marL="342900" indent="-342900">
              <a:lnSpc>
                <a:spcPct val="80000"/>
              </a:lnSpc>
              <a:spcBef>
                <a:spcPct val="20000"/>
              </a:spcBef>
              <a:buClr>
                <a:srgbClr val="333399"/>
              </a:buClr>
              <a:buSzPct val="60000"/>
              <a:buFont typeface="Wingdings" pitchFamily="2" charset="2"/>
              <a:buNone/>
            </a:pPr>
            <a:r>
              <a:rPr lang="en-US" sz="1200" dirty="0"/>
              <a:t>NSF </a:t>
            </a:r>
            <a:r>
              <a:rPr lang="en-US" sz="1200" dirty="0" smtClean="0"/>
              <a:t>Shared </a:t>
            </a:r>
          </a:p>
          <a:p>
            <a:pPr marL="342900" indent="-342900">
              <a:lnSpc>
                <a:spcPct val="70000"/>
              </a:lnSpc>
              <a:spcBef>
                <a:spcPct val="20000"/>
              </a:spcBef>
              <a:buClr>
                <a:srgbClr val="333399"/>
              </a:buClr>
              <a:buSzPct val="60000"/>
              <a:buFont typeface="Wingdings" pitchFamily="2" charset="2"/>
              <a:buNone/>
            </a:pPr>
            <a:r>
              <a:rPr lang="en-US" sz="1200" dirty="0" smtClean="0"/>
              <a:t>Cyberinfrastructure</a:t>
            </a:r>
          </a:p>
          <a:p>
            <a:pPr marL="342900" indent="-342900">
              <a:lnSpc>
                <a:spcPct val="70000"/>
              </a:lnSpc>
              <a:spcBef>
                <a:spcPct val="20000"/>
              </a:spcBef>
              <a:buClr>
                <a:srgbClr val="333399"/>
              </a:buClr>
              <a:buSzPct val="60000"/>
              <a:buFont typeface="Wingdings" pitchFamily="2" charset="2"/>
              <a:buNone/>
            </a:pPr>
            <a:r>
              <a:rPr lang="en-US" sz="1200" dirty="0" smtClean="0"/>
              <a:t>Division </a:t>
            </a:r>
            <a:r>
              <a:rPr lang="en-US" sz="1200" dirty="0"/>
              <a:t>Director</a:t>
            </a:r>
          </a:p>
        </p:txBody>
      </p:sp>
      <p:pic>
        <p:nvPicPr>
          <p:cNvPr id="553993" name="Picture 9" descr="freeman"/>
          <p:cNvPicPr>
            <a:picLocks noChangeAspect="1" noChangeArrowheads="1"/>
          </p:cNvPicPr>
          <p:nvPr/>
        </p:nvPicPr>
        <p:blipFill>
          <a:blip r:embed="rId5" cstate="print"/>
          <a:srcRect/>
          <a:stretch>
            <a:fillRect/>
          </a:stretch>
        </p:blipFill>
        <p:spPr bwMode="auto">
          <a:xfrm>
            <a:off x="457200" y="1447800"/>
            <a:ext cx="1155700" cy="1219200"/>
          </a:xfrm>
          <a:prstGeom prst="rect">
            <a:avLst/>
          </a:prstGeom>
          <a:noFill/>
        </p:spPr>
      </p:pic>
      <p:sp>
        <p:nvSpPr>
          <p:cNvPr id="553994" name="Rectangle 10"/>
          <p:cNvSpPr>
            <a:spLocks noChangeArrowheads="1"/>
          </p:cNvSpPr>
          <p:nvPr/>
        </p:nvSpPr>
        <p:spPr bwMode="auto">
          <a:xfrm>
            <a:off x="128850" y="2660075"/>
            <a:ext cx="1828800" cy="1149925"/>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2003 Keynote:</a:t>
            </a:r>
          </a:p>
          <a:p>
            <a:pPr marL="342900" indent="-342900">
              <a:lnSpc>
                <a:spcPct val="60000"/>
              </a:lnSpc>
              <a:spcBef>
                <a:spcPct val="20000"/>
              </a:spcBef>
              <a:buClr>
                <a:srgbClr val="333399"/>
              </a:buClr>
              <a:buSzPct val="60000"/>
              <a:buFont typeface="Wingdings" pitchFamily="2" charset="2"/>
              <a:buNone/>
            </a:pPr>
            <a:r>
              <a:rPr lang="en-US" sz="1200" dirty="0"/>
              <a:t>Peter Freeman</a:t>
            </a:r>
          </a:p>
          <a:p>
            <a:pPr marL="342900" indent="-342900">
              <a:lnSpc>
                <a:spcPct val="70000"/>
              </a:lnSpc>
              <a:spcBef>
                <a:spcPct val="20000"/>
              </a:spcBef>
              <a:buClr>
                <a:srgbClr val="333399"/>
              </a:buClr>
              <a:buSzPct val="60000"/>
              <a:buFont typeface="Wingdings" pitchFamily="2" charset="2"/>
              <a:buNone/>
            </a:pPr>
            <a:r>
              <a:rPr lang="en-US" sz="1200" dirty="0" smtClean="0"/>
              <a:t>NSF</a:t>
            </a:r>
          </a:p>
          <a:p>
            <a:pPr marL="342900" indent="-342900">
              <a:lnSpc>
                <a:spcPct val="70000"/>
              </a:lnSpc>
              <a:spcBef>
                <a:spcPct val="20000"/>
              </a:spcBef>
              <a:buClr>
                <a:srgbClr val="333399"/>
              </a:buClr>
              <a:buSzPct val="60000"/>
              <a:buFont typeface="Wingdings" pitchFamily="2" charset="2"/>
              <a:buNone/>
            </a:pPr>
            <a:r>
              <a:rPr lang="en-US" sz="1200" dirty="0" smtClean="0"/>
              <a:t>Computer &amp; </a:t>
            </a:r>
            <a:r>
              <a:rPr lang="en-US" sz="1200" dirty="0"/>
              <a:t>Information</a:t>
            </a:r>
          </a:p>
          <a:p>
            <a:pPr marL="342900" indent="-342900">
              <a:lnSpc>
                <a:spcPct val="70000"/>
              </a:lnSpc>
              <a:spcBef>
                <a:spcPct val="20000"/>
              </a:spcBef>
              <a:buClr>
                <a:srgbClr val="333399"/>
              </a:buClr>
              <a:buSzPct val="60000"/>
              <a:buFont typeface="Wingdings" pitchFamily="2" charset="2"/>
              <a:buNone/>
            </a:pPr>
            <a:r>
              <a:rPr lang="en-US" sz="1200" dirty="0"/>
              <a:t>Science </a:t>
            </a:r>
            <a:r>
              <a:rPr lang="en-US" sz="1200" dirty="0" smtClean="0"/>
              <a:t>&amp; </a:t>
            </a:r>
            <a:r>
              <a:rPr lang="en-US" sz="1200" dirty="0"/>
              <a:t>Engineering</a:t>
            </a:r>
          </a:p>
          <a:p>
            <a:pPr marL="342900" indent="-342900">
              <a:lnSpc>
                <a:spcPct val="70000"/>
              </a:lnSpc>
              <a:spcBef>
                <a:spcPct val="20000"/>
              </a:spcBef>
              <a:buClr>
                <a:srgbClr val="333399"/>
              </a:buClr>
              <a:buSzPct val="60000"/>
              <a:buFont typeface="Wingdings" pitchFamily="2" charset="2"/>
              <a:buNone/>
            </a:pPr>
            <a:r>
              <a:rPr lang="en-US" sz="1200" dirty="0"/>
              <a:t>Assistant Director</a:t>
            </a:r>
          </a:p>
        </p:txBody>
      </p:sp>
      <p:pic>
        <p:nvPicPr>
          <p:cNvPr id="553995" name="Picture 11" descr="brooks"/>
          <p:cNvPicPr>
            <a:picLocks noChangeAspect="1" noChangeArrowheads="1"/>
          </p:cNvPicPr>
          <p:nvPr/>
        </p:nvPicPr>
        <p:blipFill>
          <a:blip r:embed="rId6" cstate="print"/>
          <a:srcRect/>
          <a:stretch>
            <a:fillRect/>
          </a:stretch>
        </p:blipFill>
        <p:spPr bwMode="auto">
          <a:xfrm>
            <a:off x="3352800" y="1447800"/>
            <a:ext cx="1143000" cy="1434353"/>
          </a:xfrm>
          <a:prstGeom prst="rect">
            <a:avLst/>
          </a:prstGeom>
          <a:noFill/>
        </p:spPr>
      </p:pic>
      <p:sp>
        <p:nvSpPr>
          <p:cNvPr id="553996" name="Rectangle 12"/>
          <p:cNvSpPr>
            <a:spLocks noChangeArrowheads="1"/>
          </p:cNvSpPr>
          <p:nvPr/>
        </p:nvSpPr>
        <p:spPr bwMode="auto">
          <a:xfrm>
            <a:off x="3276600" y="2878975"/>
            <a:ext cx="1371600" cy="9144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2005 Keynote:</a:t>
            </a:r>
          </a:p>
          <a:p>
            <a:pPr marL="342900" indent="-342900">
              <a:lnSpc>
                <a:spcPct val="70000"/>
              </a:lnSpc>
              <a:spcBef>
                <a:spcPct val="20000"/>
              </a:spcBef>
              <a:buClr>
                <a:srgbClr val="333399"/>
              </a:buClr>
              <a:buSzPct val="60000"/>
              <a:buFont typeface="Wingdings" pitchFamily="2" charset="2"/>
              <a:buNone/>
            </a:pPr>
            <a:r>
              <a:rPr lang="en-US" sz="1200" dirty="0"/>
              <a:t>Walt Brooks</a:t>
            </a:r>
          </a:p>
          <a:p>
            <a:pPr marL="342900" indent="-342900">
              <a:lnSpc>
                <a:spcPct val="70000"/>
              </a:lnSpc>
              <a:spcBef>
                <a:spcPct val="20000"/>
              </a:spcBef>
              <a:buClr>
                <a:srgbClr val="333399"/>
              </a:buClr>
              <a:buSzPct val="60000"/>
              <a:buFont typeface="Wingdings" pitchFamily="2" charset="2"/>
              <a:buNone/>
            </a:pPr>
            <a:r>
              <a:rPr lang="en-US" sz="1200" dirty="0"/>
              <a:t>NASA Advanced</a:t>
            </a:r>
          </a:p>
          <a:p>
            <a:pPr marL="342900" indent="-342900">
              <a:lnSpc>
                <a:spcPct val="70000"/>
              </a:lnSpc>
              <a:spcBef>
                <a:spcPct val="20000"/>
              </a:spcBef>
              <a:buClr>
                <a:srgbClr val="333399"/>
              </a:buClr>
              <a:buSzPct val="60000"/>
              <a:buFont typeface="Wingdings" pitchFamily="2" charset="2"/>
              <a:buNone/>
            </a:pPr>
            <a:r>
              <a:rPr lang="en-US" sz="1200" dirty="0"/>
              <a:t>Supercomputing</a:t>
            </a:r>
          </a:p>
          <a:p>
            <a:pPr marL="342900" indent="-342900">
              <a:lnSpc>
                <a:spcPct val="70000"/>
              </a:lnSpc>
              <a:spcBef>
                <a:spcPct val="20000"/>
              </a:spcBef>
              <a:buClr>
                <a:srgbClr val="333399"/>
              </a:buClr>
              <a:buSzPct val="60000"/>
              <a:buFont typeface="Wingdings" pitchFamily="2" charset="2"/>
              <a:buNone/>
            </a:pPr>
            <a:r>
              <a:rPr lang="en-US" sz="1200" dirty="0"/>
              <a:t>Division Director</a:t>
            </a:r>
          </a:p>
        </p:txBody>
      </p:sp>
      <p:pic>
        <p:nvPicPr>
          <p:cNvPr id="553997" name="Picture 13" descr="boisseau"/>
          <p:cNvPicPr>
            <a:picLocks noChangeAspect="1" noChangeArrowheads="1"/>
          </p:cNvPicPr>
          <p:nvPr/>
        </p:nvPicPr>
        <p:blipFill>
          <a:blip r:embed="rId7" cstate="print"/>
          <a:srcRect/>
          <a:stretch>
            <a:fillRect/>
          </a:stretch>
        </p:blipFill>
        <p:spPr bwMode="auto">
          <a:xfrm>
            <a:off x="5943600" y="1447800"/>
            <a:ext cx="1087438" cy="1447800"/>
          </a:xfrm>
          <a:prstGeom prst="rect">
            <a:avLst/>
          </a:prstGeom>
          <a:noFill/>
        </p:spPr>
      </p:pic>
      <p:sp>
        <p:nvSpPr>
          <p:cNvPr id="553998" name="Rectangle 14"/>
          <p:cNvSpPr>
            <a:spLocks noChangeArrowheads="1"/>
          </p:cNvSpPr>
          <p:nvPr/>
        </p:nvSpPr>
        <p:spPr bwMode="auto">
          <a:xfrm>
            <a:off x="5791200" y="2895600"/>
            <a:ext cx="1371600" cy="1066800"/>
          </a:xfrm>
          <a:prstGeom prst="rect">
            <a:avLst/>
          </a:prstGeom>
          <a:noFill/>
          <a:ln w="9525">
            <a:noFill/>
            <a:miter lim="800000"/>
            <a:headEnd/>
            <a:tailEnd/>
          </a:ln>
          <a:effectLst/>
        </p:spPr>
        <p:txBody>
          <a:bodyPr/>
          <a:lstStyle/>
          <a:p>
            <a:pPr marL="342900" indent="-342900">
              <a:lnSpc>
                <a:spcPct val="80000"/>
              </a:lnSpc>
              <a:spcBef>
                <a:spcPct val="20000"/>
              </a:spcBef>
              <a:buClr>
                <a:srgbClr val="333399"/>
              </a:buClr>
              <a:buSzPct val="60000"/>
              <a:buFont typeface="Wingdings" pitchFamily="2" charset="2"/>
              <a:buNone/>
            </a:pPr>
            <a:r>
              <a:rPr lang="en-US" sz="1200" dirty="0"/>
              <a:t>2007 Keynote:</a:t>
            </a:r>
          </a:p>
          <a:p>
            <a:pPr marL="342900" indent="-342900">
              <a:lnSpc>
                <a:spcPct val="70000"/>
              </a:lnSpc>
              <a:spcBef>
                <a:spcPct val="20000"/>
              </a:spcBef>
              <a:buClr>
                <a:srgbClr val="333399"/>
              </a:buClr>
              <a:buSzPct val="60000"/>
              <a:buFont typeface="Wingdings" pitchFamily="2" charset="2"/>
              <a:buNone/>
            </a:pPr>
            <a:r>
              <a:rPr lang="en-US" sz="1200" dirty="0"/>
              <a:t>Jay </a:t>
            </a:r>
            <a:r>
              <a:rPr lang="en-US" sz="1200" dirty="0" err="1"/>
              <a:t>Boisseau</a:t>
            </a:r>
            <a:endParaRPr lang="en-US" sz="1200" dirty="0"/>
          </a:p>
          <a:p>
            <a:pPr marL="342900" indent="-342900">
              <a:lnSpc>
                <a:spcPct val="70000"/>
              </a:lnSpc>
              <a:spcBef>
                <a:spcPct val="20000"/>
              </a:spcBef>
              <a:buClr>
                <a:srgbClr val="333399"/>
              </a:buClr>
              <a:buSzPct val="60000"/>
              <a:buFont typeface="Wingdings" pitchFamily="2" charset="2"/>
              <a:buNone/>
            </a:pPr>
            <a:r>
              <a:rPr lang="en-US" sz="1200" dirty="0"/>
              <a:t>Director</a:t>
            </a:r>
          </a:p>
          <a:p>
            <a:pPr marL="342900" indent="-342900">
              <a:lnSpc>
                <a:spcPct val="70000"/>
              </a:lnSpc>
              <a:spcBef>
                <a:spcPct val="20000"/>
              </a:spcBef>
              <a:buClr>
                <a:srgbClr val="333399"/>
              </a:buClr>
              <a:buSzPct val="60000"/>
              <a:buFont typeface="Wingdings" pitchFamily="2" charset="2"/>
              <a:buNone/>
            </a:pPr>
            <a:r>
              <a:rPr lang="en-US" sz="1200" dirty="0"/>
              <a:t>Texas Advanced</a:t>
            </a:r>
          </a:p>
          <a:p>
            <a:pPr marL="342900" indent="-342900">
              <a:lnSpc>
                <a:spcPct val="70000"/>
              </a:lnSpc>
              <a:spcBef>
                <a:spcPct val="20000"/>
              </a:spcBef>
              <a:buClr>
                <a:srgbClr val="333399"/>
              </a:buClr>
              <a:buSzPct val="60000"/>
              <a:buFont typeface="Wingdings" pitchFamily="2" charset="2"/>
              <a:buNone/>
            </a:pPr>
            <a:r>
              <a:rPr lang="en-US" sz="1200" dirty="0"/>
              <a:t>Computing Center</a:t>
            </a:r>
          </a:p>
          <a:p>
            <a:pPr marL="342900" indent="-342900">
              <a:lnSpc>
                <a:spcPct val="70000"/>
              </a:lnSpc>
              <a:spcBef>
                <a:spcPct val="20000"/>
              </a:spcBef>
              <a:buClr>
                <a:srgbClr val="333399"/>
              </a:buClr>
              <a:buSzPct val="60000"/>
              <a:buFont typeface="Wingdings" pitchFamily="2" charset="2"/>
              <a:buNone/>
            </a:pPr>
            <a:r>
              <a:rPr lang="en-US" sz="1200" dirty="0"/>
              <a:t>U. Texas Austin</a:t>
            </a:r>
          </a:p>
        </p:txBody>
      </p:sp>
      <p:pic>
        <p:nvPicPr>
          <p:cNvPr id="554000" name="Picture 16" descr="jose_munoz"/>
          <p:cNvPicPr>
            <a:picLocks noChangeAspect="1" noChangeArrowheads="1"/>
          </p:cNvPicPr>
          <p:nvPr/>
        </p:nvPicPr>
        <p:blipFill>
          <a:blip r:embed="rId8" cstate="print"/>
          <a:srcRect/>
          <a:stretch>
            <a:fillRect/>
          </a:stretch>
        </p:blipFill>
        <p:spPr bwMode="auto">
          <a:xfrm>
            <a:off x="7086601" y="1447800"/>
            <a:ext cx="1143000" cy="1495746"/>
          </a:xfrm>
          <a:prstGeom prst="rect">
            <a:avLst/>
          </a:prstGeom>
          <a:noFill/>
        </p:spPr>
      </p:pic>
      <p:sp>
        <p:nvSpPr>
          <p:cNvPr id="554001" name="Text Box 17"/>
          <p:cNvSpPr txBox="1">
            <a:spLocks noChangeArrowheads="1"/>
          </p:cNvSpPr>
          <p:nvPr/>
        </p:nvSpPr>
        <p:spPr bwMode="auto">
          <a:xfrm>
            <a:off x="6950825" y="2912225"/>
            <a:ext cx="1524000" cy="1126462"/>
          </a:xfrm>
          <a:prstGeom prst="rect">
            <a:avLst/>
          </a:prstGeom>
          <a:noFill/>
          <a:ln w="9525">
            <a:noFill/>
            <a:miter lim="800000"/>
            <a:headEnd/>
            <a:tailEnd/>
          </a:ln>
          <a:effectLst/>
        </p:spPr>
        <p:txBody>
          <a:bodyPr>
            <a:spAutoFit/>
          </a:bodyPr>
          <a:lstStyle/>
          <a:p>
            <a:pPr>
              <a:lnSpc>
                <a:spcPct val="80000"/>
              </a:lnSpc>
              <a:spcBef>
                <a:spcPct val="50000"/>
              </a:spcBef>
            </a:pPr>
            <a:r>
              <a:rPr lang="en-US" sz="1200" dirty="0"/>
              <a:t>2008 Keynote: </a:t>
            </a:r>
            <a:r>
              <a:rPr lang="en-US" sz="1200" dirty="0" smtClean="0"/>
              <a:t>    Jos</a:t>
            </a:r>
            <a:r>
              <a:rPr lang="en-US" sz="1200" dirty="0" smtClean="0">
                <a:cs typeface="Times New Roman" pitchFamily="18" charset="0"/>
              </a:rPr>
              <a:t>é </a:t>
            </a:r>
            <a:r>
              <a:rPr lang="en-US" sz="1200" dirty="0">
                <a:cs typeface="Times New Roman" pitchFamily="18" charset="0"/>
              </a:rPr>
              <a:t>Munoz </a:t>
            </a:r>
            <a:r>
              <a:rPr lang="en-US" sz="1200" dirty="0" smtClean="0">
                <a:cs typeface="Times New Roman" pitchFamily="18" charset="0"/>
              </a:rPr>
              <a:t>    Deputy </a:t>
            </a:r>
            <a:r>
              <a:rPr lang="en-US" sz="1200" dirty="0">
                <a:cs typeface="Times New Roman" pitchFamily="18" charset="0"/>
              </a:rPr>
              <a:t>Office Director/ Senior Scientific Advisor </a:t>
            </a:r>
            <a:r>
              <a:rPr lang="en-US" sz="1200" dirty="0" smtClean="0">
                <a:cs typeface="Times New Roman" pitchFamily="18" charset="0"/>
              </a:rPr>
              <a:t>NSF Office </a:t>
            </a:r>
            <a:r>
              <a:rPr lang="en-US" sz="1200" dirty="0">
                <a:cs typeface="Times New Roman" pitchFamily="18" charset="0"/>
              </a:rPr>
              <a:t>of </a:t>
            </a:r>
            <a:r>
              <a:rPr lang="en-US" sz="1200" dirty="0" smtClean="0">
                <a:cs typeface="Times New Roman" pitchFamily="18" charset="0"/>
              </a:rPr>
              <a:t>Cyberinfrastructure</a:t>
            </a:r>
            <a:endParaRPr lang="en-US" sz="1200" dirty="0">
              <a:cs typeface="Times New Roman" pitchFamily="18" charset="0"/>
            </a:endParaRPr>
          </a:p>
        </p:txBody>
      </p:sp>
      <p:sp>
        <p:nvSpPr>
          <p:cNvPr id="554003" name="Text Box 19"/>
          <p:cNvSpPr txBox="1">
            <a:spLocks noChangeArrowheads="1"/>
          </p:cNvSpPr>
          <p:nvPr/>
        </p:nvSpPr>
        <p:spPr bwMode="auto">
          <a:xfrm>
            <a:off x="278475" y="4953000"/>
            <a:ext cx="1447800" cy="1089529"/>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a:t>2009 Keynote: Douglass </a:t>
            </a:r>
            <a:r>
              <a:rPr lang="en-US" sz="1200" dirty="0" smtClean="0"/>
              <a:t>Post  Chief </a:t>
            </a:r>
            <a:r>
              <a:rPr lang="en-US" sz="1200" dirty="0"/>
              <a:t>Scientist         US Dept of Defense       HPC Modernization Program</a:t>
            </a:r>
          </a:p>
        </p:txBody>
      </p:sp>
      <p:grpSp>
        <p:nvGrpSpPr>
          <p:cNvPr id="3" name="Group 25"/>
          <p:cNvGrpSpPr/>
          <p:nvPr/>
        </p:nvGrpSpPr>
        <p:grpSpPr>
          <a:xfrm>
            <a:off x="3962400" y="4036571"/>
            <a:ext cx="4876800" cy="1297429"/>
            <a:chOff x="3276600" y="4572001"/>
            <a:chExt cx="4876800" cy="1297429"/>
          </a:xfrm>
        </p:grpSpPr>
        <p:sp>
          <p:nvSpPr>
            <p:cNvPr id="553999" name="Text Box 15"/>
            <p:cNvSpPr txBox="1">
              <a:spLocks noChangeArrowheads="1"/>
            </p:cNvSpPr>
            <p:nvPr/>
          </p:nvSpPr>
          <p:spPr bwMode="auto">
            <a:xfrm>
              <a:off x="3581400" y="4572001"/>
              <a:ext cx="4343400" cy="987963"/>
            </a:xfrm>
            <a:prstGeom prst="rect">
              <a:avLst/>
            </a:prstGeom>
            <a:noFill/>
            <a:ln w="9525">
              <a:noFill/>
              <a:miter lim="800000"/>
              <a:headEnd/>
              <a:tailEnd/>
            </a:ln>
            <a:effectLst/>
          </p:spPr>
          <p:txBody>
            <a:bodyPr wrap="square">
              <a:spAutoFit/>
            </a:bodyPr>
            <a:lstStyle/>
            <a:p>
              <a:pPr>
                <a:lnSpc>
                  <a:spcPct val="60000"/>
                </a:lnSpc>
                <a:spcBef>
                  <a:spcPct val="50000"/>
                </a:spcBef>
              </a:pPr>
              <a:r>
                <a:rPr lang="en-US" sz="2400" b="1" dirty="0"/>
                <a:t>FREE! Wed Oct </a:t>
              </a:r>
              <a:r>
                <a:rPr lang="en-US" sz="2400" b="1" dirty="0" smtClean="0"/>
                <a:t>12 2011 </a:t>
              </a:r>
              <a:r>
                <a:rPr lang="en-US" sz="2400" b="1" dirty="0"/>
                <a:t>@ OU</a:t>
              </a:r>
            </a:p>
            <a:p>
              <a:pPr>
                <a:lnSpc>
                  <a:spcPct val="30000"/>
                </a:lnSpc>
                <a:spcBef>
                  <a:spcPct val="50000"/>
                </a:spcBef>
              </a:pPr>
              <a:r>
                <a:rPr lang="en-US" dirty="0">
                  <a:solidFill>
                    <a:schemeClr val="bg1"/>
                  </a:solidFill>
                </a:rPr>
                <a:t>Over 235 </a:t>
              </a:r>
              <a:r>
                <a:rPr lang="en-US" dirty="0" err="1" smtClean="0">
                  <a:solidFill>
                    <a:schemeClr val="bg1"/>
                  </a:solidFill>
                </a:rPr>
                <a:t>registratons</a:t>
              </a:r>
              <a:r>
                <a:rPr lang="en-US" dirty="0" smtClean="0">
                  <a:solidFill>
                    <a:schemeClr val="bg1"/>
                  </a:solidFill>
                </a:rPr>
                <a:t> </a:t>
              </a:r>
              <a:r>
                <a:rPr lang="en-US" dirty="0">
                  <a:solidFill>
                    <a:schemeClr val="bg1"/>
                  </a:solidFill>
                </a:rPr>
                <a:t>already!</a:t>
              </a:r>
            </a:p>
            <a:p>
              <a:pPr>
                <a:lnSpc>
                  <a:spcPct val="80000"/>
                </a:lnSpc>
                <a:spcBef>
                  <a:spcPct val="50000"/>
                </a:spcBef>
              </a:pPr>
              <a:r>
                <a:rPr lang="en-US" sz="1400" dirty="0">
                  <a:solidFill>
                    <a:schemeClr val="bg1"/>
                  </a:solidFill>
                </a:rPr>
                <a:t>Over 150 in the first day, over 200 in the first week, over 225 in the first month.</a:t>
              </a:r>
            </a:p>
          </p:txBody>
        </p:sp>
        <p:sp>
          <p:nvSpPr>
            <p:cNvPr id="554004" name="Text Box 20"/>
            <p:cNvSpPr txBox="1">
              <a:spLocks noChangeArrowheads="1"/>
            </p:cNvSpPr>
            <p:nvPr/>
          </p:nvSpPr>
          <p:spPr bwMode="auto">
            <a:xfrm>
              <a:off x="3276600" y="4800600"/>
              <a:ext cx="4876800" cy="304800"/>
            </a:xfrm>
            <a:prstGeom prst="rect">
              <a:avLst/>
            </a:prstGeom>
            <a:noFill/>
            <a:ln w="9525">
              <a:noFill/>
              <a:miter lim="800000"/>
              <a:headEnd/>
              <a:tailEnd/>
            </a:ln>
            <a:effectLst/>
          </p:spPr>
          <p:txBody>
            <a:bodyPr>
              <a:spAutoFit/>
            </a:bodyPr>
            <a:lstStyle/>
            <a:p>
              <a:pPr>
                <a:spcBef>
                  <a:spcPct val="50000"/>
                </a:spcBef>
              </a:pPr>
              <a:r>
                <a:rPr lang="en-US" sz="1400" b="1" dirty="0" smtClean="0">
                  <a:solidFill>
                    <a:schemeClr val="hlink"/>
                  </a:solidFill>
                  <a:latin typeface="Courier New" pitchFamily="49" charset="0"/>
                  <a:hlinkClick r:id="rId9"/>
                </a:rPr>
                <a:t>http://symposium2011.oscer.ou.edu/</a:t>
              </a:r>
              <a:endParaRPr lang="en-US" sz="1400" b="1" dirty="0">
                <a:solidFill>
                  <a:schemeClr val="hlink"/>
                </a:solidFill>
                <a:latin typeface="Courier New" pitchFamily="49" charset="0"/>
              </a:endParaRPr>
            </a:p>
          </p:txBody>
        </p:sp>
        <p:sp>
          <p:nvSpPr>
            <p:cNvPr id="554005" name="Text Box 21"/>
            <p:cNvSpPr txBox="1">
              <a:spLocks noChangeArrowheads="1"/>
            </p:cNvSpPr>
            <p:nvPr/>
          </p:nvSpPr>
          <p:spPr bwMode="auto">
            <a:xfrm>
              <a:off x="3505200" y="5029200"/>
              <a:ext cx="4495800" cy="840230"/>
            </a:xfrm>
            <a:prstGeom prst="rect">
              <a:avLst/>
            </a:prstGeom>
            <a:noFill/>
            <a:ln w="9525">
              <a:noFill/>
              <a:miter lim="800000"/>
              <a:headEnd/>
              <a:tailEnd/>
            </a:ln>
            <a:effectLst/>
          </p:spPr>
          <p:txBody>
            <a:bodyPr wrap="square">
              <a:spAutoFit/>
            </a:bodyPr>
            <a:lstStyle/>
            <a:p>
              <a:pPr>
                <a:spcBef>
                  <a:spcPct val="50000"/>
                </a:spcBef>
              </a:pPr>
              <a:r>
                <a:rPr lang="en-US" b="1" dirty="0"/>
                <a:t>Parallel Programming Workshop              FREE! Tue Oct </a:t>
              </a:r>
              <a:r>
                <a:rPr lang="en-US" b="1" dirty="0" smtClean="0"/>
                <a:t>11 2011 </a:t>
              </a:r>
              <a:r>
                <a:rPr lang="en-US" b="1" dirty="0"/>
                <a:t>@ </a:t>
              </a:r>
              <a:r>
                <a:rPr lang="en-US" b="1" dirty="0" smtClean="0"/>
                <a:t>OU</a:t>
              </a:r>
              <a:endParaRPr lang="en-US" b="1" dirty="0"/>
            </a:p>
            <a:p>
              <a:pPr>
                <a:lnSpc>
                  <a:spcPct val="20000"/>
                </a:lnSpc>
                <a:spcBef>
                  <a:spcPct val="50000"/>
                </a:spcBef>
              </a:pPr>
              <a:r>
                <a:rPr lang="en-US" b="1" dirty="0"/>
                <a:t>FREE! Symposium Wed Oct </a:t>
              </a:r>
              <a:r>
                <a:rPr lang="en-US" b="1" dirty="0" smtClean="0"/>
                <a:t>12 2011 </a:t>
              </a:r>
              <a:r>
                <a:rPr lang="en-US" b="1" dirty="0"/>
                <a:t>@ </a:t>
              </a:r>
              <a:r>
                <a:rPr lang="en-US" b="1" dirty="0" smtClean="0"/>
                <a:t>OU</a:t>
              </a:r>
            </a:p>
          </p:txBody>
        </p:sp>
      </p:grpSp>
      <p:pic>
        <p:nvPicPr>
          <p:cNvPr id="554006" name="Picture 22" descr="post_douglass"/>
          <p:cNvPicPr>
            <a:picLocks noChangeAspect="1" noChangeArrowheads="1"/>
          </p:cNvPicPr>
          <p:nvPr/>
        </p:nvPicPr>
        <p:blipFill>
          <a:blip r:embed="rId10" cstate="print"/>
          <a:srcRect/>
          <a:stretch>
            <a:fillRect/>
          </a:stretch>
        </p:blipFill>
        <p:spPr bwMode="auto">
          <a:xfrm>
            <a:off x="457200" y="3657599"/>
            <a:ext cx="1066800" cy="1332113"/>
          </a:xfrm>
          <a:prstGeom prst="rect">
            <a:avLst/>
          </a:prstGeom>
          <a:noFill/>
        </p:spPr>
      </p:pic>
      <p:pic>
        <p:nvPicPr>
          <p:cNvPr id="79874" name="Picture 2"/>
          <p:cNvPicPr>
            <a:picLocks noChangeAspect="1" noChangeArrowheads="1"/>
          </p:cNvPicPr>
          <p:nvPr/>
        </p:nvPicPr>
        <p:blipFill>
          <a:blip r:embed="rId11" cstate="print"/>
          <a:srcRect/>
          <a:stretch>
            <a:fillRect/>
          </a:stretch>
        </p:blipFill>
        <p:spPr bwMode="auto">
          <a:xfrm>
            <a:off x="1749991" y="3671047"/>
            <a:ext cx="1033550" cy="1322944"/>
          </a:xfrm>
          <a:prstGeom prst="rect">
            <a:avLst/>
          </a:prstGeom>
          <a:noFill/>
          <a:ln w="9525">
            <a:noFill/>
            <a:miter lim="800000"/>
            <a:headEnd/>
            <a:tailEnd/>
          </a:ln>
        </p:spPr>
      </p:pic>
      <p:sp>
        <p:nvSpPr>
          <p:cNvPr id="27" name="Text Box 19"/>
          <p:cNvSpPr txBox="1">
            <a:spLocks noChangeArrowheads="1"/>
          </p:cNvSpPr>
          <p:nvPr/>
        </p:nvSpPr>
        <p:spPr bwMode="auto">
          <a:xfrm>
            <a:off x="1568823" y="5029200"/>
            <a:ext cx="1447800" cy="923330"/>
          </a:xfrm>
          <a:prstGeom prst="rect">
            <a:avLst/>
          </a:prstGeom>
          <a:noFill/>
          <a:ln w="9525">
            <a:noFill/>
            <a:miter lim="800000"/>
            <a:headEnd/>
            <a:tailEnd/>
          </a:ln>
          <a:effectLst/>
        </p:spPr>
        <p:txBody>
          <a:bodyPr wrap="square">
            <a:spAutoFit/>
          </a:bodyPr>
          <a:lstStyle/>
          <a:p>
            <a:pPr>
              <a:lnSpc>
                <a:spcPct val="90000"/>
              </a:lnSpc>
              <a:spcBef>
                <a:spcPct val="50000"/>
              </a:spcBef>
            </a:pPr>
            <a:r>
              <a:rPr lang="en-US" sz="1200" dirty="0" smtClean="0"/>
              <a:t>2010 </a:t>
            </a:r>
            <a:r>
              <a:rPr lang="en-US" sz="1200" dirty="0"/>
              <a:t>Keynote: </a:t>
            </a:r>
            <a:r>
              <a:rPr lang="en-US" sz="1200" dirty="0" smtClean="0"/>
              <a:t>Horst Simon  Deputy Director         Lawrence Berkeley National Laboratory</a:t>
            </a:r>
            <a:endParaRPr lang="en-US" sz="1200" dirty="0"/>
          </a:p>
        </p:txBody>
      </p:sp>
      <p:sp>
        <p:nvSpPr>
          <p:cNvPr id="29" name="TextBox 28"/>
          <p:cNvSpPr txBox="1"/>
          <p:nvPr/>
        </p:nvSpPr>
        <p:spPr>
          <a:xfrm>
            <a:off x="2971800" y="3756212"/>
            <a:ext cx="1295400" cy="1631216"/>
          </a:xfrm>
          <a:prstGeom prst="rect">
            <a:avLst/>
          </a:prstGeom>
          <a:noFill/>
          <a:ln>
            <a:solidFill>
              <a:schemeClr val="tx1"/>
            </a:solidFill>
          </a:ln>
        </p:spPr>
        <p:txBody>
          <a:bodyPr wrap="square" rtlCol="0">
            <a:spAutoFit/>
          </a:bodyPr>
          <a:lstStyle/>
          <a:p>
            <a:r>
              <a:rPr lang="en-US" sz="10000" dirty="0" smtClean="0"/>
              <a:t>?</a:t>
            </a:r>
            <a:endParaRPr lang="en-US" sz="10000" dirty="0"/>
          </a:p>
        </p:txBody>
      </p:sp>
      <p:sp>
        <p:nvSpPr>
          <p:cNvPr id="30" name="TextBox 29"/>
          <p:cNvSpPr txBox="1"/>
          <p:nvPr/>
        </p:nvSpPr>
        <p:spPr>
          <a:xfrm>
            <a:off x="2971800" y="5405718"/>
            <a:ext cx="1371600" cy="830997"/>
          </a:xfrm>
          <a:prstGeom prst="rect">
            <a:avLst/>
          </a:prstGeom>
          <a:noFill/>
        </p:spPr>
        <p:txBody>
          <a:bodyPr wrap="square" rtlCol="0">
            <a:spAutoFit/>
          </a:bodyPr>
          <a:lstStyle/>
          <a:p>
            <a:r>
              <a:rPr lang="en-US" sz="1600" dirty="0" smtClean="0"/>
              <a:t>2011 Keynote to be announced</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SC11 Education Program</a:t>
            </a:r>
            <a:endParaRPr lang="en-US" dirty="0"/>
          </a:p>
        </p:txBody>
      </p:sp>
      <p:sp>
        <p:nvSpPr>
          <p:cNvPr id="3" name="Content Placeholder 2"/>
          <p:cNvSpPr>
            <a:spLocks noGrp="1"/>
          </p:cNvSpPr>
          <p:nvPr>
            <p:ph idx="1"/>
          </p:nvPr>
        </p:nvSpPr>
        <p:spPr/>
        <p:txBody>
          <a:bodyPr/>
          <a:lstStyle/>
          <a:p>
            <a:r>
              <a:rPr lang="en-US" dirty="0" smtClean="0"/>
              <a:t>At the SC11 supercomputing conference, we’ll hold our annual Education Program, Sat Nov 12 – Tue Nov 15.</a:t>
            </a:r>
          </a:p>
          <a:p>
            <a:r>
              <a:rPr lang="en-US" dirty="0" smtClean="0"/>
              <a:t>You can apply to attend, either fully funded by SC11 or self-funded.</a:t>
            </a:r>
          </a:p>
          <a:p>
            <a:r>
              <a:rPr lang="en-US" dirty="0" smtClean="0"/>
              <a:t>Henry is the SC11 Education Chair.</a:t>
            </a:r>
          </a:p>
          <a:p>
            <a:r>
              <a:rPr lang="en-US" dirty="0" smtClean="0"/>
              <a:t>We’ll alert everyone once the registration website opens.</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Storage Hierarchy</a:t>
            </a:r>
          </a:p>
          <a:p>
            <a:pPr>
              <a:defRPr/>
            </a:pPr>
            <a:r>
              <a:rPr lang="es-ES" smtClean="0"/>
              <a:t>Tue Feb 15 2011</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4"/>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Storage Hierarchy</a:t>
            </a:r>
            <a:endParaRPr lang="en-US" dirty="0"/>
          </a:p>
          <a:p>
            <a:r>
              <a:rPr lang="en-US" dirty="0" smtClean="0"/>
              <a:t>Tue Feb 15 2011</a:t>
            </a:r>
            <a:endParaRPr lang="en-US" dirty="0"/>
          </a:p>
        </p:txBody>
      </p:sp>
      <p:sp>
        <p:nvSpPr>
          <p:cNvPr id="5" name="Slide Number Placeholder 3"/>
          <p:cNvSpPr>
            <a:spLocks noGrp="1"/>
          </p:cNvSpPr>
          <p:nvPr>
            <p:ph type="sldNum" sz="quarter" idx="11"/>
          </p:nvPr>
        </p:nvSpPr>
        <p:spPr/>
        <p:txBody>
          <a:bodyPr/>
          <a:lstStyle/>
          <a:p>
            <a:fld id="{FCDE0E21-E605-46F4-BDED-C3F1F4D1D977}" type="slidenum">
              <a:rPr lang="en-US"/>
              <a:pPr/>
              <a:t>98</a:t>
            </a:fld>
            <a:endParaRPr lang="en-US"/>
          </a:p>
        </p:txBody>
      </p:sp>
      <p:sp>
        <p:nvSpPr>
          <p:cNvPr id="636930" name="Rectangle 2"/>
          <p:cNvSpPr>
            <a:spLocks noGrp="1" noChangeArrowheads="1"/>
          </p:cNvSpPr>
          <p:nvPr>
            <p:ph type="title"/>
          </p:nvPr>
        </p:nvSpPr>
        <p:spPr/>
        <p:txBody>
          <a:bodyPr/>
          <a:lstStyle/>
          <a:p>
            <a:r>
              <a:rPr lang="en-US"/>
              <a:t>References</a:t>
            </a:r>
          </a:p>
        </p:txBody>
      </p:sp>
      <p:sp>
        <p:nvSpPr>
          <p:cNvPr id="636931" name="Text Box 3"/>
          <p:cNvSpPr txBox="1">
            <a:spLocks noChangeArrowheads="1"/>
          </p:cNvSpPr>
          <p:nvPr/>
        </p:nvSpPr>
        <p:spPr bwMode="auto">
          <a:xfrm>
            <a:off x="533400" y="1219200"/>
            <a:ext cx="8153400" cy="4610493"/>
          </a:xfrm>
          <a:prstGeom prst="rect">
            <a:avLst/>
          </a:prstGeom>
          <a:noFill/>
          <a:ln w="9525">
            <a:noFill/>
            <a:miter lim="800000"/>
            <a:headEnd/>
            <a:tailEnd/>
          </a:ln>
          <a:effectLst/>
        </p:spPr>
        <p:txBody>
          <a:bodyPr>
            <a:spAutoFit/>
          </a:bodyPr>
          <a:lstStyle/>
          <a:p>
            <a:pPr algn="l"/>
            <a:r>
              <a:rPr lang="en-US" sz="1000" dirty="0"/>
              <a:t>[1]</a:t>
            </a:r>
            <a:r>
              <a:rPr lang="en-US" sz="1000" dirty="0">
                <a:latin typeface="Courier New" pitchFamily="49" charset="0"/>
              </a:rPr>
              <a:t> </a:t>
            </a:r>
            <a:r>
              <a:rPr lang="en-US" sz="1000" dirty="0">
                <a:latin typeface="Courier New" pitchFamily="49" charset="0"/>
                <a:hlinkClick r:id="rId3"/>
              </a:rPr>
              <a:t>http://graphics8.nytimes.com/images/2007/07/13/sports/auto600.gif</a:t>
            </a:r>
            <a:endParaRPr lang="en-US" sz="1000" dirty="0">
              <a:latin typeface="Courier New" pitchFamily="49" charset="0"/>
            </a:endParaRPr>
          </a:p>
          <a:p>
            <a:pPr algn="l"/>
            <a:r>
              <a:rPr lang="en-US" sz="1000" dirty="0"/>
              <a:t>[2]</a:t>
            </a:r>
            <a:r>
              <a:rPr lang="en-US" sz="1000" dirty="0">
                <a:latin typeface="Rockwell Extra Bold" pitchFamily="18" charset="0"/>
              </a:rPr>
              <a:t>  </a:t>
            </a:r>
            <a:r>
              <a:rPr lang="en-US" sz="1000" dirty="0">
                <a:latin typeface="Courier New" pitchFamily="49" charset="0"/>
                <a:hlinkClick r:id="rId4"/>
              </a:rPr>
              <a:t>http://www.vw.com/newbeetle/</a:t>
            </a:r>
            <a:endParaRPr lang="en-US" sz="1000" dirty="0">
              <a:latin typeface="Courier New" pitchFamily="49" charset="0"/>
            </a:endParaRPr>
          </a:p>
          <a:p>
            <a:pPr algn="l"/>
            <a:r>
              <a:rPr lang="en-US" sz="1000" dirty="0"/>
              <a:t>[3]</a:t>
            </a:r>
            <a:r>
              <a:rPr lang="en-US" sz="1000" dirty="0">
                <a:latin typeface="Rockwell Extra Bold" pitchFamily="18" charset="0"/>
              </a:rPr>
              <a:t> </a:t>
            </a:r>
            <a:r>
              <a:rPr lang="en-US" sz="1000" dirty="0">
                <a:latin typeface="Courier New" pitchFamily="49" charset="0"/>
                <a:hlinkClick r:id="rId5"/>
              </a:rPr>
              <a:t>http://img.dell.com/images/global/products/resultgrid/sm/latit_d630.jpg</a:t>
            </a:r>
            <a:endParaRPr lang="en-US" sz="1000" dirty="0">
              <a:latin typeface="Courier New" pitchFamily="49" charset="0"/>
            </a:endParaRPr>
          </a:p>
          <a:p>
            <a:pPr algn="l"/>
            <a:r>
              <a:rPr lang="en-US" sz="1000" dirty="0"/>
              <a:t>[4] </a:t>
            </a:r>
            <a:r>
              <a:rPr lang="en-US" sz="1000" dirty="0">
                <a:latin typeface="Courier New" pitchFamily="49" charset="0"/>
                <a:hlinkClick r:id="rId6"/>
              </a:rPr>
              <a:t>http://en.wikipedia.org/wiki/X64</a:t>
            </a:r>
            <a:r>
              <a:rPr lang="en-US" sz="1000" dirty="0">
                <a:latin typeface="Courier New" pitchFamily="49" charset="0"/>
              </a:rPr>
              <a:t> </a:t>
            </a:r>
          </a:p>
          <a:p>
            <a:pPr algn="l"/>
            <a:r>
              <a:rPr lang="en-US" sz="1000" dirty="0"/>
              <a:t>[5]  Richard Gerber, The Software Optimization Cookbook: High-performance Recipes for the Intel Architecture. Intel Press, 2002, pp. 161-168.</a:t>
            </a:r>
          </a:p>
          <a:p>
            <a:pPr algn="l"/>
            <a:r>
              <a:rPr lang="en-US" sz="1000" dirty="0"/>
              <a:t>[6]</a:t>
            </a:r>
            <a:r>
              <a:rPr lang="en-US" sz="1000" dirty="0">
                <a:latin typeface="Rockwell Extra Bold" pitchFamily="18" charset="0"/>
              </a:rPr>
              <a:t>  </a:t>
            </a:r>
            <a:r>
              <a:rPr lang="en-US" sz="1000" dirty="0">
                <a:latin typeface="Courier New" pitchFamily="49" charset="0"/>
                <a:hlinkClick r:id="rId7"/>
              </a:rPr>
              <a:t>http://www.anandtech.com/showdoc.html?i=1460&amp;p=2</a:t>
            </a:r>
            <a:endParaRPr lang="en-US" sz="1000" dirty="0">
              <a:latin typeface="Rockwell Extra Bold" pitchFamily="18" charset="0"/>
            </a:endParaRPr>
          </a:p>
          <a:p>
            <a:pPr algn="l"/>
            <a:r>
              <a:rPr lang="en-US" sz="1000" dirty="0"/>
              <a:t>[8]</a:t>
            </a:r>
            <a:r>
              <a:rPr lang="en-US" sz="1000" dirty="0">
                <a:latin typeface="Rockwell Extra Bold" pitchFamily="18" charset="0"/>
              </a:rPr>
              <a:t>  </a:t>
            </a:r>
            <a:r>
              <a:rPr lang="en-US" sz="1000" dirty="0">
                <a:latin typeface="Courier New" pitchFamily="49" charset="0"/>
                <a:hlinkClick r:id="rId8"/>
              </a:rPr>
              <a:t>http://www.toshiba.com/taecdpd/products/features/MK2018gas-Over.shtml</a:t>
            </a:r>
            <a:endParaRPr lang="en-US" sz="1000" dirty="0">
              <a:latin typeface="Courier New" pitchFamily="49" charset="0"/>
            </a:endParaRPr>
          </a:p>
          <a:p>
            <a:pPr algn="l"/>
            <a:r>
              <a:rPr lang="en-US" sz="1000" dirty="0"/>
              <a:t>[9]</a:t>
            </a:r>
            <a:r>
              <a:rPr lang="en-US" sz="1000" dirty="0">
                <a:latin typeface="Rockwell Extra Bold" pitchFamily="18" charset="0"/>
              </a:rPr>
              <a:t>  </a:t>
            </a:r>
            <a:r>
              <a:rPr lang="en-US" sz="1000" dirty="0">
                <a:latin typeface="Courier New" pitchFamily="49" charset="0"/>
                <a:hlinkClick r:id="rId9"/>
              </a:rPr>
              <a:t>http://www.toshiba.com/taecdpd/techdocs/sdr2002/2002spec.shtml</a:t>
            </a:r>
            <a:endParaRPr lang="en-US" sz="1000" dirty="0">
              <a:latin typeface="Courier New" pitchFamily="49" charset="0"/>
            </a:endParaRPr>
          </a:p>
          <a:p>
            <a:pPr algn="l"/>
            <a:r>
              <a:rPr lang="en-US" sz="1000" dirty="0"/>
              <a:t>[10]</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0"/>
              </a:rPr>
              <a:t>ftp://download.intel.com/design/Pentium4/manuals/24896606.pdf</a:t>
            </a:r>
            <a:endParaRPr lang="en-US" sz="1000" dirty="0">
              <a:solidFill>
                <a:srgbClr val="003366"/>
              </a:solidFill>
              <a:latin typeface="Courier New" pitchFamily="49" charset="0"/>
            </a:endParaRPr>
          </a:p>
          <a:p>
            <a:pPr algn="l"/>
            <a:r>
              <a:rPr lang="en-US" sz="1000" dirty="0">
                <a:solidFill>
                  <a:srgbClr val="003366"/>
                </a:solidFill>
              </a:rPr>
              <a:t>[</a:t>
            </a:r>
            <a:r>
              <a:rPr lang="en-US" sz="1000" dirty="0"/>
              <a:t>11]</a:t>
            </a:r>
            <a:r>
              <a:rPr lang="en-US" sz="1000" dirty="0">
                <a:solidFill>
                  <a:srgbClr val="003366"/>
                </a:solidFill>
                <a:latin typeface="Rockwell Extra Bold" pitchFamily="18" charset="0"/>
              </a:rPr>
              <a:t> </a:t>
            </a:r>
            <a:r>
              <a:rPr lang="en-US" sz="1000" dirty="0">
                <a:solidFill>
                  <a:srgbClr val="003366"/>
                </a:solidFill>
                <a:latin typeface="Courier New" pitchFamily="49" charset="0"/>
                <a:hlinkClick r:id="rId11"/>
              </a:rPr>
              <a:t>http://www.pricewatch.com/</a:t>
            </a:r>
            <a:endParaRPr lang="en-US" sz="1000" dirty="0">
              <a:solidFill>
                <a:srgbClr val="003366"/>
              </a:solidFill>
              <a:latin typeface="Courier New" pitchFamily="49" charset="0"/>
            </a:endParaRPr>
          </a:p>
          <a:p>
            <a:pPr algn="l"/>
            <a:r>
              <a:rPr lang="en-US" sz="1000" dirty="0"/>
              <a:t>[12</a:t>
            </a:r>
            <a:r>
              <a:rPr lang="en-US" sz="1000" dirty="0" smtClean="0"/>
              <a:t>] </a:t>
            </a:r>
            <a:r>
              <a:rPr lang="en-US" sz="1000" dirty="0" smtClean="0">
                <a:hlinkClick r:id="rId12"/>
              </a:rPr>
              <a:t>http://en.wikipedia.org/wiki/POWER7</a:t>
            </a:r>
            <a:endParaRPr lang="en-US" sz="1000" dirty="0">
              <a:solidFill>
                <a:srgbClr val="003366"/>
              </a:solidFill>
            </a:endParaRPr>
          </a:p>
          <a:p>
            <a:pPr algn="l"/>
            <a:r>
              <a:rPr lang="en-US" sz="1000" dirty="0">
                <a:solidFill>
                  <a:srgbClr val="003366"/>
                </a:solidFill>
              </a:rPr>
              <a:t>[13] </a:t>
            </a:r>
            <a:r>
              <a:rPr lang="en-US" sz="1000" dirty="0">
                <a:latin typeface="Arial" charset="0"/>
                <a:hlinkClick r:id="rId13"/>
              </a:rPr>
              <a:t>http://www.kingston.com/branded/image_files/nav_image_desktop.gif</a:t>
            </a:r>
            <a:r>
              <a:rPr lang="en-US" sz="1000" dirty="0">
                <a:latin typeface="Arial" charset="0"/>
              </a:rPr>
              <a:t> </a:t>
            </a:r>
            <a:endParaRPr lang="en-US" sz="1000" dirty="0">
              <a:solidFill>
                <a:srgbClr val="003366"/>
              </a:solidFill>
              <a:latin typeface="Courier New" pitchFamily="49" charset="0"/>
            </a:endParaRPr>
          </a:p>
          <a:p>
            <a:pPr algn="l"/>
            <a:r>
              <a:rPr lang="en-US" sz="1000" dirty="0">
                <a:solidFill>
                  <a:srgbClr val="003366"/>
                </a:solidFill>
              </a:rPr>
              <a:t>14] M. Wolfe, High Performance Compilers for Parallel Computing. Addison-Wesley Publishing Company, Redwood City CA, 1996.</a:t>
            </a:r>
          </a:p>
          <a:p>
            <a:pPr algn="l"/>
            <a:r>
              <a:rPr lang="en-US" sz="1000" dirty="0">
                <a:solidFill>
                  <a:srgbClr val="003366"/>
                </a:solidFill>
              </a:rPr>
              <a:t>[15] </a:t>
            </a:r>
            <a:r>
              <a:rPr lang="en-US" sz="1000" dirty="0">
                <a:solidFill>
                  <a:srgbClr val="003366"/>
                </a:solidFill>
                <a:latin typeface="Courier New" pitchFamily="49" charset="0"/>
                <a:hlinkClick r:id="rId14"/>
              </a:rPr>
              <a:t>http://www.visit.ou.edu/vc_campus_map.htm</a:t>
            </a:r>
            <a:endParaRPr lang="en-US" sz="1000" dirty="0">
              <a:solidFill>
                <a:srgbClr val="003366"/>
              </a:solidFill>
              <a:latin typeface="Courier New" pitchFamily="49" charset="0"/>
            </a:endParaRPr>
          </a:p>
          <a:p>
            <a:pPr algn="l"/>
            <a:r>
              <a:rPr lang="en-US" sz="1000" dirty="0">
                <a:solidFill>
                  <a:srgbClr val="003366"/>
                </a:solidFill>
              </a:rPr>
              <a:t>[16] </a:t>
            </a:r>
            <a:r>
              <a:rPr lang="en-US" sz="1000" dirty="0">
                <a:solidFill>
                  <a:srgbClr val="003366"/>
                </a:solidFill>
                <a:latin typeface="Courier New" pitchFamily="49" charset="0"/>
                <a:hlinkClick r:id="rId15"/>
              </a:rPr>
              <a:t>http://www.storagereview.com/</a:t>
            </a:r>
            <a:endParaRPr lang="en-US" sz="1000" dirty="0">
              <a:solidFill>
                <a:srgbClr val="003366"/>
              </a:solidFill>
              <a:latin typeface="Courier New" pitchFamily="49" charset="0"/>
            </a:endParaRPr>
          </a:p>
          <a:p>
            <a:pPr algn="l"/>
            <a:r>
              <a:rPr lang="en-US" sz="1000" dirty="0">
                <a:solidFill>
                  <a:srgbClr val="003366"/>
                </a:solidFill>
              </a:rPr>
              <a:t>[17] </a:t>
            </a:r>
            <a:r>
              <a:rPr lang="en-US" sz="1000" dirty="0">
                <a:solidFill>
                  <a:srgbClr val="003366"/>
                </a:solidFill>
                <a:latin typeface="Courier New" pitchFamily="49" charset="0"/>
                <a:hlinkClick r:id="rId16"/>
              </a:rPr>
              <a:t>http://www.unidata.ucar.edu/packages/netcdf/</a:t>
            </a:r>
            <a:endParaRPr lang="en-US" sz="1000" dirty="0">
              <a:solidFill>
                <a:srgbClr val="003366"/>
              </a:solidFill>
              <a:latin typeface="Courier New" pitchFamily="49" charset="0"/>
            </a:endParaRPr>
          </a:p>
          <a:p>
            <a:pPr algn="l"/>
            <a:r>
              <a:rPr lang="en-US" sz="1000" dirty="0">
                <a:solidFill>
                  <a:srgbClr val="003366"/>
                </a:solidFill>
              </a:rPr>
              <a:t>[18] </a:t>
            </a:r>
            <a:r>
              <a:rPr lang="en-US" sz="1000" dirty="0">
                <a:solidFill>
                  <a:srgbClr val="003366"/>
                </a:solidFill>
                <a:latin typeface="Courier New" pitchFamily="49" charset="0"/>
                <a:hlinkClick r:id="rId17"/>
              </a:rPr>
              <a:t>http://hdf.ncsa.uiuc.edu/</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[23] </a:t>
            </a:r>
            <a:r>
              <a:rPr lang="en-US" sz="1000" dirty="0">
                <a:solidFill>
                  <a:srgbClr val="003366"/>
                </a:solidFill>
                <a:latin typeface="Courier New" pitchFamily="49" charset="0"/>
                <a:hlinkClick r:id="rId18"/>
              </a:rPr>
              <a:t>http://en.wikipedia.org/wiki/Itanium</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[19] </a:t>
            </a:r>
            <a:r>
              <a:rPr lang="en-US" sz="1000" dirty="0">
                <a:solidFill>
                  <a:srgbClr val="003366"/>
                </a:solidFill>
                <a:latin typeface="Courier New" pitchFamily="49" charset="0"/>
                <a:hlinkClick r:id="rId19"/>
              </a:rPr>
              <a:t>ftp://download.intel.com/design/itanium2/manuals/25111003.pdf</a:t>
            </a:r>
            <a:endParaRPr lang="en-US" sz="1000" dirty="0">
              <a:solidFill>
                <a:srgbClr val="003366"/>
              </a:solidFill>
              <a:latin typeface="Courier New" pitchFamily="49" charset="0"/>
            </a:endParaRPr>
          </a:p>
          <a:p>
            <a:pPr algn="l"/>
            <a:r>
              <a:rPr lang="en-US" sz="1000" dirty="0">
                <a:solidFill>
                  <a:srgbClr val="003366"/>
                </a:solidFill>
                <a:latin typeface="Courier New" pitchFamily="49" charset="0"/>
              </a:rPr>
              <a:t>[20] </a:t>
            </a:r>
            <a:r>
              <a:rPr lang="en-US" sz="1000" dirty="0">
                <a:solidFill>
                  <a:srgbClr val="003366"/>
                </a:solidFill>
                <a:latin typeface="Courier New" pitchFamily="49" charset="0"/>
                <a:hlinkClick r:id="rId20"/>
              </a:rPr>
              <a:t>http://images.tomshardware.com/2007/08/08/extreme_fsb_2/qx6850.jpg</a:t>
            </a:r>
            <a:r>
              <a:rPr lang="en-US" sz="1000" dirty="0">
                <a:solidFill>
                  <a:srgbClr val="003366"/>
                </a:solidFill>
                <a:latin typeface="Courier New" pitchFamily="49" charset="0"/>
              </a:rPr>
              <a:t> (em64t)</a:t>
            </a:r>
          </a:p>
          <a:p>
            <a:pPr algn="l"/>
            <a:r>
              <a:rPr lang="en-US" sz="1000" dirty="0">
                <a:solidFill>
                  <a:srgbClr val="003366"/>
                </a:solidFill>
              </a:rPr>
              <a:t>[21]</a:t>
            </a:r>
            <a:r>
              <a:rPr lang="en-US" sz="1000" dirty="0">
                <a:solidFill>
                  <a:srgbClr val="003366"/>
                </a:solidFill>
                <a:latin typeface="Courier New" pitchFamily="49" charset="0"/>
              </a:rPr>
              <a:t> </a:t>
            </a:r>
            <a:r>
              <a:rPr lang="en-US" sz="1000" dirty="0">
                <a:latin typeface="Courier New" pitchFamily="49" charset="0"/>
                <a:hlinkClick r:id="rId21"/>
              </a:rPr>
              <a:t>http://www.pcdo.com/images/pcdo/20031021231900.jpg</a:t>
            </a:r>
            <a:r>
              <a:rPr lang="en-US" sz="1000" dirty="0"/>
              <a:t> (power5)</a:t>
            </a:r>
          </a:p>
          <a:p>
            <a:pPr algn="l"/>
            <a:r>
              <a:rPr lang="en-US" sz="1000" dirty="0"/>
              <a:t>[22] </a:t>
            </a:r>
            <a:r>
              <a:rPr lang="en-US" sz="1000" dirty="0">
                <a:latin typeface="Courier New" pitchFamily="49" charset="0"/>
                <a:hlinkClick r:id="rId22"/>
              </a:rPr>
              <a:t>http://vnuuk.typepad.com/photos/uncategorized/itanium2.jpg</a:t>
            </a:r>
            <a:r>
              <a:rPr lang="en-US" sz="1000" dirty="0"/>
              <a:t> (i2)</a:t>
            </a:r>
          </a:p>
          <a:p>
            <a:pPr algn="l"/>
            <a:r>
              <a:rPr lang="en-US" sz="1000" dirty="0"/>
              <a:t>[??] </a:t>
            </a:r>
            <a:r>
              <a:rPr lang="en-US" sz="1000" dirty="0">
                <a:latin typeface="Courier New" pitchFamily="49" charset="0"/>
                <a:hlinkClick r:id="rId23"/>
              </a:rPr>
              <a:t>http://www.anandtech.com/cpuchipsets/showdoc.aspx?i=2353&amp;p=2</a:t>
            </a:r>
            <a:r>
              <a:rPr lang="en-US" sz="1000" dirty="0"/>
              <a:t> (Prescott cache latency)</a:t>
            </a:r>
          </a:p>
          <a:p>
            <a:pPr algn="l"/>
            <a:r>
              <a:rPr lang="en-US" sz="1000" dirty="0"/>
              <a:t>[??] </a:t>
            </a:r>
            <a:r>
              <a:rPr lang="en-US" sz="1000" dirty="0">
                <a:latin typeface="Courier New" pitchFamily="49" charset="0"/>
                <a:hlinkClick r:id="rId24"/>
              </a:rPr>
              <a:t>http://www.xbitlabs.com/articles/mobile/print/core2duo.html</a:t>
            </a:r>
            <a:r>
              <a:rPr lang="en-US" sz="1000" dirty="0"/>
              <a:t> (T2400 </a:t>
            </a:r>
            <a:r>
              <a:rPr lang="en-US" sz="1000" dirty="0" err="1"/>
              <a:t>Merom</a:t>
            </a:r>
            <a:r>
              <a:rPr lang="en-US" sz="1000" dirty="0"/>
              <a:t> cache)</a:t>
            </a:r>
          </a:p>
          <a:p>
            <a:pPr algn="l"/>
            <a:r>
              <a:rPr lang="en-US" sz="1000" dirty="0"/>
              <a:t>[??] </a:t>
            </a:r>
            <a:r>
              <a:rPr lang="en-US" sz="1000" dirty="0">
                <a:latin typeface="Courier New" pitchFamily="49" charset="0"/>
                <a:hlinkClick r:id="rId25"/>
              </a:rPr>
              <a:t>http://www.lenovo.hu/kszf/adatlap/Prosi_Proc_Core2_Mobile.pdf</a:t>
            </a:r>
            <a:r>
              <a:rPr lang="en-US" sz="1000" dirty="0"/>
              <a:t> (</a:t>
            </a:r>
            <a:r>
              <a:rPr lang="en-US" sz="1000" dirty="0" err="1"/>
              <a:t>Merom</a:t>
            </a:r>
            <a:r>
              <a:rPr lang="en-US" sz="1000" dirty="0"/>
              <a:t> cache line size)</a:t>
            </a:r>
          </a:p>
          <a:p>
            <a:pPr algn="l"/>
            <a:r>
              <a:rPr lang="en-US" sz="1000" dirty="0"/>
              <a:t>[25] </a:t>
            </a:r>
            <a:r>
              <a:rPr lang="en-US" sz="1000" dirty="0">
                <a:latin typeface="Courier New" pitchFamily="49" charset="0"/>
                <a:hlinkClick r:id="rId26"/>
              </a:rPr>
              <a:t>http://www.lithium.it/nove3.jpg</a:t>
            </a:r>
            <a:r>
              <a:rPr lang="en-US" sz="1000" dirty="0">
                <a:latin typeface="Arial" charset="0"/>
              </a:rPr>
              <a:t> </a:t>
            </a:r>
          </a:p>
          <a:p>
            <a:pPr algn="l">
              <a:lnSpc>
                <a:spcPct val="70000"/>
              </a:lnSpc>
            </a:pPr>
            <a:r>
              <a:rPr lang="en-US" sz="1000" dirty="0">
                <a:latin typeface="Arial" charset="0"/>
              </a:rPr>
              <a:t>[26] </a:t>
            </a:r>
            <a:r>
              <a:rPr lang="en-US" sz="1000" dirty="0">
                <a:latin typeface="Courier New" pitchFamily="49" charset="0"/>
                <a:hlinkClick r:id="rId27"/>
              </a:rPr>
              <a:t>http://cpu.rightmark.org</a:t>
            </a:r>
            <a:r>
              <a:rPr lang="en-US" sz="1000" dirty="0" smtClean="0">
                <a:latin typeface="Courier New" pitchFamily="49" charset="0"/>
                <a:hlinkClick r:id="rId27"/>
              </a:rPr>
              <a:t>/</a:t>
            </a:r>
            <a:r>
              <a:rPr lang="en-US" dirty="0" smtClean="0">
                <a:latin typeface="Courier New" pitchFamily="49" charset="0"/>
              </a:rPr>
              <a:t> </a:t>
            </a:r>
          </a:p>
          <a:p>
            <a:pPr algn="l">
              <a:lnSpc>
                <a:spcPct val="70000"/>
              </a:lnSpc>
            </a:pPr>
            <a:r>
              <a:rPr lang="en-US" sz="1000" dirty="0" smtClean="0">
                <a:cs typeface="Times New Roman" pitchFamily="18" charset="0"/>
              </a:rPr>
              <a:t>[27] </a:t>
            </a:r>
            <a:r>
              <a:rPr lang="en-US" sz="1000" dirty="0" err="1" smtClean="0">
                <a:cs typeface="Times New Roman" pitchFamily="18" charset="0"/>
              </a:rPr>
              <a:t>Tribuvan</a:t>
            </a:r>
            <a:r>
              <a:rPr lang="en-US" sz="1000" dirty="0" smtClean="0">
                <a:cs typeface="Times New Roman" pitchFamily="18" charset="0"/>
              </a:rPr>
              <a:t> Kumar </a:t>
            </a:r>
            <a:r>
              <a:rPr lang="en-US" sz="1000" dirty="0" err="1" smtClean="0">
                <a:cs typeface="Times New Roman" pitchFamily="18" charset="0"/>
              </a:rPr>
              <a:t>Prakash</a:t>
            </a:r>
            <a:r>
              <a:rPr lang="en-US" sz="1000" dirty="0" smtClean="0">
                <a:cs typeface="Times New Roman" pitchFamily="18" charset="0"/>
              </a:rPr>
              <a:t>, “Performance Analysis of Intel Core 2 Duo Processor.” MS Thesis, Dept of Electrical and Computer Engineering, Louisiana State University, 2007.</a:t>
            </a:r>
          </a:p>
          <a:p>
            <a:pPr algn="l">
              <a:lnSpc>
                <a:spcPct val="70000"/>
              </a:lnSpc>
            </a:pPr>
            <a:r>
              <a:rPr lang="en-US" sz="1000" dirty="0" smtClean="0">
                <a:cs typeface="Times New Roman" pitchFamily="18" charset="0"/>
              </a:rPr>
              <a:t>[28] R. </a:t>
            </a:r>
            <a:r>
              <a:rPr lang="en-US" sz="1000" dirty="0" err="1" smtClean="0">
                <a:cs typeface="Times New Roman" pitchFamily="18" charset="0"/>
              </a:rPr>
              <a:t>Kalla</a:t>
            </a:r>
            <a:r>
              <a:rPr lang="en-US" sz="1000" dirty="0" smtClean="0">
                <a:cs typeface="Times New Roman" pitchFamily="18" charset="0"/>
              </a:rPr>
              <a:t>, IBM, personal communication, 10/26/2010.</a:t>
            </a:r>
            <a:endParaRPr lang="en-US" sz="1000" dirty="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DUMMACSH" val="TRUE"/>
</p:tagLst>
</file>

<file path=ppt/tags/tag11.xml><?xml version="1.0" encoding="utf-8"?>
<p:tagLst xmlns:a="http://schemas.openxmlformats.org/drawingml/2006/main" xmlns:r="http://schemas.openxmlformats.org/officeDocument/2006/relationships" xmlns:p="http://schemas.openxmlformats.org/presentationml/2006/main">
  <p:tag name="SWI" val="76"/>
  <p:tag name="CVB" val="76"/>
  <p:tag name="BSN" val="76"/>
  <p:tag name="SVT" val="FALSE"/>
  <p:tag name="NBP" val="1"/>
  <p:tag name="SPT" val="FALSE"/>
  <p:tag name="CII" val="76"/>
</p:tagLst>
</file>

<file path=ppt/tags/tag12.xml><?xml version="1.0" encoding="utf-8"?>
<p:tagLst xmlns:a="http://schemas.openxmlformats.org/drawingml/2006/main" xmlns:r="http://schemas.openxmlformats.org/officeDocument/2006/relationships" xmlns:p="http://schemas.openxmlformats.org/presentationml/2006/main">
  <p:tag name="SWI" val="77"/>
  <p:tag name="CVB" val="77"/>
  <p:tag name="BSN" val="77"/>
  <p:tag name="SVT" val="FALSE"/>
  <p:tag name="NBP" val="1"/>
  <p:tag name="SPT" val="FALSE"/>
  <p:tag name="CII" val="77"/>
</p:tagLst>
</file>

<file path=ppt/tags/tag13.xml><?xml version="1.0" encoding="utf-8"?>
<p:tagLst xmlns:a="http://schemas.openxmlformats.org/drawingml/2006/main" xmlns:r="http://schemas.openxmlformats.org/officeDocument/2006/relationships" xmlns:p="http://schemas.openxmlformats.org/presentationml/2006/main">
  <p:tag name="SWI" val="78"/>
  <p:tag name="CVB" val="78"/>
  <p:tag name="BSN" val="78"/>
  <p:tag name="SVT" val="FALSE"/>
  <p:tag name="NBP" val="1"/>
  <p:tag name="SPT" val="FALSE"/>
  <p:tag name="CII" val="78"/>
</p:tagLst>
</file>

<file path=ppt/tags/tag14.xml><?xml version="1.0" encoding="utf-8"?>
<p:tagLst xmlns:a="http://schemas.openxmlformats.org/drawingml/2006/main" xmlns:r="http://schemas.openxmlformats.org/officeDocument/2006/relationships" xmlns:p="http://schemas.openxmlformats.org/presentationml/2006/main">
  <p:tag name="SWI" val="79"/>
  <p:tag name="CVB" val="79"/>
  <p:tag name="BSN" val="79"/>
  <p:tag name="SVT" val="FALSE"/>
  <p:tag name="NBP" val="1"/>
  <p:tag name="SPT" val="FALSE"/>
  <p:tag name="CII" val="79"/>
</p:tagLst>
</file>

<file path=ppt/tags/tag15.xml><?xml version="1.0" encoding="utf-8"?>
<p:tagLst xmlns:a="http://schemas.openxmlformats.org/drawingml/2006/main" xmlns:r="http://schemas.openxmlformats.org/officeDocument/2006/relationships" xmlns:p="http://schemas.openxmlformats.org/presentationml/2006/main">
  <p:tag name="SWI" val="80"/>
  <p:tag name="CVB" val="80"/>
  <p:tag name="BSN" val="80"/>
  <p:tag name="SVT" val="FALSE"/>
  <p:tag name="NBP" val="1"/>
  <p:tag name="SPT" val="FALSE"/>
  <p:tag name="CII" val="80"/>
</p:tagLst>
</file>

<file path=ppt/tags/tag16.xml><?xml version="1.0" encoding="utf-8"?>
<p:tagLst xmlns:a="http://schemas.openxmlformats.org/drawingml/2006/main" xmlns:r="http://schemas.openxmlformats.org/officeDocument/2006/relationships" xmlns:p="http://schemas.openxmlformats.org/presentationml/2006/main">
  <p:tag name="SWI" val="81"/>
  <p:tag name="CVB" val="81"/>
  <p:tag name="BSN" val="81"/>
  <p:tag name="SVT" val="FALSE"/>
  <p:tag name="NBP" val="1"/>
  <p:tag name="SPT" val="FALSE"/>
  <p:tag name="CII" val="81"/>
</p:tagLst>
</file>

<file path=ppt/tags/tag17.xml><?xml version="1.0" encoding="utf-8"?>
<p:tagLst xmlns:a="http://schemas.openxmlformats.org/drawingml/2006/main" xmlns:r="http://schemas.openxmlformats.org/officeDocument/2006/relationships" xmlns:p="http://schemas.openxmlformats.org/presentationml/2006/main">
  <p:tag name="SWI" val="82"/>
  <p:tag name="CVB" val="82"/>
  <p:tag name="BSN" val="82"/>
  <p:tag name="SVT" val="FALSE"/>
  <p:tag name="NBP" val="1"/>
  <p:tag name="SPT" val="FALSE"/>
  <p:tag name="CII" val="82"/>
</p:tagLst>
</file>

<file path=ppt/tags/tag18.xml><?xml version="1.0" encoding="utf-8"?>
<p:tagLst xmlns:a="http://schemas.openxmlformats.org/drawingml/2006/main" xmlns:r="http://schemas.openxmlformats.org/officeDocument/2006/relationships" xmlns:p="http://schemas.openxmlformats.org/presentationml/2006/main">
  <p:tag name="SWI" val="83"/>
  <p:tag name="CVB" val="83"/>
  <p:tag name="BSN" val="83"/>
  <p:tag name="SVT" val="FALSE"/>
  <p:tag name="NBP" val="1"/>
  <p:tag name="SPT" val="FALSE"/>
  <p:tag name="CII" val="83"/>
</p:tagLst>
</file>

<file path=ppt/tags/tag19.xml><?xml version="1.0" encoding="utf-8"?>
<p:tagLst xmlns:a="http://schemas.openxmlformats.org/drawingml/2006/main" xmlns:r="http://schemas.openxmlformats.org/officeDocument/2006/relationships" xmlns:p="http://schemas.openxmlformats.org/presentationml/2006/main">
  <p:tag name="SWI" val="84"/>
  <p:tag name="CVB" val="84"/>
  <p:tag name="BSN" val="84"/>
  <p:tag name="SVT" val="FALSE"/>
  <p:tag name="NBP" val="1"/>
  <p:tag name="SPT" val="FALSE"/>
  <p:tag name="CII" val="84"/>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85"/>
  <p:tag name="CVB" val="85"/>
  <p:tag name="BSN" val="85"/>
  <p:tag name="SVT" val="FALSE"/>
  <p:tag name="NBP" val="1"/>
  <p:tag name="SPT" val="FALSE"/>
  <p:tag name="CII" val="85"/>
</p:tagLst>
</file>

<file path=ppt/tags/tag21.xml><?xml version="1.0" encoding="utf-8"?>
<p:tagLst xmlns:a="http://schemas.openxmlformats.org/drawingml/2006/main" xmlns:r="http://schemas.openxmlformats.org/officeDocument/2006/relationships" xmlns:p="http://schemas.openxmlformats.org/presentationml/2006/main">
  <p:tag name="SWI" val="86"/>
  <p:tag name="CVB" val="86"/>
  <p:tag name="BSN" val="86"/>
  <p:tag name="SVT" val="FALSE"/>
  <p:tag name="NBP" val="1"/>
  <p:tag name="SPT" val="FALSE"/>
  <p:tag name="CII" val="86"/>
</p:tagLst>
</file>

<file path=ppt/tags/tag22.xml><?xml version="1.0" encoding="utf-8"?>
<p:tagLst xmlns:a="http://schemas.openxmlformats.org/drawingml/2006/main" xmlns:r="http://schemas.openxmlformats.org/officeDocument/2006/relationships" xmlns:p="http://schemas.openxmlformats.org/presentationml/2006/main">
  <p:tag name="SWI" val="87"/>
  <p:tag name="CVB" val="87"/>
  <p:tag name="BSN" val="87"/>
  <p:tag name="SVT" val="FALSE"/>
  <p:tag name="NBP" val="1"/>
  <p:tag name="SPT" val="FALSE"/>
  <p:tag name="CII" val="87"/>
</p:tagLst>
</file>

<file path=ppt/tags/tag23.xml><?xml version="1.0" encoding="utf-8"?>
<p:tagLst xmlns:a="http://schemas.openxmlformats.org/drawingml/2006/main" xmlns:r="http://schemas.openxmlformats.org/officeDocument/2006/relationships" xmlns:p="http://schemas.openxmlformats.org/presentationml/2006/main">
  <p:tag name="SWI" val="88"/>
  <p:tag name="CVB" val="88"/>
  <p:tag name="BSN" val="88"/>
  <p:tag name="SVT" val="FALSE"/>
  <p:tag name="NBP" val="1"/>
  <p:tag name="SPT" val="FALSE"/>
  <p:tag name="CII" val="88"/>
</p:tagLst>
</file>

<file path=ppt/tags/tag24.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89"/>
  <p:tag name="CVB" val="89"/>
  <p:tag name="BSN" val="89"/>
  <p:tag name="SVT" val="FALSE"/>
  <p:tag name="NBP" val="1"/>
  <p:tag name="SPT" val="FALSE"/>
  <p:tag name="CII" val="89"/>
</p:tagLst>
</file>

<file path=ppt/tags/tag29.xml><?xml version="1.0" encoding="utf-8"?>
<p:tagLst xmlns:a="http://schemas.openxmlformats.org/drawingml/2006/main" xmlns:r="http://schemas.openxmlformats.org/officeDocument/2006/relationships" xmlns:p="http://schemas.openxmlformats.org/presentationml/2006/main">
  <p:tag name="SWI" val="90"/>
  <p:tag name="CVB" val="90"/>
  <p:tag name="BSN" val="90"/>
  <p:tag name="SVT" val="FALSE"/>
  <p:tag name="NBP" val="1"/>
  <p:tag name="SPT" val="FALSE"/>
  <p:tag name="CII" val="90"/>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91"/>
  <p:tag name="CVB" val="91"/>
  <p:tag name="BSN" val="91"/>
  <p:tag name="SVT" val="FALSE"/>
  <p:tag name="NBP" val="1"/>
  <p:tag name="SPT" val="FALSE"/>
  <p:tag name="CII" val="91"/>
</p:tagLst>
</file>

<file path=ppt/tags/tag31.xml><?xml version="1.0" encoding="utf-8"?>
<p:tagLst xmlns:a="http://schemas.openxmlformats.org/drawingml/2006/main" xmlns:r="http://schemas.openxmlformats.org/officeDocument/2006/relationships" xmlns:p="http://schemas.openxmlformats.org/presentationml/2006/main">
  <p:tag name="SWI" val="92"/>
  <p:tag name="CVB" val="92"/>
  <p:tag name="BSN" val="92"/>
  <p:tag name="SVT" val="FALSE"/>
  <p:tag name="NBP" val="1"/>
  <p:tag name="SPT" val="FALSE"/>
  <p:tag name="CII" val="92"/>
</p:tagLst>
</file>

<file path=ppt/tags/tag32.xml><?xml version="1.0" encoding="utf-8"?>
<p:tagLst xmlns:a="http://schemas.openxmlformats.org/drawingml/2006/main" xmlns:r="http://schemas.openxmlformats.org/officeDocument/2006/relationships" xmlns:p="http://schemas.openxmlformats.org/presentationml/2006/main">
  <p:tag name="SWI" val="93"/>
  <p:tag name="CVB" val="93"/>
  <p:tag name="BSN" val="93"/>
  <p:tag name="SVT" val="FALSE"/>
  <p:tag name="NBP" val="1"/>
  <p:tag name="SPT" val="FALSE"/>
  <p:tag name="CII" val="93"/>
</p:tagLst>
</file>

<file path=ppt/tags/tag33.xml><?xml version="1.0" encoding="utf-8"?>
<p:tagLst xmlns:a="http://schemas.openxmlformats.org/drawingml/2006/main" xmlns:r="http://schemas.openxmlformats.org/officeDocument/2006/relationships" xmlns:p="http://schemas.openxmlformats.org/presentationml/2006/main">
  <p:tag name="SWI" val="94"/>
  <p:tag name="CVB" val="94"/>
  <p:tag name="BSN" val="94"/>
  <p:tag name="SVT" val="FALSE"/>
  <p:tag name="NBP" val="1"/>
  <p:tag name="SPT" val="FALSE"/>
  <p:tag name="CII" val="94"/>
</p:tagLst>
</file>

<file path=ppt/tags/tag34.xml><?xml version="1.0" encoding="utf-8"?>
<p:tagLst xmlns:a="http://schemas.openxmlformats.org/drawingml/2006/main" xmlns:r="http://schemas.openxmlformats.org/officeDocument/2006/relationships" xmlns:p="http://schemas.openxmlformats.org/presentationml/2006/main">
  <p:tag name="SWI" val="95"/>
  <p:tag name="CVB" val="95"/>
  <p:tag name="BSN" val="95"/>
  <p:tag name="SVT" val="FALSE"/>
  <p:tag name="NBP" val="1"/>
  <p:tag name="SPT" val="FALSE"/>
  <p:tag name="CII" val="95"/>
</p:tagLst>
</file>

<file path=ppt/tags/tag35.xml><?xml version="1.0" encoding="utf-8"?>
<p:tagLst xmlns:a="http://schemas.openxmlformats.org/drawingml/2006/main" xmlns:r="http://schemas.openxmlformats.org/officeDocument/2006/relationships" xmlns:p="http://schemas.openxmlformats.org/presentationml/2006/main">
  <p:tag name="SWI" val="96"/>
  <p:tag name="CVB" val="96"/>
  <p:tag name="BSN" val="96"/>
  <p:tag name="SVT" val="FALSE"/>
  <p:tag name="NBP" val="1"/>
  <p:tag name="SPT" val="FALSE"/>
  <p:tag name="CII" val="96"/>
</p:tagLst>
</file>

<file path=ppt/tags/tag36.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7.xml><?xml version="1.0" encoding="utf-8"?>
<p:tagLst xmlns:a="http://schemas.openxmlformats.org/drawingml/2006/main" xmlns:r="http://schemas.openxmlformats.org/officeDocument/2006/relationships" xmlns:p="http://schemas.openxmlformats.org/presentationml/2006/main">
  <p:tag name="SWI" val="97"/>
  <p:tag name="CVB" val="97"/>
  <p:tag name="BSN" val="97"/>
  <p:tag name="SVT" val="FALSE"/>
  <p:tag name="NBP" val="1"/>
  <p:tag name="SPT" val="FALSE"/>
  <p:tag name="CII" val="97"/>
</p:tagLst>
</file>

<file path=ppt/tags/tag38.xml><?xml version="1.0" encoding="utf-8"?>
<p:tagLst xmlns:a="http://schemas.openxmlformats.org/drawingml/2006/main" xmlns:r="http://schemas.openxmlformats.org/officeDocument/2006/relationships" xmlns:p="http://schemas.openxmlformats.org/presentationml/2006/main">
  <p:tag name="SWI" val="98"/>
  <p:tag name="CVB" val="98"/>
  <p:tag name="BSN" val="98"/>
  <p:tag name="SVT" val="FALSE"/>
  <p:tag name="NBP" val="1"/>
  <p:tag name="SPT" val="FALSE"/>
  <p:tag name="CII" val="98"/>
</p:tagLst>
</file>

<file path=ppt/tags/tag39.xml><?xml version="1.0" encoding="utf-8"?>
<p:tagLst xmlns:a="http://schemas.openxmlformats.org/drawingml/2006/main" xmlns:r="http://schemas.openxmlformats.org/officeDocument/2006/relationships" xmlns:p="http://schemas.openxmlformats.org/presentationml/2006/main">
  <p:tag name="SWI" val="99"/>
  <p:tag name="CVB" val="99"/>
  <p:tag name="BSN" val="99"/>
  <p:tag name="SVT" val="FALSE"/>
  <p:tag name="NBP" val="1"/>
  <p:tag name="SPT" val="FALSE"/>
  <p:tag name="CII" val="99"/>
</p:tagLst>
</file>

<file path=ppt/tags/tag4.xml><?xml version="1.0" encoding="utf-8"?>
<p:tagLst xmlns:a="http://schemas.openxmlformats.org/drawingml/2006/main" xmlns:r="http://schemas.openxmlformats.org/officeDocument/2006/relationships" xmlns:p="http://schemas.openxmlformats.org/presentationml/2006/main">
  <p:tag name="SWI" val="74"/>
  <p:tag name="CVB" val="74"/>
  <p:tag name="BSN" val="74"/>
  <p:tag name="SVT" val="FALSE"/>
  <p:tag name="NBP" val="1"/>
  <p:tag name="SPT" val="FALSE"/>
  <p:tag name="CII" val="74"/>
</p:tagLst>
</file>

<file path=ppt/tags/tag40.xml><?xml version="1.0" encoding="utf-8"?>
<p:tagLst xmlns:a="http://schemas.openxmlformats.org/drawingml/2006/main" xmlns:r="http://schemas.openxmlformats.org/officeDocument/2006/relationships" xmlns:p="http://schemas.openxmlformats.org/presentationml/2006/main">
  <p:tag name="SWI" val="100"/>
  <p:tag name="CVB" val="100"/>
  <p:tag name="BSN" val="100"/>
  <p:tag name="SVT" val="FALSE"/>
  <p:tag name="NBP" val="1"/>
  <p:tag name="SPT" val="FALSE"/>
  <p:tag name="CII" val="100"/>
</p:tagLst>
</file>

<file path=ppt/tags/tag41.xml><?xml version="1.0" encoding="utf-8"?>
<p:tagLst xmlns:a="http://schemas.openxmlformats.org/drawingml/2006/main" xmlns:r="http://schemas.openxmlformats.org/officeDocument/2006/relationships" xmlns:p="http://schemas.openxmlformats.org/presentationml/2006/main">
  <p:tag name="SWI" val="101"/>
  <p:tag name="CVB" val="101"/>
  <p:tag name="BSN" val="101"/>
  <p:tag name="SVT" val="FALSE"/>
  <p:tag name="NBP" val="1"/>
  <p:tag name="SPT" val="FALSE"/>
  <p:tag name="CII" val="101"/>
</p:tagLst>
</file>

<file path=ppt/tags/tag42.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3.xml><?xml version="1.0" encoding="utf-8"?>
<p:tagLst xmlns:a="http://schemas.openxmlformats.org/drawingml/2006/main" xmlns:r="http://schemas.openxmlformats.org/officeDocument/2006/relationships" xmlns:p="http://schemas.openxmlformats.org/presentationml/2006/main">
  <p:tag name="SWI" val="103"/>
  <p:tag name="CVB" val="103"/>
  <p:tag name="BSN" val="103"/>
  <p:tag name="SVT" val="FALSE"/>
  <p:tag name="NBP" val="1"/>
  <p:tag name="SPT" val="FALSE"/>
  <p:tag name="CII" val="103"/>
</p:tagLst>
</file>

<file path=ppt/tags/tag44.xml><?xml version="1.0" encoding="utf-8"?>
<p:tagLst xmlns:a="http://schemas.openxmlformats.org/drawingml/2006/main" xmlns:r="http://schemas.openxmlformats.org/officeDocument/2006/relationships" xmlns:p="http://schemas.openxmlformats.org/presentationml/2006/main">
  <p:tag name="SWI" val="104"/>
  <p:tag name="CVB" val="104"/>
  <p:tag name="BSN" val="104"/>
  <p:tag name="SVT" val="FALSE"/>
  <p:tag name="NBP" val="1"/>
  <p:tag name="SPT" val="FALSE"/>
  <p:tag name="CII" val="104"/>
</p:tagLst>
</file>

<file path=ppt/tags/tag45.xml><?xml version="1.0" encoding="utf-8"?>
<p:tagLst xmlns:a="http://schemas.openxmlformats.org/drawingml/2006/main" xmlns:r="http://schemas.openxmlformats.org/officeDocument/2006/relationships" xmlns:p="http://schemas.openxmlformats.org/presentationml/2006/main">
  <p:tag name="SWI" val="105"/>
  <p:tag name="CVB" val="105"/>
  <p:tag name="BSN" val="105"/>
  <p:tag name="SVT" val="FALSE"/>
  <p:tag name="NBP" val="1"/>
  <p:tag name="SPT" val="FALSE"/>
  <p:tag name="CII" val="105"/>
</p:tagLst>
</file>

<file path=ppt/tags/tag46.xml><?xml version="1.0" encoding="utf-8"?>
<p:tagLst xmlns:a="http://schemas.openxmlformats.org/drawingml/2006/main" xmlns:r="http://schemas.openxmlformats.org/officeDocument/2006/relationships" xmlns:p="http://schemas.openxmlformats.org/presentationml/2006/main">
  <p:tag name="SWI" val="102"/>
  <p:tag name="CVB" val="102"/>
  <p:tag name="BSN" val="102"/>
  <p:tag name="SVT" val="FALSE"/>
  <p:tag name="NBP" val="1"/>
  <p:tag name="SPT" val="FALSE"/>
  <p:tag name="CII" val="102"/>
</p:tagLst>
</file>

<file path=ppt/tags/tag47.xml><?xml version="1.0" encoding="utf-8"?>
<p:tagLst xmlns:a="http://schemas.openxmlformats.org/drawingml/2006/main" xmlns:r="http://schemas.openxmlformats.org/officeDocument/2006/relationships" xmlns:p="http://schemas.openxmlformats.org/presentationml/2006/main">
  <p:tag name="SWI" val="106"/>
  <p:tag name="CVB" val="106"/>
  <p:tag name="BSN" val="106"/>
  <p:tag name="SVT" val="FALSE"/>
  <p:tag name="NBP" val="1"/>
  <p:tag name="SPT" val="FALSE"/>
  <p:tag name="CII" val="106"/>
</p:tagLst>
</file>

<file path=ppt/tags/tag48.xml><?xml version="1.0" encoding="utf-8"?>
<p:tagLst xmlns:a="http://schemas.openxmlformats.org/drawingml/2006/main" xmlns:r="http://schemas.openxmlformats.org/officeDocument/2006/relationships" xmlns:p="http://schemas.openxmlformats.org/presentationml/2006/main">
  <p:tag name="SWI" val="107"/>
  <p:tag name="CVB" val="107"/>
  <p:tag name="BSN" val="107"/>
  <p:tag name="SVT" val="FALSE"/>
  <p:tag name="NBP" val="1"/>
  <p:tag name="SPT" val="FALSE"/>
  <p:tag name="CII" val="107"/>
</p:tagLst>
</file>

<file path=ppt/tags/tag49.xml><?xml version="1.0" encoding="utf-8"?>
<p:tagLst xmlns:a="http://schemas.openxmlformats.org/drawingml/2006/main" xmlns:r="http://schemas.openxmlformats.org/officeDocument/2006/relationships" xmlns:p="http://schemas.openxmlformats.org/presentationml/2006/main">
  <p:tag name="SWI" val="108"/>
  <p:tag name="CVB" val="108"/>
  <p:tag name="BSN" val="108"/>
  <p:tag name="SVT" val="FALSE"/>
  <p:tag name="NBP" val="1"/>
  <p:tag name="SPT" val="FALSE"/>
  <p:tag name="CII" val="108"/>
</p:tagLst>
</file>

<file path=ppt/tags/tag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50.xml><?xml version="1.0" encoding="utf-8"?>
<p:tagLst xmlns:a="http://schemas.openxmlformats.org/drawingml/2006/main" xmlns:r="http://schemas.openxmlformats.org/officeDocument/2006/relationships" xmlns:p="http://schemas.openxmlformats.org/presentationml/2006/main">
  <p:tag name="SWI" val="109"/>
  <p:tag name="CVB" val="109"/>
  <p:tag name="BSN" val="109"/>
  <p:tag name="SVT" val="FALSE"/>
  <p:tag name="NBP" val="1"/>
  <p:tag name="SPT" val="FALSE"/>
  <p:tag name="CII" val="109"/>
</p:tagLst>
</file>

<file path=ppt/tags/tag51.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2.xml><?xml version="1.0" encoding="utf-8"?>
<p:tagLst xmlns:a="http://schemas.openxmlformats.org/drawingml/2006/main" xmlns:r="http://schemas.openxmlformats.org/officeDocument/2006/relationships" xmlns:p="http://schemas.openxmlformats.org/presentationml/2006/main">
  <p:tag name="SWI" val="110"/>
  <p:tag name="CVB" val="110"/>
  <p:tag name="BSN" val="110"/>
  <p:tag name="SVT" val="FALSE"/>
  <p:tag name="NBP" val="1"/>
  <p:tag name="SPT" val="FALSE"/>
  <p:tag name="CII" val="110"/>
</p:tagLst>
</file>

<file path=ppt/tags/tag53.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4.xml><?xml version="1.0" encoding="utf-8"?>
<p:tagLst xmlns:a="http://schemas.openxmlformats.org/drawingml/2006/main" xmlns:r="http://schemas.openxmlformats.org/officeDocument/2006/relationships" xmlns:p="http://schemas.openxmlformats.org/presentationml/2006/main">
  <p:tag name="SWI" val="111"/>
  <p:tag name="CVB" val="111"/>
  <p:tag name="BSN" val="111"/>
  <p:tag name="SVT" val="FALSE"/>
  <p:tag name="NBP" val="1"/>
  <p:tag name="SPT" val="FALSE"/>
  <p:tag name="CII" val="111"/>
</p:tagLst>
</file>

<file path=ppt/tags/tag55.xml><?xml version="1.0" encoding="utf-8"?>
<p:tagLst xmlns:a="http://schemas.openxmlformats.org/drawingml/2006/main" xmlns:r="http://schemas.openxmlformats.org/officeDocument/2006/relationships" xmlns:p="http://schemas.openxmlformats.org/presentationml/2006/main">
  <p:tag name="SWI" val="112"/>
  <p:tag name="CVB" val="112"/>
  <p:tag name="BSN" val="112"/>
  <p:tag name="SVT" val="FALSE"/>
  <p:tag name="NBP" val="1"/>
  <p:tag name="SPT" val="FALSE"/>
  <p:tag name="CII" val="112"/>
</p:tagLst>
</file>

<file path=ppt/tags/tag56.xml><?xml version="1.0" encoding="utf-8"?>
<p:tagLst xmlns:a="http://schemas.openxmlformats.org/drawingml/2006/main" xmlns:r="http://schemas.openxmlformats.org/officeDocument/2006/relationships" xmlns:p="http://schemas.openxmlformats.org/presentationml/2006/main">
  <p:tag name="SWI" val="113"/>
  <p:tag name="CVB" val="113"/>
  <p:tag name="BSN" val="113"/>
  <p:tag name="SVT" val="FALSE"/>
  <p:tag name="NBP" val="1"/>
  <p:tag name="SPT" val="FALSE"/>
  <p:tag name="CII" val="113"/>
</p:tagLst>
</file>

<file path=ppt/tags/tag57.xml><?xml version="1.0" encoding="utf-8"?>
<p:tagLst xmlns:a="http://schemas.openxmlformats.org/drawingml/2006/main" xmlns:r="http://schemas.openxmlformats.org/officeDocument/2006/relationships" xmlns:p="http://schemas.openxmlformats.org/presentationml/2006/main">
  <p:tag name="SWI" val="114"/>
  <p:tag name="CVB" val="114"/>
  <p:tag name="BSN" val="114"/>
  <p:tag name="SVT" val="FALSE"/>
  <p:tag name="NBP" val="1"/>
  <p:tag name="SPT" val="FALSE"/>
  <p:tag name="CII" val="114"/>
</p:tagLst>
</file>

<file path=ppt/tags/tag58.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59.xml><?xml version="1.0" encoding="utf-8"?>
<p:tagLst xmlns:a="http://schemas.openxmlformats.org/drawingml/2006/main" xmlns:r="http://schemas.openxmlformats.org/officeDocument/2006/relationships" xmlns:p="http://schemas.openxmlformats.org/presentationml/2006/main">
  <p:tag name="SWI" val="116"/>
  <p:tag name="CVB" val="116"/>
  <p:tag name="BSN" val="116"/>
  <p:tag name="SVT" val="FALSE"/>
  <p:tag name="NBP" val="1"/>
  <p:tag name="SPT" val="FALSE"/>
  <p:tag name="CII" val="116"/>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60.xml><?xml version="1.0" encoding="utf-8"?>
<p:tagLst xmlns:a="http://schemas.openxmlformats.org/drawingml/2006/main" xmlns:r="http://schemas.openxmlformats.org/officeDocument/2006/relationships" xmlns:p="http://schemas.openxmlformats.org/presentationml/2006/main">
  <p:tag name="SWI" val="117"/>
  <p:tag name="CVB" val="117"/>
  <p:tag name="BSN" val="117"/>
  <p:tag name="SVT" val="FALSE"/>
  <p:tag name="NBP" val="1"/>
  <p:tag name="SPT" val="FALSE"/>
  <p:tag name="CII" val="117"/>
</p:tagLst>
</file>

<file path=ppt/tags/tag61.xml><?xml version="1.0" encoding="utf-8"?>
<p:tagLst xmlns:a="http://schemas.openxmlformats.org/drawingml/2006/main" xmlns:r="http://schemas.openxmlformats.org/officeDocument/2006/relationships" xmlns:p="http://schemas.openxmlformats.org/presentationml/2006/main">
  <p:tag name="SWI" val="118"/>
  <p:tag name="CVB" val="118"/>
  <p:tag name="BSN" val="118"/>
  <p:tag name="SVT" val="FALSE"/>
  <p:tag name="NBP" val="1"/>
  <p:tag name="SPT" val="FALSE"/>
  <p:tag name="CII" val="118"/>
</p:tagLst>
</file>

<file path=ppt/tags/tag62.xml><?xml version="1.0" encoding="utf-8"?>
<p:tagLst xmlns:a="http://schemas.openxmlformats.org/drawingml/2006/main" xmlns:r="http://schemas.openxmlformats.org/officeDocument/2006/relationships" xmlns:p="http://schemas.openxmlformats.org/presentationml/2006/main">
  <p:tag name="SWI" val="119"/>
  <p:tag name="CVB" val="119"/>
  <p:tag name="BSN" val="119"/>
  <p:tag name="SVT" val="FALSE"/>
  <p:tag name="NBP" val="1"/>
  <p:tag name="SPT" val="FALSE"/>
  <p:tag name="CII" val="119"/>
</p:tagLst>
</file>

<file path=ppt/tags/tag63.xml><?xml version="1.0" encoding="utf-8"?>
<p:tagLst xmlns:a="http://schemas.openxmlformats.org/drawingml/2006/main" xmlns:r="http://schemas.openxmlformats.org/officeDocument/2006/relationships" xmlns:p="http://schemas.openxmlformats.org/presentationml/2006/main">
  <p:tag name="SWI" val="120"/>
  <p:tag name="CVB" val="120"/>
  <p:tag name="BSN" val="120"/>
  <p:tag name="SVT" val="FALSE"/>
  <p:tag name="NBP" val="1"/>
  <p:tag name="SPT" val="FALSE"/>
  <p:tag name="CII" val="120"/>
</p:tagLst>
</file>

<file path=ppt/tags/tag64.xml><?xml version="1.0" encoding="utf-8"?>
<p:tagLst xmlns:a="http://schemas.openxmlformats.org/drawingml/2006/main" xmlns:r="http://schemas.openxmlformats.org/officeDocument/2006/relationships" xmlns:p="http://schemas.openxmlformats.org/presentationml/2006/main">
  <p:tag name="SWI" val="121"/>
  <p:tag name="CVB" val="121"/>
  <p:tag name="BSN" val="121"/>
  <p:tag name="SVT" val="FALSE"/>
  <p:tag name="NBP" val="1"/>
  <p:tag name="SPT" val="FALSE"/>
  <p:tag name="CII" val="121"/>
</p:tagLst>
</file>

<file path=ppt/tags/tag65.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6.xml><?xml version="1.0" encoding="utf-8"?>
<p:tagLst xmlns:a="http://schemas.openxmlformats.org/drawingml/2006/main" xmlns:r="http://schemas.openxmlformats.org/officeDocument/2006/relationships" xmlns:p="http://schemas.openxmlformats.org/presentationml/2006/main">
  <p:tag name="SWI" val="122"/>
  <p:tag name="CVB" val="122"/>
  <p:tag name="BSN" val="122"/>
  <p:tag name="SVT" val="FALSE"/>
  <p:tag name="NBP" val="1"/>
  <p:tag name="SPT" val="FALSE"/>
  <p:tag name="CII" val="122"/>
</p:tagLst>
</file>

<file path=ppt/tags/tag67.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8.xml><?xml version="1.0" encoding="utf-8"?>
<p:tagLst xmlns:a="http://schemas.openxmlformats.org/drawingml/2006/main" xmlns:r="http://schemas.openxmlformats.org/officeDocument/2006/relationships" xmlns:p="http://schemas.openxmlformats.org/presentationml/2006/main">
  <p:tag name="SWI" val="123"/>
  <p:tag name="CVB" val="123"/>
  <p:tag name="BSN" val="123"/>
  <p:tag name="SVT" val="FALSE"/>
  <p:tag name="NBP" val="1"/>
  <p:tag name="SPT" val="FALSE"/>
  <p:tag name="CII" val="123"/>
</p:tagLst>
</file>

<file path=ppt/tags/tag69.xml><?xml version="1.0" encoding="utf-8"?>
<p:tagLst xmlns:a="http://schemas.openxmlformats.org/drawingml/2006/main" xmlns:r="http://schemas.openxmlformats.org/officeDocument/2006/relationships" xmlns:p="http://schemas.openxmlformats.org/presentationml/2006/main">
  <p:tag name="SWI" val="124"/>
  <p:tag name="CVB" val="124"/>
  <p:tag name="BSN" val="124"/>
  <p:tag name="SVT" val="FALSE"/>
  <p:tag name="NBP" val="1"/>
  <p:tag name="SPT" val="FALSE"/>
  <p:tag name="CII" val="124"/>
</p:tagLst>
</file>

<file path=ppt/tags/tag7.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70.xml><?xml version="1.0" encoding="utf-8"?>
<p:tagLst xmlns:a="http://schemas.openxmlformats.org/drawingml/2006/main" xmlns:r="http://schemas.openxmlformats.org/officeDocument/2006/relationships" xmlns:p="http://schemas.openxmlformats.org/presentationml/2006/main">
  <p:tag name="SWI" val="125"/>
  <p:tag name="CVB" val="125"/>
  <p:tag name="BSN" val="125"/>
  <p:tag name="SVT" val="FALSE"/>
  <p:tag name="NBP" val="1"/>
  <p:tag name="SPT" val="FALSE"/>
  <p:tag name="CII" val="125"/>
</p:tagLst>
</file>

<file path=ppt/tags/tag71.xml><?xml version="1.0" encoding="utf-8"?>
<p:tagLst xmlns:a="http://schemas.openxmlformats.org/drawingml/2006/main" xmlns:r="http://schemas.openxmlformats.org/officeDocument/2006/relationships" xmlns:p="http://schemas.openxmlformats.org/presentationml/2006/main">
  <p:tag name="SWI" val="126"/>
  <p:tag name="CVB" val="126"/>
  <p:tag name="NBP" val="1"/>
  <p:tag name="SPT" val="FALSE"/>
  <p:tag name="BSN" val="126"/>
  <p:tag name="LFXCI" val="0"/>
  <p:tag name="SVT" val="TRUE"/>
  <p:tag name="CII" val="126"/>
</p:tagLst>
</file>

<file path=ppt/tags/tag72.xml><?xml version="1.0" encoding="utf-8"?>
<p:tagLst xmlns:a="http://schemas.openxmlformats.org/drawingml/2006/main" xmlns:r="http://schemas.openxmlformats.org/officeDocument/2006/relationships" xmlns:p="http://schemas.openxmlformats.org/presentationml/2006/main">
  <p:tag name="SWI" val="127"/>
  <p:tag name="CVB" val="127"/>
  <p:tag name="NBP" val="1"/>
  <p:tag name="SPT" val="FALSE"/>
  <p:tag name="BSN" val="127"/>
  <p:tag name="LFXCI" val="0"/>
  <p:tag name="SVT" val="TRUE"/>
  <p:tag name="CII" val="127"/>
</p:tagLst>
</file>

<file path=ppt/tags/tag73.xml><?xml version="1.0" encoding="utf-8"?>
<p:tagLst xmlns:a="http://schemas.openxmlformats.org/drawingml/2006/main" xmlns:r="http://schemas.openxmlformats.org/officeDocument/2006/relationships" xmlns:p="http://schemas.openxmlformats.org/presentationml/2006/main">
  <p:tag name="SWI" val="130"/>
  <p:tag name="CVB" val="130"/>
  <p:tag name="BSN" val="130"/>
  <p:tag name="SVT" val="FALSE"/>
  <p:tag name="NBP" val="1"/>
  <p:tag name="SPT" val="FALSE"/>
  <p:tag name="CII" val="130"/>
</p:tagLst>
</file>

<file path=ppt/tags/tag74.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5.xml><?xml version="1.0" encoding="utf-8"?>
<p:tagLst xmlns:a="http://schemas.openxmlformats.org/drawingml/2006/main" xmlns:r="http://schemas.openxmlformats.org/officeDocument/2006/relationships" xmlns:p="http://schemas.openxmlformats.org/presentationml/2006/main">
  <p:tag name="SWI" val="131"/>
  <p:tag name="CVB" val="131"/>
  <p:tag name="BSN" val="131"/>
  <p:tag name="SVT" val="FALSE"/>
  <p:tag name="NBP" val="1"/>
  <p:tag name="SPT" val="FALSE"/>
  <p:tag name="CII" val="131"/>
</p:tagLst>
</file>

<file path=ppt/tags/tag76.xml><?xml version="1.0" encoding="utf-8"?>
<p:tagLst xmlns:a="http://schemas.openxmlformats.org/drawingml/2006/main" xmlns:r="http://schemas.openxmlformats.org/officeDocument/2006/relationships" xmlns:p="http://schemas.openxmlformats.org/presentationml/2006/main">
  <p:tag name="SWI" val="132"/>
  <p:tag name="CVB" val="132"/>
  <p:tag name="BSN" val="132"/>
  <p:tag name="SVT" val="FALSE"/>
  <p:tag name="NBP" val="1"/>
  <p:tag name="SPT" val="FALSE"/>
  <p:tag name="CII" val="132"/>
</p:tagLst>
</file>

<file path=ppt/tags/tag77.xml><?xml version="1.0" encoding="utf-8"?>
<p:tagLst xmlns:a="http://schemas.openxmlformats.org/drawingml/2006/main" xmlns:r="http://schemas.openxmlformats.org/officeDocument/2006/relationships" xmlns:p="http://schemas.openxmlformats.org/presentationml/2006/main">
  <p:tag name="SWI" val="133"/>
  <p:tag name="CVB" val="133"/>
  <p:tag name="BSN" val="133"/>
  <p:tag name="SVT" val="FALSE"/>
  <p:tag name="NBP" val="1"/>
  <p:tag name="SPT" val="FALSE"/>
  <p:tag name="CII" val="133"/>
</p:tagLst>
</file>

<file path=ppt/tags/tag78.xml><?xml version="1.0" encoding="utf-8"?>
<p:tagLst xmlns:a="http://schemas.openxmlformats.org/drawingml/2006/main" xmlns:r="http://schemas.openxmlformats.org/officeDocument/2006/relationships" xmlns:p="http://schemas.openxmlformats.org/presentationml/2006/main">
  <p:tag name="SWI" val="134"/>
  <p:tag name="CVB" val="134"/>
  <p:tag name="BSN" val="134"/>
  <p:tag name="SVT" val="FALSE"/>
  <p:tag name="NBP" val="1"/>
  <p:tag name="SPT" val="FALSE"/>
  <p:tag name="CII" val="134"/>
</p:tagLst>
</file>

<file path=ppt/tags/tag79.xml><?xml version="1.0" encoding="utf-8"?>
<p:tagLst xmlns:a="http://schemas.openxmlformats.org/drawingml/2006/main" xmlns:r="http://schemas.openxmlformats.org/officeDocument/2006/relationships" xmlns:p="http://schemas.openxmlformats.org/presentationml/2006/main">
  <p:tag name="SWI" val="135"/>
  <p:tag name="CVB" val="135"/>
  <p:tag name="BSN" val="135"/>
  <p:tag name="SVT" val="FALSE"/>
  <p:tag name="NBP" val="1"/>
  <p:tag name="SPT" val="FALSE"/>
  <p:tag name="CII" val="135"/>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80.xml><?xml version="1.0" encoding="utf-8"?>
<p:tagLst xmlns:a="http://schemas.openxmlformats.org/drawingml/2006/main" xmlns:r="http://schemas.openxmlformats.org/officeDocument/2006/relationships" xmlns:p="http://schemas.openxmlformats.org/presentationml/2006/main">
  <p:tag name="SWI" val="136"/>
  <p:tag name="CVB" val="136"/>
  <p:tag name="BSN" val="136"/>
  <p:tag name="SVT" val="FALSE"/>
  <p:tag name="NBP" val="1"/>
  <p:tag name="SPT" val="FALSE"/>
  <p:tag name="CII" val="136"/>
</p:tagLst>
</file>

<file path=ppt/tags/tag81.xml><?xml version="1.0" encoding="utf-8"?>
<p:tagLst xmlns:a="http://schemas.openxmlformats.org/drawingml/2006/main" xmlns:r="http://schemas.openxmlformats.org/officeDocument/2006/relationships" xmlns:p="http://schemas.openxmlformats.org/presentationml/2006/main">
  <p:tag name="SWI" val="137"/>
  <p:tag name="CVB" val="137"/>
  <p:tag name="BSN" val="137"/>
  <p:tag name="SVT" val="FALSE"/>
  <p:tag name="NBP" val="1"/>
  <p:tag name="SPT" val="FALSE"/>
  <p:tag name="CII" val="137"/>
</p:tagLst>
</file>

<file path=ppt/tags/tag82.xml><?xml version="1.0" encoding="utf-8"?>
<p:tagLst xmlns:a="http://schemas.openxmlformats.org/drawingml/2006/main" xmlns:r="http://schemas.openxmlformats.org/officeDocument/2006/relationships" xmlns:p="http://schemas.openxmlformats.org/presentationml/2006/main">
  <p:tag name="SWI" val="138"/>
  <p:tag name="CVB" val="138"/>
  <p:tag name="BSN" val="138"/>
  <p:tag name="SVT" val="FALSE"/>
  <p:tag name="NBP" val="1"/>
  <p:tag name="SPT" val="FALSE"/>
  <p:tag name="CII" val="138"/>
</p:tagLst>
</file>

<file path=ppt/tags/tag83.xml><?xml version="1.0" encoding="utf-8"?>
<p:tagLst xmlns:a="http://schemas.openxmlformats.org/drawingml/2006/main" xmlns:r="http://schemas.openxmlformats.org/officeDocument/2006/relationships" xmlns:p="http://schemas.openxmlformats.org/presentationml/2006/main">
  <p:tag name="SWI" val="139"/>
  <p:tag name="CVB" val="139"/>
  <p:tag name="BSN" val="139"/>
  <p:tag name="SVT" val="FALSE"/>
  <p:tag name="NBP" val="1"/>
  <p:tag name="SPT" val="FALSE"/>
  <p:tag name="CII" val="139"/>
</p:tagLst>
</file>

<file path=ppt/tags/tag84.xml><?xml version="1.0" encoding="utf-8"?>
<p:tagLst xmlns:a="http://schemas.openxmlformats.org/drawingml/2006/main" xmlns:r="http://schemas.openxmlformats.org/officeDocument/2006/relationships" xmlns:p="http://schemas.openxmlformats.org/presentationml/2006/main">
  <p:tag name="SWI" val="140"/>
  <p:tag name="CVB" val="140"/>
  <p:tag name="BSN" val="140"/>
  <p:tag name="SVT" val="FALSE"/>
  <p:tag name="NBP" val="1"/>
  <p:tag name="SPT" val="FALSE"/>
  <p:tag name="CII" val="140"/>
</p:tagLst>
</file>

<file path=ppt/tags/tag85.xml><?xml version="1.0" encoding="utf-8"?>
<p:tagLst xmlns:a="http://schemas.openxmlformats.org/drawingml/2006/main" xmlns:r="http://schemas.openxmlformats.org/officeDocument/2006/relationships" xmlns:p="http://schemas.openxmlformats.org/presentationml/2006/main">
  <p:tag name="SWI" val="75"/>
  <p:tag name="NBP" val="1"/>
  <p:tag name="CVB" val="75"/>
  <p:tag name="SPT" val="FALSE"/>
  <p:tag name="BSN" val="75"/>
  <p:tag name="LFXCI" val="0"/>
  <p:tag name="SVT" val="TRUE"/>
  <p:tag name="CII" val="75"/>
</p:tagLst>
</file>

<file path=ppt/tags/tag8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141"/>
  <p:tag name="CVB" val="141"/>
  <p:tag name="BSN" val="141"/>
  <p:tag name="SVT" val="FALSE"/>
  <p:tag name="NBP" val="1"/>
  <p:tag name="SPT" val="FALSE"/>
  <p:tag name="CII" val="141"/>
</p:tagLst>
</file>

<file path=ppt/tags/tag9.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8345</TotalTime>
  <Words>7861</Words>
  <Application>Microsoft Office PowerPoint</Application>
  <PresentationFormat>On-screen Show (4:3)</PresentationFormat>
  <Paragraphs>1125</Paragraphs>
  <Slides>98</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98</vt:i4>
      </vt:variant>
    </vt:vector>
  </HeadingPairs>
  <TitlesOfParts>
    <vt:vector size="102" baseType="lpstr">
      <vt:lpstr>Blends</vt:lpstr>
      <vt:lpstr>Worksheet</vt:lpstr>
      <vt:lpstr>Chart</vt:lpstr>
      <vt:lpstr>Equation</vt:lpstr>
      <vt:lpstr>Supercomputing in Plain English  The Tyranny of the Storage Hierarchy</vt:lpstr>
      <vt:lpstr>This is an experiment!</vt:lpstr>
      <vt:lpstr>Access Grid</vt:lpstr>
      <vt:lpstr>H.323 (Polycom etc)</vt:lpstr>
      <vt:lpstr>H.323 from Internet Explorer</vt:lpstr>
      <vt:lpstr>EVO</vt:lpstr>
      <vt:lpstr>QuickTime Broadcaster</vt:lpstr>
      <vt:lpstr>WebEx</vt:lpstr>
      <vt:lpstr>Phone Bridge</vt:lpstr>
      <vt:lpstr>Please Mute Yourself</vt:lpstr>
      <vt:lpstr>Questions via Text: iLinc or E-mail</vt:lpstr>
      <vt:lpstr>Thanks for helping!</vt:lpstr>
      <vt:lpstr>This is an experiment!</vt:lpstr>
      <vt:lpstr>Supercomputing Exercises</vt:lpstr>
      <vt:lpstr>Outline</vt:lpstr>
      <vt:lpstr>The Storage Hierarchy</vt:lpstr>
      <vt:lpstr>A Laptop</vt:lpstr>
      <vt:lpstr>Storage Speed, Size, Cost</vt:lpstr>
      <vt:lpstr> Registers</vt:lpstr>
      <vt:lpstr>What Are Registers?</vt:lpstr>
      <vt:lpstr>How Registers Are Used</vt:lpstr>
      <vt:lpstr>How Many Registers?</vt:lpstr>
      <vt:lpstr> Cache</vt:lpstr>
      <vt:lpstr>What is Cache?</vt:lpstr>
      <vt:lpstr>From Cache to the CPU</vt:lpstr>
      <vt:lpstr>Multiple Levels of Cache</vt:lpstr>
      <vt:lpstr>Why Multiple Levels of Cache?</vt:lpstr>
      <vt:lpstr>Cache &amp; RAM Latencies</vt:lpstr>
      <vt:lpstr>Main Memory</vt:lpstr>
      <vt:lpstr>What is Main Memory?</vt:lpstr>
      <vt:lpstr>What Main Memory Looks Like</vt:lpstr>
      <vt:lpstr>The Relationship Between Main Memory &amp; Cache</vt:lpstr>
      <vt:lpstr>RAM is Slow</vt:lpstr>
      <vt:lpstr>Why Have Cache?</vt:lpstr>
      <vt:lpstr>Cache &amp; RAM Bandwidths</vt:lpstr>
      <vt:lpstr>Cache Use Jargon</vt:lpstr>
      <vt:lpstr>Cache Lines</vt:lpstr>
      <vt:lpstr>How Cache Works</vt:lpstr>
      <vt:lpstr>If It’s in Cache, It’s Also in RAM</vt:lpstr>
      <vt:lpstr>Mapping Cache Lines to RAM</vt:lpstr>
      <vt:lpstr>Direct Mapped Cache</vt:lpstr>
      <vt:lpstr>Direct Mapped Cache Illustration</vt:lpstr>
      <vt:lpstr>Jargon: Cache Conflict</vt:lpstr>
      <vt:lpstr>Problem with Direct Mapped: F90</vt:lpstr>
      <vt:lpstr>Problem with Direct Mapped: C</vt:lpstr>
      <vt:lpstr>Fully Associative Cache</vt:lpstr>
      <vt:lpstr>Fully Associative Illustration</vt:lpstr>
      <vt:lpstr>Set Associative Cache</vt:lpstr>
      <vt:lpstr>2-Way Set Associative Illustration</vt:lpstr>
      <vt:lpstr>Cache Associativity Examples</vt:lpstr>
      <vt:lpstr>If It’s in Cache, It’s Also in RAM</vt:lpstr>
      <vt:lpstr>Changing a Value That’s in Cache</vt:lpstr>
      <vt:lpstr>Cache Store Strategies</vt:lpstr>
      <vt:lpstr>Cache Store Examples</vt:lpstr>
      <vt:lpstr>The Importance of Being Local</vt:lpstr>
      <vt:lpstr>More Data Than Cache</vt:lpstr>
      <vt:lpstr>Improving Your Cache Hit Rate</vt:lpstr>
      <vt:lpstr>Data Locality</vt:lpstr>
      <vt:lpstr>Data Locality Is Empirical: C</vt:lpstr>
      <vt:lpstr>Data Locality Is Empirical: F90</vt:lpstr>
      <vt:lpstr>No Locality Example: C</vt:lpstr>
      <vt:lpstr>No Locality Example: F90</vt:lpstr>
      <vt:lpstr>Permuted vs. Ordered</vt:lpstr>
      <vt:lpstr>Exploiting Data Locality</vt:lpstr>
      <vt:lpstr>A Sample Application</vt:lpstr>
      <vt:lpstr>Matrix Multiply w/Initialization</vt:lpstr>
      <vt:lpstr>Matrix Multiply w/Initialization</vt:lpstr>
      <vt:lpstr>Matrix Multiply Via Intrinsic</vt:lpstr>
      <vt:lpstr>Matrix Multiply Behavior</vt:lpstr>
      <vt:lpstr>Performance of Matrix Multiply</vt:lpstr>
      <vt:lpstr>Tiling</vt:lpstr>
      <vt:lpstr>Tiling</vt:lpstr>
      <vt:lpstr>Tiling Code: F90</vt:lpstr>
      <vt:lpstr>Tiling Code: C</vt:lpstr>
      <vt:lpstr>Multiplying Within a Tile: F90</vt:lpstr>
      <vt:lpstr>Multiplying Within a Tile: C</vt:lpstr>
      <vt:lpstr>Performance with Tiling</vt:lpstr>
      <vt:lpstr>The Advantages of Tiling</vt:lpstr>
      <vt:lpstr>Will Tiling Always Work?</vt:lpstr>
      <vt:lpstr>Hard Disk</vt:lpstr>
      <vt:lpstr>Why Is Hard Disk Slow?</vt:lpstr>
      <vt:lpstr>I/O Strategies</vt:lpstr>
      <vt:lpstr>Avoid Redundant I/O: C</vt:lpstr>
      <vt:lpstr>Avoid Redundant I/O: F90</vt:lpstr>
      <vt:lpstr>Write Binary, Not ASCII</vt:lpstr>
      <vt:lpstr>Problem with Binary I/O</vt:lpstr>
      <vt:lpstr>Portable I/O Libraries</vt:lpstr>
      <vt:lpstr>Virtual Memory</vt:lpstr>
      <vt:lpstr>Virtual Memory</vt:lpstr>
      <vt:lpstr>Virtual Memory (cont’d)</vt:lpstr>
      <vt:lpstr>Virtual Memory (cont’d)</vt:lpstr>
      <vt:lpstr>Cache vs. Virtual Memory</vt:lpstr>
      <vt:lpstr>Storage Use Strategies</vt:lpstr>
      <vt:lpstr>Summer Workshops 2011</vt:lpstr>
      <vt:lpstr>OK Supercomputing Symposium 2011</vt:lpstr>
      <vt:lpstr>SC11 Education Program</vt:lpstr>
      <vt:lpstr>Thanks for your attention!   Questions? www.oscer.ou.edu</vt:lpstr>
      <vt:lpstr>References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The Tyranny of the Storage Hierarchy</dc:title>
  <dc:creator>Henry Neeman</dc:creator>
  <cp:lastModifiedBy>hneeman</cp:lastModifiedBy>
  <cp:revision>457</cp:revision>
  <cp:lastPrinted>1601-01-01T00:00:00Z</cp:lastPrinted>
  <dcterms:created xsi:type="dcterms:W3CDTF">2001-08-18T12:37:15Z</dcterms:created>
  <dcterms:modified xsi:type="dcterms:W3CDTF">2011-02-14T07:01:55Z</dcterms:modified>
</cp:coreProperties>
</file>