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2.xml" ContentType="application/vnd.openxmlformats-officedocument.presentationml.tags+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2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3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3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36.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4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45.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46.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4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4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49.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50.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1.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5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5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5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5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56.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5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5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7.xml" ContentType="application/vnd.openxmlformats-officedocument.presentationml.tags+xml"/>
  <Override PartName="/ppt/tags/tag78.xml" ContentType="application/vnd.openxmlformats-officedocument.presentationml.tags+xml"/>
  <Override PartName="/ppt/notesSlides/notesSlide5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ags/tag79.xml" ContentType="application/vnd.openxmlformats-officedocument.presentationml.tags+xml"/>
  <Override PartName="/ppt/notesSlides/notesSlide6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68.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notesSlides/notesSlide69.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70.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notesSlides/notesSlide71.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notesSlides/notesSlide7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Lst>
  <p:notesMasterIdLst>
    <p:notesMasterId r:id="rId75"/>
  </p:notesMasterIdLst>
  <p:handoutMasterIdLst>
    <p:handoutMasterId r:id="rId76"/>
  </p:handoutMasterIdLst>
  <p:sldIdLst>
    <p:sldId id="701" r:id="rId2"/>
    <p:sldId id="834" r:id="rId3"/>
    <p:sldId id="835" r:id="rId4"/>
    <p:sldId id="836" r:id="rId5"/>
    <p:sldId id="849" r:id="rId6"/>
    <p:sldId id="850" r:id="rId7"/>
    <p:sldId id="839" r:id="rId8"/>
    <p:sldId id="840" r:id="rId9"/>
    <p:sldId id="841" r:id="rId10"/>
    <p:sldId id="842" r:id="rId11"/>
    <p:sldId id="843" r:id="rId12"/>
    <p:sldId id="844" r:id="rId13"/>
    <p:sldId id="845" r:id="rId14"/>
    <p:sldId id="846" r:id="rId15"/>
    <p:sldId id="851" r:id="rId16"/>
    <p:sldId id="848" r:id="rId17"/>
    <p:sldId id="639" r:id="rId18"/>
    <p:sldId id="640" r:id="rId19"/>
    <p:sldId id="641" r:id="rId20"/>
    <p:sldId id="347" r:id="rId21"/>
    <p:sldId id="833" r:id="rId22"/>
    <p:sldId id="348" r:id="rId23"/>
    <p:sldId id="349" r:id="rId24"/>
    <p:sldId id="350" r:id="rId25"/>
    <p:sldId id="829" r:id="rId26"/>
    <p:sldId id="765" r:id="rId27"/>
    <p:sldId id="766" r:id="rId28"/>
    <p:sldId id="767" r:id="rId29"/>
    <p:sldId id="503" r:id="rId30"/>
    <p:sldId id="775" r:id="rId31"/>
    <p:sldId id="505" r:id="rId32"/>
    <p:sldId id="568" r:id="rId33"/>
    <p:sldId id="569" r:id="rId34"/>
    <p:sldId id="508" r:id="rId35"/>
    <p:sldId id="509" r:id="rId36"/>
    <p:sldId id="343" r:id="rId37"/>
    <p:sldId id="344" r:id="rId38"/>
    <p:sldId id="777" r:id="rId39"/>
    <p:sldId id="778" r:id="rId40"/>
    <p:sldId id="804" r:id="rId41"/>
    <p:sldId id="780" r:id="rId42"/>
    <p:sldId id="680" r:id="rId43"/>
    <p:sldId id="283" r:id="rId44"/>
    <p:sldId id="333" r:id="rId45"/>
    <p:sldId id="304" r:id="rId46"/>
    <p:sldId id="305" r:id="rId47"/>
    <p:sldId id="306" r:id="rId48"/>
    <p:sldId id="307" r:id="rId49"/>
    <p:sldId id="308" r:id="rId50"/>
    <p:sldId id="309" r:id="rId51"/>
    <p:sldId id="310" r:id="rId52"/>
    <p:sldId id="338" r:id="rId53"/>
    <p:sldId id="553" r:id="rId54"/>
    <p:sldId id="552" r:id="rId55"/>
    <p:sldId id="339" r:id="rId56"/>
    <p:sldId id="623" r:id="rId57"/>
    <p:sldId id="624" r:id="rId58"/>
    <p:sldId id="831" r:id="rId59"/>
    <p:sldId id="832" r:id="rId60"/>
    <p:sldId id="700" r:id="rId61"/>
    <p:sldId id="626" r:id="rId62"/>
    <p:sldId id="627" r:id="rId63"/>
    <p:sldId id="628" r:id="rId64"/>
    <p:sldId id="629" r:id="rId65"/>
    <p:sldId id="630" r:id="rId66"/>
    <p:sldId id="692" r:id="rId67"/>
    <p:sldId id="774" r:id="rId68"/>
    <p:sldId id="313" r:id="rId69"/>
    <p:sldId id="314" r:id="rId70"/>
    <p:sldId id="315" r:id="rId71"/>
    <p:sldId id="382" r:id="rId72"/>
    <p:sldId id="467" r:id="rId73"/>
    <p:sldId id="270" r:id="rId74"/>
  </p:sldIdLst>
  <p:sldSz cx="9144000" cy="6858000" type="screen4x3"/>
  <p:notesSz cx="6858000" cy="9144000"/>
  <p:custDataLst>
    <p:tags r:id="rId77"/>
  </p:custDataLst>
  <p:defaultTextStyle>
    <a:defPPr>
      <a:defRPr lang="en-US"/>
    </a:defPPr>
    <a:lvl1pPr algn="ctr" rtl="0" fontAlgn="base">
      <a:spcBef>
        <a:spcPct val="0"/>
      </a:spcBef>
      <a:spcAft>
        <a:spcPct val="0"/>
      </a:spcAft>
      <a:defRPr kern="1200">
        <a:solidFill>
          <a:schemeClr val="tx1"/>
        </a:solidFill>
        <a:latin typeface="Times New Roman" pitchFamily="18" charset="0"/>
        <a:ea typeface="+mn-ea"/>
        <a:cs typeface="+mn-cs"/>
      </a:defRPr>
    </a:lvl1pPr>
    <a:lvl2pPr marL="457200" algn="ctr" rtl="0" fontAlgn="base">
      <a:spcBef>
        <a:spcPct val="0"/>
      </a:spcBef>
      <a:spcAft>
        <a:spcPct val="0"/>
      </a:spcAft>
      <a:defRPr kern="1200">
        <a:solidFill>
          <a:schemeClr val="tx1"/>
        </a:solidFill>
        <a:latin typeface="Times New Roman" pitchFamily="18" charset="0"/>
        <a:ea typeface="+mn-ea"/>
        <a:cs typeface="+mn-cs"/>
      </a:defRPr>
    </a:lvl2pPr>
    <a:lvl3pPr marL="914400" algn="ctr" rtl="0" fontAlgn="base">
      <a:spcBef>
        <a:spcPct val="0"/>
      </a:spcBef>
      <a:spcAft>
        <a:spcPct val="0"/>
      </a:spcAft>
      <a:defRPr kern="1200">
        <a:solidFill>
          <a:schemeClr val="tx1"/>
        </a:solidFill>
        <a:latin typeface="Times New Roman" pitchFamily="18" charset="0"/>
        <a:ea typeface="+mn-ea"/>
        <a:cs typeface="+mn-cs"/>
      </a:defRPr>
    </a:lvl3pPr>
    <a:lvl4pPr marL="1371600" algn="ctr" rtl="0" fontAlgn="base">
      <a:spcBef>
        <a:spcPct val="0"/>
      </a:spcBef>
      <a:spcAft>
        <a:spcPct val="0"/>
      </a:spcAft>
      <a:defRPr kern="1200">
        <a:solidFill>
          <a:schemeClr val="tx1"/>
        </a:solidFill>
        <a:latin typeface="Times New Roman" pitchFamily="18" charset="0"/>
        <a:ea typeface="+mn-ea"/>
        <a:cs typeface="+mn-cs"/>
      </a:defRPr>
    </a:lvl4pPr>
    <a:lvl5pPr marL="1828800" algn="ctr"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FF"/>
    <a:srgbClr val="CC99FF"/>
    <a:srgbClr val="800080"/>
    <a:srgbClr val="CC6600"/>
    <a:srgbClr val="008000"/>
    <a:srgbClr val="A50021"/>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3445" autoAdjust="0"/>
  </p:normalViewPr>
  <p:slideViewPr>
    <p:cSldViewPr>
      <p:cViewPr varScale="1">
        <p:scale>
          <a:sx n="56" d="100"/>
          <a:sy n="56" d="100"/>
        </p:scale>
        <p:origin x="84" y="2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oleObject" Target="file:///G:\Desktop2\HPC\HPCWorkshops\Overview\top50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G:\Desktop2\HPC\HPCWorkshops\Overview\top50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G:\Desktop2\HPC\HPCWorkshops\Overview\top50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GFLOPs</c:v>
                </c:pt>
              </c:strCache>
            </c:strRef>
          </c:tx>
          <c:spPr>
            <a:ln w="25400" cap="rnd">
              <a:solidFill>
                <a:schemeClr val="tx2">
                  <a:lumMod val="75000"/>
                </a:schemeClr>
              </a:solidFill>
              <a:round/>
            </a:ln>
            <a:effectLst/>
          </c:spPr>
          <c:marker>
            <c:symbol val="circle"/>
            <c:size val="5"/>
            <c:spPr>
              <a:solidFill>
                <a:schemeClr val="tx2">
                  <a:lumMod val="75000"/>
                </a:schemeClr>
              </a:solidFill>
              <a:ln w="12700">
                <a:solidFill>
                  <a:schemeClr val="accent1">
                    <a:lumMod val="50000"/>
                  </a:schemeClr>
                </a:solidFill>
              </a:ln>
              <a:effectLst/>
            </c:spPr>
          </c:marker>
          <c:xVal>
            <c:numRef>
              <c:f>Sheet1!$A$2:$A$51</c:f>
              <c:numCache>
                <c:formatCode>General</c:formatCode>
                <c:ptCount val="50"/>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pt idx="44">
                  <c:v>2015.5</c:v>
                </c:pt>
                <c:pt idx="45">
                  <c:v>2015.9</c:v>
                </c:pt>
                <c:pt idx="46">
                  <c:v>2016.5</c:v>
                </c:pt>
                <c:pt idx="47">
                  <c:v>2016.9</c:v>
                </c:pt>
                <c:pt idx="48">
                  <c:v>2017.5</c:v>
                </c:pt>
                <c:pt idx="49">
                  <c:v>2017.9</c:v>
                </c:pt>
              </c:numCache>
            </c:numRef>
          </c:xVal>
          <c:yVal>
            <c:numRef>
              <c:f>Sheet1!$B$2:$B$51</c:f>
              <c:numCache>
                <c:formatCode>#,##0</c:formatCode>
                <c:ptCount val="50"/>
                <c:pt idx="0">
                  <c:v>59.7</c:v>
                </c:pt>
                <c:pt idx="1">
                  <c:v>124</c:v>
                </c:pt>
                <c:pt idx="2">
                  <c:v>143.4</c:v>
                </c:pt>
                <c:pt idx="3">
                  <c:v>170</c:v>
                </c:pt>
                <c:pt idx="4">
                  <c:v>170</c:v>
                </c:pt>
                <c:pt idx="5">
                  <c:v>170</c:v>
                </c:pt>
                <c:pt idx="6">
                  <c:v>220.4</c:v>
                </c:pt>
                <c:pt idx="7">
                  <c:v>368.2</c:v>
                </c:pt>
                <c:pt idx="8">
                  <c:v>1068</c:v>
                </c:pt>
                <c:pt idx="9">
                  <c:v>1338</c:v>
                </c:pt>
                <c:pt idx="10">
                  <c:v>1338</c:v>
                </c:pt>
                <c:pt idx="11">
                  <c:v>1338</c:v>
                </c:pt>
                <c:pt idx="12">
                  <c:v>2120</c:v>
                </c:pt>
                <c:pt idx="13">
                  <c:v>2379</c:v>
                </c:pt>
                <c:pt idx="14">
                  <c:v>2379</c:v>
                </c:pt>
                <c:pt idx="15">
                  <c:v>4938</c:v>
                </c:pt>
                <c:pt idx="16">
                  <c:v>7726</c:v>
                </c:pt>
                <c:pt idx="17">
                  <c:v>7226</c:v>
                </c:pt>
                <c:pt idx="18">
                  <c:v>35860</c:v>
                </c:pt>
                <c:pt idx="19">
                  <c:v>35860</c:v>
                </c:pt>
                <c:pt idx="20">
                  <c:v>35860</c:v>
                </c:pt>
                <c:pt idx="21">
                  <c:v>35860</c:v>
                </c:pt>
                <c:pt idx="22">
                  <c:v>35860</c:v>
                </c:pt>
                <c:pt idx="23">
                  <c:v>70720</c:v>
                </c:pt>
                <c:pt idx="24">
                  <c:v>136800</c:v>
                </c:pt>
                <c:pt idx="25">
                  <c:v>280600</c:v>
                </c:pt>
                <c:pt idx="26">
                  <c:v>280600</c:v>
                </c:pt>
                <c:pt idx="27">
                  <c:v>280600</c:v>
                </c:pt>
                <c:pt idx="28">
                  <c:v>280600</c:v>
                </c:pt>
                <c:pt idx="29">
                  <c:v>478200</c:v>
                </c:pt>
                <c:pt idx="30">
                  <c:v>1026000</c:v>
                </c:pt>
                <c:pt idx="31">
                  <c:v>1105000</c:v>
                </c:pt>
                <c:pt idx="32">
                  <c:v>1105000</c:v>
                </c:pt>
                <c:pt idx="33">
                  <c:v>1759000</c:v>
                </c:pt>
                <c:pt idx="34">
                  <c:v>1759000</c:v>
                </c:pt>
                <c:pt idx="35">
                  <c:v>2566000</c:v>
                </c:pt>
                <c:pt idx="36">
                  <c:v>8162000</c:v>
                </c:pt>
                <c:pt idx="37">
                  <c:v>10510000</c:v>
                </c:pt>
                <c:pt idx="38">
                  <c:v>16324800</c:v>
                </c:pt>
                <c:pt idx="39">
                  <c:v>17590000</c:v>
                </c:pt>
                <c:pt idx="40">
                  <c:v>33862700</c:v>
                </c:pt>
                <c:pt idx="41">
                  <c:v>33862700</c:v>
                </c:pt>
                <c:pt idx="42">
                  <c:v>33862700</c:v>
                </c:pt>
                <c:pt idx="43">
                  <c:v>33862700</c:v>
                </c:pt>
                <c:pt idx="44">
                  <c:v>33862700</c:v>
                </c:pt>
                <c:pt idx="45">
                  <c:v>33862700</c:v>
                </c:pt>
                <c:pt idx="46">
                  <c:v>93014600</c:v>
                </c:pt>
                <c:pt idx="47">
                  <c:v>93014600</c:v>
                </c:pt>
                <c:pt idx="48">
                  <c:v>93014600</c:v>
                </c:pt>
                <c:pt idx="49">
                  <c:v>93014600</c:v>
                </c:pt>
              </c:numCache>
            </c:numRef>
          </c:yVal>
          <c:smooth val="0"/>
        </c:ser>
        <c:ser>
          <c:idx val="1"/>
          <c:order val="1"/>
          <c:tx>
            <c:strRef>
              <c:f>Sheet1!$C$1</c:f>
              <c:strCache>
                <c:ptCount val="1"/>
                <c:pt idx="0">
                  <c:v>Moore</c:v>
                </c:pt>
              </c:strCache>
            </c:strRef>
          </c:tx>
          <c:spPr>
            <a:ln w="25400" cap="rnd">
              <a:solidFill>
                <a:srgbClr val="DD41B4"/>
              </a:solidFill>
              <a:round/>
            </a:ln>
            <a:effectLst/>
          </c:spPr>
          <c:marker>
            <c:symbol val="circle"/>
            <c:size val="5"/>
            <c:spPr>
              <a:noFill/>
              <a:ln w="12700">
                <a:noFill/>
              </a:ln>
              <a:effectLst/>
            </c:spPr>
          </c:marker>
          <c:xVal>
            <c:numRef>
              <c:f>Sheet1!$A$2:$A$51</c:f>
              <c:numCache>
                <c:formatCode>General</c:formatCode>
                <c:ptCount val="50"/>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pt idx="44">
                  <c:v>2015.5</c:v>
                </c:pt>
                <c:pt idx="45">
                  <c:v>2015.9</c:v>
                </c:pt>
                <c:pt idx="46">
                  <c:v>2016.5</c:v>
                </c:pt>
                <c:pt idx="47">
                  <c:v>2016.9</c:v>
                </c:pt>
                <c:pt idx="48">
                  <c:v>2017.5</c:v>
                </c:pt>
                <c:pt idx="49">
                  <c:v>2017.9</c:v>
                </c:pt>
              </c:numCache>
            </c:numRef>
          </c:xVal>
          <c:yVal>
            <c:numRef>
              <c:f>Sheet1!$C$2:$C$51</c:f>
              <c:numCache>
                <c:formatCode>#,##0.00</c:formatCode>
                <c:ptCount val="50"/>
                <c:pt idx="0">
                  <c:v>59.7</c:v>
                </c:pt>
                <c:pt idx="1">
                  <c:v>70.995664765662454</c:v>
                </c:pt>
                <c:pt idx="2">
                  <c:v>84.428549673673785</c:v>
                </c:pt>
                <c:pt idx="3">
                  <c:v>100.40303198129352</c:v>
                </c:pt>
                <c:pt idx="4">
                  <c:v>119.4</c:v>
                </c:pt>
                <c:pt idx="5">
                  <c:v>141.99132953132491</c:v>
                </c:pt>
                <c:pt idx="6">
                  <c:v>168.85709934734757</c:v>
                </c:pt>
                <c:pt idx="7">
                  <c:v>200.80606396258705</c:v>
                </c:pt>
                <c:pt idx="8">
                  <c:v>238.8</c:v>
                </c:pt>
                <c:pt idx="9">
                  <c:v>283.98265906264982</c:v>
                </c:pt>
                <c:pt idx="10">
                  <c:v>337.71419869469514</c:v>
                </c:pt>
                <c:pt idx="11">
                  <c:v>401.61212792517409</c:v>
                </c:pt>
                <c:pt idx="12">
                  <c:v>477.6</c:v>
                </c:pt>
                <c:pt idx="13">
                  <c:v>567.96531812529963</c:v>
                </c:pt>
                <c:pt idx="14">
                  <c:v>675.42839738939028</c:v>
                </c:pt>
                <c:pt idx="15">
                  <c:v>803.22425585034819</c:v>
                </c:pt>
                <c:pt idx="16">
                  <c:v>955.2</c:v>
                </c:pt>
                <c:pt idx="17">
                  <c:v>1135.9306362505993</c:v>
                </c:pt>
                <c:pt idx="18">
                  <c:v>1350.8567947787806</c:v>
                </c:pt>
                <c:pt idx="19">
                  <c:v>1606.4485117006964</c:v>
                </c:pt>
                <c:pt idx="20">
                  <c:v>1910.4</c:v>
                </c:pt>
                <c:pt idx="21">
                  <c:v>2271.8612725011985</c:v>
                </c:pt>
                <c:pt idx="22">
                  <c:v>2701.7135895575611</c:v>
                </c:pt>
                <c:pt idx="23">
                  <c:v>3212.8970234013927</c:v>
                </c:pt>
                <c:pt idx="24">
                  <c:v>3820.8</c:v>
                </c:pt>
                <c:pt idx="25">
                  <c:v>4543.7225450023971</c:v>
                </c:pt>
                <c:pt idx="26">
                  <c:v>5403.4271791151223</c:v>
                </c:pt>
                <c:pt idx="27">
                  <c:v>6425.7940468027855</c:v>
                </c:pt>
                <c:pt idx="28">
                  <c:v>7641.6</c:v>
                </c:pt>
                <c:pt idx="29">
                  <c:v>9087.4450900047941</c:v>
                </c:pt>
                <c:pt idx="30">
                  <c:v>10806.854358230245</c:v>
                </c:pt>
                <c:pt idx="31">
                  <c:v>12851.588093605571</c:v>
                </c:pt>
                <c:pt idx="32">
                  <c:v>15283.2</c:v>
                </c:pt>
                <c:pt idx="33">
                  <c:v>18174.890180009588</c:v>
                </c:pt>
                <c:pt idx="34">
                  <c:v>21613.708716460489</c:v>
                </c:pt>
                <c:pt idx="35">
                  <c:v>25703.176187211142</c:v>
                </c:pt>
                <c:pt idx="36">
                  <c:v>30566.400000000001</c:v>
                </c:pt>
                <c:pt idx="37">
                  <c:v>36349.780360019176</c:v>
                </c:pt>
                <c:pt idx="38">
                  <c:v>43227.417432920978</c:v>
                </c:pt>
                <c:pt idx="39">
                  <c:v>51406.352374422284</c:v>
                </c:pt>
                <c:pt idx="40">
                  <c:v>61132.800000000003</c:v>
                </c:pt>
                <c:pt idx="41">
                  <c:v>72699.560720038353</c:v>
                </c:pt>
                <c:pt idx="42">
                  <c:v>86454.834865841956</c:v>
                </c:pt>
                <c:pt idx="43">
                  <c:v>102812.70474884457</c:v>
                </c:pt>
                <c:pt idx="44">
                  <c:v>122265.60000000001</c:v>
                </c:pt>
                <c:pt idx="45">
                  <c:v>145399.12144007671</c:v>
                </c:pt>
                <c:pt idx="46">
                  <c:v>172909.66973168391</c:v>
                </c:pt>
                <c:pt idx="47">
                  <c:v>205625.40949768914</c:v>
                </c:pt>
                <c:pt idx="48">
                  <c:v>244531.20000000001</c:v>
                </c:pt>
                <c:pt idx="49">
                  <c:v>290798.24288015341</c:v>
                </c:pt>
              </c:numCache>
            </c:numRef>
          </c:yVal>
          <c:smooth val="0"/>
        </c:ser>
        <c:dLbls>
          <c:showLegendKey val="0"/>
          <c:showVal val="0"/>
          <c:showCatName val="0"/>
          <c:showSerName val="0"/>
          <c:showPercent val="0"/>
          <c:showBubbleSize val="0"/>
        </c:dLbls>
        <c:axId val="1775755488"/>
        <c:axId val="1775752768"/>
      </c:scatterChart>
      <c:valAx>
        <c:axId val="1775755488"/>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5752768"/>
        <c:crosses val="autoZero"/>
        <c:crossBetween val="midCat"/>
      </c:valAx>
      <c:valAx>
        <c:axId val="1775752768"/>
        <c:scaling>
          <c:logBase val="10"/>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5755488"/>
        <c:crosses val="autoZero"/>
        <c:crossBetween val="midCat"/>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8864358895695164"/>
          <c:y val="0.11782264004782257"/>
          <c:w val="0.16036132983377077"/>
          <c:h val="0.15625109361329836"/>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GFLOPs</c:v>
                </c:pt>
              </c:strCache>
            </c:strRef>
          </c:tx>
          <c:spPr>
            <a:ln w="25400" cap="rnd">
              <a:solidFill>
                <a:schemeClr val="tx2">
                  <a:lumMod val="75000"/>
                </a:schemeClr>
              </a:solidFill>
              <a:round/>
            </a:ln>
            <a:effectLst/>
          </c:spPr>
          <c:marker>
            <c:symbol val="circle"/>
            <c:size val="5"/>
            <c:spPr>
              <a:solidFill>
                <a:schemeClr val="tx2">
                  <a:lumMod val="75000"/>
                </a:schemeClr>
              </a:solidFill>
              <a:ln w="12700">
                <a:solidFill>
                  <a:schemeClr val="accent1">
                    <a:lumMod val="50000"/>
                  </a:schemeClr>
                </a:solidFill>
              </a:ln>
              <a:effectLst/>
            </c:spPr>
          </c:marker>
          <c:xVal>
            <c:numRef>
              <c:f>Sheet1!$A$2:$A$51</c:f>
              <c:numCache>
                <c:formatCode>General</c:formatCode>
                <c:ptCount val="50"/>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pt idx="44">
                  <c:v>2015.5</c:v>
                </c:pt>
                <c:pt idx="45">
                  <c:v>2015.9</c:v>
                </c:pt>
                <c:pt idx="46">
                  <c:v>2016.5</c:v>
                </c:pt>
                <c:pt idx="47">
                  <c:v>2016.9</c:v>
                </c:pt>
                <c:pt idx="48">
                  <c:v>2017.5</c:v>
                </c:pt>
                <c:pt idx="49">
                  <c:v>2017.9</c:v>
                </c:pt>
              </c:numCache>
            </c:numRef>
          </c:xVal>
          <c:yVal>
            <c:numRef>
              <c:f>Sheet1!$B$2:$B$51</c:f>
              <c:numCache>
                <c:formatCode>#,##0</c:formatCode>
                <c:ptCount val="50"/>
                <c:pt idx="0">
                  <c:v>59.7</c:v>
                </c:pt>
                <c:pt idx="1">
                  <c:v>124</c:v>
                </c:pt>
                <c:pt idx="2">
                  <c:v>143.4</c:v>
                </c:pt>
                <c:pt idx="3">
                  <c:v>170</c:v>
                </c:pt>
                <c:pt idx="4">
                  <c:v>170</c:v>
                </c:pt>
                <c:pt idx="5">
                  <c:v>170</c:v>
                </c:pt>
                <c:pt idx="6">
                  <c:v>220.4</c:v>
                </c:pt>
                <c:pt idx="7">
                  <c:v>368.2</c:v>
                </c:pt>
                <c:pt idx="8">
                  <c:v>1068</c:v>
                </c:pt>
                <c:pt idx="9">
                  <c:v>1338</c:v>
                </c:pt>
                <c:pt idx="10">
                  <c:v>1338</c:v>
                </c:pt>
                <c:pt idx="11">
                  <c:v>1338</c:v>
                </c:pt>
                <c:pt idx="12">
                  <c:v>2120</c:v>
                </c:pt>
                <c:pt idx="13">
                  <c:v>2379</c:v>
                </c:pt>
                <c:pt idx="14">
                  <c:v>2379</c:v>
                </c:pt>
                <c:pt idx="15">
                  <c:v>4938</c:v>
                </c:pt>
                <c:pt idx="16">
                  <c:v>7726</c:v>
                </c:pt>
                <c:pt idx="17">
                  <c:v>7226</c:v>
                </c:pt>
                <c:pt idx="18">
                  <c:v>35860</c:v>
                </c:pt>
                <c:pt idx="19">
                  <c:v>35860</c:v>
                </c:pt>
                <c:pt idx="20">
                  <c:v>35860</c:v>
                </c:pt>
                <c:pt idx="21">
                  <c:v>35860</c:v>
                </c:pt>
                <c:pt idx="22">
                  <c:v>35860</c:v>
                </c:pt>
                <c:pt idx="23">
                  <c:v>70720</c:v>
                </c:pt>
                <c:pt idx="24">
                  <c:v>136800</c:v>
                </c:pt>
                <c:pt idx="25">
                  <c:v>280600</c:v>
                </c:pt>
                <c:pt idx="26">
                  <c:v>280600</c:v>
                </c:pt>
                <c:pt idx="27">
                  <c:v>280600</c:v>
                </c:pt>
                <c:pt idx="28">
                  <c:v>280600</c:v>
                </c:pt>
                <c:pt idx="29">
                  <c:v>478200</c:v>
                </c:pt>
                <c:pt idx="30">
                  <c:v>1026000</c:v>
                </c:pt>
                <c:pt idx="31">
                  <c:v>1105000</c:v>
                </c:pt>
                <c:pt idx="32">
                  <c:v>1105000</c:v>
                </c:pt>
                <c:pt idx="33">
                  <c:v>1759000</c:v>
                </c:pt>
                <c:pt idx="34">
                  <c:v>1759000</c:v>
                </c:pt>
                <c:pt idx="35">
                  <c:v>2566000</c:v>
                </c:pt>
                <c:pt idx="36">
                  <c:v>8162000</c:v>
                </c:pt>
                <c:pt idx="37">
                  <c:v>10510000</c:v>
                </c:pt>
                <c:pt idx="38">
                  <c:v>16324800</c:v>
                </c:pt>
                <c:pt idx="39">
                  <c:v>17590000</c:v>
                </c:pt>
                <c:pt idx="40">
                  <c:v>33862700</c:v>
                </c:pt>
                <c:pt idx="41">
                  <c:v>33862700</c:v>
                </c:pt>
                <c:pt idx="42">
                  <c:v>33862700</c:v>
                </c:pt>
                <c:pt idx="43">
                  <c:v>33862700</c:v>
                </c:pt>
                <c:pt idx="44">
                  <c:v>33862700</c:v>
                </c:pt>
                <c:pt idx="45">
                  <c:v>33862700</c:v>
                </c:pt>
                <c:pt idx="46">
                  <c:v>93014600</c:v>
                </c:pt>
                <c:pt idx="47">
                  <c:v>93014600</c:v>
                </c:pt>
                <c:pt idx="48">
                  <c:v>93014600</c:v>
                </c:pt>
                <c:pt idx="49">
                  <c:v>93014600</c:v>
                </c:pt>
              </c:numCache>
            </c:numRef>
          </c:yVal>
          <c:smooth val="0"/>
        </c:ser>
        <c:ser>
          <c:idx val="1"/>
          <c:order val="1"/>
          <c:tx>
            <c:strRef>
              <c:f>Sheet1!$C$1</c:f>
              <c:strCache>
                <c:ptCount val="1"/>
                <c:pt idx="0">
                  <c:v>Moore</c:v>
                </c:pt>
              </c:strCache>
            </c:strRef>
          </c:tx>
          <c:spPr>
            <a:ln w="25400" cap="rnd">
              <a:solidFill>
                <a:srgbClr val="DD41B4"/>
              </a:solidFill>
              <a:round/>
            </a:ln>
            <a:effectLst/>
          </c:spPr>
          <c:marker>
            <c:symbol val="circle"/>
            <c:size val="5"/>
            <c:spPr>
              <a:noFill/>
              <a:ln w="12700">
                <a:noFill/>
              </a:ln>
              <a:effectLst/>
            </c:spPr>
          </c:marker>
          <c:xVal>
            <c:numRef>
              <c:f>Sheet1!$A$2:$A$51</c:f>
              <c:numCache>
                <c:formatCode>General</c:formatCode>
                <c:ptCount val="50"/>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pt idx="44">
                  <c:v>2015.5</c:v>
                </c:pt>
                <c:pt idx="45">
                  <c:v>2015.9</c:v>
                </c:pt>
                <c:pt idx="46">
                  <c:v>2016.5</c:v>
                </c:pt>
                <c:pt idx="47">
                  <c:v>2016.9</c:v>
                </c:pt>
                <c:pt idx="48">
                  <c:v>2017.5</c:v>
                </c:pt>
                <c:pt idx="49">
                  <c:v>2017.9</c:v>
                </c:pt>
              </c:numCache>
            </c:numRef>
          </c:xVal>
          <c:yVal>
            <c:numRef>
              <c:f>Sheet1!$C$2:$C$51</c:f>
              <c:numCache>
                <c:formatCode>#,##0.00</c:formatCode>
                <c:ptCount val="50"/>
                <c:pt idx="0">
                  <c:v>59.7</c:v>
                </c:pt>
                <c:pt idx="1">
                  <c:v>70.995664765662454</c:v>
                </c:pt>
                <c:pt idx="2">
                  <c:v>84.428549673673785</c:v>
                </c:pt>
                <c:pt idx="3">
                  <c:v>100.40303198129352</c:v>
                </c:pt>
                <c:pt idx="4">
                  <c:v>119.4</c:v>
                </c:pt>
                <c:pt idx="5">
                  <c:v>141.99132953132491</c:v>
                </c:pt>
                <c:pt idx="6">
                  <c:v>168.85709934734757</c:v>
                </c:pt>
                <c:pt idx="7">
                  <c:v>200.80606396258705</c:v>
                </c:pt>
                <c:pt idx="8">
                  <c:v>238.8</c:v>
                </c:pt>
                <c:pt idx="9">
                  <c:v>283.98265906264982</c:v>
                </c:pt>
                <c:pt idx="10">
                  <c:v>337.71419869469514</c:v>
                </c:pt>
                <c:pt idx="11">
                  <c:v>401.61212792517409</c:v>
                </c:pt>
                <c:pt idx="12">
                  <c:v>477.6</c:v>
                </c:pt>
                <c:pt idx="13">
                  <c:v>567.96531812529963</c:v>
                </c:pt>
                <c:pt idx="14">
                  <c:v>675.42839738939028</c:v>
                </c:pt>
                <c:pt idx="15">
                  <c:v>803.22425585034819</c:v>
                </c:pt>
                <c:pt idx="16">
                  <c:v>955.2</c:v>
                </c:pt>
                <c:pt idx="17">
                  <c:v>1135.9306362505993</c:v>
                </c:pt>
                <c:pt idx="18">
                  <c:v>1350.8567947787806</c:v>
                </c:pt>
                <c:pt idx="19">
                  <c:v>1606.4485117006964</c:v>
                </c:pt>
                <c:pt idx="20">
                  <c:v>1910.4</c:v>
                </c:pt>
                <c:pt idx="21">
                  <c:v>2271.8612725011985</c:v>
                </c:pt>
                <c:pt idx="22">
                  <c:v>2701.7135895575611</c:v>
                </c:pt>
                <c:pt idx="23">
                  <c:v>3212.8970234013927</c:v>
                </c:pt>
                <c:pt idx="24">
                  <c:v>3820.8</c:v>
                </c:pt>
                <c:pt idx="25">
                  <c:v>4543.7225450023971</c:v>
                </c:pt>
                <c:pt idx="26">
                  <c:v>5403.4271791151223</c:v>
                </c:pt>
                <c:pt idx="27">
                  <c:v>6425.7940468027855</c:v>
                </c:pt>
                <c:pt idx="28">
                  <c:v>7641.6</c:v>
                </c:pt>
                <c:pt idx="29">
                  <c:v>9087.4450900047941</c:v>
                </c:pt>
                <c:pt idx="30">
                  <c:v>10806.854358230245</c:v>
                </c:pt>
                <c:pt idx="31">
                  <c:v>12851.588093605571</c:v>
                </c:pt>
                <c:pt idx="32">
                  <c:v>15283.2</c:v>
                </c:pt>
                <c:pt idx="33">
                  <c:v>18174.890180009588</c:v>
                </c:pt>
                <c:pt idx="34">
                  <c:v>21613.708716460489</c:v>
                </c:pt>
                <c:pt idx="35">
                  <c:v>25703.176187211142</c:v>
                </c:pt>
                <c:pt idx="36">
                  <c:v>30566.400000000001</c:v>
                </c:pt>
                <c:pt idx="37">
                  <c:v>36349.780360019176</c:v>
                </c:pt>
                <c:pt idx="38">
                  <c:v>43227.417432920978</c:v>
                </c:pt>
                <c:pt idx="39">
                  <c:v>51406.352374422284</c:v>
                </c:pt>
                <c:pt idx="40">
                  <c:v>61132.800000000003</c:v>
                </c:pt>
                <c:pt idx="41">
                  <c:v>72699.560720038353</c:v>
                </c:pt>
                <c:pt idx="42">
                  <c:v>86454.834865841956</c:v>
                </c:pt>
                <c:pt idx="43">
                  <c:v>102812.70474884457</c:v>
                </c:pt>
                <c:pt idx="44">
                  <c:v>122265.60000000001</c:v>
                </c:pt>
                <c:pt idx="45">
                  <c:v>145399.12144007671</c:v>
                </c:pt>
                <c:pt idx="46">
                  <c:v>172909.66973168391</c:v>
                </c:pt>
                <c:pt idx="47">
                  <c:v>205625.40949768914</c:v>
                </c:pt>
                <c:pt idx="48">
                  <c:v>244531.20000000001</c:v>
                </c:pt>
                <c:pt idx="49">
                  <c:v>290798.24288015341</c:v>
                </c:pt>
              </c:numCache>
            </c:numRef>
          </c:yVal>
          <c:smooth val="0"/>
        </c:ser>
        <c:dLbls>
          <c:showLegendKey val="0"/>
          <c:showVal val="0"/>
          <c:showCatName val="0"/>
          <c:showSerName val="0"/>
          <c:showPercent val="0"/>
          <c:showBubbleSize val="0"/>
        </c:dLbls>
        <c:axId val="1775753312"/>
        <c:axId val="1775751136"/>
      </c:scatterChart>
      <c:valAx>
        <c:axId val="177575331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5751136"/>
        <c:crosses val="autoZero"/>
        <c:crossBetween val="midCat"/>
      </c:valAx>
      <c:valAx>
        <c:axId val="1775751136"/>
        <c:scaling>
          <c:logBase val="10"/>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5753312"/>
        <c:crosses val="autoZero"/>
        <c:crossBetween val="midCat"/>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8864358895695164"/>
          <c:y val="0.11782264004782257"/>
          <c:w val="0.16036132983377077"/>
          <c:h val="0.15625109361329836"/>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GFLOPs</c:v>
                </c:pt>
              </c:strCache>
            </c:strRef>
          </c:tx>
          <c:spPr>
            <a:ln w="25400" cap="rnd">
              <a:solidFill>
                <a:schemeClr val="tx2">
                  <a:lumMod val="75000"/>
                </a:schemeClr>
              </a:solidFill>
              <a:round/>
            </a:ln>
            <a:effectLst/>
          </c:spPr>
          <c:marker>
            <c:symbol val="circle"/>
            <c:size val="5"/>
            <c:spPr>
              <a:solidFill>
                <a:schemeClr val="tx2">
                  <a:lumMod val="75000"/>
                </a:schemeClr>
              </a:solidFill>
              <a:ln w="12700">
                <a:solidFill>
                  <a:schemeClr val="accent1">
                    <a:lumMod val="50000"/>
                  </a:schemeClr>
                </a:solidFill>
              </a:ln>
              <a:effectLst/>
            </c:spPr>
          </c:marker>
          <c:xVal>
            <c:numRef>
              <c:f>Sheet1!$A$2:$A$51</c:f>
              <c:numCache>
                <c:formatCode>General</c:formatCode>
                <c:ptCount val="50"/>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pt idx="44">
                  <c:v>2015.5</c:v>
                </c:pt>
                <c:pt idx="45">
                  <c:v>2015.9</c:v>
                </c:pt>
                <c:pt idx="46">
                  <c:v>2016.5</c:v>
                </c:pt>
                <c:pt idx="47">
                  <c:v>2016.9</c:v>
                </c:pt>
                <c:pt idx="48">
                  <c:v>2017.5</c:v>
                </c:pt>
                <c:pt idx="49">
                  <c:v>2017.9</c:v>
                </c:pt>
              </c:numCache>
            </c:numRef>
          </c:xVal>
          <c:yVal>
            <c:numRef>
              <c:f>Sheet1!$B$2:$B$51</c:f>
              <c:numCache>
                <c:formatCode>#,##0</c:formatCode>
                <c:ptCount val="50"/>
                <c:pt idx="0">
                  <c:v>59.7</c:v>
                </c:pt>
                <c:pt idx="1">
                  <c:v>124</c:v>
                </c:pt>
                <c:pt idx="2">
                  <c:v>143.4</c:v>
                </c:pt>
                <c:pt idx="3">
                  <c:v>170</c:v>
                </c:pt>
                <c:pt idx="4">
                  <c:v>170</c:v>
                </c:pt>
                <c:pt idx="5">
                  <c:v>170</c:v>
                </c:pt>
                <c:pt idx="6">
                  <c:v>220.4</c:v>
                </c:pt>
                <c:pt idx="7">
                  <c:v>368.2</c:v>
                </c:pt>
                <c:pt idx="8">
                  <c:v>1068</c:v>
                </c:pt>
                <c:pt idx="9">
                  <c:v>1338</c:v>
                </c:pt>
                <c:pt idx="10">
                  <c:v>1338</c:v>
                </c:pt>
                <c:pt idx="11">
                  <c:v>1338</c:v>
                </c:pt>
                <c:pt idx="12">
                  <c:v>2120</c:v>
                </c:pt>
                <c:pt idx="13">
                  <c:v>2379</c:v>
                </c:pt>
                <c:pt idx="14">
                  <c:v>2379</c:v>
                </c:pt>
                <c:pt idx="15">
                  <c:v>4938</c:v>
                </c:pt>
                <c:pt idx="16">
                  <c:v>7726</c:v>
                </c:pt>
                <c:pt idx="17">
                  <c:v>7226</c:v>
                </c:pt>
                <c:pt idx="18">
                  <c:v>35860</c:v>
                </c:pt>
                <c:pt idx="19">
                  <c:v>35860</c:v>
                </c:pt>
                <c:pt idx="20">
                  <c:v>35860</c:v>
                </c:pt>
                <c:pt idx="21">
                  <c:v>35860</c:v>
                </c:pt>
                <c:pt idx="22">
                  <c:v>35860</c:v>
                </c:pt>
                <c:pt idx="23">
                  <c:v>70720</c:v>
                </c:pt>
                <c:pt idx="24">
                  <c:v>136800</c:v>
                </c:pt>
                <c:pt idx="25">
                  <c:v>280600</c:v>
                </c:pt>
                <c:pt idx="26">
                  <c:v>280600</c:v>
                </c:pt>
                <c:pt idx="27">
                  <c:v>280600</c:v>
                </c:pt>
                <c:pt idx="28">
                  <c:v>280600</c:v>
                </c:pt>
                <c:pt idx="29">
                  <c:v>478200</c:v>
                </c:pt>
                <c:pt idx="30">
                  <c:v>1026000</c:v>
                </c:pt>
                <c:pt idx="31">
                  <c:v>1105000</c:v>
                </c:pt>
                <c:pt idx="32">
                  <c:v>1105000</c:v>
                </c:pt>
                <c:pt idx="33">
                  <c:v>1759000</c:v>
                </c:pt>
                <c:pt idx="34">
                  <c:v>1759000</c:v>
                </c:pt>
                <c:pt idx="35">
                  <c:v>2566000</c:v>
                </c:pt>
                <c:pt idx="36">
                  <c:v>8162000</c:v>
                </c:pt>
                <c:pt idx="37">
                  <c:v>10510000</c:v>
                </c:pt>
                <c:pt idx="38">
                  <c:v>16324800</c:v>
                </c:pt>
                <c:pt idx="39">
                  <c:v>17590000</c:v>
                </c:pt>
                <c:pt idx="40">
                  <c:v>33862700</c:v>
                </c:pt>
                <c:pt idx="41">
                  <c:v>33862700</c:v>
                </c:pt>
                <c:pt idx="42">
                  <c:v>33862700</c:v>
                </c:pt>
                <c:pt idx="43">
                  <c:v>33862700</c:v>
                </c:pt>
                <c:pt idx="44">
                  <c:v>33862700</c:v>
                </c:pt>
                <c:pt idx="45">
                  <c:v>33862700</c:v>
                </c:pt>
                <c:pt idx="46">
                  <c:v>93014600</c:v>
                </c:pt>
                <c:pt idx="47">
                  <c:v>93014600</c:v>
                </c:pt>
                <c:pt idx="48">
                  <c:v>93014600</c:v>
                </c:pt>
                <c:pt idx="49">
                  <c:v>93014600</c:v>
                </c:pt>
              </c:numCache>
            </c:numRef>
          </c:yVal>
          <c:smooth val="0"/>
        </c:ser>
        <c:ser>
          <c:idx val="1"/>
          <c:order val="1"/>
          <c:tx>
            <c:strRef>
              <c:f>Sheet1!$C$1</c:f>
              <c:strCache>
                <c:ptCount val="1"/>
                <c:pt idx="0">
                  <c:v>Moore</c:v>
                </c:pt>
              </c:strCache>
            </c:strRef>
          </c:tx>
          <c:spPr>
            <a:ln w="25400" cap="rnd">
              <a:solidFill>
                <a:srgbClr val="DD41B4"/>
              </a:solidFill>
              <a:round/>
            </a:ln>
            <a:effectLst/>
          </c:spPr>
          <c:marker>
            <c:symbol val="circle"/>
            <c:size val="5"/>
            <c:spPr>
              <a:noFill/>
              <a:ln w="12700">
                <a:noFill/>
              </a:ln>
              <a:effectLst/>
            </c:spPr>
          </c:marker>
          <c:xVal>
            <c:numRef>
              <c:f>Sheet1!$A$2:$A$51</c:f>
              <c:numCache>
                <c:formatCode>General</c:formatCode>
                <c:ptCount val="50"/>
                <c:pt idx="0">
                  <c:v>1993.5</c:v>
                </c:pt>
                <c:pt idx="1">
                  <c:v>1993.9</c:v>
                </c:pt>
                <c:pt idx="2">
                  <c:v>1994.5</c:v>
                </c:pt>
                <c:pt idx="3">
                  <c:v>1994.9</c:v>
                </c:pt>
                <c:pt idx="4">
                  <c:v>1995.5</c:v>
                </c:pt>
                <c:pt idx="5">
                  <c:v>1995.9</c:v>
                </c:pt>
                <c:pt idx="6">
                  <c:v>1996.5</c:v>
                </c:pt>
                <c:pt idx="7">
                  <c:v>1996.9</c:v>
                </c:pt>
                <c:pt idx="8">
                  <c:v>1997.5</c:v>
                </c:pt>
                <c:pt idx="9">
                  <c:v>1997.9</c:v>
                </c:pt>
                <c:pt idx="10">
                  <c:v>1998.5</c:v>
                </c:pt>
                <c:pt idx="11">
                  <c:v>1998.9</c:v>
                </c:pt>
                <c:pt idx="12">
                  <c:v>1999.5</c:v>
                </c:pt>
                <c:pt idx="13">
                  <c:v>1999.9</c:v>
                </c:pt>
                <c:pt idx="14">
                  <c:v>2000.5</c:v>
                </c:pt>
                <c:pt idx="15">
                  <c:v>2000.9</c:v>
                </c:pt>
                <c:pt idx="16">
                  <c:v>2001.5</c:v>
                </c:pt>
                <c:pt idx="17">
                  <c:v>2001.9</c:v>
                </c:pt>
                <c:pt idx="18">
                  <c:v>2002.5</c:v>
                </c:pt>
                <c:pt idx="19">
                  <c:v>2002.9</c:v>
                </c:pt>
                <c:pt idx="20">
                  <c:v>2003.5</c:v>
                </c:pt>
                <c:pt idx="21">
                  <c:v>2003.9</c:v>
                </c:pt>
                <c:pt idx="22">
                  <c:v>2004.5</c:v>
                </c:pt>
                <c:pt idx="23">
                  <c:v>2004.9</c:v>
                </c:pt>
                <c:pt idx="24">
                  <c:v>2005.5</c:v>
                </c:pt>
                <c:pt idx="25">
                  <c:v>2005.9</c:v>
                </c:pt>
                <c:pt idx="26">
                  <c:v>2006.5</c:v>
                </c:pt>
                <c:pt idx="27">
                  <c:v>2006.9</c:v>
                </c:pt>
                <c:pt idx="28">
                  <c:v>2007.5</c:v>
                </c:pt>
                <c:pt idx="29">
                  <c:v>2007.9</c:v>
                </c:pt>
                <c:pt idx="30">
                  <c:v>2008.5</c:v>
                </c:pt>
                <c:pt idx="31">
                  <c:v>2008.9</c:v>
                </c:pt>
                <c:pt idx="32">
                  <c:v>2009.5</c:v>
                </c:pt>
                <c:pt idx="33">
                  <c:v>2009.9</c:v>
                </c:pt>
                <c:pt idx="34">
                  <c:v>2010.5</c:v>
                </c:pt>
                <c:pt idx="35">
                  <c:v>2010.9</c:v>
                </c:pt>
                <c:pt idx="36">
                  <c:v>2011.5</c:v>
                </c:pt>
                <c:pt idx="37">
                  <c:v>2011.9</c:v>
                </c:pt>
                <c:pt idx="38">
                  <c:v>2012.5</c:v>
                </c:pt>
                <c:pt idx="39">
                  <c:v>2012.9</c:v>
                </c:pt>
                <c:pt idx="40">
                  <c:v>2013.5</c:v>
                </c:pt>
                <c:pt idx="41">
                  <c:v>2013.9</c:v>
                </c:pt>
                <c:pt idx="42">
                  <c:v>2014.5</c:v>
                </c:pt>
                <c:pt idx="43">
                  <c:v>2014.9</c:v>
                </c:pt>
                <c:pt idx="44">
                  <c:v>2015.5</c:v>
                </c:pt>
                <c:pt idx="45">
                  <c:v>2015.9</c:v>
                </c:pt>
                <c:pt idx="46">
                  <c:v>2016.5</c:v>
                </c:pt>
                <c:pt idx="47">
                  <c:v>2016.9</c:v>
                </c:pt>
                <c:pt idx="48">
                  <c:v>2017.5</c:v>
                </c:pt>
                <c:pt idx="49">
                  <c:v>2017.9</c:v>
                </c:pt>
              </c:numCache>
            </c:numRef>
          </c:xVal>
          <c:yVal>
            <c:numRef>
              <c:f>Sheet1!$C$2:$C$51</c:f>
              <c:numCache>
                <c:formatCode>#,##0.00</c:formatCode>
                <c:ptCount val="50"/>
                <c:pt idx="0">
                  <c:v>59.7</c:v>
                </c:pt>
                <c:pt idx="1">
                  <c:v>70.995664765662454</c:v>
                </c:pt>
                <c:pt idx="2">
                  <c:v>84.428549673673785</c:v>
                </c:pt>
                <c:pt idx="3">
                  <c:v>100.40303198129352</c:v>
                </c:pt>
                <c:pt idx="4">
                  <c:v>119.4</c:v>
                </c:pt>
                <c:pt idx="5">
                  <c:v>141.99132953132491</c:v>
                </c:pt>
                <c:pt idx="6">
                  <c:v>168.85709934734757</c:v>
                </c:pt>
                <c:pt idx="7">
                  <c:v>200.80606396258705</c:v>
                </c:pt>
                <c:pt idx="8">
                  <c:v>238.8</c:v>
                </c:pt>
                <c:pt idx="9">
                  <c:v>283.98265906264982</c:v>
                </c:pt>
                <c:pt idx="10">
                  <c:v>337.71419869469514</c:v>
                </c:pt>
                <c:pt idx="11">
                  <c:v>401.61212792517409</c:v>
                </c:pt>
                <c:pt idx="12">
                  <c:v>477.6</c:v>
                </c:pt>
                <c:pt idx="13">
                  <c:v>567.96531812529963</c:v>
                </c:pt>
                <c:pt idx="14">
                  <c:v>675.42839738939028</c:v>
                </c:pt>
                <c:pt idx="15">
                  <c:v>803.22425585034819</c:v>
                </c:pt>
                <c:pt idx="16">
                  <c:v>955.2</c:v>
                </c:pt>
                <c:pt idx="17">
                  <c:v>1135.9306362505993</c:v>
                </c:pt>
                <c:pt idx="18">
                  <c:v>1350.8567947787806</c:v>
                </c:pt>
                <c:pt idx="19">
                  <c:v>1606.4485117006964</c:v>
                </c:pt>
                <c:pt idx="20">
                  <c:v>1910.4</c:v>
                </c:pt>
                <c:pt idx="21">
                  <c:v>2271.8612725011985</c:v>
                </c:pt>
                <c:pt idx="22">
                  <c:v>2701.7135895575611</c:v>
                </c:pt>
                <c:pt idx="23">
                  <c:v>3212.8970234013927</c:v>
                </c:pt>
                <c:pt idx="24">
                  <c:v>3820.8</c:v>
                </c:pt>
                <c:pt idx="25">
                  <c:v>4543.7225450023971</c:v>
                </c:pt>
                <c:pt idx="26">
                  <c:v>5403.4271791151223</c:v>
                </c:pt>
                <c:pt idx="27">
                  <c:v>6425.7940468027855</c:v>
                </c:pt>
                <c:pt idx="28">
                  <c:v>7641.6</c:v>
                </c:pt>
                <c:pt idx="29">
                  <c:v>9087.4450900047941</c:v>
                </c:pt>
                <c:pt idx="30">
                  <c:v>10806.854358230245</c:v>
                </c:pt>
                <c:pt idx="31">
                  <c:v>12851.588093605571</c:v>
                </c:pt>
                <c:pt idx="32">
                  <c:v>15283.2</c:v>
                </c:pt>
                <c:pt idx="33">
                  <c:v>18174.890180009588</c:v>
                </c:pt>
                <c:pt idx="34">
                  <c:v>21613.708716460489</c:v>
                </c:pt>
                <c:pt idx="35">
                  <c:v>25703.176187211142</c:v>
                </c:pt>
                <c:pt idx="36">
                  <c:v>30566.400000000001</c:v>
                </c:pt>
                <c:pt idx="37">
                  <c:v>36349.780360019176</c:v>
                </c:pt>
                <c:pt idx="38">
                  <c:v>43227.417432920978</c:v>
                </c:pt>
                <c:pt idx="39">
                  <c:v>51406.352374422284</c:v>
                </c:pt>
                <c:pt idx="40">
                  <c:v>61132.800000000003</c:v>
                </c:pt>
                <c:pt idx="41">
                  <c:v>72699.560720038353</c:v>
                </c:pt>
                <c:pt idx="42">
                  <c:v>86454.834865841956</c:v>
                </c:pt>
                <c:pt idx="43">
                  <c:v>102812.70474884457</c:v>
                </c:pt>
                <c:pt idx="44">
                  <c:v>122265.60000000001</c:v>
                </c:pt>
                <c:pt idx="45">
                  <c:v>145399.12144007671</c:v>
                </c:pt>
                <c:pt idx="46">
                  <c:v>172909.66973168391</c:v>
                </c:pt>
                <c:pt idx="47">
                  <c:v>205625.40949768914</c:v>
                </c:pt>
                <c:pt idx="48">
                  <c:v>244531.20000000001</c:v>
                </c:pt>
                <c:pt idx="49">
                  <c:v>290798.24288015341</c:v>
                </c:pt>
              </c:numCache>
            </c:numRef>
          </c:yVal>
          <c:smooth val="0"/>
        </c:ser>
        <c:dLbls>
          <c:showLegendKey val="0"/>
          <c:showVal val="0"/>
          <c:showCatName val="0"/>
          <c:showSerName val="0"/>
          <c:showPercent val="0"/>
          <c:showBubbleSize val="0"/>
        </c:dLbls>
        <c:axId val="1775760384"/>
        <c:axId val="1775750048"/>
      </c:scatterChart>
      <c:valAx>
        <c:axId val="1775760384"/>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5750048"/>
        <c:crosses val="autoZero"/>
        <c:crossBetween val="midCat"/>
      </c:valAx>
      <c:valAx>
        <c:axId val="1775750048"/>
        <c:scaling>
          <c:logBase val="10"/>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75760384"/>
        <c:crosses val="autoZero"/>
        <c:crossBetween val="midCat"/>
      </c:valAx>
      <c:spPr>
        <a:noFill/>
        <a:ln>
          <a:noFill/>
        </a:ln>
        <a:effectLst/>
      </c:spPr>
    </c:plotArea>
    <c:legend>
      <c:legendPos val="r"/>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8864358895695164"/>
          <c:y val="0.11782264004782257"/>
          <c:w val="0.16036132983377077"/>
          <c:h val="0.15625109361329836"/>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4198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4198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24623497-17EC-4C85-AF35-E567DE506A0E}" type="slidenum">
              <a:rPr lang="en-US"/>
              <a:pPr>
                <a:defRPr/>
              </a:pPr>
              <a:t>‹#›</a:t>
            </a:fld>
            <a:endParaRPr lang="en-US"/>
          </a:p>
        </p:txBody>
      </p:sp>
    </p:spTree>
    <p:extLst>
      <p:ext uri="{BB962C8B-B14F-4D97-AF65-F5344CB8AC3E}">
        <p14:creationId xmlns:p14="http://schemas.microsoft.com/office/powerpoint/2010/main" val="2145027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vl1pPr>
          </a:lstStyle>
          <a:p>
            <a:pPr>
              <a:defRPr/>
            </a:pPr>
            <a:endParaRPr lang="en-US"/>
          </a:p>
        </p:txBody>
      </p:sp>
      <p:sp>
        <p:nvSpPr>
          <p:cNvPr id="399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vl1pPr>
          </a:lstStyle>
          <a:p>
            <a:pPr>
              <a:defRPr/>
            </a:pPr>
            <a:endParaRPr lang="en-US"/>
          </a:p>
        </p:txBody>
      </p:sp>
      <p:sp>
        <p:nvSpPr>
          <p:cNvPr id="399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E03D026-CEFD-4132-B671-818C5F1E8BEA}" type="slidenum">
              <a:rPr lang="en-US"/>
              <a:pPr>
                <a:defRPr/>
              </a:pPr>
              <a:t>‹#›</a:t>
            </a:fld>
            <a:endParaRPr lang="en-US"/>
          </a:p>
        </p:txBody>
      </p:sp>
    </p:spTree>
    <p:extLst>
      <p:ext uri="{BB962C8B-B14F-4D97-AF65-F5344CB8AC3E}">
        <p14:creationId xmlns:p14="http://schemas.microsoft.com/office/powerpoint/2010/main" val="5185529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a:t>
            </a:fld>
            <a:endParaRPr lang="en-US"/>
          </a:p>
        </p:txBody>
      </p:sp>
    </p:spTree>
    <p:extLst>
      <p:ext uri="{BB962C8B-B14F-4D97-AF65-F5344CB8AC3E}">
        <p14:creationId xmlns:p14="http://schemas.microsoft.com/office/powerpoint/2010/main" val="1018798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10</a:t>
            </a:fld>
            <a:endParaRPr lang="en-US"/>
          </a:p>
        </p:txBody>
      </p:sp>
    </p:spTree>
    <p:extLst>
      <p:ext uri="{BB962C8B-B14F-4D97-AF65-F5344CB8AC3E}">
        <p14:creationId xmlns:p14="http://schemas.microsoft.com/office/powerpoint/2010/main" val="694489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11</a:t>
            </a:fld>
            <a:endParaRPr lang="en-US"/>
          </a:p>
        </p:txBody>
      </p:sp>
    </p:spTree>
    <p:extLst>
      <p:ext uri="{BB962C8B-B14F-4D97-AF65-F5344CB8AC3E}">
        <p14:creationId xmlns:p14="http://schemas.microsoft.com/office/powerpoint/2010/main" val="4173459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12</a:t>
            </a:fld>
            <a:endParaRPr lang="en-US"/>
          </a:p>
        </p:txBody>
      </p:sp>
    </p:spTree>
    <p:extLst>
      <p:ext uri="{BB962C8B-B14F-4D97-AF65-F5344CB8AC3E}">
        <p14:creationId xmlns:p14="http://schemas.microsoft.com/office/powerpoint/2010/main" val="1079847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13</a:t>
            </a:fld>
            <a:endParaRPr lang="en-US"/>
          </a:p>
        </p:txBody>
      </p:sp>
    </p:spTree>
    <p:extLst>
      <p:ext uri="{BB962C8B-B14F-4D97-AF65-F5344CB8AC3E}">
        <p14:creationId xmlns:p14="http://schemas.microsoft.com/office/powerpoint/2010/main" val="3805923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14</a:t>
            </a:fld>
            <a:endParaRPr lang="en-US"/>
          </a:p>
        </p:txBody>
      </p:sp>
    </p:spTree>
    <p:extLst>
      <p:ext uri="{BB962C8B-B14F-4D97-AF65-F5344CB8AC3E}">
        <p14:creationId xmlns:p14="http://schemas.microsoft.com/office/powerpoint/2010/main" val="3350259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15</a:t>
            </a:fld>
            <a:endParaRPr lang="en-US"/>
          </a:p>
        </p:txBody>
      </p:sp>
    </p:spTree>
    <p:extLst>
      <p:ext uri="{BB962C8B-B14F-4D97-AF65-F5344CB8AC3E}">
        <p14:creationId xmlns:p14="http://schemas.microsoft.com/office/powerpoint/2010/main" val="614359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16</a:t>
            </a:fld>
            <a:endParaRPr lang="en-US"/>
          </a:p>
        </p:txBody>
      </p:sp>
    </p:spTree>
    <p:extLst>
      <p:ext uri="{BB962C8B-B14F-4D97-AF65-F5344CB8AC3E}">
        <p14:creationId xmlns:p14="http://schemas.microsoft.com/office/powerpoint/2010/main" val="29264624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17</a:t>
            </a:fld>
            <a:endParaRPr lang="en-US"/>
          </a:p>
        </p:txBody>
      </p:sp>
    </p:spTree>
    <p:extLst>
      <p:ext uri="{BB962C8B-B14F-4D97-AF65-F5344CB8AC3E}">
        <p14:creationId xmlns:p14="http://schemas.microsoft.com/office/powerpoint/2010/main" val="7699364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18</a:t>
            </a:fld>
            <a:endParaRPr lang="en-US"/>
          </a:p>
        </p:txBody>
      </p:sp>
    </p:spTree>
    <p:extLst>
      <p:ext uri="{BB962C8B-B14F-4D97-AF65-F5344CB8AC3E}">
        <p14:creationId xmlns:p14="http://schemas.microsoft.com/office/powerpoint/2010/main" val="254049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19</a:t>
            </a:fld>
            <a:endParaRPr lang="en-US"/>
          </a:p>
        </p:txBody>
      </p:sp>
    </p:spTree>
    <p:extLst>
      <p:ext uri="{BB962C8B-B14F-4D97-AF65-F5344CB8AC3E}">
        <p14:creationId xmlns:p14="http://schemas.microsoft.com/office/powerpoint/2010/main" val="725242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a:t>
            </a:fld>
            <a:endParaRPr lang="en-US"/>
          </a:p>
        </p:txBody>
      </p:sp>
    </p:spTree>
    <p:extLst>
      <p:ext uri="{BB962C8B-B14F-4D97-AF65-F5344CB8AC3E}">
        <p14:creationId xmlns:p14="http://schemas.microsoft.com/office/powerpoint/2010/main" val="2026083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20</a:t>
            </a:fld>
            <a:endParaRPr lang="en-US"/>
          </a:p>
        </p:txBody>
      </p:sp>
    </p:spTree>
    <p:extLst>
      <p:ext uri="{BB962C8B-B14F-4D97-AF65-F5344CB8AC3E}">
        <p14:creationId xmlns:p14="http://schemas.microsoft.com/office/powerpoint/2010/main" val="29552336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21</a:t>
            </a:fld>
            <a:endParaRPr lang="en-US"/>
          </a:p>
        </p:txBody>
      </p:sp>
    </p:spTree>
    <p:extLst>
      <p:ext uri="{BB962C8B-B14F-4D97-AF65-F5344CB8AC3E}">
        <p14:creationId xmlns:p14="http://schemas.microsoft.com/office/powerpoint/2010/main" val="2413488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22</a:t>
            </a:fld>
            <a:endParaRPr lang="en-US"/>
          </a:p>
        </p:txBody>
      </p:sp>
    </p:spTree>
    <p:extLst>
      <p:ext uri="{BB962C8B-B14F-4D97-AF65-F5344CB8AC3E}">
        <p14:creationId xmlns:p14="http://schemas.microsoft.com/office/powerpoint/2010/main" val="2757524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23</a:t>
            </a:fld>
            <a:endParaRPr lang="en-US"/>
          </a:p>
        </p:txBody>
      </p:sp>
    </p:spTree>
    <p:extLst>
      <p:ext uri="{BB962C8B-B14F-4D97-AF65-F5344CB8AC3E}">
        <p14:creationId xmlns:p14="http://schemas.microsoft.com/office/powerpoint/2010/main" val="1728211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24</a:t>
            </a:fld>
            <a:endParaRPr lang="en-US"/>
          </a:p>
        </p:txBody>
      </p:sp>
    </p:spTree>
    <p:extLst>
      <p:ext uri="{BB962C8B-B14F-4D97-AF65-F5344CB8AC3E}">
        <p14:creationId xmlns:p14="http://schemas.microsoft.com/office/powerpoint/2010/main" val="21923005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25</a:t>
            </a:fld>
            <a:endParaRPr lang="en-US"/>
          </a:p>
        </p:txBody>
      </p:sp>
    </p:spTree>
    <p:extLst>
      <p:ext uri="{BB962C8B-B14F-4D97-AF65-F5344CB8AC3E}">
        <p14:creationId xmlns:p14="http://schemas.microsoft.com/office/powerpoint/2010/main" val="6727766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26</a:t>
            </a:fld>
            <a:endParaRPr lang="en-US"/>
          </a:p>
        </p:txBody>
      </p:sp>
    </p:spTree>
    <p:extLst>
      <p:ext uri="{BB962C8B-B14F-4D97-AF65-F5344CB8AC3E}">
        <p14:creationId xmlns:p14="http://schemas.microsoft.com/office/powerpoint/2010/main" val="2871965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27</a:t>
            </a:fld>
            <a:endParaRPr lang="en-US"/>
          </a:p>
        </p:txBody>
      </p:sp>
    </p:spTree>
    <p:extLst>
      <p:ext uri="{BB962C8B-B14F-4D97-AF65-F5344CB8AC3E}">
        <p14:creationId xmlns:p14="http://schemas.microsoft.com/office/powerpoint/2010/main" val="3418148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28</a:t>
            </a:fld>
            <a:endParaRPr lang="en-US"/>
          </a:p>
        </p:txBody>
      </p:sp>
    </p:spTree>
    <p:extLst>
      <p:ext uri="{BB962C8B-B14F-4D97-AF65-F5344CB8AC3E}">
        <p14:creationId xmlns:p14="http://schemas.microsoft.com/office/powerpoint/2010/main" val="374650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29</a:t>
            </a:fld>
            <a:endParaRPr lang="en-US"/>
          </a:p>
        </p:txBody>
      </p:sp>
    </p:spTree>
    <p:extLst>
      <p:ext uri="{BB962C8B-B14F-4D97-AF65-F5344CB8AC3E}">
        <p14:creationId xmlns:p14="http://schemas.microsoft.com/office/powerpoint/2010/main" val="408095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a:t>
            </a:fld>
            <a:endParaRPr lang="en-US"/>
          </a:p>
        </p:txBody>
      </p:sp>
    </p:spTree>
    <p:extLst>
      <p:ext uri="{BB962C8B-B14F-4D97-AF65-F5344CB8AC3E}">
        <p14:creationId xmlns:p14="http://schemas.microsoft.com/office/powerpoint/2010/main" val="1309654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30</a:t>
            </a:fld>
            <a:endParaRPr lang="en-US"/>
          </a:p>
        </p:txBody>
      </p:sp>
    </p:spTree>
    <p:extLst>
      <p:ext uri="{BB962C8B-B14F-4D97-AF65-F5344CB8AC3E}">
        <p14:creationId xmlns:p14="http://schemas.microsoft.com/office/powerpoint/2010/main" val="1067013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31</a:t>
            </a:fld>
            <a:endParaRPr lang="en-US"/>
          </a:p>
        </p:txBody>
      </p:sp>
    </p:spTree>
    <p:extLst>
      <p:ext uri="{BB962C8B-B14F-4D97-AF65-F5344CB8AC3E}">
        <p14:creationId xmlns:p14="http://schemas.microsoft.com/office/powerpoint/2010/main" val="3449311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32</a:t>
            </a:fld>
            <a:endParaRPr lang="en-US"/>
          </a:p>
        </p:txBody>
      </p:sp>
    </p:spTree>
    <p:extLst>
      <p:ext uri="{BB962C8B-B14F-4D97-AF65-F5344CB8AC3E}">
        <p14:creationId xmlns:p14="http://schemas.microsoft.com/office/powerpoint/2010/main" val="31063661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33</a:t>
            </a:fld>
            <a:endParaRPr lang="en-US"/>
          </a:p>
        </p:txBody>
      </p:sp>
    </p:spTree>
    <p:extLst>
      <p:ext uri="{BB962C8B-B14F-4D97-AF65-F5344CB8AC3E}">
        <p14:creationId xmlns:p14="http://schemas.microsoft.com/office/powerpoint/2010/main" val="24923682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34</a:t>
            </a:fld>
            <a:endParaRPr lang="en-US"/>
          </a:p>
        </p:txBody>
      </p:sp>
    </p:spTree>
    <p:extLst>
      <p:ext uri="{BB962C8B-B14F-4D97-AF65-F5344CB8AC3E}">
        <p14:creationId xmlns:p14="http://schemas.microsoft.com/office/powerpoint/2010/main" val="37122627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35</a:t>
            </a:fld>
            <a:endParaRPr lang="en-US"/>
          </a:p>
        </p:txBody>
      </p:sp>
    </p:spTree>
    <p:extLst>
      <p:ext uri="{BB962C8B-B14F-4D97-AF65-F5344CB8AC3E}">
        <p14:creationId xmlns:p14="http://schemas.microsoft.com/office/powerpoint/2010/main" val="2134817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36</a:t>
            </a:fld>
            <a:endParaRPr lang="en-US"/>
          </a:p>
        </p:txBody>
      </p:sp>
    </p:spTree>
    <p:extLst>
      <p:ext uri="{BB962C8B-B14F-4D97-AF65-F5344CB8AC3E}">
        <p14:creationId xmlns:p14="http://schemas.microsoft.com/office/powerpoint/2010/main" val="9225246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37</a:t>
            </a:fld>
            <a:endParaRPr lang="en-US"/>
          </a:p>
        </p:txBody>
      </p:sp>
    </p:spTree>
    <p:extLst>
      <p:ext uri="{BB962C8B-B14F-4D97-AF65-F5344CB8AC3E}">
        <p14:creationId xmlns:p14="http://schemas.microsoft.com/office/powerpoint/2010/main" val="3480415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38</a:t>
            </a:fld>
            <a:endParaRPr lang="en-US"/>
          </a:p>
        </p:txBody>
      </p:sp>
    </p:spTree>
    <p:extLst>
      <p:ext uri="{BB962C8B-B14F-4D97-AF65-F5344CB8AC3E}">
        <p14:creationId xmlns:p14="http://schemas.microsoft.com/office/powerpoint/2010/main" val="337610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39</a:t>
            </a:fld>
            <a:endParaRPr lang="en-US"/>
          </a:p>
        </p:txBody>
      </p:sp>
    </p:spTree>
    <p:extLst>
      <p:ext uri="{BB962C8B-B14F-4D97-AF65-F5344CB8AC3E}">
        <p14:creationId xmlns:p14="http://schemas.microsoft.com/office/powerpoint/2010/main" val="3605963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a:t>
            </a:fld>
            <a:endParaRPr lang="en-US"/>
          </a:p>
        </p:txBody>
      </p:sp>
    </p:spTree>
    <p:extLst>
      <p:ext uri="{BB962C8B-B14F-4D97-AF65-F5344CB8AC3E}">
        <p14:creationId xmlns:p14="http://schemas.microsoft.com/office/powerpoint/2010/main" val="35099864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40</a:t>
            </a:fld>
            <a:endParaRPr lang="en-US"/>
          </a:p>
        </p:txBody>
      </p:sp>
    </p:spTree>
    <p:extLst>
      <p:ext uri="{BB962C8B-B14F-4D97-AF65-F5344CB8AC3E}">
        <p14:creationId xmlns:p14="http://schemas.microsoft.com/office/powerpoint/2010/main" val="36607455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41</a:t>
            </a:fld>
            <a:endParaRPr lang="en-US"/>
          </a:p>
        </p:txBody>
      </p:sp>
    </p:spTree>
    <p:extLst>
      <p:ext uri="{BB962C8B-B14F-4D97-AF65-F5344CB8AC3E}">
        <p14:creationId xmlns:p14="http://schemas.microsoft.com/office/powerpoint/2010/main" val="22751684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42</a:t>
            </a:fld>
            <a:endParaRPr lang="en-US"/>
          </a:p>
        </p:txBody>
      </p:sp>
    </p:spTree>
    <p:extLst>
      <p:ext uri="{BB962C8B-B14F-4D97-AF65-F5344CB8AC3E}">
        <p14:creationId xmlns:p14="http://schemas.microsoft.com/office/powerpoint/2010/main" val="8640231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43</a:t>
            </a:fld>
            <a:endParaRPr lang="en-US"/>
          </a:p>
        </p:txBody>
      </p:sp>
    </p:spTree>
    <p:extLst>
      <p:ext uri="{BB962C8B-B14F-4D97-AF65-F5344CB8AC3E}">
        <p14:creationId xmlns:p14="http://schemas.microsoft.com/office/powerpoint/2010/main" val="1553119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44</a:t>
            </a:fld>
            <a:endParaRPr lang="en-US"/>
          </a:p>
        </p:txBody>
      </p:sp>
    </p:spTree>
    <p:extLst>
      <p:ext uri="{BB962C8B-B14F-4D97-AF65-F5344CB8AC3E}">
        <p14:creationId xmlns:p14="http://schemas.microsoft.com/office/powerpoint/2010/main" val="1757776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45</a:t>
            </a:fld>
            <a:endParaRPr lang="en-US"/>
          </a:p>
        </p:txBody>
      </p:sp>
    </p:spTree>
    <p:extLst>
      <p:ext uri="{BB962C8B-B14F-4D97-AF65-F5344CB8AC3E}">
        <p14:creationId xmlns:p14="http://schemas.microsoft.com/office/powerpoint/2010/main" val="10315747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46</a:t>
            </a:fld>
            <a:endParaRPr lang="en-US"/>
          </a:p>
        </p:txBody>
      </p:sp>
    </p:spTree>
    <p:extLst>
      <p:ext uri="{BB962C8B-B14F-4D97-AF65-F5344CB8AC3E}">
        <p14:creationId xmlns:p14="http://schemas.microsoft.com/office/powerpoint/2010/main" val="3541332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47</a:t>
            </a:fld>
            <a:endParaRPr lang="en-US"/>
          </a:p>
        </p:txBody>
      </p:sp>
    </p:spTree>
    <p:extLst>
      <p:ext uri="{BB962C8B-B14F-4D97-AF65-F5344CB8AC3E}">
        <p14:creationId xmlns:p14="http://schemas.microsoft.com/office/powerpoint/2010/main" val="16978744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48</a:t>
            </a:fld>
            <a:endParaRPr lang="en-US"/>
          </a:p>
        </p:txBody>
      </p:sp>
    </p:spTree>
    <p:extLst>
      <p:ext uri="{BB962C8B-B14F-4D97-AF65-F5344CB8AC3E}">
        <p14:creationId xmlns:p14="http://schemas.microsoft.com/office/powerpoint/2010/main" val="36207943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49</a:t>
            </a:fld>
            <a:endParaRPr lang="en-US"/>
          </a:p>
        </p:txBody>
      </p:sp>
    </p:spTree>
    <p:extLst>
      <p:ext uri="{BB962C8B-B14F-4D97-AF65-F5344CB8AC3E}">
        <p14:creationId xmlns:p14="http://schemas.microsoft.com/office/powerpoint/2010/main" val="3194609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a:t>
            </a:fld>
            <a:endParaRPr lang="en-US"/>
          </a:p>
        </p:txBody>
      </p:sp>
    </p:spTree>
    <p:extLst>
      <p:ext uri="{BB962C8B-B14F-4D97-AF65-F5344CB8AC3E}">
        <p14:creationId xmlns:p14="http://schemas.microsoft.com/office/powerpoint/2010/main" val="3550326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50</a:t>
            </a:fld>
            <a:endParaRPr lang="en-US"/>
          </a:p>
        </p:txBody>
      </p:sp>
    </p:spTree>
    <p:extLst>
      <p:ext uri="{BB962C8B-B14F-4D97-AF65-F5344CB8AC3E}">
        <p14:creationId xmlns:p14="http://schemas.microsoft.com/office/powerpoint/2010/main" val="23419326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51</a:t>
            </a:fld>
            <a:endParaRPr lang="en-US"/>
          </a:p>
        </p:txBody>
      </p:sp>
    </p:spTree>
    <p:extLst>
      <p:ext uri="{BB962C8B-B14F-4D97-AF65-F5344CB8AC3E}">
        <p14:creationId xmlns:p14="http://schemas.microsoft.com/office/powerpoint/2010/main" val="3212454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52</a:t>
            </a:fld>
            <a:endParaRPr lang="en-US"/>
          </a:p>
        </p:txBody>
      </p:sp>
    </p:spTree>
    <p:extLst>
      <p:ext uri="{BB962C8B-B14F-4D97-AF65-F5344CB8AC3E}">
        <p14:creationId xmlns:p14="http://schemas.microsoft.com/office/powerpoint/2010/main" val="21127717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53</a:t>
            </a:fld>
            <a:endParaRPr lang="en-US"/>
          </a:p>
        </p:txBody>
      </p:sp>
    </p:spTree>
    <p:extLst>
      <p:ext uri="{BB962C8B-B14F-4D97-AF65-F5344CB8AC3E}">
        <p14:creationId xmlns:p14="http://schemas.microsoft.com/office/powerpoint/2010/main" val="18210448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54</a:t>
            </a:fld>
            <a:endParaRPr lang="en-US"/>
          </a:p>
        </p:txBody>
      </p:sp>
    </p:spTree>
    <p:extLst>
      <p:ext uri="{BB962C8B-B14F-4D97-AF65-F5344CB8AC3E}">
        <p14:creationId xmlns:p14="http://schemas.microsoft.com/office/powerpoint/2010/main" val="2923690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55</a:t>
            </a:fld>
            <a:endParaRPr lang="en-US"/>
          </a:p>
        </p:txBody>
      </p:sp>
    </p:spTree>
    <p:extLst>
      <p:ext uri="{BB962C8B-B14F-4D97-AF65-F5344CB8AC3E}">
        <p14:creationId xmlns:p14="http://schemas.microsoft.com/office/powerpoint/2010/main" val="21577311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56</a:t>
            </a:fld>
            <a:endParaRPr lang="en-US"/>
          </a:p>
        </p:txBody>
      </p:sp>
    </p:spTree>
    <p:extLst>
      <p:ext uri="{BB962C8B-B14F-4D97-AF65-F5344CB8AC3E}">
        <p14:creationId xmlns:p14="http://schemas.microsoft.com/office/powerpoint/2010/main" val="41072571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57</a:t>
            </a:fld>
            <a:endParaRPr lang="en-US"/>
          </a:p>
        </p:txBody>
      </p:sp>
    </p:spTree>
    <p:extLst>
      <p:ext uri="{BB962C8B-B14F-4D97-AF65-F5344CB8AC3E}">
        <p14:creationId xmlns:p14="http://schemas.microsoft.com/office/powerpoint/2010/main" val="42900783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58</a:t>
            </a:fld>
            <a:endParaRPr lang="en-US"/>
          </a:p>
        </p:txBody>
      </p:sp>
    </p:spTree>
    <p:extLst>
      <p:ext uri="{BB962C8B-B14F-4D97-AF65-F5344CB8AC3E}">
        <p14:creationId xmlns:p14="http://schemas.microsoft.com/office/powerpoint/2010/main" val="13784304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59</a:t>
            </a:fld>
            <a:endParaRPr lang="en-US"/>
          </a:p>
        </p:txBody>
      </p:sp>
    </p:spTree>
    <p:extLst>
      <p:ext uri="{BB962C8B-B14F-4D97-AF65-F5344CB8AC3E}">
        <p14:creationId xmlns:p14="http://schemas.microsoft.com/office/powerpoint/2010/main" val="661800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a:t>
            </a:fld>
            <a:endParaRPr lang="en-US"/>
          </a:p>
        </p:txBody>
      </p:sp>
    </p:spTree>
    <p:extLst>
      <p:ext uri="{BB962C8B-B14F-4D97-AF65-F5344CB8AC3E}">
        <p14:creationId xmlns:p14="http://schemas.microsoft.com/office/powerpoint/2010/main" val="28001183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60</a:t>
            </a:fld>
            <a:endParaRPr lang="en-US"/>
          </a:p>
        </p:txBody>
      </p:sp>
    </p:spTree>
    <p:extLst>
      <p:ext uri="{BB962C8B-B14F-4D97-AF65-F5344CB8AC3E}">
        <p14:creationId xmlns:p14="http://schemas.microsoft.com/office/powerpoint/2010/main" val="258182243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61</a:t>
            </a:fld>
            <a:endParaRPr lang="en-US"/>
          </a:p>
        </p:txBody>
      </p:sp>
    </p:spTree>
    <p:extLst>
      <p:ext uri="{BB962C8B-B14F-4D97-AF65-F5344CB8AC3E}">
        <p14:creationId xmlns:p14="http://schemas.microsoft.com/office/powerpoint/2010/main" val="22263251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62</a:t>
            </a:fld>
            <a:endParaRPr lang="en-US"/>
          </a:p>
        </p:txBody>
      </p:sp>
    </p:spTree>
    <p:extLst>
      <p:ext uri="{BB962C8B-B14F-4D97-AF65-F5344CB8AC3E}">
        <p14:creationId xmlns:p14="http://schemas.microsoft.com/office/powerpoint/2010/main" val="1708619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63</a:t>
            </a:fld>
            <a:endParaRPr lang="en-US"/>
          </a:p>
        </p:txBody>
      </p:sp>
    </p:spTree>
    <p:extLst>
      <p:ext uri="{BB962C8B-B14F-4D97-AF65-F5344CB8AC3E}">
        <p14:creationId xmlns:p14="http://schemas.microsoft.com/office/powerpoint/2010/main" val="33358399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64</a:t>
            </a:fld>
            <a:endParaRPr lang="en-US"/>
          </a:p>
        </p:txBody>
      </p:sp>
    </p:spTree>
    <p:extLst>
      <p:ext uri="{BB962C8B-B14F-4D97-AF65-F5344CB8AC3E}">
        <p14:creationId xmlns:p14="http://schemas.microsoft.com/office/powerpoint/2010/main" val="14998963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65</a:t>
            </a:fld>
            <a:endParaRPr lang="en-US"/>
          </a:p>
        </p:txBody>
      </p:sp>
    </p:spTree>
    <p:extLst>
      <p:ext uri="{BB962C8B-B14F-4D97-AF65-F5344CB8AC3E}">
        <p14:creationId xmlns:p14="http://schemas.microsoft.com/office/powerpoint/2010/main" val="30300154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66</a:t>
            </a:fld>
            <a:endParaRPr lang="en-US"/>
          </a:p>
        </p:txBody>
      </p:sp>
    </p:spTree>
    <p:extLst>
      <p:ext uri="{BB962C8B-B14F-4D97-AF65-F5344CB8AC3E}">
        <p14:creationId xmlns:p14="http://schemas.microsoft.com/office/powerpoint/2010/main" val="200010141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67</a:t>
            </a:fld>
            <a:endParaRPr lang="en-US"/>
          </a:p>
        </p:txBody>
      </p:sp>
    </p:spTree>
    <p:extLst>
      <p:ext uri="{BB962C8B-B14F-4D97-AF65-F5344CB8AC3E}">
        <p14:creationId xmlns:p14="http://schemas.microsoft.com/office/powerpoint/2010/main" val="10347891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68</a:t>
            </a:fld>
            <a:endParaRPr lang="en-US"/>
          </a:p>
        </p:txBody>
      </p:sp>
    </p:spTree>
    <p:extLst>
      <p:ext uri="{BB962C8B-B14F-4D97-AF65-F5344CB8AC3E}">
        <p14:creationId xmlns:p14="http://schemas.microsoft.com/office/powerpoint/2010/main" val="29331924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69</a:t>
            </a:fld>
            <a:endParaRPr lang="en-US"/>
          </a:p>
        </p:txBody>
      </p:sp>
    </p:spTree>
    <p:extLst>
      <p:ext uri="{BB962C8B-B14F-4D97-AF65-F5344CB8AC3E}">
        <p14:creationId xmlns:p14="http://schemas.microsoft.com/office/powerpoint/2010/main" val="341543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a:t>
            </a:fld>
            <a:endParaRPr lang="en-US"/>
          </a:p>
        </p:txBody>
      </p:sp>
    </p:spTree>
    <p:extLst>
      <p:ext uri="{BB962C8B-B14F-4D97-AF65-F5344CB8AC3E}">
        <p14:creationId xmlns:p14="http://schemas.microsoft.com/office/powerpoint/2010/main" val="13158917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70</a:t>
            </a:fld>
            <a:endParaRPr lang="en-US"/>
          </a:p>
        </p:txBody>
      </p:sp>
    </p:spTree>
    <p:extLst>
      <p:ext uri="{BB962C8B-B14F-4D97-AF65-F5344CB8AC3E}">
        <p14:creationId xmlns:p14="http://schemas.microsoft.com/office/powerpoint/2010/main" val="38585712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71</a:t>
            </a:fld>
            <a:endParaRPr lang="en-US"/>
          </a:p>
        </p:txBody>
      </p:sp>
    </p:spTree>
    <p:extLst>
      <p:ext uri="{BB962C8B-B14F-4D97-AF65-F5344CB8AC3E}">
        <p14:creationId xmlns:p14="http://schemas.microsoft.com/office/powerpoint/2010/main" val="36642917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72</a:t>
            </a:fld>
            <a:endParaRPr lang="en-US"/>
          </a:p>
        </p:txBody>
      </p:sp>
    </p:spTree>
    <p:extLst>
      <p:ext uri="{BB962C8B-B14F-4D97-AF65-F5344CB8AC3E}">
        <p14:creationId xmlns:p14="http://schemas.microsoft.com/office/powerpoint/2010/main" val="10495332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73</a:t>
            </a:fld>
            <a:endParaRPr lang="en-US"/>
          </a:p>
        </p:txBody>
      </p:sp>
    </p:spTree>
    <p:extLst>
      <p:ext uri="{BB962C8B-B14F-4D97-AF65-F5344CB8AC3E}">
        <p14:creationId xmlns:p14="http://schemas.microsoft.com/office/powerpoint/2010/main" val="402051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8</a:t>
            </a:fld>
            <a:endParaRPr lang="en-US"/>
          </a:p>
        </p:txBody>
      </p:sp>
    </p:spTree>
    <p:extLst>
      <p:ext uri="{BB962C8B-B14F-4D97-AF65-F5344CB8AC3E}">
        <p14:creationId xmlns:p14="http://schemas.microsoft.com/office/powerpoint/2010/main" val="177331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E03D026-CEFD-4132-B671-818C5F1E8BEA}" type="slidenum">
              <a:rPr lang="en-US" smtClean="0"/>
              <a:pPr>
                <a:defRPr/>
              </a:pPr>
              <a:t>9</a:t>
            </a:fld>
            <a:endParaRPr lang="en-US"/>
          </a:p>
        </p:txBody>
      </p:sp>
    </p:spTree>
    <p:extLst>
      <p:ext uri="{BB962C8B-B14F-4D97-AF65-F5344CB8AC3E}">
        <p14:creationId xmlns:p14="http://schemas.microsoft.com/office/powerpoint/2010/main" val="3762638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4"/>
          <p:cNvSpPr>
            <a:spLocks noChangeArrowheads="1"/>
          </p:cNvSpPr>
          <p:nvPr/>
        </p:nvSpPr>
        <p:spPr bwMode="auto">
          <a:xfrm>
            <a:off x="635000" y="2438400"/>
            <a:ext cx="31750" cy="105251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5" name="Rectangle 1035"/>
          <p:cNvSpPr>
            <a:spLocks noChangeArrowheads="1"/>
          </p:cNvSpPr>
          <p:nvPr/>
        </p:nvSpPr>
        <p:spPr bwMode="auto">
          <a:xfrm flipV="1">
            <a:off x="315913" y="3260725"/>
            <a:ext cx="8693150" cy="55563"/>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sp>
        <p:nvSpPr>
          <p:cNvPr id="59404" name="Rectangle 1036"/>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59405" name="Rectangle 1037"/>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 name="Rectangle 1038"/>
          <p:cNvSpPr>
            <a:spLocks noGrp="1" noChangeArrowheads="1"/>
          </p:cNvSpPr>
          <p:nvPr>
            <p:ph type="dt" sz="half" idx="10"/>
          </p:nvPr>
        </p:nvSpPr>
        <p:spPr bwMode="auto">
          <a:xfrm>
            <a:off x="9906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defRPr sz="1400" smtClean="0">
                <a:solidFill>
                  <a:schemeClr val="bg2"/>
                </a:solidFill>
                <a:latin typeface="Tahoma" pitchFamily="34" charset="0"/>
              </a:defRPr>
            </a:lvl1pPr>
          </a:lstStyle>
          <a:p>
            <a:pPr>
              <a:defRPr/>
            </a:pPr>
            <a:endParaRPr lang="en-US"/>
          </a:p>
        </p:txBody>
      </p:sp>
      <p:sp>
        <p:nvSpPr>
          <p:cNvPr id="8" name="Rectangle 1039"/>
          <p:cNvSpPr>
            <a:spLocks noGrp="1" noChangeArrowheads="1"/>
          </p:cNvSpPr>
          <p:nvPr>
            <p:ph type="ftr" sz="quarter" idx="11"/>
          </p:nvPr>
        </p:nvSpPr>
        <p:spPr>
          <a:xfrm>
            <a:off x="3429000" y="6248400"/>
            <a:ext cx="2895600" cy="457200"/>
          </a:xfrm>
        </p:spPr>
        <p:txBody>
          <a:bodyPr/>
          <a:lstStyle>
            <a:lvl1pPr>
              <a:defRPr smtClean="0">
                <a:solidFill>
                  <a:schemeClr val="bg2"/>
                </a:solidFill>
                <a:latin typeface="Tahoma" pitchFamily="34" charset="0"/>
              </a:defRPr>
            </a:lvl1pPr>
          </a:lstStyle>
          <a:p>
            <a:pPr>
              <a:defRPr/>
            </a:pPr>
            <a:r>
              <a:rPr lang="en-US"/>
              <a:t>OU Supercomputing Center for Education &amp; Research</a:t>
            </a:r>
          </a:p>
        </p:txBody>
      </p:sp>
      <p:sp>
        <p:nvSpPr>
          <p:cNvPr id="9" name="Rectangle 1040"/>
          <p:cNvSpPr>
            <a:spLocks noGrp="1" noChangeArrowheads="1"/>
          </p:cNvSpPr>
          <p:nvPr>
            <p:ph type="sldNum" sz="quarter" idx="12"/>
          </p:nvPr>
        </p:nvSpPr>
        <p:spPr>
          <a:xfrm>
            <a:off x="6858000" y="6248400"/>
            <a:ext cx="1905000" cy="457200"/>
          </a:xfrm>
        </p:spPr>
        <p:txBody>
          <a:bodyPr/>
          <a:lstStyle>
            <a:lvl1pPr>
              <a:defRPr smtClean="0">
                <a:solidFill>
                  <a:schemeClr val="bg2"/>
                </a:solidFill>
                <a:latin typeface="Tahoma" pitchFamily="34" charset="0"/>
              </a:defRPr>
            </a:lvl1pPr>
          </a:lstStyle>
          <a:p>
            <a:pPr>
              <a:defRPr/>
            </a:pPr>
            <a:fld id="{0444E359-79E0-4AF8-A8E7-4848D3ACC6D0}" type="slidenum">
              <a:rPr lang="en-US"/>
              <a:pPr>
                <a:defRPr/>
              </a:pPr>
              <a:t>‹#›</a:t>
            </a:fld>
            <a:endParaRPr lang="en-US"/>
          </a:p>
        </p:txBody>
      </p:sp>
      <p:pic>
        <p:nvPicPr>
          <p:cNvPr id="11" name="Picture 15" descr="ou201_logo"/>
          <p:cNvPicPr>
            <a:picLocks noChangeAspect="1" noChangeArrowheads="1"/>
          </p:cNvPicPr>
          <p:nvPr userDrawn="1"/>
        </p:nvPicPr>
        <p:blipFill>
          <a:blip r:embed="rId2" cstate="print"/>
          <a:srcRect/>
          <a:stretch>
            <a:fillRect/>
          </a:stretch>
        </p:blipFill>
        <p:spPr bwMode="auto">
          <a:xfrm>
            <a:off x="228600" y="2667000"/>
            <a:ext cx="393700" cy="538163"/>
          </a:xfrm>
          <a:prstGeom prst="rect">
            <a:avLst/>
          </a:prstGeom>
          <a:noFill/>
          <a:ln w="9525">
            <a:noFill/>
            <a:miter lim="800000"/>
            <a:headEnd/>
            <a:tailEnd/>
          </a:ln>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10235FF7-5179-46DA-B105-D41AB8E530FD}"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457200"/>
            <a:ext cx="2043113"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457200"/>
            <a:ext cx="5978525"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A53A9AA8-B67F-451E-A4EA-DB0938330C23}"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012EC9EB-093D-4AEC-827C-43FD36EDF2AE}"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09600" y="1371600"/>
            <a:ext cx="3886200" cy="4648200"/>
          </a:xfrm>
        </p:spPr>
        <p:txBody>
          <a:bodyPr/>
          <a:lstStyle/>
          <a:p>
            <a:pPr lvl="0"/>
            <a:endParaRPr lang="en-US" noProof="0" smtClean="0"/>
          </a:p>
        </p:txBody>
      </p:sp>
      <p:sp>
        <p:nvSpPr>
          <p:cNvPr id="4" name="Text Placeholder 3"/>
          <p:cNvSpPr>
            <a:spLocks noGrp="1"/>
          </p:cNvSpPr>
          <p:nvPr>
            <p:ph type="body" sz="half" idx="2"/>
          </p:nvPr>
        </p:nvSpPr>
        <p:spPr>
          <a:xfrm>
            <a:off x="4648200" y="1371600"/>
            <a:ext cx="38862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150A29B-C713-428D-8EEE-FBB5AB75213B}"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793038" cy="6778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371600"/>
            <a:ext cx="7924800" cy="4648200"/>
          </a:xfrm>
        </p:spPr>
        <p:txBody>
          <a:bodyPr/>
          <a:lstStyle/>
          <a:p>
            <a:pPr lvl="0"/>
            <a:endParaRPr lang="en-US" noProof="0" smtClean="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17696F83-8082-4514-8AA9-864DCCAA623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3"/>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8" name="Slide Number Placeholder 4"/>
          <p:cNvSpPr>
            <a:spLocks noGrp="1"/>
          </p:cNvSpPr>
          <p:nvPr>
            <p:ph type="sldNum" sz="quarter" idx="11"/>
          </p:nvPr>
        </p:nvSpPr>
        <p:spPr/>
        <p:txBody>
          <a:bodyPr/>
          <a:lstStyle>
            <a:lvl1pPr>
              <a:defRPr smtClean="0"/>
            </a:lvl1pPr>
          </a:lstStyle>
          <a:p>
            <a:pPr>
              <a:defRPr/>
            </a:pPr>
            <a:fld id="{DAFF6522-D39A-4EFB-9FD2-0F43165FD2EE}"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5" name="Rectangle 13"/>
          <p:cNvSpPr>
            <a:spLocks noGrp="1" noChangeArrowheads="1"/>
          </p:cNvSpPr>
          <p:nvPr>
            <p:ph type="sldNum" sz="quarter" idx="11"/>
          </p:nvPr>
        </p:nvSpPr>
        <p:spPr>
          <a:ln/>
        </p:spPr>
        <p:txBody>
          <a:bodyPr/>
          <a:lstStyle>
            <a:lvl1pPr>
              <a:defRPr/>
            </a:lvl1pPr>
          </a:lstStyle>
          <a:p>
            <a:pPr>
              <a:defRPr/>
            </a:pPr>
            <a:fld id="{BAB2F73B-AF29-4A05-AF7F-4F48D44409C4}"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0"/>
          </p:nvPr>
        </p:nvSpPr>
        <p:spPr/>
        <p:txBody>
          <a:bodyPr/>
          <a:lstStyle>
            <a:lvl1pPr>
              <a:defRPr smtClean="0"/>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9" name="Slide Number Placeholder 5"/>
          <p:cNvSpPr>
            <a:spLocks noGrp="1"/>
          </p:cNvSpPr>
          <p:nvPr>
            <p:ph type="sldNum" sz="quarter" idx="11"/>
          </p:nvPr>
        </p:nvSpPr>
        <p:spPr/>
        <p:txBody>
          <a:bodyPr/>
          <a:lstStyle>
            <a:lvl1pPr>
              <a:defRPr smtClean="0"/>
            </a:lvl1pPr>
          </a:lstStyle>
          <a:p>
            <a:pPr>
              <a:defRPr/>
            </a:pPr>
            <a:fld id="{DA04F282-5D9D-4EB2-A4AC-1849A209E5C3}"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8" name="Rectangle 13"/>
          <p:cNvSpPr>
            <a:spLocks noGrp="1" noChangeArrowheads="1"/>
          </p:cNvSpPr>
          <p:nvPr>
            <p:ph type="sldNum" sz="quarter" idx="11"/>
          </p:nvPr>
        </p:nvSpPr>
        <p:spPr>
          <a:ln/>
        </p:spPr>
        <p:txBody>
          <a:bodyPr/>
          <a:lstStyle>
            <a:lvl1pPr>
              <a:defRPr/>
            </a:lvl1pPr>
          </a:lstStyle>
          <a:p>
            <a:pPr>
              <a:defRPr/>
            </a:pPr>
            <a:fld id="{A54AFA57-DB10-4D8E-B495-9E7DF239E09B}"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Footer Placeholder 2"/>
          <p:cNvSpPr>
            <a:spLocks noGrp="1"/>
          </p:cNvSpPr>
          <p:nvPr>
            <p:ph type="ftr" sz="quarter" idx="10"/>
          </p:nvPr>
        </p:nvSpPr>
        <p:spPr/>
        <p:txBody>
          <a:bodyPr/>
          <a:lstStyle>
            <a:lvl1pPr>
              <a:defRPr dirty="0" smtClean="0"/>
            </a:lvl1pPr>
          </a:lstStyle>
          <a:p>
            <a:pPr>
              <a:defRPr/>
            </a:pPr>
            <a:r>
              <a:rPr lang="en-US" dirty="0" smtClean="0"/>
              <a:t>Supercomputing in Plain English: Overview</a:t>
            </a:r>
          </a:p>
          <a:p>
            <a:pPr>
              <a:defRPr/>
            </a:pPr>
            <a:r>
              <a:rPr lang="en-US" dirty="0" smtClean="0"/>
              <a:t>Tue Jan 23 2018</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3" name="Rectangle 13"/>
          <p:cNvSpPr>
            <a:spLocks noGrp="1" noChangeArrowheads="1"/>
          </p:cNvSpPr>
          <p:nvPr>
            <p:ph type="sldNum" sz="quarter" idx="11"/>
          </p:nvPr>
        </p:nvSpPr>
        <p:spPr>
          <a:ln/>
        </p:spPr>
        <p:txBody>
          <a:bodyPr/>
          <a:lstStyle>
            <a:lvl1pPr>
              <a:defRPr/>
            </a:lvl1pPr>
          </a:lstStyle>
          <a:p>
            <a:pPr>
              <a:defRPr/>
            </a:pPr>
            <a:fld id="{C27E5F05-49DD-403D-8B1B-C58F7D6A2F66}"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9E7A33A4-B068-4571-97F3-222EF8233FBE}"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ftr" sz="quarter" idx="10"/>
          </p:nvPr>
        </p:nvSpPr>
        <p:spPr>
          <a:ln/>
        </p:spPr>
        <p:txBody>
          <a:bodyPr/>
          <a:lstStyle>
            <a:lvl1pPr>
              <a:defRPr/>
            </a:lvl1pPr>
          </a:lstStyle>
          <a:p>
            <a:pPr>
              <a:defRPr/>
            </a:pPr>
            <a:r>
              <a:rPr lang="en-US" dirty="0" smtClean="0"/>
              <a:t>Supercomputing in Plain English: Overview</a:t>
            </a:r>
            <a:endParaRPr lang="en-US" dirty="0"/>
          </a:p>
          <a:p>
            <a:pPr>
              <a:defRPr/>
            </a:pPr>
            <a:r>
              <a:rPr lang="en-US" dirty="0" smtClean="0"/>
              <a:t>Tue Jan 23 2018</a:t>
            </a:r>
            <a:endParaRPr lang="en-US" dirty="0"/>
          </a:p>
        </p:txBody>
      </p:sp>
      <p:sp>
        <p:nvSpPr>
          <p:cNvPr id="6" name="Rectangle 13"/>
          <p:cNvSpPr>
            <a:spLocks noGrp="1" noChangeArrowheads="1"/>
          </p:cNvSpPr>
          <p:nvPr>
            <p:ph type="sldNum" sz="quarter" idx="11"/>
          </p:nvPr>
        </p:nvSpPr>
        <p:spPr>
          <a:ln/>
        </p:spPr>
        <p:txBody>
          <a:bodyPr/>
          <a:lstStyle>
            <a:lvl1pPr>
              <a:defRPr/>
            </a:lvl1pPr>
          </a:lstStyle>
          <a:p>
            <a:pPr>
              <a:defRPr/>
            </a:pPr>
            <a:fld id="{12CCE84F-D98D-47F7-A4D6-21F3EE13A38C}"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80" name="Rectangle 12"/>
          <p:cNvSpPr>
            <a:spLocks noGrp="1" noChangeArrowheads="1"/>
          </p:cNvSpPr>
          <p:nvPr>
            <p:ph type="ftr" sz="quarter" idx="3"/>
          </p:nvPr>
        </p:nvSpPr>
        <p:spPr bwMode="auto">
          <a:xfrm>
            <a:off x="2633663" y="6172200"/>
            <a:ext cx="399573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lvl1pPr>
          </a:lstStyle>
          <a:p>
            <a:pPr>
              <a:defRPr/>
            </a:pPr>
            <a:r>
              <a:rPr lang="en-US" dirty="0" smtClean="0"/>
              <a:t>Supercomputing in Plain English: Overview</a:t>
            </a:r>
          </a:p>
          <a:p>
            <a:pPr>
              <a:defRPr/>
            </a:pPr>
            <a:r>
              <a:rPr lang="en-US" dirty="0" smtClean="0"/>
              <a:t>Tue Jan 23 2018</a:t>
            </a:r>
            <a:endParaRPr lang="en-US" dirty="0"/>
          </a:p>
        </p:txBody>
      </p:sp>
      <p:sp>
        <p:nvSpPr>
          <p:cNvPr id="58381" name="Rectangle 13"/>
          <p:cNvSpPr>
            <a:spLocks noGrp="1" noChangeArrowheads="1"/>
          </p:cNvSpPr>
          <p:nvPr>
            <p:ph type="sldNum" sz="quarter" idx="4"/>
          </p:nvPr>
        </p:nvSpPr>
        <p:spPr bwMode="auto">
          <a:xfrm>
            <a:off x="7162800" y="6191250"/>
            <a:ext cx="1295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vl1pPr>
          </a:lstStyle>
          <a:p>
            <a:pPr>
              <a:defRPr/>
            </a:pPr>
            <a:fld id="{33E90D56-9F13-476E-9C0C-A76A957C9F52}" type="slidenum">
              <a:rPr lang="en-US"/>
              <a:pPr>
                <a:defRPr/>
              </a:pPr>
              <a:t>‹#›</a:t>
            </a:fld>
            <a:endParaRPr lang="en-US"/>
          </a:p>
        </p:txBody>
      </p:sp>
      <p:sp>
        <p:nvSpPr>
          <p:cNvPr id="58375" name="Rectangle 7"/>
          <p:cNvSpPr>
            <a:spLocks noChangeArrowheads="1"/>
          </p:cNvSpPr>
          <p:nvPr userDrawn="1"/>
        </p:nvSpPr>
        <p:spPr bwMode="gray">
          <a:xfrm>
            <a:off x="609600" y="381000"/>
            <a:ext cx="31750" cy="1052513"/>
          </a:xfrm>
          <a:prstGeom prst="rect">
            <a:avLst/>
          </a:prstGeom>
          <a:solidFill>
            <a:schemeClr val="bg2"/>
          </a:solidFill>
          <a:ln w="9525">
            <a:noFill/>
            <a:miter lim="800000"/>
            <a:headEnd/>
            <a:tailEnd/>
          </a:ln>
          <a:effectLst/>
        </p:spPr>
        <p:txBody>
          <a:bodyPr wrap="none" anchor="ctr"/>
          <a:lstStyle/>
          <a:p>
            <a:pPr>
              <a:defRPr/>
            </a:pPr>
            <a:endParaRPr kumimoji="1" lang="en-US" sz="2400">
              <a:latin typeface="Tahoma" pitchFamily="34" charset="0"/>
            </a:endParaRPr>
          </a:p>
        </p:txBody>
      </p:sp>
      <p:sp>
        <p:nvSpPr>
          <p:cNvPr id="58376" name="Rectangle 8"/>
          <p:cNvSpPr>
            <a:spLocks noChangeArrowheads="1"/>
          </p:cNvSpPr>
          <p:nvPr userDrawn="1"/>
        </p:nvSpPr>
        <p:spPr bwMode="gray">
          <a:xfrm>
            <a:off x="304800" y="1219200"/>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sz="2400">
              <a:latin typeface="Tahoma" pitchFamily="34" charset="0"/>
            </a:endParaRPr>
          </a:p>
        </p:txBody>
      </p:sp>
      <p:sp>
        <p:nvSpPr>
          <p:cNvPr id="3079" name="Rectangle 9"/>
          <p:cNvSpPr>
            <a:spLocks noGrp="1" noChangeArrowheads="1"/>
          </p:cNvSpPr>
          <p:nvPr userDrawn="1">
            <p:ph type="title"/>
          </p:nvPr>
        </p:nvSpPr>
        <p:spPr bwMode="auto">
          <a:xfrm>
            <a:off x="762000" y="457200"/>
            <a:ext cx="8021638" cy="6778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80" name="Rectangle 10"/>
          <p:cNvSpPr>
            <a:spLocks noGrp="1" noChangeArrowheads="1"/>
          </p:cNvSpPr>
          <p:nvPr userDrawn="1">
            <p:ph type="body" idx="1"/>
          </p:nvPr>
        </p:nvSpPr>
        <p:spPr bwMode="auto">
          <a:xfrm>
            <a:off x="609600" y="1371600"/>
            <a:ext cx="79248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94210" name="Picture 2" descr="SiPE logo"/>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375" y="579008"/>
            <a:ext cx="517525" cy="39874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228600" y="6127899"/>
            <a:ext cx="7729891" cy="585788"/>
            <a:chOff x="228600" y="6127899"/>
            <a:chExt cx="7729891" cy="585788"/>
          </a:xfrm>
        </p:grpSpPr>
        <p:pic>
          <p:nvPicPr>
            <p:cNvPr id="3084" name="Picture 15" descr="ou201_logo"/>
            <p:cNvPicPr>
              <a:picLocks noChangeAspect="1" noChangeArrowheads="1"/>
            </p:cNvPicPr>
            <p:nvPr userDrawn="1"/>
          </p:nvPicPr>
          <p:blipFill>
            <a:blip r:embed="rId17" cstate="print"/>
            <a:srcRect/>
            <a:stretch>
              <a:fillRect/>
            </a:stretch>
          </p:blipFill>
          <p:spPr bwMode="auto">
            <a:xfrm>
              <a:off x="1066800" y="6175524"/>
              <a:ext cx="393700" cy="538163"/>
            </a:xfrm>
            <a:prstGeom prst="rect">
              <a:avLst/>
            </a:prstGeom>
            <a:noFill/>
            <a:ln w="9525">
              <a:noFill/>
              <a:miter lim="800000"/>
              <a:headEnd/>
              <a:tailEnd/>
            </a:ln>
          </p:spPr>
        </p:pic>
        <p:pic>
          <p:nvPicPr>
            <p:cNvPr id="3085" name="Picture 35" descr="oscer_logo_crimson_20060918"/>
            <p:cNvPicPr>
              <a:picLocks noChangeAspect="1" noChangeArrowheads="1"/>
            </p:cNvPicPr>
            <p:nvPr userDrawn="1"/>
          </p:nvPicPr>
          <p:blipFill>
            <a:blip r:embed="rId18" cstate="print"/>
            <a:srcRect/>
            <a:stretch>
              <a:fillRect/>
            </a:stretch>
          </p:blipFill>
          <p:spPr bwMode="auto">
            <a:xfrm>
              <a:off x="228600" y="6127899"/>
              <a:ext cx="776288" cy="547688"/>
            </a:xfrm>
            <a:prstGeom prst="rect">
              <a:avLst/>
            </a:prstGeom>
            <a:noFill/>
            <a:ln w="9525">
              <a:noFill/>
              <a:miter lim="800000"/>
              <a:headEnd/>
              <a:tailEnd/>
            </a:ln>
          </p:spPr>
        </p:pic>
        <p:pic>
          <p:nvPicPr>
            <p:cNvPr id="14" name="Picture 1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460500" y="6364488"/>
              <a:ext cx="1663700" cy="283823"/>
            </a:xfrm>
            <a:prstGeom prst="rect">
              <a:avLst/>
            </a:prstGeom>
          </p:spPr>
        </p:pic>
        <p:pic>
          <p:nvPicPr>
            <p:cNvPr id="16" name="Picture 4" descr="http://www.oneocii.okepscor.org/wp-content/uploads/2014/02/Logo2-260x100.png"/>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6707189" y="6178341"/>
              <a:ext cx="1251302" cy="481271"/>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78" r:id="rId3"/>
    <p:sldLayoutId id="2147483687" r:id="rId4"/>
    <p:sldLayoutId id="2147483679" r:id="rId5"/>
    <p:sldLayoutId id="2147483688" r:id="rId6"/>
    <p:sldLayoutId id="2147483680" r:id="rId7"/>
    <p:sldLayoutId id="2147483681" r:id="rId8"/>
    <p:sldLayoutId id="2147483682" r:id="rId9"/>
    <p:sldLayoutId id="2147483683" r:id="rId10"/>
    <p:sldLayoutId id="2147483684" r:id="rId11"/>
    <p:sldLayoutId id="2147483689" r:id="rId12"/>
    <p:sldLayoutId id="2147483690" r:id="rId13"/>
    <p:sldLayoutId id="2147483691" r:id="rId14"/>
  </p:sldLayoutIdLst>
  <p:transition/>
  <p:hf hd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Times New Roman" pitchFamily="18" charset="0"/>
        </a:defRPr>
      </a:lvl2pPr>
      <a:lvl3pPr algn="ctr" rtl="0" eaLnBrk="0" fontAlgn="base" hangingPunct="0">
        <a:spcBef>
          <a:spcPct val="0"/>
        </a:spcBef>
        <a:spcAft>
          <a:spcPct val="0"/>
        </a:spcAft>
        <a:defRPr sz="4000" b="1">
          <a:solidFill>
            <a:schemeClr val="tx2"/>
          </a:solidFill>
          <a:latin typeface="Times New Roman" pitchFamily="18" charset="0"/>
        </a:defRPr>
      </a:lvl3pPr>
      <a:lvl4pPr algn="ctr" rtl="0" eaLnBrk="0" fontAlgn="base" hangingPunct="0">
        <a:spcBef>
          <a:spcPct val="0"/>
        </a:spcBef>
        <a:spcAft>
          <a:spcPct val="0"/>
        </a:spcAft>
        <a:defRPr sz="4000" b="1">
          <a:solidFill>
            <a:schemeClr val="tx2"/>
          </a:solidFill>
          <a:latin typeface="Times New Roman" pitchFamily="18" charset="0"/>
        </a:defRPr>
      </a:lvl4pPr>
      <a:lvl5pPr algn="ctr" rtl="0" eaLnBrk="0" fontAlgn="base" hangingPunct="0">
        <a:spcBef>
          <a:spcPct val="0"/>
        </a:spcBef>
        <a:spcAft>
          <a:spcPct val="0"/>
        </a:spcAft>
        <a:defRPr sz="4000" b="1">
          <a:solidFill>
            <a:schemeClr val="tx2"/>
          </a:solidFill>
          <a:latin typeface="Times New Roman" pitchFamily="18" charset="0"/>
        </a:defRPr>
      </a:lvl5pPr>
      <a:lvl6pPr marL="457200" algn="ctr" rtl="0" fontAlgn="base">
        <a:spcBef>
          <a:spcPct val="0"/>
        </a:spcBef>
        <a:spcAft>
          <a:spcPct val="0"/>
        </a:spcAft>
        <a:defRPr sz="4000" b="1">
          <a:solidFill>
            <a:schemeClr val="tx2"/>
          </a:solidFill>
          <a:latin typeface="Times New Roman" pitchFamily="18" charset="0"/>
        </a:defRPr>
      </a:lvl6pPr>
      <a:lvl7pPr marL="914400" algn="ctr" rtl="0" fontAlgn="base">
        <a:spcBef>
          <a:spcPct val="0"/>
        </a:spcBef>
        <a:spcAft>
          <a:spcPct val="0"/>
        </a:spcAft>
        <a:defRPr sz="4000" b="1">
          <a:solidFill>
            <a:schemeClr val="tx2"/>
          </a:solidFill>
          <a:latin typeface="Times New Roman" pitchFamily="18" charset="0"/>
        </a:defRPr>
      </a:lvl7pPr>
      <a:lvl8pPr marL="1371600" algn="ctr" rtl="0" fontAlgn="base">
        <a:spcBef>
          <a:spcPct val="0"/>
        </a:spcBef>
        <a:spcAft>
          <a:spcPct val="0"/>
        </a:spcAft>
        <a:defRPr sz="4000" b="1">
          <a:solidFill>
            <a:schemeClr val="tx2"/>
          </a:solidFill>
          <a:latin typeface="Times New Roman" pitchFamily="18" charset="0"/>
        </a:defRPr>
      </a:lvl8pPr>
      <a:lvl9pPr marL="1828800" algn="ctr" rtl="0" fontAlgn="base">
        <a:spcBef>
          <a:spcPct val="0"/>
        </a:spcBef>
        <a:spcAft>
          <a:spcPct val="0"/>
        </a:spcAft>
        <a:defRPr sz="40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rgbClr val="333399"/>
        </a:buClr>
        <a:buSzPct val="60000"/>
        <a:buFont typeface="Wingdings" pitchFamily="2" charset="2"/>
        <a:buChar char="n"/>
        <a:defRPr sz="2400">
          <a:solidFill>
            <a:schemeClr val="tx1"/>
          </a:solidFill>
          <a:latin typeface="+mn-lt"/>
          <a:ea typeface="+mn-ea"/>
          <a:cs typeface="+mn-cs"/>
        </a:defRPr>
      </a:lvl1pPr>
      <a:lvl2pPr marL="742950" indent="-285750" algn="l" rtl="0" eaLnBrk="0" fontAlgn="base" hangingPunct="0">
        <a:spcBef>
          <a:spcPct val="20000"/>
        </a:spcBef>
        <a:spcAft>
          <a:spcPct val="0"/>
        </a:spcAft>
        <a:buClr>
          <a:srgbClr val="A50021"/>
        </a:buClr>
        <a:buSzPct val="55000"/>
        <a:buFont typeface="Wingdings" pitchFamily="2" charset="2"/>
        <a:buChar char="n"/>
        <a:defRPr sz="2200">
          <a:solidFill>
            <a:schemeClr val="tx1"/>
          </a:solidFill>
          <a:latin typeface="+mn-lt"/>
        </a:defRPr>
      </a:lvl2pPr>
      <a:lvl3pPr marL="1143000" indent="-228600" algn="l" rtl="0" eaLnBrk="0" fontAlgn="base" hangingPunct="0">
        <a:spcBef>
          <a:spcPct val="20000"/>
        </a:spcBef>
        <a:spcAft>
          <a:spcPct val="0"/>
        </a:spcAft>
        <a:buClr>
          <a:srgbClr val="008000"/>
        </a:buClr>
        <a:buSzPct val="50000"/>
        <a:buFont typeface="Wingdings" pitchFamily="2" charset="2"/>
        <a:buChar char="n"/>
        <a:defRPr sz="2000">
          <a:solidFill>
            <a:schemeClr val="tx1"/>
          </a:solidFill>
          <a:latin typeface="+mn-lt"/>
        </a:defRPr>
      </a:lvl3pPr>
      <a:lvl4pPr marL="1600200" indent="-228600" algn="l" rtl="0" eaLnBrk="0" fontAlgn="base" hangingPunct="0">
        <a:spcBef>
          <a:spcPct val="20000"/>
        </a:spcBef>
        <a:spcAft>
          <a:spcPct val="0"/>
        </a:spcAft>
        <a:buClr>
          <a:srgbClr val="CC6600"/>
        </a:buClr>
        <a:buSzPct val="55000"/>
        <a:buFont typeface="Wingdings" pitchFamily="2" charset="2"/>
        <a:buChar char="n"/>
        <a:defRPr>
          <a:solidFill>
            <a:schemeClr val="tx1"/>
          </a:solidFill>
          <a:latin typeface="+mn-lt"/>
        </a:defRPr>
      </a:lvl4pPr>
      <a:lvl5pPr marL="2057400" indent="-228600" algn="l" rtl="0" eaLnBrk="0" fontAlgn="base" hangingPunct="0">
        <a:spcBef>
          <a:spcPct val="20000"/>
        </a:spcBef>
        <a:spcAft>
          <a:spcPct val="0"/>
        </a:spcAft>
        <a:buClr>
          <a:srgbClr val="800080"/>
        </a:buClr>
        <a:buSzPct val="50000"/>
        <a:buFont typeface="Wingdings" pitchFamily="2" charset="2"/>
        <a:buChar char="n"/>
        <a:defRPr sz="1600">
          <a:solidFill>
            <a:schemeClr val="tx1"/>
          </a:solidFill>
          <a:latin typeface="+mn-lt"/>
        </a:defRPr>
      </a:lvl5pPr>
      <a:lvl6pPr marL="25146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6pPr>
      <a:lvl7pPr marL="29718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7pPr>
      <a:lvl8pPr marL="34290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8pPr>
      <a:lvl9pPr marL="3886200" indent="-228600" algn="l" rtl="0" fontAlgn="base">
        <a:spcBef>
          <a:spcPct val="20000"/>
        </a:spcBef>
        <a:spcAft>
          <a:spcPct val="0"/>
        </a:spcAft>
        <a:buClr>
          <a:srgbClr val="800080"/>
        </a:buClr>
        <a:buSzPct val="50000"/>
        <a:buFont typeface="Wingdings" pitchFamily="2" charset="2"/>
        <a:buChar char="n"/>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slideLayout" Target="../slideLayouts/slideLayout1.xml"/><Relationship Id="rId7" Type="http://schemas.openxmlformats.org/officeDocument/2006/relationships/image" Target="../media/image8.ti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supercomputinginplainenglish@gmail.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pcc.okstate.edu/cadre-conference" TargetMode="External"/><Relationship Id="rId7" Type="http://schemas.openxmlformats.org/officeDocument/2006/relationships/hyperlink" Target="http://sc18.supercomputing.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luster2018.github.io/" TargetMode="External"/><Relationship Id="rId5" Type="http://schemas.openxmlformats.org/officeDocument/2006/relationships/hyperlink" Target="https://www.pearc18.pearc.org/" TargetMode="External"/><Relationship Id="rId4" Type="http://schemas.openxmlformats.org/officeDocument/2006/relationships/hyperlink" Target="http://www.linuxclustersinstitute.org/workshop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hyperlink" Target="http://www.oscer.ou.edu/" TargetMode="Externa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chart" Target="../charts/chart1.xml"/><Relationship Id="rId5" Type="http://schemas.openxmlformats.org/officeDocument/2006/relationships/hyperlink" Target="http://www.top500.org/" TargetMode="Externa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9.w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7.wmf"/><Relationship Id="rId5" Type="http://schemas.openxmlformats.org/officeDocument/2006/relationships/image" Target="../media/image18.wm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hyperlink" Target="http://lh3.ggpht.com/_6hgSmco4R9M/SfpFA3057zI/AAAAAAAACSg/G-AGCgLrQOk/s1600-h/pirates%5b5%5d.jpg" TargetMode="Externa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2.xml"/><Relationship Id="rId5" Type="http://schemas.openxmlformats.org/officeDocument/2006/relationships/image" Target="../media/image25.jpeg"/><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hyperlink" Target="mailto:supercomputinginplainenglish@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hyperlink" Target="http://content.hwigroup.net/images/products/xl/204419/dell_latitude_e5540_55405115.jpg" TargetMode="External"/><Relationship Id="rId5" Type="http://schemas.openxmlformats.org/officeDocument/2006/relationships/image" Target="../media/image26.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28.wmf"/><Relationship Id="rId5" Type="http://schemas.openxmlformats.org/officeDocument/2006/relationships/image" Target="../media/image27.jpe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29.jpeg"/><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image" Target="../media/image29.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hyperlink" Target="http://www.oscer.ou.edu/educat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hyperlink" Target="http://content.hwigroup.net/images/products/xl/204419/dell_latitude_e5540_55405115.jpg" TargetMode="External"/><Relationship Id="rId5" Type="http://schemas.openxmlformats.org/officeDocument/2006/relationships/image" Target="../media/image26.jpeg"/><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30.jpe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6.xml"/><Relationship Id="rId1" Type="http://schemas.openxmlformats.org/officeDocument/2006/relationships/tags" Target="../tags/tag45.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31.wmf"/><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0.xml"/><Relationship Id="rId1" Type="http://schemas.openxmlformats.org/officeDocument/2006/relationships/tags" Target="../tags/tag49.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0.xml"/><Relationship Id="rId1" Type="http://schemas.openxmlformats.org/officeDocument/2006/relationships/tags" Target="../tags/tag59.xml"/><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6.xml"/><Relationship Id="rId1" Type="http://schemas.openxmlformats.org/officeDocument/2006/relationships/tags" Target="../tags/tag65.xml"/><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chart" Target="../charts/chart2.xml"/><Relationship Id="rId5" Type="http://schemas.openxmlformats.org/officeDocument/2006/relationships/hyperlink" Target="http://www.top500.org/" TargetMode="External"/><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chart" Target="../charts/chart3.xml"/><Relationship Id="rId5" Type="http://schemas.openxmlformats.org/officeDocument/2006/relationships/hyperlink" Target="http://www.top500.org/" TargetMode="External"/><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hyperlink" Target="http://www.twitch.tv/sipe201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67.xml"/><Relationship Id="rId7"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tags" Target="../tags/tag79.xml"/><Relationship Id="rId6" Type="http://schemas.openxmlformats.org/officeDocument/2006/relationships/image" Target="../media/image33.jpeg"/><Relationship Id="rId5" Type="http://schemas.openxmlformats.org/officeDocument/2006/relationships/image" Target="../media/image25.jpeg"/><Relationship Id="rId10" Type="http://schemas.openxmlformats.org/officeDocument/2006/relationships/hyperlink" Target="https://www.top500.org/static/media/uploads/.thumbnails/epyc-vs-xeon.jpg/epyc-vs-xeon-742x382.jpg" TargetMode="External"/><Relationship Id="rId4" Type="http://schemas.openxmlformats.org/officeDocument/2006/relationships/image" Target="../media/image32.jpeg"/><Relationship Id="rId9" Type="http://schemas.openxmlformats.org/officeDocument/2006/relationships/image" Target="../media/image36.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hyperlink" Target="http://jwplayer.onenet.net/streams/sip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jwplayer.onenet.net/streams/sipebackup.html" TargetMode="Externa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 Id="rId5" Type="http://schemas.openxmlformats.org/officeDocument/2006/relationships/hyperlink" Target="http://www.oscer.ou.edu/" TargetMode="External"/><Relationship Id="rId4"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8" Type="http://schemas.openxmlformats.org/officeDocument/2006/relationships/hyperlink" Target="http://www.vw.com/newbeetle/" TargetMode="External"/><Relationship Id="rId13" Type="http://schemas.openxmlformats.org/officeDocument/2006/relationships/hyperlink" Target="https://www.realworldtech.com/haswell-cpu/3/" TargetMode="External"/><Relationship Id="rId3" Type="http://schemas.openxmlformats.org/officeDocument/2006/relationships/slideLayout" Target="../slideLayouts/slideLayout6.xml"/><Relationship Id="rId7" Type="http://schemas.openxmlformats.org/officeDocument/2006/relationships/hyperlink" Target="http://www.dell.com/" TargetMode="External"/><Relationship Id="rId12" Type="http://schemas.openxmlformats.org/officeDocument/2006/relationships/hyperlink" Target="http://www.samsung.com/Products/OpticalDiscDrive/SlimDrive/OpticalDiscDrive_SlimDrive_SN_S082D.asp?page=Specifications" TargetMode="Externa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hyperlink" Target="http://hneeman.oscer.ou.edu/hamr.html" TargetMode="External"/><Relationship Id="rId11" Type="http://schemas.openxmlformats.org/officeDocument/2006/relationships/hyperlink" Target="http://www.samsungssd.com/meetssd/techspecs" TargetMode="External"/><Relationship Id="rId5" Type="http://schemas.openxmlformats.org/officeDocument/2006/relationships/hyperlink" Target="http://www.caps.ou.edu/present/Jack%20Hayes%20FINAL.ppt" TargetMode="External"/><Relationship Id="rId10" Type="http://schemas.openxmlformats.org/officeDocument/2006/relationships/hyperlink" Target="ftp://download.intel.com/design/Pentium4/papers/24943801.pdf" TargetMode="External"/><Relationship Id="rId4" Type="http://schemas.openxmlformats.org/officeDocument/2006/relationships/notesSlide" Target="../notesSlides/notesSlide73.xml"/><Relationship Id="rId9" Type="http://schemas.openxmlformats.org/officeDocument/2006/relationships/hyperlink" Target="http://cpu.rightmark.org/" TargetMode="External"/><Relationship Id="rId14" Type="http://schemas.openxmlformats.org/officeDocument/2006/relationships/hyperlink" Target="http://www.pricewatch.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4128" y="4863264"/>
            <a:ext cx="7809272" cy="1683785"/>
            <a:chOff x="344128" y="4863264"/>
            <a:chExt cx="7809272" cy="1683785"/>
          </a:xfrm>
        </p:grpSpPr>
        <p:pic>
          <p:nvPicPr>
            <p:cNvPr id="11273" name="Picture 6" descr="ou201_logo"/>
            <p:cNvPicPr>
              <a:picLocks noChangeAspect="1" noChangeArrowheads="1"/>
            </p:cNvPicPr>
            <p:nvPr/>
          </p:nvPicPr>
          <p:blipFill>
            <a:blip r:embed="rId5" cstate="print"/>
            <a:srcRect/>
            <a:stretch>
              <a:fillRect/>
            </a:stretch>
          </p:blipFill>
          <p:spPr bwMode="auto">
            <a:xfrm>
              <a:off x="2357112" y="5361693"/>
              <a:ext cx="588818" cy="781653"/>
            </a:xfrm>
            <a:prstGeom prst="rect">
              <a:avLst/>
            </a:prstGeom>
            <a:noFill/>
            <a:ln w="9525">
              <a:noFill/>
              <a:miter lim="800000"/>
              <a:headEnd/>
              <a:tailEnd/>
            </a:ln>
          </p:spPr>
        </p:pic>
        <p:pic>
          <p:nvPicPr>
            <p:cNvPr id="11274" name="Picture 7" descr="oscer_logo_crimson_20060918"/>
            <p:cNvPicPr>
              <a:picLocks noChangeAspect="1" noChangeArrowheads="1"/>
            </p:cNvPicPr>
            <p:nvPr/>
          </p:nvPicPr>
          <p:blipFill>
            <a:blip r:embed="rId6" cstate="print"/>
            <a:srcRect/>
            <a:stretch>
              <a:fillRect/>
            </a:stretch>
          </p:blipFill>
          <p:spPr bwMode="auto">
            <a:xfrm>
              <a:off x="3004812" y="5181600"/>
              <a:ext cx="1483086" cy="1066800"/>
            </a:xfrm>
            <a:prstGeom prst="rect">
              <a:avLst/>
            </a:prstGeom>
            <a:noFill/>
            <a:ln w="9525">
              <a:noFill/>
              <a:miter lim="800000"/>
              <a:headEnd/>
              <a:tailEnd/>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1345" y="5196849"/>
              <a:ext cx="3652055" cy="623032"/>
            </a:xfrm>
            <a:prstGeom prst="rect">
              <a:avLst/>
            </a:prstGeom>
          </p:spPr>
        </p:pic>
        <p:pic>
          <p:nvPicPr>
            <p:cNvPr id="95234" name="Picture 2" descr="SiPE logo"/>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4128" y="4863264"/>
              <a:ext cx="2012984" cy="1550988"/>
            </a:xfrm>
            <a:prstGeom prst="rect">
              <a:avLst/>
            </a:prstGeom>
            <a:noFill/>
            <a:extLst>
              <a:ext uri="{909E8E84-426E-40DD-AFC4-6F175D3DCCD1}">
                <a14:hiddenFill xmlns:a14="http://schemas.microsoft.com/office/drawing/2010/main">
                  <a:solidFill>
                    <a:srgbClr val="FFFFFF"/>
                  </a:solidFill>
                </a14:hiddenFill>
              </a:ext>
            </a:extLst>
          </p:spPr>
        </p:pic>
        <p:pic>
          <p:nvPicPr>
            <p:cNvPr id="95236" name="Picture 4" descr="http://www.oneocii.okepscor.org/wp-content/uploads/2014/02/Logo2-260x10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82053" y="5819881"/>
              <a:ext cx="1890637" cy="727168"/>
            </a:xfrm>
            <a:prstGeom prst="rect">
              <a:avLst/>
            </a:prstGeom>
            <a:noFill/>
            <a:extLst>
              <a:ext uri="{909E8E84-426E-40DD-AFC4-6F175D3DCCD1}">
                <a14:hiddenFill xmlns:a14="http://schemas.microsoft.com/office/drawing/2010/main">
                  <a:solidFill>
                    <a:srgbClr val="FFFFFF"/>
                  </a:solidFill>
                </a14:hiddenFill>
              </a:ext>
            </a:extLst>
          </p:spPr>
        </p:pic>
      </p:grpSp>
      <p:sp>
        <p:nvSpPr>
          <p:cNvPr id="449540" name="Rectangle 4"/>
          <p:cNvSpPr>
            <a:spLocks noGrp="1" noChangeArrowheads="1"/>
          </p:cNvSpPr>
          <p:nvPr>
            <p:ph type="ctrTitle"/>
          </p:nvPr>
        </p:nvSpPr>
        <p:spPr>
          <a:xfrm>
            <a:off x="685800" y="933448"/>
            <a:ext cx="7924800" cy="2362200"/>
          </a:xfrm>
        </p:spPr>
        <p:txBody>
          <a:bodyPr/>
          <a:lstStyle/>
          <a:p>
            <a:pPr eaLnBrk="1" hangingPunct="1">
              <a:lnSpc>
                <a:spcPct val="80000"/>
              </a:lnSpc>
              <a:defRPr/>
            </a:pPr>
            <a:r>
              <a:rPr lang="en-US" sz="4800" dirty="0" smtClean="0">
                <a:effectLst>
                  <a:outerShdw blurRad="38100" dist="38100" dir="2700000" algn="tl">
                    <a:srgbClr val="C0C0C0"/>
                  </a:outerShdw>
                </a:effectLst>
                <a:latin typeface="Arial Black" pitchFamily="34" charset="0"/>
              </a:rPr>
              <a:t>Supercomputing</a:t>
            </a:r>
            <a:br>
              <a:rPr lang="en-US" sz="4800" dirty="0" smtClean="0">
                <a:effectLst>
                  <a:outerShdw blurRad="38100" dist="38100" dir="2700000" algn="tl">
                    <a:srgbClr val="C0C0C0"/>
                  </a:outerShdw>
                </a:effectLst>
                <a:latin typeface="Arial Black" pitchFamily="34" charset="0"/>
              </a:rPr>
            </a:br>
            <a:r>
              <a:rPr lang="en-US" sz="4800" dirty="0" smtClean="0">
                <a:effectLst>
                  <a:outerShdw blurRad="38100" dist="38100" dir="2700000" algn="tl">
                    <a:srgbClr val="C0C0C0"/>
                  </a:outerShdw>
                </a:effectLst>
                <a:latin typeface="Arial Black" pitchFamily="34" charset="0"/>
              </a:rPr>
              <a:t>in Plain English</a:t>
            </a:r>
            <a:br>
              <a:rPr lang="en-US" sz="4800" dirty="0" smtClean="0">
                <a:effectLst>
                  <a:outerShdw blurRad="38100" dist="38100" dir="2700000" algn="tl">
                    <a:srgbClr val="C0C0C0"/>
                  </a:outerShdw>
                </a:effectLst>
                <a:latin typeface="Arial Black" pitchFamily="34" charset="0"/>
              </a:rPr>
            </a:br>
            <a:r>
              <a:rPr lang="en-US" sz="3600" dirty="0" smtClean="0">
                <a:solidFill>
                  <a:schemeClr val="tx1"/>
                </a:solidFill>
              </a:rPr>
              <a:t>Overview:</a:t>
            </a:r>
            <a:br>
              <a:rPr lang="en-US" sz="3600" dirty="0" smtClean="0">
                <a:solidFill>
                  <a:schemeClr val="tx1"/>
                </a:solidFill>
              </a:rPr>
            </a:br>
            <a:r>
              <a:rPr lang="en-US" sz="3600" dirty="0" smtClean="0">
                <a:solidFill>
                  <a:schemeClr val="tx1"/>
                </a:solidFill>
              </a:rPr>
              <a:t>What the Heck is Supercomputing?</a:t>
            </a:r>
            <a:endParaRPr lang="en-US" sz="5400" dirty="0" smtClean="0">
              <a:effectLst>
                <a:outerShdw blurRad="38100" dist="38100" dir="2700000" algn="tl">
                  <a:srgbClr val="C0C0C0"/>
                </a:outerShdw>
              </a:effectLst>
              <a:latin typeface="Arial Black" pitchFamily="34" charset="0"/>
            </a:endParaRPr>
          </a:p>
        </p:txBody>
      </p:sp>
      <p:sp>
        <p:nvSpPr>
          <p:cNvPr id="11268" name="Rectangle 5"/>
          <p:cNvSpPr>
            <a:spLocks noGrp="1" noChangeArrowheads="1"/>
          </p:cNvSpPr>
          <p:nvPr>
            <p:ph type="subTitle" idx="1"/>
          </p:nvPr>
        </p:nvSpPr>
        <p:spPr>
          <a:xfrm>
            <a:off x="344128" y="3238500"/>
            <a:ext cx="8495072" cy="1600200"/>
          </a:xfrm>
        </p:spPr>
        <p:txBody>
          <a:bodyPr/>
          <a:lstStyle/>
          <a:p>
            <a:pPr eaLnBrk="1" hangingPunct="1">
              <a:lnSpc>
                <a:spcPct val="90000"/>
              </a:lnSpc>
              <a:spcBef>
                <a:spcPts val="0"/>
              </a:spcBef>
            </a:pPr>
            <a:r>
              <a:rPr lang="en-US" b="1" dirty="0" smtClean="0"/>
              <a:t>Henry Neeman, University of Oklahoma</a:t>
            </a:r>
          </a:p>
          <a:p>
            <a:pPr eaLnBrk="1" hangingPunct="1">
              <a:lnSpc>
                <a:spcPct val="90000"/>
              </a:lnSpc>
              <a:spcBef>
                <a:spcPts val="0"/>
              </a:spcBef>
            </a:pPr>
            <a:r>
              <a:rPr lang="en-US" sz="1700" b="1" dirty="0" smtClean="0"/>
              <a:t>Director, OU Supercomputing Center for Education &amp; Research (OSCER)</a:t>
            </a:r>
          </a:p>
          <a:p>
            <a:pPr eaLnBrk="1" hangingPunct="1">
              <a:lnSpc>
                <a:spcPct val="90000"/>
              </a:lnSpc>
              <a:spcBef>
                <a:spcPts val="0"/>
              </a:spcBef>
            </a:pPr>
            <a:r>
              <a:rPr lang="en-US" sz="1700" b="1" dirty="0" smtClean="0"/>
              <a:t>Assistant Vice President, Information Technology – Research Strategy Advisor</a:t>
            </a:r>
          </a:p>
          <a:p>
            <a:pPr eaLnBrk="1" hangingPunct="1">
              <a:lnSpc>
                <a:spcPct val="90000"/>
              </a:lnSpc>
              <a:spcBef>
                <a:spcPts val="0"/>
              </a:spcBef>
            </a:pPr>
            <a:r>
              <a:rPr lang="en-US" sz="1700" b="1" dirty="0" smtClean="0"/>
              <a:t>Associate Professor, </a:t>
            </a:r>
            <a:r>
              <a:rPr lang="en-US" sz="1700" b="1" dirty="0" err="1" smtClean="0"/>
              <a:t>Gallogly</a:t>
            </a:r>
            <a:r>
              <a:rPr lang="en-US" sz="1700" b="1" dirty="0" smtClean="0"/>
              <a:t> College of Engineering</a:t>
            </a:r>
          </a:p>
          <a:p>
            <a:pPr eaLnBrk="1" hangingPunct="1">
              <a:lnSpc>
                <a:spcPct val="90000"/>
              </a:lnSpc>
              <a:spcBef>
                <a:spcPts val="0"/>
              </a:spcBef>
            </a:pPr>
            <a:r>
              <a:rPr lang="en-US" sz="1700" b="1" dirty="0" smtClean="0"/>
              <a:t>Adjunct Associate Professor, School of Computer Science</a:t>
            </a:r>
          </a:p>
          <a:p>
            <a:pPr eaLnBrk="1" hangingPunct="1">
              <a:lnSpc>
                <a:spcPct val="90000"/>
              </a:lnSpc>
              <a:spcBef>
                <a:spcPts val="0"/>
              </a:spcBef>
            </a:pPr>
            <a:r>
              <a:rPr lang="en-US" sz="1700" b="1" dirty="0" smtClean="0"/>
              <a:t>Tuesday January 23 2018</a:t>
            </a:r>
          </a:p>
        </p:txBody>
      </p:sp>
      <p:sp>
        <p:nvSpPr>
          <p:cNvPr id="11270" name="Rectangle 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10</a:t>
            </a:fld>
            <a:endParaRPr lang="en-US"/>
          </a:p>
        </p:txBody>
      </p:sp>
      <p:sp>
        <p:nvSpPr>
          <p:cNvPr id="465922" name="Rectangle 2"/>
          <p:cNvSpPr>
            <a:spLocks noGrp="1" noChangeArrowheads="1"/>
          </p:cNvSpPr>
          <p:nvPr>
            <p:ph type="title"/>
          </p:nvPr>
        </p:nvSpPr>
        <p:spPr/>
        <p:txBody>
          <a:bodyPr/>
          <a:lstStyle/>
          <a:p>
            <a:r>
              <a:rPr lang="en-US" sz="3600" dirty="0"/>
              <a:t>Please Mute Yourself</a:t>
            </a:r>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(For YouTube, Twitch and </a:t>
            </a:r>
            <a:r>
              <a:rPr lang="en-US" dirty="0" err="1" smtClean="0"/>
              <a:t>Wowza</a:t>
            </a:r>
            <a:r>
              <a:rPr lang="en-US" dirty="0" smtClean="0"/>
              <a:t>, you don’t need to do that, because the information only goes from us to you, not from you to us.)</a:t>
            </a:r>
            <a:endParaRPr lang="en-US" dirty="0"/>
          </a:p>
          <a:p>
            <a:pPr>
              <a:buFont typeface="Wingdings" pitchFamily="2" charset="2"/>
              <a:buNone/>
            </a:pPr>
            <a:r>
              <a:rPr lang="en-US" dirty="0"/>
              <a:t>At OU, we will turn off the sound on all conferencing technologies.</a:t>
            </a:r>
          </a:p>
          <a:p>
            <a:pPr>
              <a:buFont typeface="Wingdings" pitchFamily="2" charset="2"/>
              <a:buNone/>
            </a:pPr>
            <a:r>
              <a:rPr lang="en-US" dirty="0"/>
              <a:t>That way, we won’t have problems with </a:t>
            </a:r>
            <a:r>
              <a:rPr lang="en-US" b="1" dirty="0"/>
              <a:t>echo cancellation</a:t>
            </a:r>
            <a:r>
              <a:rPr lang="en-US" dirty="0"/>
              <a:t>.</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296770611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3C4F5EC7-229E-472C-A577-0EE5257C4F8A}" type="slidenum">
              <a:rPr lang="en-US"/>
              <a:pPr/>
              <a:t>11</a:t>
            </a:fld>
            <a:endParaRPr lang="en-US"/>
          </a:p>
        </p:txBody>
      </p:sp>
      <p:sp>
        <p:nvSpPr>
          <p:cNvPr id="455682" name="Rectangle 2"/>
          <p:cNvSpPr>
            <a:spLocks noGrp="1" noChangeArrowheads="1"/>
          </p:cNvSpPr>
          <p:nvPr>
            <p:ph type="title"/>
          </p:nvPr>
        </p:nvSpPr>
        <p:spPr/>
        <p:txBody>
          <a:bodyPr/>
          <a:lstStyle/>
          <a:p>
            <a:r>
              <a:rPr lang="en-US" sz="3600" dirty="0"/>
              <a:t>Questions </a:t>
            </a:r>
            <a:r>
              <a:rPr lang="en-US" sz="3600" dirty="0" smtClean="0"/>
              <a:t>via E-mail Only</a:t>
            </a:r>
            <a:endParaRPr lang="en-US" sz="3600" dirty="0"/>
          </a:p>
        </p:txBody>
      </p:sp>
      <p:sp>
        <p:nvSpPr>
          <p:cNvPr id="455683" name="Rectangle 3"/>
          <p:cNvSpPr>
            <a:spLocks noGrp="1" noChangeArrowheads="1"/>
          </p:cNvSpPr>
          <p:nvPr>
            <p:ph type="body" idx="1"/>
          </p:nvPr>
        </p:nvSpPr>
        <p:spPr>
          <a:xfrm>
            <a:off x="609600" y="1371600"/>
            <a:ext cx="8174038" cy="4648200"/>
          </a:xfrm>
        </p:spPr>
        <p:txBody>
          <a:bodyPr/>
          <a:lstStyle/>
          <a:p>
            <a:pPr>
              <a:lnSpc>
                <a:spcPct val="90000"/>
              </a:lnSpc>
              <a:buFont typeface="Wingdings" pitchFamily="2" charset="2"/>
              <a:buNone/>
            </a:pPr>
            <a:r>
              <a:rPr lang="en-US" dirty="0"/>
              <a:t>Ask questions </a:t>
            </a:r>
            <a:r>
              <a:rPr lang="en-US" dirty="0" smtClean="0"/>
              <a:t>by sending e-mail to:</a:t>
            </a:r>
          </a:p>
          <a:p>
            <a:pPr>
              <a:lnSpc>
                <a:spcPct val="90000"/>
              </a:lnSpc>
              <a:buFont typeface="Wingdings" pitchFamily="2" charset="2"/>
              <a:buNone/>
            </a:pPr>
            <a:endParaRPr lang="en-US" dirty="0" smtClean="0"/>
          </a:p>
          <a:p>
            <a:pPr algn="ctr">
              <a:lnSpc>
                <a:spcPct val="90000"/>
              </a:lnSpc>
              <a:buFont typeface="Wingdings" pitchFamily="2" charset="2"/>
              <a:buNone/>
            </a:pPr>
            <a:r>
              <a:rPr lang="en-US" dirty="0" smtClean="0">
                <a:latin typeface="Courier New" pitchFamily="49" charset="0"/>
                <a:cs typeface="Courier New" pitchFamily="49" charset="0"/>
                <a:hlinkClick r:id="rId3"/>
              </a:rPr>
              <a:t>supercomputinginplainenglish@gmail.com</a:t>
            </a:r>
            <a:endParaRPr lang="en-US" dirty="0"/>
          </a:p>
          <a:p>
            <a:pPr>
              <a:lnSpc>
                <a:spcPct val="80000"/>
              </a:lnSpc>
              <a:buFont typeface="Wingdings" pitchFamily="2" charset="2"/>
              <a:buNone/>
            </a:pPr>
            <a:endParaRPr lang="en-US" dirty="0"/>
          </a:p>
          <a:p>
            <a:pPr>
              <a:lnSpc>
                <a:spcPct val="80000"/>
              </a:lnSpc>
              <a:buFont typeface="Wingdings" pitchFamily="2" charset="2"/>
              <a:buNone/>
            </a:pPr>
            <a:r>
              <a:rPr lang="en-US" dirty="0"/>
              <a:t>All questions will be read out loud and then answered out loud</a:t>
            </a:r>
            <a:r>
              <a:rPr lang="en-US" dirty="0" smtClean="0"/>
              <a:t>.</a:t>
            </a:r>
          </a:p>
          <a:p>
            <a:pPr>
              <a:lnSpc>
                <a:spcPct val="80000"/>
              </a:lnSpc>
              <a:buFont typeface="Wingdings" pitchFamily="2" charset="2"/>
              <a:buNone/>
            </a:pPr>
            <a:endParaRPr lang="en-US" dirty="0"/>
          </a:p>
          <a:p>
            <a:pPr>
              <a:lnSpc>
                <a:spcPct val="80000"/>
              </a:lnSpc>
              <a:buFont typeface="Wingdings" pitchFamily="2" charset="2"/>
              <a:buNone/>
            </a:pPr>
            <a:r>
              <a:rPr lang="en-US" b="1" dirty="0" smtClean="0"/>
              <a:t>DON’T USE CHAT OR VOICE FOR QUESTIONS!</a:t>
            </a:r>
          </a:p>
          <a:p>
            <a:pPr>
              <a:lnSpc>
                <a:spcPct val="80000"/>
              </a:lnSpc>
              <a:buFont typeface="Wingdings" pitchFamily="2" charset="2"/>
              <a:buNone/>
            </a:pPr>
            <a:endParaRPr lang="en-US" dirty="0"/>
          </a:p>
          <a:p>
            <a:pPr>
              <a:lnSpc>
                <a:spcPct val="80000"/>
              </a:lnSpc>
              <a:buFont typeface="Wingdings" pitchFamily="2" charset="2"/>
              <a:buNone/>
            </a:pPr>
            <a:r>
              <a:rPr lang="en-US" dirty="0" smtClean="0"/>
              <a:t>No one will be monitoring any of the chats, and if we can hear your question, you’re creating an </a:t>
            </a:r>
            <a:r>
              <a:rPr lang="en-US" b="1" dirty="0" smtClean="0"/>
              <a:t>echo cancellation </a:t>
            </a:r>
            <a:r>
              <a:rPr lang="en-US" dirty="0" smtClean="0"/>
              <a:t>problem.</a:t>
            </a:r>
          </a:p>
          <a:p>
            <a:pPr>
              <a:lnSpc>
                <a:spcPct val="80000"/>
              </a:lnSpc>
              <a:buFont typeface="Wingdings" pitchFamily="2" charset="2"/>
              <a:buNone/>
            </a:pPr>
            <a:endParaRPr lang="en-US" dirty="0"/>
          </a:p>
          <a:p>
            <a:pPr>
              <a:lnSpc>
                <a:spcPct val="80000"/>
              </a:lnSpc>
              <a:buFont typeface="Wingdings" pitchFamily="2" charset="2"/>
              <a:buNone/>
            </a:pPr>
            <a:r>
              <a:rPr lang="en-US" b="1" dirty="0" smtClean="0"/>
              <a:t>PLEASE MUTE YOURSELF.</a:t>
            </a:r>
          </a:p>
          <a:p>
            <a:pPr>
              <a:lnSpc>
                <a:spcPct val="80000"/>
              </a:lnSpc>
              <a:buFont typeface="Wingdings" pitchFamily="2" charset="2"/>
              <a:buNone/>
            </a:pPr>
            <a:r>
              <a:rPr lang="en-US" b="1" dirty="0" smtClean="0"/>
              <a:t>PLEASE MUTE YOURSELF.</a:t>
            </a:r>
            <a:endParaRPr lang="en-US" b="1" dirty="0"/>
          </a:p>
        </p:txBody>
      </p:sp>
    </p:spTree>
    <p:extLst>
      <p:ext uri="{BB962C8B-B14F-4D97-AF65-F5344CB8AC3E}">
        <p14:creationId xmlns:p14="http://schemas.microsoft.com/office/powerpoint/2010/main" val="190781972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Onsite: Talent Release Form</a:t>
            </a:r>
            <a:endParaRPr lang="en-US" dirty="0"/>
          </a:p>
        </p:txBody>
      </p:sp>
      <p:sp>
        <p:nvSpPr>
          <p:cNvPr id="3" name="Content Placeholder 2"/>
          <p:cNvSpPr>
            <a:spLocks noGrp="1"/>
          </p:cNvSpPr>
          <p:nvPr>
            <p:ph idx="1"/>
          </p:nvPr>
        </p:nvSpPr>
        <p:spPr/>
        <p:txBody>
          <a:bodyPr/>
          <a:lstStyle/>
          <a:p>
            <a:pPr marL="0" indent="0">
              <a:buNone/>
            </a:pPr>
            <a:r>
              <a:rPr lang="en-US" dirty="0" smtClean="0"/>
              <a:t>If you’re attending onsite, you </a:t>
            </a:r>
            <a:r>
              <a:rPr lang="en-US" b="1" u="sng" dirty="0" smtClean="0"/>
              <a:t>MUST</a:t>
            </a:r>
            <a:r>
              <a:rPr lang="en-US" dirty="0" smtClean="0"/>
              <a:t> do one of the following:</a:t>
            </a:r>
          </a:p>
          <a:p>
            <a:r>
              <a:rPr lang="en-US" dirty="0" smtClean="0"/>
              <a:t>complete and sign the Talent Release Form,</a:t>
            </a:r>
          </a:p>
          <a:p>
            <a:pPr marL="0" indent="0">
              <a:buNone/>
            </a:pPr>
            <a:r>
              <a:rPr lang="en-US" b="1" dirty="0" smtClean="0"/>
              <a:t>OR</a:t>
            </a:r>
          </a:p>
          <a:p>
            <a:r>
              <a:rPr lang="en-US" dirty="0" smtClean="0"/>
              <a:t>sit behind the cameras (where you can’t be seen) and don’t talk at all.</a:t>
            </a:r>
          </a:p>
          <a:p>
            <a:pPr marL="0" indent="0">
              <a:buNone/>
            </a:pPr>
            <a:endParaRPr lang="en-US" dirty="0"/>
          </a:p>
          <a:p>
            <a:pPr marL="0" indent="0">
              <a:buNone/>
            </a:pPr>
            <a:r>
              <a:rPr lang="en-US" dirty="0" smtClean="0"/>
              <a:t>If you aren’t onsite, then </a:t>
            </a:r>
            <a:r>
              <a:rPr lang="en-US" b="1" dirty="0" smtClean="0"/>
              <a:t>PLEASE </a:t>
            </a:r>
            <a:r>
              <a:rPr lang="en-US" b="1" dirty="0"/>
              <a:t>MUTE YOURSELF.</a:t>
            </a:r>
          </a:p>
          <a:p>
            <a:pPr marL="0" indent="0">
              <a:buNone/>
            </a:pP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23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12</a:t>
            </a:fld>
            <a:endParaRPr lang="en-US"/>
          </a:p>
        </p:txBody>
      </p:sp>
    </p:spTree>
    <p:extLst>
      <p:ext uri="{BB962C8B-B14F-4D97-AF65-F5344CB8AC3E}">
        <p14:creationId xmlns:p14="http://schemas.microsoft.com/office/powerpoint/2010/main" val="310966456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TENTATIVE</a:t>
            </a:r>
            <a:r>
              <a:rPr lang="en-US" dirty="0" smtClean="0">
                <a:effectLst>
                  <a:outerShdw blurRad="38100" dist="38100" dir="2700000" algn="tl">
                    <a:srgbClr val="000000">
                      <a:alpha val="43137"/>
                    </a:srgbClr>
                  </a:outerShdw>
                </a:effectLst>
              </a:rPr>
              <a:t> </a:t>
            </a:r>
            <a:r>
              <a:rPr lang="en-US" dirty="0" smtClean="0"/>
              <a:t>Schedule</a:t>
            </a:r>
            <a:endParaRPr lang="en-US" dirty="0"/>
          </a:p>
        </p:txBody>
      </p:sp>
      <p:sp>
        <p:nvSpPr>
          <p:cNvPr id="3" name="Content Placeholder 2"/>
          <p:cNvSpPr>
            <a:spLocks noGrp="1"/>
          </p:cNvSpPr>
          <p:nvPr>
            <p:ph idx="1"/>
          </p:nvPr>
        </p:nvSpPr>
        <p:spPr>
          <a:xfrm>
            <a:off x="609600" y="1371600"/>
            <a:ext cx="8001000" cy="4648200"/>
          </a:xfrm>
        </p:spPr>
        <p:txBody>
          <a:bodyPr/>
          <a:lstStyle/>
          <a:p>
            <a:pPr marL="0" indent="0">
              <a:spcBef>
                <a:spcPts val="0"/>
              </a:spcBef>
              <a:buNone/>
            </a:pPr>
            <a:r>
              <a:rPr lang="en-US" sz="2000" dirty="0"/>
              <a:t>Tue Jan </a:t>
            </a:r>
            <a:r>
              <a:rPr lang="en-US" sz="2000" dirty="0" smtClean="0"/>
              <a:t>23: </a:t>
            </a:r>
            <a:r>
              <a:rPr lang="en-US" sz="2000" dirty="0"/>
              <a:t>Overview: What the Heck is Supercomputing?</a:t>
            </a:r>
          </a:p>
          <a:p>
            <a:pPr marL="0" indent="0">
              <a:spcBef>
                <a:spcPts val="0"/>
              </a:spcBef>
              <a:buNone/>
            </a:pPr>
            <a:r>
              <a:rPr lang="en-US" sz="2000" dirty="0"/>
              <a:t>Tue Jan </a:t>
            </a:r>
            <a:r>
              <a:rPr lang="en-US" sz="2000" dirty="0" smtClean="0"/>
              <a:t>30: </a:t>
            </a:r>
            <a:r>
              <a:rPr lang="en-US" sz="2000" dirty="0"/>
              <a:t>The Tyranny of the Storage Hierarchy</a:t>
            </a:r>
          </a:p>
          <a:p>
            <a:pPr marL="0" indent="0">
              <a:spcBef>
                <a:spcPts val="0"/>
              </a:spcBef>
              <a:buNone/>
            </a:pPr>
            <a:r>
              <a:rPr lang="en-US" sz="2000" dirty="0"/>
              <a:t>Tue Feb </a:t>
            </a:r>
            <a:r>
              <a:rPr lang="en-US" sz="2000" dirty="0" smtClean="0"/>
              <a:t> 6: </a:t>
            </a:r>
            <a:r>
              <a:rPr lang="en-US" sz="2000" dirty="0"/>
              <a:t>Instruction Level Parallelism</a:t>
            </a:r>
          </a:p>
          <a:p>
            <a:pPr marL="0" indent="0">
              <a:spcBef>
                <a:spcPts val="0"/>
              </a:spcBef>
              <a:buNone/>
            </a:pPr>
            <a:r>
              <a:rPr lang="en-US" sz="2000" dirty="0"/>
              <a:t>Tue Feb </a:t>
            </a:r>
            <a:r>
              <a:rPr lang="en-US" sz="2000" dirty="0" smtClean="0"/>
              <a:t>13: </a:t>
            </a:r>
            <a:r>
              <a:rPr lang="en-US" sz="2000" dirty="0"/>
              <a:t>Stupid Compiler Tricks</a:t>
            </a:r>
          </a:p>
          <a:p>
            <a:pPr marL="0" indent="0">
              <a:spcBef>
                <a:spcPts val="0"/>
              </a:spcBef>
              <a:buNone/>
            </a:pPr>
            <a:r>
              <a:rPr lang="en-US" sz="2000" dirty="0"/>
              <a:t>Tue Feb </a:t>
            </a:r>
            <a:r>
              <a:rPr lang="en-US" sz="2000" dirty="0" smtClean="0"/>
              <a:t>20: </a:t>
            </a:r>
            <a:r>
              <a:rPr lang="en-US" sz="2000" dirty="0"/>
              <a:t>Shared Memory Multithreading</a:t>
            </a:r>
          </a:p>
          <a:p>
            <a:pPr marL="0" indent="0">
              <a:spcBef>
                <a:spcPts val="0"/>
              </a:spcBef>
              <a:buNone/>
            </a:pPr>
            <a:r>
              <a:rPr lang="en-US" sz="2000" dirty="0"/>
              <a:t>Tue Feb </a:t>
            </a:r>
            <a:r>
              <a:rPr lang="en-US" sz="2000" dirty="0" smtClean="0"/>
              <a:t>27: </a:t>
            </a:r>
            <a:r>
              <a:rPr lang="en-US" sz="2000" dirty="0"/>
              <a:t>Distributed Multiprocessing</a:t>
            </a:r>
          </a:p>
          <a:p>
            <a:pPr marL="0" indent="0">
              <a:spcBef>
                <a:spcPts val="0"/>
              </a:spcBef>
              <a:buNone/>
            </a:pPr>
            <a:r>
              <a:rPr lang="en-US" sz="2000" dirty="0"/>
              <a:t>Tue March </a:t>
            </a:r>
            <a:r>
              <a:rPr lang="en-US" sz="2000" dirty="0" smtClean="0"/>
              <a:t>  6: </a:t>
            </a:r>
            <a:r>
              <a:rPr lang="en-US" sz="2000" dirty="0"/>
              <a:t>Applications and Types of Parallelism</a:t>
            </a:r>
          </a:p>
          <a:p>
            <a:pPr marL="0" indent="0">
              <a:spcBef>
                <a:spcPts val="0"/>
              </a:spcBef>
              <a:buNone/>
            </a:pPr>
            <a:r>
              <a:rPr lang="en-US" sz="2000" dirty="0"/>
              <a:t>Tue March </a:t>
            </a:r>
            <a:r>
              <a:rPr lang="en-US" sz="2000" dirty="0" smtClean="0"/>
              <a:t>13: </a:t>
            </a:r>
            <a:r>
              <a:rPr lang="en-US" sz="2000" dirty="0"/>
              <a:t>Multicore Madness</a:t>
            </a:r>
          </a:p>
          <a:p>
            <a:pPr marL="0" indent="0">
              <a:spcBef>
                <a:spcPts val="0"/>
              </a:spcBef>
              <a:buNone/>
            </a:pPr>
            <a:r>
              <a:rPr lang="en-US" sz="2000" dirty="0"/>
              <a:t>Tue March </a:t>
            </a:r>
            <a:r>
              <a:rPr lang="en-US" sz="2000" dirty="0" smtClean="0"/>
              <a:t>20: </a:t>
            </a:r>
            <a:r>
              <a:rPr lang="en-US" sz="2000" b="1" dirty="0"/>
              <a:t>NO SESSION </a:t>
            </a:r>
            <a:r>
              <a:rPr lang="en-US" sz="2000" dirty="0"/>
              <a:t>(OU's Spring Break)</a:t>
            </a:r>
          </a:p>
          <a:p>
            <a:pPr marL="0" indent="0">
              <a:spcBef>
                <a:spcPts val="0"/>
              </a:spcBef>
              <a:buNone/>
            </a:pPr>
            <a:r>
              <a:rPr lang="en-US" sz="2000" dirty="0" smtClean="0"/>
              <a:t>Tue March 27: </a:t>
            </a:r>
            <a:r>
              <a:rPr lang="en-US" sz="2000" dirty="0"/>
              <a:t>High Throughput Computing</a:t>
            </a:r>
          </a:p>
          <a:p>
            <a:pPr marL="0" indent="0">
              <a:spcBef>
                <a:spcPts val="0"/>
              </a:spcBef>
              <a:buNone/>
            </a:pPr>
            <a:r>
              <a:rPr lang="en-US" sz="2000" dirty="0" smtClean="0"/>
              <a:t>Tue </a:t>
            </a:r>
            <a:r>
              <a:rPr lang="en-US" sz="2000" dirty="0"/>
              <a:t>Apr  </a:t>
            </a:r>
            <a:r>
              <a:rPr lang="en-US" sz="2000" dirty="0" smtClean="0"/>
              <a:t> 3: </a:t>
            </a:r>
            <a:r>
              <a:rPr lang="en-US" sz="2000" dirty="0"/>
              <a:t>GPGPU: Number Crunching in Your Graphics Card</a:t>
            </a:r>
          </a:p>
          <a:p>
            <a:pPr marL="0" indent="0">
              <a:spcBef>
                <a:spcPts val="0"/>
              </a:spcBef>
              <a:buNone/>
            </a:pPr>
            <a:r>
              <a:rPr lang="en-US" sz="2000" dirty="0"/>
              <a:t>Tue Apr </a:t>
            </a:r>
            <a:r>
              <a:rPr lang="en-US" sz="2000" dirty="0" smtClean="0"/>
              <a:t>10: </a:t>
            </a:r>
            <a:r>
              <a:rPr lang="en-US" sz="2000" dirty="0"/>
              <a:t>Grab Bag: Scientific Libraries, I/O Libraries, </a:t>
            </a:r>
            <a:r>
              <a:rPr lang="en-US" sz="2000" dirty="0" smtClean="0"/>
              <a:t>Visualization</a:t>
            </a:r>
          </a:p>
          <a:p>
            <a:pPr marL="0" indent="0">
              <a:spcBef>
                <a:spcPts val="0"/>
              </a:spcBef>
              <a:buNone/>
            </a:pPr>
            <a:r>
              <a:rPr lang="en-US" sz="2000" dirty="0" smtClean="0"/>
              <a:t>Tue Apr 17: Topic to be announced</a:t>
            </a:r>
          </a:p>
          <a:p>
            <a:pPr marL="0" indent="0">
              <a:spcBef>
                <a:spcPts val="0"/>
              </a:spcBef>
              <a:buNone/>
            </a:pPr>
            <a:r>
              <a:rPr lang="en-US" sz="2000" dirty="0" smtClean="0"/>
              <a:t>Tue Apr 24: Topic to be announced</a:t>
            </a:r>
          </a:p>
          <a:p>
            <a:pPr marL="0" indent="0">
              <a:spcBef>
                <a:spcPts val="0"/>
              </a:spcBef>
              <a:buNone/>
            </a:pPr>
            <a:r>
              <a:rPr lang="en-US" sz="2000" dirty="0"/>
              <a:t>Tue </a:t>
            </a:r>
            <a:r>
              <a:rPr lang="en-US" sz="2000" dirty="0" smtClean="0"/>
              <a:t>May  1: </a:t>
            </a:r>
            <a:r>
              <a:rPr lang="en-US" sz="2000" dirty="0"/>
              <a:t>Topic to be </a:t>
            </a:r>
            <a:r>
              <a:rPr lang="en-US" sz="2000" dirty="0" smtClean="0"/>
              <a:t>announced</a:t>
            </a:r>
            <a:endParaRPr lang="en-US" sz="2000"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23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13</a:t>
            </a:fld>
            <a:endParaRPr lang="en-US"/>
          </a:p>
        </p:txBody>
      </p:sp>
    </p:spTree>
    <p:extLst>
      <p:ext uri="{BB962C8B-B14F-4D97-AF65-F5344CB8AC3E}">
        <p14:creationId xmlns:p14="http://schemas.microsoft.com/office/powerpoint/2010/main" val="16209892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63FE677A-EF37-4970-9B49-8180FA10AF29}" type="slidenum">
              <a:rPr lang="en-US"/>
              <a:pPr/>
              <a:t>14</a:t>
            </a:fld>
            <a:endParaRPr lang="en-US"/>
          </a:p>
        </p:txBody>
      </p:sp>
      <p:sp>
        <p:nvSpPr>
          <p:cNvPr id="468994" name="Rectangle 2"/>
          <p:cNvSpPr>
            <a:spLocks noGrp="1" noChangeArrowheads="1"/>
          </p:cNvSpPr>
          <p:nvPr>
            <p:ph type="title"/>
          </p:nvPr>
        </p:nvSpPr>
        <p:spPr/>
        <p:txBody>
          <a:bodyPr/>
          <a:lstStyle/>
          <a:p>
            <a:r>
              <a:rPr lang="en-US" sz="3600" dirty="0"/>
              <a:t>Thanks for helping!</a:t>
            </a:r>
          </a:p>
        </p:txBody>
      </p:sp>
      <p:sp>
        <p:nvSpPr>
          <p:cNvPr id="468995" name="Rectangle 3"/>
          <p:cNvSpPr>
            <a:spLocks noGrp="1" noChangeArrowheads="1"/>
          </p:cNvSpPr>
          <p:nvPr>
            <p:ph type="body" idx="1"/>
          </p:nvPr>
        </p:nvSpPr>
        <p:spPr/>
        <p:txBody>
          <a:bodyPr/>
          <a:lstStyle/>
          <a:p>
            <a:pPr>
              <a:lnSpc>
                <a:spcPct val="90000"/>
              </a:lnSpc>
            </a:pPr>
            <a:r>
              <a:rPr lang="en-US" dirty="0" smtClean="0"/>
              <a:t>OU IT</a:t>
            </a:r>
          </a:p>
          <a:p>
            <a:pPr lvl="1">
              <a:lnSpc>
                <a:spcPct val="90000"/>
              </a:lnSpc>
            </a:pPr>
            <a:r>
              <a:rPr lang="en-US" dirty="0" smtClean="0"/>
              <a:t>OSCER </a:t>
            </a:r>
            <a:r>
              <a:rPr lang="en-US" dirty="0"/>
              <a:t>operations staff </a:t>
            </a:r>
            <a:r>
              <a:rPr lang="en-US" dirty="0" smtClean="0"/>
              <a:t>(Dave </a:t>
            </a:r>
            <a:r>
              <a:rPr lang="en-US" dirty="0"/>
              <a:t>Akin, Patrick </a:t>
            </a:r>
            <a:r>
              <a:rPr lang="en-US" dirty="0" smtClean="0"/>
              <a:t>Calhoun, Kali McLennan, Jason </a:t>
            </a:r>
            <a:r>
              <a:rPr lang="en-US" dirty="0" err="1" smtClean="0"/>
              <a:t>Speckman</a:t>
            </a:r>
            <a:r>
              <a:rPr lang="en-US" dirty="0" smtClean="0"/>
              <a:t>, Brett Zimmerman)</a:t>
            </a:r>
          </a:p>
          <a:p>
            <a:pPr lvl="1">
              <a:lnSpc>
                <a:spcPct val="90000"/>
              </a:lnSpc>
            </a:pPr>
            <a:r>
              <a:rPr lang="en-US" dirty="0" smtClean="0"/>
              <a:t>OSCER Research Computing Facilitators (Jim Ferguson, Horst Severini)</a:t>
            </a:r>
          </a:p>
          <a:p>
            <a:pPr lvl="1">
              <a:lnSpc>
                <a:spcPct val="90000"/>
              </a:lnSpc>
            </a:pPr>
            <a:r>
              <a:rPr lang="en-US" dirty="0" smtClean="0"/>
              <a:t>Debi </a:t>
            </a:r>
            <a:r>
              <a:rPr lang="en-US" dirty="0" err="1" smtClean="0"/>
              <a:t>Gentis</a:t>
            </a:r>
            <a:r>
              <a:rPr lang="en-US" dirty="0" smtClean="0"/>
              <a:t>, OSCER Coordinator</a:t>
            </a:r>
          </a:p>
          <a:p>
            <a:pPr lvl="1">
              <a:lnSpc>
                <a:spcPct val="90000"/>
              </a:lnSpc>
            </a:pPr>
            <a:r>
              <a:rPr lang="en-US" dirty="0" smtClean="0"/>
              <a:t>Kyle Dudgeon, OSCER Manager of Operations</a:t>
            </a:r>
          </a:p>
          <a:p>
            <a:pPr lvl="1">
              <a:lnSpc>
                <a:spcPct val="90000"/>
              </a:lnSpc>
            </a:pPr>
            <a:r>
              <a:rPr lang="en-US" dirty="0" smtClean="0"/>
              <a:t>Ashish </a:t>
            </a:r>
            <a:r>
              <a:rPr lang="en-US" dirty="0" err="1" smtClean="0"/>
              <a:t>Pai</a:t>
            </a:r>
            <a:r>
              <a:rPr lang="en-US" dirty="0" smtClean="0"/>
              <a:t>, </a:t>
            </a:r>
            <a:r>
              <a:rPr lang="en-US" dirty="0"/>
              <a:t>Managing Director for Research IT </a:t>
            </a:r>
            <a:r>
              <a:rPr lang="en-US" dirty="0" smtClean="0"/>
              <a:t>Services</a:t>
            </a:r>
            <a:endParaRPr lang="en-US" dirty="0"/>
          </a:p>
          <a:p>
            <a:pPr lvl="1">
              <a:lnSpc>
                <a:spcPct val="90000"/>
              </a:lnSpc>
            </a:pPr>
            <a:r>
              <a:rPr lang="en-US" dirty="0" smtClean="0"/>
              <a:t>The OU IT network team</a:t>
            </a:r>
          </a:p>
          <a:p>
            <a:pPr lvl="1">
              <a:lnSpc>
                <a:spcPct val="90000"/>
              </a:lnSpc>
            </a:pPr>
            <a:r>
              <a:rPr lang="en-US" dirty="0" smtClean="0"/>
              <a:t>OU CIO Eddie </a:t>
            </a:r>
            <a:r>
              <a:rPr lang="en-US" dirty="0" err="1" smtClean="0"/>
              <a:t>Huebsch</a:t>
            </a:r>
            <a:endParaRPr lang="en-US" dirty="0"/>
          </a:p>
          <a:p>
            <a:pPr>
              <a:lnSpc>
                <a:spcPct val="90000"/>
              </a:lnSpc>
            </a:pPr>
            <a:r>
              <a:rPr lang="en-US" dirty="0" smtClean="0"/>
              <a:t>OneNet: Skyler Donahue</a:t>
            </a:r>
          </a:p>
          <a:p>
            <a:pPr>
              <a:lnSpc>
                <a:spcPct val="90000"/>
              </a:lnSpc>
            </a:pPr>
            <a:r>
              <a:rPr lang="en-US" dirty="0" smtClean="0"/>
              <a:t>Oklahoma State U: Dana Brunson</a:t>
            </a:r>
          </a:p>
        </p:txBody>
      </p:sp>
    </p:spTree>
    <p:extLst>
      <p:ext uri="{BB962C8B-B14F-4D97-AF65-F5344CB8AC3E}">
        <p14:creationId xmlns:p14="http://schemas.microsoft.com/office/powerpoint/2010/main" val="404527368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15</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a:xfrm>
            <a:off x="609600" y="1281545"/>
            <a:ext cx="7924800" cy="4648200"/>
          </a:xfrm>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a:t>
            </a:r>
            <a:r>
              <a:rPr lang="en-US" dirty="0" smtClean="0"/>
              <a:t>phone </a:t>
            </a:r>
            <a:r>
              <a:rPr lang="en-US" dirty="0"/>
              <a:t>bridge to fall back on</a:t>
            </a:r>
            <a:r>
              <a:rPr lang="en-US" dirty="0" smtClean="0"/>
              <a:t>.</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3039071222"/>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in 2018!</a:t>
            </a:r>
            <a:endParaRPr lang="en-US" dirty="0"/>
          </a:p>
        </p:txBody>
      </p:sp>
      <p:sp>
        <p:nvSpPr>
          <p:cNvPr id="3" name="Content Placeholder 2"/>
          <p:cNvSpPr>
            <a:spLocks noGrp="1"/>
          </p:cNvSpPr>
          <p:nvPr>
            <p:ph idx="1"/>
          </p:nvPr>
        </p:nvSpPr>
        <p:spPr>
          <a:xfrm>
            <a:off x="392112" y="1339056"/>
            <a:ext cx="8478838" cy="4648200"/>
          </a:xfrm>
        </p:spPr>
        <p:txBody>
          <a:bodyPr/>
          <a:lstStyle/>
          <a:p>
            <a:pPr>
              <a:spcBef>
                <a:spcPts val="0"/>
              </a:spcBef>
              <a:buClrTx/>
              <a:buSzPct val="100000"/>
            </a:pPr>
            <a:r>
              <a:rPr lang="en-US" sz="1800" dirty="0">
                <a:latin typeface="Times New Roman" panose="02020603050405020304" pitchFamily="18" charset="0"/>
                <a:cs typeface="Times New Roman" panose="02020603050405020304" pitchFamily="18" charset="0"/>
              </a:rPr>
              <a:t>Coalition for Advancing Digital Research &amp; Education (CADRE) Conference</a:t>
            </a:r>
            <a:r>
              <a:rPr lang="en-US" sz="1800" dirty="0" smtClean="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Apr 17-18 2018 @ Oklahoma State U, Stillwater OK USA</a:t>
            </a:r>
          </a:p>
          <a:p>
            <a:pPr marL="0" indent="0" algn="ctr">
              <a:spcBef>
                <a:spcPts val="0"/>
              </a:spcBef>
              <a:buClrTx/>
              <a:buSzPct val="100000"/>
              <a:buNone/>
            </a:pPr>
            <a:r>
              <a:rPr lang="en-US" sz="1500" dirty="0">
                <a:latin typeface="Courier New" panose="02070309020205020404" pitchFamily="49" charset="0"/>
                <a:cs typeface="Courier New" panose="02070309020205020404" pitchFamily="49" charset="0"/>
                <a:hlinkClick r:id="rId3"/>
              </a:rPr>
              <a:t>https://hpcc.okstate.edu/cadre-conference</a:t>
            </a:r>
            <a:endParaRPr lang="en-US" sz="1500" dirty="0">
              <a:latin typeface="Courier New" panose="02070309020205020404" pitchFamily="49" charset="0"/>
              <a:cs typeface="Courier New" panose="02070309020205020404" pitchFamily="49" charset="0"/>
            </a:endParaRPr>
          </a:p>
          <a:p>
            <a:pPr>
              <a:spcBef>
                <a:spcPts val="0"/>
              </a:spcBef>
              <a:buClrTx/>
              <a:buSzPct val="100000"/>
            </a:pPr>
            <a:r>
              <a:rPr lang="en-US" sz="1800" dirty="0" smtClean="0"/>
              <a:t>Linux Clusters Institute workshops</a:t>
            </a:r>
            <a:r>
              <a:rPr lang="en-US" sz="1900" dirty="0"/>
              <a:t>	</a:t>
            </a:r>
            <a:r>
              <a:rPr lang="en-US" sz="1500" dirty="0" smtClean="0">
                <a:latin typeface="Courier New" panose="02070309020205020404" pitchFamily="49" charset="0"/>
                <a:cs typeface="Courier New" panose="02070309020205020404" pitchFamily="49" charset="0"/>
                <a:hlinkClick r:id="rId4"/>
              </a:rPr>
              <a:t>http://www.linuxclustersinstitute.org/workshops/</a:t>
            </a:r>
            <a:endParaRPr lang="en-US" sz="1500" dirty="0" smtClean="0">
              <a:latin typeface="Courier New" panose="02070309020205020404" pitchFamily="49" charset="0"/>
              <a:cs typeface="Courier New" panose="02070309020205020404" pitchFamily="49" charset="0"/>
            </a:endParaRPr>
          </a:p>
          <a:p>
            <a:pPr lvl="1">
              <a:spcBef>
                <a:spcPts val="0"/>
              </a:spcBef>
              <a:buClrTx/>
              <a:buSzPct val="100000"/>
            </a:pPr>
            <a:r>
              <a:rPr lang="en-US" sz="1400" dirty="0" smtClean="0"/>
              <a:t>Introductory HPC Cluster System Administration: May 14-18 2018 </a:t>
            </a:r>
            <a:r>
              <a:rPr lang="en-US" sz="1400" dirty="0"/>
              <a:t>@ </a:t>
            </a:r>
            <a:r>
              <a:rPr lang="en-US" sz="1400" dirty="0" smtClean="0"/>
              <a:t>U Nebraska, Lincoln NE USA</a:t>
            </a:r>
          </a:p>
          <a:p>
            <a:pPr lvl="1">
              <a:spcBef>
                <a:spcPts val="0"/>
              </a:spcBef>
              <a:buClrTx/>
              <a:buSzPct val="100000"/>
            </a:pPr>
            <a:r>
              <a:rPr lang="en-US" sz="1400" dirty="0">
                <a:latin typeface="Times New Roman" panose="02020603050405020304" pitchFamily="18" charset="0"/>
                <a:cs typeface="Times New Roman" panose="02020603050405020304" pitchFamily="18" charset="0"/>
              </a:rPr>
              <a:t>Intermediate HPC Cluster System Administration: </a:t>
            </a:r>
            <a:r>
              <a:rPr lang="en-US" sz="1400" dirty="0" smtClean="0">
                <a:latin typeface="Times New Roman" panose="02020603050405020304" pitchFamily="18" charset="0"/>
                <a:cs typeface="Times New Roman" panose="02020603050405020304" pitchFamily="18" charset="0"/>
              </a:rPr>
              <a:t>Aug 13-17 2018 @ Yale U, New Haven CT USA</a:t>
            </a:r>
          </a:p>
          <a:p>
            <a:pPr>
              <a:spcBef>
                <a:spcPts val="0"/>
              </a:spcBef>
              <a:buClrTx/>
              <a:buSzPct val="100000"/>
            </a:pPr>
            <a:r>
              <a:rPr lang="en-US" sz="1800" dirty="0" smtClean="0"/>
              <a:t>Great Plains Network Annual Meeting: details coming soon</a:t>
            </a:r>
          </a:p>
          <a:p>
            <a:pPr>
              <a:spcBef>
                <a:spcPts val="0"/>
              </a:spcBef>
              <a:buClrTx/>
              <a:buSzPct val="100000"/>
            </a:pPr>
            <a:r>
              <a:rPr lang="en-US" sz="1800" dirty="0" smtClean="0"/>
              <a:t>Advanced </a:t>
            </a:r>
            <a:r>
              <a:rPr lang="en-US" sz="1800" dirty="0"/>
              <a:t>Cyberinfrastructure Research &amp; Education Facilitators (ACI-REF) Virtual </a:t>
            </a:r>
            <a:r>
              <a:rPr lang="en-US" sz="1800" dirty="0" smtClean="0"/>
              <a:t>Residency Aug 5-10 2018, U Oklahoma, Norman OK USA</a:t>
            </a:r>
          </a:p>
          <a:p>
            <a:pPr>
              <a:spcBef>
                <a:spcPts val="0"/>
              </a:spcBef>
              <a:buClrTx/>
              <a:buSzPct val="100000"/>
            </a:pPr>
            <a:r>
              <a:rPr lang="en-US" sz="1800" dirty="0" smtClean="0"/>
              <a:t>PEARC 2018, July 22-27, Pittsburgh PA USA</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5"/>
              </a:rPr>
              <a:t>https://www.pearc18.pearc.org/</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800" dirty="0" smtClean="0"/>
              <a:t>IEEE Cluster 2018, Sep 10-13, Belfast UK</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6"/>
              </a:rPr>
              <a:t>https://cluster2018.github.io</a:t>
            </a:r>
            <a:endParaRPr lang="en-US" sz="1500" dirty="0" smtClean="0">
              <a:latin typeface="Courier New" panose="02070309020205020404" pitchFamily="49" charset="0"/>
              <a:cs typeface="Courier New" panose="02070309020205020404" pitchFamily="49" charset="0"/>
            </a:endParaRPr>
          </a:p>
          <a:p>
            <a:pPr>
              <a:spcBef>
                <a:spcPts val="0"/>
              </a:spcBef>
              <a:buClrTx/>
              <a:buSzPct val="100000"/>
            </a:pPr>
            <a:r>
              <a:rPr lang="en-US" sz="1800" b="1" dirty="0" smtClean="0"/>
              <a:t>OKLAHOMA SUPERCOMPUTING SYMPOSIUM 2018, Sep 25-26 2018 @ OU</a:t>
            </a:r>
          </a:p>
          <a:p>
            <a:pPr>
              <a:spcBef>
                <a:spcPts val="0"/>
              </a:spcBef>
              <a:buClrTx/>
              <a:buSzPct val="100000"/>
            </a:pPr>
            <a:r>
              <a:rPr lang="en-US" sz="1800" dirty="0" smtClean="0"/>
              <a:t>SC18 supercomputing conference, Nov 11-16 2018, Dallas TX USA</a:t>
            </a:r>
          </a:p>
          <a:p>
            <a:pPr marL="457200" indent="-457200">
              <a:spcBef>
                <a:spcPts val="0"/>
              </a:spcBef>
              <a:buClrTx/>
              <a:buSzPct val="100000"/>
              <a:buNone/>
            </a:pPr>
            <a:r>
              <a:rPr lang="en-US" sz="1900" dirty="0"/>
              <a:t>	</a:t>
            </a:r>
            <a:r>
              <a:rPr lang="en-US" sz="1500" dirty="0" smtClean="0">
                <a:latin typeface="Courier New" panose="02070309020205020404" pitchFamily="49" charset="0"/>
                <a:cs typeface="Courier New" panose="02070309020205020404" pitchFamily="49" charset="0"/>
                <a:hlinkClick r:id="rId7"/>
              </a:rPr>
              <a:t>http://sc18.supercomputing.org/</a:t>
            </a:r>
            <a:endParaRPr lang="en-US" sz="1500" dirty="0">
              <a:latin typeface="Courier New" panose="02070309020205020404" pitchFamily="49" charset="0"/>
              <a:cs typeface="Courier New" panose="02070309020205020404" pitchFamily="49" charset="0"/>
            </a:endParaRPr>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23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16</a:t>
            </a:fld>
            <a:endParaRPr lang="en-US"/>
          </a:p>
        </p:txBody>
      </p:sp>
    </p:spTree>
    <p:extLst>
      <p:ext uri="{BB962C8B-B14F-4D97-AF65-F5344CB8AC3E}">
        <p14:creationId xmlns:p14="http://schemas.microsoft.com/office/powerpoint/2010/main" val="175245658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2291" name="Slide Number Placeholder 3"/>
          <p:cNvSpPr>
            <a:spLocks noGrp="1"/>
          </p:cNvSpPr>
          <p:nvPr>
            <p:ph type="sldNum" sz="quarter" idx="4294967295"/>
          </p:nvPr>
        </p:nvSpPr>
        <p:spPr>
          <a:xfrm>
            <a:off x="7162800" y="6191250"/>
            <a:ext cx="1295400" cy="457200"/>
          </a:xfrm>
          <a:noFill/>
        </p:spPr>
        <p:txBody>
          <a:bodyPr/>
          <a:lstStyle/>
          <a:p>
            <a:fld id="{864EE046-7575-449B-90D4-8AE42AC6FA10}" type="slidenum">
              <a:rPr lang="en-US"/>
              <a:pPr/>
              <a:t>17</a:t>
            </a:fld>
            <a:endParaRPr lang="en-US"/>
          </a:p>
        </p:txBody>
      </p:sp>
      <p:grpSp>
        <p:nvGrpSpPr>
          <p:cNvPr id="12292" name="Group 2"/>
          <p:cNvGrpSpPr>
            <a:grpSpLocks/>
          </p:cNvGrpSpPr>
          <p:nvPr/>
        </p:nvGrpSpPr>
        <p:grpSpPr bwMode="auto">
          <a:xfrm>
            <a:off x="609600" y="3810000"/>
            <a:ext cx="3505200" cy="2362200"/>
            <a:chOff x="2704" y="1776"/>
            <a:chExt cx="2912" cy="2208"/>
          </a:xfrm>
        </p:grpSpPr>
        <p:pic>
          <p:nvPicPr>
            <p:cNvPr id="12297" name="Picture 3" descr="oscer_rounds_20020722"/>
            <p:cNvPicPr>
              <a:picLocks noChangeAspect="1" noChangeArrowheads="1"/>
            </p:cNvPicPr>
            <p:nvPr/>
          </p:nvPicPr>
          <p:blipFill>
            <a:blip r:embed="rId4" cstate="print"/>
            <a:srcRect/>
            <a:stretch>
              <a:fillRect/>
            </a:stretch>
          </p:blipFill>
          <p:spPr bwMode="auto">
            <a:xfrm>
              <a:off x="2704" y="1980"/>
              <a:ext cx="2832" cy="1887"/>
            </a:xfrm>
            <a:prstGeom prst="rect">
              <a:avLst/>
            </a:prstGeom>
            <a:noFill/>
            <a:ln w="38100">
              <a:noFill/>
              <a:miter lim="800000"/>
              <a:headEnd/>
              <a:tailEnd/>
            </a:ln>
          </p:spPr>
        </p:pic>
        <p:sp>
          <p:nvSpPr>
            <p:cNvPr id="12298" name="Rectangle 4"/>
            <p:cNvSpPr>
              <a:spLocks noChangeArrowheads="1"/>
            </p:cNvSpPr>
            <p:nvPr/>
          </p:nvSpPr>
          <p:spPr bwMode="auto">
            <a:xfrm>
              <a:off x="5184" y="1776"/>
              <a:ext cx="432" cy="2208"/>
            </a:xfrm>
            <a:prstGeom prst="rect">
              <a:avLst/>
            </a:prstGeom>
            <a:solidFill>
              <a:schemeClr val="bg1"/>
            </a:solidFill>
            <a:ln w="9525">
              <a:noFill/>
              <a:miter lim="800000"/>
              <a:headEnd/>
              <a:tailEnd/>
            </a:ln>
          </p:spPr>
          <p:txBody>
            <a:bodyPr wrap="none" anchor="ctr"/>
            <a:lstStyle/>
            <a:p>
              <a:endParaRPr lang="en-US"/>
            </a:p>
          </p:txBody>
        </p:sp>
      </p:grpSp>
      <p:sp>
        <p:nvSpPr>
          <p:cNvPr id="12293" name="Rectangle 5"/>
          <p:cNvSpPr>
            <a:spLocks noGrp="1" noChangeArrowheads="1"/>
          </p:cNvSpPr>
          <p:nvPr>
            <p:ph type="title"/>
          </p:nvPr>
        </p:nvSpPr>
        <p:spPr/>
        <p:txBody>
          <a:bodyPr/>
          <a:lstStyle/>
          <a:p>
            <a:pPr eaLnBrk="1" hangingPunct="1"/>
            <a:r>
              <a:rPr lang="en-US" sz="3600" smtClean="0"/>
              <a:t>People</a:t>
            </a:r>
          </a:p>
        </p:txBody>
      </p:sp>
      <p:pic>
        <p:nvPicPr>
          <p:cNvPr id="12294" name="Picture 6" descr="ncsi2004ou"/>
          <p:cNvPicPr>
            <a:picLocks noChangeAspect="1" noChangeArrowheads="1"/>
          </p:cNvPicPr>
          <p:nvPr/>
        </p:nvPicPr>
        <p:blipFill>
          <a:blip r:embed="rId5" cstate="print"/>
          <a:srcRect/>
          <a:stretch>
            <a:fillRect/>
          </a:stretch>
        </p:blipFill>
        <p:spPr bwMode="auto">
          <a:xfrm>
            <a:off x="228600" y="1492250"/>
            <a:ext cx="3581400" cy="2686050"/>
          </a:xfrm>
          <a:prstGeom prst="rect">
            <a:avLst/>
          </a:prstGeom>
          <a:noFill/>
          <a:ln w="38100">
            <a:noFill/>
            <a:miter lim="800000"/>
            <a:headEnd/>
            <a:tailEnd/>
          </a:ln>
        </p:spPr>
      </p:pic>
      <p:pic>
        <p:nvPicPr>
          <p:cNvPr id="12295" name="Picture 7" descr="oksupercompsymp2005_crowdpix_20051004"/>
          <p:cNvPicPr>
            <a:picLocks noChangeAspect="1" noChangeArrowheads="1"/>
          </p:cNvPicPr>
          <p:nvPr/>
        </p:nvPicPr>
        <p:blipFill>
          <a:blip r:embed="rId6" cstate="print"/>
          <a:srcRect/>
          <a:stretch>
            <a:fillRect/>
          </a:stretch>
        </p:blipFill>
        <p:spPr bwMode="auto">
          <a:xfrm>
            <a:off x="3886200" y="3365500"/>
            <a:ext cx="3619500" cy="2714625"/>
          </a:xfrm>
          <a:prstGeom prst="rect">
            <a:avLst/>
          </a:prstGeom>
          <a:noFill/>
          <a:ln w="9525">
            <a:noFill/>
            <a:miter lim="800000"/>
            <a:headEnd/>
            <a:tailEnd/>
          </a:ln>
        </p:spPr>
      </p:pic>
      <p:pic>
        <p:nvPicPr>
          <p:cNvPr id="12296" name="Picture 8" descr="3picCRCDnanoFall03"/>
          <p:cNvPicPr>
            <a:picLocks noChangeAspect="1" noChangeArrowheads="1"/>
          </p:cNvPicPr>
          <p:nvPr/>
        </p:nvPicPr>
        <p:blipFill>
          <a:blip r:embed="rId7" cstate="print"/>
          <a:srcRect/>
          <a:stretch>
            <a:fillRect/>
          </a:stretch>
        </p:blipFill>
        <p:spPr bwMode="auto">
          <a:xfrm>
            <a:off x="5048250" y="1304925"/>
            <a:ext cx="3505200" cy="25146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3315" name="Slide Number Placeholder 4"/>
          <p:cNvSpPr>
            <a:spLocks noGrp="1"/>
          </p:cNvSpPr>
          <p:nvPr>
            <p:ph type="sldNum" sz="quarter" idx="11"/>
          </p:nvPr>
        </p:nvSpPr>
        <p:spPr>
          <a:noFill/>
        </p:spPr>
        <p:txBody>
          <a:bodyPr/>
          <a:lstStyle/>
          <a:p>
            <a:fld id="{FC37ADDF-7EC2-4F6E-882B-11FD1F818009}" type="slidenum">
              <a:rPr lang="en-US"/>
              <a:pPr/>
              <a:t>18</a:t>
            </a:fld>
            <a:endParaRPr lang="en-US"/>
          </a:p>
        </p:txBody>
      </p:sp>
      <p:sp>
        <p:nvSpPr>
          <p:cNvPr id="13316" name="Rectangle 2"/>
          <p:cNvSpPr>
            <a:spLocks noGrp="1" noChangeArrowheads="1"/>
          </p:cNvSpPr>
          <p:nvPr>
            <p:ph type="title"/>
          </p:nvPr>
        </p:nvSpPr>
        <p:spPr/>
        <p:txBody>
          <a:bodyPr/>
          <a:lstStyle/>
          <a:p>
            <a:pPr eaLnBrk="1" hangingPunct="1"/>
            <a:r>
              <a:rPr lang="en-US" sz="3600" smtClean="0"/>
              <a:t>Things</a:t>
            </a:r>
          </a:p>
        </p:txBody>
      </p:sp>
      <p:pic>
        <p:nvPicPr>
          <p:cNvPr id="7" name="Picture 6" descr="sooner_folder.jpg"/>
          <p:cNvPicPr>
            <a:picLocks noChangeAspect="1"/>
          </p:cNvPicPr>
          <p:nvPr/>
        </p:nvPicPr>
        <p:blipFill>
          <a:blip r:embed="rId4" cstate="print"/>
          <a:stretch>
            <a:fillRect/>
          </a:stretch>
        </p:blipFill>
        <p:spPr>
          <a:xfrm>
            <a:off x="457200" y="1447800"/>
            <a:ext cx="5038695" cy="3336036"/>
          </a:xfrm>
          <a:prstGeom prst="rect">
            <a:avLst/>
          </a:prstGeom>
        </p:spPr>
      </p:pic>
      <p:pic>
        <p:nvPicPr>
          <p:cNvPr id="8" name="Picture 4" descr="http://www-03.ibm.com/systems/resources/systems_storage_tape_images_ts3500.jpg"/>
          <p:cNvPicPr>
            <a:picLocks noChangeAspect="1" noChangeArrowheads="1"/>
          </p:cNvPicPr>
          <p:nvPr/>
        </p:nvPicPr>
        <p:blipFill>
          <a:blip r:embed="rId5" cstate="print"/>
          <a:srcRect/>
          <a:stretch>
            <a:fillRect/>
          </a:stretch>
        </p:blipFill>
        <p:spPr bwMode="auto">
          <a:xfrm>
            <a:off x="6550416" y="1295400"/>
            <a:ext cx="1285875" cy="2143125"/>
          </a:xfrm>
          <a:prstGeom prst="rect">
            <a:avLst/>
          </a:prstGeom>
          <a:noFill/>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2819400"/>
            <a:ext cx="1142999" cy="27832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5"/>
              </a:rPr>
              <a:t>www.oscer.ou.edu</a:t>
            </a:r>
            <a:endParaRPr lang="en-US" sz="3200" smtClean="0"/>
          </a:p>
        </p:txBody>
      </p:sp>
      <p:sp>
        <p:nvSpPr>
          <p:cNvPr id="1433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BAF78582-057A-4635-8143-9FB397AB0807}" type="slidenum">
              <a:rPr lang="en-US"/>
              <a:pPr/>
              <a:t>2</a:t>
            </a:fld>
            <a:endParaRPr lang="en-US"/>
          </a:p>
        </p:txBody>
      </p:sp>
      <p:sp>
        <p:nvSpPr>
          <p:cNvPr id="450562" name="Rectangle 2"/>
          <p:cNvSpPr>
            <a:spLocks noGrp="1" noChangeArrowheads="1"/>
          </p:cNvSpPr>
          <p:nvPr>
            <p:ph type="title"/>
          </p:nvPr>
        </p:nvSpPr>
        <p:spPr/>
        <p:txBody>
          <a:bodyPr/>
          <a:lstStyle/>
          <a:p>
            <a:r>
              <a:rPr lang="en-US" sz="3600" dirty="0"/>
              <a:t>This is an experiment!</a:t>
            </a:r>
          </a:p>
        </p:txBody>
      </p:sp>
      <p:sp>
        <p:nvSpPr>
          <p:cNvPr id="450563" name="Rectangle 3"/>
          <p:cNvSpPr>
            <a:spLocks noGrp="1" noChangeArrowheads="1"/>
          </p:cNvSpPr>
          <p:nvPr>
            <p:ph type="body" idx="1"/>
          </p:nvPr>
        </p:nvSpPr>
        <p:spPr>
          <a:xfrm>
            <a:off x="609600" y="1281545"/>
            <a:ext cx="7924800" cy="4648200"/>
          </a:xfrm>
        </p:spPr>
        <p:txBody>
          <a:bodyPr/>
          <a:lstStyle/>
          <a:p>
            <a:pPr>
              <a:buFont typeface="Wingdings" pitchFamily="2" charset="2"/>
              <a:buNone/>
            </a:pPr>
            <a:r>
              <a:rPr lang="en-US" dirty="0"/>
              <a:t>It’s the nature of these kinds of videoconferences that </a:t>
            </a:r>
            <a:r>
              <a:rPr lang="en-US" b="1" dirty="0"/>
              <a:t>FAILURES ARE GUARANTEED TO HAPPEN!       NO PROMISES!</a:t>
            </a:r>
          </a:p>
          <a:p>
            <a:pPr>
              <a:buFont typeface="Wingdings" pitchFamily="2" charset="2"/>
              <a:buNone/>
            </a:pPr>
            <a:r>
              <a:rPr lang="en-US" dirty="0"/>
              <a:t>So, please bear with us. Hopefully everything will work out well enough.</a:t>
            </a:r>
          </a:p>
          <a:p>
            <a:pPr>
              <a:buFont typeface="Wingdings" pitchFamily="2" charset="2"/>
              <a:buNone/>
            </a:pPr>
            <a:r>
              <a:rPr lang="en-US" dirty="0"/>
              <a:t>If you lose your connection, you can retry the same kind of connection, or try connecting another way.</a:t>
            </a:r>
          </a:p>
          <a:p>
            <a:pPr>
              <a:buFont typeface="Wingdings" pitchFamily="2" charset="2"/>
              <a:buNone/>
            </a:pPr>
            <a:r>
              <a:rPr lang="en-US" dirty="0"/>
              <a:t>Remember, if all else fails, you always have the </a:t>
            </a:r>
            <a:r>
              <a:rPr lang="en-US" dirty="0" smtClean="0"/>
              <a:t>phone </a:t>
            </a:r>
            <a:r>
              <a:rPr lang="en-US" dirty="0"/>
              <a:t>bridge to fall back on</a:t>
            </a:r>
            <a:r>
              <a:rPr lang="en-US" dirty="0" smtClean="0"/>
              <a:t>.</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761892730"/>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5363" name="Slide Number Placeholder 4"/>
          <p:cNvSpPr>
            <a:spLocks noGrp="1"/>
          </p:cNvSpPr>
          <p:nvPr>
            <p:ph type="sldNum" sz="quarter" idx="11"/>
          </p:nvPr>
        </p:nvSpPr>
        <p:spPr>
          <a:noFill/>
        </p:spPr>
        <p:txBody>
          <a:bodyPr/>
          <a:lstStyle/>
          <a:p>
            <a:fld id="{AC12BC63-871F-4FE1-B85F-508FF7319C40}" type="slidenum">
              <a:rPr lang="en-US"/>
              <a:pPr/>
              <a:t>20</a:t>
            </a:fld>
            <a:endParaRPr lang="en-US"/>
          </a:p>
        </p:txBody>
      </p:sp>
      <p:sp>
        <p:nvSpPr>
          <p:cNvPr id="15364" name="Rectangle 2"/>
          <p:cNvSpPr>
            <a:spLocks noGrp="1" noChangeArrowheads="1"/>
          </p:cNvSpPr>
          <p:nvPr>
            <p:ph type="title"/>
          </p:nvPr>
        </p:nvSpPr>
        <p:spPr/>
        <p:txBody>
          <a:bodyPr/>
          <a:lstStyle/>
          <a:p>
            <a:pPr eaLnBrk="1" hangingPunct="1"/>
            <a:r>
              <a:rPr lang="en-US" smtClean="0"/>
              <a:t>What is Supercomputing?</a:t>
            </a:r>
          </a:p>
        </p:txBody>
      </p:sp>
      <p:sp>
        <p:nvSpPr>
          <p:cNvPr id="15365" name="Rectangle 3"/>
          <p:cNvSpPr>
            <a:spLocks noGrp="1" noChangeArrowheads="1"/>
          </p:cNvSpPr>
          <p:nvPr>
            <p:ph type="body" idx="1"/>
          </p:nvPr>
        </p:nvSpPr>
        <p:spPr>
          <a:xfrm>
            <a:off x="762000" y="1219200"/>
            <a:ext cx="7772400" cy="4876800"/>
          </a:xfrm>
        </p:spPr>
        <p:txBody>
          <a:bodyPr/>
          <a:lstStyle/>
          <a:p>
            <a:pPr eaLnBrk="1" hangingPunct="1">
              <a:buFont typeface="Wingdings" pitchFamily="2" charset="2"/>
              <a:buNone/>
            </a:pPr>
            <a:r>
              <a:rPr lang="en-US" b="1" i="1" u="sng" smtClean="0">
                <a:solidFill>
                  <a:srgbClr val="008000"/>
                </a:solidFill>
              </a:rPr>
              <a:t>Supercomputing</a:t>
            </a:r>
            <a:r>
              <a:rPr lang="en-US" smtClean="0"/>
              <a:t> is the </a:t>
            </a:r>
            <a:r>
              <a:rPr lang="en-US" b="1" u="sng" smtClean="0"/>
              <a:t>biggest, fastest computing</a:t>
            </a:r>
            <a:r>
              <a:rPr lang="en-US" smtClean="0"/>
              <a:t>          </a:t>
            </a:r>
            <a:r>
              <a:rPr lang="en-US" b="1" u="sng" smtClean="0"/>
              <a:t>right this minute</a:t>
            </a:r>
            <a:r>
              <a:rPr lang="en-US" smtClean="0"/>
              <a:t>.</a:t>
            </a:r>
          </a:p>
          <a:p>
            <a:pPr eaLnBrk="1" hangingPunct="1">
              <a:lnSpc>
                <a:spcPct val="90000"/>
              </a:lnSpc>
              <a:buFont typeface="Wingdings" pitchFamily="2" charset="2"/>
              <a:buNone/>
            </a:pPr>
            <a:r>
              <a:rPr lang="en-US" smtClean="0"/>
              <a:t>Likewise, a </a:t>
            </a:r>
            <a:r>
              <a:rPr lang="en-US" b="1" i="1" u="sng" smtClean="0">
                <a:solidFill>
                  <a:srgbClr val="008000"/>
                </a:solidFill>
              </a:rPr>
              <a:t>supercomputer</a:t>
            </a:r>
            <a:r>
              <a:rPr lang="en-US" i="1" smtClean="0"/>
              <a:t> </a:t>
            </a:r>
            <a:r>
              <a:rPr lang="en-US" smtClean="0"/>
              <a:t>is one of the biggest, fastest computers right this minute.</a:t>
            </a:r>
          </a:p>
          <a:p>
            <a:pPr eaLnBrk="1" hangingPunct="1">
              <a:lnSpc>
                <a:spcPct val="80000"/>
              </a:lnSpc>
              <a:buFont typeface="Wingdings" pitchFamily="2" charset="2"/>
              <a:buNone/>
            </a:pPr>
            <a:r>
              <a:rPr lang="en-US" smtClean="0"/>
              <a:t>So, the definition of supercomputing is </a:t>
            </a:r>
            <a:r>
              <a:rPr lang="en-US" b="1" u="sng" smtClean="0"/>
              <a:t>constantly changing</a:t>
            </a:r>
            <a:r>
              <a:rPr lang="en-US" smtClean="0"/>
              <a:t>.</a:t>
            </a:r>
          </a:p>
          <a:p>
            <a:pPr eaLnBrk="1" hangingPunct="1">
              <a:lnSpc>
                <a:spcPct val="90000"/>
              </a:lnSpc>
              <a:buFont typeface="Wingdings" pitchFamily="2" charset="2"/>
              <a:buNone/>
            </a:pPr>
            <a:r>
              <a:rPr lang="en-US" b="1" u="sng" smtClean="0"/>
              <a:t>Rule of Thumb</a:t>
            </a:r>
            <a:r>
              <a:rPr lang="en-US" smtClean="0"/>
              <a:t>:  A supercomputer is typically                      at least 100 times as powerful as a PC.</a:t>
            </a:r>
          </a:p>
          <a:p>
            <a:pPr eaLnBrk="1" hangingPunct="1">
              <a:buFont typeface="Wingdings" pitchFamily="2" charset="2"/>
              <a:buNone/>
            </a:pPr>
            <a:r>
              <a:rPr lang="en-US" b="1" u="sng" smtClean="0"/>
              <a:t>Jargon</a:t>
            </a:r>
            <a:r>
              <a:rPr lang="en-US" smtClean="0"/>
              <a:t>: Supercomputing is also known as                        </a:t>
            </a:r>
            <a:r>
              <a:rPr lang="en-US" b="1" i="1" u="sng" smtClean="0">
                <a:solidFill>
                  <a:srgbClr val="008000"/>
                </a:solidFill>
              </a:rPr>
              <a:t>High Performance Computing</a:t>
            </a:r>
            <a:r>
              <a:rPr lang="en-US" smtClean="0">
                <a:solidFill>
                  <a:srgbClr val="008000"/>
                </a:solidFill>
              </a:rPr>
              <a:t> </a:t>
            </a:r>
            <a:r>
              <a:rPr lang="en-US" b="1" smtClean="0">
                <a:solidFill>
                  <a:srgbClr val="008000"/>
                </a:solidFill>
              </a:rPr>
              <a:t>(HPC) </a:t>
            </a:r>
            <a:r>
              <a:rPr lang="en-US" smtClean="0"/>
              <a:t>or</a:t>
            </a:r>
            <a:r>
              <a:rPr lang="en-US" b="1" smtClean="0">
                <a:solidFill>
                  <a:srgbClr val="008000"/>
                </a:solidFill>
              </a:rPr>
              <a:t>                      </a:t>
            </a:r>
            <a:r>
              <a:rPr lang="en-US" b="1" i="1" u="sng" smtClean="0">
                <a:solidFill>
                  <a:srgbClr val="008000"/>
                </a:solidFill>
              </a:rPr>
              <a:t>High End Computing</a:t>
            </a:r>
            <a:r>
              <a:rPr lang="en-US" b="1" smtClean="0">
                <a:solidFill>
                  <a:srgbClr val="008000"/>
                </a:solidFill>
              </a:rPr>
              <a:t> (HEC</a:t>
            </a:r>
            <a:r>
              <a:rPr lang="en-US" smtClean="0">
                <a:solidFill>
                  <a:srgbClr val="008000"/>
                </a:solidFill>
              </a:rPr>
              <a:t>) </a:t>
            </a:r>
            <a:r>
              <a:rPr lang="en-US" smtClean="0"/>
              <a:t>or         </a:t>
            </a:r>
            <a:r>
              <a:rPr lang="en-US" smtClean="0">
                <a:solidFill>
                  <a:srgbClr val="008000"/>
                </a:solidFill>
              </a:rPr>
              <a:t> </a:t>
            </a:r>
            <a:r>
              <a:rPr lang="en-US" b="1" i="1" u="sng" smtClean="0">
                <a:solidFill>
                  <a:srgbClr val="008000"/>
                </a:solidFill>
              </a:rPr>
              <a:t>Cyberinfrastructure</a:t>
            </a:r>
            <a:r>
              <a:rPr lang="en-US" smtClean="0">
                <a:solidFill>
                  <a:srgbClr val="008000"/>
                </a:solidFill>
              </a:rPr>
              <a:t> </a:t>
            </a:r>
            <a:r>
              <a:rPr lang="en-US" b="1" smtClean="0">
                <a:solidFill>
                  <a:srgbClr val="008000"/>
                </a:solidFill>
              </a:rPr>
              <a:t>(CI).</a:t>
            </a:r>
          </a:p>
        </p:txBody>
      </p:sp>
      <p:sp>
        <p:nvSpPr>
          <p:cNvPr id="1536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21</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sp>
        <p:nvSpPr>
          <p:cNvPr id="1032"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8" name="TextBox 17"/>
          <p:cNvSpPr txBox="1"/>
          <p:nvPr/>
        </p:nvSpPr>
        <p:spPr>
          <a:xfrm>
            <a:off x="332231" y="5715000"/>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5"/>
              </a:rPr>
              <a:t>www.top500.org</a:t>
            </a:r>
            <a:endParaRPr lang="en-US" sz="1000" dirty="0">
              <a:latin typeface="Courier New" pitchFamily="49" charset="0"/>
              <a:cs typeface="Courier New" pitchFamily="49" charset="0"/>
            </a:endParaRPr>
          </a:p>
        </p:txBody>
      </p:sp>
      <p:sp>
        <p:nvSpPr>
          <p:cNvPr id="13" name="TextBox 12"/>
          <p:cNvSpPr txBox="1"/>
          <p:nvPr/>
        </p:nvSpPr>
        <p:spPr>
          <a:xfrm>
            <a:off x="-800100" y="3091031"/>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graphicFrame>
        <p:nvGraphicFramePr>
          <p:cNvPr id="14" name="Chart 13"/>
          <p:cNvGraphicFramePr>
            <a:graphicFrameLocks/>
          </p:cNvGraphicFramePr>
          <p:nvPr>
            <p:extLst>
              <p:ext uri="{D42A27DB-BD31-4B8C-83A1-F6EECF244321}">
                <p14:modId xmlns:p14="http://schemas.microsoft.com/office/powerpoint/2010/main" val="126261370"/>
              </p:ext>
            </p:extLst>
          </p:nvPr>
        </p:nvGraphicFramePr>
        <p:xfrm>
          <a:off x="381412" y="1371600"/>
          <a:ext cx="8305388" cy="4466510"/>
        </p:xfrm>
        <a:graphic>
          <a:graphicData uri="http://schemas.openxmlformats.org/drawingml/2006/chart">
            <c:chart xmlns:c="http://schemas.openxmlformats.org/drawingml/2006/chart" xmlns:r="http://schemas.openxmlformats.org/officeDocument/2006/relationships" r:id="rId6"/>
          </a:graphicData>
        </a:graphic>
      </p:graphicFrame>
      <p:sp>
        <p:nvSpPr>
          <p:cNvPr id="1031" name="Text Box 5"/>
          <p:cNvSpPr txBox="1">
            <a:spLocks noChangeArrowheads="1"/>
          </p:cNvSpPr>
          <p:nvPr/>
        </p:nvSpPr>
        <p:spPr bwMode="auto">
          <a:xfrm>
            <a:off x="31750" y="4633912"/>
            <a:ext cx="1311564" cy="1081088"/>
          </a:xfrm>
          <a:prstGeom prst="rect">
            <a:avLst/>
          </a:prstGeom>
          <a:noFill/>
          <a:ln w="9525">
            <a:noFill/>
            <a:miter lim="800000"/>
            <a:headEnd/>
            <a:tailEnd/>
          </a:ln>
        </p:spPr>
        <p:txBody>
          <a:bodyPr wrap="square">
            <a:spAutoFit/>
          </a:bodyPr>
          <a:lstStyle/>
          <a:p>
            <a:pPr>
              <a:spcBef>
                <a:spcPct val="50000"/>
              </a:spcBef>
            </a:pPr>
            <a:r>
              <a:rPr lang="en-US" b="1" i="1" u="sng" dirty="0" smtClean="0"/>
              <a:t>GFLOPs</a:t>
            </a:r>
            <a:endParaRPr lang="en-US" dirty="0"/>
          </a:p>
          <a:p>
            <a:pPr>
              <a:lnSpc>
                <a:spcPct val="70000"/>
              </a:lnSpc>
              <a:spcBef>
                <a:spcPct val="50000"/>
              </a:spcBef>
            </a:pPr>
            <a:r>
              <a:rPr lang="en-US" dirty="0"/>
              <a:t>billions of calculations per second</a:t>
            </a:r>
          </a:p>
        </p:txBody>
      </p:sp>
    </p:spTree>
    <p:custDataLst>
      <p:tags r:id="rId1"/>
    </p:custDataLst>
    <p:extLst>
      <p:ext uri="{BB962C8B-B14F-4D97-AF65-F5344CB8AC3E}">
        <p14:creationId xmlns:p14="http://schemas.microsoft.com/office/powerpoint/2010/main" val="389587061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6387" name="Slide Number Placeholder 4"/>
          <p:cNvSpPr>
            <a:spLocks noGrp="1"/>
          </p:cNvSpPr>
          <p:nvPr>
            <p:ph type="sldNum" sz="quarter" idx="11"/>
          </p:nvPr>
        </p:nvSpPr>
        <p:spPr>
          <a:noFill/>
        </p:spPr>
        <p:txBody>
          <a:bodyPr/>
          <a:lstStyle/>
          <a:p>
            <a:fld id="{95953FF5-2905-489D-AD30-C4407F6A8606}" type="slidenum">
              <a:rPr lang="en-US"/>
              <a:pPr/>
              <a:t>22</a:t>
            </a:fld>
            <a:endParaRPr lang="en-US"/>
          </a:p>
        </p:txBody>
      </p:sp>
      <p:sp>
        <p:nvSpPr>
          <p:cNvPr id="16388" name="Rectangle 2"/>
          <p:cNvSpPr>
            <a:spLocks noGrp="1" noChangeArrowheads="1"/>
          </p:cNvSpPr>
          <p:nvPr>
            <p:ph type="title"/>
          </p:nvPr>
        </p:nvSpPr>
        <p:spPr/>
        <p:txBody>
          <a:bodyPr/>
          <a:lstStyle/>
          <a:p>
            <a:pPr eaLnBrk="1" hangingPunct="1"/>
            <a:r>
              <a:rPr lang="en-US" smtClean="0"/>
              <a:t>What is Supercomputing About?</a:t>
            </a:r>
          </a:p>
        </p:txBody>
      </p:sp>
      <p:sp>
        <p:nvSpPr>
          <p:cNvPr id="16389" name="Text Box 4"/>
          <p:cNvSpPr txBox="1">
            <a:spLocks noChangeArrowheads="1"/>
          </p:cNvSpPr>
          <p:nvPr/>
        </p:nvSpPr>
        <p:spPr bwMode="auto">
          <a:xfrm>
            <a:off x="212725" y="2166938"/>
            <a:ext cx="1235075" cy="457200"/>
          </a:xfrm>
          <a:prstGeom prst="rect">
            <a:avLst/>
          </a:prstGeom>
          <a:noFill/>
          <a:ln w="9525">
            <a:noFill/>
            <a:miter lim="800000"/>
            <a:headEnd/>
            <a:tailEnd/>
          </a:ln>
        </p:spPr>
        <p:txBody>
          <a:bodyPr>
            <a:spAutoFit/>
          </a:bodyPr>
          <a:lstStyle/>
          <a:p>
            <a:pPr algn="l"/>
            <a:endParaRPr lang="en-US" sz="2400">
              <a:latin typeface="Tahoma" pitchFamily="34" charset="0"/>
            </a:endParaRPr>
          </a:p>
        </p:txBody>
      </p:sp>
      <p:sp>
        <p:nvSpPr>
          <p:cNvPr id="16390" name="Text Box 5"/>
          <p:cNvSpPr txBox="1">
            <a:spLocks noChangeArrowheads="1"/>
          </p:cNvSpPr>
          <p:nvPr/>
        </p:nvSpPr>
        <p:spPr bwMode="auto">
          <a:xfrm>
            <a:off x="2209800" y="1600200"/>
            <a:ext cx="19812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Size</a:t>
            </a:r>
          </a:p>
        </p:txBody>
      </p:sp>
      <p:sp>
        <p:nvSpPr>
          <p:cNvPr id="16391" name="Text Box 6"/>
          <p:cNvSpPr txBox="1">
            <a:spLocks noChangeArrowheads="1"/>
          </p:cNvSpPr>
          <p:nvPr/>
        </p:nvSpPr>
        <p:spPr bwMode="auto">
          <a:xfrm>
            <a:off x="5486400" y="1600200"/>
            <a:ext cx="2209800" cy="1006475"/>
          </a:xfrm>
          <a:prstGeom prst="rect">
            <a:avLst/>
          </a:prstGeom>
          <a:noFill/>
          <a:ln w="9525">
            <a:noFill/>
            <a:miter lim="800000"/>
            <a:headEnd/>
            <a:tailEnd/>
          </a:ln>
        </p:spPr>
        <p:txBody>
          <a:bodyPr>
            <a:spAutoFit/>
          </a:bodyPr>
          <a:lstStyle/>
          <a:p>
            <a:pPr>
              <a:spcBef>
                <a:spcPct val="50000"/>
              </a:spcBef>
            </a:pPr>
            <a:r>
              <a:rPr lang="en-US" sz="6000" b="1">
                <a:solidFill>
                  <a:schemeClr val="folHlink"/>
                </a:solidFill>
              </a:rPr>
              <a:t>Speed</a:t>
            </a:r>
          </a:p>
        </p:txBody>
      </p:sp>
      <p:sp>
        <p:nvSpPr>
          <p:cNvPr id="16392" name="Rectangle 4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6393" name="Picture 48" descr="MCj03561490000[1]"/>
          <p:cNvPicPr>
            <a:picLocks noChangeAspect="1" noChangeArrowheads="1"/>
          </p:cNvPicPr>
          <p:nvPr/>
        </p:nvPicPr>
        <p:blipFill>
          <a:blip r:embed="rId5" cstate="print"/>
          <a:srcRect/>
          <a:stretch>
            <a:fillRect/>
          </a:stretch>
        </p:blipFill>
        <p:spPr bwMode="auto">
          <a:xfrm>
            <a:off x="5105400" y="3962400"/>
            <a:ext cx="3048000" cy="1073150"/>
          </a:xfrm>
          <a:prstGeom prst="rect">
            <a:avLst/>
          </a:prstGeom>
          <a:noFill/>
          <a:ln w="9525">
            <a:noFill/>
            <a:miter lim="800000"/>
            <a:headEnd/>
            <a:tailEnd/>
          </a:ln>
        </p:spPr>
      </p:pic>
      <p:pic>
        <p:nvPicPr>
          <p:cNvPr id="16394" name="Picture 58" descr="MCAN04303_0000[1]"/>
          <p:cNvPicPr>
            <a:picLocks noChangeAspect="1" noChangeArrowheads="1"/>
          </p:cNvPicPr>
          <p:nvPr/>
        </p:nvPicPr>
        <p:blipFill>
          <a:blip r:embed="rId6" cstate="print"/>
          <a:srcRect/>
          <a:stretch>
            <a:fillRect/>
          </a:stretch>
        </p:blipFill>
        <p:spPr bwMode="auto">
          <a:xfrm>
            <a:off x="914400" y="2438400"/>
            <a:ext cx="3876675" cy="2884488"/>
          </a:xfrm>
          <a:prstGeom prst="rect">
            <a:avLst/>
          </a:prstGeom>
          <a:noFill/>
          <a:ln w="9525">
            <a:noFill/>
            <a:miter lim="800000"/>
            <a:headEnd/>
            <a:tailEnd/>
          </a:ln>
        </p:spPr>
      </p:pic>
      <p:pic>
        <p:nvPicPr>
          <p:cNvPr id="16395" name="Picture 60" descr="MCj02871590000[1]"/>
          <p:cNvPicPr>
            <a:picLocks noChangeAspect="1" noChangeArrowheads="1"/>
          </p:cNvPicPr>
          <p:nvPr/>
        </p:nvPicPr>
        <p:blipFill>
          <a:blip r:embed="rId7" cstate="print"/>
          <a:srcRect/>
          <a:stretch>
            <a:fillRect/>
          </a:stretch>
        </p:blipFill>
        <p:spPr bwMode="auto">
          <a:xfrm>
            <a:off x="4800600" y="5334000"/>
            <a:ext cx="898525" cy="623888"/>
          </a:xfrm>
          <a:prstGeom prst="rect">
            <a:avLst/>
          </a:prstGeom>
          <a:noFill/>
          <a:ln w="9525">
            <a:noFill/>
            <a:miter lim="800000"/>
            <a:headEnd/>
            <a:tailEnd/>
          </a:ln>
        </p:spPr>
      </p:pic>
      <p:sp>
        <p:nvSpPr>
          <p:cNvPr id="16396" name="Text Box 61"/>
          <p:cNvSpPr txBox="1">
            <a:spLocks noChangeArrowheads="1"/>
          </p:cNvSpPr>
          <p:nvPr/>
        </p:nvSpPr>
        <p:spPr bwMode="auto">
          <a:xfrm>
            <a:off x="5540375" y="5530850"/>
            <a:ext cx="1371600" cy="457200"/>
          </a:xfrm>
          <a:prstGeom prst="rect">
            <a:avLst/>
          </a:prstGeom>
          <a:noFill/>
          <a:ln w="9525">
            <a:noFill/>
            <a:miter lim="800000"/>
            <a:headEnd/>
            <a:tailEnd/>
          </a:ln>
        </p:spPr>
        <p:txBody>
          <a:bodyPr>
            <a:spAutoFit/>
          </a:bodyPr>
          <a:lstStyle/>
          <a:p>
            <a:pPr>
              <a:spcBef>
                <a:spcPct val="50000"/>
              </a:spcBef>
            </a:pPr>
            <a:r>
              <a:rPr lang="en-US" sz="2400" b="1">
                <a:solidFill>
                  <a:schemeClr val="folHlink"/>
                </a:solidFill>
              </a:rPr>
              <a:t>Laptop</a:t>
            </a:r>
          </a:p>
        </p:txBody>
      </p:sp>
    </p:spTree>
    <p:custDataLst>
      <p:tags r:id="rId1"/>
    </p:custData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7411" name="Slide Number Placeholder 4"/>
          <p:cNvSpPr>
            <a:spLocks noGrp="1"/>
          </p:cNvSpPr>
          <p:nvPr>
            <p:ph type="sldNum" sz="quarter" idx="11"/>
          </p:nvPr>
        </p:nvSpPr>
        <p:spPr>
          <a:noFill/>
        </p:spPr>
        <p:txBody>
          <a:bodyPr/>
          <a:lstStyle/>
          <a:p>
            <a:fld id="{203449D9-F8FA-488E-B5E4-B431970DEBBF}" type="slidenum">
              <a:rPr lang="en-US"/>
              <a:pPr/>
              <a:t>23</a:t>
            </a:fld>
            <a:endParaRPr lang="en-US"/>
          </a:p>
        </p:txBody>
      </p:sp>
      <p:sp>
        <p:nvSpPr>
          <p:cNvPr id="17412" name="Rectangle 2"/>
          <p:cNvSpPr>
            <a:spLocks noGrp="1" noChangeArrowheads="1"/>
          </p:cNvSpPr>
          <p:nvPr>
            <p:ph type="title"/>
          </p:nvPr>
        </p:nvSpPr>
        <p:spPr/>
        <p:txBody>
          <a:bodyPr/>
          <a:lstStyle/>
          <a:p>
            <a:pPr eaLnBrk="1" hangingPunct="1"/>
            <a:r>
              <a:rPr lang="en-US" smtClean="0"/>
              <a:t>What is Supercomputing About?</a:t>
            </a:r>
          </a:p>
        </p:txBody>
      </p:sp>
      <p:sp>
        <p:nvSpPr>
          <p:cNvPr id="17413" name="Rectangle 3"/>
          <p:cNvSpPr>
            <a:spLocks noGrp="1" noChangeArrowheads="1"/>
          </p:cNvSpPr>
          <p:nvPr>
            <p:ph type="body" idx="1"/>
          </p:nvPr>
        </p:nvSpPr>
        <p:spPr/>
        <p:txBody>
          <a:bodyPr/>
          <a:lstStyle/>
          <a:p>
            <a:pPr eaLnBrk="1" hangingPunct="1"/>
            <a:r>
              <a:rPr lang="en-US" b="1" u="sng" dirty="0" smtClean="0">
                <a:solidFill>
                  <a:schemeClr val="folHlink"/>
                </a:solidFill>
              </a:rPr>
              <a:t>Size</a:t>
            </a:r>
            <a:r>
              <a:rPr lang="en-US" dirty="0" smtClean="0">
                <a:solidFill>
                  <a:schemeClr val="folHlink"/>
                </a:solidFill>
              </a:rPr>
              <a:t>:</a:t>
            </a:r>
            <a:r>
              <a:rPr lang="en-US" dirty="0" smtClean="0"/>
              <a:t> Many problems that are interesting to scientists and engineers </a:t>
            </a:r>
            <a:r>
              <a:rPr lang="en-US" b="1" u="sng" dirty="0" smtClean="0">
                <a:solidFill>
                  <a:schemeClr val="hlink"/>
                </a:solidFill>
              </a:rPr>
              <a:t>can’t fit on a PC</a:t>
            </a:r>
            <a:r>
              <a:rPr lang="en-US" dirty="0" smtClean="0"/>
              <a:t> – usually because they need more than a few GB of RAM, or more than a few 100 GB of disk.</a:t>
            </a:r>
          </a:p>
          <a:p>
            <a:pPr eaLnBrk="1" hangingPunct="1">
              <a:buFont typeface="Wingdings" pitchFamily="2" charset="2"/>
              <a:buNone/>
            </a:pPr>
            <a:endParaRPr lang="en-US" b="1" u="sng" dirty="0" smtClean="0">
              <a:solidFill>
                <a:schemeClr val="folHlink"/>
              </a:solidFill>
            </a:endParaRPr>
          </a:p>
          <a:p>
            <a:pPr eaLnBrk="1" hangingPunct="1"/>
            <a:r>
              <a:rPr lang="en-US" b="1" u="sng" dirty="0" smtClean="0">
                <a:solidFill>
                  <a:schemeClr val="folHlink"/>
                </a:solidFill>
              </a:rPr>
              <a:t>Speed</a:t>
            </a:r>
            <a:r>
              <a:rPr lang="en-US" dirty="0" smtClean="0">
                <a:solidFill>
                  <a:schemeClr val="folHlink"/>
                </a:solidFill>
              </a:rPr>
              <a:t>:</a:t>
            </a:r>
            <a:r>
              <a:rPr lang="en-US" dirty="0" smtClean="0"/>
              <a:t> Many problems that are interesting to scientists and engineers would take a very </a:t>
            </a:r>
            <a:r>
              <a:rPr lang="en-US" dirty="0" err="1" smtClean="0"/>
              <a:t>very</a:t>
            </a:r>
            <a:r>
              <a:rPr lang="en-US" dirty="0" smtClean="0"/>
              <a:t> long time to run on a PC: months or even years. But a problem that would take           </a:t>
            </a:r>
            <a:r>
              <a:rPr lang="en-US" b="1" u="sng" dirty="0" smtClean="0">
                <a:solidFill>
                  <a:schemeClr val="hlink"/>
                </a:solidFill>
              </a:rPr>
              <a:t>a month on a PC</a:t>
            </a:r>
            <a:r>
              <a:rPr lang="en-US" dirty="0" smtClean="0"/>
              <a:t> might take only </a:t>
            </a:r>
            <a:r>
              <a:rPr lang="en-US" b="1" u="sng" dirty="0" smtClean="0">
                <a:solidFill>
                  <a:srgbClr val="008000"/>
                </a:solidFill>
              </a:rPr>
              <a:t>an hour on a supercomputer</a:t>
            </a:r>
            <a:r>
              <a:rPr lang="en-US" dirty="0" smtClean="0"/>
              <a:t>.</a:t>
            </a:r>
          </a:p>
        </p:txBody>
      </p:sp>
      <p:sp>
        <p:nvSpPr>
          <p:cNvPr id="1741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7415" name="Picture 37" descr="MCAN04303_0000[1]"/>
          <p:cNvPicPr>
            <a:picLocks noChangeAspect="1" noChangeArrowheads="1"/>
          </p:cNvPicPr>
          <p:nvPr/>
        </p:nvPicPr>
        <p:blipFill>
          <a:blip r:embed="rId5" cstate="print"/>
          <a:srcRect/>
          <a:stretch>
            <a:fillRect/>
          </a:stretch>
        </p:blipFill>
        <p:spPr bwMode="auto">
          <a:xfrm>
            <a:off x="2057400" y="2514600"/>
            <a:ext cx="1143000" cy="850900"/>
          </a:xfrm>
          <a:prstGeom prst="rect">
            <a:avLst/>
          </a:prstGeom>
          <a:noFill/>
          <a:ln w="9525">
            <a:noFill/>
            <a:miter lim="800000"/>
            <a:headEnd/>
            <a:tailEnd/>
          </a:ln>
        </p:spPr>
      </p:pic>
      <p:pic>
        <p:nvPicPr>
          <p:cNvPr id="17416" name="Picture 38" descr="MCj03561490000[1]"/>
          <p:cNvPicPr>
            <a:picLocks noChangeAspect="1" noChangeArrowheads="1"/>
          </p:cNvPicPr>
          <p:nvPr/>
        </p:nvPicPr>
        <p:blipFill>
          <a:blip r:embed="rId6" cstate="print"/>
          <a:srcRect/>
          <a:stretch>
            <a:fillRect/>
          </a:stretch>
        </p:blipFill>
        <p:spPr bwMode="auto">
          <a:xfrm>
            <a:off x="3429000" y="5029200"/>
            <a:ext cx="1143000" cy="403225"/>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8435" name="Slide Number Placeholder 4"/>
          <p:cNvSpPr>
            <a:spLocks noGrp="1"/>
          </p:cNvSpPr>
          <p:nvPr>
            <p:ph type="sldNum" sz="quarter" idx="11"/>
          </p:nvPr>
        </p:nvSpPr>
        <p:spPr>
          <a:noFill/>
        </p:spPr>
        <p:txBody>
          <a:bodyPr/>
          <a:lstStyle/>
          <a:p>
            <a:fld id="{F56BADAF-9DBF-4423-B142-E31542A9DD18}" type="slidenum">
              <a:rPr lang="en-US"/>
              <a:pPr/>
              <a:t>24</a:t>
            </a:fld>
            <a:endParaRPr lang="en-US"/>
          </a:p>
        </p:txBody>
      </p:sp>
      <p:sp>
        <p:nvSpPr>
          <p:cNvPr id="18436" name="Rectangle 2"/>
          <p:cNvSpPr>
            <a:spLocks noGrp="1" noChangeArrowheads="1"/>
          </p:cNvSpPr>
          <p:nvPr>
            <p:ph type="title"/>
          </p:nvPr>
        </p:nvSpPr>
        <p:spPr/>
        <p:txBody>
          <a:bodyPr/>
          <a:lstStyle/>
          <a:p>
            <a:pPr eaLnBrk="1" hangingPunct="1"/>
            <a:r>
              <a:rPr lang="en-US" smtClean="0"/>
              <a:t>What Is HPC Used For?</a:t>
            </a:r>
          </a:p>
        </p:txBody>
      </p:sp>
      <p:sp>
        <p:nvSpPr>
          <p:cNvPr id="18437" name="Rectangle 3"/>
          <p:cNvSpPr>
            <a:spLocks noGrp="1" noChangeArrowheads="1"/>
          </p:cNvSpPr>
          <p:nvPr>
            <p:ph type="body" idx="1"/>
          </p:nvPr>
        </p:nvSpPr>
        <p:spPr>
          <a:xfrm>
            <a:off x="609600" y="1295400"/>
            <a:ext cx="7924800" cy="4876800"/>
          </a:xfrm>
        </p:spPr>
        <p:txBody>
          <a:bodyPr/>
          <a:lstStyle/>
          <a:p>
            <a:pPr eaLnBrk="1" hangingPunct="1"/>
            <a:r>
              <a:rPr lang="en-US" b="1" i="1" u="sng" smtClean="0">
                <a:solidFill>
                  <a:schemeClr val="tx2"/>
                </a:solidFill>
              </a:rPr>
              <a:t>Simulation</a:t>
            </a:r>
            <a:r>
              <a:rPr lang="en-US" smtClean="0"/>
              <a:t> of physical phenomena, such as</a:t>
            </a:r>
          </a:p>
          <a:p>
            <a:pPr lvl="1" eaLnBrk="1" hangingPunct="1">
              <a:lnSpc>
                <a:spcPct val="70000"/>
              </a:lnSpc>
            </a:pPr>
            <a:r>
              <a:rPr lang="en-US" smtClean="0"/>
              <a:t>Weather forecasting</a:t>
            </a:r>
          </a:p>
          <a:p>
            <a:pPr lvl="1" eaLnBrk="1" hangingPunct="1">
              <a:lnSpc>
                <a:spcPct val="70000"/>
              </a:lnSpc>
            </a:pPr>
            <a:r>
              <a:rPr lang="en-US" smtClean="0"/>
              <a:t>Galaxy formation</a:t>
            </a:r>
          </a:p>
          <a:p>
            <a:pPr lvl="1" eaLnBrk="1" hangingPunct="1">
              <a:lnSpc>
                <a:spcPct val="80000"/>
              </a:lnSpc>
            </a:pPr>
            <a:r>
              <a:rPr lang="en-US" smtClean="0"/>
              <a:t>Oil reservoir management</a:t>
            </a:r>
          </a:p>
          <a:p>
            <a:pPr eaLnBrk="1" hangingPunct="1">
              <a:lnSpc>
                <a:spcPct val="90000"/>
              </a:lnSpc>
            </a:pPr>
            <a:r>
              <a:rPr lang="en-US" b="1" i="1" u="sng" smtClean="0">
                <a:solidFill>
                  <a:schemeClr val="tx2"/>
                </a:solidFill>
              </a:rPr>
              <a:t>Data mining</a:t>
            </a:r>
            <a:r>
              <a:rPr lang="en-US" smtClean="0"/>
              <a:t>: finding </a:t>
            </a:r>
            <a:r>
              <a:rPr lang="en-US" b="1" u="sng" smtClean="0">
                <a:solidFill>
                  <a:srgbClr val="008000"/>
                </a:solidFill>
              </a:rPr>
              <a:t>needles</a:t>
            </a:r>
            <a:r>
              <a:rPr lang="en-US" smtClean="0"/>
              <a:t>                                              of information in a </a:t>
            </a:r>
            <a:r>
              <a:rPr lang="en-US" b="1" u="sng" smtClean="0">
                <a:solidFill>
                  <a:schemeClr val="hlink"/>
                </a:solidFill>
              </a:rPr>
              <a:t>haystack</a:t>
            </a:r>
            <a:r>
              <a:rPr lang="en-US" smtClean="0"/>
              <a:t> of data,</a:t>
            </a:r>
          </a:p>
          <a:p>
            <a:pPr eaLnBrk="1" hangingPunct="1">
              <a:lnSpc>
                <a:spcPct val="70000"/>
              </a:lnSpc>
              <a:buFont typeface="Wingdings" pitchFamily="2" charset="2"/>
              <a:buNone/>
            </a:pPr>
            <a:r>
              <a:rPr lang="en-US" smtClean="0"/>
              <a:t>    such as</a:t>
            </a:r>
          </a:p>
          <a:p>
            <a:pPr lvl="1" eaLnBrk="1" hangingPunct="1">
              <a:lnSpc>
                <a:spcPct val="80000"/>
              </a:lnSpc>
            </a:pPr>
            <a:r>
              <a:rPr lang="en-US" smtClean="0"/>
              <a:t>Gene sequencing</a:t>
            </a:r>
          </a:p>
          <a:p>
            <a:pPr lvl="1" eaLnBrk="1" hangingPunct="1">
              <a:lnSpc>
                <a:spcPct val="70000"/>
              </a:lnSpc>
            </a:pPr>
            <a:r>
              <a:rPr lang="en-US" smtClean="0"/>
              <a:t>Signal processing</a:t>
            </a:r>
          </a:p>
          <a:p>
            <a:pPr lvl="1" eaLnBrk="1" hangingPunct="1">
              <a:lnSpc>
                <a:spcPct val="80000"/>
              </a:lnSpc>
            </a:pPr>
            <a:r>
              <a:rPr lang="en-US" smtClean="0"/>
              <a:t>Detecting storms that might produce                             tornados</a:t>
            </a:r>
          </a:p>
          <a:p>
            <a:pPr eaLnBrk="1" hangingPunct="1">
              <a:lnSpc>
                <a:spcPct val="80000"/>
              </a:lnSpc>
            </a:pPr>
            <a:r>
              <a:rPr lang="en-US" b="1" i="1" u="sng" smtClean="0">
                <a:solidFill>
                  <a:schemeClr val="tx2"/>
                </a:solidFill>
              </a:rPr>
              <a:t>Visualization</a:t>
            </a:r>
            <a:r>
              <a:rPr lang="en-US" smtClean="0"/>
              <a:t>: turning a vast sea of </a:t>
            </a:r>
            <a:r>
              <a:rPr lang="en-US" b="1" u="sng" smtClean="0">
                <a:solidFill>
                  <a:schemeClr val="hlink"/>
                </a:solidFill>
              </a:rPr>
              <a:t>data</a:t>
            </a:r>
            <a:r>
              <a:rPr lang="en-US" smtClean="0"/>
              <a:t> into            </a:t>
            </a:r>
            <a:r>
              <a:rPr lang="en-US" b="1" u="sng" smtClean="0">
                <a:solidFill>
                  <a:srgbClr val="008000"/>
                </a:solidFill>
              </a:rPr>
              <a:t>pictures</a:t>
            </a:r>
            <a:r>
              <a:rPr lang="en-US" smtClean="0"/>
              <a:t> that a scientist can understand</a:t>
            </a:r>
          </a:p>
        </p:txBody>
      </p:sp>
      <p:grpSp>
        <p:nvGrpSpPr>
          <p:cNvPr id="18438" name="Group 4"/>
          <p:cNvGrpSpPr>
            <a:grpSpLocks/>
          </p:cNvGrpSpPr>
          <p:nvPr/>
        </p:nvGrpSpPr>
        <p:grpSpPr bwMode="auto">
          <a:xfrm>
            <a:off x="6019800" y="1752600"/>
            <a:ext cx="2590800" cy="2667000"/>
            <a:chOff x="262" y="1008"/>
            <a:chExt cx="2496" cy="2315"/>
          </a:xfrm>
        </p:grpSpPr>
        <p:pic>
          <p:nvPicPr>
            <p:cNvPr id="18445" name="Picture 5"/>
            <p:cNvPicPr>
              <a:picLocks noChangeAspect="1" noChangeArrowheads="1"/>
            </p:cNvPicPr>
            <p:nvPr/>
          </p:nvPicPr>
          <p:blipFill>
            <a:blip r:embed="rId5" cstate="print">
              <a:lum bright="-36000" contrast="54000"/>
            </a:blip>
            <a:srcRect/>
            <a:stretch>
              <a:fillRect/>
            </a:stretch>
          </p:blipFill>
          <p:spPr bwMode="auto">
            <a:xfrm>
              <a:off x="262" y="1008"/>
              <a:ext cx="2496" cy="2315"/>
            </a:xfrm>
            <a:prstGeom prst="rect">
              <a:avLst/>
            </a:prstGeom>
            <a:noFill/>
            <a:ln w="9525">
              <a:noFill/>
              <a:miter lim="800000"/>
              <a:headEnd/>
              <a:tailEnd/>
            </a:ln>
          </p:spPr>
        </p:pic>
        <p:grpSp>
          <p:nvGrpSpPr>
            <p:cNvPr id="18446" name="Group 6"/>
            <p:cNvGrpSpPr>
              <a:grpSpLocks/>
            </p:cNvGrpSpPr>
            <p:nvPr/>
          </p:nvGrpSpPr>
          <p:grpSpPr bwMode="auto">
            <a:xfrm>
              <a:off x="470" y="1824"/>
              <a:ext cx="1952" cy="1303"/>
              <a:chOff x="496" y="1488"/>
              <a:chExt cx="1952" cy="1303"/>
            </a:xfrm>
          </p:grpSpPr>
          <p:sp>
            <p:nvSpPr>
              <p:cNvPr id="18447" name="Rectangle 7"/>
              <p:cNvSpPr>
                <a:spLocks noChangeArrowheads="1"/>
              </p:cNvSpPr>
              <p:nvPr/>
            </p:nvSpPr>
            <p:spPr bwMode="auto">
              <a:xfrm>
                <a:off x="1440" y="1488"/>
                <a:ext cx="1008" cy="768"/>
              </a:xfrm>
              <a:prstGeom prst="rect">
                <a:avLst/>
              </a:prstGeom>
              <a:noFill/>
              <a:ln w="38100">
                <a:solidFill>
                  <a:srgbClr val="000000"/>
                </a:solidFill>
                <a:miter lim="800000"/>
                <a:headEnd/>
                <a:tailEnd/>
              </a:ln>
            </p:spPr>
            <p:txBody>
              <a:bodyPr wrap="none" anchor="ctr"/>
              <a:lstStyle/>
              <a:p>
                <a:endParaRPr lang="en-US"/>
              </a:p>
            </p:txBody>
          </p:sp>
          <p:sp>
            <p:nvSpPr>
              <p:cNvPr id="18448" name="Rectangle 8"/>
              <p:cNvSpPr>
                <a:spLocks noChangeArrowheads="1"/>
              </p:cNvSpPr>
              <p:nvPr/>
            </p:nvSpPr>
            <p:spPr bwMode="auto">
              <a:xfrm>
                <a:off x="496" y="1919"/>
                <a:ext cx="1016" cy="634"/>
              </a:xfrm>
              <a:prstGeom prst="rect">
                <a:avLst/>
              </a:prstGeom>
              <a:solidFill>
                <a:srgbClr val="FFFFFF"/>
              </a:solidFill>
              <a:ln w="9525">
                <a:noFill/>
                <a:miter lim="800000"/>
                <a:headEnd/>
                <a:tailEnd/>
              </a:ln>
            </p:spPr>
            <p:txBody>
              <a:bodyPr wrap="none">
                <a:spAutoFit/>
              </a:bodyPr>
              <a:lstStyle/>
              <a:p>
                <a:pPr eaLnBrk="0" hangingPunct="0"/>
                <a:r>
                  <a:rPr lang="en-US" sz="1400" b="1">
                    <a:solidFill>
                      <a:srgbClr val="FF0000"/>
                    </a:solidFill>
                  </a:rPr>
                  <a:t>Moore, OK</a:t>
                </a:r>
              </a:p>
              <a:p>
                <a:pPr eaLnBrk="0" hangingPunct="0"/>
                <a:r>
                  <a:rPr lang="en-US" sz="1400" b="1">
                    <a:solidFill>
                      <a:srgbClr val="FF0000"/>
                    </a:solidFill>
                  </a:rPr>
                  <a:t>Tornadic</a:t>
                </a:r>
              </a:p>
              <a:p>
                <a:pPr eaLnBrk="0" hangingPunct="0"/>
                <a:r>
                  <a:rPr lang="en-US" sz="1400" b="1">
                    <a:solidFill>
                      <a:srgbClr val="FF0000"/>
                    </a:solidFill>
                  </a:rPr>
                  <a:t>Storm</a:t>
                </a:r>
                <a:endParaRPr lang="en-US" sz="2000" b="1">
                  <a:solidFill>
                    <a:srgbClr val="FFFFFF"/>
                  </a:solidFill>
                </a:endParaRPr>
              </a:p>
            </p:txBody>
          </p:sp>
          <p:sp>
            <p:nvSpPr>
              <p:cNvPr id="18449" name="Line 9"/>
              <p:cNvSpPr>
                <a:spLocks noChangeShapeType="1"/>
              </p:cNvSpPr>
              <p:nvPr/>
            </p:nvSpPr>
            <p:spPr bwMode="auto">
              <a:xfrm flipH="1">
                <a:off x="1344" y="1728"/>
                <a:ext cx="384" cy="288"/>
              </a:xfrm>
              <a:prstGeom prst="line">
                <a:avLst/>
              </a:prstGeom>
              <a:noFill/>
              <a:ln w="76200">
                <a:solidFill>
                  <a:srgbClr val="FF0000"/>
                </a:solidFill>
                <a:round/>
                <a:headEnd type="triangle" w="med" len="med"/>
                <a:tailEnd/>
              </a:ln>
            </p:spPr>
            <p:txBody>
              <a:bodyPr wrap="none" anchor="ctr"/>
              <a:lstStyle/>
              <a:p>
                <a:endParaRPr lang="en-US"/>
              </a:p>
            </p:txBody>
          </p:sp>
          <p:sp>
            <p:nvSpPr>
              <p:cNvPr id="18450" name="Rectangle 10"/>
              <p:cNvSpPr>
                <a:spLocks noChangeArrowheads="1"/>
              </p:cNvSpPr>
              <p:nvPr/>
            </p:nvSpPr>
            <p:spPr bwMode="auto">
              <a:xfrm>
                <a:off x="1421" y="2447"/>
                <a:ext cx="239" cy="344"/>
              </a:xfrm>
              <a:prstGeom prst="rect">
                <a:avLst/>
              </a:prstGeom>
              <a:solidFill>
                <a:srgbClr val="FFFFFF"/>
              </a:solidFill>
              <a:ln w="9525">
                <a:noFill/>
                <a:miter lim="800000"/>
                <a:headEnd/>
                <a:tailEnd/>
              </a:ln>
            </p:spPr>
            <p:txBody>
              <a:bodyPr wrap="none">
                <a:spAutoFit/>
              </a:bodyPr>
              <a:lstStyle/>
              <a:p>
                <a:pPr eaLnBrk="0" hangingPunct="0"/>
                <a:r>
                  <a:rPr lang="en-US" sz="2000" b="1">
                    <a:solidFill>
                      <a:srgbClr val="000000"/>
                    </a:solidFill>
                  </a:rPr>
                  <a:t> </a:t>
                </a:r>
              </a:p>
            </p:txBody>
          </p:sp>
        </p:grpSp>
      </p:grpSp>
      <p:sp>
        <p:nvSpPr>
          <p:cNvPr id="18439" name="Text Box 11"/>
          <p:cNvSpPr txBox="1">
            <a:spLocks noChangeArrowheads="1"/>
          </p:cNvSpPr>
          <p:nvPr/>
        </p:nvSpPr>
        <p:spPr bwMode="auto">
          <a:xfrm>
            <a:off x="6705600" y="4267200"/>
            <a:ext cx="1328738" cy="336550"/>
          </a:xfrm>
          <a:prstGeom prst="rect">
            <a:avLst/>
          </a:prstGeom>
          <a:noFill/>
          <a:ln w="9525">
            <a:noFill/>
            <a:miter lim="800000"/>
            <a:headEnd/>
            <a:tailEnd/>
          </a:ln>
        </p:spPr>
        <p:txBody>
          <a:bodyPr wrap="none">
            <a:spAutoFit/>
          </a:bodyPr>
          <a:lstStyle/>
          <a:p>
            <a:r>
              <a:rPr lang="en-US" sz="1600"/>
              <a:t>May 3 1999</a:t>
            </a:r>
            <a:r>
              <a:rPr lang="en-US" sz="1600" baseline="30000"/>
              <a:t>[2]</a:t>
            </a:r>
          </a:p>
        </p:txBody>
      </p:sp>
      <p:pic>
        <p:nvPicPr>
          <p:cNvPr id="18440" name="Picture 12" descr="comet73_e_front"/>
          <p:cNvPicPr>
            <a:picLocks noChangeAspect="1" noChangeArrowheads="1"/>
          </p:cNvPicPr>
          <p:nvPr/>
        </p:nvPicPr>
        <p:blipFill>
          <a:blip r:embed="rId6" cstate="print"/>
          <a:srcRect/>
          <a:stretch>
            <a:fillRect/>
          </a:stretch>
        </p:blipFill>
        <p:spPr bwMode="auto">
          <a:xfrm>
            <a:off x="7543800" y="4605338"/>
            <a:ext cx="1371600" cy="1365250"/>
          </a:xfrm>
          <a:prstGeom prst="rect">
            <a:avLst/>
          </a:prstGeom>
          <a:noFill/>
          <a:ln w="9525">
            <a:noFill/>
            <a:miter lim="800000"/>
            <a:headEnd/>
            <a:tailEnd/>
          </a:ln>
        </p:spPr>
      </p:pic>
      <p:sp>
        <p:nvSpPr>
          <p:cNvPr id="18441" name="Text Box 13"/>
          <p:cNvSpPr txBox="1">
            <a:spLocks noChangeArrowheads="1"/>
          </p:cNvSpPr>
          <p:nvPr/>
        </p:nvSpPr>
        <p:spPr bwMode="auto">
          <a:xfrm>
            <a:off x="7086600" y="5638800"/>
            <a:ext cx="377825" cy="290513"/>
          </a:xfrm>
          <a:prstGeom prst="rect">
            <a:avLst/>
          </a:prstGeom>
          <a:noFill/>
          <a:ln w="9525">
            <a:noFill/>
            <a:miter lim="800000"/>
            <a:headEnd/>
            <a:tailEnd/>
          </a:ln>
        </p:spPr>
        <p:txBody>
          <a:bodyPr wrap="none">
            <a:spAutoFit/>
          </a:bodyPr>
          <a:lstStyle/>
          <a:p>
            <a:r>
              <a:rPr lang="en-US" sz="2000" baseline="30000"/>
              <a:t>[3]</a:t>
            </a:r>
          </a:p>
        </p:txBody>
      </p:sp>
      <p:sp>
        <p:nvSpPr>
          <p:cNvPr id="18442" name="Text Box 14"/>
          <p:cNvSpPr txBox="1">
            <a:spLocks noChangeArrowheads="1"/>
          </p:cNvSpPr>
          <p:nvPr/>
        </p:nvSpPr>
        <p:spPr bwMode="auto">
          <a:xfrm>
            <a:off x="4343400" y="1981200"/>
            <a:ext cx="377825" cy="290513"/>
          </a:xfrm>
          <a:prstGeom prst="rect">
            <a:avLst/>
          </a:prstGeom>
          <a:noFill/>
          <a:ln w="9525">
            <a:noFill/>
            <a:miter lim="800000"/>
            <a:headEnd/>
            <a:tailEnd/>
          </a:ln>
        </p:spPr>
        <p:txBody>
          <a:bodyPr wrap="none">
            <a:spAutoFit/>
          </a:bodyPr>
          <a:lstStyle/>
          <a:p>
            <a:r>
              <a:rPr lang="en-US" sz="2000" baseline="30000"/>
              <a:t>[1]</a:t>
            </a:r>
          </a:p>
        </p:txBody>
      </p:sp>
      <p:pic>
        <p:nvPicPr>
          <p:cNvPr id="18443" name="Picture 15" descr="gbryan_gas_temp"/>
          <p:cNvPicPr>
            <a:picLocks noChangeAspect="1" noChangeArrowheads="1"/>
          </p:cNvPicPr>
          <p:nvPr/>
        </p:nvPicPr>
        <p:blipFill>
          <a:blip r:embed="rId7" cstate="print">
            <a:lum bright="30000" contrast="30000"/>
          </a:blip>
          <a:srcRect/>
          <a:stretch>
            <a:fillRect/>
          </a:stretch>
        </p:blipFill>
        <p:spPr bwMode="auto">
          <a:xfrm>
            <a:off x="4652963" y="1681163"/>
            <a:ext cx="1447800" cy="1085850"/>
          </a:xfrm>
          <a:prstGeom prst="rect">
            <a:avLst/>
          </a:prstGeom>
          <a:noFill/>
          <a:ln w="9525">
            <a:noFill/>
            <a:miter lim="800000"/>
            <a:headEnd/>
            <a:tailEnd/>
          </a:ln>
        </p:spPr>
      </p:pic>
      <p:sp>
        <p:nvSpPr>
          <p:cNvPr id="18444" name="Rectangle 4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9459" name="Slide Number Placeholder 4"/>
          <p:cNvSpPr>
            <a:spLocks noGrp="1"/>
          </p:cNvSpPr>
          <p:nvPr>
            <p:ph type="sldNum" sz="quarter" idx="11"/>
          </p:nvPr>
        </p:nvSpPr>
        <p:spPr>
          <a:noFill/>
        </p:spPr>
        <p:txBody>
          <a:bodyPr/>
          <a:lstStyle/>
          <a:p>
            <a:fld id="{87C3DA94-AD5B-49BB-997D-12D6A6E4482F}" type="slidenum">
              <a:rPr lang="en-US"/>
              <a:pPr/>
              <a:t>25</a:t>
            </a:fld>
            <a:endParaRPr lang="en-US"/>
          </a:p>
        </p:txBody>
      </p:sp>
      <p:sp>
        <p:nvSpPr>
          <p:cNvPr id="19460" name="Rectangle 2"/>
          <p:cNvSpPr>
            <a:spLocks noGrp="1" noChangeArrowheads="1"/>
          </p:cNvSpPr>
          <p:nvPr>
            <p:ph type="title"/>
          </p:nvPr>
        </p:nvSpPr>
        <p:spPr/>
        <p:txBody>
          <a:bodyPr/>
          <a:lstStyle/>
          <a:p>
            <a:pPr eaLnBrk="1" hangingPunct="1"/>
            <a:r>
              <a:rPr lang="en-US" smtClean="0"/>
              <a:t>Supercomputing Issues</a:t>
            </a:r>
          </a:p>
        </p:txBody>
      </p:sp>
      <p:sp>
        <p:nvSpPr>
          <p:cNvPr id="19461" name="Rectangle 3"/>
          <p:cNvSpPr>
            <a:spLocks noGrp="1" noChangeArrowheads="1"/>
          </p:cNvSpPr>
          <p:nvPr>
            <p:ph type="body" idx="1"/>
          </p:nvPr>
        </p:nvSpPr>
        <p:spPr>
          <a:xfrm>
            <a:off x="762000" y="1219200"/>
            <a:ext cx="7696200" cy="4724400"/>
          </a:xfrm>
        </p:spPr>
        <p:txBody>
          <a:bodyPr/>
          <a:lstStyle/>
          <a:p>
            <a:pPr eaLnBrk="1" hangingPunct="1"/>
            <a:r>
              <a:rPr lang="en-US" smtClean="0"/>
              <a:t>The tyranny of the </a:t>
            </a:r>
            <a:r>
              <a:rPr lang="en-US" b="1" i="1" u="sng" smtClean="0"/>
              <a:t>storage hierarchy</a:t>
            </a:r>
          </a:p>
          <a:p>
            <a:pPr eaLnBrk="1" hangingPunct="1">
              <a:lnSpc>
                <a:spcPct val="90000"/>
              </a:lnSpc>
            </a:pPr>
            <a:r>
              <a:rPr lang="en-US" b="1" i="1" u="sng" smtClean="0"/>
              <a:t>Parallelism</a:t>
            </a:r>
            <a:r>
              <a:rPr lang="en-US" smtClean="0"/>
              <a:t>: doing multiple things at the same time</a:t>
            </a:r>
            <a:endParaRPr lang="en-US" sz="2800" smtClean="0"/>
          </a:p>
        </p:txBody>
      </p:sp>
      <p:sp>
        <p:nvSpPr>
          <p:cNvPr id="19462"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extLst>
      <p:ext uri="{BB962C8B-B14F-4D97-AF65-F5344CB8AC3E}">
        <p14:creationId xmlns:p14="http://schemas.microsoft.com/office/powerpoint/2010/main" val="24000977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36867" name="Slide Number Placeholder 4"/>
          <p:cNvSpPr>
            <a:spLocks noGrp="1"/>
          </p:cNvSpPr>
          <p:nvPr>
            <p:ph type="sldNum" sz="quarter" idx="11"/>
          </p:nvPr>
        </p:nvSpPr>
        <p:spPr>
          <a:noFill/>
        </p:spPr>
        <p:txBody>
          <a:bodyPr/>
          <a:lstStyle/>
          <a:p>
            <a:fld id="{E71F9149-01AE-4A4F-A81B-E1901E56968D}" type="slidenum">
              <a:rPr lang="en-US"/>
              <a:pPr/>
              <a:t>26</a:t>
            </a:fld>
            <a:endParaRPr lang="en-US"/>
          </a:p>
        </p:txBody>
      </p:sp>
      <p:sp>
        <p:nvSpPr>
          <p:cNvPr id="36868" name="Rectangle 2"/>
          <p:cNvSpPr>
            <a:spLocks noGrp="1" noChangeArrowheads="1"/>
          </p:cNvSpPr>
          <p:nvPr>
            <p:ph type="title"/>
          </p:nvPr>
        </p:nvSpPr>
        <p:spPr/>
        <p:txBody>
          <a:bodyPr/>
          <a:lstStyle/>
          <a:p>
            <a:pPr eaLnBrk="1" hangingPunct="1"/>
            <a:r>
              <a:rPr lang="en-US" dirty="0" smtClean="0"/>
              <a:t>What is a Cluster Supercomputer?</a:t>
            </a:r>
          </a:p>
        </p:txBody>
      </p:sp>
      <p:sp>
        <p:nvSpPr>
          <p:cNvPr id="36869" name="Rectangle 3"/>
          <p:cNvSpPr>
            <a:spLocks noGrp="1" noChangeArrowheads="1"/>
          </p:cNvSpPr>
          <p:nvPr>
            <p:ph type="body" idx="1"/>
          </p:nvPr>
        </p:nvSpPr>
        <p:spPr/>
        <p:txBody>
          <a:bodyPr/>
          <a:lstStyle/>
          <a:p>
            <a:pPr eaLnBrk="1" hangingPunct="1">
              <a:buFont typeface="Wingdings" pitchFamily="2" charset="2"/>
              <a:buNone/>
            </a:pPr>
            <a:r>
              <a:rPr lang="en-US" smtClean="0"/>
              <a:t>“… [W]hat a ship is … It's not just a keel and hull and a deck and sails. That's what a ship needs. But what a ship is ... is freedom.”</a:t>
            </a:r>
          </a:p>
          <a:p>
            <a:pPr eaLnBrk="1" hangingPunct="1">
              <a:buFont typeface="Wingdings" pitchFamily="2" charset="2"/>
              <a:buNone/>
            </a:pPr>
            <a:r>
              <a:rPr lang="en-US" smtClean="0"/>
              <a:t>					– Captain Jack Sparrow</a:t>
            </a:r>
          </a:p>
          <a:p>
            <a:pPr eaLnBrk="1" hangingPunct="1">
              <a:buFont typeface="Wingdings" pitchFamily="2" charset="2"/>
              <a:buNone/>
            </a:pPr>
            <a:r>
              <a:rPr lang="en-US" smtClean="0"/>
              <a:t>					   “Pirates of the Caribbean”</a:t>
            </a:r>
          </a:p>
        </p:txBody>
      </p:sp>
      <p:pic>
        <p:nvPicPr>
          <p:cNvPr id="36870" name="Picture 4" descr="capnjack"/>
          <p:cNvPicPr>
            <a:picLocks noChangeAspect="1" noChangeArrowheads="1"/>
          </p:cNvPicPr>
          <p:nvPr/>
        </p:nvPicPr>
        <p:blipFill>
          <a:blip r:embed="rId4" cstate="print"/>
          <a:srcRect/>
          <a:stretch>
            <a:fillRect/>
          </a:stretch>
        </p:blipFill>
        <p:spPr bwMode="auto">
          <a:xfrm>
            <a:off x="533400" y="3200400"/>
            <a:ext cx="4000500" cy="2663825"/>
          </a:xfrm>
          <a:prstGeom prst="rect">
            <a:avLst/>
          </a:prstGeom>
          <a:noFill/>
          <a:ln w="9525">
            <a:noFill/>
            <a:miter lim="800000"/>
            <a:headEnd/>
            <a:tailEnd/>
          </a:ln>
        </p:spPr>
      </p:pic>
      <p:sp>
        <p:nvSpPr>
          <p:cNvPr id="2" name="TextBox 1"/>
          <p:cNvSpPr txBox="1"/>
          <p:nvPr/>
        </p:nvSpPr>
        <p:spPr>
          <a:xfrm>
            <a:off x="500743" y="5927467"/>
            <a:ext cx="4647427" cy="184666"/>
          </a:xfrm>
          <a:prstGeom prst="rect">
            <a:avLst/>
          </a:prstGeom>
          <a:noFill/>
        </p:spPr>
        <p:txBody>
          <a:bodyPr wrap="none" rtlCol="0">
            <a:spAutoFit/>
          </a:bodyPr>
          <a:lstStyle/>
          <a:p>
            <a:r>
              <a:rPr lang="en-US" sz="600" dirty="0" smtClean="0">
                <a:latin typeface="Courier New" panose="02070309020205020404" pitchFamily="49" charset="0"/>
                <a:cs typeface="Courier New" panose="02070309020205020404" pitchFamily="49" charset="0"/>
                <a:hlinkClick r:id="rId5"/>
              </a:rPr>
              <a:t>http://lh3.ggpht.com/_6hgSmco4R9M/SfpFA3057zI/AAAAAAAACSg/G-AGCgLrQOk/s1600-h/pirates%5B5%5D.jpg</a:t>
            </a:r>
            <a:endParaRPr lang="en-US" sz="600" dirty="0">
              <a:latin typeface="Courier New" panose="02070309020205020404" pitchFamily="49" charset="0"/>
              <a:cs typeface="Courier New" panose="02070309020205020404" pitchFamily="49" charset="0"/>
            </a:endParaRPr>
          </a:p>
        </p:txBody>
      </p:sp>
    </p:spTree>
    <p:custDataLst>
      <p:tags r:id="rId1"/>
    </p:custDataLst>
    <p:extLst>
      <p:ext uri="{BB962C8B-B14F-4D97-AF65-F5344CB8AC3E}">
        <p14:creationId xmlns:p14="http://schemas.microsoft.com/office/powerpoint/2010/main" val="14542350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37891" name="Slide Number Placeholder 4"/>
          <p:cNvSpPr>
            <a:spLocks noGrp="1"/>
          </p:cNvSpPr>
          <p:nvPr>
            <p:ph type="sldNum" sz="quarter" idx="11"/>
          </p:nvPr>
        </p:nvSpPr>
        <p:spPr>
          <a:noFill/>
        </p:spPr>
        <p:txBody>
          <a:bodyPr/>
          <a:lstStyle/>
          <a:p>
            <a:fld id="{37AD7288-0C15-4989-807D-FD7DD9E7F795}" type="slidenum">
              <a:rPr lang="en-US"/>
              <a:pPr/>
              <a:t>27</a:t>
            </a:fld>
            <a:endParaRPr lang="en-US"/>
          </a:p>
        </p:txBody>
      </p:sp>
      <p:sp>
        <p:nvSpPr>
          <p:cNvPr id="37892" name="Rectangle 2"/>
          <p:cNvSpPr>
            <a:spLocks noGrp="1" noChangeArrowheads="1"/>
          </p:cNvSpPr>
          <p:nvPr>
            <p:ph type="title"/>
          </p:nvPr>
        </p:nvSpPr>
        <p:spPr/>
        <p:txBody>
          <a:bodyPr/>
          <a:lstStyle/>
          <a:p>
            <a:pPr eaLnBrk="1" hangingPunct="1"/>
            <a:r>
              <a:rPr lang="en-US" smtClean="0"/>
              <a:t>What a Cluster is ….</a:t>
            </a:r>
          </a:p>
        </p:txBody>
      </p:sp>
      <p:sp>
        <p:nvSpPr>
          <p:cNvPr id="37893" name="Rectangle 3"/>
          <p:cNvSpPr>
            <a:spLocks noGrp="1" noChangeArrowheads="1"/>
          </p:cNvSpPr>
          <p:nvPr>
            <p:ph type="body" idx="1"/>
          </p:nvPr>
        </p:nvSpPr>
        <p:spPr/>
        <p:txBody>
          <a:bodyPr/>
          <a:lstStyle/>
          <a:p>
            <a:pPr eaLnBrk="1" hangingPunct="1">
              <a:buFont typeface="Wingdings" pitchFamily="2" charset="2"/>
              <a:buNone/>
            </a:pPr>
            <a:r>
              <a:rPr lang="en-US" smtClean="0"/>
              <a:t>A cluster </a:t>
            </a:r>
            <a:r>
              <a:rPr lang="en-US" b="1" u="sng" smtClean="0"/>
              <a:t>needs</a:t>
            </a:r>
            <a:r>
              <a:rPr lang="en-US" smtClean="0"/>
              <a:t> of a collection of small computers, called </a:t>
            </a:r>
            <a:r>
              <a:rPr lang="en-US" b="1" i="1" u="sng" smtClean="0"/>
              <a:t>nodes</a:t>
            </a:r>
            <a:r>
              <a:rPr lang="en-US" smtClean="0"/>
              <a:t>, hooked together by an </a:t>
            </a:r>
            <a:r>
              <a:rPr lang="en-US" b="1" i="1" u="sng" smtClean="0"/>
              <a:t>interconnection network</a:t>
            </a:r>
            <a:r>
              <a:rPr lang="en-US" smtClean="0"/>
              <a:t> (or </a:t>
            </a:r>
            <a:r>
              <a:rPr lang="en-US" b="1" i="1" u="sng" smtClean="0"/>
              <a:t>interconnect</a:t>
            </a:r>
            <a:r>
              <a:rPr lang="en-US" smtClean="0"/>
              <a:t> for short).</a:t>
            </a:r>
          </a:p>
          <a:p>
            <a:pPr eaLnBrk="1" hangingPunct="1">
              <a:buFont typeface="Wingdings" pitchFamily="2" charset="2"/>
              <a:buNone/>
            </a:pPr>
            <a:r>
              <a:rPr lang="en-US" smtClean="0"/>
              <a:t>It also </a:t>
            </a:r>
            <a:r>
              <a:rPr lang="en-US" b="1" u="sng" smtClean="0"/>
              <a:t>needs</a:t>
            </a:r>
            <a:r>
              <a:rPr lang="en-US" smtClean="0"/>
              <a:t> software that allows the nodes to communicate over the interconnect.</a:t>
            </a:r>
          </a:p>
          <a:p>
            <a:pPr eaLnBrk="1" hangingPunct="1">
              <a:buFont typeface="Wingdings" pitchFamily="2" charset="2"/>
              <a:buNone/>
            </a:pPr>
            <a:r>
              <a:rPr lang="en-US" smtClean="0"/>
              <a:t>But what a cluster </a:t>
            </a:r>
            <a:r>
              <a:rPr lang="en-US" b="1" u="sng" smtClean="0"/>
              <a:t>is</a:t>
            </a:r>
            <a:r>
              <a:rPr lang="en-US" smtClean="0"/>
              <a:t> … is all of these components working together as if they’re one big computer ... a </a:t>
            </a:r>
            <a:r>
              <a:rPr lang="en-US" b="1" u="sng" smtClean="0"/>
              <a:t>super</a:t>
            </a:r>
            <a:r>
              <a:rPr lang="en-US" smtClean="0"/>
              <a:t> computer.</a:t>
            </a:r>
          </a:p>
        </p:txBody>
      </p:sp>
    </p:spTree>
    <p:custDataLst>
      <p:tags r:id="rId1"/>
    </p:custDataLst>
    <p:extLst>
      <p:ext uri="{BB962C8B-B14F-4D97-AF65-F5344CB8AC3E}">
        <p14:creationId xmlns:p14="http://schemas.microsoft.com/office/powerpoint/2010/main" val="146573927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28</a:t>
            </a:fld>
            <a:endParaRPr lang="en-US"/>
          </a:p>
        </p:txBody>
      </p:sp>
      <p:sp>
        <p:nvSpPr>
          <p:cNvPr id="38916" name="Rectangle 2"/>
          <p:cNvSpPr>
            <a:spLocks noGrp="1" noChangeArrowheads="1"/>
          </p:cNvSpPr>
          <p:nvPr>
            <p:ph type="title"/>
          </p:nvPr>
        </p:nvSpPr>
        <p:spPr/>
        <p:txBody>
          <a:bodyPr/>
          <a:lstStyle/>
          <a:p>
            <a:pPr eaLnBrk="1" hangingPunct="1"/>
            <a:r>
              <a:rPr lang="en-US" smtClean="0"/>
              <a:t>An Actual Cluster</a:t>
            </a:r>
          </a:p>
        </p:txBody>
      </p:sp>
      <p:pic>
        <p:nvPicPr>
          <p:cNvPr id="38917" name="Picture 3" descr="boomerback4"/>
          <p:cNvPicPr>
            <a:picLocks noChangeAspect="1" noChangeArrowheads="1"/>
          </p:cNvPicPr>
          <p:nvPr/>
        </p:nvPicPr>
        <p:blipFill>
          <a:blip r:embed="rId4" cstate="print"/>
          <a:srcRect/>
          <a:stretch>
            <a:fillRect/>
          </a:stretch>
        </p:blipFill>
        <p:spPr bwMode="auto">
          <a:xfrm>
            <a:off x="5029200" y="1371600"/>
            <a:ext cx="3086100" cy="4114800"/>
          </a:xfrm>
          <a:prstGeom prst="rect">
            <a:avLst/>
          </a:prstGeom>
          <a:noFill/>
          <a:ln w="9525">
            <a:noFill/>
            <a:miter lim="800000"/>
            <a:headEnd/>
            <a:tailEnd/>
          </a:ln>
        </p:spPr>
      </p:pic>
      <p:pic>
        <p:nvPicPr>
          <p:cNvPr id="38918" name="Picture 4" descr="boomerback1"/>
          <p:cNvPicPr>
            <a:picLocks noChangeAspect="1" noChangeArrowheads="1"/>
          </p:cNvPicPr>
          <p:nvPr/>
        </p:nvPicPr>
        <p:blipFill>
          <a:blip r:embed="rId5" cstate="print"/>
          <a:srcRect/>
          <a:stretch>
            <a:fillRect/>
          </a:stretch>
        </p:blipFill>
        <p:spPr bwMode="auto">
          <a:xfrm>
            <a:off x="1333500" y="1295400"/>
            <a:ext cx="3314700" cy="4419600"/>
          </a:xfrm>
          <a:prstGeom prst="rect">
            <a:avLst/>
          </a:prstGeom>
          <a:noFill/>
          <a:ln w="9525">
            <a:noFill/>
            <a:miter lim="800000"/>
            <a:headEnd/>
            <a:tailEnd/>
          </a:ln>
        </p:spPr>
      </p:pic>
      <p:sp>
        <p:nvSpPr>
          <p:cNvPr id="38919" name="Rectangle 5"/>
          <p:cNvSpPr>
            <a:spLocks noChangeArrowheads="1"/>
          </p:cNvSpPr>
          <p:nvPr/>
        </p:nvSpPr>
        <p:spPr bwMode="auto">
          <a:xfrm>
            <a:off x="4953000" y="5257800"/>
            <a:ext cx="3276600" cy="304800"/>
          </a:xfrm>
          <a:prstGeom prst="rect">
            <a:avLst/>
          </a:prstGeom>
          <a:solidFill>
            <a:srgbClr val="FFFFFF"/>
          </a:solidFill>
          <a:ln w="9525">
            <a:solidFill>
              <a:srgbClr val="FFFFFF"/>
            </a:solidFill>
            <a:miter lim="800000"/>
            <a:headEnd/>
            <a:tailEnd/>
          </a:ln>
        </p:spPr>
        <p:txBody>
          <a:bodyPr wrap="none" anchor="ctr"/>
          <a:lstStyle/>
          <a:p>
            <a:endParaRPr lang="en-US"/>
          </a:p>
        </p:txBody>
      </p:sp>
      <p:sp>
        <p:nvSpPr>
          <p:cNvPr id="38920" name="Text Box 6"/>
          <p:cNvSpPr txBox="1">
            <a:spLocks noChangeArrowheads="1"/>
          </p:cNvSpPr>
          <p:nvPr/>
        </p:nvSpPr>
        <p:spPr bwMode="auto">
          <a:xfrm>
            <a:off x="4953000" y="5410200"/>
            <a:ext cx="1428750" cy="366713"/>
          </a:xfrm>
          <a:prstGeom prst="rect">
            <a:avLst/>
          </a:prstGeom>
          <a:noFill/>
          <a:ln w="9525">
            <a:noFill/>
            <a:miter lim="800000"/>
            <a:headEnd/>
            <a:tailEnd/>
          </a:ln>
        </p:spPr>
        <p:txBody>
          <a:bodyPr wrap="none">
            <a:spAutoFit/>
          </a:bodyPr>
          <a:lstStyle/>
          <a:p>
            <a:pPr algn="l"/>
            <a:r>
              <a:rPr lang="en-US" b="1"/>
              <a:t>Interconnect</a:t>
            </a:r>
          </a:p>
        </p:txBody>
      </p:sp>
      <p:sp>
        <p:nvSpPr>
          <p:cNvPr id="38921" name="Line 7"/>
          <p:cNvSpPr>
            <a:spLocks noChangeShapeType="1"/>
          </p:cNvSpPr>
          <p:nvPr/>
        </p:nvSpPr>
        <p:spPr bwMode="auto">
          <a:xfrm flipH="1" flipV="1">
            <a:off x="1828800" y="3581400"/>
            <a:ext cx="3200400" cy="1828800"/>
          </a:xfrm>
          <a:prstGeom prst="line">
            <a:avLst/>
          </a:prstGeom>
          <a:noFill/>
          <a:ln w="38100">
            <a:solidFill>
              <a:schemeClr val="tx1"/>
            </a:solidFill>
            <a:miter lim="800000"/>
            <a:headEnd/>
            <a:tailEnd type="triangle" w="lg" len="lg"/>
          </a:ln>
        </p:spPr>
        <p:txBody>
          <a:bodyPr wrap="none"/>
          <a:lstStyle/>
          <a:p>
            <a:endParaRPr lang="en-US"/>
          </a:p>
        </p:txBody>
      </p:sp>
      <p:sp>
        <p:nvSpPr>
          <p:cNvPr id="38922" name="Line 8"/>
          <p:cNvSpPr>
            <a:spLocks noChangeShapeType="1"/>
          </p:cNvSpPr>
          <p:nvPr/>
        </p:nvSpPr>
        <p:spPr bwMode="auto">
          <a:xfrm flipV="1">
            <a:off x="5715000" y="4495800"/>
            <a:ext cx="152400" cy="990600"/>
          </a:xfrm>
          <a:prstGeom prst="line">
            <a:avLst/>
          </a:prstGeom>
          <a:noFill/>
          <a:ln w="38100">
            <a:solidFill>
              <a:schemeClr val="tx1"/>
            </a:solidFill>
            <a:miter lim="800000"/>
            <a:headEnd/>
            <a:tailEnd type="triangle" w="lg" len="lg"/>
          </a:ln>
        </p:spPr>
        <p:txBody>
          <a:bodyPr wrap="none"/>
          <a:lstStyle/>
          <a:p>
            <a:endParaRPr lang="en-US"/>
          </a:p>
        </p:txBody>
      </p:sp>
      <p:sp>
        <p:nvSpPr>
          <p:cNvPr id="38923" name="Text Box 9"/>
          <p:cNvSpPr txBox="1">
            <a:spLocks noChangeArrowheads="1"/>
          </p:cNvSpPr>
          <p:nvPr/>
        </p:nvSpPr>
        <p:spPr bwMode="auto">
          <a:xfrm>
            <a:off x="6705600" y="5562600"/>
            <a:ext cx="1219200" cy="366713"/>
          </a:xfrm>
          <a:prstGeom prst="rect">
            <a:avLst/>
          </a:prstGeom>
          <a:noFill/>
          <a:ln w="9525">
            <a:noFill/>
            <a:miter lim="800000"/>
            <a:headEnd/>
            <a:tailEnd/>
          </a:ln>
        </p:spPr>
        <p:txBody>
          <a:bodyPr>
            <a:spAutoFit/>
          </a:bodyPr>
          <a:lstStyle/>
          <a:p>
            <a:pPr>
              <a:spcBef>
                <a:spcPct val="50000"/>
              </a:spcBef>
            </a:pPr>
            <a:r>
              <a:rPr lang="en-US" b="1"/>
              <a:t>Nodes</a:t>
            </a:r>
          </a:p>
        </p:txBody>
      </p:sp>
      <p:sp>
        <p:nvSpPr>
          <p:cNvPr id="38924" name="Line 10"/>
          <p:cNvSpPr>
            <a:spLocks noChangeShapeType="1"/>
          </p:cNvSpPr>
          <p:nvPr/>
        </p:nvSpPr>
        <p:spPr bwMode="auto">
          <a:xfrm flipV="1">
            <a:off x="7239000" y="4495800"/>
            <a:ext cx="152400" cy="1066800"/>
          </a:xfrm>
          <a:prstGeom prst="line">
            <a:avLst/>
          </a:prstGeom>
          <a:noFill/>
          <a:ln w="38100">
            <a:solidFill>
              <a:schemeClr val="tx1"/>
            </a:solidFill>
            <a:miter lim="800000"/>
            <a:headEnd/>
            <a:tailEnd type="triangle" w="lg" len="lg"/>
          </a:ln>
        </p:spPr>
        <p:txBody>
          <a:bodyPr wrap="none"/>
          <a:lstStyle/>
          <a:p>
            <a:endParaRPr lang="en-US"/>
          </a:p>
        </p:txBody>
      </p:sp>
      <p:sp>
        <p:nvSpPr>
          <p:cNvPr id="38925" name="Line 11"/>
          <p:cNvSpPr>
            <a:spLocks noChangeShapeType="1"/>
          </p:cNvSpPr>
          <p:nvPr/>
        </p:nvSpPr>
        <p:spPr bwMode="auto">
          <a:xfrm flipH="1" flipV="1">
            <a:off x="2971800" y="4724400"/>
            <a:ext cx="2667000" cy="1447800"/>
          </a:xfrm>
          <a:prstGeom prst="line">
            <a:avLst/>
          </a:prstGeom>
          <a:noFill/>
          <a:ln w="38100">
            <a:solidFill>
              <a:schemeClr val="tx1"/>
            </a:solidFill>
            <a:miter lim="800000"/>
            <a:headEnd/>
            <a:tailEnd type="triangle" w="lg" len="lg"/>
          </a:ln>
        </p:spPr>
        <p:txBody>
          <a:bodyPr wrap="none"/>
          <a:lstStyle/>
          <a:p>
            <a:endParaRPr lang="en-US"/>
          </a:p>
        </p:txBody>
      </p:sp>
      <p:sp>
        <p:nvSpPr>
          <p:cNvPr id="38926" name="Line 12"/>
          <p:cNvSpPr>
            <a:spLocks noChangeShapeType="1"/>
          </p:cNvSpPr>
          <p:nvPr/>
        </p:nvSpPr>
        <p:spPr bwMode="auto">
          <a:xfrm flipV="1">
            <a:off x="5638800" y="5791200"/>
            <a:ext cx="1295400" cy="381000"/>
          </a:xfrm>
          <a:prstGeom prst="line">
            <a:avLst/>
          </a:prstGeom>
          <a:noFill/>
          <a:ln w="38100">
            <a:solidFill>
              <a:schemeClr val="tx1"/>
            </a:solidFill>
            <a:miter lim="800000"/>
            <a:headEnd/>
            <a:tailEnd/>
          </a:ln>
        </p:spPr>
        <p:txBody>
          <a:bodyPr wrap="none"/>
          <a:lstStyle/>
          <a:p>
            <a:endParaRPr lang="en-US"/>
          </a:p>
        </p:txBody>
      </p:sp>
      <p:sp>
        <p:nvSpPr>
          <p:cNvPr id="15" name="TextBox 14"/>
          <p:cNvSpPr txBox="1"/>
          <p:nvPr/>
        </p:nvSpPr>
        <p:spPr>
          <a:xfrm>
            <a:off x="914400" y="5681664"/>
            <a:ext cx="4191000" cy="369332"/>
          </a:xfrm>
          <a:prstGeom prst="rect">
            <a:avLst/>
          </a:prstGeom>
          <a:noFill/>
        </p:spPr>
        <p:txBody>
          <a:bodyPr wrap="square" rtlCol="0">
            <a:spAutoFit/>
          </a:bodyPr>
          <a:lstStyle/>
          <a:p>
            <a:r>
              <a:rPr lang="en-US" dirty="0" smtClean="0"/>
              <a:t>Boomer, in service 2002-5.</a:t>
            </a:r>
            <a:endParaRPr lang="en-US" dirty="0"/>
          </a:p>
        </p:txBody>
      </p:sp>
    </p:spTree>
    <p:custDataLst>
      <p:tags r:id="rId1"/>
    </p:custDataLst>
    <p:extLst>
      <p:ext uri="{BB962C8B-B14F-4D97-AF65-F5344CB8AC3E}">
        <p14:creationId xmlns:p14="http://schemas.microsoft.com/office/powerpoint/2010/main" val="2064032306"/>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990600" y="1219200"/>
            <a:ext cx="7772400" cy="1752600"/>
          </a:xfrm>
        </p:spPr>
        <p:txBody>
          <a:bodyPr/>
          <a:lstStyle/>
          <a:p>
            <a:pPr eaLnBrk="1" hangingPunct="1"/>
            <a:r>
              <a:rPr lang="en-US" sz="6000" dirty="0" smtClean="0"/>
              <a:t>A Quick Primer</a:t>
            </a:r>
            <a:br>
              <a:rPr lang="en-US" sz="6000" dirty="0" smtClean="0"/>
            </a:br>
            <a:r>
              <a:rPr lang="en-US" sz="6000" dirty="0" smtClean="0"/>
              <a:t>on Hardware</a:t>
            </a:r>
          </a:p>
        </p:txBody>
      </p:sp>
      <p:sp>
        <p:nvSpPr>
          <p:cNvPr id="43011"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4BF37389-4EFB-484B-AB5A-BD4F84D9F3C6}" type="slidenum">
              <a:rPr lang="en-US"/>
              <a:pPr/>
              <a:t>3</a:t>
            </a:fld>
            <a:endParaRPr lang="en-US"/>
          </a:p>
        </p:txBody>
      </p:sp>
      <p:sp>
        <p:nvSpPr>
          <p:cNvPr id="465922" name="Rectangle 2"/>
          <p:cNvSpPr>
            <a:spLocks noGrp="1" noChangeArrowheads="1"/>
          </p:cNvSpPr>
          <p:nvPr>
            <p:ph type="title"/>
          </p:nvPr>
        </p:nvSpPr>
        <p:spPr/>
        <p:txBody>
          <a:bodyPr/>
          <a:lstStyle/>
          <a:p>
            <a:r>
              <a:rPr lang="en-US" sz="3600" dirty="0" smtClean="0"/>
              <a:t>PLEASE MUTE YOURSELF</a:t>
            </a:r>
            <a:endParaRPr lang="en-US" sz="3600" dirty="0"/>
          </a:p>
        </p:txBody>
      </p:sp>
      <p:sp>
        <p:nvSpPr>
          <p:cNvPr id="465923" name="Rectangle 3"/>
          <p:cNvSpPr>
            <a:spLocks noGrp="1" noChangeArrowheads="1"/>
          </p:cNvSpPr>
          <p:nvPr>
            <p:ph type="body" idx="1"/>
          </p:nvPr>
        </p:nvSpPr>
        <p:spPr/>
        <p:txBody>
          <a:bodyPr/>
          <a:lstStyle/>
          <a:p>
            <a:pPr>
              <a:buFont typeface="Wingdings" pitchFamily="2" charset="2"/>
              <a:buNone/>
            </a:pPr>
            <a:r>
              <a:rPr lang="en-US" dirty="0"/>
              <a:t>No matter how you connect, </a:t>
            </a:r>
            <a:r>
              <a:rPr lang="en-US" b="1" u="sng" dirty="0" smtClean="0"/>
              <a:t>PLEASE MUTE YOURSELF</a:t>
            </a:r>
            <a:r>
              <a:rPr lang="en-US" dirty="0" smtClean="0"/>
              <a:t>,  so </a:t>
            </a:r>
            <a:r>
              <a:rPr lang="en-US" dirty="0"/>
              <a:t>that we cannot hear you</a:t>
            </a:r>
            <a:r>
              <a:rPr lang="en-US" dirty="0" smtClean="0"/>
              <a:t>.</a:t>
            </a:r>
          </a:p>
          <a:p>
            <a:pPr>
              <a:buFont typeface="Wingdings" pitchFamily="2" charset="2"/>
              <a:buNone/>
            </a:pPr>
            <a:r>
              <a:rPr lang="en-US" dirty="0" smtClean="0"/>
              <a:t>At </a:t>
            </a:r>
            <a:r>
              <a:rPr lang="en-US" dirty="0"/>
              <a:t>OU, we will turn off the sound on all conferencing technologies.</a:t>
            </a:r>
          </a:p>
          <a:p>
            <a:pPr>
              <a:buFont typeface="Wingdings" pitchFamily="2" charset="2"/>
              <a:buNone/>
            </a:pPr>
            <a:r>
              <a:rPr lang="en-US" dirty="0"/>
              <a:t>That way, we won’t have problems with </a:t>
            </a:r>
            <a:r>
              <a:rPr lang="en-US" b="1" dirty="0"/>
              <a:t>echo cancellation</a:t>
            </a:r>
            <a:r>
              <a:rPr lang="en-US" dirty="0"/>
              <a:t>.</a:t>
            </a:r>
          </a:p>
          <a:p>
            <a:pPr>
              <a:buFont typeface="Wingdings" pitchFamily="2" charset="2"/>
              <a:buNone/>
            </a:pPr>
            <a:r>
              <a:rPr lang="en-US" dirty="0"/>
              <a:t>Of course, that means we cannot hear questions.</a:t>
            </a:r>
          </a:p>
          <a:p>
            <a:pPr>
              <a:buFont typeface="Wingdings" pitchFamily="2" charset="2"/>
              <a:buNone/>
            </a:pPr>
            <a:r>
              <a:rPr lang="en-US" dirty="0"/>
              <a:t>So for questions, you’ll need to send </a:t>
            </a:r>
            <a:r>
              <a:rPr lang="en-US" dirty="0" smtClean="0"/>
              <a:t>e-mail:</a:t>
            </a:r>
          </a:p>
          <a:p>
            <a:pPr algn="ctr">
              <a:buFont typeface="Wingdings" pitchFamily="2" charset="2"/>
              <a:buNone/>
            </a:pPr>
            <a:r>
              <a:rPr lang="en-US" dirty="0" smtClean="0">
                <a:latin typeface="Courier New" panose="02070309020205020404" pitchFamily="49" charset="0"/>
                <a:cs typeface="Courier New" panose="02070309020205020404" pitchFamily="49" charset="0"/>
                <a:hlinkClick r:id="rId3"/>
              </a:rPr>
              <a:t>supercomputinginplainenglish@gmail.com</a:t>
            </a:r>
            <a:endParaRPr lang="en-US" dirty="0" smtClean="0">
              <a:latin typeface="Courier New" panose="02070309020205020404" pitchFamily="49" charset="0"/>
              <a:cs typeface="Courier New" panose="02070309020205020404" pitchFamily="49" charset="0"/>
            </a:endParaRPr>
          </a:p>
          <a:p>
            <a:pPr>
              <a:buFont typeface="Wingdings" pitchFamily="2" charset="2"/>
              <a:buNone/>
            </a:pPr>
            <a:r>
              <a:rPr lang="en-US" b="1" dirty="0" smtClean="0"/>
              <a:t>PLEASE MUTE YOURSELF.</a:t>
            </a:r>
          </a:p>
          <a:p>
            <a:pPr>
              <a:buFont typeface="Wingdings" pitchFamily="2" charset="2"/>
              <a:buNone/>
            </a:pPr>
            <a:r>
              <a:rPr lang="en-US" b="1" dirty="0" smtClean="0"/>
              <a:t>PLEASE MUTE YOURSELF.</a:t>
            </a:r>
          </a:p>
          <a:p>
            <a:pPr>
              <a:buNone/>
            </a:pPr>
            <a:r>
              <a:rPr lang="en-US" b="1" dirty="0"/>
              <a:t>PLEASE MUTE YOURSELF</a:t>
            </a:r>
            <a:r>
              <a:rPr lang="en-US" b="1" dirty="0" smtClean="0"/>
              <a:t>.</a:t>
            </a:r>
            <a:endParaRPr lang="en-US" b="1" dirty="0"/>
          </a:p>
        </p:txBody>
      </p:sp>
    </p:spTree>
    <p:extLst>
      <p:ext uri="{BB962C8B-B14F-4D97-AF65-F5344CB8AC3E}">
        <p14:creationId xmlns:p14="http://schemas.microsoft.com/office/powerpoint/2010/main" val="344877111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30</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 i3-4010U                          dual core, 1.7 GHz, 3 MB L3 Cache</a:t>
            </a:r>
          </a:p>
          <a:p>
            <a:pPr eaLnBrk="1" hangingPunct="1"/>
            <a:r>
              <a:rPr lang="en-US" sz="2200" dirty="0" smtClean="0"/>
              <a:t>12 GB 1600 MHz DDR3L SDRAM</a:t>
            </a:r>
          </a:p>
          <a:p>
            <a:pPr eaLnBrk="1" hangingPunct="1"/>
            <a:r>
              <a:rPr lang="en-US" sz="2200" dirty="0" smtClean="0"/>
              <a:t>340 GB SATA 5400 RPM Hard Drive</a:t>
            </a:r>
          </a:p>
          <a:p>
            <a:pPr eaLnBrk="1" hangingPunct="1"/>
            <a:r>
              <a:rPr lang="en-US" sz="2200" dirty="0" smtClean="0"/>
              <a:t>DVD</a:t>
            </a:r>
            <a:r>
              <a:rPr lang="en-US" sz="2200" u="sng" dirty="0" smtClean="0"/>
              <a:t>+</a:t>
            </a:r>
            <a:r>
              <a:rPr lang="en-US" sz="2200" dirty="0" smtClean="0"/>
              <a:t>RW/CD-RW Drive</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364533" y="1828800"/>
            <a:ext cx="3536546" cy="523220"/>
          </a:xfrm>
          <a:prstGeom prst="rect">
            <a:avLst/>
          </a:prstGeom>
          <a:noFill/>
          <a:ln w="9525">
            <a:noFill/>
            <a:miter lim="800000"/>
            <a:headEnd/>
            <a:tailEnd/>
          </a:ln>
        </p:spPr>
        <p:txBody>
          <a:bodyPr wrap="none">
            <a:spAutoFit/>
          </a:bodyPr>
          <a:lstStyle/>
          <a:p>
            <a:r>
              <a:rPr lang="en-US" sz="2800" b="1" dirty="0" smtClean="0"/>
              <a:t>Dell Latitude E5540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62" y="2639357"/>
            <a:ext cx="2924138" cy="17751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9"/>
          <p:cNvSpPr txBox="1">
            <a:spLocks noChangeArrowheads="1"/>
          </p:cNvSpPr>
          <p:nvPr/>
        </p:nvSpPr>
        <p:spPr bwMode="auto">
          <a:xfrm>
            <a:off x="1173560" y="4414551"/>
            <a:ext cx="1752600" cy="369332"/>
          </a:xfrm>
          <a:prstGeom prst="rect">
            <a:avLst/>
          </a:prstGeom>
          <a:noFill/>
          <a:ln w="9525">
            <a:noFill/>
            <a:miter lim="800000"/>
            <a:headEnd/>
            <a:tailEnd/>
          </a:ln>
          <a:effectLst/>
        </p:spPr>
        <p:txBody>
          <a:bodyPr>
            <a:spAutoFit/>
          </a:bodyPr>
          <a:lstStyle/>
          <a:p>
            <a:pPr>
              <a:spcBef>
                <a:spcPct val="50000"/>
              </a:spcBef>
            </a:pPr>
            <a:r>
              <a:rPr lang="en-US" sz="600" dirty="0" smtClean="0">
                <a:latin typeface="Courier New" pitchFamily="49" charset="0"/>
                <a:hlinkClick r:id="rId6"/>
              </a:rPr>
              <a:t>http://content.hwigroup.net/images/products/xl/204419/dell_latitude_e5540_55405115.jpg</a:t>
            </a:r>
            <a:endParaRPr lang="en-US" sz="600" dirty="0">
              <a:latin typeface="Courier New" pitchFamily="49" charset="0"/>
            </a:endParaRPr>
          </a:p>
        </p:txBody>
      </p:sp>
    </p:spTree>
    <p:custDataLst>
      <p:tags r:id="rId1"/>
    </p:custDataLst>
    <p:extLst>
      <p:ext uri="{BB962C8B-B14F-4D97-AF65-F5344CB8AC3E}">
        <p14:creationId xmlns:p14="http://schemas.microsoft.com/office/powerpoint/2010/main" val="395489679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45059" name="Slide Number Placeholder 4"/>
          <p:cNvSpPr>
            <a:spLocks noGrp="1"/>
          </p:cNvSpPr>
          <p:nvPr>
            <p:ph type="sldNum" sz="quarter" idx="11"/>
          </p:nvPr>
        </p:nvSpPr>
        <p:spPr>
          <a:noFill/>
        </p:spPr>
        <p:txBody>
          <a:bodyPr/>
          <a:lstStyle/>
          <a:p>
            <a:fld id="{B76CCE15-9400-4B50-A48A-DD0875BB1241}" type="slidenum">
              <a:rPr lang="en-US"/>
              <a:pPr/>
              <a:t>31</a:t>
            </a:fld>
            <a:endParaRPr lang="en-US"/>
          </a:p>
        </p:txBody>
      </p:sp>
      <p:sp>
        <p:nvSpPr>
          <p:cNvPr id="45060" name="Rectangle 2"/>
          <p:cNvSpPr>
            <a:spLocks noGrp="1" noChangeArrowheads="1"/>
          </p:cNvSpPr>
          <p:nvPr>
            <p:ph type="title"/>
          </p:nvPr>
        </p:nvSpPr>
        <p:spPr/>
        <p:txBody>
          <a:bodyPr/>
          <a:lstStyle/>
          <a:p>
            <a:pPr eaLnBrk="1" hangingPunct="1"/>
            <a:r>
              <a:rPr lang="en-US" smtClean="0"/>
              <a:t>Typical Computer Hardware</a:t>
            </a:r>
          </a:p>
        </p:txBody>
      </p:sp>
      <p:sp>
        <p:nvSpPr>
          <p:cNvPr id="45061" name="Rectangle 3"/>
          <p:cNvSpPr>
            <a:spLocks noGrp="1" noChangeArrowheads="1"/>
          </p:cNvSpPr>
          <p:nvPr>
            <p:ph type="body" idx="1"/>
          </p:nvPr>
        </p:nvSpPr>
        <p:spPr>
          <a:xfrm>
            <a:off x="990600" y="1371600"/>
            <a:ext cx="7772400" cy="5029200"/>
          </a:xfrm>
        </p:spPr>
        <p:txBody>
          <a:bodyPr/>
          <a:lstStyle/>
          <a:p>
            <a:pPr eaLnBrk="1" hangingPunct="1"/>
            <a:r>
              <a:rPr lang="en-US" smtClean="0"/>
              <a:t>Central Processing Unit </a:t>
            </a:r>
          </a:p>
          <a:p>
            <a:pPr eaLnBrk="1" hangingPunct="1"/>
            <a:r>
              <a:rPr lang="en-US" smtClean="0"/>
              <a:t>Primary storage </a:t>
            </a:r>
          </a:p>
          <a:p>
            <a:pPr eaLnBrk="1" hangingPunct="1"/>
            <a:r>
              <a:rPr lang="en-US" smtClean="0"/>
              <a:t>Secondary storage</a:t>
            </a:r>
          </a:p>
          <a:p>
            <a:pPr eaLnBrk="1" hangingPunct="1"/>
            <a:r>
              <a:rPr lang="en-US" smtClean="0"/>
              <a:t>Input devices</a:t>
            </a:r>
          </a:p>
          <a:p>
            <a:pPr eaLnBrk="1" hangingPunct="1"/>
            <a:r>
              <a:rPr lang="en-US" smtClean="0"/>
              <a:t>Output devices</a:t>
            </a:r>
          </a:p>
        </p:txBody>
      </p:sp>
      <p:sp>
        <p:nvSpPr>
          <p:cNvPr id="450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46083" name="Slide Number Placeholder 4"/>
          <p:cNvSpPr>
            <a:spLocks noGrp="1"/>
          </p:cNvSpPr>
          <p:nvPr>
            <p:ph type="sldNum" sz="quarter" idx="11"/>
          </p:nvPr>
        </p:nvSpPr>
        <p:spPr>
          <a:noFill/>
        </p:spPr>
        <p:txBody>
          <a:bodyPr/>
          <a:lstStyle/>
          <a:p>
            <a:fld id="{B552DD6F-5BDF-4A49-9291-BF87CECE9597}" type="slidenum">
              <a:rPr lang="en-US"/>
              <a:pPr/>
              <a:t>32</a:t>
            </a:fld>
            <a:endParaRPr lang="en-US"/>
          </a:p>
        </p:txBody>
      </p:sp>
      <p:sp>
        <p:nvSpPr>
          <p:cNvPr id="46084" name="Rectangle 2"/>
          <p:cNvSpPr>
            <a:spLocks noGrp="1" noChangeArrowheads="1"/>
          </p:cNvSpPr>
          <p:nvPr>
            <p:ph type="title"/>
          </p:nvPr>
        </p:nvSpPr>
        <p:spPr/>
        <p:txBody>
          <a:bodyPr/>
          <a:lstStyle/>
          <a:p>
            <a:pPr eaLnBrk="1" hangingPunct="1"/>
            <a:r>
              <a:rPr lang="en-US" sz="3600" smtClean="0"/>
              <a:t>Central Processing Unit</a:t>
            </a:r>
          </a:p>
        </p:txBody>
      </p:sp>
      <p:sp>
        <p:nvSpPr>
          <p:cNvPr id="46085" name="Rectangle 3"/>
          <p:cNvSpPr>
            <a:spLocks noGrp="1" noChangeArrowheads="1"/>
          </p:cNvSpPr>
          <p:nvPr>
            <p:ph type="body" idx="1"/>
          </p:nvPr>
        </p:nvSpPr>
        <p:spPr/>
        <p:txBody>
          <a:bodyPr/>
          <a:lstStyle/>
          <a:p>
            <a:pPr eaLnBrk="1" hangingPunct="1">
              <a:buFont typeface="Wingdings" pitchFamily="2" charset="2"/>
              <a:buNone/>
            </a:pPr>
            <a:r>
              <a:rPr lang="en-US" smtClean="0"/>
              <a:t>Also called </a:t>
            </a:r>
            <a:r>
              <a:rPr lang="en-US" b="1" i="1" u="sng" smtClean="0"/>
              <a:t>CPU</a:t>
            </a:r>
            <a:r>
              <a:rPr lang="en-US" smtClean="0"/>
              <a:t> or </a:t>
            </a:r>
            <a:r>
              <a:rPr lang="en-US" b="1" i="1" u="sng" smtClean="0"/>
              <a:t>processor</a:t>
            </a:r>
            <a:r>
              <a:rPr lang="en-US" smtClean="0"/>
              <a:t>: the “brain”</a:t>
            </a:r>
          </a:p>
          <a:p>
            <a:pPr eaLnBrk="1" hangingPunct="1">
              <a:lnSpc>
                <a:spcPct val="60000"/>
              </a:lnSpc>
              <a:buFont typeface="Wingdings" pitchFamily="2" charset="2"/>
              <a:buNone/>
            </a:pPr>
            <a:endParaRPr lang="en-US" b="1" u="sng" smtClean="0"/>
          </a:p>
          <a:p>
            <a:pPr eaLnBrk="1" hangingPunct="1">
              <a:lnSpc>
                <a:spcPct val="60000"/>
              </a:lnSpc>
              <a:buFont typeface="Wingdings" pitchFamily="2" charset="2"/>
              <a:buNone/>
            </a:pPr>
            <a:r>
              <a:rPr lang="en-US" b="1" u="sng" smtClean="0"/>
              <a:t>Components</a:t>
            </a:r>
            <a:endParaRPr lang="en-US" smtClean="0"/>
          </a:p>
          <a:p>
            <a:pPr eaLnBrk="1" hangingPunct="1">
              <a:lnSpc>
                <a:spcPct val="80000"/>
              </a:lnSpc>
            </a:pPr>
            <a:r>
              <a:rPr lang="en-US" b="1" i="1" u="sng" smtClean="0"/>
              <a:t>Control Unit</a:t>
            </a:r>
            <a:r>
              <a:rPr lang="en-US" smtClean="0"/>
              <a:t>: figures out what to do next – for example, whether to load data from memory, or to add two values together, or to store data into memory, or to decide which of two possible actions to perform (</a:t>
            </a:r>
            <a:r>
              <a:rPr lang="en-US" b="1" i="1" u="sng" smtClean="0"/>
              <a:t>branching</a:t>
            </a:r>
            <a:r>
              <a:rPr lang="en-US" smtClean="0"/>
              <a:t>)</a:t>
            </a:r>
          </a:p>
          <a:p>
            <a:pPr eaLnBrk="1" hangingPunct="1"/>
            <a:r>
              <a:rPr lang="en-US" b="1" i="1" u="sng" smtClean="0"/>
              <a:t>Arithmetic/Logic Unit</a:t>
            </a:r>
            <a:r>
              <a:rPr lang="en-US" smtClean="0"/>
              <a:t>: performs calculations –                 for example, adding, multiplying, checking whether two values are equal</a:t>
            </a:r>
          </a:p>
          <a:p>
            <a:pPr eaLnBrk="1" hangingPunct="1"/>
            <a:r>
              <a:rPr lang="en-US" b="1" i="1" u="sng" smtClean="0"/>
              <a:t>Registers</a:t>
            </a:r>
            <a:r>
              <a:rPr lang="en-US" smtClean="0"/>
              <a:t>: where data reside that are </a:t>
            </a:r>
            <a:r>
              <a:rPr lang="en-US" b="1" u="sng" smtClean="0">
                <a:solidFill>
                  <a:schemeClr val="folHlink"/>
                </a:solidFill>
              </a:rPr>
              <a:t>being used right now</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47107" name="Slide Number Placeholder 4"/>
          <p:cNvSpPr>
            <a:spLocks noGrp="1"/>
          </p:cNvSpPr>
          <p:nvPr>
            <p:ph type="sldNum" sz="quarter" idx="11"/>
          </p:nvPr>
        </p:nvSpPr>
        <p:spPr>
          <a:noFill/>
        </p:spPr>
        <p:txBody>
          <a:bodyPr/>
          <a:lstStyle/>
          <a:p>
            <a:fld id="{0E8AD0F4-D761-4295-A3E2-9030CCD093E7}" type="slidenum">
              <a:rPr lang="en-US"/>
              <a:pPr/>
              <a:t>33</a:t>
            </a:fld>
            <a:endParaRPr lang="en-US"/>
          </a:p>
        </p:txBody>
      </p:sp>
      <p:sp>
        <p:nvSpPr>
          <p:cNvPr id="47108" name="Rectangle 2"/>
          <p:cNvSpPr>
            <a:spLocks noGrp="1" noChangeArrowheads="1"/>
          </p:cNvSpPr>
          <p:nvPr>
            <p:ph type="title"/>
          </p:nvPr>
        </p:nvSpPr>
        <p:spPr/>
        <p:txBody>
          <a:bodyPr/>
          <a:lstStyle/>
          <a:p>
            <a:pPr eaLnBrk="1" hangingPunct="1"/>
            <a:r>
              <a:rPr lang="en-US" sz="3600" smtClean="0"/>
              <a:t>Primary Storage</a:t>
            </a:r>
          </a:p>
        </p:txBody>
      </p:sp>
      <p:sp>
        <p:nvSpPr>
          <p:cNvPr id="47109" name="Rectangle 3"/>
          <p:cNvSpPr>
            <a:spLocks noGrp="1" noChangeArrowheads="1"/>
          </p:cNvSpPr>
          <p:nvPr>
            <p:ph type="body" idx="1"/>
          </p:nvPr>
        </p:nvSpPr>
        <p:spPr/>
        <p:txBody>
          <a:bodyPr/>
          <a:lstStyle/>
          <a:p>
            <a:pPr eaLnBrk="1" hangingPunct="1"/>
            <a:r>
              <a:rPr lang="en-US" b="1" i="1" u="sng" smtClean="0"/>
              <a:t>Main Memory</a:t>
            </a:r>
          </a:p>
          <a:p>
            <a:pPr lvl="1" eaLnBrk="1" hangingPunct="1"/>
            <a:r>
              <a:rPr lang="en-US" smtClean="0"/>
              <a:t>Also called </a:t>
            </a:r>
            <a:r>
              <a:rPr lang="en-US" b="1" i="1" u="sng" smtClean="0"/>
              <a:t>RAM</a:t>
            </a:r>
            <a:r>
              <a:rPr lang="en-US" smtClean="0"/>
              <a:t> (“Random Access Memory”)</a:t>
            </a:r>
          </a:p>
          <a:p>
            <a:pPr lvl="1" eaLnBrk="1" hangingPunct="1"/>
            <a:r>
              <a:rPr lang="en-US" smtClean="0"/>
              <a:t>Where data reside when they’re </a:t>
            </a:r>
            <a:r>
              <a:rPr lang="en-US" b="1" u="sng" smtClean="0">
                <a:solidFill>
                  <a:schemeClr val="folHlink"/>
                </a:solidFill>
              </a:rPr>
              <a:t>being used by a program that’s currently running</a:t>
            </a:r>
          </a:p>
          <a:p>
            <a:pPr eaLnBrk="1" hangingPunct="1"/>
            <a:r>
              <a:rPr lang="en-US" b="1" i="1" u="sng" smtClean="0"/>
              <a:t>Cache</a:t>
            </a:r>
          </a:p>
          <a:p>
            <a:pPr lvl="1" eaLnBrk="1" hangingPunct="1"/>
            <a:r>
              <a:rPr lang="en-US" smtClean="0"/>
              <a:t>Small area of much faster memory</a:t>
            </a:r>
          </a:p>
          <a:p>
            <a:pPr lvl="1" eaLnBrk="1" hangingPunct="1"/>
            <a:r>
              <a:rPr lang="en-US" smtClean="0"/>
              <a:t>Where data reside when they’re </a:t>
            </a:r>
            <a:r>
              <a:rPr lang="en-US" b="1" u="sng" smtClean="0">
                <a:solidFill>
                  <a:schemeClr val="folHlink"/>
                </a:solidFill>
              </a:rPr>
              <a:t>about to be used</a:t>
            </a:r>
            <a:r>
              <a:rPr lang="en-US" smtClean="0"/>
              <a:t> and/or  </a:t>
            </a:r>
            <a:r>
              <a:rPr lang="en-US" b="1" u="sng" smtClean="0">
                <a:solidFill>
                  <a:schemeClr val="folHlink"/>
                </a:solidFill>
              </a:rPr>
              <a:t>have been used recently</a:t>
            </a:r>
          </a:p>
          <a:p>
            <a:pPr eaLnBrk="1" hangingPunct="1"/>
            <a:r>
              <a:rPr lang="en-US" smtClean="0"/>
              <a:t>Primary storage is </a:t>
            </a:r>
            <a:r>
              <a:rPr lang="en-US" b="1" i="1" u="sng" smtClean="0">
                <a:solidFill>
                  <a:schemeClr val="folHlink"/>
                </a:solidFill>
              </a:rPr>
              <a:t>volatile</a:t>
            </a:r>
            <a:r>
              <a:rPr lang="en-US" smtClean="0"/>
              <a:t>:</a:t>
            </a:r>
            <a:r>
              <a:rPr lang="en-US" i="1" smtClean="0"/>
              <a:t> </a:t>
            </a:r>
            <a:r>
              <a:rPr lang="en-US" smtClean="0"/>
              <a:t>values in primary storage disappear when the power is turned off.</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48131" name="Slide Number Placeholder 4"/>
          <p:cNvSpPr>
            <a:spLocks noGrp="1"/>
          </p:cNvSpPr>
          <p:nvPr>
            <p:ph type="sldNum" sz="quarter" idx="11"/>
          </p:nvPr>
        </p:nvSpPr>
        <p:spPr>
          <a:noFill/>
        </p:spPr>
        <p:txBody>
          <a:bodyPr/>
          <a:lstStyle/>
          <a:p>
            <a:fld id="{03F0D85A-572E-49FF-9052-74C660B650B8}" type="slidenum">
              <a:rPr lang="en-US"/>
              <a:pPr/>
              <a:t>34</a:t>
            </a:fld>
            <a:endParaRPr lang="en-US"/>
          </a:p>
        </p:txBody>
      </p:sp>
      <p:sp>
        <p:nvSpPr>
          <p:cNvPr id="48132" name="Rectangle 2"/>
          <p:cNvSpPr>
            <a:spLocks noGrp="1" noChangeArrowheads="1"/>
          </p:cNvSpPr>
          <p:nvPr>
            <p:ph type="title"/>
          </p:nvPr>
        </p:nvSpPr>
        <p:spPr/>
        <p:txBody>
          <a:bodyPr/>
          <a:lstStyle/>
          <a:p>
            <a:pPr eaLnBrk="1" hangingPunct="1"/>
            <a:r>
              <a:rPr lang="en-US" sz="3600" smtClean="0"/>
              <a:t>Secondary Storage </a:t>
            </a:r>
          </a:p>
        </p:txBody>
      </p:sp>
      <p:sp>
        <p:nvSpPr>
          <p:cNvPr id="48133" name="Rectangle 3"/>
          <p:cNvSpPr>
            <a:spLocks noGrp="1" noChangeArrowheads="1"/>
          </p:cNvSpPr>
          <p:nvPr>
            <p:ph type="body" idx="1"/>
          </p:nvPr>
        </p:nvSpPr>
        <p:spPr>
          <a:xfrm>
            <a:off x="609600" y="1447800"/>
            <a:ext cx="7772400" cy="4953000"/>
          </a:xfrm>
        </p:spPr>
        <p:txBody>
          <a:bodyPr/>
          <a:lstStyle/>
          <a:p>
            <a:pPr eaLnBrk="1" hangingPunct="1"/>
            <a:r>
              <a:rPr lang="en-US" smtClean="0"/>
              <a:t>Where data and programs reside that are going to be used </a:t>
            </a:r>
            <a:r>
              <a:rPr lang="en-US" b="1" u="sng" smtClean="0">
                <a:solidFill>
                  <a:schemeClr val="folHlink"/>
                </a:solidFill>
              </a:rPr>
              <a:t>in the future</a:t>
            </a:r>
          </a:p>
          <a:p>
            <a:pPr eaLnBrk="1" hangingPunct="1"/>
            <a:r>
              <a:rPr lang="en-US" smtClean="0"/>
              <a:t>Secondary storage is </a:t>
            </a:r>
            <a:r>
              <a:rPr lang="en-US" b="1" i="1" u="sng" smtClean="0"/>
              <a:t>non-volatile</a:t>
            </a:r>
            <a:r>
              <a:rPr lang="en-US" smtClean="0"/>
              <a:t>: values </a:t>
            </a:r>
            <a:r>
              <a:rPr lang="en-US" b="1" u="sng" smtClean="0"/>
              <a:t>don’t</a:t>
            </a:r>
            <a:r>
              <a:rPr lang="en-US" smtClean="0"/>
              <a:t> disappear when power is turned off.</a:t>
            </a:r>
          </a:p>
          <a:p>
            <a:pPr eaLnBrk="1" hangingPunct="1"/>
            <a:r>
              <a:rPr lang="en-US" smtClean="0"/>
              <a:t>Examples: hard disk, CD, DVD, Blu-ray, magnetic tape, floppy disk</a:t>
            </a:r>
          </a:p>
          <a:p>
            <a:pPr eaLnBrk="1" hangingPunct="1"/>
            <a:r>
              <a:rPr lang="en-US" smtClean="0"/>
              <a:t>Many are </a:t>
            </a:r>
            <a:r>
              <a:rPr lang="en-US" b="1" i="1" u="sng" smtClean="0"/>
              <a:t>portable</a:t>
            </a:r>
            <a:r>
              <a:rPr lang="en-US" smtClean="0"/>
              <a:t>:  can pop out the CD/DVD/tape/floppy and take it with you</a:t>
            </a:r>
            <a:endParaRPr lang="en-US" i="1" smtClean="0"/>
          </a:p>
        </p:txBody>
      </p:sp>
      <p:sp>
        <p:nvSpPr>
          <p:cNvPr id="48134"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49155" name="Slide Number Placeholder 4"/>
          <p:cNvSpPr>
            <a:spLocks noGrp="1"/>
          </p:cNvSpPr>
          <p:nvPr>
            <p:ph type="sldNum" sz="quarter" idx="11"/>
          </p:nvPr>
        </p:nvSpPr>
        <p:spPr>
          <a:noFill/>
        </p:spPr>
        <p:txBody>
          <a:bodyPr/>
          <a:lstStyle/>
          <a:p>
            <a:fld id="{DAB9721D-7138-48C0-8224-995C5996EDD6}" type="slidenum">
              <a:rPr lang="en-US"/>
              <a:pPr/>
              <a:t>35</a:t>
            </a:fld>
            <a:endParaRPr lang="en-US"/>
          </a:p>
        </p:txBody>
      </p:sp>
      <p:sp>
        <p:nvSpPr>
          <p:cNvPr id="49156" name="Rectangle 2"/>
          <p:cNvSpPr>
            <a:spLocks noGrp="1" noChangeArrowheads="1"/>
          </p:cNvSpPr>
          <p:nvPr>
            <p:ph type="title"/>
          </p:nvPr>
        </p:nvSpPr>
        <p:spPr/>
        <p:txBody>
          <a:bodyPr/>
          <a:lstStyle/>
          <a:p>
            <a:pPr eaLnBrk="1" hangingPunct="1"/>
            <a:r>
              <a:rPr lang="en-US" sz="3600" smtClean="0"/>
              <a:t>Input/Output</a:t>
            </a:r>
          </a:p>
        </p:txBody>
      </p:sp>
      <p:sp>
        <p:nvSpPr>
          <p:cNvPr id="49157" name="Rectangle 3"/>
          <p:cNvSpPr>
            <a:spLocks noGrp="1" noChangeArrowheads="1"/>
          </p:cNvSpPr>
          <p:nvPr>
            <p:ph type="body" idx="1"/>
          </p:nvPr>
        </p:nvSpPr>
        <p:spPr>
          <a:xfrm>
            <a:off x="609600" y="1371600"/>
            <a:ext cx="7764463" cy="4648200"/>
          </a:xfrm>
        </p:spPr>
        <p:txBody>
          <a:bodyPr/>
          <a:lstStyle/>
          <a:p>
            <a:pPr eaLnBrk="1" hangingPunct="1"/>
            <a:r>
              <a:rPr lang="en-US" smtClean="0"/>
              <a:t>Input devices – for example, keyboard, mouse, touchpad, joystick, scanner</a:t>
            </a:r>
          </a:p>
          <a:p>
            <a:pPr eaLnBrk="1" hangingPunct="1"/>
            <a:r>
              <a:rPr lang="en-US" smtClean="0"/>
              <a:t>Output devices – for example, monitor, printer, speakers</a:t>
            </a:r>
          </a:p>
        </p:txBody>
      </p:sp>
      <p:sp>
        <p:nvSpPr>
          <p:cNvPr id="49158"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990600" y="1219200"/>
            <a:ext cx="7772400" cy="1752600"/>
          </a:xfrm>
        </p:spPr>
        <p:txBody>
          <a:bodyPr/>
          <a:lstStyle/>
          <a:p>
            <a:pPr eaLnBrk="1" hangingPunct="1"/>
            <a:r>
              <a:rPr lang="en-US" sz="6000" smtClean="0"/>
              <a:t>The Tyranny of</a:t>
            </a:r>
            <a:br>
              <a:rPr lang="en-US" sz="6000" smtClean="0"/>
            </a:br>
            <a:r>
              <a:rPr lang="en-US" sz="6000" smtClean="0"/>
              <a:t>the Storage Hierarchy</a:t>
            </a:r>
          </a:p>
        </p:txBody>
      </p:sp>
      <p:sp>
        <p:nvSpPr>
          <p:cNvPr id="50179" name="Rectangle 3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51203" name="Slide Number Placeholder 5"/>
          <p:cNvSpPr>
            <a:spLocks noGrp="1"/>
          </p:cNvSpPr>
          <p:nvPr>
            <p:ph type="sldNum" sz="quarter" idx="11"/>
          </p:nvPr>
        </p:nvSpPr>
        <p:spPr>
          <a:noFill/>
        </p:spPr>
        <p:txBody>
          <a:bodyPr/>
          <a:lstStyle/>
          <a:p>
            <a:fld id="{0A1F93A0-EEE6-4DAF-9A34-7598F2D6FAC3}" type="slidenum">
              <a:rPr lang="en-US"/>
              <a:pPr/>
              <a:t>37</a:t>
            </a:fld>
            <a:endParaRPr lang="en-US"/>
          </a:p>
        </p:txBody>
      </p:sp>
      <p:sp>
        <p:nvSpPr>
          <p:cNvPr id="51204" name="Rectangle 2"/>
          <p:cNvSpPr>
            <a:spLocks noGrp="1" noChangeArrowheads="1"/>
          </p:cNvSpPr>
          <p:nvPr>
            <p:ph type="title"/>
          </p:nvPr>
        </p:nvSpPr>
        <p:spPr>
          <a:xfrm>
            <a:off x="152400" y="228600"/>
            <a:ext cx="8763000" cy="838200"/>
          </a:xfrm>
        </p:spPr>
        <p:txBody>
          <a:bodyPr/>
          <a:lstStyle/>
          <a:p>
            <a:pPr eaLnBrk="1" hangingPunct="1"/>
            <a:r>
              <a:rPr lang="en-US" smtClean="0"/>
              <a:t>The Storage Hierarchy</a:t>
            </a:r>
          </a:p>
        </p:txBody>
      </p:sp>
      <p:sp>
        <p:nvSpPr>
          <p:cNvPr id="51205" name="Rectangle 3"/>
          <p:cNvSpPr>
            <a:spLocks noGrp="1" noChangeArrowheads="1"/>
          </p:cNvSpPr>
          <p:nvPr>
            <p:ph type="body" sz="half" idx="2"/>
          </p:nvPr>
        </p:nvSpPr>
        <p:spPr>
          <a:xfrm>
            <a:off x="3810000" y="2286000"/>
            <a:ext cx="4724400" cy="2209800"/>
          </a:xfrm>
        </p:spPr>
        <p:txBody>
          <a:bodyPr/>
          <a:lstStyle/>
          <a:p>
            <a:pPr eaLnBrk="1" hangingPunct="1"/>
            <a:r>
              <a:rPr lang="en-US" smtClean="0"/>
              <a:t>Registers</a:t>
            </a:r>
          </a:p>
          <a:p>
            <a:pPr eaLnBrk="1" hangingPunct="1">
              <a:lnSpc>
                <a:spcPct val="70000"/>
              </a:lnSpc>
            </a:pPr>
            <a:r>
              <a:rPr lang="en-US" smtClean="0"/>
              <a:t>Cache memory</a:t>
            </a:r>
          </a:p>
          <a:p>
            <a:pPr eaLnBrk="1" hangingPunct="1">
              <a:lnSpc>
                <a:spcPct val="70000"/>
              </a:lnSpc>
            </a:pPr>
            <a:r>
              <a:rPr lang="en-US" smtClean="0"/>
              <a:t>Main memory (RAM)</a:t>
            </a:r>
          </a:p>
          <a:p>
            <a:pPr eaLnBrk="1" hangingPunct="1">
              <a:lnSpc>
                <a:spcPct val="70000"/>
              </a:lnSpc>
            </a:pPr>
            <a:r>
              <a:rPr lang="en-US" smtClean="0"/>
              <a:t>Hard disk</a:t>
            </a:r>
          </a:p>
          <a:p>
            <a:pPr eaLnBrk="1" hangingPunct="1">
              <a:lnSpc>
                <a:spcPct val="70000"/>
              </a:lnSpc>
            </a:pPr>
            <a:r>
              <a:rPr lang="en-US" smtClean="0"/>
              <a:t>Removable media (CD, DVD etc)</a:t>
            </a:r>
          </a:p>
          <a:p>
            <a:pPr eaLnBrk="1" hangingPunct="1">
              <a:lnSpc>
                <a:spcPct val="70000"/>
              </a:lnSpc>
            </a:pPr>
            <a:r>
              <a:rPr lang="en-US" smtClean="0"/>
              <a:t>Internet</a:t>
            </a:r>
          </a:p>
        </p:txBody>
      </p:sp>
      <p:sp>
        <p:nvSpPr>
          <p:cNvPr id="51206" name="Text Box 5"/>
          <p:cNvSpPr txBox="1">
            <a:spLocks noChangeArrowheads="1"/>
          </p:cNvSpPr>
          <p:nvPr/>
        </p:nvSpPr>
        <p:spPr bwMode="auto">
          <a:xfrm>
            <a:off x="782638" y="2255838"/>
            <a:ext cx="2757487" cy="457200"/>
          </a:xfrm>
          <a:prstGeom prst="rect">
            <a:avLst/>
          </a:prstGeom>
          <a:noFill/>
          <a:ln w="9525">
            <a:noFill/>
            <a:miter lim="800000"/>
            <a:headEnd/>
            <a:tailEnd/>
          </a:ln>
        </p:spPr>
        <p:txBody>
          <a:bodyPr wrap="none">
            <a:spAutoFit/>
          </a:bodyPr>
          <a:lstStyle/>
          <a:p>
            <a:r>
              <a:rPr lang="en-US" sz="2400" b="1">
                <a:solidFill>
                  <a:srgbClr val="A50021"/>
                </a:solidFill>
              </a:rPr>
              <a:t>Fast, expensive, few</a:t>
            </a:r>
          </a:p>
        </p:txBody>
      </p:sp>
      <p:sp>
        <p:nvSpPr>
          <p:cNvPr id="51207" name="Rectangle 6"/>
          <p:cNvSpPr>
            <a:spLocks noChangeArrowheads="1"/>
          </p:cNvSpPr>
          <p:nvPr/>
        </p:nvSpPr>
        <p:spPr bwMode="auto">
          <a:xfrm>
            <a:off x="981075" y="3981450"/>
            <a:ext cx="2444750" cy="457200"/>
          </a:xfrm>
          <a:prstGeom prst="rect">
            <a:avLst/>
          </a:prstGeom>
          <a:noFill/>
          <a:ln w="9525">
            <a:noFill/>
            <a:miter lim="800000"/>
            <a:headEnd/>
            <a:tailEnd/>
          </a:ln>
        </p:spPr>
        <p:txBody>
          <a:bodyPr wrap="none">
            <a:spAutoFit/>
          </a:bodyPr>
          <a:lstStyle/>
          <a:p>
            <a:r>
              <a:rPr lang="en-US" sz="2400" b="1">
                <a:solidFill>
                  <a:srgbClr val="A50021"/>
                </a:solidFill>
              </a:rPr>
              <a:t>Slow, cheap, a lot</a:t>
            </a:r>
          </a:p>
        </p:txBody>
      </p:sp>
      <p:sp>
        <p:nvSpPr>
          <p:cNvPr id="51208" name="AutoShape 7"/>
          <p:cNvSpPr>
            <a:spLocks noChangeArrowheads="1"/>
          </p:cNvSpPr>
          <p:nvPr/>
        </p:nvSpPr>
        <p:spPr bwMode="auto">
          <a:xfrm>
            <a:off x="1905000" y="2762250"/>
            <a:ext cx="533400" cy="1295400"/>
          </a:xfrm>
          <a:prstGeom prst="downArrow">
            <a:avLst>
              <a:gd name="adj1" fmla="val 50000"/>
              <a:gd name="adj2" fmla="val 60714"/>
            </a:avLst>
          </a:prstGeom>
          <a:solidFill>
            <a:schemeClr val="accent1"/>
          </a:solidFill>
          <a:ln w="9525">
            <a:solidFill>
              <a:schemeClr val="tx1"/>
            </a:solidFill>
            <a:miter lim="800000"/>
            <a:headEnd/>
            <a:tailEnd/>
          </a:ln>
        </p:spPr>
        <p:txBody>
          <a:bodyPr wrap="none" anchor="ctr"/>
          <a:lstStyle/>
          <a:p>
            <a:endParaRPr lang="en-US"/>
          </a:p>
        </p:txBody>
      </p:sp>
      <p:grpSp>
        <p:nvGrpSpPr>
          <p:cNvPr id="51209" name="Group 11"/>
          <p:cNvGrpSpPr>
            <a:grpSpLocks/>
          </p:cNvGrpSpPr>
          <p:nvPr/>
        </p:nvGrpSpPr>
        <p:grpSpPr bwMode="auto">
          <a:xfrm>
            <a:off x="685800" y="4362450"/>
            <a:ext cx="4156075" cy="1404938"/>
            <a:chOff x="240" y="2736"/>
            <a:chExt cx="2618" cy="885"/>
          </a:xfrm>
        </p:grpSpPr>
        <p:grpSp>
          <p:nvGrpSpPr>
            <p:cNvPr id="51212" name="Group 12"/>
            <p:cNvGrpSpPr>
              <a:grpSpLocks/>
            </p:cNvGrpSpPr>
            <p:nvPr/>
          </p:nvGrpSpPr>
          <p:grpSpPr bwMode="auto">
            <a:xfrm>
              <a:off x="240" y="2736"/>
              <a:ext cx="2340" cy="885"/>
              <a:chOff x="240" y="2736"/>
              <a:chExt cx="2340" cy="885"/>
            </a:xfrm>
          </p:grpSpPr>
          <p:pic>
            <p:nvPicPr>
              <p:cNvPr id="51214" name="Picture 13" descr="vwbeetle_yellow"/>
              <p:cNvPicPr>
                <a:picLocks noChangeAspect="1" noChangeArrowheads="1"/>
              </p:cNvPicPr>
              <p:nvPr/>
            </p:nvPicPr>
            <p:blipFill>
              <a:blip r:embed="rId5" cstate="print"/>
              <a:srcRect/>
              <a:stretch>
                <a:fillRect/>
              </a:stretch>
            </p:blipFill>
            <p:spPr bwMode="auto">
              <a:xfrm>
                <a:off x="240" y="2736"/>
                <a:ext cx="996" cy="309"/>
              </a:xfrm>
              <a:prstGeom prst="rect">
                <a:avLst/>
              </a:prstGeom>
              <a:noFill/>
              <a:ln w="9525">
                <a:noFill/>
                <a:miter lim="800000"/>
                <a:headEnd/>
                <a:tailEnd/>
              </a:ln>
            </p:spPr>
          </p:pic>
          <p:pic>
            <p:nvPicPr>
              <p:cNvPr id="51215" name="Picture 14" descr="vwbeetle_yellow"/>
              <p:cNvPicPr>
                <a:picLocks noChangeAspect="1" noChangeArrowheads="1"/>
              </p:cNvPicPr>
              <p:nvPr/>
            </p:nvPicPr>
            <p:blipFill>
              <a:blip r:embed="rId5" cstate="print"/>
              <a:srcRect/>
              <a:stretch>
                <a:fillRect/>
              </a:stretch>
            </p:blipFill>
            <p:spPr bwMode="auto">
              <a:xfrm>
                <a:off x="912" y="2736"/>
                <a:ext cx="996" cy="309"/>
              </a:xfrm>
              <a:prstGeom prst="rect">
                <a:avLst/>
              </a:prstGeom>
              <a:noFill/>
              <a:ln w="9525">
                <a:noFill/>
                <a:miter lim="800000"/>
                <a:headEnd/>
                <a:tailEnd/>
              </a:ln>
            </p:spPr>
          </p:pic>
          <p:pic>
            <p:nvPicPr>
              <p:cNvPr id="51216" name="Picture 15" descr="vwbeetle_yellow"/>
              <p:cNvPicPr>
                <a:picLocks noChangeAspect="1" noChangeArrowheads="1"/>
              </p:cNvPicPr>
              <p:nvPr/>
            </p:nvPicPr>
            <p:blipFill>
              <a:blip r:embed="rId5" cstate="print"/>
              <a:srcRect/>
              <a:stretch>
                <a:fillRect/>
              </a:stretch>
            </p:blipFill>
            <p:spPr bwMode="auto">
              <a:xfrm>
                <a:off x="1584" y="2736"/>
                <a:ext cx="996" cy="309"/>
              </a:xfrm>
              <a:prstGeom prst="rect">
                <a:avLst/>
              </a:prstGeom>
              <a:noFill/>
              <a:ln w="9525">
                <a:noFill/>
                <a:miter lim="800000"/>
                <a:headEnd/>
                <a:tailEnd/>
              </a:ln>
            </p:spPr>
          </p:pic>
          <p:pic>
            <p:nvPicPr>
              <p:cNvPr id="51217" name="Picture 16" descr="vwbeetle_yellow"/>
              <p:cNvPicPr>
                <a:picLocks noChangeAspect="1" noChangeArrowheads="1"/>
              </p:cNvPicPr>
              <p:nvPr/>
            </p:nvPicPr>
            <p:blipFill>
              <a:blip r:embed="rId5" cstate="print"/>
              <a:srcRect/>
              <a:stretch>
                <a:fillRect/>
              </a:stretch>
            </p:blipFill>
            <p:spPr bwMode="auto">
              <a:xfrm>
                <a:off x="240" y="3024"/>
                <a:ext cx="996" cy="309"/>
              </a:xfrm>
              <a:prstGeom prst="rect">
                <a:avLst/>
              </a:prstGeom>
              <a:noFill/>
              <a:ln w="9525">
                <a:noFill/>
                <a:miter lim="800000"/>
                <a:headEnd/>
                <a:tailEnd/>
              </a:ln>
            </p:spPr>
          </p:pic>
          <p:pic>
            <p:nvPicPr>
              <p:cNvPr id="51218" name="Picture 17" descr="vwbeetle_yellow"/>
              <p:cNvPicPr>
                <a:picLocks noChangeAspect="1" noChangeArrowheads="1"/>
              </p:cNvPicPr>
              <p:nvPr/>
            </p:nvPicPr>
            <p:blipFill>
              <a:blip r:embed="rId5" cstate="print"/>
              <a:srcRect/>
              <a:stretch>
                <a:fillRect/>
              </a:stretch>
            </p:blipFill>
            <p:spPr bwMode="auto">
              <a:xfrm>
                <a:off x="912" y="3024"/>
                <a:ext cx="996" cy="309"/>
              </a:xfrm>
              <a:prstGeom prst="rect">
                <a:avLst/>
              </a:prstGeom>
              <a:noFill/>
              <a:ln w="9525">
                <a:noFill/>
                <a:miter lim="800000"/>
                <a:headEnd/>
                <a:tailEnd/>
              </a:ln>
            </p:spPr>
          </p:pic>
          <p:pic>
            <p:nvPicPr>
              <p:cNvPr id="51219" name="Picture 18" descr="vwbeetle_yellow"/>
              <p:cNvPicPr>
                <a:picLocks noChangeAspect="1" noChangeArrowheads="1"/>
              </p:cNvPicPr>
              <p:nvPr/>
            </p:nvPicPr>
            <p:blipFill>
              <a:blip r:embed="rId5" cstate="print"/>
              <a:srcRect/>
              <a:stretch>
                <a:fillRect/>
              </a:stretch>
            </p:blipFill>
            <p:spPr bwMode="auto">
              <a:xfrm>
                <a:off x="1584" y="3024"/>
                <a:ext cx="996" cy="309"/>
              </a:xfrm>
              <a:prstGeom prst="rect">
                <a:avLst/>
              </a:prstGeom>
              <a:noFill/>
              <a:ln w="9525">
                <a:noFill/>
                <a:miter lim="800000"/>
                <a:headEnd/>
                <a:tailEnd/>
              </a:ln>
            </p:spPr>
          </p:pic>
          <p:pic>
            <p:nvPicPr>
              <p:cNvPr id="51220" name="Picture 19" descr="vwbeetle_yellow"/>
              <p:cNvPicPr>
                <a:picLocks noChangeAspect="1" noChangeArrowheads="1"/>
              </p:cNvPicPr>
              <p:nvPr/>
            </p:nvPicPr>
            <p:blipFill>
              <a:blip r:embed="rId5" cstate="print"/>
              <a:srcRect/>
              <a:stretch>
                <a:fillRect/>
              </a:stretch>
            </p:blipFill>
            <p:spPr bwMode="auto">
              <a:xfrm>
                <a:off x="240" y="3312"/>
                <a:ext cx="996" cy="309"/>
              </a:xfrm>
              <a:prstGeom prst="rect">
                <a:avLst/>
              </a:prstGeom>
              <a:noFill/>
              <a:ln w="9525">
                <a:noFill/>
                <a:miter lim="800000"/>
                <a:headEnd/>
                <a:tailEnd/>
              </a:ln>
            </p:spPr>
          </p:pic>
          <p:pic>
            <p:nvPicPr>
              <p:cNvPr id="51221" name="Picture 20" descr="vwbeetle_yellow"/>
              <p:cNvPicPr>
                <a:picLocks noChangeAspect="1" noChangeArrowheads="1"/>
              </p:cNvPicPr>
              <p:nvPr/>
            </p:nvPicPr>
            <p:blipFill>
              <a:blip r:embed="rId5" cstate="print"/>
              <a:srcRect/>
              <a:stretch>
                <a:fillRect/>
              </a:stretch>
            </p:blipFill>
            <p:spPr bwMode="auto">
              <a:xfrm>
                <a:off x="912" y="3312"/>
                <a:ext cx="996" cy="309"/>
              </a:xfrm>
              <a:prstGeom prst="rect">
                <a:avLst/>
              </a:prstGeom>
              <a:noFill/>
              <a:ln w="9525">
                <a:noFill/>
                <a:miter lim="800000"/>
                <a:headEnd/>
                <a:tailEnd/>
              </a:ln>
            </p:spPr>
          </p:pic>
          <p:pic>
            <p:nvPicPr>
              <p:cNvPr id="51222" name="Picture 21" descr="vwbeetle_yellow"/>
              <p:cNvPicPr>
                <a:picLocks noChangeAspect="1" noChangeArrowheads="1"/>
              </p:cNvPicPr>
              <p:nvPr/>
            </p:nvPicPr>
            <p:blipFill>
              <a:blip r:embed="rId5" cstate="print"/>
              <a:srcRect/>
              <a:stretch>
                <a:fillRect/>
              </a:stretch>
            </p:blipFill>
            <p:spPr bwMode="auto">
              <a:xfrm>
                <a:off x="1584" y="3312"/>
                <a:ext cx="996" cy="309"/>
              </a:xfrm>
              <a:prstGeom prst="rect">
                <a:avLst/>
              </a:prstGeom>
              <a:noFill/>
              <a:ln w="9525">
                <a:noFill/>
                <a:miter lim="800000"/>
                <a:headEnd/>
                <a:tailEnd/>
              </a:ln>
            </p:spPr>
          </p:pic>
        </p:grpSp>
        <p:sp>
          <p:nvSpPr>
            <p:cNvPr id="51213" name="Text Box 22"/>
            <p:cNvSpPr txBox="1">
              <a:spLocks noChangeArrowheads="1"/>
            </p:cNvSpPr>
            <p:nvPr/>
          </p:nvSpPr>
          <p:spPr bwMode="auto">
            <a:xfrm>
              <a:off x="2630" y="2855"/>
              <a:ext cx="228" cy="173"/>
            </a:xfrm>
            <a:prstGeom prst="rect">
              <a:avLst/>
            </a:prstGeom>
            <a:noFill/>
            <a:ln w="9525">
              <a:noFill/>
              <a:miter lim="800000"/>
              <a:headEnd/>
              <a:tailEnd/>
            </a:ln>
          </p:spPr>
          <p:txBody>
            <a:bodyPr wrap="none">
              <a:spAutoFit/>
            </a:bodyPr>
            <a:lstStyle/>
            <a:p>
              <a:pPr algn="l"/>
              <a:r>
                <a:rPr lang="en-US" sz="1200"/>
                <a:t>[5]</a:t>
              </a:r>
            </a:p>
          </p:txBody>
        </p:sp>
      </p:grpSp>
      <p:sp>
        <p:nvSpPr>
          <p:cNvPr id="51210" name="Rectangle 5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1211" name="Picture 59" descr="MCj03985470000[1]"/>
          <p:cNvPicPr>
            <a:picLocks noChangeAspect="1" noChangeArrowheads="1"/>
          </p:cNvPicPr>
          <p:nvPr/>
        </p:nvPicPr>
        <p:blipFill>
          <a:blip r:embed="rId6" cstate="print"/>
          <a:srcRect/>
          <a:stretch>
            <a:fillRect/>
          </a:stretch>
        </p:blipFill>
        <p:spPr bwMode="auto">
          <a:xfrm>
            <a:off x="1219200" y="1371600"/>
            <a:ext cx="1833563" cy="969963"/>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52227" name="Slide Number Placeholder 3"/>
          <p:cNvSpPr>
            <a:spLocks noGrp="1"/>
          </p:cNvSpPr>
          <p:nvPr>
            <p:ph type="sldNum" sz="quarter" idx="4294967295"/>
          </p:nvPr>
        </p:nvSpPr>
        <p:spPr>
          <a:xfrm>
            <a:off x="7162800" y="6191250"/>
            <a:ext cx="1295400" cy="457200"/>
          </a:xfrm>
          <a:noFill/>
        </p:spPr>
        <p:txBody>
          <a:bodyPr/>
          <a:lstStyle/>
          <a:p>
            <a:fld id="{D7AA3632-22E7-4B86-8750-7FE83C560DAD}" type="slidenum">
              <a:rPr lang="en-US"/>
              <a:pPr/>
              <a:t>38</a:t>
            </a:fld>
            <a:endParaRPr lang="en-US"/>
          </a:p>
        </p:txBody>
      </p:sp>
      <p:sp>
        <p:nvSpPr>
          <p:cNvPr id="52228" name="Rectangle 2"/>
          <p:cNvSpPr>
            <a:spLocks noGrp="1" noChangeArrowheads="1"/>
          </p:cNvSpPr>
          <p:nvPr>
            <p:ph type="title"/>
          </p:nvPr>
        </p:nvSpPr>
        <p:spPr/>
        <p:txBody>
          <a:bodyPr/>
          <a:lstStyle/>
          <a:p>
            <a:pPr eaLnBrk="1" hangingPunct="1"/>
            <a:r>
              <a:rPr lang="en-US" smtClean="0"/>
              <a:t>RAM is Slow</a:t>
            </a:r>
          </a:p>
        </p:txBody>
      </p:sp>
      <p:sp>
        <p:nvSpPr>
          <p:cNvPr id="52229" name="Rectangle 3"/>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2230" name="Group 4"/>
          <p:cNvGrpSpPr>
            <a:grpSpLocks/>
          </p:cNvGrpSpPr>
          <p:nvPr/>
        </p:nvGrpSpPr>
        <p:grpSpPr bwMode="auto">
          <a:xfrm>
            <a:off x="990600" y="3581400"/>
            <a:ext cx="7315200" cy="2438400"/>
            <a:chOff x="624" y="2304"/>
            <a:chExt cx="4608" cy="1536"/>
          </a:xfrm>
        </p:grpSpPr>
        <p:sp>
          <p:nvSpPr>
            <p:cNvPr id="52240" name="Rectangle 5"/>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2241" name="Line 6"/>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2242" name="Line 7"/>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2243" name="Line 8"/>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2244" name="Line 9"/>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2245" name="Line 10"/>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2246" name="Line 11"/>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2247" name="Line 12"/>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2248" name="Line 13"/>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2249" name="Line 14"/>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2250" name="Line 15"/>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2251" name="Line 16"/>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2252" name="Line 17"/>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2253" name="Line 18"/>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2254" name="Line 19"/>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2255" name="Line 20"/>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2256" name="Line 21"/>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2257" name="Line 22"/>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2258" name="Line 23"/>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2259" name="Line 24"/>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2260" name="Line 25"/>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2261" name="Line 26"/>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2262" name="Line 27"/>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2263" name="Line 28"/>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2264" name="Line 29"/>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2265" name="Line 30"/>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2266" name="Line 31"/>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2267" name="Line 32"/>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2268" name="Line 33"/>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2269" name="Line 34"/>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2270" name="Line 35"/>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2231" name="Line 37"/>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sp>
        <p:nvSpPr>
          <p:cNvPr id="52232" name="Text Box 47"/>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2233" name="Rectangle 49"/>
          <p:cNvSpPr>
            <a:spLocks noChangeArrowheads="1"/>
          </p:cNvSpPr>
          <p:nvPr/>
        </p:nvSpPr>
        <p:spPr bwMode="auto">
          <a:xfrm>
            <a:off x="5105400" y="1371600"/>
            <a:ext cx="1628972" cy="461665"/>
          </a:xfrm>
          <a:prstGeom prst="rect">
            <a:avLst/>
          </a:prstGeom>
          <a:noFill/>
          <a:ln w="9525">
            <a:noFill/>
            <a:miter lim="800000"/>
            <a:headEnd/>
            <a:tailEnd/>
          </a:ln>
        </p:spPr>
        <p:txBody>
          <a:bodyPr wrap="none">
            <a:spAutoFit/>
          </a:bodyPr>
          <a:lstStyle/>
          <a:p>
            <a:pPr algn="l"/>
            <a:r>
              <a:rPr lang="en-US" sz="2400" dirty="0" smtClean="0"/>
              <a:t>653 GB/sec</a:t>
            </a:r>
            <a:endParaRPr lang="en-US" sz="2400" baseline="30000" dirty="0"/>
          </a:p>
        </p:txBody>
      </p:sp>
      <p:sp>
        <p:nvSpPr>
          <p:cNvPr id="52234" name="Rectangle 50"/>
          <p:cNvSpPr>
            <a:spLocks noChangeArrowheads="1"/>
          </p:cNvSpPr>
          <p:nvPr/>
        </p:nvSpPr>
        <p:spPr bwMode="auto">
          <a:xfrm>
            <a:off x="5845475" y="3124200"/>
            <a:ext cx="2398413" cy="461665"/>
          </a:xfrm>
          <a:prstGeom prst="rect">
            <a:avLst/>
          </a:prstGeom>
          <a:noFill/>
          <a:ln w="9525">
            <a:noFill/>
            <a:miter lim="800000"/>
            <a:headEnd/>
            <a:tailEnd/>
          </a:ln>
        </p:spPr>
        <p:txBody>
          <a:bodyPr wrap="none">
            <a:spAutoFit/>
          </a:bodyPr>
          <a:lstStyle/>
          <a:p>
            <a:pPr algn="r"/>
            <a:r>
              <a:rPr lang="en-US" sz="2400" dirty="0" smtClean="0"/>
              <a:t>15 GB/sec (2.3%)</a:t>
            </a:r>
            <a:endParaRPr lang="en-US" sz="2400" baseline="30000" dirty="0"/>
          </a:p>
        </p:txBody>
      </p:sp>
      <p:sp>
        <p:nvSpPr>
          <p:cNvPr id="52235" name="AutoShape 53"/>
          <p:cNvSpPr>
            <a:spLocks noChangeArrowheads="1"/>
          </p:cNvSpPr>
          <p:nvPr/>
        </p:nvSpPr>
        <p:spPr bwMode="auto">
          <a:xfrm>
            <a:off x="4572000" y="1828800"/>
            <a:ext cx="76200" cy="1752600"/>
          </a:xfrm>
          <a:prstGeom prst="upDownArrow">
            <a:avLst>
              <a:gd name="adj1" fmla="val 50000"/>
              <a:gd name="adj2" fmla="val 460000"/>
            </a:avLst>
          </a:prstGeom>
          <a:solidFill>
            <a:schemeClr val="hlink"/>
          </a:solidFill>
          <a:ln w="9525">
            <a:solidFill>
              <a:schemeClr val="tx1"/>
            </a:solidFill>
            <a:miter lim="800000"/>
            <a:headEnd/>
            <a:tailEnd/>
          </a:ln>
        </p:spPr>
        <p:txBody>
          <a:bodyPr wrap="none" anchor="ctr"/>
          <a:lstStyle/>
          <a:p>
            <a:endParaRPr lang="en-US"/>
          </a:p>
        </p:txBody>
      </p:sp>
      <p:sp>
        <p:nvSpPr>
          <p:cNvPr id="52236" name="Rectangle 54"/>
          <p:cNvSpPr>
            <a:spLocks noChangeArrowheads="1"/>
          </p:cNvSpPr>
          <p:nvPr/>
        </p:nvSpPr>
        <p:spPr bwMode="auto">
          <a:xfrm>
            <a:off x="4724400" y="2362200"/>
            <a:ext cx="1519238" cy="457200"/>
          </a:xfrm>
          <a:prstGeom prst="rect">
            <a:avLst/>
          </a:prstGeom>
          <a:noFill/>
          <a:ln w="9525">
            <a:noFill/>
            <a:miter lim="800000"/>
            <a:headEnd/>
            <a:tailEnd/>
          </a:ln>
        </p:spPr>
        <p:txBody>
          <a:bodyPr wrap="none">
            <a:spAutoFit/>
          </a:bodyPr>
          <a:lstStyle/>
          <a:p>
            <a:pPr algn="l"/>
            <a:r>
              <a:rPr lang="en-US" sz="2400" b="1" i="1" u="sng">
                <a:solidFill>
                  <a:schemeClr val="tx2"/>
                </a:solidFill>
              </a:rPr>
              <a:t>Bottleneck</a:t>
            </a:r>
          </a:p>
        </p:txBody>
      </p:sp>
      <p:sp>
        <p:nvSpPr>
          <p:cNvPr id="52237" name="Text Box 55"/>
          <p:cNvSpPr txBox="1">
            <a:spLocks noChangeArrowheads="1"/>
          </p:cNvSpPr>
          <p:nvPr/>
        </p:nvSpPr>
        <p:spPr bwMode="auto">
          <a:xfrm>
            <a:off x="609600" y="1524000"/>
            <a:ext cx="3495675" cy="1920875"/>
          </a:xfrm>
          <a:prstGeom prst="rect">
            <a:avLst/>
          </a:prstGeom>
          <a:noFill/>
          <a:ln w="9525">
            <a:noFill/>
            <a:miter lim="800000"/>
            <a:headEnd/>
            <a:tailEnd/>
          </a:ln>
        </p:spPr>
        <p:txBody>
          <a:bodyPr wrap="none">
            <a:spAutoFit/>
          </a:bodyPr>
          <a:lstStyle/>
          <a:p>
            <a:pPr algn="l"/>
            <a:r>
              <a:rPr lang="en-US" sz="2000"/>
              <a:t>The speed of data transfer</a:t>
            </a:r>
          </a:p>
          <a:p>
            <a:pPr algn="l"/>
            <a:r>
              <a:rPr lang="en-US" sz="2000"/>
              <a:t>between Main Memory and the</a:t>
            </a:r>
          </a:p>
          <a:p>
            <a:pPr algn="l"/>
            <a:r>
              <a:rPr lang="en-US" sz="2000"/>
              <a:t>CPU is much slower than the</a:t>
            </a:r>
          </a:p>
          <a:p>
            <a:pPr algn="l"/>
            <a:r>
              <a:rPr lang="en-US" sz="2000"/>
              <a:t>speed of calculating, so the CPU</a:t>
            </a:r>
          </a:p>
          <a:p>
            <a:pPr algn="l"/>
            <a:r>
              <a:rPr lang="en-US" sz="2000"/>
              <a:t>spends most of its time waiting</a:t>
            </a:r>
          </a:p>
          <a:p>
            <a:pPr algn="l"/>
            <a:r>
              <a:rPr lang="en-US" sz="2000"/>
              <a:t>for data to come in or go out.</a:t>
            </a:r>
          </a:p>
        </p:txBody>
      </p:sp>
      <p:sp>
        <p:nvSpPr>
          <p:cNvPr id="52238" name="Rectangle 72"/>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47"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856" y="1451941"/>
            <a:ext cx="1604488" cy="974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5418205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53251" name="Slide Number Placeholder 3"/>
          <p:cNvSpPr>
            <a:spLocks noGrp="1"/>
          </p:cNvSpPr>
          <p:nvPr>
            <p:ph type="sldNum" sz="quarter" idx="4294967295"/>
          </p:nvPr>
        </p:nvSpPr>
        <p:spPr>
          <a:xfrm>
            <a:off x="7162800" y="6191250"/>
            <a:ext cx="1295400" cy="457200"/>
          </a:xfrm>
          <a:noFill/>
        </p:spPr>
        <p:txBody>
          <a:bodyPr/>
          <a:lstStyle/>
          <a:p>
            <a:fld id="{51CEF936-6AB2-47CA-BA47-1505430AD112}" type="slidenum">
              <a:rPr lang="en-US"/>
              <a:pPr/>
              <a:t>39</a:t>
            </a:fld>
            <a:endParaRPr lang="en-US"/>
          </a:p>
        </p:txBody>
      </p:sp>
      <p:sp>
        <p:nvSpPr>
          <p:cNvPr id="53252" name="Rectangle 1026"/>
          <p:cNvSpPr>
            <a:spLocks noGrp="1" noChangeArrowheads="1"/>
          </p:cNvSpPr>
          <p:nvPr>
            <p:ph type="title"/>
          </p:nvPr>
        </p:nvSpPr>
        <p:spPr/>
        <p:txBody>
          <a:bodyPr/>
          <a:lstStyle/>
          <a:p>
            <a:pPr eaLnBrk="1" hangingPunct="1"/>
            <a:r>
              <a:rPr lang="en-US" smtClean="0"/>
              <a:t>Why Have Cache?</a:t>
            </a:r>
          </a:p>
        </p:txBody>
      </p:sp>
      <p:sp>
        <p:nvSpPr>
          <p:cNvPr id="53253" name="Rectangle 1027"/>
          <p:cNvSpPr>
            <a:spLocks noChangeArrowheads="1"/>
          </p:cNvSpPr>
          <p:nvPr/>
        </p:nvSpPr>
        <p:spPr bwMode="auto">
          <a:xfrm>
            <a:off x="4191000" y="1295400"/>
            <a:ext cx="838200" cy="533400"/>
          </a:xfrm>
          <a:prstGeom prst="rect">
            <a:avLst/>
          </a:prstGeom>
          <a:solidFill>
            <a:schemeClr val="accent1"/>
          </a:solidFill>
          <a:ln w="9525">
            <a:solidFill>
              <a:schemeClr val="tx1"/>
            </a:solidFill>
            <a:miter lim="800000"/>
            <a:headEnd/>
            <a:tailEnd/>
          </a:ln>
        </p:spPr>
        <p:txBody>
          <a:bodyPr wrap="none" anchor="ctr"/>
          <a:lstStyle/>
          <a:p>
            <a:r>
              <a:rPr lang="en-US" sz="2400">
                <a:latin typeface="Rockwell Extra Bold" pitchFamily="18" charset="0"/>
              </a:rPr>
              <a:t>CPU</a:t>
            </a:r>
          </a:p>
        </p:txBody>
      </p:sp>
      <p:grpSp>
        <p:nvGrpSpPr>
          <p:cNvPr id="53254" name="Group 1028"/>
          <p:cNvGrpSpPr>
            <a:grpSpLocks/>
          </p:cNvGrpSpPr>
          <p:nvPr/>
        </p:nvGrpSpPr>
        <p:grpSpPr bwMode="auto">
          <a:xfrm>
            <a:off x="990600" y="3581400"/>
            <a:ext cx="7315200" cy="2438400"/>
            <a:chOff x="624" y="2304"/>
            <a:chExt cx="4608" cy="1536"/>
          </a:xfrm>
        </p:grpSpPr>
        <p:sp>
          <p:nvSpPr>
            <p:cNvPr id="53272" name="Rectangle 1029"/>
            <p:cNvSpPr>
              <a:spLocks noChangeArrowheads="1"/>
            </p:cNvSpPr>
            <p:nvPr/>
          </p:nvSpPr>
          <p:spPr bwMode="auto">
            <a:xfrm>
              <a:off x="624" y="2304"/>
              <a:ext cx="4608" cy="1536"/>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53273" name="Line 1030"/>
            <p:cNvSpPr>
              <a:spLocks noChangeShapeType="1"/>
            </p:cNvSpPr>
            <p:nvPr/>
          </p:nvSpPr>
          <p:spPr bwMode="auto">
            <a:xfrm>
              <a:off x="624" y="2496"/>
              <a:ext cx="4608" cy="0"/>
            </a:xfrm>
            <a:prstGeom prst="line">
              <a:avLst/>
            </a:prstGeom>
            <a:noFill/>
            <a:ln w="9525">
              <a:solidFill>
                <a:schemeClr val="tx1"/>
              </a:solidFill>
              <a:miter lim="800000"/>
              <a:headEnd/>
              <a:tailEnd/>
            </a:ln>
          </p:spPr>
          <p:txBody>
            <a:bodyPr wrap="none"/>
            <a:lstStyle/>
            <a:p>
              <a:endParaRPr lang="en-US"/>
            </a:p>
          </p:txBody>
        </p:sp>
        <p:sp>
          <p:nvSpPr>
            <p:cNvPr id="53274" name="Line 1031"/>
            <p:cNvSpPr>
              <a:spLocks noChangeShapeType="1"/>
            </p:cNvSpPr>
            <p:nvPr/>
          </p:nvSpPr>
          <p:spPr bwMode="auto">
            <a:xfrm>
              <a:off x="624" y="2688"/>
              <a:ext cx="4608" cy="0"/>
            </a:xfrm>
            <a:prstGeom prst="line">
              <a:avLst/>
            </a:prstGeom>
            <a:noFill/>
            <a:ln w="9525">
              <a:solidFill>
                <a:schemeClr val="tx1"/>
              </a:solidFill>
              <a:miter lim="800000"/>
              <a:headEnd/>
              <a:tailEnd/>
            </a:ln>
          </p:spPr>
          <p:txBody>
            <a:bodyPr wrap="none"/>
            <a:lstStyle/>
            <a:p>
              <a:endParaRPr lang="en-US"/>
            </a:p>
          </p:txBody>
        </p:sp>
        <p:sp>
          <p:nvSpPr>
            <p:cNvPr id="53275" name="Line 1032"/>
            <p:cNvSpPr>
              <a:spLocks noChangeShapeType="1"/>
            </p:cNvSpPr>
            <p:nvPr/>
          </p:nvSpPr>
          <p:spPr bwMode="auto">
            <a:xfrm>
              <a:off x="624" y="2880"/>
              <a:ext cx="4608" cy="0"/>
            </a:xfrm>
            <a:prstGeom prst="line">
              <a:avLst/>
            </a:prstGeom>
            <a:noFill/>
            <a:ln w="9525">
              <a:solidFill>
                <a:schemeClr val="tx1"/>
              </a:solidFill>
              <a:miter lim="800000"/>
              <a:headEnd/>
              <a:tailEnd/>
            </a:ln>
          </p:spPr>
          <p:txBody>
            <a:bodyPr wrap="none"/>
            <a:lstStyle/>
            <a:p>
              <a:endParaRPr lang="en-US"/>
            </a:p>
          </p:txBody>
        </p:sp>
        <p:sp>
          <p:nvSpPr>
            <p:cNvPr id="53276" name="Line 1033"/>
            <p:cNvSpPr>
              <a:spLocks noChangeShapeType="1"/>
            </p:cNvSpPr>
            <p:nvPr/>
          </p:nvSpPr>
          <p:spPr bwMode="auto">
            <a:xfrm>
              <a:off x="624" y="3072"/>
              <a:ext cx="4608" cy="0"/>
            </a:xfrm>
            <a:prstGeom prst="line">
              <a:avLst/>
            </a:prstGeom>
            <a:noFill/>
            <a:ln w="9525">
              <a:solidFill>
                <a:schemeClr val="tx1"/>
              </a:solidFill>
              <a:miter lim="800000"/>
              <a:headEnd/>
              <a:tailEnd/>
            </a:ln>
          </p:spPr>
          <p:txBody>
            <a:bodyPr wrap="none"/>
            <a:lstStyle/>
            <a:p>
              <a:endParaRPr lang="en-US"/>
            </a:p>
          </p:txBody>
        </p:sp>
        <p:sp>
          <p:nvSpPr>
            <p:cNvPr id="53277" name="Line 1034"/>
            <p:cNvSpPr>
              <a:spLocks noChangeShapeType="1"/>
            </p:cNvSpPr>
            <p:nvPr/>
          </p:nvSpPr>
          <p:spPr bwMode="auto">
            <a:xfrm>
              <a:off x="624" y="3264"/>
              <a:ext cx="4608" cy="0"/>
            </a:xfrm>
            <a:prstGeom prst="line">
              <a:avLst/>
            </a:prstGeom>
            <a:noFill/>
            <a:ln w="9525">
              <a:solidFill>
                <a:schemeClr val="tx1"/>
              </a:solidFill>
              <a:miter lim="800000"/>
              <a:headEnd/>
              <a:tailEnd/>
            </a:ln>
          </p:spPr>
          <p:txBody>
            <a:bodyPr wrap="none"/>
            <a:lstStyle/>
            <a:p>
              <a:endParaRPr lang="en-US"/>
            </a:p>
          </p:txBody>
        </p:sp>
        <p:sp>
          <p:nvSpPr>
            <p:cNvPr id="53278" name="Line 1035"/>
            <p:cNvSpPr>
              <a:spLocks noChangeShapeType="1"/>
            </p:cNvSpPr>
            <p:nvPr/>
          </p:nvSpPr>
          <p:spPr bwMode="auto">
            <a:xfrm>
              <a:off x="624" y="3456"/>
              <a:ext cx="4608" cy="0"/>
            </a:xfrm>
            <a:prstGeom prst="line">
              <a:avLst/>
            </a:prstGeom>
            <a:noFill/>
            <a:ln w="9525">
              <a:solidFill>
                <a:schemeClr val="tx1"/>
              </a:solidFill>
              <a:miter lim="800000"/>
              <a:headEnd/>
              <a:tailEnd/>
            </a:ln>
          </p:spPr>
          <p:txBody>
            <a:bodyPr wrap="none"/>
            <a:lstStyle/>
            <a:p>
              <a:endParaRPr lang="en-US"/>
            </a:p>
          </p:txBody>
        </p:sp>
        <p:sp>
          <p:nvSpPr>
            <p:cNvPr id="53279" name="Line 1036"/>
            <p:cNvSpPr>
              <a:spLocks noChangeShapeType="1"/>
            </p:cNvSpPr>
            <p:nvPr/>
          </p:nvSpPr>
          <p:spPr bwMode="auto">
            <a:xfrm>
              <a:off x="624" y="3648"/>
              <a:ext cx="4608" cy="0"/>
            </a:xfrm>
            <a:prstGeom prst="line">
              <a:avLst/>
            </a:prstGeom>
            <a:noFill/>
            <a:ln w="9525">
              <a:solidFill>
                <a:schemeClr val="tx1"/>
              </a:solidFill>
              <a:miter lim="800000"/>
              <a:headEnd/>
              <a:tailEnd/>
            </a:ln>
          </p:spPr>
          <p:txBody>
            <a:bodyPr wrap="none"/>
            <a:lstStyle/>
            <a:p>
              <a:endParaRPr lang="en-US"/>
            </a:p>
          </p:txBody>
        </p:sp>
        <p:sp>
          <p:nvSpPr>
            <p:cNvPr id="53280" name="Line 1037"/>
            <p:cNvSpPr>
              <a:spLocks noChangeShapeType="1"/>
            </p:cNvSpPr>
            <p:nvPr/>
          </p:nvSpPr>
          <p:spPr bwMode="auto">
            <a:xfrm>
              <a:off x="5040" y="2304"/>
              <a:ext cx="0" cy="1536"/>
            </a:xfrm>
            <a:prstGeom prst="line">
              <a:avLst/>
            </a:prstGeom>
            <a:noFill/>
            <a:ln w="9525">
              <a:solidFill>
                <a:schemeClr val="tx1"/>
              </a:solidFill>
              <a:miter lim="800000"/>
              <a:headEnd/>
              <a:tailEnd/>
            </a:ln>
          </p:spPr>
          <p:txBody>
            <a:bodyPr wrap="none"/>
            <a:lstStyle/>
            <a:p>
              <a:endParaRPr lang="en-US"/>
            </a:p>
          </p:txBody>
        </p:sp>
        <p:sp>
          <p:nvSpPr>
            <p:cNvPr id="53281" name="Line 1038"/>
            <p:cNvSpPr>
              <a:spLocks noChangeShapeType="1"/>
            </p:cNvSpPr>
            <p:nvPr/>
          </p:nvSpPr>
          <p:spPr bwMode="auto">
            <a:xfrm>
              <a:off x="816" y="2304"/>
              <a:ext cx="0" cy="1536"/>
            </a:xfrm>
            <a:prstGeom prst="line">
              <a:avLst/>
            </a:prstGeom>
            <a:noFill/>
            <a:ln w="9525">
              <a:solidFill>
                <a:schemeClr val="tx1"/>
              </a:solidFill>
              <a:miter lim="800000"/>
              <a:headEnd/>
              <a:tailEnd/>
            </a:ln>
          </p:spPr>
          <p:txBody>
            <a:bodyPr wrap="none"/>
            <a:lstStyle/>
            <a:p>
              <a:endParaRPr lang="en-US"/>
            </a:p>
          </p:txBody>
        </p:sp>
        <p:sp>
          <p:nvSpPr>
            <p:cNvPr id="53282" name="Line 1039"/>
            <p:cNvSpPr>
              <a:spLocks noChangeShapeType="1"/>
            </p:cNvSpPr>
            <p:nvPr/>
          </p:nvSpPr>
          <p:spPr bwMode="auto">
            <a:xfrm>
              <a:off x="1008" y="2304"/>
              <a:ext cx="0" cy="1536"/>
            </a:xfrm>
            <a:prstGeom prst="line">
              <a:avLst/>
            </a:prstGeom>
            <a:noFill/>
            <a:ln w="9525">
              <a:solidFill>
                <a:schemeClr val="tx1"/>
              </a:solidFill>
              <a:miter lim="800000"/>
              <a:headEnd/>
              <a:tailEnd/>
            </a:ln>
          </p:spPr>
          <p:txBody>
            <a:bodyPr wrap="none"/>
            <a:lstStyle/>
            <a:p>
              <a:endParaRPr lang="en-US"/>
            </a:p>
          </p:txBody>
        </p:sp>
        <p:sp>
          <p:nvSpPr>
            <p:cNvPr id="53283" name="Line 1040"/>
            <p:cNvSpPr>
              <a:spLocks noChangeShapeType="1"/>
            </p:cNvSpPr>
            <p:nvPr/>
          </p:nvSpPr>
          <p:spPr bwMode="auto">
            <a:xfrm>
              <a:off x="1200" y="2304"/>
              <a:ext cx="0" cy="1536"/>
            </a:xfrm>
            <a:prstGeom prst="line">
              <a:avLst/>
            </a:prstGeom>
            <a:noFill/>
            <a:ln w="9525">
              <a:solidFill>
                <a:schemeClr val="tx1"/>
              </a:solidFill>
              <a:miter lim="800000"/>
              <a:headEnd/>
              <a:tailEnd/>
            </a:ln>
          </p:spPr>
          <p:txBody>
            <a:bodyPr wrap="none"/>
            <a:lstStyle/>
            <a:p>
              <a:endParaRPr lang="en-US"/>
            </a:p>
          </p:txBody>
        </p:sp>
        <p:sp>
          <p:nvSpPr>
            <p:cNvPr id="53284" name="Line 1041"/>
            <p:cNvSpPr>
              <a:spLocks noChangeShapeType="1"/>
            </p:cNvSpPr>
            <p:nvPr/>
          </p:nvSpPr>
          <p:spPr bwMode="auto">
            <a:xfrm>
              <a:off x="1392" y="2304"/>
              <a:ext cx="0" cy="1536"/>
            </a:xfrm>
            <a:prstGeom prst="line">
              <a:avLst/>
            </a:prstGeom>
            <a:noFill/>
            <a:ln w="9525">
              <a:solidFill>
                <a:schemeClr val="tx1"/>
              </a:solidFill>
              <a:miter lim="800000"/>
              <a:headEnd/>
              <a:tailEnd/>
            </a:ln>
          </p:spPr>
          <p:txBody>
            <a:bodyPr wrap="none"/>
            <a:lstStyle/>
            <a:p>
              <a:endParaRPr lang="en-US"/>
            </a:p>
          </p:txBody>
        </p:sp>
        <p:sp>
          <p:nvSpPr>
            <p:cNvPr id="53285" name="Line 1042"/>
            <p:cNvSpPr>
              <a:spLocks noChangeShapeType="1"/>
            </p:cNvSpPr>
            <p:nvPr/>
          </p:nvSpPr>
          <p:spPr bwMode="auto">
            <a:xfrm>
              <a:off x="1584" y="2304"/>
              <a:ext cx="0" cy="1536"/>
            </a:xfrm>
            <a:prstGeom prst="line">
              <a:avLst/>
            </a:prstGeom>
            <a:noFill/>
            <a:ln w="9525">
              <a:solidFill>
                <a:schemeClr val="tx1"/>
              </a:solidFill>
              <a:miter lim="800000"/>
              <a:headEnd/>
              <a:tailEnd/>
            </a:ln>
          </p:spPr>
          <p:txBody>
            <a:bodyPr wrap="none"/>
            <a:lstStyle/>
            <a:p>
              <a:endParaRPr lang="en-US"/>
            </a:p>
          </p:txBody>
        </p:sp>
        <p:sp>
          <p:nvSpPr>
            <p:cNvPr id="53286" name="Line 1043"/>
            <p:cNvSpPr>
              <a:spLocks noChangeShapeType="1"/>
            </p:cNvSpPr>
            <p:nvPr/>
          </p:nvSpPr>
          <p:spPr bwMode="auto">
            <a:xfrm>
              <a:off x="1776" y="2304"/>
              <a:ext cx="0" cy="1536"/>
            </a:xfrm>
            <a:prstGeom prst="line">
              <a:avLst/>
            </a:prstGeom>
            <a:noFill/>
            <a:ln w="9525">
              <a:solidFill>
                <a:schemeClr val="tx1"/>
              </a:solidFill>
              <a:miter lim="800000"/>
              <a:headEnd/>
              <a:tailEnd/>
            </a:ln>
          </p:spPr>
          <p:txBody>
            <a:bodyPr wrap="none"/>
            <a:lstStyle/>
            <a:p>
              <a:endParaRPr lang="en-US"/>
            </a:p>
          </p:txBody>
        </p:sp>
        <p:sp>
          <p:nvSpPr>
            <p:cNvPr id="53287" name="Line 1044"/>
            <p:cNvSpPr>
              <a:spLocks noChangeShapeType="1"/>
            </p:cNvSpPr>
            <p:nvPr/>
          </p:nvSpPr>
          <p:spPr bwMode="auto">
            <a:xfrm>
              <a:off x="1968" y="2304"/>
              <a:ext cx="0" cy="1536"/>
            </a:xfrm>
            <a:prstGeom prst="line">
              <a:avLst/>
            </a:prstGeom>
            <a:noFill/>
            <a:ln w="9525">
              <a:solidFill>
                <a:schemeClr val="tx1"/>
              </a:solidFill>
              <a:miter lim="800000"/>
              <a:headEnd/>
              <a:tailEnd/>
            </a:ln>
          </p:spPr>
          <p:txBody>
            <a:bodyPr wrap="none"/>
            <a:lstStyle/>
            <a:p>
              <a:endParaRPr lang="en-US"/>
            </a:p>
          </p:txBody>
        </p:sp>
        <p:sp>
          <p:nvSpPr>
            <p:cNvPr id="53288" name="Line 1045"/>
            <p:cNvSpPr>
              <a:spLocks noChangeShapeType="1"/>
            </p:cNvSpPr>
            <p:nvPr/>
          </p:nvSpPr>
          <p:spPr bwMode="auto">
            <a:xfrm>
              <a:off x="2160" y="2304"/>
              <a:ext cx="0" cy="1536"/>
            </a:xfrm>
            <a:prstGeom prst="line">
              <a:avLst/>
            </a:prstGeom>
            <a:noFill/>
            <a:ln w="9525">
              <a:solidFill>
                <a:schemeClr val="tx1"/>
              </a:solidFill>
              <a:miter lim="800000"/>
              <a:headEnd/>
              <a:tailEnd/>
            </a:ln>
          </p:spPr>
          <p:txBody>
            <a:bodyPr wrap="none"/>
            <a:lstStyle/>
            <a:p>
              <a:endParaRPr lang="en-US"/>
            </a:p>
          </p:txBody>
        </p:sp>
        <p:sp>
          <p:nvSpPr>
            <p:cNvPr id="53289" name="Line 1046"/>
            <p:cNvSpPr>
              <a:spLocks noChangeShapeType="1"/>
            </p:cNvSpPr>
            <p:nvPr/>
          </p:nvSpPr>
          <p:spPr bwMode="auto">
            <a:xfrm>
              <a:off x="2352" y="2304"/>
              <a:ext cx="0" cy="1536"/>
            </a:xfrm>
            <a:prstGeom prst="line">
              <a:avLst/>
            </a:prstGeom>
            <a:noFill/>
            <a:ln w="9525">
              <a:solidFill>
                <a:schemeClr val="tx1"/>
              </a:solidFill>
              <a:miter lim="800000"/>
              <a:headEnd/>
              <a:tailEnd/>
            </a:ln>
          </p:spPr>
          <p:txBody>
            <a:bodyPr wrap="none"/>
            <a:lstStyle/>
            <a:p>
              <a:endParaRPr lang="en-US"/>
            </a:p>
          </p:txBody>
        </p:sp>
        <p:sp>
          <p:nvSpPr>
            <p:cNvPr id="53290" name="Line 1047"/>
            <p:cNvSpPr>
              <a:spLocks noChangeShapeType="1"/>
            </p:cNvSpPr>
            <p:nvPr/>
          </p:nvSpPr>
          <p:spPr bwMode="auto">
            <a:xfrm>
              <a:off x="2544" y="2304"/>
              <a:ext cx="0" cy="1536"/>
            </a:xfrm>
            <a:prstGeom prst="line">
              <a:avLst/>
            </a:prstGeom>
            <a:noFill/>
            <a:ln w="9525">
              <a:solidFill>
                <a:schemeClr val="tx1"/>
              </a:solidFill>
              <a:miter lim="800000"/>
              <a:headEnd/>
              <a:tailEnd/>
            </a:ln>
          </p:spPr>
          <p:txBody>
            <a:bodyPr wrap="none"/>
            <a:lstStyle/>
            <a:p>
              <a:endParaRPr lang="en-US"/>
            </a:p>
          </p:txBody>
        </p:sp>
        <p:sp>
          <p:nvSpPr>
            <p:cNvPr id="53291" name="Line 1048"/>
            <p:cNvSpPr>
              <a:spLocks noChangeShapeType="1"/>
            </p:cNvSpPr>
            <p:nvPr/>
          </p:nvSpPr>
          <p:spPr bwMode="auto">
            <a:xfrm>
              <a:off x="2736" y="2304"/>
              <a:ext cx="0" cy="1536"/>
            </a:xfrm>
            <a:prstGeom prst="line">
              <a:avLst/>
            </a:prstGeom>
            <a:noFill/>
            <a:ln w="9525">
              <a:solidFill>
                <a:schemeClr val="tx1"/>
              </a:solidFill>
              <a:miter lim="800000"/>
              <a:headEnd/>
              <a:tailEnd/>
            </a:ln>
          </p:spPr>
          <p:txBody>
            <a:bodyPr wrap="none"/>
            <a:lstStyle/>
            <a:p>
              <a:endParaRPr lang="en-US"/>
            </a:p>
          </p:txBody>
        </p:sp>
        <p:sp>
          <p:nvSpPr>
            <p:cNvPr id="53292" name="Line 1049"/>
            <p:cNvSpPr>
              <a:spLocks noChangeShapeType="1"/>
            </p:cNvSpPr>
            <p:nvPr/>
          </p:nvSpPr>
          <p:spPr bwMode="auto">
            <a:xfrm>
              <a:off x="2928" y="2304"/>
              <a:ext cx="0" cy="1536"/>
            </a:xfrm>
            <a:prstGeom prst="line">
              <a:avLst/>
            </a:prstGeom>
            <a:noFill/>
            <a:ln w="9525">
              <a:solidFill>
                <a:schemeClr val="tx1"/>
              </a:solidFill>
              <a:miter lim="800000"/>
              <a:headEnd/>
              <a:tailEnd/>
            </a:ln>
          </p:spPr>
          <p:txBody>
            <a:bodyPr wrap="none"/>
            <a:lstStyle/>
            <a:p>
              <a:endParaRPr lang="en-US"/>
            </a:p>
          </p:txBody>
        </p:sp>
        <p:sp>
          <p:nvSpPr>
            <p:cNvPr id="53293" name="Line 1050"/>
            <p:cNvSpPr>
              <a:spLocks noChangeShapeType="1"/>
            </p:cNvSpPr>
            <p:nvPr/>
          </p:nvSpPr>
          <p:spPr bwMode="auto">
            <a:xfrm>
              <a:off x="3120" y="2304"/>
              <a:ext cx="0" cy="1536"/>
            </a:xfrm>
            <a:prstGeom prst="line">
              <a:avLst/>
            </a:prstGeom>
            <a:noFill/>
            <a:ln w="9525">
              <a:solidFill>
                <a:schemeClr val="tx1"/>
              </a:solidFill>
              <a:miter lim="800000"/>
              <a:headEnd/>
              <a:tailEnd/>
            </a:ln>
          </p:spPr>
          <p:txBody>
            <a:bodyPr wrap="none"/>
            <a:lstStyle/>
            <a:p>
              <a:endParaRPr lang="en-US"/>
            </a:p>
          </p:txBody>
        </p:sp>
        <p:sp>
          <p:nvSpPr>
            <p:cNvPr id="53294" name="Line 1051"/>
            <p:cNvSpPr>
              <a:spLocks noChangeShapeType="1"/>
            </p:cNvSpPr>
            <p:nvPr/>
          </p:nvSpPr>
          <p:spPr bwMode="auto">
            <a:xfrm>
              <a:off x="3312" y="2304"/>
              <a:ext cx="0" cy="1536"/>
            </a:xfrm>
            <a:prstGeom prst="line">
              <a:avLst/>
            </a:prstGeom>
            <a:noFill/>
            <a:ln w="9525">
              <a:solidFill>
                <a:schemeClr val="tx1"/>
              </a:solidFill>
              <a:miter lim="800000"/>
              <a:headEnd/>
              <a:tailEnd/>
            </a:ln>
          </p:spPr>
          <p:txBody>
            <a:bodyPr wrap="none"/>
            <a:lstStyle/>
            <a:p>
              <a:endParaRPr lang="en-US"/>
            </a:p>
          </p:txBody>
        </p:sp>
        <p:sp>
          <p:nvSpPr>
            <p:cNvPr id="53295" name="Line 1052"/>
            <p:cNvSpPr>
              <a:spLocks noChangeShapeType="1"/>
            </p:cNvSpPr>
            <p:nvPr/>
          </p:nvSpPr>
          <p:spPr bwMode="auto">
            <a:xfrm>
              <a:off x="3504" y="2304"/>
              <a:ext cx="0" cy="1536"/>
            </a:xfrm>
            <a:prstGeom prst="line">
              <a:avLst/>
            </a:prstGeom>
            <a:noFill/>
            <a:ln w="9525">
              <a:solidFill>
                <a:schemeClr val="tx1"/>
              </a:solidFill>
              <a:miter lim="800000"/>
              <a:headEnd/>
              <a:tailEnd/>
            </a:ln>
          </p:spPr>
          <p:txBody>
            <a:bodyPr wrap="none"/>
            <a:lstStyle/>
            <a:p>
              <a:endParaRPr lang="en-US"/>
            </a:p>
          </p:txBody>
        </p:sp>
        <p:sp>
          <p:nvSpPr>
            <p:cNvPr id="53296" name="Line 1053"/>
            <p:cNvSpPr>
              <a:spLocks noChangeShapeType="1"/>
            </p:cNvSpPr>
            <p:nvPr/>
          </p:nvSpPr>
          <p:spPr bwMode="auto">
            <a:xfrm>
              <a:off x="3696" y="2304"/>
              <a:ext cx="0" cy="1536"/>
            </a:xfrm>
            <a:prstGeom prst="line">
              <a:avLst/>
            </a:prstGeom>
            <a:noFill/>
            <a:ln w="9525">
              <a:solidFill>
                <a:schemeClr val="tx1"/>
              </a:solidFill>
              <a:miter lim="800000"/>
              <a:headEnd/>
              <a:tailEnd/>
            </a:ln>
          </p:spPr>
          <p:txBody>
            <a:bodyPr wrap="none"/>
            <a:lstStyle/>
            <a:p>
              <a:endParaRPr lang="en-US"/>
            </a:p>
          </p:txBody>
        </p:sp>
        <p:sp>
          <p:nvSpPr>
            <p:cNvPr id="53297" name="Line 1054"/>
            <p:cNvSpPr>
              <a:spLocks noChangeShapeType="1"/>
            </p:cNvSpPr>
            <p:nvPr/>
          </p:nvSpPr>
          <p:spPr bwMode="auto">
            <a:xfrm>
              <a:off x="3888" y="2304"/>
              <a:ext cx="0" cy="1536"/>
            </a:xfrm>
            <a:prstGeom prst="line">
              <a:avLst/>
            </a:prstGeom>
            <a:noFill/>
            <a:ln w="9525">
              <a:solidFill>
                <a:schemeClr val="tx1"/>
              </a:solidFill>
              <a:miter lim="800000"/>
              <a:headEnd/>
              <a:tailEnd/>
            </a:ln>
          </p:spPr>
          <p:txBody>
            <a:bodyPr wrap="none"/>
            <a:lstStyle/>
            <a:p>
              <a:endParaRPr lang="en-US"/>
            </a:p>
          </p:txBody>
        </p:sp>
        <p:sp>
          <p:nvSpPr>
            <p:cNvPr id="53298" name="Line 1055"/>
            <p:cNvSpPr>
              <a:spLocks noChangeShapeType="1"/>
            </p:cNvSpPr>
            <p:nvPr/>
          </p:nvSpPr>
          <p:spPr bwMode="auto">
            <a:xfrm>
              <a:off x="4080" y="2304"/>
              <a:ext cx="0" cy="1536"/>
            </a:xfrm>
            <a:prstGeom prst="line">
              <a:avLst/>
            </a:prstGeom>
            <a:noFill/>
            <a:ln w="9525">
              <a:solidFill>
                <a:schemeClr val="tx1"/>
              </a:solidFill>
              <a:miter lim="800000"/>
              <a:headEnd/>
              <a:tailEnd/>
            </a:ln>
          </p:spPr>
          <p:txBody>
            <a:bodyPr wrap="none"/>
            <a:lstStyle/>
            <a:p>
              <a:endParaRPr lang="en-US"/>
            </a:p>
          </p:txBody>
        </p:sp>
        <p:sp>
          <p:nvSpPr>
            <p:cNvPr id="53299" name="Line 1056"/>
            <p:cNvSpPr>
              <a:spLocks noChangeShapeType="1"/>
            </p:cNvSpPr>
            <p:nvPr/>
          </p:nvSpPr>
          <p:spPr bwMode="auto">
            <a:xfrm>
              <a:off x="4272" y="2304"/>
              <a:ext cx="0" cy="1536"/>
            </a:xfrm>
            <a:prstGeom prst="line">
              <a:avLst/>
            </a:prstGeom>
            <a:noFill/>
            <a:ln w="9525">
              <a:solidFill>
                <a:schemeClr val="tx1"/>
              </a:solidFill>
              <a:miter lim="800000"/>
              <a:headEnd/>
              <a:tailEnd/>
            </a:ln>
          </p:spPr>
          <p:txBody>
            <a:bodyPr wrap="none"/>
            <a:lstStyle/>
            <a:p>
              <a:endParaRPr lang="en-US"/>
            </a:p>
          </p:txBody>
        </p:sp>
        <p:sp>
          <p:nvSpPr>
            <p:cNvPr id="53300" name="Line 1057"/>
            <p:cNvSpPr>
              <a:spLocks noChangeShapeType="1"/>
            </p:cNvSpPr>
            <p:nvPr/>
          </p:nvSpPr>
          <p:spPr bwMode="auto">
            <a:xfrm>
              <a:off x="4464" y="2304"/>
              <a:ext cx="0" cy="1536"/>
            </a:xfrm>
            <a:prstGeom prst="line">
              <a:avLst/>
            </a:prstGeom>
            <a:noFill/>
            <a:ln w="9525">
              <a:solidFill>
                <a:schemeClr val="tx1"/>
              </a:solidFill>
              <a:miter lim="800000"/>
              <a:headEnd/>
              <a:tailEnd/>
            </a:ln>
          </p:spPr>
          <p:txBody>
            <a:bodyPr wrap="none"/>
            <a:lstStyle/>
            <a:p>
              <a:endParaRPr lang="en-US"/>
            </a:p>
          </p:txBody>
        </p:sp>
        <p:sp>
          <p:nvSpPr>
            <p:cNvPr id="53301" name="Line 1058"/>
            <p:cNvSpPr>
              <a:spLocks noChangeShapeType="1"/>
            </p:cNvSpPr>
            <p:nvPr/>
          </p:nvSpPr>
          <p:spPr bwMode="auto">
            <a:xfrm>
              <a:off x="4656" y="2304"/>
              <a:ext cx="0" cy="1536"/>
            </a:xfrm>
            <a:prstGeom prst="line">
              <a:avLst/>
            </a:prstGeom>
            <a:noFill/>
            <a:ln w="9525">
              <a:solidFill>
                <a:schemeClr val="tx1"/>
              </a:solidFill>
              <a:miter lim="800000"/>
              <a:headEnd/>
              <a:tailEnd/>
            </a:ln>
          </p:spPr>
          <p:txBody>
            <a:bodyPr wrap="none"/>
            <a:lstStyle/>
            <a:p>
              <a:endParaRPr lang="en-US"/>
            </a:p>
          </p:txBody>
        </p:sp>
        <p:sp>
          <p:nvSpPr>
            <p:cNvPr id="53302" name="Line 1059"/>
            <p:cNvSpPr>
              <a:spLocks noChangeShapeType="1"/>
            </p:cNvSpPr>
            <p:nvPr/>
          </p:nvSpPr>
          <p:spPr bwMode="auto">
            <a:xfrm>
              <a:off x="4848" y="2304"/>
              <a:ext cx="0" cy="1536"/>
            </a:xfrm>
            <a:prstGeom prst="line">
              <a:avLst/>
            </a:prstGeom>
            <a:noFill/>
            <a:ln w="9525">
              <a:solidFill>
                <a:schemeClr val="tx1"/>
              </a:solidFill>
              <a:miter lim="800000"/>
              <a:headEnd/>
              <a:tailEnd/>
            </a:ln>
          </p:spPr>
          <p:txBody>
            <a:bodyPr wrap="none"/>
            <a:lstStyle/>
            <a:p>
              <a:endParaRPr lang="en-US"/>
            </a:p>
          </p:txBody>
        </p:sp>
      </p:grpSp>
      <p:sp>
        <p:nvSpPr>
          <p:cNvPr id="53255" name="AutoShape 1060"/>
          <p:cNvSpPr>
            <a:spLocks noChangeArrowheads="1"/>
          </p:cNvSpPr>
          <p:nvPr/>
        </p:nvSpPr>
        <p:spPr bwMode="auto">
          <a:xfrm>
            <a:off x="4572000" y="3124200"/>
            <a:ext cx="76200" cy="457200"/>
          </a:xfrm>
          <a:prstGeom prst="upDownArrow">
            <a:avLst>
              <a:gd name="adj1" fmla="val 50000"/>
              <a:gd name="adj2" fmla="val 120000"/>
            </a:avLst>
          </a:prstGeom>
          <a:solidFill>
            <a:schemeClr val="hlink"/>
          </a:solidFill>
          <a:ln w="9525">
            <a:solidFill>
              <a:schemeClr val="tx1"/>
            </a:solidFill>
            <a:miter lim="800000"/>
            <a:headEnd/>
            <a:tailEnd/>
          </a:ln>
        </p:spPr>
        <p:txBody>
          <a:bodyPr wrap="none" anchor="ctr"/>
          <a:lstStyle/>
          <a:p>
            <a:endParaRPr lang="en-US"/>
          </a:p>
        </p:txBody>
      </p:sp>
      <p:sp>
        <p:nvSpPr>
          <p:cNvPr id="53256" name="Line 1061"/>
          <p:cNvSpPr>
            <a:spLocks noChangeShapeType="1"/>
          </p:cNvSpPr>
          <p:nvPr/>
        </p:nvSpPr>
        <p:spPr bwMode="auto">
          <a:xfrm>
            <a:off x="1981200" y="2895600"/>
            <a:ext cx="0" cy="0"/>
          </a:xfrm>
          <a:prstGeom prst="line">
            <a:avLst/>
          </a:prstGeom>
          <a:noFill/>
          <a:ln w="9525">
            <a:solidFill>
              <a:schemeClr val="tx1"/>
            </a:solidFill>
            <a:miter lim="800000"/>
            <a:headEnd/>
            <a:tailEnd/>
          </a:ln>
        </p:spPr>
        <p:txBody>
          <a:bodyPr wrap="none"/>
          <a:lstStyle/>
          <a:p>
            <a:endParaRPr lang="en-US"/>
          </a:p>
        </p:txBody>
      </p:sp>
      <p:grpSp>
        <p:nvGrpSpPr>
          <p:cNvPr id="53257" name="Group 1062"/>
          <p:cNvGrpSpPr>
            <a:grpSpLocks/>
          </p:cNvGrpSpPr>
          <p:nvPr/>
        </p:nvGrpSpPr>
        <p:grpSpPr bwMode="auto">
          <a:xfrm>
            <a:off x="3886200" y="2209800"/>
            <a:ext cx="1524000" cy="914400"/>
            <a:chOff x="2448" y="1392"/>
            <a:chExt cx="960" cy="576"/>
          </a:xfrm>
        </p:grpSpPr>
        <p:sp>
          <p:nvSpPr>
            <p:cNvPr id="53265" name="Rectangle 1063"/>
            <p:cNvSpPr>
              <a:spLocks noChangeArrowheads="1"/>
            </p:cNvSpPr>
            <p:nvPr/>
          </p:nvSpPr>
          <p:spPr bwMode="auto">
            <a:xfrm>
              <a:off x="2448" y="1392"/>
              <a:ext cx="960" cy="576"/>
            </a:xfrm>
            <a:prstGeom prst="rect">
              <a:avLst/>
            </a:prstGeom>
            <a:solidFill>
              <a:srgbClr val="0000FF"/>
            </a:solidFill>
            <a:ln w="9525">
              <a:solidFill>
                <a:schemeClr val="tx1"/>
              </a:solidFill>
              <a:miter lim="800000"/>
              <a:headEnd/>
              <a:tailEnd/>
            </a:ln>
          </p:spPr>
          <p:txBody>
            <a:bodyPr wrap="none" anchor="ctr"/>
            <a:lstStyle/>
            <a:p>
              <a:endParaRPr lang="en-US"/>
            </a:p>
          </p:txBody>
        </p:sp>
        <p:sp>
          <p:nvSpPr>
            <p:cNvPr id="53266" name="Line 1064"/>
            <p:cNvSpPr>
              <a:spLocks noChangeShapeType="1"/>
            </p:cNvSpPr>
            <p:nvPr/>
          </p:nvSpPr>
          <p:spPr bwMode="auto">
            <a:xfrm>
              <a:off x="2448" y="1584"/>
              <a:ext cx="960" cy="0"/>
            </a:xfrm>
            <a:prstGeom prst="line">
              <a:avLst/>
            </a:prstGeom>
            <a:noFill/>
            <a:ln w="9525">
              <a:solidFill>
                <a:schemeClr val="tx1"/>
              </a:solidFill>
              <a:miter lim="800000"/>
              <a:headEnd/>
              <a:tailEnd/>
            </a:ln>
          </p:spPr>
          <p:txBody>
            <a:bodyPr wrap="none"/>
            <a:lstStyle/>
            <a:p>
              <a:endParaRPr lang="en-US"/>
            </a:p>
          </p:txBody>
        </p:sp>
        <p:sp>
          <p:nvSpPr>
            <p:cNvPr id="53267" name="Line 1065"/>
            <p:cNvSpPr>
              <a:spLocks noChangeShapeType="1"/>
            </p:cNvSpPr>
            <p:nvPr/>
          </p:nvSpPr>
          <p:spPr bwMode="auto">
            <a:xfrm>
              <a:off x="2448" y="1776"/>
              <a:ext cx="960" cy="0"/>
            </a:xfrm>
            <a:prstGeom prst="line">
              <a:avLst/>
            </a:prstGeom>
            <a:noFill/>
            <a:ln w="9525">
              <a:solidFill>
                <a:schemeClr val="tx1"/>
              </a:solidFill>
              <a:miter lim="800000"/>
              <a:headEnd/>
              <a:tailEnd/>
            </a:ln>
          </p:spPr>
          <p:txBody>
            <a:bodyPr wrap="none"/>
            <a:lstStyle/>
            <a:p>
              <a:endParaRPr lang="en-US"/>
            </a:p>
          </p:txBody>
        </p:sp>
        <p:sp>
          <p:nvSpPr>
            <p:cNvPr id="53268" name="Line 1066"/>
            <p:cNvSpPr>
              <a:spLocks noChangeShapeType="1"/>
            </p:cNvSpPr>
            <p:nvPr/>
          </p:nvSpPr>
          <p:spPr bwMode="auto">
            <a:xfrm>
              <a:off x="3216" y="1392"/>
              <a:ext cx="0" cy="576"/>
            </a:xfrm>
            <a:prstGeom prst="line">
              <a:avLst/>
            </a:prstGeom>
            <a:noFill/>
            <a:ln w="9525">
              <a:solidFill>
                <a:schemeClr val="tx1"/>
              </a:solidFill>
              <a:miter lim="800000"/>
              <a:headEnd/>
              <a:tailEnd/>
            </a:ln>
          </p:spPr>
          <p:txBody>
            <a:bodyPr wrap="none"/>
            <a:lstStyle/>
            <a:p>
              <a:endParaRPr lang="en-US"/>
            </a:p>
          </p:txBody>
        </p:sp>
        <p:sp>
          <p:nvSpPr>
            <p:cNvPr id="53269" name="Line 1067"/>
            <p:cNvSpPr>
              <a:spLocks noChangeShapeType="1"/>
            </p:cNvSpPr>
            <p:nvPr/>
          </p:nvSpPr>
          <p:spPr bwMode="auto">
            <a:xfrm>
              <a:off x="2640" y="1392"/>
              <a:ext cx="0" cy="576"/>
            </a:xfrm>
            <a:prstGeom prst="line">
              <a:avLst/>
            </a:prstGeom>
            <a:noFill/>
            <a:ln w="9525">
              <a:solidFill>
                <a:schemeClr val="tx1"/>
              </a:solidFill>
              <a:miter lim="800000"/>
              <a:headEnd/>
              <a:tailEnd/>
            </a:ln>
          </p:spPr>
          <p:txBody>
            <a:bodyPr wrap="none"/>
            <a:lstStyle/>
            <a:p>
              <a:endParaRPr lang="en-US"/>
            </a:p>
          </p:txBody>
        </p:sp>
        <p:sp>
          <p:nvSpPr>
            <p:cNvPr id="53270" name="Line 1068"/>
            <p:cNvSpPr>
              <a:spLocks noChangeShapeType="1"/>
            </p:cNvSpPr>
            <p:nvPr/>
          </p:nvSpPr>
          <p:spPr bwMode="auto">
            <a:xfrm>
              <a:off x="2832" y="1392"/>
              <a:ext cx="0" cy="576"/>
            </a:xfrm>
            <a:prstGeom prst="line">
              <a:avLst/>
            </a:prstGeom>
            <a:noFill/>
            <a:ln w="9525">
              <a:solidFill>
                <a:schemeClr val="tx1"/>
              </a:solidFill>
              <a:miter lim="800000"/>
              <a:headEnd/>
              <a:tailEnd/>
            </a:ln>
          </p:spPr>
          <p:txBody>
            <a:bodyPr wrap="none"/>
            <a:lstStyle/>
            <a:p>
              <a:endParaRPr lang="en-US"/>
            </a:p>
          </p:txBody>
        </p:sp>
        <p:sp>
          <p:nvSpPr>
            <p:cNvPr id="53271" name="Line 1069"/>
            <p:cNvSpPr>
              <a:spLocks noChangeShapeType="1"/>
            </p:cNvSpPr>
            <p:nvPr/>
          </p:nvSpPr>
          <p:spPr bwMode="auto">
            <a:xfrm>
              <a:off x="3024" y="1392"/>
              <a:ext cx="0" cy="576"/>
            </a:xfrm>
            <a:prstGeom prst="line">
              <a:avLst/>
            </a:prstGeom>
            <a:noFill/>
            <a:ln w="9525">
              <a:solidFill>
                <a:schemeClr val="tx1"/>
              </a:solidFill>
              <a:miter lim="800000"/>
              <a:headEnd/>
              <a:tailEnd/>
            </a:ln>
          </p:spPr>
          <p:txBody>
            <a:bodyPr wrap="none"/>
            <a:lstStyle/>
            <a:p>
              <a:endParaRPr lang="en-US"/>
            </a:p>
          </p:txBody>
        </p:sp>
      </p:grpSp>
      <p:sp>
        <p:nvSpPr>
          <p:cNvPr id="53258" name="AutoShape 1070"/>
          <p:cNvSpPr>
            <a:spLocks noChangeArrowheads="1"/>
          </p:cNvSpPr>
          <p:nvPr/>
        </p:nvSpPr>
        <p:spPr bwMode="auto">
          <a:xfrm>
            <a:off x="4419600" y="1828800"/>
            <a:ext cx="381000" cy="381000"/>
          </a:xfrm>
          <a:prstGeom prst="upDownArrow">
            <a:avLst>
              <a:gd name="adj1" fmla="val 50000"/>
              <a:gd name="adj2" fmla="val 20000"/>
            </a:avLst>
          </a:prstGeom>
          <a:solidFill>
            <a:schemeClr val="hlink"/>
          </a:solidFill>
          <a:ln w="9525">
            <a:solidFill>
              <a:schemeClr val="tx1"/>
            </a:solidFill>
            <a:miter lim="800000"/>
            <a:headEnd/>
            <a:tailEnd/>
          </a:ln>
        </p:spPr>
        <p:txBody>
          <a:bodyPr wrap="none" anchor="ctr"/>
          <a:lstStyle/>
          <a:p>
            <a:endParaRPr lang="en-US"/>
          </a:p>
        </p:txBody>
      </p:sp>
      <p:sp>
        <p:nvSpPr>
          <p:cNvPr id="53259" name="Text Box 1071"/>
          <p:cNvSpPr txBox="1">
            <a:spLocks noChangeArrowheads="1"/>
          </p:cNvSpPr>
          <p:nvPr/>
        </p:nvSpPr>
        <p:spPr bwMode="auto">
          <a:xfrm>
            <a:off x="-92075" y="1404938"/>
            <a:ext cx="184150" cy="457200"/>
          </a:xfrm>
          <a:prstGeom prst="rect">
            <a:avLst/>
          </a:prstGeom>
          <a:noFill/>
          <a:ln w="9525">
            <a:noFill/>
            <a:miter lim="800000"/>
            <a:headEnd/>
            <a:tailEnd/>
          </a:ln>
        </p:spPr>
        <p:txBody>
          <a:bodyPr wrap="none">
            <a:spAutoFit/>
          </a:bodyPr>
          <a:lstStyle/>
          <a:p>
            <a:pPr algn="l"/>
            <a:endParaRPr lang="en-US" sz="2400">
              <a:latin typeface="Tahoma" pitchFamily="34" charset="0"/>
            </a:endParaRPr>
          </a:p>
        </p:txBody>
      </p:sp>
      <p:sp>
        <p:nvSpPr>
          <p:cNvPr id="53260" name="Text Box 1072"/>
          <p:cNvSpPr txBox="1">
            <a:spLocks noChangeArrowheads="1"/>
          </p:cNvSpPr>
          <p:nvPr/>
        </p:nvSpPr>
        <p:spPr bwMode="auto">
          <a:xfrm>
            <a:off x="533400" y="1524000"/>
            <a:ext cx="3621088" cy="1920875"/>
          </a:xfrm>
          <a:prstGeom prst="rect">
            <a:avLst/>
          </a:prstGeom>
          <a:noFill/>
          <a:ln w="9525">
            <a:noFill/>
            <a:miter lim="800000"/>
            <a:headEnd/>
            <a:tailEnd/>
          </a:ln>
        </p:spPr>
        <p:txBody>
          <a:bodyPr wrap="none">
            <a:spAutoFit/>
          </a:bodyPr>
          <a:lstStyle/>
          <a:p>
            <a:pPr algn="l"/>
            <a:r>
              <a:rPr lang="en-US" sz="2000"/>
              <a:t>Cache is much closer to the speed</a:t>
            </a:r>
          </a:p>
          <a:p>
            <a:pPr algn="l"/>
            <a:r>
              <a:rPr lang="en-US" sz="2000"/>
              <a:t>of the CPU, so the CPU doesn’t</a:t>
            </a:r>
          </a:p>
          <a:p>
            <a:pPr algn="l"/>
            <a:r>
              <a:rPr lang="en-US" sz="2000"/>
              <a:t>have to wait nearly as long for</a:t>
            </a:r>
          </a:p>
          <a:p>
            <a:pPr algn="l"/>
            <a:r>
              <a:rPr lang="en-US" sz="2000"/>
              <a:t>stuff that’s already in cache:</a:t>
            </a:r>
          </a:p>
          <a:p>
            <a:pPr algn="l"/>
            <a:r>
              <a:rPr lang="en-US" sz="2000"/>
              <a:t>it can do more</a:t>
            </a:r>
          </a:p>
          <a:p>
            <a:pPr algn="l"/>
            <a:r>
              <a:rPr lang="en-US" sz="2000"/>
              <a:t>operations per second!</a:t>
            </a:r>
          </a:p>
        </p:txBody>
      </p:sp>
      <p:sp>
        <p:nvSpPr>
          <p:cNvPr id="53261" name="Rectangle 1074"/>
          <p:cNvSpPr>
            <a:spLocks noChangeArrowheads="1"/>
          </p:cNvSpPr>
          <p:nvPr/>
        </p:nvSpPr>
        <p:spPr bwMode="auto">
          <a:xfrm>
            <a:off x="5229921" y="3124200"/>
            <a:ext cx="3013967" cy="461665"/>
          </a:xfrm>
          <a:prstGeom prst="rect">
            <a:avLst/>
          </a:prstGeom>
          <a:noFill/>
          <a:ln w="9525">
            <a:noFill/>
            <a:miter lim="800000"/>
            <a:headEnd/>
            <a:tailEnd/>
          </a:ln>
        </p:spPr>
        <p:txBody>
          <a:bodyPr wrap="none">
            <a:spAutoFit/>
          </a:bodyPr>
          <a:lstStyle/>
          <a:p>
            <a:pPr algn="r"/>
            <a:r>
              <a:rPr lang="en-US" sz="2400" dirty="0" smtClean="0"/>
              <a:t>15 GB/sec (2.3%)</a:t>
            </a:r>
            <a:r>
              <a:rPr lang="en-US" sz="2400" dirty="0" smtClean="0">
                <a:solidFill>
                  <a:schemeClr val="bg1"/>
                </a:solidFill>
              </a:rPr>
              <a:t>(1</a:t>
            </a:r>
            <a:r>
              <a:rPr lang="en-US" sz="2400" dirty="0">
                <a:solidFill>
                  <a:schemeClr val="bg1"/>
                </a:solidFill>
              </a:rPr>
              <a:t>%)</a:t>
            </a:r>
            <a:endParaRPr lang="en-US" sz="2400" baseline="30000" dirty="0">
              <a:solidFill>
                <a:schemeClr val="bg1"/>
              </a:solidFill>
            </a:endParaRPr>
          </a:p>
        </p:txBody>
      </p:sp>
      <p:sp>
        <p:nvSpPr>
          <p:cNvPr id="53262" name="Text Box 1075"/>
          <p:cNvSpPr txBox="1">
            <a:spLocks noChangeArrowheads="1"/>
          </p:cNvSpPr>
          <p:nvPr/>
        </p:nvSpPr>
        <p:spPr bwMode="auto">
          <a:xfrm>
            <a:off x="5486400" y="2362200"/>
            <a:ext cx="2236510" cy="461665"/>
          </a:xfrm>
          <a:prstGeom prst="rect">
            <a:avLst/>
          </a:prstGeom>
          <a:noFill/>
          <a:ln w="9525">
            <a:noFill/>
            <a:miter lim="800000"/>
            <a:headEnd/>
            <a:tailEnd/>
          </a:ln>
        </p:spPr>
        <p:txBody>
          <a:bodyPr wrap="none">
            <a:spAutoFit/>
          </a:bodyPr>
          <a:lstStyle/>
          <a:p>
            <a:pPr algn="l"/>
            <a:r>
              <a:rPr lang="en-US" sz="2400" dirty="0" smtClean="0"/>
              <a:t>46 GB/sec (7%)</a:t>
            </a:r>
            <a:endParaRPr lang="en-US" sz="2400" baseline="30000" dirty="0"/>
          </a:p>
        </p:txBody>
      </p:sp>
      <p:sp>
        <p:nvSpPr>
          <p:cNvPr id="53263" name="Rectangle 110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56"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4856" y="1451941"/>
            <a:ext cx="1604488" cy="9740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688002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Download the Slides Beforehand</a:t>
            </a:r>
            <a:endParaRPr lang="en-US" dirty="0"/>
          </a:p>
        </p:txBody>
      </p:sp>
      <p:sp>
        <p:nvSpPr>
          <p:cNvPr id="3" name="Content Placeholder 2"/>
          <p:cNvSpPr>
            <a:spLocks noGrp="1"/>
          </p:cNvSpPr>
          <p:nvPr>
            <p:ph idx="1"/>
          </p:nvPr>
        </p:nvSpPr>
        <p:spPr/>
        <p:txBody>
          <a:bodyPr/>
          <a:lstStyle/>
          <a:p>
            <a:pPr marL="0" indent="0">
              <a:buNone/>
            </a:pPr>
            <a:r>
              <a:rPr lang="en-US" dirty="0" smtClean="0"/>
              <a:t>Before the start of the session, please download the slides from the Supercomputing in Plain English website:</a:t>
            </a:r>
          </a:p>
          <a:p>
            <a:pPr marL="0" indent="0" algn="ctr">
              <a:buNone/>
            </a:pPr>
            <a:r>
              <a:rPr lang="en-US" sz="2000" dirty="0" smtClean="0">
                <a:latin typeface="Courier New" panose="02070309020205020404" pitchFamily="49" charset="0"/>
                <a:cs typeface="Courier New" panose="02070309020205020404" pitchFamily="49" charset="0"/>
                <a:hlinkClick r:id="rId3"/>
              </a:rPr>
              <a:t>http://www.oscer.ou.edu/education/</a:t>
            </a:r>
            <a:endParaRPr lang="en-US" sz="2000" dirty="0" smtClean="0">
              <a:latin typeface="Courier New" panose="02070309020205020404" pitchFamily="49" charset="0"/>
              <a:cs typeface="Courier New" panose="02070309020205020404" pitchFamily="49" charset="0"/>
            </a:endParaRPr>
          </a:p>
          <a:p>
            <a:pPr marL="0" indent="0">
              <a:buNone/>
            </a:pPr>
            <a:r>
              <a:rPr lang="en-US" dirty="0" smtClean="0"/>
              <a:t>That way, if anything goes wrong, you can still follow along with just audio.</a:t>
            </a:r>
          </a:p>
          <a:p>
            <a:pPr marL="0" indent="0">
              <a:buNone/>
            </a:pPr>
            <a:endParaRPr lang="en-US" dirty="0" smtClean="0"/>
          </a:p>
          <a:p>
            <a:pPr marL="0" indent="0">
              <a:buNone/>
            </a:pPr>
            <a:endParaRPr lang="en-US" dirty="0"/>
          </a:p>
          <a:p>
            <a:pPr marL="0" indent="0">
              <a:buNone/>
            </a:pPr>
            <a:endParaRPr lang="en-US" dirty="0"/>
          </a:p>
          <a:p>
            <a:pPr marL="0" indent="0">
              <a:buNone/>
            </a:pPr>
            <a:r>
              <a:rPr lang="en-US" b="1" dirty="0"/>
              <a:t>PLEASE MUTE YOURSELF</a:t>
            </a:r>
            <a:r>
              <a:rPr lang="en-US" b="1" dirty="0" smtClean="0"/>
              <a:t>.</a:t>
            </a:r>
          </a:p>
          <a:p>
            <a:pPr marL="0" indent="0">
              <a:buNone/>
            </a:pPr>
            <a:r>
              <a:rPr lang="en-US" b="1" dirty="0"/>
              <a:t>PLEASE MUTE YOURSELF</a:t>
            </a:r>
            <a:r>
              <a:rPr lang="en-US" b="1" dirty="0" smtClean="0"/>
              <a:t>.</a:t>
            </a:r>
          </a:p>
          <a:p>
            <a:pPr marL="0" indent="0">
              <a:buNone/>
            </a:pPr>
            <a:r>
              <a:rPr lang="en-US" b="1" dirty="0"/>
              <a:t>PLEASE MUTE YOURSELF</a:t>
            </a:r>
            <a:r>
              <a:rPr lang="en-US" b="1" dirty="0" smtClean="0"/>
              <a:t>.</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23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a:t>
            </a:fld>
            <a:endParaRPr lang="en-US"/>
          </a:p>
        </p:txBody>
      </p:sp>
    </p:spTree>
    <p:extLst>
      <p:ext uri="{BB962C8B-B14F-4D97-AF65-F5344CB8AC3E}">
        <p14:creationId xmlns:p14="http://schemas.microsoft.com/office/powerpoint/2010/main" val="25854324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44035" name="Slide Number Placeholder 5"/>
          <p:cNvSpPr>
            <a:spLocks noGrp="1"/>
          </p:cNvSpPr>
          <p:nvPr>
            <p:ph type="sldNum" sz="quarter" idx="11"/>
          </p:nvPr>
        </p:nvSpPr>
        <p:spPr>
          <a:noFill/>
        </p:spPr>
        <p:txBody>
          <a:bodyPr/>
          <a:lstStyle/>
          <a:p>
            <a:fld id="{B26A2C10-0D43-417D-8BD9-09DDF910F988}" type="slidenum">
              <a:rPr lang="en-US"/>
              <a:pPr/>
              <a:t>40</a:t>
            </a:fld>
            <a:endParaRPr lang="en-US"/>
          </a:p>
        </p:txBody>
      </p:sp>
      <p:sp>
        <p:nvSpPr>
          <p:cNvPr id="44036" name="Rectangle 2"/>
          <p:cNvSpPr>
            <a:spLocks noGrp="1" noChangeArrowheads="1"/>
          </p:cNvSpPr>
          <p:nvPr>
            <p:ph type="title"/>
          </p:nvPr>
        </p:nvSpPr>
        <p:spPr/>
        <p:txBody>
          <a:bodyPr/>
          <a:lstStyle/>
          <a:p>
            <a:pPr eaLnBrk="1" hangingPunct="1"/>
            <a:r>
              <a:rPr lang="en-US" dirty="0" smtClean="0"/>
              <a:t>Henry’s Laptop</a:t>
            </a:r>
          </a:p>
        </p:txBody>
      </p:sp>
      <p:sp>
        <p:nvSpPr>
          <p:cNvPr id="44037" name="Rectangle 3"/>
          <p:cNvSpPr>
            <a:spLocks noGrp="1" noChangeArrowheads="1"/>
          </p:cNvSpPr>
          <p:nvPr>
            <p:ph type="body" sz="half" idx="2"/>
          </p:nvPr>
        </p:nvSpPr>
        <p:spPr>
          <a:xfrm>
            <a:off x="3810000" y="1752600"/>
            <a:ext cx="4876800" cy="4132263"/>
          </a:xfrm>
        </p:spPr>
        <p:txBody>
          <a:bodyPr/>
          <a:lstStyle/>
          <a:p>
            <a:pPr eaLnBrk="1" hangingPunct="1"/>
            <a:r>
              <a:rPr lang="en-US" sz="2200" dirty="0" smtClean="0"/>
              <a:t>Intel Core i3-4010U                         dual core, 1.7 GHz, 3 MB L3 Cache</a:t>
            </a:r>
          </a:p>
          <a:p>
            <a:pPr eaLnBrk="1" hangingPunct="1"/>
            <a:r>
              <a:rPr lang="en-US" sz="2200" dirty="0" smtClean="0"/>
              <a:t>12 GB 1600 MHz DDR3L SDRAM</a:t>
            </a:r>
          </a:p>
          <a:p>
            <a:pPr eaLnBrk="1" hangingPunct="1"/>
            <a:r>
              <a:rPr lang="en-US" sz="2200" dirty="0" smtClean="0"/>
              <a:t>340 GB SATA 5400 RPM Hard Drive</a:t>
            </a:r>
          </a:p>
          <a:p>
            <a:pPr eaLnBrk="1" hangingPunct="1"/>
            <a:r>
              <a:rPr lang="en-US" sz="2200" dirty="0" smtClean="0"/>
              <a:t>DVD</a:t>
            </a:r>
            <a:r>
              <a:rPr lang="en-US" sz="2200" u="sng" dirty="0" smtClean="0"/>
              <a:t>+</a:t>
            </a:r>
            <a:r>
              <a:rPr lang="en-US" sz="2200" dirty="0" smtClean="0"/>
              <a:t>RW/CD-RW Drive</a:t>
            </a:r>
          </a:p>
          <a:p>
            <a:pPr eaLnBrk="1" hangingPunct="1"/>
            <a:r>
              <a:rPr lang="en-US" sz="2200" dirty="0" smtClean="0"/>
              <a:t>1 </a:t>
            </a:r>
            <a:r>
              <a:rPr lang="en-US" sz="2200" dirty="0" err="1" smtClean="0"/>
              <a:t>Gbps</a:t>
            </a:r>
            <a:r>
              <a:rPr lang="en-US" sz="2200" dirty="0" smtClean="0"/>
              <a:t> Ethernet Adapter</a:t>
            </a:r>
          </a:p>
        </p:txBody>
      </p:sp>
      <p:sp>
        <p:nvSpPr>
          <p:cNvPr id="44038" name="Text Box 4"/>
          <p:cNvSpPr txBox="1">
            <a:spLocks noChangeArrowheads="1"/>
          </p:cNvSpPr>
          <p:nvPr/>
        </p:nvSpPr>
        <p:spPr bwMode="auto">
          <a:xfrm>
            <a:off x="364533" y="1828800"/>
            <a:ext cx="3536546" cy="523220"/>
          </a:xfrm>
          <a:prstGeom prst="rect">
            <a:avLst/>
          </a:prstGeom>
          <a:noFill/>
          <a:ln w="9525">
            <a:noFill/>
            <a:miter lim="800000"/>
            <a:headEnd/>
            <a:tailEnd/>
          </a:ln>
        </p:spPr>
        <p:txBody>
          <a:bodyPr wrap="none">
            <a:spAutoFit/>
          </a:bodyPr>
          <a:lstStyle/>
          <a:p>
            <a:r>
              <a:rPr lang="en-US" sz="2800" b="1" dirty="0" smtClean="0"/>
              <a:t>Dell Latitude E5540</a:t>
            </a:r>
            <a:r>
              <a:rPr lang="en-US" sz="2800" b="1" baseline="30000" dirty="0" smtClean="0"/>
              <a:t>[4</a:t>
            </a:r>
            <a:r>
              <a:rPr lang="en-US" sz="2800" b="1" baseline="30000" dirty="0"/>
              <a:t>]</a:t>
            </a:r>
          </a:p>
        </p:txBody>
      </p:sp>
      <p:sp>
        <p:nvSpPr>
          <p:cNvPr id="44039" name="Rectangle 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9"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5862" y="2639357"/>
            <a:ext cx="2924138" cy="177519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39"/>
          <p:cNvSpPr txBox="1">
            <a:spLocks noChangeArrowheads="1"/>
          </p:cNvSpPr>
          <p:nvPr/>
        </p:nvSpPr>
        <p:spPr bwMode="auto">
          <a:xfrm>
            <a:off x="1173560" y="4414551"/>
            <a:ext cx="1752600" cy="369332"/>
          </a:xfrm>
          <a:prstGeom prst="rect">
            <a:avLst/>
          </a:prstGeom>
          <a:noFill/>
          <a:ln w="9525">
            <a:noFill/>
            <a:miter lim="800000"/>
            <a:headEnd/>
            <a:tailEnd/>
          </a:ln>
          <a:effectLst/>
        </p:spPr>
        <p:txBody>
          <a:bodyPr>
            <a:spAutoFit/>
          </a:bodyPr>
          <a:lstStyle/>
          <a:p>
            <a:pPr>
              <a:spcBef>
                <a:spcPct val="50000"/>
              </a:spcBef>
            </a:pPr>
            <a:r>
              <a:rPr lang="en-US" sz="600" dirty="0" smtClean="0">
                <a:latin typeface="Courier New" pitchFamily="49" charset="0"/>
                <a:hlinkClick r:id="rId6"/>
              </a:rPr>
              <a:t>http://content.hwigroup.net/images/products/xl/204419/dell_latitude_e5540_55405115.jpg</a:t>
            </a:r>
            <a:endParaRPr lang="en-US" sz="600" dirty="0">
              <a:latin typeface="Courier New" pitchFamily="49" charset="0"/>
            </a:endParaRPr>
          </a:p>
        </p:txBody>
      </p:sp>
    </p:spTree>
    <p:custDataLst>
      <p:tags r:id="rId1"/>
    </p:custDataLst>
    <p:extLst>
      <p:ext uri="{BB962C8B-B14F-4D97-AF65-F5344CB8AC3E}">
        <p14:creationId xmlns:p14="http://schemas.microsoft.com/office/powerpoint/2010/main" val="404469178"/>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55299" name="Slide Number Placeholder 4"/>
          <p:cNvSpPr>
            <a:spLocks noGrp="1"/>
          </p:cNvSpPr>
          <p:nvPr>
            <p:ph type="sldNum" sz="quarter" idx="11"/>
          </p:nvPr>
        </p:nvSpPr>
        <p:spPr>
          <a:noFill/>
        </p:spPr>
        <p:txBody>
          <a:bodyPr/>
          <a:lstStyle/>
          <a:p>
            <a:fld id="{4AAC9FDC-7849-439A-B3BA-205527E9066B}" type="slidenum">
              <a:rPr lang="en-US"/>
              <a:pPr/>
              <a:t>41</a:t>
            </a:fld>
            <a:endParaRPr lang="en-US"/>
          </a:p>
        </p:txBody>
      </p:sp>
      <p:sp>
        <p:nvSpPr>
          <p:cNvPr id="55301" name="Rectangle 2"/>
          <p:cNvSpPr>
            <a:spLocks noGrp="1" noChangeArrowheads="1"/>
          </p:cNvSpPr>
          <p:nvPr>
            <p:ph type="title"/>
          </p:nvPr>
        </p:nvSpPr>
        <p:spPr/>
        <p:txBody>
          <a:bodyPr/>
          <a:lstStyle/>
          <a:p>
            <a:pPr eaLnBrk="1" hangingPunct="1"/>
            <a:r>
              <a:rPr lang="en-US" smtClean="0"/>
              <a:t>Storage Speed, Size, Cost</a:t>
            </a:r>
          </a:p>
        </p:txBody>
      </p:sp>
      <p:graphicFrame>
        <p:nvGraphicFramePr>
          <p:cNvPr id="45588" name="Group 532"/>
          <p:cNvGraphicFramePr>
            <a:graphicFrameLocks noGrp="1"/>
          </p:cNvGraphicFramePr>
          <p:nvPr>
            <p:ph type="tbl" idx="1"/>
            <p:extLst>
              <p:ext uri="{D42A27DB-BD31-4B8C-83A1-F6EECF244321}">
                <p14:modId xmlns:p14="http://schemas.microsoft.com/office/powerpoint/2010/main" val="2480624788"/>
              </p:ext>
            </p:extLst>
          </p:nvPr>
        </p:nvGraphicFramePr>
        <p:xfrm>
          <a:off x="685800" y="1371600"/>
          <a:ext cx="7797800" cy="3975227"/>
        </p:xfrm>
        <a:graphic>
          <a:graphicData uri="http://schemas.openxmlformats.org/drawingml/2006/table">
            <a:tbl>
              <a:tblPr/>
              <a:tblGrid>
                <a:gridCol w="1066800"/>
                <a:gridCol w="1066800"/>
                <a:gridCol w="863600"/>
                <a:gridCol w="990600"/>
                <a:gridCol w="838200"/>
                <a:gridCol w="1019175"/>
                <a:gridCol w="962025"/>
                <a:gridCol w="990600"/>
              </a:tblGrid>
              <a:tr h="1131888">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Henry’s</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2000" b="1" i="0" u="none" strike="noStrike" cap="none" normalizeH="0" baseline="0" dirty="0" smtClean="0">
                          <a:ln>
                            <a:noFill/>
                          </a:ln>
                          <a:solidFill>
                            <a:schemeClr val="tx1"/>
                          </a:solidFill>
                          <a:effectLst/>
                          <a:latin typeface="Times New Roman" pitchFamily="18" charset="0"/>
                        </a:rPr>
                        <a:t>Laptop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Registers</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(Intel  Core2 Duo</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Cache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(L3)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Main</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Memory</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(1600MHz DDR3L SDRAM)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Hard Drive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Flash Thumb Drive (USB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Ethernet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(1000 Mbps)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Blu-Ray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Speed</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(MB/sec)</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[peak]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668,672</a:t>
                      </a:r>
                      <a:r>
                        <a:rPr kumimoji="0" lang="en-US" sz="1400" b="0" i="0" u="none" strike="noStrike" cap="none" normalizeH="0" baseline="30000" dirty="0" smtClean="0">
                          <a:ln>
                            <a:noFill/>
                          </a:ln>
                          <a:solidFill>
                            <a:schemeClr val="tx1"/>
                          </a:solidFill>
                          <a:effectLst/>
                          <a:latin typeface="Times New Roman" pitchFamily="18" charset="0"/>
                        </a:rPr>
                        <a:t>[6]</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(16 GFLOP/s*)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46,000</a:t>
                      </a:r>
                      <a:endParaRPr kumimoji="0" lang="en-US" sz="1400" b="0" i="0" u="none" strike="noStrike" cap="none" normalizeH="0" baseline="3000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15,000 </a:t>
                      </a:r>
                      <a:r>
                        <a:rPr kumimoji="0" lang="en-US" sz="1400" b="0" i="0" u="none" strike="noStrike" cap="none" normalizeH="0" baseline="30000" dirty="0" smtClean="0">
                          <a:ln>
                            <a:noFill/>
                          </a:ln>
                          <a:solidFill>
                            <a:schemeClr val="tx1"/>
                          </a:solidFill>
                          <a:effectLst/>
                          <a:latin typeface="Times New Roman" pitchFamily="18"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100</a:t>
                      </a:r>
                      <a:r>
                        <a:rPr kumimoji="0" lang="en-US" sz="1400" b="0" i="0" u="none" strike="noStrike" cap="none" normalizeH="0" baseline="30000" dirty="0" smtClean="0">
                          <a:ln>
                            <a:noFill/>
                          </a:ln>
                          <a:solidFill>
                            <a:schemeClr val="tx1"/>
                          </a:solidFill>
                          <a:effectLst/>
                          <a:latin typeface="Times New Roman" pitchFamily="18"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625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125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72             </a:t>
                      </a:r>
                      <a:r>
                        <a:rPr kumimoji="0" lang="en-US" sz="1400" b="0" i="0" u="none" strike="noStrike" cap="none" normalizeH="0" baseline="30000" dirty="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Size</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10,752 bytes**</a:t>
                      </a:r>
                    </a:p>
                    <a:p>
                      <a:pPr marL="0" marR="0" lvl="0" indent="0" algn="ctr" defTabSz="914400" rtl="0" eaLnBrk="1" fontAlgn="base" latinLnBrk="0" hangingPunct="1">
                        <a:lnSpc>
                          <a:spcPct val="12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30000" dirty="0" smtClean="0">
                          <a:ln>
                            <a:noFill/>
                          </a:ln>
                          <a:solidFill>
                            <a:schemeClr val="tx1"/>
                          </a:solidFill>
                          <a:effectLst/>
                          <a:latin typeface="Times New Roman" pitchFamily="18" charset="0"/>
                        </a:rPr>
                        <a:t>[11]</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12,288</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4096 times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200" b="0" i="0" u="none" strike="noStrike" cap="none" normalizeH="0" baseline="0" dirty="0" smtClean="0">
                          <a:ln>
                            <a:noFill/>
                          </a:ln>
                          <a:solidFill>
                            <a:schemeClr val="tx1"/>
                          </a:solidFill>
                          <a:effectLst/>
                          <a:latin typeface="Times New Roman" pitchFamily="18" charset="0"/>
                        </a:rPr>
                        <a:t>340,000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1024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unlimited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3113">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Cost</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endParaRPr kumimoji="0" lang="en-US" sz="14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smtClean="0">
                          <a:ln>
                            <a:noFill/>
                          </a:ln>
                          <a:solidFill>
                            <a:schemeClr val="tx1"/>
                          </a:solidFill>
                          <a:effectLst/>
                          <a:latin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$20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$0.0093     [12]</a:t>
                      </a:r>
                    </a:p>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000" b="0" i="0" u="none" strike="noStrike" cap="none" normalizeH="0" baseline="0" dirty="0" smtClean="0">
                          <a:ln>
                            <a:noFill/>
                          </a:ln>
                          <a:solidFill>
                            <a:schemeClr val="tx1"/>
                          </a:solidFill>
                          <a:effectLst/>
                          <a:latin typeface="Times New Roman" pitchFamily="18" charset="0"/>
                        </a:rPr>
                        <a:t>~1/2000 as much as cache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$0.00003</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300" b="0" i="0" u="none" strike="noStrike" cap="none" normalizeH="0" baseline="0" dirty="0" smtClean="0">
                          <a:ln>
                            <a:noFill/>
                          </a:ln>
                          <a:solidFill>
                            <a:schemeClr val="tx1"/>
                          </a:solidFill>
                          <a:effectLst/>
                          <a:latin typeface="Times New Roman" pitchFamily="18" charset="0"/>
                        </a:rPr>
                        <a:t>$0.00018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charged</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per month</a:t>
                      </a:r>
                    </a:p>
                    <a:p>
                      <a:pPr marL="0" marR="0" lvl="0" indent="0" algn="ctr" defTabSz="914400" rtl="0" eaLnBrk="1" fontAlgn="base" latinLnBrk="0" hangingPunct="1">
                        <a:lnSpc>
                          <a:spcPct val="8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(typically)</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333399"/>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Times New Roman" pitchFamily="18" charset="0"/>
                        </a:rPr>
                        <a:t>$0.00006 </a:t>
                      </a:r>
                      <a:r>
                        <a:rPr kumimoji="0" lang="en-US" sz="1400" b="0" i="0" u="none" strike="noStrike" cap="none" normalizeH="0" baseline="30000" dirty="0" smtClean="0">
                          <a:ln>
                            <a:noFill/>
                          </a:ln>
                          <a:solidFill>
                            <a:schemeClr val="tx1"/>
                          </a:solidFill>
                          <a:effectLst/>
                          <a:latin typeface="Times New Roman" pitchFamily="18"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49" name="Text Box 221"/>
          <p:cNvSpPr txBox="1">
            <a:spLocks noChangeArrowheads="1"/>
          </p:cNvSpPr>
          <p:nvPr/>
        </p:nvSpPr>
        <p:spPr bwMode="auto">
          <a:xfrm>
            <a:off x="762000" y="5257800"/>
            <a:ext cx="5362365" cy="830997"/>
          </a:xfrm>
          <a:prstGeom prst="rect">
            <a:avLst/>
          </a:prstGeom>
          <a:noFill/>
          <a:ln w="9525">
            <a:noFill/>
            <a:miter lim="800000"/>
            <a:headEnd/>
            <a:tailEnd/>
          </a:ln>
        </p:spPr>
        <p:txBody>
          <a:bodyPr wrap="none">
            <a:spAutoFit/>
          </a:bodyPr>
          <a:lstStyle/>
          <a:p>
            <a:pPr marL="457200" indent="-457200" algn="l"/>
            <a:r>
              <a:rPr lang="en-US" sz="1600" dirty="0"/>
              <a:t>*   </a:t>
            </a:r>
            <a:r>
              <a:rPr lang="en-US" sz="1600" u="sng" dirty="0"/>
              <a:t>G</a:t>
            </a:r>
            <a:r>
              <a:rPr lang="en-US" sz="1600" u="sng" dirty="0" smtClean="0"/>
              <a:t>FLOP/s</a:t>
            </a:r>
            <a:r>
              <a:rPr lang="en-US" sz="1600" dirty="0"/>
              <a:t>: </a:t>
            </a:r>
            <a:r>
              <a:rPr lang="en-US" sz="1600" dirty="0" smtClean="0"/>
              <a:t>billions </a:t>
            </a:r>
            <a:r>
              <a:rPr lang="en-US" sz="1600" dirty="0"/>
              <a:t>of floating point operations per second</a:t>
            </a:r>
          </a:p>
          <a:p>
            <a:pPr marL="457200" indent="-457200" algn="l"/>
            <a:r>
              <a:rPr lang="en-US" sz="1600" dirty="0"/>
              <a:t>** </a:t>
            </a:r>
            <a:r>
              <a:rPr lang="en-US" sz="1600" dirty="0" smtClean="0"/>
              <a:t>168 256-bit integer vector registers,</a:t>
            </a:r>
          </a:p>
          <a:p>
            <a:pPr marL="457200" indent="-457200" algn="l"/>
            <a:r>
              <a:rPr lang="en-US" sz="1600" dirty="0" smtClean="0"/>
              <a:t>     168 256-bit floating point vector registers</a:t>
            </a:r>
            <a:endParaRPr lang="en-US" sz="1600" dirty="0"/>
          </a:p>
        </p:txBody>
      </p:sp>
      <p:sp>
        <p:nvSpPr>
          <p:cNvPr id="55350" name="Rectangle 565"/>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pic>
        <p:nvPicPr>
          <p:cNvPr id="11" name="Picture 2" descr="http://content.hwigroup.net/images/products/xl/204419/dell_latitude_e5540_554051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1400" y="5412799"/>
            <a:ext cx="1113518" cy="6759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162796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Storage Hierarchy?</a:t>
            </a:r>
            <a:endParaRPr lang="en-US" dirty="0"/>
          </a:p>
        </p:txBody>
      </p:sp>
      <p:sp>
        <p:nvSpPr>
          <p:cNvPr id="3" name="Content Placeholder 2"/>
          <p:cNvSpPr>
            <a:spLocks noGrp="1"/>
          </p:cNvSpPr>
          <p:nvPr>
            <p:ph idx="1"/>
          </p:nvPr>
        </p:nvSpPr>
        <p:spPr>
          <a:xfrm>
            <a:off x="609600" y="1371600"/>
            <a:ext cx="8077200" cy="4648200"/>
          </a:xfrm>
        </p:spPr>
        <p:txBody>
          <a:bodyPr/>
          <a:lstStyle/>
          <a:p>
            <a:pPr>
              <a:buNone/>
            </a:pPr>
            <a:r>
              <a:rPr lang="en-US" dirty="0" smtClean="0"/>
              <a:t>Why does the Storage Hierarchy always work? Why are faster forms of storage more expensive and slower forms cheaper?</a:t>
            </a:r>
          </a:p>
          <a:p>
            <a:pPr>
              <a:buNone/>
            </a:pPr>
            <a:r>
              <a:rPr lang="en-US" dirty="0" smtClean="0"/>
              <a:t>Proof by contradiction:</a:t>
            </a:r>
          </a:p>
          <a:p>
            <a:pPr>
              <a:buNone/>
            </a:pPr>
            <a:r>
              <a:rPr lang="en-US" dirty="0" smtClean="0"/>
              <a:t>Suppose there were a storage technology that was </a:t>
            </a:r>
            <a:r>
              <a:rPr lang="en-US" b="1" dirty="0" smtClean="0"/>
              <a:t>slow</a:t>
            </a:r>
            <a:r>
              <a:rPr lang="en-US" dirty="0" smtClean="0"/>
              <a:t> and </a:t>
            </a:r>
            <a:r>
              <a:rPr lang="en-US" b="1" dirty="0" smtClean="0"/>
              <a:t>expensive</a:t>
            </a:r>
            <a:r>
              <a:rPr lang="en-US" dirty="0" smtClean="0"/>
              <a:t>.</a:t>
            </a:r>
          </a:p>
          <a:p>
            <a:pPr>
              <a:buNone/>
            </a:pPr>
            <a:r>
              <a:rPr lang="en-US" dirty="0" smtClean="0"/>
              <a:t>How much of it would you buy?</a:t>
            </a:r>
          </a:p>
          <a:p>
            <a:pPr>
              <a:buNone/>
            </a:pPr>
            <a:endParaRPr lang="en-US" sz="1600" dirty="0" smtClean="0"/>
          </a:p>
          <a:p>
            <a:pPr>
              <a:buNone/>
            </a:pPr>
            <a:r>
              <a:rPr lang="en-US" dirty="0" smtClean="0"/>
              <a:t>Comparison</a:t>
            </a:r>
          </a:p>
          <a:p>
            <a:r>
              <a:rPr lang="en-US" sz="2250" dirty="0" smtClean="0"/>
              <a:t>Floppy: 1.44 MB each, $0.69 ($0.48 per MB), speed 0.03 MB/sec</a:t>
            </a:r>
          </a:p>
          <a:p>
            <a:r>
              <a:rPr lang="en-US" sz="2250" dirty="0" smtClean="0"/>
              <a:t>Blu-Ray: 25 GB Disk ~$1 ($0.00006 per MB), speed 72 MB/sec</a:t>
            </a:r>
          </a:p>
          <a:p>
            <a:pPr>
              <a:buNone/>
            </a:pPr>
            <a:r>
              <a:rPr lang="en-US" dirty="0" smtClean="0"/>
              <a:t>Not surprisingly, no one buys floppy disks any more.</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23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762000" y="1981200"/>
            <a:ext cx="8001000" cy="990600"/>
          </a:xfrm>
        </p:spPr>
        <p:txBody>
          <a:bodyPr/>
          <a:lstStyle/>
          <a:p>
            <a:pPr eaLnBrk="1" hangingPunct="1"/>
            <a:r>
              <a:rPr lang="en-US" sz="6000" smtClean="0"/>
              <a:t>Parallelism</a:t>
            </a:r>
          </a:p>
        </p:txBody>
      </p:sp>
      <p:sp>
        <p:nvSpPr>
          <p:cNvPr id="56323" name="Rectangle 3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57347" name="Slide Number Placeholder 5"/>
          <p:cNvSpPr>
            <a:spLocks noGrp="1"/>
          </p:cNvSpPr>
          <p:nvPr>
            <p:ph type="sldNum" sz="quarter" idx="11"/>
          </p:nvPr>
        </p:nvSpPr>
        <p:spPr>
          <a:noFill/>
        </p:spPr>
        <p:txBody>
          <a:bodyPr/>
          <a:lstStyle/>
          <a:p>
            <a:fld id="{46E5D6A6-AC34-4349-8846-DD007C95543D}" type="slidenum">
              <a:rPr lang="en-US"/>
              <a:pPr/>
              <a:t>44</a:t>
            </a:fld>
            <a:endParaRPr lang="en-US"/>
          </a:p>
        </p:txBody>
      </p:sp>
      <p:sp>
        <p:nvSpPr>
          <p:cNvPr id="57348" name="Rectangle 2"/>
          <p:cNvSpPr>
            <a:spLocks noGrp="1" noChangeArrowheads="1"/>
          </p:cNvSpPr>
          <p:nvPr>
            <p:ph type="title"/>
          </p:nvPr>
        </p:nvSpPr>
        <p:spPr>
          <a:xfrm>
            <a:off x="152400" y="228600"/>
            <a:ext cx="8763000" cy="838200"/>
          </a:xfrm>
        </p:spPr>
        <p:txBody>
          <a:bodyPr/>
          <a:lstStyle/>
          <a:p>
            <a:pPr eaLnBrk="1" hangingPunct="1"/>
            <a:r>
              <a:rPr lang="en-US" smtClean="0"/>
              <a:t>Parallelism</a:t>
            </a:r>
          </a:p>
        </p:txBody>
      </p:sp>
      <p:pic>
        <p:nvPicPr>
          <p:cNvPr id="57349" name="Picture 3" descr="bd04955_"/>
          <p:cNvPicPr>
            <a:picLocks noChangeAspect="1" noChangeArrowheads="1"/>
          </p:cNvPicPr>
          <p:nvPr/>
        </p:nvPicPr>
        <p:blipFill>
          <a:blip r:embed="rId5" cstate="print"/>
          <a:srcRect/>
          <a:stretch>
            <a:fillRect/>
          </a:stretch>
        </p:blipFill>
        <p:spPr bwMode="auto">
          <a:xfrm>
            <a:off x="838200" y="3957638"/>
            <a:ext cx="3167063" cy="2136775"/>
          </a:xfrm>
          <a:prstGeom prst="rect">
            <a:avLst/>
          </a:prstGeom>
          <a:noFill/>
          <a:ln w="9525">
            <a:noFill/>
            <a:miter lim="800000"/>
            <a:headEnd/>
            <a:tailEnd/>
          </a:ln>
        </p:spPr>
      </p:pic>
      <p:pic>
        <p:nvPicPr>
          <p:cNvPr id="57350" name="Picture 4" descr="bd04955_"/>
          <p:cNvPicPr>
            <a:picLocks noChangeAspect="1" noChangeArrowheads="1"/>
          </p:cNvPicPr>
          <p:nvPr/>
        </p:nvPicPr>
        <p:blipFill>
          <a:blip r:embed="rId5" cstate="print"/>
          <a:srcRect/>
          <a:stretch>
            <a:fillRect/>
          </a:stretch>
        </p:blipFill>
        <p:spPr bwMode="auto">
          <a:xfrm>
            <a:off x="5791200" y="3124200"/>
            <a:ext cx="1143000" cy="771525"/>
          </a:xfrm>
          <a:prstGeom prst="rect">
            <a:avLst/>
          </a:prstGeom>
          <a:noFill/>
          <a:ln w="9525">
            <a:noFill/>
            <a:miter lim="800000"/>
            <a:headEnd/>
            <a:tailEnd/>
          </a:ln>
        </p:spPr>
      </p:pic>
      <p:pic>
        <p:nvPicPr>
          <p:cNvPr id="57351" name="Picture 5" descr="bd04955_"/>
          <p:cNvPicPr>
            <a:picLocks noChangeAspect="1" noChangeArrowheads="1"/>
          </p:cNvPicPr>
          <p:nvPr/>
        </p:nvPicPr>
        <p:blipFill>
          <a:blip r:embed="rId5" cstate="print"/>
          <a:srcRect/>
          <a:stretch>
            <a:fillRect/>
          </a:stretch>
        </p:blipFill>
        <p:spPr bwMode="auto">
          <a:xfrm>
            <a:off x="4495800" y="3124200"/>
            <a:ext cx="1143000" cy="771525"/>
          </a:xfrm>
          <a:prstGeom prst="rect">
            <a:avLst/>
          </a:prstGeom>
          <a:noFill/>
          <a:ln w="9525">
            <a:noFill/>
            <a:miter lim="800000"/>
            <a:headEnd/>
            <a:tailEnd/>
          </a:ln>
        </p:spPr>
      </p:pic>
      <p:pic>
        <p:nvPicPr>
          <p:cNvPr id="57352" name="Picture 6" descr="bd04955_"/>
          <p:cNvPicPr>
            <a:picLocks noChangeAspect="1" noChangeArrowheads="1"/>
          </p:cNvPicPr>
          <p:nvPr/>
        </p:nvPicPr>
        <p:blipFill>
          <a:blip r:embed="rId5" cstate="print"/>
          <a:srcRect/>
          <a:stretch>
            <a:fillRect/>
          </a:stretch>
        </p:blipFill>
        <p:spPr bwMode="auto">
          <a:xfrm>
            <a:off x="7010400" y="2286000"/>
            <a:ext cx="1143000" cy="771525"/>
          </a:xfrm>
          <a:prstGeom prst="rect">
            <a:avLst/>
          </a:prstGeom>
          <a:noFill/>
          <a:ln w="9525">
            <a:noFill/>
            <a:miter lim="800000"/>
            <a:headEnd/>
            <a:tailEnd/>
          </a:ln>
        </p:spPr>
      </p:pic>
      <p:pic>
        <p:nvPicPr>
          <p:cNvPr id="57353" name="Picture 7" descr="bd04955_"/>
          <p:cNvPicPr>
            <a:picLocks noChangeAspect="1" noChangeArrowheads="1"/>
          </p:cNvPicPr>
          <p:nvPr/>
        </p:nvPicPr>
        <p:blipFill>
          <a:blip r:embed="rId5" cstate="print"/>
          <a:srcRect/>
          <a:stretch>
            <a:fillRect/>
          </a:stretch>
        </p:blipFill>
        <p:spPr bwMode="auto">
          <a:xfrm>
            <a:off x="5791200" y="2286000"/>
            <a:ext cx="1143000" cy="771525"/>
          </a:xfrm>
          <a:prstGeom prst="rect">
            <a:avLst/>
          </a:prstGeom>
          <a:noFill/>
          <a:ln w="9525">
            <a:noFill/>
            <a:miter lim="800000"/>
            <a:headEnd/>
            <a:tailEnd/>
          </a:ln>
        </p:spPr>
      </p:pic>
      <p:pic>
        <p:nvPicPr>
          <p:cNvPr id="57354" name="Picture 8" descr="bd04955_"/>
          <p:cNvPicPr>
            <a:picLocks noChangeAspect="1" noChangeArrowheads="1"/>
          </p:cNvPicPr>
          <p:nvPr/>
        </p:nvPicPr>
        <p:blipFill>
          <a:blip r:embed="rId5" cstate="print"/>
          <a:srcRect/>
          <a:stretch>
            <a:fillRect/>
          </a:stretch>
        </p:blipFill>
        <p:spPr bwMode="auto">
          <a:xfrm>
            <a:off x="4419600" y="2286000"/>
            <a:ext cx="1143000" cy="771525"/>
          </a:xfrm>
          <a:prstGeom prst="rect">
            <a:avLst/>
          </a:prstGeom>
          <a:noFill/>
          <a:ln w="9525">
            <a:noFill/>
            <a:miter lim="800000"/>
            <a:headEnd/>
            <a:tailEnd/>
          </a:ln>
        </p:spPr>
      </p:pic>
      <p:pic>
        <p:nvPicPr>
          <p:cNvPr id="57355" name="Picture 9" descr="bd04955_"/>
          <p:cNvPicPr>
            <a:picLocks noChangeAspect="1" noChangeArrowheads="1"/>
          </p:cNvPicPr>
          <p:nvPr/>
        </p:nvPicPr>
        <p:blipFill>
          <a:blip r:embed="rId5" cstate="print"/>
          <a:srcRect/>
          <a:stretch>
            <a:fillRect/>
          </a:stretch>
        </p:blipFill>
        <p:spPr bwMode="auto">
          <a:xfrm>
            <a:off x="7010400" y="1371600"/>
            <a:ext cx="1143000" cy="771525"/>
          </a:xfrm>
          <a:prstGeom prst="rect">
            <a:avLst/>
          </a:prstGeom>
          <a:noFill/>
          <a:ln w="9525">
            <a:noFill/>
            <a:miter lim="800000"/>
            <a:headEnd/>
            <a:tailEnd/>
          </a:ln>
        </p:spPr>
      </p:pic>
      <p:pic>
        <p:nvPicPr>
          <p:cNvPr id="57356" name="Picture 10" descr="bd04955_"/>
          <p:cNvPicPr>
            <a:picLocks noChangeAspect="1" noChangeArrowheads="1"/>
          </p:cNvPicPr>
          <p:nvPr/>
        </p:nvPicPr>
        <p:blipFill>
          <a:blip r:embed="rId5" cstate="print"/>
          <a:srcRect/>
          <a:stretch>
            <a:fillRect/>
          </a:stretch>
        </p:blipFill>
        <p:spPr bwMode="auto">
          <a:xfrm>
            <a:off x="5791200" y="1371600"/>
            <a:ext cx="1143000" cy="771525"/>
          </a:xfrm>
          <a:prstGeom prst="rect">
            <a:avLst/>
          </a:prstGeom>
          <a:noFill/>
          <a:ln w="9525">
            <a:noFill/>
            <a:miter lim="800000"/>
            <a:headEnd/>
            <a:tailEnd/>
          </a:ln>
        </p:spPr>
      </p:pic>
      <p:pic>
        <p:nvPicPr>
          <p:cNvPr id="57357" name="Picture 11" descr="bd04955_"/>
          <p:cNvPicPr>
            <a:picLocks noChangeAspect="1" noChangeArrowheads="1"/>
          </p:cNvPicPr>
          <p:nvPr/>
        </p:nvPicPr>
        <p:blipFill>
          <a:blip r:embed="rId5" cstate="print"/>
          <a:srcRect/>
          <a:stretch>
            <a:fillRect/>
          </a:stretch>
        </p:blipFill>
        <p:spPr bwMode="auto">
          <a:xfrm>
            <a:off x="4495800" y="1371600"/>
            <a:ext cx="1143000" cy="771525"/>
          </a:xfrm>
          <a:prstGeom prst="rect">
            <a:avLst/>
          </a:prstGeom>
          <a:noFill/>
          <a:ln w="9525">
            <a:noFill/>
            <a:miter lim="800000"/>
            <a:headEnd/>
            <a:tailEnd/>
          </a:ln>
        </p:spPr>
      </p:pic>
      <p:pic>
        <p:nvPicPr>
          <p:cNvPr id="57358" name="Picture 12" descr="bd04955_"/>
          <p:cNvPicPr>
            <a:picLocks noChangeAspect="1" noChangeArrowheads="1"/>
          </p:cNvPicPr>
          <p:nvPr/>
        </p:nvPicPr>
        <p:blipFill>
          <a:blip r:embed="rId5" cstate="print"/>
          <a:srcRect/>
          <a:stretch>
            <a:fillRect/>
          </a:stretch>
        </p:blipFill>
        <p:spPr bwMode="auto">
          <a:xfrm>
            <a:off x="5791200" y="3962400"/>
            <a:ext cx="1143000" cy="771525"/>
          </a:xfrm>
          <a:prstGeom prst="rect">
            <a:avLst/>
          </a:prstGeom>
          <a:noFill/>
          <a:ln w="9525">
            <a:noFill/>
            <a:miter lim="800000"/>
            <a:headEnd/>
            <a:tailEnd/>
          </a:ln>
        </p:spPr>
      </p:pic>
      <p:pic>
        <p:nvPicPr>
          <p:cNvPr id="57359" name="Picture 13" descr="bd04955_"/>
          <p:cNvPicPr>
            <a:picLocks noChangeAspect="1" noChangeArrowheads="1"/>
          </p:cNvPicPr>
          <p:nvPr/>
        </p:nvPicPr>
        <p:blipFill>
          <a:blip r:embed="rId5" cstate="print"/>
          <a:srcRect/>
          <a:stretch>
            <a:fillRect/>
          </a:stretch>
        </p:blipFill>
        <p:spPr bwMode="auto">
          <a:xfrm>
            <a:off x="7010400" y="3962400"/>
            <a:ext cx="1143000" cy="771525"/>
          </a:xfrm>
          <a:prstGeom prst="rect">
            <a:avLst/>
          </a:prstGeom>
          <a:noFill/>
          <a:ln w="9525">
            <a:noFill/>
            <a:miter lim="800000"/>
            <a:headEnd/>
            <a:tailEnd/>
          </a:ln>
        </p:spPr>
      </p:pic>
      <p:pic>
        <p:nvPicPr>
          <p:cNvPr id="57360" name="Picture 14" descr="bd04955_"/>
          <p:cNvPicPr>
            <a:picLocks noChangeAspect="1" noChangeArrowheads="1"/>
          </p:cNvPicPr>
          <p:nvPr/>
        </p:nvPicPr>
        <p:blipFill>
          <a:blip r:embed="rId5" cstate="print"/>
          <a:srcRect/>
          <a:stretch>
            <a:fillRect/>
          </a:stretch>
        </p:blipFill>
        <p:spPr bwMode="auto">
          <a:xfrm>
            <a:off x="7010400" y="3124200"/>
            <a:ext cx="1143000" cy="771525"/>
          </a:xfrm>
          <a:prstGeom prst="rect">
            <a:avLst/>
          </a:prstGeom>
          <a:noFill/>
          <a:ln w="9525">
            <a:noFill/>
            <a:miter lim="800000"/>
            <a:headEnd/>
            <a:tailEnd/>
          </a:ln>
        </p:spPr>
      </p:pic>
      <p:pic>
        <p:nvPicPr>
          <p:cNvPr id="57361" name="Picture 15" descr="bd04955_"/>
          <p:cNvPicPr>
            <a:picLocks noChangeAspect="1" noChangeArrowheads="1"/>
          </p:cNvPicPr>
          <p:nvPr/>
        </p:nvPicPr>
        <p:blipFill>
          <a:blip r:embed="rId5" cstate="print"/>
          <a:srcRect/>
          <a:stretch>
            <a:fillRect/>
          </a:stretch>
        </p:blipFill>
        <p:spPr bwMode="auto">
          <a:xfrm>
            <a:off x="4495800" y="3962400"/>
            <a:ext cx="1143000" cy="771525"/>
          </a:xfrm>
          <a:prstGeom prst="rect">
            <a:avLst/>
          </a:prstGeom>
          <a:noFill/>
          <a:ln w="9525">
            <a:noFill/>
            <a:miter lim="800000"/>
            <a:headEnd/>
            <a:tailEnd/>
          </a:ln>
        </p:spPr>
      </p:pic>
      <p:pic>
        <p:nvPicPr>
          <p:cNvPr id="57362" name="Picture 16" descr="bd04955_"/>
          <p:cNvPicPr>
            <a:picLocks noChangeAspect="1" noChangeArrowheads="1"/>
          </p:cNvPicPr>
          <p:nvPr/>
        </p:nvPicPr>
        <p:blipFill>
          <a:blip r:embed="rId5" cstate="print"/>
          <a:srcRect/>
          <a:stretch>
            <a:fillRect/>
          </a:stretch>
        </p:blipFill>
        <p:spPr bwMode="auto">
          <a:xfrm>
            <a:off x="4495800" y="4876800"/>
            <a:ext cx="1143000" cy="771525"/>
          </a:xfrm>
          <a:prstGeom prst="rect">
            <a:avLst/>
          </a:prstGeom>
          <a:noFill/>
          <a:ln w="9525">
            <a:noFill/>
            <a:miter lim="800000"/>
            <a:headEnd/>
            <a:tailEnd/>
          </a:ln>
        </p:spPr>
      </p:pic>
      <p:pic>
        <p:nvPicPr>
          <p:cNvPr id="57363" name="Picture 17" descr="bd04955_"/>
          <p:cNvPicPr>
            <a:picLocks noChangeAspect="1" noChangeArrowheads="1"/>
          </p:cNvPicPr>
          <p:nvPr/>
        </p:nvPicPr>
        <p:blipFill>
          <a:blip r:embed="rId5" cstate="print"/>
          <a:srcRect/>
          <a:stretch>
            <a:fillRect/>
          </a:stretch>
        </p:blipFill>
        <p:spPr bwMode="auto">
          <a:xfrm>
            <a:off x="5791200" y="4876800"/>
            <a:ext cx="1143000" cy="771525"/>
          </a:xfrm>
          <a:prstGeom prst="rect">
            <a:avLst/>
          </a:prstGeom>
          <a:noFill/>
          <a:ln w="9525">
            <a:noFill/>
            <a:miter lim="800000"/>
            <a:headEnd/>
            <a:tailEnd/>
          </a:ln>
        </p:spPr>
      </p:pic>
      <p:pic>
        <p:nvPicPr>
          <p:cNvPr id="57364" name="Picture 18" descr="bd04955_"/>
          <p:cNvPicPr>
            <a:picLocks noChangeAspect="1" noChangeArrowheads="1"/>
          </p:cNvPicPr>
          <p:nvPr/>
        </p:nvPicPr>
        <p:blipFill>
          <a:blip r:embed="rId5" cstate="print"/>
          <a:srcRect/>
          <a:stretch>
            <a:fillRect/>
          </a:stretch>
        </p:blipFill>
        <p:spPr bwMode="auto">
          <a:xfrm>
            <a:off x="7010400" y="4876800"/>
            <a:ext cx="1143000" cy="771525"/>
          </a:xfrm>
          <a:prstGeom prst="rect">
            <a:avLst/>
          </a:prstGeom>
          <a:noFill/>
          <a:ln w="9525">
            <a:noFill/>
            <a:miter lim="800000"/>
            <a:headEnd/>
            <a:tailEnd/>
          </a:ln>
        </p:spPr>
      </p:pic>
      <p:sp>
        <p:nvSpPr>
          <p:cNvPr id="57365" name="Text Box 19"/>
          <p:cNvSpPr txBox="1">
            <a:spLocks noChangeArrowheads="1"/>
          </p:cNvSpPr>
          <p:nvPr/>
        </p:nvSpPr>
        <p:spPr bwMode="auto">
          <a:xfrm>
            <a:off x="1371600" y="3524250"/>
            <a:ext cx="1901825" cy="519113"/>
          </a:xfrm>
          <a:prstGeom prst="rect">
            <a:avLst/>
          </a:prstGeom>
          <a:noFill/>
          <a:ln w="9525">
            <a:noFill/>
            <a:miter lim="800000"/>
            <a:headEnd/>
            <a:tailEnd/>
          </a:ln>
        </p:spPr>
        <p:txBody>
          <a:bodyPr wrap="none">
            <a:spAutoFit/>
          </a:bodyPr>
          <a:lstStyle/>
          <a:p>
            <a:r>
              <a:rPr lang="en-US" sz="2800"/>
              <a:t>Less fish …</a:t>
            </a:r>
          </a:p>
        </p:txBody>
      </p:sp>
      <p:sp>
        <p:nvSpPr>
          <p:cNvPr id="57366" name="Text Box 20"/>
          <p:cNvSpPr txBox="1">
            <a:spLocks noChangeArrowheads="1"/>
          </p:cNvSpPr>
          <p:nvPr/>
        </p:nvSpPr>
        <p:spPr bwMode="auto">
          <a:xfrm>
            <a:off x="5562600" y="5562600"/>
            <a:ext cx="1695450" cy="519113"/>
          </a:xfrm>
          <a:prstGeom prst="rect">
            <a:avLst/>
          </a:prstGeom>
          <a:noFill/>
          <a:ln w="9525">
            <a:noFill/>
            <a:miter lim="800000"/>
            <a:headEnd/>
            <a:tailEnd/>
          </a:ln>
        </p:spPr>
        <p:txBody>
          <a:bodyPr wrap="none">
            <a:spAutoFit/>
          </a:bodyPr>
          <a:lstStyle/>
          <a:p>
            <a:r>
              <a:rPr lang="en-US" sz="2800"/>
              <a:t>More fish!</a:t>
            </a:r>
          </a:p>
        </p:txBody>
      </p:sp>
      <p:sp>
        <p:nvSpPr>
          <p:cNvPr id="57367" name="Text Box 21"/>
          <p:cNvSpPr txBox="1">
            <a:spLocks noChangeArrowheads="1"/>
          </p:cNvSpPr>
          <p:nvPr/>
        </p:nvSpPr>
        <p:spPr bwMode="auto">
          <a:xfrm>
            <a:off x="709613" y="1304925"/>
            <a:ext cx="3657600" cy="2227263"/>
          </a:xfrm>
          <a:prstGeom prst="rect">
            <a:avLst/>
          </a:prstGeom>
          <a:noFill/>
          <a:ln w="9525">
            <a:noFill/>
            <a:miter lim="800000"/>
            <a:headEnd/>
            <a:tailEnd/>
          </a:ln>
        </p:spPr>
        <p:txBody>
          <a:bodyPr>
            <a:spAutoFit/>
          </a:bodyPr>
          <a:lstStyle/>
          <a:p>
            <a:pPr algn="l"/>
            <a:r>
              <a:rPr lang="en-US" sz="2800" b="1" i="1" u="sng"/>
              <a:t>Parallelism</a:t>
            </a:r>
            <a:r>
              <a:rPr lang="en-US" sz="2800"/>
              <a:t> means doing multiple things at the same time: you can get more work done in the same time.</a:t>
            </a:r>
          </a:p>
        </p:txBody>
      </p:sp>
      <p:sp>
        <p:nvSpPr>
          <p:cNvPr id="57368" name="Rectangle 5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58371" name="Slide Number Placeholder 3"/>
          <p:cNvSpPr>
            <a:spLocks noGrp="1"/>
          </p:cNvSpPr>
          <p:nvPr>
            <p:ph type="sldNum" sz="quarter" idx="4294967295"/>
          </p:nvPr>
        </p:nvSpPr>
        <p:spPr>
          <a:xfrm>
            <a:off x="7162800" y="6191250"/>
            <a:ext cx="1295400" cy="457200"/>
          </a:xfrm>
          <a:noFill/>
        </p:spPr>
        <p:txBody>
          <a:bodyPr/>
          <a:lstStyle/>
          <a:p>
            <a:fld id="{BF38EC93-4AE2-4AAB-9B6C-B6AB2A1D95DA}" type="slidenum">
              <a:rPr lang="en-US"/>
              <a:pPr/>
              <a:t>45</a:t>
            </a:fld>
            <a:endParaRPr lang="en-US"/>
          </a:p>
        </p:txBody>
      </p:sp>
      <p:sp>
        <p:nvSpPr>
          <p:cNvPr id="58372" name="Rectangle 2"/>
          <p:cNvSpPr>
            <a:spLocks noGrp="1" noChangeArrowheads="1"/>
          </p:cNvSpPr>
          <p:nvPr>
            <p:ph type="title"/>
          </p:nvPr>
        </p:nvSpPr>
        <p:spPr/>
        <p:txBody>
          <a:bodyPr/>
          <a:lstStyle/>
          <a:p>
            <a:pPr eaLnBrk="1" hangingPunct="1"/>
            <a:r>
              <a:rPr lang="en-US" smtClean="0"/>
              <a:t>The Jigsaw Puzzle Analogy</a:t>
            </a:r>
          </a:p>
        </p:txBody>
      </p:sp>
      <p:grpSp>
        <p:nvGrpSpPr>
          <p:cNvPr id="58373" name="Group 65"/>
          <p:cNvGrpSpPr>
            <a:grpSpLocks/>
          </p:cNvGrpSpPr>
          <p:nvPr/>
        </p:nvGrpSpPr>
        <p:grpSpPr bwMode="auto">
          <a:xfrm>
            <a:off x="533400" y="1371600"/>
            <a:ext cx="2819400" cy="2819400"/>
            <a:chOff x="480" y="864"/>
            <a:chExt cx="1776" cy="1776"/>
          </a:xfrm>
        </p:grpSpPr>
        <p:grpSp>
          <p:nvGrpSpPr>
            <p:cNvPr id="58435" name="Group 9"/>
            <p:cNvGrpSpPr>
              <a:grpSpLocks/>
            </p:cNvGrpSpPr>
            <p:nvPr/>
          </p:nvGrpSpPr>
          <p:grpSpPr bwMode="auto">
            <a:xfrm>
              <a:off x="864" y="1248"/>
              <a:ext cx="960" cy="960"/>
              <a:chOff x="1872" y="1920"/>
              <a:chExt cx="960" cy="960"/>
            </a:xfrm>
          </p:grpSpPr>
          <p:sp>
            <p:nvSpPr>
              <p:cNvPr id="58448" name="Rectangle 3"/>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49" name="Group 4"/>
              <p:cNvGrpSpPr>
                <a:grpSpLocks/>
              </p:cNvGrpSpPr>
              <p:nvPr/>
            </p:nvGrpSpPr>
            <p:grpSpPr bwMode="auto">
              <a:xfrm>
                <a:off x="2112" y="2112"/>
                <a:ext cx="456" cy="480"/>
                <a:chOff x="1824" y="633"/>
                <a:chExt cx="2834" cy="2849"/>
              </a:xfrm>
            </p:grpSpPr>
            <p:sp>
              <p:nvSpPr>
                <p:cNvPr id="58450"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51"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52"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53"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36" name="Group 40"/>
            <p:cNvGrpSpPr>
              <a:grpSpLocks/>
            </p:cNvGrpSpPr>
            <p:nvPr/>
          </p:nvGrpSpPr>
          <p:grpSpPr bwMode="auto">
            <a:xfrm>
              <a:off x="480" y="1584"/>
              <a:ext cx="336" cy="288"/>
              <a:chOff x="384" y="2496"/>
              <a:chExt cx="336" cy="288"/>
            </a:xfrm>
          </p:grpSpPr>
          <p:sp>
            <p:nvSpPr>
              <p:cNvPr id="58446" name="Oval 38"/>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47" name="AutoShape 39"/>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37" name="Group 55"/>
            <p:cNvGrpSpPr>
              <a:grpSpLocks/>
            </p:cNvGrpSpPr>
            <p:nvPr/>
          </p:nvGrpSpPr>
          <p:grpSpPr bwMode="auto">
            <a:xfrm>
              <a:off x="1920" y="1632"/>
              <a:ext cx="336" cy="288"/>
              <a:chOff x="1920" y="1632"/>
              <a:chExt cx="336" cy="288"/>
            </a:xfrm>
          </p:grpSpPr>
          <p:sp>
            <p:nvSpPr>
              <p:cNvPr id="58444" name="Oval 4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45" name="AutoShape 50"/>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38" name="Group 62"/>
            <p:cNvGrpSpPr>
              <a:grpSpLocks/>
            </p:cNvGrpSpPr>
            <p:nvPr/>
          </p:nvGrpSpPr>
          <p:grpSpPr bwMode="auto">
            <a:xfrm>
              <a:off x="1152" y="864"/>
              <a:ext cx="288" cy="336"/>
              <a:chOff x="816" y="2880"/>
              <a:chExt cx="288" cy="336"/>
            </a:xfrm>
          </p:grpSpPr>
          <p:sp>
            <p:nvSpPr>
              <p:cNvPr id="58442" name="Oval 59"/>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43" name="AutoShape 61"/>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39" name="Group 64"/>
            <p:cNvGrpSpPr>
              <a:grpSpLocks/>
            </p:cNvGrpSpPr>
            <p:nvPr/>
          </p:nvGrpSpPr>
          <p:grpSpPr bwMode="auto">
            <a:xfrm>
              <a:off x="1248" y="2304"/>
              <a:ext cx="288" cy="336"/>
              <a:chOff x="1584" y="2736"/>
              <a:chExt cx="288" cy="336"/>
            </a:xfrm>
          </p:grpSpPr>
          <p:sp>
            <p:nvSpPr>
              <p:cNvPr id="58440" name="Oval 53"/>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41" name="AutoShape 63"/>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4" name="Group 66"/>
          <p:cNvGrpSpPr>
            <a:grpSpLocks/>
          </p:cNvGrpSpPr>
          <p:nvPr/>
        </p:nvGrpSpPr>
        <p:grpSpPr bwMode="auto">
          <a:xfrm>
            <a:off x="4038600" y="1371600"/>
            <a:ext cx="2819400" cy="2819400"/>
            <a:chOff x="480" y="864"/>
            <a:chExt cx="1776" cy="1776"/>
          </a:xfrm>
        </p:grpSpPr>
        <p:grpSp>
          <p:nvGrpSpPr>
            <p:cNvPr id="58416" name="Group 67"/>
            <p:cNvGrpSpPr>
              <a:grpSpLocks/>
            </p:cNvGrpSpPr>
            <p:nvPr/>
          </p:nvGrpSpPr>
          <p:grpSpPr bwMode="auto">
            <a:xfrm>
              <a:off x="864" y="1248"/>
              <a:ext cx="960" cy="960"/>
              <a:chOff x="1872" y="1920"/>
              <a:chExt cx="960" cy="960"/>
            </a:xfrm>
          </p:grpSpPr>
          <p:sp>
            <p:nvSpPr>
              <p:cNvPr id="58429" name="Rectangle 6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30" name="Group 69"/>
              <p:cNvGrpSpPr>
                <a:grpSpLocks/>
              </p:cNvGrpSpPr>
              <p:nvPr/>
            </p:nvGrpSpPr>
            <p:grpSpPr bwMode="auto">
              <a:xfrm>
                <a:off x="2112" y="2112"/>
                <a:ext cx="456" cy="480"/>
                <a:chOff x="1824" y="633"/>
                <a:chExt cx="2834" cy="2849"/>
              </a:xfrm>
            </p:grpSpPr>
            <p:sp>
              <p:nvSpPr>
                <p:cNvPr id="5843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3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3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3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417" name="Group 74"/>
            <p:cNvGrpSpPr>
              <a:grpSpLocks/>
            </p:cNvGrpSpPr>
            <p:nvPr/>
          </p:nvGrpSpPr>
          <p:grpSpPr bwMode="auto">
            <a:xfrm>
              <a:off x="480" y="1584"/>
              <a:ext cx="336" cy="288"/>
              <a:chOff x="384" y="2496"/>
              <a:chExt cx="336" cy="288"/>
            </a:xfrm>
          </p:grpSpPr>
          <p:sp>
            <p:nvSpPr>
              <p:cNvPr id="58427" name="Oval 7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28" name="AutoShape 7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418" name="Group 77"/>
            <p:cNvGrpSpPr>
              <a:grpSpLocks/>
            </p:cNvGrpSpPr>
            <p:nvPr/>
          </p:nvGrpSpPr>
          <p:grpSpPr bwMode="auto">
            <a:xfrm>
              <a:off x="1920" y="1632"/>
              <a:ext cx="336" cy="288"/>
              <a:chOff x="1920" y="1632"/>
              <a:chExt cx="336" cy="288"/>
            </a:xfrm>
          </p:grpSpPr>
          <p:sp>
            <p:nvSpPr>
              <p:cNvPr id="58425" name="Oval 7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26" name="AutoShape 7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19" name="Group 80"/>
            <p:cNvGrpSpPr>
              <a:grpSpLocks/>
            </p:cNvGrpSpPr>
            <p:nvPr/>
          </p:nvGrpSpPr>
          <p:grpSpPr bwMode="auto">
            <a:xfrm>
              <a:off x="1152" y="864"/>
              <a:ext cx="288" cy="336"/>
              <a:chOff x="816" y="2880"/>
              <a:chExt cx="288" cy="336"/>
            </a:xfrm>
          </p:grpSpPr>
          <p:sp>
            <p:nvSpPr>
              <p:cNvPr id="58423" name="Oval 8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24" name="AutoShape 8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20" name="Group 83"/>
            <p:cNvGrpSpPr>
              <a:grpSpLocks/>
            </p:cNvGrpSpPr>
            <p:nvPr/>
          </p:nvGrpSpPr>
          <p:grpSpPr bwMode="auto">
            <a:xfrm>
              <a:off x="1248" y="2304"/>
              <a:ext cx="288" cy="336"/>
              <a:chOff x="1584" y="2736"/>
              <a:chExt cx="288" cy="336"/>
            </a:xfrm>
          </p:grpSpPr>
          <p:sp>
            <p:nvSpPr>
              <p:cNvPr id="58421" name="Oval 8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22" name="AutoShape 8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5" name="Group 86"/>
          <p:cNvGrpSpPr>
            <a:grpSpLocks/>
          </p:cNvGrpSpPr>
          <p:nvPr/>
        </p:nvGrpSpPr>
        <p:grpSpPr bwMode="auto">
          <a:xfrm>
            <a:off x="2209800" y="3386138"/>
            <a:ext cx="2819400" cy="2819400"/>
            <a:chOff x="480" y="864"/>
            <a:chExt cx="1776" cy="1776"/>
          </a:xfrm>
        </p:grpSpPr>
        <p:grpSp>
          <p:nvGrpSpPr>
            <p:cNvPr id="58397" name="Group 87"/>
            <p:cNvGrpSpPr>
              <a:grpSpLocks/>
            </p:cNvGrpSpPr>
            <p:nvPr/>
          </p:nvGrpSpPr>
          <p:grpSpPr bwMode="auto">
            <a:xfrm>
              <a:off x="864" y="1248"/>
              <a:ext cx="960" cy="960"/>
              <a:chOff x="1872" y="1920"/>
              <a:chExt cx="960" cy="960"/>
            </a:xfrm>
          </p:grpSpPr>
          <p:sp>
            <p:nvSpPr>
              <p:cNvPr id="58410" name="Rectangle 8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411" name="Group 89"/>
              <p:cNvGrpSpPr>
                <a:grpSpLocks/>
              </p:cNvGrpSpPr>
              <p:nvPr/>
            </p:nvGrpSpPr>
            <p:grpSpPr bwMode="auto">
              <a:xfrm>
                <a:off x="2112" y="2112"/>
                <a:ext cx="456" cy="480"/>
                <a:chOff x="1824" y="633"/>
                <a:chExt cx="2834" cy="2849"/>
              </a:xfrm>
            </p:grpSpPr>
            <p:sp>
              <p:nvSpPr>
                <p:cNvPr id="5841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41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41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41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98" name="Group 94"/>
            <p:cNvGrpSpPr>
              <a:grpSpLocks/>
            </p:cNvGrpSpPr>
            <p:nvPr/>
          </p:nvGrpSpPr>
          <p:grpSpPr bwMode="auto">
            <a:xfrm>
              <a:off x="480" y="1584"/>
              <a:ext cx="336" cy="288"/>
              <a:chOff x="384" y="2496"/>
              <a:chExt cx="336" cy="288"/>
            </a:xfrm>
          </p:grpSpPr>
          <p:sp>
            <p:nvSpPr>
              <p:cNvPr id="58408" name="Oval 9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409" name="AutoShape 9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99" name="Group 97"/>
            <p:cNvGrpSpPr>
              <a:grpSpLocks/>
            </p:cNvGrpSpPr>
            <p:nvPr/>
          </p:nvGrpSpPr>
          <p:grpSpPr bwMode="auto">
            <a:xfrm>
              <a:off x="1920" y="1632"/>
              <a:ext cx="336" cy="288"/>
              <a:chOff x="1920" y="1632"/>
              <a:chExt cx="336" cy="288"/>
            </a:xfrm>
          </p:grpSpPr>
          <p:sp>
            <p:nvSpPr>
              <p:cNvPr id="58406" name="Oval 9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407" name="AutoShape 9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400" name="Group 100"/>
            <p:cNvGrpSpPr>
              <a:grpSpLocks/>
            </p:cNvGrpSpPr>
            <p:nvPr/>
          </p:nvGrpSpPr>
          <p:grpSpPr bwMode="auto">
            <a:xfrm>
              <a:off x="1152" y="864"/>
              <a:ext cx="288" cy="336"/>
              <a:chOff x="816" y="2880"/>
              <a:chExt cx="288" cy="336"/>
            </a:xfrm>
          </p:grpSpPr>
          <p:sp>
            <p:nvSpPr>
              <p:cNvPr id="58404" name="Oval 10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405" name="AutoShape 10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401" name="Group 103"/>
            <p:cNvGrpSpPr>
              <a:grpSpLocks/>
            </p:cNvGrpSpPr>
            <p:nvPr/>
          </p:nvGrpSpPr>
          <p:grpSpPr bwMode="auto">
            <a:xfrm>
              <a:off x="1248" y="2304"/>
              <a:ext cx="288" cy="336"/>
              <a:chOff x="1584" y="2736"/>
              <a:chExt cx="288" cy="336"/>
            </a:xfrm>
          </p:grpSpPr>
          <p:sp>
            <p:nvSpPr>
              <p:cNvPr id="58402" name="Oval 10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403" name="AutoShape 10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grpSp>
        <p:nvGrpSpPr>
          <p:cNvPr id="58376" name="Group 106"/>
          <p:cNvGrpSpPr>
            <a:grpSpLocks/>
          </p:cNvGrpSpPr>
          <p:nvPr/>
        </p:nvGrpSpPr>
        <p:grpSpPr bwMode="auto">
          <a:xfrm>
            <a:off x="5410200" y="3386138"/>
            <a:ext cx="2819400" cy="2819400"/>
            <a:chOff x="480" y="864"/>
            <a:chExt cx="1776" cy="1776"/>
          </a:xfrm>
        </p:grpSpPr>
        <p:grpSp>
          <p:nvGrpSpPr>
            <p:cNvPr id="58378" name="Group 107"/>
            <p:cNvGrpSpPr>
              <a:grpSpLocks/>
            </p:cNvGrpSpPr>
            <p:nvPr/>
          </p:nvGrpSpPr>
          <p:grpSpPr bwMode="auto">
            <a:xfrm>
              <a:off x="864" y="1248"/>
              <a:ext cx="960" cy="960"/>
              <a:chOff x="1872" y="1920"/>
              <a:chExt cx="960" cy="960"/>
            </a:xfrm>
          </p:grpSpPr>
          <p:sp>
            <p:nvSpPr>
              <p:cNvPr id="58391" name="Rectangle 108"/>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8392" name="Group 109"/>
              <p:cNvGrpSpPr>
                <a:grpSpLocks/>
              </p:cNvGrpSpPr>
              <p:nvPr/>
            </p:nvGrpSpPr>
            <p:grpSpPr bwMode="auto">
              <a:xfrm>
                <a:off x="2112" y="2112"/>
                <a:ext cx="456" cy="480"/>
                <a:chOff x="1824" y="633"/>
                <a:chExt cx="2834" cy="2849"/>
              </a:xfrm>
            </p:grpSpPr>
            <p:sp>
              <p:nvSpPr>
                <p:cNvPr id="5839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839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839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839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8379" name="Group 114"/>
            <p:cNvGrpSpPr>
              <a:grpSpLocks/>
            </p:cNvGrpSpPr>
            <p:nvPr/>
          </p:nvGrpSpPr>
          <p:grpSpPr bwMode="auto">
            <a:xfrm>
              <a:off x="480" y="1584"/>
              <a:ext cx="336" cy="288"/>
              <a:chOff x="384" y="2496"/>
              <a:chExt cx="336" cy="288"/>
            </a:xfrm>
          </p:grpSpPr>
          <p:sp>
            <p:nvSpPr>
              <p:cNvPr id="58389" name="Oval 115"/>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8390" name="AutoShape 116"/>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58380" name="Group 117"/>
            <p:cNvGrpSpPr>
              <a:grpSpLocks/>
            </p:cNvGrpSpPr>
            <p:nvPr/>
          </p:nvGrpSpPr>
          <p:grpSpPr bwMode="auto">
            <a:xfrm>
              <a:off x="1920" y="1632"/>
              <a:ext cx="336" cy="288"/>
              <a:chOff x="1920" y="1632"/>
              <a:chExt cx="336" cy="288"/>
            </a:xfrm>
          </p:grpSpPr>
          <p:sp>
            <p:nvSpPr>
              <p:cNvPr id="58387" name="Oval 118"/>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58388" name="AutoShape 119"/>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58381" name="Group 120"/>
            <p:cNvGrpSpPr>
              <a:grpSpLocks/>
            </p:cNvGrpSpPr>
            <p:nvPr/>
          </p:nvGrpSpPr>
          <p:grpSpPr bwMode="auto">
            <a:xfrm>
              <a:off x="1152" y="864"/>
              <a:ext cx="288" cy="336"/>
              <a:chOff x="816" y="2880"/>
              <a:chExt cx="288" cy="336"/>
            </a:xfrm>
          </p:grpSpPr>
          <p:sp>
            <p:nvSpPr>
              <p:cNvPr id="58385" name="Oval 121"/>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58386" name="AutoShape 122"/>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58382" name="Group 123"/>
            <p:cNvGrpSpPr>
              <a:grpSpLocks/>
            </p:cNvGrpSpPr>
            <p:nvPr/>
          </p:nvGrpSpPr>
          <p:grpSpPr bwMode="auto">
            <a:xfrm>
              <a:off x="1248" y="2304"/>
              <a:ext cx="288" cy="336"/>
              <a:chOff x="1584" y="2736"/>
              <a:chExt cx="288" cy="336"/>
            </a:xfrm>
          </p:grpSpPr>
          <p:sp>
            <p:nvSpPr>
              <p:cNvPr id="58383" name="Oval 124"/>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58384" name="AutoShape 125"/>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58377" name="Rectangle 158"/>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59395" name="Slide Number Placeholder 3"/>
          <p:cNvSpPr>
            <a:spLocks noGrp="1"/>
          </p:cNvSpPr>
          <p:nvPr>
            <p:ph type="sldNum" sz="quarter" idx="4294967295"/>
          </p:nvPr>
        </p:nvSpPr>
        <p:spPr>
          <a:xfrm>
            <a:off x="7162800" y="6191250"/>
            <a:ext cx="1295400" cy="457200"/>
          </a:xfrm>
          <a:noFill/>
        </p:spPr>
        <p:txBody>
          <a:bodyPr/>
          <a:lstStyle/>
          <a:p>
            <a:fld id="{67A885EB-0D5C-4583-84AF-C796BC8B1466}" type="slidenum">
              <a:rPr lang="en-US"/>
              <a:pPr/>
              <a:t>46</a:t>
            </a:fld>
            <a:endParaRPr lang="en-US"/>
          </a:p>
        </p:txBody>
      </p:sp>
      <p:sp>
        <p:nvSpPr>
          <p:cNvPr id="59396" name="Rectangle 2"/>
          <p:cNvSpPr>
            <a:spLocks noGrp="1" noChangeArrowheads="1"/>
          </p:cNvSpPr>
          <p:nvPr>
            <p:ph type="title"/>
          </p:nvPr>
        </p:nvSpPr>
        <p:spPr/>
        <p:txBody>
          <a:bodyPr/>
          <a:lstStyle/>
          <a:p>
            <a:pPr eaLnBrk="1" hangingPunct="1"/>
            <a:r>
              <a:rPr lang="en-US" smtClean="0"/>
              <a:t>Serial Computing</a:t>
            </a:r>
          </a:p>
        </p:txBody>
      </p:sp>
      <p:grpSp>
        <p:nvGrpSpPr>
          <p:cNvPr id="59397" name="Group 4"/>
          <p:cNvGrpSpPr>
            <a:grpSpLocks/>
          </p:cNvGrpSpPr>
          <p:nvPr/>
        </p:nvGrpSpPr>
        <p:grpSpPr bwMode="auto">
          <a:xfrm>
            <a:off x="1143000" y="1981200"/>
            <a:ext cx="1524000" cy="1524000"/>
            <a:chOff x="1872" y="1920"/>
            <a:chExt cx="960" cy="960"/>
          </a:xfrm>
        </p:grpSpPr>
        <p:sp>
          <p:nvSpPr>
            <p:cNvPr id="59403"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59404" name="Group 6"/>
            <p:cNvGrpSpPr>
              <a:grpSpLocks/>
            </p:cNvGrpSpPr>
            <p:nvPr/>
          </p:nvGrpSpPr>
          <p:grpSpPr bwMode="auto">
            <a:xfrm>
              <a:off x="2112" y="2112"/>
              <a:ext cx="456" cy="480"/>
              <a:chOff x="1824" y="633"/>
              <a:chExt cx="2834" cy="2849"/>
            </a:xfrm>
          </p:grpSpPr>
          <p:sp>
            <p:nvSpPr>
              <p:cNvPr id="5940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5940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5940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5940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59398" name="Group 11"/>
          <p:cNvGrpSpPr>
            <a:grpSpLocks/>
          </p:cNvGrpSpPr>
          <p:nvPr/>
        </p:nvGrpSpPr>
        <p:grpSpPr bwMode="auto">
          <a:xfrm>
            <a:off x="533400" y="2514600"/>
            <a:ext cx="533400" cy="457200"/>
            <a:chOff x="384" y="2496"/>
            <a:chExt cx="336" cy="288"/>
          </a:xfrm>
        </p:grpSpPr>
        <p:sp>
          <p:nvSpPr>
            <p:cNvPr id="59401"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59402"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sp>
        <p:nvSpPr>
          <p:cNvPr id="59399" name="Text Box 83"/>
          <p:cNvSpPr txBox="1">
            <a:spLocks noChangeArrowheads="1"/>
          </p:cNvSpPr>
          <p:nvPr/>
        </p:nvSpPr>
        <p:spPr bwMode="auto">
          <a:xfrm>
            <a:off x="3124200" y="1371600"/>
            <a:ext cx="5065713" cy="2574925"/>
          </a:xfrm>
          <a:prstGeom prst="rect">
            <a:avLst/>
          </a:prstGeom>
          <a:noFill/>
          <a:ln w="9525">
            <a:noFill/>
            <a:miter lim="800000"/>
            <a:headEnd/>
            <a:tailEnd/>
          </a:ln>
        </p:spPr>
        <p:txBody>
          <a:bodyPr wrap="none">
            <a:spAutoFit/>
          </a:bodyPr>
          <a:lstStyle/>
          <a:p>
            <a:pPr algn="l">
              <a:lnSpc>
                <a:spcPct val="90000"/>
              </a:lnSpc>
            </a:pPr>
            <a:r>
              <a:rPr lang="en-US" sz="2400"/>
              <a:t>Suppose you want to do a jigsaw puzzle</a:t>
            </a:r>
          </a:p>
          <a:p>
            <a:pPr algn="l"/>
            <a:r>
              <a:rPr lang="en-US" sz="2400"/>
              <a:t>that has, say, a thousand pieces.</a:t>
            </a:r>
          </a:p>
          <a:p>
            <a:pPr algn="l"/>
            <a:endParaRPr lang="en-US" sz="2400"/>
          </a:p>
          <a:p>
            <a:pPr algn="l">
              <a:lnSpc>
                <a:spcPct val="90000"/>
              </a:lnSpc>
            </a:pPr>
            <a:r>
              <a:rPr lang="en-US" sz="2400"/>
              <a:t>We can imagine that it’ll take you a</a:t>
            </a:r>
          </a:p>
          <a:p>
            <a:pPr algn="l"/>
            <a:r>
              <a:rPr lang="en-US" sz="2400"/>
              <a:t>certain amount of time.  Let’s say</a:t>
            </a:r>
          </a:p>
          <a:p>
            <a:pPr algn="l"/>
            <a:r>
              <a:rPr lang="en-US" sz="2400"/>
              <a:t>that you can put the puzzle together in</a:t>
            </a:r>
          </a:p>
          <a:p>
            <a:pPr algn="l"/>
            <a:r>
              <a:rPr lang="en-US" sz="2400"/>
              <a:t>an hour.</a:t>
            </a:r>
          </a:p>
        </p:txBody>
      </p:sp>
      <p:sp>
        <p:nvSpPr>
          <p:cNvPr id="59400"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60419" name="Slide Number Placeholder 3"/>
          <p:cNvSpPr>
            <a:spLocks noGrp="1"/>
          </p:cNvSpPr>
          <p:nvPr>
            <p:ph type="sldNum" sz="quarter" idx="4294967295"/>
          </p:nvPr>
        </p:nvSpPr>
        <p:spPr>
          <a:xfrm>
            <a:off x="7162800" y="6191250"/>
            <a:ext cx="1295400" cy="457200"/>
          </a:xfrm>
          <a:noFill/>
        </p:spPr>
        <p:txBody>
          <a:bodyPr/>
          <a:lstStyle/>
          <a:p>
            <a:fld id="{6791286B-82BC-4759-B67D-169F6CEAB3FB}" type="slidenum">
              <a:rPr lang="en-US"/>
              <a:pPr/>
              <a:t>47</a:t>
            </a:fld>
            <a:endParaRPr lang="en-US"/>
          </a:p>
        </p:txBody>
      </p:sp>
      <p:sp>
        <p:nvSpPr>
          <p:cNvPr id="60420" name="Rectangle 2"/>
          <p:cNvSpPr>
            <a:spLocks noGrp="1" noChangeArrowheads="1"/>
          </p:cNvSpPr>
          <p:nvPr>
            <p:ph type="title"/>
          </p:nvPr>
        </p:nvSpPr>
        <p:spPr/>
        <p:txBody>
          <a:bodyPr/>
          <a:lstStyle/>
          <a:p>
            <a:pPr eaLnBrk="1" hangingPunct="1"/>
            <a:r>
              <a:rPr lang="en-US" smtClean="0"/>
              <a:t>Shared Memory Parallelism</a:t>
            </a:r>
          </a:p>
        </p:txBody>
      </p:sp>
      <p:grpSp>
        <p:nvGrpSpPr>
          <p:cNvPr id="60421" name="Group 4"/>
          <p:cNvGrpSpPr>
            <a:grpSpLocks/>
          </p:cNvGrpSpPr>
          <p:nvPr/>
        </p:nvGrpSpPr>
        <p:grpSpPr bwMode="auto">
          <a:xfrm>
            <a:off x="1143000" y="1981200"/>
            <a:ext cx="1524000" cy="1524000"/>
            <a:chOff x="1872" y="1920"/>
            <a:chExt cx="960" cy="960"/>
          </a:xfrm>
        </p:grpSpPr>
        <p:sp>
          <p:nvSpPr>
            <p:cNvPr id="60430"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0431" name="Group 6"/>
            <p:cNvGrpSpPr>
              <a:grpSpLocks/>
            </p:cNvGrpSpPr>
            <p:nvPr/>
          </p:nvGrpSpPr>
          <p:grpSpPr bwMode="auto">
            <a:xfrm>
              <a:off x="2112" y="2112"/>
              <a:ext cx="456" cy="480"/>
              <a:chOff x="1824" y="633"/>
              <a:chExt cx="2834" cy="2849"/>
            </a:xfrm>
          </p:grpSpPr>
          <p:sp>
            <p:nvSpPr>
              <p:cNvPr id="60432"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0433"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0434"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0435"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0422" name="Group 11"/>
          <p:cNvGrpSpPr>
            <a:grpSpLocks/>
          </p:cNvGrpSpPr>
          <p:nvPr/>
        </p:nvGrpSpPr>
        <p:grpSpPr bwMode="auto">
          <a:xfrm>
            <a:off x="533400" y="2514600"/>
            <a:ext cx="533400" cy="457200"/>
            <a:chOff x="384" y="2496"/>
            <a:chExt cx="336" cy="288"/>
          </a:xfrm>
        </p:grpSpPr>
        <p:sp>
          <p:nvSpPr>
            <p:cNvPr id="60428"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0429"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0423" name="Group 14"/>
          <p:cNvGrpSpPr>
            <a:grpSpLocks/>
          </p:cNvGrpSpPr>
          <p:nvPr/>
        </p:nvGrpSpPr>
        <p:grpSpPr bwMode="auto">
          <a:xfrm>
            <a:off x="2819400" y="2590800"/>
            <a:ext cx="533400" cy="457200"/>
            <a:chOff x="1920" y="1632"/>
            <a:chExt cx="336" cy="288"/>
          </a:xfrm>
        </p:grpSpPr>
        <p:sp>
          <p:nvSpPr>
            <p:cNvPr id="60426"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0427"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0424" name="Text Box 83"/>
          <p:cNvSpPr txBox="1">
            <a:spLocks noChangeArrowheads="1"/>
          </p:cNvSpPr>
          <p:nvPr/>
        </p:nvSpPr>
        <p:spPr bwMode="auto">
          <a:xfrm>
            <a:off x="3429000" y="1295400"/>
            <a:ext cx="5029200" cy="4364038"/>
          </a:xfrm>
          <a:prstGeom prst="rect">
            <a:avLst/>
          </a:prstGeom>
          <a:noFill/>
          <a:ln w="9525">
            <a:noFill/>
            <a:miter lim="800000"/>
            <a:headEnd/>
            <a:tailEnd/>
          </a:ln>
        </p:spPr>
        <p:txBody>
          <a:bodyPr>
            <a:spAutoFit/>
          </a:bodyPr>
          <a:lstStyle/>
          <a:p>
            <a:pPr algn="l">
              <a:lnSpc>
                <a:spcPct val="90000"/>
              </a:lnSpc>
            </a:pPr>
            <a:r>
              <a:rPr lang="en-US" sz="2400"/>
              <a:t>If Scott sits across the table from you, then he can work on his half of the puzzle and you can work on yours.  Once in a while, you’ll both reach into the pile of pieces at the same time (you’ll </a:t>
            </a:r>
            <a:r>
              <a:rPr lang="en-US" sz="2400" b="1" i="1" u="sng"/>
              <a:t>contend</a:t>
            </a:r>
            <a:r>
              <a:rPr lang="en-US" sz="2400"/>
              <a:t> for the same resource), which will cause a little bit of slowdown. And from time to time you’ll have to work together (</a:t>
            </a:r>
            <a:r>
              <a:rPr lang="en-US" sz="2400" b="1" i="1" u="sng"/>
              <a:t>communicate</a:t>
            </a:r>
            <a:r>
              <a:rPr lang="en-US" sz="2400"/>
              <a:t>) at the interface between his half and yours. The speedup will be nearly 2-to-1: y’all might take 35 minutes instead of 30.</a:t>
            </a:r>
          </a:p>
        </p:txBody>
      </p:sp>
      <p:sp>
        <p:nvSpPr>
          <p:cNvPr id="60425"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61443" name="Slide Number Placeholder 3"/>
          <p:cNvSpPr>
            <a:spLocks noGrp="1"/>
          </p:cNvSpPr>
          <p:nvPr>
            <p:ph type="sldNum" sz="quarter" idx="4294967295"/>
          </p:nvPr>
        </p:nvSpPr>
        <p:spPr>
          <a:xfrm>
            <a:off x="7162800" y="6191250"/>
            <a:ext cx="1295400" cy="457200"/>
          </a:xfrm>
          <a:noFill/>
        </p:spPr>
        <p:txBody>
          <a:bodyPr/>
          <a:lstStyle/>
          <a:p>
            <a:fld id="{6A5FB04A-0CAA-4356-9416-C3E210E9F8A2}" type="slidenum">
              <a:rPr lang="en-US"/>
              <a:pPr/>
              <a:t>48</a:t>
            </a:fld>
            <a:endParaRPr lang="en-US"/>
          </a:p>
        </p:txBody>
      </p:sp>
      <p:sp>
        <p:nvSpPr>
          <p:cNvPr id="61444" name="Rectangle 2"/>
          <p:cNvSpPr>
            <a:spLocks noGrp="1" noChangeArrowheads="1"/>
          </p:cNvSpPr>
          <p:nvPr>
            <p:ph type="title"/>
          </p:nvPr>
        </p:nvSpPr>
        <p:spPr/>
        <p:txBody>
          <a:bodyPr/>
          <a:lstStyle/>
          <a:p>
            <a:pPr eaLnBrk="1" hangingPunct="1"/>
            <a:r>
              <a:rPr lang="en-US" smtClean="0"/>
              <a:t>The More the Merrier?</a:t>
            </a:r>
          </a:p>
        </p:txBody>
      </p:sp>
      <p:grpSp>
        <p:nvGrpSpPr>
          <p:cNvPr id="61445" name="Group 4"/>
          <p:cNvGrpSpPr>
            <a:grpSpLocks/>
          </p:cNvGrpSpPr>
          <p:nvPr/>
        </p:nvGrpSpPr>
        <p:grpSpPr bwMode="auto">
          <a:xfrm>
            <a:off x="1143000" y="1981200"/>
            <a:ext cx="1524000" cy="1524000"/>
            <a:chOff x="1872" y="1920"/>
            <a:chExt cx="960" cy="960"/>
          </a:xfrm>
        </p:grpSpPr>
        <p:sp>
          <p:nvSpPr>
            <p:cNvPr id="6145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1460" name="Group 6"/>
            <p:cNvGrpSpPr>
              <a:grpSpLocks/>
            </p:cNvGrpSpPr>
            <p:nvPr/>
          </p:nvGrpSpPr>
          <p:grpSpPr bwMode="auto">
            <a:xfrm>
              <a:off x="2112" y="2112"/>
              <a:ext cx="456" cy="480"/>
              <a:chOff x="1824" y="633"/>
              <a:chExt cx="2834" cy="2849"/>
            </a:xfrm>
          </p:grpSpPr>
          <p:sp>
            <p:nvSpPr>
              <p:cNvPr id="6146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146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146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146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1446" name="Group 11"/>
          <p:cNvGrpSpPr>
            <a:grpSpLocks/>
          </p:cNvGrpSpPr>
          <p:nvPr/>
        </p:nvGrpSpPr>
        <p:grpSpPr bwMode="auto">
          <a:xfrm>
            <a:off x="533400" y="2514600"/>
            <a:ext cx="533400" cy="457200"/>
            <a:chOff x="384" y="2496"/>
            <a:chExt cx="336" cy="288"/>
          </a:xfrm>
        </p:grpSpPr>
        <p:sp>
          <p:nvSpPr>
            <p:cNvPr id="6145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145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1447" name="Group 14"/>
          <p:cNvGrpSpPr>
            <a:grpSpLocks/>
          </p:cNvGrpSpPr>
          <p:nvPr/>
        </p:nvGrpSpPr>
        <p:grpSpPr bwMode="auto">
          <a:xfrm>
            <a:off x="2819400" y="2590800"/>
            <a:ext cx="533400" cy="457200"/>
            <a:chOff x="1920" y="1632"/>
            <a:chExt cx="336" cy="288"/>
          </a:xfrm>
        </p:grpSpPr>
        <p:sp>
          <p:nvSpPr>
            <p:cNvPr id="61455"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1456"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1448" name="Group 17"/>
          <p:cNvGrpSpPr>
            <a:grpSpLocks/>
          </p:cNvGrpSpPr>
          <p:nvPr/>
        </p:nvGrpSpPr>
        <p:grpSpPr bwMode="auto">
          <a:xfrm>
            <a:off x="1600200" y="1371600"/>
            <a:ext cx="457200" cy="533400"/>
            <a:chOff x="816" y="2880"/>
            <a:chExt cx="288" cy="336"/>
          </a:xfrm>
        </p:grpSpPr>
        <p:sp>
          <p:nvSpPr>
            <p:cNvPr id="61453"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1454"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sp>
        <p:nvSpPr>
          <p:cNvPr id="61449" name="Oval 21"/>
          <p:cNvSpPr>
            <a:spLocks noChangeArrowheads="1"/>
          </p:cNvSpPr>
          <p:nvPr/>
        </p:nvSpPr>
        <p:spPr bwMode="auto">
          <a:xfrm>
            <a:off x="1752600" y="3733800"/>
            <a:ext cx="457200" cy="457200"/>
          </a:xfrm>
          <a:prstGeom prst="ellipse">
            <a:avLst/>
          </a:prstGeom>
          <a:solidFill>
            <a:srgbClr val="800080"/>
          </a:solidFill>
          <a:ln w="9525">
            <a:noFill/>
            <a:miter lim="800000"/>
            <a:headEnd/>
            <a:tailEnd/>
          </a:ln>
        </p:spPr>
        <p:txBody>
          <a:bodyPr wrap="none" anchor="ctr"/>
          <a:lstStyle/>
          <a:p>
            <a:endParaRPr lang="en-US"/>
          </a:p>
        </p:txBody>
      </p:sp>
      <p:sp>
        <p:nvSpPr>
          <p:cNvPr id="61450" name="AutoShape 22"/>
          <p:cNvSpPr>
            <a:spLocks noChangeArrowheads="1"/>
          </p:cNvSpPr>
          <p:nvPr/>
        </p:nvSpPr>
        <p:spPr bwMode="auto">
          <a:xfrm>
            <a:off x="1905000" y="3657600"/>
            <a:ext cx="76200" cy="76200"/>
          </a:xfrm>
          <a:prstGeom prst="triangle">
            <a:avLst>
              <a:gd name="adj" fmla="val 50000"/>
            </a:avLst>
          </a:prstGeom>
          <a:solidFill>
            <a:srgbClr val="800080"/>
          </a:solidFill>
          <a:ln w="9525">
            <a:noFill/>
            <a:miter lim="800000"/>
            <a:headEnd/>
            <a:tailEnd/>
          </a:ln>
        </p:spPr>
        <p:txBody>
          <a:bodyPr wrap="none" anchor="ctr"/>
          <a:lstStyle/>
          <a:p>
            <a:endParaRPr lang="en-US"/>
          </a:p>
        </p:txBody>
      </p:sp>
      <p:sp>
        <p:nvSpPr>
          <p:cNvPr id="61451" name="Text Box 83"/>
          <p:cNvSpPr txBox="1">
            <a:spLocks noChangeArrowheads="1"/>
          </p:cNvSpPr>
          <p:nvPr/>
        </p:nvSpPr>
        <p:spPr bwMode="auto">
          <a:xfrm>
            <a:off x="3489325" y="1252538"/>
            <a:ext cx="4892675" cy="4035425"/>
          </a:xfrm>
          <a:prstGeom prst="rect">
            <a:avLst/>
          </a:prstGeom>
          <a:noFill/>
          <a:ln w="9525">
            <a:noFill/>
            <a:miter lim="800000"/>
            <a:headEnd/>
            <a:tailEnd/>
          </a:ln>
        </p:spPr>
        <p:txBody>
          <a:bodyPr>
            <a:spAutoFit/>
          </a:bodyPr>
          <a:lstStyle/>
          <a:p>
            <a:pPr algn="l">
              <a:lnSpc>
                <a:spcPct val="90000"/>
              </a:lnSpc>
            </a:pPr>
            <a:r>
              <a:rPr lang="en-US" sz="2400"/>
              <a:t>Now let’s put Paul and Charlie on the other two sides of the table. Each of you can work on a part of the puzzle, but there’ll be a lot more contention for the shared resource (the pile of puzzle pieces) and a lot more communication at the interfaces. So y’all will get noticeably less than a   4-to-1 speedup, but you’ll still have an improvement, maybe something like 3-to-1: the four of you can get it done in 20 minutes instead of an hour.</a:t>
            </a:r>
          </a:p>
        </p:txBody>
      </p:sp>
      <p:sp>
        <p:nvSpPr>
          <p:cNvPr id="61452"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62467" name="Slide Number Placeholder 3"/>
          <p:cNvSpPr>
            <a:spLocks noGrp="1"/>
          </p:cNvSpPr>
          <p:nvPr>
            <p:ph type="sldNum" sz="quarter" idx="4294967295"/>
          </p:nvPr>
        </p:nvSpPr>
        <p:spPr>
          <a:xfrm>
            <a:off x="7162800" y="6191250"/>
            <a:ext cx="1295400" cy="457200"/>
          </a:xfrm>
          <a:noFill/>
        </p:spPr>
        <p:txBody>
          <a:bodyPr/>
          <a:lstStyle/>
          <a:p>
            <a:fld id="{A29A9269-D5DB-45A8-9AF1-B548BC3DC375}" type="slidenum">
              <a:rPr lang="en-US"/>
              <a:pPr/>
              <a:t>49</a:t>
            </a:fld>
            <a:endParaRPr lang="en-US"/>
          </a:p>
        </p:txBody>
      </p:sp>
      <p:sp>
        <p:nvSpPr>
          <p:cNvPr id="62468" name="Rectangle 2"/>
          <p:cNvSpPr>
            <a:spLocks noGrp="1" noChangeArrowheads="1"/>
          </p:cNvSpPr>
          <p:nvPr>
            <p:ph type="title"/>
          </p:nvPr>
        </p:nvSpPr>
        <p:spPr/>
        <p:txBody>
          <a:bodyPr/>
          <a:lstStyle/>
          <a:p>
            <a:pPr eaLnBrk="1" hangingPunct="1"/>
            <a:r>
              <a:rPr lang="en-US" smtClean="0"/>
              <a:t>Diminishing Returns</a:t>
            </a:r>
          </a:p>
        </p:txBody>
      </p:sp>
      <p:grpSp>
        <p:nvGrpSpPr>
          <p:cNvPr id="62469" name="Group 4"/>
          <p:cNvGrpSpPr>
            <a:grpSpLocks/>
          </p:cNvGrpSpPr>
          <p:nvPr/>
        </p:nvGrpSpPr>
        <p:grpSpPr bwMode="auto">
          <a:xfrm>
            <a:off x="1143000" y="1981200"/>
            <a:ext cx="1524000" cy="1524000"/>
            <a:chOff x="1872" y="1920"/>
            <a:chExt cx="960" cy="960"/>
          </a:xfrm>
        </p:grpSpPr>
        <p:sp>
          <p:nvSpPr>
            <p:cNvPr id="62496"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2497" name="Group 6"/>
            <p:cNvGrpSpPr>
              <a:grpSpLocks/>
            </p:cNvGrpSpPr>
            <p:nvPr/>
          </p:nvGrpSpPr>
          <p:grpSpPr bwMode="auto">
            <a:xfrm>
              <a:off x="2112" y="2112"/>
              <a:ext cx="456" cy="480"/>
              <a:chOff x="1824" y="633"/>
              <a:chExt cx="2834" cy="2849"/>
            </a:xfrm>
          </p:grpSpPr>
          <p:sp>
            <p:nvSpPr>
              <p:cNvPr id="6249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249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250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250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2470" name="Group 11"/>
          <p:cNvGrpSpPr>
            <a:grpSpLocks/>
          </p:cNvGrpSpPr>
          <p:nvPr/>
        </p:nvGrpSpPr>
        <p:grpSpPr bwMode="auto">
          <a:xfrm>
            <a:off x="533400" y="2514600"/>
            <a:ext cx="533400" cy="457200"/>
            <a:chOff x="384" y="2496"/>
            <a:chExt cx="336" cy="288"/>
          </a:xfrm>
        </p:grpSpPr>
        <p:sp>
          <p:nvSpPr>
            <p:cNvPr id="62494"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2495"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2471" name="Group 14"/>
          <p:cNvGrpSpPr>
            <a:grpSpLocks/>
          </p:cNvGrpSpPr>
          <p:nvPr/>
        </p:nvGrpSpPr>
        <p:grpSpPr bwMode="auto">
          <a:xfrm>
            <a:off x="2819400" y="2590800"/>
            <a:ext cx="533400" cy="457200"/>
            <a:chOff x="1920" y="1632"/>
            <a:chExt cx="336" cy="288"/>
          </a:xfrm>
        </p:grpSpPr>
        <p:sp>
          <p:nvSpPr>
            <p:cNvPr id="62492" name="Oval 1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2493" name="AutoShape 1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nvGrpSpPr>
          <p:cNvPr id="62472" name="Group 17"/>
          <p:cNvGrpSpPr>
            <a:grpSpLocks/>
          </p:cNvGrpSpPr>
          <p:nvPr/>
        </p:nvGrpSpPr>
        <p:grpSpPr bwMode="auto">
          <a:xfrm>
            <a:off x="1600200" y="1371600"/>
            <a:ext cx="457200" cy="533400"/>
            <a:chOff x="816" y="2880"/>
            <a:chExt cx="288" cy="336"/>
          </a:xfrm>
        </p:grpSpPr>
        <p:sp>
          <p:nvSpPr>
            <p:cNvPr id="62490"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2491"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nvGrpSpPr>
          <p:cNvPr id="62473" name="Group 83"/>
          <p:cNvGrpSpPr>
            <a:grpSpLocks/>
          </p:cNvGrpSpPr>
          <p:nvPr/>
        </p:nvGrpSpPr>
        <p:grpSpPr bwMode="auto">
          <a:xfrm>
            <a:off x="1752600" y="3657600"/>
            <a:ext cx="457200" cy="533400"/>
            <a:chOff x="1104" y="2304"/>
            <a:chExt cx="288" cy="336"/>
          </a:xfrm>
        </p:grpSpPr>
        <p:sp>
          <p:nvSpPr>
            <p:cNvPr id="62488" name="Oval 21"/>
            <p:cNvSpPr>
              <a:spLocks noChangeArrowheads="1"/>
            </p:cNvSpPr>
            <p:nvPr/>
          </p:nvSpPr>
          <p:spPr bwMode="auto">
            <a:xfrm>
              <a:off x="1104" y="2352"/>
              <a:ext cx="288" cy="288"/>
            </a:xfrm>
            <a:prstGeom prst="ellipse">
              <a:avLst/>
            </a:prstGeom>
            <a:solidFill>
              <a:srgbClr val="800080"/>
            </a:solidFill>
            <a:ln w="9525">
              <a:noFill/>
              <a:miter lim="800000"/>
              <a:headEnd/>
              <a:tailEnd/>
            </a:ln>
          </p:spPr>
          <p:txBody>
            <a:bodyPr wrap="none" anchor="ctr"/>
            <a:lstStyle/>
            <a:p>
              <a:endParaRPr lang="en-US"/>
            </a:p>
          </p:txBody>
        </p:sp>
        <p:sp>
          <p:nvSpPr>
            <p:cNvPr id="62489" name="AutoShape 22"/>
            <p:cNvSpPr>
              <a:spLocks noChangeArrowheads="1"/>
            </p:cNvSpPr>
            <p:nvPr/>
          </p:nvSpPr>
          <p:spPr bwMode="auto">
            <a:xfrm>
              <a:off x="1200" y="2304"/>
              <a:ext cx="48" cy="48"/>
            </a:xfrm>
            <a:prstGeom prst="triangle">
              <a:avLst>
                <a:gd name="adj" fmla="val 50000"/>
              </a:avLst>
            </a:prstGeom>
            <a:solidFill>
              <a:srgbClr val="800080"/>
            </a:solidFill>
            <a:ln w="9525">
              <a:noFill/>
              <a:miter lim="800000"/>
              <a:headEnd/>
              <a:tailEnd/>
            </a:ln>
          </p:spPr>
          <p:txBody>
            <a:bodyPr wrap="none" anchor="ctr"/>
            <a:lstStyle/>
            <a:p>
              <a:endParaRPr lang="en-US"/>
            </a:p>
          </p:txBody>
        </p:sp>
      </p:grpSp>
      <p:grpSp>
        <p:nvGrpSpPr>
          <p:cNvPr id="62474" name="Group 88"/>
          <p:cNvGrpSpPr>
            <a:grpSpLocks/>
          </p:cNvGrpSpPr>
          <p:nvPr/>
        </p:nvGrpSpPr>
        <p:grpSpPr bwMode="auto">
          <a:xfrm>
            <a:off x="2743200" y="1524000"/>
            <a:ext cx="457200" cy="457200"/>
            <a:chOff x="576" y="3264"/>
            <a:chExt cx="288" cy="288"/>
          </a:xfrm>
        </p:grpSpPr>
        <p:sp>
          <p:nvSpPr>
            <p:cNvPr id="62486" name="Oval 85"/>
            <p:cNvSpPr>
              <a:spLocks noChangeArrowheads="1"/>
            </p:cNvSpPr>
            <p:nvPr/>
          </p:nvSpPr>
          <p:spPr bwMode="auto">
            <a:xfrm>
              <a:off x="576" y="3264"/>
              <a:ext cx="288" cy="288"/>
            </a:xfrm>
            <a:prstGeom prst="ellipse">
              <a:avLst/>
            </a:prstGeom>
            <a:solidFill>
              <a:srgbClr val="FF33CC"/>
            </a:solidFill>
            <a:ln w="9525">
              <a:noFill/>
              <a:miter lim="800000"/>
              <a:headEnd/>
              <a:tailEnd/>
            </a:ln>
          </p:spPr>
          <p:txBody>
            <a:bodyPr wrap="none" anchor="ctr"/>
            <a:lstStyle/>
            <a:p>
              <a:endParaRPr lang="en-US"/>
            </a:p>
          </p:txBody>
        </p:sp>
        <p:sp>
          <p:nvSpPr>
            <p:cNvPr id="62487" name="AutoShape 87"/>
            <p:cNvSpPr>
              <a:spLocks noChangeArrowheads="1"/>
            </p:cNvSpPr>
            <p:nvPr/>
          </p:nvSpPr>
          <p:spPr bwMode="auto">
            <a:xfrm>
              <a:off x="576" y="3456"/>
              <a:ext cx="48" cy="48"/>
            </a:xfrm>
            <a:prstGeom prst="rtTriangle">
              <a:avLst/>
            </a:prstGeom>
            <a:solidFill>
              <a:srgbClr val="FF33CC"/>
            </a:solidFill>
            <a:ln w="9525">
              <a:noFill/>
              <a:miter lim="800000"/>
              <a:headEnd/>
              <a:tailEnd/>
            </a:ln>
          </p:spPr>
          <p:txBody>
            <a:bodyPr wrap="none" anchor="ctr"/>
            <a:lstStyle/>
            <a:p>
              <a:endParaRPr lang="en-US"/>
            </a:p>
          </p:txBody>
        </p:sp>
      </p:grpSp>
      <p:grpSp>
        <p:nvGrpSpPr>
          <p:cNvPr id="62475" name="Group 98"/>
          <p:cNvGrpSpPr>
            <a:grpSpLocks/>
          </p:cNvGrpSpPr>
          <p:nvPr/>
        </p:nvGrpSpPr>
        <p:grpSpPr bwMode="auto">
          <a:xfrm>
            <a:off x="609600" y="1524000"/>
            <a:ext cx="457200" cy="457200"/>
            <a:chOff x="1200" y="3168"/>
            <a:chExt cx="288" cy="288"/>
          </a:xfrm>
        </p:grpSpPr>
        <p:sp>
          <p:nvSpPr>
            <p:cNvPr id="62484" name="Oval 90"/>
            <p:cNvSpPr>
              <a:spLocks noChangeArrowheads="1"/>
            </p:cNvSpPr>
            <p:nvPr/>
          </p:nvSpPr>
          <p:spPr bwMode="auto">
            <a:xfrm>
              <a:off x="1200" y="3168"/>
              <a:ext cx="288" cy="288"/>
            </a:xfrm>
            <a:prstGeom prst="ellipse">
              <a:avLst/>
            </a:prstGeom>
            <a:solidFill>
              <a:srgbClr val="33CCFF"/>
            </a:solidFill>
            <a:ln w="9525">
              <a:noFill/>
              <a:miter lim="800000"/>
              <a:headEnd/>
              <a:tailEnd/>
            </a:ln>
          </p:spPr>
          <p:txBody>
            <a:bodyPr wrap="none" anchor="ctr"/>
            <a:lstStyle/>
            <a:p>
              <a:endParaRPr lang="en-US"/>
            </a:p>
          </p:txBody>
        </p:sp>
        <p:sp>
          <p:nvSpPr>
            <p:cNvPr id="62485" name="AutoShape 97"/>
            <p:cNvSpPr>
              <a:spLocks noChangeArrowheads="1"/>
            </p:cNvSpPr>
            <p:nvPr/>
          </p:nvSpPr>
          <p:spPr bwMode="auto">
            <a:xfrm>
              <a:off x="1440" y="3408"/>
              <a:ext cx="48" cy="48"/>
            </a:xfrm>
            <a:prstGeom prst="lightningBolt">
              <a:avLst/>
            </a:prstGeom>
            <a:solidFill>
              <a:schemeClr val="accent1"/>
            </a:solidFill>
            <a:ln w="9525">
              <a:noFill/>
              <a:miter lim="800000"/>
              <a:headEnd/>
              <a:tailEnd/>
            </a:ln>
          </p:spPr>
          <p:txBody>
            <a:bodyPr wrap="none" anchor="ctr"/>
            <a:lstStyle/>
            <a:p>
              <a:endParaRPr lang="en-US"/>
            </a:p>
          </p:txBody>
        </p:sp>
      </p:grpSp>
      <p:grpSp>
        <p:nvGrpSpPr>
          <p:cNvPr id="62476" name="Group 100"/>
          <p:cNvGrpSpPr>
            <a:grpSpLocks/>
          </p:cNvGrpSpPr>
          <p:nvPr/>
        </p:nvGrpSpPr>
        <p:grpSpPr bwMode="auto">
          <a:xfrm>
            <a:off x="609600" y="3581400"/>
            <a:ext cx="457200" cy="457200"/>
            <a:chOff x="1392" y="3648"/>
            <a:chExt cx="288" cy="288"/>
          </a:xfrm>
        </p:grpSpPr>
        <p:sp>
          <p:nvSpPr>
            <p:cNvPr id="62482" name="Oval 96"/>
            <p:cNvSpPr>
              <a:spLocks noChangeArrowheads="1"/>
            </p:cNvSpPr>
            <p:nvPr/>
          </p:nvSpPr>
          <p:spPr bwMode="auto">
            <a:xfrm>
              <a:off x="1392" y="3648"/>
              <a:ext cx="288" cy="288"/>
            </a:xfrm>
            <a:prstGeom prst="ellipse">
              <a:avLst/>
            </a:prstGeom>
            <a:solidFill>
              <a:srgbClr val="CC99FF"/>
            </a:solidFill>
            <a:ln w="9525">
              <a:noFill/>
              <a:miter lim="800000"/>
              <a:headEnd/>
              <a:tailEnd/>
            </a:ln>
          </p:spPr>
          <p:txBody>
            <a:bodyPr wrap="none" anchor="ctr"/>
            <a:lstStyle/>
            <a:p>
              <a:endParaRPr lang="en-US"/>
            </a:p>
          </p:txBody>
        </p:sp>
        <p:sp>
          <p:nvSpPr>
            <p:cNvPr id="62483" name="AutoShape 99"/>
            <p:cNvSpPr>
              <a:spLocks noChangeArrowheads="1"/>
            </p:cNvSpPr>
            <p:nvPr/>
          </p:nvSpPr>
          <p:spPr bwMode="auto">
            <a:xfrm>
              <a:off x="1632" y="3648"/>
              <a:ext cx="48" cy="48"/>
            </a:xfrm>
            <a:prstGeom prst="diamond">
              <a:avLst/>
            </a:prstGeom>
            <a:solidFill>
              <a:srgbClr val="CC99FF"/>
            </a:solidFill>
            <a:ln w="9525">
              <a:noFill/>
              <a:miter lim="800000"/>
              <a:headEnd/>
              <a:tailEnd/>
            </a:ln>
          </p:spPr>
          <p:txBody>
            <a:bodyPr wrap="none" anchor="ctr"/>
            <a:lstStyle/>
            <a:p>
              <a:endParaRPr lang="en-US"/>
            </a:p>
          </p:txBody>
        </p:sp>
      </p:grpSp>
      <p:grpSp>
        <p:nvGrpSpPr>
          <p:cNvPr id="62477" name="Group 102"/>
          <p:cNvGrpSpPr>
            <a:grpSpLocks/>
          </p:cNvGrpSpPr>
          <p:nvPr/>
        </p:nvGrpSpPr>
        <p:grpSpPr bwMode="auto">
          <a:xfrm>
            <a:off x="2667000" y="3581400"/>
            <a:ext cx="457200" cy="533400"/>
            <a:chOff x="2208" y="3360"/>
            <a:chExt cx="288" cy="336"/>
          </a:xfrm>
        </p:grpSpPr>
        <p:sp>
          <p:nvSpPr>
            <p:cNvPr id="62480" name="Oval 95"/>
            <p:cNvSpPr>
              <a:spLocks noChangeArrowheads="1"/>
            </p:cNvSpPr>
            <p:nvPr/>
          </p:nvSpPr>
          <p:spPr bwMode="auto">
            <a:xfrm>
              <a:off x="2208" y="3408"/>
              <a:ext cx="288" cy="288"/>
            </a:xfrm>
            <a:prstGeom prst="ellipse">
              <a:avLst/>
            </a:prstGeom>
            <a:solidFill>
              <a:schemeClr val="accent2"/>
            </a:solidFill>
            <a:ln w="9525">
              <a:noFill/>
              <a:miter lim="800000"/>
              <a:headEnd/>
              <a:tailEnd/>
            </a:ln>
          </p:spPr>
          <p:txBody>
            <a:bodyPr wrap="none" anchor="ctr"/>
            <a:lstStyle/>
            <a:p>
              <a:endParaRPr lang="en-US"/>
            </a:p>
          </p:txBody>
        </p:sp>
        <p:sp>
          <p:nvSpPr>
            <p:cNvPr id="62481" name="AutoShape 101"/>
            <p:cNvSpPr>
              <a:spLocks noChangeArrowheads="1"/>
            </p:cNvSpPr>
            <p:nvPr/>
          </p:nvSpPr>
          <p:spPr bwMode="auto">
            <a:xfrm>
              <a:off x="2256" y="3360"/>
              <a:ext cx="48" cy="48"/>
            </a:xfrm>
            <a:prstGeom prst="diamond">
              <a:avLst/>
            </a:prstGeom>
            <a:solidFill>
              <a:schemeClr val="accent2"/>
            </a:solidFill>
            <a:ln w="9525">
              <a:noFill/>
              <a:miter lim="800000"/>
              <a:headEnd/>
              <a:tailEnd/>
            </a:ln>
          </p:spPr>
          <p:txBody>
            <a:bodyPr wrap="none" anchor="ctr"/>
            <a:lstStyle/>
            <a:p>
              <a:endParaRPr lang="en-US"/>
            </a:p>
          </p:txBody>
        </p:sp>
      </p:grpSp>
      <p:sp>
        <p:nvSpPr>
          <p:cNvPr id="62478" name="Text Box 103"/>
          <p:cNvSpPr txBox="1">
            <a:spLocks noChangeArrowheads="1"/>
          </p:cNvSpPr>
          <p:nvPr/>
        </p:nvSpPr>
        <p:spPr bwMode="auto">
          <a:xfrm>
            <a:off x="3489325" y="1252538"/>
            <a:ext cx="4892675" cy="4327525"/>
          </a:xfrm>
          <a:prstGeom prst="rect">
            <a:avLst/>
          </a:prstGeom>
          <a:noFill/>
          <a:ln w="9525">
            <a:noFill/>
            <a:miter lim="800000"/>
            <a:headEnd/>
            <a:tailEnd/>
          </a:ln>
        </p:spPr>
        <p:txBody>
          <a:bodyPr>
            <a:spAutoFit/>
          </a:bodyPr>
          <a:lstStyle/>
          <a:p>
            <a:pPr algn="l">
              <a:lnSpc>
                <a:spcPct val="90000"/>
              </a:lnSpc>
            </a:pPr>
            <a:r>
              <a:rPr lang="en-US" sz="2400"/>
              <a:t>If we now put Dave and Tom and Horst and Brandon on the corners of the table, there’s going to be a whole lot of contention for the shared resource, and a lot of communication at the many interfaces. So the speedup y’all get will be much less than we’d like; you’ll be lucky to get 5-to-1.</a:t>
            </a:r>
          </a:p>
          <a:p>
            <a:pPr algn="l">
              <a:lnSpc>
                <a:spcPct val="80000"/>
              </a:lnSpc>
            </a:pPr>
            <a:endParaRPr lang="en-US" sz="2400"/>
          </a:p>
          <a:p>
            <a:pPr algn="l">
              <a:lnSpc>
                <a:spcPct val="90000"/>
              </a:lnSpc>
            </a:pPr>
            <a:r>
              <a:rPr lang="en-US" sz="2400"/>
              <a:t>So we can see that adding more and more workers onto a shared resource is eventually going to have a diminishing return.</a:t>
            </a:r>
          </a:p>
        </p:txBody>
      </p:sp>
      <p:sp>
        <p:nvSpPr>
          <p:cNvPr id="62479" name="Rectangle 1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5</a:t>
            </a:fld>
            <a:endParaRPr lang="en-US"/>
          </a:p>
        </p:txBody>
      </p:sp>
      <p:sp>
        <p:nvSpPr>
          <p:cNvPr id="452610" name="Rectangle 2"/>
          <p:cNvSpPr>
            <a:spLocks noGrp="1" noChangeArrowheads="1"/>
          </p:cNvSpPr>
          <p:nvPr>
            <p:ph type="title"/>
          </p:nvPr>
        </p:nvSpPr>
        <p:spPr/>
        <p:txBody>
          <a:bodyPr/>
          <a:lstStyle/>
          <a:p>
            <a:r>
              <a:rPr lang="en-US" sz="3600" dirty="0" smtClean="0"/>
              <a:t>YouTub</a:t>
            </a:r>
            <a:r>
              <a:rPr lang="en-US" sz="3600" dirty="0"/>
              <a:t>e</a:t>
            </a:r>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or an Android or iOS handheld using YouTube.</a:t>
            </a:r>
          </a:p>
          <a:p>
            <a:pPr>
              <a:buFont typeface="Wingdings" pitchFamily="2" charset="2"/>
              <a:buNone/>
            </a:pPr>
            <a:r>
              <a:rPr lang="en-US" dirty="0" smtClean="0"/>
              <a:t>Go to YouTube via your preferred web browser or app, and then search for:</a:t>
            </a:r>
          </a:p>
          <a:p>
            <a:pPr algn="ctr">
              <a:buFont typeface="Wingdings" pitchFamily="2" charset="2"/>
              <a:buNone/>
            </a:pPr>
            <a:r>
              <a:rPr lang="en-US" b="1" dirty="0" smtClean="0">
                <a:latin typeface="Courier New" panose="02070309020205020404" pitchFamily="49" charset="0"/>
                <a:cs typeface="Courier New" panose="02070309020205020404" pitchFamily="49" charset="0"/>
              </a:rPr>
              <a:t>Supercomputing </a:t>
            </a:r>
            <a:r>
              <a:rPr lang="en-US" b="1" dirty="0" err="1" smtClean="0">
                <a:latin typeface="Courier New" panose="02070309020205020404" pitchFamily="49" charset="0"/>
                <a:cs typeface="Courier New" panose="02070309020205020404" pitchFamily="49" charset="0"/>
              </a:rPr>
              <a:t>InPlainEnglish</a:t>
            </a:r>
            <a:endParaRPr lang="en-US" b="1" dirty="0" smtClean="0">
              <a:latin typeface="Courier New" panose="02070309020205020404" pitchFamily="49" charset="0"/>
              <a:cs typeface="Courier New" panose="02070309020205020404" pitchFamily="49" charset="0"/>
            </a:endParaRPr>
          </a:p>
          <a:p>
            <a:pPr>
              <a:buNone/>
            </a:pPr>
            <a:endParaRPr lang="en-US" dirty="0" smtClean="0"/>
          </a:p>
          <a:p>
            <a:pPr>
              <a:buNone/>
            </a:pPr>
            <a:r>
              <a:rPr lang="en-US" dirty="0" smtClean="0"/>
              <a:t>(</a:t>
            </a:r>
            <a:r>
              <a:rPr lang="en-US" b="1" dirty="0" err="1">
                <a:latin typeface="Courier New" panose="02070309020205020404" pitchFamily="49" charset="0"/>
                <a:cs typeface="Courier New" panose="02070309020205020404" pitchFamily="49" charset="0"/>
              </a:rPr>
              <a:t>InPlainEnglish</a:t>
            </a:r>
            <a:r>
              <a:rPr lang="en-US" b="1" dirty="0">
                <a:latin typeface="Courier New" panose="02070309020205020404" pitchFamily="49" charset="0"/>
                <a:cs typeface="Courier New" panose="02070309020205020404" pitchFamily="49" charset="0"/>
              </a:rPr>
              <a:t> </a:t>
            </a:r>
            <a:r>
              <a:rPr lang="en-US" dirty="0" smtClean="0"/>
              <a:t>is all one word.)</a:t>
            </a:r>
          </a:p>
          <a:p>
            <a:pPr>
              <a:buNone/>
            </a:pPr>
            <a:r>
              <a:rPr lang="en-US" dirty="0" smtClean="0"/>
              <a:t>Many </a:t>
            </a:r>
            <a:r>
              <a:rPr lang="en-US" dirty="0"/>
              <a:t>thanks to </a:t>
            </a:r>
            <a:r>
              <a:rPr lang="en-US" dirty="0" smtClean="0"/>
              <a:t>Skyler Donahue of </a:t>
            </a:r>
            <a:r>
              <a:rPr lang="en-US" dirty="0"/>
              <a:t>OneNet for providing this</a:t>
            </a:r>
            <a:r>
              <a:rPr lang="en-US" dirty="0" smtClean="0"/>
              <a:t>.</a:t>
            </a:r>
          </a:p>
          <a:p>
            <a:pPr>
              <a:buNone/>
            </a:pPr>
            <a:r>
              <a:rPr lang="en-US" b="1" dirty="0" smtClean="0"/>
              <a:t>PLEASE </a:t>
            </a:r>
            <a:r>
              <a:rPr lang="en-US" b="1" dirty="0"/>
              <a:t>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3247317105"/>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63491" name="Slide Number Placeholder 3"/>
          <p:cNvSpPr>
            <a:spLocks noGrp="1"/>
          </p:cNvSpPr>
          <p:nvPr>
            <p:ph type="sldNum" sz="quarter" idx="4294967295"/>
          </p:nvPr>
        </p:nvSpPr>
        <p:spPr>
          <a:xfrm>
            <a:off x="7162800" y="6191250"/>
            <a:ext cx="1295400" cy="457200"/>
          </a:xfrm>
          <a:noFill/>
        </p:spPr>
        <p:txBody>
          <a:bodyPr/>
          <a:lstStyle/>
          <a:p>
            <a:fld id="{1B0A0F06-3CAD-4415-BC43-E2C8B7FEBFDB}" type="slidenum">
              <a:rPr lang="en-US"/>
              <a:pPr/>
              <a:t>50</a:t>
            </a:fld>
            <a:endParaRPr lang="en-US"/>
          </a:p>
        </p:txBody>
      </p:sp>
      <p:sp>
        <p:nvSpPr>
          <p:cNvPr id="63492" name="Rectangle 2"/>
          <p:cNvSpPr>
            <a:spLocks noGrp="1" noChangeArrowheads="1"/>
          </p:cNvSpPr>
          <p:nvPr>
            <p:ph type="title"/>
          </p:nvPr>
        </p:nvSpPr>
        <p:spPr/>
        <p:txBody>
          <a:bodyPr/>
          <a:lstStyle/>
          <a:p>
            <a:pPr eaLnBrk="1" hangingPunct="1"/>
            <a:r>
              <a:rPr lang="en-US" smtClean="0"/>
              <a:t>Distributed Parallelism</a:t>
            </a:r>
          </a:p>
        </p:txBody>
      </p:sp>
      <p:grpSp>
        <p:nvGrpSpPr>
          <p:cNvPr id="63493" name="Group 4"/>
          <p:cNvGrpSpPr>
            <a:grpSpLocks/>
          </p:cNvGrpSpPr>
          <p:nvPr/>
        </p:nvGrpSpPr>
        <p:grpSpPr bwMode="auto">
          <a:xfrm>
            <a:off x="1143000" y="1371600"/>
            <a:ext cx="1524000" cy="1524000"/>
            <a:chOff x="1872" y="1920"/>
            <a:chExt cx="960" cy="960"/>
          </a:xfrm>
        </p:grpSpPr>
        <p:sp>
          <p:nvSpPr>
            <p:cNvPr id="63509"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10" name="Group 6"/>
            <p:cNvGrpSpPr>
              <a:grpSpLocks/>
            </p:cNvGrpSpPr>
            <p:nvPr/>
          </p:nvGrpSpPr>
          <p:grpSpPr bwMode="auto">
            <a:xfrm>
              <a:off x="2112" y="2112"/>
              <a:ext cx="456" cy="480"/>
              <a:chOff x="1824" y="633"/>
              <a:chExt cx="2834" cy="2849"/>
            </a:xfrm>
          </p:grpSpPr>
          <p:sp>
            <p:nvSpPr>
              <p:cNvPr id="63511"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12"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13"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14"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4" name="Group 11"/>
          <p:cNvGrpSpPr>
            <a:grpSpLocks/>
          </p:cNvGrpSpPr>
          <p:nvPr/>
        </p:nvGrpSpPr>
        <p:grpSpPr bwMode="auto">
          <a:xfrm>
            <a:off x="533400" y="1905000"/>
            <a:ext cx="533400" cy="457200"/>
            <a:chOff x="384" y="2496"/>
            <a:chExt cx="336" cy="288"/>
          </a:xfrm>
        </p:grpSpPr>
        <p:sp>
          <p:nvSpPr>
            <p:cNvPr id="63507" name="Oval 1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3508" name="AutoShape 1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3495" name="Group 24"/>
          <p:cNvGrpSpPr>
            <a:grpSpLocks/>
          </p:cNvGrpSpPr>
          <p:nvPr/>
        </p:nvGrpSpPr>
        <p:grpSpPr bwMode="auto">
          <a:xfrm>
            <a:off x="4648200" y="1371600"/>
            <a:ext cx="1524000" cy="1524000"/>
            <a:chOff x="1872" y="1920"/>
            <a:chExt cx="960" cy="960"/>
          </a:xfrm>
        </p:grpSpPr>
        <p:sp>
          <p:nvSpPr>
            <p:cNvPr id="63501"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3502" name="Group 26"/>
            <p:cNvGrpSpPr>
              <a:grpSpLocks/>
            </p:cNvGrpSpPr>
            <p:nvPr/>
          </p:nvGrpSpPr>
          <p:grpSpPr bwMode="auto">
            <a:xfrm>
              <a:off x="2112" y="2112"/>
              <a:ext cx="456" cy="480"/>
              <a:chOff x="1824" y="633"/>
              <a:chExt cx="2834" cy="2849"/>
            </a:xfrm>
          </p:grpSpPr>
          <p:sp>
            <p:nvSpPr>
              <p:cNvPr id="6350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350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350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350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3496" name="Group 34"/>
          <p:cNvGrpSpPr>
            <a:grpSpLocks/>
          </p:cNvGrpSpPr>
          <p:nvPr/>
        </p:nvGrpSpPr>
        <p:grpSpPr bwMode="auto">
          <a:xfrm>
            <a:off x="6324600" y="1981200"/>
            <a:ext cx="533400" cy="457200"/>
            <a:chOff x="1920" y="1632"/>
            <a:chExt cx="336" cy="288"/>
          </a:xfrm>
        </p:grpSpPr>
        <p:sp>
          <p:nvSpPr>
            <p:cNvPr id="63499"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3500"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3497" name="Text Box 83"/>
          <p:cNvSpPr txBox="1">
            <a:spLocks noChangeArrowheads="1"/>
          </p:cNvSpPr>
          <p:nvPr/>
        </p:nvSpPr>
        <p:spPr bwMode="auto">
          <a:xfrm>
            <a:off x="533400" y="2971800"/>
            <a:ext cx="7924800" cy="3049588"/>
          </a:xfrm>
          <a:prstGeom prst="rect">
            <a:avLst/>
          </a:prstGeom>
          <a:noFill/>
          <a:ln w="9525">
            <a:noFill/>
            <a:miter lim="800000"/>
            <a:headEnd/>
            <a:tailEnd/>
          </a:ln>
        </p:spPr>
        <p:txBody>
          <a:bodyPr>
            <a:spAutoFit/>
          </a:bodyPr>
          <a:lstStyle/>
          <a:p>
            <a:pPr algn="l">
              <a:lnSpc>
                <a:spcPct val="90000"/>
              </a:lnSpc>
            </a:pPr>
            <a:r>
              <a:rPr lang="en-US" sz="2400"/>
              <a:t>Now let’s try something a little different. Let’s set up two tables, and let’s put you at one of them and Scott at the other.  Let’s put half of the puzzle pieces on your table and the other half of the pieces on Scott’s. Now y’all can work completely independently, without any contention for a shared resource.  </a:t>
            </a:r>
            <a:r>
              <a:rPr lang="en-US" sz="2400" b="1" u="sng"/>
              <a:t>BUT</a:t>
            </a:r>
            <a:r>
              <a:rPr lang="en-US" sz="2400"/>
              <a:t>, the cost per communication is </a:t>
            </a:r>
            <a:r>
              <a:rPr lang="en-US" sz="2400" b="1" u="sng"/>
              <a:t>MUCH</a:t>
            </a:r>
            <a:r>
              <a:rPr lang="en-US" sz="2400"/>
              <a:t> higher (you have to scootch your tables together), and you need the ability to split up (</a:t>
            </a:r>
            <a:r>
              <a:rPr lang="en-US" sz="2400" b="1" i="1" u="sng"/>
              <a:t>decompose</a:t>
            </a:r>
            <a:r>
              <a:rPr lang="en-US" sz="2400"/>
              <a:t>) the puzzle pieces reasonably evenly, which may be tricky to do for some puzzles.</a:t>
            </a:r>
          </a:p>
        </p:txBody>
      </p:sp>
      <p:sp>
        <p:nvSpPr>
          <p:cNvPr id="63498" name="Rectangle 11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64515" name="Slide Number Placeholder 3"/>
          <p:cNvSpPr>
            <a:spLocks noGrp="1"/>
          </p:cNvSpPr>
          <p:nvPr>
            <p:ph type="sldNum" sz="quarter" idx="4294967295"/>
          </p:nvPr>
        </p:nvSpPr>
        <p:spPr>
          <a:xfrm>
            <a:off x="7162800" y="6191250"/>
            <a:ext cx="1295400" cy="457200"/>
          </a:xfrm>
          <a:noFill/>
        </p:spPr>
        <p:txBody>
          <a:bodyPr/>
          <a:lstStyle/>
          <a:p>
            <a:fld id="{2C2ADB72-4A90-4D65-A2E8-EEBA8B3C82F9}" type="slidenum">
              <a:rPr lang="en-US"/>
              <a:pPr/>
              <a:t>51</a:t>
            </a:fld>
            <a:endParaRPr lang="en-US"/>
          </a:p>
        </p:txBody>
      </p:sp>
      <p:sp>
        <p:nvSpPr>
          <p:cNvPr id="64516" name="Rectangle 2"/>
          <p:cNvSpPr>
            <a:spLocks noGrp="1" noChangeArrowheads="1"/>
          </p:cNvSpPr>
          <p:nvPr>
            <p:ph type="title"/>
          </p:nvPr>
        </p:nvSpPr>
        <p:spPr/>
        <p:txBody>
          <a:bodyPr/>
          <a:lstStyle/>
          <a:p>
            <a:pPr eaLnBrk="1" hangingPunct="1"/>
            <a:r>
              <a:rPr lang="en-US" smtClean="0"/>
              <a:t>More Distributed Processors</a:t>
            </a:r>
          </a:p>
        </p:txBody>
      </p:sp>
      <p:grpSp>
        <p:nvGrpSpPr>
          <p:cNvPr id="64517" name="Group 83"/>
          <p:cNvGrpSpPr>
            <a:grpSpLocks/>
          </p:cNvGrpSpPr>
          <p:nvPr/>
        </p:nvGrpSpPr>
        <p:grpSpPr bwMode="auto">
          <a:xfrm>
            <a:off x="914400" y="1371600"/>
            <a:ext cx="1524000" cy="2133600"/>
            <a:chOff x="720" y="864"/>
            <a:chExt cx="960" cy="1344"/>
          </a:xfrm>
        </p:grpSpPr>
        <p:grpSp>
          <p:nvGrpSpPr>
            <p:cNvPr id="64553" name="Group 4"/>
            <p:cNvGrpSpPr>
              <a:grpSpLocks/>
            </p:cNvGrpSpPr>
            <p:nvPr/>
          </p:nvGrpSpPr>
          <p:grpSpPr bwMode="auto">
            <a:xfrm>
              <a:off x="720" y="1248"/>
              <a:ext cx="960" cy="960"/>
              <a:chOff x="1872" y="1920"/>
              <a:chExt cx="960" cy="960"/>
            </a:xfrm>
          </p:grpSpPr>
          <p:sp>
            <p:nvSpPr>
              <p:cNvPr id="64557" name="Rectangle 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58" name="Group 6"/>
              <p:cNvGrpSpPr>
                <a:grpSpLocks/>
              </p:cNvGrpSpPr>
              <p:nvPr/>
            </p:nvGrpSpPr>
            <p:grpSpPr bwMode="auto">
              <a:xfrm>
                <a:off x="2112" y="2112"/>
                <a:ext cx="456" cy="480"/>
                <a:chOff x="1824" y="633"/>
                <a:chExt cx="2834" cy="2849"/>
              </a:xfrm>
            </p:grpSpPr>
            <p:sp>
              <p:nvSpPr>
                <p:cNvPr id="6455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6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6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6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54" name="Group 17"/>
            <p:cNvGrpSpPr>
              <a:grpSpLocks/>
            </p:cNvGrpSpPr>
            <p:nvPr/>
          </p:nvGrpSpPr>
          <p:grpSpPr bwMode="auto">
            <a:xfrm>
              <a:off x="1008" y="864"/>
              <a:ext cx="288" cy="336"/>
              <a:chOff x="816" y="2880"/>
              <a:chExt cx="288" cy="336"/>
            </a:xfrm>
          </p:grpSpPr>
          <p:sp>
            <p:nvSpPr>
              <p:cNvPr id="64555" name="Oval 18"/>
              <p:cNvSpPr>
                <a:spLocks noChangeArrowheads="1"/>
              </p:cNvSpPr>
              <p:nvPr/>
            </p:nvSpPr>
            <p:spPr bwMode="auto">
              <a:xfrm>
                <a:off x="816" y="2880"/>
                <a:ext cx="288" cy="288"/>
              </a:xfrm>
              <a:prstGeom prst="ellipse">
                <a:avLst/>
              </a:prstGeom>
              <a:solidFill>
                <a:srgbClr val="A50021"/>
              </a:solidFill>
              <a:ln w="9525">
                <a:noFill/>
                <a:miter lim="800000"/>
                <a:headEnd/>
                <a:tailEnd/>
              </a:ln>
            </p:spPr>
            <p:txBody>
              <a:bodyPr wrap="none" anchor="ctr"/>
              <a:lstStyle/>
              <a:p>
                <a:endParaRPr lang="en-US"/>
              </a:p>
            </p:txBody>
          </p:sp>
          <p:sp>
            <p:nvSpPr>
              <p:cNvPr id="64556" name="AutoShape 19"/>
              <p:cNvSpPr>
                <a:spLocks noChangeArrowheads="1"/>
              </p:cNvSpPr>
              <p:nvPr/>
            </p:nvSpPr>
            <p:spPr bwMode="auto">
              <a:xfrm>
                <a:off x="960" y="3168"/>
                <a:ext cx="48" cy="48"/>
              </a:xfrm>
              <a:custGeom>
                <a:avLst/>
                <a:gdLst>
                  <a:gd name="T0" fmla="*/ 42 w 21600"/>
                  <a:gd name="T1" fmla="*/ 24 h 21600"/>
                  <a:gd name="T2" fmla="*/ 24 w 21600"/>
                  <a:gd name="T3" fmla="*/ 48 h 21600"/>
                  <a:gd name="T4" fmla="*/ 6 w 21600"/>
                  <a:gd name="T5" fmla="*/ 24 h 21600"/>
                  <a:gd name="T6" fmla="*/ 24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A50021"/>
              </a:solidFill>
              <a:ln w="9525">
                <a:noFill/>
                <a:miter lim="800000"/>
                <a:headEnd/>
                <a:tailEnd/>
              </a:ln>
            </p:spPr>
            <p:txBody>
              <a:bodyPr wrap="none" anchor="ctr"/>
              <a:lstStyle/>
              <a:p>
                <a:endParaRPr lang="en-US"/>
              </a:p>
            </p:txBody>
          </p:sp>
        </p:grpSp>
      </p:grpSp>
      <p:grpSp>
        <p:nvGrpSpPr>
          <p:cNvPr id="64518" name="Group 85"/>
          <p:cNvGrpSpPr>
            <a:grpSpLocks/>
          </p:cNvGrpSpPr>
          <p:nvPr/>
        </p:nvGrpSpPr>
        <p:grpSpPr bwMode="auto">
          <a:xfrm>
            <a:off x="3200400" y="1981200"/>
            <a:ext cx="2209800" cy="1524000"/>
            <a:chOff x="2928" y="1248"/>
            <a:chExt cx="1392" cy="960"/>
          </a:xfrm>
        </p:grpSpPr>
        <p:grpSp>
          <p:nvGrpSpPr>
            <p:cNvPr id="64543" name="Group 24"/>
            <p:cNvGrpSpPr>
              <a:grpSpLocks/>
            </p:cNvGrpSpPr>
            <p:nvPr/>
          </p:nvGrpSpPr>
          <p:grpSpPr bwMode="auto">
            <a:xfrm>
              <a:off x="2928" y="1248"/>
              <a:ext cx="960" cy="960"/>
              <a:chOff x="1872" y="1920"/>
              <a:chExt cx="960" cy="960"/>
            </a:xfrm>
          </p:grpSpPr>
          <p:sp>
            <p:nvSpPr>
              <p:cNvPr id="64547" name="Rectangle 2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48" name="Group 26"/>
              <p:cNvGrpSpPr>
                <a:grpSpLocks/>
              </p:cNvGrpSpPr>
              <p:nvPr/>
            </p:nvGrpSpPr>
            <p:grpSpPr bwMode="auto">
              <a:xfrm>
                <a:off x="2112" y="2112"/>
                <a:ext cx="456" cy="480"/>
                <a:chOff x="1824" y="633"/>
                <a:chExt cx="2834" cy="2849"/>
              </a:xfrm>
            </p:grpSpPr>
            <p:sp>
              <p:nvSpPr>
                <p:cNvPr id="6454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5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5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5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44" name="Group 34"/>
            <p:cNvGrpSpPr>
              <a:grpSpLocks/>
            </p:cNvGrpSpPr>
            <p:nvPr/>
          </p:nvGrpSpPr>
          <p:grpSpPr bwMode="auto">
            <a:xfrm>
              <a:off x="3984" y="1632"/>
              <a:ext cx="336" cy="288"/>
              <a:chOff x="1920" y="1632"/>
              <a:chExt cx="336" cy="288"/>
            </a:xfrm>
          </p:grpSpPr>
          <p:sp>
            <p:nvSpPr>
              <p:cNvPr id="64545" name="Oval 35"/>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4546" name="AutoShape 36"/>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grpSp>
      <p:grpSp>
        <p:nvGrpSpPr>
          <p:cNvPr id="64519" name="Group 84"/>
          <p:cNvGrpSpPr>
            <a:grpSpLocks/>
          </p:cNvGrpSpPr>
          <p:nvPr/>
        </p:nvGrpSpPr>
        <p:grpSpPr bwMode="auto">
          <a:xfrm>
            <a:off x="304800" y="3995738"/>
            <a:ext cx="2133600" cy="1524000"/>
            <a:chOff x="1248" y="2688"/>
            <a:chExt cx="1344" cy="960"/>
          </a:xfrm>
        </p:grpSpPr>
        <p:grpSp>
          <p:nvGrpSpPr>
            <p:cNvPr id="64533" name="Group 44"/>
            <p:cNvGrpSpPr>
              <a:grpSpLocks/>
            </p:cNvGrpSpPr>
            <p:nvPr/>
          </p:nvGrpSpPr>
          <p:grpSpPr bwMode="auto">
            <a:xfrm>
              <a:off x="1632" y="2688"/>
              <a:ext cx="960" cy="960"/>
              <a:chOff x="1872" y="1920"/>
              <a:chExt cx="960" cy="960"/>
            </a:xfrm>
          </p:grpSpPr>
          <p:sp>
            <p:nvSpPr>
              <p:cNvPr id="64537" name="Rectangle 4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38" name="Group 46"/>
              <p:cNvGrpSpPr>
                <a:grpSpLocks/>
              </p:cNvGrpSpPr>
              <p:nvPr/>
            </p:nvGrpSpPr>
            <p:grpSpPr bwMode="auto">
              <a:xfrm>
                <a:off x="2112" y="2112"/>
                <a:ext cx="456" cy="480"/>
                <a:chOff x="1824" y="633"/>
                <a:chExt cx="2834" cy="2849"/>
              </a:xfrm>
            </p:grpSpPr>
            <p:sp>
              <p:nvSpPr>
                <p:cNvPr id="6453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4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4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4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34" name="Group 51"/>
            <p:cNvGrpSpPr>
              <a:grpSpLocks/>
            </p:cNvGrpSpPr>
            <p:nvPr/>
          </p:nvGrpSpPr>
          <p:grpSpPr bwMode="auto">
            <a:xfrm>
              <a:off x="1248" y="3024"/>
              <a:ext cx="336" cy="288"/>
              <a:chOff x="384" y="2496"/>
              <a:chExt cx="336" cy="288"/>
            </a:xfrm>
          </p:grpSpPr>
          <p:sp>
            <p:nvSpPr>
              <p:cNvPr id="64535" name="Oval 52"/>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4536" name="AutoShape 53"/>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grpSp>
        <p:nvGrpSpPr>
          <p:cNvPr id="64520" name="Group 86"/>
          <p:cNvGrpSpPr>
            <a:grpSpLocks/>
          </p:cNvGrpSpPr>
          <p:nvPr/>
        </p:nvGrpSpPr>
        <p:grpSpPr bwMode="auto">
          <a:xfrm>
            <a:off x="3219450" y="3981450"/>
            <a:ext cx="1524000" cy="2209800"/>
            <a:chOff x="3792" y="2688"/>
            <a:chExt cx="960" cy="1392"/>
          </a:xfrm>
        </p:grpSpPr>
        <p:grpSp>
          <p:nvGrpSpPr>
            <p:cNvPr id="64523" name="Group 64"/>
            <p:cNvGrpSpPr>
              <a:grpSpLocks/>
            </p:cNvGrpSpPr>
            <p:nvPr/>
          </p:nvGrpSpPr>
          <p:grpSpPr bwMode="auto">
            <a:xfrm>
              <a:off x="3792" y="2688"/>
              <a:ext cx="960" cy="960"/>
              <a:chOff x="1872" y="1920"/>
              <a:chExt cx="960" cy="960"/>
            </a:xfrm>
          </p:grpSpPr>
          <p:sp>
            <p:nvSpPr>
              <p:cNvPr id="64527" name="Rectangle 65"/>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4528" name="Group 66"/>
              <p:cNvGrpSpPr>
                <a:grpSpLocks/>
              </p:cNvGrpSpPr>
              <p:nvPr/>
            </p:nvGrpSpPr>
            <p:grpSpPr bwMode="auto">
              <a:xfrm>
                <a:off x="2112" y="2112"/>
                <a:ext cx="456" cy="480"/>
                <a:chOff x="1824" y="633"/>
                <a:chExt cx="2834" cy="2849"/>
              </a:xfrm>
            </p:grpSpPr>
            <p:sp>
              <p:nvSpPr>
                <p:cNvPr id="64529"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4530"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4531"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4532"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4524" name="Group 80"/>
            <p:cNvGrpSpPr>
              <a:grpSpLocks/>
            </p:cNvGrpSpPr>
            <p:nvPr/>
          </p:nvGrpSpPr>
          <p:grpSpPr bwMode="auto">
            <a:xfrm>
              <a:off x="4176" y="3744"/>
              <a:ext cx="288" cy="336"/>
              <a:chOff x="1584" y="2736"/>
              <a:chExt cx="288" cy="336"/>
            </a:xfrm>
          </p:grpSpPr>
          <p:sp>
            <p:nvSpPr>
              <p:cNvPr id="64525" name="Oval 81"/>
              <p:cNvSpPr>
                <a:spLocks noChangeArrowheads="1"/>
              </p:cNvSpPr>
              <p:nvPr/>
            </p:nvSpPr>
            <p:spPr bwMode="auto">
              <a:xfrm>
                <a:off x="1584" y="2784"/>
                <a:ext cx="288" cy="288"/>
              </a:xfrm>
              <a:prstGeom prst="ellipse">
                <a:avLst/>
              </a:prstGeom>
              <a:solidFill>
                <a:srgbClr val="FF9900"/>
              </a:solidFill>
              <a:ln w="9525">
                <a:noFill/>
                <a:miter lim="800000"/>
                <a:headEnd/>
                <a:tailEnd/>
              </a:ln>
            </p:spPr>
            <p:txBody>
              <a:bodyPr wrap="none" anchor="ctr"/>
              <a:lstStyle/>
              <a:p>
                <a:endParaRPr lang="en-US"/>
              </a:p>
            </p:txBody>
          </p:sp>
          <p:sp>
            <p:nvSpPr>
              <p:cNvPr id="64526" name="AutoShape 82"/>
              <p:cNvSpPr>
                <a:spLocks noChangeArrowheads="1"/>
              </p:cNvSpPr>
              <p:nvPr/>
            </p:nvSpPr>
            <p:spPr bwMode="auto">
              <a:xfrm>
                <a:off x="1680" y="2736"/>
                <a:ext cx="48" cy="48"/>
              </a:xfrm>
              <a:prstGeom prst="triangle">
                <a:avLst>
                  <a:gd name="adj" fmla="val 50000"/>
                </a:avLst>
              </a:prstGeom>
              <a:solidFill>
                <a:srgbClr val="FF9900"/>
              </a:solidFill>
              <a:ln w="9525">
                <a:noFill/>
                <a:miter lim="800000"/>
                <a:headEnd/>
                <a:tailEnd/>
              </a:ln>
            </p:spPr>
            <p:txBody>
              <a:bodyPr wrap="none" anchor="ctr"/>
              <a:lstStyle/>
              <a:p>
                <a:endParaRPr lang="en-US"/>
              </a:p>
            </p:txBody>
          </p:sp>
        </p:grpSp>
      </p:grpSp>
      <p:sp>
        <p:nvSpPr>
          <p:cNvPr id="64521" name="Text Box 87"/>
          <p:cNvSpPr txBox="1">
            <a:spLocks noChangeArrowheads="1"/>
          </p:cNvSpPr>
          <p:nvPr/>
        </p:nvSpPr>
        <p:spPr bwMode="auto">
          <a:xfrm>
            <a:off x="5410200" y="1219200"/>
            <a:ext cx="3200400" cy="4364038"/>
          </a:xfrm>
          <a:prstGeom prst="rect">
            <a:avLst/>
          </a:prstGeom>
          <a:noFill/>
          <a:ln w="9525">
            <a:noFill/>
            <a:miter lim="800000"/>
            <a:headEnd/>
            <a:tailEnd/>
          </a:ln>
        </p:spPr>
        <p:txBody>
          <a:bodyPr>
            <a:spAutoFit/>
          </a:bodyPr>
          <a:lstStyle/>
          <a:p>
            <a:pPr algn="l">
              <a:lnSpc>
                <a:spcPct val="90000"/>
              </a:lnSpc>
            </a:pPr>
            <a:r>
              <a:rPr lang="en-US" sz="2400"/>
              <a:t>It’s a lot easier to add more processors in distributed parallelism.  But, you always have to be aware of the need to decompose the problem and to communicate among the processors.  Also, as you add more processors, it may be harder to </a:t>
            </a:r>
            <a:r>
              <a:rPr lang="en-US" sz="2400" b="1" i="1" u="sng"/>
              <a:t>load balance</a:t>
            </a:r>
            <a:r>
              <a:rPr lang="en-US" sz="2400"/>
              <a:t> the amount of work that each processor gets.</a:t>
            </a:r>
          </a:p>
        </p:txBody>
      </p:sp>
      <p:sp>
        <p:nvSpPr>
          <p:cNvPr id="64522" name="Rectangle 12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65539" name="Slide Number Placeholder 3"/>
          <p:cNvSpPr>
            <a:spLocks noGrp="1"/>
          </p:cNvSpPr>
          <p:nvPr>
            <p:ph type="sldNum" sz="quarter" idx="4294967295"/>
          </p:nvPr>
        </p:nvSpPr>
        <p:spPr>
          <a:xfrm>
            <a:off x="7162800" y="6191250"/>
            <a:ext cx="1295400" cy="457200"/>
          </a:xfrm>
          <a:noFill/>
        </p:spPr>
        <p:txBody>
          <a:bodyPr/>
          <a:lstStyle/>
          <a:p>
            <a:fld id="{28E0374A-B879-491D-9946-5DC3D26B99A1}" type="slidenum">
              <a:rPr lang="en-US"/>
              <a:pPr/>
              <a:t>52</a:t>
            </a:fld>
            <a:endParaRPr lang="en-US"/>
          </a:p>
        </p:txBody>
      </p:sp>
      <p:sp>
        <p:nvSpPr>
          <p:cNvPr id="65540" name="Rectangle 2"/>
          <p:cNvSpPr>
            <a:spLocks noGrp="1" noChangeArrowheads="1"/>
          </p:cNvSpPr>
          <p:nvPr>
            <p:ph type="title"/>
          </p:nvPr>
        </p:nvSpPr>
        <p:spPr/>
        <p:txBody>
          <a:bodyPr/>
          <a:lstStyle/>
          <a:p>
            <a:pPr eaLnBrk="1" hangingPunct="1"/>
            <a:r>
              <a:rPr lang="en-US" smtClean="0"/>
              <a:t>Load Balancing</a:t>
            </a:r>
          </a:p>
        </p:txBody>
      </p:sp>
      <p:grpSp>
        <p:nvGrpSpPr>
          <p:cNvPr id="65541" name="Group 3"/>
          <p:cNvGrpSpPr>
            <a:grpSpLocks/>
          </p:cNvGrpSpPr>
          <p:nvPr/>
        </p:nvGrpSpPr>
        <p:grpSpPr bwMode="auto">
          <a:xfrm>
            <a:off x="1143000" y="1371600"/>
            <a:ext cx="1524000" cy="1524000"/>
            <a:chOff x="1872" y="1920"/>
            <a:chExt cx="960" cy="960"/>
          </a:xfrm>
        </p:grpSpPr>
        <p:sp>
          <p:nvSpPr>
            <p:cNvPr id="65561" name="Rectangle 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62" name="Group 5"/>
            <p:cNvGrpSpPr>
              <a:grpSpLocks/>
            </p:cNvGrpSpPr>
            <p:nvPr/>
          </p:nvGrpSpPr>
          <p:grpSpPr bwMode="auto">
            <a:xfrm>
              <a:off x="2112" y="2112"/>
              <a:ext cx="456" cy="480"/>
              <a:chOff x="1824" y="633"/>
              <a:chExt cx="2834" cy="2849"/>
            </a:xfrm>
          </p:grpSpPr>
          <p:sp>
            <p:nvSpPr>
              <p:cNvPr id="65563"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64"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65"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66"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2" name="Group 10"/>
          <p:cNvGrpSpPr>
            <a:grpSpLocks/>
          </p:cNvGrpSpPr>
          <p:nvPr/>
        </p:nvGrpSpPr>
        <p:grpSpPr bwMode="auto">
          <a:xfrm>
            <a:off x="533400" y="1905000"/>
            <a:ext cx="533400" cy="457200"/>
            <a:chOff x="384" y="2496"/>
            <a:chExt cx="336" cy="288"/>
          </a:xfrm>
        </p:grpSpPr>
        <p:sp>
          <p:nvSpPr>
            <p:cNvPr id="65559" name="Oval 11"/>
            <p:cNvSpPr>
              <a:spLocks noChangeArrowheads="1"/>
            </p:cNvSpPr>
            <p:nvPr/>
          </p:nvSpPr>
          <p:spPr bwMode="auto">
            <a:xfrm>
              <a:off x="384" y="2496"/>
              <a:ext cx="288" cy="288"/>
            </a:xfrm>
            <a:prstGeom prst="ellipse">
              <a:avLst/>
            </a:prstGeom>
            <a:solidFill>
              <a:srgbClr val="006600"/>
            </a:solidFill>
            <a:ln w="9525">
              <a:noFill/>
              <a:miter lim="800000"/>
              <a:headEnd/>
              <a:tailEnd/>
            </a:ln>
          </p:spPr>
          <p:txBody>
            <a:bodyPr wrap="none" anchor="ctr"/>
            <a:lstStyle/>
            <a:p>
              <a:endParaRPr lang="en-US"/>
            </a:p>
          </p:txBody>
        </p:sp>
        <p:sp>
          <p:nvSpPr>
            <p:cNvPr id="65560" name="AutoShape 12"/>
            <p:cNvSpPr>
              <a:spLocks noChangeArrowheads="1"/>
            </p:cNvSpPr>
            <p:nvPr/>
          </p:nvSpPr>
          <p:spPr bwMode="auto">
            <a:xfrm>
              <a:off x="672" y="2640"/>
              <a:ext cx="48" cy="48"/>
            </a:xfrm>
            <a:prstGeom prst="homePlate">
              <a:avLst>
                <a:gd name="adj" fmla="val 25000"/>
              </a:avLst>
            </a:prstGeom>
            <a:solidFill>
              <a:srgbClr val="006600"/>
            </a:solidFill>
            <a:ln w="9525">
              <a:noFill/>
              <a:miter lim="800000"/>
              <a:headEnd/>
              <a:tailEnd/>
            </a:ln>
          </p:spPr>
          <p:txBody>
            <a:bodyPr wrap="none" anchor="ctr"/>
            <a:lstStyle/>
            <a:p>
              <a:endParaRPr lang="en-US"/>
            </a:p>
          </p:txBody>
        </p:sp>
      </p:grpSp>
      <p:grpSp>
        <p:nvGrpSpPr>
          <p:cNvPr id="65543" name="Group 13"/>
          <p:cNvGrpSpPr>
            <a:grpSpLocks/>
          </p:cNvGrpSpPr>
          <p:nvPr/>
        </p:nvGrpSpPr>
        <p:grpSpPr bwMode="auto">
          <a:xfrm>
            <a:off x="4648200" y="1371600"/>
            <a:ext cx="1524000" cy="1524000"/>
            <a:chOff x="1872" y="1920"/>
            <a:chExt cx="960" cy="960"/>
          </a:xfrm>
        </p:grpSpPr>
        <p:sp>
          <p:nvSpPr>
            <p:cNvPr id="65553" name="Rectangle 14"/>
            <p:cNvSpPr>
              <a:spLocks noChangeArrowheads="1"/>
            </p:cNvSpPr>
            <p:nvPr/>
          </p:nvSpPr>
          <p:spPr bwMode="auto">
            <a:xfrm>
              <a:off x="1872" y="1920"/>
              <a:ext cx="960" cy="960"/>
            </a:xfrm>
            <a:prstGeom prst="rect">
              <a:avLst/>
            </a:prstGeom>
            <a:solidFill>
              <a:schemeClr val="accent1"/>
            </a:solidFill>
            <a:ln w="9525">
              <a:solidFill>
                <a:schemeClr val="tx1"/>
              </a:solidFill>
              <a:miter lim="800000"/>
              <a:headEnd/>
              <a:tailEnd/>
            </a:ln>
          </p:spPr>
          <p:txBody>
            <a:bodyPr wrap="none" anchor="ctr"/>
            <a:lstStyle/>
            <a:p>
              <a:endParaRPr lang="en-US"/>
            </a:p>
          </p:txBody>
        </p:sp>
        <p:grpSp>
          <p:nvGrpSpPr>
            <p:cNvPr id="65554" name="Group 15"/>
            <p:cNvGrpSpPr>
              <a:grpSpLocks/>
            </p:cNvGrpSpPr>
            <p:nvPr/>
          </p:nvGrpSpPr>
          <p:grpSpPr bwMode="auto">
            <a:xfrm>
              <a:off x="2112" y="2112"/>
              <a:ext cx="456" cy="480"/>
              <a:chOff x="1824" y="633"/>
              <a:chExt cx="2834" cy="2849"/>
            </a:xfrm>
          </p:grpSpPr>
          <p:sp>
            <p:nvSpPr>
              <p:cNvPr id="65555"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en-US"/>
              </a:p>
            </p:txBody>
          </p:sp>
          <p:sp>
            <p:nvSpPr>
              <p:cNvPr id="65556"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en-US"/>
              </a:p>
            </p:txBody>
          </p:sp>
          <p:sp>
            <p:nvSpPr>
              <p:cNvPr id="65557"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en-US"/>
              </a:p>
            </p:txBody>
          </p:sp>
          <p:sp>
            <p:nvSpPr>
              <p:cNvPr id="65558"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en-US"/>
              </a:p>
            </p:txBody>
          </p:sp>
        </p:grpSp>
      </p:grpSp>
      <p:grpSp>
        <p:nvGrpSpPr>
          <p:cNvPr id="65544" name="Group 20"/>
          <p:cNvGrpSpPr>
            <a:grpSpLocks/>
          </p:cNvGrpSpPr>
          <p:nvPr/>
        </p:nvGrpSpPr>
        <p:grpSpPr bwMode="auto">
          <a:xfrm>
            <a:off x="6324600" y="1981200"/>
            <a:ext cx="533400" cy="457200"/>
            <a:chOff x="1920" y="1632"/>
            <a:chExt cx="336" cy="288"/>
          </a:xfrm>
        </p:grpSpPr>
        <p:sp>
          <p:nvSpPr>
            <p:cNvPr id="65551" name="Oval 21"/>
            <p:cNvSpPr>
              <a:spLocks noChangeArrowheads="1"/>
            </p:cNvSpPr>
            <p:nvPr/>
          </p:nvSpPr>
          <p:spPr bwMode="auto">
            <a:xfrm>
              <a:off x="1968" y="1632"/>
              <a:ext cx="288" cy="288"/>
            </a:xfrm>
            <a:prstGeom prst="ellipse">
              <a:avLst/>
            </a:prstGeom>
            <a:solidFill>
              <a:schemeClr val="tx2"/>
            </a:solidFill>
            <a:ln w="9525">
              <a:noFill/>
              <a:miter lim="800000"/>
              <a:headEnd/>
              <a:tailEnd/>
            </a:ln>
          </p:spPr>
          <p:txBody>
            <a:bodyPr wrap="none" anchor="ctr"/>
            <a:lstStyle/>
            <a:p>
              <a:endParaRPr lang="en-US"/>
            </a:p>
          </p:txBody>
        </p:sp>
        <p:sp>
          <p:nvSpPr>
            <p:cNvPr id="65552" name="AutoShape 22"/>
            <p:cNvSpPr>
              <a:spLocks noChangeArrowheads="1"/>
            </p:cNvSpPr>
            <p:nvPr/>
          </p:nvSpPr>
          <p:spPr bwMode="auto">
            <a:xfrm>
              <a:off x="1920" y="1728"/>
              <a:ext cx="48" cy="48"/>
            </a:xfrm>
            <a:prstGeom prst="leftArrow">
              <a:avLst>
                <a:gd name="adj1" fmla="val 50000"/>
                <a:gd name="adj2" fmla="val 25000"/>
              </a:avLst>
            </a:prstGeom>
            <a:solidFill>
              <a:schemeClr val="tx2"/>
            </a:solidFill>
            <a:ln w="9525">
              <a:noFill/>
              <a:miter lim="800000"/>
              <a:headEnd/>
              <a:tailEnd/>
            </a:ln>
          </p:spPr>
          <p:txBody>
            <a:bodyPr wrap="none" anchor="ctr"/>
            <a:lstStyle/>
            <a:p>
              <a:endParaRPr lang="en-US"/>
            </a:p>
          </p:txBody>
        </p:sp>
      </p:grpSp>
      <p:sp>
        <p:nvSpPr>
          <p:cNvPr id="65545" name="Rectangle 23"/>
          <p:cNvSpPr>
            <a:spLocks noChangeArrowheads="1"/>
          </p:cNvSpPr>
          <p:nvPr/>
        </p:nvSpPr>
        <p:spPr bwMode="auto">
          <a:xfrm>
            <a:off x="2743200" y="1371600"/>
            <a:ext cx="1828800" cy="9144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65546" name="Rectangle 24"/>
          <p:cNvSpPr>
            <a:spLocks noChangeArrowheads="1"/>
          </p:cNvSpPr>
          <p:nvPr/>
        </p:nvSpPr>
        <p:spPr bwMode="auto">
          <a:xfrm>
            <a:off x="2743200" y="2286000"/>
            <a:ext cx="1828800" cy="914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65547" name="Text Box 25"/>
          <p:cNvSpPr txBox="1">
            <a:spLocks noChangeArrowheads="1"/>
          </p:cNvSpPr>
          <p:nvPr/>
        </p:nvSpPr>
        <p:spPr bwMode="auto">
          <a:xfrm>
            <a:off x="609600" y="3233738"/>
            <a:ext cx="7696200" cy="2830512"/>
          </a:xfrm>
          <a:prstGeom prst="rect">
            <a:avLst/>
          </a:prstGeom>
          <a:noFill/>
          <a:ln w="9525">
            <a:noFill/>
            <a:miter lim="800000"/>
            <a:headEnd/>
            <a:tailEnd/>
          </a:ln>
        </p:spPr>
        <p:txBody>
          <a:bodyPr>
            <a:spAutoFit/>
          </a:bodyPr>
          <a:lstStyle/>
          <a:p>
            <a:pPr algn="l"/>
            <a:r>
              <a:rPr lang="en-US" sz="2400" b="1" i="1" u="sng"/>
              <a:t>Load balancing</a:t>
            </a:r>
            <a:r>
              <a:rPr lang="en-US" sz="2400"/>
              <a:t> means ensuring that everyone completes their workload at roughly the same time.</a:t>
            </a:r>
          </a:p>
          <a:p>
            <a:pPr algn="l">
              <a:lnSpc>
                <a:spcPct val="50000"/>
              </a:lnSpc>
            </a:pPr>
            <a:endParaRPr lang="en-US" sz="2400"/>
          </a:p>
          <a:p>
            <a:pPr algn="l"/>
            <a:r>
              <a:rPr lang="en-US" sz="2400"/>
              <a:t>For example, if the jigsaw puzzle is half grass and half sky, then you can do the grass and Scott can do the sky, and then y’all only have to communicate at the horizon – and the amount of work that each of you does on your own is roughly equal. So you’ll get pretty good speedup.</a:t>
            </a:r>
          </a:p>
        </p:txBody>
      </p:sp>
      <p:sp>
        <p:nvSpPr>
          <p:cNvPr id="65548" name="AutoShape 26"/>
          <p:cNvSpPr>
            <a:spLocks noChangeArrowheads="1"/>
          </p:cNvSpPr>
          <p:nvPr/>
        </p:nvSpPr>
        <p:spPr bwMode="auto">
          <a:xfrm>
            <a:off x="2362200" y="2514600"/>
            <a:ext cx="1066800" cy="228600"/>
          </a:xfrm>
          <a:prstGeom prst="lef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49" name="AutoShape 27"/>
          <p:cNvSpPr>
            <a:spLocks noChangeArrowheads="1"/>
          </p:cNvSpPr>
          <p:nvPr/>
        </p:nvSpPr>
        <p:spPr bwMode="auto">
          <a:xfrm>
            <a:off x="3962400" y="1905000"/>
            <a:ext cx="1066800" cy="228600"/>
          </a:xfrm>
          <a:prstGeom prst="rightArrow">
            <a:avLst>
              <a:gd name="adj1" fmla="val 50000"/>
              <a:gd name="adj2" fmla="val 116667"/>
            </a:avLst>
          </a:prstGeom>
          <a:solidFill>
            <a:schemeClr val="hlink"/>
          </a:solidFill>
          <a:ln w="9525">
            <a:solidFill>
              <a:schemeClr val="tx1"/>
            </a:solidFill>
            <a:miter lim="800000"/>
            <a:headEnd/>
            <a:tailEnd/>
          </a:ln>
        </p:spPr>
        <p:txBody>
          <a:bodyPr wrap="none" anchor="ctr"/>
          <a:lstStyle/>
          <a:p>
            <a:endParaRPr lang="en-US"/>
          </a:p>
        </p:txBody>
      </p:sp>
      <p:sp>
        <p:nvSpPr>
          <p:cNvPr id="65550" name="Rectangle 60"/>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66563" name="Slide Number Placeholder 4"/>
          <p:cNvSpPr>
            <a:spLocks noGrp="1"/>
          </p:cNvSpPr>
          <p:nvPr>
            <p:ph type="sldNum" sz="quarter" idx="11"/>
          </p:nvPr>
        </p:nvSpPr>
        <p:spPr>
          <a:noFill/>
        </p:spPr>
        <p:txBody>
          <a:bodyPr/>
          <a:lstStyle/>
          <a:p>
            <a:fld id="{F4487929-6EF2-4AE8-AFED-ED1066A7870C}" type="slidenum">
              <a:rPr lang="en-US"/>
              <a:pPr/>
              <a:t>53</a:t>
            </a:fld>
            <a:endParaRPr lang="en-US"/>
          </a:p>
        </p:txBody>
      </p:sp>
      <p:sp>
        <p:nvSpPr>
          <p:cNvPr id="66564" name="Rectangle 2"/>
          <p:cNvSpPr>
            <a:spLocks noGrp="1" noChangeArrowheads="1"/>
          </p:cNvSpPr>
          <p:nvPr>
            <p:ph type="title"/>
          </p:nvPr>
        </p:nvSpPr>
        <p:spPr/>
        <p:txBody>
          <a:bodyPr/>
          <a:lstStyle/>
          <a:p>
            <a:pPr eaLnBrk="1" hangingPunct="1"/>
            <a:r>
              <a:rPr lang="en-US" smtClean="0"/>
              <a:t>Load Balancing</a:t>
            </a:r>
          </a:p>
        </p:txBody>
      </p:sp>
      <p:sp>
        <p:nvSpPr>
          <p:cNvPr id="66565"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66"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6567"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6568"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6569"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0"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1"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2"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6573"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4"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5"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6"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7"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8"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79"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0"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1"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2"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3"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4"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5"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6"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7"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8"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89"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0"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1"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6592"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6593"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67587" name="Slide Number Placeholder 4"/>
          <p:cNvSpPr>
            <a:spLocks noGrp="1"/>
          </p:cNvSpPr>
          <p:nvPr>
            <p:ph type="sldNum" sz="quarter" idx="11"/>
          </p:nvPr>
        </p:nvSpPr>
        <p:spPr>
          <a:noFill/>
        </p:spPr>
        <p:txBody>
          <a:bodyPr/>
          <a:lstStyle/>
          <a:p>
            <a:fld id="{E3E35ED8-8851-406A-96B4-75991BCA8EE4}" type="slidenum">
              <a:rPr lang="en-US"/>
              <a:pPr/>
              <a:t>54</a:t>
            </a:fld>
            <a:endParaRPr lang="en-US"/>
          </a:p>
        </p:txBody>
      </p:sp>
      <p:sp>
        <p:nvSpPr>
          <p:cNvPr id="67588" name="Rectangle 2"/>
          <p:cNvSpPr>
            <a:spLocks noGrp="1" noChangeArrowheads="1"/>
          </p:cNvSpPr>
          <p:nvPr>
            <p:ph type="title"/>
          </p:nvPr>
        </p:nvSpPr>
        <p:spPr/>
        <p:txBody>
          <a:bodyPr/>
          <a:lstStyle/>
          <a:p>
            <a:pPr eaLnBrk="1" hangingPunct="1"/>
            <a:r>
              <a:rPr lang="en-US" smtClean="0"/>
              <a:t>Load Balancing</a:t>
            </a:r>
          </a:p>
        </p:txBody>
      </p:sp>
      <p:sp>
        <p:nvSpPr>
          <p:cNvPr id="67589"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0"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7591"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7592"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7593"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4"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5"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6"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7597"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8"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599"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0"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1"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2"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3"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4"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5"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6"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7"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8"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09"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0"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1"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2"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3"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4"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5"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7616"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7617" name="Rectangle 31"/>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446496" name="Text Box 32"/>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68611" name="Slide Number Placeholder 4"/>
          <p:cNvSpPr>
            <a:spLocks noGrp="1"/>
          </p:cNvSpPr>
          <p:nvPr>
            <p:ph type="sldNum" sz="quarter" idx="11"/>
          </p:nvPr>
        </p:nvSpPr>
        <p:spPr>
          <a:noFill/>
        </p:spPr>
        <p:txBody>
          <a:bodyPr/>
          <a:lstStyle/>
          <a:p>
            <a:fld id="{15C30DB3-288B-45AB-BCF4-CF49981AB08E}" type="slidenum">
              <a:rPr lang="en-US"/>
              <a:pPr/>
              <a:t>55</a:t>
            </a:fld>
            <a:endParaRPr lang="en-US"/>
          </a:p>
        </p:txBody>
      </p:sp>
      <p:sp>
        <p:nvSpPr>
          <p:cNvPr id="68612" name="Rectangle 2"/>
          <p:cNvSpPr>
            <a:spLocks noGrp="1" noChangeArrowheads="1"/>
          </p:cNvSpPr>
          <p:nvPr>
            <p:ph type="title"/>
          </p:nvPr>
        </p:nvSpPr>
        <p:spPr/>
        <p:txBody>
          <a:bodyPr/>
          <a:lstStyle/>
          <a:p>
            <a:pPr eaLnBrk="1" hangingPunct="1"/>
            <a:r>
              <a:rPr lang="en-US" smtClean="0"/>
              <a:t>Load Balancing</a:t>
            </a:r>
          </a:p>
        </p:txBody>
      </p:sp>
      <p:sp>
        <p:nvSpPr>
          <p:cNvPr id="68613" name="Rectangle 3"/>
          <p:cNvSpPr>
            <a:spLocks noChangeArrowheads="1"/>
          </p:cNvSpPr>
          <p:nvPr/>
        </p:nvSpPr>
        <p:spPr bwMode="auto">
          <a:xfrm>
            <a:off x="609600" y="1447800"/>
            <a:ext cx="1828800" cy="1828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4" name="Rectangle 4"/>
          <p:cNvSpPr>
            <a:spLocks noChangeArrowheads="1"/>
          </p:cNvSpPr>
          <p:nvPr/>
        </p:nvSpPr>
        <p:spPr bwMode="auto">
          <a:xfrm>
            <a:off x="2438400" y="1447800"/>
            <a:ext cx="1828800" cy="1828800"/>
          </a:xfrm>
          <a:prstGeom prst="rect">
            <a:avLst/>
          </a:prstGeom>
          <a:solidFill>
            <a:srgbClr val="009999"/>
          </a:solidFill>
          <a:ln w="9525">
            <a:solidFill>
              <a:schemeClr val="tx1"/>
            </a:solidFill>
            <a:miter lim="800000"/>
            <a:headEnd/>
            <a:tailEnd/>
          </a:ln>
        </p:spPr>
        <p:txBody>
          <a:bodyPr wrap="none" anchor="ctr"/>
          <a:lstStyle/>
          <a:p>
            <a:endParaRPr lang="en-US"/>
          </a:p>
        </p:txBody>
      </p:sp>
      <p:sp>
        <p:nvSpPr>
          <p:cNvPr id="68615" name="Rectangle 5"/>
          <p:cNvSpPr>
            <a:spLocks noChangeArrowheads="1"/>
          </p:cNvSpPr>
          <p:nvPr/>
        </p:nvSpPr>
        <p:spPr bwMode="auto">
          <a:xfrm>
            <a:off x="609600" y="3276600"/>
            <a:ext cx="1828800" cy="18288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68616" name="Rectangle 6"/>
          <p:cNvSpPr>
            <a:spLocks noChangeArrowheads="1"/>
          </p:cNvSpPr>
          <p:nvPr/>
        </p:nvSpPr>
        <p:spPr bwMode="auto">
          <a:xfrm>
            <a:off x="2438400" y="3276600"/>
            <a:ext cx="1828800" cy="1828800"/>
          </a:xfrm>
          <a:prstGeom prst="rect">
            <a:avLst/>
          </a:prstGeom>
          <a:solidFill>
            <a:srgbClr val="339933"/>
          </a:solidFill>
          <a:ln w="9525">
            <a:solidFill>
              <a:schemeClr val="tx1"/>
            </a:solidFill>
            <a:miter lim="800000"/>
            <a:headEnd/>
            <a:tailEnd/>
          </a:ln>
        </p:spPr>
        <p:txBody>
          <a:bodyPr wrap="none" anchor="ctr"/>
          <a:lstStyle/>
          <a:p>
            <a:endParaRPr lang="en-US"/>
          </a:p>
        </p:txBody>
      </p:sp>
      <p:sp>
        <p:nvSpPr>
          <p:cNvPr id="68617" name="Rectangle 7"/>
          <p:cNvSpPr>
            <a:spLocks noChangeArrowheads="1"/>
          </p:cNvSpPr>
          <p:nvPr/>
        </p:nvSpPr>
        <p:spPr bwMode="auto">
          <a:xfrm>
            <a:off x="51816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8" name="Rectangle 8"/>
          <p:cNvSpPr>
            <a:spLocks noChangeArrowheads="1"/>
          </p:cNvSpPr>
          <p:nvPr/>
        </p:nvSpPr>
        <p:spPr bwMode="auto">
          <a:xfrm>
            <a:off x="5867400" y="4038600"/>
            <a:ext cx="8382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19" name="Rectangle 9"/>
          <p:cNvSpPr>
            <a:spLocks noChangeArrowheads="1"/>
          </p:cNvSpPr>
          <p:nvPr/>
        </p:nvSpPr>
        <p:spPr bwMode="auto">
          <a:xfrm>
            <a:off x="5105400" y="3200400"/>
            <a:ext cx="12192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0" name="Line 10"/>
          <p:cNvSpPr>
            <a:spLocks noChangeShapeType="1"/>
          </p:cNvSpPr>
          <p:nvPr/>
        </p:nvSpPr>
        <p:spPr bwMode="auto">
          <a:xfrm>
            <a:off x="4495800" y="1295400"/>
            <a:ext cx="0" cy="3810000"/>
          </a:xfrm>
          <a:prstGeom prst="line">
            <a:avLst/>
          </a:prstGeom>
          <a:noFill/>
          <a:ln w="9525">
            <a:solidFill>
              <a:schemeClr val="tx1"/>
            </a:solidFill>
            <a:miter lim="800000"/>
            <a:headEnd/>
            <a:tailEnd/>
          </a:ln>
        </p:spPr>
        <p:txBody>
          <a:bodyPr wrap="none"/>
          <a:lstStyle/>
          <a:p>
            <a:endParaRPr lang="en-US"/>
          </a:p>
        </p:txBody>
      </p:sp>
      <p:sp>
        <p:nvSpPr>
          <p:cNvPr id="68621" name="Rectangle 11"/>
          <p:cNvSpPr>
            <a:spLocks noChangeArrowheads="1"/>
          </p:cNvSpPr>
          <p:nvPr/>
        </p:nvSpPr>
        <p:spPr bwMode="auto">
          <a:xfrm>
            <a:off x="6324600" y="1905000"/>
            <a:ext cx="9906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2" name="Rectangle 12"/>
          <p:cNvSpPr>
            <a:spLocks noChangeArrowheads="1"/>
          </p:cNvSpPr>
          <p:nvPr/>
        </p:nvSpPr>
        <p:spPr bwMode="auto">
          <a:xfrm>
            <a:off x="5791200" y="2514600"/>
            <a:ext cx="914400" cy="685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3" name="Rectangle 13"/>
          <p:cNvSpPr>
            <a:spLocks noChangeArrowheads="1"/>
          </p:cNvSpPr>
          <p:nvPr/>
        </p:nvSpPr>
        <p:spPr bwMode="auto">
          <a:xfrm>
            <a:off x="5486400" y="1905000"/>
            <a:ext cx="304800" cy="304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4" name="Rectangle 14"/>
          <p:cNvSpPr>
            <a:spLocks noChangeArrowheads="1"/>
          </p:cNvSpPr>
          <p:nvPr/>
        </p:nvSpPr>
        <p:spPr bwMode="auto">
          <a:xfrm>
            <a:off x="6705600" y="2971800"/>
            <a:ext cx="6096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5" name="Rectangle 15"/>
          <p:cNvSpPr>
            <a:spLocks noChangeArrowheads="1"/>
          </p:cNvSpPr>
          <p:nvPr/>
        </p:nvSpPr>
        <p:spPr bwMode="auto">
          <a:xfrm>
            <a:off x="4572000" y="1447800"/>
            <a:ext cx="914400" cy="762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6" name="Rectangle 16"/>
          <p:cNvSpPr>
            <a:spLocks noChangeArrowheads="1"/>
          </p:cNvSpPr>
          <p:nvPr/>
        </p:nvSpPr>
        <p:spPr bwMode="auto">
          <a:xfrm>
            <a:off x="4572000" y="2209800"/>
            <a:ext cx="6096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7" name="Rectangle 17"/>
          <p:cNvSpPr>
            <a:spLocks noChangeArrowheads="1"/>
          </p:cNvSpPr>
          <p:nvPr/>
        </p:nvSpPr>
        <p:spPr bwMode="auto">
          <a:xfrm>
            <a:off x="7315200" y="2133600"/>
            <a:ext cx="685800" cy="11430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8" name="Rectangle 18"/>
          <p:cNvSpPr>
            <a:spLocks noChangeArrowheads="1"/>
          </p:cNvSpPr>
          <p:nvPr/>
        </p:nvSpPr>
        <p:spPr bwMode="auto">
          <a:xfrm>
            <a:off x="6705600" y="25146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29" name="Rectangle 19"/>
          <p:cNvSpPr>
            <a:spLocks noChangeArrowheads="1"/>
          </p:cNvSpPr>
          <p:nvPr/>
        </p:nvSpPr>
        <p:spPr bwMode="auto">
          <a:xfrm>
            <a:off x="4572000" y="2743200"/>
            <a:ext cx="12192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0" name="Rectangle 20"/>
          <p:cNvSpPr>
            <a:spLocks noChangeArrowheads="1"/>
          </p:cNvSpPr>
          <p:nvPr/>
        </p:nvSpPr>
        <p:spPr bwMode="auto">
          <a:xfrm>
            <a:off x="4572000" y="4038600"/>
            <a:ext cx="1295400" cy="10668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1" name="Rectangle 21"/>
          <p:cNvSpPr>
            <a:spLocks noChangeArrowheads="1"/>
          </p:cNvSpPr>
          <p:nvPr/>
        </p:nvSpPr>
        <p:spPr bwMode="auto">
          <a:xfrm>
            <a:off x="4572000" y="3200400"/>
            <a:ext cx="5334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2" name="Rectangle 22"/>
          <p:cNvSpPr>
            <a:spLocks noChangeArrowheads="1"/>
          </p:cNvSpPr>
          <p:nvPr/>
        </p:nvSpPr>
        <p:spPr bwMode="auto">
          <a:xfrm>
            <a:off x="5486400" y="1447800"/>
            <a:ext cx="1524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3" name="Rectangle 23"/>
          <p:cNvSpPr>
            <a:spLocks noChangeArrowheads="1"/>
          </p:cNvSpPr>
          <p:nvPr/>
        </p:nvSpPr>
        <p:spPr bwMode="auto">
          <a:xfrm>
            <a:off x="5791200" y="1905000"/>
            <a:ext cx="533400" cy="609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4" name="Rectangle 24"/>
          <p:cNvSpPr>
            <a:spLocks noChangeArrowheads="1"/>
          </p:cNvSpPr>
          <p:nvPr/>
        </p:nvSpPr>
        <p:spPr bwMode="auto">
          <a:xfrm>
            <a:off x="6324600" y="3200400"/>
            <a:ext cx="381000" cy="838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5" name="Rectangle 25"/>
          <p:cNvSpPr>
            <a:spLocks noChangeArrowheads="1"/>
          </p:cNvSpPr>
          <p:nvPr/>
        </p:nvSpPr>
        <p:spPr bwMode="auto">
          <a:xfrm>
            <a:off x="6705600" y="3810000"/>
            <a:ext cx="1295400" cy="1295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6" name="Rectangle 26"/>
          <p:cNvSpPr>
            <a:spLocks noChangeArrowheads="1"/>
          </p:cNvSpPr>
          <p:nvPr/>
        </p:nvSpPr>
        <p:spPr bwMode="auto">
          <a:xfrm>
            <a:off x="7315200" y="3276600"/>
            <a:ext cx="685800" cy="5334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7" name="Rectangle 27"/>
          <p:cNvSpPr>
            <a:spLocks noChangeArrowheads="1"/>
          </p:cNvSpPr>
          <p:nvPr/>
        </p:nvSpPr>
        <p:spPr bwMode="auto">
          <a:xfrm>
            <a:off x="7010400" y="1447800"/>
            <a:ext cx="6096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8" name="Rectangle 28"/>
          <p:cNvSpPr>
            <a:spLocks noChangeArrowheads="1"/>
          </p:cNvSpPr>
          <p:nvPr/>
        </p:nvSpPr>
        <p:spPr bwMode="auto">
          <a:xfrm>
            <a:off x="7315200" y="1905000"/>
            <a:ext cx="685800" cy="228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39" name="Rectangle 29"/>
          <p:cNvSpPr>
            <a:spLocks noChangeArrowheads="1"/>
          </p:cNvSpPr>
          <p:nvPr/>
        </p:nvSpPr>
        <p:spPr bwMode="auto">
          <a:xfrm>
            <a:off x="7620000" y="1447800"/>
            <a:ext cx="381000" cy="4572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68640" name="Text Box 30"/>
          <p:cNvSpPr txBox="1">
            <a:spLocks noChangeArrowheads="1"/>
          </p:cNvSpPr>
          <p:nvPr/>
        </p:nvSpPr>
        <p:spPr bwMode="auto">
          <a:xfrm>
            <a:off x="609600" y="5105400"/>
            <a:ext cx="7467600" cy="968375"/>
          </a:xfrm>
          <a:prstGeom prst="rect">
            <a:avLst/>
          </a:prstGeom>
          <a:noFill/>
          <a:ln w="9525">
            <a:noFill/>
            <a:miter lim="800000"/>
            <a:headEnd/>
            <a:tailEnd/>
          </a:ln>
        </p:spPr>
        <p:txBody>
          <a:bodyPr>
            <a:spAutoFit/>
          </a:bodyPr>
          <a:lstStyle/>
          <a:p>
            <a:pPr algn="l">
              <a:lnSpc>
                <a:spcPct val="80000"/>
              </a:lnSpc>
            </a:pPr>
            <a:r>
              <a:rPr lang="en-US" sz="2400"/>
              <a:t>Load balancing can be easy, if the problem splits up into chunks of roughly equal size, with one chunk per processor.  Or load balancing can be very hard.</a:t>
            </a:r>
          </a:p>
        </p:txBody>
      </p:sp>
      <p:sp>
        <p:nvSpPr>
          <p:cNvPr id="68641" name="Rectangle 6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46496" name="Text Box 64"/>
          <p:cNvSpPr txBox="1">
            <a:spLocks noChangeArrowheads="1"/>
          </p:cNvSpPr>
          <p:nvPr/>
        </p:nvSpPr>
        <p:spPr bwMode="auto">
          <a:xfrm rot="18900000">
            <a:off x="457200" y="2438400"/>
            <a:ext cx="3962400"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EASY</a:t>
            </a:r>
          </a:p>
        </p:txBody>
      </p:sp>
      <p:sp>
        <p:nvSpPr>
          <p:cNvPr id="146497" name="Text Box 65"/>
          <p:cNvSpPr txBox="1">
            <a:spLocks noChangeArrowheads="1"/>
          </p:cNvSpPr>
          <p:nvPr/>
        </p:nvSpPr>
        <p:spPr bwMode="auto">
          <a:xfrm rot="18900000">
            <a:off x="4251325" y="2478088"/>
            <a:ext cx="4056063" cy="1555750"/>
          </a:xfrm>
          <a:prstGeom prst="rect">
            <a:avLst/>
          </a:prstGeom>
          <a:noFill/>
          <a:ln w="9525">
            <a:noFill/>
            <a:miter lim="800000"/>
            <a:headEnd/>
            <a:tailEnd/>
          </a:ln>
          <a:effectLst/>
        </p:spPr>
        <p:txBody>
          <a:bodyPr>
            <a:spAutoFit/>
          </a:bodyPr>
          <a:lstStyle/>
          <a:p>
            <a:pPr>
              <a:spcBef>
                <a:spcPct val="50000"/>
              </a:spcBef>
              <a:defRPr/>
            </a:pPr>
            <a:r>
              <a:rPr lang="en-US" sz="9600">
                <a:effectLst>
                  <a:outerShdw blurRad="38100" dist="38100" dir="2700000" algn="tl">
                    <a:srgbClr val="C0C0C0"/>
                  </a:outerShdw>
                </a:effectLst>
                <a:latin typeface="Arial Black" pitchFamily="34" charset="0"/>
              </a:rPr>
              <a:t>HARD</a:t>
            </a: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ctrTitle"/>
          </p:nvPr>
        </p:nvSpPr>
        <p:spPr>
          <a:xfrm>
            <a:off x="990600" y="2209800"/>
            <a:ext cx="7772400" cy="1143000"/>
          </a:xfrm>
        </p:spPr>
        <p:txBody>
          <a:bodyPr/>
          <a:lstStyle/>
          <a:p>
            <a:pPr eaLnBrk="1" hangingPunct="1"/>
            <a:r>
              <a:rPr lang="en-US" sz="6000" smtClean="0"/>
              <a:t>Moore’s Law</a:t>
            </a:r>
          </a:p>
        </p:txBody>
      </p:sp>
      <p:sp>
        <p:nvSpPr>
          <p:cNvPr id="69635" name="Rectangle 3"/>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0659" name="Slide Number Placeholder 4"/>
          <p:cNvSpPr>
            <a:spLocks noGrp="1"/>
          </p:cNvSpPr>
          <p:nvPr>
            <p:ph type="sldNum" sz="quarter" idx="11"/>
          </p:nvPr>
        </p:nvSpPr>
        <p:spPr>
          <a:noFill/>
        </p:spPr>
        <p:txBody>
          <a:bodyPr/>
          <a:lstStyle/>
          <a:p>
            <a:fld id="{35B4D883-CB6F-429C-9500-BDBEE143D645}" type="slidenum">
              <a:rPr lang="en-US"/>
              <a:pPr/>
              <a:t>57</a:t>
            </a:fld>
            <a:endParaRPr lang="en-US"/>
          </a:p>
        </p:txBody>
      </p:sp>
      <p:sp>
        <p:nvSpPr>
          <p:cNvPr id="70660" name="Rectangle 2"/>
          <p:cNvSpPr>
            <a:spLocks noGrp="1" noChangeArrowheads="1"/>
          </p:cNvSpPr>
          <p:nvPr>
            <p:ph type="title"/>
          </p:nvPr>
        </p:nvSpPr>
        <p:spPr/>
        <p:txBody>
          <a:bodyPr/>
          <a:lstStyle/>
          <a:p>
            <a:pPr eaLnBrk="1" hangingPunct="1"/>
            <a:r>
              <a:rPr lang="en-US" smtClean="0"/>
              <a:t>Moore’s Law</a:t>
            </a:r>
          </a:p>
        </p:txBody>
      </p:sp>
      <p:sp>
        <p:nvSpPr>
          <p:cNvPr id="70661" name="Rectangle 3"/>
          <p:cNvSpPr>
            <a:spLocks noGrp="1" noChangeArrowheads="1"/>
          </p:cNvSpPr>
          <p:nvPr>
            <p:ph type="body" idx="1"/>
          </p:nvPr>
        </p:nvSpPr>
        <p:spPr>
          <a:xfrm>
            <a:off x="457200" y="1371600"/>
            <a:ext cx="8077200" cy="4648200"/>
          </a:xfrm>
        </p:spPr>
        <p:txBody>
          <a:bodyPr/>
          <a:lstStyle/>
          <a:p>
            <a:pPr eaLnBrk="1" hangingPunct="1">
              <a:buFont typeface="Wingdings" pitchFamily="2" charset="2"/>
              <a:buNone/>
            </a:pPr>
            <a:r>
              <a:rPr lang="en-US" dirty="0" smtClean="0"/>
              <a:t>In 1965, Gordon Moore was an engineer at Fairchild Semiconductor.</a:t>
            </a:r>
          </a:p>
          <a:p>
            <a:pPr eaLnBrk="1" hangingPunct="1">
              <a:buFont typeface="Wingdings" pitchFamily="2" charset="2"/>
              <a:buNone/>
            </a:pPr>
            <a:r>
              <a:rPr lang="en-US" dirty="0" smtClean="0"/>
              <a:t>He noticed that the number of transistors that could be squeezed onto a chip was doubling about every 2 years.</a:t>
            </a:r>
          </a:p>
          <a:p>
            <a:pPr eaLnBrk="1" hangingPunct="1">
              <a:buFont typeface="Wingdings" pitchFamily="2" charset="2"/>
              <a:buNone/>
            </a:pPr>
            <a:r>
              <a:rPr lang="en-US" dirty="0" smtClean="0"/>
              <a:t>It turns out that computer speed, and storage capacity, is roughly proportional to the number of transistors per unit area.</a:t>
            </a:r>
          </a:p>
          <a:p>
            <a:pPr eaLnBrk="1" hangingPunct="1">
              <a:buFont typeface="Wingdings" pitchFamily="2" charset="2"/>
              <a:buNone/>
            </a:pPr>
            <a:r>
              <a:rPr lang="en-US" dirty="0" smtClean="0"/>
              <a:t>Moore wrote a paper about this concept, which became known as </a:t>
            </a:r>
            <a:r>
              <a:rPr lang="en-US" b="1" i="1" u="sng" dirty="0" smtClean="0"/>
              <a:t>“Moore’s Law.”</a:t>
            </a:r>
            <a:r>
              <a:rPr lang="en-US" dirty="0" smtClean="0"/>
              <a:t> </a:t>
            </a:r>
          </a:p>
          <a:p>
            <a:pPr eaLnBrk="1" hangingPunct="1">
              <a:buFont typeface="Wingdings" pitchFamily="2" charset="2"/>
              <a:buNone/>
            </a:pPr>
            <a:r>
              <a:rPr lang="en-US" dirty="0" smtClean="0"/>
              <a:t>(Originally, he predicted a doubling every year, but not long after, he revised that to every other year.)</a:t>
            </a:r>
          </a:p>
          <a:p>
            <a:pPr eaLnBrk="1" hangingPunct="1">
              <a:buNone/>
            </a:pPr>
            <a:r>
              <a:rPr lang="en-US" sz="1450" dirty="0" smtClean="0"/>
              <a:t>G. Moore, 1965: “</a:t>
            </a:r>
            <a:r>
              <a:rPr lang="en-US" sz="1450" dirty="0"/>
              <a:t>Cramming more components onto integrated </a:t>
            </a:r>
            <a:r>
              <a:rPr lang="en-US" sz="1450" dirty="0" smtClean="0"/>
              <a:t>circuits.” </a:t>
            </a:r>
            <a:r>
              <a:rPr lang="en-US" sz="1450" i="1" dirty="0" smtClean="0"/>
              <a:t>Electronics</a:t>
            </a:r>
            <a:r>
              <a:rPr lang="en-US" sz="1450" dirty="0"/>
              <a:t>, </a:t>
            </a:r>
            <a:r>
              <a:rPr lang="en-US" sz="1450" dirty="0" smtClean="0"/>
              <a:t>38 (8), 114-117.</a:t>
            </a:r>
            <a:endParaRPr lang="en-US" sz="1450" dirty="0"/>
          </a:p>
        </p:txBody>
      </p:sp>
      <p:sp>
        <p:nvSpPr>
          <p:cNvPr id="70662"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58</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sp>
        <p:nvSpPr>
          <p:cNvPr id="1032"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8" name="TextBox 17"/>
          <p:cNvSpPr txBox="1"/>
          <p:nvPr/>
        </p:nvSpPr>
        <p:spPr>
          <a:xfrm>
            <a:off x="332231" y="5715000"/>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5"/>
              </a:rPr>
              <a:t>www.top500.org</a:t>
            </a:r>
            <a:endParaRPr lang="en-US" sz="1000" dirty="0">
              <a:latin typeface="Courier New" pitchFamily="49" charset="0"/>
              <a:cs typeface="Courier New" pitchFamily="49" charset="0"/>
            </a:endParaRPr>
          </a:p>
        </p:txBody>
      </p:sp>
      <p:sp>
        <p:nvSpPr>
          <p:cNvPr id="13" name="TextBox 12"/>
          <p:cNvSpPr txBox="1"/>
          <p:nvPr/>
        </p:nvSpPr>
        <p:spPr>
          <a:xfrm>
            <a:off x="-800100" y="3091031"/>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graphicFrame>
        <p:nvGraphicFramePr>
          <p:cNvPr id="14" name="Chart 13"/>
          <p:cNvGraphicFramePr>
            <a:graphicFrameLocks/>
          </p:cNvGraphicFramePr>
          <p:nvPr>
            <p:extLst>
              <p:ext uri="{D42A27DB-BD31-4B8C-83A1-F6EECF244321}">
                <p14:modId xmlns:p14="http://schemas.microsoft.com/office/powerpoint/2010/main" val="3373559932"/>
              </p:ext>
            </p:extLst>
          </p:nvPr>
        </p:nvGraphicFramePr>
        <p:xfrm>
          <a:off x="381412" y="1371600"/>
          <a:ext cx="8305388" cy="4466510"/>
        </p:xfrm>
        <a:graphic>
          <a:graphicData uri="http://schemas.openxmlformats.org/drawingml/2006/chart">
            <c:chart xmlns:c="http://schemas.openxmlformats.org/drawingml/2006/chart" xmlns:r="http://schemas.openxmlformats.org/officeDocument/2006/relationships" r:id="rId6"/>
          </a:graphicData>
        </a:graphic>
      </p:graphicFrame>
      <p:sp>
        <p:nvSpPr>
          <p:cNvPr id="1031" name="Text Box 5"/>
          <p:cNvSpPr txBox="1">
            <a:spLocks noChangeArrowheads="1"/>
          </p:cNvSpPr>
          <p:nvPr/>
        </p:nvSpPr>
        <p:spPr bwMode="auto">
          <a:xfrm>
            <a:off x="31750" y="4633912"/>
            <a:ext cx="1311564" cy="1081088"/>
          </a:xfrm>
          <a:prstGeom prst="rect">
            <a:avLst/>
          </a:prstGeom>
          <a:noFill/>
          <a:ln w="9525">
            <a:noFill/>
            <a:miter lim="800000"/>
            <a:headEnd/>
            <a:tailEnd/>
          </a:ln>
        </p:spPr>
        <p:txBody>
          <a:bodyPr wrap="square">
            <a:spAutoFit/>
          </a:bodyPr>
          <a:lstStyle/>
          <a:p>
            <a:pPr>
              <a:spcBef>
                <a:spcPct val="50000"/>
              </a:spcBef>
            </a:pPr>
            <a:r>
              <a:rPr lang="en-US" b="1" i="1" u="sng" dirty="0" smtClean="0"/>
              <a:t>GFLOPs</a:t>
            </a:r>
            <a:endParaRPr lang="en-US" dirty="0"/>
          </a:p>
          <a:p>
            <a:pPr>
              <a:lnSpc>
                <a:spcPct val="70000"/>
              </a:lnSpc>
              <a:spcBef>
                <a:spcPct val="50000"/>
              </a:spcBef>
            </a:pPr>
            <a:r>
              <a:rPr lang="en-US" dirty="0"/>
              <a:t>billions of calculations per second</a:t>
            </a:r>
          </a:p>
        </p:txBody>
      </p:sp>
    </p:spTree>
    <p:custDataLst>
      <p:tags r:id="rId1"/>
    </p:custDataLst>
    <p:extLst>
      <p:ext uri="{BB962C8B-B14F-4D97-AF65-F5344CB8AC3E}">
        <p14:creationId xmlns:p14="http://schemas.microsoft.com/office/powerpoint/2010/main" val="1280723426"/>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1028" name="Slide Number Placeholder 3"/>
          <p:cNvSpPr>
            <a:spLocks noGrp="1"/>
          </p:cNvSpPr>
          <p:nvPr>
            <p:ph type="sldNum" sz="quarter" idx="4294967295"/>
          </p:nvPr>
        </p:nvSpPr>
        <p:spPr>
          <a:xfrm>
            <a:off x="7162800" y="6191250"/>
            <a:ext cx="1295400" cy="457200"/>
          </a:xfrm>
          <a:noFill/>
        </p:spPr>
        <p:txBody>
          <a:bodyPr/>
          <a:lstStyle/>
          <a:p>
            <a:fld id="{9D849B7B-1D0D-42A9-96B0-F989368E42D5}" type="slidenum">
              <a:rPr lang="en-US"/>
              <a:pPr/>
              <a:t>59</a:t>
            </a:fld>
            <a:endParaRPr lang="en-US"/>
          </a:p>
        </p:txBody>
      </p:sp>
      <p:sp>
        <p:nvSpPr>
          <p:cNvPr id="1029" name="Rectangle 2"/>
          <p:cNvSpPr>
            <a:spLocks noGrp="1" noChangeArrowheads="1"/>
          </p:cNvSpPr>
          <p:nvPr>
            <p:ph type="title"/>
          </p:nvPr>
        </p:nvSpPr>
        <p:spPr/>
        <p:txBody>
          <a:bodyPr/>
          <a:lstStyle/>
          <a:p>
            <a:pPr eaLnBrk="1" hangingPunct="1"/>
            <a:r>
              <a:rPr lang="en-US" smtClean="0"/>
              <a:t>Fastest Supercomputer vs. Moore</a:t>
            </a:r>
          </a:p>
        </p:txBody>
      </p:sp>
      <p:sp>
        <p:nvSpPr>
          <p:cNvPr id="1032" name="Rectangle 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
        <p:nvSpPr>
          <p:cNvPr id="12" name="TextBox 11"/>
          <p:cNvSpPr txBox="1"/>
          <p:nvPr/>
        </p:nvSpPr>
        <p:spPr>
          <a:xfrm>
            <a:off x="3962400" y="5715000"/>
            <a:ext cx="610424" cy="369332"/>
          </a:xfrm>
          <a:prstGeom prst="rect">
            <a:avLst/>
          </a:prstGeom>
          <a:noFill/>
        </p:spPr>
        <p:txBody>
          <a:bodyPr wrap="none" rtlCol="0">
            <a:spAutoFit/>
          </a:bodyPr>
          <a:lstStyle/>
          <a:p>
            <a:r>
              <a:rPr lang="en-US" dirty="0" smtClean="0"/>
              <a:t>Year</a:t>
            </a:r>
            <a:endParaRPr lang="en-US" dirty="0"/>
          </a:p>
        </p:txBody>
      </p:sp>
      <p:sp>
        <p:nvSpPr>
          <p:cNvPr id="18" name="TextBox 17"/>
          <p:cNvSpPr txBox="1"/>
          <p:nvPr/>
        </p:nvSpPr>
        <p:spPr>
          <a:xfrm>
            <a:off x="332231" y="5715000"/>
            <a:ext cx="1371600" cy="246221"/>
          </a:xfrm>
          <a:prstGeom prst="rect">
            <a:avLst/>
          </a:prstGeom>
          <a:noFill/>
        </p:spPr>
        <p:txBody>
          <a:bodyPr wrap="square" rtlCol="0">
            <a:spAutoFit/>
          </a:bodyPr>
          <a:lstStyle/>
          <a:p>
            <a:r>
              <a:rPr lang="en-US" sz="1000" dirty="0" smtClean="0">
                <a:latin typeface="Courier New" pitchFamily="49" charset="0"/>
                <a:cs typeface="Courier New" pitchFamily="49" charset="0"/>
                <a:hlinkClick r:id="rId5"/>
              </a:rPr>
              <a:t>www.top500.org</a:t>
            </a:r>
            <a:endParaRPr lang="en-US" sz="1000" dirty="0">
              <a:latin typeface="Courier New" pitchFamily="49" charset="0"/>
              <a:cs typeface="Courier New" pitchFamily="49" charset="0"/>
            </a:endParaRPr>
          </a:p>
        </p:txBody>
      </p:sp>
      <p:sp>
        <p:nvSpPr>
          <p:cNvPr id="13" name="TextBox 12"/>
          <p:cNvSpPr txBox="1"/>
          <p:nvPr/>
        </p:nvSpPr>
        <p:spPr>
          <a:xfrm>
            <a:off x="-800100" y="3091031"/>
            <a:ext cx="2209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Speed  in GFLOPs</a:t>
            </a:r>
          </a:p>
        </p:txBody>
      </p:sp>
      <p:graphicFrame>
        <p:nvGraphicFramePr>
          <p:cNvPr id="14" name="Chart 13"/>
          <p:cNvGraphicFramePr>
            <a:graphicFrameLocks/>
          </p:cNvGraphicFramePr>
          <p:nvPr>
            <p:extLst>
              <p:ext uri="{D42A27DB-BD31-4B8C-83A1-F6EECF244321}">
                <p14:modId xmlns:p14="http://schemas.microsoft.com/office/powerpoint/2010/main" val="3764740035"/>
              </p:ext>
            </p:extLst>
          </p:nvPr>
        </p:nvGraphicFramePr>
        <p:xfrm>
          <a:off x="381412" y="1371600"/>
          <a:ext cx="8305388" cy="4466510"/>
        </p:xfrm>
        <a:graphic>
          <a:graphicData uri="http://schemas.openxmlformats.org/drawingml/2006/chart">
            <c:chart xmlns:c="http://schemas.openxmlformats.org/drawingml/2006/chart" xmlns:r="http://schemas.openxmlformats.org/officeDocument/2006/relationships" r:id="rId6"/>
          </a:graphicData>
        </a:graphic>
      </p:graphicFrame>
      <p:sp>
        <p:nvSpPr>
          <p:cNvPr id="1031" name="Text Box 5"/>
          <p:cNvSpPr txBox="1">
            <a:spLocks noChangeArrowheads="1"/>
          </p:cNvSpPr>
          <p:nvPr/>
        </p:nvSpPr>
        <p:spPr bwMode="auto">
          <a:xfrm>
            <a:off x="31750" y="4633912"/>
            <a:ext cx="1311564" cy="1081088"/>
          </a:xfrm>
          <a:prstGeom prst="rect">
            <a:avLst/>
          </a:prstGeom>
          <a:noFill/>
          <a:ln w="9525">
            <a:noFill/>
            <a:miter lim="800000"/>
            <a:headEnd/>
            <a:tailEnd/>
          </a:ln>
        </p:spPr>
        <p:txBody>
          <a:bodyPr wrap="square">
            <a:spAutoFit/>
          </a:bodyPr>
          <a:lstStyle/>
          <a:p>
            <a:pPr>
              <a:spcBef>
                <a:spcPct val="50000"/>
              </a:spcBef>
            </a:pPr>
            <a:r>
              <a:rPr lang="en-US" b="1" i="1" u="sng" dirty="0" smtClean="0"/>
              <a:t>GFLOPs</a:t>
            </a:r>
            <a:endParaRPr lang="en-US" dirty="0"/>
          </a:p>
          <a:p>
            <a:pPr>
              <a:lnSpc>
                <a:spcPct val="70000"/>
              </a:lnSpc>
              <a:spcBef>
                <a:spcPct val="50000"/>
              </a:spcBef>
            </a:pPr>
            <a:r>
              <a:rPr lang="en-US" dirty="0"/>
              <a:t>billions of calculations per second</a:t>
            </a:r>
          </a:p>
        </p:txBody>
      </p:sp>
      <p:sp>
        <p:nvSpPr>
          <p:cNvPr id="11" name="Rectangle 10"/>
          <p:cNvSpPr/>
          <p:nvPr/>
        </p:nvSpPr>
        <p:spPr>
          <a:xfrm>
            <a:off x="2050645" y="1336964"/>
            <a:ext cx="4433934" cy="830997"/>
          </a:xfrm>
          <a:prstGeom prst="rect">
            <a:avLst/>
          </a:prstGeom>
        </p:spPr>
        <p:txBody>
          <a:bodyPr wrap="square">
            <a:spAutoFit/>
          </a:bodyPr>
          <a:lstStyle/>
          <a:p>
            <a:pPr algn="r"/>
            <a:r>
              <a:rPr lang="en-US" dirty="0"/>
              <a:t>2017: </a:t>
            </a:r>
            <a:r>
              <a:rPr lang="en-US" dirty="0" smtClean="0"/>
              <a:t>10,649,600 CPU cores,</a:t>
            </a:r>
          </a:p>
          <a:p>
            <a:pPr algn="r"/>
            <a:r>
              <a:rPr lang="en-US" dirty="0" smtClean="0"/>
              <a:t>93,014,600 GFLOPs</a:t>
            </a:r>
          </a:p>
          <a:p>
            <a:pPr algn="r"/>
            <a:r>
              <a:rPr lang="en-US" sz="1200" dirty="0" smtClean="0"/>
              <a:t>(HPL benchmark)</a:t>
            </a:r>
            <a:endParaRPr lang="en-US" sz="1200" dirty="0"/>
          </a:p>
        </p:txBody>
      </p:sp>
      <p:sp>
        <p:nvSpPr>
          <p:cNvPr id="15" name="Rectangle 14"/>
          <p:cNvSpPr/>
          <p:nvPr/>
        </p:nvSpPr>
        <p:spPr>
          <a:xfrm>
            <a:off x="1727541" y="4536058"/>
            <a:ext cx="3679213" cy="369332"/>
          </a:xfrm>
          <a:prstGeom prst="rect">
            <a:avLst/>
          </a:prstGeom>
        </p:spPr>
        <p:txBody>
          <a:bodyPr wrap="none">
            <a:spAutoFit/>
          </a:bodyPr>
          <a:lstStyle/>
          <a:p>
            <a:pPr algn="l"/>
            <a:r>
              <a:rPr lang="en-US" dirty="0" smtClean="0"/>
              <a:t>1993: 1024 CPU cores, 59.7 GFLOPs</a:t>
            </a:r>
            <a:endParaRPr lang="en-US" dirty="0"/>
          </a:p>
        </p:txBody>
      </p:sp>
    </p:spTree>
    <p:custDataLst>
      <p:tags r:id="rId1"/>
    </p:custDataLst>
    <p:extLst>
      <p:ext uri="{BB962C8B-B14F-4D97-AF65-F5344CB8AC3E}">
        <p14:creationId xmlns:p14="http://schemas.microsoft.com/office/powerpoint/2010/main" val="51142828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6</a:t>
            </a:fld>
            <a:endParaRPr lang="en-US"/>
          </a:p>
        </p:txBody>
      </p:sp>
      <p:sp>
        <p:nvSpPr>
          <p:cNvPr id="452610" name="Rectangle 2"/>
          <p:cNvSpPr>
            <a:spLocks noGrp="1" noChangeArrowheads="1"/>
          </p:cNvSpPr>
          <p:nvPr>
            <p:ph type="title"/>
          </p:nvPr>
        </p:nvSpPr>
        <p:spPr/>
        <p:txBody>
          <a:bodyPr/>
          <a:lstStyle/>
          <a:p>
            <a:r>
              <a:rPr lang="en-US" sz="3600" dirty="0" smtClean="0"/>
              <a:t>Twitch</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or an Android or iOS handheld using Twitch.</a:t>
            </a:r>
          </a:p>
          <a:p>
            <a:pPr>
              <a:buFont typeface="Wingdings" pitchFamily="2" charset="2"/>
              <a:buNone/>
            </a:pPr>
            <a:r>
              <a:rPr lang="en-US" dirty="0" smtClean="0"/>
              <a:t>Go to:</a:t>
            </a:r>
          </a:p>
          <a:p>
            <a:pPr algn="ctr">
              <a:buFont typeface="Wingdings" pitchFamily="2" charset="2"/>
              <a:buNone/>
            </a:pPr>
            <a:r>
              <a:rPr lang="en-US" b="1" dirty="0" smtClean="0">
                <a:latin typeface="Courier New" panose="02070309020205020404" pitchFamily="49" charset="0"/>
                <a:cs typeface="Courier New" panose="02070309020205020404" pitchFamily="49" charset="0"/>
                <a:hlinkClick r:id="rId3"/>
              </a:rPr>
              <a:t>http://www.twitch.tv/sipe2018</a:t>
            </a:r>
            <a:endParaRPr lang="en-US" b="1" dirty="0" smtClean="0">
              <a:latin typeface="Courier New" panose="02070309020205020404" pitchFamily="49" charset="0"/>
              <a:cs typeface="Courier New" panose="02070309020205020404" pitchFamily="49" charset="0"/>
            </a:endParaRPr>
          </a:p>
          <a:p>
            <a:pPr>
              <a:buNone/>
            </a:pPr>
            <a:endParaRPr lang="en-US" dirty="0" smtClean="0"/>
          </a:p>
          <a:p>
            <a:pPr>
              <a:buNone/>
            </a:pPr>
            <a:endParaRPr lang="en-US" dirty="0" smtClean="0"/>
          </a:p>
          <a:p>
            <a:pPr>
              <a:buNone/>
            </a:pPr>
            <a:endParaRPr lang="en-US" dirty="0"/>
          </a:p>
          <a:p>
            <a:pPr>
              <a:buNone/>
            </a:pPr>
            <a:r>
              <a:rPr lang="en-US" dirty="0" smtClean="0"/>
              <a:t>Many </a:t>
            </a:r>
            <a:r>
              <a:rPr lang="en-US" dirty="0"/>
              <a:t>thanks to </a:t>
            </a:r>
            <a:r>
              <a:rPr lang="en-US" dirty="0" smtClean="0"/>
              <a:t>Skyler Donahue of </a:t>
            </a:r>
            <a:r>
              <a:rPr lang="en-US" dirty="0"/>
              <a:t>OneNet for providing this</a:t>
            </a:r>
            <a:r>
              <a:rPr lang="en-US" dirty="0" smtClean="0"/>
              <a:t>.</a:t>
            </a:r>
          </a:p>
          <a:p>
            <a:pPr>
              <a:buNone/>
            </a:pPr>
            <a:r>
              <a:rPr lang="en-US" b="1" dirty="0" smtClean="0"/>
              <a:t>PLEASE </a:t>
            </a:r>
            <a:r>
              <a:rPr lang="en-US" b="1" dirty="0"/>
              <a:t>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188270321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Moore: Uncanny!</a:t>
            </a:r>
            <a:endParaRPr lang="en-US" dirty="0"/>
          </a:p>
        </p:txBody>
      </p:sp>
      <p:sp>
        <p:nvSpPr>
          <p:cNvPr id="3" name="Content Placeholder 2"/>
          <p:cNvSpPr>
            <a:spLocks noGrp="1"/>
          </p:cNvSpPr>
          <p:nvPr>
            <p:ph idx="1"/>
          </p:nvPr>
        </p:nvSpPr>
        <p:spPr/>
        <p:txBody>
          <a:bodyPr/>
          <a:lstStyle/>
          <a:p>
            <a:r>
              <a:rPr lang="en-US" dirty="0" smtClean="0"/>
              <a:t>Nov 1971: Intel 4004 – 2300 transistors</a:t>
            </a:r>
          </a:p>
          <a:p>
            <a:r>
              <a:rPr lang="en-US" dirty="0" smtClean="0"/>
              <a:t>March 2010: Intel Nehalem </a:t>
            </a:r>
            <a:r>
              <a:rPr lang="en-US" dirty="0" err="1" smtClean="0"/>
              <a:t>Beckton</a:t>
            </a:r>
            <a:r>
              <a:rPr lang="en-US" dirty="0" smtClean="0"/>
              <a:t> – 2.3 billion transistors</a:t>
            </a:r>
          </a:p>
          <a:p>
            <a:r>
              <a:rPr lang="en-US" dirty="0" smtClean="0"/>
              <a:t>Factor of 1,000,000 improvement in 38 1/3 years</a:t>
            </a:r>
          </a:p>
          <a:p>
            <a:r>
              <a:rPr lang="en-US" dirty="0" smtClean="0"/>
              <a:t>2</a:t>
            </a:r>
            <a:r>
              <a:rPr lang="en-US" baseline="30000" dirty="0" smtClean="0"/>
              <a:t>(38.33 years / 1.9232455)</a:t>
            </a:r>
            <a:r>
              <a:rPr lang="en-US" dirty="0" smtClean="0"/>
              <a:t> = 1,000,000</a:t>
            </a:r>
          </a:p>
          <a:p>
            <a:endParaRPr lang="en-US" baseline="30000" dirty="0" smtClean="0"/>
          </a:p>
          <a:p>
            <a:pPr>
              <a:buNone/>
            </a:pPr>
            <a:r>
              <a:rPr lang="en-US" dirty="0" smtClean="0"/>
              <a:t>So, transistor density has doubled every 23 months:</a:t>
            </a:r>
          </a:p>
          <a:p>
            <a:pPr>
              <a:buNone/>
            </a:pPr>
            <a:endParaRPr lang="en-US" dirty="0" smtClean="0"/>
          </a:p>
          <a:p>
            <a:pPr>
              <a:buNone/>
            </a:pPr>
            <a:r>
              <a:rPr lang="en-US" b="1" dirty="0" smtClean="0"/>
              <a:t>UNCANNILY ACCURATE PREDICTION!</a:t>
            </a:r>
            <a:endParaRPr lang="en-US" b="1"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23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1683" name="Slide Number Placeholder 4"/>
          <p:cNvSpPr>
            <a:spLocks noGrp="1"/>
          </p:cNvSpPr>
          <p:nvPr>
            <p:ph type="sldNum" sz="quarter" idx="11"/>
          </p:nvPr>
        </p:nvSpPr>
        <p:spPr>
          <a:noFill/>
        </p:spPr>
        <p:txBody>
          <a:bodyPr/>
          <a:lstStyle/>
          <a:p>
            <a:fld id="{3BF2A0F2-CE29-4E9F-A5F7-10863C43F173}" type="slidenum">
              <a:rPr lang="en-US"/>
              <a:pPr/>
              <a:t>61</a:t>
            </a:fld>
            <a:endParaRPr lang="en-US"/>
          </a:p>
        </p:txBody>
      </p:sp>
      <p:sp>
        <p:nvSpPr>
          <p:cNvPr id="71684" name="Rectangle 2"/>
          <p:cNvSpPr>
            <a:spLocks noGrp="1" noChangeArrowheads="1"/>
          </p:cNvSpPr>
          <p:nvPr>
            <p:ph type="title"/>
          </p:nvPr>
        </p:nvSpPr>
        <p:spPr/>
        <p:txBody>
          <a:bodyPr/>
          <a:lstStyle/>
          <a:p>
            <a:pPr eaLnBrk="1" hangingPunct="1"/>
            <a:r>
              <a:rPr lang="en-US" sz="3600" smtClean="0"/>
              <a:t>Moore’s Law in Practice</a:t>
            </a:r>
          </a:p>
        </p:txBody>
      </p:sp>
      <p:sp>
        <p:nvSpPr>
          <p:cNvPr id="71685"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1686"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1687"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1688"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1689"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1690" name="Text Box 8"/>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2707" name="Slide Number Placeholder 4"/>
          <p:cNvSpPr>
            <a:spLocks noGrp="1"/>
          </p:cNvSpPr>
          <p:nvPr>
            <p:ph type="sldNum" sz="quarter" idx="11"/>
          </p:nvPr>
        </p:nvSpPr>
        <p:spPr>
          <a:noFill/>
        </p:spPr>
        <p:txBody>
          <a:bodyPr/>
          <a:lstStyle/>
          <a:p>
            <a:fld id="{A1B33CA8-74D9-4F72-B7ED-BFFEA6B834B7}" type="slidenum">
              <a:rPr lang="en-US"/>
              <a:pPr/>
              <a:t>62</a:t>
            </a:fld>
            <a:endParaRPr lang="en-US"/>
          </a:p>
        </p:txBody>
      </p:sp>
      <p:sp>
        <p:nvSpPr>
          <p:cNvPr id="72708" name="Rectangle 2"/>
          <p:cNvSpPr>
            <a:spLocks noGrp="1" noChangeArrowheads="1"/>
          </p:cNvSpPr>
          <p:nvPr>
            <p:ph type="title"/>
          </p:nvPr>
        </p:nvSpPr>
        <p:spPr/>
        <p:txBody>
          <a:bodyPr/>
          <a:lstStyle/>
          <a:p>
            <a:pPr eaLnBrk="1" hangingPunct="1"/>
            <a:r>
              <a:rPr lang="en-US" sz="3600" smtClean="0"/>
              <a:t>Moore’s Law in Practice</a:t>
            </a:r>
          </a:p>
        </p:txBody>
      </p:sp>
      <p:sp>
        <p:nvSpPr>
          <p:cNvPr id="72709"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2710"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2711"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2712"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2713"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2714"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2715" name="Text Box 9"/>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2716" name="Text Box 10"/>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3731" name="Slide Number Placeholder 4"/>
          <p:cNvSpPr>
            <a:spLocks noGrp="1"/>
          </p:cNvSpPr>
          <p:nvPr>
            <p:ph type="sldNum" sz="quarter" idx="11"/>
          </p:nvPr>
        </p:nvSpPr>
        <p:spPr>
          <a:noFill/>
        </p:spPr>
        <p:txBody>
          <a:bodyPr/>
          <a:lstStyle/>
          <a:p>
            <a:fld id="{85426D7A-135E-490F-B79C-D47C8A433771}" type="slidenum">
              <a:rPr lang="en-US"/>
              <a:pPr/>
              <a:t>63</a:t>
            </a:fld>
            <a:endParaRPr lang="en-US"/>
          </a:p>
        </p:txBody>
      </p:sp>
      <p:sp>
        <p:nvSpPr>
          <p:cNvPr id="73732" name="Rectangle 2"/>
          <p:cNvSpPr>
            <a:spLocks noGrp="1" noChangeArrowheads="1"/>
          </p:cNvSpPr>
          <p:nvPr>
            <p:ph type="title"/>
          </p:nvPr>
        </p:nvSpPr>
        <p:spPr/>
        <p:txBody>
          <a:bodyPr/>
          <a:lstStyle/>
          <a:p>
            <a:pPr eaLnBrk="1" hangingPunct="1"/>
            <a:r>
              <a:rPr lang="en-US" sz="3600" smtClean="0"/>
              <a:t>Moore’s Law in Practice</a:t>
            </a:r>
          </a:p>
        </p:txBody>
      </p:sp>
      <p:sp>
        <p:nvSpPr>
          <p:cNvPr id="73733"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3734"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3735"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3736" name="Text Box 6"/>
          <p:cNvSpPr txBox="1">
            <a:spLocks noChangeArrowheads="1"/>
          </p:cNvSpPr>
          <p:nvPr/>
        </p:nvSpPr>
        <p:spPr bwMode="auto">
          <a:xfrm rot="-5400000">
            <a:off x="69057" y="3131343"/>
            <a:ext cx="1295400" cy="366713"/>
          </a:xfrm>
          <a:prstGeom prst="rect">
            <a:avLst/>
          </a:prstGeom>
          <a:noFill/>
          <a:ln w="9525">
            <a:noFill/>
            <a:miter lim="800000"/>
            <a:headEnd/>
            <a:tailEnd/>
          </a:ln>
        </p:spPr>
        <p:txBody>
          <a:bodyPr>
            <a:spAutoFit/>
          </a:bodyPr>
          <a:lstStyle/>
          <a:p>
            <a:pPr>
              <a:spcBef>
                <a:spcPct val="50000"/>
              </a:spcBef>
            </a:pPr>
            <a:r>
              <a:rPr lang="en-US"/>
              <a:t>log(Speed)</a:t>
            </a:r>
          </a:p>
        </p:txBody>
      </p:sp>
      <p:sp>
        <p:nvSpPr>
          <p:cNvPr id="73737"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3738"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3739"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3740" name="Text Box 10"/>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3741" name="Text Box 11"/>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3742" name="Text Box 12"/>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4755" name="Slide Number Placeholder 4"/>
          <p:cNvSpPr>
            <a:spLocks noGrp="1"/>
          </p:cNvSpPr>
          <p:nvPr>
            <p:ph type="sldNum" sz="quarter" idx="11"/>
          </p:nvPr>
        </p:nvSpPr>
        <p:spPr>
          <a:noFill/>
        </p:spPr>
        <p:txBody>
          <a:bodyPr/>
          <a:lstStyle/>
          <a:p>
            <a:fld id="{51F1932A-7E29-4282-A543-6F5232D72EF4}" type="slidenum">
              <a:rPr lang="en-US"/>
              <a:pPr/>
              <a:t>64</a:t>
            </a:fld>
            <a:endParaRPr lang="en-US"/>
          </a:p>
        </p:txBody>
      </p:sp>
      <p:sp>
        <p:nvSpPr>
          <p:cNvPr id="74756" name="Rectangle 2"/>
          <p:cNvSpPr>
            <a:spLocks noGrp="1" noChangeArrowheads="1"/>
          </p:cNvSpPr>
          <p:nvPr>
            <p:ph type="title"/>
          </p:nvPr>
        </p:nvSpPr>
        <p:spPr/>
        <p:txBody>
          <a:bodyPr/>
          <a:lstStyle/>
          <a:p>
            <a:pPr eaLnBrk="1" hangingPunct="1"/>
            <a:r>
              <a:rPr lang="en-US" sz="3600" smtClean="0"/>
              <a:t>Moore’s Law in Practice</a:t>
            </a:r>
          </a:p>
        </p:txBody>
      </p:sp>
      <p:sp>
        <p:nvSpPr>
          <p:cNvPr id="74757"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4758"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4759"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4760" name="Text Box 6"/>
          <p:cNvSpPr txBox="1">
            <a:spLocks noChangeArrowheads="1"/>
          </p:cNvSpPr>
          <p:nvPr/>
        </p:nvSpPr>
        <p:spPr bwMode="auto">
          <a:xfrm rot="-5400000">
            <a:off x="277019" y="2924969"/>
            <a:ext cx="1295400" cy="779462"/>
          </a:xfrm>
          <a:prstGeom prst="rect">
            <a:avLst/>
          </a:prstGeom>
          <a:noFill/>
          <a:ln w="9525">
            <a:noFill/>
            <a:miter lim="800000"/>
            <a:headEnd/>
            <a:tailEnd/>
          </a:ln>
        </p:spPr>
        <p:txBody>
          <a:bodyPr>
            <a:spAutoFit/>
          </a:bodyPr>
          <a:lstStyle/>
          <a:p>
            <a:pPr>
              <a:spcBef>
                <a:spcPct val="50000"/>
              </a:spcBef>
            </a:pPr>
            <a:r>
              <a:rPr lang="en-US"/>
              <a:t>log(Speed)</a:t>
            </a:r>
          </a:p>
          <a:p>
            <a:pPr>
              <a:spcBef>
                <a:spcPct val="50000"/>
              </a:spcBef>
            </a:pPr>
            <a:endParaRPr lang="en-US"/>
          </a:p>
        </p:txBody>
      </p:sp>
      <p:sp>
        <p:nvSpPr>
          <p:cNvPr id="74761"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4762"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4763"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4764"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4765" name="Text Box 11"/>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4766" name="Text Box 12"/>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4767" name="Text Box 13"/>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4768" name="Text Box 14"/>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65</a:t>
            </a:fld>
            <a:endParaRPr lang="en-US"/>
          </a:p>
        </p:txBody>
      </p:sp>
      <p:sp>
        <p:nvSpPr>
          <p:cNvPr id="75780" name="Rectangle 2"/>
          <p:cNvSpPr>
            <a:spLocks noGrp="1" noChangeArrowheads="1"/>
          </p:cNvSpPr>
          <p:nvPr>
            <p:ph type="title"/>
          </p:nvPr>
        </p:nvSpPr>
        <p:spPr/>
        <p:txBody>
          <a:bodyPr/>
          <a:lstStyle/>
          <a:p>
            <a:pPr eaLnBrk="1" hangingPunct="1"/>
            <a:r>
              <a:rPr lang="en-US" sz="3600" smtClean="0"/>
              <a:t>Moore’s Law in Practice</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5779" name="Slide Number Placeholder 4"/>
          <p:cNvSpPr>
            <a:spLocks noGrp="1"/>
          </p:cNvSpPr>
          <p:nvPr>
            <p:ph type="sldNum" sz="quarter" idx="11"/>
          </p:nvPr>
        </p:nvSpPr>
        <p:spPr>
          <a:noFill/>
        </p:spPr>
        <p:txBody>
          <a:bodyPr/>
          <a:lstStyle/>
          <a:p>
            <a:fld id="{AD468E06-BF16-4195-A489-F96380B60EC9}" type="slidenum">
              <a:rPr lang="en-US"/>
              <a:pPr/>
              <a:t>66</a:t>
            </a:fld>
            <a:endParaRPr lang="en-US"/>
          </a:p>
        </p:txBody>
      </p:sp>
      <p:sp>
        <p:nvSpPr>
          <p:cNvPr id="75780" name="Rectangle 2"/>
          <p:cNvSpPr>
            <a:spLocks noGrp="1" noChangeArrowheads="1"/>
          </p:cNvSpPr>
          <p:nvPr>
            <p:ph type="title"/>
          </p:nvPr>
        </p:nvSpPr>
        <p:spPr/>
        <p:txBody>
          <a:bodyPr/>
          <a:lstStyle/>
          <a:p>
            <a:pPr eaLnBrk="1" hangingPunct="1"/>
            <a:r>
              <a:rPr lang="en-US" sz="3600" dirty="0" smtClean="0"/>
              <a:t>Moore’s Law on Gene Sequencers</a:t>
            </a:r>
          </a:p>
        </p:txBody>
      </p:sp>
      <p:sp>
        <p:nvSpPr>
          <p:cNvPr id="75781" name="Line 3"/>
          <p:cNvSpPr>
            <a:spLocks noChangeShapeType="1"/>
          </p:cNvSpPr>
          <p:nvPr/>
        </p:nvSpPr>
        <p:spPr bwMode="auto">
          <a:xfrm>
            <a:off x="990600" y="1524000"/>
            <a:ext cx="0" cy="4267200"/>
          </a:xfrm>
          <a:prstGeom prst="line">
            <a:avLst/>
          </a:prstGeom>
          <a:noFill/>
          <a:ln w="9525">
            <a:solidFill>
              <a:schemeClr val="tx1"/>
            </a:solidFill>
            <a:miter lim="800000"/>
            <a:headEnd/>
            <a:tailEnd/>
          </a:ln>
        </p:spPr>
        <p:txBody>
          <a:bodyPr wrap="none"/>
          <a:lstStyle/>
          <a:p>
            <a:endParaRPr lang="en-US"/>
          </a:p>
        </p:txBody>
      </p:sp>
      <p:sp>
        <p:nvSpPr>
          <p:cNvPr id="75782" name="Line 4"/>
          <p:cNvSpPr>
            <a:spLocks noChangeShapeType="1"/>
          </p:cNvSpPr>
          <p:nvPr/>
        </p:nvSpPr>
        <p:spPr bwMode="auto">
          <a:xfrm>
            <a:off x="838200" y="5486400"/>
            <a:ext cx="7010400" cy="0"/>
          </a:xfrm>
          <a:prstGeom prst="line">
            <a:avLst/>
          </a:prstGeom>
          <a:noFill/>
          <a:ln w="9525">
            <a:solidFill>
              <a:schemeClr val="tx1"/>
            </a:solidFill>
            <a:miter lim="800000"/>
            <a:headEnd/>
            <a:tailEnd/>
          </a:ln>
        </p:spPr>
        <p:txBody>
          <a:bodyPr wrap="none"/>
          <a:lstStyle/>
          <a:p>
            <a:endParaRPr lang="en-US"/>
          </a:p>
        </p:txBody>
      </p:sp>
      <p:sp>
        <p:nvSpPr>
          <p:cNvPr id="75783" name="Text Box 5"/>
          <p:cNvSpPr txBox="1">
            <a:spLocks noChangeArrowheads="1"/>
          </p:cNvSpPr>
          <p:nvPr/>
        </p:nvSpPr>
        <p:spPr bwMode="auto">
          <a:xfrm>
            <a:off x="3581400" y="5562600"/>
            <a:ext cx="1828800" cy="366713"/>
          </a:xfrm>
          <a:prstGeom prst="rect">
            <a:avLst/>
          </a:prstGeom>
          <a:noFill/>
          <a:ln w="9525">
            <a:noFill/>
            <a:miter lim="800000"/>
            <a:headEnd/>
            <a:tailEnd/>
          </a:ln>
        </p:spPr>
        <p:txBody>
          <a:bodyPr>
            <a:spAutoFit/>
          </a:bodyPr>
          <a:lstStyle/>
          <a:p>
            <a:pPr>
              <a:spcBef>
                <a:spcPct val="50000"/>
              </a:spcBef>
            </a:pPr>
            <a:r>
              <a:rPr lang="en-US"/>
              <a:t>Year</a:t>
            </a:r>
          </a:p>
        </p:txBody>
      </p:sp>
      <p:sp>
        <p:nvSpPr>
          <p:cNvPr id="75784" name="Text Box 6"/>
          <p:cNvSpPr txBox="1">
            <a:spLocks noChangeArrowheads="1"/>
          </p:cNvSpPr>
          <p:nvPr/>
        </p:nvSpPr>
        <p:spPr bwMode="auto">
          <a:xfrm rot="-5400000">
            <a:off x="70644" y="3131344"/>
            <a:ext cx="1295400" cy="366712"/>
          </a:xfrm>
          <a:prstGeom prst="rect">
            <a:avLst/>
          </a:prstGeom>
          <a:noFill/>
          <a:ln w="9525">
            <a:noFill/>
            <a:miter lim="800000"/>
            <a:headEnd/>
            <a:tailEnd/>
          </a:ln>
        </p:spPr>
        <p:txBody>
          <a:bodyPr>
            <a:spAutoFit/>
          </a:bodyPr>
          <a:lstStyle/>
          <a:p>
            <a:pPr>
              <a:spcBef>
                <a:spcPct val="50000"/>
              </a:spcBef>
            </a:pPr>
            <a:r>
              <a:rPr lang="en-US"/>
              <a:t>log(Speed)</a:t>
            </a:r>
          </a:p>
        </p:txBody>
      </p:sp>
      <p:sp>
        <p:nvSpPr>
          <p:cNvPr id="75785" name="Line 7"/>
          <p:cNvSpPr>
            <a:spLocks noChangeShapeType="1"/>
          </p:cNvSpPr>
          <p:nvPr/>
        </p:nvSpPr>
        <p:spPr bwMode="auto">
          <a:xfrm flipV="1">
            <a:off x="990600" y="2133600"/>
            <a:ext cx="5486400" cy="3352800"/>
          </a:xfrm>
          <a:prstGeom prst="line">
            <a:avLst/>
          </a:prstGeom>
          <a:noFill/>
          <a:ln w="9525">
            <a:solidFill>
              <a:schemeClr val="tx1"/>
            </a:solidFill>
            <a:miter lim="800000"/>
            <a:headEnd/>
            <a:tailEnd/>
          </a:ln>
        </p:spPr>
        <p:txBody>
          <a:bodyPr wrap="none"/>
          <a:lstStyle/>
          <a:p>
            <a:endParaRPr lang="en-US"/>
          </a:p>
        </p:txBody>
      </p:sp>
      <p:sp>
        <p:nvSpPr>
          <p:cNvPr id="75786" name="Line 8"/>
          <p:cNvSpPr>
            <a:spLocks noChangeShapeType="1"/>
          </p:cNvSpPr>
          <p:nvPr/>
        </p:nvSpPr>
        <p:spPr bwMode="auto">
          <a:xfrm flipV="1">
            <a:off x="990600" y="1828800"/>
            <a:ext cx="2971800" cy="3657600"/>
          </a:xfrm>
          <a:prstGeom prst="line">
            <a:avLst/>
          </a:prstGeom>
          <a:noFill/>
          <a:ln w="9525">
            <a:solidFill>
              <a:schemeClr val="tx1"/>
            </a:solidFill>
            <a:miter lim="800000"/>
            <a:headEnd/>
            <a:tailEnd/>
          </a:ln>
        </p:spPr>
        <p:txBody>
          <a:bodyPr wrap="none"/>
          <a:lstStyle/>
          <a:p>
            <a:endParaRPr lang="en-US"/>
          </a:p>
        </p:txBody>
      </p:sp>
      <p:sp>
        <p:nvSpPr>
          <p:cNvPr id="75787" name="Line 9"/>
          <p:cNvSpPr>
            <a:spLocks noChangeShapeType="1"/>
          </p:cNvSpPr>
          <p:nvPr/>
        </p:nvSpPr>
        <p:spPr bwMode="auto">
          <a:xfrm flipV="1">
            <a:off x="990600" y="3581400"/>
            <a:ext cx="5562600" cy="1905000"/>
          </a:xfrm>
          <a:prstGeom prst="line">
            <a:avLst/>
          </a:prstGeom>
          <a:noFill/>
          <a:ln w="9525">
            <a:solidFill>
              <a:schemeClr val="tx1"/>
            </a:solidFill>
            <a:miter lim="800000"/>
            <a:headEnd/>
            <a:tailEnd/>
          </a:ln>
        </p:spPr>
        <p:txBody>
          <a:bodyPr wrap="none"/>
          <a:lstStyle/>
          <a:p>
            <a:endParaRPr lang="en-US"/>
          </a:p>
        </p:txBody>
      </p:sp>
      <p:sp>
        <p:nvSpPr>
          <p:cNvPr id="75788" name="Line 10"/>
          <p:cNvSpPr>
            <a:spLocks noChangeShapeType="1"/>
          </p:cNvSpPr>
          <p:nvPr/>
        </p:nvSpPr>
        <p:spPr bwMode="auto">
          <a:xfrm flipV="1">
            <a:off x="990600" y="4343400"/>
            <a:ext cx="6248400" cy="1143000"/>
          </a:xfrm>
          <a:prstGeom prst="line">
            <a:avLst/>
          </a:prstGeom>
          <a:noFill/>
          <a:ln w="9525">
            <a:solidFill>
              <a:schemeClr val="tx1"/>
            </a:solidFill>
            <a:miter lim="800000"/>
            <a:headEnd/>
            <a:tailEnd/>
          </a:ln>
        </p:spPr>
        <p:txBody>
          <a:bodyPr wrap="none"/>
          <a:lstStyle/>
          <a:p>
            <a:endParaRPr lang="en-US"/>
          </a:p>
        </p:txBody>
      </p:sp>
      <p:sp>
        <p:nvSpPr>
          <p:cNvPr id="75789" name="Line 11"/>
          <p:cNvSpPr>
            <a:spLocks noChangeShapeType="1"/>
          </p:cNvSpPr>
          <p:nvPr/>
        </p:nvSpPr>
        <p:spPr bwMode="auto">
          <a:xfrm flipV="1">
            <a:off x="990600" y="5029200"/>
            <a:ext cx="6248400" cy="457200"/>
          </a:xfrm>
          <a:prstGeom prst="line">
            <a:avLst/>
          </a:prstGeom>
          <a:noFill/>
          <a:ln w="9525">
            <a:solidFill>
              <a:schemeClr val="tx1"/>
            </a:solidFill>
            <a:miter lim="800000"/>
            <a:headEnd/>
            <a:tailEnd/>
          </a:ln>
        </p:spPr>
        <p:txBody>
          <a:bodyPr wrap="none"/>
          <a:lstStyle/>
          <a:p>
            <a:endParaRPr lang="en-US"/>
          </a:p>
        </p:txBody>
      </p:sp>
      <p:sp>
        <p:nvSpPr>
          <p:cNvPr id="75790" name="Text Box 12"/>
          <p:cNvSpPr txBox="1">
            <a:spLocks noChangeArrowheads="1"/>
          </p:cNvSpPr>
          <p:nvPr/>
        </p:nvSpPr>
        <p:spPr bwMode="auto">
          <a:xfrm rot="-1800000">
            <a:off x="4191000" y="2895600"/>
            <a:ext cx="762000" cy="336550"/>
          </a:xfrm>
          <a:prstGeom prst="rect">
            <a:avLst/>
          </a:prstGeom>
          <a:noFill/>
          <a:ln w="9525">
            <a:noFill/>
            <a:miter lim="800000"/>
            <a:headEnd/>
            <a:tailEnd/>
          </a:ln>
        </p:spPr>
        <p:txBody>
          <a:bodyPr>
            <a:spAutoFit/>
          </a:bodyPr>
          <a:lstStyle/>
          <a:p>
            <a:pPr>
              <a:spcBef>
                <a:spcPct val="50000"/>
              </a:spcBef>
            </a:pPr>
            <a:r>
              <a:rPr lang="en-US" sz="1600"/>
              <a:t>CPU</a:t>
            </a:r>
          </a:p>
        </p:txBody>
      </p:sp>
      <p:sp>
        <p:nvSpPr>
          <p:cNvPr id="75791" name="Text Box 13"/>
          <p:cNvSpPr txBox="1">
            <a:spLocks noChangeArrowheads="1"/>
          </p:cNvSpPr>
          <p:nvPr/>
        </p:nvSpPr>
        <p:spPr bwMode="auto">
          <a:xfrm rot="-3000000">
            <a:off x="1730375" y="2536825"/>
            <a:ext cx="2514600" cy="336550"/>
          </a:xfrm>
          <a:prstGeom prst="rect">
            <a:avLst/>
          </a:prstGeom>
          <a:noFill/>
          <a:ln w="9525">
            <a:noFill/>
            <a:miter lim="800000"/>
            <a:headEnd/>
            <a:tailEnd/>
          </a:ln>
        </p:spPr>
        <p:txBody>
          <a:bodyPr>
            <a:spAutoFit/>
          </a:bodyPr>
          <a:lstStyle/>
          <a:p>
            <a:pPr>
              <a:spcBef>
                <a:spcPct val="50000"/>
              </a:spcBef>
            </a:pPr>
            <a:r>
              <a:rPr lang="en-US" sz="1600" dirty="0"/>
              <a:t>Network Bandwidth</a:t>
            </a:r>
          </a:p>
        </p:txBody>
      </p:sp>
      <p:sp>
        <p:nvSpPr>
          <p:cNvPr id="75792" name="Text Box 14"/>
          <p:cNvSpPr txBox="1">
            <a:spLocks noChangeArrowheads="1"/>
          </p:cNvSpPr>
          <p:nvPr/>
        </p:nvSpPr>
        <p:spPr bwMode="auto">
          <a:xfrm rot="-1200000">
            <a:off x="4114800" y="3810000"/>
            <a:ext cx="1371600" cy="336550"/>
          </a:xfrm>
          <a:prstGeom prst="rect">
            <a:avLst/>
          </a:prstGeom>
          <a:noFill/>
          <a:ln w="9525">
            <a:noFill/>
            <a:miter lim="800000"/>
            <a:headEnd/>
            <a:tailEnd/>
          </a:ln>
        </p:spPr>
        <p:txBody>
          <a:bodyPr>
            <a:spAutoFit/>
          </a:bodyPr>
          <a:lstStyle/>
          <a:p>
            <a:pPr>
              <a:spcBef>
                <a:spcPct val="50000"/>
              </a:spcBef>
            </a:pPr>
            <a:r>
              <a:rPr lang="en-US" sz="1600"/>
              <a:t>RAM</a:t>
            </a:r>
          </a:p>
        </p:txBody>
      </p:sp>
      <p:sp>
        <p:nvSpPr>
          <p:cNvPr id="75793" name="Text Box 15"/>
          <p:cNvSpPr txBox="1">
            <a:spLocks noChangeArrowheads="1"/>
          </p:cNvSpPr>
          <p:nvPr/>
        </p:nvSpPr>
        <p:spPr bwMode="auto">
          <a:xfrm rot="-600000">
            <a:off x="4114800" y="4343400"/>
            <a:ext cx="2667000" cy="336550"/>
          </a:xfrm>
          <a:prstGeom prst="rect">
            <a:avLst/>
          </a:prstGeom>
          <a:noFill/>
          <a:ln w="9525">
            <a:noFill/>
            <a:miter lim="800000"/>
            <a:headEnd/>
            <a:tailEnd/>
          </a:ln>
        </p:spPr>
        <p:txBody>
          <a:bodyPr>
            <a:spAutoFit/>
          </a:bodyPr>
          <a:lstStyle/>
          <a:p>
            <a:pPr>
              <a:spcBef>
                <a:spcPct val="50000"/>
              </a:spcBef>
            </a:pPr>
            <a:r>
              <a:rPr lang="en-US" sz="1600"/>
              <a:t>1/Network Latency</a:t>
            </a:r>
          </a:p>
        </p:txBody>
      </p:sp>
      <p:sp>
        <p:nvSpPr>
          <p:cNvPr id="75794" name="Text Box 16"/>
          <p:cNvSpPr txBox="1">
            <a:spLocks noChangeArrowheads="1"/>
          </p:cNvSpPr>
          <p:nvPr/>
        </p:nvSpPr>
        <p:spPr bwMode="auto">
          <a:xfrm rot="-300000">
            <a:off x="5562600" y="4800600"/>
            <a:ext cx="1143000" cy="336550"/>
          </a:xfrm>
          <a:prstGeom prst="rect">
            <a:avLst/>
          </a:prstGeom>
          <a:noFill/>
          <a:ln w="9525">
            <a:noFill/>
            <a:miter lim="800000"/>
            <a:headEnd/>
            <a:tailEnd/>
          </a:ln>
        </p:spPr>
        <p:txBody>
          <a:bodyPr>
            <a:spAutoFit/>
          </a:bodyPr>
          <a:lstStyle/>
          <a:p>
            <a:pPr>
              <a:spcBef>
                <a:spcPct val="50000"/>
              </a:spcBef>
            </a:pPr>
            <a:r>
              <a:rPr lang="en-US" sz="1600"/>
              <a:t>Software</a:t>
            </a:r>
          </a:p>
        </p:txBody>
      </p:sp>
      <p:cxnSp>
        <p:nvCxnSpPr>
          <p:cNvPr id="20" name="Straight Connector 19"/>
          <p:cNvCxnSpPr>
            <a:stCxn id="75789" idx="0"/>
          </p:cNvCxnSpPr>
          <p:nvPr/>
        </p:nvCxnSpPr>
        <p:spPr bwMode="auto">
          <a:xfrm flipV="1">
            <a:off x="990600" y="1752600"/>
            <a:ext cx="762000" cy="373380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22" name="TextBox 21"/>
          <p:cNvSpPr txBox="1"/>
          <p:nvPr/>
        </p:nvSpPr>
        <p:spPr>
          <a:xfrm>
            <a:off x="128592" y="2286000"/>
            <a:ext cx="2438400" cy="369332"/>
          </a:xfrm>
          <a:prstGeom prst="rect">
            <a:avLst/>
          </a:prstGeom>
          <a:noFill/>
          <a:ln>
            <a:solidFill>
              <a:schemeClr val="tx1"/>
            </a:solidFill>
          </a:ln>
          <a:scene3d>
            <a:camera prst="orthographicFront">
              <a:rot lat="0" lon="0" rev="4740000"/>
            </a:camera>
            <a:lightRig rig="threePt" dir="t"/>
          </a:scene3d>
        </p:spPr>
        <p:txBody>
          <a:bodyPr wrap="square" rtlCol="0">
            <a:spAutoFit/>
          </a:bodyPr>
          <a:lstStyle/>
          <a:p>
            <a:r>
              <a:rPr lang="en-US" dirty="0" smtClean="0"/>
              <a:t>Gene Sequencing</a:t>
            </a:r>
            <a:endParaRPr lang="en-US" dirty="0"/>
          </a:p>
        </p:txBody>
      </p:sp>
      <p:sp>
        <p:nvSpPr>
          <p:cNvPr id="23" name="TextBox 22"/>
          <p:cNvSpPr txBox="1"/>
          <p:nvPr/>
        </p:nvSpPr>
        <p:spPr>
          <a:xfrm>
            <a:off x="1828800" y="1295400"/>
            <a:ext cx="6248400" cy="646331"/>
          </a:xfrm>
          <a:prstGeom prst="rect">
            <a:avLst/>
          </a:prstGeom>
          <a:noFill/>
        </p:spPr>
        <p:txBody>
          <a:bodyPr wrap="square" rtlCol="0">
            <a:spAutoFit/>
          </a:bodyPr>
          <a:lstStyle/>
          <a:p>
            <a:pPr algn="l"/>
            <a:r>
              <a:rPr lang="en-US" dirty="0" smtClean="0"/>
              <a:t>Increases 10x every 16 months, compared to 2x every 23 months for CPUs.</a:t>
            </a:r>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top500.org/static/media/uploads/.thumbnails/epyc-vs-xeon.jpg/epyc-vs-xeon-742x38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266" y="4920816"/>
            <a:ext cx="2498725" cy="1286406"/>
          </a:xfrm>
          <a:prstGeom prst="rect">
            <a:avLst/>
          </a:prstGeom>
          <a:noFill/>
          <a:extLst>
            <a:ext uri="{909E8E84-426E-40DD-AFC4-6F175D3DCCD1}">
              <a14:hiddenFill xmlns:a14="http://schemas.microsoft.com/office/drawing/2010/main">
                <a:solidFill>
                  <a:srgbClr val="FFFFFF"/>
                </a:solidFill>
              </a14:hiddenFill>
            </a:ext>
          </a:extLst>
        </p:spPr>
      </p:pic>
      <p:sp>
        <p:nvSpPr>
          <p:cNvPr id="38914"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38915" name="Slide Number Placeholder 3"/>
          <p:cNvSpPr>
            <a:spLocks noGrp="1"/>
          </p:cNvSpPr>
          <p:nvPr>
            <p:ph type="sldNum" sz="quarter" idx="4294967295"/>
          </p:nvPr>
        </p:nvSpPr>
        <p:spPr>
          <a:xfrm>
            <a:off x="7162800" y="6191250"/>
            <a:ext cx="1295400" cy="457200"/>
          </a:xfrm>
          <a:noFill/>
        </p:spPr>
        <p:txBody>
          <a:bodyPr/>
          <a:lstStyle/>
          <a:p>
            <a:fld id="{18EECAA3-9744-42BD-A076-412AAE382076}" type="slidenum">
              <a:rPr lang="en-US"/>
              <a:pPr/>
              <a:t>67</a:t>
            </a:fld>
            <a:endParaRPr lang="en-US"/>
          </a:p>
        </p:txBody>
      </p:sp>
      <p:sp>
        <p:nvSpPr>
          <p:cNvPr id="38916" name="Rectangle 2"/>
          <p:cNvSpPr>
            <a:spLocks noGrp="1" noChangeArrowheads="1"/>
          </p:cNvSpPr>
          <p:nvPr>
            <p:ph type="title"/>
          </p:nvPr>
        </p:nvSpPr>
        <p:spPr/>
        <p:txBody>
          <a:bodyPr/>
          <a:lstStyle/>
          <a:p>
            <a:pPr eaLnBrk="1" hangingPunct="1"/>
            <a:r>
              <a:rPr lang="en-US" dirty="0" smtClean="0"/>
              <a:t>What does 1 TFLOPs Look Like?</a:t>
            </a:r>
          </a:p>
        </p:txBody>
      </p:sp>
      <p:grpSp>
        <p:nvGrpSpPr>
          <p:cNvPr id="3" name="Group 2"/>
          <p:cNvGrpSpPr/>
          <p:nvPr/>
        </p:nvGrpSpPr>
        <p:grpSpPr>
          <a:xfrm>
            <a:off x="2313207" y="1219200"/>
            <a:ext cx="4191000" cy="4775775"/>
            <a:chOff x="2590800" y="1219200"/>
            <a:chExt cx="4191000" cy="4775775"/>
          </a:xfrm>
        </p:grpSpPr>
        <p:pic>
          <p:nvPicPr>
            <p:cNvPr id="38918" name="Picture 4" descr="boomerback1"/>
            <p:cNvPicPr>
              <a:picLocks noChangeAspect="1" noChangeArrowheads="1"/>
            </p:cNvPicPr>
            <p:nvPr/>
          </p:nvPicPr>
          <p:blipFill>
            <a:blip r:embed="rId5" cstate="print"/>
            <a:srcRect/>
            <a:stretch>
              <a:fillRect/>
            </a:stretch>
          </p:blipFill>
          <p:spPr bwMode="auto">
            <a:xfrm>
              <a:off x="3303813" y="1633536"/>
              <a:ext cx="2819400" cy="3759200"/>
            </a:xfrm>
            <a:prstGeom prst="rect">
              <a:avLst/>
            </a:prstGeom>
            <a:noFill/>
            <a:ln w="9525">
              <a:noFill/>
              <a:miter lim="800000"/>
              <a:headEnd/>
              <a:tailEnd/>
            </a:ln>
          </p:spPr>
        </p:pic>
        <p:sp>
          <p:nvSpPr>
            <p:cNvPr id="15" name="TextBox 14"/>
            <p:cNvSpPr txBox="1"/>
            <p:nvPr/>
          </p:nvSpPr>
          <p:spPr>
            <a:xfrm>
              <a:off x="2590800" y="5410200"/>
              <a:ext cx="4191000" cy="584775"/>
            </a:xfrm>
            <a:prstGeom prst="rect">
              <a:avLst/>
            </a:prstGeom>
            <a:noFill/>
          </p:spPr>
          <p:txBody>
            <a:bodyPr wrap="square" rtlCol="0">
              <a:spAutoFit/>
            </a:bodyPr>
            <a:lstStyle/>
            <a:p>
              <a:r>
                <a:rPr lang="en-US" sz="1600" dirty="0" smtClean="0">
                  <a:latin typeface="Courier New" pitchFamily="49" charset="0"/>
                  <a:cs typeface="Courier New" pitchFamily="49" charset="0"/>
                </a:rPr>
                <a:t>boomer.oscer.ou.edu</a:t>
              </a:r>
              <a:endParaRPr lang="en-US" sz="1600" dirty="0" smtClean="0"/>
            </a:p>
            <a:p>
              <a:r>
                <a:rPr lang="en-US" sz="1600" dirty="0" smtClean="0"/>
                <a:t>In service 2002-5: 11 racks</a:t>
              </a:r>
              <a:endParaRPr lang="en-US" sz="1600" dirty="0"/>
            </a:p>
          </p:txBody>
        </p:sp>
        <p:sp>
          <p:nvSpPr>
            <p:cNvPr id="22" name="TextBox 21"/>
            <p:cNvSpPr txBox="1"/>
            <p:nvPr/>
          </p:nvSpPr>
          <p:spPr>
            <a:xfrm>
              <a:off x="3352800" y="1219200"/>
              <a:ext cx="2819400" cy="461665"/>
            </a:xfrm>
            <a:prstGeom prst="rect">
              <a:avLst/>
            </a:prstGeom>
            <a:noFill/>
          </p:spPr>
          <p:txBody>
            <a:bodyPr wrap="square" rtlCol="0">
              <a:spAutoFit/>
            </a:bodyPr>
            <a:lstStyle/>
            <a:p>
              <a:r>
                <a:rPr lang="en-US" sz="2400" b="1" dirty="0" smtClean="0"/>
                <a:t>2002: Row</a:t>
              </a:r>
              <a:endParaRPr lang="en-US" sz="2400" b="1" dirty="0"/>
            </a:p>
          </p:txBody>
        </p:sp>
      </p:grpSp>
      <p:grpSp>
        <p:nvGrpSpPr>
          <p:cNvPr id="2" name="Group 27"/>
          <p:cNvGrpSpPr/>
          <p:nvPr/>
        </p:nvGrpSpPr>
        <p:grpSpPr>
          <a:xfrm>
            <a:off x="228600" y="1676400"/>
            <a:ext cx="2743200" cy="3008531"/>
            <a:chOff x="228600" y="1676400"/>
            <a:chExt cx="2743200" cy="3008531"/>
          </a:xfrm>
        </p:grpSpPr>
        <p:sp>
          <p:nvSpPr>
            <p:cNvPr id="24" name="TextBox 23"/>
            <p:cNvSpPr txBox="1"/>
            <p:nvPr/>
          </p:nvSpPr>
          <p:spPr>
            <a:xfrm>
              <a:off x="228600" y="1676400"/>
              <a:ext cx="2743200" cy="461665"/>
            </a:xfrm>
            <a:prstGeom prst="rect">
              <a:avLst/>
            </a:prstGeom>
            <a:noFill/>
          </p:spPr>
          <p:txBody>
            <a:bodyPr wrap="square" rtlCol="0">
              <a:spAutoFit/>
            </a:bodyPr>
            <a:lstStyle/>
            <a:p>
              <a:r>
                <a:rPr lang="en-US" sz="2400" b="1" dirty="0" smtClean="0"/>
                <a:t>1997: Room</a:t>
              </a:r>
              <a:endParaRPr lang="en-US" sz="2400" b="1" dirty="0"/>
            </a:p>
          </p:txBody>
        </p:sp>
        <p:sp>
          <p:nvSpPr>
            <p:cNvPr id="25" name="TextBox 24"/>
            <p:cNvSpPr txBox="1"/>
            <p:nvPr/>
          </p:nvSpPr>
          <p:spPr>
            <a:xfrm>
              <a:off x="304800" y="4038600"/>
              <a:ext cx="2438400" cy="646331"/>
            </a:xfrm>
            <a:prstGeom prst="rect">
              <a:avLst/>
            </a:prstGeom>
            <a:noFill/>
          </p:spPr>
          <p:txBody>
            <a:bodyPr wrap="square" rtlCol="0">
              <a:spAutoFit/>
            </a:bodyPr>
            <a:lstStyle/>
            <a:p>
              <a:r>
                <a:rPr lang="en-US" dirty="0" smtClean="0"/>
                <a:t>ASCI RED</a:t>
              </a:r>
              <a:r>
                <a:rPr lang="en-US" baseline="30000" dirty="0" smtClean="0"/>
                <a:t>[13]</a:t>
              </a:r>
            </a:p>
            <a:p>
              <a:r>
                <a:rPr lang="en-US" dirty="0" smtClean="0"/>
                <a:t>Sandia National Lab</a:t>
              </a:r>
              <a:endParaRPr lang="en-US" dirty="0"/>
            </a:p>
          </p:txBody>
        </p:sp>
        <p:pic>
          <p:nvPicPr>
            <p:cNvPr id="202760" name="Picture 8" descr="http://www.top500.org/files/imagecache/gallery/files/systems/Intel_ASCI_Red.jpg"/>
            <p:cNvPicPr>
              <a:picLocks noChangeAspect="1" noChangeArrowheads="1"/>
            </p:cNvPicPr>
            <p:nvPr/>
          </p:nvPicPr>
          <p:blipFill>
            <a:blip r:embed="rId6" cstate="print"/>
            <a:srcRect/>
            <a:stretch>
              <a:fillRect/>
            </a:stretch>
          </p:blipFill>
          <p:spPr bwMode="auto">
            <a:xfrm>
              <a:off x="228600" y="2133600"/>
              <a:ext cx="2743200" cy="1828800"/>
            </a:xfrm>
            <a:prstGeom prst="rect">
              <a:avLst/>
            </a:prstGeom>
            <a:noFill/>
          </p:spPr>
        </p:pic>
      </p:grpSp>
      <p:grpSp>
        <p:nvGrpSpPr>
          <p:cNvPr id="4" name="Group 3"/>
          <p:cNvGrpSpPr/>
          <p:nvPr/>
        </p:nvGrpSpPr>
        <p:grpSpPr>
          <a:xfrm>
            <a:off x="5660580" y="1219200"/>
            <a:ext cx="2852736" cy="4788932"/>
            <a:chOff x="6248400" y="1219200"/>
            <a:chExt cx="2852736" cy="4788932"/>
          </a:xfrm>
        </p:grpSpPr>
        <p:pic>
          <p:nvPicPr>
            <p:cNvPr id="202754" name="Picture 2" descr="http://i.imgur.com/qvTs0t.jpg"/>
            <p:cNvPicPr>
              <a:picLocks noChangeAspect="1" noChangeArrowheads="1"/>
            </p:cNvPicPr>
            <p:nvPr/>
          </p:nvPicPr>
          <p:blipFill>
            <a:blip r:embed="rId7" cstate="print"/>
            <a:srcRect/>
            <a:stretch>
              <a:fillRect/>
            </a:stretch>
          </p:blipFill>
          <p:spPr bwMode="auto">
            <a:xfrm>
              <a:off x="6833112" y="3276600"/>
              <a:ext cx="1244088" cy="964169"/>
            </a:xfrm>
            <a:prstGeom prst="rect">
              <a:avLst/>
            </a:prstGeom>
            <a:noFill/>
          </p:spPr>
        </p:pic>
        <p:sp>
          <p:nvSpPr>
            <p:cNvPr id="17" name="TextBox 16"/>
            <p:cNvSpPr txBox="1"/>
            <p:nvPr/>
          </p:nvSpPr>
          <p:spPr>
            <a:xfrm>
              <a:off x="6248400" y="4191000"/>
              <a:ext cx="2743200" cy="369332"/>
            </a:xfrm>
            <a:prstGeom prst="rect">
              <a:avLst/>
            </a:prstGeom>
            <a:noFill/>
          </p:spPr>
          <p:txBody>
            <a:bodyPr wrap="square" rtlCol="0">
              <a:spAutoFit/>
            </a:bodyPr>
            <a:lstStyle/>
            <a:p>
              <a:r>
                <a:rPr lang="en-US" dirty="0" smtClean="0"/>
                <a:t>NVIDIA </a:t>
              </a:r>
              <a:r>
                <a:rPr lang="en-US" dirty="0" err="1" smtClean="0"/>
                <a:t>Kepler</a:t>
              </a:r>
              <a:r>
                <a:rPr lang="en-US" dirty="0" smtClean="0"/>
                <a:t> K20</a:t>
              </a:r>
              <a:r>
                <a:rPr lang="en-US" baseline="30000" dirty="0" smtClean="0"/>
                <a:t>[15]</a:t>
              </a:r>
              <a:endParaRPr lang="en-US" baseline="30000" dirty="0"/>
            </a:p>
          </p:txBody>
        </p:sp>
        <p:pic>
          <p:nvPicPr>
            <p:cNvPr id="202756" name="Picture 4" descr="https://encrypted-tbn3.gstatic.com/images?q=tbn:ANd9GcQq0SclRUJgPSi6TEvKK_OrZl5Rsir8Yy6_HO38ma7qop3q2Qk8lQ"/>
            <p:cNvPicPr>
              <a:picLocks noChangeAspect="1" noChangeArrowheads="1"/>
            </p:cNvPicPr>
            <p:nvPr/>
          </p:nvPicPr>
          <p:blipFill>
            <a:blip r:embed="rId8" cstate="print"/>
            <a:srcRect/>
            <a:stretch>
              <a:fillRect/>
            </a:stretch>
          </p:blipFill>
          <p:spPr bwMode="auto">
            <a:xfrm>
              <a:off x="6629400" y="4724400"/>
              <a:ext cx="1591355" cy="1000923"/>
            </a:xfrm>
            <a:prstGeom prst="rect">
              <a:avLst/>
            </a:prstGeom>
            <a:noFill/>
          </p:spPr>
        </p:pic>
        <p:sp>
          <p:nvSpPr>
            <p:cNvPr id="19" name="TextBox 18"/>
            <p:cNvSpPr txBox="1"/>
            <p:nvPr/>
          </p:nvSpPr>
          <p:spPr>
            <a:xfrm>
              <a:off x="6248400" y="5638800"/>
              <a:ext cx="2743200" cy="369332"/>
            </a:xfrm>
            <a:prstGeom prst="rect">
              <a:avLst/>
            </a:prstGeom>
            <a:noFill/>
          </p:spPr>
          <p:txBody>
            <a:bodyPr wrap="square" rtlCol="0">
              <a:spAutoFit/>
            </a:bodyPr>
            <a:lstStyle/>
            <a:p>
              <a:r>
                <a:rPr lang="en-US" dirty="0" smtClean="0"/>
                <a:t>Intel MIC Xeon PHI</a:t>
              </a:r>
              <a:r>
                <a:rPr lang="en-US" baseline="30000" dirty="0" smtClean="0"/>
                <a:t>[16]</a:t>
              </a:r>
              <a:endParaRPr lang="en-US" baseline="30000" dirty="0"/>
            </a:p>
          </p:txBody>
        </p:sp>
        <p:sp>
          <p:nvSpPr>
            <p:cNvPr id="21" name="TextBox 20"/>
            <p:cNvSpPr txBox="1"/>
            <p:nvPr/>
          </p:nvSpPr>
          <p:spPr>
            <a:xfrm>
              <a:off x="6553200" y="1219200"/>
              <a:ext cx="2209800" cy="461665"/>
            </a:xfrm>
            <a:prstGeom prst="rect">
              <a:avLst/>
            </a:prstGeom>
            <a:noFill/>
          </p:spPr>
          <p:txBody>
            <a:bodyPr wrap="square" rtlCol="0">
              <a:spAutoFit/>
            </a:bodyPr>
            <a:lstStyle/>
            <a:p>
              <a:r>
                <a:rPr lang="en-US" sz="2400" b="1" dirty="0" smtClean="0"/>
                <a:t>2012: Card</a:t>
              </a:r>
              <a:endParaRPr lang="en-US" sz="2400" b="1" dirty="0"/>
            </a:p>
          </p:txBody>
        </p:sp>
        <p:pic>
          <p:nvPicPr>
            <p:cNvPr id="202762" name="Picture 10" descr="http://media2.hpcwire.com/hpcwire/FirePro_w9000.png"/>
            <p:cNvPicPr>
              <a:picLocks noChangeAspect="1" noChangeArrowheads="1"/>
            </p:cNvPicPr>
            <p:nvPr/>
          </p:nvPicPr>
          <p:blipFill>
            <a:blip r:embed="rId9" cstate="print"/>
            <a:srcRect/>
            <a:stretch>
              <a:fillRect/>
            </a:stretch>
          </p:blipFill>
          <p:spPr bwMode="auto">
            <a:xfrm>
              <a:off x="6893983" y="1600200"/>
              <a:ext cx="1259417" cy="1047750"/>
            </a:xfrm>
            <a:prstGeom prst="rect">
              <a:avLst/>
            </a:prstGeom>
            <a:noFill/>
          </p:spPr>
        </p:pic>
        <p:sp>
          <p:nvSpPr>
            <p:cNvPr id="30" name="TextBox 29"/>
            <p:cNvSpPr txBox="1"/>
            <p:nvPr/>
          </p:nvSpPr>
          <p:spPr>
            <a:xfrm>
              <a:off x="6357936" y="2590800"/>
              <a:ext cx="2743200" cy="369332"/>
            </a:xfrm>
            <a:prstGeom prst="rect">
              <a:avLst/>
            </a:prstGeom>
            <a:noFill/>
          </p:spPr>
          <p:txBody>
            <a:bodyPr wrap="square" rtlCol="0">
              <a:spAutoFit/>
            </a:bodyPr>
            <a:lstStyle/>
            <a:p>
              <a:r>
                <a:rPr lang="en-US" dirty="0" smtClean="0"/>
                <a:t>AMD </a:t>
              </a:r>
              <a:r>
                <a:rPr lang="en-US" dirty="0" err="1" smtClean="0"/>
                <a:t>FirePro</a:t>
              </a:r>
              <a:r>
                <a:rPr lang="en-US" dirty="0" smtClean="0"/>
                <a:t> W9000</a:t>
              </a:r>
              <a:r>
                <a:rPr lang="en-US" baseline="30000" dirty="0" smtClean="0"/>
                <a:t>[14]</a:t>
              </a:r>
              <a:endParaRPr lang="en-US" baseline="30000" dirty="0"/>
            </a:p>
          </p:txBody>
        </p:sp>
      </p:grpSp>
      <p:sp>
        <p:nvSpPr>
          <p:cNvPr id="23" name="TextBox 22"/>
          <p:cNvSpPr txBox="1"/>
          <p:nvPr/>
        </p:nvSpPr>
        <p:spPr>
          <a:xfrm>
            <a:off x="211452" y="4866646"/>
            <a:ext cx="1056166" cy="1200329"/>
          </a:xfrm>
          <a:prstGeom prst="rect">
            <a:avLst/>
          </a:prstGeom>
          <a:noFill/>
        </p:spPr>
        <p:txBody>
          <a:bodyPr wrap="square" rtlCol="0">
            <a:spAutoFit/>
          </a:bodyPr>
          <a:lstStyle/>
          <a:p>
            <a:pPr algn="l"/>
            <a:r>
              <a:rPr lang="en-US" sz="2400" b="1" dirty="0" smtClean="0"/>
              <a:t>CPU</a:t>
            </a:r>
          </a:p>
          <a:p>
            <a:pPr algn="l"/>
            <a:r>
              <a:rPr lang="en-US" sz="2400" b="1" dirty="0" smtClean="0"/>
              <a:t>Chip</a:t>
            </a:r>
          </a:p>
          <a:p>
            <a:pPr algn="l"/>
            <a:r>
              <a:rPr lang="en-US" sz="2400" b="1" dirty="0" smtClean="0"/>
              <a:t>2017</a:t>
            </a:r>
            <a:endParaRPr lang="en-US" sz="2400" b="1" dirty="0"/>
          </a:p>
        </p:txBody>
      </p:sp>
      <p:sp>
        <p:nvSpPr>
          <p:cNvPr id="5" name="TextBox 4"/>
          <p:cNvSpPr txBox="1"/>
          <p:nvPr/>
        </p:nvSpPr>
        <p:spPr>
          <a:xfrm>
            <a:off x="142108" y="6012804"/>
            <a:ext cx="3916457" cy="169277"/>
          </a:xfrm>
          <a:prstGeom prst="rect">
            <a:avLst/>
          </a:prstGeom>
          <a:noFill/>
        </p:spPr>
        <p:txBody>
          <a:bodyPr wrap="none" rtlCol="0">
            <a:spAutoFit/>
          </a:bodyPr>
          <a:lstStyle/>
          <a:p>
            <a:pPr algn="l"/>
            <a:r>
              <a:rPr lang="en-US" sz="500" dirty="0" smtClean="0">
                <a:latin typeface="Courier New" panose="02070309020205020404" pitchFamily="49" charset="0"/>
                <a:cs typeface="Courier New" panose="02070309020205020404" pitchFamily="49" charset="0"/>
                <a:hlinkClick r:id="rId10"/>
              </a:rPr>
              <a:t>https://www.top500.org/static/media/uploads/.thumbnails/epyc-vs-xeon.jpg/epyc-vs-xeon-742x382.jpg</a:t>
            </a:r>
            <a:endParaRPr lang="en-US" sz="500" dirty="0">
              <a:latin typeface="Courier New" panose="02070309020205020404" pitchFamily="49" charset="0"/>
              <a:cs typeface="Courier New" panose="02070309020205020404" pitchFamily="49" charset="0"/>
            </a:endParaRPr>
          </a:p>
        </p:txBody>
      </p:sp>
      <p:cxnSp>
        <p:nvCxnSpPr>
          <p:cNvPr id="8" name="Straight Arrow Connector 7"/>
          <p:cNvCxnSpPr/>
          <p:nvPr/>
        </p:nvCxnSpPr>
        <p:spPr bwMode="auto">
          <a:xfrm flipV="1">
            <a:off x="2133600" y="1408331"/>
            <a:ext cx="1436311" cy="268069"/>
          </a:xfrm>
          <a:prstGeom prst="straightConnector1">
            <a:avLst/>
          </a:prstGeom>
          <a:solidFill>
            <a:schemeClr val="accent1"/>
          </a:solidFill>
          <a:ln w="38100" cap="flat" cmpd="sng" algn="ctr">
            <a:solidFill>
              <a:schemeClr val="tx1"/>
            </a:solidFill>
            <a:prstDash val="solid"/>
            <a:miter lim="800000"/>
            <a:headEnd type="none" w="med" len="med"/>
            <a:tailEnd type="triangle" w="lg" len="lg"/>
          </a:ln>
          <a:effectLst/>
        </p:spPr>
      </p:cxnSp>
      <p:cxnSp>
        <p:nvCxnSpPr>
          <p:cNvPr id="27" name="Straight Arrow Connector 26"/>
          <p:cNvCxnSpPr/>
          <p:nvPr/>
        </p:nvCxnSpPr>
        <p:spPr bwMode="auto">
          <a:xfrm flipV="1">
            <a:off x="5323424" y="1457433"/>
            <a:ext cx="921868" cy="11884"/>
          </a:xfrm>
          <a:prstGeom prst="straightConnector1">
            <a:avLst/>
          </a:prstGeom>
          <a:solidFill>
            <a:schemeClr val="accent1"/>
          </a:solidFill>
          <a:ln w="38100" cap="flat" cmpd="sng" algn="ctr">
            <a:solidFill>
              <a:schemeClr val="tx1"/>
            </a:solidFill>
            <a:prstDash val="solid"/>
            <a:miter lim="800000"/>
            <a:headEnd type="none" w="med" len="med"/>
            <a:tailEnd type="triangle" w="lg" len="lg"/>
          </a:ln>
          <a:effectLst/>
        </p:spPr>
      </p:cxnSp>
      <p:cxnSp>
        <p:nvCxnSpPr>
          <p:cNvPr id="29" name="Straight Arrow Connector 28"/>
          <p:cNvCxnSpPr/>
          <p:nvPr/>
        </p:nvCxnSpPr>
        <p:spPr bwMode="auto">
          <a:xfrm flipH="1" flipV="1">
            <a:off x="3058291" y="5973074"/>
            <a:ext cx="5455025" cy="14589"/>
          </a:xfrm>
          <a:prstGeom prst="straightConnector1">
            <a:avLst/>
          </a:prstGeom>
          <a:solidFill>
            <a:schemeClr val="accent1"/>
          </a:solidFill>
          <a:ln w="38100" cap="flat" cmpd="sng" algn="ctr">
            <a:solidFill>
              <a:schemeClr val="tx1"/>
            </a:solidFill>
            <a:prstDash val="solid"/>
            <a:miter lim="800000"/>
            <a:headEnd type="none" w="med" len="med"/>
            <a:tailEnd type="triangle" w="lg" len="lg"/>
          </a:ln>
          <a:effectLst/>
        </p:spPr>
      </p:cxnSp>
      <p:sp>
        <p:nvSpPr>
          <p:cNvPr id="13" name="Rectangle 12"/>
          <p:cNvSpPr/>
          <p:nvPr/>
        </p:nvSpPr>
        <p:spPr bwMode="auto">
          <a:xfrm>
            <a:off x="1752600" y="5564019"/>
            <a:ext cx="228600" cy="161304"/>
          </a:xfrm>
          <a:prstGeom prst="rect">
            <a:avLst/>
          </a:prstGeom>
          <a:solidFill>
            <a:schemeClr val="bg1"/>
          </a:solidFill>
          <a:ln w="9525" cap="flat" cmpd="sng" algn="ctr">
            <a:solidFill>
              <a:schemeClr val="bg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6" name="TextBox 35"/>
          <p:cNvSpPr txBox="1"/>
          <p:nvPr/>
        </p:nvSpPr>
        <p:spPr>
          <a:xfrm>
            <a:off x="1121499" y="4694892"/>
            <a:ext cx="1478477" cy="369332"/>
          </a:xfrm>
          <a:prstGeom prst="rect">
            <a:avLst/>
          </a:prstGeom>
          <a:noFill/>
        </p:spPr>
        <p:txBody>
          <a:bodyPr wrap="square" rtlCol="0">
            <a:spAutoFit/>
          </a:bodyPr>
          <a:lstStyle/>
          <a:p>
            <a:pPr algn="l"/>
            <a:r>
              <a:rPr lang="en-US" dirty="0" smtClean="0"/>
              <a:t>AMD EPYC</a:t>
            </a:r>
            <a:endParaRPr lang="en-US" baseline="30000" dirty="0"/>
          </a:p>
        </p:txBody>
      </p:sp>
      <p:sp>
        <p:nvSpPr>
          <p:cNvPr id="37" name="TextBox 36"/>
          <p:cNvSpPr txBox="1"/>
          <p:nvPr/>
        </p:nvSpPr>
        <p:spPr>
          <a:xfrm>
            <a:off x="1028983" y="5737210"/>
            <a:ext cx="1478477" cy="369332"/>
          </a:xfrm>
          <a:prstGeom prst="rect">
            <a:avLst/>
          </a:prstGeom>
          <a:noFill/>
        </p:spPr>
        <p:txBody>
          <a:bodyPr wrap="square" rtlCol="0">
            <a:spAutoFit/>
          </a:bodyPr>
          <a:lstStyle/>
          <a:p>
            <a:pPr algn="l"/>
            <a:r>
              <a:rPr lang="en-US" dirty="0" smtClean="0"/>
              <a:t>Intel </a:t>
            </a:r>
            <a:r>
              <a:rPr lang="en-US" dirty="0" err="1" smtClean="0"/>
              <a:t>Skylake</a:t>
            </a:r>
            <a:endParaRPr lang="en-US" baseline="30000" dirty="0"/>
          </a:p>
        </p:txBody>
      </p:sp>
      <p:cxnSp>
        <p:nvCxnSpPr>
          <p:cNvPr id="7" name="Straight Connector 6"/>
          <p:cNvCxnSpPr/>
          <p:nvPr/>
        </p:nvCxnSpPr>
        <p:spPr bwMode="auto">
          <a:xfrm>
            <a:off x="7946580" y="1429590"/>
            <a:ext cx="615629" cy="1218360"/>
          </a:xfrm>
          <a:prstGeom prst="line">
            <a:avLst/>
          </a:prstGeom>
          <a:solidFill>
            <a:schemeClr val="accent1"/>
          </a:solidFill>
          <a:ln w="38100" cap="flat" cmpd="sng" algn="ctr">
            <a:solidFill>
              <a:schemeClr val="tx1"/>
            </a:solidFill>
            <a:prstDash val="solid"/>
            <a:miter lim="800000"/>
            <a:headEnd type="none" w="med" len="med"/>
            <a:tailEnd type="none" w="med" len="med"/>
          </a:ln>
          <a:effectLst/>
        </p:spPr>
      </p:cxnSp>
      <p:cxnSp>
        <p:nvCxnSpPr>
          <p:cNvPr id="12" name="Straight Connector 11"/>
          <p:cNvCxnSpPr/>
          <p:nvPr/>
        </p:nvCxnSpPr>
        <p:spPr bwMode="auto">
          <a:xfrm flipH="1">
            <a:off x="8513316" y="2647950"/>
            <a:ext cx="48893" cy="3325124"/>
          </a:xfrm>
          <a:prstGeom prst="line">
            <a:avLst/>
          </a:prstGeom>
          <a:solidFill>
            <a:schemeClr val="accent1"/>
          </a:solidFill>
          <a:ln w="38100" cap="flat" cmpd="sng" algn="ctr">
            <a:solidFill>
              <a:schemeClr val="tx1"/>
            </a:solidFill>
            <a:prstDash val="solid"/>
            <a:miter lim="800000"/>
            <a:headEnd type="none" w="med" len="med"/>
            <a:tailEnd type="none" w="med" len="med"/>
          </a:ln>
          <a:effectLst/>
        </p:spPr>
      </p:cxnSp>
      <p:sp>
        <p:nvSpPr>
          <p:cNvPr id="20" name="TextBox 19"/>
          <p:cNvSpPr txBox="1"/>
          <p:nvPr/>
        </p:nvSpPr>
        <p:spPr>
          <a:xfrm>
            <a:off x="152400" y="1416035"/>
            <a:ext cx="2917664" cy="246221"/>
          </a:xfrm>
          <a:prstGeom prst="rect">
            <a:avLst/>
          </a:prstGeom>
          <a:noFill/>
        </p:spPr>
        <p:txBody>
          <a:bodyPr wrap="square" rtlCol="0">
            <a:spAutoFit/>
          </a:bodyPr>
          <a:lstStyle/>
          <a:p>
            <a:pPr algn="l"/>
            <a:r>
              <a:rPr lang="en-US" sz="1000" dirty="0" smtClean="0"/>
              <a:t>1 TFLOPs:</a:t>
            </a:r>
            <a:r>
              <a:rPr lang="en-US" sz="1000" dirty="0"/>
              <a:t> </a:t>
            </a:r>
            <a:r>
              <a:rPr lang="en-US" sz="1000" dirty="0" smtClean="0"/>
              <a:t>trillion calculations per second</a:t>
            </a:r>
            <a:endParaRPr lang="en-US" sz="1000" dirty="0"/>
          </a:p>
        </p:txBody>
      </p:sp>
    </p:spTree>
    <p:custDataLst>
      <p:tags r:id="rId1"/>
    </p:custDataLst>
    <p:extLst>
      <p:ext uri="{BB962C8B-B14F-4D97-AF65-F5344CB8AC3E}">
        <p14:creationId xmlns:p14="http://schemas.microsoft.com/office/powerpoint/2010/main" val="4260485383"/>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762000" y="1981200"/>
            <a:ext cx="8001000" cy="990600"/>
          </a:xfrm>
        </p:spPr>
        <p:txBody>
          <a:bodyPr/>
          <a:lstStyle/>
          <a:p>
            <a:pPr eaLnBrk="1" hangingPunct="1"/>
            <a:r>
              <a:rPr lang="en-US" sz="6000" smtClean="0"/>
              <a:t>Why Bother?</a:t>
            </a:r>
          </a:p>
        </p:txBody>
      </p:sp>
      <p:sp>
        <p:nvSpPr>
          <p:cNvPr id="76803"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7827" name="Slide Number Placeholder 4"/>
          <p:cNvSpPr>
            <a:spLocks noGrp="1"/>
          </p:cNvSpPr>
          <p:nvPr>
            <p:ph type="sldNum" sz="quarter" idx="11"/>
          </p:nvPr>
        </p:nvSpPr>
        <p:spPr>
          <a:noFill/>
        </p:spPr>
        <p:txBody>
          <a:bodyPr/>
          <a:lstStyle/>
          <a:p>
            <a:fld id="{BE20F28C-B83B-4F41-8328-AB100E9A6019}" type="slidenum">
              <a:rPr lang="en-US"/>
              <a:pPr/>
              <a:t>69</a:t>
            </a:fld>
            <a:endParaRPr lang="en-US"/>
          </a:p>
        </p:txBody>
      </p:sp>
      <p:sp>
        <p:nvSpPr>
          <p:cNvPr id="77828" name="Rectangle 2"/>
          <p:cNvSpPr>
            <a:spLocks noGrp="1" noChangeArrowheads="1"/>
          </p:cNvSpPr>
          <p:nvPr>
            <p:ph type="title"/>
          </p:nvPr>
        </p:nvSpPr>
        <p:spPr/>
        <p:txBody>
          <a:bodyPr/>
          <a:lstStyle/>
          <a:p>
            <a:pPr eaLnBrk="1" hangingPunct="1"/>
            <a:r>
              <a:rPr lang="en-US" smtClean="0"/>
              <a:t>Why Bother with HPC at All?</a:t>
            </a:r>
          </a:p>
        </p:txBody>
      </p:sp>
      <p:sp>
        <p:nvSpPr>
          <p:cNvPr id="77829" name="Rectangle 3"/>
          <p:cNvSpPr>
            <a:spLocks noGrp="1" noChangeArrowheads="1"/>
          </p:cNvSpPr>
          <p:nvPr>
            <p:ph type="body" idx="1"/>
          </p:nvPr>
        </p:nvSpPr>
        <p:spPr>
          <a:xfrm>
            <a:off x="838200" y="1295400"/>
            <a:ext cx="7620000" cy="4876800"/>
          </a:xfrm>
        </p:spPr>
        <p:txBody>
          <a:bodyPr/>
          <a:lstStyle/>
          <a:p>
            <a:pPr eaLnBrk="1" hangingPunct="1">
              <a:buFont typeface="Wingdings" pitchFamily="2" charset="2"/>
              <a:buNone/>
            </a:pPr>
            <a:r>
              <a:rPr lang="en-US" dirty="0" smtClean="0"/>
              <a:t>It’s clear that making effective use of HPC takes quite a bit of effort, both learning how and developing software.</a:t>
            </a:r>
          </a:p>
          <a:p>
            <a:pPr eaLnBrk="1" hangingPunct="1">
              <a:buFont typeface="Wingdings" pitchFamily="2" charset="2"/>
              <a:buNone/>
            </a:pPr>
            <a:r>
              <a:rPr lang="en-US" dirty="0" smtClean="0"/>
              <a:t>That seems like a lot of trouble to go to just to get your code to run faster.</a:t>
            </a:r>
          </a:p>
          <a:p>
            <a:pPr eaLnBrk="1" hangingPunct="1">
              <a:buFont typeface="Wingdings" pitchFamily="2" charset="2"/>
              <a:buNone/>
            </a:pPr>
            <a:r>
              <a:rPr lang="en-US" dirty="0" smtClean="0"/>
              <a:t>It’s nice to have a code that used to take a day, now run in an hour.  But if you can afford to wait a day, what’s the point of HPC?</a:t>
            </a:r>
          </a:p>
          <a:p>
            <a:pPr eaLnBrk="1" hangingPunct="1">
              <a:buFont typeface="Wingdings" pitchFamily="2" charset="2"/>
              <a:buNone/>
            </a:pPr>
            <a:r>
              <a:rPr lang="en-US" dirty="0" smtClean="0"/>
              <a:t>Why go to all that trouble just to get your code to run faster?</a:t>
            </a:r>
          </a:p>
        </p:txBody>
      </p:sp>
      <p:sp>
        <p:nvSpPr>
          <p:cNvPr id="77830"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40C5B91A-D25A-4171-9B64-6EC05E7A942A}" type="slidenum">
              <a:rPr lang="en-US"/>
              <a:pPr/>
              <a:t>7</a:t>
            </a:fld>
            <a:endParaRPr lang="en-US"/>
          </a:p>
        </p:txBody>
      </p:sp>
      <p:sp>
        <p:nvSpPr>
          <p:cNvPr id="452610" name="Rectangle 2"/>
          <p:cNvSpPr>
            <a:spLocks noGrp="1" noChangeArrowheads="1"/>
          </p:cNvSpPr>
          <p:nvPr>
            <p:ph type="title"/>
          </p:nvPr>
        </p:nvSpPr>
        <p:spPr/>
        <p:txBody>
          <a:bodyPr/>
          <a:lstStyle/>
          <a:p>
            <a:r>
              <a:rPr lang="en-US" sz="3600" dirty="0" err="1" smtClean="0"/>
              <a:t>Wowza</a:t>
            </a:r>
            <a:r>
              <a:rPr lang="en-US" sz="3600" dirty="0" smtClean="0"/>
              <a:t> #1</a:t>
            </a:r>
            <a:endParaRPr lang="en-US" sz="3600" dirty="0"/>
          </a:p>
        </p:txBody>
      </p:sp>
      <p:sp>
        <p:nvSpPr>
          <p:cNvPr id="452611" name="Rectangle 3"/>
          <p:cNvSpPr>
            <a:spLocks noGrp="1" noChangeArrowheads="1"/>
          </p:cNvSpPr>
          <p:nvPr>
            <p:ph type="body" idx="1"/>
          </p:nvPr>
        </p:nvSpPr>
        <p:spPr>
          <a:xfrm>
            <a:off x="381000" y="1371600"/>
            <a:ext cx="8382000" cy="4648200"/>
          </a:xfrm>
        </p:spPr>
        <p:txBody>
          <a:bodyPr/>
          <a:lstStyle/>
          <a:p>
            <a:pPr>
              <a:buFont typeface="Wingdings" pitchFamily="2" charset="2"/>
              <a:buNone/>
            </a:pPr>
            <a:r>
              <a:rPr lang="en-US" dirty="0" smtClean="0"/>
              <a:t>You can watch from a Windows, </a:t>
            </a:r>
            <a:r>
              <a:rPr lang="en-US" dirty="0" err="1" smtClean="0"/>
              <a:t>MacOS</a:t>
            </a:r>
            <a:r>
              <a:rPr lang="en-US" dirty="0" smtClean="0"/>
              <a:t> or Linux laptop using </a:t>
            </a:r>
            <a:r>
              <a:rPr lang="en-US" dirty="0" err="1" smtClean="0"/>
              <a:t>Wowza</a:t>
            </a:r>
            <a:r>
              <a:rPr lang="en-US" dirty="0" smtClean="0"/>
              <a:t> from the following URL:</a:t>
            </a:r>
          </a:p>
          <a:p>
            <a:pPr>
              <a:buFont typeface="Wingdings" pitchFamily="2" charset="2"/>
              <a:buNone/>
            </a:pPr>
            <a:endParaRPr lang="en-US" sz="1200" dirty="0" smtClean="0"/>
          </a:p>
          <a:p>
            <a:pPr algn="ctr">
              <a:buFont typeface="Wingdings" pitchFamily="2" charset="2"/>
              <a:buNone/>
            </a:pPr>
            <a:r>
              <a:rPr lang="en-US" sz="2000" dirty="0" smtClean="0">
                <a:latin typeface="Courier New" pitchFamily="49" charset="0"/>
                <a:cs typeface="Courier New" pitchFamily="49" charset="0"/>
                <a:hlinkClick r:id="rId3"/>
              </a:rPr>
              <a:t>http://jwplayer.onenet.net/streams/sipe.html</a:t>
            </a:r>
            <a:endParaRPr lang="en-US" sz="2000" dirty="0" smtClean="0">
              <a:latin typeface="Courier New" pitchFamily="49" charset="0"/>
              <a:cs typeface="Courier New" pitchFamily="49" charset="0"/>
            </a:endParaRPr>
          </a:p>
          <a:p>
            <a:pPr>
              <a:buNone/>
            </a:pPr>
            <a:endParaRPr lang="en-US" sz="1200" dirty="0"/>
          </a:p>
          <a:p>
            <a:pPr>
              <a:buNone/>
            </a:pPr>
            <a:r>
              <a:rPr lang="en-US" dirty="0" smtClean="0"/>
              <a:t>If that URL fails, then go to:</a:t>
            </a:r>
          </a:p>
          <a:p>
            <a:pPr>
              <a:buNone/>
            </a:pPr>
            <a:endParaRPr lang="en-US" sz="1200" dirty="0" smtClean="0"/>
          </a:p>
          <a:p>
            <a:pPr algn="ctr">
              <a:buNone/>
            </a:pPr>
            <a:r>
              <a:rPr lang="en-US" sz="2000" dirty="0" smtClean="0">
                <a:latin typeface="Courier New" pitchFamily="49" charset="0"/>
                <a:cs typeface="Courier New" pitchFamily="49" charset="0"/>
                <a:hlinkClick r:id="rId4"/>
              </a:rPr>
              <a:t>http://jwplayer.onenet.net/streams/sipebackup.html</a:t>
            </a:r>
            <a:endParaRPr lang="en-US" sz="2000" dirty="0">
              <a:latin typeface="Courier New" pitchFamily="49" charset="0"/>
              <a:cs typeface="Courier New" pitchFamily="49" charset="0"/>
            </a:endParaRPr>
          </a:p>
          <a:p>
            <a:pPr>
              <a:buNone/>
            </a:pPr>
            <a:endParaRPr lang="en-US" sz="1200" dirty="0" smtClean="0"/>
          </a:p>
          <a:p>
            <a:pPr>
              <a:buNone/>
            </a:pPr>
            <a:r>
              <a:rPr lang="en-US" dirty="0" smtClean="0"/>
              <a:t>Many </a:t>
            </a:r>
            <a:r>
              <a:rPr lang="en-US" dirty="0"/>
              <a:t>thanks to Skyler Donahue of OneNet for providing this.</a:t>
            </a:r>
          </a:p>
          <a:p>
            <a:pPr>
              <a:buNone/>
            </a:pPr>
            <a:r>
              <a:rPr lang="en-US" b="1" dirty="0"/>
              <a:t>PLEASE MUTE YOURSELF.</a:t>
            </a:r>
          </a:p>
          <a:p>
            <a:pPr>
              <a:buNone/>
            </a:pPr>
            <a:r>
              <a:rPr lang="en-US" b="1" dirty="0"/>
              <a:t>PLEASE MUTE YOURSELF.</a:t>
            </a:r>
          </a:p>
          <a:p>
            <a:pPr>
              <a:buNone/>
            </a:pPr>
            <a:r>
              <a:rPr lang="en-US" b="1" dirty="0"/>
              <a:t>PLEASE MUTE YOURSELF</a:t>
            </a:r>
            <a:r>
              <a:rPr lang="en-US" b="1" dirty="0" smtClean="0"/>
              <a:t>.</a:t>
            </a:r>
            <a:endParaRPr lang="en-US" dirty="0"/>
          </a:p>
        </p:txBody>
      </p:sp>
    </p:spTree>
    <p:extLst>
      <p:ext uri="{BB962C8B-B14F-4D97-AF65-F5344CB8AC3E}">
        <p14:creationId xmlns:p14="http://schemas.microsoft.com/office/powerpoint/2010/main" val="419057977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8851" name="Slide Number Placeholder 4"/>
          <p:cNvSpPr>
            <a:spLocks noGrp="1"/>
          </p:cNvSpPr>
          <p:nvPr>
            <p:ph type="sldNum" sz="quarter" idx="11"/>
          </p:nvPr>
        </p:nvSpPr>
        <p:spPr>
          <a:noFill/>
        </p:spPr>
        <p:txBody>
          <a:bodyPr/>
          <a:lstStyle/>
          <a:p>
            <a:fld id="{D1B481D8-EB9C-4B42-A319-4C6A97BA1113}" type="slidenum">
              <a:rPr lang="en-US"/>
              <a:pPr/>
              <a:t>70</a:t>
            </a:fld>
            <a:endParaRPr lang="en-US"/>
          </a:p>
        </p:txBody>
      </p:sp>
      <p:sp>
        <p:nvSpPr>
          <p:cNvPr id="78852" name="Rectangle 2"/>
          <p:cNvSpPr>
            <a:spLocks noGrp="1" noChangeArrowheads="1"/>
          </p:cNvSpPr>
          <p:nvPr>
            <p:ph type="title"/>
          </p:nvPr>
        </p:nvSpPr>
        <p:spPr/>
        <p:txBody>
          <a:bodyPr/>
          <a:lstStyle/>
          <a:p>
            <a:pPr eaLnBrk="1" hangingPunct="1"/>
            <a:r>
              <a:rPr lang="en-US" smtClean="0"/>
              <a:t>Why HPC is Worth the Bother</a:t>
            </a:r>
          </a:p>
        </p:txBody>
      </p:sp>
      <p:sp>
        <p:nvSpPr>
          <p:cNvPr id="78853" name="Rectangle 3"/>
          <p:cNvSpPr>
            <a:spLocks noGrp="1" noChangeArrowheads="1"/>
          </p:cNvSpPr>
          <p:nvPr>
            <p:ph type="body" idx="1"/>
          </p:nvPr>
        </p:nvSpPr>
        <p:spPr>
          <a:xfrm>
            <a:off x="457200" y="1371600"/>
            <a:ext cx="8229600" cy="4648200"/>
          </a:xfrm>
        </p:spPr>
        <p:txBody>
          <a:bodyPr/>
          <a:lstStyle/>
          <a:p>
            <a:pPr eaLnBrk="1" hangingPunct="1"/>
            <a:r>
              <a:rPr lang="en-US" dirty="0" smtClean="0"/>
              <a:t>What HPC gives you that you won’t get elsewhere is the ability to do </a:t>
            </a:r>
            <a:r>
              <a:rPr lang="en-US" b="1" u="sng" dirty="0" smtClean="0">
                <a:solidFill>
                  <a:schemeClr val="folHlink"/>
                </a:solidFill>
              </a:rPr>
              <a:t>bigger, better, more exciting science</a:t>
            </a:r>
            <a:r>
              <a:rPr lang="en-US" dirty="0" smtClean="0"/>
              <a:t>.                If your code can run faster, that means that you can tackle much bigger problems in the same amount of time               that you used to need for smaller problems.</a:t>
            </a:r>
          </a:p>
          <a:p>
            <a:pPr eaLnBrk="1" hangingPunct="1"/>
            <a:r>
              <a:rPr lang="en-US" dirty="0" smtClean="0"/>
              <a:t>HPC is important not only for its own sake, but also because what happens in HPC today will be on your desktop                in about 10 to 15 years and on your cell phone in 25 years:      it puts you </a:t>
            </a:r>
            <a:r>
              <a:rPr lang="en-US" b="1" u="sng" dirty="0" smtClean="0">
                <a:solidFill>
                  <a:schemeClr val="folHlink"/>
                </a:solidFill>
              </a:rPr>
              <a:t>ahead of the curve</a:t>
            </a:r>
            <a:r>
              <a:rPr lang="en-US" dirty="0" smtClean="0"/>
              <a:t>.</a:t>
            </a:r>
          </a:p>
        </p:txBody>
      </p:sp>
      <p:sp>
        <p:nvSpPr>
          <p:cNvPr id="78854"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Footer Placeholder 3"/>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79875" name="Slide Number Placeholder 4"/>
          <p:cNvSpPr>
            <a:spLocks noGrp="1"/>
          </p:cNvSpPr>
          <p:nvPr>
            <p:ph type="sldNum" sz="quarter" idx="11"/>
          </p:nvPr>
        </p:nvSpPr>
        <p:spPr>
          <a:noFill/>
        </p:spPr>
        <p:txBody>
          <a:bodyPr/>
          <a:lstStyle/>
          <a:p>
            <a:fld id="{046D8DC2-57B4-4CF4-A3B8-3437CF6CE08E}" type="slidenum">
              <a:rPr lang="en-US"/>
              <a:pPr/>
              <a:t>71</a:t>
            </a:fld>
            <a:endParaRPr lang="en-US"/>
          </a:p>
        </p:txBody>
      </p:sp>
      <p:sp>
        <p:nvSpPr>
          <p:cNvPr id="79876" name="Rectangle 2"/>
          <p:cNvSpPr>
            <a:spLocks noGrp="1" noChangeArrowheads="1"/>
          </p:cNvSpPr>
          <p:nvPr>
            <p:ph type="title"/>
          </p:nvPr>
        </p:nvSpPr>
        <p:spPr/>
        <p:txBody>
          <a:bodyPr/>
          <a:lstStyle/>
          <a:p>
            <a:pPr eaLnBrk="1" hangingPunct="1"/>
            <a:r>
              <a:rPr lang="en-US" smtClean="0"/>
              <a:t>The Future is Now</a:t>
            </a:r>
          </a:p>
        </p:txBody>
      </p:sp>
      <p:sp>
        <p:nvSpPr>
          <p:cNvPr id="79877" name="Rectangle 3"/>
          <p:cNvSpPr>
            <a:spLocks noGrp="1" noChangeArrowheads="1"/>
          </p:cNvSpPr>
          <p:nvPr>
            <p:ph type="body" idx="1"/>
          </p:nvPr>
        </p:nvSpPr>
        <p:spPr/>
        <p:txBody>
          <a:bodyPr/>
          <a:lstStyle/>
          <a:p>
            <a:pPr eaLnBrk="1" hangingPunct="1">
              <a:buFont typeface="Wingdings" pitchFamily="2" charset="2"/>
              <a:buNone/>
            </a:pPr>
            <a:r>
              <a:rPr lang="en-US" dirty="0" smtClean="0"/>
              <a:t>Historically, this has always been true:</a:t>
            </a:r>
          </a:p>
          <a:p>
            <a:pPr eaLnBrk="1" hangingPunct="1">
              <a:buFont typeface="Wingdings" pitchFamily="2" charset="2"/>
              <a:buNone/>
            </a:pPr>
            <a:r>
              <a:rPr lang="en-US" dirty="0" smtClean="0"/>
              <a:t>	</a:t>
            </a:r>
            <a:r>
              <a:rPr lang="en-US" b="1" dirty="0" smtClean="0">
                <a:solidFill>
                  <a:schemeClr val="folHlink"/>
                </a:solidFill>
              </a:rPr>
              <a:t>Whatever happens in supercomputing today will be     on your desktop in 10 – 15 years.</a:t>
            </a:r>
          </a:p>
          <a:p>
            <a:pPr eaLnBrk="1" hangingPunct="1">
              <a:buFont typeface="Wingdings" pitchFamily="2" charset="2"/>
              <a:buNone/>
            </a:pPr>
            <a:r>
              <a:rPr lang="en-US" dirty="0" smtClean="0"/>
              <a:t>So, if you have experience with supercomputing,                 you’ll be ahead of the curve when things get to the desktop.</a:t>
            </a:r>
          </a:p>
        </p:txBody>
      </p:sp>
      <p:sp>
        <p:nvSpPr>
          <p:cNvPr id="79878"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838200" y="3733800"/>
            <a:ext cx="8001000" cy="1905000"/>
          </a:xfrm>
        </p:spPr>
        <p:txBody>
          <a:bodyPr/>
          <a:lstStyle/>
          <a:p>
            <a:pPr eaLnBrk="1" hangingPunct="1">
              <a:lnSpc>
                <a:spcPct val="90000"/>
              </a:lnSpc>
            </a:pPr>
            <a:r>
              <a:rPr lang="en-US" sz="6000" smtClean="0"/>
              <a:t>Thanks for your attention!</a:t>
            </a:r>
            <a:br>
              <a:rPr lang="en-US" sz="6000" smtClean="0"/>
            </a:br>
            <a:r>
              <a:rPr lang="en-US" sz="6000" smtClean="0"/>
              <a:t/>
            </a:r>
            <a:br>
              <a:rPr lang="en-US" sz="6000" smtClean="0"/>
            </a:br>
            <a:r>
              <a:rPr lang="en-US" sz="6000" smtClean="0"/>
              <a:t/>
            </a:r>
            <a:br>
              <a:rPr lang="en-US" sz="6000" smtClean="0"/>
            </a:br>
            <a:r>
              <a:rPr lang="en-US" sz="6000" smtClean="0"/>
              <a:t>Questions?</a:t>
            </a:r>
            <a:br>
              <a:rPr lang="en-US" sz="6000" smtClean="0"/>
            </a:br>
            <a:r>
              <a:rPr lang="en-US" sz="3200" smtClean="0">
                <a:hlinkClick r:id="rId5"/>
              </a:rPr>
              <a:t>www.oscer.ou.edu</a:t>
            </a:r>
            <a:endParaRPr lang="en-US" sz="3200" smtClean="0"/>
          </a:p>
        </p:txBody>
      </p:sp>
      <p:sp>
        <p:nvSpPr>
          <p:cNvPr id="80899" name="Rectangle 4"/>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Footer Placeholder 2"/>
          <p:cNvSpPr>
            <a:spLocks noGrp="1"/>
          </p:cNvSpPr>
          <p:nvPr>
            <p:ph type="ftr" sz="quarter" idx="10"/>
          </p:nvPr>
        </p:nvSpPr>
        <p:spPr>
          <a:noFill/>
        </p:spPr>
        <p:txBody>
          <a:bodyPr/>
          <a:lstStyle/>
          <a:p>
            <a:r>
              <a:rPr lang="en-US" dirty="0" smtClean="0"/>
              <a:t>Supercomputing in Plain English: Overview</a:t>
            </a:r>
            <a:endParaRPr lang="en-US" dirty="0"/>
          </a:p>
          <a:p>
            <a:r>
              <a:rPr lang="en-US" dirty="0" smtClean="0"/>
              <a:t>Tue Jan 23 2018</a:t>
            </a:r>
            <a:endParaRPr lang="en-US" dirty="0"/>
          </a:p>
        </p:txBody>
      </p:sp>
      <p:sp>
        <p:nvSpPr>
          <p:cNvPr id="81923" name="Slide Number Placeholder 3"/>
          <p:cNvSpPr>
            <a:spLocks noGrp="1"/>
          </p:cNvSpPr>
          <p:nvPr>
            <p:ph type="sldNum" sz="quarter" idx="4294967295"/>
          </p:nvPr>
        </p:nvSpPr>
        <p:spPr>
          <a:xfrm>
            <a:off x="7162800" y="6191250"/>
            <a:ext cx="1295400" cy="457200"/>
          </a:xfrm>
          <a:noFill/>
        </p:spPr>
        <p:txBody>
          <a:bodyPr/>
          <a:lstStyle/>
          <a:p>
            <a:fld id="{DCFE83A2-09DD-4AED-9FE3-5BAA4EFDA3CF}" type="slidenum">
              <a:rPr lang="en-US"/>
              <a:pPr/>
              <a:t>73</a:t>
            </a:fld>
            <a:endParaRPr lang="en-US"/>
          </a:p>
        </p:txBody>
      </p:sp>
      <p:sp>
        <p:nvSpPr>
          <p:cNvPr id="81924" name="Rectangle 2"/>
          <p:cNvSpPr>
            <a:spLocks noGrp="1" noChangeArrowheads="1"/>
          </p:cNvSpPr>
          <p:nvPr>
            <p:ph type="title"/>
          </p:nvPr>
        </p:nvSpPr>
        <p:spPr/>
        <p:txBody>
          <a:bodyPr/>
          <a:lstStyle/>
          <a:p>
            <a:pPr eaLnBrk="1" hangingPunct="1"/>
            <a:r>
              <a:rPr lang="en-US" smtClean="0"/>
              <a:t>References</a:t>
            </a:r>
          </a:p>
        </p:txBody>
      </p:sp>
      <p:sp>
        <p:nvSpPr>
          <p:cNvPr id="81925" name="Text Box 3"/>
          <p:cNvSpPr txBox="1">
            <a:spLocks noChangeArrowheads="1"/>
          </p:cNvSpPr>
          <p:nvPr/>
        </p:nvSpPr>
        <p:spPr bwMode="auto">
          <a:xfrm>
            <a:off x="533400" y="1219200"/>
            <a:ext cx="8001000" cy="3631763"/>
          </a:xfrm>
          <a:prstGeom prst="rect">
            <a:avLst/>
          </a:prstGeom>
          <a:noFill/>
          <a:ln w="9525">
            <a:noFill/>
            <a:miter lim="800000"/>
            <a:headEnd/>
            <a:tailEnd/>
          </a:ln>
        </p:spPr>
        <p:txBody>
          <a:bodyPr>
            <a:spAutoFit/>
          </a:bodyPr>
          <a:lstStyle/>
          <a:p>
            <a:pPr algn="l"/>
            <a:r>
              <a:rPr lang="en-US" sz="1400" dirty="0"/>
              <a:t>[1] Image by Greg Bryan, Columbia U.</a:t>
            </a:r>
          </a:p>
          <a:p>
            <a:pPr algn="l"/>
            <a:r>
              <a:rPr lang="en-US" sz="1400" dirty="0"/>
              <a:t>[2] “</a:t>
            </a:r>
            <a:r>
              <a:rPr lang="en-US" sz="1400" dirty="0">
                <a:hlinkClick r:id="rId5"/>
              </a:rPr>
              <a:t>Update on the Collaborative Radar Acquisition Field Test (CRAFT): Planning for the Next Steps</a:t>
            </a:r>
            <a:r>
              <a:rPr lang="en-US" sz="1400" dirty="0"/>
              <a:t>.”</a:t>
            </a:r>
          </a:p>
          <a:p>
            <a:pPr algn="l"/>
            <a:r>
              <a:rPr lang="en-US" sz="1400" dirty="0">
                <a:latin typeface="Rockwell Extra Bold" pitchFamily="18" charset="0"/>
              </a:rPr>
              <a:t>      </a:t>
            </a:r>
            <a:r>
              <a:rPr lang="en-US" sz="1400" dirty="0"/>
              <a:t>Presented to NWS Headquarters August 30 2001.</a:t>
            </a:r>
          </a:p>
          <a:p>
            <a:pPr algn="l"/>
            <a:r>
              <a:rPr lang="en-US" sz="1400" dirty="0"/>
              <a:t>[3] See</a:t>
            </a:r>
            <a:r>
              <a:rPr lang="en-US" sz="1400" dirty="0">
                <a:solidFill>
                  <a:srgbClr val="003366"/>
                </a:solidFill>
                <a:latin typeface="Tahoma" pitchFamily="34" charset="0"/>
              </a:rPr>
              <a:t> </a:t>
            </a:r>
            <a:r>
              <a:rPr lang="en-US" sz="1400" dirty="0">
                <a:solidFill>
                  <a:srgbClr val="003366"/>
                </a:solidFill>
                <a:latin typeface="Courier New" pitchFamily="49" charset="0"/>
                <a:hlinkClick r:id="rId6"/>
              </a:rPr>
              <a:t>http://hneeman.oscer.ou.edu/hamr.html</a:t>
            </a:r>
            <a:r>
              <a:rPr lang="en-US" sz="1400" dirty="0">
                <a:solidFill>
                  <a:srgbClr val="003366"/>
                </a:solidFill>
                <a:latin typeface="Tahoma" pitchFamily="34" charset="0"/>
              </a:rPr>
              <a:t> </a:t>
            </a:r>
            <a:r>
              <a:rPr lang="en-US" sz="1400" dirty="0"/>
              <a:t>for details.</a:t>
            </a:r>
          </a:p>
          <a:p>
            <a:pPr algn="l"/>
            <a:r>
              <a:rPr lang="en-US" sz="1400" dirty="0"/>
              <a:t>[4]</a:t>
            </a:r>
            <a:r>
              <a:rPr lang="en-US" sz="1400" dirty="0">
                <a:latin typeface="Courier New" pitchFamily="49" charset="0"/>
              </a:rPr>
              <a:t> </a:t>
            </a:r>
            <a:r>
              <a:rPr lang="en-US" sz="1400" dirty="0">
                <a:latin typeface="Courier New" pitchFamily="49" charset="0"/>
                <a:hlinkClick r:id="rId7"/>
              </a:rPr>
              <a:t>http://www.dell.com/</a:t>
            </a:r>
            <a:endParaRPr lang="en-US" sz="1400" dirty="0">
              <a:latin typeface="Courier New" pitchFamily="49" charset="0"/>
            </a:endParaRPr>
          </a:p>
          <a:p>
            <a:pPr algn="l"/>
            <a:r>
              <a:rPr lang="en-US" sz="1400" dirty="0"/>
              <a:t>[5]</a:t>
            </a:r>
            <a:r>
              <a:rPr lang="en-US" sz="1400" dirty="0">
                <a:latin typeface="Rockwell Extra Bold" pitchFamily="18" charset="0"/>
              </a:rPr>
              <a:t>  </a:t>
            </a:r>
            <a:r>
              <a:rPr lang="en-US" sz="1400" dirty="0">
                <a:latin typeface="Courier New" pitchFamily="49" charset="0"/>
                <a:hlinkClick r:id="rId8"/>
              </a:rPr>
              <a:t>http://www.vw.com/newbeetle/</a:t>
            </a:r>
            <a:endParaRPr lang="en-US" sz="1400" dirty="0">
              <a:latin typeface="Courier New" pitchFamily="49" charset="0"/>
            </a:endParaRPr>
          </a:p>
          <a:p>
            <a:pPr algn="l"/>
            <a:r>
              <a:rPr lang="en-US" sz="1400" dirty="0"/>
              <a:t>[6]  Richard Gerber, The Software Optimization Cookbook: High-performance Recipes for the Intel Architecture. Intel Press, 2002, pp. 161-168.</a:t>
            </a:r>
          </a:p>
          <a:p>
            <a:pPr algn="l"/>
            <a:r>
              <a:rPr lang="en-US" sz="1400" dirty="0"/>
              <a:t>[7]</a:t>
            </a:r>
            <a:r>
              <a:rPr lang="en-US" sz="1400" dirty="0">
                <a:latin typeface="Rockwell Extra Bold" pitchFamily="18" charset="0"/>
              </a:rPr>
              <a:t> </a:t>
            </a:r>
            <a:r>
              <a:rPr lang="en-US" sz="1400" dirty="0" err="1"/>
              <a:t>RightMark</a:t>
            </a:r>
            <a:r>
              <a:rPr lang="en-US" sz="1400" dirty="0"/>
              <a:t> Memory Analyzer. </a:t>
            </a:r>
            <a:r>
              <a:rPr lang="en-US" sz="1400" dirty="0">
                <a:latin typeface="Courier New" pitchFamily="49" charset="0"/>
                <a:hlinkClick r:id="rId9"/>
              </a:rPr>
              <a:t>http://cpu.rightmark.org/</a:t>
            </a:r>
            <a:endParaRPr lang="en-US" sz="1400" dirty="0">
              <a:latin typeface="Courier New" pitchFamily="49" charset="0"/>
            </a:endParaRPr>
          </a:p>
          <a:p>
            <a:pPr algn="l"/>
            <a:r>
              <a:rPr lang="en-US" sz="1400" dirty="0"/>
              <a:t>[8]</a:t>
            </a:r>
            <a:r>
              <a:rPr lang="en-US" sz="1400" dirty="0">
                <a:latin typeface="Rockwell Extra Bold" pitchFamily="18" charset="0"/>
              </a:rPr>
              <a:t>  </a:t>
            </a:r>
            <a:r>
              <a:rPr lang="en-US" sz="1400" dirty="0">
                <a:latin typeface="Courier New" pitchFamily="49" charset="0"/>
                <a:hlinkClick r:id="rId10"/>
              </a:rPr>
              <a:t>ftp://download.intel.com/design/Pentium4/papers/24943801.pdf</a:t>
            </a:r>
            <a:endParaRPr lang="en-US" sz="1400" dirty="0">
              <a:latin typeface="Courier New" pitchFamily="49" charset="0"/>
            </a:endParaRPr>
          </a:p>
          <a:p>
            <a:pPr algn="l"/>
            <a:r>
              <a:rPr lang="en-US" sz="1400" dirty="0"/>
              <a:t>[9</a:t>
            </a:r>
            <a:r>
              <a:rPr lang="en-US" sz="1400" dirty="0" smtClean="0"/>
              <a:t>]  </a:t>
            </a:r>
            <a:r>
              <a:rPr lang="en-US" sz="1400" dirty="0" smtClean="0">
                <a:latin typeface="Courier New" pitchFamily="49" charset="0"/>
                <a:cs typeface="Courier New" pitchFamily="49" charset="0"/>
                <a:hlinkClick r:id="rId11"/>
              </a:rPr>
              <a:t>http://www.samsungssd.com/meetssd/techspecs</a:t>
            </a:r>
            <a:endParaRPr lang="en-US" sz="1200" dirty="0">
              <a:latin typeface="Courier New" pitchFamily="49" charset="0"/>
              <a:cs typeface="Courier New" pitchFamily="49" charset="0"/>
            </a:endParaRPr>
          </a:p>
          <a:p>
            <a:pPr algn="l"/>
            <a:r>
              <a:rPr lang="en-US" sz="1400" dirty="0"/>
              <a:t>[10]</a:t>
            </a:r>
            <a:r>
              <a:rPr lang="en-US" sz="1400" dirty="0">
                <a:latin typeface="Rockwell Extra Bold" pitchFamily="18" charset="0"/>
              </a:rPr>
              <a:t> </a:t>
            </a:r>
            <a:r>
              <a:rPr lang="en-US" sz="800" dirty="0">
                <a:latin typeface="Courier New" pitchFamily="49" charset="0"/>
                <a:hlinkClick r:id="rId12"/>
              </a:rPr>
              <a:t>http://www.samsung.com/Products/OpticalDiscDrive/SlimDrive/OpticalDiscDrive_SlimDrive_SN_S082D.asp?page=Specifications</a:t>
            </a:r>
            <a:endParaRPr lang="en-US" sz="800" dirty="0">
              <a:latin typeface="Courier New" pitchFamily="49" charset="0"/>
            </a:endParaRPr>
          </a:p>
          <a:p>
            <a:pPr algn="l"/>
            <a:r>
              <a:rPr lang="en-US" sz="1400" dirty="0"/>
              <a:t>[11]</a:t>
            </a:r>
            <a:r>
              <a:rPr lang="en-US" sz="1400" dirty="0">
                <a:solidFill>
                  <a:srgbClr val="003366"/>
                </a:solidFill>
                <a:latin typeface="Rockwell Extra Bold" pitchFamily="18" charset="0"/>
              </a:rPr>
              <a:t> </a:t>
            </a:r>
            <a:r>
              <a:rPr lang="en-US" sz="1400" dirty="0" smtClean="0">
                <a:solidFill>
                  <a:srgbClr val="003366"/>
                </a:solidFill>
                <a:latin typeface="Courier New" pitchFamily="49" charset="0"/>
                <a:hlinkClick r:id="rId13"/>
              </a:rPr>
              <a:t>https://www.realworldtech.com/haswell-cpu/3/</a:t>
            </a:r>
            <a:endParaRPr lang="en-US" sz="1400" dirty="0">
              <a:solidFill>
                <a:srgbClr val="003366"/>
              </a:solidFill>
              <a:latin typeface="Courier New" pitchFamily="49" charset="0"/>
            </a:endParaRPr>
          </a:p>
          <a:p>
            <a:pPr algn="l"/>
            <a:r>
              <a:rPr lang="en-US" sz="1400" dirty="0">
                <a:solidFill>
                  <a:srgbClr val="003366"/>
                </a:solidFill>
              </a:rPr>
              <a:t>[</a:t>
            </a:r>
            <a:r>
              <a:rPr lang="en-US" sz="1400" dirty="0"/>
              <a:t>12]</a:t>
            </a:r>
            <a:r>
              <a:rPr lang="en-US" sz="1400" dirty="0">
                <a:solidFill>
                  <a:srgbClr val="003366"/>
                </a:solidFill>
                <a:latin typeface="Rockwell Extra Bold" pitchFamily="18" charset="0"/>
              </a:rPr>
              <a:t> </a:t>
            </a:r>
            <a:r>
              <a:rPr lang="en-US" sz="1400" dirty="0">
                <a:solidFill>
                  <a:srgbClr val="003366"/>
                </a:solidFill>
                <a:latin typeface="Courier New" pitchFamily="49" charset="0"/>
                <a:hlinkClick r:id="rId14"/>
              </a:rPr>
              <a:t>http://www.pricewatch.com</a:t>
            </a:r>
            <a:r>
              <a:rPr lang="en-US" sz="1400" dirty="0" smtClean="0">
                <a:solidFill>
                  <a:srgbClr val="003366"/>
                </a:solidFill>
                <a:latin typeface="Courier New" pitchFamily="49" charset="0"/>
                <a:hlinkClick r:id="rId14"/>
              </a:rPr>
              <a:t>/</a:t>
            </a:r>
            <a:endParaRPr lang="en-US" sz="1400" dirty="0">
              <a:cs typeface="Times New Roman" pitchFamily="18" charset="0"/>
            </a:endParaRPr>
          </a:p>
          <a:p>
            <a:pPr algn="l"/>
            <a:endParaRPr lang="en-US" sz="1400" dirty="0"/>
          </a:p>
          <a:p>
            <a:pPr algn="l"/>
            <a:endParaRPr lang="en-US" sz="2000" dirty="0">
              <a:solidFill>
                <a:srgbClr val="003366"/>
              </a:solidFill>
            </a:endParaRPr>
          </a:p>
        </p:txBody>
      </p:sp>
      <p:sp>
        <p:nvSpPr>
          <p:cNvPr id="81926" name="Rectangle 36"/>
          <p:cNvSpPr>
            <a:spLocks noChangeArrowheads="1"/>
          </p:cNvSpPr>
          <p:nvPr>
            <p:custDataLst>
              <p:tags r:id="rId2"/>
            </p:custDataLst>
          </p:nvPr>
        </p:nvSpPr>
        <p:spPr bwMode="auto">
          <a:xfrm>
            <a:off x="0" y="0"/>
            <a:ext cx="63500" cy="63500"/>
          </a:xfrm>
          <a:prstGeom prst="rect">
            <a:avLst/>
          </a:prstGeom>
          <a:noFill/>
          <a:ln w="9525">
            <a:noFill/>
            <a:miter lim="800000"/>
            <a:headEnd/>
            <a:tailEnd/>
          </a:ln>
        </p:spPr>
        <p:txBody>
          <a:bodyPr wrap="none" anchor="ctr"/>
          <a:lstStyle/>
          <a:p>
            <a:endParaRPr lang="en-US"/>
          </a:p>
        </p:txBody>
      </p:sp>
    </p:spTree>
    <p:custDataLst>
      <p:tags r:id="rId1"/>
    </p:custData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Wowza</a:t>
            </a:r>
            <a:r>
              <a:rPr lang="en-US" dirty="0" smtClean="0"/>
              <a:t> #2</a:t>
            </a:r>
            <a:endParaRPr lang="en-US" dirty="0"/>
          </a:p>
        </p:txBody>
      </p:sp>
      <p:sp>
        <p:nvSpPr>
          <p:cNvPr id="3" name="Content Placeholder 2"/>
          <p:cNvSpPr>
            <a:spLocks noGrp="1"/>
          </p:cNvSpPr>
          <p:nvPr>
            <p:ph idx="1"/>
          </p:nvPr>
        </p:nvSpPr>
        <p:spPr/>
        <p:txBody>
          <a:bodyPr/>
          <a:lstStyle/>
          <a:p>
            <a:pPr marL="0" indent="0">
              <a:buNone/>
            </a:pPr>
            <a:r>
              <a:rPr lang="en-US" dirty="0" err="1" smtClean="0"/>
              <a:t>Wowza</a:t>
            </a:r>
            <a:r>
              <a:rPr lang="en-US" dirty="0" smtClean="0"/>
              <a:t> has been tested on multiple browsers on each of:</a:t>
            </a:r>
          </a:p>
          <a:p>
            <a:r>
              <a:rPr lang="en-US" dirty="0" smtClean="0"/>
              <a:t>Windows 10: IE, Firefox, Chrome, Opera, Safari</a:t>
            </a:r>
          </a:p>
          <a:p>
            <a:r>
              <a:rPr lang="en-US" dirty="0" err="1" smtClean="0"/>
              <a:t>MacOS</a:t>
            </a:r>
            <a:r>
              <a:rPr lang="en-US" dirty="0" smtClean="0"/>
              <a:t>: Safari, Firefox</a:t>
            </a:r>
          </a:p>
          <a:p>
            <a:r>
              <a:rPr lang="en-US" dirty="0" smtClean="0"/>
              <a:t>Linux: Firefox, Opera</a:t>
            </a:r>
          </a:p>
          <a:p>
            <a:pPr marL="0" indent="0">
              <a:buNone/>
            </a:pPr>
            <a:r>
              <a:rPr lang="en-US" dirty="0" smtClean="0"/>
              <a:t>We’ve also successfully tested it via apps on devices with:</a:t>
            </a:r>
          </a:p>
          <a:p>
            <a:r>
              <a:rPr lang="en-US" dirty="0" smtClean="0"/>
              <a:t>Android</a:t>
            </a:r>
          </a:p>
          <a:p>
            <a:r>
              <a:rPr lang="en-US" dirty="0" err="1" smtClean="0"/>
              <a:t>iOS</a:t>
            </a:r>
            <a:endParaRPr lang="en-US" dirty="0" smtClean="0"/>
          </a:p>
          <a:p>
            <a:pPr>
              <a:buNone/>
            </a:pPr>
            <a:r>
              <a:rPr lang="en-US" dirty="0"/>
              <a:t>Many thanks to Skyler Donahue of OneNet for providing this.</a:t>
            </a:r>
          </a:p>
          <a:p>
            <a:pPr>
              <a:buNone/>
            </a:pPr>
            <a:r>
              <a:rPr lang="en-US" b="1" dirty="0"/>
              <a:t>PLEASE MUTE YOURSELF.</a:t>
            </a:r>
          </a:p>
          <a:p>
            <a:pPr>
              <a:buNone/>
            </a:pPr>
            <a:r>
              <a:rPr lang="en-US" b="1" dirty="0"/>
              <a:t>PLEASE MUTE YOURSELF.</a:t>
            </a:r>
          </a:p>
          <a:p>
            <a:pPr>
              <a:buNone/>
            </a:pPr>
            <a:r>
              <a:rPr lang="en-US" b="1" dirty="0"/>
              <a:t>PLEASE MUTE YOURSELF.</a:t>
            </a:r>
            <a:endParaRPr lang="en-US" dirty="0"/>
          </a:p>
        </p:txBody>
      </p:sp>
      <p:sp>
        <p:nvSpPr>
          <p:cNvPr id="4" name="Footer Placeholder 3"/>
          <p:cNvSpPr>
            <a:spLocks noGrp="1"/>
          </p:cNvSpPr>
          <p:nvPr>
            <p:ph type="ftr" sz="quarter" idx="10"/>
          </p:nvPr>
        </p:nvSpPr>
        <p:spPr/>
        <p:txBody>
          <a:bodyPr/>
          <a:lstStyle/>
          <a:p>
            <a:pPr>
              <a:defRPr/>
            </a:pPr>
            <a:r>
              <a:rPr lang="en-US" dirty="0" smtClean="0"/>
              <a:t>Supercomputing in Plain English: Overview</a:t>
            </a:r>
          </a:p>
          <a:p>
            <a:pPr>
              <a:defRPr/>
            </a:pPr>
            <a:r>
              <a:rPr lang="en-US" dirty="0" smtClean="0"/>
              <a:t>Tue Jan 23 2018</a:t>
            </a:r>
            <a:endParaRPr lang="en-US" dirty="0"/>
          </a:p>
        </p:txBody>
      </p:sp>
      <p:sp>
        <p:nvSpPr>
          <p:cNvPr id="5" name="Slide Number Placeholder 4"/>
          <p:cNvSpPr>
            <a:spLocks noGrp="1"/>
          </p:cNvSpPr>
          <p:nvPr>
            <p:ph type="sldNum" sz="quarter" idx="11"/>
          </p:nvPr>
        </p:nvSpPr>
        <p:spPr/>
        <p:txBody>
          <a:bodyPr/>
          <a:lstStyle/>
          <a:p>
            <a:pPr>
              <a:defRPr/>
            </a:pPr>
            <a:fld id="{DAFF6522-D39A-4EFB-9FD2-0F43165FD2EE}" type="slidenum">
              <a:rPr lang="en-US" smtClean="0"/>
              <a:pPr>
                <a:defRPr/>
              </a:pPr>
              <a:t>8</a:t>
            </a:fld>
            <a:endParaRPr lang="en-US"/>
          </a:p>
        </p:txBody>
      </p:sp>
    </p:spTree>
    <p:extLst>
      <p:ext uri="{BB962C8B-B14F-4D97-AF65-F5344CB8AC3E}">
        <p14:creationId xmlns:p14="http://schemas.microsoft.com/office/powerpoint/2010/main" val="38916416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Supercomputing in Plain English: Overview</a:t>
            </a:r>
          </a:p>
          <a:p>
            <a:r>
              <a:rPr lang="en-US" dirty="0" smtClean="0"/>
              <a:t>Tue Jan 23 2018</a:t>
            </a:r>
            <a:endParaRPr lang="en-US" dirty="0"/>
          </a:p>
        </p:txBody>
      </p:sp>
      <p:sp>
        <p:nvSpPr>
          <p:cNvPr id="5" name="Slide Number Placeholder 4"/>
          <p:cNvSpPr>
            <a:spLocks noGrp="1"/>
          </p:cNvSpPr>
          <p:nvPr>
            <p:ph type="sldNum" sz="quarter" idx="11"/>
          </p:nvPr>
        </p:nvSpPr>
        <p:spPr/>
        <p:txBody>
          <a:bodyPr/>
          <a:lstStyle/>
          <a:p>
            <a:fld id="{40FEA5B2-C75C-4B5B-98BE-64AAADC248CE}" type="slidenum">
              <a:rPr lang="en-US"/>
              <a:pPr/>
              <a:t>9</a:t>
            </a:fld>
            <a:endParaRPr lang="en-US"/>
          </a:p>
        </p:txBody>
      </p:sp>
      <p:sp>
        <p:nvSpPr>
          <p:cNvPr id="454658" name="Rectangle 2"/>
          <p:cNvSpPr>
            <a:spLocks noGrp="1" noChangeArrowheads="1"/>
          </p:cNvSpPr>
          <p:nvPr>
            <p:ph type="title"/>
          </p:nvPr>
        </p:nvSpPr>
        <p:spPr/>
        <p:txBody>
          <a:bodyPr/>
          <a:lstStyle/>
          <a:p>
            <a:r>
              <a:rPr lang="en-US" sz="3600" dirty="0" smtClean="0"/>
              <a:t>Toll Free Phone </a:t>
            </a:r>
            <a:r>
              <a:rPr lang="en-US" sz="3600" dirty="0"/>
              <a:t>Bridge</a:t>
            </a:r>
          </a:p>
        </p:txBody>
      </p:sp>
      <p:sp>
        <p:nvSpPr>
          <p:cNvPr id="454659" name="Rectangle 3"/>
          <p:cNvSpPr>
            <a:spLocks noGrp="1" noChangeArrowheads="1"/>
          </p:cNvSpPr>
          <p:nvPr>
            <p:ph type="body" idx="1"/>
          </p:nvPr>
        </p:nvSpPr>
        <p:spPr>
          <a:xfrm>
            <a:off x="533400" y="1371600"/>
            <a:ext cx="8250238" cy="4648200"/>
          </a:xfrm>
        </p:spPr>
        <p:txBody>
          <a:bodyPr/>
          <a:lstStyle/>
          <a:p>
            <a:pPr>
              <a:buFont typeface="Wingdings" pitchFamily="2" charset="2"/>
              <a:buNone/>
            </a:pPr>
            <a:r>
              <a:rPr lang="en-US" b="1" dirty="0" smtClean="0"/>
              <a:t>IF ALL ELSE FAILS</a:t>
            </a:r>
            <a:r>
              <a:rPr lang="en-US" dirty="0" smtClean="0"/>
              <a:t>, </a:t>
            </a:r>
            <a:r>
              <a:rPr lang="en-US" dirty="0"/>
              <a:t>you can </a:t>
            </a:r>
            <a:r>
              <a:rPr lang="en-US" dirty="0" smtClean="0"/>
              <a:t>use our US TOLL phone </a:t>
            </a:r>
            <a:r>
              <a:rPr lang="en-US" dirty="0"/>
              <a:t>bridge:</a:t>
            </a:r>
          </a:p>
          <a:p>
            <a:pPr algn="ctr">
              <a:buFont typeface="Wingdings" pitchFamily="2" charset="2"/>
              <a:buNone/>
            </a:pPr>
            <a:r>
              <a:rPr lang="en-US" dirty="0" smtClean="0"/>
              <a:t>405-325-6688</a:t>
            </a:r>
            <a:endParaRPr lang="en-US" dirty="0"/>
          </a:p>
          <a:p>
            <a:pPr algn="ctr">
              <a:buFont typeface="Wingdings" pitchFamily="2" charset="2"/>
              <a:buNone/>
            </a:pPr>
            <a:r>
              <a:rPr lang="en-US" dirty="0" smtClean="0"/>
              <a:t>684 684 #</a:t>
            </a:r>
            <a:endParaRPr lang="en-US" dirty="0"/>
          </a:p>
          <a:p>
            <a:pPr>
              <a:buFont typeface="Wingdings" pitchFamily="2" charset="2"/>
              <a:buNone/>
            </a:pPr>
            <a:r>
              <a:rPr lang="en-US" dirty="0" smtClean="0"/>
              <a:t>NOTE: This is for </a:t>
            </a:r>
            <a:r>
              <a:rPr lang="en-US" b="1" u="sng" dirty="0" smtClean="0"/>
              <a:t>US</a:t>
            </a:r>
            <a:r>
              <a:rPr lang="en-US" dirty="0" smtClean="0"/>
              <a:t> call-ins </a:t>
            </a:r>
            <a:r>
              <a:rPr lang="en-US" b="1" u="sng" dirty="0" smtClean="0"/>
              <a:t>ONLY</a:t>
            </a:r>
            <a:r>
              <a:rPr lang="en-US" dirty="0" smtClean="0"/>
              <a:t>.</a:t>
            </a:r>
          </a:p>
          <a:p>
            <a:pPr>
              <a:buFont typeface="Wingdings" pitchFamily="2" charset="2"/>
              <a:buNone/>
            </a:pPr>
            <a:r>
              <a:rPr lang="en-US" b="1" dirty="0" smtClean="0"/>
              <a:t>PLEASE MUTE YOURSELF </a:t>
            </a:r>
            <a:r>
              <a:rPr lang="en-US" dirty="0"/>
              <a:t>and use the phone to listen.</a:t>
            </a:r>
          </a:p>
          <a:p>
            <a:pPr>
              <a:buFont typeface="Wingdings" pitchFamily="2" charset="2"/>
              <a:buNone/>
            </a:pPr>
            <a:r>
              <a:rPr lang="en-US" dirty="0"/>
              <a:t>Don’t worry, we’ll call out slide numbers as we go.</a:t>
            </a:r>
          </a:p>
          <a:p>
            <a:pPr>
              <a:buFont typeface="Wingdings" pitchFamily="2" charset="2"/>
              <a:buNone/>
            </a:pPr>
            <a:r>
              <a:rPr lang="en-US" dirty="0"/>
              <a:t>Please use the phone bridge </a:t>
            </a:r>
            <a:r>
              <a:rPr lang="en-US" b="1" u="sng" dirty="0" smtClean="0"/>
              <a:t>ONLY IF</a:t>
            </a:r>
            <a:r>
              <a:rPr lang="en-US" dirty="0" smtClean="0"/>
              <a:t> you </a:t>
            </a:r>
            <a:r>
              <a:rPr lang="en-US" dirty="0"/>
              <a:t>cannot connect any other way: the phone bridge </a:t>
            </a:r>
            <a:r>
              <a:rPr lang="en-US" dirty="0" smtClean="0"/>
              <a:t>can handle only 100 simultaneous connections, and we have over 1000 participants.</a:t>
            </a:r>
            <a:endParaRPr lang="en-US" dirty="0"/>
          </a:p>
          <a:p>
            <a:pPr>
              <a:buFont typeface="Wingdings" pitchFamily="2" charset="2"/>
              <a:buNone/>
            </a:pPr>
            <a:r>
              <a:rPr lang="en-US" dirty="0"/>
              <a:t>Many thanks to </a:t>
            </a:r>
            <a:r>
              <a:rPr lang="en-US" dirty="0" smtClean="0"/>
              <a:t>OU CIO Eddie </a:t>
            </a:r>
            <a:r>
              <a:rPr lang="en-US" dirty="0" err="1" smtClean="0"/>
              <a:t>Huebsch</a:t>
            </a:r>
            <a:r>
              <a:rPr lang="en-US" dirty="0" smtClean="0"/>
              <a:t> for </a:t>
            </a:r>
            <a:r>
              <a:rPr lang="en-US" dirty="0"/>
              <a:t>providing </a:t>
            </a:r>
            <a:r>
              <a:rPr lang="en-US" dirty="0" smtClean="0"/>
              <a:t>the    </a:t>
            </a:r>
            <a:r>
              <a:rPr lang="en-US" dirty="0"/>
              <a:t>phone bridge</a:t>
            </a:r>
            <a:r>
              <a:rPr lang="en-US" dirty="0" smtClean="0"/>
              <a:t>.</a:t>
            </a:r>
            <a:r>
              <a:rPr lang="en-US" b="1" dirty="0" smtClean="0"/>
              <a:t>.</a:t>
            </a:r>
            <a:endParaRPr lang="en-US" b="1" dirty="0"/>
          </a:p>
        </p:txBody>
      </p:sp>
    </p:spTree>
    <p:extLst>
      <p:ext uri="{BB962C8B-B14F-4D97-AF65-F5344CB8AC3E}">
        <p14:creationId xmlns:p14="http://schemas.microsoft.com/office/powerpoint/2010/main" val="3714423056"/>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PWI" val="98"/>
</p:tagLst>
</file>

<file path=ppt/tags/tag10.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11.xml><?xml version="1.0" encoding="utf-8"?>
<p:tagLst xmlns:a="http://schemas.openxmlformats.org/drawingml/2006/main" xmlns:r="http://schemas.openxmlformats.org/officeDocument/2006/relationships" xmlns:p="http://schemas.openxmlformats.org/presentationml/2006/main">
  <p:tag name="DUMMACSH" val="TRUE"/>
</p:tagLst>
</file>

<file path=ppt/tags/tag12.xml><?xml version="1.0" encoding="utf-8"?>
<p:tagLst xmlns:a="http://schemas.openxmlformats.org/drawingml/2006/main" xmlns:r="http://schemas.openxmlformats.org/officeDocument/2006/relationships" xmlns:p="http://schemas.openxmlformats.org/presentationml/2006/main">
  <p:tag name="SWI" val="4"/>
  <p:tag name="NBP" val="1"/>
  <p:tag name="BSN" val="4"/>
  <p:tag name="SVT" val="TRUE"/>
  <p:tag name="CVB" val="4"/>
  <p:tag name="SPT" val="FALSE"/>
  <p:tag name="CII" val="4"/>
</p:tagLst>
</file>

<file path=ppt/tags/tag13.xml><?xml version="1.0" encoding="utf-8"?>
<p:tagLst xmlns:a="http://schemas.openxmlformats.org/drawingml/2006/main" xmlns:r="http://schemas.openxmlformats.org/officeDocument/2006/relationships" xmlns:p="http://schemas.openxmlformats.org/presentationml/2006/main">
  <p:tag name="DUMMACSH" val="TRUE"/>
</p:tagLst>
</file>

<file path=ppt/tags/tag14.xml><?xml version="1.0" encoding="utf-8"?>
<p:tagLst xmlns:a="http://schemas.openxmlformats.org/drawingml/2006/main" xmlns:r="http://schemas.openxmlformats.org/officeDocument/2006/relationships" xmlns:p="http://schemas.openxmlformats.org/presentationml/2006/main">
  <p:tag name="SWI" val="5"/>
  <p:tag name="NBP" val="1"/>
  <p:tag name="BSN" val="5"/>
  <p:tag name="SVT" val="TRUE"/>
  <p:tag name="CVB" val="5"/>
  <p:tag name="SPT" val="FALSE"/>
  <p:tag name="CII" val="5"/>
</p:tagLst>
</file>

<file path=ppt/tags/tag15.xml><?xml version="1.0" encoding="utf-8"?>
<p:tagLst xmlns:a="http://schemas.openxmlformats.org/drawingml/2006/main" xmlns:r="http://schemas.openxmlformats.org/officeDocument/2006/relationships" xmlns:p="http://schemas.openxmlformats.org/presentationml/2006/main">
  <p:tag name="DUMMACSH" val="TRUE"/>
</p:tagLst>
</file>

<file path=ppt/tags/tag16.xml><?xml version="1.0" encoding="utf-8"?>
<p:tagLst xmlns:a="http://schemas.openxmlformats.org/drawingml/2006/main" xmlns:r="http://schemas.openxmlformats.org/officeDocument/2006/relationships" xmlns:p="http://schemas.openxmlformats.org/presentationml/2006/main">
  <p:tag name="SWI" val="6"/>
  <p:tag name="NBP" val="1"/>
  <p:tag name="BSN" val="6"/>
  <p:tag name="SVT" val="TRUE"/>
  <p:tag name="CVB" val="6"/>
  <p:tag name="SPT" val="FALSE"/>
  <p:tag name="CII" val="6"/>
</p:tagLst>
</file>

<file path=ppt/tags/tag17.xml><?xml version="1.0" encoding="utf-8"?>
<p:tagLst xmlns:a="http://schemas.openxmlformats.org/drawingml/2006/main" xmlns:r="http://schemas.openxmlformats.org/officeDocument/2006/relationships" xmlns:p="http://schemas.openxmlformats.org/presentationml/2006/main">
  <p:tag name="DUMMACSH" val="TRUE"/>
</p:tagLst>
</file>

<file path=ppt/tags/tag18.xml><?xml version="1.0" encoding="utf-8"?>
<p:tagLst xmlns:a="http://schemas.openxmlformats.org/drawingml/2006/main" xmlns:r="http://schemas.openxmlformats.org/officeDocument/2006/relationships" xmlns:p="http://schemas.openxmlformats.org/presentationml/2006/main">
  <p:tag name="SWI" val="27"/>
  <p:tag name="NBP" val="1"/>
  <p:tag name="BSN" val="27"/>
  <p:tag name="SVT" val="TRUE"/>
  <p:tag name="CVB" val="27"/>
  <p:tag name="SPT" val="FALSE"/>
  <p:tag name="CII" val="27"/>
</p:tagLst>
</file>

<file path=ppt/tags/tag19.xml><?xml version="1.0" encoding="utf-8"?>
<p:tagLst xmlns:a="http://schemas.openxmlformats.org/drawingml/2006/main" xmlns:r="http://schemas.openxmlformats.org/officeDocument/2006/relationships" xmlns:p="http://schemas.openxmlformats.org/presentationml/2006/main">
  <p:tag name="DUMMACSH" val="TRUE"/>
</p:tagLst>
</file>

<file path=ppt/tags/tag2.xml><?xml version="1.0" encoding="utf-8"?>
<p:tagLst xmlns:a="http://schemas.openxmlformats.org/drawingml/2006/main" xmlns:r="http://schemas.openxmlformats.org/officeDocument/2006/relationships" xmlns:p="http://schemas.openxmlformats.org/presentationml/2006/main">
  <p:tag name="SWI" val="1"/>
  <p:tag name="NBP" val="1"/>
  <p:tag name="BSN" val="1"/>
  <p:tag name="SVT" val="TRUE"/>
  <p:tag name="CVB" val="1"/>
  <p:tag name="SPT" val="FALSE"/>
  <p:tag name="CII" val="1"/>
</p:tagLst>
</file>

<file path=ppt/tags/tag20.xml><?xml version="1.0" encoding="utf-8"?>
<p:tagLst xmlns:a="http://schemas.openxmlformats.org/drawingml/2006/main" xmlns:r="http://schemas.openxmlformats.org/officeDocument/2006/relationships" xmlns:p="http://schemas.openxmlformats.org/presentationml/2006/main">
  <p:tag name="SWI" val="102"/>
  <p:tag name="NBP" val="1"/>
  <p:tag name="BSN" val="102"/>
  <p:tag name="SVT" val="TRUE"/>
  <p:tag name="CVB" val="102"/>
  <p:tag name="SPT" val="FALSE"/>
  <p:tag name="CII" val="102"/>
</p:tagLst>
</file>

<file path=ppt/tags/tag21.xml><?xml version="1.0" encoding="utf-8"?>
<p:tagLst xmlns:a="http://schemas.openxmlformats.org/drawingml/2006/main" xmlns:r="http://schemas.openxmlformats.org/officeDocument/2006/relationships" xmlns:p="http://schemas.openxmlformats.org/presentationml/2006/main">
  <p:tag name="SWI" val="103"/>
  <p:tag name="NBP" val="1"/>
  <p:tag name="BSN" val="103"/>
  <p:tag name="SVT" val="TRUE"/>
  <p:tag name="CVB" val="103"/>
  <p:tag name="SPT" val="FALSE"/>
  <p:tag name="CII" val="103"/>
</p:tagLst>
</file>

<file path=ppt/tags/tag22.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23.xml><?xml version="1.0" encoding="utf-8"?>
<p:tagLst xmlns:a="http://schemas.openxmlformats.org/drawingml/2006/main" xmlns:r="http://schemas.openxmlformats.org/officeDocument/2006/relationships" xmlns:p="http://schemas.openxmlformats.org/presentationml/2006/main">
  <p:tag name="SWI" val="28"/>
  <p:tag name="NBP" val="1"/>
  <p:tag name="BSN" val="28"/>
  <p:tag name="SVT" val="TRUE"/>
  <p:tag name="CVB" val="28"/>
  <p:tag name="SPT" val="FALSE"/>
  <p:tag name="CII" val="28"/>
</p:tagLst>
</file>

<file path=ppt/tags/tag24.xml><?xml version="1.0" encoding="utf-8"?>
<p:tagLst xmlns:a="http://schemas.openxmlformats.org/drawingml/2006/main" xmlns:r="http://schemas.openxmlformats.org/officeDocument/2006/relationships" xmlns:p="http://schemas.openxmlformats.org/presentationml/2006/main">
  <p:tag name="DUMMACSH" val="TRUE"/>
</p:tagLst>
</file>

<file path=ppt/tags/tag25.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26.xml><?xml version="1.0" encoding="utf-8"?>
<p:tagLst xmlns:a="http://schemas.openxmlformats.org/drawingml/2006/main" xmlns:r="http://schemas.openxmlformats.org/officeDocument/2006/relationships" xmlns:p="http://schemas.openxmlformats.org/presentationml/2006/main">
  <p:tag name="DUMMACSH" val="TRUE"/>
</p:tagLst>
</file>

<file path=ppt/tags/tag27.xml><?xml version="1.0" encoding="utf-8"?>
<p:tagLst xmlns:a="http://schemas.openxmlformats.org/drawingml/2006/main" xmlns:r="http://schemas.openxmlformats.org/officeDocument/2006/relationships" xmlns:p="http://schemas.openxmlformats.org/presentationml/2006/main">
  <p:tag name="SWI" val="30"/>
  <p:tag name="NBP" val="1"/>
  <p:tag name="BSN" val="30"/>
  <p:tag name="SVT" val="TRUE"/>
  <p:tag name="CVB" val="30"/>
  <p:tag name="SPT" val="FALSE"/>
  <p:tag name="CII" val="30"/>
</p:tagLst>
</file>

<file path=ppt/tags/tag28.xml><?xml version="1.0" encoding="utf-8"?>
<p:tagLst xmlns:a="http://schemas.openxmlformats.org/drawingml/2006/main" xmlns:r="http://schemas.openxmlformats.org/officeDocument/2006/relationships" xmlns:p="http://schemas.openxmlformats.org/presentationml/2006/main">
  <p:tag name="DUMMACSH" val="TRUE"/>
</p:tagLst>
</file>

<file path=ppt/tags/tag29.xml><?xml version="1.0" encoding="utf-8"?>
<p:tagLst xmlns:a="http://schemas.openxmlformats.org/drawingml/2006/main" xmlns:r="http://schemas.openxmlformats.org/officeDocument/2006/relationships" xmlns:p="http://schemas.openxmlformats.org/presentationml/2006/main">
  <p:tag name="SWI" val="33"/>
  <p:tag name="NBP" val="1"/>
  <p:tag name="BSN" val="33"/>
  <p:tag name="SVT" val="TRUE"/>
  <p:tag name="CVB" val="33"/>
  <p:tag name="SPT" val="FALSE"/>
  <p:tag name="CII" val="33"/>
</p:tagLst>
</file>

<file path=ppt/tags/tag3.xml><?xml version="1.0" encoding="utf-8"?>
<p:tagLst xmlns:a="http://schemas.openxmlformats.org/drawingml/2006/main" xmlns:r="http://schemas.openxmlformats.org/officeDocument/2006/relationships" xmlns:p="http://schemas.openxmlformats.org/presentationml/2006/main">
  <p:tag name="DUMMACSH" val="TRUE"/>
</p:tagLst>
</file>

<file path=ppt/tags/tag30.xml><?xml version="1.0" encoding="utf-8"?>
<p:tagLst xmlns:a="http://schemas.openxmlformats.org/drawingml/2006/main" xmlns:r="http://schemas.openxmlformats.org/officeDocument/2006/relationships" xmlns:p="http://schemas.openxmlformats.org/presentationml/2006/main">
  <p:tag name="DUMMACSH" val="TRUE"/>
</p:tagLst>
</file>

<file path=ppt/tags/tag31.xml><?xml version="1.0" encoding="utf-8"?>
<p:tagLst xmlns:a="http://schemas.openxmlformats.org/drawingml/2006/main" xmlns:r="http://schemas.openxmlformats.org/officeDocument/2006/relationships" xmlns:p="http://schemas.openxmlformats.org/presentationml/2006/main">
  <p:tag name="SWI" val="34"/>
  <p:tag name="NBP" val="1"/>
  <p:tag name="BSN" val="34"/>
  <p:tag name="SVT" val="TRUE"/>
  <p:tag name="CVB" val="34"/>
  <p:tag name="SPT" val="FALSE"/>
  <p:tag name="CII" val="34"/>
</p:tagLst>
</file>

<file path=ppt/tags/tag32.xml><?xml version="1.0" encoding="utf-8"?>
<p:tagLst xmlns:a="http://schemas.openxmlformats.org/drawingml/2006/main" xmlns:r="http://schemas.openxmlformats.org/officeDocument/2006/relationships" xmlns:p="http://schemas.openxmlformats.org/presentationml/2006/main">
  <p:tag name="DUMMACSH" val="TRUE"/>
</p:tagLst>
</file>

<file path=ppt/tags/tag33.xml><?xml version="1.0" encoding="utf-8"?>
<p:tagLst xmlns:a="http://schemas.openxmlformats.org/drawingml/2006/main" xmlns:r="http://schemas.openxmlformats.org/officeDocument/2006/relationships" xmlns:p="http://schemas.openxmlformats.org/presentationml/2006/main">
  <p:tag name="SWI" val="35"/>
  <p:tag name="NBP" val="1"/>
  <p:tag name="BSN" val="35"/>
  <p:tag name="SVT" val="TRUE"/>
  <p:tag name="CVB" val="35"/>
  <p:tag name="SPT" val="FALSE"/>
  <p:tag name="CII" val="35"/>
</p:tagLst>
</file>

<file path=ppt/tags/tag34.xml><?xml version="1.0" encoding="utf-8"?>
<p:tagLst xmlns:a="http://schemas.openxmlformats.org/drawingml/2006/main" xmlns:r="http://schemas.openxmlformats.org/officeDocument/2006/relationships" xmlns:p="http://schemas.openxmlformats.org/presentationml/2006/main">
  <p:tag name="DUMMACSH" val="TRUE"/>
</p:tagLst>
</file>

<file path=ppt/tags/tag35.xml><?xml version="1.0" encoding="utf-8"?>
<p:tagLst xmlns:a="http://schemas.openxmlformats.org/drawingml/2006/main" xmlns:r="http://schemas.openxmlformats.org/officeDocument/2006/relationships" xmlns:p="http://schemas.openxmlformats.org/presentationml/2006/main">
  <p:tag name="SWI" val="36"/>
  <p:tag name="NBP" val="1"/>
  <p:tag name="BSN" val="36"/>
  <p:tag name="SVT" val="TRUE"/>
  <p:tag name="CVB" val="36"/>
  <p:tag name="SPT" val="FALSE"/>
  <p:tag name="CII" val="36"/>
</p:tagLst>
</file>

<file path=ppt/tags/tag36.xml><?xml version="1.0" encoding="utf-8"?>
<p:tagLst xmlns:a="http://schemas.openxmlformats.org/drawingml/2006/main" xmlns:r="http://schemas.openxmlformats.org/officeDocument/2006/relationships" xmlns:p="http://schemas.openxmlformats.org/presentationml/2006/main">
  <p:tag name="DUMMACSH" val="TRUE"/>
</p:tagLst>
</file>

<file path=ppt/tags/tag37.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38.xml><?xml version="1.0" encoding="utf-8"?>
<p:tagLst xmlns:a="http://schemas.openxmlformats.org/drawingml/2006/main" xmlns:r="http://schemas.openxmlformats.org/officeDocument/2006/relationships" xmlns:p="http://schemas.openxmlformats.org/presentationml/2006/main">
  <p:tag name="DUMMACSH" val="TRUE"/>
</p:tagLst>
</file>

<file path=ppt/tags/tag39.xml><?xml version="1.0" encoding="utf-8"?>
<p:tagLst xmlns:a="http://schemas.openxmlformats.org/drawingml/2006/main" xmlns:r="http://schemas.openxmlformats.org/officeDocument/2006/relationships" xmlns:p="http://schemas.openxmlformats.org/presentationml/2006/main">
  <p:tag name="SWI" val="38"/>
  <p:tag name="NBP" val="1"/>
  <p:tag name="BSN" val="38"/>
  <p:tag name="SVT" val="TRUE"/>
  <p:tag name="CVB" val="38"/>
  <p:tag name="SPT" val="FALSE"/>
  <p:tag name="CII" val="38"/>
</p:tagLst>
</file>

<file path=ppt/tags/tag4.xml><?xml version="1.0" encoding="utf-8"?>
<p:tagLst xmlns:a="http://schemas.openxmlformats.org/drawingml/2006/main" xmlns:r="http://schemas.openxmlformats.org/officeDocument/2006/relationships" xmlns:p="http://schemas.openxmlformats.org/presentationml/2006/main">
  <p:tag name="SWI" val="61"/>
  <p:tag name="NBP" val="1"/>
  <p:tag name="CVB" val="61"/>
  <p:tag name="SPT" val="FALSE"/>
  <p:tag name="BSN" val="61"/>
  <p:tag name="LFXCI" val="0"/>
  <p:tag name="SVT" val="TRUE"/>
  <p:tag name="CII" val="61"/>
</p:tagLst>
</file>

<file path=ppt/tags/tag40.xml><?xml version="1.0" encoding="utf-8"?>
<p:tagLst xmlns:a="http://schemas.openxmlformats.org/drawingml/2006/main" xmlns:r="http://schemas.openxmlformats.org/officeDocument/2006/relationships" xmlns:p="http://schemas.openxmlformats.org/presentationml/2006/main">
  <p:tag name="DUMMACSH" val="TRUE"/>
</p:tagLst>
</file>

<file path=ppt/tags/tag41.xml><?xml version="1.0" encoding="utf-8"?>
<p:tagLst xmlns:a="http://schemas.openxmlformats.org/drawingml/2006/main" xmlns:r="http://schemas.openxmlformats.org/officeDocument/2006/relationships" xmlns:p="http://schemas.openxmlformats.org/presentationml/2006/main">
  <p:tag name="SWI" val="39"/>
  <p:tag name="NBP" val="1"/>
  <p:tag name="BSN" val="39"/>
  <p:tag name="SVT" val="TRUE"/>
  <p:tag name="CVB" val="39"/>
  <p:tag name="SPT" val="FALSE"/>
  <p:tag name="CII" val="39"/>
</p:tagLst>
</file>

<file path=ppt/tags/tag42.xml><?xml version="1.0" encoding="utf-8"?>
<p:tagLst xmlns:a="http://schemas.openxmlformats.org/drawingml/2006/main" xmlns:r="http://schemas.openxmlformats.org/officeDocument/2006/relationships" xmlns:p="http://schemas.openxmlformats.org/presentationml/2006/main">
  <p:tag name="DUMMACSH" val="TRUE"/>
</p:tagLst>
</file>

<file path=ppt/tags/tag43.xml><?xml version="1.0" encoding="utf-8"?>
<p:tagLst xmlns:a="http://schemas.openxmlformats.org/drawingml/2006/main" xmlns:r="http://schemas.openxmlformats.org/officeDocument/2006/relationships" xmlns:p="http://schemas.openxmlformats.org/presentationml/2006/main">
  <p:tag name="SWI" val="40"/>
  <p:tag name="NBP" val="1"/>
  <p:tag name="CVB" val="40"/>
  <p:tag name="SPT" val="FALSE"/>
  <p:tag name="BSN" val="40"/>
  <p:tag name="LFXCI" val="0"/>
  <p:tag name="SVT" val="TRUE"/>
  <p:tag name="CII" val="40"/>
</p:tagLst>
</file>

<file path=ppt/tags/tag44.xml><?xml version="1.0" encoding="utf-8"?>
<p:tagLst xmlns:a="http://schemas.openxmlformats.org/drawingml/2006/main" xmlns:r="http://schemas.openxmlformats.org/officeDocument/2006/relationships" xmlns:p="http://schemas.openxmlformats.org/presentationml/2006/main">
  <p:tag name="DUMMACSH" val="TRUE"/>
</p:tagLst>
</file>

<file path=ppt/tags/tag45.xml><?xml version="1.0" encoding="utf-8"?>
<p:tagLst xmlns:a="http://schemas.openxmlformats.org/drawingml/2006/main" xmlns:r="http://schemas.openxmlformats.org/officeDocument/2006/relationships" xmlns:p="http://schemas.openxmlformats.org/presentationml/2006/main">
  <p:tag name="SWI" val="42"/>
  <p:tag name="NBP" val="1"/>
  <p:tag name="BSN" val="42"/>
  <p:tag name="SVT" val="TRUE"/>
  <p:tag name="CVB" val="42"/>
  <p:tag name="SPT" val="FALSE"/>
  <p:tag name="CII" val="42"/>
</p:tagLst>
</file>

<file path=ppt/tags/tag46.xml><?xml version="1.0" encoding="utf-8"?>
<p:tagLst xmlns:a="http://schemas.openxmlformats.org/drawingml/2006/main" xmlns:r="http://schemas.openxmlformats.org/officeDocument/2006/relationships" xmlns:p="http://schemas.openxmlformats.org/presentationml/2006/main">
  <p:tag name="DUMMACSH" val="TRUE"/>
</p:tagLst>
</file>

<file path=ppt/tags/tag47.xml><?xml version="1.0" encoding="utf-8"?>
<p:tagLst xmlns:a="http://schemas.openxmlformats.org/drawingml/2006/main" xmlns:r="http://schemas.openxmlformats.org/officeDocument/2006/relationships" xmlns:p="http://schemas.openxmlformats.org/presentationml/2006/main">
  <p:tag name="SWI" val="43"/>
  <p:tag name="NBP" val="1"/>
  <p:tag name="BSN" val="43"/>
  <p:tag name="SVT" val="TRUE"/>
  <p:tag name="CVB" val="43"/>
  <p:tag name="SPT" val="FALSE"/>
  <p:tag name="CII" val="43"/>
</p:tagLst>
</file>

<file path=ppt/tags/tag48.xml><?xml version="1.0" encoding="utf-8"?>
<p:tagLst xmlns:a="http://schemas.openxmlformats.org/drawingml/2006/main" xmlns:r="http://schemas.openxmlformats.org/officeDocument/2006/relationships" xmlns:p="http://schemas.openxmlformats.org/presentationml/2006/main">
  <p:tag name="DUMMACSH" val="TRUE"/>
</p:tagLst>
</file>

<file path=ppt/tags/tag49.xml><?xml version="1.0" encoding="utf-8"?>
<p:tagLst xmlns:a="http://schemas.openxmlformats.org/drawingml/2006/main" xmlns:r="http://schemas.openxmlformats.org/officeDocument/2006/relationships" xmlns:p="http://schemas.openxmlformats.org/presentationml/2006/main">
  <p:tag name="SWI" val="44"/>
  <p:tag name="NBP" val="1"/>
  <p:tag name="BSN" val="44"/>
  <p:tag name="SVT" val="TRUE"/>
  <p:tag name="CVB" val="44"/>
  <p:tag name="SPT" val="FALSE"/>
  <p:tag name="CII" val="44"/>
</p:tagLst>
</file>

<file path=ppt/tags/tag5.xml><?xml version="1.0" encoding="utf-8"?>
<p:tagLst xmlns:a="http://schemas.openxmlformats.org/drawingml/2006/main" xmlns:r="http://schemas.openxmlformats.org/officeDocument/2006/relationships" xmlns:p="http://schemas.openxmlformats.org/presentationml/2006/main">
  <p:tag name="SWI" val="62"/>
  <p:tag name="NBP" val="1"/>
  <p:tag name="BSN" val="62"/>
  <p:tag name="SVT" val="TRUE"/>
  <p:tag name="CVB" val="62"/>
  <p:tag name="SPT" val="FALSE"/>
  <p:tag name="CII" val="62"/>
</p:tagLst>
</file>

<file path=ppt/tags/tag50.xml><?xml version="1.0" encoding="utf-8"?>
<p:tagLst xmlns:a="http://schemas.openxmlformats.org/drawingml/2006/main" xmlns:r="http://schemas.openxmlformats.org/officeDocument/2006/relationships" xmlns:p="http://schemas.openxmlformats.org/presentationml/2006/main">
  <p:tag name="DUMMACSH" val="TRUE"/>
</p:tagLst>
</file>

<file path=ppt/tags/tag51.xml><?xml version="1.0" encoding="utf-8"?>
<p:tagLst xmlns:a="http://schemas.openxmlformats.org/drawingml/2006/main" xmlns:r="http://schemas.openxmlformats.org/officeDocument/2006/relationships" xmlns:p="http://schemas.openxmlformats.org/presentationml/2006/main">
  <p:tag name="SWI" val="45"/>
  <p:tag name="NBP" val="1"/>
  <p:tag name="BSN" val="45"/>
  <p:tag name="SVT" val="TRUE"/>
  <p:tag name="CVB" val="45"/>
  <p:tag name="SPT" val="FALSE"/>
  <p:tag name="CII" val="45"/>
</p:tagLst>
</file>

<file path=ppt/tags/tag52.xml><?xml version="1.0" encoding="utf-8"?>
<p:tagLst xmlns:a="http://schemas.openxmlformats.org/drawingml/2006/main" xmlns:r="http://schemas.openxmlformats.org/officeDocument/2006/relationships" xmlns:p="http://schemas.openxmlformats.org/presentationml/2006/main">
  <p:tag name="DUMMACSH" val="TRUE"/>
</p:tagLst>
</file>

<file path=ppt/tags/tag53.xml><?xml version="1.0" encoding="utf-8"?>
<p:tagLst xmlns:a="http://schemas.openxmlformats.org/drawingml/2006/main" xmlns:r="http://schemas.openxmlformats.org/officeDocument/2006/relationships" xmlns:p="http://schemas.openxmlformats.org/presentationml/2006/main">
  <p:tag name="SWI" val="46"/>
  <p:tag name="NBP" val="1"/>
  <p:tag name="BSN" val="46"/>
  <p:tag name="SVT" val="TRUE"/>
  <p:tag name="CVB" val="46"/>
  <p:tag name="SPT" val="FALSE"/>
  <p:tag name="CII" val="46"/>
</p:tagLst>
</file>

<file path=ppt/tags/tag54.xml><?xml version="1.0" encoding="utf-8"?>
<p:tagLst xmlns:a="http://schemas.openxmlformats.org/drawingml/2006/main" xmlns:r="http://schemas.openxmlformats.org/officeDocument/2006/relationships" xmlns:p="http://schemas.openxmlformats.org/presentationml/2006/main">
  <p:tag name="DUMMACSH" val="TRUE"/>
</p:tagLst>
</file>

<file path=ppt/tags/tag55.xml><?xml version="1.0" encoding="utf-8"?>
<p:tagLst xmlns:a="http://schemas.openxmlformats.org/drawingml/2006/main" xmlns:r="http://schemas.openxmlformats.org/officeDocument/2006/relationships" xmlns:p="http://schemas.openxmlformats.org/presentationml/2006/main">
  <p:tag name="SWI" val="47"/>
  <p:tag name="NBP" val="1"/>
  <p:tag name="BSN" val="47"/>
  <p:tag name="SVT" val="TRUE"/>
  <p:tag name="CVB" val="47"/>
  <p:tag name="SPT" val="FALSE"/>
  <p:tag name="CII" val="47"/>
</p:tagLst>
</file>

<file path=ppt/tags/tag56.xml><?xml version="1.0" encoding="utf-8"?>
<p:tagLst xmlns:a="http://schemas.openxmlformats.org/drawingml/2006/main" xmlns:r="http://schemas.openxmlformats.org/officeDocument/2006/relationships" xmlns:p="http://schemas.openxmlformats.org/presentationml/2006/main">
  <p:tag name="DUMMACSH" val="TRUE"/>
</p:tagLst>
</file>

<file path=ppt/tags/tag57.xml><?xml version="1.0" encoding="utf-8"?>
<p:tagLst xmlns:a="http://schemas.openxmlformats.org/drawingml/2006/main" xmlns:r="http://schemas.openxmlformats.org/officeDocument/2006/relationships" xmlns:p="http://schemas.openxmlformats.org/presentationml/2006/main">
  <p:tag name="SWI" val="48"/>
  <p:tag name="NBP" val="1"/>
  <p:tag name="BSN" val="48"/>
  <p:tag name="SVT" val="TRUE"/>
  <p:tag name="CVB" val="48"/>
  <p:tag name="SPT" val="FALSE"/>
  <p:tag name="CII" val="48"/>
</p:tagLst>
</file>

<file path=ppt/tags/tag58.xml><?xml version="1.0" encoding="utf-8"?>
<p:tagLst xmlns:a="http://schemas.openxmlformats.org/drawingml/2006/main" xmlns:r="http://schemas.openxmlformats.org/officeDocument/2006/relationships" xmlns:p="http://schemas.openxmlformats.org/presentationml/2006/main">
  <p:tag name="DUMMACSH" val="TRUE"/>
</p:tagLst>
</file>

<file path=ppt/tags/tag59.xml><?xml version="1.0" encoding="utf-8"?>
<p:tagLst xmlns:a="http://schemas.openxmlformats.org/drawingml/2006/main" xmlns:r="http://schemas.openxmlformats.org/officeDocument/2006/relationships" xmlns:p="http://schemas.openxmlformats.org/presentationml/2006/main">
  <p:tag name="SWI" val="49"/>
  <p:tag name="NBP" val="1"/>
  <p:tag name="BSN" val="49"/>
  <p:tag name="SVT" val="TRUE"/>
  <p:tag name="CVB" val="49"/>
  <p:tag name="SPT" val="FALSE"/>
  <p:tag name="CII" val="49"/>
</p:tagLst>
</file>

<file path=ppt/tags/tag6.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60.xml><?xml version="1.0" encoding="utf-8"?>
<p:tagLst xmlns:a="http://schemas.openxmlformats.org/drawingml/2006/main" xmlns:r="http://schemas.openxmlformats.org/officeDocument/2006/relationships" xmlns:p="http://schemas.openxmlformats.org/presentationml/2006/main">
  <p:tag name="DUMMACSH" val="TRUE"/>
</p:tagLst>
</file>

<file path=ppt/tags/tag61.xml><?xml version="1.0" encoding="utf-8"?>
<p:tagLst xmlns:a="http://schemas.openxmlformats.org/drawingml/2006/main" xmlns:r="http://schemas.openxmlformats.org/officeDocument/2006/relationships" xmlns:p="http://schemas.openxmlformats.org/presentationml/2006/main">
  <p:tag name="SWI" val="50"/>
  <p:tag name="NBP" val="1"/>
  <p:tag name="BSN" val="50"/>
  <p:tag name="SVT" val="TRUE"/>
  <p:tag name="CVB" val="50"/>
  <p:tag name="SPT" val="FALSE"/>
  <p:tag name="CII" val="50"/>
</p:tagLst>
</file>

<file path=ppt/tags/tag62.xml><?xml version="1.0" encoding="utf-8"?>
<p:tagLst xmlns:a="http://schemas.openxmlformats.org/drawingml/2006/main" xmlns:r="http://schemas.openxmlformats.org/officeDocument/2006/relationships" xmlns:p="http://schemas.openxmlformats.org/presentationml/2006/main">
  <p:tag name="DUMMACSH" val="TRUE"/>
</p:tagLst>
</file>

<file path=ppt/tags/tag63.xml><?xml version="1.0" encoding="utf-8"?>
<p:tagLst xmlns:a="http://schemas.openxmlformats.org/drawingml/2006/main" xmlns:r="http://schemas.openxmlformats.org/officeDocument/2006/relationships" xmlns:p="http://schemas.openxmlformats.org/presentationml/2006/main">
  <p:tag name="SWI" val="51"/>
  <p:tag name="NBP" val="1"/>
  <p:tag name="BSN" val="51"/>
  <p:tag name="SVT" val="TRUE"/>
  <p:tag name="CVB" val="51"/>
  <p:tag name="SPT" val="FALSE"/>
  <p:tag name="CII" val="51"/>
</p:tagLst>
</file>

<file path=ppt/tags/tag64.xml><?xml version="1.0" encoding="utf-8"?>
<p:tagLst xmlns:a="http://schemas.openxmlformats.org/drawingml/2006/main" xmlns:r="http://schemas.openxmlformats.org/officeDocument/2006/relationships" xmlns:p="http://schemas.openxmlformats.org/presentationml/2006/main">
  <p:tag name="DUMMACSH" val="TRUE"/>
</p:tagLst>
</file>

<file path=ppt/tags/tag65.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66.xml><?xml version="1.0" encoding="utf-8"?>
<p:tagLst xmlns:a="http://schemas.openxmlformats.org/drawingml/2006/main" xmlns:r="http://schemas.openxmlformats.org/officeDocument/2006/relationships" xmlns:p="http://schemas.openxmlformats.org/presentationml/2006/main">
  <p:tag name="DUMMACSH" val="TRUE"/>
</p:tagLst>
</file>

<file path=ppt/tags/tag67.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68.xml><?xml version="1.0" encoding="utf-8"?>
<p:tagLst xmlns:a="http://schemas.openxmlformats.org/drawingml/2006/main" xmlns:r="http://schemas.openxmlformats.org/officeDocument/2006/relationships" xmlns:p="http://schemas.openxmlformats.org/presentationml/2006/main">
  <p:tag name="DUMMACSH" val="TRUE"/>
</p:tagLst>
</file>

<file path=ppt/tags/tag69.xml><?xml version="1.0" encoding="utf-8"?>
<p:tagLst xmlns:a="http://schemas.openxmlformats.org/drawingml/2006/main" xmlns:r="http://schemas.openxmlformats.org/officeDocument/2006/relationships" xmlns:p="http://schemas.openxmlformats.org/presentationml/2006/main">
  <p:tag name="SWI" val="52"/>
  <p:tag name="NBP" val="1"/>
  <p:tag name="BSN" val="52"/>
  <p:tag name="SVT" val="TRUE"/>
  <p:tag name="CVB" val="52"/>
  <p:tag name="SPT" val="FALSE"/>
  <p:tag name="CII" val="52"/>
</p:tagLst>
</file>

<file path=ppt/tags/tag7.xml><?xml version="1.0" encoding="utf-8"?>
<p:tagLst xmlns:a="http://schemas.openxmlformats.org/drawingml/2006/main" xmlns:r="http://schemas.openxmlformats.org/officeDocument/2006/relationships" xmlns:p="http://schemas.openxmlformats.org/presentationml/2006/main">
  <p:tag name="DUMMACSH" val="TRUE"/>
</p:tagLst>
</file>

<file path=ppt/tags/tag70.xml><?xml version="1.0" encoding="utf-8"?>
<p:tagLst xmlns:a="http://schemas.openxmlformats.org/drawingml/2006/main" xmlns:r="http://schemas.openxmlformats.org/officeDocument/2006/relationships" xmlns:p="http://schemas.openxmlformats.org/presentationml/2006/main">
  <p:tag name="DUMMACSH" val="TRUE"/>
</p:tagLst>
</file>

<file path=ppt/tags/tag71.xml><?xml version="1.0" encoding="utf-8"?>
<p:tagLst xmlns:a="http://schemas.openxmlformats.org/drawingml/2006/main" xmlns:r="http://schemas.openxmlformats.org/officeDocument/2006/relationships" xmlns:p="http://schemas.openxmlformats.org/presentationml/2006/main">
  <p:tag name="SWI" val="53"/>
  <p:tag name="NBP" val="1"/>
  <p:tag name="BSN" val="53"/>
  <p:tag name="SVT" val="TRUE"/>
  <p:tag name="CVB" val="53"/>
  <p:tag name="SPT" val="FALSE"/>
  <p:tag name="CII" val="53"/>
</p:tagLst>
</file>

<file path=ppt/tags/tag72.xml><?xml version="1.0" encoding="utf-8"?>
<p:tagLst xmlns:a="http://schemas.openxmlformats.org/drawingml/2006/main" xmlns:r="http://schemas.openxmlformats.org/officeDocument/2006/relationships" xmlns:p="http://schemas.openxmlformats.org/presentationml/2006/main">
  <p:tag name="DUMMACSH" val="TRUE"/>
</p:tagLst>
</file>

<file path=ppt/tags/tag73.xml><?xml version="1.0" encoding="utf-8"?>
<p:tagLst xmlns:a="http://schemas.openxmlformats.org/drawingml/2006/main" xmlns:r="http://schemas.openxmlformats.org/officeDocument/2006/relationships" xmlns:p="http://schemas.openxmlformats.org/presentationml/2006/main">
  <p:tag name="SWI" val="54"/>
  <p:tag name="NBP" val="1"/>
  <p:tag name="BSN" val="54"/>
  <p:tag name="SVT" val="TRUE"/>
  <p:tag name="CVB" val="54"/>
  <p:tag name="SPT" val="FALSE"/>
  <p:tag name="CII" val="54"/>
</p:tagLst>
</file>

<file path=ppt/tags/tag74.xml><?xml version="1.0" encoding="utf-8"?>
<p:tagLst xmlns:a="http://schemas.openxmlformats.org/drawingml/2006/main" xmlns:r="http://schemas.openxmlformats.org/officeDocument/2006/relationships" xmlns:p="http://schemas.openxmlformats.org/presentationml/2006/main">
  <p:tag name="DUMMACSH" val="TRUE"/>
</p:tagLst>
</file>

<file path=ppt/tags/tag75.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76.xml><?xml version="1.0" encoding="utf-8"?>
<p:tagLst xmlns:a="http://schemas.openxmlformats.org/drawingml/2006/main" xmlns:r="http://schemas.openxmlformats.org/officeDocument/2006/relationships" xmlns:p="http://schemas.openxmlformats.org/presentationml/2006/main">
  <p:tag name="DUMMACSH" val="TRUE"/>
</p:tagLst>
</file>

<file path=ppt/tags/tag77.xml><?xml version="1.0" encoding="utf-8"?>
<p:tagLst xmlns:a="http://schemas.openxmlformats.org/drawingml/2006/main" xmlns:r="http://schemas.openxmlformats.org/officeDocument/2006/relationships" xmlns:p="http://schemas.openxmlformats.org/presentationml/2006/main">
  <p:tag name="SWI" val="3"/>
  <p:tag name="NBP" val="1"/>
  <p:tag name="BSN" val="3"/>
  <p:tag name="SVT" val="TRUE"/>
  <p:tag name="CVB" val="3"/>
  <p:tag name="SPT" val="FALSE"/>
  <p:tag name="CII" val="3"/>
</p:tagLst>
</file>

<file path=ppt/tags/tag78.xml><?xml version="1.0" encoding="utf-8"?>
<p:tagLst xmlns:a="http://schemas.openxmlformats.org/drawingml/2006/main" xmlns:r="http://schemas.openxmlformats.org/officeDocument/2006/relationships" xmlns:p="http://schemas.openxmlformats.org/presentationml/2006/main">
  <p:tag name="DUMMACSH" val="TRUE"/>
</p:tagLst>
</file>

<file path=ppt/tags/tag79.xml><?xml version="1.0" encoding="utf-8"?>
<p:tagLst xmlns:a="http://schemas.openxmlformats.org/drawingml/2006/main" xmlns:r="http://schemas.openxmlformats.org/officeDocument/2006/relationships" xmlns:p="http://schemas.openxmlformats.org/presentationml/2006/main">
  <p:tag name="SWI" val="105"/>
  <p:tag name="NBP" val="1"/>
  <p:tag name="BSN" val="105"/>
  <p:tag name="SVT" val="TRUE"/>
  <p:tag name="CVB" val="105"/>
  <p:tag name="SPT" val="FALSE"/>
  <p:tag name="CII" val="105"/>
</p:tagLst>
</file>

<file path=ppt/tags/tag8.xml><?xml version="1.0" encoding="utf-8"?>
<p:tagLst xmlns:a="http://schemas.openxmlformats.org/drawingml/2006/main" xmlns:r="http://schemas.openxmlformats.org/officeDocument/2006/relationships" xmlns:p="http://schemas.openxmlformats.org/presentationml/2006/main">
  <p:tag name="SWI" val="2"/>
  <p:tag name="NBP" val="1"/>
  <p:tag name="BSN" val="2"/>
  <p:tag name="SVT" val="TRUE"/>
  <p:tag name="CVB" val="2"/>
  <p:tag name="SPT" val="FALSE"/>
  <p:tag name="CII" val="2"/>
</p:tagLst>
</file>

<file path=ppt/tags/tag80.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1.xml><?xml version="1.0" encoding="utf-8"?>
<p:tagLst xmlns:a="http://schemas.openxmlformats.org/drawingml/2006/main" xmlns:r="http://schemas.openxmlformats.org/officeDocument/2006/relationships" xmlns:p="http://schemas.openxmlformats.org/presentationml/2006/main">
  <p:tag name="DUMMACSH" val="TRUE"/>
</p:tagLst>
</file>

<file path=ppt/tags/tag82.xml><?xml version="1.0" encoding="utf-8"?>
<p:tagLst xmlns:a="http://schemas.openxmlformats.org/drawingml/2006/main" xmlns:r="http://schemas.openxmlformats.org/officeDocument/2006/relationships" xmlns:p="http://schemas.openxmlformats.org/presentationml/2006/main">
  <p:tag name="SWI" val="57"/>
  <p:tag name="NBP" val="1"/>
  <p:tag name="BSN" val="57"/>
  <p:tag name="SVT" val="TRUE"/>
  <p:tag name="CVB" val="57"/>
  <p:tag name="SPT" val="FALSE"/>
  <p:tag name="CII" val="57"/>
</p:tagLst>
</file>

<file path=ppt/tags/tag83.xml><?xml version="1.0" encoding="utf-8"?>
<p:tagLst xmlns:a="http://schemas.openxmlformats.org/drawingml/2006/main" xmlns:r="http://schemas.openxmlformats.org/officeDocument/2006/relationships" xmlns:p="http://schemas.openxmlformats.org/presentationml/2006/main">
  <p:tag name="DUMMACSH" val="TRUE"/>
</p:tagLst>
</file>

<file path=ppt/tags/tag84.xml><?xml version="1.0" encoding="utf-8"?>
<p:tagLst xmlns:a="http://schemas.openxmlformats.org/drawingml/2006/main" xmlns:r="http://schemas.openxmlformats.org/officeDocument/2006/relationships" xmlns:p="http://schemas.openxmlformats.org/presentationml/2006/main">
  <p:tag name="SWI" val="58"/>
  <p:tag name="NBP" val="1"/>
  <p:tag name="BSN" val="58"/>
  <p:tag name="SVT" val="TRUE"/>
  <p:tag name="CVB" val="58"/>
  <p:tag name="SPT" val="FALSE"/>
  <p:tag name="CII" val="58"/>
</p:tagLst>
</file>

<file path=ppt/tags/tag85.xml><?xml version="1.0" encoding="utf-8"?>
<p:tagLst xmlns:a="http://schemas.openxmlformats.org/drawingml/2006/main" xmlns:r="http://schemas.openxmlformats.org/officeDocument/2006/relationships" xmlns:p="http://schemas.openxmlformats.org/presentationml/2006/main">
  <p:tag name="DUMMACSH" val="TRUE"/>
</p:tagLst>
</file>

<file path=ppt/tags/tag86.xml><?xml version="1.0" encoding="utf-8"?>
<p:tagLst xmlns:a="http://schemas.openxmlformats.org/drawingml/2006/main" xmlns:r="http://schemas.openxmlformats.org/officeDocument/2006/relationships" xmlns:p="http://schemas.openxmlformats.org/presentationml/2006/main">
  <p:tag name="SWI" val="59"/>
  <p:tag name="NBP" val="1"/>
  <p:tag name="BSN" val="59"/>
  <p:tag name="SVT" val="TRUE"/>
  <p:tag name="CVB" val="59"/>
  <p:tag name="SPT" val="FALSE"/>
  <p:tag name="CII" val="59"/>
</p:tagLst>
</file>

<file path=ppt/tags/tag87.xml><?xml version="1.0" encoding="utf-8"?>
<p:tagLst xmlns:a="http://schemas.openxmlformats.org/drawingml/2006/main" xmlns:r="http://schemas.openxmlformats.org/officeDocument/2006/relationships" xmlns:p="http://schemas.openxmlformats.org/presentationml/2006/main">
  <p:tag name="DUMMACSH" val="TRUE"/>
</p:tagLst>
</file>

<file path=ppt/tags/tag88.xml><?xml version="1.0" encoding="utf-8"?>
<p:tagLst xmlns:a="http://schemas.openxmlformats.org/drawingml/2006/main" xmlns:r="http://schemas.openxmlformats.org/officeDocument/2006/relationships" xmlns:p="http://schemas.openxmlformats.org/presentationml/2006/main">
  <p:tag name="SWI" val="56"/>
  <p:tag name="NBP" val="1"/>
  <p:tag name="BSN" val="56"/>
  <p:tag name="SVT" val="TRUE"/>
  <p:tag name="CVB" val="56"/>
  <p:tag name="SPT" val="FALSE"/>
  <p:tag name="CII" val="56"/>
</p:tagLst>
</file>

<file path=ppt/tags/tag89.xml><?xml version="1.0" encoding="utf-8"?>
<p:tagLst xmlns:a="http://schemas.openxmlformats.org/drawingml/2006/main" xmlns:r="http://schemas.openxmlformats.org/officeDocument/2006/relationships" xmlns:p="http://schemas.openxmlformats.org/presentationml/2006/main">
  <p:tag name="DUMMACSH" val="TRUE"/>
</p:tagLst>
</file>

<file path=ppt/tags/tag9.xml><?xml version="1.0" encoding="utf-8"?>
<p:tagLst xmlns:a="http://schemas.openxmlformats.org/drawingml/2006/main" xmlns:r="http://schemas.openxmlformats.org/officeDocument/2006/relationships" xmlns:p="http://schemas.openxmlformats.org/presentationml/2006/main">
  <p:tag name="DUMMACSH" val="TRUE"/>
</p:tagLst>
</file>

<file path=ppt/tags/tag90.xml><?xml version="1.0" encoding="utf-8"?>
<p:tagLst xmlns:a="http://schemas.openxmlformats.org/drawingml/2006/main" xmlns:r="http://schemas.openxmlformats.org/officeDocument/2006/relationships" xmlns:p="http://schemas.openxmlformats.org/presentationml/2006/main">
  <p:tag name="SWI" val="60"/>
  <p:tag name="NBP" val="1"/>
  <p:tag name="BSN" val="60"/>
  <p:tag name="SVT" val="TRUE"/>
  <p:tag name="CVB" val="60"/>
  <p:tag name="SPT" val="FALSE"/>
  <p:tag name="CII" val="60"/>
</p:tagLst>
</file>

<file path=ppt/tags/tag91.xml><?xml version="1.0" encoding="utf-8"?>
<p:tagLst xmlns:a="http://schemas.openxmlformats.org/drawingml/2006/main" xmlns:r="http://schemas.openxmlformats.org/officeDocument/2006/relationships" xmlns:p="http://schemas.openxmlformats.org/presentationml/2006/main">
  <p:tag name="DUMMACSH" val="TRUE"/>
</p:tagLst>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23297</TotalTime>
  <Words>4569</Words>
  <Application>Microsoft Office PowerPoint</Application>
  <PresentationFormat>On-screen Show (4:3)</PresentationFormat>
  <Paragraphs>795</Paragraphs>
  <Slides>73</Slides>
  <Notes>73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73</vt:i4>
      </vt:variant>
    </vt:vector>
  </HeadingPairs>
  <TitlesOfParts>
    <vt:vector size="80" baseType="lpstr">
      <vt:lpstr>Arial Black</vt:lpstr>
      <vt:lpstr>Courier New</vt:lpstr>
      <vt:lpstr>Rockwell Extra Bold</vt:lpstr>
      <vt:lpstr>Tahoma</vt:lpstr>
      <vt:lpstr>Times New Roman</vt:lpstr>
      <vt:lpstr>Wingdings</vt:lpstr>
      <vt:lpstr>Blends</vt:lpstr>
      <vt:lpstr>Supercomputing in Plain English Overview: What the Heck is Supercomputing?</vt:lpstr>
      <vt:lpstr>This is an experiment!</vt:lpstr>
      <vt:lpstr>PLEASE MUTE YOURSELF</vt:lpstr>
      <vt:lpstr>Download the Slides Beforehand</vt:lpstr>
      <vt:lpstr>YouTube</vt:lpstr>
      <vt:lpstr>Twitch</vt:lpstr>
      <vt:lpstr>Wowza #1</vt:lpstr>
      <vt:lpstr>Wowza #2</vt:lpstr>
      <vt:lpstr>Toll Free Phone Bridge</vt:lpstr>
      <vt:lpstr>Please Mute Yourself</vt:lpstr>
      <vt:lpstr>Questions via E-mail Only</vt:lpstr>
      <vt:lpstr>Onsite: Talent Release Form</vt:lpstr>
      <vt:lpstr>TENTATIVE Schedule</vt:lpstr>
      <vt:lpstr>Thanks for helping!</vt:lpstr>
      <vt:lpstr>This is an experiment!</vt:lpstr>
      <vt:lpstr>Coming in 2018!</vt:lpstr>
      <vt:lpstr>People</vt:lpstr>
      <vt:lpstr>Things</vt:lpstr>
      <vt:lpstr>Thanks for your attention!   Questions? www.oscer.ou.edu</vt:lpstr>
      <vt:lpstr>What is Supercomputing?</vt:lpstr>
      <vt:lpstr>Fastest Supercomputer vs. Moore</vt:lpstr>
      <vt:lpstr>What is Supercomputing About?</vt:lpstr>
      <vt:lpstr>What is Supercomputing About?</vt:lpstr>
      <vt:lpstr>What Is HPC Used For?</vt:lpstr>
      <vt:lpstr>Supercomputing Issues</vt:lpstr>
      <vt:lpstr>What is a Cluster Supercomputer?</vt:lpstr>
      <vt:lpstr>What a Cluster is ….</vt:lpstr>
      <vt:lpstr>An Actual Cluster</vt:lpstr>
      <vt:lpstr>A Quick Primer on Hardware</vt:lpstr>
      <vt:lpstr>Henry’s Laptop</vt:lpstr>
      <vt:lpstr>Typical Computer Hardware</vt:lpstr>
      <vt:lpstr>Central Processing Unit</vt:lpstr>
      <vt:lpstr>Primary Storage</vt:lpstr>
      <vt:lpstr>Secondary Storage </vt:lpstr>
      <vt:lpstr>Input/Output</vt:lpstr>
      <vt:lpstr>The Tyranny of the Storage Hierarchy</vt:lpstr>
      <vt:lpstr>The Storage Hierarchy</vt:lpstr>
      <vt:lpstr>RAM is Slow</vt:lpstr>
      <vt:lpstr>Why Have Cache?</vt:lpstr>
      <vt:lpstr>Henry’s Laptop</vt:lpstr>
      <vt:lpstr>Storage Speed, Size, Cost</vt:lpstr>
      <vt:lpstr>Why the Storage Hierarchy?</vt:lpstr>
      <vt:lpstr>Parallelism</vt:lpstr>
      <vt:lpstr>Parallelism</vt:lpstr>
      <vt:lpstr>The Jigsaw Puzzle Analogy</vt:lpstr>
      <vt:lpstr>Serial Computing</vt:lpstr>
      <vt:lpstr>Shared Memory Parallelism</vt:lpstr>
      <vt:lpstr>The More the Merrier?</vt:lpstr>
      <vt:lpstr>Diminishing Returns</vt:lpstr>
      <vt:lpstr>Distributed Parallelism</vt:lpstr>
      <vt:lpstr>More Distributed Processors</vt:lpstr>
      <vt:lpstr>Load Balancing</vt:lpstr>
      <vt:lpstr>Load Balancing</vt:lpstr>
      <vt:lpstr>Load Balancing</vt:lpstr>
      <vt:lpstr>Load Balancing</vt:lpstr>
      <vt:lpstr>Moore’s Law</vt:lpstr>
      <vt:lpstr>Moore’s Law</vt:lpstr>
      <vt:lpstr>Fastest Supercomputer vs. Moore</vt:lpstr>
      <vt:lpstr>Fastest Supercomputer vs. Moore</vt:lpstr>
      <vt:lpstr>Moore: Uncanny!</vt:lpstr>
      <vt:lpstr>Moore’s Law in Practice</vt:lpstr>
      <vt:lpstr>Moore’s Law in Practice</vt:lpstr>
      <vt:lpstr>Moore’s Law in Practice</vt:lpstr>
      <vt:lpstr>Moore’s Law in Practice</vt:lpstr>
      <vt:lpstr>Moore’s Law in Practice</vt:lpstr>
      <vt:lpstr>Moore’s Law on Gene Sequencers</vt:lpstr>
      <vt:lpstr>What does 1 TFLOPs Look Like?</vt:lpstr>
      <vt:lpstr>Why Bother?</vt:lpstr>
      <vt:lpstr>Why Bother with HPC at All?</vt:lpstr>
      <vt:lpstr>Why HPC is Worth the Bother</vt:lpstr>
      <vt:lpstr>The Future is Now</vt:lpstr>
      <vt:lpstr>Thanks for your attention!   Questions? www.oscer.ou.edu</vt:lpstr>
      <vt:lpstr>References</vt:lpstr>
    </vt:vector>
  </TitlesOfParts>
  <Company>University of Oklahoma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Supercomputing in Plain English: Overview</dc:title>
  <dc:creator>Henry Neeman</dc:creator>
  <cp:lastModifiedBy>Henry Neeman</cp:lastModifiedBy>
  <cp:revision>593</cp:revision>
  <cp:lastPrinted>1601-01-01T00:00:00Z</cp:lastPrinted>
  <dcterms:created xsi:type="dcterms:W3CDTF">2001-08-18T12:37:15Z</dcterms:created>
  <dcterms:modified xsi:type="dcterms:W3CDTF">2018-01-23T17:25:31Z</dcterms:modified>
</cp:coreProperties>
</file>