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2.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harts/chart3.xml" ContentType="application/vnd.openxmlformats-officedocument.drawingml.chart+xml"/>
  <Override PartName="/ppt/tags/tag103.xml" ContentType="application/vnd.openxmlformats-officedocument.presentationml.tags+xml"/>
  <Override PartName="/ppt/tags/tag104.xml" ContentType="application/vnd.openxmlformats-officedocument.presentationml.tags+xml"/>
  <Override PartName="/ppt/charts/chart4.xml" ContentType="application/vnd.openxmlformats-officedocument.drawingml.chart+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17"/>
  </p:notesMasterIdLst>
  <p:handoutMasterIdLst>
    <p:handoutMasterId r:id="rId118"/>
  </p:handoutMasterIdLst>
  <p:sldIdLst>
    <p:sldId id="701" r:id="rId2"/>
    <p:sldId id="722" r:id="rId3"/>
    <p:sldId id="724" r:id="rId4"/>
    <p:sldId id="735" r:id="rId5"/>
    <p:sldId id="726" r:id="rId6"/>
    <p:sldId id="736" r:id="rId7"/>
    <p:sldId id="737" r:id="rId8"/>
    <p:sldId id="729" r:id="rId9"/>
    <p:sldId id="730" r:id="rId10"/>
    <p:sldId id="731" r:id="rId11"/>
    <p:sldId id="763" r:id="rId12"/>
    <p:sldId id="741" r:id="rId13"/>
    <p:sldId id="773" r:id="rId14"/>
    <p:sldId id="732" r:id="rId15"/>
    <p:sldId id="733" r:id="rId16"/>
    <p:sldId id="739" r:id="rId17"/>
    <p:sldId id="740" r:id="rId18"/>
    <p:sldId id="639" r:id="rId19"/>
    <p:sldId id="640" r:id="rId20"/>
    <p:sldId id="641" r:id="rId21"/>
    <p:sldId id="347" r:id="rId22"/>
    <p:sldId id="699" r:id="rId23"/>
    <p:sldId id="348" r:id="rId24"/>
    <p:sldId id="349" r:id="rId25"/>
    <p:sldId id="350" r:id="rId26"/>
    <p:sldId id="260" r:id="rId27"/>
    <p:sldId id="651" r:id="rId28"/>
    <p:sldId id="652" r:id="rId29"/>
    <p:sldId id="653" r:id="rId30"/>
    <p:sldId id="654" r:id="rId31"/>
    <p:sldId id="678" r:id="rId32"/>
    <p:sldId id="656" r:id="rId33"/>
    <p:sldId id="721" r:id="rId34"/>
    <p:sldId id="657" r:id="rId35"/>
    <p:sldId id="658" r:id="rId36"/>
    <p:sldId id="659" r:id="rId37"/>
    <p:sldId id="660" r:id="rId38"/>
    <p:sldId id="661" r:id="rId39"/>
    <p:sldId id="662" r:id="rId40"/>
    <p:sldId id="764" r:id="rId41"/>
    <p:sldId id="765" r:id="rId42"/>
    <p:sldId id="766" r:id="rId43"/>
    <p:sldId id="767" r:id="rId44"/>
    <p:sldId id="768" r:id="rId45"/>
    <p:sldId id="769" r:id="rId46"/>
    <p:sldId id="770" r:id="rId47"/>
    <p:sldId id="771" r:id="rId48"/>
    <p:sldId id="772" r:id="rId49"/>
    <p:sldId id="742" r:id="rId50"/>
    <p:sldId id="743" r:id="rId51"/>
    <p:sldId id="744" r:id="rId52"/>
    <p:sldId id="745" r:id="rId53"/>
    <p:sldId id="746" r:id="rId54"/>
    <p:sldId id="747" r:id="rId55"/>
    <p:sldId id="748" r:id="rId56"/>
    <p:sldId id="749" r:id="rId57"/>
    <p:sldId id="750" r:id="rId58"/>
    <p:sldId id="751" r:id="rId59"/>
    <p:sldId id="752" r:id="rId60"/>
    <p:sldId id="753" r:id="rId61"/>
    <p:sldId id="754" r:id="rId62"/>
    <p:sldId id="755" r:id="rId63"/>
    <p:sldId id="756" r:id="rId64"/>
    <p:sldId id="757" r:id="rId65"/>
    <p:sldId id="758" r:id="rId66"/>
    <p:sldId id="759" r:id="rId67"/>
    <p:sldId id="760" r:id="rId68"/>
    <p:sldId id="761" r:id="rId69"/>
    <p:sldId id="503" r:id="rId70"/>
    <p:sldId id="510" r:id="rId71"/>
    <p:sldId id="505" r:id="rId72"/>
    <p:sldId id="568" r:id="rId73"/>
    <p:sldId id="569" r:id="rId74"/>
    <p:sldId id="508" r:id="rId75"/>
    <p:sldId id="509" r:id="rId76"/>
    <p:sldId id="343" r:id="rId77"/>
    <p:sldId id="344" r:id="rId78"/>
    <p:sldId id="419" r:id="rId79"/>
    <p:sldId id="369" r:id="rId80"/>
    <p:sldId id="649" r:id="rId81"/>
    <p:sldId id="265" r:id="rId82"/>
    <p:sldId id="680" r:id="rId83"/>
    <p:sldId id="283" r:id="rId84"/>
    <p:sldId id="333" r:id="rId85"/>
    <p:sldId id="304" r:id="rId86"/>
    <p:sldId id="305" r:id="rId87"/>
    <p:sldId id="306" r:id="rId88"/>
    <p:sldId id="307" r:id="rId89"/>
    <p:sldId id="308" r:id="rId90"/>
    <p:sldId id="309" r:id="rId91"/>
    <p:sldId id="310" r:id="rId92"/>
    <p:sldId id="338" r:id="rId93"/>
    <p:sldId id="553" r:id="rId94"/>
    <p:sldId id="552" r:id="rId95"/>
    <p:sldId id="339" r:id="rId96"/>
    <p:sldId id="623" r:id="rId97"/>
    <p:sldId id="624" r:id="rId98"/>
    <p:sldId id="698" r:id="rId99"/>
    <p:sldId id="697" r:id="rId100"/>
    <p:sldId id="700" r:id="rId101"/>
    <p:sldId id="626" r:id="rId102"/>
    <p:sldId id="627" r:id="rId103"/>
    <p:sldId id="628" r:id="rId104"/>
    <p:sldId id="629" r:id="rId105"/>
    <p:sldId id="630" r:id="rId106"/>
    <p:sldId id="692" r:id="rId107"/>
    <p:sldId id="313" r:id="rId108"/>
    <p:sldId id="314" r:id="rId109"/>
    <p:sldId id="315" r:id="rId110"/>
    <p:sldId id="382" r:id="rId111"/>
    <p:sldId id="762" r:id="rId112"/>
    <p:sldId id="719" r:id="rId113"/>
    <p:sldId id="682" r:id="rId114"/>
    <p:sldId id="467" r:id="rId115"/>
    <p:sldId id="270" r:id="rId116"/>
  </p:sldIdLst>
  <p:sldSz cx="9144000" cy="6858000" type="screen4x3"/>
  <p:notesSz cx="6858000" cy="9144000"/>
  <p:custDataLst>
    <p:tags r:id="rId119"/>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59" d="100"/>
          <a:sy n="59" d="100"/>
        </p:scale>
        <p:origin x="-1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mooth val="0"/>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mooth val="0"/>
        </c:ser>
        <c:dLbls>
          <c:showLegendKey val="0"/>
          <c:showVal val="0"/>
          <c:showCatName val="0"/>
          <c:showSerName val="0"/>
          <c:showPercent val="0"/>
          <c:showBubbleSize val="0"/>
        </c:dLbls>
        <c:axId val="75984256"/>
        <c:axId val="76781824"/>
      </c:scatterChart>
      <c:valAx>
        <c:axId val="75984256"/>
        <c:scaling>
          <c:orientation val="minMax"/>
        </c:scaling>
        <c:delete val="0"/>
        <c:axPos val="b"/>
        <c:numFmt formatCode="General" sourceLinked="1"/>
        <c:majorTickMark val="out"/>
        <c:minorTickMark val="none"/>
        <c:tickLblPos val="nextTo"/>
        <c:txPr>
          <a:bodyPr/>
          <a:lstStyle/>
          <a:p>
            <a:pPr>
              <a:defRPr sz="1600" baseline="0"/>
            </a:pPr>
            <a:endParaRPr lang="en-US"/>
          </a:p>
        </c:txPr>
        <c:crossAx val="76781824"/>
        <c:crosses val="autoZero"/>
        <c:crossBetween val="midCat"/>
      </c:valAx>
      <c:valAx>
        <c:axId val="76781824"/>
        <c:scaling>
          <c:logBase val="10"/>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75984256"/>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dirty="0" smtClean="0"/>
              <a:t>Compound Annual Growth Rate: 29%</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dirty="0" smtClean="0"/>
              <a:t>Doubling Period: 2.4 years</a:t>
            </a:r>
          </a:p>
        </c:rich>
      </c:tx>
      <c:overlay val="0"/>
    </c:title>
    <c:autoTitleDeleted val="0"/>
    <c:plotArea>
      <c:layout/>
      <c:lineChart>
        <c:grouping val="standard"/>
        <c:varyColors val="0"/>
        <c:ser>
          <c:idx val="0"/>
          <c:order val="0"/>
          <c:tx>
            <c:strRef>
              <c:f>'Sheet1'!$B$1</c:f>
              <c:strCache>
                <c:ptCount val="1"/>
                <c:pt idx="0">
                  <c:v># Users</c:v>
                </c:pt>
              </c:strCache>
            </c:strRef>
          </c:tx>
          <c:spPr>
            <a:ln>
              <a:solidFill>
                <a:srgbClr val="0070C0"/>
              </a:solidFill>
            </a:ln>
          </c:spPr>
          <c:marker>
            <c:spPr>
              <a:solidFill>
                <a:srgbClr val="0070C0"/>
              </a:solidFill>
              <a:ln>
                <a:solidFill>
                  <a:srgbClr val="0070C0"/>
                </a:solid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44</c:v>
                </c:pt>
                <c:pt idx="1">
                  <c:v>156</c:v>
                </c:pt>
                <c:pt idx="2">
                  <c:v>200</c:v>
                </c:pt>
                <c:pt idx="3">
                  <c:v>245</c:v>
                </c:pt>
                <c:pt idx="4">
                  <c:v>300</c:v>
                </c:pt>
                <c:pt idx="5">
                  <c:v>380</c:v>
                </c:pt>
                <c:pt idx="6">
                  <c:v>450</c:v>
                </c:pt>
                <c:pt idx="7">
                  <c:v>580</c:v>
                </c:pt>
                <c:pt idx="8">
                  <c:v>700</c:v>
                </c:pt>
                <c:pt idx="9">
                  <c:v>750</c:v>
                </c:pt>
                <c:pt idx="10">
                  <c:v>813</c:v>
                </c:pt>
              </c:numCache>
            </c:numRef>
          </c:val>
          <c:smooth val="0"/>
        </c:ser>
        <c:dLbls>
          <c:showLegendKey val="0"/>
          <c:showVal val="0"/>
          <c:showCatName val="0"/>
          <c:showSerName val="0"/>
          <c:showPercent val="0"/>
          <c:showBubbleSize val="0"/>
        </c:dLbls>
        <c:marker val="1"/>
        <c:smooth val="0"/>
        <c:axId val="35395840"/>
        <c:axId val="35398016"/>
      </c:lineChart>
      <c:catAx>
        <c:axId val="35395840"/>
        <c:scaling>
          <c:orientation val="minMax"/>
        </c:scaling>
        <c:delete val="0"/>
        <c:axPos val="b"/>
        <c:numFmt formatCode="General" sourceLinked="1"/>
        <c:majorTickMark val="out"/>
        <c:minorTickMark val="none"/>
        <c:tickLblPos val="nextTo"/>
        <c:crossAx val="35398016"/>
        <c:crosses val="autoZero"/>
        <c:auto val="1"/>
        <c:lblAlgn val="ctr"/>
        <c:lblOffset val="100"/>
        <c:noMultiLvlLbl val="0"/>
      </c:catAx>
      <c:valAx>
        <c:axId val="35398016"/>
        <c:scaling>
          <c:orientation val="minMax"/>
        </c:scaling>
        <c:delete val="0"/>
        <c:axPos val="l"/>
        <c:majorGridlines/>
        <c:numFmt formatCode="General" sourceLinked="1"/>
        <c:majorTickMark val="out"/>
        <c:minorTickMark val="none"/>
        <c:tickLblPos val="nextTo"/>
        <c:crossAx val="353958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mooth val="0"/>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mooth val="0"/>
        </c:ser>
        <c:dLbls>
          <c:showLegendKey val="0"/>
          <c:showVal val="0"/>
          <c:showCatName val="0"/>
          <c:showSerName val="0"/>
          <c:showPercent val="0"/>
          <c:showBubbleSize val="0"/>
        </c:dLbls>
        <c:axId val="81447552"/>
        <c:axId val="81505664"/>
      </c:scatterChart>
      <c:valAx>
        <c:axId val="81447552"/>
        <c:scaling>
          <c:orientation val="minMax"/>
        </c:scaling>
        <c:delete val="0"/>
        <c:axPos val="b"/>
        <c:numFmt formatCode="General" sourceLinked="1"/>
        <c:majorTickMark val="out"/>
        <c:minorTickMark val="none"/>
        <c:tickLblPos val="nextTo"/>
        <c:txPr>
          <a:bodyPr/>
          <a:lstStyle/>
          <a:p>
            <a:pPr>
              <a:defRPr sz="1600" baseline="0"/>
            </a:pPr>
            <a:endParaRPr lang="en-US"/>
          </a:p>
        </c:txPr>
        <c:crossAx val="81505664"/>
        <c:crosses val="autoZero"/>
        <c:crossBetween val="midCat"/>
      </c:valAx>
      <c:valAx>
        <c:axId val="81505664"/>
        <c:scaling>
          <c:logBase val="10"/>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81447552"/>
        <c:crosses val="autoZero"/>
        <c:crossBetween val="midCat"/>
      </c:valAx>
    </c:plotArea>
    <c:legend>
      <c:legendPos val="r"/>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mooth val="0"/>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mooth val="0"/>
        </c:ser>
        <c:dLbls>
          <c:showLegendKey val="0"/>
          <c:showVal val="0"/>
          <c:showCatName val="0"/>
          <c:showSerName val="0"/>
          <c:showPercent val="0"/>
          <c:showBubbleSize val="0"/>
        </c:dLbls>
        <c:axId val="109273088"/>
        <c:axId val="109494656"/>
      </c:scatterChart>
      <c:valAx>
        <c:axId val="109273088"/>
        <c:scaling>
          <c:orientation val="minMax"/>
        </c:scaling>
        <c:delete val="0"/>
        <c:axPos val="b"/>
        <c:numFmt formatCode="General" sourceLinked="1"/>
        <c:majorTickMark val="out"/>
        <c:minorTickMark val="none"/>
        <c:tickLblPos val="nextTo"/>
        <c:txPr>
          <a:bodyPr/>
          <a:lstStyle/>
          <a:p>
            <a:pPr>
              <a:defRPr sz="1600" baseline="0"/>
            </a:pPr>
            <a:endParaRPr lang="en-US"/>
          </a:p>
        </c:txPr>
        <c:crossAx val="109494656"/>
        <c:crosses val="autoZero"/>
        <c:crossBetween val="midCat"/>
      </c:valAx>
      <c:valAx>
        <c:axId val="109494656"/>
        <c:scaling>
          <c:logBase val="10"/>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109273088"/>
        <c:crosses val="autoZero"/>
        <c:crossBetween val="midCat"/>
      </c:valAx>
    </c:plotArea>
    <c:legend>
      <c:legendPos val="r"/>
      <c:overlay val="0"/>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Overview</a:t>
            </a:r>
          </a:p>
          <a:p>
            <a:pPr>
              <a:defRPr/>
            </a:pPr>
            <a:r>
              <a:rPr lang="en-US" dirty="0" smtClean="0"/>
              <a:t>Tue Jan 22 2013</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Overview</a:t>
            </a:r>
          </a:p>
          <a:p>
            <a:pPr>
              <a:defRPr/>
            </a:pPr>
            <a:r>
              <a:rPr lang="en-US" dirty="0" smtClean="0"/>
              <a:t>Tue Jan 22 2013</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15200" y="6192987"/>
            <a:ext cx="692285" cy="533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sipe2013@gmail.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1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113.xml"/><Relationship Id="rId6" Type="http://schemas.openxmlformats.org/officeDocument/2006/relationships/image" Target="../media/image48.jpeg"/><Relationship Id="rId5" Type="http://schemas.openxmlformats.org/officeDocument/2006/relationships/image" Target="../media/image36.jpeg"/><Relationship Id="rId4" Type="http://schemas.openxmlformats.org/officeDocument/2006/relationships/image" Target="../media/image47.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4.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hyperlink" Target="http://www.oscer.ou.edu/"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neeman@o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hyperlink" Target="http://www.oscer.ou.edu/"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2.xml"/><Relationship Id="rId7" Type="http://schemas.openxmlformats.org/officeDocument/2006/relationships/image" Target="../media/image24.e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slideLayout" Target="../slideLayouts/slideLayout6.xml"/><Relationship Id="rId9" Type="http://schemas.openxmlformats.org/officeDocument/2006/relationships/hyperlink" Target="http://www.top500.org/"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5.wmf"/><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hyperlink" Target="http://www.internet2.edu/"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center.njvid.net/videos/livestreams/page1/" TargetMode="External"/><Relationship Id="rId2" Type="http://schemas.openxmlformats.org/officeDocument/2006/relationships/hyperlink" Target="http://www.onenet.net/technical-resources/video/sipe-strea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44.wmf"/><Relationship Id="rId4" Type="http://schemas.openxmlformats.org/officeDocument/2006/relationships/image" Target="../media/image43.jpe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42.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45.wmf"/></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6.xml"/><Relationship Id="rId1" Type="http://schemas.openxmlformats.org/officeDocument/2006/relationships/tags" Target="../tags/tag7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8.xml"/><Relationship Id="rId1" Type="http://schemas.openxmlformats.org/officeDocument/2006/relationships/tags" Target="../tags/tag77.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0.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2.xml"/><Relationship Id="rId1" Type="http://schemas.openxmlformats.org/officeDocument/2006/relationships/tags" Target="../tags/tag8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4.xml"/><Relationship Id="rId1" Type="http://schemas.openxmlformats.org/officeDocument/2006/relationships/tags" Target="../tags/tag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6.xml"/><Relationship Id="rId1" Type="http://schemas.openxmlformats.org/officeDocument/2006/relationships/tags" Target="../tags/tag85.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8.xml"/><Relationship Id="rId1" Type="http://schemas.openxmlformats.org/officeDocument/2006/relationships/tags" Target="../tags/tag87.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0.xml"/><Relationship Id="rId1" Type="http://schemas.openxmlformats.org/officeDocument/2006/relationships/tags" Target="../tags/tag89.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9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02.xml"/><Relationship Id="rId7" Type="http://schemas.openxmlformats.org/officeDocument/2006/relationships/image" Target="../media/image24.emf"/><Relationship Id="rId2" Type="http://schemas.openxmlformats.org/officeDocument/2006/relationships/tags" Target="../tags/tag101.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hyperlink" Target="http://www.top500.org/" TargetMode="External"/></Relationships>
</file>

<file path=ppt/slides/_rels/slide9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104.xml"/><Relationship Id="rId7" Type="http://schemas.openxmlformats.org/officeDocument/2006/relationships/image" Target="../media/image24.emf"/><Relationship Id="rId2" Type="http://schemas.openxmlformats.org/officeDocument/2006/relationships/tags" Target="../tags/tag103.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slideLayout" Target="../slideLayouts/slideLayout6.xml"/><Relationship Id="rId9" Type="http://schemas.openxmlformats.org/officeDocument/2006/relationships/hyperlink" Target="http://www.top500.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Overview:</a:t>
            </a:r>
            <a:br>
              <a:rPr lang="en-US" sz="3600" dirty="0" smtClean="0">
                <a:solidFill>
                  <a:schemeClr val="tx1"/>
                </a:solidFill>
              </a:rPr>
            </a:br>
            <a:r>
              <a:rPr lang="en-US" sz="3600" dirty="0" smtClean="0">
                <a:solidFill>
                  <a:schemeClr val="tx1"/>
                </a:solidFill>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2200" b="1" dirty="0" smtClean="0"/>
              <a:t>OU Supercomputing Center for Education &amp; Research (OSCER)</a:t>
            </a:r>
          </a:p>
          <a:p>
            <a:pPr eaLnBrk="1" hangingPunct="1">
              <a:lnSpc>
                <a:spcPct val="90000"/>
              </a:lnSpc>
              <a:spcBef>
                <a:spcPts val="0"/>
              </a:spcBef>
            </a:pPr>
            <a:r>
              <a:rPr lang="en-US" sz="2000" b="1" dirty="0" smtClean="0"/>
              <a:t>University of Oklahoma</a:t>
            </a:r>
          </a:p>
          <a:p>
            <a:pPr eaLnBrk="1" hangingPunct="1">
              <a:spcBef>
                <a:spcPts val="0"/>
              </a:spcBef>
            </a:pPr>
            <a:r>
              <a:rPr lang="en-US" sz="1800" b="1" dirty="0" smtClean="0"/>
              <a:t>Tuesday January 22 2013</a:t>
            </a:r>
          </a:p>
        </p:txBody>
      </p:sp>
      <p:grpSp>
        <p:nvGrpSpPr>
          <p:cNvPr id="2"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167345"/>
            <a:ext cx="2008659" cy="154765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10</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2"/>
              </a:rPr>
              <a:t>sipe2013@gmail.com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extLst>
      <p:ext uri="{BB962C8B-B14F-4D97-AF65-F5344CB8AC3E}">
        <p14:creationId xmlns:p14="http://schemas.microsoft.com/office/powerpoint/2010/main" val="274510341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 Uncanny!</a:t>
            </a:r>
            <a:endParaRPr lang="en-US" dirty="0"/>
          </a:p>
        </p:txBody>
      </p:sp>
      <p:sp>
        <p:nvSpPr>
          <p:cNvPr id="3" name="Content Placeholder 2"/>
          <p:cNvSpPr>
            <a:spLocks noGrp="1"/>
          </p:cNvSpPr>
          <p:nvPr>
            <p:ph idx="1"/>
          </p:nvPr>
        </p:nvSpPr>
        <p:spPr/>
        <p:txBody>
          <a:bodyPr/>
          <a:lstStyle/>
          <a:p>
            <a:r>
              <a:rPr lang="en-US" dirty="0" smtClean="0"/>
              <a:t>Nov 1971: Intel 4004 – 2300 transistors</a:t>
            </a:r>
          </a:p>
          <a:p>
            <a:r>
              <a:rPr lang="en-US" dirty="0" smtClean="0"/>
              <a:t>March 2010: Intel Nehalem </a:t>
            </a:r>
            <a:r>
              <a:rPr lang="en-US" dirty="0" err="1" smtClean="0"/>
              <a:t>Beckton</a:t>
            </a:r>
            <a:r>
              <a:rPr lang="en-US" dirty="0" smtClean="0"/>
              <a:t> – 2.3 billion transistors</a:t>
            </a:r>
          </a:p>
          <a:p>
            <a:r>
              <a:rPr lang="en-US" dirty="0" smtClean="0"/>
              <a:t>Factor of 1M improvement in 38 1/3 years</a:t>
            </a:r>
          </a:p>
          <a:p>
            <a:r>
              <a:rPr lang="en-US" dirty="0" smtClean="0"/>
              <a:t>2</a:t>
            </a:r>
            <a:r>
              <a:rPr lang="en-US" baseline="30000" dirty="0" smtClean="0"/>
              <a:t>(38.33 years / 1.9232455)</a:t>
            </a:r>
            <a:r>
              <a:rPr lang="en-US" dirty="0" smtClean="0"/>
              <a:t> = 1,000,000</a:t>
            </a:r>
          </a:p>
          <a:p>
            <a:endParaRPr lang="en-US" baseline="30000" dirty="0" smtClean="0"/>
          </a:p>
          <a:p>
            <a:pPr>
              <a:buNone/>
            </a:pPr>
            <a:r>
              <a:rPr lang="en-US" dirty="0" smtClean="0"/>
              <a:t>So, transistor density has doubled every 23 months:</a:t>
            </a:r>
          </a:p>
          <a:p>
            <a:pPr>
              <a:buNone/>
            </a:pPr>
            <a:endParaRPr lang="en-US" dirty="0" smtClean="0"/>
          </a:p>
          <a:p>
            <a:pPr>
              <a:buNone/>
            </a:pPr>
            <a:r>
              <a:rPr lang="en-US" b="1" dirty="0" smtClean="0"/>
              <a:t>UNCANNILY ACCURATE PREDICTION!</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101</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102</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103</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104</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105</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106</a:t>
            </a:fld>
            <a:endParaRPr lang="en-US"/>
          </a:p>
        </p:txBody>
      </p:sp>
      <p:sp>
        <p:nvSpPr>
          <p:cNvPr id="75780" name="Rectangle 2"/>
          <p:cNvSpPr>
            <a:spLocks noGrp="1" noChangeArrowheads="1"/>
          </p:cNvSpPr>
          <p:nvPr>
            <p:ph type="title"/>
          </p:nvPr>
        </p:nvSpPr>
        <p:spPr/>
        <p:txBody>
          <a:bodyPr/>
          <a:lstStyle/>
          <a:p>
            <a:pPr eaLnBrk="1" hangingPunct="1"/>
            <a:r>
              <a:rPr lang="en-US" sz="3600" dirty="0" smtClean="0"/>
              <a:t>Moore’s Law on Gene Sequencers</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dirty="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cxnSp>
        <p:nvCxnSpPr>
          <p:cNvPr id="20" name="Straight Connector 19"/>
          <p:cNvCxnSpPr>
            <a:stCxn id="75789" idx="0"/>
          </p:cNvCxnSpPr>
          <p:nvPr/>
        </p:nvCxnSpPr>
        <p:spPr bwMode="auto">
          <a:xfrm flipV="1">
            <a:off x="990600" y="1752600"/>
            <a:ext cx="762000" cy="3733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2" name="TextBox 21"/>
          <p:cNvSpPr txBox="1"/>
          <p:nvPr/>
        </p:nvSpPr>
        <p:spPr>
          <a:xfrm>
            <a:off x="128592" y="2286000"/>
            <a:ext cx="2438400" cy="369332"/>
          </a:xfrm>
          <a:prstGeom prst="rect">
            <a:avLst/>
          </a:prstGeom>
          <a:noFill/>
          <a:ln>
            <a:solidFill>
              <a:schemeClr val="tx1"/>
            </a:solidFill>
          </a:ln>
          <a:scene3d>
            <a:camera prst="orthographicFront">
              <a:rot lat="0" lon="0" rev="4740000"/>
            </a:camera>
            <a:lightRig rig="threePt" dir="t"/>
          </a:scene3d>
        </p:spPr>
        <p:txBody>
          <a:bodyPr wrap="square" rtlCol="0">
            <a:spAutoFit/>
          </a:bodyPr>
          <a:lstStyle/>
          <a:p>
            <a:r>
              <a:rPr lang="en-US" dirty="0" smtClean="0"/>
              <a:t>Gene Sequencing</a:t>
            </a:r>
            <a:endParaRPr lang="en-US" dirty="0"/>
          </a:p>
        </p:txBody>
      </p:sp>
      <p:sp>
        <p:nvSpPr>
          <p:cNvPr id="23" name="TextBox 22"/>
          <p:cNvSpPr txBox="1"/>
          <p:nvPr/>
        </p:nvSpPr>
        <p:spPr>
          <a:xfrm>
            <a:off x="1828800" y="1295400"/>
            <a:ext cx="6248400" cy="646331"/>
          </a:xfrm>
          <a:prstGeom prst="rect">
            <a:avLst/>
          </a:prstGeom>
          <a:noFill/>
        </p:spPr>
        <p:txBody>
          <a:bodyPr wrap="square" rtlCol="0">
            <a:spAutoFit/>
          </a:bodyPr>
          <a:lstStyle/>
          <a:p>
            <a:pPr algn="l"/>
            <a:r>
              <a:rPr lang="en-US" dirty="0" smtClean="0"/>
              <a:t>Increases 10x every 16 months, compared to 2x every 23 months for CPUs.</a:t>
            </a:r>
            <a:endParaRPr lang="en-US" dirty="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108</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109</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dirty="0" smtClean="0"/>
              <a:t>What HPC gives you that you won’t get elsewhere is the ability to do </a:t>
            </a:r>
            <a:r>
              <a:rPr lang="en-US" b="1" u="sng" dirty="0" smtClean="0">
                <a:solidFill>
                  <a:schemeClr val="folHlink"/>
                </a:solidFill>
              </a:rPr>
              <a:t>bigger, better, more exciting science</a:t>
            </a:r>
            <a:r>
              <a:rPr lang="en-US" dirty="0" smtClean="0"/>
              <a:t>. If your code can run faster, that means that you can tackle much bigger problems in the same amount of time that you used to need for smaller problems.</a:t>
            </a:r>
          </a:p>
          <a:p>
            <a:pPr eaLnBrk="1" hangingPunct="1"/>
            <a:r>
              <a:rPr lang="en-US" dirty="0" smtClean="0"/>
              <a:t>HPC is important not only for its own sake, but also because what happens in HPC today will be on your desktop in about 10 to 15 years and on your cell phone in 25 years: it puts you </a:t>
            </a:r>
            <a:r>
              <a:rPr lang="en-US" b="1" u="sng" dirty="0" smtClean="0">
                <a:solidFill>
                  <a:schemeClr val="folHlink"/>
                </a:solidFill>
              </a:rPr>
              <a:t>ahead of the curve</a:t>
            </a:r>
            <a:r>
              <a:rPr lang="en-US" dirty="0"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p:txBody>
          <a:bodyPr/>
          <a:lstStyle/>
          <a:p>
            <a:pPr marL="0" indent="0">
              <a:spcBef>
                <a:spcPts val="0"/>
              </a:spcBef>
              <a:buNone/>
            </a:pPr>
            <a:r>
              <a:rPr lang="en-US" sz="2300" dirty="0"/>
              <a:t>Tue Jan 22: Overview: What the Heck is Supercomputing?</a:t>
            </a:r>
          </a:p>
          <a:p>
            <a:pPr marL="0" indent="0">
              <a:spcBef>
                <a:spcPts val="0"/>
              </a:spcBef>
              <a:buNone/>
            </a:pPr>
            <a:r>
              <a:rPr lang="en-US" sz="2300" dirty="0"/>
              <a:t>Tue Jan 29: The Tyranny of the Storage Hierarchy</a:t>
            </a:r>
          </a:p>
          <a:p>
            <a:pPr marL="0" indent="0">
              <a:spcBef>
                <a:spcPts val="0"/>
              </a:spcBef>
              <a:buNone/>
            </a:pPr>
            <a:r>
              <a:rPr lang="en-US" sz="2300" dirty="0"/>
              <a:t>Tue Feb 5: Instruction Level Parallelism</a:t>
            </a:r>
          </a:p>
          <a:p>
            <a:pPr marL="0" indent="0">
              <a:spcBef>
                <a:spcPts val="0"/>
              </a:spcBef>
              <a:buNone/>
            </a:pPr>
            <a:r>
              <a:rPr lang="en-US" sz="2300" dirty="0"/>
              <a:t>Tue Feb 12: Stupid Compiler Tricks</a:t>
            </a:r>
          </a:p>
          <a:p>
            <a:pPr marL="0" indent="0">
              <a:spcBef>
                <a:spcPts val="0"/>
              </a:spcBef>
              <a:buNone/>
            </a:pPr>
            <a:r>
              <a:rPr lang="en-US" sz="2300" dirty="0"/>
              <a:t>Tue Feb 19: Shared Memory Multithreading</a:t>
            </a:r>
          </a:p>
          <a:p>
            <a:pPr marL="0" indent="0">
              <a:spcBef>
                <a:spcPts val="0"/>
              </a:spcBef>
              <a:buNone/>
            </a:pPr>
            <a:r>
              <a:rPr lang="en-US" sz="2300" dirty="0"/>
              <a:t>Tue Feb 26: Distributed Multiprocessing</a:t>
            </a:r>
          </a:p>
          <a:p>
            <a:pPr marL="0" indent="0">
              <a:spcBef>
                <a:spcPts val="0"/>
              </a:spcBef>
              <a:buNone/>
            </a:pPr>
            <a:r>
              <a:rPr lang="en-US" sz="2300" dirty="0"/>
              <a:t>Tue March 5: Applications and Types of Parallelism</a:t>
            </a:r>
          </a:p>
          <a:p>
            <a:pPr marL="0" indent="0">
              <a:spcBef>
                <a:spcPts val="0"/>
              </a:spcBef>
              <a:buNone/>
            </a:pPr>
            <a:r>
              <a:rPr lang="en-US" sz="2300" dirty="0"/>
              <a:t>Tue March 12: Multicore Madness</a:t>
            </a:r>
          </a:p>
          <a:p>
            <a:pPr marL="0" indent="0">
              <a:spcBef>
                <a:spcPts val="0"/>
              </a:spcBef>
              <a:buNone/>
            </a:pPr>
            <a:r>
              <a:rPr lang="en-US" sz="2300" dirty="0"/>
              <a:t>Tue March 19: NO SESSION (OU's Spring Break)</a:t>
            </a:r>
          </a:p>
          <a:p>
            <a:pPr marL="0" indent="0">
              <a:spcBef>
                <a:spcPts val="0"/>
              </a:spcBef>
              <a:buNone/>
            </a:pPr>
            <a:r>
              <a:rPr lang="en-US" sz="2300" dirty="0"/>
              <a:t>Tue March 26: High Throughput Computing</a:t>
            </a:r>
          </a:p>
          <a:p>
            <a:pPr marL="0" indent="0">
              <a:spcBef>
                <a:spcPts val="0"/>
              </a:spcBef>
              <a:buNone/>
            </a:pPr>
            <a:r>
              <a:rPr lang="en-US" sz="2300" dirty="0"/>
              <a:t>Tue Apr 2: GPGPU: Number Crunching in Your Graphics Card</a:t>
            </a:r>
          </a:p>
          <a:p>
            <a:pPr marL="0" indent="0">
              <a:spcBef>
                <a:spcPts val="0"/>
              </a:spcBef>
              <a:buNone/>
            </a:pPr>
            <a:r>
              <a:rPr lang="en-US" sz="2300" dirty="0"/>
              <a:t>Tue Apr 9: Grab Bag: Scientific Libraries, I/O Libraries, </a:t>
            </a:r>
            <a:r>
              <a:rPr lang="en-US" sz="2300" dirty="0" smtClean="0"/>
              <a:t>Visualization</a:t>
            </a:r>
            <a:endParaRPr lang="en-US" sz="2300" dirty="0"/>
          </a:p>
        </p:txBody>
      </p:sp>
      <p:sp>
        <p:nvSpPr>
          <p:cNvPr id="4" name="Footer Placeholder 3"/>
          <p:cNvSpPr>
            <a:spLocks noGrp="1"/>
          </p:cNvSpPr>
          <p:nvPr>
            <p:ph type="ftr" sz="quarter" idx="10"/>
          </p:nvPr>
        </p:nvSpPr>
        <p:spPr/>
        <p:txBody>
          <a:bodyPr/>
          <a:lstStyle/>
          <a:p>
            <a:pPr>
              <a:defRPr/>
            </a:pPr>
            <a:r>
              <a:rPr lang="en-US" smtClean="0"/>
              <a:t>Supercomputing in Plain English: Overview</a:t>
            </a:r>
          </a:p>
          <a:p>
            <a:pPr>
              <a:defRPr/>
            </a:pPr>
            <a:r>
              <a:rPr lang="en-US"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spTree>
    <p:extLst>
      <p:ext uri="{BB962C8B-B14F-4D97-AF65-F5344CB8AC3E}">
        <p14:creationId xmlns:p14="http://schemas.microsoft.com/office/powerpoint/2010/main" val="2988050424"/>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110</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111</a:t>
            </a:fld>
            <a:endParaRPr lang="en-US"/>
          </a:p>
        </p:txBody>
      </p:sp>
      <p:sp>
        <p:nvSpPr>
          <p:cNvPr id="38916" name="Rectangle 2"/>
          <p:cNvSpPr>
            <a:spLocks noGrp="1" noChangeArrowheads="1"/>
          </p:cNvSpPr>
          <p:nvPr>
            <p:ph type="title"/>
          </p:nvPr>
        </p:nvSpPr>
        <p:spPr/>
        <p:txBody>
          <a:bodyPr/>
          <a:lstStyle/>
          <a:p>
            <a:pPr eaLnBrk="1" hangingPunct="1"/>
            <a:r>
              <a:rPr lang="en-US" dirty="0" smtClean="0"/>
              <a:t>What does 1 TFLOPs Look Like?</a:t>
            </a:r>
          </a:p>
        </p:txBody>
      </p:sp>
      <p:pic>
        <p:nvPicPr>
          <p:cNvPr id="202754" name="Picture 2" descr="http://i.imgur.com/qvTs0t.jpg"/>
          <p:cNvPicPr>
            <a:picLocks noChangeAspect="1" noChangeArrowheads="1"/>
          </p:cNvPicPr>
          <p:nvPr/>
        </p:nvPicPr>
        <p:blipFill>
          <a:blip r:embed="rId3" cstate="print"/>
          <a:srcRect/>
          <a:stretch>
            <a:fillRect/>
          </a:stretch>
        </p:blipFill>
        <p:spPr bwMode="auto">
          <a:xfrm>
            <a:off x="6833112" y="3276600"/>
            <a:ext cx="1244088" cy="964169"/>
          </a:xfrm>
          <a:prstGeom prst="rect">
            <a:avLst/>
          </a:prstGeom>
          <a:noFill/>
        </p:spPr>
      </p:pic>
      <p:sp>
        <p:nvSpPr>
          <p:cNvPr id="17" name="TextBox 16"/>
          <p:cNvSpPr txBox="1"/>
          <p:nvPr/>
        </p:nvSpPr>
        <p:spPr>
          <a:xfrm>
            <a:off x="6248400" y="4191000"/>
            <a:ext cx="2743200" cy="369332"/>
          </a:xfrm>
          <a:prstGeom prst="rect">
            <a:avLst/>
          </a:prstGeom>
          <a:noFill/>
        </p:spPr>
        <p:txBody>
          <a:bodyPr wrap="square" rtlCol="0">
            <a:spAutoFit/>
          </a:bodyPr>
          <a:lstStyle/>
          <a:p>
            <a:r>
              <a:rPr lang="en-US" dirty="0" smtClean="0"/>
              <a:t>NVIDIA </a:t>
            </a:r>
            <a:r>
              <a:rPr lang="en-US" dirty="0" err="1" smtClean="0"/>
              <a:t>Kepler</a:t>
            </a:r>
            <a:r>
              <a:rPr lang="en-US" dirty="0" smtClean="0"/>
              <a:t> K20</a:t>
            </a:r>
            <a:r>
              <a:rPr lang="en-US" baseline="30000" dirty="0" smtClean="0"/>
              <a:t>[15]</a:t>
            </a:r>
            <a:endParaRPr lang="en-US" baseline="30000" dirty="0"/>
          </a:p>
        </p:txBody>
      </p:sp>
      <p:pic>
        <p:nvPicPr>
          <p:cNvPr id="202756" name="Picture 4" descr="https://encrypted-tbn3.gstatic.com/images?q=tbn:ANd9GcQq0SclRUJgPSi6TEvKK_OrZl5Rsir8Yy6_HO38ma7qop3q2Qk8lQ"/>
          <p:cNvPicPr>
            <a:picLocks noChangeAspect="1" noChangeArrowheads="1"/>
          </p:cNvPicPr>
          <p:nvPr/>
        </p:nvPicPr>
        <p:blipFill>
          <a:blip r:embed="rId4" cstate="print"/>
          <a:srcRect/>
          <a:stretch>
            <a:fillRect/>
          </a:stretch>
        </p:blipFill>
        <p:spPr bwMode="auto">
          <a:xfrm>
            <a:off x="6629400" y="4724400"/>
            <a:ext cx="1591355" cy="1000923"/>
          </a:xfrm>
          <a:prstGeom prst="rect">
            <a:avLst/>
          </a:prstGeom>
          <a:noFill/>
        </p:spPr>
      </p:pic>
      <p:sp>
        <p:nvSpPr>
          <p:cNvPr id="19" name="TextBox 18"/>
          <p:cNvSpPr txBox="1"/>
          <p:nvPr/>
        </p:nvSpPr>
        <p:spPr>
          <a:xfrm>
            <a:off x="6248400" y="5638800"/>
            <a:ext cx="2743200" cy="369332"/>
          </a:xfrm>
          <a:prstGeom prst="rect">
            <a:avLst/>
          </a:prstGeom>
          <a:noFill/>
        </p:spPr>
        <p:txBody>
          <a:bodyPr wrap="square" rtlCol="0">
            <a:spAutoFit/>
          </a:bodyPr>
          <a:lstStyle/>
          <a:p>
            <a:r>
              <a:rPr lang="en-US" dirty="0" smtClean="0"/>
              <a:t>Intel MIC Xeon PHI</a:t>
            </a:r>
            <a:r>
              <a:rPr lang="en-US" baseline="30000" dirty="0" smtClean="0"/>
              <a:t>[16]</a:t>
            </a:r>
            <a:endParaRPr lang="en-US" baseline="30000" dirty="0"/>
          </a:p>
        </p:txBody>
      </p:sp>
      <p:sp>
        <p:nvSpPr>
          <p:cNvPr id="21" name="TextBox 20"/>
          <p:cNvSpPr txBox="1"/>
          <p:nvPr/>
        </p:nvSpPr>
        <p:spPr>
          <a:xfrm>
            <a:off x="6553200" y="1219200"/>
            <a:ext cx="2209800" cy="461665"/>
          </a:xfrm>
          <a:prstGeom prst="rect">
            <a:avLst/>
          </a:prstGeom>
          <a:noFill/>
        </p:spPr>
        <p:txBody>
          <a:bodyPr wrap="square" rtlCol="0">
            <a:spAutoFit/>
          </a:bodyPr>
          <a:lstStyle/>
          <a:p>
            <a:r>
              <a:rPr lang="en-US" sz="2400" b="1" dirty="0" smtClean="0"/>
              <a:t>2012: Card</a:t>
            </a:r>
            <a:endParaRPr lang="en-US" sz="2400" b="1" dirty="0"/>
          </a:p>
        </p:txBody>
      </p:sp>
      <p:pic>
        <p:nvPicPr>
          <p:cNvPr id="38918" name="Picture 4" descr="boomerback1"/>
          <p:cNvPicPr>
            <a:picLocks noChangeAspect="1" noChangeArrowheads="1"/>
          </p:cNvPicPr>
          <p:nvPr/>
        </p:nvPicPr>
        <p:blipFill>
          <a:blip r:embed="rId5" cstate="print"/>
          <a:srcRect/>
          <a:stretch>
            <a:fillRect/>
          </a:stretch>
        </p:blipFill>
        <p:spPr bwMode="auto">
          <a:xfrm>
            <a:off x="3352800" y="1633536"/>
            <a:ext cx="2819400" cy="3759200"/>
          </a:xfrm>
          <a:prstGeom prst="rect">
            <a:avLst/>
          </a:prstGeom>
          <a:noFill/>
          <a:ln w="9525">
            <a:noFill/>
            <a:miter lim="800000"/>
            <a:headEnd/>
            <a:tailEnd/>
          </a:ln>
        </p:spPr>
      </p:pic>
      <p:sp>
        <p:nvSpPr>
          <p:cNvPr id="15" name="TextBox 14"/>
          <p:cNvSpPr txBox="1"/>
          <p:nvPr/>
        </p:nvSpPr>
        <p:spPr>
          <a:xfrm>
            <a:off x="2590800" y="5410200"/>
            <a:ext cx="4191000" cy="584775"/>
          </a:xfrm>
          <a:prstGeom prst="rect">
            <a:avLst/>
          </a:prstGeom>
          <a:noFill/>
        </p:spPr>
        <p:txBody>
          <a:bodyPr wrap="square" rtlCol="0">
            <a:spAutoFit/>
          </a:bodyPr>
          <a:lstStyle/>
          <a:p>
            <a:r>
              <a:rPr lang="en-US" sz="1600" dirty="0" smtClean="0">
                <a:latin typeface="Courier New" pitchFamily="49" charset="0"/>
                <a:cs typeface="Courier New" pitchFamily="49" charset="0"/>
              </a:rPr>
              <a:t>boomer.oscer.ou.edu</a:t>
            </a:r>
            <a:endParaRPr lang="en-US" sz="1600" dirty="0" smtClean="0"/>
          </a:p>
          <a:p>
            <a:r>
              <a:rPr lang="en-US" sz="1600" dirty="0" smtClean="0"/>
              <a:t>In service 2002-5: 11 racks</a:t>
            </a:r>
            <a:endParaRPr lang="en-US" sz="1600" dirty="0"/>
          </a:p>
        </p:txBody>
      </p:sp>
      <p:sp>
        <p:nvSpPr>
          <p:cNvPr id="22" name="TextBox 21"/>
          <p:cNvSpPr txBox="1"/>
          <p:nvPr/>
        </p:nvSpPr>
        <p:spPr>
          <a:xfrm>
            <a:off x="3352800" y="1219200"/>
            <a:ext cx="2819400" cy="461665"/>
          </a:xfrm>
          <a:prstGeom prst="rect">
            <a:avLst/>
          </a:prstGeom>
          <a:noFill/>
        </p:spPr>
        <p:txBody>
          <a:bodyPr wrap="square" rtlCol="0">
            <a:spAutoFit/>
          </a:bodyPr>
          <a:lstStyle/>
          <a:p>
            <a:r>
              <a:rPr lang="en-US" sz="2400" b="1" dirty="0" smtClean="0"/>
              <a:t>2002: Row</a:t>
            </a:r>
            <a:endParaRPr lang="en-US" sz="2400" b="1" dirty="0"/>
          </a:p>
        </p:txBody>
      </p:sp>
      <p:grpSp>
        <p:nvGrpSpPr>
          <p:cNvPr id="2" name="Group 27"/>
          <p:cNvGrpSpPr/>
          <p:nvPr/>
        </p:nvGrpSpPr>
        <p:grpSpPr>
          <a:xfrm>
            <a:off x="228600" y="1676400"/>
            <a:ext cx="2743200" cy="3008531"/>
            <a:chOff x="228600" y="1676400"/>
            <a:chExt cx="2743200" cy="3008531"/>
          </a:xfrm>
        </p:grpSpPr>
        <p:sp>
          <p:nvSpPr>
            <p:cNvPr id="24" name="TextBox 23"/>
            <p:cNvSpPr txBox="1"/>
            <p:nvPr/>
          </p:nvSpPr>
          <p:spPr>
            <a:xfrm>
              <a:off x="228600" y="1676400"/>
              <a:ext cx="2743200" cy="461665"/>
            </a:xfrm>
            <a:prstGeom prst="rect">
              <a:avLst/>
            </a:prstGeom>
            <a:noFill/>
          </p:spPr>
          <p:txBody>
            <a:bodyPr wrap="square" rtlCol="0">
              <a:spAutoFit/>
            </a:bodyPr>
            <a:lstStyle/>
            <a:p>
              <a:r>
                <a:rPr lang="en-US" sz="2400" b="1" dirty="0" smtClean="0"/>
                <a:t>1997: Room</a:t>
              </a:r>
              <a:endParaRPr lang="en-US" sz="2400" b="1" dirty="0"/>
            </a:p>
          </p:txBody>
        </p:sp>
        <p:sp>
          <p:nvSpPr>
            <p:cNvPr id="25" name="TextBox 24"/>
            <p:cNvSpPr txBox="1"/>
            <p:nvPr/>
          </p:nvSpPr>
          <p:spPr>
            <a:xfrm>
              <a:off x="304800" y="4038600"/>
              <a:ext cx="2438400" cy="646331"/>
            </a:xfrm>
            <a:prstGeom prst="rect">
              <a:avLst/>
            </a:prstGeom>
            <a:noFill/>
          </p:spPr>
          <p:txBody>
            <a:bodyPr wrap="square" rtlCol="0">
              <a:spAutoFit/>
            </a:bodyPr>
            <a:lstStyle/>
            <a:p>
              <a:r>
                <a:rPr lang="en-US" dirty="0" smtClean="0"/>
                <a:t>ASCI RED</a:t>
              </a:r>
              <a:r>
                <a:rPr lang="en-US" baseline="30000" dirty="0" smtClean="0"/>
                <a:t>[13]</a:t>
              </a:r>
            </a:p>
            <a:p>
              <a:r>
                <a:rPr lang="en-US" dirty="0" smtClean="0"/>
                <a:t>Sandia National Lab</a:t>
              </a:r>
              <a:endParaRPr lang="en-US" dirty="0"/>
            </a:p>
          </p:txBody>
        </p:sp>
        <p:pic>
          <p:nvPicPr>
            <p:cNvPr id="202760" name="Picture 8" descr="http://www.top500.org/files/imagecache/gallery/files/systems/Intel_ASCI_Red.jpg"/>
            <p:cNvPicPr>
              <a:picLocks noChangeAspect="1" noChangeArrowheads="1"/>
            </p:cNvPicPr>
            <p:nvPr/>
          </p:nvPicPr>
          <p:blipFill>
            <a:blip r:embed="rId6" cstate="print"/>
            <a:srcRect/>
            <a:stretch>
              <a:fillRect/>
            </a:stretch>
          </p:blipFill>
          <p:spPr bwMode="auto">
            <a:xfrm>
              <a:off x="228600" y="2133600"/>
              <a:ext cx="2743200" cy="1828800"/>
            </a:xfrm>
            <a:prstGeom prst="rect">
              <a:avLst/>
            </a:prstGeom>
            <a:noFill/>
          </p:spPr>
        </p:pic>
      </p:grpSp>
      <p:pic>
        <p:nvPicPr>
          <p:cNvPr id="202762" name="Picture 10" descr="http://media2.hpcwire.com/hpcwire/FirePro_w9000.png"/>
          <p:cNvPicPr>
            <a:picLocks noChangeAspect="1" noChangeArrowheads="1"/>
          </p:cNvPicPr>
          <p:nvPr/>
        </p:nvPicPr>
        <p:blipFill>
          <a:blip r:embed="rId7" cstate="print"/>
          <a:srcRect/>
          <a:stretch>
            <a:fillRect/>
          </a:stretch>
        </p:blipFill>
        <p:spPr bwMode="auto">
          <a:xfrm>
            <a:off x="6893983" y="1600200"/>
            <a:ext cx="1259417" cy="1047750"/>
          </a:xfrm>
          <a:prstGeom prst="rect">
            <a:avLst/>
          </a:prstGeom>
          <a:noFill/>
        </p:spPr>
      </p:pic>
      <p:sp>
        <p:nvSpPr>
          <p:cNvPr id="30" name="TextBox 29"/>
          <p:cNvSpPr txBox="1"/>
          <p:nvPr/>
        </p:nvSpPr>
        <p:spPr>
          <a:xfrm>
            <a:off x="6357936" y="2590800"/>
            <a:ext cx="2743200" cy="369332"/>
          </a:xfrm>
          <a:prstGeom prst="rect">
            <a:avLst/>
          </a:prstGeom>
          <a:noFill/>
        </p:spPr>
        <p:txBody>
          <a:bodyPr wrap="square" rtlCol="0">
            <a:spAutoFit/>
          </a:bodyPr>
          <a:lstStyle/>
          <a:p>
            <a:r>
              <a:rPr lang="en-US" dirty="0" smtClean="0"/>
              <a:t>AMD </a:t>
            </a:r>
            <a:r>
              <a:rPr lang="en-US" dirty="0" err="1" smtClean="0"/>
              <a:t>FirePro</a:t>
            </a:r>
            <a:r>
              <a:rPr lang="en-US" dirty="0" smtClean="0"/>
              <a:t> W9000</a:t>
            </a:r>
            <a:r>
              <a:rPr lang="en-US" baseline="30000" dirty="0" smtClean="0"/>
              <a:t>[14]</a:t>
            </a:r>
            <a:endParaRPr lang="en-US" baseline="30000" dirty="0"/>
          </a:p>
        </p:txBody>
      </p:sp>
    </p:spTree>
    <p:custDataLst>
      <p:tags r:id="rId1"/>
    </p:custDataLst>
    <p:extLst>
      <p:ext uri="{BB962C8B-B14F-4D97-AF65-F5344CB8AC3E}">
        <p14:creationId xmlns:p14="http://schemas.microsoft.com/office/powerpoint/2010/main" val="84640320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2013!</a:t>
            </a:r>
            <a:endParaRPr lang="en-US" dirty="0"/>
          </a:p>
        </p:txBody>
      </p:sp>
      <p:sp>
        <p:nvSpPr>
          <p:cNvPr id="3" name="Content Placeholder 2"/>
          <p:cNvSpPr>
            <a:spLocks noGrp="1"/>
          </p:cNvSpPr>
          <p:nvPr>
            <p:ph idx="1"/>
          </p:nvPr>
        </p:nvSpPr>
        <p:spPr>
          <a:xfrm>
            <a:off x="457200" y="1371600"/>
            <a:ext cx="8229600" cy="4648200"/>
          </a:xfrm>
        </p:spPr>
        <p:txBody>
          <a:bodyPr/>
          <a:lstStyle/>
          <a:p>
            <a:pPr marL="457200" indent="-457200">
              <a:spcBef>
                <a:spcPts val="0"/>
              </a:spcBef>
              <a:buClrTx/>
              <a:buSzPct val="100000"/>
              <a:buNone/>
            </a:pPr>
            <a:r>
              <a:rPr lang="en-US" dirty="0" smtClean="0"/>
              <a:t>From Computational Biophysics to Systems Biology, May 19-21, Norman OK</a:t>
            </a:r>
          </a:p>
          <a:p>
            <a:pPr marL="457200" indent="-457200">
              <a:spcBef>
                <a:spcPts val="0"/>
              </a:spcBef>
              <a:buClrTx/>
              <a:buSzPct val="100000"/>
              <a:buNone/>
            </a:pPr>
            <a:r>
              <a:rPr lang="en-US" dirty="0" smtClean="0"/>
              <a:t>Great Plains Network Annual Meeting, May 29-31, Kansas City</a:t>
            </a:r>
          </a:p>
          <a:p>
            <a:pPr marL="457200" indent="-457200">
              <a:spcBef>
                <a:spcPts val="0"/>
              </a:spcBef>
              <a:buClrTx/>
              <a:buSzPct val="100000"/>
              <a:buNone/>
            </a:pPr>
            <a:r>
              <a:rPr lang="en-US" dirty="0" smtClean="0"/>
              <a:t>XSEDE2013, July 22-25, San Diego CA</a:t>
            </a:r>
          </a:p>
          <a:p>
            <a:pPr marL="457200" indent="-457200">
              <a:spcBef>
                <a:spcPts val="0"/>
              </a:spcBef>
              <a:buClrTx/>
              <a:buSzPct val="100000"/>
              <a:buNone/>
            </a:pPr>
            <a:r>
              <a:rPr lang="en-US" dirty="0" smtClean="0"/>
              <a:t>IEEE Cluster 2013, Sep 23-27, Indianapolis IN</a:t>
            </a:r>
          </a:p>
          <a:p>
            <a:pPr marL="457200" indent="-457200">
              <a:spcBef>
                <a:spcPts val="0"/>
              </a:spcBef>
              <a:buClrTx/>
              <a:buSzPct val="100000"/>
              <a:buNone/>
            </a:pPr>
            <a:r>
              <a:rPr lang="en-US" b="1" dirty="0" smtClean="0"/>
              <a:t>OKLAHOMA SUPERCOMPUTING SYMPOSIUM 2013, Oct 1-2, Norman OK</a:t>
            </a:r>
          </a:p>
          <a:p>
            <a:pPr marL="457200" indent="-457200">
              <a:spcBef>
                <a:spcPts val="0"/>
              </a:spcBef>
              <a:buClrTx/>
              <a:buSzPct val="100000"/>
              <a:buNone/>
            </a:pPr>
            <a:r>
              <a:rPr lang="en-US" dirty="0" smtClean="0"/>
              <a:t>SC13, Nov 17-22, Denver CO</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112</a:t>
            </a:fld>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113</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English: Overview</a:t>
            </a:r>
            <a:endParaRPr lang="en-US" dirty="0"/>
          </a:p>
          <a:p>
            <a:r>
              <a:rPr lang="en-US" dirty="0" smtClean="0"/>
              <a:t>Tue Jan 22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81923" name="Slide Number Placeholder 3"/>
          <p:cNvSpPr>
            <a:spLocks noGrp="1"/>
          </p:cNvSpPr>
          <p:nvPr>
            <p:ph type="sldNum" sz="quarter" idx="4294967295"/>
          </p:nvPr>
        </p:nvSpPr>
        <p:spPr>
          <a:xfrm>
            <a:off x="7162800" y="6191250"/>
            <a:ext cx="1295400" cy="457200"/>
          </a:xfrm>
          <a:noFill/>
        </p:spPr>
        <p:txBody>
          <a:bodyPr/>
          <a:lstStyle/>
          <a:p>
            <a:fld id="{DCFE83A2-09DD-4AED-9FE3-5BAA4EFDA3CF}" type="slidenum">
              <a:rPr lang="en-US"/>
              <a:pPr/>
              <a:t>115</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r>
              <a:rPr lang="en-US" sz="1400" dirty="0" smtClean="0">
                <a:solidFill>
                  <a:srgbClr val="003366"/>
                </a:solidFill>
                <a:latin typeface="Courier New" pitchFamily="49" charset="0"/>
                <a:hlinkClick r:id="rId13"/>
              </a:rPr>
              <a:t>/</a:t>
            </a:r>
            <a:endParaRPr lang="en-US" sz="1400" dirty="0">
              <a:cs typeface="Times New Roman" pitchFamily="18"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12</a:t>
            </a:fld>
            <a:endParaRPr lang="en-US"/>
          </a:p>
        </p:txBody>
      </p:sp>
      <p:sp>
        <p:nvSpPr>
          <p:cNvPr id="538626" name="Rectangle 2"/>
          <p:cNvSpPr>
            <a:spLocks noGrp="1" noChangeArrowheads="1"/>
          </p:cNvSpPr>
          <p:nvPr>
            <p:ph type="title"/>
          </p:nvPr>
        </p:nvSpPr>
        <p:spPr/>
        <p:txBody>
          <a:bodyPr/>
          <a:lstStyle/>
          <a:p>
            <a:r>
              <a:rPr lang="en-US" sz="3600" dirty="0"/>
              <a:t>Supercomputing </a:t>
            </a:r>
            <a:r>
              <a:rPr lang="en-US" sz="3600" dirty="0" smtClean="0"/>
              <a:t>Exercises #1</a:t>
            </a:r>
            <a:endParaRPr lang="en-US" sz="3600" dirty="0"/>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first exercise is already posted at:</a:t>
            </a:r>
          </a:p>
          <a:p>
            <a:pPr algn="ctr">
              <a:lnSpc>
                <a:spcPct val="90000"/>
              </a:lnSpc>
              <a:buFont typeface="Wingdings" pitchFamily="2" charset="2"/>
              <a:buNone/>
            </a:pPr>
            <a:r>
              <a:rPr lang="en-US" b="1" dirty="0" smtClean="0">
                <a:latin typeface="Courier New" pitchFamily="49" charset="0"/>
                <a:hlinkClick r:id="rId2"/>
              </a:rPr>
              <a:t>http://www.oscer.ou.edu/education/</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r>
              <a:rPr lang="en-US" dirty="0" smtClean="0"/>
              <a:t>. It’s also available only to those at institutions in the USA.</a:t>
            </a:r>
            <a:endParaRPr lang="en-US" dirty="0"/>
          </a:p>
          <a:p>
            <a:pPr>
              <a:lnSpc>
                <a:spcPct val="90000"/>
              </a:lnSpc>
            </a:pPr>
            <a:r>
              <a:rPr lang="en-US" dirty="0"/>
              <a:t>This week’s Introductory exercise will teach you how to compile and run jobs on OU’s big Linux cluster supercomputer, which is named </a:t>
            </a:r>
            <a:r>
              <a:rPr lang="en-US" dirty="0" smtClean="0"/>
              <a:t>Boomer.</a:t>
            </a:r>
            <a:endParaRPr lang="en-US" dirty="0"/>
          </a:p>
        </p:txBody>
      </p:sp>
    </p:spTree>
    <p:extLst>
      <p:ext uri="{BB962C8B-B14F-4D97-AF65-F5344CB8AC3E}">
        <p14:creationId xmlns:p14="http://schemas.microsoft.com/office/powerpoint/2010/main" val="1738055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Supercomputing Exercises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You’ll be doing the exercises on your own (or you can work with others at your local institution if you like).</a:t>
            </a:r>
          </a:p>
          <a:p>
            <a:pPr marL="0" indent="0">
              <a:buNone/>
            </a:pPr>
            <a:r>
              <a:rPr lang="en-US" dirty="0" smtClean="0"/>
              <a:t>These aren’t graded, but we’re available for questions:</a:t>
            </a:r>
          </a:p>
          <a:p>
            <a:pPr marL="0" indent="0" algn="ctr">
              <a:buNone/>
            </a:pPr>
            <a:r>
              <a:rPr lang="en-US" b="1" dirty="0" smtClean="0">
                <a:latin typeface="Courier New" pitchFamily="49" charset="0"/>
                <a:cs typeface="Courier New" pitchFamily="49" charset="0"/>
                <a:hlinkClick r:id="rId2"/>
              </a:rPr>
              <a:t>hneeman@ou.edu</a:t>
            </a:r>
            <a:endParaRPr lang="en-US"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smtClean="0"/>
              <a:t>Supercomputing in Plain English: Overview</a:t>
            </a:r>
          </a:p>
          <a:p>
            <a:pPr>
              <a:defRPr/>
            </a:pPr>
            <a:r>
              <a:rPr lang="en-US"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509329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smtClean="0"/>
              <a:t>OU IT</a:t>
            </a:r>
          </a:p>
          <a:p>
            <a:pPr lvl="1">
              <a:lnSpc>
                <a:spcPct val="90000"/>
              </a:lnSpc>
            </a:pPr>
            <a:r>
              <a:rPr lang="en-US" sz="1800" dirty="0" smtClean="0"/>
              <a:t>OSCER </a:t>
            </a:r>
            <a:r>
              <a:rPr lang="en-US" sz="1800" dirty="0"/>
              <a:t>operations staff (Brandon George, Dave Akin, Brett Zimmerman, Josh </a:t>
            </a:r>
            <a:r>
              <a:rPr lang="en-US" sz="1800" dirty="0" smtClean="0"/>
              <a:t>Alexander, Patrick Calhoun)</a:t>
            </a:r>
          </a:p>
          <a:p>
            <a:pPr lvl="1">
              <a:lnSpc>
                <a:spcPct val="90000"/>
              </a:lnSpc>
            </a:pPr>
            <a:r>
              <a:rPr lang="en-US" sz="1800" dirty="0" smtClean="0"/>
              <a:t>Horst </a:t>
            </a:r>
            <a:r>
              <a:rPr lang="en-US" sz="1800" dirty="0" err="1" smtClean="0"/>
              <a:t>Severini</a:t>
            </a:r>
            <a:r>
              <a:rPr lang="en-US" sz="1800" dirty="0" smtClean="0"/>
              <a:t>, OSCER Associate Director for Remote &amp; Heterogeneous Computing</a:t>
            </a:r>
          </a:p>
          <a:p>
            <a:pPr lvl="1">
              <a:lnSpc>
                <a:spcPct val="90000"/>
              </a:lnSpc>
            </a:pPr>
            <a:r>
              <a:rPr lang="en-US" sz="1800" dirty="0" smtClean="0"/>
              <a:t>Debi </a:t>
            </a:r>
            <a:r>
              <a:rPr lang="en-US" sz="1800" dirty="0" err="1" smtClean="0"/>
              <a:t>Gentis</a:t>
            </a:r>
            <a:r>
              <a:rPr lang="en-US" sz="1800" dirty="0" smtClean="0"/>
              <a:t>, OU Research IT coordinator</a:t>
            </a:r>
            <a:endParaRPr lang="en-US" sz="1800" dirty="0"/>
          </a:p>
          <a:p>
            <a:pPr lvl="1">
              <a:lnSpc>
                <a:spcPct val="90000"/>
              </a:lnSpc>
            </a:pPr>
            <a:r>
              <a:rPr lang="en-US" sz="1800" dirty="0"/>
              <a:t>Kevin Blake, OU IT (videographer</a:t>
            </a:r>
            <a:r>
              <a:rPr lang="en-US" sz="1800" dirty="0" smtClean="0"/>
              <a:t>)</a:t>
            </a:r>
          </a:p>
          <a:p>
            <a:pPr lvl="1">
              <a:lnSpc>
                <a:spcPct val="90000"/>
              </a:lnSpc>
            </a:pPr>
            <a:r>
              <a:rPr lang="en-US" sz="1800" dirty="0" smtClean="0"/>
              <a:t>Chris </a:t>
            </a:r>
            <a:r>
              <a:rPr lang="en-US" sz="1800" dirty="0" err="1" smtClean="0"/>
              <a:t>Kobza</a:t>
            </a:r>
            <a:r>
              <a:rPr lang="en-US" sz="1800" dirty="0" smtClean="0"/>
              <a:t>, OU IT (learning technologies)</a:t>
            </a:r>
          </a:p>
          <a:p>
            <a:pPr lvl="1">
              <a:lnSpc>
                <a:spcPct val="90000"/>
              </a:lnSpc>
            </a:pPr>
            <a:r>
              <a:rPr lang="en-US" sz="1800" dirty="0" smtClean="0"/>
              <a:t>Mark </a:t>
            </a:r>
            <a:r>
              <a:rPr lang="en-US" sz="1800" dirty="0" err="1" smtClean="0"/>
              <a:t>McAvoy</a:t>
            </a:r>
            <a:endParaRPr lang="en-US" sz="1800" dirty="0"/>
          </a:p>
          <a:p>
            <a:pPr>
              <a:lnSpc>
                <a:spcPct val="90000"/>
              </a:lnSpc>
            </a:pPr>
            <a:r>
              <a:rPr lang="en-US" sz="2000" dirty="0" smtClean="0"/>
              <a:t>Kyle Keys, OU National Weather Center</a:t>
            </a:r>
            <a:endParaRPr lang="en-US" sz="2000" dirty="0"/>
          </a:p>
          <a:p>
            <a:pPr>
              <a:lnSpc>
                <a:spcPct val="90000"/>
              </a:lnSpc>
            </a:pPr>
            <a:r>
              <a:rPr lang="en-US" sz="2000" dirty="0" smtClean="0"/>
              <a:t>James Deaton</a:t>
            </a:r>
            <a:r>
              <a:rPr lang="en-US" sz="2000" dirty="0"/>
              <a:t>, </a:t>
            </a:r>
            <a:r>
              <a:rPr lang="en-US" sz="2000" dirty="0" err="1"/>
              <a:t>Skyler</a:t>
            </a:r>
            <a:r>
              <a:rPr lang="en-US" sz="2000" dirty="0"/>
              <a:t> Donahue and Steven </a:t>
            </a:r>
            <a:r>
              <a:rPr lang="en-US" sz="2000" dirty="0" err="1" smtClean="0"/>
              <a:t>Haldeman</a:t>
            </a:r>
            <a:r>
              <a:rPr lang="en-US" sz="2000" dirty="0" smtClean="0"/>
              <a:t>, </a:t>
            </a:r>
            <a:r>
              <a:rPr lang="en-US" sz="2000" dirty="0" err="1" smtClean="0"/>
              <a:t>OneNet</a:t>
            </a:r>
            <a:endParaRPr lang="en-US" sz="2000" dirty="0" smtClean="0"/>
          </a:p>
          <a:p>
            <a:pPr>
              <a:lnSpc>
                <a:spcPct val="90000"/>
              </a:lnSpc>
            </a:pPr>
            <a:r>
              <a:rPr lang="en-US" sz="2000" dirty="0" smtClean="0"/>
              <a:t>Bob </a:t>
            </a:r>
            <a:r>
              <a:rPr lang="en-US" sz="2000" dirty="0" err="1" smtClean="0"/>
              <a:t>Gerdes</a:t>
            </a:r>
            <a:r>
              <a:rPr lang="en-US" sz="2000" dirty="0" smtClean="0"/>
              <a:t>, Rutgers U</a:t>
            </a:r>
          </a:p>
          <a:p>
            <a:pPr>
              <a:lnSpc>
                <a:spcPct val="90000"/>
              </a:lnSpc>
            </a:pPr>
            <a:r>
              <a:rPr lang="en-US" sz="2000" dirty="0" smtClean="0"/>
              <a:t>Lisa </a:t>
            </a:r>
            <a:r>
              <a:rPr lang="en-US" sz="2000" dirty="0" err="1" smtClean="0"/>
              <a:t>Ison</a:t>
            </a:r>
            <a:r>
              <a:rPr lang="en-US" sz="2000" dirty="0" smtClean="0"/>
              <a:t>, U Kentucky</a:t>
            </a:r>
          </a:p>
          <a:p>
            <a:pPr>
              <a:lnSpc>
                <a:spcPct val="90000"/>
              </a:lnSpc>
            </a:pPr>
            <a:r>
              <a:rPr lang="en-US" sz="2000" dirty="0" smtClean="0"/>
              <a:t>Paul Dave, U Chicago</a:t>
            </a:r>
            <a:endParaRPr lang="en-US" sz="2000" dirty="0"/>
          </a:p>
        </p:txBody>
      </p:sp>
    </p:spTree>
    <p:extLst>
      <p:ext uri="{BB962C8B-B14F-4D97-AF65-F5344CB8AC3E}">
        <p14:creationId xmlns:p14="http://schemas.microsoft.com/office/powerpoint/2010/main" val="28148705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3755114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2013!</a:t>
            </a:r>
            <a:endParaRPr lang="en-US" dirty="0"/>
          </a:p>
        </p:txBody>
      </p:sp>
      <p:sp>
        <p:nvSpPr>
          <p:cNvPr id="3" name="Content Placeholder 2"/>
          <p:cNvSpPr>
            <a:spLocks noGrp="1"/>
          </p:cNvSpPr>
          <p:nvPr>
            <p:ph idx="1"/>
          </p:nvPr>
        </p:nvSpPr>
        <p:spPr>
          <a:xfrm>
            <a:off x="457200" y="1371600"/>
            <a:ext cx="8229600" cy="4648200"/>
          </a:xfrm>
        </p:spPr>
        <p:txBody>
          <a:bodyPr/>
          <a:lstStyle/>
          <a:p>
            <a:pPr marL="457200" indent="-457200">
              <a:spcBef>
                <a:spcPts val="0"/>
              </a:spcBef>
              <a:buClrTx/>
              <a:buSzPct val="100000"/>
              <a:buNone/>
            </a:pPr>
            <a:r>
              <a:rPr lang="en-US" dirty="0" smtClean="0"/>
              <a:t>From Computational Biophysics to Systems Biology, May 19-21, Norman OK</a:t>
            </a:r>
          </a:p>
          <a:p>
            <a:pPr marL="457200" indent="-457200">
              <a:spcBef>
                <a:spcPts val="0"/>
              </a:spcBef>
              <a:buClrTx/>
              <a:buSzPct val="100000"/>
              <a:buNone/>
            </a:pPr>
            <a:r>
              <a:rPr lang="en-US" dirty="0" smtClean="0"/>
              <a:t>Great Plains Network Annual Meeting, May 29-31, Kansas City</a:t>
            </a:r>
          </a:p>
          <a:p>
            <a:pPr marL="457200" indent="-457200">
              <a:spcBef>
                <a:spcPts val="0"/>
              </a:spcBef>
              <a:buClrTx/>
              <a:buSzPct val="100000"/>
              <a:buNone/>
            </a:pPr>
            <a:r>
              <a:rPr lang="en-US" dirty="0" smtClean="0"/>
              <a:t>XSEDE2013, July 22-25, San Diego CA</a:t>
            </a:r>
          </a:p>
          <a:p>
            <a:pPr marL="457200" indent="-457200">
              <a:spcBef>
                <a:spcPts val="0"/>
              </a:spcBef>
              <a:buClrTx/>
              <a:buSzPct val="100000"/>
              <a:buNone/>
            </a:pPr>
            <a:r>
              <a:rPr lang="en-US" dirty="0" smtClean="0"/>
              <a:t>IEEE Cluster 2013, Sep 23-27, Indianapolis IN</a:t>
            </a:r>
          </a:p>
          <a:p>
            <a:pPr marL="457200" indent="-457200">
              <a:spcBef>
                <a:spcPts val="0"/>
              </a:spcBef>
              <a:buClrTx/>
              <a:buSzPct val="100000"/>
              <a:buNone/>
            </a:pPr>
            <a:r>
              <a:rPr lang="en-US" b="1" dirty="0" smtClean="0"/>
              <a:t>OKLAHOMA SUPERCOMPUTING SYMPOSIUM 2013, Oct 1-2, Norman OK</a:t>
            </a:r>
          </a:p>
          <a:p>
            <a:pPr marL="457200" indent="-457200">
              <a:spcBef>
                <a:spcPts val="0"/>
              </a:spcBef>
              <a:buClrTx/>
              <a:buSzPct val="100000"/>
              <a:buNone/>
            </a:pPr>
            <a:r>
              <a:rPr lang="en-US" dirty="0" smtClean="0"/>
              <a:t>SC13, Nov 17-22, Denver CO</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46266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English: Overview</a:t>
            </a:r>
            <a:endParaRPr lang="en-US" dirty="0"/>
          </a:p>
          <a:p>
            <a:r>
              <a:rPr lang="en-US" dirty="0" smtClean="0"/>
              <a:t>Tue Jan 22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1983088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2291" name="Slide Number Placeholder 3"/>
          <p:cNvSpPr>
            <a:spLocks noGrp="1"/>
          </p:cNvSpPr>
          <p:nvPr>
            <p:ph type="sldNum" sz="quarter" idx="4294967295"/>
          </p:nvPr>
        </p:nvSpPr>
        <p:spPr>
          <a:xfrm>
            <a:off x="7162800" y="6191250"/>
            <a:ext cx="1295400" cy="457200"/>
          </a:xfrm>
          <a:noFill/>
        </p:spPr>
        <p:txBody>
          <a:bodyPr/>
          <a:lstStyle/>
          <a:p>
            <a:fld id="{864EE046-7575-449B-90D4-8AE42AC6FA10}" type="slidenum">
              <a:rPr lang="en-US"/>
              <a:pPr/>
              <a:t>18</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3"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4"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5"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6"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19</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8" name="Picture 6" descr="carson206_25pct_20060417"/>
          <p:cNvPicPr>
            <a:picLocks noChangeAspect="1" noChangeArrowheads="1"/>
          </p:cNvPicPr>
          <p:nvPr/>
        </p:nvPicPr>
        <p:blipFill>
          <a:blip r:embed="rId3" cstate="print"/>
          <a:srcRect/>
          <a:stretch>
            <a:fillRect/>
          </a:stretch>
        </p:blipFill>
        <p:spPr bwMode="auto">
          <a:xfrm>
            <a:off x="5638800" y="1981200"/>
            <a:ext cx="2928938" cy="3902075"/>
          </a:xfrm>
          <a:prstGeom prst="rect">
            <a:avLst/>
          </a:prstGeom>
          <a:noFill/>
          <a:ln w="9525">
            <a:noFill/>
            <a:miter lim="800000"/>
            <a:headEnd/>
            <a:tailEnd/>
          </a:ln>
        </p:spPr>
      </p:pic>
      <p:pic>
        <p:nvPicPr>
          <p:cNvPr id="7" name="Picture 6" descr="sooner_folder.jpg"/>
          <p:cNvPicPr>
            <a:picLocks noChangeAspect="1"/>
          </p:cNvPicPr>
          <p:nvPr/>
        </p:nvPicPr>
        <p:blipFill>
          <a:blip r:embed="rId4" cstate="print"/>
          <a:stretch>
            <a:fillRect/>
          </a:stretch>
        </p:blipFill>
        <p:spPr>
          <a:xfrm>
            <a:off x="457200" y="1447800"/>
            <a:ext cx="5038695" cy="333603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5566254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21</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22</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mc:AlternateContent xmlns:mc="http://schemas.openxmlformats.org/markup-compatibility/2006">
              <mc:Choice xmlns:v="urn:schemas-microsoft-com:vml" Requires="v">
                <p:oleObj spid="_x0000_s93197" name="Worksheet" r:id="rId6" imgW="8639243" imgH="6000750" progId="Excel.Sheet.8">
                  <p:embed/>
                </p:oleObj>
              </mc:Choice>
              <mc:Fallback>
                <p:oleObj name="Worksheet" r:id="rId6" imgW="8639243" imgH="6000750"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676400"/>
                        <a:ext cx="5676900"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
        <p:nvSpPr>
          <p:cNvPr id="14" name="TextBox 13"/>
          <p:cNvSpPr txBox="1"/>
          <p:nvPr/>
        </p:nvSpPr>
        <p:spPr>
          <a:xfrm>
            <a:off x="304800" y="5284112"/>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9"/>
              </a:rPr>
              <a:t>www.top500.org</a:t>
            </a:r>
            <a:endParaRPr lang="en-US" sz="1000" dirty="0">
              <a:latin typeface="Courier New" pitchFamily="49" charset="0"/>
              <a:cs typeface="Courier New" pitchFamily="49" charset="0"/>
            </a:endParaRPr>
          </a:p>
        </p:txBody>
      </p:sp>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23</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4"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5"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6"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24</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dirty="0" smtClean="0">
                <a:solidFill>
                  <a:schemeClr val="folHlink"/>
                </a:solidFill>
              </a:rPr>
              <a:t>Size</a:t>
            </a:r>
            <a:r>
              <a:rPr lang="en-US" dirty="0" smtClean="0">
                <a:solidFill>
                  <a:schemeClr val="folHlink"/>
                </a:solidFill>
              </a:rPr>
              <a:t>:</a:t>
            </a:r>
            <a:r>
              <a:rPr lang="en-US" dirty="0" smtClean="0"/>
              <a:t> Many problems that are interesting to scientists and engineers </a:t>
            </a:r>
            <a:r>
              <a:rPr lang="en-US" b="1" u="sng" dirty="0" smtClean="0">
                <a:solidFill>
                  <a:schemeClr val="hlink"/>
                </a:solidFill>
              </a:rPr>
              <a:t>can’t fit on a PC</a:t>
            </a:r>
            <a:r>
              <a:rPr lang="en-US" dirty="0" smtClean="0"/>
              <a:t> – usually because they need more than a few GB of RAM, or more than a few 100 GB of disk.</a:t>
            </a:r>
          </a:p>
          <a:p>
            <a:pPr eaLnBrk="1" hangingPunct="1">
              <a:buFont typeface="Wingdings" pitchFamily="2" charset="2"/>
              <a:buNone/>
            </a:pPr>
            <a:endParaRPr lang="en-US" b="1" u="sng" dirty="0" smtClean="0">
              <a:solidFill>
                <a:schemeClr val="folHlink"/>
              </a:solidFill>
            </a:endParaRPr>
          </a:p>
          <a:p>
            <a:pPr eaLnBrk="1" hangingPunct="1"/>
            <a:r>
              <a:rPr lang="en-US" b="1" u="sng" dirty="0" smtClean="0">
                <a:solidFill>
                  <a:schemeClr val="folHlink"/>
                </a:solidFill>
              </a:rPr>
              <a:t>Speed</a:t>
            </a:r>
            <a:r>
              <a:rPr lang="en-US" dirty="0" smtClean="0">
                <a:solidFill>
                  <a:schemeClr val="folHlink"/>
                </a:solidFill>
              </a:rPr>
              <a:t>:</a:t>
            </a:r>
            <a:r>
              <a:rPr lang="en-US" dirty="0" smtClean="0"/>
              <a:t> Many problems that are interesting to scientists and engineers would take a very </a:t>
            </a:r>
            <a:r>
              <a:rPr lang="en-US" dirty="0" err="1" smtClean="0"/>
              <a:t>very</a:t>
            </a:r>
            <a:r>
              <a:rPr lang="en-US" dirty="0" smtClean="0"/>
              <a:t> long time to run on a PC: months or even years. But a problem that would take           </a:t>
            </a:r>
            <a:r>
              <a:rPr lang="en-US" b="1" u="sng" dirty="0" smtClean="0">
                <a:solidFill>
                  <a:schemeClr val="hlink"/>
                </a:solidFill>
              </a:rPr>
              <a:t>a month on a PC</a:t>
            </a:r>
            <a:r>
              <a:rPr lang="en-US" dirty="0" smtClean="0"/>
              <a:t> might take only </a:t>
            </a:r>
            <a:r>
              <a:rPr lang="en-US" b="1" u="sng" dirty="0" smtClean="0">
                <a:solidFill>
                  <a:srgbClr val="008000"/>
                </a:solidFill>
              </a:rPr>
              <a:t>an hour on a supercomputer</a:t>
            </a:r>
            <a:r>
              <a:rPr lang="en-US" dirty="0"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4"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5"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25</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4"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5"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6"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26</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90600" y="1219200"/>
            <a:ext cx="7772400" cy="1752600"/>
          </a:xfrm>
        </p:spPr>
        <p:txBody>
          <a:bodyPr/>
          <a:lstStyle/>
          <a:p>
            <a:pPr eaLnBrk="1" hangingPunct="1"/>
            <a:r>
              <a:rPr lang="en-US" sz="6000" smtClean="0"/>
              <a:t>OSCER</a:t>
            </a:r>
          </a:p>
        </p:txBody>
      </p:sp>
      <p:sp>
        <p:nvSpPr>
          <p:cNvPr id="20483"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1507" name="Slide Number Placeholder 4"/>
          <p:cNvSpPr>
            <a:spLocks noGrp="1"/>
          </p:cNvSpPr>
          <p:nvPr>
            <p:ph type="sldNum" sz="quarter" idx="11"/>
          </p:nvPr>
        </p:nvSpPr>
        <p:spPr>
          <a:noFill/>
        </p:spPr>
        <p:txBody>
          <a:bodyPr/>
          <a:lstStyle/>
          <a:p>
            <a:fld id="{FD49FEFE-79DC-4A67-A93C-6EFFFF3E8858}" type="slidenum">
              <a:rPr lang="en-US"/>
              <a:pPr/>
              <a:t>28</a:t>
            </a:fld>
            <a:endParaRPr lang="en-US"/>
          </a:p>
        </p:txBody>
      </p:sp>
      <p:pic>
        <p:nvPicPr>
          <p:cNvPr id="21508" name="Picture 5" descr="ouit_logo_rgb"/>
          <p:cNvPicPr>
            <a:picLocks noChangeAspect="1" noChangeArrowheads="1"/>
          </p:cNvPicPr>
          <p:nvPr/>
        </p:nvPicPr>
        <p:blipFill>
          <a:blip r:embed="rId4" cstate="print"/>
          <a:srcRect/>
          <a:stretch>
            <a:fillRect/>
          </a:stretch>
        </p:blipFill>
        <p:spPr bwMode="auto">
          <a:xfrm>
            <a:off x="5943600" y="1828800"/>
            <a:ext cx="2667000" cy="1392238"/>
          </a:xfrm>
          <a:prstGeom prst="rect">
            <a:avLst/>
          </a:prstGeom>
          <a:noFill/>
          <a:ln w="9525">
            <a:noFill/>
            <a:miter lim="800000"/>
            <a:headEnd/>
            <a:tailEnd/>
          </a:ln>
        </p:spPr>
      </p:pic>
      <p:sp>
        <p:nvSpPr>
          <p:cNvPr id="21509" name="Rectangle 2"/>
          <p:cNvSpPr>
            <a:spLocks noGrp="1" noChangeArrowheads="1"/>
          </p:cNvSpPr>
          <p:nvPr>
            <p:ph type="title"/>
          </p:nvPr>
        </p:nvSpPr>
        <p:spPr/>
        <p:txBody>
          <a:bodyPr/>
          <a:lstStyle/>
          <a:p>
            <a:pPr eaLnBrk="1" hangingPunct="1"/>
            <a:r>
              <a:rPr lang="en-US" smtClean="0"/>
              <a:t>What is OSCER?</a:t>
            </a:r>
          </a:p>
        </p:txBody>
      </p:sp>
      <p:sp>
        <p:nvSpPr>
          <p:cNvPr id="21510" name="Rectangle 3"/>
          <p:cNvSpPr>
            <a:spLocks noGrp="1" noChangeArrowheads="1"/>
          </p:cNvSpPr>
          <p:nvPr>
            <p:ph type="body" idx="1"/>
          </p:nvPr>
        </p:nvSpPr>
        <p:spPr>
          <a:xfrm>
            <a:off x="609600" y="1219200"/>
            <a:ext cx="8001000" cy="4876800"/>
          </a:xfrm>
        </p:spPr>
        <p:txBody>
          <a:bodyPr/>
          <a:lstStyle/>
          <a:p>
            <a:pPr eaLnBrk="1" hangingPunct="1">
              <a:lnSpc>
                <a:spcPct val="90000"/>
              </a:lnSpc>
            </a:pPr>
            <a:r>
              <a:rPr lang="en-US" smtClean="0"/>
              <a:t>Multidisciplinary center</a:t>
            </a:r>
          </a:p>
          <a:p>
            <a:pPr eaLnBrk="1" hangingPunct="1">
              <a:lnSpc>
                <a:spcPct val="90000"/>
              </a:lnSpc>
            </a:pPr>
            <a:r>
              <a:rPr lang="en-US" smtClean="0"/>
              <a:t>Division of OU Information Technology</a:t>
            </a:r>
          </a:p>
          <a:p>
            <a:pPr eaLnBrk="1" hangingPunct="1">
              <a:lnSpc>
                <a:spcPct val="90000"/>
              </a:lnSpc>
            </a:pPr>
            <a:r>
              <a:rPr lang="en-US" smtClean="0"/>
              <a:t>Provides:</a:t>
            </a:r>
          </a:p>
          <a:p>
            <a:pPr lvl="1" eaLnBrk="1" hangingPunct="1">
              <a:lnSpc>
                <a:spcPct val="90000"/>
              </a:lnSpc>
            </a:pPr>
            <a:r>
              <a:rPr lang="en-US" smtClean="0"/>
              <a:t>Supercomputing </a:t>
            </a:r>
            <a:r>
              <a:rPr lang="en-US" b="1" u="sng" smtClean="0">
                <a:solidFill>
                  <a:schemeClr val="tx2"/>
                </a:solidFill>
              </a:rPr>
              <a:t>education</a:t>
            </a:r>
          </a:p>
          <a:p>
            <a:pPr lvl="1" eaLnBrk="1" hangingPunct="1">
              <a:lnSpc>
                <a:spcPct val="90000"/>
              </a:lnSpc>
            </a:pPr>
            <a:r>
              <a:rPr lang="en-US" smtClean="0"/>
              <a:t>Supercomputing </a:t>
            </a:r>
            <a:r>
              <a:rPr lang="en-US" b="1" u="sng" smtClean="0">
                <a:solidFill>
                  <a:schemeClr val="tx2"/>
                </a:solidFill>
              </a:rPr>
              <a:t>expertise</a:t>
            </a:r>
          </a:p>
          <a:p>
            <a:pPr lvl="1" eaLnBrk="1" hangingPunct="1">
              <a:lnSpc>
                <a:spcPct val="90000"/>
              </a:lnSpc>
            </a:pPr>
            <a:r>
              <a:rPr lang="en-US" smtClean="0"/>
              <a:t>Supercomputing </a:t>
            </a:r>
            <a:r>
              <a:rPr lang="en-US" b="1" u="sng" smtClean="0">
                <a:solidFill>
                  <a:schemeClr val="tx2"/>
                </a:solidFill>
              </a:rPr>
              <a:t>resources</a:t>
            </a:r>
            <a:r>
              <a:rPr lang="en-US" b="1" smtClean="0"/>
              <a:t>: </a:t>
            </a:r>
            <a:r>
              <a:rPr lang="en-US" smtClean="0"/>
              <a:t>hardware, storage, software</a:t>
            </a:r>
            <a:endParaRPr lang="en-US" b="1" smtClean="0"/>
          </a:p>
          <a:p>
            <a:pPr eaLnBrk="1" hangingPunct="1">
              <a:lnSpc>
                <a:spcPct val="80000"/>
              </a:lnSpc>
            </a:pPr>
            <a:r>
              <a:rPr lang="en-US" smtClean="0"/>
              <a:t>For:</a:t>
            </a:r>
          </a:p>
          <a:p>
            <a:pPr lvl="1" eaLnBrk="1" hangingPunct="1">
              <a:lnSpc>
                <a:spcPct val="80000"/>
              </a:lnSpc>
            </a:pPr>
            <a:r>
              <a:rPr lang="en-US" smtClean="0"/>
              <a:t>Undergrad students</a:t>
            </a:r>
          </a:p>
          <a:p>
            <a:pPr lvl="1" eaLnBrk="1" hangingPunct="1">
              <a:lnSpc>
                <a:spcPct val="80000"/>
              </a:lnSpc>
            </a:pPr>
            <a:r>
              <a:rPr lang="en-US" smtClean="0"/>
              <a:t>Grad students</a:t>
            </a:r>
          </a:p>
          <a:p>
            <a:pPr lvl="1" eaLnBrk="1" hangingPunct="1">
              <a:lnSpc>
                <a:spcPct val="80000"/>
              </a:lnSpc>
            </a:pPr>
            <a:r>
              <a:rPr lang="en-US" smtClean="0"/>
              <a:t>Staff</a:t>
            </a:r>
          </a:p>
          <a:p>
            <a:pPr lvl="1" eaLnBrk="1" hangingPunct="1">
              <a:lnSpc>
                <a:spcPct val="80000"/>
              </a:lnSpc>
            </a:pPr>
            <a:r>
              <a:rPr lang="en-US" smtClean="0"/>
              <a:t>Faculty</a:t>
            </a:r>
          </a:p>
          <a:p>
            <a:pPr lvl="1" eaLnBrk="1" hangingPunct="1">
              <a:lnSpc>
                <a:spcPct val="80000"/>
              </a:lnSpc>
            </a:pPr>
            <a:r>
              <a:rPr lang="en-US" smtClean="0"/>
              <a:t>Their collaborators (including </a:t>
            </a:r>
            <a:r>
              <a:rPr lang="en-US" b="1" u="sng" smtClean="0">
                <a:solidFill>
                  <a:srgbClr val="800080"/>
                </a:solidFill>
              </a:rPr>
              <a:t>off campus</a:t>
            </a:r>
            <a:r>
              <a:rPr lang="en-US" smtClean="0"/>
              <a:t>)</a:t>
            </a:r>
            <a:endParaRPr lang="en-US" b="1" smtClean="0"/>
          </a:p>
        </p:txBody>
      </p:sp>
      <p:sp>
        <p:nvSpPr>
          <p:cNvPr id="21511"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2531" name="Slide Number Placeholder 5"/>
          <p:cNvSpPr>
            <a:spLocks noGrp="1"/>
          </p:cNvSpPr>
          <p:nvPr>
            <p:ph type="sldNum" sz="quarter" idx="11"/>
          </p:nvPr>
        </p:nvSpPr>
        <p:spPr>
          <a:noFill/>
        </p:spPr>
        <p:txBody>
          <a:bodyPr/>
          <a:lstStyle/>
          <a:p>
            <a:fld id="{917DEDBD-E9E7-4F5B-A3B3-DBDD5AC1740B}" type="slidenum">
              <a:rPr lang="en-US"/>
              <a:pPr/>
              <a:t>29</a:t>
            </a:fld>
            <a:endParaRPr lang="en-US"/>
          </a:p>
        </p:txBody>
      </p:sp>
      <p:sp>
        <p:nvSpPr>
          <p:cNvPr id="22532" name="Rectangle 2"/>
          <p:cNvSpPr>
            <a:spLocks noGrp="1" noChangeArrowheads="1"/>
          </p:cNvSpPr>
          <p:nvPr>
            <p:ph type="title"/>
          </p:nvPr>
        </p:nvSpPr>
        <p:spPr/>
        <p:txBody>
          <a:bodyPr/>
          <a:lstStyle/>
          <a:p>
            <a:pPr eaLnBrk="1" hangingPunct="1"/>
            <a:r>
              <a:rPr lang="en-US" smtClean="0"/>
              <a:t>Who is OSCER? Academic Depts</a:t>
            </a:r>
          </a:p>
        </p:txBody>
      </p:sp>
      <p:sp>
        <p:nvSpPr>
          <p:cNvPr id="22533" name="Rectangle 3"/>
          <p:cNvSpPr>
            <a:spLocks noGrp="1" noChangeArrowheads="1"/>
          </p:cNvSpPr>
          <p:nvPr>
            <p:ph type="body" sz="half" idx="1"/>
          </p:nvPr>
        </p:nvSpPr>
        <p:spPr>
          <a:xfrm>
            <a:off x="457200" y="1295400"/>
            <a:ext cx="4648200" cy="4495800"/>
          </a:xfrm>
        </p:spPr>
        <p:txBody>
          <a:bodyPr/>
          <a:lstStyle/>
          <a:p>
            <a:pPr eaLnBrk="1" hangingPunct="1">
              <a:lnSpc>
                <a:spcPct val="90000"/>
              </a:lnSpc>
            </a:pPr>
            <a:r>
              <a:rPr lang="en-US" sz="2000" smtClean="0"/>
              <a:t>Aerospace &amp; Mechanical Engr</a:t>
            </a:r>
          </a:p>
          <a:p>
            <a:pPr eaLnBrk="1" hangingPunct="1">
              <a:lnSpc>
                <a:spcPct val="80000"/>
              </a:lnSpc>
            </a:pPr>
            <a:r>
              <a:rPr lang="en-US" sz="2000" smtClean="0"/>
              <a:t>Anthropology</a:t>
            </a:r>
          </a:p>
          <a:p>
            <a:pPr eaLnBrk="1" hangingPunct="1">
              <a:lnSpc>
                <a:spcPct val="80000"/>
              </a:lnSpc>
            </a:pPr>
            <a:r>
              <a:rPr lang="en-US" sz="2000" smtClean="0"/>
              <a:t>Biochemistry &amp; Molecular Biology</a:t>
            </a:r>
          </a:p>
          <a:p>
            <a:pPr eaLnBrk="1" hangingPunct="1">
              <a:lnSpc>
                <a:spcPct val="70000"/>
              </a:lnSpc>
            </a:pPr>
            <a:r>
              <a:rPr lang="en-US" sz="2000" smtClean="0"/>
              <a:t>Biological Survey</a:t>
            </a:r>
          </a:p>
          <a:p>
            <a:pPr eaLnBrk="1" hangingPunct="1">
              <a:lnSpc>
                <a:spcPct val="80000"/>
              </a:lnSpc>
            </a:pPr>
            <a:r>
              <a:rPr lang="en-US" sz="2000" smtClean="0"/>
              <a:t>Botany &amp; Microbiology</a:t>
            </a:r>
          </a:p>
          <a:p>
            <a:pPr eaLnBrk="1" hangingPunct="1">
              <a:lnSpc>
                <a:spcPct val="80000"/>
              </a:lnSpc>
            </a:pPr>
            <a:r>
              <a:rPr lang="en-US" sz="2000" smtClean="0"/>
              <a:t>Chemical, Biological &amp; Materials Engr</a:t>
            </a:r>
          </a:p>
          <a:p>
            <a:pPr eaLnBrk="1" hangingPunct="1">
              <a:lnSpc>
                <a:spcPct val="80000"/>
              </a:lnSpc>
            </a:pPr>
            <a:r>
              <a:rPr lang="en-US" sz="2000" smtClean="0"/>
              <a:t>Chemistry &amp; Biochemistry</a:t>
            </a:r>
          </a:p>
          <a:p>
            <a:pPr eaLnBrk="1" hangingPunct="1">
              <a:lnSpc>
                <a:spcPct val="90000"/>
              </a:lnSpc>
            </a:pPr>
            <a:r>
              <a:rPr lang="en-US" sz="2000" smtClean="0"/>
              <a:t>Civil Engr &amp; Environmental Science</a:t>
            </a:r>
          </a:p>
          <a:p>
            <a:pPr eaLnBrk="1" hangingPunct="1">
              <a:lnSpc>
                <a:spcPct val="70000"/>
              </a:lnSpc>
            </a:pPr>
            <a:r>
              <a:rPr lang="en-US" sz="2000" smtClean="0"/>
              <a:t>Computer Science</a:t>
            </a:r>
          </a:p>
          <a:p>
            <a:pPr eaLnBrk="1" hangingPunct="1">
              <a:lnSpc>
                <a:spcPct val="70000"/>
              </a:lnSpc>
            </a:pPr>
            <a:r>
              <a:rPr lang="en-US" sz="2000" smtClean="0"/>
              <a:t>Economics</a:t>
            </a:r>
          </a:p>
          <a:p>
            <a:pPr eaLnBrk="1" hangingPunct="1">
              <a:lnSpc>
                <a:spcPct val="80000"/>
              </a:lnSpc>
            </a:pPr>
            <a:r>
              <a:rPr lang="en-US" sz="2000" smtClean="0"/>
              <a:t>Electrical &amp; Computer Engr</a:t>
            </a:r>
          </a:p>
          <a:p>
            <a:pPr eaLnBrk="1" hangingPunct="1">
              <a:lnSpc>
                <a:spcPct val="80000"/>
              </a:lnSpc>
            </a:pPr>
            <a:r>
              <a:rPr lang="en-US" sz="2000" smtClean="0"/>
              <a:t>Finance</a:t>
            </a:r>
          </a:p>
          <a:p>
            <a:pPr eaLnBrk="1" hangingPunct="1">
              <a:lnSpc>
                <a:spcPct val="80000"/>
              </a:lnSpc>
            </a:pPr>
            <a:r>
              <a:rPr lang="en-US" sz="2000" smtClean="0"/>
              <a:t>Health &amp; Sport Sciences</a:t>
            </a:r>
          </a:p>
        </p:txBody>
      </p:sp>
      <p:sp>
        <p:nvSpPr>
          <p:cNvPr id="22534" name="Rectangle 4"/>
          <p:cNvSpPr>
            <a:spLocks noGrp="1" noChangeArrowheads="1"/>
          </p:cNvSpPr>
          <p:nvPr>
            <p:ph type="body" sz="half" idx="2"/>
          </p:nvPr>
        </p:nvSpPr>
        <p:spPr>
          <a:xfrm>
            <a:off x="4953000" y="1295400"/>
            <a:ext cx="3733800" cy="4267200"/>
          </a:xfrm>
        </p:spPr>
        <p:txBody>
          <a:bodyPr/>
          <a:lstStyle/>
          <a:p>
            <a:pPr eaLnBrk="1" hangingPunct="1">
              <a:lnSpc>
                <a:spcPct val="90000"/>
              </a:lnSpc>
            </a:pPr>
            <a:r>
              <a:rPr lang="en-US" sz="2000" smtClean="0"/>
              <a:t>History of Science</a:t>
            </a:r>
          </a:p>
          <a:p>
            <a:pPr eaLnBrk="1" hangingPunct="1">
              <a:lnSpc>
                <a:spcPct val="90000"/>
              </a:lnSpc>
            </a:pPr>
            <a:r>
              <a:rPr lang="en-US" sz="2000" smtClean="0"/>
              <a:t>Industrial Engr</a:t>
            </a:r>
          </a:p>
          <a:p>
            <a:pPr eaLnBrk="1" hangingPunct="1">
              <a:lnSpc>
                <a:spcPct val="70000"/>
              </a:lnSpc>
            </a:pPr>
            <a:r>
              <a:rPr lang="en-US" sz="2000" smtClean="0"/>
              <a:t>Geography</a:t>
            </a:r>
          </a:p>
          <a:p>
            <a:pPr eaLnBrk="1" hangingPunct="1">
              <a:lnSpc>
                <a:spcPct val="70000"/>
              </a:lnSpc>
            </a:pPr>
            <a:r>
              <a:rPr lang="en-US" sz="2000" smtClean="0"/>
              <a:t>Geology &amp; Geophysics</a:t>
            </a:r>
          </a:p>
          <a:p>
            <a:pPr eaLnBrk="1" hangingPunct="1">
              <a:lnSpc>
                <a:spcPct val="70000"/>
              </a:lnSpc>
            </a:pPr>
            <a:r>
              <a:rPr lang="en-US" sz="2000" smtClean="0"/>
              <a:t>Library &amp; Information Studies</a:t>
            </a:r>
          </a:p>
          <a:p>
            <a:pPr eaLnBrk="1" hangingPunct="1">
              <a:lnSpc>
                <a:spcPct val="90000"/>
              </a:lnSpc>
            </a:pPr>
            <a:r>
              <a:rPr lang="en-US" sz="2000" smtClean="0"/>
              <a:t>Mathematics</a:t>
            </a:r>
          </a:p>
          <a:p>
            <a:pPr eaLnBrk="1" hangingPunct="1">
              <a:lnSpc>
                <a:spcPct val="90000"/>
              </a:lnSpc>
            </a:pPr>
            <a:r>
              <a:rPr lang="en-US" sz="2000" smtClean="0"/>
              <a:t>Meteorology</a:t>
            </a:r>
          </a:p>
          <a:p>
            <a:pPr eaLnBrk="1" hangingPunct="1">
              <a:lnSpc>
                <a:spcPct val="90000"/>
              </a:lnSpc>
            </a:pPr>
            <a:r>
              <a:rPr lang="en-US" sz="2000" smtClean="0"/>
              <a:t>Petroleum &amp; Geological Engr</a:t>
            </a:r>
          </a:p>
          <a:p>
            <a:pPr eaLnBrk="1" hangingPunct="1">
              <a:lnSpc>
                <a:spcPct val="70000"/>
              </a:lnSpc>
            </a:pPr>
            <a:r>
              <a:rPr lang="en-US" sz="2000" smtClean="0"/>
              <a:t>Physics &amp; Astronomy</a:t>
            </a:r>
          </a:p>
          <a:p>
            <a:pPr eaLnBrk="1" hangingPunct="1">
              <a:lnSpc>
                <a:spcPct val="90000"/>
              </a:lnSpc>
            </a:pPr>
            <a:r>
              <a:rPr lang="en-US" sz="2000" smtClean="0"/>
              <a:t>Psychology</a:t>
            </a:r>
          </a:p>
          <a:p>
            <a:pPr eaLnBrk="1" hangingPunct="1">
              <a:lnSpc>
                <a:spcPct val="90000"/>
              </a:lnSpc>
            </a:pPr>
            <a:r>
              <a:rPr lang="en-US" sz="2000" smtClean="0"/>
              <a:t>Radiological Sciences</a:t>
            </a:r>
          </a:p>
          <a:p>
            <a:pPr eaLnBrk="1" hangingPunct="1">
              <a:lnSpc>
                <a:spcPct val="70000"/>
              </a:lnSpc>
            </a:pPr>
            <a:r>
              <a:rPr lang="en-US" sz="2000" smtClean="0"/>
              <a:t>Surgery</a:t>
            </a:r>
          </a:p>
          <a:p>
            <a:pPr eaLnBrk="1" hangingPunct="1">
              <a:lnSpc>
                <a:spcPct val="90000"/>
              </a:lnSpc>
            </a:pPr>
            <a:r>
              <a:rPr lang="en-US" sz="2000" smtClean="0"/>
              <a:t>Zoology</a:t>
            </a:r>
          </a:p>
        </p:txBody>
      </p:sp>
      <p:sp>
        <p:nvSpPr>
          <p:cNvPr id="22535" name="Text Box 5"/>
          <p:cNvSpPr txBox="1">
            <a:spLocks noChangeArrowheads="1"/>
          </p:cNvSpPr>
          <p:nvPr/>
        </p:nvSpPr>
        <p:spPr bwMode="auto">
          <a:xfrm>
            <a:off x="533400" y="5262563"/>
            <a:ext cx="8153400" cy="915987"/>
          </a:xfrm>
          <a:prstGeom prst="rect">
            <a:avLst/>
          </a:prstGeom>
          <a:noFill/>
          <a:ln w="9525">
            <a:noFill/>
            <a:miter lim="800000"/>
            <a:headEnd/>
            <a:tailEnd/>
          </a:ln>
        </p:spPr>
        <p:txBody>
          <a:bodyPr>
            <a:spAutoFit/>
          </a:bodyPr>
          <a:lstStyle/>
          <a:p>
            <a:pPr algn="l">
              <a:lnSpc>
                <a:spcPct val="90000"/>
              </a:lnSpc>
            </a:pPr>
            <a:r>
              <a:rPr lang="en-US" sz="2000" b="1" u="sng">
                <a:solidFill>
                  <a:srgbClr val="008000"/>
                </a:solidFill>
              </a:rPr>
              <a:t>More than 150 faculty &amp; staff</a:t>
            </a:r>
            <a:r>
              <a:rPr lang="en-US" sz="2000"/>
              <a:t> in </a:t>
            </a:r>
            <a:r>
              <a:rPr lang="en-US" sz="2000" b="1" u="sng">
                <a:solidFill>
                  <a:srgbClr val="008000"/>
                </a:solidFill>
              </a:rPr>
              <a:t>26 depts</a:t>
            </a:r>
            <a:r>
              <a:rPr lang="en-US" sz="2000"/>
              <a:t> in Colleges of Arts &amp; Sciences, Atmospheric &amp; Geographic Sciences, Business, Earth &amp; Energy, Engineering, and Medicine – with </a:t>
            </a:r>
            <a:r>
              <a:rPr lang="en-US" sz="2000" b="1" u="sng">
                <a:solidFill>
                  <a:srgbClr val="009900"/>
                </a:solidFill>
              </a:rPr>
              <a:t>more to come</a:t>
            </a:r>
            <a:r>
              <a:rPr lang="en-US" sz="2000"/>
              <a:t>!</a:t>
            </a:r>
          </a:p>
        </p:txBody>
      </p:sp>
      <p:sp>
        <p:nvSpPr>
          <p:cNvPr id="22536"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grpSp>
        <p:nvGrpSpPr>
          <p:cNvPr id="2" name="Group 7"/>
          <p:cNvGrpSpPr>
            <a:grpSpLocks/>
          </p:cNvGrpSpPr>
          <p:nvPr/>
        </p:nvGrpSpPr>
        <p:grpSpPr bwMode="auto">
          <a:xfrm>
            <a:off x="6705600" y="4800600"/>
            <a:ext cx="1668463" cy="403225"/>
            <a:chOff x="672" y="3543"/>
            <a:chExt cx="1051" cy="254"/>
          </a:xfrm>
        </p:grpSpPr>
        <p:sp>
          <p:nvSpPr>
            <p:cNvPr id="22538" name="Text Box 8"/>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39" name="Text Box 9"/>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0" name="Text Box 10"/>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1" name="Text Box 11"/>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626661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3555" name="Slide Number Placeholder 5"/>
          <p:cNvSpPr>
            <a:spLocks noGrp="1"/>
          </p:cNvSpPr>
          <p:nvPr>
            <p:ph type="sldNum" sz="quarter" idx="11"/>
          </p:nvPr>
        </p:nvSpPr>
        <p:spPr>
          <a:noFill/>
        </p:spPr>
        <p:txBody>
          <a:bodyPr/>
          <a:lstStyle/>
          <a:p>
            <a:fld id="{32FA29D6-38E6-4663-8FA5-88CB2D92865A}" type="slidenum">
              <a:rPr lang="en-US"/>
              <a:pPr/>
              <a:t>30</a:t>
            </a:fld>
            <a:endParaRPr lang="en-US"/>
          </a:p>
        </p:txBody>
      </p:sp>
      <p:sp>
        <p:nvSpPr>
          <p:cNvPr id="23556" name="Rectangle 2"/>
          <p:cNvSpPr>
            <a:spLocks noGrp="1" noChangeArrowheads="1"/>
          </p:cNvSpPr>
          <p:nvPr>
            <p:ph type="title"/>
          </p:nvPr>
        </p:nvSpPr>
        <p:spPr/>
        <p:txBody>
          <a:bodyPr/>
          <a:lstStyle/>
          <a:p>
            <a:pPr eaLnBrk="1" hangingPunct="1"/>
            <a:r>
              <a:rPr lang="en-US" smtClean="0"/>
              <a:t>Who is OSCER? Groups</a:t>
            </a:r>
          </a:p>
        </p:txBody>
      </p:sp>
      <p:sp>
        <p:nvSpPr>
          <p:cNvPr id="23557" name="Rectangle 3"/>
          <p:cNvSpPr>
            <a:spLocks noGrp="1" noChangeArrowheads="1"/>
          </p:cNvSpPr>
          <p:nvPr>
            <p:ph type="body" sz="half" idx="1"/>
          </p:nvPr>
        </p:nvSpPr>
        <p:spPr>
          <a:xfrm>
            <a:off x="381000" y="1295400"/>
            <a:ext cx="4191000" cy="4648200"/>
          </a:xfrm>
        </p:spPr>
        <p:txBody>
          <a:bodyPr/>
          <a:lstStyle/>
          <a:p>
            <a:pPr eaLnBrk="1" hangingPunct="1"/>
            <a:r>
              <a:rPr lang="en-US" sz="1800" smtClean="0"/>
              <a:t>Advanced Center for Genome Technology</a:t>
            </a:r>
          </a:p>
          <a:p>
            <a:pPr eaLnBrk="1" hangingPunct="1"/>
            <a:r>
              <a:rPr lang="en-US" sz="1800" smtClean="0"/>
              <a:t>Center for Analysis &amp; Prediction of Storms</a:t>
            </a:r>
          </a:p>
          <a:p>
            <a:pPr eaLnBrk="1" hangingPunct="1"/>
            <a:r>
              <a:rPr lang="en-US" sz="1800" smtClean="0"/>
              <a:t>Center for Aircraft &amp; Systems/Support Infrastructure</a:t>
            </a:r>
          </a:p>
          <a:p>
            <a:pPr eaLnBrk="1" hangingPunct="1"/>
            <a:r>
              <a:rPr lang="en-US" sz="1800" smtClean="0"/>
              <a:t>Cooperative Institute for Mesoscale Meteorological Studies</a:t>
            </a:r>
          </a:p>
          <a:p>
            <a:pPr eaLnBrk="1" hangingPunct="1"/>
            <a:r>
              <a:rPr lang="en-US" sz="1800" smtClean="0"/>
              <a:t>Center for Engineering Optimization</a:t>
            </a:r>
          </a:p>
          <a:p>
            <a:pPr eaLnBrk="1" hangingPunct="1"/>
            <a:r>
              <a:rPr lang="en-US" sz="1800" smtClean="0"/>
              <a:t>Fears Structural Engineering Laboratory</a:t>
            </a:r>
          </a:p>
          <a:p>
            <a:pPr eaLnBrk="1" hangingPunct="1"/>
            <a:r>
              <a:rPr lang="en-US" sz="1800" smtClean="0"/>
              <a:t>Human Technology Interaction Center</a:t>
            </a:r>
          </a:p>
          <a:p>
            <a:pPr eaLnBrk="1" hangingPunct="1"/>
            <a:r>
              <a:rPr lang="en-US" sz="1800" smtClean="0"/>
              <a:t>Institute of Exploration &amp; Development Geosciences</a:t>
            </a:r>
          </a:p>
        </p:txBody>
      </p:sp>
      <p:sp>
        <p:nvSpPr>
          <p:cNvPr id="23558" name="Rectangle 4"/>
          <p:cNvSpPr>
            <a:spLocks noGrp="1" noChangeArrowheads="1"/>
          </p:cNvSpPr>
          <p:nvPr>
            <p:ph type="body" sz="half" idx="2"/>
          </p:nvPr>
        </p:nvSpPr>
        <p:spPr>
          <a:xfrm>
            <a:off x="4495800" y="1295400"/>
            <a:ext cx="4419600" cy="4953000"/>
          </a:xfrm>
        </p:spPr>
        <p:txBody>
          <a:bodyPr/>
          <a:lstStyle/>
          <a:p>
            <a:pPr eaLnBrk="1" hangingPunct="1"/>
            <a:r>
              <a:rPr lang="en-US" sz="1800" smtClean="0"/>
              <a:t>Instructional Development Program</a:t>
            </a:r>
          </a:p>
          <a:p>
            <a:pPr eaLnBrk="1" hangingPunct="1">
              <a:lnSpc>
                <a:spcPct val="90000"/>
              </a:lnSpc>
            </a:pPr>
            <a:r>
              <a:rPr lang="en-US" sz="1800" smtClean="0"/>
              <a:t>Interaction, Discovery, Exploration, Adaptation Laboratory</a:t>
            </a:r>
          </a:p>
          <a:p>
            <a:pPr eaLnBrk="1" hangingPunct="1">
              <a:lnSpc>
                <a:spcPct val="70000"/>
              </a:lnSpc>
            </a:pPr>
            <a:r>
              <a:rPr lang="en-US" sz="1800" smtClean="0"/>
              <a:t>Microarray Core Facility</a:t>
            </a:r>
          </a:p>
          <a:p>
            <a:pPr eaLnBrk="1" hangingPunct="1"/>
            <a:r>
              <a:rPr lang="en-US" sz="1800" smtClean="0"/>
              <a:t>OU Information Technology</a:t>
            </a:r>
          </a:p>
          <a:p>
            <a:pPr eaLnBrk="1" hangingPunct="1"/>
            <a:r>
              <a:rPr lang="en-US" sz="1800" smtClean="0"/>
              <a:t>OU Office of the VP for Research</a:t>
            </a:r>
          </a:p>
          <a:p>
            <a:pPr eaLnBrk="1" hangingPunct="1"/>
            <a:r>
              <a:rPr lang="en-US" sz="1800" smtClean="0"/>
              <a:t>Oklahoma Center for High Energy Physics</a:t>
            </a:r>
          </a:p>
          <a:p>
            <a:pPr eaLnBrk="1" hangingPunct="1"/>
            <a:r>
              <a:rPr lang="en-US" sz="1800" smtClean="0"/>
              <a:t>Robotics, Evolution, Adaptation, and Learning Laboratory</a:t>
            </a:r>
          </a:p>
          <a:p>
            <a:pPr eaLnBrk="1" hangingPunct="1"/>
            <a:r>
              <a:rPr lang="en-US" sz="1800" smtClean="0"/>
              <a:t>Sasaki Applied Meteorology Research Institute</a:t>
            </a:r>
          </a:p>
          <a:p>
            <a:pPr eaLnBrk="1" hangingPunct="1"/>
            <a:r>
              <a:rPr lang="en-US" sz="1800" smtClean="0"/>
              <a:t>Symbiotic Computing Laboratory</a:t>
            </a:r>
          </a:p>
        </p:txBody>
      </p:sp>
      <p:grpSp>
        <p:nvGrpSpPr>
          <p:cNvPr id="2" name="Group 5"/>
          <p:cNvGrpSpPr>
            <a:grpSpLocks/>
          </p:cNvGrpSpPr>
          <p:nvPr/>
        </p:nvGrpSpPr>
        <p:grpSpPr bwMode="auto">
          <a:xfrm>
            <a:off x="3505200" y="5486400"/>
            <a:ext cx="1668463" cy="403225"/>
            <a:chOff x="672" y="3543"/>
            <a:chExt cx="1051" cy="254"/>
          </a:xfrm>
        </p:grpSpPr>
        <p:sp>
          <p:nvSpPr>
            <p:cNvPr id="23561"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2"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3"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4"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
        <p:nvSpPr>
          <p:cNvPr id="23560"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4579" name="Slide Number Placeholder 5"/>
          <p:cNvSpPr>
            <a:spLocks noGrp="1"/>
          </p:cNvSpPr>
          <p:nvPr>
            <p:ph type="sldNum" sz="quarter" idx="11"/>
          </p:nvPr>
        </p:nvSpPr>
        <p:spPr>
          <a:noFill/>
        </p:spPr>
        <p:txBody>
          <a:bodyPr/>
          <a:lstStyle/>
          <a:p>
            <a:fld id="{EC6F4CAD-AA09-42D4-A004-53867C54C6B3}" type="slidenum">
              <a:rPr lang="en-US"/>
              <a:pPr/>
              <a:t>31</a:t>
            </a:fld>
            <a:endParaRPr lang="en-US"/>
          </a:p>
        </p:txBody>
      </p:sp>
      <p:sp>
        <p:nvSpPr>
          <p:cNvPr id="24580" name="Rectangle 2"/>
          <p:cNvSpPr>
            <a:spLocks noGrp="1" noChangeArrowheads="1"/>
          </p:cNvSpPr>
          <p:nvPr>
            <p:ph type="title"/>
          </p:nvPr>
        </p:nvSpPr>
        <p:spPr/>
        <p:txBody>
          <a:bodyPr/>
          <a:lstStyle/>
          <a:p>
            <a:pPr eaLnBrk="1" hangingPunct="1"/>
            <a:r>
              <a:rPr lang="en-US" sz="3600" dirty="0" smtClean="0"/>
              <a:t>Who? Oklahoma Collaborators</a:t>
            </a:r>
          </a:p>
        </p:txBody>
      </p:sp>
      <p:sp>
        <p:nvSpPr>
          <p:cNvPr id="24581" name="Rectangle 3"/>
          <p:cNvSpPr>
            <a:spLocks noGrp="1" noChangeArrowheads="1"/>
          </p:cNvSpPr>
          <p:nvPr>
            <p:ph type="body" sz="half" idx="1"/>
          </p:nvPr>
        </p:nvSpPr>
        <p:spPr>
          <a:xfrm>
            <a:off x="609600" y="1371600"/>
            <a:ext cx="4191000" cy="5105400"/>
          </a:xfrm>
        </p:spPr>
        <p:txBody>
          <a:bodyPr/>
          <a:lstStyle/>
          <a:p>
            <a:pPr eaLnBrk="1" hangingPunct="1">
              <a:lnSpc>
                <a:spcPct val="80000"/>
              </a:lnSpc>
              <a:spcBef>
                <a:spcPts val="0"/>
              </a:spcBef>
              <a:buFont typeface="Wingdings" pitchFamily="2" charset="2"/>
              <a:buAutoNum type="arabicPeriod"/>
            </a:pPr>
            <a:r>
              <a:rPr lang="en-US" sz="1700" dirty="0" smtClean="0"/>
              <a:t>Cameron University</a:t>
            </a:r>
          </a:p>
          <a:p>
            <a:pPr eaLnBrk="1" hangingPunct="1">
              <a:lnSpc>
                <a:spcPct val="80000"/>
              </a:lnSpc>
              <a:spcBef>
                <a:spcPts val="0"/>
              </a:spcBef>
              <a:buFont typeface="Wingdings" pitchFamily="2" charset="2"/>
              <a:buAutoNum type="arabicPeriod"/>
            </a:pPr>
            <a:r>
              <a:rPr lang="en-US" sz="1700" dirty="0" smtClean="0"/>
              <a:t>East Central University</a:t>
            </a:r>
          </a:p>
          <a:p>
            <a:pPr eaLnBrk="1" hangingPunct="1">
              <a:lnSpc>
                <a:spcPct val="80000"/>
              </a:lnSpc>
              <a:spcBef>
                <a:spcPts val="0"/>
              </a:spcBef>
              <a:buFont typeface="Wingdings" pitchFamily="2" charset="2"/>
              <a:buAutoNum type="arabicPeriod"/>
            </a:pPr>
            <a:r>
              <a:rPr lang="en-US" sz="1700" dirty="0" smtClean="0"/>
              <a:t>Langston University</a:t>
            </a:r>
          </a:p>
          <a:p>
            <a:pPr eaLnBrk="1" hangingPunct="1">
              <a:lnSpc>
                <a:spcPct val="80000"/>
              </a:lnSpc>
              <a:spcBef>
                <a:spcPts val="0"/>
              </a:spcBef>
              <a:buFont typeface="Wingdings" pitchFamily="2" charset="2"/>
              <a:buAutoNum type="arabicPeriod"/>
            </a:pPr>
            <a:r>
              <a:rPr lang="en-US" sz="1700" dirty="0" smtClean="0"/>
              <a:t>Northeastern State University</a:t>
            </a:r>
          </a:p>
          <a:p>
            <a:pPr eaLnBrk="1" hangingPunct="1">
              <a:lnSpc>
                <a:spcPct val="80000"/>
              </a:lnSpc>
              <a:spcBef>
                <a:spcPts val="0"/>
              </a:spcBef>
              <a:buFont typeface="Wingdings" pitchFamily="2" charset="2"/>
              <a:buAutoNum type="arabicPeriod"/>
            </a:pPr>
            <a:r>
              <a:rPr lang="en-US" sz="1700" dirty="0" smtClean="0"/>
              <a:t>Northwestern Oklahoma State University</a:t>
            </a:r>
          </a:p>
          <a:p>
            <a:pPr eaLnBrk="1" hangingPunct="1">
              <a:lnSpc>
                <a:spcPct val="80000"/>
              </a:lnSpc>
              <a:spcBef>
                <a:spcPts val="0"/>
              </a:spcBef>
              <a:buFont typeface="Wingdings" pitchFamily="2" charset="2"/>
              <a:buAutoNum type="arabicPeriod"/>
            </a:pPr>
            <a:r>
              <a:rPr lang="en-US" sz="1700" dirty="0" smtClean="0"/>
              <a:t>Oklahoma Baptist University</a:t>
            </a:r>
          </a:p>
          <a:p>
            <a:pPr eaLnBrk="1" hangingPunct="1">
              <a:lnSpc>
                <a:spcPct val="80000"/>
              </a:lnSpc>
              <a:spcBef>
                <a:spcPts val="0"/>
              </a:spcBef>
              <a:buFont typeface="Wingdings" pitchFamily="2" charset="2"/>
              <a:buAutoNum type="arabicPeriod"/>
            </a:pPr>
            <a:r>
              <a:rPr lang="en-US" sz="1700" dirty="0" smtClean="0"/>
              <a:t>Oklahoma City University</a:t>
            </a:r>
          </a:p>
          <a:p>
            <a:pPr eaLnBrk="1" hangingPunct="1">
              <a:lnSpc>
                <a:spcPct val="80000"/>
              </a:lnSpc>
              <a:spcBef>
                <a:spcPts val="0"/>
              </a:spcBef>
              <a:buFont typeface="Wingdings" pitchFamily="2" charset="2"/>
              <a:buAutoNum type="arabicPeriod"/>
            </a:pPr>
            <a:r>
              <a:rPr lang="en-US" sz="1700" dirty="0" smtClean="0"/>
              <a:t>Oklahoma Panhandle State University</a:t>
            </a:r>
          </a:p>
          <a:p>
            <a:pPr eaLnBrk="1" hangingPunct="1">
              <a:lnSpc>
                <a:spcPct val="80000"/>
              </a:lnSpc>
              <a:spcBef>
                <a:spcPts val="0"/>
              </a:spcBef>
              <a:buFont typeface="Wingdings" pitchFamily="2" charset="2"/>
              <a:buAutoNum type="arabicPeriod"/>
            </a:pPr>
            <a:r>
              <a:rPr lang="en-US" sz="1700" dirty="0" smtClean="0"/>
              <a:t>Oklahoma School of Science &amp; Mathematics</a:t>
            </a:r>
          </a:p>
          <a:p>
            <a:pPr eaLnBrk="1" hangingPunct="1">
              <a:lnSpc>
                <a:spcPct val="80000"/>
              </a:lnSpc>
              <a:spcBef>
                <a:spcPts val="0"/>
              </a:spcBef>
              <a:buFont typeface="Wingdings" pitchFamily="2" charset="2"/>
              <a:buAutoNum type="arabicPeriod"/>
            </a:pPr>
            <a:r>
              <a:rPr lang="en-US" sz="1700" dirty="0" smtClean="0"/>
              <a:t>Oklahoma State University</a:t>
            </a:r>
          </a:p>
          <a:p>
            <a:pPr eaLnBrk="1" hangingPunct="1">
              <a:lnSpc>
                <a:spcPct val="80000"/>
              </a:lnSpc>
              <a:spcBef>
                <a:spcPts val="0"/>
              </a:spcBef>
              <a:buFont typeface="Wingdings" pitchFamily="2" charset="2"/>
              <a:buAutoNum type="arabicPeriod"/>
            </a:pPr>
            <a:r>
              <a:rPr lang="en-US" sz="1700" dirty="0" smtClean="0"/>
              <a:t>Rogers State University</a:t>
            </a:r>
          </a:p>
          <a:p>
            <a:pPr eaLnBrk="1" hangingPunct="1">
              <a:lnSpc>
                <a:spcPct val="80000"/>
              </a:lnSpc>
              <a:spcBef>
                <a:spcPts val="0"/>
              </a:spcBef>
              <a:buFont typeface="Wingdings" pitchFamily="2" charset="2"/>
              <a:buAutoNum type="arabicPeriod"/>
            </a:pPr>
            <a:r>
              <a:rPr lang="en-US" sz="1700" dirty="0" smtClean="0"/>
              <a:t>St. Gregory’s University</a:t>
            </a:r>
          </a:p>
          <a:p>
            <a:pPr eaLnBrk="1" hangingPunct="1">
              <a:lnSpc>
                <a:spcPct val="80000"/>
              </a:lnSpc>
              <a:spcBef>
                <a:spcPts val="0"/>
              </a:spcBef>
              <a:buFont typeface="Wingdings" pitchFamily="2" charset="2"/>
              <a:buAutoNum type="arabicPeriod"/>
            </a:pPr>
            <a:r>
              <a:rPr lang="en-US" sz="1700" dirty="0" smtClean="0"/>
              <a:t>Southeastern Oklahoma State University</a:t>
            </a:r>
          </a:p>
          <a:p>
            <a:pPr eaLnBrk="1" hangingPunct="1">
              <a:lnSpc>
                <a:spcPct val="80000"/>
              </a:lnSpc>
              <a:spcBef>
                <a:spcPts val="0"/>
              </a:spcBef>
              <a:buFont typeface="Wingdings" pitchFamily="2" charset="2"/>
              <a:buAutoNum type="arabicPeriod"/>
            </a:pPr>
            <a:r>
              <a:rPr lang="en-US" sz="1700" dirty="0" smtClean="0"/>
              <a:t>Southwestern Oklahoma State University</a:t>
            </a:r>
          </a:p>
          <a:p>
            <a:pPr eaLnBrk="1" hangingPunct="1">
              <a:lnSpc>
                <a:spcPct val="80000"/>
              </a:lnSpc>
              <a:spcBef>
                <a:spcPts val="0"/>
              </a:spcBef>
              <a:buFont typeface="Wingdings" pitchFamily="2" charset="2"/>
              <a:buAutoNum type="arabicPeriod"/>
            </a:pPr>
            <a:r>
              <a:rPr lang="en-US" sz="1700" dirty="0" smtClean="0"/>
              <a:t>University of Central Oklahoma</a:t>
            </a:r>
          </a:p>
          <a:p>
            <a:pPr eaLnBrk="1" hangingPunct="1">
              <a:lnSpc>
                <a:spcPct val="80000"/>
              </a:lnSpc>
              <a:spcBef>
                <a:spcPts val="0"/>
              </a:spcBef>
              <a:buFont typeface="Wingdings" pitchFamily="2" charset="2"/>
              <a:buAutoNum type="arabicPeriod"/>
            </a:pPr>
            <a:r>
              <a:rPr lang="en-US" sz="1700" dirty="0" smtClean="0"/>
              <a:t>University of Oklahoma (Norman, HSC, Tulsa)</a:t>
            </a:r>
          </a:p>
          <a:p>
            <a:pPr eaLnBrk="1" hangingPunct="1">
              <a:lnSpc>
                <a:spcPct val="80000"/>
              </a:lnSpc>
              <a:spcBef>
                <a:spcPts val="0"/>
              </a:spcBef>
              <a:buFont typeface="Wingdings" pitchFamily="2" charset="2"/>
              <a:buAutoNum type="arabicPeriod"/>
            </a:pPr>
            <a:r>
              <a:rPr lang="en-US" sz="1700" dirty="0" smtClean="0"/>
              <a:t>University of Science &amp; Arts of Oklahoma</a:t>
            </a:r>
          </a:p>
          <a:p>
            <a:pPr eaLnBrk="1" hangingPunct="1">
              <a:lnSpc>
                <a:spcPct val="80000"/>
              </a:lnSpc>
              <a:spcBef>
                <a:spcPts val="0"/>
              </a:spcBef>
              <a:buFont typeface="Wingdings" pitchFamily="2" charset="2"/>
              <a:buAutoNum type="arabicPeriod"/>
            </a:pPr>
            <a:r>
              <a:rPr lang="en-US" sz="1700" dirty="0" smtClean="0"/>
              <a:t>University of Tulsa</a:t>
            </a:r>
          </a:p>
        </p:txBody>
      </p:sp>
      <p:sp>
        <p:nvSpPr>
          <p:cNvPr id="24582" name="Rectangle 4"/>
          <p:cNvSpPr>
            <a:spLocks noGrp="1" noChangeArrowheads="1"/>
          </p:cNvSpPr>
          <p:nvPr>
            <p:ph type="body" sz="half" idx="2"/>
          </p:nvPr>
        </p:nvSpPr>
        <p:spPr>
          <a:xfrm>
            <a:off x="4724400" y="1371600"/>
            <a:ext cx="3886200" cy="4724400"/>
          </a:xfrm>
        </p:spPr>
        <p:txBody>
          <a:bodyPr/>
          <a:lstStyle/>
          <a:p>
            <a:pPr eaLnBrk="1" hangingPunct="1">
              <a:lnSpc>
                <a:spcPct val="80000"/>
              </a:lnSpc>
              <a:buFont typeface="Wingdings" pitchFamily="2" charset="2"/>
              <a:buAutoNum type="arabicPeriod"/>
            </a:pPr>
            <a:r>
              <a:rPr lang="en-US" sz="1700" dirty="0" smtClean="0"/>
              <a:t>NOAA National Severe Storms Laboratory</a:t>
            </a:r>
          </a:p>
          <a:p>
            <a:pPr eaLnBrk="1" hangingPunct="1">
              <a:lnSpc>
                <a:spcPct val="80000"/>
              </a:lnSpc>
              <a:buFont typeface="Wingdings" pitchFamily="2" charset="2"/>
              <a:buAutoNum type="arabicPeriod"/>
            </a:pPr>
            <a:r>
              <a:rPr lang="en-US" sz="1700" dirty="0" smtClean="0"/>
              <a:t>NOAA Storm Prediction Center</a:t>
            </a:r>
          </a:p>
          <a:p>
            <a:pPr eaLnBrk="1" hangingPunct="1">
              <a:lnSpc>
                <a:spcPct val="80000"/>
              </a:lnSpc>
              <a:buFont typeface="Wingdings" pitchFamily="2" charset="2"/>
              <a:buAutoNum type="arabicPeriod"/>
            </a:pPr>
            <a:r>
              <a:rPr lang="en-US" sz="1700" dirty="0" smtClean="0"/>
              <a:t>Oklahoma </a:t>
            </a:r>
            <a:r>
              <a:rPr lang="en-US" sz="1700" dirty="0" err="1" smtClean="0"/>
              <a:t>Climatological</a:t>
            </a:r>
            <a:r>
              <a:rPr lang="en-US" sz="1700" dirty="0" smtClean="0"/>
              <a:t> Survey</a:t>
            </a:r>
            <a:endParaRPr lang="en-US" sz="1700" b="1" dirty="0" smtClean="0">
              <a:solidFill>
                <a:schemeClr val="folHlink"/>
              </a:solidFill>
            </a:endParaRPr>
          </a:p>
          <a:p>
            <a:pPr eaLnBrk="1" hangingPunct="1">
              <a:lnSpc>
                <a:spcPct val="80000"/>
              </a:lnSpc>
              <a:buFont typeface="Wingdings" pitchFamily="2" charset="2"/>
              <a:buAutoNum type="arabicPeriod"/>
            </a:pPr>
            <a:r>
              <a:rPr lang="en-US" sz="1700" dirty="0" smtClean="0"/>
              <a:t>Oklahoma Medical Research Foundation</a:t>
            </a:r>
          </a:p>
          <a:p>
            <a:pPr eaLnBrk="1" hangingPunct="1">
              <a:lnSpc>
                <a:spcPct val="80000"/>
              </a:lnSpc>
              <a:buFont typeface="Wingdings" pitchFamily="2" charset="2"/>
              <a:buAutoNum type="arabicPeriod"/>
            </a:pPr>
            <a:r>
              <a:rPr lang="en-US" sz="1700" dirty="0" err="1" smtClean="0"/>
              <a:t>OneNet</a:t>
            </a:r>
            <a:endParaRPr lang="en-US" sz="1700" dirty="0" smtClean="0"/>
          </a:p>
          <a:p>
            <a:pPr eaLnBrk="1" hangingPunct="1">
              <a:lnSpc>
                <a:spcPct val="80000"/>
              </a:lnSpc>
              <a:buFont typeface="Wingdings" pitchFamily="2" charset="2"/>
              <a:buAutoNum type="arabicPeriod"/>
            </a:pPr>
            <a:r>
              <a:rPr lang="en-US" sz="1700" dirty="0" smtClean="0"/>
              <a:t>Samuel Roberts Noble Foundation</a:t>
            </a:r>
          </a:p>
          <a:p>
            <a:pPr eaLnBrk="1" hangingPunct="1">
              <a:lnSpc>
                <a:spcPct val="80000"/>
              </a:lnSpc>
              <a:buFont typeface="Wingdings" pitchFamily="2" charset="2"/>
              <a:buAutoNum type="arabicPeriod"/>
            </a:pPr>
            <a:r>
              <a:rPr lang="en-US" sz="1700" dirty="0" smtClean="0"/>
              <a:t>Tinker Air Force Base</a:t>
            </a:r>
          </a:p>
          <a:p>
            <a:pPr eaLnBrk="1" hangingPunct="1">
              <a:lnSpc>
                <a:spcPct val="80000"/>
              </a:lnSpc>
              <a:buFont typeface="Wingdings" pitchFamily="2" charset="2"/>
              <a:buAutoNum type="arabicPeriod"/>
            </a:pPr>
            <a:endParaRPr lang="en-US" sz="1600" dirty="0" smtClean="0"/>
          </a:p>
          <a:p>
            <a:pPr eaLnBrk="1" hangingPunct="1">
              <a:lnSpc>
                <a:spcPct val="80000"/>
              </a:lnSpc>
              <a:buNone/>
            </a:pPr>
            <a:r>
              <a:rPr lang="en-US" sz="2000" b="1" dirty="0" smtClean="0"/>
              <a:t>OSCER has supercomputer users at </a:t>
            </a:r>
            <a:r>
              <a:rPr lang="en-US" sz="2000" b="1" u="sng" dirty="0" smtClean="0"/>
              <a:t>every public university</a:t>
            </a:r>
            <a:r>
              <a:rPr lang="en-US" sz="2000" b="1" dirty="0" smtClean="0"/>
              <a:t> in Oklahoma, plus at many private universities and       one high school.</a:t>
            </a:r>
          </a:p>
        </p:txBody>
      </p:sp>
      <p:grpSp>
        <p:nvGrpSpPr>
          <p:cNvPr id="2" name="Group 5"/>
          <p:cNvGrpSpPr>
            <a:grpSpLocks/>
          </p:cNvGrpSpPr>
          <p:nvPr/>
        </p:nvGrpSpPr>
        <p:grpSpPr bwMode="auto">
          <a:xfrm>
            <a:off x="6553200" y="5638800"/>
            <a:ext cx="1668463" cy="403225"/>
            <a:chOff x="672" y="3543"/>
            <a:chExt cx="1051" cy="254"/>
          </a:xfrm>
        </p:grpSpPr>
        <p:sp>
          <p:nvSpPr>
            <p:cNvPr id="24584"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5"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6"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7"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5603" name="Slide Number Placeholder 4"/>
          <p:cNvSpPr>
            <a:spLocks noGrp="1"/>
          </p:cNvSpPr>
          <p:nvPr>
            <p:ph type="sldNum" sz="quarter" idx="11"/>
          </p:nvPr>
        </p:nvSpPr>
        <p:spPr>
          <a:noFill/>
        </p:spPr>
        <p:txBody>
          <a:bodyPr/>
          <a:lstStyle/>
          <a:p>
            <a:fld id="{47C2434F-0165-4181-8F6F-02CC586B3B49}" type="slidenum">
              <a:rPr lang="en-US"/>
              <a:pPr/>
              <a:t>32</a:t>
            </a:fld>
            <a:endParaRPr lang="en-US"/>
          </a:p>
        </p:txBody>
      </p:sp>
      <p:sp>
        <p:nvSpPr>
          <p:cNvPr id="25604" name="Rectangle 2"/>
          <p:cNvSpPr>
            <a:spLocks noGrp="1" noChangeArrowheads="1"/>
          </p:cNvSpPr>
          <p:nvPr>
            <p:ph type="title"/>
          </p:nvPr>
        </p:nvSpPr>
        <p:spPr/>
        <p:txBody>
          <a:bodyPr/>
          <a:lstStyle/>
          <a:p>
            <a:pPr eaLnBrk="1" hangingPunct="1"/>
            <a:r>
              <a:rPr lang="en-US" smtClean="0"/>
              <a:t>Who Are the Users?</a:t>
            </a:r>
          </a:p>
        </p:txBody>
      </p:sp>
      <p:sp>
        <p:nvSpPr>
          <p:cNvPr id="25605" name="Rectangle 3"/>
          <p:cNvSpPr>
            <a:spLocks noGrp="1" noChangeArrowheads="1"/>
          </p:cNvSpPr>
          <p:nvPr>
            <p:ph type="body" idx="1"/>
          </p:nvPr>
        </p:nvSpPr>
        <p:spPr>
          <a:xfrm>
            <a:off x="533400" y="1295400"/>
            <a:ext cx="8077200" cy="5181600"/>
          </a:xfrm>
        </p:spPr>
        <p:txBody>
          <a:bodyPr/>
          <a:lstStyle/>
          <a:p>
            <a:pPr eaLnBrk="1" hangingPunct="1">
              <a:buFont typeface="Wingdings" pitchFamily="2" charset="2"/>
              <a:buNone/>
            </a:pPr>
            <a:r>
              <a:rPr lang="en-US" b="1" u="sng" dirty="0" smtClean="0">
                <a:solidFill>
                  <a:srgbClr val="008000"/>
                </a:solidFill>
              </a:rPr>
              <a:t>Over 800 users</a:t>
            </a:r>
            <a:r>
              <a:rPr lang="en-US" dirty="0" smtClean="0"/>
              <a:t> so far, including:</a:t>
            </a:r>
          </a:p>
          <a:p>
            <a:pPr eaLnBrk="1" hangingPunct="1">
              <a:lnSpc>
                <a:spcPct val="90000"/>
              </a:lnSpc>
            </a:pPr>
            <a:r>
              <a:rPr lang="en-US" dirty="0" smtClean="0"/>
              <a:t>Roughly equal split between students vs faculty/staff (students are the bulk of the active users);</a:t>
            </a:r>
          </a:p>
          <a:p>
            <a:pPr eaLnBrk="1" hangingPunct="1">
              <a:lnSpc>
                <a:spcPct val="70000"/>
              </a:lnSpc>
            </a:pPr>
            <a:r>
              <a:rPr lang="en-US" dirty="0" smtClean="0"/>
              <a:t>many off campus users (roughly 20%);</a:t>
            </a:r>
          </a:p>
          <a:p>
            <a:pPr eaLnBrk="1" hangingPunct="1">
              <a:lnSpc>
                <a:spcPct val="80000"/>
              </a:lnSpc>
            </a:pPr>
            <a:r>
              <a:rPr lang="en-US" dirty="0" smtClean="0"/>
              <a:t>… more being added </a:t>
            </a:r>
            <a:r>
              <a:rPr lang="en-US" b="1" u="sng" dirty="0" smtClean="0">
                <a:solidFill>
                  <a:srgbClr val="CC0099"/>
                </a:solidFill>
              </a:rPr>
              <a:t>every month</a:t>
            </a:r>
            <a:r>
              <a:rPr lang="en-US" dirty="0" smtClean="0"/>
              <a:t>.</a:t>
            </a:r>
          </a:p>
          <a:p>
            <a:pPr eaLnBrk="1" hangingPunct="1">
              <a:lnSpc>
                <a:spcPct val="80000"/>
              </a:lnSpc>
              <a:buFont typeface="Wingdings" pitchFamily="2" charset="2"/>
              <a:buNone/>
            </a:pPr>
            <a:endParaRPr lang="en-US" dirty="0" smtClean="0"/>
          </a:p>
          <a:p>
            <a:pPr eaLnBrk="1" hangingPunct="1">
              <a:buFont typeface="Wingdings" pitchFamily="2" charset="2"/>
              <a:buNone/>
            </a:pPr>
            <a:r>
              <a:rPr lang="en-US" b="1" u="sng" dirty="0" smtClean="0">
                <a:solidFill>
                  <a:srgbClr val="008000"/>
                </a:solidFill>
              </a:rPr>
              <a:t>Comparison</a:t>
            </a:r>
            <a:r>
              <a:rPr lang="en-US" dirty="0" smtClean="0"/>
              <a:t>: XSEDE, consisting of 7 resource provide sites across the US, has ~7500 unique users.</a:t>
            </a:r>
          </a:p>
        </p:txBody>
      </p:sp>
      <p:sp>
        <p:nvSpPr>
          <p:cNvPr id="2560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Growth Profile</a:t>
            </a:r>
            <a:endParaRPr lang="en-US" dirty="0"/>
          </a:p>
        </p:txBody>
      </p:sp>
      <p:graphicFrame>
        <p:nvGraphicFramePr>
          <p:cNvPr id="6" name="Content Placeholder 5"/>
          <p:cNvGraphicFramePr>
            <a:graphicFrameLocks noGrp="1"/>
          </p:cNvGraphicFramePr>
          <p:nvPr>
            <p:ph idx="1"/>
          </p:nvPr>
        </p:nvGraphicFramePr>
        <p:xfrm>
          <a:off x="609600" y="1371600"/>
          <a:ext cx="7924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r>
              <a:rPr lang="en-US" dirty="0"/>
              <a:t>Supercomputing in Plain English: Overview</a:t>
            </a:r>
          </a:p>
          <a:p>
            <a:r>
              <a:rPr lang="en-US" dirty="0"/>
              <a:t>Tue Jan 22 2013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a:solidFill>
                  <a:srgbClr val="000000"/>
                </a:solidFill>
              </a:rPr>
              <a:pPr>
                <a:defRPr/>
              </a:pPr>
              <a:t>33</a:t>
            </a:fld>
            <a:endParaRPr lang="en-US" dirty="0">
              <a:solidFill>
                <a:srgbClr val="000000"/>
              </a:solidFill>
            </a:endParaRPr>
          </a:p>
        </p:txBody>
      </p:sp>
      <p:sp>
        <p:nvSpPr>
          <p:cNvPr id="7" name="TextBox 6"/>
          <p:cNvSpPr txBox="1"/>
          <p:nvPr/>
        </p:nvSpPr>
        <p:spPr>
          <a:xfrm>
            <a:off x="7086600" y="4148136"/>
            <a:ext cx="1828800" cy="2000548"/>
          </a:xfrm>
          <a:prstGeom prst="rect">
            <a:avLst/>
          </a:prstGeom>
          <a:noFill/>
        </p:spPr>
        <p:txBody>
          <a:bodyPr wrap="square" rtlCol="0">
            <a:spAutoFit/>
          </a:bodyPr>
          <a:lstStyle/>
          <a:p>
            <a:pPr algn="ctr" fontAlgn="base">
              <a:spcBef>
                <a:spcPct val="0"/>
              </a:spcBef>
              <a:spcAft>
                <a:spcPct val="0"/>
              </a:spcAft>
            </a:pPr>
            <a:r>
              <a:rPr lang="en-US" dirty="0" smtClean="0">
                <a:solidFill>
                  <a:srgbClr val="000000"/>
                </a:solidFill>
              </a:rPr>
              <a:t>2012 = 18 x 2002</a:t>
            </a:r>
          </a:p>
          <a:p>
            <a:pPr algn="ctr" fontAlgn="base">
              <a:spcBef>
                <a:spcPct val="0"/>
              </a:spcBef>
              <a:spcAft>
                <a:spcPct val="0"/>
              </a:spcAft>
            </a:pPr>
            <a:r>
              <a:rPr lang="en-US" dirty="0" smtClean="0">
                <a:solidFill>
                  <a:srgbClr val="000000"/>
                </a:solidFill>
              </a:rPr>
              <a:t>But each user has exponentially growing needs!</a:t>
            </a:r>
          </a:p>
          <a:p>
            <a:pPr algn="ctr" fontAlgn="base">
              <a:spcBef>
                <a:spcPct val="0"/>
              </a:spcBef>
              <a:spcAft>
                <a:spcPct val="0"/>
              </a:spcAft>
            </a:pPr>
            <a:endParaRPr lang="en-US" sz="400" dirty="0" smtClean="0">
              <a:solidFill>
                <a:srgbClr val="000000"/>
              </a:solidFill>
            </a:endParaRPr>
          </a:p>
          <a:p>
            <a:pPr algn="ctr" fontAlgn="base">
              <a:spcBef>
                <a:spcPct val="0"/>
              </a:spcBef>
              <a:spcAft>
                <a:spcPct val="0"/>
              </a:spcAft>
            </a:pPr>
            <a:r>
              <a:rPr lang="en-US" sz="1600" dirty="0" smtClean="0">
                <a:solidFill>
                  <a:srgbClr val="000000"/>
                </a:solidFill>
              </a:rPr>
              <a:t>Growth </a:t>
            </a:r>
            <a:r>
              <a:rPr lang="en-US" sz="1600" u="sng" dirty="0" smtClean="0">
                <a:solidFill>
                  <a:srgbClr val="000000"/>
                </a:solidFill>
              </a:rPr>
              <a:t>per user  </a:t>
            </a:r>
            <a:r>
              <a:rPr lang="en-US" sz="1600" dirty="0" smtClean="0">
                <a:solidFill>
                  <a:srgbClr val="000000"/>
                </a:solidFill>
              </a:rPr>
              <a:t>has been 1/6 of Moore’s Law. </a:t>
            </a:r>
            <a:endParaRPr lang="en-US" sz="1600" dirty="0">
              <a:solidFill>
                <a:srgbClr val="000000"/>
              </a:solidFill>
            </a:endParaRPr>
          </a:p>
        </p:txBody>
      </p:sp>
    </p:spTree>
    <p:extLst>
      <p:ext uri="{BB962C8B-B14F-4D97-AF65-F5344CB8AC3E}">
        <p14:creationId xmlns:p14="http://schemas.microsoft.com/office/powerpoint/2010/main" val="153298667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6627" name="Slide Number Placeholder 4"/>
          <p:cNvSpPr>
            <a:spLocks noGrp="1"/>
          </p:cNvSpPr>
          <p:nvPr>
            <p:ph type="sldNum" sz="quarter" idx="11"/>
          </p:nvPr>
        </p:nvSpPr>
        <p:spPr>
          <a:noFill/>
        </p:spPr>
        <p:txBody>
          <a:bodyPr/>
          <a:lstStyle/>
          <a:p>
            <a:fld id="{88FA874E-E7EC-4BE7-84D5-511A398D8986}" type="slidenum">
              <a:rPr lang="en-US"/>
              <a:pPr/>
              <a:t>34</a:t>
            </a:fld>
            <a:endParaRPr lang="en-US"/>
          </a:p>
        </p:txBody>
      </p:sp>
      <p:pic>
        <p:nvPicPr>
          <p:cNvPr id="26628" name="Picture 2" descr="caps_logo"/>
          <p:cNvPicPr>
            <a:picLocks noChangeAspect="1" noChangeArrowheads="1"/>
          </p:cNvPicPr>
          <p:nvPr/>
        </p:nvPicPr>
        <p:blipFill>
          <a:blip r:embed="rId4" cstate="print"/>
          <a:srcRect/>
          <a:stretch>
            <a:fillRect/>
          </a:stretch>
        </p:blipFill>
        <p:spPr bwMode="auto">
          <a:xfrm>
            <a:off x="7010400" y="1809750"/>
            <a:ext cx="1625600" cy="871538"/>
          </a:xfrm>
          <a:prstGeom prst="rect">
            <a:avLst/>
          </a:prstGeom>
          <a:noFill/>
          <a:ln w="9525">
            <a:noFill/>
            <a:miter lim="800000"/>
            <a:headEnd/>
            <a:tailEnd/>
          </a:ln>
        </p:spPr>
      </p:pic>
      <p:sp>
        <p:nvSpPr>
          <p:cNvPr id="26629" name="Rectangle 4"/>
          <p:cNvSpPr>
            <a:spLocks noGrp="1" noChangeArrowheads="1"/>
          </p:cNvSpPr>
          <p:nvPr>
            <p:ph type="body" idx="1"/>
          </p:nvPr>
        </p:nvSpPr>
        <p:spPr>
          <a:xfrm>
            <a:off x="609600" y="1371600"/>
            <a:ext cx="7523163" cy="4648200"/>
          </a:xfrm>
        </p:spPr>
        <p:txBody>
          <a:bodyPr/>
          <a:lstStyle/>
          <a:p>
            <a:pPr eaLnBrk="1" hangingPunct="1">
              <a:lnSpc>
                <a:spcPct val="110000"/>
              </a:lnSpc>
            </a:pPr>
            <a:r>
              <a:rPr lang="en-US" b="1" u="sng" dirty="0" smtClean="0"/>
              <a:t>Center for Analysis &amp; Prediction of Storms</a:t>
            </a:r>
            <a:r>
              <a:rPr lang="en-US" dirty="0" smtClean="0"/>
              <a:t>:          daily real time weather forecasting</a:t>
            </a:r>
          </a:p>
          <a:p>
            <a:pPr eaLnBrk="1" hangingPunct="1">
              <a:lnSpc>
                <a:spcPct val="110000"/>
              </a:lnSpc>
            </a:pPr>
            <a:r>
              <a:rPr lang="en-US" b="1" u="sng" dirty="0" smtClean="0"/>
              <a:t>Oklahoma Center for High Energy Physics</a:t>
            </a:r>
            <a:r>
              <a:rPr lang="en-US" dirty="0" smtClean="0"/>
              <a:t>: simulation and data analysis of banging tiny particles together at unbelievably high speeds</a:t>
            </a:r>
          </a:p>
          <a:p>
            <a:pPr eaLnBrk="1" hangingPunct="1">
              <a:lnSpc>
                <a:spcPct val="110000"/>
              </a:lnSpc>
            </a:pPr>
            <a:r>
              <a:rPr lang="en-US" b="1" u="sng" dirty="0" smtClean="0"/>
              <a:t>Chemical Engineering</a:t>
            </a:r>
            <a:r>
              <a:rPr lang="en-US" dirty="0" smtClean="0"/>
              <a:t>: lots and lots of molecular dynamics</a:t>
            </a:r>
          </a:p>
        </p:txBody>
      </p:sp>
      <p:sp>
        <p:nvSpPr>
          <p:cNvPr id="26630" name="Rectangle 5"/>
          <p:cNvSpPr>
            <a:spLocks noGrp="1" noChangeArrowheads="1"/>
          </p:cNvSpPr>
          <p:nvPr>
            <p:ph type="title"/>
          </p:nvPr>
        </p:nvSpPr>
        <p:spPr/>
        <p:txBody>
          <a:bodyPr/>
          <a:lstStyle/>
          <a:p>
            <a:pPr eaLnBrk="1" hangingPunct="1"/>
            <a:r>
              <a:rPr lang="en-US" smtClean="0"/>
              <a:t>Biggest Consumers</a:t>
            </a:r>
          </a:p>
        </p:txBody>
      </p:sp>
      <p:pic>
        <p:nvPicPr>
          <p:cNvPr id="26631" name="Picture 6" descr="ochep_logo"/>
          <p:cNvPicPr>
            <a:picLocks noChangeAspect="1" noChangeArrowheads="1"/>
          </p:cNvPicPr>
          <p:nvPr/>
        </p:nvPicPr>
        <p:blipFill>
          <a:blip r:embed="rId5" cstate="print"/>
          <a:srcRect/>
          <a:stretch>
            <a:fillRect/>
          </a:stretch>
        </p:blipFill>
        <p:spPr bwMode="auto">
          <a:xfrm>
            <a:off x="7581900" y="2971800"/>
            <a:ext cx="1301750" cy="804863"/>
          </a:xfrm>
          <a:prstGeom prst="rect">
            <a:avLst/>
          </a:prstGeom>
          <a:noFill/>
          <a:ln w="9525">
            <a:noFill/>
            <a:miter lim="800000"/>
            <a:headEnd/>
            <a:tailEnd/>
          </a:ln>
        </p:spPr>
      </p:pic>
      <p:sp>
        <p:nvSpPr>
          <p:cNvPr id="26632" name="Rectangle 7"/>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7651" name="Slide Number Placeholder 4"/>
          <p:cNvSpPr>
            <a:spLocks noGrp="1"/>
          </p:cNvSpPr>
          <p:nvPr>
            <p:ph type="sldNum" sz="quarter" idx="11"/>
          </p:nvPr>
        </p:nvSpPr>
        <p:spPr>
          <a:noFill/>
        </p:spPr>
        <p:txBody>
          <a:bodyPr/>
          <a:lstStyle/>
          <a:p>
            <a:fld id="{AEF1432A-F4FE-4B33-83EB-1ED1E1CC3857}" type="slidenum">
              <a:rPr lang="en-US"/>
              <a:pPr/>
              <a:t>35</a:t>
            </a:fld>
            <a:endParaRPr lang="en-US"/>
          </a:p>
        </p:txBody>
      </p:sp>
      <p:sp>
        <p:nvSpPr>
          <p:cNvPr id="27652" name="Rectangle 2"/>
          <p:cNvSpPr>
            <a:spLocks noGrp="1" noChangeArrowheads="1"/>
          </p:cNvSpPr>
          <p:nvPr>
            <p:ph type="title"/>
          </p:nvPr>
        </p:nvSpPr>
        <p:spPr/>
        <p:txBody>
          <a:bodyPr/>
          <a:lstStyle/>
          <a:p>
            <a:pPr eaLnBrk="1" hangingPunct="1"/>
            <a:r>
              <a:rPr lang="en-US" smtClean="0"/>
              <a:t>Why OSCER?</a:t>
            </a:r>
          </a:p>
        </p:txBody>
      </p:sp>
      <p:sp>
        <p:nvSpPr>
          <p:cNvPr id="27653" name="Rectangle 3"/>
          <p:cNvSpPr>
            <a:spLocks noGrp="1" noChangeArrowheads="1"/>
          </p:cNvSpPr>
          <p:nvPr>
            <p:ph type="body" idx="1"/>
          </p:nvPr>
        </p:nvSpPr>
        <p:spPr>
          <a:xfrm>
            <a:off x="533400" y="1219200"/>
            <a:ext cx="8077200" cy="5029200"/>
          </a:xfrm>
        </p:spPr>
        <p:txBody>
          <a:bodyPr/>
          <a:lstStyle/>
          <a:p>
            <a:pPr eaLnBrk="1" hangingPunct="1">
              <a:lnSpc>
                <a:spcPct val="90000"/>
              </a:lnSpc>
            </a:pPr>
            <a:r>
              <a:rPr lang="en-US" dirty="0" smtClean="0"/>
              <a:t>Computational Science &amp; Engineering has become </a:t>
            </a:r>
            <a:r>
              <a:rPr lang="en-US" b="1" u="sng" dirty="0" smtClean="0">
                <a:solidFill>
                  <a:schemeClr val="folHlink"/>
                </a:solidFill>
              </a:rPr>
              <a:t>sophisticated enough</a:t>
            </a:r>
            <a:r>
              <a:rPr lang="en-US" dirty="0" smtClean="0"/>
              <a:t> to take its place alongside experimentation and theory.</a:t>
            </a:r>
          </a:p>
          <a:p>
            <a:pPr eaLnBrk="1" hangingPunct="1">
              <a:lnSpc>
                <a:spcPct val="90000"/>
              </a:lnSpc>
            </a:pPr>
            <a:r>
              <a:rPr lang="en-US" b="1" u="sng" dirty="0" smtClean="0">
                <a:solidFill>
                  <a:schemeClr val="folHlink"/>
                </a:solidFill>
              </a:rPr>
              <a:t>Most students</a:t>
            </a:r>
            <a:r>
              <a:rPr lang="en-US" dirty="0" smtClean="0"/>
              <a:t> – and most faculty and staff –                   </a:t>
            </a:r>
            <a:r>
              <a:rPr lang="en-US" b="1" u="sng" dirty="0" smtClean="0">
                <a:solidFill>
                  <a:schemeClr val="hlink"/>
                </a:solidFill>
              </a:rPr>
              <a:t>don’t learn much CSE</a:t>
            </a:r>
            <a:r>
              <a:rPr lang="en-US" dirty="0" smtClean="0"/>
              <a:t>, because CSE is seen as needing   too much computing background, and as needing HPC,         which is seen as very hard to learn.</a:t>
            </a:r>
          </a:p>
          <a:p>
            <a:pPr eaLnBrk="1" hangingPunct="1">
              <a:lnSpc>
                <a:spcPct val="90000"/>
              </a:lnSpc>
            </a:pPr>
            <a:r>
              <a:rPr lang="en-US" b="1" u="sng" dirty="0" smtClean="0">
                <a:solidFill>
                  <a:schemeClr val="hlink"/>
                </a:solidFill>
              </a:rPr>
              <a:t>HPC can be hard to learn</a:t>
            </a:r>
            <a:r>
              <a:rPr lang="en-US" dirty="0" smtClean="0"/>
              <a:t>: few materials for novices; most documents written for experts as reference guides.</a:t>
            </a:r>
          </a:p>
          <a:p>
            <a:pPr eaLnBrk="1" hangingPunct="1">
              <a:lnSpc>
                <a:spcPct val="80000"/>
              </a:lnSpc>
            </a:pPr>
            <a:r>
              <a:rPr lang="en-US" b="1" u="sng" dirty="0" smtClean="0">
                <a:solidFill>
                  <a:schemeClr val="folHlink"/>
                </a:solidFill>
              </a:rPr>
              <a:t>We need a new approach</a:t>
            </a:r>
            <a:r>
              <a:rPr lang="en-US" dirty="0" smtClean="0"/>
              <a:t>: HPC and CSE for computing novices – </a:t>
            </a:r>
            <a:r>
              <a:rPr lang="en-US" b="1" u="sng" dirty="0" smtClean="0">
                <a:solidFill>
                  <a:schemeClr val="folHlink"/>
                </a:solidFill>
              </a:rPr>
              <a:t>OSCER’s mandate!</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8675" name="Slide Number Placeholder 4"/>
          <p:cNvSpPr>
            <a:spLocks noGrp="1"/>
          </p:cNvSpPr>
          <p:nvPr>
            <p:ph type="sldNum" sz="quarter" idx="11"/>
          </p:nvPr>
        </p:nvSpPr>
        <p:spPr>
          <a:noFill/>
        </p:spPr>
        <p:txBody>
          <a:bodyPr/>
          <a:lstStyle/>
          <a:p>
            <a:fld id="{C88BFD7F-E75A-4880-9A87-76F8DFBE997B}" type="slidenum">
              <a:rPr lang="en-US"/>
              <a:pPr/>
              <a:t>36</a:t>
            </a:fld>
            <a:endParaRPr lang="en-US"/>
          </a:p>
        </p:txBody>
      </p:sp>
      <p:sp>
        <p:nvSpPr>
          <p:cNvPr id="28676" name="Rectangle 2"/>
          <p:cNvSpPr>
            <a:spLocks noGrp="1" noChangeArrowheads="1"/>
          </p:cNvSpPr>
          <p:nvPr>
            <p:ph type="title"/>
          </p:nvPr>
        </p:nvSpPr>
        <p:spPr/>
        <p:txBody>
          <a:bodyPr/>
          <a:lstStyle/>
          <a:p>
            <a:pPr eaLnBrk="1" hangingPunct="1"/>
            <a:r>
              <a:rPr lang="en-US" smtClean="0"/>
              <a:t>Why Bother Teaching Novices?</a:t>
            </a:r>
          </a:p>
        </p:txBody>
      </p:sp>
      <p:sp>
        <p:nvSpPr>
          <p:cNvPr id="28677" name="Rectangle 3"/>
          <p:cNvSpPr>
            <a:spLocks noGrp="1" noChangeArrowheads="1"/>
          </p:cNvSpPr>
          <p:nvPr>
            <p:ph type="body" idx="1"/>
          </p:nvPr>
        </p:nvSpPr>
        <p:spPr>
          <a:xfrm>
            <a:off x="533400" y="1295400"/>
            <a:ext cx="8077200" cy="5105400"/>
          </a:xfrm>
        </p:spPr>
        <p:txBody>
          <a:bodyPr/>
          <a:lstStyle/>
          <a:p>
            <a:pPr eaLnBrk="1" hangingPunct="1"/>
            <a:r>
              <a:rPr lang="en-US" smtClean="0"/>
              <a:t>Application scientists &amp; engineers typically know their applications very well, much better than a collaborating computer scientist ever would.</a:t>
            </a:r>
          </a:p>
          <a:p>
            <a:pPr eaLnBrk="1" hangingPunct="1"/>
            <a:r>
              <a:rPr lang="en-US" smtClean="0"/>
              <a:t>Commercial software lags far behind the research community.</a:t>
            </a:r>
          </a:p>
          <a:p>
            <a:pPr eaLnBrk="1" hangingPunct="1">
              <a:lnSpc>
                <a:spcPct val="90000"/>
              </a:lnSpc>
            </a:pPr>
            <a:r>
              <a:rPr lang="en-US" smtClean="0"/>
              <a:t>Many potential CSE users don’t need full time CSE and HPC staff, just some help.</a:t>
            </a:r>
          </a:p>
          <a:p>
            <a:pPr eaLnBrk="1" hangingPunct="1">
              <a:lnSpc>
                <a:spcPct val="80000"/>
              </a:lnSpc>
            </a:pPr>
            <a:r>
              <a:rPr lang="en-US" smtClean="0"/>
              <a:t>One HPC expert can help dozens of research groups.</a:t>
            </a:r>
          </a:p>
          <a:p>
            <a:pPr eaLnBrk="1" hangingPunct="1">
              <a:lnSpc>
                <a:spcPct val="90000"/>
              </a:lnSpc>
            </a:pPr>
            <a:r>
              <a:rPr lang="en-US" smtClean="0"/>
              <a:t>Today’s novices are tomorrow’s top researchers, especially because today’s top researchers will eventually retire.</a:t>
            </a:r>
          </a:p>
          <a:p>
            <a:pPr eaLnBrk="1" hangingPunct="1">
              <a:lnSpc>
                <a:spcPct val="80000"/>
              </a:lnSpc>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29699" name="Slide Number Placeholder 4"/>
          <p:cNvSpPr>
            <a:spLocks noGrp="1"/>
          </p:cNvSpPr>
          <p:nvPr>
            <p:ph type="sldNum" sz="quarter" idx="11"/>
          </p:nvPr>
        </p:nvSpPr>
        <p:spPr>
          <a:noFill/>
        </p:spPr>
        <p:txBody>
          <a:bodyPr/>
          <a:lstStyle/>
          <a:p>
            <a:fld id="{78BB7EB0-30F2-4D73-AB04-A442B2C9967A}" type="slidenum">
              <a:rPr lang="en-US"/>
              <a:pPr/>
              <a:t>37</a:t>
            </a:fld>
            <a:endParaRPr lang="en-US"/>
          </a:p>
        </p:txBody>
      </p:sp>
      <p:sp>
        <p:nvSpPr>
          <p:cNvPr id="29700" name="Rectangle 2"/>
          <p:cNvSpPr>
            <a:spLocks noGrp="1" noChangeArrowheads="1"/>
          </p:cNvSpPr>
          <p:nvPr>
            <p:ph type="title"/>
          </p:nvPr>
        </p:nvSpPr>
        <p:spPr/>
        <p:txBody>
          <a:bodyPr/>
          <a:lstStyle/>
          <a:p>
            <a:pPr eaLnBrk="1" hangingPunct="1"/>
            <a:r>
              <a:rPr lang="en-US" smtClean="0"/>
              <a:t>What Does OSCER Do? Teaching</a:t>
            </a:r>
          </a:p>
        </p:txBody>
      </p:sp>
      <p:pic>
        <p:nvPicPr>
          <p:cNvPr id="29701"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a:ln w="9525">
            <a:noFill/>
            <a:miter lim="800000"/>
            <a:headEnd/>
            <a:tailEnd/>
          </a:ln>
        </p:spPr>
      </p:pic>
      <p:sp>
        <p:nvSpPr>
          <p:cNvPr id="29702" name="Text Box 4"/>
          <p:cNvSpPr txBox="1">
            <a:spLocks noChangeArrowheads="1"/>
          </p:cNvSpPr>
          <p:nvPr/>
        </p:nvSpPr>
        <p:spPr bwMode="auto">
          <a:xfrm>
            <a:off x="457200" y="5521325"/>
            <a:ext cx="8153400" cy="585788"/>
          </a:xfrm>
          <a:prstGeom prst="rect">
            <a:avLst/>
          </a:prstGeom>
          <a:noFill/>
          <a:ln w="9525">
            <a:noFill/>
            <a:miter lim="800000"/>
            <a:headEnd/>
            <a:tailEnd/>
          </a:ln>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2970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0723" name="Slide Number Placeholder 4"/>
          <p:cNvSpPr>
            <a:spLocks noGrp="1"/>
          </p:cNvSpPr>
          <p:nvPr>
            <p:ph type="sldNum" sz="quarter" idx="11"/>
          </p:nvPr>
        </p:nvSpPr>
        <p:spPr>
          <a:noFill/>
        </p:spPr>
        <p:txBody>
          <a:bodyPr/>
          <a:lstStyle/>
          <a:p>
            <a:fld id="{BF3FE7F4-EB15-406F-881C-4DEEE0642425}" type="slidenum">
              <a:rPr lang="en-US"/>
              <a:pPr/>
              <a:t>38</a:t>
            </a:fld>
            <a:endParaRPr lang="en-US"/>
          </a:p>
        </p:txBody>
      </p:sp>
      <p:sp>
        <p:nvSpPr>
          <p:cNvPr id="30724" name="Rectangle 2"/>
          <p:cNvSpPr>
            <a:spLocks noGrp="1" noChangeArrowheads="1"/>
          </p:cNvSpPr>
          <p:nvPr>
            <p:ph type="title"/>
          </p:nvPr>
        </p:nvSpPr>
        <p:spPr/>
        <p:txBody>
          <a:bodyPr/>
          <a:lstStyle/>
          <a:p>
            <a:pPr eaLnBrk="1" hangingPunct="1"/>
            <a:r>
              <a:rPr lang="en-US" smtClean="0"/>
              <a:t>What Does OSCER Do? Rounds</a:t>
            </a:r>
          </a:p>
        </p:txBody>
      </p:sp>
      <p:pic>
        <p:nvPicPr>
          <p:cNvPr id="30725"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a:ln w="9525">
            <a:noFill/>
            <a:miter lim="800000"/>
            <a:headEnd/>
            <a:tailEnd/>
          </a:ln>
        </p:spPr>
      </p:pic>
      <p:sp>
        <p:nvSpPr>
          <p:cNvPr id="30726" name="Text Box 4"/>
          <p:cNvSpPr txBox="1">
            <a:spLocks noChangeArrowheads="1"/>
          </p:cNvSpPr>
          <p:nvPr/>
        </p:nvSpPr>
        <p:spPr bwMode="auto">
          <a:xfrm>
            <a:off x="2062163" y="5583238"/>
            <a:ext cx="5060950" cy="531812"/>
          </a:xfrm>
          <a:prstGeom prst="rect">
            <a:avLst/>
          </a:prstGeom>
          <a:noFill/>
          <a:ln w="9525">
            <a:noFill/>
            <a:miter lim="800000"/>
            <a:headEnd/>
            <a:tailEnd/>
          </a:ln>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3072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219200"/>
            <a:ext cx="7772400" cy="1752600"/>
          </a:xfrm>
        </p:spPr>
        <p:txBody>
          <a:bodyPr/>
          <a:lstStyle/>
          <a:p>
            <a:pPr eaLnBrk="1" hangingPunct="1"/>
            <a:r>
              <a:rPr lang="en-US" sz="6000" smtClean="0"/>
              <a:t>OSCER Resources</a:t>
            </a:r>
          </a:p>
        </p:txBody>
      </p:sp>
      <p:sp>
        <p:nvSpPr>
          <p:cNvPr id="3277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a:t>
            </a:r>
            <a:r>
              <a:rPr lang="en-US" dirty="0" err="1" smtClean="0"/>
              <a:t>Skyler</a:t>
            </a:r>
            <a:r>
              <a:rPr lang="en-US" dirty="0" smtClean="0"/>
              <a:t> Donahue and Steven </a:t>
            </a:r>
            <a:r>
              <a:rPr lang="en-US" dirty="0" err="1" smtClean="0"/>
              <a:t>Haldeman</a:t>
            </a:r>
            <a:r>
              <a:rPr lang="en-US" dirty="0" smtClean="0"/>
              <a:t> of </a:t>
            </a:r>
            <a:r>
              <a:rPr lang="en-US" dirty="0" err="1" smtClean="0"/>
              <a:t>OneNet</a:t>
            </a:r>
            <a:r>
              <a:rPr lang="en-US" dirty="0" smtClean="0"/>
              <a:t> for providing this.</a:t>
            </a:r>
            <a:endParaRPr lang="en-US" dirty="0"/>
          </a:p>
        </p:txBody>
      </p:sp>
    </p:spTree>
    <p:extLst>
      <p:ext uri="{BB962C8B-B14F-4D97-AF65-F5344CB8AC3E}">
        <p14:creationId xmlns:p14="http://schemas.microsoft.com/office/powerpoint/2010/main" val="530817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40</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~250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Just over 3x (300%) as fast as our 2008-12 supercomputer.</a:t>
            </a:r>
          </a:p>
          <a:p>
            <a:pPr eaLnBrk="1" hangingPunct="1">
              <a:lnSpc>
                <a:spcPct val="70000"/>
              </a:lnSpc>
              <a:buFont typeface="Wingdings" pitchFamily="2" charset="2"/>
              <a:buNone/>
            </a:pPr>
            <a:r>
              <a:rPr lang="en-US" sz="2000" dirty="0" smtClean="0"/>
              <a:t>Just over 100x (10,000%) as fast as our first cluster supercomputer in 2002.</a:t>
            </a:r>
          </a:p>
        </p:txBody>
      </p:sp>
      <p:sp>
        <p:nvSpPr>
          <p:cNvPr id="33797" name="Rectangle 3"/>
          <p:cNvSpPr>
            <a:spLocks noGrp="1" noChangeArrowheads="1"/>
          </p:cNvSpPr>
          <p:nvPr>
            <p:ph type="title"/>
          </p:nvPr>
        </p:nvSpPr>
        <p:spPr/>
        <p:txBody>
          <a:bodyPr/>
          <a:lstStyle/>
          <a:p>
            <a:pPr eaLnBrk="1" hangingPunct="1"/>
            <a:r>
              <a:rPr lang="en-US" dirty="0" smtClean="0"/>
              <a:t>NEW SUPERCOMPUTER!</a:t>
            </a:r>
          </a:p>
        </p:txBody>
      </p:sp>
      <p:sp>
        <p:nvSpPr>
          <p:cNvPr id="503812" name="Text Box 4"/>
          <p:cNvSpPr txBox="1">
            <a:spLocks noChangeArrowheads="1"/>
          </p:cNvSpPr>
          <p:nvPr/>
        </p:nvSpPr>
        <p:spPr bwMode="auto">
          <a:xfrm>
            <a:off x="5181600" y="5181600"/>
            <a:ext cx="3687227" cy="800219"/>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p>
          <a:p>
            <a:pPr>
              <a:spcBef>
                <a:spcPts val="0"/>
              </a:spcBef>
              <a:defRPr/>
            </a:pPr>
            <a:r>
              <a:rPr lang="en-US" sz="2250" dirty="0" smtClean="0">
                <a:effectLst>
                  <a:outerShdw blurRad="38100" dist="38100" dir="2700000" algn="tl">
                    <a:srgbClr val="C0C0C0"/>
                  </a:outerShdw>
                </a:effectLst>
                <a:cs typeface="Times New Roman" pitchFamily="18" charset="0"/>
              </a:rPr>
              <a:t>Just moved to new building!</a:t>
            </a:r>
            <a:endParaRPr lang="en-US" sz="2250" dirty="0">
              <a:effectLst>
                <a:outerShdw blurRad="38100" dist="38100" dir="2700000" algn="tl">
                  <a:srgbClr val="C0C0C0"/>
                </a:outerShdw>
              </a:effectLst>
              <a:cs typeface="Times New Roman" pitchFamily="18"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4" cstate="print"/>
          <a:stretch>
            <a:fillRect/>
          </a:stretch>
        </p:blipFill>
        <p:spPr>
          <a:xfrm>
            <a:off x="3962400" y="1752600"/>
            <a:ext cx="4886295" cy="3235134"/>
          </a:xfrm>
          <a:prstGeom prst="rect">
            <a:avLst/>
          </a:prstGeom>
        </p:spPr>
      </p:pic>
    </p:spTree>
    <p:custDataLst>
      <p:tags r:id="rId1"/>
    </p:custDataLst>
    <p:extLst>
      <p:ext uri="{BB962C8B-B14F-4D97-AF65-F5344CB8AC3E}">
        <p14:creationId xmlns:p14="http://schemas.microsoft.com/office/powerpoint/2010/main" val="10122648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41</a:t>
            </a:fld>
            <a:endParaRPr lang="en-US"/>
          </a:p>
        </p:txBody>
      </p:sp>
      <p:sp>
        <p:nvSpPr>
          <p:cNvPr id="36868" name="Rectangle 2"/>
          <p:cNvSpPr>
            <a:spLocks noGrp="1" noChangeArrowheads="1"/>
          </p:cNvSpPr>
          <p:nvPr>
            <p:ph type="title"/>
          </p:nvPr>
        </p:nvSpPr>
        <p:spPr/>
        <p:txBody>
          <a:bodyPr/>
          <a:lstStyle/>
          <a:p>
            <a:pPr eaLnBrk="1" hangingPunct="1"/>
            <a:r>
              <a:rPr lang="en-US" dirty="0" smtClean="0"/>
              <a:t>What is a Cluster Supercomputer?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3" cstate="print"/>
          <a:srcRect/>
          <a:stretch>
            <a:fillRect/>
          </a:stretch>
        </p:blipFill>
        <p:spPr bwMode="auto">
          <a:xfrm>
            <a:off x="533400" y="3200400"/>
            <a:ext cx="4000500" cy="26638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54235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42</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extLst>
      <p:ext uri="{BB962C8B-B14F-4D97-AF65-F5344CB8AC3E}">
        <p14:creationId xmlns:p14="http://schemas.microsoft.com/office/powerpoint/2010/main" val="14657392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43</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3"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4"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
        <p:nvSpPr>
          <p:cNvPr id="15" name="TextBox 14"/>
          <p:cNvSpPr txBox="1"/>
          <p:nvPr/>
        </p:nvSpPr>
        <p:spPr>
          <a:xfrm>
            <a:off x="914400" y="5681664"/>
            <a:ext cx="4191000" cy="369332"/>
          </a:xfrm>
          <a:prstGeom prst="rect">
            <a:avLst/>
          </a:prstGeom>
          <a:noFill/>
        </p:spPr>
        <p:txBody>
          <a:bodyPr wrap="square" rtlCol="0">
            <a:spAutoFit/>
          </a:bodyPr>
          <a:lstStyle/>
          <a:p>
            <a:r>
              <a:rPr lang="en-US" dirty="0" smtClean="0"/>
              <a:t>Also named Boomer, in service 2002-5.</a:t>
            </a:r>
            <a:endParaRPr lang="en-US" dirty="0"/>
          </a:p>
        </p:txBody>
      </p:sp>
    </p:spTree>
    <p:custDataLst>
      <p:tags r:id="rId1"/>
    </p:custDataLst>
    <p:extLst>
      <p:ext uri="{BB962C8B-B14F-4D97-AF65-F5344CB8AC3E}">
        <p14:creationId xmlns:p14="http://schemas.microsoft.com/office/powerpoint/2010/main" val="20640323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39939" name="Slide Number Placeholder 5"/>
          <p:cNvSpPr>
            <a:spLocks noGrp="1"/>
          </p:cNvSpPr>
          <p:nvPr>
            <p:ph type="sldNum" sz="quarter" idx="11"/>
          </p:nvPr>
        </p:nvSpPr>
        <p:spPr>
          <a:noFill/>
        </p:spPr>
        <p:txBody>
          <a:bodyPr/>
          <a:lstStyle/>
          <a:p>
            <a:fld id="{25C60050-767F-48AE-8A6B-788A79C77363}" type="slidenum">
              <a:rPr lang="en-US"/>
              <a:pPr/>
              <a:t>44</a:t>
            </a:fld>
            <a:endParaRPr lang="en-US" dirty="0"/>
          </a:p>
        </p:txBody>
      </p:sp>
      <p:sp>
        <p:nvSpPr>
          <p:cNvPr id="39940" name="Rectangle 2"/>
          <p:cNvSpPr>
            <a:spLocks noGrp="1" noChangeArrowheads="1"/>
          </p:cNvSpPr>
          <p:nvPr>
            <p:ph type="title"/>
          </p:nvPr>
        </p:nvSpPr>
        <p:spPr/>
        <p:txBody>
          <a:bodyPr/>
          <a:lstStyle/>
          <a:p>
            <a:pPr eaLnBrk="1" hangingPunct="1"/>
            <a:r>
              <a:rPr lang="en-US" smtClean="0"/>
              <a:t>Condor</a:t>
            </a:r>
            <a:r>
              <a:rPr lang="en-US" sz="3600" smtClean="0"/>
              <a:t> Pool</a:t>
            </a:r>
          </a:p>
        </p:txBody>
      </p:sp>
      <p:sp>
        <p:nvSpPr>
          <p:cNvPr id="39941" name="Rectangle 3"/>
          <p:cNvSpPr>
            <a:spLocks noGrp="1" noChangeArrowheads="1"/>
          </p:cNvSpPr>
          <p:nvPr>
            <p:ph type="body" sz="half" idx="1"/>
          </p:nvPr>
        </p:nvSpPr>
        <p:spPr>
          <a:xfrm>
            <a:off x="609600" y="1371600"/>
            <a:ext cx="7010400" cy="4876800"/>
          </a:xfrm>
        </p:spPr>
        <p:txBody>
          <a:bodyPr/>
          <a:lstStyle/>
          <a:p>
            <a:pPr eaLnBrk="1" hangingPunct="1">
              <a:lnSpc>
                <a:spcPct val="90000"/>
              </a:lnSpc>
              <a:buFont typeface="Wingdings" pitchFamily="2" charset="2"/>
              <a:buNone/>
            </a:pPr>
            <a:r>
              <a:rPr lang="en-US" dirty="0" smtClean="0"/>
              <a:t>Condor is a software technology that allows idle desktop PCs to be used for number crunching.</a:t>
            </a:r>
          </a:p>
          <a:p>
            <a:pPr eaLnBrk="1" hangingPunct="1">
              <a:lnSpc>
                <a:spcPct val="90000"/>
              </a:lnSpc>
              <a:buFont typeface="Wingdings" pitchFamily="2" charset="2"/>
              <a:buNone/>
            </a:pPr>
            <a:r>
              <a:rPr lang="en-US" dirty="0" smtClean="0"/>
              <a:t>OU IT has deployed a large Condor pool (795 desktop 	PCs in IT student labs all over campus).</a:t>
            </a:r>
          </a:p>
          <a:p>
            <a:pPr eaLnBrk="1" hangingPunct="1">
              <a:lnSpc>
                <a:spcPct val="90000"/>
              </a:lnSpc>
              <a:buFont typeface="Wingdings" pitchFamily="2" charset="2"/>
              <a:buNone/>
            </a:pPr>
            <a:r>
              <a:rPr lang="en-US" dirty="0" smtClean="0"/>
              <a:t>It provides a huge amount of additional computing power – more than was available in all of OSCER  in 2005.</a:t>
            </a:r>
          </a:p>
          <a:p>
            <a:pPr eaLnBrk="1" hangingPunct="1">
              <a:lnSpc>
                <a:spcPct val="70000"/>
              </a:lnSpc>
              <a:buFont typeface="Wingdings" pitchFamily="2" charset="2"/>
              <a:buNone/>
            </a:pPr>
            <a:r>
              <a:rPr lang="en-US" dirty="0" smtClean="0"/>
              <a:t>20+ TFLOPs peak compute speed.</a:t>
            </a:r>
          </a:p>
          <a:p>
            <a:pPr eaLnBrk="1" hangingPunct="1">
              <a:lnSpc>
                <a:spcPct val="70000"/>
              </a:lnSpc>
              <a:buFont typeface="Wingdings" pitchFamily="2" charset="2"/>
              <a:buNone/>
            </a:pPr>
            <a:r>
              <a:rPr lang="en-US" dirty="0" smtClean="0"/>
              <a:t>And, the cost is very </a:t>
            </a:r>
            <a:r>
              <a:rPr lang="en-US" dirty="0" err="1" smtClean="0"/>
              <a:t>very</a:t>
            </a:r>
            <a:r>
              <a:rPr lang="en-US" dirty="0" smtClean="0"/>
              <a:t> low – almost literally free.</a:t>
            </a:r>
          </a:p>
          <a:p>
            <a:pPr eaLnBrk="1" hangingPunct="1">
              <a:lnSpc>
                <a:spcPct val="90000"/>
              </a:lnSpc>
              <a:buFont typeface="Wingdings" pitchFamily="2" charset="2"/>
              <a:buNone/>
            </a:pPr>
            <a:r>
              <a:rPr lang="en-US" dirty="0" smtClean="0"/>
              <a:t>Also, we’ve been seeing empirically that Condor gets about 80% of each PC’s time.</a:t>
            </a:r>
          </a:p>
        </p:txBody>
      </p:sp>
      <p:pic>
        <p:nvPicPr>
          <p:cNvPr id="39942" name="Picture 4" descr="carson206_25pct_20060417"/>
          <p:cNvPicPr>
            <a:picLocks noGrp="1" noChangeAspect="1" noChangeArrowheads="1"/>
          </p:cNvPicPr>
          <p:nvPr>
            <p:ph sz="half" idx="2"/>
          </p:nvPr>
        </p:nvPicPr>
        <p:blipFill>
          <a:blip r:embed="rId4" cstate="print"/>
          <a:srcRect/>
          <a:stretch>
            <a:fillRect/>
          </a:stretch>
        </p:blipFill>
        <p:spPr>
          <a:xfrm>
            <a:off x="7467600" y="1600200"/>
            <a:ext cx="1200150" cy="1600200"/>
          </a:xfrm>
          <a:noFill/>
        </p:spPr>
      </p:pic>
      <p:sp>
        <p:nvSpPr>
          <p:cNvPr id="3994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56132699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0963" name="Slide Number Placeholder 4"/>
          <p:cNvSpPr>
            <a:spLocks noGrp="1"/>
          </p:cNvSpPr>
          <p:nvPr>
            <p:ph type="sldNum" sz="quarter" idx="11"/>
          </p:nvPr>
        </p:nvSpPr>
        <p:spPr>
          <a:noFill/>
        </p:spPr>
        <p:txBody>
          <a:bodyPr/>
          <a:lstStyle/>
          <a:p>
            <a:fld id="{B1F8C34E-7980-427B-A86B-DBFCC7DF3371}" type="slidenum">
              <a:rPr lang="en-US"/>
              <a:pPr/>
              <a:t>45</a:t>
            </a:fld>
            <a:endParaRPr lang="en-US"/>
          </a:p>
        </p:txBody>
      </p:sp>
      <p:pic>
        <p:nvPicPr>
          <p:cNvPr id="40964" name="Picture 10" descr="nlr_services_map2"/>
          <p:cNvPicPr>
            <a:picLocks noChangeAspect="1" noChangeArrowheads="1"/>
          </p:cNvPicPr>
          <p:nvPr/>
        </p:nvPicPr>
        <p:blipFill>
          <a:blip r:embed="rId3" cstate="print"/>
          <a:srcRect/>
          <a:stretch>
            <a:fillRect/>
          </a:stretch>
        </p:blipFill>
        <p:spPr bwMode="auto">
          <a:xfrm>
            <a:off x="685800" y="1295400"/>
            <a:ext cx="8001000" cy="4506913"/>
          </a:xfrm>
          <a:prstGeom prst="rect">
            <a:avLst/>
          </a:prstGeom>
          <a:noFill/>
          <a:ln w="9525">
            <a:noFill/>
            <a:miter lim="800000"/>
            <a:headEnd/>
            <a:tailEnd/>
          </a:ln>
        </p:spPr>
      </p:pic>
      <p:sp>
        <p:nvSpPr>
          <p:cNvPr id="40965" name="Rectangle 6"/>
          <p:cNvSpPr>
            <a:spLocks noGrp="1" noChangeArrowheads="1"/>
          </p:cNvSpPr>
          <p:nvPr>
            <p:ph type="title"/>
          </p:nvPr>
        </p:nvSpPr>
        <p:spPr/>
        <p:txBody>
          <a:bodyPr/>
          <a:lstStyle/>
          <a:p>
            <a:pPr eaLnBrk="1" hangingPunct="1"/>
            <a:r>
              <a:rPr lang="en-US" smtClean="0"/>
              <a:t>National Lambda Rail</a:t>
            </a:r>
          </a:p>
        </p:txBody>
      </p:sp>
      <p:sp>
        <p:nvSpPr>
          <p:cNvPr id="40966" name="Rectangle 7"/>
          <p:cNvSpPr>
            <a:spLocks noChangeArrowheads="1"/>
          </p:cNvSpPr>
          <p:nvPr/>
        </p:nvSpPr>
        <p:spPr bwMode="auto">
          <a:xfrm>
            <a:off x="2971800" y="5943600"/>
            <a:ext cx="3429000" cy="228600"/>
          </a:xfrm>
          <a:prstGeom prst="rect">
            <a:avLst/>
          </a:prstGeom>
          <a:solidFill>
            <a:schemeClr val="bg1"/>
          </a:solidFill>
          <a:ln w="9525">
            <a:noFill/>
            <a:miter lim="800000"/>
            <a:headEnd/>
            <a:tailEnd/>
          </a:ln>
        </p:spPr>
        <p:txBody>
          <a:bodyPr wrap="none" anchor="ctr">
            <a:spAutoFit/>
          </a:bodyPr>
          <a:lstStyle/>
          <a:p>
            <a:endParaRPr lang="en-US"/>
          </a:p>
        </p:txBody>
      </p:sp>
      <p:sp>
        <p:nvSpPr>
          <p:cNvPr id="40967" name="Oval 8"/>
          <p:cNvSpPr>
            <a:spLocks noChangeArrowheads="1"/>
          </p:cNvSpPr>
          <p:nvPr/>
        </p:nvSpPr>
        <p:spPr bwMode="auto">
          <a:xfrm>
            <a:off x="3962400" y="3690938"/>
            <a:ext cx="1524000" cy="685800"/>
          </a:xfrm>
          <a:prstGeom prst="ellipse">
            <a:avLst/>
          </a:prstGeom>
          <a:noFill/>
          <a:ln w="38100">
            <a:solidFill>
              <a:schemeClr val="tx1"/>
            </a:solid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62622377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1987" name="Slide Number Placeholder 4"/>
          <p:cNvSpPr>
            <a:spLocks noGrp="1"/>
          </p:cNvSpPr>
          <p:nvPr>
            <p:ph type="sldNum" sz="quarter" idx="11"/>
          </p:nvPr>
        </p:nvSpPr>
        <p:spPr>
          <a:noFill/>
        </p:spPr>
        <p:txBody>
          <a:bodyPr/>
          <a:lstStyle/>
          <a:p>
            <a:fld id="{D1F117B1-50D5-4B28-8F89-4AB3D1BD23B9}" type="slidenum">
              <a:rPr lang="en-US"/>
              <a:pPr/>
              <a:t>46</a:t>
            </a:fld>
            <a:endParaRPr lang="en-US"/>
          </a:p>
        </p:txBody>
      </p:sp>
      <p:pic>
        <p:nvPicPr>
          <p:cNvPr id="41988" name="Picture 2" descr="internet2_map_20081005"/>
          <p:cNvPicPr>
            <a:picLocks noChangeAspect="1" noChangeArrowheads="1"/>
          </p:cNvPicPr>
          <p:nvPr/>
        </p:nvPicPr>
        <p:blipFill>
          <a:blip r:embed="rId2" cstate="print"/>
          <a:srcRect/>
          <a:stretch>
            <a:fillRect/>
          </a:stretch>
        </p:blipFill>
        <p:spPr bwMode="auto">
          <a:xfrm>
            <a:off x="685800" y="1266825"/>
            <a:ext cx="7696200" cy="4735513"/>
          </a:xfrm>
          <a:prstGeom prst="rect">
            <a:avLst/>
          </a:prstGeom>
          <a:noFill/>
          <a:ln w="9525">
            <a:noFill/>
            <a:miter lim="800000"/>
            <a:headEnd/>
            <a:tailEnd/>
          </a:ln>
        </p:spPr>
      </p:pic>
      <p:sp>
        <p:nvSpPr>
          <p:cNvPr id="41989" name="Rectangle 3"/>
          <p:cNvSpPr>
            <a:spLocks noGrp="1" noChangeArrowheads="1"/>
          </p:cNvSpPr>
          <p:nvPr>
            <p:ph type="title"/>
          </p:nvPr>
        </p:nvSpPr>
        <p:spPr/>
        <p:txBody>
          <a:bodyPr/>
          <a:lstStyle/>
          <a:p>
            <a:pPr eaLnBrk="1" hangingPunct="1"/>
            <a:r>
              <a:rPr lang="en-US" sz="3600" smtClean="0"/>
              <a:t>Internet2</a:t>
            </a:r>
          </a:p>
        </p:txBody>
      </p:sp>
      <p:sp>
        <p:nvSpPr>
          <p:cNvPr id="41990" name="Text Box 4"/>
          <p:cNvSpPr txBox="1">
            <a:spLocks noChangeArrowheads="1"/>
          </p:cNvSpPr>
          <p:nvPr/>
        </p:nvSpPr>
        <p:spPr bwMode="auto">
          <a:xfrm>
            <a:off x="2667000" y="5791200"/>
            <a:ext cx="3581400" cy="274638"/>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hlinkClick r:id="rId3"/>
              </a:rPr>
              <a:t>www.internet2.edu</a:t>
            </a:r>
            <a:endParaRPr lang="en-US" sz="1200">
              <a:latin typeface="Courier New" pitchFamily="49" charset="0"/>
            </a:endParaRPr>
          </a:p>
        </p:txBody>
      </p:sp>
      <p:sp>
        <p:nvSpPr>
          <p:cNvPr id="41991" name="Oval 5"/>
          <p:cNvSpPr>
            <a:spLocks noChangeArrowheads="1"/>
          </p:cNvSpPr>
          <p:nvPr/>
        </p:nvSpPr>
        <p:spPr bwMode="auto">
          <a:xfrm>
            <a:off x="3124200" y="4038600"/>
            <a:ext cx="1143000" cy="838200"/>
          </a:xfrm>
          <a:prstGeom prst="ellipse">
            <a:avLst/>
          </a:prstGeom>
          <a:noFill/>
          <a:ln w="381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1372362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C2 Grant</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Oklahoma has been awarded a National Science Foundation EPSCoR RII Intra- campus and Inter-campus Cyber Connectivity (C2) grant (PI Neeman), a collaboration among OU, </a:t>
            </a:r>
            <a:r>
              <a:rPr lang="en-US" dirty="0" err="1" smtClean="0"/>
              <a:t>OneNet</a:t>
            </a:r>
            <a:r>
              <a:rPr lang="en-US" dirty="0" smtClean="0"/>
              <a:t> and several other academic and nonprofit institutions, which is:</a:t>
            </a:r>
          </a:p>
          <a:p>
            <a:r>
              <a:rPr lang="en-US" dirty="0" smtClean="0"/>
              <a:t>upgrading the statewide ring from routed components to optical components, making it straightforward and affordable to provision dedicated “lambda” circuits within the state;</a:t>
            </a:r>
          </a:p>
          <a:p>
            <a:r>
              <a:rPr lang="en-US" dirty="0" smtClean="0"/>
              <a:t>upgrading several institutions’ connections;</a:t>
            </a:r>
          </a:p>
          <a:p>
            <a:r>
              <a:rPr lang="en-US" dirty="0" smtClean="0"/>
              <a:t>providing </a:t>
            </a:r>
            <a:r>
              <a:rPr lang="en-US" dirty="0" err="1" smtClean="0"/>
              <a:t>telepresence</a:t>
            </a:r>
            <a:r>
              <a:rPr lang="en-US" dirty="0" smtClean="0"/>
              <a:t> capability to institutions statewide;</a:t>
            </a:r>
          </a:p>
          <a:p>
            <a:r>
              <a:rPr lang="en-US" dirty="0" smtClean="0"/>
              <a:t>providing IT professionals to speak to IT and CS courses about what it’s like to do IT for a living.</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extLst>
      <p:ext uri="{BB962C8B-B14F-4D97-AF65-F5344CB8AC3E}">
        <p14:creationId xmlns:p14="http://schemas.microsoft.com/office/powerpoint/2010/main" val="394708059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MRI Grant: Petascale Storage</a:t>
            </a:r>
            <a:endParaRPr lang="en-US" dirty="0"/>
          </a:p>
        </p:txBody>
      </p:sp>
      <p:sp>
        <p:nvSpPr>
          <p:cNvPr id="3" name="Content Placeholder 2"/>
          <p:cNvSpPr>
            <a:spLocks noGrp="1"/>
          </p:cNvSpPr>
          <p:nvPr>
            <p:ph idx="1"/>
          </p:nvPr>
        </p:nvSpPr>
        <p:spPr/>
        <p:txBody>
          <a:bodyPr/>
          <a:lstStyle/>
          <a:p>
            <a:pPr>
              <a:buNone/>
            </a:pPr>
            <a:r>
              <a:rPr lang="en-US" dirty="0" smtClean="0"/>
              <a:t>OU has been awarded an National Science Foundation Major Research Instrumentation (MRI) grant (PI Neeman).</a:t>
            </a:r>
          </a:p>
          <a:p>
            <a:pPr>
              <a:buNone/>
            </a:pPr>
            <a:r>
              <a:rPr lang="en-US" dirty="0" smtClean="0"/>
              <a:t>We’ll purchase and deploy a combined disk/tape bulk storage archive:</a:t>
            </a:r>
          </a:p>
          <a:p>
            <a:r>
              <a:rPr lang="en-US" dirty="0" smtClean="0"/>
              <a:t>the NSF budget pays for the hardware, software and warranties/maintenance for 3 years;</a:t>
            </a:r>
          </a:p>
          <a:p>
            <a:r>
              <a:rPr lang="en-US" dirty="0" smtClean="0"/>
              <a:t>OU cost share and institutional commitment pay for space, power, cooling and labor, as well as maintenance after the 3 year project period;</a:t>
            </a:r>
          </a:p>
          <a:p>
            <a:r>
              <a:rPr lang="en-US" dirty="0" smtClean="0"/>
              <a:t>individual users (e.g., faculty across Oklahoma) pay for the media (disk drives and tape cartridges).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Tree>
    <p:extLst>
      <p:ext uri="{BB962C8B-B14F-4D97-AF65-F5344CB8AC3E}">
        <p14:creationId xmlns:p14="http://schemas.microsoft.com/office/powerpoint/2010/main" val="2121858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3875162"/>
            <a:ext cx="3276600" cy="2449438"/>
            <a:chOff x="5638800" y="4019622"/>
            <a:chExt cx="3276600" cy="2449438"/>
          </a:xfrm>
        </p:grpSpPr>
        <p:grpSp>
          <p:nvGrpSpPr>
            <p:cNvPr id="7" name="Group 16"/>
            <p:cNvGrpSpPr/>
            <p:nvPr/>
          </p:nvGrpSpPr>
          <p:grpSpPr>
            <a:xfrm>
              <a:off x="5638800" y="4367208"/>
              <a:ext cx="3276600" cy="2101852"/>
              <a:chOff x="5715000" y="4286248"/>
              <a:chExt cx="3276600" cy="2101852"/>
            </a:xfrm>
          </p:grpSpPr>
          <p:pic>
            <p:nvPicPr>
              <p:cNvPr id="9" name="Picture 8" descr="Pages from oksupercompsymp2012_tshirt_final_front_cropped_20120928.png"/>
              <p:cNvPicPr>
                <a:picLocks noChangeAspect="1"/>
              </p:cNvPicPr>
              <p:nvPr/>
            </p:nvPicPr>
            <p:blipFill>
              <a:blip r:embed="rId2" cstate="print"/>
              <a:stretch>
                <a:fillRect/>
              </a:stretch>
            </p:blipFill>
            <p:spPr>
              <a:xfrm>
                <a:off x="5791200" y="4419600"/>
                <a:ext cx="3111190" cy="1968500"/>
              </a:xfrm>
              <a:prstGeom prst="rect">
                <a:avLst/>
              </a:prstGeom>
            </p:spPr>
          </p:pic>
          <p:sp>
            <p:nvSpPr>
              <p:cNvPr id="10" name="Rectangle 9"/>
              <p:cNvSpPr/>
              <p:nvPr/>
            </p:nvSpPr>
            <p:spPr bwMode="auto">
              <a:xfrm>
                <a:off x="5715000" y="4286248"/>
                <a:ext cx="3276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8" name="Picture 7" descr="ocii_oitmp_logo_cropped_20120625.png"/>
            <p:cNvPicPr>
              <a:picLocks noChangeAspect="1"/>
            </p:cNvPicPr>
            <p:nvPr/>
          </p:nvPicPr>
          <p:blipFill>
            <a:blip r:embed="rId3" cstate="print"/>
            <a:stretch>
              <a:fillRect/>
            </a:stretch>
          </p:blipFill>
          <p:spPr>
            <a:xfrm>
              <a:off x="6553201" y="4019622"/>
              <a:ext cx="1777236" cy="999276"/>
            </a:xfrm>
            <a:prstGeom prst="rect">
              <a:avLst/>
            </a:prstGeom>
          </p:spPr>
        </p:pic>
      </p:grpSp>
      <p:sp>
        <p:nvSpPr>
          <p:cNvPr id="31746" name="Footer Placeholder 3"/>
          <p:cNvSpPr>
            <a:spLocks noGrp="1"/>
          </p:cNvSpPr>
          <p:nvPr>
            <p:ph type="ftr" sz="quarter" idx="10"/>
          </p:nvPr>
        </p:nvSpPr>
        <p:spPr>
          <a:noFill/>
        </p:spPr>
        <p:txBody>
          <a:body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49</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non-governmental)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p:txBody>
      </p:sp>
    </p:spTree>
    <p:extLst>
      <p:ext uri="{BB962C8B-B14F-4D97-AF65-F5344CB8AC3E}">
        <p14:creationId xmlns:p14="http://schemas.microsoft.com/office/powerpoint/2010/main" val="32074526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either of the following URLs:</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2"/>
              </a:rPr>
              <a:t>http://www.onenet.net/technical-resources/video/sipe-stream/</a:t>
            </a:r>
            <a:endParaRPr lang="en-US" sz="1800" dirty="0" smtClean="0">
              <a:latin typeface="Courier New" pitchFamily="49" charset="0"/>
              <a:cs typeface="Courier New" pitchFamily="49" charset="0"/>
            </a:endParaRPr>
          </a:p>
          <a:p>
            <a:pPr algn="ctr">
              <a:buFont typeface="Wingdings" pitchFamily="2" charset="2"/>
              <a:buNone/>
            </a:pPr>
            <a:r>
              <a:rPr lang="en-US" dirty="0" smtClean="0">
                <a:latin typeface="Times New Roman" pitchFamily="18" charset="0"/>
                <a:cs typeface="Times New Roman" pitchFamily="18" charset="0"/>
              </a:rPr>
              <a:t>OR</a:t>
            </a:r>
          </a:p>
          <a:p>
            <a:pPr algn="ctr">
              <a:buFont typeface="Wingdings" pitchFamily="2" charset="2"/>
              <a:buNone/>
            </a:pPr>
            <a:r>
              <a:rPr lang="en-US" sz="1800" dirty="0" smtClean="0">
                <a:latin typeface="Courier New" pitchFamily="49" charset="0"/>
                <a:cs typeface="Courier New" pitchFamily="49" charset="0"/>
                <a:hlinkClick r:id="rId3"/>
              </a:rPr>
              <a:t>https://vcenter.njvid.net/videos/livestreams/page1/</a:t>
            </a:r>
            <a:endParaRPr lang="en-US" sz="1800" dirty="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smtClean="0"/>
              <a:t>Many </a:t>
            </a:r>
            <a:r>
              <a:rPr lang="en-US" dirty="0"/>
              <a:t>thanks to </a:t>
            </a:r>
            <a:r>
              <a:rPr lang="en-US" dirty="0" err="1"/>
              <a:t>Skyler</a:t>
            </a:r>
            <a:r>
              <a:rPr lang="en-US" dirty="0"/>
              <a:t> Donahue and Steven </a:t>
            </a:r>
            <a:r>
              <a:rPr lang="en-US" dirty="0" err="1"/>
              <a:t>Haldeman</a:t>
            </a:r>
            <a:r>
              <a:rPr lang="en-US" dirty="0"/>
              <a:t> of </a:t>
            </a:r>
            <a:r>
              <a:rPr lang="en-US" dirty="0" err="1"/>
              <a:t>OneNet</a:t>
            </a:r>
            <a:r>
              <a:rPr lang="en-US" dirty="0"/>
              <a:t> </a:t>
            </a:r>
            <a:r>
              <a:rPr lang="en-US" dirty="0" smtClean="0"/>
              <a:t>and Bob </a:t>
            </a:r>
            <a:r>
              <a:rPr lang="en-US" dirty="0" err="1" smtClean="0"/>
              <a:t>Gerdes</a:t>
            </a:r>
            <a:r>
              <a:rPr lang="en-US" dirty="0" smtClean="0"/>
              <a:t> of Rutgers U for </a:t>
            </a:r>
            <a:r>
              <a:rPr lang="en-US" dirty="0"/>
              <a:t>providing this.</a:t>
            </a:r>
          </a:p>
          <a:p>
            <a:pPr>
              <a:buFont typeface="Wingdings" pitchFamily="2" charset="2"/>
              <a:buNone/>
            </a:pPr>
            <a:endParaRPr lang="en-US" dirty="0"/>
          </a:p>
        </p:txBody>
      </p:sp>
    </p:spTree>
    <p:extLst>
      <p:ext uri="{BB962C8B-B14F-4D97-AF65-F5344CB8AC3E}">
        <p14:creationId xmlns:p14="http://schemas.microsoft.com/office/powerpoint/2010/main" val="41777090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Tree>
    <p:extLst>
      <p:ext uri="{BB962C8B-B14F-4D97-AF65-F5344CB8AC3E}">
        <p14:creationId xmlns:p14="http://schemas.microsoft.com/office/powerpoint/2010/main" val="76220058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OK academic institutions to date).</a:t>
            </a:r>
          </a:p>
          <a:p>
            <a:pPr lvl="0"/>
            <a:r>
              <a:rPr lang="en-US" b="1" u="sng" dirty="0" smtClean="0"/>
              <a:t>Dissemination (D)</a:t>
            </a:r>
            <a:r>
              <a:rPr lang="en-US" dirty="0" smtClean="0"/>
              <a:t>: Oklahoma Supercomputing Symposium – annual advanced computing conference                          (25 OK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166 institutions (academic, government, industry, nonprofit) in 42 US states and territories and 5 other countries (14 OK academic institutions to date) – </a:t>
            </a:r>
            <a:r>
              <a:rPr lang="en-US" b="1" dirty="0" smtClean="0"/>
              <a:t>coming again in Spring 2013!</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51</a:t>
            </a:fld>
            <a:endParaRPr lang="en-US"/>
          </a:p>
        </p:txBody>
      </p:sp>
    </p:spTree>
    <p:extLst>
      <p:ext uri="{BB962C8B-B14F-4D97-AF65-F5344CB8AC3E}">
        <p14:creationId xmlns:p14="http://schemas.microsoft.com/office/powerpoint/2010/main" val="173170289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 OK academic).</a:t>
            </a:r>
          </a:p>
          <a:p>
            <a:pPr lvl="0"/>
            <a:r>
              <a:rPr lang="en-US" b="1" u="sng" dirty="0" smtClean="0"/>
              <a:t>Outreach (O)</a:t>
            </a:r>
            <a:r>
              <a:rPr lang="en-US" dirty="0" smtClean="0"/>
              <a:t>: “Supercomputing in Plain English” (SiPE) overview talk (24 OK academic).</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52</a:t>
            </a:fld>
            <a:endParaRPr lang="en-US"/>
          </a:p>
        </p:txBody>
      </p:sp>
    </p:spTree>
    <p:extLst>
      <p:ext uri="{BB962C8B-B14F-4D97-AF65-F5344CB8AC3E}">
        <p14:creationId xmlns:p14="http://schemas.microsoft.com/office/powerpoint/2010/main" val="359564732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79248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a:t>
            </a:r>
          </a:p>
          <a:p>
            <a:pPr lvl="0">
              <a:spcBef>
                <a:spcPts val="0"/>
              </a:spcBef>
            </a:pPr>
            <a:r>
              <a:rPr lang="en-US" b="1" u="sng" dirty="0" smtClean="0"/>
              <a:t>Workforce Development (W)</a:t>
            </a:r>
            <a:r>
              <a:rPr lang="en-US" dirty="0" smtClean="0"/>
              <a:t> – (35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high schools,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extLst>
      <p:ext uri="{BB962C8B-B14F-4D97-AF65-F5344CB8AC3E}">
        <p14:creationId xmlns:p14="http://schemas.microsoft.com/office/powerpoint/2010/main" val="37183776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96 Oklahoma institutions, agencies and organizations:</a:t>
            </a:r>
          </a:p>
          <a:p>
            <a:r>
              <a:rPr lang="en-US" dirty="0" smtClean="0"/>
              <a:t>49 OK academic</a:t>
            </a:r>
          </a:p>
          <a:p>
            <a:r>
              <a:rPr lang="en-US" dirty="0" smtClean="0"/>
              <a:t>47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54</a:t>
            </a:fld>
            <a:endParaRPr lang="en-US"/>
          </a:p>
        </p:txBody>
      </p:sp>
    </p:spTree>
    <p:extLst>
      <p:ext uri="{BB962C8B-B14F-4D97-AF65-F5344CB8AC3E}">
        <p14:creationId xmlns:p14="http://schemas.microsoft.com/office/powerpoint/2010/main" val="51167184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96 Oklahoma institutions, agencies and organizations:</a:t>
            </a:r>
          </a:p>
          <a:p>
            <a:r>
              <a:rPr lang="en-US" dirty="0" smtClean="0"/>
              <a:t>49 OK academic</a:t>
            </a:r>
          </a:p>
          <a:p>
            <a:pPr lvl="1"/>
            <a:r>
              <a:rPr lang="en-US" dirty="0" smtClean="0"/>
              <a:t>Universities &amp; Colleges</a:t>
            </a:r>
          </a:p>
          <a:p>
            <a:pPr lvl="2"/>
            <a:r>
              <a:rPr lang="en-US" dirty="0" smtClean="0"/>
              <a:t>3 comprehensive PhD-granting</a:t>
            </a:r>
          </a:p>
          <a:p>
            <a:pPr lvl="2"/>
            <a:r>
              <a:rPr lang="en-US" dirty="0" smtClean="0"/>
              <a:t>21 regional non-PhD-granting</a:t>
            </a:r>
          </a:p>
          <a:p>
            <a:pPr lvl="1"/>
            <a:r>
              <a:rPr lang="en-US" dirty="0" smtClean="0"/>
              <a:t>Community Colleges: 10</a:t>
            </a:r>
          </a:p>
          <a:p>
            <a:pPr lvl="1"/>
            <a:r>
              <a:rPr lang="en-US" dirty="0" smtClean="0"/>
              <a:t>Career techs: 11</a:t>
            </a:r>
          </a:p>
          <a:p>
            <a:pPr lvl="1"/>
            <a:r>
              <a:rPr lang="en-US" dirty="0" smtClean="0"/>
              <a:t>High schools: 2</a:t>
            </a:r>
          </a:p>
          <a:p>
            <a:pPr lvl="1"/>
            <a:r>
              <a:rPr lang="en-US" dirty="0" smtClean="0"/>
              <a:t>Public school systems: 2</a:t>
            </a:r>
          </a:p>
          <a:p>
            <a:r>
              <a:rPr lang="en-US" dirty="0" smtClean="0"/>
              <a:t>47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209808307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buNone/>
            </a:pPr>
            <a:r>
              <a:rPr lang="en-US" dirty="0" smtClean="0"/>
              <a:t>To date, OCII has served:</a:t>
            </a:r>
          </a:p>
          <a:p>
            <a:pPr>
              <a:spcBef>
                <a:spcPts val="0"/>
              </a:spcBef>
            </a:pPr>
            <a:r>
              <a:rPr lang="en-US" dirty="0" smtClean="0"/>
              <a:t>49 OK academic</a:t>
            </a:r>
          </a:p>
          <a:p>
            <a:pPr lvl="1">
              <a:spcBef>
                <a:spcPts val="0"/>
              </a:spcBef>
            </a:pPr>
            <a:r>
              <a:rPr lang="en-US" dirty="0" smtClean="0"/>
              <a:t>8 Minority Serving Institutions:</a:t>
            </a:r>
          </a:p>
          <a:p>
            <a:pPr lvl="2">
              <a:spcBef>
                <a:spcPts val="0"/>
              </a:spcBef>
            </a:pPr>
            <a:r>
              <a:rPr lang="en-US" dirty="0" smtClean="0"/>
              <a:t>Oklahoma’s only </a:t>
            </a:r>
            <a:r>
              <a:rPr lang="en-US" u="sng" dirty="0" smtClean="0"/>
              <a:t>Historically Black University</a:t>
            </a:r>
            <a:r>
              <a:rPr lang="en-US" dirty="0" smtClean="0"/>
              <a:t>: Langston U</a:t>
            </a:r>
          </a:p>
          <a:p>
            <a:pPr lvl="2">
              <a:spcBef>
                <a:spcPts val="0"/>
              </a:spcBef>
            </a:pPr>
            <a:r>
              <a:rPr lang="en-US" u="sng" dirty="0" smtClean="0"/>
              <a:t>Native American Serving Non-tribal Institutions</a:t>
            </a:r>
            <a:endParaRPr lang="en-US" dirty="0" smtClean="0"/>
          </a:p>
          <a:p>
            <a:pPr lvl="3">
              <a:spcBef>
                <a:spcPts val="0"/>
              </a:spcBef>
            </a:pPr>
            <a:r>
              <a:rPr lang="en-US" dirty="0" smtClean="0"/>
              <a:t>East Central U (</a:t>
            </a:r>
            <a:r>
              <a:rPr lang="en-US" dirty="0" err="1" smtClean="0"/>
              <a:t>Ada</a:t>
            </a:r>
            <a:r>
              <a:rPr lang="en-US" dirty="0" smtClean="0"/>
              <a:t>)</a:t>
            </a:r>
          </a:p>
          <a:p>
            <a:pPr lvl="3">
              <a:spcBef>
                <a:spcPts val="0"/>
              </a:spcBef>
            </a:pPr>
            <a:r>
              <a:rPr lang="en-US" dirty="0" smtClean="0"/>
              <a:t>Northeastern Oklahoma A&amp;M College (Miami)</a:t>
            </a:r>
          </a:p>
          <a:p>
            <a:pPr lvl="3">
              <a:spcBef>
                <a:spcPts val="0"/>
              </a:spcBef>
            </a:pPr>
            <a:r>
              <a:rPr lang="en-US" dirty="0" smtClean="0"/>
              <a:t>Northeastern State U (Tahlequah)</a:t>
            </a:r>
          </a:p>
          <a:p>
            <a:pPr lvl="3">
              <a:spcBef>
                <a:spcPts val="0"/>
              </a:spcBef>
            </a:pPr>
            <a:r>
              <a:rPr lang="en-US" dirty="0" smtClean="0"/>
              <a:t>Southeastern Oklahoma State U (Durant)</a:t>
            </a:r>
          </a:p>
          <a:p>
            <a:pPr lvl="2">
              <a:spcBef>
                <a:spcPts val="0"/>
              </a:spcBef>
            </a:pPr>
            <a:r>
              <a:rPr lang="en-US" u="sng" dirty="0" smtClean="0"/>
              <a:t>Tribal Colleges</a:t>
            </a:r>
            <a:endParaRPr lang="en-US" dirty="0" smtClean="0"/>
          </a:p>
          <a:p>
            <a:pPr lvl="3">
              <a:spcBef>
                <a:spcPts val="0"/>
              </a:spcBef>
            </a:pPr>
            <a:r>
              <a:rPr lang="en-US" dirty="0" smtClean="0"/>
              <a:t>College of the Muscogee Nation (Okmulgee)</a:t>
            </a:r>
          </a:p>
          <a:p>
            <a:pPr lvl="3">
              <a:spcBef>
                <a:spcPts val="0"/>
              </a:spcBef>
            </a:pPr>
            <a:r>
              <a:rPr lang="en-US" dirty="0" smtClean="0"/>
              <a:t>Comanche Nation College (Lawton)</a:t>
            </a:r>
          </a:p>
          <a:p>
            <a:pPr lvl="3">
              <a:spcBef>
                <a:spcPts val="0"/>
              </a:spcBef>
            </a:pPr>
            <a:r>
              <a:rPr lang="en-US" dirty="0" smtClean="0"/>
              <a:t>Pawnee Nation College (Pawnee)</a:t>
            </a:r>
          </a:p>
          <a:p>
            <a:pPr lvl="2">
              <a:spcBef>
                <a:spcPts val="0"/>
              </a:spcBef>
            </a:pPr>
            <a:r>
              <a:rPr lang="en-US" dirty="0" smtClean="0"/>
              <a:t>Other </a:t>
            </a:r>
            <a:r>
              <a:rPr lang="en-US" u="sng" dirty="0" smtClean="0"/>
              <a:t>Minority Serving </a:t>
            </a:r>
            <a:r>
              <a:rPr lang="en-US" u="sng" dirty="0" err="1" smtClean="0"/>
              <a:t>Insitution</a:t>
            </a:r>
            <a:endParaRPr lang="en-US" u="sng" dirty="0" smtClean="0"/>
          </a:p>
          <a:p>
            <a:pPr lvl="3">
              <a:spcBef>
                <a:spcPts val="0"/>
              </a:spcBef>
            </a:pPr>
            <a:r>
              <a:rPr lang="en-US" dirty="0" err="1" smtClean="0"/>
              <a:t>Bacone</a:t>
            </a:r>
            <a:r>
              <a:rPr lang="en-US" dirty="0" smtClean="0"/>
              <a:t> College (Muskogee)</a:t>
            </a:r>
          </a:p>
          <a:p>
            <a:pPr>
              <a:spcBef>
                <a:spcPts val="0"/>
              </a:spcBef>
            </a:pPr>
            <a:r>
              <a:rPr lang="en-US" dirty="0" smtClean="0"/>
              <a:t>47 OK non-academic</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56</a:t>
            </a:fld>
            <a:endParaRPr lang="en-US"/>
          </a:p>
        </p:txBody>
      </p:sp>
    </p:spTree>
    <p:extLst>
      <p:ext uri="{BB962C8B-B14F-4D97-AF65-F5344CB8AC3E}">
        <p14:creationId xmlns:p14="http://schemas.microsoft.com/office/powerpoint/2010/main" val="271898928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96 Oklahoma institutions, agencies and organizations:</a:t>
            </a:r>
          </a:p>
          <a:p>
            <a:pPr>
              <a:spcBef>
                <a:spcPts val="0"/>
              </a:spcBef>
            </a:pPr>
            <a:r>
              <a:rPr lang="en-US" dirty="0" smtClean="0"/>
              <a:t>49 OK academic</a:t>
            </a:r>
          </a:p>
          <a:p>
            <a:pPr lvl="1">
              <a:spcBef>
                <a:spcPts val="0"/>
              </a:spcBef>
            </a:pPr>
            <a:r>
              <a:rPr lang="en-US" dirty="0" smtClean="0"/>
              <a:t>8 Minority Serving Institutions</a:t>
            </a:r>
          </a:p>
          <a:p>
            <a:pPr lvl="1">
              <a:spcBef>
                <a:spcPts val="0"/>
              </a:spcBef>
            </a:pPr>
            <a:r>
              <a:rPr lang="en-US" dirty="0" smtClean="0"/>
              <a:t>15 other institutions with above state and national average for one or more underrepresented minorities</a:t>
            </a:r>
          </a:p>
          <a:p>
            <a:pPr>
              <a:spcBef>
                <a:spcPts val="0"/>
              </a:spcBef>
            </a:pPr>
            <a:r>
              <a:rPr lang="en-US" dirty="0" smtClean="0"/>
              <a:t>47 OK non-academic</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spTree>
    <p:extLst>
      <p:ext uri="{BB962C8B-B14F-4D97-AF65-F5344CB8AC3E}">
        <p14:creationId xmlns:p14="http://schemas.microsoft.com/office/powerpoint/2010/main" val="202022367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96 Oklahoma institutions, agencies and organizations:</a:t>
            </a:r>
          </a:p>
          <a:p>
            <a:r>
              <a:rPr lang="en-US" dirty="0" smtClean="0"/>
              <a:t>49 OK academic institutions</a:t>
            </a:r>
          </a:p>
          <a:p>
            <a:r>
              <a:rPr lang="en-US" dirty="0" smtClean="0"/>
              <a:t>47 OK non-academic organizations</a:t>
            </a:r>
          </a:p>
          <a:p>
            <a:pPr lvl="1"/>
            <a:r>
              <a:rPr lang="en-US" dirty="0" smtClean="0"/>
              <a:t>16 commercial</a:t>
            </a:r>
          </a:p>
          <a:p>
            <a:pPr lvl="1"/>
            <a:r>
              <a:rPr lang="en-US" dirty="0" smtClean="0"/>
              <a:t>18 government</a:t>
            </a:r>
          </a:p>
          <a:p>
            <a:pPr lvl="1"/>
            <a:r>
              <a:rPr lang="en-US" dirty="0" smtClean="0"/>
              <a:t>2 military</a:t>
            </a:r>
          </a:p>
          <a:p>
            <a:pPr lvl="1"/>
            <a:r>
              <a:rPr lang="en-US" dirty="0" smtClean="0"/>
              <a:t>11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365892564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30.9% AI, 24.0% AA): T</a:t>
            </a:r>
            <a:endParaRPr lang="en-US" sz="1400" dirty="0" smtClean="0"/>
          </a:p>
          <a:p>
            <a:pPr lvl="0">
              <a:spcBef>
                <a:spcPts val="250"/>
              </a:spcBef>
              <a:buClrTx/>
              <a:buSzPct val="100000"/>
              <a:buFont typeface="+mj-lt"/>
              <a:buAutoNum type="arabicPeriod"/>
            </a:pPr>
            <a:r>
              <a:rPr lang="en-US" sz="1400" b="1" dirty="0" smtClean="0"/>
              <a:t>Cameron U (8.1% AI, 15.4% AA):                           A, D, E, F, O, T, W</a:t>
            </a:r>
            <a:endParaRPr lang="en-US" sz="1400" dirty="0" smtClean="0"/>
          </a:p>
          <a:p>
            <a:pPr>
              <a:spcBef>
                <a:spcPts val="250"/>
              </a:spcBef>
              <a:buClrTx/>
              <a:buSzPct val="100000"/>
              <a:buNone/>
            </a:pPr>
            <a:r>
              <a:rPr lang="en-US" sz="1400" i="1" dirty="0" smtClean="0"/>
              <a:t>	Teaching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3"/>
            </a:pPr>
            <a:r>
              <a:rPr lang="en-US" sz="1400" dirty="0" smtClean="0"/>
              <a:t>Canadian Valley Tech Center: W</a:t>
            </a:r>
          </a:p>
          <a:p>
            <a:pPr lvl="0">
              <a:spcBef>
                <a:spcPts val="250"/>
              </a:spcBef>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spcBef>
                <a:spcPts val="250"/>
              </a:spcBef>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spcBef>
                <a:spcPts val="250"/>
              </a:spcBef>
              <a:buClrTx/>
              <a:buSzPct val="100000"/>
              <a:buFont typeface="+mj-lt"/>
              <a:buAutoNum type="arabicPeriod" startAt="3"/>
            </a:pPr>
            <a:r>
              <a:rPr lang="en-US" sz="1400" dirty="0" err="1" smtClean="0"/>
              <a:t>DeVry</a:t>
            </a:r>
            <a:r>
              <a:rPr lang="en-US" sz="1400" dirty="0" smtClean="0"/>
              <a:t> U Oklahoma City: D, F, O</a:t>
            </a:r>
          </a:p>
          <a:p>
            <a:pPr lvl="0">
              <a:spcBef>
                <a:spcPts val="250"/>
              </a:spcBef>
              <a:buClrTx/>
              <a:buSzPct val="100000"/>
              <a:buFont typeface="+mj-lt"/>
              <a:buAutoNum type="arabicPeriod" startAt="3"/>
            </a:pPr>
            <a:r>
              <a:rPr lang="en-US" sz="1400" b="1" dirty="0" smtClean="0"/>
              <a:t>East Central U (</a:t>
            </a:r>
            <a:r>
              <a:rPr lang="en-US" sz="1400" b="1" u="sng" dirty="0" smtClean="0"/>
              <a:t>NASNI</a:t>
            </a:r>
            <a:r>
              <a:rPr lang="en-US" sz="1400" b="1" dirty="0" smtClean="0"/>
              <a:t>, 20.4% AI, </a:t>
            </a:r>
            <a:r>
              <a:rPr lang="en-US" sz="1400" b="1" u="sng" dirty="0" smtClean="0"/>
              <a:t>rural</a:t>
            </a:r>
            <a:r>
              <a:rPr lang="en-US" sz="1400" b="1" dirty="0" smtClean="0"/>
              <a:t>):                        A, D, E, F, O, P,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8"/>
            </a:pPr>
            <a:r>
              <a:rPr lang="en-US" sz="1400" b="1" dirty="0" smtClean="0"/>
              <a:t>Eastern Oklahoma State College (24.5% AI): W</a:t>
            </a:r>
          </a:p>
          <a:p>
            <a:pPr>
              <a:spcBef>
                <a:spcPts val="250"/>
              </a:spcBef>
              <a:buNone/>
            </a:pPr>
            <a:r>
              <a:rPr lang="en-US" sz="1400" dirty="0" smtClean="0"/>
              <a:t>Average: ~3 (mean 3.4, median 3, mode 1)</a:t>
            </a:r>
            <a:endParaRPr lang="en-US" sz="1400" dirty="0"/>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9"/>
            </a:pPr>
            <a:r>
              <a:rPr lang="en-US" sz="1400" b="1" dirty="0" smtClean="0"/>
              <a:t>Eastern Oklahoma County Tech Center   (10.4% AI): W</a:t>
            </a:r>
            <a:endParaRPr lang="en-US" sz="1400" dirty="0" smtClean="0"/>
          </a:p>
          <a:p>
            <a:pPr>
              <a:spcBef>
                <a:spcPts val="250"/>
              </a:spcBef>
              <a:buClrTx/>
              <a:buSzPct val="100000"/>
              <a:buFont typeface="+mj-lt"/>
              <a:buAutoNum type="arabicPeriod" startAt="9"/>
            </a:pPr>
            <a:r>
              <a:rPr lang="en-US" sz="1400" dirty="0" smtClean="0"/>
              <a:t>Francis Tuttle Tech Center: D, W</a:t>
            </a:r>
            <a:endParaRPr lang="en-US" sz="1400" b="1" dirty="0" smtClean="0"/>
          </a:p>
          <a:p>
            <a:pPr>
              <a:spcBef>
                <a:spcPts val="250"/>
              </a:spcBef>
              <a:buClrTx/>
              <a:buSzPct val="100000"/>
              <a:buFont typeface="+mj-lt"/>
              <a:buAutoNum type="arabicPeriod" startAt="9"/>
            </a:pPr>
            <a:r>
              <a:rPr lang="en-US" sz="1400" b="1" dirty="0" smtClean="0"/>
              <a:t>Gordon Cooper Tech Center (18.5% AI, </a:t>
            </a:r>
            <a:r>
              <a:rPr lang="en-US" sz="1400" b="1" u="sng" dirty="0" smtClean="0"/>
              <a:t>nonmetro</a:t>
            </a:r>
            <a:r>
              <a:rPr lang="en-US" sz="1400" b="1" dirty="0" smtClean="0"/>
              <a:t>): D, O, W</a:t>
            </a:r>
            <a:endParaRPr lang="en-US" sz="1400" dirty="0" smtClean="0"/>
          </a:p>
          <a:p>
            <a:pPr lvl="0">
              <a:spcBef>
                <a:spcPts val="250"/>
              </a:spcBef>
              <a:buClrTx/>
              <a:buSzPct val="100000"/>
              <a:buFont typeface="+mj-lt"/>
              <a:buAutoNum type="arabicPeriod" startAt="9"/>
            </a:pPr>
            <a:r>
              <a:rPr lang="en-US" sz="1400" b="1" dirty="0" smtClean="0"/>
              <a:t>Great Plains Tech Center (11.7% AI): T, W</a:t>
            </a:r>
          </a:p>
          <a:p>
            <a:pPr lvl="0">
              <a:spcBef>
                <a:spcPts val="250"/>
              </a:spcBef>
              <a:buClrTx/>
              <a:buSzPct val="100000"/>
              <a:buFont typeface="+mj-lt"/>
              <a:buAutoNum type="arabicPeriod" startAt="9"/>
            </a:pPr>
            <a:r>
              <a:rPr lang="en-US" sz="1400" b="1" dirty="0" smtClean="0"/>
              <a:t>Kiamichi Tech Center (18.6% AI): W</a:t>
            </a:r>
            <a:endParaRPr lang="en-US" sz="1400" dirty="0" smtClean="0"/>
          </a:p>
          <a:p>
            <a:pPr lvl="0">
              <a:spcBef>
                <a:spcPts val="250"/>
              </a:spcBef>
              <a:buClrTx/>
              <a:buSzPct val="100000"/>
              <a:buFont typeface="+mj-lt"/>
              <a:buAutoNum type="arabicPeriod" startAt="9"/>
            </a:pPr>
            <a:r>
              <a:rPr lang="en-US" sz="1400" b="1" dirty="0" smtClean="0"/>
              <a:t>Langston U (</a:t>
            </a:r>
            <a:r>
              <a:rPr lang="en-US" sz="1400" b="1" u="sng" dirty="0" smtClean="0"/>
              <a:t>HBCU</a:t>
            </a:r>
            <a:r>
              <a:rPr lang="en-US" sz="1400" b="1" dirty="0" smtClean="0"/>
              <a:t>, 82.8% AA):                       A, D, E, F, O, P, T, W</a:t>
            </a:r>
            <a:endParaRPr lang="en-US" sz="1400" dirty="0" smtClean="0"/>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spcBef>
                <a:spcPts val="250"/>
              </a:spcBef>
              <a:buNone/>
            </a:pPr>
            <a:r>
              <a:rPr lang="en-US" sz="1400" dirty="0" smtClean="0"/>
              <a:t> </a:t>
            </a:r>
          </a:p>
          <a:p>
            <a:pPr>
              <a:spcBef>
                <a:spcPts val="250"/>
              </a:spcBef>
              <a:buNone/>
            </a:pPr>
            <a:r>
              <a:rPr lang="en-US" sz="1400" dirty="0" smtClean="0"/>
              <a:t>	</a:t>
            </a:r>
            <a:r>
              <a:rPr lang="en-US" sz="1400" u="sng" dirty="0" smtClean="0"/>
              <a:t>Note</a:t>
            </a:r>
            <a:r>
              <a:rPr lang="en-US" sz="1400" dirty="0" smtClean="0"/>
              <a:t>: Langston U (HBCU) and East Central U (NASNI) are the only two non-PhD-granting institutions to have benefited from every category of service that OCII provides.</a:t>
            </a:r>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11" name="Rectangle 10"/>
          <p:cNvSpPr/>
          <p:nvPr/>
        </p:nvSpPr>
        <p:spPr bwMode="auto">
          <a:xfrm>
            <a:off x="304800" y="3686176"/>
            <a:ext cx="4267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4681536" y="3200400"/>
            <a:ext cx="3886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8582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t>We’ve also successfully tested it on devices with:</a:t>
            </a:r>
          </a:p>
          <a:p>
            <a:r>
              <a:rPr lang="en-US" dirty="0" smtClean="0"/>
              <a:t>Android</a:t>
            </a:r>
          </a:p>
          <a:p>
            <a:r>
              <a:rPr lang="en-US" dirty="0" err="1" smtClean="0"/>
              <a:t>iOS</a:t>
            </a:r>
            <a:endParaRPr lang="en-US" dirty="0" smtClean="0"/>
          </a:p>
          <a:p>
            <a:pPr marL="0" indent="0">
              <a:buNone/>
            </a:pPr>
            <a:r>
              <a:rPr lang="en-US" dirty="0" smtClean="0"/>
              <a:t>However, we make no representations on the likelihood of it working on your device, because we don’t know which versions of Android or </a:t>
            </a:r>
            <a:r>
              <a:rPr lang="en-US" dirty="0" err="1" smtClean="0"/>
              <a:t>iOS</a:t>
            </a:r>
            <a:r>
              <a:rPr lang="en-US" dirty="0" smtClean="0"/>
              <a:t> it might or might not work with.</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Overview</a:t>
            </a:r>
          </a:p>
          <a:p>
            <a:pPr>
              <a:defRPr/>
            </a:pPr>
            <a:r>
              <a:rPr lang="en-US"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9530281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startAt="15"/>
            </a:pPr>
            <a:r>
              <a:rPr lang="en-US" sz="1400" dirty="0" smtClean="0"/>
              <a:t>Lawton Christian School (high school): W</a:t>
            </a:r>
            <a:endParaRPr lang="en-US" sz="1400" b="1" dirty="0" smtClean="0"/>
          </a:p>
          <a:p>
            <a:pPr lvl="0">
              <a:spcBef>
                <a:spcPts val="250"/>
              </a:spcBef>
              <a:buClrTx/>
              <a:buSzPct val="100000"/>
              <a:buFont typeface="+mj-lt"/>
              <a:buAutoNum type="arabicPeriod" startAt="15"/>
            </a:pPr>
            <a:r>
              <a:rPr lang="en-US" sz="1400" b="1" dirty="0" smtClean="0"/>
              <a:t>Metro Tech Centers (30.6% AA): D</a:t>
            </a:r>
          </a:p>
          <a:p>
            <a:pPr lvl="0">
              <a:spcBef>
                <a:spcPts val="250"/>
              </a:spcBef>
              <a:buClrTx/>
              <a:buSzPct val="100000"/>
              <a:buFont typeface="+mj-lt"/>
              <a:buAutoNum type="arabicPeriod" startAt="15"/>
            </a:pPr>
            <a:r>
              <a:rPr lang="en-US" sz="1400" b="1" dirty="0" smtClean="0"/>
              <a:t>Mid-America Tech Center (23.5% AI): D, T, W</a:t>
            </a:r>
          </a:p>
          <a:p>
            <a:pPr lvl="0">
              <a:spcBef>
                <a:spcPts val="250"/>
              </a:spcBef>
              <a:buClrTx/>
              <a:buSzPct val="100000"/>
              <a:buFont typeface="+mj-lt"/>
              <a:buAutoNum type="arabicPeriod" startAt="15"/>
            </a:pPr>
            <a:r>
              <a:rPr lang="en-US" sz="1400" dirty="0" smtClean="0"/>
              <a:t>Mid-Del Public Schools: D</a:t>
            </a:r>
          </a:p>
          <a:p>
            <a:pPr lvl="0">
              <a:spcBef>
                <a:spcPts val="250"/>
              </a:spcBef>
              <a:buClrTx/>
              <a:buSzPct val="100000"/>
              <a:buFont typeface="+mj-lt"/>
              <a:buAutoNum type="arabicPeriod" startAt="19"/>
            </a:pPr>
            <a:r>
              <a:rPr lang="en-US" sz="1400" dirty="0" smtClean="0"/>
              <a:t>Moore Norman Tech Center: D</a:t>
            </a:r>
          </a:p>
          <a:p>
            <a:pPr lvl="0">
              <a:spcBef>
                <a:spcPts val="250"/>
              </a:spcBef>
              <a:buClrTx/>
              <a:buSzPct val="100000"/>
              <a:buFont typeface="+mj-lt"/>
              <a:buAutoNum type="arabicPeriod" startAt="19"/>
            </a:pPr>
            <a:r>
              <a:rPr lang="en-US" sz="1400" b="1" dirty="0" smtClean="0"/>
              <a:t>Northeast Tech Center (20.9% AI): W</a:t>
            </a:r>
          </a:p>
          <a:p>
            <a:pPr lvl="0">
              <a:spcBef>
                <a:spcPts val="250"/>
              </a:spcBef>
              <a:buClrTx/>
              <a:buSzPct val="100000"/>
              <a:buFont typeface="+mj-lt"/>
              <a:buAutoNum type="arabicPeriod" startAt="19"/>
            </a:pPr>
            <a:r>
              <a:rPr lang="en-US" sz="1400" b="1" dirty="0" smtClean="0"/>
              <a:t>Northeastern Oklahoma A&amp;M College         (</a:t>
            </a:r>
            <a:r>
              <a:rPr lang="en-US" sz="1400" b="1" u="sng" dirty="0" smtClean="0"/>
              <a:t>NASNI</a:t>
            </a:r>
            <a:r>
              <a:rPr lang="en-US" sz="1400" b="1" dirty="0" smtClean="0"/>
              <a:t>, 20.1% AI): W</a:t>
            </a:r>
          </a:p>
          <a:p>
            <a:pPr lvl="0">
              <a:spcBef>
                <a:spcPts val="250"/>
              </a:spcBef>
              <a:buClrTx/>
              <a:buSzPct val="100000"/>
              <a:buFont typeface="+mj-lt"/>
              <a:buAutoNum type="arabicPeriod" startAt="19"/>
            </a:pPr>
            <a:r>
              <a:rPr lang="en-US" sz="1400" b="1" dirty="0" smtClean="0"/>
              <a:t>Northeastern State U (</a:t>
            </a:r>
            <a:r>
              <a:rPr lang="en-US" sz="1400" b="1" u="sng" dirty="0" smtClean="0"/>
              <a:t>NASNI</a:t>
            </a:r>
            <a:r>
              <a:rPr lang="en-US" sz="1400" b="1" dirty="0" smtClean="0"/>
              <a:t>, 28.3% AI, </a:t>
            </a:r>
            <a:r>
              <a:rPr lang="en-US" sz="1400" b="1" u="sng" dirty="0" smtClean="0"/>
              <a:t>nonmetro</a:t>
            </a:r>
            <a:r>
              <a:rPr lang="en-US" sz="1400" b="1" dirty="0" smtClean="0"/>
              <a:t>): A, D, E, F, O, T, W</a:t>
            </a:r>
            <a:endParaRPr lang="en-US" sz="1400" dirty="0" smtClean="0"/>
          </a:p>
          <a:p>
            <a:pPr>
              <a:spcBef>
                <a:spcPts val="250"/>
              </a:spcBef>
              <a:buNone/>
            </a:pPr>
            <a:r>
              <a:rPr lang="en-US" sz="1400" i="1" dirty="0" smtClean="0"/>
              <a:t>	Taught </a:t>
            </a:r>
            <a:r>
              <a:rPr lang="en-US" sz="1400" i="1" u="sng" dirty="0" smtClean="0"/>
              <a:t>computational chemistry course</a:t>
            </a:r>
            <a:r>
              <a:rPr lang="en-US" sz="1400" i="1" dirty="0" smtClean="0"/>
              <a:t> using OSCER’s supercomputer.</a:t>
            </a:r>
            <a:endParaRPr lang="en-US" sz="1400" dirty="0" smtClean="0"/>
          </a:p>
          <a:p>
            <a:pPr lvl="0">
              <a:spcBef>
                <a:spcPts val="250"/>
              </a:spcBef>
              <a:buClrTx/>
              <a:buSzPct val="100000"/>
              <a:buFont typeface="+mj-lt"/>
              <a:buAutoNum type="arabicPeriod" startAt="23"/>
            </a:pPr>
            <a:r>
              <a:rPr lang="en-US" sz="1400" dirty="0" smtClean="0"/>
              <a:t>Northwestern Oklahoma State U: A, F, O</a:t>
            </a:r>
          </a:p>
          <a:p>
            <a:pPr lvl="0">
              <a:spcBef>
                <a:spcPts val="250"/>
              </a:spcBef>
              <a:buClrTx/>
              <a:buSzPct val="100000"/>
              <a:buFont typeface="+mj-lt"/>
              <a:buAutoNum type="arabicPeriod" startAt="23"/>
            </a:pPr>
            <a:r>
              <a:rPr lang="en-US" sz="1400" dirty="0" smtClean="0"/>
              <a:t>Oklahoma Baptist U (</a:t>
            </a:r>
            <a:r>
              <a:rPr lang="en-US" sz="1400" u="sng" dirty="0" smtClean="0"/>
              <a:t>nonmetro</a:t>
            </a:r>
            <a:r>
              <a:rPr lang="en-US" sz="1400" dirty="0" smtClean="0"/>
              <a:t>): A, D, E, F, O, W</a:t>
            </a:r>
          </a:p>
          <a:p>
            <a:pPr lvl="0">
              <a:spcBef>
                <a:spcPts val="250"/>
              </a:spcBef>
              <a:buClrTx/>
              <a:buSzPct val="100000"/>
              <a:buFont typeface="+mj-lt"/>
              <a:buAutoNum type="arabicPeriod" startAt="23"/>
            </a:pPr>
            <a:r>
              <a:rPr lang="en-US" sz="1400" dirty="0" smtClean="0"/>
              <a:t>Oklahoma Christian U: W</a:t>
            </a:r>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26"/>
            </a:pPr>
            <a:r>
              <a:rPr lang="en-US" sz="1400" dirty="0" smtClean="0"/>
              <a:t>Oklahoma City U: A, D, E, F, O, T, W</a:t>
            </a:r>
          </a:p>
          <a:p>
            <a:pPr>
              <a:spcBef>
                <a:spcPts val="250"/>
              </a:spcBef>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spcBef>
                <a:spcPts val="250"/>
              </a:spcBef>
              <a:buNone/>
            </a:pPr>
            <a:r>
              <a:rPr lang="en-US" sz="1400" i="1" dirty="0" smtClean="0"/>
              <a:t>	Teaching </a:t>
            </a:r>
            <a:r>
              <a:rPr lang="en-US" sz="1400" i="1" u="sng" dirty="0" smtClean="0"/>
              <a:t>advanced computing course</a:t>
            </a:r>
            <a:r>
              <a:rPr lang="en-US" sz="1400" i="1" dirty="0" smtClean="0"/>
              <a:t> using OSCER’s supercomputer (several times).</a:t>
            </a:r>
            <a:endParaRPr lang="en-US" sz="1400" dirty="0" smtClean="0"/>
          </a:p>
          <a:p>
            <a:pPr lvl="0">
              <a:spcBef>
                <a:spcPts val="250"/>
              </a:spcBef>
              <a:buClrTx/>
              <a:buSzPct val="100000"/>
              <a:buFont typeface="+mj-lt"/>
              <a:buAutoNum type="arabicPeriod" startAt="27"/>
            </a:pPr>
            <a:r>
              <a:rPr lang="en-US" sz="1400" dirty="0" smtClean="0"/>
              <a:t>Oklahoma City Community College: W</a:t>
            </a:r>
            <a:endParaRPr lang="en-US" sz="1400" b="1" dirty="0" smtClean="0"/>
          </a:p>
          <a:p>
            <a:pPr>
              <a:spcBef>
                <a:spcPts val="250"/>
              </a:spcBef>
              <a:buClrTx/>
              <a:buSzPct val="100000"/>
              <a:buFont typeface="+mj-lt"/>
              <a:buAutoNum type="arabicPeriod" startAt="27"/>
            </a:pPr>
            <a:r>
              <a:rPr lang="en-US" sz="1400" b="1" dirty="0" smtClean="0"/>
              <a:t>Oklahoma Panhandle State U (</a:t>
            </a:r>
            <a:r>
              <a:rPr lang="en-US" sz="1400" b="1" u="sng" dirty="0" smtClean="0"/>
              <a:t>rural</a:t>
            </a:r>
            <a:r>
              <a:rPr lang="en-US" sz="1400" b="1" dirty="0" smtClean="0"/>
              <a:t>, 15.4% H):        A, D, O, W</a:t>
            </a:r>
          </a:p>
          <a:p>
            <a:pPr>
              <a:spcBef>
                <a:spcPts val="250"/>
              </a:spcBef>
              <a:buClrTx/>
              <a:buSzPct val="100000"/>
              <a:buFont typeface="+mj-lt"/>
              <a:buAutoNum type="arabicPeriod" startAt="27"/>
            </a:pPr>
            <a:r>
              <a:rPr lang="en-US" sz="1400" dirty="0" smtClean="0"/>
              <a:t>Oklahoma School of Science &amp; Mathematics (high school): A, D, E, O, W</a:t>
            </a:r>
          </a:p>
          <a:p>
            <a:pPr lvl="0">
              <a:spcBef>
                <a:spcPts val="250"/>
              </a:spcBef>
              <a:buClrTx/>
              <a:buSzPct val="100000"/>
              <a:buFont typeface="+mj-lt"/>
              <a:buAutoNum type="arabicPeriod" startAt="27"/>
            </a:pPr>
            <a:r>
              <a:rPr lang="en-US" sz="1400" b="1" dirty="0" smtClean="0"/>
              <a:t>Oklahoma State U (PhD, 8.3% AI):                   A, D, E, F, O, T, W</a:t>
            </a:r>
            <a:endParaRPr lang="en-US" sz="1400" dirty="0" smtClean="0"/>
          </a:p>
          <a:p>
            <a:pPr>
              <a:spcBef>
                <a:spcPts val="250"/>
              </a:spcBef>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spcBef>
                <a:spcPts val="250"/>
              </a:spcBef>
              <a:buClrTx/>
              <a:buSzPct val="100000"/>
              <a:buFont typeface="+mj-lt"/>
              <a:buAutoNum type="arabicPeriod" startAt="31"/>
            </a:pPr>
            <a:r>
              <a:rPr lang="en-US" sz="1400" b="1" dirty="0" smtClean="0"/>
              <a:t>Oklahoma State U Institute of Technology (</a:t>
            </a:r>
            <a:r>
              <a:rPr lang="en-US" sz="1400" b="1" dirty="0" err="1" smtClean="0"/>
              <a:t>Comm</a:t>
            </a:r>
            <a:r>
              <a:rPr lang="en-US" sz="1400" b="1" dirty="0" smtClean="0"/>
              <a:t> College, 24.2% AI): W</a:t>
            </a:r>
          </a:p>
          <a:p>
            <a:pPr>
              <a:spcBef>
                <a:spcPts val="0"/>
              </a:spcBef>
              <a:buClrTx/>
              <a:buSzPct val="100000"/>
              <a:buNone/>
            </a:pPr>
            <a:r>
              <a:rPr lang="en-US" sz="1400" dirty="0" smtClean="0"/>
              <a:t>                Average: ~3 (mean 3.4, median 3, mode 1)</a:t>
            </a:r>
          </a:p>
        </p:txBody>
      </p:sp>
      <p:grpSp>
        <p:nvGrpSpPr>
          <p:cNvPr id="5"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9" name="Rectangle 8"/>
          <p:cNvSpPr/>
          <p:nvPr/>
        </p:nvSpPr>
        <p:spPr bwMode="auto">
          <a:xfrm>
            <a:off x="304800" y="3457576"/>
            <a:ext cx="4038600" cy="962024"/>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648200" y="3857624"/>
            <a:ext cx="4038600" cy="9144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648200" y="1447800"/>
            <a:ext cx="4038600" cy="1219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82475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spcBef>
                <a:spcPts val="250"/>
              </a:spcBef>
              <a:buClrTx/>
              <a:buSzPct val="100000"/>
              <a:buFont typeface="+mj-lt"/>
              <a:buAutoNum type="arabicPeriod" startAt="32"/>
            </a:pPr>
            <a:r>
              <a:rPr lang="en-US" sz="1400" dirty="0" smtClean="0"/>
              <a:t>Oklahoma State U OKC (</a:t>
            </a:r>
            <a:r>
              <a:rPr lang="en-US" sz="1400" dirty="0" err="1" smtClean="0"/>
              <a:t>Comm</a:t>
            </a:r>
            <a:r>
              <a:rPr lang="en-US" sz="1400" dirty="0" smtClean="0"/>
              <a:t> College): O, W</a:t>
            </a:r>
          </a:p>
          <a:p>
            <a:pPr lvl="0">
              <a:spcBef>
                <a:spcPts val="250"/>
              </a:spcBef>
              <a:buClrTx/>
              <a:buSzPct val="100000"/>
              <a:buFont typeface="+mj-lt"/>
              <a:buAutoNum type="arabicPeriod" startAt="32"/>
            </a:pPr>
            <a:r>
              <a:rPr lang="en-US" sz="1400" dirty="0" smtClean="0"/>
              <a:t>Oral Roberts U: A, F, O, W</a:t>
            </a:r>
          </a:p>
          <a:p>
            <a:pPr lvl="0">
              <a:spcBef>
                <a:spcPts val="250"/>
              </a:spcBef>
              <a:buClrTx/>
              <a:buSzPct val="100000"/>
              <a:buFont typeface="+mj-lt"/>
              <a:buAutoNum type="arabicPeriod" startAt="32"/>
            </a:pPr>
            <a:r>
              <a:rPr lang="en-US" sz="1400" dirty="0" smtClean="0"/>
              <a:t>Panola Public Schools: D</a:t>
            </a:r>
          </a:p>
          <a:p>
            <a:pPr lvl="0">
              <a:spcBef>
                <a:spcPts val="250"/>
              </a:spcBef>
              <a:buClrTx/>
              <a:buSzPct val="100000"/>
              <a:buFont typeface="+mj-lt"/>
              <a:buAutoNum type="arabicPeriod" startAt="32"/>
            </a:pPr>
            <a:r>
              <a:rPr lang="en-US" sz="1400" b="1" dirty="0" smtClean="0"/>
              <a:t>Pawnee Nation College (</a:t>
            </a:r>
            <a:r>
              <a:rPr lang="en-US" sz="1400" b="1" u="sng" dirty="0" smtClean="0"/>
              <a:t>Tribal</a:t>
            </a:r>
            <a:r>
              <a:rPr lang="en-US" sz="1400" b="1" dirty="0" smtClean="0"/>
              <a:t>): T</a:t>
            </a:r>
            <a:endParaRPr lang="en-US" sz="1400" dirty="0" smtClean="0"/>
          </a:p>
          <a:p>
            <a:pPr lvl="0">
              <a:spcBef>
                <a:spcPts val="250"/>
              </a:spcBef>
              <a:buClrTx/>
              <a:buSzPct val="100000"/>
              <a:buFont typeface="+mj-lt"/>
              <a:buAutoNum type="arabicPeriod" startAt="32"/>
            </a:pPr>
            <a:r>
              <a:rPr lang="en-US" sz="1400" b="1" dirty="0" smtClean="0"/>
              <a:t>Pontotoc Tech Center (30.4% AI): W</a:t>
            </a:r>
            <a:endParaRPr lang="en-US" sz="1400" dirty="0" smtClean="0"/>
          </a:p>
          <a:p>
            <a:pPr lvl="0">
              <a:spcBef>
                <a:spcPts val="250"/>
              </a:spcBef>
              <a:buClrTx/>
              <a:buSzPct val="100000"/>
              <a:buFont typeface="+mj-lt"/>
              <a:buAutoNum type="arabicPeriod" startAt="32"/>
            </a:pPr>
            <a:r>
              <a:rPr lang="en-US" sz="1400" b="1" dirty="0" smtClean="0"/>
              <a:t>Rogers State U (13.9% AI): A, D, F, O</a:t>
            </a:r>
            <a:endParaRPr lang="en-US" sz="1400" dirty="0" smtClean="0"/>
          </a:p>
          <a:p>
            <a:pPr lvl="0">
              <a:spcBef>
                <a:spcPts val="250"/>
              </a:spcBef>
              <a:buClrTx/>
              <a:buSzPct val="100000"/>
              <a:buFont typeface="+mj-lt"/>
              <a:buAutoNum type="arabicPeriod" startAt="32"/>
            </a:pPr>
            <a:r>
              <a:rPr lang="en-US" sz="1400" b="1" dirty="0" smtClean="0"/>
              <a:t>Rose State College (17.4% AA): W</a:t>
            </a:r>
          </a:p>
          <a:p>
            <a:pPr lvl="0">
              <a:spcBef>
                <a:spcPts val="250"/>
              </a:spcBef>
              <a:buClrTx/>
              <a:buSzPct val="100000"/>
              <a:buFont typeface="+mj-lt"/>
              <a:buAutoNum type="arabicPeriod" startAt="32"/>
            </a:pPr>
            <a:r>
              <a:rPr lang="en-US" sz="1400" dirty="0" smtClean="0"/>
              <a:t>St. Gregory’s U (</a:t>
            </a:r>
            <a:r>
              <a:rPr lang="en-US" sz="1400" u="sng" dirty="0" smtClean="0"/>
              <a:t>nonmetro</a:t>
            </a:r>
            <a:r>
              <a:rPr lang="en-US" sz="1400" dirty="0" smtClean="0"/>
              <a:t>): A, D, E, F, O</a:t>
            </a:r>
          </a:p>
          <a:p>
            <a:pPr lvl="0">
              <a:spcBef>
                <a:spcPts val="250"/>
              </a:spcBef>
              <a:buClrTx/>
              <a:buSzPct val="100000"/>
              <a:buFont typeface="+mj-lt"/>
              <a:buAutoNum type="arabicPeriod" startAt="32"/>
            </a:pPr>
            <a:r>
              <a:rPr lang="en-US" sz="1400" b="1" dirty="0" smtClean="0"/>
              <a:t>Southeastern Oklahoma State U                    (</a:t>
            </a:r>
            <a:r>
              <a:rPr lang="en-US" sz="1400" b="1" u="sng" dirty="0" smtClean="0"/>
              <a:t>NASNI</a:t>
            </a:r>
            <a:r>
              <a:rPr lang="en-US" sz="1400" b="1" dirty="0" smtClean="0"/>
              <a:t>, 29.6% AI, </a:t>
            </a:r>
            <a:r>
              <a:rPr lang="en-US" sz="1400" b="1" u="sng" dirty="0" smtClean="0"/>
              <a:t>nonmetro</a:t>
            </a:r>
            <a:r>
              <a:rPr lang="en-US" sz="1400" b="1" dirty="0" smtClean="0"/>
              <a:t>): A, D, E, F, O, T, W</a:t>
            </a:r>
            <a:endParaRPr lang="en-US" sz="1400" dirty="0" smtClean="0"/>
          </a:p>
          <a:p>
            <a:pPr>
              <a:spcBef>
                <a:spcPts val="250"/>
              </a:spcBef>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spcBef>
                <a:spcPts val="250"/>
              </a:spcBef>
              <a:buClrTx/>
              <a:buSzPct val="100000"/>
              <a:buFont typeface="+mj-lt"/>
              <a:buAutoNum type="arabicPeriod" startAt="41"/>
            </a:pPr>
            <a:r>
              <a:rPr lang="en-US" sz="1400" dirty="0" smtClean="0"/>
              <a:t>Southern Nazarene U: A, D, F, O, P, T, W</a:t>
            </a:r>
          </a:p>
          <a:p>
            <a:pPr>
              <a:spcBef>
                <a:spcPts val="250"/>
              </a:spcBef>
              <a:buNone/>
            </a:pPr>
            <a:r>
              <a:rPr lang="en-US" sz="1400" i="1" dirty="0" smtClean="0"/>
              <a:t>	Teaching </a:t>
            </a:r>
            <a:r>
              <a:rPr lang="en-US" sz="1400" i="1" u="sng" dirty="0" smtClean="0"/>
              <a:t>computational chemistry course</a:t>
            </a:r>
            <a:r>
              <a:rPr lang="en-US" sz="1400" i="1" dirty="0" smtClean="0"/>
              <a:t> using OSCER’s supercomputer.</a:t>
            </a:r>
          </a:p>
          <a:p>
            <a:pPr>
              <a:spcBef>
                <a:spcPts val="250"/>
              </a:spcBef>
              <a:buClrTx/>
              <a:buSzPct val="100000"/>
              <a:buFont typeface="+mj-lt"/>
              <a:buAutoNum type="arabicPeriod" startAt="42"/>
            </a:pPr>
            <a:r>
              <a:rPr lang="en-US" sz="1400" b="1" dirty="0" smtClean="0"/>
              <a:t>Southern Tech Center (9.1% AI): W</a:t>
            </a:r>
          </a:p>
          <a:p>
            <a:pPr>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lvl="0">
              <a:spcBef>
                <a:spcPts val="250"/>
              </a:spcBef>
              <a:buClrTx/>
              <a:buSzPct val="100000"/>
              <a:buFont typeface="+mj-lt"/>
              <a:buAutoNum type="arabicPeriod" startAt="43"/>
            </a:pPr>
            <a:r>
              <a:rPr lang="en-US" sz="1400" dirty="0" smtClean="0"/>
              <a:t>Southwestern Oklahoma State U (</a:t>
            </a:r>
            <a:r>
              <a:rPr lang="en-US" sz="1400" u="sng" dirty="0" smtClean="0"/>
              <a:t>rural</a:t>
            </a:r>
            <a:r>
              <a:rPr lang="en-US" sz="1400" dirty="0" smtClean="0"/>
              <a:t>):                          A, D, E, F, O</a:t>
            </a:r>
          </a:p>
          <a:p>
            <a:pPr lvl="0">
              <a:spcBef>
                <a:spcPts val="250"/>
              </a:spcBef>
              <a:buClrTx/>
              <a:buSzPct val="100000"/>
              <a:buFont typeface="+mj-lt"/>
              <a:buAutoNum type="arabicPeriod" startAt="43"/>
            </a:pPr>
            <a:r>
              <a:rPr lang="en-US" sz="1400" dirty="0" smtClean="0"/>
              <a:t>Tulsa Community College: W</a:t>
            </a:r>
          </a:p>
          <a:p>
            <a:pPr lvl="0">
              <a:spcBef>
                <a:spcPts val="250"/>
              </a:spcBef>
              <a:buClrTx/>
              <a:buSzPct val="100000"/>
              <a:buFont typeface="+mj-lt"/>
              <a:buAutoNum type="arabicPeriod" startAt="43"/>
            </a:pPr>
            <a:r>
              <a:rPr lang="en-US" sz="1400" dirty="0" smtClean="0"/>
              <a:t>U Central Oklahoma: A, D, E, F, O, W</a:t>
            </a:r>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2011-12.</a:t>
            </a:r>
            <a:r>
              <a:rPr lang="en-US" sz="1400" dirty="0" smtClean="0"/>
              <a:t> </a:t>
            </a:r>
          </a:p>
          <a:p>
            <a:pPr lvl="0">
              <a:spcBef>
                <a:spcPts val="250"/>
              </a:spcBef>
              <a:buClrTx/>
              <a:buSzPct val="100000"/>
              <a:buFont typeface="+mj-lt"/>
              <a:buAutoNum type="arabicPeriod" startAt="46"/>
            </a:pPr>
            <a:r>
              <a:rPr lang="en-US" sz="1400" dirty="0" smtClean="0"/>
              <a:t>U Oklahoma (PhD): A, D, E, F, O, P, T, W</a:t>
            </a:r>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proposal for large scale storage </a:t>
            </a:r>
            <a:r>
              <a:rPr lang="en-US" sz="1400" b="1" i="1" u="sng" dirty="0" smtClean="0"/>
              <a:t>funded</a:t>
            </a:r>
            <a:r>
              <a:rPr lang="en-US" sz="1400" i="1" dirty="0" smtClean="0"/>
              <a:t> in 2010.</a:t>
            </a:r>
            <a:r>
              <a:rPr lang="en-US" sz="1400" dirty="0" smtClean="0"/>
              <a:t> </a:t>
            </a:r>
          </a:p>
          <a:p>
            <a:pPr lvl="0">
              <a:spcBef>
                <a:spcPts val="250"/>
              </a:spcBef>
              <a:buClrTx/>
              <a:buSzPct val="100000"/>
              <a:buFont typeface="+mj-lt"/>
              <a:buAutoNum type="arabicPeriod" startAt="47"/>
            </a:pPr>
            <a:r>
              <a:rPr lang="en-US" sz="1400" dirty="0" smtClean="0"/>
              <a:t>U Phoenix: D</a:t>
            </a:r>
          </a:p>
          <a:p>
            <a:pPr lvl="0">
              <a:spcBef>
                <a:spcPts val="250"/>
              </a:spcBef>
              <a:buClrTx/>
              <a:buSzPct val="100000"/>
              <a:buFont typeface="+mj-lt"/>
              <a:buAutoNum type="arabicPeriod" startAt="47"/>
            </a:pPr>
            <a:r>
              <a:rPr lang="en-US" sz="1400" b="1" dirty="0" smtClean="0"/>
              <a:t>U of Science &amp; Arts of Oklahoma              (14.1% AI): A, O</a:t>
            </a:r>
            <a:endParaRPr lang="en-US" sz="1400" dirty="0" smtClean="0"/>
          </a:p>
          <a:p>
            <a:pPr lvl="0">
              <a:spcBef>
                <a:spcPts val="250"/>
              </a:spcBef>
              <a:buClrTx/>
              <a:buSzPct val="100000"/>
              <a:buFont typeface="+mj-lt"/>
              <a:buAutoNum type="arabicPeriod" startAt="47"/>
            </a:pPr>
            <a:r>
              <a:rPr lang="en-US" sz="1400" dirty="0" smtClean="0"/>
              <a:t>U Tulsa (PhD): A, D, E, F, O</a:t>
            </a:r>
          </a:p>
          <a:p>
            <a:pPr>
              <a:spcBef>
                <a:spcPts val="250"/>
              </a:spcBef>
              <a:buNone/>
            </a:pPr>
            <a:r>
              <a:rPr lang="en-US" sz="1400" i="1" dirty="0" smtClean="0"/>
              <a:t>	Taught </a:t>
            </a:r>
            <a:r>
              <a:rPr lang="en-US" sz="1400" i="1" u="sng" dirty="0" smtClean="0"/>
              <a:t>bioinformatics course</a:t>
            </a:r>
            <a:r>
              <a:rPr lang="en-US" sz="1400" i="1" dirty="0" smtClean="0"/>
              <a:t> using OSCER’s supercomputer.</a:t>
            </a:r>
          </a:p>
          <a:p>
            <a:pPr>
              <a:spcBef>
                <a:spcPts val="250"/>
              </a:spcBef>
              <a:buNone/>
            </a:pPr>
            <a:r>
              <a:rPr lang="en-US" sz="1400" dirty="0" smtClean="0"/>
              <a:t>Average: ~3 (mean 3.4, median 3, mode 1)</a:t>
            </a:r>
            <a:endParaRPr lang="en-US" sz="1400" dirty="0"/>
          </a:p>
        </p:txBody>
      </p:sp>
      <p:grpSp>
        <p:nvGrpSpPr>
          <p:cNvPr id="5"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Supercomputing in Plain English: Overview</a:t>
            </a:r>
          </a:p>
          <a:p>
            <a:pPr>
              <a:defRPr/>
            </a:pPr>
            <a:r>
              <a:rPr lang="en-US" dirty="0" smtClean="0"/>
              <a:t>Tue Jan 22 2013</a:t>
            </a:r>
            <a:endParaRPr lang="en-US" dirty="0"/>
          </a:p>
        </p:txBody>
      </p:sp>
      <p:grpSp>
        <p:nvGrpSpPr>
          <p:cNvPr id="14" name="Group 13"/>
          <p:cNvGrpSpPr/>
          <p:nvPr/>
        </p:nvGrpSpPr>
        <p:grpSpPr>
          <a:xfrm>
            <a:off x="304800" y="3333752"/>
            <a:ext cx="4343400" cy="1524000"/>
            <a:chOff x="304800" y="3276600"/>
            <a:chExt cx="4343400" cy="1524000"/>
          </a:xfrm>
        </p:grpSpPr>
        <p:sp>
          <p:nvSpPr>
            <p:cNvPr id="9" name="Rectangle 8"/>
            <p:cNvSpPr/>
            <p:nvPr/>
          </p:nvSpPr>
          <p:spPr bwMode="auto">
            <a:xfrm>
              <a:off x="304800" y="3276600"/>
              <a:ext cx="4343400" cy="838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04800" y="4114800"/>
              <a:ext cx="4343400"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5" name="Rectangle 14"/>
          <p:cNvSpPr/>
          <p:nvPr/>
        </p:nvSpPr>
        <p:spPr bwMode="auto">
          <a:xfrm>
            <a:off x="4681536" y="2667000"/>
            <a:ext cx="4081464" cy="7620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41902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(16)</a:t>
            </a:r>
          </a:p>
          <a:p>
            <a:pPr marL="800100" lvl="1" indent="-342900">
              <a:spcBef>
                <a:spcPts val="0"/>
              </a:spcBef>
              <a:buClrTx/>
              <a:buSzPct val="100000"/>
              <a:buFont typeface="+mj-lt"/>
              <a:buAutoNum type="arabicPeriod"/>
            </a:pPr>
            <a:r>
              <a:rPr lang="en-US" sz="1400" dirty="0" err="1" smtClean="0"/>
              <a:t>Andon</a:t>
            </a:r>
            <a:r>
              <a:rPr lang="en-US" sz="1400" dirty="0" smtClean="0"/>
              <a:t> Corp : D, F</a:t>
            </a:r>
          </a:p>
          <a:p>
            <a:pPr marL="800100" lvl="1" indent="-342900">
              <a:spcBef>
                <a:spcPts val="0"/>
              </a:spcBef>
              <a:buClrTx/>
              <a:buSzPct val="100000"/>
              <a:buFont typeface="+mj-lt"/>
              <a:buAutoNum type="arabicPeriod"/>
            </a:pPr>
            <a:r>
              <a:rPr lang="en-US" sz="1400" dirty="0" smtClean="0"/>
              <a:t>Chesapeake Energy Corp : D</a:t>
            </a:r>
          </a:p>
          <a:p>
            <a:pPr marL="800100" lvl="1" indent="-342900">
              <a:spcBef>
                <a:spcPts val="0"/>
              </a:spcBef>
              <a:buClrTx/>
              <a:buSzPct val="100000"/>
              <a:buFont typeface="+mj-lt"/>
              <a:buAutoNum type="arabicPeriod"/>
            </a:pPr>
            <a:r>
              <a:rPr lang="en-US" sz="1400" dirty="0" smtClean="0"/>
              <a:t>Creative Consultants : D</a:t>
            </a:r>
          </a:p>
          <a:p>
            <a:pPr marL="800100" lvl="1" indent="-342900">
              <a:spcBef>
                <a:spcPts val="0"/>
              </a:spcBef>
              <a:buClrTx/>
              <a:buSzPct val="100000"/>
              <a:buFont typeface="+mj-lt"/>
              <a:buAutoNum type="arabicPeriod"/>
            </a:pPr>
            <a:r>
              <a:rPr lang="en-US" sz="1400" dirty="0" smtClean="0"/>
              <a:t>Fusion Geophysical: D</a:t>
            </a:r>
          </a:p>
          <a:p>
            <a:pPr marL="800100" lvl="1" indent="-342900">
              <a:spcBef>
                <a:spcPts val="0"/>
              </a:spcBef>
              <a:buClrTx/>
              <a:buSzPct val="100000"/>
              <a:buFont typeface="+mj-lt"/>
              <a:buAutoNum type="arabicPeriod"/>
            </a:pPr>
            <a:r>
              <a:rPr lang="en-US" sz="1400" dirty="0" smtClean="0"/>
              <a:t>Indus Corp: D, E</a:t>
            </a:r>
          </a:p>
          <a:p>
            <a:pPr marL="800100" lvl="1" indent="-342900">
              <a:spcBef>
                <a:spcPts val="0"/>
              </a:spcBef>
              <a:buClrTx/>
              <a:buSzPct val="100000"/>
              <a:buFont typeface="+mj-lt"/>
              <a:buAutoNum type="arabicPeriod"/>
            </a:pPr>
            <a:r>
              <a:rPr lang="en-US" sz="1400" dirty="0" smtClean="0"/>
              <a:t>Information </a:t>
            </a:r>
            <a:r>
              <a:rPr lang="en-US" sz="1400" dirty="0" err="1" smtClean="0"/>
              <a:t>Techknologic</a:t>
            </a:r>
            <a:r>
              <a:rPr lang="en-US" sz="1400" dirty="0" smtClean="0"/>
              <a:t>: D</a:t>
            </a:r>
          </a:p>
          <a:p>
            <a:pPr marL="800100" lvl="1" indent="-342900">
              <a:spcBef>
                <a:spcPts val="0"/>
              </a:spcBef>
              <a:buClrTx/>
              <a:buSzPct val="100000"/>
              <a:buFont typeface="+mj-lt"/>
              <a:buAutoNum type="arabicPeriod"/>
            </a:pPr>
            <a:r>
              <a:rPr lang="en-US" sz="1400" dirty="0" err="1" smtClean="0"/>
              <a:t>KANresearch</a:t>
            </a:r>
            <a:r>
              <a:rPr lang="en-US" sz="1400" dirty="0" smtClean="0"/>
              <a:t>: D</a:t>
            </a:r>
          </a:p>
          <a:p>
            <a:pPr marL="800100" lvl="1" indent="-342900">
              <a:spcBef>
                <a:spcPts val="0"/>
              </a:spcBef>
              <a:buClrTx/>
              <a:buSzPct val="100000"/>
              <a:buFont typeface="+mj-lt"/>
              <a:buAutoNum type="arabicPeriod"/>
            </a:pPr>
            <a:r>
              <a:rPr lang="en-US" sz="1400" dirty="0" err="1" smtClean="0"/>
              <a:t>KeyBridge</a:t>
            </a:r>
            <a:r>
              <a:rPr lang="en-US" sz="1400" dirty="0" smtClean="0"/>
              <a:t> Technologies: D</a:t>
            </a:r>
          </a:p>
          <a:p>
            <a:pPr marL="800100" lvl="1" indent="-342900">
              <a:spcBef>
                <a:spcPts val="0"/>
              </a:spcBef>
              <a:buClrTx/>
              <a:buSzPct val="100000"/>
              <a:buFont typeface="+mj-lt"/>
              <a:buAutoNum type="arabicPeriod"/>
            </a:pPr>
            <a:r>
              <a:rPr lang="en-US" sz="1400" dirty="0" err="1" smtClean="0"/>
              <a:t>Lumenate</a:t>
            </a:r>
            <a:r>
              <a:rPr lang="en-US" sz="1400" dirty="0" smtClean="0"/>
              <a:t>: D</a:t>
            </a:r>
          </a:p>
          <a:p>
            <a:pPr marL="800100" lvl="1" indent="-342900">
              <a:spcBef>
                <a:spcPts val="0"/>
              </a:spcBef>
              <a:buClrTx/>
              <a:buSzPct val="100000"/>
              <a:buFont typeface="+mj-lt"/>
              <a:buAutoNum type="arabicPeriod"/>
            </a:pPr>
            <a:r>
              <a:rPr lang="en-US" sz="1400" dirty="0" smtClean="0"/>
              <a:t>OGE Energy Corp: D</a:t>
            </a:r>
          </a:p>
          <a:p>
            <a:pPr marL="800100" lvl="1" indent="-342900">
              <a:spcBef>
                <a:spcPts val="0"/>
              </a:spcBef>
              <a:buClrTx/>
              <a:buSzPct val="100000"/>
              <a:buFont typeface="+mj-lt"/>
              <a:buAutoNum type="arabicPeriod"/>
            </a:pPr>
            <a:r>
              <a:rPr lang="en-US" sz="1400" dirty="0" smtClean="0"/>
              <a:t>Perfect Order (now defunct): D</a:t>
            </a:r>
          </a:p>
          <a:p>
            <a:pPr marL="800100" lvl="1" indent="-342900">
              <a:spcBef>
                <a:spcPts val="0"/>
              </a:spcBef>
              <a:buClrTx/>
              <a:buSzPct val="100000"/>
              <a:buFont typeface="+mj-lt"/>
              <a:buAutoNum type="arabicPeriod"/>
            </a:pPr>
            <a:r>
              <a:rPr lang="en-US" sz="1400" dirty="0" err="1" smtClean="0"/>
              <a:t>PowerJam</a:t>
            </a:r>
            <a:r>
              <a:rPr lang="en-US" sz="1400" dirty="0" smtClean="0"/>
              <a:t> Production Inc: D</a:t>
            </a:r>
          </a:p>
          <a:p>
            <a:pPr marL="800100" lvl="1" indent="-342900">
              <a:spcBef>
                <a:spcPts val="0"/>
              </a:spcBef>
              <a:buClrTx/>
              <a:buSzPct val="100000"/>
              <a:buFont typeface="+mj-lt"/>
              <a:buAutoNum type="arabicPeriod"/>
            </a:pPr>
            <a:r>
              <a:rPr lang="en-US" sz="1400" dirty="0" smtClean="0"/>
              <a:t>Versatile: D</a:t>
            </a:r>
          </a:p>
          <a:p>
            <a:pPr marL="800100" lvl="1" indent="-342900">
              <a:spcBef>
                <a:spcPts val="0"/>
              </a:spcBef>
              <a:buClrTx/>
              <a:buSzPct val="100000"/>
              <a:buFont typeface="+mj-lt"/>
              <a:buAutoNum type="arabicPeriod"/>
            </a:pPr>
            <a:r>
              <a:rPr lang="en-US" sz="1400" dirty="0" smtClean="0"/>
              <a:t>Visage Production Inc: D, E</a:t>
            </a:r>
          </a:p>
          <a:p>
            <a:pPr marL="800100" lvl="1" indent="-342900">
              <a:spcBef>
                <a:spcPts val="0"/>
              </a:spcBef>
              <a:buClrTx/>
              <a:buSzPct val="100000"/>
              <a:buFont typeface="+mj-lt"/>
              <a:buAutoNum type="arabicPeriod"/>
            </a:pPr>
            <a:r>
              <a:rPr lang="en-US" sz="1400" dirty="0" smtClean="0"/>
              <a:t>Weather Decision Technologies Inc : A</a:t>
            </a:r>
          </a:p>
          <a:p>
            <a:pPr marL="800100" lvl="1" indent="-342900">
              <a:spcBef>
                <a:spcPts val="0"/>
              </a:spcBef>
              <a:buClrTx/>
              <a:buSzPct val="100000"/>
              <a:buFont typeface="+mj-lt"/>
              <a:buAutoNum type="arabicPeriod"/>
            </a:pPr>
            <a:r>
              <a:rPr lang="en-US" sz="1400" dirty="0" err="1" smtClean="0"/>
              <a:t>Weathernews</a:t>
            </a:r>
            <a:r>
              <a:rPr lang="en-US" sz="1400" dirty="0" smtClean="0"/>
              <a:t> Americas Inc.: A, D</a:t>
            </a:r>
          </a:p>
        </p:txBody>
      </p:sp>
      <p:sp>
        <p:nvSpPr>
          <p:cNvPr id="4" name="Content Placeholder 3"/>
          <p:cNvSpPr>
            <a:spLocks noGrp="1"/>
          </p:cNvSpPr>
          <p:nvPr>
            <p:ph sz="half" idx="2"/>
          </p:nvPr>
        </p:nvSpPr>
        <p:spPr>
          <a:xfrm>
            <a:off x="4343400" y="1371600"/>
            <a:ext cx="4191000" cy="4648200"/>
          </a:xfrm>
        </p:spPr>
        <p:txBody>
          <a:bodyPr/>
          <a:lstStyle/>
          <a:p>
            <a:pPr lvl="0"/>
            <a:r>
              <a:rPr lang="en-US" sz="1600" dirty="0" smtClean="0"/>
              <a:t>Government (18)</a:t>
            </a:r>
          </a:p>
          <a:p>
            <a:pPr marL="800100" lvl="1" indent="-342900">
              <a:spcBef>
                <a:spcPts val="0"/>
              </a:spcBef>
              <a:buClrTx/>
              <a:buSzPct val="100000"/>
              <a:buFont typeface="+mj-lt"/>
              <a:buAutoNum type="arabicPeriod"/>
            </a:pPr>
            <a:r>
              <a:rPr lang="en-US" sz="1350" dirty="0" smtClean="0"/>
              <a:t>City of Duncan: D</a:t>
            </a:r>
          </a:p>
          <a:p>
            <a:pPr marL="800100" lvl="1" indent="-342900">
              <a:spcBef>
                <a:spcPts val="0"/>
              </a:spcBef>
              <a:buClrTx/>
              <a:buSzPct val="100000"/>
              <a:buFont typeface="+mj-lt"/>
              <a:buAutoNum type="arabicPeriod"/>
            </a:pPr>
            <a:r>
              <a:rPr lang="en-US" sz="1350" dirty="0" smtClean="0"/>
              <a:t>City of Edmond: D</a:t>
            </a:r>
          </a:p>
          <a:p>
            <a:pPr marL="800100" lvl="1" indent="-342900">
              <a:spcBef>
                <a:spcPts val="0"/>
              </a:spcBef>
              <a:buClrTx/>
              <a:buSzPct val="100000"/>
              <a:buFont typeface="+mj-lt"/>
              <a:buAutoNum type="arabicPeriod"/>
            </a:pPr>
            <a:r>
              <a:rPr lang="en-US" sz="1350" dirty="0" smtClean="0"/>
              <a:t>City of Nichols Hills: D</a:t>
            </a:r>
          </a:p>
          <a:p>
            <a:pPr marL="800100" lvl="1" indent="-342900">
              <a:spcBef>
                <a:spcPts val="0"/>
              </a:spcBef>
              <a:buClrTx/>
              <a:buSzPct val="100000"/>
              <a:buFont typeface="+mj-lt"/>
              <a:buAutoNum type="arabicPeriod"/>
            </a:pPr>
            <a:r>
              <a:rPr lang="en-US" sz="1350" dirty="0" smtClean="0"/>
              <a:t>NOAA National Severe Storms Laboratory:   A, D, E, F</a:t>
            </a:r>
          </a:p>
          <a:p>
            <a:pPr marL="800100" lvl="1" indent="-342900">
              <a:spcBef>
                <a:spcPts val="0"/>
              </a:spcBef>
              <a:buClrTx/>
              <a:buSzPct val="100000"/>
              <a:buFont typeface="+mj-lt"/>
              <a:buAutoNum type="arabicPeriod"/>
            </a:pPr>
            <a:r>
              <a:rPr lang="en-US" sz="1350" dirty="0" smtClean="0"/>
              <a:t>NOAA Storm Prediction Center: D</a:t>
            </a:r>
          </a:p>
          <a:p>
            <a:pPr marL="800100" lvl="1" indent="-342900">
              <a:spcBef>
                <a:spcPts val="0"/>
              </a:spcBef>
              <a:buClrTx/>
              <a:buSzPct val="100000"/>
              <a:buFont typeface="+mj-lt"/>
              <a:buAutoNum type="arabicPeriod"/>
            </a:pPr>
            <a:r>
              <a:rPr lang="en-US" sz="1350" dirty="0" smtClean="0"/>
              <a:t>NOAA National Weather Service: D</a:t>
            </a:r>
          </a:p>
          <a:p>
            <a:pPr marL="800100" lvl="1" indent="-342900">
              <a:spcBef>
                <a:spcPts val="0"/>
              </a:spcBef>
              <a:buClrTx/>
              <a:buSzPct val="100000"/>
              <a:buFont typeface="+mj-lt"/>
              <a:buAutoNum type="arabicPeriod"/>
            </a:pPr>
            <a:r>
              <a:rPr lang="en-US" sz="1350" dirty="0" smtClean="0"/>
              <a:t>NOAA Radar Operations Center: D</a:t>
            </a:r>
          </a:p>
          <a:p>
            <a:pPr marL="800100" lvl="1" indent="-342900">
              <a:spcBef>
                <a:spcPts val="0"/>
              </a:spcBef>
              <a:buClrTx/>
              <a:buSzPct val="100000"/>
              <a:buFont typeface="+mj-lt"/>
              <a:buAutoNum type="arabicPeriod"/>
            </a:pPr>
            <a:r>
              <a:rPr lang="en-US" sz="1350" dirty="0" smtClean="0"/>
              <a:t>OK </a:t>
            </a:r>
            <a:r>
              <a:rPr lang="en-US" sz="1350" dirty="0" err="1" smtClean="0"/>
              <a:t>Climatological</a:t>
            </a:r>
            <a:r>
              <a:rPr lang="en-US" sz="1350" dirty="0" smtClean="0"/>
              <a:t> Survey: D</a:t>
            </a:r>
          </a:p>
          <a:p>
            <a:pPr marL="800100" lvl="1" indent="-342900">
              <a:spcBef>
                <a:spcPts val="0"/>
              </a:spcBef>
              <a:buClrTx/>
              <a:buSzPct val="100000"/>
              <a:buFont typeface="+mj-lt"/>
              <a:buAutoNum type="arabicPeriod"/>
            </a:pPr>
            <a:r>
              <a:rPr lang="en-US" sz="1350" dirty="0" smtClean="0"/>
              <a:t>OK Department of Health: D, E</a:t>
            </a:r>
          </a:p>
          <a:p>
            <a:pPr marL="800100" lvl="1" indent="-342900">
              <a:spcBef>
                <a:spcPts val="0"/>
              </a:spcBef>
              <a:buClrTx/>
              <a:buSzPct val="100000"/>
              <a:buFont typeface="+mj-lt"/>
              <a:buAutoNum type="arabicPeriod"/>
            </a:pPr>
            <a:r>
              <a:rPr lang="en-US" sz="1350" dirty="0" smtClean="0"/>
              <a:t>OK Department of Human Services: D, E</a:t>
            </a:r>
          </a:p>
          <a:p>
            <a:pPr marL="800100" lvl="1" indent="-342900">
              <a:spcBef>
                <a:spcPts val="0"/>
              </a:spcBef>
              <a:buClrTx/>
              <a:buSzPct val="100000"/>
              <a:buFont typeface="+mj-lt"/>
              <a:buAutoNum type="arabicPeriod"/>
            </a:pPr>
            <a:r>
              <a:rPr lang="en-US" sz="1350" dirty="0" smtClean="0"/>
              <a:t>OK Department of Libraries: D</a:t>
            </a:r>
          </a:p>
          <a:p>
            <a:pPr marL="800100" lvl="1" indent="-342900">
              <a:spcBef>
                <a:spcPts val="0"/>
              </a:spcBef>
              <a:buClrTx/>
              <a:buSzPct val="100000"/>
              <a:buFont typeface="+mj-lt"/>
              <a:buAutoNum type="arabicPeriod"/>
            </a:pPr>
            <a:r>
              <a:rPr lang="en-US" sz="1350" dirty="0" smtClean="0"/>
              <a:t>OK Department of Mental Health and Substance Abuse Services: D</a:t>
            </a:r>
          </a:p>
          <a:p>
            <a:pPr marL="800100" lvl="1" indent="-342900">
              <a:spcBef>
                <a:spcPts val="0"/>
              </a:spcBef>
              <a:buClrTx/>
              <a:buSzPct val="100000"/>
              <a:buFont typeface="+mj-lt"/>
              <a:buAutoNum type="arabicPeriod"/>
            </a:pPr>
            <a:r>
              <a:rPr lang="en-US" sz="1350" dirty="0" smtClean="0"/>
              <a:t>OK Office of State Finance: D</a:t>
            </a:r>
          </a:p>
          <a:p>
            <a:pPr marL="800100" lvl="1" indent="-342900">
              <a:spcBef>
                <a:spcPts val="0"/>
              </a:spcBef>
              <a:buClrTx/>
              <a:buSzPct val="100000"/>
              <a:buFont typeface="+mj-lt"/>
              <a:buAutoNum type="arabicPeriod"/>
            </a:pPr>
            <a:r>
              <a:rPr lang="en-US" sz="1350" dirty="0" smtClean="0"/>
              <a:t>Oklahoma State Chamber of Commerce: D</a:t>
            </a:r>
          </a:p>
          <a:p>
            <a:pPr marL="800100" lvl="1" indent="-342900">
              <a:spcBef>
                <a:spcPts val="0"/>
              </a:spcBef>
              <a:buClrTx/>
              <a:buSzPct val="100000"/>
              <a:buFont typeface="+mj-lt"/>
              <a:buAutoNum type="arabicPeriod"/>
            </a:pPr>
            <a:r>
              <a:rPr lang="en-US" sz="1350" dirty="0" smtClean="0"/>
              <a:t>OK State Regents for Higher Education: A, D</a:t>
            </a:r>
          </a:p>
          <a:p>
            <a:pPr marL="800100" lvl="1" indent="-342900">
              <a:spcBef>
                <a:spcPts val="0"/>
              </a:spcBef>
              <a:buClrTx/>
              <a:buSzPct val="100000"/>
              <a:buFont typeface="+mj-lt"/>
              <a:buAutoNum type="arabicPeriod"/>
            </a:pPr>
            <a:r>
              <a:rPr lang="en-US" sz="1350" dirty="0" smtClean="0"/>
              <a:t>OK State Supreme Court: D</a:t>
            </a:r>
          </a:p>
          <a:p>
            <a:pPr marL="800100" lvl="1" indent="-342900">
              <a:spcBef>
                <a:spcPts val="0"/>
              </a:spcBef>
              <a:buClrTx/>
              <a:buSzPct val="100000"/>
              <a:buFont typeface="+mj-lt"/>
              <a:buAutoNum type="arabicPeriod"/>
            </a:pPr>
            <a:r>
              <a:rPr lang="en-US" sz="1350" dirty="0" smtClean="0"/>
              <a:t>OK Tax Commission: D</a:t>
            </a:r>
          </a:p>
          <a:p>
            <a:pPr marL="800100" lvl="1" indent="-342900">
              <a:spcBef>
                <a:spcPts val="0"/>
              </a:spcBef>
              <a:buClrTx/>
              <a:buSzPct val="100000"/>
              <a:buFont typeface="+mj-lt"/>
              <a:buAutoNum type="arabicPeriod"/>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62</a:t>
            </a:fld>
            <a:endParaRPr lang="en-US"/>
          </a:p>
        </p:txBody>
      </p:sp>
    </p:spTree>
    <p:extLst>
      <p:ext uri="{BB962C8B-B14F-4D97-AF65-F5344CB8AC3E}">
        <p14:creationId xmlns:p14="http://schemas.microsoft.com/office/powerpoint/2010/main" val="115637209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marL="800100" lvl="1" indent="-342900">
              <a:buClrTx/>
              <a:buSzPct val="100000"/>
              <a:buFont typeface="+mj-lt"/>
              <a:buAutoNum type="arabicPeriod"/>
            </a:pPr>
            <a:r>
              <a:rPr lang="en-US" sz="1300" dirty="0" smtClean="0"/>
              <a:t>Fort Sill Army Base: E</a:t>
            </a:r>
          </a:p>
          <a:p>
            <a:pPr marL="800100" lvl="1" indent="-342900">
              <a:buClrTx/>
              <a:buSzPct val="100000"/>
              <a:buFont typeface="+mj-lt"/>
              <a:buAutoNum type="arabicPeriod"/>
            </a:pPr>
            <a:r>
              <a:rPr lang="en-US" sz="1300" dirty="0" smtClean="0"/>
              <a:t>Tinker Air Force Base: A, D, E, F, O</a:t>
            </a:r>
          </a:p>
          <a:p>
            <a:pPr lvl="0"/>
            <a:r>
              <a:rPr lang="en-US" sz="1600" dirty="0" smtClean="0"/>
              <a:t>Non-governmental/non-profit (11)</a:t>
            </a:r>
          </a:p>
          <a:p>
            <a:pPr marL="800100" lvl="1" indent="-342900">
              <a:buClrTx/>
              <a:buSzPct val="100000"/>
              <a:buFont typeface="+mj-lt"/>
              <a:buAutoNum type="arabicPeriod"/>
            </a:pPr>
            <a:r>
              <a:rPr lang="en-US" sz="1300" dirty="0" smtClean="0"/>
              <a:t>American Society of Mechanical Engineers, Oklahoma City chapter: O</a:t>
            </a:r>
          </a:p>
          <a:p>
            <a:pPr marL="800100" lvl="1" indent="-342900">
              <a:buClrTx/>
              <a:buSzPct val="100000"/>
              <a:buFont typeface="+mj-lt"/>
              <a:buAutoNum type="arabicPeriod"/>
            </a:pPr>
            <a:r>
              <a:rPr lang="en-US" sz="1300" dirty="0" smtClean="0"/>
              <a:t>Engineering Club of Oklahoma City: O</a:t>
            </a:r>
          </a:p>
          <a:p>
            <a:pPr marL="800100" lvl="1" indent="-342900">
              <a:buClrTx/>
              <a:buSzPct val="100000"/>
              <a:buFont typeface="+mj-lt"/>
              <a:buAutoNum type="arabicPeriod"/>
            </a:pPr>
            <a:r>
              <a:rPr lang="en-US" sz="1300" dirty="0" smtClean="0"/>
              <a:t>Lions Club of Norman OK: O</a:t>
            </a:r>
          </a:p>
          <a:p>
            <a:pPr marL="800100" lvl="1" indent="-342900">
              <a:buClrTx/>
              <a:buSzPct val="100000"/>
              <a:buFont typeface="+mj-lt"/>
              <a:buAutoNum type="arabicPeriod"/>
            </a:pPr>
            <a:r>
              <a:rPr lang="en-US" sz="1300" dirty="0" smtClean="0"/>
              <a:t>Lions Club of Shawnee OK: O</a:t>
            </a:r>
          </a:p>
          <a:p>
            <a:pPr marL="800100" lvl="1" indent="-342900">
              <a:buClrTx/>
              <a:buSzPct val="100000"/>
              <a:buFont typeface="+mj-lt"/>
              <a:buAutoNum type="arabicPeriod"/>
            </a:pPr>
            <a:r>
              <a:rPr lang="en-US" sz="1300" dirty="0" smtClean="0"/>
              <a:t>Norman Science Café: O</a:t>
            </a:r>
          </a:p>
          <a:p>
            <a:pPr marL="800100" lvl="1" indent="-342900">
              <a:buClrTx/>
              <a:buSzPct val="100000"/>
              <a:buFont typeface="+mj-lt"/>
              <a:buAutoNum type="arabicPeriod"/>
            </a:pPr>
            <a:r>
              <a:rPr lang="en-US" sz="1300" dirty="0" smtClean="0"/>
              <a:t>Oklahoma EPSCoR: D</a:t>
            </a:r>
          </a:p>
          <a:p>
            <a:pPr marL="800100" lvl="1" indent="-342900">
              <a:buClrTx/>
              <a:buSzPct val="100000"/>
              <a:buFont typeface="+mj-lt"/>
              <a:buAutoNum type="arabicPeriod"/>
            </a:pPr>
            <a:r>
              <a:rPr lang="en-US" sz="1300" dirty="0" smtClean="0"/>
              <a:t>Oklahoma Historical Society: D</a:t>
            </a:r>
          </a:p>
          <a:p>
            <a:pPr marL="800100" lvl="1" indent="-342900">
              <a:buClrTx/>
              <a:buSzPct val="100000"/>
              <a:buFont typeface="+mj-lt"/>
              <a:buAutoNum type="arabicPeriod"/>
            </a:pPr>
            <a:r>
              <a:rPr lang="en-US" sz="1300" dirty="0" smtClean="0"/>
              <a:t>Oklahoma Innovation Institute: D</a:t>
            </a:r>
          </a:p>
          <a:p>
            <a:pPr marL="800100" lvl="1" indent="-342900">
              <a:buClrTx/>
              <a:buSzPct val="100000"/>
              <a:buFont typeface="+mj-lt"/>
              <a:buAutoNum type="arabicPeriod"/>
            </a:pPr>
            <a:r>
              <a:rPr lang="en-US" sz="1300" dirty="0" smtClean="0"/>
              <a:t>Oklahoma Medical Research Foundation:       A, D, P</a:t>
            </a:r>
          </a:p>
          <a:p>
            <a:pPr marL="800100" lvl="1" indent="-342900">
              <a:buClrTx/>
              <a:buSzPct val="100000"/>
              <a:buFont typeface="+mj-lt"/>
              <a:buAutoNum type="arabicPeriod"/>
            </a:pPr>
            <a:r>
              <a:rPr lang="en-US" sz="1300" dirty="0" smtClean="0"/>
              <a:t>Oklahoma Nanotechnology Initiative: D</a:t>
            </a:r>
          </a:p>
          <a:p>
            <a:pPr marL="800100" lvl="1" indent="-342900">
              <a:buClrTx/>
              <a:buSzPct val="100000"/>
              <a:buFont typeface="+mj-lt"/>
              <a:buAutoNum type="arabicPeriod"/>
            </a:pPr>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63</a:t>
            </a:fld>
            <a:endParaRPr lang="en-US"/>
          </a:p>
        </p:txBody>
      </p:sp>
    </p:spTree>
    <p:extLst>
      <p:ext uri="{BB962C8B-B14F-4D97-AF65-F5344CB8AC3E}">
        <p14:creationId xmlns:p14="http://schemas.microsoft.com/office/powerpoint/2010/main" val="98546886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 for 2013</a:t>
            </a:r>
            <a:endParaRPr lang="en-US" dirty="0"/>
          </a:p>
        </p:txBody>
      </p:sp>
      <p:sp>
        <p:nvSpPr>
          <p:cNvPr id="3" name="Content Placeholder 2"/>
          <p:cNvSpPr>
            <a:spLocks noGrp="1"/>
          </p:cNvSpPr>
          <p:nvPr>
            <p:ph idx="1"/>
          </p:nvPr>
        </p:nvSpPr>
        <p:spPr/>
        <p:txBody>
          <a:bodyPr/>
          <a:lstStyle/>
          <a:p>
            <a:r>
              <a:rPr lang="en-US" dirty="0" smtClean="0"/>
              <a:t>GOAL: Over 100 total institutions and organizations served by OCII (at 96)</a:t>
            </a:r>
          </a:p>
          <a:p>
            <a:r>
              <a:rPr lang="en-US" dirty="0" smtClean="0"/>
              <a:t>GOAL: Over 50 academic institutions served by OCII       (at 49)</a:t>
            </a:r>
          </a:p>
          <a:p>
            <a:r>
              <a:rPr lang="en-US" dirty="0" smtClean="0"/>
              <a:t>GOAL: Over 35 academic institutions served by OITMP  (at 35)</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extLst>
      <p:ext uri="{BB962C8B-B14F-4D97-AF65-F5344CB8AC3E}">
        <p14:creationId xmlns:p14="http://schemas.microsoft.com/office/powerpoint/2010/main" val="290457304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Supercomputing in Plain English: Overview</a:t>
            </a:r>
            <a:endParaRPr lang="en-US" dirty="0"/>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65</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609600" y="1143000"/>
            <a:ext cx="8001000" cy="4648200"/>
          </a:xfrm>
        </p:spPr>
        <p:txBody>
          <a:bodyPr/>
          <a:lstStyle/>
          <a:p>
            <a:pPr>
              <a:spcBef>
                <a:spcPts val="0"/>
              </a:spcBef>
            </a:pPr>
            <a:r>
              <a:rPr lang="en-US" dirty="0"/>
              <a:t>External research funding </a:t>
            </a:r>
            <a:r>
              <a:rPr lang="en-US" dirty="0" smtClean="0"/>
              <a:t>to OK institutions facilitated by OCII lead institutions (</a:t>
            </a:r>
            <a:r>
              <a:rPr lang="en-US" dirty="0"/>
              <a:t>Fall 2001- Fall </a:t>
            </a:r>
            <a:r>
              <a:rPr lang="en-US" dirty="0" smtClean="0"/>
              <a:t>2012): </a:t>
            </a:r>
            <a:r>
              <a:rPr lang="en-US" b="1" dirty="0" smtClean="0"/>
              <a:t>over $125M</a:t>
            </a:r>
          </a:p>
          <a:p>
            <a:pPr>
              <a:spcBef>
                <a:spcPts val="0"/>
              </a:spcBef>
            </a:pPr>
            <a:r>
              <a:rPr lang="en-US" dirty="0" smtClean="0"/>
              <a:t>Funded projects facilitated: </a:t>
            </a:r>
            <a:r>
              <a:rPr lang="en-US" b="1" dirty="0" smtClean="0"/>
              <a:t>over 200</a:t>
            </a:r>
          </a:p>
          <a:p>
            <a:pPr>
              <a:spcBef>
                <a:spcPts val="0"/>
              </a:spcBef>
            </a:pPr>
            <a:r>
              <a:rPr lang="en-US" dirty="0" smtClean="0"/>
              <a:t>OK </a:t>
            </a:r>
            <a:r>
              <a:rPr lang="en-US" dirty="0"/>
              <a:t>faculty and </a:t>
            </a:r>
            <a:r>
              <a:rPr lang="en-US" dirty="0" smtClean="0"/>
              <a:t>staff: </a:t>
            </a:r>
            <a:r>
              <a:rPr lang="en-US" b="1" dirty="0" smtClean="0"/>
              <a:t>over 100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Specifically needed OCII just to be funded: </a:t>
            </a:r>
            <a:r>
              <a:rPr lang="en-US" b="1" dirty="0" smtClean="0"/>
              <a:t>over $21M</a:t>
            </a:r>
          </a:p>
          <a:p>
            <a:pPr>
              <a:spcBef>
                <a:spcPts val="0"/>
              </a:spcBef>
              <a:buNone/>
            </a:pPr>
            <a:r>
              <a:rPr lang="en-US" b="1" dirty="0" smtClean="0"/>
              <a:t>	</a:t>
            </a:r>
            <a:r>
              <a:rPr lang="en-US" dirty="0" smtClean="0"/>
              <a:t>(necessary but far from sufficient)</a:t>
            </a:r>
            <a:endParaRPr lang="en-US" b="1" dirty="0" smtClean="0"/>
          </a:p>
          <a:p>
            <a:pPr lvl="1">
              <a:spcBef>
                <a:spcPts val="0"/>
              </a:spcBef>
            </a:pPr>
            <a:r>
              <a:rPr lang="en-US" sz="2100" dirty="0" smtClean="0"/>
              <a:t>NSF EPSCoR RII Track-1: $15M to OK</a:t>
            </a:r>
          </a:p>
          <a:p>
            <a:pPr lvl="1">
              <a:spcBef>
                <a:spcPts val="0"/>
              </a:spcBef>
            </a:pPr>
            <a:r>
              <a:rPr lang="en-US" sz="2100" dirty="0" smtClean="0"/>
              <a:t>NSF EPSCoR RII Track-2: $3M to OK</a:t>
            </a:r>
          </a:p>
          <a:p>
            <a:pPr lvl="1">
              <a:spcBef>
                <a:spcPts val="0"/>
              </a:spcBef>
            </a:pPr>
            <a:r>
              <a:rPr lang="en-US" sz="2100" dirty="0" smtClean="0"/>
              <a:t>NSF EPSCoR RII C2: $1.17M to OK</a:t>
            </a:r>
          </a:p>
          <a:p>
            <a:pPr lvl="1">
              <a:spcBef>
                <a:spcPts val="0"/>
              </a:spcBef>
            </a:pPr>
            <a:r>
              <a:rPr lang="en-US" sz="2100" dirty="0" smtClean="0"/>
              <a:t>NSF MRI (OU): $793K</a:t>
            </a:r>
          </a:p>
          <a:p>
            <a:pPr lvl="1">
              <a:spcBef>
                <a:spcPts val="0"/>
              </a:spcBef>
            </a:pPr>
            <a:r>
              <a:rPr lang="en-US" sz="2100" dirty="0" smtClean="0"/>
              <a:t>NSF MRI (OSU): $908K</a:t>
            </a:r>
          </a:p>
          <a:p>
            <a:pPr lvl="1">
              <a:spcBef>
                <a:spcPts val="0"/>
              </a:spcBef>
            </a:pPr>
            <a:r>
              <a:rPr lang="en-US" sz="2100" dirty="0" smtClean="0"/>
              <a:t>NSF MRI (Langston U): $250K</a:t>
            </a:r>
          </a:p>
          <a:p>
            <a:pPr lvl="1">
              <a:spcBef>
                <a:spcPts val="0"/>
              </a:spcBef>
            </a:pPr>
            <a:r>
              <a:rPr lang="en-US" sz="2100" b="1" u="sng" dirty="0" smtClean="0"/>
              <a:t>SUBMITTED</a:t>
            </a:r>
            <a:r>
              <a:rPr lang="en-US" sz="2100" dirty="0" smtClean="0"/>
              <a:t>: NSF EPSCoR RII Track-1: $20M + $4M Regents</a:t>
            </a:r>
          </a:p>
          <a:p>
            <a:pPr>
              <a:spcBef>
                <a:spcPts val="0"/>
              </a:spcBef>
            </a:pPr>
            <a:r>
              <a:rPr lang="en-US" dirty="0" smtClean="0"/>
              <a:t>Publications facilitated: </a:t>
            </a:r>
            <a:r>
              <a:rPr lang="en-US" b="1" dirty="0" smtClean="0"/>
              <a:t>roughly 900</a:t>
            </a:r>
            <a:endParaRPr lang="en-US" b="1" dirty="0"/>
          </a:p>
        </p:txBody>
      </p:sp>
    </p:spTree>
    <p:extLst>
      <p:ext uri="{BB962C8B-B14F-4D97-AF65-F5344CB8AC3E}">
        <p14:creationId xmlns:p14="http://schemas.microsoft.com/office/powerpoint/2010/main" val="201577165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Teaching</a:t>
            </a:r>
            <a:endParaRPr lang="en-US" dirty="0"/>
          </a:p>
        </p:txBody>
      </p:sp>
      <p:sp>
        <p:nvSpPr>
          <p:cNvPr id="3" name="Content Placeholder 2"/>
          <p:cNvSpPr>
            <a:spLocks noGrp="1"/>
          </p:cNvSpPr>
          <p:nvPr>
            <p:ph idx="1"/>
          </p:nvPr>
        </p:nvSpPr>
        <p:spPr>
          <a:xfrm>
            <a:off x="609600" y="1371600"/>
            <a:ext cx="8001000" cy="4648200"/>
          </a:xfrm>
        </p:spPr>
        <p:txBody>
          <a:bodyPr/>
          <a:lstStyle/>
          <a:p>
            <a:pPr>
              <a:buNone/>
            </a:pPr>
            <a:r>
              <a:rPr lang="en-US" b="1" dirty="0" smtClean="0"/>
              <a:t>Teaching: 7 + 1 institutions including 2 MSIs</a:t>
            </a:r>
          </a:p>
          <a:p>
            <a:r>
              <a:rPr lang="en-US" dirty="0" smtClean="0"/>
              <a:t>Teaching/taught parallel computing using OSCER resources:</a:t>
            </a:r>
          </a:p>
          <a:p>
            <a:pPr lvl="1"/>
            <a:r>
              <a:rPr lang="en-US" u="sng" dirty="0" smtClean="0"/>
              <a:t>Cameron U</a:t>
            </a:r>
            <a:endParaRPr lang="en-US" dirty="0" smtClean="0"/>
          </a:p>
          <a:p>
            <a:pPr lvl="1"/>
            <a:r>
              <a:rPr lang="en-US" u="sng" dirty="0" smtClean="0"/>
              <a:t>East Central U</a:t>
            </a:r>
            <a:r>
              <a:rPr lang="en-US" dirty="0" smtClean="0"/>
              <a:t> (NASNI)</a:t>
            </a:r>
          </a:p>
          <a:p>
            <a:pPr lvl="1"/>
            <a:r>
              <a:rPr lang="en-US" u="sng" dirty="0" smtClean="0"/>
              <a:t>Oklahoma City U</a:t>
            </a:r>
            <a:endParaRPr lang="en-US" dirty="0" smtClean="0"/>
          </a:p>
          <a:p>
            <a:r>
              <a:rPr lang="en-US" dirty="0" smtClean="0"/>
              <a:t>Taught parallel computing via LittleFe baby supercomputer:</a:t>
            </a:r>
          </a:p>
          <a:p>
            <a:pPr lvl="1"/>
            <a:r>
              <a:rPr lang="en-US" u="sng" dirty="0" smtClean="0"/>
              <a:t>Southeastern Oklahoma State U</a:t>
            </a:r>
            <a:r>
              <a:rPr lang="en-US" dirty="0" smtClean="0"/>
              <a:t> (NASNI)</a:t>
            </a:r>
          </a:p>
          <a:p>
            <a:r>
              <a:rPr lang="en-US" dirty="0" smtClean="0"/>
              <a:t>Taught computational chemistry using OSCER resources:</a:t>
            </a:r>
          </a:p>
          <a:p>
            <a:pPr lvl="1"/>
            <a:r>
              <a:rPr lang="en-US" u="sng" dirty="0" smtClean="0"/>
              <a:t>Northeastern State U</a:t>
            </a:r>
            <a:r>
              <a:rPr lang="en-US" dirty="0" smtClean="0"/>
              <a:t> (NASNI)</a:t>
            </a:r>
          </a:p>
          <a:p>
            <a:pPr lvl="1"/>
            <a:r>
              <a:rPr lang="en-US" u="sng" dirty="0" smtClean="0"/>
              <a:t>Southern Nazarene U</a:t>
            </a:r>
          </a:p>
          <a:p>
            <a:pPr lvl="1"/>
            <a:r>
              <a:rPr lang="en-US" u="sng" dirty="0" smtClean="0"/>
              <a:t>Rogers State U</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Tree>
    <p:extLst>
      <p:ext uri="{BB962C8B-B14F-4D97-AF65-F5344CB8AC3E}">
        <p14:creationId xmlns:p14="http://schemas.microsoft.com/office/powerpoint/2010/main" val="417033647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buNone/>
            </a:pPr>
            <a:r>
              <a:rPr lang="en-US" dirty="0" smtClean="0"/>
              <a:t>6 institutions including 2 MSIs, plus C2 institutions</a:t>
            </a:r>
          </a:p>
          <a:p>
            <a:r>
              <a:rPr lang="en-US" dirty="0" smtClean="0"/>
              <a:t>NSF Major Research Instrumentation grants: $1.95M</a:t>
            </a:r>
          </a:p>
          <a:p>
            <a:pPr lvl="1"/>
            <a:r>
              <a:rPr lang="en-US" u="sng" dirty="0" smtClean="0"/>
              <a:t>OU</a:t>
            </a:r>
            <a:r>
              <a:rPr lang="en-US" dirty="0" smtClean="0"/>
              <a:t>: Oklahoma  PetaStore, $793K (in production)</a:t>
            </a:r>
          </a:p>
          <a:p>
            <a:pPr lvl="1"/>
            <a:r>
              <a:rPr lang="en-US" u="sng" dirty="0" smtClean="0"/>
              <a:t>Oklahoma State U</a:t>
            </a:r>
            <a:r>
              <a:rPr lang="en-US" dirty="0" smtClean="0"/>
              <a:t>: Cowboy cluster, $909K (in production)</a:t>
            </a:r>
          </a:p>
          <a:p>
            <a:pPr lvl="1"/>
            <a:r>
              <a:rPr lang="en-US" u="sng" dirty="0" smtClean="0"/>
              <a:t>Langston U</a:t>
            </a:r>
            <a:r>
              <a:rPr lang="en-US" dirty="0" smtClean="0"/>
              <a:t>: cluster, $250K (to be acquired)</a:t>
            </a:r>
          </a:p>
          <a:p>
            <a:r>
              <a:rPr lang="en-US" dirty="0" smtClean="0"/>
              <a:t>LittleFe baby supercomputer grants ($2500 each)</a:t>
            </a:r>
          </a:p>
          <a:p>
            <a:pPr lvl="1"/>
            <a:r>
              <a:rPr lang="en-US" u="sng" dirty="0" smtClean="0"/>
              <a:t>OU</a:t>
            </a:r>
            <a:r>
              <a:rPr lang="en-US" dirty="0" smtClean="0"/>
              <a:t>: Ron Barnes</a:t>
            </a:r>
          </a:p>
          <a:p>
            <a:pPr lvl="1"/>
            <a:r>
              <a:rPr lang="en-US" u="sng" dirty="0" smtClean="0"/>
              <a:t>Oklahoma City U</a:t>
            </a:r>
            <a:r>
              <a:rPr lang="en-US" dirty="0" smtClean="0"/>
              <a:t>: Larry Sells &amp; John </a:t>
            </a:r>
            <a:r>
              <a:rPr lang="en-US" dirty="0" err="1" smtClean="0"/>
              <a:t>Goulden</a:t>
            </a:r>
            <a:endParaRPr lang="en-US" dirty="0" smtClean="0"/>
          </a:p>
          <a:p>
            <a:pPr lvl="1"/>
            <a:r>
              <a:rPr lang="en-US" u="sng" dirty="0" smtClean="0"/>
              <a:t>Southeastern Oklahoma State U</a:t>
            </a:r>
            <a:r>
              <a:rPr lang="en-US" dirty="0" smtClean="0"/>
              <a:t>: Mike Morris &amp; Karl </a:t>
            </a:r>
            <a:r>
              <a:rPr lang="en-US" dirty="0" err="1" smtClean="0"/>
              <a:t>Frinkle</a:t>
            </a:r>
            <a:endParaRPr lang="en-US" dirty="0" smtClean="0"/>
          </a:p>
          <a:p>
            <a:r>
              <a:rPr lang="en-US" dirty="0" smtClean="0"/>
              <a:t>Networking: C2 grant: $1.17M</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Tree>
    <p:extLst>
      <p:ext uri="{BB962C8B-B14F-4D97-AF65-F5344CB8AC3E}">
        <p14:creationId xmlns:p14="http://schemas.microsoft.com/office/powerpoint/2010/main" val="67399507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C2 Grant</a:t>
            </a:r>
            <a:endParaRPr lang="en-US" dirty="0"/>
          </a:p>
        </p:txBody>
      </p:sp>
      <p:sp>
        <p:nvSpPr>
          <p:cNvPr id="3" name="Content Placeholder 2"/>
          <p:cNvSpPr>
            <a:spLocks noGrp="1"/>
          </p:cNvSpPr>
          <p:nvPr>
            <p:ph idx="1"/>
          </p:nvPr>
        </p:nvSpPr>
        <p:spPr/>
        <p:txBody>
          <a:bodyPr/>
          <a:lstStyle/>
          <a:p>
            <a:pPr>
              <a:spcBef>
                <a:spcPts val="0"/>
              </a:spcBef>
            </a:pPr>
            <a:r>
              <a:rPr lang="en-US" dirty="0" smtClean="0"/>
              <a:t>NSF EPSCoR RII C2 networking grant: $1.17M</a:t>
            </a:r>
          </a:p>
          <a:p>
            <a:pPr>
              <a:spcBef>
                <a:spcPts val="0"/>
              </a:spcBef>
            </a:pPr>
            <a:r>
              <a:rPr lang="en-US" dirty="0" smtClean="0"/>
              <a:t>Major upgrades to:</a:t>
            </a:r>
          </a:p>
          <a:p>
            <a:pPr lvl="1">
              <a:spcBef>
                <a:spcPts val="0"/>
              </a:spcBef>
            </a:pPr>
            <a:r>
              <a:rPr lang="en-US" dirty="0" smtClean="0"/>
              <a:t>Statewide ring</a:t>
            </a:r>
          </a:p>
          <a:p>
            <a:pPr lvl="1">
              <a:spcBef>
                <a:spcPts val="0"/>
              </a:spcBef>
            </a:pPr>
            <a:r>
              <a:rPr lang="en-US" dirty="0" smtClean="0"/>
              <a:t>OU, OSU, TU, Langston U, Noble Foundation</a:t>
            </a:r>
          </a:p>
          <a:p>
            <a:pPr>
              <a:spcBef>
                <a:spcPts val="0"/>
              </a:spcBef>
            </a:pPr>
            <a:r>
              <a:rPr lang="en-US" dirty="0" smtClean="0"/>
              <a:t>Smaller upgrades to:</a:t>
            </a:r>
          </a:p>
          <a:p>
            <a:pPr lvl="1">
              <a:spcBef>
                <a:spcPts val="0"/>
              </a:spcBef>
            </a:pPr>
            <a:r>
              <a:rPr lang="en-US" dirty="0" smtClean="0"/>
              <a:t>College of the Muscogee Nation</a:t>
            </a:r>
          </a:p>
          <a:p>
            <a:pPr lvl="1">
              <a:spcBef>
                <a:spcPts val="0"/>
              </a:spcBef>
            </a:pPr>
            <a:r>
              <a:rPr lang="en-US" dirty="0" err="1" smtClean="0"/>
              <a:t>Bacone</a:t>
            </a:r>
            <a:r>
              <a:rPr lang="en-US" dirty="0" smtClean="0"/>
              <a:t> College</a:t>
            </a:r>
          </a:p>
          <a:p>
            <a:pPr lvl="1">
              <a:spcBef>
                <a:spcPts val="0"/>
              </a:spcBef>
            </a:pPr>
            <a:r>
              <a:rPr lang="en-US" dirty="0" smtClean="0"/>
              <a:t>Pawnee Nation College</a:t>
            </a:r>
          </a:p>
          <a:p>
            <a:pPr lvl="1">
              <a:spcBef>
                <a:spcPts val="0"/>
              </a:spcBef>
            </a:pPr>
            <a:r>
              <a:rPr lang="en-US" dirty="0" smtClean="0"/>
              <a:t>Comanche Nation College</a:t>
            </a:r>
          </a:p>
          <a:p>
            <a:pPr>
              <a:spcBef>
                <a:spcPts val="0"/>
              </a:spcBef>
            </a:pPr>
            <a:r>
              <a:rPr lang="en-US" dirty="0" smtClean="0"/>
              <a:t>Oklahoma IT Mentorship Program: 35 institutions served</a:t>
            </a:r>
          </a:p>
          <a:p>
            <a:pPr lvl="1">
              <a:spcBef>
                <a:spcPts val="0"/>
              </a:spcBef>
            </a:pPr>
            <a:r>
              <a:rPr lang="en-US" dirty="0" smtClean="0"/>
              <a:t>3 PhD-granting, 13 regional colleges/universities</a:t>
            </a:r>
          </a:p>
          <a:p>
            <a:pPr lvl="1">
              <a:spcBef>
                <a:spcPts val="0"/>
              </a:spcBef>
            </a:pPr>
            <a:r>
              <a:rPr lang="en-US" dirty="0" smtClean="0"/>
              <a:t>7 community colleges, 10 career techs, 2 high schools</a:t>
            </a: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Tree>
    <p:extLst>
      <p:ext uri="{BB962C8B-B14F-4D97-AF65-F5344CB8AC3E}">
        <p14:creationId xmlns:p14="http://schemas.microsoft.com/office/powerpoint/2010/main" val="427199975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smtClean="0"/>
              <a:t>A Quick Primer</a:t>
            </a:r>
            <a:br>
              <a:rPr lang="en-US" sz="6000" smtClean="0"/>
            </a:br>
            <a:r>
              <a:rPr lang="en-US" sz="600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dirty="0" smtClean="0"/>
              <a:t>If one of the </a:t>
            </a:r>
            <a:r>
              <a:rPr lang="en-US" dirty="0" err="1" smtClean="0"/>
              <a:t>Wowza</a:t>
            </a:r>
            <a:r>
              <a:rPr lang="en-US" dirty="0" smtClean="0"/>
              <a:t> URLs fails, try switching over to the other one.</a:t>
            </a:r>
          </a:p>
          <a:p>
            <a:pPr marL="0" indent="0">
              <a:buNone/>
            </a:pPr>
            <a:endParaRPr lang="en-US" dirty="0"/>
          </a:p>
          <a:p>
            <a:pPr marL="0" indent="0">
              <a:buNone/>
            </a:pPr>
            <a:r>
              <a:rPr lang="en-US" dirty="0" smtClean="0"/>
              <a:t>If we lose our network connection between OU and </a:t>
            </a:r>
            <a:r>
              <a:rPr lang="en-US" dirty="0" err="1" smtClean="0"/>
              <a:t>OneNet</a:t>
            </a:r>
            <a:r>
              <a:rPr lang="en-US" dirty="0" smtClean="0"/>
              <a:t>, then there may be a slight delay while we set up a direct connection to Rutgers.</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Overview</a:t>
            </a:r>
          </a:p>
          <a:p>
            <a:pPr>
              <a:defRPr/>
            </a:pPr>
            <a:r>
              <a:rPr lang="en-US"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56679744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70</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71</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72</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73</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74</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75</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77</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78</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384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17 GB/sec (</a:t>
            </a:r>
            <a:r>
              <a:rPr lang="en-US" sz="2400" dirty="0"/>
              <a:t>4</a:t>
            </a:r>
            <a:r>
              <a:rPr lang="en-US" sz="2400" dirty="0" smtClean="0"/>
              <a:t>.4%)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79</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6153251" y="3124200"/>
            <a:ext cx="2090637" cy="461665"/>
          </a:xfrm>
          <a:prstGeom prst="rect">
            <a:avLst/>
          </a:prstGeom>
          <a:noFill/>
          <a:ln w="9525">
            <a:noFill/>
            <a:miter lim="800000"/>
            <a:headEnd/>
            <a:tailEnd/>
          </a:ln>
        </p:spPr>
        <p:txBody>
          <a:bodyPr wrap="none">
            <a:spAutoFit/>
          </a:bodyPr>
          <a:lstStyle/>
          <a:p>
            <a:pPr algn="r"/>
            <a:r>
              <a:rPr lang="en-US" sz="2400" dirty="0" smtClean="0"/>
              <a:t>17 GB/sec</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30 </a:t>
            </a:r>
            <a:r>
              <a:rPr lang="en-US" sz="2400" dirty="0"/>
              <a:t>GB/sec </a:t>
            </a:r>
            <a:r>
              <a:rPr lang="en-US" sz="2400" dirty="0" smtClean="0"/>
              <a:t>(8%)</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8</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2847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350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p>
        </p:txBody>
      </p:sp>
    </p:spTree>
    <p:extLst>
      <p:ext uri="{BB962C8B-B14F-4D97-AF65-F5344CB8AC3E}">
        <p14:creationId xmlns:p14="http://schemas.microsoft.com/office/powerpoint/2010/main" val="188432215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80</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81</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ext uri="{D42A27DB-BD31-4B8C-83A1-F6EECF244321}">
                <p14:modId xmlns:p14="http://schemas.microsoft.com/office/powerpoint/2010/main" val="1926684058"/>
              </p:ext>
            </p:extLst>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(1333MHz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30,720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17,400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$32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$0.004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$0.00005</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$0.0002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848600" y="541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Storage Hierarchy?</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Why does the Storage Hierarchy always work? Why are faster forms of storage more expensive and slower forms cheaper?</a:t>
            </a:r>
          </a:p>
          <a:p>
            <a:pPr>
              <a:buNone/>
            </a:pPr>
            <a:r>
              <a:rPr lang="en-US" dirty="0" smtClean="0"/>
              <a:t>Proof by contradiction:</a:t>
            </a:r>
          </a:p>
          <a:p>
            <a:pPr>
              <a:buNone/>
            </a:pPr>
            <a:r>
              <a:rPr lang="en-US" dirty="0" smtClean="0"/>
              <a:t>Suppose there were a storage technology that was </a:t>
            </a:r>
            <a:r>
              <a:rPr lang="en-US" b="1" dirty="0" smtClean="0"/>
              <a:t>slow</a:t>
            </a:r>
            <a:r>
              <a:rPr lang="en-US" dirty="0" smtClean="0"/>
              <a:t> and </a:t>
            </a:r>
            <a:r>
              <a:rPr lang="en-US" b="1" dirty="0" smtClean="0"/>
              <a:t>expensive</a:t>
            </a:r>
            <a:r>
              <a:rPr lang="en-US" dirty="0" smtClean="0"/>
              <a:t>.</a:t>
            </a:r>
          </a:p>
          <a:p>
            <a:pPr>
              <a:buNone/>
            </a:pPr>
            <a:r>
              <a:rPr lang="en-US" dirty="0" smtClean="0"/>
              <a:t>How much of it would you buy?</a:t>
            </a:r>
          </a:p>
          <a:p>
            <a:pPr>
              <a:buNone/>
            </a:pPr>
            <a:endParaRPr lang="en-US" sz="1600" dirty="0" smtClean="0"/>
          </a:p>
          <a:p>
            <a:pPr>
              <a:buNone/>
            </a:pPr>
            <a:r>
              <a:rPr lang="en-US" dirty="0" smtClean="0"/>
              <a:t>Comparison</a:t>
            </a:r>
          </a:p>
          <a:p>
            <a:r>
              <a:rPr lang="en-US" dirty="0" smtClean="0"/>
              <a:t>Zip: Cartridge $7.15 (2.9 cents per MB), speed 2.4 MB/sec</a:t>
            </a:r>
          </a:p>
          <a:p>
            <a:r>
              <a:rPr lang="en-US" dirty="0" smtClean="0"/>
              <a:t>Blu-Ray: Disk $4 ($0.00015 per MB), speed 19 MB/sec</a:t>
            </a:r>
          </a:p>
          <a:p>
            <a:pPr>
              <a:buNone/>
            </a:pPr>
            <a:r>
              <a:rPr lang="en-US" dirty="0" smtClean="0"/>
              <a:t>Not surprisingly, no one buys Zip drives any more.</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84</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8371" name="Slide Number Placeholder 3"/>
          <p:cNvSpPr>
            <a:spLocks noGrp="1"/>
          </p:cNvSpPr>
          <p:nvPr>
            <p:ph type="sldNum" sz="quarter" idx="4294967295"/>
          </p:nvPr>
        </p:nvSpPr>
        <p:spPr>
          <a:xfrm>
            <a:off x="7162800" y="6191250"/>
            <a:ext cx="1295400" cy="457200"/>
          </a:xfrm>
          <a:noFill/>
        </p:spPr>
        <p:txBody>
          <a:bodyPr/>
          <a:lstStyle/>
          <a:p>
            <a:fld id="{BF38EC93-4AE2-4AAB-9B6C-B6AB2A1D95DA}" type="slidenum">
              <a:rPr lang="en-US"/>
              <a:pPr/>
              <a:t>85</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59395" name="Slide Number Placeholder 3"/>
          <p:cNvSpPr>
            <a:spLocks noGrp="1"/>
          </p:cNvSpPr>
          <p:nvPr>
            <p:ph type="sldNum" sz="quarter" idx="4294967295"/>
          </p:nvPr>
        </p:nvSpPr>
        <p:spPr>
          <a:xfrm>
            <a:off x="7162800" y="6191250"/>
            <a:ext cx="1295400" cy="457200"/>
          </a:xfrm>
          <a:noFill/>
        </p:spPr>
        <p:txBody>
          <a:bodyPr/>
          <a:lstStyle/>
          <a:p>
            <a:fld id="{67A885EB-0D5C-4583-84AF-C796BC8B1466}" type="slidenum">
              <a:rPr lang="en-US"/>
              <a:pPr/>
              <a:t>86</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0419" name="Slide Number Placeholder 3"/>
          <p:cNvSpPr>
            <a:spLocks noGrp="1"/>
          </p:cNvSpPr>
          <p:nvPr>
            <p:ph type="sldNum" sz="quarter" idx="4294967295"/>
          </p:nvPr>
        </p:nvSpPr>
        <p:spPr>
          <a:xfrm>
            <a:off x="7162800" y="6191250"/>
            <a:ext cx="1295400" cy="457200"/>
          </a:xfrm>
          <a:noFill/>
        </p:spPr>
        <p:txBody>
          <a:bodyPr/>
          <a:lstStyle/>
          <a:p>
            <a:fld id="{6791286B-82BC-4759-B67D-169F6CEAB3FB}" type="slidenum">
              <a:rPr lang="en-US"/>
              <a:pPr/>
              <a:t>87</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1443" name="Slide Number Placeholder 3"/>
          <p:cNvSpPr>
            <a:spLocks noGrp="1"/>
          </p:cNvSpPr>
          <p:nvPr>
            <p:ph type="sldNum" sz="quarter" idx="4294967295"/>
          </p:nvPr>
        </p:nvSpPr>
        <p:spPr>
          <a:xfrm>
            <a:off x="7162800" y="6191250"/>
            <a:ext cx="1295400" cy="457200"/>
          </a:xfrm>
          <a:noFill/>
        </p:spPr>
        <p:txBody>
          <a:bodyPr/>
          <a:lstStyle/>
          <a:p>
            <a:fld id="{6A5FB04A-0CAA-4356-9416-C3E210E9F8A2}" type="slidenum">
              <a:rPr lang="en-US"/>
              <a:pPr/>
              <a:t>88</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2467" name="Slide Number Placeholder 3"/>
          <p:cNvSpPr>
            <a:spLocks noGrp="1"/>
          </p:cNvSpPr>
          <p:nvPr>
            <p:ph type="sldNum" sz="quarter" idx="4294967295"/>
          </p:nvPr>
        </p:nvSpPr>
        <p:spPr>
          <a:xfrm>
            <a:off x="7162800" y="6191250"/>
            <a:ext cx="1295400" cy="457200"/>
          </a:xfrm>
          <a:noFill/>
        </p:spPr>
        <p:txBody>
          <a:bodyPr/>
          <a:lstStyle/>
          <a:p>
            <a:fld id="{A29A9269-D5DB-45A8-9AF1-B548BC3DC375}" type="slidenum">
              <a:rPr lang="en-US"/>
              <a:pPr/>
              <a:t>89</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22 2013</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9</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endParaRPr lang="en-US" dirty="0"/>
          </a:p>
        </p:txBody>
      </p:sp>
    </p:spTree>
    <p:extLst>
      <p:ext uri="{BB962C8B-B14F-4D97-AF65-F5344CB8AC3E}">
        <p14:creationId xmlns:p14="http://schemas.microsoft.com/office/powerpoint/2010/main" val="136234241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3491" name="Slide Number Placeholder 3"/>
          <p:cNvSpPr>
            <a:spLocks noGrp="1"/>
          </p:cNvSpPr>
          <p:nvPr>
            <p:ph type="sldNum" sz="quarter" idx="4294967295"/>
          </p:nvPr>
        </p:nvSpPr>
        <p:spPr>
          <a:xfrm>
            <a:off x="7162800" y="6191250"/>
            <a:ext cx="1295400" cy="457200"/>
          </a:xfrm>
          <a:noFill/>
        </p:spPr>
        <p:txBody>
          <a:bodyPr/>
          <a:lstStyle/>
          <a:p>
            <a:fld id="{1B0A0F06-3CAD-4415-BC43-E2C8B7FEBFDB}" type="slidenum">
              <a:rPr lang="en-US"/>
              <a:pPr/>
              <a:t>90</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4515" name="Slide Number Placeholder 3"/>
          <p:cNvSpPr>
            <a:spLocks noGrp="1"/>
          </p:cNvSpPr>
          <p:nvPr>
            <p:ph type="sldNum" sz="quarter" idx="4294967295"/>
          </p:nvPr>
        </p:nvSpPr>
        <p:spPr>
          <a:xfrm>
            <a:off x="7162800" y="6191250"/>
            <a:ext cx="1295400" cy="457200"/>
          </a:xfrm>
          <a:noFill/>
        </p:spPr>
        <p:txBody>
          <a:bodyPr/>
          <a:lstStyle/>
          <a:p>
            <a:fld id="{2C2ADB72-4A90-4D65-A2E8-EEBA8B3C82F9}" type="slidenum">
              <a:rPr lang="en-US"/>
              <a:pPr/>
              <a:t>91</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5539" name="Slide Number Placeholder 3"/>
          <p:cNvSpPr>
            <a:spLocks noGrp="1"/>
          </p:cNvSpPr>
          <p:nvPr>
            <p:ph type="sldNum" sz="quarter" idx="4294967295"/>
          </p:nvPr>
        </p:nvSpPr>
        <p:spPr>
          <a:xfrm>
            <a:off x="7162800" y="6191250"/>
            <a:ext cx="1295400" cy="457200"/>
          </a:xfrm>
          <a:noFill/>
        </p:spPr>
        <p:txBody>
          <a:bodyPr/>
          <a:lstStyle/>
          <a:p>
            <a:fld id="{28E0374A-B879-491D-9946-5DC3D26B99A1}" type="slidenum">
              <a:rPr lang="en-US"/>
              <a:pPr/>
              <a:t>92</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93</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94</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95</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97</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p:txBody>
          <a:bodyPr/>
          <a:lstStyle/>
          <a:p>
            <a:pPr eaLnBrk="1" hangingPunct="1">
              <a:buFont typeface="Wingdings" pitchFamily="2" charset="2"/>
              <a:buNone/>
            </a:pPr>
            <a:r>
              <a:rPr lang="en-US" dirty="0" smtClean="0"/>
              <a:t>In 1965, Gordon Moore was an engineer at Fairchild Semiconductor.</a:t>
            </a:r>
          </a:p>
          <a:p>
            <a:pPr eaLnBrk="1" hangingPunct="1">
              <a:buFont typeface="Wingdings" pitchFamily="2" charset="2"/>
              <a:buNone/>
            </a:pPr>
            <a:r>
              <a:rPr lang="en-US" dirty="0" smtClean="0"/>
              <a:t>He noticed that the number of transistors that could be squeezed onto a chip was doubling about every 2 years.</a:t>
            </a:r>
          </a:p>
          <a:p>
            <a:pPr eaLnBrk="1" hangingPunct="1">
              <a:buFont typeface="Wingdings" pitchFamily="2" charset="2"/>
              <a:buNone/>
            </a:pPr>
            <a:r>
              <a:rPr lang="en-US" dirty="0" smtClean="0"/>
              <a:t>It turns out that computer speed is roughly proportional to the number of transistors per unit area.</a:t>
            </a:r>
          </a:p>
          <a:p>
            <a:pPr eaLnBrk="1" hangingPunct="1">
              <a:buFont typeface="Wingdings" pitchFamily="2" charset="2"/>
              <a:buNone/>
            </a:pPr>
            <a:r>
              <a:rPr lang="en-US" dirty="0" smtClean="0"/>
              <a:t>Moore wrote a paper about this concept, which became known as </a:t>
            </a:r>
            <a:r>
              <a:rPr lang="en-US" b="1" i="1" u="sng" dirty="0" smtClean="0"/>
              <a:t>“Moore’s Law.”</a:t>
            </a:r>
            <a:r>
              <a:rPr lang="en-US" dirty="0" smtClean="0"/>
              <a:t> </a:t>
            </a:r>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98</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mc:AlternateContent xmlns:mc="http://schemas.openxmlformats.org/markup-compatibility/2006">
              <mc:Choice xmlns:v="urn:schemas-microsoft-com:vml" Requires="v">
                <p:oleObj spid="_x0000_s92173" name="Worksheet" r:id="rId6" imgW="8639243" imgH="6000750" progId="Excel.Sheet.8">
                  <p:embed/>
                </p:oleObj>
              </mc:Choice>
              <mc:Fallback>
                <p:oleObj name="Worksheet" r:id="rId6" imgW="8639243" imgH="6000750"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676400"/>
                        <a:ext cx="5676900"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
        <p:nvSpPr>
          <p:cNvPr id="14" name="TextBox 13"/>
          <p:cNvSpPr txBox="1"/>
          <p:nvPr/>
        </p:nvSpPr>
        <p:spPr>
          <a:xfrm>
            <a:off x="304800" y="5284112"/>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9"/>
              </a:rPr>
              <a:t>www.top500.org</a:t>
            </a:r>
            <a:endParaRPr lang="en-US" sz="1000" dirty="0">
              <a:latin typeface="Courier New" pitchFamily="49" charset="0"/>
              <a:cs typeface="Courier New" pitchFamily="49" charset="0"/>
            </a:endParaRPr>
          </a:p>
        </p:txBody>
      </p:sp>
    </p:spTree>
    <p:custDataLst>
      <p:tags r:id="rId2"/>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22 2013</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99</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mc:AlternateContent xmlns:mc="http://schemas.openxmlformats.org/markup-compatibility/2006">
              <mc:Choice xmlns:v="urn:schemas-microsoft-com:vml" Requires="v">
                <p:oleObj spid="_x0000_s90125" name="Worksheet" r:id="rId6" imgW="8639243" imgH="6000750" progId="Excel.Sheet.8">
                  <p:embed/>
                </p:oleObj>
              </mc:Choice>
              <mc:Fallback>
                <p:oleObj name="Worksheet" r:id="rId6" imgW="8639243" imgH="6000750"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676400"/>
                        <a:ext cx="5676900"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4" name="Rectangle 13"/>
          <p:cNvSpPr/>
          <p:nvPr/>
        </p:nvSpPr>
        <p:spPr>
          <a:xfrm>
            <a:off x="5934375" y="1878367"/>
            <a:ext cx="2825774" cy="830997"/>
          </a:xfrm>
          <a:prstGeom prst="rect">
            <a:avLst/>
          </a:prstGeom>
        </p:spPr>
        <p:txBody>
          <a:bodyPr wrap="none">
            <a:spAutoFit/>
          </a:bodyPr>
          <a:lstStyle/>
          <a:p>
            <a:r>
              <a:rPr lang="en-US" dirty="0" smtClean="0"/>
              <a:t>2012: 1,572,864 CPU cores,</a:t>
            </a:r>
          </a:p>
          <a:p>
            <a:pPr algn="l"/>
            <a:r>
              <a:rPr lang="en-US" dirty="0" smtClean="0"/>
              <a:t>16,324,750 GFLOPs</a:t>
            </a:r>
          </a:p>
          <a:p>
            <a:pPr algn="l"/>
            <a:r>
              <a:rPr lang="en-US" sz="1200" dirty="0" smtClean="0"/>
              <a:t>(HPL benchmark)</a:t>
            </a:r>
            <a:endParaRPr lang="en-US" sz="1200" dirty="0"/>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
        <p:nvSpPr>
          <p:cNvPr id="21" name="Rectangle 20"/>
          <p:cNvSpPr/>
          <p:nvPr/>
        </p:nvSpPr>
        <p:spPr>
          <a:xfrm>
            <a:off x="2362343" y="4528851"/>
            <a:ext cx="3679213" cy="369332"/>
          </a:xfrm>
          <a:prstGeom prst="rect">
            <a:avLst/>
          </a:prstGeom>
        </p:spPr>
        <p:txBody>
          <a:bodyPr wrap="none">
            <a:spAutoFit/>
          </a:bodyPr>
          <a:lstStyle/>
          <a:p>
            <a:pPr algn="l"/>
            <a:r>
              <a:rPr lang="en-US" dirty="0" smtClean="0"/>
              <a:t>1993: 1024 CPU cores, 59.7 GFLOPs</a:t>
            </a:r>
            <a:endParaRPr lang="en-US" dirty="0"/>
          </a:p>
        </p:txBody>
      </p:sp>
      <p:sp>
        <p:nvSpPr>
          <p:cNvPr id="22" name="TextBox 21"/>
          <p:cNvSpPr txBox="1"/>
          <p:nvPr/>
        </p:nvSpPr>
        <p:spPr>
          <a:xfrm>
            <a:off x="6705600" y="5105400"/>
            <a:ext cx="2209800" cy="923330"/>
          </a:xfrm>
          <a:prstGeom prst="rect">
            <a:avLst/>
          </a:prstGeom>
          <a:noFill/>
        </p:spPr>
        <p:txBody>
          <a:bodyPr wrap="square" rtlCol="0">
            <a:spAutoFit/>
          </a:bodyPr>
          <a:lstStyle/>
          <a:p>
            <a:pPr algn="l"/>
            <a:r>
              <a:rPr lang="en-US" dirty="0" smtClean="0"/>
              <a:t>Gap: Supercomputers  were 35x higher than Moore in 2011.</a:t>
            </a:r>
            <a:endParaRPr lang="en-US" dirty="0"/>
          </a:p>
        </p:txBody>
      </p:sp>
      <p:sp>
        <p:nvSpPr>
          <p:cNvPr id="18" name="TextBox 17"/>
          <p:cNvSpPr txBox="1"/>
          <p:nvPr/>
        </p:nvSpPr>
        <p:spPr>
          <a:xfrm>
            <a:off x="304800" y="5284112"/>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9"/>
              </a:rPr>
              <a:t>www.top500.org</a:t>
            </a:r>
            <a:endParaRPr lang="en-US" sz="1000" dirty="0">
              <a:latin typeface="Courier New" pitchFamily="49" charset="0"/>
              <a:cs typeface="Courier New" pitchFamily="49" charset="0"/>
            </a:endParaRPr>
          </a:p>
        </p:txBody>
      </p:sp>
    </p:spTree>
    <p:custDataLst>
      <p:tags r:id="rId2"/>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00.xml><?xml version="1.0" encoding="utf-8"?>
<p:tagLst xmlns:a="http://schemas.openxmlformats.org/drawingml/2006/main" xmlns:r="http://schemas.openxmlformats.org/officeDocument/2006/relationships" xmlns:p="http://schemas.openxmlformats.org/presentationml/2006/main">
  <p:tag name="DUMMACSH" val="TRUE"/>
</p:tagLst>
</file>

<file path=ppt/tags/tag101.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2.xml><?xml version="1.0" encoding="utf-8"?>
<p:tagLst xmlns:a="http://schemas.openxmlformats.org/drawingml/2006/main" xmlns:r="http://schemas.openxmlformats.org/officeDocument/2006/relationships" xmlns:p="http://schemas.openxmlformats.org/presentationml/2006/main">
  <p:tag name="DUMMACSH" val="TRUE"/>
</p:tagLst>
</file>

<file path=ppt/tags/tag103.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4.xml><?xml version="1.0" encoding="utf-8"?>
<p:tagLst xmlns:a="http://schemas.openxmlformats.org/drawingml/2006/main" xmlns:r="http://schemas.openxmlformats.org/officeDocument/2006/relationships" xmlns:p="http://schemas.openxmlformats.org/presentationml/2006/main">
  <p:tag name="DUMMACSH" val="TRUE"/>
</p:tagLst>
</file>

<file path=ppt/tags/tag10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06.xml><?xml version="1.0" encoding="utf-8"?>
<p:tagLst xmlns:a="http://schemas.openxmlformats.org/drawingml/2006/main" xmlns:r="http://schemas.openxmlformats.org/officeDocument/2006/relationships" xmlns:p="http://schemas.openxmlformats.org/presentationml/2006/main">
  <p:tag name="DUMMACSH" val="TRUE"/>
</p:tagLst>
</file>

<file path=ppt/tags/tag107.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108.xml><?xml version="1.0" encoding="utf-8"?>
<p:tagLst xmlns:a="http://schemas.openxmlformats.org/drawingml/2006/main" xmlns:r="http://schemas.openxmlformats.org/officeDocument/2006/relationships" xmlns:p="http://schemas.openxmlformats.org/presentationml/2006/main">
  <p:tag name="DUMMACSH" val="TRUE"/>
</p:tagLst>
</file>

<file path=ppt/tags/tag109.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11.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10.xml><?xml version="1.0" encoding="utf-8"?>
<p:tagLst xmlns:a="http://schemas.openxmlformats.org/drawingml/2006/main" xmlns:r="http://schemas.openxmlformats.org/officeDocument/2006/relationships" xmlns:p="http://schemas.openxmlformats.org/presentationml/2006/main">
  <p:tag name="DUMMACSH" val="TRUE"/>
</p:tagLst>
</file>

<file path=ppt/tags/tag111.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112.xml><?xml version="1.0" encoding="utf-8"?>
<p:tagLst xmlns:a="http://schemas.openxmlformats.org/drawingml/2006/main" xmlns:r="http://schemas.openxmlformats.org/officeDocument/2006/relationships" xmlns:p="http://schemas.openxmlformats.org/presentationml/2006/main">
  <p:tag name="DUMMACSH" val="TRUE"/>
</p:tagLst>
</file>

<file path=ppt/tags/tag113.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11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11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16.xml><?xml version="1.0" encoding="utf-8"?>
<p:tagLst xmlns:a="http://schemas.openxmlformats.org/drawingml/2006/main" xmlns:r="http://schemas.openxmlformats.org/officeDocument/2006/relationships" xmlns:p="http://schemas.openxmlformats.org/presentationml/2006/main">
  <p:tag name="DUMMACSH" val="TRUE"/>
</p:tagLst>
</file>

<file path=ppt/tags/tag117.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18.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DUMMACSH" val="TRUE"/>
</p:tagLst>
</file>

<file path=ppt/tags/tag13.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4.xml><?xml version="1.0" encoding="utf-8"?>
<p:tagLst xmlns:a="http://schemas.openxmlformats.org/drawingml/2006/main" xmlns:r="http://schemas.openxmlformats.org/officeDocument/2006/relationships" xmlns:p="http://schemas.openxmlformats.org/presentationml/2006/main">
  <p:tag name="DUMMACSH" val="TRUE"/>
</p:tagLst>
</file>

<file path=ppt/tags/tag15.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6.xml><?xml version="1.0" encoding="utf-8"?>
<p:tagLst xmlns:a="http://schemas.openxmlformats.org/drawingml/2006/main" xmlns:r="http://schemas.openxmlformats.org/officeDocument/2006/relationships" xmlns:p="http://schemas.openxmlformats.org/presentationml/2006/main">
  <p:tag name="DUMMACSH" val="TRUE"/>
</p:tagLst>
</file>

<file path=ppt/tags/tag17.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8.xml><?xml version="1.0" encoding="utf-8"?>
<p:tagLst xmlns:a="http://schemas.openxmlformats.org/drawingml/2006/main" xmlns:r="http://schemas.openxmlformats.org/officeDocument/2006/relationships" xmlns:p="http://schemas.openxmlformats.org/presentationml/2006/main">
  <p:tag name="DUMMACSH" val="TRUE"/>
</p:tagLst>
</file>

<file path=ppt/tags/tag19.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2.xml><?xml version="1.0" encoding="utf-8"?>
<p:tagLst xmlns:a="http://schemas.openxmlformats.org/drawingml/2006/main" xmlns:r="http://schemas.openxmlformats.org/officeDocument/2006/relationships" xmlns:p="http://schemas.openxmlformats.org/presentationml/2006/main">
  <p:tag name="DUMMACSH" val="TRUE"/>
</p:tagLst>
</file>

<file path=ppt/tags/tag23.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24.xml><?xml version="1.0" encoding="utf-8"?>
<p:tagLst xmlns:a="http://schemas.openxmlformats.org/drawingml/2006/main" xmlns:r="http://schemas.openxmlformats.org/officeDocument/2006/relationships" xmlns:p="http://schemas.openxmlformats.org/presentationml/2006/main">
  <p:tag name="DUMMACSH" val="TRUE"/>
</p:tagLst>
</file>

<file path=ppt/tags/tag25.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26.xml><?xml version="1.0" encoding="utf-8"?>
<p:tagLst xmlns:a="http://schemas.openxmlformats.org/drawingml/2006/main" xmlns:r="http://schemas.openxmlformats.org/officeDocument/2006/relationships" xmlns:p="http://schemas.openxmlformats.org/presentationml/2006/main">
  <p:tag name="DUMMACSH" val="TRUE"/>
</p:tagLst>
</file>

<file path=ppt/tags/tag27.xml><?xml version="1.0" encoding="utf-8"?>
<p:tagLst xmlns:a="http://schemas.openxmlformats.org/drawingml/2006/main" xmlns:r="http://schemas.openxmlformats.org/officeDocument/2006/relationships" xmlns:p="http://schemas.openxmlformats.org/presentationml/2006/main">
  <p:tag name="SWI" val="12"/>
  <p:tag name="NBP" val="1"/>
  <p:tag name="CVB" val="12"/>
  <p:tag name="SPT" val="FALSE"/>
  <p:tag name="BSN" val="12"/>
  <p:tag name="LFXCI" val="0"/>
  <p:tag name="SVT" val="TRUE"/>
  <p:tag name="CII" val="12"/>
</p:tagLst>
</file>

<file path=ppt/tags/tag28.xml><?xml version="1.0" encoding="utf-8"?>
<p:tagLst xmlns:a="http://schemas.openxmlformats.org/drawingml/2006/main" xmlns:r="http://schemas.openxmlformats.org/officeDocument/2006/relationships" xmlns:p="http://schemas.openxmlformats.org/presentationml/2006/main">
  <p:tag name="DUMMACSH" val="TRUE"/>
</p:tagLst>
</file>

<file path=ppt/tags/tag29.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DUMMACSH" val="TRUE"/>
</p:tagLst>
</file>

<file path=ppt/tags/tag31.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32.xml><?xml version="1.0" encoding="utf-8"?>
<p:tagLst xmlns:a="http://schemas.openxmlformats.org/drawingml/2006/main" xmlns:r="http://schemas.openxmlformats.org/officeDocument/2006/relationships" xmlns:p="http://schemas.openxmlformats.org/presentationml/2006/main">
  <p:tag name="DUMMACSH" val="TRUE"/>
</p:tagLst>
</file>

<file path=ppt/tags/tag33.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34.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35.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2.xml><?xml version="1.0" encoding="utf-8"?>
<p:tagLst xmlns:a="http://schemas.openxmlformats.org/drawingml/2006/main" xmlns:r="http://schemas.openxmlformats.org/officeDocument/2006/relationships" xmlns:p="http://schemas.openxmlformats.org/presentationml/2006/main">
  <p:tag name="DUMMACSH" val="TRUE"/>
</p:tagLst>
</file>

<file path=ppt/tags/tag43.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44.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45.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47.xml><?xml version="1.0" encoding="utf-8"?>
<p:tagLst xmlns:a="http://schemas.openxmlformats.org/drawingml/2006/main" xmlns:r="http://schemas.openxmlformats.org/officeDocument/2006/relationships" xmlns:p="http://schemas.openxmlformats.org/presentationml/2006/main">
  <p:tag name="DUMMACSH" val="TRUE"/>
</p:tagLst>
</file>

<file path=ppt/tags/tag48.xml><?xml version="1.0" encoding="utf-8"?>
<p:tagLst xmlns:a="http://schemas.openxmlformats.org/drawingml/2006/main" xmlns:r="http://schemas.openxmlformats.org/officeDocument/2006/relationships" xmlns:p="http://schemas.openxmlformats.org/presentationml/2006/main">
  <p:tag name="SWI" val="23"/>
  <p:tag name="NBP" val="1"/>
  <p:tag name="CVB" val="23"/>
  <p:tag name="SPT" val="FALSE"/>
  <p:tag name="BSN" val="23"/>
  <p:tag name="LFXCI" val="0"/>
  <p:tag name="SVT" val="TRUE"/>
  <p:tag name="CII" val="23"/>
</p:tagLst>
</file>

<file path=ppt/tags/tag49.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5.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52.xml><?xml version="1.0" encoding="utf-8"?>
<p:tagLst xmlns:a="http://schemas.openxmlformats.org/drawingml/2006/main" xmlns:r="http://schemas.openxmlformats.org/officeDocument/2006/relationships" xmlns:p="http://schemas.openxmlformats.org/presentationml/2006/main">
  <p:tag name="DUMMACSH" val="TRUE"/>
</p:tagLst>
</file>

<file path=ppt/tags/tag53.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54.xml><?xml version="1.0" encoding="utf-8"?>
<p:tagLst xmlns:a="http://schemas.openxmlformats.org/drawingml/2006/main" xmlns:r="http://schemas.openxmlformats.org/officeDocument/2006/relationships" xmlns:p="http://schemas.openxmlformats.org/presentationml/2006/main">
  <p:tag name="DUMMACSH" val="TRUE"/>
</p:tagLst>
</file>

<file path=ppt/tags/tag55.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56.xml><?xml version="1.0" encoding="utf-8"?>
<p:tagLst xmlns:a="http://schemas.openxmlformats.org/drawingml/2006/main" xmlns:r="http://schemas.openxmlformats.org/officeDocument/2006/relationships" xmlns:p="http://schemas.openxmlformats.org/presentationml/2006/main">
  <p:tag name="DUMMACSH" val="TRUE"/>
</p:tagLst>
</file>

<file path=ppt/tags/tag57.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58.xml><?xml version="1.0" encoding="utf-8"?>
<p:tagLst xmlns:a="http://schemas.openxmlformats.org/drawingml/2006/main" xmlns:r="http://schemas.openxmlformats.org/officeDocument/2006/relationships" xmlns:p="http://schemas.openxmlformats.org/presentationml/2006/main">
  <p:tag name="DUMMACSH" val="TRUE"/>
</p:tagLst>
</file>

<file path=ppt/tags/tag59.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6.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60.xml><?xml version="1.0" encoding="utf-8"?>
<p:tagLst xmlns:a="http://schemas.openxmlformats.org/drawingml/2006/main" xmlns:r="http://schemas.openxmlformats.org/officeDocument/2006/relationships" xmlns:p="http://schemas.openxmlformats.org/presentationml/2006/main">
  <p:tag name="DUMMACSH" val="TRUE"/>
</p:tagLst>
</file>

<file path=ppt/tags/tag61.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62.xml><?xml version="1.0" encoding="utf-8"?>
<p:tagLst xmlns:a="http://schemas.openxmlformats.org/drawingml/2006/main" xmlns:r="http://schemas.openxmlformats.org/officeDocument/2006/relationships" xmlns:p="http://schemas.openxmlformats.org/presentationml/2006/main">
  <p:tag name="DUMMACSH" val="TRUE"/>
</p:tagLst>
</file>

<file path=ppt/tags/tag6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4.xml><?xml version="1.0" encoding="utf-8"?>
<p:tagLst xmlns:a="http://schemas.openxmlformats.org/drawingml/2006/main" xmlns:r="http://schemas.openxmlformats.org/officeDocument/2006/relationships" xmlns:p="http://schemas.openxmlformats.org/presentationml/2006/main">
  <p:tag name="DUMMACSH" val="TRUE"/>
</p:tagLst>
</file>

<file path=ppt/tags/tag6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6.xml><?xml version="1.0" encoding="utf-8"?>
<p:tagLst xmlns:a="http://schemas.openxmlformats.org/drawingml/2006/main" xmlns:r="http://schemas.openxmlformats.org/officeDocument/2006/relationships" xmlns:p="http://schemas.openxmlformats.org/presentationml/2006/main">
  <p:tag name="DUMMACSH" val="TRUE"/>
</p:tagLst>
</file>

<file path=ppt/tags/tag6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68.xml><?xml version="1.0" encoding="utf-8"?>
<p:tagLst xmlns:a="http://schemas.openxmlformats.org/drawingml/2006/main" xmlns:r="http://schemas.openxmlformats.org/officeDocument/2006/relationships" xmlns:p="http://schemas.openxmlformats.org/presentationml/2006/main">
  <p:tag name="DUMMACSH" val="TRUE"/>
</p:tagLst>
</file>

<file path=ppt/tags/tag6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7.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70.xml><?xml version="1.0" encoding="utf-8"?>
<p:tagLst xmlns:a="http://schemas.openxmlformats.org/drawingml/2006/main" xmlns:r="http://schemas.openxmlformats.org/officeDocument/2006/relationships" xmlns:p="http://schemas.openxmlformats.org/presentationml/2006/main">
  <p:tag name="DUMMACSH" val="TRUE"/>
</p:tagLst>
</file>

<file path=ppt/tags/tag71.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72.xml><?xml version="1.0" encoding="utf-8"?>
<p:tagLst xmlns:a="http://schemas.openxmlformats.org/drawingml/2006/main" xmlns:r="http://schemas.openxmlformats.org/officeDocument/2006/relationships" xmlns:p="http://schemas.openxmlformats.org/presentationml/2006/main">
  <p:tag name="DUMMACSH" val="TRUE"/>
</p:tagLst>
</file>

<file path=ppt/tags/tag73.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4.xml><?xml version="1.0" encoding="utf-8"?>
<p:tagLst xmlns:a="http://schemas.openxmlformats.org/drawingml/2006/main" xmlns:r="http://schemas.openxmlformats.org/officeDocument/2006/relationships" xmlns:p="http://schemas.openxmlformats.org/presentationml/2006/main">
  <p:tag name="DUMMACSH" val="TRUE"/>
</p:tagLst>
</file>

<file path=ppt/tags/tag75.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76.xml><?xml version="1.0" encoding="utf-8"?>
<p:tagLst xmlns:a="http://schemas.openxmlformats.org/drawingml/2006/main" xmlns:r="http://schemas.openxmlformats.org/officeDocument/2006/relationships" xmlns:p="http://schemas.openxmlformats.org/presentationml/2006/main">
  <p:tag name="DUMMACSH" val="TRUE"/>
</p:tagLst>
</file>

<file path=ppt/tags/tag77.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78.xml><?xml version="1.0" encoding="utf-8"?>
<p:tagLst xmlns:a="http://schemas.openxmlformats.org/drawingml/2006/main" xmlns:r="http://schemas.openxmlformats.org/officeDocument/2006/relationships" xmlns:p="http://schemas.openxmlformats.org/presentationml/2006/main">
  <p:tag name="DUMMACSH" val="TRUE"/>
</p:tagLst>
</file>

<file path=ppt/tags/tag79.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DUMMACSH" val="TRUE"/>
</p:tagLst>
</file>

<file path=ppt/tags/tag81.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82.xml><?xml version="1.0" encoding="utf-8"?>
<p:tagLst xmlns:a="http://schemas.openxmlformats.org/drawingml/2006/main" xmlns:r="http://schemas.openxmlformats.org/officeDocument/2006/relationships" xmlns:p="http://schemas.openxmlformats.org/presentationml/2006/main">
  <p:tag name="DUMMACSH" val="TRUE"/>
</p:tagLst>
</file>

<file path=ppt/tags/tag83.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84.xml><?xml version="1.0" encoding="utf-8"?>
<p:tagLst xmlns:a="http://schemas.openxmlformats.org/drawingml/2006/main" xmlns:r="http://schemas.openxmlformats.org/officeDocument/2006/relationships" xmlns:p="http://schemas.openxmlformats.org/presentationml/2006/main">
  <p:tag name="DUMMACSH" val="TRUE"/>
</p:tagLst>
</file>

<file path=ppt/tags/tag85.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86.xml><?xml version="1.0" encoding="utf-8"?>
<p:tagLst xmlns:a="http://schemas.openxmlformats.org/drawingml/2006/main" xmlns:r="http://schemas.openxmlformats.org/officeDocument/2006/relationships" xmlns:p="http://schemas.openxmlformats.org/presentationml/2006/main">
  <p:tag name="DUMMACSH" val="TRUE"/>
</p:tagLst>
</file>

<file path=ppt/tags/tag87.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88.xml><?xml version="1.0" encoding="utf-8"?>
<p:tagLst xmlns:a="http://schemas.openxmlformats.org/drawingml/2006/main" xmlns:r="http://schemas.openxmlformats.org/officeDocument/2006/relationships" xmlns:p="http://schemas.openxmlformats.org/presentationml/2006/main">
  <p:tag name="DUMMACSH" val="TRUE"/>
</p:tagLst>
</file>

<file path=ppt/tags/tag89.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9.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90.xml><?xml version="1.0" encoding="utf-8"?>
<p:tagLst xmlns:a="http://schemas.openxmlformats.org/drawingml/2006/main" xmlns:r="http://schemas.openxmlformats.org/officeDocument/2006/relationships" xmlns:p="http://schemas.openxmlformats.org/presentationml/2006/main">
  <p:tag name="DUMMACSH" val="TRUE"/>
</p:tagLst>
</file>

<file path=ppt/tags/tag91.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2.xml><?xml version="1.0" encoding="utf-8"?>
<p:tagLst xmlns:a="http://schemas.openxmlformats.org/drawingml/2006/main" xmlns:r="http://schemas.openxmlformats.org/officeDocument/2006/relationships" xmlns:p="http://schemas.openxmlformats.org/presentationml/2006/main">
  <p:tag name="DUMMACSH" val="TRUE"/>
</p:tagLst>
</file>

<file path=ppt/tags/tag93.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4.xml><?xml version="1.0" encoding="utf-8"?>
<p:tagLst xmlns:a="http://schemas.openxmlformats.org/drawingml/2006/main" xmlns:r="http://schemas.openxmlformats.org/officeDocument/2006/relationships" xmlns:p="http://schemas.openxmlformats.org/presentationml/2006/main">
  <p:tag name="DUMMACSH" val="TRUE"/>
</p:tagLst>
</file>

<file path=ppt/tags/tag95.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6.xml><?xml version="1.0" encoding="utf-8"?>
<p:tagLst xmlns:a="http://schemas.openxmlformats.org/drawingml/2006/main" xmlns:r="http://schemas.openxmlformats.org/officeDocument/2006/relationships" xmlns:p="http://schemas.openxmlformats.org/presentationml/2006/main">
  <p:tag name="DUMMACSH" val="TRUE"/>
</p:tagLst>
</file>

<file path=ppt/tags/tag97.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98.xml><?xml version="1.0" encoding="utf-8"?>
<p:tagLst xmlns:a="http://schemas.openxmlformats.org/drawingml/2006/main" xmlns:r="http://schemas.openxmlformats.org/officeDocument/2006/relationships" xmlns:p="http://schemas.openxmlformats.org/presentationml/2006/main">
  <p:tag name="DUMMACSH" val="TRUE"/>
</p:tagLst>
</file>

<file path=ppt/tags/tag99.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19743</TotalTime>
  <Words>8268</Words>
  <Application>Microsoft Office PowerPoint</Application>
  <PresentationFormat>On-screen Show (4:3)</PresentationFormat>
  <Paragraphs>1315</Paragraphs>
  <Slides>115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Blends</vt:lpstr>
      <vt:lpstr>Worksheet</vt:lpstr>
      <vt:lpstr>Supercomputing in Plain English Overview: What the Heck is Supercomputing?</vt:lpstr>
      <vt:lpstr>This is an experiment!</vt:lpstr>
      <vt:lpstr>H.323 (Polycom etc) #1</vt:lpstr>
      <vt:lpstr>H.323 (Polycom etc) #2</vt:lpstr>
      <vt:lpstr>Wowza #1</vt:lpstr>
      <vt:lpstr>Wowza #2</vt:lpstr>
      <vt:lpstr>Wowza #3</vt:lpstr>
      <vt:lpstr>Toll Free Phone Bridge</vt:lpstr>
      <vt:lpstr>Please Mute Yourself</vt:lpstr>
      <vt:lpstr>Questions via E-mail Only</vt:lpstr>
      <vt:lpstr>TENTATIVE Schedule</vt:lpstr>
      <vt:lpstr>Supercomputing Exercises #1</vt:lpstr>
      <vt:lpstr>Supercomputing Exercises #2</vt:lpstr>
      <vt:lpstr>Thanks for helping!</vt:lpstr>
      <vt:lpstr>This is an experiment!</vt:lpstr>
      <vt:lpstr>Coming in 2013!</vt:lpstr>
      <vt:lpstr>OK Supercomputing Symposium 2013</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OSCER</vt:lpstr>
      <vt:lpstr>What is OSCER?</vt:lpstr>
      <vt:lpstr>Who is OSCER? Academic Depts</vt:lpstr>
      <vt:lpstr>Who is OSCER? Groups</vt:lpstr>
      <vt:lpstr>Who? Oklahoma Collaborators</vt:lpstr>
      <vt:lpstr>Who Are the Users?</vt:lpstr>
      <vt:lpstr>User Growth Profile</vt:lpstr>
      <vt:lpstr>Biggest Consumers</vt:lpstr>
      <vt:lpstr>Why OSCER?</vt:lpstr>
      <vt:lpstr>Why Bother Teaching Novices?</vt:lpstr>
      <vt:lpstr>What Does OSCER Do? Teaching</vt:lpstr>
      <vt:lpstr>What Does OSCER Do? Rounds</vt:lpstr>
      <vt:lpstr>OSCER Resources</vt:lpstr>
      <vt:lpstr>NEW SUPERCOMPUTER!</vt:lpstr>
      <vt:lpstr>What is a Cluster Supercomputer?</vt:lpstr>
      <vt:lpstr>What a Cluster is ….</vt:lpstr>
      <vt:lpstr>An Actual Cluster</vt:lpstr>
      <vt:lpstr>Condor Pool</vt:lpstr>
      <vt:lpstr>National Lambda Rail</vt:lpstr>
      <vt:lpstr>Internet2</vt:lpstr>
      <vt:lpstr>NSF EPSCoR C2 Grant</vt:lpstr>
      <vt:lpstr>NSF MRI Grant: Petascale Storage</vt:lpstr>
      <vt:lpstr>OK Cyberinfrastructure Initiative</vt:lpstr>
      <vt:lpstr>OCII Goals</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OCII Goal for 2013</vt:lpstr>
      <vt:lpstr> OCII Outcomes: Research</vt:lpstr>
      <vt:lpstr>OCII Outcomes: Teaching</vt:lpstr>
      <vt:lpstr>OCII Outcomes: Resources</vt:lpstr>
      <vt:lpstr>OCII Outcomes: C2 Grant</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Why the Storage Hierarchy?</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Fastest Supercomputer vs. Moore</vt:lpstr>
      <vt:lpstr>Moore: Uncanny!</vt:lpstr>
      <vt:lpstr>Moore’s Law in Practice</vt:lpstr>
      <vt:lpstr>Moore’s Law in Practice</vt:lpstr>
      <vt:lpstr>Moore’s Law in Practice</vt:lpstr>
      <vt:lpstr>Moore’s Law in Practice</vt:lpstr>
      <vt:lpstr>Moore’s Law in Practice</vt:lpstr>
      <vt:lpstr>Moore’s Law on Gene Sequencers</vt:lpstr>
      <vt:lpstr>Why Bother?</vt:lpstr>
      <vt:lpstr>Why Bother with HPC at All?</vt:lpstr>
      <vt:lpstr>Why HPC is Worth the Bother</vt:lpstr>
      <vt:lpstr>The Future is Now</vt:lpstr>
      <vt:lpstr>What does 1 TFLOPs Look Like?</vt:lpstr>
      <vt:lpstr>Coming in 2013!</vt:lpstr>
      <vt:lpstr>OK Supercomputing Symposium 2013</vt:lpstr>
      <vt:lpstr>Thanks for your attention!   Questions? www.oscer.ou.edu</vt:lpstr>
      <vt:lpstr>References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515</cp:revision>
  <cp:lastPrinted>1601-01-01T00:00:00Z</cp:lastPrinted>
  <dcterms:created xsi:type="dcterms:W3CDTF">2001-08-18T12:37:15Z</dcterms:created>
  <dcterms:modified xsi:type="dcterms:W3CDTF">2013-01-22T01:44:52Z</dcterms:modified>
</cp:coreProperties>
</file>