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Default Extension="vml" ContentType="application/vnd.openxmlformats-officedocument.vmlDrawing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xls" ContentType="application/vnd.ms-excel"/>
  <Override PartName="/ppt/tags/tag58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26.xml" ContentType="application/vnd.openxmlformats-officedocument.presentationml.tags+xml"/>
  <Override PartName="/ppt/tags/tag5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78"/>
  </p:notesMasterIdLst>
  <p:handoutMasterIdLst>
    <p:handoutMasterId r:id="rId79"/>
  </p:handoutMasterIdLst>
  <p:sldIdLst>
    <p:sldId id="554" r:id="rId2"/>
    <p:sldId id="650" r:id="rId3"/>
    <p:sldId id="651" r:id="rId4"/>
    <p:sldId id="652" r:id="rId5"/>
    <p:sldId id="661" r:id="rId6"/>
    <p:sldId id="813" r:id="rId7"/>
    <p:sldId id="653" r:id="rId8"/>
    <p:sldId id="663" r:id="rId9"/>
    <p:sldId id="662" r:id="rId10"/>
    <p:sldId id="655" r:id="rId11"/>
    <p:sldId id="656" r:id="rId12"/>
    <p:sldId id="657" r:id="rId13"/>
    <p:sldId id="658" r:id="rId14"/>
    <p:sldId id="659" r:id="rId15"/>
    <p:sldId id="660" r:id="rId16"/>
    <p:sldId id="751" r:id="rId17"/>
    <p:sldId id="752" r:id="rId18"/>
    <p:sldId id="753" r:id="rId19"/>
    <p:sldId id="754" r:id="rId20"/>
    <p:sldId id="755" r:id="rId21"/>
    <p:sldId id="756" r:id="rId22"/>
    <p:sldId id="757" r:id="rId23"/>
    <p:sldId id="758" r:id="rId24"/>
    <p:sldId id="759" r:id="rId25"/>
    <p:sldId id="760" r:id="rId26"/>
    <p:sldId id="761" r:id="rId27"/>
    <p:sldId id="762" r:id="rId28"/>
    <p:sldId id="763" r:id="rId29"/>
    <p:sldId id="764" r:id="rId30"/>
    <p:sldId id="765" r:id="rId31"/>
    <p:sldId id="766" r:id="rId32"/>
    <p:sldId id="767" r:id="rId33"/>
    <p:sldId id="768" r:id="rId34"/>
    <p:sldId id="769" r:id="rId35"/>
    <p:sldId id="770" r:id="rId36"/>
    <p:sldId id="771" r:id="rId37"/>
    <p:sldId id="772" r:id="rId38"/>
    <p:sldId id="773" r:id="rId39"/>
    <p:sldId id="774" r:id="rId40"/>
    <p:sldId id="775" r:id="rId41"/>
    <p:sldId id="776" r:id="rId42"/>
    <p:sldId id="777" r:id="rId43"/>
    <p:sldId id="778" r:id="rId44"/>
    <p:sldId id="779" r:id="rId45"/>
    <p:sldId id="780" r:id="rId46"/>
    <p:sldId id="781" r:id="rId47"/>
    <p:sldId id="782" r:id="rId48"/>
    <p:sldId id="783" r:id="rId49"/>
    <p:sldId id="784" r:id="rId50"/>
    <p:sldId id="785" r:id="rId51"/>
    <p:sldId id="786" r:id="rId52"/>
    <p:sldId id="787" r:id="rId53"/>
    <p:sldId id="788" r:id="rId54"/>
    <p:sldId id="789" r:id="rId55"/>
    <p:sldId id="790" r:id="rId56"/>
    <p:sldId id="791" r:id="rId57"/>
    <p:sldId id="792" r:id="rId58"/>
    <p:sldId id="793" r:id="rId59"/>
    <p:sldId id="794" r:id="rId60"/>
    <p:sldId id="795" r:id="rId61"/>
    <p:sldId id="796" r:id="rId62"/>
    <p:sldId id="797" r:id="rId63"/>
    <p:sldId id="798" r:id="rId64"/>
    <p:sldId id="799" r:id="rId65"/>
    <p:sldId id="800" r:id="rId66"/>
    <p:sldId id="801" r:id="rId67"/>
    <p:sldId id="802" r:id="rId68"/>
    <p:sldId id="803" r:id="rId69"/>
    <p:sldId id="804" r:id="rId70"/>
    <p:sldId id="805" r:id="rId71"/>
    <p:sldId id="806" r:id="rId72"/>
    <p:sldId id="809" r:id="rId73"/>
    <p:sldId id="810" r:id="rId74"/>
    <p:sldId id="811" r:id="rId75"/>
    <p:sldId id="812" r:id="rId76"/>
    <p:sldId id="808" r:id="rId77"/>
  </p:sldIdLst>
  <p:sldSz cx="9144000" cy="6858000" type="screen4x3"/>
  <p:notesSz cx="6858000" cy="9144000"/>
  <p:custDataLst>
    <p:tags r:id="rId80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FF"/>
    <a:srgbClr val="FFCCFF"/>
    <a:srgbClr val="CC99FF"/>
    <a:srgbClr val="800080"/>
    <a:srgbClr val="CC6600"/>
    <a:srgbClr val="008000"/>
    <a:srgbClr val="A50021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575" autoAdjust="0"/>
  </p:normalViewPr>
  <p:slideViewPr>
    <p:cSldViewPr>
      <p:cViewPr varScale="1">
        <p:scale>
          <a:sx n="70" d="100"/>
          <a:sy n="70" d="100"/>
        </p:scale>
        <p:origin x="-11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1041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8" y="2578100"/>
            <a:ext cx="474662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86000" y="6172200"/>
            <a:ext cx="4648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419D801A-45E6-48EB-96F2-D98BF4A1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6329363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A5A790-6F19-4F0E-8844-552503E9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1"/>
          <p:cNvGrpSpPr>
            <a:grpSpLocks/>
          </p:cNvGrpSpPr>
          <p:nvPr userDrawn="1"/>
        </p:nvGrpSpPr>
        <p:grpSpPr bwMode="auto">
          <a:xfrm>
            <a:off x="228600" y="6096000"/>
            <a:ext cx="2362200" cy="598488"/>
            <a:chOff x="384" y="3840"/>
            <a:chExt cx="1488" cy="377"/>
          </a:xfrm>
        </p:grpSpPr>
        <p:pic>
          <p:nvPicPr>
            <p:cNvPr id="3084" name="Picture 15" descr="ou201_logo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912" y="3870"/>
              <a:ext cx="248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5" name="Picture 35" descr="oscer_logo_crimson_20060918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84" y="3840"/>
              <a:ext cx="489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39" descr="ouit_logo_small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1152" y="3840"/>
              <a:ext cx="720" cy="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3081" name="Picture 62" descr="ou201_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14300" y="508000"/>
            <a:ext cx="474663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  <p:sldLayoutId id="2147483692" r:id="rId15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ipe2011@yahoo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hneeman@ou.edu" TargetMode="External"/><Relationship Id="rId2" Type="http://schemas.openxmlformats.org/officeDocument/2006/relationships/hyperlink" Target="http://www.oscer.ou.edu/education.ph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ndberg.com/" TargetMode="External"/><Relationship Id="rId2" Type="http://schemas.openxmlformats.org/officeDocument/2006/relationships/hyperlink" Target="http://www.polycom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nenet.net/" TargetMode="External"/><Relationship Id="rId4" Type="http://schemas.openxmlformats.org/officeDocument/2006/relationships/hyperlink" Target="http://www.lifesize.com/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164.58.250.47/codian_video_decoder.msi" TargetMode="External"/><Relationship Id="rId2" Type="http://schemas.openxmlformats.org/officeDocument/2006/relationships/hyperlink" Target="http://www.oracle.com/technetwork/java/javase/download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164.58.250.47/" TargetMode="Externa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5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xmeeting.sourceforge.net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8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9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0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3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5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6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5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8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0.xml"/><Relationship Id="rId6" Type="http://schemas.openxmlformats.org/officeDocument/2006/relationships/image" Target="../media/image21.jpeg"/><Relationship Id="rId11" Type="http://schemas.openxmlformats.org/officeDocument/2006/relationships/image" Target="../media/image25.png"/><Relationship Id="rId5" Type="http://schemas.openxmlformats.org/officeDocument/2006/relationships/image" Target="../media/image20.jpeg"/><Relationship Id="rId10" Type="http://schemas.openxmlformats.org/officeDocument/2006/relationships/image" Target="../media/image24.jpeg"/><Relationship Id="rId4" Type="http://schemas.openxmlformats.org/officeDocument/2006/relationships/image" Target="../media/image19.jpeg"/><Relationship Id="rId9" Type="http://schemas.openxmlformats.org/officeDocument/2006/relationships/hyperlink" Target="http://symposium2011.oscer.ou.edu/" TargetMode="Externa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hyperlink" Target="http://www.oscer.ou.edu/" TargetMode="Externa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l.com/design/processor/manuals/248966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ple.com/quicktim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9248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Supercomputing</a:t>
            </a:r>
            <a:b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 Plain English</a:t>
            </a:r>
            <a:b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Instruction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Level Parallelism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Henry Neeman, Director</a:t>
            </a:r>
          </a:p>
          <a:p>
            <a:pPr eaLnBrk="1" hangingPunct="1">
              <a:lnSpc>
                <a:spcPct val="70000"/>
              </a:lnSpc>
            </a:pPr>
            <a:r>
              <a:rPr lang="en-US" b="1" dirty="0" smtClean="0"/>
              <a:t>OU Supercomputing Center for Education &amp; Research</a:t>
            </a:r>
          </a:p>
          <a:p>
            <a:pPr eaLnBrk="1" hangingPunct="1">
              <a:lnSpc>
                <a:spcPct val="70000"/>
              </a:lnSpc>
            </a:pPr>
            <a:r>
              <a:rPr lang="en-US" sz="2200" b="1" dirty="0" smtClean="0"/>
              <a:t>University of Oklahoma Information Technology</a:t>
            </a:r>
          </a:p>
          <a:p>
            <a:pPr eaLnBrk="1" hangingPunct="1">
              <a:lnSpc>
                <a:spcPct val="70000"/>
              </a:lnSpc>
            </a:pPr>
            <a:r>
              <a:rPr lang="en-US" sz="2000" b="1" dirty="0" smtClean="0"/>
              <a:t>Tuesday February </a:t>
            </a:r>
            <a:r>
              <a:rPr lang="en-US" sz="2000" b="1" dirty="0" smtClean="0"/>
              <a:t>22</a:t>
            </a:r>
            <a:r>
              <a:rPr lang="en-US" sz="2000" b="1" dirty="0" smtClean="0"/>
              <a:t> </a:t>
            </a:r>
            <a:r>
              <a:rPr lang="en-US" sz="2000" b="1" dirty="0" smtClean="0"/>
              <a:t>2011</a:t>
            </a:r>
          </a:p>
        </p:txBody>
      </p:sp>
      <p:grpSp>
        <p:nvGrpSpPr>
          <p:cNvPr id="11269" name="Group 11"/>
          <p:cNvGrpSpPr>
            <a:grpSpLocks/>
          </p:cNvGrpSpPr>
          <p:nvPr/>
        </p:nvGrpSpPr>
        <p:grpSpPr bwMode="auto">
          <a:xfrm>
            <a:off x="2362200" y="4876800"/>
            <a:ext cx="5029200" cy="1354138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EA5B2-C75C-4B5B-98BE-64AAADC248CE}" type="slidenum">
              <a:rPr lang="en-US"/>
              <a:pPr/>
              <a:t>10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Phone Bridge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If all else fails, you can call into our toll free phone bridge: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1-866-285-7778, access code 6483137#</a:t>
            </a:r>
          </a:p>
          <a:p>
            <a:pPr>
              <a:buFont typeface="Wingdings" pitchFamily="2" charset="2"/>
              <a:buNone/>
            </a:pPr>
            <a:r>
              <a:rPr lang="en-US"/>
              <a:t>Please mute yourself and use the phone to listen.</a:t>
            </a:r>
          </a:p>
          <a:p>
            <a:pPr>
              <a:buFont typeface="Wingdings" pitchFamily="2" charset="2"/>
              <a:buNone/>
            </a:pPr>
            <a:r>
              <a:rPr lang="en-US"/>
              <a:t>Don’t worry, we’ll call out slide numbers as we go.</a:t>
            </a:r>
          </a:p>
          <a:p>
            <a:pPr>
              <a:buFont typeface="Wingdings" pitchFamily="2" charset="2"/>
              <a:buNone/>
            </a:pPr>
            <a:r>
              <a:rPr lang="en-US"/>
              <a:t>Please use the phone bridge </a:t>
            </a:r>
            <a:r>
              <a:rPr lang="en-US" b="1" u="sng"/>
              <a:t>ONLY</a:t>
            </a:r>
            <a:r>
              <a:rPr lang="en-US"/>
              <a:t> if you cannot connect any other way: the phone bridge is charged per connection per minute, so our preference is to minimize the number of connections.</a:t>
            </a:r>
          </a:p>
          <a:p>
            <a:pPr>
              <a:buFont typeface="Wingdings" pitchFamily="2" charset="2"/>
              <a:buNone/>
            </a:pPr>
            <a:r>
              <a:rPr lang="en-US"/>
              <a:t>Many thanks to Amy Apon and U Arkansas for providing the toll free phone bridge.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11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Please Mute Yourself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No matter how you connect, please mute yourself, so that we cannot hear you.</a:t>
            </a:r>
          </a:p>
          <a:p>
            <a:pPr>
              <a:buFont typeface="Wingdings" pitchFamily="2" charset="2"/>
              <a:buNone/>
            </a:pPr>
            <a:r>
              <a:rPr lang="en-US"/>
              <a:t>At OU, 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/>
              <a:t>That way, we won’t have problems with echo cancellation.</a:t>
            </a:r>
          </a:p>
          <a:p>
            <a:pPr>
              <a:buFont typeface="Wingdings" pitchFamily="2" charset="2"/>
              <a:buNone/>
            </a:pPr>
            <a:r>
              <a:rPr lang="en-US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/>
              <a:t>So for questions, you’ll need to send some kind of text.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4F5EC7-229E-472C-A577-0EE5257C4F8A}" type="slidenum">
              <a:rPr lang="en-US"/>
              <a:pPr/>
              <a:t>12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Questions via Text: iLinc or E-mail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Ask questions via </a:t>
            </a:r>
            <a:r>
              <a:rPr lang="en-US" dirty="0" smtClean="0"/>
              <a:t>e-mail </a:t>
            </a:r>
            <a:r>
              <a:rPr lang="en-US" dirty="0"/>
              <a:t>to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hlinkClick r:id="rId2"/>
              </a:rPr>
              <a:t>sipe2011@yahoo.com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All questions will be read out loud and then answered out loud.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13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OSCER operations staff (Brandon George, Dave Akin, Brett Zimmerman, Josh Alexander</a:t>
            </a:r>
            <a:r>
              <a:rPr lang="en-US" sz="20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Horst </a:t>
            </a:r>
            <a:r>
              <a:rPr lang="en-US" sz="2000" dirty="0" err="1" smtClean="0"/>
              <a:t>Severini</a:t>
            </a:r>
            <a:r>
              <a:rPr lang="en-US" sz="2000" dirty="0" smtClean="0"/>
              <a:t>, OSCER Associate Director for Remote &amp; Heterogeneous Computing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OU Research Campus staff (Patrick Calhoun, </a:t>
            </a:r>
            <a:r>
              <a:rPr lang="en-US" sz="2000" dirty="0" smtClean="0"/>
              <a:t>Mark </a:t>
            </a:r>
            <a:r>
              <a:rPr lang="en-US" sz="2000" dirty="0" err="1" smtClean="0"/>
              <a:t>McAvoy</a:t>
            </a:r>
            <a:r>
              <a:rPr lang="en-US" sz="2000" dirty="0" smtClean="0"/>
              <a:t>)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Kevin Blake, OU IT (videographer)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John Chapman, Jeff </a:t>
            </a:r>
            <a:r>
              <a:rPr lang="en-US" sz="2000" dirty="0" err="1" smtClean="0"/>
              <a:t>Pummill</a:t>
            </a:r>
            <a:r>
              <a:rPr lang="en-US" sz="2000" dirty="0" smtClean="0"/>
              <a:t> </a:t>
            </a:r>
            <a:r>
              <a:rPr lang="en-US" sz="2000" dirty="0"/>
              <a:t>and Amy </a:t>
            </a:r>
            <a:r>
              <a:rPr lang="en-US" sz="2000" dirty="0" err="1"/>
              <a:t>Apon</a:t>
            </a:r>
            <a:r>
              <a:rPr lang="en-US" sz="2000" dirty="0"/>
              <a:t>, U Arkansas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James Deaton and Roger Holder, </a:t>
            </a:r>
            <a:r>
              <a:rPr lang="en-US" sz="2000" dirty="0" err="1" smtClean="0"/>
              <a:t>OneNet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Tim Miller, Wake Forest U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Jamie </a:t>
            </a:r>
            <a:r>
              <a:rPr lang="en-US" sz="2000" dirty="0" err="1" smtClean="0"/>
              <a:t>Hegarty</a:t>
            </a:r>
            <a:r>
              <a:rPr lang="en-US" sz="2000" dirty="0" smtClean="0"/>
              <a:t> </a:t>
            </a:r>
            <a:r>
              <a:rPr lang="en-US" sz="2000" dirty="0" err="1" smtClean="0"/>
              <a:t>Schwettmann</a:t>
            </a:r>
            <a:r>
              <a:rPr lang="en-US" sz="2000" dirty="0" smtClean="0"/>
              <a:t>, i11 Industries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66C146-843B-48F7-A792-92EF9FF3154A}" type="slidenum">
              <a:rPr lang="en-US"/>
              <a:pPr/>
              <a:t>14</a:t>
            </a:fld>
            <a:endParaRPr 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It’s the nature of these kinds of videoconferences that </a:t>
            </a:r>
            <a:r>
              <a:rPr lang="en-US" b="1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/>
              <a:t>Remember, if all else fails, you always have the toll free phone bridge to fall back 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494C96-A8C8-4EB8-BBEB-189F763251B2}" type="slidenum">
              <a:rPr lang="en-US"/>
              <a:pPr/>
              <a:t>15</a:t>
            </a:fld>
            <a:endParaRPr lang="en-US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Supercomputing Exercises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Want to do the “Supercomputing in Plain English” exercises?</a:t>
            </a:r>
          </a:p>
          <a:p>
            <a:pPr>
              <a:lnSpc>
                <a:spcPct val="90000"/>
              </a:lnSpc>
            </a:pPr>
            <a:r>
              <a:rPr lang="en-US" dirty="0"/>
              <a:t>The first exercise is already posted at: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hlinkClick r:id="rId2"/>
              </a:rPr>
              <a:t>http://www.oscer.ou.edu/education.php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If you don’t yet have a supercomputer account, you can get a temporary account, just for the “Supercomputing in Plain English” exercises, by sending e-mail to: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hlinkClick r:id="rId3"/>
              </a:rPr>
              <a:t>hneeman@ou.edu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Please note that this account is for doing the </a:t>
            </a:r>
            <a:r>
              <a:rPr lang="en-US" b="1" u="sng" dirty="0"/>
              <a:t>exercises only</a:t>
            </a:r>
            <a:r>
              <a:rPr lang="en-US" dirty="0"/>
              <a:t>, and will be shut down at the end of the series.</a:t>
            </a:r>
          </a:p>
          <a:p>
            <a:pPr>
              <a:lnSpc>
                <a:spcPct val="90000"/>
              </a:lnSpc>
            </a:pPr>
            <a:r>
              <a:rPr lang="en-US" dirty="0"/>
              <a:t>This week’s </a:t>
            </a:r>
            <a:r>
              <a:rPr lang="en-US" dirty="0" smtClean="0"/>
              <a:t>Tiling exercise </a:t>
            </a:r>
            <a:r>
              <a:rPr lang="en-US" dirty="0"/>
              <a:t>will </a:t>
            </a:r>
            <a:r>
              <a:rPr lang="en-US" dirty="0" smtClean="0"/>
              <a:t>give you experience optimizing performance by finding the best tile size.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 smtClean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B61166-5CDE-4E46-92A3-0BE563982B7A}" type="slidenum">
              <a:rPr lang="en-US"/>
              <a:pPr/>
              <a:t>16</a:t>
            </a:fld>
            <a:endParaRPr lang="en-US"/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5029200"/>
          </a:xfrm>
        </p:spPr>
        <p:txBody>
          <a:bodyPr/>
          <a:lstStyle/>
          <a:p>
            <a:r>
              <a:rPr lang="en-US" dirty="0"/>
              <a:t>What is Instruction-Level Parallelism?</a:t>
            </a:r>
          </a:p>
          <a:p>
            <a:r>
              <a:rPr lang="en-US" dirty="0"/>
              <a:t>Scalar Operation</a:t>
            </a:r>
          </a:p>
          <a:p>
            <a:r>
              <a:rPr lang="en-US" dirty="0"/>
              <a:t>Loops</a:t>
            </a:r>
          </a:p>
          <a:p>
            <a:r>
              <a:rPr lang="en-US" dirty="0"/>
              <a:t>Pipelining</a:t>
            </a:r>
          </a:p>
          <a:p>
            <a:pPr>
              <a:lnSpc>
                <a:spcPct val="80000"/>
              </a:lnSpc>
            </a:pPr>
            <a:r>
              <a:rPr lang="en-US" dirty="0"/>
              <a:t>Loop Performance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Superpipelining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Vectors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 Real Example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DEEF5-8931-4F1E-B546-FE6F99995A9E}" type="slidenum">
              <a:rPr lang="en-US"/>
              <a:pPr/>
              <a:t>17</a:t>
            </a:fld>
            <a:endParaRPr lang="en-US"/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838200"/>
          </a:xfrm>
        </p:spPr>
        <p:txBody>
          <a:bodyPr/>
          <a:lstStyle/>
          <a:p>
            <a:r>
              <a:rPr lang="en-US"/>
              <a:t>Parallelism</a:t>
            </a:r>
          </a:p>
        </p:txBody>
      </p:sp>
      <p:pic>
        <p:nvPicPr>
          <p:cNvPr id="559107" name="Picture 3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86200"/>
            <a:ext cx="3167063" cy="2136775"/>
          </a:xfrm>
          <a:prstGeom prst="rect">
            <a:avLst/>
          </a:prstGeom>
          <a:noFill/>
        </p:spPr>
      </p:pic>
      <p:pic>
        <p:nvPicPr>
          <p:cNvPr id="559108" name="Picture 4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124200"/>
            <a:ext cx="1143000" cy="771525"/>
          </a:xfrm>
          <a:prstGeom prst="rect">
            <a:avLst/>
          </a:prstGeom>
          <a:noFill/>
        </p:spPr>
      </p:pic>
      <p:pic>
        <p:nvPicPr>
          <p:cNvPr id="559109" name="Picture 5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124200"/>
            <a:ext cx="1143000" cy="771525"/>
          </a:xfrm>
          <a:prstGeom prst="rect">
            <a:avLst/>
          </a:prstGeom>
          <a:noFill/>
        </p:spPr>
      </p:pic>
      <p:pic>
        <p:nvPicPr>
          <p:cNvPr id="559110" name="Picture 6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286000"/>
            <a:ext cx="1143000" cy="771525"/>
          </a:xfrm>
          <a:prstGeom prst="rect">
            <a:avLst/>
          </a:prstGeom>
          <a:noFill/>
        </p:spPr>
      </p:pic>
      <p:pic>
        <p:nvPicPr>
          <p:cNvPr id="559111" name="Picture 7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286000"/>
            <a:ext cx="1143000" cy="771525"/>
          </a:xfrm>
          <a:prstGeom prst="rect">
            <a:avLst/>
          </a:prstGeom>
          <a:noFill/>
        </p:spPr>
      </p:pic>
      <p:pic>
        <p:nvPicPr>
          <p:cNvPr id="559112" name="Picture 8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286000"/>
            <a:ext cx="1143000" cy="771525"/>
          </a:xfrm>
          <a:prstGeom prst="rect">
            <a:avLst/>
          </a:prstGeom>
          <a:noFill/>
        </p:spPr>
      </p:pic>
      <p:pic>
        <p:nvPicPr>
          <p:cNvPr id="559113" name="Picture 9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371600"/>
            <a:ext cx="1143000" cy="771525"/>
          </a:xfrm>
          <a:prstGeom prst="rect">
            <a:avLst/>
          </a:prstGeom>
          <a:noFill/>
        </p:spPr>
      </p:pic>
      <p:pic>
        <p:nvPicPr>
          <p:cNvPr id="559114" name="Picture 10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371600"/>
            <a:ext cx="1143000" cy="771525"/>
          </a:xfrm>
          <a:prstGeom prst="rect">
            <a:avLst/>
          </a:prstGeom>
          <a:noFill/>
        </p:spPr>
      </p:pic>
      <p:pic>
        <p:nvPicPr>
          <p:cNvPr id="559115" name="Picture 11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371600"/>
            <a:ext cx="1143000" cy="771525"/>
          </a:xfrm>
          <a:prstGeom prst="rect">
            <a:avLst/>
          </a:prstGeom>
          <a:noFill/>
        </p:spPr>
      </p:pic>
      <p:pic>
        <p:nvPicPr>
          <p:cNvPr id="559116" name="Picture 12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962400"/>
            <a:ext cx="1143000" cy="771525"/>
          </a:xfrm>
          <a:prstGeom prst="rect">
            <a:avLst/>
          </a:prstGeom>
          <a:noFill/>
        </p:spPr>
      </p:pic>
      <p:pic>
        <p:nvPicPr>
          <p:cNvPr id="559117" name="Picture 13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962400"/>
            <a:ext cx="1143000" cy="771525"/>
          </a:xfrm>
          <a:prstGeom prst="rect">
            <a:avLst/>
          </a:prstGeom>
          <a:noFill/>
        </p:spPr>
      </p:pic>
      <p:pic>
        <p:nvPicPr>
          <p:cNvPr id="559118" name="Picture 14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124200"/>
            <a:ext cx="1143000" cy="771525"/>
          </a:xfrm>
          <a:prstGeom prst="rect">
            <a:avLst/>
          </a:prstGeom>
          <a:noFill/>
        </p:spPr>
      </p:pic>
      <p:pic>
        <p:nvPicPr>
          <p:cNvPr id="559119" name="Picture 15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962400"/>
            <a:ext cx="1143000" cy="771525"/>
          </a:xfrm>
          <a:prstGeom prst="rect">
            <a:avLst/>
          </a:prstGeom>
          <a:noFill/>
        </p:spPr>
      </p:pic>
      <p:pic>
        <p:nvPicPr>
          <p:cNvPr id="559120" name="Picture 16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876800"/>
            <a:ext cx="1143000" cy="771525"/>
          </a:xfrm>
          <a:prstGeom prst="rect">
            <a:avLst/>
          </a:prstGeom>
          <a:noFill/>
        </p:spPr>
      </p:pic>
      <p:pic>
        <p:nvPicPr>
          <p:cNvPr id="559121" name="Picture 17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4876800"/>
            <a:ext cx="1143000" cy="771525"/>
          </a:xfrm>
          <a:prstGeom prst="rect">
            <a:avLst/>
          </a:prstGeom>
          <a:noFill/>
        </p:spPr>
      </p:pic>
      <p:pic>
        <p:nvPicPr>
          <p:cNvPr id="559122" name="Picture 18" descr="bd049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876800"/>
            <a:ext cx="1143000" cy="771525"/>
          </a:xfrm>
          <a:prstGeom prst="rect">
            <a:avLst/>
          </a:prstGeom>
          <a:noFill/>
        </p:spPr>
      </p:pic>
      <p:sp>
        <p:nvSpPr>
          <p:cNvPr id="559123" name="Text Box 19"/>
          <p:cNvSpPr txBox="1">
            <a:spLocks noChangeArrowheads="1"/>
          </p:cNvSpPr>
          <p:nvPr/>
        </p:nvSpPr>
        <p:spPr bwMode="auto">
          <a:xfrm>
            <a:off x="1371600" y="3429000"/>
            <a:ext cx="1901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Less fish …</a:t>
            </a:r>
          </a:p>
        </p:txBody>
      </p:sp>
      <p:sp>
        <p:nvSpPr>
          <p:cNvPr id="559124" name="Text Box 20"/>
          <p:cNvSpPr txBox="1">
            <a:spLocks noChangeArrowheads="1"/>
          </p:cNvSpPr>
          <p:nvPr/>
        </p:nvSpPr>
        <p:spPr bwMode="auto">
          <a:xfrm>
            <a:off x="5562600" y="5562600"/>
            <a:ext cx="1695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More fish!</a:t>
            </a:r>
          </a:p>
        </p:txBody>
      </p:sp>
      <p:sp>
        <p:nvSpPr>
          <p:cNvPr id="559125" name="Text Box 21"/>
          <p:cNvSpPr txBox="1">
            <a:spLocks noChangeArrowheads="1"/>
          </p:cNvSpPr>
          <p:nvPr/>
        </p:nvSpPr>
        <p:spPr bwMode="auto">
          <a:xfrm>
            <a:off x="762000" y="1219200"/>
            <a:ext cx="36576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b="1" i="1" u="sng"/>
              <a:t>Parallelism</a:t>
            </a:r>
            <a:r>
              <a:rPr lang="en-US" sz="2800"/>
              <a:t> means doing multiple things at the same time: You can get more work done in the same time.</a:t>
            </a:r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600200" y="6172200"/>
            <a:ext cx="5334000" cy="457200"/>
          </a:xfrm>
        </p:spPr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 smtClean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A3B4BA-844A-4982-8C95-C5BA2DD669E3}" type="slidenum">
              <a:rPr lang="en-US"/>
              <a:pPr/>
              <a:t>18</a:t>
            </a:fld>
            <a:endParaRPr lang="en-US"/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ILP?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 dirty="0"/>
              <a:t>Instruction-Level Parallelism</a:t>
            </a:r>
            <a:r>
              <a:rPr lang="en-US" dirty="0"/>
              <a:t> (ILP) is a set of techniques for </a:t>
            </a:r>
            <a:r>
              <a:rPr lang="en-US" b="1" u="sng" dirty="0">
                <a:solidFill>
                  <a:schemeClr val="folHlink"/>
                </a:solidFill>
              </a:rPr>
              <a:t>executing</a:t>
            </a:r>
            <a:r>
              <a:rPr lang="en-US" u="sng" dirty="0">
                <a:solidFill>
                  <a:schemeClr val="folHlink"/>
                </a:solidFill>
              </a:rPr>
              <a:t> </a:t>
            </a:r>
            <a:r>
              <a:rPr lang="en-US" b="1" u="sng" dirty="0">
                <a:solidFill>
                  <a:schemeClr val="folHlink"/>
                </a:solidFill>
              </a:rPr>
              <a:t>multiple instructions at the same time within the same CPU core</a:t>
            </a:r>
            <a:r>
              <a:rPr lang="en-US" b="1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(Note that ILP has </a:t>
            </a:r>
            <a:r>
              <a:rPr lang="en-US" b="1" u="sng" dirty="0"/>
              <a:t>nothing to do with multicore</a:t>
            </a:r>
            <a:r>
              <a:rPr lang="en-US" dirty="0"/>
              <a:t>.)</a:t>
            </a:r>
          </a:p>
          <a:p>
            <a:pPr>
              <a:buFont typeface="Wingdings" pitchFamily="2" charset="2"/>
              <a:buNone/>
            </a:pPr>
            <a:r>
              <a:rPr lang="en-US" b="1" u="sng" dirty="0"/>
              <a:t>The problem</a:t>
            </a:r>
            <a:r>
              <a:rPr lang="en-US" dirty="0" smtClean="0"/>
              <a:t>: A CPU core has </a:t>
            </a:r>
            <a:r>
              <a:rPr lang="en-US" dirty="0"/>
              <a:t>lots of circuitry, and at any given time, most of it is idle, which is wasteful.</a:t>
            </a:r>
          </a:p>
          <a:p>
            <a:pPr>
              <a:buFont typeface="Wingdings" pitchFamily="2" charset="2"/>
              <a:buNone/>
            </a:pPr>
            <a:r>
              <a:rPr lang="en-US" b="1" u="sng" dirty="0"/>
              <a:t>The solution</a:t>
            </a:r>
            <a:r>
              <a:rPr lang="en-US" dirty="0"/>
              <a:t>: </a:t>
            </a:r>
            <a:r>
              <a:rPr lang="en-US" dirty="0" smtClean="0"/>
              <a:t>Have </a:t>
            </a:r>
            <a:r>
              <a:rPr lang="en-US" dirty="0"/>
              <a:t>different parts of the CPU </a:t>
            </a:r>
            <a:r>
              <a:rPr lang="en-US" dirty="0" smtClean="0"/>
              <a:t>core work </a:t>
            </a:r>
            <a:r>
              <a:rPr lang="en-US" dirty="0"/>
              <a:t>on different operations at the same time: If the CPU </a:t>
            </a:r>
            <a:r>
              <a:rPr lang="en-US" dirty="0" smtClean="0"/>
              <a:t>core has </a:t>
            </a:r>
            <a:r>
              <a:rPr lang="en-US" dirty="0"/>
              <a:t>the ability to work on 10 operations at a time, then the program can, in principle, run as much as 10 times as fast (although in practice, not quite so much).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634F9F-DDE2-4B2B-AB63-EAAA757C4B1B}" type="slidenum">
              <a:rPr lang="en-US"/>
              <a:pPr/>
              <a:t>19</a:t>
            </a:fld>
            <a:endParaRPr lang="en-US"/>
          </a:p>
        </p:txBody>
      </p:sp>
      <p:sp>
        <p:nvSpPr>
          <p:cNvPr id="561154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2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It’s the nature of these kinds of videoconferences that </a:t>
            </a:r>
            <a:r>
              <a:rPr lang="en-US" b="1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/>
              <a:t>Remember, if all else fails, you always have the toll free phone bridge to fall back 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C92C70-E7BA-4B71-A630-6990A5603EF7}" type="slidenum">
              <a:rPr lang="en-US"/>
              <a:pPr/>
              <a:t>20</a:t>
            </a:fld>
            <a:endParaRPr 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You Shouldn’t Panic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1600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general, the compiler and the CPU will do most of the heavy lifting for instruction-level parallelism.</a:t>
            </a:r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3606800" y="2743200"/>
            <a:ext cx="23685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 b="1">
                <a:solidFill>
                  <a:schemeClr val="folHlink"/>
                </a:solidFill>
              </a:rPr>
              <a:t>BUT: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1066800" y="3886200"/>
            <a:ext cx="671036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 b="1">
                <a:solidFill>
                  <a:schemeClr val="hlink"/>
                </a:solidFill>
              </a:rPr>
              <a:t>You need to be aware of ILP, because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how your code is structured affects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how much ILP the compiler and the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CPU can give you.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E51EB3-D513-4DF5-8130-DC86B77D05DD}" type="slidenum">
              <a:rPr lang="en-US"/>
              <a:pPr/>
              <a:t>21</a:t>
            </a:fld>
            <a:endParaRPr lang="en-US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Kinds of ILP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648200"/>
          </a:xfrm>
        </p:spPr>
        <p:txBody>
          <a:bodyPr/>
          <a:lstStyle/>
          <a:p>
            <a:r>
              <a:rPr lang="en-US" b="1" i="1" u="sng"/>
              <a:t>Superscalar</a:t>
            </a:r>
            <a:r>
              <a:rPr lang="en-US"/>
              <a:t>: Perform multiple operations at the same time (for example, simultaneously perform an add, a multiply and a load).</a:t>
            </a:r>
          </a:p>
          <a:p>
            <a:r>
              <a:rPr lang="en-US" b="1" i="1" u="sng"/>
              <a:t>Pipeline</a:t>
            </a:r>
            <a:r>
              <a:rPr lang="en-US"/>
              <a:t>: Start performing an operation on one piece of data while finishing the same operation on another piece of data – perform different </a:t>
            </a:r>
            <a:r>
              <a:rPr lang="en-US" b="1" i="1" u="sng"/>
              <a:t>stages</a:t>
            </a:r>
            <a:r>
              <a:rPr lang="en-US"/>
              <a:t> of the same operation on different sets of operands at the same time (like an assembly line).</a:t>
            </a:r>
          </a:p>
          <a:p>
            <a:r>
              <a:rPr lang="en-US" b="1" i="1" u="sng"/>
              <a:t>Superpipeline</a:t>
            </a:r>
            <a:r>
              <a:rPr lang="en-US"/>
              <a:t>: A combination of superscalar and pipelining – perform multiple pipelined operations at the same time.</a:t>
            </a:r>
          </a:p>
          <a:p>
            <a:r>
              <a:rPr lang="en-US" b="1" i="1" u="sng"/>
              <a:t>Vector</a:t>
            </a:r>
            <a:r>
              <a:rPr lang="en-US"/>
              <a:t>: Load multiple pieces of data into special registers and perform the same operation on all of them at the same time.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FE15F1-6345-4F76-A9FC-421A66A29E3B}" type="slidenum">
              <a:rPr lang="en-US"/>
              <a:pPr/>
              <a:t>22</a:t>
            </a:fld>
            <a:endParaRPr 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an Instruction?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b="1" i="1" u="sng" dirty="0"/>
              <a:t>Memory</a:t>
            </a:r>
            <a:r>
              <a:rPr lang="en-US" dirty="0"/>
              <a:t>: For example, load a value from a specific address in main memory into a specific register, or store a value from a specific register into a specific address in main memory.</a:t>
            </a:r>
          </a:p>
          <a:p>
            <a:pPr>
              <a:spcBef>
                <a:spcPts val="0"/>
              </a:spcBef>
            </a:pPr>
            <a:r>
              <a:rPr lang="en-US" b="1" i="1" u="sng" dirty="0"/>
              <a:t>Arithmetic</a:t>
            </a:r>
            <a:r>
              <a:rPr lang="en-US" dirty="0"/>
              <a:t>: For example, add two specific registers together and put their sum in a specific register – or subtract, multiply, divide, square root, etc.</a:t>
            </a:r>
          </a:p>
          <a:p>
            <a:pPr>
              <a:spcBef>
                <a:spcPts val="0"/>
              </a:spcBef>
            </a:pPr>
            <a:r>
              <a:rPr lang="en-US" b="1" i="1" u="sng" dirty="0"/>
              <a:t>Logical</a:t>
            </a:r>
            <a:r>
              <a:rPr lang="en-US" dirty="0"/>
              <a:t>: For example, determine whether two registers both contain nonzero values (“</a:t>
            </a:r>
            <a:r>
              <a:rPr lang="en-US" b="1" dirty="0"/>
              <a:t>AND</a:t>
            </a:r>
            <a:r>
              <a:rPr lang="en-US" dirty="0"/>
              <a:t>”).</a:t>
            </a:r>
          </a:p>
          <a:p>
            <a:pPr>
              <a:spcBef>
                <a:spcPts val="0"/>
              </a:spcBef>
            </a:pPr>
            <a:r>
              <a:rPr lang="en-US" b="1" i="1" u="sng" dirty="0"/>
              <a:t>Branch</a:t>
            </a:r>
            <a:r>
              <a:rPr lang="en-US" dirty="0"/>
              <a:t>: Jump from one sequence of instructions to another (for example, function call).</a:t>
            </a:r>
          </a:p>
          <a:p>
            <a:pPr>
              <a:spcBef>
                <a:spcPts val="0"/>
              </a:spcBef>
            </a:pPr>
            <a:r>
              <a:rPr lang="en-US" dirty="0"/>
              <a:t>… and so on ….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35573C-AF88-4223-812F-EE3F9F666C5F}" type="slidenum">
              <a:rPr lang="en-US"/>
              <a:pPr/>
              <a:t>23</a:t>
            </a:fld>
            <a:endParaRPr 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a Cycle?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95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You’ve heard people talk about having a 2 GHz processor or a 3 GHz processor or whatever.  (For example, </a:t>
            </a:r>
            <a:r>
              <a:rPr lang="en-US" dirty="0" smtClean="0"/>
              <a:t>consider a </a:t>
            </a:r>
            <a:r>
              <a:rPr lang="en-US" dirty="0"/>
              <a:t>laptop </a:t>
            </a:r>
            <a:r>
              <a:rPr lang="en-US" dirty="0" smtClean="0"/>
              <a:t>with </a:t>
            </a:r>
            <a:r>
              <a:rPr lang="en-US" dirty="0"/>
              <a:t>a </a:t>
            </a:r>
            <a:r>
              <a:rPr lang="en-US" dirty="0" smtClean="0"/>
              <a:t>1.6 </a:t>
            </a:r>
            <a:r>
              <a:rPr lang="en-US" dirty="0"/>
              <a:t>GHz </a:t>
            </a:r>
            <a:r>
              <a:rPr lang="en-US" dirty="0" smtClean="0"/>
              <a:t>Core 2 </a:t>
            </a:r>
            <a:r>
              <a:rPr lang="en-US" dirty="0"/>
              <a:t>Duo.)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Inside every CPU is a little clock that ticks with a fixed </a:t>
            </a:r>
            <a:r>
              <a:rPr lang="en-US" dirty="0" smtClean="0"/>
              <a:t>frequency.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We </a:t>
            </a:r>
            <a:r>
              <a:rPr lang="en-US" dirty="0"/>
              <a:t>call each tick of the CPU clock a </a:t>
            </a:r>
            <a:r>
              <a:rPr lang="en-US" b="1" i="1" u="sng" dirty="0">
                <a:solidFill>
                  <a:schemeClr val="folHlink"/>
                </a:solidFill>
              </a:rPr>
              <a:t>clock cycle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/>
              <a:t>or a </a:t>
            </a:r>
            <a:r>
              <a:rPr lang="en-US" b="1" i="1" u="sng" dirty="0">
                <a:solidFill>
                  <a:schemeClr val="folHlink"/>
                </a:solidFill>
              </a:rPr>
              <a:t>cycle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So a 2 GHz processor has 2 billion clock cycles per second.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Typically, a primitive operation (for example, add, multiply, divide) takes a fixed number of cycles to execute (assuming no pipelining).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953000"/>
            <a:ext cx="6429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DB9C48-7DC0-414E-B74D-0FC21F5A3867}" type="slidenum">
              <a:rPr lang="en-US"/>
              <a:pPr/>
              <a:t>24</a:t>
            </a:fld>
            <a:endParaRPr lang="en-US"/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the Relevance of Cycles?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Typically, a primitive operation (for example, add, multiply, divide) takes a fixed number of cycles to execute (assuming no pipelining).</a:t>
            </a:r>
          </a:p>
          <a:p>
            <a:pPr>
              <a:lnSpc>
                <a:spcPct val="90000"/>
              </a:lnSpc>
            </a:pPr>
            <a:r>
              <a:rPr lang="en-US" dirty="0"/>
              <a:t>IBM POWER4 </a:t>
            </a:r>
            <a:r>
              <a:rPr lang="en-US" baseline="30000" dirty="0"/>
              <a:t>[1]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Multiply or add:  6 cycles (64 bit floating point)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Load:                   4 cycles from L1 cache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                               14 cycles from L2 cache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Intel </a:t>
            </a:r>
            <a:r>
              <a:rPr lang="en-US" dirty="0"/>
              <a:t>Pentium4 EM64T (Core) </a:t>
            </a:r>
            <a:r>
              <a:rPr lang="en-US" baseline="30000" dirty="0"/>
              <a:t>[2]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Multiply:                       7 cycles (64 bit floating point)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Add, subtract:               5 cycles (64 bit floating point)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Divide:                        38 cycles (64 bit floating point)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Square root:                39 cycles (64 bit floating point)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Tangent:            240-300 cycles (64 bit floating point)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pic>
        <p:nvPicPr>
          <p:cNvPr id="566276" name="Picture 4" descr="soonerfron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362200"/>
            <a:ext cx="657225" cy="1371600"/>
          </a:xfrm>
          <a:prstGeom prst="rect">
            <a:avLst/>
          </a:prstGeom>
          <a:noFill/>
        </p:spPr>
      </p:pic>
      <p:pic>
        <p:nvPicPr>
          <p:cNvPr id="566277" name="Picture 5" descr="topdawg_200510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4267200"/>
            <a:ext cx="1084263" cy="144462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Scalar Operation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E36C1-8C92-4EAB-B421-78E4F53AA2FE}" type="slidenum">
              <a:rPr lang="en-US"/>
              <a:pPr/>
              <a:t>26</a:t>
            </a:fld>
            <a:endParaRPr lang="en-US"/>
          </a:p>
        </p:txBody>
      </p:sp>
      <p:sp>
        <p:nvSpPr>
          <p:cNvPr id="568322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1CB573-8337-485A-A721-C8F92EBC2BDA}" type="slidenum">
              <a:rPr lang="en-US"/>
              <a:pPr/>
              <a:t>27</a:t>
            </a:fld>
            <a:endParaRPr lang="en-US"/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Scalar Operation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0475" y="2133600"/>
            <a:ext cx="4483100" cy="38862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 register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Multiply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Multiply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Add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+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Store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z</a:t>
            </a:r>
          </a:p>
          <a:p>
            <a:pPr marL="609600" indent="-60960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endParaRPr lang="en-US">
              <a:latin typeface="Courier New" pitchFamily="49" charset="0"/>
            </a:endParaRPr>
          </a:p>
        </p:txBody>
      </p:sp>
      <p:sp>
        <p:nvSpPr>
          <p:cNvPr id="569348" name="Text Box 4"/>
          <p:cNvSpPr txBox="1">
            <a:spLocks noChangeArrowheads="1"/>
          </p:cNvSpPr>
          <p:nvPr/>
        </p:nvSpPr>
        <p:spPr bwMode="auto">
          <a:xfrm>
            <a:off x="2544763" y="1181100"/>
            <a:ext cx="4584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hlink"/>
                </a:solidFill>
                <a:latin typeface="Courier New" pitchFamily="49" charset="0"/>
              </a:rPr>
              <a:t>z = a * b + c * d;</a:t>
            </a:r>
          </a:p>
        </p:txBody>
      </p:sp>
      <p:sp>
        <p:nvSpPr>
          <p:cNvPr id="569349" name="Text Box 5"/>
          <p:cNvSpPr txBox="1">
            <a:spLocks noChangeArrowheads="1"/>
          </p:cNvSpPr>
          <p:nvPr/>
        </p:nvSpPr>
        <p:spPr bwMode="auto">
          <a:xfrm>
            <a:off x="1752600" y="1676400"/>
            <a:ext cx="6162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folHlink"/>
                </a:solidFill>
              </a:rPr>
              <a:t>How would this statement be executed?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00071A-7E20-405B-A4DD-8F4BBB8CC220}" type="slidenum">
              <a:rPr lang="en-US"/>
              <a:pPr/>
              <a:t>28</a:t>
            </a:fld>
            <a:endParaRPr lang="en-US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Does Order Matter?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3733800" cy="3352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</a:p>
          <a:p>
            <a:pPr marL="609600" indent="-609600">
              <a:lnSpc>
                <a:spcPct val="7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Multiply                           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Multiply</a:t>
            </a:r>
            <a:r>
              <a:rPr lang="en-US">
                <a:latin typeface="Courier New" pitchFamily="49" charset="0"/>
              </a:rPr>
              <a:t>               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Add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+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Store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z</a:t>
            </a:r>
            <a:endParaRPr lang="en-US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570372" name="Text Box 4"/>
          <p:cNvSpPr txBox="1">
            <a:spLocks noChangeArrowheads="1"/>
          </p:cNvSpPr>
          <p:nvPr/>
        </p:nvSpPr>
        <p:spPr bwMode="auto">
          <a:xfrm>
            <a:off x="2544763" y="1181100"/>
            <a:ext cx="4584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hlink"/>
                </a:solidFill>
                <a:latin typeface="Courier New" pitchFamily="49" charset="0"/>
              </a:rPr>
              <a:t>z = a * b + c * d;</a:t>
            </a:r>
          </a:p>
        </p:txBody>
      </p:sp>
      <p:sp>
        <p:nvSpPr>
          <p:cNvPr id="570373" name="Line 5"/>
          <p:cNvSpPr>
            <a:spLocks noChangeShapeType="1"/>
          </p:cNvSpPr>
          <p:nvPr/>
        </p:nvSpPr>
        <p:spPr bwMode="auto">
          <a:xfrm>
            <a:off x="4724400" y="1905000"/>
            <a:ext cx="0" cy="3276600"/>
          </a:xfrm>
          <a:prstGeom prst="line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70374" name="Text Box 6"/>
          <p:cNvSpPr txBox="1">
            <a:spLocks noChangeArrowheads="1"/>
          </p:cNvSpPr>
          <p:nvPr/>
        </p:nvSpPr>
        <p:spPr bwMode="auto">
          <a:xfrm>
            <a:off x="838200" y="5200650"/>
            <a:ext cx="7542213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folHlink"/>
                </a:solidFill>
              </a:rPr>
              <a:t>In the cases where order doesn’t matter, we say that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folHlink"/>
                </a:solidFill>
              </a:rPr>
              <a:t>the operations are </a:t>
            </a:r>
            <a:r>
              <a:rPr lang="en-US" sz="2800" b="1" i="1" u="sng">
                <a:solidFill>
                  <a:schemeClr val="folHlink"/>
                </a:solidFill>
              </a:rPr>
              <a:t>independent</a:t>
            </a:r>
            <a:r>
              <a:rPr lang="en-US" sz="2800">
                <a:solidFill>
                  <a:schemeClr val="folHlink"/>
                </a:solidFill>
              </a:rPr>
              <a:t> of one another.</a:t>
            </a:r>
          </a:p>
        </p:txBody>
      </p:sp>
      <p:sp>
        <p:nvSpPr>
          <p:cNvPr id="570375" name="Rectangle 7"/>
          <p:cNvSpPr>
            <a:spLocks noChangeArrowheads="1"/>
          </p:cNvSpPr>
          <p:nvPr/>
        </p:nvSpPr>
        <p:spPr bwMode="auto">
          <a:xfrm>
            <a:off x="4876800" y="1752600"/>
            <a:ext cx="3733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Load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Load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Multiply                           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sz="2400" b="1">
                <a:latin typeface="Courier New" pitchFamily="49" charset="0"/>
              </a:rPr>
              <a:t> *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Load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R3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Load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Multiply</a:t>
            </a:r>
            <a:r>
              <a:rPr lang="en-US" sz="2400">
                <a:latin typeface="Courier New" pitchFamily="49" charset="0"/>
              </a:rPr>
              <a:t>               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sz="2400" b="1">
                <a:latin typeface="Courier New" pitchFamily="49" charset="0"/>
              </a:rPr>
              <a:t> *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Add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sz="2400" b="1">
                <a:latin typeface="Courier New" pitchFamily="49" charset="0"/>
              </a:rPr>
              <a:t> +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R5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Store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z</a:t>
            </a:r>
            <a:endParaRPr lang="en-US" sz="240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88CA46-974D-4F8C-946B-5349B1306307}" type="slidenum">
              <a:rPr lang="en-US"/>
              <a:pPr/>
              <a:t>29</a:t>
            </a:fld>
            <a:endParaRPr lang="en-US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Superscalar Operation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5388" cy="31242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 u="sng"/>
              <a:t>AND</a:t>
            </a:r>
            <a:endParaRPr lang="en-US" b="1">
              <a:latin typeface="Courier New" pitchFamily="49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	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 startAt="2"/>
            </a:pPr>
            <a:r>
              <a:rPr lang="en-US"/>
              <a:t>Multiply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 u="sng"/>
              <a:t>AND</a:t>
            </a:r>
            <a:endParaRPr lang="en-US" b="1">
              <a:latin typeface="Courier New" pitchFamily="49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	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 u="sng"/>
              <a:t>AND</a:t>
            </a:r>
            <a:r>
              <a:rPr lang="en-US" b="1"/>
              <a:t> 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b="1"/>
              <a:t>	</a:t>
            </a: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 startAt="3"/>
            </a:pPr>
            <a:r>
              <a:rPr lang="en-US"/>
              <a:t>Multiply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 startAt="3"/>
            </a:pPr>
            <a:r>
              <a:rPr lang="en-US"/>
              <a:t>Add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+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 startAt="3"/>
            </a:pPr>
            <a:r>
              <a:rPr lang="en-US"/>
              <a:t>Store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z</a:t>
            </a:r>
            <a:endParaRPr lang="en-US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571396" name="Text Box 4"/>
          <p:cNvSpPr txBox="1">
            <a:spLocks noChangeArrowheads="1"/>
          </p:cNvSpPr>
          <p:nvPr/>
        </p:nvSpPr>
        <p:spPr bwMode="auto">
          <a:xfrm>
            <a:off x="2544763" y="1181100"/>
            <a:ext cx="4584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hlink"/>
                </a:solidFill>
                <a:latin typeface="Courier New" pitchFamily="49" charset="0"/>
              </a:rPr>
              <a:t>z = a * b + c * d;</a:t>
            </a:r>
          </a:p>
        </p:txBody>
      </p:sp>
      <p:sp>
        <p:nvSpPr>
          <p:cNvPr id="571397" name="Text Box 5"/>
          <p:cNvSpPr txBox="1">
            <a:spLocks noChangeArrowheads="1"/>
          </p:cNvSpPr>
          <p:nvPr/>
        </p:nvSpPr>
        <p:spPr bwMode="auto">
          <a:xfrm>
            <a:off x="2700338" y="4495800"/>
            <a:ext cx="589915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folHlink"/>
                </a:solidFill>
              </a:rPr>
              <a:t>If order doesn’t matter,</a:t>
            </a: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folHlink"/>
                </a:solidFill>
              </a:rPr>
              <a:t>then things can happen </a:t>
            </a:r>
            <a:r>
              <a:rPr lang="en-US" sz="2800" b="1" u="sng">
                <a:solidFill>
                  <a:schemeClr val="hlink"/>
                </a:solidFill>
              </a:rPr>
              <a:t>simultaneously</a:t>
            </a:r>
            <a:r>
              <a:rPr lang="en-US" sz="2800">
                <a:solidFill>
                  <a:schemeClr val="folHlink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folHlink"/>
                </a:solidFill>
              </a:rPr>
              <a:t>So, we go from 8 operations down to 5.</a:t>
            </a:r>
          </a:p>
          <a:p>
            <a:r>
              <a:rPr lang="en-US" sz="2000">
                <a:solidFill>
                  <a:schemeClr val="folHlink"/>
                </a:solidFill>
              </a:rPr>
              <a:t>(Note: there are lots of simplifying assumptions here.)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B0104E-1552-4FE0-942D-69F62B5AB014}" type="slidenum">
              <a:rPr lang="en-US"/>
              <a:pPr/>
              <a:t>3</a:t>
            </a:fld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Access Grid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7772400" cy="46482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If </a:t>
            </a:r>
            <a:r>
              <a:rPr lang="en-US" dirty="0"/>
              <a:t>you aren’t sure whether you have AG, you probably don’t.</a:t>
            </a:r>
          </a:p>
        </p:txBody>
      </p:sp>
      <p:graphicFrame>
        <p:nvGraphicFramePr>
          <p:cNvPr id="451661" name="Group 77"/>
          <p:cNvGraphicFramePr>
            <a:graphicFrameLocks noGrp="1"/>
          </p:cNvGraphicFramePr>
          <p:nvPr>
            <p:ph sz="half" idx="2"/>
          </p:nvPr>
        </p:nvGraphicFramePr>
        <p:xfrm>
          <a:off x="2819400" y="1676400"/>
          <a:ext cx="2971800" cy="318516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</a:tblGrid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Feb 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Optiverse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March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Walkabout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March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WORKSHOP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March 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WORKSHOP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March 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March 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WORKSHOP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Apr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Apr 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Platinum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Apr 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Mosaic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Apr 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Monte Carlo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May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Helium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1660" name="Text Box 76"/>
          <p:cNvSpPr txBox="1">
            <a:spLocks noChangeArrowheads="1"/>
          </p:cNvSpPr>
          <p:nvPr/>
        </p:nvSpPr>
        <p:spPr bwMode="auto">
          <a:xfrm>
            <a:off x="6019800" y="3048000"/>
            <a:ext cx="2438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Many thanks to </a:t>
            </a:r>
            <a:r>
              <a:rPr lang="en-US" sz="2400" dirty="0" smtClean="0"/>
              <a:t>Patrick Calhoun of OU for </a:t>
            </a:r>
            <a:r>
              <a:rPr lang="en-US" sz="2400" dirty="0"/>
              <a:t>setting these up  for us.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Loops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3B587E-7B2C-41ED-A480-298C8F40A306}" type="slidenum">
              <a:rPr lang="en-US"/>
              <a:pPr/>
              <a:t>31</a:t>
            </a:fld>
            <a:endParaRPr lang="en-US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Loops Are Good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175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Most compilers are very good at optimizing </a:t>
            </a:r>
            <a:r>
              <a:rPr lang="en-US" b="1" u="sng">
                <a:solidFill>
                  <a:schemeClr val="folHlink"/>
                </a:solidFill>
              </a:rPr>
              <a:t>loops</a:t>
            </a:r>
            <a:r>
              <a:rPr lang="en-US"/>
              <a:t>, and not very good at optimizing other constructs.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Why?</a:t>
            </a:r>
            <a:endParaRPr lang="en-US">
              <a:solidFill>
                <a:schemeClr val="folHlink"/>
              </a:solidFill>
            </a:endParaRPr>
          </a:p>
        </p:txBody>
      </p:sp>
      <p:sp>
        <p:nvSpPr>
          <p:cNvPr id="573444" name="Text Box 4"/>
          <p:cNvSpPr txBox="1">
            <a:spLocks noChangeArrowheads="1"/>
          </p:cNvSpPr>
          <p:nvPr/>
        </p:nvSpPr>
        <p:spPr bwMode="auto">
          <a:xfrm>
            <a:off x="609600" y="2743200"/>
            <a:ext cx="80343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    dst(index) = src1(index) + src2(index)</a:t>
            </a:r>
          </a:p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END DO</a:t>
            </a:r>
          </a:p>
          <a:p>
            <a:pPr algn="l"/>
            <a:endParaRPr lang="en-US" sz="2400" b="1">
              <a:solidFill>
                <a:schemeClr val="folHlink"/>
              </a:solidFill>
              <a:latin typeface="Courier New" pitchFamily="49" charset="0"/>
            </a:endParaRPr>
          </a:p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    dst[index] = src1[index] + src2[index];</a:t>
            </a:r>
          </a:p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F152CD-19FE-4CEC-A7CA-4F50535B4DAB}" type="slidenum">
              <a:rPr lang="en-US"/>
              <a:pPr/>
              <a:t>32</a:t>
            </a:fld>
            <a:endParaRPr lang="en-US"/>
          </a:p>
        </p:txBody>
      </p:sp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Loops Are Good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5029200"/>
          </a:xfrm>
        </p:spPr>
        <p:txBody>
          <a:bodyPr/>
          <a:lstStyle/>
          <a:p>
            <a:r>
              <a:rPr lang="en-US" dirty="0"/>
              <a:t>Loops are </a:t>
            </a:r>
            <a:r>
              <a:rPr lang="en-US" b="1" u="sng" dirty="0"/>
              <a:t>very common</a:t>
            </a:r>
            <a:r>
              <a:rPr lang="en-US" dirty="0"/>
              <a:t> in many programs.</a:t>
            </a:r>
          </a:p>
          <a:p>
            <a:r>
              <a:rPr lang="en-US" dirty="0"/>
              <a:t>Also, it’s easier to optimize loops than more arbitrary sequences of instructions: when a program does </a:t>
            </a:r>
            <a:r>
              <a:rPr lang="en-US" b="1" u="sng" dirty="0"/>
              <a:t>the same thing over and over</a:t>
            </a:r>
            <a:r>
              <a:rPr lang="en-US" dirty="0"/>
              <a:t>, it’s </a:t>
            </a:r>
            <a:r>
              <a:rPr lang="en-US" b="1" u="sng" dirty="0"/>
              <a:t>easier to predict</a:t>
            </a:r>
            <a:r>
              <a:rPr lang="en-US" dirty="0"/>
              <a:t> what’s likely to happen next.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hardware vendors have designed their products to be able to execute loops quickly.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FEFE95-FBB2-4553-A8EF-E0AE3E93A0E9}" type="slidenum">
              <a:rPr lang="en-US"/>
              <a:pPr/>
              <a:t>33</a:t>
            </a:fld>
            <a:endParaRPr lang="en-US"/>
          </a:p>
        </p:txBody>
      </p:sp>
      <p:sp>
        <p:nvSpPr>
          <p:cNvPr id="575490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9D74D1-1713-4939-B22F-2557EB8F9B34}" type="slidenum">
              <a:rPr lang="en-US"/>
              <a:pPr/>
              <a:t>34</a:t>
            </a:fld>
            <a:endParaRPr lang="en-US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Superscalar </a:t>
            </a:r>
            <a:r>
              <a:rPr lang="en-US" dirty="0" smtClean="0"/>
              <a:t>Loops (C)</a:t>
            </a:r>
            <a:endParaRPr lang="en-US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371600"/>
            <a:ext cx="7697787" cy="2514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for (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0; 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&lt; length; 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++) {</a:t>
            </a:r>
            <a:endParaRPr lang="en-US" sz="28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z[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a[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b[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+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c[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d[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];</a:t>
            </a:r>
            <a:endParaRPr lang="en-US" sz="28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}</a:t>
            </a:r>
            <a:endParaRPr lang="en-US" sz="28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        </a:t>
            </a:r>
          </a:p>
        </p:txBody>
      </p:sp>
      <p:sp>
        <p:nvSpPr>
          <p:cNvPr id="576516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8077200" cy="337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dirty="0">
                <a:solidFill>
                  <a:schemeClr val="folHlink"/>
                </a:solidFill>
              </a:rPr>
              <a:t>Each of the iterations is </a:t>
            </a:r>
            <a:r>
              <a:rPr lang="en-US" sz="2800" b="1" u="sng" dirty="0">
                <a:solidFill>
                  <a:schemeClr val="folHlink"/>
                </a:solidFill>
              </a:rPr>
              <a:t>completely independent</a:t>
            </a:r>
            <a:r>
              <a:rPr lang="en-US" sz="2800" dirty="0">
                <a:solidFill>
                  <a:schemeClr val="folHlink"/>
                </a:solidFill>
              </a:rPr>
              <a:t> of all of the other iterations; for example,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z[0]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a[0]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b[0]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+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c[0]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d[0]</a:t>
            </a:r>
            <a:endParaRPr lang="en-US" sz="3000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solidFill>
                  <a:schemeClr val="folHlink"/>
                </a:solidFill>
              </a:rPr>
              <a:t>has nothing to do with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z[1]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a[1]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b[1]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+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c[1]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d[1]</a:t>
            </a:r>
            <a:endParaRPr lang="en-US" sz="3000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solidFill>
                  <a:schemeClr val="folHlink"/>
                </a:solidFill>
              </a:rPr>
              <a:t>Operations that are independent of each other can be performed in </a:t>
            </a:r>
            <a:r>
              <a:rPr lang="en-US" sz="2800" b="1" u="sng" dirty="0">
                <a:solidFill>
                  <a:schemeClr val="folHlink"/>
                </a:solidFill>
              </a:rPr>
              <a:t>parallel</a:t>
            </a:r>
            <a:r>
              <a:rPr lang="en-US" sz="2800" dirty="0">
                <a:solidFill>
                  <a:schemeClr val="folHlink"/>
                </a:solidFill>
              </a:rPr>
              <a:t>.</a:t>
            </a:r>
            <a:endParaRPr lang="en-US" sz="2800" dirty="0">
              <a:latin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9D74D1-1713-4939-B22F-2557EB8F9B34}" type="slidenum">
              <a:rPr lang="en-US"/>
              <a:pPr/>
              <a:t>35</a:t>
            </a:fld>
            <a:endParaRPr lang="en-US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Superscalar </a:t>
            </a:r>
            <a:r>
              <a:rPr lang="en-US" dirty="0" smtClean="0"/>
              <a:t>Loops (F90)</a:t>
            </a:r>
            <a:endParaRPr lang="en-US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371600"/>
            <a:ext cx="7697787" cy="2514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DO i = 1, length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  z(i) = a(i) * b(i) + c(i) * d(i)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</a:t>
            </a:r>
          </a:p>
        </p:txBody>
      </p:sp>
      <p:sp>
        <p:nvSpPr>
          <p:cNvPr id="576516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8077200" cy="334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>
                <a:solidFill>
                  <a:schemeClr val="folHlink"/>
                </a:solidFill>
              </a:rPr>
              <a:t>Each of the iterations is </a:t>
            </a:r>
            <a:r>
              <a:rPr lang="en-US" sz="2800" b="1" u="sng">
                <a:solidFill>
                  <a:schemeClr val="folHlink"/>
                </a:solidFill>
              </a:rPr>
              <a:t>completely independent</a:t>
            </a:r>
            <a:r>
              <a:rPr lang="en-US" sz="2800">
                <a:solidFill>
                  <a:schemeClr val="folHlink"/>
                </a:solidFill>
              </a:rPr>
              <a:t> of all of the other iterations; for example,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1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sz="3000" b="1">
                <a:solidFill>
                  <a:schemeClr val="hlink"/>
                </a:solidFill>
                <a:latin typeface="Courier New" pitchFamily="49" charset="0"/>
              </a:rPr>
              <a:t>z(1) = a(1) * b(1) + c(1) * d(1)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>
                <a:solidFill>
                  <a:schemeClr val="folHlink"/>
                </a:solidFill>
              </a:rPr>
              <a:t>has nothing to do with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1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sz="3000" b="1">
                <a:solidFill>
                  <a:schemeClr val="hlink"/>
                </a:solidFill>
                <a:latin typeface="Courier New" pitchFamily="49" charset="0"/>
              </a:rPr>
              <a:t>z(2) = a(2) * b(2) + c(2) * d(2)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>
                <a:solidFill>
                  <a:schemeClr val="folHlink"/>
                </a:solidFill>
              </a:rPr>
              <a:t>Operations that are independent of each other can be performed in </a:t>
            </a:r>
            <a:r>
              <a:rPr lang="en-US" sz="2800" b="1" u="sng">
                <a:solidFill>
                  <a:schemeClr val="folHlink"/>
                </a:solidFill>
              </a:rPr>
              <a:t>parallel</a:t>
            </a:r>
            <a:r>
              <a:rPr lang="en-US" sz="2800">
                <a:solidFill>
                  <a:schemeClr val="folHlink"/>
                </a:solidFill>
              </a:rPr>
              <a:t>.</a:t>
            </a:r>
            <a:endParaRPr lang="en-US" sz="2800">
              <a:latin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8A4CB-1303-4826-9CE7-2B1AA3DBDD18}" type="slidenum">
              <a:rPr lang="en-US"/>
              <a:pPr/>
              <a:t>36</a:t>
            </a:fld>
            <a:endParaRPr 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Superscalar Loops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2514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for (i = 0; i &lt; length; i++)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  z[i] = a[i] * b[i] + c[i] * d[i];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        </a:t>
            </a:r>
          </a:p>
        </p:txBody>
      </p:sp>
      <p:sp>
        <p:nvSpPr>
          <p:cNvPr id="577540" name="Text Box 4"/>
          <p:cNvSpPr txBox="1">
            <a:spLocks noChangeArrowheads="1"/>
          </p:cNvSpPr>
          <p:nvPr/>
        </p:nvSpPr>
        <p:spPr bwMode="auto">
          <a:xfrm>
            <a:off x="609600" y="2457450"/>
            <a:ext cx="7696200" cy="363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sz="2400"/>
              <a:t>Load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]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 b="1" u="sng"/>
              <a:t>AND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/>
              <a:t>load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]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457200" indent="-457200" algn="l">
              <a:lnSpc>
                <a:spcPct val="90000"/>
              </a:lnSpc>
              <a:buFontTx/>
              <a:buAutoNum type="arabicPeriod"/>
            </a:pPr>
            <a:r>
              <a:rPr lang="en-US" sz="2400"/>
              <a:t>Multiply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sz="2400" b="1">
                <a:latin typeface="Courier New" pitchFamily="49" charset="0"/>
              </a:rPr>
              <a:t> *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 u="sng"/>
              <a:t>AND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/>
              <a:t>load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] </a:t>
            </a:r>
            <a:r>
              <a:rPr lang="en-US" sz="2400"/>
              <a:t>into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sz="2400" b="1">
                <a:latin typeface="Courier New" pitchFamily="49" charset="0"/>
              </a:rPr>
              <a:t>  </a:t>
            </a:r>
            <a:r>
              <a:rPr lang="en-US" sz="2400" b="1" u="sng"/>
              <a:t>AND</a:t>
            </a:r>
            <a:r>
              <a:rPr lang="en-US" sz="2400" b="1">
                <a:latin typeface="Courier New" pitchFamily="49" charset="0"/>
              </a:rPr>
              <a:t>  </a:t>
            </a:r>
            <a:r>
              <a:rPr lang="en-US" sz="2400"/>
              <a:t>load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] </a:t>
            </a:r>
            <a:r>
              <a:rPr lang="en-US" sz="2400"/>
              <a:t>into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457200" indent="-457200" algn="l">
              <a:lnSpc>
                <a:spcPct val="90000"/>
              </a:lnSpc>
              <a:buFontTx/>
              <a:buAutoNum type="arabicPeriod"/>
            </a:pPr>
            <a:r>
              <a:rPr lang="en-US" sz="2400"/>
              <a:t>Multiply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sz="2400" b="1">
                <a:latin typeface="Courier New" pitchFamily="49" charset="0"/>
              </a:rPr>
              <a:t> *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R4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 u="sng"/>
              <a:t>AND</a:t>
            </a:r>
            <a:r>
              <a:rPr lang="en-US" sz="2400" b="1">
                <a:latin typeface="Courier New" pitchFamily="49" charset="0"/>
              </a:rPr>
              <a:t>             </a:t>
            </a:r>
            <a:r>
              <a:rPr lang="en-US" sz="2400"/>
              <a:t>load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+1] </a:t>
            </a:r>
            <a:r>
              <a:rPr lang="en-US" sz="2400"/>
              <a:t>into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 u="sng"/>
              <a:t>AND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/>
              <a:t>load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+1] </a:t>
            </a:r>
            <a:r>
              <a:rPr lang="en-US" sz="2400"/>
              <a:t>into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sz="2400"/>
              <a:t>Add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sz="2400" b="1">
                <a:latin typeface="Courier New" pitchFamily="49" charset="0"/>
              </a:rPr>
              <a:t> +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/>
              <a:t>AND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/>
              <a:t>load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+1]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 b="1"/>
              <a:t>AND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/>
              <a:t>load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+1]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sz="2400"/>
              <a:t>Store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z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]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/>
              <a:t>AND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/>
              <a:t>multiply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sz="2400" b="1">
                <a:latin typeface="Courier New" pitchFamily="49" charset="0"/>
              </a:rPr>
              <a:t> *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sz="2400"/>
              <a:t>etc etc etc</a:t>
            </a:r>
          </a:p>
          <a:p>
            <a:pPr marL="457200" indent="-457200" algn="l">
              <a:lnSpc>
                <a:spcPct val="90000"/>
              </a:lnSpc>
            </a:pPr>
            <a:r>
              <a:rPr lang="en-US" sz="2800">
                <a:solidFill>
                  <a:schemeClr val="folHlink"/>
                </a:solidFill>
              </a:rPr>
              <a:t>Once this loop is “in flight,” each iteration adds only 2 operations to the total, not 8.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1E18E-22E2-4A26-9D07-B136ACFC26CF}" type="slidenum">
              <a:rPr lang="en-US"/>
              <a:pPr/>
              <a:t>37</a:t>
            </a:fld>
            <a:endParaRPr lang="en-US"/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IBM POWER4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4343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/>
              <a:t>8-way</a:t>
            </a:r>
            <a:r>
              <a:rPr lang="en-US"/>
              <a:t> Superscalar: can execute up to 8 operations at the same time</a:t>
            </a:r>
            <a:r>
              <a:rPr lang="en-US" baseline="30000"/>
              <a:t>[1]</a:t>
            </a:r>
          </a:p>
          <a:p>
            <a:r>
              <a:rPr lang="en-US"/>
              <a:t>2 integer arithmetic or logical operations, and</a:t>
            </a:r>
          </a:p>
          <a:p>
            <a:r>
              <a:rPr lang="en-US"/>
              <a:t>2 floating point arithmetic operations, and</a:t>
            </a:r>
          </a:p>
          <a:p>
            <a:r>
              <a:rPr lang="en-US"/>
              <a:t>2 memory access (load or store) operations, and</a:t>
            </a:r>
          </a:p>
          <a:p>
            <a:r>
              <a:rPr lang="en-US"/>
              <a:t>1 branch operation, and</a:t>
            </a:r>
          </a:p>
          <a:p>
            <a:r>
              <a:rPr lang="en-US"/>
              <a:t>1 conditional operation</a:t>
            </a:r>
          </a:p>
        </p:txBody>
      </p:sp>
      <p:pic>
        <p:nvPicPr>
          <p:cNvPr id="578564" name="Picture 4" descr="soonerfron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4114800"/>
            <a:ext cx="949325" cy="19812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Pipelining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9CC793-E6F5-4AD0-9894-5487F6CDE710}" type="slidenum">
              <a:rPr lang="en-US"/>
              <a:pPr/>
              <a:t>39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Pipelining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/>
              <a:t>Pipelining</a:t>
            </a:r>
            <a:r>
              <a:rPr lang="en-US"/>
              <a:t> is like an assembly line or a bucket brigade.</a:t>
            </a:r>
          </a:p>
          <a:p>
            <a:pPr>
              <a:lnSpc>
                <a:spcPct val="60000"/>
              </a:lnSpc>
            </a:pPr>
            <a:r>
              <a:rPr lang="en-US"/>
              <a:t>An operation consists of multiple stages.</a:t>
            </a:r>
          </a:p>
          <a:p>
            <a:pPr>
              <a:lnSpc>
                <a:spcPct val="70000"/>
              </a:lnSpc>
            </a:pPr>
            <a:r>
              <a:rPr lang="en-US"/>
              <a:t>After a particular set of operands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>
                <a:solidFill>
                  <a:schemeClr val="hlink"/>
                </a:solidFill>
              </a:rPr>
              <a:t>	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z(i) = a(i) * b(i) + c(i) * d(i)</a:t>
            </a:r>
            <a:endParaRPr lang="en-US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	completes a particular stage, they move into the next stage.</a:t>
            </a:r>
          </a:p>
          <a:p>
            <a:pPr>
              <a:lnSpc>
                <a:spcPct val="80000"/>
              </a:lnSpc>
            </a:pPr>
            <a:r>
              <a:rPr lang="en-US"/>
              <a:t>Then, another set of operands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>
                <a:solidFill>
                  <a:schemeClr val="hlink"/>
                </a:solidFill>
              </a:rPr>
              <a:t>	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z(i+1) = a(i+1) * b(i+1) + c(i+1) * d(i+1)</a:t>
            </a:r>
            <a:endParaRPr lang="en-US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	can move into the stage that was just abandoned by the previous set.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89806-1AB3-4CA1-B47B-AA81C5B4CD22}" type="slidenum">
              <a:rPr lang="en-US"/>
              <a:pPr/>
              <a:t>4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H.323 (</a:t>
            </a:r>
            <a:r>
              <a:rPr lang="en-US" sz="3600" dirty="0" err="1"/>
              <a:t>Polycom</a:t>
            </a:r>
            <a:r>
              <a:rPr lang="en-US" sz="3600" dirty="0"/>
              <a:t> etc)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From an H.323 device (e.g., </a:t>
            </a:r>
            <a:r>
              <a:rPr lang="en-US" sz="1800" dirty="0" err="1" smtClean="0">
                <a:hlinkClick r:id="rId2"/>
              </a:rPr>
              <a:t>Polycom</a:t>
            </a:r>
            <a:r>
              <a:rPr lang="en-US" sz="1800" dirty="0" smtClean="0"/>
              <a:t>, </a:t>
            </a:r>
            <a:r>
              <a:rPr lang="en-US" sz="1800" dirty="0" smtClean="0">
                <a:hlinkClick r:id="rId3"/>
              </a:rPr>
              <a:t>Tandberg</a:t>
            </a:r>
            <a:r>
              <a:rPr lang="en-US" sz="1800" dirty="0" smtClean="0"/>
              <a:t>, </a:t>
            </a:r>
            <a:r>
              <a:rPr lang="en-US" sz="1800" dirty="0" err="1" smtClean="0">
                <a:hlinkClick r:id="rId4"/>
              </a:rPr>
              <a:t>Lifesize</a:t>
            </a:r>
            <a:r>
              <a:rPr lang="en-US" sz="1800" dirty="0" smtClean="0"/>
              <a:t>, etc</a:t>
            </a:r>
            <a:r>
              <a:rPr lang="en-US" sz="1800" dirty="0" smtClean="0"/>
              <a:t>):</a:t>
            </a:r>
          </a:p>
          <a:p>
            <a:r>
              <a:rPr lang="en-US" sz="1800" dirty="0" smtClean="0"/>
              <a:t>If </a:t>
            </a:r>
            <a:r>
              <a:rPr lang="en-US" sz="1800" dirty="0" smtClean="0"/>
              <a:t>you </a:t>
            </a:r>
            <a:r>
              <a:rPr lang="en-US" sz="1800" b="1" dirty="0" smtClean="0"/>
              <a:t>ARE</a:t>
            </a:r>
            <a:r>
              <a:rPr lang="en-US" sz="1800" dirty="0" smtClean="0"/>
              <a:t> already registered with the </a:t>
            </a:r>
            <a:r>
              <a:rPr lang="en-US" sz="1800" dirty="0" err="1" smtClean="0">
                <a:hlinkClick r:id="rId5"/>
              </a:rPr>
              <a:t>OneNet</a:t>
            </a:r>
            <a:r>
              <a:rPr lang="en-US" sz="1800" dirty="0" smtClean="0"/>
              <a:t> gatekeeper</a:t>
            </a:r>
            <a:r>
              <a:rPr lang="en-US" sz="1800" dirty="0" smtClean="0"/>
              <a:t>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Dial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2500409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800" dirty="0" smtClean="0"/>
              <a:t>If you </a:t>
            </a:r>
            <a:r>
              <a:rPr lang="en-US" sz="1800" b="1" dirty="0" smtClean="0"/>
              <a:t>AREN'T</a:t>
            </a:r>
            <a:r>
              <a:rPr lang="en-US" sz="1800" dirty="0" smtClean="0"/>
              <a:t> registered with the </a:t>
            </a:r>
            <a:r>
              <a:rPr lang="en-US" sz="1800" dirty="0" err="1" smtClean="0">
                <a:hlinkClick r:id="rId5"/>
              </a:rPr>
              <a:t>OneNet</a:t>
            </a:r>
            <a:r>
              <a:rPr lang="en-US" sz="1800" dirty="0" smtClean="0"/>
              <a:t> gatekeeper (probably the case</a:t>
            </a:r>
            <a:r>
              <a:rPr lang="en-US" sz="1800" dirty="0" smtClean="0"/>
              <a:t>):</a:t>
            </a:r>
          </a:p>
          <a:p>
            <a:pPr marL="800100" lvl="1" indent="-342900">
              <a:buClrTx/>
              <a:buSzPct val="100000"/>
              <a:buFont typeface="+mj-lt"/>
              <a:buAutoNum type="arabicPeriod"/>
            </a:pPr>
            <a:r>
              <a:rPr lang="en-US" sz="1800" dirty="0" smtClean="0"/>
              <a:t>Dial:</a:t>
            </a:r>
            <a:br>
              <a:rPr lang="en-US" sz="1800" dirty="0" smtClean="0"/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164.58.250.47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800100" lvl="1" indent="-342900">
              <a:buClrTx/>
              <a:buSzPct val="100000"/>
              <a:buFont typeface="+mj-lt"/>
              <a:buAutoNum type="arabicPeriod"/>
            </a:pPr>
            <a:r>
              <a:rPr lang="en-US" sz="1800" dirty="0" smtClean="0"/>
              <a:t>Bring </a:t>
            </a:r>
            <a:r>
              <a:rPr lang="en-US" sz="1800" dirty="0" smtClean="0"/>
              <a:t>up the virtual keypad</a:t>
            </a:r>
            <a:r>
              <a:rPr lang="en-US" sz="1800" dirty="0" smtClean="0"/>
              <a:t>.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On some H.323 devices, you can bring up the virtual keypad by typing</a:t>
            </a:r>
            <a:r>
              <a:rPr lang="en-US" sz="1800" dirty="0" smtClean="0"/>
              <a:t>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buClrTx/>
              <a:buSzPct val="100000"/>
              <a:buFont typeface="+mj-lt"/>
              <a:buAutoNum type="arabicPeriod"/>
            </a:pPr>
            <a:r>
              <a:rPr lang="en-US" sz="1800" dirty="0" smtClean="0"/>
              <a:t>When asked for the conference ID, enter</a:t>
            </a:r>
            <a:r>
              <a:rPr lang="en-US" sz="1800" dirty="0" smtClean="0"/>
              <a:t>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0409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buClrTx/>
              <a:buSzPct val="100000"/>
              <a:buFont typeface="+mj-lt"/>
              <a:buAutoNum type="arabicPeriod"/>
            </a:pPr>
            <a:r>
              <a:rPr lang="en-US" sz="1800" dirty="0" smtClean="0"/>
              <a:t>On some H.323 devices, you indicate the end of conference ID with</a:t>
            </a:r>
            <a:r>
              <a:rPr lang="en-US" sz="1800" dirty="0" smtClean="0"/>
              <a:t>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dirty="0" smtClean="0"/>
              <a:t>Many </a:t>
            </a:r>
            <a:r>
              <a:rPr lang="en-US" dirty="0" smtClean="0"/>
              <a:t>thanks to Roger Holder and </a:t>
            </a:r>
            <a:r>
              <a:rPr lang="en-US" dirty="0" err="1" smtClean="0"/>
              <a:t>OneNet</a:t>
            </a:r>
            <a:r>
              <a:rPr lang="en-US" dirty="0" smtClean="0"/>
              <a:t> for providing this.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0A802-E5C2-4E27-B00B-E33B8C9A1FF9}" type="slidenum">
              <a:rPr lang="en-US"/>
              <a:pPr/>
              <a:t>40</a:t>
            </a:fld>
            <a:endParaRPr lang="en-US"/>
          </a:p>
        </p:txBody>
      </p:sp>
      <p:sp>
        <p:nvSpPr>
          <p:cNvPr id="581634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4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131B78-C7E9-4F61-BDBD-A95FFCBB7B87}" type="slidenum">
              <a:rPr lang="en-US"/>
              <a:pPr/>
              <a:t>41</a:t>
            </a:fld>
            <a:endParaRPr lang="en-US"/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Pipelining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752600"/>
            <a:ext cx="5334000" cy="609600"/>
            <a:chOff x="288" y="1104"/>
            <a:chExt cx="3360" cy="384"/>
          </a:xfrm>
        </p:grpSpPr>
        <p:sp>
          <p:nvSpPr>
            <p:cNvPr id="582660" name="Rectangle 4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61" name="Rectangle 5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Decode</a:t>
              </a:r>
            </a:p>
          </p:txBody>
        </p:sp>
        <p:sp>
          <p:nvSpPr>
            <p:cNvPr id="582662" name="Rectangle 6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Operand</a:t>
              </a:r>
            </a:p>
            <a:p>
              <a:r>
                <a:rPr lang="en-US" sz="160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63" name="Rectangle 7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Execution</a:t>
              </a:r>
            </a:p>
          </p:txBody>
        </p:sp>
        <p:sp>
          <p:nvSpPr>
            <p:cNvPr id="582664" name="Rectangle 8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Result</a:t>
              </a:r>
            </a:p>
            <a:p>
              <a:r>
                <a:rPr lang="en-US" sz="1600">
                  <a:latin typeface="Tahoma" pitchFamily="34" charset="0"/>
                </a:rPr>
                <a:t>Writeback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371600" y="2362200"/>
            <a:ext cx="5334000" cy="609600"/>
            <a:chOff x="288" y="1104"/>
            <a:chExt cx="3360" cy="384"/>
          </a:xfrm>
        </p:grpSpPr>
        <p:sp>
          <p:nvSpPr>
            <p:cNvPr id="582666" name="Rectangle 10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67" name="Rectangle 11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Decode</a:t>
              </a:r>
            </a:p>
          </p:txBody>
        </p:sp>
        <p:sp>
          <p:nvSpPr>
            <p:cNvPr id="582668" name="Rectangle 12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Operand</a:t>
              </a:r>
            </a:p>
            <a:p>
              <a:r>
                <a:rPr lang="en-US" sz="160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69" name="Rectangle 13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Execution</a:t>
              </a:r>
            </a:p>
          </p:txBody>
        </p:sp>
        <p:sp>
          <p:nvSpPr>
            <p:cNvPr id="582670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Result</a:t>
              </a:r>
            </a:p>
            <a:p>
              <a:r>
                <a:rPr lang="en-US" sz="1600">
                  <a:latin typeface="Tahoma" pitchFamily="34" charset="0"/>
                </a:rPr>
                <a:t>Writeback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438400" y="2971800"/>
            <a:ext cx="5334000" cy="609600"/>
            <a:chOff x="288" y="1104"/>
            <a:chExt cx="3360" cy="384"/>
          </a:xfrm>
        </p:grpSpPr>
        <p:sp>
          <p:nvSpPr>
            <p:cNvPr id="582672" name="Rectangle 16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73" name="Rectangle 17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Decode</a:t>
              </a:r>
            </a:p>
          </p:txBody>
        </p:sp>
        <p:sp>
          <p:nvSpPr>
            <p:cNvPr id="582674" name="Rectangle 18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Operand</a:t>
              </a:r>
            </a:p>
            <a:p>
              <a:r>
                <a:rPr lang="en-US" sz="160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75" name="Rectangle 19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Execution</a:t>
              </a:r>
            </a:p>
          </p:txBody>
        </p:sp>
        <p:sp>
          <p:nvSpPr>
            <p:cNvPr id="582676" name="Rectangle 20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Result</a:t>
              </a:r>
            </a:p>
            <a:p>
              <a:r>
                <a:rPr lang="en-US" sz="1600">
                  <a:latin typeface="Tahoma" pitchFamily="34" charset="0"/>
                </a:rPr>
                <a:t>Writeback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505200" y="3581400"/>
            <a:ext cx="5334000" cy="609600"/>
            <a:chOff x="288" y="1104"/>
            <a:chExt cx="3360" cy="384"/>
          </a:xfrm>
        </p:grpSpPr>
        <p:sp>
          <p:nvSpPr>
            <p:cNvPr id="582678" name="Rectangle 22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79" name="Rectangle 23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Decode</a:t>
              </a:r>
            </a:p>
          </p:txBody>
        </p:sp>
        <p:sp>
          <p:nvSpPr>
            <p:cNvPr id="582680" name="Rectangle 24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Operand</a:t>
              </a:r>
            </a:p>
            <a:p>
              <a:r>
                <a:rPr lang="en-US" sz="160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81" name="Rectangle 25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Execution</a:t>
              </a:r>
            </a:p>
          </p:txBody>
        </p:sp>
        <p:sp>
          <p:nvSpPr>
            <p:cNvPr id="582682" name="Rectangle 26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Result</a:t>
              </a:r>
            </a:p>
            <a:p>
              <a:r>
                <a:rPr lang="en-US" sz="1600">
                  <a:latin typeface="Tahoma" pitchFamily="34" charset="0"/>
                </a:rPr>
                <a:t>Writeback</a:t>
              </a:r>
            </a:p>
          </p:txBody>
        </p:sp>
      </p:grpSp>
      <p:sp>
        <p:nvSpPr>
          <p:cNvPr id="582683" name="Text Box 27"/>
          <p:cNvSpPr txBox="1">
            <a:spLocks noChangeArrowheads="1"/>
          </p:cNvSpPr>
          <p:nvPr/>
        </p:nvSpPr>
        <p:spPr bwMode="auto">
          <a:xfrm>
            <a:off x="5775325" y="1819275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i = 1</a:t>
            </a:r>
          </a:p>
        </p:txBody>
      </p:sp>
      <p:sp>
        <p:nvSpPr>
          <p:cNvPr id="582684" name="Text Box 28"/>
          <p:cNvSpPr txBox="1">
            <a:spLocks noChangeArrowheads="1"/>
          </p:cNvSpPr>
          <p:nvPr/>
        </p:nvSpPr>
        <p:spPr bwMode="auto">
          <a:xfrm>
            <a:off x="6765925" y="2428875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i = 2</a:t>
            </a:r>
          </a:p>
        </p:txBody>
      </p:sp>
      <p:sp>
        <p:nvSpPr>
          <p:cNvPr id="582685" name="Text Box 29"/>
          <p:cNvSpPr txBox="1">
            <a:spLocks noChangeArrowheads="1"/>
          </p:cNvSpPr>
          <p:nvPr/>
        </p:nvSpPr>
        <p:spPr bwMode="auto">
          <a:xfrm>
            <a:off x="1295400" y="30480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i = 3</a:t>
            </a:r>
          </a:p>
        </p:txBody>
      </p:sp>
      <p:sp>
        <p:nvSpPr>
          <p:cNvPr id="582686" name="Text Box 30"/>
          <p:cNvSpPr txBox="1">
            <a:spLocks noChangeArrowheads="1"/>
          </p:cNvSpPr>
          <p:nvPr/>
        </p:nvSpPr>
        <p:spPr bwMode="auto">
          <a:xfrm>
            <a:off x="2362200" y="36576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i = 4</a:t>
            </a:r>
          </a:p>
        </p:txBody>
      </p:sp>
      <p:sp>
        <p:nvSpPr>
          <p:cNvPr id="582687" name="Line 31"/>
          <p:cNvSpPr>
            <a:spLocks noChangeShapeType="1"/>
          </p:cNvSpPr>
          <p:nvPr/>
        </p:nvSpPr>
        <p:spPr bwMode="auto">
          <a:xfrm>
            <a:off x="304800" y="4343400"/>
            <a:ext cx="8534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82688" name="Text Box 32"/>
          <p:cNvSpPr txBox="1">
            <a:spLocks noChangeArrowheads="1"/>
          </p:cNvSpPr>
          <p:nvPr/>
        </p:nvSpPr>
        <p:spPr bwMode="auto">
          <a:xfrm>
            <a:off x="3370263" y="4308475"/>
            <a:ext cx="2389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</a:rPr>
              <a:t>Computation time</a:t>
            </a:r>
          </a:p>
        </p:txBody>
      </p:sp>
      <p:sp>
        <p:nvSpPr>
          <p:cNvPr id="582689" name="Text Box 33"/>
          <p:cNvSpPr txBox="1">
            <a:spLocks noChangeArrowheads="1"/>
          </p:cNvSpPr>
          <p:nvPr/>
        </p:nvSpPr>
        <p:spPr bwMode="auto">
          <a:xfrm>
            <a:off x="533400" y="4667250"/>
            <a:ext cx="80772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800"/>
              <a:t>If each stage takes, say, one CPU cycle, then once the loop gets going, each iteration of the loop increases the total time by only one cycle.  So a loop of length 1000 takes only 1004 cycles. </a:t>
            </a:r>
            <a:r>
              <a:rPr lang="en-US" sz="2800" baseline="30000"/>
              <a:t>[3]</a:t>
            </a:r>
          </a:p>
        </p:txBody>
      </p:sp>
      <p:sp>
        <p:nvSpPr>
          <p:cNvPr id="582690" name="Text Box 34"/>
          <p:cNvSpPr txBox="1">
            <a:spLocks noChangeArrowheads="1"/>
          </p:cNvSpPr>
          <p:nvPr/>
        </p:nvSpPr>
        <p:spPr bwMode="auto">
          <a:xfrm>
            <a:off x="5730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0</a:t>
            </a:r>
          </a:p>
        </p:txBody>
      </p:sp>
      <p:sp>
        <p:nvSpPr>
          <p:cNvPr id="582691" name="Text Box 35"/>
          <p:cNvSpPr txBox="1">
            <a:spLocks noChangeArrowheads="1"/>
          </p:cNvSpPr>
          <p:nvPr/>
        </p:nvSpPr>
        <p:spPr bwMode="auto">
          <a:xfrm>
            <a:off x="16398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1</a:t>
            </a:r>
          </a:p>
        </p:txBody>
      </p:sp>
      <p:sp>
        <p:nvSpPr>
          <p:cNvPr id="582692" name="Text Box 36"/>
          <p:cNvSpPr txBox="1">
            <a:spLocks noChangeArrowheads="1"/>
          </p:cNvSpPr>
          <p:nvPr/>
        </p:nvSpPr>
        <p:spPr bwMode="auto">
          <a:xfrm>
            <a:off x="2693988" y="1433513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2</a:t>
            </a:r>
          </a:p>
        </p:txBody>
      </p:sp>
      <p:sp>
        <p:nvSpPr>
          <p:cNvPr id="582693" name="Text Box 37"/>
          <p:cNvSpPr txBox="1">
            <a:spLocks noChangeArrowheads="1"/>
          </p:cNvSpPr>
          <p:nvPr/>
        </p:nvSpPr>
        <p:spPr bwMode="auto">
          <a:xfrm>
            <a:off x="37734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3</a:t>
            </a:r>
          </a:p>
        </p:txBody>
      </p:sp>
      <p:sp>
        <p:nvSpPr>
          <p:cNvPr id="582694" name="Text Box 38"/>
          <p:cNvSpPr txBox="1">
            <a:spLocks noChangeArrowheads="1"/>
          </p:cNvSpPr>
          <p:nvPr/>
        </p:nvSpPr>
        <p:spPr bwMode="auto">
          <a:xfrm>
            <a:off x="4838700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4</a:t>
            </a:r>
          </a:p>
        </p:txBody>
      </p:sp>
      <p:sp>
        <p:nvSpPr>
          <p:cNvPr id="582695" name="Text Box 39"/>
          <p:cNvSpPr txBox="1">
            <a:spLocks noChangeArrowheads="1"/>
          </p:cNvSpPr>
          <p:nvPr/>
        </p:nvSpPr>
        <p:spPr bwMode="auto">
          <a:xfrm>
            <a:off x="5894388" y="1433513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5</a:t>
            </a:r>
          </a:p>
        </p:txBody>
      </p:sp>
      <p:sp>
        <p:nvSpPr>
          <p:cNvPr id="582696" name="Text Box 40"/>
          <p:cNvSpPr txBox="1">
            <a:spLocks noChangeArrowheads="1"/>
          </p:cNvSpPr>
          <p:nvPr/>
        </p:nvSpPr>
        <p:spPr bwMode="auto">
          <a:xfrm>
            <a:off x="68976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6</a:t>
            </a:r>
          </a:p>
        </p:txBody>
      </p:sp>
      <p:sp>
        <p:nvSpPr>
          <p:cNvPr id="582697" name="Text Box 41"/>
          <p:cNvSpPr txBox="1">
            <a:spLocks noChangeArrowheads="1"/>
          </p:cNvSpPr>
          <p:nvPr/>
        </p:nvSpPr>
        <p:spPr bwMode="auto">
          <a:xfrm>
            <a:off x="79644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7</a:t>
            </a:r>
          </a:p>
        </p:txBody>
      </p:sp>
      <p:sp>
        <p:nvSpPr>
          <p:cNvPr id="582698" name="Text Box 42"/>
          <p:cNvSpPr txBox="1">
            <a:spLocks noChangeArrowheads="1"/>
          </p:cNvSpPr>
          <p:nvPr/>
        </p:nvSpPr>
        <p:spPr bwMode="auto">
          <a:xfrm>
            <a:off x="457200" y="3657600"/>
            <a:ext cx="177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b="1">
                <a:solidFill>
                  <a:schemeClr val="folHlink"/>
                </a:solidFill>
              </a:rPr>
              <a:t>DON’T PANIC!</a:t>
            </a:r>
          </a:p>
        </p:txBody>
      </p:sp>
      <p:sp>
        <p:nvSpPr>
          <p:cNvPr id="582699" name="Text Box 43"/>
          <p:cNvSpPr txBox="1">
            <a:spLocks noChangeArrowheads="1"/>
          </p:cNvSpPr>
          <p:nvPr/>
        </p:nvSpPr>
        <p:spPr bwMode="auto">
          <a:xfrm>
            <a:off x="6858000" y="1905000"/>
            <a:ext cx="177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folHlink"/>
                </a:solidFill>
              </a:rPr>
              <a:t>DON’T 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C0BACA-A74F-4A46-96E5-CFAF082C6704}" type="slidenum">
              <a:rPr lang="en-US"/>
              <a:pPr/>
              <a:t>42</a:t>
            </a:fld>
            <a:endParaRPr lang="en-US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Pipelines: Example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IBM POWER4: pipeline length </a:t>
            </a:r>
            <a:r>
              <a:rPr lang="en-US">
                <a:sym typeface="Symbol" pitchFamily="18" charset="2"/>
              </a:rPr>
              <a:t> 15 stages</a:t>
            </a:r>
            <a:r>
              <a:rPr lang="en-US"/>
              <a:t> </a:t>
            </a:r>
            <a:r>
              <a:rPr lang="en-US" baseline="30000"/>
              <a:t>[1]</a:t>
            </a:r>
            <a:endParaRPr lang="en-US"/>
          </a:p>
        </p:txBody>
      </p:sp>
      <p:pic>
        <p:nvPicPr>
          <p:cNvPr id="583684" name="Picture 4" descr="soonerfron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057400"/>
            <a:ext cx="1460500" cy="3048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F6DC42-7E9F-47E5-AF34-0AF314416C80}" type="slidenum">
              <a:rPr lang="en-US"/>
              <a:pPr/>
              <a:t>43</a:t>
            </a:fld>
            <a:endParaRPr 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Simple Loops (F90)</a:t>
            </a:r>
          </a:p>
        </p:txBody>
      </p:sp>
      <p:sp>
        <p:nvSpPr>
          <p:cNvPr id="584707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7391400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src1(index) + src2(index)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src1(index) - src2(index)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src1(index) * src2(index)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/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src1(index) / src2(index)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sum = sum + src(index)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</p:txBody>
      </p:sp>
      <p:sp>
        <p:nvSpPr>
          <p:cNvPr id="584708" name="Text Box 4"/>
          <p:cNvSpPr txBox="1">
            <a:spLocks noChangeArrowheads="1"/>
          </p:cNvSpPr>
          <p:nvPr/>
        </p:nvSpPr>
        <p:spPr bwMode="auto">
          <a:xfrm>
            <a:off x="5029200" y="4876800"/>
            <a:ext cx="2936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i="1" u="sng">
                <a:solidFill>
                  <a:schemeClr val="folHlink"/>
                </a:solidFill>
              </a:rPr>
              <a:t>Reduction</a:t>
            </a:r>
            <a:r>
              <a:rPr lang="en-US" sz="2800">
                <a:solidFill>
                  <a:schemeClr val="folHlink"/>
                </a:solidFill>
              </a:rPr>
              <a:t>: convert</a:t>
            </a:r>
          </a:p>
          <a:p>
            <a:pPr algn="l"/>
            <a:r>
              <a:rPr lang="en-US" sz="2800">
                <a:solidFill>
                  <a:schemeClr val="folHlink"/>
                </a:solidFill>
              </a:rPr>
              <a:t>array to scalar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7391F7-B0AE-4972-9A85-624C9B606099}" type="slidenum">
              <a:rPr lang="en-US"/>
              <a:pPr/>
              <a:t>44</a:t>
            </a:fld>
            <a:endParaRPr 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Simple Loops (C)</a:t>
            </a:r>
          </a:p>
        </p:txBody>
      </p:sp>
      <p:sp>
        <p:nvSpPr>
          <p:cNvPr id="585731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7391400" cy="450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src1[index] + src2[index];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src1[index] - src2[index];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 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src1[index] * src2[index];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 </a:t>
            </a:r>
          </a:p>
          <a:p>
            <a:pPr algn="l"/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src1[index] / src2[index];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 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sum = sum + src[index];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A112E4-071B-485F-9148-582D25DF0D76}" type="slidenum">
              <a:rPr lang="en-US"/>
              <a:pPr/>
              <a:t>45</a:t>
            </a:fld>
            <a:endParaRPr 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Slightly Less Simple Loops (F90)</a:t>
            </a:r>
          </a:p>
        </p:txBody>
      </p:sp>
      <p:sp>
        <p:nvSpPr>
          <p:cNvPr id="586755" name="Text Box 3"/>
          <p:cNvSpPr txBox="1">
            <a:spLocks noChangeArrowheads="1"/>
          </p:cNvSpPr>
          <p:nvPr/>
        </p:nvSpPr>
        <p:spPr bwMode="auto">
          <a:xfrm>
            <a:off x="762000" y="1227138"/>
            <a:ext cx="7829550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src1(index) ** src2(index) !! src1 ^ src2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MOD(src1(index), src2(index))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SQRT(src(index))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COS(src(index))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EXP(src(index))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5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LOG(src(index))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12DE35-2FB1-4770-AC53-08834516623B}" type="slidenum">
              <a:rPr lang="en-US"/>
              <a:pPr/>
              <a:t>46</a:t>
            </a:fld>
            <a:endParaRPr lang="en-US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Slightly Less Simple Loops (C)</a:t>
            </a:r>
          </a:p>
        </p:txBody>
      </p:sp>
      <p:sp>
        <p:nvSpPr>
          <p:cNvPr id="587779" name="Text Box 3"/>
          <p:cNvSpPr txBox="1">
            <a:spLocks noChangeArrowheads="1"/>
          </p:cNvSpPr>
          <p:nvPr/>
        </p:nvSpPr>
        <p:spPr bwMode="auto">
          <a:xfrm>
            <a:off x="762000" y="1227138"/>
            <a:ext cx="6327775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pow(src1[index], src2[index]);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src1[index] % src2[index];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sqrt(src[index]);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cos(src[index]);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exp(src[index]);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5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log(src[index]);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Loop Performance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BFA09-02C5-4FED-A278-E6B6CCDF8A3A}" type="slidenum">
              <a:rPr lang="en-US"/>
              <a:pPr/>
              <a:t>48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Characteristics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5029200"/>
          </a:xfrm>
        </p:spPr>
        <p:txBody>
          <a:bodyPr/>
          <a:lstStyle/>
          <a:p>
            <a:r>
              <a:rPr lang="en-US"/>
              <a:t>Different operations take different amounts of time.</a:t>
            </a:r>
          </a:p>
          <a:p>
            <a:r>
              <a:rPr lang="en-US"/>
              <a:t>Different processor types have different performance characteristics, but there are some characteristics that many platforms have in common.</a:t>
            </a:r>
          </a:p>
          <a:p>
            <a:r>
              <a:rPr lang="en-US"/>
              <a:t>Different compilers, even on the same hardware, perform differently.</a:t>
            </a:r>
          </a:p>
          <a:p>
            <a:r>
              <a:rPr lang="en-US"/>
              <a:t>On some processors, floating point and integer speeds are similar, while on others they differ.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80E0A-72AA-4226-BEC8-DA93B5AA9FE1}" type="slidenum">
              <a:rPr lang="en-US"/>
              <a:pPr/>
              <a:t>49</a:t>
            </a:fld>
            <a:endParaRPr lang="en-US"/>
          </a:p>
        </p:txBody>
      </p:sp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Operation Speeds</a:t>
            </a:r>
          </a:p>
        </p:txBody>
      </p:sp>
      <p:graphicFrame>
        <p:nvGraphicFramePr>
          <p:cNvPr id="590851" name="Object 3"/>
          <p:cNvGraphicFramePr>
            <a:graphicFrameLocks noChangeAspect="1"/>
          </p:cNvGraphicFramePr>
          <p:nvPr>
            <p:ph idx="1"/>
          </p:nvPr>
        </p:nvGraphicFramePr>
        <p:xfrm>
          <a:off x="1219200" y="1066800"/>
          <a:ext cx="6629400" cy="5056188"/>
        </p:xfrm>
        <a:graphic>
          <a:graphicData uri="http://schemas.openxmlformats.org/presentationml/2006/ole">
            <p:oleObj spid="_x0000_s191490" name="Worksheet" r:id="rId4" imgW="9753448" imgH="7438821" progId="Excel.Sheet.8">
              <p:embed/>
            </p:oleObj>
          </a:graphicData>
        </a:graphic>
      </p:graphicFrame>
      <p:sp>
        <p:nvSpPr>
          <p:cNvPr id="590852" name="AutoShape 4"/>
          <p:cNvSpPr>
            <a:spLocks noChangeArrowheads="1"/>
          </p:cNvSpPr>
          <p:nvPr/>
        </p:nvSpPr>
        <p:spPr bwMode="auto">
          <a:xfrm>
            <a:off x="457200" y="2438400"/>
            <a:ext cx="685800" cy="2362200"/>
          </a:xfrm>
          <a:prstGeom prst="upArrow">
            <a:avLst>
              <a:gd name="adj1" fmla="val 50000"/>
              <a:gd name="adj2" fmla="val 8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0853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Better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H.323 from Internet </a:t>
            </a:r>
            <a:r>
              <a:rPr lang="en-US" dirty="0" smtClean="0"/>
              <a:t>Explorer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500" dirty="0" smtClean="0"/>
              <a:t>From a Windows PC running Internet </a:t>
            </a:r>
            <a:r>
              <a:rPr lang="en-US" sz="1500" dirty="0" smtClean="0"/>
              <a:t>Explorer: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You </a:t>
            </a:r>
            <a:r>
              <a:rPr lang="en-US" sz="1500" b="1" dirty="0" smtClean="0"/>
              <a:t>MUST</a:t>
            </a:r>
            <a:r>
              <a:rPr lang="en-US" sz="1500" dirty="0" smtClean="0"/>
              <a:t> have the ability to install software on the PC (or have someone install it for you</a:t>
            </a:r>
            <a:r>
              <a:rPr lang="en-US" sz="1500" dirty="0" smtClean="0"/>
              <a:t>).</a:t>
            </a:r>
            <a:endParaRPr lang="en-US" sz="1500" dirty="0" smtClean="0"/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Download and install the latest Java Runtime Environment (JRE) from </a:t>
            </a:r>
            <a:r>
              <a:rPr lang="en-US" sz="1500" dirty="0" smtClean="0"/>
              <a:t>here: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http://www.oracle.com/technetwork/java/javase/downloads/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smtClean="0"/>
              <a:t>(Click </a:t>
            </a:r>
            <a:r>
              <a:rPr lang="en-US" sz="1500" dirty="0" smtClean="0"/>
              <a:t>on the Java Download icon, because that install package includes both the JRE and other </a:t>
            </a:r>
            <a:r>
              <a:rPr lang="en-US" sz="1500" dirty="0" smtClean="0"/>
              <a:t>components.)</a:t>
            </a:r>
            <a:endParaRPr lang="en-US" sz="1500" dirty="0" smtClean="0"/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Download and install this video </a:t>
            </a:r>
            <a:r>
              <a:rPr lang="en-US" sz="1500" dirty="0" smtClean="0"/>
              <a:t>decoder: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  <a:hlinkClick r:id="rId3"/>
              </a:rPr>
              <a:t>http://164.58.250.47/codian_video_decoder.msi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Start Internet Explorer</a:t>
            </a:r>
            <a:r>
              <a:rPr lang="en-US" sz="1500" dirty="0" smtClean="0"/>
              <a:t>.</a:t>
            </a:r>
            <a:endParaRPr lang="en-US" sz="1500" dirty="0" smtClean="0"/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Copy-and-paste this URL into your IE window</a:t>
            </a:r>
            <a:r>
              <a:rPr lang="en-US" sz="1500" dirty="0" smtClean="0"/>
              <a:t>: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b="1" dirty="0" smtClean="0">
                <a:latin typeface="Courier New" pitchFamily="49" charset="0"/>
                <a:cs typeface="Courier New" pitchFamily="49" charset="0"/>
                <a:hlinkClick r:id="rId4"/>
              </a:rPr>
              <a:t>http://164.58.250.47/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When that webpage loads, in the upper left, click on </a:t>
            </a:r>
            <a:r>
              <a:rPr lang="en-US" sz="1500" dirty="0" smtClean="0"/>
              <a:t>“Streaming.”</a:t>
            </a:r>
            <a:endParaRPr lang="en-US" sz="1500" dirty="0" smtClean="0"/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In the textbox labeled Sign-in Name, type your name</a:t>
            </a:r>
            <a:r>
              <a:rPr lang="en-US" sz="1500" dirty="0" smtClean="0"/>
              <a:t>.</a:t>
            </a:r>
            <a:endParaRPr lang="en-US" sz="1500" dirty="0" smtClean="0"/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In the textbox labeled Conference ID, type this</a:t>
            </a:r>
            <a:r>
              <a:rPr lang="en-US" sz="1500" dirty="0" smtClean="0"/>
              <a:t>: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0409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Click on </a:t>
            </a:r>
            <a:r>
              <a:rPr lang="en-US" sz="1500" dirty="0" smtClean="0"/>
              <a:t>“Stream </a:t>
            </a:r>
            <a:r>
              <a:rPr lang="en-US" sz="1500" dirty="0" smtClean="0"/>
              <a:t>this </a:t>
            </a:r>
            <a:r>
              <a:rPr lang="en-US" sz="1500" dirty="0" smtClean="0"/>
              <a:t>conference.”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When that webpage loads, you may see, at the very top, a bar offering you options.</a:t>
            </a:r>
            <a:br>
              <a:rPr lang="en-US" sz="1500" dirty="0" smtClean="0"/>
            </a:br>
            <a:r>
              <a:rPr lang="en-US" sz="1500" dirty="0" smtClean="0"/>
              <a:t>If so, click on it and choose “Install this add-on.”</a:t>
            </a:r>
            <a:endParaRPr lang="en-US" sz="15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BC75DC-7D2B-4345-AB66-353EBB9280A9}" type="slidenum">
              <a:rPr lang="en-US"/>
              <a:pPr/>
              <a:t>50</a:t>
            </a:fld>
            <a:endParaRPr lang="en-US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Fast and Slow Operations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/>
              <a:t>Fast</a:t>
            </a:r>
            <a:r>
              <a:rPr lang="en-US"/>
              <a:t>: sum, add, subtract, multiply</a:t>
            </a:r>
          </a:p>
          <a:p>
            <a:r>
              <a:rPr lang="en-US" b="1" u="sng"/>
              <a:t>Medium</a:t>
            </a:r>
            <a:r>
              <a:rPr lang="en-US"/>
              <a:t>: divide, mod (that is, remainder)</a:t>
            </a:r>
          </a:p>
          <a:p>
            <a:r>
              <a:rPr lang="en-US" b="1" u="sng"/>
              <a:t>Slow</a:t>
            </a:r>
            <a:r>
              <a:rPr lang="en-US"/>
              <a:t>: transcendental functions (sqrt, sin, exp)</a:t>
            </a:r>
          </a:p>
          <a:p>
            <a:r>
              <a:rPr lang="en-US" b="1" u="sng"/>
              <a:t>Incredibly slow</a:t>
            </a:r>
            <a:r>
              <a:rPr lang="en-US"/>
              <a:t>: power </a:t>
            </a:r>
            <a:r>
              <a:rPr lang="en-US" i="1"/>
              <a:t>x</a:t>
            </a:r>
            <a:r>
              <a:rPr lang="en-US" i="1" baseline="30000"/>
              <a:t>y</a:t>
            </a:r>
            <a:r>
              <a:rPr lang="en-US" i="1"/>
              <a:t> </a:t>
            </a:r>
            <a:r>
              <a:rPr lang="en-US"/>
              <a:t>for real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</a:p>
          <a:p>
            <a:pPr>
              <a:buFont typeface="Wingdings" pitchFamily="2" charset="2"/>
              <a:buNone/>
            </a:pPr>
            <a:r>
              <a:rPr lang="en-US"/>
              <a:t>On most platforms, divide, mod and transcendental functions are not pipelined, so a code will run faster if most of it is just adds, subtracts and multiplies.</a:t>
            </a:r>
          </a:p>
          <a:p>
            <a:pPr>
              <a:buFont typeface="Wingdings" pitchFamily="2" charset="2"/>
              <a:buNone/>
            </a:pPr>
            <a:r>
              <a:rPr lang="en-US"/>
              <a:t>For example, solving an N x N system of linear equations by LU decomposition uses on the order of N</a:t>
            </a:r>
            <a:r>
              <a:rPr lang="en-US" baseline="30000"/>
              <a:t>3</a:t>
            </a:r>
            <a:r>
              <a:rPr lang="en-US"/>
              <a:t> additions and multiplications, but only on the order of N divisions.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080050-140A-41B3-BE76-7388BBA20590}" type="slidenum">
              <a:rPr lang="en-US"/>
              <a:pPr/>
              <a:t>51</a:t>
            </a:fld>
            <a:endParaRPr lang="en-US"/>
          </a:p>
        </p:txBody>
      </p:sp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Prevent Pipelining?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Certain events make it very hard (maybe even impossible) for compilers to pipeline a loop, such as:</a:t>
            </a:r>
          </a:p>
          <a:p>
            <a:pPr lvl="1"/>
            <a:r>
              <a:rPr lang="en-US" sz="2600"/>
              <a:t>array elements accessed in </a:t>
            </a:r>
            <a:r>
              <a:rPr lang="en-US" sz="2600" b="1" u="sng"/>
              <a:t>random order</a:t>
            </a:r>
          </a:p>
          <a:p>
            <a:pPr lvl="1"/>
            <a:r>
              <a:rPr lang="en-US" sz="2600"/>
              <a:t>loop body </a:t>
            </a:r>
            <a:r>
              <a:rPr lang="en-US" sz="2600" b="1" u="sng"/>
              <a:t>too complicated</a:t>
            </a:r>
          </a:p>
          <a:p>
            <a:pPr lvl="1"/>
            <a:r>
              <a:rPr lang="en-US" sz="2600" b="1" u="sng">
                <a:latin typeface="Courier New" pitchFamily="49" charset="0"/>
              </a:rPr>
              <a:t>if</a:t>
            </a:r>
            <a:r>
              <a:rPr lang="en-US" sz="2600" b="1" u="sng"/>
              <a:t> statements</a:t>
            </a:r>
            <a:r>
              <a:rPr lang="en-US" sz="2600"/>
              <a:t> inside the loop (on some platforms)</a:t>
            </a:r>
          </a:p>
          <a:p>
            <a:pPr lvl="1"/>
            <a:r>
              <a:rPr lang="en-US" sz="2600"/>
              <a:t>premature </a:t>
            </a:r>
            <a:r>
              <a:rPr lang="en-US" sz="2600" b="1" u="sng"/>
              <a:t>loop exits</a:t>
            </a:r>
          </a:p>
          <a:p>
            <a:pPr lvl="1"/>
            <a:r>
              <a:rPr lang="en-US" sz="2600"/>
              <a:t>function/subroutine </a:t>
            </a:r>
            <a:r>
              <a:rPr lang="en-US" sz="2600" b="1" u="sng"/>
              <a:t>calls</a:t>
            </a:r>
          </a:p>
          <a:p>
            <a:pPr lvl="1"/>
            <a:r>
              <a:rPr lang="en-US" sz="2600" b="1" u="sng"/>
              <a:t>I/O</a:t>
            </a:r>
          </a:p>
          <a:p>
            <a:pPr lvl="1"/>
            <a:endParaRPr lang="en-US" sz="26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056892-3BAB-4F76-8AA7-4B83208326C5}" type="slidenum">
              <a:rPr lang="en-US"/>
              <a:pPr/>
              <a:t>52</a:t>
            </a:fld>
            <a:endParaRPr lang="en-US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They Kill Pipelining?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5029200"/>
          </a:xfrm>
        </p:spPr>
        <p:txBody>
          <a:bodyPr/>
          <a:lstStyle/>
          <a:p>
            <a:r>
              <a:rPr lang="en-US" b="1" u="sng">
                <a:solidFill>
                  <a:srgbClr val="993366"/>
                </a:solidFill>
              </a:rPr>
              <a:t>Random access order</a:t>
            </a:r>
            <a:r>
              <a:rPr lang="en-US"/>
              <a:t>: Ordered array access is common, so pipelining hardware and compilers tend to be designed under the assumption that most loops will be ordered.  Also, the pipeline will constantly </a:t>
            </a:r>
            <a:r>
              <a:rPr lang="en-US" b="1" i="1" u="sng"/>
              <a:t>stall</a:t>
            </a:r>
            <a:r>
              <a:rPr lang="en-US"/>
              <a:t> because data will come from main memory, not cache.</a:t>
            </a:r>
          </a:p>
          <a:p>
            <a:r>
              <a:rPr lang="en-US" b="1" u="sng">
                <a:solidFill>
                  <a:srgbClr val="993366"/>
                </a:solidFill>
              </a:rPr>
              <a:t>Complicated loop body</a:t>
            </a:r>
            <a:r>
              <a:rPr lang="en-US"/>
              <a:t>:  The compiler gets too overwhelmed and can’t figure out how to schedule the instructions.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8606BB-6343-4AC3-BFEC-50B0E24E61B5}" type="slidenum">
              <a:rPr lang="en-US"/>
              <a:pPr/>
              <a:t>53</a:t>
            </a:fld>
            <a:endParaRPr lang="en-US"/>
          </a:p>
        </p:txBody>
      </p:sp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They Kill Pipelining?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5029200"/>
          </a:xfrm>
        </p:spPr>
        <p:txBody>
          <a:bodyPr/>
          <a:lstStyle/>
          <a:p>
            <a:r>
              <a:rPr lang="en-US" b="1" u="sng">
                <a:solidFill>
                  <a:srgbClr val="993366"/>
                </a:solidFill>
                <a:latin typeface="Courier New" pitchFamily="49" charset="0"/>
              </a:rPr>
              <a:t>if</a:t>
            </a:r>
            <a:r>
              <a:rPr lang="en-US" b="1" u="sng">
                <a:solidFill>
                  <a:srgbClr val="993366"/>
                </a:solidFill>
              </a:rPr>
              <a:t> statements</a:t>
            </a:r>
            <a:r>
              <a:rPr lang="en-US"/>
              <a:t> in the loop:  On some platforms (but not all), the pipelines need to perform exactly the same operations over and over; </a:t>
            </a:r>
            <a:r>
              <a:rPr lang="en-US" b="1">
                <a:latin typeface="Courier New" pitchFamily="49" charset="0"/>
              </a:rPr>
              <a:t>if</a:t>
            </a:r>
            <a:r>
              <a:rPr lang="en-US"/>
              <a:t> statements make that impossible.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>
                <a:solidFill>
                  <a:schemeClr val="hlink"/>
                </a:solidFill>
              </a:rPr>
              <a:t>However</a:t>
            </a:r>
            <a:r>
              <a:rPr lang="en-US"/>
              <a:t>, many CPUs can now perform </a:t>
            </a:r>
            <a:r>
              <a:rPr lang="en-US" b="1" i="1" u="sng">
                <a:solidFill>
                  <a:schemeClr val="folHlink"/>
                </a:solidFill>
              </a:rPr>
              <a:t>speculative execution</a:t>
            </a:r>
            <a:r>
              <a:rPr lang="en-US"/>
              <a:t>:  both branches of the </a:t>
            </a:r>
            <a:r>
              <a:rPr lang="en-US" b="1">
                <a:latin typeface="Courier New" pitchFamily="49" charset="0"/>
              </a:rPr>
              <a:t>if</a:t>
            </a:r>
            <a:r>
              <a:rPr lang="en-US"/>
              <a:t> statement are executed while the condition is being evaluated, but only one of the results is retained (the one associated with the condition’s value).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Also, many CPUs can now perform </a:t>
            </a:r>
            <a:r>
              <a:rPr lang="en-US" b="1" i="1" u="sng">
                <a:solidFill>
                  <a:schemeClr val="folHlink"/>
                </a:solidFill>
              </a:rPr>
              <a:t>branch prediction</a:t>
            </a:r>
            <a:r>
              <a:rPr lang="en-US"/>
              <a:t> to head down the most likely compute path.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2D7A96-B54C-4F33-8BAC-A71B99300811}" type="slidenum">
              <a:rPr lang="en-US"/>
              <a:pPr/>
              <a:t>54</a:t>
            </a:fld>
            <a:endParaRPr lang="en-US"/>
          </a:p>
        </p:txBody>
      </p:sp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They Kill Pipelining?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8250"/>
            <a:ext cx="7848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u="sng">
                <a:solidFill>
                  <a:srgbClr val="993366"/>
                </a:solidFill>
              </a:rPr>
              <a:t>Function/subroutine calls</a:t>
            </a:r>
            <a:r>
              <a:rPr lang="en-US"/>
              <a:t> interrupt the flow of the program even more than </a:t>
            </a:r>
            <a:r>
              <a:rPr lang="en-US" b="1">
                <a:latin typeface="Courier New" pitchFamily="49" charset="0"/>
              </a:rPr>
              <a:t>if</a:t>
            </a:r>
            <a:r>
              <a:rPr lang="en-US"/>
              <a:t> statements.  They can take execution to a completely different part of the program, and pipelines aren’t set up to handle that.</a:t>
            </a:r>
          </a:p>
          <a:p>
            <a:pPr>
              <a:lnSpc>
                <a:spcPct val="90000"/>
              </a:lnSpc>
            </a:pPr>
            <a:r>
              <a:rPr lang="en-US" b="1" u="sng">
                <a:solidFill>
                  <a:srgbClr val="993366"/>
                </a:solidFill>
              </a:rPr>
              <a:t>Loop exits</a:t>
            </a:r>
            <a:r>
              <a:rPr lang="en-US"/>
              <a:t> are similar. Most compilers can’t pipeline loops with premature or unpredictable exits.</a:t>
            </a:r>
          </a:p>
          <a:p>
            <a:pPr>
              <a:lnSpc>
                <a:spcPct val="90000"/>
              </a:lnSpc>
            </a:pPr>
            <a:r>
              <a:rPr lang="en-US" b="1" u="sng">
                <a:solidFill>
                  <a:srgbClr val="993366"/>
                </a:solidFill>
              </a:rPr>
              <a:t>I/O</a:t>
            </a:r>
            <a:r>
              <a:rPr lang="en-US"/>
              <a:t>:  Typically, I/O is handled in subroutines (above).  Also, I/O instructions can take control of the program away from the CPU (they can give control to I/O devices).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EA18B6-5EB6-4169-BDC0-265789A8F046}" type="slidenum">
              <a:rPr lang="en-US"/>
              <a:pPr/>
              <a:t>55</a:t>
            </a:fld>
            <a:endParaRPr 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If No Pipelining?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 b="1">
                <a:solidFill>
                  <a:srgbClr val="993366"/>
                </a:solidFill>
              </a:rPr>
              <a:t>SLOW!</a:t>
            </a:r>
          </a:p>
          <a:p>
            <a:pPr algn="ctr">
              <a:buFont typeface="Wingdings" pitchFamily="2" charset="2"/>
              <a:buNone/>
            </a:pPr>
            <a:endParaRPr lang="en-US" sz="3600" b="1">
              <a:solidFill>
                <a:srgbClr val="993366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US">
                <a:solidFill>
                  <a:srgbClr val="993366"/>
                </a:solidFill>
              </a:rPr>
              <a:t>(on most platforms)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BF4122-1FA9-4C09-8095-0412ED6EDDEB}" type="slidenum">
              <a:rPr lang="en-US"/>
              <a:pPr/>
              <a:t>56</a:t>
            </a:fld>
            <a:endParaRPr lang="en-US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Randomly Permuted Loops</a:t>
            </a:r>
          </a:p>
        </p:txBody>
      </p:sp>
      <p:graphicFrame>
        <p:nvGraphicFramePr>
          <p:cNvPr id="598019" name="Object 3"/>
          <p:cNvGraphicFramePr>
            <a:graphicFrameLocks noChangeAspect="1"/>
          </p:cNvGraphicFramePr>
          <p:nvPr>
            <p:ph idx="1"/>
          </p:nvPr>
        </p:nvGraphicFramePr>
        <p:xfrm>
          <a:off x="1219200" y="1066800"/>
          <a:ext cx="6629400" cy="5056188"/>
        </p:xfrm>
        <a:graphic>
          <a:graphicData uri="http://schemas.openxmlformats.org/presentationml/2006/ole">
            <p:oleObj spid="_x0000_s192514" name="Worksheet" r:id="rId4" imgW="9753448" imgH="7438821" progId="Excel.Sheet.8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1981200"/>
            <a:ext cx="990600" cy="2819400"/>
            <a:chOff x="192" y="1248"/>
            <a:chExt cx="624" cy="1776"/>
          </a:xfrm>
        </p:grpSpPr>
        <p:sp>
          <p:nvSpPr>
            <p:cNvPr id="598021" name="AutoShape 5"/>
            <p:cNvSpPr>
              <a:spLocks noChangeArrowheads="1"/>
            </p:cNvSpPr>
            <p:nvPr/>
          </p:nvSpPr>
          <p:spPr bwMode="auto">
            <a:xfrm>
              <a:off x="288" y="1536"/>
              <a:ext cx="432" cy="1488"/>
            </a:xfrm>
            <a:prstGeom prst="upArrow">
              <a:avLst>
                <a:gd name="adj1" fmla="val 50000"/>
                <a:gd name="adj2" fmla="val 8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8022" name="Text Box 6"/>
            <p:cNvSpPr txBox="1">
              <a:spLocks noChangeArrowheads="1"/>
            </p:cNvSpPr>
            <p:nvPr/>
          </p:nvSpPr>
          <p:spPr bwMode="auto">
            <a:xfrm>
              <a:off x="192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Better</a:t>
              </a: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Superpipelining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B76A0-A1A5-49D2-98E8-1AF6AC2D512F}" type="slidenum">
              <a:rPr lang="en-US"/>
              <a:pPr/>
              <a:t>58</a:t>
            </a:fld>
            <a:endParaRPr lang="en-US"/>
          </a:p>
        </p:txBody>
      </p:sp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Superpipelining</a:t>
            </a: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i="1" u="sng"/>
              <a:t>Superpipelining</a:t>
            </a:r>
            <a:r>
              <a:rPr lang="en-US"/>
              <a:t> is a combination of superscalar and pipelining.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So, a superpipeline is a collection of multiple pipelines that can operate simultaneously.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In other words, several different operations can execute simultaneously, and each of these operations can be broken into stages, each of which is filled all the time.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So you can get multiple operations per CPU cycle.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For example, a IBM Power4 can have over 200 different operations “in flight” at the same time.</a:t>
            </a:r>
            <a:r>
              <a:rPr lang="en-US" baseline="30000"/>
              <a:t>[1]</a:t>
            </a:r>
          </a:p>
        </p:txBody>
      </p:sp>
      <p:pic>
        <p:nvPicPr>
          <p:cNvPr id="600068" name="Picture 4" descr="soonerfron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4114800"/>
            <a:ext cx="657225" cy="13716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4F063-D1CD-41BF-9DAF-D7B2015BCC72}" type="slidenum">
              <a:rPr lang="en-US"/>
              <a:pPr/>
              <a:t>59</a:t>
            </a:fld>
            <a:endParaRPr lang="en-US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Operations At a Time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01000" cy="5029200"/>
          </a:xfrm>
        </p:spPr>
        <p:txBody>
          <a:bodyPr/>
          <a:lstStyle/>
          <a:p>
            <a:r>
              <a:rPr lang="en-US"/>
              <a:t>If you put more operations into the code for a loop, you can get better performance:</a:t>
            </a:r>
          </a:p>
          <a:p>
            <a:pPr lvl="1"/>
            <a:r>
              <a:rPr lang="en-US" sz="2400"/>
              <a:t>more operations can execute at a time (use more pipelines), and</a:t>
            </a:r>
          </a:p>
          <a:p>
            <a:pPr lvl="1"/>
            <a:r>
              <a:rPr lang="en-US" sz="2400"/>
              <a:t>you get better register/cache reuse.</a:t>
            </a:r>
          </a:p>
          <a:p>
            <a:r>
              <a:rPr lang="en-US"/>
              <a:t>On most platforms, there’s a limit to how many operations you can put in a loop to increase performance, but that limit varies among platforms, and can be quite large.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H.323 from </a:t>
            </a:r>
            <a:r>
              <a:rPr lang="en-US" dirty="0" err="1" smtClean="0"/>
              <a:t>XMeeting</a:t>
            </a:r>
            <a:r>
              <a:rPr lang="en-US" dirty="0" smtClean="0"/>
              <a:t> (</a:t>
            </a:r>
            <a:r>
              <a:rPr lang="en-US" dirty="0" err="1" smtClean="0"/>
              <a:t>MacOS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900" dirty="0" smtClean="0"/>
              <a:t>From a Mac running </a:t>
            </a:r>
            <a:r>
              <a:rPr lang="en-US" sz="1900" dirty="0" err="1" smtClean="0"/>
              <a:t>MacOS</a:t>
            </a:r>
            <a:r>
              <a:rPr lang="en-US" sz="1900" dirty="0" smtClean="0"/>
              <a:t> </a:t>
            </a:r>
            <a:r>
              <a:rPr lang="en-US" sz="1900" dirty="0" smtClean="0"/>
              <a:t>X: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Download </a:t>
            </a:r>
            <a:r>
              <a:rPr lang="en-US" sz="1900" dirty="0" err="1" smtClean="0"/>
              <a:t>XMeeting</a:t>
            </a:r>
            <a:r>
              <a:rPr lang="en-US" sz="1900" dirty="0" smtClean="0"/>
              <a:t> </a:t>
            </a:r>
            <a:r>
              <a:rPr lang="en-US" sz="1900" dirty="0" smtClean="0"/>
              <a:t>from</a:t>
            </a: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sz="1900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http://xmeeting.sourceforge.net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  <a:hlinkClick r:id="rId2"/>
              </a:rPr>
              <a:t>/</a:t>
            </a: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Install </a:t>
            </a:r>
            <a:r>
              <a:rPr lang="en-US" sz="1900" dirty="0" err="1" smtClean="0"/>
              <a:t>XMeeting</a:t>
            </a:r>
            <a:r>
              <a:rPr lang="en-US" sz="1900" dirty="0" smtClean="0"/>
              <a:t> as follows</a:t>
            </a:r>
            <a:r>
              <a:rPr lang="en-US" sz="1900" dirty="0" smtClean="0"/>
              <a:t>:</a:t>
            </a:r>
            <a:endParaRPr lang="en-US" sz="1900" dirty="0" smtClean="0"/>
          </a:p>
          <a:p>
            <a:pPr marL="914400" lvl="1" indent="-457200">
              <a:buClrTx/>
              <a:buSzPct val="100000"/>
              <a:buFont typeface="+mj-lt"/>
              <a:buAutoNum type="alphaLcPeriod"/>
            </a:pPr>
            <a:r>
              <a:rPr lang="en-US" sz="1900" dirty="0" smtClean="0"/>
              <a:t>Open the .</a:t>
            </a:r>
            <a:r>
              <a:rPr lang="en-US" sz="1900" dirty="0" err="1" smtClean="0"/>
              <a:t>dmg</a:t>
            </a:r>
            <a:r>
              <a:rPr lang="en-US" sz="1900" dirty="0" smtClean="0"/>
              <a:t> file</a:t>
            </a:r>
            <a:r>
              <a:rPr lang="en-US" sz="1900" dirty="0" smtClean="0"/>
              <a:t>.</a:t>
            </a:r>
            <a:endParaRPr lang="en-US" sz="1900" dirty="0" smtClean="0"/>
          </a:p>
          <a:p>
            <a:pPr marL="914400" lvl="1" indent="-457200">
              <a:buClrTx/>
              <a:buSzPct val="100000"/>
              <a:buFont typeface="+mj-lt"/>
              <a:buAutoNum type="alphaLcPeriod"/>
            </a:pPr>
            <a:r>
              <a:rPr lang="en-US" sz="1900" dirty="0" smtClean="0"/>
              <a:t>Drag </a:t>
            </a:r>
            <a:r>
              <a:rPr lang="en-US" sz="1900" dirty="0" err="1" smtClean="0"/>
              <a:t>XMeeting</a:t>
            </a:r>
            <a:r>
              <a:rPr lang="en-US" sz="1900" dirty="0" smtClean="0"/>
              <a:t> into the Applications folder</a:t>
            </a:r>
            <a:r>
              <a:rPr lang="en-US" sz="1900" dirty="0" smtClean="0"/>
              <a:t>.</a:t>
            </a:r>
            <a:endParaRPr lang="en-US" sz="1900" dirty="0" smtClean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Open </a:t>
            </a:r>
            <a:r>
              <a:rPr lang="en-US" sz="1900" dirty="0" err="1" smtClean="0"/>
              <a:t>XMeeting</a:t>
            </a:r>
            <a:r>
              <a:rPr lang="en-US" sz="1900" dirty="0" smtClean="0"/>
              <a:t> from Applications</a:t>
            </a:r>
            <a:r>
              <a:rPr lang="en-US" sz="1900" dirty="0" smtClean="0"/>
              <a:t>.</a:t>
            </a:r>
            <a:endParaRPr lang="en-US" sz="1900" dirty="0" smtClean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Skip the setup wizard</a:t>
            </a:r>
            <a:r>
              <a:rPr lang="en-US" sz="1900" dirty="0" smtClean="0"/>
              <a:t>.</a:t>
            </a:r>
            <a:endParaRPr lang="en-US" sz="1900" dirty="0" smtClean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In the call box, </a:t>
            </a:r>
            <a:r>
              <a:rPr lang="en-US" sz="1900" dirty="0" smtClean="0"/>
              <a:t>type</a:t>
            </a: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164.58.250.47</a:t>
            </a:r>
            <a:endParaRPr lang="en-US" sz="1900" dirty="0" smtClean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Click the </a:t>
            </a:r>
            <a:r>
              <a:rPr lang="en-US" sz="1900" b="1" dirty="0" smtClean="0"/>
              <a:t>Call</a:t>
            </a:r>
            <a:r>
              <a:rPr lang="en-US" sz="1900" dirty="0" smtClean="0"/>
              <a:t> button</a:t>
            </a:r>
            <a:r>
              <a:rPr lang="en-US" sz="1900" dirty="0" smtClean="0"/>
              <a:t>.</a:t>
            </a:r>
            <a:endParaRPr lang="en-US" sz="1900" dirty="0" smtClean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From the Remote Control window, when prompted to join the conference, enter </a:t>
            </a:r>
            <a:r>
              <a:rPr lang="en-US" sz="1900" dirty="0" smtClean="0"/>
              <a:t>:</a:t>
            </a: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0409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#</a:t>
            </a:r>
            <a:endParaRPr lang="en-US" sz="19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Supercomputing in Plain English: Inst Level Par</a:t>
            </a:r>
          </a:p>
          <a:p>
            <a:pPr>
              <a:defRPr/>
            </a:pPr>
            <a:r>
              <a:rPr lang="es-ES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03198-9CAF-4DD7-A584-6AFDFA468944}" type="slidenum">
              <a:rPr lang="en-US"/>
              <a:pPr/>
              <a:t>60</a:t>
            </a:fld>
            <a:endParaRPr lang="en-US"/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Complicated Loops</a:t>
            </a: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441325" y="15303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 sz="1400">
              <a:latin typeface="Tahoma" pitchFamily="34" charset="0"/>
            </a:endParaRPr>
          </a:p>
        </p:txBody>
      </p:sp>
      <p:sp>
        <p:nvSpPr>
          <p:cNvPr id="602116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80010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src1(index) + 5.0 * src2(index)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>
              <a:lnSpc>
                <a:spcPct val="6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dot = 0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dot = dot + src1(index) * src2(index)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>
              <a:lnSpc>
                <a:spcPct val="6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src1(index) * src2(index) +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         src3(index) * src4(index)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>
              <a:lnSpc>
                <a:spcPct val="6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diff12 = src1(index) - src2(index)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diff34 = src3(index) - src4(index)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SQRT(diff12 * diff12 + diff34 * diff34)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</a:t>
            </a:r>
            <a:r>
              <a:rPr lang="en-US" b="1">
                <a:solidFill>
                  <a:schemeClr val="folHlink"/>
                </a:solidFill>
                <a:latin typeface="Courier New" pitchFamily="49" charset="0"/>
              </a:rPr>
              <a:t> </a:t>
            </a:r>
          </a:p>
          <a:p>
            <a:pPr algn="l"/>
            <a:endParaRPr lang="en-US" b="1">
              <a:solidFill>
                <a:schemeClr val="folHlink"/>
              </a:solidFill>
              <a:latin typeface="Courier New" pitchFamily="49" charset="0"/>
            </a:endParaRPr>
          </a:p>
        </p:txBody>
      </p:sp>
      <p:sp>
        <p:nvSpPr>
          <p:cNvPr id="602117" name="Text Box 5"/>
          <p:cNvSpPr txBox="1">
            <a:spLocks noChangeArrowheads="1"/>
          </p:cNvSpPr>
          <p:nvPr/>
        </p:nvSpPr>
        <p:spPr bwMode="auto">
          <a:xfrm>
            <a:off x="6705600" y="1371600"/>
            <a:ext cx="18748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madd (or FMA):</a:t>
            </a:r>
          </a:p>
          <a:p>
            <a:r>
              <a:rPr lang="en-US" sz="2000">
                <a:solidFill>
                  <a:schemeClr val="folHlink"/>
                </a:solidFill>
              </a:rPr>
              <a:t>mult then add</a:t>
            </a:r>
          </a:p>
          <a:p>
            <a:r>
              <a:rPr lang="en-US" sz="2000">
                <a:solidFill>
                  <a:schemeClr val="folHlink"/>
                </a:solidFill>
              </a:rPr>
              <a:t>(2 ops)</a:t>
            </a:r>
          </a:p>
        </p:txBody>
      </p:sp>
      <p:sp>
        <p:nvSpPr>
          <p:cNvPr id="602118" name="Text Box 6"/>
          <p:cNvSpPr txBox="1">
            <a:spLocks noChangeArrowheads="1"/>
          </p:cNvSpPr>
          <p:nvPr/>
        </p:nvSpPr>
        <p:spPr bwMode="auto">
          <a:xfrm>
            <a:off x="5715000" y="4800600"/>
            <a:ext cx="2092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Euclidean distance</a:t>
            </a:r>
          </a:p>
          <a:p>
            <a:r>
              <a:rPr lang="en-US" sz="2000">
                <a:solidFill>
                  <a:schemeClr val="folHlink"/>
                </a:solidFill>
              </a:rPr>
              <a:t>(6 ops)</a:t>
            </a:r>
          </a:p>
        </p:txBody>
      </p:sp>
      <p:sp>
        <p:nvSpPr>
          <p:cNvPr id="602119" name="Text Box 7"/>
          <p:cNvSpPr txBox="1">
            <a:spLocks noChangeArrowheads="1"/>
          </p:cNvSpPr>
          <p:nvPr/>
        </p:nvSpPr>
        <p:spPr bwMode="auto">
          <a:xfrm>
            <a:off x="6172200" y="2667000"/>
            <a:ext cx="134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dot product</a:t>
            </a:r>
          </a:p>
          <a:p>
            <a:r>
              <a:rPr lang="en-US" sz="2000">
                <a:solidFill>
                  <a:schemeClr val="folHlink"/>
                </a:solidFill>
              </a:rPr>
              <a:t>(2 ops)</a:t>
            </a:r>
          </a:p>
        </p:txBody>
      </p:sp>
      <p:sp>
        <p:nvSpPr>
          <p:cNvPr id="602120" name="Text Box 8"/>
          <p:cNvSpPr txBox="1">
            <a:spLocks noChangeArrowheads="1"/>
          </p:cNvSpPr>
          <p:nvPr/>
        </p:nvSpPr>
        <p:spPr bwMode="auto">
          <a:xfrm>
            <a:off x="6858000" y="3581400"/>
            <a:ext cx="10779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from our</a:t>
            </a:r>
          </a:p>
          <a:p>
            <a:r>
              <a:rPr lang="en-US" sz="2000">
                <a:solidFill>
                  <a:schemeClr val="folHlink"/>
                </a:solidFill>
              </a:rPr>
              <a:t>example</a:t>
            </a:r>
          </a:p>
          <a:p>
            <a:r>
              <a:rPr lang="en-US" sz="2000">
                <a:solidFill>
                  <a:schemeClr val="folHlink"/>
                </a:solidFill>
              </a:rPr>
              <a:t>(3 ops)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B4664F-B13E-42BB-9CC4-320CF5B2AD1B}" type="slidenum">
              <a:rPr lang="en-US"/>
              <a:pPr/>
              <a:t>61</a:t>
            </a:fld>
            <a:endParaRPr lang="en-US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Very Complicated Loop</a:t>
            </a:r>
          </a:p>
        </p:txBody>
      </p:sp>
      <p:sp>
        <p:nvSpPr>
          <p:cNvPr id="603139" name="Text Box 3"/>
          <p:cNvSpPr txBox="1">
            <a:spLocks noChangeArrowheads="1"/>
          </p:cNvSpPr>
          <p:nvPr/>
        </p:nvSpPr>
        <p:spPr bwMode="auto">
          <a:xfrm>
            <a:off x="2133600" y="1219200"/>
            <a:ext cx="550862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lot = 0.0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  lot = lot +                    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src1(index) * src2(index) +  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src3(index) * src4(index) +  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(src1(index) + src2(index)) *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(src3(index) + src4(index)) *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(src1(index) - src2(index)) *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(src3(index) - src4(index)) *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(src1(index) - src3(index) + 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 src2(index) - src4(index)) *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(src1(index) + src3(index) - 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 src2(index) + src4(index)) +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(src1(index) * src3(index)) +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(src2(index) * src4(index))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</a:t>
            </a:r>
            <a:r>
              <a:rPr lang="en-US" b="1">
                <a:solidFill>
                  <a:schemeClr val="folHlink"/>
                </a:solidFill>
                <a:latin typeface="Courier New" pitchFamily="49" charset="0"/>
              </a:rPr>
              <a:t> </a:t>
            </a:r>
          </a:p>
        </p:txBody>
      </p:sp>
      <p:sp>
        <p:nvSpPr>
          <p:cNvPr id="603140" name="Text Box 4"/>
          <p:cNvSpPr txBox="1">
            <a:spLocks noChangeArrowheads="1"/>
          </p:cNvSpPr>
          <p:nvPr/>
        </p:nvSpPr>
        <p:spPr bwMode="auto">
          <a:xfrm>
            <a:off x="2947988" y="5581650"/>
            <a:ext cx="375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folHlink"/>
                </a:solidFill>
              </a:rPr>
              <a:t>24 arithmetic ops per iteration</a:t>
            </a:r>
          </a:p>
          <a:p>
            <a:r>
              <a:rPr lang="en-US" sz="2000">
                <a:solidFill>
                  <a:schemeClr val="folHlink"/>
                </a:solidFill>
              </a:rPr>
              <a:t>4 memory/cache loads per iteration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C0C7D9-43A2-4A14-83C8-2F6E7365542F}" type="slidenum">
              <a:rPr lang="en-US"/>
              <a:pPr/>
              <a:t>62</a:t>
            </a:fld>
            <a:endParaRPr lang="en-US"/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Ops Per Iteration</a:t>
            </a:r>
          </a:p>
        </p:txBody>
      </p:sp>
      <p:graphicFrame>
        <p:nvGraphicFramePr>
          <p:cNvPr id="604163" name="Object 3"/>
          <p:cNvGraphicFramePr>
            <a:graphicFrameLocks noChangeAspect="1"/>
          </p:cNvGraphicFramePr>
          <p:nvPr>
            <p:ph idx="1"/>
          </p:nvPr>
        </p:nvGraphicFramePr>
        <p:xfrm>
          <a:off x="1447800" y="1143000"/>
          <a:ext cx="6705600" cy="5114925"/>
        </p:xfrm>
        <a:graphic>
          <a:graphicData uri="http://schemas.openxmlformats.org/presentationml/2006/ole">
            <p:oleObj spid="_x0000_s193538" name="Worksheet" r:id="rId4" imgW="9753448" imgH="7438821" progId="Excel.Sheet.8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2514600"/>
            <a:ext cx="990600" cy="2819400"/>
            <a:chOff x="192" y="1248"/>
            <a:chExt cx="624" cy="1776"/>
          </a:xfrm>
        </p:grpSpPr>
        <p:sp>
          <p:nvSpPr>
            <p:cNvPr id="604165" name="AutoShape 5"/>
            <p:cNvSpPr>
              <a:spLocks noChangeArrowheads="1"/>
            </p:cNvSpPr>
            <p:nvPr/>
          </p:nvSpPr>
          <p:spPr bwMode="auto">
            <a:xfrm>
              <a:off x="288" y="1536"/>
              <a:ext cx="432" cy="1488"/>
            </a:xfrm>
            <a:prstGeom prst="upArrow">
              <a:avLst>
                <a:gd name="adj1" fmla="val 50000"/>
                <a:gd name="adj2" fmla="val 8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166" name="Text Box 6"/>
            <p:cNvSpPr txBox="1">
              <a:spLocks noChangeArrowheads="1"/>
            </p:cNvSpPr>
            <p:nvPr/>
          </p:nvSpPr>
          <p:spPr bwMode="auto">
            <a:xfrm>
              <a:off x="192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Better</a:t>
              </a: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Vectors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BFFF6F-E776-46FF-81F3-F290BD7F5A16}" type="slidenum">
              <a:rPr lang="en-US"/>
              <a:pPr/>
              <a:t>64</a:t>
            </a:fld>
            <a:endParaRPr lang="en-US"/>
          </a:p>
        </p:txBody>
      </p:sp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Vector?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>
                <a:solidFill>
                  <a:schemeClr val="folHlink"/>
                </a:solidFill>
              </a:rPr>
              <a:t>vector</a:t>
            </a:r>
            <a:r>
              <a:rPr lang="en-US"/>
              <a:t> is a giant register that behaves like a collection of regular registers, except these registers all simultaneously perform the same operation on multiple sets of operands, producing multiple results.</a:t>
            </a:r>
          </a:p>
          <a:p>
            <a:pPr>
              <a:buFont typeface="Wingdings" pitchFamily="2" charset="2"/>
              <a:buNone/>
            </a:pPr>
            <a:r>
              <a:rPr lang="en-US"/>
              <a:t>In a sense, vectors are like operation-specific cache.</a:t>
            </a:r>
          </a:p>
          <a:p>
            <a:pPr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>
                <a:solidFill>
                  <a:schemeClr val="folHlink"/>
                </a:solidFill>
              </a:rPr>
              <a:t>vector register</a:t>
            </a:r>
            <a:r>
              <a:rPr lang="en-US"/>
              <a:t> is a register that’s actually made up of many individual registers.</a:t>
            </a:r>
          </a:p>
          <a:p>
            <a:pPr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>
                <a:solidFill>
                  <a:schemeClr val="folHlink"/>
                </a:solidFill>
              </a:rPr>
              <a:t>vector instruction</a:t>
            </a:r>
            <a:r>
              <a:rPr lang="en-US">
                <a:solidFill>
                  <a:srgbClr val="008000"/>
                </a:solidFill>
              </a:rPr>
              <a:t> </a:t>
            </a:r>
            <a:r>
              <a:rPr lang="en-US"/>
              <a:t>is an instruction that performs the same operation simultaneously on all of the individual registers of a vector register.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E795E7-CFB9-4BBD-8DFA-AB0D7FC3436A}" type="slidenum">
              <a:rPr lang="en-US"/>
              <a:pPr/>
              <a:t>65</a:t>
            </a:fld>
            <a:endParaRPr lang="en-US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 Register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71600" y="2057400"/>
            <a:ext cx="1752600" cy="2438400"/>
            <a:chOff x="1296" y="1392"/>
            <a:chExt cx="1104" cy="1536"/>
          </a:xfrm>
        </p:grpSpPr>
        <p:sp>
          <p:nvSpPr>
            <p:cNvPr id="607236" name="Rectangle 4"/>
            <p:cNvSpPr>
              <a:spLocks noChangeArrowheads="1"/>
            </p:cNvSpPr>
            <p:nvPr/>
          </p:nvSpPr>
          <p:spPr bwMode="auto">
            <a:xfrm>
              <a:off x="1296" y="1392"/>
              <a:ext cx="110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7237" name="Line 5"/>
            <p:cNvSpPr>
              <a:spLocks noChangeShapeType="1"/>
            </p:cNvSpPr>
            <p:nvPr/>
          </p:nvSpPr>
          <p:spPr bwMode="auto">
            <a:xfrm>
              <a:off x="1296" y="158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38" name="Line 6"/>
            <p:cNvSpPr>
              <a:spLocks noChangeShapeType="1"/>
            </p:cNvSpPr>
            <p:nvPr/>
          </p:nvSpPr>
          <p:spPr bwMode="auto">
            <a:xfrm>
              <a:off x="1296" y="177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39" name="Line 7"/>
            <p:cNvSpPr>
              <a:spLocks noChangeShapeType="1"/>
            </p:cNvSpPr>
            <p:nvPr/>
          </p:nvSpPr>
          <p:spPr bwMode="auto">
            <a:xfrm>
              <a:off x="1296" y="1968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0" name="Line 8"/>
            <p:cNvSpPr>
              <a:spLocks noChangeShapeType="1"/>
            </p:cNvSpPr>
            <p:nvPr/>
          </p:nvSpPr>
          <p:spPr bwMode="auto">
            <a:xfrm>
              <a:off x="1296" y="2160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1" name="Line 9"/>
            <p:cNvSpPr>
              <a:spLocks noChangeShapeType="1"/>
            </p:cNvSpPr>
            <p:nvPr/>
          </p:nvSpPr>
          <p:spPr bwMode="auto">
            <a:xfrm>
              <a:off x="1296" y="2352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2" name="Line 10"/>
            <p:cNvSpPr>
              <a:spLocks noChangeShapeType="1"/>
            </p:cNvSpPr>
            <p:nvPr/>
          </p:nvSpPr>
          <p:spPr bwMode="auto">
            <a:xfrm>
              <a:off x="1296" y="254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3" name="Line 11"/>
            <p:cNvSpPr>
              <a:spLocks noChangeShapeType="1"/>
            </p:cNvSpPr>
            <p:nvPr/>
          </p:nvSpPr>
          <p:spPr bwMode="auto">
            <a:xfrm>
              <a:off x="1296" y="273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581400" y="2057400"/>
            <a:ext cx="1752600" cy="2438400"/>
            <a:chOff x="1296" y="1392"/>
            <a:chExt cx="1104" cy="1536"/>
          </a:xfrm>
        </p:grpSpPr>
        <p:sp>
          <p:nvSpPr>
            <p:cNvPr id="607245" name="Rectangle 13"/>
            <p:cNvSpPr>
              <a:spLocks noChangeArrowheads="1"/>
            </p:cNvSpPr>
            <p:nvPr/>
          </p:nvSpPr>
          <p:spPr bwMode="auto">
            <a:xfrm>
              <a:off x="1296" y="1392"/>
              <a:ext cx="110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7246" name="Line 14"/>
            <p:cNvSpPr>
              <a:spLocks noChangeShapeType="1"/>
            </p:cNvSpPr>
            <p:nvPr/>
          </p:nvSpPr>
          <p:spPr bwMode="auto">
            <a:xfrm>
              <a:off x="1296" y="158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7" name="Line 15"/>
            <p:cNvSpPr>
              <a:spLocks noChangeShapeType="1"/>
            </p:cNvSpPr>
            <p:nvPr/>
          </p:nvSpPr>
          <p:spPr bwMode="auto">
            <a:xfrm>
              <a:off x="1296" y="177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8" name="Line 16"/>
            <p:cNvSpPr>
              <a:spLocks noChangeShapeType="1"/>
            </p:cNvSpPr>
            <p:nvPr/>
          </p:nvSpPr>
          <p:spPr bwMode="auto">
            <a:xfrm>
              <a:off x="1296" y="1968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9" name="Line 17"/>
            <p:cNvSpPr>
              <a:spLocks noChangeShapeType="1"/>
            </p:cNvSpPr>
            <p:nvPr/>
          </p:nvSpPr>
          <p:spPr bwMode="auto">
            <a:xfrm>
              <a:off x="1296" y="2160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0" name="Line 18"/>
            <p:cNvSpPr>
              <a:spLocks noChangeShapeType="1"/>
            </p:cNvSpPr>
            <p:nvPr/>
          </p:nvSpPr>
          <p:spPr bwMode="auto">
            <a:xfrm>
              <a:off x="1296" y="2352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1" name="Line 19"/>
            <p:cNvSpPr>
              <a:spLocks noChangeShapeType="1"/>
            </p:cNvSpPr>
            <p:nvPr/>
          </p:nvSpPr>
          <p:spPr bwMode="auto">
            <a:xfrm>
              <a:off x="1296" y="254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2" name="Line 20"/>
            <p:cNvSpPr>
              <a:spLocks noChangeShapeType="1"/>
            </p:cNvSpPr>
            <p:nvPr/>
          </p:nvSpPr>
          <p:spPr bwMode="auto">
            <a:xfrm>
              <a:off x="1296" y="273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791200" y="2057400"/>
            <a:ext cx="1752600" cy="2438400"/>
            <a:chOff x="1296" y="1392"/>
            <a:chExt cx="1104" cy="1536"/>
          </a:xfrm>
        </p:grpSpPr>
        <p:sp>
          <p:nvSpPr>
            <p:cNvPr id="607254" name="Rectangle 22"/>
            <p:cNvSpPr>
              <a:spLocks noChangeArrowheads="1"/>
            </p:cNvSpPr>
            <p:nvPr/>
          </p:nvSpPr>
          <p:spPr bwMode="auto">
            <a:xfrm>
              <a:off x="1296" y="1392"/>
              <a:ext cx="110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7255" name="Line 23"/>
            <p:cNvSpPr>
              <a:spLocks noChangeShapeType="1"/>
            </p:cNvSpPr>
            <p:nvPr/>
          </p:nvSpPr>
          <p:spPr bwMode="auto">
            <a:xfrm>
              <a:off x="1296" y="158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6" name="Line 24"/>
            <p:cNvSpPr>
              <a:spLocks noChangeShapeType="1"/>
            </p:cNvSpPr>
            <p:nvPr/>
          </p:nvSpPr>
          <p:spPr bwMode="auto">
            <a:xfrm>
              <a:off x="1296" y="177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7" name="Line 25"/>
            <p:cNvSpPr>
              <a:spLocks noChangeShapeType="1"/>
            </p:cNvSpPr>
            <p:nvPr/>
          </p:nvSpPr>
          <p:spPr bwMode="auto">
            <a:xfrm>
              <a:off x="1296" y="1968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8" name="Line 26"/>
            <p:cNvSpPr>
              <a:spLocks noChangeShapeType="1"/>
            </p:cNvSpPr>
            <p:nvPr/>
          </p:nvSpPr>
          <p:spPr bwMode="auto">
            <a:xfrm>
              <a:off x="1296" y="2160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9" name="Line 27"/>
            <p:cNvSpPr>
              <a:spLocks noChangeShapeType="1"/>
            </p:cNvSpPr>
            <p:nvPr/>
          </p:nvSpPr>
          <p:spPr bwMode="auto">
            <a:xfrm>
              <a:off x="1296" y="2352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60" name="Line 28"/>
            <p:cNvSpPr>
              <a:spLocks noChangeShapeType="1"/>
            </p:cNvSpPr>
            <p:nvPr/>
          </p:nvSpPr>
          <p:spPr bwMode="auto">
            <a:xfrm>
              <a:off x="1296" y="254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61" name="Line 29"/>
            <p:cNvSpPr>
              <a:spLocks noChangeShapeType="1"/>
            </p:cNvSpPr>
            <p:nvPr/>
          </p:nvSpPr>
          <p:spPr bwMode="auto">
            <a:xfrm>
              <a:off x="1296" y="273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07262" name="Text Box 30"/>
          <p:cNvSpPr txBox="1">
            <a:spLocks noChangeArrowheads="1"/>
          </p:cNvSpPr>
          <p:nvPr/>
        </p:nvSpPr>
        <p:spPr bwMode="auto">
          <a:xfrm>
            <a:off x="1936750" y="1590675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v0</a:t>
            </a:r>
          </a:p>
        </p:txBody>
      </p:sp>
      <p:sp>
        <p:nvSpPr>
          <p:cNvPr id="607263" name="Text Box 31"/>
          <p:cNvSpPr txBox="1">
            <a:spLocks noChangeArrowheads="1"/>
          </p:cNvSpPr>
          <p:nvPr/>
        </p:nvSpPr>
        <p:spPr bwMode="auto">
          <a:xfrm>
            <a:off x="4191000" y="1524000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v1</a:t>
            </a:r>
          </a:p>
        </p:txBody>
      </p:sp>
      <p:sp>
        <p:nvSpPr>
          <p:cNvPr id="607264" name="Text Box 32"/>
          <p:cNvSpPr txBox="1">
            <a:spLocks noChangeArrowheads="1"/>
          </p:cNvSpPr>
          <p:nvPr/>
        </p:nvSpPr>
        <p:spPr bwMode="auto">
          <a:xfrm>
            <a:off x="6400800" y="1524000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v2</a:t>
            </a:r>
          </a:p>
        </p:txBody>
      </p:sp>
      <p:sp>
        <p:nvSpPr>
          <p:cNvPr id="607265" name="Text Box 33"/>
          <p:cNvSpPr txBox="1">
            <a:spLocks noChangeArrowheads="1"/>
          </p:cNvSpPr>
          <p:nvPr/>
        </p:nvSpPr>
        <p:spPr bwMode="auto">
          <a:xfrm>
            <a:off x="3124200" y="5029200"/>
            <a:ext cx="2949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v0 &lt;- v1 + v2</a:t>
            </a:r>
          </a:p>
        </p:txBody>
      </p:sp>
      <p:sp>
        <p:nvSpPr>
          <p:cNvPr id="607266" name="Text Box 34"/>
          <p:cNvSpPr txBox="1">
            <a:spLocks noChangeArrowheads="1"/>
          </p:cNvSpPr>
          <p:nvPr/>
        </p:nvSpPr>
        <p:spPr bwMode="auto">
          <a:xfrm>
            <a:off x="3124200" y="2057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67" name="Text Box 35"/>
          <p:cNvSpPr txBox="1">
            <a:spLocks noChangeArrowheads="1"/>
          </p:cNvSpPr>
          <p:nvPr/>
        </p:nvSpPr>
        <p:spPr bwMode="auto">
          <a:xfrm>
            <a:off x="3124200" y="2314575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68" name="Text Box 36"/>
          <p:cNvSpPr txBox="1">
            <a:spLocks noChangeArrowheads="1"/>
          </p:cNvSpPr>
          <p:nvPr/>
        </p:nvSpPr>
        <p:spPr bwMode="auto">
          <a:xfrm>
            <a:off x="3124200" y="2590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69" name="Text Box 37"/>
          <p:cNvSpPr txBox="1">
            <a:spLocks noChangeArrowheads="1"/>
          </p:cNvSpPr>
          <p:nvPr/>
        </p:nvSpPr>
        <p:spPr bwMode="auto">
          <a:xfrm>
            <a:off x="3124200" y="2895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70" name="Text Box 38"/>
          <p:cNvSpPr txBox="1">
            <a:spLocks noChangeArrowheads="1"/>
          </p:cNvSpPr>
          <p:nvPr/>
        </p:nvSpPr>
        <p:spPr bwMode="auto">
          <a:xfrm>
            <a:off x="3124200" y="321468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71" name="Text Box 39"/>
          <p:cNvSpPr txBox="1">
            <a:spLocks noChangeArrowheads="1"/>
          </p:cNvSpPr>
          <p:nvPr/>
        </p:nvSpPr>
        <p:spPr bwMode="auto">
          <a:xfrm>
            <a:off x="3124200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72" name="Text Box 40"/>
          <p:cNvSpPr txBox="1">
            <a:spLocks noChangeArrowheads="1"/>
          </p:cNvSpPr>
          <p:nvPr/>
        </p:nvSpPr>
        <p:spPr bwMode="auto">
          <a:xfrm>
            <a:off x="3124200" y="3886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73" name="Text Box 41"/>
          <p:cNvSpPr txBox="1">
            <a:spLocks noChangeArrowheads="1"/>
          </p:cNvSpPr>
          <p:nvPr/>
        </p:nvSpPr>
        <p:spPr bwMode="auto">
          <a:xfrm>
            <a:off x="3124200" y="4114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74" name="Text Box 42"/>
          <p:cNvSpPr txBox="1">
            <a:spLocks noChangeArrowheads="1"/>
          </p:cNvSpPr>
          <p:nvPr/>
        </p:nvSpPr>
        <p:spPr bwMode="auto">
          <a:xfrm>
            <a:off x="5410200" y="2057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75" name="Text Box 43"/>
          <p:cNvSpPr txBox="1">
            <a:spLocks noChangeArrowheads="1"/>
          </p:cNvSpPr>
          <p:nvPr/>
        </p:nvSpPr>
        <p:spPr bwMode="auto">
          <a:xfrm>
            <a:off x="5410200" y="2362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76" name="Text Box 44"/>
          <p:cNvSpPr txBox="1">
            <a:spLocks noChangeArrowheads="1"/>
          </p:cNvSpPr>
          <p:nvPr/>
        </p:nvSpPr>
        <p:spPr bwMode="auto">
          <a:xfrm>
            <a:off x="5410200" y="2667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77" name="Text Box 45"/>
          <p:cNvSpPr txBox="1">
            <a:spLocks noChangeArrowheads="1"/>
          </p:cNvSpPr>
          <p:nvPr/>
        </p:nvSpPr>
        <p:spPr bwMode="auto">
          <a:xfrm>
            <a:off x="5410200" y="2971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78" name="Text Box 46"/>
          <p:cNvSpPr txBox="1">
            <a:spLocks noChangeArrowheads="1"/>
          </p:cNvSpPr>
          <p:nvPr/>
        </p:nvSpPr>
        <p:spPr bwMode="auto">
          <a:xfrm>
            <a:off x="5410200" y="3276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79" name="Text Box 47"/>
          <p:cNvSpPr txBox="1">
            <a:spLocks noChangeArrowheads="1"/>
          </p:cNvSpPr>
          <p:nvPr/>
        </p:nvSpPr>
        <p:spPr bwMode="auto">
          <a:xfrm>
            <a:off x="5410200" y="358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80" name="Text Box 48"/>
          <p:cNvSpPr txBox="1">
            <a:spLocks noChangeArrowheads="1"/>
          </p:cNvSpPr>
          <p:nvPr/>
        </p:nvSpPr>
        <p:spPr bwMode="auto">
          <a:xfrm>
            <a:off x="5410200" y="3886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81" name="Text Box 49"/>
          <p:cNvSpPr txBox="1">
            <a:spLocks noChangeArrowheads="1"/>
          </p:cNvSpPr>
          <p:nvPr/>
        </p:nvSpPr>
        <p:spPr bwMode="auto">
          <a:xfrm>
            <a:off x="5410200" y="4191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A0EAFB-6B0B-4947-8EFB-142E3809EF6A}" type="slidenum">
              <a:rPr lang="en-US"/>
              <a:pPr/>
              <a:t>66</a:t>
            </a:fld>
            <a:endParaRPr lang="en-US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Vectors Are Expensive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Vectors were very popular in the 1980s, because they’re very fast, often faster than pipelines.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In the 1990s, though, they weren’t very popular.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/>
              <a:t>Why?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Well, vectors aren’t used by many commercial codes (for example, MS Word). </a:t>
            </a:r>
            <a:r>
              <a:rPr lang="en-US" dirty="0" smtClean="0"/>
              <a:t>So </a:t>
            </a:r>
            <a:r>
              <a:rPr lang="en-US" dirty="0"/>
              <a:t>most chip makers didn’t bother with vectors.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if you wanted vectors, you had to pay a lot of </a:t>
            </a:r>
            <a:r>
              <a:rPr lang="en-US" b="1" u="sng" dirty="0">
                <a:solidFill>
                  <a:schemeClr val="hlink"/>
                </a:solidFill>
              </a:rPr>
              <a:t>extra money</a:t>
            </a:r>
            <a:r>
              <a:rPr lang="en-US" dirty="0"/>
              <a:t> for them.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The </a:t>
            </a:r>
            <a:r>
              <a:rPr lang="en-US" dirty="0"/>
              <a:t>Pentium III Intel reintroduced very small </a:t>
            </a:r>
            <a:r>
              <a:rPr lang="en-US" dirty="0" smtClean="0"/>
              <a:t>integer vectors </a:t>
            </a:r>
            <a:r>
              <a:rPr lang="en-US" dirty="0"/>
              <a:t>(2 operations at a time</a:t>
            </a:r>
            <a:r>
              <a:rPr lang="en-US" dirty="0" smtClean="0"/>
              <a:t>),. </a:t>
            </a:r>
            <a:r>
              <a:rPr lang="en-US" dirty="0"/>
              <a:t>The Pentium4 added floating point vector operations, also of size 2. </a:t>
            </a:r>
            <a:r>
              <a:rPr lang="en-US" dirty="0" smtClean="0"/>
              <a:t>The </a:t>
            </a:r>
            <a:r>
              <a:rPr lang="en-US" dirty="0"/>
              <a:t>Core family has doubled the vector size to </a:t>
            </a:r>
            <a:r>
              <a:rPr lang="en-US" dirty="0" smtClean="0"/>
              <a:t>4, and Sandy Bridge (2011) to 8.</a:t>
            </a:r>
            <a:endParaRPr lang="en-US" dirty="0"/>
          </a:p>
        </p:txBody>
      </p:sp>
      <p:pic>
        <p:nvPicPr>
          <p:cNvPr id="608260" name="Picture 4" descr="topdawg_200510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1905000"/>
            <a:ext cx="685800" cy="9144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A Real Example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8362C2-C662-4DBA-A9F9-9277C64A0A52}" type="slidenum">
              <a:rPr lang="en-US"/>
              <a:pPr/>
              <a:t>68</a:t>
            </a:fld>
            <a:endParaRPr lang="en-US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Real Example</a:t>
            </a:r>
            <a:r>
              <a:rPr lang="en-US" baseline="30000"/>
              <a:t>[4]</a:t>
            </a:r>
          </a:p>
        </p:txBody>
      </p:sp>
      <p:sp>
        <p:nvSpPr>
          <p:cNvPr id="610307" name="Text Box 3"/>
          <p:cNvSpPr txBox="1">
            <a:spLocks noChangeArrowheads="1"/>
          </p:cNvSpPr>
          <p:nvPr/>
        </p:nvSpPr>
        <p:spPr bwMode="auto">
          <a:xfrm>
            <a:off x="533400" y="1524000"/>
            <a:ext cx="8129588" cy="510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DO k=2,nz-1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DO j=2,ny-1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DO i=2,nx-1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  tem1(i,j,k) = u(i,j,k,2)*(u(i+1,j,k,2)-u(i-1,j,k,2))*dxinv2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  tem2(i,j,k) = v(i,j,k,2)*(u(i,j+1,k,2)-u(i,j-1,k,2))*dyinv2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  tem3(i,j,k) = w(i,j,k,2)*(u(i,j,k+1,2)-u(i,j,k-1,2))*dzinv2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END DO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END DO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DO k=2,nz-1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DO j=2,ny-1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DO i=2,nx-1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  u(i,j,k,3) = u(i,j,k,1) -    &amp;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&amp;                 dtbig2*(tem1(i,j,k)+tem2(i,j,k)+tem3(i,j,k))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END DO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END DO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/>
            <a:endParaRPr lang="en-US" sz="1600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50000"/>
              </a:lnSpc>
            </a:pPr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. . .</a:t>
            </a:r>
          </a:p>
          <a:p>
            <a:pPr algn="l"/>
            <a:endParaRPr lang="en-US" sz="1600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endParaRPr lang="en-US" sz="1600" b="1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00F16F-2FDE-49F7-BDCE-84FECDFDE0ED}" type="slidenum">
              <a:rPr lang="en-US"/>
              <a:pPr/>
              <a:t>69</a:t>
            </a:fld>
            <a:endParaRPr lang="en-US"/>
          </a:p>
        </p:txBody>
      </p:sp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 Example Performance</a:t>
            </a:r>
          </a:p>
        </p:txBody>
      </p:sp>
      <p:graphicFrame>
        <p:nvGraphicFramePr>
          <p:cNvPr id="611331" name="Object 3"/>
          <p:cNvGraphicFramePr>
            <a:graphicFrameLocks noChangeAspect="1"/>
          </p:cNvGraphicFramePr>
          <p:nvPr/>
        </p:nvGraphicFramePr>
        <p:xfrm>
          <a:off x="1752600" y="1371600"/>
          <a:ext cx="6324600" cy="4575175"/>
        </p:xfrm>
        <a:graphic>
          <a:graphicData uri="http://schemas.openxmlformats.org/presentationml/2006/ole">
            <p:oleObj spid="_x0000_s194562" name="Worksheet" r:id="rId4" imgW="10581840" imgH="7290360" progId="Excel.Sheet.8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1981200"/>
            <a:ext cx="990600" cy="2819400"/>
            <a:chOff x="192" y="1248"/>
            <a:chExt cx="624" cy="1776"/>
          </a:xfrm>
        </p:grpSpPr>
        <p:sp>
          <p:nvSpPr>
            <p:cNvPr id="611333" name="AutoShape 5"/>
            <p:cNvSpPr>
              <a:spLocks noChangeArrowheads="1"/>
            </p:cNvSpPr>
            <p:nvPr/>
          </p:nvSpPr>
          <p:spPr bwMode="auto">
            <a:xfrm>
              <a:off x="288" y="1536"/>
              <a:ext cx="432" cy="1488"/>
            </a:xfrm>
            <a:prstGeom prst="upArrow">
              <a:avLst>
                <a:gd name="adj1" fmla="val 50000"/>
                <a:gd name="adj2" fmla="val 8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1334" name="Text Box 6"/>
            <p:cNvSpPr txBox="1">
              <a:spLocks noChangeArrowheads="1"/>
            </p:cNvSpPr>
            <p:nvPr/>
          </p:nvSpPr>
          <p:spPr bwMode="auto">
            <a:xfrm>
              <a:off x="192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Better</a:t>
              </a:r>
            </a:p>
          </p:txBody>
        </p:sp>
      </p:grp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905000" y="6172200"/>
            <a:ext cx="5334000" cy="457200"/>
          </a:xfrm>
        </p:spPr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 smtClean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7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EVO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There’s a quick tutorial on the OSCER education webpage.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C805A1-5FBC-411B-8BAD-F0163CFDEFCA}" type="slidenum">
              <a:rPr lang="en-US"/>
              <a:pPr/>
              <a:t>70</a:t>
            </a:fld>
            <a:endParaRPr lang="en-US"/>
          </a:p>
        </p:txBody>
      </p:sp>
      <p:sp>
        <p:nvSpPr>
          <p:cNvPr id="612354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D0267E-CF80-4D1E-967F-3104555E129F}" type="slidenum">
              <a:rPr lang="en-US"/>
              <a:pPr/>
              <a:t>71</a:t>
            </a:fld>
            <a:endParaRPr lang="en-US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You Shouldn’t Panic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1600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general, the compiler and the CPU will do most of the heavy lifting for instruction-level parallelism.</a:t>
            </a:r>
          </a:p>
        </p:txBody>
      </p:sp>
      <p:sp>
        <p:nvSpPr>
          <p:cNvPr id="613380" name="Text Box 4"/>
          <p:cNvSpPr txBox="1">
            <a:spLocks noChangeArrowheads="1"/>
          </p:cNvSpPr>
          <p:nvPr/>
        </p:nvSpPr>
        <p:spPr bwMode="auto">
          <a:xfrm>
            <a:off x="3606800" y="2743200"/>
            <a:ext cx="23685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 b="1">
                <a:solidFill>
                  <a:schemeClr val="folHlink"/>
                </a:solidFill>
              </a:rPr>
              <a:t>BUT:</a:t>
            </a:r>
          </a:p>
        </p:txBody>
      </p:sp>
      <p:sp>
        <p:nvSpPr>
          <p:cNvPr id="613381" name="Text Box 5"/>
          <p:cNvSpPr txBox="1">
            <a:spLocks noChangeArrowheads="1"/>
          </p:cNvSpPr>
          <p:nvPr/>
        </p:nvSpPr>
        <p:spPr bwMode="auto">
          <a:xfrm>
            <a:off x="1066800" y="3886200"/>
            <a:ext cx="671036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 b="1">
                <a:solidFill>
                  <a:schemeClr val="hlink"/>
                </a:solidFill>
              </a:rPr>
              <a:t>You need to be aware of ILP, because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how your code is structured affects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how much ILP the compiler and the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CPU can give you.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Workshops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Summer 2011, there will be several workshops on HPC and Computational and Data Enabled Science and Engineering (CDESE) across the US.</a:t>
            </a:r>
          </a:p>
          <a:p>
            <a:r>
              <a:rPr lang="en-US" dirty="0" smtClean="0"/>
              <a:t>These will be weeklong intensives, running from Sunday evening through Saturday morning.</a:t>
            </a:r>
          </a:p>
          <a:p>
            <a:r>
              <a:rPr lang="en-US" dirty="0" smtClean="0"/>
              <a:t>We’re currently working on where and when those workshops will be held.</a:t>
            </a:r>
          </a:p>
          <a:p>
            <a:r>
              <a:rPr lang="en-US" dirty="0" smtClean="0"/>
              <a:t>Once we’ve got that worked out, we’ll announce them and open up the registration website.</a:t>
            </a:r>
          </a:p>
          <a:p>
            <a:r>
              <a:rPr lang="en-US" dirty="0" smtClean="0"/>
              <a:t>One of them will be held at OU.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pPr lvl="0">
              <a:defRPr/>
            </a:pPr>
            <a:r>
              <a:rPr lang="en-US" dirty="0" smtClean="0"/>
              <a:t>Tue Feb 22 </a:t>
            </a:r>
            <a:r>
              <a:rPr lang="en-US" dirty="0"/>
              <a:t>2011</a:t>
            </a: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C6B874-FE2D-40EE-A33E-EB158CDD195A}" type="slidenum">
              <a:rPr lang="en-US"/>
              <a:pPr/>
              <a:t>73</a:t>
            </a:fld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0" y="1190625"/>
            <a:ext cx="1295400" cy="1752600"/>
            <a:chOff x="4032" y="1611"/>
            <a:chExt cx="1296" cy="1653"/>
          </a:xfrm>
        </p:grpSpPr>
        <p:pic>
          <p:nvPicPr>
            <p:cNvPr id="553987" name="Picture 3" descr="atkinsdanie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80" y="1680"/>
              <a:ext cx="1238" cy="1584"/>
            </a:xfrm>
            <a:prstGeom prst="rect">
              <a:avLst/>
            </a:prstGeom>
            <a:noFill/>
          </p:spPr>
        </p:pic>
        <p:sp>
          <p:nvSpPr>
            <p:cNvPr id="553988" name="Rectangle 4"/>
            <p:cNvSpPr>
              <a:spLocks noChangeArrowheads="1"/>
            </p:cNvSpPr>
            <p:nvPr/>
          </p:nvSpPr>
          <p:spPr bwMode="auto">
            <a:xfrm>
              <a:off x="4032" y="1611"/>
              <a:ext cx="129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3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OK Supercomputing Symposium </a:t>
            </a:r>
            <a:r>
              <a:rPr lang="en-US" sz="3600" dirty="0" smtClean="0"/>
              <a:t>2011</a:t>
            </a:r>
            <a:endParaRPr lang="en-US" sz="3600" dirty="0"/>
          </a:p>
        </p:txBody>
      </p:sp>
      <p:sp>
        <p:nvSpPr>
          <p:cNvPr id="5539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436225" y="2819400"/>
            <a:ext cx="1600200" cy="1295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2006 Keynote: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Dan Atkins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Head of NSF’s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Office of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 smtClean="0"/>
              <a:t>Cyberinfrastructure</a:t>
            </a:r>
            <a:endParaRPr lang="en-US" sz="1200" dirty="0"/>
          </a:p>
        </p:txBody>
      </p:sp>
      <p:pic>
        <p:nvPicPr>
          <p:cNvPr id="553991" name="Picture 7" descr="ski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1447800"/>
            <a:ext cx="1600200" cy="1200150"/>
          </a:xfrm>
          <a:prstGeom prst="rect">
            <a:avLst/>
          </a:prstGeom>
          <a:noFill/>
        </p:spPr>
      </p:pic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1828800" y="2667000"/>
            <a:ext cx="144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2004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err="1"/>
              <a:t>Sangtae</a:t>
            </a:r>
            <a:r>
              <a:rPr lang="en-US" sz="1200" dirty="0"/>
              <a:t> Kim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NSF </a:t>
            </a:r>
            <a:r>
              <a:rPr lang="en-US" sz="1200" dirty="0" smtClean="0"/>
              <a:t>Shared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Cyberinfrastructure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Division </a:t>
            </a:r>
            <a:r>
              <a:rPr lang="en-US" sz="1200" dirty="0"/>
              <a:t>Director</a:t>
            </a:r>
          </a:p>
        </p:txBody>
      </p:sp>
      <p:pic>
        <p:nvPicPr>
          <p:cNvPr id="553993" name="Picture 9" descr="freema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1447800"/>
            <a:ext cx="1155700" cy="1219200"/>
          </a:xfrm>
          <a:prstGeom prst="rect">
            <a:avLst/>
          </a:prstGeom>
          <a:noFill/>
        </p:spPr>
      </p:pic>
      <p:sp>
        <p:nvSpPr>
          <p:cNvPr id="553994" name="Rectangle 10"/>
          <p:cNvSpPr>
            <a:spLocks noChangeArrowheads="1"/>
          </p:cNvSpPr>
          <p:nvPr/>
        </p:nvSpPr>
        <p:spPr bwMode="auto">
          <a:xfrm>
            <a:off x="128850" y="2660075"/>
            <a:ext cx="1828800" cy="114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2003 Keynote: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Peter Freeman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NSF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Computer &amp; </a:t>
            </a:r>
            <a:r>
              <a:rPr lang="en-US" sz="1200" dirty="0"/>
              <a:t>Information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Science </a:t>
            </a:r>
            <a:r>
              <a:rPr lang="en-US" sz="1200" dirty="0" smtClean="0"/>
              <a:t>&amp; </a:t>
            </a:r>
            <a:r>
              <a:rPr lang="en-US" sz="1200" dirty="0"/>
              <a:t>Engineering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Assistant Director</a:t>
            </a:r>
          </a:p>
        </p:txBody>
      </p:sp>
      <p:pic>
        <p:nvPicPr>
          <p:cNvPr id="553995" name="Picture 11" descr="brook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2800" y="1447800"/>
            <a:ext cx="1143000" cy="1434353"/>
          </a:xfrm>
          <a:prstGeom prst="rect">
            <a:avLst/>
          </a:prstGeom>
          <a:noFill/>
        </p:spPr>
      </p:pic>
      <p:sp>
        <p:nvSpPr>
          <p:cNvPr id="553996" name="Rectangle 12"/>
          <p:cNvSpPr>
            <a:spLocks noChangeArrowheads="1"/>
          </p:cNvSpPr>
          <p:nvPr/>
        </p:nvSpPr>
        <p:spPr bwMode="auto">
          <a:xfrm>
            <a:off x="3276600" y="2878975"/>
            <a:ext cx="137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2005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Walt Brooks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NASA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Supercomputing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Division Director</a:t>
            </a:r>
          </a:p>
        </p:txBody>
      </p:sp>
      <p:pic>
        <p:nvPicPr>
          <p:cNvPr id="553997" name="Picture 13" descr="boisseau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1447800"/>
            <a:ext cx="1087438" cy="1447800"/>
          </a:xfrm>
          <a:prstGeom prst="rect">
            <a:avLst/>
          </a:prstGeom>
          <a:noFill/>
        </p:spPr>
      </p:pic>
      <p:sp>
        <p:nvSpPr>
          <p:cNvPr id="553998" name="Rectangle 14"/>
          <p:cNvSpPr>
            <a:spLocks noChangeArrowheads="1"/>
          </p:cNvSpPr>
          <p:nvPr/>
        </p:nvSpPr>
        <p:spPr bwMode="auto">
          <a:xfrm>
            <a:off x="5791200" y="28956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2007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Jay </a:t>
            </a:r>
            <a:r>
              <a:rPr lang="en-US" sz="1200" dirty="0" err="1"/>
              <a:t>Boisseau</a:t>
            </a:r>
            <a:endParaRPr lang="en-US" sz="12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Director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Texas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Computing Center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U. Texas Austin</a:t>
            </a:r>
          </a:p>
        </p:txBody>
      </p:sp>
      <p:pic>
        <p:nvPicPr>
          <p:cNvPr id="554000" name="Picture 16" descr="jose_munoz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1" y="1447800"/>
            <a:ext cx="1143000" cy="1495746"/>
          </a:xfrm>
          <a:prstGeom prst="rect">
            <a:avLst/>
          </a:prstGeom>
          <a:noFill/>
        </p:spPr>
      </p:pic>
      <p:sp>
        <p:nvSpPr>
          <p:cNvPr id="554001" name="Text Box 17"/>
          <p:cNvSpPr txBox="1">
            <a:spLocks noChangeArrowheads="1"/>
          </p:cNvSpPr>
          <p:nvPr/>
        </p:nvSpPr>
        <p:spPr bwMode="auto">
          <a:xfrm>
            <a:off x="6950825" y="2912225"/>
            <a:ext cx="1524000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200" dirty="0"/>
              <a:t>2008 Keynote: </a:t>
            </a:r>
            <a:r>
              <a:rPr lang="en-US" sz="1200" dirty="0" smtClean="0"/>
              <a:t>    Jos</a:t>
            </a:r>
            <a:r>
              <a:rPr lang="en-US" sz="1200" dirty="0" smtClean="0">
                <a:cs typeface="Times New Roman" pitchFamily="18" charset="0"/>
              </a:rPr>
              <a:t>é </a:t>
            </a:r>
            <a:r>
              <a:rPr lang="en-US" sz="1200" dirty="0">
                <a:cs typeface="Times New Roman" pitchFamily="18" charset="0"/>
              </a:rPr>
              <a:t>Munoz </a:t>
            </a:r>
            <a:r>
              <a:rPr lang="en-US" sz="1200" dirty="0" smtClean="0">
                <a:cs typeface="Times New Roman" pitchFamily="18" charset="0"/>
              </a:rPr>
              <a:t>    Deputy </a:t>
            </a:r>
            <a:r>
              <a:rPr lang="en-US" sz="1200" dirty="0">
                <a:cs typeface="Times New Roman" pitchFamily="18" charset="0"/>
              </a:rPr>
              <a:t>Office Director/ Senior Scientific Advisor </a:t>
            </a:r>
            <a:r>
              <a:rPr lang="en-US" sz="1200" dirty="0" smtClean="0">
                <a:cs typeface="Times New Roman" pitchFamily="18" charset="0"/>
              </a:rPr>
              <a:t>NSF Office </a:t>
            </a:r>
            <a:r>
              <a:rPr lang="en-US" sz="1200" dirty="0">
                <a:cs typeface="Times New Roman" pitchFamily="18" charset="0"/>
              </a:rPr>
              <a:t>of </a:t>
            </a:r>
            <a:r>
              <a:rPr lang="en-US" sz="1200" dirty="0" smtClean="0">
                <a:cs typeface="Times New Roman" pitchFamily="18" charset="0"/>
              </a:rPr>
              <a:t>Cyberinfrastructure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554003" name="Text Box 19"/>
          <p:cNvSpPr txBox="1">
            <a:spLocks noChangeArrowheads="1"/>
          </p:cNvSpPr>
          <p:nvPr/>
        </p:nvSpPr>
        <p:spPr bwMode="auto">
          <a:xfrm>
            <a:off x="278475" y="4953000"/>
            <a:ext cx="144780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dirty="0"/>
              <a:t>2009 Keynote: Douglass </a:t>
            </a:r>
            <a:r>
              <a:rPr lang="en-US" sz="1200" dirty="0" smtClean="0"/>
              <a:t>Post  Chief </a:t>
            </a:r>
            <a:r>
              <a:rPr lang="en-US" sz="1200" dirty="0"/>
              <a:t>Scientist         US Dept of Defense       HPC Modernization Program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3962400" y="4036571"/>
            <a:ext cx="4876800" cy="1297429"/>
            <a:chOff x="3276600" y="4572001"/>
            <a:chExt cx="4876800" cy="1297429"/>
          </a:xfrm>
        </p:grpSpPr>
        <p:sp>
          <p:nvSpPr>
            <p:cNvPr id="553999" name="Text Box 15"/>
            <p:cNvSpPr txBox="1">
              <a:spLocks noChangeArrowheads="1"/>
            </p:cNvSpPr>
            <p:nvPr/>
          </p:nvSpPr>
          <p:spPr bwMode="auto">
            <a:xfrm>
              <a:off x="3581400" y="4572001"/>
              <a:ext cx="4343400" cy="987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sz="2400" b="1" dirty="0"/>
                <a:t>FREE! Wed Oct </a:t>
              </a:r>
              <a:r>
                <a:rPr lang="en-US" sz="2400" b="1" dirty="0" smtClean="0"/>
                <a:t>12 2011 </a:t>
              </a:r>
              <a:r>
                <a:rPr lang="en-US" sz="2400" b="1" dirty="0"/>
                <a:t>@ OU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en-US" dirty="0">
                  <a:solidFill>
                    <a:schemeClr val="bg1"/>
                  </a:solidFill>
                </a:rPr>
                <a:t>Over 235 </a:t>
              </a:r>
              <a:r>
                <a:rPr lang="en-US" dirty="0" err="1" smtClean="0">
                  <a:solidFill>
                    <a:schemeClr val="bg1"/>
                  </a:solidFill>
                </a:rPr>
                <a:t>registratons</a:t>
              </a:r>
              <a:r>
                <a:rPr lang="en-US" dirty="0" smtClean="0">
                  <a:solidFill>
                    <a:schemeClr val="bg1"/>
                  </a:solidFill>
                </a:rPr>
                <a:t> </a:t>
              </a:r>
              <a:r>
                <a:rPr lang="en-US" dirty="0">
                  <a:solidFill>
                    <a:schemeClr val="bg1"/>
                  </a:solidFill>
                </a:rPr>
                <a:t>already!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sz="1400" dirty="0">
                  <a:solidFill>
                    <a:schemeClr val="bg1"/>
                  </a:solidFill>
                </a:rPr>
                <a:t>Over 150 in the first day, over 200 in the first week, over 225 in the first month.</a:t>
              </a:r>
            </a:p>
          </p:txBody>
        </p:sp>
        <p:sp>
          <p:nvSpPr>
            <p:cNvPr id="554004" name="Text Box 20"/>
            <p:cNvSpPr txBox="1">
              <a:spLocks noChangeArrowheads="1"/>
            </p:cNvSpPr>
            <p:nvPr/>
          </p:nvSpPr>
          <p:spPr bwMode="auto">
            <a:xfrm>
              <a:off x="3276600" y="4800600"/>
              <a:ext cx="4876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>
                  <a:solidFill>
                    <a:schemeClr val="hlink"/>
                  </a:solidFill>
                  <a:latin typeface="Courier New" pitchFamily="49" charset="0"/>
                  <a:hlinkClick r:id="rId9"/>
                </a:rPr>
                <a:t>http://symposium2011.oscer.ou.edu/</a:t>
              </a:r>
              <a:endParaRPr lang="en-US" sz="1400" b="1" dirty="0">
                <a:solidFill>
                  <a:schemeClr val="hlink"/>
                </a:solidFill>
                <a:latin typeface="Courier New" pitchFamily="49" charset="0"/>
              </a:endParaRPr>
            </a:p>
          </p:txBody>
        </p:sp>
        <p:sp>
          <p:nvSpPr>
            <p:cNvPr id="554005" name="Text Box 21"/>
            <p:cNvSpPr txBox="1">
              <a:spLocks noChangeArrowheads="1"/>
            </p:cNvSpPr>
            <p:nvPr/>
          </p:nvSpPr>
          <p:spPr bwMode="auto">
            <a:xfrm>
              <a:off x="3505200" y="5029200"/>
              <a:ext cx="4495800" cy="84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/>
                <a:t>Parallel Programming Workshop              FREE! Tue Oct </a:t>
              </a:r>
              <a:r>
                <a:rPr lang="en-US" b="1" dirty="0" smtClean="0"/>
                <a:t>11 2011 </a:t>
              </a:r>
              <a:r>
                <a:rPr lang="en-US" b="1" dirty="0"/>
                <a:t>@ </a:t>
              </a:r>
              <a:r>
                <a:rPr lang="en-US" b="1" dirty="0" smtClean="0"/>
                <a:t>OU</a:t>
              </a:r>
              <a:endParaRPr lang="en-US" b="1" dirty="0"/>
            </a:p>
            <a:p>
              <a:pPr>
                <a:lnSpc>
                  <a:spcPct val="20000"/>
                </a:lnSpc>
                <a:spcBef>
                  <a:spcPct val="50000"/>
                </a:spcBef>
              </a:pPr>
              <a:r>
                <a:rPr lang="en-US" b="1" dirty="0"/>
                <a:t>FREE! Symposium Wed Oct </a:t>
              </a:r>
              <a:r>
                <a:rPr lang="en-US" b="1" dirty="0" smtClean="0"/>
                <a:t>12 2011 </a:t>
              </a:r>
              <a:r>
                <a:rPr lang="en-US" b="1" dirty="0"/>
                <a:t>@ </a:t>
              </a:r>
              <a:r>
                <a:rPr lang="en-US" b="1" dirty="0" smtClean="0"/>
                <a:t>OU</a:t>
              </a:r>
            </a:p>
          </p:txBody>
        </p:sp>
      </p:grpSp>
      <p:pic>
        <p:nvPicPr>
          <p:cNvPr id="554006" name="Picture 22" descr="post_douglas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3657599"/>
            <a:ext cx="1066800" cy="1332113"/>
          </a:xfrm>
          <a:prstGeom prst="rect">
            <a:avLst/>
          </a:prstGeom>
          <a:noFill/>
        </p:spPr>
      </p:pic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749991" y="3671047"/>
            <a:ext cx="1033550" cy="132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1568823" y="5029200"/>
            <a:ext cx="1447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dirty="0" smtClean="0"/>
              <a:t>2010 </a:t>
            </a:r>
            <a:r>
              <a:rPr lang="en-US" sz="1200" dirty="0"/>
              <a:t>Keynote: </a:t>
            </a:r>
            <a:r>
              <a:rPr lang="en-US" sz="1200" dirty="0" smtClean="0"/>
              <a:t>Horst Simon  Deputy Director         Lawrence Berkeley National Laboratory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971800" y="3756212"/>
            <a:ext cx="12954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0" dirty="0" smtClean="0"/>
              <a:t>?</a:t>
            </a:r>
            <a:endParaRPr lang="en-US" sz="10000" dirty="0"/>
          </a:p>
        </p:txBody>
      </p:sp>
      <p:sp>
        <p:nvSpPr>
          <p:cNvPr id="30" name="TextBox 29"/>
          <p:cNvSpPr txBox="1"/>
          <p:nvPr/>
        </p:nvSpPr>
        <p:spPr>
          <a:xfrm>
            <a:off x="2971800" y="5405718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2011 Keynote to be announced</a:t>
            </a:r>
            <a:endParaRPr lang="en-US" sz="16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SC11 Education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SC11 supercomputing conference, we’ll hold our annual Education Program, Sat Nov 12 – Tue Nov 15.</a:t>
            </a:r>
          </a:p>
          <a:p>
            <a:r>
              <a:rPr lang="en-US" dirty="0" smtClean="0"/>
              <a:t>You can apply to attend, either fully funded by SC11 or self-funded.</a:t>
            </a:r>
          </a:p>
          <a:p>
            <a:r>
              <a:rPr lang="en-US" dirty="0" smtClean="0"/>
              <a:t>Henry is the SC11 Education Chair.</a:t>
            </a:r>
          </a:p>
          <a:p>
            <a:r>
              <a:rPr lang="en-US" dirty="0" smtClean="0"/>
              <a:t>We’ll alert everyone once the registration website opens.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smtClean="0"/>
              <a:t>Thanks for your attention!</a:t>
            </a:r>
            <a:br>
              <a:rPr lang="en-US" sz="6000" smtClean="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 smtClean="0"/>
              <a:t>Questions?</a:t>
            </a:r>
            <a:br>
              <a:rPr lang="en-US" sz="6000" smtClean="0"/>
            </a:br>
            <a:r>
              <a:rPr lang="en-US" sz="3200" smtClean="0">
                <a:hlinkClick r:id="rId4"/>
              </a:rPr>
              <a:t>www.oscer.ou.edu</a:t>
            </a:r>
            <a:endParaRPr lang="en-US" sz="3200" smtClean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2011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F78067-4C0F-4740-A886-1AD98755BF04}" type="slidenum">
              <a:rPr lang="en-US"/>
              <a:pPr/>
              <a:t>76</a:t>
            </a:fld>
            <a:endParaRPr lang="en-US"/>
          </a:p>
        </p:txBody>
      </p:sp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17475" name="Text Box 3"/>
          <p:cNvSpPr txBox="1">
            <a:spLocks noChangeArrowheads="1"/>
          </p:cNvSpPr>
          <p:nvPr/>
        </p:nvSpPr>
        <p:spPr bwMode="auto">
          <a:xfrm>
            <a:off x="609600" y="1219200"/>
            <a:ext cx="8001000" cy="2579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dirty="0">
                <a:solidFill>
                  <a:schemeClr val="folHlink"/>
                </a:solidFill>
              </a:rPr>
              <a:t>[1] Steve </a:t>
            </a:r>
            <a:r>
              <a:rPr lang="en-US" dirty="0" err="1">
                <a:solidFill>
                  <a:schemeClr val="folHlink"/>
                </a:solidFill>
              </a:rPr>
              <a:t>Behling</a:t>
            </a:r>
            <a:r>
              <a:rPr lang="en-US" dirty="0">
                <a:solidFill>
                  <a:schemeClr val="folHlink"/>
                </a:solidFill>
              </a:rPr>
              <a:t> et al, </a:t>
            </a:r>
            <a:r>
              <a:rPr lang="en-US" i="1" dirty="0">
                <a:solidFill>
                  <a:schemeClr val="folHlink"/>
                </a:solidFill>
              </a:rPr>
              <a:t>The POWER4 Processor Introduction and Tuning Guide</a:t>
            </a:r>
            <a:r>
              <a:rPr lang="en-US" dirty="0">
                <a:solidFill>
                  <a:schemeClr val="folHlink"/>
                </a:solidFill>
              </a:rPr>
              <a:t>, IBM, 2001.</a:t>
            </a:r>
          </a:p>
          <a:p>
            <a:pPr algn="l"/>
            <a:r>
              <a:rPr lang="en-US" dirty="0">
                <a:solidFill>
                  <a:schemeClr val="folHlink"/>
                </a:solidFill>
              </a:rPr>
              <a:t>[2] </a:t>
            </a:r>
            <a:r>
              <a:rPr lang="en-US" i="1" dirty="0">
                <a:solidFill>
                  <a:schemeClr val="folHlink"/>
                </a:solidFill>
              </a:rPr>
              <a:t>Intel® 64 and IA-32 Architectures Optimization Reference Manual</a:t>
            </a:r>
            <a:r>
              <a:rPr lang="en-US" dirty="0">
                <a:solidFill>
                  <a:schemeClr val="folHlink"/>
                </a:solidFill>
              </a:rPr>
              <a:t>, Order Number: </a:t>
            </a:r>
            <a:r>
              <a:rPr lang="en-US" dirty="0" smtClean="0">
                <a:solidFill>
                  <a:schemeClr val="folHlink"/>
                </a:solidFill>
              </a:rPr>
              <a:t>248966-015, May 2007.</a:t>
            </a:r>
            <a:endParaRPr lang="en-US" dirty="0">
              <a:solidFill>
                <a:schemeClr val="folHlink"/>
              </a:solidFill>
            </a:endParaRPr>
          </a:p>
          <a:p>
            <a:pPr algn="l"/>
            <a:r>
              <a:rPr lang="en-US" dirty="0">
                <a:solidFill>
                  <a:schemeClr val="folHlink"/>
                </a:solidFill>
                <a:latin typeface="Courier New" pitchFamily="49" charset="0"/>
                <a:hlinkClick r:id="rId3"/>
              </a:rPr>
              <a:t>http://www.intel.com/design/processor/manuals/248966.pdf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algn="l"/>
            <a:r>
              <a:rPr lang="en-US" dirty="0">
                <a:solidFill>
                  <a:schemeClr val="folHlink"/>
                </a:solidFill>
              </a:rPr>
              <a:t>[3] Kevin Dowd and Charles Severance, </a:t>
            </a:r>
            <a:r>
              <a:rPr lang="en-US" i="1" dirty="0">
                <a:solidFill>
                  <a:schemeClr val="folHlink"/>
                </a:solidFill>
              </a:rPr>
              <a:t>High Performance Computing,</a:t>
            </a:r>
          </a:p>
          <a:p>
            <a:pPr algn="l"/>
            <a:r>
              <a:rPr lang="en-US" i="1" dirty="0">
                <a:solidFill>
                  <a:schemeClr val="folHlink"/>
                </a:solidFill>
              </a:rPr>
              <a:t>       </a:t>
            </a:r>
            <a:r>
              <a:rPr lang="en-US" dirty="0">
                <a:solidFill>
                  <a:schemeClr val="folHlink"/>
                </a:solidFill>
              </a:rPr>
              <a:t>2</a:t>
            </a:r>
            <a:r>
              <a:rPr lang="en-US" baseline="30000" dirty="0">
                <a:solidFill>
                  <a:schemeClr val="folHlink"/>
                </a:solidFill>
              </a:rPr>
              <a:t>nd</a:t>
            </a:r>
            <a:r>
              <a:rPr lang="en-US" dirty="0">
                <a:solidFill>
                  <a:schemeClr val="folHlink"/>
                </a:solidFill>
              </a:rPr>
              <a:t> ed.</a:t>
            </a:r>
            <a:r>
              <a:rPr lang="en-US" i="1" dirty="0">
                <a:solidFill>
                  <a:schemeClr val="folHlink"/>
                </a:solidFill>
              </a:rPr>
              <a:t>  </a:t>
            </a:r>
            <a:r>
              <a:rPr lang="en-US" dirty="0">
                <a:solidFill>
                  <a:schemeClr val="folHlink"/>
                </a:solidFill>
              </a:rPr>
              <a:t>O’Reilly, 1998.</a:t>
            </a:r>
          </a:p>
          <a:p>
            <a:pPr algn="l">
              <a:lnSpc>
                <a:spcPct val="120000"/>
              </a:lnSpc>
            </a:pPr>
            <a:r>
              <a:rPr lang="en-US" dirty="0">
                <a:solidFill>
                  <a:schemeClr val="folHlink"/>
                </a:solidFill>
                <a:cs typeface="Arial" charset="0"/>
              </a:rPr>
              <a:t>[4] Code courtesy of Dan Weber, 2001.</a:t>
            </a:r>
            <a:endParaRPr lang="en-US" dirty="0">
              <a:solidFill>
                <a:schemeClr val="folHlink"/>
              </a:solidFill>
              <a:cs typeface="Times New Roman" pitchFamily="18" charset="0"/>
            </a:endParaRPr>
          </a:p>
          <a:p>
            <a:pPr algn="l"/>
            <a:endParaRPr lang="en-US" sz="1400" dirty="0">
              <a:solidFill>
                <a:schemeClr val="folHlink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Inst Level Par</a:t>
            </a:r>
            <a:endParaRPr lang="en-US" dirty="0"/>
          </a:p>
          <a:p>
            <a:r>
              <a:rPr lang="en-US" dirty="0" smtClean="0"/>
              <a:t>Tue Feb 22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C2E8C-A605-464A-A3EE-273E29B52AE7}" type="slidenum">
              <a:rPr lang="en-US"/>
              <a:pPr/>
              <a:t>8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QuickTime Broadcaster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If you cannot connect via the Access Grid, H.323 or iLinc, then you can connect via QuickTime: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rtsp://129.15.254.141/test_hpc09.sdp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We recommend using QuickTime Player for this, because we’ve tested it successfully.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We recommend upgrading to the latest version at: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latin typeface="Courier New" pitchFamily="49" charset="0"/>
                <a:hlinkClick r:id="rId2"/>
              </a:rPr>
              <a:t>http://www.apple.com/quicktime/</a:t>
            </a:r>
            <a:endParaRPr lang="en-US" b="1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When you run QuickTime Player, traverse the menus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File -&gt; Open URL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Then paste in the rstp URL into the textbox, and click OK.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Many thanks to Kevin Blake of OU for setting up QuickTime Broadcaster for us.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 have only a limited number of WebEx connections, so please avoid WebEx unless you have </a:t>
            </a:r>
            <a:r>
              <a:rPr lang="en-US" b="1" u="sng" dirty="0" smtClean="0"/>
              <a:t>NO OTHER WAY TO CONNECT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Instructions are available on the OSCER education webpage.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Thanks to Tim Miller of Wake Forest U.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Inst Level Par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Feb</a:t>
            </a:r>
            <a:r>
              <a:rPr lang="es-ES" dirty="0" smtClean="0"/>
              <a:t> 22 </a:t>
            </a:r>
            <a:r>
              <a:rPr lang="es-ES" dirty="0" smtClean="0"/>
              <a:t>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"/>
  <p:tag name="NBP" val="1"/>
  <p:tag name="BSN" val="6"/>
  <p:tag name="SVT" val="TRUE"/>
  <p:tag name="CVB" val="6"/>
  <p:tag name="SPT" val="FALSE"/>
  <p:tag name="CII" val="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BSN" val="7"/>
  <p:tag name="SVT" val="TRUE"/>
  <p:tag name="CVB" val="7"/>
  <p:tag name="SPT" val="FALSE"/>
  <p:tag name="CII" val="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"/>
  <p:tag name="NBP" val="1"/>
  <p:tag name="BSN" val="8"/>
  <p:tag name="SVT" val="TRUE"/>
  <p:tag name="CVB" val="8"/>
  <p:tag name="SPT" val="FALSE"/>
  <p:tag name="CII" val="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"/>
  <p:tag name="NBP" val="1"/>
  <p:tag name="BSN" val="9"/>
  <p:tag name="SVT" val="TRUE"/>
  <p:tag name="CVB" val="9"/>
  <p:tag name="SPT" val="FALSE"/>
  <p:tag name="CII" val="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"/>
  <p:tag name="NBP" val="1"/>
  <p:tag name="BSN" val="10"/>
  <p:tag name="SVT" val="TRUE"/>
  <p:tag name="CVB" val="10"/>
  <p:tag name="SPT" val="FALSE"/>
  <p:tag name="CII" val="1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"/>
  <p:tag name="NBP" val="1"/>
  <p:tag name="BSN" val="11"/>
  <p:tag name="SVT" val="TRUE"/>
  <p:tag name="CVB" val="11"/>
  <p:tag name="SPT" val="FALSE"/>
  <p:tag name="CII" val="1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2"/>
  <p:tag name="NBP" val="1"/>
  <p:tag name="BSN" val="12"/>
  <p:tag name="SVT" val="TRUE"/>
  <p:tag name="CVB" val="12"/>
  <p:tag name="SPT" val="FALSE"/>
  <p:tag name="CII" val="1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3"/>
  <p:tag name="NBP" val="1"/>
  <p:tag name="BSN" val="13"/>
  <p:tag name="SVT" val="TRUE"/>
  <p:tag name="CVB" val="13"/>
  <p:tag name="SPT" val="FALSE"/>
  <p:tag name="CII" val="1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4"/>
  <p:tag name="NBP" val="1"/>
  <p:tag name="BSN" val="14"/>
  <p:tag name="SVT" val="TRUE"/>
  <p:tag name="CVB" val="14"/>
  <p:tag name="SPT" val="FALSE"/>
  <p:tag name="CII" val="1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"/>
  <p:tag name="NBP" val="1"/>
  <p:tag name="BSN" val="15"/>
  <p:tag name="SVT" val="TRUE"/>
  <p:tag name="CVB" val="15"/>
  <p:tag name="SPT" val="FALSE"/>
  <p:tag name="CII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"/>
  <p:tag name="NBP" val="1"/>
  <p:tag name="BSN" val="16"/>
  <p:tag name="SVT" val="TRUE"/>
  <p:tag name="CVB" val="16"/>
  <p:tag name="SPT" val="FALSE"/>
  <p:tag name="CII" val="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7"/>
  <p:tag name="NBP" val="1"/>
  <p:tag name="BSN" val="17"/>
  <p:tag name="SVT" val="TRUE"/>
  <p:tag name="CVB" val="17"/>
  <p:tag name="SPT" val="FALSE"/>
  <p:tag name="CII" val="1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"/>
  <p:tag name="NBP" val="1"/>
  <p:tag name="BSN" val="18"/>
  <p:tag name="SVT" val="TRUE"/>
  <p:tag name="CVB" val="18"/>
  <p:tag name="SPT" val="FALSE"/>
  <p:tag name="CII" val="1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"/>
  <p:tag name="NBP" val="1"/>
  <p:tag name="BSN" val="18"/>
  <p:tag name="SVT" val="TRUE"/>
  <p:tag name="CVB" val="18"/>
  <p:tag name="SPT" val="FALSE"/>
  <p:tag name="CII" val="1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9"/>
  <p:tag name="NBP" val="1"/>
  <p:tag name="BSN" val="19"/>
  <p:tag name="SVT" val="TRUE"/>
  <p:tag name="CVB" val="19"/>
  <p:tag name="SPT" val="FALSE"/>
  <p:tag name="CII" val="1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0"/>
  <p:tag name="NBP" val="1"/>
  <p:tag name="BSN" val="20"/>
  <p:tag name="SVT" val="TRUE"/>
  <p:tag name="CVB" val="20"/>
  <p:tag name="SPT" val="FALSE"/>
  <p:tag name="CII" val="2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1"/>
  <p:tag name="NBP" val="1"/>
  <p:tag name="BSN" val="21"/>
  <p:tag name="SVT" val="TRUE"/>
  <p:tag name="CVB" val="21"/>
  <p:tag name="SPT" val="FALSE"/>
  <p:tag name="CII" val="2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"/>
  <p:tag name="NBP" val="1"/>
  <p:tag name="BSN" val="22"/>
  <p:tag name="SVT" val="TRUE"/>
  <p:tag name="CVB" val="22"/>
  <p:tag name="SPT" val="FALSE"/>
  <p:tag name="CII" val="2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3"/>
  <p:tag name="NBP" val="1"/>
  <p:tag name="BSN" val="23"/>
  <p:tag name="SVT" val="TRUE"/>
  <p:tag name="CVB" val="23"/>
  <p:tag name="SPT" val="FALSE"/>
  <p:tag name="CII" val="2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4"/>
  <p:tag name="NBP" val="1"/>
  <p:tag name="BSN" val="24"/>
  <p:tag name="SVT" val="TRUE"/>
  <p:tag name="CVB" val="24"/>
  <p:tag name="SPT" val="FALSE"/>
  <p:tag name="CII" val="2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5"/>
  <p:tag name="NBP" val="1"/>
  <p:tag name="BSN" val="25"/>
  <p:tag name="SVT" val="TRUE"/>
  <p:tag name="CVB" val="25"/>
  <p:tag name="SPT" val="FALSE"/>
  <p:tag name="CII" val="2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6"/>
  <p:tag name="NBP" val="1"/>
  <p:tag name="BSN" val="26"/>
  <p:tag name="SVT" val="TRUE"/>
  <p:tag name="CVB" val="26"/>
  <p:tag name="SPT" val="FALSE"/>
  <p:tag name="CII" val="2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6"/>
  <p:tag name="NBP" val="1"/>
  <p:tag name="BSN" val="26"/>
  <p:tag name="SVT" val="TRUE"/>
  <p:tag name="CVB" val="26"/>
  <p:tag name="SPT" val="FALSE"/>
  <p:tag name="CII" val="2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7"/>
  <p:tag name="NBP" val="1"/>
  <p:tag name="BSN" val="27"/>
  <p:tag name="SVT" val="TRUE"/>
  <p:tag name="CVB" val="27"/>
  <p:tag name="SPT" val="FALSE"/>
  <p:tag name="CII" val="2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7"/>
  <p:tag name="NBP" val="1"/>
  <p:tag name="BSN" val="27"/>
  <p:tag name="SVT" val="TRUE"/>
  <p:tag name="CVB" val="27"/>
  <p:tag name="SPT" val="FALSE"/>
  <p:tag name="CII" val="2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8"/>
  <p:tag name="NBP" val="1"/>
  <p:tag name="BSN" val="28"/>
  <p:tag name="SVT" val="TRUE"/>
  <p:tag name="CVB" val="28"/>
  <p:tag name="SPT" val="FALSE"/>
  <p:tag name="CII" val="2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9"/>
  <p:tag name="NBP" val="1"/>
  <p:tag name="BSN" val="29"/>
  <p:tag name="SVT" val="TRUE"/>
  <p:tag name="CVB" val="29"/>
  <p:tag name="SPT" val="FALSE"/>
  <p:tag name="CII" val="29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"/>
  <p:tag name="NBP" val="1"/>
  <p:tag name="BSN" val="30"/>
  <p:tag name="SVT" val="TRUE"/>
  <p:tag name="CVB" val="30"/>
  <p:tag name="SPT" val="FALSE"/>
  <p:tag name="CII" val="3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1"/>
  <p:tag name="NBP" val="1"/>
  <p:tag name="BSN" val="31"/>
  <p:tag name="SVT" val="TRUE"/>
  <p:tag name="CVB" val="31"/>
  <p:tag name="SPT" val="FALSE"/>
  <p:tag name="CII" val="3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2"/>
  <p:tag name="NBP" val="1"/>
  <p:tag name="BSN" val="32"/>
  <p:tag name="SVT" val="TRUE"/>
  <p:tag name="CVB" val="32"/>
  <p:tag name="SPT" val="FALSE"/>
  <p:tag name="CII" val="3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BSN" val="2"/>
  <p:tag name="SVT" val="TRUE"/>
  <p:tag name="CVB" val="2"/>
  <p:tag name="SPT" val="FALSE"/>
  <p:tag name="CII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3"/>
  <p:tag name="NBP" val="1"/>
  <p:tag name="CVB" val="33"/>
  <p:tag name="SPT" val="FALSE"/>
  <p:tag name="BSN" val="33"/>
  <p:tag name="LFXCI" val="0"/>
  <p:tag name="SVT" val="TRUE"/>
  <p:tag name="CII" val="3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4"/>
  <p:tag name="NBP" val="1"/>
  <p:tag name="CVB" val="34"/>
  <p:tag name="SPT" val="FALSE"/>
  <p:tag name="BSN" val="34"/>
  <p:tag name="LFXCI" val="0"/>
  <p:tag name="SVT" val="TRUE"/>
  <p:tag name="CII" val="3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5"/>
  <p:tag name="NBP" val="1"/>
  <p:tag name="CVB" val="35"/>
  <p:tag name="SPT" val="FALSE"/>
  <p:tag name="BSN" val="35"/>
  <p:tag name="LFXCI" val="0"/>
  <p:tag name="SVT" val="TRUE"/>
  <p:tag name="CII" val="3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6"/>
  <p:tag name="NBP" val="1"/>
  <p:tag name="CVB" val="36"/>
  <p:tag name="SPT" val="FALSE"/>
  <p:tag name="BSN" val="36"/>
  <p:tag name="LFXCI" val="0"/>
  <p:tag name="SVT" val="TRUE"/>
  <p:tag name="CII" val="3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"/>
  <p:tag name="NBP" val="1"/>
  <p:tag name="BSN" val="30"/>
  <p:tag name="SVT" val="TRUE"/>
  <p:tag name="CVB" val="30"/>
  <p:tag name="SPT" val="FALSE"/>
  <p:tag name="CII" val="3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8"/>
  <p:tag name="NBP" val="1"/>
  <p:tag name="CVB" val="38"/>
  <p:tag name="SPT" val="FALSE"/>
  <p:tag name="BSN" val="38"/>
  <p:tag name="LFXCI" val="0"/>
  <p:tag name="SVT" val="TRUE"/>
  <p:tag name="CII" val="3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9"/>
  <p:tag name="NBP" val="1"/>
  <p:tag name="CVB" val="39"/>
  <p:tag name="SPT" val="FALSE"/>
  <p:tag name="BSN" val="39"/>
  <p:tag name="LFXCI" val="0"/>
  <p:tag name="SVT" val="TRUE"/>
  <p:tag name="CII" val="3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0"/>
  <p:tag name="NBP" val="1"/>
  <p:tag name="CVB" val="40"/>
  <p:tag name="SPT" val="FALSE"/>
  <p:tag name="BSN" val="40"/>
  <p:tag name="LFXCI" val="0"/>
  <p:tag name="SVT" val="TRUE"/>
  <p:tag name="CII" val="4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1"/>
  <p:tag name="NBP" val="1"/>
  <p:tag name="CVB" val="41"/>
  <p:tag name="SPT" val="FALSE"/>
  <p:tag name="BSN" val="41"/>
  <p:tag name="LFXCI" val="0"/>
  <p:tag name="SVT" val="TRUE"/>
  <p:tag name="CII" val="4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2"/>
  <p:tag name="NBP" val="1"/>
  <p:tag name="CVB" val="42"/>
  <p:tag name="SPT" val="FALSE"/>
  <p:tag name="BSN" val="42"/>
  <p:tag name="LFXCI" val="0"/>
  <p:tag name="SVT" val="TRUE"/>
  <p:tag name="CII" val="4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"/>
  <p:tag name="NBP" val="1"/>
  <p:tag name="BSN" val="3"/>
  <p:tag name="SVT" val="TRUE"/>
  <p:tag name="CVB" val="3"/>
  <p:tag name="SPT" val="FALSE"/>
  <p:tag name="CII" val="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3"/>
  <p:tag name="NBP" val="1"/>
  <p:tag name="CVB" val="43"/>
  <p:tag name="SPT" val="FALSE"/>
  <p:tag name="BSN" val="43"/>
  <p:tag name="LFXCI" val="0"/>
  <p:tag name="SVT" val="TRUE"/>
  <p:tag name="CII" val="4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4"/>
  <p:tag name="NBP" val="1"/>
  <p:tag name="CVB" val="44"/>
  <p:tag name="SPT" val="FALSE"/>
  <p:tag name="BSN" val="44"/>
  <p:tag name="LFXCI" val="0"/>
  <p:tag name="SVT" val="TRUE"/>
  <p:tag name="CII" val="4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5"/>
  <p:tag name="NBP" val="1"/>
  <p:tag name="CVB" val="45"/>
  <p:tag name="SPT" val="FALSE"/>
  <p:tag name="BSN" val="45"/>
  <p:tag name="LFXCI" val="0"/>
  <p:tag name="SVT" val="TRUE"/>
  <p:tag name="CII" val="4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6"/>
  <p:tag name="NBP" val="1"/>
  <p:tag name="CVB" val="46"/>
  <p:tag name="SPT" val="FALSE"/>
  <p:tag name="BSN" val="46"/>
  <p:tag name="LFXCI" val="0"/>
  <p:tag name="SVT" val="TRUE"/>
  <p:tag name="CII" val="4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7"/>
  <p:tag name="NBP" val="1"/>
  <p:tag name="CVB" val="47"/>
  <p:tag name="SPT" val="FALSE"/>
  <p:tag name="BSN" val="47"/>
  <p:tag name="LFXCI" val="0"/>
  <p:tag name="SVT" val="TRUE"/>
  <p:tag name="CII" val="47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8"/>
  <p:tag name="NBP" val="1"/>
  <p:tag name="CVB" val="48"/>
  <p:tag name="SPT" val="FALSE"/>
  <p:tag name="BSN" val="48"/>
  <p:tag name="LFXCI" val="0"/>
  <p:tag name="SVT" val="TRUE"/>
  <p:tag name="CII" val="4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9"/>
  <p:tag name="NBP" val="1"/>
  <p:tag name="CVB" val="49"/>
  <p:tag name="SPT" val="FALSE"/>
  <p:tag name="BSN" val="49"/>
  <p:tag name="LFXCI" val="0"/>
  <p:tag name="SVT" val="TRUE"/>
  <p:tag name="CII" val="49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0"/>
  <p:tag name="NBP" val="1"/>
  <p:tag name="CVB" val="50"/>
  <p:tag name="SPT" val="FALSE"/>
  <p:tag name="BSN" val="50"/>
  <p:tag name="LFXCI" val="0"/>
  <p:tag name="SVT" val="TRUE"/>
  <p:tag name="CII" val="5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NBP" val="1"/>
  <p:tag name="CVB" val="51"/>
  <p:tag name="SPT" val="FALSE"/>
  <p:tag name="BSN" val="51"/>
  <p:tag name="LFXCI" val="0"/>
  <p:tag name="SVT" val="TRUE"/>
  <p:tag name="CII" val="5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2"/>
  <p:tag name="NBP" val="1"/>
  <p:tag name="BSN" val="52"/>
  <p:tag name="SVT" val="TRUE"/>
  <p:tag name="CVB" val="52"/>
  <p:tag name="SPT" val="FALSE"/>
  <p:tag name="CII" val="5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"/>
  <p:tag name="NBP" val="1"/>
  <p:tag name="BSN" val="4"/>
  <p:tag name="SVT" val="TRUE"/>
  <p:tag name="CVB" val="4"/>
  <p:tag name="SPT" val="FALSE"/>
  <p:tag name="CII" val="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5"/>
  <p:tag name="NBP" val="1"/>
  <p:tag name="CVB" val="75"/>
  <p:tag name="SPT" val="FALSE"/>
  <p:tag name="BSN" val="75"/>
  <p:tag name="LFXCI" val="0"/>
  <p:tag name="SVT" val="TRUE"/>
  <p:tag name="CII" val="75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4"/>
  <p:tag name="NBP" val="1"/>
  <p:tag name="CVB" val="54"/>
  <p:tag name="SPT" val="FALSE"/>
  <p:tag name="BSN" val="54"/>
  <p:tag name="LFXCI" val="0"/>
  <p:tag name="SVT" val="TRUE"/>
  <p:tag name="CII" val="5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NBP" val="1"/>
  <p:tag name="BSN" val="51"/>
  <p:tag name="SVT" val="TRUE"/>
  <p:tag name="CVB" val="51"/>
  <p:tag name="SPT" val="FALSE"/>
  <p:tag name="CII" val="5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2"/>
  <p:tag name="NBP" val="1"/>
  <p:tag name="BSN" val="52"/>
  <p:tag name="SVT" val="TRUE"/>
  <p:tag name="CVB" val="52"/>
  <p:tag name="SPT" val="FALSE"/>
  <p:tag name="CII" val="5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"/>
  <p:tag name="NBP" val="1"/>
  <p:tag name="BSN" val="5"/>
  <p:tag name="SVT" val="TRUE"/>
  <p:tag name="CVB" val="5"/>
  <p:tag name="SPT" val="FALSE"/>
  <p:tag name="CII" val="5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8412</TotalTime>
  <Words>5520</Words>
  <Application>Microsoft Office PowerPoint</Application>
  <PresentationFormat>On-screen Show (4:3)</PresentationFormat>
  <Paragraphs>871</Paragraphs>
  <Slides>76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8" baseType="lpstr">
      <vt:lpstr>Blends</vt:lpstr>
      <vt:lpstr>Worksheet</vt:lpstr>
      <vt:lpstr>Supercomputing in Plain English Instruction Level Parallelism</vt:lpstr>
      <vt:lpstr>This is an experiment!</vt:lpstr>
      <vt:lpstr>Access Grid</vt:lpstr>
      <vt:lpstr>H.323 (Polycom etc)</vt:lpstr>
      <vt:lpstr>H.323 from Internet Explorer</vt:lpstr>
      <vt:lpstr>H.323 from XMeeting (MacOS)</vt:lpstr>
      <vt:lpstr>EVO</vt:lpstr>
      <vt:lpstr>QuickTime Broadcaster</vt:lpstr>
      <vt:lpstr>WebEx</vt:lpstr>
      <vt:lpstr>Phone Bridge</vt:lpstr>
      <vt:lpstr>Please Mute Yourself</vt:lpstr>
      <vt:lpstr>Questions via Text: iLinc or E-mail</vt:lpstr>
      <vt:lpstr>Thanks for helping!</vt:lpstr>
      <vt:lpstr>This is an experiment!</vt:lpstr>
      <vt:lpstr>Supercomputing Exercises</vt:lpstr>
      <vt:lpstr>Outline</vt:lpstr>
      <vt:lpstr>Parallelism</vt:lpstr>
      <vt:lpstr>What Is ILP?</vt:lpstr>
      <vt:lpstr>Slide 19</vt:lpstr>
      <vt:lpstr>Why You Shouldn’t Panic</vt:lpstr>
      <vt:lpstr>Kinds of ILP</vt:lpstr>
      <vt:lpstr>What’s an Instruction?</vt:lpstr>
      <vt:lpstr>What’s a Cycle?</vt:lpstr>
      <vt:lpstr>What’s the Relevance of Cycles?</vt:lpstr>
      <vt:lpstr>Scalar Operation</vt:lpstr>
      <vt:lpstr>Slide 26</vt:lpstr>
      <vt:lpstr>Scalar Operation</vt:lpstr>
      <vt:lpstr>Does Order Matter?</vt:lpstr>
      <vt:lpstr>Superscalar Operation</vt:lpstr>
      <vt:lpstr>Loops</vt:lpstr>
      <vt:lpstr>Loops Are Good</vt:lpstr>
      <vt:lpstr>Why Loops Are Good</vt:lpstr>
      <vt:lpstr>Slide 33</vt:lpstr>
      <vt:lpstr>Superscalar Loops (C)</vt:lpstr>
      <vt:lpstr>Superscalar Loops (F90)</vt:lpstr>
      <vt:lpstr>Superscalar Loops</vt:lpstr>
      <vt:lpstr>Example: IBM POWER4</vt:lpstr>
      <vt:lpstr>Pipelining</vt:lpstr>
      <vt:lpstr>Pipelining</vt:lpstr>
      <vt:lpstr>Slide 40</vt:lpstr>
      <vt:lpstr>Pipelining Example</vt:lpstr>
      <vt:lpstr>Pipelines: Example</vt:lpstr>
      <vt:lpstr>Some Simple Loops (F90)</vt:lpstr>
      <vt:lpstr>Some Simple Loops (C)</vt:lpstr>
      <vt:lpstr>Slightly Less Simple Loops (F90)</vt:lpstr>
      <vt:lpstr>Slightly Less Simple Loops (C)</vt:lpstr>
      <vt:lpstr>Loop Performance</vt:lpstr>
      <vt:lpstr>Performance Characteristics</vt:lpstr>
      <vt:lpstr>Arithmetic Operation Speeds</vt:lpstr>
      <vt:lpstr>Fast and Slow Operations</vt:lpstr>
      <vt:lpstr>What Can Prevent Pipelining?</vt:lpstr>
      <vt:lpstr>How Do They Kill Pipelining?</vt:lpstr>
      <vt:lpstr>How Do They Kill Pipelining?</vt:lpstr>
      <vt:lpstr>How Do They Kill Pipelining?</vt:lpstr>
      <vt:lpstr>What If No Pipelining?</vt:lpstr>
      <vt:lpstr>Randomly Permuted Loops</vt:lpstr>
      <vt:lpstr>Superpipelining</vt:lpstr>
      <vt:lpstr>Superpipelining</vt:lpstr>
      <vt:lpstr>More Operations At a Time</vt:lpstr>
      <vt:lpstr>Some Complicated Loops</vt:lpstr>
      <vt:lpstr>A Very Complicated Loop</vt:lpstr>
      <vt:lpstr>Multiple Ops Per Iteration</vt:lpstr>
      <vt:lpstr>Vectors</vt:lpstr>
      <vt:lpstr>What Is a Vector?</vt:lpstr>
      <vt:lpstr>Vector Register</vt:lpstr>
      <vt:lpstr>Vectors Are Expensive</vt:lpstr>
      <vt:lpstr>A Real Example</vt:lpstr>
      <vt:lpstr>A Real Example[4]</vt:lpstr>
      <vt:lpstr>Real Example Performance</vt:lpstr>
      <vt:lpstr>Slide 70</vt:lpstr>
      <vt:lpstr>Why You Shouldn’t Panic</vt:lpstr>
      <vt:lpstr>Summer Workshops 2011</vt:lpstr>
      <vt:lpstr>OK Supercomputing Symposium 2011</vt:lpstr>
      <vt:lpstr>SC11 Education Program</vt:lpstr>
      <vt:lpstr>Thanks for your attention!   Questions? www.oscer.ou.edu</vt:lpstr>
      <vt:lpstr>References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Instruction Level Parallelism</dc:title>
  <dc:creator>Henry Neeman</dc:creator>
  <cp:lastModifiedBy>hneeman</cp:lastModifiedBy>
  <cp:revision>459</cp:revision>
  <cp:lastPrinted>1601-01-01T00:00:00Z</cp:lastPrinted>
  <dcterms:created xsi:type="dcterms:W3CDTF">2001-08-18T12:37:15Z</dcterms:created>
  <dcterms:modified xsi:type="dcterms:W3CDTF">2011-02-22T02:27:24Z</dcterms:modified>
</cp:coreProperties>
</file>