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tiff" ContentType="image/tiff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tags/tag4.xml" ContentType="application/vnd.openxmlformats-officedocument.presentationml.tags+xml"/>
  <Override PartName="/ppt/notesSlides/notesSlide26.xml" ContentType="application/vnd.openxmlformats-officedocument.presentationml.notesSlide+xml"/>
  <Override PartName="/ppt/tags/tag5.xml" ContentType="application/vnd.openxmlformats-officedocument.presentationml.tags+xml"/>
  <Override PartName="/ppt/notesSlides/notesSlide27.xml" ContentType="application/vnd.openxmlformats-officedocument.presentationml.notesSlide+xml"/>
  <Override PartName="/ppt/tags/tag6.xml" ContentType="application/vnd.openxmlformats-officedocument.presentationml.tags+xml"/>
  <Override PartName="/ppt/notesSlides/notesSlide28.xml" ContentType="application/vnd.openxmlformats-officedocument.presentationml.notesSlide+xml"/>
  <Override PartName="/ppt/tags/tag7.xml" ContentType="application/vnd.openxmlformats-officedocument.presentationml.tags+xml"/>
  <Override PartName="/ppt/notesSlides/notesSlide29.xml" ContentType="application/vnd.openxmlformats-officedocument.presentationml.notesSlide+xml"/>
  <Override PartName="/ppt/tags/tag8.xml" ContentType="application/vnd.openxmlformats-officedocument.presentationml.tags+xml"/>
  <Override PartName="/ppt/notesSlides/notesSlide30.xml" ContentType="application/vnd.openxmlformats-officedocument.presentationml.notesSlide+xml"/>
  <Override PartName="/ppt/tags/tag9.xml" ContentType="application/vnd.openxmlformats-officedocument.presentationml.tags+xml"/>
  <Override PartName="/ppt/notesSlides/notesSlide31.xml" ContentType="application/vnd.openxmlformats-officedocument.presentationml.notesSlide+xml"/>
  <Override PartName="/ppt/tags/tag10.xml" ContentType="application/vnd.openxmlformats-officedocument.presentationml.tags+xml"/>
  <Override PartName="/ppt/notesSlides/notesSlide32.xml" ContentType="application/vnd.openxmlformats-officedocument.presentationml.notesSlide+xml"/>
  <Override PartName="/ppt/tags/tag11.xml" ContentType="application/vnd.openxmlformats-officedocument.presentationml.tags+xml"/>
  <Override PartName="/ppt/notesSlides/notesSlide33.xml" ContentType="application/vnd.openxmlformats-officedocument.presentationml.notesSlide+xml"/>
  <Override PartName="/ppt/tags/tag12.xml" ContentType="application/vnd.openxmlformats-officedocument.presentationml.tags+xml"/>
  <Override PartName="/ppt/notesSlides/notesSlide34.xml" ContentType="application/vnd.openxmlformats-officedocument.presentationml.notesSlide+xml"/>
  <Override PartName="/ppt/tags/tag13.xml" ContentType="application/vnd.openxmlformats-officedocument.presentationml.tags+xml"/>
  <Override PartName="/ppt/notesSlides/notesSlide35.xml" ContentType="application/vnd.openxmlformats-officedocument.presentationml.notesSlide+xml"/>
  <Override PartName="/ppt/tags/tag14.xml" ContentType="application/vnd.openxmlformats-officedocument.presentationml.tags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tags/tag15.xml" ContentType="application/vnd.openxmlformats-officedocument.presentationml.tags+xml"/>
  <Override PartName="/ppt/notesSlides/notesSlide38.xml" ContentType="application/vnd.openxmlformats-officedocument.presentationml.notesSlide+xml"/>
  <Override PartName="/ppt/tags/tag16.xml" ContentType="application/vnd.openxmlformats-officedocument.presentationml.tags+xml"/>
  <Override PartName="/ppt/notesSlides/notesSlide39.xml" ContentType="application/vnd.openxmlformats-officedocument.presentationml.notesSlide+xml"/>
  <Override PartName="/ppt/tags/tag17.xml" ContentType="application/vnd.openxmlformats-officedocument.presentationml.tags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tags/tag18.xml" ContentType="application/vnd.openxmlformats-officedocument.presentationml.tags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63"/>
  </p:notesMasterIdLst>
  <p:handoutMasterIdLst>
    <p:handoutMasterId r:id="rId64"/>
  </p:handoutMasterIdLst>
  <p:sldIdLst>
    <p:sldId id="916" r:id="rId2"/>
    <p:sldId id="918" r:id="rId3"/>
    <p:sldId id="919" r:id="rId4"/>
    <p:sldId id="920" r:id="rId5"/>
    <p:sldId id="933" r:id="rId6"/>
    <p:sldId id="921" r:id="rId7"/>
    <p:sldId id="922" r:id="rId8"/>
    <p:sldId id="923" r:id="rId9"/>
    <p:sldId id="924" r:id="rId10"/>
    <p:sldId id="925" r:id="rId11"/>
    <p:sldId id="926" r:id="rId12"/>
    <p:sldId id="927" r:id="rId13"/>
    <p:sldId id="928" r:id="rId14"/>
    <p:sldId id="929" r:id="rId15"/>
    <p:sldId id="930" r:id="rId16"/>
    <p:sldId id="931" r:id="rId17"/>
    <p:sldId id="932" r:id="rId18"/>
    <p:sldId id="1184" r:id="rId19"/>
    <p:sldId id="1185" r:id="rId20"/>
    <p:sldId id="1186" r:id="rId21"/>
    <p:sldId id="1187" r:id="rId22"/>
    <p:sldId id="1188" r:id="rId23"/>
    <p:sldId id="1189" r:id="rId24"/>
    <p:sldId id="1190" r:id="rId25"/>
    <p:sldId id="1191" r:id="rId26"/>
    <p:sldId id="1192" r:id="rId27"/>
    <p:sldId id="1193" r:id="rId28"/>
    <p:sldId id="1194" r:id="rId29"/>
    <p:sldId id="1195" r:id="rId30"/>
    <p:sldId id="1196" r:id="rId31"/>
    <p:sldId id="1197" r:id="rId32"/>
    <p:sldId id="1198" r:id="rId33"/>
    <p:sldId id="1199" r:id="rId34"/>
    <p:sldId id="1200" r:id="rId35"/>
    <p:sldId id="1201" r:id="rId36"/>
    <p:sldId id="1202" r:id="rId37"/>
    <p:sldId id="1203" r:id="rId38"/>
    <p:sldId id="1204" r:id="rId39"/>
    <p:sldId id="1205" r:id="rId40"/>
    <p:sldId id="1206" r:id="rId41"/>
    <p:sldId id="1207" r:id="rId42"/>
    <p:sldId id="1208" r:id="rId43"/>
    <p:sldId id="1209" r:id="rId44"/>
    <p:sldId id="1210" r:id="rId45"/>
    <p:sldId id="1211" r:id="rId46"/>
    <p:sldId id="1212" r:id="rId47"/>
    <p:sldId id="1213" r:id="rId48"/>
    <p:sldId id="1214" r:id="rId49"/>
    <p:sldId id="1215" r:id="rId50"/>
    <p:sldId id="1216" r:id="rId51"/>
    <p:sldId id="1220" r:id="rId52"/>
    <p:sldId id="1221" r:id="rId53"/>
    <p:sldId id="1222" r:id="rId54"/>
    <p:sldId id="1223" r:id="rId55"/>
    <p:sldId id="1224" r:id="rId56"/>
    <p:sldId id="1225" r:id="rId57"/>
    <p:sldId id="1179" r:id="rId58"/>
    <p:sldId id="1180" r:id="rId59"/>
    <p:sldId id="1181" r:id="rId60"/>
    <p:sldId id="1182" r:id="rId61"/>
    <p:sldId id="1183" r:id="rId62"/>
  </p:sldIdLst>
  <p:sldSz cx="9144000" cy="6858000" type="screen4x3"/>
  <p:notesSz cx="6858000" cy="9144000"/>
  <p:custDataLst>
    <p:tags r:id="rId65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3445" autoAdjust="0"/>
  </p:normalViewPr>
  <p:slideViewPr>
    <p:cSldViewPr>
      <p:cViewPr varScale="1">
        <p:scale>
          <a:sx n="69" d="100"/>
          <a:sy n="69" d="100"/>
        </p:scale>
        <p:origin x="13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6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06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99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98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85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235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996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752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9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501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739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6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194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415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034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526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356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73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82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580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129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432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85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464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8298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624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6092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0760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6869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5585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6690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8609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1129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14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3746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8648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721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28964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6534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5430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4944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1676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2111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965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22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003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92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3657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0729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268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2346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5704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39641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1802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0433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55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03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9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76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92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tif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94210" name="Picture 2" descr="SiPE logo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579008"/>
            <a:ext cx="517525" cy="398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228600" y="6127899"/>
            <a:ext cx="7729891" cy="585788"/>
            <a:chOff x="228600" y="6127899"/>
            <a:chExt cx="7729891" cy="585788"/>
          </a:xfrm>
        </p:grpSpPr>
        <p:pic>
          <p:nvPicPr>
            <p:cNvPr id="14" name="Picture 15" descr="ou201_logo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066800" y="6175524"/>
              <a:ext cx="393700" cy="538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35" descr="oscer_logo_crimson_20060918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228600" y="6127899"/>
              <a:ext cx="776288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500" y="6364488"/>
              <a:ext cx="1663700" cy="283823"/>
            </a:xfrm>
            <a:prstGeom prst="rect">
              <a:avLst/>
            </a:prstGeom>
          </p:spPr>
        </p:pic>
        <p:pic>
          <p:nvPicPr>
            <p:cNvPr id="19" name="Picture 4" descr="http://www.oneocii.okepscor.org/wp-content/uploads/2014/02/Logo2-260x100.png"/>
            <p:cNvPicPr>
              <a:picLocks noChangeAspect="1" noChangeArrowheads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7189" y="6178341"/>
              <a:ext cx="1251302" cy="48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8.tif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upercomputinginplainenglish@gmail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hpcc.okstate.edu/cadre-conference" TargetMode="External"/><Relationship Id="rId7" Type="http://schemas.openxmlformats.org/officeDocument/2006/relationships/hyperlink" Target="http://sc18.supercomputing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uster2018.github.io/" TargetMode="External"/><Relationship Id="rId5" Type="http://schemas.openxmlformats.org/officeDocument/2006/relationships/hyperlink" Target="https://www.pearc18.pearc.org/" TargetMode="External"/><Relationship Id="rId4" Type="http://schemas.openxmlformats.org/officeDocument/2006/relationships/hyperlink" Target="http://www.linuxclustersinstitute.org/workshops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hyperlink" Target="http://www.caps.ou.edu/wx/p/r/conus/fcst/" TargetMode="External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upercomputinginplainenglish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cer.ou.edu/educ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5" Type="http://schemas.openxmlformats.org/officeDocument/2006/relationships/image" Target="../media/image13.png"/><Relationship Id="rId4" Type="http://schemas.openxmlformats.org/officeDocument/2006/relationships/hyperlink" Target="http://setiathome.berkeley.edu/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boinc.berkeley.edu/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research.cs.wisc.edu/htcondor/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zoom.us/j/97915847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ocp.net/hardware/grid_computers.htm" TargetMode="Externa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dxcentral.com/articles/news/microsoft-azure-revenues-grew-98-in-latest-quarter/2018/02/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insider.com/amazon-fourth-quarter-2017-earnings-2018-2" TargetMode="External"/><Relationship Id="rId2" Type="http://schemas.openxmlformats.org/officeDocument/2006/relationships/hyperlink" Target="http://www.businessinsider.com/amazon-web-services-2017-revenue-2018-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orbes.com/sites/bobevans1/2018/01/26/amazon-to-become-1-in-cloud-computing-revenue-by-beating-ibms-17-billion/#31eea59a6b3e" TargetMode="External"/><Relationship Id="rId4" Type="http://schemas.openxmlformats.org/officeDocument/2006/relationships/hyperlink" Target="https://venturebeat.com/2018/01/31/microsoft-reports-28-9-billion-in-q2-2018-revenue-azure-up-98-surface-up-1-and-windows-up-4/" TargetMode="Externa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s://hpcc.okstate.edu/cadre-conference" TargetMode="External"/><Relationship Id="rId7" Type="http://schemas.openxmlformats.org/officeDocument/2006/relationships/hyperlink" Target="http://sc18.supercomputing.org/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uster2018.github.io/" TargetMode="External"/><Relationship Id="rId5" Type="http://schemas.openxmlformats.org/officeDocument/2006/relationships/hyperlink" Target="https://www.pearc18.pearc.org/" TargetMode="External"/><Relationship Id="rId4" Type="http://schemas.openxmlformats.org/officeDocument/2006/relationships/hyperlink" Target="http://www.linuxclustersinstitute.org/workshops/" TargetMode="Externa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hyperlink" Target="http://www.oscer.ou.edu/" TargetMode="External"/><Relationship Id="rId4" Type="http://schemas.openxmlformats.org/officeDocument/2006/relationships/notesSlide" Target="../notesSlides/notesSlide5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witch.tv/sipe201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wplayer.onenet.net/streams/sipe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wplayer.onenet.net/streams/sipebackup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44128" y="4863264"/>
            <a:ext cx="7809272" cy="1683785"/>
            <a:chOff x="344128" y="4863264"/>
            <a:chExt cx="7809272" cy="1683785"/>
          </a:xfrm>
        </p:grpSpPr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357112" y="5361693"/>
              <a:ext cx="588818" cy="7816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004812" y="5181600"/>
              <a:ext cx="1483086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1345" y="5196849"/>
              <a:ext cx="3652055" cy="623032"/>
            </a:xfrm>
            <a:prstGeom prst="rect">
              <a:avLst/>
            </a:prstGeom>
          </p:spPr>
        </p:pic>
        <p:pic>
          <p:nvPicPr>
            <p:cNvPr id="95234" name="Picture 2" descr="SiPE logo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128" y="4863264"/>
              <a:ext cx="2012984" cy="1550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5236" name="Picture 4" descr="http://www.oneocii.okepscor.org/wp-content/uploads/2014/02/Logo2-260x100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2053" y="5819881"/>
              <a:ext cx="1890637" cy="7271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33448"/>
            <a:ext cx="79248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Supercomputing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 Plain English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600" dirty="0">
                <a:solidFill>
                  <a:schemeClr val="tx1"/>
                </a:solidFill>
              </a:rPr>
              <a:t>High Throughput Computing</a:t>
            </a:r>
            <a:endParaRPr lang="en-US" sz="54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44128" y="3238500"/>
            <a:ext cx="8495072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Director, OU Supercomputing Center for Education &amp; Research (OSCER)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Assistant Vice President, Information Technology – Research Strategy Advisor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Associate Professor, </a:t>
            </a:r>
            <a:r>
              <a:rPr lang="en-US" sz="1700" b="1" dirty="0" err="1" smtClean="0"/>
              <a:t>Gallogly</a:t>
            </a:r>
            <a:r>
              <a:rPr lang="en-US" sz="1700" b="1" dirty="0" smtClean="0"/>
              <a:t> College of Engineering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Adjunct Associate Professor, School of Computer Science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Tuesday April </a:t>
            </a:r>
            <a:r>
              <a:rPr lang="en-US" sz="1700" b="1" dirty="0" smtClean="0"/>
              <a:t>17 </a:t>
            </a:r>
            <a:r>
              <a:rPr lang="en-US" sz="1700" b="1" dirty="0" smtClean="0"/>
              <a:t>2018</a:t>
            </a:r>
          </a:p>
        </p:txBody>
      </p: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63524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FEA5B2-C75C-4B5B-98BE-64AAADC248CE}" type="slidenum">
              <a:rPr lang="en-US"/>
              <a:pPr/>
              <a:t>10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Toll Free Phone </a:t>
            </a:r>
            <a:r>
              <a:rPr lang="en-US" sz="3600" dirty="0"/>
              <a:t>Bridge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50238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 smtClean="0"/>
              <a:t>IF ALL ELSE FAILS</a:t>
            </a:r>
            <a:r>
              <a:rPr lang="en-US" dirty="0" smtClean="0"/>
              <a:t>, </a:t>
            </a:r>
            <a:r>
              <a:rPr lang="en-US" dirty="0"/>
              <a:t>you can </a:t>
            </a:r>
            <a:r>
              <a:rPr lang="en-US" dirty="0" smtClean="0"/>
              <a:t>use our US TOLL phone </a:t>
            </a:r>
            <a:r>
              <a:rPr lang="en-US" dirty="0"/>
              <a:t>bridge: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405-325-6688</a:t>
            </a:r>
            <a:endParaRPr lang="en-US" dirty="0"/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684 684 #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smtClean="0"/>
              <a:t>NOTE: This is for </a:t>
            </a:r>
            <a:r>
              <a:rPr lang="en-US" b="1" u="sng" dirty="0" smtClean="0"/>
              <a:t>US</a:t>
            </a:r>
            <a:r>
              <a:rPr lang="en-US" dirty="0" smtClean="0"/>
              <a:t> call-ins </a:t>
            </a:r>
            <a:r>
              <a:rPr lang="en-US" b="1" u="sng" dirty="0" smtClean="0"/>
              <a:t>ONLY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PLEASE MUTE YOURSELF </a:t>
            </a:r>
            <a:r>
              <a:rPr lang="en-US" dirty="0"/>
              <a:t>and use the phone to listen.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Don’t worry, we’ll call out slide numbers as we go.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Please use the phone bridge </a:t>
            </a:r>
            <a:r>
              <a:rPr lang="en-US" b="1" u="sng" dirty="0" smtClean="0"/>
              <a:t>ONLY IF</a:t>
            </a:r>
            <a:r>
              <a:rPr lang="en-US" dirty="0" smtClean="0"/>
              <a:t> you </a:t>
            </a:r>
            <a:r>
              <a:rPr lang="en-US" dirty="0"/>
              <a:t>cannot connect any other way: the phone bridge </a:t>
            </a:r>
            <a:r>
              <a:rPr lang="en-US" dirty="0" smtClean="0"/>
              <a:t>can handle only 100 simultaneous connections, and we have over 1000 participants.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Many thanks to </a:t>
            </a:r>
            <a:r>
              <a:rPr lang="en-US" dirty="0" smtClean="0"/>
              <a:t>OU CIO Eddie </a:t>
            </a:r>
            <a:r>
              <a:rPr lang="en-US" dirty="0" err="1" smtClean="0"/>
              <a:t>Huebsch</a:t>
            </a:r>
            <a:r>
              <a:rPr lang="en-US" dirty="0" smtClean="0"/>
              <a:t> for </a:t>
            </a:r>
            <a:r>
              <a:rPr lang="en-US" dirty="0"/>
              <a:t>providing </a:t>
            </a:r>
            <a:r>
              <a:rPr lang="en-US" dirty="0" smtClean="0"/>
              <a:t>the    </a:t>
            </a:r>
            <a:r>
              <a:rPr lang="en-US" dirty="0"/>
              <a:t>phone bridge</a:t>
            </a:r>
            <a:r>
              <a:rPr lang="en-US" dirty="0" smtClean="0"/>
              <a:t>.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2230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37389-4EFB-484B-AB5A-BD4F84D9F3C6}" type="slidenum">
              <a:rPr lang="en-US"/>
              <a:pPr/>
              <a:t>11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Please Mute Yourself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No matter how you connect, </a:t>
            </a:r>
            <a:r>
              <a:rPr lang="en-US" b="1" u="sng" dirty="0" smtClean="0"/>
              <a:t>PLEASE MUTE YOURSELF</a:t>
            </a:r>
            <a:r>
              <a:rPr lang="en-US" dirty="0" smtClean="0"/>
              <a:t>,  so </a:t>
            </a:r>
            <a:r>
              <a:rPr lang="en-US" dirty="0"/>
              <a:t>that we cannot hear you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(For YouTube, Twitch and </a:t>
            </a:r>
            <a:r>
              <a:rPr lang="en-US" dirty="0" err="1" smtClean="0"/>
              <a:t>Wowza</a:t>
            </a:r>
            <a:r>
              <a:rPr lang="en-US" dirty="0" smtClean="0"/>
              <a:t>, you don’t need to do that, because the information only goes from us to you, not from you to us.)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At OU, we will turn off the sound on all conferencing technologies.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That way, we won’t have problems with </a:t>
            </a:r>
            <a:r>
              <a:rPr lang="en-US" b="1" dirty="0"/>
              <a:t>echo cancellation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Of course, that means we cannot hear questions.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 for questions, you’ll need to send </a:t>
            </a:r>
            <a:r>
              <a:rPr lang="en-US" dirty="0" smtClean="0"/>
              <a:t>e-mail.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8079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4F5EC7-229E-472C-A577-0EE5257C4F8A}" type="slidenum">
              <a:rPr lang="en-US"/>
              <a:pPr/>
              <a:t>12</a:t>
            </a:fld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Questions </a:t>
            </a:r>
            <a:r>
              <a:rPr lang="en-US" sz="3600" dirty="0" smtClean="0"/>
              <a:t>via E-mail Only</a:t>
            </a:r>
            <a:endParaRPr lang="en-US" sz="3600" dirty="0"/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74038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Ask questions </a:t>
            </a:r>
            <a:r>
              <a:rPr lang="en-US" dirty="0" smtClean="0"/>
              <a:t>by sending e-mail to: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  <a:hlinkClick r:id="rId3"/>
              </a:rPr>
              <a:t>supercomputinginplainenglish@gmail.com</a:t>
            </a: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All questions will be read out loud and then answered out loud</a:t>
            </a:r>
            <a:r>
              <a:rPr lang="en-US" dirty="0" smtClean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DON’T USE CHAT OR VOICE FOR QUESTIONS!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No one will be monitoring any of the chats, and if we can hear your question, you’re creating an </a:t>
            </a:r>
            <a:r>
              <a:rPr lang="en-US" b="1" dirty="0" smtClean="0"/>
              <a:t>echo cancellation </a:t>
            </a:r>
            <a:r>
              <a:rPr lang="en-US" dirty="0" smtClean="0"/>
              <a:t>problem.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6329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Onsite: Talent Release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you’re attending onsite, you </a:t>
            </a:r>
            <a:r>
              <a:rPr lang="en-US" b="1" u="sng" dirty="0" smtClean="0"/>
              <a:t>MUST</a:t>
            </a:r>
            <a:r>
              <a:rPr lang="en-US" dirty="0" smtClean="0"/>
              <a:t> do one of the following:</a:t>
            </a:r>
          </a:p>
          <a:p>
            <a:r>
              <a:rPr lang="en-US" dirty="0" smtClean="0"/>
              <a:t>complete and sign the Talent Release Form,</a:t>
            </a:r>
          </a:p>
          <a:p>
            <a:pPr marL="0" indent="0">
              <a:buNone/>
            </a:pPr>
            <a:r>
              <a:rPr lang="en-US" b="1" dirty="0" smtClean="0"/>
              <a:t>OR</a:t>
            </a:r>
          </a:p>
          <a:p>
            <a:r>
              <a:rPr lang="en-US" dirty="0" smtClean="0"/>
              <a:t>sit behind the cameras (where you can’t be seen) and don’t talk at all.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you aren’t onsite, then </a:t>
            </a:r>
            <a:r>
              <a:rPr lang="en-US" b="1" dirty="0" smtClean="0"/>
              <a:t>PLEASE </a:t>
            </a:r>
            <a:r>
              <a:rPr lang="en-US" b="1" dirty="0"/>
              <a:t>MUTE YOURSELF.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380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TENTATIVE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4648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Jan 23: Storage: </a:t>
            </a:r>
            <a:r>
              <a:rPr lang="en-US" sz="2000" dirty="0"/>
              <a:t>What the Heck is Supercomputing?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Jan </a:t>
            </a:r>
            <a:r>
              <a:rPr lang="en-US" sz="2000" dirty="0" smtClean="0"/>
              <a:t>30: </a:t>
            </a:r>
            <a:r>
              <a:rPr lang="en-US" sz="2000" dirty="0"/>
              <a:t>The Tyranny of the Storage </a:t>
            </a:r>
            <a:r>
              <a:rPr lang="en-US" sz="2000" dirty="0" smtClean="0"/>
              <a:t>Hierarchy Part I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Feb  </a:t>
            </a:r>
            <a:r>
              <a:rPr lang="en-US" sz="1000" dirty="0" smtClean="0"/>
              <a:t> </a:t>
            </a:r>
            <a:r>
              <a:rPr lang="en-US" sz="2000" dirty="0" smtClean="0"/>
              <a:t>6: </a:t>
            </a:r>
            <a:r>
              <a:rPr lang="en-US" sz="2000" dirty="0"/>
              <a:t>The Tyranny of the Storage Hierarchy Part </a:t>
            </a:r>
            <a:r>
              <a:rPr lang="en-US" sz="2000" dirty="0" smtClean="0"/>
              <a:t>II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Feb </a:t>
            </a:r>
            <a:r>
              <a:rPr lang="en-US" sz="2000" dirty="0" smtClean="0"/>
              <a:t>13: </a:t>
            </a:r>
            <a:r>
              <a:rPr lang="en-US" sz="2000" dirty="0"/>
              <a:t>Instruction Level Parallelism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Feb </a:t>
            </a:r>
            <a:r>
              <a:rPr lang="en-US" sz="2000" dirty="0" smtClean="0"/>
              <a:t>20: </a:t>
            </a:r>
            <a:r>
              <a:rPr lang="en-US" sz="2000" dirty="0"/>
              <a:t>Stupid Compiler Tricks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Feb </a:t>
            </a:r>
            <a:r>
              <a:rPr lang="en-US" sz="2000" dirty="0" smtClean="0"/>
              <a:t>27: Multicore </a:t>
            </a:r>
            <a:r>
              <a:rPr lang="en-US" sz="2000" dirty="0"/>
              <a:t>Multithreading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March   6: </a:t>
            </a:r>
            <a:r>
              <a:rPr lang="en-US" sz="2000" dirty="0"/>
              <a:t>Distributed </a:t>
            </a:r>
            <a:r>
              <a:rPr lang="en-US" sz="2000" dirty="0" smtClean="0"/>
              <a:t>Multiprocessing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March </a:t>
            </a:r>
            <a:r>
              <a:rPr lang="en-US" sz="2000" dirty="0" smtClean="0"/>
              <a:t>13: </a:t>
            </a:r>
            <a:r>
              <a:rPr lang="en-US" sz="2000" b="1" dirty="0"/>
              <a:t>NO SESSION </a:t>
            </a:r>
            <a:r>
              <a:rPr lang="en-US" sz="2000" dirty="0" smtClean="0"/>
              <a:t>(Henry business travel)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March 20: </a:t>
            </a:r>
            <a:r>
              <a:rPr lang="en-US" sz="2000" b="1" dirty="0"/>
              <a:t>NO SESSION </a:t>
            </a:r>
            <a:r>
              <a:rPr lang="en-US" sz="2000" dirty="0"/>
              <a:t>(OU's Spring Break)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March 27: </a:t>
            </a:r>
            <a:r>
              <a:rPr lang="en-US" sz="2000" dirty="0"/>
              <a:t>Applications and Types of Parallelism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  3: </a:t>
            </a:r>
            <a:r>
              <a:rPr lang="en-US" sz="2000" dirty="0"/>
              <a:t>Multicore Madness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Apr 10: </a:t>
            </a:r>
            <a:r>
              <a:rPr lang="en-US" sz="2000" b="1" dirty="0"/>
              <a:t>NO SESSION </a:t>
            </a:r>
            <a:r>
              <a:rPr lang="en-US" sz="2000" dirty="0"/>
              <a:t>(Henry business travel)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17: </a:t>
            </a:r>
            <a:r>
              <a:rPr lang="en-US" sz="2000" dirty="0"/>
              <a:t>High Throughput </a:t>
            </a:r>
            <a:r>
              <a:rPr lang="en-US" sz="2000" dirty="0" smtClean="0"/>
              <a:t>Computing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Apr </a:t>
            </a:r>
            <a:r>
              <a:rPr lang="en-US" sz="2000" dirty="0" smtClean="0"/>
              <a:t>24: </a:t>
            </a:r>
            <a:r>
              <a:rPr lang="en-US" sz="2000" dirty="0"/>
              <a:t>GPGPU: Number Crunching in Your Graphics Card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May  1: </a:t>
            </a:r>
            <a:r>
              <a:rPr lang="en-US" sz="2000" dirty="0"/>
              <a:t>Grab Bag: Scientific Libraries, I/O Libraries, </a:t>
            </a:r>
            <a:r>
              <a:rPr lang="en-US" sz="2000" dirty="0" smtClean="0"/>
              <a:t>Visualization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85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E677A-EF37-4970-9B49-8180FA10AF29}" type="slidenum">
              <a:rPr lang="en-US"/>
              <a:pPr/>
              <a:t>15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Thanks for helping!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OU 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OSCER </a:t>
            </a:r>
            <a:r>
              <a:rPr lang="en-US" dirty="0"/>
              <a:t>operations staff </a:t>
            </a:r>
            <a:r>
              <a:rPr lang="en-US" dirty="0" smtClean="0"/>
              <a:t>(Dave </a:t>
            </a:r>
            <a:r>
              <a:rPr lang="en-US" dirty="0"/>
              <a:t>Akin, Patrick </a:t>
            </a:r>
            <a:r>
              <a:rPr lang="en-US" dirty="0" smtClean="0"/>
              <a:t>Calhoun, Kali McLennan, Jason </a:t>
            </a:r>
            <a:r>
              <a:rPr lang="en-US" dirty="0" err="1" smtClean="0"/>
              <a:t>Speckman</a:t>
            </a:r>
            <a:r>
              <a:rPr lang="en-US" dirty="0" smtClean="0"/>
              <a:t>, Brett Zimmerman)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OSCER Research Computing Facilitators (Jim Ferguson, Horst Severini)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Debi </a:t>
            </a:r>
            <a:r>
              <a:rPr lang="en-US" dirty="0" err="1" smtClean="0"/>
              <a:t>Gentis</a:t>
            </a:r>
            <a:r>
              <a:rPr lang="en-US" dirty="0" smtClean="0"/>
              <a:t>, OSCER Coordinator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Kyle Dudgeon, OSCER Manager of Operations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Ashish </a:t>
            </a:r>
            <a:r>
              <a:rPr lang="en-US" dirty="0" err="1" smtClean="0"/>
              <a:t>Pai</a:t>
            </a:r>
            <a:r>
              <a:rPr lang="en-US" dirty="0" smtClean="0"/>
              <a:t>, </a:t>
            </a:r>
            <a:r>
              <a:rPr lang="en-US" dirty="0"/>
              <a:t>Managing Director for Research IT </a:t>
            </a:r>
            <a:r>
              <a:rPr lang="en-US" dirty="0" smtClean="0"/>
              <a:t>Services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The OU IT network team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OU CIO Eddie </a:t>
            </a:r>
            <a:r>
              <a:rPr lang="en-US" dirty="0" err="1" smtClean="0"/>
              <a:t>Huebsch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OneNet: Skyler Donahue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Oklahoma State U: Dana Brunson</a:t>
            </a:r>
          </a:p>
        </p:txBody>
      </p:sp>
    </p:spTree>
    <p:extLst>
      <p:ext uri="{BB962C8B-B14F-4D97-AF65-F5344CB8AC3E}">
        <p14:creationId xmlns:p14="http://schemas.microsoft.com/office/powerpoint/2010/main" val="31181316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16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81545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It’s the nature of these kinds of videoconferences that </a:t>
            </a:r>
            <a:r>
              <a:rPr lang="en-US" b="1" dirty="0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Remember, if all else fails, you always have the </a:t>
            </a:r>
            <a:r>
              <a:rPr lang="en-US" dirty="0" smtClean="0"/>
              <a:t>phone </a:t>
            </a:r>
            <a:r>
              <a:rPr lang="en-US" dirty="0"/>
              <a:t>bridge to fall back 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92539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in 2018!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2" y="1339056"/>
            <a:ext cx="8478838" cy="4648200"/>
          </a:xfrm>
        </p:spPr>
        <p:txBody>
          <a:bodyPr/>
          <a:lstStyle/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Coalition for Advancing Digital Research &amp; Education (CADRE) Conference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 17-18 2018 @ Oklahoma State U, Stillwater OK USA</a:t>
            </a:r>
          </a:p>
          <a:p>
            <a:pPr marL="0" indent="0" algn="ctr">
              <a:spcBef>
                <a:spcPts val="0"/>
              </a:spcBef>
              <a:buClrTx/>
              <a:buSzPct val="100000"/>
              <a:buNone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https://hpcc.okstate.edu/cadre-conference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Linux Clusters Institute workshops</a:t>
            </a: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http://www.linuxclustersinstitute.org/workshops/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  <a:buClrTx/>
              <a:buSzPct val="100000"/>
            </a:pPr>
            <a:r>
              <a:rPr lang="en-US" sz="1400" dirty="0" smtClean="0"/>
              <a:t>Introductory HPC Cluster System Administration: May 14-18 2018 </a:t>
            </a:r>
            <a:r>
              <a:rPr lang="en-US" sz="1400" dirty="0"/>
              <a:t>@ </a:t>
            </a:r>
            <a:r>
              <a:rPr lang="en-US" sz="1400" dirty="0" smtClean="0"/>
              <a:t>U Nebraska, Lincoln NE USA</a:t>
            </a:r>
          </a:p>
          <a:p>
            <a:pPr lvl="1">
              <a:spcBef>
                <a:spcPts val="0"/>
              </a:spcBef>
              <a:buClrTx/>
              <a:buSzPct val="100000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HPC Cluster System Administration: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 13-17 2018 @ Yale U, New Haven CT USA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Great Plains Network Annual Meeting: details coming soon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Advanced </a:t>
            </a:r>
            <a:r>
              <a:rPr lang="en-US" sz="1800" dirty="0"/>
              <a:t>Cyberinfrastructure Research &amp; Education Facilitators (ACI-REF) Virtual </a:t>
            </a:r>
            <a:r>
              <a:rPr lang="en-US" sz="1800" dirty="0" smtClean="0"/>
              <a:t>Residency Aug 5-10 2018, U Oklahoma, Norman OK USA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PEARC 2018, July 22-27, Pittsburgh PA USA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5"/>
              </a:rPr>
              <a:t>https://www.pearc18.pearc.org/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IEEE Cluster 2018, Sep 10-13, Belfast UK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6"/>
              </a:rPr>
              <a:t>https://cluster2018.github.io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b="1" dirty="0" smtClean="0"/>
              <a:t>OKLAHOMA SUPERCOMPUTING SYMPOSIUM 2018, Sep 25-26 2018 @ OU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SC18 supercomputing conference, Nov 11-16 2018, Dallas TX USA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7"/>
              </a:rPr>
              <a:t>http://sc18.supercomputing.org/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FD5EAC-99FE-43E3-9196-C9E2C9E363BF}" type="slidenum">
              <a:rPr lang="en-US"/>
              <a:pPr/>
              <a:t>18</a:t>
            </a:fld>
            <a:endParaRPr lang="en-US"/>
          </a:p>
        </p:txBody>
      </p:sp>
      <p:sp>
        <p:nvSpPr>
          <p:cNvPr id="100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Outline</a:t>
            </a:r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High Throughput Computing?</a:t>
            </a:r>
          </a:p>
          <a:p>
            <a:r>
              <a:rPr lang="en-US" dirty="0"/>
              <a:t>Tightly Coupled vs Loosely Coupled</a:t>
            </a:r>
          </a:p>
          <a:p>
            <a:r>
              <a:rPr lang="en-US" dirty="0"/>
              <a:t>What is Opportunistic Computing?</a:t>
            </a:r>
          </a:p>
          <a:p>
            <a:r>
              <a:rPr lang="en-US" dirty="0" err="1" smtClean="0"/>
              <a:t>HTCondor</a:t>
            </a:r>
            <a:endParaRPr lang="en-US" dirty="0"/>
          </a:p>
          <a:p>
            <a:r>
              <a:rPr lang="en-US" dirty="0"/>
              <a:t>Grid Computing</a:t>
            </a:r>
          </a:p>
        </p:txBody>
      </p:sp>
    </p:spTree>
    <p:extLst>
      <p:ext uri="{BB962C8B-B14F-4D97-AF65-F5344CB8AC3E}">
        <p14:creationId xmlns:p14="http://schemas.microsoft.com/office/powerpoint/2010/main" val="292487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4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6000"/>
              <a:t>What is</a:t>
            </a:r>
            <a:br>
              <a:rPr lang="en-US" sz="6000"/>
            </a:br>
            <a:r>
              <a:rPr lang="en-US" sz="6000"/>
              <a:t>High Throughput Computing?</a:t>
            </a:r>
          </a:p>
        </p:txBody>
      </p:sp>
    </p:spTree>
    <p:extLst>
      <p:ext uri="{BB962C8B-B14F-4D97-AF65-F5344CB8AC3E}">
        <p14:creationId xmlns:p14="http://schemas.microsoft.com/office/powerpoint/2010/main" val="239940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2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81545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It’s the nature of these kinds of videoconferences that </a:t>
            </a:r>
            <a:r>
              <a:rPr lang="en-US" b="1" dirty="0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Remember, if all else fails, you always have the </a:t>
            </a:r>
            <a:r>
              <a:rPr lang="en-US" dirty="0" smtClean="0"/>
              <a:t>phone </a:t>
            </a:r>
            <a:r>
              <a:rPr lang="en-US" dirty="0"/>
              <a:t>bridge to fall back 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11980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A1573C-FDDB-4F40-945C-AD5159C4E7EF}" type="slidenum">
              <a:rPr lang="en-US"/>
              <a:pPr/>
              <a:t>20</a:t>
            </a:fld>
            <a:endParaRPr lang="en-US"/>
          </a:p>
        </p:txBody>
      </p:sp>
      <p:sp>
        <p:nvSpPr>
          <p:cNvPr id="100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High Throughput Computing</a:t>
            </a:r>
          </a:p>
        </p:txBody>
      </p:sp>
      <p:sp>
        <p:nvSpPr>
          <p:cNvPr id="100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i="1" u="sng" dirty="0"/>
              <a:t>High Throughput Computing</a:t>
            </a:r>
            <a:r>
              <a:rPr lang="en-US" dirty="0"/>
              <a:t> (HTC) means </a:t>
            </a:r>
            <a:r>
              <a:rPr lang="en-US" dirty="0" smtClean="0"/>
              <a:t>                  getting </a:t>
            </a:r>
            <a:r>
              <a:rPr lang="en-US" dirty="0"/>
              <a:t>lots of work done per large time unit (for example, </a:t>
            </a:r>
            <a:r>
              <a:rPr lang="en-US" dirty="0" smtClean="0"/>
              <a:t>jobs </a:t>
            </a:r>
            <a:r>
              <a:rPr lang="en-US" dirty="0"/>
              <a:t>per month).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This is different from </a:t>
            </a:r>
            <a:r>
              <a:rPr lang="en-US" b="1" u="sng" dirty="0"/>
              <a:t>High </a:t>
            </a:r>
            <a:r>
              <a:rPr lang="en-US" b="1" i="1" u="sng" dirty="0"/>
              <a:t>Performance</a:t>
            </a:r>
            <a:r>
              <a:rPr lang="en-US" b="1" u="sng" dirty="0"/>
              <a:t> Computing</a:t>
            </a:r>
            <a:r>
              <a:rPr lang="en-US" dirty="0"/>
              <a:t> (HPC), which means getting </a:t>
            </a:r>
            <a:r>
              <a:rPr lang="en-US" b="1" u="sng" dirty="0"/>
              <a:t>a particular job</a:t>
            </a:r>
            <a:r>
              <a:rPr lang="en-US" dirty="0"/>
              <a:t> done in less time   (for example, calculations per second).</a:t>
            </a:r>
          </a:p>
        </p:txBody>
      </p:sp>
    </p:spTree>
    <p:extLst>
      <p:ext uri="{BB962C8B-B14F-4D97-AF65-F5344CB8AC3E}">
        <p14:creationId xmlns:p14="http://schemas.microsoft.com/office/powerpoint/2010/main" val="4235519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34B4C6-8B41-461D-9FAC-453AD4407400}" type="slidenum">
              <a:rPr lang="en-US"/>
              <a:pPr/>
              <a:t>21</a:t>
            </a:fld>
            <a:endParaRPr lang="en-US"/>
          </a:p>
        </p:txBody>
      </p:sp>
      <p:sp>
        <p:nvSpPr>
          <p:cNvPr id="100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Throughput vs Performance</a:t>
            </a:r>
          </a:p>
        </p:txBody>
      </p:sp>
      <p:sp>
        <p:nvSpPr>
          <p:cNvPr id="100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Throughput</a:t>
            </a:r>
            <a:r>
              <a:rPr lang="en-US" dirty="0"/>
              <a:t> is a side effect of how much time your job takes from when you first submit it until it completes.</a:t>
            </a:r>
          </a:p>
          <a:p>
            <a:r>
              <a:rPr lang="en-US" b="1" u="sng" dirty="0"/>
              <a:t>Performance</a:t>
            </a:r>
            <a:r>
              <a:rPr lang="en-US" dirty="0"/>
              <a:t> is the factor that controls how much time </a:t>
            </a:r>
            <a:r>
              <a:rPr lang="en-US" dirty="0" smtClean="0"/>
              <a:t> your </a:t>
            </a:r>
            <a:r>
              <a:rPr lang="en-US" dirty="0"/>
              <a:t>jobs takes from when it first starts running </a:t>
            </a:r>
            <a:r>
              <a:rPr lang="en-US" dirty="0" smtClean="0"/>
              <a:t>             until </a:t>
            </a:r>
            <a:r>
              <a:rPr lang="en-US" dirty="0"/>
              <a:t>it completes.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You submit a </a:t>
            </a:r>
            <a:r>
              <a:rPr lang="en-US" dirty="0" smtClean="0"/>
              <a:t>very big </a:t>
            </a:r>
            <a:r>
              <a:rPr lang="en-US" dirty="0"/>
              <a:t>job at 1:00am on January 1.</a:t>
            </a:r>
          </a:p>
          <a:p>
            <a:pPr lvl="1"/>
            <a:r>
              <a:rPr lang="en-US" dirty="0"/>
              <a:t>It sits in the queue for a while.</a:t>
            </a:r>
          </a:p>
          <a:p>
            <a:pPr lvl="1"/>
            <a:r>
              <a:rPr lang="en-US" dirty="0"/>
              <a:t>It starts running at 5:00pm on January 2.</a:t>
            </a:r>
          </a:p>
          <a:p>
            <a:pPr lvl="1"/>
            <a:r>
              <a:rPr lang="en-US" dirty="0"/>
              <a:t>It finishes running at 6:00pm on January 2.</a:t>
            </a:r>
          </a:p>
          <a:p>
            <a:pPr lvl="1"/>
            <a:r>
              <a:rPr lang="en-US" dirty="0"/>
              <a:t>Its performance is fast; its throughput is slow.</a:t>
            </a:r>
          </a:p>
        </p:txBody>
      </p:sp>
    </p:spTree>
    <p:extLst>
      <p:ext uri="{BB962C8B-B14F-4D97-AF65-F5344CB8AC3E}">
        <p14:creationId xmlns:p14="http://schemas.microsoft.com/office/powerpoint/2010/main" val="941900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97017D-B0FD-4C85-88BF-C0CF561306BD}" type="slidenum">
              <a:rPr lang="en-US"/>
              <a:pPr/>
              <a:t>22</a:t>
            </a:fld>
            <a:endParaRPr lang="en-US"/>
          </a:p>
        </p:txBody>
      </p:sp>
      <p:sp>
        <p:nvSpPr>
          <p:cNvPr id="100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High Throughput on a Cluster?</a:t>
            </a:r>
          </a:p>
        </p:txBody>
      </p:sp>
      <p:sp>
        <p:nvSpPr>
          <p:cNvPr id="100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39056"/>
            <a:ext cx="8187893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Is it possible to get high throughput on a cluster?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Sure – it just has to be a cluster that no one else is trying to use!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Normally, a cluster that is shared by many users is fully loaded with jobs all the </a:t>
            </a:r>
            <a:r>
              <a:rPr lang="en-US" dirty="0" smtClean="0"/>
              <a:t>time.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So </a:t>
            </a:r>
            <a:r>
              <a:rPr lang="en-US" dirty="0"/>
              <a:t>your throughput depends on when you submit your jobs</a:t>
            </a:r>
            <a:r>
              <a:rPr lang="en-US" dirty="0" smtClean="0"/>
              <a:t>,   </a:t>
            </a:r>
            <a:r>
              <a:rPr lang="en-US" dirty="0" smtClean="0"/>
              <a:t>how big your jobs are, and </a:t>
            </a:r>
            <a:r>
              <a:rPr lang="en-US" dirty="0"/>
              <a:t>even how many jobs you </a:t>
            </a:r>
            <a:r>
              <a:rPr lang="en-US" dirty="0" smtClean="0"/>
              <a:t>submit   </a:t>
            </a:r>
            <a:r>
              <a:rPr lang="en-US" dirty="0"/>
              <a:t>at a time.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Depending on a variety of factors, a job you submit may </a:t>
            </a:r>
            <a:r>
              <a:rPr lang="en-US" dirty="0" smtClean="0"/>
              <a:t>       wait </a:t>
            </a:r>
            <a:r>
              <a:rPr lang="en-US" dirty="0"/>
              <a:t>in the queue for anywhere from seconds to days.</a:t>
            </a:r>
          </a:p>
        </p:txBody>
      </p:sp>
    </p:spTree>
    <p:extLst>
      <p:ext uri="{BB962C8B-B14F-4D97-AF65-F5344CB8AC3E}">
        <p14:creationId xmlns:p14="http://schemas.microsoft.com/office/powerpoint/2010/main" val="19676044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6000"/>
              <a:t>Tightly Coupled vs</a:t>
            </a:r>
            <a:br>
              <a:rPr lang="en-US" sz="6000"/>
            </a:br>
            <a:r>
              <a:rPr lang="en-US" sz="6000"/>
              <a:t>Loosely Coupled</a:t>
            </a:r>
          </a:p>
        </p:txBody>
      </p:sp>
    </p:spTree>
    <p:extLst>
      <p:ext uri="{BB962C8B-B14F-4D97-AF65-F5344CB8AC3E}">
        <p14:creationId xmlns:p14="http://schemas.microsoft.com/office/powerpoint/2010/main" val="426390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7AFB9A-DDF4-40BD-85E7-FE96B763819F}" type="slidenum">
              <a:rPr lang="en-US"/>
              <a:pPr/>
              <a:t>24</a:t>
            </a:fld>
            <a:endParaRPr lang="en-US"/>
          </a:p>
        </p:txBody>
      </p:sp>
      <p:sp>
        <p:nvSpPr>
          <p:cNvPr id="100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Tightly Coupled vs Loosely Coupled</a:t>
            </a:r>
          </a:p>
        </p:txBody>
      </p:sp>
      <p:sp>
        <p:nvSpPr>
          <p:cNvPr id="100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u="sng"/>
              <a:t>Tightly coupled</a:t>
            </a:r>
            <a:r>
              <a:rPr lang="en-US"/>
              <a:t> means that all of the parallel tasks have to advance forward in lockstep, so they have to communicate frequently.</a:t>
            </a:r>
          </a:p>
          <a:p>
            <a:r>
              <a:rPr lang="en-US" b="1" i="1" u="sng"/>
              <a:t>Loosely coupled</a:t>
            </a:r>
            <a:r>
              <a:rPr lang="en-US"/>
              <a:t> means that the parallel tasks can largely or completely ignore each other (little or no communication), and they can advance at different rates.</a:t>
            </a:r>
          </a:p>
        </p:txBody>
      </p:sp>
    </p:spTree>
    <p:extLst>
      <p:ext uri="{BB962C8B-B14F-4D97-AF65-F5344CB8AC3E}">
        <p14:creationId xmlns:p14="http://schemas.microsoft.com/office/powerpoint/2010/main" val="33577530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452E6-CE31-4688-A5D7-79CD5C151E6D}" type="slidenum">
              <a:rPr lang="en-US"/>
              <a:pPr/>
              <a:t>25</a:t>
            </a:fld>
            <a:endParaRPr lang="en-US"/>
          </a:p>
        </p:txBody>
      </p:sp>
      <p:sp>
        <p:nvSpPr>
          <p:cNvPr id="100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Tightly Coupled Example</a:t>
            </a:r>
          </a:p>
        </p:txBody>
      </p:sp>
      <p:sp>
        <p:nvSpPr>
          <p:cNvPr id="100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Consider weather forecasting.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You take your simulation domain – for example, the continental United States – split it up into chunks, and </a:t>
            </a:r>
            <a:r>
              <a:rPr lang="en-US" dirty="0" smtClean="0"/>
              <a:t>   give </a:t>
            </a:r>
            <a:r>
              <a:rPr lang="en-US" dirty="0"/>
              <a:t>each chunk to an MPI process.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But, the weather in northern Oklahoma affects the weather in southern Kansas.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every single </a:t>
            </a:r>
            <a:r>
              <a:rPr lang="en-US" dirty="0" err="1"/>
              <a:t>timestep</a:t>
            </a:r>
            <a:r>
              <a:rPr lang="en-US" dirty="0"/>
              <a:t>, the process that contains </a:t>
            </a:r>
            <a:r>
              <a:rPr lang="en-US" dirty="0" smtClean="0"/>
              <a:t>      northern </a:t>
            </a:r>
            <a:r>
              <a:rPr lang="en-US" dirty="0"/>
              <a:t>Oklahoma has to communicate with the process that contains southern Kansas, so that the interface between the processes has the same weather at the same time.</a:t>
            </a:r>
          </a:p>
        </p:txBody>
      </p:sp>
    </p:spTree>
    <p:extLst>
      <p:ext uri="{BB962C8B-B14F-4D97-AF65-F5344CB8AC3E}">
        <p14:creationId xmlns:p14="http://schemas.microsoft.com/office/powerpoint/2010/main" val="21713446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AA1F1B-61D1-4AD5-8766-41E2F6ECC1BC}" type="slidenum">
              <a:rPr lang="en-US"/>
              <a:pPr/>
              <a:t>26</a:t>
            </a:fld>
            <a:endParaRPr lang="en-US"/>
          </a:p>
        </p:txBody>
      </p:sp>
      <p:pic>
        <p:nvPicPr>
          <p:cNvPr id="1009666" name="Picture 2" descr="capsforecas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1143000"/>
            <a:ext cx="7391400" cy="4868863"/>
          </a:xfrm>
          <a:prstGeom prst="rect">
            <a:avLst/>
          </a:prstGeom>
          <a:noFill/>
        </p:spPr>
      </p:pic>
      <p:sp>
        <p:nvSpPr>
          <p:cNvPr id="10096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Tightly Coupled Example</a:t>
            </a:r>
          </a:p>
        </p:txBody>
      </p:sp>
      <p:sp>
        <p:nvSpPr>
          <p:cNvPr id="1009668" name="Text Box 4"/>
          <p:cNvSpPr txBox="1">
            <a:spLocks noChangeArrowheads="1"/>
          </p:cNvSpPr>
          <p:nvPr/>
        </p:nvSpPr>
        <p:spPr bwMode="auto">
          <a:xfrm>
            <a:off x="990600" y="5410200"/>
            <a:ext cx="6629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9900"/>
                </a:solidFill>
                <a:latin typeface="Courier New" pitchFamily="49" charset="0"/>
                <a:hlinkClick r:id="rId5"/>
              </a:rPr>
              <a:t>http://www.caps.ou.edu/wx/p/r/conus/fcst/</a:t>
            </a:r>
            <a:endParaRPr lang="en-US" sz="1200">
              <a:solidFill>
                <a:srgbClr val="009900"/>
              </a:solidFill>
              <a:latin typeface="Courier New" pitchFamily="49" charset="0"/>
            </a:endParaRPr>
          </a:p>
        </p:txBody>
      </p:sp>
      <p:sp>
        <p:nvSpPr>
          <p:cNvPr id="1009669" name="Rectangle 5"/>
          <p:cNvSpPr>
            <a:spLocks noChangeArrowheads="1"/>
          </p:cNvSpPr>
          <p:nvPr/>
        </p:nvSpPr>
        <p:spPr bwMode="auto">
          <a:xfrm>
            <a:off x="1524000" y="1981200"/>
            <a:ext cx="5334000" cy="2971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9670" name="Line 6"/>
          <p:cNvSpPr>
            <a:spLocks noChangeShapeType="1"/>
          </p:cNvSpPr>
          <p:nvPr/>
        </p:nvSpPr>
        <p:spPr bwMode="auto">
          <a:xfrm>
            <a:off x="4191000" y="19812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09671" name="Line 7"/>
          <p:cNvSpPr>
            <a:spLocks noChangeShapeType="1"/>
          </p:cNvSpPr>
          <p:nvPr/>
        </p:nvSpPr>
        <p:spPr bwMode="auto">
          <a:xfrm>
            <a:off x="2895600" y="19812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09672" name="Line 8"/>
          <p:cNvSpPr>
            <a:spLocks noChangeShapeType="1"/>
          </p:cNvSpPr>
          <p:nvPr/>
        </p:nvSpPr>
        <p:spPr bwMode="auto">
          <a:xfrm>
            <a:off x="5562600" y="19812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09673" name="Line 9"/>
          <p:cNvSpPr>
            <a:spLocks noChangeShapeType="1"/>
          </p:cNvSpPr>
          <p:nvPr/>
        </p:nvSpPr>
        <p:spPr bwMode="auto">
          <a:xfrm>
            <a:off x="1524000" y="3581400"/>
            <a:ext cx="5334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09674" name="Line 10"/>
          <p:cNvSpPr>
            <a:spLocks noChangeShapeType="1"/>
          </p:cNvSpPr>
          <p:nvPr/>
        </p:nvSpPr>
        <p:spPr bwMode="auto">
          <a:xfrm>
            <a:off x="1524000" y="4267200"/>
            <a:ext cx="5334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09675" name="Line 11"/>
          <p:cNvSpPr>
            <a:spLocks noChangeShapeType="1"/>
          </p:cNvSpPr>
          <p:nvPr/>
        </p:nvSpPr>
        <p:spPr bwMode="auto">
          <a:xfrm>
            <a:off x="1524000" y="2819400"/>
            <a:ext cx="5334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09676" name="Line 12"/>
          <p:cNvSpPr>
            <a:spLocks noChangeShapeType="1"/>
          </p:cNvSpPr>
          <p:nvPr/>
        </p:nvSpPr>
        <p:spPr bwMode="auto">
          <a:xfrm flipV="1">
            <a:off x="3810000" y="3581400"/>
            <a:ext cx="685800" cy="0"/>
          </a:xfrm>
          <a:prstGeom prst="line">
            <a:avLst/>
          </a:prstGeom>
          <a:noFill/>
          <a:ln w="139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09677" name="Line 13"/>
          <p:cNvSpPr>
            <a:spLocks noChangeShapeType="1"/>
          </p:cNvSpPr>
          <p:nvPr/>
        </p:nvSpPr>
        <p:spPr bwMode="auto">
          <a:xfrm>
            <a:off x="3581400" y="19812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09678" name="Line 14"/>
          <p:cNvSpPr>
            <a:spLocks noChangeShapeType="1"/>
          </p:cNvSpPr>
          <p:nvPr/>
        </p:nvSpPr>
        <p:spPr bwMode="auto">
          <a:xfrm>
            <a:off x="2209800" y="19812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09679" name="Line 15"/>
          <p:cNvSpPr>
            <a:spLocks noChangeShapeType="1"/>
          </p:cNvSpPr>
          <p:nvPr/>
        </p:nvSpPr>
        <p:spPr bwMode="auto">
          <a:xfrm>
            <a:off x="4876800" y="19812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09680" name="Line 16"/>
          <p:cNvSpPr>
            <a:spLocks noChangeShapeType="1"/>
          </p:cNvSpPr>
          <p:nvPr/>
        </p:nvSpPr>
        <p:spPr bwMode="auto">
          <a:xfrm>
            <a:off x="6248400" y="19812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09681" name="Line 17"/>
          <p:cNvSpPr>
            <a:spLocks noChangeShapeType="1"/>
          </p:cNvSpPr>
          <p:nvPr/>
        </p:nvSpPr>
        <p:spPr bwMode="auto">
          <a:xfrm flipV="1">
            <a:off x="1371600" y="3657600"/>
            <a:ext cx="2590800" cy="1752600"/>
          </a:xfrm>
          <a:prstGeom prst="line">
            <a:avLst/>
          </a:prstGeom>
          <a:noFill/>
          <a:ln w="508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09682" name="Text Box 18"/>
          <p:cNvSpPr txBox="1">
            <a:spLocks noChangeArrowheads="1"/>
          </p:cNvSpPr>
          <p:nvPr/>
        </p:nvSpPr>
        <p:spPr bwMode="auto">
          <a:xfrm>
            <a:off x="381000" y="5334000"/>
            <a:ext cx="18288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400"/>
              <a:t>OK/KS boundary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389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F8F43-310E-4AC3-90D9-D7AFA3381511}" type="slidenum">
              <a:rPr lang="en-US"/>
              <a:pPr/>
              <a:t>27</a:t>
            </a:fld>
            <a:endParaRPr lang="en-US"/>
          </a:p>
        </p:txBody>
      </p:sp>
      <p:sp>
        <p:nvSpPr>
          <p:cNvPr id="101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Loosely Coupled Example</a:t>
            </a:r>
          </a:p>
        </p:txBody>
      </p:sp>
      <p:sp>
        <p:nvSpPr>
          <p:cNvPr id="101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77200" cy="45720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An application is known as </a:t>
            </a:r>
            <a:r>
              <a:rPr lang="en-US" b="1" i="1" u="sng" dirty="0"/>
              <a:t>embarrassingly parallel</a:t>
            </a:r>
            <a:r>
              <a:rPr lang="en-US" dirty="0"/>
              <a:t>, or    </a:t>
            </a:r>
            <a:r>
              <a:rPr lang="en-US" b="1" i="1" u="sng" dirty="0"/>
              <a:t>loosely coupled</a:t>
            </a:r>
            <a:r>
              <a:rPr lang="en-US" dirty="0"/>
              <a:t>, if its parallel implementation: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dirty="0"/>
              <a:t>can straightforwardly be broken up into roughly equal amounts of work per processor, </a:t>
            </a:r>
            <a:r>
              <a:rPr lang="en-US" b="1" dirty="0"/>
              <a:t>AND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dirty="0"/>
              <a:t>has minimal parallel overhead (for example, </a:t>
            </a:r>
            <a:r>
              <a:rPr lang="en-US" dirty="0" smtClean="0"/>
              <a:t> communication </a:t>
            </a:r>
            <a:r>
              <a:rPr lang="en-US" dirty="0"/>
              <a:t>among processors).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We </a:t>
            </a:r>
            <a:r>
              <a:rPr lang="en-US" b="1" u="sng" dirty="0"/>
              <a:t>love</a:t>
            </a:r>
            <a:r>
              <a:rPr lang="en-US" dirty="0"/>
              <a:t> embarrassingly parallel applications, because they get </a:t>
            </a:r>
            <a:r>
              <a:rPr lang="en-US" b="1" u="sng" dirty="0"/>
              <a:t>near-perfect parallel speedup</a:t>
            </a:r>
            <a:r>
              <a:rPr lang="en-US" dirty="0"/>
              <a:t>, sometimes with </a:t>
            </a:r>
            <a:r>
              <a:rPr lang="en-US" dirty="0" smtClean="0"/>
              <a:t>            only </a:t>
            </a:r>
            <a:r>
              <a:rPr lang="en-US" dirty="0"/>
              <a:t>modest programming effort.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195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971A4B-46D5-410D-B668-202423B1AEBD}" type="slidenum">
              <a:rPr lang="en-US"/>
              <a:pPr/>
              <a:t>28</a:t>
            </a:fld>
            <a:endParaRPr lang="en-US"/>
          </a:p>
        </p:txBody>
      </p:sp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Monte Carlo Methods</a:t>
            </a:r>
          </a:p>
        </p:txBody>
      </p:sp>
      <p:sp>
        <p:nvSpPr>
          <p:cNvPr id="101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Monte Carlo is a city in the tiny European country Monaco.</a:t>
            </a:r>
          </a:p>
          <a:p>
            <a:pPr>
              <a:buFont typeface="Wingdings" pitchFamily="2" charset="2"/>
              <a:buNone/>
            </a:pPr>
            <a:r>
              <a:rPr lang="en-US"/>
              <a:t>People gamble there; that is, they play games of chance, which involve randomness.</a:t>
            </a:r>
          </a:p>
          <a:p>
            <a:pPr>
              <a:buFont typeface="Wingdings" pitchFamily="2" charset="2"/>
              <a:buNone/>
            </a:pPr>
            <a:r>
              <a:rPr lang="en-US" b="1" i="1" u="sng"/>
              <a:t>Monte Carlo methods</a:t>
            </a:r>
            <a:r>
              <a:rPr lang="en-US"/>
              <a:t> are ways of simulating (or otherwise calculating) physical phenomena based on randomness.</a:t>
            </a:r>
          </a:p>
          <a:p>
            <a:pPr>
              <a:buFont typeface="Wingdings" pitchFamily="2" charset="2"/>
              <a:buNone/>
            </a:pPr>
            <a:r>
              <a:rPr lang="en-US"/>
              <a:t>Monte Carlo simulations typically are embarrassingly parallel.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933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B5D876-F703-4772-818A-87476D28A9C6}" type="slidenum">
              <a:rPr lang="en-US"/>
              <a:pPr/>
              <a:t>29</a:t>
            </a:fld>
            <a:endParaRPr lang="en-US"/>
          </a:p>
        </p:txBody>
      </p:sp>
      <p:sp>
        <p:nvSpPr>
          <p:cNvPr id="101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Monte Carlo Methods: Example</a:t>
            </a:r>
          </a:p>
        </p:txBody>
      </p:sp>
      <p:sp>
        <p:nvSpPr>
          <p:cNvPr id="101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Suppose you have some physical phenomenon. For example, consider High Energy Physics, in which we bang tiny particles together at incredibly high speeds.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/>
              <a:t>BANG!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We want to know, say, the average properties of this phenomenon.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There are infinitely many ways that two particles can be banged together.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/>
              <a:t>So, we can’t possibly simulate all of them.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67000" y="2514600"/>
            <a:ext cx="3581400" cy="533400"/>
            <a:chOff x="1392" y="1920"/>
            <a:chExt cx="2256" cy="336"/>
          </a:xfrm>
        </p:grpSpPr>
        <p:sp>
          <p:nvSpPr>
            <p:cNvPr id="1012741" name="Oval 5"/>
            <p:cNvSpPr>
              <a:spLocks noChangeArrowheads="1"/>
            </p:cNvSpPr>
            <p:nvPr/>
          </p:nvSpPr>
          <p:spPr bwMode="auto">
            <a:xfrm>
              <a:off x="1392" y="1968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2742" name="Line 6"/>
            <p:cNvSpPr>
              <a:spLocks noChangeShapeType="1"/>
            </p:cNvSpPr>
            <p:nvPr/>
          </p:nvSpPr>
          <p:spPr bwMode="auto">
            <a:xfrm>
              <a:off x="1584" y="203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12743" name="Oval 7"/>
            <p:cNvSpPr>
              <a:spLocks noChangeArrowheads="1"/>
            </p:cNvSpPr>
            <p:nvPr/>
          </p:nvSpPr>
          <p:spPr bwMode="auto">
            <a:xfrm>
              <a:off x="3504" y="1968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2744" name="Line 8"/>
            <p:cNvSpPr>
              <a:spLocks noChangeShapeType="1"/>
            </p:cNvSpPr>
            <p:nvPr/>
          </p:nvSpPr>
          <p:spPr bwMode="auto">
            <a:xfrm flipH="1">
              <a:off x="2688" y="203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12745" name="Line 9"/>
            <p:cNvSpPr>
              <a:spLocks noChangeShapeType="1"/>
            </p:cNvSpPr>
            <p:nvPr/>
          </p:nvSpPr>
          <p:spPr bwMode="auto">
            <a:xfrm flipH="1" flipV="1">
              <a:off x="2400" y="1920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2746" name="Line 10"/>
            <p:cNvSpPr>
              <a:spLocks noChangeShapeType="1"/>
            </p:cNvSpPr>
            <p:nvPr/>
          </p:nvSpPr>
          <p:spPr bwMode="auto">
            <a:xfrm flipV="1">
              <a:off x="2640" y="1920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2747" name="Line 11"/>
            <p:cNvSpPr>
              <a:spLocks noChangeShapeType="1"/>
            </p:cNvSpPr>
            <p:nvPr/>
          </p:nvSpPr>
          <p:spPr bwMode="auto">
            <a:xfrm>
              <a:off x="2592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2748" name="Line 12"/>
            <p:cNvSpPr>
              <a:spLocks noChangeShapeType="1"/>
            </p:cNvSpPr>
            <p:nvPr/>
          </p:nvSpPr>
          <p:spPr bwMode="auto">
            <a:xfrm flipH="1">
              <a:off x="2352" y="2064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2749" name="Line 13"/>
            <p:cNvSpPr>
              <a:spLocks noChangeShapeType="1"/>
            </p:cNvSpPr>
            <p:nvPr/>
          </p:nvSpPr>
          <p:spPr bwMode="auto">
            <a:xfrm>
              <a:off x="2640" y="2112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2750" name="Line 14"/>
            <p:cNvSpPr>
              <a:spLocks noChangeShapeType="1"/>
            </p:cNvSpPr>
            <p:nvPr/>
          </p:nvSpPr>
          <p:spPr bwMode="auto">
            <a:xfrm flipV="1">
              <a:off x="2592" y="192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99750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37389-4EFB-484B-AB5A-BD4F84D9F3C6}" type="slidenum">
              <a:rPr lang="en-US"/>
              <a:pPr/>
              <a:t>3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PLEASE MUTE YOURSELF</a:t>
            </a:r>
            <a:endParaRPr lang="en-US" sz="3600" dirty="0"/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No matter how you connect, </a:t>
            </a:r>
            <a:r>
              <a:rPr lang="en-US" b="1" u="sng" dirty="0" smtClean="0"/>
              <a:t>PLEASE MUTE YOURSELF</a:t>
            </a:r>
            <a:r>
              <a:rPr lang="en-US" dirty="0" smtClean="0"/>
              <a:t>,  so </a:t>
            </a:r>
            <a:r>
              <a:rPr lang="en-US" dirty="0"/>
              <a:t>that we cannot hear you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At </a:t>
            </a:r>
            <a:r>
              <a:rPr lang="en-US" dirty="0"/>
              <a:t>OU, we will turn off the sound on all conferencing technologies.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That way, we won’t have problems with </a:t>
            </a:r>
            <a:r>
              <a:rPr lang="en-US" b="1" dirty="0"/>
              <a:t>echo cancellation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Of course, that means we cannot hear questions.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 for questions, you’ll need to send </a:t>
            </a:r>
            <a:r>
              <a:rPr lang="en-US" dirty="0" smtClean="0"/>
              <a:t>e-mail: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supercomputinginplainenglish@gmail.com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1846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B44173-071C-4195-BE19-6861176308D1}" type="slidenum">
              <a:rPr lang="en-US"/>
              <a:pPr/>
              <a:t>30</a:t>
            </a:fld>
            <a:endParaRPr lang="en-US"/>
          </a:p>
        </p:txBody>
      </p:sp>
      <p:sp>
        <p:nvSpPr>
          <p:cNvPr id="101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Monte Carlo Methods: Example</a:t>
            </a:r>
          </a:p>
        </p:txBody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5105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Suppose you have some physical phenomenon. For example, consider High Energy Physics, in which we bang tiny particles together at incredibly high speeds.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/>
              <a:t>BANG!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We want to know, say, the average properties of this phenomenon.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There are infinitely many ways that two particles can be banged together.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/>
              <a:t>So, we can’t possibly simulate all of them.</a:t>
            </a:r>
          </a:p>
          <a:p>
            <a:pPr>
              <a:buFont typeface="Wingdings" pitchFamily="2" charset="2"/>
              <a:buNone/>
            </a:pPr>
            <a:r>
              <a:rPr lang="en-US" b="1" u="sng">
                <a:solidFill>
                  <a:srgbClr val="0033CC"/>
                </a:solidFill>
              </a:rPr>
              <a:t>Instead</a:t>
            </a:r>
            <a:r>
              <a:rPr lang="en-US">
                <a:solidFill>
                  <a:srgbClr val="0033CC"/>
                </a:solidFill>
              </a:rPr>
              <a:t>, we can </a:t>
            </a:r>
            <a:r>
              <a:rPr lang="en-US" b="1" u="sng">
                <a:solidFill>
                  <a:srgbClr val="0033CC"/>
                </a:solidFill>
              </a:rPr>
              <a:t>randomly choose a finite subset</a:t>
            </a:r>
            <a:r>
              <a:rPr lang="en-US">
                <a:solidFill>
                  <a:srgbClr val="0033CC"/>
                </a:solidFill>
              </a:rPr>
              <a:t> of these infinitely many ways and simulate only the subset.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>
              <a:solidFill>
                <a:srgbClr val="0033CC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67000" y="2514600"/>
            <a:ext cx="3581400" cy="533400"/>
            <a:chOff x="1392" y="1920"/>
            <a:chExt cx="2256" cy="336"/>
          </a:xfrm>
        </p:grpSpPr>
        <p:sp>
          <p:nvSpPr>
            <p:cNvPr id="1013765" name="Oval 5"/>
            <p:cNvSpPr>
              <a:spLocks noChangeArrowheads="1"/>
            </p:cNvSpPr>
            <p:nvPr/>
          </p:nvSpPr>
          <p:spPr bwMode="auto">
            <a:xfrm>
              <a:off x="1392" y="1968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766" name="Line 6"/>
            <p:cNvSpPr>
              <a:spLocks noChangeShapeType="1"/>
            </p:cNvSpPr>
            <p:nvPr/>
          </p:nvSpPr>
          <p:spPr bwMode="auto">
            <a:xfrm>
              <a:off x="1584" y="203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13767" name="Oval 7"/>
            <p:cNvSpPr>
              <a:spLocks noChangeArrowheads="1"/>
            </p:cNvSpPr>
            <p:nvPr/>
          </p:nvSpPr>
          <p:spPr bwMode="auto">
            <a:xfrm>
              <a:off x="3504" y="1968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768" name="Line 8"/>
            <p:cNvSpPr>
              <a:spLocks noChangeShapeType="1"/>
            </p:cNvSpPr>
            <p:nvPr/>
          </p:nvSpPr>
          <p:spPr bwMode="auto">
            <a:xfrm flipH="1">
              <a:off x="2688" y="203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13769" name="Line 9"/>
            <p:cNvSpPr>
              <a:spLocks noChangeShapeType="1"/>
            </p:cNvSpPr>
            <p:nvPr/>
          </p:nvSpPr>
          <p:spPr bwMode="auto">
            <a:xfrm flipH="1" flipV="1">
              <a:off x="2400" y="1920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3770" name="Line 10"/>
            <p:cNvSpPr>
              <a:spLocks noChangeShapeType="1"/>
            </p:cNvSpPr>
            <p:nvPr/>
          </p:nvSpPr>
          <p:spPr bwMode="auto">
            <a:xfrm flipV="1">
              <a:off x="2640" y="1920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3771" name="Line 11"/>
            <p:cNvSpPr>
              <a:spLocks noChangeShapeType="1"/>
            </p:cNvSpPr>
            <p:nvPr/>
          </p:nvSpPr>
          <p:spPr bwMode="auto">
            <a:xfrm>
              <a:off x="2592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3772" name="Line 12"/>
            <p:cNvSpPr>
              <a:spLocks noChangeShapeType="1"/>
            </p:cNvSpPr>
            <p:nvPr/>
          </p:nvSpPr>
          <p:spPr bwMode="auto">
            <a:xfrm flipH="1">
              <a:off x="2352" y="2064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3773" name="Line 13"/>
            <p:cNvSpPr>
              <a:spLocks noChangeShapeType="1"/>
            </p:cNvSpPr>
            <p:nvPr/>
          </p:nvSpPr>
          <p:spPr bwMode="auto">
            <a:xfrm>
              <a:off x="2640" y="2112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3774" name="Line 14"/>
            <p:cNvSpPr>
              <a:spLocks noChangeShapeType="1"/>
            </p:cNvSpPr>
            <p:nvPr/>
          </p:nvSpPr>
          <p:spPr bwMode="auto">
            <a:xfrm flipV="1">
              <a:off x="2592" y="192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992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CDB5A7-CF67-49A4-BA5B-05B2EAD5A5DC}" type="slidenum">
              <a:rPr lang="en-US"/>
              <a:pPr/>
              <a:t>31</a:t>
            </a:fld>
            <a:endParaRPr lang="en-US"/>
          </a:p>
        </p:txBody>
      </p:sp>
      <p:sp>
        <p:nvSpPr>
          <p:cNvPr id="101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Monte Carlo Methods: Example</a:t>
            </a:r>
          </a:p>
        </p:txBody>
      </p:sp>
      <p:sp>
        <p:nvSpPr>
          <p:cNvPr id="101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5105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Suppose you have some physical phenomenon. For example, consider High Energy Physics, in which we bang tiny particles together at incredibly high speeds.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/>
              <a:t>BANG!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We want to know, say, the average properties of this phenomenon.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There are infinitely many ways that two particles can be banged together.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/>
              <a:t>So, we can’t possibly simulate all of them.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0033CC"/>
                </a:solidFill>
              </a:rPr>
              <a:t>The average of this subset will be </a:t>
            </a:r>
            <a:r>
              <a:rPr lang="en-US" b="1" u="sng">
                <a:solidFill>
                  <a:srgbClr val="0033CC"/>
                </a:solidFill>
              </a:rPr>
              <a:t>close</a:t>
            </a:r>
            <a:r>
              <a:rPr lang="en-US">
                <a:solidFill>
                  <a:srgbClr val="0033CC"/>
                </a:solidFill>
              </a:rPr>
              <a:t> to the actual average.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>
              <a:solidFill>
                <a:srgbClr val="0033CC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67000" y="2514600"/>
            <a:ext cx="3581400" cy="533400"/>
            <a:chOff x="1392" y="1920"/>
            <a:chExt cx="2256" cy="336"/>
          </a:xfrm>
        </p:grpSpPr>
        <p:sp>
          <p:nvSpPr>
            <p:cNvPr id="1014789" name="Oval 5"/>
            <p:cNvSpPr>
              <a:spLocks noChangeArrowheads="1"/>
            </p:cNvSpPr>
            <p:nvPr/>
          </p:nvSpPr>
          <p:spPr bwMode="auto">
            <a:xfrm>
              <a:off x="1392" y="1968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90" name="Line 6"/>
            <p:cNvSpPr>
              <a:spLocks noChangeShapeType="1"/>
            </p:cNvSpPr>
            <p:nvPr/>
          </p:nvSpPr>
          <p:spPr bwMode="auto">
            <a:xfrm>
              <a:off x="1584" y="203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14791" name="Oval 7"/>
            <p:cNvSpPr>
              <a:spLocks noChangeArrowheads="1"/>
            </p:cNvSpPr>
            <p:nvPr/>
          </p:nvSpPr>
          <p:spPr bwMode="auto">
            <a:xfrm>
              <a:off x="3504" y="1968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92" name="Line 8"/>
            <p:cNvSpPr>
              <a:spLocks noChangeShapeType="1"/>
            </p:cNvSpPr>
            <p:nvPr/>
          </p:nvSpPr>
          <p:spPr bwMode="auto">
            <a:xfrm flipH="1">
              <a:off x="2688" y="203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14793" name="Line 9"/>
            <p:cNvSpPr>
              <a:spLocks noChangeShapeType="1"/>
            </p:cNvSpPr>
            <p:nvPr/>
          </p:nvSpPr>
          <p:spPr bwMode="auto">
            <a:xfrm flipH="1" flipV="1">
              <a:off x="2400" y="1920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794" name="Line 10"/>
            <p:cNvSpPr>
              <a:spLocks noChangeShapeType="1"/>
            </p:cNvSpPr>
            <p:nvPr/>
          </p:nvSpPr>
          <p:spPr bwMode="auto">
            <a:xfrm flipV="1">
              <a:off x="2640" y="1920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795" name="Line 11"/>
            <p:cNvSpPr>
              <a:spLocks noChangeShapeType="1"/>
            </p:cNvSpPr>
            <p:nvPr/>
          </p:nvSpPr>
          <p:spPr bwMode="auto">
            <a:xfrm>
              <a:off x="2592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796" name="Line 12"/>
            <p:cNvSpPr>
              <a:spLocks noChangeShapeType="1"/>
            </p:cNvSpPr>
            <p:nvPr/>
          </p:nvSpPr>
          <p:spPr bwMode="auto">
            <a:xfrm flipH="1">
              <a:off x="2352" y="2064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797" name="Line 13"/>
            <p:cNvSpPr>
              <a:spLocks noChangeShapeType="1"/>
            </p:cNvSpPr>
            <p:nvPr/>
          </p:nvSpPr>
          <p:spPr bwMode="auto">
            <a:xfrm>
              <a:off x="2640" y="2112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798" name="Line 14"/>
            <p:cNvSpPr>
              <a:spLocks noChangeShapeType="1"/>
            </p:cNvSpPr>
            <p:nvPr/>
          </p:nvSpPr>
          <p:spPr bwMode="auto">
            <a:xfrm flipV="1">
              <a:off x="2592" y="192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2856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9B01E4-34E0-44B1-AFF3-5F3809473C0B}" type="slidenum">
              <a:rPr lang="en-US"/>
              <a:pPr/>
              <a:t>32</a:t>
            </a:fld>
            <a:endParaRPr lang="en-US"/>
          </a:p>
        </p:txBody>
      </p:sp>
      <p:sp>
        <p:nvSpPr>
          <p:cNvPr id="101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Monte Carlo Methods</a:t>
            </a:r>
          </a:p>
        </p:txBody>
      </p:sp>
      <p:sp>
        <p:nvSpPr>
          <p:cNvPr id="101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 a Monte Carlo method, you randomly generate a large number of example cases (</a:t>
            </a:r>
            <a:r>
              <a:rPr lang="en-US" b="1" i="1" u="sng"/>
              <a:t>realizations</a:t>
            </a:r>
            <a:r>
              <a:rPr lang="en-US"/>
              <a:t>) of a phenomenon, and then take the average of the properties of these realizations.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0033CC"/>
                </a:solidFill>
              </a:rPr>
              <a:t>When the realizations’ average </a:t>
            </a:r>
            <a:r>
              <a:rPr lang="en-US" b="1" u="sng">
                <a:solidFill>
                  <a:srgbClr val="0033CC"/>
                </a:solidFill>
              </a:rPr>
              <a:t>converges</a:t>
            </a:r>
            <a:r>
              <a:rPr lang="en-US">
                <a:solidFill>
                  <a:srgbClr val="0033CC"/>
                </a:solidFill>
              </a:rPr>
              <a:t> (that is, doesn’t change substantially if new realizations are generated), then the Monte Carlo simulation stops.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0033CC"/>
                </a:solidFill>
              </a:rPr>
              <a:t>This can also be implemented by picking a high enough number of realizations to be sure, mathematically, of convergence.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723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7E148C-507C-4EB0-B43C-CED3205E00AA}" type="slidenum">
              <a:rPr lang="en-US"/>
              <a:pPr/>
              <a:t>33</a:t>
            </a:fld>
            <a:endParaRPr lang="en-US"/>
          </a:p>
        </p:txBody>
      </p:sp>
      <p:sp>
        <p:nvSpPr>
          <p:cNvPr id="101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MC: Embarrassingly Parallel</a:t>
            </a:r>
          </a:p>
        </p:txBody>
      </p:sp>
      <p:sp>
        <p:nvSpPr>
          <p:cNvPr id="101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77200" cy="53340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Monte Carlo simulations are embarrassingly parallel, because each realization is completely independent of all of the other realizations.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That is, if you’re going to run a million realizations, then: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/>
              <a:t>you can straightforwardly break up into roughly 1M / N</a:t>
            </a:r>
            <a:r>
              <a:rPr lang="en-US" baseline="-25000"/>
              <a:t>p</a:t>
            </a:r>
            <a:r>
              <a:rPr lang="en-US"/>
              <a:t> chunks of realizations, one chunk for each of the N</a:t>
            </a:r>
            <a:r>
              <a:rPr lang="en-US" baseline="-25000"/>
              <a:t>p</a:t>
            </a:r>
            <a:r>
              <a:rPr lang="en-US"/>
              <a:t> processes, </a:t>
            </a:r>
            <a:r>
              <a:rPr lang="en-US" b="1"/>
              <a:t>AND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/>
              <a:t>the only parallel overhead (for example, communication) comes from tracking the average properties, which doesn’t have to happen very often.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424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77C2B-7A37-455D-981D-9E766D170362}" type="slidenum">
              <a:rPr lang="en-US"/>
              <a:pPr/>
              <a:t>34</a:t>
            </a:fld>
            <a:endParaRPr lang="en-US"/>
          </a:p>
        </p:txBody>
      </p:sp>
      <p:sp>
        <p:nvSpPr>
          <p:cNvPr id="101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Serial Monte Carlo</a:t>
            </a:r>
          </a:p>
        </p:txBody>
      </p:sp>
      <p:sp>
        <p:nvSpPr>
          <p:cNvPr id="1017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Suppose you have an existing serial Monte Carlo simulation:</a:t>
            </a:r>
          </a:p>
          <a:p>
            <a:pPr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PROGRAM monte_carlo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CALL read_input(…)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DO realization = 1, number_of_realizations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  CALL generate_random_realization(…)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  CALL calculate_properties(…)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END DO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CALL calculate_average(…)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END PROGRAM monte_carlo</a:t>
            </a:r>
            <a:endParaRPr lang="en-US" sz="2000"/>
          </a:p>
          <a:p>
            <a:pPr>
              <a:buFont typeface="Wingdings" pitchFamily="2" charset="2"/>
              <a:buNone/>
            </a:pPr>
            <a:r>
              <a:rPr lang="en-US"/>
              <a:t>How would you parallelize this?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088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4E3573-D6ED-4FC8-9E5B-941A1C571EA1}" type="slidenum">
              <a:rPr lang="en-US"/>
              <a:pPr/>
              <a:t>35</a:t>
            </a:fld>
            <a:endParaRPr lang="en-US"/>
          </a:p>
        </p:txBody>
      </p:sp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Monte Carlo: MPI</a:t>
            </a:r>
          </a:p>
        </p:txBody>
      </p:sp>
      <p:sp>
        <p:nvSpPr>
          <p:cNvPr id="101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4572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latin typeface="Courier New" pitchFamily="49" charset="0"/>
              </a:rPr>
              <a:t>PROGRAM monte_carlo_mpi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i="1">
                <a:solidFill>
                  <a:srgbClr val="0033CC"/>
                </a:solidFill>
              </a:rPr>
              <a:t>    [MPI startup]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solidFill>
                  <a:srgbClr val="0033CC"/>
                </a:solidFill>
                <a:latin typeface="Courier New" pitchFamily="49" charset="0"/>
              </a:rPr>
              <a:t>  IF (my_rank == server_rank) THEN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latin typeface="Courier New" pitchFamily="49" charset="0"/>
              </a:rPr>
              <a:t>    CALL read_input(…)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solidFill>
                  <a:srgbClr val="0033CC"/>
                </a:solidFill>
                <a:latin typeface="Courier New" pitchFamily="49" charset="0"/>
              </a:rPr>
              <a:t>  END IF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solidFill>
                  <a:srgbClr val="0033CC"/>
                </a:solidFill>
                <a:latin typeface="Courier New" pitchFamily="49" charset="0"/>
              </a:rPr>
              <a:t>  CALL MPI_Bcast(…)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solidFill>
                  <a:srgbClr val="0033CC"/>
                </a:solidFill>
                <a:latin typeface="Courier New" pitchFamily="49" charset="0"/>
              </a:rPr>
              <a:t>  number_of_realizations_per_process = &amp;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solidFill>
                  <a:srgbClr val="0033CC"/>
                </a:solidFill>
                <a:latin typeface="Courier New" pitchFamily="49" charset="0"/>
              </a:rPr>
              <a:t> &amp;  number_of_realizations / number_of_processes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latin typeface="Courier New" pitchFamily="49" charset="0"/>
              </a:rPr>
              <a:t>  DO realization = 1, number_of_realizations_per_process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latin typeface="Courier New" pitchFamily="49" charset="0"/>
              </a:rPr>
              <a:t>    CALL generate_random_realization(…)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latin typeface="Courier New" pitchFamily="49" charset="0"/>
              </a:rPr>
              <a:t>    CALL calculate_realization_properties(…)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latin typeface="Courier New" pitchFamily="49" charset="0"/>
              </a:rPr>
              <a:t>    CALL </a:t>
            </a:r>
            <a:r>
              <a:rPr lang="en-US" sz="1400" b="1">
                <a:solidFill>
                  <a:srgbClr val="0033CC"/>
                </a:solidFill>
                <a:latin typeface="Courier New" pitchFamily="49" charset="0"/>
              </a:rPr>
              <a:t>calculate_local_running_average</a:t>
            </a:r>
            <a:r>
              <a:rPr lang="en-US" sz="1400" b="1">
                <a:latin typeface="Courier New" pitchFamily="49" charset="0"/>
              </a:rPr>
              <a:t>(...)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latin typeface="Courier New" pitchFamily="49" charset="0"/>
              </a:rPr>
              <a:t>  END DO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solidFill>
                  <a:srgbClr val="0033CC"/>
                </a:solidFill>
                <a:latin typeface="Courier New" pitchFamily="49" charset="0"/>
              </a:rPr>
              <a:t>  IF (my_rank == server_rank) THEN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i="1">
                <a:solidFill>
                  <a:srgbClr val="0033CC"/>
                </a:solidFill>
              </a:rPr>
              <a:t>            [collect properties]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solidFill>
                  <a:srgbClr val="0033CC"/>
                </a:solidFill>
                <a:latin typeface="Courier New" pitchFamily="49" charset="0"/>
              </a:rPr>
              <a:t>  ELSE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i="1">
                <a:solidFill>
                  <a:srgbClr val="0033CC"/>
                </a:solidFill>
              </a:rPr>
              <a:t>            [send properties]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solidFill>
                  <a:srgbClr val="0033CC"/>
                </a:solidFill>
                <a:latin typeface="Courier New" pitchFamily="49" charset="0"/>
              </a:rPr>
              <a:t>  END IF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solidFill>
                  <a:srgbClr val="0033CC"/>
                </a:solidFill>
                <a:latin typeface="Courier New" pitchFamily="49" charset="0"/>
              </a:rPr>
              <a:t>  CALL calculate_global_average_from_local_averages(…)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solidFill>
                  <a:srgbClr val="0033CC"/>
                </a:solidFill>
                <a:latin typeface="Courier New" pitchFamily="49" charset="0"/>
              </a:rPr>
              <a:t>  CALL output_overall_average(...)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i="1">
                <a:solidFill>
                  <a:srgbClr val="0033CC"/>
                </a:solidFill>
              </a:rPr>
              <a:t>    [MPI shutdown]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latin typeface="Courier New" pitchFamily="49" charset="0"/>
              </a:rPr>
              <a:t>END PROGRAM monte_carlo_mpi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94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C35023-6BB4-46BF-BFDF-A778B39AB871}" type="slidenum">
              <a:rPr lang="en-US"/>
              <a:pPr/>
              <a:t>36</a:t>
            </a:fld>
            <a:endParaRPr lang="en-US"/>
          </a:p>
        </p:txBody>
      </p:sp>
      <p:sp>
        <p:nvSpPr>
          <p:cNvPr id="101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Monte Carlo: HTC</a:t>
            </a:r>
          </a:p>
        </p:txBody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Suppose you have an existing serial Monte Carlo simulation:</a:t>
            </a:r>
          </a:p>
          <a:p>
            <a:pPr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PROGRAM monte_carlo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CALL read_input(…)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</a:t>
            </a:r>
            <a:r>
              <a:rPr lang="en-US" sz="2000" b="1">
                <a:solidFill>
                  <a:srgbClr val="0033CC"/>
                </a:solidFill>
                <a:latin typeface="Courier New" pitchFamily="49" charset="0"/>
              </a:rPr>
              <a:t>number_of_realizations_per_job = &amp;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0033CC"/>
                </a:solidFill>
                <a:latin typeface="Courier New" pitchFamily="49" charset="0"/>
              </a:rPr>
              <a:t> &amp;    number_of_realizations / number_of_jobs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DO realization = 1, </a:t>
            </a:r>
            <a:r>
              <a:rPr lang="en-US" sz="2000" b="1">
                <a:solidFill>
                  <a:srgbClr val="008000"/>
                </a:solidFill>
                <a:latin typeface="Courier New" pitchFamily="49" charset="0"/>
              </a:rPr>
              <a:t>number_of_realizations_per_job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  CALL generate_random_realization(…)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  CALL calculate_properties(…)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END DO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CALL </a:t>
            </a:r>
            <a:r>
              <a:rPr lang="en-US" sz="2000" b="1">
                <a:solidFill>
                  <a:srgbClr val="0033CC"/>
                </a:solidFill>
                <a:latin typeface="Courier New" pitchFamily="49" charset="0"/>
              </a:rPr>
              <a:t>calculate_average_for_this_job</a:t>
            </a:r>
            <a:r>
              <a:rPr lang="en-US" sz="2000" b="1">
                <a:latin typeface="Courier New" pitchFamily="49" charset="0"/>
              </a:rPr>
              <a:t>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0033CC"/>
                </a:solidFill>
                <a:latin typeface="Courier New" pitchFamily="49" charset="0"/>
              </a:rPr>
              <a:t>  CALL output_average_for_this_job(…)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END PROGRAM monte_carlo</a:t>
            </a:r>
            <a:endParaRPr lang="en-US" sz="2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To parallelize this for </a:t>
            </a:r>
            <a:r>
              <a:rPr lang="en-US" b="1" u="sng"/>
              <a:t>HTC</a:t>
            </a:r>
            <a:r>
              <a:rPr lang="en-US"/>
              <a:t>, simply submit </a:t>
            </a:r>
            <a:r>
              <a:rPr lang="en-US" b="1">
                <a:latin typeface="Courier New" pitchFamily="49" charset="0"/>
              </a:rPr>
              <a:t>number_of_jobs</a:t>
            </a:r>
            <a:r>
              <a:rPr lang="en-US"/>
              <a:t> jobs, and then at the very end run a little program to calculate the overall average.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86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9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6000"/>
              <a:t>What is</a:t>
            </a:r>
            <a:br>
              <a:rPr lang="en-US" sz="6000"/>
            </a:br>
            <a:r>
              <a:rPr lang="en-US" sz="6000"/>
              <a:t>Opportunistic Computing?</a:t>
            </a:r>
          </a:p>
        </p:txBody>
      </p:sp>
    </p:spTree>
    <p:extLst>
      <p:ext uri="{BB962C8B-B14F-4D97-AF65-F5344CB8AC3E}">
        <p14:creationId xmlns:p14="http://schemas.microsoft.com/office/powerpoint/2010/main" val="305569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93D35F-D31C-4EC4-AD55-5DC037F536FE}" type="slidenum">
              <a:rPr lang="en-US"/>
              <a:pPr/>
              <a:t>38</a:t>
            </a:fld>
            <a:endParaRPr lang="en-US"/>
          </a:p>
        </p:txBody>
      </p:sp>
      <p:sp>
        <p:nvSpPr>
          <p:cNvPr id="102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Desktop PCs Are Idle Half the Day</a:t>
            </a:r>
          </a:p>
        </p:txBody>
      </p:sp>
      <p:pic>
        <p:nvPicPr>
          <p:cNvPr id="1021955" name="Picture 3" descr="j023176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1447800"/>
            <a:ext cx="2881313" cy="1855788"/>
          </a:xfrm>
          <a:prstGeom prst="rect">
            <a:avLst/>
          </a:prstGeom>
          <a:noFill/>
        </p:spPr>
      </p:pic>
      <p:pic>
        <p:nvPicPr>
          <p:cNvPr id="1021956" name="Picture 4" descr="j023024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1752600"/>
            <a:ext cx="1814513" cy="1316038"/>
          </a:xfrm>
          <a:prstGeom prst="rect">
            <a:avLst/>
          </a:prstGeom>
          <a:noFill/>
        </p:spPr>
      </p:pic>
      <p:sp>
        <p:nvSpPr>
          <p:cNvPr id="1021957" name="Text Box 5"/>
          <p:cNvSpPr txBox="1">
            <a:spLocks noChangeArrowheads="1"/>
          </p:cNvSpPr>
          <p:nvPr/>
        </p:nvSpPr>
        <p:spPr bwMode="auto">
          <a:xfrm>
            <a:off x="609600" y="3581400"/>
            <a:ext cx="403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/>
              <a:t>Desktop PCs tend to be active during the workday.</a:t>
            </a:r>
          </a:p>
        </p:txBody>
      </p:sp>
      <p:sp>
        <p:nvSpPr>
          <p:cNvPr id="1021958" name="Text Box 6"/>
          <p:cNvSpPr txBox="1">
            <a:spLocks noChangeArrowheads="1"/>
          </p:cNvSpPr>
          <p:nvPr/>
        </p:nvSpPr>
        <p:spPr bwMode="auto">
          <a:xfrm>
            <a:off x="4800600" y="3581400"/>
            <a:ext cx="3962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/>
              <a:t>But at night, during most of the year, they’re idle. So we’re only </a:t>
            </a:r>
            <a:r>
              <a:rPr lang="en-US" sz="2400" dirty="0" smtClean="0"/>
              <a:t>getting </a:t>
            </a:r>
            <a:r>
              <a:rPr lang="en-US" sz="2400" b="1" u="sng" dirty="0">
                <a:solidFill>
                  <a:srgbClr val="0033CC"/>
                </a:solidFill>
              </a:rPr>
              <a:t>half their value</a:t>
            </a:r>
            <a:r>
              <a:rPr lang="en-US" sz="2400" dirty="0"/>
              <a:t> (or less).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05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753CED-FA1F-4FCE-A318-683952898A45}" type="slidenum">
              <a:rPr lang="en-US"/>
              <a:pPr/>
              <a:t>39</a:t>
            </a:fld>
            <a:endParaRPr lang="en-US"/>
          </a:p>
        </p:txBody>
      </p:sp>
      <p:sp>
        <p:nvSpPr>
          <p:cNvPr id="102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Supercomputing at Night</a:t>
            </a:r>
          </a:p>
        </p:txBody>
      </p:sp>
      <p:sp>
        <p:nvSpPr>
          <p:cNvPr id="102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Many institutions have </a:t>
            </a:r>
            <a:r>
              <a:rPr lang="en-US" dirty="0"/>
              <a:t>lots of desktop PCs that are </a:t>
            </a:r>
            <a:r>
              <a:rPr lang="en-US" dirty="0" smtClean="0"/>
              <a:t>                 </a:t>
            </a:r>
            <a:r>
              <a:rPr lang="en-US" b="1" u="sng" dirty="0" smtClean="0"/>
              <a:t>idle </a:t>
            </a:r>
            <a:r>
              <a:rPr lang="en-US" b="1" u="sng" dirty="0"/>
              <a:t>during the evening and during intersessions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Wouldn’t it be great to put them to work on something </a:t>
            </a:r>
            <a:r>
              <a:rPr lang="en-US" b="1" u="sng" dirty="0"/>
              <a:t>useful</a:t>
            </a:r>
            <a:r>
              <a:rPr lang="en-US" dirty="0"/>
              <a:t> </a:t>
            </a:r>
            <a:r>
              <a:rPr lang="en-US" dirty="0" smtClean="0"/>
              <a:t>   to </a:t>
            </a:r>
            <a:r>
              <a:rPr lang="en-US" dirty="0" smtClean="0"/>
              <a:t>the institution</a:t>
            </a:r>
            <a:r>
              <a:rPr lang="en-US" dirty="0"/>
              <a:t>?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That </a:t>
            </a:r>
            <a:r>
              <a:rPr lang="en-US" dirty="0" smtClean="0"/>
              <a:t>is: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What </a:t>
            </a:r>
            <a:r>
              <a:rPr lang="en-US" dirty="0"/>
              <a:t>if they could pretend to be a big </a:t>
            </a:r>
            <a:r>
              <a:rPr lang="en-US" dirty="0" smtClean="0"/>
              <a:t>supercomputer </a:t>
            </a:r>
            <a:r>
              <a:rPr lang="en-US" b="1" u="sng" dirty="0"/>
              <a:t>at night</a:t>
            </a:r>
            <a:r>
              <a:rPr lang="en-US" dirty="0"/>
              <a:t>, when they’d </a:t>
            </a:r>
            <a:r>
              <a:rPr lang="en-US" b="1" u="sng" dirty="0"/>
              <a:t>otherwise be idle anyway</a:t>
            </a:r>
            <a:r>
              <a:rPr lang="en-US" dirty="0"/>
              <a:t>?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This is sometimes known as </a:t>
            </a:r>
            <a:r>
              <a:rPr lang="en-US" b="1" i="1" u="sng" dirty="0"/>
              <a:t>opportunistic computing</a:t>
            </a:r>
            <a:r>
              <a:rPr lang="en-US" dirty="0"/>
              <a:t>:         When a desktop PC is otherwise idle, you have </a:t>
            </a:r>
            <a:r>
              <a:rPr lang="en-US" dirty="0" smtClean="0"/>
              <a:t>                     an </a:t>
            </a:r>
            <a:r>
              <a:rPr lang="en-US" dirty="0"/>
              <a:t>opportunity to do number crunching on it.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097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 the Slides Beforehand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Before the start of the session, please download the slides from the Supercomputing in Plain English website: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http://www.oscer.ou.edu/education/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That way, if anything goes wrong, you can still follow along with just audio.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36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3FF151-D3C8-4EB7-8096-BCDEBF683205}" type="slidenum">
              <a:rPr lang="en-US"/>
              <a:pPr/>
              <a:t>40</a:t>
            </a:fld>
            <a:endParaRPr lang="en-US"/>
          </a:p>
        </p:txBody>
      </p:sp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Supercomputing at Night Example</a:t>
            </a:r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924800" cy="4953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i="1" u="sng" dirty="0"/>
              <a:t>SETI</a:t>
            </a:r>
            <a:r>
              <a:rPr lang="en-US" dirty="0"/>
              <a:t> – the Search for Extra-Terrestrial Intelligence – is looking for evidence of green bug-eyed monsters on other planets, by mining radio telescope data.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i="1" u="sng" dirty="0" err="1"/>
              <a:t>SETI@home</a:t>
            </a:r>
            <a:r>
              <a:rPr lang="en-US" dirty="0"/>
              <a:t> runs number crunching software as a screensaver on idle PCs around the world (2+ million PCs in 252 countries):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33CC"/>
                </a:solidFill>
                <a:latin typeface="Courier New" pitchFamily="49" charset="0"/>
                <a:hlinkClick r:id="rId4"/>
              </a:rPr>
              <a:t>http://setiathome.berkeley.edu/</a:t>
            </a:r>
            <a:endParaRPr lang="en-US" b="1" dirty="0">
              <a:solidFill>
                <a:srgbClr val="0033CC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dirty="0"/>
              <a:t>There are </a:t>
            </a:r>
            <a:r>
              <a:rPr lang="en-US" b="1" u="sng" dirty="0"/>
              <a:t>many similar projects</a:t>
            </a:r>
            <a:r>
              <a:rPr lang="en-US" dirty="0"/>
              <a:t>:</a:t>
            </a:r>
          </a:p>
          <a:p>
            <a:pPr>
              <a:lnSpc>
                <a:spcPct val="80000"/>
              </a:lnSpc>
            </a:pPr>
            <a:r>
              <a:rPr lang="en-US" sz="2000" dirty="0" err="1" smtClean="0"/>
              <a:t>WorldCommunityGrid</a:t>
            </a:r>
            <a:r>
              <a:rPr lang="en-US" sz="2000" dirty="0" smtClean="0"/>
              <a:t>, </a:t>
            </a:r>
            <a:r>
              <a:rPr lang="en-US" sz="2000" dirty="0" err="1" smtClean="0"/>
              <a:t>Rosetta@Home</a:t>
            </a:r>
            <a:r>
              <a:rPr lang="en-US" sz="2000" dirty="0" smtClean="0"/>
              <a:t> (curing human diseases)</a:t>
            </a:r>
          </a:p>
          <a:p>
            <a:pPr>
              <a:lnSpc>
                <a:spcPct val="80000"/>
              </a:lnSpc>
            </a:pPr>
            <a:r>
              <a:rPr lang="en-US" sz="2000" dirty="0" err="1" smtClean="0"/>
              <a:t>Einstein@Home</a:t>
            </a:r>
            <a:r>
              <a:rPr lang="en-US" sz="2000" dirty="0" smtClean="0"/>
              <a:t> </a:t>
            </a:r>
            <a:r>
              <a:rPr lang="en-US" sz="2000" dirty="0"/>
              <a:t>(Laser Interferometer Gravitational wave Observatory)</a:t>
            </a:r>
          </a:p>
          <a:p>
            <a:pPr>
              <a:lnSpc>
                <a:spcPct val="80000"/>
              </a:lnSpc>
            </a:pPr>
            <a:r>
              <a:rPr lang="en-US" sz="2000" dirty="0" err="1" smtClean="0"/>
              <a:t>MilkyWay@Home</a:t>
            </a:r>
            <a:r>
              <a:rPr lang="en-US" sz="2000" dirty="0" smtClean="0"/>
              <a:t> (gravitational potential)</a:t>
            </a: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err="1" smtClean="0"/>
              <a:t>folding@home</a:t>
            </a:r>
            <a:r>
              <a:rPr lang="en-US" sz="2000" dirty="0" smtClean="0"/>
              <a:t> </a:t>
            </a:r>
            <a:r>
              <a:rPr lang="en-US" sz="2000" dirty="0"/>
              <a:t>(protein folding</a:t>
            </a:r>
            <a:r>
              <a:rPr lang="en-US" sz="20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sz="2000" dirty="0" err="1" smtClean="0"/>
              <a:t>PrimeGrid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 err="1" smtClean="0"/>
              <a:t>C</a:t>
            </a:r>
            <a:r>
              <a:rPr lang="en-US" sz="2000" dirty="0" err="1" smtClean="0"/>
              <a:t>limatePrediction</a:t>
            </a: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…</a:t>
            </a:r>
            <a:endParaRPr lang="en-US" sz="2000" dirty="0"/>
          </a:p>
        </p:txBody>
      </p:sp>
      <p:pic>
        <p:nvPicPr>
          <p:cNvPr id="1024004" name="Picture 4" descr="setiathome_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7600" y="3276600"/>
            <a:ext cx="1371600" cy="446088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2923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11AE98-38E3-497E-A5B2-5D355A702493}" type="slidenum">
              <a:rPr lang="en-US"/>
              <a:pPr/>
              <a:t>41</a:t>
            </a:fld>
            <a:endParaRPr lang="en-US"/>
          </a:p>
        </p:txBody>
      </p:sp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BOINC</a:t>
            </a:r>
          </a:p>
        </p:txBody>
      </p:sp>
      <p:sp>
        <p:nvSpPr>
          <p:cNvPr id="102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The projects listed on the previous page use a software package named BOINC (</a:t>
            </a:r>
            <a:r>
              <a:rPr lang="en-US" b="1" u="sng" dirty="0"/>
              <a:t>B</a:t>
            </a:r>
            <a:r>
              <a:rPr lang="en-US" dirty="0"/>
              <a:t>erkeley </a:t>
            </a:r>
            <a:r>
              <a:rPr lang="en-US" b="1" u="sng" dirty="0"/>
              <a:t>O</a:t>
            </a:r>
            <a:r>
              <a:rPr lang="en-US" dirty="0"/>
              <a:t>pen </a:t>
            </a:r>
            <a:r>
              <a:rPr lang="en-US" b="1" u="sng" dirty="0"/>
              <a:t>I</a:t>
            </a:r>
            <a:r>
              <a:rPr lang="en-US" dirty="0"/>
              <a:t>nfrastructure for </a:t>
            </a:r>
            <a:r>
              <a:rPr lang="en-US" b="1" u="sng" dirty="0"/>
              <a:t>N</a:t>
            </a:r>
            <a:r>
              <a:rPr lang="en-US" dirty="0"/>
              <a:t>etwork </a:t>
            </a:r>
            <a:r>
              <a:rPr lang="en-US" b="1" u="sng" dirty="0"/>
              <a:t>C</a:t>
            </a:r>
            <a:r>
              <a:rPr lang="en-US" dirty="0"/>
              <a:t>omputing), developed at the University of California, Berkeley:</a:t>
            </a:r>
          </a:p>
          <a:p>
            <a:pPr algn="ctr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hlinkClick r:id="rId3"/>
              </a:rPr>
              <a:t>http://boinc.berkeley.edu/</a:t>
            </a:r>
            <a:endParaRPr lang="en-US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/>
              <a:t>To use BOINC, you have to insert calls to various BOINC routines into your code. It looks a bit similar to MPI:</a:t>
            </a:r>
          </a:p>
          <a:p>
            <a:pPr>
              <a:buFont typeface="Wingdings" pitchFamily="2" charset="2"/>
              <a:buNone/>
            </a:pPr>
            <a:r>
              <a:rPr lang="en-US" sz="2000" dirty="0" err="1">
                <a:latin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</a:rPr>
              <a:t>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…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</a:rPr>
              <a:t>boinc_init</a:t>
            </a:r>
            <a:r>
              <a:rPr lang="en-US" sz="2000" dirty="0">
                <a:latin typeface="Courier New" pitchFamily="49" charset="0"/>
              </a:rPr>
              <a:t>();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…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</a:rPr>
              <a:t>boinc_finish</a:t>
            </a:r>
            <a:r>
              <a:rPr lang="en-US" sz="2000" dirty="0">
                <a:latin typeface="Courier New" pitchFamily="49" charset="0"/>
              </a:rPr>
              <a:t>(…);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} /* main */</a:t>
            </a:r>
          </a:p>
        </p:txBody>
      </p:sp>
      <p:pic>
        <p:nvPicPr>
          <p:cNvPr id="1025028" name="Picture 4" descr="boinc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2590800"/>
            <a:ext cx="1562100" cy="69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35308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BOINC: a Big Supercomputer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of </a:t>
            </a:r>
            <a:r>
              <a:rPr lang="en-US" dirty="0" smtClean="0"/>
              <a:t>yesterday (Mon Apr 16 2018), </a:t>
            </a:r>
            <a:r>
              <a:rPr lang="en-US" dirty="0" smtClean="0"/>
              <a:t>according </a:t>
            </a:r>
            <a:r>
              <a:rPr lang="en-US" dirty="0" smtClean="0"/>
              <a:t>to             </a:t>
            </a:r>
            <a:r>
              <a:rPr lang="en-US" dirty="0" smtClean="0"/>
              <a:t>the BOINC website, the following were active:</a:t>
            </a:r>
          </a:p>
          <a:p>
            <a:pPr lvl="1"/>
            <a:r>
              <a:rPr lang="en-US" dirty="0"/>
              <a:t>168,847</a:t>
            </a:r>
            <a:r>
              <a:rPr lang="en-US" dirty="0" smtClean="0"/>
              <a:t> </a:t>
            </a:r>
            <a:r>
              <a:rPr lang="en-US" dirty="0" smtClean="0"/>
              <a:t>volunteers</a:t>
            </a:r>
          </a:p>
          <a:p>
            <a:pPr lvl="1"/>
            <a:r>
              <a:rPr lang="en-US" dirty="0"/>
              <a:t>834,604 </a:t>
            </a:r>
            <a:r>
              <a:rPr lang="en-US" dirty="0" smtClean="0"/>
              <a:t>computers</a:t>
            </a:r>
          </a:p>
          <a:p>
            <a:pPr lvl="1"/>
            <a:r>
              <a:rPr lang="en-US" dirty="0" smtClean="0"/>
              <a:t>24-hour </a:t>
            </a:r>
            <a:r>
              <a:rPr lang="en-US" dirty="0"/>
              <a:t>average</a:t>
            </a:r>
            <a:r>
              <a:rPr lang="en-US" dirty="0" smtClean="0"/>
              <a:t>:</a:t>
            </a:r>
            <a:r>
              <a:rPr lang="en-US" dirty="0" smtClean="0"/>
              <a:t> 10.115 </a:t>
            </a:r>
            <a:r>
              <a:rPr lang="en-US" dirty="0" err="1" smtClean="0"/>
              <a:t>PetaFLOPS</a:t>
            </a:r>
            <a:endParaRPr lang="en-US" dirty="0" smtClean="0"/>
          </a:p>
          <a:p>
            <a:pPr lvl="2"/>
            <a:r>
              <a:rPr lang="en-US" dirty="0" smtClean="0"/>
              <a:t>If this were a single machine, on the most recent Top 500 list, it’d be the </a:t>
            </a:r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fastest supercomputer in the world.</a:t>
            </a:r>
          </a:p>
          <a:p>
            <a:r>
              <a:rPr lang="en-US" dirty="0" smtClean="0"/>
              <a:t>Note to self: If your science isn’t easy to fund, </a:t>
            </a:r>
            <a:r>
              <a:rPr lang="en-US" dirty="0" smtClean="0"/>
              <a:t>                  do </a:t>
            </a:r>
            <a:r>
              <a:rPr lang="en-US" dirty="0" smtClean="0"/>
              <a:t>amazing computing, so someone will fund that ….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48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err="1" smtClean="0"/>
              <a:t>HTCondor</a:t>
            </a:r>
            <a:endParaRPr lang="en-US" sz="6000" dirty="0"/>
          </a:p>
        </p:txBody>
      </p:sp>
      <p:pic>
        <p:nvPicPr>
          <p:cNvPr id="1026051" name="Picture 3" descr="condor_bird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505200"/>
            <a:ext cx="1570038" cy="11303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09900" y="4806495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https://research.cs.wisc.edu/htcondor/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7166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0172B1-0D2A-44E6-BE1B-7643F79A6572}" type="slidenum">
              <a:rPr lang="en-US"/>
              <a:pPr/>
              <a:t>44</a:t>
            </a:fld>
            <a:endParaRPr lang="en-US"/>
          </a:p>
        </p:txBody>
      </p:sp>
      <p:sp>
        <p:nvSpPr>
          <p:cNvPr id="102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HTCondor</a:t>
            </a:r>
            <a:r>
              <a:rPr lang="en-US" sz="3600" dirty="0" smtClean="0"/>
              <a:t> </a:t>
            </a:r>
            <a:r>
              <a:rPr lang="en-US" sz="3600" dirty="0"/>
              <a:t>is Like BOINC</a:t>
            </a:r>
          </a:p>
        </p:txBody>
      </p:sp>
      <p:sp>
        <p:nvSpPr>
          <p:cNvPr id="102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01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/>
              <a:t>HTCondor</a:t>
            </a:r>
            <a:r>
              <a:rPr lang="en-US" dirty="0" smtClean="0"/>
              <a:t> </a:t>
            </a:r>
            <a:r>
              <a:rPr lang="en-US" b="1" u="sng" dirty="0"/>
              <a:t>steals computing time</a:t>
            </a:r>
            <a:r>
              <a:rPr lang="en-US" dirty="0"/>
              <a:t> on existing desktop PCs </a:t>
            </a:r>
            <a:r>
              <a:rPr lang="en-US" b="1" u="sng" dirty="0"/>
              <a:t>when they’re idle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HTCondor</a:t>
            </a:r>
            <a:r>
              <a:rPr lang="en-US" dirty="0" smtClean="0"/>
              <a:t> </a:t>
            </a:r>
            <a:r>
              <a:rPr lang="en-US" b="1" u="sng" dirty="0"/>
              <a:t>runs in background</a:t>
            </a:r>
            <a:r>
              <a:rPr lang="en-US" dirty="0"/>
              <a:t> when no one is sitting at 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desk.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HTCondor</a:t>
            </a:r>
            <a:r>
              <a:rPr lang="en-US" dirty="0" smtClean="0"/>
              <a:t> </a:t>
            </a:r>
            <a:r>
              <a:rPr lang="en-US" dirty="0"/>
              <a:t>allows an institution to get </a:t>
            </a:r>
            <a:r>
              <a:rPr lang="en-US" b="1" u="sng" dirty="0"/>
              <a:t>much more value</a:t>
            </a:r>
            <a:r>
              <a:rPr lang="en-US" dirty="0"/>
              <a:t> </a:t>
            </a:r>
            <a:r>
              <a:rPr lang="en-US" dirty="0" smtClean="0"/>
              <a:t> out </a:t>
            </a:r>
            <a:r>
              <a:rPr lang="en-US" dirty="0"/>
              <a:t>of the hardware that’s </a:t>
            </a:r>
            <a:r>
              <a:rPr lang="en-US" b="1" u="sng" dirty="0"/>
              <a:t>already purchased</a:t>
            </a:r>
            <a:r>
              <a:rPr lang="en-US" dirty="0"/>
              <a:t>, because there’s little or no idle time on that hardware – </a:t>
            </a:r>
            <a:r>
              <a:rPr lang="en-US" dirty="0" smtClean="0"/>
              <a:t>                   all </a:t>
            </a:r>
            <a:r>
              <a:rPr lang="en-US" dirty="0"/>
              <a:t>of the </a:t>
            </a:r>
            <a:r>
              <a:rPr lang="en-US" dirty="0" smtClean="0"/>
              <a:t>idle </a:t>
            </a:r>
            <a:r>
              <a:rPr lang="en-US" dirty="0"/>
              <a:t>time is used for number crunching.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756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E48895-6F67-415F-9F9E-F3A14CEA5B92}" type="slidenum">
              <a:rPr lang="en-US"/>
              <a:pPr/>
              <a:t>45</a:t>
            </a:fld>
            <a:endParaRPr lang="en-US"/>
          </a:p>
        </p:txBody>
      </p:sp>
      <p:sp>
        <p:nvSpPr>
          <p:cNvPr id="102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HTCondor</a:t>
            </a:r>
            <a:r>
              <a:rPr lang="en-US" sz="3600" dirty="0" smtClean="0"/>
              <a:t> </a:t>
            </a:r>
            <a:r>
              <a:rPr lang="en-US" sz="3600" dirty="0"/>
              <a:t>is Different from BOINC</a:t>
            </a:r>
          </a:p>
        </p:txBody>
      </p:sp>
      <p:sp>
        <p:nvSpPr>
          <p:cNvPr id="102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r>
              <a:rPr lang="en-US" dirty="0"/>
              <a:t>To use </a:t>
            </a:r>
            <a:r>
              <a:rPr lang="en-US" dirty="0" err="1" smtClean="0"/>
              <a:t>HTCondor</a:t>
            </a:r>
            <a:r>
              <a:rPr lang="en-US" dirty="0" smtClean="0"/>
              <a:t>, </a:t>
            </a:r>
            <a:r>
              <a:rPr lang="en-US" b="1" u="sng" dirty="0"/>
              <a:t>you don’t need to rewrite your software</a:t>
            </a:r>
            <a:r>
              <a:rPr lang="en-US" dirty="0"/>
              <a:t> to add calls to special </a:t>
            </a:r>
            <a:r>
              <a:rPr lang="en-US" dirty="0" smtClean="0"/>
              <a:t>routines; in </a:t>
            </a:r>
            <a:r>
              <a:rPr lang="en-US" dirty="0"/>
              <a:t>BOINC, you </a:t>
            </a:r>
            <a:r>
              <a:rPr lang="en-US" dirty="0" smtClean="0"/>
              <a:t>do.</a:t>
            </a:r>
            <a:endParaRPr lang="en-US" dirty="0"/>
          </a:p>
          <a:p>
            <a:r>
              <a:rPr lang="en-US" dirty="0" err="1" smtClean="0"/>
              <a:t>HTCondor</a:t>
            </a:r>
            <a:r>
              <a:rPr lang="en-US" dirty="0" smtClean="0"/>
              <a:t> </a:t>
            </a:r>
            <a:r>
              <a:rPr lang="en-US" b="1" u="sng" dirty="0"/>
              <a:t>works great under Unix/Linux</a:t>
            </a:r>
            <a:r>
              <a:rPr lang="en-US" dirty="0"/>
              <a:t>, but less well under Windows or </a:t>
            </a:r>
            <a:r>
              <a:rPr lang="en-US" dirty="0" err="1"/>
              <a:t>MacOS</a:t>
            </a:r>
            <a:r>
              <a:rPr lang="en-US" dirty="0"/>
              <a:t> (more on this presently); </a:t>
            </a:r>
            <a:r>
              <a:rPr lang="en-US" dirty="0" smtClean="0"/>
              <a:t>   BOINC </a:t>
            </a:r>
            <a:r>
              <a:rPr lang="en-US" dirty="0"/>
              <a:t>works well under all of them.</a:t>
            </a:r>
          </a:p>
          <a:p>
            <a:r>
              <a:rPr lang="en-US" dirty="0"/>
              <a:t>It’s </a:t>
            </a:r>
            <a:r>
              <a:rPr lang="en-US" b="1" u="sng" dirty="0"/>
              <a:t>non-trivial to install </a:t>
            </a:r>
            <a:r>
              <a:rPr lang="en-US" b="1" u="sng" dirty="0" err="1" smtClean="0"/>
              <a:t>HTCondor</a:t>
            </a:r>
            <a:r>
              <a:rPr lang="en-US" dirty="0" smtClean="0"/>
              <a:t> </a:t>
            </a:r>
            <a:r>
              <a:rPr lang="en-US" dirty="0"/>
              <a:t>on your own </a:t>
            </a:r>
            <a:r>
              <a:rPr lang="en-US" dirty="0" smtClean="0"/>
              <a:t>personal </a:t>
            </a:r>
            <a:r>
              <a:rPr lang="en-US" dirty="0"/>
              <a:t>desktop PC; it’s straightforward to install a BOINC application such as </a:t>
            </a:r>
            <a:r>
              <a:rPr lang="en-US" dirty="0" err="1"/>
              <a:t>SETI@home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58983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ECC796-4263-414B-BFF9-8C2664B62B2D}" type="slidenum">
              <a:rPr lang="en-US"/>
              <a:pPr/>
              <a:t>46</a:t>
            </a:fld>
            <a:endParaRPr lang="en-US"/>
          </a:p>
        </p:txBody>
      </p:sp>
      <p:sp>
        <p:nvSpPr>
          <p:cNvPr id="102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Useful Features of </a:t>
            </a:r>
            <a:r>
              <a:rPr lang="en-US" sz="3600" dirty="0" err="1" smtClean="0"/>
              <a:t>HTCondor</a:t>
            </a:r>
            <a:endParaRPr lang="en-US" sz="3600" dirty="0"/>
          </a:p>
        </p:txBody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78838" cy="4724400"/>
          </a:xfrm>
        </p:spPr>
        <p:txBody>
          <a:bodyPr/>
          <a:lstStyle/>
          <a:p>
            <a:r>
              <a:rPr lang="en-US" sz="2200" b="1" u="sng" dirty="0"/>
              <a:t>Opportunistic</a:t>
            </a:r>
            <a:r>
              <a:rPr lang="en-US" sz="2200" dirty="0"/>
              <a:t> computing: </a:t>
            </a:r>
            <a:r>
              <a:rPr lang="en-US" sz="2200" dirty="0" err="1" smtClean="0"/>
              <a:t>HTCondor</a:t>
            </a:r>
            <a:r>
              <a:rPr lang="en-US" sz="2200" dirty="0" smtClean="0"/>
              <a:t> </a:t>
            </a:r>
            <a:r>
              <a:rPr lang="en-US" sz="2200" dirty="0"/>
              <a:t>steals time </a:t>
            </a:r>
            <a:r>
              <a:rPr lang="en-US" sz="2200" dirty="0" smtClean="0"/>
              <a:t>on                 </a:t>
            </a:r>
            <a:r>
              <a:rPr lang="en-US" sz="2200" dirty="0"/>
              <a:t>existing desktop PCs when they’re otherwise not in use.</a:t>
            </a:r>
          </a:p>
          <a:p>
            <a:pPr>
              <a:lnSpc>
                <a:spcPct val="90000"/>
              </a:lnSpc>
            </a:pPr>
            <a:r>
              <a:rPr lang="en-US" sz="2200" dirty="0" err="1" smtClean="0"/>
              <a:t>HTCondor</a:t>
            </a:r>
            <a:r>
              <a:rPr lang="en-US" sz="2200" dirty="0" smtClean="0"/>
              <a:t> </a:t>
            </a:r>
            <a:r>
              <a:rPr lang="en-US" sz="2200" b="1" u="sng" dirty="0"/>
              <a:t>doesn’t require any changes to the software</a:t>
            </a:r>
            <a:r>
              <a:rPr lang="en-US" sz="2200" dirty="0"/>
              <a:t>.</a:t>
            </a:r>
          </a:p>
          <a:p>
            <a:r>
              <a:rPr lang="en-US" sz="2200" dirty="0" err="1" smtClean="0"/>
              <a:t>HTCondor</a:t>
            </a:r>
            <a:r>
              <a:rPr lang="en-US" sz="2200" dirty="0" smtClean="0"/>
              <a:t> </a:t>
            </a:r>
            <a:r>
              <a:rPr lang="en-US" sz="2200" dirty="0"/>
              <a:t>can </a:t>
            </a:r>
            <a:r>
              <a:rPr lang="en-US" sz="2200" b="1" u="sng" dirty="0"/>
              <a:t>automatically checkpoint</a:t>
            </a:r>
            <a:r>
              <a:rPr lang="en-US" sz="2200" dirty="0"/>
              <a:t> a running job</a:t>
            </a:r>
            <a:r>
              <a:rPr lang="en-US" sz="2200" dirty="0" smtClean="0"/>
              <a:t>:             Every </a:t>
            </a:r>
            <a:r>
              <a:rPr lang="en-US" sz="2200" dirty="0"/>
              <a:t>so often, </a:t>
            </a:r>
            <a:r>
              <a:rPr lang="en-US" sz="2200" dirty="0" err="1" smtClean="0"/>
              <a:t>HTCondor</a:t>
            </a:r>
            <a:r>
              <a:rPr lang="en-US" sz="2200" dirty="0" smtClean="0"/>
              <a:t> </a:t>
            </a:r>
            <a:r>
              <a:rPr lang="en-US" sz="2200" dirty="0"/>
              <a:t>saves to disk the state of the job </a:t>
            </a:r>
            <a:r>
              <a:rPr lang="en-US" sz="2200" dirty="0" smtClean="0"/>
              <a:t>(the  </a:t>
            </a:r>
            <a:r>
              <a:rPr lang="en-US" sz="2200" dirty="0"/>
              <a:t>values of all the job’s variables, plus where the job is in the program).</a:t>
            </a:r>
          </a:p>
          <a:p>
            <a:r>
              <a:rPr lang="en-US" sz="2200" dirty="0"/>
              <a:t>Therefore, </a:t>
            </a:r>
            <a:r>
              <a:rPr lang="en-US" sz="2200" dirty="0" err="1" smtClean="0"/>
              <a:t>HTCondor</a:t>
            </a:r>
            <a:r>
              <a:rPr lang="en-US" sz="2200" dirty="0" smtClean="0"/>
              <a:t> </a:t>
            </a:r>
            <a:r>
              <a:rPr lang="en-US" sz="2200" dirty="0"/>
              <a:t>can </a:t>
            </a:r>
            <a:r>
              <a:rPr lang="en-US" sz="2200" b="1" u="sng" dirty="0"/>
              <a:t>preempt</a:t>
            </a:r>
            <a:r>
              <a:rPr lang="en-US" sz="2200" dirty="0"/>
              <a:t> running jobs if more important jobs come along, or if someone sits down at the desktop PC.</a:t>
            </a:r>
          </a:p>
          <a:p>
            <a:r>
              <a:rPr lang="en-US" sz="2200" dirty="0"/>
              <a:t>Likewise, </a:t>
            </a:r>
            <a:r>
              <a:rPr lang="en-US" sz="2200" dirty="0" err="1" smtClean="0"/>
              <a:t>HTCondor</a:t>
            </a:r>
            <a:r>
              <a:rPr lang="en-US" sz="2200" dirty="0" smtClean="0"/>
              <a:t> </a:t>
            </a:r>
            <a:r>
              <a:rPr lang="en-US" sz="2200" dirty="0"/>
              <a:t>can </a:t>
            </a:r>
            <a:r>
              <a:rPr lang="en-US" sz="2200" b="1" u="sng" dirty="0"/>
              <a:t>migrate</a:t>
            </a:r>
            <a:r>
              <a:rPr lang="en-US" sz="2200" dirty="0"/>
              <a:t> running jobs to other PCs, </a:t>
            </a:r>
            <a:r>
              <a:rPr lang="en-US" sz="2200" dirty="0" smtClean="0"/>
              <a:t>             if </a:t>
            </a:r>
            <a:r>
              <a:rPr lang="en-US" sz="2200" dirty="0"/>
              <a:t>someone sits at the PC or if the PC crashes.</a:t>
            </a:r>
          </a:p>
          <a:p>
            <a:r>
              <a:rPr lang="en-US" sz="2200" dirty="0"/>
              <a:t>And, </a:t>
            </a:r>
            <a:r>
              <a:rPr lang="en-US" sz="2200" dirty="0" err="1" smtClean="0"/>
              <a:t>HTCondor</a:t>
            </a:r>
            <a:r>
              <a:rPr lang="en-US" sz="2200" dirty="0" smtClean="0"/>
              <a:t> </a:t>
            </a:r>
            <a:r>
              <a:rPr lang="en-US" sz="2200" dirty="0"/>
              <a:t>can do all of its </a:t>
            </a:r>
            <a:r>
              <a:rPr lang="en-US" sz="2200" b="1" u="sng" dirty="0"/>
              <a:t>I/O over the network</a:t>
            </a:r>
            <a:r>
              <a:rPr lang="en-US" sz="2200" dirty="0"/>
              <a:t>, so that </a:t>
            </a:r>
            <a:r>
              <a:rPr lang="en-US" sz="2200" dirty="0" smtClean="0"/>
              <a:t>       the </a:t>
            </a:r>
            <a:r>
              <a:rPr lang="en-US" sz="2200" dirty="0"/>
              <a:t>job on the desktop PC doesn’t consume the desktop PCs local disk.</a:t>
            </a:r>
          </a:p>
        </p:txBody>
      </p:sp>
    </p:spTree>
    <p:extLst>
      <p:ext uri="{BB962C8B-B14F-4D97-AF65-F5344CB8AC3E}">
        <p14:creationId xmlns:p14="http://schemas.microsoft.com/office/powerpoint/2010/main" val="979493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7EBBCA-CE55-4BAD-9CEC-93065D9AD073}" type="slidenum">
              <a:rPr lang="en-US"/>
              <a:pPr/>
              <a:t>47</a:t>
            </a:fld>
            <a:endParaRPr lang="en-US"/>
          </a:p>
        </p:txBody>
      </p:sp>
      <p:sp>
        <p:nvSpPr>
          <p:cNvPr id="103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HTCondor</a:t>
            </a:r>
            <a:r>
              <a:rPr lang="en-US" sz="3600" dirty="0" smtClean="0"/>
              <a:t> </a:t>
            </a:r>
            <a:r>
              <a:rPr lang="en-US" sz="3600" dirty="0"/>
              <a:t>Pool @ </a:t>
            </a:r>
            <a:r>
              <a:rPr lang="en-US" sz="3600" dirty="0" smtClean="0"/>
              <a:t>Your Institution</a:t>
            </a:r>
            <a:endParaRPr lang="en-US" sz="3600" dirty="0"/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371600"/>
            <a:ext cx="8001000" cy="4724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You can deploy an </a:t>
            </a:r>
            <a:r>
              <a:rPr lang="en-US" dirty="0" err="1" smtClean="0"/>
              <a:t>HTCondor</a:t>
            </a:r>
            <a:r>
              <a:rPr lang="en-US" dirty="0" smtClean="0"/>
              <a:t> </a:t>
            </a:r>
            <a:r>
              <a:rPr lang="en-US" dirty="0"/>
              <a:t>pool </a:t>
            </a:r>
            <a:r>
              <a:rPr lang="en-US" dirty="0" smtClean="0"/>
              <a:t>at your institution!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This can provide </a:t>
            </a:r>
            <a:r>
              <a:rPr lang="en-US" dirty="0"/>
              <a:t>a </a:t>
            </a:r>
            <a:r>
              <a:rPr lang="en-US" dirty="0" smtClean="0"/>
              <a:t>significant </a:t>
            </a:r>
            <a:r>
              <a:rPr lang="en-US" dirty="0"/>
              <a:t>amount </a:t>
            </a:r>
            <a:r>
              <a:rPr lang="en-US" dirty="0" smtClean="0"/>
              <a:t>of </a:t>
            </a:r>
            <a:r>
              <a:rPr lang="en-US" dirty="0" smtClean="0"/>
              <a:t>computing capacity.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The </a:t>
            </a:r>
            <a:r>
              <a:rPr lang="en-US" dirty="0"/>
              <a:t>hardware and software cost is zero, </a:t>
            </a:r>
            <a:r>
              <a:rPr lang="en-US" dirty="0" smtClean="0"/>
              <a:t>and                            the labor </a:t>
            </a:r>
            <a:r>
              <a:rPr lang="en-US" dirty="0"/>
              <a:t>cost is modest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When we did this at OU</a:t>
            </a:r>
            <a:r>
              <a:rPr lang="en-US" dirty="0" smtClean="0"/>
              <a:t>, </a:t>
            </a:r>
            <a:r>
              <a:rPr lang="en-US" dirty="0" smtClean="0"/>
              <a:t>we had </a:t>
            </a:r>
            <a:r>
              <a:rPr lang="en-US" dirty="0"/>
              <a:t>been seeing </a:t>
            </a:r>
            <a:r>
              <a:rPr lang="en-US" dirty="0" smtClean="0"/>
              <a:t>                  empirically </a:t>
            </a:r>
            <a:r>
              <a:rPr lang="en-US" dirty="0"/>
              <a:t>that lab </a:t>
            </a:r>
            <a:r>
              <a:rPr lang="en-US" dirty="0" smtClean="0"/>
              <a:t>PCs </a:t>
            </a:r>
            <a:r>
              <a:rPr lang="en-US" dirty="0" smtClean="0"/>
              <a:t>were </a:t>
            </a:r>
            <a:r>
              <a:rPr lang="en-US" dirty="0"/>
              <a:t>available for </a:t>
            </a:r>
            <a:r>
              <a:rPr lang="en-US" dirty="0" smtClean="0"/>
              <a:t>              </a:t>
            </a:r>
            <a:r>
              <a:rPr lang="en-US" dirty="0" err="1" smtClean="0"/>
              <a:t>HTCondor</a:t>
            </a:r>
            <a:r>
              <a:rPr lang="en-US" dirty="0" smtClean="0"/>
              <a:t> </a:t>
            </a:r>
            <a:r>
              <a:rPr lang="en-US" dirty="0"/>
              <a:t>jobs about 80% </a:t>
            </a:r>
            <a:r>
              <a:rPr lang="en-US" dirty="0" smtClean="0"/>
              <a:t>of </a:t>
            </a:r>
            <a:r>
              <a:rPr lang="en-US" dirty="0" smtClean="0"/>
              <a:t>the time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So doing this increased bang-for-the-buck by 5x.</a:t>
            </a: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We stopped doing this when we realized that the                     lab team was overwhelmed and didn’t have time                  to maintain </a:t>
            </a:r>
            <a:r>
              <a:rPr lang="en-US" dirty="0" err="1" smtClean="0"/>
              <a:t>HTCondor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1030148" name="Picture 4" descr="condor_bird_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4800600"/>
            <a:ext cx="1570038" cy="1130300"/>
          </a:xfrm>
          <a:prstGeom prst="rect">
            <a:avLst/>
          </a:prstGeom>
          <a:noFill/>
        </p:spPr>
      </p:pic>
      <p:pic>
        <p:nvPicPr>
          <p:cNvPr id="1030149" name="Picture 5" descr="carson206_25pct_20060417"/>
          <p:cNvPicPr>
            <a:picLocks noGrp="1" noChangeAspect="1" noChangeArrowheads="1"/>
          </p:cNvPicPr>
          <p:nvPr>
            <p:ph sz="half" idx="2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7029450" y="2209800"/>
            <a:ext cx="1828800" cy="2438400"/>
          </a:xfrm>
          <a:noFill/>
          <a:ln/>
        </p:spPr>
      </p:pic>
      <p:sp>
        <p:nvSpPr>
          <p:cNvPr id="1030150" name="Rectangle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600200" y="6172200"/>
            <a:ext cx="5334000" cy="457200"/>
          </a:xfrm>
        </p:spPr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0822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3A3BAE-046E-4BB4-932D-9A1054C23922}" type="slidenum">
              <a:rPr lang="en-US"/>
              <a:pPr/>
              <a:t>48</a:t>
            </a:fld>
            <a:endParaRPr lang="en-US"/>
          </a:p>
        </p:txBody>
      </p:sp>
      <p:sp>
        <p:nvSpPr>
          <p:cNvPr id="103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HTCondor</a:t>
            </a:r>
            <a:r>
              <a:rPr lang="en-US" sz="3600" dirty="0" smtClean="0"/>
              <a:t> </a:t>
            </a:r>
            <a:r>
              <a:rPr lang="en-US" sz="3600" dirty="0"/>
              <a:t>Limitations</a:t>
            </a:r>
          </a:p>
        </p:txBody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4648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The Unix/Linux version has </a:t>
            </a:r>
            <a:r>
              <a:rPr lang="en-US" b="1" u="sng" dirty="0"/>
              <a:t>more features</a:t>
            </a:r>
            <a:r>
              <a:rPr lang="en-US" dirty="0"/>
              <a:t> than </a:t>
            </a:r>
            <a:r>
              <a:rPr lang="en-US" dirty="0" smtClean="0"/>
              <a:t>           Windows, </a:t>
            </a:r>
            <a:r>
              <a:rPr lang="en-US" dirty="0"/>
              <a:t>which </a:t>
            </a:r>
            <a:r>
              <a:rPr lang="en-US" dirty="0" smtClean="0"/>
              <a:t>is</a:t>
            </a:r>
            <a:r>
              <a:rPr lang="en-US" dirty="0" smtClean="0"/>
              <a:t> </a:t>
            </a:r>
            <a:r>
              <a:rPr lang="en-US" dirty="0"/>
              <a:t>referred to as “clipped</a:t>
            </a:r>
            <a:r>
              <a:rPr lang="en-US" dirty="0" smtClean="0"/>
              <a:t>.”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The </a:t>
            </a:r>
            <a:r>
              <a:rPr lang="en-US" dirty="0" err="1" smtClean="0"/>
              <a:t>MacOS</a:t>
            </a:r>
            <a:r>
              <a:rPr lang="en-US" dirty="0" smtClean="0"/>
              <a:t> version runs natively on BSD Unix, but isn’t mature.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Under Windows, you can’t checkpoint your </a:t>
            </a:r>
            <a:r>
              <a:rPr lang="en-US" dirty="0" smtClean="0"/>
              <a:t>jobs               (</a:t>
            </a:r>
            <a:r>
              <a:rPr lang="en-US" dirty="0" smtClean="0"/>
              <a:t>though you can pause them).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Your code </a:t>
            </a:r>
            <a:r>
              <a:rPr lang="en-US" b="1" u="sng" dirty="0"/>
              <a:t>shouldn’t be parallel</a:t>
            </a:r>
            <a:r>
              <a:rPr lang="en-US" dirty="0"/>
              <a:t> to do opportunistic computing (MPI requires a fixed set of resources throughout the entire run), and it shouldn’t try to do any funky communication </a:t>
            </a:r>
            <a:r>
              <a:rPr lang="en-US" dirty="0" smtClean="0"/>
              <a:t>                (</a:t>
            </a:r>
            <a:r>
              <a:rPr lang="en-US" dirty="0"/>
              <a:t>for example, opening sockets).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For a Red </a:t>
            </a:r>
            <a:r>
              <a:rPr lang="en-US" dirty="0" smtClean="0"/>
              <a:t>Hat/CentOS </a:t>
            </a:r>
            <a:r>
              <a:rPr lang="en-US" dirty="0"/>
              <a:t>Linux </a:t>
            </a:r>
            <a:r>
              <a:rPr lang="en-US" dirty="0" err="1" smtClean="0"/>
              <a:t>HTCondor</a:t>
            </a:r>
            <a:r>
              <a:rPr lang="en-US" dirty="0" smtClean="0"/>
              <a:t> </a:t>
            </a:r>
            <a:r>
              <a:rPr lang="en-US" dirty="0"/>
              <a:t>pool, you have to </a:t>
            </a:r>
            <a:r>
              <a:rPr lang="en-US" dirty="0" smtClean="0"/>
              <a:t>       be </a:t>
            </a:r>
            <a:r>
              <a:rPr lang="en-US" dirty="0"/>
              <a:t>able to </a:t>
            </a:r>
            <a:r>
              <a:rPr lang="en-US" b="1" u="sng" dirty="0"/>
              <a:t>compile your code</a:t>
            </a:r>
            <a:r>
              <a:rPr lang="en-US" dirty="0"/>
              <a:t> with </a:t>
            </a:r>
            <a:r>
              <a:rPr lang="en-US" dirty="0" err="1"/>
              <a:t>gcc</a:t>
            </a:r>
            <a:r>
              <a:rPr lang="en-US" dirty="0"/>
              <a:t>, g++, </a:t>
            </a:r>
            <a:r>
              <a:rPr lang="en-US" dirty="0" smtClean="0"/>
              <a:t>g77 or </a:t>
            </a:r>
            <a:r>
              <a:rPr lang="en-US" dirty="0" err="1" smtClean="0"/>
              <a:t>gfortran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Also, depending on the PCs that have </a:t>
            </a:r>
            <a:r>
              <a:rPr lang="en-US" dirty="0" err="1" smtClean="0"/>
              <a:t>HTCondor</a:t>
            </a:r>
            <a:r>
              <a:rPr lang="en-US" dirty="0" smtClean="0"/>
              <a:t> </a:t>
            </a:r>
            <a:r>
              <a:rPr lang="en-US" dirty="0"/>
              <a:t>on them, </a:t>
            </a:r>
            <a:r>
              <a:rPr lang="en-US" dirty="0" smtClean="0"/>
              <a:t>     you </a:t>
            </a:r>
            <a:r>
              <a:rPr lang="en-US" dirty="0"/>
              <a:t>may have limitations on, for example, </a:t>
            </a:r>
            <a:r>
              <a:rPr lang="en-US" dirty="0" smtClean="0"/>
              <a:t>                              how </a:t>
            </a:r>
            <a:r>
              <a:rPr lang="en-US" dirty="0"/>
              <a:t>big your jobs’ RAM footprint can be.</a:t>
            </a:r>
          </a:p>
        </p:txBody>
      </p:sp>
    </p:spTree>
    <p:extLst>
      <p:ext uri="{BB962C8B-B14F-4D97-AF65-F5344CB8AC3E}">
        <p14:creationId xmlns:p14="http://schemas.microsoft.com/office/powerpoint/2010/main" val="32269797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191E9E-2743-4F10-81DA-5797F63DFEB0}" type="slidenum">
              <a:rPr lang="en-US"/>
              <a:pPr/>
              <a:t>49</a:t>
            </a:fld>
            <a:endParaRPr lang="en-US"/>
          </a:p>
        </p:txBody>
      </p:sp>
      <p:sp>
        <p:nvSpPr>
          <p:cNvPr id="103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Running a </a:t>
            </a:r>
            <a:r>
              <a:rPr lang="en-US" sz="3600" dirty="0" err="1" smtClean="0"/>
              <a:t>HTCondor</a:t>
            </a:r>
            <a:r>
              <a:rPr lang="en-US" sz="3600" dirty="0" smtClean="0"/>
              <a:t> </a:t>
            </a:r>
            <a:r>
              <a:rPr lang="en-US" sz="3600" dirty="0"/>
              <a:t>Job</a:t>
            </a:r>
          </a:p>
        </p:txBody>
      </p:sp>
      <p:sp>
        <p:nvSpPr>
          <p:cNvPr id="103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02638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dirty="0"/>
              <a:t>Running a job on </a:t>
            </a:r>
            <a:r>
              <a:rPr lang="en-US" dirty="0" err="1" smtClean="0"/>
              <a:t>HTCondor</a:t>
            </a:r>
            <a:r>
              <a:rPr lang="en-US" dirty="0" smtClean="0"/>
              <a:t> </a:t>
            </a:r>
            <a:r>
              <a:rPr lang="en-US" dirty="0"/>
              <a:t>pool is a lot like running a job on </a:t>
            </a:r>
            <a:r>
              <a:rPr lang="en-US" dirty="0" smtClean="0"/>
              <a:t>      a </a:t>
            </a:r>
            <a:r>
              <a:rPr lang="en-US" dirty="0"/>
              <a:t>cluster:</a:t>
            </a:r>
          </a:p>
          <a:p>
            <a:pPr marL="457200" indent="-45720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dirty="0"/>
              <a:t>You compile your code using the compilers appropriate </a:t>
            </a:r>
            <a:r>
              <a:rPr lang="en-US" dirty="0" smtClean="0"/>
              <a:t>        for </a:t>
            </a:r>
            <a:r>
              <a:rPr lang="en-US" dirty="0"/>
              <a:t>that resource.</a:t>
            </a:r>
          </a:p>
          <a:p>
            <a:pPr marL="457200" indent="-45720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dirty="0"/>
              <a:t>You submit a batch script to the </a:t>
            </a:r>
            <a:r>
              <a:rPr lang="en-US" dirty="0" err="1" smtClean="0"/>
              <a:t>HTCondor</a:t>
            </a:r>
            <a:r>
              <a:rPr lang="en-US" dirty="0" smtClean="0"/>
              <a:t> </a:t>
            </a:r>
            <a:r>
              <a:rPr lang="en-US" dirty="0"/>
              <a:t>system, </a:t>
            </a:r>
            <a:r>
              <a:rPr lang="en-US" dirty="0" smtClean="0"/>
              <a:t>          which </a:t>
            </a:r>
            <a:r>
              <a:rPr lang="en-US" dirty="0"/>
              <a:t>decides when and where your job runs, magically and invisibly.</a:t>
            </a:r>
          </a:p>
        </p:txBody>
      </p:sp>
    </p:spTree>
    <p:extLst>
      <p:ext uri="{BB962C8B-B14F-4D97-AF65-F5344CB8AC3E}">
        <p14:creationId xmlns:p14="http://schemas.microsoft.com/office/powerpoint/2010/main" val="1120525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5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Zoom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Go to:</a:t>
            </a:r>
          </a:p>
          <a:p>
            <a:pPr algn="ctr">
              <a:buFont typeface="Wingdings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http://zoom.us/j/979158478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Many </a:t>
            </a:r>
            <a:r>
              <a:rPr lang="en-US" dirty="0"/>
              <a:t>thanks </a:t>
            </a:r>
            <a:r>
              <a:rPr lang="en-US" dirty="0" smtClean="0"/>
              <a:t>Eddie </a:t>
            </a:r>
            <a:r>
              <a:rPr lang="en-US" dirty="0" err="1" smtClean="0"/>
              <a:t>Huebsch</a:t>
            </a:r>
            <a:r>
              <a:rPr lang="en-US" dirty="0" smtClean="0"/>
              <a:t>, OU CIO, </a:t>
            </a:r>
            <a:r>
              <a:rPr lang="en-US" dirty="0"/>
              <a:t>for providing this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PLEASE </a:t>
            </a:r>
            <a:r>
              <a:rPr lang="en-US" b="1" dirty="0"/>
              <a:t>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916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429B41-D9D6-4089-8C2A-844CE766BB33}" type="slidenum">
              <a:rPr lang="en-US"/>
              <a:pPr/>
              <a:t>50</a:t>
            </a:fld>
            <a:endParaRPr lang="en-US"/>
          </a:p>
        </p:txBody>
      </p:sp>
      <p:sp>
        <p:nvSpPr>
          <p:cNvPr id="103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Sample </a:t>
            </a:r>
            <a:r>
              <a:rPr lang="en-US" sz="3600" dirty="0" err="1" smtClean="0"/>
              <a:t>HTCondor</a:t>
            </a:r>
            <a:r>
              <a:rPr lang="en-US" sz="3600" dirty="0" smtClean="0"/>
              <a:t> </a:t>
            </a:r>
            <a:r>
              <a:rPr lang="en-US" sz="3600" dirty="0"/>
              <a:t>Batch Script</a:t>
            </a:r>
          </a:p>
        </p:txBody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urier New" pitchFamily="49" charset="0"/>
              </a:rPr>
              <a:t>Universe     = standard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urier New" pitchFamily="49" charset="0"/>
              </a:rPr>
              <a:t>Executable   = /</a:t>
            </a:r>
            <a:r>
              <a:rPr lang="en-US" sz="1600" dirty="0" smtClean="0">
                <a:latin typeface="Courier New" pitchFamily="49" charset="0"/>
              </a:rPr>
              <a:t>home/</a:t>
            </a:r>
            <a:r>
              <a:rPr lang="en-US" sz="1600" dirty="0" err="1" smtClean="0">
                <a:latin typeface="Courier New" pitchFamily="49" charset="0"/>
              </a:rPr>
              <a:t>hneeman</a:t>
            </a:r>
            <a:r>
              <a:rPr lang="en-US" sz="1600" dirty="0" smtClean="0">
                <a:latin typeface="Courier New" pitchFamily="49" charset="0"/>
              </a:rPr>
              <a:t>/</a:t>
            </a:r>
            <a:r>
              <a:rPr lang="en-US" sz="1600" dirty="0" err="1" smtClean="0">
                <a:latin typeface="Courier New" pitchFamily="49" charset="0"/>
              </a:rPr>
              <a:t>NBody</a:t>
            </a:r>
            <a:r>
              <a:rPr lang="en-US" sz="1600" dirty="0" smtClean="0">
                <a:latin typeface="Courier New" pitchFamily="49" charset="0"/>
              </a:rPr>
              <a:t>/</a:t>
            </a:r>
            <a:r>
              <a:rPr lang="en-US" sz="1600" dirty="0" err="1" smtClean="0">
                <a:latin typeface="Courier New" pitchFamily="49" charset="0"/>
              </a:rPr>
              <a:t>nbody_compiled_for_HTCondor</a:t>
            </a:r>
            <a:endParaRPr lang="en-US" sz="16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urier New" pitchFamily="49" charset="0"/>
              </a:rPr>
              <a:t>Notification = Error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>
                <a:latin typeface="Courier New" pitchFamily="49" charset="0"/>
              </a:rPr>
              <a:t>Notify_User</a:t>
            </a:r>
            <a:r>
              <a:rPr lang="en-US" sz="1600" dirty="0">
                <a:latin typeface="Courier New" pitchFamily="49" charset="0"/>
              </a:rPr>
              <a:t>  = hneeman@ou.edu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urier New" pitchFamily="49" charset="0"/>
              </a:rPr>
              <a:t>Arguments    = 1000 100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urier New" pitchFamily="49" charset="0"/>
              </a:rPr>
              <a:t>Input        = /home/</a:t>
            </a:r>
            <a:r>
              <a:rPr lang="en-US" sz="1600" dirty="0" err="1">
                <a:latin typeface="Courier New" pitchFamily="49" charset="0"/>
              </a:rPr>
              <a:t>hneeman</a:t>
            </a:r>
            <a:r>
              <a:rPr lang="en-US" sz="1600" dirty="0">
                <a:latin typeface="Courier New" pitchFamily="49" charset="0"/>
              </a:rPr>
              <a:t>/</a:t>
            </a:r>
            <a:r>
              <a:rPr lang="en-US" sz="1600" dirty="0" err="1">
                <a:latin typeface="Courier New" pitchFamily="49" charset="0"/>
              </a:rPr>
              <a:t>NBody</a:t>
            </a:r>
            <a:r>
              <a:rPr lang="en-US" sz="1600" dirty="0">
                <a:latin typeface="Courier New" pitchFamily="49" charset="0"/>
              </a:rPr>
              <a:t>/nbody_input.txt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urier New" pitchFamily="49" charset="0"/>
              </a:rPr>
              <a:t>Output       = nbody_$(Cluster)_$(Process)_out.txt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urier New" pitchFamily="49" charset="0"/>
              </a:rPr>
              <a:t>Error        = nbody_$(Cluster)_$(Process)_err.txt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urier New" pitchFamily="49" charset="0"/>
              </a:rPr>
              <a:t>Log          = nbody_$(Cluster)_$(Process)_log.txt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>
                <a:latin typeface="Courier New" pitchFamily="49" charset="0"/>
              </a:rPr>
              <a:t>InitialDir</a:t>
            </a:r>
            <a:r>
              <a:rPr lang="en-US" sz="1600" dirty="0">
                <a:latin typeface="Courier New" pitchFamily="49" charset="0"/>
              </a:rPr>
              <a:t>   = /home/</a:t>
            </a:r>
            <a:r>
              <a:rPr lang="en-US" sz="1600" dirty="0" err="1">
                <a:latin typeface="Courier New" pitchFamily="49" charset="0"/>
              </a:rPr>
              <a:t>hneeman</a:t>
            </a:r>
            <a:r>
              <a:rPr lang="en-US" sz="1600" dirty="0">
                <a:latin typeface="Courier New" pitchFamily="49" charset="0"/>
              </a:rPr>
              <a:t>/</a:t>
            </a:r>
            <a:r>
              <a:rPr lang="en-US" sz="1600" dirty="0" err="1">
                <a:latin typeface="Courier New" pitchFamily="49" charset="0"/>
              </a:rPr>
              <a:t>NBody</a:t>
            </a:r>
            <a:r>
              <a:rPr lang="en-US" sz="1600" dirty="0">
                <a:latin typeface="Courier New" pitchFamily="49" charset="0"/>
              </a:rPr>
              <a:t>/Run001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urier New" pitchFamily="49" charset="0"/>
              </a:rPr>
              <a:t>Queue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The batch submission command is </a:t>
            </a:r>
            <a:r>
              <a:rPr lang="en-US" b="1" dirty="0" err="1">
                <a:latin typeface="Courier New" pitchFamily="49" charset="0"/>
              </a:rPr>
              <a:t>c</a:t>
            </a:r>
            <a:r>
              <a:rPr lang="en-US" b="1" dirty="0" err="1" smtClean="0">
                <a:latin typeface="Courier New" pitchFamily="49" charset="0"/>
              </a:rPr>
              <a:t>ondor_submit</a:t>
            </a:r>
            <a:r>
              <a:rPr lang="en-US" dirty="0"/>
              <a:t>, used like so: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c</a:t>
            </a:r>
            <a:r>
              <a:rPr lang="en-US" b="1" dirty="0" err="1" smtClean="0">
                <a:latin typeface="Courier New" pitchFamily="49" charset="0"/>
              </a:rPr>
              <a:t>ondor_submit</a:t>
            </a:r>
            <a:r>
              <a:rPr lang="en-US" b="1" dirty="0" smtClean="0">
                <a:latin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</a:rPr>
              <a:t>nbody.condor</a:t>
            </a:r>
            <a:endParaRPr lang="en-US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2825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Grid Computing</a:t>
            </a:r>
          </a:p>
        </p:txBody>
      </p:sp>
    </p:spTree>
    <p:extLst>
      <p:ext uri="{BB962C8B-B14F-4D97-AF65-F5344CB8AC3E}">
        <p14:creationId xmlns:p14="http://schemas.microsoft.com/office/powerpoint/2010/main" val="66292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1D81DA-8782-4FBA-A58C-DD81DA6E5500}" type="slidenum">
              <a:rPr lang="en-US"/>
              <a:pPr/>
              <a:t>52</a:t>
            </a:fld>
            <a:endParaRPr lang="en-US"/>
          </a:p>
        </p:txBody>
      </p:sp>
      <p:sp>
        <p:nvSpPr>
          <p:cNvPr id="103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What is Grid Computing?</a:t>
            </a:r>
          </a:p>
        </p:txBody>
      </p:sp>
      <p:sp>
        <p:nvSpPr>
          <p:cNvPr id="103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The term </a:t>
            </a:r>
            <a:r>
              <a:rPr lang="en-US" b="1" i="1" u="sng"/>
              <a:t>grid computing</a:t>
            </a:r>
            <a:r>
              <a:rPr lang="en-US"/>
              <a:t> is poorly defined, but the best definition I’ve seen so far is: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“a distributed, heterogeneous operating system.”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 </a:t>
            </a:r>
            <a:r>
              <a:rPr lang="en-US" b="1" i="1" u="sng"/>
              <a:t>grid</a:t>
            </a:r>
            <a:r>
              <a:rPr lang="en-US"/>
              <a:t> can consist of:</a:t>
            </a:r>
          </a:p>
          <a:p>
            <a:pPr>
              <a:lnSpc>
                <a:spcPct val="90000"/>
              </a:lnSpc>
            </a:pPr>
            <a:r>
              <a:rPr lang="en-US"/>
              <a:t>compute resources;</a:t>
            </a:r>
          </a:p>
          <a:p>
            <a:pPr>
              <a:lnSpc>
                <a:spcPct val="90000"/>
              </a:lnSpc>
            </a:pPr>
            <a:r>
              <a:rPr lang="en-US"/>
              <a:t>storage resources;</a:t>
            </a:r>
          </a:p>
          <a:p>
            <a:pPr>
              <a:lnSpc>
                <a:spcPct val="90000"/>
              </a:lnSpc>
            </a:pPr>
            <a:r>
              <a:rPr lang="en-US"/>
              <a:t>networks;</a:t>
            </a:r>
          </a:p>
          <a:p>
            <a:pPr>
              <a:lnSpc>
                <a:spcPct val="90000"/>
              </a:lnSpc>
            </a:pPr>
            <a:r>
              <a:rPr lang="en-US"/>
              <a:t>data collections;</a:t>
            </a:r>
          </a:p>
          <a:p>
            <a:pPr>
              <a:lnSpc>
                <a:spcPct val="90000"/>
              </a:lnSpc>
            </a:pPr>
            <a:r>
              <a:rPr lang="en-US"/>
              <a:t>shared instruments;</a:t>
            </a:r>
          </a:p>
          <a:p>
            <a:pPr>
              <a:lnSpc>
                <a:spcPct val="90000"/>
              </a:lnSpc>
            </a:pPr>
            <a:r>
              <a:rPr lang="en-US"/>
              <a:t>sensor networks;</a:t>
            </a:r>
          </a:p>
          <a:p>
            <a:pPr>
              <a:lnSpc>
                <a:spcPct val="90000"/>
              </a:lnSpc>
            </a:pPr>
            <a:r>
              <a:rPr lang="en-US"/>
              <a:t>and so much more ....</a:t>
            </a:r>
          </a:p>
        </p:txBody>
      </p:sp>
    </p:spTree>
    <p:extLst>
      <p:ext uri="{BB962C8B-B14F-4D97-AF65-F5344CB8AC3E}">
        <p14:creationId xmlns:p14="http://schemas.microsoft.com/office/powerpoint/2010/main" val="34122335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1AA7A7-C066-4137-A1CC-B7003999130D}" type="slidenum">
              <a:rPr lang="en-US"/>
              <a:pPr/>
              <a:t>53</a:t>
            </a:fld>
            <a:endParaRPr lang="en-US"/>
          </a:p>
        </p:txBody>
      </p:sp>
      <p:sp>
        <p:nvSpPr>
          <p:cNvPr id="103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Grid Computing is Like and Unlike ...</a:t>
            </a:r>
          </a:p>
        </p:txBody>
      </p:sp>
      <p:sp>
        <p:nvSpPr>
          <p:cNvPr id="103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51816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dirty="0"/>
              <a:t>IBM’s website has a very good description of grid computing:</a:t>
            </a:r>
          </a:p>
          <a:p>
            <a:pPr>
              <a:lnSpc>
                <a:spcPct val="90000"/>
              </a:lnSpc>
            </a:pPr>
            <a:r>
              <a:rPr lang="en-US" sz="1800" b="1" i="1" dirty="0"/>
              <a:t>“Like the Web</a:t>
            </a:r>
            <a:r>
              <a:rPr lang="en-US" sz="1800" i="1" dirty="0"/>
              <a:t>, grid computing keeps complexity hidden: multiple users enjoy a single, unified experience.</a:t>
            </a:r>
          </a:p>
          <a:p>
            <a:pPr>
              <a:lnSpc>
                <a:spcPct val="90000"/>
              </a:lnSpc>
            </a:pPr>
            <a:r>
              <a:rPr lang="en-US" sz="1800" b="1" i="1" dirty="0"/>
              <a:t>“Unlike the Web</a:t>
            </a:r>
            <a:r>
              <a:rPr lang="en-US" sz="1800" i="1" dirty="0"/>
              <a:t>, which mainly enables communication, grid computing enables full collaboration toward common ... goals.</a:t>
            </a:r>
          </a:p>
          <a:p>
            <a:pPr>
              <a:lnSpc>
                <a:spcPct val="70000"/>
              </a:lnSpc>
            </a:pPr>
            <a:r>
              <a:rPr lang="en-US" sz="1800" b="1" i="1" dirty="0"/>
              <a:t>“Like peer-to-peer</a:t>
            </a:r>
            <a:r>
              <a:rPr lang="en-US" sz="1800" i="1" dirty="0"/>
              <a:t>, grid computing allows users to share files.</a:t>
            </a:r>
          </a:p>
          <a:p>
            <a:pPr>
              <a:lnSpc>
                <a:spcPct val="90000"/>
              </a:lnSpc>
            </a:pPr>
            <a:r>
              <a:rPr lang="en-US" sz="1800" b="1" i="1" dirty="0"/>
              <a:t>“Unlike peer-to-peer</a:t>
            </a:r>
            <a:r>
              <a:rPr lang="en-US" sz="1800" i="1" dirty="0"/>
              <a:t>, grid computing allows many-to-many sharing – not only files but other resources as well.</a:t>
            </a:r>
          </a:p>
          <a:p>
            <a:pPr>
              <a:lnSpc>
                <a:spcPct val="90000"/>
              </a:lnSpc>
            </a:pPr>
            <a:r>
              <a:rPr lang="en-US" sz="1800" b="1" i="1" dirty="0"/>
              <a:t>“Like clusters and distributed computing</a:t>
            </a:r>
            <a:r>
              <a:rPr lang="en-US" sz="1800" i="1" dirty="0"/>
              <a:t>, grids bring computing resources together.</a:t>
            </a:r>
          </a:p>
          <a:p>
            <a:pPr>
              <a:lnSpc>
                <a:spcPct val="90000"/>
              </a:lnSpc>
            </a:pPr>
            <a:r>
              <a:rPr lang="en-US" sz="1800" b="1" i="1" dirty="0"/>
              <a:t>“Unlike clusters and distributed computing</a:t>
            </a:r>
            <a:r>
              <a:rPr lang="en-US" sz="1800" i="1" dirty="0"/>
              <a:t>, which need physical proximity and operating homogeneity, grids can be geographically distributed and heterogeneous.</a:t>
            </a:r>
          </a:p>
          <a:p>
            <a:pPr>
              <a:lnSpc>
                <a:spcPct val="80000"/>
              </a:lnSpc>
            </a:pPr>
            <a:r>
              <a:rPr lang="en-US" sz="1800" b="1" i="1" dirty="0"/>
              <a:t>“Like virtualization technologies</a:t>
            </a:r>
            <a:r>
              <a:rPr lang="en-US" sz="1800" i="1" dirty="0"/>
              <a:t>, grid computing enables the virtualization of IT resources.</a:t>
            </a:r>
          </a:p>
          <a:p>
            <a:pPr>
              <a:lnSpc>
                <a:spcPct val="80000"/>
              </a:lnSpc>
            </a:pPr>
            <a:r>
              <a:rPr lang="en-US" sz="1800" b="1" i="1" dirty="0"/>
              <a:t>“Unlike virtualization technologies</a:t>
            </a:r>
            <a:r>
              <a:rPr lang="en-US" sz="1800" i="1" dirty="0"/>
              <a:t>, which virtualize a single system, grid computing enables the virtualization of vast and disparate IT resources.”</a:t>
            </a:r>
          </a:p>
          <a:p>
            <a:pPr algn="ctr"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  <a:hlinkClick r:id="rId3"/>
              </a:rPr>
              <a:t>http://www.thocp.net/hardware/grid_computers.htm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519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1BCC6F-F641-4CD6-92DE-D61AC8C7BE20}" type="slidenum">
              <a:rPr lang="en-US"/>
              <a:pPr/>
              <a:t>54</a:t>
            </a:fld>
            <a:endParaRPr lang="en-US"/>
          </a:p>
        </p:txBody>
      </p:sp>
      <p:sp>
        <p:nvSpPr>
          <p:cNvPr id="104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HTCondor</a:t>
            </a:r>
            <a:r>
              <a:rPr lang="en-US" sz="3600" dirty="0" smtClean="0"/>
              <a:t> </a:t>
            </a:r>
            <a:r>
              <a:rPr lang="en-US" sz="3600" dirty="0"/>
              <a:t>is Grid Computing</a:t>
            </a:r>
          </a:p>
        </p:txBody>
      </p:sp>
      <p:sp>
        <p:nvSpPr>
          <p:cNvPr id="104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 smtClean="0"/>
              <a:t>HTCondor</a:t>
            </a:r>
            <a:r>
              <a:rPr lang="en-US" dirty="0" smtClean="0"/>
              <a:t> </a:t>
            </a:r>
            <a:r>
              <a:rPr lang="en-US" dirty="0"/>
              <a:t>creates a grid out of disparate desktop PCs.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(Actually, they don’t have to be desktop PCs; they don’t even have to be PCs. You can use </a:t>
            </a:r>
            <a:r>
              <a:rPr lang="en-US" dirty="0" err="1" smtClean="0"/>
              <a:t>HTCondor</a:t>
            </a:r>
            <a:r>
              <a:rPr lang="en-US" dirty="0" smtClean="0"/>
              <a:t> </a:t>
            </a:r>
            <a:r>
              <a:rPr lang="en-US" dirty="0"/>
              <a:t>to schedule </a:t>
            </a:r>
            <a:r>
              <a:rPr lang="en-US" dirty="0" smtClean="0"/>
              <a:t>            a </a:t>
            </a:r>
            <a:r>
              <a:rPr lang="en-US" dirty="0"/>
              <a:t>cluster, or </a:t>
            </a:r>
            <a:r>
              <a:rPr lang="en-US" dirty="0" smtClean="0"/>
              <a:t>a </a:t>
            </a:r>
            <a:r>
              <a:rPr lang="en-US" dirty="0"/>
              <a:t>big iron supercomputer</a:t>
            </a:r>
            <a:r>
              <a:rPr lang="en-US" dirty="0" smtClean="0"/>
              <a:t>. But most don’t.)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From a user’s perspective, all of the PCs are essentially invisible; the user just knows how to submit a job, and everything happens magically and invisibly, and </a:t>
            </a:r>
            <a:r>
              <a:rPr lang="en-US" dirty="0" smtClean="0"/>
              <a:t>                at </a:t>
            </a:r>
            <a:r>
              <a:rPr lang="en-US" dirty="0"/>
              <a:t>some point the job is done and a result appears.</a:t>
            </a:r>
          </a:p>
        </p:txBody>
      </p:sp>
    </p:spTree>
    <p:extLst>
      <p:ext uri="{BB962C8B-B14F-4D97-AF65-F5344CB8AC3E}">
        <p14:creationId xmlns:p14="http://schemas.microsoft.com/office/powerpoint/2010/main" val="2843954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The term </a:t>
            </a:r>
            <a:r>
              <a:rPr lang="en-US" b="1" i="1" u="sng" dirty="0" smtClean="0"/>
              <a:t>cloud computing</a:t>
            </a:r>
            <a:r>
              <a:rPr lang="en-US" dirty="0" smtClean="0"/>
              <a:t> is often used interchangeably with grid computing.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Mostly, it’s come to mean commercial clouds: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Supercomputing in Plain English: Hi Thruput</a:t>
            </a:r>
          </a:p>
          <a:p>
            <a:pPr>
              <a:defRPr/>
            </a:pPr>
            <a:r>
              <a:rPr lang="en-US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pic>
        <p:nvPicPr>
          <p:cNvPr id="11266" name="Picture 2" descr="Synergy ch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70976"/>
            <a:ext cx="6638925" cy="358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0" y="2743200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hlinkClick r:id="rId3"/>
              </a:rPr>
              <a:t>https://www.sdxcentral.com/articles/news/microsoft-azure-revenues-grew-98-in-latest-quarter/2018/02/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70726746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Computing is Big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200" dirty="0" smtClean="0"/>
              <a:t>“</a:t>
            </a:r>
            <a:r>
              <a:rPr lang="en-US" sz="2200" dirty="0"/>
              <a:t>AWS had $17.459 billion in sales in 2017, up 43% </a:t>
            </a:r>
            <a:r>
              <a:rPr lang="en-US" sz="2200" dirty="0" smtClean="0"/>
              <a:t>from               </a:t>
            </a:r>
            <a:r>
              <a:rPr lang="en-US" sz="2200" dirty="0"/>
              <a:t>$12.219 billion in sales in 2016. Operating income for AWS was up 39% from $3.1 billion in 2016 to $4.3 billion in 2017 </a:t>
            </a:r>
            <a:r>
              <a:rPr lang="en-US" sz="2200" dirty="0" smtClean="0"/>
              <a:t>[+24.6%].”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700" dirty="0" smtClean="0">
                <a:hlinkClick r:id="rId2"/>
              </a:rPr>
              <a:t>http</a:t>
            </a:r>
            <a:r>
              <a:rPr lang="en-US" sz="1700" dirty="0">
                <a:hlinkClick r:id="rId2"/>
              </a:rPr>
              <a:t>://www.businessinsider.com/amazon-web-services-2017-revenue-2018-2</a:t>
            </a: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2200" dirty="0" smtClean="0"/>
              <a:t>“</a:t>
            </a:r>
            <a:r>
              <a:rPr lang="en-US" sz="2200" dirty="0"/>
              <a:t>AWS accounted for 73% of </a:t>
            </a:r>
            <a:r>
              <a:rPr lang="en-US" sz="2200" dirty="0" smtClean="0"/>
              <a:t>[Amazon’s] net </a:t>
            </a:r>
            <a:r>
              <a:rPr lang="en-US" sz="2200" dirty="0"/>
              <a:t>income [in 2017Q4].”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700" dirty="0" smtClean="0">
                <a:hlinkClick r:id="rId3"/>
              </a:rPr>
              <a:t>http</a:t>
            </a:r>
            <a:r>
              <a:rPr lang="en-US" sz="1700" dirty="0">
                <a:hlinkClick r:id="rId3"/>
              </a:rPr>
              <a:t>://www.businessinsider.com/amazon-fourth-quarter-2017-earnings-2018-2</a:t>
            </a:r>
            <a:endParaRPr lang="en-US" sz="1700" dirty="0"/>
          </a:p>
          <a:p>
            <a:r>
              <a:rPr lang="en-US" sz="2200" dirty="0" smtClean="0"/>
              <a:t>Microsoft: “</a:t>
            </a:r>
            <a:r>
              <a:rPr lang="en-US" sz="2200" dirty="0"/>
              <a:t>Azure up 98%, Surface up 1%, and Windows up 4</a:t>
            </a:r>
            <a:r>
              <a:rPr lang="en-US" sz="2200" dirty="0" smtClean="0"/>
              <a:t>%”</a:t>
            </a:r>
          </a:p>
          <a:p>
            <a:pPr marL="457200" lvl="1" indent="0">
              <a:buNone/>
            </a:pPr>
            <a:r>
              <a:rPr lang="en-US" sz="1700" dirty="0" smtClean="0">
                <a:hlinkClick r:id="rId4"/>
              </a:rPr>
              <a:t>https://venturebeat.com/2018/01/31/microsoft-reports-28-9-billion-in-q2-2018-revenue-azure-up-98-surface-up-1-and-windows-up-4/</a:t>
            </a:r>
            <a:endParaRPr lang="en-US" sz="1700" dirty="0" smtClean="0"/>
          </a:p>
          <a:p>
            <a:r>
              <a:rPr lang="en-US" sz="2200" dirty="0" smtClean="0"/>
              <a:t>“IBM </a:t>
            </a:r>
            <a:r>
              <a:rPr lang="en-US" sz="2200" dirty="0"/>
              <a:t>posted robust cloud-revenue growth for calendar 2017 </a:t>
            </a:r>
            <a:r>
              <a:rPr lang="en-US" sz="2200" dirty="0" smtClean="0"/>
              <a:t>of          </a:t>
            </a:r>
            <a:r>
              <a:rPr lang="en-US" sz="2200" dirty="0"/>
              <a:t>$17 billion, up 24%, with even stronger cloud growth in the fourth quarter with $5.5 billion in cloud revenue, up 30</a:t>
            </a:r>
            <a:r>
              <a:rPr lang="en-US" sz="2200" dirty="0" smtClean="0"/>
              <a:t>%.”</a:t>
            </a:r>
          </a:p>
          <a:p>
            <a:pPr marL="457200" lvl="1" indent="0">
              <a:buNone/>
            </a:pPr>
            <a:r>
              <a:rPr lang="en-US" sz="2000" dirty="0" smtClean="0">
                <a:hlinkClick r:id="rId5"/>
              </a:rPr>
              <a:t>https://www.forbes.com/sites/bobevans1/2018/01/26/amazon-to-become-1-in-cloud-computing-revenue-by-beating-ibms-17-billion/#31eea59a6b3e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Supercomputing in Plain English: Hi Thruput</a:t>
            </a:r>
          </a:p>
          <a:p>
            <a:pPr>
              <a:defRPr/>
            </a:pPr>
            <a:r>
              <a:rPr lang="en-US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1525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TENTATIVE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4648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Jan 23: Storage: </a:t>
            </a:r>
            <a:r>
              <a:rPr lang="en-US" sz="2000" dirty="0"/>
              <a:t>What the Heck is Supercomputing?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Jan </a:t>
            </a:r>
            <a:r>
              <a:rPr lang="en-US" sz="2000" dirty="0" smtClean="0"/>
              <a:t>30: </a:t>
            </a:r>
            <a:r>
              <a:rPr lang="en-US" sz="2000" dirty="0"/>
              <a:t>The Tyranny of the Storage </a:t>
            </a:r>
            <a:r>
              <a:rPr lang="en-US" sz="2000" dirty="0" smtClean="0"/>
              <a:t>Hierarchy Part I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Feb  </a:t>
            </a:r>
            <a:r>
              <a:rPr lang="en-US" sz="1000" dirty="0" smtClean="0"/>
              <a:t> </a:t>
            </a:r>
            <a:r>
              <a:rPr lang="en-US" sz="2000" dirty="0" smtClean="0"/>
              <a:t>6: </a:t>
            </a:r>
            <a:r>
              <a:rPr lang="en-US" sz="2000" dirty="0"/>
              <a:t>The Tyranny of the Storage Hierarchy Part </a:t>
            </a:r>
            <a:r>
              <a:rPr lang="en-US" sz="2000" dirty="0" smtClean="0"/>
              <a:t>II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Feb </a:t>
            </a:r>
            <a:r>
              <a:rPr lang="en-US" sz="2000" dirty="0" smtClean="0"/>
              <a:t>13: </a:t>
            </a:r>
            <a:r>
              <a:rPr lang="en-US" sz="2000" dirty="0"/>
              <a:t>Instruction Level Parallelism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Feb </a:t>
            </a:r>
            <a:r>
              <a:rPr lang="en-US" sz="2000" dirty="0" smtClean="0"/>
              <a:t>20: </a:t>
            </a:r>
            <a:r>
              <a:rPr lang="en-US" sz="2000" dirty="0"/>
              <a:t>Stupid Compiler Tricks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Feb </a:t>
            </a:r>
            <a:r>
              <a:rPr lang="en-US" sz="2000" dirty="0" smtClean="0"/>
              <a:t>27: Multicore </a:t>
            </a:r>
            <a:r>
              <a:rPr lang="en-US" sz="2000" dirty="0"/>
              <a:t>Multithreading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March   6: </a:t>
            </a:r>
            <a:r>
              <a:rPr lang="en-US" sz="2000" dirty="0"/>
              <a:t>Distributed </a:t>
            </a:r>
            <a:r>
              <a:rPr lang="en-US" sz="2000" dirty="0" smtClean="0"/>
              <a:t>Multiprocessing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March </a:t>
            </a:r>
            <a:r>
              <a:rPr lang="en-US" sz="2000" dirty="0" smtClean="0"/>
              <a:t>13: </a:t>
            </a:r>
            <a:r>
              <a:rPr lang="en-US" sz="2000" b="1" dirty="0"/>
              <a:t>NO SESSION </a:t>
            </a:r>
            <a:r>
              <a:rPr lang="en-US" sz="2000" dirty="0" smtClean="0"/>
              <a:t>(Henry business travel)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March 20: </a:t>
            </a:r>
            <a:r>
              <a:rPr lang="en-US" sz="2000" b="1" dirty="0"/>
              <a:t>NO SESSION </a:t>
            </a:r>
            <a:r>
              <a:rPr lang="en-US" sz="2000" dirty="0"/>
              <a:t>(OU's Spring Break)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March 27: </a:t>
            </a:r>
            <a:r>
              <a:rPr lang="en-US" sz="2000" dirty="0"/>
              <a:t>Applications and Types of Parallelism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  3: </a:t>
            </a:r>
            <a:r>
              <a:rPr lang="en-US" sz="2000" dirty="0"/>
              <a:t>Multicore Madness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Apr </a:t>
            </a:r>
            <a:r>
              <a:rPr lang="en-US" sz="2000" dirty="0" smtClean="0"/>
              <a:t>10: </a:t>
            </a:r>
            <a:r>
              <a:rPr lang="en-US" sz="2000" b="1" dirty="0"/>
              <a:t>NO SESSION </a:t>
            </a:r>
            <a:r>
              <a:rPr lang="en-US" sz="2000" dirty="0"/>
              <a:t>(Henry business travel)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17: </a:t>
            </a:r>
            <a:r>
              <a:rPr lang="en-US" sz="2000" dirty="0"/>
              <a:t>High Throughput </a:t>
            </a:r>
            <a:r>
              <a:rPr lang="en-US" sz="2000" dirty="0" smtClean="0"/>
              <a:t>Computing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Apr </a:t>
            </a:r>
            <a:r>
              <a:rPr lang="en-US" sz="2000" dirty="0" smtClean="0"/>
              <a:t>24: </a:t>
            </a:r>
            <a:r>
              <a:rPr lang="en-US" sz="2000" dirty="0"/>
              <a:t>GPGPU: Number Crunching in Your Graphics Card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May  1: </a:t>
            </a:r>
            <a:r>
              <a:rPr lang="en-US" sz="2000" dirty="0"/>
              <a:t>Grab Bag: Scientific Libraries, I/O Libraries, </a:t>
            </a:r>
            <a:r>
              <a:rPr lang="en-US" sz="2000" dirty="0" smtClean="0"/>
              <a:t>Visualization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662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E677A-EF37-4970-9B49-8180FA10AF29}" type="slidenum">
              <a:rPr lang="en-US"/>
              <a:pPr/>
              <a:t>58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Thanks for helping!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OU 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OSCER </a:t>
            </a:r>
            <a:r>
              <a:rPr lang="en-US" dirty="0"/>
              <a:t>operations staff </a:t>
            </a:r>
            <a:r>
              <a:rPr lang="en-US" dirty="0" smtClean="0"/>
              <a:t>(Dave </a:t>
            </a:r>
            <a:r>
              <a:rPr lang="en-US" dirty="0"/>
              <a:t>Akin, Patrick </a:t>
            </a:r>
            <a:r>
              <a:rPr lang="en-US" dirty="0" smtClean="0"/>
              <a:t>Calhoun, Kali McLennan, Jason </a:t>
            </a:r>
            <a:r>
              <a:rPr lang="en-US" dirty="0" err="1" smtClean="0"/>
              <a:t>Speckman</a:t>
            </a:r>
            <a:r>
              <a:rPr lang="en-US" dirty="0" smtClean="0"/>
              <a:t>, Brett Zimmerman)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OSCER Research Computing Facilitators (Jim Ferguson, Horst Severini)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Debi </a:t>
            </a:r>
            <a:r>
              <a:rPr lang="en-US" dirty="0" err="1" smtClean="0"/>
              <a:t>Gentis</a:t>
            </a:r>
            <a:r>
              <a:rPr lang="en-US" dirty="0" smtClean="0"/>
              <a:t>, OSCER Coordinator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Kyle Dudgeon, OSCER Manager of Operations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Ashish </a:t>
            </a:r>
            <a:r>
              <a:rPr lang="en-US" dirty="0" err="1" smtClean="0"/>
              <a:t>Pai</a:t>
            </a:r>
            <a:r>
              <a:rPr lang="en-US" dirty="0" smtClean="0"/>
              <a:t>, </a:t>
            </a:r>
            <a:r>
              <a:rPr lang="en-US" dirty="0"/>
              <a:t>Managing Director for Research IT </a:t>
            </a:r>
            <a:r>
              <a:rPr lang="en-US" dirty="0" smtClean="0"/>
              <a:t>Services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The OU IT network team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OU CIO Eddie </a:t>
            </a:r>
            <a:r>
              <a:rPr lang="en-US" dirty="0" err="1" smtClean="0"/>
              <a:t>Huebsch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OneNet: Skyler Donahue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Oklahoma State U: Dana Brunson</a:t>
            </a:r>
          </a:p>
        </p:txBody>
      </p:sp>
    </p:spTree>
    <p:extLst>
      <p:ext uri="{BB962C8B-B14F-4D97-AF65-F5344CB8AC3E}">
        <p14:creationId xmlns:p14="http://schemas.microsoft.com/office/powerpoint/2010/main" val="2092352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59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81545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It’s the nature of these kinds of videoconferences that </a:t>
            </a:r>
            <a:r>
              <a:rPr lang="en-US" b="1" dirty="0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Remember, if all else fails, you always have the </a:t>
            </a:r>
            <a:r>
              <a:rPr lang="en-US" dirty="0" smtClean="0"/>
              <a:t>phone </a:t>
            </a:r>
            <a:r>
              <a:rPr lang="en-US" dirty="0"/>
              <a:t>bridge to fall back 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8347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6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YouTub</a:t>
            </a:r>
            <a:r>
              <a:rPr lang="en-US" sz="3600" dirty="0"/>
              <a:t>e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You can watch from a Windows, </a:t>
            </a:r>
            <a:r>
              <a:rPr lang="en-US" dirty="0" err="1" smtClean="0"/>
              <a:t>MacOS</a:t>
            </a:r>
            <a:r>
              <a:rPr lang="en-US" dirty="0" smtClean="0"/>
              <a:t> or Linux laptop or an Android or iOS handheld using YouTube.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Go to YouTube via your preferred web browser or app, and then search for:</a:t>
            </a:r>
          </a:p>
          <a:p>
            <a:pPr algn="ctr">
              <a:buFont typeface="Wingdings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Supercomputing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InPlainEnglish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InPlainEnglish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is all one word.)</a:t>
            </a:r>
          </a:p>
          <a:p>
            <a:pPr>
              <a:buNone/>
            </a:pPr>
            <a:r>
              <a:rPr lang="en-US" dirty="0" smtClean="0"/>
              <a:t>Many </a:t>
            </a:r>
            <a:r>
              <a:rPr lang="en-US" dirty="0"/>
              <a:t>thanks to </a:t>
            </a:r>
            <a:r>
              <a:rPr lang="en-US" dirty="0" smtClean="0"/>
              <a:t>Skyler Donahue of </a:t>
            </a:r>
            <a:r>
              <a:rPr lang="en-US" dirty="0"/>
              <a:t>OneNet for providing this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PLEASE </a:t>
            </a:r>
            <a:r>
              <a:rPr lang="en-US" b="1" dirty="0"/>
              <a:t>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58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in 2018!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2" y="1339056"/>
            <a:ext cx="8478838" cy="4648200"/>
          </a:xfrm>
        </p:spPr>
        <p:txBody>
          <a:bodyPr/>
          <a:lstStyle/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Coalition for Advancing Digital Research &amp; Education (CADRE) Conference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 17-18 2018 @ Oklahoma State U, Stillwater OK USA</a:t>
            </a:r>
          </a:p>
          <a:p>
            <a:pPr marL="0" indent="0" algn="ctr">
              <a:spcBef>
                <a:spcPts val="0"/>
              </a:spcBef>
              <a:buClrTx/>
              <a:buSzPct val="100000"/>
              <a:buNone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https://hpcc.okstate.edu/cadre-conference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Linux Clusters Institute workshops</a:t>
            </a: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http://www.linuxclustersinstitute.org/workshops/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  <a:buClrTx/>
              <a:buSzPct val="100000"/>
            </a:pPr>
            <a:r>
              <a:rPr lang="en-US" sz="1400" dirty="0" smtClean="0"/>
              <a:t>Introductory HPC Cluster System Administration: May 14-18 2018 </a:t>
            </a:r>
            <a:r>
              <a:rPr lang="en-US" sz="1400" dirty="0"/>
              <a:t>@ </a:t>
            </a:r>
            <a:r>
              <a:rPr lang="en-US" sz="1400" dirty="0" smtClean="0"/>
              <a:t>U Nebraska, Lincoln NE USA</a:t>
            </a:r>
          </a:p>
          <a:p>
            <a:pPr lvl="1">
              <a:spcBef>
                <a:spcPts val="0"/>
              </a:spcBef>
              <a:buClrTx/>
              <a:buSzPct val="100000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HPC Cluster System Administration: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 13-17 2018 @ Yale U, New Haven CT USA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Great Plains Network Annual Meeting: details coming soon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Advanced </a:t>
            </a:r>
            <a:r>
              <a:rPr lang="en-US" sz="1800" dirty="0"/>
              <a:t>Cyberinfrastructure Research &amp; Education Facilitators (ACI-REF) Virtual </a:t>
            </a:r>
            <a:r>
              <a:rPr lang="en-US" sz="1800" dirty="0" smtClean="0"/>
              <a:t>Residency Aug 5-10 2018, U Oklahoma, Norman OK USA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PEARC 2018, July 22-27, Pittsburgh PA USA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5"/>
              </a:rPr>
              <a:t>https://www.pearc18.pearc.org/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IEEE Cluster 2018, Sep 10-13, Belfast UK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6"/>
              </a:rPr>
              <a:t>https://cluster2018.github.io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b="1" dirty="0" smtClean="0"/>
              <a:t>OKLAHOMA SUPERCOMPUTING SYMPOSIUM 2018, Sep 25-26 2018 @ OU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SC18 supercomputing conference, Nov 11-16 2018, Dallas TX USA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7"/>
              </a:rPr>
              <a:t>http://sc18.supercomputing.org/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361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 smtClean="0"/>
              <a:t>Thanks for your attention!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smtClean="0"/>
              <a:t/>
            </a:r>
            <a:br>
              <a:rPr lang="en-US" sz="6000" smtClean="0"/>
            </a:br>
            <a:r>
              <a:rPr lang="en-US" sz="6000" smtClean="0"/>
              <a:t>Questions</a:t>
            </a:r>
            <a:r>
              <a:rPr lang="en-US" sz="6000" dirty="0" smtClean="0"/>
              <a:t>?</a:t>
            </a:r>
            <a:br>
              <a:rPr lang="en-US" sz="6000" dirty="0" smtClean="0"/>
            </a:br>
            <a:r>
              <a:rPr lang="en-US" sz="3200" dirty="0" smtClean="0">
                <a:hlinkClick r:id="rId5"/>
              </a:rPr>
              <a:t>www.oscer.ou.edu</a:t>
            </a:r>
            <a:endParaRPr lang="en-US" sz="3200" dirty="0" smtClean="0"/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34809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7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Twitch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You can watch from a Windows, </a:t>
            </a:r>
            <a:r>
              <a:rPr lang="en-US" dirty="0" err="1" smtClean="0"/>
              <a:t>MacOS</a:t>
            </a:r>
            <a:r>
              <a:rPr lang="en-US" dirty="0" smtClean="0"/>
              <a:t> or Linux laptop or an Android or iOS handheld using Twitch.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Go to:</a:t>
            </a:r>
          </a:p>
          <a:p>
            <a:pPr algn="ctr">
              <a:buFont typeface="Wingdings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http://www.twitch.tv/sipe2018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Many </a:t>
            </a:r>
            <a:r>
              <a:rPr lang="en-US" dirty="0"/>
              <a:t>thanks to </a:t>
            </a:r>
            <a:r>
              <a:rPr lang="en-US" dirty="0" smtClean="0"/>
              <a:t>Skyler Donahue of </a:t>
            </a:r>
            <a:r>
              <a:rPr lang="en-US" dirty="0"/>
              <a:t>OneNet for providing this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PLEASE </a:t>
            </a:r>
            <a:r>
              <a:rPr lang="en-US" b="1" dirty="0"/>
              <a:t>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313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/>
          </a:p>
          <a:p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8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Wowza</a:t>
            </a:r>
            <a:r>
              <a:rPr lang="en-US" sz="3600" dirty="0" smtClean="0"/>
              <a:t> #1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You can watch from a Windows, </a:t>
            </a:r>
            <a:r>
              <a:rPr lang="en-US" dirty="0" err="1" smtClean="0"/>
              <a:t>MacOS</a:t>
            </a:r>
            <a:r>
              <a:rPr lang="en-US" dirty="0" smtClean="0"/>
              <a:t> or Linux laptop using </a:t>
            </a:r>
            <a:r>
              <a:rPr lang="en-US" dirty="0" err="1" smtClean="0"/>
              <a:t>Wowza</a:t>
            </a:r>
            <a:r>
              <a:rPr lang="en-US" dirty="0" smtClean="0"/>
              <a:t> from the following URL:</a:t>
            </a:r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 algn="ctr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hlinkClick r:id="rId3"/>
              </a:rPr>
              <a:t>http://jwplayer.onenet.net/streams/sipe.html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200" dirty="0"/>
          </a:p>
          <a:p>
            <a:pPr>
              <a:buNone/>
            </a:pPr>
            <a:r>
              <a:rPr lang="en-US" dirty="0" smtClean="0"/>
              <a:t>If that URL fails, then go to:</a:t>
            </a:r>
          </a:p>
          <a:p>
            <a:pPr>
              <a:buNone/>
            </a:pPr>
            <a:endParaRPr lang="en-US" sz="1200" dirty="0" smtClean="0"/>
          </a:p>
          <a:p>
            <a:pPr algn="ctr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hlinkClick r:id="rId4"/>
              </a:rPr>
              <a:t>http://jwplayer.onenet.net/streams/sipebackup.html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Many </a:t>
            </a:r>
            <a:r>
              <a:rPr lang="en-US" dirty="0"/>
              <a:t>thanks to Skyler Donahue of OneNet for providing this.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38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Wowza</a:t>
            </a:r>
            <a:r>
              <a:rPr lang="en-US" dirty="0" smtClean="0"/>
              <a:t>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Wowza</a:t>
            </a:r>
            <a:r>
              <a:rPr lang="en-US" dirty="0" smtClean="0"/>
              <a:t> has been tested on multiple browsers on each of:</a:t>
            </a:r>
          </a:p>
          <a:p>
            <a:r>
              <a:rPr lang="en-US" dirty="0" smtClean="0"/>
              <a:t>Windows 10: IE, Firefox, Chrome, Opera, Safari</a:t>
            </a:r>
          </a:p>
          <a:p>
            <a:r>
              <a:rPr lang="en-US" dirty="0" err="1" smtClean="0"/>
              <a:t>MacOS</a:t>
            </a:r>
            <a:r>
              <a:rPr lang="en-US" dirty="0" smtClean="0"/>
              <a:t>: Safari, Firefox</a:t>
            </a:r>
          </a:p>
          <a:p>
            <a:r>
              <a:rPr lang="en-US" dirty="0" smtClean="0"/>
              <a:t>Linux: Firefox, Opera</a:t>
            </a:r>
          </a:p>
          <a:p>
            <a:pPr marL="0" indent="0">
              <a:buNone/>
            </a:pPr>
            <a:r>
              <a:rPr lang="en-US" dirty="0" smtClean="0"/>
              <a:t>We’ve also successfully tested it via apps on devices with:</a:t>
            </a:r>
          </a:p>
          <a:p>
            <a:r>
              <a:rPr lang="en-US" dirty="0" smtClean="0"/>
              <a:t>Android</a:t>
            </a:r>
          </a:p>
          <a:p>
            <a:r>
              <a:rPr lang="en-US" dirty="0" err="1" smtClean="0"/>
              <a:t>iOS</a:t>
            </a:r>
            <a:endParaRPr lang="en-US" dirty="0" smtClean="0"/>
          </a:p>
          <a:p>
            <a:pPr>
              <a:buNone/>
            </a:pPr>
            <a:r>
              <a:rPr lang="en-US" dirty="0"/>
              <a:t>Many thanks to Skyler Donahue of OneNet for providing this.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Hi </a:t>
            </a:r>
            <a:r>
              <a:rPr lang="en-US" dirty="0" err="1" smtClean="0"/>
              <a:t>Thruput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Apr 17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3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4"/>
  <p:tag name="BSN" val="164"/>
  <p:tag name="SVT" val="FALSE"/>
  <p:tag name="NBP" val="1"/>
  <p:tag name="CVB" val="164"/>
  <p:tag name="SPT" val="FALSE"/>
  <p:tag name="CII" val="16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4"/>
  <p:tag name="BSN" val="54"/>
  <p:tag name="SVT" val="FALSE"/>
  <p:tag name="NBP" val="1"/>
  <p:tag name="CVB" val="54"/>
  <p:tag name="SPT" val="FALSE"/>
  <p:tag name="CII" val="5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5"/>
  <p:tag name="BSN" val="165"/>
  <p:tag name="SVT" val="FALSE"/>
  <p:tag name="NBP" val="1"/>
  <p:tag name="CVB" val="165"/>
  <p:tag name="SPT" val="FALSE"/>
  <p:tag name="CII" val="16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6"/>
  <p:tag name="BSN" val="166"/>
  <p:tag name="SVT" val="FALSE"/>
  <p:tag name="NBP" val="1"/>
  <p:tag name="CVB" val="166"/>
  <p:tag name="SPT" val="FALSE"/>
  <p:tag name="CII" val="16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5"/>
  <p:tag name="BSN" val="165"/>
  <p:tag name="SVT" val="FALSE"/>
  <p:tag name="NBP" val="1"/>
  <p:tag name="CVB" val="165"/>
  <p:tag name="SPT" val="FALSE"/>
  <p:tag name="CII" val="16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6"/>
  <p:tag name="NBP" val="1"/>
  <p:tag name="BSN" val="226"/>
  <p:tag name="SVT" val="TRUE"/>
  <p:tag name="CVB" val="226"/>
  <p:tag name="SPT" val="FALSE"/>
  <p:tag name="CII" val="22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7"/>
  <p:tag name="NBP" val="1"/>
  <p:tag name="BSN" val="227"/>
  <p:tag name="SVT" val="TRUE"/>
  <p:tag name="CVB" val="227"/>
  <p:tag name="SPT" val="FALSE"/>
  <p:tag name="CII" val="22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8"/>
  <p:tag name="NBP" val="1"/>
  <p:tag name="BSN" val="228"/>
  <p:tag name="SVT" val="TRUE"/>
  <p:tag name="CVB" val="228"/>
  <p:tag name="SPT" val="FALSE"/>
  <p:tag name="CII" val="22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18"/>
  <p:tag name="NBP" val="1"/>
  <p:tag name="BSN" val="218"/>
  <p:tag name="SVT" val="TRUE"/>
  <p:tag name="CVB" val="218"/>
  <p:tag name="SPT" val="FALSE"/>
  <p:tag name="CII" val="21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"/>
  <p:tag name="NBP" val="1"/>
  <p:tag name="CVB" val="18"/>
  <p:tag name="SPT" val="FALSE"/>
  <p:tag name="BSN" val="18"/>
  <p:tag name="LFXCI" val="0"/>
  <p:tag name="SVT" val="TRUE"/>
  <p:tag name="CII" val="1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5"/>
  <p:tag name="CVB" val="225"/>
  <p:tag name="NBP" val="1"/>
  <p:tag name="SPT" val="FALSE"/>
  <p:tag name="BSN" val="225"/>
  <p:tag name="LFXCI" val="0"/>
  <p:tag name="SVT" val="TRUE"/>
  <p:tag name="CII" val="22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0"/>
  <p:tag name="BSN" val="50"/>
  <p:tag name="SVT" val="FALSE"/>
  <p:tag name="NBP" val="1"/>
  <p:tag name="CVB" val="50"/>
  <p:tag name="SPT" val="FALSE"/>
  <p:tag name="CII" val="5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4"/>
  <p:tag name="BSN" val="164"/>
  <p:tag name="SVT" val="FALSE"/>
  <p:tag name="NBP" val="1"/>
  <p:tag name="CVB" val="164"/>
  <p:tag name="SPT" val="FALSE"/>
  <p:tag name="CII" val="16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1"/>
  <p:tag name="BSN" val="51"/>
  <p:tag name="SVT" val="FALSE"/>
  <p:tag name="NBP" val="1"/>
  <p:tag name="CVB" val="51"/>
  <p:tag name="SPT" val="FALSE"/>
  <p:tag name="CII" val="5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1"/>
  <p:tag name="BSN" val="51"/>
  <p:tag name="SVT" val="FALSE"/>
  <p:tag name="NBP" val="1"/>
  <p:tag name="CVB" val="51"/>
  <p:tag name="SPT" val="FALSE"/>
  <p:tag name="CII" val="5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1"/>
  <p:tag name="BSN" val="51"/>
  <p:tag name="SVT" val="FALSE"/>
  <p:tag name="NBP" val="1"/>
  <p:tag name="CVB" val="51"/>
  <p:tag name="SPT" val="FALSE"/>
  <p:tag name="CII" val="51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22310</TotalTime>
  <Words>5013</Words>
  <Application>Microsoft Office PowerPoint</Application>
  <PresentationFormat>On-screen Show (4:3)</PresentationFormat>
  <Paragraphs>709</Paragraphs>
  <Slides>61</Slides>
  <Notes>59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Arial</vt:lpstr>
      <vt:lpstr>Arial Black</vt:lpstr>
      <vt:lpstr>Courier New</vt:lpstr>
      <vt:lpstr>Tahoma</vt:lpstr>
      <vt:lpstr>Times New Roman</vt:lpstr>
      <vt:lpstr>Wingdings</vt:lpstr>
      <vt:lpstr>Blends</vt:lpstr>
      <vt:lpstr>Supercomputing in Plain English High Throughput Computing</vt:lpstr>
      <vt:lpstr>This is an experiment!</vt:lpstr>
      <vt:lpstr>PLEASE MUTE YOURSELF</vt:lpstr>
      <vt:lpstr>Download the Slides Beforehand</vt:lpstr>
      <vt:lpstr>Zoom</vt:lpstr>
      <vt:lpstr>YouTube</vt:lpstr>
      <vt:lpstr>Twitch</vt:lpstr>
      <vt:lpstr>Wowza #1</vt:lpstr>
      <vt:lpstr>Wowza #2</vt:lpstr>
      <vt:lpstr>Toll Free Phone Bridge</vt:lpstr>
      <vt:lpstr>Please Mute Yourself</vt:lpstr>
      <vt:lpstr>Questions via E-mail Only</vt:lpstr>
      <vt:lpstr>Onsite: Talent Release Form</vt:lpstr>
      <vt:lpstr>TENTATIVE Schedule</vt:lpstr>
      <vt:lpstr>Thanks for helping!</vt:lpstr>
      <vt:lpstr>This is an experiment!</vt:lpstr>
      <vt:lpstr>Coming in 2018!</vt:lpstr>
      <vt:lpstr>Outline</vt:lpstr>
      <vt:lpstr>What is High Throughput Computing?</vt:lpstr>
      <vt:lpstr>High Throughput Computing</vt:lpstr>
      <vt:lpstr>Throughput vs Performance</vt:lpstr>
      <vt:lpstr>High Throughput on a Cluster?</vt:lpstr>
      <vt:lpstr>Tightly Coupled vs Loosely Coupled</vt:lpstr>
      <vt:lpstr>Tightly Coupled vs Loosely Coupled</vt:lpstr>
      <vt:lpstr>Tightly Coupled Example</vt:lpstr>
      <vt:lpstr>Tightly Coupled Example</vt:lpstr>
      <vt:lpstr>Loosely Coupled Example</vt:lpstr>
      <vt:lpstr>Monte Carlo Methods</vt:lpstr>
      <vt:lpstr>Monte Carlo Methods: Example</vt:lpstr>
      <vt:lpstr>Monte Carlo Methods: Example</vt:lpstr>
      <vt:lpstr>Monte Carlo Methods: Example</vt:lpstr>
      <vt:lpstr>Monte Carlo Methods</vt:lpstr>
      <vt:lpstr>MC: Embarrassingly Parallel</vt:lpstr>
      <vt:lpstr>Serial Monte Carlo</vt:lpstr>
      <vt:lpstr>Parallel Monte Carlo: MPI</vt:lpstr>
      <vt:lpstr>Parallel Monte Carlo: HTC</vt:lpstr>
      <vt:lpstr>What is Opportunistic Computing?</vt:lpstr>
      <vt:lpstr>Desktop PCs Are Idle Half the Day</vt:lpstr>
      <vt:lpstr>Supercomputing at Night</vt:lpstr>
      <vt:lpstr>Supercomputing at Night Example</vt:lpstr>
      <vt:lpstr>BOINC</vt:lpstr>
      <vt:lpstr>BOINC: a Big Supercomputer</vt:lpstr>
      <vt:lpstr>HTCondor</vt:lpstr>
      <vt:lpstr>HTCondor is Like BOINC</vt:lpstr>
      <vt:lpstr>HTCondor is Different from BOINC</vt:lpstr>
      <vt:lpstr>Useful Features of HTCondor</vt:lpstr>
      <vt:lpstr>HTCondor Pool @ Your Institution</vt:lpstr>
      <vt:lpstr>HTCondor Limitations</vt:lpstr>
      <vt:lpstr>Running a HTCondor Job</vt:lpstr>
      <vt:lpstr>Sample HTCondor Batch Script</vt:lpstr>
      <vt:lpstr>Grid Computing</vt:lpstr>
      <vt:lpstr>What is Grid Computing?</vt:lpstr>
      <vt:lpstr>Grid Computing is Like and Unlike ...</vt:lpstr>
      <vt:lpstr>HTCondor is Grid Computing</vt:lpstr>
      <vt:lpstr>Cloud Computing</vt:lpstr>
      <vt:lpstr>Cloud Computing is Big Business</vt:lpstr>
      <vt:lpstr>TENTATIVE Schedule</vt:lpstr>
      <vt:lpstr>Thanks for helping!</vt:lpstr>
      <vt:lpstr>This is an experiment!</vt:lpstr>
      <vt:lpstr>Coming in 2018!</vt:lpstr>
      <vt:lpstr>Thanks for your attention!   Questions? www.oscer.ou.edu</vt:lpstr>
    </vt:vector>
  </TitlesOfParts>
  <Company>University of Oklahoma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Overview</dc:title>
  <dc:creator>Henry Neeman</dc:creator>
  <cp:lastModifiedBy>Henry Neeman</cp:lastModifiedBy>
  <cp:revision>651</cp:revision>
  <cp:lastPrinted>1601-01-01T00:00:00Z</cp:lastPrinted>
  <dcterms:created xsi:type="dcterms:W3CDTF">2001-08-18T12:37:15Z</dcterms:created>
  <dcterms:modified xsi:type="dcterms:W3CDTF">2018-04-17T02:42:06Z</dcterms:modified>
</cp:coreProperties>
</file>