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tiff" ContentType="image/tiff"/>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4.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5.xml" ContentType="application/vnd.openxmlformats-officedocument.presentationml.tags+xml"/>
  <Override PartName="/ppt/notesSlides/notesSlide27.xml" ContentType="application/vnd.openxmlformats-officedocument.presentationml.notesSlide+xml"/>
  <Override PartName="/ppt/tags/tag6.xml" ContentType="application/vnd.openxmlformats-officedocument.presentationml.tags+xml"/>
  <Override PartName="/ppt/notesSlides/notesSlide28.xml" ContentType="application/vnd.openxmlformats-officedocument.presentationml.notesSlide+xml"/>
  <Override PartName="/ppt/tags/tag7.xml" ContentType="application/vnd.openxmlformats-officedocument.presentationml.tags+xml"/>
  <Override PartName="/ppt/notesSlides/notesSlide29.xml" ContentType="application/vnd.openxmlformats-officedocument.presentationml.notesSlide+xml"/>
  <Override PartName="/ppt/tags/tag8.xml" ContentType="application/vnd.openxmlformats-officedocument.presentationml.tags+xml"/>
  <Override PartName="/ppt/notesSlides/notesSlide30.xml" ContentType="application/vnd.openxmlformats-officedocument.presentationml.notesSlide+xml"/>
  <Override PartName="/ppt/tags/tag9.xml" ContentType="application/vnd.openxmlformats-officedocument.presentationml.tags+xml"/>
  <Override PartName="/ppt/notesSlides/notesSlide31.xml" ContentType="application/vnd.openxmlformats-officedocument.presentationml.notesSlide+xml"/>
  <Override PartName="/ppt/tags/tag10.xml" ContentType="application/vnd.openxmlformats-officedocument.presentationml.tags+xml"/>
  <Override PartName="/ppt/notesSlides/notesSlide32.xml" ContentType="application/vnd.openxmlformats-officedocument.presentationml.notesSlide+xml"/>
  <Override PartName="/ppt/tags/tag11.xml" ContentType="application/vnd.openxmlformats-officedocument.presentationml.tags+xml"/>
  <Override PartName="/ppt/notesSlides/notesSlide33.xml" ContentType="application/vnd.openxmlformats-officedocument.presentationml.notesSlide+xml"/>
  <Override PartName="/ppt/tags/tag12.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tags/tag13.xml" ContentType="application/vnd.openxmlformats-officedocument.presentationml.tags+xml"/>
  <Override PartName="/ppt/notesSlides/notesSlide37.xml" ContentType="application/vnd.openxmlformats-officedocument.presentationml.notesSlide+xml"/>
  <Override PartName="/ppt/tags/tag14.xml" ContentType="application/vnd.openxmlformats-officedocument.presentationml.tags+xml"/>
  <Override PartName="/ppt/notesSlides/notesSlide38.xml" ContentType="application/vnd.openxmlformats-officedocument.presentationml.notesSlide+xml"/>
  <Override PartName="/ppt/tags/tag15.xml" ContentType="application/vnd.openxmlformats-officedocument.presentationml.tags+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tags/tag16.xml" ContentType="application/vnd.openxmlformats-officedocument.presentationml.tags+xml"/>
  <Override PartName="/ppt/notesSlides/notesSlide45.xml" ContentType="application/vnd.openxmlformats-officedocument.presentationml.notesSlide+xml"/>
  <Override PartName="/ppt/tags/tag17.xml" ContentType="application/vnd.openxmlformats-officedocument.presentationml.tags+xml"/>
  <Override PartName="/ppt/notesSlides/notesSlide46.xml" ContentType="application/vnd.openxmlformats-officedocument.presentationml.notesSlide+xml"/>
  <Override PartName="/ppt/tags/tag18.xml" ContentType="application/vnd.openxmlformats-officedocument.presentationml.tags+xml"/>
  <Override PartName="/ppt/notesSlides/notesSlide47.xml" ContentType="application/vnd.openxmlformats-officedocument.presentationml.notesSlide+xml"/>
  <Override PartName="/ppt/tags/tag19.xml" ContentType="application/vnd.openxmlformats-officedocument.presentationml.tags+xml"/>
  <Override PartName="/ppt/notesSlides/notesSlide48.xml" ContentType="application/vnd.openxmlformats-officedocument.presentationml.notesSlide+xml"/>
  <Override PartName="/ppt/tags/tag20.xml" ContentType="application/vnd.openxmlformats-officedocument.presentationml.tags+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tags/tag21.xml" ContentType="application/vnd.openxmlformats-officedocument.presentationml.tags+xml"/>
  <Override PartName="/ppt/notesSlides/notesSlide51.xml" ContentType="application/vnd.openxmlformats-officedocument.presentationml.notesSlide+xml"/>
  <Override PartName="/ppt/tags/tag22.xml" ContentType="application/vnd.openxmlformats-officedocument.presentationml.tags+xml"/>
  <Override PartName="/ppt/notesSlides/notesSlide52.xml" ContentType="application/vnd.openxmlformats-officedocument.presentationml.notesSlide+xml"/>
  <Override PartName="/ppt/tags/tag23.xml" ContentType="application/vnd.openxmlformats-officedocument.presentationml.tags+xml"/>
  <Override PartName="/ppt/notesSlides/notesSlide53.xml" ContentType="application/vnd.openxmlformats-officedocument.presentationml.notesSlide+xml"/>
  <Override PartName="/ppt/tags/tag24.xml" ContentType="application/vnd.openxmlformats-officedocument.presentationml.tags+xml"/>
  <Override PartName="/ppt/notesSlides/notesSlide54.xml" ContentType="application/vnd.openxmlformats-officedocument.presentationml.notesSlide+xml"/>
  <Override PartName="/ppt/tags/tag25.xml" ContentType="application/vnd.openxmlformats-officedocument.presentationml.tags+xml"/>
  <Override PartName="/ppt/notesSlides/notesSlide55.xml" ContentType="application/vnd.openxmlformats-officedocument.presentationml.notesSlide+xml"/>
  <Override PartName="/ppt/tags/tag26.xml" ContentType="application/vnd.openxmlformats-officedocument.presentationml.tags+xml"/>
  <Override PartName="/ppt/notesSlides/notesSlide56.xml" ContentType="application/vnd.openxmlformats-officedocument.presentationml.notesSlide+xml"/>
  <Override PartName="/ppt/tags/tag27.xml" ContentType="application/vnd.openxmlformats-officedocument.presentationml.tags+xml"/>
  <Override PartName="/ppt/notesSlides/notesSlide57.xml" ContentType="application/vnd.openxmlformats-officedocument.presentationml.notesSlide+xml"/>
  <Override PartName="/ppt/tags/tag28.xml" ContentType="application/vnd.openxmlformats-officedocument.presentationml.tags+xml"/>
  <Override PartName="/ppt/notesSlides/notesSlide58.xml" ContentType="application/vnd.openxmlformats-officedocument.presentationml.notesSlide+xml"/>
  <Override PartName="/ppt/tags/tag29.xml" ContentType="application/vnd.openxmlformats-officedocument.presentationml.tags+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tags/tag30.xml" ContentType="application/vnd.openxmlformats-officedocument.presentationml.tags+xml"/>
  <Override PartName="/ppt/notesSlides/notesSlide62.xml" ContentType="application/vnd.openxmlformats-officedocument.presentationml.notesSlide+xml"/>
  <Override PartName="/ppt/tags/tag31.xml" ContentType="application/vnd.openxmlformats-officedocument.presentationml.tags+xml"/>
  <Override PartName="/ppt/notesSlides/notesSlide63.xml" ContentType="application/vnd.openxmlformats-officedocument.presentationml.notesSlide+xml"/>
  <Override PartName="/ppt/tags/tag32.xml" ContentType="application/vnd.openxmlformats-officedocument.presentationml.tags+xml"/>
  <Override PartName="/ppt/notesSlides/notesSlide64.xml" ContentType="application/vnd.openxmlformats-officedocument.presentationml.notesSlide+xml"/>
  <Override PartName="/ppt/tags/tag33.xml" ContentType="application/vnd.openxmlformats-officedocument.presentationml.tags+xml"/>
  <Override PartName="/ppt/notesSlides/notesSlide65.xml" ContentType="application/vnd.openxmlformats-officedocument.presentationml.notesSlide+xml"/>
  <Override PartName="/ppt/tags/tag34.xml" ContentType="application/vnd.openxmlformats-officedocument.presentationml.tags+xml"/>
  <Override PartName="/ppt/notesSlides/notesSlide66.xml" ContentType="application/vnd.openxmlformats-officedocument.presentationml.notesSlide+xml"/>
  <Override PartName="/ppt/tags/tag35.xml" ContentType="application/vnd.openxmlformats-officedocument.presentationml.tags+xml"/>
  <Override PartName="/ppt/notesSlides/notesSlide67.xml" ContentType="application/vnd.openxmlformats-officedocument.presentationml.notesSlide+xml"/>
  <Override PartName="/ppt/tags/tag36.xml" ContentType="application/vnd.openxmlformats-officedocument.presentationml.tags+xml"/>
  <Override PartName="/ppt/notesSlides/notesSlide68.xml" ContentType="application/vnd.openxmlformats-officedocument.presentationml.notesSlide+xml"/>
  <Override PartName="/ppt/tags/tag37.xml" ContentType="application/vnd.openxmlformats-officedocument.presentationml.tags+xml"/>
  <Override PartName="/ppt/notesSlides/notesSlide69.xml" ContentType="application/vnd.openxmlformats-officedocument.presentationml.notesSlide+xml"/>
  <Override PartName="/ppt/tags/tag38.xml" ContentType="application/vnd.openxmlformats-officedocument.presentationml.tags+xml"/>
  <Override PartName="/ppt/notesSlides/notesSlide70.xml" ContentType="application/vnd.openxmlformats-officedocument.presentationml.notesSlide+xml"/>
  <Override PartName="/ppt/tags/tag39.xml" ContentType="application/vnd.openxmlformats-officedocument.presentationml.tags+xml"/>
  <Override PartName="/ppt/notesSlides/notesSlide71.xml" ContentType="application/vnd.openxmlformats-officedocument.presentationml.notesSlide+xml"/>
  <Override PartName="/ppt/tags/tag40.xml" ContentType="application/vnd.openxmlformats-officedocument.presentationml.tags+xml"/>
  <Override PartName="/ppt/notesSlides/notesSlide72.xml" ContentType="application/vnd.openxmlformats-officedocument.presentationml.notesSlide+xml"/>
  <Override PartName="/ppt/tags/tag41.xml" ContentType="application/vnd.openxmlformats-officedocument.presentationml.tags+xml"/>
  <Override PartName="/ppt/notesSlides/notesSlide73.xml" ContentType="application/vnd.openxmlformats-officedocument.presentationml.notesSlide+xml"/>
  <Override PartName="/ppt/tags/tag42.xml" ContentType="application/vnd.openxmlformats-officedocument.presentationml.tags+xml"/>
  <Override PartName="/ppt/notesSlides/notesSlide74.xml" ContentType="application/vnd.openxmlformats-officedocument.presentationml.notesSlide+xml"/>
  <Override PartName="/ppt/tags/tag43.xml" ContentType="application/vnd.openxmlformats-officedocument.presentationml.tags+xml"/>
  <Override PartName="/ppt/notesSlides/notesSlide75.xml" ContentType="application/vnd.openxmlformats-officedocument.presentationml.notesSlide+xml"/>
  <Override PartName="/ppt/tags/tag44.xml" ContentType="application/vnd.openxmlformats-officedocument.presentationml.tags+xml"/>
  <Override PartName="/ppt/notesSlides/notesSlide76.xml" ContentType="application/vnd.openxmlformats-officedocument.presentationml.notesSlide+xml"/>
  <Override PartName="/ppt/tags/tag45.xml" ContentType="application/vnd.openxmlformats-officedocument.presentationml.tags+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82.xml" ContentType="application/vnd.openxmlformats-officedocument.presentationml.notesSlide+xml"/>
  <Override PartName="/ppt/tags/tag48.xml" ContentType="application/vnd.openxmlformats-officedocument.presentationml.tags+xml"/>
  <Override PartName="/ppt/notesSlides/notesSlide8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85"/>
  </p:notesMasterIdLst>
  <p:handoutMasterIdLst>
    <p:handoutMasterId r:id="rId86"/>
  </p:handoutMasterIdLst>
  <p:sldIdLst>
    <p:sldId id="916" r:id="rId2"/>
    <p:sldId id="918" r:id="rId3"/>
    <p:sldId id="919" r:id="rId4"/>
    <p:sldId id="920" r:id="rId5"/>
    <p:sldId id="933" r:id="rId6"/>
    <p:sldId id="921" r:id="rId7"/>
    <p:sldId id="922" r:id="rId8"/>
    <p:sldId id="923" r:id="rId9"/>
    <p:sldId id="924" r:id="rId10"/>
    <p:sldId id="925" r:id="rId11"/>
    <p:sldId id="926" r:id="rId12"/>
    <p:sldId id="927" r:id="rId13"/>
    <p:sldId id="928" r:id="rId14"/>
    <p:sldId id="929" r:id="rId15"/>
    <p:sldId id="930" r:id="rId16"/>
    <p:sldId id="931" r:id="rId17"/>
    <p:sldId id="932" r:id="rId18"/>
    <p:sldId id="1122" r:id="rId19"/>
    <p:sldId id="1123" r:id="rId20"/>
    <p:sldId id="1124" r:id="rId21"/>
    <p:sldId id="1125" r:id="rId22"/>
    <p:sldId id="1126" r:id="rId23"/>
    <p:sldId id="1127" r:id="rId24"/>
    <p:sldId id="1128" r:id="rId25"/>
    <p:sldId id="1129" r:id="rId26"/>
    <p:sldId id="1130" r:id="rId27"/>
    <p:sldId id="1131" r:id="rId28"/>
    <p:sldId id="1132" r:id="rId29"/>
    <p:sldId id="1190" r:id="rId30"/>
    <p:sldId id="1134" r:id="rId31"/>
    <p:sldId id="1135" r:id="rId32"/>
    <p:sldId id="1136" r:id="rId33"/>
    <p:sldId id="1137" r:id="rId34"/>
    <p:sldId id="1138" r:id="rId35"/>
    <p:sldId id="1184" r:id="rId36"/>
    <p:sldId id="1139" r:id="rId37"/>
    <p:sldId id="1140" r:id="rId38"/>
    <p:sldId id="1141" r:id="rId39"/>
    <p:sldId id="1142" r:id="rId40"/>
    <p:sldId id="1143" r:id="rId41"/>
    <p:sldId id="1185" r:id="rId42"/>
    <p:sldId id="1186" r:id="rId43"/>
    <p:sldId id="1188" r:id="rId44"/>
    <p:sldId id="1189" r:id="rId45"/>
    <p:sldId id="1144" r:id="rId46"/>
    <p:sldId id="1145" r:id="rId47"/>
    <p:sldId id="1146" r:id="rId48"/>
    <p:sldId id="1147" r:id="rId49"/>
    <p:sldId id="1148" r:id="rId50"/>
    <p:sldId id="1149" r:id="rId51"/>
    <p:sldId id="1150" r:id="rId52"/>
    <p:sldId id="1151" r:id="rId53"/>
    <p:sldId id="1152" r:id="rId54"/>
    <p:sldId id="1153" r:id="rId55"/>
    <p:sldId id="1154" r:id="rId56"/>
    <p:sldId id="1155" r:id="rId57"/>
    <p:sldId id="1156" r:id="rId58"/>
    <p:sldId id="1157" r:id="rId59"/>
    <p:sldId id="1158" r:id="rId60"/>
    <p:sldId id="1159" r:id="rId61"/>
    <p:sldId id="1160" r:id="rId62"/>
    <p:sldId id="1161" r:id="rId63"/>
    <p:sldId id="1162" r:id="rId64"/>
    <p:sldId id="1163" r:id="rId65"/>
    <p:sldId id="1164" r:id="rId66"/>
    <p:sldId id="1165" r:id="rId67"/>
    <p:sldId id="1166" r:id="rId68"/>
    <p:sldId id="1167" r:id="rId69"/>
    <p:sldId id="1168" r:id="rId70"/>
    <p:sldId id="1169" r:id="rId71"/>
    <p:sldId id="1170" r:id="rId72"/>
    <p:sldId id="1171" r:id="rId73"/>
    <p:sldId id="1172" r:id="rId74"/>
    <p:sldId id="1173" r:id="rId75"/>
    <p:sldId id="1174" r:id="rId76"/>
    <p:sldId id="1175" r:id="rId77"/>
    <p:sldId id="1176" r:id="rId78"/>
    <p:sldId id="1179" r:id="rId79"/>
    <p:sldId id="1180" r:id="rId80"/>
    <p:sldId id="1181" r:id="rId81"/>
    <p:sldId id="1182" r:id="rId82"/>
    <p:sldId id="1183" r:id="rId83"/>
    <p:sldId id="1178" r:id="rId84"/>
  </p:sldIdLst>
  <p:sldSz cx="9144000" cy="6858000" type="screen4x3"/>
  <p:notesSz cx="6858000" cy="9144000"/>
  <p:custDataLst>
    <p:tags r:id="rId87"/>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42" autoAdjust="0"/>
    <p:restoredTop sz="93445" autoAdjust="0"/>
  </p:normalViewPr>
  <p:slideViewPr>
    <p:cSldViewPr>
      <p:cViewPr varScale="1">
        <p:scale>
          <a:sx n="69" d="100"/>
          <a:sy n="69" d="100"/>
        </p:scale>
        <p:origin x="106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94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gs" Target="tags/tag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a:t>
            </a:fld>
            <a:endParaRPr lang="en-US"/>
          </a:p>
        </p:txBody>
      </p:sp>
    </p:spTree>
    <p:extLst>
      <p:ext uri="{BB962C8B-B14F-4D97-AF65-F5344CB8AC3E}">
        <p14:creationId xmlns:p14="http://schemas.microsoft.com/office/powerpoint/2010/main" val="4293506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10</a:t>
            </a:fld>
            <a:endParaRPr lang="en-US"/>
          </a:p>
        </p:txBody>
      </p:sp>
    </p:spTree>
    <p:extLst>
      <p:ext uri="{BB962C8B-B14F-4D97-AF65-F5344CB8AC3E}">
        <p14:creationId xmlns:p14="http://schemas.microsoft.com/office/powerpoint/2010/main" val="2654799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11</a:t>
            </a:fld>
            <a:endParaRPr lang="en-US"/>
          </a:p>
        </p:txBody>
      </p:sp>
    </p:spTree>
    <p:extLst>
      <p:ext uri="{BB962C8B-B14F-4D97-AF65-F5344CB8AC3E}">
        <p14:creationId xmlns:p14="http://schemas.microsoft.com/office/powerpoint/2010/main" val="3139598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12</a:t>
            </a:fld>
            <a:endParaRPr lang="en-US"/>
          </a:p>
        </p:txBody>
      </p:sp>
    </p:spTree>
    <p:extLst>
      <p:ext uri="{BB962C8B-B14F-4D97-AF65-F5344CB8AC3E}">
        <p14:creationId xmlns:p14="http://schemas.microsoft.com/office/powerpoint/2010/main" val="19392856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13</a:t>
            </a:fld>
            <a:endParaRPr lang="en-US"/>
          </a:p>
        </p:txBody>
      </p:sp>
    </p:spTree>
    <p:extLst>
      <p:ext uri="{BB962C8B-B14F-4D97-AF65-F5344CB8AC3E}">
        <p14:creationId xmlns:p14="http://schemas.microsoft.com/office/powerpoint/2010/main" val="4280823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14</a:t>
            </a:fld>
            <a:endParaRPr lang="en-US"/>
          </a:p>
        </p:txBody>
      </p:sp>
    </p:spTree>
    <p:extLst>
      <p:ext uri="{BB962C8B-B14F-4D97-AF65-F5344CB8AC3E}">
        <p14:creationId xmlns:p14="http://schemas.microsoft.com/office/powerpoint/2010/main" val="2631899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15</a:t>
            </a:fld>
            <a:endParaRPr lang="en-US"/>
          </a:p>
        </p:txBody>
      </p:sp>
    </p:spTree>
    <p:extLst>
      <p:ext uri="{BB962C8B-B14F-4D97-AF65-F5344CB8AC3E}">
        <p14:creationId xmlns:p14="http://schemas.microsoft.com/office/powerpoint/2010/main" val="1626275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16</a:t>
            </a:fld>
            <a:endParaRPr lang="en-US"/>
          </a:p>
        </p:txBody>
      </p:sp>
    </p:spTree>
    <p:extLst>
      <p:ext uri="{BB962C8B-B14F-4D97-AF65-F5344CB8AC3E}">
        <p14:creationId xmlns:p14="http://schemas.microsoft.com/office/powerpoint/2010/main" val="20527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17</a:t>
            </a:fld>
            <a:endParaRPr lang="en-US"/>
          </a:p>
        </p:txBody>
      </p:sp>
    </p:spTree>
    <p:extLst>
      <p:ext uri="{BB962C8B-B14F-4D97-AF65-F5344CB8AC3E}">
        <p14:creationId xmlns:p14="http://schemas.microsoft.com/office/powerpoint/2010/main" val="2043350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18</a:t>
            </a:fld>
            <a:endParaRPr lang="en-US"/>
          </a:p>
        </p:txBody>
      </p:sp>
    </p:spTree>
    <p:extLst>
      <p:ext uri="{BB962C8B-B14F-4D97-AF65-F5344CB8AC3E}">
        <p14:creationId xmlns:p14="http://schemas.microsoft.com/office/powerpoint/2010/main" val="6189308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19</a:t>
            </a:fld>
            <a:endParaRPr lang="en-US"/>
          </a:p>
        </p:txBody>
      </p:sp>
    </p:spTree>
    <p:extLst>
      <p:ext uri="{BB962C8B-B14F-4D97-AF65-F5344CB8AC3E}">
        <p14:creationId xmlns:p14="http://schemas.microsoft.com/office/powerpoint/2010/main" val="183531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a:t>
            </a:fld>
            <a:endParaRPr lang="en-US"/>
          </a:p>
        </p:txBody>
      </p:sp>
    </p:spTree>
    <p:extLst>
      <p:ext uri="{BB962C8B-B14F-4D97-AF65-F5344CB8AC3E}">
        <p14:creationId xmlns:p14="http://schemas.microsoft.com/office/powerpoint/2010/main" val="4924194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20</a:t>
            </a:fld>
            <a:endParaRPr lang="en-US"/>
          </a:p>
        </p:txBody>
      </p:sp>
    </p:spTree>
    <p:extLst>
      <p:ext uri="{BB962C8B-B14F-4D97-AF65-F5344CB8AC3E}">
        <p14:creationId xmlns:p14="http://schemas.microsoft.com/office/powerpoint/2010/main" val="1240794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21</a:t>
            </a:fld>
            <a:endParaRPr lang="en-US"/>
          </a:p>
        </p:txBody>
      </p:sp>
    </p:spTree>
    <p:extLst>
      <p:ext uri="{BB962C8B-B14F-4D97-AF65-F5344CB8AC3E}">
        <p14:creationId xmlns:p14="http://schemas.microsoft.com/office/powerpoint/2010/main" val="42115466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22</a:t>
            </a:fld>
            <a:endParaRPr lang="en-US"/>
          </a:p>
        </p:txBody>
      </p:sp>
    </p:spTree>
    <p:extLst>
      <p:ext uri="{BB962C8B-B14F-4D97-AF65-F5344CB8AC3E}">
        <p14:creationId xmlns:p14="http://schemas.microsoft.com/office/powerpoint/2010/main" val="3541602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23</a:t>
            </a:fld>
            <a:endParaRPr lang="en-US"/>
          </a:p>
        </p:txBody>
      </p:sp>
    </p:spTree>
    <p:extLst>
      <p:ext uri="{BB962C8B-B14F-4D97-AF65-F5344CB8AC3E}">
        <p14:creationId xmlns:p14="http://schemas.microsoft.com/office/powerpoint/2010/main" val="10361235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24</a:t>
            </a:fld>
            <a:endParaRPr lang="en-US"/>
          </a:p>
        </p:txBody>
      </p:sp>
    </p:spTree>
    <p:extLst>
      <p:ext uri="{BB962C8B-B14F-4D97-AF65-F5344CB8AC3E}">
        <p14:creationId xmlns:p14="http://schemas.microsoft.com/office/powerpoint/2010/main" val="3796926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25</a:t>
            </a:fld>
            <a:endParaRPr lang="en-US"/>
          </a:p>
        </p:txBody>
      </p:sp>
    </p:spTree>
    <p:extLst>
      <p:ext uri="{BB962C8B-B14F-4D97-AF65-F5344CB8AC3E}">
        <p14:creationId xmlns:p14="http://schemas.microsoft.com/office/powerpoint/2010/main" val="23269469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26</a:t>
            </a:fld>
            <a:endParaRPr lang="en-US"/>
          </a:p>
        </p:txBody>
      </p:sp>
    </p:spTree>
    <p:extLst>
      <p:ext uri="{BB962C8B-B14F-4D97-AF65-F5344CB8AC3E}">
        <p14:creationId xmlns:p14="http://schemas.microsoft.com/office/powerpoint/2010/main" val="38073304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27</a:t>
            </a:fld>
            <a:endParaRPr lang="en-US"/>
          </a:p>
        </p:txBody>
      </p:sp>
    </p:spTree>
    <p:extLst>
      <p:ext uri="{BB962C8B-B14F-4D97-AF65-F5344CB8AC3E}">
        <p14:creationId xmlns:p14="http://schemas.microsoft.com/office/powerpoint/2010/main" val="38305005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28</a:t>
            </a:fld>
            <a:endParaRPr lang="en-US"/>
          </a:p>
        </p:txBody>
      </p:sp>
    </p:spTree>
    <p:extLst>
      <p:ext uri="{BB962C8B-B14F-4D97-AF65-F5344CB8AC3E}">
        <p14:creationId xmlns:p14="http://schemas.microsoft.com/office/powerpoint/2010/main" val="270977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29</a:t>
            </a:fld>
            <a:endParaRPr lang="en-US"/>
          </a:p>
        </p:txBody>
      </p:sp>
    </p:spTree>
    <p:extLst>
      <p:ext uri="{BB962C8B-B14F-4D97-AF65-F5344CB8AC3E}">
        <p14:creationId xmlns:p14="http://schemas.microsoft.com/office/powerpoint/2010/main" val="1996491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a:t>
            </a:fld>
            <a:endParaRPr lang="en-US"/>
          </a:p>
        </p:txBody>
      </p:sp>
    </p:spTree>
    <p:extLst>
      <p:ext uri="{BB962C8B-B14F-4D97-AF65-F5344CB8AC3E}">
        <p14:creationId xmlns:p14="http://schemas.microsoft.com/office/powerpoint/2010/main" val="18557464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30</a:t>
            </a:fld>
            <a:endParaRPr lang="en-US"/>
          </a:p>
        </p:txBody>
      </p:sp>
    </p:spTree>
    <p:extLst>
      <p:ext uri="{BB962C8B-B14F-4D97-AF65-F5344CB8AC3E}">
        <p14:creationId xmlns:p14="http://schemas.microsoft.com/office/powerpoint/2010/main" val="15367775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31</a:t>
            </a:fld>
            <a:endParaRPr lang="en-US"/>
          </a:p>
        </p:txBody>
      </p:sp>
    </p:spTree>
    <p:extLst>
      <p:ext uri="{BB962C8B-B14F-4D97-AF65-F5344CB8AC3E}">
        <p14:creationId xmlns:p14="http://schemas.microsoft.com/office/powerpoint/2010/main" val="8238237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32</a:t>
            </a:fld>
            <a:endParaRPr lang="en-US"/>
          </a:p>
        </p:txBody>
      </p:sp>
    </p:spTree>
    <p:extLst>
      <p:ext uri="{BB962C8B-B14F-4D97-AF65-F5344CB8AC3E}">
        <p14:creationId xmlns:p14="http://schemas.microsoft.com/office/powerpoint/2010/main" val="35174583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33</a:t>
            </a:fld>
            <a:endParaRPr lang="en-US"/>
          </a:p>
        </p:txBody>
      </p:sp>
    </p:spTree>
    <p:extLst>
      <p:ext uri="{BB962C8B-B14F-4D97-AF65-F5344CB8AC3E}">
        <p14:creationId xmlns:p14="http://schemas.microsoft.com/office/powerpoint/2010/main" val="23892573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34</a:t>
            </a:fld>
            <a:endParaRPr lang="en-US"/>
          </a:p>
        </p:txBody>
      </p:sp>
    </p:spTree>
    <p:extLst>
      <p:ext uri="{BB962C8B-B14F-4D97-AF65-F5344CB8AC3E}">
        <p14:creationId xmlns:p14="http://schemas.microsoft.com/office/powerpoint/2010/main" val="2023383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35</a:t>
            </a:fld>
            <a:endParaRPr lang="en-US"/>
          </a:p>
        </p:txBody>
      </p:sp>
    </p:spTree>
    <p:extLst>
      <p:ext uri="{BB962C8B-B14F-4D97-AF65-F5344CB8AC3E}">
        <p14:creationId xmlns:p14="http://schemas.microsoft.com/office/powerpoint/2010/main" val="35573166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36</a:t>
            </a:fld>
            <a:endParaRPr lang="en-US"/>
          </a:p>
        </p:txBody>
      </p:sp>
    </p:spTree>
    <p:extLst>
      <p:ext uri="{BB962C8B-B14F-4D97-AF65-F5344CB8AC3E}">
        <p14:creationId xmlns:p14="http://schemas.microsoft.com/office/powerpoint/2010/main" val="39562138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37</a:t>
            </a:fld>
            <a:endParaRPr lang="en-US"/>
          </a:p>
        </p:txBody>
      </p:sp>
    </p:spTree>
    <p:extLst>
      <p:ext uri="{BB962C8B-B14F-4D97-AF65-F5344CB8AC3E}">
        <p14:creationId xmlns:p14="http://schemas.microsoft.com/office/powerpoint/2010/main" val="37806152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38</a:t>
            </a:fld>
            <a:endParaRPr lang="en-US"/>
          </a:p>
        </p:txBody>
      </p:sp>
    </p:spTree>
    <p:extLst>
      <p:ext uri="{BB962C8B-B14F-4D97-AF65-F5344CB8AC3E}">
        <p14:creationId xmlns:p14="http://schemas.microsoft.com/office/powerpoint/2010/main" val="16142084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39</a:t>
            </a:fld>
            <a:endParaRPr lang="en-US"/>
          </a:p>
        </p:txBody>
      </p:sp>
    </p:spTree>
    <p:extLst>
      <p:ext uri="{BB962C8B-B14F-4D97-AF65-F5344CB8AC3E}">
        <p14:creationId xmlns:p14="http://schemas.microsoft.com/office/powerpoint/2010/main" val="4252579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a:t>
            </a:fld>
            <a:endParaRPr lang="en-US"/>
          </a:p>
        </p:txBody>
      </p:sp>
    </p:spTree>
    <p:extLst>
      <p:ext uri="{BB962C8B-B14F-4D97-AF65-F5344CB8AC3E}">
        <p14:creationId xmlns:p14="http://schemas.microsoft.com/office/powerpoint/2010/main" val="102343746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40</a:t>
            </a:fld>
            <a:endParaRPr lang="en-US"/>
          </a:p>
        </p:txBody>
      </p:sp>
    </p:spTree>
    <p:extLst>
      <p:ext uri="{BB962C8B-B14F-4D97-AF65-F5344CB8AC3E}">
        <p14:creationId xmlns:p14="http://schemas.microsoft.com/office/powerpoint/2010/main" val="23393231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41</a:t>
            </a:fld>
            <a:endParaRPr lang="en-US"/>
          </a:p>
        </p:txBody>
      </p:sp>
    </p:spTree>
    <p:extLst>
      <p:ext uri="{BB962C8B-B14F-4D97-AF65-F5344CB8AC3E}">
        <p14:creationId xmlns:p14="http://schemas.microsoft.com/office/powerpoint/2010/main" val="7070208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42</a:t>
            </a:fld>
            <a:endParaRPr lang="en-US"/>
          </a:p>
        </p:txBody>
      </p:sp>
    </p:spTree>
    <p:extLst>
      <p:ext uri="{BB962C8B-B14F-4D97-AF65-F5344CB8AC3E}">
        <p14:creationId xmlns:p14="http://schemas.microsoft.com/office/powerpoint/2010/main" val="21681986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43</a:t>
            </a:fld>
            <a:endParaRPr lang="en-US"/>
          </a:p>
        </p:txBody>
      </p:sp>
    </p:spTree>
    <p:extLst>
      <p:ext uri="{BB962C8B-B14F-4D97-AF65-F5344CB8AC3E}">
        <p14:creationId xmlns:p14="http://schemas.microsoft.com/office/powerpoint/2010/main" val="195135398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44</a:t>
            </a:fld>
            <a:endParaRPr lang="en-US"/>
          </a:p>
        </p:txBody>
      </p:sp>
    </p:spTree>
    <p:extLst>
      <p:ext uri="{BB962C8B-B14F-4D97-AF65-F5344CB8AC3E}">
        <p14:creationId xmlns:p14="http://schemas.microsoft.com/office/powerpoint/2010/main" val="302317814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45</a:t>
            </a:fld>
            <a:endParaRPr lang="en-US"/>
          </a:p>
        </p:txBody>
      </p:sp>
    </p:spTree>
    <p:extLst>
      <p:ext uri="{BB962C8B-B14F-4D97-AF65-F5344CB8AC3E}">
        <p14:creationId xmlns:p14="http://schemas.microsoft.com/office/powerpoint/2010/main" val="21659646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46</a:t>
            </a:fld>
            <a:endParaRPr lang="en-US"/>
          </a:p>
        </p:txBody>
      </p:sp>
    </p:spTree>
    <p:extLst>
      <p:ext uri="{BB962C8B-B14F-4D97-AF65-F5344CB8AC3E}">
        <p14:creationId xmlns:p14="http://schemas.microsoft.com/office/powerpoint/2010/main" val="1076335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47</a:t>
            </a:fld>
            <a:endParaRPr lang="en-US"/>
          </a:p>
        </p:txBody>
      </p:sp>
    </p:spTree>
    <p:extLst>
      <p:ext uri="{BB962C8B-B14F-4D97-AF65-F5344CB8AC3E}">
        <p14:creationId xmlns:p14="http://schemas.microsoft.com/office/powerpoint/2010/main" val="147745702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48</a:t>
            </a:fld>
            <a:endParaRPr lang="en-US"/>
          </a:p>
        </p:txBody>
      </p:sp>
    </p:spTree>
    <p:extLst>
      <p:ext uri="{BB962C8B-B14F-4D97-AF65-F5344CB8AC3E}">
        <p14:creationId xmlns:p14="http://schemas.microsoft.com/office/powerpoint/2010/main" val="196368463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49</a:t>
            </a:fld>
            <a:endParaRPr lang="en-US"/>
          </a:p>
        </p:txBody>
      </p:sp>
    </p:spTree>
    <p:extLst>
      <p:ext uri="{BB962C8B-B14F-4D97-AF65-F5344CB8AC3E}">
        <p14:creationId xmlns:p14="http://schemas.microsoft.com/office/powerpoint/2010/main" val="3111710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a:t>
            </a:fld>
            <a:endParaRPr lang="en-US"/>
          </a:p>
        </p:txBody>
      </p:sp>
    </p:spTree>
    <p:extLst>
      <p:ext uri="{BB962C8B-B14F-4D97-AF65-F5344CB8AC3E}">
        <p14:creationId xmlns:p14="http://schemas.microsoft.com/office/powerpoint/2010/main" val="239054003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50</a:t>
            </a:fld>
            <a:endParaRPr lang="en-US"/>
          </a:p>
        </p:txBody>
      </p:sp>
    </p:spTree>
    <p:extLst>
      <p:ext uri="{BB962C8B-B14F-4D97-AF65-F5344CB8AC3E}">
        <p14:creationId xmlns:p14="http://schemas.microsoft.com/office/powerpoint/2010/main" val="97334150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51</a:t>
            </a:fld>
            <a:endParaRPr lang="en-US"/>
          </a:p>
        </p:txBody>
      </p:sp>
    </p:spTree>
    <p:extLst>
      <p:ext uri="{BB962C8B-B14F-4D97-AF65-F5344CB8AC3E}">
        <p14:creationId xmlns:p14="http://schemas.microsoft.com/office/powerpoint/2010/main" val="364444101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52</a:t>
            </a:fld>
            <a:endParaRPr lang="en-US"/>
          </a:p>
        </p:txBody>
      </p:sp>
    </p:spTree>
    <p:extLst>
      <p:ext uri="{BB962C8B-B14F-4D97-AF65-F5344CB8AC3E}">
        <p14:creationId xmlns:p14="http://schemas.microsoft.com/office/powerpoint/2010/main" val="139547810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53</a:t>
            </a:fld>
            <a:endParaRPr lang="en-US"/>
          </a:p>
        </p:txBody>
      </p:sp>
    </p:spTree>
    <p:extLst>
      <p:ext uri="{BB962C8B-B14F-4D97-AF65-F5344CB8AC3E}">
        <p14:creationId xmlns:p14="http://schemas.microsoft.com/office/powerpoint/2010/main" val="225960689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54</a:t>
            </a:fld>
            <a:endParaRPr lang="en-US"/>
          </a:p>
        </p:txBody>
      </p:sp>
    </p:spTree>
    <p:extLst>
      <p:ext uri="{BB962C8B-B14F-4D97-AF65-F5344CB8AC3E}">
        <p14:creationId xmlns:p14="http://schemas.microsoft.com/office/powerpoint/2010/main" val="294758171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55</a:t>
            </a:fld>
            <a:endParaRPr lang="en-US"/>
          </a:p>
        </p:txBody>
      </p:sp>
    </p:spTree>
    <p:extLst>
      <p:ext uri="{BB962C8B-B14F-4D97-AF65-F5344CB8AC3E}">
        <p14:creationId xmlns:p14="http://schemas.microsoft.com/office/powerpoint/2010/main" val="384087062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56</a:t>
            </a:fld>
            <a:endParaRPr lang="en-US"/>
          </a:p>
        </p:txBody>
      </p:sp>
    </p:spTree>
    <p:extLst>
      <p:ext uri="{BB962C8B-B14F-4D97-AF65-F5344CB8AC3E}">
        <p14:creationId xmlns:p14="http://schemas.microsoft.com/office/powerpoint/2010/main" val="91769124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57</a:t>
            </a:fld>
            <a:endParaRPr lang="en-US"/>
          </a:p>
        </p:txBody>
      </p:sp>
    </p:spTree>
    <p:extLst>
      <p:ext uri="{BB962C8B-B14F-4D97-AF65-F5344CB8AC3E}">
        <p14:creationId xmlns:p14="http://schemas.microsoft.com/office/powerpoint/2010/main" val="41940680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58</a:t>
            </a:fld>
            <a:endParaRPr lang="en-US"/>
          </a:p>
        </p:txBody>
      </p:sp>
    </p:spTree>
    <p:extLst>
      <p:ext uri="{BB962C8B-B14F-4D97-AF65-F5344CB8AC3E}">
        <p14:creationId xmlns:p14="http://schemas.microsoft.com/office/powerpoint/2010/main" val="31119910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59</a:t>
            </a:fld>
            <a:endParaRPr lang="en-US"/>
          </a:p>
        </p:txBody>
      </p:sp>
    </p:spTree>
    <p:extLst>
      <p:ext uri="{BB962C8B-B14F-4D97-AF65-F5344CB8AC3E}">
        <p14:creationId xmlns:p14="http://schemas.microsoft.com/office/powerpoint/2010/main" val="1384893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a:t>
            </a:fld>
            <a:endParaRPr lang="en-US"/>
          </a:p>
        </p:txBody>
      </p:sp>
    </p:spTree>
    <p:extLst>
      <p:ext uri="{BB962C8B-B14F-4D97-AF65-F5344CB8AC3E}">
        <p14:creationId xmlns:p14="http://schemas.microsoft.com/office/powerpoint/2010/main" val="167330376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60</a:t>
            </a:fld>
            <a:endParaRPr lang="en-US"/>
          </a:p>
        </p:txBody>
      </p:sp>
    </p:spTree>
    <p:extLst>
      <p:ext uri="{BB962C8B-B14F-4D97-AF65-F5344CB8AC3E}">
        <p14:creationId xmlns:p14="http://schemas.microsoft.com/office/powerpoint/2010/main" val="298070849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61</a:t>
            </a:fld>
            <a:endParaRPr lang="en-US"/>
          </a:p>
        </p:txBody>
      </p:sp>
    </p:spTree>
    <p:extLst>
      <p:ext uri="{BB962C8B-B14F-4D97-AF65-F5344CB8AC3E}">
        <p14:creationId xmlns:p14="http://schemas.microsoft.com/office/powerpoint/2010/main" val="297653844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62</a:t>
            </a:fld>
            <a:endParaRPr lang="en-US"/>
          </a:p>
        </p:txBody>
      </p:sp>
    </p:spTree>
    <p:extLst>
      <p:ext uri="{BB962C8B-B14F-4D97-AF65-F5344CB8AC3E}">
        <p14:creationId xmlns:p14="http://schemas.microsoft.com/office/powerpoint/2010/main" val="395465650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63</a:t>
            </a:fld>
            <a:endParaRPr lang="en-US"/>
          </a:p>
        </p:txBody>
      </p:sp>
    </p:spTree>
    <p:extLst>
      <p:ext uri="{BB962C8B-B14F-4D97-AF65-F5344CB8AC3E}">
        <p14:creationId xmlns:p14="http://schemas.microsoft.com/office/powerpoint/2010/main" val="189275732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64</a:t>
            </a:fld>
            <a:endParaRPr lang="en-US"/>
          </a:p>
        </p:txBody>
      </p:sp>
    </p:spTree>
    <p:extLst>
      <p:ext uri="{BB962C8B-B14F-4D97-AF65-F5344CB8AC3E}">
        <p14:creationId xmlns:p14="http://schemas.microsoft.com/office/powerpoint/2010/main" val="307130552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65</a:t>
            </a:fld>
            <a:endParaRPr lang="en-US"/>
          </a:p>
        </p:txBody>
      </p:sp>
    </p:spTree>
    <p:extLst>
      <p:ext uri="{BB962C8B-B14F-4D97-AF65-F5344CB8AC3E}">
        <p14:creationId xmlns:p14="http://schemas.microsoft.com/office/powerpoint/2010/main" val="183457722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66</a:t>
            </a:fld>
            <a:endParaRPr lang="en-US"/>
          </a:p>
        </p:txBody>
      </p:sp>
    </p:spTree>
    <p:extLst>
      <p:ext uri="{BB962C8B-B14F-4D97-AF65-F5344CB8AC3E}">
        <p14:creationId xmlns:p14="http://schemas.microsoft.com/office/powerpoint/2010/main" val="45837416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67</a:t>
            </a:fld>
            <a:endParaRPr lang="en-US"/>
          </a:p>
        </p:txBody>
      </p:sp>
    </p:spTree>
    <p:extLst>
      <p:ext uri="{BB962C8B-B14F-4D97-AF65-F5344CB8AC3E}">
        <p14:creationId xmlns:p14="http://schemas.microsoft.com/office/powerpoint/2010/main" val="253836624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68</a:t>
            </a:fld>
            <a:endParaRPr lang="en-US"/>
          </a:p>
        </p:txBody>
      </p:sp>
    </p:spTree>
    <p:extLst>
      <p:ext uri="{BB962C8B-B14F-4D97-AF65-F5344CB8AC3E}">
        <p14:creationId xmlns:p14="http://schemas.microsoft.com/office/powerpoint/2010/main" val="187112045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69</a:t>
            </a:fld>
            <a:endParaRPr lang="en-US"/>
          </a:p>
        </p:txBody>
      </p:sp>
    </p:spTree>
    <p:extLst>
      <p:ext uri="{BB962C8B-B14F-4D97-AF65-F5344CB8AC3E}">
        <p14:creationId xmlns:p14="http://schemas.microsoft.com/office/powerpoint/2010/main" val="551962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a:t>
            </a:fld>
            <a:endParaRPr lang="en-US"/>
          </a:p>
        </p:txBody>
      </p:sp>
    </p:spTree>
    <p:extLst>
      <p:ext uri="{BB962C8B-B14F-4D97-AF65-F5344CB8AC3E}">
        <p14:creationId xmlns:p14="http://schemas.microsoft.com/office/powerpoint/2010/main" val="238262911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70</a:t>
            </a:fld>
            <a:endParaRPr lang="en-US"/>
          </a:p>
        </p:txBody>
      </p:sp>
    </p:spTree>
    <p:extLst>
      <p:ext uri="{BB962C8B-B14F-4D97-AF65-F5344CB8AC3E}">
        <p14:creationId xmlns:p14="http://schemas.microsoft.com/office/powerpoint/2010/main" val="157456466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71</a:t>
            </a:fld>
            <a:endParaRPr lang="en-US"/>
          </a:p>
        </p:txBody>
      </p:sp>
    </p:spTree>
    <p:extLst>
      <p:ext uri="{BB962C8B-B14F-4D97-AF65-F5344CB8AC3E}">
        <p14:creationId xmlns:p14="http://schemas.microsoft.com/office/powerpoint/2010/main" val="17142425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72</a:t>
            </a:fld>
            <a:endParaRPr lang="en-US"/>
          </a:p>
        </p:txBody>
      </p:sp>
    </p:spTree>
    <p:extLst>
      <p:ext uri="{BB962C8B-B14F-4D97-AF65-F5344CB8AC3E}">
        <p14:creationId xmlns:p14="http://schemas.microsoft.com/office/powerpoint/2010/main" val="243991806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73</a:t>
            </a:fld>
            <a:endParaRPr lang="en-US"/>
          </a:p>
        </p:txBody>
      </p:sp>
    </p:spTree>
    <p:extLst>
      <p:ext uri="{BB962C8B-B14F-4D97-AF65-F5344CB8AC3E}">
        <p14:creationId xmlns:p14="http://schemas.microsoft.com/office/powerpoint/2010/main" val="398640975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74</a:t>
            </a:fld>
            <a:endParaRPr lang="en-US"/>
          </a:p>
        </p:txBody>
      </p:sp>
    </p:spTree>
    <p:extLst>
      <p:ext uri="{BB962C8B-B14F-4D97-AF65-F5344CB8AC3E}">
        <p14:creationId xmlns:p14="http://schemas.microsoft.com/office/powerpoint/2010/main" val="173686318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75</a:t>
            </a:fld>
            <a:endParaRPr lang="en-US"/>
          </a:p>
        </p:txBody>
      </p:sp>
    </p:spTree>
    <p:extLst>
      <p:ext uri="{BB962C8B-B14F-4D97-AF65-F5344CB8AC3E}">
        <p14:creationId xmlns:p14="http://schemas.microsoft.com/office/powerpoint/2010/main" val="412109506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76</a:t>
            </a:fld>
            <a:endParaRPr lang="en-US"/>
          </a:p>
        </p:txBody>
      </p:sp>
    </p:spTree>
    <p:extLst>
      <p:ext uri="{BB962C8B-B14F-4D97-AF65-F5344CB8AC3E}">
        <p14:creationId xmlns:p14="http://schemas.microsoft.com/office/powerpoint/2010/main" val="283235666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77</a:t>
            </a:fld>
            <a:endParaRPr lang="en-US"/>
          </a:p>
        </p:txBody>
      </p:sp>
    </p:spTree>
    <p:extLst>
      <p:ext uri="{BB962C8B-B14F-4D97-AF65-F5344CB8AC3E}">
        <p14:creationId xmlns:p14="http://schemas.microsoft.com/office/powerpoint/2010/main" val="263582857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78</a:t>
            </a:fld>
            <a:endParaRPr lang="en-US"/>
          </a:p>
        </p:txBody>
      </p:sp>
    </p:spTree>
    <p:extLst>
      <p:ext uri="{BB962C8B-B14F-4D97-AF65-F5344CB8AC3E}">
        <p14:creationId xmlns:p14="http://schemas.microsoft.com/office/powerpoint/2010/main" val="101035704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79</a:t>
            </a:fld>
            <a:endParaRPr lang="en-US"/>
          </a:p>
        </p:txBody>
      </p:sp>
    </p:spTree>
    <p:extLst>
      <p:ext uri="{BB962C8B-B14F-4D97-AF65-F5344CB8AC3E}">
        <p14:creationId xmlns:p14="http://schemas.microsoft.com/office/powerpoint/2010/main" val="2631939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8</a:t>
            </a:fld>
            <a:endParaRPr lang="en-US"/>
          </a:p>
        </p:txBody>
      </p:sp>
    </p:spTree>
    <p:extLst>
      <p:ext uri="{BB962C8B-B14F-4D97-AF65-F5344CB8AC3E}">
        <p14:creationId xmlns:p14="http://schemas.microsoft.com/office/powerpoint/2010/main" val="392337626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80</a:t>
            </a:fld>
            <a:endParaRPr lang="en-US"/>
          </a:p>
        </p:txBody>
      </p:sp>
    </p:spTree>
    <p:extLst>
      <p:ext uri="{BB962C8B-B14F-4D97-AF65-F5344CB8AC3E}">
        <p14:creationId xmlns:p14="http://schemas.microsoft.com/office/powerpoint/2010/main" val="127701802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81</a:t>
            </a:fld>
            <a:endParaRPr lang="en-US"/>
          </a:p>
        </p:txBody>
      </p:sp>
    </p:spTree>
    <p:extLst>
      <p:ext uri="{BB962C8B-B14F-4D97-AF65-F5344CB8AC3E}">
        <p14:creationId xmlns:p14="http://schemas.microsoft.com/office/powerpoint/2010/main" val="226060433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82</a:t>
            </a:fld>
            <a:endParaRPr lang="en-US"/>
          </a:p>
        </p:txBody>
      </p:sp>
    </p:spTree>
    <p:extLst>
      <p:ext uri="{BB962C8B-B14F-4D97-AF65-F5344CB8AC3E}">
        <p14:creationId xmlns:p14="http://schemas.microsoft.com/office/powerpoint/2010/main" val="261995547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83</a:t>
            </a:fld>
            <a:endParaRPr lang="en-US"/>
          </a:p>
        </p:txBody>
      </p:sp>
    </p:spTree>
    <p:extLst>
      <p:ext uri="{BB962C8B-B14F-4D97-AF65-F5344CB8AC3E}">
        <p14:creationId xmlns:p14="http://schemas.microsoft.com/office/powerpoint/2010/main" val="2307926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9</a:t>
            </a:fld>
            <a:endParaRPr lang="en-US"/>
          </a:p>
        </p:txBody>
      </p:sp>
    </p:spTree>
    <p:extLst>
      <p:ext uri="{BB962C8B-B14F-4D97-AF65-F5344CB8AC3E}">
        <p14:creationId xmlns:p14="http://schemas.microsoft.com/office/powerpoint/2010/main" val="19590926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smtClean="0"/>
              <a:t>Supercomputing in Plain English: Distributed Par</a:t>
            </a:r>
          </a:p>
          <a:p>
            <a:pPr>
              <a:defRPr/>
            </a:pPr>
            <a:r>
              <a:rPr lang="en-US" dirty="0" smtClean="0"/>
              <a:t>Tue March 6 2018</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Supercomputing in Plain English: Distributed Par</a:t>
            </a:r>
            <a:endParaRPr lang="en-US" dirty="0"/>
          </a:p>
          <a:p>
            <a:pPr>
              <a:defRPr/>
            </a:pPr>
            <a:r>
              <a:rPr lang="en-US" dirty="0" smtClean="0"/>
              <a:t>Tue March 6 2018</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tif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Supercomputing in Plain English: Distributed Par Hierarchy</a:t>
            </a:r>
          </a:p>
          <a:p>
            <a:pPr>
              <a:defRPr/>
            </a:pPr>
            <a:r>
              <a:rPr lang="en-US" dirty="0" smtClean="0"/>
              <a:t>Tue March 6 2018</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94210" name="Picture 2" descr="SiPE logo"/>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79375" y="579008"/>
            <a:ext cx="517525" cy="398749"/>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12"/>
          <p:cNvGrpSpPr/>
          <p:nvPr userDrawn="1"/>
        </p:nvGrpSpPr>
        <p:grpSpPr>
          <a:xfrm>
            <a:off x="228600" y="6127899"/>
            <a:ext cx="7729891" cy="585788"/>
            <a:chOff x="228600" y="6127899"/>
            <a:chExt cx="7729891" cy="585788"/>
          </a:xfrm>
        </p:grpSpPr>
        <p:pic>
          <p:nvPicPr>
            <p:cNvPr id="14" name="Picture 15" descr="ou201_logo"/>
            <p:cNvPicPr>
              <a:picLocks noChangeAspect="1" noChangeArrowheads="1"/>
            </p:cNvPicPr>
            <p:nvPr userDrawn="1"/>
          </p:nvPicPr>
          <p:blipFill>
            <a:blip r:embed="rId17" cstate="print"/>
            <a:srcRect/>
            <a:stretch>
              <a:fillRect/>
            </a:stretch>
          </p:blipFill>
          <p:spPr bwMode="auto">
            <a:xfrm>
              <a:off x="1066800" y="6175524"/>
              <a:ext cx="393700" cy="538163"/>
            </a:xfrm>
            <a:prstGeom prst="rect">
              <a:avLst/>
            </a:prstGeom>
            <a:noFill/>
            <a:ln w="9525">
              <a:noFill/>
              <a:miter lim="800000"/>
              <a:headEnd/>
              <a:tailEnd/>
            </a:ln>
          </p:spPr>
        </p:pic>
        <p:pic>
          <p:nvPicPr>
            <p:cNvPr id="15" name="Picture 35" descr="oscer_logo_crimson_20060918"/>
            <p:cNvPicPr>
              <a:picLocks noChangeAspect="1" noChangeArrowheads="1"/>
            </p:cNvPicPr>
            <p:nvPr userDrawn="1"/>
          </p:nvPicPr>
          <p:blipFill>
            <a:blip r:embed="rId18" cstate="print"/>
            <a:srcRect/>
            <a:stretch>
              <a:fillRect/>
            </a:stretch>
          </p:blipFill>
          <p:spPr bwMode="auto">
            <a:xfrm>
              <a:off x="228600" y="6127899"/>
              <a:ext cx="776288" cy="547688"/>
            </a:xfrm>
            <a:prstGeom prst="rect">
              <a:avLst/>
            </a:prstGeom>
            <a:noFill/>
            <a:ln w="9525">
              <a:noFill/>
              <a:miter lim="800000"/>
              <a:headEnd/>
              <a:tailEnd/>
            </a:ln>
          </p:spPr>
        </p:pic>
        <p:pic>
          <p:nvPicPr>
            <p:cNvPr id="16" name="Picture 15"/>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460500" y="6364488"/>
              <a:ext cx="1663700" cy="283823"/>
            </a:xfrm>
            <a:prstGeom prst="rect">
              <a:avLst/>
            </a:prstGeom>
          </p:spPr>
        </p:pic>
        <p:pic>
          <p:nvPicPr>
            <p:cNvPr id="19" name="Picture 4" descr="http://www.oneocii.okepscor.org/wp-content/uploads/2014/02/Logo2-260x100.png"/>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6707189" y="6178341"/>
              <a:ext cx="1251302" cy="481271"/>
            </a:xfrm>
            <a:prstGeom prst="rect">
              <a:avLst/>
            </a:prstGeom>
            <a:noFill/>
            <a:extLst>
              <a:ext uri="{909E8E84-426E-40DD-AFC4-6F175D3DCCD1}">
                <a14:hiddenFill xmlns:a14="http://schemas.microsoft.com/office/drawing/2010/main">
                  <a:solidFill>
                    <a:srgbClr val="FFFFFF"/>
                  </a:solidFill>
                </a14:hiddenFill>
              </a:ext>
            </a:extLst>
          </p:spPr>
        </p:pic>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slideLayout" Target="../slideLayouts/slideLayout1.xml"/><Relationship Id="rId7" Type="http://schemas.openxmlformats.org/officeDocument/2006/relationships/image" Target="../media/image8.tif"/><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 Id="rId9"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upercomputinginplainenglish@gmail.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hpcc.okstate.edu/cadre-conference" TargetMode="External"/><Relationship Id="rId7" Type="http://schemas.openxmlformats.org/officeDocument/2006/relationships/hyperlink" Target="http://sc18.supercomputing.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cluster2018.github.io/" TargetMode="External"/><Relationship Id="rId5" Type="http://schemas.openxmlformats.org/officeDocument/2006/relationships/hyperlink" Target="https://www.pearc18.pearc.org/" TargetMode="External"/><Relationship Id="rId4" Type="http://schemas.openxmlformats.org/officeDocument/2006/relationships/hyperlink" Target="http://www.linuxclustersinstitute.org/workshops/"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1.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2.wmf"/><Relationship Id="rId4" Type="http://schemas.openxmlformats.org/officeDocument/2006/relationships/image" Target="../media/image11.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youtube.com/watch?v=8k1UOEYIQRo"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xml.rels><?xml version="1.0" encoding="UTF-8" standalone="yes"?>
<Relationships xmlns="http://schemas.openxmlformats.org/package/2006/relationships"><Relationship Id="rId3" Type="http://schemas.openxmlformats.org/officeDocument/2006/relationships/hyperlink" Target="mailto:supercomputinginplainenglish@gmai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5.xml.rels><?xml version="1.0" encoding="UTF-8" standalone="yes"?>
<Relationships xmlns="http://schemas.openxmlformats.org/package/2006/relationships"><Relationship Id="rId8" Type="http://schemas.openxmlformats.org/officeDocument/2006/relationships/hyperlink" Target="https://www.ibm.com/support/knowledgecenter/SSFK3V_2.3.0/com.ibm.cluster.pe.v2r3.pe400.doc/am106_mpibeo.htm)" TargetMode="External"/><Relationship Id="rId3" Type="http://schemas.openxmlformats.org/officeDocument/2006/relationships/hyperlink" Target="http://www.mpich.org/" TargetMode="External"/><Relationship Id="rId7" Type="http://schemas.openxmlformats.org/officeDocument/2006/relationships/hyperlink" Target="https://www.ibm.com/support/knowledgecenter/en/SSF4ZA_9.1.3/pmpi_welcome/pmpi_9.1.3.html"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hyperlink" Target="https://msdn.microsoft.com/en-us/library/bb524831(v=vs.85).aspx)" TargetMode="External"/><Relationship Id="rId5" Type="http://schemas.openxmlformats.org/officeDocument/2006/relationships/hyperlink" Target="https://software.intel.com/en-us/intel-mpi-library" TargetMode="External"/><Relationship Id="rId4" Type="http://schemas.openxmlformats.org/officeDocument/2006/relationships/hyperlink" Target="https://www.open-mpi.org/" TargetMode="External"/><Relationship Id="rId9" Type="http://schemas.openxmlformats.org/officeDocument/2006/relationships/hyperlink" Target="https://pubs.cray.com/content/S-2529/17.05/xctm-series-programming-environment-user-guide-1705-s-2529/mpt"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3" Type="http://schemas.openxmlformats.org/officeDocument/2006/relationships/hyperlink" Target="http://www.oscer.ou.edu/educ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5.xml.rels><?xml version="1.0" encoding="UTF-8" standalone="yes"?>
<Relationships xmlns="http://schemas.openxmlformats.org/package/2006/relationships"><Relationship Id="rId3" Type="http://schemas.openxmlformats.org/officeDocument/2006/relationships/hyperlink" Target="http://zoom.us/j/97915847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7.xml.rels><?xml version="1.0" encoding="UTF-8" standalone="yes"?>
<Relationships xmlns="http://schemas.openxmlformats.org/package/2006/relationships"><Relationship Id="rId3" Type="http://schemas.openxmlformats.org/officeDocument/2006/relationships/hyperlink" Target="http://www.twitch.tv/sipe201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76.xml"/><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77.xml.rels><?xml version="1.0" encoding="UTF-8" standalone="yes"?>
<Relationships xmlns="http://schemas.openxmlformats.org/package/2006/relationships"><Relationship Id="rId3" Type="http://schemas.openxmlformats.org/officeDocument/2006/relationships/notesSlide" Target="../notesSlides/notesSlide77.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jwplayer.onenet.net/streams/sipe.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jwplayer.onenet.net/streams/sipebackup.html" TargetMode="Externa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hpcc.okstate.edu/cadre-conference" TargetMode="External"/><Relationship Id="rId7" Type="http://schemas.openxmlformats.org/officeDocument/2006/relationships/hyperlink" Target="http://sc18.supercomputing.org/" TargetMode="External"/><Relationship Id="rId2" Type="http://schemas.openxmlformats.org/officeDocument/2006/relationships/notesSlide" Target="../notesSlides/notesSlide81.xml"/><Relationship Id="rId1" Type="http://schemas.openxmlformats.org/officeDocument/2006/relationships/slideLayout" Target="../slideLayouts/slideLayout2.xml"/><Relationship Id="rId6" Type="http://schemas.openxmlformats.org/officeDocument/2006/relationships/hyperlink" Target="https://cluster2018.github.io/" TargetMode="External"/><Relationship Id="rId5" Type="http://schemas.openxmlformats.org/officeDocument/2006/relationships/hyperlink" Target="https://www.pearc18.pearc.org/" TargetMode="External"/><Relationship Id="rId4" Type="http://schemas.openxmlformats.org/officeDocument/2006/relationships/hyperlink" Target="http://www.linuxclustersinstitute.org/workshops/" TargetMode="External"/></Relationships>
</file>

<file path=ppt/slides/_rels/slide8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hyperlink" Target="http://www.oscer.ou.edu/" TargetMode="External"/><Relationship Id="rId4"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3" Type="http://schemas.openxmlformats.org/officeDocument/2006/relationships/notesSlide" Target="../notesSlides/notesSlide83.xml"/><Relationship Id="rId2" Type="http://schemas.openxmlformats.org/officeDocument/2006/relationships/slideLayout" Target="../slideLayouts/slideLayout6.xml"/><Relationship Id="rId1" Type="http://schemas.openxmlformats.org/officeDocument/2006/relationships/tags" Target="../tags/tag4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44128" y="4863264"/>
            <a:ext cx="7809272" cy="1683785"/>
            <a:chOff x="344128" y="4863264"/>
            <a:chExt cx="7809272" cy="1683785"/>
          </a:xfrm>
        </p:grpSpPr>
        <p:pic>
          <p:nvPicPr>
            <p:cNvPr id="11273" name="Picture 6" descr="ou201_logo"/>
            <p:cNvPicPr>
              <a:picLocks noChangeAspect="1" noChangeArrowheads="1"/>
            </p:cNvPicPr>
            <p:nvPr/>
          </p:nvPicPr>
          <p:blipFill>
            <a:blip r:embed="rId5" cstate="print"/>
            <a:srcRect/>
            <a:stretch>
              <a:fillRect/>
            </a:stretch>
          </p:blipFill>
          <p:spPr bwMode="auto">
            <a:xfrm>
              <a:off x="2357112" y="5361693"/>
              <a:ext cx="588818" cy="781653"/>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3004812" y="5181600"/>
              <a:ext cx="1483086" cy="1066800"/>
            </a:xfrm>
            <a:prstGeom prst="rect">
              <a:avLst/>
            </a:prstGeom>
            <a:noFill/>
            <a:ln w="9525">
              <a:noFill/>
              <a:miter lim="800000"/>
              <a:headEnd/>
              <a:tailEnd/>
            </a:ln>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01345" y="5196849"/>
              <a:ext cx="3652055" cy="623032"/>
            </a:xfrm>
            <a:prstGeom prst="rect">
              <a:avLst/>
            </a:prstGeom>
          </p:spPr>
        </p:pic>
        <p:pic>
          <p:nvPicPr>
            <p:cNvPr id="95234" name="Picture 2" descr="SiPE 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4128" y="4863264"/>
              <a:ext cx="2012984" cy="1550988"/>
            </a:xfrm>
            <a:prstGeom prst="rect">
              <a:avLst/>
            </a:prstGeom>
            <a:noFill/>
            <a:extLst>
              <a:ext uri="{909E8E84-426E-40DD-AFC4-6F175D3DCCD1}">
                <a14:hiddenFill xmlns:a14="http://schemas.microsoft.com/office/drawing/2010/main">
                  <a:solidFill>
                    <a:srgbClr val="FFFFFF"/>
                  </a:solidFill>
                </a14:hiddenFill>
              </a:ext>
            </a:extLst>
          </p:spPr>
        </p:pic>
        <p:pic>
          <p:nvPicPr>
            <p:cNvPr id="95236" name="Picture 4" descr="http://www.oneocii.okepscor.org/wp-content/uploads/2014/02/Logo2-260x100.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82053" y="5819881"/>
              <a:ext cx="1890637" cy="727168"/>
            </a:xfrm>
            <a:prstGeom prst="rect">
              <a:avLst/>
            </a:prstGeom>
            <a:noFill/>
            <a:extLst>
              <a:ext uri="{909E8E84-426E-40DD-AFC4-6F175D3DCCD1}">
                <a14:hiddenFill xmlns:a14="http://schemas.microsoft.com/office/drawing/2010/main">
                  <a:solidFill>
                    <a:srgbClr val="FFFFFF"/>
                  </a:solidFill>
                </a14:hiddenFill>
              </a:ext>
            </a:extLst>
          </p:spPr>
        </p:pic>
      </p:gr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Supercomputing</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in Plain English</a:t>
            </a:r>
            <a:br>
              <a:rPr lang="en-US" sz="4800" dirty="0" smtClean="0">
                <a:effectLst>
                  <a:outerShdw blurRad="38100" dist="38100" dir="2700000" algn="tl">
                    <a:srgbClr val="C0C0C0"/>
                  </a:outerShdw>
                </a:effectLst>
                <a:latin typeface="Arial Black" pitchFamily="34" charset="0"/>
              </a:rPr>
            </a:br>
            <a:r>
              <a:rPr lang="en-US" sz="3600" dirty="0">
                <a:solidFill>
                  <a:schemeClr val="tx1"/>
                </a:solidFill>
              </a:rPr>
              <a:t>Distributed Multiprocessing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344128" y="3238500"/>
            <a:ext cx="8495072" cy="1600200"/>
          </a:xfrm>
        </p:spPr>
        <p:txBody>
          <a:bodyPr/>
          <a:lstStyle/>
          <a:p>
            <a:pPr eaLnBrk="1" hangingPunct="1">
              <a:lnSpc>
                <a:spcPct val="90000"/>
              </a:lnSpc>
              <a:spcBef>
                <a:spcPts val="0"/>
              </a:spcBef>
            </a:pPr>
            <a:r>
              <a:rPr lang="en-US" b="1" dirty="0" smtClean="0"/>
              <a:t>Henry Neeman, University of Oklahoma</a:t>
            </a:r>
          </a:p>
          <a:p>
            <a:pPr eaLnBrk="1" hangingPunct="1">
              <a:lnSpc>
                <a:spcPct val="90000"/>
              </a:lnSpc>
              <a:spcBef>
                <a:spcPts val="0"/>
              </a:spcBef>
            </a:pPr>
            <a:r>
              <a:rPr lang="en-US" sz="1700" b="1" dirty="0" smtClean="0"/>
              <a:t>Director, OU Supercomputing Center for Education &amp; Research (OSCER)</a:t>
            </a:r>
          </a:p>
          <a:p>
            <a:pPr eaLnBrk="1" hangingPunct="1">
              <a:lnSpc>
                <a:spcPct val="90000"/>
              </a:lnSpc>
              <a:spcBef>
                <a:spcPts val="0"/>
              </a:spcBef>
            </a:pPr>
            <a:r>
              <a:rPr lang="en-US" sz="1700" b="1" dirty="0" smtClean="0"/>
              <a:t>Assistant Vice President, Information Technology – Research Strategy Advisor</a:t>
            </a:r>
          </a:p>
          <a:p>
            <a:pPr eaLnBrk="1" hangingPunct="1">
              <a:lnSpc>
                <a:spcPct val="90000"/>
              </a:lnSpc>
              <a:spcBef>
                <a:spcPts val="0"/>
              </a:spcBef>
            </a:pPr>
            <a:r>
              <a:rPr lang="en-US" sz="1700" b="1" dirty="0" smtClean="0"/>
              <a:t>Associate Professor, </a:t>
            </a:r>
            <a:r>
              <a:rPr lang="en-US" sz="1700" b="1" dirty="0" err="1" smtClean="0"/>
              <a:t>Gallogly</a:t>
            </a:r>
            <a:r>
              <a:rPr lang="en-US" sz="1700" b="1" dirty="0" smtClean="0"/>
              <a:t> College of Engineering</a:t>
            </a:r>
          </a:p>
          <a:p>
            <a:pPr eaLnBrk="1" hangingPunct="1">
              <a:lnSpc>
                <a:spcPct val="90000"/>
              </a:lnSpc>
              <a:spcBef>
                <a:spcPts val="0"/>
              </a:spcBef>
            </a:pPr>
            <a:r>
              <a:rPr lang="en-US" sz="1700" b="1" dirty="0" smtClean="0"/>
              <a:t>Adjunct Associate Professor, School of Computer Science</a:t>
            </a:r>
          </a:p>
          <a:p>
            <a:pPr eaLnBrk="1" hangingPunct="1">
              <a:lnSpc>
                <a:spcPct val="90000"/>
              </a:lnSpc>
              <a:spcBef>
                <a:spcPts val="0"/>
              </a:spcBef>
            </a:pPr>
            <a:r>
              <a:rPr lang="en-US" sz="1700" b="1" dirty="0" smtClean="0"/>
              <a:t>Tuesday March 6 2018</a:t>
            </a:r>
          </a:p>
        </p:txBody>
      </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190635242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10</a:t>
            </a:fld>
            <a:endParaRPr lang="en-US"/>
          </a:p>
        </p:txBody>
      </p:sp>
      <p:sp>
        <p:nvSpPr>
          <p:cNvPr id="454658" name="Rectangle 2"/>
          <p:cNvSpPr>
            <a:spLocks noGrp="1" noChangeArrowheads="1"/>
          </p:cNvSpPr>
          <p:nvPr>
            <p:ph type="title"/>
          </p:nvPr>
        </p:nvSpPr>
        <p:spPr/>
        <p:txBody>
          <a:bodyPr/>
          <a:lstStyle/>
          <a:p>
            <a:r>
              <a:rPr lang="en-US" sz="3600" dirty="0" smtClean="0"/>
              <a:t>Toll Free Phone </a:t>
            </a:r>
            <a:r>
              <a:rPr lang="en-US" sz="3600" dirty="0"/>
              <a:t>Bridge</a:t>
            </a:r>
          </a:p>
        </p:txBody>
      </p:sp>
      <p:sp>
        <p:nvSpPr>
          <p:cNvPr id="454659" name="Rectangle 3"/>
          <p:cNvSpPr>
            <a:spLocks noGrp="1" noChangeArrowheads="1"/>
          </p:cNvSpPr>
          <p:nvPr>
            <p:ph type="body" idx="1"/>
          </p:nvPr>
        </p:nvSpPr>
        <p:spPr>
          <a:xfrm>
            <a:off x="533400" y="1371600"/>
            <a:ext cx="8250238" cy="4648200"/>
          </a:xfrm>
        </p:spPr>
        <p:txBody>
          <a:bodyPr/>
          <a:lstStyle/>
          <a:p>
            <a:pPr>
              <a:buFont typeface="Wingdings" pitchFamily="2" charset="2"/>
              <a:buNone/>
            </a:pPr>
            <a:r>
              <a:rPr lang="en-US" b="1" dirty="0" smtClean="0"/>
              <a:t>IF ALL ELSE FAILS</a:t>
            </a:r>
            <a:r>
              <a:rPr lang="en-US" dirty="0" smtClean="0"/>
              <a:t>, </a:t>
            </a:r>
            <a:r>
              <a:rPr lang="en-US" dirty="0"/>
              <a:t>you can </a:t>
            </a:r>
            <a:r>
              <a:rPr lang="en-US" dirty="0" smtClean="0"/>
              <a:t>use our US TOLL phone </a:t>
            </a:r>
            <a:r>
              <a:rPr lang="en-US" dirty="0"/>
              <a:t>bridge:</a:t>
            </a:r>
          </a:p>
          <a:p>
            <a:pPr algn="ctr">
              <a:buFont typeface="Wingdings" pitchFamily="2" charset="2"/>
              <a:buNone/>
            </a:pPr>
            <a:r>
              <a:rPr lang="en-US" dirty="0" smtClean="0"/>
              <a:t>405-325-6688</a:t>
            </a:r>
            <a:endParaRPr lang="en-US" dirty="0"/>
          </a:p>
          <a:p>
            <a:pPr algn="ctr">
              <a:buFont typeface="Wingdings" pitchFamily="2" charset="2"/>
              <a:buNone/>
            </a:pPr>
            <a:r>
              <a:rPr lang="en-US" dirty="0" smtClean="0"/>
              <a:t>684 684 #</a:t>
            </a:r>
            <a:endParaRPr lang="en-US" dirty="0"/>
          </a:p>
          <a:p>
            <a:pPr>
              <a:buFont typeface="Wingdings" pitchFamily="2" charset="2"/>
              <a:buNone/>
            </a:pPr>
            <a:r>
              <a:rPr lang="en-US" dirty="0" smtClean="0"/>
              <a:t>NOTE: This is for </a:t>
            </a:r>
            <a:r>
              <a:rPr lang="en-US" b="1" u="sng" dirty="0" smtClean="0"/>
              <a:t>US</a:t>
            </a:r>
            <a:r>
              <a:rPr lang="en-US" dirty="0" smtClean="0"/>
              <a:t> call-ins </a:t>
            </a:r>
            <a:r>
              <a:rPr lang="en-US" b="1" u="sng" dirty="0" smtClean="0"/>
              <a:t>ONLY</a:t>
            </a:r>
            <a:r>
              <a:rPr lang="en-US" dirty="0" smtClean="0"/>
              <a:t>.</a:t>
            </a:r>
          </a:p>
          <a:p>
            <a:pPr>
              <a:buFont typeface="Wingdings" pitchFamily="2" charset="2"/>
              <a:buNone/>
            </a:pPr>
            <a:r>
              <a:rPr lang="en-US" b="1" dirty="0" smtClean="0"/>
              <a:t>PLEASE MUTE YOURSELF </a:t>
            </a:r>
            <a:r>
              <a:rPr lang="en-US" dirty="0"/>
              <a:t>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smtClean="0"/>
              <a:t>ONLY IF</a:t>
            </a:r>
            <a:r>
              <a:rPr lang="en-US" dirty="0" smtClean="0"/>
              <a:t> you </a:t>
            </a:r>
            <a:r>
              <a:rPr lang="en-US" dirty="0"/>
              <a:t>cannot connect any other way: the phone bridge </a:t>
            </a:r>
            <a:r>
              <a:rPr lang="en-US" dirty="0" smtClean="0"/>
              <a:t>can handle only 100 simultaneous connections, and we have over 1000 participants.</a:t>
            </a:r>
            <a:endParaRPr lang="en-US" dirty="0"/>
          </a:p>
          <a:p>
            <a:pPr>
              <a:buFont typeface="Wingdings" pitchFamily="2" charset="2"/>
              <a:buNone/>
            </a:pPr>
            <a:r>
              <a:rPr lang="en-US" dirty="0"/>
              <a:t>Many thanks to </a:t>
            </a:r>
            <a:r>
              <a:rPr lang="en-US" dirty="0" smtClean="0"/>
              <a:t>OU CIO Eddie </a:t>
            </a:r>
            <a:r>
              <a:rPr lang="en-US" dirty="0" err="1" smtClean="0"/>
              <a:t>Huebsch</a:t>
            </a:r>
            <a:r>
              <a:rPr lang="en-US" dirty="0" smtClean="0"/>
              <a:t> for </a:t>
            </a:r>
            <a:r>
              <a:rPr lang="en-US" dirty="0"/>
              <a:t>providing </a:t>
            </a:r>
            <a:r>
              <a:rPr lang="en-US" dirty="0" smtClean="0"/>
              <a:t>the    </a:t>
            </a:r>
            <a:r>
              <a:rPr lang="en-US" dirty="0"/>
              <a:t>phone bridge</a:t>
            </a:r>
            <a:r>
              <a:rPr lang="en-US" dirty="0" smtClean="0"/>
              <a:t>.</a:t>
            </a:r>
            <a:r>
              <a:rPr lang="en-US" b="1" dirty="0" smtClean="0"/>
              <a:t>.</a:t>
            </a:r>
            <a:endParaRPr lang="en-US" b="1" dirty="0"/>
          </a:p>
        </p:txBody>
      </p:sp>
    </p:spTree>
    <p:extLst>
      <p:ext uri="{BB962C8B-B14F-4D97-AF65-F5344CB8AC3E}">
        <p14:creationId xmlns:p14="http://schemas.microsoft.com/office/powerpoint/2010/main" val="8722304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11</a:t>
            </a:fld>
            <a:endParaRPr lang="en-US"/>
          </a:p>
        </p:txBody>
      </p:sp>
      <p:sp>
        <p:nvSpPr>
          <p:cNvPr id="465922" name="Rectangle 2"/>
          <p:cNvSpPr>
            <a:spLocks noGrp="1" noChangeArrowheads="1"/>
          </p:cNvSpPr>
          <p:nvPr>
            <p:ph type="title"/>
          </p:nvPr>
        </p:nvSpPr>
        <p:spPr/>
        <p:txBody>
          <a:bodyPr/>
          <a:lstStyle/>
          <a:p>
            <a:r>
              <a:rPr lang="en-US" sz="3600" dirty="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a:t>
            </a:r>
            <a:r>
              <a:rPr lang="en-US" b="1" u="sng" dirty="0" smtClean="0"/>
              <a:t>PLEASE MUTE YOURSELF</a:t>
            </a:r>
            <a:r>
              <a:rPr lang="en-US" dirty="0" smtClean="0"/>
              <a:t>,  so </a:t>
            </a:r>
            <a:r>
              <a:rPr lang="en-US" dirty="0"/>
              <a:t>that we cannot hear you</a:t>
            </a:r>
            <a:r>
              <a:rPr lang="en-US" dirty="0" smtClean="0"/>
              <a:t>.</a:t>
            </a:r>
          </a:p>
          <a:p>
            <a:pPr>
              <a:buFont typeface="Wingdings" pitchFamily="2" charset="2"/>
              <a:buNone/>
            </a:pPr>
            <a:r>
              <a:rPr lang="en-US" dirty="0" smtClean="0"/>
              <a:t>(For YouTube, Twitch and </a:t>
            </a:r>
            <a:r>
              <a:rPr lang="en-US" dirty="0" err="1" smtClean="0"/>
              <a:t>Wowza</a:t>
            </a:r>
            <a:r>
              <a:rPr lang="en-US" dirty="0" smtClean="0"/>
              <a:t>, you don’t need to do that, because the information only goes from us to you, not from you to us.)</a:t>
            </a:r>
            <a:endParaRPr lang="en-US" dirty="0"/>
          </a:p>
          <a:p>
            <a:pPr>
              <a:buFont typeface="Wingdings" pitchFamily="2" charset="2"/>
              <a:buNone/>
            </a:pPr>
            <a:r>
              <a:rPr lang="en-US" dirty="0"/>
              <a:t>At OU, we will turn off the sound on all conferencing technologies.</a:t>
            </a:r>
          </a:p>
          <a:p>
            <a:pPr>
              <a:buFont typeface="Wingdings" pitchFamily="2" charset="2"/>
              <a:buNone/>
            </a:pPr>
            <a:r>
              <a:rPr lang="en-US" dirty="0"/>
              <a:t>That way, we won’t have problems with </a:t>
            </a:r>
            <a:r>
              <a:rPr lang="en-US" b="1" dirty="0"/>
              <a:t>echo cancellation</a:t>
            </a:r>
            <a:r>
              <a:rPr lang="en-US" dirty="0"/>
              <a:t>.</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a:t>
            </a:r>
            <a:r>
              <a:rPr lang="en-US" dirty="0" smtClean="0"/>
              <a:t>e-mail.</a:t>
            </a:r>
          </a:p>
          <a:p>
            <a:pPr>
              <a:buFont typeface="Wingdings" pitchFamily="2" charset="2"/>
              <a:buNone/>
            </a:pPr>
            <a:r>
              <a:rPr lang="en-US" b="1" dirty="0" smtClean="0"/>
              <a:t>PLEASE MUTE YOURSELF.</a:t>
            </a:r>
            <a:endParaRPr lang="en-US" b="1" dirty="0"/>
          </a:p>
        </p:txBody>
      </p:sp>
    </p:spTree>
    <p:extLst>
      <p:ext uri="{BB962C8B-B14F-4D97-AF65-F5344CB8AC3E}">
        <p14:creationId xmlns:p14="http://schemas.microsoft.com/office/powerpoint/2010/main" val="87807934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12</a:t>
            </a:fld>
            <a:endParaRPr lang="en-US"/>
          </a:p>
        </p:txBody>
      </p:sp>
      <p:sp>
        <p:nvSpPr>
          <p:cNvPr id="455682" name="Rectangle 2"/>
          <p:cNvSpPr>
            <a:spLocks noGrp="1" noChangeArrowheads="1"/>
          </p:cNvSpPr>
          <p:nvPr>
            <p:ph type="title"/>
          </p:nvPr>
        </p:nvSpPr>
        <p:spPr/>
        <p:txBody>
          <a:bodyPr/>
          <a:lstStyle/>
          <a:p>
            <a:r>
              <a:rPr lang="en-US" sz="3600" dirty="0"/>
              <a:t>Questions </a:t>
            </a:r>
            <a:r>
              <a:rPr lang="en-US" sz="3600" dirty="0" smtClean="0"/>
              <a:t>via E-mail Only</a:t>
            </a:r>
            <a:endParaRPr lang="en-US" sz="3600" dirty="0"/>
          </a:p>
        </p:txBody>
      </p:sp>
      <p:sp>
        <p:nvSpPr>
          <p:cNvPr id="455683" name="Rectangle 3"/>
          <p:cNvSpPr>
            <a:spLocks noGrp="1" noChangeArrowheads="1"/>
          </p:cNvSpPr>
          <p:nvPr>
            <p:ph type="body" idx="1"/>
          </p:nvPr>
        </p:nvSpPr>
        <p:spPr>
          <a:xfrm>
            <a:off x="609600" y="1371600"/>
            <a:ext cx="8174038" cy="4648200"/>
          </a:xfrm>
        </p:spPr>
        <p:txBody>
          <a:bodyPr/>
          <a:lstStyle/>
          <a:p>
            <a:pPr>
              <a:lnSpc>
                <a:spcPct val="90000"/>
              </a:lnSpc>
              <a:buFont typeface="Wingdings" pitchFamily="2" charset="2"/>
              <a:buNone/>
            </a:pPr>
            <a:r>
              <a:rPr lang="en-US" dirty="0"/>
              <a:t>Ask questions </a:t>
            </a:r>
            <a:r>
              <a:rPr lang="en-US" dirty="0" smtClean="0"/>
              <a:t>by sending e-mail to:</a:t>
            </a:r>
          </a:p>
          <a:p>
            <a:pPr>
              <a:lnSpc>
                <a:spcPct val="90000"/>
              </a:lnSpc>
              <a:buFont typeface="Wingdings" pitchFamily="2" charset="2"/>
              <a:buNone/>
            </a:pPr>
            <a:endParaRPr lang="en-US" dirty="0" smtClean="0"/>
          </a:p>
          <a:p>
            <a:pPr algn="ctr">
              <a:lnSpc>
                <a:spcPct val="90000"/>
              </a:lnSpc>
              <a:buFont typeface="Wingdings" pitchFamily="2" charset="2"/>
              <a:buNone/>
            </a:pPr>
            <a:r>
              <a:rPr lang="en-US" dirty="0" smtClean="0">
                <a:latin typeface="Courier New" pitchFamily="49" charset="0"/>
                <a:cs typeface="Courier New" pitchFamily="49" charset="0"/>
                <a:hlinkClick r:id="rId3"/>
              </a:rPr>
              <a:t>supercomputinginplainenglish@gmail.com</a:t>
            </a:r>
            <a:endParaRPr lang="en-US" dirty="0"/>
          </a:p>
          <a:p>
            <a:pPr>
              <a:lnSpc>
                <a:spcPct val="80000"/>
              </a:lnSpc>
              <a:buFont typeface="Wingdings" pitchFamily="2" charset="2"/>
              <a:buNone/>
            </a:pPr>
            <a:endParaRPr lang="en-US" dirty="0"/>
          </a:p>
          <a:p>
            <a:pPr>
              <a:lnSpc>
                <a:spcPct val="80000"/>
              </a:lnSpc>
              <a:buFont typeface="Wingdings" pitchFamily="2" charset="2"/>
              <a:buNone/>
            </a:pPr>
            <a:r>
              <a:rPr lang="en-US" dirty="0"/>
              <a:t>All questions will be read out loud and then answered out loud</a:t>
            </a:r>
            <a:r>
              <a:rPr lang="en-US" dirty="0" smtClean="0"/>
              <a:t>.</a:t>
            </a:r>
          </a:p>
          <a:p>
            <a:pPr>
              <a:lnSpc>
                <a:spcPct val="80000"/>
              </a:lnSpc>
              <a:buFont typeface="Wingdings" pitchFamily="2" charset="2"/>
              <a:buNone/>
            </a:pPr>
            <a:endParaRPr lang="en-US" dirty="0"/>
          </a:p>
          <a:p>
            <a:pPr>
              <a:lnSpc>
                <a:spcPct val="80000"/>
              </a:lnSpc>
              <a:buFont typeface="Wingdings" pitchFamily="2" charset="2"/>
              <a:buNone/>
            </a:pPr>
            <a:r>
              <a:rPr lang="en-US" b="1" dirty="0" smtClean="0"/>
              <a:t>DON’T USE CHAT OR VOICE FOR QUESTIONS!</a:t>
            </a:r>
          </a:p>
          <a:p>
            <a:pPr>
              <a:lnSpc>
                <a:spcPct val="80000"/>
              </a:lnSpc>
              <a:buFont typeface="Wingdings" pitchFamily="2" charset="2"/>
              <a:buNone/>
            </a:pPr>
            <a:endParaRPr lang="en-US" dirty="0"/>
          </a:p>
          <a:p>
            <a:pPr>
              <a:lnSpc>
                <a:spcPct val="80000"/>
              </a:lnSpc>
              <a:buFont typeface="Wingdings" pitchFamily="2" charset="2"/>
              <a:buNone/>
            </a:pPr>
            <a:r>
              <a:rPr lang="en-US" dirty="0" smtClean="0"/>
              <a:t>No one will be monitoring any of the chats, and if we can hear your question, you’re creating an </a:t>
            </a:r>
            <a:r>
              <a:rPr lang="en-US" b="1" dirty="0" smtClean="0"/>
              <a:t>echo cancellation </a:t>
            </a:r>
            <a:r>
              <a:rPr lang="en-US" dirty="0" smtClean="0"/>
              <a:t>problem.</a:t>
            </a:r>
          </a:p>
          <a:p>
            <a:pPr>
              <a:lnSpc>
                <a:spcPct val="80000"/>
              </a:lnSpc>
              <a:buFont typeface="Wingdings" pitchFamily="2" charset="2"/>
              <a:buNone/>
            </a:pPr>
            <a:endParaRPr lang="en-US" dirty="0"/>
          </a:p>
          <a:p>
            <a:pPr>
              <a:lnSpc>
                <a:spcPct val="80000"/>
              </a:lnSpc>
              <a:buFont typeface="Wingdings" pitchFamily="2" charset="2"/>
              <a:buNone/>
            </a:pPr>
            <a:r>
              <a:rPr lang="en-US" b="1" dirty="0" smtClean="0"/>
              <a:t>PLEASE MUTE YOURSELF.</a:t>
            </a:r>
          </a:p>
          <a:p>
            <a:pPr>
              <a:lnSpc>
                <a:spcPct val="80000"/>
              </a:lnSpc>
              <a:buFont typeface="Wingdings" pitchFamily="2" charset="2"/>
              <a:buNone/>
            </a:pPr>
            <a:r>
              <a:rPr lang="en-US" b="1" dirty="0" smtClean="0"/>
              <a:t>PLEASE MUTE YOURSELF.</a:t>
            </a:r>
            <a:endParaRPr lang="en-US" b="1" dirty="0"/>
          </a:p>
        </p:txBody>
      </p:sp>
    </p:spTree>
    <p:extLst>
      <p:ext uri="{BB962C8B-B14F-4D97-AF65-F5344CB8AC3E}">
        <p14:creationId xmlns:p14="http://schemas.microsoft.com/office/powerpoint/2010/main" val="95632917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Onsite: Talent Release Form</a:t>
            </a:r>
            <a:endParaRPr lang="en-US" dirty="0"/>
          </a:p>
        </p:txBody>
      </p:sp>
      <p:sp>
        <p:nvSpPr>
          <p:cNvPr id="3" name="Content Placeholder 2"/>
          <p:cNvSpPr>
            <a:spLocks noGrp="1"/>
          </p:cNvSpPr>
          <p:nvPr>
            <p:ph idx="1"/>
          </p:nvPr>
        </p:nvSpPr>
        <p:spPr/>
        <p:txBody>
          <a:bodyPr/>
          <a:lstStyle/>
          <a:p>
            <a:pPr marL="0" indent="0">
              <a:buNone/>
            </a:pPr>
            <a:r>
              <a:rPr lang="en-US" dirty="0" smtClean="0"/>
              <a:t>If you’re attending onsite, you </a:t>
            </a:r>
            <a:r>
              <a:rPr lang="en-US" b="1" u="sng" dirty="0" smtClean="0"/>
              <a:t>MUST</a:t>
            </a:r>
            <a:r>
              <a:rPr lang="en-US" dirty="0" smtClean="0"/>
              <a:t> do one of the following:</a:t>
            </a:r>
          </a:p>
          <a:p>
            <a:r>
              <a:rPr lang="en-US" dirty="0" smtClean="0"/>
              <a:t>complete and sign the Talent Release Form,</a:t>
            </a:r>
          </a:p>
          <a:p>
            <a:pPr marL="0" indent="0">
              <a:buNone/>
            </a:pPr>
            <a:r>
              <a:rPr lang="en-US" b="1" dirty="0" smtClean="0"/>
              <a:t>OR</a:t>
            </a:r>
          </a:p>
          <a:p>
            <a:r>
              <a:rPr lang="en-US" dirty="0" smtClean="0"/>
              <a:t>sit behind the cameras (where you can’t be seen) and don’t talk at all.</a:t>
            </a:r>
          </a:p>
          <a:p>
            <a:pPr marL="0" indent="0">
              <a:buNone/>
            </a:pPr>
            <a:endParaRPr lang="en-US" dirty="0"/>
          </a:p>
          <a:p>
            <a:pPr marL="0" indent="0">
              <a:buNone/>
            </a:pPr>
            <a:r>
              <a:rPr lang="en-US" dirty="0" smtClean="0"/>
              <a:t>If you aren’t onsite, then </a:t>
            </a:r>
            <a:r>
              <a:rPr lang="en-US" b="1" dirty="0" smtClean="0"/>
              <a:t>PLEASE </a:t>
            </a:r>
            <a:r>
              <a:rPr lang="en-US" b="1" dirty="0"/>
              <a:t>MUTE YOURSELF.</a:t>
            </a:r>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n-US" dirty="0"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13</a:t>
            </a:fld>
            <a:endParaRPr lang="en-US"/>
          </a:p>
        </p:txBody>
      </p:sp>
    </p:spTree>
    <p:extLst>
      <p:ext uri="{BB962C8B-B14F-4D97-AF65-F5344CB8AC3E}">
        <p14:creationId xmlns:p14="http://schemas.microsoft.com/office/powerpoint/2010/main" val="172633807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outerShdw blurRad="38100" dist="38100" dir="2700000" algn="tl">
                    <a:srgbClr val="000000">
                      <a:alpha val="43137"/>
                    </a:srgbClr>
                  </a:outerShdw>
                </a:effectLst>
              </a:rPr>
              <a:t>TENTATIVE</a:t>
            </a:r>
            <a:r>
              <a:rPr lang="en-US" dirty="0" smtClean="0">
                <a:effectLst>
                  <a:outerShdw blurRad="38100" dist="38100" dir="2700000" algn="tl">
                    <a:srgbClr val="000000">
                      <a:alpha val="43137"/>
                    </a:srgbClr>
                  </a:outerShdw>
                </a:effectLst>
              </a:rPr>
              <a:t> </a:t>
            </a:r>
            <a:r>
              <a:rPr lang="en-US" dirty="0" smtClean="0"/>
              <a:t>Schedule</a:t>
            </a:r>
            <a:endParaRPr lang="en-US" dirty="0"/>
          </a:p>
        </p:txBody>
      </p:sp>
      <p:sp>
        <p:nvSpPr>
          <p:cNvPr id="3" name="Content Placeholder 2"/>
          <p:cNvSpPr>
            <a:spLocks noGrp="1"/>
          </p:cNvSpPr>
          <p:nvPr>
            <p:ph idx="1"/>
          </p:nvPr>
        </p:nvSpPr>
        <p:spPr>
          <a:xfrm>
            <a:off x="609600" y="1371600"/>
            <a:ext cx="8001000" cy="4648200"/>
          </a:xfrm>
        </p:spPr>
        <p:txBody>
          <a:bodyPr/>
          <a:lstStyle/>
          <a:p>
            <a:pPr marL="0" indent="0">
              <a:spcBef>
                <a:spcPts val="0"/>
              </a:spcBef>
              <a:buNone/>
            </a:pPr>
            <a:r>
              <a:rPr lang="en-US" sz="2000" dirty="0"/>
              <a:t>Tue </a:t>
            </a:r>
            <a:r>
              <a:rPr lang="en-US" sz="2000" dirty="0" smtClean="0"/>
              <a:t>Jan 23: Storage: </a:t>
            </a:r>
            <a:r>
              <a:rPr lang="en-US" sz="2000" dirty="0"/>
              <a:t>What the Heck is Supercomputing?</a:t>
            </a:r>
          </a:p>
          <a:p>
            <a:pPr marL="0" indent="0">
              <a:spcBef>
                <a:spcPts val="0"/>
              </a:spcBef>
              <a:buNone/>
            </a:pPr>
            <a:r>
              <a:rPr lang="en-US" sz="2000" dirty="0"/>
              <a:t>Tue Jan </a:t>
            </a:r>
            <a:r>
              <a:rPr lang="en-US" sz="2000" dirty="0" smtClean="0"/>
              <a:t>30: </a:t>
            </a:r>
            <a:r>
              <a:rPr lang="en-US" sz="2000" dirty="0"/>
              <a:t>The Tyranny of the Storage </a:t>
            </a:r>
            <a:r>
              <a:rPr lang="en-US" sz="2000" dirty="0" smtClean="0"/>
              <a:t>Hierarchy Part I</a:t>
            </a:r>
          </a:p>
          <a:p>
            <a:pPr marL="0" indent="0">
              <a:spcBef>
                <a:spcPts val="0"/>
              </a:spcBef>
              <a:buNone/>
            </a:pPr>
            <a:r>
              <a:rPr lang="en-US" sz="2000" dirty="0"/>
              <a:t>Tue </a:t>
            </a:r>
            <a:r>
              <a:rPr lang="en-US" sz="2000" dirty="0" smtClean="0"/>
              <a:t>Feb  </a:t>
            </a:r>
            <a:r>
              <a:rPr lang="en-US" sz="1000" dirty="0" smtClean="0"/>
              <a:t> </a:t>
            </a:r>
            <a:r>
              <a:rPr lang="en-US" sz="2000" dirty="0" smtClean="0"/>
              <a:t>6: </a:t>
            </a:r>
            <a:r>
              <a:rPr lang="en-US" sz="2000" dirty="0"/>
              <a:t>The Tyranny of the Storage Hierarchy Part </a:t>
            </a:r>
            <a:r>
              <a:rPr lang="en-US" sz="2000" dirty="0" smtClean="0"/>
              <a:t>II</a:t>
            </a:r>
            <a:endParaRPr lang="en-US" sz="2000" dirty="0"/>
          </a:p>
          <a:p>
            <a:pPr marL="0" indent="0">
              <a:spcBef>
                <a:spcPts val="0"/>
              </a:spcBef>
              <a:buNone/>
            </a:pPr>
            <a:r>
              <a:rPr lang="en-US" sz="2000" dirty="0" smtClean="0"/>
              <a:t>Tue </a:t>
            </a:r>
            <a:r>
              <a:rPr lang="en-US" sz="2000" dirty="0"/>
              <a:t>Feb </a:t>
            </a:r>
            <a:r>
              <a:rPr lang="en-US" sz="2000" dirty="0" smtClean="0"/>
              <a:t>13: </a:t>
            </a:r>
            <a:r>
              <a:rPr lang="en-US" sz="2000" dirty="0"/>
              <a:t>Instruction Level Parallelism</a:t>
            </a:r>
          </a:p>
          <a:p>
            <a:pPr marL="0" indent="0">
              <a:spcBef>
                <a:spcPts val="0"/>
              </a:spcBef>
              <a:buNone/>
            </a:pPr>
            <a:r>
              <a:rPr lang="en-US" sz="2000" dirty="0"/>
              <a:t>Tue Feb </a:t>
            </a:r>
            <a:r>
              <a:rPr lang="en-US" sz="2000" dirty="0" smtClean="0"/>
              <a:t>20: </a:t>
            </a:r>
            <a:r>
              <a:rPr lang="en-US" sz="2000" dirty="0"/>
              <a:t>Stupid Compiler Tricks</a:t>
            </a:r>
          </a:p>
          <a:p>
            <a:pPr marL="0" indent="0">
              <a:spcBef>
                <a:spcPts val="0"/>
              </a:spcBef>
              <a:buNone/>
            </a:pPr>
            <a:r>
              <a:rPr lang="en-US" sz="2000" dirty="0"/>
              <a:t>Tue Feb </a:t>
            </a:r>
            <a:r>
              <a:rPr lang="en-US" sz="2000" dirty="0" smtClean="0"/>
              <a:t>27: Distributed Par </a:t>
            </a:r>
            <a:r>
              <a:rPr lang="en-US" sz="2000" dirty="0"/>
              <a:t>Multithreading</a:t>
            </a:r>
          </a:p>
          <a:p>
            <a:pPr marL="0" indent="0">
              <a:spcBef>
                <a:spcPts val="0"/>
              </a:spcBef>
              <a:buNone/>
            </a:pPr>
            <a:r>
              <a:rPr lang="en-US" sz="2000" dirty="0"/>
              <a:t>Tue </a:t>
            </a:r>
            <a:r>
              <a:rPr lang="en-US" sz="2000" dirty="0" smtClean="0"/>
              <a:t>March   6: </a:t>
            </a:r>
            <a:r>
              <a:rPr lang="en-US" sz="2000" dirty="0"/>
              <a:t>Distributed </a:t>
            </a:r>
            <a:r>
              <a:rPr lang="en-US" sz="2000" dirty="0" smtClean="0"/>
              <a:t>Multiprocessing</a:t>
            </a:r>
          </a:p>
          <a:p>
            <a:pPr marL="0" indent="0">
              <a:spcBef>
                <a:spcPts val="0"/>
              </a:spcBef>
              <a:buNone/>
            </a:pPr>
            <a:r>
              <a:rPr lang="en-US" sz="2000" dirty="0"/>
              <a:t>Tue March </a:t>
            </a:r>
            <a:r>
              <a:rPr lang="en-US" sz="2000" dirty="0" smtClean="0"/>
              <a:t>13: </a:t>
            </a:r>
            <a:r>
              <a:rPr lang="en-US" sz="2000" b="1" dirty="0"/>
              <a:t>NO SESSION </a:t>
            </a:r>
            <a:r>
              <a:rPr lang="en-US" sz="2000" dirty="0" smtClean="0"/>
              <a:t>(Henry business travel)</a:t>
            </a:r>
            <a:endParaRPr lang="en-US" sz="2000" dirty="0"/>
          </a:p>
          <a:p>
            <a:pPr marL="0" indent="0">
              <a:spcBef>
                <a:spcPts val="0"/>
              </a:spcBef>
              <a:buNone/>
            </a:pPr>
            <a:r>
              <a:rPr lang="en-US" sz="2000" dirty="0"/>
              <a:t>Tue March 20: </a:t>
            </a:r>
            <a:r>
              <a:rPr lang="en-US" sz="2000" b="1" dirty="0"/>
              <a:t>NO SESSION </a:t>
            </a:r>
            <a:r>
              <a:rPr lang="en-US" sz="2000" dirty="0"/>
              <a:t>(OU's Spring Break)</a:t>
            </a:r>
          </a:p>
          <a:p>
            <a:pPr marL="0" indent="0">
              <a:spcBef>
                <a:spcPts val="0"/>
              </a:spcBef>
              <a:buNone/>
            </a:pPr>
            <a:r>
              <a:rPr lang="en-US" sz="2000" dirty="0" smtClean="0"/>
              <a:t>Tue March 27: </a:t>
            </a:r>
            <a:r>
              <a:rPr lang="en-US" sz="2000" dirty="0"/>
              <a:t>Applications and Types of Parallelism</a:t>
            </a:r>
          </a:p>
          <a:p>
            <a:pPr marL="0" indent="0">
              <a:spcBef>
                <a:spcPts val="0"/>
              </a:spcBef>
              <a:buNone/>
            </a:pPr>
            <a:r>
              <a:rPr lang="en-US" sz="2000" dirty="0" smtClean="0"/>
              <a:t>Tue Apr   3: </a:t>
            </a:r>
            <a:r>
              <a:rPr lang="en-US" sz="2000" dirty="0"/>
              <a:t>Multicore Madness</a:t>
            </a:r>
          </a:p>
          <a:p>
            <a:pPr marL="0" indent="0">
              <a:spcBef>
                <a:spcPts val="0"/>
              </a:spcBef>
              <a:buNone/>
            </a:pPr>
            <a:r>
              <a:rPr lang="en-US" sz="2000" dirty="0" smtClean="0"/>
              <a:t>Tue Apr 10: </a:t>
            </a:r>
            <a:r>
              <a:rPr lang="en-US" sz="2000" dirty="0"/>
              <a:t>High Throughput </a:t>
            </a:r>
            <a:r>
              <a:rPr lang="en-US" sz="2000" dirty="0" smtClean="0"/>
              <a:t>Computing</a:t>
            </a:r>
          </a:p>
          <a:p>
            <a:pPr marL="0" indent="0">
              <a:spcBef>
                <a:spcPts val="0"/>
              </a:spcBef>
              <a:buNone/>
            </a:pPr>
            <a:r>
              <a:rPr lang="en-US" sz="2000" dirty="0" smtClean="0"/>
              <a:t>Tue Apr 17: </a:t>
            </a:r>
            <a:r>
              <a:rPr lang="en-US" sz="2000" b="1" dirty="0" smtClean="0"/>
              <a:t>NO SESSION </a:t>
            </a:r>
            <a:r>
              <a:rPr lang="en-US" sz="2000" dirty="0" smtClean="0"/>
              <a:t>(Henry business travel)</a:t>
            </a:r>
            <a:endParaRPr lang="en-US" sz="2000" dirty="0"/>
          </a:p>
          <a:p>
            <a:pPr marL="0" indent="0">
              <a:spcBef>
                <a:spcPts val="0"/>
              </a:spcBef>
              <a:buNone/>
            </a:pPr>
            <a:r>
              <a:rPr lang="en-US" sz="2000" dirty="0" smtClean="0"/>
              <a:t>Tue </a:t>
            </a:r>
            <a:r>
              <a:rPr lang="en-US" sz="2000" dirty="0"/>
              <a:t>Apr </a:t>
            </a:r>
            <a:r>
              <a:rPr lang="en-US" sz="2000" dirty="0" smtClean="0"/>
              <a:t>24: </a:t>
            </a:r>
            <a:r>
              <a:rPr lang="en-US" sz="2000" dirty="0"/>
              <a:t>GPGPU: Number Crunching in Your Graphics Card</a:t>
            </a:r>
          </a:p>
          <a:p>
            <a:pPr marL="0" indent="0">
              <a:spcBef>
                <a:spcPts val="0"/>
              </a:spcBef>
              <a:buNone/>
            </a:pPr>
            <a:r>
              <a:rPr lang="en-US" sz="2000" dirty="0"/>
              <a:t>Tue </a:t>
            </a:r>
            <a:r>
              <a:rPr lang="en-US" sz="2000" dirty="0" smtClean="0"/>
              <a:t>May  1: </a:t>
            </a:r>
            <a:r>
              <a:rPr lang="en-US" sz="2000" dirty="0"/>
              <a:t>Grab Bag: Scientific Libraries, I/O Libraries, </a:t>
            </a:r>
            <a:r>
              <a:rPr lang="en-US" sz="2000" dirty="0" smtClean="0"/>
              <a:t>Visualization</a:t>
            </a:r>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n-US" dirty="0"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14</a:t>
            </a:fld>
            <a:endParaRPr lang="en-US"/>
          </a:p>
        </p:txBody>
      </p:sp>
    </p:spTree>
    <p:extLst>
      <p:ext uri="{BB962C8B-B14F-4D97-AF65-F5344CB8AC3E}">
        <p14:creationId xmlns:p14="http://schemas.microsoft.com/office/powerpoint/2010/main" val="166398517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15</a:t>
            </a:fld>
            <a:endParaRPr lang="en-US"/>
          </a:p>
        </p:txBody>
      </p:sp>
      <p:sp>
        <p:nvSpPr>
          <p:cNvPr id="468994" name="Rectangle 2"/>
          <p:cNvSpPr>
            <a:spLocks noGrp="1" noChangeArrowheads="1"/>
          </p:cNvSpPr>
          <p:nvPr>
            <p:ph type="title"/>
          </p:nvPr>
        </p:nvSpPr>
        <p:spPr/>
        <p:txBody>
          <a:bodyPr/>
          <a:lstStyle/>
          <a:p>
            <a:r>
              <a:rPr lang="en-US" sz="3600" dirty="0"/>
              <a:t>Thanks for helping!</a:t>
            </a:r>
          </a:p>
        </p:txBody>
      </p:sp>
      <p:sp>
        <p:nvSpPr>
          <p:cNvPr id="468995" name="Rectangle 3"/>
          <p:cNvSpPr>
            <a:spLocks noGrp="1" noChangeArrowheads="1"/>
          </p:cNvSpPr>
          <p:nvPr>
            <p:ph type="body" idx="1"/>
          </p:nvPr>
        </p:nvSpPr>
        <p:spPr/>
        <p:txBody>
          <a:bodyPr/>
          <a:lstStyle/>
          <a:p>
            <a:pPr>
              <a:lnSpc>
                <a:spcPct val="90000"/>
              </a:lnSpc>
            </a:pPr>
            <a:r>
              <a:rPr lang="en-US" dirty="0" smtClean="0"/>
              <a:t>OU IT</a:t>
            </a:r>
          </a:p>
          <a:p>
            <a:pPr lvl="1">
              <a:lnSpc>
                <a:spcPct val="90000"/>
              </a:lnSpc>
            </a:pPr>
            <a:r>
              <a:rPr lang="en-US" dirty="0" smtClean="0"/>
              <a:t>OSCER </a:t>
            </a:r>
            <a:r>
              <a:rPr lang="en-US" dirty="0"/>
              <a:t>operations staff </a:t>
            </a:r>
            <a:r>
              <a:rPr lang="en-US" dirty="0" smtClean="0"/>
              <a:t>(Dave </a:t>
            </a:r>
            <a:r>
              <a:rPr lang="en-US" dirty="0"/>
              <a:t>Akin, Patrick </a:t>
            </a:r>
            <a:r>
              <a:rPr lang="en-US" dirty="0" smtClean="0"/>
              <a:t>Calhoun, Kali McLennan, Jason </a:t>
            </a:r>
            <a:r>
              <a:rPr lang="en-US" dirty="0" err="1" smtClean="0"/>
              <a:t>Speckman</a:t>
            </a:r>
            <a:r>
              <a:rPr lang="en-US" dirty="0" smtClean="0"/>
              <a:t>, Brett Zimmerman)</a:t>
            </a:r>
          </a:p>
          <a:p>
            <a:pPr lvl="1">
              <a:lnSpc>
                <a:spcPct val="90000"/>
              </a:lnSpc>
            </a:pPr>
            <a:r>
              <a:rPr lang="en-US" dirty="0" smtClean="0"/>
              <a:t>OSCER Research Computing Facilitators (Jim Ferguson, Horst Severini)</a:t>
            </a:r>
          </a:p>
          <a:p>
            <a:pPr lvl="1">
              <a:lnSpc>
                <a:spcPct val="90000"/>
              </a:lnSpc>
            </a:pPr>
            <a:r>
              <a:rPr lang="en-US" dirty="0" smtClean="0"/>
              <a:t>Debi </a:t>
            </a:r>
            <a:r>
              <a:rPr lang="en-US" dirty="0" err="1" smtClean="0"/>
              <a:t>Gentis</a:t>
            </a:r>
            <a:r>
              <a:rPr lang="en-US" dirty="0" smtClean="0"/>
              <a:t>, OSCER Coordinator</a:t>
            </a:r>
          </a:p>
          <a:p>
            <a:pPr lvl="1">
              <a:lnSpc>
                <a:spcPct val="90000"/>
              </a:lnSpc>
            </a:pPr>
            <a:r>
              <a:rPr lang="en-US" dirty="0" smtClean="0"/>
              <a:t>Kyle Dudgeon, OSCER Manager of Operations</a:t>
            </a:r>
          </a:p>
          <a:p>
            <a:pPr lvl="1">
              <a:lnSpc>
                <a:spcPct val="90000"/>
              </a:lnSpc>
            </a:pPr>
            <a:r>
              <a:rPr lang="en-US" dirty="0" smtClean="0"/>
              <a:t>Ashish </a:t>
            </a:r>
            <a:r>
              <a:rPr lang="en-US" dirty="0" err="1" smtClean="0"/>
              <a:t>Pai</a:t>
            </a:r>
            <a:r>
              <a:rPr lang="en-US" dirty="0" smtClean="0"/>
              <a:t>, </a:t>
            </a:r>
            <a:r>
              <a:rPr lang="en-US" dirty="0"/>
              <a:t>Managing Director for Research IT </a:t>
            </a:r>
            <a:r>
              <a:rPr lang="en-US" dirty="0" smtClean="0"/>
              <a:t>Services</a:t>
            </a:r>
            <a:endParaRPr lang="en-US" dirty="0"/>
          </a:p>
          <a:p>
            <a:pPr lvl="1">
              <a:lnSpc>
                <a:spcPct val="90000"/>
              </a:lnSpc>
            </a:pPr>
            <a:r>
              <a:rPr lang="en-US" dirty="0" smtClean="0"/>
              <a:t>The OU IT network team</a:t>
            </a:r>
          </a:p>
          <a:p>
            <a:pPr lvl="1">
              <a:lnSpc>
                <a:spcPct val="90000"/>
              </a:lnSpc>
            </a:pPr>
            <a:r>
              <a:rPr lang="en-US" dirty="0" smtClean="0"/>
              <a:t>OU CIO Eddie </a:t>
            </a:r>
            <a:r>
              <a:rPr lang="en-US" dirty="0" err="1" smtClean="0"/>
              <a:t>Huebsch</a:t>
            </a:r>
            <a:endParaRPr lang="en-US" dirty="0"/>
          </a:p>
          <a:p>
            <a:pPr>
              <a:lnSpc>
                <a:spcPct val="90000"/>
              </a:lnSpc>
            </a:pPr>
            <a:r>
              <a:rPr lang="en-US" dirty="0" smtClean="0"/>
              <a:t>OneNet: Skyler Donahue</a:t>
            </a:r>
          </a:p>
          <a:p>
            <a:pPr>
              <a:lnSpc>
                <a:spcPct val="90000"/>
              </a:lnSpc>
            </a:pPr>
            <a:r>
              <a:rPr lang="en-US" dirty="0" smtClean="0"/>
              <a:t>Oklahoma State U: Dana Brunson</a:t>
            </a:r>
          </a:p>
        </p:txBody>
      </p:sp>
    </p:spTree>
    <p:extLst>
      <p:ext uri="{BB962C8B-B14F-4D97-AF65-F5344CB8AC3E}">
        <p14:creationId xmlns:p14="http://schemas.microsoft.com/office/powerpoint/2010/main" val="311813162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16</a:t>
            </a:fld>
            <a:endParaRPr lang="en-US"/>
          </a:p>
        </p:txBody>
      </p:sp>
      <p:sp>
        <p:nvSpPr>
          <p:cNvPr id="450562" name="Rectangle 2"/>
          <p:cNvSpPr>
            <a:spLocks noGrp="1" noChangeArrowheads="1"/>
          </p:cNvSpPr>
          <p:nvPr>
            <p:ph type="title"/>
          </p:nvPr>
        </p:nvSpPr>
        <p:spPr/>
        <p:txBody>
          <a:bodyPr/>
          <a:lstStyle/>
          <a:p>
            <a:r>
              <a:rPr lang="en-US" sz="3600" dirty="0"/>
              <a:t>This is an experiment!</a:t>
            </a:r>
          </a:p>
        </p:txBody>
      </p:sp>
      <p:sp>
        <p:nvSpPr>
          <p:cNvPr id="450563" name="Rectangle 3"/>
          <p:cNvSpPr>
            <a:spLocks noGrp="1" noChangeArrowheads="1"/>
          </p:cNvSpPr>
          <p:nvPr>
            <p:ph type="body" idx="1"/>
          </p:nvPr>
        </p:nvSpPr>
        <p:spPr>
          <a:xfrm>
            <a:off x="609600" y="1281545"/>
            <a:ext cx="7924800" cy="4648200"/>
          </a:xfrm>
        </p:spPr>
        <p:txBody>
          <a:bodyPr/>
          <a:lstStyle/>
          <a:p>
            <a:pPr>
              <a:buFont typeface="Wingdings" pitchFamily="2" charset="2"/>
              <a:buNone/>
            </a:pPr>
            <a:r>
              <a:rPr lang="en-US" dirty="0"/>
              <a:t>It’s the nature of these kinds of videoconferences that </a:t>
            </a:r>
            <a:r>
              <a:rPr lang="en-US" b="1" dirty="0"/>
              <a:t>FAILURES ARE GUARANTEED TO HAPPEN!       NO PROMISES!</a:t>
            </a:r>
          </a:p>
          <a:p>
            <a:pPr>
              <a:buFont typeface="Wingdings" pitchFamily="2" charset="2"/>
              <a:buNone/>
            </a:pPr>
            <a:r>
              <a:rPr lang="en-US" dirty="0"/>
              <a:t>So, please bear with us. Hopefully everything will work out well enough.</a:t>
            </a:r>
          </a:p>
          <a:p>
            <a:pPr>
              <a:buFont typeface="Wingdings" pitchFamily="2" charset="2"/>
              <a:buNone/>
            </a:pPr>
            <a:r>
              <a:rPr lang="en-US" dirty="0"/>
              <a:t>If you lose your connection, you can retry the same kind of connection, or try connecting another way.</a:t>
            </a:r>
          </a:p>
          <a:p>
            <a:pPr>
              <a:buFont typeface="Wingdings" pitchFamily="2" charset="2"/>
              <a:buNone/>
            </a:pPr>
            <a:r>
              <a:rPr lang="en-US" dirty="0"/>
              <a:t>Remember, if all else fails, you always have the </a:t>
            </a:r>
            <a:r>
              <a:rPr lang="en-US" dirty="0" smtClean="0"/>
              <a:t>phone </a:t>
            </a:r>
            <a:r>
              <a:rPr lang="en-US" dirty="0"/>
              <a:t>bridge to fall back on</a:t>
            </a:r>
            <a:r>
              <a:rPr lang="en-US" dirty="0" smtClean="0"/>
              <a:t>.</a:t>
            </a:r>
          </a:p>
          <a:p>
            <a:pPr>
              <a:buNone/>
            </a:pPr>
            <a:r>
              <a:rPr lang="en-US" b="1" dirty="0"/>
              <a:t>PLEASE MUTE YOURSELF.</a:t>
            </a:r>
          </a:p>
          <a:p>
            <a:pPr>
              <a:buNone/>
            </a:pPr>
            <a:r>
              <a:rPr lang="en-US" b="1" dirty="0"/>
              <a:t>PLEASE MUTE YOURSELF.</a:t>
            </a:r>
          </a:p>
          <a:p>
            <a:pPr>
              <a:buNone/>
            </a:pPr>
            <a:r>
              <a:rPr lang="en-US" b="1" dirty="0"/>
              <a:t>PLEASE MUTE YOURSELF</a:t>
            </a:r>
            <a:r>
              <a:rPr lang="en-US" b="1" dirty="0" smtClean="0"/>
              <a:t>.</a:t>
            </a:r>
            <a:endParaRPr lang="en-US" b="1" dirty="0"/>
          </a:p>
        </p:txBody>
      </p:sp>
    </p:spTree>
    <p:extLst>
      <p:ext uri="{BB962C8B-B14F-4D97-AF65-F5344CB8AC3E}">
        <p14:creationId xmlns:p14="http://schemas.microsoft.com/office/powerpoint/2010/main" val="149253911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in 2018!</a:t>
            </a:r>
            <a:endParaRPr lang="en-US" dirty="0"/>
          </a:p>
        </p:txBody>
      </p:sp>
      <p:sp>
        <p:nvSpPr>
          <p:cNvPr id="3" name="Content Placeholder 2"/>
          <p:cNvSpPr>
            <a:spLocks noGrp="1"/>
          </p:cNvSpPr>
          <p:nvPr>
            <p:ph idx="1"/>
          </p:nvPr>
        </p:nvSpPr>
        <p:spPr>
          <a:xfrm>
            <a:off x="392112" y="1339056"/>
            <a:ext cx="8478838" cy="4648200"/>
          </a:xfrm>
        </p:spPr>
        <p:txBody>
          <a:bodyPr/>
          <a:lstStyle/>
          <a:p>
            <a:pPr>
              <a:spcBef>
                <a:spcPts val="0"/>
              </a:spcBef>
              <a:buClrTx/>
              <a:buSzPct val="100000"/>
            </a:pPr>
            <a:r>
              <a:rPr lang="en-US" sz="1800" dirty="0">
                <a:latin typeface="Times New Roman" panose="02020603050405020304" pitchFamily="18" charset="0"/>
                <a:cs typeface="Times New Roman" panose="02020603050405020304" pitchFamily="18" charset="0"/>
              </a:rPr>
              <a:t>Coalition for Advancing Digital Research &amp; Education (CADRE) Conference</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Apr 17-18 2018 @ Oklahoma State U, Stillwater OK USA</a:t>
            </a:r>
          </a:p>
          <a:p>
            <a:pPr marL="0" indent="0" algn="ctr">
              <a:spcBef>
                <a:spcPts val="0"/>
              </a:spcBef>
              <a:buClrTx/>
              <a:buSzPct val="100000"/>
              <a:buNone/>
            </a:pPr>
            <a:r>
              <a:rPr lang="en-US" sz="1500" dirty="0">
                <a:latin typeface="Courier New" panose="02070309020205020404" pitchFamily="49" charset="0"/>
                <a:cs typeface="Courier New" panose="02070309020205020404" pitchFamily="49" charset="0"/>
                <a:hlinkClick r:id="rId3"/>
              </a:rPr>
              <a:t>https://hpcc.okstate.edu/cadre-conference</a:t>
            </a:r>
            <a:endParaRPr lang="en-US" sz="1500" dirty="0">
              <a:latin typeface="Courier New" panose="02070309020205020404" pitchFamily="49" charset="0"/>
              <a:cs typeface="Courier New" panose="02070309020205020404" pitchFamily="49" charset="0"/>
            </a:endParaRPr>
          </a:p>
          <a:p>
            <a:pPr>
              <a:spcBef>
                <a:spcPts val="0"/>
              </a:spcBef>
              <a:buClrTx/>
              <a:buSzPct val="100000"/>
            </a:pPr>
            <a:r>
              <a:rPr lang="en-US" sz="1800" dirty="0" smtClean="0"/>
              <a:t>Linux Clusters Institute workshops</a:t>
            </a:r>
            <a:r>
              <a:rPr lang="en-US" sz="1900" dirty="0"/>
              <a:t>	</a:t>
            </a:r>
            <a:r>
              <a:rPr lang="en-US" sz="1500" dirty="0" smtClean="0">
                <a:latin typeface="Courier New" panose="02070309020205020404" pitchFamily="49" charset="0"/>
                <a:cs typeface="Courier New" panose="02070309020205020404" pitchFamily="49" charset="0"/>
                <a:hlinkClick r:id="rId4"/>
              </a:rPr>
              <a:t>http://www.linuxclustersinstitute.org/workshops/</a:t>
            </a:r>
            <a:endParaRPr lang="en-US" sz="1500" dirty="0" smtClean="0">
              <a:latin typeface="Courier New" panose="02070309020205020404" pitchFamily="49" charset="0"/>
              <a:cs typeface="Courier New" panose="02070309020205020404" pitchFamily="49" charset="0"/>
            </a:endParaRPr>
          </a:p>
          <a:p>
            <a:pPr lvl="1">
              <a:spcBef>
                <a:spcPts val="0"/>
              </a:spcBef>
              <a:buClrTx/>
              <a:buSzPct val="100000"/>
            </a:pPr>
            <a:r>
              <a:rPr lang="en-US" sz="1400" dirty="0" smtClean="0"/>
              <a:t>Introductory HPC Cluster System Administration: May 14-18 2018 </a:t>
            </a:r>
            <a:r>
              <a:rPr lang="en-US" sz="1400" dirty="0"/>
              <a:t>@ </a:t>
            </a:r>
            <a:r>
              <a:rPr lang="en-US" sz="1400" dirty="0" smtClean="0"/>
              <a:t>U Nebraska, Lincoln NE USA</a:t>
            </a:r>
          </a:p>
          <a:p>
            <a:pPr lvl="1">
              <a:spcBef>
                <a:spcPts val="0"/>
              </a:spcBef>
              <a:buClrTx/>
              <a:buSzPct val="100000"/>
            </a:pPr>
            <a:r>
              <a:rPr lang="en-US" sz="1400" dirty="0">
                <a:latin typeface="Times New Roman" panose="02020603050405020304" pitchFamily="18" charset="0"/>
                <a:cs typeface="Times New Roman" panose="02020603050405020304" pitchFamily="18" charset="0"/>
              </a:rPr>
              <a:t>Intermediate HPC Cluster System Administration: </a:t>
            </a:r>
            <a:r>
              <a:rPr lang="en-US" sz="1400" dirty="0" smtClean="0">
                <a:latin typeface="Times New Roman" panose="02020603050405020304" pitchFamily="18" charset="0"/>
                <a:cs typeface="Times New Roman" panose="02020603050405020304" pitchFamily="18" charset="0"/>
              </a:rPr>
              <a:t>Aug 13-17 2018 @ Yale U, New Haven CT USA</a:t>
            </a:r>
          </a:p>
          <a:p>
            <a:pPr>
              <a:spcBef>
                <a:spcPts val="0"/>
              </a:spcBef>
              <a:buClrTx/>
              <a:buSzPct val="100000"/>
            </a:pPr>
            <a:r>
              <a:rPr lang="en-US" sz="1800" dirty="0" smtClean="0"/>
              <a:t>Great Plains Network Annual Meeting: details coming soon</a:t>
            </a:r>
          </a:p>
          <a:p>
            <a:pPr>
              <a:spcBef>
                <a:spcPts val="0"/>
              </a:spcBef>
              <a:buClrTx/>
              <a:buSzPct val="100000"/>
            </a:pPr>
            <a:r>
              <a:rPr lang="en-US" sz="1800" dirty="0" smtClean="0"/>
              <a:t>Advanced </a:t>
            </a:r>
            <a:r>
              <a:rPr lang="en-US" sz="1800" dirty="0"/>
              <a:t>Cyberinfrastructure Research &amp; Education Facilitators (ACI-REF) Virtual </a:t>
            </a:r>
            <a:r>
              <a:rPr lang="en-US" sz="1800" dirty="0" smtClean="0"/>
              <a:t>Residency Aug 5-10 2018, U Oklahoma, Norman OK USA</a:t>
            </a:r>
          </a:p>
          <a:p>
            <a:pPr>
              <a:spcBef>
                <a:spcPts val="0"/>
              </a:spcBef>
              <a:buClrTx/>
              <a:buSzPct val="100000"/>
            </a:pPr>
            <a:r>
              <a:rPr lang="en-US" sz="1800" dirty="0" smtClean="0"/>
              <a:t>PEARC 2018, July 22-27, Pittsburgh PA USA</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5"/>
              </a:rPr>
              <a:t>https://www.pearc18.pearc.org/</a:t>
            </a:r>
            <a:endParaRPr lang="en-US" sz="1500" dirty="0" smtClean="0">
              <a:latin typeface="Courier New" panose="02070309020205020404" pitchFamily="49" charset="0"/>
              <a:cs typeface="Courier New" panose="02070309020205020404" pitchFamily="49" charset="0"/>
            </a:endParaRPr>
          </a:p>
          <a:p>
            <a:pPr>
              <a:spcBef>
                <a:spcPts val="0"/>
              </a:spcBef>
              <a:buClrTx/>
              <a:buSzPct val="100000"/>
            </a:pPr>
            <a:r>
              <a:rPr lang="en-US" sz="1800" dirty="0" smtClean="0"/>
              <a:t>IEEE Cluster 2018, Sep 10-13, Belfast UK</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6"/>
              </a:rPr>
              <a:t>https://cluster2018.github.io</a:t>
            </a:r>
            <a:endParaRPr lang="en-US" sz="1500" dirty="0" smtClean="0">
              <a:latin typeface="Courier New" panose="02070309020205020404" pitchFamily="49" charset="0"/>
              <a:cs typeface="Courier New" panose="02070309020205020404" pitchFamily="49" charset="0"/>
            </a:endParaRPr>
          </a:p>
          <a:p>
            <a:pPr>
              <a:spcBef>
                <a:spcPts val="0"/>
              </a:spcBef>
              <a:buClrTx/>
              <a:buSzPct val="100000"/>
            </a:pPr>
            <a:r>
              <a:rPr lang="en-US" sz="1800" b="1" dirty="0" smtClean="0"/>
              <a:t>OKLAHOMA SUPERCOMPUTING SYMPOSIUM 2018, Sep 25-26 2018 @ OU</a:t>
            </a:r>
          </a:p>
          <a:p>
            <a:pPr>
              <a:spcBef>
                <a:spcPts val="0"/>
              </a:spcBef>
              <a:buClrTx/>
              <a:buSzPct val="100000"/>
            </a:pPr>
            <a:r>
              <a:rPr lang="en-US" sz="1800" dirty="0" smtClean="0"/>
              <a:t>SC18 supercomputing conference, Nov 11-16 2018, Dallas TX USA</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7"/>
              </a:rPr>
              <a:t>http://sc18.supercomputing.org/</a:t>
            </a:r>
            <a:endParaRPr lang="en-US" sz="1500"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n-US" dirty="0"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17</a:t>
            </a:fld>
            <a:endParaRPr lang="en-US"/>
          </a:p>
        </p:txBody>
      </p:sp>
    </p:spTree>
    <p:extLst>
      <p:ext uri="{BB962C8B-B14F-4D97-AF65-F5344CB8AC3E}">
        <p14:creationId xmlns:p14="http://schemas.microsoft.com/office/powerpoint/2010/main" val="689313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ea typeface="ＭＳ Ｐゴシック" pitchFamily="1" charset="-128"/>
              </a:rPr>
              <a:t>Outline</a:t>
            </a:r>
          </a:p>
        </p:txBody>
      </p:sp>
      <p:sp>
        <p:nvSpPr>
          <p:cNvPr id="38915" name="Rectangle 3"/>
          <p:cNvSpPr>
            <a:spLocks noGrp="1" noChangeArrowheads="1"/>
          </p:cNvSpPr>
          <p:nvPr>
            <p:ph idx="1"/>
          </p:nvPr>
        </p:nvSpPr>
        <p:spPr>
          <a:xfrm>
            <a:off x="381000" y="1371600"/>
            <a:ext cx="8382000" cy="4648200"/>
          </a:xfrm>
        </p:spPr>
        <p:txBody>
          <a:bodyPr/>
          <a:lstStyle/>
          <a:p>
            <a:r>
              <a:rPr lang="en-US" dirty="0" smtClean="0">
                <a:ea typeface="ＭＳ Ｐゴシック" pitchFamily="1" charset="-128"/>
              </a:rPr>
              <a:t>The Desert Islands Analogy</a:t>
            </a:r>
          </a:p>
          <a:p>
            <a:r>
              <a:rPr lang="en-US" dirty="0" smtClean="0">
                <a:ea typeface="ＭＳ Ｐゴシック" pitchFamily="1" charset="-128"/>
              </a:rPr>
              <a:t>Distributed Parallelism</a:t>
            </a:r>
          </a:p>
          <a:p>
            <a:r>
              <a:rPr lang="en-US" dirty="0" smtClean="0">
                <a:ea typeface="ＭＳ Ｐゴシック" pitchFamily="1" charset="-128"/>
              </a:rPr>
              <a:t>MPI</a:t>
            </a:r>
          </a:p>
        </p:txBody>
      </p:sp>
      <p:sp>
        <p:nvSpPr>
          <p:cNvPr id="3891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38917" name="Slide Number Placeholder 4"/>
          <p:cNvSpPr>
            <a:spLocks noGrp="1"/>
          </p:cNvSpPr>
          <p:nvPr>
            <p:ph type="sldNum" sz="quarter" idx="11"/>
          </p:nvPr>
        </p:nvSpPr>
        <p:spPr>
          <a:noFill/>
        </p:spPr>
        <p:txBody>
          <a:bodyPr/>
          <a:lstStyle/>
          <a:p>
            <a:fld id="{75774010-0DEF-4837-94FF-70614DBF6A7F}" type="slidenum">
              <a:rPr lang="en-US"/>
              <a:pPr/>
              <a:t>18</a:t>
            </a:fld>
            <a:endParaRPr lang="en-US"/>
          </a:p>
        </p:txBody>
      </p:sp>
    </p:spTree>
    <p:custDataLst>
      <p:tags r:id="rId1"/>
    </p:custDataLst>
    <p:extLst>
      <p:ext uri="{BB962C8B-B14F-4D97-AF65-F5344CB8AC3E}">
        <p14:creationId xmlns:p14="http://schemas.microsoft.com/office/powerpoint/2010/main" val="3621222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914400" y="1295400"/>
            <a:ext cx="7772400" cy="1866900"/>
          </a:xfrm>
        </p:spPr>
        <p:txBody>
          <a:bodyPr/>
          <a:lstStyle/>
          <a:p>
            <a:r>
              <a:rPr lang="en-US" sz="6000" smtClean="0">
                <a:ea typeface="ＭＳ Ｐゴシック" pitchFamily="1" charset="-128"/>
              </a:rPr>
              <a:t>The Desert Islands </a:t>
            </a:r>
            <a:br>
              <a:rPr lang="en-US" sz="6000" smtClean="0">
                <a:ea typeface="ＭＳ Ｐゴシック" pitchFamily="1" charset="-128"/>
              </a:rPr>
            </a:br>
            <a:r>
              <a:rPr lang="en-US" sz="6000" smtClean="0">
                <a:ea typeface="ＭＳ Ｐゴシック" pitchFamily="1" charset="-128"/>
              </a:rPr>
              <a:t>Analogy</a:t>
            </a:r>
          </a:p>
        </p:txBody>
      </p:sp>
      <p:pic>
        <p:nvPicPr>
          <p:cNvPr id="39939" name="Picture 3"/>
          <p:cNvPicPr>
            <a:picLocks noChangeAspect="1" noChangeArrowheads="1"/>
          </p:cNvPicPr>
          <p:nvPr/>
        </p:nvPicPr>
        <p:blipFill>
          <a:blip r:embed="rId3" cstate="print"/>
          <a:srcRect/>
          <a:stretch>
            <a:fillRect/>
          </a:stretch>
        </p:blipFill>
        <p:spPr bwMode="auto">
          <a:xfrm>
            <a:off x="1295400" y="4343400"/>
            <a:ext cx="1657350" cy="1797050"/>
          </a:xfrm>
          <a:prstGeom prst="rect">
            <a:avLst/>
          </a:prstGeom>
          <a:noFill/>
          <a:ln w="9525">
            <a:noFill/>
            <a:miter lim="800000"/>
            <a:headEnd/>
            <a:tailEnd/>
          </a:ln>
        </p:spPr>
      </p:pic>
      <p:pic>
        <p:nvPicPr>
          <p:cNvPr id="39940" name="Picture 4"/>
          <p:cNvPicPr>
            <a:picLocks noChangeAspect="1" noChangeArrowheads="1"/>
          </p:cNvPicPr>
          <p:nvPr/>
        </p:nvPicPr>
        <p:blipFill>
          <a:blip r:embed="rId4" cstate="print"/>
          <a:srcRect/>
          <a:stretch>
            <a:fillRect/>
          </a:stretch>
        </p:blipFill>
        <p:spPr bwMode="auto">
          <a:xfrm>
            <a:off x="6400800" y="4724400"/>
            <a:ext cx="1447800" cy="1233488"/>
          </a:xfrm>
          <a:prstGeom prst="rect">
            <a:avLst/>
          </a:prstGeom>
          <a:noFill/>
          <a:ln w="9525">
            <a:noFill/>
            <a:miter lim="800000"/>
            <a:headEnd/>
            <a:tailEnd/>
          </a:ln>
        </p:spPr>
      </p:pic>
    </p:spTree>
    <p:extLst>
      <p:ext uri="{BB962C8B-B14F-4D97-AF65-F5344CB8AC3E}">
        <p14:creationId xmlns:p14="http://schemas.microsoft.com/office/powerpoint/2010/main" val="2140792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dirty="0"/>
              <a:t>This is an experiment!</a:t>
            </a:r>
          </a:p>
        </p:txBody>
      </p:sp>
      <p:sp>
        <p:nvSpPr>
          <p:cNvPr id="450563" name="Rectangle 3"/>
          <p:cNvSpPr>
            <a:spLocks noGrp="1" noChangeArrowheads="1"/>
          </p:cNvSpPr>
          <p:nvPr>
            <p:ph type="body" idx="1"/>
          </p:nvPr>
        </p:nvSpPr>
        <p:spPr>
          <a:xfrm>
            <a:off x="609600" y="1281545"/>
            <a:ext cx="7924800" cy="4648200"/>
          </a:xfrm>
        </p:spPr>
        <p:txBody>
          <a:bodyPr/>
          <a:lstStyle/>
          <a:p>
            <a:pPr>
              <a:buFont typeface="Wingdings" pitchFamily="2" charset="2"/>
              <a:buNone/>
            </a:pPr>
            <a:r>
              <a:rPr lang="en-US" dirty="0"/>
              <a:t>It’s the nature of these kinds of videoconferences that </a:t>
            </a:r>
            <a:r>
              <a:rPr lang="en-US" b="1" dirty="0"/>
              <a:t>FAILURES ARE GUARANTEED TO HAPPEN!       NO PROMISES!</a:t>
            </a:r>
          </a:p>
          <a:p>
            <a:pPr>
              <a:buFont typeface="Wingdings" pitchFamily="2" charset="2"/>
              <a:buNone/>
            </a:pPr>
            <a:r>
              <a:rPr lang="en-US" dirty="0"/>
              <a:t>So, please bear with us. Hopefully everything will work out well enough.</a:t>
            </a:r>
          </a:p>
          <a:p>
            <a:pPr>
              <a:buFont typeface="Wingdings" pitchFamily="2" charset="2"/>
              <a:buNone/>
            </a:pPr>
            <a:r>
              <a:rPr lang="en-US" dirty="0"/>
              <a:t>If you lose your connection, you can retry the same kind of connection, or try connecting another way.</a:t>
            </a:r>
          </a:p>
          <a:p>
            <a:pPr>
              <a:buFont typeface="Wingdings" pitchFamily="2" charset="2"/>
              <a:buNone/>
            </a:pPr>
            <a:r>
              <a:rPr lang="en-US" dirty="0"/>
              <a:t>Remember, if all else fails, you always have the </a:t>
            </a:r>
            <a:r>
              <a:rPr lang="en-US" dirty="0" smtClean="0"/>
              <a:t>phone </a:t>
            </a:r>
            <a:r>
              <a:rPr lang="en-US" dirty="0"/>
              <a:t>bridge to fall back on</a:t>
            </a:r>
            <a:r>
              <a:rPr lang="en-US" dirty="0" smtClean="0"/>
              <a:t>.</a:t>
            </a:r>
          </a:p>
          <a:p>
            <a:pPr>
              <a:buNone/>
            </a:pPr>
            <a:r>
              <a:rPr lang="en-US" b="1" dirty="0"/>
              <a:t>PLEASE MUTE YOURSELF.</a:t>
            </a:r>
          </a:p>
          <a:p>
            <a:pPr>
              <a:buNone/>
            </a:pPr>
            <a:r>
              <a:rPr lang="en-US" b="1" dirty="0"/>
              <a:t>PLEASE MUTE YOURSELF.</a:t>
            </a:r>
          </a:p>
          <a:p>
            <a:pPr>
              <a:buNone/>
            </a:pPr>
            <a:r>
              <a:rPr lang="en-US" b="1" dirty="0"/>
              <a:t>PLEASE MUTE YOURSELF</a:t>
            </a:r>
            <a:r>
              <a:rPr lang="en-US" b="1" dirty="0" smtClean="0"/>
              <a:t>.</a:t>
            </a:r>
            <a:endParaRPr lang="en-US" b="1" dirty="0"/>
          </a:p>
        </p:txBody>
      </p:sp>
    </p:spTree>
    <p:extLst>
      <p:ext uri="{BB962C8B-B14F-4D97-AF65-F5344CB8AC3E}">
        <p14:creationId xmlns:p14="http://schemas.microsoft.com/office/powerpoint/2010/main" val="291198042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ea typeface="ＭＳ Ｐゴシック" pitchFamily="1" charset="-128"/>
              </a:rPr>
              <a:t>An Island Hut</a:t>
            </a:r>
          </a:p>
        </p:txBody>
      </p:sp>
      <p:sp>
        <p:nvSpPr>
          <p:cNvPr id="40963" name="Rectangle 3"/>
          <p:cNvSpPr>
            <a:spLocks noGrp="1" noChangeArrowheads="1"/>
          </p:cNvSpPr>
          <p:nvPr>
            <p:ph idx="1"/>
          </p:nvPr>
        </p:nvSpPr>
        <p:spPr>
          <a:xfrm>
            <a:off x="533400" y="1295400"/>
            <a:ext cx="6096000" cy="5029200"/>
          </a:xfrm>
        </p:spPr>
        <p:txBody>
          <a:bodyPr/>
          <a:lstStyle/>
          <a:p>
            <a:r>
              <a:rPr lang="en-US" smtClean="0">
                <a:ea typeface="ＭＳ Ｐゴシック" pitchFamily="1" charset="-128"/>
              </a:rPr>
              <a:t>Imagine you’re on an island in a little hut.</a:t>
            </a:r>
          </a:p>
          <a:p>
            <a:r>
              <a:rPr lang="en-US" smtClean="0">
                <a:ea typeface="ＭＳ Ｐゴシック" pitchFamily="1" charset="-128"/>
              </a:rPr>
              <a:t>Inside the hut is a desk.</a:t>
            </a:r>
          </a:p>
          <a:p>
            <a:r>
              <a:rPr lang="en-US" smtClean="0">
                <a:ea typeface="ＭＳ Ｐゴシック" pitchFamily="1" charset="-128"/>
              </a:rPr>
              <a:t>On the desk is:</a:t>
            </a:r>
          </a:p>
          <a:p>
            <a:pPr lvl="1"/>
            <a:r>
              <a:rPr lang="en-US" smtClean="0">
                <a:ea typeface="ＭＳ Ｐゴシック" pitchFamily="1" charset="-128"/>
              </a:rPr>
              <a:t>a </a:t>
            </a:r>
            <a:r>
              <a:rPr lang="en-US" b="1" u="sng" smtClean="0">
                <a:solidFill>
                  <a:schemeClr val="folHlink"/>
                </a:solidFill>
                <a:ea typeface="ＭＳ Ｐゴシック" pitchFamily="1" charset="-128"/>
              </a:rPr>
              <a:t>phone</a:t>
            </a:r>
            <a:r>
              <a:rPr lang="en-US" smtClean="0">
                <a:ea typeface="ＭＳ Ｐゴシック" pitchFamily="1" charset="-128"/>
              </a:rPr>
              <a:t>;</a:t>
            </a:r>
          </a:p>
          <a:p>
            <a:pPr lvl="1"/>
            <a:r>
              <a:rPr lang="en-US" smtClean="0">
                <a:ea typeface="ＭＳ Ｐゴシック" pitchFamily="1" charset="-128"/>
              </a:rPr>
              <a:t>a </a:t>
            </a:r>
            <a:r>
              <a:rPr lang="en-US" b="1" u="sng" smtClean="0">
                <a:solidFill>
                  <a:schemeClr val="folHlink"/>
                </a:solidFill>
                <a:ea typeface="ＭＳ Ｐゴシック" pitchFamily="1" charset="-128"/>
              </a:rPr>
              <a:t>pencil</a:t>
            </a:r>
            <a:r>
              <a:rPr lang="en-US" smtClean="0">
                <a:ea typeface="ＭＳ Ｐゴシック" pitchFamily="1" charset="-128"/>
              </a:rPr>
              <a:t>;</a:t>
            </a:r>
          </a:p>
          <a:p>
            <a:pPr lvl="1"/>
            <a:r>
              <a:rPr lang="en-US" smtClean="0">
                <a:ea typeface="ＭＳ Ｐゴシック" pitchFamily="1" charset="-128"/>
              </a:rPr>
              <a:t>a </a:t>
            </a:r>
            <a:r>
              <a:rPr lang="en-US" b="1" u="sng" smtClean="0">
                <a:solidFill>
                  <a:schemeClr val="folHlink"/>
                </a:solidFill>
                <a:ea typeface="ＭＳ Ｐゴシック" pitchFamily="1" charset="-128"/>
              </a:rPr>
              <a:t>calculator</a:t>
            </a:r>
            <a:r>
              <a:rPr lang="en-US" smtClean="0">
                <a:ea typeface="ＭＳ Ｐゴシック" pitchFamily="1" charset="-128"/>
              </a:rPr>
              <a:t>;</a:t>
            </a:r>
          </a:p>
          <a:p>
            <a:pPr lvl="1"/>
            <a:r>
              <a:rPr lang="en-US" smtClean="0">
                <a:ea typeface="ＭＳ Ｐゴシック" pitchFamily="1" charset="-128"/>
              </a:rPr>
              <a:t>a piece of paper with </a:t>
            </a:r>
            <a:r>
              <a:rPr lang="en-US" b="1" u="sng" smtClean="0">
                <a:solidFill>
                  <a:schemeClr val="folHlink"/>
                </a:solidFill>
                <a:ea typeface="ＭＳ Ｐゴシック" pitchFamily="1" charset="-128"/>
              </a:rPr>
              <a:t>instructions</a:t>
            </a:r>
            <a:r>
              <a:rPr lang="en-US" smtClean="0">
                <a:ea typeface="ＭＳ Ｐゴシック" pitchFamily="1" charset="-128"/>
              </a:rPr>
              <a:t>;</a:t>
            </a:r>
          </a:p>
          <a:p>
            <a:pPr lvl="1"/>
            <a:r>
              <a:rPr lang="en-US" smtClean="0">
                <a:ea typeface="ＭＳ Ｐゴシック" pitchFamily="1" charset="-128"/>
              </a:rPr>
              <a:t>a piece of paper with </a:t>
            </a:r>
            <a:r>
              <a:rPr lang="en-US" b="1" u="sng" smtClean="0">
                <a:solidFill>
                  <a:schemeClr val="folHlink"/>
                </a:solidFill>
                <a:ea typeface="ＭＳ Ｐゴシック" pitchFamily="1" charset="-128"/>
              </a:rPr>
              <a:t>numbers</a:t>
            </a:r>
            <a:r>
              <a:rPr lang="en-US" smtClean="0">
                <a:ea typeface="ＭＳ Ｐゴシック" pitchFamily="1" charset="-128"/>
              </a:rPr>
              <a:t> (data).</a:t>
            </a:r>
          </a:p>
          <a:p>
            <a:endParaRPr lang="en-US" smtClean="0">
              <a:ea typeface="ＭＳ Ｐゴシック" pitchFamily="1" charset="-128"/>
            </a:endParaRPr>
          </a:p>
        </p:txBody>
      </p:sp>
      <p:sp>
        <p:nvSpPr>
          <p:cNvPr id="4096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40965" name="Slide Number Placeholder 4"/>
          <p:cNvSpPr>
            <a:spLocks noGrp="1"/>
          </p:cNvSpPr>
          <p:nvPr>
            <p:ph type="sldNum" sz="quarter" idx="11"/>
          </p:nvPr>
        </p:nvSpPr>
        <p:spPr>
          <a:noFill/>
        </p:spPr>
        <p:txBody>
          <a:bodyPr/>
          <a:lstStyle/>
          <a:p>
            <a:fld id="{4AAA3566-4666-4336-A975-3270970246EF}" type="slidenum">
              <a:rPr lang="en-US"/>
              <a:pPr/>
              <a:t>20</a:t>
            </a:fld>
            <a:endParaRPr lang="en-US"/>
          </a:p>
        </p:txBody>
      </p:sp>
      <p:pic>
        <p:nvPicPr>
          <p:cNvPr id="40966" name="Picture 4"/>
          <p:cNvPicPr>
            <a:picLocks noChangeAspect="1" noChangeArrowheads="1"/>
          </p:cNvPicPr>
          <p:nvPr/>
        </p:nvPicPr>
        <p:blipFill>
          <a:blip r:embed="rId3" cstate="print"/>
          <a:srcRect/>
          <a:stretch>
            <a:fillRect/>
          </a:stretch>
        </p:blipFill>
        <p:spPr bwMode="auto">
          <a:xfrm>
            <a:off x="5181600" y="2133600"/>
            <a:ext cx="1657350" cy="1797050"/>
          </a:xfrm>
          <a:prstGeom prst="rect">
            <a:avLst/>
          </a:prstGeom>
          <a:noFill/>
          <a:ln w="9525">
            <a:noFill/>
            <a:miter lim="800000"/>
            <a:headEnd/>
            <a:tailEnd/>
          </a:ln>
        </p:spPr>
      </p:pic>
      <p:pic>
        <p:nvPicPr>
          <p:cNvPr id="40967" name="Picture 5"/>
          <p:cNvPicPr>
            <a:picLocks noChangeAspect="1" noChangeArrowheads="1"/>
          </p:cNvPicPr>
          <p:nvPr/>
        </p:nvPicPr>
        <p:blipFill>
          <a:blip r:embed="rId4" cstate="print"/>
          <a:srcRect/>
          <a:stretch>
            <a:fillRect/>
          </a:stretch>
        </p:blipFill>
        <p:spPr bwMode="auto">
          <a:xfrm>
            <a:off x="3429000" y="2362200"/>
            <a:ext cx="1447800" cy="1233488"/>
          </a:xfrm>
          <a:prstGeom prst="rect">
            <a:avLst/>
          </a:prstGeom>
          <a:noFill/>
          <a:ln w="9525">
            <a:noFill/>
            <a:miter lim="800000"/>
            <a:headEnd/>
            <a:tailEnd/>
          </a:ln>
        </p:spPr>
      </p:pic>
      <p:pic>
        <p:nvPicPr>
          <p:cNvPr id="40968" name="Picture 6" descr="MCj04242240000[1]"/>
          <p:cNvPicPr>
            <a:picLocks noChangeAspect="1" noChangeArrowheads="1"/>
          </p:cNvPicPr>
          <p:nvPr/>
        </p:nvPicPr>
        <p:blipFill>
          <a:blip r:embed="rId5" cstate="print"/>
          <a:srcRect/>
          <a:stretch>
            <a:fillRect/>
          </a:stretch>
        </p:blipFill>
        <p:spPr bwMode="auto">
          <a:xfrm>
            <a:off x="2819400" y="2895600"/>
            <a:ext cx="379413" cy="544513"/>
          </a:xfrm>
          <a:prstGeom prst="rect">
            <a:avLst/>
          </a:prstGeom>
          <a:noFill/>
          <a:ln w="9525">
            <a:noFill/>
            <a:miter lim="800000"/>
            <a:headEnd/>
            <a:tailEnd/>
          </a:ln>
        </p:spPr>
      </p:pic>
      <p:sp>
        <p:nvSpPr>
          <p:cNvPr id="40969" name="Text Box 7"/>
          <p:cNvSpPr txBox="1">
            <a:spLocks noChangeArrowheads="1"/>
          </p:cNvSpPr>
          <p:nvPr/>
        </p:nvSpPr>
        <p:spPr bwMode="auto">
          <a:xfrm>
            <a:off x="381000" y="4692650"/>
            <a:ext cx="5105400" cy="1400640"/>
          </a:xfrm>
          <a:prstGeom prst="rect">
            <a:avLst/>
          </a:prstGeom>
          <a:noFill/>
          <a:ln w="12700">
            <a:solidFill>
              <a:schemeClr val="hlink"/>
            </a:solidFill>
            <a:miter lim="800000"/>
            <a:headEnd/>
            <a:tailEnd/>
          </a:ln>
        </p:spPr>
        <p:txBody>
          <a:bodyPr wrap="square">
            <a:spAutoFit/>
          </a:bodyPr>
          <a:lstStyle/>
          <a:p>
            <a:pPr algn="l">
              <a:lnSpc>
                <a:spcPct val="70000"/>
              </a:lnSpc>
              <a:spcBef>
                <a:spcPct val="50000"/>
              </a:spcBef>
            </a:pPr>
            <a:r>
              <a:rPr lang="en-US" sz="1400" b="1" u="sng" dirty="0"/>
              <a:t>Instructions: What to Do</a:t>
            </a:r>
          </a:p>
          <a:p>
            <a:pPr algn="l">
              <a:lnSpc>
                <a:spcPct val="20000"/>
              </a:lnSpc>
              <a:spcBef>
                <a:spcPct val="50000"/>
              </a:spcBef>
            </a:pPr>
            <a:r>
              <a:rPr lang="en-US" sz="900" dirty="0">
                <a:latin typeface="Courier New" pitchFamily="1" charset="0"/>
              </a:rPr>
              <a:t>...</a:t>
            </a:r>
          </a:p>
          <a:p>
            <a:pPr algn="l">
              <a:lnSpc>
                <a:spcPct val="90000"/>
              </a:lnSpc>
              <a:spcBef>
                <a:spcPct val="50000"/>
              </a:spcBef>
            </a:pPr>
            <a:r>
              <a:rPr lang="en-US" sz="900" dirty="0">
                <a:latin typeface="Courier New" pitchFamily="1" charset="0"/>
              </a:rPr>
              <a:t>Add the number in slot 27 to the number in slot 239,</a:t>
            </a:r>
          </a:p>
          <a:p>
            <a:pPr algn="l">
              <a:lnSpc>
                <a:spcPct val="30000"/>
              </a:lnSpc>
              <a:spcBef>
                <a:spcPct val="50000"/>
              </a:spcBef>
            </a:pPr>
            <a:r>
              <a:rPr lang="en-US" sz="900" dirty="0">
                <a:latin typeface="Courier New" pitchFamily="1" charset="0"/>
              </a:rPr>
              <a:t>  and put the result in slot 71.</a:t>
            </a:r>
          </a:p>
          <a:p>
            <a:pPr algn="l">
              <a:lnSpc>
                <a:spcPct val="50000"/>
              </a:lnSpc>
              <a:spcBef>
                <a:spcPct val="50000"/>
              </a:spcBef>
            </a:pPr>
            <a:r>
              <a:rPr lang="en-US" sz="900" dirty="0">
                <a:latin typeface="Courier New" pitchFamily="1" charset="0"/>
              </a:rPr>
              <a:t>if the number in slot 71 is equal to the number in slot 118 then</a:t>
            </a:r>
          </a:p>
          <a:p>
            <a:pPr algn="l">
              <a:lnSpc>
                <a:spcPct val="60000"/>
              </a:lnSpc>
              <a:spcBef>
                <a:spcPct val="50000"/>
              </a:spcBef>
            </a:pPr>
            <a:r>
              <a:rPr lang="en-US" sz="900" dirty="0">
                <a:latin typeface="Courier New" pitchFamily="1" charset="0"/>
              </a:rPr>
              <a:t>  Call 555-0127 and leave a voicemail containing the number in slot 962.</a:t>
            </a:r>
          </a:p>
          <a:p>
            <a:pPr algn="l">
              <a:lnSpc>
                <a:spcPct val="30000"/>
              </a:lnSpc>
              <a:spcBef>
                <a:spcPct val="50000"/>
              </a:spcBef>
            </a:pPr>
            <a:r>
              <a:rPr lang="en-US" sz="900" dirty="0">
                <a:latin typeface="Courier New" pitchFamily="1" charset="0"/>
              </a:rPr>
              <a:t>else</a:t>
            </a:r>
          </a:p>
          <a:p>
            <a:pPr algn="l">
              <a:lnSpc>
                <a:spcPct val="40000"/>
              </a:lnSpc>
              <a:spcBef>
                <a:spcPct val="50000"/>
              </a:spcBef>
            </a:pPr>
            <a:r>
              <a:rPr lang="en-US" sz="900" dirty="0">
                <a:latin typeface="Courier New" pitchFamily="1" charset="0"/>
              </a:rPr>
              <a:t>  Call your voicemail box and collect a voicemail from 555-0063,</a:t>
            </a:r>
          </a:p>
          <a:p>
            <a:pPr algn="l">
              <a:lnSpc>
                <a:spcPct val="40000"/>
              </a:lnSpc>
              <a:spcBef>
                <a:spcPct val="50000"/>
              </a:spcBef>
            </a:pPr>
            <a:r>
              <a:rPr lang="en-US" sz="900" dirty="0">
                <a:latin typeface="Courier New" pitchFamily="1" charset="0"/>
              </a:rPr>
              <a:t>    and put that number in slot 715.</a:t>
            </a:r>
          </a:p>
          <a:p>
            <a:pPr algn="l">
              <a:lnSpc>
                <a:spcPct val="0"/>
              </a:lnSpc>
              <a:spcBef>
                <a:spcPct val="50000"/>
              </a:spcBef>
            </a:pPr>
            <a:r>
              <a:rPr lang="en-US" sz="900" dirty="0">
                <a:latin typeface="Courier New" pitchFamily="1" charset="0"/>
              </a:rPr>
              <a:t>...</a:t>
            </a:r>
          </a:p>
        </p:txBody>
      </p:sp>
      <p:sp>
        <p:nvSpPr>
          <p:cNvPr id="40970" name="Text Box 8"/>
          <p:cNvSpPr txBox="1">
            <a:spLocks noChangeArrowheads="1"/>
          </p:cNvSpPr>
          <p:nvPr/>
        </p:nvSpPr>
        <p:spPr bwMode="auto">
          <a:xfrm>
            <a:off x="7162800" y="3276600"/>
            <a:ext cx="1447800" cy="2463751"/>
          </a:xfrm>
          <a:prstGeom prst="rect">
            <a:avLst/>
          </a:prstGeom>
          <a:noFill/>
          <a:ln w="12700">
            <a:solidFill>
              <a:schemeClr val="folHlink"/>
            </a:solidFill>
            <a:miter lim="800000"/>
            <a:headEnd/>
            <a:tailEnd/>
          </a:ln>
        </p:spPr>
        <p:txBody>
          <a:bodyPr>
            <a:spAutoFit/>
          </a:bodyPr>
          <a:lstStyle/>
          <a:p>
            <a:pPr marL="457200" indent="-457200">
              <a:spcBef>
                <a:spcPct val="50000"/>
              </a:spcBef>
            </a:pPr>
            <a:r>
              <a:rPr lang="en-US" sz="1400" b="1" u="sng" dirty="0"/>
              <a:t>DATA</a:t>
            </a:r>
          </a:p>
          <a:p>
            <a:pPr marL="457200" indent="-457200" algn="l">
              <a:lnSpc>
                <a:spcPct val="70000"/>
              </a:lnSpc>
              <a:spcBef>
                <a:spcPct val="50000"/>
              </a:spcBef>
              <a:buFontTx/>
              <a:buAutoNum type="arabicPeriod"/>
            </a:pPr>
            <a:r>
              <a:rPr lang="en-US" sz="1200" dirty="0">
                <a:latin typeface="Courier New" pitchFamily="1" charset="0"/>
              </a:rPr>
              <a:t>27.3</a:t>
            </a:r>
          </a:p>
          <a:p>
            <a:pPr marL="457200" indent="-457200" algn="l">
              <a:lnSpc>
                <a:spcPct val="70000"/>
              </a:lnSpc>
              <a:spcBef>
                <a:spcPct val="50000"/>
              </a:spcBef>
              <a:buFontTx/>
              <a:buAutoNum type="arabicPeriod"/>
            </a:pPr>
            <a:r>
              <a:rPr lang="en-US" sz="1200" dirty="0">
                <a:latin typeface="Courier New" pitchFamily="1" charset="0"/>
              </a:rPr>
              <a:t>-491.41</a:t>
            </a:r>
          </a:p>
          <a:p>
            <a:pPr marL="457200" indent="-457200" algn="l">
              <a:lnSpc>
                <a:spcPct val="60000"/>
              </a:lnSpc>
              <a:spcBef>
                <a:spcPct val="50000"/>
              </a:spcBef>
              <a:buFontTx/>
              <a:buAutoNum type="arabicPeriod"/>
            </a:pPr>
            <a:r>
              <a:rPr lang="en-US" sz="1200" dirty="0">
                <a:latin typeface="Courier New" pitchFamily="1" charset="0"/>
              </a:rPr>
              <a:t>24</a:t>
            </a:r>
          </a:p>
          <a:p>
            <a:pPr marL="457200" indent="-457200" algn="l">
              <a:lnSpc>
                <a:spcPct val="70000"/>
              </a:lnSpc>
              <a:spcBef>
                <a:spcPct val="50000"/>
              </a:spcBef>
              <a:buFontTx/>
              <a:buAutoNum type="arabicPeriod"/>
            </a:pPr>
            <a:r>
              <a:rPr lang="en-US" sz="1200" dirty="0">
                <a:latin typeface="Courier New" pitchFamily="1" charset="0"/>
              </a:rPr>
              <a:t>-1e-05</a:t>
            </a:r>
          </a:p>
          <a:p>
            <a:pPr marL="457200" indent="-457200" algn="l">
              <a:lnSpc>
                <a:spcPct val="70000"/>
              </a:lnSpc>
              <a:spcBef>
                <a:spcPct val="50000"/>
              </a:spcBef>
              <a:buFontTx/>
              <a:buAutoNum type="arabicPeriod"/>
            </a:pPr>
            <a:r>
              <a:rPr lang="en-US" sz="1200" dirty="0">
                <a:latin typeface="Courier New" pitchFamily="1" charset="0"/>
              </a:rPr>
              <a:t>141.41</a:t>
            </a:r>
          </a:p>
          <a:p>
            <a:pPr marL="457200" indent="-457200" algn="l">
              <a:lnSpc>
                <a:spcPct val="70000"/>
              </a:lnSpc>
              <a:spcBef>
                <a:spcPct val="50000"/>
              </a:spcBef>
              <a:buFontTx/>
              <a:buAutoNum type="arabicPeriod"/>
            </a:pPr>
            <a:r>
              <a:rPr lang="en-US" sz="1200" dirty="0">
                <a:latin typeface="Courier New" pitchFamily="1" charset="0"/>
              </a:rPr>
              <a:t>0</a:t>
            </a:r>
          </a:p>
          <a:p>
            <a:pPr marL="457200" indent="-457200" algn="l">
              <a:lnSpc>
                <a:spcPct val="70000"/>
              </a:lnSpc>
              <a:spcBef>
                <a:spcPct val="50000"/>
              </a:spcBef>
              <a:buFontTx/>
              <a:buAutoNum type="arabicPeriod"/>
            </a:pPr>
            <a:r>
              <a:rPr lang="en-US" sz="1200" dirty="0">
                <a:latin typeface="Courier New" pitchFamily="1" charset="0"/>
              </a:rPr>
              <a:t>4167</a:t>
            </a:r>
          </a:p>
          <a:p>
            <a:pPr marL="457200" indent="-457200" algn="l">
              <a:lnSpc>
                <a:spcPct val="70000"/>
              </a:lnSpc>
              <a:spcBef>
                <a:spcPct val="50000"/>
              </a:spcBef>
              <a:buFontTx/>
              <a:buAutoNum type="arabicPeriod"/>
            </a:pPr>
            <a:r>
              <a:rPr lang="en-US" sz="1200" dirty="0">
                <a:latin typeface="Courier New" pitchFamily="1" charset="0"/>
              </a:rPr>
              <a:t>94.14</a:t>
            </a:r>
          </a:p>
          <a:p>
            <a:pPr marL="457200" indent="-457200" algn="l">
              <a:lnSpc>
                <a:spcPct val="70000"/>
              </a:lnSpc>
              <a:spcBef>
                <a:spcPct val="50000"/>
              </a:spcBef>
              <a:buFontTx/>
              <a:buAutoNum type="arabicPeriod"/>
            </a:pPr>
            <a:r>
              <a:rPr lang="en-US" sz="1200" dirty="0">
                <a:latin typeface="Courier New" pitchFamily="1" charset="0"/>
              </a:rPr>
              <a:t>-518.481</a:t>
            </a:r>
          </a:p>
          <a:p>
            <a:pPr marL="457200" indent="-457200" algn="l">
              <a:lnSpc>
                <a:spcPct val="30000"/>
              </a:lnSpc>
              <a:spcBef>
                <a:spcPct val="50000"/>
              </a:spcBef>
            </a:pPr>
            <a:r>
              <a:rPr lang="en-US" sz="1200" dirty="0">
                <a:latin typeface="Courier New" pitchFamily="1" charset="0"/>
              </a:rPr>
              <a:t>...</a:t>
            </a:r>
          </a:p>
        </p:txBody>
      </p:sp>
    </p:spTree>
    <p:extLst>
      <p:ext uri="{BB962C8B-B14F-4D97-AF65-F5344CB8AC3E}">
        <p14:creationId xmlns:p14="http://schemas.microsoft.com/office/powerpoint/2010/main" val="700197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ea typeface="ＭＳ Ｐゴシック" pitchFamily="1" charset="-128"/>
              </a:rPr>
              <a:t>Instructions</a:t>
            </a:r>
          </a:p>
        </p:txBody>
      </p:sp>
      <p:sp>
        <p:nvSpPr>
          <p:cNvPr id="41987" name="Rectangle 3"/>
          <p:cNvSpPr>
            <a:spLocks noGrp="1" noChangeArrowheads="1"/>
          </p:cNvSpPr>
          <p:nvPr>
            <p:ph idx="1"/>
          </p:nvPr>
        </p:nvSpPr>
        <p:spPr>
          <a:xfrm>
            <a:off x="609600" y="1441450"/>
            <a:ext cx="7775575" cy="4367213"/>
          </a:xfrm>
        </p:spPr>
        <p:txBody>
          <a:bodyPr/>
          <a:lstStyle/>
          <a:p>
            <a:pPr>
              <a:buFont typeface="Wingdings" pitchFamily="1" charset="2"/>
              <a:buNone/>
            </a:pPr>
            <a:r>
              <a:rPr lang="en-US" smtClean="0">
                <a:ea typeface="ＭＳ Ｐゴシック" pitchFamily="1" charset="-128"/>
              </a:rPr>
              <a:t>The </a:t>
            </a:r>
            <a:r>
              <a:rPr lang="en-US" b="1" u="sng" smtClean="0">
                <a:ea typeface="ＭＳ Ｐゴシック" pitchFamily="1" charset="-128"/>
              </a:rPr>
              <a:t>instructions</a:t>
            </a:r>
            <a:r>
              <a:rPr lang="en-US" smtClean="0">
                <a:ea typeface="ＭＳ Ｐゴシック" pitchFamily="1" charset="-128"/>
              </a:rPr>
              <a:t> are split into two kinds:</a:t>
            </a:r>
          </a:p>
          <a:p>
            <a:pPr>
              <a:lnSpc>
                <a:spcPct val="70000"/>
              </a:lnSpc>
            </a:pPr>
            <a:r>
              <a:rPr lang="en-US" b="1" u="sng" smtClean="0">
                <a:ea typeface="ＭＳ Ｐゴシック" pitchFamily="1" charset="-128"/>
              </a:rPr>
              <a:t>Arithmetic/Logical</a:t>
            </a:r>
            <a:r>
              <a:rPr lang="en-US" smtClean="0">
                <a:ea typeface="ＭＳ Ｐゴシック" pitchFamily="1" charset="-128"/>
              </a:rPr>
              <a:t> – for example:</a:t>
            </a:r>
          </a:p>
          <a:p>
            <a:pPr lvl="1">
              <a:lnSpc>
                <a:spcPct val="80000"/>
              </a:lnSpc>
            </a:pPr>
            <a:r>
              <a:rPr lang="en-US" sz="2400" smtClean="0">
                <a:ea typeface="ＭＳ Ｐゴシック" pitchFamily="1" charset="-128"/>
              </a:rPr>
              <a:t>Add the number in slot 27 to the number in slot 239, and put the result in slot 71.</a:t>
            </a:r>
          </a:p>
          <a:p>
            <a:pPr lvl="1">
              <a:lnSpc>
                <a:spcPct val="90000"/>
              </a:lnSpc>
            </a:pPr>
            <a:r>
              <a:rPr lang="en-US" sz="2400" smtClean="0">
                <a:ea typeface="ＭＳ Ｐゴシック" pitchFamily="1" charset="-128"/>
              </a:rPr>
              <a:t>Compare the number in slot 71 to the number in slot 118, to see whether they are equal.</a:t>
            </a:r>
          </a:p>
          <a:p>
            <a:pPr>
              <a:lnSpc>
                <a:spcPct val="70000"/>
              </a:lnSpc>
            </a:pPr>
            <a:r>
              <a:rPr lang="en-US" b="1" u="sng" smtClean="0">
                <a:ea typeface="ＭＳ Ｐゴシック" pitchFamily="1" charset="-128"/>
              </a:rPr>
              <a:t>Communication</a:t>
            </a:r>
            <a:r>
              <a:rPr lang="en-US" smtClean="0">
                <a:ea typeface="ＭＳ Ｐゴシック" pitchFamily="1" charset="-128"/>
              </a:rPr>
              <a:t> – for example:</a:t>
            </a:r>
          </a:p>
          <a:p>
            <a:pPr lvl="1">
              <a:lnSpc>
                <a:spcPct val="90000"/>
              </a:lnSpc>
            </a:pPr>
            <a:r>
              <a:rPr lang="en-US" sz="2400" smtClean="0">
                <a:ea typeface="ＭＳ Ｐゴシック" pitchFamily="1" charset="-128"/>
              </a:rPr>
              <a:t>Call 555-0127 and leave a voicemail containing the number in slot 962.</a:t>
            </a:r>
          </a:p>
          <a:p>
            <a:pPr lvl="1"/>
            <a:r>
              <a:rPr lang="en-US" sz="2400" smtClean="0">
                <a:ea typeface="ＭＳ Ｐゴシック" pitchFamily="1" charset="-128"/>
              </a:rPr>
              <a:t>Call your voicemail box and collect a voicemail from 555-0063, and put that number in slot 715.</a:t>
            </a:r>
          </a:p>
        </p:txBody>
      </p:sp>
      <p:sp>
        <p:nvSpPr>
          <p:cNvPr id="4198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41989" name="Slide Number Placeholder 4"/>
          <p:cNvSpPr>
            <a:spLocks noGrp="1"/>
          </p:cNvSpPr>
          <p:nvPr>
            <p:ph type="sldNum" sz="quarter" idx="11"/>
          </p:nvPr>
        </p:nvSpPr>
        <p:spPr>
          <a:noFill/>
        </p:spPr>
        <p:txBody>
          <a:bodyPr/>
          <a:lstStyle/>
          <a:p>
            <a:fld id="{0AE7A8FC-F69C-41D7-83FC-4E3E71785F0C}" type="slidenum">
              <a:rPr lang="en-US"/>
              <a:pPr/>
              <a:t>21</a:t>
            </a:fld>
            <a:endParaRPr lang="en-US"/>
          </a:p>
        </p:txBody>
      </p:sp>
    </p:spTree>
    <p:extLst>
      <p:ext uri="{BB962C8B-B14F-4D97-AF65-F5344CB8AC3E}">
        <p14:creationId xmlns:p14="http://schemas.microsoft.com/office/powerpoint/2010/main" val="1862143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ea typeface="ＭＳ Ｐゴシック" pitchFamily="1" charset="-128"/>
              </a:rPr>
              <a:t>Is There Anybody Out There?</a:t>
            </a:r>
          </a:p>
        </p:txBody>
      </p:sp>
      <p:sp>
        <p:nvSpPr>
          <p:cNvPr id="43011"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mtClean="0">
                <a:ea typeface="ＭＳ Ｐゴシック" pitchFamily="1" charset="-128"/>
              </a:rPr>
              <a:t>If you’re in a hut on an island, you </a:t>
            </a:r>
            <a:r>
              <a:rPr lang="en-US" b="1" u="sng" smtClean="0">
                <a:ea typeface="ＭＳ Ｐゴシック" pitchFamily="1" charset="-128"/>
              </a:rPr>
              <a:t>aren’t specifically aware</a:t>
            </a:r>
            <a:r>
              <a:rPr lang="en-US" smtClean="0">
                <a:ea typeface="ＭＳ Ｐゴシック" pitchFamily="1" charset="-128"/>
              </a:rPr>
              <a:t> of anyone else.</a:t>
            </a:r>
          </a:p>
          <a:p>
            <a:pPr>
              <a:buFont typeface="Wingdings" pitchFamily="1" charset="2"/>
              <a:buNone/>
            </a:pPr>
            <a:r>
              <a:rPr lang="en-US" smtClean="0">
                <a:ea typeface="ＭＳ Ｐゴシック" pitchFamily="1" charset="-128"/>
              </a:rPr>
              <a:t>Especially, you don’t know whether anyone else is working on the same problem as you are, and you don’t know who’s at the other end of the phone line.</a:t>
            </a:r>
          </a:p>
          <a:p>
            <a:pPr>
              <a:buFont typeface="Wingdings" pitchFamily="1" charset="2"/>
              <a:buNone/>
            </a:pPr>
            <a:r>
              <a:rPr lang="en-US" smtClean="0">
                <a:ea typeface="ＭＳ Ｐゴシック" pitchFamily="1" charset="-128"/>
              </a:rPr>
              <a:t>All you know is what to do with the voicemails you get, and what phone numbers to send voicemails to.</a:t>
            </a:r>
          </a:p>
        </p:txBody>
      </p:sp>
      <p:sp>
        <p:nvSpPr>
          <p:cNvPr id="4301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43013" name="Slide Number Placeholder 4"/>
          <p:cNvSpPr>
            <a:spLocks noGrp="1"/>
          </p:cNvSpPr>
          <p:nvPr>
            <p:ph type="sldNum" sz="quarter" idx="11"/>
          </p:nvPr>
        </p:nvSpPr>
        <p:spPr>
          <a:noFill/>
        </p:spPr>
        <p:txBody>
          <a:bodyPr/>
          <a:lstStyle/>
          <a:p>
            <a:fld id="{717CEB0A-6C70-4F13-BEC9-B1DFADEFD49D}" type="slidenum">
              <a:rPr lang="en-US"/>
              <a:pPr/>
              <a:t>22</a:t>
            </a:fld>
            <a:endParaRPr lang="en-US"/>
          </a:p>
        </p:txBody>
      </p:sp>
    </p:spTree>
    <p:extLst>
      <p:ext uri="{BB962C8B-B14F-4D97-AF65-F5344CB8AC3E}">
        <p14:creationId xmlns:p14="http://schemas.microsoft.com/office/powerpoint/2010/main" val="39048232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ea typeface="ＭＳ Ｐゴシック" pitchFamily="1" charset="-128"/>
              </a:rPr>
              <a:t>Someone Might Be Out There</a:t>
            </a:r>
          </a:p>
        </p:txBody>
      </p:sp>
      <p:sp>
        <p:nvSpPr>
          <p:cNvPr id="44035" name="Rectangle 3"/>
          <p:cNvSpPr>
            <a:spLocks noGrp="1" noChangeArrowheads="1"/>
          </p:cNvSpPr>
          <p:nvPr>
            <p:ph idx="1"/>
          </p:nvPr>
        </p:nvSpPr>
        <p:spPr>
          <a:xfrm>
            <a:off x="609600" y="1371600"/>
            <a:ext cx="7850188" cy="4648200"/>
          </a:xfrm>
        </p:spPr>
        <p:txBody>
          <a:bodyPr/>
          <a:lstStyle/>
          <a:p>
            <a:pPr>
              <a:buFont typeface="Wingdings" pitchFamily="1" charset="2"/>
              <a:buNone/>
            </a:pPr>
            <a:r>
              <a:rPr lang="en-US" smtClean="0">
                <a:ea typeface="ＭＳ Ｐゴシック" pitchFamily="1" charset="-128"/>
              </a:rPr>
              <a:t>Now suppose that Horst is on another island somewhere, in the same kind of hut, with the same kind of equipment.</a:t>
            </a:r>
          </a:p>
          <a:p>
            <a:pPr>
              <a:buFont typeface="Wingdings" pitchFamily="1" charset="2"/>
              <a:buNone/>
            </a:pPr>
            <a:r>
              <a:rPr lang="en-US" smtClean="0">
                <a:ea typeface="ＭＳ Ｐゴシック" pitchFamily="1" charset="-128"/>
              </a:rPr>
              <a:t>Suppose that he has the same list of instructions as you, but a different set of numbers (both data and phone numbers).</a:t>
            </a:r>
          </a:p>
          <a:p>
            <a:pPr>
              <a:buFont typeface="Wingdings" pitchFamily="1" charset="2"/>
              <a:buNone/>
            </a:pPr>
            <a:r>
              <a:rPr lang="en-US" smtClean="0">
                <a:ea typeface="ＭＳ Ｐゴシック" pitchFamily="1" charset="-128"/>
              </a:rPr>
              <a:t>Like you, he doesn’t know whether there’s anyone else working on his problem.</a:t>
            </a:r>
          </a:p>
        </p:txBody>
      </p:sp>
      <p:sp>
        <p:nvSpPr>
          <p:cNvPr id="4403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44037" name="Slide Number Placeholder 4"/>
          <p:cNvSpPr>
            <a:spLocks noGrp="1"/>
          </p:cNvSpPr>
          <p:nvPr>
            <p:ph type="sldNum" sz="quarter" idx="11"/>
          </p:nvPr>
        </p:nvSpPr>
        <p:spPr>
          <a:noFill/>
        </p:spPr>
        <p:txBody>
          <a:bodyPr/>
          <a:lstStyle/>
          <a:p>
            <a:fld id="{044AFB95-B6EE-443E-A0CA-F4668996E9D4}" type="slidenum">
              <a:rPr lang="en-US"/>
              <a:pPr/>
              <a:t>23</a:t>
            </a:fld>
            <a:endParaRPr lang="en-US"/>
          </a:p>
        </p:txBody>
      </p:sp>
    </p:spTree>
    <p:extLst>
      <p:ext uri="{BB962C8B-B14F-4D97-AF65-F5344CB8AC3E}">
        <p14:creationId xmlns:p14="http://schemas.microsoft.com/office/powerpoint/2010/main" val="36247293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ea typeface="ＭＳ Ｐゴシック" pitchFamily="1" charset="-128"/>
              </a:rPr>
              <a:t>Even More People Out There</a:t>
            </a:r>
          </a:p>
        </p:txBody>
      </p:sp>
      <p:sp>
        <p:nvSpPr>
          <p:cNvPr id="45059"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mtClean="0">
                <a:ea typeface="ＭＳ Ｐゴシック" pitchFamily="1" charset="-128"/>
              </a:rPr>
              <a:t>Now suppose that Bruce and Dee are also in huts on islands.</a:t>
            </a:r>
          </a:p>
          <a:p>
            <a:pPr>
              <a:buFont typeface="Wingdings" pitchFamily="1" charset="2"/>
              <a:buNone/>
            </a:pPr>
            <a:r>
              <a:rPr lang="en-US" smtClean="0">
                <a:ea typeface="ＭＳ Ｐゴシック" pitchFamily="1" charset="-128"/>
              </a:rPr>
              <a:t>Suppose that each of the four has the exact same list of instructions, but different lists of numbers.</a:t>
            </a:r>
          </a:p>
          <a:p>
            <a:pPr>
              <a:buFont typeface="Wingdings" pitchFamily="1" charset="2"/>
              <a:buNone/>
            </a:pPr>
            <a:r>
              <a:rPr lang="en-US" smtClean="0">
                <a:ea typeface="ＭＳ Ｐゴシック" pitchFamily="1" charset="-128"/>
              </a:rPr>
              <a:t>And suppose that the phone numbers that people call are each others’:  that is, your instructions have you call Horst, Bruce and Dee, Horst’s has him call Bruce, Dee and you, and so on.</a:t>
            </a:r>
          </a:p>
          <a:p>
            <a:pPr>
              <a:buFont typeface="Wingdings" pitchFamily="1" charset="2"/>
              <a:buNone/>
            </a:pPr>
            <a:r>
              <a:rPr lang="en-US" smtClean="0">
                <a:ea typeface="ＭＳ Ｐゴシック" pitchFamily="1" charset="-128"/>
              </a:rPr>
              <a:t>Then you might all be </a:t>
            </a:r>
            <a:r>
              <a:rPr lang="en-US" b="1" u="sng" smtClean="0">
                <a:ea typeface="ＭＳ Ｐゴシック" pitchFamily="1" charset="-128"/>
              </a:rPr>
              <a:t>working together on the same problem</a:t>
            </a:r>
            <a:r>
              <a:rPr lang="en-US" smtClean="0">
                <a:ea typeface="ＭＳ Ｐゴシック" pitchFamily="1" charset="-128"/>
              </a:rPr>
              <a:t>.</a:t>
            </a:r>
          </a:p>
        </p:txBody>
      </p:sp>
      <p:sp>
        <p:nvSpPr>
          <p:cNvPr id="4506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45061" name="Slide Number Placeholder 4"/>
          <p:cNvSpPr>
            <a:spLocks noGrp="1"/>
          </p:cNvSpPr>
          <p:nvPr>
            <p:ph type="sldNum" sz="quarter" idx="11"/>
          </p:nvPr>
        </p:nvSpPr>
        <p:spPr>
          <a:noFill/>
        </p:spPr>
        <p:txBody>
          <a:bodyPr/>
          <a:lstStyle/>
          <a:p>
            <a:fld id="{08B46677-22E0-45C1-A7AB-6530970593C0}" type="slidenum">
              <a:rPr lang="en-US"/>
              <a:pPr/>
              <a:t>24</a:t>
            </a:fld>
            <a:endParaRPr lang="en-US"/>
          </a:p>
        </p:txBody>
      </p:sp>
    </p:spTree>
    <p:extLst>
      <p:ext uri="{BB962C8B-B14F-4D97-AF65-F5344CB8AC3E}">
        <p14:creationId xmlns:p14="http://schemas.microsoft.com/office/powerpoint/2010/main" val="30930534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ea typeface="ＭＳ Ｐゴシック" pitchFamily="1" charset="-128"/>
              </a:rPr>
              <a:t>All Data Are Private</a:t>
            </a:r>
          </a:p>
        </p:txBody>
      </p:sp>
      <p:sp>
        <p:nvSpPr>
          <p:cNvPr id="46083" name="Rectangle 3"/>
          <p:cNvSpPr>
            <a:spLocks noGrp="1" noChangeArrowheads="1"/>
          </p:cNvSpPr>
          <p:nvPr>
            <p:ph idx="1"/>
          </p:nvPr>
        </p:nvSpPr>
        <p:spPr>
          <a:xfrm>
            <a:off x="609600" y="1371600"/>
            <a:ext cx="7850188" cy="4648200"/>
          </a:xfrm>
        </p:spPr>
        <p:txBody>
          <a:bodyPr/>
          <a:lstStyle/>
          <a:p>
            <a:pPr>
              <a:buFont typeface="Wingdings" pitchFamily="1" charset="2"/>
              <a:buNone/>
            </a:pPr>
            <a:r>
              <a:rPr lang="en-US" smtClean="0">
                <a:ea typeface="ＭＳ Ｐゴシック" pitchFamily="1" charset="-128"/>
              </a:rPr>
              <a:t>Notice that you can’t see Horst’s or Bruce’s or Dee’s numbers, nor can they see yours or each other’s.</a:t>
            </a:r>
          </a:p>
          <a:p>
            <a:pPr>
              <a:buFont typeface="Wingdings" pitchFamily="1" charset="2"/>
              <a:buNone/>
            </a:pPr>
            <a:r>
              <a:rPr lang="en-US" smtClean="0">
                <a:ea typeface="ＭＳ Ｐゴシック" pitchFamily="1" charset="-128"/>
              </a:rPr>
              <a:t>Thus, everyone’s numbers are </a:t>
            </a:r>
            <a:r>
              <a:rPr lang="en-US" b="1" u="sng" smtClean="0">
                <a:solidFill>
                  <a:schemeClr val="folHlink"/>
                </a:solidFill>
                <a:ea typeface="ＭＳ Ｐゴシック" pitchFamily="1" charset="-128"/>
              </a:rPr>
              <a:t>private</a:t>
            </a:r>
            <a:r>
              <a:rPr lang="en-US" smtClean="0">
                <a:ea typeface="ＭＳ Ｐゴシック" pitchFamily="1" charset="-128"/>
              </a:rPr>
              <a:t>: there’s no way for anyone to share numbers, </a:t>
            </a:r>
            <a:r>
              <a:rPr lang="en-US" b="1" u="sng" smtClean="0">
                <a:solidFill>
                  <a:schemeClr val="folHlink"/>
                </a:solidFill>
                <a:ea typeface="ＭＳ Ｐゴシック" pitchFamily="1" charset="-128"/>
              </a:rPr>
              <a:t>except by leaving them in voicemails</a:t>
            </a:r>
            <a:r>
              <a:rPr lang="en-US" smtClean="0">
                <a:ea typeface="ＭＳ Ｐゴシック" pitchFamily="1" charset="-128"/>
              </a:rPr>
              <a:t>.</a:t>
            </a:r>
          </a:p>
        </p:txBody>
      </p:sp>
      <p:sp>
        <p:nvSpPr>
          <p:cNvPr id="4608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46085" name="Slide Number Placeholder 4"/>
          <p:cNvSpPr>
            <a:spLocks noGrp="1"/>
          </p:cNvSpPr>
          <p:nvPr>
            <p:ph type="sldNum" sz="quarter" idx="11"/>
          </p:nvPr>
        </p:nvSpPr>
        <p:spPr>
          <a:noFill/>
        </p:spPr>
        <p:txBody>
          <a:bodyPr/>
          <a:lstStyle/>
          <a:p>
            <a:fld id="{3528F447-9AF2-42FA-AB09-00E0A9C6AFD5}" type="slidenum">
              <a:rPr lang="en-US"/>
              <a:pPr/>
              <a:t>25</a:t>
            </a:fld>
            <a:endParaRPr lang="en-US"/>
          </a:p>
        </p:txBody>
      </p:sp>
    </p:spTree>
    <p:extLst>
      <p:ext uri="{BB962C8B-B14F-4D97-AF65-F5344CB8AC3E}">
        <p14:creationId xmlns:p14="http://schemas.microsoft.com/office/powerpoint/2010/main" val="17683681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ea typeface="ＭＳ Ｐゴシック" pitchFamily="1" charset="-128"/>
              </a:rPr>
              <a:t>Long Distance Calls: 2 Costs</a:t>
            </a:r>
          </a:p>
        </p:txBody>
      </p:sp>
      <p:sp>
        <p:nvSpPr>
          <p:cNvPr id="47107" name="Rectangle 3"/>
          <p:cNvSpPr>
            <a:spLocks noGrp="1" noChangeArrowheads="1"/>
          </p:cNvSpPr>
          <p:nvPr>
            <p:ph idx="1"/>
          </p:nvPr>
        </p:nvSpPr>
        <p:spPr>
          <a:xfrm>
            <a:off x="533400" y="1371600"/>
            <a:ext cx="8153400" cy="4648200"/>
          </a:xfrm>
        </p:spPr>
        <p:txBody>
          <a:bodyPr/>
          <a:lstStyle/>
          <a:p>
            <a:pPr>
              <a:buFont typeface="Wingdings" pitchFamily="1" charset="2"/>
              <a:buNone/>
            </a:pPr>
            <a:r>
              <a:rPr lang="en-US" dirty="0" smtClean="0">
                <a:ea typeface="ＭＳ Ｐゴシック" pitchFamily="1" charset="-128"/>
              </a:rPr>
              <a:t>When you make a long distance phone call, you typically have to pay two costs:</a:t>
            </a:r>
          </a:p>
          <a:p>
            <a:r>
              <a:rPr lang="en-US" b="1" u="sng" dirty="0" smtClean="0">
                <a:ea typeface="ＭＳ Ｐゴシック" pitchFamily="1" charset="-128"/>
              </a:rPr>
              <a:t>Connection charge</a:t>
            </a:r>
            <a:r>
              <a:rPr lang="en-US" dirty="0" smtClean="0">
                <a:ea typeface="ＭＳ Ｐゴシック" pitchFamily="1" charset="-128"/>
              </a:rPr>
              <a:t>: the </a:t>
            </a:r>
            <a:r>
              <a:rPr lang="en-US" b="1" u="sng" dirty="0" smtClean="0">
                <a:solidFill>
                  <a:schemeClr val="folHlink"/>
                </a:solidFill>
                <a:ea typeface="ＭＳ Ｐゴシック" pitchFamily="1" charset="-128"/>
              </a:rPr>
              <a:t>fixed</a:t>
            </a:r>
            <a:r>
              <a:rPr lang="en-US" dirty="0" smtClean="0">
                <a:ea typeface="ＭＳ Ｐゴシック" pitchFamily="1" charset="-128"/>
              </a:rPr>
              <a:t> cost of connecting your phone to someone else’s, even if you’re only connected for a second</a:t>
            </a:r>
          </a:p>
          <a:p>
            <a:r>
              <a:rPr lang="en-US" b="1" u="sng" dirty="0" smtClean="0">
                <a:ea typeface="ＭＳ Ｐゴシック" pitchFamily="1" charset="-128"/>
              </a:rPr>
              <a:t>Per-minute charge</a:t>
            </a:r>
            <a:r>
              <a:rPr lang="en-US" dirty="0" smtClean="0">
                <a:ea typeface="ＭＳ Ｐゴシック" pitchFamily="1" charset="-128"/>
              </a:rPr>
              <a:t>: the cost per minute of talking, once you’re connected</a:t>
            </a:r>
          </a:p>
          <a:p>
            <a:pPr>
              <a:buFont typeface="Wingdings" pitchFamily="1" charset="2"/>
              <a:buNone/>
            </a:pPr>
            <a:r>
              <a:rPr lang="en-US" dirty="0" smtClean="0">
                <a:ea typeface="ＭＳ Ｐゴシック" pitchFamily="1" charset="-128"/>
              </a:rPr>
              <a:t>If the connection charge is large, then you want to make as few calls as possible.</a:t>
            </a:r>
          </a:p>
          <a:p>
            <a:pPr>
              <a:buFont typeface="Wingdings" pitchFamily="1" charset="2"/>
              <a:buNone/>
            </a:pPr>
            <a:r>
              <a:rPr lang="en-US" dirty="0" smtClean="0">
                <a:ea typeface="ＭＳ Ｐゴシック" pitchFamily="1" charset="-128"/>
              </a:rPr>
              <a:t>See:</a:t>
            </a:r>
          </a:p>
          <a:p>
            <a:pPr algn="ctr">
              <a:buFont typeface="Wingdings" pitchFamily="1" charset="2"/>
              <a:buNone/>
            </a:pPr>
            <a:r>
              <a:rPr lang="en-US" dirty="0" smtClean="0">
                <a:latin typeface="Courier New" pitchFamily="1" charset="0"/>
                <a:ea typeface="ＭＳ Ｐゴシック" pitchFamily="1" charset="-128"/>
                <a:cs typeface="Courier New" pitchFamily="1" charset="0"/>
                <a:hlinkClick r:id="rId3"/>
              </a:rPr>
              <a:t>http://www.youtube.com/watch?v=8k1UOEYIQRo</a:t>
            </a:r>
            <a:endParaRPr lang="en-US" dirty="0" smtClean="0">
              <a:latin typeface="Courier New" pitchFamily="1" charset="0"/>
              <a:ea typeface="ＭＳ Ｐゴシック" pitchFamily="1" charset="-128"/>
              <a:cs typeface="Courier New" pitchFamily="1" charset="0"/>
            </a:endParaRPr>
          </a:p>
        </p:txBody>
      </p:sp>
      <p:sp>
        <p:nvSpPr>
          <p:cNvPr id="4710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47109" name="Slide Number Placeholder 4"/>
          <p:cNvSpPr>
            <a:spLocks noGrp="1"/>
          </p:cNvSpPr>
          <p:nvPr>
            <p:ph type="sldNum" sz="quarter" idx="11"/>
          </p:nvPr>
        </p:nvSpPr>
        <p:spPr>
          <a:noFill/>
        </p:spPr>
        <p:txBody>
          <a:bodyPr/>
          <a:lstStyle/>
          <a:p>
            <a:fld id="{08AF2A79-957F-4254-AC59-E84F2CA1A8AF}" type="slidenum">
              <a:rPr lang="en-US"/>
              <a:pPr/>
              <a:t>26</a:t>
            </a:fld>
            <a:endParaRPr lang="en-US"/>
          </a:p>
        </p:txBody>
      </p:sp>
    </p:spTree>
    <p:extLst>
      <p:ext uri="{BB962C8B-B14F-4D97-AF65-F5344CB8AC3E}">
        <p14:creationId xmlns:p14="http://schemas.microsoft.com/office/powerpoint/2010/main" val="34439306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990600" y="1295400"/>
            <a:ext cx="7772400" cy="1905000"/>
          </a:xfrm>
        </p:spPr>
        <p:txBody>
          <a:bodyPr/>
          <a:lstStyle/>
          <a:p>
            <a:r>
              <a:rPr lang="en-US" sz="6000" smtClean="0">
                <a:ea typeface="ＭＳ Ｐゴシック" pitchFamily="1" charset="-128"/>
              </a:rPr>
              <a:t>Distributed Parallelism</a:t>
            </a:r>
          </a:p>
        </p:txBody>
      </p:sp>
    </p:spTree>
    <p:custDataLst>
      <p:tags r:id="rId1"/>
    </p:custDataLst>
    <p:extLst>
      <p:ext uri="{BB962C8B-B14F-4D97-AF65-F5344CB8AC3E}">
        <p14:creationId xmlns:p14="http://schemas.microsoft.com/office/powerpoint/2010/main" val="14519182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ea typeface="ＭＳ Ｐゴシック" pitchFamily="1" charset="-128"/>
              </a:rPr>
              <a:t>Like Desert Islands</a:t>
            </a:r>
          </a:p>
        </p:txBody>
      </p:sp>
      <p:sp>
        <p:nvSpPr>
          <p:cNvPr id="49155" name="Rectangle 3"/>
          <p:cNvSpPr>
            <a:spLocks noGrp="1" noChangeArrowheads="1"/>
          </p:cNvSpPr>
          <p:nvPr>
            <p:ph idx="1"/>
          </p:nvPr>
        </p:nvSpPr>
        <p:spPr>
          <a:xfrm>
            <a:off x="533400" y="1371600"/>
            <a:ext cx="8077200" cy="4724400"/>
          </a:xfrm>
        </p:spPr>
        <p:txBody>
          <a:bodyPr/>
          <a:lstStyle/>
          <a:p>
            <a:pPr>
              <a:buFont typeface="Wingdings" pitchFamily="1" charset="2"/>
              <a:buNone/>
            </a:pPr>
            <a:r>
              <a:rPr lang="en-US" smtClean="0">
                <a:ea typeface="ＭＳ Ｐゴシック" pitchFamily="1" charset="-128"/>
              </a:rPr>
              <a:t>Distributed parallelism is very much like the Desert Islands analogy:</a:t>
            </a:r>
          </a:p>
          <a:p>
            <a:r>
              <a:rPr lang="en-US" smtClean="0">
                <a:ea typeface="ＭＳ Ｐゴシック" pitchFamily="1" charset="-128"/>
              </a:rPr>
              <a:t>processes are </a:t>
            </a:r>
            <a:r>
              <a:rPr lang="en-US" b="1" u="sng" smtClean="0">
                <a:solidFill>
                  <a:schemeClr val="folHlink"/>
                </a:solidFill>
                <a:ea typeface="ＭＳ Ｐゴシック" pitchFamily="1" charset="-128"/>
              </a:rPr>
              <a:t>independent</a:t>
            </a:r>
            <a:r>
              <a:rPr lang="en-US" smtClean="0">
                <a:ea typeface="ＭＳ Ｐゴシック" pitchFamily="1" charset="-128"/>
              </a:rPr>
              <a:t> of each other.</a:t>
            </a:r>
          </a:p>
          <a:p>
            <a:r>
              <a:rPr lang="en-US" smtClean="0">
                <a:ea typeface="ＭＳ Ｐゴシック" pitchFamily="1" charset="-128"/>
              </a:rPr>
              <a:t>All data are </a:t>
            </a:r>
            <a:r>
              <a:rPr lang="en-US" b="1" u="sng" smtClean="0">
                <a:solidFill>
                  <a:schemeClr val="folHlink"/>
                </a:solidFill>
                <a:ea typeface="ＭＳ Ｐゴシック" pitchFamily="1" charset="-128"/>
              </a:rPr>
              <a:t>private</a:t>
            </a:r>
            <a:r>
              <a:rPr lang="en-US" smtClean="0">
                <a:ea typeface="ＭＳ Ｐゴシック" pitchFamily="1" charset="-128"/>
              </a:rPr>
              <a:t>.</a:t>
            </a:r>
          </a:p>
          <a:p>
            <a:r>
              <a:rPr lang="en-US" smtClean="0">
                <a:ea typeface="ＭＳ Ｐゴシック" pitchFamily="1" charset="-128"/>
              </a:rPr>
              <a:t>Processes communicate by </a:t>
            </a:r>
            <a:r>
              <a:rPr lang="en-US" b="1" u="sng" smtClean="0">
                <a:solidFill>
                  <a:schemeClr val="folHlink"/>
                </a:solidFill>
                <a:ea typeface="ＭＳ Ｐゴシック" pitchFamily="1" charset="-128"/>
              </a:rPr>
              <a:t>passing messages</a:t>
            </a:r>
            <a:r>
              <a:rPr lang="en-US" smtClean="0">
                <a:ea typeface="ＭＳ Ｐゴシック" pitchFamily="1" charset="-128"/>
              </a:rPr>
              <a:t> (like voicemails).</a:t>
            </a:r>
          </a:p>
          <a:p>
            <a:r>
              <a:rPr lang="en-US" smtClean="0">
                <a:ea typeface="ＭＳ Ｐゴシック" pitchFamily="1" charset="-128"/>
              </a:rPr>
              <a:t>The cost of passing a message is split into:</a:t>
            </a:r>
          </a:p>
          <a:p>
            <a:pPr lvl="1"/>
            <a:r>
              <a:rPr lang="en-US" sz="2600" b="1" i="1" u="sng" smtClean="0">
                <a:solidFill>
                  <a:schemeClr val="folHlink"/>
                </a:solidFill>
                <a:ea typeface="ＭＳ Ｐゴシック" pitchFamily="1" charset="-128"/>
              </a:rPr>
              <a:t>latency</a:t>
            </a:r>
            <a:r>
              <a:rPr lang="en-US" sz="2600" smtClean="0">
                <a:ea typeface="ＭＳ Ｐゴシック" pitchFamily="1" charset="-128"/>
              </a:rPr>
              <a:t>      </a:t>
            </a:r>
            <a:r>
              <a:rPr lang="en-US" sz="1100" smtClean="0">
                <a:ea typeface="ＭＳ Ｐゴシック" pitchFamily="1" charset="-128"/>
              </a:rPr>
              <a:t> </a:t>
            </a:r>
            <a:r>
              <a:rPr lang="en-US" sz="2600" smtClean="0">
                <a:ea typeface="ＭＳ Ｐゴシック" pitchFamily="1" charset="-128"/>
              </a:rPr>
              <a:t>(connection time)</a:t>
            </a:r>
          </a:p>
          <a:p>
            <a:pPr lvl="1"/>
            <a:r>
              <a:rPr lang="en-US" sz="2600" b="1" i="1" u="sng" smtClean="0">
                <a:solidFill>
                  <a:schemeClr val="folHlink"/>
                </a:solidFill>
                <a:ea typeface="ＭＳ Ｐゴシック" pitchFamily="1" charset="-128"/>
              </a:rPr>
              <a:t>bandwidth</a:t>
            </a:r>
            <a:r>
              <a:rPr lang="en-US" sz="2600" smtClean="0">
                <a:ea typeface="ＭＳ Ｐゴシック" pitchFamily="1" charset="-128"/>
              </a:rPr>
              <a:t> (time per byte)</a:t>
            </a:r>
          </a:p>
        </p:txBody>
      </p:sp>
      <p:sp>
        <p:nvSpPr>
          <p:cNvPr id="4915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49157" name="Slide Number Placeholder 4"/>
          <p:cNvSpPr>
            <a:spLocks noGrp="1"/>
          </p:cNvSpPr>
          <p:nvPr>
            <p:ph type="sldNum" sz="quarter" idx="11"/>
          </p:nvPr>
        </p:nvSpPr>
        <p:spPr>
          <a:noFill/>
        </p:spPr>
        <p:txBody>
          <a:bodyPr/>
          <a:lstStyle/>
          <a:p>
            <a:fld id="{3057F89A-43BD-42B2-B641-E7A246CB4535}" type="slidenum">
              <a:rPr lang="en-US"/>
              <a:pPr/>
              <a:t>28</a:t>
            </a:fld>
            <a:endParaRPr lang="en-US"/>
          </a:p>
        </p:txBody>
      </p:sp>
    </p:spTree>
    <p:custDataLst>
      <p:tags r:id="rId1"/>
    </p:custDataLst>
    <p:extLst>
      <p:ext uri="{BB962C8B-B14F-4D97-AF65-F5344CB8AC3E}">
        <p14:creationId xmlns:p14="http://schemas.microsoft.com/office/powerpoint/2010/main" val="26582144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r"/>
            <a:r>
              <a:rPr lang="en-US" dirty="0">
                <a:ea typeface="ＭＳ Ｐゴシック" pitchFamily="1" charset="-128"/>
              </a:rPr>
              <a:t>Latency vs Bandwidth on</a:t>
            </a:r>
            <a:r>
              <a:rPr lang="en-US" dirty="0">
                <a:latin typeface="Times New Roman" panose="02020603050405020304" pitchFamily="18" charset="0"/>
                <a:ea typeface="ＭＳ Ｐゴシック" pitchFamily="1" charset="-128"/>
                <a:cs typeface="Times New Roman" panose="02020603050405020304" pitchFamily="18" charset="0"/>
              </a:rPr>
              <a:t> Schooner</a:t>
            </a:r>
            <a:endParaRPr lang="en-US" dirty="0" smtClean="0">
              <a:latin typeface="Courier New" pitchFamily="1" charset="0"/>
              <a:ea typeface="ＭＳ Ｐゴシック" pitchFamily="1" charset="-128"/>
            </a:endParaRPr>
          </a:p>
        </p:txBody>
      </p:sp>
      <p:sp>
        <p:nvSpPr>
          <p:cNvPr id="51203" name="Rectangle 3"/>
          <p:cNvSpPr>
            <a:spLocks noGrp="1" noChangeArrowheads="1"/>
          </p:cNvSpPr>
          <p:nvPr>
            <p:ph idx="1"/>
          </p:nvPr>
        </p:nvSpPr>
        <p:spPr/>
        <p:txBody>
          <a:bodyPr/>
          <a:lstStyle/>
          <a:p>
            <a:pPr>
              <a:lnSpc>
                <a:spcPct val="90000"/>
              </a:lnSpc>
              <a:spcBef>
                <a:spcPts val="0"/>
              </a:spcBef>
              <a:buFont typeface="Wingdings" pitchFamily="1" charset="2"/>
              <a:buNone/>
            </a:pPr>
            <a:r>
              <a:rPr lang="en-US" dirty="0">
                <a:ea typeface="ＭＳ Ｐゴシック" pitchFamily="1" charset="-128"/>
              </a:rPr>
              <a:t>In 2018, a benchmark of the </a:t>
            </a:r>
            <a:r>
              <a:rPr lang="en-US" dirty="0" err="1">
                <a:ea typeface="ＭＳ Ｐゴシック" pitchFamily="1" charset="-128"/>
              </a:rPr>
              <a:t>Infiniband</a:t>
            </a:r>
            <a:r>
              <a:rPr lang="en-US" dirty="0">
                <a:ea typeface="ＭＳ Ｐゴシック" pitchFamily="1" charset="-128"/>
              </a:rPr>
              <a:t> interconnect on               the University of Oklahoma’s Linux cluster revealed:</a:t>
            </a:r>
          </a:p>
          <a:p>
            <a:pPr>
              <a:lnSpc>
                <a:spcPct val="90000"/>
              </a:lnSpc>
              <a:spcBef>
                <a:spcPts val="0"/>
              </a:spcBef>
            </a:pPr>
            <a:r>
              <a:rPr lang="en-US" b="1" u="sng" dirty="0">
                <a:ea typeface="ＭＳ Ｐゴシック" pitchFamily="1" charset="-128"/>
              </a:rPr>
              <a:t>Latency</a:t>
            </a:r>
            <a:r>
              <a:rPr lang="en-US" dirty="0">
                <a:ea typeface="ＭＳ Ｐゴシック" pitchFamily="1" charset="-128"/>
              </a:rPr>
              <a:t> – the time for the first bit to show up at                   the destination – is ~</a:t>
            </a:r>
            <a:r>
              <a:rPr lang="en-US" dirty="0" smtClean="0">
                <a:ea typeface="ＭＳ Ｐゴシック" pitchFamily="1" charset="-128"/>
              </a:rPr>
              <a:t>1.26 </a:t>
            </a:r>
            <a:r>
              <a:rPr lang="en-US" dirty="0">
                <a:ea typeface="ＭＳ Ｐゴシック" pitchFamily="1" charset="-128"/>
              </a:rPr>
              <a:t>microseconds;</a:t>
            </a:r>
          </a:p>
          <a:p>
            <a:pPr>
              <a:lnSpc>
                <a:spcPct val="90000"/>
              </a:lnSpc>
              <a:spcBef>
                <a:spcPts val="0"/>
              </a:spcBef>
            </a:pPr>
            <a:r>
              <a:rPr lang="en-US" b="1" u="sng" dirty="0">
                <a:ea typeface="ＭＳ Ｐゴシック" pitchFamily="1" charset="-128"/>
              </a:rPr>
              <a:t>Bandwidth</a:t>
            </a:r>
            <a:r>
              <a:rPr lang="en-US" dirty="0">
                <a:ea typeface="ＭＳ Ｐゴシック" pitchFamily="1" charset="-128"/>
              </a:rPr>
              <a:t> – the speed of the subsequent bits –                      is ~37.2 Gigabits per second </a:t>
            </a:r>
            <a:r>
              <a:rPr lang="en-US" dirty="0" smtClean="0">
                <a:ea typeface="ＭＳ Ｐゴシック" pitchFamily="1" charset="-128"/>
              </a:rPr>
              <a:t>(~0.027 </a:t>
            </a:r>
            <a:r>
              <a:rPr lang="en-US" dirty="0" err="1">
                <a:ea typeface="ＭＳ Ｐゴシック" pitchFamily="1" charset="-128"/>
              </a:rPr>
              <a:t>nanosec</a:t>
            </a:r>
            <a:r>
              <a:rPr lang="en-US" dirty="0">
                <a:ea typeface="ＭＳ Ｐゴシック" pitchFamily="1" charset="-128"/>
              </a:rPr>
              <a:t> per bit).</a:t>
            </a:r>
          </a:p>
          <a:p>
            <a:pPr>
              <a:lnSpc>
                <a:spcPct val="90000"/>
              </a:lnSpc>
              <a:spcBef>
                <a:spcPts val="0"/>
              </a:spcBef>
              <a:buFont typeface="Wingdings" pitchFamily="1" charset="2"/>
              <a:buNone/>
            </a:pPr>
            <a:r>
              <a:rPr lang="en-US" dirty="0">
                <a:ea typeface="ＭＳ Ｐゴシック" pitchFamily="1" charset="-128"/>
              </a:rPr>
              <a:t>Thus, on OU’s cluster </a:t>
            </a:r>
            <a:r>
              <a:rPr lang="en-US" dirty="0" err="1">
                <a:ea typeface="ＭＳ Ｐゴシック" pitchFamily="1" charset="-128"/>
              </a:rPr>
              <a:t>Infiniband</a:t>
            </a:r>
            <a:r>
              <a:rPr lang="en-US" dirty="0">
                <a:ea typeface="ＭＳ Ｐゴシック" pitchFamily="1" charset="-128"/>
              </a:rPr>
              <a:t>:</a:t>
            </a:r>
          </a:p>
          <a:p>
            <a:pPr>
              <a:lnSpc>
                <a:spcPct val="90000"/>
              </a:lnSpc>
              <a:spcBef>
                <a:spcPts val="0"/>
              </a:spcBef>
            </a:pPr>
            <a:r>
              <a:rPr lang="en-US" dirty="0">
                <a:ea typeface="ＭＳ Ｐゴシック" pitchFamily="1" charset="-128"/>
              </a:rPr>
              <a:t>the first bit of a message shows up in ~1260 </a:t>
            </a:r>
            <a:r>
              <a:rPr lang="en-US" dirty="0" smtClean="0">
                <a:ea typeface="ＭＳ Ｐゴシック" pitchFamily="1" charset="-128"/>
              </a:rPr>
              <a:t> </a:t>
            </a:r>
            <a:r>
              <a:rPr lang="en-US" dirty="0" err="1" smtClean="0">
                <a:ea typeface="ＭＳ Ｐゴシック" pitchFamily="1" charset="-128"/>
              </a:rPr>
              <a:t>nanosec</a:t>
            </a:r>
            <a:r>
              <a:rPr lang="en-US" dirty="0">
                <a:ea typeface="ＭＳ Ｐゴシック" pitchFamily="1" charset="-128"/>
              </a:rPr>
              <a:t>;</a:t>
            </a:r>
          </a:p>
          <a:p>
            <a:pPr>
              <a:lnSpc>
                <a:spcPct val="80000"/>
              </a:lnSpc>
              <a:spcBef>
                <a:spcPts val="0"/>
              </a:spcBef>
            </a:pPr>
            <a:r>
              <a:rPr lang="en-US" dirty="0">
                <a:ea typeface="ＭＳ Ｐゴシック" pitchFamily="1" charset="-128"/>
              </a:rPr>
              <a:t>the last  bit </a:t>
            </a:r>
            <a:r>
              <a:rPr lang="en-US" dirty="0" smtClean="0">
                <a:ea typeface="ＭＳ Ｐゴシック" pitchFamily="1" charset="-128"/>
              </a:rPr>
              <a:t>of a message shows </a:t>
            </a:r>
            <a:r>
              <a:rPr lang="en-US" dirty="0">
                <a:ea typeface="ＭＳ Ｐゴシック" pitchFamily="1" charset="-128"/>
              </a:rPr>
              <a:t>up in ~0.027 </a:t>
            </a:r>
            <a:r>
              <a:rPr lang="en-US" dirty="0" err="1">
                <a:ea typeface="ＭＳ Ｐゴシック" pitchFamily="1" charset="-128"/>
              </a:rPr>
              <a:t>nanosec</a:t>
            </a:r>
            <a:r>
              <a:rPr lang="en-US" dirty="0">
                <a:ea typeface="ＭＳ Ｐゴシック" pitchFamily="1" charset="-128"/>
              </a:rPr>
              <a:t>.</a:t>
            </a:r>
          </a:p>
          <a:p>
            <a:pPr>
              <a:lnSpc>
                <a:spcPct val="90000"/>
              </a:lnSpc>
              <a:spcBef>
                <a:spcPts val="0"/>
              </a:spcBef>
              <a:buFont typeface="Wingdings" pitchFamily="1" charset="2"/>
              <a:buNone/>
            </a:pPr>
            <a:r>
              <a:rPr lang="en-US" dirty="0" smtClean="0">
                <a:ea typeface="ＭＳ Ｐゴシック" pitchFamily="1" charset="-128"/>
              </a:rPr>
              <a:t>So latency </a:t>
            </a:r>
            <a:r>
              <a:rPr lang="en-US" dirty="0">
                <a:ea typeface="ＭＳ Ｐゴシック" pitchFamily="1" charset="-128"/>
              </a:rPr>
              <a:t>is ~</a:t>
            </a:r>
            <a:r>
              <a:rPr lang="en-US" b="1" u="sng" dirty="0">
                <a:ea typeface="ＭＳ Ｐゴシック" pitchFamily="1" charset="-128"/>
              </a:rPr>
              <a:t>47,000 times worse</a:t>
            </a:r>
            <a:r>
              <a:rPr lang="en-US" dirty="0">
                <a:ea typeface="ＭＳ Ｐゴシック" pitchFamily="1" charset="-128"/>
              </a:rPr>
              <a:t> than bandwidth</a:t>
            </a:r>
            <a:r>
              <a:rPr lang="en-US" dirty="0" smtClean="0">
                <a:ea typeface="ＭＳ Ｐゴシック" pitchFamily="1" charset="-128"/>
              </a:rPr>
              <a:t>!</a:t>
            </a:r>
            <a:endParaRPr lang="en-US" dirty="0">
              <a:ea typeface="ＭＳ Ｐゴシック" pitchFamily="1" charset="-128"/>
            </a:endParaRPr>
          </a:p>
        </p:txBody>
      </p:sp>
      <p:sp>
        <p:nvSpPr>
          <p:cNvPr id="5120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51205" name="Slide Number Placeholder 4"/>
          <p:cNvSpPr>
            <a:spLocks noGrp="1"/>
          </p:cNvSpPr>
          <p:nvPr>
            <p:ph type="sldNum" sz="quarter" idx="11"/>
          </p:nvPr>
        </p:nvSpPr>
        <p:spPr>
          <a:noFill/>
        </p:spPr>
        <p:txBody>
          <a:bodyPr/>
          <a:lstStyle/>
          <a:p>
            <a:fld id="{539F98DB-FF20-4517-985F-058FB43A02E6}" type="slidenum">
              <a:rPr lang="en-US"/>
              <a:pPr/>
              <a:t>29</a:t>
            </a:fld>
            <a:endParaRPr lang="en-US"/>
          </a:p>
        </p:txBody>
      </p:sp>
    </p:spTree>
    <p:custDataLst>
      <p:tags r:id="rId1"/>
    </p:custDataLst>
    <p:extLst>
      <p:ext uri="{BB962C8B-B14F-4D97-AF65-F5344CB8AC3E}">
        <p14:creationId xmlns:p14="http://schemas.microsoft.com/office/powerpoint/2010/main" val="336419972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3</a:t>
            </a:fld>
            <a:endParaRPr lang="en-US"/>
          </a:p>
        </p:txBody>
      </p:sp>
      <p:sp>
        <p:nvSpPr>
          <p:cNvPr id="465922" name="Rectangle 2"/>
          <p:cNvSpPr>
            <a:spLocks noGrp="1" noChangeArrowheads="1"/>
          </p:cNvSpPr>
          <p:nvPr>
            <p:ph type="title"/>
          </p:nvPr>
        </p:nvSpPr>
        <p:spPr/>
        <p:txBody>
          <a:bodyPr/>
          <a:lstStyle/>
          <a:p>
            <a:r>
              <a:rPr lang="en-US" sz="3600" dirty="0" smtClean="0"/>
              <a:t>PLEASE MUTE YOURSELF</a:t>
            </a:r>
            <a:endParaRPr lang="en-US" sz="3600" dirty="0"/>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a:t>
            </a:r>
            <a:r>
              <a:rPr lang="en-US" b="1" u="sng" dirty="0" smtClean="0"/>
              <a:t>PLEASE MUTE YOURSELF</a:t>
            </a:r>
            <a:r>
              <a:rPr lang="en-US" dirty="0" smtClean="0"/>
              <a:t>,  so </a:t>
            </a:r>
            <a:r>
              <a:rPr lang="en-US" dirty="0"/>
              <a:t>that we cannot hear you</a:t>
            </a:r>
            <a:r>
              <a:rPr lang="en-US" dirty="0" smtClean="0"/>
              <a:t>.</a:t>
            </a:r>
          </a:p>
          <a:p>
            <a:pPr>
              <a:buFont typeface="Wingdings" pitchFamily="2" charset="2"/>
              <a:buNone/>
            </a:pPr>
            <a:r>
              <a:rPr lang="en-US" dirty="0" smtClean="0"/>
              <a:t>At </a:t>
            </a:r>
            <a:r>
              <a:rPr lang="en-US" dirty="0"/>
              <a:t>OU, we will turn off the sound on all conferencing technologies.</a:t>
            </a:r>
          </a:p>
          <a:p>
            <a:pPr>
              <a:buFont typeface="Wingdings" pitchFamily="2" charset="2"/>
              <a:buNone/>
            </a:pPr>
            <a:r>
              <a:rPr lang="en-US" dirty="0"/>
              <a:t>That way, we won’t have problems with </a:t>
            </a:r>
            <a:r>
              <a:rPr lang="en-US" b="1" dirty="0"/>
              <a:t>echo cancellation</a:t>
            </a:r>
            <a:r>
              <a:rPr lang="en-US" dirty="0"/>
              <a:t>.</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a:t>
            </a:r>
            <a:r>
              <a:rPr lang="en-US" dirty="0" smtClean="0"/>
              <a:t>e-mail:</a:t>
            </a:r>
          </a:p>
          <a:p>
            <a:pPr algn="ctr">
              <a:buFont typeface="Wingdings" pitchFamily="2" charset="2"/>
              <a:buNone/>
            </a:pPr>
            <a:r>
              <a:rPr lang="en-US" dirty="0" smtClean="0">
                <a:latin typeface="Courier New" panose="02070309020205020404" pitchFamily="49" charset="0"/>
                <a:cs typeface="Courier New" panose="02070309020205020404" pitchFamily="49" charset="0"/>
                <a:hlinkClick r:id="rId3"/>
              </a:rPr>
              <a:t>supercomputinginplainenglish@gmail.com</a:t>
            </a:r>
            <a:endParaRPr lang="en-US" dirty="0" smtClean="0">
              <a:latin typeface="Courier New" panose="02070309020205020404" pitchFamily="49" charset="0"/>
              <a:cs typeface="Courier New" panose="02070309020205020404" pitchFamily="49" charset="0"/>
            </a:endParaRPr>
          </a:p>
          <a:p>
            <a:pPr>
              <a:buFont typeface="Wingdings" pitchFamily="2" charset="2"/>
              <a:buNone/>
            </a:pPr>
            <a:r>
              <a:rPr lang="en-US" b="1" dirty="0" smtClean="0"/>
              <a:t>PLEASE MUTE YOURSELF.</a:t>
            </a:r>
          </a:p>
          <a:p>
            <a:pPr>
              <a:buFont typeface="Wingdings" pitchFamily="2" charset="2"/>
              <a:buNone/>
            </a:pPr>
            <a:r>
              <a:rPr lang="en-US" b="1" dirty="0" smtClean="0"/>
              <a:t>PLEASE MUTE YOURSELF.</a:t>
            </a:r>
          </a:p>
          <a:p>
            <a:pPr>
              <a:buNone/>
            </a:pPr>
            <a:r>
              <a:rPr lang="en-US" b="1" dirty="0"/>
              <a:t>PLEASE MUTE YOURSELF</a:t>
            </a:r>
            <a:r>
              <a:rPr lang="en-US" b="1" dirty="0" smtClean="0"/>
              <a:t>.</a:t>
            </a:r>
            <a:endParaRPr lang="en-US" b="1" dirty="0"/>
          </a:p>
        </p:txBody>
      </p:sp>
    </p:spTree>
    <p:extLst>
      <p:ext uri="{BB962C8B-B14F-4D97-AF65-F5344CB8AC3E}">
        <p14:creationId xmlns:p14="http://schemas.microsoft.com/office/powerpoint/2010/main" val="193184665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r"/>
            <a:r>
              <a:rPr lang="en-US" dirty="0">
                <a:ea typeface="ＭＳ Ｐゴシック" pitchFamily="1" charset="-128"/>
              </a:rPr>
              <a:t>Latency vs Bandwidth on</a:t>
            </a:r>
            <a:r>
              <a:rPr lang="en-US" dirty="0">
                <a:latin typeface="Times New Roman" panose="02020603050405020304" pitchFamily="18" charset="0"/>
                <a:ea typeface="ＭＳ Ｐゴシック" pitchFamily="1" charset="-128"/>
                <a:cs typeface="Times New Roman" panose="02020603050405020304" pitchFamily="18" charset="0"/>
              </a:rPr>
              <a:t> Schooner</a:t>
            </a:r>
            <a:endParaRPr lang="en-US" dirty="0" smtClean="0">
              <a:latin typeface="Courier New" pitchFamily="1" charset="0"/>
              <a:ea typeface="ＭＳ Ｐゴシック" pitchFamily="1" charset="-128"/>
            </a:endParaRPr>
          </a:p>
        </p:txBody>
      </p:sp>
      <p:sp>
        <p:nvSpPr>
          <p:cNvPr id="51203" name="Rectangle 3"/>
          <p:cNvSpPr>
            <a:spLocks noGrp="1" noChangeArrowheads="1"/>
          </p:cNvSpPr>
          <p:nvPr>
            <p:ph idx="1"/>
          </p:nvPr>
        </p:nvSpPr>
        <p:spPr/>
        <p:txBody>
          <a:bodyPr/>
          <a:lstStyle/>
          <a:p>
            <a:pPr>
              <a:lnSpc>
                <a:spcPct val="90000"/>
              </a:lnSpc>
              <a:spcBef>
                <a:spcPts val="0"/>
              </a:spcBef>
              <a:buFont typeface="Wingdings" pitchFamily="1" charset="2"/>
              <a:buNone/>
            </a:pPr>
            <a:r>
              <a:rPr lang="en-US" dirty="0">
                <a:ea typeface="ＭＳ Ｐゴシック" pitchFamily="1" charset="-128"/>
              </a:rPr>
              <a:t>In 2018, a benchmark of the </a:t>
            </a:r>
            <a:r>
              <a:rPr lang="en-US" dirty="0" err="1">
                <a:ea typeface="ＭＳ Ｐゴシック" pitchFamily="1" charset="-128"/>
              </a:rPr>
              <a:t>Infiniband</a:t>
            </a:r>
            <a:r>
              <a:rPr lang="en-US" dirty="0">
                <a:ea typeface="ＭＳ Ｐゴシック" pitchFamily="1" charset="-128"/>
              </a:rPr>
              <a:t> interconnect on               the University of Oklahoma’s Linux cluster revealed:</a:t>
            </a:r>
          </a:p>
          <a:p>
            <a:pPr>
              <a:lnSpc>
                <a:spcPct val="90000"/>
              </a:lnSpc>
              <a:spcBef>
                <a:spcPts val="0"/>
              </a:spcBef>
            </a:pPr>
            <a:r>
              <a:rPr lang="en-US" b="1" u="sng" dirty="0">
                <a:ea typeface="ＭＳ Ｐゴシック" pitchFamily="1" charset="-128"/>
              </a:rPr>
              <a:t>Latency</a:t>
            </a:r>
            <a:r>
              <a:rPr lang="en-US" dirty="0">
                <a:ea typeface="ＭＳ Ｐゴシック" pitchFamily="1" charset="-128"/>
              </a:rPr>
              <a:t> – the time for the first bit to show up at                   the destination – is ~</a:t>
            </a:r>
            <a:r>
              <a:rPr lang="en-US" dirty="0" smtClean="0">
                <a:ea typeface="ＭＳ Ｐゴシック" pitchFamily="1" charset="-128"/>
              </a:rPr>
              <a:t>1.26 </a:t>
            </a:r>
            <a:r>
              <a:rPr lang="en-US" dirty="0">
                <a:ea typeface="ＭＳ Ｐゴシック" pitchFamily="1" charset="-128"/>
              </a:rPr>
              <a:t>microseconds;</a:t>
            </a:r>
          </a:p>
          <a:p>
            <a:pPr>
              <a:lnSpc>
                <a:spcPct val="90000"/>
              </a:lnSpc>
              <a:spcBef>
                <a:spcPts val="0"/>
              </a:spcBef>
            </a:pPr>
            <a:r>
              <a:rPr lang="en-US" b="1" u="sng" dirty="0">
                <a:ea typeface="ＭＳ Ｐゴシック" pitchFamily="1" charset="-128"/>
              </a:rPr>
              <a:t>Bandwidth</a:t>
            </a:r>
            <a:r>
              <a:rPr lang="en-US" dirty="0">
                <a:ea typeface="ＭＳ Ｐゴシック" pitchFamily="1" charset="-128"/>
              </a:rPr>
              <a:t> – the speed of the subsequent bits –                      is ~37.2 Gigabits per second </a:t>
            </a:r>
            <a:r>
              <a:rPr lang="en-US" dirty="0" smtClean="0">
                <a:ea typeface="ＭＳ Ｐゴシック" pitchFamily="1" charset="-128"/>
              </a:rPr>
              <a:t>(~0.027 </a:t>
            </a:r>
            <a:r>
              <a:rPr lang="en-US" dirty="0" err="1">
                <a:ea typeface="ＭＳ Ｐゴシック" pitchFamily="1" charset="-128"/>
              </a:rPr>
              <a:t>nanosec</a:t>
            </a:r>
            <a:r>
              <a:rPr lang="en-US" dirty="0">
                <a:ea typeface="ＭＳ Ｐゴシック" pitchFamily="1" charset="-128"/>
              </a:rPr>
              <a:t> per bit).</a:t>
            </a:r>
          </a:p>
          <a:p>
            <a:pPr>
              <a:lnSpc>
                <a:spcPct val="90000"/>
              </a:lnSpc>
              <a:spcBef>
                <a:spcPts val="0"/>
              </a:spcBef>
              <a:buFont typeface="Wingdings" pitchFamily="1" charset="2"/>
              <a:buNone/>
            </a:pPr>
            <a:r>
              <a:rPr lang="en-US" dirty="0">
                <a:ea typeface="ＭＳ Ｐゴシック" pitchFamily="1" charset="-128"/>
              </a:rPr>
              <a:t>Thus, on OU’s cluster </a:t>
            </a:r>
            <a:r>
              <a:rPr lang="en-US" dirty="0" err="1">
                <a:ea typeface="ＭＳ Ｐゴシック" pitchFamily="1" charset="-128"/>
              </a:rPr>
              <a:t>Infiniband</a:t>
            </a:r>
            <a:r>
              <a:rPr lang="en-US" dirty="0">
                <a:ea typeface="ＭＳ Ｐゴシック" pitchFamily="1" charset="-128"/>
              </a:rPr>
              <a:t>:</a:t>
            </a:r>
          </a:p>
          <a:p>
            <a:pPr>
              <a:lnSpc>
                <a:spcPct val="90000"/>
              </a:lnSpc>
              <a:spcBef>
                <a:spcPts val="0"/>
              </a:spcBef>
            </a:pPr>
            <a:r>
              <a:rPr lang="en-US" dirty="0">
                <a:ea typeface="ＭＳ Ｐゴシック" pitchFamily="1" charset="-128"/>
              </a:rPr>
              <a:t>the first bit of a message shows up in ~1260 </a:t>
            </a:r>
            <a:r>
              <a:rPr lang="en-US" dirty="0" smtClean="0">
                <a:ea typeface="ＭＳ Ｐゴシック" pitchFamily="1" charset="-128"/>
              </a:rPr>
              <a:t> </a:t>
            </a:r>
            <a:r>
              <a:rPr lang="en-US" dirty="0" err="1" smtClean="0">
                <a:ea typeface="ＭＳ Ｐゴシック" pitchFamily="1" charset="-128"/>
              </a:rPr>
              <a:t>nanosec</a:t>
            </a:r>
            <a:r>
              <a:rPr lang="en-US" dirty="0">
                <a:ea typeface="ＭＳ Ｐゴシック" pitchFamily="1" charset="-128"/>
              </a:rPr>
              <a:t>;</a:t>
            </a:r>
          </a:p>
          <a:p>
            <a:pPr>
              <a:lnSpc>
                <a:spcPct val="80000"/>
              </a:lnSpc>
              <a:spcBef>
                <a:spcPts val="0"/>
              </a:spcBef>
            </a:pPr>
            <a:r>
              <a:rPr lang="en-US" dirty="0">
                <a:ea typeface="ＭＳ Ｐゴシック" pitchFamily="1" charset="-128"/>
              </a:rPr>
              <a:t>the last  bit </a:t>
            </a:r>
            <a:r>
              <a:rPr lang="en-US" dirty="0" smtClean="0">
                <a:ea typeface="ＭＳ Ｐゴシック" pitchFamily="1" charset="-128"/>
              </a:rPr>
              <a:t>of a message shows </a:t>
            </a:r>
            <a:r>
              <a:rPr lang="en-US" dirty="0">
                <a:ea typeface="ＭＳ Ｐゴシック" pitchFamily="1" charset="-128"/>
              </a:rPr>
              <a:t>up in ~0.027 </a:t>
            </a:r>
            <a:r>
              <a:rPr lang="en-US" dirty="0" err="1">
                <a:ea typeface="ＭＳ Ｐゴシック" pitchFamily="1" charset="-128"/>
              </a:rPr>
              <a:t>nanosec</a:t>
            </a:r>
            <a:r>
              <a:rPr lang="en-US" dirty="0">
                <a:ea typeface="ＭＳ Ｐゴシック" pitchFamily="1" charset="-128"/>
              </a:rPr>
              <a:t>.</a:t>
            </a:r>
          </a:p>
          <a:p>
            <a:pPr>
              <a:lnSpc>
                <a:spcPct val="90000"/>
              </a:lnSpc>
              <a:spcBef>
                <a:spcPts val="0"/>
              </a:spcBef>
              <a:buFont typeface="Wingdings" pitchFamily="1" charset="2"/>
              <a:buNone/>
            </a:pPr>
            <a:r>
              <a:rPr lang="en-US" dirty="0" smtClean="0">
                <a:ea typeface="ＭＳ Ｐゴシック" pitchFamily="1" charset="-128"/>
              </a:rPr>
              <a:t>So latency </a:t>
            </a:r>
            <a:r>
              <a:rPr lang="en-US" dirty="0">
                <a:ea typeface="ＭＳ Ｐゴシック" pitchFamily="1" charset="-128"/>
              </a:rPr>
              <a:t>is ~</a:t>
            </a:r>
            <a:r>
              <a:rPr lang="en-US" b="1" u="sng" dirty="0">
                <a:ea typeface="ＭＳ Ｐゴシック" pitchFamily="1" charset="-128"/>
              </a:rPr>
              <a:t>47,000 times worse</a:t>
            </a:r>
            <a:r>
              <a:rPr lang="en-US" dirty="0">
                <a:ea typeface="ＭＳ Ｐゴシック" pitchFamily="1" charset="-128"/>
              </a:rPr>
              <a:t> than bandwidth!</a:t>
            </a:r>
          </a:p>
          <a:p>
            <a:pPr>
              <a:lnSpc>
                <a:spcPct val="90000"/>
              </a:lnSpc>
              <a:spcBef>
                <a:spcPts val="300"/>
              </a:spcBef>
              <a:buFont typeface="Wingdings" pitchFamily="1" charset="2"/>
              <a:buNone/>
            </a:pPr>
            <a:r>
              <a:rPr lang="en-US" dirty="0" smtClean="0">
                <a:ea typeface="ＭＳ Ｐゴシック" pitchFamily="1" charset="-128"/>
              </a:rPr>
              <a:t>That’s </a:t>
            </a:r>
            <a:r>
              <a:rPr lang="en-US" dirty="0" smtClean="0">
                <a:ea typeface="ＭＳ Ｐゴシック" pitchFamily="1" charset="-128"/>
              </a:rPr>
              <a:t>like having a long distance service that charges:</a:t>
            </a:r>
          </a:p>
          <a:p>
            <a:pPr>
              <a:lnSpc>
                <a:spcPct val="90000"/>
              </a:lnSpc>
              <a:spcBef>
                <a:spcPts val="0"/>
              </a:spcBef>
            </a:pPr>
            <a:r>
              <a:rPr lang="en-US" dirty="0" smtClean="0">
                <a:ea typeface="ＭＳ Ｐゴシック" pitchFamily="1" charset="-128"/>
              </a:rPr>
              <a:t>$</a:t>
            </a:r>
            <a:r>
              <a:rPr lang="en-US" dirty="0" smtClean="0">
                <a:ea typeface="ＭＳ Ｐゴシック" pitchFamily="1" charset="-128"/>
              </a:rPr>
              <a:t>47</a:t>
            </a:r>
            <a:r>
              <a:rPr lang="en-US" dirty="0" smtClean="0">
                <a:ea typeface="ＭＳ Ｐゴシック" pitchFamily="1" charset="-128"/>
              </a:rPr>
              <a:t>0 </a:t>
            </a:r>
            <a:r>
              <a:rPr lang="en-US" dirty="0" smtClean="0">
                <a:ea typeface="ＭＳ Ｐゴシック" pitchFamily="1" charset="-128"/>
              </a:rPr>
              <a:t>to make a call at all, regardless of duration;</a:t>
            </a:r>
          </a:p>
          <a:p>
            <a:pPr>
              <a:lnSpc>
                <a:spcPct val="90000"/>
              </a:lnSpc>
              <a:spcBef>
                <a:spcPts val="0"/>
              </a:spcBef>
            </a:pPr>
            <a:r>
              <a:rPr lang="en-US" dirty="0" smtClean="0">
                <a:ea typeface="ＭＳ Ｐゴシック" pitchFamily="1" charset="-128"/>
              </a:rPr>
              <a:t>1</a:t>
            </a:r>
            <a:r>
              <a:rPr lang="en-US" dirty="0" smtClean="0">
                <a:ea typeface="ＭＳ Ｐゴシック" pitchFamily="1" charset="-128"/>
                <a:cs typeface="Times New Roman" pitchFamily="1" charset="0"/>
              </a:rPr>
              <a:t>¢ per minute – after the </a:t>
            </a:r>
            <a:r>
              <a:rPr lang="en-US" b="1" u="sng" dirty="0" smtClean="0">
                <a:ea typeface="ＭＳ Ｐゴシック" pitchFamily="1" charset="-128"/>
                <a:cs typeface="Times New Roman" pitchFamily="1" charset="0"/>
              </a:rPr>
              <a:t>first </a:t>
            </a:r>
            <a:r>
              <a:rPr lang="en-US" b="1" u="sng" dirty="0" smtClean="0">
                <a:ea typeface="ＭＳ Ｐゴシック" pitchFamily="1" charset="-128"/>
                <a:cs typeface="Times New Roman" pitchFamily="1" charset="0"/>
              </a:rPr>
              <a:t>33</a:t>
            </a:r>
            <a:r>
              <a:rPr lang="en-US" b="1" u="sng" dirty="0" smtClean="0">
                <a:ea typeface="ＭＳ Ｐゴシック" pitchFamily="1" charset="-128"/>
                <a:cs typeface="Times New Roman" pitchFamily="1" charset="0"/>
              </a:rPr>
              <a:t> days</a:t>
            </a:r>
            <a:r>
              <a:rPr lang="en-US" dirty="0" smtClean="0">
                <a:ea typeface="ＭＳ Ｐゴシック" pitchFamily="1" charset="-128"/>
                <a:cs typeface="Times New Roman" pitchFamily="1" charset="0"/>
              </a:rPr>
              <a:t> </a:t>
            </a:r>
            <a:r>
              <a:rPr lang="en-US" dirty="0" smtClean="0">
                <a:ea typeface="ＭＳ Ｐゴシック" pitchFamily="1" charset="-128"/>
                <a:cs typeface="Times New Roman" pitchFamily="1" charset="0"/>
              </a:rPr>
              <a:t>on the call.</a:t>
            </a:r>
          </a:p>
        </p:txBody>
      </p:sp>
      <p:sp>
        <p:nvSpPr>
          <p:cNvPr id="5120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51205" name="Slide Number Placeholder 4"/>
          <p:cNvSpPr>
            <a:spLocks noGrp="1"/>
          </p:cNvSpPr>
          <p:nvPr>
            <p:ph type="sldNum" sz="quarter" idx="11"/>
          </p:nvPr>
        </p:nvSpPr>
        <p:spPr>
          <a:noFill/>
        </p:spPr>
        <p:txBody>
          <a:bodyPr/>
          <a:lstStyle/>
          <a:p>
            <a:fld id="{539F98DB-FF20-4517-985F-058FB43A02E6}" type="slidenum">
              <a:rPr lang="en-US"/>
              <a:pPr/>
              <a:t>30</a:t>
            </a:fld>
            <a:endParaRPr lang="en-US"/>
          </a:p>
        </p:txBody>
      </p:sp>
    </p:spTree>
    <p:custDataLst>
      <p:tags r:id="rId1"/>
    </p:custDataLst>
    <p:extLst>
      <p:ext uri="{BB962C8B-B14F-4D97-AF65-F5344CB8AC3E}">
        <p14:creationId xmlns:p14="http://schemas.microsoft.com/office/powerpoint/2010/main" val="416373868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990600" y="914400"/>
            <a:ext cx="7772400" cy="2362200"/>
          </a:xfrm>
        </p:spPr>
        <p:txBody>
          <a:bodyPr/>
          <a:lstStyle/>
          <a:p>
            <a:pPr>
              <a:lnSpc>
                <a:spcPct val="80000"/>
              </a:lnSpc>
            </a:pPr>
            <a:r>
              <a:rPr lang="en-US" sz="6000" smtClean="0">
                <a:ea typeface="ＭＳ Ｐゴシック" pitchFamily="1" charset="-128"/>
              </a:rPr>
              <a:t>MPI:</a:t>
            </a:r>
            <a:br>
              <a:rPr lang="en-US" sz="6000" smtClean="0">
                <a:ea typeface="ＭＳ Ｐゴシック" pitchFamily="1" charset="-128"/>
              </a:rPr>
            </a:br>
            <a:r>
              <a:rPr lang="en-US" sz="6000" smtClean="0">
                <a:ea typeface="ＭＳ Ｐゴシック" pitchFamily="1" charset="-128"/>
              </a:rPr>
              <a:t>The Message-Passing Interface</a:t>
            </a:r>
          </a:p>
        </p:txBody>
      </p:sp>
      <p:sp>
        <p:nvSpPr>
          <p:cNvPr id="65539" name="Text Box 3"/>
          <p:cNvSpPr txBox="1">
            <a:spLocks noChangeArrowheads="1"/>
          </p:cNvSpPr>
          <p:nvPr/>
        </p:nvSpPr>
        <p:spPr bwMode="auto">
          <a:xfrm>
            <a:off x="2438400" y="5721350"/>
            <a:ext cx="4102100" cy="366713"/>
          </a:xfrm>
          <a:prstGeom prst="rect">
            <a:avLst/>
          </a:prstGeom>
          <a:noFill/>
          <a:ln w="9525">
            <a:noFill/>
            <a:miter lim="800000"/>
            <a:headEnd/>
            <a:tailEnd/>
          </a:ln>
        </p:spPr>
        <p:txBody>
          <a:bodyPr wrap="none">
            <a:spAutoFit/>
          </a:bodyPr>
          <a:lstStyle/>
          <a:p>
            <a:r>
              <a:rPr lang="en-US" sz="1800"/>
              <a:t>Most of this discussion is from [1] and [2].</a:t>
            </a:r>
          </a:p>
        </p:txBody>
      </p:sp>
    </p:spTree>
    <p:custDataLst>
      <p:tags r:id="rId1"/>
    </p:custDataLst>
    <p:extLst>
      <p:ext uri="{BB962C8B-B14F-4D97-AF65-F5344CB8AC3E}">
        <p14:creationId xmlns:p14="http://schemas.microsoft.com/office/powerpoint/2010/main" val="2037268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mtClean="0">
                <a:ea typeface="ＭＳ Ｐゴシック" pitchFamily="1" charset="-128"/>
              </a:rPr>
              <a:t>What Is MPI?</a:t>
            </a:r>
          </a:p>
        </p:txBody>
      </p:sp>
      <p:sp>
        <p:nvSpPr>
          <p:cNvPr id="66563" name="Rectangle 3"/>
          <p:cNvSpPr>
            <a:spLocks noGrp="1" noChangeArrowheads="1"/>
          </p:cNvSpPr>
          <p:nvPr>
            <p:ph idx="1"/>
          </p:nvPr>
        </p:nvSpPr>
        <p:spPr>
          <a:xfrm>
            <a:off x="381000" y="1219200"/>
            <a:ext cx="8534400" cy="4876800"/>
          </a:xfrm>
        </p:spPr>
        <p:txBody>
          <a:bodyPr/>
          <a:lstStyle/>
          <a:p>
            <a:pPr>
              <a:buFont typeface="Wingdings" pitchFamily="1" charset="2"/>
              <a:buNone/>
            </a:pPr>
            <a:r>
              <a:rPr lang="en-US" dirty="0" smtClean="0">
                <a:ea typeface="ＭＳ Ｐゴシック" pitchFamily="1" charset="-128"/>
              </a:rPr>
              <a:t>The </a:t>
            </a:r>
            <a:r>
              <a:rPr lang="en-US" b="1" i="1" u="sng" dirty="0" smtClean="0">
                <a:ea typeface="ＭＳ Ｐゴシック" pitchFamily="1" charset="-128"/>
              </a:rPr>
              <a:t>Message-Passing Interface</a:t>
            </a:r>
            <a:r>
              <a:rPr lang="en-US" dirty="0" smtClean="0">
                <a:ea typeface="ＭＳ Ｐゴシック" pitchFamily="1" charset="-128"/>
              </a:rPr>
              <a:t> (MPI) is a standard for expressing distributed parallelism via message passing.</a:t>
            </a:r>
          </a:p>
          <a:p>
            <a:pPr>
              <a:buFont typeface="Wingdings" pitchFamily="1" charset="2"/>
              <a:buNone/>
            </a:pPr>
            <a:r>
              <a:rPr lang="en-US" dirty="0" smtClean="0">
                <a:ea typeface="ＭＳ Ｐゴシック" pitchFamily="1" charset="-128"/>
              </a:rPr>
              <a:t>MPI consists of a </a:t>
            </a:r>
            <a:r>
              <a:rPr lang="en-US" b="1" i="1" u="sng" dirty="0" smtClean="0">
                <a:solidFill>
                  <a:srgbClr val="A50021"/>
                </a:solidFill>
                <a:ea typeface="ＭＳ Ｐゴシック" pitchFamily="1" charset="-128"/>
              </a:rPr>
              <a:t>header file</a:t>
            </a:r>
            <a:r>
              <a:rPr lang="en-US" dirty="0" smtClean="0">
                <a:ea typeface="ＭＳ Ｐゴシック" pitchFamily="1" charset="-128"/>
              </a:rPr>
              <a:t>, a </a:t>
            </a:r>
            <a:r>
              <a:rPr lang="en-US" b="1" i="1" u="sng" dirty="0" smtClean="0">
                <a:solidFill>
                  <a:srgbClr val="A50021"/>
                </a:solidFill>
                <a:ea typeface="ＭＳ Ｐゴシック" pitchFamily="1" charset="-128"/>
              </a:rPr>
              <a:t>library</a:t>
            </a:r>
            <a:r>
              <a:rPr lang="en-US" b="1" u="sng" dirty="0" smtClean="0">
                <a:ea typeface="ＭＳ Ｐゴシック" pitchFamily="1" charset="-128"/>
              </a:rPr>
              <a:t> </a:t>
            </a:r>
            <a:r>
              <a:rPr lang="en-US" b="1" u="sng" dirty="0" smtClean="0">
                <a:solidFill>
                  <a:srgbClr val="A50021"/>
                </a:solidFill>
                <a:ea typeface="ＭＳ Ｐゴシック" pitchFamily="1" charset="-128"/>
              </a:rPr>
              <a:t>of</a:t>
            </a:r>
            <a:r>
              <a:rPr lang="en-US" b="1" u="sng" dirty="0" smtClean="0">
                <a:ea typeface="ＭＳ Ｐゴシック" pitchFamily="1" charset="-128"/>
              </a:rPr>
              <a:t> </a:t>
            </a:r>
            <a:r>
              <a:rPr lang="en-US" b="1" u="sng" dirty="0" smtClean="0">
                <a:solidFill>
                  <a:srgbClr val="A50021"/>
                </a:solidFill>
                <a:ea typeface="ＭＳ Ｐゴシック" pitchFamily="1" charset="-128"/>
              </a:rPr>
              <a:t>routines</a:t>
            </a:r>
            <a:r>
              <a:rPr lang="en-US" dirty="0" smtClean="0">
                <a:ea typeface="ＭＳ Ｐゴシック" pitchFamily="1" charset="-128"/>
              </a:rPr>
              <a:t> and                    a </a:t>
            </a:r>
            <a:r>
              <a:rPr lang="en-US" b="1" i="1" u="sng" dirty="0" smtClean="0">
                <a:solidFill>
                  <a:srgbClr val="A50021"/>
                </a:solidFill>
                <a:ea typeface="ＭＳ Ｐゴシック" pitchFamily="1" charset="-128"/>
              </a:rPr>
              <a:t>runtime environment</a:t>
            </a:r>
            <a:r>
              <a:rPr lang="en-US" dirty="0" smtClean="0">
                <a:ea typeface="ＭＳ Ｐゴシック" pitchFamily="1" charset="-128"/>
              </a:rPr>
              <a:t>.</a:t>
            </a:r>
          </a:p>
          <a:p>
            <a:pPr>
              <a:buFont typeface="Wingdings" pitchFamily="1" charset="2"/>
              <a:buNone/>
            </a:pPr>
            <a:r>
              <a:rPr lang="en-US" dirty="0" smtClean="0">
                <a:ea typeface="ＭＳ Ｐゴシック" pitchFamily="1" charset="-128"/>
              </a:rPr>
              <a:t>When you compile a program that has MPI calls in it,                 your compiler links to a local implementation of MPI,             and then you get parallelism; if the MPI library isn’t available, then </a:t>
            </a:r>
            <a:r>
              <a:rPr lang="en-US" dirty="0">
                <a:ea typeface="ＭＳ Ｐゴシック" pitchFamily="1" charset="-128"/>
              </a:rPr>
              <a:t> </a:t>
            </a:r>
            <a:r>
              <a:rPr lang="en-US" dirty="0" smtClean="0">
                <a:ea typeface="ＭＳ Ｐゴシック" pitchFamily="1" charset="-128"/>
              </a:rPr>
              <a:t>the compile will fail.</a:t>
            </a:r>
          </a:p>
          <a:p>
            <a:pPr>
              <a:buFont typeface="Wingdings" pitchFamily="1" charset="2"/>
              <a:buNone/>
            </a:pPr>
            <a:r>
              <a:rPr lang="en-US" dirty="0" smtClean="0">
                <a:ea typeface="ＭＳ Ｐゴシック" pitchFamily="1" charset="-128"/>
              </a:rPr>
              <a:t>MPI can be used in Fortran, C and C++.</a:t>
            </a:r>
          </a:p>
          <a:p>
            <a:pPr>
              <a:buFont typeface="Wingdings" pitchFamily="1" charset="2"/>
              <a:buNone/>
            </a:pPr>
            <a:r>
              <a:rPr lang="en-US" dirty="0" smtClean="0">
                <a:ea typeface="ＭＳ Ｐゴシック" pitchFamily="1" charset="-128"/>
              </a:rPr>
              <a:t>There are also </a:t>
            </a:r>
            <a:r>
              <a:rPr lang="en-US" b="1" u="sng" dirty="0" smtClean="0">
                <a:ea typeface="ＭＳ Ｐゴシック" pitchFamily="1" charset="-128"/>
              </a:rPr>
              <a:t>unofficial</a:t>
            </a:r>
            <a:r>
              <a:rPr lang="en-US" dirty="0" smtClean="0">
                <a:ea typeface="ＭＳ Ｐゴシック" pitchFamily="1" charset="-128"/>
              </a:rPr>
              <a:t> bindings for MATLAB, Python, R and a few others, but these aren’t part of the official MPI standard.</a:t>
            </a:r>
          </a:p>
        </p:txBody>
      </p:sp>
      <p:sp>
        <p:nvSpPr>
          <p:cNvPr id="6656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66565" name="Slide Number Placeholder 4"/>
          <p:cNvSpPr>
            <a:spLocks noGrp="1"/>
          </p:cNvSpPr>
          <p:nvPr>
            <p:ph type="sldNum" sz="quarter" idx="11"/>
          </p:nvPr>
        </p:nvSpPr>
        <p:spPr>
          <a:noFill/>
        </p:spPr>
        <p:txBody>
          <a:bodyPr/>
          <a:lstStyle/>
          <a:p>
            <a:fld id="{F4A07DE0-5494-4940-954C-62DCC7510390}" type="slidenum">
              <a:rPr lang="en-US"/>
              <a:pPr/>
              <a:t>32</a:t>
            </a:fld>
            <a:endParaRPr lang="en-US"/>
          </a:p>
        </p:txBody>
      </p:sp>
    </p:spTree>
    <p:custDataLst>
      <p:tags r:id="rId1"/>
    </p:custDataLst>
    <p:extLst>
      <p:ext uri="{BB962C8B-B14F-4D97-AF65-F5344CB8AC3E}">
        <p14:creationId xmlns:p14="http://schemas.microsoft.com/office/powerpoint/2010/main" val="16933429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ea typeface="ＭＳ Ｐゴシック" pitchFamily="1" charset="-128"/>
              </a:rPr>
              <a:t>MPI Calls</a:t>
            </a:r>
          </a:p>
        </p:txBody>
      </p:sp>
      <p:sp>
        <p:nvSpPr>
          <p:cNvPr id="67587" name="Rectangle 3"/>
          <p:cNvSpPr>
            <a:spLocks noGrp="1" noChangeArrowheads="1"/>
          </p:cNvSpPr>
          <p:nvPr>
            <p:ph idx="1"/>
          </p:nvPr>
        </p:nvSpPr>
        <p:spPr>
          <a:xfrm>
            <a:off x="533400" y="1371600"/>
            <a:ext cx="8077200" cy="4419600"/>
          </a:xfrm>
        </p:spPr>
        <p:txBody>
          <a:bodyPr/>
          <a:lstStyle/>
          <a:p>
            <a:pPr>
              <a:lnSpc>
                <a:spcPct val="90000"/>
              </a:lnSpc>
              <a:buFont typeface="Wingdings" pitchFamily="1" charset="2"/>
              <a:buNone/>
            </a:pPr>
            <a:r>
              <a:rPr lang="en-US" dirty="0" smtClean="0">
                <a:ea typeface="ＭＳ Ｐゴシック" pitchFamily="1" charset="-128"/>
              </a:rPr>
              <a:t>In </a:t>
            </a:r>
            <a:r>
              <a:rPr lang="en-US" b="1" u="sng" dirty="0" smtClean="0">
                <a:ea typeface="ＭＳ Ｐゴシック" pitchFamily="1" charset="-128"/>
              </a:rPr>
              <a:t>C</a:t>
            </a:r>
            <a:r>
              <a:rPr lang="en-US" dirty="0" smtClean="0">
                <a:ea typeface="ＭＳ Ｐゴシック" pitchFamily="1" charset="-128"/>
              </a:rPr>
              <a:t>, MPI calls look like:</a:t>
            </a:r>
          </a:p>
          <a:p>
            <a:pPr>
              <a:lnSpc>
                <a:spcPct val="90000"/>
              </a:lnSpc>
              <a:buFont typeface="Wingdings" pitchFamily="1" charset="2"/>
              <a:buNone/>
            </a:pPr>
            <a:r>
              <a:rPr lang="en-US" b="1" dirty="0" smtClean="0">
                <a:solidFill>
                  <a:schemeClr val="folHlink"/>
                </a:solidFill>
                <a:latin typeface="Courier New" pitchFamily="1" charset="0"/>
                <a:ea typeface="ＭＳ Ｐゴシック" pitchFamily="1" charset="-128"/>
              </a:rPr>
              <a:t>  </a:t>
            </a:r>
            <a:r>
              <a:rPr lang="en-US" b="1" dirty="0" err="1" smtClean="0">
                <a:latin typeface="Courier New" pitchFamily="1" charset="0"/>
                <a:ea typeface="ＭＳ Ｐゴシック" pitchFamily="1" charset="-128"/>
              </a:rPr>
              <a:t>mpi_error_code</a:t>
            </a:r>
            <a:r>
              <a:rPr lang="en-US" b="1" dirty="0" smtClean="0">
                <a:latin typeface="Courier New" pitchFamily="1" charset="0"/>
                <a:ea typeface="ＭＳ Ｐゴシック" pitchFamily="1" charset="-128"/>
              </a:rPr>
              <a:t> =</a:t>
            </a:r>
            <a:r>
              <a:rPr lang="en-US" b="1" dirty="0" smtClean="0">
                <a:solidFill>
                  <a:schemeClr val="folHlink"/>
                </a:solidFill>
                <a:latin typeface="Courier New" pitchFamily="1" charset="0"/>
                <a:ea typeface="ＭＳ Ｐゴシック" pitchFamily="1" charset="-128"/>
              </a:rPr>
              <a:t> </a:t>
            </a:r>
            <a:r>
              <a:rPr lang="en-US" b="1" dirty="0" err="1" smtClean="0">
                <a:solidFill>
                  <a:schemeClr val="folHlink"/>
                </a:solidFill>
                <a:latin typeface="Courier New" pitchFamily="1" charset="0"/>
                <a:ea typeface="ＭＳ Ｐゴシック" pitchFamily="1" charset="-128"/>
              </a:rPr>
              <a:t>MPI_Funcname</a:t>
            </a:r>
            <a:r>
              <a:rPr lang="en-US" b="1" dirty="0" smtClean="0">
                <a:latin typeface="Courier New" pitchFamily="1" charset="0"/>
                <a:ea typeface="ＭＳ Ｐゴシック" pitchFamily="1" charset="-128"/>
              </a:rPr>
              <a:t>(…);</a:t>
            </a:r>
          </a:p>
          <a:p>
            <a:pPr>
              <a:buFont typeface="Wingdings" pitchFamily="1" charset="2"/>
              <a:buNone/>
            </a:pPr>
            <a:r>
              <a:rPr lang="en-US" dirty="0" smtClean="0">
                <a:ea typeface="ＭＳ Ｐゴシック" pitchFamily="1" charset="-128"/>
              </a:rPr>
              <a:t>In </a:t>
            </a:r>
            <a:r>
              <a:rPr lang="en-US" b="1" u="sng" dirty="0" smtClean="0">
                <a:ea typeface="ＭＳ Ｐゴシック" pitchFamily="1" charset="-128"/>
              </a:rPr>
              <a:t>Fortran</a:t>
            </a:r>
            <a:r>
              <a:rPr lang="en-US" dirty="0" smtClean="0">
                <a:ea typeface="ＭＳ Ｐゴシック" pitchFamily="1" charset="-128"/>
              </a:rPr>
              <a:t>, MPI </a:t>
            </a:r>
            <a:r>
              <a:rPr lang="en-US" dirty="0">
                <a:ea typeface="ＭＳ Ｐゴシック" pitchFamily="1" charset="-128"/>
              </a:rPr>
              <a:t>calls </a:t>
            </a:r>
            <a:r>
              <a:rPr lang="en-US" dirty="0" smtClean="0">
                <a:ea typeface="ＭＳ Ｐゴシック" pitchFamily="1" charset="-128"/>
              </a:rPr>
              <a:t>look </a:t>
            </a:r>
            <a:r>
              <a:rPr lang="en-US" dirty="0">
                <a:ea typeface="ＭＳ Ｐゴシック" pitchFamily="1" charset="-128"/>
              </a:rPr>
              <a:t>like this:</a:t>
            </a:r>
          </a:p>
          <a:p>
            <a:pPr>
              <a:lnSpc>
                <a:spcPct val="90000"/>
              </a:lnSpc>
              <a:buFont typeface="Wingdings" pitchFamily="1" charset="2"/>
              <a:buNone/>
            </a:pPr>
            <a:r>
              <a:rPr lang="en-US" b="1" dirty="0">
                <a:solidFill>
                  <a:srgbClr val="0000CC"/>
                </a:solidFill>
                <a:latin typeface="Courier New" pitchFamily="1" charset="0"/>
                <a:ea typeface="ＭＳ Ｐゴシック" pitchFamily="1" charset="-128"/>
              </a:rPr>
              <a:t>  </a:t>
            </a:r>
            <a:r>
              <a:rPr lang="en-US" b="1" dirty="0">
                <a:solidFill>
                  <a:schemeClr val="folHlink"/>
                </a:solidFill>
                <a:latin typeface="Courier New" pitchFamily="1" charset="0"/>
                <a:ea typeface="ＭＳ Ｐゴシック" pitchFamily="1" charset="-128"/>
              </a:rPr>
              <a:t>CALL </a:t>
            </a:r>
            <a:r>
              <a:rPr lang="en-US" b="1" dirty="0" err="1">
                <a:solidFill>
                  <a:schemeClr val="folHlink"/>
                </a:solidFill>
                <a:latin typeface="Courier New" pitchFamily="1" charset="0"/>
                <a:ea typeface="ＭＳ Ｐゴシック" pitchFamily="1" charset="-128"/>
              </a:rPr>
              <a:t>MPI_Funcname</a:t>
            </a:r>
            <a:r>
              <a:rPr lang="en-US" b="1" dirty="0">
                <a:latin typeface="Courier New" pitchFamily="1" charset="0"/>
                <a:ea typeface="ＭＳ Ｐゴシック" pitchFamily="1" charset="-128"/>
              </a:rPr>
              <a:t>(…, </a:t>
            </a:r>
            <a:r>
              <a:rPr lang="en-US" b="1" dirty="0" err="1">
                <a:latin typeface="Courier New" pitchFamily="1" charset="0"/>
                <a:ea typeface="ＭＳ Ｐゴシック" pitchFamily="1" charset="-128"/>
              </a:rPr>
              <a:t>mpi_error_code</a:t>
            </a:r>
            <a:r>
              <a:rPr lang="en-US" b="1" dirty="0">
                <a:latin typeface="Courier New" pitchFamily="1" charset="0"/>
                <a:ea typeface="ＭＳ Ｐゴシック" pitchFamily="1" charset="-128"/>
              </a:rPr>
              <a:t>)</a:t>
            </a:r>
            <a:endParaRPr lang="en-US" b="1" i="1" dirty="0">
              <a:latin typeface="Courier New" pitchFamily="1" charset="0"/>
              <a:ea typeface="ＭＳ Ｐゴシック" pitchFamily="1" charset="-128"/>
            </a:endParaRPr>
          </a:p>
          <a:p>
            <a:pPr>
              <a:buFont typeface="Wingdings" pitchFamily="1" charset="2"/>
              <a:buNone/>
            </a:pPr>
            <a:r>
              <a:rPr lang="en-US" dirty="0" smtClean="0">
                <a:ea typeface="ＭＳ Ｐゴシック" pitchFamily="1" charset="-128"/>
              </a:rPr>
              <a:t>Notice that </a:t>
            </a:r>
            <a:r>
              <a:rPr lang="en-US" b="1" dirty="0" err="1" smtClean="0">
                <a:latin typeface="Courier New" pitchFamily="1" charset="0"/>
                <a:ea typeface="ＭＳ Ｐゴシック" pitchFamily="1" charset="-128"/>
              </a:rPr>
              <a:t>mpi_error_code</a:t>
            </a:r>
            <a:r>
              <a:rPr lang="en-US" dirty="0" smtClean="0">
                <a:ea typeface="ＭＳ Ｐゴシック" pitchFamily="1" charset="-128"/>
              </a:rPr>
              <a:t> is returned by the MPI routine</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MPI_Funcname</a:t>
            </a:r>
            <a:r>
              <a:rPr lang="en-US" dirty="0" smtClean="0">
                <a:ea typeface="ＭＳ Ｐゴシック" pitchFamily="1" charset="-128"/>
              </a:rPr>
              <a:t>, with a value of</a:t>
            </a:r>
            <a:r>
              <a:rPr lang="en-US" dirty="0" smtClean="0">
                <a:latin typeface="Courier New" pitchFamily="1" charset="0"/>
                <a:ea typeface="ＭＳ Ｐゴシック" pitchFamily="1" charset="-128"/>
                <a:cs typeface="Courier New" pitchFamily="1" charset="0"/>
              </a:rPr>
              <a:t> </a:t>
            </a:r>
            <a:r>
              <a:rPr lang="en-US" b="1" dirty="0" smtClean="0">
                <a:solidFill>
                  <a:schemeClr val="folHlink"/>
                </a:solidFill>
                <a:latin typeface="Courier New" pitchFamily="1" charset="0"/>
                <a:ea typeface="ＭＳ Ｐゴシック" pitchFamily="1" charset="-128"/>
              </a:rPr>
              <a:t>MPI_SUCCESS</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indicating that</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MPI_Funcname</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has worked correctly.</a:t>
            </a:r>
          </a:p>
          <a:p>
            <a:pPr>
              <a:lnSpc>
                <a:spcPct val="90000"/>
              </a:lnSpc>
              <a:buFont typeface="Wingdings" pitchFamily="1" charset="2"/>
              <a:buNone/>
            </a:pPr>
            <a:r>
              <a:rPr lang="en-US" dirty="0" smtClean="0">
                <a:ea typeface="ＭＳ Ｐゴシック" pitchFamily="1" charset="-128"/>
              </a:rPr>
              <a:t>In </a:t>
            </a:r>
            <a:r>
              <a:rPr lang="en-US" b="1" u="sng" dirty="0">
                <a:ea typeface="ＭＳ Ｐゴシック" pitchFamily="1" charset="-128"/>
              </a:rPr>
              <a:t>C++</a:t>
            </a:r>
            <a:r>
              <a:rPr lang="en-US" dirty="0">
                <a:ea typeface="ＭＳ Ｐゴシック" pitchFamily="1" charset="-128"/>
              </a:rPr>
              <a:t>, MPI calls look like:</a:t>
            </a:r>
          </a:p>
          <a:p>
            <a:pPr>
              <a:lnSpc>
                <a:spcPct val="90000"/>
              </a:lnSpc>
              <a:buFont typeface="Wingdings" pitchFamily="1" charset="2"/>
              <a:buNone/>
            </a:pPr>
            <a:r>
              <a:rPr lang="en-US" b="1" dirty="0">
                <a:solidFill>
                  <a:schemeClr val="folHlink"/>
                </a:solidFill>
                <a:latin typeface="Courier New" pitchFamily="1" charset="0"/>
                <a:ea typeface="ＭＳ Ｐゴシック" pitchFamily="1" charset="-128"/>
              </a:rPr>
              <a:t>  </a:t>
            </a:r>
            <a:r>
              <a:rPr lang="en-US" b="1" dirty="0" err="1">
                <a:latin typeface="Courier New" pitchFamily="1" charset="0"/>
                <a:ea typeface="ＭＳ Ｐゴシック" pitchFamily="1" charset="-128"/>
              </a:rPr>
              <a:t>mpi_error_code</a:t>
            </a:r>
            <a:r>
              <a:rPr lang="en-US" b="1" dirty="0">
                <a:latin typeface="Courier New" pitchFamily="1" charset="0"/>
                <a:ea typeface="ＭＳ Ｐゴシック" pitchFamily="1" charset="-128"/>
              </a:rPr>
              <a:t> =</a:t>
            </a:r>
            <a:r>
              <a:rPr lang="en-US" b="1" dirty="0">
                <a:solidFill>
                  <a:schemeClr val="folHlink"/>
                </a:solidFill>
                <a:latin typeface="Courier New" pitchFamily="1" charset="0"/>
                <a:ea typeface="ＭＳ Ｐゴシック" pitchFamily="1" charset="-128"/>
              </a:rPr>
              <a:t> MPI::</a:t>
            </a:r>
            <a:r>
              <a:rPr lang="en-US" b="1" dirty="0" err="1">
                <a:solidFill>
                  <a:schemeClr val="folHlink"/>
                </a:solidFill>
                <a:latin typeface="Courier New" pitchFamily="1" charset="0"/>
                <a:ea typeface="ＭＳ Ｐゴシック" pitchFamily="1" charset="-128"/>
              </a:rPr>
              <a:t>Funcname</a:t>
            </a:r>
            <a:r>
              <a:rPr lang="en-US" b="1" dirty="0" smtClean="0">
                <a:latin typeface="Courier New" pitchFamily="1" charset="0"/>
                <a:ea typeface="ＭＳ Ｐゴシック" pitchFamily="1" charset="-128"/>
              </a:rPr>
              <a:t>(…);</a:t>
            </a:r>
          </a:p>
          <a:p>
            <a:pPr>
              <a:lnSpc>
                <a:spcPct val="90000"/>
              </a:lnSpc>
              <a:buFont typeface="Wingdings" pitchFamily="1" charset="2"/>
              <a:buNone/>
            </a:pPr>
            <a:r>
              <a:rPr lang="en-US" dirty="0" smtClean="0">
                <a:latin typeface="Times New Roman" panose="02020603050405020304" pitchFamily="18" charset="0"/>
                <a:ea typeface="ＭＳ Ｐゴシック" pitchFamily="1" charset="-128"/>
                <a:cs typeface="Times New Roman" panose="02020603050405020304" pitchFamily="18" charset="0"/>
              </a:rPr>
              <a:t>But, the C++ binding has been deprecated, so </a:t>
            </a:r>
            <a:r>
              <a:rPr lang="en-US" b="1" u="sng" dirty="0" smtClean="0">
                <a:latin typeface="Times New Roman" panose="02020603050405020304" pitchFamily="18" charset="0"/>
                <a:ea typeface="ＭＳ Ｐゴシック" pitchFamily="1" charset="-128"/>
                <a:cs typeface="Times New Roman" panose="02020603050405020304" pitchFamily="18" charset="0"/>
              </a:rPr>
              <a:t>DON’T USE IT</a:t>
            </a:r>
            <a:r>
              <a:rPr lang="en-US" dirty="0" smtClean="0">
                <a:latin typeface="Times New Roman" panose="02020603050405020304" pitchFamily="18" charset="0"/>
                <a:ea typeface="ＭＳ Ｐゴシック" pitchFamily="1" charset="-128"/>
                <a:cs typeface="Times New Roman" panose="02020603050405020304" pitchFamily="18" charset="0"/>
              </a:rPr>
              <a:t>. Instead, use the C binding, above.</a:t>
            </a:r>
          </a:p>
        </p:txBody>
      </p:sp>
      <p:sp>
        <p:nvSpPr>
          <p:cNvPr id="6758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67589" name="Slide Number Placeholder 4"/>
          <p:cNvSpPr>
            <a:spLocks noGrp="1"/>
          </p:cNvSpPr>
          <p:nvPr>
            <p:ph type="sldNum" sz="quarter" idx="11"/>
          </p:nvPr>
        </p:nvSpPr>
        <p:spPr>
          <a:noFill/>
        </p:spPr>
        <p:txBody>
          <a:bodyPr/>
          <a:lstStyle/>
          <a:p>
            <a:fld id="{B56931F4-7E44-4845-8094-3F4B0EA832AD}" type="slidenum">
              <a:rPr lang="en-US"/>
              <a:pPr/>
              <a:t>33</a:t>
            </a:fld>
            <a:endParaRPr lang="en-US"/>
          </a:p>
        </p:txBody>
      </p:sp>
    </p:spTree>
    <p:custDataLst>
      <p:tags r:id="rId1"/>
    </p:custDataLst>
    <p:extLst>
      <p:ext uri="{BB962C8B-B14F-4D97-AF65-F5344CB8AC3E}">
        <p14:creationId xmlns:p14="http://schemas.microsoft.com/office/powerpoint/2010/main" val="600188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mtClean="0">
                <a:ea typeface="ＭＳ Ｐゴシック" pitchFamily="1" charset="-128"/>
              </a:rPr>
              <a:t>MPI is an API</a:t>
            </a:r>
          </a:p>
        </p:txBody>
      </p:sp>
      <p:sp>
        <p:nvSpPr>
          <p:cNvPr id="68611" name="Rectangle 3"/>
          <p:cNvSpPr>
            <a:spLocks noGrp="1" noChangeArrowheads="1"/>
          </p:cNvSpPr>
          <p:nvPr>
            <p:ph idx="1"/>
          </p:nvPr>
        </p:nvSpPr>
        <p:spPr>
          <a:xfrm>
            <a:off x="381000" y="1295400"/>
            <a:ext cx="8402638" cy="5029200"/>
          </a:xfrm>
        </p:spPr>
        <p:txBody>
          <a:bodyPr/>
          <a:lstStyle/>
          <a:p>
            <a:pPr>
              <a:buFont typeface="Wingdings" pitchFamily="1" charset="2"/>
              <a:buNone/>
            </a:pPr>
            <a:r>
              <a:rPr lang="en-US" dirty="0" smtClean="0">
                <a:ea typeface="ＭＳ Ｐゴシック" pitchFamily="1" charset="-128"/>
              </a:rPr>
              <a:t>MPI is actually just an </a:t>
            </a:r>
            <a:r>
              <a:rPr lang="en-US" b="1" i="1" u="sng" dirty="0" smtClean="0">
                <a:ea typeface="ＭＳ Ｐゴシック" pitchFamily="1" charset="-128"/>
              </a:rPr>
              <a:t>Application Programming Interface</a:t>
            </a:r>
            <a:r>
              <a:rPr lang="en-US" dirty="0" smtClean="0">
                <a:ea typeface="ＭＳ Ｐゴシック" pitchFamily="1" charset="-128"/>
              </a:rPr>
              <a:t> (API).</a:t>
            </a:r>
          </a:p>
          <a:p>
            <a:pPr>
              <a:buFont typeface="Wingdings" pitchFamily="1" charset="2"/>
              <a:buNone/>
            </a:pPr>
            <a:r>
              <a:rPr lang="en-US" dirty="0" smtClean="0">
                <a:ea typeface="ＭＳ Ｐゴシック" pitchFamily="1" charset="-128"/>
              </a:rPr>
              <a:t>An API specifies what a call to each routine should look like,    and how each routine should behave.</a:t>
            </a:r>
          </a:p>
          <a:p>
            <a:pPr>
              <a:buFont typeface="Wingdings" pitchFamily="1" charset="2"/>
              <a:buNone/>
            </a:pPr>
            <a:r>
              <a:rPr lang="en-US" dirty="0" smtClean="0">
                <a:ea typeface="ＭＳ Ｐゴシック" pitchFamily="1" charset="-128"/>
              </a:rPr>
              <a:t>An API does not specify how each routine should be implemented, and sometimes is intentionally vague about certain aspects of    a routine’s behavior.</a:t>
            </a:r>
          </a:p>
          <a:p>
            <a:pPr>
              <a:buFont typeface="Wingdings" pitchFamily="1" charset="2"/>
              <a:buNone/>
            </a:pPr>
            <a:r>
              <a:rPr lang="en-US" dirty="0" smtClean="0">
                <a:ea typeface="ＭＳ Ｐゴシック" pitchFamily="1" charset="-128"/>
              </a:rPr>
              <a:t>Each platform can have its own MPI implementation –                 or multiple MPI implementations.</a:t>
            </a:r>
          </a:p>
        </p:txBody>
      </p:sp>
      <p:sp>
        <p:nvSpPr>
          <p:cNvPr id="6861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68613" name="Slide Number Placeholder 4"/>
          <p:cNvSpPr>
            <a:spLocks noGrp="1"/>
          </p:cNvSpPr>
          <p:nvPr>
            <p:ph type="sldNum" sz="quarter" idx="11"/>
          </p:nvPr>
        </p:nvSpPr>
        <p:spPr>
          <a:noFill/>
        </p:spPr>
        <p:txBody>
          <a:bodyPr/>
          <a:lstStyle/>
          <a:p>
            <a:fld id="{B5E51E6E-9994-4806-8A0E-9FC88958ADB5}" type="slidenum">
              <a:rPr lang="en-US"/>
              <a:pPr/>
              <a:t>34</a:t>
            </a:fld>
            <a:endParaRPr lang="en-US"/>
          </a:p>
        </p:txBody>
      </p:sp>
    </p:spTree>
    <p:custDataLst>
      <p:tags r:id="rId1"/>
    </p:custDataLst>
    <p:extLst>
      <p:ext uri="{BB962C8B-B14F-4D97-AF65-F5344CB8AC3E}">
        <p14:creationId xmlns:p14="http://schemas.microsoft.com/office/powerpoint/2010/main" val="28172572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MPI Implementations</a:t>
            </a:r>
            <a:endParaRPr lang="en-US" dirty="0"/>
          </a:p>
        </p:txBody>
      </p:sp>
      <p:sp>
        <p:nvSpPr>
          <p:cNvPr id="3" name="Content Placeholder 2"/>
          <p:cNvSpPr>
            <a:spLocks noGrp="1"/>
          </p:cNvSpPr>
          <p:nvPr>
            <p:ph idx="1"/>
          </p:nvPr>
        </p:nvSpPr>
        <p:spPr>
          <a:xfrm>
            <a:off x="609600" y="1371600"/>
            <a:ext cx="8001000" cy="4648200"/>
          </a:xfrm>
        </p:spPr>
        <p:txBody>
          <a:bodyPr/>
          <a:lstStyle/>
          <a:p>
            <a:r>
              <a:rPr lang="en-US" sz="2000" dirty="0" smtClean="0"/>
              <a:t>MPICH2 (</a:t>
            </a:r>
            <a:r>
              <a:rPr lang="en-US" sz="2000" dirty="0" smtClean="0">
                <a:hlinkClick r:id="rId3"/>
              </a:rPr>
              <a:t>http://www.mpich.org</a:t>
            </a:r>
            <a:r>
              <a:rPr lang="en-US" sz="2000" dirty="0" smtClean="0"/>
              <a:t>)</a:t>
            </a:r>
          </a:p>
          <a:p>
            <a:r>
              <a:rPr lang="en-US" sz="2000" dirty="0" err="1" smtClean="0"/>
              <a:t>OpenMPI</a:t>
            </a:r>
            <a:r>
              <a:rPr lang="en-US" sz="2000" dirty="0" smtClean="0"/>
              <a:t> (</a:t>
            </a:r>
            <a:r>
              <a:rPr lang="en-US" sz="2000" dirty="0" smtClean="0">
                <a:hlinkClick r:id="rId4"/>
              </a:rPr>
              <a:t>https://www.open-mpi.org</a:t>
            </a:r>
            <a:r>
              <a:rPr lang="en-US" sz="2000" dirty="0" smtClean="0"/>
              <a:t>)</a:t>
            </a:r>
          </a:p>
          <a:p>
            <a:r>
              <a:rPr lang="en-US" sz="2000" dirty="0" smtClean="0"/>
              <a:t>Intel MPI (</a:t>
            </a:r>
            <a:r>
              <a:rPr lang="en-US" sz="2000" dirty="0" smtClean="0">
                <a:hlinkClick r:id="rId5"/>
              </a:rPr>
              <a:t>https://software.intel.com/en-us/intel-mpi-library</a:t>
            </a:r>
            <a:r>
              <a:rPr lang="en-US" sz="2000" dirty="0" smtClean="0"/>
              <a:t>)</a:t>
            </a:r>
          </a:p>
          <a:p>
            <a:r>
              <a:rPr lang="en-US" sz="2000" dirty="0" smtClean="0"/>
              <a:t>Microsoft MPI (</a:t>
            </a:r>
            <a:r>
              <a:rPr lang="en-US" sz="2000" dirty="0" smtClean="0">
                <a:hlinkClick r:id="rId6"/>
              </a:rPr>
              <a:t>https://msdn.microsoft.com/en-us/library/bb524831(v=vs.85).aspx)</a:t>
            </a:r>
            <a:endParaRPr lang="en-US" sz="2000" dirty="0" smtClean="0"/>
          </a:p>
          <a:p>
            <a:r>
              <a:rPr lang="en-US" sz="2000" dirty="0" smtClean="0"/>
              <a:t>IBM Platform MPI (</a:t>
            </a:r>
            <a:r>
              <a:rPr lang="en-US" sz="2000" dirty="0" smtClean="0">
                <a:hlinkClick r:id="rId7"/>
              </a:rPr>
              <a:t>https://www.ibm.com/support/knowledgecenter/en/SSF4ZA_9.1.3/pmpi_welcome/pmpi_9.1.3.html</a:t>
            </a:r>
            <a:r>
              <a:rPr lang="en-US" sz="2000" dirty="0" smtClean="0"/>
              <a:t>)</a:t>
            </a:r>
          </a:p>
          <a:p>
            <a:r>
              <a:rPr lang="en-US" sz="2000" dirty="0" smtClean="0"/>
              <a:t>IBM Parallel Operating Environment (</a:t>
            </a:r>
            <a:r>
              <a:rPr lang="en-US" sz="2000" dirty="0" smtClean="0">
                <a:hlinkClick r:id="rId8"/>
              </a:rPr>
              <a:t>https://www.ibm.com/support/knowledgecenter/SSFK3V_2.3.0/com.ibm.cluster.pe.v2r3.pe400.doc/am106_mpibeo.htm)</a:t>
            </a:r>
            <a:endParaRPr lang="en-US" sz="2000" dirty="0" smtClean="0"/>
          </a:p>
          <a:p>
            <a:r>
              <a:rPr lang="en-US" sz="2000" dirty="0" smtClean="0"/>
              <a:t>Cray Message Passing Toolkit (</a:t>
            </a:r>
            <a:r>
              <a:rPr lang="en-US" sz="2000" dirty="0" smtClean="0">
                <a:hlinkClick r:id="rId9"/>
              </a:rPr>
              <a:t>https://pubs.cray.com/content/S-2529/17.05/xctm-series-programming-environment-user-guide-1705-s-2529/mpt</a:t>
            </a:r>
            <a:r>
              <a:rPr lang="en-US" sz="2000" dirty="0" smtClean="0"/>
              <a:t>)</a:t>
            </a:r>
          </a:p>
        </p:txBody>
      </p:sp>
      <p:sp>
        <p:nvSpPr>
          <p:cNvPr id="4" name="Footer Placeholder 3"/>
          <p:cNvSpPr>
            <a:spLocks noGrp="1"/>
          </p:cNvSpPr>
          <p:nvPr>
            <p:ph type="ftr" sz="quarter" idx="10"/>
          </p:nvPr>
        </p:nvSpPr>
        <p:spPr/>
        <p:txBody>
          <a:bodyPr/>
          <a:lstStyle/>
          <a:p>
            <a:pPr>
              <a:defRPr/>
            </a:pPr>
            <a:r>
              <a:rPr lang="en-US" smtClean="0"/>
              <a:t>Supercomputing in Plain English: Distributed Par</a:t>
            </a:r>
          </a:p>
          <a:p>
            <a:pPr>
              <a:defRPr/>
            </a:pPr>
            <a:r>
              <a:rPr lang="en-US"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35</a:t>
            </a:fld>
            <a:endParaRPr lang="en-US"/>
          </a:p>
        </p:txBody>
      </p:sp>
    </p:spTree>
    <p:extLst>
      <p:ext uri="{BB962C8B-B14F-4D97-AF65-F5344CB8AC3E}">
        <p14:creationId xmlns:p14="http://schemas.microsoft.com/office/powerpoint/2010/main" val="834663083"/>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z="3600" smtClean="0">
                <a:ea typeface="ＭＳ Ｐゴシック" pitchFamily="1" charset="-128"/>
              </a:rPr>
              <a:t>WARNING!</a:t>
            </a:r>
          </a:p>
        </p:txBody>
      </p:sp>
      <p:sp>
        <p:nvSpPr>
          <p:cNvPr id="69635" name="Rectangle 3"/>
          <p:cNvSpPr>
            <a:spLocks noGrp="1" noChangeArrowheads="1"/>
          </p:cNvSpPr>
          <p:nvPr>
            <p:ph idx="1"/>
          </p:nvPr>
        </p:nvSpPr>
        <p:spPr/>
        <p:txBody>
          <a:bodyPr/>
          <a:lstStyle/>
          <a:p>
            <a:pPr>
              <a:buFont typeface="Wingdings" pitchFamily="1" charset="2"/>
              <a:buNone/>
            </a:pPr>
            <a:r>
              <a:rPr lang="en-US" dirty="0" smtClean="0">
                <a:ea typeface="ＭＳ Ｐゴシック" pitchFamily="1" charset="-128"/>
              </a:rPr>
              <a:t>In principle, the MPI standard provides </a:t>
            </a:r>
            <a:r>
              <a:rPr lang="en-US" b="1" i="1" u="sng" dirty="0" smtClean="0">
                <a:ea typeface="ＭＳ Ｐゴシック" pitchFamily="1" charset="-128"/>
              </a:rPr>
              <a:t>bindings</a:t>
            </a:r>
            <a:r>
              <a:rPr lang="en-US" dirty="0" smtClean="0">
                <a:ea typeface="ＭＳ Ｐゴシック" pitchFamily="1" charset="-128"/>
              </a:rPr>
              <a:t> for:</a:t>
            </a:r>
          </a:p>
          <a:p>
            <a:r>
              <a:rPr lang="en-US" dirty="0" smtClean="0">
                <a:ea typeface="ＭＳ Ｐゴシック" pitchFamily="1" charset="-128"/>
              </a:rPr>
              <a:t>C</a:t>
            </a:r>
          </a:p>
          <a:p>
            <a:r>
              <a:rPr lang="en-US" dirty="0" smtClean="0">
                <a:ea typeface="ＭＳ Ｐゴシック" pitchFamily="1" charset="-128"/>
              </a:rPr>
              <a:t>C++ (deprecated)</a:t>
            </a:r>
          </a:p>
          <a:p>
            <a:r>
              <a:rPr lang="en-US" dirty="0" smtClean="0">
                <a:ea typeface="ＭＳ Ｐゴシック" pitchFamily="1" charset="-128"/>
              </a:rPr>
              <a:t>Fortran 77</a:t>
            </a:r>
          </a:p>
          <a:p>
            <a:r>
              <a:rPr lang="en-US" dirty="0" smtClean="0">
                <a:ea typeface="ＭＳ Ｐゴシック" pitchFamily="1" charset="-128"/>
              </a:rPr>
              <a:t>Fortran 90</a:t>
            </a:r>
          </a:p>
          <a:p>
            <a:pPr>
              <a:buFont typeface="Wingdings" pitchFamily="1" charset="2"/>
              <a:buNone/>
            </a:pPr>
            <a:r>
              <a:rPr lang="en-US" dirty="0" smtClean="0">
                <a:ea typeface="ＭＳ Ｐゴシック" pitchFamily="1" charset="-128"/>
              </a:rPr>
              <a:t>In practice, you should do this:</a:t>
            </a:r>
          </a:p>
          <a:p>
            <a:r>
              <a:rPr lang="en-US" dirty="0" smtClean="0">
                <a:ea typeface="ＭＳ Ｐゴシック" pitchFamily="1" charset="-128"/>
              </a:rPr>
              <a:t>To use MPI in a C++ code, use the C binding.</a:t>
            </a:r>
          </a:p>
          <a:p>
            <a:r>
              <a:rPr lang="en-US" dirty="0" smtClean="0">
                <a:ea typeface="ＭＳ Ｐゴシック" pitchFamily="1" charset="-128"/>
              </a:rPr>
              <a:t>To use MPI in Fortran 90, use the Fortran 77 binding.</a:t>
            </a:r>
          </a:p>
          <a:p>
            <a:pPr>
              <a:buFont typeface="Wingdings" pitchFamily="1" charset="2"/>
              <a:buNone/>
            </a:pPr>
            <a:r>
              <a:rPr lang="en-US" dirty="0" smtClean="0">
                <a:ea typeface="ＭＳ Ｐゴシック" pitchFamily="1" charset="-128"/>
              </a:rPr>
              <a:t>This is because the C++ and Fortran 90 bindings are            less popular, and therefore less well tested.</a:t>
            </a:r>
          </a:p>
        </p:txBody>
      </p:sp>
      <p:sp>
        <p:nvSpPr>
          <p:cNvPr id="6963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69637" name="Slide Number Placeholder 4"/>
          <p:cNvSpPr>
            <a:spLocks noGrp="1"/>
          </p:cNvSpPr>
          <p:nvPr>
            <p:ph type="sldNum" sz="quarter" idx="11"/>
          </p:nvPr>
        </p:nvSpPr>
        <p:spPr>
          <a:noFill/>
        </p:spPr>
        <p:txBody>
          <a:bodyPr/>
          <a:lstStyle/>
          <a:p>
            <a:fld id="{7E59BB0B-CB03-49F4-A3D2-6E017F78325E}" type="slidenum">
              <a:rPr lang="en-US"/>
              <a:pPr/>
              <a:t>36</a:t>
            </a:fld>
            <a:endParaRPr lang="en-US"/>
          </a:p>
        </p:txBody>
      </p:sp>
    </p:spTree>
    <p:extLst>
      <p:ext uri="{BB962C8B-B14F-4D97-AF65-F5344CB8AC3E}">
        <p14:creationId xmlns:p14="http://schemas.microsoft.com/office/powerpoint/2010/main" val="372633304"/>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z="3900" dirty="0" smtClean="0">
                <a:ea typeface="ＭＳ Ｐゴシック" pitchFamily="1" charset="-128"/>
              </a:rPr>
              <a:t>The 6 Most Important MPI Routines</a:t>
            </a:r>
          </a:p>
        </p:txBody>
      </p:sp>
      <p:sp>
        <p:nvSpPr>
          <p:cNvPr id="70659" name="Rectangle 3"/>
          <p:cNvSpPr>
            <a:spLocks noGrp="1" noChangeArrowheads="1"/>
          </p:cNvSpPr>
          <p:nvPr>
            <p:ph idx="1"/>
          </p:nvPr>
        </p:nvSpPr>
        <p:spPr>
          <a:xfrm>
            <a:off x="533400" y="1295400"/>
            <a:ext cx="8229600" cy="4724400"/>
          </a:xfrm>
        </p:spPr>
        <p:txBody>
          <a:bodyPr/>
          <a:lstStyle/>
          <a:p>
            <a:pPr>
              <a:spcBef>
                <a:spcPts val="0"/>
              </a:spcBef>
            </a:pPr>
            <a:r>
              <a:rPr lang="en-US" b="1" dirty="0" err="1" smtClean="0">
                <a:solidFill>
                  <a:schemeClr val="folHlink"/>
                </a:solidFill>
                <a:latin typeface="Courier New" pitchFamily="1" charset="0"/>
                <a:ea typeface="ＭＳ Ｐゴシック" pitchFamily="1" charset="-128"/>
              </a:rPr>
              <a:t>MPI_Init</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starts up the MPI runtime environment at the beginning of a run.</a:t>
            </a:r>
          </a:p>
          <a:p>
            <a:pPr>
              <a:spcBef>
                <a:spcPts val="0"/>
              </a:spcBef>
            </a:pPr>
            <a:r>
              <a:rPr lang="en-US" b="1" dirty="0" err="1" smtClean="0">
                <a:solidFill>
                  <a:schemeClr val="folHlink"/>
                </a:solidFill>
                <a:latin typeface="Courier New" pitchFamily="1" charset="0"/>
                <a:ea typeface="ＭＳ Ｐゴシック" pitchFamily="1" charset="-128"/>
              </a:rPr>
              <a:t>MPI_Finalize</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shuts down the MPI runtime environment at the end of a run.</a:t>
            </a:r>
          </a:p>
          <a:p>
            <a:pPr>
              <a:spcBef>
                <a:spcPts val="0"/>
              </a:spcBef>
            </a:pPr>
            <a:r>
              <a:rPr lang="en-US" b="1" dirty="0" err="1" smtClean="0">
                <a:solidFill>
                  <a:schemeClr val="folHlink"/>
                </a:solidFill>
                <a:latin typeface="Courier New" pitchFamily="1" charset="0"/>
                <a:ea typeface="ＭＳ Ｐゴシック" pitchFamily="1" charset="-128"/>
              </a:rPr>
              <a:t>MPI_Comm_size</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gets the number of processes in a run, </a:t>
            </a:r>
            <a:r>
              <a:rPr lang="en-US" i="1" dirty="0" err="1" smtClean="0">
                <a:ea typeface="ＭＳ Ｐゴシック" pitchFamily="1" charset="-128"/>
              </a:rPr>
              <a:t>N</a:t>
            </a:r>
            <a:r>
              <a:rPr lang="en-US" i="1" baseline="-25000" dirty="0" err="1" smtClean="0">
                <a:ea typeface="ＭＳ Ｐゴシック" pitchFamily="1" charset="-128"/>
              </a:rPr>
              <a:t>p</a:t>
            </a:r>
            <a:r>
              <a:rPr lang="en-US" dirty="0" smtClean="0">
                <a:ea typeface="ＭＳ Ｐゴシック" pitchFamily="1" charset="-128"/>
              </a:rPr>
              <a:t> (typically called just after</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MPI_Init</a:t>
            </a:r>
            <a:r>
              <a:rPr lang="en-US" dirty="0" smtClean="0">
                <a:ea typeface="ＭＳ Ｐゴシック" pitchFamily="1" charset="-128"/>
              </a:rPr>
              <a:t>).</a:t>
            </a:r>
          </a:p>
          <a:p>
            <a:pPr>
              <a:spcBef>
                <a:spcPts val="0"/>
              </a:spcBef>
            </a:pPr>
            <a:r>
              <a:rPr lang="en-US" b="1" dirty="0" err="1" smtClean="0">
                <a:solidFill>
                  <a:schemeClr val="folHlink"/>
                </a:solidFill>
                <a:latin typeface="Courier New" pitchFamily="1" charset="0"/>
                <a:ea typeface="ＭＳ Ｐゴシック" pitchFamily="1" charset="-128"/>
              </a:rPr>
              <a:t>MPI_Comm_rank</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gets the process ID that the current process uses, which is between 0 and </a:t>
            </a:r>
            <a:r>
              <a:rPr lang="en-US" i="1" dirty="0" smtClean="0">
                <a:ea typeface="ＭＳ Ｐゴシック" pitchFamily="1" charset="-128"/>
              </a:rPr>
              <a:t>N</a:t>
            </a:r>
            <a:r>
              <a:rPr lang="en-US" i="1" baseline="-25000" dirty="0" smtClean="0">
                <a:ea typeface="ＭＳ Ｐゴシック" pitchFamily="1" charset="-128"/>
              </a:rPr>
              <a:t>p</a:t>
            </a:r>
            <a:r>
              <a:rPr lang="en-US" dirty="0" smtClean="0">
                <a:ea typeface="ＭＳ Ｐゴシック" pitchFamily="1" charset="-128"/>
              </a:rPr>
              <a:t>-1 inclusive (typically called just after</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MPI_Init</a:t>
            </a:r>
            <a:r>
              <a:rPr lang="en-US" dirty="0" smtClean="0">
                <a:ea typeface="ＭＳ Ｐゴシック" pitchFamily="1" charset="-128"/>
              </a:rPr>
              <a:t>).</a:t>
            </a:r>
          </a:p>
          <a:p>
            <a:pPr>
              <a:spcBef>
                <a:spcPts val="0"/>
              </a:spcBef>
            </a:pPr>
            <a:r>
              <a:rPr lang="en-US" b="1" dirty="0" err="1">
                <a:solidFill>
                  <a:schemeClr val="folHlink"/>
                </a:solidFill>
                <a:latin typeface="Courier New" pitchFamily="1" charset="0"/>
                <a:ea typeface="ＭＳ Ｐゴシック" pitchFamily="1" charset="-128"/>
              </a:rPr>
              <a:t>MPI_Send</a:t>
            </a:r>
            <a:r>
              <a:rPr lang="en-US" dirty="0">
                <a:latin typeface="Courier New" pitchFamily="1" charset="0"/>
                <a:ea typeface="ＭＳ Ｐゴシック" pitchFamily="1" charset="-128"/>
                <a:cs typeface="Courier New" pitchFamily="1" charset="0"/>
              </a:rPr>
              <a:t> </a:t>
            </a:r>
            <a:r>
              <a:rPr lang="en-US" dirty="0">
                <a:ea typeface="ＭＳ Ｐゴシック" pitchFamily="1" charset="-128"/>
              </a:rPr>
              <a:t>sends a message from the current process to some other process (the </a:t>
            </a:r>
            <a:r>
              <a:rPr lang="en-US" b="1" i="1" u="sng" dirty="0">
                <a:ea typeface="ＭＳ Ｐゴシック" pitchFamily="1" charset="-128"/>
              </a:rPr>
              <a:t>destination</a:t>
            </a:r>
            <a:r>
              <a:rPr lang="en-US" dirty="0">
                <a:ea typeface="ＭＳ Ｐゴシック" pitchFamily="1" charset="-128"/>
              </a:rPr>
              <a:t>).</a:t>
            </a:r>
          </a:p>
          <a:p>
            <a:pPr>
              <a:spcBef>
                <a:spcPts val="0"/>
              </a:spcBef>
            </a:pPr>
            <a:r>
              <a:rPr lang="en-US" b="1" dirty="0" err="1">
                <a:solidFill>
                  <a:schemeClr val="folHlink"/>
                </a:solidFill>
                <a:latin typeface="Courier New" pitchFamily="1" charset="0"/>
                <a:ea typeface="ＭＳ Ｐゴシック" pitchFamily="1" charset="-128"/>
              </a:rPr>
              <a:t>MPI_Recv</a:t>
            </a:r>
            <a:r>
              <a:rPr lang="en-US" dirty="0">
                <a:latin typeface="Courier New" pitchFamily="1" charset="0"/>
                <a:ea typeface="ＭＳ Ｐゴシック" pitchFamily="1" charset="-128"/>
                <a:cs typeface="Courier New" pitchFamily="1" charset="0"/>
              </a:rPr>
              <a:t> </a:t>
            </a:r>
            <a:r>
              <a:rPr lang="en-US" dirty="0">
                <a:ea typeface="ＭＳ Ｐゴシック" pitchFamily="1" charset="-128"/>
              </a:rPr>
              <a:t>receives a message on the current process from some other process (the </a:t>
            </a:r>
            <a:r>
              <a:rPr lang="en-US" b="1" i="1" u="sng" dirty="0">
                <a:ea typeface="ＭＳ Ｐゴシック" pitchFamily="1" charset="-128"/>
              </a:rPr>
              <a:t>source</a:t>
            </a:r>
            <a:r>
              <a:rPr lang="en-US" dirty="0" smtClean="0">
                <a:ea typeface="ＭＳ Ｐゴシック" pitchFamily="1" charset="-128"/>
              </a:rPr>
              <a:t>).</a:t>
            </a:r>
            <a:endParaRPr lang="en-US" dirty="0">
              <a:ea typeface="ＭＳ Ｐゴシック" pitchFamily="1" charset="-128"/>
            </a:endParaRPr>
          </a:p>
        </p:txBody>
      </p:sp>
      <p:sp>
        <p:nvSpPr>
          <p:cNvPr id="7066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70661" name="Slide Number Placeholder 4"/>
          <p:cNvSpPr>
            <a:spLocks noGrp="1"/>
          </p:cNvSpPr>
          <p:nvPr>
            <p:ph type="sldNum" sz="quarter" idx="11"/>
          </p:nvPr>
        </p:nvSpPr>
        <p:spPr>
          <a:noFill/>
        </p:spPr>
        <p:txBody>
          <a:bodyPr/>
          <a:lstStyle/>
          <a:p>
            <a:fld id="{C41C2044-E4E8-4453-80E6-04073E8A6325}" type="slidenum">
              <a:rPr lang="en-US"/>
              <a:pPr/>
              <a:t>37</a:t>
            </a:fld>
            <a:endParaRPr lang="en-US"/>
          </a:p>
        </p:txBody>
      </p:sp>
    </p:spTree>
    <p:custDataLst>
      <p:tags r:id="rId1"/>
    </p:custDataLst>
    <p:extLst>
      <p:ext uri="{BB962C8B-B14F-4D97-AF65-F5344CB8AC3E}">
        <p14:creationId xmlns:p14="http://schemas.microsoft.com/office/powerpoint/2010/main" val="17926710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dirty="0" smtClean="0">
                <a:ea typeface="ＭＳ Ｐゴシック" pitchFamily="1" charset="-128"/>
              </a:rPr>
              <a:t>More Example MPI Routines</a:t>
            </a:r>
          </a:p>
        </p:txBody>
      </p:sp>
      <p:sp>
        <p:nvSpPr>
          <p:cNvPr id="71683" name="Rectangle 3"/>
          <p:cNvSpPr>
            <a:spLocks noGrp="1" noChangeArrowheads="1"/>
          </p:cNvSpPr>
          <p:nvPr>
            <p:ph idx="1"/>
          </p:nvPr>
        </p:nvSpPr>
        <p:spPr>
          <a:xfrm>
            <a:off x="381000" y="1295400"/>
            <a:ext cx="8458200" cy="4724400"/>
          </a:xfrm>
        </p:spPr>
        <p:txBody>
          <a:bodyPr/>
          <a:lstStyle/>
          <a:p>
            <a:r>
              <a:rPr lang="en-US" b="1" dirty="0" err="1" smtClean="0">
                <a:solidFill>
                  <a:schemeClr val="folHlink"/>
                </a:solidFill>
                <a:latin typeface="Courier New" pitchFamily="1" charset="0"/>
                <a:ea typeface="ＭＳ Ｐゴシック" pitchFamily="1" charset="-128"/>
              </a:rPr>
              <a:t>MPI_Bcast</a:t>
            </a:r>
            <a:r>
              <a:rPr lang="en-US" dirty="0" smtClean="0">
                <a:latin typeface="Courier New" pitchFamily="1" charset="0"/>
                <a:ea typeface="ＭＳ Ｐゴシック" pitchFamily="1" charset="-128"/>
                <a:cs typeface="Courier New" pitchFamily="1" charset="0"/>
              </a:rPr>
              <a:t> </a:t>
            </a:r>
            <a:r>
              <a:rPr lang="en-US" b="1" i="1" u="sng" dirty="0" smtClean="0">
                <a:ea typeface="ＭＳ Ｐゴシック" pitchFamily="1" charset="-128"/>
              </a:rPr>
              <a:t>broadcasts</a:t>
            </a:r>
            <a:r>
              <a:rPr lang="en-US" dirty="0" smtClean="0">
                <a:ea typeface="ＭＳ Ｐゴシック" pitchFamily="1" charset="-128"/>
              </a:rPr>
              <a:t> a message from one process to all of the others.</a:t>
            </a:r>
          </a:p>
          <a:p>
            <a:r>
              <a:rPr lang="en-US" b="1" dirty="0" err="1" smtClean="0">
                <a:solidFill>
                  <a:schemeClr val="folHlink"/>
                </a:solidFill>
                <a:latin typeface="Courier New" pitchFamily="1" charset="0"/>
                <a:ea typeface="ＭＳ Ｐゴシック" pitchFamily="1" charset="-128"/>
              </a:rPr>
              <a:t>MPI_Reduce</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performs a </a:t>
            </a:r>
            <a:r>
              <a:rPr lang="en-US" b="1" i="1" u="sng" dirty="0" smtClean="0">
                <a:ea typeface="ＭＳ Ｐゴシック" pitchFamily="1" charset="-128"/>
              </a:rPr>
              <a:t>reduction</a:t>
            </a:r>
            <a:r>
              <a:rPr lang="en-US" dirty="0" smtClean="0">
                <a:ea typeface="ＭＳ Ｐゴシック" pitchFamily="1" charset="-128"/>
              </a:rPr>
              <a:t> (for example, sum, maximum) of a variable on all processes, sending the result to a single process.</a:t>
            </a:r>
          </a:p>
          <a:p>
            <a:pPr marL="0" indent="0">
              <a:buNone/>
            </a:pPr>
            <a:r>
              <a:rPr lang="en-US" dirty="0" smtClean="0">
                <a:ea typeface="ＭＳ Ｐゴシック" pitchFamily="1" charset="-128"/>
              </a:rPr>
              <a:t>     </a:t>
            </a:r>
            <a:r>
              <a:rPr lang="en-US" b="1" u="sng" dirty="0" smtClean="0">
                <a:ea typeface="ＭＳ Ｐゴシック" pitchFamily="1" charset="-128"/>
              </a:rPr>
              <a:t>NOTE</a:t>
            </a:r>
            <a:r>
              <a:rPr lang="en-US" dirty="0" smtClean="0">
                <a:ea typeface="ＭＳ Ｐゴシック" pitchFamily="1" charset="-128"/>
              </a:rPr>
              <a:t>: Here, </a:t>
            </a:r>
            <a:r>
              <a:rPr lang="en-US" b="1" i="1" u="sng" dirty="0" smtClean="0">
                <a:ea typeface="ＭＳ Ｐゴシック" pitchFamily="1" charset="-128"/>
              </a:rPr>
              <a:t>reduce</a:t>
            </a:r>
            <a:r>
              <a:rPr lang="en-US" dirty="0" smtClean="0">
                <a:ea typeface="ＭＳ Ｐゴシック" pitchFamily="1" charset="-128"/>
              </a:rPr>
              <a:t> means turn many values into fewer values.</a:t>
            </a:r>
          </a:p>
          <a:p>
            <a:r>
              <a:rPr lang="en-US" b="1" dirty="0" err="1" smtClean="0">
                <a:solidFill>
                  <a:schemeClr val="folHlink"/>
                </a:solidFill>
                <a:latin typeface="Courier New" pitchFamily="1" charset="0"/>
                <a:ea typeface="ＭＳ Ｐゴシック" pitchFamily="1" charset="-128"/>
              </a:rPr>
              <a:t>MPI_Gather</a:t>
            </a:r>
            <a:r>
              <a:rPr lang="en-US" dirty="0" smtClean="0">
                <a:latin typeface="Courier New" pitchFamily="1" charset="0"/>
                <a:ea typeface="ＭＳ Ｐゴシック" pitchFamily="1" charset="-128"/>
                <a:cs typeface="Courier New" pitchFamily="1" charset="0"/>
              </a:rPr>
              <a:t> </a:t>
            </a:r>
            <a:r>
              <a:rPr lang="en-US" b="1" i="1" u="sng" dirty="0" smtClean="0">
                <a:ea typeface="ＭＳ Ｐゴシック" pitchFamily="1" charset="-128"/>
              </a:rPr>
              <a:t>gathers</a:t>
            </a:r>
            <a:r>
              <a:rPr lang="en-US" dirty="0" smtClean="0">
                <a:ea typeface="ＭＳ Ｐゴシック" pitchFamily="1" charset="-128"/>
              </a:rPr>
              <a:t> a set of </a:t>
            </a:r>
            <a:r>
              <a:rPr lang="en-US" dirty="0" err="1" smtClean="0">
                <a:ea typeface="ＭＳ Ｐゴシック" pitchFamily="1" charset="-128"/>
              </a:rPr>
              <a:t>subarrays</a:t>
            </a:r>
            <a:r>
              <a:rPr lang="en-US" dirty="0" smtClean="0">
                <a:ea typeface="ＭＳ Ｐゴシック" pitchFamily="1" charset="-128"/>
              </a:rPr>
              <a:t>, one </a:t>
            </a:r>
            <a:r>
              <a:rPr lang="en-US" dirty="0" err="1" smtClean="0">
                <a:ea typeface="ＭＳ Ｐゴシック" pitchFamily="1" charset="-128"/>
              </a:rPr>
              <a:t>subarray</a:t>
            </a:r>
            <a:r>
              <a:rPr lang="en-US" dirty="0" smtClean="0">
                <a:ea typeface="ＭＳ Ｐゴシック" pitchFamily="1" charset="-128"/>
              </a:rPr>
              <a:t> from each process, into a single large array on a single process.</a:t>
            </a:r>
            <a:endParaRPr lang="en-US" dirty="0">
              <a:ea typeface="ＭＳ Ｐゴシック" pitchFamily="1" charset="-128"/>
            </a:endParaRPr>
          </a:p>
          <a:p>
            <a:r>
              <a:rPr lang="en-US" b="1" dirty="0" err="1" smtClean="0">
                <a:solidFill>
                  <a:schemeClr val="folHlink"/>
                </a:solidFill>
                <a:latin typeface="Courier New" pitchFamily="1" charset="0"/>
                <a:ea typeface="ＭＳ Ｐゴシック" pitchFamily="1" charset="-128"/>
              </a:rPr>
              <a:t>MPI_Scatter</a:t>
            </a:r>
            <a:r>
              <a:rPr lang="en-US" dirty="0" smtClean="0">
                <a:latin typeface="Courier New" pitchFamily="1" charset="0"/>
                <a:ea typeface="ＭＳ Ｐゴシック" pitchFamily="1" charset="-128"/>
                <a:cs typeface="Courier New" pitchFamily="1" charset="0"/>
              </a:rPr>
              <a:t> </a:t>
            </a:r>
            <a:r>
              <a:rPr lang="en-US" b="1" i="1" u="sng" dirty="0" smtClean="0">
                <a:ea typeface="ＭＳ Ｐゴシック" pitchFamily="1" charset="-128"/>
              </a:rPr>
              <a:t>scatters</a:t>
            </a:r>
            <a:r>
              <a:rPr lang="en-US" dirty="0" smtClean="0">
                <a:ea typeface="ＭＳ Ｐゴシック" pitchFamily="1" charset="-128"/>
              </a:rPr>
              <a:t> </a:t>
            </a:r>
            <a:r>
              <a:rPr lang="en-US" dirty="0">
                <a:ea typeface="ＭＳ Ｐゴシック" pitchFamily="1" charset="-128"/>
              </a:rPr>
              <a:t>a </a:t>
            </a:r>
            <a:r>
              <a:rPr lang="en-US" dirty="0" smtClean="0">
                <a:ea typeface="ＭＳ Ｐゴシック" pitchFamily="1" charset="-128"/>
              </a:rPr>
              <a:t>single large array on a single process into </a:t>
            </a:r>
            <a:r>
              <a:rPr lang="en-US" dirty="0" err="1" smtClean="0">
                <a:ea typeface="ＭＳ Ｐゴシック" pitchFamily="1" charset="-128"/>
              </a:rPr>
              <a:t>subarrays</a:t>
            </a:r>
            <a:r>
              <a:rPr lang="en-US" dirty="0" smtClean="0">
                <a:ea typeface="ＭＳ Ｐゴシック" pitchFamily="1" charset="-128"/>
              </a:rPr>
              <a:t>, one </a:t>
            </a:r>
            <a:r>
              <a:rPr lang="en-US" dirty="0" err="1" smtClean="0">
                <a:ea typeface="ＭＳ Ｐゴシック" pitchFamily="1" charset="-128"/>
              </a:rPr>
              <a:t>subarray</a:t>
            </a:r>
            <a:r>
              <a:rPr lang="en-US" dirty="0" smtClean="0">
                <a:ea typeface="ＭＳ Ｐゴシック" pitchFamily="1" charset="-128"/>
              </a:rPr>
              <a:t> sent to each process.</a:t>
            </a:r>
          </a:p>
          <a:p>
            <a:pPr marL="0" indent="0">
              <a:buNone/>
            </a:pPr>
            <a:r>
              <a:rPr lang="en-US" dirty="0" smtClean="0">
                <a:ea typeface="ＭＳ Ｐゴシック" pitchFamily="1" charset="-128"/>
              </a:rPr>
              <a:t>Routines that use all processes at once are known as </a:t>
            </a:r>
            <a:r>
              <a:rPr lang="en-US" b="1" i="1" u="sng" dirty="0" smtClean="0">
                <a:ea typeface="ＭＳ Ｐゴシック" pitchFamily="1" charset="-128"/>
              </a:rPr>
              <a:t>collective</a:t>
            </a:r>
            <a:r>
              <a:rPr lang="en-US" dirty="0" smtClean="0">
                <a:ea typeface="ＭＳ Ｐゴシック" pitchFamily="1" charset="-128"/>
              </a:rPr>
              <a:t>; routines that involve only a few are known as </a:t>
            </a:r>
            <a:r>
              <a:rPr lang="en-US" b="1" i="1" u="sng" dirty="0" smtClean="0">
                <a:ea typeface="ＭＳ Ｐゴシック" pitchFamily="1" charset="-128"/>
              </a:rPr>
              <a:t>point-to-point</a:t>
            </a:r>
            <a:r>
              <a:rPr lang="en-US" dirty="0" smtClean="0">
                <a:ea typeface="ＭＳ Ｐゴシック" pitchFamily="1" charset="-128"/>
              </a:rPr>
              <a:t>.</a:t>
            </a:r>
            <a:endParaRPr lang="en-US" dirty="0">
              <a:ea typeface="ＭＳ Ｐゴシック" pitchFamily="1" charset="-128"/>
            </a:endParaRPr>
          </a:p>
        </p:txBody>
      </p:sp>
      <p:sp>
        <p:nvSpPr>
          <p:cNvPr id="7168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71685" name="Slide Number Placeholder 4"/>
          <p:cNvSpPr>
            <a:spLocks noGrp="1"/>
          </p:cNvSpPr>
          <p:nvPr>
            <p:ph type="sldNum" sz="quarter" idx="11"/>
          </p:nvPr>
        </p:nvSpPr>
        <p:spPr>
          <a:noFill/>
        </p:spPr>
        <p:txBody>
          <a:bodyPr/>
          <a:lstStyle/>
          <a:p>
            <a:fld id="{04DA0F16-65EA-4E4B-A56D-F615C8DB8406}" type="slidenum">
              <a:rPr lang="en-US"/>
              <a:pPr/>
              <a:t>38</a:t>
            </a:fld>
            <a:endParaRPr lang="en-US"/>
          </a:p>
        </p:txBody>
      </p:sp>
    </p:spTree>
    <p:custDataLst>
      <p:tags r:id="rId1"/>
    </p:custDataLst>
    <p:extLst>
      <p:ext uri="{BB962C8B-B14F-4D97-AF65-F5344CB8AC3E}">
        <p14:creationId xmlns:p14="http://schemas.microsoft.com/office/powerpoint/2010/main" val="27557760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ea typeface="ＭＳ Ｐゴシック" pitchFamily="1" charset="-128"/>
              </a:rPr>
              <a:t>MPI Program Structure (C)</a:t>
            </a:r>
          </a:p>
        </p:txBody>
      </p:sp>
      <p:sp>
        <p:nvSpPr>
          <p:cNvPr id="73731" name="Rectangle 3"/>
          <p:cNvSpPr>
            <a:spLocks noGrp="1" noChangeArrowheads="1"/>
          </p:cNvSpPr>
          <p:nvPr>
            <p:ph idx="1"/>
          </p:nvPr>
        </p:nvSpPr>
        <p:spPr>
          <a:xfrm>
            <a:off x="533400" y="1295400"/>
            <a:ext cx="8077200" cy="4876800"/>
          </a:xfrm>
        </p:spPr>
        <p:txBody>
          <a:bodyPr/>
          <a:lstStyle/>
          <a:p>
            <a:pPr>
              <a:buFont typeface="Wingdings" pitchFamily="1" charset="2"/>
              <a:buNone/>
            </a:pPr>
            <a:r>
              <a:rPr lang="en-US" sz="1900" b="1" dirty="0" smtClean="0">
                <a:solidFill>
                  <a:srgbClr val="000000"/>
                </a:solidFill>
                <a:latin typeface="Courier New" pitchFamily="1" charset="0"/>
                <a:ea typeface="ＭＳ Ｐゴシック" pitchFamily="1" charset="-128"/>
              </a:rPr>
              <a:t>#include &lt;</a:t>
            </a:r>
            <a:r>
              <a:rPr lang="en-US" sz="1900" b="1" dirty="0" err="1" smtClean="0">
                <a:solidFill>
                  <a:srgbClr val="000000"/>
                </a:solidFill>
                <a:latin typeface="Courier New" pitchFamily="1" charset="0"/>
                <a:ea typeface="ＭＳ Ｐゴシック" pitchFamily="1" charset="-128"/>
              </a:rPr>
              <a:t>stdio.h</a:t>
            </a:r>
            <a:r>
              <a:rPr lang="en-US" sz="1900" b="1" dirty="0" smtClean="0">
                <a:solidFill>
                  <a:srgbClr val="000000"/>
                </a:solidFill>
                <a:latin typeface="Courier New" pitchFamily="1" charset="0"/>
                <a:ea typeface="ＭＳ Ｐゴシック" pitchFamily="1" charset="-128"/>
              </a:rPr>
              <a:t>&gt;</a:t>
            </a:r>
          </a:p>
          <a:p>
            <a:pPr>
              <a:lnSpc>
                <a:spcPct val="60000"/>
              </a:lnSpc>
              <a:buFont typeface="Wingdings" pitchFamily="1" charset="2"/>
              <a:buNone/>
            </a:pPr>
            <a:r>
              <a:rPr lang="en-US" sz="1900" b="1" dirty="0" smtClean="0">
                <a:solidFill>
                  <a:srgbClr val="000000"/>
                </a:solidFill>
                <a:latin typeface="Courier New" pitchFamily="1" charset="0"/>
                <a:ea typeface="ＭＳ Ｐゴシック" pitchFamily="1" charset="-128"/>
              </a:rPr>
              <a:t>#include &lt;</a:t>
            </a:r>
            <a:r>
              <a:rPr lang="en-US" sz="1900" b="1" dirty="0" err="1" smtClean="0">
                <a:solidFill>
                  <a:srgbClr val="000000"/>
                </a:solidFill>
                <a:latin typeface="Courier New" pitchFamily="1" charset="0"/>
                <a:ea typeface="ＭＳ Ｐゴシック" pitchFamily="1" charset="-128"/>
              </a:rPr>
              <a:t>stdlib.h</a:t>
            </a:r>
            <a:r>
              <a:rPr lang="en-US" sz="1900" b="1" dirty="0" smtClean="0">
                <a:solidFill>
                  <a:srgbClr val="000000"/>
                </a:solidFill>
                <a:latin typeface="Courier New" pitchFamily="1" charset="0"/>
                <a:ea typeface="ＭＳ Ｐゴシック" pitchFamily="1" charset="-128"/>
              </a:rPr>
              <a:t>&gt;</a:t>
            </a:r>
          </a:p>
          <a:p>
            <a:pPr>
              <a:lnSpc>
                <a:spcPct val="60000"/>
              </a:lnSpc>
              <a:buFont typeface="Wingdings" pitchFamily="1" charset="2"/>
              <a:buNone/>
            </a:pPr>
            <a:r>
              <a:rPr lang="en-US" sz="1900" b="1" dirty="0" smtClean="0">
                <a:solidFill>
                  <a:srgbClr val="000000"/>
                </a:solidFill>
                <a:latin typeface="Courier New" pitchFamily="1" charset="0"/>
                <a:ea typeface="ＭＳ Ｐゴシック" pitchFamily="1" charset="-128"/>
              </a:rPr>
              <a:t>#include &lt;</a:t>
            </a:r>
            <a:r>
              <a:rPr lang="en-US" sz="1900" b="1" dirty="0" err="1" smtClean="0">
                <a:solidFill>
                  <a:schemeClr val="folHlink"/>
                </a:solidFill>
                <a:latin typeface="Courier New" pitchFamily="1" charset="0"/>
                <a:ea typeface="ＭＳ Ｐゴシック" pitchFamily="1" charset="-128"/>
              </a:rPr>
              <a:t>mpi.h</a:t>
            </a:r>
            <a:r>
              <a:rPr lang="en-US" sz="1900" b="1" dirty="0" smtClean="0">
                <a:solidFill>
                  <a:srgbClr val="000000"/>
                </a:solidFill>
                <a:latin typeface="Courier New" pitchFamily="1" charset="0"/>
                <a:ea typeface="ＭＳ Ｐゴシック" pitchFamily="1" charset="-128"/>
              </a:rPr>
              <a:t>&gt;</a:t>
            </a:r>
          </a:p>
          <a:p>
            <a:pPr>
              <a:lnSpc>
                <a:spcPct val="80000"/>
              </a:lnSpc>
              <a:buFont typeface="Wingdings" pitchFamily="1" charset="2"/>
              <a:buNone/>
            </a:pPr>
            <a:r>
              <a:rPr lang="en-US" sz="1900" b="1" i="1" dirty="0" smtClean="0">
                <a:solidFill>
                  <a:srgbClr val="339933"/>
                </a:solidFill>
                <a:ea typeface="ＭＳ Ｐゴシック" pitchFamily="1" charset="-128"/>
              </a:rPr>
              <a:t> </a:t>
            </a:r>
            <a:r>
              <a:rPr lang="en-US" sz="1900" b="1" i="1" dirty="0" smtClean="0">
                <a:solidFill>
                  <a:schemeClr val="hlink"/>
                </a:solidFill>
                <a:ea typeface="ＭＳ Ｐゴシック" pitchFamily="1" charset="-128"/>
              </a:rPr>
              <a:t>[other includes]</a:t>
            </a:r>
            <a:endParaRPr lang="en-US" sz="1900" b="1" dirty="0" smtClean="0">
              <a:solidFill>
                <a:schemeClr val="hlink"/>
              </a:solidFill>
              <a:ea typeface="ＭＳ Ｐゴシック" pitchFamily="1" charset="-128"/>
            </a:endParaRPr>
          </a:p>
          <a:p>
            <a:pPr>
              <a:lnSpc>
                <a:spcPct val="40000"/>
              </a:lnSpc>
              <a:buFont typeface="Wingdings" pitchFamily="1" charset="2"/>
              <a:buNone/>
            </a:pPr>
            <a:endParaRPr lang="en-US" sz="1900" b="1" dirty="0" smtClean="0">
              <a:solidFill>
                <a:schemeClr val="hlink"/>
              </a:solidFill>
              <a:latin typeface="Courier New" pitchFamily="1" charset="0"/>
              <a:ea typeface="ＭＳ Ｐゴシック" pitchFamily="1" charset="-128"/>
            </a:endParaRPr>
          </a:p>
          <a:p>
            <a:pPr>
              <a:lnSpc>
                <a:spcPct val="30000"/>
              </a:lnSpc>
              <a:buFont typeface="Wingdings" pitchFamily="1" charset="2"/>
              <a:buNone/>
            </a:pPr>
            <a:r>
              <a:rPr lang="en-US" sz="1900" b="1" dirty="0" err="1" smtClean="0">
                <a:solidFill>
                  <a:srgbClr val="000000"/>
                </a:solidFill>
                <a:latin typeface="Courier New" pitchFamily="1" charset="0"/>
                <a:ea typeface="ＭＳ Ｐゴシック" pitchFamily="1" charset="-128"/>
              </a:rPr>
              <a:t>int</a:t>
            </a:r>
            <a:r>
              <a:rPr lang="en-US" sz="1900" b="1" dirty="0" smtClean="0">
                <a:solidFill>
                  <a:srgbClr val="000000"/>
                </a:solidFill>
                <a:latin typeface="Courier New" pitchFamily="1" charset="0"/>
                <a:ea typeface="ＭＳ Ｐゴシック" pitchFamily="1" charset="-128"/>
              </a:rPr>
              <a:t> main (</a:t>
            </a:r>
            <a:r>
              <a:rPr lang="en-US" sz="1900" b="1" dirty="0" err="1" smtClean="0">
                <a:solidFill>
                  <a:srgbClr val="000000"/>
                </a:solidFill>
                <a:latin typeface="Courier New" pitchFamily="1" charset="0"/>
                <a:ea typeface="ＭＳ Ｐゴシック" pitchFamily="1" charset="-128"/>
              </a:rPr>
              <a:t>int</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argc</a:t>
            </a:r>
            <a:r>
              <a:rPr lang="en-US" sz="1900" b="1" dirty="0" smtClean="0">
                <a:solidFill>
                  <a:srgbClr val="000000"/>
                </a:solidFill>
                <a:latin typeface="Courier New" pitchFamily="1" charset="0"/>
                <a:ea typeface="ＭＳ Ｐゴシック" pitchFamily="1" charset="-128"/>
              </a:rPr>
              <a:t>, char* </a:t>
            </a:r>
            <a:r>
              <a:rPr lang="en-US" sz="1900" b="1" dirty="0" err="1" smtClean="0">
                <a:solidFill>
                  <a:srgbClr val="000000"/>
                </a:solidFill>
                <a:latin typeface="Courier New" pitchFamily="1" charset="0"/>
                <a:ea typeface="ＭＳ Ｐゴシック" pitchFamily="1" charset="-128"/>
              </a:rPr>
              <a:t>argv</a:t>
            </a:r>
            <a:r>
              <a:rPr lang="en-US" sz="1900" b="1" dirty="0" smtClean="0">
                <a:solidFill>
                  <a:srgbClr val="000000"/>
                </a:solidFill>
                <a:latin typeface="Courier New" pitchFamily="1" charset="0"/>
                <a:ea typeface="ＭＳ Ｐゴシック" pitchFamily="1" charset="-128"/>
              </a:rPr>
              <a:t>[])</a:t>
            </a:r>
          </a:p>
          <a:p>
            <a:pPr>
              <a:lnSpc>
                <a:spcPct val="60000"/>
              </a:lnSpc>
              <a:buFont typeface="Wingdings" pitchFamily="1" charset="2"/>
              <a:buNone/>
            </a:pPr>
            <a:r>
              <a:rPr lang="en-US" sz="1900" b="1" dirty="0" smtClean="0">
                <a:solidFill>
                  <a:srgbClr val="000000"/>
                </a:solidFill>
                <a:latin typeface="Courier New" pitchFamily="1" charset="0"/>
                <a:ea typeface="ＭＳ Ｐゴシック" pitchFamily="1" charset="-128"/>
              </a:rPr>
              <a:t>{ /* main */</a:t>
            </a:r>
          </a:p>
          <a:p>
            <a:pPr>
              <a:lnSpc>
                <a:spcPct val="60000"/>
              </a:lnSpc>
              <a:buFont typeface="Wingdings" pitchFamily="1" charset="2"/>
              <a:buNone/>
            </a:pP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int</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my_rank</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num_procs</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900" b="1" i="1" dirty="0" smtClean="0">
                <a:solidFill>
                  <a:srgbClr val="339933"/>
                </a:solidFill>
                <a:ea typeface="ＭＳ Ｐゴシック" pitchFamily="1" charset="-128"/>
              </a:rPr>
              <a:t>     </a:t>
            </a:r>
            <a:r>
              <a:rPr lang="en-US" sz="1900" b="1" i="1" dirty="0" smtClean="0">
                <a:solidFill>
                  <a:schemeClr val="hlink"/>
                </a:solidFill>
                <a:ea typeface="ＭＳ Ｐゴシック" pitchFamily="1" charset="-128"/>
              </a:rPr>
              <a:t>[other declarations]</a:t>
            </a:r>
          </a:p>
          <a:p>
            <a:pPr>
              <a:lnSpc>
                <a:spcPct val="70000"/>
              </a:lnSpc>
              <a:buFont typeface="Wingdings" pitchFamily="1" charset="2"/>
              <a:buNone/>
            </a:pPr>
            <a:r>
              <a:rPr lang="en-US" sz="1900" b="1" dirty="0" smtClean="0">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900" b="1" dirty="0" smtClean="0">
                <a:solidFill>
                  <a:schemeClr val="folHlink"/>
                </a:solidFill>
                <a:latin typeface="Courier New" pitchFamily="1" charset="0"/>
                <a:ea typeface="ＭＳ Ｐゴシック" pitchFamily="1" charset="-128"/>
              </a:rPr>
              <a:t>    </a:t>
            </a:r>
            <a:r>
              <a:rPr lang="en-US" sz="1900" b="1" dirty="0" err="1" smtClean="0">
                <a:solidFill>
                  <a:schemeClr val="folHlink"/>
                </a:solidFill>
                <a:latin typeface="Courier New" pitchFamily="1" charset="0"/>
                <a:ea typeface="ＭＳ Ｐゴシック" pitchFamily="1" charset="-128"/>
              </a:rPr>
              <a:t>MPI_Init</a:t>
            </a:r>
            <a:r>
              <a:rPr lang="en-US" sz="1900" b="1" dirty="0" smtClean="0">
                <a:solidFill>
                  <a:srgbClr val="000000"/>
                </a:solidFill>
                <a:latin typeface="Courier New" pitchFamily="1" charset="0"/>
                <a:ea typeface="ＭＳ Ｐゴシック" pitchFamily="1" charset="-128"/>
              </a:rPr>
              <a:t>(&amp;</a:t>
            </a:r>
            <a:r>
              <a:rPr lang="en-US" sz="1900" b="1" dirty="0" err="1" smtClean="0">
                <a:solidFill>
                  <a:srgbClr val="000000"/>
                </a:solidFill>
                <a:latin typeface="Courier New" pitchFamily="1" charset="0"/>
                <a:ea typeface="ＭＳ Ｐゴシック" pitchFamily="1" charset="-128"/>
              </a:rPr>
              <a:t>argc</a:t>
            </a:r>
            <a:r>
              <a:rPr lang="en-US" sz="1900" b="1" dirty="0" smtClean="0">
                <a:solidFill>
                  <a:srgbClr val="000000"/>
                </a:solidFill>
                <a:latin typeface="Courier New" pitchFamily="1" charset="0"/>
                <a:ea typeface="ＭＳ Ｐゴシック" pitchFamily="1" charset="-128"/>
              </a:rPr>
              <a:t>, &amp;</a:t>
            </a:r>
            <a:r>
              <a:rPr lang="en-US" sz="1900" b="1" dirty="0" err="1" smtClean="0">
                <a:solidFill>
                  <a:srgbClr val="000000"/>
                </a:solidFill>
                <a:latin typeface="Courier New" pitchFamily="1" charset="0"/>
                <a:ea typeface="ＭＳ Ｐゴシック" pitchFamily="1" charset="-128"/>
              </a:rPr>
              <a:t>argv</a:t>
            </a:r>
            <a:r>
              <a:rPr lang="en-US" sz="1900" b="1" dirty="0" smtClean="0">
                <a:solidFill>
                  <a:srgbClr val="000000"/>
                </a:solidFill>
                <a:latin typeface="Courier New" pitchFamily="1" charset="0"/>
                <a:ea typeface="ＭＳ Ｐゴシック" pitchFamily="1" charset="-128"/>
              </a:rPr>
              <a:t>);        /* Start up MPI  */</a:t>
            </a:r>
          </a:p>
          <a:p>
            <a:pPr>
              <a:lnSpc>
                <a:spcPct val="70000"/>
              </a:lnSpc>
              <a:buFont typeface="Wingdings" pitchFamily="1" charset="2"/>
              <a:buNone/>
            </a:pP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900" b="1" dirty="0" smtClean="0">
                <a:solidFill>
                  <a:schemeClr val="folHlink"/>
                </a:solidFill>
                <a:latin typeface="Courier New" pitchFamily="1" charset="0"/>
                <a:ea typeface="ＭＳ Ｐゴシック" pitchFamily="1" charset="-128"/>
              </a:rPr>
              <a:t>    </a:t>
            </a:r>
            <a:r>
              <a:rPr lang="en-US" sz="1900" b="1" dirty="0" err="1" smtClean="0">
                <a:solidFill>
                  <a:schemeClr val="folHlink"/>
                </a:solidFill>
                <a:latin typeface="Courier New" pitchFamily="1" charset="0"/>
                <a:ea typeface="ＭＳ Ｐゴシック" pitchFamily="1" charset="-128"/>
              </a:rPr>
              <a:t>MPI_Comm_rank</a:t>
            </a:r>
            <a:r>
              <a:rPr lang="en-US" sz="1900" b="1" dirty="0" smtClean="0">
                <a:solidFill>
                  <a:srgbClr val="000000"/>
                </a:solidFill>
                <a:latin typeface="Courier New" pitchFamily="1" charset="0"/>
                <a:ea typeface="ＭＳ Ｐゴシック" pitchFamily="1" charset="-128"/>
              </a:rPr>
              <a:t>(</a:t>
            </a:r>
            <a:r>
              <a:rPr lang="en-US" sz="1900" b="1" dirty="0" smtClean="0">
                <a:solidFill>
                  <a:schemeClr val="folHlink"/>
                </a:solidFill>
                <a:latin typeface="Courier New" pitchFamily="1" charset="0"/>
                <a:ea typeface="ＭＳ Ｐゴシック" pitchFamily="1" charset="-128"/>
              </a:rPr>
              <a:t>MPI_COMM_WORLD</a:t>
            </a:r>
            <a:r>
              <a:rPr lang="en-US" sz="1900" b="1" dirty="0" smtClean="0">
                <a:solidFill>
                  <a:srgbClr val="000000"/>
                </a:solidFill>
                <a:latin typeface="Courier New" pitchFamily="1" charset="0"/>
                <a:ea typeface="ＭＳ Ｐゴシック" pitchFamily="1" charset="-128"/>
              </a:rPr>
              <a:t>, &amp;</a:t>
            </a:r>
            <a:r>
              <a:rPr lang="en-US" sz="1900" b="1" dirty="0" err="1" smtClean="0">
                <a:solidFill>
                  <a:srgbClr val="000000"/>
                </a:solidFill>
                <a:latin typeface="Courier New" pitchFamily="1" charset="0"/>
                <a:ea typeface="ＭＳ Ｐゴシック" pitchFamily="1" charset="-128"/>
              </a:rPr>
              <a:t>my_rank</a:t>
            </a:r>
            <a:r>
              <a:rPr lang="en-US" sz="19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900" b="1" dirty="0" smtClean="0">
                <a:solidFill>
                  <a:schemeClr val="folHlink"/>
                </a:solidFill>
                <a:latin typeface="Courier New" pitchFamily="1" charset="0"/>
                <a:ea typeface="ＭＳ Ｐゴシック" pitchFamily="1" charset="-128"/>
              </a:rPr>
              <a:t>    </a:t>
            </a:r>
            <a:r>
              <a:rPr lang="en-US" sz="1900" b="1" dirty="0" err="1" smtClean="0">
                <a:solidFill>
                  <a:schemeClr val="folHlink"/>
                </a:solidFill>
                <a:latin typeface="Courier New" pitchFamily="1" charset="0"/>
                <a:ea typeface="ＭＳ Ｐゴシック" pitchFamily="1" charset="-128"/>
              </a:rPr>
              <a:t>MPI_Comm_size</a:t>
            </a:r>
            <a:r>
              <a:rPr lang="en-US" sz="1900" b="1" dirty="0" smtClean="0">
                <a:solidFill>
                  <a:srgbClr val="000000"/>
                </a:solidFill>
                <a:latin typeface="Courier New" pitchFamily="1" charset="0"/>
                <a:ea typeface="ＭＳ Ｐゴシック" pitchFamily="1" charset="-128"/>
              </a:rPr>
              <a:t>(</a:t>
            </a:r>
            <a:r>
              <a:rPr lang="en-US" sz="1900" b="1" dirty="0" smtClean="0">
                <a:solidFill>
                  <a:schemeClr val="folHlink"/>
                </a:solidFill>
                <a:latin typeface="Courier New" pitchFamily="1" charset="0"/>
                <a:ea typeface="ＭＳ Ｐゴシック" pitchFamily="1" charset="-128"/>
              </a:rPr>
              <a:t>MPI_COMM_WORLD</a:t>
            </a:r>
            <a:r>
              <a:rPr lang="en-US" sz="1900" b="1" dirty="0" smtClean="0">
                <a:solidFill>
                  <a:srgbClr val="000000"/>
                </a:solidFill>
                <a:latin typeface="Courier New" pitchFamily="1" charset="0"/>
                <a:ea typeface="ＭＳ Ｐゴシック" pitchFamily="1" charset="-128"/>
              </a:rPr>
              <a:t>, &amp;</a:t>
            </a:r>
            <a:r>
              <a:rPr lang="en-US" sz="1900" b="1" dirty="0" err="1" smtClean="0">
                <a:solidFill>
                  <a:srgbClr val="000000"/>
                </a:solidFill>
                <a:latin typeface="Courier New" pitchFamily="1" charset="0"/>
                <a:ea typeface="ＭＳ Ｐゴシック" pitchFamily="1" charset="-128"/>
              </a:rPr>
              <a:t>num_procs</a:t>
            </a:r>
            <a:r>
              <a:rPr lang="en-US" sz="19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900" b="1" i="1" dirty="0" smtClean="0">
                <a:solidFill>
                  <a:srgbClr val="339933"/>
                </a:solidFill>
                <a:ea typeface="ＭＳ Ｐゴシック" pitchFamily="1" charset="-128"/>
              </a:rPr>
              <a:t>     </a:t>
            </a:r>
            <a:r>
              <a:rPr lang="en-US" sz="1900" b="1" i="1" dirty="0" smtClean="0">
                <a:solidFill>
                  <a:schemeClr val="hlink"/>
                </a:solidFill>
                <a:ea typeface="ＭＳ Ｐゴシック" pitchFamily="1" charset="-128"/>
              </a:rPr>
              <a:t>[actual work goes here]</a:t>
            </a:r>
          </a:p>
          <a:p>
            <a:pPr>
              <a:lnSpc>
                <a:spcPct val="70000"/>
              </a:lnSpc>
              <a:buFont typeface="Wingdings" pitchFamily="1" charset="2"/>
              <a:buNone/>
            </a:pPr>
            <a:r>
              <a:rPr lang="en-US" sz="1900" b="1" dirty="0" smtClean="0">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 </a:t>
            </a:r>
            <a:r>
              <a:rPr lang="en-US" sz="1900" b="1" dirty="0" err="1" smtClean="0">
                <a:solidFill>
                  <a:schemeClr val="folHlink"/>
                </a:solidFill>
                <a:latin typeface="Courier New" pitchFamily="1" charset="0"/>
                <a:ea typeface="ＭＳ Ｐゴシック" pitchFamily="1" charset="-128"/>
              </a:rPr>
              <a:t>MPI_Finalize</a:t>
            </a:r>
            <a:r>
              <a:rPr lang="en-US" sz="1900" b="1" dirty="0" smtClean="0">
                <a:solidFill>
                  <a:srgbClr val="000000"/>
                </a:solidFill>
                <a:latin typeface="Courier New" pitchFamily="1" charset="0"/>
                <a:ea typeface="ＭＳ Ｐゴシック" pitchFamily="1" charset="-128"/>
              </a:rPr>
              <a:t>(); /* Shut down MPI */</a:t>
            </a:r>
          </a:p>
          <a:p>
            <a:pPr>
              <a:lnSpc>
                <a:spcPct val="70000"/>
              </a:lnSpc>
              <a:buFont typeface="Wingdings" pitchFamily="1" charset="2"/>
              <a:buNone/>
            </a:pPr>
            <a:r>
              <a:rPr lang="en-US" sz="1900" b="1" dirty="0" smtClean="0">
                <a:solidFill>
                  <a:srgbClr val="000000"/>
                </a:solidFill>
                <a:latin typeface="Courier New" pitchFamily="1" charset="0"/>
                <a:ea typeface="ＭＳ Ｐゴシック" pitchFamily="1" charset="-128"/>
              </a:rPr>
              <a:t>} /* main */</a:t>
            </a:r>
          </a:p>
        </p:txBody>
      </p:sp>
      <p:sp>
        <p:nvSpPr>
          <p:cNvPr id="7373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73733" name="Slide Number Placeholder 4"/>
          <p:cNvSpPr>
            <a:spLocks noGrp="1"/>
          </p:cNvSpPr>
          <p:nvPr>
            <p:ph type="sldNum" sz="quarter" idx="11"/>
          </p:nvPr>
        </p:nvSpPr>
        <p:spPr>
          <a:noFill/>
        </p:spPr>
        <p:txBody>
          <a:bodyPr/>
          <a:lstStyle/>
          <a:p>
            <a:fld id="{1FBA5122-F3C9-493A-87EE-994780AF5D6F}" type="slidenum">
              <a:rPr lang="en-US"/>
              <a:pPr/>
              <a:t>39</a:t>
            </a:fld>
            <a:endParaRPr lang="en-US"/>
          </a:p>
        </p:txBody>
      </p:sp>
    </p:spTree>
    <p:custDataLst>
      <p:tags r:id="rId1"/>
    </p:custDataLst>
    <p:extLst>
      <p:ext uri="{BB962C8B-B14F-4D97-AF65-F5344CB8AC3E}">
        <p14:creationId xmlns:p14="http://schemas.microsoft.com/office/powerpoint/2010/main" val="368970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Download the Slides Beforehand</a:t>
            </a:r>
            <a:endParaRPr lang="en-US" dirty="0"/>
          </a:p>
        </p:txBody>
      </p:sp>
      <p:sp>
        <p:nvSpPr>
          <p:cNvPr id="3" name="Content Placeholder 2"/>
          <p:cNvSpPr>
            <a:spLocks noGrp="1"/>
          </p:cNvSpPr>
          <p:nvPr>
            <p:ph idx="1"/>
          </p:nvPr>
        </p:nvSpPr>
        <p:spPr/>
        <p:txBody>
          <a:bodyPr/>
          <a:lstStyle/>
          <a:p>
            <a:pPr marL="0" indent="0">
              <a:buNone/>
            </a:pPr>
            <a:r>
              <a:rPr lang="en-US" dirty="0" smtClean="0"/>
              <a:t>Before the start of the session, please download the slides from the Supercomputing in Plain English website:</a:t>
            </a:r>
          </a:p>
          <a:p>
            <a:pPr marL="0" indent="0" algn="ctr">
              <a:buNone/>
            </a:pPr>
            <a:r>
              <a:rPr lang="en-US" sz="2000" dirty="0" smtClean="0">
                <a:latin typeface="Courier New" panose="02070309020205020404" pitchFamily="49" charset="0"/>
                <a:cs typeface="Courier New" panose="02070309020205020404" pitchFamily="49" charset="0"/>
                <a:hlinkClick r:id="rId3"/>
              </a:rPr>
              <a:t>http://www.oscer.ou.edu/education/</a:t>
            </a:r>
            <a:endParaRPr lang="en-US" sz="2000" dirty="0" smtClean="0">
              <a:latin typeface="Courier New" panose="02070309020205020404" pitchFamily="49" charset="0"/>
              <a:cs typeface="Courier New" panose="02070309020205020404" pitchFamily="49" charset="0"/>
            </a:endParaRPr>
          </a:p>
          <a:p>
            <a:pPr marL="0" indent="0">
              <a:buNone/>
            </a:pPr>
            <a:r>
              <a:rPr lang="en-US" dirty="0" smtClean="0"/>
              <a:t>That way, if anything goes wrong, you can still follow along with just audio.</a:t>
            </a:r>
          </a:p>
          <a:p>
            <a:pPr marL="0" indent="0">
              <a:buNone/>
            </a:pPr>
            <a:endParaRPr lang="en-US" dirty="0" smtClean="0"/>
          </a:p>
          <a:p>
            <a:pPr marL="0" indent="0">
              <a:buNone/>
            </a:pPr>
            <a:endParaRPr lang="en-US" dirty="0"/>
          </a:p>
          <a:p>
            <a:pPr marL="0" indent="0">
              <a:buNone/>
            </a:pPr>
            <a:endParaRPr lang="en-US" dirty="0"/>
          </a:p>
          <a:p>
            <a:pPr marL="0" indent="0">
              <a:buNone/>
            </a:pPr>
            <a:r>
              <a:rPr lang="en-US" b="1" dirty="0"/>
              <a:t>PLEASE MUTE YOURSELF</a:t>
            </a:r>
            <a:r>
              <a:rPr lang="en-US" b="1" dirty="0" smtClean="0"/>
              <a:t>.</a:t>
            </a:r>
          </a:p>
          <a:p>
            <a:pPr marL="0" indent="0">
              <a:buNone/>
            </a:pPr>
            <a:r>
              <a:rPr lang="en-US" b="1" dirty="0"/>
              <a:t>PLEASE MUTE YOURSELF</a:t>
            </a:r>
            <a:r>
              <a:rPr lang="en-US" b="1" dirty="0" smtClean="0"/>
              <a:t>.</a:t>
            </a:r>
          </a:p>
          <a:p>
            <a:pPr marL="0" indent="0">
              <a:buNone/>
            </a:pPr>
            <a:r>
              <a:rPr lang="en-US" b="1" dirty="0"/>
              <a:t>PLEASE MUTE YOURSELF</a:t>
            </a:r>
            <a:r>
              <a:rPr lang="en-US" b="1" dirty="0" smtClean="0"/>
              <a:t>.</a:t>
            </a:r>
            <a:endParaRPr lang="en-US" b="1" dirty="0"/>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n-US" dirty="0"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extLst>
      <p:ext uri="{BB962C8B-B14F-4D97-AF65-F5344CB8AC3E}">
        <p14:creationId xmlns:p14="http://schemas.microsoft.com/office/powerpoint/2010/main" val="228953657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mtClean="0">
                <a:ea typeface="ＭＳ Ｐゴシック" pitchFamily="1" charset="-128"/>
              </a:rPr>
              <a:t>MPI is SPMD</a:t>
            </a:r>
          </a:p>
        </p:txBody>
      </p:sp>
      <p:sp>
        <p:nvSpPr>
          <p:cNvPr id="74755" name="Rectangle 3"/>
          <p:cNvSpPr>
            <a:spLocks noGrp="1" noChangeArrowheads="1"/>
          </p:cNvSpPr>
          <p:nvPr>
            <p:ph idx="1"/>
          </p:nvPr>
        </p:nvSpPr>
        <p:spPr/>
        <p:txBody>
          <a:bodyPr/>
          <a:lstStyle/>
          <a:p>
            <a:pPr>
              <a:lnSpc>
                <a:spcPct val="90000"/>
              </a:lnSpc>
              <a:buFont typeface="Wingdings" pitchFamily="1" charset="2"/>
              <a:buNone/>
            </a:pPr>
            <a:r>
              <a:rPr lang="en-US" dirty="0" smtClean="0">
                <a:ea typeface="ＭＳ Ｐゴシック" pitchFamily="1" charset="-128"/>
              </a:rPr>
              <a:t>MPI uses kind of parallelism known as			</a:t>
            </a:r>
            <a:r>
              <a:rPr lang="en-US" b="1" i="1" u="sng" dirty="0" smtClean="0">
                <a:ea typeface="ＭＳ Ｐゴシック" pitchFamily="1" charset="-128"/>
              </a:rPr>
              <a:t>Single Program, Multiple Data</a:t>
            </a:r>
            <a:r>
              <a:rPr lang="en-US" dirty="0" smtClean="0">
                <a:ea typeface="ＭＳ Ｐゴシック" pitchFamily="1" charset="-128"/>
              </a:rPr>
              <a:t> (SPMD).</a:t>
            </a:r>
          </a:p>
          <a:p>
            <a:pPr>
              <a:lnSpc>
                <a:spcPct val="90000"/>
              </a:lnSpc>
              <a:buFont typeface="Wingdings" pitchFamily="1" charset="2"/>
              <a:buNone/>
            </a:pPr>
            <a:r>
              <a:rPr lang="en-US" dirty="0" smtClean="0">
                <a:ea typeface="ＭＳ Ｐゴシック" pitchFamily="1" charset="-128"/>
              </a:rPr>
              <a:t>This means that you have one MPI program –                           a single executable – that is executed by all of the processes in an MPI run.</a:t>
            </a:r>
          </a:p>
          <a:p>
            <a:pPr>
              <a:lnSpc>
                <a:spcPct val="90000"/>
              </a:lnSpc>
              <a:buFont typeface="Wingdings" pitchFamily="1" charset="2"/>
              <a:buNone/>
            </a:pPr>
            <a:r>
              <a:rPr lang="en-US" dirty="0" smtClean="0">
                <a:ea typeface="ＭＳ Ｐゴシック" pitchFamily="1" charset="-128"/>
              </a:rPr>
              <a:t>So, to differentiate the roles of various processes in the MPI run, you have to have </a:t>
            </a:r>
            <a:r>
              <a:rPr lang="en-US" b="1" dirty="0" smtClean="0">
                <a:latin typeface="Courier New" pitchFamily="1" charset="0"/>
                <a:ea typeface="ＭＳ Ｐゴシック" pitchFamily="1" charset="-128"/>
              </a:rPr>
              <a:t>if</a:t>
            </a:r>
            <a:r>
              <a:rPr lang="en-US" dirty="0" smtClean="0">
                <a:ea typeface="ＭＳ Ｐゴシック" pitchFamily="1" charset="-128"/>
              </a:rPr>
              <a:t> statements:</a:t>
            </a:r>
          </a:p>
          <a:p>
            <a:pPr>
              <a:lnSpc>
                <a:spcPct val="90000"/>
              </a:lnSpc>
              <a:buFont typeface="Wingdings" pitchFamily="1" charset="2"/>
              <a:buNone/>
            </a:pPr>
            <a:r>
              <a:rPr lang="en-US" b="1" dirty="0" smtClean="0">
                <a:latin typeface="Courier New" pitchFamily="1" charset="0"/>
                <a:ea typeface="ＭＳ Ｐゴシック" pitchFamily="1" charset="-128"/>
              </a:rPr>
              <a:t>if (</a:t>
            </a:r>
            <a:r>
              <a:rPr lang="en-US" b="1" dirty="0" err="1" smtClean="0">
                <a:latin typeface="Courier New" pitchFamily="1" charset="0"/>
                <a:ea typeface="ＭＳ Ｐゴシック" pitchFamily="1" charset="-128"/>
              </a:rPr>
              <a:t>my_rank</a:t>
            </a:r>
            <a:r>
              <a:rPr lang="en-US" b="1" dirty="0" smtClean="0">
                <a:latin typeface="Courier New" pitchFamily="1" charset="0"/>
                <a:ea typeface="ＭＳ Ｐゴシック" pitchFamily="1" charset="-128"/>
              </a:rPr>
              <a:t> == </a:t>
            </a:r>
            <a:r>
              <a:rPr lang="en-US" b="1" dirty="0" err="1" smtClean="0">
                <a:latin typeface="Courier New" pitchFamily="1" charset="0"/>
                <a:ea typeface="ＭＳ Ｐゴシック" pitchFamily="1" charset="-128"/>
              </a:rPr>
              <a:t>server_rank</a:t>
            </a:r>
            <a:r>
              <a:rPr lang="en-US" b="1" dirty="0" smtClean="0">
                <a:latin typeface="Courier New" pitchFamily="1" charset="0"/>
                <a:ea typeface="ＭＳ Ｐゴシック" pitchFamily="1" charset="-128"/>
              </a:rPr>
              <a:t>) {</a:t>
            </a:r>
          </a:p>
          <a:p>
            <a:pPr>
              <a:lnSpc>
                <a:spcPct val="90000"/>
              </a:lnSpc>
              <a:buFont typeface="Wingdings" pitchFamily="1" charset="2"/>
              <a:buNone/>
            </a:pPr>
            <a:r>
              <a:rPr lang="en-US" b="1" dirty="0" smtClean="0">
                <a:latin typeface="Courier New" pitchFamily="1" charset="0"/>
                <a:ea typeface="ＭＳ Ｐゴシック" pitchFamily="1" charset="-128"/>
              </a:rPr>
              <a:t>    …</a:t>
            </a:r>
          </a:p>
          <a:p>
            <a:pPr>
              <a:lnSpc>
                <a:spcPct val="90000"/>
              </a:lnSpc>
              <a:buFont typeface="Wingdings" pitchFamily="1" charset="2"/>
              <a:buNone/>
            </a:pPr>
            <a:r>
              <a:rPr lang="en-US" b="1" dirty="0" smtClean="0">
                <a:latin typeface="Courier New" pitchFamily="1" charset="0"/>
                <a:ea typeface="ＭＳ Ｐゴシック" pitchFamily="1" charset="-128"/>
              </a:rPr>
              <a:t>}</a:t>
            </a:r>
          </a:p>
        </p:txBody>
      </p:sp>
      <p:sp>
        <p:nvSpPr>
          <p:cNvPr id="7475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74757" name="Slide Number Placeholder 4"/>
          <p:cNvSpPr>
            <a:spLocks noGrp="1"/>
          </p:cNvSpPr>
          <p:nvPr>
            <p:ph type="sldNum" sz="quarter" idx="11"/>
          </p:nvPr>
        </p:nvSpPr>
        <p:spPr>
          <a:noFill/>
        </p:spPr>
        <p:txBody>
          <a:bodyPr/>
          <a:lstStyle/>
          <a:p>
            <a:fld id="{3977D25F-89C2-4429-AA09-934ED5C08384}" type="slidenum">
              <a:rPr lang="en-US"/>
              <a:pPr/>
              <a:t>40</a:t>
            </a:fld>
            <a:endParaRPr lang="en-US"/>
          </a:p>
        </p:txBody>
      </p:sp>
    </p:spTree>
    <p:extLst>
      <p:ext uri="{BB962C8B-B14F-4D97-AF65-F5344CB8AC3E}">
        <p14:creationId xmlns:p14="http://schemas.microsoft.com/office/powerpoint/2010/main" val="42370423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Hello World</a:t>
            </a:r>
            <a:endParaRPr lang="en-US" dirty="0"/>
          </a:p>
        </p:txBody>
      </p:sp>
      <p:sp>
        <p:nvSpPr>
          <p:cNvPr id="3" name="Content Placeholder 2"/>
          <p:cNvSpPr>
            <a:spLocks noGrp="1"/>
          </p:cNvSpPr>
          <p:nvPr>
            <p:ph idx="1"/>
          </p:nvPr>
        </p:nvSpPr>
        <p:spPr/>
        <p:txBody>
          <a:bodyPr/>
          <a:lstStyle/>
          <a:p>
            <a:pPr marL="457200" indent="-457200">
              <a:buClrTx/>
              <a:buSzPct val="100000"/>
              <a:buFont typeface="+mj-lt"/>
              <a:buAutoNum type="arabicPeriod"/>
            </a:pPr>
            <a:r>
              <a:rPr lang="en-US" dirty="0" smtClean="0"/>
              <a:t>Start the MPI system.</a:t>
            </a:r>
          </a:p>
          <a:p>
            <a:pPr marL="457200" indent="-457200">
              <a:buClrTx/>
              <a:buSzPct val="100000"/>
              <a:buFont typeface="+mj-lt"/>
              <a:buAutoNum type="arabicPeriod"/>
            </a:pPr>
            <a:r>
              <a:rPr lang="en-US" dirty="0">
                <a:ea typeface="ＭＳ Ｐゴシック" pitchFamily="1" charset="-128"/>
              </a:rPr>
              <a:t>Get </a:t>
            </a:r>
            <a:r>
              <a:rPr lang="en-US" dirty="0" smtClean="0">
                <a:ea typeface="ＭＳ Ｐゴシック" pitchFamily="1" charset="-128"/>
              </a:rPr>
              <a:t>this process’s rank, </a:t>
            </a:r>
            <a:r>
              <a:rPr lang="en-US" dirty="0">
                <a:ea typeface="ＭＳ Ｐゴシック" pitchFamily="1" charset="-128"/>
              </a:rPr>
              <a:t>and </a:t>
            </a:r>
            <a:r>
              <a:rPr lang="en-US" dirty="0" smtClean="0">
                <a:ea typeface="ＭＳ Ｐゴシック" pitchFamily="1" charset="-128"/>
              </a:rPr>
              <a:t>the number </a:t>
            </a:r>
            <a:r>
              <a:rPr lang="en-US" dirty="0">
                <a:ea typeface="ＭＳ Ｐゴシック" pitchFamily="1" charset="-128"/>
              </a:rPr>
              <a:t>of processes</a:t>
            </a:r>
            <a:r>
              <a:rPr lang="en-US" dirty="0" smtClean="0">
                <a:ea typeface="ＭＳ Ｐゴシック" pitchFamily="1" charset="-128"/>
              </a:rPr>
              <a:t>.</a:t>
            </a:r>
          </a:p>
          <a:p>
            <a:pPr marL="457200" indent="-457200">
              <a:buClrTx/>
              <a:buSzPct val="100000"/>
              <a:buFont typeface="+mj-lt"/>
              <a:buAutoNum type="arabicPeriod"/>
            </a:pPr>
            <a:r>
              <a:rPr lang="en-US" dirty="0" smtClean="0">
                <a:ea typeface="ＭＳ Ｐゴシック" pitchFamily="1" charset="-128"/>
              </a:rPr>
              <a:t>Output “Hello world” along with the rank and number of processes.</a:t>
            </a:r>
          </a:p>
          <a:p>
            <a:pPr marL="457200" indent="-457200">
              <a:buClrTx/>
              <a:buSzPct val="100000"/>
              <a:buFont typeface="+mj-lt"/>
              <a:buAutoNum type="arabicPeriod"/>
            </a:pPr>
            <a:r>
              <a:rPr lang="en-US" dirty="0">
                <a:ea typeface="ＭＳ Ｐゴシック" pitchFamily="1" charset="-128"/>
              </a:rPr>
              <a:t>Shut down the MPI system</a:t>
            </a:r>
            <a:r>
              <a:rPr lang="en-US" dirty="0" smtClean="0">
                <a:ea typeface="ＭＳ Ｐゴシック" pitchFamily="1" charset="-128"/>
              </a:rPr>
              <a:t>.</a:t>
            </a:r>
            <a:endParaRPr lang="en-US" dirty="0">
              <a:ea typeface="ＭＳ Ｐゴシック" pitchFamily="1" charset="-128"/>
            </a:endParaRPr>
          </a:p>
          <a:p>
            <a:pPr marL="457200" indent="-457200">
              <a:buClrTx/>
              <a:buSzPct val="100000"/>
              <a:buFont typeface="+mj-lt"/>
              <a:buAutoNum type="arabicPeriod"/>
            </a:pPr>
            <a:endParaRPr lang="en-US" dirty="0" smtClean="0"/>
          </a:p>
        </p:txBody>
      </p:sp>
      <p:sp>
        <p:nvSpPr>
          <p:cNvPr id="4" name="Footer Placeholder 3"/>
          <p:cNvSpPr>
            <a:spLocks noGrp="1"/>
          </p:cNvSpPr>
          <p:nvPr>
            <p:ph type="ftr" sz="quarter" idx="10"/>
          </p:nvPr>
        </p:nvSpPr>
        <p:spPr/>
        <p:txBody>
          <a:bodyPr/>
          <a:lstStyle/>
          <a:p>
            <a:pPr>
              <a:defRPr/>
            </a:pPr>
            <a:r>
              <a:rPr lang="en-US" smtClean="0"/>
              <a:t>Supercomputing in Plain English: Distributed Par</a:t>
            </a:r>
          </a:p>
          <a:p>
            <a:pPr>
              <a:defRPr/>
            </a:pPr>
            <a:r>
              <a:rPr lang="en-US"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41</a:t>
            </a:fld>
            <a:endParaRPr lang="en-US"/>
          </a:p>
        </p:txBody>
      </p:sp>
    </p:spTree>
    <p:extLst>
      <p:ext uri="{BB962C8B-B14F-4D97-AF65-F5344CB8AC3E}">
        <p14:creationId xmlns:p14="http://schemas.microsoft.com/office/powerpoint/2010/main" val="128290793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Hello World Code (C)</a:t>
            </a:r>
            <a:endParaRPr lang="en-US" dirty="0"/>
          </a:p>
        </p:txBody>
      </p:sp>
      <p:sp>
        <p:nvSpPr>
          <p:cNvPr id="3" name="Content Placeholder 2"/>
          <p:cNvSpPr>
            <a:spLocks noGrp="1"/>
          </p:cNvSpPr>
          <p:nvPr>
            <p:ph idx="1"/>
          </p:nvPr>
        </p:nvSpPr>
        <p:spPr>
          <a:xfrm>
            <a:off x="228600" y="1371600"/>
            <a:ext cx="8555038" cy="4648200"/>
          </a:xfrm>
        </p:spPr>
        <p:txBody>
          <a:bodyPr/>
          <a:lstStyle/>
          <a:p>
            <a:pPr marL="0" indent="0">
              <a:spcBef>
                <a:spcPts val="100"/>
              </a:spcBef>
              <a:buNone/>
            </a:pPr>
            <a:r>
              <a:rPr lang="en-US" sz="1500" b="1" dirty="0" smtClean="0">
                <a:latin typeface="Courier New" panose="02070309020205020404" pitchFamily="49" charset="0"/>
                <a:cs typeface="Courier New" panose="02070309020205020404" pitchFamily="49" charset="0"/>
              </a:rPr>
              <a:t>#include &lt;</a:t>
            </a:r>
            <a:r>
              <a:rPr lang="en-US" sz="1500" b="1" dirty="0" err="1" smtClean="0">
                <a:latin typeface="Courier New" panose="02070309020205020404" pitchFamily="49" charset="0"/>
                <a:cs typeface="Courier New" panose="02070309020205020404" pitchFamily="49" charset="0"/>
              </a:rPr>
              <a:t>stdio.h</a:t>
            </a:r>
            <a:r>
              <a:rPr lang="en-US" sz="1500" b="1" dirty="0" smtClean="0">
                <a:latin typeface="Courier New" panose="02070309020205020404" pitchFamily="49" charset="0"/>
                <a:cs typeface="Courier New" panose="02070309020205020404" pitchFamily="49" charset="0"/>
              </a:rPr>
              <a:t>&gt;</a:t>
            </a:r>
          </a:p>
          <a:p>
            <a:pPr marL="0" indent="0">
              <a:spcBef>
                <a:spcPts val="100"/>
              </a:spcBef>
              <a:buNone/>
            </a:pPr>
            <a:r>
              <a:rPr lang="en-US" sz="1500" b="1" dirty="0" smtClean="0">
                <a:latin typeface="Courier New" panose="02070309020205020404" pitchFamily="49" charset="0"/>
                <a:cs typeface="Courier New" panose="02070309020205020404" pitchFamily="49" charset="0"/>
              </a:rPr>
              <a:t>#include &lt;</a:t>
            </a:r>
            <a:r>
              <a:rPr lang="en-US" sz="1500" b="1" dirty="0" err="1" smtClean="0">
                <a:latin typeface="Courier New" panose="02070309020205020404" pitchFamily="49" charset="0"/>
                <a:cs typeface="Courier New" panose="02070309020205020404" pitchFamily="49" charset="0"/>
              </a:rPr>
              <a:t>stdlib.h</a:t>
            </a:r>
            <a:r>
              <a:rPr lang="en-US" sz="1500" b="1" dirty="0" smtClean="0">
                <a:latin typeface="Courier New" panose="02070309020205020404" pitchFamily="49" charset="0"/>
                <a:cs typeface="Courier New" panose="02070309020205020404" pitchFamily="49" charset="0"/>
              </a:rPr>
              <a:t>&gt;</a:t>
            </a:r>
          </a:p>
          <a:p>
            <a:pPr marL="0" indent="0">
              <a:spcBef>
                <a:spcPts val="100"/>
              </a:spcBef>
              <a:buNone/>
            </a:pPr>
            <a:r>
              <a:rPr lang="en-US" sz="1500" b="1" dirty="0" smtClean="0">
                <a:latin typeface="Courier New" panose="02070309020205020404" pitchFamily="49" charset="0"/>
                <a:cs typeface="Courier New" panose="02070309020205020404" pitchFamily="49" charset="0"/>
              </a:rPr>
              <a:t>#include "</a:t>
            </a:r>
            <a:r>
              <a:rPr lang="en-US" sz="1500" b="1" dirty="0" err="1" smtClean="0">
                <a:solidFill>
                  <a:schemeClr val="folHlink"/>
                </a:solidFill>
                <a:latin typeface="Courier New" pitchFamily="1" charset="0"/>
                <a:ea typeface="ＭＳ Ｐゴシック" pitchFamily="1" charset="-128"/>
              </a:rPr>
              <a:t>mpi.h</a:t>
            </a:r>
            <a:r>
              <a:rPr lang="en-US" sz="1500" b="1" dirty="0" smtClean="0">
                <a:latin typeface="Courier New" panose="02070309020205020404" pitchFamily="49" charset="0"/>
                <a:cs typeface="Courier New" panose="02070309020205020404" pitchFamily="49" charset="0"/>
              </a:rPr>
              <a:t>"</a:t>
            </a:r>
          </a:p>
          <a:p>
            <a:pPr marL="0" indent="0">
              <a:spcBef>
                <a:spcPts val="100"/>
              </a:spcBef>
              <a:buNone/>
            </a:pPr>
            <a:endParaRPr lang="en-US" sz="1500" b="1" dirty="0" smtClean="0">
              <a:latin typeface="Courier New" panose="02070309020205020404" pitchFamily="49" charset="0"/>
              <a:cs typeface="Courier New" panose="02070309020205020404" pitchFamily="49" charset="0"/>
            </a:endParaRPr>
          </a:p>
          <a:p>
            <a:pPr marL="0" indent="0">
              <a:spcBef>
                <a:spcPts val="100"/>
              </a:spcBef>
              <a:buNone/>
            </a:pPr>
            <a:r>
              <a:rPr lang="en-US" sz="1500" b="1" dirty="0" err="1" smtClean="0">
                <a:latin typeface="Courier New" panose="02070309020205020404" pitchFamily="49" charset="0"/>
                <a:cs typeface="Courier New" panose="02070309020205020404" pitchFamily="49" charset="0"/>
              </a:rPr>
              <a:t>int</a:t>
            </a:r>
            <a:r>
              <a:rPr lang="en-US" sz="1500" b="1" dirty="0" smtClean="0">
                <a:latin typeface="Courier New" panose="02070309020205020404" pitchFamily="49" charset="0"/>
                <a:cs typeface="Courier New" panose="02070309020205020404" pitchFamily="49" charset="0"/>
              </a:rPr>
              <a:t> main (</a:t>
            </a:r>
            <a:r>
              <a:rPr lang="en-US" sz="1500" b="1" dirty="0" err="1" smtClean="0">
                <a:latin typeface="Courier New" panose="02070309020205020404" pitchFamily="49" charset="0"/>
                <a:cs typeface="Courier New" panose="02070309020205020404" pitchFamily="49" charset="0"/>
              </a:rPr>
              <a:t>int</a:t>
            </a: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argc</a:t>
            </a:r>
            <a:r>
              <a:rPr lang="en-US" sz="1500" b="1" dirty="0" smtClean="0">
                <a:latin typeface="Courier New" panose="02070309020205020404" pitchFamily="49" charset="0"/>
                <a:cs typeface="Courier New" panose="02070309020205020404" pitchFamily="49" charset="0"/>
              </a:rPr>
              <a:t>, char** </a:t>
            </a:r>
            <a:r>
              <a:rPr lang="en-US" sz="1500" b="1" dirty="0" err="1" smtClean="0">
                <a:latin typeface="Courier New" panose="02070309020205020404" pitchFamily="49" charset="0"/>
                <a:cs typeface="Courier New" panose="02070309020205020404" pitchFamily="49" charset="0"/>
              </a:rPr>
              <a:t>argv</a:t>
            </a:r>
            <a:r>
              <a:rPr lang="en-US" sz="1500" b="1" dirty="0" smtClean="0">
                <a:latin typeface="Courier New" panose="02070309020205020404" pitchFamily="49" charset="0"/>
                <a:cs typeface="Courier New" panose="02070309020205020404" pitchFamily="49" charset="0"/>
              </a:rPr>
              <a:t>)</a:t>
            </a:r>
          </a:p>
          <a:p>
            <a:pPr marL="0" indent="0">
              <a:spcBef>
                <a:spcPts val="100"/>
              </a:spcBef>
              <a:buNone/>
            </a:pPr>
            <a:r>
              <a:rPr lang="en-US" sz="1500" b="1" dirty="0" smtClean="0">
                <a:latin typeface="Courier New" panose="02070309020205020404" pitchFamily="49" charset="0"/>
                <a:cs typeface="Courier New" panose="02070309020205020404" pitchFamily="49" charset="0"/>
              </a:rPr>
              <a:t>{ /* main */</a:t>
            </a:r>
          </a:p>
          <a:p>
            <a:pPr marL="0" indent="0">
              <a:spcBef>
                <a:spcPts val="100"/>
              </a:spcBef>
              <a:buNone/>
            </a:pP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int</a:t>
            </a: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number_of_processes</a:t>
            </a:r>
            <a:r>
              <a:rPr lang="en-US" sz="1500" b="1" dirty="0" smtClean="0">
                <a:latin typeface="Courier New" panose="02070309020205020404" pitchFamily="49" charset="0"/>
                <a:cs typeface="Courier New" panose="02070309020205020404" pitchFamily="49" charset="0"/>
              </a:rPr>
              <a:t>;</a:t>
            </a:r>
          </a:p>
          <a:p>
            <a:pPr marL="0" indent="0">
              <a:spcBef>
                <a:spcPts val="100"/>
              </a:spcBef>
              <a:buNone/>
            </a:pP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int</a:t>
            </a: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my_rank</a:t>
            </a:r>
            <a:r>
              <a:rPr lang="en-US" sz="1500" b="1" dirty="0" smtClean="0">
                <a:latin typeface="Courier New" panose="02070309020205020404" pitchFamily="49" charset="0"/>
                <a:cs typeface="Courier New" panose="02070309020205020404" pitchFamily="49" charset="0"/>
              </a:rPr>
              <a:t>;</a:t>
            </a:r>
          </a:p>
          <a:p>
            <a:pPr marL="0" indent="0">
              <a:spcBef>
                <a:spcPts val="100"/>
              </a:spcBef>
              <a:buNone/>
            </a:pP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int</a:t>
            </a: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mpi_error_code</a:t>
            </a:r>
            <a:r>
              <a:rPr lang="en-US" sz="1500" b="1" dirty="0" smtClean="0">
                <a:latin typeface="Courier New" panose="02070309020205020404" pitchFamily="49" charset="0"/>
                <a:cs typeface="Courier New" panose="02070309020205020404" pitchFamily="49" charset="0"/>
              </a:rPr>
              <a:t>;</a:t>
            </a:r>
          </a:p>
          <a:p>
            <a:pPr marL="0" indent="0">
              <a:spcBef>
                <a:spcPts val="100"/>
              </a:spcBef>
              <a:buNone/>
            </a:pPr>
            <a:endParaRPr lang="en-US" sz="1500" b="1" dirty="0" smtClean="0">
              <a:latin typeface="Courier New" panose="02070309020205020404" pitchFamily="49" charset="0"/>
              <a:cs typeface="Courier New" panose="02070309020205020404" pitchFamily="49" charset="0"/>
            </a:endParaRPr>
          </a:p>
          <a:p>
            <a:pPr marL="0" indent="0">
              <a:spcBef>
                <a:spcPts val="100"/>
              </a:spcBef>
              <a:buNone/>
            </a:pP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mpi_error_code</a:t>
            </a:r>
            <a:r>
              <a:rPr lang="en-US" sz="1500" b="1" dirty="0" smtClean="0">
                <a:latin typeface="Courier New" panose="02070309020205020404" pitchFamily="49" charset="0"/>
                <a:cs typeface="Courier New" panose="02070309020205020404" pitchFamily="49" charset="0"/>
              </a:rPr>
              <a:t> = </a:t>
            </a:r>
            <a:r>
              <a:rPr lang="en-US" sz="1500" b="1" dirty="0" err="1" smtClean="0">
                <a:solidFill>
                  <a:schemeClr val="folHlink"/>
                </a:solidFill>
                <a:latin typeface="Courier New" pitchFamily="1" charset="0"/>
                <a:ea typeface="ＭＳ Ｐゴシック" pitchFamily="1" charset="-128"/>
              </a:rPr>
              <a:t>MPI_Init</a:t>
            </a:r>
            <a:r>
              <a:rPr lang="en-US" sz="1500" b="1" dirty="0" smtClean="0">
                <a:latin typeface="Courier New" panose="02070309020205020404" pitchFamily="49" charset="0"/>
                <a:cs typeface="Courier New" panose="02070309020205020404" pitchFamily="49" charset="0"/>
              </a:rPr>
              <a:t>(&amp;</a:t>
            </a:r>
            <a:r>
              <a:rPr lang="en-US" sz="1500" b="1" dirty="0" err="1" smtClean="0">
                <a:latin typeface="Courier New" panose="02070309020205020404" pitchFamily="49" charset="0"/>
                <a:cs typeface="Courier New" panose="02070309020205020404" pitchFamily="49" charset="0"/>
              </a:rPr>
              <a:t>argc</a:t>
            </a:r>
            <a:r>
              <a:rPr lang="en-US" sz="1500" b="1" dirty="0" smtClean="0">
                <a:latin typeface="Courier New" panose="02070309020205020404" pitchFamily="49" charset="0"/>
                <a:cs typeface="Courier New" panose="02070309020205020404" pitchFamily="49" charset="0"/>
              </a:rPr>
              <a:t>, &amp;</a:t>
            </a:r>
            <a:r>
              <a:rPr lang="en-US" sz="1500" b="1" dirty="0" err="1" smtClean="0">
                <a:latin typeface="Courier New" panose="02070309020205020404" pitchFamily="49" charset="0"/>
                <a:cs typeface="Courier New" panose="02070309020205020404" pitchFamily="49" charset="0"/>
              </a:rPr>
              <a:t>argv</a:t>
            </a:r>
            <a:r>
              <a:rPr lang="en-US" sz="1500" b="1" dirty="0" smtClean="0">
                <a:latin typeface="Courier New" panose="02070309020205020404" pitchFamily="49" charset="0"/>
                <a:cs typeface="Courier New" panose="02070309020205020404" pitchFamily="49" charset="0"/>
              </a:rPr>
              <a:t>);</a:t>
            </a:r>
          </a:p>
          <a:p>
            <a:pPr marL="0" indent="0">
              <a:spcBef>
                <a:spcPts val="100"/>
              </a:spcBef>
              <a:buNone/>
            </a:pP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mpi_error_code</a:t>
            </a:r>
            <a:r>
              <a:rPr lang="en-US" sz="1500" b="1" dirty="0" smtClean="0">
                <a:latin typeface="Courier New" panose="02070309020205020404" pitchFamily="49" charset="0"/>
                <a:cs typeface="Courier New" panose="02070309020205020404" pitchFamily="49" charset="0"/>
              </a:rPr>
              <a:t> = </a:t>
            </a:r>
            <a:r>
              <a:rPr lang="en-US" sz="1500" b="1" dirty="0" err="1" smtClean="0">
                <a:solidFill>
                  <a:schemeClr val="folHlink"/>
                </a:solidFill>
                <a:latin typeface="Courier New" pitchFamily="1" charset="0"/>
                <a:ea typeface="ＭＳ Ｐゴシック" pitchFamily="1" charset="-128"/>
              </a:rPr>
              <a:t>MPI_Comm_rank</a:t>
            </a:r>
            <a:r>
              <a:rPr lang="en-US" sz="1500" b="1" dirty="0" smtClean="0">
                <a:solidFill>
                  <a:srgbClr val="000000"/>
                </a:solidFill>
                <a:latin typeface="Courier New" pitchFamily="1" charset="0"/>
                <a:ea typeface="ＭＳ Ｐゴシック" pitchFamily="1" charset="-128"/>
              </a:rPr>
              <a:t>(</a:t>
            </a:r>
            <a:r>
              <a:rPr lang="en-US" sz="1500" b="1" dirty="0" smtClean="0">
                <a:solidFill>
                  <a:schemeClr val="folHlink"/>
                </a:solidFill>
                <a:latin typeface="Courier New" pitchFamily="1" charset="0"/>
                <a:ea typeface="ＭＳ Ｐゴシック" pitchFamily="1" charset="-128"/>
              </a:rPr>
              <a:t>MPI_COMM_WORLD</a:t>
            </a:r>
            <a:r>
              <a:rPr lang="en-US" sz="1500" b="1" dirty="0" smtClean="0">
                <a:latin typeface="Courier New" panose="02070309020205020404" pitchFamily="49" charset="0"/>
                <a:cs typeface="Courier New" panose="02070309020205020404" pitchFamily="49" charset="0"/>
              </a:rPr>
              <a:t>, &amp;</a:t>
            </a:r>
            <a:r>
              <a:rPr lang="en-US" sz="1500" b="1" dirty="0" err="1" smtClean="0">
                <a:latin typeface="Courier New" panose="02070309020205020404" pitchFamily="49" charset="0"/>
                <a:cs typeface="Courier New" panose="02070309020205020404" pitchFamily="49" charset="0"/>
              </a:rPr>
              <a:t>my_rank</a:t>
            </a:r>
            <a:r>
              <a:rPr lang="en-US" sz="1500" b="1" dirty="0" smtClean="0">
                <a:latin typeface="Courier New" panose="02070309020205020404" pitchFamily="49" charset="0"/>
                <a:cs typeface="Courier New" panose="02070309020205020404" pitchFamily="49" charset="0"/>
              </a:rPr>
              <a:t>);</a:t>
            </a:r>
          </a:p>
          <a:p>
            <a:pPr marL="0" indent="0">
              <a:spcBef>
                <a:spcPts val="100"/>
              </a:spcBef>
              <a:buNone/>
            </a:pP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mpi_error_code</a:t>
            </a:r>
            <a:r>
              <a:rPr lang="en-US" sz="1500" b="1" dirty="0" smtClean="0">
                <a:latin typeface="Courier New" panose="02070309020205020404" pitchFamily="49" charset="0"/>
                <a:cs typeface="Courier New" panose="02070309020205020404" pitchFamily="49" charset="0"/>
              </a:rPr>
              <a:t> = </a:t>
            </a:r>
            <a:r>
              <a:rPr lang="en-US" sz="1500" b="1" dirty="0" err="1" smtClean="0">
                <a:solidFill>
                  <a:schemeClr val="folHlink"/>
                </a:solidFill>
                <a:latin typeface="Courier New" pitchFamily="1" charset="0"/>
                <a:ea typeface="ＭＳ Ｐゴシック" pitchFamily="1" charset="-128"/>
              </a:rPr>
              <a:t>MPI_Comm_size</a:t>
            </a:r>
            <a:r>
              <a:rPr lang="en-US" sz="1500" b="1" dirty="0" smtClean="0">
                <a:solidFill>
                  <a:srgbClr val="000000"/>
                </a:solidFill>
                <a:latin typeface="Courier New" pitchFamily="1" charset="0"/>
                <a:ea typeface="ＭＳ Ｐゴシック" pitchFamily="1" charset="-128"/>
              </a:rPr>
              <a:t>(</a:t>
            </a:r>
            <a:r>
              <a:rPr lang="en-US" sz="1500" b="1" dirty="0" smtClean="0">
                <a:solidFill>
                  <a:schemeClr val="folHlink"/>
                </a:solidFill>
                <a:latin typeface="Courier New" pitchFamily="1" charset="0"/>
                <a:ea typeface="ＭＳ Ｐゴシック" pitchFamily="1" charset="-128"/>
              </a:rPr>
              <a:t>MPI_COMM_WORLD</a:t>
            </a:r>
            <a:r>
              <a:rPr lang="en-US" sz="1500" b="1" dirty="0" smtClean="0">
                <a:latin typeface="Courier New" panose="02070309020205020404" pitchFamily="49" charset="0"/>
                <a:cs typeface="Courier New" panose="02070309020205020404" pitchFamily="49" charset="0"/>
              </a:rPr>
              <a:t>, &amp;</a:t>
            </a:r>
            <a:r>
              <a:rPr lang="en-US" sz="1500" b="1" dirty="0" err="1" smtClean="0">
                <a:latin typeface="Courier New" panose="02070309020205020404" pitchFamily="49" charset="0"/>
                <a:cs typeface="Courier New" panose="02070309020205020404" pitchFamily="49" charset="0"/>
              </a:rPr>
              <a:t>number_of_processes</a:t>
            </a:r>
            <a:r>
              <a:rPr lang="en-US" sz="1500" b="1" dirty="0" smtClean="0">
                <a:latin typeface="Courier New" panose="02070309020205020404" pitchFamily="49" charset="0"/>
                <a:cs typeface="Courier New" panose="02070309020205020404" pitchFamily="49" charset="0"/>
              </a:rPr>
              <a:t>);</a:t>
            </a:r>
          </a:p>
          <a:p>
            <a:pPr marL="0" indent="0">
              <a:spcBef>
                <a:spcPts val="100"/>
              </a:spcBef>
              <a:buNone/>
            </a:pP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printf</a:t>
            </a:r>
            <a:r>
              <a:rPr lang="en-US" sz="1500" b="1" dirty="0" smtClean="0">
                <a:latin typeface="Courier New" panose="02070309020205020404" pitchFamily="49" charset="0"/>
                <a:cs typeface="Courier New" panose="02070309020205020404" pitchFamily="49" charset="0"/>
              </a:rPr>
              <a:t>("%d of %d: Hello, world!\n", </a:t>
            </a:r>
            <a:r>
              <a:rPr lang="en-US" sz="1500" b="1" dirty="0" err="1" smtClean="0">
                <a:latin typeface="Courier New" panose="02070309020205020404" pitchFamily="49" charset="0"/>
                <a:cs typeface="Courier New" panose="02070309020205020404" pitchFamily="49" charset="0"/>
              </a:rPr>
              <a:t>my_rank</a:t>
            </a: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number_of_processes</a:t>
            </a:r>
            <a:r>
              <a:rPr lang="en-US" sz="1500" b="1" dirty="0" smtClean="0">
                <a:latin typeface="Courier New" panose="02070309020205020404" pitchFamily="49" charset="0"/>
                <a:cs typeface="Courier New" panose="02070309020205020404" pitchFamily="49" charset="0"/>
              </a:rPr>
              <a:t>);</a:t>
            </a:r>
          </a:p>
          <a:p>
            <a:pPr marL="0" indent="0">
              <a:spcBef>
                <a:spcPts val="100"/>
              </a:spcBef>
              <a:buNone/>
            </a:pPr>
            <a:r>
              <a:rPr lang="en-US" sz="1500" b="1" dirty="0" smtClean="0">
                <a:latin typeface="Courier New" panose="02070309020205020404" pitchFamily="49" charset="0"/>
                <a:cs typeface="Courier New" panose="02070309020205020404" pitchFamily="49" charset="0"/>
              </a:rPr>
              <a:t>    </a:t>
            </a:r>
            <a:r>
              <a:rPr lang="en-US" sz="1500" b="1" dirty="0" err="1" smtClean="0">
                <a:latin typeface="Courier New" panose="02070309020205020404" pitchFamily="49" charset="0"/>
                <a:cs typeface="Courier New" panose="02070309020205020404" pitchFamily="49" charset="0"/>
              </a:rPr>
              <a:t>mpi_error_code</a:t>
            </a:r>
            <a:r>
              <a:rPr lang="en-US" sz="1500" b="1" dirty="0" smtClean="0">
                <a:latin typeface="Courier New" panose="02070309020205020404" pitchFamily="49" charset="0"/>
                <a:cs typeface="Courier New" panose="02070309020205020404" pitchFamily="49" charset="0"/>
              </a:rPr>
              <a:t> = </a:t>
            </a:r>
            <a:r>
              <a:rPr lang="en-US" sz="1500" b="1" dirty="0" err="1" smtClean="0">
                <a:solidFill>
                  <a:schemeClr val="folHlink"/>
                </a:solidFill>
                <a:latin typeface="Courier New" pitchFamily="1" charset="0"/>
                <a:ea typeface="ＭＳ Ｐゴシック" pitchFamily="1" charset="-128"/>
              </a:rPr>
              <a:t>MPI_Finalize</a:t>
            </a:r>
            <a:r>
              <a:rPr lang="en-US" sz="1500" b="1" dirty="0" smtClean="0">
                <a:latin typeface="Courier New" panose="02070309020205020404" pitchFamily="49" charset="0"/>
                <a:cs typeface="Courier New" panose="02070309020205020404" pitchFamily="49" charset="0"/>
              </a:rPr>
              <a:t>();</a:t>
            </a:r>
          </a:p>
          <a:p>
            <a:pPr marL="0" indent="0">
              <a:spcBef>
                <a:spcPts val="100"/>
              </a:spcBef>
              <a:buNone/>
            </a:pPr>
            <a:r>
              <a:rPr lang="en-US" sz="1500" b="1" dirty="0" smtClean="0">
                <a:latin typeface="Courier New" panose="02070309020205020404" pitchFamily="49" charset="0"/>
                <a:cs typeface="Courier New" panose="02070309020205020404" pitchFamily="49" charset="0"/>
              </a:rPr>
              <a:t>} /* main */</a:t>
            </a:r>
            <a:endParaRPr lang="en-US" sz="1500" b="1"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0"/>
          </p:nvPr>
        </p:nvSpPr>
        <p:spPr/>
        <p:txBody>
          <a:bodyPr/>
          <a:lstStyle/>
          <a:p>
            <a:pPr>
              <a:defRPr/>
            </a:pPr>
            <a:r>
              <a:rPr lang="en-US" smtClean="0"/>
              <a:t>Supercomputing in Plain English: Distributed Par</a:t>
            </a:r>
          </a:p>
          <a:p>
            <a:pPr>
              <a:defRPr/>
            </a:pPr>
            <a:r>
              <a:rPr lang="en-US"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42</a:t>
            </a:fld>
            <a:endParaRPr lang="en-US"/>
          </a:p>
        </p:txBody>
      </p:sp>
    </p:spTree>
    <p:extLst>
      <p:ext uri="{BB962C8B-B14F-4D97-AF65-F5344CB8AC3E}">
        <p14:creationId xmlns:p14="http://schemas.microsoft.com/office/powerpoint/2010/main" val="4245077498"/>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Hello World Code (F90)</a:t>
            </a:r>
            <a:endParaRPr lang="en-US" dirty="0"/>
          </a:p>
        </p:txBody>
      </p:sp>
      <p:sp>
        <p:nvSpPr>
          <p:cNvPr id="3" name="Content Placeholder 2"/>
          <p:cNvSpPr>
            <a:spLocks noGrp="1"/>
          </p:cNvSpPr>
          <p:nvPr>
            <p:ph idx="1"/>
          </p:nvPr>
        </p:nvSpPr>
        <p:spPr>
          <a:xfrm>
            <a:off x="228600" y="1371600"/>
            <a:ext cx="8555038" cy="4648200"/>
          </a:xfrm>
        </p:spPr>
        <p:txBody>
          <a:bodyPr/>
          <a:lstStyle/>
          <a:p>
            <a:pPr marL="0" indent="0">
              <a:spcBef>
                <a:spcPts val="100"/>
              </a:spcBef>
              <a:buNone/>
            </a:pPr>
            <a:r>
              <a:rPr lang="en-US" sz="1500" b="1" dirty="0">
                <a:latin typeface="Courier New" panose="02070309020205020404" pitchFamily="49" charset="0"/>
                <a:cs typeface="Courier New" panose="02070309020205020404" pitchFamily="49" charset="0"/>
              </a:rPr>
              <a:t>PROGRAM </a:t>
            </a:r>
            <a:r>
              <a:rPr lang="en-US" sz="1500" b="1" dirty="0" err="1">
                <a:latin typeface="Courier New" panose="02070309020205020404" pitchFamily="49" charset="0"/>
                <a:cs typeface="Courier New" panose="02070309020205020404" pitchFamily="49" charset="0"/>
              </a:rPr>
              <a:t>hello_world_mpi</a:t>
            </a:r>
            <a:endParaRPr lang="en-US" sz="1500" b="1" dirty="0">
              <a:latin typeface="Courier New" panose="02070309020205020404" pitchFamily="49" charset="0"/>
              <a:cs typeface="Courier New" panose="02070309020205020404" pitchFamily="49" charset="0"/>
            </a:endParaRPr>
          </a:p>
          <a:p>
            <a:pPr marL="0" indent="0">
              <a:spcBef>
                <a:spcPts val="100"/>
              </a:spcBef>
              <a:buNone/>
            </a:pPr>
            <a:r>
              <a:rPr lang="en-US" sz="1500" b="1" dirty="0">
                <a:latin typeface="Courier New" panose="02070309020205020404" pitchFamily="49" charset="0"/>
                <a:cs typeface="Courier New" panose="02070309020205020404" pitchFamily="49" charset="0"/>
              </a:rPr>
              <a:t>    IMPLICIT NONE</a:t>
            </a:r>
          </a:p>
          <a:p>
            <a:pPr marL="0" indent="0">
              <a:spcBef>
                <a:spcPts val="100"/>
              </a:spcBef>
              <a:buNone/>
            </a:pPr>
            <a:r>
              <a:rPr lang="en-US" sz="1500" b="1" dirty="0">
                <a:latin typeface="Courier New" panose="02070309020205020404" pitchFamily="49" charset="0"/>
                <a:cs typeface="Courier New" panose="02070309020205020404" pitchFamily="49" charset="0"/>
              </a:rPr>
              <a:t>    INCLUDE </a:t>
            </a:r>
            <a:r>
              <a:rPr lang="en-US" sz="1500" b="1" dirty="0" smtClean="0">
                <a:latin typeface="Courier New" panose="02070309020205020404" pitchFamily="49" charset="0"/>
                <a:cs typeface="Courier New" panose="02070309020205020404" pitchFamily="49" charset="0"/>
              </a:rPr>
              <a:t>"</a:t>
            </a:r>
            <a:r>
              <a:rPr lang="en-US" sz="1500" b="1" dirty="0" err="1" smtClean="0">
                <a:solidFill>
                  <a:schemeClr val="folHlink"/>
                </a:solidFill>
                <a:latin typeface="Courier New" pitchFamily="1" charset="0"/>
                <a:ea typeface="ＭＳ Ｐゴシック" pitchFamily="1" charset="-128"/>
              </a:rPr>
              <a:t>mpif.h</a:t>
            </a:r>
            <a:r>
              <a:rPr lang="en-US" sz="1500" b="1" dirty="0" smtClean="0">
                <a:latin typeface="Courier New" panose="02070309020205020404" pitchFamily="49" charset="0"/>
                <a:cs typeface="Courier New" panose="02070309020205020404" pitchFamily="49" charset="0"/>
              </a:rPr>
              <a:t>"</a:t>
            </a:r>
            <a:endParaRPr lang="en-US" sz="1500" b="1" dirty="0">
              <a:latin typeface="Courier New" panose="02070309020205020404" pitchFamily="49" charset="0"/>
              <a:cs typeface="Courier New" panose="02070309020205020404" pitchFamily="49" charset="0"/>
            </a:endParaRPr>
          </a:p>
          <a:p>
            <a:pPr marL="0" indent="0">
              <a:spcBef>
                <a:spcPts val="100"/>
              </a:spcBef>
              <a:buNone/>
            </a:pPr>
            <a:r>
              <a:rPr lang="en-US" sz="1500" b="1" dirty="0">
                <a:latin typeface="Courier New" panose="02070309020205020404" pitchFamily="49" charset="0"/>
                <a:cs typeface="Courier New" panose="02070309020205020404" pitchFamily="49" charset="0"/>
              </a:rPr>
              <a:t>    INTEGER :: </a:t>
            </a:r>
            <a:r>
              <a:rPr lang="en-US" sz="1500" b="1" dirty="0" err="1">
                <a:latin typeface="Courier New" panose="02070309020205020404" pitchFamily="49" charset="0"/>
                <a:cs typeface="Courier New" panose="02070309020205020404" pitchFamily="49" charset="0"/>
              </a:rPr>
              <a:t>number_of_processes</a:t>
            </a:r>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my_rank</a:t>
            </a:r>
            <a:endParaRPr lang="en-US" sz="1500" b="1" dirty="0">
              <a:latin typeface="Courier New" panose="02070309020205020404" pitchFamily="49" charset="0"/>
              <a:cs typeface="Courier New" panose="02070309020205020404" pitchFamily="49" charset="0"/>
            </a:endParaRPr>
          </a:p>
          <a:p>
            <a:pPr marL="0" indent="0">
              <a:spcBef>
                <a:spcPts val="100"/>
              </a:spcBef>
              <a:buNone/>
            </a:pPr>
            <a:r>
              <a:rPr lang="en-US" sz="1500" b="1" dirty="0">
                <a:latin typeface="Courier New" panose="02070309020205020404" pitchFamily="49" charset="0"/>
                <a:cs typeface="Courier New" panose="02070309020205020404" pitchFamily="49" charset="0"/>
              </a:rPr>
              <a:t>    INTEGER :: </a:t>
            </a:r>
            <a:r>
              <a:rPr lang="en-US" sz="1500" b="1" dirty="0" err="1">
                <a:latin typeface="Courier New" panose="02070309020205020404" pitchFamily="49" charset="0"/>
                <a:cs typeface="Courier New" panose="02070309020205020404" pitchFamily="49" charset="0"/>
              </a:rPr>
              <a:t>mpi_error_code</a:t>
            </a:r>
            <a:endParaRPr lang="en-US" sz="1500" b="1" dirty="0">
              <a:latin typeface="Courier New" panose="02070309020205020404" pitchFamily="49" charset="0"/>
              <a:cs typeface="Courier New" panose="02070309020205020404" pitchFamily="49" charset="0"/>
            </a:endParaRPr>
          </a:p>
          <a:p>
            <a:pPr marL="0" indent="0">
              <a:spcBef>
                <a:spcPts val="100"/>
              </a:spcBef>
              <a:buNone/>
            </a:pPr>
            <a:endParaRPr lang="en-US" sz="1500" b="1" dirty="0">
              <a:latin typeface="Courier New" panose="02070309020205020404" pitchFamily="49" charset="0"/>
              <a:cs typeface="Courier New" panose="02070309020205020404" pitchFamily="49" charset="0"/>
            </a:endParaRPr>
          </a:p>
          <a:p>
            <a:pPr marL="0" indent="0">
              <a:spcBef>
                <a:spcPts val="100"/>
              </a:spcBef>
              <a:buNone/>
            </a:pPr>
            <a:r>
              <a:rPr lang="en-US" sz="1500" b="1" dirty="0">
                <a:latin typeface="Courier New" panose="02070309020205020404" pitchFamily="49" charset="0"/>
                <a:cs typeface="Courier New" panose="02070309020205020404" pitchFamily="49" charset="0"/>
              </a:rPr>
              <a:t>    CALL </a:t>
            </a:r>
            <a:r>
              <a:rPr lang="en-US" sz="1500" b="1" dirty="0" err="1">
                <a:solidFill>
                  <a:schemeClr val="folHlink"/>
                </a:solidFill>
                <a:latin typeface="Courier New" pitchFamily="1" charset="0"/>
                <a:ea typeface="ＭＳ Ｐゴシック" pitchFamily="1" charset="-128"/>
              </a:rPr>
              <a:t>MPI_Init</a:t>
            </a:r>
            <a:r>
              <a:rPr lang="en-US" sz="1500" b="1" dirty="0" smtClean="0">
                <a:latin typeface="Courier New" panose="02070309020205020404" pitchFamily="49" charset="0"/>
                <a:cs typeface="Courier New" panose="02070309020205020404" pitchFamily="49" charset="0"/>
              </a:rPr>
              <a:t>(</a:t>
            </a:r>
            <a:r>
              <a:rPr lang="en-US" sz="1500" b="1" dirty="0" err="1" smtClean="0">
                <a:latin typeface="Courier New" panose="02070309020205020404" pitchFamily="49" charset="0"/>
                <a:cs typeface="Courier New" panose="02070309020205020404" pitchFamily="49" charset="0"/>
              </a:rPr>
              <a:t>mpi_error_code</a:t>
            </a:r>
            <a:r>
              <a:rPr lang="en-US" sz="1500" b="1" dirty="0">
                <a:latin typeface="Courier New" panose="02070309020205020404" pitchFamily="49" charset="0"/>
                <a:cs typeface="Courier New" panose="02070309020205020404" pitchFamily="49" charset="0"/>
              </a:rPr>
              <a:t>)</a:t>
            </a:r>
          </a:p>
          <a:p>
            <a:pPr marL="0" indent="0">
              <a:spcBef>
                <a:spcPts val="100"/>
              </a:spcBef>
              <a:buNone/>
            </a:pPr>
            <a:r>
              <a:rPr lang="en-US" sz="1500" b="1" dirty="0">
                <a:latin typeface="Courier New" panose="02070309020205020404" pitchFamily="49" charset="0"/>
                <a:cs typeface="Courier New" panose="02070309020205020404" pitchFamily="49" charset="0"/>
              </a:rPr>
              <a:t>    CALL </a:t>
            </a:r>
            <a:r>
              <a:rPr lang="en-US" sz="1500" b="1" dirty="0" err="1" smtClean="0">
                <a:solidFill>
                  <a:schemeClr val="folHlink"/>
                </a:solidFill>
                <a:latin typeface="Courier New" pitchFamily="1" charset="0"/>
                <a:ea typeface="ＭＳ Ｐゴシック" pitchFamily="1" charset="-128"/>
              </a:rPr>
              <a:t>MPI_Comm_rank</a:t>
            </a:r>
            <a:r>
              <a:rPr lang="en-US" sz="1500" b="1" dirty="0" smtClean="0">
                <a:latin typeface="Courier New" panose="02070309020205020404" pitchFamily="49" charset="0"/>
                <a:cs typeface="Courier New" panose="02070309020205020404" pitchFamily="49" charset="0"/>
              </a:rPr>
              <a:t>(</a:t>
            </a:r>
            <a:r>
              <a:rPr lang="en-US" sz="1500" b="1" dirty="0">
                <a:solidFill>
                  <a:schemeClr val="folHlink"/>
                </a:solidFill>
                <a:latin typeface="Courier New" pitchFamily="1" charset="0"/>
                <a:ea typeface="ＭＳ Ｐゴシック" pitchFamily="1" charset="-128"/>
              </a:rPr>
              <a:t>MPI_COMM_WORLD</a:t>
            </a:r>
            <a:r>
              <a:rPr lang="en-US" sz="1500" b="1" dirty="0" smtClean="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number_of_processes</a:t>
            </a:r>
            <a:r>
              <a:rPr lang="en-US" sz="1500" b="1" dirty="0">
                <a:latin typeface="Courier New" panose="02070309020205020404" pitchFamily="49" charset="0"/>
                <a:cs typeface="Courier New" panose="02070309020205020404" pitchFamily="49" charset="0"/>
              </a:rPr>
              <a:t>, &amp;</a:t>
            </a:r>
          </a:p>
          <a:p>
            <a:pPr marL="0" indent="0">
              <a:spcBef>
                <a:spcPts val="100"/>
              </a:spcBef>
              <a:buNone/>
            </a:pPr>
            <a:r>
              <a:rPr lang="en-US" sz="1500" b="1" dirty="0">
                <a:latin typeface="Courier New" panose="02070309020205020404" pitchFamily="49" charset="0"/>
                <a:cs typeface="Courier New" panose="02070309020205020404" pitchFamily="49" charset="0"/>
              </a:rPr>
              <a:t>&amp;            </a:t>
            </a:r>
            <a:r>
              <a:rPr lang="en-US" sz="1500" b="1" dirty="0" err="1">
                <a:latin typeface="Courier New" panose="02070309020205020404" pitchFamily="49" charset="0"/>
                <a:cs typeface="Courier New" panose="02070309020205020404" pitchFamily="49" charset="0"/>
              </a:rPr>
              <a:t>mpi_error_code</a:t>
            </a:r>
            <a:r>
              <a:rPr lang="en-US" sz="1500" b="1" dirty="0">
                <a:latin typeface="Courier New" panose="02070309020205020404" pitchFamily="49" charset="0"/>
                <a:cs typeface="Courier New" panose="02070309020205020404" pitchFamily="49" charset="0"/>
              </a:rPr>
              <a:t>)</a:t>
            </a:r>
          </a:p>
          <a:p>
            <a:pPr marL="0" indent="0">
              <a:spcBef>
                <a:spcPts val="100"/>
              </a:spcBef>
              <a:buNone/>
            </a:pPr>
            <a:r>
              <a:rPr lang="en-US" sz="1500" b="1" dirty="0">
                <a:latin typeface="Courier New" panose="02070309020205020404" pitchFamily="49" charset="0"/>
                <a:cs typeface="Courier New" panose="02070309020205020404" pitchFamily="49" charset="0"/>
              </a:rPr>
              <a:t>    CALL </a:t>
            </a:r>
            <a:r>
              <a:rPr lang="en-US" sz="1500" b="1" dirty="0" err="1" smtClean="0">
                <a:solidFill>
                  <a:schemeClr val="folHlink"/>
                </a:solidFill>
                <a:latin typeface="Courier New" pitchFamily="1" charset="0"/>
                <a:ea typeface="ＭＳ Ｐゴシック" pitchFamily="1" charset="-128"/>
              </a:rPr>
              <a:t>MPI_Comm_size</a:t>
            </a:r>
            <a:r>
              <a:rPr lang="en-US" sz="1500" b="1" dirty="0" smtClean="0">
                <a:latin typeface="Courier New" panose="02070309020205020404" pitchFamily="49" charset="0"/>
                <a:cs typeface="Courier New" panose="02070309020205020404" pitchFamily="49" charset="0"/>
              </a:rPr>
              <a:t>(</a:t>
            </a:r>
            <a:r>
              <a:rPr lang="en-US" sz="1500" b="1" dirty="0">
                <a:solidFill>
                  <a:schemeClr val="folHlink"/>
                </a:solidFill>
                <a:latin typeface="Courier New" pitchFamily="1" charset="0"/>
                <a:ea typeface="ＭＳ Ｐゴシック" pitchFamily="1" charset="-128"/>
              </a:rPr>
              <a:t>MPI_COMM_WORLD</a:t>
            </a:r>
            <a:r>
              <a:rPr lang="en-US" sz="1500" b="1" dirty="0" smtClean="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my_rank</a:t>
            </a:r>
            <a:r>
              <a:rPr lang="en-US" sz="1500" b="1" dirty="0">
                <a:latin typeface="Courier New" panose="02070309020205020404" pitchFamily="49" charset="0"/>
                <a:cs typeface="Courier New" panose="02070309020205020404" pitchFamily="49" charset="0"/>
              </a:rPr>
              <a:t>,             &amp;</a:t>
            </a:r>
          </a:p>
          <a:p>
            <a:pPr marL="0" indent="0">
              <a:spcBef>
                <a:spcPts val="100"/>
              </a:spcBef>
              <a:buNone/>
            </a:pPr>
            <a:r>
              <a:rPr lang="en-US" sz="1500" b="1" dirty="0">
                <a:latin typeface="Courier New" panose="02070309020205020404" pitchFamily="49" charset="0"/>
                <a:cs typeface="Courier New" panose="02070309020205020404" pitchFamily="49" charset="0"/>
              </a:rPr>
              <a:t>&amp;            </a:t>
            </a:r>
            <a:r>
              <a:rPr lang="en-US" sz="1500" b="1" dirty="0" err="1">
                <a:latin typeface="Courier New" panose="02070309020205020404" pitchFamily="49" charset="0"/>
                <a:cs typeface="Courier New" panose="02070309020205020404" pitchFamily="49" charset="0"/>
              </a:rPr>
              <a:t>mpi_error_code</a:t>
            </a:r>
            <a:r>
              <a:rPr lang="en-US" sz="1500" b="1" dirty="0">
                <a:latin typeface="Courier New" panose="02070309020205020404" pitchFamily="49" charset="0"/>
                <a:cs typeface="Courier New" panose="02070309020205020404" pitchFamily="49" charset="0"/>
              </a:rPr>
              <a:t>)</a:t>
            </a:r>
          </a:p>
          <a:p>
            <a:pPr marL="0" indent="0">
              <a:spcBef>
                <a:spcPts val="100"/>
              </a:spcBef>
              <a:buNone/>
            </a:pPr>
            <a:r>
              <a:rPr lang="en-US" sz="1500" b="1" dirty="0">
                <a:latin typeface="Courier New" panose="02070309020205020404" pitchFamily="49" charset="0"/>
                <a:cs typeface="Courier New" panose="02070309020205020404" pitchFamily="49" charset="0"/>
              </a:rPr>
              <a:t>    PRINT *, </a:t>
            </a:r>
            <a:r>
              <a:rPr lang="en-US" sz="1500" b="1" dirty="0" err="1">
                <a:latin typeface="Courier New" panose="02070309020205020404" pitchFamily="49" charset="0"/>
                <a:cs typeface="Courier New" panose="02070309020205020404" pitchFamily="49" charset="0"/>
              </a:rPr>
              <a:t>my_rank</a:t>
            </a:r>
            <a:r>
              <a:rPr lang="en-US" sz="1500" b="1" dirty="0">
                <a:latin typeface="Courier New" panose="02070309020205020404" pitchFamily="49" charset="0"/>
                <a:cs typeface="Courier New" panose="02070309020205020404" pitchFamily="49" charset="0"/>
              </a:rPr>
              <a:t>, " of ", </a:t>
            </a:r>
            <a:r>
              <a:rPr lang="en-US" sz="1500" b="1" dirty="0" err="1">
                <a:latin typeface="Courier New" panose="02070309020205020404" pitchFamily="49" charset="0"/>
                <a:cs typeface="Courier New" panose="02070309020205020404" pitchFamily="49" charset="0"/>
              </a:rPr>
              <a:t>number_of_processes</a:t>
            </a:r>
            <a:r>
              <a:rPr lang="en-US" sz="1500" b="1" dirty="0">
                <a:latin typeface="Courier New" panose="02070309020205020404" pitchFamily="49" charset="0"/>
                <a:cs typeface="Courier New" panose="02070309020205020404" pitchFamily="49" charset="0"/>
              </a:rPr>
              <a:t>,          &amp;</a:t>
            </a:r>
          </a:p>
          <a:p>
            <a:pPr marL="0" indent="0">
              <a:spcBef>
                <a:spcPts val="100"/>
              </a:spcBef>
              <a:buNone/>
            </a:pPr>
            <a:r>
              <a:rPr lang="en-US" sz="1500" b="1" dirty="0">
                <a:latin typeface="Courier New" panose="02070309020205020404" pitchFamily="49" charset="0"/>
                <a:cs typeface="Courier New" panose="02070309020205020404" pitchFamily="49" charset="0"/>
              </a:rPr>
              <a:t>&amp;       ": Hello, world!"</a:t>
            </a:r>
          </a:p>
          <a:p>
            <a:pPr marL="0" indent="0">
              <a:spcBef>
                <a:spcPts val="100"/>
              </a:spcBef>
              <a:buNone/>
            </a:pPr>
            <a:r>
              <a:rPr lang="en-US" sz="1500" b="1" dirty="0">
                <a:latin typeface="Courier New" panose="02070309020205020404" pitchFamily="49" charset="0"/>
                <a:cs typeface="Courier New" panose="02070309020205020404" pitchFamily="49" charset="0"/>
              </a:rPr>
              <a:t>    CALL </a:t>
            </a:r>
            <a:r>
              <a:rPr lang="en-US" sz="1500" b="1" dirty="0" err="1" smtClean="0">
                <a:solidFill>
                  <a:schemeClr val="folHlink"/>
                </a:solidFill>
                <a:latin typeface="Courier New" pitchFamily="1" charset="0"/>
                <a:ea typeface="ＭＳ Ｐゴシック" pitchFamily="1" charset="-128"/>
              </a:rPr>
              <a:t>MPI_Finalize</a:t>
            </a:r>
            <a:r>
              <a:rPr lang="en-US" sz="1500" b="1" dirty="0" smtClean="0">
                <a:latin typeface="Courier New" panose="02070309020205020404" pitchFamily="49" charset="0"/>
                <a:cs typeface="Courier New" panose="02070309020205020404" pitchFamily="49" charset="0"/>
              </a:rPr>
              <a:t>(</a:t>
            </a:r>
            <a:r>
              <a:rPr lang="en-US" sz="1500" b="1" dirty="0" err="1" smtClean="0">
                <a:latin typeface="Courier New" panose="02070309020205020404" pitchFamily="49" charset="0"/>
                <a:cs typeface="Courier New" panose="02070309020205020404" pitchFamily="49" charset="0"/>
              </a:rPr>
              <a:t>mpi_error_code</a:t>
            </a:r>
            <a:r>
              <a:rPr lang="en-US" sz="1500" b="1" dirty="0">
                <a:latin typeface="Courier New" panose="02070309020205020404" pitchFamily="49" charset="0"/>
                <a:cs typeface="Courier New" panose="02070309020205020404" pitchFamily="49" charset="0"/>
              </a:rPr>
              <a:t>)</a:t>
            </a:r>
          </a:p>
          <a:p>
            <a:pPr marL="0" indent="0">
              <a:spcBef>
                <a:spcPts val="100"/>
              </a:spcBef>
              <a:buNone/>
            </a:pPr>
            <a:r>
              <a:rPr lang="en-US" sz="1500" b="1" dirty="0">
                <a:latin typeface="Courier New" panose="02070309020205020404" pitchFamily="49" charset="0"/>
                <a:cs typeface="Courier New" panose="02070309020205020404" pitchFamily="49" charset="0"/>
              </a:rPr>
              <a:t>END PROGRAM </a:t>
            </a:r>
            <a:r>
              <a:rPr lang="en-US" sz="1500" b="1" dirty="0" err="1">
                <a:latin typeface="Courier New" panose="02070309020205020404" pitchFamily="49" charset="0"/>
                <a:cs typeface="Courier New" panose="02070309020205020404" pitchFamily="49" charset="0"/>
              </a:rPr>
              <a:t>hello_world_mpi</a:t>
            </a:r>
            <a:endParaRPr lang="en-US" sz="1500" b="1"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0"/>
          </p:nvPr>
        </p:nvSpPr>
        <p:spPr/>
        <p:txBody>
          <a:bodyPr/>
          <a:lstStyle/>
          <a:p>
            <a:pPr>
              <a:defRPr/>
            </a:pPr>
            <a:r>
              <a:rPr lang="en-US" smtClean="0"/>
              <a:t>Supercomputing in Plain English: Distributed Par</a:t>
            </a:r>
          </a:p>
          <a:p>
            <a:pPr>
              <a:defRPr/>
            </a:pPr>
            <a:r>
              <a:rPr lang="en-US"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43</a:t>
            </a:fld>
            <a:endParaRPr lang="en-US"/>
          </a:p>
        </p:txBody>
      </p:sp>
    </p:spTree>
    <p:extLst>
      <p:ext uri="{BB962C8B-B14F-4D97-AF65-F5344CB8AC3E}">
        <p14:creationId xmlns:p14="http://schemas.microsoft.com/office/powerpoint/2010/main" val="171670388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Hello World Output</a:t>
            </a:r>
            <a:endParaRPr lang="en-US" dirty="0"/>
          </a:p>
        </p:txBody>
      </p:sp>
      <p:sp>
        <p:nvSpPr>
          <p:cNvPr id="3" name="Content Placeholder 2"/>
          <p:cNvSpPr>
            <a:spLocks noGrp="1"/>
          </p:cNvSpPr>
          <p:nvPr>
            <p:ph sz="half" idx="1"/>
          </p:nvPr>
        </p:nvSpPr>
        <p:spPr/>
        <p:txBody>
          <a:bodyPr/>
          <a:lstStyle/>
          <a:p>
            <a:pPr marL="0" indent="0">
              <a:buNone/>
            </a:pPr>
            <a:r>
              <a:rPr lang="en-US" sz="2000" dirty="0">
                <a:latin typeface="Courier New" panose="02070309020205020404" pitchFamily="49" charset="0"/>
                <a:cs typeface="Courier New" panose="02070309020205020404" pitchFamily="49" charset="0"/>
              </a:rPr>
              <a:t>2 of 20: Hello, world!</a:t>
            </a:r>
          </a:p>
          <a:p>
            <a:pPr marL="0" indent="0">
              <a:buNone/>
            </a:pPr>
            <a:r>
              <a:rPr lang="en-US" sz="2000" dirty="0">
                <a:latin typeface="Courier New" panose="02070309020205020404" pitchFamily="49" charset="0"/>
                <a:cs typeface="Courier New" panose="02070309020205020404" pitchFamily="49" charset="0"/>
              </a:rPr>
              <a:t>4 of 20: Hello, world!</a:t>
            </a:r>
          </a:p>
          <a:p>
            <a:pPr marL="0" indent="0">
              <a:buNone/>
            </a:pPr>
            <a:r>
              <a:rPr lang="en-US" sz="2000" dirty="0">
                <a:latin typeface="Courier New" panose="02070309020205020404" pitchFamily="49" charset="0"/>
                <a:cs typeface="Courier New" panose="02070309020205020404" pitchFamily="49" charset="0"/>
              </a:rPr>
              <a:t>8 of 20: Hello, world!</a:t>
            </a:r>
          </a:p>
          <a:p>
            <a:pPr marL="0" indent="0">
              <a:buNone/>
            </a:pPr>
            <a:r>
              <a:rPr lang="en-US" sz="2000" dirty="0">
                <a:latin typeface="Courier New" panose="02070309020205020404" pitchFamily="49" charset="0"/>
                <a:cs typeface="Courier New" panose="02070309020205020404" pitchFamily="49" charset="0"/>
              </a:rPr>
              <a:t>10 of 20: Hello, world!</a:t>
            </a:r>
          </a:p>
          <a:p>
            <a:pPr marL="0" indent="0">
              <a:buNone/>
            </a:pPr>
            <a:r>
              <a:rPr lang="en-US" sz="2000" dirty="0">
                <a:latin typeface="Courier New" panose="02070309020205020404" pitchFamily="49" charset="0"/>
                <a:cs typeface="Courier New" panose="02070309020205020404" pitchFamily="49" charset="0"/>
              </a:rPr>
              <a:t>14 of 20: Hello, world!</a:t>
            </a:r>
          </a:p>
          <a:p>
            <a:pPr marL="0" indent="0">
              <a:buNone/>
            </a:pPr>
            <a:r>
              <a:rPr lang="en-US" sz="2000" dirty="0">
                <a:latin typeface="Courier New" panose="02070309020205020404" pitchFamily="49" charset="0"/>
                <a:cs typeface="Courier New" panose="02070309020205020404" pitchFamily="49" charset="0"/>
              </a:rPr>
              <a:t>15 of 20: Hello, world!</a:t>
            </a:r>
          </a:p>
          <a:p>
            <a:pPr marL="0" indent="0">
              <a:buNone/>
            </a:pPr>
            <a:r>
              <a:rPr lang="en-US" sz="2000" dirty="0">
                <a:latin typeface="Courier New" panose="02070309020205020404" pitchFamily="49" charset="0"/>
                <a:cs typeface="Courier New" panose="02070309020205020404" pitchFamily="49" charset="0"/>
              </a:rPr>
              <a:t>16 of 20: Hello, world!</a:t>
            </a:r>
          </a:p>
          <a:p>
            <a:pPr marL="0" indent="0">
              <a:buNone/>
            </a:pPr>
            <a:r>
              <a:rPr lang="en-US" sz="2000" dirty="0">
                <a:latin typeface="Courier New" panose="02070309020205020404" pitchFamily="49" charset="0"/>
                <a:cs typeface="Courier New" panose="02070309020205020404" pitchFamily="49" charset="0"/>
              </a:rPr>
              <a:t>17 of 20: Hello, world!</a:t>
            </a:r>
          </a:p>
          <a:p>
            <a:pPr marL="0" indent="0">
              <a:buNone/>
            </a:pPr>
            <a:r>
              <a:rPr lang="en-US" sz="2000" dirty="0">
                <a:latin typeface="Courier New" panose="02070309020205020404" pitchFamily="49" charset="0"/>
                <a:cs typeface="Courier New" panose="02070309020205020404" pitchFamily="49" charset="0"/>
              </a:rPr>
              <a:t>18 of 20: Hello, world!</a:t>
            </a:r>
          </a:p>
          <a:p>
            <a:pPr marL="0" indent="0">
              <a:buNone/>
            </a:pPr>
            <a:r>
              <a:rPr lang="en-US" sz="2000" dirty="0">
                <a:latin typeface="Courier New" panose="02070309020205020404" pitchFamily="49" charset="0"/>
                <a:cs typeface="Courier New" panose="02070309020205020404" pitchFamily="49" charset="0"/>
              </a:rPr>
              <a:t>0 of 20: Hello, </a:t>
            </a:r>
            <a:r>
              <a:rPr lang="en-US" sz="2000" dirty="0" smtClean="0">
                <a:latin typeface="Courier New" panose="02070309020205020404" pitchFamily="49" charset="0"/>
                <a:cs typeface="Courier New" panose="02070309020205020404" pitchFamily="49" charset="0"/>
              </a:rPr>
              <a:t>world!</a:t>
            </a:r>
          </a:p>
        </p:txBody>
      </p:sp>
      <p:sp>
        <p:nvSpPr>
          <p:cNvPr id="4" name="Content Placeholder 3"/>
          <p:cNvSpPr>
            <a:spLocks noGrp="1"/>
          </p:cNvSpPr>
          <p:nvPr>
            <p:ph sz="half" idx="2"/>
          </p:nvPr>
        </p:nvSpPr>
        <p:spPr/>
        <p:txBody>
          <a:bodyPr/>
          <a:lstStyle/>
          <a:p>
            <a:pPr marL="0" indent="0">
              <a:buNone/>
            </a:pPr>
            <a:r>
              <a:rPr lang="en-US" sz="2000" dirty="0">
                <a:latin typeface="Courier New" panose="02070309020205020404" pitchFamily="49" charset="0"/>
                <a:cs typeface="Courier New" panose="02070309020205020404" pitchFamily="49" charset="0"/>
              </a:rPr>
              <a:t>1 of 20: Hello, world!</a:t>
            </a:r>
          </a:p>
          <a:p>
            <a:pPr marL="0" indent="0">
              <a:buNone/>
            </a:pPr>
            <a:r>
              <a:rPr lang="en-US" sz="2000" dirty="0">
                <a:latin typeface="Courier New" panose="02070309020205020404" pitchFamily="49" charset="0"/>
                <a:cs typeface="Courier New" panose="02070309020205020404" pitchFamily="49" charset="0"/>
              </a:rPr>
              <a:t>3 of 20: Hello, world!</a:t>
            </a:r>
          </a:p>
          <a:p>
            <a:pPr marL="0" indent="0">
              <a:buNone/>
            </a:pPr>
            <a:r>
              <a:rPr lang="en-US" sz="2000" dirty="0">
                <a:latin typeface="Courier New" panose="02070309020205020404" pitchFamily="49" charset="0"/>
                <a:cs typeface="Courier New" panose="02070309020205020404" pitchFamily="49" charset="0"/>
              </a:rPr>
              <a:t>5 of 20: Hello, world!</a:t>
            </a:r>
          </a:p>
          <a:p>
            <a:pPr marL="0" indent="0">
              <a:buNone/>
            </a:pPr>
            <a:r>
              <a:rPr lang="en-US" sz="2000" dirty="0">
                <a:latin typeface="Courier New" panose="02070309020205020404" pitchFamily="49" charset="0"/>
                <a:cs typeface="Courier New" panose="02070309020205020404" pitchFamily="49" charset="0"/>
              </a:rPr>
              <a:t>6 of 20: Hello, world!</a:t>
            </a:r>
          </a:p>
          <a:p>
            <a:pPr marL="0" indent="0">
              <a:buNone/>
            </a:pPr>
            <a:r>
              <a:rPr lang="en-US" sz="2000" dirty="0">
                <a:latin typeface="Courier New" panose="02070309020205020404" pitchFamily="49" charset="0"/>
                <a:cs typeface="Courier New" panose="02070309020205020404" pitchFamily="49" charset="0"/>
              </a:rPr>
              <a:t>7 of 20: Hello, world!</a:t>
            </a:r>
          </a:p>
          <a:p>
            <a:pPr marL="0" indent="0">
              <a:buNone/>
            </a:pPr>
            <a:r>
              <a:rPr lang="en-US" sz="2000" dirty="0">
                <a:latin typeface="Courier New" panose="02070309020205020404" pitchFamily="49" charset="0"/>
                <a:cs typeface="Courier New" panose="02070309020205020404" pitchFamily="49" charset="0"/>
              </a:rPr>
              <a:t>9 of 20: Hello, world!</a:t>
            </a:r>
          </a:p>
          <a:p>
            <a:pPr marL="0" indent="0">
              <a:buNone/>
            </a:pPr>
            <a:r>
              <a:rPr lang="en-US" sz="2000" dirty="0">
                <a:latin typeface="Courier New" panose="02070309020205020404" pitchFamily="49" charset="0"/>
                <a:cs typeface="Courier New" panose="02070309020205020404" pitchFamily="49" charset="0"/>
              </a:rPr>
              <a:t>11 of 20: Hello, world!</a:t>
            </a:r>
          </a:p>
          <a:p>
            <a:pPr marL="0" indent="0">
              <a:buNone/>
            </a:pPr>
            <a:r>
              <a:rPr lang="en-US" sz="2000" dirty="0">
                <a:latin typeface="Courier New" panose="02070309020205020404" pitchFamily="49" charset="0"/>
                <a:cs typeface="Courier New" panose="02070309020205020404" pitchFamily="49" charset="0"/>
              </a:rPr>
              <a:t>12 of 20: Hello, world!</a:t>
            </a:r>
          </a:p>
          <a:p>
            <a:pPr marL="0" indent="0">
              <a:buNone/>
            </a:pPr>
            <a:r>
              <a:rPr lang="en-US" sz="2000" dirty="0">
                <a:latin typeface="Courier New" panose="02070309020205020404" pitchFamily="49" charset="0"/>
                <a:cs typeface="Courier New" panose="02070309020205020404" pitchFamily="49" charset="0"/>
              </a:rPr>
              <a:t>13 of 20: Hello, world!</a:t>
            </a:r>
          </a:p>
          <a:p>
            <a:pPr marL="0" indent="0">
              <a:buNone/>
            </a:pPr>
            <a:r>
              <a:rPr lang="en-US" sz="2000" dirty="0">
                <a:latin typeface="Courier New" panose="02070309020205020404" pitchFamily="49" charset="0"/>
                <a:cs typeface="Courier New" panose="02070309020205020404" pitchFamily="49" charset="0"/>
              </a:rPr>
              <a:t>19 of 20: Hello, world!</a:t>
            </a:r>
          </a:p>
        </p:txBody>
      </p:sp>
      <p:sp>
        <p:nvSpPr>
          <p:cNvPr id="5" name="Footer Placeholder 4"/>
          <p:cNvSpPr>
            <a:spLocks noGrp="1"/>
          </p:cNvSpPr>
          <p:nvPr>
            <p:ph type="ftr" sz="quarter" idx="10"/>
          </p:nvPr>
        </p:nvSpPr>
        <p:spPr/>
        <p:txBody>
          <a:bodyPr/>
          <a:lstStyle/>
          <a:p>
            <a:pPr>
              <a:defRPr/>
            </a:pPr>
            <a:r>
              <a:rPr lang="en-US" smtClean="0"/>
              <a:t>Supercomputing in Plain English: Distributed Par</a:t>
            </a:r>
          </a:p>
          <a:p>
            <a:pPr>
              <a:defRPr/>
            </a:pPr>
            <a:r>
              <a:rPr lang="en-US" smtClean="0"/>
              <a:t>Tue March 6 2018</a:t>
            </a:r>
            <a:endParaRPr lang="en-US" dirty="0"/>
          </a:p>
        </p:txBody>
      </p:sp>
      <p:sp>
        <p:nvSpPr>
          <p:cNvPr id="6" name="Slide Number Placeholder 5"/>
          <p:cNvSpPr>
            <a:spLocks noGrp="1"/>
          </p:cNvSpPr>
          <p:nvPr>
            <p:ph type="sldNum" sz="quarter" idx="11"/>
          </p:nvPr>
        </p:nvSpPr>
        <p:spPr/>
        <p:txBody>
          <a:bodyPr/>
          <a:lstStyle/>
          <a:p>
            <a:pPr>
              <a:defRPr/>
            </a:pPr>
            <a:fld id="{DA04F282-5D9D-4EB2-A4AC-1849A209E5C3}" type="slidenum">
              <a:rPr lang="en-US" smtClean="0"/>
              <a:pPr>
                <a:defRPr/>
              </a:pPr>
              <a:t>44</a:t>
            </a:fld>
            <a:endParaRPr lang="en-US"/>
          </a:p>
        </p:txBody>
      </p:sp>
      <p:cxnSp>
        <p:nvCxnSpPr>
          <p:cNvPr id="8" name="Straight Connector 7"/>
          <p:cNvCxnSpPr/>
          <p:nvPr/>
        </p:nvCxnSpPr>
        <p:spPr bwMode="auto">
          <a:xfrm>
            <a:off x="4454236" y="1295400"/>
            <a:ext cx="0" cy="38862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Tree>
    <p:extLst>
      <p:ext uri="{BB962C8B-B14F-4D97-AF65-F5344CB8AC3E}">
        <p14:creationId xmlns:p14="http://schemas.microsoft.com/office/powerpoint/2010/main" val="3655977057"/>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mtClean="0">
                <a:ea typeface="ＭＳ Ｐゴシック" pitchFamily="1" charset="-128"/>
              </a:rPr>
              <a:t>Example: Greetings</a:t>
            </a:r>
          </a:p>
        </p:txBody>
      </p:sp>
      <p:sp>
        <p:nvSpPr>
          <p:cNvPr id="75779" name="Rectangle 3"/>
          <p:cNvSpPr>
            <a:spLocks noGrp="1" noChangeArrowheads="1"/>
          </p:cNvSpPr>
          <p:nvPr>
            <p:ph idx="1"/>
          </p:nvPr>
        </p:nvSpPr>
        <p:spPr/>
        <p:txBody>
          <a:bodyPr/>
          <a:lstStyle/>
          <a:p>
            <a:pPr marL="609600" indent="-609600">
              <a:buClr>
                <a:schemeClr val="tx1"/>
              </a:buClr>
              <a:buSzTx/>
              <a:buFont typeface="Wingdings" pitchFamily="1" charset="2"/>
              <a:buAutoNum type="arabicPeriod"/>
            </a:pPr>
            <a:r>
              <a:rPr lang="en-US" dirty="0" smtClean="0">
                <a:ea typeface="ＭＳ Ｐゴシック" pitchFamily="1" charset="-128"/>
              </a:rPr>
              <a:t>Start the MPI system.</a:t>
            </a:r>
          </a:p>
          <a:p>
            <a:pPr marL="609600" indent="-609600">
              <a:buClr>
                <a:schemeClr val="tx1"/>
              </a:buClr>
              <a:buSzTx/>
              <a:buFont typeface="Wingdings" pitchFamily="1" charset="2"/>
              <a:buAutoNum type="arabicPeriod"/>
            </a:pPr>
            <a:r>
              <a:rPr lang="en-US" dirty="0" smtClean="0">
                <a:ea typeface="ＭＳ Ｐゴシック" pitchFamily="1" charset="-128"/>
              </a:rPr>
              <a:t>Get this process’s rank, and the number of processes.</a:t>
            </a:r>
          </a:p>
          <a:p>
            <a:pPr marL="609600" indent="-609600">
              <a:buClr>
                <a:schemeClr val="tx1"/>
              </a:buClr>
              <a:buSzTx/>
              <a:buFont typeface="Wingdings" pitchFamily="1" charset="2"/>
              <a:buAutoNum type="arabicPeriod"/>
            </a:pPr>
            <a:r>
              <a:rPr lang="en-US" dirty="0" smtClean="0">
                <a:ea typeface="ＭＳ Ｐゴシック" pitchFamily="1" charset="-128"/>
              </a:rPr>
              <a:t>If I’m </a:t>
            </a:r>
            <a:r>
              <a:rPr lang="en-US" b="1" u="sng" dirty="0" smtClean="0">
                <a:solidFill>
                  <a:srgbClr val="FF0000"/>
                </a:solidFill>
                <a:ea typeface="ＭＳ Ｐゴシック" pitchFamily="1" charset="-128"/>
              </a:rPr>
              <a:t>not</a:t>
            </a:r>
            <a:r>
              <a:rPr lang="en-US" dirty="0" smtClean="0">
                <a:solidFill>
                  <a:srgbClr val="000000"/>
                </a:solidFill>
                <a:ea typeface="ＭＳ Ｐゴシック" pitchFamily="1" charset="-128"/>
              </a:rPr>
              <a:t> </a:t>
            </a:r>
            <a:r>
              <a:rPr lang="en-US" dirty="0" smtClean="0">
                <a:ea typeface="ＭＳ Ｐゴシック" pitchFamily="1" charset="-128"/>
              </a:rPr>
              <a:t>the server process:</a:t>
            </a:r>
          </a:p>
          <a:p>
            <a:pPr marL="990600" lvl="1" indent="-533400">
              <a:buClr>
                <a:schemeClr val="tx1"/>
              </a:buClr>
              <a:buSzTx/>
              <a:buFont typeface="Wingdings" pitchFamily="1" charset="2"/>
              <a:buAutoNum type="arabicPeriod"/>
            </a:pPr>
            <a:r>
              <a:rPr lang="en-US" dirty="0" smtClean="0">
                <a:ea typeface="ＭＳ Ｐゴシック" pitchFamily="1" charset="-128"/>
              </a:rPr>
              <a:t>Create a greeting string.</a:t>
            </a:r>
          </a:p>
          <a:p>
            <a:pPr marL="990600" lvl="1" indent="-533400">
              <a:buClr>
                <a:schemeClr val="tx1"/>
              </a:buClr>
              <a:buSzTx/>
              <a:buFont typeface="Wingdings" pitchFamily="1" charset="2"/>
              <a:buAutoNum type="arabicPeriod"/>
            </a:pPr>
            <a:r>
              <a:rPr lang="en-US" dirty="0" smtClean="0">
                <a:ea typeface="ＭＳ Ｐゴシック" pitchFamily="1" charset="-128"/>
              </a:rPr>
              <a:t>Send it to the server process.</a:t>
            </a:r>
          </a:p>
          <a:p>
            <a:pPr marL="609600" indent="-609600">
              <a:buClr>
                <a:schemeClr val="tx1"/>
              </a:buClr>
              <a:buSzTx/>
              <a:buFont typeface="Wingdings" pitchFamily="1" charset="2"/>
              <a:buAutoNum type="arabicPeriod"/>
            </a:pPr>
            <a:r>
              <a:rPr lang="en-US" dirty="0" smtClean="0">
                <a:ea typeface="ＭＳ Ｐゴシック" pitchFamily="1" charset="-128"/>
              </a:rPr>
              <a:t>If </a:t>
            </a:r>
            <a:r>
              <a:rPr lang="en-US" dirty="0">
                <a:ea typeface="ＭＳ Ｐゴシック" pitchFamily="1" charset="-128"/>
              </a:rPr>
              <a:t>I</a:t>
            </a:r>
            <a:r>
              <a:rPr lang="en-US" dirty="0" smtClean="0">
                <a:ea typeface="ＭＳ Ｐゴシック" pitchFamily="1" charset="-128"/>
              </a:rPr>
              <a:t> </a:t>
            </a:r>
            <a:r>
              <a:rPr lang="en-US" b="1" u="sng" dirty="0" smtClean="0">
                <a:solidFill>
                  <a:schemeClr val="folHlink"/>
                </a:solidFill>
                <a:ea typeface="ＭＳ Ｐゴシック" pitchFamily="1" charset="-128"/>
              </a:rPr>
              <a:t>am</a:t>
            </a:r>
            <a:r>
              <a:rPr lang="en-US" dirty="0" smtClean="0">
                <a:ea typeface="ＭＳ Ｐゴシック" pitchFamily="1" charset="-128"/>
              </a:rPr>
              <a:t> the server process:</a:t>
            </a:r>
          </a:p>
          <a:p>
            <a:pPr marL="990600" lvl="1" indent="-533400">
              <a:buClr>
                <a:schemeClr val="tx1"/>
              </a:buClr>
              <a:buSzTx/>
              <a:buFont typeface="Wingdings" pitchFamily="1" charset="2"/>
              <a:buAutoNum type="arabicPeriod"/>
            </a:pPr>
            <a:r>
              <a:rPr lang="en-US" dirty="0" smtClean="0">
                <a:ea typeface="ＭＳ Ｐゴシック" pitchFamily="1" charset="-128"/>
              </a:rPr>
              <a:t>For each of the client processes:</a:t>
            </a:r>
          </a:p>
          <a:p>
            <a:pPr marL="1371600" lvl="2" indent="-457200">
              <a:buClr>
                <a:schemeClr val="tx1"/>
              </a:buClr>
              <a:buSzTx/>
              <a:buFont typeface="Wingdings" pitchFamily="1" charset="2"/>
              <a:buAutoNum type="arabicPeriod"/>
            </a:pPr>
            <a:r>
              <a:rPr lang="en-US" dirty="0" smtClean="0">
                <a:ea typeface="ＭＳ Ｐゴシック" pitchFamily="1" charset="-128"/>
              </a:rPr>
              <a:t>Receive its greeting string.</a:t>
            </a:r>
          </a:p>
          <a:p>
            <a:pPr marL="1371600" lvl="2" indent="-457200">
              <a:buClr>
                <a:schemeClr val="tx1"/>
              </a:buClr>
              <a:buSzTx/>
              <a:buFont typeface="Wingdings" pitchFamily="1" charset="2"/>
              <a:buAutoNum type="arabicPeriod"/>
            </a:pPr>
            <a:r>
              <a:rPr lang="en-US" dirty="0" smtClean="0">
                <a:ea typeface="ＭＳ Ｐゴシック" pitchFamily="1" charset="-128"/>
              </a:rPr>
              <a:t>Print its greeting string.</a:t>
            </a:r>
          </a:p>
          <a:p>
            <a:pPr marL="609600" indent="-609600">
              <a:buClr>
                <a:schemeClr val="tx1"/>
              </a:buClr>
              <a:buSzTx/>
              <a:buFont typeface="Wingdings" pitchFamily="1" charset="2"/>
              <a:buAutoNum type="arabicPeriod"/>
            </a:pPr>
            <a:r>
              <a:rPr lang="en-US" dirty="0" smtClean="0">
                <a:ea typeface="ＭＳ Ｐゴシック" pitchFamily="1" charset="-128"/>
              </a:rPr>
              <a:t>Shut down the MPI system.</a:t>
            </a:r>
          </a:p>
          <a:p>
            <a:pPr marL="0" indent="0">
              <a:buClr>
                <a:schemeClr val="tx1"/>
              </a:buClr>
              <a:buSzTx/>
              <a:buNone/>
            </a:pPr>
            <a:r>
              <a:rPr lang="en-US" dirty="0" smtClean="0">
                <a:ea typeface="ＭＳ Ｐゴシック" pitchFamily="1" charset="-128"/>
              </a:rPr>
              <a:t>See [1].</a:t>
            </a:r>
          </a:p>
        </p:txBody>
      </p:sp>
      <p:sp>
        <p:nvSpPr>
          <p:cNvPr id="7578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75781" name="Slide Number Placeholder 4"/>
          <p:cNvSpPr>
            <a:spLocks noGrp="1"/>
          </p:cNvSpPr>
          <p:nvPr>
            <p:ph type="sldNum" sz="quarter" idx="11"/>
          </p:nvPr>
        </p:nvSpPr>
        <p:spPr>
          <a:noFill/>
        </p:spPr>
        <p:txBody>
          <a:bodyPr/>
          <a:lstStyle/>
          <a:p>
            <a:fld id="{0F0CE59B-6461-4B55-BD90-060C30040B8A}" type="slidenum">
              <a:rPr lang="en-US"/>
              <a:pPr/>
              <a:t>45</a:t>
            </a:fld>
            <a:endParaRPr lang="en-US"/>
          </a:p>
        </p:txBody>
      </p:sp>
    </p:spTree>
    <p:custDataLst>
      <p:tags r:id="rId1"/>
    </p:custDataLst>
    <p:extLst>
      <p:ext uri="{BB962C8B-B14F-4D97-AF65-F5344CB8AC3E}">
        <p14:creationId xmlns:p14="http://schemas.microsoft.com/office/powerpoint/2010/main" val="17271111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latin typeface="Courier New" pitchFamily="1" charset="0"/>
                <a:ea typeface="ＭＳ Ｐゴシック" pitchFamily="1" charset="-128"/>
              </a:rPr>
              <a:t>greeting.c</a:t>
            </a:r>
            <a:endParaRPr lang="en-US" smtClean="0">
              <a:ea typeface="ＭＳ Ｐゴシック" pitchFamily="1" charset="-128"/>
            </a:endParaRPr>
          </a:p>
        </p:txBody>
      </p:sp>
      <p:sp>
        <p:nvSpPr>
          <p:cNvPr id="76803" name="Rectangle 3"/>
          <p:cNvSpPr>
            <a:spLocks noGrp="1" noChangeArrowheads="1"/>
          </p:cNvSpPr>
          <p:nvPr>
            <p:ph idx="1"/>
          </p:nvPr>
        </p:nvSpPr>
        <p:spPr>
          <a:xfrm>
            <a:off x="533400" y="1295400"/>
            <a:ext cx="8153400" cy="4800600"/>
          </a:xfrm>
        </p:spPr>
        <p:txBody>
          <a:bodyPr/>
          <a:lstStyle/>
          <a:p>
            <a:pPr>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buFont typeface="Wingdings" pitchFamily="1" charset="2"/>
              <a:buNone/>
            </a:pPr>
            <a:r>
              <a:rPr lang="en-US" sz="1600" b="1" dirty="0" smtClean="0">
                <a:solidFill>
                  <a:srgbClr val="000000"/>
                </a:solidFill>
                <a:latin typeface="Courier New" pitchFamily="1" charset="0"/>
                <a:ea typeface="ＭＳ Ｐゴシック" pitchFamily="1" charset="-128"/>
              </a:rPr>
              <a:t>#include &lt;</a:t>
            </a:r>
            <a:r>
              <a:rPr lang="en-US" sz="1600" b="1" dirty="0" err="1" smtClean="0">
                <a:solidFill>
                  <a:srgbClr val="000000"/>
                </a:solidFill>
                <a:latin typeface="Courier New" pitchFamily="1" charset="0"/>
                <a:ea typeface="ＭＳ Ｐゴシック" pitchFamily="1" charset="-128"/>
              </a:rPr>
              <a:t>stdio.h</a:t>
            </a:r>
            <a:r>
              <a:rPr lang="en-US" sz="1600" b="1" dirty="0" smtClean="0">
                <a:solidFill>
                  <a:srgbClr val="000000"/>
                </a:solidFill>
                <a:latin typeface="Courier New" pitchFamily="1" charset="0"/>
                <a:ea typeface="ＭＳ Ｐゴシック" pitchFamily="1" charset="-128"/>
              </a:rPr>
              <a:t>&gt;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#include &lt;</a:t>
            </a:r>
            <a:r>
              <a:rPr lang="en-US" sz="1600" b="1" dirty="0" err="1" smtClean="0">
                <a:solidFill>
                  <a:srgbClr val="000000"/>
                </a:solidFill>
                <a:latin typeface="Courier New" pitchFamily="1" charset="0"/>
                <a:ea typeface="ＭＳ Ｐゴシック" pitchFamily="1" charset="-128"/>
              </a:rPr>
              <a:t>string.h</a:t>
            </a:r>
            <a:r>
              <a:rPr lang="en-US" sz="1600" b="1" dirty="0" smtClean="0">
                <a:solidFill>
                  <a:srgbClr val="000000"/>
                </a:solidFill>
                <a:latin typeface="Courier New" pitchFamily="1" charset="0"/>
                <a:ea typeface="ＭＳ Ｐゴシック" pitchFamily="1" charset="-128"/>
              </a:rPr>
              <a:t>&gt;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#include &lt;</a:t>
            </a:r>
            <a:r>
              <a:rPr lang="en-US" sz="1600" b="1" dirty="0" err="1" smtClean="0">
                <a:solidFill>
                  <a:schemeClr val="folHlink"/>
                </a:solidFill>
                <a:latin typeface="Courier New" pitchFamily="1" charset="0"/>
                <a:ea typeface="ＭＳ Ｐゴシック" pitchFamily="1" charset="-128"/>
              </a:rPr>
              <a:t>mpi.h</a:t>
            </a:r>
            <a:r>
              <a:rPr lang="en-US" sz="1600" b="1" dirty="0" smtClean="0">
                <a:solidFill>
                  <a:srgbClr val="000000"/>
                </a:solidFill>
                <a:latin typeface="Courier New" pitchFamily="1" charset="0"/>
                <a:ea typeface="ＭＳ Ｐゴシック" pitchFamily="1" charset="-128"/>
              </a:rPr>
              <a:t>&gt;</a:t>
            </a:r>
          </a:p>
          <a:p>
            <a:pPr>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lnSpc>
                <a:spcPct val="40000"/>
              </a:lnSpc>
              <a:buFont typeface="Wingdings" pitchFamily="1" charset="2"/>
              <a:buNone/>
            </a:pP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main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argc</a:t>
            </a:r>
            <a:r>
              <a:rPr lang="en-US" sz="1600" b="1" dirty="0" smtClean="0">
                <a:solidFill>
                  <a:srgbClr val="000000"/>
                </a:solidFill>
                <a:latin typeface="Courier New" pitchFamily="1" charset="0"/>
                <a:ea typeface="ＭＳ Ｐゴシック" pitchFamily="1" charset="-128"/>
              </a:rPr>
              <a:t>, char* </a:t>
            </a:r>
            <a:r>
              <a:rPr lang="en-US" sz="1600" b="1" dirty="0" err="1" smtClean="0">
                <a:solidFill>
                  <a:srgbClr val="000000"/>
                </a:solidFill>
                <a:latin typeface="Courier New" pitchFamily="1" charset="0"/>
                <a:ea typeface="ＭＳ Ｐゴシック" pitchFamily="1" charset="-128"/>
              </a:rPr>
              <a:t>argv</a:t>
            </a:r>
            <a:r>
              <a:rPr lang="en-US" sz="16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const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maximum_message_length</a:t>
            </a:r>
            <a:r>
              <a:rPr lang="en-US" sz="1600" b="1" dirty="0" smtClean="0">
                <a:solidFill>
                  <a:srgbClr val="000000"/>
                </a:solidFill>
                <a:latin typeface="Courier New" pitchFamily="1" charset="0"/>
                <a:ea typeface="ＭＳ Ｐゴシック" pitchFamily="1" charset="-128"/>
              </a:rPr>
              <a:t> = 100;</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const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            =   0;</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char       message[maximum_message_length+1];</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chemeClr val="tx2"/>
                </a:solidFill>
                <a:latin typeface="Courier New" pitchFamily="1" charset="0"/>
                <a:ea typeface="ＭＳ Ｐゴシック" pitchFamily="1" charset="-128"/>
              </a:rPr>
              <a:t>MPI_Status</a:t>
            </a:r>
            <a:r>
              <a:rPr lang="en-US" sz="1600" b="1" dirty="0" smtClean="0">
                <a:solidFill>
                  <a:srgbClr val="000000"/>
                </a:solidFill>
                <a:latin typeface="Courier New" pitchFamily="1" charset="0"/>
                <a:ea typeface="ＭＳ Ｐゴシック" pitchFamily="1" charset="-128"/>
              </a:rPr>
              <a:t> status;           /* Info about receive status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 This process ID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        /* Number of processes in run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source;           /* Process ID to receive from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destination;      /* Process ID to send to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tag = 0;          /* Message ID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   /* Error code for MPI calls   */</a:t>
            </a:r>
          </a:p>
          <a:p>
            <a:pPr>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[work goes here]</a:t>
            </a:r>
          </a:p>
          <a:p>
            <a:pPr>
              <a:buFont typeface="Wingdings" pitchFamily="1" charset="2"/>
              <a:buNone/>
            </a:pPr>
            <a:r>
              <a:rPr lang="en-US" sz="1600" b="1" dirty="0" smtClean="0">
                <a:solidFill>
                  <a:srgbClr val="000000"/>
                </a:solidFill>
                <a:latin typeface="Courier New" pitchFamily="1" charset="0"/>
                <a:ea typeface="ＭＳ Ｐゴシック" pitchFamily="1" charset="-128"/>
              </a:rPr>
              <a:t>} /* main */</a:t>
            </a:r>
            <a:endParaRPr lang="en-US" sz="1600" dirty="0" smtClean="0">
              <a:solidFill>
                <a:srgbClr val="000000"/>
              </a:solidFill>
              <a:ea typeface="ＭＳ Ｐゴシック" pitchFamily="1" charset="-128"/>
            </a:endParaRPr>
          </a:p>
        </p:txBody>
      </p:sp>
      <p:sp>
        <p:nvSpPr>
          <p:cNvPr id="7680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76805" name="Slide Number Placeholder 4"/>
          <p:cNvSpPr>
            <a:spLocks noGrp="1"/>
          </p:cNvSpPr>
          <p:nvPr>
            <p:ph type="sldNum" sz="quarter" idx="11"/>
          </p:nvPr>
        </p:nvSpPr>
        <p:spPr>
          <a:noFill/>
        </p:spPr>
        <p:txBody>
          <a:bodyPr/>
          <a:lstStyle/>
          <a:p>
            <a:fld id="{A8C58AAB-7E0B-4A25-8E22-5856A6542974}" type="slidenum">
              <a:rPr lang="en-US"/>
              <a:pPr/>
              <a:t>46</a:t>
            </a:fld>
            <a:endParaRPr lang="en-US"/>
          </a:p>
        </p:txBody>
      </p:sp>
    </p:spTree>
    <p:custDataLst>
      <p:tags r:id="rId1"/>
    </p:custDataLst>
    <p:extLst>
      <p:ext uri="{BB962C8B-B14F-4D97-AF65-F5344CB8AC3E}">
        <p14:creationId xmlns:p14="http://schemas.microsoft.com/office/powerpoint/2010/main" val="127588885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dirty="0" smtClean="0">
                <a:ea typeface="ＭＳ Ｐゴシック" pitchFamily="1" charset="-128"/>
              </a:rPr>
              <a:t>Greetings Startup/Shutdown</a:t>
            </a:r>
          </a:p>
        </p:txBody>
      </p:sp>
      <p:sp>
        <p:nvSpPr>
          <p:cNvPr id="77827" name="Rectangle 3"/>
          <p:cNvSpPr>
            <a:spLocks noGrp="1" noChangeArrowheads="1"/>
          </p:cNvSpPr>
          <p:nvPr>
            <p:ph idx="1"/>
          </p:nvPr>
        </p:nvSpPr>
        <p:spPr/>
        <p:txBody>
          <a:bodyPr/>
          <a:lstStyle/>
          <a:p>
            <a:pPr>
              <a:buFont typeface="Wingdings" pitchFamily="1" charset="2"/>
              <a:buNone/>
            </a:pPr>
            <a:r>
              <a:rPr lang="en-US" sz="1600" b="1" i="1" dirty="0" smtClean="0">
                <a:solidFill>
                  <a:schemeClr val="hlink"/>
                </a:solidFill>
                <a:ea typeface="ＭＳ Ｐゴシック" pitchFamily="1" charset="-128"/>
              </a:rPr>
              <a:t>[header file includes]</a:t>
            </a:r>
          </a:p>
          <a:p>
            <a:pPr>
              <a:buFont typeface="Wingdings" pitchFamily="1" charset="2"/>
              <a:buNone/>
            </a:pP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main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argc</a:t>
            </a:r>
            <a:r>
              <a:rPr lang="en-US" sz="1600" b="1" dirty="0" smtClean="0">
                <a:solidFill>
                  <a:srgbClr val="000000"/>
                </a:solidFill>
                <a:latin typeface="Courier New" pitchFamily="1" charset="0"/>
                <a:ea typeface="ＭＳ Ｐゴシック" pitchFamily="1" charset="-128"/>
              </a:rPr>
              <a:t>, char* </a:t>
            </a:r>
            <a:r>
              <a:rPr lang="en-US" sz="1600" b="1" dirty="0" err="1" smtClean="0">
                <a:solidFill>
                  <a:srgbClr val="000000"/>
                </a:solidFill>
                <a:latin typeface="Courier New" pitchFamily="1" charset="0"/>
                <a:ea typeface="ＭＳ Ｐゴシック" pitchFamily="1" charset="-128"/>
              </a:rPr>
              <a:t>argv</a:t>
            </a:r>
            <a:r>
              <a:rPr lang="en-US" sz="1600" b="1" dirty="0" smtClean="0">
                <a:solidFill>
                  <a:srgbClr val="000000"/>
                </a:solidFill>
                <a:latin typeface="Courier New" pitchFamily="1" charset="0"/>
                <a:ea typeface="ＭＳ Ｐゴシック" pitchFamily="1" charset="-128"/>
              </a:rPr>
              <a:t>[])</a:t>
            </a:r>
          </a:p>
          <a:p>
            <a:pPr>
              <a:buFont typeface="Wingdings" pitchFamily="1" charset="2"/>
              <a:buNone/>
            </a:pPr>
            <a:r>
              <a:rPr lang="en-US" sz="1600" b="1" dirty="0" smtClean="0">
                <a:solidFill>
                  <a:srgbClr val="000000"/>
                </a:solidFill>
                <a:latin typeface="Courier New" pitchFamily="1" charset="0"/>
                <a:ea typeface="ＭＳ Ｐゴシック" pitchFamily="1" charset="-128"/>
              </a:rPr>
              <a:t>{ /* main */</a:t>
            </a:r>
          </a:p>
          <a:p>
            <a:pPr>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[declarations]</a:t>
            </a:r>
          </a:p>
          <a:p>
            <a:pPr>
              <a:buFont typeface="Wingdings" pitchFamily="1" charset="2"/>
              <a:buNone/>
            </a:pPr>
            <a:r>
              <a:rPr lang="en-US" sz="1600" dirty="0" smtClean="0">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 = </a:t>
            </a:r>
            <a:r>
              <a:rPr lang="en-US" sz="1600" b="1" dirty="0" err="1" smtClean="0">
                <a:solidFill>
                  <a:schemeClr val="folHlink"/>
                </a:solidFill>
                <a:latin typeface="Courier New" pitchFamily="1" charset="0"/>
                <a:ea typeface="ＭＳ Ｐゴシック" pitchFamily="1" charset="-128"/>
              </a:rPr>
              <a:t>MPI_Init</a:t>
            </a:r>
            <a:r>
              <a:rPr lang="en-US" sz="1600" b="1" dirty="0" smtClean="0">
                <a:solidFill>
                  <a:srgbClr val="000000"/>
                </a:solidFill>
                <a:latin typeface="Courier New" pitchFamily="1" charset="0"/>
                <a:ea typeface="ＭＳ Ｐゴシック" pitchFamily="1" charset="-128"/>
              </a:rPr>
              <a:t>(&amp;</a:t>
            </a:r>
            <a:r>
              <a:rPr lang="en-US" sz="1600" b="1" dirty="0" err="1" smtClean="0">
                <a:solidFill>
                  <a:srgbClr val="000000"/>
                </a:solidFill>
                <a:latin typeface="Courier New" pitchFamily="1" charset="0"/>
                <a:ea typeface="ＭＳ Ｐゴシック" pitchFamily="1" charset="-128"/>
              </a:rPr>
              <a:t>argc</a:t>
            </a:r>
            <a:r>
              <a:rPr lang="en-US" sz="1600" b="1" dirty="0" smtClean="0">
                <a:solidFill>
                  <a:srgbClr val="000000"/>
                </a:solidFill>
                <a:latin typeface="Courier New" pitchFamily="1" charset="0"/>
                <a:ea typeface="ＭＳ Ｐゴシック" pitchFamily="1" charset="-128"/>
              </a:rPr>
              <a:t>, &amp;</a:t>
            </a:r>
            <a:r>
              <a:rPr lang="en-US" sz="1600" b="1" dirty="0" err="1" smtClean="0">
                <a:solidFill>
                  <a:srgbClr val="000000"/>
                </a:solidFill>
                <a:latin typeface="Courier New" pitchFamily="1" charset="0"/>
                <a:ea typeface="ＭＳ Ｐゴシック" pitchFamily="1" charset="-128"/>
              </a:rPr>
              <a:t>argv</a:t>
            </a:r>
            <a:r>
              <a:rPr lang="en-US" sz="1600" b="1" dirty="0" smtClean="0">
                <a:solidFill>
                  <a:srgbClr val="000000"/>
                </a:solidFill>
                <a:latin typeface="Courier New" pitchFamily="1" charset="0"/>
                <a:ea typeface="ＭＳ Ｐゴシック" pitchFamily="1" charset="-128"/>
              </a:rPr>
              <a:t>);</a:t>
            </a:r>
          </a:p>
          <a:p>
            <a:pPr>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 = </a:t>
            </a:r>
            <a:r>
              <a:rPr lang="en-US" sz="1600" b="1" dirty="0" err="1" smtClean="0">
                <a:solidFill>
                  <a:schemeClr val="folHlink"/>
                </a:solidFill>
                <a:latin typeface="Courier New" pitchFamily="1" charset="0"/>
                <a:ea typeface="ＭＳ Ｐゴシック" pitchFamily="1" charset="-128"/>
              </a:rPr>
              <a:t>MPI_Comm_rank</a:t>
            </a:r>
            <a:r>
              <a:rPr lang="en-US" sz="1600" b="1" dirty="0" smtClean="0">
                <a:solidFill>
                  <a:srgbClr val="000000"/>
                </a:solidFill>
                <a:latin typeface="Courier New" pitchFamily="1" charset="0"/>
                <a:ea typeface="ＭＳ Ｐゴシック" pitchFamily="1" charset="-128"/>
              </a:rPr>
              <a:t>(</a:t>
            </a:r>
            <a:r>
              <a:rPr lang="en-US" sz="1600" b="1" dirty="0" smtClean="0">
                <a:solidFill>
                  <a:schemeClr val="folHlink"/>
                </a:solidFill>
                <a:latin typeface="Courier New" pitchFamily="1" charset="0"/>
                <a:ea typeface="ＭＳ Ｐゴシック" pitchFamily="1" charset="-128"/>
              </a:rPr>
              <a:t>MPI_COMM_WORLD</a:t>
            </a:r>
            <a:r>
              <a:rPr lang="en-US" sz="1600" b="1" dirty="0" smtClean="0">
                <a:solidFill>
                  <a:srgbClr val="000000"/>
                </a:solidFill>
                <a:latin typeface="Courier New" pitchFamily="1" charset="0"/>
                <a:ea typeface="ＭＳ Ｐゴシック" pitchFamily="1" charset="-128"/>
              </a:rPr>
              <a:t>, &amp;</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a:t>
            </a:r>
          </a:p>
          <a:p>
            <a:pPr>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 = </a:t>
            </a:r>
            <a:r>
              <a:rPr lang="en-US" sz="1600" b="1" dirty="0" err="1" smtClean="0">
                <a:solidFill>
                  <a:schemeClr val="folHlink"/>
                </a:solidFill>
                <a:latin typeface="Courier New" pitchFamily="1" charset="0"/>
                <a:ea typeface="ＭＳ Ｐゴシック" pitchFamily="1" charset="-128"/>
              </a:rPr>
              <a:t>MPI_Comm_size</a:t>
            </a:r>
            <a:r>
              <a:rPr lang="en-US" sz="1600" b="1" dirty="0" smtClean="0">
                <a:solidFill>
                  <a:srgbClr val="000000"/>
                </a:solidFill>
                <a:latin typeface="Courier New" pitchFamily="1" charset="0"/>
                <a:ea typeface="ＭＳ Ｐゴシック" pitchFamily="1" charset="-128"/>
              </a:rPr>
              <a:t>(</a:t>
            </a:r>
            <a:r>
              <a:rPr lang="en-US" sz="1600" b="1" dirty="0" smtClean="0">
                <a:solidFill>
                  <a:schemeClr val="folHlink"/>
                </a:solidFill>
                <a:latin typeface="Courier New" pitchFamily="1" charset="0"/>
                <a:ea typeface="ＭＳ Ｐゴシック" pitchFamily="1" charset="-128"/>
              </a:rPr>
              <a:t>MPI_COMM_WORLD</a:t>
            </a:r>
            <a:r>
              <a:rPr lang="en-US" sz="1600" b="1" dirty="0" smtClean="0">
                <a:solidFill>
                  <a:srgbClr val="000000"/>
                </a:solidFill>
                <a:latin typeface="Courier New" pitchFamily="1" charset="0"/>
                <a:ea typeface="ＭＳ Ｐゴシック" pitchFamily="1" charset="-128"/>
              </a:rPr>
              <a:t>, &amp;</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a:t>
            </a:r>
          </a:p>
          <a:p>
            <a:pPr>
              <a:buFont typeface="Wingdings" pitchFamily="1" charset="2"/>
              <a:buNone/>
            </a:pPr>
            <a:r>
              <a:rPr lang="en-US" sz="1600" b="1" dirty="0" smtClean="0">
                <a:solidFill>
                  <a:srgbClr val="000000"/>
                </a:solidFill>
                <a:latin typeface="Courier New" pitchFamily="1" charset="0"/>
                <a:ea typeface="ＭＳ Ｐゴシック" pitchFamily="1" charset="-128"/>
              </a:rPr>
              <a:t>  if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 {</a:t>
            </a:r>
          </a:p>
          <a:p>
            <a:pPr>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[work of each non-server (worker) process]</a:t>
            </a:r>
          </a:p>
          <a:p>
            <a:pPr>
              <a:buFont typeface="Wingdings" pitchFamily="1" charset="2"/>
              <a:buNone/>
            </a:pPr>
            <a:r>
              <a:rPr lang="en-US" sz="1600" b="1" dirty="0" smtClean="0">
                <a:latin typeface="Courier New" pitchFamily="1" charset="0"/>
                <a:ea typeface="ＭＳ Ｐゴシック" pitchFamily="1" charset="-128"/>
              </a:rPr>
              <a:t>  </a:t>
            </a:r>
            <a:r>
              <a:rPr lang="en-US" sz="1600" b="1" dirty="0" smtClean="0">
                <a:solidFill>
                  <a:srgbClr val="000000"/>
                </a:solidFill>
                <a:latin typeface="Courier New" pitchFamily="1" charset="0"/>
                <a:ea typeface="ＭＳ Ｐゴシック" pitchFamily="1" charset="-128"/>
              </a:rPr>
              <a:t>} /* if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 */</a:t>
            </a:r>
          </a:p>
          <a:p>
            <a:pPr>
              <a:buFont typeface="Wingdings" pitchFamily="1" charset="2"/>
              <a:buNone/>
            </a:pPr>
            <a:r>
              <a:rPr lang="en-US" sz="1600" b="1" dirty="0" smtClean="0">
                <a:solidFill>
                  <a:srgbClr val="000000"/>
                </a:solidFill>
                <a:latin typeface="Courier New" pitchFamily="1" charset="0"/>
                <a:ea typeface="ＭＳ Ｐゴシック" pitchFamily="1" charset="-128"/>
              </a:rPr>
              <a:t>  else {</a:t>
            </a:r>
          </a:p>
          <a:p>
            <a:pPr>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[work of server process]</a:t>
            </a:r>
          </a:p>
          <a:p>
            <a:pPr>
              <a:buFont typeface="Wingdings" pitchFamily="1" charset="2"/>
              <a:buNone/>
            </a:pPr>
            <a:r>
              <a:rPr lang="en-US" sz="1600" b="1" dirty="0" smtClean="0">
                <a:latin typeface="Courier New" pitchFamily="1" charset="0"/>
                <a:ea typeface="ＭＳ Ｐゴシック" pitchFamily="1" charset="-128"/>
              </a:rPr>
              <a:t>  </a:t>
            </a:r>
            <a:r>
              <a:rPr lang="en-US" sz="1600" b="1" dirty="0" smtClean="0">
                <a:solidFill>
                  <a:srgbClr val="000000"/>
                </a:solidFill>
                <a:latin typeface="Courier New" pitchFamily="1" charset="0"/>
                <a:ea typeface="ＭＳ Ｐゴシック" pitchFamily="1" charset="-128"/>
              </a:rPr>
              <a:t>} /* if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)…else */</a:t>
            </a:r>
          </a:p>
          <a:p>
            <a:pPr>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 = </a:t>
            </a:r>
            <a:r>
              <a:rPr lang="en-US" sz="1600" b="1" dirty="0" err="1" smtClean="0">
                <a:solidFill>
                  <a:schemeClr val="folHlink"/>
                </a:solidFill>
                <a:latin typeface="Courier New" pitchFamily="1" charset="0"/>
                <a:ea typeface="ＭＳ Ｐゴシック" pitchFamily="1" charset="-128"/>
              </a:rPr>
              <a:t>MPI_Finalize</a:t>
            </a:r>
            <a:r>
              <a:rPr lang="en-US" sz="1600" b="1" dirty="0" smtClean="0">
                <a:solidFill>
                  <a:srgbClr val="000000"/>
                </a:solidFill>
                <a:latin typeface="Courier New" pitchFamily="1" charset="0"/>
                <a:ea typeface="ＭＳ Ｐゴシック" pitchFamily="1" charset="-128"/>
              </a:rPr>
              <a:t>();</a:t>
            </a:r>
          </a:p>
          <a:p>
            <a:pPr>
              <a:buFont typeface="Wingdings" pitchFamily="1" charset="2"/>
              <a:buNone/>
            </a:pPr>
            <a:r>
              <a:rPr lang="en-US" sz="1600" b="1" dirty="0" smtClean="0">
                <a:solidFill>
                  <a:srgbClr val="000000"/>
                </a:solidFill>
                <a:latin typeface="Courier New" pitchFamily="1" charset="0"/>
                <a:ea typeface="ＭＳ Ｐゴシック" pitchFamily="1" charset="-128"/>
              </a:rPr>
              <a:t>} /* main */</a:t>
            </a:r>
          </a:p>
        </p:txBody>
      </p:sp>
      <p:sp>
        <p:nvSpPr>
          <p:cNvPr id="7782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77829" name="Slide Number Placeholder 4"/>
          <p:cNvSpPr>
            <a:spLocks noGrp="1"/>
          </p:cNvSpPr>
          <p:nvPr>
            <p:ph type="sldNum" sz="quarter" idx="11"/>
          </p:nvPr>
        </p:nvSpPr>
        <p:spPr>
          <a:noFill/>
        </p:spPr>
        <p:txBody>
          <a:bodyPr/>
          <a:lstStyle/>
          <a:p>
            <a:fld id="{222BB65D-C728-441C-BB3C-2582000EDC86}" type="slidenum">
              <a:rPr lang="en-US"/>
              <a:pPr/>
              <a:t>47</a:t>
            </a:fld>
            <a:endParaRPr lang="en-US"/>
          </a:p>
        </p:txBody>
      </p:sp>
    </p:spTree>
    <p:custDataLst>
      <p:tags r:id="rId1"/>
    </p:custDataLst>
    <p:extLst>
      <p:ext uri="{BB962C8B-B14F-4D97-AF65-F5344CB8AC3E}">
        <p14:creationId xmlns:p14="http://schemas.microsoft.com/office/powerpoint/2010/main" val="14168546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dirty="0" smtClean="0">
                <a:ea typeface="ＭＳ Ｐゴシック" pitchFamily="1" charset="-128"/>
              </a:rPr>
              <a:t>Greetings Client’s Work</a:t>
            </a:r>
          </a:p>
        </p:txBody>
      </p:sp>
      <p:sp>
        <p:nvSpPr>
          <p:cNvPr id="78851" name="Rectangle 3"/>
          <p:cNvSpPr>
            <a:spLocks noGrp="1" noChangeArrowheads="1"/>
          </p:cNvSpPr>
          <p:nvPr>
            <p:ph idx="1"/>
          </p:nvPr>
        </p:nvSpPr>
        <p:spPr/>
        <p:txBody>
          <a:bodyPr/>
          <a:lstStyle/>
          <a:p>
            <a:pPr>
              <a:lnSpc>
                <a:spcPct val="80000"/>
              </a:lnSpc>
              <a:buFont typeface="Wingdings" pitchFamily="1" charset="2"/>
              <a:buNone/>
            </a:pPr>
            <a:r>
              <a:rPr lang="en-US" sz="1600" b="1" i="1" smtClean="0">
                <a:solidFill>
                  <a:schemeClr val="hlink"/>
                </a:solidFill>
                <a:ea typeface="ＭＳ Ｐゴシック" pitchFamily="1" charset="-128"/>
              </a:rPr>
              <a:t>[header file includes]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a:t>
            </a:r>
          </a:p>
          <a:p>
            <a:pPr>
              <a:lnSpc>
                <a:spcPct val="80000"/>
              </a:lnSpc>
              <a:buFont typeface="Wingdings" pitchFamily="1" charset="2"/>
              <a:buNone/>
            </a:pPr>
            <a:r>
              <a:rPr lang="en-US" sz="1600" b="1" i="1" smtClean="0">
                <a:ea typeface="ＭＳ Ｐゴシック" pitchFamily="1" charset="-128"/>
              </a:rPr>
              <a:t>    </a:t>
            </a:r>
            <a:r>
              <a:rPr lang="en-US" sz="1600" b="1" i="1" smtClean="0">
                <a:solidFill>
                  <a:schemeClr val="hlink"/>
                </a:solidFill>
                <a:ea typeface="ＭＳ Ｐゴシック" pitchFamily="1" charset="-128"/>
              </a:rPr>
              <a:t>[MPI startup (</a:t>
            </a:r>
            <a:r>
              <a:rPr lang="en-US" sz="1600" b="1" smtClean="0">
                <a:solidFill>
                  <a:schemeClr val="folHlink"/>
                </a:solidFill>
                <a:latin typeface="Courier New" pitchFamily="1" charset="0"/>
                <a:ea typeface="ＭＳ Ｐゴシック" pitchFamily="1" charset="-128"/>
              </a:rPr>
              <a:t>MPI_Init</a:t>
            </a:r>
            <a:r>
              <a:rPr lang="en-US" sz="1600" b="1" smtClean="0">
                <a:ea typeface="ＭＳ Ｐゴシック" pitchFamily="1" charset="-128"/>
              </a:rPr>
              <a:t> </a:t>
            </a:r>
            <a:r>
              <a:rPr lang="en-US" sz="1600" b="1" i="1" smtClean="0">
                <a:solidFill>
                  <a:schemeClr val="hlink"/>
                </a:solidFill>
                <a:ea typeface="ＭＳ Ｐゴシック" pitchFamily="1" charset="-128"/>
              </a:rPr>
              <a:t>etc)]</a:t>
            </a:r>
            <a:endParaRPr lang="en-US" sz="1600" b="1" i="1" smtClean="0">
              <a:solidFill>
                <a:schemeClr val="hlink"/>
              </a:solidFill>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sprintf(message, "Greetings from process #%d!",</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my_rank);</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destination = server_rank;</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MPI_Send</a:t>
            </a:r>
            <a:r>
              <a:rPr lang="en-US" sz="1600" b="1" smtClean="0">
                <a:solidFill>
                  <a:srgbClr val="000000"/>
                </a:solidFill>
                <a:latin typeface="Courier New" pitchFamily="1" charset="0"/>
                <a:ea typeface="ＭＳ Ｐゴシック" pitchFamily="1" charset="-128"/>
              </a:rPr>
              <a:t>(message, strlen(message) + 1, </a:t>
            </a:r>
            <a:r>
              <a:rPr lang="en-US" sz="1600" b="1" smtClean="0">
                <a:solidFill>
                  <a:schemeClr val="folHlink"/>
                </a:solidFill>
                <a:latin typeface="Courier New" pitchFamily="1" charset="0"/>
                <a:ea typeface="ＭＳ Ｐゴシック" pitchFamily="1" charset="-128"/>
              </a:rPr>
              <a:t>MPI_CHAR</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destination, tag, </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else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server process]</a:t>
            </a:r>
          </a:p>
          <a:p>
            <a:pPr>
              <a:lnSpc>
                <a:spcPct val="8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server_rank)…else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885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78853" name="Slide Number Placeholder 4"/>
          <p:cNvSpPr>
            <a:spLocks noGrp="1"/>
          </p:cNvSpPr>
          <p:nvPr>
            <p:ph type="sldNum" sz="quarter" idx="11"/>
          </p:nvPr>
        </p:nvSpPr>
        <p:spPr>
          <a:noFill/>
        </p:spPr>
        <p:txBody>
          <a:bodyPr/>
          <a:lstStyle/>
          <a:p>
            <a:fld id="{5E9967D7-6BE2-40E8-8991-56472DE95D1F}" type="slidenum">
              <a:rPr lang="en-US"/>
              <a:pPr/>
              <a:t>48</a:t>
            </a:fld>
            <a:endParaRPr lang="en-US"/>
          </a:p>
        </p:txBody>
      </p:sp>
    </p:spTree>
    <p:custDataLst>
      <p:tags r:id="rId1"/>
    </p:custDataLst>
    <p:extLst>
      <p:ext uri="{BB962C8B-B14F-4D97-AF65-F5344CB8AC3E}">
        <p14:creationId xmlns:p14="http://schemas.microsoft.com/office/powerpoint/2010/main" val="576053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dirty="0" smtClean="0">
                <a:ea typeface="ＭＳ Ｐゴシック" pitchFamily="1" charset="-128"/>
              </a:rPr>
              <a:t>Greetings Server’s Work</a:t>
            </a:r>
          </a:p>
        </p:txBody>
      </p:sp>
      <p:sp>
        <p:nvSpPr>
          <p:cNvPr id="79875"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z="1600" b="1" i="1" dirty="0" smtClean="0">
                <a:solidFill>
                  <a:schemeClr val="hlink"/>
                </a:solidFill>
                <a:ea typeface="ＭＳ Ｐゴシック" pitchFamily="1" charset="-128"/>
              </a:rPr>
              <a:t>[header file includes]</a:t>
            </a:r>
          </a:p>
          <a:p>
            <a:pPr>
              <a:lnSpc>
                <a:spcPct val="70000"/>
              </a:lnSpc>
              <a:buFont typeface="Wingdings" pitchFamily="1" charset="2"/>
              <a:buNone/>
            </a:pP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main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argc</a:t>
            </a:r>
            <a:r>
              <a:rPr lang="en-US" sz="1600" b="1" dirty="0" smtClean="0">
                <a:solidFill>
                  <a:srgbClr val="000000"/>
                </a:solidFill>
                <a:latin typeface="Courier New" pitchFamily="1" charset="0"/>
                <a:ea typeface="ＭＳ Ｐゴシック" pitchFamily="1" charset="-128"/>
              </a:rPr>
              <a:t>, char* </a:t>
            </a:r>
            <a:r>
              <a:rPr lang="en-US" sz="1600" b="1" dirty="0" err="1" smtClean="0">
                <a:solidFill>
                  <a:srgbClr val="000000"/>
                </a:solidFill>
                <a:latin typeface="Courier New" pitchFamily="1" charset="0"/>
                <a:ea typeface="ＭＳ Ｐゴシック" pitchFamily="1" charset="-128"/>
              </a:rPr>
              <a:t>argv</a:t>
            </a:r>
            <a:r>
              <a:rPr lang="en-US" sz="16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[declarations, MPI startup]</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if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[work of each client process]</a:t>
            </a:r>
            <a:endParaRPr lang="en-US" sz="1600" b="1" i="1" dirty="0" smtClean="0">
              <a:solidFill>
                <a:schemeClr val="hlink"/>
              </a:solidFill>
              <a:latin typeface="Courier New" pitchFamily="1" charset="0"/>
              <a:ea typeface="ＭＳ Ｐゴシック" pitchFamily="1" charset="-128"/>
            </a:endParaRPr>
          </a:p>
          <a:p>
            <a:pPr>
              <a:lnSpc>
                <a:spcPct val="70000"/>
              </a:lnSpc>
              <a:buFont typeface="Wingdings" pitchFamily="1" charset="2"/>
              <a:buNone/>
            </a:pPr>
            <a:r>
              <a:rPr lang="en-US" sz="1600" b="1" dirty="0" smtClean="0">
                <a:latin typeface="Courier New" pitchFamily="1" charset="0"/>
                <a:ea typeface="ＭＳ Ｐゴシック" pitchFamily="1" charset="-128"/>
              </a:rPr>
              <a:t>  </a:t>
            </a:r>
            <a:r>
              <a:rPr lang="en-US" sz="1600" b="1" dirty="0" smtClean="0">
                <a:solidFill>
                  <a:srgbClr val="000000"/>
                </a:solidFill>
                <a:latin typeface="Courier New" pitchFamily="1" charset="0"/>
                <a:ea typeface="ＭＳ Ｐゴシック" pitchFamily="1" charset="-128"/>
              </a:rPr>
              <a:t>} /* if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else {</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for (source = 0; source &lt; </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if (source !=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chemeClr val="folHlink"/>
                </a:solidFill>
                <a:latin typeface="Courier New" pitchFamily="1" charset="0"/>
                <a:ea typeface="ＭＳ Ｐゴシック" pitchFamily="1" charset="-128"/>
              </a:rPr>
              <a:t>MPI_Recv</a:t>
            </a:r>
            <a:r>
              <a:rPr lang="en-US" sz="1600" b="1" dirty="0" smtClean="0">
                <a:solidFill>
                  <a:srgbClr val="000000"/>
                </a:solidFill>
                <a:latin typeface="Courier New" pitchFamily="1" charset="0"/>
                <a:ea typeface="ＭＳ Ｐゴシック" pitchFamily="1" charset="-128"/>
              </a:rPr>
              <a:t>(message, </a:t>
            </a:r>
            <a:r>
              <a:rPr lang="en-US" sz="1600" b="1" dirty="0" err="1" smtClean="0">
                <a:solidFill>
                  <a:srgbClr val="000000"/>
                </a:solidFill>
                <a:latin typeface="Courier New" pitchFamily="1" charset="0"/>
                <a:ea typeface="ＭＳ Ｐゴシック" pitchFamily="1" charset="-128"/>
              </a:rPr>
              <a:t>maximum_message_length</a:t>
            </a:r>
            <a:r>
              <a:rPr lang="en-US" sz="16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smtClean="0">
                <a:solidFill>
                  <a:schemeClr val="folHlink"/>
                </a:solidFill>
                <a:latin typeface="Courier New" pitchFamily="1" charset="0"/>
                <a:ea typeface="ＭＳ Ｐゴシック" pitchFamily="1" charset="-128"/>
              </a:rPr>
              <a:t>MPI_CHAR</a:t>
            </a:r>
            <a:r>
              <a:rPr lang="en-US" sz="1600" b="1" dirty="0" smtClean="0">
                <a:solidFill>
                  <a:srgbClr val="000000"/>
                </a:solidFill>
                <a:latin typeface="Courier New" pitchFamily="1" charset="0"/>
                <a:ea typeface="ＭＳ Ｐゴシック" pitchFamily="1" charset="-128"/>
              </a:rPr>
              <a:t>, source, tag, </a:t>
            </a:r>
            <a:r>
              <a:rPr lang="en-US" sz="1600" b="1" dirty="0" smtClean="0">
                <a:solidFill>
                  <a:schemeClr val="folHlink"/>
                </a:solidFill>
                <a:latin typeface="Courier New" pitchFamily="1" charset="0"/>
                <a:ea typeface="ＭＳ Ｐゴシック" pitchFamily="1" charset="-128"/>
              </a:rPr>
              <a:t>MPI_COMM_WORLD</a:t>
            </a:r>
            <a:r>
              <a:rPr lang="en-US" sz="16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fprintf</a:t>
            </a:r>
            <a:r>
              <a:rPr lang="en-US" sz="1600" b="1" dirty="0" smtClean="0">
                <a:solidFill>
                  <a:srgbClr val="000000"/>
                </a:solidFill>
                <a:latin typeface="Courier New" pitchFamily="1" charset="0"/>
                <a:ea typeface="ＭＳ Ｐゴシック" pitchFamily="1" charset="-128"/>
              </a:rPr>
              <a:t>(</a:t>
            </a:r>
            <a:r>
              <a:rPr lang="en-US" sz="1600" b="1" dirty="0" err="1" smtClean="0">
                <a:solidFill>
                  <a:srgbClr val="000000"/>
                </a:solidFill>
                <a:latin typeface="Courier New" pitchFamily="1" charset="0"/>
                <a:ea typeface="ＭＳ Ｐゴシック" pitchFamily="1" charset="-128"/>
              </a:rPr>
              <a:t>stderr</a:t>
            </a:r>
            <a:r>
              <a:rPr lang="en-US" sz="16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 /* if (source !=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 /* for source */</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 /* if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)…else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 = </a:t>
            </a:r>
            <a:r>
              <a:rPr lang="en-US" sz="1600" b="1" dirty="0" err="1" smtClean="0">
                <a:solidFill>
                  <a:schemeClr val="folHlink"/>
                </a:solidFill>
                <a:latin typeface="Courier New" pitchFamily="1" charset="0"/>
                <a:ea typeface="ＭＳ Ｐゴシック" pitchFamily="1" charset="-128"/>
              </a:rPr>
              <a:t>MPI_Finalize</a:t>
            </a:r>
            <a:r>
              <a:rPr lang="en-US" sz="16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 main */</a:t>
            </a:r>
          </a:p>
        </p:txBody>
      </p:sp>
      <p:sp>
        <p:nvSpPr>
          <p:cNvPr id="7987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79877" name="Slide Number Placeholder 4"/>
          <p:cNvSpPr>
            <a:spLocks noGrp="1"/>
          </p:cNvSpPr>
          <p:nvPr>
            <p:ph type="sldNum" sz="quarter" idx="11"/>
          </p:nvPr>
        </p:nvSpPr>
        <p:spPr>
          <a:noFill/>
        </p:spPr>
        <p:txBody>
          <a:bodyPr/>
          <a:lstStyle/>
          <a:p>
            <a:fld id="{7C6A2687-E2B2-47ED-A228-1433FA7342C0}" type="slidenum">
              <a:rPr lang="en-US"/>
              <a:pPr/>
              <a:t>49</a:t>
            </a:fld>
            <a:endParaRPr lang="en-US"/>
          </a:p>
        </p:txBody>
      </p:sp>
    </p:spTree>
    <p:custDataLst>
      <p:tags r:id="rId1"/>
    </p:custDataLst>
    <p:extLst>
      <p:ext uri="{BB962C8B-B14F-4D97-AF65-F5344CB8AC3E}">
        <p14:creationId xmlns:p14="http://schemas.microsoft.com/office/powerpoint/2010/main" val="509222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5</a:t>
            </a:fld>
            <a:endParaRPr lang="en-US"/>
          </a:p>
        </p:txBody>
      </p:sp>
      <p:sp>
        <p:nvSpPr>
          <p:cNvPr id="452610" name="Rectangle 2"/>
          <p:cNvSpPr>
            <a:spLocks noGrp="1" noChangeArrowheads="1"/>
          </p:cNvSpPr>
          <p:nvPr>
            <p:ph type="title"/>
          </p:nvPr>
        </p:nvSpPr>
        <p:spPr/>
        <p:txBody>
          <a:bodyPr/>
          <a:lstStyle/>
          <a:p>
            <a:r>
              <a:rPr lang="en-US" sz="3600" dirty="0" smtClean="0"/>
              <a:t>Zoom</a:t>
            </a:r>
            <a:endParaRPr lang="en-US" sz="3600" dirty="0"/>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Go to:</a:t>
            </a:r>
          </a:p>
          <a:p>
            <a:pPr algn="ctr">
              <a:buFont typeface="Wingdings" pitchFamily="2" charset="2"/>
              <a:buNone/>
            </a:pPr>
            <a:r>
              <a:rPr lang="en-US" b="1" dirty="0" smtClean="0">
                <a:latin typeface="Courier New" panose="02070309020205020404" pitchFamily="49" charset="0"/>
                <a:cs typeface="Courier New" panose="02070309020205020404" pitchFamily="49" charset="0"/>
                <a:hlinkClick r:id="rId3"/>
              </a:rPr>
              <a:t>http://zoom.us/j/979158478</a:t>
            </a:r>
            <a:endParaRPr lang="en-US" b="1" dirty="0" smtClean="0">
              <a:latin typeface="Courier New" panose="02070309020205020404" pitchFamily="49" charset="0"/>
              <a:cs typeface="Courier New" panose="02070309020205020404" pitchFamily="49" charset="0"/>
            </a:endParaRPr>
          </a:p>
          <a:p>
            <a:pPr>
              <a:buNone/>
            </a:pPr>
            <a:endParaRPr lang="en-US" dirty="0" smtClean="0"/>
          </a:p>
          <a:p>
            <a:pPr>
              <a:buNone/>
            </a:pPr>
            <a:r>
              <a:rPr lang="en-US" dirty="0" smtClean="0"/>
              <a:t>Many </a:t>
            </a:r>
            <a:r>
              <a:rPr lang="en-US" dirty="0"/>
              <a:t>thanks </a:t>
            </a:r>
            <a:r>
              <a:rPr lang="en-US" dirty="0" smtClean="0"/>
              <a:t>Eddie </a:t>
            </a:r>
            <a:r>
              <a:rPr lang="en-US" dirty="0" err="1" smtClean="0"/>
              <a:t>Huebsch</a:t>
            </a:r>
            <a:r>
              <a:rPr lang="en-US" dirty="0" smtClean="0"/>
              <a:t>, OU CIO, </a:t>
            </a:r>
            <a:r>
              <a:rPr lang="en-US" dirty="0"/>
              <a:t>for providing this</a:t>
            </a:r>
            <a:r>
              <a:rPr lang="en-US" dirty="0" smtClean="0"/>
              <a:t>.</a:t>
            </a:r>
          </a:p>
          <a:p>
            <a:pPr>
              <a:buNone/>
            </a:pPr>
            <a:endParaRPr lang="en-US" dirty="0"/>
          </a:p>
          <a:p>
            <a:pPr>
              <a:buNone/>
            </a:pPr>
            <a:endParaRPr lang="en-US" dirty="0" smtClean="0"/>
          </a:p>
          <a:p>
            <a:pPr>
              <a:buNone/>
            </a:pPr>
            <a:endParaRPr lang="en-US" dirty="0" smtClean="0"/>
          </a:p>
          <a:p>
            <a:pPr>
              <a:buNone/>
            </a:pPr>
            <a:r>
              <a:rPr lang="en-US" b="1" dirty="0" smtClean="0"/>
              <a:t>PLEASE </a:t>
            </a:r>
            <a:r>
              <a:rPr lang="en-US" b="1" dirty="0"/>
              <a:t>MUTE YOURSELF.</a:t>
            </a:r>
          </a:p>
          <a:p>
            <a:pPr>
              <a:buNone/>
            </a:pPr>
            <a:r>
              <a:rPr lang="en-US" b="1" dirty="0"/>
              <a:t>PLEASE MUTE YOURSELF.</a:t>
            </a:r>
          </a:p>
          <a:p>
            <a:pPr>
              <a:buNone/>
            </a:pPr>
            <a:r>
              <a:rPr lang="en-US" b="1" dirty="0"/>
              <a:t>PLEASE MUTE YOURSELF</a:t>
            </a:r>
            <a:r>
              <a:rPr lang="en-US" b="1" dirty="0" smtClean="0"/>
              <a:t>.</a:t>
            </a:r>
            <a:endParaRPr lang="en-US" dirty="0"/>
          </a:p>
        </p:txBody>
      </p:sp>
    </p:spTree>
    <p:extLst>
      <p:ext uri="{BB962C8B-B14F-4D97-AF65-F5344CB8AC3E}">
        <p14:creationId xmlns:p14="http://schemas.microsoft.com/office/powerpoint/2010/main" val="2412491610"/>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3600" smtClean="0">
                <a:ea typeface="ＭＳ Ｐゴシック" pitchFamily="1" charset="-128"/>
              </a:rPr>
              <a:t>How an MPI Run Works</a:t>
            </a:r>
          </a:p>
        </p:txBody>
      </p:sp>
      <p:sp>
        <p:nvSpPr>
          <p:cNvPr id="80899" name="Rectangle 3"/>
          <p:cNvSpPr>
            <a:spLocks noGrp="1" noChangeArrowheads="1"/>
          </p:cNvSpPr>
          <p:nvPr>
            <p:ph idx="1"/>
          </p:nvPr>
        </p:nvSpPr>
        <p:spPr/>
        <p:txBody>
          <a:bodyPr/>
          <a:lstStyle/>
          <a:p>
            <a:r>
              <a:rPr lang="en-US" smtClean="0">
                <a:ea typeface="ＭＳ Ｐゴシック" pitchFamily="1" charset="-128"/>
              </a:rPr>
              <a:t>Every process gets a copy of the executable:                </a:t>
            </a:r>
            <a:r>
              <a:rPr lang="en-US" b="1" i="1" u="sng" smtClean="0">
                <a:ea typeface="ＭＳ Ｐゴシック" pitchFamily="1" charset="-128"/>
              </a:rPr>
              <a:t>Single Program, Multiple Data</a:t>
            </a:r>
            <a:r>
              <a:rPr lang="en-US" smtClean="0">
                <a:ea typeface="ＭＳ Ｐゴシック" pitchFamily="1" charset="-128"/>
              </a:rPr>
              <a:t> (SPMD).</a:t>
            </a:r>
          </a:p>
          <a:p>
            <a:r>
              <a:rPr lang="en-US" smtClean="0">
                <a:ea typeface="ＭＳ Ｐゴシック" pitchFamily="1" charset="-128"/>
              </a:rPr>
              <a:t>They all start executing it.</a:t>
            </a:r>
          </a:p>
          <a:p>
            <a:r>
              <a:rPr lang="en-US" smtClean="0">
                <a:ea typeface="ＭＳ Ｐゴシック" pitchFamily="1" charset="-128"/>
              </a:rPr>
              <a:t>Each looks at its own rank to determine which part of the problem to work on.</a:t>
            </a:r>
          </a:p>
          <a:p>
            <a:r>
              <a:rPr lang="en-US" smtClean="0">
                <a:ea typeface="ＭＳ Ｐゴシック" pitchFamily="1" charset="-128"/>
              </a:rPr>
              <a:t>Each process works </a:t>
            </a:r>
            <a:r>
              <a:rPr lang="en-US" b="1" u="sng" smtClean="0">
                <a:ea typeface="ＭＳ Ｐゴシック" pitchFamily="1" charset="-128"/>
              </a:rPr>
              <a:t>completely independently</a:t>
            </a:r>
            <a:r>
              <a:rPr lang="en-US" smtClean="0">
                <a:ea typeface="ＭＳ Ｐゴシック" pitchFamily="1" charset="-128"/>
              </a:rPr>
              <a:t> of the other processes, except when communicating.</a:t>
            </a:r>
          </a:p>
        </p:txBody>
      </p:sp>
      <p:sp>
        <p:nvSpPr>
          <p:cNvPr id="8090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80901" name="Slide Number Placeholder 4"/>
          <p:cNvSpPr>
            <a:spLocks noGrp="1"/>
          </p:cNvSpPr>
          <p:nvPr>
            <p:ph type="sldNum" sz="quarter" idx="11"/>
          </p:nvPr>
        </p:nvSpPr>
        <p:spPr>
          <a:noFill/>
        </p:spPr>
        <p:txBody>
          <a:bodyPr/>
          <a:lstStyle/>
          <a:p>
            <a:fld id="{2FAEDFFF-BB7C-4CA0-B563-D51E0C64E85E}" type="slidenum">
              <a:rPr lang="en-US"/>
              <a:pPr/>
              <a:t>50</a:t>
            </a:fld>
            <a:endParaRPr lang="en-US"/>
          </a:p>
        </p:txBody>
      </p:sp>
    </p:spTree>
    <p:extLst>
      <p:ext uri="{BB962C8B-B14F-4D97-AF65-F5344CB8AC3E}">
        <p14:creationId xmlns:p14="http://schemas.microsoft.com/office/powerpoint/2010/main" val="18630825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81923" name="Rectangle 3"/>
          <p:cNvSpPr>
            <a:spLocks noGrp="1" noChangeArrowheads="1"/>
          </p:cNvSpPr>
          <p:nvPr>
            <p:ph idx="1"/>
          </p:nvPr>
        </p:nvSpPr>
        <p:spPr>
          <a:xfrm>
            <a:off x="609600" y="1219200"/>
            <a:ext cx="7924800" cy="4648200"/>
          </a:xfrm>
        </p:spPr>
        <p:txBody>
          <a:bodyPr/>
          <a:lstStyle/>
          <a:p>
            <a:pPr>
              <a:spcBef>
                <a:spcPts val="0"/>
              </a:spcBef>
              <a:buFont typeface="Wingdings" pitchFamily="1" charset="2"/>
              <a:buNone/>
            </a:pP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chemeClr val="folHlink"/>
                </a:solidFill>
                <a:latin typeface="Courier New" pitchFamily="1" charset="0"/>
                <a:ea typeface="ＭＳ Ｐゴシック" pitchFamily="1" charset="-128"/>
              </a:rPr>
              <a:t>mpicc</a:t>
            </a:r>
            <a:r>
              <a:rPr lang="en-US" sz="1600" b="1" dirty="0" smtClean="0">
                <a:latin typeface="Courier New" pitchFamily="1" charset="0"/>
                <a:ea typeface="ＭＳ Ｐゴシック" pitchFamily="1" charset="-128"/>
              </a:rPr>
              <a:t>  -o  </a:t>
            </a:r>
            <a:r>
              <a:rPr lang="en-US" sz="1600" b="1" dirty="0" err="1" smtClean="0">
                <a:latin typeface="Courier New" pitchFamily="1" charset="0"/>
                <a:ea typeface="ＭＳ Ｐゴシック" pitchFamily="1" charset="-128"/>
              </a:rPr>
              <a:t>greeting_mpi</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greeting.c</a:t>
            </a:r>
            <a:endParaRPr lang="en-US" sz="1600" b="1" dirty="0" smtClean="0">
              <a:solidFill>
                <a:srgbClr val="0000CC"/>
              </a:solidFill>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latin typeface="Courier New" pitchFamily="1" charset="0"/>
                <a:ea typeface="ＭＳ Ｐゴシック" pitchFamily="1" charset="-128"/>
              </a:rPr>
              <a:t>  </a:t>
            </a:r>
            <a:r>
              <a:rPr lang="en-US" sz="1600" b="1" dirty="0" smtClean="0">
                <a:solidFill>
                  <a:srgbClr val="0000CC"/>
                </a:solidFill>
                <a:latin typeface="Courier New" pitchFamily="1" charset="0"/>
                <a:ea typeface="ＭＳ Ｐゴシック" pitchFamily="1" charset="-128"/>
              </a:rPr>
              <a:t>-np</a:t>
            </a:r>
            <a:r>
              <a:rPr lang="en-US" sz="1600" b="1" dirty="0" smtClean="0">
                <a:latin typeface="Courier New" pitchFamily="1" charset="0"/>
                <a:ea typeface="ＭＳ Ｐゴシック" pitchFamily="1" charset="-128"/>
              </a:rPr>
              <a:t>  1  </a:t>
            </a:r>
            <a:r>
              <a:rPr lang="en-US" sz="1600" b="1" dirty="0" err="1" smtClean="0">
                <a:latin typeface="Courier New" pitchFamily="1" charset="0"/>
                <a:ea typeface="ＭＳ Ｐゴシック" pitchFamily="1" charset="-128"/>
              </a:rPr>
              <a:t>greeting_mpi</a:t>
            </a:r>
            <a:endParaRPr lang="en-US" sz="1600" b="1" dirty="0" smtClean="0">
              <a:latin typeface="Courier New" pitchFamily="1" charset="0"/>
              <a:ea typeface="ＭＳ Ｐゴシック" pitchFamily="1" charset="-128"/>
            </a:endParaRPr>
          </a:p>
          <a:p>
            <a:pPr>
              <a:lnSpc>
                <a:spcPct val="15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solidFill>
                  <a:srgbClr val="0000CC"/>
                </a:solidFill>
                <a:latin typeface="Courier New" pitchFamily="1" charset="0"/>
                <a:ea typeface="ＭＳ Ｐゴシック" pitchFamily="1" charset="-128"/>
              </a:rPr>
              <a:t>  -np</a:t>
            </a:r>
            <a:r>
              <a:rPr lang="en-US" sz="1600" b="1" dirty="0" smtClean="0">
                <a:latin typeface="Courier New" pitchFamily="1" charset="0"/>
                <a:ea typeface="ＭＳ Ｐゴシック" pitchFamily="1" charset="-128"/>
              </a:rPr>
              <a:t>  2  </a:t>
            </a:r>
            <a:r>
              <a:rPr lang="en-US" sz="1600" b="1" dirty="0" err="1" smtClean="0">
                <a:latin typeface="Courier New" pitchFamily="1" charset="0"/>
                <a:ea typeface="ＭＳ Ｐゴシック" pitchFamily="1" charset="-128"/>
              </a:rPr>
              <a:t>greeting_mpi</a:t>
            </a: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#1!</a:t>
            </a:r>
          </a:p>
          <a:p>
            <a:pPr>
              <a:lnSpc>
                <a:spcPct val="15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solidFill>
                  <a:srgbClr val="0000CC"/>
                </a:solidFill>
                <a:latin typeface="Courier New" pitchFamily="1" charset="0"/>
                <a:ea typeface="ＭＳ Ｐゴシック" pitchFamily="1" charset="-128"/>
              </a:rPr>
              <a:t>  -np</a:t>
            </a:r>
            <a:r>
              <a:rPr lang="en-US" sz="1600" b="1" dirty="0" smtClean="0">
                <a:latin typeface="Courier New" pitchFamily="1" charset="0"/>
                <a:ea typeface="ＭＳ Ｐゴシック" pitchFamily="1" charset="-128"/>
              </a:rPr>
              <a:t>  3  </a:t>
            </a:r>
            <a:r>
              <a:rPr lang="en-US" sz="1600" b="1" dirty="0" err="1" smtClean="0">
                <a:latin typeface="Courier New" pitchFamily="1" charset="0"/>
                <a:ea typeface="ＭＳ Ｐゴシック" pitchFamily="1" charset="-128"/>
              </a:rPr>
              <a:t>greeting_mpi</a:t>
            </a: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#1!</a:t>
            </a: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#2!</a:t>
            </a:r>
          </a:p>
          <a:p>
            <a:pPr>
              <a:lnSpc>
                <a:spcPct val="15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solidFill>
                  <a:srgbClr val="0000CC"/>
                </a:solidFill>
                <a:latin typeface="Courier New" pitchFamily="1" charset="0"/>
                <a:ea typeface="ＭＳ Ｐゴシック" pitchFamily="1" charset="-128"/>
              </a:rPr>
              <a:t>  -np</a:t>
            </a:r>
            <a:r>
              <a:rPr lang="en-US" sz="1600" b="1" dirty="0" smtClean="0">
                <a:latin typeface="Courier New" pitchFamily="1" charset="0"/>
                <a:ea typeface="ＭＳ Ｐゴシック" pitchFamily="1" charset="-128"/>
              </a:rPr>
              <a:t>  4  </a:t>
            </a:r>
            <a:r>
              <a:rPr lang="en-US" sz="1600" b="1" dirty="0" err="1" smtClean="0">
                <a:latin typeface="Courier New" pitchFamily="1" charset="0"/>
                <a:ea typeface="ＭＳ Ｐゴシック" pitchFamily="1" charset="-128"/>
              </a:rPr>
              <a:t>greeting_mpi</a:t>
            </a: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#1!</a:t>
            </a: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#2!</a:t>
            </a: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#3!</a:t>
            </a:r>
          </a:p>
          <a:p>
            <a:pPr>
              <a:buFont typeface="Wingdings" pitchFamily="1" charset="2"/>
              <a:buNone/>
            </a:pPr>
            <a:r>
              <a:rPr lang="en-US" b="1" u="sng" dirty="0" smtClean="0">
                <a:ea typeface="ＭＳ Ｐゴシック" pitchFamily="1" charset="-128"/>
              </a:rPr>
              <a:t>Note</a:t>
            </a:r>
            <a:r>
              <a:rPr lang="en-US" dirty="0" smtClean="0">
                <a:ea typeface="ＭＳ Ｐゴシック" pitchFamily="1" charset="-128"/>
              </a:rPr>
              <a:t>:  The compile command and the run command vary from platform to platform.</a:t>
            </a:r>
          </a:p>
          <a:p>
            <a:pPr>
              <a:buFont typeface="Wingdings" pitchFamily="1" charset="2"/>
              <a:buNone/>
            </a:pPr>
            <a:r>
              <a:rPr lang="en-US" dirty="0" smtClean="0">
                <a:ea typeface="ＭＳ Ｐゴシック" pitchFamily="1" charset="-128"/>
              </a:rPr>
              <a:t>This </a:t>
            </a:r>
            <a:r>
              <a:rPr lang="en-US" b="1" u="sng" dirty="0" smtClean="0">
                <a:ea typeface="ＭＳ Ｐゴシック" pitchFamily="1" charset="-128"/>
              </a:rPr>
              <a:t>ISN’T</a:t>
            </a:r>
            <a:r>
              <a:rPr lang="en-US" dirty="0" smtClean="0">
                <a:ea typeface="ＭＳ Ｐゴシック" pitchFamily="1" charset="-128"/>
              </a:rPr>
              <a:t> how you run MPI on Schooner.</a:t>
            </a:r>
          </a:p>
        </p:txBody>
      </p:sp>
      <p:sp>
        <p:nvSpPr>
          <p:cNvPr id="8192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81925" name="Slide Number Placeholder 4"/>
          <p:cNvSpPr>
            <a:spLocks noGrp="1"/>
          </p:cNvSpPr>
          <p:nvPr>
            <p:ph type="sldNum" sz="quarter" idx="11"/>
          </p:nvPr>
        </p:nvSpPr>
        <p:spPr>
          <a:noFill/>
        </p:spPr>
        <p:txBody>
          <a:bodyPr/>
          <a:lstStyle/>
          <a:p>
            <a:fld id="{E3218AC9-D008-4CC9-BF00-170D60859C31}" type="slidenum">
              <a:rPr lang="en-US"/>
              <a:pPr/>
              <a:t>51</a:t>
            </a:fld>
            <a:endParaRPr lang="en-US"/>
          </a:p>
        </p:txBody>
      </p:sp>
    </p:spTree>
    <p:custDataLst>
      <p:tags r:id="rId1"/>
    </p:custDataLst>
    <p:extLst>
      <p:ext uri="{BB962C8B-B14F-4D97-AF65-F5344CB8AC3E}">
        <p14:creationId xmlns:p14="http://schemas.microsoft.com/office/powerpoint/2010/main" val="92017113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mtClean="0">
                <a:ea typeface="ＭＳ Ｐゴシック" pitchFamily="1" charset="-128"/>
              </a:rPr>
              <a:t>Why is Rank #0 the Server?</a:t>
            </a:r>
          </a:p>
        </p:txBody>
      </p:sp>
      <p:sp>
        <p:nvSpPr>
          <p:cNvPr id="82947" name="Rectangle 3"/>
          <p:cNvSpPr>
            <a:spLocks noGrp="1" noChangeArrowheads="1"/>
          </p:cNvSpPr>
          <p:nvPr>
            <p:ph idx="1"/>
          </p:nvPr>
        </p:nvSpPr>
        <p:spPr>
          <a:xfrm>
            <a:off x="304800" y="1371600"/>
            <a:ext cx="8478838" cy="4648200"/>
          </a:xfrm>
        </p:spPr>
        <p:txBody>
          <a:bodyPr/>
          <a:lstStyle/>
          <a:p>
            <a:pPr>
              <a:lnSpc>
                <a:spcPct val="80000"/>
              </a:lnSpc>
              <a:spcBef>
                <a:spcPts val="300"/>
              </a:spcBef>
              <a:buFont typeface="Wingdings" pitchFamily="1" charset="2"/>
              <a:buNone/>
            </a:pPr>
            <a:r>
              <a:rPr lang="en-US" b="1" dirty="0" smtClean="0">
                <a:solidFill>
                  <a:srgbClr val="000000"/>
                </a:solidFill>
                <a:latin typeface="Courier New" pitchFamily="1" charset="0"/>
                <a:ea typeface="ＭＳ Ｐゴシック" pitchFamily="1" charset="-128"/>
              </a:rPr>
              <a:t> </a:t>
            </a:r>
            <a:r>
              <a:rPr lang="en-US" b="1" dirty="0" err="1" smtClean="0">
                <a:solidFill>
                  <a:srgbClr val="000000"/>
                </a:solidFill>
                <a:latin typeface="Courier New" pitchFamily="1" charset="0"/>
                <a:ea typeface="ＭＳ Ｐゴシック" pitchFamily="1" charset="-128"/>
              </a:rPr>
              <a:t>const</a:t>
            </a:r>
            <a:r>
              <a:rPr lang="en-US" b="1" dirty="0" smtClean="0">
                <a:solidFill>
                  <a:srgbClr val="000000"/>
                </a:solidFill>
                <a:latin typeface="Courier New" pitchFamily="1" charset="0"/>
                <a:ea typeface="ＭＳ Ｐゴシック" pitchFamily="1" charset="-128"/>
              </a:rPr>
              <a:t> </a:t>
            </a:r>
            <a:r>
              <a:rPr lang="en-US" b="1" dirty="0" err="1" smtClean="0">
                <a:solidFill>
                  <a:srgbClr val="000000"/>
                </a:solidFill>
                <a:latin typeface="Courier New" pitchFamily="1" charset="0"/>
                <a:ea typeface="ＭＳ Ｐゴシック" pitchFamily="1" charset="-128"/>
              </a:rPr>
              <a:t>int</a:t>
            </a:r>
            <a:r>
              <a:rPr lang="en-US" b="1" dirty="0" smtClean="0">
                <a:solidFill>
                  <a:srgbClr val="000000"/>
                </a:solidFill>
                <a:latin typeface="Courier New" pitchFamily="1" charset="0"/>
                <a:ea typeface="ＭＳ Ｐゴシック" pitchFamily="1" charset="-128"/>
              </a:rPr>
              <a:t> </a:t>
            </a:r>
            <a:r>
              <a:rPr lang="en-US" b="1" dirty="0" err="1" smtClean="0">
                <a:solidFill>
                  <a:srgbClr val="000000"/>
                </a:solidFill>
                <a:latin typeface="Courier New" pitchFamily="1" charset="0"/>
                <a:ea typeface="ＭＳ Ｐゴシック" pitchFamily="1" charset="-128"/>
              </a:rPr>
              <a:t>server_rank</a:t>
            </a:r>
            <a:r>
              <a:rPr lang="en-US" b="1" dirty="0" smtClean="0">
                <a:solidFill>
                  <a:srgbClr val="000000"/>
                </a:solidFill>
                <a:latin typeface="Courier New" pitchFamily="1" charset="0"/>
                <a:ea typeface="ＭＳ Ｐゴシック" pitchFamily="1" charset="-128"/>
              </a:rPr>
              <a:t> = 0;</a:t>
            </a:r>
            <a:endParaRPr lang="en-US" dirty="0" smtClean="0">
              <a:solidFill>
                <a:srgbClr val="000000"/>
              </a:solidFill>
              <a:ea typeface="ＭＳ Ｐゴシック" pitchFamily="1" charset="-128"/>
            </a:endParaRPr>
          </a:p>
          <a:p>
            <a:pPr>
              <a:spcBef>
                <a:spcPts val="300"/>
              </a:spcBef>
              <a:buFont typeface="Wingdings" pitchFamily="1" charset="2"/>
              <a:buNone/>
            </a:pPr>
            <a:r>
              <a:rPr lang="en-US" dirty="0" smtClean="0">
                <a:ea typeface="ＭＳ Ｐゴシック" pitchFamily="1" charset="-128"/>
              </a:rPr>
              <a:t>By convention, if an MPI program uses a client-server approach, then the server process has rank (process ID) #0.  </a:t>
            </a:r>
            <a:r>
              <a:rPr lang="en-US" b="1" u="sng" dirty="0" smtClean="0">
                <a:ea typeface="ＭＳ Ｐゴシック" pitchFamily="1" charset="-128"/>
              </a:rPr>
              <a:t>Why?</a:t>
            </a:r>
          </a:p>
          <a:p>
            <a:pPr>
              <a:spcBef>
                <a:spcPts val="300"/>
              </a:spcBef>
              <a:buFont typeface="Wingdings" pitchFamily="1" charset="2"/>
              <a:buNone/>
            </a:pPr>
            <a:r>
              <a:rPr lang="en-US" dirty="0" smtClean="0">
                <a:ea typeface="ＭＳ Ｐゴシック" pitchFamily="1" charset="-128"/>
              </a:rPr>
              <a:t>A run must use at least one process but can use multiple processes.</a:t>
            </a:r>
          </a:p>
          <a:p>
            <a:pPr>
              <a:lnSpc>
                <a:spcPct val="80000"/>
              </a:lnSpc>
              <a:spcBef>
                <a:spcPts val="300"/>
              </a:spcBef>
              <a:buFont typeface="Wingdings" pitchFamily="1" charset="2"/>
              <a:buNone/>
            </a:pPr>
            <a:r>
              <a:rPr lang="en-US" dirty="0" smtClean="0">
                <a:ea typeface="ＭＳ Ｐゴシック" pitchFamily="1" charset="-128"/>
              </a:rPr>
              <a:t>Process ranks are 0 through </a:t>
            </a:r>
            <a:r>
              <a:rPr lang="en-US" i="1" dirty="0" smtClean="0">
                <a:ea typeface="ＭＳ Ｐゴシック" pitchFamily="1" charset="-128"/>
              </a:rPr>
              <a:t>N</a:t>
            </a:r>
            <a:r>
              <a:rPr lang="en-US" i="1" baseline="-25000" dirty="0" smtClean="0">
                <a:ea typeface="ＭＳ Ｐゴシック" pitchFamily="1" charset="-128"/>
              </a:rPr>
              <a:t>p</a:t>
            </a:r>
            <a:r>
              <a:rPr lang="en-US" dirty="0" smtClean="0">
                <a:ea typeface="ＭＳ Ｐゴシック" pitchFamily="1" charset="-128"/>
              </a:rPr>
              <a:t>-1, for </a:t>
            </a:r>
            <a:r>
              <a:rPr lang="en-US" i="1" dirty="0" smtClean="0">
                <a:ea typeface="ＭＳ Ｐゴシック" pitchFamily="1" charset="-128"/>
              </a:rPr>
              <a:t>N</a:t>
            </a:r>
            <a:r>
              <a:rPr lang="en-US" i="1" baseline="-25000" dirty="0" smtClean="0">
                <a:ea typeface="ＭＳ Ｐゴシック" pitchFamily="1" charset="-128"/>
              </a:rPr>
              <a:t>p </a:t>
            </a:r>
            <a:r>
              <a:rPr lang="en-US" u="sng" dirty="0" smtClean="0">
                <a:ea typeface="ＭＳ Ｐゴシック" pitchFamily="1" charset="-128"/>
              </a:rPr>
              <a:t>&gt;</a:t>
            </a:r>
            <a:r>
              <a:rPr lang="en-US" dirty="0" smtClean="0">
                <a:ea typeface="ＭＳ Ｐゴシック" pitchFamily="1" charset="-128"/>
              </a:rPr>
              <a:t>1 ,                            where </a:t>
            </a:r>
            <a:r>
              <a:rPr lang="en-US" i="1" dirty="0">
                <a:ea typeface="ＭＳ Ｐゴシック" pitchFamily="1" charset="-128"/>
              </a:rPr>
              <a:t>N</a:t>
            </a:r>
            <a:r>
              <a:rPr lang="en-US" i="1" baseline="-25000" dirty="0">
                <a:ea typeface="ＭＳ Ｐゴシック" pitchFamily="1" charset="-128"/>
              </a:rPr>
              <a:t>p</a:t>
            </a:r>
            <a:r>
              <a:rPr lang="en-US" dirty="0" smtClean="0">
                <a:ea typeface="ＭＳ Ｐゴシック" pitchFamily="1" charset="-128"/>
              </a:rPr>
              <a:t> is the number of processes in the run.</a:t>
            </a:r>
          </a:p>
          <a:p>
            <a:pPr>
              <a:spcBef>
                <a:spcPts val="300"/>
              </a:spcBef>
              <a:buFont typeface="Wingdings" pitchFamily="1" charset="2"/>
              <a:buNone/>
            </a:pPr>
            <a:r>
              <a:rPr lang="en-US" dirty="0" smtClean="0">
                <a:ea typeface="ＭＳ Ｐゴシック" pitchFamily="1" charset="-128"/>
              </a:rPr>
              <a:t>Therefore, every MPI run has a process with rank #0.</a:t>
            </a:r>
          </a:p>
          <a:p>
            <a:pPr>
              <a:spcBef>
                <a:spcPts val="300"/>
              </a:spcBef>
              <a:buFont typeface="Wingdings" pitchFamily="1" charset="2"/>
              <a:buNone/>
            </a:pPr>
            <a:r>
              <a:rPr lang="en-US" b="1" u="sng" dirty="0" smtClean="0">
                <a:ea typeface="ＭＳ Ｐゴシック" pitchFamily="1" charset="-128"/>
              </a:rPr>
              <a:t>Note</a:t>
            </a:r>
            <a:r>
              <a:rPr lang="en-US" dirty="0" smtClean="0">
                <a:ea typeface="ＭＳ Ｐゴシック" pitchFamily="1" charset="-128"/>
              </a:rPr>
              <a:t>: Every MPI run also has a process with rank </a:t>
            </a:r>
            <a:r>
              <a:rPr lang="en-US" i="1" dirty="0" smtClean="0">
                <a:ea typeface="ＭＳ Ｐゴシック" pitchFamily="1" charset="-128"/>
              </a:rPr>
              <a:t>N</a:t>
            </a:r>
            <a:r>
              <a:rPr lang="en-US" i="1" baseline="-25000" dirty="0" smtClean="0">
                <a:ea typeface="ＭＳ Ｐゴシック" pitchFamily="1" charset="-128"/>
              </a:rPr>
              <a:t>p</a:t>
            </a:r>
            <a:r>
              <a:rPr lang="en-US" dirty="0" smtClean="0">
                <a:ea typeface="ＭＳ Ｐゴシック" pitchFamily="1" charset="-128"/>
              </a:rPr>
              <a:t>-1, so you could use </a:t>
            </a:r>
            <a:r>
              <a:rPr lang="en-US" i="1" dirty="0" smtClean="0">
                <a:ea typeface="ＭＳ Ｐゴシック" pitchFamily="1" charset="-128"/>
              </a:rPr>
              <a:t>N</a:t>
            </a:r>
            <a:r>
              <a:rPr lang="en-US" i="1" baseline="-25000" dirty="0" smtClean="0">
                <a:ea typeface="ＭＳ Ｐゴシック" pitchFamily="1" charset="-128"/>
              </a:rPr>
              <a:t>p</a:t>
            </a:r>
            <a:r>
              <a:rPr lang="en-US" dirty="0" smtClean="0">
                <a:ea typeface="ＭＳ Ｐゴシック" pitchFamily="1" charset="-128"/>
              </a:rPr>
              <a:t>-1 as the server instead of 0 … but no one does.</a:t>
            </a:r>
          </a:p>
        </p:txBody>
      </p:sp>
      <p:sp>
        <p:nvSpPr>
          <p:cNvPr id="8294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82949" name="Slide Number Placeholder 4"/>
          <p:cNvSpPr>
            <a:spLocks noGrp="1"/>
          </p:cNvSpPr>
          <p:nvPr>
            <p:ph type="sldNum" sz="quarter" idx="11"/>
          </p:nvPr>
        </p:nvSpPr>
        <p:spPr>
          <a:noFill/>
        </p:spPr>
        <p:txBody>
          <a:bodyPr/>
          <a:lstStyle/>
          <a:p>
            <a:fld id="{1F0B2978-F089-4A4D-816D-964CF7DAC169}" type="slidenum">
              <a:rPr lang="en-US"/>
              <a:pPr/>
              <a:t>52</a:t>
            </a:fld>
            <a:endParaRPr lang="en-US"/>
          </a:p>
        </p:txBody>
      </p:sp>
    </p:spTree>
    <p:custDataLst>
      <p:tags r:id="rId1"/>
    </p:custDataLst>
    <p:extLst>
      <p:ext uri="{BB962C8B-B14F-4D97-AF65-F5344CB8AC3E}">
        <p14:creationId xmlns:p14="http://schemas.microsoft.com/office/powerpoint/2010/main" val="9198362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ea typeface="ＭＳ Ｐゴシック" pitchFamily="1" charset="-128"/>
              </a:rPr>
              <a:t>Does There Have to be a Server?</a:t>
            </a:r>
          </a:p>
        </p:txBody>
      </p:sp>
      <p:sp>
        <p:nvSpPr>
          <p:cNvPr id="83971" name="Rectangle 3"/>
          <p:cNvSpPr>
            <a:spLocks noGrp="1" noChangeArrowheads="1"/>
          </p:cNvSpPr>
          <p:nvPr>
            <p:ph idx="1"/>
          </p:nvPr>
        </p:nvSpPr>
        <p:spPr/>
        <p:txBody>
          <a:bodyPr/>
          <a:lstStyle/>
          <a:p>
            <a:pPr>
              <a:buFont typeface="Wingdings" pitchFamily="1" charset="2"/>
              <a:buNone/>
            </a:pPr>
            <a:r>
              <a:rPr lang="en-US" dirty="0" smtClean="0">
                <a:ea typeface="ＭＳ Ｐゴシック" pitchFamily="1" charset="-128"/>
              </a:rPr>
              <a:t>There </a:t>
            </a:r>
            <a:r>
              <a:rPr lang="en-US" b="1" u="sng" dirty="0" smtClean="0">
                <a:ea typeface="ＭＳ Ｐゴシック" pitchFamily="1" charset="-128"/>
              </a:rPr>
              <a:t>DOESN’T</a:t>
            </a:r>
            <a:r>
              <a:rPr lang="en-US" dirty="0" smtClean="0">
                <a:ea typeface="ＭＳ Ｐゴシック" pitchFamily="1" charset="-128"/>
              </a:rPr>
              <a:t> have to be a server.</a:t>
            </a:r>
          </a:p>
          <a:p>
            <a:pPr>
              <a:buFont typeface="Wingdings" pitchFamily="1" charset="2"/>
              <a:buNone/>
            </a:pPr>
            <a:r>
              <a:rPr lang="en-US" dirty="0" smtClean="0">
                <a:ea typeface="ＭＳ Ｐゴシック" pitchFamily="1" charset="-128"/>
              </a:rPr>
              <a:t>It’s perfectly possible to write an MPI code that has no server as such.</a:t>
            </a:r>
          </a:p>
          <a:p>
            <a:pPr>
              <a:buFont typeface="Wingdings" pitchFamily="1" charset="2"/>
              <a:buNone/>
            </a:pPr>
            <a:r>
              <a:rPr lang="en-US" dirty="0" smtClean="0">
                <a:ea typeface="ＭＳ Ｐゴシック" pitchFamily="1" charset="-128"/>
              </a:rPr>
              <a:t>For example, weather forecasting and other transport codes typically share most duties equally, and likewise chemistry and astronomy codes.</a:t>
            </a:r>
          </a:p>
          <a:p>
            <a:pPr>
              <a:buFont typeface="Wingdings" pitchFamily="1" charset="2"/>
              <a:buNone/>
            </a:pPr>
            <a:r>
              <a:rPr lang="en-US" dirty="0" smtClean="0">
                <a:ea typeface="ＭＳ Ｐゴシック" pitchFamily="1" charset="-128"/>
              </a:rPr>
              <a:t>In practice, though, most codes use rank #0 to do things like small scale I/O, since it’s typically more efficient                to have one process read small files and then           broadcast small input data to the other processes, or            to gather the output data and write it to disk.</a:t>
            </a:r>
          </a:p>
        </p:txBody>
      </p:sp>
      <p:sp>
        <p:nvSpPr>
          <p:cNvPr id="8397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83973" name="Slide Number Placeholder 4"/>
          <p:cNvSpPr>
            <a:spLocks noGrp="1"/>
          </p:cNvSpPr>
          <p:nvPr>
            <p:ph type="sldNum" sz="quarter" idx="11"/>
          </p:nvPr>
        </p:nvSpPr>
        <p:spPr>
          <a:noFill/>
        </p:spPr>
        <p:txBody>
          <a:bodyPr/>
          <a:lstStyle/>
          <a:p>
            <a:fld id="{81D4536A-CB7B-44EA-8E8E-9AB2EEDE3CB5}" type="slidenum">
              <a:rPr lang="en-US"/>
              <a:pPr/>
              <a:t>53</a:t>
            </a:fld>
            <a:endParaRPr lang="en-US"/>
          </a:p>
        </p:txBody>
      </p:sp>
    </p:spTree>
    <p:custDataLst>
      <p:tags r:id="rId1"/>
    </p:custDataLst>
    <p:extLst>
      <p:ext uri="{BB962C8B-B14F-4D97-AF65-F5344CB8AC3E}">
        <p14:creationId xmlns:p14="http://schemas.microsoft.com/office/powerpoint/2010/main" val="10414737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smtClean="0">
                <a:ea typeface="ＭＳ Ｐゴシック" pitchFamily="1" charset="-128"/>
              </a:rPr>
              <a:t>Why “Rank?”</a:t>
            </a:r>
          </a:p>
        </p:txBody>
      </p:sp>
      <p:sp>
        <p:nvSpPr>
          <p:cNvPr id="84995" name="Rectangle 3"/>
          <p:cNvSpPr>
            <a:spLocks noGrp="1" noChangeArrowheads="1"/>
          </p:cNvSpPr>
          <p:nvPr>
            <p:ph idx="1"/>
          </p:nvPr>
        </p:nvSpPr>
        <p:spPr>
          <a:xfrm>
            <a:off x="684213" y="1441450"/>
            <a:ext cx="7775575" cy="4578350"/>
          </a:xfrm>
        </p:spPr>
        <p:txBody>
          <a:bodyPr/>
          <a:lstStyle/>
          <a:p>
            <a:pPr>
              <a:buFont typeface="Wingdings" pitchFamily="1" charset="2"/>
              <a:buNone/>
            </a:pPr>
            <a:r>
              <a:rPr lang="en-US" smtClean="0">
                <a:ea typeface="ＭＳ Ｐゴシック" pitchFamily="1" charset="-128"/>
              </a:rPr>
              <a:t>Why does MPI use the term </a:t>
            </a:r>
            <a:r>
              <a:rPr lang="en-US" b="1" i="1" u="sng" smtClean="0">
                <a:solidFill>
                  <a:schemeClr val="hlink"/>
                </a:solidFill>
                <a:ea typeface="ＭＳ Ｐゴシック" pitchFamily="1" charset="-128"/>
              </a:rPr>
              <a:t>rank</a:t>
            </a:r>
            <a:r>
              <a:rPr lang="en-US" smtClean="0">
                <a:ea typeface="ＭＳ Ｐゴシック" pitchFamily="1" charset="-128"/>
              </a:rPr>
              <a:t> to refer to process ID?</a:t>
            </a:r>
          </a:p>
          <a:p>
            <a:pPr>
              <a:lnSpc>
                <a:spcPct val="90000"/>
              </a:lnSpc>
              <a:buFont typeface="Wingdings" pitchFamily="1" charset="2"/>
              <a:buNone/>
            </a:pPr>
            <a:r>
              <a:rPr lang="en-US" smtClean="0">
                <a:ea typeface="ＭＳ Ｐゴシック" pitchFamily="1" charset="-128"/>
              </a:rPr>
              <a:t>In general, a process has an identifier that is assigned by the operating system (for example, Unix), and that is unrelated to MPI:</a:t>
            </a:r>
          </a:p>
          <a:p>
            <a:pPr>
              <a:lnSpc>
                <a:spcPct val="60000"/>
              </a:lnSpc>
              <a:buFont typeface="Wingdings" pitchFamily="1" charset="2"/>
              <a:buNone/>
            </a:pPr>
            <a:r>
              <a:rPr lang="en-US" b="1" smtClean="0">
                <a:latin typeface="Courier New" pitchFamily="1" charset="0"/>
                <a:ea typeface="ＭＳ Ｐゴシック" pitchFamily="1" charset="-128"/>
              </a:rPr>
              <a:t>% ps</a:t>
            </a:r>
          </a:p>
          <a:p>
            <a:pPr>
              <a:lnSpc>
                <a:spcPct val="60000"/>
              </a:lnSpc>
              <a:buFont typeface="Wingdings" pitchFamily="1" charset="2"/>
              <a:buNone/>
            </a:pPr>
            <a:r>
              <a:rPr lang="en-US" b="1" smtClean="0">
                <a:latin typeface="Courier New" pitchFamily="1" charset="0"/>
                <a:ea typeface="ＭＳ Ｐゴシック" pitchFamily="1" charset="-128"/>
              </a:rPr>
              <a:t>        PID TTY     TIME CMD</a:t>
            </a:r>
          </a:p>
          <a:p>
            <a:pPr>
              <a:lnSpc>
                <a:spcPct val="70000"/>
              </a:lnSpc>
              <a:buFont typeface="Wingdings" pitchFamily="1" charset="2"/>
              <a:buNone/>
            </a:pPr>
            <a:r>
              <a:rPr lang="en-US" b="1" smtClean="0">
                <a:latin typeface="Courier New" pitchFamily="1" charset="0"/>
                <a:ea typeface="ＭＳ Ｐゴシック" pitchFamily="1" charset="-128"/>
              </a:rPr>
              <a:t>   52170812 ttyq57  0:01 tcsh</a:t>
            </a:r>
          </a:p>
          <a:p>
            <a:pPr>
              <a:lnSpc>
                <a:spcPct val="90000"/>
              </a:lnSpc>
              <a:buFont typeface="Wingdings" pitchFamily="1" charset="2"/>
              <a:buNone/>
            </a:pPr>
            <a:r>
              <a:rPr lang="en-US" smtClean="0">
                <a:ea typeface="ＭＳ Ｐゴシック" pitchFamily="1" charset="-128"/>
              </a:rPr>
              <a:t>Also, each processor has an identifier, but an MPI run that uses fewer than all processors will use an arbitrary subset.</a:t>
            </a:r>
          </a:p>
          <a:p>
            <a:pPr>
              <a:buFont typeface="Wingdings" pitchFamily="1" charset="2"/>
              <a:buNone/>
            </a:pPr>
            <a:r>
              <a:rPr lang="en-US" smtClean="0">
                <a:ea typeface="ＭＳ Ｐゴシック" pitchFamily="1" charset="-128"/>
              </a:rPr>
              <a:t>The rank of an MPI process is neither of these.</a:t>
            </a:r>
          </a:p>
        </p:txBody>
      </p:sp>
      <p:sp>
        <p:nvSpPr>
          <p:cNvPr id="8499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84997" name="Slide Number Placeholder 4"/>
          <p:cNvSpPr>
            <a:spLocks noGrp="1"/>
          </p:cNvSpPr>
          <p:nvPr>
            <p:ph type="sldNum" sz="quarter" idx="11"/>
          </p:nvPr>
        </p:nvSpPr>
        <p:spPr>
          <a:noFill/>
        </p:spPr>
        <p:txBody>
          <a:bodyPr/>
          <a:lstStyle/>
          <a:p>
            <a:fld id="{DC1B4264-539D-4949-8DF3-A5038A0AB77F}" type="slidenum">
              <a:rPr lang="en-US"/>
              <a:pPr/>
              <a:t>54</a:t>
            </a:fld>
            <a:endParaRPr lang="en-US"/>
          </a:p>
        </p:txBody>
      </p:sp>
    </p:spTree>
    <p:custDataLst>
      <p:tags r:id="rId1"/>
    </p:custDataLst>
    <p:extLst>
      <p:ext uri="{BB962C8B-B14F-4D97-AF65-F5344CB8AC3E}">
        <p14:creationId xmlns:p14="http://schemas.microsoft.com/office/powerpoint/2010/main" val="16945232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86019" name="Rectangle 3"/>
          <p:cNvSpPr>
            <a:spLocks noGrp="1" noChangeArrowheads="1"/>
          </p:cNvSpPr>
          <p:nvPr>
            <p:ph idx="1"/>
          </p:nvPr>
        </p:nvSpPr>
        <p:spPr>
          <a:xfrm>
            <a:off x="609600" y="1512888"/>
            <a:ext cx="7850188" cy="4295775"/>
          </a:xfrm>
        </p:spPr>
        <p:txBody>
          <a:bodyPr/>
          <a:lstStyle/>
          <a:p>
            <a:pPr>
              <a:lnSpc>
                <a:spcPct val="90000"/>
              </a:lnSpc>
              <a:buFont typeface="Wingdings" pitchFamily="1" charset="2"/>
              <a:buNone/>
            </a:pPr>
            <a:r>
              <a:rPr lang="en-US" dirty="0" smtClean="0">
                <a:ea typeface="ＭＳ Ｐゴシック" pitchFamily="1" charset="-128"/>
              </a:rPr>
              <a:t>Recall:</a:t>
            </a:r>
          </a:p>
          <a:p>
            <a:pPr>
              <a:lnSpc>
                <a:spcPct val="90000"/>
              </a:lnSpc>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chemeClr val="folHlink"/>
                </a:solidFill>
                <a:latin typeface="Courier New" pitchFamily="1" charset="0"/>
                <a:ea typeface="ＭＳ Ｐゴシック" pitchFamily="1" charset="-128"/>
              </a:rPr>
              <a:t>mpicc</a:t>
            </a:r>
            <a:r>
              <a:rPr lang="en-US" sz="1800" b="1" dirty="0" smtClean="0">
                <a:latin typeface="Courier New" pitchFamily="1" charset="0"/>
                <a:ea typeface="ＭＳ Ｐゴシック" pitchFamily="1" charset="-128"/>
              </a:rPr>
              <a:t>  -o  </a:t>
            </a:r>
            <a:r>
              <a:rPr lang="en-US" sz="1800" b="1" dirty="0" err="1" smtClean="0">
                <a:latin typeface="Courier New" pitchFamily="1" charset="0"/>
                <a:ea typeface="ＭＳ Ｐゴシック" pitchFamily="1" charset="-128"/>
              </a:rPr>
              <a:t>greeting_mpi</a:t>
            </a:r>
            <a:r>
              <a:rPr lang="en-US" sz="1800" b="1" dirty="0" smtClean="0">
                <a:latin typeface="Courier New" pitchFamily="1" charset="0"/>
                <a:ea typeface="ＭＳ Ｐゴシック" pitchFamily="1" charset="-128"/>
              </a:rPr>
              <a:t>  </a:t>
            </a:r>
            <a:r>
              <a:rPr lang="en-US" sz="1800" b="1" dirty="0" err="1" smtClean="0">
                <a:latin typeface="Courier New" pitchFamily="1" charset="0"/>
                <a:ea typeface="ＭＳ Ｐゴシック" pitchFamily="1" charset="-128"/>
              </a:rPr>
              <a:t>greeting.c</a:t>
            </a:r>
            <a:endParaRPr lang="en-US" sz="1800" b="1" dirty="0" smtClean="0">
              <a:solidFill>
                <a:srgbClr val="0000CC"/>
              </a:solidFill>
              <a:latin typeface="Courier New" pitchFamily="1" charset="0"/>
              <a:ea typeface="ＭＳ Ｐゴシック" pitchFamily="1" charset="-128"/>
            </a:endParaRPr>
          </a:p>
          <a:p>
            <a:pPr>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mpirun</a:t>
            </a:r>
            <a:r>
              <a:rPr lang="en-US" sz="1800" b="1" dirty="0" smtClean="0">
                <a:latin typeface="Courier New" pitchFamily="1" charset="0"/>
                <a:ea typeface="ＭＳ Ｐゴシック" pitchFamily="1" charset="-128"/>
              </a:rPr>
              <a:t>  </a:t>
            </a:r>
            <a:r>
              <a:rPr lang="en-US" sz="1800" b="1" dirty="0" smtClean="0">
                <a:solidFill>
                  <a:srgbClr val="0000CC"/>
                </a:solidFill>
                <a:latin typeface="Courier New" pitchFamily="1" charset="0"/>
                <a:ea typeface="ＭＳ Ｐゴシック" pitchFamily="1" charset="-128"/>
              </a:rPr>
              <a:t>-np</a:t>
            </a:r>
            <a:r>
              <a:rPr lang="en-US" sz="1800" b="1" dirty="0" smtClean="0">
                <a:latin typeface="Courier New" pitchFamily="1" charset="0"/>
                <a:ea typeface="ＭＳ Ｐゴシック" pitchFamily="1" charset="-128"/>
              </a:rPr>
              <a:t>  1  </a:t>
            </a:r>
            <a:r>
              <a:rPr lang="en-US" sz="1800" b="1" dirty="0" err="1" smtClean="0">
                <a:latin typeface="Courier New" pitchFamily="1" charset="0"/>
                <a:ea typeface="ＭＳ Ｐゴシック" pitchFamily="1" charset="-128"/>
              </a:rPr>
              <a:t>greeting_mpi</a:t>
            </a:r>
            <a:endParaRPr lang="en-US" sz="1800" b="1" dirty="0" smtClean="0">
              <a:latin typeface="Courier New" pitchFamily="1" charset="0"/>
              <a:ea typeface="ＭＳ Ｐゴシック" pitchFamily="1" charset="-128"/>
            </a:endParaRPr>
          </a:p>
          <a:p>
            <a:pPr>
              <a:lnSpc>
                <a:spcPct val="120000"/>
              </a:lnSpc>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mpirun</a:t>
            </a:r>
            <a:r>
              <a:rPr lang="en-US" sz="1800" b="1" dirty="0" smtClean="0">
                <a:solidFill>
                  <a:srgbClr val="0000CC"/>
                </a:solidFill>
                <a:latin typeface="Courier New" pitchFamily="1" charset="0"/>
                <a:ea typeface="ＭＳ Ｐゴシック" pitchFamily="1" charset="-128"/>
              </a:rPr>
              <a:t>  -np</a:t>
            </a:r>
            <a:r>
              <a:rPr lang="en-US" sz="1800" b="1" dirty="0" smtClean="0">
                <a:latin typeface="Courier New" pitchFamily="1" charset="0"/>
                <a:ea typeface="ＭＳ Ｐゴシック" pitchFamily="1" charset="-128"/>
              </a:rPr>
              <a:t>  2  </a:t>
            </a:r>
            <a:r>
              <a:rPr lang="en-US" sz="1800" b="1" dirty="0" err="1" smtClean="0">
                <a:latin typeface="Courier New" pitchFamily="1" charset="0"/>
                <a:ea typeface="ＭＳ Ｐゴシック" pitchFamily="1" charset="-128"/>
              </a:rPr>
              <a:t>greeting_mpi</a:t>
            </a:r>
            <a:endParaRPr lang="en-US" sz="1800" b="1" dirty="0" smtClean="0">
              <a:latin typeface="Courier New" pitchFamily="1" charset="0"/>
              <a:ea typeface="ＭＳ Ｐゴシック" pitchFamily="1" charset="-128"/>
            </a:endParaRP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#1!</a:t>
            </a:r>
          </a:p>
          <a:p>
            <a:pPr>
              <a:lnSpc>
                <a:spcPct val="130000"/>
              </a:lnSpc>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mpirun</a:t>
            </a:r>
            <a:r>
              <a:rPr lang="en-US" sz="1800" b="1" dirty="0" smtClean="0">
                <a:solidFill>
                  <a:srgbClr val="0000CC"/>
                </a:solidFill>
                <a:latin typeface="Courier New" pitchFamily="1" charset="0"/>
                <a:ea typeface="ＭＳ Ｐゴシック" pitchFamily="1" charset="-128"/>
              </a:rPr>
              <a:t>  -np</a:t>
            </a:r>
            <a:r>
              <a:rPr lang="en-US" sz="1800" b="1" dirty="0" smtClean="0">
                <a:latin typeface="Courier New" pitchFamily="1" charset="0"/>
                <a:ea typeface="ＭＳ Ｐゴシック" pitchFamily="1" charset="-128"/>
              </a:rPr>
              <a:t>  3  </a:t>
            </a:r>
            <a:r>
              <a:rPr lang="en-US" sz="1800" b="1" dirty="0" err="1" smtClean="0">
                <a:latin typeface="Courier New" pitchFamily="1" charset="0"/>
                <a:ea typeface="ＭＳ Ｐゴシック" pitchFamily="1" charset="-128"/>
              </a:rPr>
              <a:t>greeting_mpi</a:t>
            </a:r>
            <a:endParaRPr lang="en-US" sz="1800" b="1" dirty="0" smtClean="0">
              <a:latin typeface="Courier New" pitchFamily="1" charset="0"/>
              <a:ea typeface="ＭＳ Ｐゴシック" pitchFamily="1" charset="-128"/>
            </a:endParaRP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#1!</a:t>
            </a: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#2!</a:t>
            </a:r>
          </a:p>
          <a:p>
            <a:pPr>
              <a:lnSpc>
                <a:spcPct val="130000"/>
              </a:lnSpc>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mpirun</a:t>
            </a:r>
            <a:r>
              <a:rPr lang="en-US" sz="1800" b="1" dirty="0" smtClean="0">
                <a:solidFill>
                  <a:srgbClr val="0000CC"/>
                </a:solidFill>
                <a:latin typeface="Courier New" pitchFamily="1" charset="0"/>
                <a:ea typeface="ＭＳ Ｐゴシック" pitchFamily="1" charset="-128"/>
              </a:rPr>
              <a:t>  -np</a:t>
            </a:r>
            <a:r>
              <a:rPr lang="en-US" sz="1800" b="1" dirty="0" smtClean="0">
                <a:latin typeface="Courier New" pitchFamily="1" charset="0"/>
                <a:ea typeface="ＭＳ Ｐゴシック" pitchFamily="1" charset="-128"/>
              </a:rPr>
              <a:t>  4  </a:t>
            </a:r>
            <a:r>
              <a:rPr lang="en-US" sz="1800" b="1" dirty="0" err="1" smtClean="0">
                <a:latin typeface="Courier New" pitchFamily="1" charset="0"/>
                <a:ea typeface="ＭＳ Ｐゴシック" pitchFamily="1" charset="-128"/>
              </a:rPr>
              <a:t>greeting_mpi</a:t>
            </a:r>
            <a:endParaRPr lang="en-US" sz="1800" b="1" dirty="0" smtClean="0">
              <a:latin typeface="Courier New" pitchFamily="1" charset="0"/>
              <a:ea typeface="ＭＳ Ｐゴシック" pitchFamily="1" charset="-128"/>
            </a:endParaRP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#1!</a:t>
            </a: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#2!</a:t>
            </a: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#3!</a:t>
            </a:r>
          </a:p>
          <a:p>
            <a:pPr>
              <a:lnSpc>
                <a:spcPct val="90000"/>
              </a:lnSpc>
            </a:pPr>
            <a:endParaRPr lang="en-US" sz="3200" dirty="0" smtClean="0">
              <a:ea typeface="ＭＳ Ｐゴシック" pitchFamily="1" charset="-128"/>
            </a:endParaRPr>
          </a:p>
        </p:txBody>
      </p:sp>
      <p:sp>
        <p:nvSpPr>
          <p:cNvPr id="8602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86021" name="Slide Number Placeholder 4"/>
          <p:cNvSpPr>
            <a:spLocks noGrp="1"/>
          </p:cNvSpPr>
          <p:nvPr>
            <p:ph type="sldNum" sz="quarter" idx="11"/>
          </p:nvPr>
        </p:nvSpPr>
        <p:spPr>
          <a:noFill/>
        </p:spPr>
        <p:txBody>
          <a:bodyPr/>
          <a:lstStyle/>
          <a:p>
            <a:fld id="{DE76B237-605D-4997-B0F4-683FBAAD0C92}" type="slidenum">
              <a:rPr lang="en-US"/>
              <a:pPr/>
              <a:t>55</a:t>
            </a:fld>
            <a:endParaRPr lang="en-US"/>
          </a:p>
        </p:txBody>
      </p:sp>
    </p:spTree>
    <p:custDataLst>
      <p:tags r:id="rId1"/>
    </p:custDataLst>
    <p:extLst>
      <p:ext uri="{BB962C8B-B14F-4D97-AF65-F5344CB8AC3E}">
        <p14:creationId xmlns:p14="http://schemas.microsoft.com/office/powerpoint/2010/main" val="1045071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mtClean="0">
                <a:ea typeface="ＭＳ Ｐゴシック" pitchFamily="1" charset="-128"/>
              </a:rPr>
              <a:t>Deterministic Operation?</a:t>
            </a:r>
          </a:p>
        </p:txBody>
      </p:sp>
      <p:sp>
        <p:nvSpPr>
          <p:cNvPr id="87043" name="Rectangle 3"/>
          <p:cNvSpPr>
            <a:spLocks noGrp="1" noChangeArrowheads="1"/>
          </p:cNvSpPr>
          <p:nvPr>
            <p:ph idx="1"/>
          </p:nvPr>
        </p:nvSpPr>
        <p:spPr>
          <a:xfrm>
            <a:off x="533400" y="1371600"/>
            <a:ext cx="8153400" cy="4800600"/>
          </a:xfrm>
        </p:spPr>
        <p:txBody>
          <a:bodyPr/>
          <a:lstStyle/>
          <a:p>
            <a:pPr>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mpirun</a:t>
            </a:r>
            <a:r>
              <a:rPr lang="en-US" sz="1800" b="1" dirty="0" smtClean="0">
                <a:solidFill>
                  <a:srgbClr val="0000CC"/>
                </a:solidFill>
                <a:latin typeface="Courier New" pitchFamily="1" charset="0"/>
                <a:ea typeface="ＭＳ Ｐゴシック" pitchFamily="1" charset="-128"/>
              </a:rPr>
              <a:t>  -np</a:t>
            </a:r>
            <a:r>
              <a:rPr lang="en-US" sz="1800" b="1" dirty="0" smtClean="0">
                <a:latin typeface="Courier New" pitchFamily="1" charset="0"/>
                <a:ea typeface="ＭＳ Ｐゴシック" pitchFamily="1" charset="-128"/>
              </a:rPr>
              <a:t>  4  </a:t>
            </a:r>
            <a:r>
              <a:rPr lang="en-US" sz="1800" b="1" dirty="0" err="1" smtClean="0">
                <a:latin typeface="Courier New" pitchFamily="1" charset="0"/>
                <a:ea typeface="ＭＳ Ｐゴシック" pitchFamily="1" charset="-128"/>
              </a:rPr>
              <a:t>greeting_mpi</a:t>
            </a:r>
            <a:endParaRPr lang="en-US" sz="1800" b="1" dirty="0" smtClean="0">
              <a:latin typeface="Courier New" pitchFamily="1" charset="0"/>
              <a:ea typeface="ＭＳ Ｐゴシック" pitchFamily="1" charset="-128"/>
            </a:endParaRPr>
          </a:p>
          <a:p>
            <a:pPr>
              <a:lnSpc>
                <a:spcPct val="80000"/>
              </a:lnSpc>
              <a:buFont typeface="Wingdings" pitchFamily="1" charset="2"/>
              <a:buNone/>
            </a:pPr>
            <a:r>
              <a:rPr lang="en-US" sz="1800" b="1" dirty="0" smtClean="0">
                <a:latin typeface="Courier New" pitchFamily="1" charset="0"/>
                <a:ea typeface="ＭＳ Ｐゴシック" pitchFamily="1" charset="-128"/>
              </a:rPr>
              <a:t>Greetings from process #1!</a:t>
            </a:r>
          </a:p>
          <a:p>
            <a:pPr>
              <a:lnSpc>
                <a:spcPct val="80000"/>
              </a:lnSpc>
              <a:buFont typeface="Wingdings" pitchFamily="1" charset="2"/>
              <a:buNone/>
            </a:pPr>
            <a:r>
              <a:rPr lang="en-US" sz="1800" b="1" dirty="0" smtClean="0">
                <a:latin typeface="Courier New" pitchFamily="1" charset="0"/>
                <a:ea typeface="ＭＳ Ｐゴシック" pitchFamily="1" charset="-128"/>
              </a:rPr>
              <a:t>Greetings from process #2!</a:t>
            </a:r>
          </a:p>
          <a:p>
            <a:pPr>
              <a:lnSpc>
                <a:spcPct val="80000"/>
              </a:lnSpc>
              <a:buFont typeface="Wingdings" pitchFamily="1" charset="2"/>
              <a:buNone/>
            </a:pPr>
            <a:r>
              <a:rPr lang="en-US" sz="1800" b="1" dirty="0" smtClean="0">
                <a:latin typeface="Courier New" pitchFamily="1" charset="0"/>
                <a:ea typeface="ＭＳ Ｐゴシック" pitchFamily="1" charset="-128"/>
              </a:rPr>
              <a:t>Greetings from process #3!</a:t>
            </a:r>
          </a:p>
          <a:p>
            <a:pPr>
              <a:lnSpc>
                <a:spcPct val="80000"/>
              </a:lnSpc>
              <a:buFont typeface="Wingdings" pitchFamily="1" charset="2"/>
              <a:buNone/>
            </a:pPr>
            <a:r>
              <a:rPr lang="en-US" dirty="0" smtClean="0">
                <a:ea typeface="ＭＳ Ｐゴシック" pitchFamily="1" charset="-128"/>
              </a:rPr>
              <a:t>The order in which the greetings are output is deterministic.  </a:t>
            </a:r>
            <a:r>
              <a:rPr lang="en-US" b="1" u="sng" dirty="0" smtClean="0">
                <a:solidFill>
                  <a:srgbClr val="A50021"/>
                </a:solidFill>
                <a:ea typeface="ＭＳ Ｐゴシック" pitchFamily="1" charset="-128"/>
              </a:rPr>
              <a:t>Why?</a:t>
            </a:r>
          </a:p>
          <a:p>
            <a:pPr>
              <a:buFont typeface="Wingdings" pitchFamily="1" charset="2"/>
              <a:buNone/>
            </a:pPr>
            <a:r>
              <a:rPr lang="en-US" sz="1800" b="1" dirty="0" smtClean="0">
                <a:solidFill>
                  <a:srgbClr val="000000"/>
                </a:solidFill>
                <a:latin typeface="Courier New" pitchFamily="1" charset="0"/>
                <a:ea typeface="ＭＳ Ｐゴシック" pitchFamily="1" charset="-128"/>
              </a:rPr>
              <a:t>for (source = 0; source &lt; </a:t>
            </a:r>
            <a:r>
              <a:rPr lang="en-US" sz="1800" b="1" dirty="0" err="1" smtClean="0">
                <a:solidFill>
                  <a:srgbClr val="000000"/>
                </a:solidFill>
                <a:latin typeface="Courier New" pitchFamily="1" charset="0"/>
                <a:ea typeface="ＭＳ Ｐゴシック" pitchFamily="1" charset="-128"/>
              </a:rPr>
              <a:t>num_procs</a:t>
            </a:r>
            <a:r>
              <a:rPr lang="en-US" sz="18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if (source != </a:t>
            </a:r>
            <a:r>
              <a:rPr lang="en-US" sz="1800" b="1" dirty="0" err="1" smtClean="0">
                <a:solidFill>
                  <a:srgbClr val="000000"/>
                </a:solidFill>
                <a:latin typeface="Courier New" pitchFamily="1" charset="0"/>
                <a:ea typeface="ＭＳ Ｐゴシック" pitchFamily="1" charset="-128"/>
              </a:rPr>
              <a:t>server_rank</a:t>
            </a:r>
            <a:r>
              <a:rPr lang="en-US" sz="18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a:t>
            </a:r>
            <a:r>
              <a:rPr lang="en-US" sz="1800" b="1" dirty="0" err="1" smtClean="0">
                <a:solidFill>
                  <a:srgbClr val="000000"/>
                </a:solidFill>
                <a:latin typeface="Courier New" pitchFamily="1" charset="0"/>
                <a:ea typeface="ＭＳ Ｐゴシック" pitchFamily="1" charset="-128"/>
              </a:rPr>
              <a:t>mpi_error_code</a:t>
            </a:r>
            <a:r>
              <a:rPr lang="en-US" sz="18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a:t>
            </a:r>
            <a:r>
              <a:rPr lang="en-US" sz="1800" b="1" dirty="0" err="1" smtClean="0">
                <a:solidFill>
                  <a:schemeClr val="folHlink"/>
                </a:solidFill>
                <a:latin typeface="Courier New" pitchFamily="1" charset="0"/>
                <a:ea typeface="ＭＳ Ｐゴシック" pitchFamily="1" charset="-128"/>
              </a:rPr>
              <a:t>MPI_Recv</a:t>
            </a:r>
            <a:r>
              <a:rPr lang="en-US" sz="1800" b="1" dirty="0" smtClean="0">
                <a:solidFill>
                  <a:srgbClr val="000000"/>
                </a:solidFill>
                <a:latin typeface="Courier New" pitchFamily="1" charset="0"/>
                <a:ea typeface="ＭＳ Ｐゴシック" pitchFamily="1" charset="-128"/>
              </a:rPr>
              <a:t>(message, </a:t>
            </a:r>
            <a:r>
              <a:rPr lang="en-US" sz="1800" b="1" dirty="0" err="1" smtClean="0">
                <a:solidFill>
                  <a:srgbClr val="000000"/>
                </a:solidFill>
                <a:latin typeface="Courier New" pitchFamily="1" charset="0"/>
                <a:ea typeface="ＭＳ Ｐゴシック" pitchFamily="1" charset="-128"/>
              </a:rPr>
              <a:t>maximum_message_length</a:t>
            </a:r>
            <a:r>
              <a:rPr lang="en-US" sz="18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a:t>
            </a:r>
            <a:r>
              <a:rPr lang="en-US" sz="1800" b="1" dirty="0" smtClean="0">
                <a:solidFill>
                  <a:schemeClr val="folHlink"/>
                </a:solidFill>
                <a:latin typeface="Courier New" pitchFamily="1" charset="0"/>
                <a:ea typeface="ＭＳ Ｐゴシック" pitchFamily="1" charset="-128"/>
              </a:rPr>
              <a:t>MPI_CHAR</a:t>
            </a:r>
            <a:r>
              <a:rPr lang="en-US" sz="1800" b="1" dirty="0" smtClean="0">
                <a:solidFill>
                  <a:srgbClr val="000000"/>
                </a:solidFill>
                <a:latin typeface="Courier New" pitchFamily="1" charset="0"/>
                <a:ea typeface="ＭＳ Ｐゴシック" pitchFamily="1" charset="-128"/>
              </a:rPr>
              <a:t>, source, tag, </a:t>
            </a:r>
            <a:r>
              <a:rPr lang="en-US" sz="1800" b="1" dirty="0" smtClean="0">
                <a:solidFill>
                  <a:schemeClr val="folHlink"/>
                </a:solidFill>
                <a:latin typeface="Courier New" pitchFamily="1" charset="0"/>
                <a:ea typeface="ＭＳ Ｐゴシック" pitchFamily="1" charset="-128"/>
              </a:rPr>
              <a:t>MPI_COMM_WORLD</a:t>
            </a:r>
            <a:r>
              <a:rPr lang="en-US" sz="18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a:t>
            </a:r>
            <a:r>
              <a:rPr lang="en-US" sz="1800" b="1" dirty="0" err="1" smtClean="0">
                <a:solidFill>
                  <a:srgbClr val="000000"/>
                </a:solidFill>
                <a:latin typeface="Courier New" pitchFamily="1" charset="0"/>
                <a:ea typeface="ＭＳ Ｐゴシック" pitchFamily="1" charset="-128"/>
              </a:rPr>
              <a:t>fprintf</a:t>
            </a:r>
            <a:r>
              <a:rPr lang="en-US" sz="1800" b="1" dirty="0" smtClean="0">
                <a:solidFill>
                  <a:srgbClr val="000000"/>
                </a:solidFill>
                <a:latin typeface="Courier New" pitchFamily="1" charset="0"/>
                <a:ea typeface="ＭＳ Ｐゴシック" pitchFamily="1" charset="-128"/>
              </a:rPr>
              <a:t>(</a:t>
            </a:r>
            <a:r>
              <a:rPr lang="en-US" sz="1800" b="1" dirty="0" err="1" smtClean="0">
                <a:solidFill>
                  <a:srgbClr val="000000"/>
                </a:solidFill>
                <a:latin typeface="Courier New" pitchFamily="1" charset="0"/>
                <a:ea typeface="ＭＳ Ｐゴシック" pitchFamily="1" charset="-128"/>
              </a:rPr>
              <a:t>stderr</a:t>
            </a:r>
            <a:r>
              <a:rPr lang="en-US" sz="18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 /* if (source != </a:t>
            </a:r>
            <a:r>
              <a:rPr lang="en-US" sz="1800" b="1" dirty="0" err="1" smtClean="0">
                <a:solidFill>
                  <a:srgbClr val="000000"/>
                </a:solidFill>
                <a:latin typeface="Courier New" pitchFamily="1" charset="0"/>
                <a:ea typeface="ＭＳ Ｐゴシック" pitchFamily="1" charset="-128"/>
              </a:rPr>
              <a:t>server_rank</a:t>
            </a:r>
            <a:r>
              <a:rPr lang="en-US" sz="18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 for source */</a:t>
            </a:r>
          </a:p>
          <a:p>
            <a:pPr>
              <a:lnSpc>
                <a:spcPct val="80000"/>
              </a:lnSpc>
              <a:buFont typeface="Wingdings" pitchFamily="1" charset="2"/>
              <a:buNone/>
            </a:pPr>
            <a:r>
              <a:rPr lang="en-US" dirty="0" smtClean="0">
                <a:ea typeface="ＭＳ Ｐゴシック" pitchFamily="1" charset="-128"/>
              </a:rPr>
              <a:t>This loop </a:t>
            </a:r>
            <a:r>
              <a:rPr lang="en-US" b="1" u="sng" dirty="0" smtClean="0">
                <a:ea typeface="ＭＳ Ｐゴシック" pitchFamily="1" charset="-128"/>
              </a:rPr>
              <a:t>ignores the order in which messages are received </a:t>
            </a:r>
            <a:r>
              <a:rPr lang="en-US" dirty="0" smtClean="0">
                <a:ea typeface="ＭＳ Ｐゴシック" pitchFamily="1" charset="-128"/>
              </a:rPr>
              <a:t>.</a:t>
            </a:r>
          </a:p>
        </p:txBody>
      </p:sp>
      <p:sp>
        <p:nvSpPr>
          <p:cNvPr id="8704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87045" name="Slide Number Placeholder 4"/>
          <p:cNvSpPr>
            <a:spLocks noGrp="1"/>
          </p:cNvSpPr>
          <p:nvPr>
            <p:ph type="sldNum" sz="quarter" idx="11"/>
          </p:nvPr>
        </p:nvSpPr>
        <p:spPr>
          <a:noFill/>
        </p:spPr>
        <p:txBody>
          <a:bodyPr/>
          <a:lstStyle/>
          <a:p>
            <a:fld id="{20977047-EDFB-4BD4-9DE9-F0AA4E105771}" type="slidenum">
              <a:rPr lang="en-US"/>
              <a:pPr/>
              <a:t>56</a:t>
            </a:fld>
            <a:endParaRPr lang="en-US"/>
          </a:p>
        </p:txBody>
      </p:sp>
    </p:spTree>
    <p:custDataLst>
      <p:tags r:id="rId1"/>
    </p:custDataLst>
    <p:extLst>
      <p:ext uri="{BB962C8B-B14F-4D97-AF65-F5344CB8AC3E}">
        <p14:creationId xmlns:p14="http://schemas.microsoft.com/office/powerpoint/2010/main" val="20509810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mtClean="0">
                <a:ea typeface="ＭＳ Ｐゴシック" pitchFamily="1" charset="-128"/>
              </a:rPr>
              <a:t>Deterministic Parallelism</a:t>
            </a:r>
          </a:p>
        </p:txBody>
      </p:sp>
      <p:sp>
        <p:nvSpPr>
          <p:cNvPr id="88067" name="Rectangle 3"/>
          <p:cNvSpPr>
            <a:spLocks noGrp="1" noChangeArrowheads="1"/>
          </p:cNvSpPr>
          <p:nvPr>
            <p:ph idx="1"/>
          </p:nvPr>
        </p:nvSpPr>
        <p:spPr>
          <a:xfrm>
            <a:off x="533400" y="1219200"/>
            <a:ext cx="8153400" cy="5181600"/>
          </a:xfrm>
        </p:spPr>
        <p:txBody>
          <a:bodyPr/>
          <a:lstStyle/>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spcBef>
                <a:spcPts val="0"/>
              </a:spcBef>
              <a:buFont typeface="Wingdings" pitchFamily="1" charset="2"/>
              <a:buNone/>
            </a:pPr>
            <a:r>
              <a:rPr lang="en-US" dirty="0" smtClean="0">
                <a:ea typeface="ＭＳ Ｐゴシック" pitchFamily="1" charset="-128"/>
              </a:rPr>
              <a:t>Because of the order in which the loop iterations occur, the greeting messages will be </a:t>
            </a:r>
            <a:r>
              <a:rPr lang="en-US" b="1" u="sng" dirty="0" smtClean="0">
                <a:solidFill>
                  <a:srgbClr val="A50021"/>
                </a:solidFill>
                <a:ea typeface="ＭＳ Ｐゴシック" pitchFamily="1" charset="-128"/>
              </a:rPr>
              <a:t>output</a:t>
            </a:r>
            <a:r>
              <a:rPr lang="en-US" dirty="0" smtClean="0">
                <a:ea typeface="ＭＳ Ｐゴシック" pitchFamily="1" charset="-128"/>
              </a:rPr>
              <a:t> in </a:t>
            </a:r>
            <a:r>
              <a:rPr lang="en-US" b="1" u="sng" dirty="0" smtClean="0">
                <a:ea typeface="ＭＳ Ｐゴシック" pitchFamily="1" charset="-128"/>
              </a:rPr>
              <a:t>deterministic</a:t>
            </a:r>
            <a:r>
              <a:rPr lang="en-US" dirty="0" smtClean="0">
                <a:ea typeface="ＭＳ Ｐゴシック" pitchFamily="1" charset="-128"/>
              </a:rPr>
              <a:t> order, regardless of the order in which the greeting messages are received.</a:t>
            </a:r>
          </a:p>
          <a:p>
            <a:pPr>
              <a:spcBef>
                <a:spcPts val="0"/>
              </a:spcBef>
              <a:buFont typeface="Wingdings" pitchFamily="1" charset="2"/>
              <a:buNone/>
            </a:pPr>
            <a:r>
              <a:rPr lang="en-US" dirty="0" smtClean="0">
                <a:ea typeface="ＭＳ Ｐゴシック" pitchFamily="1" charset="-128"/>
              </a:rPr>
              <a:t>In principle, the run could pause for a long time, waiting for   one client process’s message to arrive at the server process.</a:t>
            </a:r>
          </a:p>
        </p:txBody>
      </p:sp>
      <p:sp>
        <p:nvSpPr>
          <p:cNvPr id="8806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88069" name="Slide Number Placeholder 4"/>
          <p:cNvSpPr>
            <a:spLocks noGrp="1"/>
          </p:cNvSpPr>
          <p:nvPr>
            <p:ph type="sldNum" sz="quarter" idx="11"/>
          </p:nvPr>
        </p:nvSpPr>
        <p:spPr>
          <a:noFill/>
        </p:spPr>
        <p:txBody>
          <a:bodyPr/>
          <a:lstStyle/>
          <a:p>
            <a:fld id="{EBBEA7B6-B4DC-4D8A-A1F8-C9F64C2272F9}" type="slidenum">
              <a:rPr lang="en-US"/>
              <a:pPr/>
              <a:t>57</a:t>
            </a:fld>
            <a:endParaRPr lang="en-US"/>
          </a:p>
        </p:txBody>
      </p:sp>
      <p:sp>
        <p:nvSpPr>
          <p:cNvPr id="88070" name="Oval 4"/>
          <p:cNvSpPr>
            <a:spLocks noChangeArrowheads="1"/>
          </p:cNvSpPr>
          <p:nvPr/>
        </p:nvSpPr>
        <p:spPr bwMode="auto">
          <a:xfrm>
            <a:off x="3396916" y="2370946"/>
            <a:ext cx="1251284"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extLst>
      <p:ext uri="{BB962C8B-B14F-4D97-AF65-F5344CB8AC3E}">
        <p14:creationId xmlns:p14="http://schemas.microsoft.com/office/powerpoint/2010/main" val="320888885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mtClean="0">
                <a:ea typeface="ＭＳ Ｐゴシック" pitchFamily="1" charset="-128"/>
              </a:rPr>
              <a:t>Nondeterministic Parallelism</a:t>
            </a:r>
          </a:p>
        </p:txBody>
      </p:sp>
      <p:sp>
        <p:nvSpPr>
          <p:cNvPr id="89091" name="Rectangle 3"/>
          <p:cNvSpPr>
            <a:spLocks noGrp="1" noChangeArrowheads="1"/>
          </p:cNvSpPr>
          <p:nvPr>
            <p:ph idx="1"/>
          </p:nvPr>
        </p:nvSpPr>
        <p:spPr>
          <a:xfrm>
            <a:off x="533400" y="1219200"/>
            <a:ext cx="8153400" cy="4876800"/>
          </a:xfrm>
        </p:spPr>
        <p:txBody>
          <a:bodyPr/>
          <a:lstStyle/>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MPI_ANY_SOURCE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Because of this change, the greeting messages will be </a:t>
            </a:r>
            <a:r>
              <a:rPr lang="en-US" b="1" u="sng" dirty="0" smtClean="0">
                <a:solidFill>
                  <a:srgbClr val="A50021"/>
                </a:solidFill>
                <a:ea typeface="ＭＳ Ｐゴシック" pitchFamily="1" charset="-128"/>
              </a:rPr>
              <a:t>output</a:t>
            </a:r>
            <a:r>
              <a:rPr lang="en-US" dirty="0" smtClean="0">
                <a:solidFill>
                  <a:srgbClr val="A50021"/>
                </a:solidFill>
                <a:ea typeface="ＭＳ Ｐゴシック" pitchFamily="1" charset="-128"/>
              </a:rPr>
              <a:t> </a:t>
            </a:r>
            <a:r>
              <a:rPr lang="en-US" dirty="0" smtClean="0">
                <a:ea typeface="ＭＳ Ｐゴシック" pitchFamily="1" charset="-128"/>
              </a:rPr>
              <a:t>in        </a:t>
            </a:r>
            <a:r>
              <a:rPr lang="en-US" b="1" u="sng" dirty="0" smtClean="0">
                <a:ea typeface="ＭＳ Ｐゴシック" pitchFamily="1" charset="-128"/>
              </a:rPr>
              <a:t>non-deterministic</a:t>
            </a:r>
            <a:r>
              <a:rPr lang="en-US" dirty="0" smtClean="0">
                <a:ea typeface="ＭＳ Ｐゴシック" pitchFamily="1" charset="-128"/>
              </a:rPr>
              <a:t> order, specifically in the order in which they’re received.</a:t>
            </a:r>
          </a:p>
        </p:txBody>
      </p:sp>
      <p:sp>
        <p:nvSpPr>
          <p:cNvPr id="8909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89093" name="Slide Number Placeholder 4"/>
          <p:cNvSpPr>
            <a:spLocks noGrp="1"/>
          </p:cNvSpPr>
          <p:nvPr>
            <p:ph type="sldNum" sz="quarter" idx="11"/>
          </p:nvPr>
        </p:nvSpPr>
        <p:spPr>
          <a:noFill/>
        </p:spPr>
        <p:txBody>
          <a:bodyPr/>
          <a:lstStyle/>
          <a:p>
            <a:fld id="{D6AB7D88-49D8-44C8-994D-80F3393A30DC}" type="slidenum">
              <a:rPr lang="en-US"/>
              <a:pPr/>
              <a:t>58</a:t>
            </a:fld>
            <a:endParaRPr lang="en-US"/>
          </a:p>
        </p:txBody>
      </p:sp>
      <p:sp>
        <p:nvSpPr>
          <p:cNvPr id="89094" name="Oval 4"/>
          <p:cNvSpPr>
            <a:spLocks noChangeArrowheads="1"/>
          </p:cNvSpPr>
          <p:nvPr/>
        </p:nvSpPr>
        <p:spPr bwMode="auto">
          <a:xfrm>
            <a:off x="3200400" y="2327560"/>
            <a:ext cx="28194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extLst>
      <p:ext uri="{BB962C8B-B14F-4D97-AF65-F5344CB8AC3E}">
        <p14:creationId xmlns:p14="http://schemas.microsoft.com/office/powerpoint/2010/main" val="85345662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dirty="0" smtClean="0">
                <a:ea typeface="ＭＳ Ｐゴシック" pitchFamily="1" charset="-128"/>
              </a:rPr>
              <a:t>Message = Envelope + Contents</a:t>
            </a:r>
          </a:p>
        </p:txBody>
      </p:sp>
      <p:sp>
        <p:nvSpPr>
          <p:cNvPr id="90115" name="Rectangle 3"/>
          <p:cNvSpPr>
            <a:spLocks noGrp="1" noChangeArrowheads="1"/>
          </p:cNvSpPr>
          <p:nvPr>
            <p:ph idx="1"/>
          </p:nvPr>
        </p:nvSpPr>
        <p:spPr/>
        <p:txBody>
          <a:bodyPr/>
          <a:lstStyle/>
          <a:p>
            <a:pPr>
              <a:lnSpc>
                <a:spcPct val="70000"/>
              </a:lnSpc>
              <a:buFont typeface="Wingdings" pitchFamily="1" charset="2"/>
              <a:buNone/>
            </a:pPr>
            <a:r>
              <a:rPr lang="en-US" sz="2000" b="1" dirty="0" err="1" smtClean="0">
                <a:solidFill>
                  <a:schemeClr val="folHlink"/>
                </a:solidFill>
                <a:latin typeface="Courier New" pitchFamily="1" charset="0"/>
                <a:ea typeface="ＭＳ Ｐゴシック" pitchFamily="1" charset="-128"/>
              </a:rPr>
              <a:t>MPI_Send</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strlen</a:t>
            </a:r>
            <a:r>
              <a:rPr lang="en-US" sz="2000" b="1" dirty="0" smtClean="0">
                <a:solidFill>
                  <a:srgbClr val="000000"/>
                </a:solidFill>
                <a:latin typeface="Courier New" pitchFamily="1" charset="0"/>
                <a:ea typeface="ＭＳ Ｐゴシック" pitchFamily="1" charset="-128"/>
              </a:rPr>
              <a:t>(message)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destination, tag,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a:t>
            </a:r>
            <a:endParaRPr lang="en-US" sz="2000" dirty="0" smtClean="0">
              <a:solidFill>
                <a:srgbClr val="000000"/>
              </a:solidFill>
              <a:ea typeface="ＭＳ Ｐゴシック" pitchFamily="1" charset="-128"/>
            </a:endParaRPr>
          </a:p>
          <a:p>
            <a:pPr>
              <a:lnSpc>
                <a:spcPct val="80000"/>
              </a:lnSpc>
              <a:buFont typeface="Wingdings" pitchFamily="1" charset="2"/>
              <a:buNone/>
            </a:pPr>
            <a:r>
              <a:rPr lang="en-US" dirty="0" smtClean="0">
                <a:ea typeface="ＭＳ Ｐゴシック" pitchFamily="1" charset="-128"/>
              </a:rPr>
              <a:t>When MPI sends a message, it doesn’t just send the contents;  it also sends an “envelope” describing the contents:</a:t>
            </a:r>
          </a:p>
          <a:p>
            <a:pPr>
              <a:lnSpc>
                <a:spcPct val="80000"/>
              </a:lnSpc>
              <a:buFont typeface="Wingdings" pitchFamily="1" charset="2"/>
              <a:buNone/>
            </a:pPr>
            <a:r>
              <a:rPr lang="en-US" b="1" u="sng" dirty="0" smtClean="0">
                <a:ea typeface="ＭＳ Ｐゴシック" pitchFamily="1" charset="-128"/>
              </a:rPr>
              <a:t>Size</a:t>
            </a:r>
            <a:r>
              <a:rPr lang="en-US" dirty="0" smtClean="0">
                <a:ea typeface="ＭＳ Ｐゴシック" pitchFamily="1" charset="-128"/>
              </a:rPr>
              <a:t> (number of elements of the message’s data type)</a:t>
            </a:r>
          </a:p>
          <a:p>
            <a:pPr>
              <a:lnSpc>
                <a:spcPct val="80000"/>
              </a:lnSpc>
              <a:buFont typeface="Wingdings" pitchFamily="1" charset="2"/>
              <a:buNone/>
            </a:pPr>
            <a:r>
              <a:rPr lang="en-US" b="1" u="sng" dirty="0" smtClean="0">
                <a:ea typeface="ＭＳ Ｐゴシック" pitchFamily="1" charset="-128"/>
              </a:rPr>
              <a:t>Data type</a:t>
            </a:r>
          </a:p>
          <a:p>
            <a:pPr>
              <a:lnSpc>
                <a:spcPct val="80000"/>
              </a:lnSpc>
              <a:buFont typeface="Wingdings" pitchFamily="1" charset="2"/>
              <a:buNone/>
            </a:pPr>
            <a:r>
              <a:rPr lang="en-US" b="1" u="sng" dirty="0" smtClean="0">
                <a:ea typeface="ＭＳ Ｐゴシック" pitchFamily="1" charset="-128"/>
              </a:rPr>
              <a:t>Source</a:t>
            </a:r>
            <a:r>
              <a:rPr lang="en-US" dirty="0" smtClean="0">
                <a:ea typeface="ＭＳ Ｐゴシック" pitchFamily="1" charset="-128"/>
              </a:rPr>
              <a:t>: rank of sending process</a:t>
            </a:r>
          </a:p>
          <a:p>
            <a:pPr>
              <a:lnSpc>
                <a:spcPct val="80000"/>
              </a:lnSpc>
              <a:buFont typeface="Wingdings" pitchFamily="1" charset="2"/>
              <a:buNone/>
            </a:pPr>
            <a:r>
              <a:rPr lang="en-US" b="1" u="sng" dirty="0" smtClean="0">
                <a:ea typeface="ＭＳ Ｐゴシック" pitchFamily="1" charset="-128"/>
              </a:rPr>
              <a:t>Destination</a:t>
            </a:r>
            <a:r>
              <a:rPr lang="en-US" dirty="0" smtClean="0">
                <a:ea typeface="ＭＳ Ｐゴシック" pitchFamily="1" charset="-128"/>
              </a:rPr>
              <a:t>: rank of process to receive</a:t>
            </a:r>
          </a:p>
          <a:p>
            <a:pPr>
              <a:lnSpc>
                <a:spcPct val="80000"/>
              </a:lnSpc>
              <a:buFont typeface="Wingdings" pitchFamily="1" charset="2"/>
              <a:buNone/>
            </a:pPr>
            <a:r>
              <a:rPr lang="en-US" b="1" u="sng" dirty="0" smtClean="0">
                <a:ea typeface="ＭＳ Ｐゴシック" pitchFamily="1" charset="-128"/>
              </a:rPr>
              <a:t>Tag</a:t>
            </a:r>
            <a:r>
              <a:rPr lang="en-US" dirty="0" smtClean="0">
                <a:ea typeface="ＭＳ Ｐゴシック" pitchFamily="1" charset="-128"/>
              </a:rPr>
              <a:t> (message ID)</a:t>
            </a:r>
          </a:p>
          <a:p>
            <a:pPr>
              <a:lnSpc>
                <a:spcPct val="80000"/>
              </a:lnSpc>
              <a:buFont typeface="Wingdings" pitchFamily="1" charset="2"/>
              <a:buNone/>
            </a:pPr>
            <a:r>
              <a:rPr lang="en-US" b="1" u="sng" dirty="0" smtClean="0">
                <a:ea typeface="ＭＳ Ｐゴシック" pitchFamily="1" charset="-128"/>
              </a:rPr>
              <a:t>Communicator</a:t>
            </a:r>
            <a:r>
              <a:rPr lang="en-US" dirty="0" smtClean="0">
                <a:ea typeface="ＭＳ Ｐゴシック" pitchFamily="1" charset="-128"/>
              </a:rPr>
              <a:t> (for example,</a:t>
            </a:r>
            <a:r>
              <a:rPr lang="en-US" dirty="0" smtClean="0">
                <a:latin typeface="Courier New" pitchFamily="1" charset="0"/>
                <a:ea typeface="ＭＳ Ｐゴシック" pitchFamily="1" charset="-128"/>
                <a:cs typeface="Courier New" pitchFamily="1" charset="0"/>
              </a:rPr>
              <a:t> </a:t>
            </a:r>
            <a:r>
              <a:rPr lang="en-US" b="1" dirty="0" smtClean="0">
                <a:solidFill>
                  <a:schemeClr val="folHlink"/>
                </a:solidFill>
                <a:latin typeface="Courier New" pitchFamily="1" charset="0"/>
                <a:ea typeface="ＭＳ Ｐゴシック" pitchFamily="1" charset="-128"/>
              </a:rPr>
              <a:t>MPI_COMM_WORLD</a:t>
            </a:r>
            <a:r>
              <a:rPr lang="en-US" dirty="0" smtClean="0">
                <a:ea typeface="ＭＳ Ｐゴシック" pitchFamily="1" charset="-128"/>
              </a:rPr>
              <a:t>)</a:t>
            </a:r>
          </a:p>
        </p:txBody>
      </p:sp>
      <p:sp>
        <p:nvSpPr>
          <p:cNvPr id="9011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90117" name="Slide Number Placeholder 4"/>
          <p:cNvSpPr>
            <a:spLocks noGrp="1"/>
          </p:cNvSpPr>
          <p:nvPr>
            <p:ph type="sldNum" sz="quarter" idx="11"/>
          </p:nvPr>
        </p:nvSpPr>
        <p:spPr>
          <a:noFill/>
        </p:spPr>
        <p:txBody>
          <a:bodyPr/>
          <a:lstStyle/>
          <a:p>
            <a:fld id="{BD3C1887-03D7-4892-A49A-A4FB00F88F6D}" type="slidenum">
              <a:rPr lang="en-US"/>
              <a:pPr/>
              <a:t>59</a:t>
            </a:fld>
            <a:endParaRPr lang="en-US"/>
          </a:p>
        </p:txBody>
      </p:sp>
    </p:spTree>
    <p:custDataLst>
      <p:tags r:id="rId1"/>
    </p:custDataLst>
    <p:extLst>
      <p:ext uri="{BB962C8B-B14F-4D97-AF65-F5344CB8AC3E}">
        <p14:creationId xmlns:p14="http://schemas.microsoft.com/office/powerpoint/2010/main" val="3298777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6</a:t>
            </a:fld>
            <a:endParaRPr lang="en-US"/>
          </a:p>
        </p:txBody>
      </p:sp>
      <p:sp>
        <p:nvSpPr>
          <p:cNvPr id="452610" name="Rectangle 2"/>
          <p:cNvSpPr>
            <a:spLocks noGrp="1" noChangeArrowheads="1"/>
          </p:cNvSpPr>
          <p:nvPr>
            <p:ph type="title"/>
          </p:nvPr>
        </p:nvSpPr>
        <p:spPr/>
        <p:txBody>
          <a:bodyPr/>
          <a:lstStyle/>
          <a:p>
            <a:r>
              <a:rPr lang="en-US" sz="3600" dirty="0" smtClean="0"/>
              <a:t>YouTub</a:t>
            </a:r>
            <a:r>
              <a:rPr lang="en-US" sz="3600" dirty="0"/>
              <a:t>e</a:t>
            </a:r>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You can watch from a Windows, </a:t>
            </a:r>
            <a:r>
              <a:rPr lang="en-US" dirty="0" err="1" smtClean="0"/>
              <a:t>MacOS</a:t>
            </a:r>
            <a:r>
              <a:rPr lang="en-US" dirty="0" smtClean="0"/>
              <a:t> or Linux laptop or an Android or iOS handheld using YouTube.</a:t>
            </a:r>
          </a:p>
          <a:p>
            <a:pPr>
              <a:buFont typeface="Wingdings" pitchFamily="2" charset="2"/>
              <a:buNone/>
            </a:pPr>
            <a:r>
              <a:rPr lang="en-US" dirty="0" smtClean="0"/>
              <a:t>Go to YouTube via your preferred web browser or app, and then search for:</a:t>
            </a:r>
          </a:p>
          <a:p>
            <a:pPr algn="ctr">
              <a:buFont typeface="Wingdings" pitchFamily="2" charset="2"/>
              <a:buNone/>
            </a:pPr>
            <a:r>
              <a:rPr lang="en-US" b="1" dirty="0" smtClean="0">
                <a:latin typeface="Courier New" panose="02070309020205020404" pitchFamily="49" charset="0"/>
                <a:cs typeface="Courier New" panose="02070309020205020404" pitchFamily="49" charset="0"/>
              </a:rPr>
              <a:t>Supercomputing </a:t>
            </a:r>
            <a:r>
              <a:rPr lang="en-US" b="1" dirty="0" err="1" smtClean="0">
                <a:latin typeface="Courier New" panose="02070309020205020404" pitchFamily="49" charset="0"/>
                <a:cs typeface="Courier New" panose="02070309020205020404" pitchFamily="49" charset="0"/>
              </a:rPr>
              <a:t>InPlainEnglish</a:t>
            </a:r>
            <a:endParaRPr lang="en-US" b="1" dirty="0" smtClean="0">
              <a:latin typeface="Courier New" panose="02070309020205020404" pitchFamily="49" charset="0"/>
              <a:cs typeface="Courier New" panose="02070309020205020404" pitchFamily="49" charset="0"/>
            </a:endParaRPr>
          </a:p>
          <a:p>
            <a:pPr>
              <a:buNone/>
            </a:pPr>
            <a:endParaRPr lang="en-US" dirty="0" smtClean="0"/>
          </a:p>
          <a:p>
            <a:pPr>
              <a:buNone/>
            </a:pPr>
            <a:r>
              <a:rPr lang="en-US" dirty="0" smtClean="0"/>
              <a:t>(</a:t>
            </a:r>
            <a:r>
              <a:rPr lang="en-US" b="1" dirty="0" err="1">
                <a:latin typeface="Courier New" panose="02070309020205020404" pitchFamily="49" charset="0"/>
                <a:cs typeface="Courier New" panose="02070309020205020404" pitchFamily="49" charset="0"/>
              </a:rPr>
              <a:t>InPlainEnglish</a:t>
            </a:r>
            <a:r>
              <a:rPr lang="en-US" b="1" dirty="0">
                <a:latin typeface="Courier New" panose="02070309020205020404" pitchFamily="49" charset="0"/>
                <a:cs typeface="Courier New" panose="02070309020205020404" pitchFamily="49" charset="0"/>
              </a:rPr>
              <a:t> </a:t>
            </a:r>
            <a:r>
              <a:rPr lang="en-US" dirty="0" smtClean="0"/>
              <a:t>is all one word.)</a:t>
            </a:r>
          </a:p>
          <a:p>
            <a:pPr>
              <a:buNone/>
            </a:pPr>
            <a:r>
              <a:rPr lang="en-US" dirty="0" smtClean="0"/>
              <a:t>Many </a:t>
            </a:r>
            <a:r>
              <a:rPr lang="en-US" dirty="0"/>
              <a:t>thanks to </a:t>
            </a:r>
            <a:r>
              <a:rPr lang="en-US" dirty="0" smtClean="0"/>
              <a:t>Skyler Donahue of </a:t>
            </a:r>
            <a:r>
              <a:rPr lang="en-US" dirty="0"/>
              <a:t>OneNet for providing this</a:t>
            </a:r>
            <a:r>
              <a:rPr lang="en-US" dirty="0" smtClean="0"/>
              <a:t>.</a:t>
            </a:r>
          </a:p>
          <a:p>
            <a:pPr>
              <a:buNone/>
            </a:pPr>
            <a:r>
              <a:rPr lang="en-US" b="1" dirty="0" smtClean="0"/>
              <a:t>PLEASE </a:t>
            </a:r>
            <a:r>
              <a:rPr lang="en-US" b="1" dirty="0"/>
              <a:t>MUTE YOURSELF.</a:t>
            </a:r>
          </a:p>
          <a:p>
            <a:pPr>
              <a:buNone/>
            </a:pPr>
            <a:r>
              <a:rPr lang="en-US" b="1" dirty="0"/>
              <a:t>PLEASE MUTE YOURSELF.</a:t>
            </a:r>
          </a:p>
          <a:p>
            <a:pPr>
              <a:buNone/>
            </a:pPr>
            <a:r>
              <a:rPr lang="en-US" b="1" dirty="0"/>
              <a:t>PLEASE MUTE YOURSELF</a:t>
            </a:r>
            <a:r>
              <a:rPr lang="en-US" b="1" dirty="0" smtClean="0"/>
              <a:t>.</a:t>
            </a:r>
            <a:endParaRPr lang="en-US" dirty="0"/>
          </a:p>
        </p:txBody>
      </p:sp>
    </p:spTree>
    <p:extLst>
      <p:ext uri="{BB962C8B-B14F-4D97-AF65-F5344CB8AC3E}">
        <p14:creationId xmlns:p14="http://schemas.microsoft.com/office/powerpoint/2010/main" val="907858613"/>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sz="3600" smtClean="0">
                <a:ea typeface="ＭＳ Ｐゴシック" pitchFamily="1" charset="-128"/>
              </a:rPr>
              <a:t>MPI Data Types</a:t>
            </a:r>
          </a:p>
        </p:txBody>
      </p:sp>
      <p:graphicFrame>
        <p:nvGraphicFramePr>
          <p:cNvPr id="827395" name="Group 3"/>
          <p:cNvGraphicFramePr>
            <a:graphicFrameLocks noGrp="1"/>
          </p:cNvGraphicFramePr>
          <p:nvPr>
            <p:ph type="tbl" idx="1"/>
          </p:nvPr>
        </p:nvGraphicFramePr>
        <p:xfrm>
          <a:off x="609600" y="1371600"/>
          <a:ext cx="7924800" cy="2409826"/>
        </p:xfrm>
        <a:graphic>
          <a:graphicData uri="http://schemas.openxmlformats.org/drawingml/2006/table">
            <a:tbl>
              <a:tblPr/>
              <a:tblGrid>
                <a:gridCol w="1143000"/>
                <a:gridCol w="1752600"/>
                <a:gridCol w="1600200"/>
                <a:gridCol w="3429000"/>
              </a:tblGrid>
              <a:tr h="457200">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C</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Fortran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r>
              <a:tr h="3810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CHARACTER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MPI_CHARACTER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INTEGER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MPI_INTEGER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float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MPI_FLOAT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REAL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MPI_REAL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715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 PRECISION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MPI_DOUBLE_PRECISION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91169"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91170" name="Slide Number Placeholder 4"/>
          <p:cNvSpPr>
            <a:spLocks noGrp="1"/>
          </p:cNvSpPr>
          <p:nvPr>
            <p:ph type="sldNum" sz="quarter" idx="11"/>
          </p:nvPr>
        </p:nvSpPr>
        <p:spPr>
          <a:noFill/>
        </p:spPr>
        <p:txBody>
          <a:bodyPr/>
          <a:lstStyle/>
          <a:p>
            <a:fld id="{246CF4FB-185C-4E6E-8500-F7D39E1E1990}" type="slidenum">
              <a:rPr lang="en-US"/>
              <a:pPr/>
              <a:t>60</a:t>
            </a:fld>
            <a:endParaRPr lang="en-US"/>
          </a:p>
        </p:txBody>
      </p:sp>
      <p:sp>
        <p:nvSpPr>
          <p:cNvPr id="91171" name="Text Box 33"/>
          <p:cNvSpPr txBox="1">
            <a:spLocks noChangeArrowheads="1"/>
          </p:cNvSpPr>
          <p:nvPr/>
        </p:nvSpPr>
        <p:spPr bwMode="auto">
          <a:xfrm>
            <a:off x="533400" y="3962400"/>
            <a:ext cx="8001000" cy="830997"/>
          </a:xfrm>
          <a:prstGeom prst="rect">
            <a:avLst/>
          </a:prstGeom>
          <a:noFill/>
          <a:ln w="9525">
            <a:noFill/>
            <a:miter lim="800000"/>
            <a:headEnd/>
            <a:tailEnd/>
          </a:ln>
        </p:spPr>
        <p:txBody>
          <a:bodyPr>
            <a:spAutoFit/>
          </a:bodyPr>
          <a:lstStyle/>
          <a:p>
            <a:r>
              <a:rPr lang="en-US" sz="2400" dirty="0"/>
              <a:t>MPI supports several other data types, but most are variations </a:t>
            </a:r>
            <a:r>
              <a:rPr lang="en-US" sz="2400" dirty="0" smtClean="0"/>
              <a:t>on </a:t>
            </a:r>
            <a:r>
              <a:rPr lang="en-US" sz="2400" dirty="0"/>
              <a:t>these, </a:t>
            </a:r>
            <a:r>
              <a:rPr lang="en-US" sz="2400" dirty="0" smtClean="0"/>
              <a:t>and probably </a:t>
            </a:r>
            <a:r>
              <a:rPr lang="en-US" sz="2400" dirty="0"/>
              <a:t>these are all you’ll use.</a:t>
            </a:r>
          </a:p>
        </p:txBody>
      </p:sp>
    </p:spTree>
    <p:extLst>
      <p:ext uri="{BB962C8B-B14F-4D97-AF65-F5344CB8AC3E}">
        <p14:creationId xmlns:p14="http://schemas.microsoft.com/office/powerpoint/2010/main" val="352239155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z="3600" smtClean="0">
                <a:ea typeface="ＭＳ Ｐゴシック" pitchFamily="1" charset="-128"/>
              </a:rPr>
              <a:t>Message Tags</a:t>
            </a:r>
          </a:p>
        </p:txBody>
      </p:sp>
      <p:sp>
        <p:nvSpPr>
          <p:cNvPr id="92163" name="Rectangle 3"/>
          <p:cNvSpPr>
            <a:spLocks noGrp="1" noChangeArrowheads="1"/>
          </p:cNvSpPr>
          <p:nvPr>
            <p:ph idx="1"/>
          </p:nvPr>
        </p:nvSpPr>
        <p:spPr/>
        <p:txBody>
          <a:bodyPr/>
          <a:lstStyle/>
          <a:p>
            <a:pPr>
              <a:buFont typeface="Wingdings" pitchFamily="1" charset="2"/>
              <a:buNone/>
            </a:pPr>
            <a:r>
              <a:rPr lang="en-US" dirty="0" smtClean="0">
                <a:ea typeface="ＭＳ Ｐゴシック" pitchFamily="1" charset="-128"/>
              </a:rPr>
              <a:t>My daughter was born in mid-December.</a:t>
            </a:r>
          </a:p>
          <a:p>
            <a:pPr>
              <a:buFont typeface="Wingdings" pitchFamily="1" charset="2"/>
              <a:buNone/>
            </a:pPr>
            <a:r>
              <a:rPr lang="en-US" dirty="0" smtClean="0">
                <a:ea typeface="ＭＳ Ｐゴシック" pitchFamily="1" charset="-128"/>
              </a:rPr>
              <a:t>So, if I give her a present in December, how does she know which of these it’s for?</a:t>
            </a:r>
          </a:p>
          <a:p>
            <a:r>
              <a:rPr lang="en-US" dirty="0" smtClean="0">
                <a:ea typeface="ＭＳ Ｐゴシック" pitchFamily="1" charset="-128"/>
              </a:rPr>
              <a:t>Her birthday</a:t>
            </a:r>
          </a:p>
          <a:p>
            <a:r>
              <a:rPr lang="en-US" dirty="0" smtClean="0">
                <a:ea typeface="ＭＳ Ｐゴシック" pitchFamily="1" charset="-128"/>
              </a:rPr>
              <a:t>Christmas</a:t>
            </a:r>
          </a:p>
          <a:p>
            <a:r>
              <a:rPr lang="en-US" dirty="0" smtClean="0">
                <a:ea typeface="ＭＳ Ｐゴシック" pitchFamily="1" charset="-128"/>
              </a:rPr>
              <a:t>Hanukkah</a:t>
            </a:r>
          </a:p>
          <a:p>
            <a:pPr>
              <a:buFont typeface="Wingdings" pitchFamily="1" charset="2"/>
              <a:buNone/>
            </a:pPr>
            <a:r>
              <a:rPr lang="en-US" dirty="0" smtClean="0">
                <a:ea typeface="ＭＳ Ｐゴシック" pitchFamily="1" charset="-128"/>
              </a:rPr>
              <a:t>She knows because of the tag on the present:</a:t>
            </a:r>
          </a:p>
          <a:p>
            <a:r>
              <a:rPr lang="en-US" dirty="0" smtClean="0">
                <a:ea typeface="ＭＳ Ｐゴシック" pitchFamily="1" charset="-128"/>
              </a:rPr>
              <a:t>A little cake with candles means birthday</a:t>
            </a:r>
          </a:p>
          <a:p>
            <a:r>
              <a:rPr lang="en-US" dirty="0" smtClean="0">
                <a:ea typeface="ＭＳ Ｐゴシック" pitchFamily="1" charset="-128"/>
              </a:rPr>
              <a:t>A little tree or a Santa means Christmas</a:t>
            </a:r>
          </a:p>
          <a:p>
            <a:r>
              <a:rPr lang="en-US" dirty="0" smtClean="0">
                <a:ea typeface="ＭＳ Ｐゴシック" pitchFamily="1" charset="-128"/>
              </a:rPr>
              <a:t>A little menorah means Hanukkah</a:t>
            </a:r>
          </a:p>
        </p:txBody>
      </p:sp>
      <p:sp>
        <p:nvSpPr>
          <p:cNvPr id="9216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92165" name="Slide Number Placeholder 4"/>
          <p:cNvSpPr>
            <a:spLocks noGrp="1"/>
          </p:cNvSpPr>
          <p:nvPr>
            <p:ph type="sldNum" sz="quarter" idx="11"/>
          </p:nvPr>
        </p:nvSpPr>
        <p:spPr>
          <a:noFill/>
        </p:spPr>
        <p:txBody>
          <a:bodyPr/>
          <a:lstStyle/>
          <a:p>
            <a:fld id="{0D79694E-3A1B-4310-B327-F7CC61D38058}" type="slidenum">
              <a:rPr lang="en-US"/>
              <a:pPr/>
              <a:t>61</a:t>
            </a:fld>
            <a:endParaRPr lang="en-US"/>
          </a:p>
        </p:txBody>
      </p:sp>
    </p:spTree>
    <p:extLst>
      <p:ext uri="{BB962C8B-B14F-4D97-AF65-F5344CB8AC3E}">
        <p14:creationId xmlns:p14="http://schemas.microsoft.com/office/powerpoint/2010/main" val="2035336479"/>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mtClean="0">
                <a:ea typeface="ＭＳ Ｐゴシック" pitchFamily="1" charset="-128"/>
              </a:rPr>
              <a:t>Message Tags</a:t>
            </a:r>
          </a:p>
        </p:txBody>
      </p:sp>
      <p:sp>
        <p:nvSpPr>
          <p:cNvPr id="93187" name="Rectangle 3"/>
          <p:cNvSpPr>
            <a:spLocks noGrp="1" noChangeArrowheads="1"/>
          </p:cNvSpPr>
          <p:nvPr>
            <p:ph idx="1"/>
          </p:nvPr>
        </p:nvSpPr>
        <p:spPr>
          <a:xfrm>
            <a:off x="533400" y="1219200"/>
            <a:ext cx="8153400" cy="4876800"/>
          </a:xfrm>
        </p:spPr>
        <p:txBody>
          <a:bodyPr/>
          <a:lstStyle/>
          <a:p>
            <a:pPr>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rgbClr val="FF0000"/>
                </a:solidFill>
                <a:latin typeface="Courier New" pitchFamily="1" charset="0"/>
                <a:ea typeface="ＭＳ Ｐゴシック" pitchFamily="1" charset="-128"/>
              </a:rPr>
              <a:t>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The greetings are </a:t>
            </a:r>
            <a:r>
              <a:rPr lang="en-US" b="1" u="sng" dirty="0" smtClean="0">
                <a:solidFill>
                  <a:srgbClr val="A50021"/>
                </a:solidFill>
                <a:ea typeface="ＭＳ Ｐゴシック" pitchFamily="1" charset="-128"/>
              </a:rPr>
              <a:t>output</a:t>
            </a:r>
            <a:r>
              <a:rPr lang="en-US" dirty="0" smtClean="0">
                <a:ea typeface="ＭＳ Ｐゴシック" pitchFamily="1" charset="-128"/>
              </a:rPr>
              <a:t> in </a:t>
            </a:r>
            <a:r>
              <a:rPr lang="en-US" b="1" u="sng" dirty="0" smtClean="0">
                <a:ea typeface="ＭＳ Ｐゴシック" pitchFamily="1" charset="-128"/>
              </a:rPr>
              <a:t>deterministic</a:t>
            </a:r>
            <a:r>
              <a:rPr lang="en-US" dirty="0" smtClean="0">
                <a:ea typeface="ＭＳ Ｐゴシック" pitchFamily="1" charset="-128"/>
              </a:rPr>
              <a:t> order,                      not because messages are sent and received in order,           but because each has a </a:t>
            </a:r>
            <a:r>
              <a:rPr lang="en-US" b="1" i="1" u="sng" dirty="0" smtClean="0">
                <a:solidFill>
                  <a:srgbClr val="A50021"/>
                </a:solidFill>
                <a:ea typeface="ＭＳ Ｐゴシック" pitchFamily="1" charset="-128"/>
              </a:rPr>
              <a:t>tag</a:t>
            </a:r>
            <a:r>
              <a:rPr lang="en-US" dirty="0" smtClean="0">
                <a:ea typeface="ＭＳ Ｐゴシック" pitchFamily="1" charset="-128"/>
              </a:rPr>
              <a:t> (message identifier), and</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MPI_Recv</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asks for a specific message (by tag)              from a specific source (by rank).</a:t>
            </a:r>
          </a:p>
        </p:txBody>
      </p:sp>
      <p:sp>
        <p:nvSpPr>
          <p:cNvPr id="9318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93189" name="Slide Number Placeholder 4"/>
          <p:cNvSpPr>
            <a:spLocks noGrp="1"/>
          </p:cNvSpPr>
          <p:nvPr>
            <p:ph type="sldNum" sz="quarter" idx="11"/>
          </p:nvPr>
        </p:nvSpPr>
        <p:spPr>
          <a:noFill/>
        </p:spPr>
        <p:txBody>
          <a:bodyPr/>
          <a:lstStyle/>
          <a:p>
            <a:fld id="{50B7743F-2264-4C40-BA8E-2C9FDBB8B13A}" type="slidenum">
              <a:rPr lang="en-US"/>
              <a:pPr/>
              <a:t>62</a:t>
            </a:fld>
            <a:endParaRPr lang="en-US"/>
          </a:p>
        </p:txBody>
      </p:sp>
    </p:spTree>
    <p:custDataLst>
      <p:tags r:id="rId1"/>
    </p:custDataLst>
    <p:extLst>
      <p:ext uri="{BB962C8B-B14F-4D97-AF65-F5344CB8AC3E}">
        <p14:creationId xmlns:p14="http://schemas.microsoft.com/office/powerpoint/2010/main" val="40232863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dirty="0" smtClean="0">
                <a:ea typeface="ＭＳ Ｐゴシック" pitchFamily="1" charset="-128"/>
              </a:rPr>
              <a:t>Parallelism is Nondeterministic</a:t>
            </a:r>
          </a:p>
        </p:txBody>
      </p:sp>
      <p:sp>
        <p:nvSpPr>
          <p:cNvPr id="94211" name="Rectangle 3"/>
          <p:cNvSpPr>
            <a:spLocks noGrp="1" noChangeArrowheads="1"/>
          </p:cNvSpPr>
          <p:nvPr>
            <p:ph idx="1"/>
          </p:nvPr>
        </p:nvSpPr>
        <p:spPr>
          <a:xfrm>
            <a:off x="533400" y="1219200"/>
            <a:ext cx="8153400" cy="5181600"/>
          </a:xfrm>
        </p:spPr>
        <p:txBody>
          <a:bodyPr/>
          <a:lstStyle/>
          <a:p>
            <a:pPr>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MPI_ANY_SOURCE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But here the greetings are </a:t>
            </a:r>
            <a:r>
              <a:rPr lang="en-US" b="1" u="sng" dirty="0" smtClean="0">
                <a:solidFill>
                  <a:srgbClr val="A50021"/>
                </a:solidFill>
                <a:ea typeface="ＭＳ Ｐゴシック" pitchFamily="1" charset="-128"/>
              </a:rPr>
              <a:t>output</a:t>
            </a:r>
            <a:r>
              <a:rPr lang="en-US" dirty="0" smtClean="0">
                <a:ea typeface="ＭＳ Ｐゴシック" pitchFamily="1" charset="-128"/>
              </a:rPr>
              <a:t> in </a:t>
            </a:r>
            <a:r>
              <a:rPr lang="en-US" b="1" u="sng" dirty="0" smtClean="0">
                <a:ea typeface="ＭＳ Ｐゴシック" pitchFamily="1" charset="-128"/>
              </a:rPr>
              <a:t>non-deterministic</a:t>
            </a:r>
            <a:r>
              <a:rPr lang="en-US" dirty="0" smtClean="0">
                <a:ea typeface="ＭＳ Ｐゴシック" pitchFamily="1" charset="-128"/>
              </a:rPr>
              <a:t> order.</a:t>
            </a:r>
          </a:p>
        </p:txBody>
      </p:sp>
      <p:sp>
        <p:nvSpPr>
          <p:cNvPr id="9421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94213" name="Slide Number Placeholder 4"/>
          <p:cNvSpPr>
            <a:spLocks noGrp="1"/>
          </p:cNvSpPr>
          <p:nvPr>
            <p:ph type="sldNum" sz="quarter" idx="11"/>
          </p:nvPr>
        </p:nvSpPr>
        <p:spPr>
          <a:noFill/>
        </p:spPr>
        <p:txBody>
          <a:bodyPr/>
          <a:lstStyle/>
          <a:p>
            <a:fld id="{00A74116-F0B6-4CC9-A5FA-32C4F03B187D}" type="slidenum">
              <a:rPr lang="en-US"/>
              <a:pPr/>
              <a:t>63</a:t>
            </a:fld>
            <a:endParaRPr lang="en-US"/>
          </a:p>
        </p:txBody>
      </p:sp>
      <p:sp>
        <p:nvSpPr>
          <p:cNvPr id="94214" name="Oval 4"/>
          <p:cNvSpPr>
            <a:spLocks noChangeArrowheads="1"/>
          </p:cNvSpPr>
          <p:nvPr/>
        </p:nvSpPr>
        <p:spPr bwMode="auto">
          <a:xfrm>
            <a:off x="3200400" y="2695576"/>
            <a:ext cx="25908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extLst>
      <p:ext uri="{BB962C8B-B14F-4D97-AF65-F5344CB8AC3E}">
        <p14:creationId xmlns:p14="http://schemas.microsoft.com/office/powerpoint/2010/main" val="354755261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mtClean="0">
                <a:ea typeface="ＭＳ Ｐゴシック" pitchFamily="1" charset="-128"/>
              </a:rPr>
              <a:t>Communicators</a:t>
            </a:r>
          </a:p>
        </p:txBody>
      </p:sp>
      <p:sp>
        <p:nvSpPr>
          <p:cNvPr id="95235" name="Rectangle 3"/>
          <p:cNvSpPr>
            <a:spLocks noGrp="1" noChangeArrowheads="1"/>
          </p:cNvSpPr>
          <p:nvPr>
            <p:ph idx="1"/>
          </p:nvPr>
        </p:nvSpPr>
        <p:spPr/>
        <p:txBody>
          <a:bodyPr/>
          <a:lstStyle/>
          <a:p>
            <a:pPr>
              <a:buFont typeface="Wingdings" pitchFamily="1" charset="2"/>
              <a:buNone/>
            </a:pPr>
            <a:r>
              <a:rPr lang="en-US" dirty="0" smtClean="0">
                <a:ea typeface="ＭＳ Ｐゴシック" pitchFamily="1" charset="-128"/>
              </a:rPr>
              <a:t>An MPI communicator is a collection of processes that can send messages to each other.</a:t>
            </a:r>
          </a:p>
          <a:p>
            <a:pPr>
              <a:buFont typeface="Wingdings" pitchFamily="1" charset="2"/>
              <a:buNone/>
            </a:pPr>
            <a:r>
              <a:rPr lang="en-US" b="1" dirty="0" smtClean="0">
                <a:solidFill>
                  <a:schemeClr val="folHlink"/>
                </a:solidFill>
                <a:latin typeface="Courier New" pitchFamily="1" charset="0"/>
                <a:ea typeface="ＭＳ Ｐゴシック" pitchFamily="1" charset="-128"/>
              </a:rPr>
              <a:t>MPI_COMM_WORLD</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is the default communicator;                  it contains all of the processes in the current run.               It’s probably the only one you’ll need in most cases.</a:t>
            </a:r>
          </a:p>
          <a:p>
            <a:pPr>
              <a:buFont typeface="Wingdings" pitchFamily="1" charset="2"/>
              <a:buNone/>
            </a:pPr>
            <a:r>
              <a:rPr lang="en-US" dirty="0" smtClean="0">
                <a:ea typeface="ＭＳ Ｐゴシック" pitchFamily="1" charset="-128"/>
              </a:rPr>
              <a:t>Some libraries create special library-only communicators, which can simplify keeping track of message tags.</a:t>
            </a:r>
          </a:p>
        </p:txBody>
      </p:sp>
      <p:sp>
        <p:nvSpPr>
          <p:cNvPr id="9523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95237" name="Slide Number Placeholder 4"/>
          <p:cNvSpPr>
            <a:spLocks noGrp="1"/>
          </p:cNvSpPr>
          <p:nvPr>
            <p:ph type="sldNum" sz="quarter" idx="11"/>
          </p:nvPr>
        </p:nvSpPr>
        <p:spPr>
          <a:noFill/>
        </p:spPr>
        <p:txBody>
          <a:bodyPr/>
          <a:lstStyle/>
          <a:p>
            <a:fld id="{1F6313FD-EE15-4603-97FE-1F47D27A6E6C}" type="slidenum">
              <a:rPr lang="en-US"/>
              <a:pPr/>
              <a:t>64</a:t>
            </a:fld>
            <a:endParaRPr lang="en-US"/>
          </a:p>
        </p:txBody>
      </p:sp>
    </p:spTree>
    <p:custDataLst>
      <p:tags r:id="rId1"/>
    </p:custDataLst>
    <p:extLst>
      <p:ext uri="{BB962C8B-B14F-4D97-AF65-F5344CB8AC3E}">
        <p14:creationId xmlns:p14="http://schemas.microsoft.com/office/powerpoint/2010/main" val="40922457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smtClean="0">
                <a:ea typeface="ＭＳ Ｐゴシック" pitchFamily="1" charset="-128"/>
              </a:rPr>
              <a:t>Broadcasting</a:t>
            </a:r>
          </a:p>
        </p:txBody>
      </p:sp>
      <p:sp>
        <p:nvSpPr>
          <p:cNvPr id="96259" name="Rectangle 3"/>
          <p:cNvSpPr>
            <a:spLocks noGrp="1" noChangeArrowheads="1"/>
          </p:cNvSpPr>
          <p:nvPr>
            <p:ph idx="1"/>
          </p:nvPr>
        </p:nvSpPr>
        <p:spPr>
          <a:xfrm>
            <a:off x="381000" y="1371600"/>
            <a:ext cx="8229600" cy="4648200"/>
          </a:xfrm>
        </p:spPr>
        <p:txBody>
          <a:bodyPr/>
          <a:lstStyle/>
          <a:p>
            <a:pPr>
              <a:lnSpc>
                <a:spcPct val="90000"/>
              </a:lnSpc>
              <a:buFont typeface="Wingdings" pitchFamily="1" charset="2"/>
              <a:buNone/>
            </a:pPr>
            <a:r>
              <a:rPr lang="en-US" dirty="0" smtClean="0">
                <a:ea typeface="ＭＳ Ｐゴシック" pitchFamily="1" charset="-128"/>
              </a:rPr>
              <a:t>What happens if one process has data that everyone else       needs to know?</a:t>
            </a:r>
          </a:p>
          <a:p>
            <a:pPr>
              <a:lnSpc>
                <a:spcPct val="90000"/>
              </a:lnSpc>
              <a:buFont typeface="Wingdings" pitchFamily="1" charset="2"/>
              <a:buNone/>
            </a:pPr>
            <a:r>
              <a:rPr lang="en-US" dirty="0" smtClean="0">
                <a:ea typeface="ＭＳ Ｐゴシック" pitchFamily="1" charset="-128"/>
              </a:rPr>
              <a:t>For example, what if the server process needs to send                 an input value to the others?</a:t>
            </a:r>
          </a:p>
          <a:p>
            <a:pPr>
              <a:lnSpc>
                <a:spcPct val="90000"/>
              </a:lnSpc>
              <a:buFont typeface="Wingdings" pitchFamily="1" charset="2"/>
              <a:buNone/>
            </a:pPr>
            <a:r>
              <a:rPr lang="en-US" b="1" dirty="0" err="1" smtClean="0">
                <a:solidFill>
                  <a:srgbClr val="000000"/>
                </a:solidFill>
                <a:latin typeface="Courier New" pitchFamily="1" charset="0"/>
                <a:ea typeface="ＭＳ Ｐゴシック" pitchFamily="1" charset="-128"/>
              </a:rPr>
              <a:t>mpi_error_code</a:t>
            </a:r>
            <a:r>
              <a:rPr lang="en-US" b="1" dirty="0" smtClean="0">
                <a:solidFill>
                  <a:srgbClr val="000000"/>
                </a:solidFill>
                <a:latin typeface="Courier New" pitchFamily="1" charset="0"/>
                <a:ea typeface="ＭＳ Ｐゴシック" pitchFamily="1" charset="-128"/>
              </a:rPr>
              <a:t> =</a:t>
            </a:r>
            <a:endParaRPr lang="en-US" dirty="0" smtClean="0">
              <a:ea typeface="ＭＳ Ｐゴシック" pitchFamily="1" charset="-128"/>
            </a:endParaRPr>
          </a:p>
          <a:p>
            <a:pPr>
              <a:lnSpc>
                <a:spcPct val="90000"/>
              </a:lnSpc>
              <a:buFont typeface="Wingdings" pitchFamily="1" charset="2"/>
              <a:buNone/>
            </a:pPr>
            <a:r>
              <a:rPr lang="en-US" b="1" dirty="0" smtClean="0">
                <a:solidFill>
                  <a:schemeClr val="folHlink"/>
                </a:solidFill>
                <a:latin typeface="Courier New" pitchFamily="1" charset="0"/>
                <a:ea typeface="ＭＳ Ｐゴシック" pitchFamily="1" charset="-128"/>
              </a:rPr>
              <a:t>  </a:t>
            </a:r>
            <a:r>
              <a:rPr lang="en-US" b="1" dirty="0" err="1" smtClean="0">
                <a:solidFill>
                  <a:schemeClr val="folHlink"/>
                </a:solidFill>
                <a:latin typeface="Courier New" pitchFamily="1" charset="0"/>
                <a:ea typeface="ＭＳ Ｐゴシック" pitchFamily="1" charset="-128"/>
              </a:rPr>
              <a:t>MPI_Bcast</a:t>
            </a:r>
            <a:r>
              <a:rPr lang="en-US" b="1" dirty="0" smtClean="0">
                <a:solidFill>
                  <a:srgbClr val="000000"/>
                </a:solidFill>
                <a:latin typeface="Courier New" pitchFamily="1" charset="0"/>
                <a:ea typeface="ＭＳ Ｐゴシック" pitchFamily="1" charset="-128"/>
              </a:rPr>
              <a:t>(&amp;length, 1, </a:t>
            </a:r>
            <a:r>
              <a:rPr lang="en-US" b="1" dirty="0" smtClean="0">
                <a:solidFill>
                  <a:schemeClr val="folHlink"/>
                </a:solidFill>
                <a:latin typeface="Courier New" pitchFamily="1" charset="0"/>
                <a:ea typeface="ＭＳ Ｐゴシック" pitchFamily="1" charset="-128"/>
              </a:rPr>
              <a:t>MPI_INTEGER</a:t>
            </a:r>
            <a:r>
              <a:rPr lang="en-US" b="1" dirty="0" smtClean="0">
                <a:solidFill>
                  <a:srgbClr val="000000"/>
                </a:solidFill>
                <a:latin typeface="Courier New" pitchFamily="1" charset="0"/>
                <a:ea typeface="ＭＳ Ｐゴシック" pitchFamily="1" charset="-128"/>
              </a:rPr>
              <a:t>,</a:t>
            </a:r>
          </a:p>
          <a:p>
            <a:pPr>
              <a:lnSpc>
                <a:spcPct val="50000"/>
              </a:lnSpc>
              <a:buFont typeface="Wingdings" pitchFamily="1" charset="2"/>
              <a:buNone/>
            </a:pPr>
            <a:r>
              <a:rPr lang="en-US" b="1" dirty="0" smtClean="0">
                <a:solidFill>
                  <a:srgbClr val="000000"/>
                </a:solidFill>
                <a:latin typeface="Courier New" pitchFamily="1" charset="0"/>
                <a:ea typeface="ＭＳ Ｐゴシック" pitchFamily="1" charset="-128"/>
              </a:rPr>
              <a:t>    source, </a:t>
            </a:r>
            <a:r>
              <a:rPr lang="en-US" b="1" dirty="0" smtClean="0">
                <a:solidFill>
                  <a:schemeClr val="folHlink"/>
                </a:solidFill>
                <a:latin typeface="Courier New" pitchFamily="1" charset="0"/>
                <a:ea typeface="ＭＳ Ｐゴシック" pitchFamily="1" charset="-128"/>
              </a:rPr>
              <a:t>MPI_COMM_WORLD</a:t>
            </a:r>
            <a:r>
              <a:rPr lang="en-US" b="1" dirty="0" smtClean="0">
                <a:solidFill>
                  <a:srgbClr val="000000"/>
                </a:solidFill>
                <a:latin typeface="Courier New" pitchFamily="1" charset="0"/>
                <a:ea typeface="ＭＳ Ｐゴシック" pitchFamily="1" charset="-128"/>
              </a:rPr>
              <a:t>);</a:t>
            </a:r>
          </a:p>
          <a:p>
            <a:pPr>
              <a:lnSpc>
                <a:spcPct val="90000"/>
              </a:lnSpc>
              <a:buFont typeface="Wingdings" pitchFamily="1" charset="2"/>
              <a:buNone/>
            </a:pPr>
            <a:r>
              <a:rPr lang="en-US" dirty="0" smtClean="0">
                <a:ea typeface="ＭＳ Ｐゴシック" pitchFamily="1" charset="-128"/>
              </a:rPr>
              <a:t>Note that </a:t>
            </a:r>
            <a:r>
              <a:rPr lang="en-US" b="1" dirty="0" err="1" smtClean="0">
                <a:solidFill>
                  <a:schemeClr val="folHlink"/>
                </a:solidFill>
                <a:latin typeface="Courier New" pitchFamily="1" charset="0"/>
                <a:ea typeface="ＭＳ Ｐゴシック" pitchFamily="1" charset="-128"/>
              </a:rPr>
              <a:t>MPI_Bcast</a:t>
            </a:r>
            <a:r>
              <a:rPr lang="en-US" dirty="0" smtClean="0">
                <a:ea typeface="ＭＳ Ｐゴシック" pitchFamily="1" charset="-128"/>
              </a:rPr>
              <a:t> doesn’t use a tag, and that                     the call is the same for both the sender and all of the receivers.       This is </a:t>
            </a:r>
            <a:r>
              <a:rPr lang="en-US" b="1" u="sng" dirty="0" smtClean="0">
                <a:ea typeface="ＭＳ Ｐゴシック" pitchFamily="1" charset="-128"/>
              </a:rPr>
              <a:t>COUNTERINTUITIVE</a:t>
            </a:r>
            <a:r>
              <a:rPr lang="en-US" dirty="0" smtClean="0">
                <a:ea typeface="ＭＳ Ｐゴシック" pitchFamily="1" charset="-128"/>
              </a:rPr>
              <a:t>!</a:t>
            </a:r>
          </a:p>
          <a:p>
            <a:pPr>
              <a:lnSpc>
                <a:spcPct val="90000"/>
              </a:lnSpc>
              <a:buFont typeface="Wingdings" pitchFamily="1" charset="2"/>
              <a:buNone/>
            </a:pPr>
            <a:r>
              <a:rPr lang="en-US" dirty="0" smtClean="0">
                <a:ea typeface="ＭＳ Ｐゴシック" pitchFamily="1" charset="-128"/>
              </a:rPr>
              <a:t>All processes have to call</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MPI_Bcast</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at the same time; everyone waits until everyone is done (synchronization).</a:t>
            </a:r>
          </a:p>
        </p:txBody>
      </p:sp>
      <p:sp>
        <p:nvSpPr>
          <p:cNvPr id="9626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96261" name="Slide Number Placeholder 4"/>
          <p:cNvSpPr>
            <a:spLocks noGrp="1"/>
          </p:cNvSpPr>
          <p:nvPr>
            <p:ph type="sldNum" sz="quarter" idx="11"/>
          </p:nvPr>
        </p:nvSpPr>
        <p:spPr>
          <a:noFill/>
        </p:spPr>
        <p:txBody>
          <a:bodyPr/>
          <a:lstStyle/>
          <a:p>
            <a:fld id="{A8F0D376-F7D3-452A-A10E-FAD3B29C1DC7}" type="slidenum">
              <a:rPr lang="en-US"/>
              <a:pPr/>
              <a:t>65</a:t>
            </a:fld>
            <a:endParaRPr lang="en-US"/>
          </a:p>
        </p:txBody>
      </p:sp>
    </p:spTree>
    <p:custDataLst>
      <p:tags r:id="rId1"/>
    </p:custDataLst>
    <p:extLst>
      <p:ext uri="{BB962C8B-B14F-4D97-AF65-F5344CB8AC3E}">
        <p14:creationId xmlns:p14="http://schemas.microsoft.com/office/powerpoint/2010/main" val="54176914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smtClean="0">
                <a:ea typeface="ＭＳ Ｐゴシック" pitchFamily="1" charset="-128"/>
              </a:rPr>
              <a:t>Broadcast Example: Setup</a:t>
            </a:r>
          </a:p>
        </p:txBody>
      </p:sp>
      <p:sp>
        <p:nvSpPr>
          <p:cNvPr id="97283" name="Rectangle 3"/>
          <p:cNvSpPr>
            <a:spLocks noGrp="1" noChangeArrowheads="1"/>
          </p:cNvSpPr>
          <p:nvPr>
            <p:ph idx="1"/>
          </p:nvPr>
        </p:nvSpPr>
        <p:spPr>
          <a:xfrm>
            <a:off x="533400" y="1219200"/>
            <a:ext cx="8153400" cy="4953000"/>
          </a:xfrm>
        </p:spPr>
        <p:txBody>
          <a:bodyPr/>
          <a:lstStyle/>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#include &lt;</a:t>
            </a:r>
            <a:r>
              <a:rPr lang="en-US" sz="1500" b="1" dirty="0" err="1" smtClean="0">
                <a:solidFill>
                  <a:srgbClr val="000000"/>
                </a:solidFill>
                <a:latin typeface="Courier New" pitchFamily="1" charset="0"/>
                <a:ea typeface="ＭＳ Ｐゴシック" pitchFamily="1" charset="-128"/>
              </a:rPr>
              <a:t>stdio.h</a:t>
            </a:r>
            <a:r>
              <a:rPr lang="en-US" sz="1500" b="1" dirty="0" smtClean="0">
                <a:solidFill>
                  <a:srgbClr val="000000"/>
                </a:solidFill>
                <a:latin typeface="Courier New" pitchFamily="1" charset="0"/>
                <a:ea typeface="ＭＳ Ｐゴシック" pitchFamily="1" charset="-128"/>
              </a:rPr>
              <a:t>&gt;</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#include &lt;</a:t>
            </a:r>
            <a:r>
              <a:rPr lang="en-US" sz="1500" b="1" dirty="0" err="1" smtClean="0">
                <a:solidFill>
                  <a:srgbClr val="000000"/>
                </a:solidFill>
                <a:latin typeface="Courier New" pitchFamily="1" charset="0"/>
                <a:ea typeface="ＭＳ Ｐゴシック" pitchFamily="1" charset="-128"/>
              </a:rPr>
              <a:t>stdlib.h</a:t>
            </a:r>
            <a:r>
              <a:rPr lang="en-US" sz="1500" b="1" dirty="0" smtClean="0">
                <a:solidFill>
                  <a:srgbClr val="000000"/>
                </a:solidFill>
                <a:latin typeface="Courier New" pitchFamily="1" charset="0"/>
                <a:ea typeface="ＭＳ Ｐゴシック" pitchFamily="1" charset="-128"/>
              </a:rPr>
              <a:t>&gt;</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#include &lt;</a:t>
            </a:r>
            <a:r>
              <a:rPr lang="en-US" sz="1500" b="1" dirty="0" err="1">
                <a:solidFill>
                  <a:schemeClr val="folHlink"/>
                </a:solidFill>
                <a:latin typeface="Courier New" pitchFamily="1" charset="0"/>
                <a:ea typeface="ＭＳ Ｐゴシック" pitchFamily="1" charset="-128"/>
              </a:rPr>
              <a:t>mpi.h</a:t>
            </a:r>
            <a:r>
              <a:rPr lang="en-US" sz="1500" b="1" dirty="0">
                <a:solidFill>
                  <a:srgbClr val="000000"/>
                </a:solidFill>
                <a:latin typeface="Courier New" pitchFamily="1" charset="0"/>
                <a:ea typeface="ＭＳ Ｐゴシック" pitchFamily="1" charset="-128"/>
              </a:rPr>
              <a:t>&gt;</a:t>
            </a:r>
          </a:p>
          <a:p>
            <a:pPr>
              <a:lnSpc>
                <a:spcPct val="80000"/>
              </a:lnSpc>
              <a:spcBef>
                <a:spcPts val="0"/>
              </a:spcBef>
              <a:buFont typeface="Wingdings" pitchFamily="1" charset="2"/>
              <a:buNone/>
            </a:pPr>
            <a:endParaRPr lang="en-US" sz="1500" b="1" dirty="0">
              <a:solidFill>
                <a:srgbClr val="000000"/>
              </a:solidFill>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dirty="0" err="1" smtClean="0">
                <a:solidFill>
                  <a:srgbClr val="000000"/>
                </a:solidFill>
                <a:latin typeface="Courier New" pitchFamily="1" charset="0"/>
                <a:ea typeface="ＭＳ Ｐゴシック" pitchFamily="1" charset="-128"/>
              </a:rPr>
              <a:t>int</a:t>
            </a:r>
            <a:r>
              <a:rPr lang="en-US" sz="1500" b="1" dirty="0" smtClean="0">
                <a:solidFill>
                  <a:srgbClr val="000000"/>
                </a:solidFill>
                <a:latin typeface="Courier New" pitchFamily="1" charset="0"/>
                <a:ea typeface="ＭＳ Ｐゴシック" pitchFamily="1" charset="-128"/>
              </a:rPr>
              <a:t> main (</a:t>
            </a:r>
            <a:r>
              <a:rPr lang="en-US" sz="1500" b="1" dirty="0" err="1" smtClean="0">
                <a:solidFill>
                  <a:srgbClr val="000000"/>
                </a:solidFill>
                <a:latin typeface="Courier New" pitchFamily="1" charset="0"/>
                <a:ea typeface="ＭＳ Ｐゴシック" pitchFamily="1" charset="-128"/>
              </a:rPr>
              <a:t>int</a:t>
            </a: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argc</a:t>
            </a:r>
            <a:r>
              <a:rPr lang="en-US" sz="1500" b="1" dirty="0" smtClean="0">
                <a:solidFill>
                  <a:srgbClr val="000000"/>
                </a:solidFill>
                <a:latin typeface="Courier New" pitchFamily="1" charset="0"/>
                <a:ea typeface="ＭＳ Ｐゴシック" pitchFamily="1" charset="-128"/>
              </a:rPr>
              <a:t>, char** </a:t>
            </a:r>
            <a:r>
              <a:rPr lang="en-US" sz="1500" b="1" dirty="0" err="1" smtClean="0">
                <a:solidFill>
                  <a:srgbClr val="000000"/>
                </a:solidFill>
                <a:latin typeface="Courier New" pitchFamily="1" charset="0"/>
                <a:ea typeface="ＭＳ Ｐゴシック" pitchFamily="1" charset="-128"/>
              </a:rPr>
              <a:t>argv</a:t>
            </a:r>
            <a:r>
              <a:rPr lang="en-US" sz="1500" b="1" dirty="0" smtClean="0">
                <a:solidFill>
                  <a:srgbClr val="000000"/>
                </a:solidFill>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 main */</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const</a:t>
            </a: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int</a:t>
            </a:r>
            <a:r>
              <a:rPr lang="en-US" sz="1500" b="1" dirty="0" smtClean="0">
                <a:solidFill>
                  <a:srgbClr val="000000"/>
                </a:solidFill>
                <a:latin typeface="Courier New" pitchFamily="1" charset="0"/>
                <a:ea typeface="ＭＳ Ｐゴシック" pitchFamily="1" charset="-128"/>
              </a:rPr>
              <a:t> server = 0;</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const</a:t>
            </a: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int</a:t>
            </a:r>
            <a:r>
              <a:rPr lang="en-US" sz="1500" b="1" dirty="0" smtClean="0">
                <a:solidFill>
                  <a:srgbClr val="000000"/>
                </a:solidFill>
                <a:latin typeface="Courier New" pitchFamily="1" charset="0"/>
                <a:ea typeface="ＭＳ Ｐゴシック" pitchFamily="1" charset="-128"/>
              </a:rPr>
              <a:t> source = server;</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float* array = (float*)NULL;</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int</a:t>
            </a:r>
            <a:r>
              <a:rPr lang="en-US" sz="1500" b="1" dirty="0" smtClean="0">
                <a:solidFill>
                  <a:srgbClr val="000000"/>
                </a:solidFill>
                <a:latin typeface="Courier New" pitchFamily="1" charset="0"/>
                <a:ea typeface="ＭＳ Ｐゴシック" pitchFamily="1" charset="-128"/>
              </a:rPr>
              <a:t> length;</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int</a:t>
            </a: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num_procs</a:t>
            </a: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my_rank</a:t>
            </a: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mpi_error_code</a:t>
            </a:r>
            <a:r>
              <a:rPr lang="en-US" sz="1500" b="1" dirty="0" smtClean="0">
                <a:solidFill>
                  <a:srgbClr val="000000"/>
                </a:solidFill>
                <a:latin typeface="Courier New" pitchFamily="1" charset="0"/>
                <a:ea typeface="ＭＳ Ｐゴシック" pitchFamily="1" charset="-128"/>
              </a:rPr>
              <a:t>;</a:t>
            </a:r>
          </a:p>
          <a:p>
            <a:pPr>
              <a:lnSpc>
                <a:spcPct val="50000"/>
              </a:lnSpc>
              <a:spcBef>
                <a:spcPts val="0"/>
              </a:spcBef>
              <a:buFont typeface="Wingdings" pitchFamily="1" charset="2"/>
              <a:buNone/>
            </a:pPr>
            <a:endParaRPr lang="en-US" sz="1500" b="1" dirty="0" smtClean="0">
              <a:solidFill>
                <a:srgbClr val="000000"/>
              </a:solidFill>
              <a:latin typeface="Courier New" pitchFamily="1" charset="0"/>
              <a:ea typeface="ＭＳ Ｐゴシック" pitchFamily="1" charset="-128"/>
            </a:endParaRPr>
          </a:p>
          <a:p>
            <a:pPr>
              <a:lnSpc>
                <a:spcPct val="6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mpi_error_code</a:t>
            </a:r>
            <a:r>
              <a:rPr lang="en-US" sz="1500" b="1" dirty="0" smtClean="0">
                <a:solidFill>
                  <a:srgbClr val="000000"/>
                </a:solidFill>
                <a:latin typeface="Courier New" pitchFamily="1" charset="0"/>
                <a:ea typeface="ＭＳ Ｐゴシック" pitchFamily="1" charset="-128"/>
              </a:rPr>
              <a:t> = </a:t>
            </a:r>
            <a:r>
              <a:rPr lang="en-US" sz="1500" b="1" dirty="0" err="1" smtClean="0">
                <a:solidFill>
                  <a:schemeClr val="folHlink"/>
                </a:solidFill>
                <a:latin typeface="Courier New" pitchFamily="1" charset="0"/>
                <a:ea typeface="ＭＳ Ｐゴシック" pitchFamily="1" charset="-128"/>
              </a:rPr>
              <a:t>MPI_Init</a:t>
            </a:r>
            <a:r>
              <a:rPr lang="en-US" sz="1500" b="1" dirty="0" smtClean="0">
                <a:solidFill>
                  <a:srgbClr val="000000"/>
                </a:solidFill>
                <a:latin typeface="Courier New" pitchFamily="1" charset="0"/>
                <a:ea typeface="ＭＳ Ｐゴシック" pitchFamily="1" charset="-128"/>
              </a:rPr>
              <a:t>(&amp;</a:t>
            </a:r>
            <a:r>
              <a:rPr lang="en-US" sz="1500" b="1" dirty="0" err="1" smtClean="0">
                <a:solidFill>
                  <a:srgbClr val="000000"/>
                </a:solidFill>
                <a:latin typeface="Courier New" pitchFamily="1" charset="0"/>
                <a:ea typeface="ＭＳ Ｐゴシック" pitchFamily="1" charset="-128"/>
              </a:rPr>
              <a:t>argc</a:t>
            </a:r>
            <a:r>
              <a:rPr lang="en-US" sz="1500" b="1" dirty="0" smtClean="0">
                <a:solidFill>
                  <a:srgbClr val="000000"/>
                </a:solidFill>
                <a:latin typeface="Courier New" pitchFamily="1" charset="0"/>
                <a:ea typeface="ＭＳ Ｐゴシック" pitchFamily="1" charset="-128"/>
              </a:rPr>
              <a:t>, &amp;</a:t>
            </a:r>
            <a:r>
              <a:rPr lang="en-US" sz="1500" b="1" dirty="0" err="1" smtClean="0">
                <a:solidFill>
                  <a:srgbClr val="000000"/>
                </a:solidFill>
                <a:latin typeface="Courier New" pitchFamily="1" charset="0"/>
                <a:ea typeface="ＭＳ Ｐゴシック" pitchFamily="1" charset="-128"/>
              </a:rPr>
              <a:t>argv</a:t>
            </a:r>
            <a:r>
              <a:rPr lang="en-US" sz="1500" b="1" dirty="0" smtClean="0">
                <a:solidFill>
                  <a:srgbClr val="000000"/>
                </a:solidFill>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mpi_error_code</a:t>
            </a:r>
            <a:r>
              <a:rPr lang="en-US" sz="1500" b="1" dirty="0" smtClean="0">
                <a:solidFill>
                  <a:srgbClr val="000000"/>
                </a:solidFill>
                <a:latin typeface="Courier New" pitchFamily="1" charset="0"/>
                <a:ea typeface="ＭＳ Ｐゴシック" pitchFamily="1" charset="-128"/>
              </a:rPr>
              <a:t> = </a:t>
            </a:r>
            <a:r>
              <a:rPr lang="en-US" sz="1500" b="1" dirty="0" err="1" smtClean="0">
                <a:solidFill>
                  <a:schemeClr val="folHlink"/>
                </a:solidFill>
                <a:latin typeface="Courier New" pitchFamily="1" charset="0"/>
                <a:ea typeface="ＭＳ Ｐゴシック" pitchFamily="1" charset="-128"/>
              </a:rPr>
              <a:t>MPI_Comm_rank</a:t>
            </a:r>
            <a:r>
              <a:rPr lang="en-US" sz="1500" b="1" dirty="0" smtClean="0">
                <a:solidFill>
                  <a:srgbClr val="000000"/>
                </a:solidFill>
                <a:latin typeface="Courier New" pitchFamily="1" charset="0"/>
                <a:ea typeface="ＭＳ Ｐゴシック" pitchFamily="1" charset="-128"/>
              </a:rPr>
              <a:t>(</a:t>
            </a:r>
            <a:r>
              <a:rPr lang="en-US" sz="1500" b="1" dirty="0" smtClean="0">
                <a:solidFill>
                  <a:schemeClr val="folHlink"/>
                </a:solidFill>
                <a:latin typeface="Courier New" pitchFamily="1" charset="0"/>
                <a:ea typeface="ＭＳ Ｐゴシック" pitchFamily="1" charset="-128"/>
              </a:rPr>
              <a:t>MPI_COMM_WORLD</a:t>
            </a:r>
            <a:r>
              <a:rPr lang="en-US" sz="1500" b="1" dirty="0" smtClean="0">
                <a:solidFill>
                  <a:srgbClr val="000000"/>
                </a:solidFill>
                <a:latin typeface="Courier New" pitchFamily="1" charset="0"/>
                <a:ea typeface="ＭＳ Ｐゴシック" pitchFamily="1" charset="-128"/>
              </a:rPr>
              <a:t>, &amp;</a:t>
            </a:r>
            <a:r>
              <a:rPr lang="en-US" sz="1500" b="1" dirty="0" err="1" smtClean="0">
                <a:solidFill>
                  <a:srgbClr val="000000"/>
                </a:solidFill>
                <a:latin typeface="Courier New" pitchFamily="1" charset="0"/>
                <a:ea typeface="ＭＳ Ｐゴシック" pitchFamily="1" charset="-128"/>
              </a:rPr>
              <a:t>my_rank</a:t>
            </a:r>
            <a:r>
              <a:rPr lang="en-US" sz="1500" b="1" dirty="0" smtClean="0">
                <a:solidFill>
                  <a:srgbClr val="000000"/>
                </a:solidFill>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mpi_error_code</a:t>
            </a:r>
            <a:r>
              <a:rPr lang="en-US" sz="1500" b="1" dirty="0" smtClean="0">
                <a:solidFill>
                  <a:srgbClr val="000000"/>
                </a:solidFill>
                <a:latin typeface="Courier New" pitchFamily="1" charset="0"/>
                <a:ea typeface="ＭＳ Ｐゴシック" pitchFamily="1" charset="-128"/>
              </a:rPr>
              <a:t> = </a:t>
            </a:r>
            <a:r>
              <a:rPr lang="en-US" sz="1500" b="1" dirty="0" err="1" smtClean="0">
                <a:solidFill>
                  <a:schemeClr val="folHlink"/>
                </a:solidFill>
                <a:latin typeface="Courier New" pitchFamily="1" charset="0"/>
                <a:ea typeface="ＭＳ Ｐゴシック" pitchFamily="1" charset="-128"/>
              </a:rPr>
              <a:t>MPI_Comm_size</a:t>
            </a:r>
            <a:r>
              <a:rPr lang="en-US" sz="1500" b="1" dirty="0" smtClean="0">
                <a:solidFill>
                  <a:srgbClr val="000000"/>
                </a:solidFill>
                <a:latin typeface="Courier New" pitchFamily="1" charset="0"/>
                <a:ea typeface="ＭＳ Ｐゴシック" pitchFamily="1" charset="-128"/>
              </a:rPr>
              <a:t>(</a:t>
            </a:r>
            <a:r>
              <a:rPr lang="en-US" sz="1500" b="1" dirty="0" smtClean="0">
                <a:solidFill>
                  <a:schemeClr val="folHlink"/>
                </a:solidFill>
                <a:latin typeface="Courier New" pitchFamily="1" charset="0"/>
                <a:ea typeface="ＭＳ Ｐゴシック" pitchFamily="1" charset="-128"/>
              </a:rPr>
              <a:t>MPI_COMM_WORLD</a:t>
            </a:r>
            <a:r>
              <a:rPr lang="en-US" sz="1500" b="1" dirty="0" smtClean="0">
                <a:solidFill>
                  <a:srgbClr val="000000"/>
                </a:solidFill>
                <a:latin typeface="Courier New" pitchFamily="1" charset="0"/>
                <a:ea typeface="ＭＳ Ｐゴシック" pitchFamily="1" charset="-128"/>
              </a:rPr>
              <a:t>, &amp;</a:t>
            </a:r>
            <a:r>
              <a:rPr lang="en-US" sz="1500" b="1" dirty="0" err="1" smtClean="0">
                <a:solidFill>
                  <a:srgbClr val="000000"/>
                </a:solidFill>
                <a:latin typeface="Courier New" pitchFamily="1" charset="0"/>
                <a:ea typeface="ＭＳ Ｐゴシック" pitchFamily="1" charset="-128"/>
              </a:rPr>
              <a:t>num_procs</a:t>
            </a:r>
            <a:r>
              <a:rPr lang="en-US" sz="1500" b="1" dirty="0" smtClean="0">
                <a:solidFill>
                  <a:srgbClr val="000000"/>
                </a:solidFill>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i="1" dirty="0" smtClean="0">
                <a:solidFill>
                  <a:srgbClr val="339933"/>
                </a:solidFill>
                <a:ea typeface="ＭＳ Ｐゴシック" pitchFamily="1" charset="-128"/>
              </a:rPr>
              <a:t>    </a:t>
            </a:r>
            <a:r>
              <a:rPr lang="en-US" sz="1500" b="1" i="1" dirty="0" smtClean="0">
                <a:solidFill>
                  <a:schemeClr val="hlink"/>
                </a:solidFill>
                <a:ea typeface="ＭＳ Ｐゴシック" pitchFamily="1" charset="-128"/>
              </a:rPr>
              <a:t>[input, allocate, initialize on server only]</a:t>
            </a:r>
          </a:p>
          <a:p>
            <a:pPr>
              <a:lnSpc>
                <a:spcPct val="80000"/>
              </a:lnSpc>
              <a:spcBef>
                <a:spcPts val="0"/>
              </a:spcBef>
              <a:buFont typeface="Wingdings" pitchFamily="1" charset="2"/>
              <a:buNone/>
            </a:pPr>
            <a:r>
              <a:rPr lang="en-US" sz="1500" b="1" i="1" dirty="0" smtClean="0">
                <a:solidFill>
                  <a:srgbClr val="339933"/>
                </a:solidFill>
                <a:ea typeface="ＭＳ Ｐゴシック" pitchFamily="1" charset="-128"/>
              </a:rPr>
              <a:t>    </a:t>
            </a:r>
            <a:r>
              <a:rPr lang="en-US" sz="1500" b="1" i="1" dirty="0" smtClean="0">
                <a:solidFill>
                  <a:schemeClr val="hlink"/>
                </a:solidFill>
                <a:ea typeface="ＭＳ Ｐゴシック" pitchFamily="1" charset="-128"/>
              </a:rPr>
              <a:t>[broadcast, output on all processes]</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mpi_error_code</a:t>
            </a:r>
            <a:r>
              <a:rPr lang="en-US" sz="1500" b="1" dirty="0" smtClean="0">
                <a:solidFill>
                  <a:srgbClr val="000000"/>
                </a:solidFill>
                <a:latin typeface="Courier New" pitchFamily="1" charset="0"/>
                <a:ea typeface="ＭＳ Ｐゴシック" pitchFamily="1" charset="-128"/>
              </a:rPr>
              <a:t> = </a:t>
            </a:r>
            <a:r>
              <a:rPr lang="en-US" sz="1500" b="1" dirty="0" err="1" smtClean="0">
                <a:solidFill>
                  <a:schemeClr val="folHlink"/>
                </a:solidFill>
                <a:latin typeface="Courier New" pitchFamily="1" charset="0"/>
                <a:ea typeface="ＭＳ Ｐゴシック" pitchFamily="1" charset="-128"/>
              </a:rPr>
              <a:t>MPI_Finalize</a:t>
            </a:r>
            <a:r>
              <a:rPr lang="en-US" sz="1500" b="1" dirty="0" smtClean="0">
                <a:solidFill>
                  <a:srgbClr val="000000"/>
                </a:solidFill>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 main */</a:t>
            </a:r>
          </a:p>
        </p:txBody>
      </p:sp>
      <p:sp>
        <p:nvSpPr>
          <p:cNvPr id="9728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97285" name="Slide Number Placeholder 4"/>
          <p:cNvSpPr>
            <a:spLocks noGrp="1"/>
          </p:cNvSpPr>
          <p:nvPr>
            <p:ph type="sldNum" sz="quarter" idx="11"/>
          </p:nvPr>
        </p:nvSpPr>
        <p:spPr>
          <a:noFill/>
        </p:spPr>
        <p:txBody>
          <a:bodyPr/>
          <a:lstStyle/>
          <a:p>
            <a:fld id="{A0AAE22C-D9A7-45D6-87BE-AE330A9EDFDE}" type="slidenum">
              <a:rPr lang="en-US"/>
              <a:pPr/>
              <a:t>66</a:t>
            </a:fld>
            <a:endParaRPr lang="en-US"/>
          </a:p>
        </p:txBody>
      </p:sp>
    </p:spTree>
    <p:custDataLst>
      <p:tags r:id="rId1"/>
    </p:custDataLst>
    <p:extLst>
      <p:ext uri="{BB962C8B-B14F-4D97-AF65-F5344CB8AC3E}">
        <p14:creationId xmlns:p14="http://schemas.microsoft.com/office/powerpoint/2010/main" val="207361112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smtClean="0">
                <a:ea typeface="ＭＳ Ｐゴシック" pitchFamily="1" charset="-128"/>
              </a:rPr>
              <a:t>Broadcast Example: Input</a:t>
            </a:r>
          </a:p>
        </p:txBody>
      </p:sp>
      <p:sp>
        <p:nvSpPr>
          <p:cNvPr id="98307" name="Rectangle 3"/>
          <p:cNvSpPr>
            <a:spLocks noGrp="1" noChangeArrowheads="1"/>
          </p:cNvSpPr>
          <p:nvPr>
            <p:ph idx="1"/>
          </p:nvPr>
        </p:nvSpPr>
        <p:spPr>
          <a:xfrm>
            <a:off x="533400" y="1219200"/>
            <a:ext cx="8153400" cy="4953000"/>
          </a:xfrm>
        </p:spPr>
        <p:txBody>
          <a:bodyPr/>
          <a:lstStyle/>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#include &lt;</a:t>
            </a:r>
            <a:r>
              <a:rPr lang="en-US" sz="1500" b="1" dirty="0" err="1">
                <a:solidFill>
                  <a:srgbClr val="000000"/>
                </a:solidFill>
                <a:latin typeface="Courier New" pitchFamily="1" charset="0"/>
                <a:ea typeface="ＭＳ Ｐゴシック" pitchFamily="1" charset="-128"/>
              </a:rPr>
              <a:t>stdio.h</a:t>
            </a:r>
            <a:r>
              <a:rPr lang="en-US" sz="1500" b="1" dirty="0" smtClean="0">
                <a:solidFill>
                  <a:srgbClr val="000000"/>
                </a:solidFill>
                <a:latin typeface="Courier New" pitchFamily="1" charset="0"/>
                <a:ea typeface="ＭＳ Ｐゴシック" pitchFamily="1" charset="-128"/>
              </a:rPr>
              <a:t>&gt;</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#include &lt;</a:t>
            </a:r>
            <a:r>
              <a:rPr lang="en-US" sz="1500" b="1" dirty="0" err="1" smtClean="0">
                <a:solidFill>
                  <a:srgbClr val="000000"/>
                </a:solidFill>
                <a:latin typeface="Courier New" pitchFamily="1" charset="0"/>
                <a:ea typeface="ＭＳ Ｐゴシック" pitchFamily="1" charset="-128"/>
              </a:rPr>
              <a:t>stdlib.h</a:t>
            </a:r>
            <a:r>
              <a:rPr lang="en-US" sz="1500" b="1" dirty="0" smtClean="0">
                <a:solidFill>
                  <a:srgbClr val="000000"/>
                </a:solidFill>
                <a:latin typeface="Courier New" pitchFamily="1" charset="0"/>
                <a:ea typeface="ＭＳ Ｐゴシック" pitchFamily="1" charset="-128"/>
              </a:rPr>
              <a:t>&gt;</a:t>
            </a:r>
            <a:endParaRPr lang="en-US" sz="1500" b="1" dirty="0">
              <a:solidFill>
                <a:srgbClr val="000000"/>
              </a:solidFill>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#include </a:t>
            </a:r>
            <a:r>
              <a:rPr lang="en-US" sz="1500" b="1" dirty="0" smtClean="0">
                <a:solidFill>
                  <a:srgbClr val="000000"/>
                </a:solidFill>
                <a:latin typeface="Courier New" pitchFamily="1" charset="0"/>
                <a:ea typeface="ＭＳ Ｐゴシック" pitchFamily="1" charset="-128"/>
              </a:rPr>
              <a:t>&lt;</a:t>
            </a:r>
            <a:r>
              <a:rPr lang="en-US" sz="1500" b="1" dirty="0" err="1" smtClean="0">
                <a:solidFill>
                  <a:schemeClr val="folHlink"/>
                </a:solidFill>
                <a:latin typeface="Courier New" pitchFamily="1" charset="0"/>
                <a:ea typeface="ＭＳ Ｐゴシック" pitchFamily="1" charset="-128"/>
              </a:rPr>
              <a:t>mpi.h</a:t>
            </a:r>
            <a:r>
              <a:rPr lang="en-US" sz="1500" b="1" dirty="0" smtClean="0">
                <a:solidFill>
                  <a:srgbClr val="000000"/>
                </a:solidFill>
                <a:latin typeface="Courier New" pitchFamily="1" charset="0"/>
                <a:ea typeface="ＭＳ Ｐゴシック" pitchFamily="1" charset="-128"/>
              </a:rPr>
              <a:t>&gt;</a:t>
            </a:r>
            <a:endParaRPr lang="en-US" sz="1500" b="1" dirty="0">
              <a:solidFill>
                <a:srgbClr val="000000"/>
              </a:solidFill>
              <a:latin typeface="Courier New" pitchFamily="1" charset="0"/>
              <a:ea typeface="ＭＳ Ｐゴシック" pitchFamily="1" charset="-128"/>
            </a:endParaRPr>
          </a:p>
          <a:p>
            <a:pPr>
              <a:lnSpc>
                <a:spcPct val="80000"/>
              </a:lnSpc>
              <a:spcBef>
                <a:spcPts val="0"/>
              </a:spcBef>
              <a:buFont typeface="Wingdings" pitchFamily="1" charset="2"/>
              <a:buNone/>
            </a:pPr>
            <a:endParaRPr lang="en-US" sz="1500" b="1" dirty="0">
              <a:solidFill>
                <a:srgbClr val="000000"/>
              </a:solidFill>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main (</a:t>
            </a: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argc</a:t>
            </a:r>
            <a:r>
              <a:rPr lang="en-US" sz="1500" b="1" dirty="0">
                <a:solidFill>
                  <a:srgbClr val="000000"/>
                </a:solidFill>
                <a:latin typeface="Courier New" pitchFamily="1" charset="0"/>
                <a:ea typeface="ＭＳ Ｐゴシック" pitchFamily="1" charset="-128"/>
              </a:rPr>
              <a:t>, char** </a:t>
            </a:r>
            <a:r>
              <a:rPr lang="en-US" sz="1500" b="1" dirty="0" err="1">
                <a:solidFill>
                  <a:srgbClr val="000000"/>
                </a:solidFill>
                <a:latin typeface="Courier New" pitchFamily="1" charset="0"/>
                <a:ea typeface="ＭＳ Ｐゴシック" pitchFamily="1" charset="-128"/>
              </a:rPr>
              <a:t>argv</a:t>
            </a:r>
            <a:r>
              <a:rPr lang="en-US" sz="1500" b="1" dirty="0">
                <a:solidFill>
                  <a:srgbClr val="000000"/>
                </a:solidFill>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 main </a:t>
            </a:r>
            <a:r>
              <a:rPr lang="en-US" sz="1500" b="1" dirty="0" smtClean="0">
                <a:solidFill>
                  <a:srgbClr val="000000"/>
                </a:solidFill>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a:t>
            </a:r>
            <a:r>
              <a:rPr lang="en-US" sz="1500" b="1" dirty="0" smtClean="0">
                <a:solidFill>
                  <a:srgbClr val="000000"/>
                </a:solidFill>
                <a:latin typeface="Courier New" pitchFamily="1" charset="0"/>
                <a:ea typeface="ＭＳ Ｐゴシック" pitchFamily="1" charset="-128"/>
              </a:rPr>
              <a:t> </a:t>
            </a:r>
            <a:r>
              <a:rPr lang="en-US" sz="1500" b="1" dirty="0" err="1" smtClean="0">
                <a:solidFill>
                  <a:srgbClr val="000000"/>
                </a:solidFill>
                <a:latin typeface="Courier New" pitchFamily="1" charset="0"/>
                <a:ea typeface="ＭＳ Ｐゴシック" pitchFamily="1" charset="-128"/>
              </a:rPr>
              <a:t>const</a:t>
            </a:r>
            <a:r>
              <a:rPr lang="en-US" sz="1500" b="1" dirty="0" smtClean="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server = 0;</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const</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source = server;</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float* array = (float*)NULL;</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length;</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num_procs</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my_rank</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mpi_error_code</a:t>
            </a:r>
            <a:r>
              <a:rPr lang="en-US" sz="1500" b="1" dirty="0">
                <a:solidFill>
                  <a:srgbClr val="000000"/>
                </a:solidFill>
                <a:latin typeface="Courier New" pitchFamily="1" charset="0"/>
                <a:ea typeface="ＭＳ Ｐゴシック" pitchFamily="1" charset="-128"/>
              </a:rPr>
              <a:t>;</a:t>
            </a:r>
            <a:endParaRPr lang="en-US" sz="1500" b="1" dirty="0" smtClean="0">
              <a:solidFill>
                <a:srgbClr val="000000"/>
              </a:solidFill>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a:t>
            </a:r>
            <a:endParaRPr lang="en-US" sz="1500" b="1" dirty="0" smtClean="0">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i="1" dirty="0" smtClean="0">
                <a:solidFill>
                  <a:srgbClr val="339933"/>
                </a:solidFill>
                <a:ea typeface="ＭＳ Ｐゴシック" pitchFamily="1" charset="-128"/>
              </a:rPr>
              <a:t>    </a:t>
            </a:r>
            <a:r>
              <a:rPr lang="en-US" sz="1500" b="1" i="1" dirty="0" smtClean="0">
                <a:solidFill>
                  <a:schemeClr val="hlink"/>
                </a:solidFill>
                <a:ea typeface="ＭＳ Ｐゴシック" pitchFamily="1" charset="-128"/>
              </a:rPr>
              <a:t>[MPI startup]</a:t>
            </a:r>
          </a:p>
          <a:p>
            <a:pPr>
              <a:lnSpc>
                <a:spcPct val="60000"/>
              </a:lnSpc>
              <a:spcBef>
                <a:spcPts val="0"/>
              </a:spcBef>
              <a:buFont typeface="Wingdings" pitchFamily="1" charset="2"/>
              <a:buNone/>
            </a:pPr>
            <a:r>
              <a:rPr lang="en-US" sz="1500" b="1" dirty="0" smtClean="0">
                <a:latin typeface="Courier New" pitchFamily="1" charset="0"/>
                <a:ea typeface="ＭＳ Ｐゴシック" pitchFamily="1" charset="-128"/>
              </a:rPr>
              <a:t>  if (</a:t>
            </a:r>
            <a:r>
              <a:rPr lang="en-US" sz="1500" b="1" dirty="0" err="1" smtClean="0">
                <a:latin typeface="Courier New" pitchFamily="1" charset="0"/>
                <a:ea typeface="ＭＳ Ｐゴシック" pitchFamily="1" charset="-128"/>
              </a:rPr>
              <a:t>my_rank</a:t>
            </a:r>
            <a:r>
              <a:rPr lang="en-US" sz="1500" b="1" dirty="0" smtClean="0">
                <a:latin typeface="Courier New" pitchFamily="1" charset="0"/>
                <a:ea typeface="ＭＳ Ｐゴシック" pitchFamily="1" charset="-128"/>
              </a:rPr>
              <a:t> == server) </a:t>
            </a:r>
            <a:r>
              <a:rPr lang="en-US" sz="1500" b="1" dirty="0">
                <a:latin typeface="Courier New" pitchFamily="1" charset="0"/>
                <a:ea typeface="ＭＳ Ｐゴシック" pitchFamily="1" charset="-128"/>
              </a:rPr>
              <a:t>{</a:t>
            </a:r>
            <a:endParaRPr lang="en-US" sz="1500" b="1" dirty="0" smtClean="0">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a:t>
            </a:r>
            <a:r>
              <a:rPr lang="en-US" sz="1500" b="1" dirty="0" err="1" smtClean="0">
                <a:latin typeface="Courier New" pitchFamily="1" charset="0"/>
                <a:ea typeface="ＭＳ Ｐゴシック" pitchFamily="1" charset="-128"/>
              </a:rPr>
              <a:t>scanf</a:t>
            </a:r>
            <a:r>
              <a:rPr lang="en-US" sz="1500" b="1" dirty="0" smtClean="0">
                <a:latin typeface="Courier New" pitchFamily="1" charset="0"/>
                <a:ea typeface="ＭＳ Ｐゴシック" pitchFamily="1" charset="-128"/>
              </a:rPr>
              <a:t>(</a:t>
            </a:r>
            <a:r>
              <a:rPr lang="en-US" sz="1500" b="1" dirty="0" smtClean="0">
                <a:solidFill>
                  <a:srgbClr val="000000"/>
                </a:solidFill>
                <a:latin typeface="Courier New" pitchFamily="1" charset="0"/>
                <a:ea typeface="ＭＳ Ｐゴシック" pitchFamily="1" charset="-128"/>
              </a:rPr>
              <a:t>"</a:t>
            </a:r>
            <a:r>
              <a:rPr lang="en-US" sz="1500" b="1" dirty="0" smtClean="0">
                <a:latin typeface="Courier New" pitchFamily="1" charset="0"/>
                <a:ea typeface="ＭＳ Ｐゴシック" pitchFamily="1" charset="-128"/>
              </a:rPr>
              <a:t>%d</a:t>
            </a:r>
            <a:r>
              <a:rPr lang="en-US" sz="1500" b="1" dirty="0" smtClean="0">
                <a:solidFill>
                  <a:srgbClr val="000000"/>
                </a:solidFill>
                <a:latin typeface="Courier New" pitchFamily="1" charset="0"/>
                <a:ea typeface="ＭＳ Ｐゴシック" pitchFamily="1" charset="-128"/>
              </a:rPr>
              <a:t>"</a:t>
            </a:r>
            <a:r>
              <a:rPr lang="en-US" sz="1500" b="1" dirty="0" smtClean="0">
                <a:latin typeface="Courier New" pitchFamily="1" charset="0"/>
                <a:ea typeface="ＭＳ Ｐゴシック" pitchFamily="1" charset="-128"/>
              </a:rPr>
              <a:t>, &amp;length);</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array = (float*)</a:t>
            </a:r>
            <a:r>
              <a:rPr lang="en-US" sz="1500" b="1" dirty="0" err="1" smtClean="0">
                <a:latin typeface="Courier New" pitchFamily="1" charset="0"/>
                <a:ea typeface="ＭＳ Ｐゴシック" pitchFamily="1" charset="-128"/>
              </a:rPr>
              <a:t>malloc</a:t>
            </a:r>
            <a:r>
              <a:rPr lang="en-US" sz="1500" b="1" dirty="0" smtClean="0">
                <a:latin typeface="Courier New" pitchFamily="1" charset="0"/>
                <a:ea typeface="ＭＳ Ｐゴシック" pitchFamily="1" charset="-128"/>
              </a:rPr>
              <a:t>(</a:t>
            </a:r>
            <a:r>
              <a:rPr lang="en-US" sz="1500" b="1" dirty="0" err="1" smtClean="0">
                <a:latin typeface="Courier New" pitchFamily="1" charset="0"/>
                <a:ea typeface="ＭＳ Ｐゴシック" pitchFamily="1" charset="-128"/>
              </a:rPr>
              <a:t>sizeof</a:t>
            </a:r>
            <a:r>
              <a:rPr lang="en-US" sz="1500" b="1" dirty="0" smtClean="0">
                <a:latin typeface="Courier New" pitchFamily="1" charset="0"/>
                <a:ea typeface="ＭＳ Ｐゴシック" pitchFamily="1" charset="-128"/>
              </a:rPr>
              <a:t>(float) * length);</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for (index = 0; index &lt; length; index++) {</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array[index] = 0.0;</a:t>
            </a:r>
          </a:p>
          <a:p>
            <a:pPr>
              <a:lnSpc>
                <a:spcPct val="80000"/>
              </a:lnSpc>
              <a:spcBef>
                <a:spcPts val="0"/>
              </a:spcBef>
              <a:buFont typeface="Wingdings" pitchFamily="1" charset="2"/>
              <a:buNone/>
            </a:pPr>
            <a:r>
              <a:rPr lang="en-US" sz="1500" b="1" dirty="0">
                <a:latin typeface="Courier New" pitchFamily="1" charset="0"/>
                <a:ea typeface="ＭＳ Ｐゴシック" pitchFamily="1" charset="-128"/>
              </a:rPr>
              <a:t> </a:t>
            </a:r>
            <a:r>
              <a:rPr lang="en-US" sz="1500" b="1" dirty="0" smtClean="0">
                <a:latin typeface="Courier New" pitchFamily="1" charset="0"/>
                <a:ea typeface="ＭＳ Ｐゴシック" pitchFamily="1" charset="-128"/>
              </a:rPr>
              <a:t>   } /* for index */</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a:t>
            </a:r>
            <a:r>
              <a:rPr lang="en-US" sz="1500" b="1" dirty="0">
                <a:latin typeface="Courier New" pitchFamily="1" charset="0"/>
                <a:ea typeface="ＭＳ Ｐゴシック" pitchFamily="1" charset="-128"/>
              </a:rPr>
              <a:t>}</a:t>
            </a:r>
            <a:r>
              <a:rPr lang="en-US" sz="1500" b="1" dirty="0" smtClean="0">
                <a:latin typeface="Courier New" pitchFamily="1" charset="0"/>
                <a:ea typeface="ＭＳ Ｐゴシック" pitchFamily="1" charset="-128"/>
              </a:rPr>
              <a:t> /* if (</a:t>
            </a:r>
            <a:r>
              <a:rPr lang="en-US" sz="1500" b="1" dirty="0" err="1" smtClean="0">
                <a:latin typeface="Courier New" pitchFamily="1" charset="0"/>
                <a:ea typeface="ＭＳ Ｐゴシック" pitchFamily="1" charset="-128"/>
              </a:rPr>
              <a:t>my_rank</a:t>
            </a:r>
            <a:r>
              <a:rPr lang="en-US" sz="1500" b="1" dirty="0" smtClean="0">
                <a:latin typeface="Courier New" pitchFamily="1" charset="0"/>
                <a:ea typeface="ＭＳ Ｐゴシック" pitchFamily="1" charset="-128"/>
              </a:rPr>
              <a:t> == server) */</a:t>
            </a:r>
          </a:p>
          <a:p>
            <a:pPr>
              <a:lnSpc>
                <a:spcPct val="80000"/>
              </a:lnSpc>
              <a:spcBef>
                <a:spcPts val="0"/>
              </a:spcBef>
              <a:buFont typeface="Wingdings" pitchFamily="1" charset="2"/>
              <a:buNone/>
            </a:pPr>
            <a:r>
              <a:rPr lang="en-US" sz="1500" b="1" i="1" dirty="0" smtClean="0">
                <a:solidFill>
                  <a:srgbClr val="339933"/>
                </a:solidFill>
                <a:ea typeface="ＭＳ Ｐゴシック" pitchFamily="1" charset="-128"/>
              </a:rPr>
              <a:t>    </a:t>
            </a:r>
            <a:r>
              <a:rPr lang="en-US" sz="1500" b="1" i="1" dirty="0" smtClean="0">
                <a:solidFill>
                  <a:schemeClr val="hlink"/>
                </a:solidFill>
                <a:ea typeface="ＭＳ Ｐゴシック" pitchFamily="1" charset="-128"/>
              </a:rPr>
              <a:t>[broadcast , output on all processes]</a:t>
            </a:r>
          </a:p>
          <a:p>
            <a:pPr>
              <a:lnSpc>
                <a:spcPct val="80000"/>
              </a:lnSpc>
              <a:spcBef>
                <a:spcPts val="0"/>
              </a:spcBef>
              <a:buFont typeface="Wingdings" pitchFamily="1" charset="2"/>
              <a:buNone/>
            </a:pPr>
            <a:r>
              <a:rPr lang="en-US" sz="1500" b="1" i="1" dirty="0" smtClean="0">
                <a:solidFill>
                  <a:srgbClr val="339933"/>
                </a:solidFill>
                <a:ea typeface="ＭＳ Ｐゴシック" pitchFamily="1" charset="-128"/>
              </a:rPr>
              <a:t>    </a:t>
            </a:r>
            <a:r>
              <a:rPr lang="en-US" sz="1500" b="1" i="1" dirty="0">
                <a:solidFill>
                  <a:schemeClr val="hlink"/>
                </a:solidFill>
                <a:ea typeface="ＭＳ Ｐゴシック" pitchFamily="1" charset="-128"/>
              </a:rPr>
              <a:t>[MPI </a:t>
            </a:r>
            <a:r>
              <a:rPr lang="en-US" sz="1500" b="1" i="1" dirty="0" smtClean="0">
                <a:solidFill>
                  <a:schemeClr val="hlink"/>
                </a:solidFill>
                <a:ea typeface="ＭＳ Ｐゴシック" pitchFamily="1" charset="-128"/>
              </a:rPr>
              <a:t>shutdown]</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 main */</a:t>
            </a:r>
          </a:p>
        </p:txBody>
      </p:sp>
      <p:sp>
        <p:nvSpPr>
          <p:cNvPr id="9830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98309" name="Slide Number Placeholder 4"/>
          <p:cNvSpPr>
            <a:spLocks noGrp="1"/>
          </p:cNvSpPr>
          <p:nvPr>
            <p:ph type="sldNum" sz="quarter" idx="11"/>
          </p:nvPr>
        </p:nvSpPr>
        <p:spPr>
          <a:noFill/>
        </p:spPr>
        <p:txBody>
          <a:bodyPr/>
          <a:lstStyle/>
          <a:p>
            <a:fld id="{F2FBC9E3-0FDD-40BC-9075-570747991E85}" type="slidenum">
              <a:rPr lang="en-US"/>
              <a:pPr/>
              <a:t>67</a:t>
            </a:fld>
            <a:endParaRPr lang="en-US"/>
          </a:p>
        </p:txBody>
      </p:sp>
    </p:spTree>
    <p:custDataLst>
      <p:tags r:id="rId1"/>
    </p:custDataLst>
    <p:extLst>
      <p:ext uri="{BB962C8B-B14F-4D97-AF65-F5344CB8AC3E}">
        <p14:creationId xmlns:p14="http://schemas.microsoft.com/office/powerpoint/2010/main" val="331499245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mtClean="0">
                <a:ea typeface="ＭＳ Ｐゴシック" pitchFamily="1" charset="-128"/>
              </a:rPr>
              <a:t>Broadcast Example: Broadcast</a:t>
            </a:r>
          </a:p>
        </p:txBody>
      </p:sp>
      <p:sp>
        <p:nvSpPr>
          <p:cNvPr id="99331" name="Rectangle 3"/>
          <p:cNvSpPr>
            <a:spLocks noGrp="1" noChangeArrowheads="1"/>
          </p:cNvSpPr>
          <p:nvPr>
            <p:ph idx="1"/>
          </p:nvPr>
        </p:nvSpPr>
        <p:spPr>
          <a:xfrm>
            <a:off x="533400" y="1219200"/>
            <a:ext cx="8153400" cy="4953000"/>
          </a:xfrm>
        </p:spPr>
        <p:txBody>
          <a:bodyPr/>
          <a:lstStyle/>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#include &lt;</a:t>
            </a:r>
            <a:r>
              <a:rPr lang="en-US" sz="1500" b="1" dirty="0" err="1">
                <a:solidFill>
                  <a:srgbClr val="000000"/>
                </a:solidFill>
                <a:latin typeface="Courier New" pitchFamily="1" charset="0"/>
                <a:ea typeface="ＭＳ Ｐゴシック" pitchFamily="1" charset="-128"/>
              </a:rPr>
              <a:t>stdio.h</a:t>
            </a:r>
            <a:r>
              <a:rPr lang="en-US" sz="1500" b="1" dirty="0" smtClean="0">
                <a:solidFill>
                  <a:srgbClr val="000000"/>
                </a:solidFill>
                <a:latin typeface="Courier New" pitchFamily="1" charset="0"/>
                <a:ea typeface="ＭＳ Ｐゴシック" pitchFamily="1" charset="-128"/>
              </a:rPr>
              <a:t>&gt;</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#include &lt;</a:t>
            </a:r>
            <a:r>
              <a:rPr lang="en-US" sz="1500" b="1" dirty="0" err="1" smtClean="0">
                <a:solidFill>
                  <a:srgbClr val="000000"/>
                </a:solidFill>
                <a:latin typeface="Courier New" pitchFamily="1" charset="0"/>
                <a:ea typeface="ＭＳ Ｐゴシック" pitchFamily="1" charset="-128"/>
              </a:rPr>
              <a:t>stdlib.h</a:t>
            </a:r>
            <a:r>
              <a:rPr lang="en-US" sz="1500" b="1" dirty="0" smtClean="0">
                <a:solidFill>
                  <a:srgbClr val="000000"/>
                </a:solidFill>
                <a:latin typeface="Courier New" pitchFamily="1" charset="0"/>
                <a:ea typeface="ＭＳ Ｐゴシック" pitchFamily="1" charset="-128"/>
              </a:rPr>
              <a:t>&gt;</a:t>
            </a:r>
            <a:endParaRPr lang="en-US" sz="1500" b="1" dirty="0">
              <a:solidFill>
                <a:srgbClr val="000000"/>
              </a:solidFill>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#include &lt;</a:t>
            </a:r>
            <a:r>
              <a:rPr lang="en-US" sz="1500" b="1" dirty="0" err="1">
                <a:solidFill>
                  <a:schemeClr val="folHlink"/>
                </a:solidFill>
                <a:latin typeface="Courier New" pitchFamily="1" charset="0"/>
                <a:ea typeface="ＭＳ Ｐゴシック" pitchFamily="1" charset="-128"/>
              </a:rPr>
              <a:t>mpi.h</a:t>
            </a:r>
            <a:r>
              <a:rPr lang="en-US" sz="1500" b="1" dirty="0">
                <a:solidFill>
                  <a:srgbClr val="000000"/>
                </a:solidFill>
                <a:latin typeface="Courier New" pitchFamily="1" charset="0"/>
                <a:ea typeface="ＭＳ Ｐゴシック" pitchFamily="1" charset="-128"/>
              </a:rPr>
              <a:t>&gt;</a:t>
            </a:r>
          </a:p>
          <a:p>
            <a:pPr>
              <a:lnSpc>
                <a:spcPct val="80000"/>
              </a:lnSpc>
              <a:spcBef>
                <a:spcPts val="0"/>
              </a:spcBef>
              <a:buFont typeface="Wingdings" pitchFamily="1" charset="2"/>
              <a:buNone/>
            </a:pPr>
            <a:endParaRPr lang="en-US" sz="1500" b="1" dirty="0">
              <a:solidFill>
                <a:srgbClr val="000000"/>
              </a:solidFill>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main (</a:t>
            </a: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argc</a:t>
            </a:r>
            <a:r>
              <a:rPr lang="en-US" sz="1500" b="1" dirty="0">
                <a:solidFill>
                  <a:srgbClr val="000000"/>
                </a:solidFill>
                <a:latin typeface="Courier New" pitchFamily="1" charset="0"/>
                <a:ea typeface="ＭＳ Ｐゴシック" pitchFamily="1" charset="-128"/>
              </a:rPr>
              <a:t>, char** </a:t>
            </a:r>
            <a:r>
              <a:rPr lang="en-US" sz="1500" b="1" dirty="0" err="1">
                <a:solidFill>
                  <a:srgbClr val="000000"/>
                </a:solidFill>
                <a:latin typeface="Courier New" pitchFamily="1" charset="0"/>
                <a:ea typeface="ＭＳ Ｐゴシック" pitchFamily="1" charset="-128"/>
              </a:rPr>
              <a:t>argv</a:t>
            </a:r>
            <a:r>
              <a:rPr lang="en-US" sz="1500" b="1" dirty="0">
                <a:solidFill>
                  <a:srgbClr val="000000"/>
                </a:solidFill>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 main */</a:t>
            </a:r>
          </a:p>
          <a:p>
            <a:pPr>
              <a:lnSpc>
                <a:spcPct val="80000"/>
              </a:lnSpc>
              <a:spcBef>
                <a:spcPts val="0"/>
              </a:spcBef>
              <a:buFont typeface="Wingdings" pitchFamily="1" charset="2"/>
              <a:buNone/>
            </a:pPr>
            <a:r>
              <a:rPr lang="en-US" sz="1500" b="1" dirty="0" smtClean="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const</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server = 0;</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const</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source = server;</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float* array = (float*)NULL;</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length;</a:t>
            </a:r>
          </a:p>
          <a:p>
            <a:pPr>
              <a:lnSpc>
                <a:spcPct val="80000"/>
              </a:lnSpc>
              <a:spcBef>
                <a:spcPts val="0"/>
              </a:spcBef>
              <a:buFont typeface="Wingdings" pitchFamily="1" charset="2"/>
              <a:buNone/>
            </a:pP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int</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num_procs</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my_rank</a:t>
            </a:r>
            <a:r>
              <a:rPr lang="en-US" sz="1500" b="1" dirty="0">
                <a:solidFill>
                  <a:srgbClr val="000000"/>
                </a:solidFill>
                <a:latin typeface="Courier New" pitchFamily="1" charset="0"/>
                <a:ea typeface="ＭＳ Ｐゴシック" pitchFamily="1" charset="-128"/>
              </a:rPr>
              <a:t>, </a:t>
            </a:r>
            <a:r>
              <a:rPr lang="en-US" sz="1500" b="1" dirty="0" err="1">
                <a:solidFill>
                  <a:srgbClr val="000000"/>
                </a:solidFill>
                <a:latin typeface="Courier New" pitchFamily="1" charset="0"/>
                <a:ea typeface="ＭＳ Ｐゴシック" pitchFamily="1" charset="-128"/>
              </a:rPr>
              <a:t>mpi_error_code</a:t>
            </a:r>
            <a:r>
              <a:rPr lang="en-US" sz="1500" b="1" dirty="0" smtClean="0">
                <a:solidFill>
                  <a:srgbClr val="000000"/>
                </a:solidFill>
                <a:latin typeface="Courier New" pitchFamily="1" charset="0"/>
                <a:ea typeface="ＭＳ Ｐゴシック" pitchFamily="1" charset="-128"/>
              </a:rPr>
              <a:t>;</a:t>
            </a:r>
            <a:endParaRPr lang="en-US" sz="1500" b="1" dirty="0">
              <a:solidFill>
                <a:srgbClr val="000000"/>
              </a:solidFill>
              <a:latin typeface="Courier New" pitchFamily="1" charset="0"/>
              <a:ea typeface="ＭＳ Ｐゴシック" pitchFamily="1" charset="-128"/>
            </a:endParaRPr>
          </a:p>
          <a:p>
            <a:pPr>
              <a:lnSpc>
                <a:spcPct val="80000"/>
              </a:lnSpc>
              <a:spcBef>
                <a:spcPts val="0"/>
              </a:spcBef>
              <a:buFont typeface="Wingdings" pitchFamily="1" charset="2"/>
              <a:buNone/>
            </a:pPr>
            <a:endParaRPr lang="en-US" sz="1500" b="1" dirty="0">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i="1" dirty="0">
                <a:solidFill>
                  <a:srgbClr val="339933"/>
                </a:solidFill>
                <a:ea typeface="ＭＳ Ｐゴシック" pitchFamily="1" charset="-128"/>
              </a:rPr>
              <a:t>    </a:t>
            </a:r>
            <a:r>
              <a:rPr lang="en-US" sz="1500" b="1" i="1" dirty="0">
                <a:solidFill>
                  <a:schemeClr val="hlink"/>
                </a:solidFill>
                <a:ea typeface="ＭＳ Ｐゴシック" pitchFamily="1" charset="-128"/>
              </a:rPr>
              <a:t>[MPI startup</a:t>
            </a:r>
            <a:r>
              <a:rPr lang="en-US" sz="1500" b="1" i="1" dirty="0" smtClean="0">
                <a:solidFill>
                  <a:schemeClr val="hlink"/>
                </a:solidFill>
                <a:ea typeface="ＭＳ Ｐゴシック" pitchFamily="1" charset="-128"/>
              </a:rPr>
              <a:t>]</a:t>
            </a:r>
          </a:p>
          <a:p>
            <a:pPr>
              <a:lnSpc>
                <a:spcPct val="80000"/>
              </a:lnSpc>
              <a:spcBef>
                <a:spcPts val="0"/>
              </a:spcBef>
              <a:buFont typeface="Wingdings" pitchFamily="1" charset="2"/>
              <a:buNone/>
            </a:pPr>
            <a:r>
              <a:rPr lang="en-US" sz="1500" b="1" i="1" dirty="0">
                <a:solidFill>
                  <a:srgbClr val="339933"/>
                </a:solidFill>
                <a:ea typeface="ＭＳ Ｐゴシック" pitchFamily="1" charset="-128"/>
              </a:rPr>
              <a:t> </a:t>
            </a:r>
            <a:r>
              <a:rPr lang="en-US" sz="1500" b="1" i="1" dirty="0" smtClean="0">
                <a:solidFill>
                  <a:srgbClr val="339933"/>
                </a:solidFill>
                <a:ea typeface="ＭＳ Ｐゴシック" pitchFamily="1" charset="-128"/>
              </a:rPr>
              <a:t>   </a:t>
            </a:r>
            <a:r>
              <a:rPr lang="en-US" sz="1500" b="1" i="1" dirty="0" smtClean="0">
                <a:solidFill>
                  <a:schemeClr val="hlink"/>
                </a:solidFill>
                <a:ea typeface="ＭＳ Ｐゴシック" pitchFamily="1" charset="-128"/>
              </a:rPr>
              <a:t>[input, allocate, initialize on server only]</a:t>
            </a:r>
            <a:endParaRPr lang="en-US" sz="1500" b="1" i="1" dirty="0">
              <a:solidFill>
                <a:schemeClr val="hlink"/>
              </a:solidFill>
              <a:ea typeface="ＭＳ Ｐゴシック" pitchFamily="1" charset="-128"/>
            </a:endParaRP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if (</a:t>
            </a:r>
            <a:r>
              <a:rPr lang="en-US" sz="1500" b="1" dirty="0" err="1" smtClean="0">
                <a:latin typeface="Courier New" pitchFamily="1" charset="0"/>
                <a:ea typeface="ＭＳ Ｐゴシック" pitchFamily="1" charset="-128"/>
              </a:rPr>
              <a:t>num_procs</a:t>
            </a:r>
            <a:r>
              <a:rPr lang="en-US" sz="1500" b="1" dirty="0" smtClean="0">
                <a:latin typeface="Courier New" pitchFamily="1" charset="0"/>
                <a:ea typeface="ＭＳ Ｐゴシック" pitchFamily="1" charset="-128"/>
              </a:rPr>
              <a:t> &gt; 1) </a:t>
            </a:r>
            <a:r>
              <a:rPr lang="en-US" sz="1500" b="1" dirty="0">
                <a:latin typeface="Courier New" pitchFamily="1" charset="0"/>
                <a:ea typeface="ＭＳ Ｐゴシック" pitchFamily="1" charset="-128"/>
              </a:rPr>
              <a:t>{</a:t>
            </a:r>
            <a:endParaRPr lang="en-US" sz="1500" b="1" dirty="0" smtClean="0">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a:t>
            </a:r>
            <a:r>
              <a:rPr lang="en-US" sz="1500" b="1" dirty="0" err="1" smtClean="0">
                <a:latin typeface="Courier New" pitchFamily="1" charset="0"/>
                <a:ea typeface="ＭＳ Ｐゴシック" pitchFamily="1" charset="-128"/>
              </a:rPr>
              <a:t>mpi_error_code</a:t>
            </a:r>
            <a:r>
              <a:rPr lang="en-US" sz="1500" b="1" dirty="0" smtClean="0">
                <a:latin typeface="Courier New" pitchFamily="1" charset="0"/>
                <a:ea typeface="ＭＳ Ｐゴシック" pitchFamily="1" charset="-128"/>
              </a:rPr>
              <a:t> =</a:t>
            </a:r>
            <a:endParaRPr lang="en-US" sz="1500" b="1" dirty="0">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dirty="0" smtClean="0">
                <a:solidFill>
                  <a:srgbClr val="0000CC"/>
                </a:solidFill>
                <a:latin typeface="Courier New" pitchFamily="1" charset="0"/>
                <a:ea typeface="ＭＳ Ｐゴシック" pitchFamily="1" charset="-128"/>
              </a:rPr>
              <a:t>      </a:t>
            </a:r>
            <a:r>
              <a:rPr lang="en-US" sz="1500" b="1" dirty="0" err="1" smtClean="0">
                <a:solidFill>
                  <a:srgbClr val="0000CC"/>
                </a:solidFill>
                <a:latin typeface="Courier New" pitchFamily="1" charset="0"/>
                <a:ea typeface="ＭＳ Ｐゴシック" pitchFamily="1" charset="-128"/>
              </a:rPr>
              <a:t>MPI_Bcast</a:t>
            </a:r>
            <a:r>
              <a:rPr lang="en-US" sz="1500" b="1" dirty="0" smtClean="0">
                <a:latin typeface="Courier New" pitchFamily="1" charset="0"/>
                <a:ea typeface="ＭＳ Ｐゴシック" pitchFamily="1" charset="-128"/>
              </a:rPr>
              <a:t>(&amp;length, 1, </a:t>
            </a:r>
            <a:r>
              <a:rPr lang="en-US" sz="1500" b="1" dirty="0" smtClean="0">
                <a:solidFill>
                  <a:srgbClr val="0000CC"/>
                </a:solidFill>
                <a:latin typeface="Courier New" pitchFamily="1" charset="0"/>
                <a:ea typeface="ＭＳ Ｐゴシック" pitchFamily="1" charset="-128"/>
              </a:rPr>
              <a:t>MPI_INTEGER</a:t>
            </a:r>
            <a:r>
              <a:rPr lang="en-US" sz="1500" b="1" dirty="0" smtClean="0">
                <a:latin typeface="Courier New" pitchFamily="1" charset="0"/>
                <a:ea typeface="ＭＳ Ｐゴシック" pitchFamily="1" charset="-128"/>
              </a:rPr>
              <a:t>, source, </a:t>
            </a:r>
            <a:r>
              <a:rPr lang="en-US" sz="1500" b="1" dirty="0" smtClean="0">
                <a:solidFill>
                  <a:srgbClr val="0000CC"/>
                </a:solidFill>
                <a:latin typeface="Courier New" pitchFamily="1" charset="0"/>
                <a:ea typeface="ＭＳ Ｐゴシック" pitchFamily="1" charset="-128"/>
              </a:rPr>
              <a:t>MPI_COMM_WORLD</a:t>
            </a:r>
            <a:r>
              <a:rPr lang="en-US" sz="1500" b="1" dirty="0" smtClean="0">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if (</a:t>
            </a:r>
            <a:r>
              <a:rPr lang="en-US" sz="1500" b="1" dirty="0" err="1" smtClean="0">
                <a:latin typeface="Courier New" pitchFamily="1" charset="0"/>
                <a:ea typeface="ＭＳ Ｐゴシック" pitchFamily="1" charset="-128"/>
              </a:rPr>
              <a:t>my_rank</a:t>
            </a:r>
            <a:r>
              <a:rPr lang="en-US" sz="1500" b="1" dirty="0" smtClean="0">
                <a:latin typeface="Courier New" pitchFamily="1" charset="0"/>
                <a:ea typeface="ＭＳ Ｐゴシック" pitchFamily="1" charset="-128"/>
              </a:rPr>
              <a:t> != server) </a:t>
            </a:r>
            <a:r>
              <a:rPr lang="en-US" sz="1500" b="1" dirty="0">
                <a:latin typeface="Courier New" pitchFamily="1" charset="0"/>
                <a:ea typeface="ＭＳ Ｐゴシック" pitchFamily="1" charset="-128"/>
              </a:rPr>
              <a:t>{</a:t>
            </a:r>
            <a:endParaRPr lang="en-US" sz="1500" b="1" dirty="0" smtClean="0">
              <a:latin typeface="Courier New" pitchFamily="1" charset="0"/>
              <a:ea typeface="ＭＳ Ｐゴシック" pitchFamily="1" charset="-128"/>
            </a:endParaRP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array = (float*)</a:t>
            </a:r>
            <a:r>
              <a:rPr lang="en-US" sz="1500" b="1" dirty="0" err="1" smtClean="0">
                <a:latin typeface="Courier New" pitchFamily="1" charset="0"/>
                <a:ea typeface="ＭＳ Ｐゴシック" pitchFamily="1" charset="-128"/>
              </a:rPr>
              <a:t>malloc</a:t>
            </a:r>
            <a:r>
              <a:rPr lang="en-US" sz="1500" b="1" dirty="0" smtClean="0">
                <a:latin typeface="Courier New" pitchFamily="1" charset="0"/>
                <a:ea typeface="ＭＳ Ｐゴシック" pitchFamily="1" charset="-128"/>
              </a:rPr>
              <a:t>(</a:t>
            </a:r>
            <a:r>
              <a:rPr lang="en-US" sz="1500" b="1" dirty="0" err="1" smtClean="0">
                <a:latin typeface="Courier New" pitchFamily="1" charset="0"/>
                <a:ea typeface="ＭＳ Ｐゴシック" pitchFamily="1" charset="-128"/>
              </a:rPr>
              <a:t>sizeof</a:t>
            </a:r>
            <a:r>
              <a:rPr lang="en-US" sz="1500" b="1" dirty="0" smtClean="0">
                <a:latin typeface="Courier New" pitchFamily="1" charset="0"/>
                <a:ea typeface="ＭＳ Ｐゴシック" pitchFamily="1" charset="-128"/>
              </a:rPr>
              <a:t>(float) * length);</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 /* if (</a:t>
            </a:r>
            <a:r>
              <a:rPr lang="en-US" sz="1500" b="1" dirty="0" err="1" smtClean="0">
                <a:latin typeface="Courier New" pitchFamily="1" charset="0"/>
                <a:ea typeface="ＭＳ Ｐゴシック" pitchFamily="1" charset="-128"/>
              </a:rPr>
              <a:t>my_rank</a:t>
            </a:r>
            <a:r>
              <a:rPr lang="en-US" sz="1500" b="1" dirty="0" smtClean="0">
                <a:latin typeface="Courier New" pitchFamily="1" charset="0"/>
                <a:ea typeface="ＭＳ Ｐゴシック" pitchFamily="1" charset="-128"/>
              </a:rPr>
              <a:t> != server) */</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a:t>
            </a:r>
            <a:r>
              <a:rPr lang="en-US" sz="1500" b="1" dirty="0" err="1" smtClean="0">
                <a:latin typeface="Courier New" pitchFamily="1" charset="0"/>
                <a:ea typeface="ＭＳ Ｐゴシック" pitchFamily="1" charset="-128"/>
              </a:rPr>
              <a:t>mpi_error_code</a:t>
            </a:r>
            <a:r>
              <a:rPr lang="en-US" sz="1500" b="1" dirty="0" smtClean="0">
                <a:latin typeface="Courier New" pitchFamily="1" charset="0"/>
                <a:ea typeface="ＭＳ Ｐゴシック" pitchFamily="1" charset="-128"/>
              </a:rPr>
              <a:t> =</a:t>
            </a:r>
          </a:p>
          <a:p>
            <a:pPr>
              <a:lnSpc>
                <a:spcPct val="80000"/>
              </a:lnSpc>
              <a:spcBef>
                <a:spcPts val="0"/>
              </a:spcBef>
              <a:buFont typeface="Wingdings" pitchFamily="1" charset="2"/>
              <a:buNone/>
            </a:pPr>
            <a:r>
              <a:rPr lang="en-US" sz="1500" b="1" dirty="0">
                <a:latin typeface="Courier New" pitchFamily="1" charset="0"/>
                <a:ea typeface="ＭＳ Ｐゴシック" pitchFamily="1" charset="-128"/>
              </a:rPr>
              <a:t> </a:t>
            </a:r>
            <a:r>
              <a:rPr lang="en-US" sz="1500" b="1" dirty="0" smtClean="0">
                <a:latin typeface="Courier New" pitchFamily="1" charset="0"/>
                <a:ea typeface="ＭＳ Ｐゴシック" pitchFamily="1" charset="-128"/>
              </a:rPr>
              <a:t>     </a:t>
            </a:r>
            <a:r>
              <a:rPr lang="en-US" sz="1500" b="1" dirty="0" err="1" smtClean="0">
                <a:solidFill>
                  <a:srgbClr val="0000CC"/>
                </a:solidFill>
                <a:latin typeface="Courier New" pitchFamily="1" charset="0"/>
                <a:ea typeface="ＭＳ Ｐゴシック" pitchFamily="1" charset="-128"/>
              </a:rPr>
              <a:t>MPI_Bcast</a:t>
            </a:r>
            <a:r>
              <a:rPr lang="en-US" sz="1500" b="1" dirty="0" smtClean="0">
                <a:latin typeface="Courier New" pitchFamily="1" charset="0"/>
                <a:ea typeface="ＭＳ Ｐゴシック" pitchFamily="1" charset="-128"/>
              </a:rPr>
              <a:t>(array, length, </a:t>
            </a:r>
            <a:r>
              <a:rPr lang="en-US" sz="1500" b="1" dirty="0" smtClean="0">
                <a:solidFill>
                  <a:srgbClr val="0000CC"/>
                </a:solidFill>
                <a:latin typeface="Courier New" pitchFamily="1" charset="0"/>
                <a:ea typeface="ＭＳ Ｐゴシック" pitchFamily="1" charset="-128"/>
              </a:rPr>
              <a:t>MPI_INTEGER</a:t>
            </a:r>
            <a:r>
              <a:rPr lang="en-US" sz="1500" b="1" dirty="0" smtClean="0">
                <a:latin typeface="Courier New" pitchFamily="1" charset="0"/>
                <a:ea typeface="ＭＳ Ｐゴシック" pitchFamily="1" charset="-128"/>
              </a:rPr>
              <a:t>, source,</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a:t>
            </a:r>
            <a:r>
              <a:rPr lang="en-US" sz="1500" b="1" dirty="0" smtClean="0">
                <a:solidFill>
                  <a:srgbClr val="0000CC"/>
                </a:solidFill>
                <a:latin typeface="Courier New" pitchFamily="1" charset="0"/>
                <a:ea typeface="ＭＳ Ｐゴシック" pitchFamily="1" charset="-128"/>
              </a:rPr>
              <a:t>MPI_COMM_WORLD</a:t>
            </a:r>
            <a:r>
              <a:rPr lang="en-US" sz="1500" b="1" dirty="0" smtClean="0">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a:t>
            </a:r>
            <a:r>
              <a:rPr lang="en-US" sz="1500" b="1" dirty="0" err="1" smtClean="0">
                <a:latin typeface="Courier New" pitchFamily="1" charset="0"/>
                <a:ea typeface="ＭＳ Ｐゴシック" pitchFamily="1" charset="-128"/>
              </a:rPr>
              <a:t>printf</a:t>
            </a:r>
            <a:r>
              <a:rPr lang="en-US" sz="1500" b="1" dirty="0" smtClean="0">
                <a:latin typeface="Courier New" pitchFamily="1" charset="0"/>
                <a:ea typeface="ＭＳ Ｐゴシック" pitchFamily="1" charset="-128"/>
              </a:rPr>
              <a:t>("%d: broadcast length = %d\n", </a:t>
            </a:r>
            <a:r>
              <a:rPr lang="en-US" sz="1500" b="1" dirty="0" err="1" smtClean="0">
                <a:latin typeface="Courier New" pitchFamily="1" charset="0"/>
                <a:ea typeface="ＭＳ Ｐゴシック" pitchFamily="1" charset="-128"/>
              </a:rPr>
              <a:t>my_rank</a:t>
            </a:r>
            <a:r>
              <a:rPr lang="en-US" sz="1500" b="1" dirty="0" smtClean="0">
                <a:latin typeface="Courier New" pitchFamily="1" charset="0"/>
                <a:ea typeface="ＭＳ Ｐゴシック" pitchFamily="1" charset="-128"/>
              </a:rPr>
              <a:t>, length);</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 /* if (</a:t>
            </a:r>
            <a:r>
              <a:rPr lang="en-US" sz="1500" b="1" dirty="0" err="1" smtClean="0">
                <a:latin typeface="Courier New" pitchFamily="1" charset="0"/>
                <a:ea typeface="ＭＳ Ｐゴシック" pitchFamily="1" charset="-128"/>
              </a:rPr>
              <a:t>num_procs</a:t>
            </a:r>
            <a:r>
              <a:rPr lang="en-US" sz="1500" b="1" dirty="0" smtClean="0">
                <a:latin typeface="Courier New" pitchFamily="1" charset="0"/>
                <a:ea typeface="ＭＳ Ｐゴシック" pitchFamily="1" charset="-128"/>
              </a:rPr>
              <a:t> &gt; 1) */</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a:t>
            </a:r>
            <a:r>
              <a:rPr lang="en-US" sz="1500" b="1" dirty="0" err="1" smtClean="0">
                <a:latin typeface="Courier New" pitchFamily="1" charset="0"/>
                <a:ea typeface="ＭＳ Ｐゴシック" pitchFamily="1" charset="-128"/>
              </a:rPr>
              <a:t>mpi_error_code</a:t>
            </a:r>
            <a:r>
              <a:rPr lang="en-US" sz="1500" b="1" dirty="0" smtClean="0">
                <a:latin typeface="Courier New" pitchFamily="1" charset="0"/>
                <a:ea typeface="ＭＳ Ｐゴシック" pitchFamily="1" charset="-128"/>
              </a:rPr>
              <a:t> = </a:t>
            </a:r>
            <a:r>
              <a:rPr lang="en-US" sz="1500" b="1" dirty="0" err="1" smtClean="0">
                <a:solidFill>
                  <a:srgbClr val="0000CC"/>
                </a:solidFill>
                <a:latin typeface="Courier New" pitchFamily="1" charset="0"/>
                <a:ea typeface="ＭＳ Ｐゴシック" pitchFamily="1" charset="-128"/>
              </a:rPr>
              <a:t>MPI_Finalize</a:t>
            </a:r>
            <a:r>
              <a:rPr lang="en-US" sz="1500" b="1" dirty="0" smtClean="0">
                <a:latin typeface="Courier New" pitchFamily="1" charset="0"/>
                <a:ea typeface="ＭＳ Ｐゴシック" pitchFamily="1" charset="-128"/>
              </a:rPr>
              <a:t>();</a:t>
            </a:r>
          </a:p>
          <a:p>
            <a:pPr>
              <a:lnSpc>
                <a:spcPct val="80000"/>
              </a:lnSpc>
              <a:spcBef>
                <a:spcPts val="0"/>
              </a:spcBef>
              <a:buFont typeface="Wingdings" pitchFamily="1" charset="2"/>
              <a:buNone/>
            </a:pPr>
            <a:r>
              <a:rPr lang="en-US" sz="1500" b="1" dirty="0" smtClean="0">
                <a:latin typeface="Courier New" pitchFamily="1" charset="0"/>
                <a:ea typeface="ＭＳ Ｐゴシック" pitchFamily="1" charset="-128"/>
              </a:rPr>
              <a:t>} /* main */</a:t>
            </a:r>
          </a:p>
        </p:txBody>
      </p:sp>
      <p:sp>
        <p:nvSpPr>
          <p:cNvPr id="9933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99333" name="Slide Number Placeholder 4"/>
          <p:cNvSpPr>
            <a:spLocks noGrp="1"/>
          </p:cNvSpPr>
          <p:nvPr>
            <p:ph type="sldNum" sz="quarter" idx="11"/>
          </p:nvPr>
        </p:nvSpPr>
        <p:spPr>
          <a:noFill/>
        </p:spPr>
        <p:txBody>
          <a:bodyPr/>
          <a:lstStyle/>
          <a:p>
            <a:fld id="{A0398C60-AC36-4CDE-B4E1-18A10D3727AD}" type="slidenum">
              <a:rPr lang="en-US"/>
              <a:pPr/>
              <a:t>68</a:t>
            </a:fld>
            <a:endParaRPr lang="en-US"/>
          </a:p>
        </p:txBody>
      </p:sp>
    </p:spTree>
    <p:custDataLst>
      <p:tags r:id="rId1"/>
    </p:custDataLst>
    <p:extLst>
      <p:ext uri="{BB962C8B-B14F-4D97-AF65-F5344CB8AC3E}">
        <p14:creationId xmlns:p14="http://schemas.microsoft.com/office/powerpoint/2010/main" val="117657744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mtClean="0">
                <a:ea typeface="ＭＳ Ｐゴシック" pitchFamily="1" charset="-128"/>
              </a:rPr>
              <a:t>Broadcast Compile &amp; Run</a:t>
            </a:r>
          </a:p>
        </p:txBody>
      </p:sp>
      <p:sp>
        <p:nvSpPr>
          <p:cNvPr id="100355" name="Rectangle 3"/>
          <p:cNvSpPr>
            <a:spLocks noGrp="1" noChangeArrowheads="1"/>
          </p:cNvSpPr>
          <p:nvPr>
            <p:ph idx="1"/>
          </p:nvPr>
        </p:nvSpPr>
        <p:spPr/>
        <p:txBody>
          <a:bodyPr/>
          <a:lstStyle/>
          <a:p>
            <a:pPr>
              <a:buFont typeface="Wingdings" pitchFamily="1" charset="2"/>
              <a:buNone/>
            </a:pPr>
            <a:r>
              <a:rPr lang="en-US" sz="2000" b="1" dirty="0" smtClean="0">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mpicc</a:t>
            </a:r>
            <a:r>
              <a:rPr lang="en-US" sz="2000" b="1" dirty="0" smtClean="0">
                <a:latin typeface="Courier New" pitchFamily="1" charset="0"/>
                <a:ea typeface="ＭＳ Ｐゴシック" pitchFamily="1" charset="-128"/>
              </a:rPr>
              <a:t> -o broadcast </a:t>
            </a:r>
            <a:r>
              <a:rPr lang="en-US" sz="2000" b="1" dirty="0" err="1" smtClean="0">
                <a:latin typeface="Courier New" pitchFamily="1" charset="0"/>
                <a:ea typeface="ＭＳ Ｐゴシック" pitchFamily="1" charset="-128"/>
              </a:rPr>
              <a:t>broadcast.c</a:t>
            </a:r>
            <a:endParaRPr lang="en-US" sz="2000" b="1" dirty="0" smtClean="0">
              <a:solidFill>
                <a:srgbClr val="0000CC"/>
              </a:solidFill>
              <a:latin typeface="Courier New" pitchFamily="1" charset="0"/>
              <a:ea typeface="ＭＳ Ｐゴシック" pitchFamily="1" charset="-128"/>
            </a:endParaRPr>
          </a:p>
          <a:p>
            <a:pPr>
              <a:buFont typeface="Wingdings" pitchFamily="1" charset="2"/>
              <a:buNone/>
            </a:pPr>
            <a:r>
              <a:rPr lang="en-US" sz="2000" b="1" dirty="0" smtClean="0">
                <a:latin typeface="Courier New" pitchFamily="1" charset="0"/>
                <a:ea typeface="ＭＳ Ｐゴシック" pitchFamily="1" charset="-128"/>
              </a:rPr>
              <a:t>% </a:t>
            </a:r>
            <a:r>
              <a:rPr lang="en-US" sz="2000" b="1" dirty="0" err="1" smtClean="0">
                <a:solidFill>
                  <a:srgbClr val="0000CC"/>
                </a:solidFill>
                <a:latin typeface="Courier New" pitchFamily="1" charset="0"/>
                <a:ea typeface="ＭＳ Ｐゴシック" pitchFamily="1" charset="-128"/>
              </a:rPr>
              <a:t>mpirun</a:t>
            </a:r>
            <a:r>
              <a:rPr lang="en-US" sz="2000" b="1" dirty="0" smtClean="0">
                <a:latin typeface="Courier New" pitchFamily="1" charset="0"/>
                <a:ea typeface="ＭＳ Ｐゴシック" pitchFamily="1" charset="-128"/>
              </a:rPr>
              <a:t> </a:t>
            </a:r>
            <a:r>
              <a:rPr lang="en-US" sz="2000" b="1" dirty="0" smtClean="0">
                <a:solidFill>
                  <a:srgbClr val="0000CC"/>
                </a:solidFill>
                <a:latin typeface="Courier New" pitchFamily="1" charset="0"/>
                <a:ea typeface="ＭＳ Ｐゴシック" pitchFamily="1" charset="-128"/>
              </a:rPr>
              <a:t>-np</a:t>
            </a:r>
            <a:r>
              <a:rPr lang="en-US" sz="2000" b="1" dirty="0" smtClean="0">
                <a:latin typeface="Courier New" pitchFamily="1" charset="0"/>
                <a:ea typeface="ＭＳ Ｐゴシック" pitchFamily="1" charset="-128"/>
              </a:rPr>
              <a:t> 4 broadcast</a:t>
            </a:r>
          </a:p>
          <a:p>
            <a:pPr>
              <a:buFont typeface="Wingdings" pitchFamily="1" charset="2"/>
              <a:buNone/>
            </a:pPr>
            <a:r>
              <a:rPr lang="en-US" sz="2000" b="1" dirty="0" smtClean="0">
                <a:latin typeface="Courier New" pitchFamily="1" charset="0"/>
                <a:ea typeface="ＭＳ Ｐゴシック" pitchFamily="1" charset="-128"/>
              </a:rPr>
              <a:t> 0 : broadcast length =  16777216</a:t>
            </a:r>
          </a:p>
          <a:p>
            <a:pPr>
              <a:buFont typeface="Wingdings" pitchFamily="1" charset="2"/>
              <a:buNone/>
            </a:pPr>
            <a:r>
              <a:rPr lang="en-US" sz="2000" b="1" dirty="0" smtClean="0">
                <a:latin typeface="Courier New" pitchFamily="1" charset="0"/>
                <a:ea typeface="ＭＳ Ｐゴシック" pitchFamily="1" charset="-128"/>
              </a:rPr>
              <a:t> 1 : broadcast length =  16777216</a:t>
            </a:r>
          </a:p>
          <a:p>
            <a:pPr>
              <a:buFont typeface="Wingdings" pitchFamily="1" charset="2"/>
              <a:buNone/>
            </a:pPr>
            <a:r>
              <a:rPr lang="en-US" sz="2000" b="1" dirty="0" smtClean="0">
                <a:latin typeface="Courier New" pitchFamily="1" charset="0"/>
                <a:ea typeface="ＭＳ Ｐゴシック" pitchFamily="1" charset="-128"/>
              </a:rPr>
              <a:t> 2 : broadcast length =  16777216</a:t>
            </a:r>
          </a:p>
          <a:p>
            <a:pPr>
              <a:buFont typeface="Wingdings" pitchFamily="1" charset="2"/>
              <a:buNone/>
            </a:pPr>
            <a:r>
              <a:rPr lang="en-US" sz="2000" b="1" dirty="0" smtClean="0">
                <a:latin typeface="Courier New" pitchFamily="1" charset="0"/>
                <a:ea typeface="ＭＳ Ｐゴシック" pitchFamily="1" charset="-128"/>
              </a:rPr>
              <a:t> 3 : broadcast length =  16777216</a:t>
            </a:r>
          </a:p>
        </p:txBody>
      </p:sp>
      <p:sp>
        <p:nvSpPr>
          <p:cNvPr id="10035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100357" name="Slide Number Placeholder 4"/>
          <p:cNvSpPr>
            <a:spLocks noGrp="1"/>
          </p:cNvSpPr>
          <p:nvPr>
            <p:ph type="sldNum" sz="quarter" idx="11"/>
          </p:nvPr>
        </p:nvSpPr>
        <p:spPr>
          <a:noFill/>
        </p:spPr>
        <p:txBody>
          <a:bodyPr/>
          <a:lstStyle/>
          <a:p>
            <a:fld id="{DFCF0E59-D89B-4C47-9C6B-6005729B463D}" type="slidenum">
              <a:rPr lang="en-US"/>
              <a:pPr/>
              <a:t>69</a:t>
            </a:fld>
            <a:endParaRPr lang="en-US"/>
          </a:p>
        </p:txBody>
      </p:sp>
    </p:spTree>
    <p:custDataLst>
      <p:tags r:id="rId1"/>
    </p:custDataLst>
    <p:extLst>
      <p:ext uri="{BB962C8B-B14F-4D97-AF65-F5344CB8AC3E}">
        <p14:creationId xmlns:p14="http://schemas.microsoft.com/office/powerpoint/2010/main" val="3003909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7</a:t>
            </a:fld>
            <a:endParaRPr lang="en-US"/>
          </a:p>
        </p:txBody>
      </p:sp>
      <p:sp>
        <p:nvSpPr>
          <p:cNvPr id="452610" name="Rectangle 2"/>
          <p:cNvSpPr>
            <a:spLocks noGrp="1" noChangeArrowheads="1"/>
          </p:cNvSpPr>
          <p:nvPr>
            <p:ph type="title"/>
          </p:nvPr>
        </p:nvSpPr>
        <p:spPr/>
        <p:txBody>
          <a:bodyPr/>
          <a:lstStyle/>
          <a:p>
            <a:r>
              <a:rPr lang="en-US" sz="3600" dirty="0" smtClean="0"/>
              <a:t>Twitch</a:t>
            </a:r>
            <a:endParaRPr lang="en-US" sz="3600" dirty="0"/>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You can watch from a Windows, </a:t>
            </a:r>
            <a:r>
              <a:rPr lang="en-US" dirty="0" err="1" smtClean="0"/>
              <a:t>MacOS</a:t>
            </a:r>
            <a:r>
              <a:rPr lang="en-US" dirty="0" smtClean="0"/>
              <a:t> or Linux laptop or an Android or iOS handheld using Twitch.</a:t>
            </a:r>
          </a:p>
          <a:p>
            <a:pPr>
              <a:buFont typeface="Wingdings" pitchFamily="2" charset="2"/>
              <a:buNone/>
            </a:pPr>
            <a:r>
              <a:rPr lang="en-US" dirty="0" smtClean="0"/>
              <a:t>Go to:</a:t>
            </a:r>
          </a:p>
          <a:p>
            <a:pPr algn="ctr">
              <a:buFont typeface="Wingdings" pitchFamily="2" charset="2"/>
              <a:buNone/>
            </a:pPr>
            <a:r>
              <a:rPr lang="en-US" b="1" dirty="0" smtClean="0">
                <a:latin typeface="Courier New" panose="02070309020205020404" pitchFamily="49" charset="0"/>
                <a:cs typeface="Courier New" panose="02070309020205020404" pitchFamily="49" charset="0"/>
                <a:hlinkClick r:id="rId3"/>
              </a:rPr>
              <a:t>http://www.twitch.tv/sipe2018</a:t>
            </a:r>
            <a:endParaRPr lang="en-US" b="1" dirty="0" smtClean="0">
              <a:latin typeface="Courier New" panose="02070309020205020404" pitchFamily="49" charset="0"/>
              <a:cs typeface="Courier New" panose="02070309020205020404" pitchFamily="49" charset="0"/>
            </a:endParaRPr>
          </a:p>
          <a:p>
            <a:pPr>
              <a:buNone/>
            </a:pPr>
            <a:endParaRPr lang="en-US" dirty="0" smtClean="0"/>
          </a:p>
          <a:p>
            <a:pPr>
              <a:buNone/>
            </a:pPr>
            <a:endParaRPr lang="en-US" dirty="0" smtClean="0"/>
          </a:p>
          <a:p>
            <a:pPr>
              <a:buNone/>
            </a:pPr>
            <a:endParaRPr lang="en-US" dirty="0"/>
          </a:p>
          <a:p>
            <a:pPr>
              <a:buNone/>
            </a:pPr>
            <a:r>
              <a:rPr lang="en-US" dirty="0" smtClean="0"/>
              <a:t>Many </a:t>
            </a:r>
            <a:r>
              <a:rPr lang="en-US" dirty="0"/>
              <a:t>thanks to </a:t>
            </a:r>
            <a:r>
              <a:rPr lang="en-US" dirty="0" smtClean="0"/>
              <a:t>Skyler Donahue of </a:t>
            </a:r>
            <a:r>
              <a:rPr lang="en-US" dirty="0"/>
              <a:t>OneNet for providing this</a:t>
            </a:r>
            <a:r>
              <a:rPr lang="en-US" dirty="0" smtClean="0"/>
              <a:t>.</a:t>
            </a:r>
          </a:p>
          <a:p>
            <a:pPr>
              <a:buNone/>
            </a:pPr>
            <a:r>
              <a:rPr lang="en-US" b="1" dirty="0" smtClean="0"/>
              <a:t>PLEASE </a:t>
            </a:r>
            <a:r>
              <a:rPr lang="en-US" b="1" dirty="0"/>
              <a:t>MUTE YOURSELF.</a:t>
            </a:r>
          </a:p>
          <a:p>
            <a:pPr>
              <a:buNone/>
            </a:pPr>
            <a:r>
              <a:rPr lang="en-US" b="1" dirty="0"/>
              <a:t>PLEASE MUTE YOURSELF.</a:t>
            </a:r>
          </a:p>
          <a:p>
            <a:pPr>
              <a:buNone/>
            </a:pPr>
            <a:r>
              <a:rPr lang="en-US" b="1" dirty="0"/>
              <a:t>PLEASE MUTE YOURSELF</a:t>
            </a:r>
            <a:r>
              <a:rPr lang="en-US" b="1" dirty="0" smtClean="0"/>
              <a:t>.</a:t>
            </a:r>
            <a:endParaRPr lang="en-US" dirty="0"/>
          </a:p>
        </p:txBody>
      </p:sp>
    </p:spTree>
    <p:extLst>
      <p:ext uri="{BB962C8B-B14F-4D97-AF65-F5344CB8AC3E}">
        <p14:creationId xmlns:p14="http://schemas.microsoft.com/office/powerpoint/2010/main" val="2484313260"/>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mtClean="0">
                <a:ea typeface="ＭＳ Ｐゴシック" pitchFamily="1" charset="-128"/>
              </a:rPr>
              <a:t>Reductions</a:t>
            </a:r>
          </a:p>
        </p:txBody>
      </p:sp>
      <p:sp>
        <p:nvSpPr>
          <p:cNvPr id="101379" name="Rectangle 3"/>
          <p:cNvSpPr>
            <a:spLocks noGrp="1" noChangeArrowheads="1"/>
          </p:cNvSpPr>
          <p:nvPr>
            <p:ph idx="1"/>
          </p:nvPr>
        </p:nvSpPr>
        <p:spPr>
          <a:xfrm>
            <a:off x="533400" y="1219200"/>
            <a:ext cx="8077200" cy="4800600"/>
          </a:xfrm>
        </p:spPr>
        <p:txBody>
          <a:bodyPr/>
          <a:lstStyle/>
          <a:p>
            <a:pPr>
              <a:buFont typeface="Wingdings" pitchFamily="1" charset="2"/>
              <a:buNone/>
            </a:pPr>
            <a:r>
              <a:rPr lang="en-US" dirty="0" smtClean="0">
                <a:ea typeface="ＭＳ Ｐゴシック" pitchFamily="1" charset="-128"/>
              </a:rPr>
              <a:t>A </a:t>
            </a:r>
            <a:r>
              <a:rPr lang="en-US" b="1" i="1" u="sng" dirty="0" smtClean="0">
                <a:ea typeface="ＭＳ Ｐゴシック" pitchFamily="1" charset="-128"/>
              </a:rPr>
              <a:t>reduction</a:t>
            </a:r>
            <a:r>
              <a:rPr lang="en-US" dirty="0" smtClean="0">
                <a:ea typeface="ＭＳ Ｐゴシック" pitchFamily="1" charset="-128"/>
              </a:rPr>
              <a:t> converts an array to a scalar (or, more generally, converts many values to fewer values).</a:t>
            </a:r>
          </a:p>
          <a:p>
            <a:pPr>
              <a:buFont typeface="Wingdings" pitchFamily="1" charset="2"/>
              <a:buNone/>
            </a:pPr>
            <a:r>
              <a:rPr lang="en-US" dirty="0" smtClean="0">
                <a:ea typeface="ＭＳ Ｐゴシック" pitchFamily="1" charset="-128"/>
              </a:rPr>
              <a:t>For example, sum, product, minimum value, maximum value, Boolean AND, Boolean OR, etc.</a:t>
            </a:r>
          </a:p>
          <a:p>
            <a:pPr>
              <a:buFont typeface="Wingdings" pitchFamily="1" charset="2"/>
              <a:buNone/>
            </a:pPr>
            <a:r>
              <a:rPr lang="en-US" dirty="0" smtClean="0">
                <a:ea typeface="ＭＳ Ｐゴシック" pitchFamily="1" charset="-128"/>
              </a:rPr>
              <a:t>Reductions are so common, and so important, that MPI has two routines to handle them:</a:t>
            </a:r>
          </a:p>
          <a:p>
            <a:pPr>
              <a:buFont typeface="Wingdings" pitchFamily="1" charset="2"/>
              <a:buNone/>
            </a:pPr>
            <a:r>
              <a:rPr lang="en-US" b="1" dirty="0" err="1" smtClean="0">
                <a:solidFill>
                  <a:schemeClr val="tx2"/>
                </a:solidFill>
                <a:latin typeface="Courier New" pitchFamily="1" charset="0"/>
                <a:ea typeface="ＭＳ Ｐゴシック" pitchFamily="1" charset="-128"/>
              </a:rPr>
              <a:t>MPI_Reduce</a:t>
            </a:r>
            <a:r>
              <a:rPr lang="en-US" dirty="0" smtClean="0">
                <a:ea typeface="ＭＳ Ｐゴシック" pitchFamily="1" charset="-128"/>
              </a:rPr>
              <a:t>: sends result to a single specified process</a:t>
            </a:r>
          </a:p>
          <a:p>
            <a:pPr>
              <a:buFont typeface="Wingdings" pitchFamily="1" charset="2"/>
              <a:buNone/>
            </a:pPr>
            <a:r>
              <a:rPr lang="en-US" b="1" dirty="0" err="1" smtClean="0">
                <a:solidFill>
                  <a:schemeClr val="tx2"/>
                </a:solidFill>
                <a:latin typeface="Courier New" pitchFamily="1" charset="0"/>
                <a:ea typeface="ＭＳ Ｐゴシック" pitchFamily="1" charset="-128"/>
              </a:rPr>
              <a:t>MPI_Allreduce</a:t>
            </a:r>
            <a:r>
              <a:rPr lang="en-US" dirty="0" smtClean="0">
                <a:ea typeface="ＭＳ Ｐゴシック" pitchFamily="1" charset="-128"/>
              </a:rPr>
              <a:t>: sends result to all processes (and therefore takes longer)</a:t>
            </a:r>
          </a:p>
        </p:txBody>
      </p:sp>
      <p:sp>
        <p:nvSpPr>
          <p:cNvPr id="10138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101381" name="Slide Number Placeholder 4"/>
          <p:cNvSpPr>
            <a:spLocks noGrp="1"/>
          </p:cNvSpPr>
          <p:nvPr>
            <p:ph type="sldNum" sz="quarter" idx="11"/>
          </p:nvPr>
        </p:nvSpPr>
        <p:spPr>
          <a:noFill/>
        </p:spPr>
        <p:txBody>
          <a:bodyPr/>
          <a:lstStyle/>
          <a:p>
            <a:fld id="{2AE7D292-02AE-4717-8533-CCEFCD30E829}" type="slidenum">
              <a:rPr lang="en-US"/>
              <a:pPr/>
              <a:t>70</a:t>
            </a:fld>
            <a:endParaRPr lang="en-US"/>
          </a:p>
        </p:txBody>
      </p:sp>
    </p:spTree>
    <p:custDataLst>
      <p:tags r:id="rId1"/>
    </p:custDataLst>
    <p:extLst>
      <p:ext uri="{BB962C8B-B14F-4D97-AF65-F5344CB8AC3E}">
        <p14:creationId xmlns:p14="http://schemas.microsoft.com/office/powerpoint/2010/main" val="329435475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mtClean="0">
                <a:ea typeface="ＭＳ Ｐゴシック" pitchFamily="1" charset="-128"/>
              </a:rPr>
              <a:t>Reduction Example</a:t>
            </a:r>
          </a:p>
        </p:txBody>
      </p:sp>
      <p:sp>
        <p:nvSpPr>
          <p:cNvPr id="102403" name="Rectangle 3"/>
          <p:cNvSpPr>
            <a:spLocks noGrp="1" noChangeArrowheads="1"/>
          </p:cNvSpPr>
          <p:nvPr>
            <p:ph idx="1"/>
          </p:nvPr>
        </p:nvSpPr>
        <p:spPr>
          <a:xfrm>
            <a:off x="609600" y="1295400"/>
            <a:ext cx="8077200" cy="4365625"/>
          </a:xfrm>
        </p:spPr>
        <p:txBody>
          <a:bodyPr/>
          <a:lstStyle/>
          <a:p>
            <a:pPr>
              <a:lnSpc>
                <a:spcPct val="80000"/>
              </a:lnSpc>
              <a:spcBef>
                <a:spcPts val="0"/>
              </a:spcBef>
              <a:buFont typeface="Wingdings" pitchFamily="1" charset="2"/>
              <a:buNone/>
            </a:pPr>
            <a:r>
              <a:rPr lang="en-US" sz="1600" b="1" dirty="0" smtClean="0">
                <a:latin typeface="Courier New" pitchFamily="1" charset="0"/>
                <a:ea typeface="ＭＳ Ｐゴシック" pitchFamily="1" charset="-128"/>
              </a:rPr>
              <a:t>#include &lt;</a:t>
            </a:r>
            <a:r>
              <a:rPr lang="en-US" sz="1600" b="1" dirty="0" err="1" smtClean="0">
                <a:latin typeface="Courier New" pitchFamily="1" charset="0"/>
                <a:ea typeface="ＭＳ Ｐゴシック" pitchFamily="1" charset="-128"/>
              </a:rPr>
              <a:t>stdio.h</a:t>
            </a:r>
            <a:r>
              <a:rPr lang="en-US" sz="1600" b="1" dirty="0" smtClean="0">
                <a:latin typeface="Courier New" pitchFamily="1" charset="0"/>
                <a:ea typeface="ＭＳ Ｐゴシック" pitchFamily="1" charset="-128"/>
              </a:rPr>
              <a:t>&gt;</a:t>
            </a:r>
          </a:p>
          <a:p>
            <a:pPr>
              <a:lnSpc>
                <a:spcPct val="80000"/>
              </a:lnSpc>
              <a:spcBef>
                <a:spcPts val="0"/>
              </a:spcBef>
              <a:buFont typeface="Wingdings" pitchFamily="1" charset="2"/>
              <a:buNone/>
            </a:pPr>
            <a:r>
              <a:rPr lang="en-US" sz="1600" b="1" dirty="0" smtClean="0">
                <a:latin typeface="Courier New" pitchFamily="1" charset="0"/>
                <a:ea typeface="ＭＳ Ｐゴシック" pitchFamily="1" charset="-128"/>
              </a:rPr>
              <a:t>#include &lt;</a:t>
            </a:r>
            <a:r>
              <a:rPr lang="en-US" sz="1600" b="1" dirty="0" err="1" smtClean="0">
                <a:latin typeface="Courier New" pitchFamily="1" charset="0"/>
                <a:ea typeface="ＭＳ Ｐゴシック" pitchFamily="1" charset="-128"/>
              </a:rPr>
              <a:t>stdlib.h</a:t>
            </a:r>
            <a:r>
              <a:rPr lang="en-US" sz="1600" b="1" dirty="0" smtClean="0">
                <a:latin typeface="Courier New" pitchFamily="1" charset="0"/>
                <a:ea typeface="ＭＳ Ｐゴシック" pitchFamily="1" charset="-128"/>
              </a:rPr>
              <a:t>&gt;</a:t>
            </a:r>
          </a:p>
          <a:p>
            <a:pPr>
              <a:lnSpc>
                <a:spcPct val="80000"/>
              </a:lnSpc>
              <a:spcBef>
                <a:spcPts val="0"/>
              </a:spcBef>
              <a:buFont typeface="Wingdings" pitchFamily="1" charset="2"/>
              <a:buNone/>
            </a:pPr>
            <a:r>
              <a:rPr lang="en-US" sz="1600" b="1" dirty="0">
                <a:solidFill>
                  <a:srgbClr val="000000"/>
                </a:solidFill>
                <a:latin typeface="Courier New" pitchFamily="1" charset="0"/>
                <a:ea typeface="ＭＳ Ｐゴシック" pitchFamily="1" charset="-128"/>
              </a:rPr>
              <a:t>#include &lt;</a:t>
            </a:r>
            <a:r>
              <a:rPr lang="en-US" sz="1600" b="1" dirty="0" err="1">
                <a:solidFill>
                  <a:schemeClr val="folHlink"/>
                </a:solidFill>
                <a:latin typeface="Courier New" pitchFamily="1" charset="0"/>
                <a:ea typeface="ＭＳ Ｐゴシック" pitchFamily="1" charset="-128"/>
              </a:rPr>
              <a:t>mpi.h</a:t>
            </a:r>
            <a:r>
              <a:rPr lang="en-US" sz="1600" b="1" dirty="0">
                <a:solidFill>
                  <a:srgbClr val="000000"/>
                </a:solidFill>
                <a:latin typeface="Courier New" pitchFamily="1" charset="0"/>
                <a:ea typeface="ＭＳ Ｐゴシック" pitchFamily="1" charset="-128"/>
              </a:rPr>
              <a:t>&gt;</a:t>
            </a:r>
          </a:p>
          <a:p>
            <a:pPr>
              <a:lnSpc>
                <a:spcPct val="80000"/>
              </a:lnSpc>
              <a:spcBef>
                <a:spcPts val="0"/>
              </a:spcBef>
              <a:buFont typeface="Wingdings" pitchFamily="1" charset="2"/>
              <a:buNone/>
            </a:pPr>
            <a:endParaRPr lang="en-US" sz="1600" b="1" dirty="0">
              <a:latin typeface="Courier New" pitchFamily="1" charset="0"/>
              <a:ea typeface="ＭＳ Ｐゴシック" pitchFamily="1" charset="-128"/>
            </a:endParaRPr>
          </a:p>
          <a:p>
            <a:pPr>
              <a:lnSpc>
                <a:spcPct val="80000"/>
              </a:lnSpc>
              <a:spcBef>
                <a:spcPts val="0"/>
              </a:spcBef>
              <a:buFont typeface="Wingdings" pitchFamily="1" charset="2"/>
              <a:buNone/>
            </a:pPr>
            <a:r>
              <a:rPr lang="en-US" sz="1600" b="1" dirty="0" err="1" smtClean="0">
                <a:latin typeface="Courier New" pitchFamily="1" charset="0"/>
                <a:ea typeface="ＭＳ Ｐゴシック" pitchFamily="1" charset="-128"/>
              </a:rPr>
              <a:t>int</a:t>
            </a:r>
            <a:r>
              <a:rPr lang="en-US" sz="1600" b="1" dirty="0" smtClean="0">
                <a:latin typeface="Courier New" pitchFamily="1" charset="0"/>
                <a:ea typeface="ＭＳ Ｐゴシック" pitchFamily="1" charset="-128"/>
              </a:rPr>
              <a:t> main (</a:t>
            </a:r>
            <a:r>
              <a:rPr lang="en-US" sz="1600" b="1" dirty="0" err="1" smtClean="0">
                <a:latin typeface="Courier New" pitchFamily="1" charset="0"/>
                <a:ea typeface="ＭＳ Ｐゴシック" pitchFamily="1" charset="-128"/>
              </a:rPr>
              <a:t>int</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argc</a:t>
            </a:r>
            <a:r>
              <a:rPr lang="en-US" sz="1600" b="1" dirty="0" smtClean="0">
                <a:latin typeface="Courier New" pitchFamily="1" charset="0"/>
                <a:ea typeface="ＭＳ Ｐゴシック" pitchFamily="1" charset="-128"/>
              </a:rPr>
              <a:t>, char **</a:t>
            </a:r>
            <a:r>
              <a:rPr lang="en-US" sz="1600" b="1" dirty="0" err="1" smtClean="0">
                <a:latin typeface="Courier New" pitchFamily="1" charset="0"/>
                <a:ea typeface="ＭＳ Ｐゴシック" pitchFamily="1" charset="-128"/>
              </a:rPr>
              <a:t>argv</a:t>
            </a:r>
            <a:r>
              <a:rPr lang="en-US" sz="1600" b="1" dirty="0" smtClean="0">
                <a:latin typeface="Courier New" pitchFamily="1" charset="0"/>
                <a:ea typeface="ＭＳ Ｐゴシック" pitchFamily="1" charset="-128"/>
              </a:rPr>
              <a:t>)</a:t>
            </a:r>
          </a:p>
          <a:p>
            <a:pPr>
              <a:lnSpc>
                <a:spcPct val="80000"/>
              </a:lnSpc>
              <a:spcBef>
                <a:spcPts val="0"/>
              </a:spcBef>
              <a:buFont typeface="Wingdings" pitchFamily="1" charset="2"/>
              <a:buNone/>
            </a:pPr>
            <a:r>
              <a:rPr lang="en-US" sz="1600" b="1" dirty="0" smtClean="0">
                <a:latin typeface="Courier New" pitchFamily="1" charset="0"/>
                <a:ea typeface="ＭＳ Ｐゴシック" pitchFamily="1" charset="-128"/>
              </a:rPr>
              <a:t>{ /* main */</a:t>
            </a:r>
          </a:p>
          <a:p>
            <a:pPr>
              <a:lnSpc>
                <a:spcPct val="7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const</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int</a:t>
            </a:r>
            <a:r>
              <a:rPr lang="en-US" sz="1600" b="1" dirty="0" smtClean="0">
                <a:latin typeface="Courier New" pitchFamily="1" charset="0"/>
                <a:ea typeface="ＭＳ Ｐゴシック" pitchFamily="1" charset="-128"/>
              </a:rPr>
              <a:t> server = 0;</a:t>
            </a:r>
          </a:p>
          <a:p>
            <a:pPr>
              <a:lnSpc>
                <a:spcPct val="70000"/>
              </a:lnSpc>
              <a:spcBef>
                <a:spcPts val="0"/>
              </a:spcBef>
              <a:buFont typeface="Wingdings" pitchFamily="1" charset="2"/>
              <a:buNone/>
            </a:pPr>
            <a:r>
              <a:rPr lang="en-US" sz="1600" b="1" dirty="0">
                <a:latin typeface="Courier New" pitchFamily="1" charset="0"/>
                <a:ea typeface="ＭＳ Ｐゴシック" pitchFamily="1" charset="-128"/>
              </a:rPr>
              <a:t> </a:t>
            </a:r>
            <a:r>
              <a:rPr lang="en-US" sz="1600" b="1" dirty="0" smtClean="0">
                <a:latin typeface="Courier New" pitchFamily="1" charset="0"/>
                <a:ea typeface="ＭＳ Ｐゴシック" pitchFamily="1" charset="-128"/>
              </a:rPr>
              <a:t> float value, </a:t>
            </a:r>
            <a:r>
              <a:rPr lang="en-US" sz="1600" b="1" dirty="0" err="1" smtClean="0">
                <a:latin typeface="Courier New" pitchFamily="1" charset="0"/>
                <a:ea typeface="ＭＳ Ｐゴシック" pitchFamily="1" charset="-128"/>
              </a:rPr>
              <a:t>value_sum</a:t>
            </a:r>
            <a:r>
              <a:rPr lang="en-US" sz="1600" b="1" dirty="0" smtClean="0">
                <a:latin typeface="Courier New" pitchFamily="1" charset="0"/>
                <a:ea typeface="ＭＳ Ｐゴシック" pitchFamily="1" charset="-128"/>
              </a:rPr>
              <a:t>;</a:t>
            </a:r>
          </a:p>
          <a:p>
            <a:pPr>
              <a:lnSpc>
                <a:spcPct val="7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int</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num_procs</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a:t>
            </a:r>
          </a:p>
          <a:p>
            <a:pPr>
              <a:lnSpc>
                <a:spcPct val="20000"/>
              </a:lnSpc>
              <a:spcBef>
                <a:spcPts val="0"/>
              </a:spcBef>
              <a:buFont typeface="Wingdings" pitchFamily="1" charset="2"/>
              <a:buNone/>
            </a:pPr>
            <a:endParaRPr lang="en-US" sz="1600" b="1" dirty="0" smtClean="0">
              <a:latin typeface="Courier New" pitchFamily="1" charset="0"/>
              <a:ea typeface="ＭＳ Ｐゴシック" pitchFamily="1" charset="-128"/>
            </a:endParaRPr>
          </a:p>
          <a:p>
            <a:pPr>
              <a:lnSpc>
                <a:spcPct val="7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 = </a:t>
            </a:r>
            <a:r>
              <a:rPr lang="en-US" sz="1600" b="1" dirty="0" err="1" smtClean="0">
                <a:solidFill>
                  <a:srgbClr val="0000FF"/>
                </a:solidFill>
                <a:latin typeface="Courier New" pitchFamily="1" charset="0"/>
                <a:ea typeface="ＭＳ Ｐゴシック" pitchFamily="1" charset="-128"/>
              </a:rPr>
              <a:t>MPI_Init</a:t>
            </a:r>
            <a:r>
              <a:rPr lang="en-US" sz="1600" b="1" dirty="0" smtClean="0">
                <a:latin typeface="Courier New" pitchFamily="1" charset="0"/>
                <a:ea typeface="ＭＳ Ｐゴシック" pitchFamily="1" charset="-128"/>
              </a:rPr>
              <a:t>(&amp;</a:t>
            </a:r>
            <a:r>
              <a:rPr lang="en-US" sz="1600" b="1" dirty="0" err="1" smtClean="0">
                <a:latin typeface="Courier New" pitchFamily="1" charset="0"/>
                <a:ea typeface="ＭＳ Ｐゴシック" pitchFamily="1" charset="-128"/>
              </a:rPr>
              <a:t>argc</a:t>
            </a:r>
            <a:r>
              <a:rPr lang="en-US" sz="1600" b="1" dirty="0" smtClean="0">
                <a:latin typeface="Courier New" pitchFamily="1" charset="0"/>
                <a:ea typeface="ＭＳ Ｐゴシック" pitchFamily="1" charset="-128"/>
              </a:rPr>
              <a:t>, &amp;</a:t>
            </a:r>
            <a:r>
              <a:rPr lang="en-US" sz="1600" b="1" dirty="0" err="1" smtClean="0">
                <a:latin typeface="Courier New" pitchFamily="1" charset="0"/>
                <a:ea typeface="ＭＳ Ｐゴシック" pitchFamily="1" charset="-128"/>
              </a:rPr>
              <a:t>argv</a:t>
            </a:r>
            <a:r>
              <a:rPr lang="en-US" sz="1600" b="1" dirty="0" smtClean="0">
                <a:latin typeface="Courier New" pitchFamily="1" charset="0"/>
                <a:ea typeface="ＭＳ Ｐゴシック" pitchFamily="1" charset="-128"/>
              </a:rPr>
              <a:t>);</a:t>
            </a:r>
          </a:p>
          <a:p>
            <a:pPr>
              <a:lnSpc>
                <a:spcPct val="8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 = </a:t>
            </a:r>
            <a:r>
              <a:rPr lang="en-US" sz="1600" b="1" dirty="0" err="1" smtClean="0">
                <a:solidFill>
                  <a:srgbClr val="0000FF"/>
                </a:solidFill>
                <a:latin typeface="Courier New" pitchFamily="1" charset="0"/>
                <a:ea typeface="ＭＳ Ｐゴシック" pitchFamily="1" charset="-128"/>
              </a:rPr>
              <a:t>MPI_Comm_rank</a:t>
            </a:r>
            <a:r>
              <a:rPr lang="en-US" sz="1600" b="1" dirty="0" smtClean="0">
                <a:latin typeface="Courier New" pitchFamily="1" charset="0"/>
                <a:ea typeface="ＭＳ Ｐゴシック" pitchFamily="1" charset="-128"/>
              </a:rPr>
              <a:t>(</a:t>
            </a:r>
            <a:r>
              <a:rPr lang="en-US" sz="1600" b="1" dirty="0" smtClean="0">
                <a:solidFill>
                  <a:srgbClr val="0000FF"/>
                </a:solidFill>
                <a:latin typeface="Courier New" pitchFamily="1" charset="0"/>
                <a:ea typeface="ＭＳ Ｐゴシック" pitchFamily="1" charset="-128"/>
              </a:rPr>
              <a:t>MPI_COMM_WORLD</a:t>
            </a:r>
            <a:r>
              <a:rPr lang="en-US" sz="1600" b="1" dirty="0" smtClean="0">
                <a:latin typeface="Courier New" pitchFamily="1" charset="0"/>
                <a:ea typeface="ＭＳ Ｐゴシック" pitchFamily="1" charset="-128"/>
              </a:rPr>
              <a:t>, &amp;</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a:t>
            </a:r>
          </a:p>
          <a:p>
            <a:pPr>
              <a:lnSpc>
                <a:spcPct val="8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 = </a:t>
            </a:r>
            <a:r>
              <a:rPr lang="en-US" sz="1600" b="1" dirty="0" err="1" smtClean="0">
                <a:solidFill>
                  <a:srgbClr val="0000FF"/>
                </a:solidFill>
                <a:latin typeface="Courier New" pitchFamily="1" charset="0"/>
                <a:ea typeface="ＭＳ Ｐゴシック" pitchFamily="1" charset="-128"/>
              </a:rPr>
              <a:t>MPI_Comm_size</a:t>
            </a:r>
            <a:r>
              <a:rPr lang="en-US" sz="1600" b="1" dirty="0" smtClean="0">
                <a:latin typeface="Courier New" pitchFamily="1" charset="0"/>
                <a:ea typeface="ＭＳ Ｐゴシック" pitchFamily="1" charset="-128"/>
              </a:rPr>
              <a:t>(</a:t>
            </a:r>
            <a:r>
              <a:rPr lang="en-US" sz="1600" b="1" dirty="0" smtClean="0">
                <a:solidFill>
                  <a:srgbClr val="0000FF"/>
                </a:solidFill>
                <a:latin typeface="Courier New" pitchFamily="1" charset="0"/>
                <a:ea typeface="ＭＳ Ｐゴシック" pitchFamily="1" charset="-128"/>
              </a:rPr>
              <a:t>MPI_COMM_WORLD</a:t>
            </a:r>
            <a:r>
              <a:rPr lang="en-US" sz="1600" b="1" dirty="0" smtClean="0">
                <a:latin typeface="Courier New" pitchFamily="1" charset="0"/>
                <a:ea typeface="ＭＳ Ｐゴシック" pitchFamily="1" charset="-128"/>
              </a:rPr>
              <a:t>, &amp;</a:t>
            </a:r>
            <a:r>
              <a:rPr lang="en-US" sz="1600" b="1" dirty="0" err="1" smtClean="0">
                <a:latin typeface="Courier New" pitchFamily="1" charset="0"/>
                <a:ea typeface="ＭＳ Ｐゴシック" pitchFamily="1" charset="-128"/>
              </a:rPr>
              <a:t>num_procs</a:t>
            </a:r>
            <a:r>
              <a:rPr lang="en-US" sz="1600" b="1" dirty="0" smtClean="0">
                <a:latin typeface="Courier New" pitchFamily="1" charset="0"/>
                <a:ea typeface="ＭＳ Ｐゴシック" pitchFamily="1" charset="-128"/>
              </a:rPr>
              <a:t>);</a:t>
            </a:r>
          </a:p>
          <a:p>
            <a:pPr>
              <a:lnSpc>
                <a:spcPct val="7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value_sum</a:t>
            </a:r>
            <a:r>
              <a:rPr lang="en-US" sz="1600" b="1" dirty="0" smtClean="0">
                <a:latin typeface="Courier New" pitchFamily="1" charset="0"/>
                <a:ea typeface="ＭＳ Ｐゴシック" pitchFamily="1" charset="-128"/>
              </a:rPr>
              <a:t> = 0.0;</a:t>
            </a:r>
          </a:p>
          <a:p>
            <a:pPr>
              <a:lnSpc>
                <a:spcPct val="70000"/>
              </a:lnSpc>
              <a:spcBef>
                <a:spcPts val="0"/>
              </a:spcBef>
              <a:buFont typeface="Wingdings" pitchFamily="1" charset="2"/>
              <a:buNone/>
            </a:pPr>
            <a:r>
              <a:rPr lang="en-US" sz="1600" b="1" dirty="0" smtClean="0">
                <a:latin typeface="Courier New" pitchFamily="1" charset="0"/>
                <a:ea typeface="ＭＳ Ｐゴシック" pitchFamily="1" charset="-128"/>
              </a:rPr>
              <a:t>  value     =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a:t>
            </a:r>
            <a:r>
              <a:rPr lang="en-US" sz="1600" b="1" dirty="0" err="1" smtClean="0">
                <a:latin typeface="Courier New" pitchFamily="1" charset="0"/>
                <a:ea typeface="ＭＳ Ｐゴシック" pitchFamily="1" charset="-128"/>
              </a:rPr>
              <a:t>num_procs</a:t>
            </a:r>
            <a:r>
              <a:rPr lang="en-US" sz="1600" b="1" dirty="0" smtClean="0">
                <a:latin typeface="Courier New" pitchFamily="1" charset="0"/>
                <a:ea typeface="ＭＳ Ｐゴシック" pitchFamily="1" charset="-128"/>
              </a:rPr>
              <a:t>;</a:t>
            </a:r>
          </a:p>
          <a:p>
            <a:pPr>
              <a:lnSpc>
                <a:spcPct val="70000"/>
              </a:lnSpc>
              <a:spcBef>
                <a:spcPts val="0"/>
              </a:spcBef>
              <a:buFont typeface="Wingdings" pitchFamily="1" charset="2"/>
              <a:buNone/>
            </a:pPr>
            <a:r>
              <a:rPr lang="en-US" sz="1600" b="1" dirty="0">
                <a:latin typeface="Courier New" pitchFamily="1" charset="0"/>
                <a:ea typeface="ＭＳ Ｐゴシック" pitchFamily="1" charset="-128"/>
              </a:rPr>
              <a:t> </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 =</a:t>
            </a:r>
          </a:p>
          <a:p>
            <a:pPr>
              <a:lnSpc>
                <a:spcPct val="7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FF"/>
                </a:solidFill>
                <a:latin typeface="Courier New" pitchFamily="1" charset="0"/>
                <a:ea typeface="ＭＳ Ｐゴシック" pitchFamily="1" charset="-128"/>
              </a:rPr>
              <a:t>MPI_Reduce</a:t>
            </a:r>
            <a:r>
              <a:rPr lang="en-US" sz="1600" b="1" dirty="0" smtClean="0">
                <a:solidFill>
                  <a:srgbClr val="0000FF"/>
                </a:solidFill>
                <a:latin typeface="Courier New" pitchFamily="1" charset="0"/>
                <a:ea typeface="ＭＳ Ｐゴシック" pitchFamily="1" charset="-128"/>
              </a:rPr>
              <a:t>   </a:t>
            </a:r>
            <a:r>
              <a:rPr lang="en-US" sz="1600" b="1" dirty="0" smtClean="0">
                <a:latin typeface="Courier New" pitchFamily="1" charset="0"/>
                <a:ea typeface="ＭＳ Ｐゴシック" pitchFamily="1" charset="-128"/>
              </a:rPr>
              <a:t>(&amp;value, &amp;</a:t>
            </a:r>
            <a:r>
              <a:rPr lang="en-US" sz="1600" b="1" dirty="0" err="1" smtClean="0">
                <a:latin typeface="Courier New" pitchFamily="1" charset="0"/>
                <a:ea typeface="ＭＳ Ｐゴシック" pitchFamily="1" charset="-128"/>
              </a:rPr>
              <a:t>value_sum</a:t>
            </a:r>
            <a:r>
              <a:rPr lang="en-US" sz="1600" b="1" dirty="0" smtClean="0">
                <a:latin typeface="Courier New" pitchFamily="1" charset="0"/>
                <a:ea typeface="ＭＳ Ｐゴシック" pitchFamily="1" charset="-128"/>
              </a:rPr>
              <a:t>, 1, </a:t>
            </a:r>
            <a:r>
              <a:rPr lang="en-US" sz="1600" b="1" dirty="0" smtClean="0">
                <a:solidFill>
                  <a:srgbClr val="0000FF"/>
                </a:solidFill>
                <a:latin typeface="Courier New" pitchFamily="1" charset="0"/>
                <a:ea typeface="ＭＳ Ｐゴシック" pitchFamily="1" charset="-128"/>
              </a:rPr>
              <a:t>MPI_FLOAT</a:t>
            </a:r>
            <a:r>
              <a:rPr lang="en-US" sz="1600" b="1" dirty="0" smtClean="0">
                <a:latin typeface="Courier New" pitchFamily="1" charset="0"/>
                <a:ea typeface="ＭＳ Ｐゴシック" pitchFamily="1" charset="-128"/>
              </a:rPr>
              <a:t>, </a:t>
            </a:r>
            <a:r>
              <a:rPr lang="en-US" sz="1600" b="1" dirty="0" smtClean="0">
                <a:solidFill>
                  <a:srgbClr val="0000FF"/>
                </a:solidFill>
                <a:latin typeface="Courier New" pitchFamily="1" charset="0"/>
                <a:ea typeface="ＭＳ Ｐゴシック" pitchFamily="1" charset="-128"/>
              </a:rPr>
              <a:t>MPI_SUM</a:t>
            </a:r>
            <a:r>
              <a:rPr lang="en-US" sz="1600" b="1" dirty="0" smtClean="0">
                <a:latin typeface="Courier New" pitchFamily="1" charset="0"/>
                <a:ea typeface="ＭＳ Ｐゴシック" pitchFamily="1" charset="-128"/>
              </a:rPr>
              <a:t>, </a:t>
            </a:r>
          </a:p>
          <a:p>
            <a:pPr>
              <a:lnSpc>
                <a:spcPct val="70000"/>
              </a:lnSpc>
              <a:spcBef>
                <a:spcPts val="0"/>
              </a:spcBef>
              <a:buFont typeface="Wingdings" pitchFamily="1" charset="2"/>
              <a:buNone/>
            </a:pPr>
            <a:r>
              <a:rPr lang="en-US" sz="1600" b="1" dirty="0">
                <a:latin typeface="Courier New" pitchFamily="1" charset="0"/>
                <a:ea typeface="ＭＳ Ｐゴシック" pitchFamily="1" charset="-128"/>
              </a:rPr>
              <a:t> </a:t>
            </a:r>
            <a:r>
              <a:rPr lang="en-US" sz="1600" b="1" dirty="0" smtClean="0">
                <a:latin typeface="Courier New" pitchFamily="1" charset="0"/>
                <a:ea typeface="ＭＳ Ｐゴシック" pitchFamily="1" charset="-128"/>
              </a:rPr>
              <a:t>     server, </a:t>
            </a:r>
            <a:r>
              <a:rPr lang="en-US" sz="1600" b="1" dirty="0" smtClean="0">
                <a:solidFill>
                  <a:srgbClr val="0000FF"/>
                </a:solidFill>
                <a:latin typeface="Courier New" pitchFamily="1" charset="0"/>
                <a:ea typeface="ＭＳ Ｐゴシック" pitchFamily="1" charset="-128"/>
              </a:rPr>
              <a:t>MPI_COMM_WORLD</a:t>
            </a:r>
            <a:r>
              <a:rPr lang="en-US" sz="1600" b="1" dirty="0" smtClean="0">
                <a:latin typeface="Courier New" pitchFamily="1" charset="0"/>
                <a:ea typeface="ＭＳ Ｐゴシック" pitchFamily="1" charset="-128"/>
              </a:rPr>
              <a:t>);</a:t>
            </a:r>
          </a:p>
          <a:p>
            <a:pPr>
              <a:lnSpc>
                <a:spcPct val="7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printf</a:t>
            </a:r>
            <a:r>
              <a:rPr lang="en-US" sz="1600" b="1" dirty="0" smtClean="0">
                <a:latin typeface="Courier New" pitchFamily="1" charset="0"/>
                <a:ea typeface="ＭＳ Ｐゴシック" pitchFamily="1" charset="-128"/>
              </a:rPr>
              <a:t>("%d: reduce    </a:t>
            </a:r>
            <a:r>
              <a:rPr lang="en-US" sz="1600" b="1" dirty="0" err="1" smtClean="0">
                <a:latin typeface="Courier New" pitchFamily="1" charset="0"/>
                <a:ea typeface="ＭＳ Ｐゴシック" pitchFamily="1" charset="-128"/>
              </a:rPr>
              <a:t>value_sum</a:t>
            </a:r>
            <a:r>
              <a:rPr lang="en-US" sz="1600" b="1" dirty="0" smtClean="0">
                <a:latin typeface="Courier New" pitchFamily="1" charset="0"/>
                <a:ea typeface="ＭＳ Ｐゴシック" pitchFamily="1" charset="-128"/>
              </a:rPr>
              <a:t> = %d\n",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value_sum</a:t>
            </a:r>
            <a:r>
              <a:rPr lang="en-US" sz="1600" b="1" dirty="0" smtClean="0">
                <a:latin typeface="Courier New" pitchFamily="1" charset="0"/>
                <a:ea typeface="ＭＳ Ｐゴシック" pitchFamily="1" charset="-128"/>
              </a:rPr>
              <a:t>);</a:t>
            </a:r>
          </a:p>
          <a:p>
            <a:pPr>
              <a:lnSpc>
                <a:spcPct val="70000"/>
              </a:lnSpc>
              <a:spcBef>
                <a:spcPts val="0"/>
              </a:spcBef>
              <a:buFont typeface="Wingdings" pitchFamily="1" charset="2"/>
              <a:buNone/>
            </a:pPr>
            <a:r>
              <a:rPr lang="en-US" sz="1600" b="1" dirty="0">
                <a:latin typeface="Courier New" pitchFamily="1" charset="0"/>
                <a:ea typeface="ＭＳ Ｐゴシック" pitchFamily="1" charset="-128"/>
              </a:rPr>
              <a:t> </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 =</a:t>
            </a:r>
          </a:p>
          <a:p>
            <a:pPr>
              <a:lnSpc>
                <a:spcPct val="7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FF"/>
                </a:solidFill>
                <a:latin typeface="Courier New" pitchFamily="1" charset="0"/>
                <a:ea typeface="ＭＳ Ｐゴシック" pitchFamily="1" charset="-128"/>
              </a:rPr>
              <a:t>MPI_Allreduce</a:t>
            </a:r>
            <a:r>
              <a:rPr lang="en-US" sz="1600" b="1" dirty="0" smtClean="0">
                <a:latin typeface="Courier New" pitchFamily="1" charset="0"/>
                <a:ea typeface="ＭＳ Ｐゴシック" pitchFamily="1" charset="-128"/>
              </a:rPr>
              <a:t>(&amp;value, &amp;</a:t>
            </a:r>
            <a:r>
              <a:rPr lang="en-US" sz="1600" b="1" dirty="0" err="1" smtClean="0">
                <a:latin typeface="Courier New" pitchFamily="1" charset="0"/>
                <a:ea typeface="ＭＳ Ｐゴシック" pitchFamily="1" charset="-128"/>
              </a:rPr>
              <a:t>value_sum</a:t>
            </a:r>
            <a:r>
              <a:rPr lang="en-US" sz="1600" b="1" dirty="0" smtClean="0">
                <a:latin typeface="Courier New" pitchFamily="1" charset="0"/>
                <a:ea typeface="ＭＳ Ｐゴシック" pitchFamily="1" charset="-128"/>
              </a:rPr>
              <a:t>, 1, </a:t>
            </a:r>
            <a:r>
              <a:rPr lang="en-US" sz="1600" b="1" dirty="0" smtClean="0">
                <a:solidFill>
                  <a:srgbClr val="0000FF"/>
                </a:solidFill>
                <a:latin typeface="Courier New" pitchFamily="1" charset="0"/>
                <a:ea typeface="ＭＳ Ｐゴシック" pitchFamily="1" charset="-128"/>
              </a:rPr>
              <a:t>MPI_FLOAT</a:t>
            </a:r>
            <a:r>
              <a:rPr lang="en-US" sz="1600" b="1" dirty="0" smtClean="0">
                <a:latin typeface="Courier New" pitchFamily="1" charset="0"/>
                <a:ea typeface="ＭＳ Ｐゴシック" pitchFamily="1" charset="-128"/>
              </a:rPr>
              <a:t>, </a:t>
            </a:r>
            <a:r>
              <a:rPr lang="en-US" sz="1600" b="1" dirty="0" smtClean="0">
                <a:solidFill>
                  <a:srgbClr val="0000FF"/>
                </a:solidFill>
                <a:latin typeface="Courier New" pitchFamily="1" charset="0"/>
                <a:ea typeface="ＭＳ Ｐゴシック" pitchFamily="1" charset="-128"/>
              </a:rPr>
              <a:t>MPI_SUM</a:t>
            </a:r>
            <a:r>
              <a:rPr lang="en-US" sz="1600" b="1" dirty="0" smtClean="0">
                <a:latin typeface="Courier New" pitchFamily="1" charset="0"/>
                <a:ea typeface="ＭＳ Ｐゴシック" pitchFamily="1" charset="-128"/>
              </a:rPr>
              <a:t>,</a:t>
            </a:r>
          </a:p>
          <a:p>
            <a:pPr>
              <a:lnSpc>
                <a:spcPct val="70000"/>
              </a:lnSpc>
              <a:spcBef>
                <a:spcPts val="0"/>
              </a:spcBef>
              <a:buFont typeface="Wingdings" pitchFamily="1" charset="2"/>
              <a:buNone/>
            </a:pPr>
            <a:r>
              <a:rPr lang="en-US" sz="1600" b="1" dirty="0">
                <a:solidFill>
                  <a:srgbClr val="0000FF"/>
                </a:solidFill>
                <a:latin typeface="Courier New" pitchFamily="1" charset="0"/>
                <a:ea typeface="ＭＳ Ｐゴシック" pitchFamily="1" charset="-128"/>
              </a:rPr>
              <a:t> </a:t>
            </a:r>
            <a:r>
              <a:rPr lang="en-US" sz="1600" b="1" dirty="0" smtClean="0">
                <a:solidFill>
                  <a:srgbClr val="0000FF"/>
                </a:solidFill>
                <a:latin typeface="Courier New" pitchFamily="1" charset="0"/>
                <a:ea typeface="ＭＳ Ｐゴシック" pitchFamily="1" charset="-128"/>
              </a:rPr>
              <a:t>             MPI_COMM_WORLD</a:t>
            </a:r>
            <a:r>
              <a:rPr lang="en-US" sz="1600" b="1" dirty="0" smtClean="0">
                <a:latin typeface="Courier New" pitchFamily="1" charset="0"/>
                <a:ea typeface="ＭＳ Ｐゴシック" pitchFamily="1" charset="-128"/>
              </a:rPr>
              <a:t>);</a:t>
            </a:r>
          </a:p>
          <a:p>
            <a:pPr>
              <a:lnSpc>
                <a:spcPct val="8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printf</a:t>
            </a:r>
            <a:r>
              <a:rPr lang="en-US" sz="1600" b="1" dirty="0" smtClean="0">
                <a:latin typeface="Courier New" pitchFamily="1" charset="0"/>
                <a:ea typeface="ＭＳ Ｐゴシック" pitchFamily="1" charset="-128"/>
              </a:rPr>
              <a:t>("%d: </a:t>
            </a:r>
            <a:r>
              <a:rPr lang="en-US" sz="1600" b="1" dirty="0" err="1" smtClean="0">
                <a:latin typeface="Courier New" pitchFamily="1" charset="0"/>
                <a:ea typeface="ＭＳ Ｐゴシック" pitchFamily="1" charset="-128"/>
              </a:rPr>
              <a:t>allreduce</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value_sum</a:t>
            </a:r>
            <a:r>
              <a:rPr lang="en-US" sz="1600" b="1" dirty="0" smtClean="0">
                <a:latin typeface="Courier New" pitchFamily="1" charset="0"/>
                <a:ea typeface="ＭＳ Ｐゴシック" pitchFamily="1" charset="-128"/>
              </a:rPr>
              <a:t> = %d\n",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value_sum</a:t>
            </a:r>
            <a:r>
              <a:rPr lang="en-US" sz="1600" b="1" dirty="0" smtClean="0">
                <a:latin typeface="Courier New" pitchFamily="1" charset="0"/>
                <a:ea typeface="ＭＳ Ｐゴシック" pitchFamily="1" charset="-128"/>
              </a:rPr>
              <a:t>);</a:t>
            </a:r>
          </a:p>
          <a:p>
            <a:pPr>
              <a:lnSpc>
                <a:spcPct val="7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 = </a:t>
            </a:r>
            <a:r>
              <a:rPr lang="en-US" sz="1600" b="1" dirty="0" err="1" smtClean="0">
                <a:solidFill>
                  <a:srgbClr val="0000FF"/>
                </a:solidFill>
                <a:latin typeface="Courier New" pitchFamily="1" charset="0"/>
                <a:ea typeface="ＭＳ Ｐゴシック" pitchFamily="1" charset="-128"/>
              </a:rPr>
              <a:t>MPI_Finalize</a:t>
            </a:r>
            <a:r>
              <a:rPr lang="en-US" sz="1600" b="1" dirty="0" smtClean="0">
                <a:latin typeface="Courier New" pitchFamily="1" charset="0"/>
                <a:ea typeface="ＭＳ Ｐゴシック" pitchFamily="1" charset="-128"/>
              </a:rPr>
              <a:t>();</a:t>
            </a:r>
          </a:p>
          <a:p>
            <a:pPr>
              <a:lnSpc>
                <a:spcPct val="70000"/>
              </a:lnSpc>
              <a:spcBef>
                <a:spcPts val="0"/>
              </a:spcBef>
              <a:buFont typeface="Wingdings" pitchFamily="1" charset="2"/>
              <a:buNone/>
            </a:pPr>
            <a:r>
              <a:rPr lang="en-US" sz="1600" b="1" dirty="0" smtClean="0">
                <a:latin typeface="Courier New" pitchFamily="1" charset="0"/>
                <a:ea typeface="ＭＳ Ｐゴシック" pitchFamily="1" charset="-128"/>
              </a:rPr>
              <a:t>} /* main */</a:t>
            </a:r>
          </a:p>
        </p:txBody>
      </p:sp>
      <p:sp>
        <p:nvSpPr>
          <p:cNvPr id="10240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102405" name="Slide Number Placeholder 4"/>
          <p:cNvSpPr>
            <a:spLocks noGrp="1"/>
          </p:cNvSpPr>
          <p:nvPr>
            <p:ph type="sldNum" sz="quarter" idx="11"/>
          </p:nvPr>
        </p:nvSpPr>
        <p:spPr>
          <a:noFill/>
        </p:spPr>
        <p:txBody>
          <a:bodyPr/>
          <a:lstStyle/>
          <a:p>
            <a:fld id="{FF3952F1-56BA-4ADE-823B-947016628FC1}" type="slidenum">
              <a:rPr lang="en-US"/>
              <a:pPr/>
              <a:t>71</a:t>
            </a:fld>
            <a:endParaRPr lang="en-US"/>
          </a:p>
        </p:txBody>
      </p:sp>
    </p:spTree>
    <p:custDataLst>
      <p:tags r:id="rId1"/>
    </p:custDataLst>
    <p:extLst>
      <p:ext uri="{BB962C8B-B14F-4D97-AF65-F5344CB8AC3E}">
        <p14:creationId xmlns:p14="http://schemas.microsoft.com/office/powerpoint/2010/main" val="242600936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103427" name="Rectangle 3"/>
          <p:cNvSpPr>
            <a:spLocks noGrp="1" noChangeArrowheads="1"/>
          </p:cNvSpPr>
          <p:nvPr>
            <p:ph idx="1"/>
          </p:nvPr>
        </p:nvSpPr>
        <p:spPr/>
        <p:txBody>
          <a:bodyPr/>
          <a:lstStyle/>
          <a:p>
            <a:pPr>
              <a:buFont typeface="Wingdings" pitchFamily="1" charset="2"/>
              <a:buNone/>
            </a:pPr>
            <a:r>
              <a:rPr lang="en-US" sz="2000" b="1" dirty="0" smtClean="0">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mpicc</a:t>
            </a:r>
            <a:r>
              <a:rPr lang="en-US" sz="2000" b="1" dirty="0" smtClean="0">
                <a:latin typeface="Courier New" pitchFamily="1" charset="0"/>
                <a:ea typeface="ＭＳ Ｐゴシック" pitchFamily="1" charset="-128"/>
              </a:rPr>
              <a:t> -o reduce </a:t>
            </a:r>
            <a:r>
              <a:rPr lang="en-US" sz="2000" b="1" dirty="0" err="1" smtClean="0">
                <a:latin typeface="Courier New" pitchFamily="1" charset="0"/>
                <a:ea typeface="ＭＳ Ｐゴシック" pitchFamily="1" charset="-128"/>
              </a:rPr>
              <a:t>reduce.c</a:t>
            </a:r>
            <a:endParaRPr lang="en-US" sz="2000" b="1" dirty="0" smtClean="0">
              <a:solidFill>
                <a:srgbClr val="0000CC"/>
              </a:solidFill>
              <a:latin typeface="Courier New" pitchFamily="1" charset="0"/>
              <a:ea typeface="ＭＳ Ｐゴシック" pitchFamily="1" charset="-128"/>
            </a:endParaRPr>
          </a:p>
          <a:p>
            <a:pPr>
              <a:buFont typeface="Wingdings" pitchFamily="1" charset="2"/>
              <a:buNone/>
            </a:pPr>
            <a:r>
              <a:rPr lang="en-US" sz="2000" b="1" dirty="0" smtClean="0">
                <a:latin typeface="Courier New" pitchFamily="1" charset="0"/>
                <a:ea typeface="ＭＳ Ｐゴシック" pitchFamily="1" charset="-128"/>
              </a:rPr>
              <a:t>%</a:t>
            </a:r>
            <a:r>
              <a:rPr lang="en-US" sz="2000" b="1" dirty="0" smtClean="0">
                <a:solidFill>
                  <a:srgbClr val="0000CC"/>
                </a:solidFill>
                <a:latin typeface="Courier New" pitchFamily="1" charset="0"/>
                <a:ea typeface="ＭＳ Ｐゴシック" pitchFamily="1" charset="-128"/>
              </a:rPr>
              <a:t> </a:t>
            </a:r>
            <a:r>
              <a:rPr lang="en-US" sz="2000" b="1" dirty="0" err="1" smtClean="0">
                <a:solidFill>
                  <a:srgbClr val="0000CC"/>
                </a:solidFill>
                <a:latin typeface="Courier New" pitchFamily="1" charset="0"/>
                <a:ea typeface="ＭＳ Ｐゴシック" pitchFamily="1" charset="-128"/>
              </a:rPr>
              <a:t>mpirun</a:t>
            </a:r>
            <a:r>
              <a:rPr lang="en-US" sz="2000" b="1" dirty="0" smtClean="0">
                <a:latin typeface="Courier New" pitchFamily="1" charset="0"/>
                <a:ea typeface="ＭＳ Ｐゴシック" pitchFamily="1" charset="-128"/>
              </a:rPr>
              <a:t> -np 4 reduce</a:t>
            </a:r>
          </a:p>
          <a:p>
            <a:pPr>
              <a:buFont typeface="Wingdings" pitchFamily="1" charset="2"/>
              <a:buNone/>
            </a:pPr>
            <a:r>
              <a:rPr lang="en-US" sz="2000" b="1" dirty="0" smtClean="0">
                <a:latin typeface="Courier New" pitchFamily="1" charset="0"/>
                <a:ea typeface="ＭＳ Ｐゴシック" pitchFamily="1" charset="-128"/>
              </a:rPr>
              <a:t>3: reduce    </a:t>
            </a:r>
            <a:r>
              <a:rPr lang="en-US" sz="2000" b="1" dirty="0" err="1" smtClean="0">
                <a:latin typeface="Courier New" pitchFamily="1" charset="0"/>
                <a:ea typeface="ＭＳ Ｐゴシック" pitchFamily="1" charset="-128"/>
              </a:rPr>
              <a:t>value_sum</a:t>
            </a:r>
            <a:r>
              <a:rPr lang="en-US" sz="2000" b="1" dirty="0" smtClean="0">
                <a:latin typeface="Courier New" pitchFamily="1" charset="0"/>
                <a:ea typeface="ＭＳ Ｐゴシック" pitchFamily="1" charset="-128"/>
              </a:rPr>
              <a:t> = 0</a:t>
            </a:r>
          </a:p>
          <a:p>
            <a:pPr>
              <a:buFont typeface="Wingdings" pitchFamily="1" charset="2"/>
              <a:buNone/>
            </a:pPr>
            <a:r>
              <a:rPr lang="en-US" sz="2000" b="1" dirty="0" smtClean="0">
                <a:latin typeface="Courier New" pitchFamily="1" charset="0"/>
                <a:ea typeface="ＭＳ Ｐゴシック" pitchFamily="1" charset="-128"/>
              </a:rPr>
              <a:t>1: reduce    </a:t>
            </a:r>
            <a:r>
              <a:rPr lang="en-US" sz="2000" b="1" dirty="0" err="1" smtClean="0">
                <a:latin typeface="Courier New" pitchFamily="1" charset="0"/>
                <a:ea typeface="ＭＳ Ｐゴシック" pitchFamily="1" charset="-128"/>
              </a:rPr>
              <a:t>value_sum</a:t>
            </a:r>
            <a:r>
              <a:rPr lang="en-US" sz="2000" b="1" dirty="0" smtClean="0">
                <a:latin typeface="Courier New" pitchFamily="1" charset="0"/>
                <a:ea typeface="ＭＳ Ｐゴシック" pitchFamily="1" charset="-128"/>
              </a:rPr>
              <a:t> = 0</a:t>
            </a:r>
          </a:p>
          <a:p>
            <a:pPr>
              <a:buNone/>
            </a:pPr>
            <a:r>
              <a:rPr lang="en-US" sz="2000" b="1" dirty="0" smtClean="0">
                <a:latin typeface="Courier New" pitchFamily="1" charset="0"/>
                <a:ea typeface="ＭＳ Ｐゴシック" pitchFamily="1" charset="-128"/>
              </a:rPr>
              <a:t>0: </a:t>
            </a:r>
            <a:r>
              <a:rPr lang="en-US" sz="2000" b="1" dirty="0">
                <a:latin typeface="Courier New" pitchFamily="1" charset="0"/>
                <a:ea typeface="ＭＳ Ｐゴシック" pitchFamily="1" charset="-128"/>
              </a:rPr>
              <a:t>reduce    </a:t>
            </a:r>
            <a:r>
              <a:rPr lang="en-US" sz="2000" b="1" dirty="0" err="1">
                <a:latin typeface="Courier New" pitchFamily="1" charset="0"/>
                <a:ea typeface="ＭＳ Ｐゴシック" pitchFamily="1" charset="-128"/>
              </a:rPr>
              <a:t>value_sum</a:t>
            </a:r>
            <a:r>
              <a:rPr lang="en-US" sz="2000" b="1" dirty="0">
                <a:latin typeface="Courier New" pitchFamily="1" charset="0"/>
                <a:ea typeface="ＭＳ Ｐゴシック" pitchFamily="1" charset="-128"/>
              </a:rPr>
              <a:t> </a:t>
            </a:r>
            <a:r>
              <a:rPr lang="en-US" sz="2000" b="1" dirty="0" smtClean="0">
                <a:latin typeface="Courier New" pitchFamily="1" charset="0"/>
                <a:ea typeface="ＭＳ Ｐゴシック" pitchFamily="1" charset="-128"/>
              </a:rPr>
              <a:t>= </a:t>
            </a:r>
            <a:r>
              <a:rPr lang="en-US" sz="2000" b="1" dirty="0">
                <a:latin typeface="Courier New" pitchFamily="1" charset="0"/>
                <a:ea typeface="ＭＳ Ｐゴシック" pitchFamily="1" charset="-128"/>
              </a:rPr>
              <a:t>24</a:t>
            </a:r>
          </a:p>
          <a:p>
            <a:pPr>
              <a:buFont typeface="Wingdings" pitchFamily="1" charset="2"/>
              <a:buNone/>
            </a:pPr>
            <a:r>
              <a:rPr lang="en-US" sz="2000" b="1" dirty="0" smtClean="0">
                <a:latin typeface="Courier New" pitchFamily="1" charset="0"/>
                <a:ea typeface="ＭＳ Ｐゴシック" pitchFamily="1" charset="-128"/>
              </a:rPr>
              <a:t>2: reduce    </a:t>
            </a:r>
            <a:r>
              <a:rPr lang="en-US" sz="2000" b="1" dirty="0" err="1" smtClean="0">
                <a:latin typeface="Courier New" pitchFamily="1" charset="0"/>
                <a:ea typeface="ＭＳ Ｐゴシック" pitchFamily="1" charset="-128"/>
              </a:rPr>
              <a:t>value_sum</a:t>
            </a:r>
            <a:r>
              <a:rPr lang="en-US" sz="2000" b="1" dirty="0" smtClean="0">
                <a:latin typeface="Courier New" pitchFamily="1" charset="0"/>
                <a:ea typeface="ＭＳ Ｐゴシック" pitchFamily="1" charset="-128"/>
              </a:rPr>
              <a:t> = 0</a:t>
            </a:r>
          </a:p>
          <a:p>
            <a:pPr>
              <a:buFont typeface="Wingdings" pitchFamily="1" charset="2"/>
              <a:buNone/>
            </a:pPr>
            <a:r>
              <a:rPr lang="en-US" sz="2000" b="1" dirty="0" smtClean="0">
                <a:latin typeface="Courier New" pitchFamily="1" charset="0"/>
                <a:ea typeface="ＭＳ Ｐゴシック" pitchFamily="1" charset="-128"/>
              </a:rPr>
              <a:t>0: </a:t>
            </a:r>
            <a:r>
              <a:rPr lang="en-US" sz="2000" b="1" dirty="0" err="1" smtClean="0">
                <a:latin typeface="Courier New" pitchFamily="1" charset="0"/>
                <a:ea typeface="ＭＳ Ｐゴシック" pitchFamily="1" charset="-128"/>
              </a:rPr>
              <a:t>allreduce</a:t>
            </a:r>
            <a:r>
              <a:rPr lang="en-US" sz="2000" b="1" dirty="0" smtClean="0">
                <a:latin typeface="Courier New" pitchFamily="1" charset="0"/>
                <a:ea typeface="ＭＳ Ｐゴシック" pitchFamily="1" charset="-128"/>
              </a:rPr>
              <a:t> </a:t>
            </a:r>
            <a:r>
              <a:rPr lang="en-US" sz="2000" b="1" dirty="0" err="1" smtClean="0">
                <a:latin typeface="Courier New" pitchFamily="1" charset="0"/>
                <a:ea typeface="ＭＳ Ｐゴシック" pitchFamily="1" charset="-128"/>
              </a:rPr>
              <a:t>value_sum</a:t>
            </a:r>
            <a:r>
              <a:rPr lang="en-US" sz="2000" b="1" dirty="0" smtClean="0">
                <a:latin typeface="Courier New" pitchFamily="1" charset="0"/>
                <a:ea typeface="ＭＳ Ｐゴシック" pitchFamily="1" charset="-128"/>
              </a:rPr>
              <a:t> = 24</a:t>
            </a:r>
          </a:p>
          <a:p>
            <a:pPr>
              <a:buFont typeface="Wingdings" pitchFamily="1" charset="2"/>
              <a:buNone/>
            </a:pPr>
            <a:r>
              <a:rPr lang="en-US" sz="2000" b="1" dirty="0" smtClean="0">
                <a:latin typeface="Courier New" pitchFamily="1" charset="0"/>
                <a:ea typeface="ＭＳ Ｐゴシック" pitchFamily="1" charset="-128"/>
              </a:rPr>
              <a:t>1: </a:t>
            </a:r>
            <a:r>
              <a:rPr lang="en-US" sz="2000" b="1" dirty="0" err="1" smtClean="0">
                <a:latin typeface="Courier New" pitchFamily="1" charset="0"/>
                <a:ea typeface="ＭＳ Ｐゴシック" pitchFamily="1" charset="-128"/>
              </a:rPr>
              <a:t>allreduce</a:t>
            </a:r>
            <a:r>
              <a:rPr lang="en-US" sz="2000" b="1" dirty="0" smtClean="0">
                <a:latin typeface="Courier New" pitchFamily="1" charset="0"/>
                <a:ea typeface="ＭＳ Ｐゴシック" pitchFamily="1" charset="-128"/>
              </a:rPr>
              <a:t> </a:t>
            </a:r>
            <a:r>
              <a:rPr lang="en-US" sz="2000" b="1" dirty="0" err="1" smtClean="0">
                <a:latin typeface="Courier New" pitchFamily="1" charset="0"/>
                <a:ea typeface="ＭＳ Ｐゴシック" pitchFamily="1" charset="-128"/>
              </a:rPr>
              <a:t>value_sum</a:t>
            </a:r>
            <a:r>
              <a:rPr lang="en-US" sz="2000" b="1" dirty="0" smtClean="0">
                <a:latin typeface="Courier New" pitchFamily="1" charset="0"/>
                <a:ea typeface="ＭＳ Ｐゴシック" pitchFamily="1" charset="-128"/>
              </a:rPr>
              <a:t> = 24</a:t>
            </a:r>
          </a:p>
          <a:p>
            <a:pPr>
              <a:buFont typeface="Wingdings" pitchFamily="1" charset="2"/>
              <a:buNone/>
            </a:pPr>
            <a:r>
              <a:rPr lang="en-US" sz="2000" b="1" dirty="0" smtClean="0">
                <a:latin typeface="Courier New" pitchFamily="1" charset="0"/>
                <a:ea typeface="ＭＳ Ｐゴシック" pitchFamily="1" charset="-128"/>
              </a:rPr>
              <a:t>2: </a:t>
            </a:r>
            <a:r>
              <a:rPr lang="en-US" sz="2000" b="1" dirty="0" err="1" smtClean="0">
                <a:latin typeface="Courier New" pitchFamily="1" charset="0"/>
                <a:ea typeface="ＭＳ Ｐゴシック" pitchFamily="1" charset="-128"/>
              </a:rPr>
              <a:t>allreduce</a:t>
            </a:r>
            <a:r>
              <a:rPr lang="en-US" sz="2000" b="1" dirty="0" smtClean="0">
                <a:latin typeface="Courier New" pitchFamily="1" charset="0"/>
                <a:ea typeface="ＭＳ Ｐゴシック" pitchFamily="1" charset="-128"/>
              </a:rPr>
              <a:t> </a:t>
            </a:r>
            <a:r>
              <a:rPr lang="en-US" sz="2000" b="1" dirty="0" err="1" smtClean="0">
                <a:latin typeface="Courier New" pitchFamily="1" charset="0"/>
                <a:ea typeface="ＭＳ Ｐゴシック" pitchFamily="1" charset="-128"/>
              </a:rPr>
              <a:t>value_sum</a:t>
            </a:r>
            <a:r>
              <a:rPr lang="en-US" sz="2000" b="1" dirty="0" smtClean="0">
                <a:latin typeface="Courier New" pitchFamily="1" charset="0"/>
                <a:ea typeface="ＭＳ Ｐゴシック" pitchFamily="1" charset="-128"/>
              </a:rPr>
              <a:t> = 24</a:t>
            </a:r>
          </a:p>
          <a:p>
            <a:pPr>
              <a:buFont typeface="Wingdings" pitchFamily="1" charset="2"/>
              <a:buNone/>
            </a:pPr>
            <a:r>
              <a:rPr lang="en-US" sz="2000" b="1" dirty="0" smtClean="0">
                <a:latin typeface="Courier New" pitchFamily="1" charset="0"/>
                <a:ea typeface="ＭＳ Ｐゴシック" pitchFamily="1" charset="-128"/>
              </a:rPr>
              <a:t>3: </a:t>
            </a:r>
            <a:r>
              <a:rPr lang="en-US" sz="2000" b="1" dirty="0" err="1" smtClean="0">
                <a:latin typeface="Courier New" pitchFamily="1" charset="0"/>
                <a:ea typeface="ＭＳ Ｐゴシック" pitchFamily="1" charset="-128"/>
              </a:rPr>
              <a:t>allreduce</a:t>
            </a:r>
            <a:r>
              <a:rPr lang="en-US" sz="2000" b="1" dirty="0" smtClean="0">
                <a:latin typeface="Courier New" pitchFamily="1" charset="0"/>
                <a:ea typeface="ＭＳ Ｐゴシック" pitchFamily="1" charset="-128"/>
              </a:rPr>
              <a:t> </a:t>
            </a:r>
            <a:r>
              <a:rPr lang="en-US" sz="2000" b="1" dirty="0" err="1" smtClean="0">
                <a:latin typeface="Courier New" pitchFamily="1" charset="0"/>
                <a:ea typeface="ＭＳ Ｐゴシック" pitchFamily="1" charset="-128"/>
              </a:rPr>
              <a:t>value_sum</a:t>
            </a:r>
            <a:r>
              <a:rPr lang="en-US" sz="2000" b="1" dirty="0" smtClean="0">
                <a:latin typeface="Courier New" pitchFamily="1" charset="0"/>
                <a:ea typeface="ＭＳ Ｐゴシック" pitchFamily="1" charset="-128"/>
              </a:rPr>
              <a:t> = 24</a:t>
            </a:r>
          </a:p>
        </p:txBody>
      </p:sp>
      <p:sp>
        <p:nvSpPr>
          <p:cNvPr id="10342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103429" name="Slide Number Placeholder 4"/>
          <p:cNvSpPr>
            <a:spLocks noGrp="1"/>
          </p:cNvSpPr>
          <p:nvPr>
            <p:ph type="sldNum" sz="quarter" idx="11"/>
          </p:nvPr>
        </p:nvSpPr>
        <p:spPr>
          <a:noFill/>
        </p:spPr>
        <p:txBody>
          <a:bodyPr/>
          <a:lstStyle/>
          <a:p>
            <a:fld id="{44A30E30-8FF1-421B-B420-38811A37DDEC}" type="slidenum">
              <a:rPr lang="en-US"/>
              <a:pPr/>
              <a:t>72</a:t>
            </a:fld>
            <a:endParaRPr lang="en-US"/>
          </a:p>
        </p:txBody>
      </p:sp>
    </p:spTree>
    <p:custDataLst>
      <p:tags r:id="rId1"/>
    </p:custDataLst>
    <p:extLst>
      <p:ext uri="{BB962C8B-B14F-4D97-AF65-F5344CB8AC3E}">
        <p14:creationId xmlns:p14="http://schemas.microsoft.com/office/powerpoint/2010/main" val="143156273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mtClean="0">
                <a:ea typeface="ＭＳ Ｐゴシック" pitchFamily="1" charset="-128"/>
              </a:rPr>
              <a:t>Why Two Reduction Routines?</a:t>
            </a:r>
          </a:p>
        </p:txBody>
      </p:sp>
      <p:sp>
        <p:nvSpPr>
          <p:cNvPr id="10445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MPI has two reduction routines because of the high cost of each communication.</a:t>
            </a:r>
          </a:p>
          <a:p>
            <a:pPr>
              <a:buFont typeface="Wingdings" pitchFamily="1" charset="2"/>
              <a:buNone/>
            </a:pPr>
            <a:r>
              <a:rPr lang="en-US" smtClean="0">
                <a:ea typeface="ＭＳ Ｐゴシック" pitchFamily="1" charset="-128"/>
              </a:rPr>
              <a:t>If only one process needs the result, then it doesn’t make sense to pay the cost of sending the result to all processes.</a:t>
            </a:r>
          </a:p>
          <a:p>
            <a:pPr>
              <a:buFont typeface="Wingdings" pitchFamily="1" charset="2"/>
              <a:buNone/>
            </a:pPr>
            <a:r>
              <a:rPr lang="en-US" smtClean="0">
                <a:ea typeface="ＭＳ Ｐゴシック" pitchFamily="1" charset="-128"/>
              </a:rPr>
              <a:t>But if all processes need the result, then it may be cheaper to reduce to all processes than to reduce to a single process and then broadcast to all.</a:t>
            </a:r>
          </a:p>
        </p:txBody>
      </p:sp>
      <p:sp>
        <p:nvSpPr>
          <p:cNvPr id="10445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104453" name="Slide Number Placeholder 4"/>
          <p:cNvSpPr>
            <a:spLocks noGrp="1"/>
          </p:cNvSpPr>
          <p:nvPr>
            <p:ph type="sldNum" sz="quarter" idx="11"/>
          </p:nvPr>
        </p:nvSpPr>
        <p:spPr>
          <a:noFill/>
        </p:spPr>
        <p:txBody>
          <a:bodyPr/>
          <a:lstStyle/>
          <a:p>
            <a:fld id="{85044C70-D1D8-4D97-B1C9-89858A5ABC4B}" type="slidenum">
              <a:rPr lang="en-US"/>
              <a:pPr/>
              <a:t>73</a:t>
            </a:fld>
            <a:endParaRPr lang="en-US"/>
          </a:p>
        </p:txBody>
      </p:sp>
    </p:spTree>
    <p:custDataLst>
      <p:tags r:id="rId1"/>
    </p:custDataLst>
    <p:extLst>
      <p:ext uri="{BB962C8B-B14F-4D97-AF65-F5344CB8AC3E}">
        <p14:creationId xmlns:p14="http://schemas.microsoft.com/office/powerpoint/2010/main" val="296947994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mtClean="0">
                <a:ea typeface="ＭＳ Ｐゴシック" pitchFamily="1" charset="-128"/>
              </a:rPr>
              <a:t>Non-blocking Communication</a:t>
            </a:r>
          </a:p>
        </p:txBody>
      </p:sp>
      <p:sp>
        <p:nvSpPr>
          <p:cNvPr id="105475" name="Rectangle 3"/>
          <p:cNvSpPr>
            <a:spLocks noGrp="1" noChangeArrowheads="1"/>
          </p:cNvSpPr>
          <p:nvPr>
            <p:ph idx="1"/>
          </p:nvPr>
        </p:nvSpPr>
        <p:spPr/>
        <p:txBody>
          <a:bodyPr/>
          <a:lstStyle/>
          <a:p>
            <a:pPr>
              <a:buFont typeface="Wingdings" pitchFamily="1" charset="2"/>
              <a:buNone/>
            </a:pPr>
            <a:r>
              <a:rPr lang="en-US" dirty="0" smtClean="0">
                <a:ea typeface="ＭＳ Ｐゴシック" pitchFamily="1" charset="-128"/>
              </a:rPr>
              <a:t>MPI allows a process to start a send, then go on and do work while the message is in transit.</a:t>
            </a:r>
          </a:p>
          <a:p>
            <a:pPr>
              <a:buFont typeface="Wingdings" pitchFamily="1" charset="2"/>
              <a:buNone/>
            </a:pPr>
            <a:r>
              <a:rPr lang="en-US" dirty="0" smtClean="0">
                <a:ea typeface="ＭＳ Ｐゴシック" pitchFamily="1" charset="-128"/>
              </a:rPr>
              <a:t>This is called </a:t>
            </a:r>
            <a:r>
              <a:rPr lang="en-US" b="1" i="1" u="sng" dirty="0" smtClean="0">
                <a:ea typeface="ＭＳ Ｐゴシック" pitchFamily="1" charset="-128"/>
              </a:rPr>
              <a:t>non-blocking</a:t>
            </a:r>
            <a:r>
              <a:rPr lang="en-US" dirty="0" smtClean="0">
                <a:ea typeface="ＭＳ Ｐゴシック" pitchFamily="1" charset="-128"/>
              </a:rPr>
              <a:t> or </a:t>
            </a:r>
            <a:r>
              <a:rPr lang="en-US" b="1" i="1" u="sng" dirty="0" smtClean="0">
                <a:ea typeface="ＭＳ Ｐゴシック" pitchFamily="1" charset="-128"/>
              </a:rPr>
              <a:t>immediate</a:t>
            </a:r>
            <a:r>
              <a:rPr lang="en-US" dirty="0" smtClean="0">
                <a:ea typeface="ＭＳ Ｐゴシック" pitchFamily="1" charset="-128"/>
              </a:rPr>
              <a:t> communication.</a:t>
            </a:r>
          </a:p>
          <a:p>
            <a:pPr>
              <a:buFont typeface="Wingdings" pitchFamily="1" charset="2"/>
              <a:buNone/>
            </a:pPr>
            <a:r>
              <a:rPr lang="en-US" dirty="0" smtClean="0">
                <a:ea typeface="ＭＳ Ｐゴシック" pitchFamily="1" charset="-128"/>
              </a:rPr>
              <a:t>Here, “immediate” refers to the fact that the call to                the MPI routine returns immediately rather than waiting for the communication to complete.</a:t>
            </a:r>
          </a:p>
        </p:txBody>
      </p:sp>
      <p:sp>
        <p:nvSpPr>
          <p:cNvPr id="10547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105477" name="Slide Number Placeholder 4"/>
          <p:cNvSpPr>
            <a:spLocks noGrp="1"/>
          </p:cNvSpPr>
          <p:nvPr>
            <p:ph type="sldNum" sz="quarter" idx="11"/>
          </p:nvPr>
        </p:nvSpPr>
        <p:spPr>
          <a:noFill/>
        </p:spPr>
        <p:txBody>
          <a:bodyPr/>
          <a:lstStyle/>
          <a:p>
            <a:fld id="{38E5D7D8-F5B5-43E2-A46C-EBB2B2FE0D0B}" type="slidenum">
              <a:rPr lang="en-US"/>
              <a:pPr/>
              <a:t>74</a:t>
            </a:fld>
            <a:endParaRPr lang="en-US"/>
          </a:p>
        </p:txBody>
      </p:sp>
    </p:spTree>
    <p:custDataLst>
      <p:tags r:id="rId1"/>
    </p:custDataLst>
    <p:extLst>
      <p:ext uri="{BB962C8B-B14F-4D97-AF65-F5344CB8AC3E}">
        <p14:creationId xmlns:p14="http://schemas.microsoft.com/office/powerpoint/2010/main" val="48868639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mtClean="0">
                <a:ea typeface="ＭＳ Ｐゴシック" pitchFamily="1" charset="-128"/>
              </a:rPr>
              <a:t>Immediate Send</a:t>
            </a:r>
          </a:p>
        </p:txBody>
      </p:sp>
      <p:sp>
        <p:nvSpPr>
          <p:cNvPr id="106499" name="Rectangle 3"/>
          <p:cNvSpPr>
            <a:spLocks noGrp="1" noChangeArrowheads="1"/>
          </p:cNvSpPr>
          <p:nvPr>
            <p:ph idx="1"/>
          </p:nvPr>
        </p:nvSpPr>
        <p:spPr/>
        <p:txBody>
          <a:bodyPr/>
          <a:lstStyle/>
          <a:p>
            <a:pPr>
              <a:buFont typeface="Wingdings" pitchFamily="1" charset="2"/>
              <a:buNone/>
            </a:pP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MPI_Isend</a:t>
            </a:r>
            <a:r>
              <a:rPr lang="en-US" sz="2000" b="1" dirty="0" smtClean="0">
                <a:solidFill>
                  <a:srgbClr val="000000"/>
                </a:solidFill>
                <a:latin typeface="Courier New" pitchFamily="1" charset="0"/>
                <a:ea typeface="ＭＳ Ｐゴシック" pitchFamily="1" charset="-128"/>
              </a:rPr>
              <a:t>(array, size, </a:t>
            </a:r>
            <a:r>
              <a:rPr lang="en-US" sz="2000" b="1" dirty="0" smtClean="0">
                <a:solidFill>
                  <a:schemeClr val="folHlink"/>
                </a:solidFill>
                <a:latin typeface="Courier New" pitchFamily="1" charset="0"/>
                <a:ea typeface="ＭＳ Ｐゴシック" pitchFamily="1" charset="-128"/>
              </a:rPr>
              <a:t>MPI_FLOAT</a:t>
            </a:r>
            <a:r>
              <a:rPr lang="en-US" sz="2000" b="1" dirty="0" smtClean="0">
                <a:solidFill>
                  <a:srgbClr val="000000"/>
                </a:solidFill>
                <a:latin typeface="Courier New" pitchFamily="1" charset="0"/>
                <a:ea typeface="ＭＳ Ｐゴシック" pitchFamily="1" charset="-128"/>
              </a:rPr>
              <a:t>,</a:t>
            </a:r>
          </a:p>
          <a:p>
            <a:pPr>
              <a:buFont typeface="Wingdings" pitchFamily="1" charset="2"/>
              <a:buNone/>
            </a:pPr>
            <a:r>
              <a:rPr lang="en-US" sz="2000" b="1" dirty="0" smtClean="0">
                <a:solidFill>
                  <a:srgbClr val="000000"/>
                </a:solidFill>
                <a:latin typeface="Courier New" pitchFamily="1" charset="0"/>
                <a:ea typeface="ＭＳ Ｐゴシック" pitchFamily="1" charset="-128"/>
              </a:rPr>
              <a:t>        destination, tag, communicator, &amp;request);</a:t>
            </a:r>
          </a:p>
          <a:p>
            <a:pPr>
              <a:buFont typeface="Wingdings" pitchFamily="1" charset="2"/>
              <a:buNone/>
            </a:pPr>
            <a:r>
              <a:rPr lang="en-US" dirty="0" smtClean="0">
                <a:ea typeface="ＭＳ Ｐゴシック" pitchFamily="1" charset="-128"/>
              </a:rPr>
              <a:t>Likewise:</a:t>
            </a:r>
          </a:p>
          <a:p>
            <a:pPr>
              <a:buFont typeface="Wingdings" pitchFamily="1" charset="2"/>
              <a:buNone/>
            </a:pP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endParaRPr lang="en-US" sz="2800" dirty="0" smtClean="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MPI_Irecv</a:t>
            </a:r>
            <a:r>
              <a:rPr lang="en-US" sz="2000" b="1" dirty="0" smtClean="0">
                <a:solidFill>
                  <a:srgbClr val="000000"/>
                </a:solidFill>
                <a:latin typeface="Courier New" pitchFamily="1" charset="0"/>
                <a:ea typeface="ＭＳ Ｐゴシック" pitchFamily="1" charset="-128"/>
              </a:rPr>
              <a:t>(array, size, </a:t>
            </a:r>
            <a:r>
              <a:rPr lang="en-US" sz="2000" b="1" dirty="0" smtClean="0">
                <a:solidFill>
                  <a:schemeClr val="folHlink"/>
                </a:solidFill>
                <a:latin typeface="Courier New" pitchFamily="1" charset="0"/>
                <a:ea typeface="ＭＳ Ｐゴシック" pitchFamily="1" charset="-128"/>
              </a:rPr>
              <a:t>MPI_FLOAT</a:t>
            </a:r>
            <a:r>
              <a:rPr lang="en-US" sz="2000" b="1" dirty="0" smtClean="0">
                <a:solidFill>
                  <a:srgbClr val="000000"/>
                </a:solidFill>
                <a:latin typeface="Courier New" pitchFamily="1" charset="0"/>
                <a:ea typeface="ＭＳ Ｐゴシック" pitchFamily="1" charset="-128"/>
              </a:rPr>
              <a:t>,</a:t>
            </a:r>
          </a:p>
          <a:p>
            <a:pPr>
              <a:buFont typeface="Wingdings" pitchFamily="1" charset="2"/>
              <a:buNone/>
            </a:pPr>
            <a:r>
              <a:rPr lang="en-US" sz="2000" b="1" dirty="0" smtClean="0">
                <a:solidFill>
                  <a:srgbClr val="000000"/>
                </a:solidFill>
                <a:latin typeface="Courier New" pitchFamily="1" charset="0"/>
                <a:ea typeface="ＭＳ Ｐゴシック" pitchFamily="1" charset="-128"/>
              </a:rPr>
              <a:t>        source,      tag, communicator, &amp;request);</a:t>
            </a:r>
          </a:p>
          <a:p>
            <a:pPr>
              <a:buFont typeface="Wingdings" pitchFamily="1" charset="2"/>
              <a:buNone/>
            </a:pPr>
            <a:r>
              <a:rPr lang="en-US" dirty="0" smtClean="0">
                <a:ea typeface="ＭＳ Ｐゴシック" pitchFamily="1" charset="-128"/>
              </a:rPr>
              <a:t>This call starts the send/receive, but the send/receive won’t be complete until:</a:t>
            </a:r>
          </a:p>
          <a:p>
            <a:pPr>
              <a:buFont typeface="Wingdings" pitchFamily="1" charset="2"/>
              <a:buNone/>
            </a:pPr>
            <a:r>
              <a:rPr lang="en-US" sz="2000" b="1" dirty="0" err="1" smtClean="0">
                <a:solidFill>
                  <a:schemeClr val="folHlink"/>
                </a:solidFill>
                <a:latin typeface="Courier New" pitchFamily="1" charset="0"/>
                <a:ea typeface="ＭＳ Ｐゴシック" pitchFamily="1" charset="-128"/>
              </a:rPr>
              <a:t>MPI_Wait</a:t>
            </a:r>
            <a:r>
              <a:rPr lang="en-US" sz="2000" b="1" dirty="0" smtClean="0">
                <a:solidFill>
                  <a:srgbClr val="000000"/>
                </a:solidFill>
                <a:latin typeface="Courier New" pitchFamily="1" charset="0"/>
                <a:ea typeface="ＭＳ Ｐゴシック" pitchFamily="1" charset="-128"/>
              </a:rPr>
              <a:t>(request, status);</a:t>
            </a:r>
          </a:p>
          <a:p>
            <a:pPr>
              <a:buFont typeface="Wingdings" pitchFamily="1" charset="2"/>
              <a:buNone/>
            </a:pPr>
            <a:r>
              <a:rPr lang="en-US" dirty="0" smtClean="0">
                <a:ea typeface="ＭＳ Ｐゴシック" pitchFamily="1" charset="-128"/>
              </a:rPr>
              <a:t>What’s the advantage of this?</a:t>
            </a:r>
          </a:p>
        </p:txBody>
      </p:sp>
      <p:sp>
        <p:nvSpPr>
          <p:cNvPr id="10650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106501" name="Slide Number Placeholder 4"/>
          <p:cNvSpPr>
            <a:spLocks noGrp="1"/>
          </p:cNvSpPr>
          <p:nvPr>
            <p:ph type="sldNum" sz="quarter" idx="11"/>
          </p:nvPr>
        </p:nvSpPr>
        <p:spPr>
          <a:noFill/>
        </p:spPr>
        <p:txBody>
          <a:bodyPr/>
          <a:lstStyle/>
          <a:p>
            <a:fld id="{0B7B64F3-A2ED-4D66-8633-2A5B84366A96}" type="slidenum">
              <a:rPr lang="en-US"/>
              <a:pPr/>
              <a:t>75</a:t>
            </a:fld>
            <a:endParaRPr lang="en-US"/>
          </a:p>
        </p:txBody>
      </p:sp>
    </p:spTree>
    <p:custDataLst>
      <p:tags r:id="rId1"/>
    </p:custDataLst>
    <p:extLst>
      <p:ext uri="{BB962C8B-B14F-4D97-AF65-F5344CB8AC3E}">
        <p14:creationId xmlns:p14="http://schemas.microsoft.com/office/powerpoint/2010/main" val="169521596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mtClean="0">
                <a:ea typeface="ＭＳ Ｐゴシック" pitchFamily="1" charset="-128"/>
              </a:rPr>
              <a:t>Communication Hiding</a:t>
            </a:r>
          </a:p>
        </p:txBody>
      </p:sp>
      <p:sp>
        <p:nvSpPr>
          <p:cNvPr id="107523" name="Rectangle 3"/>
          <p:cNvSpPr>
            <a:spLocks noGrp="1" noChangeArrowheads="1"/>
          </p:cNvSpPr>
          <p:nvPr>
            <p:ph idx="1"/>
          </p:nvPr>
        </p:nvSpPr>
        <p:spPr>
          <a:xfrm>
            <a:off x="609600" y="1371600"/>
            <a:ext cx="7924800" cy="4576763"/>
          </a:xfrm>
        </p:spPr>
        <p:txBody>
          <a:bodyPr/>
          <a:lstStyle/>
          <a:p>
            <a:pPr>
              <a:buFont typeface="Wingdings" pitchFamily="1" charset="2"/>
              <a:buNone/>
            </a:pPr>
            <a:r>
              <a:rPr lang="en-US" smtClean="0">
                <a:ea typeface="ＭＳ Ｐゴシック" pitchFamily="1" charset="-128"/>
              </a:rPr>
              <a:t>In between the call to</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MPI_Isend</a:t>
            </a:r>
            <a:r>
              <a:rPr lang="en-US" b="1" smtClean="0">
                <a:solidFill>
                  <a:srgbClr val="000000"/>
                </a:solidFill>
                <a:latin typeface="Courier New" pitchFamily="1" charset="0"/>
                <a:ea typeface="ＭＳ Ｐゴシック" pitchFamily="1" charset="-128"/>
              </a:rPr>
              <a:t>/</a:t>
            </a:r>
            <a:r>
              <a:rPr lang="en-US" b="1" smtClean="0">
                <a:solidFill>
                  <a:schemeClr val="folHlink"/>
                </a:solidFill>
                <a:latin typeface="Courier New" pitchFamily="1" charset="0"/>
                <a:ea typeface="ＭＳ Ｐゴシック" pitchFamily="1" charset="-128"/>
              </a:rPr>
              <a:t>Irecv</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and the call to</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MPI_Wait</a:t>
            </a:r>
            <a:r>
              <a:rPr lang="en-US" smtClean="0">
                <a:ea typeface="ＭＳ Ｐゴシック" pitchFamily="1" charset="-128"/>
              </a:rPr>
              <a:t>, both processes can </a:t>
            </a:r>
            <a:r>
              <a:rPr lang="en-US" b="1" u="sng" smtClean="0">
                <a:solidFill>
                  <a:schemeClr val="folHlink"/>
                </a:solidFill>
                <a:ea typeface="ＭＳ Ｐゴシック" pitchFamily="1" charset="-128"/>
              </a:rPr>
              <a:t>do work</a:t>
            </a:r>
            <a:r>
              <a:rPr lang="en-US" smtClean="0">
                <a:ea typeface="ＭＳ Ｐゴシック" pitchFamily="1" charset="-128"/>
              </a:rPr>
              <a:t>!</a:t>
            </a:r>
          </a:p>
          <a:p>
            <a:pPr>
              <a:buFont typeface="Wingdings" pitchFamily="1" charset="2"/>
              <a:buNone/>
            </a:pPr>
            <a:r>
              <a:rPr lang="en-US" smtClean="0">
                <a:ea typeface="ＭＳ Ｐゴシック" pitchFamily="1" charset="-128"/>
              </a:rPr>
              <a:t>If that work takes at least as much time as the communication, then the cost of the communication is effectively zero, since the communication won’t affect how much work gets done.</a:t>
            </a:r>
          </a:p>
          <a:p>
            <a:pPr>
              <a:buFont typeface="Wingdings" pitchFamily="1" charset="2"/>
              <a:buNone/>
            </a:pPr>
            <a:r>
              <a:rPr lang="en-US" smtClean="0">
                <a:ea typeface="ＭＳ Ｐゴシック" pitchFamily="1" charset="-128"/>
              </a:rPr>
              <a:t>This is called </a:t>
            </a:r>
            <a:r>
              <a:rPr lang="en-US" b="1" i="1" u="sng" smtClean="0">
                <a:ea typeface="ＭＳ Ｐゴシック" pitchFamily="1" charset="-128"/>
              </a:rPr>
              <a:t>communication hiding</a:t>
            </a:r>
            <a:r>
              <a:rPr lang="en-US" smtClean="0">
                <a:ea typeface="ＭＳ Ｐゴシック" pitchFamily="1" charset="-128"/>
              </a:rPr>
              <a:t>.</a:t>
            </a:r>
          </a:p>
        </p:txBody>
      </p:sp>
      <p:sp>
        <p:nvSpPr>
          <p:cNvPr id="10752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107525" name="Slide Number Placeholder 4"/>
          <p:cNvSpPr>
            <a:spLocks noGrp="1"/>
          </p:cNvSpPr>
          <p:nvPr>
            <p:ph type="sldNum" sz="quarter" idx="11"/>
          </p:nvPr>
        </p:nvSpPr>
        <p:spPr>
          <a:noFill/>
        </p:spPr>
        <p:txBody>
          <a:bodyPr/>
          <a:lstStyle/>
          <a:p>
            <a:fld id="{37AE0E12-2D41-4D6C-9217-20A65FFBEDA3}" type="slidenum">
              <a:rPr lang="en-US"/>
              <a:pPr/>
              <a:t>76</a:t>
            </a:fld>
            <a:endParaRPr lang="en-US"/>
          </a:p>
        </p:txBody>
      </p:sp>
    </p:spTree>
    <p:custDataLst>
      <p:tags r:id="rId1"/>
    </p:custDataLst>
    <p:extLst>
      <p:ext uri="{BB962C8B-B14F-4D97-AF65-F5344CB8AC3E}">
        <p14:creationId xmlns:p14="http://schemas.microsoft.com/office/powerpoint/2010/main" val="152602169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smtClean="0">
                <a:ea typeface="ＭＳ Ｐゴシック" pitchFamily="1" charset="-128"/>
              </a:rPr>
              <a:t>Rule of Thumb for Hiding</a:t>
            </a:r>
          </a:p>
        </p:txBody>
      </p:sp>
      <p:sp>
        <p:nvSpPr>
          <p:cNvPr id="108547"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When you want to hide communication:</a:t>
            </a:r>
          </a:p>
          <a:p>
            <a:r>
              <a:rPr lang="en-US" smtClean="0">
                <a:ea typeface="ＭＳ Ｐゴシック" pitchFamily="1" charset="-128"/>
              </a:rPr>
              <a:t>as soon as you calculate the data, send it;</a:t>
            </a:r>
          </a:p>
          <a:p>
            <a:r>
              <a:rPr lang="en-US" smtClean="0">
                <a:ea typeface="ＭＳ Ｐゴシック" pitchFamily="1" charset="-128"/>
              </a:rPr>
              <a:t>don’t receive it until you need it.</a:t>
            </a:r>
          </a:p>
          <a:p>
            <a:pPr>
              <a:buFont typeface="Wingdings" pitchFamily="1" charset="2"/>
              <a:buNone/>
            </a:pPr>
            <a:r>
              <a:rPr lang="en-US" smtClean="0">
                <a:ea typeface="ＭＳ Ｐゴシック" pitchFamily="1" charset="-128"/>
              </a:rPr>
              <a:t>That way, the communication has the maximal amount of time to happen in </a:t>
            </a:r>
            <a:r>
              <a:rPr lang="en-US" b="1" i="1" u="sng" smtClean="0">
                <a:ea typeface="ＭＳ Ｐゴシック" pitchFamily="1" charset="-128"/>
              </a:rPr>
              <a:t>background</a:t>
            </a:r>
            <a:r>
              <a:rPr lang="en-US" smtClean="0">
                <a:ea typeface="ＭＳ Ｐゴシック" pitchFamily="1" charset="-128"/>
              </a:rPr>
              <a:t> (behind the scenes).</a:t>
            </a:r>
          </a:p>
        </p:txBody>
      </p:sp>
      <p:sp>
        <p:nvSpPr>
          <p:cNvPr id="10854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108549" name="Slide Number Placeholder 4"/>
          <p:cNvSpPr>
            <a:spLocks noGrp="1"/>
          </p:cNvSpPr>
          <p:nvPr>
            <p:ph type="sldNum" sz="quarter" idx="11"/>
          </p:nvPr>
        </p:nvSpPr>
        <p:spPr>
          <a:noFill/>
        </p:spPr>
        <p:txBody>
          <a:bodyPr/>
          <a:lstStyle/>
          <a:p>
            <a:fld id="{4BCE09F8-A2CC-443D-86A4-C8389679C6F1}" type="slidenum">
              <a:rPr lang="en-US"/>
              <a:pPr/>
              <a:t>77</a:t>
            </a:fld>
            <a:endParaRPr lang="en-US"/>
          </a:p>
        </p:txBody>
      </p:sp>
    </p:spTree>
    <p:custDataLst>
      <p:tags r:id="rId1"/>
    </p:custDataLst>
    <p:extLst>
      <p:ext uri="{BB962C8B-B14F-4D97-AF65-F5344CB8AC3E}">
        <p14:creationId xmlns:p14="http://schemas.microsoft.com/office/powerpoint/2010/main" val="331391805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outerShdw blurRad="38100" dist="38100" dir="2700000" algn="tl">
                    <a:srgbClr val="000000">
                      <a:alpha val="43137"/>
                    </a:srgbClr>
                  </a:outerShdw>
                </a:effectLst>
              </a:rPr>
              <a:t>TENTATIVE</a:t>
            </a:r>
            <a:r>
              <a:rPr lang="en-US" dirty="0" smtClean="0">
                <a:effectLst>
                  <a:outerShdw blurRad="38100" dist="38100" dir="2700000" algn="tl">
                    <a:srgbClr val="000000">
                      <a:alpha val="43137"/>
                    </a:srgbClr>
                  </a:outerShdw>
                </a:effectLst>
              </a:rPr>
              <a:t> </a:t>
            </a:r>
            <a:r>
              <a:rPr lang="en-US" dirty="0" smtClean="0"/>
              <a:t>Schedule</a:t>
            </a:r>
            <a:endParaRPr lang="en-US" dirty="0"/>
          </a:p>
        </p:txBody>
      </p:sp>
      <p:sp>
        <p:nvSpPr>
          <p:cNvPr id="3" name="Content Placeholder 2"/>
          <p:cNvSpPr>
            <a:spLocks noGrp="1"/>
          </p:cNvSpPr>
          <p:nvPr>
            <p:ph idx="1"/>
          </p:nvPr>
        </p:nvSpPr>
        <p:spPr>
          <a:xfrm>
            <a:off x="609600" y="1371600"/>
            <a:ext cx="8001000" cy="4648200"/>
          </a:xfrm>
        </p:spPr>
        <p:txBody>
          <a:bodyPr/>
          <a:lstStyle/>
          <a:p>
            <a:pPr marL="0" indent="0">
              <a:spcBef>
                <a:spcPts val="0"/>
              </a:spcBef>
              <a:buNone/>
            </a:pPr>
            <a:r>
              <a:rPr lang="en-US" sz="2000" dirty="0"/>
              <a:t>Tue </a:t>
            </a:r>
            <a:r>
              <a:rPr lang="en-US" sz="2000" dirty="0" smtClean="0"/>
              <a:t>Jan 23: Storage: </a:t>
            </a:r>
            <a:r>
              <a:rPr lang="en-US" sz="2000" dirty="0"/>
              <a:t>What the Heck is Supercomputing?</a:t>
            </a:r>
          </a:p>
          <a:p>
            <a:pPr marL="0" indent="0">
              <a:spcBef>
                <a:spcPts val="0"/>
              </a:spcBef>
              <a:buNone/>
            </a:pPr>
            <a:r>
              <a:rPr lang="en-US" sz="2000" dirty="0"/>
              <a:t>Tue Jan </a:t>
            </a:r>
            <a:r>
              <a:rPr lang="en-US" sz="2000" dirty="0" smtClean="0"/>
              <a:t>30: </a:t>
            </a:r>
            <a:r>
              <a:rPr lang="en-US" sz="2000" dirty="0"/>
              <a:t>The Tyranny of the Storage </a:t>
            </a:r>
            <a:r>
              <a:rPr lang="en-US" sz="2000" dirty="0" smtClean="0"/>
              <a:t>Hierarchy Part I</a:t>
            </a:r>
          </a:p>
          <a:p>
            <a:pPr marL="0" indent="0">
              <a:spcBef>
                <a:spcPts val="0"/>
              </a:spcBef>
              <a:buNone/>
            </a:pPr>
            <a:r>
              <a:rPr lang="en-US" sz="2000" dirty="0"/>
              <a:t>Tue </a:t>
            </a:r>
            <a:r>
              <a:rPr lang="en-US" sz="2000" dirty="0" smtClean="0"/>
              <a:t>Feb  </a:t>
            </a:r>
            <a:r>
              <a:rPr lang="en-US" sz="1000" dirty="0" smtClean="0"/>
              <a:t> </a:t>
            </a:r>
            <a:r>
              <a:rPr lang="en-US" sz="2000" dirty="0" smtClean="0"/>
              <a:t>6: </a:t>
            </a:r>
            <a:r>
              <a:rPr lang="en-US" sz="2000" dirty="0"/>
              <a:t>The Tyranny of the Storage Hierarchy Part </a:t>
            </a:r>
            <a:r>
              <a:rPr lang="en-US" sz="2000" dirty="0" smtClean="0"/>
              <a:t>II</a:t>
            </a:r>
            <a:endParaRPr lang="en-US" sz="2000" dirty="0"/>
          </a:p>
          <a:p>
            <a:pPr marL="0" indent="0">
              <a:spcBef>
                <a:spcPts val="0"/>
              </a:spcBef>
              <a:buNone/>
            </a:pPr>
            <a:r>
              <a:rPr lang="en-US" sz="2000" dirty="0" smtClean="0"/>
              <a:t>Tue </a:t>
            </a:r>
            <a:r>
              <a:rPr lang="en-US" sz="2000" dirty="0"/>
              <a:t>Feb </a:t>
            </a:r>
            <a:r>
              <a:rPr lang="en-US" sz="2000" dirty="0" smtClean="0"/>
              <a:t>13: </a:t>
            </a:r>
            <a:r>
              <a:rPr lang="en-US" sz="2000" dirty="0"/>
              <a:t>Instruction Level Parallelism</a:t>
            </a:r>
          </a:p>
          <a:p>
            <a:pPr marL="0" indent="0">
              <a:spcBef>
                <a:spcPts val="0"/>
              </a:spcBef>
              <a:buNone/>
            </a:pPr>
            <a:r>
              <a:rPr lang="en-US" sz="2000" dirty="0"/>
              <a:t>Tue Feb </a:t>
            </a:r>
            <a:r>
              <a:rPr lang="en-US" sz="2000" dirty="0" smtClean="0"/>
              <a:t>20: </a:t>
            </a:r>
            <a:r>
              <a:rPr lang="en-US" sz="2000" dirty="0"/>
              <a:t>Stupid Compiler Tricks</a:t>
            </a:r>
          </a:p>
          <a:p>
            <a:pPr marL="0" indent="0">
              <a:spcBef>
                <a:spcPts val="0"/>
              </a:spcBef>
              <a:buNone/>
            </a:pPr>
            <a:r>
              <a:rPr lang="en-US" sz="2000" dirty="0"/>
              <a:t>Tue Feb </a:t>
            </a:r>
            <a:r>
              <a:rPr lang="en-US" sz="2000" dirty="0" smtClean="0"/>
              <a:t>27: Distributed Par </a:t>
            </a:r>
            <a:r>
              <a:rPr lang="en-US" sz="2000" dirty="0"/>
              <a:t>Multithreading</a:t>
            </a:r>
          </a:p>
          <a:p>
            <a:pPr marL="0" indent="0">
              <a:spcBef>
                <a:spcPts val="0"/>
              </a:spcBef>
              <a:buNone/>
            </a:pPr>
            <a:r>
              <a:rPr lang="en-US" sz="2000" dirty="0"/>
              <a:t>Tue </a:t>
            </a:r>
            <a:r>
              <a:rPr lang="en-US" sz="2000" dirty="0" smtClean="0"/>
              <a:t>March   6: </a:t>
            </a:r>
            <a:r>
              <a:rPr lang="en-US" sz="2000" dirty="0"/>
              <a:t>Distributed </a:t>
            </a:r>
            <a:r>
              <a:rPr lang="en-US" sz="2000" dirty="0" smtClean="0"/>
              <a:t>Multiprocessing</a:t>
            </a:r>
          </a:p>
          <a:p>
            <a:pPr marL="0" indent="0">
              <a:spcBef>
                <a:spcPts val="0"/>
              </a:spcBef>
              <a:buNone/>
            </a:pPr>
            <a:r>
              <a:rPr lang="en-US" sz="2000" dirty="0"/>
              <a:t>Tue March </a:t>
            </a:r>
            <a:r>
              <a:rPr lang="en-US" sz="2000" dirty="0" smtClean="0"/>
              <a:t>13: </a:t>
            </a:r>
            <a:r>
              <a:rPr lang="en-US" sz="2000" b="1" dirty="0"/>
              <a:t>NO SESSION </a:t>
            </a:r>
            <a:r>
              <a:rPr lang="en-US" sz="2000" dirty="0" smtClean="0"/>
              <a:t>(Henry business travel)</a:t>
            </a:r>
            <a:endParaRPr lang="en-US" sz="2000" dirty="0"/>
          </a:p>
          <a:p>
            <a:pPr marL="0" indent="0">
              <a:spcBef>
                <a:spcPts val="0"/>
              </a:spcBef>
              <a:buNone/>
            </a:pPr>
            <a:r>
              <a:rPr lang="en-US" sz="2000" dirty="0"/>
              <a:t>Tue March 20: </a:t>
            </a:r>
            <a:r>
              <a:rPr lang="en-US" sz="2000" b="1" dirty="0"/>
              <a:t>NO SESSION </a:t>
            </a:r>
            <a:r>
              <a:rPr lang="en-US" sz="2000" dirty="0"/>
              <a:t>(OU's Spring Break)</a:t>
            </a:r>
          </a:p>
          <a:p>
            <a:pPr marL="0" indent="0">
              <a:spcBef>
                <a:spcPts val="0"/>
              </a:spcBef>
              <a:buNone/>
            </a:pPr>
            <a:r>
              <a:rPr lang="en-US" sz="2000" dirty="0" smtClean="0"/>
              <a:t>Tue March 27: </a:t>
            </a:r>
            <a:r>
              <a:rPr lang="en-US" sz="2000" dirty="0"/>
              <a:t>Applications and Types of Parallelism</a:t>
            </a:r>
          </a:p>
          <a:p>
            <a:pPr marL="0" indent="0">
              <a:spcBef>
                <a:spcPts val="0"/>
              </a:spcBef>
              <a:buNone/>
            </a:pPr>
            <a:r>
              <a:rPr lang="en-US" sz="2000" dirty="0" smtClean="0"/>
              <a:t>Tue Apr   3: </a:t>
            </a:r>
            <a:r>
              <a:rPr lang="en-US" sz="2000" dirty="0"/>
              <a:t>Multicore Madness</a:t>
            </a:r>
          </a:p>
          <a:p>
            <a:pPr marL="0" indent="0">
              <a:spcBef>
                <a:spcPts val="0"/>
              </a:spcBef>
              <a:buNone/>
            </a:pPr>
            <a:r>
              <a:rPr lang="en-US" sz="2000" dirty="0" smtClean="0"/>
              <a:t>Tue Apr 10: </a:t>
            </a:r>
            <a:r>
              <a:rPr lang="en-US" sz="2000" dirty="0"/>
              <a:t>High Throughput </a:t>
            </a:r>
            <a:r>
              <a:rPr lang="en-US" sz="2000" dirty="0" smtClean="0"/>
              <a:t>Computing</a:t>
            </a:r>
          </a:p>
          <a:p>
            <a:pPr marL="0" indent="0">
              <a:spcBef>
                <a:spcPts val="0"/>
              </a:spcBef>
              <a:buNone/>
            </a:pPr>
            <a:r>
              <a:rPr lang="en-US" sz="2000" dirty="0" smtClean="0"/>
              <a:t>Tue Apr 17: </a:t>
            </a:r>
            <a:r>
              <a:rPr lang="en-US" sz="2000" b="1" dirty="0" smtClean="0"/>
              <a:t>NO SESSION </a:t>
            </a:r>
            <a:r>
              <a:rPr lang="en-US" sz="2000" dirty="0" smtClean="0"/>
              <a:t>(Henry business travel)</a:t>
            </a:r>
            <a:endParaRPr lang="en-US" sz="2000" dirty="0"/>
          </a:p>
          <a:p>
            <a:pPr marL="0" indent="0">
              <a:spcBef>
                <a:spcPts val="0"/>
              </a:spcBef>
              <a:buNone/>
            </a:pPr>
            <a:r>
              <a:rPr lang="en-US" sz="2000" dirty="0" smtClean="0"/>
              <a:t>Tue </a:t>
            </a:r>
            <a:r>
              <a:rPr lang="en-US" sz="2000" dirty="0"/>
              <a:t>Apr </a:t>
            </a:r>
            <a:r>
              <a:rPr lang="en-US" sz="2000" dirty="0" smtClean="0"/>
              <a:t>24: </a:t>
            </a:r>
            <a:r>
              <a:rPr lang="en-US" sz="2000" dirty="0"/>
              <a:t>GPGPU: Number Crunching in Your Graphics Card</a:t>
            </a:r>
          </a:p>
          <a:p>
            <a:pPr marL="0" indent="0">
              <a:spcBef>
                <a:spcPts val="0"/>
              </a:spcBef>
              <a:buNone/>
            </a:pPr>
            <a:r>
              <a:rPr lang="en-US" sz="2000" dirty="0"/>
              <a:t>Tue </a:t>
            </a:r>
            <a:r>
              <a:rPr lang="en-US" sz="2000" dirty="0" smtClean="0"/>
              <a:t>May  1: </a:t>
            </a:r>
            <a:r>
              <a:rPr lang="en-US" sz="2000" dirty="0"/>
              <a:t>Grab Bag: Scientific Libraries, I/O Libraries, </a:t>
            </a:r>
            <a:r>
              <a:rPr lang="en-US" sz="2000" dirty="0" smtClean="0"/>
              <a:t>Visualization</a:t>
            </a:r>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n-US" dirty="0"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78</a:t>
            </a:fld>
            <a:endParaRPr lang="en-US"/>
          </a:p>
        </p:txBody>
      </p:sp>
    </p:spTree>
    <p:extLst>
      <p:ext uri="{BB962C8B-B14F-4D97-AF65-F5344CB8AC3E}">
        <p14:creationId xmlns:p14="http://schemas.microsoft.com/office/powerpoint/2010/main" val="3727662560"/>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79</a:t>
            </a:fld>
            <a:endParaRPr lang="en-US"/>
          </a:p>
        </p:txBody>
      </p:sp>
      <p:sp>
        <p:nvSpPr>
          <p:cNvPr id="468994" name="Rectangle 2"/>
          <p:cNvSpPr>
            <a:spLocks noGrp="1" noChangeArrowheads="1"/>
          </p:cNvSpPr>
          <p:nvPr>
            <p:ph type="title"/>
          </p:nvPr>
        </p:nvSpPr>
        <p:spPr/>
        <p:txBody>
          <a:bodyPr/>
          <a:lstStyle/>
          <a:p>
            <a:r>
              <a:rPr lang="en-US" sz="3600" dirty="0"/>
              <a:t>Thanks for helping!</a:t>
            </a:r>
          </a:p>
        </p:txBody>
      </p:sp>
      <p:sp>
        <p:nvSpPr>
          <p:cNvPr id="468995" name="Rectangle 3"/>
          <p:cNvSpPr>
            <a:spLocks noGrp="1" noChangeArrowheads="1"/>
          </p:cNvSpPr>
          <p:nvPr>
            <p:ph type="body" idx="1"/>
          </p:nvPr>
        </p:nvSpPr>
        <p:spPr/>
        <p:txBody>
          <a:bodyPr/>
          <a:lstStyle/>
          <a:p>
            <a:pPr>
              <a:lnSpc>
                <a:spcPct val="90000"/>
              </a:lnSpc>
            </a:pPr>
            <a:r>
              <a:rPr lang="en-US" dirty="0" smtClean="0"/>
              <a:t>OU IT</a:t>
            </a:r>
          </a:p>
          <a:p>
            <a:pPr lvl="1">
              <a:lnSpc>
                <a:spcPct val="90000"/>
              </a:lnSpc>
            </a:pPr>
            <a:r>
              <a:rPr lang="en-US" dirty="0" smtClean="0"/>
              <a:t>OSCER </a:t>
            </a:r>
            <a:r>
              <a:rPr lang="en-US" dirty="0"/>
              <a:t>operations staff </a:t>
            </a:r>
            <a:r>
              <a:rPr lang="en-US" dirty="0" smtClean="0"/>
              <a:t>(Dave </a:t>
            </a:r>
            <a:r>
              <a:rPr lang="en-US" dirty="0"/>
              <a:t>Akin, Patrick </a:t>
            </a:r>
            <a:r>
              <a:rPr lang="en-US" dirty="0" smtClean="0"/>
              <a:t>Calhoun, Kali McLennan, Jason </a:t>
            </a:r>
            <a:r>
              <a:rPr lang="en-US" dirty="0" err="1" smtClean="0"/>
              <a:t>Speckman</a:t>
            </a:r>
            <a:r>
              <a:rPr lang="en-US" dirty="0" smtClean="0"/>
              <a:t>, Brett Zimmerman)</a:t>
            </a:r>
          </a:p>
          <a:p>
            <a:pPr lvl="1">
              <a:lnSpc>
                <a:spcPct val="90000"/>
              </a:lnSpc>
            </a:pPr>
            <a:r>
              <a:rPr lang="en-US" dirty="0" smtClean="0"/>
              <a:t>OSCER Research Computing Facilitators (Jim Ferguson, Horst Severini)</a:t>
            </a:r>
          </a:p>
          <a:p>
            <a:pPr lvl="1">
              <a:lnSpc>
                <a:spcPct val="90000"/>
              </a:lnSpc>
            </a:pPr>
            <a:r>
              <a:rPr lang="en-US" dirty="0" smtClean="0"/>
              <a:t>Debi </a:t>
            </a:r>
            <a:r>
              <a:rPr lang="en-US" dirty="0" err="1" smtClean="0"/>
              <a:t>Gentis</a:t>
            </a:r>
            <a:r>
              <a:rPr lang="en-US" dirty="0" smtClean="0"/>
              <a:t>, OSCER Coordinator</a:t>
            </a:r>
          </a:p>
          <a:p>
            <a:pPr lvl="1">
              <a:lnSpc>
                <a:spcPct val="90000"/>
              </a:lnSpc>
            </a:pPr>
            <a:r>
              <a:rPr lang="en-US" dirty="0" smtClean="0"/>
              <a:t>Kyle Dudgeon, OSCER Manager of Operations</a:t>
            </a:r>
          </a:p>
          <a:p>
            <a:pPr lvl="1">
              <a:lnSpc>
                <a:spcPct val="90000"/>
              </a:lnSpc>
            </a:pPr>
            <a:r>
              <a:rPr lang="en-US" dirty="0" smtClean="0"/>
              <a:t>Ashish </a:t>
            </a:r>
            <a:r>
              <a:rPr lang="en-US" dirty="0" err="1" smtClean="0"/>
              <a:t>Pai</a:t>
            </a:r>
            <a:r>
              <a:rPr lang="en-US" dirty="0" smtClean="0"/>
              <a:t>, </a:t>
            </a:r>
            <a:r>
              <a:rPr lang="en-US" dirty="0"/>
              <a:t>Managing Director for Research IT </a:t>
            </a:r>
            <a:r>
              <a:rPr lang="en-US" dirty="0" smtClean="0"/>
              <a:t>Services</a:t>
            </a:r>
            <a:endParaRPr lang="en-US" dirty="0"/>
          </a:p>
          <a:p>
            <a:pPr lvl="1">
              <a:lnSpc>
                <a:spcPct val="90000"/>
              </a:lnSpc>
            </a:pPr>
            <a:r>
              <a:rPr lang="en-US" dirty="0" smtClean="0"/>
              <a:t>The OU IT network team</a:t>
            </a:r>
          </a:p>
          <a:p>
            <a:pPr lvl="1">
              <a:lnSpc>
                <a:spcPct val="90000"/>
              </a:lnSpc>
            </a:pPr>
            <a:r>
              <a:rPr lang="en-US" dirty="0" smtClean="0"/>
              <a:t>OU CIO Eddie </a:t>
            </a:r>
            <a:r>
              <a:rPr lang="en-US" dirty="0" err="1" smtClean="0"/>
              <a:t>Huebsch</a:t>
            </a:r>
            <a:endParaRPr lang="en-US" dirty="0"/>
          </a:p>
          <a:p>
            <a:pPr>
              <a:lnSpc>
                <a:spcPct val="90000"/>
              </a:lnSpc>
            </a:pPr>
            <a:r>
              <a:rPr lang="en-US" dirty="0" smtClean="0"/>
              <a:t>OneNet: Skyler Donahue</a:t>
            </a:r>
          </a:p>
          <a:p>
            <a:pPr>
              <a:lnSpc>
                <a:spcPct val="90000"/>
              </a:lnSpc>
            </a:pPr>
            <a:r>
              <a:rPr lang="en-US" dirty="0" smtClean="0"/>
              <a:t>Oklahoma State U: Dana Brunson</a:t>
            </a:r>
          </a:p>
        </p:txBody>
      </p:sp>
    </p:spTree>
    <p:extLst>
      <p:ext uri="{BB962C8B-B14F-4D97-AF65-F5344CB8AC3E}">
        <p14:creationId xmlns:p14="http://schemas.microsoft.com/office/powerpoint/2010/main" val="209235296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8</a:t>
            </a:fld>
            <a:endParaRPr lang="en-US"/>
          </a:p>
        </p:txBody>
      </p:sp>
      <p:sp>
        <p:nvSpPr>
          <p:cNvPr id="452610" name="Rectangle 2"/>
          <p:cNvSpPr>
            <a:spLocks noGrp="1" noChangeArrowheads="1"/>
          </p:cNvSpPr>
          <p:nvPr>
            <p:ph type="title"/>
          </p:nvPr>
        </p:nvSpPr>
        <p:spPr/>
        <p:txBody>
          <a:bodyPr/>
          <a:lstStyle/>
          <a:p>
            <a:r>
              <a:rPr lang="en-US" sz="3600" dirty="0" err="1" smtClean="0"/>
              <a:t>Wowza</a:t>
            </a:r>
            <a:r>
              <a:rPr lang="en-US" sz="3600" dirty="0" smtClean="0"/>
              <a:t> #1</a:t>
            </a:r>
            <a:endParaRPr lang="en-US" sz="3600" dirty="0"/>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You can watch from a Windows, </a:t>
            </a:r>
            <a:r>
              <a:rPr lang="en-US" dirty="0" err="1" smtClean="0"/>
              <a:t>MacOS</a:t>
            </a:r>
            <a:r>
              <a:rPr lang="en-US" dirty="0" smtClean="0"/>
              <a:t> or Linux laptop using </a:t>
            </a:r>
            <a:r>
              <a:rPr lang="en-US" dirty="0" err="1" smtClean="0"/>
              <a:t>Wowza</a:t>
            </a:r>
            <a:r>
              <a:rPr lang="en-US" dirty="0" smtClean="0"/>
              <a:t> from the following URL:</a:t>
            </a:r>
          </a:p>
          <a:p>
            <a:pPr>
              <a:buFont typeface="Wingdings" pitchFamily="2" charset="2"/>
              <a:buNone/>
            </a:pPr>
            <a:endParaRPr lang="en-US" sz="1200" dirty="0" smtClean="0"/>
          </a:p>
          <a:p>
            <a:pPr algn="ctr">
              <a:buFont typeface="Wingdings" pitchFamily="2" charset="2"/>
              <a:buNone/>
            </a:pPr>
            <a:r>
              <a:rPr lang="en-US" sz="2000" dirty="0" smtClean="0">
                <a:latin typeface="Courier New" pitchFamily="49" charset="0"/>
                <a:cs typeface="Courier New" pitchFamily="49" charset="0"/>
                <a:hlinkClick r:id="rId3"/>
              </a:rPr>
              <a:t>http://jwplayer.onenet.net/streams/sipe.html</a:t>
            </a:r>
            <a:endParaRPr lang="en-US" sz="2000" dirty="0" smtClean="0">
              <a:latin typeface="Courier New" pitchFamily="49" charset="0"/>
              <a:cs typeface="Courier New" pitchFamily="49" charset="0"/>
            </a:endParaRPr>
          </a:p>
          <a:p>
            <a:pPr>
              <a:buNone/>
            </a:pPr>
            <a:endParaRPr lang="en-US" sz="1200" dirty="0"/>
          </a:p>
          <a:p>
            <a:pPr>
              <a:buNone/>
            </a:pPr>
            <a:r>
              <a:rPr lang="en-US" dirty="0" smtClean="0"/>
              <a:t>If that URL fails, then go to:</a:t>
            </a:r>
          </a:p>
          <a:p>
            <a:pPr>
              <a:buNone/>
            </a:pPr>
            <a:endParaRPr lang="en-US" sz="1200" dirty="0" smtClean="0"/>
          </a:p>
          <a:p>
            <a:pPr algn="ctr">
              <a:buNone/>
            </a:pPr>
            <a:r>
              <a:rPr lang="en-US" sz="2000" dirty="0" smtClean="0">
                <a:latin typeface="Courier New" pitchFamily="49" charset="0"/>
                <a:cs typeface="Courier New" pitchFamily="49" charset="0"/>
                <a:hlinkClick r:id="rId4"/>
              </a:rPr>
              <a:t>http://jwplayer.onenet.net/streams/sipebackup.html</a:t>
            </a:r>
            <a:endParaRPr lang="en-US" sz="2000" dirty="0">
              <a:latin typeface="Courier New" pitchFamily="49" charset="0"/>
              <a:cs typeface="Courier New" pitchFamily="49" charset="0"/>
            </a:endParaRPr>
          </a:p>
          <a:p>
            <a:pPr>
              <a:buNone/>
            </a:pPr>
            <a:endParaRPr lang="en-US" sz="1200" dirty="0" smtClean="0"/>
          </a:p>
          <a:p>
            <a:pPr>
              <a:buNone/>
            </a:pPr>
            <a:r>
              <a:rPr lang="en-US" dirty="0" smtClean="0"/>
              <a:t>Many </a:t>
            </a:r>
            <a:r>
              <a:rPr lang="en-US" dirty="0"/>
              <a:t>thanks to Skyler Donahue of OneNet for providing this.</a:t>
            </a:r>
          </a:p>
          <a:p>
            <a:pPr>
              <a:buNone/>
            </a:pPr>
            <a:r>
              <a:rPr lang="en-US" b="1" dirty="0"/>
              <a:t>PLEASE MUTE YOURSELF.</a:t>
            </a:r>
          </a:p>
          <a:p>
            <a:pPr>
              <a:buNone/>
            </a:pPr>
            <a:r>
              <a:rPr lang="en-US" b="1" dirty="0"/>
              <a:t>PLEASE MUTE YOURSELF.</a:t>
            </a:r>
          </a:p>
          <a:p>
            <a:pPr>
              <a:buNone/>
            </a:pPr>
            <a:r>
              <a:rPr lang="en-US" b="1" dirty="0"/>
              <a:t>PLEASE MUTE YOURSELF</a:t>
            </a:r>
            <a:r>
              <a:rPr lang="en-US" b="1" dirty="0" smtClean="0"/>
              <a:t>.</a:t>
            </a:r>
            <a:endParaRPr lang="en-US" dirty="0"/>
          </a:p>
        </p:txBody>
      </p:sp>
    </p:spTree>
    <p:extLst>
      <p:ext uri="{BB962C8B-B14F-4D97-AF65-F5344CB8AC3E}">
        <p14:creationId xmlns:p14="http://schemas.microsoft.com/office/powerpoint/2010/main" val="782238903"/>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Distributed Par</a:t>
            </a:r>
            <a:endParaRPr lang="en-US" dirty="0"/>
          </a:p>
          <a:p>
            <a:r>
              <a:rPr lang="en-US" dirty="0" smtClean="0"/>
              <a:t>Tue March 6 2018</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80</a:t>
            </a:fld>
            <a:endParaRPr lang="en-US"/>
          </a:p>
        </p:txBody>
      </p:sp>
      <p:sp>
        <p:nvSpPr>
          <p:cNvPr id="450562" name="Rectangle 2"/>
          <p:cNvSpPr>
            <a:spLocks noGrp="1" noChangeArrowheads="1"/>
          </p:cNvSpPr>
          <p:nvPr>
            <p:ph type="title"/>
          </p:nvPr>
        </p:nvSpPr>
        <p:spPr/>
        <p:txBody>
          <a:bodyPr/>
          <a:lstStyle/>
          <a:p>
            <a:r>
              <a:rPr lang="en-US" sz="3600" dirty="0"/>
              <a:t>This is an experiment!</a:t>
            </a:r>
          </a:p>
        </p:txBody>
      </p:sp>
      <p:sp>
        <p:nvSpPr>
          <p:cNvPr id="450563" name="Rectangle 3"/>
          <p:cNvSpPr>
            <a:spLocks noGrp="1" noChangeArrowheads="1"/>
          </p:cNvSpPr>
          <p:nvPr>
            <p:ph type="body" idx="1"/>
          </p:nvPr>
        </p:nvSpPr>
        <p:spPr>
          <a:xfrm>
            <a:off x="609600" y="1281545"/>
            <a:ext cx="7924800" cy="4648200"/>
          </a:xfrm>
        </p:spPr>
        <p:txBody>
          <a:bodyPr/>
          <a:lstStyle/>
          <a:p>
            <a:pPr>
              <a:buFont typeface="Wingdings" pitchFamily="2" charset="2"/>
              <a:buNone/>
            </a:pPr>
            <a:r>
              <a:rPr lang="en-US" dirty="0"/>
              <a:t>It’s the nature of these kinds of videoconferences that </a:t>
            </a:r>
            <a:r>
              <a:rPr lang="en-US" b="1" dirty="0"/>
              <a:t>FAILURES ARE GUARANTEED TO HAPPEN!       NO PROMISES!</a:t>
            </a:r>
          </a:p>
          <a:p>
            <a:pPr>
              <a:buFont typeface="Wingdings" pitchFamily="2" charset="2"/>
              <a:buNone/>
            </a:pPr>
            <a:r>
              <a:rPr lang="en-US" dirty="0"/>
              <a:t>So, please bear with us. Hopefully everything will work out well enough.</a:t>
            </a:r>
          </a:p>
          <a:p>
            <a:pPr>
              <a:buFont typeface="Wingdings" pitchFamily="2" charset="2"/>
              <a:buNone/>
            </a:pPr>
            <a:r>
              <a:rPr lang="en-US" dirty="0"/>
              <a:t>If you lose your connection, you can retry the same kind of connection, or try connecting another way.</a:t>
            </a:r>
          </a:p>
          <a:p>
            <a:pPr>
              <a:buFont typeface="Wingdings" pitchFamily="2" charset="2"/>
              <a:buNone/>
            </a:pPr>
            <a:r>
              <a:rPr lang="en-US" dirty="0"/>
              <a:t>Remember, if all else fails, you always have the </a:t>
            </a:r>
            <a:r>
              <a:rPr lang="en-US" dirty="0" smtClean="0"/>
              <a:t>phone </a:t>
            </a:r>
            <a:r>
              <a:rPr lang="en-US" dirty="0"/>
              <a:t>bridge to fall back on</a:t>
            </a:r>
            <a:r>
              <a:rPr lang="en-US" dirty="0" smtClean="0"/>
              <a:t>.</a:t>
            </a:r>
          </a:p>
          <a:p>
            <a:pPr>
              <a:buNone/>
            </a:pPr>
            <a:r>
              <a:rPr lang="en-US" b="1" dirty="0"/>
              <a:t>PLEASE MUTE YOURSELF.</a:t>
            </a:r>
          </a:p>
          <a:p>
            <a:pPr>
              <a:buNone/>
            </a:pPr>
            <a:r>
              <a:rPr lang="en-US" b="1" dirty="0"/>
              <a:t>PLEASE MUTE YOURSELF.</a:t>
            </a:r>
          </a:p>
          <a:p>
            <a:pPr>
              <a:buNone/>
            </a:pPr>
            <a:r>
              <a:rPr lang="en-US" b="1" dirty="0"/>
              <a:t>PLEASE MUTE YOURSELF</a:t>
            </a:r>
            <a:r>
              <a:rPr lang="en-US" b="1" dirty="0" smtClean="0"/>
              <a:t>.</a:t>
            </a:r>
            <a:endParaRPr lang="en-US" b="1" dirty="0"/>
          </a:p>
        </p:txBody>
      </p:sp>
    </p:spTree>
    <p:extLst>
      <p:ext uri="{BB962C8B-B14F-4D97-AF65-F5344CB8AC3E}">
        <p14:creationId xmlns:p14="http://schemas.microsoft.com/office/powerpoint/2010/main" val="1928347689"/>
      </p:ext>
    </p:extLst>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in 2018!</a:t>
            </a:r>
            <a:endParaRPr lang="en-US" dirty="0"/>
          </a:p>
        </p:txBody>
      </p:sp>
      <p:sp>
        <p:nvSpPr>
          <p:cNvPr id="3" name="Content Placeholder 2"/>
          <p:cNvSpPr>
            <a:spLocks noGrp="1"/>
          </p:cNvSpPr>
          <p:nvPr>
            <p:ph idx="1"/>
          </p:nvPr>
        </p:nvSpPr>
        <p:spPr>
          <a:xfrm>
            <a:off x="392112" y="1339056"/>
            <a:ext cx="8478838" cy="4648200"/>
          </a:xfrm>
        </p:spPr>
        <p:txBody>
          <a:bodyPr/>
          <a:lstStyle/>
          <a:p>
            <a:pPr>
              <a:spcBef>
                <a:spcPts val="0"/>
              </a:spcBef>
              <a:buClrTx/>
              <a:buSzPct val="100000"/>
            </a:pPr>
            <a:r>
              <a:rPr lang="en-US" sz="1800" dirty="0">
                <a:latin typeface="Times New Roman" panose="02020603050405020304" pitchFamily="18" charset="0"/>
                <a:cs typeface="Times New Roman" panose="02020603050405020304" pitchFamily="18" charset="0"/>
              </a:rPr>
              <a:t>Coalition for Advancing Digital Research &amp; Education (CADRE) Conference</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Apr 17-18 2018 @ Oklahoma State U, Stillwater OK USA</a:t>
            </a:r>
          </a:p>
          <a:p>
            <a:pPr marL="0" indent="0" algn="ctr">
              <a:spcBef>
                <a:spcPts val="0"/>
              </a:spcBef>
              <a:buClrTx/>
              <a:buSzPct val="100000"/>
              <a:buNone/>
            </a:pPr>
            <a:r>
              <a:rPr lang="en-US" sz="1500" dirty="0">
                <a:latin typeface="Courier New" panose="02070309020205020404" pitchFamily="49" charset="0"/>
                <a:cs typeface="Courier New" panose="02070309020205020404" pitchFamily="49" charset="0"/>
                <a:hlinkClick r:id="rId3"/>
              </a:rPr>
              <a:t>https://hpcc.okstate.edu/cadre-conference</a:t>
            </a:r>
            <a:endParaRPr lang="en-US" sz="1500" dirty="0">
              <a:latin typeface="Courier New" panose="02070309020205020404" pitchFamily="49" charset="0"/>
              <a:cs typeface="Courier New" panose="02070309020205020404" pitchFamily="49" charset="0"/>
            </a:endParaRPr>
          </a:p>
          <a:p>
            <a:pPr>
              <a:spcBef>
                <a:spcPts val="0"/>
              </a:spcBef>
              <a:buClrTx/>
              <a:buSzPct val="100000"/>
            </a:pPr>
            <a:r>
              <a:rPr lang="en-US" sz="1800" dirty="0" smtClean="0"/>
              <a:t>Linux Clusters Institute workshops</a:t>
            </a:r>
            <a:r>
              <a:rPr lang="en-US" sz="1900" dirty="0"/>
              <a:t>	</a:t>
            </a:r>
            <a:r>
              <a:rPr lang="en-US" sz="1500" dirty="0" smtClean="0">
                <a:latin typeface="Courier New" panose="02070309020205020404" pitchFamily="49" charset="0"/>
                <a:cs typeface="Courier New" panose="02070309020205020404" pitchFamily="49" charset="0"/>
                <a:hlinkClick r:id="rId4"/>
              </a:rPr>
              <a:t>http://www.linuxclustersinstitute.org/workshops/</a:t>
            </a:r>
            <a:endParaRPr lang="en-US" sz="1500" dirty="0" smtClean="0">
              <a:latin typeface="Courier New" panose="02070309020205020404" pitchFamily="49" charset="0"/>
              <a:cs typeface="Courier New" panose="02070309020205020404" pitchFamily="49" charset="0"/>
            </a:endParaRPr>
          </a:p>
          <a:p>
            <a:pPr lvl="1">
              <a:spcBef>
                <a:spcPts val="0"/>
              </a:spcBef>
              <a:buClrTx/>
              <a:buSzPct val="100000"/>
            </a:pPr>
            <a:r>
              <a:rPr lang="en-US" sz="1400" dirty="0" smtClean="0"/>
              <a:t>Introductory HPC Cluster System Administration: May 14-18 2018 </a:t>
            </a:r>
            <a:r>
              <a:rPr lang="en-US" sz="1400" dirty="0"/>
              <a:t>@ </a:t>
            </a:r>
            <a:r>
              <a:rPr lang="en-US" sz="1400" dirty="0" smtClean="0"/>
              <a:t>U Nebraska, Lincoln NE USA</a:t>
            </a:r>
          </a:p>
          <a:p>
            <a:pPr lvl="1">
              <a:spcBef>
                <a:spcPts val="0"/>
              </a:spcBef>
              <a:buClrTx/>
              <a:buSzPct val="100000"/>
            </a:pPr>
            <a:r>
              <a:rPr lang="en-US" sz="1400" dirty="0">
                <a:latin typeface="Times New Roman" panose="02020603050405020304" pitchFamily="18" charset="0"/>
                <a:cs typeface="Times New Roman" panose="02020603050405020304" pitchFamily="18" charset="0"/>
              </a:rPr>
              <a:t>Intermediate HPC Cluster System Administration: </a:t>
            </a:r>
            <a:r>
              <a:rPr lang="en-US" sz="1400" dirty="0" smtClean="0">
                <a:latin typeface="Times New Roman" panose="02020603050405020304" pitchFamily="18" charset="0"/>
                <a:cs typeface="Times New Roman" panose="02020603050405020304" pitchFamily="18" charset="0"/>
              </a:rPr>
              <a:t>Aug 13-17 2018 @ Yale U, New Haven CT USA</a:t>
            </a:r>
          </a:p>
          <a:p>
            <a:pPr>
              <a:spcBef>
                <a:spcPts val="0"/>
              </a:spcBef>
              <a:buClrTx/>
              <a:buSzPct val="100000"/>
            </a:pPr>
            <a:r>
              <a:rPr lang="en-US" sz="1800" dirty="0" smtClean="0"/>
              <a:t>Great Plains Network Annual Meeting: details coming soon</a:t>
            </a:r>
          </a:p>
          <a:p>
            <a:pPr>
              <a:spcBef>
                <a:spcPts val="0"/>
              </a:spcBef>
              <a:buClrTx/>
              <a:buSzPct val="100000"/>
            </a:pPr>
            <a:r>
              <a:rPr lang="en-US" sz="1800" dirty="0" smtClean="0"/>
              <a:t>Advanced </a:t>
            </a:r>
            <a:r>
              <a:rPr lang="en-US" sz="1800" dirty="0"/>
              <a:t>Cyberinfrastructure Research &amp; Education Facilitators (ACI-REF) Virtual </a:t>
            </a:r>
            <a:r>
              <a:rPr lang="en-US" sz="1800" dirty="0" smtClean="0"/>
              <a:t>Residency Aug 5-10 2018, U Oklahoma, Norman OK USA</a:t>
            </a:r>
          </a:p>
          <a:p>
            <a:pPr>
              <a:spcBef>
                <a:spcPts val="0"/>
              </a:spcBef>
              <a:buClrTx/>
              <a:buSzPct val="100000"/>
            </a:pPr>
            <a:r>
              <a:rPr lang="en-US" sz="1800" dirty="0" smtClean="0"/>
              <a:t>PEARC 2018, July 22-27, Pittsburgh PA USA</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5"/>
              </a:rPr>
              <a:t>https://www.pearc18.pearc.org/</a:t>
            </a:r>
            <a:endParaRPr lang="en-US" sz="1500" dirty="0" smtClean="0">
              <a:latin typeface="Courier New" panose="02070309020205020404" pitchFamily="49" charset="0"/>
              <a:cs typeface="Courier New" panose="02070309020205020404" pitchFamily="49" charset="0"/>
            </a:endParaRPr>
          </a:p>
          <a:p>
            <a:pPr>
              <a:spcBef>
                <a:spcPts val="0"/>
              </a:spcBef>
              <a:buClrTx/>
              <a:buSzPct val="100000"/>
            </a:pPr>
            <a:r>
              <a:rPr lang="en-US" sz="1800" dirty="0" smtClean="0"/>
              <a:t>IEEE Cluster 2018, Sep 10-13, Belfast UK</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6"/>
              </a:rPr>
              <a:t>https://cluster2018.github.io</a:t>
            </a:r>
            <a:endParaRPr lang="en-US" sz="1500" dirty="0" smtClean="0">
              <a:latin typeface="Courier New" panose="02070309020205020404" pitchFamily="49" charset="0"/>
              <a:cs typeface="Courier New" panose="02070309020205020404" pitchFamily="49" charset="0"/>
            </a:endParaRPr>
          </a:p>
          <a:p>
            <a:pPr>
              <a:spcBef>
                <a:spcPts val="0"/>
              </a:spcBef>
              <a:buClrTx/>
              <a:buSzPct val="100000"/>
            </a:pPr>
            <a:r>
              <a:rPr lang="en-US" sz="1800" b="1" dirty="0" smtClean="0"/>
              <a:t>OKLAHOMA SUPERCOMPUTING SYMPOSIUM 2018, Sep 25-26 2018 @ OU</a:t>
            </a:r>
          </a:p>
          <a:p>
            <a:pPr>
              <a:spcBef>
                <a:spcPts val="0"/>
              </a:spcBef>
              <a:buClrTx/>
              <a:buSzPct val="100000"/>
            </a:pPr>
            <a:r>
              <a:rPr lang="en-US" sz="1800" dirty="0" smtClean="0"/>
              <a:t>SC18 supercomputing conference, Nov 11-16 2018, Dallas TX USA</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7"/>
              </a:rPr>
              <a:t>http://sc18.supercomputing.org/</a:t>
            </a:r>
            <a:endParaRPr lang="en-US" sz="1500"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n-US" dirty="0"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81</a:t>
            </a:fld>
            <a:endParaRPr lang="en-US"/>
          </a:p>
        </p:txBody>
      </p:sp>
    </p:spTree>
    <p:extLst>
      <p:ext uri="{BB962C8B-B14F-4D97-AF65-F5344CB8AC3E}">
        <p14:creationId xmlns:p14="http://schemas.microsoft.com/office/powerpoint/2010/main" val="2120836109"/>
      </p:ext>
    </p:extLst>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dirty="0" smtClean="0"/>
              <a:t>Thanks for your attention!</a:t>
            </a:r>
            <a:br>
              <a:rPr lang="en-US" sz="6000" dirty="0" smtClean="0"/>
            </a:br>
            <a:r>
              <a:rPr lang="en-US" sz="6000" dirty="0" smtClean="0"/>
              <a:t/>
            </a:r>
            <a:br>
              <a:rPr lang="en-US" sz="6000" dirty="0" smtClean="0"/>
            </a:br>
            <a:r>
              <a:rPr lang="en-US" sz="6000" smtClean="0"/>
              <a:t/>
            </a:r>
            <a:br>
              <a:rPr lang="en-US" sz="6000" smtClean="0"/>
            </a:br>
            <a:r>
              <a:rPr lang="en-US" sz="6000" smtClean="0"/>
              <a:t>Questions</a:t>
            </a:r>
            <a:r>
              <a:rPr lang="en-US" sz="6000" dirty="0" smtClean="0"/>
              <a:t>?</a:t>
            </a:r>
            <a:br>
              <a:rPr lang="en-US" sz="6000" dirty="0" smtClean="0"/>
            </a:br>
            <a:r>
              <a:rPr lang="en-US" sz="3200" dirty="0" smtClean="0">
                <a:hlinkClick r:id="rId5"/>
              </a:rPr>
              <a:t>www.oscer.ou.edu</a:t>
            </a:r>
            <a:endParaRPr lang="en-US" sz="3200" dirty="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1253480978"/>
      </p:ext>
    </p:extLst>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dirty="0" smtClean="0">
                <a:ea typeface="ＭＳ Ｐゴシック" pitchFamily="1" charset="-128"/>
              </a:rPr>
              <a:t>References</a:t>
            </a:r>
          </a:p>
        </p:txBody>
      </p:sp>
      <p:sp>
        <p:nvSpPr>
          <p:cNvPr id="115715"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English: Distributed Par</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March 6 2018</a:t>
            </a:r>
            <a:endParaRPr lang="en-US" dirty="0">
              <a:latin typeface="Times New Roman" pitchFamily="1" charset="0"/>
              <a:ea typeface="ＭＳ Ｐゴシック" pitchFamily="1" charset="-128"/>
            </a:endParaRPr>
          </a:p>
        </p:txBody>
      </p:sp>
      <p:sp>
        <p:nvSpPr>
          <p:cNvPr id="115716" name="Slide Number Placeholder 3"/>
          <p:cNvSpPr>
            <a:spLocks noGrp="1"/>
          </p:cNvSpPr>
          <p:nvPr>
            <p:ph type="sldNum" sz="quarter" idx="4294967295"/>
          </p:nvPr>
        </p:nvSpPr>
        <p:spPr>
          <a:xfrm>
            <a:off x="7162800" y="6191250"/>
            <a:ext cx="1295400" cy="457200"/>
          </a:xfrm>
          <a:prstGeom prst="rect">
            <a:avLst/>
          </a:prstGeom>
          <a:noFill/>
        </p:spPr>
        <p:txBody>
          <a:bodyPr/>
          <a:lstStyle/>
          <a:p>
            <a:fld id="{A86288DB-C647-47E5-848F-A123E7F2BD19}" type="slidenum">
              <a:rPr lang="en-US"/>
              <a:pPr/>
              <a:t>83</a:t>
            </a:fld>
            <a:endParaRPr lang="en-US"/>
          </a:p>
        </p:txBody>
      </p:sp>
      <p:sp>
        <p:nvSpPr>
          <p:cNvPr id="115717" name="Text Box 3"/>
          <p:cNvSpPr txBox="1">
            <a:spLocks noChangeArrowheads="1"/>
          </p:cNvSpPr>
          <p:nvPr/>
        </p:nvSpPr>
        <p:spPr bwMode="auto">
          <a:xfrm>
            <a:off x="381000" y="1600200"/>
            <a:ext cx="8534400" cy="1616075"/>
          </a:xfrm>
          <a:prstGeom prst="rect">
            <a:avLst/>
          </a:prstGeom>
          <a:noFill/>
          <a:ln w="9525">
            <a:noFill/>
            <a:miter lim="800000"/>
            <a:headEnd/>
            <a:tailEnd/>
          </a:ln>
        </p:spPr>
        <p:txBody>
          <a:bodyPr>
            <a:spAutoFit/>
          </a:bodyPr>
          <a:lstStyle/>
          <a:p>
            <a:pPr algn="l"/>
            <a:r>
              <a:rPr lang="en-US" sz="2000" dirty="0">
                <a:solidFill>
                  <a:srgbClr val="003366"/>
                </a:solidFill>
              </a:rPr>
              <a:t>[1]  P.S. Pacheco, </a:t>
            </a:r>
            <a:r>
              <a:rPr lang="en-US" sz="2000" i="1" dirty="0">
                <a:solidFill>
                  <a:srgbClr val="003366"/>
                </a:solidFill>
              </a:rPr>
              <a:t>Parallel Programming with MPI</a:t>
            </a:r>
            <a:r>
              <a:rPr lang="en-US" sz="2000" dirty="0">
                <a:solidFill>
                  <a:srgbClr val="003366"/>
                </a:solidFill>
              </a:rPr>
              <a:t>, Morgan Kaufmann</a:t>
            </a:r>
          </a:p>
          <a:p>
            <a:pPr algn="l"/>
            <a:r>
              <a:rPr lang="en-US" sz="2000" dirty="0">
                <a:solidFill>
                  <a:srgbClr val="003366"/>
                </a:solidFill>
              </a:rPr>
              <a:t>      Publishers, 1997.</a:t>
            </a:r>
          </a:p>
          <a:p>
            <a:pPr algn="l"/>
            <a:r>
              <a:rPr lang="en-US" sz="2000" dirty="0">
                <a:solidFill>
                  <a:srgbClr val="003366"/>
                </a:solidFill>
              </a:rPr>
              <a:t>[2]  W. </a:t>
            </a:r>
            <a:r>
              <a:rPr lang="en-US" sz="2000" dirty="0" err="1">
                <a:solidFill>
                  <a:srgbClr val="003366"/>
                </a:solidFill>
              </a:rPr>
              <a:t>Gropp</a:t>
            </a:r>
            <a:r>
              <a:rPr lang="en-US" sz="2000" dirty="0">
                <a:solidFill>
                  <a:srgbClr val="003366"/>
                </a:solidFill>
              </a:rPr>
              <a:t>, E. Lusk and A. </a:t>
            </a:r>
            <a:r>
              <a:rPr lang="en-US" sz="2000" dirty="0" err="1">
                <a:solidFill>
                  <a:srgbClr val="003366"/>
                </a:solidFill>
              </a:rPr>
              <a:t>Skjellum</a:t>
            </a:r>
            <a:r>
              <a:rPr lang="en-US" sz="2000" dirty="0">
                <a:solidFill>
                  <a:srgbClr val="003366"/>
                </a:solidFill>
              </a:rPr>
              <a:t>, </a:t>
            </a:r>
            <a:r>
              <a:rPr lang="en-US" sz="2000" i="1" dirty="0">
                <a:solidFill>
                  <a:srgbClr val="003366"/>
                </a:solidFill>
              </a:rPr>
              <a:t>Using MPI: Portable Parallel</a:t>
            </a:r>
          </a:p>
          <a:p>
            <a:pPr algn="l"/>
            <a:r>
              <a:rPr lang="en-US" sz="2000" i="1" dirty="0">
                <a:solidFill>
                  <a:srgbClr val="003366"/>
                </a:solidFill>
              </a:rPr>
              <a:t>      Programming with the Message-Passing Interface</a:t>
            </a:r>
            <a:r>
              <a:rPr lang="en-US" sz="2000" dirty="0">
                <a:solidFill>
                  <a:srgbClr val="003366"/>
                </a:solidFill>
              </a:rPr>
              <a:t>, 2</a:t>
            </a:r>
            <a:r>
              <a:rPr lang="en-US" sz="2000" baseline="30000" dirty="0">
                <a:solidFill>
                  <a:srgbClr val="003366"/>
                </a:solidFill>
              </a:rPr>
              <a:t>nd</a:t>
            </a:r>
            <a:r>
              <a:rPr lang="en-US" sz="2000" dirty="0">
                <a:solidFill>
                  <a:srgbClr val="003366"/>
                </a:solidFill>
              </a:rPr>
              <a:t> ed.  MIT</a:t>
            </a:r>
          </a:p>
          <a:p>
            <a:pPr algn="l"/>
            <a:r>
              <a:rPr lang="en-US" sz="2000" dirty="0">
                <a:solidFill>
                  <a:srgbClr val="003366"/>
                </a:solidFill>
              </a:rPr>
              <a:t>      Press, 1999.</a:t>
            </a:r>
          </a:p>
        </p:txBody>
      </p:sp>
    </p:spTree>
    <p:custDataLst>
      <p:tags r:id="rId1"/>
    </p:custDataLst>
    <p:extLst>
      <p:ext uri="{BB962C8B-B14F-4D97-AF65-F5344CB8AC3E}">
        <p14:creationId xmlns:p14="http://schemas.microsoft.com/office/powerpoint/2010/main" val="701597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Wowza</a:t>
            </a:r>
            <a:r>
              <a:rPr lang="en-US" dirty="0" smtClean="0"/>
              <a:t> #2</a:t>
            </a:r>
            <a:endParaRPr lang="en-US" dirty="0"/>
          </a:p>
        </p:txBody>
      </p:sp>
      <p:sp>
        <p:nvSpPr>
          <p:cNvPr id="3" name="Content Placeholder 2"/>
          <p:cNvSpPr>
            <a:spLocks noGrp="1"/>
          </p:cNvSpPr>
          <p:nvPr>
            <p:ph idx="1"/>
          </p:nvPr>
        </p:nvSpPr>
        <p:spPr/>
        <p:txBody>
          <a:bodyPr/>
          <a:lstStyle/>
          <a:p>
            <a:pPr marL="0" indent="0">
              <a:buNone/>
            </a:pPr>
            <a:r>
              <a:rPr lang="en-US" dirty="0" err="1" smtClean="0"/>
              <a:t>Wowza</a:t>
            </a:r>
            <a:r>
              <a:rPr lang="en-US" dirty="0" smtClean="0"/>
              <a:t> has been tested on multiple browsers on each of:</a:t>
            </a:r>
          </a:p>
          <a:p>
            <a:r>
              <a:rPr lang="en-US" dirty="0" smtClean="0"/>
              <a:t>Windows 10: IE, Firefox, Chrome, Opera, Safari</a:t>
            </a:r>
          </a:p>
          <a:p>
            <a:r>
              <a:rPr lang="en-US" dirty="0" err="1" smtClean="0"/>
              <a:t>MacOS</a:t>
            </a:r>
            <a:r>
              <a:rPr lang="en-US" dirty="0" smtClean="0"/>
              <a:t>: Safari, Firefox</a:t>
            </a:r>
          </a:p>
          <a:p>
            <a:r>
              <a:rPr lang="en-US" dirty="0" smtClean="0"/>
              <a:t>Linux: Firefox, Opera</a:t>
            </a:r>
          </a:p>
          <a:p>
            <a:pPr marL="0" indent="0">
              <a:buNone/>
            </a:pPr>
            <a:r>
              <a:rPr lang="en-US" dirty="0" smtClean="0"/>
              <a:t>We’ve also successfully tested it via apps on devices with:</a:t>
            </a:r>
          </a:p>
          <a:p>
            <a:r>
              <a:rPr lang="en-US" dirty="0" smtClean="0"/>
              <a:t>Android</a:t>
            </a:r>
          </a:p>
          <a:p>
            <a:r>
              <a:rPr lang="en-US" dirty="0" err="1" smtClean="0"/>
              <a:t>iOS</a:t>
            </a:r>
            <a:endParaRPr lang="en-US" dirty="0" smtClean="0"/>
          </a:p>
          <a:p>
            <a:pPr>
              <a:buNone/>
            </a:pPr>
            <a:r>
              <a:rPr lang="en-US" dirty="0"/>
              <a:t>Many thanks to Skyler Donahue of OneNet for providing this.</a:t>
            </a:r>
          </a:p>
          <a:p>
            <a:pPr>
              <a:buNone/>
            </a:pPr>
            <a:r>
              <a:rPr lang="en-US" b="1" dirty="0"/>
              <a:t>PLEASE MUTE YOURSELF.</a:t>
            </a:r>
          </a:p>
          <a:p>
            <a:pPr>
              <a:buNone/>
            </a:pPr>
            <a:r>
              <a:rPr lang="en-US" b="1" dirty="0"/>
              <a:t>PLEASE MUTE YOURSELF.</a:t>
            </a:r>
          </a:p>
          <a:p>
            <a:pPr>
              <a:buNone/>
            </a:pPr>
            <a:r>
              <a:rPr lang="en-US" b="1" dirty="0"/>
              <a:t>PLEASE MUTE YOURSELF.</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n-US" dirty="0" smtClean="0"/>
              <a:t>Tue March 6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a:t>
            </a:fld>
            <a:endParaRPr lang="en-US"/>
          </a:p>
        </p:txBody>
      </p:sp>
    </p:spTree>
    <p:extLst>
      <p:ext uri="{BB962C8B-B14F-4D97-AF65-F5344CB8AC3E}">
        <p14:creationId xmlns:p14="http://schemas.microsoft.com/office/powerpoint/2010/main" val="3211538384"/>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34"/>
  <p:tag name="BSN" val="134"/>
  <p:tag name="SVT" val="FALSE"/>
  <p:tag name="NBP" val="1"/>
  <p:tag name="CVB" val="134"/>
  <p:tag name="SPT" val="FALSE"/>
  <p:tag name="CII" val="134"/>
</p:tagLst>
</file>

<file path=ppt/tags/tag11.xml><?xml version="1.0" encoding="utf-8"?>
<p:tagLst xmlns:a="http://schemas.openxmlformats.org/drawingml/2006/main" xmlns:r="http://schemas.openxmlformats.org/officeDocument/2006/relationships" xmlns:p="http://schemas.openxmlformats.org/presentationml/2006/main">
  <p:tag name="SWI" val="135"/>
  <p:tag name="BSN" val="135"/>
  <p:tag name="SVT" val="FALSE"/>
  <p:tag name="NBP" val="1"/>
  <p:tag name="CVB" val="135"/>
  <p:tag name="SPT" val="FALSE"/>
  <p:tag name="CII" val="135"/>
</p:tagLst>
</file>

<file path=ppt/tags/tag12.xml><?xml version="1.0" encoding="utf-8"?>
<p:tagLst xmlns:a="http://schemas.openxmlformats.org/drawingml/2006/main" xmlns:r="http://schemas.openxmlformats.org/officeDocument/2006/relationships" xmlns:p="http://schemas.openxmlformats.org/presentationml/2006/main">
  <p:tag name="SWI" val="136"/>
  <p:tag name="BSN" val="136"/>
  <p:tag name="SVT" val="FALSE"/>
  <p:tag name="NBP" val="1"/>
  <p:tag name="CVB" val="136"/>
  <p:tag name="SPT" val="FALSE"/>
  <p:tag name="CII" val="136"/>
</p:tagLst>
</file>

<file path=ppt/tags/tag13.xml><?xml version="1.0" encoding="utf-8"?>
<p:tagLst xmlns:a="http://schemas.openxmlformats.org/drawingml/2006/main" xmlns:r="http://schemas.openxmlformats.org/officeDocument/2006/relationships" xmlns:p="http://schemas.openxmlformats.org/presentationml/2006/main">
  <p:tag name="SWI" val="137"/>
  <p:tag name="BSN" val="137"/>
  <p:tag name="SVT" val="FALSE"/>
  <p:tag name="NBP" val="1"/>
  <p:tag name="CVB" val="137"/>
  <p:tag name="SPT" val="FALSE"/>
  <p:tag name="CII" val="137"/>
</p:tagLst>
</file>

<file path=ppt/tags/tag14.xml><?xml version="1.0" encoding="utf-8"?>
<p:tagLst xmlns:a="http://schemas.openxmlformats.org/drawingml/2006/main" xmlns:r="http://schemas.openxmlformats.org/officeDocument/2006/relationships" xmlns:p="http://schemas.openxmlformats.org/presentationml/2006/main">
  <p:tag name="SWI" val="138"/>
  <p:tag name="BSN" val="138"/>
  <p:tag name="SVT" val="FALSE"/>
  <p:tag name="NBP" val="1"/>
  <p:tag name="CVB" val="138"/>
  <p:tag name="SPT" val="FALSE"/>
  <p:tag name="CII" val="138"/>
</p:tagLst>
</file>

<file path=ppt/tags/tag15.xml><?xml version="1.0" encoding="utf-8"?>
<p:tagLst xmlns:a="http://schemas.openxmlformats.org/drawingml/2006/main" xmlns:r="http://schemas.openxmlformats.org/officeDocument/2006/relationships" xmlns:p="http://schemas.openxmlformats.org/presentationml/2006/main">
  <p:tag name="SWI" val="140"/>
  <p:tag name="BSN" val="140"/>
  <p:tag name="SVT" val="FALSE"/>
  <p:tag name="NBP" val="1"/>
  <p:tag name="CVB" val="140"/>
  <p:tag name="SPT" val="FALSE"/>
  <p:tag name="CII" val="140"/>
</p:tagLst>
</file>

<file path=ppt/tags/tag16.xml><?xml version="1.0" encoding="utf-8"?>
<p:tagLst xmlns:a="http://schemas.openxmlformats.org/drawingml/2006/main" xmlns:r="http://schemas.openxmlformats.org/officeDocument/2006/relationships" xmlns:p="http://schemas.openxmlformats.org/presentationml/2006/main">
  <p:tag name="SWI" val="141"/>
  <p:tag name="BSN" val="141"/>
  <p:tag name="SVT" val="FALSE"/>
  <p:tag name="NBP" val="1"/>
  <p:tag name="CVB" val="141"/>
  <p:tag name="SPT" val="FALSE"/>
  <p:tag name="CII" val="141"/>
</p:tagLst>
</file>

<file path=ppt/tags/tag17.xml><?xml version="1.0" encoding="utf-8"?>
<p:tagLst xmlns:a="http://schemas.openxmlformats.org/drawingml/2006/main" xmlns:r="http://schemas.openxmlformats.org/officeDocument/2006/relationships" xmlns:p="http://schemas.openxmlformats.org/presentationml/2006/main">
  <p:tag name="SWI" val="142"/>
  <p:tag name="BSN" val="142"/>
  <p:tag name="SVT" val="FALSE"/>
  <p:tag name="NBP" val="1"/>
  <p:tag name="CVB" val="142"/>
  <p:tag name="SPT" val="FALSE"/>
  <p:tag name="CII" val="142"/>
</p:tagLst>
</file>

<file path=ppt/tags/tag18.xml><?xml version="1.0" encoding="utf-8"?>
<p:tagLst xmlns:a="http://schemas.openxmlformats.org/drawingml/2006/main" xmlns:r="http://schemas.openxmlformats.org/officeDocument/2006/relationships" xmlns:p="http://schemas.openxmlformats.org/presentationml/2006/main">
  <p:tag name="SWI" val="143"/>
  <p:tag name="BSN" val="143"/>
  <p:tag name="SVT" val="FALSE"/>
  <p:tag name="NBP" val="1"/>
  <p:tag name="CVB" val="143"/>
  <p:tag name="SPT" val="FALSE"/>
  <p:tag name="CII" val="143"/>
</p:tagLst>
</file>

<file path=ppt/tags/tag19.xml><?xml version="1.0" encoding="utf-8"?>
<p:tagLst xmlns:a="http://schemas.openxmlformats.org/drawingml/2006/main" xmlns:r="http://schemas.openxmlformats.org/officeDocument/2006/relationships" xmlns:p="http://schemas.openxmlformats.org/presentationml/2006/main">
  <p:tag name="SWI" val="144"/>
  <p:tag name="BSN" val="144"/>
  <p:tag name="SVT" val="FALSE"/>
  <p:tag name="NBP" val="1"/>
  <p:tag name="CVB" val="144"/>
  <p:tag name="SPT" val="FALSE"/>
  <p:tag name="CII" val="144"/>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145"/>
  <p:tag name="BSN" val="145"/>
  <p:tag name="SVT" val="FALSE"/>
  <p:tag name="NBP" val="1"/>
  <p:tag name="CVB" val="145"/>
  <p:tag name="SPT" val="FALSE"/>
  <p:tag name="CII" val="145"/>
</p:tagLst>
</file>

<file path=ppt/tags/tag21.xml><?xml version="1.0" encoding="utf-8"?>
<p:tagLst xmlns:a="http://schemas.openxmlformats.org/drawingml/2006/main" xmlns:r="http://schemas.openxmlformats.org/officeDocument/2006/relationships" xmlns:p="http://schemas.openxmlformats.org/presentationml/2006/main">
  <p:tag name="SWI" val="146"/>
  <p:tag name="BSN" val="146"/>
  <p:tag name="SVT" val="FALSE"/>
  <p:tag name="NBP" val="1"/>
  <p:tag name="CVB" val="146"/>
  <p:tag name="SPT" val="FALSE"/>
  <p:tag name="CII" val="146"/>
</p:tagLst>
</file>

<file path=ppt/tags/tag22.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23.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24.xml><?xml version="1.0" encoding="utf-8"?>
<p:tagLst xmlns:a="http://schemas.openxmlformats.org/drawingml/2006/main" xmlns:r="http://schemas.openxmlformats.org/officeDocument/2006/relationships" xmlns:p="http://schemas.openxmlformats.org/presentationml/2006/main">
  <p:tag name="SWI" val="148"/>
  <p:tag name="BSN" val="148"/>
  <p:tag name="SVT" val="FALSE"/>
  <p:tag name="NBP" val="1"/>
  <p:tag name="CVB" val="148"/>
  <p:tag name="SPT" val="FALSE"/>
  <p:tag name="CII" val="148"/>
</p:tagLst>
</file>

<file path=ppt/tags/tag25.xml><?xml version="1.0" encoding="utf-8"?>
<p:tagLst xmlns:a="http://schemas.openxmlformats.org/drawingml/2006/main" xmlns:r="http://schemas.openxmlformats.org/officeDocument/2006/relationships" xmlns:p="http://schemas.openxmlformats.org/presentationml/2006/main">
  <p:tag name="SWI" val="149"/>
  <p:tag name="BSN" val="149"/>
  <p:tag name="SVT" val="FALSE"/>
  <p:tag name="NBP" val="1"/>
  <p:tag name="CVB" val="149"/>
  <p:tag name="SPT" val="FALSE"/>
  <p:tag name="CII" val="149"/>
</p:tagLst>
</file>

<file path=ppt/tags/tag26.xml><?xml version="1.0" encoding="utf-8"?>
<p:tagLst xmlns:a="http://schemas.openxmlformats.org/drawingml/2006/main" xmlns:r="http://schemas.openxmlformats.org/officeDocument/2006/relationships" xmlns:p="http://schemas.openxmlformats.org/presentationml/2006/main">
  <p:tag name="SWI" val="150"/>
  <p:tag name="BSN" val="150"/>
  <p:tag name="SVT" val="FALSE"/>
  <p:tag name="NBP" val="1"/>
  <p:tag name="CVB" val="150"/>
  <p:tag name="SPT" val="FALSE"/>
  <p:tag name="CII" val="150"/>
</p:tagLst>
</file>

<file path=ppt/tags/tag27.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28.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29.xml><?xml version="1.0" encoding="utf-8"?>
<p:tagLst xmlns:a="http://schemas.openxmlformats.org/drawingml/2006/main" xmlns:r="http://schemas.openxmlformats.org/officeDocument/2006/relationships" xmlns:p="http://schemas.openxmlformats.org/presentationml/2006/main">
  <p:tag name="SWI" val="151"/>
  <p:tag name="BSN" val="151"/>
  <p:tag name="SVT" val="FALSE"/>
  <p:tag name="NBP" val="1"/>
  <p:tag name="CVB" val="151"/>
  <p:tag name="SPT" val="FALSE"/>
  <p:tag name="CII" val="151"/>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31.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32.xml><?xml version="1.0" encoding="utf-8"?>
<p:tagLst xmlns:a="http://schemas.openxmlformats.org/drawingml/2006/main" xmlns:r="http://schemas.openxmlformats.org/officeDocument/2006/relationships" xmlns:p="http://schemas.openxmlformats.org/presentationml/2006/main">
  <p:tag name="SWI" val="154"/>
  <p:tag name="BSN" val="154"/>
  <p:tag name="SVT" val="FALSE"/>
  <p:tag name="NBP" val="1"/>
  <p:tag name="CVB" val="154"/>
  <p:tag name="SPT" val="FALSE"/>
  <p:tag name="CII" val="154"/>
</p:tagLst>
</file>

<file path=ppt/tags/tag33.xml><?xml version="1.0" encoding="utf-8"?>
<p:tagLst xmlns:a="http://schemas.openxmlformats.org/drawingml/2006/main" xmlns:r="http://schemas.openxmlformats.org/officeDocument/2006/relationships" xmlns:p="http://schemas.openxmlformats.org/presentationml/2006/main">
  <p:tag name="SWI" val="155"/>
  <p:tag name="BSN" val="155"/>
  <p:tag name="SVT" val="FALSE"/>
  <p:tag name="NBP" val="1"/>
  <p:tag name="CVB" val="155"/>
  <p:tag name="SPT" val="FALSE"/>
  <p:tag name="CII" val="155"/>
</p:tagLst>
</file>

<file path=ppt/tags/tag34.xml><?xml version="1.0" encoding="utf-8"?>
<p:tagLst xmlns:a="http://schemas.openxmlformats.org/drawingml/2006/main" xmlns:r="http://schemas.openxmlformats.org/officeDocument/2006/relationships" xmlns:p="http://schemas.openxmlformats.org/presentationml/2006/main">
  <p:tag name="SWI" val="156"/>
  <p:tag name="BSN" val="156"/>
  <p:tag name="SVT" val="FALSE"/>
  <p:tag name="NBP" val="1"/>
  <p:tag name="CVB" val="156"/>
  <p:tag name="SPT" val="FALSE"/>
  <p:tag name="CII" val="156"/>
</p:tagLst>
</file>

<file path=ppt/tags/tag35.xml><?xml version="1.0" encoding="utf-8"?>
<p:tagLst xmlns:a="http://schemas.openxmlformats.org/drawingml/2006/main" xmlns:r="http://schemas.openxmlformats.org/officeDocument/2006/relationships" xmlns:p="http://schemas.openxmlformats.org/presentationml/2006/main">
  <p:tag name="SWI" val="157"/>
  <p:tag name="BSN" val="157"/>
  <p:tag name="SVT" val="FALSE"/>
  <p:tag name="NBP" val="1"/>
  <p:tag name="CVB" val="157"/>
  <p:tag name="SPT" val="FALSE"/>
  <p:tag name="CII" val="157"/>
</p:tagLst>
</file>

<file path=ppt/tags/tag36.xml><?xml version="1.0" encoding="utf-8"?>
<p:tagLst xmlns:a="http://schemas.openxmlformats.org/drawingml/2006/main" xmlns:r="http://schemas.openxmlformats.org/officeDocument/2006/relationships" xmlns:p="http://schemas.openxmlformats.org/presentationml/2006/main">
  <p:tag name="SWI" val="158"/>
  <p:tag name="BSN" val="158"/>
  <p:tag name="SVT" val="FALSE"/>
  <p:tag name="NBP" val="1"/>
  <p:tag name="CVB" val="158"/>
  <p:tag name="SPT" val="FALSE"/>
  <p:tag name="CII" val="158"/>
</p:tagLst>
</file>

<file path=ppt/tags/tag37.xml><?xml version="1.0" encoding="utf-8"?>
<p:tagLst xmlns:a="http://schemas.openxmlformats.org/drawingml/2006/main" xmlns:r="http://schemas.openxmlformats.org/officeDocument/2006/relationships" xmlns:p="http://schemas.openxmlformats.org/presentationml/2006/main">
  <p:tag name="SWI" val="159"/>
  <p:tag name="BSN" val="159"/>
  <p:tag name="SVT" val="FALSE"/>
  <p:tag name="NBP" val="1"/>
  <p:tag name="CVB" val="159"/>
  <p:tag name="SPT" val="FALSE"/>
  <p:tag name="CII" val="159"/>
</p:tagLst>
</file>

<file path=ppt/tags/tag38.xml><?xml version="1.0" encoding="utf-8"?>
<p:tagLst xmlns:a="http://schemas.openxmlformats.org/drawingml/2006/main" xmlns:r="http://schemas.openxmlformats.org/officeDocument/2006/relationships" xmlns:p="http://schemas.openxmlformats.org/presentationml/2006/main">
  <p:tag name="SWI" val="160"/>
  <p:tag name="BSN" val="160"/>
  <p:tag name="SVT" val="FALSE"/>
  <p:tag name="NBP" val="1"/>
  <p:tag name="CVB" val="160"/>
  <p:tag name="SPT" val="FALSE"/>
  <p:tag name="CII" val="160"/>
</p:tagLst>
</file>

<file path=ppt/tags/tag39.xml><?xml version="1.0" encoding="utf-8"?>
<p:tagLst xmlns:a="http://schemas.openxmlformats.org/drawingml/2006/main" xmlns:r="http://schemas.openxmlformats.org/officeDocument/2006/relationships" xmlns:p="http://schemas.openxmlformats.org/presentationml/2006/main">
  <p:tag name="SWI" val="161"/>
  <p:tag name="BSN" val="161"/>
  <p:tag name="SVT" val="FALSE"/>
  <p:tag name="NBP" val="1"/>
  <p:tag name="CVB" val="161"/>
  <p:tag name="SPT" val="FALSE"/>
  <p:tag name="CII" val="161"/>
</p:tagLst>
</file>

<file path=ppt/tags/tag4.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40.xml><?xml version="1.0" encoding="utf-8"?>
<p:tagLst xmlns:a="http://schemas.openxmlformats.org/drawingml/2006/main" xmlns:r="http://schemas.openxmlformats.org/officeDocument/2006/relationships" xmlns:p="http://schemas.openxmlformats.org/presentationml/2006/main">
  <p:tag name="SWI" val="162"/>
  <p:tag name="BSN" val="162"/>
  <p:tag name="SVT" val="FALSE"/>
  <p:tag name="NBP" val="1"/>
  <p:tag name="CVB" val="162"/>
  <p:tag name="SPT" val="FALSE"/>
  <p:tag name="CII" val="162"/>
</p:tagLst>
</file>

<file path=ppt/tags/tag41.xml><?xml version="1.0" encoding="utf-8"?>
<p:tagLst xmlns:a="http://schemas.openxmlformats.org/drawingml/2006/main" xmlns:r="http://schemas.openxmlformats.org/officeDocument/2006/relationships" xmlns:p="http://schemas.openxmlformats.org/presentationml/2006/main">
  <p:tag name="SWI" val="163"/>
  <p:tag name="BSN" val="163"/>
  <p:tag name="SVT" val="FALSE"/>
  <p:tag name="NBP" val="1"/>
  <p:tag name="CVB" val="163"/>
  <p:tag name="SPT" val="FALSE"/>
  <p:tag name="CII" val="163"/>
</p:tagLst>
</file>

<file path=ppt/tags/tag42.xml><?xml version="1.0" encoding="utf-8"?>
<p:tagLst xmlns:a="http://schemas.openxmlformats.org/drawingml/2006/main" xmlns:r="http://schemas.openxmlformats.org/officeDocument/2006/relationships" xmlns:p="http://schemas.openxmlformats.org/presentationml/2006/main">
  <p:tag name="SWI" val="167"/>
  <p:tag name="BSN" val="167"/>
  <p:tag name="SVT" val="FALSE"/>
  <p:tag name="NBP" val="1"/>
  <p:tag name="CVB" val="167"/>
  <p:tag name="SPT" val="FALSE"/>
  <p:tag name="CII" val="167"/>
</p:tagLst>
</file>

<file path=ppt/tags/tag43.xml><?xml version="1.0" encoding="utf-8"?>
<p:tagLst xmlns:a="http://schemas.openxmlformats.org/drawingml/2006/main" xmlns:r="http://schemas.openxmlformats.org/officeDocument/2006/relationships" xmlns:p="http://schemas.openxmlformats.org/presentationml/2006/main">
  <p:tag name="SWI" val="168"/>
  <p:tag name="BSN" val="168"/>
  <p:tag name="SVT" val="FALSE"/>
  <p:tag name="NBP" val="1"/>
  <p:tag name="CVB" val="168"/>
  <p:tag name="SPT" val="FALSE"/>
  <p:tag name="CII" val="168"/>
</p:tagLst>
</file>

<file path=ppt/tags/tag44.xml><?xml version="1.0" encoding="utf-8"?>
<p:tagLst xmlns:a="http://schemas.openxmlformats.org/drawingml/2006/main" xmlns:r="http://schemas.openxmlformats.org/officeDocument/2006/relationships" xmlns:p="http://schemas.openxmlformats.org/presentationml/2006/main">
  <p:tag name="SWI" val="169"/>
  <p:tag name="BSN" val="169"/>
  <p:tag name="SVT" val="FALSE"/>
  <p:tag name="NBP" val="1"/>
  <p:tag name="CVB" val="169"/>
  <p:tag name="SPT" val="FALSE"/>
  <p:tag name="CII" val="169"/>
</p:tagLst>
</file>

<file path=ppt/tags/tag45.xml><?xml version="1.0" encoding="utf-8"?>
<p:tagLst xmlns:a="http://schemas.openxmlformats.org/drawingml/2006/main" xmlns:r="http://schemas.openxmlformats.org/officeDocument/2006/relationships" xmlns:p="http://schemas.openxmlformats.org/presentationml/2006/main">
  <p:tag name="SWI" val="171"/>
  <p:tag name="BSN" val="171"/>
  <p:tag name="SVT" val="FALSE"/>
  <p:tag name="NBP" val="1"/>
  <p:tag name="CVB" val="171"/>
  <p:tag name="SPT" val="FALSE"/>
  <p:tag name="CII" val="171"/>
</p:tagLst>
</file>

<file path=ppt/tags/tag46.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47.xml><?xml version="1.0" encoding="utf-8"?>
<p:tagLst xmlns:a="http://schemas.openxmlformats.org/drawingml/2006/main" xmlns:r="http://schemas.openxmlformats.org/officeDocument/2006/relationships" xmlns:p="http://schemas.openxmlformats.org/presentationml/2006/main">
  <p:tag name="DUMMACSH" val="TRUE"/>
</p:tagLst>
</file>

<file path=ppt/tags/tag48.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5.xml><?xml version="1.0" encoding="utf-8"?>
<p:tagLst xmlns:a="http://schemas.openxmlformats.org/drawingml/2006/main" xmlns:r="http://schemas.openxmlformats.org/officeDocument/2006/relationships" xmlns:p="http://schemas.openxmlformats.org/presentationml/2006/main">
  <p:tag name="SWI" val="121"/>
  <p:tag name="BSN" val="121"/>
  <p:tag name="SVT" val="FALSE"/>
  <p:tag name="NBP" val="1"/>
  <p:tag name="CVB" val="121"/>
  <p:tag name="SPT" val="FALSE"/>
  <p:tag name="CII" val="121"/>
</p:tagLst>
</file>

<file path=ppt/tags/tag6.xml><?xml version="1.0" encoding="utf-8"?>
<p:tagLst xmlns:a="http://schemas.openxmlformats.org/drawingml/2006/main" xmlns:r="http://schemas.openxmlformats.org/officeDocument/2006/relationships" xmlns:p="http://schemas.openxmlformats.org/presentationml/2006/main">
  <p:tag name="SWI" val="122"/>
  <p:tag name="BSN" val="122"/>
  <p:tag name="SVT" val="FALSE"/>
  <p:tag name="NBP" val="1"/>
  <p:tag name="CVB" val="122"/>
  <p:tag name="SPT" val="FALSE"/>
  <p:tag name="CII" val="122"/>
</p:tagLst>
</file>

<file path=ppt/tags/tag7.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8.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9.xml><?xml version="1.0" encoding="utf-8"?>
<p:tagLst xmlns:a="http://schemas.openxmlformats.org/drawingml/2006/main" xmlns:r="http://schemas.openxmlformats.org/officeDocument/2006/relationships" xmlns:p="http://schemas.openxmlformats.org/presentationml/2006/main">
  <p:tag name="SWI" val="133"/>
  <p:tag name="BSN" val="133"/>
  <p:tag name="SVT" val="FALSE"/>
  <p:tag name="NBP" val="1"/>
  <p:tag name="CVB" val="133"/>
  <p:tag name="SPT" val="FALSE"/>
  <p:tag name="CII" val="133"/>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21564</TotalTime>
  <Words>7881</Words>
  <Application>Microsoft Office PowerPoint</Application>
  <PresentationFormat>On-screen Show (4:3)</PresentationFormat>
  <Paragraphs>1193</Paragraphs>
  <Slides>83</Slides>
  <Notes>83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83</vt:i4>
      </vt:variant>
    </vt:vector>
  </HeadingPairs>
  <TitlesOfParts>
    <vt:vector size="90" baseType="lpstr">
      <vt:lpstr>ＭＳ Ｐゴシック</vt:lpstr>
      <vt:lpstr>Arial Black</vt:lpstr>
      <vt:lpstr>Courier New</vt:lpstr>
      <vt:lpstr>Tahoma</vt:lpstr>
      <vt:lpstr>Times New Roman</vt:lpstr>
      <vt:lpstr>Wingdings</vt:lpstr>
      <vt:lpstr>Blends</vt:lpstr>
      <vt:lpstr>Supercomputing in Plain English Distributed Multiprocessing</vt:lpstr>
      <vt:lpstr>This is an experiment!</vt:lpstr>
      <vt:lpstr>PLEASE MUTE YOURSELF</vt:lpstr>
      <vt:lpstr>Download the Slides Beforehand</vt:lpstr>
      <vt:lpstr>Zoom</vt:lpstr>
      <vt:lpstr>YouTube</vt:lpstr>
      <vt:lpstr>Twitch</vt:lpstr>
      <vt:lpstr>Wowza #1</vt:lpstr>
      <vt:lpstr>Wowza #2</vt:lpstr>
      <vt:lpstr>Toll Free Phone Bridge</vt:lpstr>
      <vt:lpstr>Please Mute Yourself</vt:lpstr>
      <vt:lpstr>Questions via E-mail Only</vt:lpstr>
      <vt:lpstr>Onsite: Talent Release Form</vt:lpstr>
      <vt:lpstr>TENTATIVE Schedule</vt:lpstr>
      <vt:lpstr>Thanks for helping!</vt:lpstr>
      <vt:lpstr>This is an experiment!</vt:lpstr>
      <vt:lpstr>Coming in 2018!</vt:lpstr>
      <vt:lpstr>Outline</vt:lpstr>
      <vt:lpstr>The Desert Islands  Analogy</vt:lpstr>
      <vt:lpstr>An Island Hut</vt:lpstr>
      <vt:lpstr>Instructions</vt:lpstr>
      <vt:lpstr>Is There Anybody Out There?</vt:lpstr>
      <vt:lpstr>Someone Might Be Out There</vt:lpstr>
      <vt:lpstr>Even More People Out There</vt:lpstr>
      <vt:lpstr>All Data Are Private</vt:lpstr>
      <vt:lpstr>Long Distance Calls: 2 Costs</vt:lpstr>
      <vt:lpstr>Distributed Parallelism</vt:lpstr>
      <vt:lpstr>Like Desert Islands</vt:lpstr>
      <vt:lpstr>Latency vs Bandwidth on Schooner</vt:lpstr>
      <vt:lpstr>Latency vs Bandwidth on Schooner</vt:lpstr>
      <vt:lpstr>MPI: The Message-Passing Interface</vt:lpstr>
      <vt:lpstr>What Is MPI?</vt:lpstr>
      <vt:lpstr>MPI Calls</vt:lpstr>
      <vt:lpstr>MPI is an API</vt:lpstr>
      <vt:lpstr>Example MPI Implementations</vt:lpstr>
      <vt:lpstr>WARNING!</vt:lpstr>
      <vt:lpstr>The 6 Most Important MPI Routines</vt:lpstr>
      <vt:lpstr>More Example MPI Routines</vt:lpstr>
      <vt:lpstr>MPI Program Structure (C)</vt:lpstr>
      <vt:lpstr>MPI is SPMD</vt:lpstr>
      <vt:lpstr>Example: Hello World</vt:lpstr>
      <vt:lpstr>Example: Hello World Code (C)</vt:lpstr>
      <vt:lpstr>Example: Hello World Code (F90)</vt:lpstr>
      <vt:lpstr>Example: Hello World Output</vt:lpstr>
      <vt:lpstr>Example: Greetings</vt:lpstr>
      <vt:lpstr>greeting.c</vt:lpstr>
      <vt:lpstr>Greetings Startup/Shutdown</vt:lpstr>
      <vt:lpstr>Greetings Client’s Work</vt:lpstr>
      <vt:lpstr>Greetings Server’s Work</vt:lpstr>
      <vt:lpstr>How an MPI Run Works</vt:lpstr>
      <vt:lpstr>Compiling and Running</vt:lpstr>
      <vt:lpstr>Why is Rank #0 the Server?</vt:lpstr>
      <vt:lpstr>Does There Have to be a Server?</vt:lpstr>
      <vt:lpstr>Why “Rank?”</vt:lpstr>
      <vt:lpstr>Compiling and Running</vt:lpstr>
      <vt:lpstr>Deterministic Operation?</vt:lpstr>
      <vt:lpstr>Deterministic Parallelism</vt:lpstr>
      <vt:lpstr>Nondeterministic Parallelism</vt:lpstr>
      <vt:lpstr>Message = Envelope + Contents</vt:lpstr>
      <vt:lpstr>MPI Data Types</vt:lpstr>
      <vt:lpstr>Message Tags</vt:lpstr>
      <vt:lpstr>Message Tags</vt:lpstr>
      <vt:lpstr>Parallelism is Nondeterministic</vt:lpstr>
      <vt:lpstr>Communicators</vt:lpstr>
      <vt:lpstr>Broadcasting</vt:lpstr>
      <vt:lpstr>Broadcast Example: Setup</vt:lpstr>
      <vt:lpstr>Broadcast Example: Input</vt:lpstr>
      <vt:lpstr>Broadcast Example: Broadcast</vt:lpstr>
      <vt:lpstr>Broadcast Compile &amp; Run</vt:lpstr>
      <vt:lpstr>Reductions</vt:lpstr>
      <vt:lpstr>Reduction Example</vt:lpstr>
      <vt:lpstr>Compiling and Running</vt:lpstr>
      <vt:lpstr>Why Two Reduction Routines?</vt:lpstr>
      <vt:lpstr>Non-blocking Communication</vt:lpstr>
      <vt:lpstr>Immediate Send</vt:lpstr>
      <vt:lpstr>Communication Hiding</vt:lpstr>
      <vt:lpstr>Rule of Thumb for Hiding</vt:lpstr>
      <vt:lpstr>TENTATIVE Schedule</vt:lpstr>
      <vt:lpstr>Thanks for helping!</vt:lpstr>
      <vt:lpstr>This is an experiment!</vt:lpstr>
      <vt:lpstr>Coming in 2018!</vt:lpstr>
      <vt:lpstr>Thanks for your attention!   Questions? www.oscer.ou.edu</vt:lpstr>
      <vt:lpstr>References</vt:lpstr>
    </vt:vector>
  </TitlesOfParts>
  <Company>University of Oklahoma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Henry Neeman</cp:lastModifiedBy>
  <cp:revision>626</cp:revision>
  <cp:lastPrinted>1601-01-01T00:00:00Z</cp:lastPrinted>
  <dcterms:created xsi:type="dcterms:W3CDTF">2001-08-18T12:37:15Z</dcterms:created>
  <dcterms:modified xsi:type="dcterms:W3CDTF">2018-03-06T14:20:27Z</dcterms:modified>
</cp:coreProperties>
</file>