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91"/>
  </p:notesMasterIdLst>
  <p:handoutMasterIdLst>
    <p:handoutMasterId r:id="rId92"/>
  </p:handoutMasterIdLst>
  <p:sldIdLst>
    <p:sldId id="701" r:id="rId2"/>
    <p:sldId id="722" r:id="rId3"/>
    <p:sldId id="724" r:id="rId4"/>
    <p:sldId id="735" r:id="rId5"/>
    <p:sldId id="726" r:id="rId6"/>
    <p:sldId id="736" r:id="rId7"/>
    <p:sldId id="737" r:id="rId8"/>
    <p:sldId id="729" r:id="rId9"/>
    <p:sldId id="730" r:id="rId10"/>
    <p:sldId id="731" r:id="rId11"/>
    <p:sldId id="763" r:id="rId12"/>
    <p:sldId id="741" r:id="rId13"/>
    <p:sldId id="773" r:id="rId14"/>
    <p:sldId id="732" r:id="rId15"/>
    <p:sldId id="733" r:id="rId16"/>
    <p:sldId id="739" r:id="rId17"/>
    <p:sldId id="740" r:id="rId18"/>
    <p:sldId id="1140" r:id="rId19"/>
    <p:sldId id="1141" r:id="rId20"/>
    <p:sldId id="1142" r:id="rId21"/>
    <p:sldId id="1143" r:id="rId22"/>
    <p:sldId id="1144" r:id="rId23"/>
    <p:sldId id="1145" r:id="rId24"/>
    <p:sldId id="1146" r:id="rId25"/>
    <p:sldId id="1147" r:id="rId26"/>
    <p:sldId id="1148" r:id="rId27"/>
    <p:sldId id="1149" r:id="rId28"/>
    <p:sldId id="1150" r:id="rId29"/>
    <p:sldId id="1151" r:id="rId30"/>
    <p:sldId id="1152" r:id="rId31"/>
    <p:sldId id="1153" r:id="rId32"/>
    <p:sldId id="1154" r:id="rId33"/>
    <p:sldId id="1155" r:id="rId34"/>
    <p:sldId id="1156" r:id="rId35"/>
    <p:sldId id="1157" r:id="rId36"/>
    <p:sldId id="1158" r:id="rId37"/>
    <p:sldId id="1159" r:id="rId38"/>
    <p:sldId id="1160" r:id="rId39"/>
    <p:sldId id="1161" r:id="rId40"/>
    <p:sldId id="1162" r:id="rId41"/>
    <p:sldId id="1163" r:id="rId42"/>
    <p:sldId id="1164" r:id="rId43"/>
    <p:sldId id="1165" r:id="rId44"/>
    <p:sldId id="1166" r:id="rId45"/>
    <p:sldId id="1167" r:id="rId46"/>
    <p:sldId id="1168" r:id="rId47"/>
    <p:sldId id="1169" r:id="rId48"/>
    <p:sldId id="1170" r:id="rId49"/>
    <p:sldId id="1171" r:id="rId50"/>
    <p:sldId id="1172" r:id="rId51"/>
    <p:sldId id="1173" r:id="rId52"/>
    <p:sldId id="1174" r:id="rId53"/>
    <p:sldId id="1175" r:id="rId54"/>
    <p:sldId id="1176" r:id="rId55"/>
    <p:sldId id="1177" r:id="rId56"/>
    <p:sldId id="1178" r:id="rId57"/>
    <p:sldId id="1179" r:id="rId58"/>
    <p:sldId id="1180" r:id="rId59"/>
    <p:sldId id="1181" r:id="rId60"/>
    <p:sldId id="1182" r:id="rId61"/>
    <p:sldId id="1183" r:id="rId62"/>
    <p:sldId id="1184" r:id="rId63"/>
    <p:sldId id="1185" r:id="rId64"/>
    <p:sldId id="1186" r:id="rId65"/>
    <p:sldId id="1187" r:id="rId66"/>
    <p:sldId id="1188" r:id="rId67"/>
    <p:sldId id="1189" r:id="rId68"/>
    <p:sldId id="1190" r:id="rId69"/>
    <p:sldId id="1191" r:id="rId70"/>
    <p:sldId id="1192" r:id="rId71"/>
    <p:sldId id="1193" r:id="rId72"/>
    <p:sldId id="1194" r:id="rId73"/>
    <p:sldId id="1195" r:id="rId74"/>
    <p:sldId id="1196" r:id="rId75"/>
    <p:sldId id="1197" r:id="rId76"/>
    <p:sldId id="1198" r:id="rId77"/>
    <p:sldId id="1199" r:id="rId78"/>
    <p:sldId id="1200" r:id="rId79"/>
    <p:sldId id="1201" r:id="rId80"/>
    <p:sldId id="1202" r:id="rId81"/>
    <p:sldId id="1203" r:id="rId82"/>
    <p:sldId id="1204" r:id="rId83"/>
    <p:sldId id="1205" r:id="rId84"/>
    <p:sldId id="1206" r:id="rId85"/>
    <p:sldId id="1207" r:id="rId86"/>
    <p:sldId id="1208" r:id="rId87"/>
    <p:sldId id="956" r:id="rId88"/>
    <p:sldId id="954" r:id="rId89"/>
    <p:sldId id="1212" r:id="rId90"/>
  </p:sldIdLst>
  <p:sldSz cx="9144000" cy="6858000" type="screen4x3"/>
  <p:notesSz cx="6858000" cy="9144000"/>
  <p:custDataLst>
    <p:tags r:id="rId93"/>
  </p:custDataLst>
  <p:defaultTextStyle>
    <a:defPPr>
      <a:defRPr lang="en-US"/>
    </a:defPPr>
    <a:lvl1pPr algn="ctr" rtl="0" fontAlgn="base">
      <a:spcBef>
        <a:spcPct val="0"/>
      </a:spcBef>
      <a:spcAft>
        <a:spcPct val="0"/>
      </a:spcAft>
      <a:defRPr kern="1200">
        <a:solidFill>
          <a:schemeClr val="tx1"/>
        </a:solidFill>
        <a:latin typeface="Times New Roman" pitchFamily="18" charset="0"/>
        <a:ea typeface="+mn-ea"/>
        <a:cs typeface="+mn-cs"/>
      </a:defRPr>
    </a:lvl1pPr>
    <a:lvl2pPr marL="457200" algn="ctr" rtl="0" fontAlgn="base">
      <a:spcBef>
        <a:spcPct val="0"/>
      </a:spcBef>
      <a:spcAft>
        <a:spcPct val="0"/>
      </a:spcAft>
      <a:defRPr kern="1200">
        <a:solidFill>
          <a:schemeClr val="tx1"/>
        </a:solidFill>
        <a:latin typeface="Times New Roman" pitchFamily="18" charset="0"/>
        <a:ea typeface="+mn-ea"/>
        <a:cs typeface="+mn-cs"/>
      </a:defRPr>
    </a:lvl2pPr>
    <a:lvl3pPr marL="914400" algn="ctr" rtl="0" fontAlgn="base">
      <a:spcBef>
        <a:spcPct val="0"/>
      </a:spcBef>
      <a:spcAft>
        <a:spcPct val="0"/>
      </a:spcAft>
      <a:defRPr kern="1200">
        <a:solidFill>
          <a:schemeClr val="tx1"/>
        </a:solidFill>
        <a:latin typeface="Times New Roman" pitchFamily="18" charset="0"/>
        <a:ea typeface="+mn-ea"/>
        <a:cs typeface="+mn-cs"/>
      </a:defRPr>
    </a:lvl3pPr>
    <a:lvl4pPr marL="1371600" algn="ctr" rtl="0" fontAlgn="base">
      <a:spcBef>
        <a:spcPct val="0"/>
      </a:spcBef>
      <a:spcAft>
        <a:spcPct val="0"/>
      </a:spcAft>
      <a:defRPr kern="1200">
        <a:solidFill>
          <a:schemeClr val="tx1"/>
        </a:solidFill>
        <a:latin typeface="Times New Roman" pitchFamily="18" charset="0"/>
        <a:ea typeface="+mn-ea"/>
        <a:cs typeface="+mn-cs"/>
      </a:defRPr>
    </a:lvl4pPr>
    <a:lvl5pPr marL="1828800" algn="ctr"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CCFF"/>
    <a:srgbClr val="CC99FF"/>
    <a:srgbClr val="800080"/>
    <a:srgbClr val="CC6600"/>
    <a:srgbClr val="008000"/>
    <a:srgbClr val="A50021"/>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575" autoAdjust="0"/>
  </p:normalViewPr>
  <p:slideViewPr>
    <p:cSldViewPr>
      <p:cViewPr varScale="1">
        <p:scale>
          <a:sx n="59" d="100"/>
          <a:sy n="59" d="100"/>
        </p:scale>
        <p:origin x="-228"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63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gs" Target="tags/tag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4623497-17EC-4C85-AF35-E567DE506A0E}" type="slidenum">
              <a:rPr lang="en-US"/>
              <a:pPr>
                <a:defRPr/>
              </a:pPr>
              <a:t>‹#›</a:t>
            </a:fld>
            <a:endParaRPr lang="en-US"/>
          </a:p>
        </p:txBody>
      </p:sp>
    </p:spTree>
    <p:extLst>
      <p:ext uri="{BB962C8B-B14F-4D97-AF65-F5344CB8AC3E}">
        <p14:creationId xmlns:p14="http://schemas.microsoft.com/office/powerpoint/2010/main" val="2145027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E03D026-CEFD-4132-B671-818C5F1E8BEA}" type="slidenum">
              <a:rPr lang="en-US"/>
              <a:pPr>
                <a:defRPr/>
              </a:pPr>
              <a:t>‹#›</a:t>
            </a:fld>
            <a:endParaRPr lang="en-US"/>
          </a:p>
        </p:txBody>
      </p:sp>
    </p:spTree>
    <p:extLst>
      <p:ext uri="{BB962C8B-B14F-4D97-AF65-F5344CB8AC3E}">
        <p14:creationId xmlns:p14="http://schemas.microsoft.com/office/powerpoint/2010/main" val="518552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034"/>
          <p:cNvSpPr>
            <a:spLocks noChangeArrowheads="1"/>
          </p:cNvSpPr>
          <p:nvPr/>
        </p:nvSpPr>
        <p:spPr bwMode="auto">
          <a:xfrm>
            <a:off x="635000" y="2438400"/>
            <a:ext cx="31750" cy="1052513"/>
          </a:xfrm>
          <a:prstGeom prst="rect">
            <a:avLst/>
          </a:prstGeom>
          <a:solidFill>
            <a:schemeClr val="bg2"/>
          </a:solidFill>
          <a:ln w="9525">
            <a:noFill/>
            <a:miter lim="800000"/>
            <a:headEnd/>
            <a:tailEnd/>
          </a:ln>
          <a:effectLst/>
        </p:spPr>
        <p:txBody>
          <a:bodyPr wrap="none" anchor="ctr"/>
          <a:lstStyle/>
          <a:p>
            <a:pPr>
              <a:defRPr/>
            </a:pPr>
            <a:endParaRPr lang="en-US"/>
          </a:p>
        </p:txBody>
      </p:sp>
      <p:sp>
        <p:nvSpPr>
          <p:cNvPr id="5" name="Rectangle 1035"/>
          <p:cNvSpPr>
            <a:spLocks noChangeArrowheads="1"/>
          </p:cNvSpPr>
          <p:nvPr/>
        </p:nvSpPr>
        <p:spPr bwMode="auto">
          <a:xfrm flipV="1">
            <a:off x="315913" y="3260725"/>
            <a:ext cx="8693150" cy="55563"/>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n-US"/>
          </a:p>
        </p:txBody>
      </p:sp>
      <p:sp>
        <p:nvSpPr>
          <p:cNvPr id="59404" name="Rectangle 1036"/>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037"/>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7" name="Rectangle 1038"/>
          <p:cNvSpPr>
            <a:spLocks noGrp="1" noChangeArrowheads="1"/>
          </p:cNvSpPr>
          <p:nvPr>
            <p:ph type="dt" sz="half" idx="10"/>
          </p:nvPr>
        </p:nvSpPr>
        <p:spPr bwMode="auto">
          <a:xfrm>
            <a:off x="990600" y="6248400"/>
            <a:ext cx="1905000" cy="45720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l">
              <a:defRPr sz="1400" smtClean="0">
                <a:solidFill>
                  <a:schemeClr val="bg2"/>
                </a:solidFill>
                <a:latin typeface="Tahoma" pitchFamily="34" charset="0"/>
              </a:defRPr>
            </a:lvl1pPr>
          </a:lstStyle>
          <a:p>
            <a:pPr>
              <a:defRPr/>
            </a:pPr>
            <a:endParaRPr lang="en-US"/>
          </a:p>
        </p:txBody>
      </p:sp>
      <p:sp>
        <p:nvSpPr>
          <p:cNvPr id="8" name="Rectangle 1039"/>
          <p:cNvSpPr>
            <a:spLocks noGrp="1" noChangeArrowheads="1"/>
          </p:cNvSpPr>
          <p:nvPr>
            <p:ph type="ftr" sz="quarter" idx="11"/>
          </p:nvPr>
        </p:nvSpPr>
        <p:spPr>
          <a:xfrm>
            <a:off x="3429000" y="6248400"/>
            <a:ext cx="2895600" cy="457200"/>
          </a:xfrm>
        </p:spPr>
        <p:txBody>
          <a:bodyPr/>
          <a:lstStyle>
            <a:lvl1pPr>
              <a:defRPr smtClean="0">
                <a:solidFill>
                  <a:schemeClr val="bg2"/>
                </a:solidFill>
                <a:latin typeface="Tahoma" pitchFamily="34" charset="0"/>
              </a:defRPr>
            </a:lvl1pPr>
          </a:lstStyle>
          <a:p>
            <a:pPr>
              <a:defRPr/>
            </a:pPr>
            <a:r>
              <a:rPr lang="en-US"/>
              <a:t>OU Supercomputing Center for Education &amp; Research</a:t>
            </a:r>
          </a:p>
        </p:txBody>
      </p:sp>
      <p:sp>
        <p:nvSpPr>
          <p:cNvPr id="9" name="Rectangle 1040"/>
          <p:cNvSpPr>
            <a:spLocks noGrp="1" noChangeArrowheads="1"/>
          </p:cNvSpPr>
          <p:nvPr>
            <p:ph type="sldNum" sz="quarter" idx="12"/>
          </p:nvPr>
        </p:nvSpPr>
        <p:spPr>
          <a:xfrm>
            <a:off x="6858000" y="6248400"/>
            <a:ext cx="1905000" cy="457200"/>
          </a:xfrm>
        </p:spPr>
        <p:txBody>
          <a:bodyPr/>
          <a:lstStyle>
            <a:lvl1pPr>
              <a:defRPr smtClean="0">
                <a:solidFill>
                  <a:schemeClr val="bg2"/>
                </a:solidFill>
                <a:latin typeface="Tahoma" pitchFamily="34" charset="0"/>
              </a:defRPr>
            </a:lvl1pPr>
          </a:lstStyle>
          <a:p>
            <a:pPr>
              <a:defRPr/>
            </a:pPr>
            <a:fld id="{0444E359-79E0-4AF8-A8E7-4848D3ACC6D0}" type="slidenum">
              <a:rPr lang="en-US"/>
              <a:pPr>
                <a:defRPr/>
              </a:pPr>
              <a:t>‹#›</a:t>
            </a:fld>
            <a:endParaRPr lang="en-US"/>
          </a:p>
        </p:txBody>
      </p:sp>
      <p:pic>
        <p:nvPicPr>
          <p:cNvPr id="11" name="Picture 15" descr="ou201_logo"/>
          <p:cNvPicPr>
            <a:picLocks noChangeAspect="1" noChangeArrowheads="1"/>
          </p:cNvPicPr>
          <p:nvPr userDrawn="1"/>
        </p:nvPicPr>
        <p:blipFill>
          <a:blip r:embed="rId2" cstate="print"/>
          <a:srcRect/>
          <a:stretch>
            <a:fillRect/>
          </a:stretch>
        </p:blipFill>
        <p:spPr bwMode="auto">
          <a:xfrm>
            <a:off x="228600" y="2667000"/>
            <a:ext cx="393700" cy="538163"/>
          </a:xfrm>
          <a:prstGeom prst="rect">
            <a:avLst/>
          </a:prstGeom>
          <a:noFill/>
          <a:ln w="9525">
            <a:noFill/>
            <a:miter lim="800000"/>
            <a:headEnd/>
            <a:tailEnd/>
          </a:ln>
        </p:spPr>
      </p:pic>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Distributed </a:t>
            </a:r>
            <a:r>
              <a:rPr lang="en-US" dirty="0" err="1" smtClean="0"/>
              <a:t>Mem</a:t>
            </a:r>
            <a:endParaRPr lang="en-US" dirty="0"/>
          </a:p>
          <a:p>
            <a:pPr>
              <a:defRPr/>
            </a:pPr>
            <a:r>
              <a:rPr lang="en-US" dirty="0" smtClean="0"/>
              <a:t>Tue </a:t>
            </a:r>
            <a:r>
              <a:rPr lang="en-US" dirty="0" smtClean="0"/>
              <a:t>Feb 26 </a:t>
            </a:r>
            <a:r>
              <a:rPr lang="en-US" dirty="0" smtClean="0"/>
              <a:t>2013</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10235FF7-5179-46DA-B105-D41AB8E530FD}"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0525" y="457200"/>
            <a:ext cx="2043113"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457200"/>
            <a:ext cx="5978525"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Distributed </a:t>
            </a:r>
            <a:r>
              <a:rPr lang="en-US" dirty="0" err="1" smtClean="0"/>
              <a:t>Mem</a:t>
            </a:r>
            <a:endParaRPr lang="en-US" dirty="0"/>
          </a:p>
          <a:p>
            <a:pPr>
              <a:defRPr/>
            </a:pPr>
            <a:r>
              <a:rPr lang="en-US" dirty="0" smtClean="0"/>
              <a:t>Tue </a:t>
            </a:r>
            <a:r>
              <a:rPr lang="en-US" dirty="0" smtClean="0"/>
              <a:t>Feb 26 </a:t>
            </a:r>
            <a:r>
              <a:rPr lang="en-US" dirty="0" smtClean="0"/>
              <a:t>2013</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A53A9AA8-B67F-451E-A4EA-DB0938330C23}"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Distributed </a:t>
            </a:r>
            <a:r>
              <a:rPr lang="en-US" dirty="0" err="1" smtClean="0"/>
              <a:t>Mem</a:t>
            </a:r>
            <a:endParaRPr lang="en-US" dirty="0"/>
          </a:p>
          <a:p>
            <a:pPr>
              <a:defRPr/>
            </a:pPr>
            <a:r>
              <a:rPr lang="en-US" dirty="0" smtClean="0"/>
              <a:t>Tue </a:t>
            </a:r>
            <a:r>
              <a:rPr lang="en-US" dirty="0" smtClean="0"/>
              <a:t>Feb 26 </a:t>
            </a:r>
            <a:r>
              <a:rPr lang="en-US" dirty="0" smtClean="0"/>
              <a:t>2013</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012EC9EB-093D-4AEC-827C-43FD36EDF2AE}"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09600" y="1371600"/>
            <a:ext cx="3886200" cy="4648200"/>
          </a:xfrm>
        </p:spPr>
        <p:txBody>
          <a:bodyPr/>
          <a:lstStyle/>
          <a:p>
            <a:pPr lvl="0"/>
            <a:endParaRPr lang="en-US" noProof="0" smtClean="0"/>
          </a:p>
        </p:txBody>
      </p:sp>
      <p:sp>
        <p:nvSpPr>
          <p:cNvPr id="4" name="Text Placeholder 3"/>
          <p:cNvSpPr>
            <a:spLocks noGrp="1"/>
          </p:cNvSpPr>
          <p:nvPr>
            <p:ph type="body" sz="half" idx="2"/>
          </p:nvPr>
        </p:nvSpPr>
        <p:spPr>
          <a:xfrm>
            <a:off x="4648200" y="1371600"/>
            <a:ext cx="38862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Distributed </a:t>
            </a:r>
            <a:r>
              <a:rPr lang="en-US" dirty="0" err="1" smtClean="0"/>
              <a:t>Mem</a:t>
            </a:r>
            <a:endParaRPr lang="en-US" dirty="0"/>
          </a:p>
          <a:p>
            <a:pPr>
              <a:defRPr/>
            </a:pPr>
            <a:r>
              <a:rPr lang="en-US" dirty="0" smtClean="0"/>
              <a:t>Tue </a:t>
            </a:r>
            <a:r>
              <a:rPr lang="en-US" dirty="0" smtClean="0"/>
              <a:t>Feb 26 </a:t>
            </a:r>
            <a:r>
              <a:rPr lang="en-US" dirty="0" smtClean="0"/>
              <a:t>2013</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150A29B-C713-428D-8EEE-FBB5AB75213B}"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93038" cy="6778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371600"/>
            <a:ext cx="7924800" cy="4648200"/>
          </a:xfrm>
        </p:spPr>
        <p:txBody>
          <a:bodyPr/>
          <a:lstStyle/>
          <a:p>
            <a:pPr lvl="0"/>
            <a:endParaRPr lang="en-US" noProof="0" smtClean="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Distributed </a:t>
            </a:r>
            <a:r>
              <a:rPr lang="en-US" dirty="0" err="1" smtClean="0"/>
              <a:t>Mem</a:t>
            </a:r>
            <a:endParaRPr lang="en-US" dirty="0"/>
          </a:p>
          <a:p>
            <a:pPr>
              <a:defRPr/>
            </a:pPr>
            <a:r>
              <a:rPr lang="en-US" dirty="0" smtClean="0"/>
              <a:t>Tue </a:t>
            </a:r>
            <a:r>
              <a:rPr lang="en-US" dirty="0" smtClean="0"/>
              <a:t>Feb 26 </a:t>
            </a:r>
            <a:r>
              <a:rPr lang="en-US" dirty="0" smtClean="0"/>
              <a:t>2013</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17696F83-8082-4514-8AA9-864DCCAA623D}"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3"/>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Distributed </a:t>
            </a:r>
            <a:r>
              <a:rPr lang="en-US" dirty="0" err="1" smtClean="0"/>
              <a:t>Mem</a:t>
            </a:r>
            <a:endParaRPr lang="en-US" dirty="0"/>
          </a:p>
          <a:p>
            <a:pPr>
              <a:defRPr/>
            </a:pPr>
            <a:r>
              <a:rPr lang="en-US" dirty="0" smtClean="0"/>
              <a:t>Tue </a:t>
            </a:r>
            <a:r>
              <a:rPr lang="en-US" dirty="0" smtClean="0"/>
              <a:t>Feb 26 </a:t>
            </a:r>
            <a:r>
              <a:rPr lang="en-US" dirty="0" smtClean="0"/>
              <a:t>2013</a:t>
            </a:r>
            <a:endParaRPr lang="en-US" dirty="0"/>
          </a:p>
        </p:txBody>
      </p:sp>
      <p:sp>
        <p:nvSpPr>
          <p:cNvPr id="8" name="Slide Number Placeholder 4"/>
          <p:cNvSpPr>
            <a:spLocks noGrp="1"/>
          </p:cNvSpPr>
          <p:nvPr>
            <p:ph type="sldNum" sz="quarter" idx="11"/>
          </p:nvPr>
        </p:nvSpPr>
        <p:spPr/>
        <p:txBody>
          <a:bodyPr/>
          <a:lstStyle>
            <a:lvl1pPr>
              <a:defRPr smtClean="0"/>
            </a:lvl1pPr>
          </a:lstStyle>
          <a:p>
            <a:pPr>
              <a:defRPr/>
            </a:pPr>
            <a:fld id="{DAFF6522-D39A-4EFB-9FD2-0F43165FD2EE}"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Distributed </a:t>
            </a:r>
            <a:r>
              <a:rPr lang="en-US" dirty="0" err="1" smtClean="0"/>
              <a:t>Mem</a:t>
            </a:r>
            <a:endParaRPr lang="en-US" dirty="0"/>
          </a:p>
          <a:p>
            <a:pPr>
              <a:defRPr/>
            </a:pPr>
            <a:r>
              <a:rPr lang="en-US" dirty="0" smtClean="0"/>
              <a:t>Tue </a:t>
            </a:r>
            <a:r>
              <a:rPr lang="en-US" dirty="0" smtClean="0"/>
              <a:t>Feb 26 </a:t>
            </a:r>
            <a:r>
              <a:rPr lang="en-US" dirty="0" smtClean="0"/>
              <a:t>2013</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BAB2F73B-AF29-4A05-AF7F-4F48D44409C4}"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86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4"/>
          <p:cNvSpPr>
            <a:spLocks noGrp="1"/>
          </p:cNvSpPr>
          <p:nvPr>
            <p:ph type="ftr" sz="quarter" idx="10"/>
          </p:nvPr>
        </p:nvSpPr>
        <p:spPr/>
        <p:txBody>
          <a:bodyPr/>
          <a:lstStyle>
            <a:lvl1pPr>
              <a:defRPr smtClean="0"/>
            </a:lvl1pPr>
          </a:lstStyle>
          <a:p>
            <a:pPr>
              <a:defRPr/>
            </a:pPr>
            <a:r>
              <a:rPr lang="en-US" dirty="0" smtClean="0"/>
              <a:t>Supercomputing in Plain </a:t>
            </a:r>
            <a:r>
              <a:rPr lang="en-US" dirty="0" smtClean="0"/>
              <a:t>English: Distributed </a:t>
            </a:r>
            <a:r>
              <a:rPr lang="en-US" dirty="0" err="1" smtClean="0"/>
              <a:t>Mem</a:t>
            </a:r>
            <a:endParaRPr lang="en-US" dirty="0"/>
          </a:p>
          <a:p>
            <a:pPr>
              <a:defRPr/>
            </a:pPr>
            <a:r>
              <a:rPr lang="en-US" dirty="0" smtClean="0"/>
              <a:t>Tue </a:t>
            </a:r>
            <a:r>
              <a:rPr lang="en-US" dirty="0" smtClean="0"/>
              <a:t>Feb 26 </a:t>
            </a:r>
            <a:r>
              <a:rPr lang="en-US" dirty="0" smtClean="0"/>
              <a:t>2013</a:t>
            </a:r>
            <a:endParaRPr lang="en-US" dirty="0"/>
          </a:p>
        </p:txBody>
      </p:sp>
      <p:sp>
        <p:nvSpPr>
          <p:cNvPr id="9" name="Slide Number Placeholder 5"/>
          <p:cNvSpPr>
            <a:spLocks noGrp="1"/>
          </p:cNvSpPr>
          <p:nvPr>
            <p:ph type="sldNum" sz="quarter" idx="11"/>
          </p:nvPr>
        </p:nvSpPr>
        <p:spPr/>
        <p:txBody>
          <a:bodyPr/>
          <a:lstStyle>
            <a:lvl1pPr>
              <a:defRPr smtClean="0"/>
            </a:lvl1pPr>
          </a:lstStyle>
          <a:p>
            <a:pPr>
              <a:defRPr/>
            </a:pPr>
            <a:fld id="{DA04F282-5D9D-4EB2-A4AC-1849A209E5C3}"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Distributed </a:t>
            </a:r>
            <a:r>
              <a:rPr lang="en-US" dirty="0" err="1" smtClean="0"/>
              <a:t>Mem</a:t>
            </a:r>
            <a:endParaRPr lang="en-US" dirty="0"/>
          </a:p>
          <a:p>
            <a:pPr>
              <a:defRPr/>
            </a:pPr>
            <a:r>
              <a:rPr lang="en-US" dirty="0" smtClean="0"/>
              <a:t>Tue </a:t>
            </a:r>
            <a:r>
              <a:rPr lang="en-US" dirty="0" smtClean="0"/>
              <a:t>Feb 26 </a:t>
            </a:r>
            <a:r>
              <a:rPr lang="en-US" dirty="0" smtClean="0"/>
              <a:t>2013</a:t>
            </a:r>
            <a:endParaRPr lang="en-US" dirty="0"/>
          </a:p>
        </p:txBody>
      </p:sp>
      <p:sp>
        <p:nvSpPr>
          <p:cNvPr id="8" name="Rectangle 13"/>
          <p:cNvSpPr>
            <a:spLocks noGrp="1" noChangeArrowheads="1"/>
          </p:cNvSpPr>
          <p:nvPr>
            <p:ph type="sldNum" sz="quarter" idx="11"/>
          </p:nvPr>
        </p:nvSpPr>
        <p:spPr>
          <a:ln/>
        </p:spPr>
        <p:txBody>
          <a:bodyPr/>
          <a:lstStyle>
            <a:lvl1pPr>
              <a:defRPr/>
            </a:lvl1pPr>
          </a:lstStyle>
          <a:p>
            <a:pPr>
              <a:defRPr/>
            </a:pPr>
            <a:fld id="{A54AFA57-DB10-4D8E-B495-9E7DF239E09B}"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 name="Footer Placeholder 2"/>
          <p:cNvSpPr>
            <a:spLocks noGrp="1"/>
          </p:cNvSpPr>
          <p:nvPr>
            <p:ph type="ftr" sz="quarter" idx="10"/>
          </p:nvPr>
        </p:nvSpPr>
        <p:spPr/>
        <p:txBody>
          <a:bodyPr/>
          <a:lstStyle>
            <a:lvl1pPr>
              <a:defRPr dirty="0" smtClean="0"/>
            </a:lvl1pPr>
          </a:lstStyle>
          <a:p>
            <a:pPr>
              <a:defRPr/>
            </a:pPr>
            <a:r>
              <a:rPr lang="en-US" dirty="0" smtClean="0"/>
              <a:t>Supercomputing in Plain </a:t>
            </a:r>
            <a:r>
              <a:rPr lang="en-US" dirty="0" smtClean="0"/>
              <a:t>English: Distributed </a:t>
            </a:r>
            <a:r>
              <a:rPr lang="en-US" dirty="0" err="1" smtClean="0"/>
              <a:t>Mem</a:t>
            </a:r>
            <a:endParaRPr lang="en-US" dirty="0" smtClean="0"/>
          </a:p>
          <a:p>
            <a:pPr>
              <a:defRPr/>
            </a:pPr>
            <a:r>
              <a:rPr lang="en-US" dirty="0" smtClean="0"/>
              <a:t>Tue </a:t>
            </a:r>
            <a:r>
              <a:rPr lang="en-US" dirty="0" smtClean="0"/>
              <a:t>Feb 26 </a:t>
            </a:r>
            <a:r>
              <a:rPr lang="en-US" dirty="0" smtClean="0"/>
              <a:t>2013</a:t>
            </a:r>
            <a:endParaRPr lang="en-US" dirty="0"/>
          </a:p>
        </p:txBody>
      </p:sp>
      <p:sp>
        <p:nvSpPr>
          <p:cNvPr id="4" name="Rectangle 3"/>
          <p:cNvSpPr/>
          <p:nvPr userDrawn="1"/>
        </p:nvSpPr>
        <p:spPr bwMode="auto">
          <a:xfrm>
            <a:off x="6324600" y="6096000"/>
            <a:ext cx="152400" cy="762000"/>
          </a:xfrm>
          <a:prstGeom prst="rect">
            <a:avLst/>
          </a:prstGeom>
          <a:solidFill>
            <a:schemeClr val="bg1"/>
          </a:solidFill>
          <a:ln w="9525" cap="flat" cmpd="sng" algn="ctr">
            <a:noFill/>
            <a:prstDash val="solid"/>
            <a:miter lim="800000"/>
            <a:headEnd type="none" w="med" len="med"/>
            <a:tailEnd type="none" w="med" len="med"/>
          </a:ln>
          <a:effectLst/>
        </p:spPr>
        <p:txBody>
          <a:bodyPr wrap="none"/>
          <a:lstStyle/>
          <a:p>
            <a:pPr>
              <a:defRPr/>
            </a:pP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Distributed </a:t>
            </a:r>
            <a:r>
              <a:rPr lang="en-US" dirty="0" err="1" smtClean="0"/>
              <a:t>Mem</a:t>
            </a:r>
            <a:endParaRPr lang="en-US" dirty="0"/>
          </a:p>
          <a:p>
            <a:pPr>
              <a:defRPr/>
            </a:pPr>
            <a:r>
              <a:rPr lang="en-US" dirty="0" smtClean="0"/>
              <a:t>Tue </a:t>
            </a:r>
            <a:r>
              <a:rPr lang="en-US" dirty="0" smtClean="0"/>
              <a:t>Feb 26 </a:t>
            </a:r>
            <a:r>
              <a:rPr lang="en-US" dirty="0" smtClean="0"/>
              <a:t>2013</a:t>
            </a:r>
            <a:endParaRPr lang="en-US" dirty="0"/>
          </a:p>
        </p:txBody>
      </p:sp>
      <p:sp>
        <p:nvSpPr>
          <p:cNvPr id="3" name="Rectangle 13"/>
          <p:cNvSpPr>
            <a:spLocks noGrp="1" noChangeArrowheads="1"/>
          </p:cNvSpPr>
          <p:nvPr>
            <p:ph type="sldNum" sz="quarter" idx="11"/>
          </p:nvPr>
        </p:nvSpPr>
        <p:spPr>
          <a:ln/>
        </p:spPr>
        <p:txBody>
          <a:bodyPr/>
          <a:lstStyle>
            <a:lvl1pPr>
              <a:defRPr/>
            </a:lvl1pPr>
          </a:lstStyle>
          <a:p>
            <a:pPr>
              <a:defRPr/>
            </a:pPr>
            <a:fld id="{C27E5F05-49DD-403D-8B1B-C58F7D6A2F66}"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Distributed </a:t>
            </a:r>
            <a:r>
              <a:rPr lang="en-US" dirty="0" err="1" smtClean="0"/>
              <a:t>Mem</a:t>
            </a:r>
            <a:endParaRPr lang="en-US" dirty="0"/>
          </a:p>
          <a:p>
            <a:pPr>
              <a:defRPr/>
            </a:pPr>
            <a:r>
              <a:rPr lang="en-US" dirty="0" smtClean="0"/>
              <a:t>Tue </a:t>
            </a:r>
            <a:r>
              <a:rPr lang="en-US" dirty="0" smtClean="0"/>
              <a:t>Feb 26 </a:t>
            </a:r>
            <a:r>
              <a:rPr lang="en-US" dirty="0" smtClean="0"/>
              <a:t>2013</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9E7A33A4-B068-4571-97F3-222EF8233FBE}"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ftr" sz="quarter" idx="10"/>
          </p:nvPr>
        </p:nvSpPr>
        <p:spPr>
          <a:ln/>
        </p:spPr>
        <p:txBody>
          <a:bodyPr/>
          <a:lstStyle>
            <a:lvl1pPr>
              <a:defRPr/>
            </a:lvl1pPr>
          </a:lstStyle>
          <a:p>
            <a:pPr>
              <a:defRPr/>
            </a:pPr>
            <a:r>
              <a:rPr lang="en-US" dirty="0" smtClean="0"/>
              <a:t>Supercomputing in Plain </a:t>
            </a:r>
            <a:r>
              <a:rPr lang="en-US" dirty="0" smtClean="0"/>
              <a:t>English: Distributed </a:t>
            </a:r>
            <a:r>
              <a:rPr lang="en-US" dirty="0" err="1" smtClean="0"/>
              <a:t>Mem</a:t>
            </a:r>
            <a:endParaRPr lang="en-US" dirty="0"/>
          </a:p>
          <a:p>
            <a:pPr>
              <a:defRPr/>
            </a:pPr>
            <a:r>
              <a:rPr lang="en-US" dirty="0" smtClean="0"/>
              <a:t>Tue </a:t>
            </a:r>
            <a:r>
              <a:rPr lang="en-US" dirty="0" smtClean="0"/>
              <a:t>Feb 26 </a:t>
            </a:r>
            <a:r>
              <a:rPr lang="en-US" dirty="0" smtClean="0"/>
              <a:t>2013</a:t>
            </a:r>
            <a:endParaRPr lang="en-US" dirty="0"/>
          </a:p>
        </p:txBody>
      </p:sp>
      <p:sp>
        <p:nvSpPr>
          <p:cNvPr id="6" name="Rectangle 13"/>
          <p:cNvSpPr>
            <a:spLocks noGrp="1" noChangeArrowheads="1"/>
          </p:cNvSpPr>
          <p:nvPr>
            <p:ph type="sldNum" sz="quarter" idx="11"/>
          </p:nvPr>
        </p:nvSpPr>
        <p:spPr>
          <a:ln/>
        </p:spPr>
        <p:txBody>
          <a:bodyPr/>
          <a:lstStyle>
            <a:lvl1pPr>
              <a:defRPr/>
            </a:lvl1pPr>
          </a:lstStyle>
          <a:p>
            <a:pPr>
              <a:defRPr/>
            </a:pPr>
            <a:fld id="{12CCE84F-D98D-47F7-A4D6-21F3EE13A38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jpe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80" name="Rectangle 12"/>
          <p:cNvSpPr>
            <a:spLocks noGrp="1" noChangeArrowheads="1"/>
          </p:cNvSpPr>
          <p:nvPr>
            <p:ph type="ftr" sz="quarter" idx="3"/>
          </p:nvPr>
        </p:nvSpPr>
        <p:spPr bwMode="auto">
          <a:xfrm>
            <a:off x="2633663" y="6172200"/>
            <a:ext cx="3995737"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smtClean="0"/>
            </a:lvl1pPr>
          </a:lstStyle>
          <a:p>
            <a:pPr>
              <a:defRPr/>
            </a:pPr>
            <a:r>
              <a:rPr lang="en-US" dirty="0" smtClean="0"/>
              <a:t>Supercomputing in Plain </a:t>
            </a:r>
            <a:r>
              <a:rPr lang="en-US" dirty="0" smtClean="0"/>
              <a:t>English: Distributed </a:t>
            </a:r>
            <a:r>
              <a:rPr lang="en-US" dirty="0" err="1" smtClean="0"/>
              <a:t>Mem</a:t>
            </a:r>
            <a:endParaRPr lang="en-US" dirty="0" smtClean="0"/>
          </a:p>
          <a:p>
            <a:pPr>
              <a:defRPr/>
            </a:pPr>
            <a:r>
              <a:rPr lang="en-US" dirty="0" smtClean="0"/>
              <a:t>Tue </a:t>
            </a:r>
            <a:r>
              <a:rPr lang="en-US" dirty="0" smtClean="0"/>
              <a:t>Feb 26 </a:t>
            </a:r>
            <a:r>
              <a:rPr lang="en-US" dirty="0" smtClean="0"/>
              <a:t>2013</a:t>
            </a:r>
            <a:endParaRPr lang="en-US" dirty="0"/>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smtClean="0"/>
            </a:lvl1pPr>
          </a:lstStyle>
          <a:p>
            <a:pPr>
              <a:defRPr/>
            </a:pPr>
            <a:fld id="{33E90D56-9F13-476E-9C0C-A76A957C9F52}" type="slidenum">
              <a:rPr lang="en-US"/>
              <a:pPr>
                <a:defRPr/>
              </a:pPr>
              <a:t>‹#›</a:t>
            </a:fld>
            <a:endParaRPr lang="en-US"/>
          </a:p>
        </p:txBody>
      </p:sp>
      <p:pic>
        <p:nvPicPr>
          <p:cNvPr id="3084" name="Picture 15" descr="ou201_logo"/>
          <p:cNvPicPr>
            <a:picLocks noChangeAspect="1" noChangeArrowheads="1"/>
          </p:cNvPicPr>
          <p:nvPr userDrawn="1"/>
        </p:nvPicPr>
        <p:blipFill>
          <a:blip r:embed="rId16" cstate="print"/>
          <a:srcRect/>
          <a:stretch>
            <a:fillRect/>
          </a:stretch>
        </p:blipFill>
        <p:spPr bwMode="auto">
          <a:xfrm>
            <a:off x="1066800" y="6175524"/>
            <a:ext cx="393700" cy="538163"/>
          </a:xfrm>
          <a:prstGeom prst="rect">
            <a:avLst/>
          </a:prstGeom>
          <a:noFill/>
          <a:ln w="9525">
            <a:noFill/>
            <a:miter lim="800000"/>
            <a:headEnd/>
            <a:tailEnd/>
          </a:ln>
        </p:spPr>
      </p:pic>
      <p:pic>
        <p:nvPicPr>
          <p:cNvPr id="3085" name="Picture 35" descr="oscer_logo_crimson_20060918"/>
          <p:cNvPicPr>
            <a:picLocks noChangeAspect="1" noChangeArrowheads="1"/>
          </p:cNvPicPr>
          <p:nvPr userDrawn="1"/>
        </p:nvPicPr>
        <p:blipFill>
          <a:blip r:embed="rId17" cstate="print"/>
          <a:srcRect/>
          <a:stretch>
            <a:fillRect/>
          </a:stretch>
        </p:blipFill>
        <p:spPr bwMode="auto">
          <a:xfrm>
            <a:off x="228600" y="6127899"/>
            <a:ext cx="776288" cy="547688"/>
          </a:xfrm>
          <a:prstGeom prst="rect">
            <a:avLst/>
          </a:prstGeom>
          <a:noFill/>
          <a:ln w="9525">
            <a:noFill/>
            <a:miter lim="800000"/>
            <a:headEnd/>
            <a:tailEnd/>
          </a:ln>
        </p:spPr>
      </p:pic>
      <p:pic>
        <p:nvPicPr>
          <p:cNvPr id="3086" name="Picture 39" descr="ouit_logo_small"/>
          <p:cNvPicPr>
            <a:picLocks noChangeAspect="1" noChangeArrowheads="1"/>
          </p:cNvPicPr>
          <p:nvPr userDrawn="1"/>
        </p:nvPicPr>
        <p:blipFill>
          <a:blip r:embed="rId18" cstate="print"/>
          <a:srcRect/>
          <a:stretch>
            <a:fillRect/>
          </a:stretch>
        </p:blipFill>
        <p:spPr bwMode="auto">
          <a:xfrm>
            <a:off x="1447800" y="6127899"/>
            <a:ext cx="1143000" cy="598488"/>
          </a:xfrm>
          <a:prstGeom prst="rect">
            <a:avLst/>
          </a:prstGeom>
          <a:noFill/>
          <a:ln w="9525">
            <a:noFill/>
            <a:miter lim="800000"/>
            <a:headEnd/>
            <a:tailEnd/>
          </a:ln>
        </p:spPr>
      </p:pic>
      <p:sp>
        <p:nvSpPr>
          <p:cNvPr id="58375" name="Rectangle 7"/>
          <p:cNvSpPr>
            <a:spLocks noChangeArrowheads="1"/>
          </p:cNvSpPr>
          <p:nvPr userDrawn="1"/>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pPr>
              <a:defRPr/>
            </a:pPr>
            <a:endParaRPr kumimoji="1" lang="en-US" sz="2400">
              <a:latin typeface="Tahoma" pitchFamily="34" charset="0"/>
            </a:endParaRPr>
          </a:p>
        </p:txBody>
      </p:sp>
      <p:sp>
        <p:nvSpPr>
          <p:cNvPr id="58376" name="Rectangle 8"/>
          <p:cNvSpPr>
            <a:spLocks noChangeArrowheads="1"/>
          </p:cNvSpPr>
          <p:nvPr userDrawn="1"/>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kumimoji="1" lang="en-US" sz="2400">
              <a:latin typeface="Tahoma" pitchFamily="34" charset="0"/>
            </a:endParaRPr>
          </a:p>
        </p:txBody>
      </p:sp>
      <p:sp>
        <p:nvSpPr>
          <p:cNvPr id="3079" name="Rectangle 9"/>
          <p:cNvSpPr>
            <a:spLocks noGrp="1" noChangeArrowheads="1"/>
          </p:cNvSpPr>
          <p:nvPr userDrawn="1">
            <p:ph type="title"/>
          </p:nvPr>
        </p:nvSpPr>
        <p:spPr bwMode="auto">
          <a:xfrm>
            <a:off x="762000" y="457200"/>
            <a:ext cx="8021638" cy="677863"/>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3080" name="Rectangle 10"/>
          <p:cNvSpPr>
            <a:spLocks noGrp="1" noChangeArrowheads="1"/>
          </p:cNvSpPr>
          <p:nvPr userDrawn="1">
            <p:ph type="body" idx="1"/>
          </p:nvPr>
        </p:nvSpPr>
        <p:spPr bwMode="auto">
          <a:xfrm>
            <a:off x="609600" y="1371600"/>
            <a:ext cx="7924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pic>
        <p:nvPicPr>
          <p:cNvPr id="19" name="Picture 15" descr="ou201_logo"/>
          <p:cNvPicPr>
            <a:picLocks noChangeAspect="1" noChangeArrowheads="1"/>
          </p:cNvPicPr>
          <p:nvPr userDrawn="1"/>
        </p:nvPicPr>
        <p:blipFill>
          <a:blip r:embed="rId16" cstate="print"/>
          <a:srcRect/>
          <a:stretch>
            <a:fillRect/>
          </a:stretch>
        </p:blipFill>
        <p:spPr bwMode="auto">
          <a:xfrm>
            <a:off x="178904" y="609600"/>
            <a:ext cx="393700" cy="538163"/>
          </a:xfrm>
          <a:prstGeom prst="rect">
            <a:avLst/>
          </a:prstGeom>
          <a:noFill/>
          <a:ln w="9525">
            <a:noFill/>
            <a:miter lim="800000"/>
            <a:headEnd/>
            <a:tailEnd/>
          </a:ln>
        </p:spPr>
      </p:pic>
      <p:pic>
        <p:nvPicPr>
          <p:cNvPr id="13" name="Picture 12"/>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7315200" y="6192987"/>
            <a:ext cx="692285" cy="533400"/>
          </a:xfrm>
          <a:prstGeom prst="rect">
            <a:avLst/>
          </a:prstGeom>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78" r:id="rId3"/>
    <p:sldLayoutId id="2147483687" r:id="rId4"/>
    <p:sldLayoutId id="2147483679" r:id="rId5"/>
    <p:sldLayoutId id="2147483688" r:id="rId6"/>
    <p:sldLayoutId id="2147483680" r:id="rId7"/>
    <p:sldLayoutId id="2147483681" r:id="rId8"/>
    <p:sldLayoutId id="2147483682" r:id="rId9"/>
    <p:sldLayoutId id="2147483683" r:id="rId10"/>
    <p:sldLayoutId id="2147483684" r:id="rId11"/>
    <p:sldLayoutId id="2147483689" r:id="rId12"/>
    <p:sldLayoutId id="2147483690" r:id="rId13"/>
    <p:sldLayoutId id="2147483691" r:id="rId14"/>
  </p:sldLayoutIdLst>
  <p:transition/>
  <p:hf hdr="0" dt="0"/>
  <p:txStyles>
    <p:titleStyle>
      <a:lvl1pPr algn="ctr" rtl="0" eaLnBrk="0" fontAlgn="base" hangingPunct="0">
        <a:spcBef>
          <a:spcPct val="0"/>
        </a:spcBef>
        <a:spcAft>
          <a:spcPct val="0"/>
        </a:spcAft>
        <a:defRPr sz="4000" b="1">
          <a:solidFill>
            <a:schemeClr val="tx2"/>
          </a:solidFill>
          <a:latin typeface="+mj-lt"/>
          <a:ea typeface="+mj-ea"/>
          <a:cs typeface="+mj-cs"/>
        </a:defRPr>
      </a:lvl1pPr>
      <a:lvl2pPr algn="ctr" rtl="0" eaLnBrk="0" fontAlgn="base" hangingPunct="0">
        <a:spcBef>
          <a:spcPct val="0"/>
        </a:spcBef>
        <a:spcAft>
          <a:spcPct val="0"/>
        </a:spcAft>
        <a:defRPr sz="4000" b="1">
          <a:solidFill>
            <a:schemeClr val="tx2"/>
          </a:solidFill>
          <a:latin typeface="Times New Roman" pitchFamily="18" charset="0"/>
        </a:defRPr>
      </a:lvl2pPr>
      <a:lvl3pPr algn="ctr" rtl="0" eaLnBrk="0" fontAlgn="base" hangingPunct="0">
        <a:spcBef>
          <a:spcPct val="0"/>
        </a:spcBef>
        <a:spcAft>
          <a:spcPct val="0"/>
        </a:spcAft>
        <a:defRPr sz="4000" b="1">
          <a:solidFill>
            <a:schemeClr val="tx2"/>
          </a:solidFill>
          <a:latin typeface="Times New Roman" pitchFamily="18" charset="0"/>
        </a:defRPr>
      </a:lvl3pPr>
      <a:lvl4pPr algn="ctr" rtl="0" eaLnBrk="0" fontAlgn="base" hangingPunct="0">
        <a:spcBef>
          <a:spcPct val="0"/>
        </a:spcBef>
        <a:spcAft>
          <a:spcPct val="0"/>
        </a:spcAft>
        <a:defRPr sz="4000" b="1">
          <a:solidFill>
            <a:schemeClr val="tx2"/>
          </a:solidFill>
          <a:latin typeface="Times New Roman" pitchFamily="18" charset="0"/>
        </a:defRPr>
      </a:lvl4pPr>
      <a:lvl5pPr algn="ctr" rtl="0" eaLnBrk="0" fontAlgn="base" hangingPunct="0">
        <a:spcBef>
          <a:spcPct val="0"/>
        </a:spcBef>
        <a:spcAft>
          <a:spcPct val="0"/>
        </a:spcAft>
        <a:defRPr sz="4000" b="1">
          <a:solidFill>
            <a:schemeClr val="tx2"/>
          </a:solidFill>
          <a:latin typeface="Times New Roman" pitchFamily="18" charset="0"/>
        </a:defRPr>
      </a:lvl5pPr>
      <a:lvl6pPr marL="457200" algn="ctr" rtl="0" fontAlgn="base">
        <a:spcBef>
          <a:spcPct val="0"/>
        </a:spcBef>
        <a:spcAft>
          <a:spcPct val="0"/>
        </a:spcAft>
        <a:defRPr sz="4000" b="1">
          <a:solidFill>
            <a:schemeClr val="tx2"/>
          </a:solidFill>
          <a:latin typeface="Times New Roman" pitchFamily="18" charset="0"/>
        </a:defRPr>
      </a:lvl6pPr>
      <a:lvl7pPr marL="914400" algn="ctr" rtl="0" fontAlgn="base">
        <a:spcBef>
          <a:spcPct val="0"/>
        </a:spcBef>
        <a:spcAft>
          <a:spcPct val="0"/>
        </a:spcAft>
        <a:defRPr sz="4000" b="1">
          <a:solidFill>
            <a:schemeClr val="tx2"/>
          </a:solidFill>
          <a:latin typeface="Times New Roman" pitchFamily="18" charset="0"/>
        </a:defRPr>
      </a:lvl7pPr>
      <a:lvl8pPr marL="1371600" algn="ctr" rtl="0" fontAlgn="base">
        <a:spcBef>
          <a:spcPct val="0"/>
        </a:spcBef>
        <a:spcAft>
          <a:spcPct val="0"/>
        </a:spcAft>
        <a:defRPr sz="4000" b="1">
          <a:solidFill>
            <a:schemeClr val="tx2"/>
          </a:solidFill>
          <a:latin typeface="Times New Roman" pitchFamily="18" charset="0"/>
        </a:defRPr>
      </a:lvl8pPr>
      <a:lvl9pPr marL="1828800" algn="ctr" rtl="0" fontAlgn="base">
        <a:spcBef>
          <a:spcPct val="0"/>
        </a:spcBef>
        <a:spcAft>
          <a:spcPct val="0"/>
        </a:spcAft>
        <a:defRPr sz="40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rgbClr val="333399"/>
        </a:buClr>
        <a:buSzPct val="60000"/>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SzPct val="55000"/>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008000"/>
        </a:buClr>
        <a:buSzPct val="50000"/>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CC6600"/>
        </a:buClr>
        <a:buSzPct val="55000"/>
        <a:buFont typeface="Wingdings" pitchFamily="2" charset="2"/>
        <a:buChar char="n"/>
        <a:defRPr>
          <a:solidFill>
            <a:schemeClr val="tx1"/>
          </a:solidFill>
          <a:latin typeface="+mn-lt"/>
        </a:defRPr>
      </a:lvl4pPr>
      <a:lvl5pPr marL="2057400" indent="-228600" algn="l" rtl="0" eaLnBrk="0" fontAlgn="base" hangingPunct="0">
        <a:spcBef>
          <a:spcPct val="20000"/>
        </a:spcBef>
        <a:spcAft>
          <a:spcPct val="0"/>
        </a:spcAft>
        <a:buClr>
          <a:srgbClr val="800080"/>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rgbClr val="800080"/>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7.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hyperlink" Target="mailto:sipe2013@gmail.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hneeman@ou.edu" TargetMode="External"/><Relationship Id="rId2" Type="http://schemas.openxmlformats.org/officeDocument/2006/relationships/hyperlink" Target="http://www.oscer.ou.edu/educatio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hneeman@ou.edu"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7.png"/><Relationship Id="rId3" Type="http://schemas.openxmlformats.org/officeDocument/2006/relationships/image" Target="../media/image8.jpeg"/><Relationship Id="rId7" Type="http://schemas.openxmlformats.org/officeDocument/2006/relationships/image" Target="../media/image12.jpeg"/><Relationship Id="rId12" Type="http://schemas.openxmlformats.org/officeDocument/2006/relationships/image" Target="../media/image16.pn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11.jpeg"/><Relationship Id="rId11" Type="http://schemas.openxmlformats.org/officeDocument/2006/relationships/image" Target="../media/image15.jpeg"/><Relationship Id="rId5" Type="http://schemas.openxmlformats.org/officeDocument/2006/relationships/image" Target="../media/image10.jpeg"/><Relationship Id="rId10" Type="http://schemas.openxmlformats.org/officeDocument/2006/relationships/hyperlink" Target="http://symposium2013.oscer.ou.edu/" TargetMode="External"/><Relationship Id="rId4" Type="http://schemas.openxmlformats.org/officeDocument/2006/relationships/image" Target="../media/image9.jpeg"/><Relationship Id="rId9" Type="http://schemas.openxmlformats.org/officeDocument/2006/relationships/image" Target="../media/image14.jpe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9.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slideLayout" Target="../slideLayouts/slideLayout2.xml"/><Relationship Id="rId4" Type="http://schemas.openxmlformats.org/officeDocument/2006/relationships/image" Target="../media/image20.w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youtube.com/watch?v=8k1UOEYIQRo"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1.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slideLayout" Target="../slideLayouts/slideLayout13.xml"/><Relationship Id="rId1" Type="http://schemas.openxmlformats.org/officeDocument/2006/relationships/tags" Target="../tags/tag10.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8.xml"/><Relationship Id="rId1" Type="http://schemas.openxmlformats.org/officeDocument/2006/relationships/tags" Target="../tags/tag17.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tags" Target="../tags/tag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6.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5.xml.rels><?xml version="1.0" encoding="UTF-8" standalone="yes"?>
<Relationships xmlns="http://schemas.openxmlformats.org/package/2006/relationships"><Relationship Id="rId3" Type="http://schemas.openxmlformats.org/officeDocument/2006/relationships/hyperlink" Target="https://vcenter.njvid.net/videos/livestreams/page1/" TargetMode="External"/><Relationship Id="rId2" Type="http://schemas.openxmlformats.org/officeDocument/2006/relationships/hyperlink" Target="http://www.onenet.net/technical-resources/video/sipe-strea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2.xml"/></Relationships>
</file>

<file path=ppt/slides/_rels/slide5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4.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5.xml"/></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6.xml"/></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7.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9.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1.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2.xml"/></Relationships>
</file>

<file path=ppt/slides/_rels/slide6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3.xml"/></Relationships>
</file>

<file path=ppt/slides/_rels/slide6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4.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5.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6.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8.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9.xm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0.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7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2.xml"/></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3.xml"/></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4.xml"/></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5.xml"/></Relationships>
</file>

<file path=ppt/slides/_rels/slide7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7.xml"/></Relationships>
</file>

<file path=ppt/slides/_rels/slide8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8.xml"/></Relationships>
</file>

<file path=ppt/slides/_rels/slide8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9.xml"/></Relationships>
</file>

<file path=ppt/slides/_rels/slide8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0.xml"/></Relationships>
</file>

<file path=ppt/slides/_rels/slide8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1.xml"/></Relationships>
</file>

<file path=ppt/slides/_rels/slide8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2.xml"/></Relationships>
</file>

<file path=ppt/slides/_rels/slide8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3.xml"/></Relationships>
</file>

<file path=ppt/slides/_rels/slide87.xml.rels><?xml version="1.0" encoding="UTF-8" standalone="yes"?>
<Relationships xmlns="http://schemas.openxmlformats.org/package/2006/relationships"><Relationship Id="rId8" Type="http://schemas.openxmlformats.org/officeDocument/2006/relationships/image" Target="../media/image13.jpeg"/><Relationship Id="rId13" Type="http://schemas.openxmlformats.org/officeDocument/2006/relationships/image" Target="../media/image17.png"/><Relationship Id="rId3" Type="http://schemas.openxmlformats.org/officeDocument/2006/relationships/image" Target="../media/image8.jpeg"/><Relationship Id="rId7" Type="http://schemas.openxmlformats.org/officeDocument/2006/relationships/image" Target="../media/image12.jpeg"/><Relationship Id="rId12" Type="http://schemas.openxmlformats.org/officeDocument/2006/relationships/image" Target="../media/image16.png"/><Relationship Id="rId2" Type="http://schemas.openxmlformats.org/officeDocument/2006/relationships/slideLayout" Target="../slideLayouts/slideLayout2.xml"/><Relationship Id="rId1" Type="http://schemas.openxmlformats.org/officeDocument/2006/relationships/tags" Target="../tags/tag64.xml"/><Relationship Id="rId6" Type="http://schemas.openxmlformats.org/officeDocument/2006/relationships/image" Target="../media/image11.jpeg"/><Relationship Id="rId11" Type="http://schemas.openxmlformats.org/officeDocument/2006/relationships/image" Target="../media/image15.jpeg"/><Relationship Id="rId5" Type="http://schemas.openxmlformats.org/officeDocument/2006/relationships/image" Target="../media/image10.jpeg"/><Relationship Id="rId10" Type="http://schemas.openxmlformats.org/officeDocument/2006/relationships/hyperlink" Target="http://symposium2013.oscer.ou.edu/" TargetMode="External"/><Relationship Id="rId4" Type="http://schemas.openxmlformats.org/officeDocument/2006/relationships/image" Target="../media/image9.jpeg"/><Relationship Id="rId9" Type="http://schemas.openxmlformats.org/officeDocument/2006/relationships/image" Target="../media/image14.jpeg"/></Relationships>
</file>

<file path=ppt/slides/_rels/slide8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6.xml"/><Relationship Id="rId1" Type="http://schemas.openxmlformats.org/officeDocument/2006/relationships/tags" Target="../tags/tag65.xml"/><Relationship Id="rId4" Type="http://schemas.openxmlformats.org/officeDocument/2006/relationships/hyperlink" Target="http://www.oscer.ou.edu/" TargetMode="External"/></Relationships>
</file>

<file path=ppt/slides/_rels/slide8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6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1000" y="4724400"/>
            <a:ext cx="152400" cy="1676400"/>
          </a:xfrm>
          <a:prstGeom prst="rect">
            <a:avLst/>
          </a:prstGeom>
          <a:solidFill>
            <a:schemeClr val="bg1"/>
          </a:solidFill>
          <a:ln w="9525">
            <a:noFill/>
            <a:miter lim="800000"/>
            <a:headEnd/>
            <a:tailEnd/>
          </a:ln>
        </p:spPr>
        <p:txBody>
          <a:bodyPr wrap="none" anchor="ctr"/>
          <a:lstStyle/>
          <a:p>
            <a:endParaRPr lang="en-US"/>
          </a:p>
        </p:txBody>
      </p:sp>
      <p:sp>
        <p:nvSpPr>
          <p:cNvPr id="449540" name="Rectangle 4"/>
          <p:cNvSpPr>
            <a:spLocks noGrp="1" noChangeArrowheads="1"/>
          </p:cNvSpPr>
          <p:nvPr>
            <p:ph type="ctrTitle"/>
          </p:nvPr>
        </p:nvSpPr>
        <p:spPr>
          <a:xfrm>
            <a:off x="685800" y="933448"/>
            <a:ext cx="7924800" cy="2362200"/>
          </a:xfrm>
        </p:spPr>
        <p:txBody>
          <a:bodyPr/>
          <a:lstStyle/>
          <a:p>
            <a:pPr eaLnBrk="1" hangingPunct="1">
              <a:lnSpc>
                <a:spcPct val="80000"/>
              </a:lnSpc>
              <a:defRPr/>
            </a:pPr>
            <a:r>
              <a:rPr lang="en-US" sz="4800" dirty="0" smtClean="0">
                <a:effectLst>
                  <a:outerShdw blurRad="38100" dist="38100" dir="2700000" algn="tl">
                    <a:srgbClr val="C0C0C0"/>
                  </a:outerShdw>
                </a:effectLst>
                <a:latin typeface="Arial Black" pitchFamily="34" charset="0"/>
              </a:rPr>
              <a:t>Supercomputing</a:t>
            </a:r>
            <a:br>
              <a:rPr lang="en-US" sz="4800" dirty="0" smtClean="0">
                <a:effectLst>
                  <a:outerShdw blurRad="38100" dist="38100" dir="2700000" algn="tl">
                    <a:srgbClr val="C0C0C0"/>
                  </a:outerShdw>
                </a:effectLst>
                <a:latin typeface="Arial Black" pitchFamily="34" charset="0"/>
              </a:rPr>
            </a:br>
            <a:r>
              <a:rPr lang="en-US" sz="4800" dirty="0" smtClean="0">
                <a:effectLst>
                  <a:outerShdw blurRad="38100" dist="38100" dir="2700000" algn="tl">
                    <a:srgbClr val="C0C0C0"/>
                  </a:outerShdw>
                </a:effectLst>
                <a:latin typeface="Arial Black" pitchFamily="34" charset="0"/>
              </a:rPr>
              <a:t>in Plain English</a:t>
            </a:r>
            <a:br>
              <a:rPr lang="en-US" sz="4800" dirty="0" smtClean="0">
                <a:effectLst>
                  <a:outerShdw blurRad="38100" dist="38100" dir="2700000" algn="tl">
                    <a:srgbClr val="C0C0C0"/>
                  </a:outerShdw>
                </a:effectLst>
                <a:latin typeface="Arial Black" pitchFamily="34" charset="0"/>
              </a:rPr>
            </a:br>
            <a:r>
              <a:rPr lang="en-US" sz="3600" dirty="0" smtClean="0">
                <a:solidFill>
                  <a:schemeClr val="tx1"/>
                </a:solidFill>
              </a:rPr>
              <a:t>Distributed Multiprocessing</a:t>
            </a:r>
            <a:endParaRPr lang="en-US" sz="5400" dirty="0" smtClean="0">
              <a:effectLst>
                <a:outerShdw blurRad="38100" dist="38100" dir="2700000" algn="tl">
                  <a:srgbClr val="C0C0C0"/>
                </a:outerShdw>
              </a:effectLst>
              <a:latin typeface="Arial Black" pitchFamily="34" charset="0"/>
            </a:endParaRPr>
          </a:p>
        </p:txBody>
      </p:sp>
      <p:sp>
        <p:nvSpPr>
          <p:cNvPr id="11268" name="Rectangle 5"/>
          <p:cNvSpPr>
            <a:spLocks noGrp="1" noChangeArrowheads="1"/>
          </p:cNvSpPr>
          <p:nvPr>
            <p:ph type="subTitle" idx="1"/>
          </p:nvPr>
        </p:nvSpPr>
        <p:spPr>
          <a:xfrm>
            <a:off x="609600" y="3238500"/>
            <a:ext cx="8001000" cy="1600200"/>
          </a:xfrm>
        </p:spPr>
        <p:txBody>
          <a:bodyPr/>
          <a:lstStyle/>
          <a:p>
            <a:pPr eaLnBrk="1" hangingPunct="1">
              <a:lnSpc>
                <a:spcPct val="90000"/>
              </a:lnSpc>
              <a:spcBef>
                <a:spcPts val="0"/>
              </a:spcBef>
            </a:pPr>
            <a:r>
              <a:rPr lang="en-US" b="1" dirty="0" smtClean="0"/>
              <a:t>Henry Neeman, Director</a:t>
            </a:r>
          </a:p>
          <a:p>
            <a:pPr eaLnBrk="1" hangingPunct="1">
              <a:lnSpc>
                <a:spcPct val="90000"/>
              </a:lnSpc>
              <a:spcBef>
                <a:spcPts val="0"/>
              </a:spcBef>
            </a:pPr>
            <a:r>
              <a:rPr lang="en-US" sz="2200" b="1" dirty="0" smtClean="0"/>
              <a:t>OU Supercomputing Center for Education &amp; Research (OSCER)</a:t>
            </a:r>
          </a:p>
          <a:p>
            <a:pPr eaLnBrk="1" hangingPunct="1">
              <a:lnSpc>
                <a:spcPct val="90000"/>
              </a:lnSpc>
              <a:spcBef>
                <a:spcPts val="0"/>
              </a:spcBef>
            </a:pPr>
            <a:r>
              <a:rPr lang="en-US" sz="2000" b="1" dirty="0" smtClean="0"/>
              <a:t>University of Oklahoma</a:t>
            </a:r>
          </a:p>
          <a:p>
            <a:pPr eaLnBrk="1" hangingPunct="1">
              <a:spcBef>
                <a:spcPts val="0"/>
              </a:spcBef>
            </a:pPr>
            <a:r>
              <a:rPr lang="en-US" sz="1800" b="1" dirty="0" smtClean="0"/>
              <a:t>Tuesday February </a:t>
            </a:r>
            <a:r>
              <a:rPr lang="en-US" sz="1800" b="1" dirty="0" smtClean="0"/>
              <a:t>26</a:t>
            </a:r>
            <a:r>
              <a:rPr lang="en-US" sz="1800" b="1" dirty="0" smtClean="0"/>
              <a:t> </a:t>
            </a:r>
            <a:r>
              <a:rPr lang="en-US" sz="1800" b="1" dirty="0" smtClean="0"/>
              <a:t>2013</a:t>
            </a:r>
          </a:p>
        </p:txBody>
      </p:sp>
      <p:grpSp>
        <p:nvGrpSpPr>
          <p:cNvPr id="2" name="Group 11"/>
          <p:cNvGrpSpPr>
            <a:grpSpLocks/>
          </p:cNvGrpSpPr>
          <p:nvPr/>
        </p:nvGrpSpPr>
        <p:grpSpPr bwMode="auto">
          <a:xfrm>
            <a:off x="2667000" y="5181600"/>
            <a:ext cx="3886200" cy="1066800"/>
            <a:chOff x="1824" y="3120"/>
            <a:chExt cx="3168" cy="853"/>
          </a:xfrm>
        </p:grpSpPr>
        <p:pic>
          <p:nvPicPr>
            <p:cNvPr id="11272" name="Picture 9" descr="ouit_logo_small"/>
            <p:cNvPicPr>
              <a:picLocks noChangeAspect="1" noChangeArrowheads="1"/>
            </p:cNvPicPr>
            <p:nvPr/>
          </p:nvPicPr>
          <p:blipFill>
            <a:blip r:embed="rId4" cstate="print"/>
            <a:srcRect/>
            <a:stretch>
              <a:fillRect/>
            </a:stretch>
          </p:blipFill>
          <p:spPr bwMode="auto">
            <a:xfrm>
              <a:off x="3456" y="3168"/>
              <a:ext cx="1536" cy="804"/>
            </a:xfrm>
            <a:prstGeom prst="rect">
              <a:avLst/>
            </a:prstGeom>
            <a:noFill/>
            <a:ln w="9525">
              <a:noFill/>
              <a:miter lim="800000"/>
              <a:headEnd/>
              <a:tailEnd/>
            </a:ln>
          </p:spPr>
        </p:pic>
        <p:pic>
          <p:nvPicPr>
            <p:cNvPr id="11273" name="Picture 6" descr="ou201_logo"/>
            <p:cNvPicPr>
              <a:picLocks noChangeAspect="1" noChangeArrowheads="1"/>
            </p:cNvPicPr>
            <p:nvPr/>
          </p:nvPicPr>
          <p:blipFill>
            <a:blip r:embed="rId5" cstate="print"/>
            <a:srcRect/>
            <a:stretch>
              <a:fillRect/>
            </a:stretch>
          </p:blipFill>
          <p:spPr bwMode="auto">
            <a:xfrm>
              <a:off x="1824" y="3264"/>
              <a:ext cx="432" cy="625"/>
            </a:xfrm>
            <a:prstGeom prst="rect">
              <a:avLst/>
            </a:prstGeom>
            <a:noFill/>
            <a:ln w="9525">
              <a:noFill/>
              <a:miter lim="800000"/>
              <a:headEnd/>
              <a:tailEnd/>
            </a:ln>
          </p:spPr>
        </p:pic>
        <p:pic>
          <p:nvPicPr>
            <p:cNvPr id="11274" name="Picture 7" descr="oscer_logo_crimson_20060918"/>
            <p:cNvPicPr>
              <a:picLocks noChangeAspect="1" noChangeArrowheads="1"/>
            </p:cNvPicPr>
            <p:nvPr/>
          </p:nvPicPr>
          <p:blipFill>
            <a:blip r:embed="rId6" cstate="print"/>
            <a:srcRect/>
            <a:stretch>
              <a:fillRect/>
            </a:stretch>
          </p:blipFill>
          <p:spPr bwMode="auto">
            <a:xfrm>
              <a:off x="2304" y="3120"/>
              <a:ext cx="1209" cy="853"/>
            </a:xfrm>
            <a:prstGeom prst="rect">
              <a:avLst/>
            </a:prstGeom>
            <a:noFill/>
            <a:ln w="9525">
              <a:noFill/>
              <a:miter lim="800000"/>
              <a:headEnd/>
              <a:tailEnd/>
            </a:ln>
          </p:spPr>
        </p:pic>
      </p:grpSp>
      <p:sp>
        <p:nvSpPr>
          <p:cNvPr id="11270" name="Rectangle 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pic>
        <p:nvPicPr>
          <p:cNvPr id="4" name="Picture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33400" y="4167345"/>
            <a:ext cx="2008659" cy="1547655"/>
          </a:xfrm>
          <a:prstGeom prst="rect">
            <a:avLst/>
          </a:prstGeom>
        </p:spPr>
      </p:pic>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a:t>
            </a:r>
            <a:r>
              <a:rPr lang="en-US" dirty="0" err="1" smtClean="0"/>
              <a:t>Mem</a:t>
            </a:r>
            <a:endParaRPr lang="en-US" dirty="0"/>
          </a:p>
          <a:p>
            <a:r>
              <a:rPr lang="en-US" dirty="0" smtClean="0"/>
              <a:t>Tue </a:t>
            </a:r>
            <a:r>
              <a:rPr lang="en-US" dirty="0" smtClean="0"/>
              <a:t>Feb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3C4F5EC7-229E-472C-A577-0EE5257C4F8A}" type="slidenum">
              <a:rPr lang="en-US"/>
              <a:pPr/>
              <a:t>10</a:t>
            </a:fld>
            <a:endParaRPr lang="en-US"/>
          </a:p>
        </p:txBody>
      </p:sp>
      <p:sp>
        <p:nvSpPr>
          <p:cNvPr id="455682" name="Rectangle 2"/>
          <p:cNvSpPr>
            <a:spLocks noGrp="1" noChangeArrowheads="1"/>
          </p:cNvSpPr>
          <p:nvPr>
            <p:ph type="title"/>
          </p:nvPr>
        </p:nvSpPr>
        <p:spPr/>
        <p:txBody>
          <a:bodyPr/>
          <a:lstStyle/>
          <a:p>
            <a:r>
              <a:rPr lang="en-US" sz="3600" dirty="0"/>
              <a:t>Questions </a:t>
            </a:r>
            <a:r>
              <a:rPr lang="en-US" sz="3600" dirty="0" smtClean="0"/>
              <a:t>via E-mail Only</a:t>
            </a:r>
            <a:endParaRPr lang="en-US" sz="3600" dirty="0"/>
          </a:p>
        </p:txBody>
      </p:sp>
      <p:sp>
        <p:nvSpPr>
          <p:cNvPr id="455683" name="Rectangle 3"/>
          <p:cNvSpPr>
            <a:spLocks noGrp="1" noChangeArrowheads="1"/>
          </p:cNvSpPr>
          <p:nvPr>
            <p:ph type="body" idx="1"/>
          </p:nvPr>
        </p:nvSpPr>
        <p:spPr/>
        <p:txBody>
          <a:bodyPr/>
          <a:lstStyle/>
          <a:p>
            <a:pPr>
              <a:lnSpc>
                <a:spcPct val="90000"/>
              </a:lnSpc>
              <a:buFont typeface="Wingdings" pitchFamily="2" charset="2"/>
              <a:buNone/>
            </a:pPr>
            <a:r>
              <a:rPr lang="en-US" dirty="0"/>
              <a:t>Ask questions </a:t>
            </a:r>
            <a:r>
              <a:rPr lang="en-US" dirty="0" smtClean="0"/>
              <a:t>by sending e-mail to:</a:t>
            </a:r>
          </a:p>
          <a:p>
            <a:pPr>
              <a:lnSpc>
                <a:spcPct val="90000"/>
              </a:lnSpc>
              <a:buFont typeface="Wingdings" pitchFamily="2" charset="2"/>
              <a:buNone/>
            </a:pPr>
            <a:endParaRPr lang="en-US" dirty="0" smtClean="0"/>
          </a:p>
          <a:p>
            <a:pPr algn="ctr">
              <a:lnSpc>
                <a:spcPct val="90000"/>
              </a:lnSpc>
              <a:buFont typeface="Wingdings" pitchFamily="2" charset="2"/>
              <a:buNone/>
            </a:pPr>
            <a:r>
              <a:rPr lang="en-US" dirty="0" smtClean="0">
                <a:latin typeface="Courier New" pitchFamily="49" charset="0"/>
                <a:cs typeface="Courier New" pitchFamily="49" charset="0"/>
                <a:hlinkClick r:id="rId2"/>
              </a:rPr>
              <a:t>sipe2013@gmail.com</a:t>
            </a:r>
            <a:endParaRPr lang="en-US" dirty="0"/>
          </a:p>
          <a:p>
            <a:pPr>
              <a:lnSpc>
                <a:spcPct val="80000"/>
              </a:lnSpc>
              <a:buFont typeface="Wingdings" pitchFamily="2" charset="2"/>
              <a:buNone/>
            </a:pPr>
            <a:endParaRPr lang="en-US" dirty="0"/>
          </a:p>
          <a:p>
            <a:pPr>
              <a:lnSpc>
                <a:spcPct val="80000"/>
              </a:lnSpc>
              <a:buFont typeface="Wingdings" pitchFamily="2" charset="2"/>
              <a:buNone/>
            </a:pPr>
            <a:r>
              <a:rPr lang="en-US" dirty="0"/>
              <a:t>All questions will be read out loud and then answered out loud.</a:t>
            </a:r>
          </a:p>
        </p:txBody>
      </p:sp>
    </p:spTree>
    <p:extLst>
      <p:ext uri="{BB962C8B-B14F-4D97-AF65-F5344CB8AC3E}">
        <p14:creationId xmlns:p14="http://schemas.microsoft.com/office/powerpoint/2010/main" val="274510341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effectLst>
                  <a:outerShdw blurRad="38100" dist="38100" dir="2700000" algn="tl">
                    <a:srgbClr val="000000">
                      <a:alpha val="43137"/>
                    </a:srgbClr>
                  </a:outerShdw>
                </a:effectLst>
              </a:rPr>
              <a:t>TENTATIVE</a:t>
            </a:r>
            <a:r>
              <a:rPr lang="en-US" dirty="0" smtClean="0">
                <a:effectLst>
                  <a:outerShdw blurRad="38100" dist="38100" dir="2700000" algn="tl">
                    <a:srgbClr val="000000">
                      <a:alpha val="43137"/>
                    </a:srgbClr>
                  </a:outerShdw>
                </a:effectLst>
              </a:rPr>
              <a:t> </a:t>
            </a:r>
            <a:r>
              <a:rPr lang="en-US" dirty="0" smtClean="0"/>
              <a:t>Schedule</a:t>
            </a:r>
            <a:endParaRPr lang="en-US" dirty="0"/>
          </a:p>
        </p:txBody>
      </p:sp>
      <p:sp>
        <p:nvSpPr>
          <p:cNvPr id="3" name="Content Placeholder 2"/>
          <p:cNvSpPr>
            <a:spLocks noGrp="1"/>
          </p:cNvSpPr>
          <p:nvPr>
            <p:ph idx="1"/>
          </p:nvPr>
        </p:nvSpPr>
        <p:spPr>
          <a:xfrm>
            <a:off x="533400" y="1371600"/>
            <a:ext cx="8077200" cy="4648200"/>
          </a:xfrm>
        </p:spPr>
        <p:txBody>
          <a:bodyPr/>
          <a:lstStyle/>
          <a:p>
            <a:pPr marL="0" indent="0">
              <a:spcBef>
                <a:spcPts val="0"/>
              </a:spcBef>
              <a:buNone/>
            </a:pPr>
            <a:r>
              <a:rPr lang="en-US" sz="2300" dirty="0"/>
              <a:t>Tue </a:t>
            </a:r>
            <a:r>
              <a:rPr lang="en-US" sz="2300" dirty="0" smtClean="0"/>
              <a:t>Jan </a:t>
            </a:r>
            <a:r>
              <a:rPr lang="en-US" sz="2300" dirty="0" smtClean="0"/>
              <a:t>29: Distributed </a:t>
            </a:r>
            <a:r>
              <a:rPr lang="en-US" sz="2300" dirty="0" err="1" smtClean="0"/>
              <a:t>Mem</a:t>
            </a:r>
            <a:r>
              <a:rPr lang="en-US" sz="2300" dirty="0" smtClean="0"/>
              <a:t>: </a:t>
            </a:r>
            <a:r>
              <a:rPr lang="en-US" sz="2300" dirty="0"/>
              <a:t>What the Heck is Supercomputing?</a:t>
            </a:r>
          </a:p>
          <a:p>
            <a:pPr marL="0" indent="0">
              <a:spcBef>
                <a:spcPts val="0"/>
              </a:spcBef>
              <a:buNone/>
            </a:pPr>
            <a:r>
              <a:rPr lang="en-US" sz="2300" dirty="0"/>
              <a:t>Tue Jan 29: The Tyranny of the Storage Hierarchy</a:t>
            </a:r>
          </a:p>
          <a:p>
            <a:pPr marL="0" indent="0">
              <a:spcBef>
                <a:spcPts val="0"/>
              </a:spcBef>
              <a:buNone/>
            </a:pPr>
            <a:r>
              <a:rPr lang="en-US" sz="2300" dirty="0"/>
              <a:t>Tue </a:t>
            </a:r>
            <a:r>
              <a:rPr lang="en-US" sz="2300" dirty="0" smtClean="0"/>
              <a:t>Feb 26: </a:t>
            </a:r>
            <a:r>
              <a:rPr lang="en-US" sz="2300" dirty="0"/>
              <a:t>Instruction Level Parallelism</a:t>
            </a:r>
          </a:p>
          <a:p>
            <a:pPr marL="0" indent="0">
              <a:spcBef>
                <a:spcPts val="0"/>
              </a:spcBef>
              <a:buNone/>
            </a:pPr>
            <a:r>
              <a:rPr lang="en-US" sz="2300" dirty="0"/>
              <a:t>Tue </a:t>
            </a:r>
            <a:r>
              <a:rPr lang="en-US" sz="2300" dirty="0" smtClean="0"/>
              <a:t>Feb 26: </a:t>
            </a:r>
            <a:r>
              <a:rPr lang="en-US" sz="2300" dirty="0"/>
              <a:t>Stupid Compiler Tricks</a:t>
            </a:r>
          </a:p>
          <a:p>
            <a:pPr marL="0" indent="0">
              <a:spcBef>
                <a:spcPts val="0"/>
              </a:spcBef>
              <a:buNone/>
            </a:pPr>
            <a:r>
              <a:rPr lang="en-US" sz="2300" dirty="0"/>
              <a:t>Tue </a:t>
            </a:r>
            <a:r>
              <a:rPr lang="en-US" sz="2300" dirty="0" smtClean="0"/>
              <a:t>Feb 26: Distributed Memory </a:t>
            </a:r>
            <a:r>
              <a:rPr lang="en-US" sz="2300" dirty="0"/>
              <a:t>Multithreading</a:t>
            </a:r>
          </a:p>
          <a:p>
            <a:pPr marL="0" indent="0">
              <a:spcBef>
                <a:spcPts val="0"/>
              </a:spcBef>
              <a:buNone/>
            </a:pPr>
            <a:r>
              <a:rPr lang="en-US" sz="2300" dirty="0"/>
              <a:t>Tue Feb 26: Distributed Multiprocessing</a:t>
            </a:r>
          </a:p>
          <a:p>
            <a:pPr marL="0" indent="0">
              <a:spcBef>
                <a:spcPts val="0"/>
              </a:spcBef>
              <a:buNone/>
            </a:pPr>
            <a:r>
              <a:rPr lang="en-US" sz="2300" dirty="0"/>
              <a:t>Tue March 5: Applications and Types of Parallelism</a:t>
            </a:r>
          </a:p>
          <a:p>
            <a:pPr marL="0" indent="0">
              <a:spcBef>
                <a:spcPts val="0"/>
              </a:spcBef>
              <a:buNone/>
            </a:pPr>
            <a:r>
              <a:rPr lang="en-US" sz="2300" dirty="0"/>
              <a:t>Tue March 12: Multicore Madness</a:t>
            </a:r>
          </a:p>
          <a:p>
            <a:pPr marL="0" indent="0">
              <a:spcBef>
                <a:spcPts val="0"/>
              </a:spcBef>
              <a:buNone/>
            </a:pPr>
            <a:r>
              <a:rPr lang="en-US" sz="2300" dirty="0"/>
              <a:t>Tue March 19: NO SESSION (OU's Spring Break)</a:t>
            </a:r>
          </a:p>
          <a:p>
            <a:pPr marL="0" indent="0">
              <a:spcBef>
                <a:spcPts val="0"/>
              </a:spcBef>
              <a:buNone/>
            </a:pPr>
            <a:r>
              <a:rPr lang="en-US" sz="2300" dirty="0"/>
              <a:t>Tue March 26: High Throughput Computing</a:t>
            </a:r>
          </a:p>
          <a:p>
            <a:pPr marL="0" indent="0">
              <a:spcBef>
                <a:spcPts val="0"/>
              </a:spcBef>
              <a:buNone/>
            </a:pPr>
            <a:r>
              <a:rPr lang="en-US" sz="2300" dirty="0"/>
              <a:t>Tue Apr 2: GPGPU: Number Crunching in Your Graphics Card</a:t>
            </a:r>
          </a:p>
          <a:p>
            <a:pPr marL="0" indent="0">
              <a:spcBef>
                <a:spcPts val="0"/>
              </a:spcBef>
              <a:buNone/>
            </a:pPr>
            <a:r>
              <a:rPr lang="en-US" sz="2300" dirty="0"/>
              <a:t>Tue Apr 9: Grab Bag: Scientific Libraries, I/O Libraries, </a:t>
            </a:r>
            <a:r>
              <a:rPr lang="en-US" sz="2300" dirty="0" smtClean="0"/>
              <a:t>Visualization</a:t>
            </a:r>
            <a:endParaRPr lang="en-US" sz="2300"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Distributed </a:t>
            </a:r>
            <a:r>
              <a:rPr lang="en-US" dirty="0" err="1" smtClean="0"/>
              <a:t>Mem</a:t>
            </a:r>
            <a:endParaRPr lang="en-US" dirty="0" smtClean="0"/>
          </a:p>
          <a:p>
            <a:pPr>
              <a:defRPr/>
            </a:pPr>
            <a:r>
              <a:rPr lang="en-US" dirty="0" smtClean="0"/>
              <a:t>Tue </a:t>
            </a:r>
            <a:r>
              <a:rPr lang="en-US" dirty="0" smtClean="0"/>
              <a:t>Feb 26 </a:t>
            </a:r>
            <a:r>
              <a:rPr lang="en-US" dirty="0" smtClean="0"/>
              <a:t>2013</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11</a:t>
            </a:fld>
            <a:endParaRPr lang="en-US"/>
          </a:p>
        </p:txBody>
      </p:sp>
    </p:spTree>
    <p:extLst>
      <p:ext uri="{BB962C8B-B14F-4D97-AF65-F5344CB8AC3E}">
        <p14:creationId xmlns:p14="http://schemas.microsoft.com/office/powerpoint/2010/main" val="298805042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a:t>
            </a:r>
            <a:r>
              <a:rPr lang="en-US" dirty="0" err="1" smtClean="0"/>
              <a:t>Mem</a:t>
            </a:r>
            <a:endParaRPr lang="en-US" dirty="0"/>
          </a:p>
          <a:p>
            <a:r>
              <a:rPr lang="en-US" dirty="0" smtClean="0"/>
              <a:t>Tue </a:t>
            </a:r>
            <a:r>
              <a:rPr lang="en-US" dirty="0" smtClean="0"/>
              <a:t>Feb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0A494C96-A8C8-4EB8-BBEB-189F763251B2}" type="slidenum">
              <a:rPr lang="en-US"/>
              <a:pPr/>
              <a:t>12</a:t>
            </a:fld>
            <a:endParaRPr lang="en-US"/>
          </a:p>
        </p:txBody>
      </p:sp>
      <p:sp>
        <p:nvSpPr>
          <p:cNvPr id="538626" name="Rectangle 2"/>
          <p:cNvSpPr>
            <a:spLocks noGrp="1" noChangeArrowheads="1"/>
          </p:cNvSpPr>
          <p:nvPr>
            <p:ph type="title"/>
          </p:nvPr>
        </p:nvSpPr>
        <p:spPr/>
        <p:txBody>
          <a:bodyPr/>
          <a:lstStyle/>
          <a:p>
            <a:r>
              <a:rPr lang="en-US" sz="3600" dirty="0"/>
              <a:t>Supercomputing </a:t>
            </a:r>
            <a:r>
              <a:rPr lang="en-US" sz="3600" dirty="0" smtClean="0"/>
              <a:t>Exercises #1</a:t>
            </a:r>
            <a:endParaRPr lang="en-US" sz="3600" dirty="0"/>
          </a:p>
        </p:txBody>
      </p:sp>
      <p:sp>
        <p:nvSpPr>
          <p:cNvPr id="538627" name="Rectangle 3"/>
          <p:cNvSpPr>
            <a:spLocks noGrp="1" noChangeArrowheads="1"/>
          </p:cNvSpPr>
          <p:nvPr>
            <p:ph type="body" idx="1"/>
          </p:nvPr>
        </p:nvSpPr>
        <p:spPr/>
        <p:txBody>
          <a:bodyPr/>
          <a:lstStyle/>
          <a:p>
            <a:pPr>
              <a:lnSpc>
                <a:spcPct val="90000"/>
              </a:lnSpc>
              <a:buFont typeface="Wingdings" pitchFamily="2" charset="2"/>
              <a:buNone/>
            </a:pPr>
            <a:r>
              <a:rPr lang="en-US" dirty="0"/>
              <a:t>Want to do the “Supercomputing in Plain English” exercises?</a:t>
            </a:r>
          </a:p>
          <a:p>
            <a:pPr>
              <a:lnSpc>
                <a:spcPct val="90000"/>
              </a:lnSpc>
            </a:pPr>
            <a:r>
              <a:rPr lang="en-US" dirty="0"/>
              <a:t>The </a:t>
            </a:r>
            <a:r>
              <a:rPr lang="en-US" dirty="0" smtClean="0"/>
              <a:t>3</a:t>
            </a:r>
            <a:r>
              <a:rPr lang="en-US" baseline="30000" dirty="0" smtClean="0"/>
              <a:t>rd</a:t>
            </a:r>
            <a:r>
              <a:rPr lang="en-US" dirty="0"/>
              <a:t> </a:t>
            </a:r>
            <a:r>
              <a:rPr lang="en-US" dirty="0" smtClean="0"/>
              <a:t>exercise will be </a:t>
            </a:r>
            <a:r>
              <a:rPr lang="en-US" dirty="0"/>
              <a:t>posted </a:t>
            </a:r>
            <a:r>
              <a:rPr lang="en-US" dirty="0" smtClean="0"/>
              <a:t>soon at</a:t>
            </a:r>
            <a:r>
              <a:rPr lang="en-US" dirty="0"/>
              <a:t>:</a:t>
            </a:r>
          </a:p>
          <a:p>
            <a:pPr algn="ctr">
              <a:lnSpc>
                <a:spcPct val="90000"/>
              </a:lnSpc>
              <a:buFont typeface="Wingdings" pitchFamily="2" charset="2"/>
              <a:buNone/>
            </a:pPr>
            <a:r>
              <a:rPr lang="en-US" b="1" dirty="0" smtClean="0">
                <a:latin typeface="Courier New" pitchFamily="49" charset="0"/>
                <a:hlinkClick r:id="rId2"/>
              </a:rPr>
              <a:t>http://www.oscer.ou.edu/education/</a:t>
            </a:r>
            <a:endParaRPr lang="en-US" b="1" dirty="0">
              <a:latin typeface="Courier New" pitchFamily="49" charset="0"/>
            </a:endParaRPr>
          </a:p>
          <a:p>
            <a:pPr>
              <a:lnSpc>
                <a:spcPct val="90000"/>
              </a:lnSpc>
            </a:pPr>
            <a:r>
              <a:rPr lang="en-US" dirty="0"/>
              <a:t>If you don’t yet have a supercomputer account, you can get a temporary account, just for the “Supercomputing in Plain English” exercises, by sending e-mail to:</a:t>
            </a:r>
          </a:p>
          <a:p>
            <a:pPr algn="ctr">
              <a:lnSpc>
                <a:spcPct val="90000"/>
              </a:lnSpc>
              <a:buFont typeface="Wingdings" pitchFamily="2" charset="2"/>
              <a:buNone/>
            </a:pPr>
            <a:r>
              <a:rPr lang="en-US" b="1" dirty="0">
                <a:latin typeface="Courier New" pitchFamily="49" charset="0"/>
                <a:hlinkClick r:id="rId3"/>
              </a:rPr>
              <a:t>hneeman@ou.edu</a:t>
            </a:r>
            <a:endParaRPr lang="en-US" b="1" dirty="0">
              <a:latin typeface="Courier New" pitchFamily="49" charset="0"/>
            </a:endParaRPr>
          </a:p>
          <a:p>
            <a:pPr>
              <a:lnSpc>
                <a:spcPct val="90000"/>
              </a:lnSpc>
              <a:buFont typeface="Wingdings" pitchFamily="2" charset="2"/>
              <a:buNone/>
            </a:pPr>
            <a:r>
              <a:rPr lang="en-US" dirty="0"/>
              <a:t>Please note that this account is for doing the </a:t>
            </a:r>
            <a:r>
              <a:rPr lang="en-US" b="1" u="sng" dirty="0"/>
              <a:t>exercises only</a:t>
            </a:r>
            <a:r>
              <a:rPr lang="en-US" dirty="0"/>
              <a:t>, and will be shut down at the end of the series</a:t>
            </a:r>
            <a:r>
              <a:rPr lang="en-US" dirty="0" smtClean="0"/>
              <a:t>. It’s also available only to those at institutions in the USA.</a:t>
            </a:r>
            <a:endParaRPr lang="en-US" dirty="0"/>
          </a:p>
          <a:p>
            <a:pPr>
              <a:lnSpc>
                <a:spcPct val="90000"/>
              </a:lnSpc>
            </a:pPr>
            <a:r>
              <a:rPr lang="en-US" dirty="0"/>
              <a:t>This week’s Introductory exercise will teach you how to compile and run jobs on OU’s big Linux cluster supercomputer, which is named </a:t>
            </a:r>
            <a:r>
              <a:rPr lang="en-US" dirty="0" smtClean="0"/>
              <a:t>Boomer.</a:t>
            </a:r>
            <a:endParaRPr lang="en-US" dirty="0"/>
          </a:p>
        </p:txBody>
      </p:sp>
    </p:spTree>
    <p:extLst>
      <p:ext uri="{BB962C8B-B14F-4D97-AF65-F5344CB8AC3E}">
        <p14:creationId xmlns:p14="http://schemas.microsoft.com/office/powerpoint/2010/main" val="173805539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Supercomputing Exercises </a:t>
            </a:r>
            <a:r>
              <a:rPr lang="en-US" dirty="0" smtClean="0"/>
              <a:t>#2</a:t>
            </a:r>
            <a:endParaRPr lang="en-US" dirty="0"/>
          </a:p>
        </p:txBody>
      </p:sp>
      <p:sp>
        <p:nvSpPr>
          <p:cNvPr id="3" name="Content Placeholder 2"/>
          <p:cNvSpPr>
            <a:spLocks noGrp="1"/>
          </p:cNvSpPr>
          <p:nvPr>
            <p:ph idx="1"/>
          </p:nvPr>
        </p:nvSpPr>
        <p:spPr/>
        <p:txBody>
          <a:bodyPr/>
          <a:lstStyle/>
          <a:p>
            <a:pPr marL="0" indent="0">
              <a:buNone/>
            </a:pPr>
            <a:r>
              <a:rPr lang="en-US" dirty="0" smtClean="0"/>
              <a:t>You’ll be doing the exercises on your own (or you can work with others at your local institution if you like).</a:t>
            </a:r>
          </a:p>
          <a:p>
            <a:pPr marL="0" indent="0">
              <a:buNone/>
            </a:pPr>
            <a:r>
              <a:rPr lang="en-US" dirty="0" smtClean="0"/>
              <a:t>These aren’t graded, but we’re available for questions:</a:t>
            </a:r>
          </a:p>
          <a:p>
            <a:pPr marL="0" indent="0" algn="ctr">
              <a:buNone/>
            </a:pPr>
            <a:r>
              <a:rPr lang="en-US" b="1" dirty="0" smtClean="0">
                <a:latin typeface="Courier New" pitchFamily="49" charset="0"/>
                <a:cs typeface="Courier New" pitchFamily="49" charset="0"/>
                <a:hlinkClick r:id="rId2"/>
              </a:rPr>
              <a:t>hneeman@ou.edu</a:t>
            </a:r>
            <a:endParaRPr lang="en-US" b="1" dirty="0">
              <a:latin typeface="Courier New" pitchFamily="49" charset="0"/>
              <a:cs typeface="Courier New" pitchFamily="49" charset="0"/>
            </a:endParaRPr>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Distributed </a:t>
            </a:r>
            <a:r>
              <a:rPr lang="en-US" dirty="0" err="1" smtClean="0"/>
              <a:t>Mem</a:t>
            </a:r>
            <a:endParaRPr lang="en-US" dirty="0" smtClean="0"/>
          </a:p>
          <a:p>
            <a:pPr>
              <a:defRPr/>
            </a:pPr>
            <a:r>
              <a:rPr lang="en-US" dirty="0" smtClean="0"/>
              <a:t>Tue </a:t>
            </a:r>
            <a:r>
              <a:rPr lang="en-US" dirty="0" smtClean="0"/>
              <a:t>Feb 26 </a:t>
            </a:r>
            <a:r>
              <a:rPr lang="en-US" dirty="0" smtClean="0"/>
              <a:t>2013</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13</a:t>
            </a:fld>
            <a:endParaRPr lang="en-US"/>
          </a:p>
        </p:txBody>
      </p:sp>
    </p:spTree>
    <p:extLst>
      <p:ext uri="{BB962C8B-B14F-4D97-AF65-F5344CB8AC3E}">
        <p14:creationId xmlns:p14="http://schemas.microsoft.com/office/powerpoint/2010/main" val="25093297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a:t>
            </a:r>
            <a:r>
              <a:rPr lang="en-US" dirty="0" err="1" smtClean="0"/>
              <a:t>Mem</a:t>
            </a:r>
            <a:endParaRPr lang="en-US" dirty="0"/>
          </a:p>
          <a:p>
            <a:r>
              <a:rPr lang="en-US" dirty="0" smtClean="0"/>
              <a:t>Tue </a:t>
            </a:r>
            <a:r>
              <a:rPr lang="en-US" dirty="0" smtClean="0"/>
              <a:t>Feb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63FE677A-EF37-4970-9B49-8180FA10AF29}" type="slidenum">
              <a:rPr lang="en-US"/>
              <a:pPr/>
              <a:t>14</a:t>
            </a:fld>
            <a:endParaRPr lang="en-US"/>
          </a:p>
        </p:txBody>
      </p:sp>
      <p:sp>
        <p:nvSpPr>
          <p:cNvPr id="468994" name="Rectangle 2"/>
          <p:cNvSpPr>
            <a:spLocks noGrp="1" noChangeArrowheads="1"/>
          </p:cNvSpPr>
          <p:nvPr>
            <p:ph type="title"/>
          </p:nvPr>
        </p:nvSpPr>
        <p:spPr/>
        <p:txBody>
          <a:bodyPr/>
          <a:lstStyle/>
          <a:p>
            <a:r>
              <a:rPr lang="en-US" sz="3600"/>
              <a:t>Thanks for helping!</a:t>
            </a:r>
          </a:p>
        </p:txBody>
      </p:sp>
      <p:sp>
        <p:nvSpPr>
          <p:cNvPr id="468995" name="Rectangle 3"/>
          <p:cNvSpPr>
            <a:spLocks noGrp="1" noChangeArrowheads="1"/>
          </p:cNvSpPr>
          <p:nvPr>
            <p:ph type="body" idx="1"/>
          </p:nvPr>
        </p:nvSpPr>
        <p:spPr/>
        <p:txBody>
          <a:bodyPr/>
          <a:lstStyle/>
          <a:p>
            <a:pPr>
              <a:lnSpc>
                <a:spcPct val="90000"/>
              </a:lnSpc>
            </a:pPr>
            <a:r>
              <a:rPr lang="en-US" sz="2000" dirty="0" smtClean="0"/>
              <a:t>OU IT</a:t>
            </a:r>
          </a:p>
          <a:p>
            <a:pPr lvl="1">
              <a:lnSpc>
                <a:spcPct val="90000"/>
              </a:lnSpc>
            </a:pPr>
            <a:r>
              <a:rPr lang="en-US" sz="1800" dirty="0" smtClean="0"/>
              <a:t>OSCER </a:t>
            </a:r>
            <a:r>
              <a:rPr lang="en-US" sz="1800" dirty="0"/>
              <a:t>operations staff (Brandon George, Dave Akin, Brett Zimmerman, Josh </a:t>
            </a:r>
            <a:r>
              <a:rPr lang="en-US" sz="1800" dirty="0" smtClean="0"/>
              <a:t>Alexander, Patrick Calhoun)</a:t>
            </a:r>
          </a:p>
          <a:p>
            <a:pPr lvl="1">
              <a:lnSpc>
                <a:spcPct val="90000"/>
              </a:lnSpc>
            </a:pPr>
            <a:r>
              <a:rPr lang="en-US" sz="1800" dirty="0" smtClean="0"/>
              <a:t>Horst </a:t>
            </a:r>
            <a:r>
              <a:rPr lang="en-US" sz="1800" dirty="0" err="1" smtClean="0"/>
              <a:t>Severini</a:t>
            </a:r>
            <a:r>
              <a:rPr lang="en-US" sz="1800" dirty="0" smtClean="0"/>
              <a:t>, OSCER Associate Director for Remote &amp; Heterogeneous Computing</a:t>
            </a:r>
          </a:p>
          <a:p>
            <a:pPr lvl="1">
              <a:lnSpc>
                <a:spcPct val="90000"/>
              </a:lnSpc>
            </a:pPr>
            <a:r>
              <a:rPr lang="en-US" sz="1800" dirty="0" smtClean="0"/>
              <a:t>Debi </a:t>
            </a:r>
            <a:r>
              <a:rPr lang="en-US" sz="1800" dirty="0" err="1" smtClean="0"/>
              <a:t>Gentis</a:t>
            </a:r>
            <a:r>
              <a:rPr lang="en-US" sz="1800" dirty="0" smtClean="0"/>
              <a:t>, OU Research IT coordinator</a:t>
            </a:r>
            <a:endParaRPr lang="en-US" sz="1800" dirty="0"/>
          </a:p>
          <a:p>
            <a:pPr lvl="1">
              <a:lnSpc>
                <a:spcPct val="90000"/>
              </a:lnSpc>
            </a:pPr>
            <a:r>
              <a:rPr lang="en-US" sz="1800" dirty="0"/>
              <a:t>Kevin Blake, OU IT (videographer</a:t>
            </a:r>
            <a:r>
              <a:rPr lang="en-US" sz="1800" dirty="0" smtClean="0"/>
              <a:t>)</a:t>
            </a:r>
          </a:p>
          <a:p>
            <a:pPr lvl="1">
              <a:lnSpc>
                <a:spcPct val="90000"/>
              </a:lnSpc>
            </a:pPr>
            <a:r>
              <a:rPr lang="en-US" sz="1800" dirty="0" smtClean="0"/>
              <a:t>Chris </a:t>
            </a:r>
            <a:r>
              <a:rPr lang="en-US" sz="1800" dirty="0" err="1" smtClean="0"/>
              <a:t>Kobza</a:t>
            </a:r>
            <a:r>
              <a:rPr lang="en-US" sz="1800" dirty="0" smtClean="0"/>
              <a:t>, OU IT (learning technologies)</a:t>
            </a:r>
          </a:p>
          <a:p>
            <a:pPr lvl="1">
              <a:lnSpc>
                <a:spcPct val="90000"/>
              </a:lnSpc>
            </a:pPr>
            <a:r>
              <a:rPr lang="en-US" sz="1800" dirty="0" smtClean="0"/>
              <a:t>Mark </a:t>
            </a:r>
            <a:r>
              <a:rPr lang="en-US" sz="1800" dirty="0" err="1" smtClean="0"/>
              <a:t>McAvoy</a:t>
            </a:r>
            <a:endParaRPr lang="en-US" sz="1800" dirty="0"/>
          </a:p>
          <a:p>
            <a:pPr>
              <a:lnSpc>
                <a:spcPct val="90000"/>
              </a:lnSpc>
            </a:pPr>
            <a:r>
              <a:rPr lang="en-US" sz="2000" dirty="0" smtClean="0"/>
              <a:t>Kyle Keys, OU National Weather Center</a:t>
            </a:r>
            <a:endParaRPr lang="en-US" sz="2000" dirty="0"/>
          </a:p>
          <a:p>
            <a:pPr>
              <a:lnSpc>
                <a:spcPct val="90000"/>
              </a:lnSpc>
            </a:pPr>
            <a:r>
              <a:rPr lang="en-US" sz="2000" dirty="0" smtClean="0"/>
              <a:t>James Deaton</a:t>
            </a:r>
            <a:r>
              <a:rPr lang="en-US" sz="2000" dirty="0"/>
              <a:t>, </a:t>
            </a:r>
            <a:r>
              <a:rPr lang="en-US" sz="2000" dirty="0" err="1"/>
              <a:t>Skyler</a:t>
            </a:r>
            <a:r>
              <a:rPr lang="en-US" sz="2000" dirty="0"/>
              <a:t> Donahue and Steven </a:t>
            </a:r>
            <a:r>
              <a:rPr lang="en-US" sz="2000" dirty="0" err="1" smtClean="0"/>
              <a:t>Haldeman</a:t>
            </a:r>
            <a:r>
              <a:rPr lang="en-US" sz="2000" dirty="0" smtClean="0"/>
              <a:t>, </a:t>
            </a:r>
            <a:r>
              <a:rPr lang="en-US" sz="2000" dirty="0" err="1" smtClean="0"/>
              <a:t>OneNet</a:t>
            </a:r>
            <a:endParaRPr lang="en-US" sz="2000" dirty="0" smtClean="0"/>
          </a:p>
          <a:p>
            <a:pPr>
              <a:lnSpc>
                <a:spcPct val="90000"/>
              </a:lnSpc>
            </a:pPr>
            <a:r>
              <a:rPr lang="en-US" sz="2000" dirty="0" smtClean="0"/>
              <a:t>Bob </a:t>
            </a:r>
            <a:r>
              <a:rPr lang="en-US" sz="2000" dirty="0" err="1" smtClean="0"/>
              <a:t>Gerdes</a:t>
            </a:r>
            <a:r>
              <a:rPr lang="en-US" sz="2000" dirty="0" smtClean="0"/>
              <a:t>, Rutgers U</a:t>
            </a:r>
          </a:p>
          <a:p>
            <a:pPr>
              <a:lnSpc>
                <a:spcPct val="90000"/>
              </a:lnSpc>
            </a:pPr>
            <a:r>
              <a:rPr lang="en-US" sz="2000" dirty="0" smtClean="0"/>
              <a:t>Lisa </a:t>
            </a:r>
            <a:r>
              <a:rPr lang="en-US" sz="2000" dirty="0" err="1" smtClean="0"/>
              <a:t>Ison</a:t>
            </a:r>
            <a:r>
              <a:rPr lang="en-US" sz="2000" dirty="0" smtClean="0"/>
              <a:t>, U Kentucky</a:t>
            </a:r>
          </a:p>
          <a:p>
            <a:pPr>
              <a:lnSpc>
                <a:spcPct val="90000"/>
              </a:lnSpc>
            </a:pPr>
            <a:r>
              <a:rPr lang="en-US" sz="2000" dirty="0" smtClean="0"/>
              <a:t>Paul Dave, U Chicago</a:t>
            </a:r>
            <a:endParaRPr lang="en-US" sz="2000" dirty="0"/>
          </a:p>
        </p:txBody>
      </p:sp>
    </p:spTree>
    <p:extLst>
      <p:ext uri="{BB962C8B-B14F-4D97-AF65-F5344CB8AC3E}">
        <p14:creationId xmlns:p14="http://schemas.microsoft.com/office/powerpoint/2010/main" val="2814870594"/>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a:t>
            </a:r>
            <a:r>
              <a:rPr lang="en-US" dirty="0" err="1" smtClean="0"/>
              <a:t>Mem</a:t>
            </a:r>
            <a:endParaRPr lang="en-US" dirty="0"/>
          </a:p>
          <a:p>
            <a:r>
              <a:rPr lang="en-US" dirty="0" smtClean="0"/>
              <a:t>Tue </a:t>
            </a:r>
            <a:r>
              <a:rPr lang="en-US" dirty="0" smtClean="0"/>
              <a:t>Feb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9A66C146-843B-48F7-A792-92EF9FF3154A}" type="slidenum">
              <a:rPr lang="en-US"/>
              <a:pPr/>
              <a:t>15</a:t>
            </a:fld>
            <a:endParaRPr lang="en-US"/>
          </a:p>
        </p:txBody>
      </p:sp>
      <p:sp>
        <p:nvSpPr>
          <p:cNvPr id="537602" name="Rectangle 2"/>
          <p:cNvSpPr>
            <a:spLocks noGrp="1" noChangeArrowheads="1"/>
          </p:cNvSpPr>
          <p:nvPr>
            <p:ph type="title"/>
          </p:nvPr>
        </p:nvSpPr>
        <p:spPr/>
        <p:txBody>
          <a:bodyPr/>
          <a:lstStyle/>
          <a:p>
            <a:r>
              <a:rPr lang="en-US" sz="3600"/>
              <a:t>This is an experiment!</a:t>
            </a:r>
          </a:p>
        </p:txBody>
      </p:sp>
      <p:sp>
        <p:nvSpPr>
          <p:cNvPr id="53760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extLst>
      <p:ext uri="{BB962C8B-B14F-4D97-AF65-F5344CB8AC3E}">
        <p14:creationId xmlns:p14="http://schemas.microsoft.com/office/powerpoint/2010/main" val="137551144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Coming in 2013!</a:t>
            </a:r>
            <a:endParaRPr lang="en-US" dirty="0"/>
          </a:p>
        </p:txBody>
      </p:sp>
      <p:sp>
        <p:nvSpPr>
          <p:cNvPr id="3" name="Content Placeholder 2"/>
          <p:cNvSpPr>
            <a:spLocks noGrp="1"/>
          </p:cNvSpPr>
          <p:nvPr>
            <p:ph idx="1"/>
          </p:nvPr>
        </p:nvSpPr>
        <p:spPr>
          <a:xfrm>
            <a:off x="457200" y="1371600"/>
            <a:ext cx="8229600" cy="4648200"/>
          </a:xfrm>
        </p:spPr>
        <p:txBody>
          <a:bodyPr/>
          <a:lstStyle/>
          <a:p>
            <a:pPr marL="457200" indent="-457200">
              <a:spcBef>
                <a:spcPts val="0"/>
              </a:spcBef>
              <a:buClrTx/>
              <a:buSzPct val="100000"/>
              <a:buNone/>
            </a:pPr>
            <a:r>
              <a:rPr lang="en-US" dirty="0" smtClean="0"/>
              <a:t>From Computational Biophysics to Systems Biology, May 19-21, Norman OK</a:t>
            </a:r>
          </a:p>
          <a:p>
            <a:pPr marL="457200" indent="-457200">
              <a:spcBef>
                <a:spcPts val="0"/>
              </a:spcBef>
              <a:buClrTx/>
              <a:buSzPct val="100000"/>
              <a:buNone/>
            </a:pPr>
            <a:r>
              <a:rPr lang="en-US" dirty="0" smtClean="0"/>
              <a:t>Great Plains Network Annual Meeting, May 29-31, Kansas City</a:t>
            </a:r>
          </a:p>
          <a:p>
            <a:pPr marL="457200" indent="-457200">
              <a:spcBef>
                <a:spcPts val="0"/>
              </a:spcBef>
              <a:buClrTx/>
              <a:buSzPct val="100000"/>
              <a:buNone/>
            </a:pPr>
            <a:r>
              <a:rPr lang="en-US" dirty="0" smtClean="0"/>
              <a:t>XSEDE2013, July 22-25, San Diego CA</a:t>
            </a:r>
          </a:p>
          <a:p>
            <a:pPr marL="457200" indent="-457200">
              <a:spcBef>
                <a:spcPts val="0"/>
              </a:spcBef>
              <a:buClrTx/>
              <a:buSzPct val="100000"/>
              <a:buNone/>
            </a:pPr>
            <a:r>
              <a:rPr lang="en-US" dirty="0" smtClean="0"/>
              <a:t>IEEE Cluster 2013, Sep 23-27, Indianapolis IN</a:t>
            </a:r>
          </a:p>
          <a:p>
            <a:pPr marL="457200" indent="-457200">
              <a:spcBef>
                <a:spcPts val="0"/>
              </a:spcBef>
              <a:buClrTx/>
              <a:buSzPct val="100000"/>
              <a:buNone/>
            </a:pPr>
            <a:r>
              <a:rPr lang="en-US" b="1" dirty="0" smtClean="0"/>
              <a:t>OKLAHOMA SUPERCOMPUTING SYMPOSIUM 2013, Oct 1-2, Norman OK</a:t>
            </a:r>
          </a:p>
          <a:p>
            <a:pPr marL="457200" indent="-457200">
              <a:spcBef>
                <a:spcPts val="0"/>
              </a:spcBef>
              <a:buClrTx/>
              <a:buSzPct val="100000"/>
              <a:buNone/>
            </a:pPr>
            <a:r>
              <a:rPr lang="en-US" dirty="0" smtClean="0"/>
              <a:t>SC13, Nov 17-22, Denver CO</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Distributed </a:t>
            </a:r>
            <a:r>
              <a:rPr lang="en-US" dirty="0" err="1" smtClean="0"/>
              <a:t>Mem</a:t>
            </a:r>
            <a:endParaRPr lang="en-US" dirty="0" smtClean="0"/>
          </a:p>
          <a:p>
            <a:pPr>
              <a:defRPr/>
            </a:pPr>
            <a:r>
              <a:rPr lang="en-US" dirty="0" smtClean="0"/>
              <a:t>Tue </a:t>
            </a:r>
            <a:r>
              <a:rPr lang="en-US" dirty="0" smtClean="0"/>
              <a:t>Feb 26 </a:t>
            </a:r>
            <a:r>
              <a:rPr lang="en-US" dirty="0" smtClean="0"/>
              <a:t>2013</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16</a:t>
            </a:fld>
            <a:endParaRPr lang="en-US"/>
          </a:p>
        </p:txBody>
      </p:sp>
    </p:spTree>
    <p:extLst>
      <p:ext uri="{BB962C8B-B14F-4D97-AF65-F5344CB8AC3E}">
        <p14:creationId xmlns:p14="http://schemas.microsoft.com/office/powerpoint/2010/main" val="224626659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Picture 2" descr="http://www.ncsa.illinois.edu/News/Stories/TransformComputing/thom.jpg"/>
          <p:cNvPicPr>
            <a:picLocks noChangeAspect="1" noChangeArrowheads="1"/>
          </p:cNvPicPr>
          <p:nvPr/>
        </p:nvPicPr>
        <p:blipFill>
          <a:blip r:embed="rId3" cstate="print"/>
          <a:srcRect/>
          <a:stretch>
            <a:fillRect/>
          </a:stretch>
        </p:blipFill>
        <p:spPr bwMode="auto">
          <a:xfrm>
            <a:off x="3962400" y="3733800"/>
            <a:ext cx="1316181" cy="1447800"/>
          </a:xfrm>
          <a:prstGeom prst="rect">
            <a:avLst/>
          </a:prstGeom>
          <a:noFill/>
        </p:spPr>
      </p:pic>
      <p:sp>
        <p:nvSpPr>
          <p:cNvPr id="23" name="Slide Number Placeholder 4"/>
          <p:cNvSpPr>
            <a:spLocks noGrp="1"/>
          </p:cNvSpPr>
          <p:nvPr>
            <p:ph type="sldNum" sz="quarter" idx="11"/>
          </p:nvPr>
        </p:nvSpPr>
        <p:spPr/>
        <p:txBody>
          <a:bodyPr/>
          <a:lstStyle/>
          <a:p>
            <a:fld id="{D4C6B874-FE2D-40EE-A33E-EB158CDD195A}" type="slidenum">
              <a:rPr lang="en-US"/>
              <a:pPr/>
              <a:t>17</a:t>
            </a:fld>
            <a:endParaRPr lang="en-US" dirty="0"/>
          </a:p>
        </p:txBody>
      </p:sp>
      <p:grpSp>
        <p:nvGrpSpPr>
          <p:cNvPr id="2" name="Group 2"/>
          <p:cNvGrpSpPr>
            <a:grpSpLocks/>
          </p:cNvGrpSpPr>
          <p:nvPr/>
        </p:nvGrpSpPr>
        <p:grpSpPr bwMode="auto">
          <a:xfrm>
            <a:off x="4572000" y="1190625"/>
            <a:ext cx="1295400" cy="1752600"/>
            <a:chOff x="4032" y="1611"/>
            <a:chExt cx="1296" cy="1653"/>
          </a:xfrm>
        </p:grpSpPr>
        <p:pic>
          <p:nvPicPr>
            <p:cNvPr id="553987" name="Picture 3" descr="atkinsdaniel"/>
            <p:cNvPicPr>
              <a:picLocks noChangeAspect="1" noChangeArrowheads="1"/>
            </p:cNvPicPr>
            <p:nvPr/>
          </p:nvPicPr>
          <p:blipFill>
            <a:blip r:embed="rId4" cstate="print"/>
            <a:srcRect/>
            <a:stretch>
              <a:fillRect/>
            </a:stretch>
          </p:blipFill>
          <p:spPr bwMode="auto">
            <a:xfrm>
              <a:off x="4080" y="1680"/>
              <a:ext cx="1238" cy="1584"/>
            </a:xfrm>
            <a:prstGeom prst="rect">
              <a:avLst/>
            </a:prstGeom>
            <a:noFill/>
          </p:spPr>
        </p:pic>
        <p:sp>
          <p:nvSpPr>
            <p:cNvPr id="553988" name="Rectangle 4"/>
            <p:cNvSpPr>
              <a:spLocks noChangeArrowheads="1"/>
            </p:cNvSpPr>
            <p:nvPr/>
          </p:nvSpPr>
          <p:spPr bwMode="auto">
            <a:xfrm>
              <a:off x="4032" y="1611"/>
              <a:ext cx="1296" cy="240"/>
            </a:xfrm>
            <a:prstGeom prst="rect">
              <a:avLst/>
            </a:prstGeom>
            <a:solidFill>
              <a:schemeClr val="bg1"/>
            </a:solidFill>
            <a:ln w="9525">
              <a:noFill/>
              <a:miter lim="800000"/>
              <a:headEnd/>
              <a:tailEnd/>
            </a:ln>
            <a:effectLst/>
          </p:spPr>
          <p:txBody>
            <a:bodyPr wrap="none" anchor="ctr"/>
            <a:lstStyle/>
            <a:p>
              <a:endParaRPr lang="en-US"/>
            </a:p>
          </p:txBody>
        </p:sp>
      </p:gr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2013</a:t>
            </a:r>
            <a:endParaRPr lang="en-US" sz="3600" dirty="0"/>
          </a:p>
        </p:txBody>
      </p:sp>
      <p:sp>
        <p:nvSpPr>
          <p:cNvPr id="553990" name="Rectangle 6"/>
          <p:cNvSpPr>
            <a:spLocks noGrp="1" noChangeArrowheads="1"/>
          </p:cNvSpPr>
          <p:nvPr>
            <p:ph type="body" idx="1"/>
          </p:nvPr>
        </p:nvSpPr>
        <p:spPr>
          <a:xfrm>
            <a:off x="4436225" y="2819400"/>
            <a:ext cx="1600200" cy="1295400"/>
          </a:xfrm>
        </p:spPr>
        <p:txBody>
          <a:bodyPr/>
          <a:lstStyle/>
          <a:p>
            <a:pPr algn="ctr">
              <a:lnSpc>
                <a:spcPct val="80000"/>
              </a:lnSpc>
              <a:buFont typeface="Wingdings" pitchFamily="2" charset="2"/>
              <a:buNone/>
            </a:pPr>
            <a:r>
              <a:rPr lang="en-US" sz="1200" dirty="0"/>
              <a:t>2006 Keynote:</a:t>
            </a:r>
          </a:p>
          <a:p>
            <a:pPr algn="ctr">
              <a:lnSpc>
                <a:spcPct val="80000"/>
              </a:lnSpc>
              <a:buFont typeface="Wingdings" pitchFamily="2" charset="2"/>
              <a:buNone/>
            </a:pPr>
            <a:r>
              <a:rPr lang="en-US" sz="1200" dirty="0"/>
              <a:t>Dan Atkins</a:t>
            </a:r>
          </a:p>
          <a:p>
            <a:pPr algn="ctr">
              <a:lnSpc>
                <a:spcPct val="80000"/>
              </a:lnSpc>
              <a:buFont typeface="Wingdings" pitchFamily="2" charset="2"/>
              <a:buNone/>
            </a:pPr>
            <a:r>
              <a:rPr lang="en-US" sz="1200" dirty="0"/>
              <a:t>Head of NSF’s</a:t>
            </a:r>
          </a:p>
          <a:p>
            <a:pPr algn="ctr">
              <a:lnSpc>
                <a:spcPct val="80000"/>
              </a:lnSpc>
              <a:buFont typeface="Wingdings" pitchFamily="2" charset="2"/>
              <a:buNone/>
            </a:pPr>
            <a:r>
              <a:rPr lang="en-US" sz="1200" dirty="0"/>
              <a:t>Office of</a:t>
            </a:r>
          </a:p>
          <a:p>
            <a:pPr algn="ctr">
              <a:lnSpc>
                <a:spcPct val="80000"/>
              </a:lnSpc>
              <a:buFont typeface="Wingdings" pitchFamily="2" charset="2"/>
              <a:buNone/>
            </a:pPr>
            <a:r>
              <a:rPr lang="en-US" sz="1200" dirty="0" smtClean="0"/>
              <a:t>Cyberinfrastructure</a:t>
            </a:r>
            <a:endParaRPr lang="en-US" sz="1200" dirty="0"/>
          </a:p>
        </p:txBody>
      </p:sp>
      <p:pic>
        <p:nvPicPr>
          <p:cNvPr id="553991" name="Picture 7" descr="skim"/>
          <p:cNvPicPr>
            <a:picLocks noChangeAspect="1" noChangeArrowheads="1"/>
          </p:cNvPicPr>
          <p:nvPr/>
        </p:nvPicPr>
        <p:blipFill>
          <a:blip r:embed="rId5" cstate="print"/>
          <a:srcRect/>
          <a:stretch>
            <a:fillRect/>
          </a:stretch>
        </p:blipFill>
        <p:spPr bwMode="auto">
          <a:xfrm>
            <a:off x="1676400" y="1447800"/>
            <a:ext cx="1600200" cy="1200150"/>
          </a:xfrm>
          <a:prstGeom prst="rect">
            <a:avLst/>
          </a:prstGeom>
          <a:noFill/>
        </p:spPr>
      </p:pic>
      <p:sp>
        <p:nvSpPr>
          <p:cNvPr id="553992" name="Rectangle 8"/>
          <p:cNvSpPr>
            <a:spLocks noChangeArrowheads="1"/>
          </p:cNvSpPr>
          <p:nvPr/>
        </p:nvSpPr>
        <p:spPr bwMode="auto">
          <a:xfrm>
            <a:off x="1828800" y="2667000"/>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200" dirty="0"/>
              <a:t>2004 Keynote:</a:t>
            </a:r>
          </a:p>
          <a:p>
            <a:pPr marL="342900" indent="-342900">
              <a:lnSpc>
                <a:spcPct val="70000"/>
              </a:lnSpc>
              <a:spcBef>
                <a:spcPct val="20000"/>
              </a:spcBef>
              <a:buClr>
                <a:srgbClr val="333399"/>
              </a:buClr>
              <a:buSzPct val="60000"/>
              <a:buFont typeface="Wingdings" pitchFamily="2" charset="2"/>
              <a:buNone/>
            </a:pPr>
            <a:r>
              <a:rPr lang="en-US" sz="1200" dirty="0" err="1"/>
              <a:t>Sangtae</a:t>
            </a:r>
            <a:r>
              <a:rPr lang="en-US" sz="1200" dirty="0"/>
              <a:t> Kim</a:t>
            </a:r>
          </a:p>
          <a:p>
            <a:pPr marL="342900" indent="-342900">
              <a:lnSpc>
                <a:spcPct val="80000"/>
              </a:lnSpc>
              <a:spcBef>
                <a:spcPct val="20000"/>
              </a:spcBef>
              <a:buClr>
                <a:srgbClr val="333399"/>
              </a:buClr>
              <a:buSzPct val="60000"/>
              <a:buFont typeface="Wingdings" pitchFamily="2" charset="2"/>
              <a:buNone/>
            </a:pPr>
            <a:r>
              <a:rPr lang="en-US" sz="1200" dirty="0"/>
              <a:t>NSF </a:t>
            </a:r>
            <a:r>
              <a:rPr lang="en-US" sz="1200" dirty="0" smtClean="0"/>
              <a:t>Shared </a:t>
            </a:r>
          </a:p>
          <a:p>
            <a:pPr marL="342900" indent="-342900">
              <a:lnSpc>
                <a:spcPct val="70000"/>
              </a:lnSpc>
              <a:spcBef>
                <a:spcPct val="20000"/>
              </a:spcBef>
              <a:buClr>
                <a:srgbClr val="333399"/>
              </a:buClr>
              <a:buSzPct val="60000"/>
              <a:buFont typeface="Wingdings" pitchFamily="2" charset="2"/>
              <a:buNone/>
            </a:pPr>
            <a:r>
              <a:rPr lang="en-US" sz="1200" dirty="0" smtClean="0"/>
              <a:t>Cyberinfrastructure</a:t>
            </a:r>
          </a:p>
          <a:p>
            <a:pPr marL="342900" indent="-342900">
              <a:lnSpc>
                <a:spcPct val="70000"/>
              </a:lnSpc>
              <a:spcBef>
                <a:spcPct val="20000"/>
              </a:spcBef>
              <a:buClr>
                <a:srgbClr val="333399"/>
              </a:buClr>
              <a:buSzPct val="60000"/>
              <a:buFont typeface="Wingdings" pitchFamily="2" charset="2"/>
              <a:buNone/>
            </a:pPr>
            <a:r>
              <a:rPr lang="en-US" sz="1200" dirty="0" smtClean="0"/>
              <a:t>Division </a:t>
            </a:r>
            <a:r>
              <a:rPr lang="en-US" sz="1200" dirty="0"/>
              <a:t>Director</a:t>
            </a:r>
          </a:p>
        </p:txBody>
      </p:sp>
      <p:pic>
        <p:nvPicPr>
          <p:cNvPr id="553993" name="Picture 9" descr="freeman"/>
          <p:cNvPicPr>
            <a:picLocks noChangeAspect="1" noChangeArrowheads="1"/>
          </p:cNvPicPr>
          <p:nvPr/>
        </p:nvPicPr>
        <p:blipFill>
          <a:blip r:embed="rId6" cstate="print"/>
          <a:srcRect/>
          <a:stretch>
            <a:fillRect/>
          </a:stretch>
        </p:blipFill>
        <p:spPr bwMode="auto">
          <a:xfrm>
            <a:off x="457200" y="1447800"/>
            <a:ext cx="1155700" cy="1219200"/>
          </a:xfrm>
          <a:prstGeom prst="rect">
            <a:avLst/>
          </a:prstGeom>
          <a:noFill/>
        </p:spPr>
      </p:pic>
      <p:sp>
        <p:nvSpPr>
          <p:cNvPr id="553994" name="Rectangle 10"/>
          <p:cNvSpPr>
            <a:spLocks noChangeArrowheads="1"/>
          </p:cNvSpPr>
          <p:nvPr/>
        </p:nvSpPr>
        <p:spPr bwMode="auto">
          <a:xfrm>
            <a:off x="128850" y="2660075"/>
            <a:ext cx="1828800"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2003 Keynote:</a:t>
            </a:r>
          </a:p>
          <a:p>
            <a:pPr marL="342900" indent="-342900">
              <a:lnSpc>
                <a:spcPct val="60000"/>
              </a:lnSpc>
              <a:spcBef>
                <a:spcPct val="20000"/>
              </a:spcBef>
              <a:buClr>
                <a:srgbClr val="333399"/>
              </a:buClr>
              <a:buSzPct val="60000"/>
              <a:buFont typeface="Wingdings" pitchFamily="2" charset="2"/>
              <a:buNone/>
            </a:pPr>
            <a:r>
              <a:rPr lang="en-US" sz="1200" dirty="0"/>
              <a:t>Peter Freeman</a:t>
            </a:r>
          </a:p>
          <a:p>
            <a:pPr marL="342900" indent="-342900">
              <a:lnSpc>
                <a:spcPct val="70000"/>
              </a:lnSpc>
              <a:spcBef>
                <a:spcPct val="20000"/>
              </a:spcBef>
              <a:buClr>
                <a:srgbClr val="333399"/>
              </a:buClr>
              <a:buSzPct val="60000"/>
              <a:buFont typeface="Wingdings" pitchFamily="2" charset="2"/>
              <a:buNone/>
            </a:pPr>
            <a:r>
              <a:rPr lang="en-US" sz="1200" dirty="0" smtClean="0"/>
              <a:t>NSF</a:t>
            </a:r>
          </a:p>
          <a:p>
            <a:pPr marL="342900" indent="-342900">
              <a:lnSpc>
                <a:spcPct val="70000"/>
              </a:lnSpc>
              <a:spcBef>
                <a:spcPct val="20000"/>
              </a:spcBef>
              <a:buClr>
                <a:srgbClr val="333399"/>
              </a:buClr>
              <a:buSzPct val="60000"/>
              <a:buFont typeface="Wingdings" pitchFamily="2" charset="2"/>
              <a:buNone/>
            </a:pPr>
            <a:r>
              <a:rPr lang="en-US" sz="1200" dirty="0" smtClean="0"/>
              <a:t>Computer &amp; </a:t>
            </a:r>
            <a:r>
              <a:rPr lang="en-US" sz="1200" dirty="0"/>
              <a:t>Information</a:t>
            </a:r>
          </a:p>
          <a:p>
            <a:pPr marL="342900" indent="-342900">
              <a:lnSpc>
                <a:spcPct val="70000"/>
              </a:lnSpc>
              <a:spcBef>
                <a:spcPct val="20000"/>
              </a:spcBef>
              <a:buClr>
                <a:srgbClr val="333399"/>
              </a:buClr>
              <a:buSzPct val="60000"/>
              <a:buFont typeface="Wingdings" pitchFamily="2" charset="2"/>
              <a:buNone/>
            </a:pPr>
            <a:r>
              <a:rPr lang="en-US" sz="1200" dirty="0"/>
              <a:t>Science </a:t>
            </a:r>
            <a:r>
              <a:rPr lang="en-US" sz="1200" dirty="0" smtClean="0"/>
              <a:t>&amp; </a:t>
            </a:r>
            <a:r>
              <a:rPr lang="en-US" sz="1200" dirty="0"/>
              <a:t>Engineering</a:t>
            </a:r>
          </a:p>
          <a:p>
            <a:pPr marL="342900" indent="-342900">
              <a:lnSpc>
                <a:spcPct val="70000"/>
              </a:lnSpc>
              <a:spcBef>
                <a:spcPct val="20000"/>
              </a:spcBef>
              <a:buClr>
                <a:srgbClr val="333399"/>
              </a:buClr>
              <a:buSzPct val="60000"/>
              <a:buFont typeface="Wingdings" pitchFamily="2" charset="2"/>
              <a:buNone/>
            </a:pPr>
            <a:r>
              <a:rPr lang="en-US" sz="1200" dirty="0"/>
              <a:t>Assistant Director</a:t>
            </a:r>
          </a:p>
        </p:txBody>
      </p:sp>
      <p:pic>
        <p:nvPicPr>
          <p:cNvPr id="553995" name="Picture 11" descr="brooks"/>
          <p:cNvPicPr>
            <a:picLocks noChangeAspect="1" noChangeArrowheads="1"/>
          </p:cNvPicPr>
          <p:nvPr/>
        </p:nvPicPr>
        <p:blipFill>
          <a:blip r:embed="rId7" cstate="print"/>
          <a:srcRect/>
          <a:stretch>
            <a:fillRect/>
          </a:stretch>
        </p:blipFill>
        <p:spPr bwMode="auto">
          <a:xfrm>
            <a:off x="3352800" y="1447800"/>
            <a:ext cx="1143000" cy="1434353"/>
          </a:xfrm>
          <a:prstGeom prst="rect">
            <a:avLst/>
          </a:prstGeom>
          <a:noFill/>
        </p:spPr>
      </p:pic>
      <p:sp>
        <p:nvSpPr>
          <p:cNvPr id="553996" name="Rectangle 12"/>
          <p:cNvSpPr>
            <a:spLocks noChangeArrowheads="1"/>
          </p:cNvSpPr>
          <p:nvPr/>
        </p:nvSpPr>
        <p:spPr bwMode="auto">
          <a:xfrm>
            <a:off x="3276600" y="2878975"/>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2005 Keynote:</a:t>
            </a:r>
          </a:p>
          <a:p>
            <a:pPr marL="342900" indent="-342900">
              <a:lnSpc>
                <a:spcPct val="70000"/>
              </a:lnSpc>
              <a:spcBef>
                <a:spcPct val="20000"/>
              </a:spcBef>
              <a:buClr>
                <a:srgbClr val="333399"/>
              </a:buClr>
              <a:buSzPct val="60000"/>
              <a:buFont typeface="Wingdings" pitchFamily="2" charset="2"/>
              <a:buNone/>
            </a:pPr>
            <a:r>
              <a:rPr lang="en-US" sz="1200" dirty="0"/>
              <a:t>Walt Brooks</a:t>
            </a:r>
          </a:p>
          <a:p>
            <a:pPr marL="342900" indent="-342900">
              <a:lnSpc>
                <a:spcPct val="70000"/>
              </a:lnSpc>
              <a:spcBef>
                <a:spcPct val="20000"/>
              </a:spcBef>
              <a:buClr>
                <a:srgbClr val="333399"/>
              </a:buClr>
              <a:buSzPct val="60000"/>
              <a:buFont typeface="Wingdings" pitchFamily="2" charset="2"/>
              <a:buNone/>
            </a:pPr>
            <a:r>
              <a:rPr lang="en-US" sz="1200" dirty="0"/>
              <a:t>NASA Advanced</a:t>
            </a:r>
          </a:p>
          <a:p>
            <a:pPr marL="342900" indent="-342900">
              <a:lnSpc>
                <a:spcPct val="70000"/>
              </a:lnSpc>
              <a:spcBef>
                <a:spcPct val="20000"/>
              </a:spcBef>
              <a:buClr>
                <a:srgbClr val="333399"/>
              </a:buClr>
              <a:buSzPct val="60000"/>
              <a:buFont typeface="Wingdings" pitchFamily="2" charset="2"/>
              <a:buNone/>
            </a:pPr>
            <a:r>
              <a:rPr lang="en-US" sz="1200" dirty="0"/>
              <a:t>Supercomputing</a:t>
            </a:r>
          </a:p>
          <a:p>
            <a:pPr marL="342900" indent="-342900">
              <a:lnSpc>
                <a:spcPct val="70000"/>
              </a:lnSpc>
              <a:spcBef>
                <a:spcPct val="20000"/>
              </a:spcBef>
              <a:buClr>
                <a:srgbClr val="333399"/>
              </a:buClr>
              <a:buSzPct val="60000"/>
              <a:buFont typeface="Wingdings" pitchFamily="2" charset="2"/>
              <a:buNone/>
            </a:pPr>
            <a:r>
              <a:rPr lang="en-US" sz="1200" dirty="0"/>
              <a:t>Division Director</a:t>
            </a:r>
          </a:p>
        </p:txBody>
      </p:sp>
      <p:pic>
        <p:nvPicPr>
          <p:cNvPr id="553997" name="Picture 13" descr="boisseau"/>
          <p:cNvPicPr>
            <a:picLocks noChangeAspect="1" noChangeArrowheads="1"/>
          </p:cNvPicPr>
          <p:nvPr/>
        </p:nvPicPr>
        <p:blipFill>
          <a:blip r:embed="rId8" cstate="print"/>
          <a:srcRect/>
          <a:stretch>
            <a:fillRect/>
          </a:stretch>
        </p:blipFill>
        <p:spPr bwMode="auto">
          <a:xfrm>
            <a:off x="5943600" y="1447800"/>
            <a:ext cx="1087438" cy="1447800"/>
          </a:xfrm>
          <a:prstGeom prst="rect">
            <a:avLst/>
          </a:prstGeom>
          <a:noFill/>
        </p:spPr>
      </p:pic>
      <p:sp>
        <p:nvSpPr>
          <p:cNvPr id="553998" name="Rectangle 14"/>
          <p:cNvSpPr>
            <a:spLocks noChangeArrowheads="1"/>
          </p:cNvSpPr>
          <p:nvPr/>
        </p:nvSpPr>
        <p:spPr bwMode="auto">
          <a:xfrm>
            <a:off x="5791200" y="2895600"/>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2007 Keynote:</a:t>
            </a:r>
          </a:p>
          <a:p>
            <a:pPr marL="342900" indent="-342900">
              <a:lnSpc>
                <a:spcPct val="70000"/>
              </a:lnSpc>
              <a:spcBef>
                <a:spcPct val="20000"/>
              </a:spcBef>
              <a:buClr>
                <a:srgbClr val="333399"/>
              </a:buClr>
              <a:buSzPct val="60000"/>
              <a:buFont typeface="Wingdings" pitchFamily="2" charset="2"/>
              <a:buNone/>
            </a:pPr>
            <a:r>
              <a:rPr lang="en-US" sz="1200" dirty="0"/>
              <a:t>Jay </a:t>
            </a:r>
            <a:r>
              <a:rPr lang="en-US" sz="1200" dirty="0" err="1"/>
              <a:t>Boisseau</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Director</a:t>
            </a:r>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pic>
        <p:nvPicPr>
          <p:cNvPr id="554000" name="Picture 16" descr="jose_munoz"/>
          <p:cNvPicPr>
            <a:picLocks noChangeAspect="1" noChangeArrowheads="1"/>
          </p:cNvPicPr>
          <p:nvPr/>
        </p:nvPicPr>
        <p:blipFill>
          <a:blip r:embed="rId9" cstate="print"/>
          <a:srcRect/>
          <a:stretch>
            <a:fillRect/>
          </a:stretch>
        </p:blipFill>
        <p:spPr bwMode="auto">
          <a:xfrm>
            <a:off x="7086601" y="1447800"/>
            <a:ext cx="1143000" cy="1495746"/>
          </a:xfrm>
          <a:prstGeom prst="rect">
            <a:avLst/>
          </a:prstGeom>
          <a:noFill/>
        </p:spPr>
      </p:pic>
      <p:sp>
        <p:nvSpPr>
          <p:cNvPr id="554001" name="Text Box 17"/>
          <p:cNvSpPr txBox="1">
            <a:spLocks noChangeArrowheads="1"/>
          </p:cNvSpPr>
          <p:nvPr/>
        </p:nvSpPr>
        <p:spPr bwMode="auto">
          <a:xfrm>
            <a:off x="6950825" y="2912225"/>
            <a:ext cx="1524000" cy="1126462"/>
          </a:xfrm>
          <a:prstGeom prst="rect">
            <a:avLst/>
          </a:prstGeom>
          <a:noFill/>
          <a:ln w="9525">
            <a:noFill/>
            <a:miter lim="800000"/>
            <a:headEnd/>
            <a:tailEnd/>
          </a:ln>
          <a:effectLst/>
        </p:spPr>
        <p:txBody>
          <a:bodyPr>
            <a:spAutoFit/>
          </a:bodyPr>
          <a:lstStyle/>
          <a:p>
            <a:pPr>
              <a:lnSpc>
                <a:spcPct val="80000"/>
              </a:lnSpc>
              <a:spcBef>
                <a:spcPct val="50000"/>
              </a:spcBef>
            </a:pPr>
            <a:r>
              <a:rPr lang="en-US" sz="1200" dirty="0"/>
              <a:t>2008 Keynote: </a:t>
            </a:r>
            <a:r>
              <a:rPr lang="en-US" sz="1200" dirty="0" smtClean="0"/>
              <a:t>    Jos</a:t>
            </a:r>
            <a:r>
              <a:rPr lang="en-US" sz="1200" dirty="0" smtClean="0">
                <a:cs typeface="Times New Roman" pitchFamily="18" charset="0"/>
              </a:rPr>
              <a:t>é </a:t>
            </a:r>
            <a:r>
              <a:rPr lang="en-US" sz="1200" dirty="0">
                <a:cs typeface="Times New Roman" pitchFamily="18" charset="0"/>
              </a:rPr>
              <a:t>Munoz </a:t>
            </a:r>
            <a:r>
              <a:rPr lang="en-US" sz="1200" dirty="0" smtClean="0">
                <a:cs typeface="Times New Roman" pitchFamily="18" charset="0"/>
              </a:rPr>
              <a:t>    Deputy </a:t>
            </a:r>
            <a:r>
              <a:rPr lang="en-US" sz="1200" dirty="0">
                <a:cs typeface="Times New Roman" pitchFamily="18" charset="0"/>
              </a:rPr>
              <a:t>Office Director/ Senior Scientific Advisor </a:t>
            </a:r>
            <a:r>
              <a:rPr lang="en-US" sz="1200" dirty="0" smtClean="0">
                <a:cs typeface="Times New Roman" pitchFamily="18" charset="0"/>
              </a:rPr>
              <a:t>NSF Office </a:t>
            </a:r>
            <a:r>
              <a:rPr lang="en-US" sz="1200" dirty="0">
                <a:cs typeface="Times New Roman" pitchFamily="18" charset="0"/>
              </a:rPr>
              <a:t>of </a:t>
            </a:r>
            <a:r>
              <a:rPr lang="en-US" sz="1200" dirty="0" smtClean="0">
                <a:cs typeface="Times New Roman" pitchFamily="18" charset="0"/>
              </a:rPr>
              <a:t>Cyberinfrastructure</a:t>
            </a:r>
            <a:endParaRPr lang="en-US" sz="1200" dirty="0">
              <a:cs typeface="Times New Roman" pitchFamily="18" charset="0"/>
            </a:endParaRPr>
          </a:p>
        </p:txBody>
      </p:sp>
      <p:sp>
        <p:nvSpPr>
          <p:cNvPr id="554003" name="Text Box 19"/>
          <p:cNvSpPr txBox="1">
            <a:spLocks noChangeArrowheads="1"/>
          </p:cNvSpPr>
          <p:nvPr/>
        </p:nvSpPr>
        <p:spPr bwMode="auto">
          <a:xfrm>
            <a:off x="278475" y="4953000"/>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a:t>2009 Keynote: Douglass </a:t>
            </a:r>
            <a:r>
              <a:rPr lang="en-US" sz="1200" dirty="0" smtClean="0"/>
              <a:t>Post  Chief </a:t>
            </a:r>
            <a:r>
              <a:rPr lang="en-US" sz="1200" dirty="0"/>
              <a:t>Scientist         US Dept of Defense       HPC Modernization Program</a:t>
            </a:r>
          </a:p>
        </p:txBody>
      </p:sp>
      <p:grpSp>
        <p:nvGrpSpPr>
          <p:cNvPr id="3" name="Group 25"/>
          <p:cNvGrpSpPr/>
          <p:nvPr/>
        </p:nvGrpSpPr>
        <p:grpSpPr>
          <a:xfrm>
            <a:off x="4749800" y="4914900"/>
            <a:ext cx="4271963" cy="1255879"/>
            <a:chOff x="3505200" y="4572001"/>
            <a:chExt cx="4495800" cy="1255879"/>
          </a:xfrm>
        </p:grpSpPr>
        <p:sp>
          <p:nvSpPr>
            <p:cNvPr id="553999" name="Text Box 15"/>
            <p:cNvSpPr txBox="1">
              <a:spLocks noChangeArrowheads="1"/>
            </p:cNvSpPr>
            <p:nvPr/>
          </p:nvSpPr>
          <p:spPr bwMode="auto">
            <a:xfrm>
              <a:off x="3581400" y="4572001"/>
              <a:ext cx="4343400" cy="987963"/>
            </a:xfrm>
            <a:prstGeom prst="rect">
              <a:avLst/>
            </a:prstGeom>
            <a:noFill/>
            <a:ln w="9525">
              <a:noFill/>
              <a:miter lim="800000"/>
              <a:headEnd/>
              <a:tailEnd/>
            </a:ln>
            <a:effectLst/>
          </p:spPr>
          <p:txBody>
            <a:bodyPr wrap="square">
              <a:spAutoFit/>
            </a:bodyPr>
            <a:lstStyle/>
            <a:p>
              <a:pPr>
                <a:lnSpc>
                  <a:spcPct val="60000"/>
                </a:lnSpc>
                <a:spcBef>
                  <a:spcPct val="50000"/>
                </a:spcBef>
              </a:pPr>
              <a:r>
                <a:rPr lang="en-US" sz="2200" b="1" dirty="0">
                  <a:solidFill>
                    <a:schemeClr val="bg1"/>
                  </a:solidFill>
                  <a:effectLst>
                    <a:outerShdw blurRad="38100" dist="38100" dir="2700000" algn="tl">
                      <a:srgbClr val="000000">
                        <a:alpha val="43137"/>
                      </a:srgbClr>
                    </a:outerShdw>
                  </a:effectLst>
                </a:rPr>
                <a:t>F</a:t>
              </a:r>
              <a:r>
                <a:rPr lang="en-US" sz="2200" b="1" dirty="0">
                  <a:effectLst>
                    <a:outerShdw blurRad="38100" dist="38100" dir="2700000" algn="tl">
                      <a:srgbClr val="000000">
                        <a:alpha val="43137"/>
                      </a:srgbClr>
                    </a:outerShdw>
                  </a:effectLst>
                </a:rPr>
                <a:t>REE! Wed Oct </a:t>
              </a:r>
              <a:r>
                <a:rPr lang="en-US" sz="2200" b="1" dirty="0" smtClean="0">
                  <a:effectLst>
                    <a:outerShdw blurRad="38100" dist="38100" dir="2700000" algn="tl">
                      <a:srgbClr val="000000">
                        <a:alpha val="43137"/>
                      </a:srgbClr>
                    </a:outerShdw>
                  </a:effectLst>
                </a:rPr>
                <a:t>2 2013 @ </a:t>
              </a:r>
              <a:r>
                <a:rPr lang="en-US" sz="2200" b="1" dirty="0">
                  <a:effectLst>
                    <a:outerShdw blurRad="38100" dist="38100" dir="2700000" algn="tl">
                      <a:srgbClr val="000000">
                        <a:alpha val="43137"/>
                      </a:srgbClr>
                    </a:outerShdw>
                  </a:effectLst>
                </a:rPr>
                <a:t>OU</a:t>
              </a:r>
            </a:p>
            <a:p>
              <a:pPr>
                <a:lnSpc>
                  <a:spcPct val="30000"/>
                </a:lnSpc>
                <a:spcBef>
                  <a:spcPct val="50000"/>
                </a:spcBef>
              </a:pPr>
              <a:r>
                <a:rPr lang="en-US" dirty="0">
                  <a:solidFill>
                    <a:schemeClr val="bg1"/>
                  </a:solidFill>
                </a:rPr>
                <a:t>Over 235 </a:t>
              </a:r>
              <a:r>
                <a:rPr lang="en-US" dirty="0" smtClean="0">
                  <a:solidFill>
                    <a:schemeClr val="bg1"/>
                  </a:solidFill>
                </a:rPr>
                <a:t>registra2ons </a:t>
              </a:r>
              <a:r>
                <a:rPr lang="en-US" dirty="0">
                  <a:solidFill>
                    <a:schemeClr val="bg1"/>
                  </a:solidFill>
                </a:rPr>
                <a:t>already!</a:t>
              </a:r>
            </a:p>
            <a:p>
              <a:pPr>
                <a:lnSpc>
                  <a:spcPct val="80000"/>
                </a:lnSpc>
                <a:spcBef>
                  <a:spcPct val="50000"/>
                </a:spcBef>
              </a:pPr>
              <a:r>
                <a:rPr lang="en-US" sz="1400" dirty="0">
                  <a:solidFill>
                    <a:schemeClr val="bg1"/>
                  </a:solidFill>
                </a:rPr>
                <a:t>Over 150 in the first day, over 200 in the first week, over 225 in the first month.</a:t>
              </a:r>
            </a:p>
          </p:txBody>
        </p:sp>
        <p:sp>
          <p:nvSpPr>
            <p:cNvPr id="554004" name="Text Box 20"/>
            <p:cNvSpPr txBox="1">
              <a:spLocks noChangeArrowheads="1"/>
            </p:cNvSpPr>
            <p:nvPr/>
          </p:nvSpPr>
          <p:spPr bwMode="auto">
            <a:xfrm>
              <a:off x="3905865" y="4800601"/>
              <a:ext cx="3696928" cy="276999"/>
            </a:xfrm>
            <a:prstGeom prst="rect">
              <a:avLst/>
            </a:prstGeom>
            <a:noFill/>
            <a:ln w="9525">
              <a:noFill/>
              <a:miter lim="800000"/>
              <a:headEnd/>
              <a:tailEnd/>
            </a:ln>
            <a:effectLst/>
          </p:spPr>
          <p:txBody>
            <a:bodyPr wrap="square">
              <a:spAutoFit/>
            </a:bodyPr>
            <a:lstStyle/>
            <a:p>
              <a:pPr>
                <a:spcBef>
                  <a:spcPct val="50000"/>
                </a:spcBef>
              </a:pPr>
              <a:r>
                <a:rPr lang="en-US" sz="1200" b="1" dirty="0" smtClean="0">
                  <a:solidFill>
                    <a:schemeClr val="hlink"/>
                  </a:solidFill>
                  <a:latin typeface="Courier New" pitchFamily="49" charset="0"/>
                  <a:hlinkClick r:id="rId10"/>
                </a:rPr>
                <a:t>http://symposium2013.oscer.ou.edu/</a:t>
              </a:r>
              <a:endParaRPr lang="en-US" sz="1200" b="1" dirty="0">
                <a:solidFill>
                  <a:schemeClr val="hlink"/>
                </a:solidFill>
                <a:latin typeface="Courier New" pitchFamily="49" charset="0"/>
              </a:endParaRPr>
            </a:p>
          </p:txBody>
        </p:sp>
        <p:sp>
          <p:nvSpPr>
            <p:cNvPr id="554005" name="Text Box 21"/>
            <p:cNvSpPr txBox="1">
              <a:spLocks noChangeArrowheads="1"/>
            </p:cNvSpPr>
            <p:nvPr/>
          </p:nvSpPr>
          <p:spPr bwMode="auto">
            <a:xfrm>
              <a:off x="3505200" y="5029200"/>
              <a:ext cx="4495800" cy="798680"/>
            </a:xfrm>
            <a:prstGeom prst="rect">
              <a:avLst/>
            </a:prstGeom>
            <a:noFill/>
            <a:ln w="9525">
              <a:noFill/>
              <a:miter lim="800000"/>
              <a:headEnd/>
              <a:tailEnd/>
            </a:ln>
            <a:effectLst/>
          </p:spPr>
          <p:txBody>
            <a:bodyPr wrap="square">
              <a:spAutoFit/>
            </a:bodyPr>
            <a:lstStyle/>
            <a:p>
              <a:pPr>
                <a:spcBef>
                  <a:spcPts val="0"/>
                </a:spcBef>
              </a:pPr>
              <a:r>
                <a:rPr lang="en-US" sz="1700" b="1" dirty="0" smtClean="0"/>
                <a:t>Reception/Poster Session</a:t>
              </a:r>
            </a:p>
            <a:p>
              <a:pPr>
                <a:spcBef>
                  <a:spcPts val="0"/>
                </a:spcBef>
              </a:pPr>
              <a:r>
                <a:rPr lang="en-US" sz="1700" b="1" dirty="0" smtClean="0"/>
                <a:t>Tue </a:t>
              </a:r>
              <a:r>
                <a:rPr lang="en-US" sz="1700" b="1" dirty="0"/>
                <a:t>Oct </a:t>
              </a:r>
              <a:r>
                <a:rPr lang="en-US" sz="1700" b="1" dirty="0" smtClean="0"/>
                <a:t>1 2013 </a:t>
              </a:r>
              <a:r>
                <a:rPr lang="en-US" sz="1700" b="1" dirty="0"/>
                <a:t>@ </a:t>
              </a:r>
              <a:r>
                <a:rPr lang="en-US" sz="1700" b="1" dirty="0" smtClean="0"/>
                <a:t>OU</a:t>
              </a:r>
              <a:endParaRPr lang="en-US" sz="1700" b="1" dirty="0"/>
            </a:p>
            <a:p>
              <a:pPr>
                <a:lnSpc>
                  <a:spcPct val="20000"/>
                </a:lnSpc>
                <a:spcBef>
                  <a:spcPct val="50000"/>
                </a:spcBef>
              </a:pPr>
              <a:r>
                <a:rPr lang="en-US" sz="1700" b="1" dirty="0" smtClean="0"/>
                <a:t>Symposium </a:t>
              </a:r>
              <a:r>
                <a:rPr lang="en-US" sz="1700" b="1" dirty="0"/>
                <a:t>Wed Oct </a:t>
              </a:r>
              <a:r>
                <a:rPr lang="en-US" sz="1700" b="1" dirty="0" smtClean="0"/>
                <a:t>2 2013 </a:t>
              </a:r>
              <a:r>
                <a:rPr lang="en-US" sz="1700" b="1" dirty="0"/>
                <a:t>@ </a:t>
              </a:r>
              <a:r>
                <a:rPr lang="en-US" sz="1700" b="1" dirty="0" smtClean="0"/>
                <a:t>OU</a:t>
              </a:r>
            </a:p>
          </p:txBody>
        </p:sp>
      </p:grpSp>
      <p:pic>
        <p:nvPicPr>
          <p:cNvPr id="554006" name="Picture 22" descr="post_douglass"/>
          <p:cNvPicPr>
            <a:picLocks noChangeAspect="1" noChangeArrowheads="1"/>
          </p:cNvPicPr>
          <p:nvPr/>
        </p:nvPicPr>
        <p:blipFill>
          <a:blip r:embed="rId11" cstate="print"/>
          <a:srcRect/>
          <a:stretch>
            <a:fillRect/>
          </a:stretch>
        </p:blipFill>
        <p:spPr bwMode="auto">
          <a:xfrm>
            <a:off x="457200" y="3657599"/>
            <a:ext cx="1066800" cy="1332113"/>
          </a:xfrm>
          <a:prstGeom prst="rect">
            <a:avLst/>
          </a:prstGeom>
          <a:noFill/>
        </p:spPr>
      </p:pic>
      <p:pic>
        <p:nvPicPr>
          <p:cNvPr id="79874" name="Picture 2"/>
          <p:cNvPicPr>
            <a:picLocks noChangeAspect="1" noChangeArrowheads="1"/>
          </p:cNvPicPr>
          <p:nvPr/>
        </p:nvPicPr>
        <p:blipFill>
          <a:blip r:embed="rId12" cstate="print"/>
          <a:srcRect/>
          <a:stretch>
            <a:fillRect/>
          </a:stretch>
        </p:blipFill>
        <p:spPr bwMode="auto">
          <a:xfrm>
            <a:off x="1749991" y="3671047"/>
            <a:ext cx="1033550" cy="1322944"/>
          </a:xfrm>
          <a:prstGeom prst="rect">
            <a:avLst/>
          </a:prstGeom>
          <a:noFill/>
          <a:ln w="9525">
            <a:noFill/>
            <a:miter lim="800000"/>
            <a:headEnd/>
            <a:tailEnd/>
          </a:ln>
        </p:spPr>
      </p:pic>
      <p:sp>
        <p:nvSpPr>
          <p:cNvPr id="27" name="Text Box 19"/>
          <p:cNvSpPr txBox="1">
            <a:spLocks noChangeArrowheads="1"/>
          </p:cNvSpPr>
          <p:nvPr/>
        </p:nvSpPr>
        <p:spPr bwMode="auto">
          <a:xfrm>
            <a:off x="1568823" y="5029200"/>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2010 </a:t>
            </a:r>
            <a:r>
              <a:rPr lang="en-US" sz="1200" dirty="0"/>
              <a:t>Keynote: </a:t>
            </a:r>
            <a:r>
              <a:rPr lang="en-US" sz="1200" dirty="0" smtClean="0"/>
              <a:t>Horst Simon  Deputy Director         Lawrence Berkeley National Laboratory</a:t>
            </a:r>
            <a:endParaRPr lang="en-US" sz="1200" dirty="0"/>
          </a:p>
        </p:txBody>
      </p:sp>
      <p:sp>
        <p:nvSpPr>
          <p:cNvPr id="30" name="TextBox 29"/>
          <p:cNvSpPr txBox="1"/>
          <p:nvPr/>
        </p:nvSpPr>
        <p:spPr>
          <a:xfrm>
            <a:off x="5664200" y="4045803"/>
            <a:ext cx="2565400" cy="830997"/>
          </a:xfrm>
          <a:prstGeom prst="rect">
            <a:avLst/>
          </a:prstGeom>
          <a:noFill/>
        </p:spPr>
        <p:txBody>
          <a:bodyPr wrap="square" rtlCol="0">
            <a:spAutoFit/>
          </a:bodyPr>
          <a:lstStyle/>
          <a:p>
            <a:r>
              <a:rPr lang="en-US" sz="2400" b="1" dirty="0" smtClean="0"/>
              <a:t>2013 Keynote     to be announced!</a:t>
            </a:r>
            <a:endParaRPr lang="en-US" sz="2400" b="1" dirty="0"/>
          </a:p>
        </p:txBody>
      </p:sp>
      <p:sp>
        <p:nvSpPr>
          <p:cNvPr id="31" name="Footer Placeholder 3"/>
          <p:cNvSpPr>
            <a:spLocks noGrp="1"/>
          </p:cNvSpPr>
          <p:nvPr>
            <p:ph type="ftr" sz="quarter" idx="10"/>
          </p:nvPr>
        </p:nvSpPr>
        <p:spPr>
          <a:xfrm>
            <a:off x="2633663" y="6172200"/>
            <a:ext cx="3995737" cy="457200"/>
          </a:xfrm>
          <a:noFill/>
        </p:spPr>
        <p:txBody>
          <a:bodyPr/>
          <a:lstStyle/>
          <a:p>
            <a:r>
              <a:rPr lang="en-US" dirty="0" smtClean="0"/>
              <a:t>Supercomputing in Plain </a:t>
            </a:r>
            <a:r>
              <a:rPr lang="en-US" dirty="0" smtClean="0"/>
              <a:t>English: Distributed </a:t>
            </a:r>
            <a:r>
              <a:rPr lang="en-US" dirty="0" err="1" smtClean="0"/>
              <a:t>Mem</a:t>
            </a:r>
            <a:endParaRPr lang="en-US" dirty="0"/>
          </a:p>
          <a:p>
            <a:r>
              <a:rPr lang="en-US" dirty="0" smtClean="0"/>
              <a:t>Tue </a:t>
            </a:r>
            <a:r>
              <a:rPr lang="en-US" dirty="0" smtClean="0"/>
              <a:t>Feb 26 </a:t>
            </a:r>
            <a:r>
              <a:rPr lang="en-US" dirty="0" smtClean="0"/>
              <a:t>2013</a:t>
            </a:r>
            <a:endParaRPr lang="en-US" dirty="0"/>
          </a:p>
        </p:txBody>
      </p:sp>
      <p:pic>
        <p:nvPicPr>
          <p:cNvPr id="33" name="Picture 32" descr="schneider_barry_cropped.png"/>
          <p:cNvPicPr>
            <a:picLocks noChangeAspect="1"/>
          </p:cNvPicPr>
          <p:nvPr/>
        </p:nvPicPr>
        <p:blipFill>
          <a:blip r:embed="rId13" cstate="print"/>
          <a:stretch>
            <a:fillRect/>
          </a:stretch>
        </p:blipFill>
        <p:spPr>
          <a:xfrm>
            <a:off x="2819400" y="3733800"/>
            <a:ext cx="1067990" cy="1371600"/>
          </a:xfrm>
          <a:prstGeom prst="rect">
            <a:avLst/>
          </a:prstGeom>
        </p:spPr>
      </p:pic>
      <p:sp>
        <p:nvSpPr>
          <p:cNvPr id="34" name="Text Box 19"/>
          <p:cNvSpPr txBox="1">
            <a:spLocks noChangeArrowheads="1"/>
          </p:cNvSpPr>
          <p:nvPr/>
        </p:nvSpPr>
        <p:spPr bwMode="auto">
          <a:xfrm>
            <a:off x="2743200" y="5082182"/>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2011 </a:t>
            </a:r>
            <a:r>
              <a:rPr lang="en-US" sz="1200" dirty="0"/>
              <a:t>Keynote: </a:t>
            </a:r>
            <a:r>
              <a:rPr lang="en-US" sz="1200" dirty="0" smtClean="0"/>
              <a:t>Barry Schneider  Program Manager         National Science Foundation</a:t>
            </a:r>
            <a:endParaRPr lang="en-US" sz="1200" dirty="0"/>
          </a:p>
        </p:txBody>
      </p:sp>
      <p:sp>
        <p:nvSpPr>
          <p:cNvPr id="32" name="Text Box 19"/>
          <p:cNvSpPr txBox="1">
            <a:spLocks noChangeArrowheads="1"/>
          </p:cNvSpPr>
          <p:nvPr/>
        </p:nvSpPr>
        <p:spPr bwMode="auto">
          <a:xfrm>
            <a:off x="3962400" y="5133976"/>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2012 </a:t>
            </a:r>
            <a:r>
              <a:rPr lang="en-US" sz="1200" dirty="0"/>
              <a:t>Keynote: </a:t>
            </a:r>
            <a:r>
              <a:rPr lang="en-US" sz="1200" dirty="0" smtClean="0"/>
              <a:t>Thom Dunning  Director        National Center for Supercomputing Applications</a:t>
            </a:r>
            <a:endParaRPr lang="en-US" sz="1200" dirty="0"/>
          </a:p>
        </p:txBody>
      </p:sp>
    </p:spTree>
    <p:custDataLst>
      <p:tags r:id="rId1"/>
    </p:custDataLst>
    <p:extLst>
      <p:ext uri="{BB962C8B-B14F-4D97-AF65-F5344CB8AC3E}">
        <p14:creationId xmlns:p14="http://schemas.microsoft.com/office/powerpoint/2010/main" val="198308874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smtClean="0">
                <a:ea typeface="ＭＳ Ｐゴシック" pitchFamily="1" charset="-128"/>
              </a:rPr>
              <a:t>Outline</a:t>
            </a:r>
          </a:p>
        </p:txBody>
      </p:sp>
      <p:sp>
        <p:nvSpPr>
          <p:cNvPr id="38915" name="Rectangle 3"/>
          <p:cNvSpPr>
            <a:spLocks noGrp="1" noChangeArrowheads="1"/>
          </p:cNvSpPr>
          <p:nvPr>
            <p:ph idx="1"/>
          </p:nvPr>
        </p:nvSpPr>
        <p:spPr>
          <a:xfrm>
            <a:off x="381000" y="1371600"/>
            <a:ext cx="8382000" cy="4648200"/>
          </a:xfrm>
        </p:spPr>
        <p:txBody>
          <a:bodyPr/>
          <a:lstStyle/>
          <a:p>
            <a:r>
              <a:rPr lang="en-US" dirty="0" smtClean="0">
                <a:ea typeface="ＭＳ Ｐゴシック" pitchFamily="1" charset="-128"/>
              </a:rPr>
              <a:t>The Desert Islands Analogy</a:t>
            </a:r>
          </a:p>
          <a:p>
            <a:r>
              <a:rPr lang="en-US" dirty="0" smtClean="0">
                <a:ea typeface="ＭＳ Ｐゴシック" pitchFamily="1" charset="-128"/>
              </a:rPr>
              <a:t>Distributed Parallelism</a:t>
            </a:r>
          </a:p>
          <a:p>
            <a:r>
              <a:rPr lang="en-US" dirty="0" smtClean="0">
                <a:ea typeface="ＭＳ Ｐゴシック" pitchFamily="1" charset="-128"/>
              </a:rPr>
              <a:t>MPI</a:t>
            </a:r>
          </a:p>
        </p:txBody>
      </p:sp>
      <p:sp>
        <p:nvSpPr>
          <p:cNvPr id="3891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38917" name="Slide Number Placeholder 4"/>
          <p:cNvSpPr>
            <a:spLocks noGrp="1"/>
          </p:cNvSpPr>
          <p:nvPr>
            <p:ph type="sldNum" sz="quarter" idx="11"/>
          </p:nvPr>
        </p:nvSpPr>
        <p:spPr>
          <a:noFill/>
        </p:spPr>
        <p:txBody>
          <a:bodyPr/>
          <a:lstStyle/>
          <a:p>
            <a:fld id="{75774010-0DEF-4837-94FF-70614DBF6A7F}" type="slidenum">
              <a:rPr lang="en-US"/>
              <a:pPr/>
              <a:t>18</a:t>
            </a:fld>
            <a:endParaRPr lang="en-US"/>
          </a:p>
        </p:txBody>
      </p:sp>
    </p:spTree>
    <p:custDataLst>
      <p:tags r:id="rId1"/>
    </p:custDataLst>
    <p:extLst>
      <p:ext uri="{BB962C8B-B14F-4D97-AF65-F5344CB8AC3E}">
        <p14:creationId xmlns:p14="http://schemas.microsoft.com/office/powerpoint/2010/main" val="3195128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a:xfrm>
            <a:off x="914400" y="1295400"/>
            <a:ext cx="7772400" cy="1866900"/>
          </a:xfrm>
        </p:spPr>
        <p:txBody>
          <a:bodyPr/>
          <a:lstStyle/>
          <a:p>
            <a:r>
              <a:rPr lang="en-US" sz="6000" smtClean="0">
                <a:ea typeface="ＭＳ Ｐゴシック" pitchFamily="1" charset="-128"/>
              </a:rPr>
              <a:t>The Desert Islands </a:t>
            </a:r>
            <a:br>
              <a:rPr lang="en-US" sz="6000" smtClean="0">
                <a:ea typeface="ＭＳ Ｐゴシック" pitchFamily="1" charset="-128"/>
              </a:rPr>
            </a:br>
            <a:r>
              <a:rPr lang="en-US" sz="6000" smtClean="0">
                <a:ea typeface="ＭＳ Ｐゴシック" pitchFamily="1" charset="-128"/>
              </a:rPr>
              <a:t>Analogy</a:t>
            </a:r>
          </a:p>
        </p:txBody>
      </p:sp>
      <p:pic>
        <p:nvPicPr>
          <p:cNvPr id="39939" name="Picture 3"/>
          <p:cNvPicPr>
            <a:picLocks noChangeAspect="1" noChangeArrowheads="1"/>
          </p:cNvPicPr>
          <p:nvPr/>
        </p:nvPicPr>
        <p:blipFill>
          <a:blip r:embed="rId2" cstate="print"/>
          <a:srcRect/>
          <a:stretch>
            <a:fillRect/>
          </a:stretch>
        </p:blipFill>
        <p:spPr bwMode="auto">
          <a:xfrm>
            <a:off x="1295400" y="4343400"/>
            <a:ext cx="1657350" cy="1797050"/>
          </a:xfrm>
          <a:prstGeom prst="rect">
            <a:avLst/>
          </a:prstGeom>
          <a:noFill/>
          <a:ln w="9525">
            <a:noFill/>
            <a:miter lim="800000"/>
            <a:headEnd/>
            <a:tailEnd/>
          </a:ln>
        </p:spPr>
      </p:pic>
      <p:pic>
        <p:nvPicPr>
          <p:cNvPr id="39940" name="Picture 4"/>
          <p:cNvPicPr>
            <a:picLocks noChangeAspect="1" noChangeArrowheads="1"/>
          </p:cNvPicPr>
          <p:nvPr/>
        </p:nvPicPr>
        <p:blipFill>
          <a:blip r:embed="rId3" cstate="print"/>
          <a:srcRect/>
          <a:stretch>
            <a:fillRect/>
          </a:stretch>
        </p:blipFill>
        <p:spPr bwMode="auto">
          <a:xfrm>
            <a:off x="6400800" y="4724400"/>
            <a:ext cx="1447800" cy="1233488"/>
          </a:xfrm>
          <a:prstGeom prst="rect">
            <a:avLst/>
          </a:prstGeom>
          <a:noFill/>
          <a:ln w="9525">
            <a:noFill/>
            <a:miter lim="800000"/>
            <a:headEnd/>
            <a:tailEnd/>
          </a:ln>
        </p:spPr>
      </p:pic>
    </p:spTree>
    <p:extLst>
      <p:ext uri="{BB962C8B-B14F-4D97-AF65-F5344CB8AC3E}">
        <p14:creationId xmlns:p14="http://schemas.microsoft.com/office/powerpoint/2010/main" val="7138823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a:t>
            </a:r>
            <a:r>
              <a:rPr lang="en-US" dirty="0" err="1" smtClean="0"/>
              <a:t>Mem</a:t>
            </a:r>
            <a:endParaRPr lang="en-US" dirty="0"/>
          </a:p>
          <a:p>
            <a:r>
              <a:rPr lang="en-US" dirty="0" smtClean="0"/>
              <a:t>Tue </a:t>
            </a:r>
            <a:r>
              <a:rPr lang="en-US" dirty="0" smtClean="0"/>
              <a:t>Feb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BAF78582-057A-4635-8143-9FB397AB0807}" type="slidenum">
              <a:rPr lang="en-US"/>
              <a:pPr/>
              <a:t>2</a:t>
            </a:fld>
            <a:endParaRPr lang="en-US"/>
          </a:p>
        </p:txBody>
      </p:sp>
      <p:sp>
        <p:nvSpPr>
          <p:cNvPr id="450562" name="Rectangle 2"/>
          <p:cNvSpPr>
            <a:spLocks noGrp="1" noChangeArrowheads="1"/>
          </p:cNvSpPr>
          <p:nvPr>
            <p:ph type="title"/>
          </p:nvPr>
        </p:nvSpPr>
        <p:spPr/>
        <p:txBody>
          <a:bodyPr/>
          <a:lstStyle/>
          <a:p>
            <a:r>
              <a:rPr lang="en-US" sz="3600"/>
              <a:t>This is an experiment!</a:t>
            </a:r>
          </a:p>
        </p:txBody>
      </p:sp>
      <p:sp>
        <p:nvSpPr>
          <p:cNvPr id="450563" name="Rectangle 3"/>
          <p:cNvSpPr>
            <a:spLocks noGrp="1" noChangeArrowheads="1"/>
          </p:cNvSpPr>
          <p:nvPr>
            <p:ph type="body" idx="1"/>
          </p:nvPr>
        </p:nvSpPr>
        <p:spPr/>
        <p:txBody>
          <a:bodyPr/>
          <a:lstStyle/>
          <a:p>
            <a:pPr>
              <a:buFont typeface="Wingdings" pitchFamily="2" charset="2"/>
              <a:buNone/>
            </a:pPr>
            <a:r>
              <a:rPr lang="en-US"/>
              <a:t>It’s the nature of these kinds of videoconferences that </a:t>
            </a:r>
            <a:r>
              <a:rPr lang="en-US" b="1"/>
              <a:t>FAILURES ARE GUARANTEED TO HAPPEN!       NO PROMISES!</a:t>
            </a:r>
          </a:p>
          <a:p>
            <a:pPr>
              <a:buFont typeface="Wingdings" pitchFamily="2" charset="2"/>
              <a:buNone/>
            </a:pPr>
            <a:r>
              <a:rPr lang="en-US"/>
              <a:t>So, please bear with us. Hopefully everything will work out well enough.</a:t>
            </a:r>
          </a:p>
          <a:p>
            <a:pPr>
              <a:buFont typeface="Wingdings" pitchFamily="2" charset="2"/>
              <a:buNone/>
            </a:pPr>
            <a:r>
              <a:rPr lang="en-US"/>
              <a:t>If you lose your connection, you can retry the same kind of connection, or try connecting another way.</a:t>
            </a:r>
          </a:p>
          <a:p>
            <a:pPr>
              <a:buFont typeface="Wingdings" pitchFamily="2" charset="2"/>
              <a:buNone/>
            </a:pPr>
            <a:r>
              <a:rPr lang="en-US"/>
              <a:t>Remember, if all else fails, you always have the toll free phone bridge to fall back on.</a:t>
            </a:r>
          </a:p>
        </p:txBody>
      </p:sp>
    </p:spTree>
    <p:extLst>
      <p:ext uri="{BB962C8B-B14F-4D97-AF65-F5344CB8AC3E}">
        <p14:creationId xmlns:p14="http://schemas.microsoft.com/office/powerpoint/2010/main" val="15566254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smtClean="0">
                <a:ea typeface="ＭＳ Ｐゴシック" pitchFamily="1" charset="-128"/>
              </a:rPr>
              <a:t>An Island Hut</a:t>
            </a:r>
          </a:p>
        </p:txBody>
      </p:sp>
      <p:sp>
        <p:nvSpPr>
          <p:cNvPr id="40963" name="Rectangle 3"/>
          <p:cNvSpPr>
            <a:spLocks noGrp="1" noChangeArrowheads="1"/>
          </p:cNvSpPr>
          <p:nvPr>
            <p:ph idx="1"/>
          </p:nvPr>
        </p:nvSpPr>
        <p:spPr>
          <a:xfrm>
            <a:off x="533400" y="1295400"/>
            <a:ext cx="6096000" cy="5029200"/>
          </a:xfrm>
        </p:spPr>
        <p:txBody>
          <a:bodyPr/>
          <a:lstStyle/>
          <a:p>
            <a:r>
              <a:rPr lang="en-US" smtClean="0">
                <a:ea typeface="ＭＳ Ｐゴシック" pitchFamily="1" charset="-128"/>
              </a:rPr>
              <a:t>Imagine you’re on an island in a little hut.</a:t>
            </a:r>
          </a:p>
          <a:p>
            <a:r>
              <a:rPr lang="en-US" smtClean="0">
                <a:ea typeface="ＭＳ Ｐゴシック" pitchFamily="1" charset="-128"/>
              </a:rPr>
              <a:t>Inside the hut is a desk.</a:t>
            </a:r>
          </a:p>
          <a:p>
            <a:r>
              <a:rPr lang="en-US" smtClean="0">
                <a:ea typeface="ＭＳ Ｐゴシック" pitchFamily="1" charset="-128"/>
              </a:rPr>
              <a:t>On the desk is:</a:t>
            </a:r>
          </a:p>
          <a:p>
            <a:pPr lvl="1"/>
            <a:r>
              <a:rPr lang="en-US" smtClean="0">
                <a:ea typeface="ＭＳ Ｐゴシック" pitchFamily="1" charset="-128"/>
              </a:rPr>
              <a:t>a </a:t>
            </a:r>
            <a:r>
              <a:rPr lang="en-US" b="1" u="sng" smtClean="0">
                <a:solidFill>
                  <a:schemeClr val="folHlink"/>
                </a:solidFill>
                <a:ea typeface="ＭＳ Ｐゴシック" pitchFamily="1" charset="-128"/>
              </a:rPr>
              <a:t>phone</a:t>
            </a:r>
            <a:r>
              <a:rPr lang="en-US" smtClean="0">
                <a:ea typeface="ＭＳ Ｐゴシック" pitchFamily="1" charset="-128"/>
              </a:rPr>
              <a:t>;</a:t>
            </a:r>
          </a:p>
          <a:p>
            <a:pPr lvl="1"/>
            <a:r>
              <a:rPr lang="en-US" smtClean="0">
                <a:ea typeface="ＭＳ Ｐゴシック" pitchFamily="1" charset="-128"/>
              </a:rPr>
              <a:t>a </a:t>
            </a:r>
            <a:r>
              <a:rPr lang="en-US" b="1" u="sng" smtClean="0">
                <a:solidFill>
                  <a:schemeClr val="folHlink"/>
                </a:solidFill>
                <a:ea typeface="ＭＳ Ｐゴシック" pitchFamily="1" charset="-128"/>
              </a:rPr>
              <a:t>pencil</a:t>
            </a:r>
            <a:r>
              <a:rPr lang="en-US" smtClean="0">
                <a:ea typeface="ＭＳ Ｐゴシック" pitchFamily="1" charset="-128"/>
              </a:rPr>
              <a:t>;</a:t>
            </a:r>
          </a:p>
          <a:p>
            <a:pPr lvl="1"/>
            <a:r>
              <a:rPr lang="en-US" smtClean="0">
                <a:ea typeface="ＭＳ Ｐゴシック" pitchFamily="1" charset="-128"/>
              </a:rPr>
              <a:t>a </a:t>
            </a:r>
            <a:r>
              <a:rPr lang="en-US" b="1" u="sng" smtClean="0">
                <a:solidFill>
                  <a:schemeClr val="folHlink"/>
                </a:solidFill>
                <a:ea typeface="ＭＳ Ｐゴシック" pitchFamily="1" charset="-128"/>
              </a:rPr>
              <a:t>calculator</a:t>
            </a:r>
            <a:r>
              <a:rPr lang="en-US" smtClean="0">
                <a:ea typeface="ＭＳ Ｐゴシック" pitchFamily="1" charset="-128"/>
              </a:rPr>
              <a:t>;</a:t>
            </a:r>
          </a:p>
          <a:p>
            <a:pPr lvl="1"/>
            <a:r>
              <a:rPr lang="en-US" smtClean="0">
                <a:ea typeface="ＭＳ Ｐゴシック" pitchFamily="1" charset="-128"/>
              </a:rPr>
              <a:t>a piece of paper with </a:t>
            </a:r>
            <a:r>
              <a:rPr lang="en-US" b="1" u="sng" smtClean="0">
                <a:solidFill>
                  <a:schemeClr val="folHlink"/>
                </a:solidFill>
                <a:ea typeface="ＭＳ Ｐゴシック" pitchFamily="1" charset="-128"/>
              </a:rPr>
              <a:t>instructions</a:t>
            </a:r>
            <a:r>
              <a:rPr lang="en-US" smtClean="0">
                <a:ea typeface="ＭＳ Ｐゴシック" pitchFamily="1" charset="-128"/>
              </a:rPr>
              <a:t>;</a:t>
            </a:r>
          </a:p>
          <a:p>
            <a:pPr lvl="1"/>
            <a:r>
              <a:rPr lang="en-US" smtClean="0">
                <a:ea typeface="ＭＳ Ｐゴシック" pitchFamily="1" charset="-128"/>
              </a:rPr>
              <a:t>a piece of paper with </a:t>
            </a:r>
            <a:r>
              <a:rPr lang="en-US" b="1" u="sng" smtClean="0">
                <a:solidFill>
                  <a:schemeClr val="folHlink"/>
                </a:solidFill>
                <a:ea typeface="ＭＳ Ｐゴシック" pitchFamily="1" charset="-128"/>
              </a:rPr>
              <a:t>numbers</a:t>
            </a:r>
            <a:r>
              <a:rPr lang="en-US" smtClean="0">
                <a:ea typeface="ＭＳ Ｐゴシック" pitchFamily="1" charset="-128"/>
              </a:rPr>
              <a:t> (data).</a:t>
            </a:r>
          </a:p>
          <a:p>
            <a:endParaRPr lang="en-US" smtClean="0">
              <a:ea typeface="ＭＳ Ｐゴシック" pitchFamily="1" charset="-128"/>
            </a:endParaRPr>
          </a:p>
        </p:txBody>
      </p:sp>
      <p:sp>
        <p:nvSpPr>
          <p:cNvPr id="4096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40965" name="Slide Number Placeholder 4"/>
          <p:cNvSpPr>
            <a:spLocks noGrp="1"/>
          </p:cNvSpPr>
          <p:nvPr>
            <p:ph type="sldNum" sz="quarter" idx="11"/>
          </p:nvPr>
        </p:nvSpPr>
        <p:spPr>
          <a:noFill/>
        </p:spPr>
        <p:txBody>
          <a:bodyPr/>
          <a:lstStyle/>
          <a:p>
            <a:fld id="{4AAA3566-4666-4336-A975-3270970246EF}" type="slidenum">
              <a:rPr lang="en-US"/>
              <a:pPr/>
              <a:t>20</a:t>
            </a:fld>
            <a:endParaRPr lang="en-US"/>
          </a:p>
        </p:txBody>
      </p:sp>
      <p:pic>
        <p:nvPicPr>
          <p:cNvPr id="40966" name="Picture 4"/>
          <p:cNvPicPr>
            <a:picLocks noChangeAspect="1" noChangeArrowheads="1"/>
          </p:cNvPicPr>
          <p:nvPr/>
        </p:nvPicPr>
        <p:blipFill>
          <a:blip r:embed="rId2" cstate="print"/>
          <a:srcRect/>
          <a:stretch>
            <a:fillRect/>
          </a:stretch>
        </p:blipFill>
        <p:spPr bwMode="auto">
          <a:xfrm>
            <a:off x="5181600" y="2133600"/>
            <a:ext cx="1657350" cy="1797050"/>
          </a:xfrm>
          <a:prstGeom prst="rect">
            <a:avLst/>
          </a:prstGeom>
          <a:noFill/>
          <a:ln w="9525">
            <a:noFill/>
            <a:miter lim="800000"/>
            <a:headEnd/>
            <a:tailEnd/>
          </a:ln>
        </p:spPr>
      </p:pic>
      <p:pic>
        <p:nvPicPr>
          <p:cNvPr id="40967" name="Picture 5"/>
          <p:cNvPicPr>
            <a:picLocks noChangeAspect="1" noChangeArrowheads="1"/>
          </p:cNvPicPr>
          <p:nvPr/>
        </p:nvPicPr>
        <p:blipFill>
          <a:blip r:embed="rId3" cstate="print"/>
          <a:srcRect/>
          <a:stretch>
            <a:fillRect/>
          </a:stretch>
        </p:blipFill>
        <p:spPr bwMode="auto">
          <a:xfrm>
            <a:off x="3429000" y="2362200"/>
            <a:ext cx="1447800" cy="1233488"/>
          </a:xfrm>
          <a:prstGeom prst="rect">
            <a:avLst/>
          </a:prstGeom>
          <a:noFill/>
          <a:ln w="9525">
            <a:noFill/>
            <a:miter lim="800000"/>
            <a:headEnd/>
            <a:tailEnd/>
          </a:ln>
        </p:spPr>
      </p:pic>
      <p:pic>
        <p:nvPicPr>
          <p:cNvPr id="40968" name="Picture 6" descr="MCj04242240000[1]"/>
          <p:cNvPicPr>
            <a:picLocks noChangeAspect="1" noChangeArrowheads="1"/>
          </p:cNvPicPr>
          <p:nvPr/>
        </p:nvPicPr>
        <p:blipFill>
          <a:blip r:embed="rId4" cstate="print"/>
          <a:srcRect/>
          <a:stretch>
            <a:fillRect/>
          </a:stretch>
        </p:blipFill>
        <p:spPr bwMode="auto">
          <a:xfrm>
            <a:off x="2819400" y="2895600"/>
            <a:ext cx="379413" cy="544513"/>
          </a:xfrm>
          <a:prstGeom prst="rect">
            <a:avLst/>
          </a:prstGeom>
          <a:noFill/>
          <a:ln w="9525">
            <a:noFill/>
            <a:miter lim="800000"/>
            <a:headEnd/>
            <a:tailEnd/>
          </a:ln>
        </p:spPr>
      </p:pic>
      <p:sp>
        <p:nvSpPr>
          <p:cNvPr id="40969" name="Text Box 7"/>
          <p:cNvSpPr txBox="1">
            <a:spLocks noChangeArrowheads="1"/>
          </p:cNvSpPr>
          <p:nvPr/>
        </p:nvSpPr>
        <p:spPr bwMode="auto">
          <a:xfrm>
            <a:off x="381000" y="4692650"/>
            <a:ext cx="5105400" cy="1400640"/>
          </a:xfrm>
          <a:prstGeom prst="rect">
            <a:avLst/>
          </a:prstGeom>
          <a:noFill/>
          <a:ln w="12700">
            <a:solidFill>
              <a:schemeClr val="hlink"/>
            </a:solidFill>
            <a:miter lim="800000"/>
            <a:headEnd/>
            <a:tailEnd/>
          </a:ln>
        </p:spPr>
        <p:txBody>
          <a:bodyPr wrap="square">
            <a:spAutoFit/>
          </a:bodyPr>
          <a:lstStyle/>
          <a:p>
            <a:pPr algn="l">
              <a:lnSpc>
                <a:spcPct val="70000"/>
              </a:lnSpc>
              <a:spcBef>
                <a:spcPct val="50000"/>
              </a:spcBef>
            </a:pPr>
            <a:r>
              <a:rPr lang="en-US" sz="1400" b="1" u="sng" dirty="0"/>
              <a:t>Instructions: What to Do</a:t>
            </a:r>
          </a:p>
          <a:p>
            <a:pPr algn="l">
              <a:lnSpc>
                <a:spcPct val="20000"/>
              </a:lnSpc>
              <a:spcBef>
                <a:spcPct val="50000"/>
              </a:spcBef>
            </a:pPr>
            <a:r>
              <a:rPr lang="en-US" sz="900" dirty="0">
                <a:latin typeface="Courier New" pitchFamily="1" charset="0"/>
              </a:rPr>
              <a:t>...</a:t>
            </a:r>
          </a:p>
          <a:p>
            <a:pPr algn="l">
              <a:lnSpc>
                <a:spcPct val="90000"/>
              </a:lnSpc>
              <a:spcBef>
                <a:spcPct val="50000"/>
              </a:spcBef>
            </a:pPr>
            <a:r>
              <a:rPr lang="en-US" sz="900" dirty="0">
                <a:latin typeface="Courier New" pitchFamily="1" charset="0"/>
              </a:rPr>
              <a:t>Add the number in slot 27 to the number in slot 239,</a:t>
            </a:r>
          </a:p>
          <a:p>
            <a:pPr algn="l">
              <a:lnSpc>
                <a:spcPct val="30000"/>
              </a:lnSpc>
              <a:spcBef>
                <a:spcPct val="50000"/>
              </a:spcBef>
            </a:pPr>
            <a:r>
              <a:rPr lang="en-US" sz="900" dirty="0">
                <a:latin typeface="Courier New" pitchFamily="1" charset="0"/>
              </a:rPr>
              <a:t>  and put the result in slot 71.</a:t>
            </a:r>
          </a:p>
          <a:p>
            <a:pPr algn="l">
              <a:lnSpc>
                <a:spcPct val="50000"/>
              </a:lnSpc>
              <a:spcBef>
                <a:spcPct val="50000"/>
              </a:spcBef>
            </a:pPr>
            <a:r>
              <a:rPr lang="en-US" sz="900" dirty="0">
                <a:latin typeface="Courier New" pitchFamily="1" charset="0"/>
              </a:rPr>
              <a:t>if the number in slot 71 is equal to the number in slot 118 then</a:t>
            </a:r>
          </a:p>
          <a:p>
            <a:pPr algn="l">
              <a:lnSpc>
                <a:spcPct val="60000"/>
              </a:lnSpc>
              <a:spcBef>
                <a:spcPct val="50000"/>
              </a:spcBef>
            </a:pPr>
            <a:r>
              <a:rPr lang="en-US" sz="900" dirty="0">
                <a:latin typeface="Courier New" pitchFamily="1" charset="0"/>
              </a:rPr>
              <a:t>  Call 555-0127 and leave a voicemail containing the number in slot 962.</a:t>
            </a:r>
          </a:p>
          <a:p>
            <a:pPr algn="l">
              <a:lnSpc>
                <a:spcPct val="30000"/>
              </a:lnSpc>
              <a:spcBef>
                <a:spcPct val="50000"/>
              </a:spcBef>
            </a:pPr>
            <a:r>
              <a:rPr lang="en-US" sz="900" dirty="0">
                <a:latin typeface="Courier New" pitchFamily="1" charset="0"/>
              </a:rPr>
              <a:t>else</a:t>
            </a:r>
          </a:p>
          <a:p>
            <a:pPr algn="l">
              <a:lnSpc>
                <a:spcPct val="40000"/>
              </a:lnSpc>
              <a:spcBef>
                <a:spcPct val="50000"/>
              </a:spcBef>
            </a:pPr>
            <a:r>
              <a:rPr lang="en-US" sz="900" dirty="0">
                <a:latin typeface="Courier New" pitchFamily="1" charset="0"/>
              </a:rPr>
              <a:t>  Call your voicemail box and collect a voicemail from 555-0063,</a:t>
            </a:r>
          </a:p>
          <a:p>
            <a:pPr algn="l">
              <a:lnSpc>
                <a:spcPct val="40000"/>
              </a:lnSpc>
              <a:spcBef>
                <a:spcPct val="50000"/>
              </a:spcBef>
            </a:pPr>
            <a:r>
              <a:rPr lang="en-US" sz="900" dirty="0">
                <a:latin typeface="Courier New" pitchFamily="1" charset="0"/>
              </a:rPr>
              <a:t>    and put that number in slot 715.</a:t>
            </a:r>
          </a:p>
          <a:p>
            <a:pPr algn="l">
              <a:lnSpc>
                <a:spcPct val="0"/>
              </a:lnSpc>
              <a:spcBef>
                <a:spcPct val="50000"/>
              </a:spcBef>
            </a:pPr>
            <a:r>
              <a:rPr lang="en-US" sz="900" dirty="0">
                <a:latin typeface="Courier New" pitchFamily="1" charset="0"/>
              </a:rPr>
              <a:t>...</a:t>
            </a:r>
          </a:p>
        </p:txBody>
      </p:sp>
      <p:sp>
        <p:nvSpPr>
          <p:cNvPr id="40970" name="Text Box 8"/>
          <p:cNvSpPr txBox="1">
            <a:spLocks noChangeArrowheads="1"/>
          </p:cNvSpPr>
          <p:nvPr/>
        </p:nvSpPr>
        <p:spPr bwMode="auto">
          <a:xfrm>
            <a:off x="7162800" y="3276600"/>
            <a:ext cx="1447800" cy="2463751"/>
          </a:xfrm>
          <a:prstGeom prst="rect">
            <a:avLst/>
          </a:prstGeom>
          <a:noFill/>
          <a:ln w="12700">
            <a:solidFill>
              <a:schemeClr val="folHlink"/>
            </a:solidFill>
            <a:miter lim="800000"/>
            <a:headEnd/>
            <a:tailEnd/>
          </a:ln>
        </p:spPr>
        <p:txBody>
          <a:bodyPr>
            <a:spAutoFit/>
          </a:bodyPr>
          <a:lstStyle/>
          <a:p>
            <a:pPr marL="457200" indent="-457200">
              <a:spcBef>
                <a:spcPct val="50000"/>
              </a:spcBef>
            </a:pPr>
            <a:r>
              <a:rPr lang="en-US" sz="1400" b="1" u="sng" dirty="0"/>
              <a:t>DATA</a:t>
            </a:r>
          </a:p>
          <a:p>
            <a:pPr marL="457200" indent="-457200" algn="l">
              <a:lnSpc>
                <a:spcPct val="70000"/>
              </a:lnSpc>
              <a:spcBef>
                <a:spcPct val="50000"/>
              </a:spcBef>
              <a:buFontTx/>
              <a:buAutoNum type="arabicPeriod"/>
            </a:pPr>
            <a:r>
              <a:rPr lang="en-US" sz="1200" dirty="0">
                <a:latin typeface="Courier New" pitchFamily="1" charset="0"/>
              </a:rPr>
              <a:t>27.3</a:t>
            </a:r>
          </a:p>
          <a:p>
            <a:pPr marL="457200" indent="-457200" algn="l">
              <a:lnSpc>
                <a:spcPct val="70000"/>
              </a:lnSpc>
              <a:spcBef>
                <a:spcPct val="50000"/>
              </a:spcBef>
              <a:buFontTx/>
              <a:buAutoNum type="arabicPeriod"/>
            </a:pPr>
            <a:r>
              <a:rPr lang="en-US" sz="1200" dirty="0">
                <a:latin typeface="Courier New" pitchFamily="1" charset="0"/>
              </a:rPr>
              <a:t>-491.41</a:t>
            </a:r>
          </a:p>
          <a:p>
            <a:pPr marL="457200" indent="-457200" algn="l">
              <a:lnSpc>
                <a:spcPct val="60000"/>
              </a:lnSpc>
              <a:spcBef>
                <a:spcPct val="50000"/>
              </a:spcBef>
              <a:buFontTx/>
              <a:buAutoNum type="arabicPeriod"/>
            </a:pPr>
            <a:r>
              <a:rPr lang="en-US" sz="1200" dirty="0">
                <a:latin typeface="Courier New" pitchFamily="1" charset="0"/>
              </a:rPr>
              <a:t>24</a:t>
            </a:r>
          </a:p>
          <a:p>
            <a:pPr marL="457200" indent="-457200" algn="l">
              <a:lnSpc>
                <a:spcPct val="70000"/>
              </a:lnSpc>
              <a:spcBef>
                <a:spcPct val="50000"/>
              </a:spcBef>
              <a:buFontTx/>
              <a:buAutoNum type="arabicPeriod"/>
            </a:pPr>
            <a:r>
              <a:rPr lang="en-US" sz="1200" dirty="0">
                <a:latin typeface="Courier New" pitchFamily="1" charset="0"/>
              </a:rPr>
              <a:t>-1e-05</a:t>
            </a:r>
          </a:p>
          <a:p>
            <a:pPr marL="457200" indent="-457200" algn="l">
              <a:lnSpc>
                <a:spcPct val="70000"/>
              </a:lnSpc>
              <a:spcBef>
                <a:spcPct val="50000"/>
              </a:spcBef>
              <a:buFontTx/>
              <a:buAutoNum type="arabicPeriod"/>
            </a:pPr>
            <a:r>
              <a:rPr lang="en-US" sz="1200" dirty="0">
                <a:latin typeface="Courier New" pitchFamily="1" charset="0"/>
              </a:rPr>
              <a:t>141.41</a:t>
            </a:r>
          </a:p>
          <a:p>
            <a:pPr marL="457200" indent="-457200" algn="l">
              <a:lnSpc>
                <a:spcPct val="70000"/>
              </a:lnSpc>
              <a:spcBef>
                <a:spcPct val="50000"/>
              </a:spcBef>
              <a:buFontTx/>
              <a:buAutoNum type="arabicPeriod"/>
            </a:pPr>
            <a:r>
              <a:rPr lang="en-US" sz="1200" dirty="0">
                <a:latin typeface="Courier New" pitchFamily="1" charset="0"/>
              </a:rPr>
              <a:t>0</a:t>
            </a:r>
          </a:p>
          <a:p>
            <a:pPr marL="457200" indent="-457200" algn="l">
              <a:lnSpc>
                <a:spcPct val="70000"/>
              </a:lnSpc>
              <a:spcBef>
                <a:spcPct val="50000"/>
              </a:spcBef>
              <a:buFontTx/>
              <a:buAutoNum type="arabicPeriod"/>
            </a:pPr>
            <a:r>
              <a:rPr lang="en-US" sz="1200" dirty="0">
                <a:latin typeface="Courier New" pitchFamily="1" charset="0"/>
              </a:rPr>
              <a:t>4167</a:t>
            </a:r>
          </a:p>
          <a:p>
            <a:pPr marL="457200" indent="-457200" algn="l">
              <a:lnSpc>
                <a:spcPct val="70000"/>
              </a:lnSpc>
              <a:spcBef>
                <a:spcPct val="50000"/>
              </a:spcBef>
              <a:buFontTx/>
              <a:buAutoNum type="arabicPeriod"/>
            </a:pPr>
            <a:r>
              <a:rPr lang="en-US" sz="1200" dirty="0">
                <a:latin typeface="Courier New" pitchFamily="1" charset="0"/>
              </a:rPr>
              <a:t>94.14</a:t>
            </a:r>
          </a:p>
          <a:p>
            <a:pPr marL="457200" indent="-457200" algn="l">
              <a:lnSpc>
                <a:spcPct val="70000"/>
              </a:lnSpc>
              <a:spcBef>
                <a:spcPct val="50000"/>
              </a:spcBef>
              <a:buFontTx/>
              <a:buAutoNum type="arabicPeriod"/>
            </a:pPr>
            <a:r>
              <a:rPr lang="en-US" sz="1200" dirty="0">
                <a:latin typeface="Courier New" pitchFamily="1" charset="0"/>
              </a:rPr>
              <a:t>-518.481</a:t>
            </a:r>
          </a:p>
          <a:p>
            <a:pPr marL="457200" indent="-457200" algn="l">
              <a:lnSpc>
                <a:spcPct val="30000"/>
              </a:lnSpc>
              <a:spcBef>
                <a:spcPct val="50000"/>
              </a:spcBef>
            </a:pPr>
            <a:r>
              <a:rPr lang="en-US" sz="1200" dirty="0">
                <a:latin typeface="Courier New" pitchFamily="1" charset="0"/>
              </a:rPr>
              <a:t>...</a:t>
            </a:r>
          </a:p>
        </p:txBody>
      </p:sp>
    </p:spTree>
    <p:extLst>
      <p:ext uri="{BB962C8B-B14F-4D97-AF65-F5344CB8AC3E}">
        <p14:creationId xmlns:p14="http://schemas.microsoft.com/office/powerpoint/2010/main" val="16199113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smtClean="0">
                <a:ea typeface="ＭＳ Ｐゴシック" pitchFamily="1" charset="-128"/>
              </a:rPr>
              <a:t>Instructions</a:t>
            </a:r>
          </a:p>
        </p:txBody>
      </p:sp>
      <p:sp>
        <p:nvSpPr>
          <p:cNvPr id="41987" name="Rectangle 3"/>
          <p:cNvSpPr>
            <a:spLocks noGrp="1" noChangeArrowheads="1"/>
          </p:cNvSpPr>
          <p:nvPr>
            <p:ph idx="1"/>
          </p:nvPr>
        </p:nvSpPr>
        <p:spPr>
          <a:xfrm>
            <a:off x="609600" y="1441450"/>
            <a:ext cx="7775575" cy="4367213"/>
          </a:xfrm>
        </p:spPr>
        <p:txBody>
          <a:bodyPr/>
          <a:lstStyle/>
          <a:p>
            <a:pPr>
              <a:buFont typeface="Wingdings" pitchFamily="1" charset="2"/>
              <a:buNone/>
            </a:pPr>
            <a:r>
              <a:rPr lang="en-US" smtClean="0">
                <a:ea typeface="ＭＳ Ｐゴシック" pitchFamily="1" charset="-128"/>
              </a:rPr>
              <a:t>The </a:t>
            </a:r>
            <a:r>
              <a:rPr lang="en-US" b="1" u="sng" smtClean="0">
                <a:ea typeface="ＭＳ Ｐゴシック" pitchFamily="1" charset="-128"/>
              </a:rPr>
              <a:t>instructions</a:t>
            </a:r>
            <a:r>
              <a:rPr lang="en-US" smtClean="0">
                <a:ea typeface="ＭＳ Ｐゴシック" pitchFamily="1" charset="-128"/>
              </a:rPr>
              <a:t> are split into two kinds:</a:t>
            </a:r>
          </a:p>
          <a:p>
            <a:pPr>
              <a:lnSpc>
                <a:spcPct val="70000"/>
              </a:lnSpc>
            </a:pPr>
            <a:r>
              <a:rPr lang="en-US" b="1" u="sng" smtClean="0">
                <a:ea typeface="ＭＳ Ｐゴシック" pitchFamily="1" charset="-128"/>
              </a:rPr>
              <a:t>Arithmetic/Logical</a:t>
            </a:r>
            <a:r>
              <a:rPr lang="en-US" smtClean="0">
                <a:ea typeface="ＭＳ Ｐゴシック" pitchFamily="1" charset="-128"/>
              </a:rPr>
              <a:t> – for example:</a:t>
            </a:r>
          </a:p>
          <a:p>
            <a:pPr lvl="1">
              <a:lnSpc>
                <a:spcPct val="80000"/>
              </a:lnSpc>
            </a:pPr>
            <a:r>
              <a:rPr lang="en-US" sz="2400" smtClean="0">
                <a:ea typeface="ＭＳ Ｐゴシック" pitchFamily="1" charset="-128"/>
              </a:rPr>
              <a:t>Add the number in slot 27 to the number in slot 239, and put the result in slot 71.</a:t>
            </a:r>
          </a:p>
          <a:p>
            <a:pPr lvl="1">
              <a:lnSpc>
                <a:spcPct val="90000"/>
              </a:lnSpc>
            </a:pPr>
            <a:r>
              <a:rPr lang="en-US" sz="2400" smtClean="0">
                <a:ea typeface="ＭＳ Ｐゴシック" pitchFamily="1" charset="-128"/>
              </a:rPr>
              <a:t>Compare the number in slot 71 to the number in slot 118, to see whether they are equal.</a:t>
            </a:r>
          </a:p>
          <a:p>
            <a:pPr>
              <a:lnSpc>
                <a:spcPct val="70000"/>
              </a:lnSpc>
            </a:pPr>
            <a:r>
              <a:rPr lang="en-US" b="1" u="sng" smtClean="0">
                <a:ea typeface="ＭＳ Ｐゴシック" pitchFamily="1" charset="-128"/>
              </a:rPr>
              <a:t>Communication</a:t>
            </a:r>
            <a:r>
              <a:rPr lang="en-US" smtClean="0">
                <a:ea typeface="ＭＳ Ｐゴシック" pitchFamily="1" charset="-128"/>
              </a:rPr>
              <a:t> – for example:</a:t>
            </a:r>
          </a:p>
          <a:p>
            <a:pPr lvl="1">
              <a:lnSpc>
                <a:spcPct val="90000"/>
              </a:lnSpc>
            </a:pPr>
            <a:r>
              <a:rPr lang="en-US" sz="2400" smtClean="0">
                <a:ea typeface="ＭＳ Ｐゴシック" pitchFamily="1" charset="-128"/>
              </a:rPr>
              <a:t>Call 555-0127 and leave a voicemail containing the number in slot 962.</a:t>
            </a:r>
          </a:p>
          <a:p>
            <a:pPr lvl="1"/>
            <a:r>
              <a:rPr lang="en-US" sz="2400" smtClean="0">
                <a:ea typeface="ＭＳ Ｐゴシック" pitchFamily="1" charset="-128"/>
              </a:rPr>
              <a:t>Call your voicemail box and collect a voicemail from 555-0063, and put that number in slot 715.</a:t>
            </a:r>
          </a:p>
        </p:txBody>
      </p:sp>
      <p:sp>
        <p:nvSpPr>
          <p:cNvPr id="4198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41989" name="Slide Number Placeholder 4"/>
          <p:cNvSpPr>
            <a:spLocks noGrp="1"/>
          </p:cNvSpPr>
          <p:nvPr>
            <p:ph type="sldNum" sz="quarter" idx="11"/>
          </p:nvPr>
        </p:nvSpPr>
        <p:spPr>
          <a:noFill/>
        </p:spPr>
        <p:txBody>
          <a:bodyPr/>
          <a:lstStyle/>
          <a:p>
            <a:fld id="{0AE7A8FC-F69C-41D7-83FC-4E3E71785F0C}" type="slidenum">
              <a:rPr lang="en-US"/>
              <a:pPr/>
              <a:t>21</a:t>
            </a:fld>
            <a:endParaRPr lang="en-US"/>
          </a:p>
        </p:txBody>
      </p:sp>
    </p:spTree>
    <p:extLst>
      <p:ext uri="{BB962C8B-B14F-4D97-AF65-F5344CB8AC3E}">
        <p14:creationId xmlns:p14="http://schemas.microsoft.com/office/powerpoint/2010/main" val="17027207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smtClean="0">
                <a:ea typeface="ＭＳ Ｐゴシック" pitchFamily="1" charset="-128"/>
              </a:rPr>
              <a:t>Is There Anybody Out There?</a:t>
            </a:r>
          </a:p>
        </p:txBody>
      </p:sp>
      <p:sp>
        <p:nvSpPr>
          <p:cNvPr id="43011" name="Rectangle 3"/>
          <p:cNvSpPr>
            <a:spLocks noGrp="1" noChangeArrowheads="1"/>
          </p:cNvSpPr>
          <p:nvPr>
            <p:ph idx="1"/>
          </p:nvPr>
        </p:nvSpPr>
        <p:spPr>
          <a:xfrm>
            <a:off x="533400" y="1371600"/>
            <a:ext cx="8153400" cy="4724400"/>
          </a:xfrm>
        </p:spPr>
        <p:txBody>
          <a:bodyPr/>
          <a:lstStyle/>
          <a:p>
            <a:pPr>
              <a:buFont typeface="Wingdings" pitchFamily="1" charset="2"/>
              <a:buNone/>
            </a:pPr>
            <a:r>
              <a:rPr lang="en-US" smtClean="0">
                <a:ea typeface="ＭＳ Ｐゴシック" pitchFamily="1" charset="-128"/>
              </a:rPr>
              <a:t>If you’re in a hut on an island, you </a:t>
            </a:r>
            <a:r>
              <a:rPr lang="en-US" b="1" u="sng" smtClean="0">
                <a:ea typeface="ＭＳ Ｐゴシック" pitchFamily="1" charset="-128"/>
              </a:rPr>
              <a:t>aren’t specifically aware</a:t>
            </a:r>
            <a:r>
              <a:rPr lang="en-US" smtClean="0">
                <a:ea typeface="ＭＳ Ｐゴシック" pitchFamily="1" charset="-128"/>
              </a:rPr>
              <a:t> of anyone else.</a:t>
            </a:r>
          </a:p>
          <a:p>
            <a:pPr>
              <a:buFont typeface="Wingdings" pitchFamily="1" charset="2"/>
              <a:buNone/>
            </a:pPr>
            <a:r>
              <a:rPr lang="en-US" smtClean="0">
                <a:ea typeface="ＭＳ Ｐゴシック" pitchFamily="1" charset="-128"/>
              </a:rPr>
              <a:t>Especially, you don’t know whether anyone else is working on the same problem as you are, and you don’t know who’s at the other end of the phone line.</a:t>
            </a:r>
          </a:p>
          <a:p>
            <a:pPr>
              <a:buFont typeface="Wingdings" pitchFamily="1" charset="2"/>
              <a:buNone/>
            </a:pPr>
            <a:r>
              <a:rPr lang="en-US" smtClean="0">
                <a:ea typeface="ＭＳ Ｐゴシック" pitchFamily="1" charset="-128"/>
              </a:rPr>
              <a:t>All you know is what to do with the voicemails you get, and what phone numbers to send voicemails to.</a:t>
            </a:r>
          </a:p>
        </p:txBody>
      </p:sp>
      <p:sp>
        <p:nvSpPr>
          <p:cNvPr id="4301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43013" name="Slide Number Placeholder 4"/>
          <p:cNvSpPr>
            <a:spLocks noGrp="1"/>
          </p:cNvSpPr>
          <p:nvPr>
            <p:ph type="sldNum" sz="quarter" idx="11"/>
          </p:nvPr>
        </p:nvSpPr>
        <p:spPr>
          <a:noFill/>
        </p:spPr>
        <p:txBody>
          <a:bodyPr/>
          <a:lstStyle/>
          <a:p>
            <a:fld id="{717CEB0A-6C70-4F13-BEC9-B1DFADEFD49D}" type="slidenum">
              <a:rPr lang="en-US"/>
              <a:pPr/>
              <a:t>22</a:t>
            </a:fld>
            <a:endParaRPr lang="en-US"/>
          </a:p>
        </p:txBody>
      </p:sp>
    </p:spTree>
    <p:extLst>
      <p:ext uri="{BB962C8B-B14F-4D97-AF65-F5344CB8AC3E}">
        <p14:creationId xmlns:p14="http://schemas.microsoft.com/office/powerpoint/2010/main" val="38908481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smtClean="0">
                <a:ea typeface="ＭＳ Ｐゴシック" pitchFamily="1" charset="-128"/>
              </a:rPr>
              <a:t>Someone Might Be Out There</a:t>
            </a:r>
          </a:p>
        </p:txBody>
      </p:sp>
      <p:sp>
        <p:nvSpPr>
          <p:cNvPr id="44035" name="Rectangle 3"/>
          <p:cNvSpPr>
            <a:spLocks noGrp="1" noChangeArrowheads="1"/>
          </p:cNvSpPr>
          <p:nvPr>
            <p:ph idx="1"/>
          </p:nvPr>
        </p:nvSpPr>
        <p:spPr>
          <a:xfrm>
            <a:off x="609600" y="1371600"/>
            <a:ext cx="7850188" cy="4648200"/>
          </a:xfrm>
        </p:spPr>
        <p:txBody>
          <a:bodyPr/>
          <a:lstStyle/>
          <a:p>
            <a:pPr>
              <a:buFont typeface="Wingdings" pitchFamily="1" charset="2"/>
              <a:buNone/>
            </a:pPr>
            <a:r>
              <a:rPr lang="en-US" smtClean="0">
                <a:ea typeface="ＭＳ Ｐゴシック" pitchFamily="1" charset="-128"/>
              </a:rPr>
              <a:t>Now suppose that Horst is on another island somewhere, in the same kind of hut, with the same kind of equipment.</a:t>
            </a:r>
          </a:p>
          <a:p>
            <a:pPr>
              <a:buFont typeface="Wingdings" pitchFamily="1" charset="2"/>
              <a:buNone/>
            </a:pPr>
            <a:r>
              <a:rPr lang="en-US" smtClean="0">
                <a:ea typeface="ＭＳ Ｐゴシック" pitchFamily="1" charset="-128"/>
              </a:rPr>
              <a:t>Suppose that he has the same list of instructions as you, but a different set of numbers (both data and phone numbers).</a:t>
            </a:r>
          </a:p>
          <a:p>
            <a:pPr>
              <a:buFont typeface="Wingdings" pitchFamily="1" charset="2"/>
              <a:buNone/>
            </a:pPr>
            <a:r>
              <a:rPr lang="en-US" smtClean="0">
                <a:ea typeface="ＭＳ Ｐゴシック" pitchFamily="1" charset="-128"/>
              </a:rPr>
              <a:t>Like you, he doesn’t know whether there’s anyone else working on his problem.</a:t>
            </a:r>
          </a:p>
        </p:txBody>
      </p:sp>
      <p:sp>
        <p:nvSpPr>
          <p:cNvPr id="4403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44037" name="Slide Number Placeholder 4"/>
          <p:cNvSpPr>
            <a:spLocks noGrp="1"/>
          </p:cNvSpPr>
          <p:nvPr>
            <p:ph type="sldNum" sz="quarter" idx="11"/>
          </p:nvPr>
        </p:nvSpPr>
        <p:spPr>
          <a:noFill/>
        </p:spPr>
        <p:txBody>
          <a:bodyPr/>
          <a:lstStyle/>
          <a:p>
            <a:fld id="{044AFB95-B6EE-443E-A0CA-F4668996E9D4}" type="slidenum">
              <a:rPr lang="en-US"/>
              <a:pPr/>
              <a:t>23</a:t>
            </a:fld>
            <a:endParaRPr lang="en-US"/>
          </a:p>
        </p:txBody>
      </p:sp>
    </p:spTree>
    <p:extLst>
      <p:ext uri="{BB962C8B-B14F-4D97-AF65-F5344CB8AC3E}">
        <p14:creationId xmlns:p14="http://schemas.microsoft.com/office/powerpoint/2010/main" val="1929613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US" smtClean="0">
                <a:ea typeface="ＭＳ Ｐゴシック" pitchFamily="1" charset="-128"/>
              </a:rPr>
              <a:t>Even More People Out There</a:t>
            </a:r>
          </a:p>
        </p:txBody>
      </p:sp>
      <p:sp>
        <p:nvSpPr>
          <p:cNvPr id="45059" name="Rectangle 3"/>
          <p:cNvSpPr>
            <a:spLocks noGrp="1" noChangeArrowheads="1"/>
          </p:cNvSpPr>
          <p:nvPr>
            <p:ph idx="1"/>
          </p:nvPr>
        </p:nvSpPr>
        <p:spPr>
          <a:xfrm>
            <a:off x="533400" y="1371600"/>
            <a:ext cx="8153400" cy="4724400"/>
          </a:xfrm>
        </p:spPr>
        <p:txBody>
          <a:bodyPr/>
          <a:lstStyle/>
          <a:p>
            <a:pPr>
              <a:buFont typeface="Wingdings" pitchFamily="1" charset="2"/>
              <a:buNone/>
            </a:pPr>
            <a:r>
              <a:rPr lang="en-US" smtClean="0">
                <a:ea typeface="ＭＳ Ｐゴシック" pitchFamily="1" charset="-128"/>
              </a:rPr>
              <a:t>Now suppose that Bruce and Dee are also in huts on islands.</a:t>
            </a:r>
          </a:p>
          <a:p>
            <a:pPr>
              <a:buFont typeface="Wingdings" pitchFamily="1" charset="2"/>
              <a:buNone/>
            </a:pPr>
            <a:r>
              <a:rPr lang="en-US" smtClean="0">
                <a:ea typeface="ＭＳ Ｐゴシック" pitchFamily="1" charset="-128"/>
              </a:rPr>
              <a:t>Suppose that each of the four has the exact same list of instructions, but different lists of numbers.</a:t>
            </a:r>
          </a:p>
          <a:p>
            <a:pPr>
              <a:buFont typeface="Wingdings" pitchFamily="1" charset="2"/>
              <a:buNone/>
            </a:pPr>
            <a:r>
              <a:rPr lang="en-US" smtClean="0">
                <a:ea typeface="ＭＳ Ｐゴシック" pitchFamily="1" charset="-128"/>
              </a:rPr>
              <a:t>And suppose that the phone numbers that people call are each others’:  that is, your instructions have you call Horst, Bruce and Dee, Horst’s has him call Bruce, Dee and you, and so on.</a:t>
            </a:r>
          </a:p>
          <a:p>
            <a:pPr>
              <a:buFont typeface="Wingdings" pitchFamily="1" charset="2"/>
              <a:buNone/>
            </a:pPr>
            <a:r>
              <a:rPr lang="en-US" smtClean="0">
                <a:ea typeface="ＭＳ Ｐゴシック" pitchFamily="1" charset="-128"/>
              </a:rPr>
              <a:t>Then you might all be </a:t>
            </a:r>
            <a:r>
              <a:rPr lang="en-US" b="1" u="sng" smtClean="0">
                <a:ea typeface="ＭＳ Ｐゴシック" pitchFamily="1" charset="-128"/>
              </a:rPr>
              <a:t>working together on the same problem</a:t>
            </a:r>
            <a:r>
              <a:rPr lang="en-US" smtClean="0">
                <a:ea typeface="ＭＳ Ｐゴシック" pitchFamily="1" charset="-128"/>
              </a:rPr>
              <a:t>.</a:t>
            </a:r>
          </a:p>
        </p:txBody>
      </p:sp>
      <p:sp>
        <p:nvSpPr>
          <p:cNvPr id="4506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45061" name="Slide Number Placeholder 4"/>
          <p:cNvSpPr>
            <a:spLocks noGrp="1"/>
          </p:cNvSpPr>
          <p:nvPr>
            <p:ph type="sldNum" sz="quarter" idx="11"/>
          </p:nvPr>
        </p:nvSpPr>
        <p:spPr>
          <a:noFill/>
        </p:spPr>
        <p:txBody>
          <a:bodyPr/>
          <a:lstStyle/>
          <a:p>
            <a:fld id="{08B46677-22E0-45C1-A7AB-6530970593C0}" type="slidenum">
              <a:rPr lang="en-US"/>
              <a:pPr/>
              <a:t>24</a:t>
            </a:fld>
            <a:endParaRPr lang="en-US"/>
          </a:p>
        </p:txBody>
      </p:sp>
    </p:spTree>
    <p:extLst>
      <p:ext uri="{BB962C8B-B14F-4D97-AF65-F5344CB8AC3E}">
        <p14:creationId xmlns:p14="http://schemas.microsoft.com/office/powerpoint/2010/main" val="8495269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US" smtClean="0">
                <a:ea typeface="ＭＳ Ｐゴシック" pitchFamily="1" charset="-128"/>
              </a:rPr>
              <a:t>All Data Are Private</a:t>
            </a:r>
          </a:p>
        </p:txBody>
      </p:sp>
      <p:sp>
        <p:nvSpPr>
          <p:cNvPr id="46083" name="Rectangle 3"/>
          <p:cNvSpPr>
            <a:spLocks noGrp="1" noChangeArrowheads="1"/>
          </p:cNvSpPr>
          <p:nvPr>
            <p:ph idx="1"/>
          </p:nvPr>
        </p:nvSpPr>
        <p:spPr>
          <a:xfrm>
            <a:off x="609600" y="1371600"/>
            <a:ext cx="7850188" cy="4648200"/>
          </a:xfrm>
        </p:spPr>
        <p:txBody>
          <a:bodyPr/>
          <a:lstStyle/>
          <a:p>
            <a:pPr>
              <a:buFont typeface="Wingdings" pitchFamily="1" charset="2"/>
              <a:buNone/>
            </a:pPr>
            <a:r>
              <a:rPr lang="en-US" smtClean="0">
                <a:ea typeface="ＭＳ Ｐゴシック" pitchFamily="1" charset="-128"/>
              </a:rPr>
              <a:t>Notice that you can’t see Horst’s or Bruce’s or Dee’s numbers, nor can they see yours or each other’s.</a:t>
            </a:r>
          </a:p>
          <a:p>
            <a:pPr>
              <a:buFont typeface="Wingdings" pitchFamily="1" charset="2"/>
              <a:buNone/>
            </a:pPr>
            <a:r>
              <a:rPr lang="en-US" smtClean="0">
                <a:ea typeface="ＭＳ Ｐゴシック" pitchFamily="1" charset="-128"/>
              </a:rPr>
              <a:t>Thus, everyone’s numbers are </a:t>
            </a:r>
            <a:r>
              <a:rPr lang="en-US" b="1" u="sng" smtClean="0">
                <a:solidFill>
                  <a:schemeClr val="folHlink"/>
                </a:solidFill>
                <a:ea typeface="ＭＳ Ｐゴシック" pitchFamily="1" charset="-128"/>
              </a:rPr>
              <a:t>private</a:t>
            </a:r>
            <a:r>
              <a:rPr lang="en-US" smtClean="0">
                <a:ea typeface="ＭＳ Ｐゴシック" pitchFamily="1" charset="-128"/>
              </a:rPr>
              <a:t>: there’s no way for anyone to share numbers, </a:t>
            </a:r>
            <a:r>
              <a:rPr lang="en-US" b="1" u="sng" smtClean="0">
                <a:solidFill>
                  <a:schemeClr val="folHlink"/>
                </a:solidFill>
                <a:ea typeface="ＭＳ Ｐゴシック" pitchFamily="1" charset="-128"/>
              </a:rPr>
              <a:t>except by leaving them in voicemails</a:t>
            </a:r>
            <a:r>
              <a:rPr lang="en-US" smtClean="0">
                <a:ea typeface="ＭＳ Ｐゴシック" pitchFamily="1" charset="-128"/>
              </a:rPr>
              <a:t>.</a:t>
            </a:r>
          </a:p>
        </p:txBody>
      </p:sp>
      <p:sp>
        <p:nvSpPr>
          <p:cNvPr id="4608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46085" name="Slide Number Placeholder 4"/>
          <p:cNvSpPr>
            <a:spLocks noGrp="1"/>
          </p:cNvSpPr>
          <p:nvPr>
            <p:ph type="sldNum" sz="quarter" idx="11"/>
          </p:nvPr>
        </p:nvSpPr>
        <p:spPr>
          <a:noFill/>
        </p:spPr>
        <p:txBody>
          <a:bodyPr/>
          <a:lstStyle/>
          <a:p>
            <a:fld id="{3528F447-9AF2-42FA-AB09-00E0A9C6AFD5}" type="slidenum">
              <a:rPr lang="en-US"/>
              <a:pPr/>
              <a:t>25</a:t>
            </a:fld>
            <a:endParaRPr lang="en-US"/>
          </a:p>
        </p:txBody>
      </p:sp>
    </p:spTree>
    <p:extLst>
      <p:ext uri="{BB962C8B-B14F-4D97-AF65-F5344CB8AC3E}">
        <p14:creationId xmlns:p14="http://schemas.microsoft.com/office/powerpoint/2010/main" val="40089038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smtClean="0">
                <a:ea typeface="ＭＳ Ｐゴシック" pitchFamily="1" charset="-128"/>
              </a:rPr>
              <a:t>Long Distance Calls: 2 Costs</a:t>
            </a:r>
          </a:p>
        </p:txBody>
      </p:sp>
      <p:sp>
        <p:nvSpPr>
          <p:cNvPr id="47107" name="Rectangle 3"/>
          <p:cNvSpPr>
            <a:spLocks noGrp="1" noChangeArrowheads="1"/>
          </p:cNvSpPr>
          <p:nvPr>
            <p:ph idx="1"/>
          </p:nvPr>
        </p:nvSpPr>
        <p:spPr>
          <a:xfrm>
            <a:off x="533400" y="1371600"/>
            <a:ext cx="8153400" cy="4648200"/>
          </a:xfrm>
        </p:spPr>
        <p:txBody>
          <a:bodyPr/>
          <a:lstStyle/>
          <a:p>
            <a:pPr>
              <a:buFont typeface="Wingdings" pitchFamily="1" charset="2"/>
              <a:buNone/>
            </a:pPr>
            <a:r>
              <a:rPr lang="en-US" dirty="0" smtClean="0">
                <a:ea typeface="ＭＳ Ｐゴシック" pitchFamily="1" charset="-128"/>
              </a:rPr>
              <a:t>When you make a long distance phone call, you typically have to pay two costs:</a:t>
            </a:r>
          </a:p>
          <a:p>
            <a:r>
              <a:rPr lang="en-US" b="1" u="sng" dirty="0" smtClean="0">
                <a:ea typeface="ＭＳ Ｐゴシック" pitchFamily="1" charset="-128"/>
              </a:rPr>
              <a:t>Connection charge</a:t>
            </a:r>
            <a:r>
              <a:rPr lang="en-US" dirty="0" smtClean="0">
                <a:ea typeface="ＭＳ Ｐゴシック" pitchFamily="1" charset="-128"/>
              </a:rPr>
              <a:t>: the </a:t>
            </a:r>
            <a:r>
              <a:rPr lang="en-US" b="1" u="sng" dirty="0" smtClean="0">
                <a:solidFill>
                  <a:schemeClr val="folHlink"/>
                </a:solidFill>
                <a:ea typeface="ＭＳ Ｐゴシック" pitchFamily="1" charset="-128"/>
              </a:rPr>
              <a:t>fixed</a:t>
            </a:r>
            <a:r>
              <a:rPr lang="en-US" dirty="0" smtClean="0">
                <a:ea typeface="ＭＳ Ｐゴシック" pitchFamily="1" charset="-128"/>
              </a:rPr>
              <a:t> cost of connecting your phone to someone else’s, even if you’re only connected for a second</a:t>
            </a:r>
          </a:p>
          <a:p>
            <a:r>
              <a:rPr lang="en-US" b="1" u="sng" dirty="0" smtClean="0">
                <a:ea typeface="ＭＳ Ｐゴシック" pitchFamily="1" charset="-128"/>
              </a:rPr>
              <a:t>Per-minute charge</a:t>
            </a:r>
            <a:r>
              <a:rPr lang="en-US" dirty="0" smtClean="0">
                <a:ea typeface="ＭＳ Ｐゴシック" pitchFamily="1" charset="-128"/>
              </a:rPr>
              <a:t>: the cost per minute of talking, once you’re connected</a:t>
            </a:r>
          </a:p>
          <a:p>
            <a:pPr>
              <a:buFont typeface="Wingdings" pitchFamily="1" charset="2"/>
              <a:buNone/>
            </a:pPr>
            <a:r>
              <a:rPr lang="en-US" dirty="0" smtClean="0">
                <a:ea typeface="ＭＳ Ｐゴシック" pitchFamily="1" charset="-128"/>
              </a:rPr>
              <a:t>If the connection charge is large, then you want to make as few calls as possible.</a:t>
            </a:r>
          </a:p>
          <a:p>
            <a:pPr>
              <a:buFont typeface="Wingdings" pitchFamily="1" charset="2"/>
              <a:buNone/>
            </a:pPr>
            <a:r>
              <a:rPr lang="en-US" dirty="0" smtClean="0">
                <a:ea typeface="ＭＳ Ｐゴシック" pitchFamily="1" charset="-128"/>
              </a:rPr>
              <a:t>See:</a:t>
            </a:r>
          </a:p>
          <a:p>
            <a:pPr algn="ctr">
              <a:buFont typeface="Wingdings" pitchFamily="1" charset="2"/>
              <a:buNone/>
            </a:pPr>
            <a:r>
              <a:rPr lang="en-US" dirty="0" smtClean="0">
                <a:latin typeface="Courier New" pitchFamily="1" charset="0"/>
                <a:ea typeface="ＭＳ Ｐゴシック" pitchFamily="1" charset="-128"/>
                <a:cs typeface="Courier New" pitchFamily="1" charset="0"/>
                <a:hlinkClick r:id="rId2"/>
              </a:rPr>
              <a:t>http://www.youtube.com/watch?v=8k1UOEYIQRo</a:t>
            </a:r>
            <a:endParaRPr lang="en-US" dirty="0" smtClean="0">
              <a:latin typeface="Courier New" pitchFamily="1" charset="0"/>
              <a:ea typeface="ＭＳ Ｐゴシック" pitchFamily="1" charset="-128"/>
              <a:cs typeface="Courier New" pitchFamily="1" charset="0"/>
            </a:endParaRPr>
          </a:p>
        </p:txBody>
      </p:sp>
      <p:sp>
        <p:nvSpPr>
          <p:cNvPr id="4710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47109" name="Slide Number Placeholder 4"/>
          <p:cNvSpPr>
            <a:spLocks noGrp="1"/>
          </p:cNvSpPr>
          <p:nvPr>
            <p:ph type="sldNum" sz="quarter" idx="11"/>
          </p:nvPr>
        </p:nvSpPr>
        <p:spPr>
          <a:noFill/>
        </p:spPr>
        <p:txBody>
          <a:bodyPr/>
          <a:lstStyle/>
          <a:p>
            <a:fld id="{08AF2A79-957F-4254-AC59-E84F2CA1A8AF}" type="slidenum">
              <a:rPr lang="en-US"/>
              <a:pPr/>
              <a:t>26</a:t>
            </a:fld>
            <a:endParaRPr lang="en-US"/>
          </a:p>
        </p:txBody>
      </p:sp>
    </p:spTree>
    <p:extLst>
      <p:ext uri="{BB962C8B-B14F-4D97-AF65-F5344CB8AC3E}">
        <p14:creationId xmlns:p14="http://schemas.microsoft.com/office/powerpoint/2010/main" val="19107798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ctrTitle"/>
          </p:nvPr>
        </p:nvSpPr>
        <p:spPr>
          <a:xfrm>
            <a:off x="990600" y="1295400"/>
            <a:ext cx="7772400" cy="1905000"/>
          </a:xfrm>
        </p:spPr>
        <p:txBody>
          <a:bodyPr/>
          <a:lstStyle/>
          <a:p>
            <a:r>
              <a:rPr lang="en-US" sz="6000" smtClean="0">
                <a:ea typeface="ＭＳ Ｐゴシック" pitchFamily="1" charset="-128"/>
              </a:rPr>
              <a:t>Distributed Parallelism</a:t>
            </a:r>
          </a:p>
        </p:txBody>
      </p:sp>
    </p:spTree>
    <p:custDataLst>
      <p:tags r:id="rId1"/>
    </p:custDataLst>
    <p:extLst>
      <p:ext uri="{BB962C8B-B14F-4D97-AF65-F5344CB8AC3E}">
        <p14:creationId xmlns:p14="http://schemas.microsoft.com/office/powerpoint/2010/main" val="19580556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mtClean="0">
                <a:ea typeface="ＭＳ Ｐゴシック" pitchFamily="1" charset="-128"/>
              </a:rPr>
              <a:t>Like Desert Islands</a:t>
            </a:r>
          </a:p>
        </p:txBody>
      </p:sp>
      <p:sp>
        <p:nvSpPr>
          <p:cNvPr id="49155" name="Rectangle 3"/>
          <p:cNvSpPr>
            <a:spLocks noGrp="1" noChangeArrowheads="1"/>
          </p:cNvSpPr>
          <p:nvPr>
            <p:ph idx="1"/>
          </p:nvPr>
        </p:nvSpPr>
        <p:spPr>
          <a:xfrm>
            <a:off x="533400" y="1371600"/>
            <a:ext cx="8077200" cy="4724400"/>
          </a:xfrm>
        </p:spPr>
        <p:txBody>
          <a:bodyPr/>
          <a:lstStyle/>
          <a:p>
            <a:pPr>
              <a:buFont typeface="Wingdings" pitchFamily="1" charset="2"/>
              <a:buNone/>
            </a:pPr>
            <a:r>
              <a:rPr lang="en-US" smtClean="0">
                <a:ea typeface="ＭＳ Ｐゴシック" pitchFamily="1" charset="-128"/>
              </a:rPr>
              <a:t>Distributed parallelism is very much like the Desert Islands analogy:</a:t>
            </a:r>
          </a:p>
          <a:p>
            <a:r>
              <a:rPr lang="en-US" smtClean="0">
                <a:ea typeface="ＭＳ Ｐゴシック" pitchFamily="1" charset="-128"/>
              </a:rPr>
              <a:t>processes are </a:t>
            </a:r>
            <a:r>
              <a:rPr lang="en-US" b="1" u="sng" smtClean="0">
                <a:solidFill>
                  <a:schemeClr val="folHlink"/>
                </a:solidFill>
                <a:ea typeface="ＭＳ Ｐゴシック" pitchFamily="1" charset="-128"/>
              </a:rPr>
              <a:t>independent</a:t>
            </a:r>
            <a:r>
              <a:rPr lang="en-US" smtClean="0">
                <a:ea typeface="ＭＳ Ｐゴシック" pitchFamily="1" charset="-128"/>
              </a:rPr>
              <a:t> of each other.</a:t>
            </a:r>
          </a:p>
          <a:p>
            <a:r>
              <a:rPr lang="en-US" smtClean="0">
                <a:ea typeface="ＭＳ Ｐゴシック" pitchFamily="1" charset="-128"/>
              </a:rPr>
              <a:t>All data are </a:t>
            </a:r>
            <a:r>
              <a:rPr lang="en-US" b="1" u="sng" smtClean="0">
                <a:solidFill>
                  <a:schemeClr val="folHlink"/>
                </a:solidFill>
                <a:ea typeface="ＭＳ Ｐゴシック" pitchFamily="1" charset="-128"/>
              </a:rPr>
              <a:t>private</a:t>
            </a:r>
            <a:r>
              <a:rPr lang="en-US" smtClean="0">
                <a:ea typeface="ＭＳ Ｐゴシック" pitchFamily="1" charset="-128"/>
              </a:rPr>
              <a:t>.</a:t>
            </a:r>
          </a:p>
          <a:p>
            <a:r>
              <a:rPr lang="en-US" smtClean="0">
                <a:ea typeface="ＭＳ Ｐゴシック" pitchFamily="1" charset="-128"/>
              </a:rPr>
              <a:t>Processes communicate by </a:t>
            </a:r>
            <a:r>
              <a:rPr lang="en-US" b="1" u="sng" smtClean="0">
                <a:solidFill>
                  <a:schemeClr val="folHlink"/>
                </a:solidFill>
                <a:ea typeface="ＭＳ Ｐゴシック" pitchFamily="1" charset="-128"/>
              </a:rPr>
              <a:t>passing messages</a:t>
            </a:r>
            <a:r>
              <a:rPr lang="en-US" smtClean="0">
                <a:ea typeface="ＭＳ Ｐゴシック" pitchFamily="1" charset="-128"/>
              </a:rPr>
              <a:t> (like voicemails).</a:t>
            </a:r>
          </a:p>
          <a:p>
            <a:r>
              <a:rPr lang="en-US" smtClean="0">
                <a:ea typeface="ＭＳ Ｐゴシック" pitchFamily="1" charset="-128"/>
              </a:rPr>
              <a:t>The cost of passing a message is split into:</a:t>
            </a:r>
          </a:p>
          <a:p>
            <a:pPr lvl="1"/>
            <a:r>
              <a:rPr lang="en-US" sz="2600" b="1" i="1" u="sng" smtClean="0">
                <a:solidFill>
                  <a:schemeClr val="folHlink"/>
                </a:solidFill>
                <a:ea typeface="ＭＳ Ｐゴシック" pitchFamily="1" charset="-128"/>
              </a:rPr>
              <a:t>latency</a:t>
            </a:r>
            <a:r>
              <a:rPr lang="en-US" sz="2600" smtClean="0">
                <a:ea typeface="ＭＳ Ｐゴシック" pitchFamily="1" charset="-128"/>
              </a:rPr>
              <a:t>      </a:t>
            </a:r>
            <a:r>
              <a:rPr lang="en-US" sz="1100" smtClean="0">
                <a:ea typeface="ＭＳ Ｐゴシック" pitchFamily="1" charset="-128"/>
              </a:rPr>
              <a:t> </a:t>
            </a:r>
            <a:r>
              <a:rPr lang="en-US" sz="2600" smtClean="0">
                <a:ea typeface="ＭＳ Ｐゴシック" pitchFamily="1" charset="-128"/>
              </a:rPr>
              <a:t>(connection time)</a:t>
            </a:r>
          </a:p>
          <a:p>
            <a:pPr lvl="1"/>
            <a:r>
              <a:rPr lang="en-US" sz="2600" b="1" i="1" u="sng" smtClean="0">
                <a:solidFill>
                  <a:schemeClr val="folHlink"/>
                </a:solidFill>
                <a:ea typeface="ＭＳ Ｐゴシック" pitchFamily="1" charset="-128"/>
              </a:rPr>
              <a:t>bandwidth</a:t>
            </a:r>
            <a:r>
              <a:rPr lang="en-US" sz="2600" smtClean="0">
                <a:ea typeface="ＭＳ Ｐゴシック" pitchFamily="1" charset="-128"/>
              </a:rPr>
              <a:t> (time per byte)</a:t>
            </a:r>
          </a:p>
        </p:txBody>
      </p:sp>
      <p:sp>
        <p:nvSpPr>
          <p:cNvPr id="4915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49157" name="Slide Number Placeholder 4"/>
          <p:cNvSpPr>
            <a:spLocks noGrp="1"/>
          </p:cNvSpPr>
          <p:nvPr>
            <p:ph type="sldNum" sz="quarter" idx="11"/>
          </p:nvPr>
        </p:nvSpPr>
        <p:spPr>
          <a:noFill/>
        </p:spPr>
        <p:txBody>
          <a:bodyPr/>
          <a:lstStyle/>
          <a:p>
            <a:fld id="{3057F89A-43BD-42B2-B641-E7A246CB4535}" type="slidenum">
              <a:rPr lang="en-US"/>
              <a:pPr/>
              <a:t>28</a:t>
            </a:fld>
            <a:endParaRPr lang="en-US"/>
          </a:p>
        </p:txBody>
      </p:sp>
    </p:spTree>
    <p:custDataLst>
      <p:tags r:id="rId1"/>
    </p:custDataLst>
    <p:extLst>
      <p:ext uri="{BB962C8B-B14F-4D97-AF65-F5344CB8AC3E}">
        <p14:creationId xmlns:p14="http://schemas.microsoft.com/office/powerpoint/2010/main" val="23743695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r"/>
            <a:r>
              <a:rPr lang="en-US" dirty="0" smtClean="0">
                <a:ea typeface="ＭＳ Ｐゴシック" pitchFamily="1" charset="-128"/>
              </a:rPr>
              <a:t>Latency vs Bandwidth on </a:t>
            </a:r>
            <a:r>
              <a:rPr lang="en-US" dirty="0" err="1" smtClean="0">
                <a:latin typeface="Courier New" pitchFamily="1" charset="0"/>
                <a:ea typeface="ＭＳ Ｐゴシック" pitchFamily="1" charset="-128"/>
              </a:rPr>
              <a:t>topdawg</a:t>
            </a:r>
            <a:endParaRPr lang="en-US" dirty="0" smtClean="0">
              <a:latin typeface="Courier New" pitchFamily="1" charset="0"/>
              <a:ea typeface="ＭＳ Ｐゴシック" pitchFamily="1" charset="-128"/>
            </a:endParaRPr>
          </a:p>
        </p:txBody>
      </p:sp>
      <p:sp>
        <p:nvSpPr>
          <p:cNvPr id="50179"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In 2006, a benchmark of the Infiniband interconnect on a large Linux cluster at the University of Oklahoma revealed:</a:t>
            </a:r>
          </a:p>
          <a:p>
            <a:pPr>
              <a:lnSpc>
                <a:spcPct val="90000"/>
              </a:lnSpc>
            </a:pPr>
            <a:r>
              <a:rPr lang="en-US" b="1" u="sng" smtClean="0">
                <a:ea typeface="ＭＳ Ｐゴシック" pitchFamily="1" charset="-128"/>
              </a:rPr>
              <a:t>Latency</a:t>
            </a:r>
            <a:r>
              <a:rPr lang="en-US" smtClean="0">
                <a:ea typeface="ＭＳ Ｐゴシック" pitchFamily="1" charset="-128"/>
              </a:rPr>
              <a:t> – the time for the first bit to show up at the destination – is about 3 microseconds;</a:t>
            </a:r>
          </a:p>
          <a:p>
            <a:pPr>
              <a:lnSpc>
                <a:spcPct val="90000"/>
              </a:lnSpc>
            </a:pPr>
            <a:r>
              <a:rPr lang="en-US" b="1" u="sng" smtClean="0">
                <a:ea typeface="ＭＳ Ｐゴシック" pitchFamily="1" charset="-128"/>
              </a:rPr>
              <a:t>Bandwidth</a:t>
            </a:r>
            <a:r>
              <a:rPr lang="en-US" smtClean="0">
                <a:ea typeface="ＭＳ Ｐゴシック" pitchFamily="1" charset="-128"/>
              </a:rPr>
              <a:t> – the speed of the subsequent bits – is about 5 Gigabits per second.</a:t>
            </a:r>
          </a:p>
          <a:p>
            <a:pPr>
              <a:lnSpc>
                <a:spcPct val="90000"/>
              </a:lnSpc>
              <a:buFont typeface="Wingdings" pitchFamily="1" charset="2"/>
              <a:buNone/>
            </a:pPr>
            <a:r>
              <a:rPr lang="en-US" smtClean="0">
                <a:ea typeface="ＭＳ Ｐゴシック" pitchFamily="1" charset="-128"/>
              </a:rPr>
              <a:t>Thus, on this cluster’s Infiniband:</a:t>
            </a:r>
          </a:p>
          <a:p>
            <a:pPr>
              <a:lnSpc>
                <a:spcPct val="90000"/>
              </a:lnSpc>
            </a:pPr>
            <a:r>
              <a:rPr lang="en-US" smtClean="0">
                <a:ea typeface="ＭＳ Ｐゴシック" pitchFamily="1" charset="-128"/>
              </a:rPr>
              <a:t>the 1</a:t>
            </a:r>
            <a:r>
              <a:rPr lang="en-US" baseline="30000" smtClean="0">
                <a:ea typeface="ＭＳ Ｐゴシック" pitchFamily="1" charset="-128"/>
              </a:rPr>
              <a:t>st</a:t>
            </a:r>
            <a:r>
              <a:rPr lang="en-US" smtClean="0">
                <a:ea typeface="ＭＳ Ｐゴシック" pitchFamily="1" charset="-128"/>
              </a:rPr>
              <a:t> bit of a message shows up in 3 microsec;</a:t>
            </a:r>
          </a:p>
          <a:p>
            <a:pPr>
              <a:lnSpc>
                <a:spcPct val="80000"/>
              </a:lnSpc>
            </a:pPr>
            <a:r>
              <a:rPr lang="en-US" smtClean="0">
                <a:ea typeface="ＭＳ Ｐゴシック" pitchFamily="1" charset="-128"/>
              </a:rPr>
              <a:t>the 2</a:t>
            </a:r>
            <a:r>
              <a:rPr lang="en-US" baseline="30000" smtClean="0">
                <a:ea typeface="ＭＳ Ｐゴシック" pitchFamily="1" charset="-128"/>
              </a:rPr>
              <a:t>nd</a:t>
            </a:r>
            <a:r>
              <a:rPr lang="en-US" smtClean="0">
                <a:ea typeface="ＭＳ Ｐゴシック" pitchFamily="1" charset="-128"/>
              </a:rPr>
              <a:t> bit shows up in 0.2 nanosec.</a:t>
            </a:r>
          </a:p>
          <a:p>
            <a:pPr>
              <a:lnSpc>
                <a:spcPct val="90000"/>
              </a:lnSpc>
              <a:buFont typeface="Wingdings" pitchFamily="1" charset="2"/>
              <a:buNone/>
            </a:pPr>
            <a:r>
              <a:rPr lang="en-US" smtClean="0">
                <a:ea typeface="ＭＳ Ｐゴシック" pitchFamily="1" charset="-128"/>
              </a:rPr>
              <a:t>So latency is </a:t>
            </a:r>
            <a:r>
              <a:rPr lang="en-US" b="1" u="sng" smtClean="0">
                <a:ea typeface="ＭＳ Ｐゴシック" pitchFamily="1" charset="-128"/>
              </a:rPr>
              <a:t>15,000 times worse</a:t>
            </a:r>
            <a:r>
              <a:rPr lang="en-US" smtClean="0">
                <a:ea typeface="ＭＳ Ｐゴシック" pitchFamily="1" charset="-128"/>
              </a:rPr>
              <a:t> than bandwidth!</a:t>
            </a:r>
          </a:p>
        </p:txBody>
      </p:sp>
      <p:sp>
        <p:nvSpPr>
          <p:cNvPr id="5018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50181" name="Slide Number Placeholder 4"/>
          <p:cNvSpPr>
            <a:spLocks noGrp="1"/>
          </p:cNvSpPr>
          <p:nvPr>
            <p:ph type="sldNum" sz="quarter" idx="11"/>
          </p:nvPr>
        </p:nvSpPr>
        <p:spPr>
          <a:noFill/>
        </p:spPr>
        <p:txBody>
          <a:bodyPr/>
          <a:lstStyle/>
          <a:p>
            <a:fld id="{BD507E39-51F9-41C7-9EDD-191EBF9A573E}" type="slidenum">
              <a:rPr lang="en-US"/>
              <a:pPr/>
              <a:t>29</a:t>
            </a:fld>
            <a:endParaRPr lang="en-US"/>
          </a:p>
        </p:txBody>
      </p:sp>
    </p:spTree>
    <p:custDataLst>
      <p:tags r:id="rId1"/>
    </p:custDataLst>
    <p:extLst>
      <p:ext uri="{BB962C8B-B14F-4D97-AF65-F5344CB8AC3E}">
        <p14:creationId xmlns:p14="http://schemas.microsoft.com/office/powerpoint/2010/main" val="411239285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a:t>
            </a:r>
            <a:r>
              <a:rPr lang="en-US" dirty="0" err="1" smtClean="0"/>
              <a:t>Mem</a:t>
            </a:r>
            <a:endParaRPr lang="en-US" dirty="0"/>
          </a:p>
          <a:p>
            <a:r>
              <a:rPr lang="en-US" dirty="0" smtClean="0"/>
              <a:t>Tue </a:t>
            </a:r>
            <a:r>
              <a:rPr lang="en-US" dirty="0" smtClean="0"/>
              <a:t>Feb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B3789806-1AB3-4CA1-B47B-AA81C5B4CD22}" type="slidenum">
              <a:rPr lang="en-US"/>
              <a:pPr/>
              <a:t>3</a:t>
            </a:fld>
            <a:endParaRPr lang="en-US"/>
          </a:p>
        </p:txBody>
      </p:sp>
      <p:sp>
        <p:nvSpPr>
          <p:cNvPr id="464898" name="Rectangle 2"/>
          <p:cNvSpPr>
            <a:spLocks noGrp="1" noChangeArrowheads="1"/>
          </p:cNvSpPr>
          <p:nvPr>
            <p:ph type="title"/>
          </p:nvPr>
        </p:nvSpPr>
        <p:spPr/>
        <p:txBody>
          <a:bodyPr/>
          <a:lstStyle/>
          <a:p>
            <a:r>
              <a:rPr lang="en-US" sz="3600" dirty="0"/>
              <a:t>H.323 (</a:t>
            </a:r>
            <a:r>
              <a:rPr lang="en-US" sz="3600" dirty="0" err="1"/>
              <a:t>Polycom</a:t>
            </a:r>
            <a:r>
              <a:rPr lang="en-US" sz="3600" dirty="0"/>
              <a:t> </a:t>
            </a:r>
            <a:r>
              <a:rPr lang="en-US" sz="3600" dirty="0" err="1"/>
              <a:t>etc</a:t>
            </a:r>
            <a:r>
              <a:rPr lang="en-US" sz="3600" dirty="0" smtClean="0"/>
              <a:t>) #1</a:t>
            </a:r>
            <a:endParaRPr lang="en-US" sz="3600" dirty="0"/>
          </a:p>
        </p:txBody>
      </p:sp>
      <p:sp>
        <p:nvSpPr>
          <p:cNvPr id="464899" name="Rectangle 3"/>
          <p:cNvSpPr>
            <a:spLocks noGrp="1" noChangeArrowheads="1"/>
          </p:cNvSpPr>
          <p:nvPr>
            <p:ph type="body" idx="1"/>
          </p:nvPr>
        </p:nvSpPr>
        <p:spPr>
          <a:xfrm>
            <a:off x="457200" y="1187316"/>
            <a:ext cx="8229600" cy="5113020"/>
          </a:xfrm>
        </p:spPr>
        <p:txBody>
          <a:bodyPr/>
          <a:lstStyle/>
          <a:p>
            <a:pPr>
              <a:buFont typeface="Wingdings" pitchFamily="2" charset="2"/>
              <a:buNone/>
            </a:pPr>
            <a:r>
              <a:rPr lang="en-US" dirty="0"/>
              <a:t>If you want to use H.323 videoconferencing – for example, </a:t>
            </a:r>
            <a:r>
              <a:rPr lang="en-US" dirty="0" err="1"/>
              <a:t>Polycom</a:t>
            </a:r>
            <a:r>
              <a:rPr lang="en-US" dirty="0"/>
              <a:t> – </a:t>
            </a:r>
            <a:r>
              <a:rPr lang="en-US" dirty="0" smtClean="0"/>
              <a:t>then:</a:t>
            </a:r>
          </a:p>
          <a:p>
            <a:r>
              <a:rPr lang="en-US" dirty="0"/>
              <a:t>If you AREN’T registered with the </a:t>
            </a:r>
            <a:r>
              <a:rPr lang="en-US" dirty="0" err="1"/>
              <a:t>OneNet</a:t>
            </a:r>
            <a:r>
              <a:rPr lang="en-US" dirty="0"/>
              <a:t> gatekeeper (which is probably the case), then:</a:t>
            </a:r>
          </a:p>
          <a:p>
            <a:pPr lvl="1"/>
            <a:r>
              <a:rPr lang="en-US" sz="2000" dirty="0"/>
              <a:t>Dial</a:t>
            </a:r>
            <a:r>
              <a:rPr lang="en-US" sz="2000" dirty="0">
                <a:latin typeface="Courier New" pitchFamily="49" charset="0"/>
                <a:cs typeface="Courier New" pitchFamily="49" charset="0"/>
              </a:rPr>
              <a:t> </a:t>
            </a:r>
            <a:r>
              <a:rPr lang="en-US" sz="2000" b="1" dirty="0">
                <a:latin typeface="Courier New" pitchFamily="49" charset="0"/>
                <a:cs typeface="Courier New" pitchFamily="49" charset="0"/>
              </a:rPr>
              <a:t>164.58.250.47</a:t>
            </a:r>
          </a:p>
          <a:p>
            <a:pPr lvl="1"/>
            <a:r>
              <a:rPr lang="en-US" sz="2000" dirty="0"/>
              <a:t>Bring up the virtual keypad. </a:t>
            </a:r>
            <a:br>
              <a:rPr lang="en-US" sz="2000" dirty="0"/>
            </a:br>
            <a:r>
              <a:rPr lang="en-US" sz="2000" dirty="0"/>
              <a:t>On some H.323 devices, you can bring up the virtual keypad by typing: </a:t>
            </a:r>
            <a:br>
              <a:rPr lang="en-US" sz="2000" dirty="0"/>
            </a:br>
            <a:r>
              <a:rPr lang="en-US" sz="2000" dirty="0">
                <a:latin typeface="Courier New" pitchFamily="49" charset="0"/>
                <a:cs typeface="Courier New" pitchFamily="49" charset="0"/>
              </a:rPr>
              <a:t># </a:t>
            </a:r>
            <a:r>
              <a:rPr lang="en-US" sz="2000" dirty="0"/>
              <a:t/>
            </a:r>
            <a:br>
              <a:rPr lang="en-US" sz="2000" dirty="0"/>
            </a:br>
            <a:r>
              <a:rPr lang="en-US" sz="2000" dirty="0"/>
              <a:t>(You may want to try without first, then with; some devices won't work </a:t>
            </a:r>
            <a:r>
              <a:rPr lang="en-US" sz="2000" dirty="0" smtClean="0"/>
              <a:t>with the #, </a:t>
            </a:r>
            <a:r>
              <a:rPr lang="en-US" sz="2000" dirty="0"/>
              <a:t>but give cryptic error </a:t>
            </a:r>
            <a:r>
              <a:rPr lang="en-US" sz="2000" dirty="0" smtClean="0"/>
              <a:t>messages about it.)</a:t>
            </a:r>
          </a:p>
          <a:p>
            <a:pPr lvl="1"/>
            <a:r>
              <a:rPr lang="en-US" sz="2000" dirty="0" smtClean="0"/>
              <a:t>When </a:t>
            </a:r>
            <a:r>
              <a:rPr lang="en-US" sz="2000" dirty="0"/>
              <a:t>asked for the conference ID, or if there's no response, enter: </a:t>
            </a:r>
            <a:br>
              <a:rPr lang="en-US" sz="2000" dirty="0"/>
            </a:br>
            <a:r>
              <a:rPr lang="en-US" sz="2000" b="1" dirty="0" smtClean="0">
                <a:latin typeface="Courier New" pitchFamily="49" charset="0"/>
                <a:cs typeface="Courier New" pitchFamily="49" charset="0"/>
              </a:rPr>
              <a:t>0409</a:t>
            </a:r>
          </a:p>
          <a:p>
            <a:pPr lvl="1"/>
            <a:r>
              <a:rPr lang="en-US" sz="2000" dirty="0" smtClean="0"/>
              <a:t>On </a:t>
            </a:r>
            <a:r>
              <a:rPr lang="en-US" sz="2000" dirty="0"/>
              <a:t>most but not all H.323 devices, you indicate the end of </a:t>
            </a:r>
            <a:r>
              <a:rPr lang="en-US" sz="2000" dirty="0" smtClean="0"/>
              <a:t>the </a:t>
            </a:r>
            <a:r>
              <a:rPr lang="en-US" sz="2000" dirty="0"/>
              <a:t>ID with: </a:t>
            </a:r>
            <a:br>
              <a:rPr lang="en-US" sz="2000" dirty="0"/>
            </a:br>
            <a:r>
              <a:rPr lang="en-US" sz="2000" b="1" dirty="0" smtClean="0">
                <a:latin typeface="Courier New" pitchFamily="49" charset="0"/>
                <a:cs typeface="Courier New" pitchFamily="49" charset="0"/>
              </a:rPr>
              <a:t>#</a:t>
            </a:r>
            <a:endParaRPr lang="en-US" b="1" dirty="0">
              <a:latin typeface="Courier New" pitchFamily="49" charset="0"/>
              <a:cs typeface="Courier New" pitchFamily="49" charset="0"/>
            </a:endParaRPr>
          </a:p>
        </p:txBody>
      </p:sp>
    </p:spTree>
    <p:extLst>
      <p:ext uri="{BB962C8B-B14F-4D97-AF65-F5344CB8AC3E}">
        <p14:creationId xmlns:p14="http://schemas.microsoft.com/office/powerpoint/2010/main" val="3062666131"/>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lgn="r"/>
            <a:r>
              <a:rPr lang="en-US" dirty="0" smtClean="0">
                <a:ea typeface="ＭＳ Ｐゴシック" pitchFamily="1" charset="-128"/>
              </a:rPr>
              <a:t>Latency vs Bandwidth on </a:t>
            </a:r>
            <a:r>
              <a:rPr lang="en-US" dirty="0" err="1" smtClean="0">
                <a:latin typeface="Courier New" pitchFamily="1" charset="0"/>
                <a:ea typeface="ＭＳ Ｐゴシック" pitchFamily="1" charset="-128"/>
              </a:rPr>
              <a:t>topdawg</a:t>
            </a:r>
            <a:endParaRPr lang="en-US" dirty="0" smtClean="0">
              <a:latin typeface="Courier New" pitchFamily="1" charset="0"/>
              <a:ea typeface="ＭＳ Ｐゴシック" pitchFamily="1" charset="-128"/>
            </a:endParaRPr>
          </a:p>
        </p:txBody>
      </p:sp>
      <p:sp>
        <p:nvSpPr>
          <p:cNvPr id="51203"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In 2006, a benchmark of the Infiniband interconnect on a large Linux cluster at the University of Oklahoma revealed:</a:t>
            </a:r>
          </a:p>
          <a:p>
            <a:pPr>
              <a:lnSpc>
                <a:spcPct val="90000"/>
              </a:lnSpc>
            </a:pPr>
            <a:r>
              <a:rPr lang="en-US" b="1" u="sng" smtClean="0">
                <a:ea typeface="ＭＳ Ｐゴシック" pitchFamily="1" charset="-128"/>
              </a:rPr>
              <a:t>Latency</a:t>
            </a:r>
            <a:r>
              <a:rPr lang="en-US" smtClean="0">
                <a:ea typeface="ＭＳ Ｐゴシック" pitchFamily="1" charset="-128"/>
              </a:rPr>
              <a:t> – the time for the first bit to show up at the destination – is about 3 microseconds;</a:t>
            </a:r>
            <a:endParaRPr lang="en-US" b="1" u="sng" smtClean="0">
              <a:ea typeface="ＭＳ Ｐゴシック" pitchFamily="1" charset="-128"/>
            </a:endParaRPr>
          </a:p>
          <a:p>
            <a:pPr>
              <a:lnSpc>
                <a:spcPct val="90000"/>
              </a:lnSpc>
            </a:pPr>
            <a:r>
              <a:rPr lang="en-US" b="1" u="sng" smtClean="0">
                <a:ea typeface="ＭＳ Ｐゴシック" pitchFamily="1" charset="-128"/>
              </a:rPr>
              <a:t>Bandwidth</a:t>
            </a:r>
            <a:r>
              <a:rPr lang="en-US" smtClean="0">
                <a:ea typeface="ＭＳ Ｐゴシック" pitchFamily="1" charset="-128"/>
              </a:rPr>
              <a:t> – the speed of the subsequent bits – is about 5 Gigabits per second.</a:t>
            </a:r>
          </a:p>
          <a:p>
            <a:pPr>
              <a:lnSpc>
                <a:spcPct val="90000"/>
              </a:lnSpc>
              <a:buFont typeface="Wingdings" pitchFamily="1" charset="2"/>
              <a:buNone/>
            </a:pPr>
            <a:r>
              <a:rPr lang="en-US" smtClean="0">
                <a:ea typeface="ＭＳ Ｐゴシック" pitchFamily="1" charset="-128"/>
              </a:rPr>
              <a:t>Latency is </a:t>
            </a:r>
            <a:r>
              <a:rPr lang="en-US" b="1" u="sng" smtClean="0">
                <a:ea typeface="ＭＳ Ｐゴシック" pitchFamily="1" charset="-128"/>
              </a:rPr>
              <a:t>15,000 times worse</a:t>
            </a:r>
            <a:r>
              <a:rPr lang="en-US" smtClean="0">
                <a:ea typeface="ＭＳ Ｐゴシック" pitchFamily="1" charset="-128"/>
              </a:rPr>
              <a:t> than bandwidth!</a:t>
            </a:r>
          </a:p>
          <a:p>
            <a:pPr>
              <a:lnSpc>
                <a:spcPct val="90000"/>
              </a:lnSpc>
              <a:buFont typeface="Wingdings" pitchFamily="1" charset="2"/>
              <a:buNone/>
            </a:pPr>
            <a:r>
              <a:rPr lang="en-US" smtClean="0">
                <a:ea typeface="ＭＳ Ｐゴシック" pitchFamily="1" charset="-128"/>
              </a:rPr>
              <a:t>That’s like having a long distance service that charges</a:t>
            </a:r>
          </a:p>
          <a:p>
            <a:pPr>
              <a:lnSpc>
                <a:spcPct val="90000"/>
              </a:lnSpc>
            </a:pPr>
            <a:r>
              <a:rPr lang="en-US" smtClean="0">
                <a:ea typeface="ＭＳ Ｐゴシック" pitchFamily="1" charset="-128"/>
              </a:rPr>
              <a:t>$150 to make a call;</a:t>
            </a:r>
          </a:p>
          <a:p>
            <a:pPr>
              <a:lnSpc>
                <a:spcPct val="90000"/>
              </a:lnSpc>
            </a:pPr>
            <a:r>
              <a:rPr lang="en-US" smtClean="0">
                <a:ea typeface="ＭＳ Ｐゴシック" pitchFamily="1" charset="-128"/>
              </a:rPr>
              <a:t>1</a:t>
            </a:r>
            <a:r>
              <a:rPr lang="en-US" smtClean="0">
                <a:ea typeface="ＭＳ Ｐゴシック" pitchFamily="1" charset="-128"/>
                <a:cs typeface="Times New Roman" pitchFamily="1" charset="0"/>
              </a:rPr>
              <a:t>¢ per minute – after the </a:t>
            </a:r>
            <a:r>
              <a:rPr lang="en-US" b="1" u="sng" smtClean="0">
                <a:ea typeface="ＭＳ Ｐゴシック" pitchFamily="1" charset="-128"/>
                <a:cs typeface="Times New Roman" pitchFamily="1" charset="0"/>
              </a:rPr>
              <a:t>first 10 days</a:t>
            </a:r>
            <a:r>
              <a:rPr lang="en-US" smtClean="0">
                <a:ea typeface="ＭＳ Ｐゴシック" pitchFamily="1" charset="-128"/>
                <a:cs typeface="Times New Roman" pitchFamily="1" charset="0"/>
              </a:rPr>
              <a:t> of the call.</a:t>
            </a:r>
          </a:p>
        </p:txBody>
      </p:sp>
      <p:sp>
        <p:nvSpPr>
          <p:cNvPr id="5120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51205" name="Slide Number Placeholder 4"/>
          <p:cNvSpPr>
            <a:spLocks noGrp="1"/>
          </p:cNvSpPr>
          <p:nvPr>
            <p:ph type="sldNum" sz="quarter" idx="11"/>
          </p:nvPr>
        </p:nvSpPr>
        <p:spPr>
          <a:noFill/>
        </p:spPr>
        <p:txBody>
          <a:bodyPr/>
          <a:lstStyle/>
          <a:p>
            <a:fld id="{539F98DB-FF20-4517-985F-058FB43A02E6}" type="slidenum">
              <a:rPr lang="en-US"/>
              <a:pPr/>
              <a:t>30</a:t>
            </a:fld>
            <a:endParaRPr lang="en-US"/>
          </a:p>
        </p:txBody>
      </p:sp>
    </p:spTree>
    <p:custDataLst>
      <p:tags r:id="rId1"/>
    </p:custDataLst>
    <p:extLst>
      <p:ext uri="{BB962C8B-B14F-4D97-AF65-F5344CB8AC3E}">
        <p14:creationId xmlns:p14="http://schemas.microsoft.com/office/powerpoint/2010/main" val="203180393"/>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152400" y="228600"/>
            <a:ext cx="8763000" cy="838200"/>
          </a:xfrm>
        </p:spPr>
        <p:txBody>
          <a:bodyPr/>
          <a:lstStyle/>
          <a:p>
            <a:r>
              <a:rPr lang="en-US" smtClean="0">
                <a:ea typeface="ＭＳ Ｐゴシック" pitchFamily="1" charset="-128"/>
              </a:rPr>
              <a:t>Parallelism</a:t>
            </a:r>
          </a:p>
        </p:txBody>
      </p:sp>
      <p:sp>
        <p:nvSpPr>
          <p:cNvPr id="52227"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52228" name="Slide Number Placeholder 5"/>
          <p:cNvSpPr>
            <a:spLocks noGrp="1"/>
          </p:cNvSpPr>
          <p:nvPr>
            <p:ph type="sldNum" sz="quarter" idx="11"/>
          </p:nvPr>
        </p:nvSpPr>
        <p:spPr>
          <a:noFill/>
        </p:spPr>
        <p:txBody>
          <a:bodyPr/>
          <a:lstStyle/>
          <a:p>
            <a:fld id="{726847AF-9BC2-4A0D-9EF5-F544033E229F}" type="slidenum">
              <a:rPr lang="en-US"/>
              <a:pPr/>
              <a:t>31</a:t>
            </a:fld>
            <a:endParaRPr lang="en-US"/>
          </a:p>
        </p:txBody>
      </p:sp>
      <p:pic>
        <p:nvPicPr>
          <p:cNvPr id="52229" name="Picture 3" descr="bd04955_"/>
          <p:cNvPicPr>
            <a:picLocks noChangeAspect="1" noChangeArrowheads="1"/>
          </p:cNvPicPr>
          <p:nvPr/>
        </p:nvPicPr>
        <p:blipFill>
          <a:blip r:embed="rId3" cstate="print"/>
          <a:srcRect/>
          <a:stretch>
            <a:fillRect/>
          </a:stretch>
        </p:blipFill>
        <p:spPr bwMode="auto">
          <a:xfrm>
            <a:off x="838200" y="3886200"/>
            <a:ext cx="3167063" cy="2136775"/>
          </a:xfrm>
          <a:prstGeom prst="rect">
            <a:avLst/>
          </a:prstGeom>
          <a:noFill/>
          <a:ln w="9525">
            <a:noFill/>
            <a:miter lim="800000"/>
            <a:headEnd/>
            <a:tailEnd/>
          </a:ln>
        </p:spPr>
      </p:pic>
      <p:pic>
        <p:nvPicPr>
          <p:cNvPr id="52230" name="Picture 4" descr="bd04955_"/>
          <p:cNvPicPr>
            <a:picLocks noChangeAspect="1" noChangeArrowheads="1"/>
          </p:cNvPicPr>
          <p:nvPr/>
        </p:nvPicPr>
        <p:blipFill>
          <a:blip r:embed="rId3" cstate="print"/>
          <a:srcRect/>
          <a:stretch>
            <a:fillRect/>
          </a:stretch>
        </p:blipFill>
        <p:spPr bwMode="auto">
          <a:xfrm>
            <a:off x="5791200" y="3124200"/>
            <a:ext cx="1143000" cy="771525"/>
          </a:xfrm>
          <a:prstGeom prst="rect">
            <a:avLst/>
          </a:prstGeom>
          <a:noFill/>
          <a:ln w="9525">
            <a:noFill/>
            <a:miter lim="800000"/>
            <a:headEnd/>
            <a:tailEnd/>
          </a:ln>
        </p:spPr>
      </p:pic>
      <p:pic>
        <p:nvPicPr>
          <p:cNvPr id="52231" name="Picture 5" descr="bd04955_"/>
          <p:cNvPicPr>
            <a:picLocks noChangeAspect="1" noChangeArrowheads="1"/>
          </p:cNvPicPr>
          <p:nvPr/>
        </p:nvPicPr>
        <p:blipFill>
          <a:blip r:embed="rId3" cstate="print"/>
          <a:srcRect/>
          <a:stretch>
            <a:fillRect/>
          </a:stretch>
        </p:blipFill>
        <p:spPr bwMode="auto">
          <a:xfrm>
            <a:off x="4495800" y="3124200"/>
            <a:ext cx="1143000" cy="771525"/>
          </a:xfrm>
          <a:prstGeom prst="rect">
            <a:avLst/>
          </a:prstGeom>
          <a:noFill/>
          <a:ln w="9525">
            <a:noFill/>
            <a:miter lim="800000"/>
            <a:headEnd/>
            <a:tailEnd/>
          </a:ln>
        </p:spPr>
      </p:pic>
      <p:pic>
        <p:nvPicPr>
          <p:cNvPr id="52232" name="Picture 6" descr="bd04955_"/>
          <p:cNvPicPr>
            <a:picLocks noChangeAspect="1" noChangeArrowheads="1"/>
          </p:cNvPicPr>
          <p:nvPr/>
        </p:nvPicPr>
        <p:blipFill>
          <a:blip r:embed="rId3" cstate="print"/>
          <a:srcRect/>
          <a:stretch>
            <a:fillRect/>
          </a:stretch>
        </p:blipFill>
        <p:spPr bwMode="auto">
          <a:xfrm>
            <a:off x="7010400" y="2286000"/>
            <a:ext cx="1143000" cy="771525"/>
          </a:xfrm>
          <a:prstGeom prst="rect">
            <a:avLst/>
          </a:prstGeom>
          <a:noFill/>
          <a:ln w="9525">
            <a:noFill/>
            <a:miter lim="800000"/>
            <a:headEnd/>
            <a:tailEnd/>
          </a:ln>
        </p:spPr>
      </p:pic>
      <p:pic>
        <p:nvPicPr>
          <p:cNvPr id="52233" name="Picture 7" descr="bd04955_"/>
          <p:cNvPicPr>
            <a:picLocks noChangeAspect="1" noChangeArrowheads="1"/>
          </p:cNvPicPr>
          <p:nvPr/>
        </p:nvPicPr>
        <p:blipFill>
          <a:blip r:embed="rId3" cstate="print"/>
          <a:srcRect/>
          <a:stretch>
            <a:fillRect/>
          </a:stretch>
        </p:blipFill>
        <p:spPr bwMode="auto">
          <a:xfrm>
            <a:off x="5791200" y="2286000"/>
            <a:ext cx="1143000" cy="771525"/>
          </a:xfrm>
          <a:prstGeom prst="rect">
            <a:avLst/>
          </a:prstGeom>
          <a:noFill/>
          <a:ln w="9525">
            <a:noFill/>
            <a:miter lim="800000"/>
            <a:headEnd/>
            <a:tailEnd/>
          </a:ln>
        </p:spPr>
      </p:pic>
      <p:pic>
        <p:nvPicPr>
          <p:cNvPr id="52234" name="Picture 8" descr="bd04955_"/>
          <p:cNvPicPr>
            <a:picLocks noChangeAspect="1" noChangeArrowheads="1"/>
          </p:cNvPicPr>
          <p:nvPr/>
        </p:nvPicPr>
        <p:blipFill>
          <a:blip r:embed="rId3" cstate="print"/>
          <a:srcRect/>
          <a:stretch>
            <a:fillRect/>
          </a:stretch>
        </p:blipFill>
        <p:spPr bwMode="auto">
          <a:xfrm>
            <a:off x="4419600" y="2286000"/>
            <a:ext cx="1143000" cy="771525"/>
          </a:xfrm>
          <a:prstGeom prst="rect">
            <a:avLst/>
          </a:prstGeom>
          <a:noFill/>
          <a:ln w="9525">
            <a:noFill/>
            <a:miter lim="800000"/>
            <a:headEnd/>
            <a:tailEnd/>
          </a:ln>
        </p:spPr>
      </p:pic>
      <p:pic>
        <p:nvPicPr>
          <p:cNvPr id="52235" name="Picture 9" descr="bd04955_"/>
          <p:cNvPicPr>
            <a:picLocks noChangeAspect="1" noChangeArrowheads="1"/>
          </p:cNvPicPr>
          <p:nvPr/>
        </p:nvPicPr>
        <p:blipFill>
          <a:blip r:embed="rId3" cstate="print"/>
          <a:srcRect/>
          <a:stretch>
            <a:fillRect/>
          </a:stretch>
        </p:blipFill>
        <p:spPr bwMode="auto">
          <a:xfrm>
            <a:off x="7010400" y="1371600"/>
            <a:ext cx="1143000" cy="771525"/>
          </a:xfrm>
          <a:prstGeom prst="rect">
            <a:avLst/>
          </a:prstGeom>
          <a:noFill/>
          <a:ln w="9525">
            <a:noFill/>
            <a:miter lim="800000"/>
            <a:headEnd/>
            <a:tailEnd/>
          </a:ln>
        </p:spPr>
      </p:pic>
      <p:pic>
        <p:nvPicPr>
          <p:cNvPr id="52236" name="Picture 10" descr="bd04955_"/>
          <p:cNvPicPr>
            <a:picLocks noChangeAspect="1" noChangeArrowheads="1"/>
          </p:cNvPicPr>
          <p:nvPr/>
        </p:nvPicPr>
        <p:blipFill>
          <a:blip r:embed="rId3" cstate="print"/>
          <a:srcRect/>
          <a:stretch>
            <a:fillRect/>
          </a:stretch>
        </p:blipFill>
        <p:spPr bwMode="auto">
          <a:xfrm>
            <a:off x="5791200" y="1371600"/>
            <a:ext cx="1143000" cy="771525"/>
          </a:xfrm>
          <a:prstGeom prst="rect">
            <a:avLst/>
          </a:prstGeom>
          <a:noFill/>
          <a:ln w="9525">
            <a:noFill/>
            <a:miter lim="800000"/>
            <a:headEnd/>
            <a:tailEnd/>
          </a:ln>
        </p:spPr>
      </p:pic>
      <p:pic>
        <p:nvPicPr>
          <p:cNvPr id="52237" name="Picture 11" descr="bd04955_"/>
          <p:cNvPicPr>
            <a:picLocks noChangeAspect="1" noChangeArrowheads="1"/>
          </p:cNvPicPr>
          <p:nvPr/>
        </p:nvPicPr>
        <p:blipFill>
          <a:blip r:embed="rId3" cstate="print"/>
          <a:srcRect/>
          <a:stretch>
            <a:fillRect/>
          </a:stretch>
        </p:blipFill>
        <p:spPr bwMode="auto">
          <a:xfrm>
            <a:off x="4495800" y="1371600"/>
            <a:ext cx="1143000" cy="771525"/>
          </a:xfrm>
          <a:prstGeom prst="rect">
            <a:avLst/>
          </a:prstGeom>
          <a:noFill/>
          <a:ln w="9525">
            <a:noFill/>
            <a:miter lim="800000"/>
            <a:headEnd/>
            <a:tailEnd/>
          </a:ln>
        </p:spPr>
      </p:pic>
      <p:pic>
        <p:nvPicPr>
          <p:cNvPr id="52238" name="Picture 12" descr="bd04955_"/>
          <p:cNvPicPr>
            <a:picLocks noChangeAspect="1" noChangeArrowheads="1"/>
          </p:cNvPicPr>
          <p:nvPr/>
        </p:nvPicPr>
        <p:blipFill>
          <a:blip r:embed="rId3" cstate="print"/>
          <a:srcRect/>
          <a:stretch>
            <a:fillRect/>
          </a:stretch>
        </p:blipFill>
        <p:spPr bwMode="auto">
          <a:xfrm>
            <a:off x="5791200" y="3962400"/>
            <a:ext cx="1143000" cy="771525"/>
          </a:xfrm>
          <a:prstGeom prst="rect">
            <a:avLst/>
          </a:prstGeom>
          <a:noFill/>
          <a:ln w="9525">
            <a:noFill/>
            <a:miter lim="800000"/>
            <a:headEnd/>
            <a:tailEnd/>
          </a:ln>
        </p:spPr>
      </p:pic>
      <p:pic>
        <p:nvPicPr>
          <p:cNvPr id="52239" name="Picture 13" descr="bd04955_"/>
          <p:cNvPicPr>
            <a:picLocks noChangeAspect="1" noChangeArrowheads="1"/>
          </p:cNvPicPr>
          <p:nvPr/>
        </p:nvPicPr>
        <p:blipFill>
          <a:blip r:embed="rId3" cstate="print"/>
          <a:srcRect/>
          <a:stretch>
            <a:fillRect/>
          </a:stretch>
        </p:blipFill>
        <p:spPr bwMode="auto">
          <a:xfrm>
            <a:off x="7010400" y="3962400"/>
            <a:ext cx="1143000" cy="771525"/>
          </a:xfrm>
          <a:prstGeom prst="rect">
            <a:avLst/>
          </a:prstGeom>
          <a:noFill/>
          <a:ln w="9525">
            <a:noFill/>
            <a:miter lim="800000"/>
            <a:headEnd/>
            <a:tailEnd/>
          </a:ln>
        </p:spPr>
      </p:pic>
      <p:pic>
        <p:nvPicPr>
          <p:cNvPr id="52240" name="Picture 14" descr="bd04955_"/>
          <p:cNvPicPr>
            <a:picLocks noChangeAspect="1" noChangeArrowheads="1"/>
          </p:cNvPicPr>
          <p:nvPr/>
        </p:nvPicPr>
        <p:blipFill>
          <a:blip r:embed="rId3" cstate="print"/>
          <a:srcRect/>
          <a:stretch>
            <a:fillRect/>
          </a:stretch>
        </p:blipFill>
        <p:spPr bwMode="auto">
          <a:xfrm>
            <a:off x="7010400" y="3124200"/>
            <a:ext cx="1143000" cy="771525"/>
          </a:xfrm>
          <a:prstGeom prst="rect">
            <a:avLst/>
          </a:prstGeom>
          <a:noFill/>
          <a:ln w="9525">
            <a:noFill/>
            <a:miter lim="800000"/>
            <a:headEnd/>
            <a:tailEnd/>
          </a:ln>
        </p:spPr>
      </p:pic>
      <p:pic>
        <p:nvPicPr>
          <p:cNvPr id="52241" name="Picture 15" descr="bd04955_"/>
          <p:cNvPicPr>
            <a:picLocks noChangeAspect="1" noChangeArrowheads="1"/>
          </p:cNvPicPr>
          <p:nvPr/>
        </p:nvPicPr>
        <p:blipFill>
          <a:blip r:embed="rId3" cstate="print"/>
          <a:srcRect/>
          <a:stretch>
            <a:fillRect/>
          </a:stretch>
        </p:blipFill>
        <p:spPr bwMode="auto">
          <a:xfrm>
            <a:off x="4495800" y="3962400"/>
            <a:ext cx="1143000" cy="771525"/>
          </a:xfrm>
          <a:prstGeom prst="rect">
            <a:avLst/>
          </a:prstGeom>
          <a:noFill/>
          <a:ln w="9525">
            <a:noFill/>
            <a:miter lim="800000"/>
            <a:headEnd/>
            <a:tailEnd/>
          </a:ln>
        </p:spPr>
      </p:pic>
      <p:pic>
        <p:nvPicPr>
          <p:cNvPr id="52242" name="Picture 16" descr="bd04955_"/>
          <p:cNvPicPr>
            <a:picLocks noChangeAspect="1" noChangeArrowheads="1"/>
          </p:cNvPicPr>
          <p:nvPr/>
        </p:nvPicPr>
        <p:blipFill>
          <a:blip r:embed="rId3" cstate="print"/>
          <a:srcRect/>
          <a:stretch>
            <a:fillRect/>
          </a:stretch>
        </p:blipFill>
        <p:spPr bwMode="auto">
          <a:xfrm>
            <a:off x="4495800" y="4876800"/>
            <a:ext cx="1143000" cy="771525"/>
          </a:xfrm>
          <a:prstGeom prst="rect">
            <a:avLst/>
          </a:prstGeom>
          <a:noFill/>
          <a:ln w="9525">
            <a:noFill/>
            <a:miter lim="800000"/>
            <a:headEnd/>
            <a:tailEnd/>
          </a:ln>
        </p:spPr>
      </p:pic>
      <p:pic>
        <p:nvPicPr>
          <p:cNvPr id="52243" name="Picture 17" descr="bd04955_"/>
          <p:cNvPicPr>
            <a:picLocks noChangeAspect="1" noChangeArrowheads="1"/>
          </p:cNvPicPr>
          <p:nvPr/>
        </p:nvPicPr>
        <p:blipFill>
          <a:blip r:embed="rId3" cstate="print"/>
          <a:srcRect/>
          <a:stretch>
            <a:fillRect/>
          </a:stretch>
        </p:blipFill>
        <p:spPr bwMode="auto">
          <a:xfrm>
            <a:off x="5791200" y="4876800"/>
            <a:ext cx="1143000" cy="771525"/>
          </a:xfrm>
          <a:prstGeom prst="rect">
            <a:avLst/>
          </a:prstGeom>
          <a:noFill/>
          <a:ln w="9525">
            <a:noFill/>
            <a:miter lim="800000"/>
            <a:headEnd/>
            <a:tailEnd/>
          </a:ln>
        </p:spPr>
      </p:pic>
      <p:pic>
        <p:nvPicPr>
          <p:cNvPr id="52244" name="Picture 18" descr="bd04955_"/>
          <p:cNvPicPr>
            <a:picLocks noChangeAspect="1" noChangeArrowheads="1"/>
          </p:cNvPicPr>
          <p:nvPr/>
        </p:nvPicPr>
        <p:blipFill>
          <a:blip r:embed="rId3" cstate="print"/>
          <a:srcRect/>
          <a:stretch>
            <a:fillRect/>
          </a:stretch>
        </p:blipFill>
        <p:spPr bwMode="auto">
          <a:xfrm>
            <a:off x="7010400" y="4876800"/>
            <a:ext cx="1143000" cy="771525"/>
          </a:xfrm>
          <a:prstGeom prst="rect">
            <a:avLst/>
          </a:prstGeom>
          <a:noFill/>
          <a:ln w="9525">
            <a:noFill/>
            <a:miter lim="800000"/>
            <a:headEnd/>
            <a:tailEnd/>
          </a:ln>
        </p:spPr>
      </p:pic>
      <p:sp>
        <p:nvSpPr>
          <p:cNvPr id="52245" name="Text Box 19"/>
          <p:cNvSpPr txBox="1">
            <a:spLocks noChangeArrowheads="1"/>
          </p:cNvSpPr>
          <p:nvPr/>
        </p:nvSpPr>
        <p:spPr bwMode="auto">
          <a:xfrm>
            <a:off x="1493838" y="3479800"/>
            <a:ext cx="1657350" cy="457200"/>
          </a:xfrm>
          <a:prstGeom prst="rect">
            <a:avLst/>
          </a:prstGeom>
          <a:noFill/>
          <a:ln w="9525">
            <a:noFill/>
            <a:miter lim="800000"/>
            <a:headEnd/>
            <a:tailEnd/>
          </a:ln>
        </p:spPr>
        <p:txBody>
          <a:bodyPr wrap="none">
            <a:spAutoFit/>
          </a:bodyPr>
          <a:lstStyle/>
          <a:p>
            <a:pPr algn="ctr"/>
            <a:r>
              <a:rPr lang="en-US" sz="2400" dirty="0"/>
              <a:t>Less fish …</a:t>
            </a:r>
          </a:p>
        </p:txBody>
      </p:sp>
      <p:sp>
        <p:nvSpPr>
          <p:cNvPr id="52246" name="Text Box 20"/>
          <p:cNvSpPr txBox="1">
            <a:spLocks noChangeArrowheads="1"/>
          </p:cNvSpPr>
          <p:nvPr/>
        </p:nvSpPr>
        <p:spPr bwMode="auto">
          <a:xfrm>
            <a:off x="5670550" y="5613400"/>
            <a:ext cx="1479550" cy="457200"/>
          </a:xfrm>
          <a:prstGeom prst="rect">
            <a:avLst/>
          </a:prstGeom>
          <a:noFill/>
          <a:ln w="9525">
            <a:noFill/>
            <a:miter lim="800000"/>
            <a:headEnd/>
            <a:tailEnd/>
          </a:ln>
        </p:spPr>
        <p:txBody>
          <a:bodyPr wrap="none">
            <a:spAutoFit/>
          </a:bodyPr>
          <a:lstStyle/>
          <a:p>
            <a:pPr algn="ctr"/>
            <a:r>
              <a:rPr lang="en-US" sz="2400" dirty="0"/>
              <a:t>More fish!</a:t>
            </a:r>
          </a:p>
        </p:txBody>
      </p:sp>
      <p:sp>
        <p:nvSpPr>
          <p:cNvPr id="52247" name="Text Box 21"/>
          <p:cNvSpPr txBox="1">
            <a:spLocks noChangeArrowheads="1"/>
          </p:cNvSpPr>
          <p:nvPr/>
        </p:nvSpPr>
        <p:spPr bwMode="auto">
          <a:xfrm>
            <a:off x="304800" y="1447800"/>
            <a:ext cx="4191000" cy="1569660"/>
          </a:xfrm>
          <a:prstGeom prst="rect">
            <a:avLst/>
          </a:prstGeom>
          <a:noFill/>
          <a:ln w="9525">
            <a:noFill/>
            <a:miter lim="800000"/>
            <a:headEnd/>
            <a:tailEnd/>
          </a:ln>
        </p:spPr>
        <p:txBody>
          <a:bodyPr wrap="square">
            <a:spAutoFit/>
          </a:bodyPr>
          <a:lstStyle/>
          <a:p>
            <a:r>
              <a:rPr lang="en-US" sz="2400" b="1" i="1" u="sng" dirty="0"/>
              <a:t>Parallelism</a:t>
            </a:r>
            <a:r>
              <a:rPr lang="en-US" sz="2400" dirty="0"/>
              <a:t> means doing multiple things at the same time: you can get more work done in the same amount of time.</a:t>
            </a:r>
          </a:p>
        </p:txBody>
      </p:sp>
    </p:spTree>
    <p:custDataLst>
      <p:tags r:id="rId1"/>
    </p:custDataLst>
    <p:extLst>
      <p:ext uri="{BB962C8B-B14F-4D97-AF65-F5344CB8AC3E}">
        <p14:creationId xmlns:p14="http://schemas.microsoft.com/office/powerpoint/2010/main" val="3126995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smtClean="0">
                <a:ea typeface="ＭＳ Ｐゴシック" pitchFamily="1" charset="-128"/>
              </a:rPr>
              <a:t>What Is Parallelism?</a:t>
            </a:r>
          </a:p>
        </p:txBody>
      </p:sp>
      <p:sp>
        <p:nvSpPr>
          <p:cNvPr id="53251" name="Rectangle 3"/>
          <p:cNvSpPr>
            <a:spLocks noGrp="1" noChangeArrowheads="1"/>
          </p:cNvSpPr>
          <p:nvPr>
            <p:ph idx="1"/>
          </p:nvPr>
        </p:nvSpPr>
        <p:spPr/>
        <p:txBody>
          <a:bodyPr/>
          <a:lstStyle/>
          <a:p>
            <a:pPr>
              <a:buFont typeface="Wingdings" pitchFamily="1" charset="2"/>
              <a:buNone/>
            </a:pPr>
            <a:r>
              <a:rPr lang="en-US" b="1" i="1" u="sng" smtClean="0">
                <a:ea typeface="ＭＳ Ｐゴシック" pitchFamily="1" charset="-128"/>
              </a:rPr>
              <a:t>Parallelism</a:t>
            </a:r>
            <a:r>
              <a:rPr lang="en-US" smtClean="0">
                <a:ea typeface="ＭＳ Ｐゴシック" pitchFamily="1" charset="-128"/>
              </a:rPr>
              <a:t> is the use of multiple processing units – either processors or parts of an individual processor – to solve a problem, and in particular the use of multiple processing units operating concurrently on different parts of a problem.</a:t>
            </a:r>
          </a:p>
          <a:p>
            <a:pPr>
              <a:buFont typeface="Wingdings" pitchFamily="1" charset="2"/>
              <a:buNone/>
            </a:pPr>
            <a:r>
              <a:rPr lang="en-US" smtClean="0">
                <a:ea typeface="ＭＳ Ｐゴシック" pitchFamily="1" charset="-128"/>
              </a:rPr>
              <a:t>The different parts could be different tasks, or the same task on different pieces of the problem’s data.</a:t>
            </a:r>
          </a:p>
        </p:txBody>
      </p:sp>
      <p:sp>
        <p:nvSpPr>
          <p:cNvPr id="5325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53253" name="Slide Number Placeholder 4"/>
          <p:cNvSpPr>
            <a:spLocks noGrp="1"/>
          </p:cNvSpPr>
          <p:nvPr>
            <p:ph type="sldNum" sz="quarter" idx="11"/>
          </p:nvPr>
        </p:nvSpPr>
        <p:spPr>
          <a:noFill/>
        </p:spPr>
        <p:txBody>
          <a:bodyPr/>
          <a:lstStyle/>
          <a:p>
            <a:fld id="{8E5CFD13-014C-4E3D-AEE0-08EB577878DD}" type="slidenum">
              <a:rPr lang="en-US"/>
              <a:pPr/>
              <a:t>32</a:t>
            </a:fld>
            <a:endParaRPr lang="en-US"/>
          </a:p>
        </p:txBody>
      </p:sp>
    </p:spTree>
    <p:custDataLst>
      <p:tags r:id="rId1"/>
    </p:custDataLst>
    <p:extLst>
      <p:ext uri="{BB962C8B-B14F-4D97-AF65-F5344CB8AC3E}">
        <p14:creationId xmlns:p14="http://schemas.microsoft.com/office/powerpoint/2010/main" val="177898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smtClean="0">
                <a:ea typeface="ＭＳ Ｐゴシック" pitchFamily="1" charset="-128"/>
              </a:rPr>
              <a:t>Kinds of Parallelism</a:t>
            </a:r>
          </a:p>
        </p:txBody>
      </p:sp>
      <p:sp>
        <p:nvSpPr>
          <p:cNvPr id="54275" name="Rectangle 3"/>
          <p:cNvSpPr>
            <a:spLocks noGrp="1" noChangeArrowheads="1"/>
          </p:cNvSpPr>
          <p:nvPr>
            <p:ph idx="1"/>
          </p:nvPr>
        </p:nvSpPr>
        <p:spPr/>
        <p:txBody>
          <a:bodyPr/>
          <a:lstStyle/>
          <a:p>
            <a:r>
              <a:rPr lang="en-US" smtClean="0">
                <a:ea typeface="ＭＳ Ｐゴシック" pitchFamily="1" charset="-128"/>
              </a:rPr>
              <a:t>Instruction Level Parallelism</a:t>
            </a:r>
          </a:p>
          <a:p>
            <a:r>
              <a:rPr lang="en-US" smtClean="0">
                <a:ea typeface="ＭＳ Ｐゴシック" pitchFamily="1" charset="-128"/>
              </a:rPr>
              <a:t>Shared Memory Multithreading</a:t>
            </a:r>
          </a:p>
          <a:p>
            <a:r>
              <a:rPr lang="en-US" smtClean="0">
                <a:ea typeface="ＭＳ Ｐゴシック" pitchFamily="1" charset="-128"/>
              </a:rPr>
              <a:t>Distributed Memory Multiprocessing</a:t>
            </a:r>
          </a:p>
          <a:p>
            <a:r>
              <a:rPr lang="en-US" smtClean="0">
                <a:ea typeface="ＭＳ Ｐゴシック" pitchFamily="1" charset="-128"/>
              </a:rPr>
              <a:t>GPU Parallelism</a:t>
            </a:r>
          </a:p>
          <a:p>
            <a:r>
              <a:rPr lang="en-US" smtClean="0">
                <a:ea typeface="ＭＳ Ｐゴシック" pitchFamily="1" charset="-128"/>
              </a:rPr>
              <a:t>Hybrid Parallelism (Shared + Distributed + GPU)</a:t>
            </a:r>
          </a:p>
        </p:txBody>
      </p:sp>
      <p:sp>
        <p:nvSpPr>
          <p:cNvPr id="5427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54277" name="Slide Number Placeholder 4"/>
          <p:cNvSpPr>
            <a:spLocks noGrp="1"/>
          </p:cNvSpPr>
          <p:nvPr>
            <p:ph type="sldNum" sz="quarter" idx="11"/>
          </p:nvPr>
        </p:nvSpPr>
        <p:spPr>
          <a:noFill/>
        </p:spPr>
        <p:txBody>
          <a:bodyPr/>
          <a:lstStyle/>
          <a:p>
            <a:fld id="{F05D49FE-83AF-4FD8-AC93-2609AEC4D5C4}" type="slidenum">
              <a:rPr lang="en-US"/>
              <a:pPr/>
              <a:t>33</a:t>
            </a:fld>
            <a:endParaRPr lang="en-US"/>
          </a:p>
        </p:txBody>
      </p:sp>
    </p:spTree>
    <p:custDataLst>
      <p:tags r:id="rId1"/>
    </p:custDataLst>
    <p:extLst>
      <p:ext uri="{BB962C8B-B14F-4D97-AF65-F5344CB8AC3E}">
        <p14:creationId xmlns:p14="http://schemas.microsoft.com/office/powerpoint/2010/main" val="21611547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smtClean="0">
                <a:ea typeface="ＭＳ Ｐゴシック" pitchFamily="1" charset="-128"/>
              </a:rPr>
              <a:t>Why Parallelism Is Good</a:t>
            </a:r>
          </a:p>
        </p:txBody>
      </p:sp>
      <p:sp>
        <p:nvSpPr>
          <p:cNvPr id="55299" name="Rectangle 3"/>
          <p:cNvSpPr>
            <a:spLocks noGrp="1" noChangeArrowheads="1"/>
          </p:cNvSpPr>
          <p:nvPr>
            <p:ph idx="1"/>
          </p:nvPr>
        </p:nvSpPr>
        <p:spPr/>
        <p:txBody>
          <a:bodyPr/>
          <a:lstStyle/>
          <a:p>
            <a:r>
              <a:rPr lang="en-US" b="1" u="sng" smtClean="0">
                <a:solidFill>
                  <a:srgbClr val="FF0000"/>
                </a:solidFill>
                <a:ea typeface="ＭＳ Ｐゴシック" pitchFamily="1" charset="-128"/>
              </a:rPr>
              <a:t>The Trees</a:t>
            </a:r>
            <a:r>
              <a:rPr lang="en-US" smtClean="0">
                <a:ea typeface="ＭＳ Ｐゴシック" pitchFamily="1" charset="-128"/>
              </a:rPr>
              <a:t>: We like parallelism because, as the number of processing units working on a problem grows, we can solve </a:t>
            </a:r>
            <a:r>
              <a:rPr lang="en-US" b="1" u="sng" smtClean="0">
                <a:solidFill>
                  <a:schemeClr val="hlink"/>
                </a:solidFill>
                <a:ea typeface="ＭＳ Ｐゴシック" pitchFamily="1" charset="-128"/>
              </a:rPr>
              <a:t>the same problem in less time</a:t>
            </a:r>
            <a:r>
              <a:rPr lang="en-US" smtClean="0">
                <a:ea typeface="ＭＳ Ｐゴシック" pitchFamily="1" charset="-128"/>
              </a:rPr>
              <a:t>.</a:t>
            </a:r>
          </a:p>
          <a:p>
            <a:r>
              <a:rPr lang="en-US" b="1" u="sng" smtClean="0">
                <a:solidFill>
                  <a:schemeClr val="tx2"/>
                </a:solidFill>
                <a:ea typeface="ＭＳ Ｐゴシック" pitchFamily="1" charset="-128"/>
              </a:rPr>
              <a:t>The Forest</a:t>
            </a:r>
            <a:r>
              <a:rPr lang="en-US" smtClean="0">
                <a:ea typeface="ＭＳ Ｐゴシック" pitchFamily="1" charset="-128"/>
              </a:rPr>
              <a:t>: We like parallelism because, as the number of processing units working on a problem grows, we can solve </a:t>
            </a:r>
            <a:r>
              <a:rPr lang="en-US" b="1" u="sng" smtClean="0">
                <a:solidFill>
                  <a:schemeClr val="tx2"/>
                </a:solidFill>
                <a:ea typeface="ＭＳ Ｐゴシック" pitchFamily="1" charset="-128"/>
              </a:rPr>
              <a:t>bigger problems</a:t>
            </a:r>
            <a:r>
              <a:rPr lang="en-US" smtClean="0">
                <a:ea typeface="ＭＳ Ｐゴシック" pitchFamily="1" charset="-128"/>
              </a:rPr>
              <a:t>.</a:t>
            </a:r>
          </a:p>
        </p:txBody>
      </p:sp>
      <p:sp>
        <p:nvSpPr>
          <p:cNvPr id="5530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55301" name="Slide Number Placeholder 4"/>
          <p:cNvSpPr>
            <a:spLocks noGrp="1"/>
          </p:cNvSpPr>
          <p:nvPr>
            <p:ph type="sldNum" sz="quarter" idx="11"/>
          </p:nvPr>
        </p:nvSpPr>
        <p:spPr>
          <a:noFill/>
        </p:spPr>
        <p:txBody>
          <a:bodyPr/>
          <a:lstStyle/>
          <a:p>
            <a:fld id="{2618C168-A4B2-496E-A34F-2D268692E6A7}" type="slidenum">
              <a:rPr lang="en-US"/>
              <a:pPr/>
              <a:t>34</a:t>
            </a:fld>
            <a:endParaRPr lang="en-US"/>
          </a:p>
        </p:txBody>
      </p:sp>
    </p:spTree>
    <p:custDataLst>
      <p:tags r:id="rId1"/>
    </p:custDataLst>
    <p:extLst>
      <p:ext uri="{BB962C8B-B14F-4D97-AF65-F5344CB8AC3E}">
        <p14:creationId xmlns:p14="http://schemas.microsoft.com/office/powerpoint/2010/main" val="5864226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smtClean="0">
                <a:ea typeface="ＭＳ Ｐゴシック" pitchFamily="1" charset="-128"/>
              </a:rPr>
              <a:t>Parallelism Jargon</a:t>
            </a:r>
          </a:p>
        </p:txBody>
      </p:sp>
      <p:sp>
        <p:nvSpPr>
          <p:cNvPr id="56323" name="Rectangle 3"/>
          <p:cNvSpPr>
            <a:spLocks noGrp="1" noChangeArrowheads="1"/>
          </p:cNvSpPr>
          <p:nvPr>
            <p:ph idx="1"/>
          </p:nvPr>
        </p:nvSpPr>
        <p:spPr>
          <a:xfrm>
            <a:off x="609600" y="1295400"/>
            <a:ext cx="8001000" cy="5029200"/>
          </a:xfrm>
        </p:spPr>
        <p:txBody>
          <a:bodyPr/>
          <a:lstStyle/>
          <a:p>
            <a:endParaRPr lang="en-US" b="1" i="1" u="sng" dirty="0" smtClean="0">
              <a:ea typeface="ＭＳ Ｐゴシック" pitchFamily="1" charset="-128"/>
            </a:endParaRPr>
          </a:p>
          <a:p>
            <a:r>
              <a:rPr lang="en-US" b="1" i="1" u="sng" dirty="0" smtClean="0">
                <a:ea typeface="ＭＳ Ｐゴシック" pitchFamily="1" charset="-128"/>
              </a:rPr>
              <a:t>Threads</a:t>
            </a:r>
            <a:r>
              <a:rPr lang="en-US" dirty="0" smtClean="0">
                <a:ea typeface="ＭＳ Ｐゴシック" pitchFamily="1" charset="-128"/>
              </a:rPr>
              <a:t> are execution sequences that share a single memory area (“</a:t>
            </a:r>
            <a:r>
              <a:rPr lang="en-US" b="1" i="1" u="sng" dirty="0" smtClean="0">
                <a:ea typeface="ＭＳ Ｐゴシック" pitchFamily="1" charset="-128"/>
              </a:rPr>
              <a:t>address space</a:t>
            </a:r>
            <a:r>
              <a:rPr lang="en-US" dirty="0" smtClean="0">
                <a:ea typeface="ＭＳ Ｐゴシック" pitchFamily="1" charset="-128"/>
              </a:rPr>
              <a:t>”)</a:t>
            </a:r>
          </a:p>
          <a:p>
            <a:r>
              <a:rPr lang="en-US" b="1" i="1" u="sng" dirty="0" smtClean="0">
                <a:ea typeface="ＭＳ Ｐゴシック" pitchFamily="1" charset="-128"/>
              </a:rPr>
              <a:t>Processes</a:t>
            </a:r>
            <a:r>
              <a:rPr lang="en-US" dirty="0" smtClean="0">
                <a:ea typeface="ＭＳ Ｐゴシック" pitchFamily="1" charset="-128"/>
              </a:rPr>
              <a:t> are execution sequences with their own independent, private memory areas</a:t>
            </a:r>
          </a:p>
          <a:p>
            <a:pPr>
              <a:buFont typeface="Wingdings" pitchFamily="1" charset="2"/>
              <a:buNone/>
            </a:pPr>
            <a:r>
              <a:rPr lang="en-US" dirty="0" smtClean="0">
                <a:ea typeface="ＭＳ Ｐゴシック" pitchFamily="1" charset="-128"/>
              </a:rPr>
              <a:t>… and thus:</a:t>
            </a:r>
          </a:p>
          <a:p>
            <a:r>
              <a:rPr lang="en-US" b="1" i="1" u="sng" dirty="0" smtClean="0">
                <a:ea typeface="ＭＳ Ｐゴシック" pitchFamily="1" charset="-128"/>
              </a:rPr>
              <a:t>Multithreading</a:t>
            </a:r>
            <a:r>
              <a:rPr lang="en-US" dirty="0" smtClean="0">
                <a:ea typeface="ＭＳ Ｐゴシック" pitchFamily="1" charset="-128"/>
              </a:rPr>
              <a:t>:   parallelism via multiple </a:t>
            </a:r>
            <a:r>
              <a:rPr lang="en-US" b="1" u="sng" dirty="0" smtClean="0">
                <a:ea typeface="ＭＳ Ｐゴシック" pitchFamily="1" charset="-128"/>
              </a:rPr>
              <a:t>threads</a:t>
            </a:r>
          </a:p>
          <a:p>
            <a:r>
              <a:rPr lang="en-US" b="1" i="1" u="sng" dirty="0" smtClean="0">
                <a:ea typeface="ＭＳ Ｐゴシック" pitchFamily="1" charset="-128"/>
              </a:rPr>
              <a:t>Multiprocessing</a:t>
            </a:r>
            <a:r>
              <a:rPr lang="en-US" dirty="0" smtClean="0">
                <a:ea typeface="ＭＳ Ｐゴシック" pitchFamily="1" charset="-128"/>
              </a:rPr>
              <a:t>: </a:t>
            </a:r>
            <a:r>
              <a:rPr lang="en-US" sz="1200" dirty="0" smtClean="0">
                <a:ea typeface="ＭＳ Ｐゴシック" pitchFamily="1" charset="-128"/>
              </a:rPr>
              <a:t> </a:t>
            </a:r>
            <a:r>
              <a:rPr lang="en-US" dirty="0" smtClean="0">
                <a:ea typeface="ＭＳ Ｐゴシック" pitchFamily="1" charset="-128"/>
              </a:rPr>
              <a:t>parallelism via multiple </a:t>
            </a:r>
            <a:r>
              <a:rPr lang="en-US" b="1" u="sng" dirty="0" smtClean="0">
                <a:ea typeface="ＭＳ Ｐゴシック" pitchFamily="1" charset="-128"/>
              </a:rPr>
              <a:t>processes</a:t>
            </a:r>
          </a:p>
          <a:p>
            <a:pPr>
              <a:buFont typeface="Wingdings" pitchFamily="1" charset="2"/>
              <a:buNone/>
            </a:pPr>
            <a:r>
              <a:rPr lang="en-US" dirty="0" smtClean="0">
                <a:ea typeface="ＭＳ Ｐゴシック" pitchFamily="1" charset="-128"/>
              </a:rPr>
              <a:t>Generally:</a:t>
            </a:r>
          </a:p>
          <a:p>
            <a:r>
              <a:rPr lang="en-US" dirty="0" smtClean="0">
                <a:ea typeface="ＭＳ Ｐゴシック" pitchFamily="1" charset="-128"/>
              </a:rPr>
              <a:t>Shared Memory Parallelism is concerned with </a:t>
            </a:r>
            <a:r>
              <a:rPr lang="en-US" b="1" u="sng" dirty="0" smtClean="0">
                <a:ea typeface="ＭＳ Ｐゴシック" pitchFamily="1" charset="-128"/>
              </a:rPr>
              <a:t>threads</a:t>
            </a:r>
            <a:r>
              <a:rPr lang="en-US" dirty="0" smtClean="0">
                <a:ea typeface="ＭＳ Ｐゴシック" pitchFamily="1" charset="-128"/>
              </a:rPr>
              <a:t>, and</a:t>
            </a:r>
          </a:p>
          <a:p>
            <a:r>
              <a:rPr lang="en-US" dirty="0" smtClean="0">
                <a:ea typeface="ＭＳ Ｐゴシック" pitchFamily="1" charset="-128"/>
              </a:rPr>
              <a:t>Distributed Parallelism is concerned with </a:t>
            </a:r>
            <a:r>
              <a:rPr lang="en-US" b="1" u="sng" dirty="0" smtClean="0">
                <a:ea typeface="ＭＳ Ｐゴシック" pitchFamily="1" charset="-128"/>
              </a:rPr>
              <a:t>processes</a:t>
            </a:r>
            <a:r>
              <a:rPr lang="en-US" dirty="0" smtClean="0">
                <a:ea typeface="ＭＳ Ｐゴシック" pitchFamily="1" charset="-128"/>
              </a:rPr>
              <a:t>.</a:t>
            </a:r>
          </a:p>
        </p:txBody>
      </p:sp>
      <p:sp>
        <p:nvSpPr>
          <p:cNvPr id="5632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56325" name="Slide Number Placeholder 4"/>
          <p:cNvSpPr>
            <a:spLocks noGrp="1"/>
          </p:cNvSpPr>
          <p:nvPr>
            <p:ph type="sldNum" sz="quarter" idx="11"/>
          </p:nvPr>
        </p:nvSpPr>
        <p:spPr>
          <a:noFill/>
        </p:spPr>
        <p:txBody>
          <a:bodyPr/>
          <a:lstStyle/>
          <a:p>
            <a:fld id="{92888C2F-44B7-4121-8FF2-35706EE156CD}" type="slidenum">
              <a:rPr lang="en-US"/>
              <a:pPr/>
              <a:t>35</a:t>
            </a:fld>
            <a:endParaRPr lang="en-US"/>
          </a:p>
        </p:txBody>
      </p:sp>
    </p:spTree>
    <p:custDataLst>
      <p:tags r:id="rId1"/>
    </p:custDataLst>
    <p:extLst>
      <p:ext uri="{BB962C8B-B14F-4D97-AF65-F5344CB8AC3E}">
        <p14:creationId xmlns:p14="http://schemas.microsoft.com/office/powerpoint/2010/main" val="36743719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smtClean="0">
                <a:ea typeface="ＭＳ Ｐゴシック" pitchFamily="1" charset="-128"/>
              </a:rPr>
              <a:t>Jargon Alert!</a:t>
            </a:r>
          </a:p>
        </p:txBody>
      </p:sp>
      <p:sp>
        <p:nvSpPr>
          <p:cNvPr id="57347" name="Rectangle 3"/>
          <p:cNvSpPr>
            <a:spLocks noGrp="1" noChangeArrowheads="1"/>
          </p:cNvSpPr>
          <p:nvPr>
            <p:ph idx="1"/>
          </p:nvPr>
        </p:nvSpPr>
        <p:spPr>
          <a:xfrm>
            <a:off x="609600" y="1371600"/>
            <a:ext cx="8077200" cy="4648200"/>
          </a:xfrm>
        </p:spPr>
        <p:txBody>
          <a:bodyPr/>
          <a:lstStyle/>
          <a:p>
            <a:pPr>
              <a:lnSpc>
                <a:spcPct val="90000"/>
              </a:lnSpc>
              <a:buFont typeface="Wingdings" pitchFamily="1" charset="2"/>
              <a:buNone/>
            </a:pPr>
            <a:endParaRPr lang="en-US" dirty="0" smtClean="0">
              <a:ea typeface="ＭＳ Ｐゴシック" pitchFamily="1" charset="-128"/>
            </a:endParaRPr>
          </a:p>
          <a:p>
            <a:pPr>
              <a:lnSpc>
                <a:spcPct val="90000"/>
              </a:lnSpc>
              <a:buFont typeface="Wingdings" pitchFamily="1" charset="2"/>
              <a:buNone/>
            </a:pPr>
            <a:r>
              <a:rPr lang="en-US" dirty="0" smtClean="0">
                <a:ea typeface="ＭＳ Ｐゴシック" pitchFamily="1" charset="-128"/>
              </a:rPr>
              <a:t>In principle:</a:t>
            </a:r>
          </a:p>
          <a:p>
            <a:pPr>
              <a:lnSpc>
                <a:spcPct val="90000"/>
              </a:lnSpc>
            </a:pPr>
            <a:r>
              <a:rPr lang="en-US" dirty="0" smtClean="0">
                <a:ea typeface="ＭＳ Ｐゴシック" pitchFamily="1" charset="-128"/>
              </a:rPr>
              <a:t>“shared memory parallelism” </a:t>
            </a:r>
            <a:r>
              <a:rPr lang="en-US" dirty="0" smtClean="0">
                <a:ea typeface="ＭＳ Ｐゴシック" pitchFamily="1" charset="-128"/>
                <a:sym typeface="Wingdings" pitchFamily="1" charset="2"/>
              </a:rPr>
              <a:t> “multithreading”</a:t>
            </a:r>
          </a:p>
          <a:p>
            <a:pPr>
              <a:lnSpc>
                <a:spcPct val="90000"/>
              </a:lnSpc>
            </a:pPr>
            <a:r>
              <a:rPr lang="en-US" dirty="0" smtClean="0">
                <a:ea typeface="ＭＳ Ｐゴシック" pitchFamily="1" charset="-128"/>
              </a:rPr>
              <a:t>“distributed parallelism”        </a:t>
            </a:r>
            <a:r>
              <a:rPr lang="en-US" sz="1400" dirty="0" smtClean="0">
                <a:ea typeface="ＭＳ Ｐゴシック" pitchFamily="1" charset="-128"/>
              </a:rPr>
              <a:t> </a:t>
            </a:r>
            <a:r>
              <a:rPr lang="en-US" dirty="0" smtClean="0">
                <a:ea typeface="ＭＳ Ｐゴシック" pitchFamily="1" charset="-128"/>
                <a:sym typeface="Wingdings" pitchFamily="1" charset="2"/>
              </a:rPr>
              <a:t> “multiprocessing”</a:t>
            </a:r>
            <a:endParaRPr lang="en-US" dirty="0" smtClean="0">
              <a:ea typeface="ＭＳ Ｐゴシック" pitchFamily="1" charset="-128"/>
            </a:endParaRPr>
          </a:p>
          <a:p>
            <a:pPr>
              <a:lnSpc>
                <a:spcPct val="90000"/>
              </a:lnSpc>
              <a:buFont typeface="Wingdings" pitchFamily="1" charset="2"/>
              <a:buNone/>
            </a:pPr>
            <a:r>
              <a:rPr lang="en-US" dirty="0" smtClean="0">
                <a:ea typeface="ＭＳ Ｐゴシック" pitchFamily="1" charset="-128"/>
              </a:rPr>
              <a:t>In practice, sadly, these terms are often used interchangeably:</a:t>
            </a:r>
          </a:p>
          <a:p>
            <a:pPr>
              <a:lnSpc>
                <a:spcPct val="90000"/>
              </a:lnSpc>
            </a:pPr>
            <a:r>
              <a:rPr lang="en-US" dirty="0" smtClean="0">
                <a:ea typeface="ＭＳ Ｐゴシック" pitchFamily="1" charset="-128"/>
              </a:rPr>
              <a:t>Parallelism</a:t>
            </a:r>
          </a:p>
          <a:p>
            <a:pPr>
              <a:lnSpc>
                <a:spcPct val="90000"/>
              </a:lnSpc>
            </a:pPr>
            <a:r>
              <a:rPr lang="en-US" b="1" i="1" u="sng" dirty="0" smtClean="0">
                <a:ea typeface="ＭＳ Ｐゴシック" pitchFamily="1" charset="-128"/>
              </a:rPr>
              <a:t>Concurrency</a:t>
            </a:r>
            <a:r>
              <a:rPr lang="en-US" dirty="0" smtClean="0">
                <a:ea typeface="ＭＳ Ｐゴシック" pitchFamily="1" charset="-128"/>
              </a:rPr>
              <a:t> (not as popular these days)</a:t>
            </a:r>
          </a:p>
          <a:p>
            <a:pPr>
              <a:lnSpc>
                <a:spcPct val="90000"/>
              </a:lnSpc>
            </a:pPr>
            <a:r>
              <a:rPr lang="en-US" dirty="0" smtClean="0">
                <a:ea typeface="ＭＳ Ｐゴシック" pitchFamily="1" charset="-128"/>
              </a:rPr>
              <a:t>Multithreading</a:t>
            </a:r>
          </a:p>
          <a:p>
            <a:pPr>
              <a:lnSpc>
                <a:spcPct val="90000"/>
              </a:lnSpc>
            </a:pPr>
            <a:r>
              <a:rPr lang="en-US" dirty="0" smtClean="0">
                <a:ea typeface="ＭＳ Ｐゴシック" pitchFamily="1" charset="-128"/>
              </a:rPr>
              <a:t>Multiprocessing</a:t>
            </a:r>
          </a:p>
          <a:p>
            <a:pPr>
              <a:lnSpc>
                <a:spcPct val="90000"/>
              </a:lnSpc>
              <a:buFont typeface="Wingdings" pitchFamily="1" charset="2"/>
              <a:buNone/>
            </a:pPr>
            <a:r>
              <a:rPr lang="en-US" dirty="0" smtClean="0">
                <a:ea typeface="ＭＳ Ｐゴシック" pitchFamily="1" charset="-128"/>
              </a:rPr>
              <a:t>Typically, you have to figure out what is meant based on the context.</a:t>
            </a:r>
          </a:p>
        </p:txBody>
      </p:sp>
      <p:sp>
        <p:nvSpPr>
          <p:cNvPr id="5734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57349" name="Slide Number Placeholder 4"/>
          <p:cNvSpPr>
            <a:spLocks noGrp="1"/>
          </p:cNvSpPr>
          <p:nvPr>
            <p:ph type="sldNum" sz="quarter" idx="11"/>
          </p:nvPr>
        </p:nvSpPr>
        <p:spPr>
          <a:noFill/>
        </p:spPr>
        <p:txBody>
          <a:bodyPr/>
          <a:lstStyle/>
          <a:p>
            <a:fld id="{F5C29A6C-A557-4358-B058-2798962543E1}" type="slidenum">
              <a:rPr lang="en-US"/>
              <a:pPr/>
              <a:t>36</a:t>
            </a:fld>
            <a:endParaRPr lang="en-US"/>
          </a:p>
        </p:txBody>
      </p:sp>
    </p:spTree>
    <p:custDataLst>
      <p:tags r:id="rId1"/>
    </p:custDataLst>
    <p:extLst>
      <p:ext uri="{BB962C8B-B14F-4D97-AF65-F5344CB8AC3E}">
        <p14:creationId xmlns:p14="http://schemas.microsoft.com/office/powerpoint/2010/main" val="6125701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58371"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Suppose you have a distributed parallel code, but one process does 90% of the work, and all the other processes share 10% of the work.</a:t>
            </a:r>
          </a:p>
          <a:p>
            <a:pPr>
              <a:buFont typeface="Wingdings" pitchFamily="1" charset="2"/>
              <a:buNone/>
            </a:pPr>
            <a:r>
              <a:rPr lang="en-US" smtClean="0">
                <a:ea typeface="ＭＳ Ｐゴシック" pitchFamily="1" charset="-128"/>
              </a:rPr>
              <a:t>Is it a big win to run on 1000 processes?</a:t>
            </a:r>
          </a:p>
          <a:p>
            <a:pPr>
              <a:buFont typeface="Wingdings" pitchFamily="1" charset="2"/>
              <a:buNone/>
            </a:pPr>
            <a:endParaRPr lang="en-US" smtClean="0">
              <a:ea typeface="ＭＳ Ｐゴシック" pitchFamily="1" charset="-128"/>
            </a:endParaRPr>
          </a:p>
          <a:p>
            <a:pPr>
              <a:buFont typeface="Wingdings" pitchFamily="1" charset="2"/>
              <a:buNone/>
            </a:pPr>
            <a:r>
              <a:rPr lang="en-US" smtClean="0">
                <a:ea typeface="ＭＳ Ｐゴシック" pitchFamily="1" charset="-128"/>
              </a:rPr>
              <a:t>Now, suppose that each process gets exactly 1/</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 of the work, where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 is the number of processes.</a:t>
            </a:r>
          </a:p>
          <a:p>
            <a:pPr>
              <a:buFont typeface="Wingdings" pitchFamily="1" charset="2"/>
              <a:buNone/>
            </a:pPr>
            <a:r>
              <a:rPr lang="en-US" smtClean="0">
                <a:ea typeface="ＭＳ Ｐゴシック" pitchFamily="1" charset="-128"/>
              </a:rPr>
              <a:t>Now is it a big win to run on 1000 processes?</a:t>
            </a:r>
          </a:p>
        </p:txBody>
      </p:sp>
      <p:sp>
        <p:nvSpPr>
          <p:cNvPr id="5837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58373" name="Slide Number Placeholder 4"/>
          <p:cNvSpPr>
            <a:spLocks noGrp="1"/>
          </p:cNvSpPr>
          <p:nvPr>
            <p:ph type="sldNum" sz="quarter" idx="11"/>
          </p:nvPr>
        </p:nvSpPr>
        <p:spPr>
          <a:noFill/>
        </p:spPr>
        <p:txBody>
          <a:bodyPr/>
          <a:lstStyle/>
          <a:p>
            <a:fld id="{57E119D1-4041-489E-950E-783EB965B560}" type="slidenum">
              <a:rPr lang="en-US"/>
              <a:pPr/>
              <a:t>37</a:t>
            </a:fld>
            <a:endParaRPr lang="en-US"/>
          </a:p>
        </p:txBody>
      </p:sp>
    </p:spTree>
    <p:custDataLst>
      <p:tags r:id="rId1"/>
    </p:custDataLst>
    <p:extLst>
      <p:ext uri="{BB962C8B-B14F-4D97-AF65-F5344CB8AC3E}">
        <p14:creationId xmlns:p14="http://schemas.microsoft.com/office/powerpoint/2010/main" val="20307494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59395"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59396" name="Slide Number Placeholder 3"/>
          <p:cNvSpPr>
            <a:spLocks noGrp="1"/>
          </p:cNvSpPr>
          <p:nvPr>
            <p:ph type="sldNum" sz="quarter" idx="4294967295"/>
          </p:nvPr>
        </p:nvSpPr>
        <p:spPr>
          <a:xfrm>
            <a:off x="7162800" y="6191250"/>
            <a:ext cx="1295400" cy="457200"/>
          </a:xfrm>
          <a:prstGeom prst="rect">
            <a:avLst/>
          </a:prstGeom>
          <a:noFill/>
        </p:spPr>
        <p:txBody>
          <a:bodyPr/>
          <a:lstStyle/>
          <a:p>
            <a:fld id="{6037AEAA-EAA8-4464-B36F-14F7E458D7DF}" type="slidenum">
              <a:rPr lang="en-US"/>
              <a:pPr/>
              <a:t>38</a:t>
            </a:fld>
            <a:endParaRPr lang="en-US"/>
          </a:p>
        </p:txBody>
      </p:sp>
      <p:grpSp>
        <p:nvGrpSpPr>
          <p:cNvPr id="2" name="Group 3"/>
          <p:cNvGrpSpPr>
            <a:grpSpLocks/>
          </p:cNvGrpSpPr>
          <p:nvPr/>
        </p:nvGrpSpPr>
        <p:grpSpPr bwMode="auto">
          <a:xfrm>
            <a:off x="1143000" y="1371600"/>
            <a:ext cx="1524000" cy="1524000"/>
            <a:chOff x="1872" y="1920"/>
            <a:chExt cx="960" cy="960"/>
          </a:xfrm>
        </p:grpSpPr>
        <p:sp>
          <p:nvSpPr>
            <p:cNvPr id="59417" name="Rectangle 4"/>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grpSp>
          <p:nvGrpSpPr>
            <p:cNvPr id="3" name="Group 5"/>
            <p:cNvGrpSpPr>
              <a:grpSpLocks/>
            </p:cNvGrpSpPr>
            <p:nvPr/>
          </p:nvGrpSpPr>
          <p:grpSpPr bwMode="auto">
            <a:xfrm>
              <a:off x="2112" y="2112"/>
              <a:ext cx="456" cy="480"/>
              <a:chOff x="1824" y="633"/>
              <a:chExt cx="2834" cy="2849"/>
            </a:xfrm>
          </p:grpSpPr>
          <p:sp>
            <p:nvSpPr>
              <p:cNvPr id="59419" name="Puzzle3"/>
              <p:cNvSpPr>
                <a:spLocks noEditPoints="1" noChangeArrowheads="1"/>
              </p:cNvSpPr>
              <p:nvPr/>
            </p:nvSpPr>
            <p:spPr bwMode="auto">
              <a:xfrm>
                <a:off x="3204" y="633"/>
                <a:ext cx="1114" cy="1514"/>
              </a:xfrm>
              <a:custGeom>
                <a:avLst/>
                <a:gdLst>
                  <a:gd name="T0" fmla="*/ 1 w 21600"/>
                  <a:gd name="T1" fmla="*/ 5 h 21600"/>
                  <a:gd name="T2" fmla="*/ 3 w 21600"/>
                  <a:gd name="T3" fmla="*/ 7 h 21600"/>
                  <a:gd name="T4" fmla="*/ 2 w 21600"/>
                  <a:gd name="T5" fmla="*/ 5 h 21600"/>
                  <a:gd name="T6" fmla="*/ 3 w 21600"/>
                  <a:gd name="T7" fmla="*/ 2 h 21600"/>
                  <a:gd name="T8" fmla="*/ 1 w 21600"/>
                  <a:gd name="T9" fmla="*/ 0 h 21600"/>
                  <a:gd name="T10" fmla="*/ 0 w 21600"/>
                  <a:gd name="T11" fmla="*/ 2 h 21600"/>
                  <a:gd name="T12" fmla="*/ 1 w 21600"/>
                  <a:gd name="T13" fmla="*/ 5 h 21600"/>
                  <a:gd name="T14" fmla="*/ 0 w 21600"/>
                  <a:gd name="T15" fmla="*/ 7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pPr algn="ctr"/>
                <a:endParaRPr lang="en-US" sz="1800"/>
              </a:p>
            </p:txBody>
          </p:sp>
          <p:sp>
            <p:nvSpPr>
              <p:cNvPr id="59420" name="Puzzle2"/>
              <p:cNvSpPr>
                <a:spLocks noEditPoints="1" noChangeArrowheads="1"/>
              </p:cNvSpPr>
              <p:nvPr/>
            </p:nvSpPr>
            <p:spPr bwMode="auto">
              <a:xfrm>
                <a:off x="2880" y="1736"/>
                <a:ext cx="1778" cy="1379"/>
              </a:xfrm>
              <a:custGeom>
                <a:avLst/>
                <a:gdLst>
                  <a:gd name="T0" fmla="*/ 0 w 21600"/>
                  <a:gd name="T1" fmla="*/ 4 h 21600"/>
                  <a:gd name="T2" fmla="*/ 2 w 21600"/>
                  <a:gd name="T3" fmla="*/ 5 h 21600"/>
                  <a:gd name="T4" fmla="*/ 6 w 21600"/>
                  <a:gd name="T5" fmla="*/ 4 h 21600"/>
                  <a:gd name="T6" fmla="*/ 9 w 21600"/>
                  <a:gd name="T7" fmla="*/ 5 h 21600"/>
                  <a:gd name="T8" fmla="*/ 12 w 21600"/>
                  <a:gd name="T9" fmla="*/ 4 h 21600"/>
                  <a:gd name="T10" fmla="*/ 9 w 21600"/>
                  <a:gd name="T11" fmla="*/ 1 h 21600"/>
                  <a:gd name="T12" fmla="*/ 6 w 21600"/>
                  <a:gd name="T13" fmla="*/ 0 h 21600"/>
                  <a:gd name="T14" fmla="*/ 2 w 21600"/>
                  <a:gd name="T15" fmla="*/ 2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pPr algn="ctr"/>
                <a:endParaRPr lang="en-US" sz="1800"/>
              </a:p>
            </p:txBody>
          </p:sp>
          <p:sp>
            <p:nvSpPr>
              <p:cNvPr id="59421" name="Puzzle4"/>
              <p:cNvSpPr>
                <a:spLocks noEditPoints="1" noChangeArrowheads="1"/>
              </p:cNvSpPr>
              <p:nvPr/>
            </p:nvSpPr>
            <p:spPr bwMode="auto">
              <a:xfrm>
                <a:off x="2192" y="1719"/>
                <a:ext cx="1072" cy="1763"/>
              </a:xfrm>
              <a:custGeom>
                <a:avLst/>
                <a:gdLst>
                  <a:gd name="T0" fmla="*/ 1 w 21600"/>
                  <a:gd name="T1" fmla="*/ 6 h 21600"/>
                  <a:gd name="T2" fmla="*/ 0 w 21600"/>
                  <a:gd name="T3" fmla="*/ 9 h 21600"/>
                  <a:gd name="T4" fmla="*/ 1 w 21600"/>
                  <a:gd name="T5" fmla="*/ 12 h 21600"/>
                  <a:gd name="T6" fmla="*/ 3 w 21600"/>
                  <a:gd name="T7" fmla="*/ 9 h 21600"/>
                  <a:gd name="T8" fmla="*/ 2 w 21600"/>
                  <a:gd name="T9" fmla="*/ 6 h 21600"/>
                  <a:gd name="T10" fmla="*/ 3 w 21600"/>
                  <a:gd name="T11" fmla="*/ 3 h 21600"/>
                  <a:gd name="T12" fmla="*/ 1 w 21600"/>
                  <a:gd name="T13" fmla="*/ 0 h 21600"/>
                  <a:gd name="T14" fmla="*/ 0 w 21600"/>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pPr algn="ctr"/>
                <a:endParaRPr lang="en-US" sz="1800"/>
              </a:p>
            </p:txBody>
          </p:sp>
          <p:sp>
            <p:nvSpPr>
              <p:cNvPr id="59422" name="Puzzle1"/>
              <p:cNvSpPr>
                <a:spLocks noEditPoints="1" noChangeArrowheads="1"/>
              </p:cNvSpPr>
              <p:nvPr/>
            </p:nvSpPr>
            <p:spPr bwMode="auto">
              <a:xfrm>
                <a:off x="1824" y="1091"/>
                <a:ext cx="1800" cy="1051"/>
              </a:xfrm>
              <a:custGeom>
                <a:avLst/>
                <a:gdLst>
                  <a:gd name="T0" fmla="*/ 10 w 21600"/>
                  <a:gd name="T1" fmla="*/ 2 h 21600"/>
                  <a:gd name="T2" fmla="*/ 10 w 21600"/>
                  <a:gd name="T3" fmla="*/ 0 h 21600"/>
                  <a:gd name="T4" fmla="*/ 3 w 21600"/>
                  <a:gd name="T5" fmla="*/ 0 h 21600"/>
                  <a:gd name="T6" fmla="*/ 3 w 21600"/>
                  <a:gd name="T7" fmla="*/ 2 h 21600"/>
                  <a:gd name="T8" fmla="*/ 6 w 21600"/>
                  <a:gd name="T9" fmla="*/ 2 h 21600"/>
                  <a:gd name="T10" fmla="*/ 6 w 21600"/>
                  <a:gd name="T11" fmla="*/ 1 h 21600"/>
                  <a:gd name="T12" fmla="*/ 13 w 21600"/>
                  <a:gd name="T13" fmla="*/ 1 h 21600"/>
                  <a:gd name="T14" fmla="*/ 0 w 21600"/>
                  <a:gd name="T15" fmla="*/ 1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pPr algn="ctr"/>
                <a:endParaRPr lang="en-US" sz="1800"/>
              </a:p>
            </p:txBody>
          </p:sp>
        </p:grpSp>
      </p:grpSp>
      <p:grpSp>
        <p:nvGrpSpPr>
          <p:cNvPr id="4" name="Group 10"/>
          <p:cNvGrpSpPr>
            <a:grpSpLocks/>
          </p:cNvGrpSpPr>
          <p:nvPr/>
        </p:nvGrpSpPr>
        <p:grpSpPr bwMode="auto">
          <a:xfrm>
            <a:off x="533400" y="1905000"/>
            <a:ext cx="533400" cy="457200"/>
            <a:chOff x="384" y="2496"/>
            <a:chExt cx="336" cy="288"/>
          </a:xfrm>
        </p:grpSpPr>
        <p:sp>
          <p:nvSpPr>
            <p:cNvPr id="59415" name="Oval 11"/>
            <p:cNvSpPr>
              <a:spLocks noChangeArrowheads="1"/>
            </p:cNvSpPr>
            <p:nvPr/>
          </p:nvSpPr>
          <p:spPr bwMode="auto">
            <a:xfrm>
              <a:off x="384" y="2496"/>
              <a:ext cx="288" cy="288"/>
            </a:xfrm>
            <a:prstGeom prst="ellipse">
              <a:avLst/>
            </a:prstGeom>
            <a:solidFill>
              <a:srgbClr val="006600"/>
            </a:solidFill>
            <a:ln w="9525">
              <a:noFill/>
              <a:miter lim="800000"/>
              <a:headEnd/>
              <a:tailEnd/>
            </a:ln>
          </p:spPr>
          <p:txBody>
            <a:bodyPr wrap="none" anchor="ctr"/>
            <a:lstStyle/>
            <a:p>
              <a:pPr algn="ctr"/>
              <a:endParaRPr lang="en-US" sz="1800"/>
            </a:p>
          </p:txBody>
        </p:sp>
        <p:sp>
          <p:nvSpPr>
            <p:cNvPr id="59416" name="AutoShape 12"/>
            <p:cNvSpPr>
              <a:spLocks noChangeArrowheads="1"/>
            </p:cNvSpPr>
            <p:nvPr/>
          </p:nvSpPr>
          <p:spPr bwMode="auto">
            <a:xfrm>
              <a:off x="672" y="2640"/>
              <a:ext cx="48" cy="48"/>
            </a:xfrm>
            <a:prstGeom prst="homePlate">
              <a:avLst>
                <a:gd name="adj" fmla="val 25000"/>
              </a:avLst>
            </a:prstGeom>
            <a:solidFill>
              <a:srgbClr val="006600"/>
            </a:solidFill>
            <a:ln w="9525">
              <a:noFill/>
              <a:miter lim="800000"/>
              <a:headEnd/>
              <a:tailEnd/>
            </a:ln>
          </p:spPr>
          <p:txBody>
            <a:bodyPr wrap="none" anchor="ctr"/>
            <a:lstStyle/>
            <a:p>
              <a:pPr algn="ctr"/>
              <a:endParaRPr lang="en-US" sz="1800"/>
            </a:p>
          </p:txBody>
        </p:sp>
      </p:grpSp>
      <p:grpSp>
        <p:nvGrpSpPr>
          <p:cNvPr id="5" name="Group 13"/>
          <p:cNvGrpSpPr>
            <a:grpSpLocks/>
          </p:cNvGrpSpPr>
          <p:nvPr/>
        </p:nvGrpSpPr>
        <p:grpSpPr bwMode="auto">
          <a:xfrm>
            <a:off x="4648200" y="1371600"/>
            <a:ext cx="1524000" cy="1524000"/>
            <a:chOff x="1872" y="1920"/>
            <a:chExt cx="960" cy="960"/>
          </a:xfrm>
        </p:grpSpPr>
        <p:sp>
          <p:nvSpPr>
            <p:cNvPr id="59409" name="Rectangle 14"/>
            <p:cNvSpPr>
              <a:spLocks noChangeArrowheads="1"/>
            </p:cNvSpPr>
            <p:nvPr/>
          </p:nvSpPr>
          <p:spPr bwMode="auto">
            <a:xfrm>
              <a:off x="1872" y="1920"/>
              <a:ext cx="960" cy="96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grpSp>
          <p:nvGrpSpPr>
            <p:cNvPr id="6" name="Group 15"/>
            <p:cNvGrpSpPr>
              <a:grpSpLocks/>
            </p:cNvGrpSpPr>
            <p:nvPr/>
          </p:nvGrpSpPr>
          <p:grpSpPr bwMode="auto">
            <a:xfrm>
              <a:off x="2112" y="2112"/>
              <a:ext cx="456" cy="480"/>
              <a:chOff x="1824" y="633"/>
              <a:chExt cx="2834" cy="2849"/>
            </a:xfrm>
          </p:grpSpPr>
          <p:sp>
            <p:nvSpPr>
              <p:cNvPr id="59411" name="Puzzle3"/>
              <p:cNvSpPr>
                <a:spLocks noEditPoints="1" noChangeArrowheads="1"/>
              </p:cNvSpPr>
              <p:nvPr/>
            </p:nvSpPr>
            <p:spPr bwMode="auto">
              <a:xfrm>
                <a:off x="3204" y="633"/>
                <a:ext cx="1114" cy="1514"/>
              </a:xfrm>
              <a:custGeom>
                <a:avLst/>
                <a:gdLst>
                  <a:gd name="T0" fmla="*/ 1 w 21600"/>
                  <a:gd name="T1" fmla="*/ 5 h 21600"/>
                  <a:gd name="T2" fmla="*/ 3 w 21600"/>
                  <a:gd name="T3" fmla="*/ 7 h 21600"/>
                  <a:gd name="T4" fmla="*/ 2 w 21600"/>
                  <a:gd name="T5" fmla="*/ 5 h 21600"/>
                  <a:gd name="T6" fmla="*/ 3 w 21600"/>
                  <a:gd name="T7" fmla="*/ 2 h 21600"/>
                  <a:gd name="T8" fmla="*/ 1 w 21600"/>
                  <a:gd name="T9" fmla="*/ 0 h 21600"/>
                  <a:gd name="T10" fmla="*/ 0 w 21600"/>
                  <a:gd name="T11" fmla="*/ 2 h 21600"/>
                  <a:gd name="T12" fmla="*/ 1 w 21600"/>
                  <a:gd name="T13" fmla="*/ 5 h 21600"/>
                  <a:gd name="T14" fmla="*/ 0 w 21600"/>
                  <a:gd name="T15" fmla="*/ 7 h 21600"/>
                  <a:gd name="T16" fmla="*/ 0 60000 65536"/>
                  <a:gd name="T17" fmla="*/ 0 60000 65536"/>
                  <a:gd name="T18" fmla="*/ 0 60000 65536"/>
                  <a:gd name="T19" fmla="*/ 0 60000 65536"/>
                  <a:gd name="T20" fmla="*/ 0 60000 65536"/>
                  <a:gd name="T21" fmla="*/ 0 60000 65536"/>
                  <a:gd name="T22" fmla="*/ 0 60000 65536"/>
                  <a:gd name="T23" fmla="*/ 0 60000 65536"/>
                  <a:gd name="T24" fmla="*/ 2269 w 21600"/>
                  <a:gd name="T25" fmla="*/ 7718 h 21600"/>
                  <a:gd name="T26" fmla="*/ 19157 w 21600"/>
                  <a:gd name="T27" fmla="*/ 202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rgbClr val="FFBE7D"/>
              </a:solidFill>
              <a:ln w="28575">
                <a:solidFill>
                  <a:srgbClr val="000000"/>
                </a:solidFill>
                <a:miter lim="800000"/>
                <a:headEnd/>
                <a:tailEnd/>
              </a:ln>
            </p:spPr>
            <p:txBody>
              <a:bodyPr/>
              <a:lstStyle/>
              <a:p>
                <a:pPr algn="ctr"/>
                <a:endParaRPr lang="en-US" sz="1800"/>
              </a:p>
            </p:txBody>
          </p:sp>
          <p:sp>
            <p:nvSpPr>
              <p:cNvPr id="59412" name="Puzzle2"/>
              <p:cNvSpPr>
                <a:spLocks noEditPoints="1" noChangeArrowheads="1"/>
              </p:cNvSpPr>
              <p:nvPr/>
            </p:nvSpPr>
            <p:spPr bwMode="auto">
              <a:xfrm>
                <a:off x="2880" y="1736"/>
                <a:ext cx="1778" cy="1379"/>
              </a:xfrm>
              <a:custGeom>
                <a:avLst/>
                <a:gdLst>
                  <a:gd name="T0" fmla="*/ 0 w 21600"/>
                  <a:gd name="T1" fmla="*/ 4 h 21600"/>
                  <a:gd name="T2" fmla="*/ 2 w 21600"/>
                  <a:gd name="T3" fmla="*/ 5 h 21600"/>
                  <a:gd name="T4" fmla="*/ 6 w 21600"/>
                  <a:gd name="T5" fmla="*/ 4 h 21600"/>
                  <a:gd name="T6" fmla="*/ 9 w 21600"/>
                  <a:gd name="T7" fmla="*/ 5 h 21600"/>
                  <a:gd name="T8" fmla="*/ 12 w 21600"/>
                  <a:gd name="T9" fmla="*/ 4 h 21600"/>
                  <a:gd name="T10" fmla="*/ 9 w 21600"/>
                  <a:gd name="T11" fmla="*/ 1 h 21600"/>
                  <a:gd name="T12" fmla="*/ 6 w 21600"/>
                  <a:gd name="T13" fmla="*/ 0 h 21600"/>
                  <a:gd name="T14" fmla="*/ 2 w 21600"/>
                  <a:gd name="T15" fmla="*/ 2 h 21600"/>
                  <a:gd name="T16" fmla="*/ 0 60000 65536"/>
                  <a:gd name="T17" fmla="*/ 0 60000 65536"/>
                  <a:gd name="T18" fmla="*/ 0 60000 65536"/>
                  <a:gd name="T19" fmla="*/ 0 60000 65536"/>
                  <a:gd name="T20" fmla="*/ 0 60000 65536"/>
                  <a:gd name="T21" fmla="*/ 0 60000 65536"/>
                  <a:gd name="T22" fmla="*/ 0 60000 65536"/>
                  <a:gd name="T23" fmla="*/ 0 60000 65536"/>
                  <a:gd name="T24" fmla="*/ 5394 w 21600"/>
                  <a:gd name="T25" fmla="*/ 6735 h 21600"/>
                  <a:gd name="T26" fmla="*/ 16182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pPr algn="ctr"/>
                <a:endParaRPr lang="en-US" sz="1800"/>
              </a:p>
            </p:txBody>
          </p:sp>
          <p:sp>
            <p:nvSpPr>
              <p:cNvPr id="59413" name="Puzzle4"/>
              <p:cNvSpPr>
                <a:spLocks noEditPoints="1" noChangeArrowheads="1"/>
              </p:cNvSpPr>
              <p:nvPr/>
            </p:nvSpPr>
            <p:spPr bwMode="auto">
              <a:xfrm>
                <a:off x="2192" y="1719"/>
                <a:ext cx="1072" cy="1763"/>
              </a:xfrm>
              <a:custGeom>
                <a:avLst/>
                <a:gdLst>
                  <a:gd name="T0" fmla="*/ 1 w 21600"/>
                  <a:gd name="T1" fmla="*/ 6 h 21600"/>
                  <a:gd name="T2" fmla="*/ 0 w 21600"/>
                  <a:gd name="T3" fmla="*/ 9 h 21600"/>
                  <a:gd name="T4" fmla="*/ 1 w 21600"/>
                  <a:gd name="T5" fmla="*/ 12 h 21600"/>
                  <a:gd name="T6" fmla="*/ 3 w 21600"/>
                  <a:gd name="T7" fmla="*/ 9 h 21600"/>
                  <a:gd name="T8" fmla="*/ 2 w 21600"/>
                  <a:gd name="T9" fmla="*/ 6 h 21600"/>
                  <a:gd name="T10" fmla="*/ 3 w 21600"/>
                  <a:gd name="T11" fmla="*/ 3 h 21600"/>
                  <a:gd name="T12" fmla="*/ 1 w 21600"/>
                  <a:gd name="T13" fmla="*/ 0 h 21600"/>
                  <a:gd name="T14" fmla="*/ 0 w 21600"/>
                  <a:gd name="T15" fmla="*/ 3 h 21600"/>
                  <a:gd name="T16" fmla="*/ 0 60000 65536"/>
                  <a:gd name="T17" fmla="*/ 0 60000 65536"/>
                  <a:gd name="T18" fmla="*/ 0 60000 65536"/>
                  <a:gd name="T19" fmla="*/ 0 60000 65536"/>
                  <a:gd name="T20" fmla="*/ 0 60000 65536"/>
                  <a:gd name="T21" fmla="*/ 0 60000 65536"/>
                  <a:gd name="T22" fmla="*/ 0 60000 65536"/>
                  <a:gd name="T23" fmla="*/ 0 60000 65536"/>
                  <a:gd name="T24" fmla="*/ 2075 w 21600"/>
                  <a:gd name="T25" fmla="*/ 5660 h 21600"/>
                  <a:gd name="T26" fmla="*/ 20210 w 21600"/>
                  <a:gd name="T27" fmla="*/ 159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pPr algn="ctr"/>
                <a:endParaRPr lang="en-US" sz="1800"/>
              </a:p>
            </p:txBody>
          </p:sp>
          <p:sp>
            <p:nvSpPr>
              <p:cNvPr id="59414" name="Puzzle1"/>
              <p:cNvSpPr>
                <a:spLocks noEditPoints="1" noChangeArrowheads="1"/>
              </p:cNvSpPr>
              <p:nvPr/>
            </p:nvSpPr>
            <p:spPr bwMode="auto">
              <a:xfrm>
                <a:off x="1824" y="1091"/>
                <a:ext cx="1800" cy="1051"/>
              </a:xfrm>
              <a:custGeom>
                <a:avLst/>
                <a:gdLst>
                  <a:gd name="T0" fmla="*/ 10 w 21600"/>
                  <a:gd name="T1" fmla="*/ 2 h 21600"/>
                  <a:gd name="T2" fmla="*/ 10 w 21600"/>
                  <a:gd name="T3" fmla="*/ 0 h 21600"/>
                  <a:gd name="T4" fmla="*/ 3 w 21600"/>
                  <a:gd name="T5" fmla="*/ 0 h 21600"/>
                  <a:gd name="T6" fmla="*/ 3 w 21600"/>
                  <a:gd name="T7" fmla="*/ 2 h 21600"/>
                  <a:gd name="T8" fmla="*/ 6 w 21600"/>
                  <a:gd name="T9" fmla="*/ 2 h 21600"/>
                  <a:gd name="T10" fmla="*/ 6 w 21600"/>
                  <a:gd name="T11" fmla="*/ 1 h 21600"/>
                  <a:gd name="T12" fmla="*/ 13 w 21600"/>
                  <a:gd name="T13" fmla="*/ 1 h 21600"/>
                  <a:gd name="T14" fmla="*/ 0 w 21600"/>
                  <a:gd name="T15" fmla="*/ 1 h 21600"/>
                  <a:gd name="T16" fmla="*/ 0 60000 65536"/>
                  <a:gd name="T17" fmla="*/ 0 60000 65536"/>
                  <a:gd name="T18" fmla="*/ 0 60000 65536"/>
                  <a:gd name="T19" fmla="*/ 0 60000 65536"/>
                  <a:gd name="T20" fmla="*/ 0 60000 65536"/>
                  <a:gd name="T21" fmla="*/ 0 60000 65536"/>
                  <a:gd name="T22" fmla="*/ 0 60000 65536"/>
                  <a:gd name="T23" fmla="*/ 0 60000 65536"/>
                  <a:gd name="T24" fmla="*/ 6084 w 21600"/>
                  <a:gd name="T25" fmla="*/ 2569 h 21600"/>
                  <a:gd name="T26" fmla="*/ 16128 w 21600"/>
                  <a:gd name="T27" fmla="*/ 19545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pPr algn="ctr"/>
                <a:endParaRPr lang="en-US" sz="1800"/>
              </a:p>
            </p:txBody>
          </p:sp>
        </p:grpSp>
      </p:grpSp>
      <p:grpSp>
        <p:nvGrpSpPr>
          <p:cNvPr id="7" name="Group 20"/>
          <p:cNvGrpSpPr>
            <a:grpSpLocks/>
          </p:cNvGrpSpPr>
          <p:nvPr/>
        </p:nvGrpSpPr>
        <p:grpSpPr bwMode="auto">
          <a:xfrm>
            <a:off x="6324600" y="1981200"/>
            <a:ext cx="533400" cy="457200"/>
            <a:chOff x="1920" y="1632"/>
            <a:chExt cx="336" cy="288"/>
          </a:xfrm>
        </p:grpSpPr>
        <p:sp>
          <p:nvSpPr>
            <p:cNvPr id="59407" name="Oval 21"/>
            <p:cNvSpPr>
              <a:spLocks noChangeArrowheads="1"/>
            </p:cNvSpPr>
            <p:nvPr/>
          </p:nvSpPr>
          <p:spPr bwMode="auto">
            <a:xfrm>
              <a:off x="1968" y="1632"/>
              <a:ext cx="288" cy="288"/>
            </a:xfrm>
            <a:prstGeom prst="ellipse">
              <a:avLst/>
            </a:prstGeom>
            <a:solidFill>
              <a:schemeClr val="tx2"/>
            </a:solidFill>
            <a:ln w="9525">
              <a:noFill/>
              <a:miter lim="800000"/>
              <a:headEnd/>
              <a:tailEnd/>
            </a:ln>
          </p:spPr>
          <p:txBody>
            <a:bodyPr wrap="none" anchor="ctr"/>
            <a:lstStyle/>
            <a:p>
              <a:pPr algn="ctr"/>
              <a:endParaRPr lang="en-US" sz="1800"/>
            </a:p>
          </p:txBody>
        </p:sp>
        <p:sp>
          <p:nvSpPr>
            <p:cNvPr id="59408" name="AutoShape 22"/>
            <p:cNvSpPr>
              <a:spLocks noChangeArrowheads="1"/>
            </p:cNvSpPr>
            <p:nvPr/>
          </p:nvSpPr>
          <p:spPr bwMode="auto">
            <a:xfrm>
              <a:off x="1920" y="1728"/>
              <a:ext cx="48" cy="48"/>
            </a:xfrm>
            <a:prstGeom prst="leftArrow">
              <a:avLst>
                <a:gd name="adj1" fmla="val 50000"/>
                <a:gd name="adj2" fmla="val 25000"/>
              </a:avLst>
            </a:prstGeom>
            <a:solidFill>
              <a:schemeClr val="tx2"/>
            </a:solidFill>
            <a:ln w="9525">
              <a:noFill/>
              <a:miter lim="800000"/>
              <a:headEnd/>
              <a:tailEnd/>
            </a:ln>
          </p:spPr>
          <p:txBody>
            <a:bodyPr wrap="none" anchor="ctr"/>
            <a:lstStyle/>
            <a:p>
              <a:pPr algn="ctr"/>
              <a:endParaRPr lang="en-US" sz="1800"/>
            </a:p>
          </p:txBody>
        </p:sp>
      </p:grpSp>
      <p:sp>
        <p:nvSpPr>
          <p:cNvPr id="59401" name="Rectangle 23"/>
          <p:cNvSpPr>
            <a:spLocks noChangeArrowheads="1"/>
          </p:cNvSpPr>
          <p:nvPr/>
        </p:nvSpPr>
        <p:spPr bwMode="auto">
          <a:xfrm>
            <a:off x="2743200" y="1371600"/>
            <a:ext cx="1828800" cy="914400"/>
          </a:xfrm>
          <a:prstGeom prst="rect">
            <a:avLst/>
          </a:prstGeom>
          <a:solidFill>
            <a:srgbClr val="00CCFF"/>
          </a:solidFill>
          <a:ln w="9525">
            <a:solidFill>
              <a:schemeClr val="tx1"/>
            </a:solidFill>
            <a:miter lim="800000"/>
            <a:headEnd/>
            <a:tailEnd/>
          </a:ln>
        </p:spPr>
        <p:txBody>
          <a:bodyPr wrap="none" anchor="ctr"/>
          <a:lstStyle/>
          <a:p>
            <a:pPr algn="ctr"/>
            <a:endParaRPr lang="en-US" sz="1800"/>
          </a:p>
        </p:txBody>
      </p:sp>
      <p:sp>
        <p:nvSpPr>
          <p:cNvPr id="59402" name="Rectangle 24"/>
          <p:cNvSpPr>
            <a:spLocks noChangeArrowheads="1"/>
          </p:cNvSpPr>
          <p:nvPr/>
        </p:nvSpPr>
        <p:spPr bwMode="auto">
          <a:xfrm>
            <a:off x="2743200" y="2286000"/>
            <a:ext cx="1828800" cy="914400"/>
          </a:xfrm>
          <a:prstGeom prst="rect">
            <a:avLst/>
          </a:prstGeom>
          <a:solidFill>
            <a:srgbClr val="00FF00"/>
          </a:solidFill>
          <a:ln w="9525">
            <a:solidFill>
              <a:schemeClr val="tx1"/>
            </a:solidFill>
            <a:miter lim="800000"/>
            <a:headEnd/>
            <a:tailEnd/>
          </a:ln>
        </p:spPr>
        <p:txBody>
          <a:bodyPr wrap="none" anchor="ctr"/>
          <a:lstStyle/>
          <a:p>
            <a:pPr algn="ctr"/>
            <a:endParaRPr lang="en-US" sz="1800"/>
          </a:p>
        </p:txBody>
      </p:sp>
      <p:sp>
        <p:nvSpPr>
          <p:cNvPr id="59403" name="Text Box 25"/>
          <p:cNvSpPr txBox="1">
            <a:spLocks noChangeArrowheads="1"/>
          </p:cNvSpPr>
          <p:nvPr/>
        </p:nvSpPr>
        <p:spPr bwMode="auto">
          <a:xfrm>
            <a:off x="609600" y="3233738"/>
            <a:ext cx="7696200" cy="2077492"/>
          </a:xfrm>
          <a:prstGeom prst="rect">
            <a:avLst/>
          </a:prstGeom>
          <a:noFill/>
          <a:ln w="9525">
            <a:noFill/>
            <a:miter lim="800000"/>
            <a:headEnd/>
            <a:tailEnd/>
          </a:ln>
        </p:spPr>
        <p:txBody>
          <a:bodyPr>
            <a:spAutoFit/>
          </a:bodyPr>
          <a:lstStyle/>
          <a:p>
            <a:pPr algn="l"/>
            <a:r>
              <a:rPr lang="en-US" sz="2400" b="1" i="1" u="sng" dirty="0"/>
              <a:t>Load balancing</a:t>
            </a:r>
            <a:r>
              <a:rPr lang="en-US" sz="2400" dirty="0"/>
              <a:t> means ensuring that everyone completes their workload at roughly the same time.</a:t>
            </a:r>
          </a:p>
          <a:p>
            <a:pPr>
              <a:lnSpc>
                <a:spcPct val="50000"/>
              </a:lnSpc>
            </a:pPr>
            <a:endParaRPr lang="en-US" dirty="0"/>
          </a:p>
          <a:p>
            <a:r>
              <a:rPr lang="en-US" dirty="0">
                <a:solidFill>
                  <a:schemeClr val="bg1"/>
                </a:solidFill>
              </a:rPr>
              <a:t>For example, if the jigsaw puzzle is half grass and half sky, then you can do the grass and Scott can do the sky, and then y’all only have to communicate at the horizon – and the amount of work that each of you does on your own is roughly equal. So you’ll get pretty good speedup.</a:t>
            </a:r>
          </a:p>
        </p:txBody>
      </p:sp>
      <p:sp>
        <p:nvSpPr>
          <p:cNvPr id="59404" name="AutoShape 26"/>
          <p:cNvSpPr>
            <a:spLocks noChangeArrowheads="1"/>
          </p:cNvSpPr>
          <p:nvPr/>
        </p:nvSpPr>
        <p:spPr bwMode="auto">
          <a:xfrm>
            <a:off x="2362200" y="2514600"/>
            <a:ext cx="1066800" cy="228600"/>
          </a:xfrm>
          <a:prstGeom prst="leftArrow">
            <a:avLst>
              <a:gd name="adj1" fmla="val 50000"/>
              <a:gd name="adj2" fmla="val 116667"/>
            </a:avLst>
          </a:prstGeom>
          <a:solidFill>
            <a:schemeClr val="hlink"/>
          </a:solidFill>
          <a:ln w="9525">
            <a:solidFill>
              <a:schemeClr val="tx1"/>
            </a:solidFill>
            <a:miter lim="800000"/>
            <a:headEnd/>
            <a:tailEnd/>
          </a:ln>
        </p:spPr>
        <p:txBody>
          <a:bodyPr wrap="none" anchor="ctr"/>
          <a:lstStyle/>
          <a:p>
            <a:pPr algn="ctr"/>
            <a:endParaRPr lang="en-US" sz="1800"/>
          </a:p>
        </p:txBody>
      </p:sp>
      <p:sp>
        <p:nvSpPr>
          <p:cNvPr id="59405" name="AutoShape 27"/>
          <p:cNvSpPr>
            <a:spLocks noChangeArrowheads="1"/>
          </p:cNvSpPr>
          <p:nvPr/>
        </p:nvSpPr>
        <p:spPr bwMode="auto">
          <a:xfrm>
            <a:off x="3962400" y="1905000"/>
            <a:ext cx="1066800" cy="228600"/>
          </a:xfrm>
          <a:prstGeom prst="rightArrow">
            <a:avLst>
              <a:gd name="adj1" fmla="val 50000"/>
              <a:gd name="adj2" fmla="val 116667"/>
            </a:avLst>
          </a:prstGeom>
          <a:solidFill>
            <a:schemeClr val="hlink"/>
          </a:solidFill>
          <a:ln w="9525">
            <a:solidFill>
              <a:schemeClr val="tx1"/>
            </a:solidFill>
            <a:miter lim="800000"/>
            <a:headEnd/>
            <a:tailEnd/>
          </a:ln>
        </p:spPr>
        <p:txBody>
          <a:bodyPr wrap="none" anchor="ctr"/>
          <a:lstStyle/>
          <a:p>
            <a:pPr algn="ctr"/>
            <a:endParaRPr lang="en-US" sz="1800"/>
          </a:p>
        </p:txBody>
      </p:sp>
      <p:sp>
        <p:nvSpPr>
          <p:cNvPr id="59406" name="Rectangle 28"/>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Tree>
    <p:custDataLst>
      <p:tags r:id="rId1"/>
    </p:custDataLst>
    <p:extLst>
      <p:ext uri="{BB962C8B-B14F-4D97-AF65-F5344CB8AC3E}">
        <p14:creationId xmlns:p14="http://schemas.microsoft.com/office/powerpoint/2010/main" val="2687823201"/>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60419"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60420" name="Slide Number Placeholder 4"/>
          <p:cNvSpPr>
            <a:spLocks noGrp="1"/>
          </p:cNvSpPr>
          <p:nvPr>
            <p:ph type="sldNum" sz="quarter" idx="11"/>
          </p:nvPr>
        </p:nvSpPr>
        <p:spPr>
          <a:noFill/>
        </p:spPr>
        <p:txBody>
          <a:bodyPr/>
          <a:lstStyle/>
          <a:p>
            <a:fld id="{F53C742F-D0D6-4979-876F-AF6061742BC5}" type="slidenum">
              <a:rPr lang="en-US"/>
              <a:pPr/>
              <a:t>39</a:t>
            </a:fld>
            <a:endParaRPr lang="en-US"/>
          </a:p>
        </p:txBody>
      </p:sp>
      <p:sp>
        <p:nvSpPr>
          <p:cNvPr id="60421"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22"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pPr algn="ctr"/>
            <a:endParaRPr lang="en-US" sz="1800"/>
          </a:p>
        </p:txBody>
      </p:sp>
      <p:sp>
        <p:nvSpPr>
          <p:cNvPr id="60423"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pPr algn="ctr"/>
            <a:endParaRPr lang="en-US" sz="1800"/>
          </a:p>
        </p:txBody>
      </p:sp>
      <p:sp>
        <p:nvSpPr>
          <p:cNvPr id="60424"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pPr algn="ctr"/>
            <a:endParaRPr lang="en-US" sz="1800"/>
          </a:p>
        </p:txBody>
      </p:sp>
      <p:sp>
        <p:nvSpPr>
          <p:cNvPr id="60425"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26"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27"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28"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0429"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0"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1"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2"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3"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4"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5"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6"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7"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8"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39"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0"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1"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2"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3"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4"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5"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6"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7"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0448" name="Text Box 30"/>
          <p:cNvSpPr txBox="1">
            <a:spLocks noChangeArrowheads="1"/>
          </p:cNvSpPr>
          <p:nvPr/>
        </p:nvSpPr>
        <p:spPr bwMode="auto">
          <a:xfrm>
            <a:off x="609600" y="5105400"/>
            <a:ext cx="7467600" cy="978729"/>
          </a:xfrm>
          <a:prstGeom prst="rect">
            <a:avLst/>
          </a:prstGeom>
          <a:noFill/>
          <a:ln w="9525">
            <a:noFill/>
            <a:miter lim="800000"/>
            <a:headEnd/>
            <a:tailEnd/>
          </a:ln>
        </p:spPr>
        <p:txBody>
          <a:bodyPr>
            <a:spAutoFit/>
          </a:bodyPr>
          <a:lstStyle/>
          <a:p>
            <a:pPr algn="l">
              <a:lnSpc>
                <a:spcPct val="80000"/>
              </a:lnSpc>
            </a:pPr>
            <a:r>
              <a:rPr lang="en-US" sz="2400" dirty="0"/>
              <a:t>Load balancing can be easy, if the problem splits up into chunks of roughly equal size, with one chunk per processor.  Or load balancing can be very hard.</a:t>
            </a:r>
          </a:p>
        </p:txBody>
      </p:sp>
      <p:sp>
        <p:nvSpPr>
          <p:cNvPr id="60449"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Tree>
    <p:custDataLst>
      <p:tags r:id="rId1"/>
    </p:custDataLst>
    <p:extLst>
      <p:ext uri="{BB962C8B-B14F-4D97-AF65-F5344CB8AC3E}">
        <p14:creationId xmlns:p14="http://schemas.microsoft.com/office/powerpoint/2010/main" val="228072122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a:t>
            </a:r>
            <a:r>
              <a:rPr lang="en-US" dirty="0" err="1" smtClean="0"/>
              <a:t>Mem</a:t>
            </a:r>
            <a:endParaRPr lang="en-US" dirty="0"/>
          </a:p>
          <a:p>
            <a:r>
              <a:rPr lang="en-US" dirty="0" smtClean="0"/>
              <a:t>Tue </a:t>
            </a:r>
            <a:r>
              <a:rPr lang="en-US" dirty="0" smtClean="0"/>
              <a:t>Feb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B3789806-1AB3-4CA1-B47B-AA81C5B4CD22}" type="slidenum">
              <a:rPr lang="en-US"/>
              <a:pPr/>
              <a:t>4</a:t>
            </a:fld>
            <a:endParaRPr lang="en-US"/>
          </a:p>
        </p:txBody>
      </p:sp>
      <p:sp>
        <p:nvSpPr>
          <p:cNvPr id="464898" name="Rectangle 2"/>
          <p:cNvSpPr>
            <a:spLocks noGrp="1" noChangeArrowheads="1"/>
          </p:cNvSpPr>
          <p:nvPr>
            <p:ph type="title"/>
          </p:nvPr>
        </p:nvSpPr>
        <p:spPr/>
        <p:txBody>
          <a:bodyPr/>
          <a:lstStyle/>
          <a:p>
            <a:r>
              <a:rPr lang="en-US" sz="3600" dirty="0"/>
              <a:t>H.323 (</a:t>
            </a:r>
            <a:r>
              <a:rPr lang="en-US" sz="3600" dirty="0" err="1"/>
              <a:t>Polycom</a:t>
            </a:r>
            <a:r>
              <a:rPr lang="en-US" sz="3600" dirty="0"/>
              <a:t> </a:t>
            </a:r>
            <a:r>
              <a:rPr lang="en-US" sz="3600" dirty="0" err="1"/>
              <a:t>etc</a:t>
            </a:r>
            <a:r>
              <a:rPr lang="en-US" sz="3600" dirty="0" smtClean="0"/>
              <a:t>) #2</a:t>
            </a:r>
            <a:endParaRPr lang="en-US" sz="3600" dirty="0"/>
          </a:p>
        </p:txBody>
      </p:sp>
      <p:sp>
        <p:nvSpPr>
          <p:cNvPr id="464899" name="Rectangle 3"/>
          <p:cNvSpPr>
            <a:spLocks noGrp="1" noChangeArrowheads="1"/>
          </p:cNvSpPr>
          <p:nvPr>
            <p:ph type="body" idx="1"/>
          </p:nvPr>
        </p:nvSpPr>
        <p:spPr>
          <a:xfrm>
            <a:off x="457200" y="1371600"/>
            <a:ext cx="8229600" cy="4648200"/>
          </a:xfrm>
        </p:spPr>
        <p:txBody>
          <a:bodyPr/>
          <a:lstStyle/>
          <a:p>
            <a:pPr>
              <a:buFont typeface="Wingdings" pitchFamily="2" charset="2"/>
              <a:buNone/>
            </a:pPr>
            <a:r>
              <a:rPr lang="en-US" dirty="0"/>
              <a:t>If you want to use H.323 videoconferencing – for example, </a:t>
            </a:r>
            <a:r>
              <a:rPr lang="en-US" dirty="0" err="1"/>
              <a:t>Polycom</a:t>
            </a:r>
            <a:r>
              <a:rPr lang="en-US" dirty="0"/>
              <a:t> – </a:t>
            </a:r>
            <a:r>
              <a:rPr lang="en-US" dirty="0" smtClean="0"/>
              <a:t>then:</a:t>
            </a:r>
          </a:p>
          <a:p>
            <a:r>
              <a:rPr lang="en-US" dirty="0" smtClean="0"/>
              <a:t>If you ARE already registered with the </a:t>
            </a:r>
            <a:r>
              <a:rPr lang="en-US" dirty="0" err="1" smtClean="0"/>
              <a:t>OneNet</a:t>
            </a:r>
            <a:r>
              <a:rPr lang="en-US" dirty="0" smtClean="0"/>
              <a:t> gatekeeper (most institutions aren’t), dial:</a:t>
            </a:r>
          </a:p>
          <a:p>
            <a:pPr marL="0" indent="0">
              <a:buNone/>
            </a:pPr>
            <a:r>
              <a:rPr lang="en-US" dirty="0"/>
              <a:t>	</a:t>
            </a:r>
            <a:r>
              <a:rPr lang="en-US" b="1" dirty="0" smtClean="0">
                <a:latin typeface="Courier New" pitchFamily="49" charset="0"/>
                <a:cs typeface="Courier New" pitchFamily="49" charset="0"/>
              </a:rPr>
              <a:t>2500409</a:t>
            </a:r>
          </a:p>
          <a:p>
            <a:pPr>
              <a:buFont typeface="Wingdings" pitchFamily="2" charset="2"/>
              <a:buNone/>
            </a:pPr>
            <a:r>
              <a:rPr lang="en-US" dirty="0" smtClean="0"/>
              <a:t>Many thanks to </a:t>
            </a:r>
            <a:r>
              <a:rPr lang="en-US" dirty="0" err="1" smtClean="0"/>
              <a:t>Skyler</a:t>
            </a:r>
            <a:r>
              <a:rPr lang="en-US" dirty="0" smtClean="0"/>
              <a:t> Donahue and Steven </a:t>
            </a:r>
            <a:r>
              <a:rPr lang="en-US" dirty="0" err="1" smtClean="0"/>
              <a:t>Haldeman</a:t>
            </a:r>
            <a:r>
              <a:rPr lang="en-US" dirty="0" smtClean="0"/>
              <a:t> of </a:t>
            </a:r>
            <a:r>
              <a:rPr lang="en-US" dirty="0" err="1" smtClean="0"/>
              <a:t>OneNet</a:t>
            </a:r>
            <a:r>
              <a:rPr lang="en-US" dirty="0" smtClean="0"/>
              <a:t> for providing this.</a:t>
            </a:r>
            <a:endParaRPr lang="en-US" dirty="0"/>
          </a:p>
        </p:txBody>
      </p:sp>
    </p:spTree>
    <p:extLst>
      <p:ext uri="{BB962C8B-B14F-4D97-AF65-F5344CB8AC3E}">
        <p14:creationId xmlns:p14="http://schemas.microsoft.com/office/powerpoint/2010/main" val="530817841"/>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61443"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61444" name="Slide Number Placeholder 4"/>
          <p:cNvSpPr>
            <a:spLocks noGrp="1"/>
          </p:cNvSpPr>
          <p:nvPr>
            <p:ph type="sldNum" sz="quarter" idx="11"/>
          </p:nvPr>
        </p:nvSpPr>
        <p:spPr>
          <a:noFill/>
        </p:spPr>
        <p:txBody>
          <a:bodyPr/>
          <a:lstStyle/>
          <a:p>
            <a:fld id="{69C08820-FEAC-4D8F-AEC0-B4CD0BF78738}" type="slidenum">
              <a:rPr lang="en-US"/>
              <a:pPr/>
              <a:t>40</a:t>
            </a:fld>
            <a:endParaRPr lang="en-US"/>
          </a:p>
        </p:txBody>
      </p:sp>
      <p:sp>
        <p:nvSpPr>
          <p:cNvPr id="61445"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46"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pPr algn="ctr"/>
            <a:endParaRPr lang="en-US" sz="1800"/>
          </a:p>
        </p:txBody>
      </p:sp>
      <p:sp>
        <p:nvSpPr>
          <p:cNvPr id="61447"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pPr algn="ctr"/>
            <a:endParaRPr lang="en-US" sz="1800"/>
          </a:p>
        </p:txBody>
      </p:sp>
      <p:sp>
        <p:nvSpPr>
          <p:cNvPr id="61448"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pPr algn="ctr"/>
            <a:endParaRPr lang="en-US" sz="1800"/>
          </a:p>
        </p:txBody>
      </p:sp>
      <p:sp>
        <p:nvSpPr>
          <p:cNvPr id="61449"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0"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1"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2"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1453"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4"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5"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6"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7"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8"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59"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0"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1"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2"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3"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4"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5"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6"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7"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8"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69"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70"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71"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1472" name="Text Box 30"/>
          <p:cNvSpPr txBox="1">
            <a:spLocks noChangeArrowheads="1"/>
          </p:cNvSpPr>
          <p:nvPr/>
        </p:nvSpPr>
        <p:spPr bwMode="auto">
          <a:xfrm>
            <a:off x="609600" y="5105400"/>
            <a:ext cx="7467600" cy="978729"/>
          </a:xfrm>
          <a:prstGeom prst="rect">
            <a:avLst/>
          </a:prstGeom>
          <a:noFill/>
          <a:ln w="9525">
            <a:noFill/>
            <a:miter lim="800000"/>
            <a:headEnd/>
            <a:tailEnd/>
          </a:ln>
        </p:spPr>
        <p:txBody>
          <a:bodyPr>
            <a:spAutoFit/>
          </a:bodyPr>
          <a:lstStyle/>
          <a:p>
            <a:pPr algn="l">
              <a:lnSpc>
                <a:spcPct val="80000"/>
              </a:lnSpc>
            </a:pPr>
            <a:r>
              <a:rPr lang="en-US" sz="2400" dirty="0"/>
              <a:t>Load balancing can be easy, if the problem splits up into chunks of roughly equal size, with one chunk per processor.  Or load balancing can be very hard.</a:t>
            </a:r>
          </a:p>
        </p:txBody>
      </p:sp>
      <p:sp>
        <p:nvSpPr>
          <p:cNvPr id="61473"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
        <p:nvSpPr>
          <p:cNvPr id="797728" name="Text Box 32"/>
          <p:cNvSpPr txBox="1">
            <a:spLocks noChangeArrowheads="1"/>
          </p:cNvSpPr>
          <p:nvPr/>
        </p:nvSpPr>
        <p:spPr bwMode="auto">
          <a:xfrm rot="18900000">
            <a:off x="457200" y="2438400"/>
            <a:ext cx="3962400" cy="1555750"/>
          </a:xfrm>
          <a:prstGeom prst="rect">
            <a:avLst/>
          </a:prstGeom>
          <a:noFill/>
          <a:ln w="9525">
            <a:noFill/>
            <a:miter lim="800000"/>
            <a:headEnd/>
            <a:tailEnd/>
          </a:ln>
          <a:effectLst/>
        </p:spPr>
        <p:txBody>
          <a:bodyPr>
            <a:spAutoFit/>
          </a:bodyPr>
          <a:lstStyle/>
          <a:p>
            <a:pPr algn="ctr">
              <a:spcBef>
                <a:spcPct val="50000"/>
              </a:spcBef>
              <a:defRPr/>
            </a:pPr>
            <a:r>
              <a:rPr lang="en-US" sz="9600">
                <a:effectLst>
                  <a:outerShdw blurRad="38100" dist="38100" dir="2700000" algn="tl">
                    <a:srgbClr val="C0C0C0"/>
                  </a:outerShdw>
                </a:effectLst>
                <a:latin typeface="Arial Black" pitchFamily="34" charset="0"/>
                <a:ea typeface="+mn-ea"/>
              </a:rPr>
              <a:t>EASY</a:t>
            </a:r>
          </a:p>
        </p:txBody>
      </p:sp>
    </p:spTree>
    <p:custDataLst>
      <p:tags r:id="rId1"/>
    </p:custDataLst>
    <p:extLst>
      <p:ext uri="{BB962C8B-B14F-4D97-AF65-F5344CB8AC3E}">
        <p14:creationId xmlns:p14="http://schemas.microsoft.com/office/powerpoint/2010/main" val="89501979"/>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smtClean="0">
                <a:ea typeface="ＭＳ Ｐゴシック" pitchFamily="1" charset="-128"/>
              </a:rPr>
              <a:t>Load Balancing</a:t>
            </a:r>
          </a:p>
        </p:txBody>
      </p:sp>
      <p:sp>
        <p:nvSpPr>
          <p:cNvPr id="62467"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62468" name="Slide Number Placeholder 4"/>
          <p:cNvSpPr>
            <a:spLocks noGrp="1"/>
          </p:cNvSpPr>
          <p:nvPr>
            <p:ph type="sldNum" sz="quarter" idx="11"/>
          </p:nvPr>
        </p:nvSpPr>
        <p:spPr>
          <a:noFill/>
        </p:spPr>
        <p:txBody>
          <a:bodyPr/>
          <a:lstStyle/>
          <a:p>
            <a:fld id="{3B9177EB-BED4-4CEA-855D-C53DF3A733C8}" type="slidenum">
              <a:rPr lang="en-US"/>
              <a:pPr/>
              <a:t>41</a:t>
            </a:fld>
            <a:endParaRPr lang="en-US"/>
          </a:p>
        </p:txBody>
      </p:sp>
      <p:sp>
        <p:nvSpPr>
          <p:cNvPr id="62469" name="Rectangle 3"/>
          <p:cNvSpPr>
            <a:spLocks noChangeArrowheads="1"/>
          </p:cNvSpPr>
          <p:nvPr/>
        </p:nvSpPr>
        <p:spPr bwMode="auto">
          <a:xfrm>
            <a:off x="609600" y="1447800"/>
            <a:ext cx="1828800" cy="1828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0" name="Rectangle 4"/>
          <p:cNvSpPr>
            <a:spLocks noChangeArrowheads="1"/>
          </p:cNvSpPr>
          <p:nvPr/>
        </p:nvSpPr>
        <p:spPr bwMode="auto">
          <a:xfrm>
            <a:off x="2438400" y="1447800"/>
            <a:ext cx="1828800" cy="1828800"/>
          </a:xfrm>
          <a:prstGeom prst="rect">
            <a:avLst/>
          </a:prstGeom>
          <a:solidFill>
            <a:srgbClr val="009999"/>
          </a:solidFill>
          <a:ln w="9525">
            <a:solidFill>
              <a:schemeClr val="tx1"/>
            </a:solidFill>
            <a:miter lim="800000"/>
            <a:headEnd/>
            <a:tailEnd/>
          </a:ln>
        </p:spPr>
        <p:txBody>
          <a:bodyPr wrap="none" anchor="ctr"/>
          <a:lstStyle/>
          <a:p>
            <a:pPr algn="ctr"/>
            <a:endParaRPr lang="en-US" sz="1800"/>
          </a:p>
        </p:txBody>
      </p:sp>
      <p:sp>
        <p:nvSpPr>
          <p:cNvPr id="62471" name="Rectangle 5"/>
          <p:cNvSpPr>
            <a:spLocks noChangeArrowheads="1"/>
          </p:cNvSpPr>
          <p:nvPr/>
        </p:nvSpPr>
        <p:spPr bwMode="auto">
          <a:xfrm>
            <a:off x="609600" y="3276600"/>
            <a:ext cx="1828800" cy="1828800"/>
          </a:xfrm>
          <a:prstGeom prst="rect">
            <a:avLst/>
          </a:prstGeom>
          <a:solidFill>
            <a:srgbClr val="339966"/>
          </a:solidFill>
          <a:ln w="9525">
            <a:solidFill>
              <a:schemeClr val="tx1"/>
            </a:solidFill>
            <a:miter lim="800000"/>
            <a:headEnd/>
            <a:tailEnd/>
          </a:ln>
        </p:spPr>
        <p:txBody>
          <a:bodyPr wrap="none" anchor="ctr"/>
          <a:lstStyle/>
          <a:p>
            <a:pPr algn="ctr"/>
            <a:endParaRPr lang="en-US" sz="1800"/>
          </a:p>
        </p:txBody>
      </p:sp>
      <p:sp>
        <p:nvSpPr>
          <p:cNvPr id="62472" name="Rectangle 6"/>
          <p:cNvSpPr>
            <a:spLocks noChangeArrowheads="1"/>
          </p:cNvSpPr>
          <p:nvPr/>
        </p:nvSpPr>
        <p:spPr bwMode="auto">
          <a:xfrm>
            <a:off x="2438400" y="3276600"/>
            <a:ext cx="1828800" cy="1828800"/>
          </a:xfrm>
          <a:prstGeom prst="rect">
            <a:avLst/>
          </a:prstGeom>
          <a:solidFill>
            <a:srgbClr val="339933"/>
          </a:solidFill>
          <a:ln w="9525">
            <a:solidFill>
              <a:schemeClr val="tx1"/>
            </a:solidFill>
            <a:miter lim="800000"/>
            <a:headEnd/>
            <a:tailEnd/>
          </a:ln>
        </p:spPr>
        <p:txBody>
          <a:bodyPr wrap="none" anchor="ctr"/>
          <a:lstStyle/>
          <a:p>
            <a:pPr algn="ctr"/>
            <a:endParaRPr lang="en-US" sz="1800"/>
          </a:p>
        </p:txBody>
      </p:sp>
      <p:sp>
        <p:nvSpPr>
          <p:cNvPr id="62473" name="Rectangle 7"/>
          <p:cNvSpPr>
            <a:spLocks noChangeArrowheads="1"/>
          </p:cNvSpPr>
          <p:nvPr/>
        </p:nvSpPr>
        <p:spPr bwMode="auto">
          <a:xfrm>
            <a:off x="51816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4" name="Rectangle 8"/>
          <p:cNvSpPr>
            <a:spLocks noChangeArrowheads="1"/>
          </p:cNvSpPr>
          <p:nvPr/>
        </p:nvSpPr>
        <p:spPr bwMode="auto">
          <a:xfrm>
            <a:off x="5867400" y="4038600"/>
            <a:ext cx="8382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5" name="Rectangle 9"/>
          <p:cNvSpPr>
            <a:spLocks noChangeArrowheads="1"/>
          </p:cNvSpPr>
          <p:nvPr/>
        </p:nvSpPr>
        <p:spPr bwMode="auto">
          <a:xfrm>
            <a:off x="5105400" y="3200400"/>
            <a:ext cx="12192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6" name="Line 10"/>
          <p:cNvSpPr>
            <a:spLocks noChangeShapeType="1"/>
          </p:cNvSpPr>
          <p:nvPr/>
        </p:nvSpPr>
        <p:spPr bwMode="auto">
          <a:xfrm>
            <a:off x="4495800" y="1295400"/>
            <a:ext cx="0" cy="3810000"/>
          </a:xfrm>
          <a:prstGeom prst="line">
            <a:avLst/>
          </a:prstGeom>
          <a:noFill/>
          <a:ln w="9525">
            <a:solidFill>
              <a:schemeClr val="tx1"/>
            </a:solidFill>
            <a:miter lim="800000"/>
            <a:headEnd/>
            <a:tailEnd/>
          </a:ln>
        </p:spPr>
        <p:txBody>
          <a:bodyPr wrap="none"/>
          <a:lstStyle/>
          <a:p>
            <a:endParaRPr lang="en-US"/>
          </a:p>
        </p:txBody>
      </p:sp>
      <p:sp>
        <p:nvSpPr>
          <p:cNvPr id="62477" name="Rectangle 11"/>
          <p:cNvSpPr>
            <a:spLocks noChangeArrowheads="1"/>
          </p:cNvSpPr>
          <p:nvPr/>
        </p:nvSpPr>
        <p:spPr bwMode="auto">
          <a:xfrm>
            <a:off x="6324600" y="1905000"/>
            <a:ext cx="9906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8" name="Rectangle 12"/>
          <p:cNvSpPr>
            <a:spLocks noChangeArrowheads="1"/>
          </p:cNvSpPr>
          <p:nvPr/>
        </p:nvSpPr>
        <p:spPr bwMode="auto">
          <a:xfrm>
            <a:off x="5791200" y="2514600"/>
            <a:ext cx="914400" cy="685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79" name="Rectangle 13"/>
          <p:cNvSpPr>
            <a:spLocks noChangeArrowheads="1"/>
          </p:cNvSpPr>
          <p:nvPr/>
        </p:nvSpPr>
        <p:spPr bwMode="auto">
          <a:xfrm>
            <a:off x="5486400" y="1905000"/>
            <a:ext cx="304800" cy="304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0" name="Rectangle 14"/>
          <p:cNvSpPr>
            <a:spLocks noChangeArrowheads="1"/>
          </p:cNvSpPr>
          <p:nvPr/>
        </p:nvSpPr>
        <p:spPr bwMode="auto">
          <a:xfrm>
            <a:off x="6705600" y="2971800"/>
            <a:ext cx="6096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1" name="Rectangle 15"/>
          <p:cNvSpPr>
            <a:spLocks noChangeArrowheads="1"/>
          </p:cNvSpPr>
          <p:nvPr/>
        </p:nvSpPr>
        <p:spPr bwMode="auto">
          <a:xfrm>
            <a:off x="4572000" y="1447800"/>
            <a:ext cx="914400" cy="762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2" name="Rectangle 16"/>
          <p:cNvSpPr>
            <a:spLocks noChangeArrowheads="1"/>
          </p:cNvSpPr>
          <p:nvPr/>
        </p:nvSpPr>
        <p:spPr bwMode="auto">
          <a:xfrm>
            <a:off x="4572000" y="2209800"/>
            <a:ext cx="6096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3" name="Rectangle 17"/>
          <p:cNvSpPr>
            <a:spLocks noChangeArrowheads="1"/>
          </p:cNvSpPr>
          <p:nvPr/>
        </p:nvSpPr>
        <p:spPr bwMode="auto">
          <a:xfrm>
            <a:off x="7315200" y="2133600"/>
            <a:ext cx="685800" cy="11430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4" name="Rectangle 18"/>
          <p:cNvSpPr>
            <a:spLocks noChangeArrowheads="1"/>
          </p:cNvSpPr>
          <p:nvPr/>
        </p:nvSpPr>
        <p:spPr bwMode="auto">
          <a:xfrm>
            <a:off x="6705600" y="25146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5" name="Rectangle 19"/>
          <p:cNvSpPr>
            <a:spLocks noChangeArrowheads="1"/>
          </p:cNvSpPr>
          <p:nvPr/>
        </p:nvSpPr>
        <p:spPr bwMode="auto">
          <a:xfrm>
            <a:off x="4572000" y="2743200"/>
            <a:ext cx="12192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6" name="Rectangle 20"/>
          <p:cNvSpPr>
            <a:spLocks noChangeArrowheads="1"/>
          </p:cNvSpPr>
          <p:nvPr/>
        </p:nvSpPr>
        <p:spPr bwMode="auto">
          <a:xfrm>
            <a:off x="4572000" y="4038600"/>
            <a:ext cx="1295400" cy="10668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7" name="Rectangle 21"/>
          <p:cNvSpPr>
            <a:spLocks noChangeArrowheads="1"/>
          </p:cNvSpPr>
          <p:nvPr/>
        </p:nvSpPr>
        <p:spPr bwMode="auto">
          <a:xfrm>
            <a:off x="4572000" y="3200400"/>
            <a:ext cx="5334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8" name="Rectangle 22"/>
          <p:cNvSpPr>
            <a:spLocks noChangeArrowheads="1"/>
          </p:cNvSpPr>
          <p:nvPr/>
        </p:nvSpPr>
        <p:spPr bwMode="auto">
          <a:xfrm>
            <a:off x="5486400" y="1447800"/>
            <a:ext cx="1524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89" name="Rectangle 23"/>
          <p:cNvSpPr>
            <a:spLocks noChangeArrowheads="1"/>
          </p:cNvSpPr>
          <p:nvPr/>
        </p:nvSpPr>
        <p:spPr bwMode="auto">
          <a:xfrm>
            <a:off x="5791200" y="1905000"/>
            <a:ext cx="533400" cy="609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0" name="Rectangle 24"/>
          <p:cNvSpPr>
            <a:spLocks noChangeArrowheads="1"/>
          </p:cNvSpPr>
          <p:nvPr/>
        </p:nvSpPr>
        <p:spPr bwMode="auto">
          <a:xfrm>
            <a:off x="6324600" y="3200400"/>
            <a:ext cx="381000" cy="838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1" name="Rectangle 25"/>
          <p:cNvSpPr>
            <a:spLocks noChangeArrowheads="1"/>
          </p:cNvSpPr>
          <p:nvPr/>
        </p:nvSpPr>
        <p:spPr bwMode="auto">
          <a:xfrm>
            <a:off x="6705600" y="3810000"/>
            <a:ext cx="1295400" cy="1295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2" name="Rectangle 26"/>
          <p:cNvSpPr>
            <a:spLocks noChangeArrowheads="1"/>
          </p:cNvSpPr>
          <p:nvPr/>
        </p:nvSpPr>
        <p:spPr bwMode="auto">
          <a:xfrm>
            <a:off x="7315200" y="3276600"/>
            <a:ext cx="685800" cy="5334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3" name="Rectangle 27"/>
          <p:cNvSpPr>
            <a:spLocks noChangeArrowheads="1"/>
          </p:cNvSpPr>
          <p:nvPr/>
        </p:nvSpPr>
        <p:spPr bwMode="auto">
          <a:xfrm>
            <a:off x="7010400" y="1447800"/>
            <a:ext cx="6096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4" name="Rectangle 28"/>
          <p:cNvSpPr>
            <a:spLocks noChangeArrowheads="1"/>
          </p:cNvSpPr>
          <p:nvPr/>
        </p:nvSpPr>
        <p:spPr bwMode="auto">
          <a:xfrm>
            <a:off x="7315200" y="1905000"/>
            <a:ext cx="685800" cy="2286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5" name="Rectangle 29"/>
          <p:cNvSpPr>
            <a:spLocks noChangeArrowheads="1"/>
          </p:cNvSpPr>
          <p:nvPr/>
        </p:nvSpPr>
        <p:spPr bwMode="auto">
          <a:xfrm>
            <a:off x="7620000" y="1447800"/>
            <a:ext cx="381000" cy="457200"/>
          </a:xfrm>
          <a:prstGeom prst="rect">
            <a:avLst/>
          </a:prstGeom>
          <a:solidFill>
            <a:schemeClr val="accent1"/>
          </a:solidFill>
          <a:ln w="9525">
            <a:solidFill>
              <a:schemeClr val="tx1"/>
            </a:solidFill>
            <a:miter lim="800000"/>
            <a:headEnd/>
            <a:tailEnd/>
          </a:ln>
        </p:spPr>
        <p:txBody>
          <a:bodyPr wrap="none" anchor="ctr"/>
          <a:lstStyle/>
          <a:p>
            <a:pPr algn="ctr"/>
            <a:endParaRPr lang="en-US" sz="1800"/>
          </a:p>
        </p:txBody>
      </p:sp>
      <p:sp>
        <p:nvSpPr>
          <p:cNvPr id="62496" name="Text Box 30"/>
          <p:cNvSpPr txBox="1">
            <a:spLocks noChangeArrowheads="1"/>
          </p:cNvSpPr>
          <p:nvPr/>
        </p:nvSpPr>
        <p:spPr bwMode="auto">
          <a:xfrm>
            <a:off x="609600" y="5105400"/>
            <a:ext cx="7467600" cy="978729"/>
          </a:xfrm>
          <a:prstGeom prst="rect">
            <a:avLst/>
          </a:prstGeom>
          <a:noFill/>
          <a:ln w="9525">
            <a:noFill/>
            <a:miter lim="800000"/>
            <a:headEnd/>
            <a:tailEnd/>
          </a:ln>
        </p:spPr>
        <p:txBody>
          <a:bodyPr>
            <a:spAutoFit/>
          </a:bodyPr>
          <a:lstStyle/>
          <a:p>
            <a:pPr algn="l">
              <a:lnSpc>
                <a:spcPct val="80000"/>
              </a:lnSpc>
            </a:pPr>
            <a:r>
              <a:rPr lang="en-US" sz="2400" dirty="0"/>
              <a:t>Load balancing can be easy, if the problem splits up into chunks of roughly equal size, with one chunk per processor.  Or load balancing can be very hard.</a:t>
            </a:r>
          </a:p>
        </p:txBody>
      </p:sp>
      <p:sp>
        <p:nvSpPr>
          <p:cNvPr id="62497" name="Rectangle 31"/>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pPr algn="ctr"/>
            <a:endParaRPr lang="en-US" sz="1800"/>
          </a:p>
        </p:txBody>
      </p:sp>
      <p:sp>
        <p:nvSpPr>
          <p:cNvPr id="798752" name="Text Box 32"/>
          <p:cNvSpPr txBox="1">
            <a:spLocks noChangeArrowheads="1"/>
          </p:cNvSpPr>
          <p:nvPr/>
        </p:nvSpPr>
        <p:spPr bwMode="auto">
          <a:xfrm rot="18900000">
            <a:off x="457200" y="2438400"/>
            <a:ext cx="3962400" cy="1555750"/>
          </a:xfrm>
          <a:prstGeom prst="rect">
            <a:avLst/>
          </a:prstGeom>
          <a:noFill/>
          <a:ln w="9525">
            <a:noFill/>
            <a:miter lim="800000"/>
            <a:headEnd/>
            <a:tailEnd/>
          </a:ln>
          <a:effectLst/>
        </p:spPr>
        <p:txBody>
          <a:bodyPr>
            <a:spAutoFit/>
          </a:bodyPr>
          <a:lstStyle/>
          <a:p>
            <a:pPr algn="ctr">
              <a:spcBef>
                <a:spcPct val="50000"/>
              </a:spcBef>
              <a:defRPr/>
            </a:pPr>
            <a:r>
              <a:rPr lang="en-US" sz="9600">
                <a:effectLst>
                  <a:outerShdw blurRad="38100" dist="38100" dir="2700000" algn="tl">
                    <a:srgbClr val="C0C0C0"/>
                  </a:outerShdw>
                </a:effectLst>
                <a:latin typeface="Arial Black" pitchFamily="34" charset="0"/>
                <a:ea typeface="+mn-ea"/>
              </a:rPr>
              <a:t>EASY</a:t>
            </a:r>
          </a:p>
        </p:txBody>
      </p:sp>
      <p:sp>
        <p:nvSpPr>
          <p:cNvPr id="798753" name="Text Box 33"/>
          <p:cNvSpPr txBox="1">
            <a:spLocks noChangeArrowheads="1"/>
          </p:cNvSpPr>
          <p:nvPr/>
        </p:nvSpPr>
        <p:spPr bwMode="auto">
          <a:xfrm rot="18900000">
            <a:off x="4251325" y="2478088"/>
            <a:ext cx="4056063" cy="1555750"/>
          </a:xfrm>
          <a:prstGeom prst="rect">
            <a:avLst/>
          </a:prstGeom>
          <a:noFill/>
          <a:ln w="9525">
            <a:noFill/>
            <a:miter lim="800000"/>
            <a:headEnd/>
            <a:tailEnd/>
          </a:ln>
          <a:effectLst/>
        </p:spPr>
        <p:txBody>
          <a:bodyPr>
            <a:spAutoFit/>
          </a:bodyPr>
          <a:lstStyle/>
          <a:p>
            <a:pPr algn="ctr">
              <a:spcBef>
                <a:spcPct val="50000"/>
              </a:spcBef>
              <a:defRPr/>
            </a:pPr>
            <a:r>
              <a:rPr lang="en-US" sz="9600">
                <a:effectLst>
                  <a:outerShdw blurRad="38100" dist="38100" dir="2700000" algn="tl">
                    <a:srgbClr val="C0C0C0"/>
                  </a:outerShdw>
                </a:effectLst>
                <a:latin typeface="Arial Black" pitchFamily="34" charset="0"/>
                <a:ea typeface="+mn-ea"/>
              </a:rPr>
              <a:t>HARD</a:t>
            </a:r>
          </a:p>
        </p:txBody>
      </p:sp>
    </p:spTree>
    <p:custDataLst>
      <p:tags r:id="rId1"/>
    </p:custDataLst>
    <p:extLst>
      <p:ext uri="{BB962C8B-B14F-4D97-AF65-F5344CB8AC3E}">
        <p14:creationId xmlns:p14="http://schemas.microsoft.com/office/powerpoint/2010/main" val="568541681"/>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smtClean="0">
                <a:ea typeface="ＭＳ Ｐゴシック" pitchFamily="1" charset="-128"/>
              </a:rPr>
              <a:t>Load Balancing Is Good</a:t>
            </a:r>
          </a:p>
        </p:txBody>
      </p:sp>
      <p:sp>
        <p:nvSpPr>
          <p:cNvPr id="63491"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When every process gets the same amount of work, the job is </a:t>
            </a:r>
            <a:r>
              <a:rPr lang="en-US" b="1" i="1" u="sng" smtClean="0">
                <a:ea typeface="ＭＳ Ｐゴシック" pitchFamily="1" charset="-128"/>
              </a:rPr>
              <a:t>load balanced</a:t>
            </a:r>
            <a:r>
              <a:rPr lang="en-US" smtClean="0">
                <a:ea typeface="ＭＳ Ｐゴシック" pitchFamily="1" charset="-128"/>
              </a:rPr>
              <a:t>.</a:t>
            </a:r>
          </a:p>
          <a:p>
            <a:pPr>
              <a:lnSpc>
                <a:spcPct val="90000"/>
              </a:lnSpc>
              <a:buFont typeface="Wingdings" pitchFamily="1" charset="2"/>
              <a:buNone/>
            </a:pPr>
            <a:r>
              <a:rPr lang="en-US" smtClean="0">
                <a:ea typeface="ＭＳ Ｐゴシック" pitchFamily="1" charset="-128"/>
              </a:rPr>
              <a:t>We like load balancing, because it means that our speedup can potentially be linear: if we run on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 processes, it takes 1/</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 as much time as on one.</a:t>
            </a:r>
          </a:p>
          <a:p>
            <a:pPr>
              <a:lnSpc>
                <a:spcPct val="90000"/>
              </a:lnSpc>
              <a:buFont typeface="Wingdings" pitchFamily="1" charset="2"/>
              <a:buNone/>
            </a:pPr>
            <a:r>
              <a:rPr lang="en-US" smtClean="0">
                <a:ea typeface="ＭＳ Ｐゴシック" pitchFamily="1" charset="-128"/>
              </a:rPr>
              <a:t>For some codes, figuring out how to balance the load is trivial (for example, breaking a big unchanging array into sub-arrays).</a:t>
            </a:r>
          </a:p>
          <a:p>
            <a:pPr>
              <a:lnSpc>
                <a:spcPct val="90000"/>
              </a:lnSpc>
              <a:buFont typeface="Wingdings" pitchFamily="1" charset="2"/>
              <a:buNone/>
            </a:pPr>
            <a:r>
              <a:rPr lang="en-US" smtClean="0">
                <a:ea typeface="ＭＳ Ｐゴシック" pitchFamily="1" charset="-128"/>
              </a:rPr>
              <a:t>For others, load balancing is very tricky (for example, a dynamically evolving collection of arbitrarily many blocks of arbitrary size).</a:t>
            </a:r>
          </a:p>
        </p:txBody>
      </p:sp>
      <p:sp>
        <p:nvSpPr>
          <p:cNvPr id="6349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63493" name="Slide Number Placeholder 4"/>
          <p:cNvSpPr>
            <a:spLocks noGrp="1"/>
          </p:cNvSpPr>
          <p:nvPr>
            <p:ph type="sldNum" sz="quarter" idx="11"/>
          </p:nvPr>
        </p:nvSpPr>
        <p:spPr>
          <a:noFill/>
        </p:spPr>
        <p:txBody>
          <a:bodyPr/>
          <a:lstStyle/>
          <a:p>
            <a:fld id="{C150F5EE-6DE0-4222-BB36-6B17A61FD716}" type="slidenum">
              <a:rPr lang="en-US"/>
              <a:pPr/>
              <a:t>42</a:t>
            </a:fld>
            <a:endParaRPr lang="en-US"/>
          </a:p>
        </p:txBody>
      </p:sp>
    </p:spTree>
    <p:custDataLst>
      <p:tags r:id="rId1"/>
    </p:custDataLst>
    <p:extLst>
      <p:ext uri="{BB962C8B-B14F-4D97-AF65-F5344CB8AC3E}">
        <p14:creationId xmlns:p14="http://schemas.microsoft.com/office/powerpoint/2010/main" val="6137686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smtClean="0">
                <a:ea typeface="ＭＳ Ｐゴシック" pitchFamily="1" charset="-128"/>
              </a:rPr>
              <a:t>Parallel Strategies</a:t>
            </a:r>
          </a:p>
        </p:txBody>
      </p:sp>
      <p:sp>
        <p:nvSpPr>
          <p:cNvPr id="64515" name="Rectangle 3"/>
          <p:cNvSpPr>
            <a:spLocks noGrp="1" noChangeArrowheads="1"/>
          </p:cNvSpPr>
          <p:nvPr>
            <p:ph idx="1"/>
          </p:nvPr>
        </p:nvSpPr>
        <p:spPr>
          <a:xfrm>
            <a:off x="609600" y="1275598"/>
            <a:ext cx="7924800" cy="4900612"/>
          </a:xfrm>
        </p:spPr>
        <p:txBody>
          <a:bodyPr/>
          <a:lstStyle/>
          <a:p>
            <a:pPr>
              <a:lnSpc>
                <a:spcPct val="90000"/>
              </a:lnSpc>
            </a:pPr>
            <a:r>
              <a:rPr lang="en-US" b="1" i="1" u="sng" dirty="0" smtClean="0">
                <a:ea typeface="ＭＳ Ｐゴシック" pitchFamily="1" charset="-128"/>
              </a:rPr>
              <a:t>Client-Server</a:t>
            </a:r>
            <a:r>
              <a:rPr lang="en-US" dirty="0" smtClean="0">
                <a:ea typeface="ＭＳ Ｐゴシック" pitchFamily="1" charset="-128"/>
              </a:rPr>
              <a:t>: One worker (the server) decides what tasks the other workers (clients) will do; for example, Hello World, Monte Carlo.</a:t>
            </a:r>
          </a:p>
          <a:p>
            <a:pPr>
              <a:lnSpc>
                <a:spcPct val="90000"/>
              </a:lnSpc>
            </a:pPr>
            <a:r>
              <a:rPr lang="en-US" b="1" i="1" u="sng" dirty="0" smtClean="0">
                <a:ea typeface="ＭＳ Ｐゴシック" pitchFamily="1" charset="-128"/>
              </a:rPr>
              <a:t>Data Parallelism</a:t>
            </a:r>
            <a:r>
              <a:rPr lang="en-US" dirty="0" smtClean="0">
                <a:ea typeface="ＭＳ Ｐゴシック" pitchFamily="1" charset="-128"/>
              </a:rPr>
              <a:t>: Each worker does exactly the same tasks on its unique subset of the data; for example, distributed meshes for transport problems (weather etc).</a:t>
            </a:r>
          </a:p>
          <a:p>
            <a:pPr>
              <a:lnSpc>
                <a:spcPct val="90000"/>
              </a:lnSpc>
            </a:pPr>
            <a:r>
              <a:rPr lang="en-US" b="1" i="1" u="sng" dirty="0" smtClean="0">
                <a:ea typeface="ＭＳ Ｐゴシック" pitchFamily="1" charset="-128"/>
              </a:rPr>
              <a:t>Task Parallelism</a:t>
            </a:r>
            <a:r>
              <a:rPr lang="en-US" dirty="0" smtClean="0">
                <a:ea typeface="ＭＳ Ｐゴシック" pitchFamily="1" charset="-128"/>
              </a:rPr>
              <a:t>: Each worker does different tasks on exactly the same set of data (each process holds exactly the same data as the others); for example, N-body problems (molecular dynamics, astrophysics).</a:t>
            </a:r>
          </a:p>
          <a:p>
            <a:pPr>
              <a:lnSpc>
                <a:spcPct val="90000"/>
              </a:lnSpc>
            </a:pPr>
            <a:r>
              <a:rPr lang="en-US" b="1" i="1" u="sng" dirty="0" smtClean="0">
                <a:ea typeface="ＭＳ Ｐゴシック" pitchFamily="1" charset="-128"/>
              </a:rPr>
              <a:t>Pipeline: </a:t>
            </a:r>
            <a:r>
              <a:rPr lang="en-US" dirty="0" smtClean="0">
                <a:ea typeface="ＭＳ Ｐゴシック" pitchFamily="1" charset="-128"/>
              </a:rPr>
              <a:t>Each worker does its tasks, then passes its set of data along to the next worker and receives the next set of data from the previous worker.</a:t>
            </a:r>
          </a:p>
        </p:txBody>
      </p:sp>
      <p:sp>
        <p:nvSpPr>
          <p:cNvPr id="6451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64517" name="Slide Number Placeholder 4"/>
          <p:cNvSpPr>
            <a:spLocks noGrp="1"/>
          </p:cNvSpPr>
          <p:nvPr>
            <p:ph type="sldNum" sz="quarter" idx="11"/>
          </p:nvPr>
        </p:nvSpPr>
        <p:spPr>
          <a:noFill/>
        </p:spPr>
        <p:txBody>
          <a:bodyPr/>
          <a:lstStyle/>
          <a:p>
            <a:fld id="{90985B09-2BDE-4C5E-984A-A693088D2DE4}" type="slidenum">
              <a:rPr lang="en-US"/>
              <a:pPr/>
              <a:t>43</a:t>
            </a:fld>
            <a:endParaRPr lang="en-US"/>
          </a:p>
        </p:txBody>
      </p:sp>
    </p:spTree>
    <p:extLst>
      <p:ext uri="{BB962C8B-B14F-4D97-AF65-F5344CB8AC3E}">
        <p14:creationId xmlns:p14="http://schemas.microsoft.com/office/powerpoint/2010/main" val="212029508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ctrTitle"/>
          </p:nvPr>
        </p:nvSpPr>
        <p:spPr>
          <a:xfrm>
            <a:off x="990600" y="914400"/>
            <a:ext cx="7772400" cy="2362200"/>
          </a:xfrm>
        </p:spPr>
        <p:txBody>
          <a:bodyPr/>
          <a:lstStyle/>
          <a:p>
            <a:pPr>
              <a:lnSpc>
                <a:spcPct val="80000"/>
              </a:lnSpc>
            </a:pPr>
            <a:r>
              <a:rPr lang="en-US" sz="6000" smtClean="0">
                <a:ea typeface="ＭＳ Ｐゴシック" pitchFamily="1" charset="-128"/>
              </a:rPr>
              <a:t>MPI:</a:t>
            </a:r>
            <a:br>
              <a:rPr lang="en-US" sz="6000" smtClean="0">
                <a:ea typeface="ＭＳ Ｐゴシック" pitchFamily="1" charset="-128"/>
              </a:rPr>
            </a:br>
            <a:r>
              <a:rPr lang="en-US" sz="6000" smtClean="0">
                <a:ea typeface="ＭＳ Ｐゴシック" pitchFamily="1" charset="-128"/>
              </a:rPr>
              <a:t>The Message-Passing Interface</a:t>
            </a:r>
          </a:p>
        </p:txBody>
      </p:sp>
      <p:sp>
        <p:nvSpPr>
          <p:cNvPr id="65539" name="Text Box 3"/>
          <p:cNvSpPr txBox="1">
            <a:spLocks noChangeArrowheads="1"/>
          </p:cNvSpPr>
          <p:nvPr/>
        </p:nvSpPr>
        <p:spPr bwMode="auto">
          <a:xfrm>
            <a:off x="2438400" y="5721350"/>
            <a:ext cx="4102100" cy="366713"/>
          </a:xfrm>
          <a:prstGeom prst="rect">
            <a:avLst/>
          </a:prstGeom>
          <a:noFill/>
          <a:ln w="9525">
            <a:noFill/>
            <a:miter lim="800000"/>
            <a:headEnd/>
            <a:tailEnd/>
          </a:ln>
        </p:spPr>
        <p:txBody>
          <a:bodyPr wrap="none">
            <a:spAutoFit/>
          </a:bodyPr>
          <a:lstStyle/>
          <a:p>
            <a:r>
              <a:rPr lang="en-US" sz="1800"/>
              <a:t>Most of this discussion is from [1] and [2].</a:t>
            </a:r>
          </a:p>
        </p:txBody>
      </p:sp>
    </p:spTree>
    <p:custDataLst>
      <p:tags r:id="rId1"/>
    </p:custDataLst>
    <p:extLst>
      <p:ext uri="{BB962C8B-B14F-4D97-AF65-F5344CB8AC3E}">
        <p14:creationId xmlns:p14="http://schemas.microsoft.com/office/powerpoint/2010/main" val="14185626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smtClean="0">
                <a:ea typeface="ＭＳ Ｐゴシック" pitchFamily="1" charset="-128"/>
              </a:rPr>
              <a:t>What Is MPI?</a:t>
            </a:r>
          </a:p>
        </p:txBody>
      </p:sp>
      <p:sp>
        <p:nvSpPr>
          <p:cNvPr id="66563" name="Rectangle 3"/>
          <p:cNvSpPr>
            <a:spLocks noGrp="1" noChangeArrowheads="1"/>
          </p:cNvSpPr>
          <p:nvPr>
            <p:ph idx="1"/>
          </p:nvPr>
        </p:nvSpPr>
        <p:spPr>
          <a:xfrm>
            <a:off x="533400" y="1219200"/>
            <a:ext cx="8077200" cy="4876800"/>
          </a:xfrm>
        </p:spPr>
        <p:txBody>
          <a:bodyPr/>
          <a:lstStyle/>
          <a:p>
            <a:pPr>
              <a:buFont typeface="Wingdings" pitchFamily="1" charset="2"/>
              <a:buNone/>
            </a:pPr>
            <a:r>
              <a:rPr lang="en-US" dirty="0" smtClean="0">
                <a:ea typeface="ＭＳ Ｐゴシック" pitchFamily="1" charset="-128"/>
              </a:rPr>
              <a:t>The </a:t>
            </a:r>
            <a:r>
              <a:rPr lang="en-US" b="1" i="1" u="sng" dirty="0" smtClean="0">
                <a:ea typeface="ＭＳ Ｐゴシック" pitchFamily="1" charset="-128"/>
              </a:rPr>
              <a:t>Message-Passing Interface</a:t>
            </a:r>
            <a:r>
              <a:rPr lang="en-US" dirty="0" smtClean="0">
                <a:ea typeface="ＭＳ Ｐゴシック" pitchFamily="1" charset="-128"/>
              </a:rPr>
              <a:t> (MPI) is a standard for expressing distributed parallelism via message passing.</a:t>
            </a:r>
          </a:p>
          <a:p>
            <a:pPr>
              <a:buFont typeface="Wingdings" pitchFamily="1" charset="2"/>
              <a:buNone/>
            </a:pPr>
            <a:r>
              <a:rPr lang="en-US" dirty="0" smtClean="0">
                <a:ea typeface="ＭＳ Ｐゴシック" pitchFamily="1" charset="-128"/>
              </a:rPr>
              <a:t>MPI consists of a </a:t>
            </a:r>
            <a:r>
              <a:rPr lang="en-US" b="1" i="1" u="sng" dirty="0" smtClean="0">
                <a:solidFill>
                  <a:srgbClr val="A50021"/>
                </a:solidFill>
                <a:ea typeface="ＭＳ Ｐゴシック" pitchFamily="1" charset="-128"/>
              </a:rPr>
              <a:t>header file</a:t>
            </a:r>
            <a:r>
              <a:rPr lang="en-US" dirty="0" smtClean="0">
                <a:ea typeface="ＭＳ Ｐゴシック" pitchFamily="1" charset="-128"/>
              </a:rPr>
              <a:t>, a </a:t>
            </a:r>
            <a:r>
              <a:rPr lang="en-US" b="1" i="1" u="sng" dirty="0" smtClean="0">
                <a:solidFill>
                  <a:srgbClr val="A50021"/>
                </a:solidFill>
                <a:ea typeface="ＭＳ Ｐゴシック" pitchFamily="1" charset="-128"/>
              </a:rPr>
              <a:t>library</a:t>
            </a:r>
            <a:r>
              <a:rPr lang="en-US" b="1" u="sng" dirty="0" smtClean="0">
                <a:ea typeface="ＭＳ Ｐゴシック" pitchFamily="1" charset="-128"/>
              </a:rPr>
              <a:t> </a:t>
            </a:r>
            <a:r>
              <a:rPr lang="en-US" b="1" u="sng" dirty="0" smtClean="0">
                <a:solidFill>
                  <a:srgbClr val="A50021"/>
                </a:solidFill>
                <a:ea typeface="ＭＳ Ｐゴシック" pitchFamily="1" charset="-128"/>
              </a:rPr>
              <a:t>of</a:t>
            </a:r>
            <a:r>
              <a:rPr lang="en-US" b="1" u="sng" dirty="0" smtClean="0">
                <a:ea typeface="ＭＳ Ｐゴシック" pitchFamily="1" charset="-128"/>
              </a:rPr>
              <a:t> </a:t>
            </a:r>
            <a:r>
              <a:rPr lang="en-US" b="1" u="sng" dirty="0" smtClean="0">
                <a:solidFill>
                  <a:srgbClr val="A50021"/>
                </a:solidFill>
                <a:ea typeface="ＭＳ Ｐゴシック" pitchFamily="1" charset="-128"/>
              </a:rPr>
              <a:t>routines</a:t>
            </a:r>
            <a:r>
              <a:rPr lang="en-US" dirty="0" smtClean="0">
                <a:ea typeface="ＭＳ Ｐゴシック" pitchFamily="1" charset="-128"/>
              </a:rPr>
              <a:t> and a </a:t>
            </a:r>
            <a:r>
              <a:rPr lang="en-US" b="1" i="1" u="sng" dirty="0" smtClean="0">
                <a:solidFill>
                  <a:srgbClr val="A50021"/>
                </a:solidFill>
                <a:ea typeface="ＭＳ Ｐゴシック" pitchFamily="1" charset="-128"/>
              </a:rPr>
              <a:t>runtime environment</a:t>
            </a:r>
            <a:r>
              <a:rPr lang="en-US" dirty="0" smtClean="0">
                <a:ea typeface="ＭＳ Ｐゴシック" pitchFamily="1" charset="-128"/>
              </a:rPr>
              <a:t>.</a:t>
            </a:r>
          </a:p>
          <a:p>
            <a:pPr>
              <a:buFont typeface="Wingdings" pitchFamily="1" charset="2"/>
              <a:buNone/>
            </a:pPr>
            <a:r>
              <a:rPr lang="en-US" dirty="0" smtClean="0">
                <a:ea typeface="ＭＳ Ｐゴシック" pitchFamily="1" charset="-128"/>
              </a:rPr>
              <a:t>When you compile a program that has MPI calls in it, your compiler links to a local implementation of MPI, and then you get parallelism; if the MPI library isn’t available, then the compile will fail.</a:t>
            </a:r>
          </a:p>
          <a:p>
            <a:pPr>
              <a:buFont typeface="Wingdings" pitchFamily="1" charset="2"/>
              <a:buNone/>
            </a:pPr>
            <a:r>
              <a:rPr lang="en-US" dirty="0" smtClean="0">
                <a:ea typeface="ＭＳ Ｐゴシック" pitchFamily="1" charset="-128"/>
              </a:rPr>
              <a:t>MPI can be used in Fortran, C and C++.</a:t>
            </a:r>
          </a:p>
        </p:txBody>
      </p:sp>
      <p:sp>
        <p:nvSpPr>
          <p:cNvPr id="6656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66565" name="Slide Number Placeholder 4"/>
          <p:cNvSpPr>
            <a:spLocks noGrp="1"/>
          </p:cNvSpPr>
          <p:nvPr>
            <p:ph type="sldNum" sz="quarter" idx="11"/>
          </p:nvPr>
        </p:nvSpPr>
        <p:spPr>
          <a:noFill/>
        </p:spPr>
        <p:txBody>
          <a:bodyPr/>
          <a:lstStyle/>
          <a:p>
            <a:fld id="{F4A07DE0-5494-4940-954C-62DCC7510390}" type="slidenum">
              <a:rPr lang="en-US"/>
              <a:pPr/>
              <a:t>45</a:t>
            </a:fld>
            <a:endParaRPr lang="en-US"/>
          </a:p>
        </p:txBody>
      </p:sp>
    </p:spTree>
    <p:custDataLst>
      <p:tags r:id="rId1"/>
    </p:custDataLst>
    <p:extLst>
      <p:ext uri="{BB962C8B-B14F-4D97-AF65-F5344CB8AC3E}">
        <p14:creationId xmlns:p14="http://schemas.microsoft.com/office/powerpoint/2010/main" val="32098591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smtClean="0">
                <a:ea typeface="ＭＳ Ｐゴシック" pitchFamily="1" charset="-128"/>
              </a:rPr>
              <a:t>MPI Calls</a:t>
            </a:r>
          </a:p>
        </p:txBody>
      </p:sp>
      <p:sp>
        <p:nvSpPr>
          <p:cNvPr id="67587" name="Rectangle 3"/>
          <p:cNvSpPr>
            <a:spLocks noGrp="1" noChangeArrowheads="1"/>
          </p:cNvSpPr>
          <p:nvPr>
            <p:ph idx="1"/>
          </p:nvPr>
        </p:nvSpPr>
        <p:spPr>
          <a:xfrm>
            <a:off x="533400" y="1371600"/>
            <a:ext cx="8077200" cy="4419600"/>
          </a:xfrm>
        </p:spPr>
        <p:txBody>
          <a:bodyPr/>
          <a:lstStyle/>
          <a:p>
            <a:pPr>
              <a:buFont typeface="Wingdings" pitchFamily="1" charset="2"/>
              <a:buNone/>
            </a:pPr>
            <a:r>
              <a:rPr lang="en-US" smtClean="0">
                <a:ea typeface="ＭＳ Ｐゴシック" pitchFamily="1" charset="-128"/>
              </a:rPr>
              <a:t>MPI calls in </a:t>
            </a:r>
            <a:r>
              <a:rPr lang="en-US" b="1" u="sng" smtClean="0">
                <a:ea typeface="ＭＳ Ｐゴシック" pitchFamily="1" charset="-128"/>
              </a:rPr>
              <a:t>Fortran</a:t>
            </a:r>
            <a:r>
              <a:rPr lang="en-US" smtClean="0">
                <a:ea typeface="ＭＳ Ｐゴシック" pitchFamily="1" charset="-128"/>
              </a:rPr>
              <a:t> look like this:</a:t>
            </a:r>
          </a:p>
          <a:p>
            <a:pPr>
              <a:lnSpc>
                <a:spcPct val="90000"/>
              </a:lnSpc>
              <a:buFont typeface="Wingdings" pitchFamily="1" charset="2"/>
              <a:buNone/>
            </a:pPr>
            <a:r>
              <a:rPr lang="en-US" b="1" smtClean="0">
                <a:solidFill>
                  <a:srgbClr val="0000CC"/>
                </a:solidFill>
                <a:latin typeface="Courier New" pitchFamily="1" charset="0"/>
                <a:ea typeface="ＭＳ Ｐゴシック" pitchFamily="1" charset="-128"/>
              </a:rPr>
              <a:t>  </a:t>
            </a:r>
            <a:r>
              <a:rPr lang="en-US" b="1" smtClean="0">
                <a:solidFill>
                  <a:schemeClr val="folHlink"/>
                </a:solidFill>
                <a:latin typeface="Courier New" pitchFamily="1" charset="0"/>
                <a:ea typeface="ＭＳ Ｐゴシック" pitchFamily="1" charset="-128"/>
              </a:rPr>
              <a:t>CALL MPI_Funcname</a:t>
            </a:r>
            <a:r>
              <a:rPr lang="en-US" b="1" smtClean="0">
                <a:latin typeface="Courier New" pitchFamily="1" charset="0"/>
                <a:ea typeface="ＭＳ Ｐゴシック" pitchFamily="1" charset="-128"/>
              </a:rPr>
              <a:t>(…, mpi_error_code)</a:t>
            </a:r>
            <a:endParaRPr lang="en-US" b="1" i="1" smtClean="0">
              <a:latin typeface="Courier New" pitchFamily="1" charset="0"/>
              <a:ea typeface="ＭＳ Ｐゴシック" pitchFamily="1" charset="-128"/>
            </a:endParaRPr>
          </a:p>
          <a:p>
            <a:pPr>
              <a:lnSpc>
                <a:spcPct val="90000"/>
              </a:lnSpc>
              <a:buFont typeface="Wingdings" pitchFamily="1" charset="2"/>
              <a:buNone/>
            </a:pPr>
            <a:r>
              <a:rPr lang="en-US" smtClean="0">
                <a:ea typeface="ＭＳ Ｐゴシック" pitchFamily="1" charset="-128"/>
              </a:rPr>
              <a:t>In </a:t>
            </a:r>
            <a:r>
              <a:rPr lang="en-US" b="1" u="sng" smtClean="0">
                <a:ea typeface="ＭＳ Ｐゴシック" pitchFamily="1" charset="-128"/>
              </a:rPr>
              <a:t>C</a:t>
            </a:r>
            <a:r>
              <a:rPr lang="en-US" smtClean="0">
                <a:ea typeface="ＭＳ Ｐゴシック" pitchFamily="1" charset="-128"/>
              </a:rPr>
              <a:t>, MPI calls look like:</a:t>
            </a:r>
          </a:p>
          <a:p>
            <a:pPr>
              <a:lnSpc>
                <a:spcPct val="90000"/>
              </a:lnSpc>
              <a:buFont typeface="Wingdings" pitchFamily="1" charset="2"/>
              <a:buNone/>
            </a:pPr>
            <a:r>
              <a:rPr lang="en-US" b="1" smtClean="0">
                <a:solidFill>
                  <a:schemeClr val="folHlink"/>
                </a:solidFill>
                <a:latin typeface="Courier New" pitchFamily="1" charset="0"/>
                <a:ea typeface="ＭＳ Ｐゴシック" pitchFamily="1" charset="-128"/>
              </a:rPr>
              <a:t>  </a:t>
            </a:r>
            <a:r>
              <a:rPr lang="en-US" b="1" smtClean="0">
                <a:latin typeface="Courier New" pitchFamily="1" charset="0"/>
                <a:ea typeface="ＭＳ Ｐゴシック" pitchFamily="1" charset="-128"/>
              </a:rPr>
              <a:t>mpi_error_code =</a:t>
            </a:r>
            <a:r>
              <a:rPr lang="en-US" b="1" smtClean="0">
                <a:solidFill>
                  <a:schemeClr val="folHlink"/>
                </a:solidFill>
                <a:latin typeface="Courier New" pitchFamily="1" charset="0"/>
                <a:ea typeface="ＭＳ Ｐゴシック" pitchFamily="1" charset="-128"/>
              </a:rPr>
              <a:t> MPI_Funcname</a:t>
            </a:r>
            <a:r>
              <a:rPr lang="en-US" b="1" smtClean="0">
                <a:latin typeface="Courier New" pitchFamily="1" charset="0"/>
                <a:ea typeface="ＭＳ Ｐゴシック" pitchFamily="1" charset="-128"/>
              </a:rPr>
              <a:t>(…);</a:t>
            </a:r>
          </a:p>
          <a:p>
            <a:pPr>
              <a:lnSpc>
                <a:spcPct val="90000"/>
              </a:lnSpc>
              <a:buFont typeface="Wingdings" pitchFamily="1" charset="2"/>
              <a:buNone/>
            </a:pPr>
            <a:r>
              <a:rPr lang="en-US" smtClean="0">
                <a:ea typeface="ＭＳ Ｐゴシック" pitchFamily="1" charset="-128"/>
              </a:rPr>
              <a:t>In C++, MPI calls look like:</a:t>
            </a:r>
          </a:p>
          <a:p>
            <a:pPr>
              <a:lnSpc>
                <a:spcPct val="90000"/>
              </a:lnSpc>
              <a:buFont typeface="Wingdings" pitchFamily="1" charset="2"/>
              <a:buNone/>
            </a:pPr>
            <a:r>
              <a:rPr lang="en-US" b="1" smtClean="0">
                <a:solidFill>
                  <a:schemeClr val="folHlink"/>
                </a:solidFill>
                <a:latin typeface="Courier New" pitchFamily="1" charset="0"/>
                <a:ea typeface="ＭＳ Ｐゴシック" pitchFamily="1" charset="-128"/>
              </a:rPr>
              <a:t>  </a:t>
            </a:r>
            <a:r>
              <a:rPr lang="en-US" b="1" smtClean="0">
                <a:latin typeface="Courier New" pitchFamily="1" charset="0"/>
                <a:ea typeface="ＭＳ Ｐゴシック" pitchFamily="1" charset="-128"/>
              </a:rPr>
              <a:t>mpi_error_code =</a:t>
            </a:r>
            <a:r>
              <a:rPr lang="en-US" b="1" smtClean="0">
                <a:solidFill>
                  <a:schemeClr val="folHlink"/>
                </a:solidFill>
                <a:latin typeface="Courier New" pitchFamily="1" charset="0"/>
                <a:ea typeface="ＭＳ Ｐゴシック" pitchFamily="1" charset="-128"/>
              </a:rPr>
              <a:t> MPI::Funcname</a:t>
            </a:r>
            <a:r>
              <a:rPr lang="en-US" b="1" smtClean="0">
                <a:latin typeface="Courier New" pitchFamily="1" charset="0"/>
                <a:ea typeface="ＭＳ Ｐゴシック" pitchFamily="1" charset="-128"/>
              </a:rPr>
              <a:t>(…);</a:t>
            </a:r>
            <a:endParaRPr lang="en-US" smtClean="0">
              <a:ea typeface="ＭＳ Ｐゴシック" pitchFamily="1" charset="-128"/>
            </a:endParaRPr>
          </a:p>
          <a:p>
            <a:pPr>
              <a:buFont typeface="Wingdings" pitchFamily="1" charset="2"/>
              <a:buNone/>
            </a:pPr>
            <a:r>
              <a:rPr lang="en-US" smtClean="0">
                <a:ea typeface="ＭＳ Ｐゴシック" pitchFamily="1" charset="-128"/>
              </a:rPr>
              <a:t>Notice that </a:t>
            </a:r>
            <a:r>
              <a:rPr lang="en-US" b="1" smtClean="0">
                <a:latin typeface="Courier New" pitchFamily="1" charset="0"/>
                <a:ea typeface="ＭＳ Ｐゴシック" pitchFamily="1" charset="-128"/>
              </a:rPr>
              <a:t>mpi_error_code</a:t>
            </a:r>
            <a:r>
              <a:rPr lang="en-US" smtClean="0">
                <a:ea typeface="ＭＳ Ｐゴシック" pitchFamily="1" charset="-128"/>
              </a:rPr>
              <a:t> is returned by the MPI routine</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MPI_Funcname</a:t>
            </a:r>
            <a:r>
              <a:rPr lang="en-US" smtClean="0">
                <a:ea typeface="ＭＳ Ｐゴシック" pitchFamily="1" charset="-128"/>
              </a:rPr>
              <a:t>, with a value of</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MPI_SUCCESS</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indicating that</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MPI_Funcname</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has worked correctly.</a:t>
            </a:r>
          </a:p>
        </p:txBody>
      </p:sp>
      <p:sp>
        <p:nvSpPr>
          <p:cNvPr id="6758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67589" name="Slide Number Placeholder 4"/>
          <p:cNvSpPr>
            <a:spLocks noGrp="1"/>
          </p:cNvSpPr>
          <p:nvPr>
            <p:ph type="sldNum" sz="quarter" idx="11"/>
          </p:nvPr>
        </p:nvSpPr>
        <p:spPr>
          <a:noFill/>
        </p:spPr>
        <p:txBody>
          <a:bodyPr/>
          <a:lstStyle/>
          <a:p>
            <a:fld id="{B56931F4-7E44-4845-8094-3F4B0EA832AD}" type="slidenum">
              <a:rPr lang="en-US"/>
              <a:pPr/>
              <a:t>46</a:t>
            </a:fld>
            <a:endParaRPr lang="en-US"/>
          </a:p>
        </p:txBody>
      </p:sp>
    </p:spTree>
    <p:custDataLst>
      <p:tags r:id="rId1"/>
    </p:custDataLst>
    <p:extLst>
      <p:ext uri="{BB962C8B-B14F-4D97-AF65-F5344CB8AC3E}">
        <p14:creationId xmlns:p14="http://schemas.microsoft.com/office/powerpoint/2010/main" val="21800749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smtClean="0">
                <a:ea typeface="ＭＳ Ｐゴシック" pitchFamily="1" charset="-128"/>
              </a:rPr>
              <a:t>MPI is an API</a:t>
            </a:r>
          </a:p>
        </p:txBody>
      </p:sp>
      <p:sp>
        <p:nvSpPr>
          <p:cNvPr id="68611" name="Rectangle 3"/>
          <p:cNvSpPr>
            <a:spLocks noGrp="1" noChangeArrowheads="1"/>
          </p:cNvSpPr>
          <p:nvPr>
            <p:ph idx="1"/>
          </p:nvPr>
        </p:nvSpPr>
        <p:spPr>
          <a:xfrm>
            <a:off x="533400" y="1295400"/>
            <a:ext cx="8153400" cy="5029200"/>
          </a:xfrm>
        </p:spPr>
        <p:txBody>
          <a:bodyPr/>
          <a:lstStyle/>
          <a:p>
            <a:pPr>
              <a:buFont typeface="Wingdings" pitchFamily="1" charset="2"/>
              <a:buNone/>
            </a:pPr>
            <a:endParaRPr lang="en-US" dirty="0" smtClean="0">
              <a:ea typeface="ＭＳ Ｐゴシック" pitchFamily="1" charset="-128"/>
            </a:endParaRPr>
          </a:p>
          <a:p>
            <a:pPr>
              <a:buFont typeface="Wingdings" pitchFamily="1" charset="2"/>
              <a:buNone/>
            </a:pPr>
            <a:r>
              <a:rPr lang="en-US" dirty="0" smtClean="0">
                <a:ea typeface="ＭＳ Ｐゴシック" pitchFamily="1" charset="-128"/>
              </a:rPr>
              <a:t>MPI is actually just an </a:t>
            </a:r>
            <a:r>
              <a:rPr lang="en-US" b="1" i="1" u="sng" dirty="0" smtClean="0">
                <a:ea typeface="ＭＳ Ｐゴシック" pitchFamily="1" charset="-128"/>
              </a:rPr>
              <a:t>Application Programming Interface</a:t>
            </a:r>
            <a:r>
              <a:rPr lang="en-US" dirty="0" smtClean="0">
                <a:ea typeface="ＭＳ Ｐゴシック" pitchFamily="1" charset="-128"/>
              </a:rPr>
              <a:t> (API).</a:t>
            </a:r>
          </a:p>
          <a:p>
            <a:pPr>
              <a:buFont typeface="Wingdings" pitchFamily="1" charset="2"/>
              <a:buNone/>
            </a:pPr>
            <a:r>
              <a:rPr lang="en-US" dirty="0" smtClean="0">
                <a:ea typeface="ＭＳ Ｐゴシック" pitchFamily="1" charset="-128"/>
              </a:rPr>
              <a:t>An API specifies what a call to each routine should look like, and how each routine should behave.</a:t>
            </a:r>
          </a:p>
          <a:p>
            <a:pPr>
              <a:buFont typeface="Wingdings" pitchFamily="1" charset="2"/>
              <a:buNone/>
            </a:pPr>
            <a:r>
              <a:rPr lang="en-US" dirty="0" smtClean="0">
                <a:ea typeface="ＭＳ Ｐゴシック" pitchFamily="1" charset="-128"/>
              </a:rPr>
              <a:t>An API does not specify how each routine should be implemented, and sometimes is intentionally vague about certain aspects of a routine’s behavior.</a:t>
            </a:r>
          </a:p>
          <a:p>
            <a:pPr>
              <a:buFont typeface="Wingdings" pitchFamily="1" charset="2"/>
              <a:buNone/>
            </a:pPr>
            <a:r>
              <a:rPr lang="en-US" dirty="0" smtClean="0">
                <a:ea typeface="ＭＳ Ｐゴシック" pitchFamily="1" charset="-128"/>
              </a:rPr>
              <a:t>Each platform has its own MPI implementation.</a:t>
            </a:r>
          </a:p>
        </p:txBody>
      </p:sp>
      <p:sp>
        <p:nvSpPr>
          <p:cNvPr id="6861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68613" name="Slide Number Placeholder 4"/>
          <p:cNvSpPr>
            <a:spLocks noGrp="1"/>
          </p:cNvSpPr>
          <p:nvPr>
            <p:ph type="sldNum" sz="quarter" idx="11"/>
          </p:nvPr>
        </p:nvSpPr>
        <p:spPr>
          <a:noFill/>
        </p:spPr>
        <p:txBody>
          <a:bodyPr/>
          <a:lstStyle/>
          <a:p>
            <a:fld id="{B5E51E6E-9994-4806-8A0E-9FC88958ADB5}" type="slidenum">
              <a:rPr lang="en-US"/>
              <a:pPr/>
              <a:t>47</a:t>
            </a:fld>
            <a:endParaRPr lang="en-US"/>
          </a:p>
        </p:txBody>
      </p:sp>
    </p:spTree>
    <p:custDataLst>
      <p:tags r:id="rId1"/>
    </p:custDataLst>
    <p:extLst>
      <p:ext uri="{BB962C8B-B14F-4D97-AF65-F5344CB8AC3E}">
        <p14:creationId xmlns:p14="http://schemas.microsoft.com/office/powerpoint/2010/main" val="428550764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sz="3600" smtClean="0">
                <a:ea typeface="ＭＳ Ｐゴシック" pitchFamily="1" charset="-128"/>
              </a:rPr>
              <a:t>WARNING!</a:t>
            </a:r>
          </a:p>
        </p:txBody>
      </p:sp>
      <p:sp>
        <p:nvSpPr>
          <p:cNvPr id="69635"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In principle, the MPI standard provides </a:t>
            </a:r>
            <a:r>
              <a:rPr lang="en-US" b="1" i="1" u="sng" smtClean="0">
                <a:ea typeface="ＭＳ Ｐゴシック" pitchFamily="1" charset="-128"/>
              </a:rPr>
              <a:t>bindings</a:t>
            </a:r>
            <a:r>
              <a:rPr lang="en-US" smtClean="0">
                <a:ea typeface="ＭＳ Ｐゴシック" pitchFamily="1" charset="-128"/>
              </a:rPr>
              <a:t> for:</a:t>
            </a:r>
          </a:p>
          <a:p>
            <a:r>
              <a:rPr lang="en-US" smtClean="0">
                <a:ea typeface="ＭＳ Ｐゴシック" pitchFamily="1" charset="-128"/>
              </a:rPr>
              <a:t>C</a:t>
            </a:r>
          </a:p>
          <a:p>
            <a:r>
              <a:rPr lang="en-US" smtClean="0">
                <a:ea typeface="ＭＳ Ｐゴシック" pitchFamily="1" charset="-128"/>
              </a:rPr>
              <a:t>C++</a:t>
            </a:r>
          </a:p>
          <a:p>
            <a:r>
              <a:rPr lang="en-US" smtClean="0">
                <a:ea typeface="ＭＳ Ｐゴシック" pitchFamily="1" charset="-128"/>
              </a:rPr>
              <a:t>Fortran 77</a:t>
            </a:r>
          </a:p>
          <a:p>
            <a:r>
              <a:rPr lang="en-US" smtClean="0">
                <a:ea typeface="ＭＳ Ｐゴシック" pitchFamily="1" charset="-128"/>
              </a:rPr>
              <a:t>Fortran 90</a:t>
            </a:r>
          </a:p>
          <a:p>
            <a:pPr>
              <a:buFont typeface="Wingdings" pitchFamily="1" charset="2"/>
              <a:buNone/>
            </a:pPr>
            <a:r>
              <a:rPr lang="en-US" smtClean="0">
                <a:ea typeface="ＭＳ Ｐゴシック" pitchFamily="1" charset="-128"/>
              </a:rPr>
              <a:t>In practice, you should do this:</a:t>
            </a:r>
          </a:p>
          <a:p>
            <a:r>
              <a:rPr lang="en-US" smtClean="0">
                <a:ea typeface="ＭＳ Ｐゴシック" pitchFamily="1" charset="-128"/>
              </a:rPr>
              <a:t>To use MPI in a C++ code, use the C binding.</a:t>
            </a:r>
          </a:p>
          <a:p>
            <a:r>
              <a:rPr lang="en-US" smtClean="0">
                <a:ea typeface="ＭＳ Ｐゴシック" pitchFamily="1" charset="-128"/>
              </a:rPr>
              <a:t>To use MPI in Fortran 90, use the Fortran 77 binding.</a:t>
            </a:r>
          </a:p>
          <a:p>
            <a:pPr>
              <a:buFont typeface="Wingdings" pitchFamily="1" charset="2"/>
              <a:buNone/>
            </a:pPr>
            <a:r>
              <a:rPr lang="en-US" smtClean="0">
                <a:ea typeface="ＭＳ Ｐゴシック" pitchFamily="1" charset="-128"/>
              </a:rPr>
              <a:t>This is because the C++ and Fortran 90 bindings are less popular, and therefore less well tested.</a:t>
            </a:r>
          </a:p>
        </p:txBody>
      </p:sp>
      <p:sp>
        <p:nvSpPr>
          <p:cNvPr id="6963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69637" name="Slide Number Placeholder 4"/>
          <p:cNvSpPr>
            <a:spLocks noGrp="1"/>
          </p:cNvSpPr>
          <p:nvPr>
            <p:ph type="sldNum" sz="quarter" idx="11"/>
          </p:nvPr>
        </p:nvSpPr>
        <p:spPr>
          <a:noFill/>
        </p:spPr>
        <p:txBody>
          <a:bodyPr/>
          <a:lstStyle/>
          <a:p>
            <a:fld id="{7E59BB0B-CB03-49F4-A3D2-6E017F78325E}" type="slidenum">
              <a:rPr lang="en-US"/>
              <a:pPr/>
              <a:t>48</a:t>
            </a:fld>
            <a:endParaRPr lang="en-US"/>
          </a:p>
        </p:txBody>
      </p:sp>
    </p:spTree>
    <p:extLst>
      <p:ext uri="{BB962C8B-B14F-4D97-AF65-F5344CB8AC3E}">
        <p14:creationId xmlns:p14="http://schemas.microsoft.com/office/powerpoint/2010/main" val="4060307675"/>
      </p:ext>
    </p:extLst>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en-US" smtClean="0">
                <a:ea typeface="ＭＳ Ｐゴシック" pitchFamily="1" charset="-128"/>
              </a:rPr>
              <a:t>Example MPI Routines</a:t>
            </a:r>
          </a:p>
        </p:txBody>
      </p:sp>
      <p:sp>
        <p:nvSpPr>
          <p:cNvPr id="70659" name="Rectangle 3"/>
          <p:cNvSpPr>
            <a:spLocks noGrp="1" noChangeArrowheads="1"/>
          </p:cNvSpPr>
          <p:nvPr>
            <p:ph idx="1"/>
          </p:nvPr>
        </p:nvSpPr>
        <p:spPr>
          <a:xfrm>
            <a:off x="533400" y="1295400"/>
            <a:ext cx="8229600" cy="4724400"/>
          </a:xfrm>
        </p:spPr>
        <p:txBody>
          <a:bodyPr/>
          <a:lstStyle/>
          <a:p>
            <a:endParaRPr lang="en-US" b="1" dirty="0" smtClean="0">
              <a:solidFill>
                <a:schemeClr val="folHlink"/>
              </a:solidFill>
              <a:latin typeface="Courier New" pitchFamily="1" charset="0"/>
              <a:ea typeface="ＭＳ Ｐゴシック" pitchFamily="1" charset="-128"/>
            </a:endParaRPr>
          </a:p>
          <a:p>
            <a:r>
              <a:rPr lang="en-US" b="1" dirty="0" err="1" smtClean="0">
                <a:solidFill>
                  <a:schemeClr val="folHlink"/>
                </a:solidFill>
                <a:latin typeface="Courier New" pitchFamily="1" charset="0"/>
                <a:ea typeface="ＭＳ Ｐゴシック" pitchFamily="1" charset="-128"/>
              </a:rPr>
              <a:t>MPI_Init</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starts up the MPI runtime environment at the beginning of a run.</a:t>
            </a:r>
          </a:p>
          <a:p>
            <a:r>
              <a:rPr lang="en-US" b="1" dirty="0" err="1" smtClean="0">
                <a:solidFill>
                  <a:schemeClr val="folHlink"/>
                </a:solidFill>
                <a:latin typeface="Courier New" pitchFamily="1" charset="0"/>
                <a:ea typeface="ＭＳ Ｐゴシック" pitchFamily="1" charset="-128"/>
              </a:rPr>
              <a:t>MPI_Finalize</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shuts down the MPI runtime environment at the end of a run.</a:t>
            </a:r>
          </a:p>
          <a:p>
            <a:r>
              <a:rPr lang="en-US" b="1" dirty="0" err="1" smtClean="0">
                <a:solidFill>
                  <a:schemeClr val="folHlink"/>
                </a:solidFill>
                <a:latin typeface="Courier New" pitchFamily="1" charset="0"/>
                <a:ea typeface="ＭＳ Ｐゴシック" pitchFamily="1" charset="-128"/>
              </a:rPr>
              <a:t>MPI_Comm_size</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gets the number of processes in a run, </a:t>
            </a:r>
            <a:r>
              <a:rPr lang="en-US" i="1" dirty="0" err="1" smtClean="0">
                <a:ea typeface="ＭＳ Ｐゴシック" pitchFamily="1" charset="-128"/>
              </a:rPr>
              <a:t>N</a:t>
            </a:r>
            <a:r>
              <a:rPr lang="en-US" i="1" baseline="-25000" dirty="0" err="1" smtClean="0">
                <a:ea typeface="ＭＳ Ｐゴシック" pitchFamily="1" charset="-128"/>
              </a:rPr>
              <a:t>p</a:t>
            </a:r>
            <a:r>
              <a:rPr lang="en-US" dirty="0" smtClean="0">
                <a:ea typeface="ＭＳ Ｐゴシック" pitchFamily="1" charset="-128"/>
              </a:rPr>
              <a:t> (typically called just after</a:t>
            </a:r>
            <a:r>
              <a:rPr lang="en-US" dirty="0" smtClean="0">
                <a:latin typeface="Courier New" pitchFamily="1" charset="0"/>
                <a:ea typeface="ＭＳ Ｐゴシック" pitchFamily="1" charset="-128"/>
                <a:cs typeface="Courier New" pitchFamily="1" charset="0"/>
              </a:rPr>
              <a:t> </a:t>
            </a:r>
            <a:r>
              <a:rPr lang="en-US" b="1" dirty="0" err="1" smtClean="0">
                <a:solidFill>
                  <a:schemeClr val="folHlink"/>
                </a:solidFill>
                <a:latin typeface="Courier New" pitchFamily="1" charset="0"/>
                <a:ea typeface="ＭＳ Ｐゴシック" pitchFamily="1" charset="-128"/>
              </a:rPr>
              <a:t>MPI_Init</a:t>
            </a:r>
            <a:r>
              <a:rPr lang="en-US" dirty="0" smtClean="0">
                <a:ea typeface="ＭＳ Ｐゴシック" pitchFamily="1" charset="-128"/>
              </a:rPr>
              <a:t>).</a:t>
            </a:r>
          </a:p>
          <a:p>
            <a:r>
              <a:rPr lang="en-US" b="1" dirty="0" err="1" smtClean="0">
                <a:solidFill>
                  <a:schemeClr val="folHlink"/>
                </a:solidFill>
                <a:latin typeface="Courier New" pitchFamily="1" charset="0"/>
                <a:ea typeface="ＭＳ Ｐゴシック" pitchFamily="1" charset="-128"/>
              </a:rPr>
              <a:t>MPI_Comm_rank</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gets the process ID that the current process uses, which is between 0 and </a:t>
            </a:r>
            <a:r>
              <a:rPr lang="en-US" i="1" dirty="0" smtClean="0">
                <a:ea typeface="ＭＳ Ｐゴシック" pitchFamily="1" charset="-128"/>
              </a:rPr>
              <a:t>N</a:t>
            </a:r>
            <a:r>
              <a:rPr lang="en-US" i="1" baseline="-25000" dirty="0" smtClean="0">
                <a:ea typeface="ＭＳ Ｐゴシック" pitchFamily="1" charset="-128"/>
              </a:rPr>
              <a:t>p</a:t>
            </a:r>
            <a:r>
              <a:rPr lang="en-US" dirty="0" smtClean="0">
                <a:ea typeface="ＭＳ Ｐゴシック" pitchFamily="1" charset="-128"/>
              </a:rPr>
              <a:t>-1 inclusive (typically called just after</a:t>
            </a:r>
            <a:r>
              <a:rPr lang="en-US" dirty="0" smtClean="0">
                <a:latin typeface="Courier New" pitchFamily="1" charset="0"/>
                <a:ea typeface="ＭＳ Ｐゴシック" pitchFamily="1" charset="-128"/>
                <a:cs typeface="Courier New" pitchFamily="1" charset="0"/>
              </a:rPr>
              <a:t> </a:t>
            </a:r>
            <a:r>
              <a:rPr lang="en-US" b="1" dirty="0" err="1" smtClean="0">
                <a:solidFill>
                  <a:schemeClr val="folHlink"/>
                </a:solidFill>
                <a:latin typeface="Courier New" pitchFamily="1" charset="0"/>
                <a:ea typeface="ＭＳ Ｐゴシック" pitchFamily="1" charset="-128"/>
              </a:rPr>
              <a:t>MPI_Init</a:t>
            </a:r>
            <a:r>
              <a:rPr lang="en-US" dirty="0" smtClean="0">
                <a:ea typeface="ＭＳ Ｐゴシック" pitchFamily="1" charset="-128"/>
              </a:rPr>
              <a:t>).</a:t>
            </a:r>
          </a:p>
        </p:txBody>
      </p:sp>
      <p:sp>
        <p:nvSpPr>
          <p:cNvPr id="7066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70661" name="Slide Number Placeholder 4"/>
          <p:cNvSpPr>
            <a:spLocks noGrp="1"/>
          </p:cNvSpPr>
          <p:nvPr>
            <p:ph type="sldNum" sz="quarter" idx="11"/>
          </p:nvPr>
        </p:nvSpPr>
        <p:spPr>
          <a:noFill/>
        </p:spPr>
        <p:txBody>
          <a:bodyPr/>
          <a:lstStyle/>
          <a:p>
            <a:fld id="{C41C2044-E4E8-4453-80E6-04073E8A6325}" type="slidenum">
              <a:rPr lang="en-US"/>
              <a:pPr/>
              <a:t>49</a:t>
            </a:fld>
            <a:endParaRPr lang="en-US"/>
          </a:p>
        </p:txBody>
      </p:sp>
    </p:spTree>
    <p:custDataLst>
      <p:tags r:id="rId1"/>
    </p:custDataLst>
    <p:extLst>
      <p:ext uri="{BB962C8B-B14F-4D97-AF65-F5344CB8AC3E}">
        <p14:creationId xmlns:p14="http://schemas.microsoft.com/office/powerpoint/2010/main" val="2478427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a:t>
            </a:r>
            <a:r>
              <a:rPr lang="en-US" dirty="0" err="1" smtClean="0"/>
              <a:t>Mem</a:t>
            </a:r>
            <a:endParaRPr lang="en-US" dirty="0"/>
          </a:p>
          <a:p>
            <a:r>
              <a:rPr lang="en-US" dirty="0" smtClean="0"/>
              <a:t>Tue </a:t>
            </a:r>
            <a:r>
              <a:rPr lang="en-US" dirty="0" smtClean="0"/>
              <a:t>Feb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40C5B91A-D25A-4171-9B64-6EC05E7A942A}" type="slidenum">
              <a:rPr lang="en-US"/>
              <a:pPr/>
              <a:t>5</a:t>
            </a:fld>
            <a:endParaRPr lang="en-US"/>
          </a:p>
        </p:txBody>
      </p:sp>
      <p:sp>
        <p:nvSpPr>
          <p:cNvPr id="452610" name="Rectangle 2"/>
          <p:cNvSpPr>
            <a:spLocks noGrp="1" noChangeArrowheads="1"/>
          </p:cNvSpPr>
          <p:nvPr>
            <p:ph type="title"/>
          </p:nvPr>
        </p:nvSpPr>
        <p:spPr/>
        <p:txBody>
          <a:bodyPr/>
          <a:lstStyle/>
          <a:p>
            <a:r>
              <a:rPr lang="en-US" sz="3600" dirty="0" err="1" smtClean="0"/>
              <a:t>Wowza</a:t>
            </a:r>
            <a:r>
              <a:rPr lang="en-US" sz="3600" dirty="0" smtClean="0"/>
              <a:t> #1</a:t>
            </a:r>
            <a:endParaRPr lang="en-US" sz="3600" dirty="0"/>
          </a:p>
        </p:txBody>
      </p:sp>
      <p:sp>
        <p:nvSpPr>
          <p:cNvPr id="452611" name="Rectangle 3"/>
          <p:cNvSpPr>
            <a:spLocks noGrp="1" noChangeArrowheads="1"/>
          </p:cNvSpPr>
          <p:nvPr>
            <p:ph type="body" idx="1"/>
          </p:nvPr>
        </p:nvSpPr>
        <p:spPr>
          <a:xfrm>
            <a:off x="381000" y="1371600"/>
            <a:ext cx="8382000" cy="4648200"/>
          </a:xfrm>
        </p:spPr>
        <p:txBody>
          <a:bodyPr/>
          <a:lstStyle/>
          <a:p>
            <a:pPr>
              <a:buFont typeface="Wingdings" pitchFamily="2" charset="2"/>
              <a:buNone/>
            </a:pPr>
            <a:r>
              <a:rPr lang="en-US" dirty="0" smtClean="0"/>
              <a:t>You can watch from a Windows, </a:t>
            </a:r>
            <a:r>
              <a:rPr lang="en-US" dirty="0" err="1" smtClean="0"/>
              <a:t>MacOS</a:t>
            </a:r>
            <a:r>
              <a:rPr lang="en-US" dirty="0" smtClean="0"/>
              <a:t> or Linux laptop using </a:t>
            </a:r>
            <a:r>
              <a:rPr lang="en-US" dirty="0" err="1" smtClean="0"/>
              <a:t>Wowza</a:t>
            </a:r>
            <a:r>
              <a:rPr lang="en-US" dirty="0" smtClean="0"/>
              <a:t> from either of the following URLs:</a:t>
            </a:r>
          </a:p>
          <a:p>
            <a:pPr>
              <a:buFont typeface="Wingdings" pitchFamily="2" charset="2"/>
              <a:buNone/>
            </a:pPr>
            <a:endParaRPr lang="en-US" dirty="0" smtClean="0"/>
          </a:p>
          <a:p>
            <a:pPr algn="ctr">
              <a:buFont typeface="Wingdings" pitchFamily="2" charset="2"/>
              <a:buNone/>
            </a:pPr>
            <a:r>
              <a:rPr lang="en-US" sz="1800" dirty="0" smtClean="0">
                <a:latin typeface="Courier New" pitchFamily="49" charset="0"/>
                <a:cs typeface="Courier New" pitchFamily="49" charset="0"/>
                <a:hlinkClick r:id="rId2"/>
              </a:rPr>
              <a:t>http://www.onenet.net/technical-resources/video/sipe-stream/</a:t>
            </a:r>
            <a:endParaRPr lang="en-US" sz="1800" dirty="0" smtClean="0">
              <a:latin typeface="Courier New" pitchFamily="49" charset="0"/>
              <a:cs typeface="Courier New" pitchFamily="49" charset="0"/>
            </a:endParaRPr>
          </a:p>
          <a:p>
            <a:pPr algn="ctr">
              <a:buFont typeface="Wingdings" pitchFamily="2" charset="2"/>
              <a:buNone/>
            </a:pPr>
            <a:r>
              <a:rPr lang="en-US" dirty="0" smtClean="0">
                <a:latin typeface="Times New Roman" pitchFamily="18" charset="0"/>
                <a:cs typeface="Times New Roman" pitchFamily="18" charset="0"/>
              </a:rPr>
              <a:t>OR</a:t>
            </a:r>
          </a:p>
          <a:p>
            <a:pPr algn="ctr">
              <a:buFont typeface="Wingdings" pitchFamily="2" charset="2"/>
              <a:buNone/>
            </a:pPr>
            <a:r>
              <a:rPr lang="en-US" sz="1800" dirty="0" smtClean="0">
                <a:latin typeface="Courier New" pitchFamily="49" charset="0"/>
                <a:cs typeface="Courier New" pitchFamily="49" charset="0"/>
                <a:hlinkClick r:id="rId3"/>
              </a:rPr>
              <a:t>https://vcenter.njvid.net/videos/livestreams/page1/</a:t>
            </a:r>
            <a:endParaRPr lang="en-US" sz="1800" dirty="0">
              <a:latin typeface="Courier New" pitchFamily="49" charset="0"/>
              <a:cs typeface="Courier New" pitchFamily="49" charset="0"/>
            </a:endParaRPr>
          </a:p>
          <a:p>
            <a:pPr>
              <a:buNone/>
            </a:pPr>
            <a:endParaRPr lang="en-US" dirty="0" smtClean="0"/>
          </a:p>
          <a:p>
            <a:pPr>
              <a:buNone/>
            </a:pPr>
            <a:r>
              <a:rPr lang="en-US" dirty="0" err="1" smtClean="0"/>
              <a:t>Wowza</a:t>
            </a:r>
            <a:r>
              <a:rPr lang="en-US" dirty="0" smtClean="0"/>
              <a:t> behaves a lot like YouTube, except live.</a:t>
            </a:r>
            <a:endParaRPr lang="en-US" dirty="0"/>
          </a:p>
          <a:p>
            <a:pPr>
              <a:buNone/>
            </a:pPr>
            <a:endParaRPr lang="en-US" dirty="0" smtClean="0"/>
          </a:p>
          <a:p>
            <a:pPr>
              <a:buNone/>
            </a:pPr>
            <a:r>
              <a:rPr lang="en-US" dirty="0" smtClean="0"/>
              <a:t>Many </a:t>
            </a:r>
            <a:r>
              <a:rPr lang="en-US" dirty="0"/>
              <a:t>thanks to </a:t>
            </a:r>
            <a:r>
              <a:rPr lang="en-US" dirty="0" err="1"/>
              <a:t>Skyler</a:t>
            </a:r>
            <a:r>
              <a:rPr lang="en-US" dirty="0"/>
              <a:t> Donahue and Steven </a:t>
            </a:r>
            <a:r>
              <a:rPr lang="en-US" dirty="0" err="1"/>
              <a:t>Haldeman</a:t>
            </a:r>
            <a:r>
              <a:rPr lang="en-US" dirty="0"/>
              <a:t> of </a:t>
            </a:r>
            <a:r>
              <a:rPr lang="en-US" dirty="0" err="1"/>
              <a:t>OneNet</a:t>
            </a:r>
            <a:r>
              <a:rPr lang="en-US" dirty="0"/>
              <a:t> </a:t>
            </a:r>
            <a:r>
              <a:rPr lang="en-US" dirty="0" smtClean="0"/>
              <a:t>and Bob </a:t>
            </a:r>
            <a:r>
              <a:rPr lang="en-US" dirty="0" err="1" smtClean="0"/>
              <a:t>Gerdes</a:t>
            </a:r>
            <a:r>
              <a:rPr lang="en-US" dirty="0" smtClean="0"/>
              <a:t> of Rutgers U for </a:t>
            </a:r>
            <a:r>
              <a:rPr lang="en-US" dirty="0"/>
              <a:t>providing this.</a:t>
            </a:r>
          </a:p>
          <a:p>
            <a:pPr>
              <a:buFont typeface="Wingdings" pitchFamily="2" charset="2"/>
              <a:buNone/>
            </a:pPr>
            <a:endParaRPr lang="en-US" dirty="0"/>
          </a:p>
        </p:txBody>
      </p:sp>
    </p:spTree>
    <p:extLst>
      <p:ext uri="{BB962C8B-B14F-4D97-AF65-F5344CB8AC3E}">
        <p14:creationId xmlns:p14="http://schemas.microsoft.com/office/powerpoint/2010/main" val="4177709040"/>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smtClean="0">
                <a:ea typeface="ＭＳ Ｐゴシック" pitchFamily="1" charset="-128"/>
              </a:rPr>
              <a:t>More Example MPI Routines</a:t>
            </a:r>
          </a:p>
        </p:txBody>
      </p:sp>
      <p:sp>
        <p:nvSpPr>
          <p:cNvPr id="71683" name="Rectangle 3"/>
          <p:cNvSpPr>
            <a:spLocks noGrp="1" noChangeArrowheads="1"/>
          </p:cNvSpPr>
          <p:nvPr>
            <p:ph idx="1"/>
          </p:nvPr>
        </p:nvSpPr>
        <p:spPr>
          <a:xfrm>
            <a:off x="533400" y="1295400"/>
            <a:ext cx="8153400" cy="4724400"/>
          </a:xfrm>
        </p:spPr>
        <p:txBody>
          <a:bodyPr/>
          <a:lstStyle/>
          <a:p>
            <a:endParaRPr lang="en-US" b="1" dirty="0" smtClean="0">
              <a:solidFill>
                <a:schemeClr val="folHlink"/>
              </a:solidFill>
              <a:latin typeface="Courier New" pitchFamily="1" charset="0"/>
              <a:ea typeface="ＭＳ Ｐゴシック" pitchFamily="1" charset="-128"/>
            </a:endParaRPr>
          </a:p>
          <a:p>
            <a:r>
              <a:rPr lang="en-US" b="1" dirty="0" err="1" smtClean="0">
                <a:solidFill>
                  <a:schemeClr val="folHlink"/>
                </a:solidFill>
                <a:latin typeface="Courier New" pitchFamily="1" charset="0"/>
                <a:ea typeface="ＭＳ Ｐゴシック" pitchFamily="1" charset="-128"/>
              </a:rPr>
              <a:t>MPI_Send</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sends a message from the current process to some other process (the </a:t>
            </a:r>
            <a:r>
              <a:rPr lang="en-US" b="1" i="1" u="sng" dirty="0" smtClean="0">
                <a:ea typeface="ＭＳ Ｐゴシック" pitchFamily="1" charset="-128"/>
              </a:rPr>
              <a:t>destination</a:t>
            </a:r>
            <a:r>
              <a:rPr lang="en-US" dirty="0" smtClean="0">
                <a:ea typeface="ＭＳ Ｐゴシック" pitchFamily="1" charset="-128"/>
              </a:rPr>
              <a:t>).</a:t>
            </a:r>
          </a:p>
          <a:p>
            <a:r>
              <a:rPr lang="en-US" b="1" dirty="0" err="1" smtClean="0">
                <a:solidFill>
                  <a:schemeClr val="folHlink"/>
                </a:solidFill>
                <a:latin typeface="Courier New" pitchFamily="1" charset="0"/>
                <a:ea typeface="ＭＳ Ｐゴシック" pitchFamily="1" charset="-128"/>
              </a:rPr>
              <a:t>MPI_Recv</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receives a message on the current process from some other process (the </a:t>
            </a:r>
            <a:r>
              <a:rPr lang="en-US" b="1" i="1" u="sng" dirty="0" smtClean="0">
                <a:ea typeface="ＭＳ Ｐゴシック" pitchFamily="1" charset="-128"/>
              </a:rPr>
              <a:t>source</a:t>
            </a:r>
            <a:r>
              <a:rPr lang="en-US" dirty="0" smtClean="0">
                <a:ea typeface="ＭＳ Ｐゴシック" pitchFamily="1" charset="-128"/>
              </a:rPr>
              <a:t>).</a:t>
            </a:r>
          </a:p>
          <a:p>
            <a:r>
              <a:rPr lang="en-US" b="1" dirty="0" err="1" smtClean="0">
                <a:solidFill>
                  <a:schemeClr val="folHlink"/>
                </a:solidFill>
                <a:latin typeface="Courier New" pitchFamily="1" charset="0"/>
                <a:ea typeface="ＭＳ Ｐゴシック" pitchFamily="1" charset="-128"/>
              </a:rPr>
              <a:t>MPI_Bcast</a:t>
            </a:r>
            <a:r>
              <a:rPr lang="en-US" dirty="0" smtClean="0">
                <a:latin typeface="Courier New" pitchFamily="1" charset="0"/>
                <a:ea typeface="ＭＳ Ｐゴシック" pitchFamily="1" charset="-128"/>
                <a:cs typeface="Courier New" pitchFamily="1" charset="0"/>
              </a:rPr>
              <a:t> </a:t>
            </a:r>
            <a:r>
              <a:rPr lang="en-US" b="1" i="1" u="sng" dirty="0" smtClean="0">
                <a:ea typeface="ＭＳ Ｐゴシック" pitchFamily="1" charset="-128"/>
              </a:rPr>
              <a:t>broadcasts</a:t>
            </a:r>
            <a:r>
              <a:rPr lang="en-US" dirty="0" smtClean="0">
                <a:ea typeface="ＭＳ Ｐゴシック" pitchFamily="1" charset="-128"/>
              </a:rPr>
              <a:t> a message from one process to all of the others.</a:t>
            </a:r>
          </a:p>
          <a:p>
            <a:r>
              <a:rPr lang="en-US" b="1" dirty="0" err="1" smtClean="0">
                <a:solidFill>
                  <a:schemeClr val="folHlink"/>
                </a:solidFill>
                <a:latin typeface="Courier New" pitchFamily="1" charset="0"/>
                <a:ea typeface="ＭＳ Ｐゴシック" pitchFamily="1" charset="-128"/>
              </a:rPr>
              <a:t>MPI_Reduce</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performs a </a:t>
            </a:r>
            <a:r>
              <a:rPr lang="en-US" b="1" i="1" u="sng" dirty="0" smtClean="0">
                <a:ea typeface="ＭＳ Ｐゴシック" pitchFamily="1" charset="-128"/>
              </a:rPr>
              <a:t>reduction</a:t>
            </a:r>
            <a:r>
              <a:rPr lang="en-US" dirty="0" smtClean="0">
                <a:ea typeface="ＭＳ Ｐゴシック" pitchFamily="1" charset="-128"/>
              </a:rPr>
              <a:t> (for example, sum, maximum) of a variable on all processes, sending the result to a single process.</a:t>
            </a:r>
          </a:p>
        </p:txBody>
      </p:sp>
      <p:sp>
        <p:nvSpPr>
          <p:cNvPr id="7168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71685" name="Slide Number Placeholder 4"/>
          <p:cNvSpPr>
            <a:spLocks noGrp="1"/>
          </p:cNvSpPr>
          <p:nvPr>
            <p:ph type="sldNum" sz="quarter" idx="11"/>
          </p:nvPr>
        </p:nvSpPr>
        <p:spPr>
          <a:noFill/>
        </p:spPr>
        <p:txBody>
          <a:bodyPr/>
          <a:lstStyle/>
          <a:p>
            <a:fld id="{04DA0F16-65EA-4E4B-A56D-F615C8DB8406}" type="slidenum">
              <a:rPr lang="en-US"/>
              <a:pPr/>
              <a:t>50</a:t>
            </a:fld>
            <a:endParaRPr lang="en-US"/>
          </a:p>
        </p:txBody>
      </p:sp>
    </p:spTree>
    <p:custDataLst>
      <p:tags r:id="rId1"/>
    </p:custDataLst>
    <p:extLst>
      <p:ext uri="{BB962C8B-B14F-4D97-AF65-F5344CB8AC3E}">
        <p14:creationId xmlns:p14="http://schemas.microsoft.com/office/powerpoint/2010/main" val="59168283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smtClean="0">
                <a:ea typeface="ＭＳ Ｐゴシック" pitchFamily="1" charset="-128"/>
              </a:rPr>
              <a:t>MPI Program Structure (F90)</a:t>
            </a:r>
          </a:p>
        </p:txBody>
      </p:sp>
      <p:sp>
        <p:nvSpPr>
          <p:cNvPr id="72707" name="Rectangle 3"/>
          <p:cNvSpPr>
            <a:spLocks noGrp="1" noChangeArrowheads="1"/>
          </p:cNvSpPr>
          <p:nvPr>
            <p:ph idx="1"/>
          </p:nvPr>
        </p:nvSpPr>
        <p:spPr>
          <a:xfrm>
            <a:off x="533400" y="1219200"/>
            <a:ext cx="8229600" cy="5029200"/>
          </a:xfrm>
        </p:spPr>
        <p:txBody>
          <a:bodyPr/>
          <a:lstStyle/>
          <a:p>
            <a:pPr>
              <a:lnSpc>
                <a:spcPct val="80000"/>
              </a:lnSpc>
              <a:buFont typeface="Wingdings" pitchFamily="1" charset="2"/>
              <a:buNone/>
            </a:pPr>
            <a:endParaRPr lang="en-US" sz="20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2000" b="1" dirty="0" smtClean="0">
                <a:solidFill>
                  <a:srgbClr val="000000"/>
                </a:solidFill>
                <a:latin typeface="Courier New" pitchFamily="1" charset="0"/>
                <a:ea typeface="ＭＳ Ｐゴシック" pitchFamily="1" charset="-128"/>
              </a:rPr>
              <a:t>PROGRAM </a:t>
            </a:r>
            <a:r>
              <a:rPr lang="en-US" sz="2000" b="1" dirty="0" err="1" smtClean="0">
                <a:solidFill>
                  <a:srgbClr val="000000"/>
                </a:solidFill>
                <a:latin typeface="Courier New" pitchFamily="1" charset="0"/>
                <a:ea typeface="ＭＳ Ｐゴシック" pitchFamily="1" charset="-128"/>
              </a:rPr>
              <a:t>my_mpi_program</a:t>
            </a:r>
            <a:endParaRPr lang="en-US" sz="20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2000" b="1" dirty="0" smtClean="0">
                <a:solidFill>
                  <a:srgbClr val="000000"/>
                </a:solidFill>
                <a:latin typeface="Courier New" pitchFamily="1" charset="0"/>
                <a:ea typeface="ＭＳ Ｐゴシック" pitchFamily="1" charset="-128"/>
              </a:rPr>
              <a:t>  IMPLICIT NONE</a:t>
            </a:r>
          </a:p>
          <a:p>
            <a:pPr>
              <a:lnSpc>
                <a:spcPct val="80000"/>
              </a:lnSpc>
              <a:buFont typeface="Wingdings" pitchFamily="1" charset="2"/>
              <a:buNone/>
            </a:pPr>
            <a:r>
              <a:rPr lang="en-US" sz="2000" b="1" dirty="0" smtClean="0">
                <a:solidFill>
                  <a:srgbClr val="000000"/>
                </a:solidFill>
                <a:latin typeface="Courier New" pitchFamily="1" charset="0"/>
                <a:ea typeface="ＭＳ Ｐゴシック" pitchFamily="1" charset="-128"/>
              </a:rPr>
              <a:t>  INCLUDE "</a:t>
            </a:r>
            <a:r>
              <a:rPr lang="en-US" sz="2000" b="1" dirty="0" err="1" smtClean="0">
                <a:solidFill>
                  <a:srgbClr val="000000"/>
                </a:solidFill>
                <a:latin typeface="Courier New" pitchFamily="1" charset="0"/>
                <a:ea typeface="ＭＳ Ｐゴシック" pitchFamily="1" charset="-128"/>
              </a:rPr>
              <a:t>mpif.h</a:t>
            </a:r>
            <a:r>
              <a:rPr lang="en-US" sz="2000" b="1" dirty="0"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2000" b="1" i="1" dirty="0" smtClean="0">
                <a:solidFill>
                  <a:srgbClr val="339933"/>
                </a:solidFill>
                <a:ea typeface="ＭＳ Ｐゴシック" pitchFamily="1" charset="-128"/>
              </a:rPr>
              <a:t>     </a:t>
            </a:r>
            <a:r>
              <a:rPr lang="en-US" sz="2000" b="1" i="1" dirty="0" smtClean="0">
                <a:solidFill>
                  <a:schemeClr val="hlink"/>
                </a:solidFill>
                <a:ea typeface="ＭＳ Ｐゴシック" pitchFamily="1" charset="-128"/>
              </a:rPr>
              <a:t>[other includes]</a:t>
            </a:r>
            <a:endParaRPr lang="en-US" sz="2000" b="1" dirty="0" smtClean="0">
              <a:solidFill>
                <a:schemeClr val="hlink"/>
              </a:solidFill>
              <a:latin typeface="Courier New" pitchFamily="1" charset="0"/>
              <a:ea typeface="ＭＳ Ｐゴシック" pitchFamily="1" charset="-128"/>
            </a:endParaRPr>
          </a:p>
          <a:p>
            <a:pPr>
              <a:lnSpc>
                <a:spcPct val="80000"/>
              </a:lnSpc>
              <a:buFont typeface="Wingdings" pitchFamily="1" charset="2"/>
              <a:buNone/>
            </a:pPr>
            <a:r>
              <a:rPr lang="en-US" sz="2000" b="1" dirty="0" smtClean="0">
                <a:solidFill>
                  <a:srgbClr val="000000"/>
                </a:solidFill>
                <a:latin typeface="Courier New" pitchFamily="1" charset="0"/>
                <a:ea typeface="ＭＳ Ｐゴシック" pitchFamily="1" charset="-128"/>
              </a:rPr>
              <a:t>  INTEGER :: </a:t>
            </a:r>
            <a:r>
              <a:rPr lang="en-US" sz="2000" b="1" dirty="0" err="1" smtClean="0">
                <a:solidFill>
                  <a:srgbClr val="000000"/>
                </a:solidFill>
                <a:latin typeface="Courier New" pitchFamily="1" charset="0"/>
                <a:ea typeface="ＭＳ Ｐゴシック" pitchFamily="1" charset="-128"/>
              </a:rPr>
              <a:t>my_rank</a:t>
            </a: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num_procs</a:t>
            </a: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mpi_error_code</a:t>
            </a:r>
            <a:endParaRPr lang="en-US" sz="20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2000" b="1" i="1" dirty="0" smtClean="0">
                <a:solidFill>
                  <a:srgbClr val="339933"/>
                </a:solidFill>
                <a:ea typeface="ＭＳ Ｐゴシック" pitchFamily="1" charset="-128"/>
              </a:rPr>
              <a:t>     </a:t>
            </a:r>
            <a:r>
              <a:rPr lang="en-US" sz="2000" b="1" i="1" dirty="0" smtClean="0">
                <a:solidFill>
                  <a:schemeClr val="hlink"/>
                </a:solidFill>
                <a:ea typeface="ＭＳ Ｐゴシック" pitchFamily="1" charset="-128"/>
              </a:rPr>
              <a:t>[other declarations]</a:t>
            </a:r>
          </a:p>
          <a:p>
            <a:pPr>
              <a:lnSpc>
                <a:spcPct val="80000"/>
              </a:lnSpc>
              <a:buFont typeface="Wingdings" pitchFamily="1" charset="2"/>
              <a:buNone/>
            </a:pPr>
            <a:r>
              <a:rPr lang="en-US" sz="2000" b="1" dirty="0" smtClean="0">
                <a:latin typeface="Courier New" pitchFamily="1" charset="0"/>
                <a:ea typeface="ＭＳ Ｐゴシック" pitchFamily="1" charset="-128"/>
              </a:rPr>
              <a:t>  </a:t>
            </a:r>
            <a:r>
              <a:rPr lang="en-US" sz="2000" b="1" dirty="0" smtClean="0">
                <a:solidFill>
                  <a:srgbClr val="000000"/>
                </a:solidFill>
                <a:latin typeface="Courier New" pitchFamily="1" charset="0"/>
                <a:ea typeface="ＭＳ Ｐゴシック" pitchFamily="1" charset="-128"/>
              </a:rPr>
              <a:t>CALL </a:t>
            </a:r>
            <a:r>
              <a:rPr lang="en-US" sz="2000" b="1" dirty="0" err="1" smtClean="0">
                <a:solidFill>
                  <a:schemeClr val="folHlink"/>
                </a:solidFill>
                <a:latin typeface="Courier New" pitchFamily="1" charset="0"/>
                <a:ea typeface="ＭＳ Ｐゴシック" pitchFamily="1" charset="-128"/>
              </a:rPr>
              <a:t>MPI_Init</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     !! Start up MPI</a:t>
            </a:r>
          </a:p>
          <a:p>
            <a:pPr>
              <a:lnSpc>
                <a:spcPct val="80000"/>
              </a:lnSpc>
              <a:buFont typeface="Wingdings" pitchFamily="1" charset="2"/>
              <a:buNone/>
            </a:pPr>
            <a:r>
              <a:rPr lang="en-US" sz="2000" b="1" dirty="0" smtClean="0">
                <a:solidFill>
                  <a:srgbClr val="000000"/>
                </a:solidFill>
                <a:latin typeface="Courier New" pitchFamily="1" charset="0"/>
                <a:ea typeface="ＭＳ Ｐゴシック" pitchFamily="1" charset="-128"/>
              </a:rPr>
              <a:t>  CALL </a:t>
            </a:r>
            <a:r>
              <a:rPr lang="en-US" sz="2000" b="1" dirty="0" err="1" smtClean="0">
                <a:solidFill>
                  <a:schemeClr val="folHlink"/>
                </a:solidFill>
                <a:latin typeface="Courier New" pitchFamily="1" charset="0"/>
                <a:ea typeface="ＭＳ Ｐゴシック" pitchFamily="1" charset="-128"/>
              </a:rPr>
              <a:t>MPI_Comm_Rank</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my_rank</a:t>
            </a: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2000" b="1" dirty="0" smtClean="0">
                <a:solidFill>
                  <a:srgbClr val="000000"/>
                </a:solidFill>
                <a:latin typeface="Courier New" pitchFamily="1" charset="0"/>
                <a:ea typeface="ＭＳ Ｐゴシック" pitchFamily="1" charset="-128"/>
              </a:rPr>
              <a:t>  CALL </a:t>
            </a:r>
            <a:r>
              <a:rPr lang="en-US" sz="2000" b="1" dirty="0" err="1" smtClean="0">
                <a:solidFill>
                  <a:schemeClr val="folHlink"/>
                </a:solidFill>
                <a:latin typeface="Courier New" pitchFamily="1" charset="0"/>
                <a:ea typeface="ＭＳ Ｐゴシック" pitchFamily="1" charset="-128"/>
              </a:rPr>
              <a:t>MPI_Comm_size</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num_procs</a:t>
            </a: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2000" b="1" i="1" dirty="0" smtClean="0">
                <a:solidFill>
                  <a:srgbClr val="339933"/>
                </a:solidFill>
                <a:ea typeface="ＭＳ Ｐゴシック" pitchFamily="1" charset="-128"/>
              </a:rPr>
              <a:t>     </a:t>
            </a:r>
            <a:r>
              <a:rPr lang="en-US" sz="2000" b="1" i="1" dirty="0" smtClean="0">
                <a:solidFill>
                  <a:schemeClr val="hlink"/>
                </a:solidFill>
                <a:ea typeface="ＭＳ Ｐゴシック" pitchFamily="1" charset="-128"/>
              </a:rPr>
              <a:t>[actual work goes here]</a:t>
            </a:r>
          </a:p>
          <a:p>
            <a:pPr>
              <a:lnSpc>
                <a:spcPct val="80000"/>
              </a:lnSpc>
              <a:buFont typeface="Wingdings" pitchFamily="1" charset="2"/>
              <a:buNone/>
            </a:pPr>
            <a:r>
              <a:rPr lang="en-US" sz="2000" b="1" dirty="0" smtClean="0">
                <a:latin typeface="Courier New" pitchFamily="1" charset="0"/>
                <a:ea typeface="ＭＳ Ｐゴシック" pitchFamily="1" charset="-128"/>
              </a:rPr>
              <a:t>  </a:t>
            </a:r>
            <a:r>
              <a:rPr lang="en-US" sz="2000" b="1" dirty="0" smtClean="0">
                <a:solidFill>
                  <a:srgbClr val="000000"/>
                </a:solidFill>
                <a:latin typeface="Courier New" pitchFamily="1" charset="0"/>
                <a:ea typeface="ＭＳ Ｐゴシック" pitchFamily="1" charset="-128"/>
              </a:rPr>
              <a:t>CALL </a:t>
            </a:r>
            <a:r>
              <a:rPr lang="en-US" sz="2000" b="1" dirty="0" err="1" smtClean="0">
                <a:solidFill>
                  <a:schemeClr val="folHlink"/>
                </a:solidFill>
                <a:latin typeface="Courier New" pitchFamily="1" charset="0"/>
                <a:ea typeface="ＭＳ Ｐゴシック" pitchFamily="1" charset="-128"/>
              </a:rPr>
              <a:t>MPI_Finalize</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 !! Shut down MPI</a:t>
            </a:r>
          </a:p>
          <a:p>
            <a:pPr>
              <a:lnSpc>
                <a:spcPct val="80000"/>
              </a:lnSpc>
              <a:buFont typeface="Wingdings" pitchFamily="1" charset="2"/>
              <a:buNone/>
            </a:pPr>
            <a:r>
              <a:rPr lang="en-US" sz="2000" b="1" dirty="0" smtClean="0">
                <a:solidFill>
                  <a:srgbClr val="000000"/>
                </a:solidFill>
                <a:latin typeface="Courier New" pitchFamily="1" charset="0"/>
                <a:ea typeface="ＭＳ Ｐゴシック" pitchFamily="1" charset="-128"/>
              </a:rPr>
              <a:t>END PROGRAM </a:t>
            </a:r>
            <a:r>
              <a:rPr lang="en-US" sz="2000" b="1" dirty="0" err="1" smtClean="0">
                <a:solidFill>
                  <a:srgbClr val="000000"/>
                </a:solidFill>
                <a:latin typeface="Courier New" pitchFamily="1" charset="0"/>
                <a:ea typeface="ＭＳ Ｐゴシック" pitchFamily="1" charset="-128"/>
              </a:rPr>
              <a:t>my_mpi_program</a:t>
            </a:r>
            <a:endParaRPr lang="en-US" sz="20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endParaRPr lang="en-US" sz="20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dirty="0" smtClean="0">
                <a:ea typeface="ＭＳ Ｐゴシック" pitchFamily="1" charset="-128"/>
              </a:rPr>
              <a:t>Note that MPI uses the term “</a:t>
            </a:r>
            <a:r>
              <a:rPr lang="en-US" b="1" i="1" u="sng" dirty="0" smtClean="0">
                <a:solidFill>
                  <a:schemeClr val="hlink"/>
                </a:solidFill>
                <a:ea typeface="ＭＳ Ｐゴシック" pitchFamily="1" charset="-128"/>
              </a:rPr>
              <a:t>rank</a:t>
            </a:r>
            <a:r>
              <a:rPr lang="en-US" dirty="0" smtClean="0">
                <a:ea typeface="ＭＳ Ｐゴシック" pitchFamily="1" charset="-128"/>
              </a:rPr>
              <a:t>” to indicate process identifier.</a:t>
            </a:r>
          </a:p>
        </p:txBody>
      </p:sp>
      <p:sp>
        <p:nvSpPr>
          <p:cNvPr id="7270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72709" name="Slide Number Placeholder 4"/>
          <p:cNvSpPr>
            <a:spLocks noGrp="1"/>
          </p:cNvSpPr>
          <p:nvPr>
            <p:ph type="sldNum" sz="quarter" idx="11"/>
          </p:nvPr>
        </p:nvSpPr>
        <p:spPr>
          <a:noFill/>
        </p:spPr>
        <p:txBody>
          <a:bodyPr/>
          <a:lstStyle/>
          <a:p>
            <a:fld id="{17A9895D-15A4-434E-921C-18E2DE201282}" type="slidenum">
              <a:rPr lang="en-US"/>
              <a:pPr/>
              <a:t>51</a:t>
            </a:fld>
            <a:endParaRPr lang="en-US"/>
          </a:p>
        </p:txBody>
      </p:sp>
    </p:spTree>
    <p:custDataLst>
      <p:tags r:id="rId1"/>
    </p:custDataLst>
    <p:extLst>
      <p:ext uri="{BB962C8B-B14F-4D97-AF65-F5344CB8AC3E}">
        <p14:creationId xmlns:p14="http://schemas.microsoft.com/office/powerpoint/2010/main" val="142966198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mtClean="0">
                <a:ea typeface="ＭＳ Ｐゴシック" pitchFamily="1" charset="-128"/>
              </a:rPr>
              <a:t>MPI Program Structure (C)</a:t>
            </a:r>
          </a:p>
        </p:txBody>
      </p:sp>
      <p:sp>
        <p:nvSpPr>
          <p:cNvPr id="73731" name="Rectangle 3"/>
          <p:cNvSpPr>
            <a:spLocks noGrp="1" noChangeArrowheads="1"/>
          </p:cNvSpPr>
          <p:nvPr>
            <p:ph idx="1"/>
          </p:nvPr>
        </p:nvSpPr>
        <p:spPr>
          <a:xfrm>
            <a:off x="533400" y="1295400"/>
            <a:ext cx="8077200" cy="4876800"/>
          </a:xfrm>
        </p:spPr>
        <p:txBody>
          <a:bodyPr/>
          <a:lstStyle/>
          <a:p>
            <a:pPr>
              <a:buFont typeface="Wingdings" pitchFamily="1" charset="2"/>
              <a:buNone/>
            </a:pPr>
            <a:endParaRPr lang="en-US" sz="1900" b="1" dirty="0" smtClean="0">
              <a:solidFill>
                <a:srgbClr val="000000"/>
              </a:solidFill>
              <a:latin typeface="Courier New" pitchFamily="1" charset="0"/>
              <a:ea typeface="ＭＳ Ｐゴシック" pitchFamily="1" charset="-128"/>
            </a:endParaRPr>
          </a:p>
          <a:p>
            <a:pPr>
              <a:buFont typeface="Wingdings" pitchFamily="1" charset="2"/>
              <a:buNone/>
            </a:pPr>
            <a:r>
              <a:rPr lang="en-US" sz="1900" b="1" dirty="0" smtClean="0">
                <a:solidFill>
                  <a:srgbClr val="000000"/>
                </a:solidFill>
                <a:latin typeface="Courier New" pitchFamily="1" charset="0"/>
                <a:ea typeface="ＭＳ Ｐゴシック" pitchFamily="1" charset="-128"/>
              </a:rPr>
              <a:t>#include &lt;</a:t>
            </a:r>
            <a:r>
              <a:rPr lang="en-US" sz="1900" b="1" dirty="0" err="1" smtClean="0">
                <a:solidFill>
                  <a:srgbClr val="000000"/>
                </a:solidFill>
                <a:latin typeface="Courier New" pitchFamily="1" charset="0"/>
                <a:ea typeface="ＭＳ Ｐゴシック" pitchFamily="1" charset="-128"/>
              </a:rPr>
              <a:t>stdio.h</a:t>
            </a:r>
            <a:r>
              <a:rPr lang="en-US" sz="1900" b="1" dirty="0" smtClean="0">
                <a:solidFill>
                  <a:srgbClr val="000000"/>
                </a:solidFill>
                <a:latin typeface="Courier New" pitchFamily="1" charset="0"/>
                <a:ea typeface="ＭＳ Ｐゴシック" pitchFamily="1" charset="-128"/>
              </a:rPr>
              <a:t>&gt;</a:t>
            </a:r>
            <a:endParaRPr lang="en-US" sz="1900" b="1" dirty="0" smtClean="0">
              <a:solidFill>
                <a:srgbClr val="000000"/>
              </a:solidFill>
              <a:ea typeface="ＭＳ Ｐゴシック" pitchFamily="1" charset="-128"/>
            </a:endParaRPr>
          </a:p>
          <a:p>
            <a:pPr>
              <a:lnSpc>
                <a:spcPct val="60000"/>
              </a:lnSpc>
              <a:buFont typeface="Wingdings" pitchFamily="1" charset="2"/>
              <a:buNone/>
            </a:pPr>
            <a:r>
              <a:rPr lang="en-US" sz="1900" b="1" dirty="0" smtClean="0">
                <a:solidFill>
                  <a:srgbClr val="000000"/>
                </a:solidFill>
                <a:latin typeface="Courier New" pitchFamily="1" charset="0"/>
                <a:ea typeface="ＭＳ Ｐゴシック" pitchFamily="1" charset="-128"/>
              </a:rPr>
              <a:t>#include "</a:t>
            </a:r>
            <a:r>
              <a:rPr lang="en-US" sz="1900" b="1" dirty="0" err="1" smtClean="0">
                <a:solidFill>
                  <a:schemeClr val="folHlink"/>
                </a:solidFill>
                <a:latin typeface="Courier New" pitchFamily="1" charset="0"/>
                <a:ea typeface="ＭＳ Ｐゴシック" pitchFamily="1" charset="-128"/>
              </a:rPr>
              <a:t>mpi.h</a:t>
            </a:r>
            <a:r>
              <a:rPr lang="en-US" sz="1900" b="1" dirty="0"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900" b="1" i="1" dirty="0" smtClean="0">
                <a:solidFill>
                  <a:srgbClr val="339933"/>
                </a:solidFill>
                <a:ea typeface="ＭＳ Ｐゴシック" pitchFamily="1" charset="-128"/>
              </a:rPr>
              <a:t> </a:t>
            </a:r>
            <a:r>
              <a:rPr lang="en-US" sz="1900" b="1" i="1" dirty="0" smtClean="0">
                <a:solidFill>
                  <a:schemeClr val="hlink"/>
                </a:solidFill>
                <a:ea typeface="ＭＳ Ｐゴシック" pitchFamily="1" charset="-128"/>
              </a:rPr>
              <a:t>[other includes]</a:t>
            </a:r>
            <a:endParaRPr lang="en-US" sz="1900" b="1" dirty="0" smtClean="0">
              <a:solidFill>
                <a:schemeClr val="hlink"/>
              </a:solidFill>
              <a:ea typeface="ＭＳ Ｐゴシック" pitchFamily="1" charset="-128"/>
            </a:endParaRPr>
          </a:p>
          <a:p>
            <a:pPr>
              <a:lnSpc>
                <a:spcPct val="40000"/>
              </a:lnSpc>
              <a:buFont typeface="Wingdings" pitchFamily="1" charset="2"/>
              <a:buNone/>
            </a:pPr>
            <a:endParaRPr lang="en-US" sz="1900" b="1" dirty="0" smtClean="0">
              <a:solidFill>
                <a:schemeClr val="hlink"/>
              </a:solidFill>
              <a:latin typeface="Courier New" pitchFamily="1" charset="0"/>
              <a:ea typeface="ＭＳ Ｐゴシック" pitchFamily="1" charset="-128"/>
            </a:endParaRPr>
          </a:p>
          <a:p>
            <a:pPr>
              <a:lnSpc>
                <a:spcPct val="30000"/>
              </a:lnSpc>
              <a:buFont typeface="Wingdings" pitchFamily="1" charset="2"/>
              <a:buNone/>
            </a:pPr>
            <a:r>
              <a:rPr lang="en-US" sz="1900" b="1" dirty="0" err="1" smtClean="0">
                <a:solidFill>
                  <a:srgbClr val="000000"/>
                </a:solidFill>
                <a:latin typeface="Courier New" pitchFamily="1" charset="0"/>
                <a:ea typeface="ＭＳ Ｐゴシック" pitchFamily="1" charset="-128"/>
              </a:rPr>
              <a:t>int</a:t>
            </a:r>
            <a:r>
              <a:rPr lang="en-US" sz="1900" b="1" dirty="0" smtClean="0">
                <a:solidFill>
                  <a:srgbClr val="000000"/>
                </a:solidFill>
                <a:latin typeface="Courier New" pitchFamily="1" charset="0"/>
                <a:ea typeface="ＭＳ Ｐゴシック" pitchFamily="1" charset="-128"/>
              </a:rPr>
              <a:t> main (</a:t>
            </a:r>
            <a:r>
              <a:rPr lang="en-US" sz="1900" b="1" dirty="0" err="1" smtClean="0">
                <a:solidFill>
                  <a:srgbClr val="000000"/>
                </a:solidFill>
                <a:latin typeface="Courier New" pitchFamily="1" charset="0"/>
                <a:ea typeface="ＭＳ Ｐゴシック" pitchFamily="1" charset="-128"/>
              </a:rPr>
              <a:t>int</a:t>
            </a: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argc</a:t>
            </a:r>
            <a:r>
              <a:rPr lang="en-US" sz="1900" b="1" dirty="0" smtClean="0">
                <a:solidFill>
                  <a:srgbClr val="000000"/>
                </a:solidFill>
                <a:latin typeface="Courier New" pitchFamily="1" charset="0"/>
                <a:ea typeface="ＭＳ Ｐゴシック" pitchFamily="1" charset="-128"/>
              </a:rPr>
              <a:t>, char* </a:t>
            </a:r>
            <a:r>
              <a:rPr lang="en-US" sz="1900" b="1" dirty="0" err="1" smtClean="0">
                <a:solidFill>
                  <a:srgbClr val="000000"/>
                </a:solidFill>
                <a:latin typeface="Courier New" pitchFamily="1" charset="0"/>
                <a:ea typeface="ＭＳ Ｐゴシック" pitchFamily="1" charset="-128"/>
              </a:rPr>
              <a:t>argv</a:t>
            </a:r>
            <a:r>
              <a:rPr lang="en-US" sz="1900" b="1" dirty="0" smtClean="0">
                <a:solidFill>
                  <a:srgbClr val="000000"/>
                </a:solidFill>
                <a:latin typeface="Courier New" pitchFamily="1" charset="0"/>
                <a:ea typeface="ＭＳ Ｐゴシック" pitchFamily="1" charset="-128"/>
              </a:rPr>
              <a:t>[])</a:t>
            </a:r>
          </a:p>
          <a:p>
            <a:pPr>
              <a:lnSpc>
                <a:spcPct val="60000"/>
              </a:lnSpc>
              <a:buFont typeface="Wingdings" pitchFamily="1" charset="2"/>
              <a:buNone/>
            </a:pPr>
            <a:r>
              <a:rPr lang="en-US" sz="1900" b="1" dirty="0" smtClean="0">
                <a:solidFill>
                  <a:srgbClr val="000000"/>
                </a:solidFill>
                <a:latin typeface="Courier New" pitchFamily="1" charset="0"/>
                <a:ea typeface="ＭＳ Ｐゴシック" pitchFamily="1" charset="-128"/>
              </a:rPr>
              <a:t>{ /* main */</a:t>
            </a:r>
          </a:p>
          <a:p>
            <a:pPr>
              <a:lnSpc>
                <a:spcPct val="60000"/>
              </a:lnSpc>
              <a:buFont typeface="Wingdings" pitchFamily="1" charset="2"/>
              <a:buNone/>
            </a:pP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int</a:t>
            </a: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my_rank</a:t>
            </a: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num_procs</a:t>
            </a: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mpi_error_code</a:t>
            </a:r>
            <a:r>
              <a:rPr lang="en-US" sz="1900" b="1" dirty="0"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900" b="1" i="1" dirty="0" smtClean="0">
                <a:solidFill>
                  <a:srgbClr val="339933"/>
                </a:solidFill>
                <a:ea typeface="ＭＳ Ｐゴシック" pitchFamily="1" charset="-128"/>
              </a:rPr>
              <a:t>     </a:t>
            </a:r>
            <a:r>
              <a:rPr lang="en-US" sz="1900" b="1" i="1" dirty="0" smtClean="0">
                <a:solidFill>
                  <a:schemeClr val="hlink"/>
                </a:solidFill>
                <a:ea typeface="ＭＳ Ｐゴシック" pitchFamily="1" charset="-128"/>
              </a:rPr>
              <a:t>[other declarations]</a:t>
            </a:r>
          </a:p>
          <a:p>
            <a:pPr>
              <a:lnSpc>
                <a:spcPct val="70000"/>
              </a:lnSpc>
              <a:buFont typeface="Wingdings" pitchFamily="1" charset="2"/>
              <a:buNone/>
            </a:pPr>
            <a:r>
              <a:rPr lang="en-US" sz="1900" b="1" dirty="0" smtClean="0">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mpi_error_code</a:t>
            </a:r>
            <a:r>
              <a:rPr lang="en-US" sz="19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900" b="1" dirty="0" smtClean="0">
                <a:solidFill>
                  <a:schemeClr val="folHlink"/>
                </a:solidFill>
                <a:latin typeface="Courier New" pitchFamily="1" charset="0"/>
                <a:ea typeface="ＭＳ Ｐゴシック" pitchFamily="1" charset="-128"/>
              </a:rPr>
              <a:t>    </a:t>
            </a:r>
            <a:r>
              <a:rPr lang="en-US" sz="1900" b="1" dirty="0" err="1" smtClean="0">
                <a:solidFill>
                  <a:schemeClr val="folHlink"/>
                </a:solidFill>
                <a:latin typeface="Courier New" pitchFamily="1" charset="0"/>
                <a:ea typeface="ＭＳ Ｐゴシック" pitchFamily="1" charset="-128"/>
              </a:rPr>
              <a:t>MPI_Init</a:t>
            </a:r>
            <a:r>
              <a:rPr lang="en-US" sz="1900" b="1" dirty="0" smtClean="0">
                <a:solidFill>
                  <a:srgbClr val="000000"/>
                </a:solidFill>
                <a:latin typeface="Courier New" pitchFamily="1" charset="0"/>
                <a:ea typeface="ＭＳ Ｐゴシック" pitchFamily="1" charset="-128"/>
              </a:rPr>
              <a:t>(&amp;</a:t>
            </a:r>
            <a:r>
              <a:rPr lang="en-US" sz="1900" b="1" dirty="0" err="1" smtClean="0">
                <a:solidFill>
                  <a:srgbClr val="000000"/>
                </a:solidFill>
                <a:latin typeface="Courier New" pitchFamily="1" charset="0"/>
                <a:ea typeface="ＭＳ Ｐゴシック" pitchFamily="1" charset="-128"/>
              </a:rPr>
              <a:t>argc</a:t>
            </a:r>
            <a:r>
              <a:rPr lang="en-US" sz="1900" b="1" dirty="0" smtClean="0">
                <a:solidFill>
                  <a:srgbClr val="000000"/>
                </a:solidFill>
                <a:latin typeface="Courier New" pitchFamily="1" charset="0"/>
                <a:ea typeface="ＭＳ Ｐゴシック" pitchFamily="1" charset="-128"/>
              </a:rPr>
              <a:t>, &amp;</a:t>
            </a:r>
            <a:r>
              <a:rPr lang="en-US" sz="1900" b="1" dirty="0" err="1" smtClean="0">
                <a:solidFill>
                  <a:srgbClr val="000000"/>
                </a:solidFill>
                <a:latin typeface="Courier New" pitchFamily="1" charset="0"/>
                <a:ea typeface="ＭＳ Ｐゴシック" pitchFamily="1" charset="-128"/>
              </a:rPr>
              <a:t>argv</a:t>
            </a:r>
            <a:r>
              <a:rPr lang="en-US" sz="1900" b="1" dirty="0" smtClean="0">
                <a:solidFill>
                  <a:srgbClr val="000000"/>
                </a:solidFill>
                <a:latin typeface="Courier New" pitchFamily="1" charset="0"/>
                <a:ea typeface="ＭＳ Ｐゴシック" pitchFamily="1" charset="-128"/>
              </a:rPr>
              <a:t>);        /* Start up MPI  */</a:t>
            </a:r>
          </a:p>
          <a:p>
            <a:pPr>
              <a:lnSpc>
                <a:spcPct val="70000"/>
              </a:lnSpc>
              <a:buFont typeface="Wingdings" pitchFamily="1" charset="2"/>
              <a:buNone/>
            </a:pP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mpi_error_code</a:t>
            </a:r>
            <a:r>
              <a:rPr lang="en-US" sz="19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900" b="1" dirty="0" smtClean="0">
                <a:solidFill>
                  <a:schemeClr val="folHlink"/>
                </a:solidFill>
                <a:latin typeface="Courier New" pitchFamily="1" charset="0"/>
                <a:ea typeface="ＭＳ Ｐゴシック" pitchFamily="1" charset="-128"/>
              </a:rPr>
              <a:t>    </a:t>
            </a:r>
            <a:r>
              <a:rPr lang="en-US" sz="1900" b="1" dirty="0" err="1" smtClean="0">
                <a:solidFill>
                  <a:schemeClr val="folHlink"/>
                </a:solidFill>
                <a:latin typeface="Courier New" pitchFamily="1" charset="0"/>
                <a:ea typeface="ＭＳ Ｐゴシック" pitchFamily="1" charset="-128"/>
              </a:rPr>
              <a:t>MPI_Comm_rank</a:t>
            </a:r>
            <a:r>
              <a:rPr lang="en-US" sz="1900" b="1" dirty="0" smtClean="0">
                <a:solidFill>
                  <a:srgbClr val="000000"/>
                </a:solidFill>
                <a:latin typeface="Courier New" pitchFamily="1" charset="0"/>
                <a:ea typeface="ＭＳ Ｐゴシック" pitchFamily="1" charset="-128"/>
              </a:rPr>
              <a:t>(</a:t>
            </a:r>
            <a:r>
              <a:rPr lang="en-US" sz="1900" b="1" dirty="0" smtClean="0">
                <a:solidFill>
                  <a:schemeClr val="folHlink"/>
                </a:solidFill>
                <a:latin typeface="Courier New" pitchFamily="1" charset="0"/>
                <a:ea typeface="ＭＳ Ｐゴシック" pitchFamily="1" charset="-128"/>
              </a:rPr>
              <a:t>MPI_COMM_WORLD</a:t>
            </a:r>
            <a:r>
              <a:rPr lang="en-US" sz="1900" b="1" dirty="0" smtClean="0">
                <a:solidFill>
                  <a:srgbClr val="000000"/>
                </a:solidFill>
                <a:latin typeface="Courier New" pitchFamily="1" charset="0"/>
                <a:ea typeface="ＭＳ Ｐゴシック" pitchFamily="1" charset="-128"/>
              </a:rPr>
              <a:t>, &amp;</a:t>
            </a:r>
            <a:r>
              <a:rPr lang="en-US" sz="1900" b="1" dirty="0" err="1" smtClean="0">
                <a:solidFill>
                  <a:srgbClr val="000000"/>
                </a:solidFill>
                <a:latin typeface="Courier New" pitchFamily="1" charset="0"/>
                <a:ea typeface="ＭＳ Ｐゴシック" pitchFamily="1" charset="-128"/>
              </a:rPr>
              <a:t>my_rank</a:t>
            </a:r>
            <a:r>
              <a:rPr lang="en-US" sz="1900" b="1" dirty="0"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900" b="1" dirty="0" smtClean="0">
                <a:solidFill>
                  <a:srgbClr val="000000"/>
                </a:solidFill>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mpi_error_code</a:t>
            </a:r>
            <a:r>
              <a:rPr lang="en-US" sz="19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1900" b="1" dirty="0" smtClean="0">
                <a:solidFill>
                  <a:schemeClr val="folHlink"/>
                </a:solidFill>
                <a:latin typeface="Courier New" pitchFamily="1" charset="0"/>
                <a:ea typeface="ＭＳ Ｐゴシック" pitchFamily="1" charset="-128"/>
              </a:rPr>
              <a:t>    </a:t>
            </a:r>
            <a:r>
              <a:rPr lang="en-US" sz="1900" b="1" dirty="0" err="1" smtClean="0">
                <a:solidFill>
                  <a:schemeClr val="folHlink"/>
                </a:solidFill>
                <a:latin typeface="Courier New" pitchFamily="1" charset="0"/>
                <a:ea typeface="ＭＳ Ｐゴシック" pitchFamily="1" charset="-128"/>
              </a:rPr>
              <a:t>MPI_Comm_size</a:t>
            </a:r>
            <a:r>
              <a:rPr lang="en-US" sz="1900" b="1" dirty="0" smtClean="0">
                <a:solidFill>
                  <a:srgbClr val="000000"/>
                </a:solidFill>
                <a:latin typeface="Courier New" pitchFamily="1" charset="0"/>
                <a:ea typeface="ＭＳ Ｐゴシック" pitchFamily="1" charset="-128"/>
              </a:rPr>
              <a:t>(</a:t>
            </a:r>
            <a:r>
              <a:rPr lang="en-US" sz="1900" b="1" dirty="0" smtClean="0">
                <a:solidFill>
                  <a:schemeClr val="folHlink"/>
                </a:solidFill>
                <a:latin typeface="Courier New" pitchFamily="1" charset="0"/>
                <a:ea typeface="ＭＳ Ｐゴシック" pitchFamily="1" charset="-128"/>
              </a:rPr>
              <a:t>MPI_COMM_WORLD</a:t>
            </a:r>
            <a:r>
              <a:rPr lang="en-US" sz="1900" b="1" dirty="0" smtClean="0">
                <a:solidFill>
                  <a:srgbClr val="000000"/>
                </a:solidFill>
                <a:latin typeface="Courier New" pitchFamily="1" charset="0"/>
                <a:ea typeface="ＭＳ Ｐゴシック" pitchFamily="1" charset="-128"/>
              </a:rPr>
              <a:t>, &amp;</a:t>
            </a:r>
            <a:r>
              <a:rPr lang="en-US" sz="1900" b="1" dirty="0" err="1" smtClean="0">
                <a:solidFill>
                  <a:srgbClr val="000000"/>
                </a:solidFill>
                <a:latin typeface="Courier New" pitchFamily="1" charset="0"/>
                <a:ea typeface="ＭＳ Ｐゴシック" pitchFamily="1" charset="-128"/>
              </a:rPr>
              <a:t>num_procs</a:t>
            </a:r>
            <a:r>
              <a:rPr lang="en-US" sz="1900" b="1" dirty="0"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900" b="1" i="1" dirty="0" smtClean="0">
                <a:solidFill>
                  <a:srgbClr val="339933"/>
                </a:solidFill>
                <a:ea typeface="ＭＳ Ｐゴシック" pitchFamily="1" charset="-128"/>
              </a:rPr>
              <a:t>     </a:t>
            </a:r>
            <a:r>
              <a:rPr lang="en-US" sz="1900" b="1" i="1" dirty="0" smtClean="0">
                <a:solidFill>
                  <a:schemeClr val="hlink"/>
                </a:solidFill>
                <a:ea typeface="ＭＳ Ｐゴシック" pitchFamily="1" charset="-128"/>
              </a:rPr>
              <a:t>[actual work goes here]</a:t>
            </a:r>
          </a:p>
          <a:p>
            <a:pPr>
              <a:lnSpc>
                <a:spcPct val="70000"/>
              </a:lnSpc>
              <a:buFont typeface="Wingdings" pitchFamily="1" charset="2"/>
              <a:buNone/>
            </a:pPr>
            <a:r>
              <a:rPr lang="en-US" sz="1900" b="1" dirty="0" smtClean="0">
                <a:latin typeface="Courier New" pitchFamily="1" charset="0"/>
                <a:ea typeface="ＭＳ Ｐゴシック" pitchFamily="1" charset="-128"/>
              </a:rPr>
              <a:t>  </a:t>
            </a:r>
            <a:r>
              <a:rPr lang="en-US" sz="1900" b="1" dirty="0" err="1" smtClean="0">
                <a:solidFill>
                  <a:srgbClr val="000000"/>
                </a:solidFill>
                <a:latin typeface="Courier New" pitchFamily="1" charset="0"/>
                <a:ea typeface="ＭＳ Ｐゴシック" pitchFamily="1" charset="-128"/>
              </a:rPr>
              <a:t>mpi_error_code</a:t>
            </a:r>
            <a:r>
              <a:rPr lang="en-US" sz="1900" b="1" dirty="0" smtClean="0">
                <a:solidFill>
                  <a:srgbClr val="000000"/>
                </a:solidFill>
                <a:latin typeface="Courier New" pitchFamily="1" charset="0"/>
                <a:ea typeface="ＭＳ Ｐゴシック" pitchFamily="1" charset="-128"/>
              </a:rPr>
              <a:t> = </a:t>
            </a:r>
            <a:r>
              <a:rPr lang="en-US" sz="1900" b="1" dirty="0" err="1" smtClean="0">
                <a:solidFill>
                  <a:schemeClr val="folHlink"/>
                </a:solidFill>
                <a:latin typeface="Courier New" pitchFamily="1" charset="0"/>
                <a:ea typeface="ＭＳ Ｐゴシック" pitchFamily="1" charset="-128"/>
              </a:rPr>
              <a:t>MPI_Finalize</a:t>
            </a:r>
            <a:r>
              <a:rPr lang="en-US" sz="1900" b="1" dirty="0" smtClean="0">
                <a:solidFill>
                  <a:srgbClr val="000000"/>
                </a:solidFill>
                <a:latin typeface="Courier New" pitchFamily="1" charset="0"/>
                <a:ea typeface="ＭＳ Ｐゴシック" pitchFamily="1" charset="-128"/>
              </a:rPr>
              <a:t>(); /* Shut down MPI */</a:t>
            </a:r>
          </a:p>
          <a:p>
            <a:pPr>
              <a:lnSpc>
                <a:spcPct val="70000"/>
              </a:lnSpc>
              <a:buFont typeface="Wingdings" pitchFamily="1" charset="2"/>
              <a:buNone/>
            </a:pPr>
            <a:r>
              <a:rPr lang="en-US" sz="1900" b="1" dirty="0" smtClean="0">
                <a:solidFill>
                  <a:srgbClr val="000000"/>
                </a:solidFill>
                <a:latin typeface="Courier New" pitchFamily="1" charset="0"/>
                <a:ea typeface="ＭＳ Ｐゴシック" pitchFamily="1" charset="-128"/>
              </a:rPr>
              <a:t>} /* main */</a:t>
            </a:r>
          </a:p>
        </p:txBody>
      </p:sp>
      <p:sp>
        <p:nvSpPr>
          <p:cNvPr id="7373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73733" name="Slide Number Placeholder 4"/>
          <p:cNvSpPr>
            <a:spLocks noGrp="1"/>
          </p:cNvSpPr>
          <p:nvPr>
            <p:ph type="sldNum" sz="quarter" idx="11"/>
          </p:nvPr>
        </p:nvSpPr>
        <p:spPr>
          <a:noFill/>
        </p:spPr>
        <p:txBody>
          <a:bodyPr/>
          <a:lstStyle/>
          <a:p>
            <a:fld id="{1FBA5122-F3C9-493A-87EE-994780AF5D6F}" type="slidenum">
              <a:rPr lang="en-US"/>
              <a:pPr/>
              <a:t>52</a:t>
            </a:fld>
            <a:endParaRPr lang="en-US"/>
          </a:p>
        </p:txBody>
      </p:sp>
    </p:spTree>
    <p:custDataLst>
      <p:tags r:id="rId1"/>
    </p:custDataLst>
    <p:extLst>
      <p:ext uri="{BB962C8B-B14F-4D97-AF65-F5344CB8AC3E}">
        <p14:creationId xmlns:p14="http://schemas.microsoft.com/office/powerpoint/2010/main" val="35459996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smtClean="0">
                <a:ea typeface="ＭＳ Ｐゴシック" pitchFamily="1" charset="-128"/>
              </a:rPr>
              <a:t>MPI is SPMD</a:t>
            </a:r>
          </a:p>
        </p:txBody>
      </p:sp>
      <p:sp>
        <p:nvSpPr>
          <p:cNvPr id="74755"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MPI uses kind of parallelism known as			</a:t>
            </a:r>
            <a:r>
              <a:rPr lang="en-US" b="1" i="1" u="sng" smtClean="0">
                <a:ea typeface="ＭＳ Ｐゴシック" pitchFamily="1" charset="-128"/>
              </a:rPr>
              <a:t>Single Program, Multiple Data</a:t>
            </a:r>
            <a:r>
              <a:rPr lang="en-US" smtClean="0">
                <a:ea typeface="ＭＳ Ｐゴシック" pitchFamily="1" charset="-128"/>
              </a:rPr>
              <a:t> (SPMD).</a:t>
            </a:r>
          </a:p>
          <a:p>
            <a:pPr>
              <a:lnSpc>
                <a:spcPct val="90000"/>
              </a:lnSpc>
              <a:buFont typeface="Wingdings" pitchFamily="1" charset="2"/>
              <a:buNone/>
            </a:pPr>
            <a:r>
              <a:rPr lang="en-US" smtClean="0">
                <a:ea typeface="ＭＳ Ｐゴシック" pitchFamily="1" charset="-128"/>
              </a:rPr>
              <a:t>This means that you have one MPI program – a single executable – that is executed by all of the processes in an MPI run.</a:t>
            </a:r>
          </a:p>
          <a:p>
            <a:pPr>
              <a:lnSpc>
                <a:spcPct val="90000"/>
              </a:lnSpc>
              <a:buFont typeface="Wingdings" pitchFamily="1" charset="2"/>
              <a:buNone/>
            </a:pPr>
            <a:r>
              <a:rPr lang="en-US" smtClean="0">
                <a:ea typeface="ＭＳ Ｐゴシック" pitchFamily="1" charset="-128"/>
              </a:rPr>
              <a:t>So, to differentiate the roles of various processes in the MPI run, you have to have </a:t>
            </a:r>
            <a:r>
              <a:rPr lang="en-US" b="1" smtClean="0">
                <a:latin typeface="Courier New" pitchFamily="1" charset="0"/>
                <a:ea typeface="ＭＳ Ｐゴシック" pitchFamily="1" charset="-128"/>
              </a:rPr>
              <a:t>if</a:t>
            </a:r>
            <a:r>
              <a:rPr lang="en-US" smtClean="0">
                <a:ea typeface="ＭＳ Ｐゴシック" pitchFamily="1" charset="-128"/>
              </a:rPr>
              <a:t> statements:</a:t>
            </a:r>
          </a:p>
          <a:p>
            <a:pPr>
              <a:lnSpc>
                <a:spcPct val="90000"/>
              </a:lnSpc>
              <a:buFont typeface="Wingdings" pitchFamily="1" charset="2"/>
              <a:buNone/>
            </a:pPr>
            <a:r>
              <a:rPr lang="en-US" b="1" smtClean="0">
                <a:latin typeface="Courier New" pitchFamily="1" charset="0"/>
                <a:ea typeface="ＭＳ Ｐゴシック" pitchFamily="1" charset="-128"/>
              </a:rPr>
              <a:t>if (my_rank == server_rank) {</a:t>
            </a:r>
          </a:p>
          <a:p>
            <a:pPr>
              <a:lnSpc>
                <a:spcPct val="90000"/>
              </a:lnSpc>
              <a:buFont typeface="Wingdings" pitchFamily="1" charset="2"/>
              <a:buNone/>
            </a:pPr>
            <a:r>
              <a:rPr lang="en-US" b="1" smtClean="0">
                <a:latin typeface="Courier New" pitchFamily="1" charset="0"/>
                <a:ea typeface="ＭＳ Ｐゴシック" pitchFamily="1" charset="-128"/>
              </a:rPr>
              <a:t>    …</a:t>
            </a:r>
          </a:p>
          <a:p>
            <a:pPr>
              <a:lnSpc>
                <a:spcPct val="90000"/>
              </a:lnSpc>
              <a:buFont typeface="Wingdings" pitchFamily="1" charset="2"/>
              <a:buNone/>
            </a:pPr>
            <a:r>
              <a:rPr lang="en-US" b="1" smtClean="0">
                <a:latin typeface="Courier New" pitchFamily="1" charset="0"/>
                <a:ea typeface="ＭＳ Ｐゴシック" pitchFamily="1" charset="-128"/>
              </a:rPr>
              <a:t>}</a:t>
            </a:r>
          </a:p>
        </p:txBody>
      </p:sp>
      <p:sp>
        <p:nvSpPr>
          <p:cNvPr id="7475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74757" name="Slide Number Placeholder 4"/>
          <p:cNvSpPr>
            <a:spLocks noGrp="1"/>
          </p:cNvSpPr>
          <p:nvPr>
            <p:ph type="sldNum" sz="quarter" idx="11"/>
          </p:nvPr>
        </p:nvSpPr>
        <p:spPr>
          <a:noFill/>
        </p:spPr>
        <p:txBody>
          <a:bodyPr/>
          <a:lstStyle/>
          <a:p>
            <a:fld id="{3977D25F-89C2-4429-AA09-934ED5C08384}" type="slidenum">
              <a:rPr lang="en-US"/>
              <a:pPr/>
              <a:t>53</a:t>
            </a:fld>
            <a:endParaRPr lang="en-US"/>
          </a:p>
        </p:txBody>
      </p:sp>
    </p:spTree>
    <p:extLst>
      <p:ext uri="{BB962C8B-B14F-4D97-AF65-F5344CB8AC3E}">
        <p14:creationId xmlns:p14="http://schemas.microsoft.com/office/powerpoint/2010/main" val="227118476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n-US" smtClean="0">
                <a:ea typeface="ＭＳ Ｐゴシック" pitchFamily="1" charset="-128"/>
              </a:rPr>
              <a:t>Example: Greetings</a:t>
            </a:r>
          </a:p>
        </p:txBody>
      </p:sp>
      <p:sp>
        <p:nvSpPr>
          <p:cNvPr id="75779" name="Rectangle 3"/>
          <p:cNvSpPr>
            <a:spLocks noGrp="1" noChangeArrowheads="1"/>
          </p:cNvSpPr>
          <p:nvPr>
            <p:ph idx="1"/>
          </p:nvPr>
        </p:nvSpPr>
        <p:spPr/>
        <p:txBody>
          <a:bodyPr/>
          <a:lstStyle/>
          <a:p>
            <a:pPr marL="609600" indent="-609600">
              <a:buClr>
                <a:schemeClr val="tx1"/>
              </a:buClr>
              <a:buSzTx/>
              <a:buFont typeface="Wingdings" pitchFamily="1" charset="2"/>
              <a:buAutoNum type="arabicPeriod"/>
            </a:pPr>
            <a:r>
              <a:rPr lang="en-US" dirty="0" smtClean="0">
                <a:ea typeface="ＭＳ Ｐゴシック" pitchFamily="1" charset="-128"/>
              </a:rPr>
              <a:t>Start the MPI system.</a:t>
            </a:r>
          </a:p>
          <a:p>
            <a:pPr marL="609600" indent="-609600">
              <a:buClr>
                <a:schemeClr val="tx1"/>
              </a:buClr>
              <a:buSzTx/>
              <a:buFont typeface="Wingdings" pitchFamily="1" charset="2"/>
              <a:buAutoNum type="arabicPeriod"/>
            </a:pPr>
            <a:r>
              <a:rPr lang="en-US" dirty="0" smtClean="0">
                <a:ea typeface="ＭＳ Ｐゴシック" pitchFamily="1" charset="-128"/>
              </a:rPr>
              <a:t>Get the rank and number of processes.</a:t>
            </a:r>
          </a:p>
          <a:p>
            <a:pPr marL="609600" indent="-609600">
              <a:buClr>
                <a:schemeClr val="tx1"/>
              </a:buClr>
              <a:buSzTx/>
              <a:buFont typeface="Wingdings" pitchFamily="1" charset="2"/>
              <a:buAutoNum type="arabicPeriod"/>
            </a:pPr>
            <a:r>
              <a:rPr lang="en-US" dirty="0" smtClean="0">
                <a:ea typeface="ＭＳ Ｐゴシック" pitchFamily="1" charset="-128"/>
              </a:rPr>
              <a:t>If you’re </a:t>
            </a:r>
            <a:r>
              <a:rPr lang="en-US" b="1" u="sng" dirty="0" smtClean="0">
                <a:solidFill>
                  <a:srgbClr val="FF0000"/>
                </a:solidFill>
                <a:ea typeface="ＭＳ Ｐゴシック" pitchFamily="1" charset="-128"/>
              </a:rPr>
              <a:t>not</a:t>
            </a:r>
            <a:r>
              <a:rPr lang="en-US" dirty="0" smtClean="0">
                <a:solidFill>
                  <a:srgbClr val="000000"/>
                </a:solidFill>
                <a:ea typeface="ＭＳ Ｐゴシック" pitchFamily="1" charset="-128"/>
              </a:rPr>
              <a:t> </a:t>
            </a:r>
            <a:r>
              <a:rPr lang="en-US" dirty="0" smtClean="0">
                <a:ea typeface="ＭＳ Ｐゴシック" pitchFamily="1" charset="-128"/>
              </a:rPr>
              <a:t>the server process:</a:t>
            </a:r>
          </a:p>
          <a:p>
            <a:pPr marL="990600" lvl="1" indent="-533400">
              <a:buClr>
                <a:schemeClr val="tx1"/>
              </a:buClr>
              <a:buSzTx/>
              <a:buFont typeface="Wingdings" pitchFamily="1" charset="2"/>
              <a:buAutoNum type="arabicPeriod"/>
            </a:pPr>
            <a:r>
              <a:rPr lang="en-US" dirty="0" smtClean="0">
                <a:ea typeface="ＭＳ Ｐゴシック" pitchFamily="1" charset="-128"/>
              </a:rPr>
              <a:t>Create a greeting string.</a:t>
            </a:r>
          </a:p>
          <a:p>
            <a:pPr marL="990600" lvl="1" indent="-533400">
              <a:buClr>
                <a:schemeClr val="tx1"/>
              </a:buClr>
              <a:buSzTx/>
              <a:buFont typeface="Wingdings" pitchFamily="1" charset="2"/>
              <a:buAutoNum type="arabicPeriod"/>
            </a:pPr>
            <a:r>
              <a:rPr lang="en-US" dirty="0" smtClean="0">
                <a:ea typeface="ＭＳ Ｐゴシック" pitchFamily="1" charset="-128"/>
              </a:rPr>
              <a:t>Send it to the server process.</a:t>
            </a:r>
          </a:p>
          <a:p>
            <a:pPr marL="609600" indent="-609600">
              <a:buClr>
                <a:schemeClr val="tx1"/>
              </a:buClr>
              <a:buSzTx/>
              <a:buFont typeface="Wingdings" pitchFamily="1" charset="2"/>
              <a:buAutoNum type="arabicPeriod"/>
            </a:pPr>
            <a:r>
              <a:rPr lang="en-US" dirty="0" smtClean="0">
                <a:ea typeface="ＭＳ Ｐゴシック" pitchFamily="1" charset="-128"/>
              </a:rPr>
              <a:t>If you </a:t>
            </a:r>
            <a:r>
              <a:rPr lang="en-US" b="1" u="sng" dirty="0" smtClean="0">
                <a:solidFill>
                  <a:schemeClr val="folHlink"/>
                </a:solidFill>
                <a:ea typeface="ＭＳ Ｐゴシック" pitchFamily="1" charset="-128"/>
              </a:rPr>
              <a:t>are</a:t>
            </a:r>
            <a:r>
              <a:rPr lang="en-US" dirty="0" smtClean="0">
                <a:ea typeface="ＭＳ Ｐゴシック" pitchFamily="1" charset="-128"/>
              </a:rPr>
              <a:t> the server process:</a:t>
            </a:r>
          </a:p>
          <a:p>
            <a:pPr marL="990600" lvl="1" indent="-533400">
              <a:buClr>
                <a:schemeClr val="tx1"/>
              </a:buClr>
              <a:buSzTx/>
              <a:buFont typeface="Wingdings" pitchFamily="1" charset="2"/>
              <a:buAutoNum type="arabicPeriod"/>
            </a:pPr>
            <a:r>
              <a:rPr lang="en-US" dirty="0" smtClean="0">
                <a:ea typeface="ＭＳ Ｐゴシック" pitchFamily="1" charset="-128"/>
              </a:rPr>
              <a:t>For each of the client processes:</a:t>
            </a:r>
          </a:p>
          <a:p>
            <a:pPr marL="1371600" lvl="2" indent="-457200">
              <a:buClr>
                <a:schemeClr val="tx1"/>
              </a:buClr>
              <a:buSzTx/>
              <a:buFont typeface="Wingdings" pitchFamily="1" charset="2"/>
              <a:buAutoNum type="arabicPeriod"/>
            </a:pPr>
            <a:r>
              <a:rPr lang="en-US" dirty="0" smtClean="0">
                <a:ea typeface="ＭＳ Ｐゴシック" pitchFamily="1" charset="-128"/>
              </a:rPr>
              <a:t>Receive its greeting string.</a:t>
            </a:r>
          </a:p>
          <a:p>
            <a:pPr marL="1371600" lvl="2" indent="-457200">
              <a:buClr>
                <a:schemeClr val="tx1"/>
              </a:buClr>
              <a:buSzTx/>
              <a:buFont typeface="Wingdings" pitchFamily="1" charset="2"/>
              <a:buAutoNum type="arabicPeriod"/>
            </a:pPr>
            <a:r>
              <a:rPr lang="en-US" dirty="0" smtClean="0">
                <a:ea typeface="ＭＳ Ｐゴシック" pitchFamily="1" charset="-128"/>
              </a:rPr>
              <a:t>Print its greeting string.</a:t>
            </a:r>
          </a:p>
          <a:p>
            <a:pPr marL="609600" indent="-609600">
              <a:buClr>
                <a:schemeClr val="tx1"/>
              </a:buClr>
              <a:buSzTx/>
              <a:buFont typeface="Wingdings" pitchFamily="1" charset="2"/>
              <a:buAutoNum type="arabicPeriod"/>
            </a:pPr>
            <a:r>
              <a:rPr lang="en-US" dirty="0" smtClean="0">
                <a:ea typeface="ＭＳ Ｐゴシック" pitchFamily="1" charset="-128"/>
              </a:rPr>
              <a:t>Shut down the MPI system</a:t>
            </a:r>
            <a:r>
              <a:rPr lang="en-US" dirty="0" smtClean="0">
                <a:ea typeface="ＭＳ Ｐゴシック" pitchFamily="1" charset="-128"/>
              </a:rPr>
              <a:t>.</a:t>
            </a:r>
          </a:p>
          <a:p>
            <a:pPr marL="0" indent="0">
              <a:buClr>
                <a:schemeClr val="tx1"/>
              </a:buClr>
              <a:buSzTx/>
              <a:buNone/>
            </a:pPr>
            <a:r>
              <a:rPr lang="en-US" dirty="0" smtClean="0">
                <a:ea typeface="ＭＳ Ｐゴシック" pitchFamily="1" charset="-128"/>
              </a:rPr>
              <a:t>See [1].</a:t>
            </a:r>
            <a:endParaRPr lang="en-US" dirty="0" smtClean="0">
              <a:ea typeface="ＭＳ Ｐゴシック" pitchFamily="1" charset="-128"/>
            </a:endParaRPr>
          </a:p>
        </p:txBody>
      </p:sp>
      <p:sp>
        <p:nvSpPr>
          <p:cNvPr id="7578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75781" name="Slide Number Placeholder 4"/>
          <p:cNvSpPr>
            <a:spLocks noGrp="1"/>
          </p:cNvSpPr>
          <p:nvPr>
            <p:ph type="sldNum" sz="quarter" idx="11"/>
          </p:nvPr>
        </p:nvSpPr>
        <p:spPr>
          <a:noFill/>
        </p:spPr>
        <p:txBody>
          <a:bodyPr/>
          <a:lstStyle/>
          <a:p>
            <a:fld id="{0F0CE59B-6461-4B55-BD90-060C30040B8A}" type="slidenum">
              <a:rPr lang="en-US"/>
              <a:pPr/>
              <a:t>54</a:t>
            </a:fld>
            <a:endParaRPr lang="en-US"/>
          </a:p>
        </p:txBody>
      </p:sp>
    </p:spTree>
    <p:custDataLst>
      <p:tags r:id="rId1"/>
    </p:custDataLst>
    <p:extLst>
      <p:ext uri="{BB962C8B-B14F-4D97-AF65-F5344CB8AC3E}">
        <p14:creationId xmlns:p14="http://schemas.microsoft.com/office/powerpoint/2010/main" val="93057836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smtClean="0">
                <a:latin typeface="Courier New" pitchFamily="1" charset="0"/>
                <a:ea typeface="ＭＳ Ｐゴシック" pitchFamily="1" charset="-128"/>
              </a:rPr>
              <a:t>greeting.c</a:t>
            </a:r>
            <a:endParaRPr lang="en-US" smtClean="0">
              <a:ea typeface="ＭＳ Ｐゴシック" pitchFamily="1" charset="-128"/>
            </a:endParaRPr>
          </a:p>
        </p:txBody>
      </p:sp>
      <p:sp>
        <p:nvSpPr>
          <p:cNvPr id="76803" name="Rectangle 3"/>
          <p:cNvSpPr>
            <a:spLocks noGrp="1" noChangeArrowheads="1"/>
          </p:cNvSpPr>
          <p:nvPr>
            <p:ph idx="1"/>
          </p:nvPr>
        </p:nvSpPr>
        <p:spPr>
          <a:xfrm>
            <a:off x="533400" y="1295400"/>
            <a:ext cx="8153400" cy="4800600"/>
          </a:xfrm>
        </p:spPr>
        <p:txBody>
          <a:bodyPr/>
          <a:lstStyle/>
          <a:p>
            <a:pPr>
              <a:buFont typeface="Wingdings" pitchFamily="1" charset="2"/>
              <a:buNone/>
            </a:pPr>
            <a:endParaRPr lang="en-US" sz="1600" b="1" dirty="0" smtClean="0">
              <a:solidFill>
                <a:srgbClr val="000000"/>
              </a:solidFill>
              <a:latin typeface="Courier New" pitchFamily="1" charset="0"/>
              <a:ea typeface="ＭＳ Ｐゴシック" pitchFamily="1" charset="-128"/>
            </a:endParaRPr>
          </a:p>
          <a:p>
            <a:pPr>
              <a:buFont typeface="Wingdings" pitchFamily="1" charset="2"/>
              <a:buNone/>
            </a:pPr>
            <a:r>
              <a:rPr lang="en-US" sz="1600" b="1" dirty="0" smtClean="0">
                <a:solidFill>
                  <a:srgbClr val="000000"/>
                </a:solidFill>
                <a:latin typeface="Courier New" pitchFamily="1" charset="0"/>
                <a:ea typeface="ＭＳ Ｐゴシック" pitchFamily="1" charset="-128"/>
              </a:rPr>
              <a:t>#include &lt;</a:t>
            </a:r>
            <a:r>
              <a:rPr lang="en-US" sz="1600" b="1" dirty="0" err="1" smtClean="0">
                <a:solidFill>
                  <a:srgbClr val="000000"/>
                </a:solidFill>
                <a:latin typeface="Courier New" pitchFamily="1" charset="0"/>
                <a:ea typeface="ＭＳ Ｐゴシック" pitchFamily="1" charset="-128"/>
              </a:rPr>
              <a:t>stdio.h</a:t>
            </a:r>
            <a:r>
              <a:rPr lang="en-US" sz="1600" b="1" dirty="0" smtClean="0">
                <a:solidFill>
                  <a:srgbClr val="000000"/>
                </a:solidFill>
                <a:latin typeface="Courier New" pitchFamily="1" charset="0"/>
                <a:ea typeface="ＭＳ Ｐゴシック" pitchFamily="1" charset="-128"/>
              </a:rPr>
              <a:t>&gt;</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#include &lt;</a:t>
            </a:r>
            <a:r>
              <a:rPr lang="en-US" sz="1600" b="1" dirty="0" err="1" smtClean="0">
                <a:solidFill>
                  <a:srgbClr val="000000"/>
                </a:solidFill>
                <a:latin typeface="Courier New" pitchFamily="1" charset="0"/>
                <a:ea typeface="ＭＳ Ｐゴシック" pitchFamily="1" charset="-128"/>
              </a:rPr>
              <a:t>string.h</a:t>
            </a:r>
            <a:r>
              <a:rPr lang="en-US" sz="1600" b="1" dirty="0" smtClean="0">
                <a:solidFill>
                  <a:srgbClr val="000000"/>
                </a:solidFill>
                <a:latin typeface="Courier New" pitchFamily="1" charset="0"/>
                <a:ea typeface="ＭＳ Ｐゴシック" pitchFamily="1" charset="-128"/>
              </a:rPr>
              <a:t>&gt;</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#include "</a:t>
            </a:r>
            <a:r>
              <a:rPr lang="en-US" sz="1600" b="1" dirty="0" err="1" smtClean="0">
                <a:solidFill>
                  <a:schemeClr val="folHlink"/>
                </a:solidFill>
                <a:latin typeface="Courier New" pitchFamily="1" charset="0"/>
                <a:ea typeface="ＭＳ Ｐゴシック" pitchFamily="1" charset="-128"/>
              </a:rPr>
              <a:t>mpi.h</a:t>
            </a:r>
            <a:r>
              <a:rPr lang="en-US" sz="1600" b="1" dirty="0" smtClean="0">
                <a:solidFill>
                  <a:srgbClr val="000000"/>
                </a:solidFill>
                <a:latin typeface="Courier New" pitchFamily="1" charset="0"/>
                <a:ea typeface="ＭＳ Ｐゴシック" pitchFamily="1" charset="-128"/>
              </a:rPr>
              <a:t>"</a:t>
            </a:r>
          </a:p>
          <a:p>
            <a:pPr>
              <a:buFont typeface="Wingdings" pitchFamily="1" charset="2"/>
              <a:buNone/>
            </a:pPr>
            <a:endParaRPr lang="en-US" sz="1600" b="1" dirty="0" smtClean="0">
              <a:solidFill>
                <a:srgbClr val="000000"/>
              </a:solidFill>
              <a:latin typeface="Courier New" pitchFamily="1" charset="0"/>
              <a:ea typeface="ＭＳ Ｐゴシック" pitchFamily="1" charset="-128"/>
            </a:endParaRPr>
          </a:p>
          <a:p>
            <a:pPr>
              <a:lnSpc>
                <a:spcPct val="40000"/>
              </a:lnSpc>
              <a:buFont typeface="Wingdings" pitchFamily="1" charset="2"/>
              <a:buNone/>
            </a:pP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main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argc</a:t>
            </a:r>
            <a:r>
              <a:rPr lang="en-US" sz="1600" b="1" dirty="0" smtClean="0">
                <a:solidFill>
                  <a:srgbClr val="000000"/>
                </a:solidFill>
                <a:latin typeface="Courier New" pitchFamily="1" charset="0"/>
                <a:ea typeface="ＭＳ Ｐゴシック" pitchFamily="1" charset="-128"/>
              </a:rPr>
              <a:t>, char* </a:t>
            </a:r>
            <a:r>
              <a:rPr lang="en-US" sz="1600" b="1" dirty="0" err="1" smtClean="0">
                <a:solidFill>
                  <a:srgbClr val="000000"/>
                </a:solidFill>
                <a:latin typeface="Courier New" pitchFamily="1" charset="0"/>
                <a:ea typeface="ＭＳ Ｐゴシック" pitchFamily="1" charset="-128"/>
              </a:rPr>
              <a:t>argv</a:t>
            </a:r>
            <a:r>
              <a:rPr lang="en-US" sz="1600" b="1" dirty="0"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 /* main */</a:t>
            </a:r>
          </a:p>
          <a:p>
            <a:pPr>
              <a:lnSpc>
                <a:spcPct val="70000"/>
              </a:lnSpc>
              <a:buFont typeface="Wingdings" pitchFamily="1" charset="2"/>
              <a:buNone/>
            </a:pPr>
            <a:r>
              <a:rPr lang="en-US" sz="1600" b="1" dirty="0" smtClean="0">
                <a:solidFill>
                  <a:srgbClr val="000000"/>
                </a:solidFill>
                <a:latin typeface="Courier New" pitchFamily="1" charset="0"/>
                <a:ea typeface="ＭＳ Ｐゴシック" pitchFamily="1" charset="-128"/>
              </a:rPr>
              <a:t>  const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maximum_message_length</a:t>
            </a:r>
            <a:r>
              <a:rPr lang="en-US" sz="1600" b="1" dirty="0" smtClean="0">
                <a:solidFill>
                  <a:srgbClr val="000000"/>
                </a:solidFill>
                <a:latin typeface="Courier New" pitchFamily="1" charset="0"/>
                <a:ea typeface="ＭＳ Ｐゴシック" pitchFamily="1" charset="-128"/>
              </a:rPr>
              <a:t> = 100;</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const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server_rank</a:t>
            </a:r>
            <a:r>
              <a:rPr lang="en-US" sz="1600" b="1" dirty="0" smtClean="0">
                <a:solidFill>
                  <a:srgbClr val="000000"/>
                </a:solidFill>
                <a:latin typeface="Courier New" pitchFamily="1" charset="0"/>
                <a:ea typeface="ＭＳ Ｐゴシック" pitchFamily="1" charset="-128"/>
              </a:rPr>
              <a:t>            =   0;</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char       message[maximum_message_length+1];</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chemeClr val="tx2"/>
                </a:solidFill>
                <a:latin typeface="Courier New" pitchFamily="1" charset="0"/>
                <a:ea typeface="ＭＳ Ｐゴシック" pitchFamily="1" charset="-128"/>
              </a:rPr>
              <a:t>MPI_Status</a:t>
            </a:r>
            <a:r>
              <a:rPr lang="en-US" sz="1600" b="1" dirty="0" smtClean="0">
                <a:solidFill>
                  <a:srgbClr val="000000"/>
                </a:solidFill>
                <a:latin typeface="Courier New" pitchFamily="1" charset="0"/>
                <a:ea typeface="ＭＳ Ｐゴシック" pitchFamily="1" charset="-128"/>
              </a:rPr>
              <a:t> status;           /* Info about receive status  */</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my_rank</a:t>
            </a:r>
            <a:r>
              <a:rPr lang="en-US" sz="1600" b="1" dirty="0" smtClean="0">
                <a:solidFill>
                  <a:srgbClr val="000000"/>
                </a:solidFill>
                <a:latin typeface="Courier New" pitchFamily="1" charset="0"/>
                <a:ea typeface="ＭＳ Ｐゴシック" pitchFamily="1" charset="-128"/>
              </a:rPr>
              <a:t>;          /* This process ID            */</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num_procs</a:t>
            </a:r>
            <a:r>
              <a:rPr lang="en-US" sz="1600" b="1" dirty="0" smtClean="0">
                <a:solidFill>
                  <a:srgbClr val="000000"/>
                </a:solidFill>
                <a:latin typeface="Courier New" pitchFamily="1" charset="0"/>
                <a:ea typeface="ＭＳ Ｐゴシック" pitchFamily="1" charset="-128"/>
              </a:rPr>
              <a:t>;        /* Number of processes in run */</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source;           /* Process ID to receive from */</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destination;      /* Process ID to send to      */</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tag = 0;          /* Message ID                 */</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int</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mpi_error_code</a:t>
            </a:r>
            <a:r>
              <a:rPr lang="en-US" sz="1600" b="1" dirty="0" smtClean="0">
                <a:solidFill>
                  <a:srgbClr val="000000"/>
                </a:solidFill>
                <a:latin typeface="Courier New" pitchFamily="1" charset="0"/>
                <a:ea typeface="ＭＳ Ｐゴシック" pitchFamily="1" charset="-128"/>
              </a:rPr>
              <a:t>;   /* Error code for MPI calls   */</a:t>
            </a:r>
          </a:p>
          <a:p>
            <a:pPr>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[work goes here]</a:t>
            </a:r>
          </a:p>
          <a:p>
            <a:pPr>
              <a:buFont typeface="Wingdings" pitchFamily="1" charset="2"/>
              <a:buNone/>
            </a:pPr>
            <a:r>
              <a:rPr lang="en-US" sz="1600" b="1" dirty="0" smtClean="0">
                <a:solidFill>
                  <a:srgbClr val="000000"/>
                </a:solidFill>
                <a:latin typeface="Courier New" pitchFamily="1" charset="0"/>
                <a:ea typeface="ＭＳ Ｐゴシック" pitchFamily="1" charset="-128"/>
              </a:rPr>
              <a:t>} /* main */</a:t>
            </a:r>
            <a:endParaRPr lang="en-US" sz="1600" dirty="0" smtClean="0">
              <a:solidFill>
                <a:srgbClr val="000000"/>
              </a:solidFill>
              <a:ea typeface="ＭＳ Ｐゴシック" pitchFamily="1" charset="-128"/>
            </a:endParaRPr>
          </a:p>
        </p:txBody>
      </p:sp>
      <p:sp>
        <p:nvSpPr>
          <p:cNvPr id="7680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76805" name="Slide Number Placeholder 4"/>
          <p:cNvSpPr>
            <a:spLocks noGrp="1"/>
          </p:cNvSpPr>
          <p:nvPr>
            <p:ph type="sldNum" sz="quarter" idx="11"/>
          </p:nvPr>
        </p:nvSpPr>
        <p:spPr>
          <a:noFill/>
        </p:spPr>
        <p:txBody>
          <a:bodyPr/>
          <a:lstStyle/>
          <a:p>
            <a:fld id="{A8C58AAB-7E0B-4A25-8E22-5856A6542974}" type="slidenum">
              <a:rPr lang="en-US"/>
              <a:pPr/>
              <a:t>55</a:t>
            </a:fld>
            <a:endParaRPr lang="en-US"/>
          </a:p>
        </p:txBody>
      </p:sp>
    </p:spTree>
    <p:custDataLst>
      <p:tags r:id="rId1"/>
    </p:custDataLst>
    <p:extLst>
      <p:ext uri="{BB962C8B-B14F-4D97-AF65-F5344CB8AC3E}">
        <p14:creationId xmlns:p14="http://schemas.microsoft.com/office/powerpoint/2010/main" val="4578933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r>
              <a:rPr lang="en-US" smtClean="0">
                <a:ea typeface="ＭＳ Ｐゴシック" pitchFamily="1" charset="-128"/>
              </a:rPr>
              <a:t>Hello World Startup/Shut Down</a:t>
            </a:r>
          </a:p>
        </p:txBody>
      </p:sp>
      <p:sp>
        <p:nvSpPr>
          <p:cNvPr id="77827" name="Rectangle 3"/>
          <p:cNvSpPr>
            <a:spLocks noGrp="1" noChangeArrowheads="1"/>
          </p:cNvSpPr>
          <p:nvPr>
            <p:ph idx="1"/>
          </p:nvPr>
        </p:nvSpPr>
        <p:spPr/>
        <p:txBody>
          <a:bodyPr/>
          <a:lstStyle/>
          <a:p>
            <a:pPr>
              <a:buFont typeface="Wingdings" pitchFamily="1" charset="2"/>
              <a:buNone/>
            </a:pPr>
            <a:r>
              <a:rPr lang="en-US" sz="1600" b="1" i="1" smtClean="0">
                <a:solidFill>
                  <a:schemeClr val="hlink"/>
                </a:solidFill>
                <a:ea typeface="ＭＳ Ｐゴシック" pitchFamily="1" charset="-128"/>
              </a:rPr>
              <a:t>[header file includes]</a:t>
            </a:r>
          </a:p>
          <a:p>
            <a:pPr>
              <a:buFont typeface="Wingdings" pitchFamily="1" charset="2"/>
              <a:buNone/>
            </a:pPr>
            <a:r>
              <a:rPr lang="en-US" sz="1600" b="1" smtClean="0">
                <a:solidFill>
                  <a:srgbClr val="000000"/>
                </a:solidFill>
                <a:latin typeface="Courier New" pitchFamily="1" charset="0"/>
                <a:ea typeface="ＭＳ Ｐゴシック" pitchFamily="1" charset="-128"/>
              </a:rPr>
              <a:t>int main (int argc, char* argv[])</a:t>
            </a:r>
          </a:p>
          <a:p>
            <a:pPr>
              <a:buFont typeface="Wingdings" pitchFamily="1" charset="2"/>
              <a:buNone/>
            </a:pPr>
            <a:r>
              <a:rPr lang="en-US" sz="1600" b="1" smtClean="0">
                <a:solidFill>
                  <a:srgbClr val="000000"/>
                </a:solidFill>
                <a:latin typeface="Courier New" pitchFamily="1" charset="0"/>
                <a:ea typeface="ＭＳ Ｐゴシック" pitchFamily="1" charset="-128"/>
              </a:rPr>
              <a:t>{ /* main */</a:t>
            </a:r>
          </a:p>
          <a:p>
            <a:pPr>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[declarations]</a:t>
            </a:r>
          </a:p>
          <a:p>
            <a:pPr>
              <a:buFont typeface="Wingdings" pitchFamily="1" charset="2"/>
              <a:buNone/>
            </a:pPr>
            <a:r>
              <a:rPr lang="en-US" sz="1600"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mpi_error_code = </a:t>
            </a:r>
            <a:r>
              <a:rPr lang="en-US" sz="1600" b="1" smtClean="0">
                <a:solidFill>
                  <a:schemeClr val="folHlink"/>
                </a:solidFill>
                <a:latin typeface="Courier New" pitchFamily="1" charset="0"/>
                <a:ea typeface="ＭＳ Ｐゴシック" pitchFamily="1" charset="-128"/>
              </a:rPr>
              <a:t>MPI_Init</a:t>
            </a:r>
            <a:r>
              <a:rPr lang="en-US" sz="1600" b="1" smtClean="0">
                <a:solidFill>
                  <a:srgbClr val="000000"/>
                </a:solidFill>
                <a:latin typeface="Courier New" pitchFamily="1" charset="0"/>
                <a:ea typeface="ＭＳ Ｐゴシック" pitchFamily="1" charset="-128"/>
              </a:rPr>
              <a:t>(&amp;argc, &amp;argv);</a:t>
            </a:r>
          </a:p>
          <a:p>
            <a:pPr>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MPI_Comm_rank</a:t>
            </a:r>
            <a:r>
              <a:rPr lang="en-US" sz="1600" b="1" smtClean="0">
                <a:solidFill>
                  <a:srgbClr val="000000"/>
                </a:solidFill>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 &amp;my_rank);</a:t>
            </a:r>
          </a:p>
          <a:p>
            <a:pPr>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MPI_Comm_size</a:t>
            </a:r>
            <a:r>
              <a:rPr lang="en-US" sz="1600" b="1" smtClean="0">
                <a:solidFill>
                  <a:srgbClr val="000000"/>
                </a:solidFill>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 &amp;num_procs);</a:t>
            </a:r>
          </a:p>
          <a:p>
            <a:pPr>
              <a:buFont typeface="Wingdings" pitchFamily="1" charset="2"/>
              <a:buNone/>
            </a:pPr>
            <a:r>
              <a:rPr lang="en-US" sz="1600" b="1" smtClean="0">
                <a:solidFill>
                  <a:srgbClr val="000000"/>
                </a:solidFill>
                <a:latin typeface="Courier New" pitchFamily="1" charset="0"/>
                <a:ea typeface="ＭＳ Ｐゴシック" pitchFamily="1" charset="-128"/>
              </a:rPr>
              <a:t>  if (my_rank != server_rank) {</a:t>
            </a:r>
          </a:p>
          <a:p>
            <a:pPr>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[work of each non-server (worker) process]</a:t>
            </a:r>
          </a:p>
          <a:p>
            <a:pPr>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 /* if (my_rank != server_rank) */</a:t>
            </a:r>
          </a:p>
          <a:p>
            <a:pPr>
              <a:buFont typeface="Wingdings" pitchFamily="1" charset="2"/>
              <a:buNone/>
            </a:pPr>
            <a:r>
              <a:rPr lang="en-US" sz="1600" b="1" smtClean="0">
                <a:solidFill>
                  <a:srgbClr val="000000"/>
                </a:solidFill>
                <a:latin typeface="Courier New" pitchFamily="1" charset="0"/>
                <a:ea typeface="ＭＳ Ｐゴシック" pitchFamily="1" charset="-128"/>
              </a:rPr>
              <a:t>  else {</a:t>
            </a:r>
          </a:p>
          <a:p>
            <a:pPr>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[work of server process]</a:t>
            </a:r>
          </a:p>
          <a:p>
            <a:pPr>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 /* if (my_rank != server_rank)…else */</a:t>
            </a:r>
          </a:p>
          <a:p>
            <a:pPr>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MPI_Finalize</a:t>
            </a:r>
            <a:r>
              <a:rPr lang="en-US" sz="1600" b="1" smtClean="0">
                <a:solidFill>
                  <a:srgbClr val="000000"/>
                </a:solidFill>
                <a:latin typeface="Courier New" pitchFamily="1" charset="0"/>
                <a:ea typeface="ＭＳ Ｐゴシック" pitchFamily="1" charset="-128"/>
              </a:rPr>
              <a:t>();</a:t>
            </a:r>
          </a:p>
          <a:p>
            <a:pPr>
              <a:buFont typeface="Wingdings" pitchFamily="1" charset="2"/>
              <a:buNone/>
            </a:pPr>
            <a:r>
              <a:rPr lang="en-US" sz="1600" b="1" smtClean="0">
                <a:solidFill>
                  <a:srgbClr val="000000"/>
                </a:solidFill>
                <a:latin typeface="Courier New" pitchFamily="1" charset="0"/>
                <a:ea typeface="ＭＳ Ｐゴシック" pitchFamily="1" charset="-128"/>
              </a:rPr>
              <a:t>} /* main */</a:t>
            </a:r>
          </a:p>
        </p:txBody>
      </p:sp>
      <p:sp>
        <p:nvSpPr>
          <p:cNvPr id="7782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77829" name="Slide Number Placeholder 4"/>
          <p:cNvSpPr>
            <a:spLocks noGrp="1"/>
          </p:cNvSpPr>
          <p:nvPr>
            <p:ph type="sldNum" sz="quarter" idx="11"/>
          </p:nvPr>
        </p:nvSpPr>
        <p:spPr>
          <a:noFill/>
        </p:spPr>
        <p:txBody>
          <a:bodyPr/>
          <a:lstStyle/>
          <a:p>
            <a:fld id="{222BB65D-C728-441C-BB3C-2582000EDC86}" type="slidenum">
              <a:rPr lang="en-US"/>
              <a:pPr/>
              <a:t>56</a:t>
            </a:fld>
            <a:endParaRPr lang="en-US"/>
          </a:p>
        </p:txBody>
      </p:sp>
    </p:spTree>
    <p:custDataLst>
      <p:tags r:id="rId1"/>
    </p:custDataLst>
    <p:extLst>
      <p:ext uri="{BB962C8B-B14F-4D97-AF65-F5344CB8AC3E}">
        <p14:creationId xmlns:p14="http://schemas.microsoft.com/office/powerpoint/2010/main" val="104298791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smtClean="0">
                <a:ea typeface="ＭＳ Ｐゴシック" pitchFamily="1" charset="-128"/>
              </a:rPr>
              <a:t>Hello World Client’s Work</a:t>
            </a:r>
          </a:p>
        </p:txBody>
      </p:sp>
      <p:sp>
        <p:nvSpPr>
          <p:cNvPr id="78851" name="Rectangle 3"/>
          <p:cNvSpPr>
            <a:spLocks noGrp="1" noChangeArrowheads="1"/>
          </p:cNvSpPr>
          <p:nvPr>
            <p:ph idx="1"/>
          </p:nvPr>
        </p:nvSpPr>
        <p:spPr/>
        <p:txBody>
          <a:bodyPr/>
          <a:lstStyle/>
          <a:p>
            <a:pPr>
              <a:lnSpc>
                <a:spcPct val="80000"/>
              </a:lnSpc>
              <a:buFont typeface="Wingdings" pitchFamily="1" charset="2"/>
              <a:buNone/>
            </a:pPr>
            <a:r>
              <a:rPr lang="en-US" sz="1600" b="1" i="1" smtClean="0">
                <a:solidFill>
                  <a:schemeClr val="hlink"/>
                </a:solidFill>
                <a:ea typeface="ＭＳ Ｐゴシック" pitchFamily="1" charset="-128"/>
              </a:rPr>
              <a:t>[header file includes]</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int main (int argc, char* argv[])</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a:p>
            <a:pPr>
              <a:lnSpc>
                <a:spcPct val="7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[declarations]</a:t>
            </a:r>
          </a:p>
          <a:p>
            <a:pPr>
              <a:lnSpc>
                <a:spcPct val="80000"/>
              </a:lnSpc>
              <a:buFont typeface="Wingdings" pitchFamily="1" charset="2"/>
              <a:buNone/>
            </a:pPr>
            <a:r>
              <a:rPr lang="en-US" sz="1600" b="1" i="1" smtClean="0">
                <a:ea typeface="ＭＳ Ｐゴシック" pitchFamily="1" charset="-128"/>
              </a:rPr>
              <a:t>    </a:t>
            </a:r>
            <a:r>
              <a:rPr lang="en-US" sz="1600" b="1" i="1" smtClean="0">
                <a:solidFill>
                  <a:schemeClr val="hlink"/>
                </a:solidFill>
                <a:ea typeface="ＭＳ Ｐゴシック" pitchFamily="1" charset="-128"/>
              </a:rPr>
              <a:t>[MPI startup (</a:t>
            </a:r>
            <a:r>
              <a:rPr lang="en-US" sz="1600" b="1" smtClean="0">
                <a:solidFill>
                  <a:schemeClr val="folHlink"/>
                </a:solidFill>
                <a:latin typeface="Courier New" pitchFamily="1" charset="0"/>
                <a:ea typeface="ＭＳ Ｐゴシック" pitchFamily="1" charset="-128"/>
              </a:rPr>
              <a:t>MPI_Init</a:t>
            </a:r>
            <a:r>
              <a:rPr lang="en-US" sz="1600" b="1" smtClean="0">
                <a:ea typeface="ＭＳ Ｐゴシック" pitchFamily="1" charset="-128"/>
              </a:rPr>
              <a:t> </a:t>
            </a:r>
            <a:r>
              <a:rPr lang="en-US" sz="1600" b="1" i="1" smtClean="0">
                <a:solidFill>
                  <a:schemeClr val="hlink"/>
                </a:solidFill>
                <a:ea typeface="ＭＳ Ｐゴシック" pitchFamily="1" charset="-128"/>
              </a:rPr>
              <a:t>etc)]</a:t>
            </a:r>
            <a:endParaRPr lang="en-US" sz="1600" b="1" i="1" smtClean="0">
              <a:solidFill>
                <a:schemeClr val="hlink"/>
              </a:solidFill>
              <a:latin typeface="Courier New" pitchFamily="1" charset="0"/>
              <a:ea typeface="ＭＳ Ｐゴシック" pitchFamily="1" charset="-128"/>
            </a:endParaRPr>
          </a:p>
          <a:p>
            <a:pPr>
              <a:lnSpc>
                <a:spcPct val="7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if (my_rank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sprintf(message, "Greetings from process #%d!",</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my_rank);</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destination = server_rank;</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mpi_error_code =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a:t>
            </a:r>
            <a:r>
              <a:rPr lang="en-US" sz="1600" b="1" smtClean="0">
                <a:solidFill>
                  <a:schemeClr val="folHlink"/>
                </a:solidFill>
                <a:latin typeface="Courier New" pitchFamily="1" charset="0"/>
                <a:ea typeface="ＭＳ Ｐゴシック" pitchFamily="1" charset="-128"/>
              </a:rPr>
              <a:t>MPI_Send</a:t>
            </a:r>
            <a:r>
              <a:rPr lang="en-US" sz="1600" b="1" smtClean="0">
                <a:solidFill>
                  <a:srgbClr val="000000"/>
                </a:solidFill>
                <a:latin typeface="Courier New" pitchFamily="1" charset="0"/>
                <a:ea typeface="ＭＳ Ｐゴシック" pitchFamily="1" charset="-128"/>
              </a:rPr>
              <a:t>(message, strlen(message) + 1, </a:t>
            </a:r>
            <a:r>
              <a:rPr lang="en-US" sz="1600" b="1" smtClean="0">
                <a:solidFill>
                  <a:schemeClr val="folHlink"/>
                </a:solidFill>
                <a:latin typeface="Courier New" pitchFamily="1" charset="0"/>
                <a:ea typeface="ＭＳ Ｐゴシック" pitchFamily="1" charset="-128"/>
              </a:rPr>
              <a:t>MPI_CHAR</a:t>
            </a:r>
            <a:r>
              <a:rPr lang="en-US" sz="1600" b="1"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destination, tag, </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 if (my_rank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else {</a:t>
            </a:r>
          </a:p>
          <a:p>
            <a:pPr>
              <a:lnSpc>
                <a:spcPct val="7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[work of server process]</a:t>
            </a:r>
          </a:p>
          <a:p>
            <a:pPr>
              <a:lnSpc>
                <a:spcPct val="8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 /* if (my_rank != server_rank)…else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MPI_Finalize</a:t>
            </a:r>
            <a:r>
              <a:rPr lang="en-US" sz="1600" b="1"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p:txBody>
      </p:sp>
      <p:sp>
        <p:nvSpPr>
          <p:cNvPr id="7885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78853" name="Slide Number Placeholder 4"/>
          <p:cNvSpPr>
            <a:spLocks noGrp="1"/>
          </p:cNvSpPr>
          <p:nvPr>
            <p:ph type="sldNum" sz="quarter" idx="11"/>
          </p:nvPr>
        </p:nvSpPr>
        <p:spPr>
          <a:noFill/>
        </p:spPr>
        <p:txBody>
          <a:bodyPr/>
          <a:lstStyle/>
          <a:p>
            <a:fld id="{5E9967D7-6BE2-40E8-8991-56472DE95D1F}" type="slidenum">
              <a:rPr lang="en-US"/>
              <a:pPr/>
              <a:t>57</a:t>
            </a:fld>
            <a:endParaRPr lang="en-US"/>
          </a:p>
        </p:txBody>
      </p:sp>
    </p:spTree>
    <p:custDataLst>
      <p:tags r:id="rId1"/>
    </p:custDataLst>
    <p:extLst>
      <p:ext uri="{BB962C8B-B14F-4D97-AF65-F5344CB8AC3E}">
        <p14:creationId xmlns:p14="http://schemas.microsoft.com/office/powerpoint/2010/main" val="340292785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smtClean="0">
                <a:ea typeface="ＭＳ Ｐゴシック" pitchFamily="1" charset="-128"/>
              </a:rPr>
              <a:t>Hello World Server’s Work</a:t>
            </a:r>
          </a:p>
        </p:txBody>
      </p:sp>
      <p:sp>
        <p:nvSpPr>
          <p:cNvPr id="79875" name="Rectangle 3"/>
          <p:cNvSpPr>
            <a:spLocks noGrp="1" noChangeArrowheads="1"/>
          </p:cNvSpPr>
          <p:nvPr>
            <p:ph idx="1"/>
          </p:nvPr>
        </p:nvSpPr>
        <p:spPr>
          <a:xfrm>
            <a:off x="533400" y="1371600"/>
            <a:ext cx="8153400" cy="4724400"/>
          </a:xfrm>
        </p:spPr>
        <p:txBody>
          <a:bodyPr/>
          <a:lstStyle/>
          <a:p>
            <a:pPr>
              <a:buFont typeface="Wingdings" pitchFamily="1" charset="2"/>
              <a:buNone/>
            </a:pPr>
            <a:r>
              <a:rPr lang="en-US" sz="1600" b="1" i="1" smtClean="0">
                <a:solidFill>
                  <a:schemeClr val="hlink"/>
                </a:solidFill>
                <a:ea typeface="ＭＳ Ｐゴシック" pitchFamily="1" charset="-128"/>
              </a:rPr>
              <a:t>[header file includes]</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int main (int argc, char* argv[])</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a:p>
            <a:pPr>
              <a:lnSpc>
                <a:spcPct val="7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[declarations, MPI startup]</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if (my_rank != server_rank) {</a:t>
            </a:r>
          </a:p>
          <a:p>
            <a:pPr>
              <a:lnSpc>
                <a:spcPct val="70000"/>
              </a:lnSpc>
              <a:buFont typeface="Wingdings" pitchFamily="1" charset="2"/>
              <a:buNone/>
            </a:pPr>
            <a:r>
              <a:rPr lang="en-US" sz="1600" b="1" i="1" smtClean="0">
                <a:solidFill>
                  <a:srgbClr val="339933"/>
                </a:solidFill>
                <a:ea typeface="ＭＳ Ｐゴシック" pitchFamily="1" charset="-128"/>
              </a:rPr>
              <a:t>        </a:t>
            </a:r>
            <a:r>
              <a:rPr lang="en-US" sz="1600" b="1" i="1" smtClean="0">
                <a:solidFill>
                  <a:schemeClr val="hlink"/>
                </a:solidFill>
                <a:ea typeface="ＭＳ Ｐゴシック" pitchFamily="1" charset="-128"/>
              </a:rPr>
              <a:t>[work of each client process]</a:t>
            </a:r>
            <a:endParaRPr lang="en-US" sz="1600" b="1" i="1" smtClean="0">
              <a:solidFill>
                <a:schemeClr val="hlink"/>
              </a:solidFill>
              <a:latin typeface="Courier New" pitchFamily="1" charset="0"/>
              <a:ea typeface="ＭＳ Ｐゴシック" pitchFamily="1" charset="-128"/>
            </a:endParaRPr>
          </a:p>
          <a:p>
            <a:pPr>
              <a:lnSpc>
                <a:spcPct val="70000"/>
              </a:lnSpc>
              <a:buFont typeface="Wingdings" pitchFamily="1" charset="2"/>
              <a:buNone/>
            </a:pPr>
            <a:r>
              <a:rPr lang="en-US" sz="1600" b="1" smtClean="0">
                <a:latin typeface="Courier New" pitchFamily="1" charset="0"/>
                <a:ea typeface="ＭＳ Ｐゴシック" pitchFamily="1" charset="-128"/>
              </a:rPr>
              <a:t>  </a:t>
            </a:r>
            <a:r>
              <a:rPr lang="en-US" sz="1600" b="1" smtClean="0">
                <a:solidFill>
                  <a:srgbClr val="000000"/>
                </a:solidFill>
                <a:latin typeface="Courier New" pitchFamily="1" charset="0"/>
                <a:ea typeface="ＭＳ Ｐゴシック" pitchFamily="1" charset="-128"/>
              </a:rPr>
              <a:t>} /* if (my_rank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else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for (source = 0; source &lt; num_procs; source++)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if (source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mpi_error_code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a:t>
            </a:r>
            <a:r>
              <a:rPr lang="en-US" sz="1600" b="1" smtClean="0">
                <a:solidFill>
                  <a:schemeClr val="folHlink"/>
                </a:solidFill>
                <a:latin typeface="Courier New" pitchFamily="1" charset="0"/>
                <a:ea typeface="ＭＳ Ｐゴシック" pitchFamily="1" charset="-128"/>
              </a:rPr>
              <a:t>MPI_Recv</a:t>
            </a:r>
            <a:r>
              <a:rPr lang="en-US" sz="1600" b="1" smtClean="0">
                <a:solidFill>
                  <a:srgbClr val="000000"/>
                </a:solidFill>
                <a:latin typeface="Courier New" pitchFamily="1" charset="0"/>
                <a:ea typeface="ＭＳ Ｐゴシック" pitchFamily="1" charset="-128"/>
              </a:rPr>
              <a:t>(message, maximum_message_length + 1,</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a:t>
            </a:r>
            <a:r>
              <a:rPr lang="en-US" sz="1600" b="1" smtClean="0">
                <a:solidFill>
                  <a:schemeClr val="folHlink"/>
                </a:solidFill>
                <a:latin typeface="Courier New" pitchFamily="1" charset="0"/>
                <a:ea typeface="ＭＳ Ｐゴシック" pitchFamily="1" charset="-128"/>
              </a:rPr>
              <a:t>MPI_CHAR</a:t>
            </a:r>
            <a:r>
              <a:rPr lang="en-US" sz="1600" b="1" smtClean="0">
                <a:solidFill>
                  <a:srgbClr val="000000"/>
                </a:solidFill>
                <a:latin typeface="Courier New" pitchFamily="1" charset="0"/>
                <a:ea typeface="ＭＳ Ｐゴシック" pitchFamily="1" charset="-128"/>
              </a:rPr>
              <a:t>, source, tag, </a:t>
            </a:r>
            <a:r>
              <a:rPr lang="en-US" sz="1600" b="1" smtClean="0">
                <a:solidFill>
                  <a:schemeClr val="folHlink"/>
                </a:solidFill>
                <a:latin typeface="Courier New" pitchFamily="1" charset="0"/>
                <a:ea typeface="ＭＳ Ｐゴシック" pitchFamily="1" charset="-128"/>
              </a:rPr>
              <a:t>MPI_COMM_WORLD</a:t>
            </a:r>
            <a:r>
              <a:rPr lang="en-US" sz="1600" b="1"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fprintf(stderr, "%s\n", message);</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 if (source != server_rank)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 for source */</a:t>
            </a:r>
          </a:p>
          <a:p>
            <a:pPr>
              <a:lnSpc>
                <a:spcPct val="70000"/>
              </a:lnSpc>
              <a:buFont typeface="Wingdings" pitchFamily="1" charset="2"/>
              <a:buNone/>
            </a:pPr>
            <a:r>
              <a:rPr lang="en-US" sz="1600" b="1" smtClean="0">
                <a:solidFill>
                  <a:srgbClr val="000000"/>
                </a:solidFill>
                <a:latin typeface="Courier New" pitchFamily="1" charset="0"/>
                <a:ea typeface="ＭＳ Ｐゴシック" pitchFamily="1" charset="-128"/>
              </a:rPr>
              <a:t>  } /* if (my_rank != server_rank)…else */</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mpi_error_code = </a:t>
            </a:r>
            <a:r>
              <a:rPr lang="en-US" sz="1600" b="1" smtClean="0">
                <a:solidFill>
                  <a:schemeClr val="folHlink"/>
                </a:solidFill>
                <a:latin typeface="Courier New" pitchFamily="1" charset="0"/>
                <a:ea typeface="ＭＳ Ｐゴシック" pitchFamily="1" charset="-128"/>
              </a:rPr>
              <a:t>MPI_Finalize</a:t>
            </a:r>
            <a:r>
              <a:rPr lang="en-US" sz="1600" b="1"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 main */</a:t>
            </a:r>
          </a:p>
        </p:txBody>
      </p:sp>
      <p:sp>
        <p:nvSpPr>
          <p:cNvPr id="7987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79877" name="Slide Number Placeholder 4"/>
          <p:cNvSpPr>
            <a:spLocks noGrp="1"/>
          </p:cNvSpPr>
          <p:nvPr>
            <p:ph type="sldNum" sz="quarter" idx="11"/>
          </p:nvPr>
        </p:nvSpPr>
        <p:spPr>
          <a:noFill/>
        </p:spPr>
        <p:txBody>
          <a:bodyPr/>
          <a:lstStyle/>
          <a:p>
            <a:fld id="{7C6A2687-E2B2-47ED-A228-1433FA7342C0}" type="slidenum">
              <a:rPr lang="en-US"/>
              <a:pPr/>
              <a:t>58</a:t>
            </a:fld>
            <a:endParaRPr lang="en-US"/>
          </a:p>
        </p:txBody>
      </p:sp>
    </p:spTree>
    <p:custDataLst>
      <p:tags r:id="rId1"/>
    </p:custDataLst>
    <p:extLst>
      <p:ext uri="{BB962C8B-B14F-4D97-AF65-F5344CB8AC3E}">
        <p14:creationId xmlns:p14="http://schemas.microsoft.com/office/powerpoint/2010/main" val="225758191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z="3600" smtClean="0">
                <a:ea typeface="ＭＳ Ｐゴシック" pitchFamily="1" charset="-128"/>
              </a:rPr>
              <a:t>How an MPI Run Works</a:t>
            </a:r>
          </a:p>
        </p:txBody>
      </p:sp>
      <p:sp>
        <p:nvSpPr>
          <p:cNvPr id="80899" name="Rectangle 3"/>
          <p:cNvSpPr>
            <a:spLocks noGrp="1" noChangeArrowheads="1"/>
          </p:cNvSpPr>
          <p:nvPr>
            <p:ph idx="1"/>
          </p:nvPr>
        </p:nvSpPr>
        <p:spPr/>
        <p:txBody>
          <a:bodyPr/>
          <a:lstStyle/>
          <a:p>
            <a:r>
              <a:rPr lang="en-US" smtClean="0">
                <a:ea typeface="ＭＳ Ｐゴシック" pitchFamily="1" charset="-128"/>
              </a:rPr>
              <a:t>Every process gets a copy of the executable:                </a:t>
            </a:r>
            <a:r>
              <a:rPr lang="en-US" b="1" i="1" u="sng" smtClean="0">
                <a:ea typeface="ＭＳ Ｐゴシック" pitchFamily="1" charset="-128"/>
              </a:rPr>
              <a:t>Single Program, Multiple Data</a:t>
            </a:r>
            <a:r>
              <a:rPr lang="en-US" smtClean="0">
                <a:ea typeface="ＭＳ Ｐゴシック" pitchFamily="1" charset="-128"/>
              </a:rPr>
              <a:t> (SPMD).</a:t>
            </a:r>
          </a:p>
          <a:p>
            <a:r>
              <a:rPr lang="en-US" smtClean="0">
                <a:ea typeface="ＭＳ Ｐゴシック" pitchFamily="1" charset="-128"/>
              </a:rPr>
              <a:t>They all start executing it.</a:t>
            </a:r>
          </a:p>
          <a:p>
            <a:r>
              <a:rPr lang="en-US" smtClean="0">
                <a:ea typeface="ＭＳ Ｐゴシック" pitchFamily="1" charset="-128"/>
              </a:rPr>
              <a:t>Each looks at its own rank to determine which part of the problem to work on.</a:t>
            </a:r>
          </a:p>
          <a:p>
            <a:r>
              <a:rPr lang="en-US" smtClean="0">
                <a:ea typeface="ＭＳ Ｐゴシック" pitchFamily="1" charset="-128"/>
              </a:rPr>
              <a:t>Each process works </a:t>
            </a:r>
            <a:r>
              <a:rPr lang="en-US" b="1" u="sng" smtClean="0">
                <a:ea typeface="ＭＳ Ｐゴシック" pitchFamily="1" charset="-128"/>
              </a:rPr>
              <a:t>completely independently</a:t>
            </a:r>
            <a:r>
              <a:rPr lang="en-US" smtClean="0">
                <a:ea typeface="ＭＳ Ｐゴシック" pitchFamily="1" charset="-128"/>
              </a:rPr>
              <a:t> of the other processes, except when communicating.</a:t>
            </a:r>
          </a:p>
        </p:txBody>
      </p:sp>
      <p:sp>
        <p:nvSpPr>
          <p:cNvPr id="8090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80901" name="Slide Number Placeholder 4"/>
          <p:cNvSpPr>
            <a:spLocks noGrp="1"/>
          </p:cNvSpPr>
          <p:nvPr>
            <p:ph type="sldNum" sz="quarter" idx="11"/>
          </p:nvPr>
        </p:nvSpPr>
        <p:spPr>
          <a:noFill/>
        </p:spPr>
        <p:txBody>
          <a:bodyPr/>
          <a:lstStyle/>
          <a:p>
            <a:fld id="{2FAEDFFF-BB7C-4CA0-B563-D51E0C64E85E}" type="slidenum">
              <a:rPr lang="en-US"/>
              <a:pPr/>
              <a:t>59</a:t>
            </a:fld>
            <a:endParaRPr lang="en-US"/>
          </a:p>
        </p:txBody>
      </p:sp>
    </p:spTree>
    <p:extLst>
      <p:ext uri="{BB962C8B-B14F-4D97-AF65-F5344CB8AC3E}">
        <p14:creationId xmlns:p14="http://schemas.microsoft.com/office/powerpoint/2010/main" val="495455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Wowza</a:t>
            </a:r>
            <a:r>
              <a:rPr lang="en-US" dirty="0" smtClean="0"/>
              <a:t> #2</a:t>
            </a:r>
            <a:endParaRPr lang="en-US" dirty="0"/>
          </a:p>
        </p:txBody>
      </p:sp>
      <p:sp>
        <p:nvSpPr>
          <p:cNvPr id="3" name="Content Placeholder 2"/>
          <p:cNvSpPr>
            <a:spLocks noGrp="1"/>
          </p:cNvSpPr>
          <p:nvPr>
            <p:ph idx="1"/>
          </p:nvPr>
        </p:nvSpPr>
        <p:spPr/>
        <p:txBody>
          <a:bodyPr/>
          <a:lstStyle/>
          <a:p>
            <a:pPr marL="0" indent="0">
              <a:buNone/>
            </a:pPr>
            <a:r>
              <a:rPr lang="en-US" dirty="0" err="1" smtClean="0"/>
              <a:t>Wowza</a:t>
            </a:r>
            <a:r>
              <a:rPr lang="en-US" dirty="0" smtClean="0"/>
              <a:t> has been tested on multiple browsers on each of:</a:t>
            </a:r>
          </a:p>
          <a:p>
            <a:r>
              <a:rPr lang="en-US" dirty="0" smtClean="0"/>
              <a:t>Windows (7 and 8): IE, Firefox, Chrome, Opera, Safari</a:t>
            </a:r>
          </a:p>
          <a:p>
            <a:r>
              <a:rPr lang="en-US" dirty="0" err="1" smtClean="0"/>
              <a:t>MacOS</a:t>
            </a:r>
            <a:r>
              <a:rPr lang="en-US" dirty="0" smtClean="0"/>
              <a:t> X: Safari, Firefox</a:t>
            </a:r>
          </a:p>
          <a:p>
            <a:r>
              <a:rPr lang="en-US" dirty="0" smtClean="0"/>
              <a:t>Linux: Firefox, Opera</a:t>
            </a:r>
          </a:p>
          <a:p>
            <a:pPr marL="0" indent="0">
              <a:buNone/>
            </a:pPr>
            <a:r>
              <a:rPr lang="en-US" dirty="0" smtClean="0"/>
              <a:t>We’ve also successfully tested it on devices with:</a:t>
            </a:r>
          </a:p>
          <a:p>
            <a:r>
              <a:rPr lang="en-US" dirty="0" smtClean="0"/>
              <a:t>Android</a:t>
            </a:r>
          </a:p>
          <a:p>
            <a:r>
              <a:rPr lang="en-US" dirty="0" err="1" smtClean="0"/>
              <a:t>iOS</a:t>
            </a:r>
            <a:endParaRPr lang="en-US" dirty="0" smtClean="0"/>
          </a:p>
          <a:p>
            <a:pPr marL="0" indent="0">
              <a:buNone/>
            </a:pPr>
            <a:r>
              <a:rPr lang="en-US" dirty="0" smtClean="0"/>
              <a:t>However, we make no representations on the likelihood of it working on your device, because we don’t know which versions of Android or </a:t>
            </a:r>
            <a:r>
              <a:rPr lang="en-US" dirty="0" err="1" smtClean="0"/>
              <a:t>iOS</a:t>
            </a:r>
            <a:r>
              <a:rPr lang="en-US" dirty="0" smtClean="0"/>
              <a:t> it might or might not work with.</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Distributed </a:t>
            </a:r>
            <a:r>
              <a:rPr lang="en-US" dirty="0" err="1" smtClean="0"/>
              <a:t>Mem</a:t>
            </a:r>
            <a:endParaRPr lang="en-US" dirty="0" smtClean="0"/>
          </a:p>
          <a:p>
            <a:pPr>
              <a:defRPr/>
            </a:pPr>
            <a:r>
              <a:rPr lang="en-US" dirty="0" smtClean="0"/>
              <a:t>Tue </a:t>
            </a:r>
            <a:r>
              <a:rPr lang="en-US" dirty="0" smtClean="0"/>
              <a:t>Feb 26 </a:t>
            </a:r>
            <a:r>
              <a:rPr lang="en-US" dirty="0" smtClean="0"/>
              <a:t>2013</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6</a:t>
            </a:fld>
            <a:endParaRPr lang="en-US"/>
          </a:p>
        </p:txBody>
      </p:sp>
    </p:spTree>
    <p:extLst>
      <p:ext uri="{BB962C8B-B14F-4D97-AF65-F5344CB8AC3E}">
        <p14:creationId xmlns:p14="http://schemas.microsoft.com/office/powerpoint/2010/main" val="3953028102"/>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smtClean="0">
                <a:ea typeface="ＭＳ Ｐゴシック" pitchFamily="1" charset="-128"/>
              </a:rPr>
              <a:t>Compiling and Running</a:t>
            </a:r>
          </a:p>
        </p:txBody>
      </p:sp>
      <p:sp>
        <p:nvSpPr>
          <p:cNvPr id="81923" name="Rectangle 3"/>
          <p:cNvSpPr>
            <a:spLocks noGrp="1" noChangeArrowheads="1"/>
          </p:cNvSpPr>
          <p:nvPr>
            <p:ph idx="1"/>
          </p:nvPr>
        </p:nvSpPr>
        <p:spPr>
          <a:xfrm>
            <a:off x="609600" y="1219200"/>
            <a:ext cx="7924800" cy="4648200"/>
          </a:xfrm>
        </p:spPr>
        <p:txBody>
          <a:bodyPr/>
          <a:lstStyle/>
          <a:p>
            <a:pPr>
              <a:spcBef>
                <a:spcPts val="0"/>
              </a:spcBef>
              <a:buFont typeface="Wingdings" pitchFamily="1" charset="2"/>
              <a:buNone/>
            </a:pPr>
            <a:endParaRPr lang="en-US" sz="1600" b="1" dirty="0" smtClean="0">
              <a:latin typeface="Courier New" pitchFamily="1" charset="0"/>
              <a:ea typeface="ＭＳ Ｐゴシック" pitchFamily="1" charset="-128"/>
            </a:endParaRPr>
          </a:p>
          <a:p>
            <a:pPr>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solidFill>
                  <a:schemeClr val="folHlink"/>
                </a:solidFill>
                <a:latin typeface="Courier New" pitchFamily="1" charset="0"/>
                <a:ea typeface="ＭＳ Ｐゴシック" pitchFamily="1" charset="-128"/>
              </a:rPr>
              <a:t>mpicc</a:t>
            </a:r>
            <a:r>
              <a:rPr lang="en-US" sz="1600" b="1" dirty="0" smtClean="0">
                <a:latin typeface="Courier New" pitchFamily="1" charset="0"/>
                <a:ea typeface="ＭＳ Ｐゴシック" pitchFamily="1" charset="-128"/>
              </a:rPr>
              <a:t>  -o  </a:t>
            </a:r>
            <a:r>
              <a:rPr lang="en-US" sz="1600" b="1" dirty="0" err="1" smtClean="0">
                <a:latin typeface="Courier New" pitchFamily="1" charset="0"/>
                <a:ea typeface="ＭＳ Ｐゴシック" pitchFamily="1" charset="-128"/>
              </a:rPr>
              <a:t>hello_world_mpi</a:t>
            </a: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greeting.c</a:t>
            </a:r>
            <a:endParaRPr lang="en-US" sz="1600" b="1" dirty="0" smtClean="0">
              <a:solidFill>
                <a:srgbClr val="0000CC"/>
              </a:solidFill>
              <a:latin typeface="Courier New" pitchFamily="1" charset="0"/>
              <a:ea typeface="ＭＳ Ｐゴシック" pitchFamily="1" charset="-128"/>
            </a:endParaRPr>
          </a:p>
          <a:p>
            <a:pPr>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solidFill>
                  <a:srgbClr val="0000CC"/>
                </a:solidFill>
                <a:latin typeface="Courier New" pitchFamily="1" charset="0"/>
                <a:ea typeface="ＭＳ Ｐゴシック" pitchFamily="1" charset="-128"/>
              </a:rPr>
              <a:t>mpirun</a:t>
            </a:r>
            <a:r>
              <a:rPr lang="en-US" sz="1600" b="1" dirty="0" smtClean="0">
                <a:latin typeface="Courier New" pitchFamily="1" charset="0"/>
                <a:ea typeface="ＭＳ Ｐゴシック" pitchFamily="1" charset="-128"/>
              </a:rPr>
              <a:t>  </a:t>
            </a:r>
            <a:r>
              <a:rPr lang="en-US" sz="1600" b="1" dirty="0" smtClean="0">
                <a:solidFill>
                  <a:srgbClr val="0000CC"/>
                </a:solidFill>
                <a:latin typeface="Courier New" pitchFamily="1" charset="0"/>
                <a:ea typeface="ＭＳ Ｐゴシック" pitchFamily="1" charset="-128"/>
              </a:rPr>
              <a:t>-</a:t>
            </a:r>
            <a:r>
              <a:rPr lang="en-US" sz="1600" b="1" dirty="0" err="1" smtClean="0">
                <a:solidFill>
                  <a:srgbClr val="0000CC"/>
                </a:solidFill>
                <a:latin typeface="Courier New" pitchFamily="1" charset="0"/>
                <a:ea typeface="ＭＳ Ｐゴシック" pitchFamily="1" charset="-128"/>
              </a:rPr>
              <a:t>np</a:t>
            </a:r>
            <a:r>
              <a:rPr lang="en-US" sz="1600" b="1" dirty="0" smtClean="0">
                <a:latin typeface="Courier New" pitchFamily="1" charset="0"/>
                <a:ea typeface="ＭＳ Ｐゴシック" pitchFamily="1" charset="-128"/>
              </a:rPr>
              <a:t>  1  </a:t>
            </a:r>
            <a:r>
              <a:rPr lang="en-US" sz="1600" b="1" dirty="0" err="1" smtClean="0">
                <a:latin typeface="Courier New" pitchFamily="1" charset="0"/>
                <a:ea typeface="ＭＳ Ｐゴシック" pitchFamily="1" charset="-128"/>
              </a:rPr>
              <a:t>hello_world_mpi</a:t>
            </a:r>
            <a:endParaRPr lang="en-US" sz="1600" b="1" dirty="0" smtClean="0">
              <a:latin typeface="Courier New" pitchFamily="1" charset="0"/>
              <a:ea typeface="ＭＳ Ｐゴシック" pitchFamily="1" charset="-128"/>
            </a:endParaRPr>
          </a:p>
          <a:p>
            <a:pPr>
              <a:lnSpc>
                <a:spcPct val="15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solidFill>
                  <a:srgbClr val="0000CC"/>
                </a:solidFill>
                <a:latin typeface="Courier New" pitchFamily="1" charset="0"/>
                <a:ea typeface="ＭＳ Ｐゴシック" pitchFamily="1" charset="-128"/>
              </a:rPr>
              <a:t>mpirun</a:t>
            </a:r>
            <a:r>
              <a:rPr lang="en-US" sz="1600" b="1" dirty="0" smtClean="0">
                <a:solidFill>
                  <a:srgbClr val="0000CC"/>
                </a:solidFill>
                <a:latin typeface="Courier New" pitchFamily="1" charset="0"/>
                <a:ea typeface="ＭＳ Ｐゴシック" pitchFamily="1" charset="-128"/>
              </a:rPr>
              <a:t>  -</a:t>
            </a:r>
            <a:r>
              <a:rPr lang="en-US" sz="1600" b="1" dirty="0" err="1" smtClean="0">
                <a:solidFill>
                  <a:srgbClr val="0000CC"/>
                </a:solidFill>
                <a:latin typeface="Courier New" pitchFamily="1" charset="0"/>
                <a:ea typeface="ＭＳ Ｐゴシック" pitchFamily="1" charset="-128"/>
              </a:rPr>
              <a:t>np</a:t>
            </a:r>
            <a:r>
              <a:rPr lang="en-US" sz="1600" b="1" dirty="0" smtClean="0">
                <a:latin typeface="Courier New" pitchFamily="1" charset="0"/>
                <a:ea typeface="ＭＳ Ｐゴシック" pitchFamily="1" charset="-128"/>
              </a:rPr>
              <a:t>  2  </a:t>
            </a:r>
            <a:r>
              <a:rPr lang="en-US" sz="1600" b="1" dirty="0" err="1" smtClean="0">
                <a:latin typeface="Courier New" pitchFamily="1" charset="0"/>
                <a:ea typeface="ＭＳ Ｐゴシック" pitchFamily="1" charset="-128"/>
              </a:rPr>
              <a:t>hello_world_mpi</a:t>
            </a:r>
            <a:endParaRPr lang="en-US" sz="1600" b="1" dirty="0" smtClean="0">
              <a:latin typeface="Courier New" pitchFamily="1" charset="0"/>
              <a:ea typeface="ＭＳ Ｐゴシック" pitchFamily="1" charset="-128"/>
            </a:endParaRPr>
          </a:p>
          <a:p>
            <a:pPr>
              <a:spcBef>
                <a:spcPts val="0"/>
              </a:spcBef>
              <a:buFont typeface="Wingdings" pitchFamily="1" charset="2"/>
              <a:buNone/>
            </a:pPr>
            <a:r>
              <a:rPr lang="en-US" sz="1600" b="1" dirty="0" smtClean="0">
                <a:latin typeface="Courier New" pitchFamily="1" charset="0"/>
                <a:ea typeface="ＭＳ Ｐゴシック" pitchFamily="1" charset="-128"/>
              </a:rPr>
              <a:t>Greetings from process #1!</a:t>
            </a:r>
          </a:p>
          <a:p>
            <a:pPr>
              <a:lnSpc>
                <a:spcPct val="15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solidFill>
                  <a:srgbClr val="0000CC"/>
                </a:solidFill>
                <a:latin typeface="Courier New" pitchFamily="1" charset="0"/>
                <a:ea typeface="ＭＳ Ｐゴシック" pitchFamily="1" charset="-128"/>
              </a:rPr>
              <a:t>mpirun</a:t>
            </a:r>
            <a:r>
              <a:rPr lang="en-US" sz="1600" b="1" dirty="0" smtClean="0">
                <a:solidFill>
                  <a:srgbClr val="0000CC"/>
                </a:solidFill>
                <a:latin typeface="Courier New" pitchFamily="1" charset="0"/>
                <a:ea typeface="ＭＳ Ｐゴシック" pitchFamily="1" charset="-128"/>
              </a:rPr>
              <a:t>  -</a:t>
            </a:r>
            <a:r>
              <a:rPr lang="en-US" sz="1600" b="1" dirty="0" err="1" smtClean="0">
                <a:solidFill>
                  <a:srgbClr val="0000CC"/>
                </a:solidFill>
                <a:latin typeface="Courier New" pitchFamily="1" charset="0"/>
                <a:ea typeface="ＭＳ Ｐゴシック" pitchFamily="1" charset="-128"/>
              </a:rPr>
              <a:t>np</a:t>
            </a:r>
            <a:r>
              <a:rPr lang="en-US" sz="1600" b="1" dirty="0" smtClean="0">
                <a:latin typeface="Courier New" pitchFamily="1" charset="0"/>
                <a:ea typeface="ＭＳ Ｐゴシック" pitchFamily="1" charset="-128"/>
              </a:rPr>
              <a:t>  3  </a:t>
            </a:r>
            <a:r>
              <a:rPr lang="en-US" sz="1600" b="1" dirty="0" err="1" smtClean="0">
                <a:latin typeface="Courier New" pitchFamily="1" charset="0"/>
                <a:ea typeface="ＭＳ Ｐゴシック" pitchFamily="1" charset="-128"/>
              </a:rPr>
              <a:t>hello_world_mpi</a:t>
            </a:r>
            <a:endParaRPr lang="en-US" sz="1600" b="1" dirty="0" smtClean="0">
              <a:latin typeface="Courier New" pitchFamily="1" charset="0"/>
              <a:ea typeface="ＭＳ Ｐゴシック" pitchFamily="1" charset="-128"/>
            </a:endParaRPr>
          </a:p>
          <a:p>
            <a:pPr>
              <a:spcBef>
                <a:spcPts val="0"/>
              </a:spcBef>
              <a:buFont typeface="Wingdings" pitchFamily="1" charset="2"/>
              <a:buNone/>
            </a:pPr>
            <a:r>
              <a:rPr lang="en-US" sz="1600" b="1" dirty="0" smtClean="0">
                <a:latin typeface="Courier New" pitchFamily="1" charset="0"/>
                <a:ea typeface="ＭＳ Ｐゴシック" pitchFamily="1" charset="-128"/>
              </a:rPr>
              <a:t>Greetings from process #1!</a:t>
            </a:r>
          </a:p>
          <a:p>
            <a:pPr>
              <a:spcBef>
                <a:spcPts val="0"/>
              </a:spcBef>
              <a:buFont typeface="Wingdings" pitchFamily="1" charset="2"/>
              <a:buNone/>
            </a:pPr>
            <a:r>
              <a:rPr lang="en-US" sz="1600" b="1" dirty="0" smtClean="0">
                <a:latin typeface="Courier New" pitchFamily="1" charset="0"/>
                <a:ea typeface="ＭＳ Ｐゴシック" pitchFamily="1" charset="-128"/>
              </a:rPr>
              <a:t>Greetings from process #2!</a:t>
            </a:r>
          </a:p>
          <a:p>
            <a:pPr>
              <a:lnSpc>
                <a:spcPct val="150000"/>
              </a:lnSpc>
              <a:spcBef>
                <a:spcPts val="0"/>
              </a:spcBef>
              <a:buFont typeface="Wingdings" pitchFamily="1" charset="2"/>
              <a:buNone/>
            </a:pPr>
            <a:r>
              <a:rPr lang="en-US" sz="1600" b="1" dirty="0" smtClean="0">
                <a:latin typeface="Courier New" pitchFamily="1" charset="0"/>
                <a:ea typeface="ＭＳ Ｐゴシック" pitchFamily="1" charset="-128"/>
              </a:rPr>
              <a:t>% </a:t>
            </a:r>
            <a:r>
              <a:rPr lang="en-US" sz="1600" b="1" dirty="0" err="1" smtClean="0">
                <a:solidFill>
                  <a:srgbClr val="0000CC"/>
                </a:solidFill>
                <a:latin typeface="Courier New" pitchFamily="1" charset="0"/>
                <a:ea typeface="ＭＳ Ｐゴシック" pitchFamily="1" charset="-128"/>
              </a:rPr>
              <a:t>mpirun</a:t>
            </a:r>
            <a:r>
              <a:rPr lang="en-US" sz="1600" b="1" dirty="0" smtClean="0">
                <a:solidFill>
                  <a:srgbClr val="0000CC"/>
                </a:solidFill>
                <a:latin typeface="Courier New" pitchFamily="1" charset="0"/>
                <a:ea typeface="ＭＳ Ｐゴシック" pitchFamily="1" charset="-128"/>
              </a:rPr>
              <a:t>  -</a:t>
            </a:r>
            <a:r>
              <a:rPr lang="en-US" sz="1600" b="1" dirty="0" err="1" smtClean="0">
                <a:solidFill>
                  <a:srgbClr val="0000CC"/>
                </a:solidFill>
                <a:latin typeface="Courier New" pitchFamily="1" charset="0"/>
                <a:ea typeface="ＭＳ Ｐゴシック" pitchFamily="1" charset="-128"/>
              </a:rPr>
              <a:t>np</a:t>
            </a:r>
            <a:r>
              <a:rPr lang="en-US" sz="1600" b="1" dirty="0" smtClean="0">
                <a:latin typeface="Courier New" pitchFamily="1" charset="0"/>
                <a:ea typeface="ＭＳ Ｐゴシック" pitchFamily="1" charset="-128"/>
              </a:rPr>
              <a:t>  4  </a:t>
            </a:r>
            <a:r>
              <a:rPr lang="en-US" sz="1600" b="1" dirty="0" err="1" smtClean="0">
                <a:latin typeface="Courier New" pitchFamily="1" charset="0"/>
                <a:ea typeface="ＭＳ Ｐゴシック" pitchFamily="1" charset="-128"/>
              </a:rPr>
              <a:t>hello_world_mpi</a:t>
            </a:r>
            <a:endParaRPr lang="en-US" sz="1600" b="1" dirty="0" smtClean="0">
              <a:latin typeface="Courier New" pitchFamily="1" charset="0"/>
              <a:ea typeface="ＭＳ Ｐゴシック" pitchFamily="1" charset="-128"/>
            </a:endParaRPr>
          </a:p>
          <a:p>
            <a:pPr>
              <a:spcBef>
                <a:spcPts val="0"/>
              </a:spcBef>
              <a:buFont typeface="Wingdings" pitchFamily="1" charset="2"/>
              <a:buNone/>
            </a:pPr>
            <a:r>
              <a:rPr lang="en-US" sz="1600" b="1" dirty="0" smtClean="0">
                <a:latin typeface="Courier New" pitchFamily="1" charset="0"/>
                <a:ea typeface="ＭＳ Ｐゴシック" pitchFamily="1" charset="-128"/>
              </a:rPr>
              <a:t>Greetings from process #1!</a:t>
            </a:r>
          </a:p>
          <a:p>
            <a:pPr>
              <a:spcBef>
                <a:spcPts val="0"/>
              </a:spcBef>
              <a:buFont typeface="Wingdings" pitchFamily="1" charset="2"/>
              <a:buNone/>
            </a:pPr>
            <a:r>
              <a:rPr lang="en-US" sz="1600" b="1" dirty="0" smtClean="0">
                <a:latin typeface="Courier New" pitchFamily="1" charset="0"/>
                <a:ea typeface="ＭＳ Ｐゴシック" pitchFamily="1" charset="-128"/>
              </a:rPr>
              <a:t>Greetings from process #2!</a:t>
            </a:r>
          </a:p>
          <a:p>
            <a:pPr>
              <a:spcBef>
                <a:spcPts val="0"/>
              </a:spcBef>
              <a:buFont typeface="Wingdings" pitchFamily="1" charset="2"/>
              <a:buNone/>
            </a:pPr>
            <a:r>
              <a:rPr lang="en-US" sz="1600" b="1" dirty="0" smtClean="0">
                <a:latin typeface="Courier New" pitchFamily="1" charset="0"/>
                <a:ea typeface="ＭＳ Ｐゴシック" pitchFamily="1" charset="-128"/>
              </a:rPr>
              <a:t>Greetings from process #3!</a:t>
            </a:r>
          </a:p>
          <a:p>
            <a:pPr>
              <a:buFont typeface="Wingdings" pitchFamily="1" charset="2"/>
              <a:buNone/>
            </a:pPr>
            <a:r>
              <a:rPr lang="en-US" b="1" u="sng" dirty="0" smtClean="0">
                <a:ea typeface="ＭＳ Ｐゴシック" pitchFamily="1" charset="-128"/>
              </a:rPr>
              <a:t>Note</a:t>
            </a:r>
            <a:r>
              <a:rPr lang="en-US" dirty="0" smtClean="0">
                <a:ea typeface="ＭＳ Ｐゴシック" pitchFamily="1" charset="-128"/>
              </a:rPr>
              <a:t>:  The compile command and the run command vary from platform to platform.</a:t>
            </a:r>
          </a:p>
          <a:p>
            <a:pPr>
              <a:buFont typeface="Wingdings" pitchFamily="1" charset="2"/>
              <a:buNone/>
            </a:pPr>
            <a:r>
              <a:rPr lang="en-US" dirty="0" smtClean="0">
                <a:ea typeface="ＭＳ Ｐゴシック" pitchFamily="1" charset="-128"/>
              </a:rPr>
              <a:t>This </a:t>
            </a:r>
            <a:r>
              <a:rPr lang="en-US" b="1" u="sng" dirty="0" smtClean="0">
                <a:ea typeface="ＭＳ Ｐゴシック" pitchFamily="1" charset="-128"/>
              </a:rPr>
              <a:t>ISN’T</a:t>
            </a:r>
            <a:r>
              <a:rPr lang="en-US" dirty="0" smtClean="0">
                <a:ea typeface="ＭＳ Ｐゴシック" pitchFamily="1" charset="-128"/>
              </a:rPr>
              <a:t> how you run MPI on </a:t>
            </a:r>
            <a:r>
              <a:rPr lang="en-US" dirty="0" smtClean="0">
                <a:ea typeface="ＭＳ Ｐゴシック" pitchFamily="1" charset="-128"/>
              </a:rPr>
              <a:t>Boomer.</a:t>
            </a:r>
            <a:endParaRPr lang="en-US" dirty="0" smtClean="0">
              <a:ea typeface="ＭＳ Ｐゴシック" pitchFamily="1" charset="-128"/>
            </a:endParaRPr>
          </a:p>
        </p:txBody>
      </p:sp>
      <p:sp>
        <p:nvSpPr>
          <p:cNvPr id="8192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81925" name="Slide Number Placeholder 4"/>
          <p:cNvSpPr>
            <a:spLocks noGrp="1"/>
          </p:cNvSpPr>
          <p:nvPr>
            <p:ph type="sldNum" sz="quarter" idx="11"/>
          </p:nvPr>
        </p:nvSpPr>
        <p:spPr>
          <a:noFill/>
        </p:spPr>
        <p:txBody>
          <a:bodyPr/>
          <a:lstStyle/>
          <a:p>
            <a:fld id="{E3218AC9-D008-4CC9-BF00-170D60859C31}" type="slidenum">
              <a:rPr lang="en-US"/>
              <a:pPr/>
              <a:t>60</a:t>
            </a:fld>
            <a:endParaRPr lang="en-US"/>
          </a:p>
        </p:txBody>
      </p:sp>
    </p:spTree>
    <p:custDataLst>
      <p:tags r:id="rId1"/>
    </p:custDataLst>
    <p:extLst>
      <p:ext uri="{BB962C8B-B14F-4D97-AF65-F5344CB8AC3E}">
        <p14:creationId xmlns:p14="http://schemas.microsoft.com/office/powerpoint/2010/main" val="117487926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smtClean="0">
                <a:ea typeface="ＭＳ Ｐゴシック" pitchFamily="1" charset="-128"/>
              </a:rPr>
              <a:t>Why is Rank #0 the Server?</a:t>
            </a:r>
          </a:p>
        </p:txBody>
      </p:sp>
      <p:sp>
        <p:nvSpPr>
          <p:cNvPr id="82947" name="Rectangle 3"/>
          <p:cNvSpPr>
            <a:spLocks noGrp="1" noChangeArrowheads="1"/>
          </p:cNvSpPr>
          <p:nvPr>
            <p:ph idx="1"/>
          </p:nvPr>
        </p:nvSpPr>
        <p:spPr/>
        <p:txBody>
          <a:bodyPr/>
          <a:lstStyle/>
          <a:p>
            <a:pPr>
              <a:lnSpc>
                <a:spcPct val="80000"/>
              </a:lnSpc>
              <a:buFont typeface="Wingdings" pitchFamily="1" charset="2"/>
              <a:buNone/>
            </a:pPr>
            <a:r>
              <a:rPr lang="en-US" b="1" smtClean="0">
                <a:solidFill>
                  <a:srgbClr val="000000"/>
                </a:solidFill>
                <a:latin typeface="Courier New" pitchFamily="1" charset="0"/>
                <a:ea typeface="ＭＳ Ｐゴシック" pitchFamily="1" charset="-128"/>
              </a:rPr>
              <a:t> const int server_rank = 0;</a:t>
            </a:r>
            <a:endParaRPr lang="en-US" smtClean="0">
              <a:solidFill>
                <a:srgbClr val="000000"/>
              </a:solidFill>
              <a:ea typeface="ＭＳ Ｐゴシック" pitchFamily="1" charset="-128"/>
            </a:endParaRPr>
          </a:p>
          <a:p>
            <a:pPr>
              <a:buFont typeface="Wingdings" pitchFamily="1" charset="2"/>
              <a:buNone/>
            </a:pPr>
            <a:r>
              <a:rPr lang="en-US" smtClean="0">
                <a:ea typeface="ＭＳ Ｐゴシック" pitchFamily="1" charset="-128"/>
              </a:rPr>
              <a:t>By convention, the server process has rank (process ID) #0.  </a:t>
            </a:r>
            <a:r>
              <a:rPr lang="en-US" b="1" u="sng" smtClean="0">
                <a:ea typeface="ＭＳ Ｐゴシック" pitchFamily="1" charset="-128"/>
              </a:rPr>
              <a:t>Why?</a:t>
            </a:r>
          </a:p>
          <a:p>
            <a:pPr>
              <a:buFont typeface="Wingdings" pitchFamily="1" charset="2"/>
              <a:buNone/>
            </a:pPr>
            <a:r>
              <a:rPr lang="en-US" smtClean="0">
                <a:ea typeface="ＭＳ Ｐゴシック" pitchFamily="1" charset="-128"/>
              </a:rPr>
              <a:t>A run must use at least one process but can use multiple processes.</a:t>
            </a:r>
          </a:p>
          <a:p>
            <a:pPr>
              <a:lnSpc>
                <a:spcPct val="80000"/>
              </a:lnSpc>
              <a:buFont typeface="Wingdings" pitchFamily="1" charset="2"/>
              <a:buNone/>
            </a:pPr>
            <a:r>
              <a:rPr lang="en-US" smtClean="0">
                <a:ea typeface="ＭＳ Ｐゴシック" pitchFamily="1" charset="-128"/>
              </a:rPr>
              <a:t>Process ranks are 0 through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-1, </a:t>
            </a:r>
            <a:r>
              <a:rPr lang="en-US" i="1" smtClean="0">
                <a:ea typeface="ＭＳ Ｐゴシック" pitchFamily="1" charset="-128"/>
              </a:rPr>
              <a:t>N</a:t>
            </a:r>
            <a:r>
              <a:rPr lang="en-US" i="1" baseline="-25000" smtClean="0">
                <a:ea typeface="ＭＳ Ｐゴシック" pitchFamily="1" charset="-128"/>
              </a:rPr>
              <a:t>p </a:t>
            </a:r>
            <a:r>
              <a:rPr lang="en-US" u="sng" smtClean="0">
                <a:ea typeface="ＭＳ Ｐゴシック" pitchFamily="1" charset="-128"/>
              </a:rPr>
              <a:t>&gt;</a:t>
            </a:r>
            <a:r>
              <a:rPr lang="en-US" smtClean="0">
                <a:ea typeface="ＭＳ Ｐゴシック" pitchFamily="1" charset="-128"/>
              </a:rPr>
              <a:t>1 .</a:t>
            </a:r>
          </a:p>
          <a:p>
            <a:pPr>
              <a:buFont typeface="Wingdings" pitchFamily="1" charset="2"/>
              <a:buNone/>
            </a:pPr>
            <a:r>
              <a:rPr lang="en-US" smtClean="0">
                <a:ea typeface="ＭＳ Ｐゴシック" pitchFamily="1" charset="-128"/>
              </a:rPr>
              <a:t>Therefore, every MPI run has a process with rank #0.</a:t>
            </a:r>
          </a:p>
          <a:p>
            <a:pPr>
              <a:buFont typeface="Wingdings" pitchFamily="1" charset="2"/>
              <a:buNone/>
            </a:pPr>
            <a:r>
              <a:rPr lang="en-US" b="1" u="sng" smtClean="0">
                <a:ea typeface="ＭＳ Ｐゴシック" pitchFamily="1" charset="-128"/>
              </a:rPr>
              <a:t>Note</a:t>
            </a:r>
            <a:r>
              <a:rPr lang="en-US" smtClean="0">
                <a:ea typeface="ＭＳ Ｐゴシック" pitchFamily="1" charset="-128"/>
              </a:rPr>
              <a:t>: Every MPI run also has a process with rank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-1, so you could use </a:t>
            </a:r>
            <a:r>
              <a:rPr lang="en-US" i="1" smtClean="0">
                <a:ea typeface="ＭＳ Ｐゴシック" pitchFamily="1" charset="-128"/>
              </a:rPr>
              <a:t>N</a:t>
            </a:r>
            <a:r>
              <a:rPr lang="en-US" i="1" baseline="-25000" smtClean="0">
                <a:ea typeface="ＭＳ Ｐゴシック" pitchFamily="1" charset="-128"/>
              </a:rPr>
              <a:t>p</a:t>
            </a:r>
            <a:r>
              <a:rPr lang="en-US" smtClean="0">
                <a:ea typeface="ＭＳ Ｐゴシック" pitchFamily="1" charset="-128"/>
              </a:rPr>
              <a:t>-1 as the server instead of 0 … but no one does.</a:t>
            </a:r>
          </a:p>
        </p:txBody>
      </p:sp>
      <p:sp>
        <p:nvSpPr>
          <p:cNvPr id="8294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82949" name="Slide Number Placeholder 4"/>
          <p:cNvSpPr>
            <a:spLocks noGrp="1"/>
          </p:cNvSpPr>
          <p:nvPr>
            <p:ph type="sldNum" sz="quarter" idx="11"/>
          </p:nvPr>
        </p:nvSpPr>
        <p:spPr>
          <a:noFill/>
        </p:spPr>
        <p:txBody>
          <a:bodyPr/>
          <a:lstStyle/>
          <a:p>
            <a:fld id="{1F0B2978-F089-4A4D-816D-964CF7DAC169}" type="slidenum">
              <a:rPr lang="en-US"/>
              <a:pPr/>
              <a:t>61</a:t>
            </a:fld>
            <a:endParaRPr lang="en-US"/>
          </a:p>
        </p:txBody>
      </p:sp>
    </p:spTree>
    <p:custDataLst>
      <p:tags r:id="rId1"/>
    </p:custDataLst>
    <p:extLst>
      <p:ext uri="{BB962C8B-B14F-4D97-AF65-F5344CB8AC3E}">
        <p14:creationId xmlns:p14="http://schemas.microsoft.com/office/powerpoint/2010/main" val="43152458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smtClean="0">
                <a:ea typeface="ＭＳ Ｐゴシック" pitchFamily="1" charset="-128"/>
              </a:rPr>
              <a:t>Does There Have to be a Server?</a:t>
            </a:r>
          </a:p>
        </p:txBody>
      </p:sp>
      <p:sp>
        <p:nvSpPr>
          <p:cNvPr id="83971"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There </a:t>
            </a:r>
            <a:r>
              <a:rPr lang="en-US" b="1" u="sng" smtClean="0">
                <a:ea typeface="ＭＳ Ｐゴシック" pitchFamily="1" charset="-128"/>
              </a:rPr>
              <a:t>DOESN’T</a:t>
            </a:r>
            <a:r>
              <a:rPr lang="en-US" smtClean="0">
                <a:ea typeface="ＭＳ Ｐゴシック" pitchFamily="1" charset="-128"/>
              </a:rPr>
              <a:t> have to be a server.</a:t>
            </a:r>
          </a:p>
          <a:p>
            <a:pPr>
              <a:buFont typeface="Wingdings" pitchFamily="1" charset="2"/>
              <a:buNone/>
            </a:pPr>
            <a:r>
              <a:rPr lang="en-US" smtClean="0">
                <a:ea typeface="ＭＳ Ｐゴシック" pitchFamily="1" charset="-128"/>
              </a:rPr>
              <a:t>It’s perfectly possible to write an MPI code that has no master as such.</a:t>
            </a:r>
          </a:p>
          <a:p>
            <a:pPr>
              <a:buFont typeface="Wingdings" pitchFamily="1" charset="2"/>
              <a:buNone/>
            </a:pPr>
            <a:r>
              <a:rPr lang="en-US" smtClean="0">
                <a:ea typeface="ＭＳ Ｐゴシック" pitchFamily="1" charset="-128"/>
              </a:rPr>
              <a:t>For example, weather and other transport codes typically share most duties equally, and likewise chemistry and astronomy codes.</a:t>
            </a:r>
          </a:p>
          <a:p>
            <a:pPr>
              <a:buFont typeface="Wingdings" pitchFamily="1" charset="2"/>
              <a:buNone/>
            </a:pPr>
            <a:r>
              <a:rPr lang="en-US" smtClean="0">
                <a:ea typeface="ＭＳ Ｐゴシック" pitchFamily="1" charset="-128"/>
              </a:rPr>
              <a:t>In practice, though, most codes use rank #0 to do things like small scale I/O, since it’s typically more efficient to have one process read the files and then broadcast the input data to the other processes.</a:t>
            </a:r>
          </a:p>
        </p:txBody>
      </p:sp>
      <p:sp>
        <p:nvSpPr>
          <p:cNvPr id="8397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83973" name="Slide Number Placeholder 4"/>
          <p:cNvSpPr>
            <a:spLocks noGrp="1"/>
          </p:cNvSpPr>
          <p:nvPr>
            <p:ph type="sldNum" sz="quarter" idx="11"/>
          </p:nvPr>
        </p:nvSpPr>
        <p:spPr>
          <a:noFill/>
        </p:spPr>
        <p:txBody>
          <a:bodyPr/>
          <a:lstStyle/>
          <a:p>
            <a:fld id="{81D4536A-CB7B-44EA-8E8E-9AB2EEDE3CB5}" type="slidenum">
              <a:rPr lang="en-US"/>
              <a:pPr/>
              <a:t>62</a:t>
            </a:fld>
            <a:endParaRPr lang="en-US"/>
          </a:p>
        </p:txBody>
      </p:sp>
    </p:spTree>
    <p:custDataLst>
      <p:tags r:id="rId1"/>
    </p:custDataLst>
    <p:extLst>
      <p:ext uri="{BB962C8B-B14F-4D97-AF65-F5344CB8AC3E}">
        <p14:creationId xmlns:p14="http://schemas.microsoft.com/office/powerpoint/2010/main" val="292790827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smtClean="0">
                <a:ea typeface="ＭＳ Ｐゴシック" pitchFamily="1" charset="-128"/>
              </a:rPr>
              <a:t>Why “Rank?”</a:t>
            </a:r>
          </a:p>
        </p:txBody>
      </p:sp>
      <p:sp>
        <p:nvSpPr>
          <p:cNvPr id="84995" name="Rectangle 3"/>
          <p:cNvSpPr>
            <a:spLocks noGrp="1" noChangeArrowheads="1"/>
          </p:cNvSpPr>
          <p:nvPr>
            <p:ph idx="1"/>
          </p:nvPr>
        </p:nvSpPr>
        <p:spPr>
          <a:xfrm>
            <a:off x="684213" y="1441450"/>
            <a:ext cx="7775575" cy="4578350"/>
          </a:xfrm>
        </p:spPr>
        <p:txBody>
          <a:bodyPr/>
          <a:lstStyle/>
          <a:p>
            <a:pPr>
              <a:buFont typeface="Wingdings" pitchFamily="1" charset="2"/>
              <a:buNone/>
            </a:pPr>
            <a:r>
              <a:rPr lang="en-US" smtClean="0">
                <a:ea typeface="ＭＳ Ｐゴシック" pitchFamily="1" charset="-128"/>
              </a:rPr>
              <a:t>Why does MPI use the term </a:t>
            </a:r>
            <a:r>
              <a:rPr lang="en-US" b="1" i="1" u="sng" smtClean="0">
                <a:solidFill>
                  <a:schemeClr val="hlink"/>
                </a:solidFill>
                <a:ea typeface="ＭＳ Ｐゴシック" pitchFamily="1" charset="-128"/>
              </a:rPr>
              <a:t>rank</a:t>
            </a:r>
            <a:r>
              <a:rPr lang="en-US" smtClean="0">
                <a:ea typeface="ＭＳ Ｐゴシック" pitchFamily="1" charset="-128"/>
              </a:rPr>
              <a:t> to refer to process ID?</a:t>
            </a:r>
          </a:p>
          <a:p>
            <a:pPr>
              <a:lnSpc>
                <a:spcPct val="90000"/>
              </a:lnSpc>
              <a:buFont typeface="Wingdings" pitchFamily="1" charset="2"/>
              <a:buNone/>
            </a:pPr>
            <a:r>
              <a:rPr lang="en-US" smtClean="0">
                <a:ea typeface="ＭＳ Ｐゴシック" pitchFamily="1" charset="-128"/>
              </a:rPr>
              <a:t>In general, a process has an identifier that is assigned by the operating system (for example, Unix), and that is unrelated to MPI:</a:t>
            </a:r>
          </a:p>
          <a:p>
            <a:pPr>
              <a:lnSpc>
                <a:spcPct val="60000"/>
              </a:lnSpc>
              <a:buFont typeface="Wingdings" pitchFamily="1" charset="2"/>
              <a:buNone/>
            </a:pPr>
            <a:r>
              <a:rPr lang="en-US" b="1" smtClean="0">
                <a:latin typeface="Courier New" pitchFamily="1" charset="0"/>
                <a:ea typeface="ＭＳ Ｐゴシック" pitchFamily="1" charset="-128"/>
              </a:rPr>
              <a:t>% ps</a:t>
            </a:r>
          </a:p>
          <a:p>
            <a:pPr>
              <a:lnSpc>
                <a:spcPct val="60000"/>
              </a:lnSpc>
              <a:buFont typeface="Wingdings" pitchFamily="1" charset="2"/>
              <a:buNone/>
            </a:pPr>
            <a:r>
              <a:rPr lang="en-US" b="1" smtClean="0">
                <a:latin typeface="Courier New" pitchFamily="1" charset="0"/>
                <a:ea typeface="ＭＳ Ｐゴシック" pitchFamily="1" charset="-128"/>
              </a:rPr>
              <a:t>        PID TTY     TIME CMD</a:t>
            </a:r>
          </a:p>
          <a:p>
            <a:pPr>
              <a:lnSpc>
                <a:spcPct val="70000"/>
              </a:lnSpc>
              <a:buFont typeface="Wingdings" pitchFamily="1" charset="2"/>
              <a:buNone/>
            </a:pPr>
            <a:r>
              <a:rPr lang="en-US" b="1" smtClean="0">
                <a:latin typeface="Courier New" pitchFamily="1" charset="0"/>
                <a:ea typeface="ＭＳ Ｐゴシック" pitchFamily="1" charset="-128"/>
              </a:rPr>
              <a:t>   52170812 ttyq57  0:01 tcsh</a:t>
            </a:r>
          </a:p>
          <a:p>
            <a:pPr>
              <a:lnSpc>
                <a:spcPct val="90000"/>
              </a:lnSpc>
              <a:buFont typeface="Wingdings" pitchFamily="1" charset="2"/>
              <a:buNone/>
            </a:pPr>
            <a:r>
              <a:rPr lang="en-US" smtClean="0">
                <a:ea typeface="ＭＳ Ｐゴシック" pitchFamily="1" charset="-128"/>
              </a:rPr>
              <a:t>Also, each processor has an identifier, but an MPI run that uses fewer than all processors will use an arbitrary subset.</a:t>
            </a:r>
          </a:p>
          <a:p>
            <a:pPr>
              <a:buFont typeface="Wingdings" pitchFamily="1" charset="2"/>
              <a:buNone/>
            </a:pPr>
            <a:r>
              <a:rPr lang="en-US" smtClean="0">
                <a:ea typeface="ＭＳ Ｐゴシック" pitchFamily="1" charset="-128"/>
              </a:rPr>
              <a:t>The rank of an MPI process is neither of these.</a:t>
            </a:r>
          </a:p>
        </p:txBody>
      </p:sp>
      <p:sp>
        <p:nvSpPr>
          <p:cNvPr id="8499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84997" name="Slide Number Placeholder 4"/>
          <p:cNvSpPr>
            <a:spLocks noGrp="1"/>
          </p:cNvSpPr>
          <p:nvPr>
            <p:ph type="sldNum" sz="quarter" idx="11"/>
          </p:nvPr>
        </p:nvSpPr>
        <p:spPr>
          <a:noFill/>
        </p:spPr>
        <p:txBody>
          <a:bodyPr/>
          <a:lstStyle/>
          <a:p>
            <a:fld id="{DC1B4264-539D-4949-8DF3-A5038A0AB77F}" type="slidenum">
              <a:rPr lang="en-US"/>
              <a:pPr/>
              <a:t>63</a:t>
            </a:fld>
            <a:endParaRPr lang="en-US"/>
          </a:p>
        </p:txBody>
      </p:sp>
    </p:spTree>
    <p:custDataLst>
      <p:tags r:id="rId1"/>
    </p:custDataLst>
    <p:extLst>
      <p:ext uri="{BB962C8B-B14F-4D97-AF65-F5344CB8AC3E}">
        <p14:creationId xmlns:p14="http://schemas.microsoft.com/office/powerpoint/2010/main" val="315486031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smtClean="0">
                <a:ea typeface="ＭＳ Ｐゴシック" pitchFamily="1" charset="-128"/>
              </a:rPr>
              <a:t>Compiling and Running</a:t>
            </a:r>
          </a:p>
        </p:txBody>
      </p:sp>
      <p:sp>
        <p:nvSpPr>
          <p:cNvPr id="86019" name="Rectangle 3"/>
          <p:cNvSpPr>
            <a:spLocks noGrp="1" noChangeArrowheads="1"/>
          </p:cNvSpPr>
          <p:nvPr>
            <p:ph idx="1"/>
          </p:nvPr>
        </p:nvSpPr>
        <p:spPr>
          <a:xfrm>
            <a:off x="609600" y="1512888"/>
            <a:ext cx="7850188" cy="4295775"/>
          </a:xfrm>
        </p:spPr>
        <p:txBody>
          <a:bodyPr/>
          <a:lstStyle/>
          <a:p>
            <a:pPr>
              <a:lnSpc>
                <a:spcPct val="90000"/>
              </a:lnSpc>
              <a:buFont typeface="Wingdings" pitchFamily="1" charset="2"/>
              <a:buNone/>
            </a:pPr>
            <a:r>
              <a:rPr lang="en-US" smtClean="0">
                <a:ea typeface="ＭＳ Ｐゴシック" pitchFamily="1" charset="-128"/>
              </a:rPr>
              <a:t>Recall:</a:t>
            </a:r>
          </a:p>
          <a:p>
            <a:pPr>
              <a:lnSpc>
                <a:spcPct val="90000"/>
              </a:lnSpc>
              <a:buFont typeface="Wingdings" pitchFamily="1" charset="2"/>
              <a:buNone/>
            </a:pPr>
            <a:r>
              <a:rPr lang="en-US" sz="1800" b="1" smtClean="0">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mpicc</a:t>
            </a:r>
            <a:r>
              <a:rPr lang="en-US" sz="1800" b="1" smtClean="0">
                <a:latin typeface="Courier New" pitchFamily="1" charset="0"/>
                <a:ea typeface="ＭＳ Ｐゴシック" pitchFamily="1" charset="-128"/>
              </a:rPr>
              <a:t>  -o  hello_world_mpi  greeting.c</a:t>
            </a:r>
            <a:endParaRPr lang="en-US" sz="1800" b="1" smtClean="0">
              <a:solidFill>
                <a:srgbClr val="0000CC"/>
              </a:solidFill>
              <a:latin typeface="Courier New" pitchFamily="1" charset="0"/>
              <a:ea typeface="ＭＳ Ｐゴシック" pitchFamily="1" charset="-128"/>
            </a:endParaRPr>
          </a:p>
          <a:p>
            <a:pPr>
              <a:buFont typeface="Wingdings" pitchFamily="1" charset="2"/>
              <a:buNone/>
            </a:pPr>
            <a:r>
              <a:rPr lang="en-US" sz="1800" b="1" smtClean="0">
                <a:latin typeface="Courier New" pitchFamily="1" charset="0"/>
                <a:ea typeface="ＭＳ Ｐゴシック" pitchFamily="1" charset="-128"/>
              </a:rPr>
              <a:t>% </a:t>
            </a:r>
            <a:r>
              <a:rPr lang="en-US" sz="1800" b="1" smtClean="0">
                <a:solidFill>
                  <a:srgbClr val="0000CC"/>
                </a:solidFill>
                <a:latin typeface="Courier New" pitchFamily="1" charset="0"/>
                <a:ea typeface="ＭＳ Ｐゴシック" pitchFamily="1" charset="-128"/>
              </a:rPr>
              <a:t>mpirun</a:t>
            </a:r>
            <a:r>
              <a:rPr lang="en-US" sz="1800" b="1" smtClean="0">
                <a:latin typeface="Courier New" pitchFamily="1" charset="0"/>
                <a:ea typeface="ＭＳ Ｐゴシック" pitchFamily="1" charset="-128"/>
              </a:rPr>
              <a:t>  </a:t>
            </a:r>
            <a:r>
              <a:rPr lang="en-US" sz="1800" b="1" smtClean="0">
                <a:solidFill>
                  <a:srgbClr val="0000CC"/>
                </a:solidFill>
                <a:latin typeface="Courier New" pitchFamily="1" charset="0"/>
                <a:ea typeface="ＭＳ Ｐゴシック" pitchFamily="1" charset="-128"/>
              </a:rPr>
              <a:t>-np</a:t>
            </a:r>
            <a:r>
              <a:rPr lang="en-US" sz="1800" b="1" smtClean="0">
                <a:latin typeface="Courier New" pitchFamily="1" charset="0"/>
                <a:ea typeface="ＭＳ Ｐゴシック" pitchFamily="1" charset="-128"/>
              </a:rPr>
              <a:t>  1  hello_world_mpi</a:t>
            </a:r>
          </a:p>
          <a:p>
            <a:pPr>
              <a:lnSpc>
                <a:spcPct val="120000"/>
              </a:lnSpc>
              <a:buFont typeface="Wingdings" pitchFamily="1" charset="2"/>
              <a:buNone/>
            </a:pPr>
            <a:r>
              <a:rPr lang="en-US" sz="1800" b="1" smtClean="0">
                <a:latin typeface="Courier New" pitchFamily="1" charset="0"/>
                <a:ea typeface="ＭＳ Ｐゴシック" pitchFamily="1" charset="-128"/>
              </a:rPr>
              <a:t>% </a:t>
            </a:r>
            <a:r>
              <a:rPr lang="en-US" sz="1800" b="1" smtClean="0">
                <a:solidFill>
                  <a:srgbClr val="0000CC"/>
                </a:solidFill>
                <a:latin typeface="Courier New" pitchFamily="1" charset="0"/>
                <a:ea typeface="ＭＳ Ｐゴシック" pitchFamily="1" charset="-128"/>
              </a:rPr>
              <a:t>mpirun  -np</a:t>
            </a:r>
            <a:r>
              <a:rPr lang="en-US" sz="1800" b="1" smtClean="0">
                <a:latin typeface="Courier New" pitchFamily="1" charset="0"/>
                <a:ea typeface="ＭＳ Ｐゴシック" pitchFamily="1" charset="-128"/>
              </a:rPr>
              <a:t>  2  hello_world_mpi</a:t>
            </a:r>
          </a:p>
          <a:p>
            <a:pPr>
              <a:lnSpc>
                <a:spcPct val="90000"/>
              </a:lnSpc>
              <a:buFont typeface="Wingdings" pitchFamily="1" charset="2"/>
              <a:buNone/>
            </a:pPr>
            <a:r>
              <a:rPr lang="en-US" sz="1800" b="1" smtClean="0">
                <a:latin typeface="Courier New" pitchFamily="1" charset="0"/>
                <a:ea typeface="ＭＳ Ｐゴシック" pitchFamily="1" charset="-128"/>
              </a:rPr>
              <a:t>Greetings from process #1!</a:t>
            </a:r>
          </a:p>
          <a:p>
            <a:pPr>
              <a:lnSpc>
                <a:spcPct val="130000"/>
              </a:lnSpc>
              <a:buFont typeface="Wingdings" pitchFamily="1" charset="2"/>
              <a:buNone/>
            </a:pPr>
            <a:r>
              <a:rPr lang="en-US" sz="1800" b="1" smtClean="0">
                <a:latin typeface="Courier New" pitchFamily="1" charset="0"/>
                <a:ea typeface="ＭＳ Ｐゴシック" pitchFamily="1" charset="-128"/>
              </a:rPr>
              <a:t>% </a:t>
            </a:r>
            <a:r>
              <a:rPr lang="en-US" sz="1800" b="1" smtClean="0">
                <a:solidFill>
                  <a:srgbClr val="0000CC"/>
                </a:solidFill>
                <a:latin typeface="Courier New" pitchFamily="1" charset="0"/>
                <a:ea typeface="ＭＳ Ｐゴシック" pitchFamily="1" charset="-128"/>
              </a:rPr>
              <a:t>mpirun  -np</a:t>
            </a:r>
            <a:r>
              <a:rPr lang="en-US" sz="1800" b="1" smtClean="0">
                <a:latin typeface="Courier New" pitchFamily="1" charset="0"/>
                <a:ea typeface="ＭＳ Ｐゴシック" pitchFamily="1" charset="-128"/>
              </a:rPr>
              <a:t>  3  hello_world_mpi</a:t>
            </a:r>
          </a:p>
          <a:p>
            <a:pPr>
              <a:lnSpc>
                <a:spcPct val="90000"/>
              </a:lnSpc>
              <a:buFont typeface="Wingdings" pitchFamily="1" charset="2"/>
              <a:buNone/>
            </a:pPr>
            <a:r>
              <a:rPr lang="en-US" sz="1800" b="1" smtClean="0">
                <a:latin typeface="Courier New" pitchFamily="1" charset="0"/>
                <a:ea typeface="ＭＳ Ｐゴシック" pitchFamily="1" charset="-128"/>
              </a:rPr>
              <a:t>Greetings from process #1!</a:t>
            </a:r>
          </a:p>
          <a:p>
            <a:pPr>
              <a:lnSpc>
                <a:spcPct val="90000"/>
              </a:lnSpc>
              <a:buFont typeface="Wingdings" pitchFamily="1" charset="2"/>
              <a:buNone/>
            </a:pPr>
            <a:r>
              <a:rPr lang="en-US" sz="1800" b="1" smtClean="0">
                <a:latin typeface="Courier New" pitchFamily="1" charset="0"/>
                <a:ea typeface="ＭＳ Ｐゴシック" pitchFamily="1" charset="-128"/>
              </a:rPr>
              <a:t>Greetings from process #2!</a:t>
            </a:r>
          </a:p>
          <a:p>
            <a:pPr>
              <a:lnSpc>
                <a:spcPct val="130000"/>
              </a:lnSpc>
              <a:buFont typeface="Wingdings" pitchFamily="1" charset="2"/>
              <a:buNone/>
            </a:pPr>
            <a:r>
              <a:rPr lang="en-US" sz="1800" b="1" smtClean="0">
                <a:latin typeface="Courier New" pitchFamily="1" charset="0"/>
                <a:ea typeface="ＭＳ Ｐゴシック" pitchFamily="1" charset="-128"/>
              </a:rPr>
              <a:t>% </a:t>
            </a:r>
            <a:r>
              <a:rPr lang="en-US" sz="1800" b="1" smtClean="0">
                <a:solidFill>
                  <a:srgbClr val="0000CC"/>
                </a:solidFill>
                <a:latin typeface="Courier New" pitchFamily="1" charset="0"/>
                <a:ea typeface="ＭＳ Ｐゴシック" pitchFamily="1" charset="-128"/>
              </a:rPr>
              <a:t>mpirun  -np</a:t>
            </a:r>
            <a:r>
              <a:rPr lang="en-US" sz="1800" b="1" smtClean="0">
                <a:latin typeface="Courier New" pitchFamily="1" charset="0"/>
                <a:ea typeface="ＭＳ Ｐゴシック" pitchFamily="1" charset="-128"/>
              </a:rPr>
              <a:t>  4  hello_world_mpi</a:t>
            </a:r>
          </a:p>
          <a:p>
            <a:pPr>
              <a:lnSpc>
                <a:spcPct val="90000"/>
              </a:lnSpc>
              <a:buFont typeface="Wingdings" pitchFamily="1" charset="2"/>
              <a:buNone/>
            </a:pPr>
            <a:r>
              <a:rPr lang="en-US" sz="1800" b="1" smtClean="0">
                <a:latin typeface="Courier New" pitchFamily="1" charset="0"/>
                <a:ea typeface="ＭＳ Ｐゴシック" pitchFamily="1" charset="-128"/>
              </a:rPr>
              <a:t>Greetings from process #1!</a:t>
            </a:r>
          </a:p>
          <a:p>
            <a:pPr>
              <a:lnSpc>
                <a:spcPct val="90000"/>
              </a:lnSpc>
              <a:buFont typeface="Wingdings" pitchFamily="1" charset="2"/>
              <a:buNone/>
            </a:pPr>
            <a:r>
              <a:rPr lang="en-US" sz="1800" b="1" smtClean="0">
                <a:latin typeface="Courier New" pitchFamily="1" charset="0"/>
                <a:ea typeface="ＭＳ Ｐゴシック" pitchFamily="1" charset="-128"/>
              </a:rPr>
              <a:t>Greetings from process #2!</a:t>
            </a:r>
          </a:p>
          <a:p>
            <a:pPr>
              <a:lnSpc>
                <a:spcPct val="90000"/>
              </a:lnSpc>
              <a:buFont typeface="Wingdings" pitchFamily="1" charset="2"/>
              <a:buNone/>
            </a:pPr>
            <a:r>
              <a:rPr lang="en-US" sz="1800" b="1" smtClean="0">
                <a:latin typeface="Courier New" pitchFamily="1" charset="0"/>
                <a:ea typeface="ＭＳ Ｐゴシック" pitchFamily="1" charset="-128"/>
              </a:rPr>
              <a:t>Greetings from process #3!</a:t>
            </a:r>
          </a:p>
          <a:p>
            <a:pPr>
              <a:lnSpc>
                <a:spcPct val="90000"/>
              </a:lnSpc>
            </a:pPr>
            <a:endParaRPr lang="en-US" sz="3200" smtClean="0">
              <a:ea typeface="ＭＳ Ｐゴシック" pitchFamily="1" charset="-128"/>
            </a:endParaRPr>
          </a:p>
        </p:txBody>
      </p:sp>
      <p:sp>
        <p:nvSpPr>
          <p:cNvPr id="8602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86021" name="Slide Number Placeholder 4"/>
          <p:cNvSpPr>
            <a:spLocks noGrp="1"/>
          </p:cNvSpPr>
          <p:nvPr>
            <p:ph type="sldNum" sz="quarter" idx="11"/>
          </p:nvPr>
        </p:nvSpPr>
        <p:spPr>
          <a:noFill/>
        </p:spPr>
        <p:txBody>
          <a:bodyPr/>
          <a:lstStyle/>
          <a:p>
            <a:fld id="{DE76B237-605D-4997-B0F4-683FBAAD0C92}" type="slidenum">
              <a:rPr lang="en-US"/>
              <a:pPr/>
              <a:t>64</a:t>
            </a:fld>
            <a:endParaRPr lang="en-US"/>
          </a:p>
        </p:txBody>
      </p:sp>
    </p:spTree>
    <p:custDataLst>
      <p:tags r:id="rId1"/>
    </p:custDataLst>
    <p:extLst>
      <p:ext uri="{BB962C8B-B14F-4D97-AF65-F5344CB8AC3E}">
        <p14:creationId xmlns:p14="http://schemas.microsoft.com/office/powerpoint/2010/main" val="25464203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smtClean="0">
                <a:ea typeface="ＭＳ Ｐゴシック" pitchFamily="1" charset="-128"/>
              </a:rPr>
              <a:t>Deterministic Operation?</a:t>
            </a:r>
          </a:p>
        </p:txBody>
      </p:sp>
      <p:sp>
        <p:nvSpPr>
          <p:cNvPr id="87043" name="Rectangle 3"/>
          <p:cNvSpPr>
            <a:spLocks noGrp="1" noChangeArrowheads="1"/>
          </p:cNvSpPr>
          <p:nvPr>
            <p:ph idx="1"/>
          </p:nvPr>
        </p:nvSpPr>
        <p:spPr>
          <a:xfrm>
            <a:off x="533400" y="1371600"/>
            <a:ext cx="8153400" cy="4800600"/>
          </a:xfrm>
        </p:spPr>
        <p:txBody>
          <a:bodyPr/>
          <a:lstStyle/>
          <a:p>
            <a:pPr>
              <a:buFont typeface="Wingdings" pitchFamily="1" charset="2"/>
              <a:buNone/>
            </a:pPr>
            <a:r>
              <a:rPr lang="en-US" sz="1800" b="1" smtClean="0">
                <a:latin typeface="Courier New" pitchFamily="1" charset="0"/>
                <a:ea typeface="ＭＳ Ｐゴシック" pitchFamily="1" charset="-128"/>
              </a:rPr>
              <a:t>% </a:t>
            </a:r>
            <a:r>
              <a:rPr lang="en-US" sz="1800" b="1" smtClean="0">
                <a:solidFill>
                  <a:srgbClr val="0000CC"/>
                </a:solidFill>
                <a:latin typeface="Courier New" pitchFamily="1" charset="0"/>
                <a:ea typeface="ＭＳ Ｐゴシック" pitchFamily="1" charset="-128"/>
              </a:rPr>
              <a:t>mpirun  -np</a:t>
            </a:r>
            <a:r>
              <a:rPr lang="en-US" sz="1800" b="1" smtClean="0">
                <a:latin typeface="Courier New" pitchFamily="1" charset="0"/>
                <a:ea typeface="ＭＳ Ｐゴシック" pitchFamily="1" charset="-128"/>
              </a:rPr>
              <a:t>  4  hello_world_mpi</a:t>
            </a:r>
          </a:p>
          <a:p>
            <a:pPr>
              <a:lnSpc>
                <a:spcPct val="80000"/>
              </a:lnSpc>
              <a:buFont typeface="Wingdings" pitchFamily="1" charset="2"/>
              <a:buNone/>
            </a:pPr>
            <a:r>
              <a:rPr lang="en-US" sz="1800" b="1" smtClean="0">
                <a:latin typeface="Courier New" pitchFamily="1" charset="0"/>
                <a:ea typeface="ＭＳ Ｐゴシック" pitchFamily="1" charset="-128"/>
              </a:rPr>
              <a:t>Greetings from process #1!</a:t>
            </a:r>
          </a:p>
          <a:p>
            <a:pPr>
              <a:lnSpc>
                <a:spcPct val="80000"/>
              </a:lnSpc>
              <a:buFont typeface="Wingdings" pitchFamily="1" charset="2"/>
              <a:buNone/>
            </a:pPr>
            <a:r>
              <a:rPr lang="en-US" sz="1800" b="1" smtClean="0">
                <a:latin typeface="Courier New" pitchFamily="1" charset="0"/>
                <a:ea typeface="ＭＳ Ｐゴシック" pitchFamily="1" charset="-128"/>
              </a:rPr>
              <a:t>Greetings from process #2!</a:t>
            </a:r>
          </a:p>
          <a:p>
            <a:pPr>
              <a:lnSpc>
                <a:spcPct val="80000"/>
              </a:lnSpc>
              <a:buFont typeface="Wingdings" pitchFamily="1" charset="2"/>
              <a:buNone/>
            </a:pPr>
            <a:r>
              <a:rPr lang="en-US" sz="1800" b="1" smtClean="0">
                <a:latin typeface="Courier New" pitchFamily="1" charset="0"/>
                <a:ea typeface="ＭＳ Ｐゴシック" pitchFamily="1" charset="-128"/>
              </a:rPr>
              <a:t>Greetings from process #3!</a:t>
            </a:r>
          </a:p>
          <a:p>
            <a:pPr>
              <a:lnSpc>
                <a:spcPct val="80000"/>
              </a:lnSpc>
              <a:buFont typeface="Wingdings" pitchFamily="1" charset="2"/>
              <a:buNone/>
            </a:pPr>
            <a:r>
              <a:rPr lang="en-US" smtClean="0">
                <a:ea typeface="ＭＳ Ｐゴシック" pitchFamily="1" charset="-128"/>
              </a:rPr>
              <a:t>The order in which the greetings are printed is deterministic.  </a:t>
            </a:r>
            <a:r>
              <a:rPr lang="en-US" b="1" u="sng" smtClean="0">
                <a:solidFill>
                  <a:srgbClr val="A50021"/>
                </a:solidFill>
                <a:ea typeface="ＭＳ Ｐゴシック" pitchFamily="1" charset="-128"/>
              </a:rPr>
              <a:t>Why?</a:t>
            </a:r>
          </a:p>
          <a:p>
            <a:pPr>
              <a:buFont typeface="Wingdings" pitchFamily="1" charset="2"/>
              <a:buNone/>
            </a:pPr>
            <a:r>
              <a:rPr lang="en-US" sz="1800" b="1" smtClean="0">
                <a:solidFill>
                  <a:srgbClr val="000000"/>
                </a:solidFill>
                <a:latin typeface="Courier New" pitchFamily="1" charset="0"/>
                <a:ea typeface="ＭＳ Ｐゴシック" pitchFamily="1" charset="-128"/>
              </a:rPr>
              <a:t>for (source = 0; source &lt; num_procs; source++) {</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if (source != server_rank) {</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mpi_error_code =</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MPI_Recv</a:t>
            </a:r>
            <a:r>
              <a:rPr lang="en-US" sz="1800" b="1" smtClean="0">
                <a:solidFill>
                  <a:srgbClr val="000000"/>
                </a:solidFill>
                <a:latin typeface="Courier New" pitchFamily="1" charset="0"/>
                <a:ea typeface="ＭＳ Ｐゴシック" pitchFamily="1" charset="-128"/>
              </a:rPr>
              <a:t>(message, maximum_message_length + 1,</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a:t>
            </a:r>
            <a:r>
              <a:rPr lang="en-US" sz="1800" b="1" smtClean="0">
                <a:solidFill>
                  <a:schemeClr val="folHlink"/>
                </a:solidFill>
                <a:latin typeface="Courier New" pitchFamily="1" charset="0"/>
                <a:ea typeface="ＭＳ Ｐゴシック" pitchFamily="1" charset="-128"/>
              </a:rPr>
              <a:t>MPI_CHAR</a:t>
            </a:r>
            <a:r>
              <a:rPr lang="en-US" sz="1800" b="1" smtClean="0">
                <a:solidFill>
                  <a:srgbClr val="000000"/>
                </a:solidFill>
                <a:latin typeface="Courier New" pitchFamily="1" charset="0"/>
                <a:ea typeface="ＭＳ Ｐゴシック" pitchFamily="1" charset="-128"/>
              </a:rPr>
              <a:t>, source, tag, </a:t>
            </a:r>
            <a:r>
              <a:rPr lang="en-US" sz="1800" b="1" smtClean="0">
                <a:solidFill>
                  <a:schemeClr val="folHlink"/>
                </a:solidFill>
                <a:latin typeface="Courier New" pitchFamily="1" charset="0"/>
                <a:ea typeface="ＭＳ Ｐゴシック" pitchFamily="1" charset="-128"/>
              </a:rPr>
              <a:t>MPI_COMM_WORLD</a:t>
            </a:r>
            <a:r>
              <a:rPr lang="en-US" sz="1800" b="1" smtClean="0">
                <a:solidFill>
                  <a:srgbClr val="000000"/>
                </a:solidFill>
                <a:latin typeface="Courier New" pitchFamily="1" charset="0"/>
                <a:ea typeface="ＭＳ Ｐゴシック" pitchFamily="1" charset="-128"/>
              </a:rPr>
              <a:t>,</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fprintf(stderr, "%s\n", message);</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 /* if (source != server_rank) */</a:t>
            </a:r>
          </a:p>
          <a:p>
            <a:pPr>
              <a:lnSpc>
                <a:spcPct val="70000"/>
              </a:lnSpc>
              <a:buFont typeface="Wingdings" pitchFamily="1" charset="2"/>
              <a:buNone/>
            </a:pPr>
            <a:r>
              <a:rPr lang="en-US" sz="1800" b="1" smtClean="0">
                <a:solidFill>
                  <a:srgbClr val="000000"/>
                </a:solidFill>
                <a:latin typeface="Courier New" pitchFamily="1" charset="0"/>
                <a:ea typeface="ＭＳ Ｐゴシック" pitchFamily="1" charset="-128"/>
              </a:rPr>
              <a:t>} /* for source */</a:t>
            </a:r>
          </a:p>
          <a:p>
            <a:pPr>
              <a:lnSpc>
                <a:spcPct val="80000"/>
              </a:lnSpc>
              <a:buFont typeface="Wingdings" pitchFamily="1" charset="2"/>
              <a:buNone/>
            </a:pPr>
            <a:r>
              <a:rPr lang="en-US" smtClean="0">
                <a:ea typeface="ＭＳ Ｐゴシック" pitchFamily="1" charset="-128"/>
              </a:rPr>
              <a:t>This loop </a:t>
            </a:r>
            <a:r>
              <a:rPr lang="en-US" b="1" u="sng" smtClean="0">
                <a:ea typeface="ＭＳ Ｐゴシック" pitchFamily="1" charset="-128"/>
              </a:rPr>
              <a:t>ignores the receive order</a:t>
            </a:r>
            <a:r>
              <a:rPr lang="en-US" smtClean="0">
                <a:ea typeface="ＭＳ Ｐゴシック" pitchFamily="1" charset="-128"/>
              </a:rPr>
              <a:t>.</a:t>
            </a:r>
          </a:p>
        </p:txBody>
      </p:sp>
      <p:sp>
        <p:nvSpPr>
          <p:cNvPr id="8704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87045" name="Slide Number Placeholder 4"/>
          <p:cNvSpPr>
            <a:spLocks noGrp="1"/>
          </p:cNvSpPr>
          <p:nvPr>
            <p:ph type="sldNum" sz="quarter" idx="11"/>
          </p:nvPr>
        </p:nvSpPr>
        <p:spPr>
          <a:noFill/>
        </p:spPr>
        <p:txBody>
          <a:bodyPr/>
          <a:lstStyle/>
          <a:p>
            <a:fld id="{20977047-EDFB-4BD4-9DE9-F0AA4E105771}" type="slidenum">
              <a:rPr lang="en-US"/>
              <a:pPr/>
              <a:t>65</a:t>
            </a:fld>
            <a:endParaRPr lang="en-US"/>
          </a:p>
        </p:txBody>
      </p:sp>
    </p:spTree>
    <p:custDataLst>
      <p:tags r:id="rId1"/>
    </p:custDataLst>
    <p:extLst>
      <p:ext uri="{BB962C8B-B14F-4D97-AF65-F5344CB8AC3E}">
        <p14:creationId xmlns:p14="http://schemas.microsoft.com/office/powerpoint/2010/main" val="281539402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smtClean="0">
                <a:ea typeface="ＭＳ Ｐゴシック" pitchFamily="1" charset="-128"/>
              </a:rPr>
              <a:t>Deterministic Parallelism</a:t>
            </a:r>
          </a:p>
        </p:txBody>
      </p:sp>
      <p:sp>
        <p:nvSpPr>
          <p:cNvPr id="88067" name="Rectangle 3"/>
          <p:cNvSpPr>
            <a:spLocks noGrp="1" noChangeArrowheads="1"/>
          </p:cNvSpPr>
          <p:nvPr>
            <p:ph idx="1"/>
          </p:nvPr>
        </p:nvSpPr>
        <p:spPr>
          <a:xfrm>
            <a:off x="533400" y="1219200"/>
            <a:ext cx="8153400" cy="5181600"/>
          </a:xfrm>
        </p:spPr>
        <p:txBody>
          <a:bodyPr/>
          <a:lstStyle/>
          <a:p>
            <a:pPr>
              <a:buFont typeface="Wingdings" pitchFamily="1" charset="2"/>
              <a:buNone/>
            </a:pPr>
            <a:endParaRPr lang="en-US" sz="2000" b="1" dirty="0" smtClean="0">
              <a:solidFill>
                <a:srgbClr val="000000"/>
              </a:solidFill>
              <a:latin typeface="Courier New" pitchFamily="1" charset="0"/>
              <a:ea typeface="ＭＳ Ｐゴシック" pitchFamily="1" charset="-128"/>
            </a:endParaRPr>
          </a:p>
          <a:p>
            <a:pPr>
              <a:buFont typeface="Wingdings" pitchFamily="1" charset="2"/>
              <a:buNone/>
            </a:pPr>
            <a:r>
              <a:rPr lang="en-US" sz="2000" b="1" dirty="0" smtClean="0">
                <a:solidFill>
                  <a:srgbClr val="000000"/>
                </a:solidFill>
                <a:latin typeface="Courier New" pitchFamily="1" charset="0"/>
                <a:ea typeface="ＭＳ Ｐゴシック" pitchFamily="1" charset="-128"/>
              </a:rPr>
              <a:t> for (source = 0; source &lt; </a:t>
            </a:r>
            <a:r>
              <a:rPr lang="en-US" sz="2000" b="1" dirty="0" err="1" smtClean="0">
                <a:solidFill>
                  <a:srgbClr val="000000"/>
                </a:solidFill>
                <a:latin typeface="Courier New" pitchFamily="1" charset="0"/>
                <a:ea typeface="ＭＳ Ｐゴシック" pitchFamily="1" charset="-128"/>
              </a:rPr>
              <a:t>num_procs</a:t>
            </a:r>
            <a:r>
              <a:rPr lang="en-US" sz="2000" b="1" dirty="0" smtClean="0">
                <a:solidFill>
                  <a:srgbClr val="000000"/>
                </a:solidFill>
                <a:latin typeface="Courier New" pitchFamily="1" charset="0"/>
                <a:ea typeface="ＭＳ Ｐゴシック" pitchFamily="1" charset="-128"/>
              </a:rPr>
              <a:t>; source++)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chemeClr val="folHlink"/>
                </a:solidFill>
                <a:latin typeface="Courier New" pitchFamily="1" charset="0"/>
                <a:ea typeface="ＭＳ Ｐゴシック" pitchFamily="1" charset="-128"/>
              </a:rPr>
              <a:t>MPI_Recv</a:t>
            </a:r>
            <a:r>
              <a:rPr lang="en-US" sz="2000" b="1" dirty="0" smtClean="0">
                <a:solidFill>
                  <a:srgbClr val="000000"/>
                </a:solidFill>
                <a:latin typeface="Courier New" pitchFamily="1" charset="0"/>
                <a:ea typeface="ＭＳ Ｐゴシック" pitchFamily="1" charset="-128"/>
              </a:rPr>
              <a:t>(message, </a:t>
            </a:r>
            <a:r>
              <a:rPr lang="en-US" sz="2000" b="1" dirty="0" err="1" smtClean="0">
                <a:solidFill>
                  <a:srgbClr val="000000"/>
                </a:solidFill>
                <a:latin typeface="Courier New" pitchFamily="1" charset="0"/>
                <a:ea typeface="ＭＳ Ｐゴシック" pitchFamily="1" charset="-128"/>
              </a:rPr>
              <a:t>maximum_message_length</a:t>
            </a:r>
            <a:r>
              <a:rPr lang="en-US" sz="2000" b="1" dirty="0" smtClean="0">
                <a:solidFill>
                  <a:srgbClr val="000000"/>
                </a:solidFill>
                <a:latin typeface="Courier New" pitchFamily="1" charset="0"/>
                <a:ea typeface="ＭＳ Ｐゴシック" pitchFamily="1" charset="-128"/>
              </a:rPr>
              <a:t> + 1,</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MPI_CHAR</a:t>
            </a: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source</a:t>
            </a:r>
            <a:r>
              <a:rPr lang="en-US" sz="2000" b="1" dirty="0"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MPI_COMM_WORLD</a:t>
            </a:r>
            <a:r>
              <a:rPr lang="en-US" sz="2000" b="1" dirty="0"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fprintf</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stderr</a:t>
            </a:r>
            <a:r>
              <a:rPr lang="en-US" sz="2000" b="1" dirty="0" smtClean="0">
                <a:solidFill>
                  <a:srgbClr val="000000"/>
                </a:solidFill>
                <a:latin typeface="Courier New" pitchFamily="1" charset="0"/>
                <a:ea typeface="ＭＳ Ｐゴシック" pitchFamily="1" charset="-128"/>
              </a:rPr>
              <a:t>, "%s\n", message);</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for source */</a:t>
            </a:r>
          </a:p>
          <a:p>
            <a:pPr>
              <a:buFont typeface="Wingdings" pitchFamily="1" charset="2"/>
              <a:buNone/>
            </a:pPr>
            <a:r>
              <a:rPr lang="en-US" dirty="0" smtClean="0">
                <a:ea typeface="ＭＳ Ｐゴシック" pitchFamily="1" charset="-128"/>
              </a:rPr>
              <a:t>Because of the order in which the loop iterations occur, the greetings will be </a:t>
            </a:r>
            <a:r>
              <a:rPr lang="en-US" b="1" u="sng" dirty="0" smtClean="0">
                <a:solidFill>
                  <a:srgbClr val="A50021"/>
                </a:solidFill>
                <a:ea typeface="ＭＳ Ｐゴシック" pitchFamily="1" charset="-128"/>
              </a:rPr>
              <a:t>printed</a:t>
            </a:r>
            <a:r>
              <a:rPr lang="en-US" dirty="0" smtClean="0">
                <a:ea typeface="ＭＳ Ｐゴシック" pitchFamily="1" charset="-128"/>
              </a:rPr>
              <a:t> in </a:t>
            </a:r>
            <a:r>
              <a:rPr lang="en-US" b="1" u="sng" dirty="0" smtClean="0">
                <a:ea typeface="ＭＳ Ｐゴシック" pitchFamily="1" charset="-128"/>
              </a:rPr>
              <a:t>non-deterministic</a:t>
            </a:r>
            <a:r>
              <a:rPr lang="en-US" dirty="0" smtClean="0">
                <a:ea typeface="ＭＳ Ｐゴシック" pitchFamily="1" charset="-128"/>
              </a:rPr>
              <a:t> order.</a:t>
            </a:r>
          </a:p>
        </p:txBody>
      </p:sp>
      <p:sp>
        <p:nvSpPr>
          <p:cNvPr id="8806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88069" name="Slide Number Placeholder 4"/>
          <p:cNvSpPr>
            <a:spLocks noGrp="1"/>
          </p:cNvSpPr>
          <p:nvPr>
            <p:ph type="sldNum" sz="quarter" idx="11"/>
          </p:nvPr>
        </p:nvSpPr>
        <p:spPr>
          <a:noFill/>
        </p:spPr>
        <p:txBody>
          <a:bodyPr/>
          <a:lstStyle/>
          <a:p>
            <a:fld id="{EBBEA7B6-B4DC-4D8A-A1F8-C9F64C2272F9}" type="slidenum">
              <a:rPr lang="en-US"/>
              <a:pPr/>
              <a:t>66</a:t>
            </a:fld>
            <a:endParaRPr lang="en-US"/>
          </a:p>
        </p:txBody>
      </p:sp>
      <p:sp>
        <p:nvSpPr>
          <p:cNvPr id="88070" name="Oval 4"/>
          <p:cNvSpPr>
            <a:spLocks noChangeArrowheads="1"/>
          </p:cNvSpPr>
          <p:nvPr/>
        </p:nvSpPr>
        <p:spPr bwMode="auto">
          <a:xfrm>
            <a:off x="3396916" y="2731168"/>
            <a:ext cx="1143000" cy="381000"/>
          </a:xfrm>
          <a:prstGeom prst="ellipse">
            <a:avLst/>
          </a:prstGeom>
          <a:noFill/>
          <a:ln w="38100">
            <a:solidFill>
              <a:srgbClr val="000000"/>
            </a:solidFill>
            <a:round/>
            <a:headEnd/>
            <a:tailEnd/>
          </a:ln>
        </p:spPr>
        <p:txBody>
          <a:bodyPr wrap="none" anchor="ctr"/>
          <a:lstStyle/>
          <a:p>
            <a:pPr algn="ctr"/>
            <a:endParaRPr lang="en-US" sz="1800"/>
          </a:p>
        </p:txBody>
      </p:sp>
    </p:spTree>
    <p:custDataLst>
      <p:tags r:id="rId1"/>
    </p:custDataLst>
    <p:extLst>
      <p:ext uri="{BB962C8B-B14F-4D97-AF65-F5344CB8AC3E}">
        <p14:creationId xmlns:p14="http://schemas.microsoft.com/office/powerpoint/2010/main" val="226838823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smtClean="0">
                <a:ea typeface="ＭＳ Ｐゴシック" pitchFamily="1" charset="-128"/>
              </a:rPr>
              <a:t>Nondeterministic Parallelism</a:t>
            </a:r>
          </a:p>
        </p:txBody>
      </p:sp>
      <p:sp>
        <p:nvSpPr>
          <p:cNvPr id="89091" name="Rectangle 3"/>
          <p:cNvSpPr>
            <a:spLocks noGrp="1" noChangeArrowheads="1"/>
          </p:cNvSpPr>
          <p:nvPr>
            <p:ph idx="1"/>
          </p:nvPr>
        </p:nvSpPr>
        <p:spPr>
          <a:xfrm>
            <a:off x="533400" y="1219200"/>
            <a:ext cx="8153400" cy="4876800"/>
          </a:xfrm>
        </p:spPr>
        <p:txBody>
          <a:bodyPr/>
          <a:lstStyle/>
          <a:p>
            <a:pPr>
              <a:buFont typeface="Wingdings" pitchFamily="1" charset="2"/>
              <a:buNone/>
            </a:pPr>
            <a:endParaRPr lang="en-US" sz="2000" b="1" dirty="0" smtClean="0">
              <a:solidFill>
                <a:srgbClr val="000000"/>
              </a:solidFill>
              <a:latin typeface="Courier New" pitchFamily="1" charset="0"/>
              <a:ea typeface="ＭＳ Ｐゴシック" pitchFamily="1" charset="-128"/>
            </a:endParaRPr>
          </a:p>
          <a:p>
            <a:pPr>
              <a:buFont typeface="Wingdings" pitchFamily="1" charset="2"/>
              <a:buNone/>
            </a:pPr>
            <a:r>
              <a:rPr lang="en-US" sz="2000" b="1" dirty="0" smtClean="0">
                <a:solidFill>
                  <a:srgbClr val="000000"/>
                </a:solidFill>
                <a:latin typeface="Courier New" pitchFamily="1" charset="0"/>
                <a:ea typeface="ＭＳ Ｐゴシック" pitchFamily="1" charset="-128"/>
              </a:rPr>
              <a:t> for (source = 0; source &lt; </a:t>
            </a:r>
            <a:r>
              <a:rPr lang="en-US" sz="2000" b="1" dirty="0" err="1" smtClean="0">
                <a:solidFill>
                  <a:srgbClr val="000000"/>
                </a:solidFill>
                <a:latin typeface="Courier New" pitchFamily="1" charset="0"/>
                <a:ea typeface="ＭＳ Ｐゴシック" pitchFamily="1" charset="-128"/>
              </a:rPr>
              <a:t>num_procs</a:t>
            </a:r>
            <a:r>
              <a:rPr lang="en-US" sz="2000" b="1" dirty="0" smtClean="0">
                <a:solidFill>
                  <a:srgbClr val="000000"/>
                </a:solidFill>
                <a:latin typeface="Courier New" pitchFamily="1" charset="0"/>
                <a:ea typeface="ＭＳ Ｐゴシック" pitchFamily="1" charset="-128"/>
              </a:rPr>
              <a:t>; source++)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chemeClr val="folHlink"/>
                </a:solidFill>
                <a:latin typeface="Courier New" pitchFamily="1" charset="0"/>
                <a:ea typeface="ＭＳ Ｐゴシック" pitchFamily="1" charset="-128"/>
              </a:rPr>
              <a:t>MPI_Recv</a:t>
            </a:r>
            <a:r>
              <a:rPr lang="en-US" sz="2000" b="1" dirty="0" smtClean="0">
                <a:solidFill>
                  <a:srgbClr val="000000"/>
                </a:solidFill>
                <a:latin typeface="Courier New" pitchFamily="1" charset="0"/>
                <a:ea typeface="ＭＳ Ｐゴシック" pitchFamily="1" charset="-128"/>
              </a:rPr>
              <a:t>(message, </a:t>
            </a:r>
            <a:r>
              <a:rPr lang="en-US" sz="2000" b="1" dirty="0" err="1" smtClean="0">
                <a:solidFill>
                  <a:srgbClr val="000000"/>
                </a:solidFill>
                <a:latin typeface="Courier New" pitchFamily="1" charset="0"/>
                <a:ea typeface="ＭＳ Ｐゴシック" pitchFamily="1" charset="-128"/>
              </a:rPr>
              <a:t>maximum_message_length</a:t>
            </a:r>
            <a:r>
              <a:rPr lang="en-US" sz="2000" b="1" dirty="0" smtClean="0">
                <a:solidFill>
                  <a:srgbClr val="000000"/>
                </a:solidFill>
                <a:latin typeface="Courier New" pitchFamily="1" charset="0"/>
                <a:ea typeface="ＭＳ Ｐゴシック" pitchFamily="1" charset="-128"/>
              </a:rPr>
              <a:t> + 1,</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MPI_CHAR</a:t>
            </a: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MPI_ANY_SOURCE</a:t>
            </a:r>
            <a:r>
              <a:rPr lang="en-US" sz="2000" b="1" dirty="0"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MPI_COMM_WORLD</a:t>
            </a:r>
            <a:r>
              <a:rPr lang="en-US" sz="2000" b="1" dirty="0"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fprintf</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stderr</a:t>
            </a:r>
            <a:r>
              <a:rPr lang="en-US" sz="2000" b="1" dirty="0" smtClean="0">
                <a:solidFill>
                  <a:srgbClr val="000000"/>
                </a:solidFill>
                <a:latin typeface="Courier New" pitchFamily="1" charset="0"/>
                <a:ea typeface="ＭＳ Ｐゴシック" pitchFamily="1" charset="-128"/>
              </a:rPr>
              <a:t>, "%s\n", message);</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for source */</a:t>
            </a:r>
          </a:p>
          <a:p>
            <a:pPr>
              <a:buFont typeface="Wingdings" pitchFamily="1" charset="2"/>
              <a:buNone/>
            </a:pPr>
            <a:r>
              <a:rPr lang="en-US" dirty="0" smtClean="0">
                <a:ea typeface="ＭＳ Ｐゴシック" pitchFamily="1" charset="-128"/>
              </a:rPr>
              <a:t>Because of this change, the greetings will be </a:t>
            </a:r>
            <a:r>
              <a:rPr lang="en-US" b="1" u="sng" dirty="0" smtClean="0">
                <a:solidFill>
                  <a:srgbClr val="A50021"/>
                </a:solidFill>
                <a:ea typeface="ＭＳ Ｐゴシック" pitchFamily="1" charset="-128"/>
              </a:rPr>
              <a:t>printed</a:t>
            </a:r>
            <a:r>
              <a:rPr lang="en-US" dirty="0" smtClean="0">
                <a:ea typeface="ＭＳ Ｐゴシック" pitchFamily="1" charset="-128"/>
              </a:rPr>
              <a:t> in        </a:t>
            </a:r>
            <a:r>
              <a:rPr lang="en-US" b="1" u="sng" dirty="0" smtClean="0">
                <a:ea typeface="ＭＳ Ｐゴシック" pitchFamily="1" charset="-128"/>
              </a:rPr>
              <a:t>non-deterministic</a:t>
            </a:r>
            <a:r>
              <a:rPr lang="en-US" dirty="0" smtClean="0">
                <a:ea typeface="ＭＳ Ｐゴシック" pitchFamily="1" charset="-128"/>
              </a:rPr>
              <a:t> order, specifically in the order in which they’re received.</a:t>
            </a:r>
          </a:p>
        </p:txBody>
      </p:sp>
      <p:sp>
        <p:nvSpPr>
          <p:cNvPr id="8909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89093" name="Slide Number Placeholder 4"/>
          <p:cNvSpPr>
            <a:spLocks noGrp="1"/>
          </p:cNvSpPr>
          <p:nvPr>
            <p:ph type="sldNum" sz="quarter" idx="11"/>
          </p:nvPr>
        </p:nvSpPr>
        <p:spPr>
          <a:noFill/>
        </p:spPr>
        <p:txBody>
          <a:bodyPr/>
          <a:lstStyle/>
          <a:p>
            <a:fld id="{D6AB7D88-49D8-44C8-994D-80F3393A30DC}" type="slidenum">
              <a:rPr lang="en-US"/>
              <a:pPr/>
              <a:t>67</a:t>
            </a:fld>
            <a:endParaRPr lang="en-US"/>
          </a:p>
        </p:txBody>
      </p:sp>
      <p:sp>
        <p:nvSpPr>
          <p:cNvPr id="89094" name="Oval 4"/>
          <p:cNvSpPr>
            <a:spLocks noChangeArrowheads="1"/>
          </p:cNvSpPr>
          <p:nvPr/>
        </p:nvSpPr>
        <p:spPr bwMode="auto">
          <a:xfrm>
            <a:off x="3200400" y="2743200"/>
            <a:ext cx="2590800" cy="381000"/>
          </a:xfrm>
          <a:prstGeom prst="ellipse">
            <a:avLst/>
          </a:prstGeom>
          <a:noFill/>
          <a:ln w="38100">
            <a:solidFill>
              <a:srgbClr val="000000"/>
            </a:solidFill>
            <a:round/>
            <a:headEnd/>
            <a:tailEnd/>
          </a:ln>
        </p:spPr>
        <p:txBody>
          <a:bodyPr wrap="none" anchor="ctr"/>
          <a:lstStyle/>
          <a:p>
            <a:pPr algn="ctr"/>
            <a:endParaRPr lang="en-US" sz="1800"/>
          </a:p>
        </p:txBody>
      </p:sp>
    </p:spTree>
    <p:custDataLst>
      <p:tags r:id="rId1"/>
    </p:custDataLst>
    <p:extLst>
      <p:ext uri="{BB962C8B-B14F-4D97-AF65-F5344CB8AC3E}">
        <p14:creationId xmlns:p14="http://schemas.microsoft.com/office/powerpoint/2010/main" val="31193411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smtClean="0">
                <a:ea typeface="ＭＳ Ｐゴシック" pitchFamily="1" charset="-128"/>
              </a:rPr>
              <a:t>Message = Envelope+Contents</a:t>
            </a:r>
          </a:p>
        </p:txBody>
      </p:sp>
      <p:sp>
        <p:nvSpPr>
          <p:cNvPr id="90115" name="Rectangle 3"/>
          <p:cNvSpPr>
            <a:spLocks noGrp="1" noChangeArrowheads="1"/>
          </p:cNvSpPr>
          <p:nvPr>
            <p:ph idx="1"/>
          </p:nvPr>
        </p:nvSpPr>
        <p:spPr/>
        <p:txBody>
          <a:bodyPr/>
          <a:lstStyle/>
          <a:p>
            <a:pPr>
              <a:lnSpc>
                <a:spcPct val="70000"/>
              </a:lnSpc>
              <a:buFont typeface="Wingdings" pitchFamily="1" charset="2"/>
              <a:buNone/>
            </a:pPr>
            <a:r>
              <a:rPr lang="en-US" sz="2000" b="1" smtClean="0">
                <a:solidFill>
                  <a:schemeClr val="folHlink"/>
                </a:solidFill>
                <a:latin typeface="Courier New" pitchFamily="1" charset="0"/>
                <a:ea typeface="ＭＳ Ｐゴシック" pitchFamily="1" charset="-128"/>
              </a:rPr>
              <a:t>MPI_Send</a:t>
            </a:r>
            <a:r>
              <a:rPr lang="en-US" sz="2000" b="1" smtClean="0">
                <a:solidFill>
                  <a:srgbClr val="000000"/>
                </a:solidFill>
                <a:latin typeface="Courier New" pitchFamily="1" charset="0"/>
                <a:ea typeface="ＭＳ Ｐゴシック" pitchFamily="1" charset="-128"/>
              </a:rPr>
              <a:t>(message, strlen(message) + 1,</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MPI_CHAR</a:t>
            </a:r>
            <a:r>
              <a:rPr lang="en-US" sz="2000" b="1" smtClean="0">
                <a:solidFill>
                  <a:srgbClr val="000000"/>
                </a:solidFill>
                <a:latin typeface="Courier New" pitchFamily="1" charset="0"/>
                <a:ea typeface="ＭＳ Ｐゴシック" pitchFamily="1" charset="-128"/>
              </a:rPr>
              <a:t>, destination, tag, </a:t>
            </a:r>
          </a:p>
          <a:p>
            <a:pPr>
              <a:lnSpc>
                <a:spcPct val="70000"/>
              </a:lnSpc>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MPI_COMM_WORLD</a:t>
            </a:r>
            <a:r>
              <a:rPr lang="en-US" sz="2000" b="1" smtClean="0">
                <a:solidFill>
                  <a:srgbClr val="000000"/>
                </a:solidFill>
                <a:latin typeface="Courier New" pitchFamily="1" charset="0"/>
                <a:ea typeface="ＭＳ Ｐゴシック" pitchFamily="1" charset="-128"/>
              </a:rPr>
              <a:t>);</a:t>
            </a:r>
            <a:endParaRPr lang="en-US" sz="2000" smtClean="0">
              <a:solidFill>
                <a:srgbClr val="000000"/>
              </a:solidFill>
              <a:ea typeface="ＭＳ Ｐゴシック" pitchFamily="1" charset="-128"/>
            </a:endParaRPr>
          </a:p>
          <a:p>
            <a:pPr>
              <a:lnSpc>
                <a:spcPct val="80000"/>
              </a:lnSpc>
              <a:buFont typeface="Wingdings" pitchFamily="1" charset="2"/>
              <a:buNone/>
            </a:pPr>
            <a:r>
              <a:rPr lang="en-US" smtClean="0">
                <a:ea typeface="ＭＳ Ｐゴシック" pitchFamily="1" charset="-128"/>
              </a:rPr>
              <a:t>When MPI sends a message, it doesn’t just send the contents; it also sends an “envelope” describing the contents:</a:t>
            </a:r>
          </a:p>
          <a:p>
            <a:pPr>
              <a:lnSpc>
                <a:spcPct val="80000"/>
              </a:lnSpc>
              <a:buFont typeface="Wingdings" pitchFamily="1" charset="2"/>
              <a:buNone/>
            </a:pPr>
            <a:r>
              <a:rPr lang="en-US" b="1" u="sng" smtClean="0">
                <a:ea typeface="ＭＳ Ｐゴシック" pitchFamily="1" charset="-128"/>
              </a:rPr>
              <a:t>Size</a:t>
            </a:r>
            <a:r>
              <a:rPr lang="en-US" smtClean="0">
                <a:ea typeface="ＭＳ Ｐゴシック" pitchFamily="1" charset="-128"/>
              </a:rPr>
              <a:t> (number of elements of data type)</a:t>
            </a:r>
          </a:p>
          <a:p>
            <a:pPr>
              <a:lnSpc>
                <a:spcPct val="80000"/>
              </a:lnSpc>
              <a:buFont typeface="Wingdings" pitchFamily="1" charset="2"/>
              <a:buNone/>
            </a:pPr>
            <a:r>
              <a:rPr lang="en-US" b="1" u="sng" smtClean="0">
                <a:ea typeface="ＭＳ Ｐゴシック" pitchFamily="1" charset="-128"/>
              </a:rPr>
              <a:t>Data type</a:t>
            </a:r>
          </a:p>
          <a:p>
            <a:pPr>
              <a:lnSpc>
                <a:spcPct val="80000"/>
              </a:lnSpc>
              <a:buFont typeface="Wingdings" pitchFamily="1" charset="2"/>
              <a:buNone/>
            </a:pPr>
            <a:r>
              <a:rPr lang="en-US" b="1" u="sng" smtClean="0">
                <a:ea typeface="ＭＳ Ｐゴシック" pitchFamily="1" charset="-128"/>
              </a:rPr>
              <a:t>Source</a:t>
            </a:r>
            <a:r>
              <a:rPr lang="en-US" smtClean="0">
                <a:ea typeface="ＭＳ Ｐゴシック" pitchFamily="1" charset="-128"/>
              </a:rPr>
              <a:t>: rank of sending process</a:t>
            </a:r>
          </a:p>
          <a:p>
            <a:pPr>
              <a:lnSpc>
                <a:spcPct val="80000"/>
              </a:lnSpc>
              <a:buFont typeface="Wingdings" pitchFamily="1" charset="2"/>
              <a:buNone/>
            </a:pPr>
            <a:r>
              <a:rPr lang="en-US" b="1" u="sng" smtClean="0">
                <a:ea typeface="ＭＳ Ｐゴシック" pitchFamily="1" charset="-128"/>
              </a:rPr>
              <a:t>Destination</a:t>
            </a:r>
            <a:r>
              <a:rPr lang="en-US" smtClean="0">
                <a:ea typeface="ＭＳ Ｐゴシック" pitchFamily="1" charset="-128"/>
              </a:rPr>
              <a:t>: rank of process to receive</a:t>
            </a:r>
          </a:p>
          <a:p>
            <a:pPr>
              <a:lnSpc>
                <a:spcPct val="80000"/>
              </a:lnSpc>
              <a:buFont typeface="Wingdings" pitchFamily="1" charset="2"/>
              <a:buNone/>
            </a:pPr>
            <a:r>
              <a:rPr lang="en-US" b="1" u="sng" smtClean="0">
                <a:ea typeface="ＭＳ Ｐゴシック" pitchFamily="1" charset="-128"/>
              </a:rPr>
              <a:t>Tag</a:t>
            </a:r>
            <a:r>
              <a:rPr lang="en-US" smtClean="0">
                <a:ea typeface="ＭＳ Ｐゴシック" pitchFamily="1" charset="-128"/>
              </a:rPr>
              <a:t> (message ID)</a:t>
            </a:r>
          </a:p>
          <a:p>
            <a:pPr>
              <a:lnSpc>
                <a:spcPct val="80000"/>
              </a:lnSpc>
              <a:buFont typeface="Wingdings" pitchFamily="1" charset="2"/>
              <a:buNone/>
            </a:pPr>
            <a:r>
              <a:rPr lang="en-US" b="1" u="sng" smtClean="0">
                <a:ea typeface="ＭＳ Ｐゴシック" pitchFamily="1" charset="-128"/>
              </a:rPr>
              <a:t>Communicator</a:t>
            </a:r>
            <a:r>
              <a:rPr lang="en-US" smtClean="0">
                <a:ea typeface="ＭＳ Ｐゴシック" pitchFamily="1" charset="-128"/>
              </a:rPr>
              <a:t> (for example,</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MPI_COMM_WORLD</a:t>
            </a:r>
            <a:r>
              <a:rPr lang="en-US" smtClean="0">
                <a:ea typeface="ＭＳ Ｐゴシック" pitchFamily="1" charset="-128"/>
              </a:rPr>
              <a:t>)</a:t>
            </a:r>
          </a:p>
        </p:txBody>
      </p:sp>
      <p:sp>
        <p:nvSpPr>
          <p:cNvPr id="9011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90117" name="Slide Number Placeholder 4"/>
          <p:cNvSpPr>
            <a:spLocks noGrp="1"/>
          </p:cNvSpPr>
          <p:nvPr>
            <p:ph type="sldNum" sz="quarter" idx="11"/>
          </p:nvPr>
        </p:nvSpPr>
        <p:spPr>
          <a:noFill/>
        </p:spPr>
        <p:txBody>
          <a:bodyPr/>
          <a:lstStyle/>
          <a:p>
            <a:fld id="{BD3C1887-03D7-4892-A49A-A4FB00F88F6D}" type="slidenum">
              <a:rPr lang="en-US"/>
              <a:pPr/>
              <a:t>68</a:t>
            </a:fld>
            <a:endParaRPr lang="en-US"/>
          </a:p>
        </p:txBody>
      </p:sp>
    </p:spTree>
    <p:custDataLst>
      <p:tags r:id="rId1"/>
    </p:custDataLst>
    <p:extLst>
      <p:ext uri="{BB962C8B-B14F-4D97-AF65-F5344CB8AC3E}">
        <p14:creationId xmlns:p14="http://schemas.microsoft.com/office/powerpoint/2010/main" val="342145717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sz="3600" smtClean="0">
                <a:ea typeface="ＭＳ Ｐゴシック" pitchFamily="1" charset="-128"/>
              </a:rPr>
              <a:t>MPI Data Types</a:t>
            </a:r>
          </a:p>
        </p:txBody>
      </p:sp>
      <p:graphicFrame>
        <p:nvGraphicFramePr>
          <p:cNvPr id="827395" name="Group 3"/>
          <p:cNvGraphicFramePr>
            <a:graphicFrameLocks noGrp="1"/>
          </p:cNvGraphicFramePr>
          <p:nvPr>
            <p:ph type="tbl" idx="1"/>
          </p:nvPr>
        </p:nvGraphicFramePr>
        <p:xfrm>
          <a:off x="609600" y="1371600"/>
          <a:ext cx="7924800" cy="2409826"/>
        </p:xfrm>
        <a:graphic>
          <a:graphicData uri="http://schemas.openxmlformats.org/drawingml/2006/table">
            <a:tbl>
              <a:tblPr/>
              <a:tblGrid>
                <a:gridCol w="1143000"/>
                <a:gridCol w="1752600"/>
                <a:gridCol w="1600200"/>
                <a:gridCol w="3429000"/>
              </a:tblGrid>
              <a:tr h="457200">
                <a:tc gridSpan="2">
                  <a:txBody>
                    <a:bodyPr/>
                    <a:lstStyle/>
                    <a:p>
                      <a:pPr marL="0" marR="0" lvl="0" indent="0" algn="ctr"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2000" b="1" i="0" u="none" strike="noStrike" cap="none" normalizeH="0" baseline="0" smtClean="0">
                          <a:ln>
                            <a:noFill/>
                          </a:ln>
                          <a:solidFill>
                            <a:schemeClr val="tx1"/>
                          </a:solidFill>
                          <a:effectLst/>
                          <a:latin typeface="Times New Roman" pitchFamily="18" charset="0"/>
                        </a:rPr>
                        <a:t>C</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2000" b="1" i="0" u="none" strike="noStrike" cap="none" normalizeH="0" baseline="0" smtClean="0">
                          <a:ln>
                            <a:noFill/>
                          </a:ln>
                          <a:solidFill>
                            <a:schemeClr val="tx1"/>
                          </a:solidFill>
                          <a:effectLst/>
                          <a:latin typeface="Times New Roman" pitchFamily="18" charset="0"/>
                        </a:rPr>
                        <a:t>Fortran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hMerge="1">
                  <a:txBody>
                    <a:bodyPr/>
                    <a:lstStyle/>
                    <a:p>
                      <a:endParaRPr lang="en-US"/>
                    </a:p>
                  </a:txBody>
                  <a:tcPr/>
                </a:tc>
              </a:tr>
              <a:tr h="381000">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char</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MPI_CHAR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CHARACTER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MPI_CHARACTER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42913">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int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MPI_INT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INTEGER</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MPI_INTEGER</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57200">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float</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MPI_FLOAT</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REAL</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MPI_REAL</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671513">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double</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MPI_DOUBLE</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tx1"/>
                          </a:solidFill>
                          <a:effectLst/>
                          <a:latin typeface="Courier New" pitchFamily="49" charset="0"/>
                        </a:rPr>
                        <a:t>DOUBLE PRECISION</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333399"/>
                        </a:buClr>
                        <a:buSzPct val="60000"/>
                        <a:buFont typeface="Wingdings" pitchFamily="2" charset="2"/>
                        <a:buNone/>
                        <a:tabLst/>
                      </a:pPr>
                      <a:r>
                        <a:rPr kumimoji="0" lang="en-US" sz="1800" b="1" i="0" u="none" strike="noStrike" cap="none" normalizeH="0" baseline="0" smtClean="0">
                          <a:ln>
                            <a:noFill/>
                          </a:ln>
                          <a:solidFill>
                            <a:schemeClr val="folHlink"/>
                          </a:solidFill>
                          <a:effectLst/>
                          <a:latin typeface="Courier New" pitchFamily="49" charset="0"/>
                        </a:rPr>
                        <a:t>MPI_DOUBLE_PRECISION</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sp>
        <p:nvSpPr>
          <p:cNvPr id="91169"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91170" name="Slide Number Placeholder 4"/>
          <p:cNvSpPr>
            <a:spLocks noGrp="1"/>
          </p:cNvSpPr>
          <p:nvPr>
            <p:ph type="sldNum" sz="quarter" idx="11"/>
          </p:nvPr>
        </p:nvSpPr>
        <p:spPr>
          <a:noFill/>
        </p:spPr>
        <p:txBody>
          <a:bodyPr/>
          <a:lstStyle/>
          <a:p>
            <a:fld id="{246CF4FB-185C-4E6E-8500-F7D39E1E1990}" type="slidenum">
              <a:rPr lang="en-US"/>
              <a:pPr/>
              <a:t>69</a:t>
            </a:fld>
            <a:endParaRPr lang="en-US"/>
          </a:p>
        </p:txBody>
      </p:sp>
      <p:sp>
        <p:nvSpPr>
          <p:cNvPr id="91171" name="Text Box 33"/>
          <p:cNvSpPr txBox="1">
            <a:spLocks noChangeArrowheads="1"/>
          </p:cNvSpPr>
          <p:nvPr/>
        </p:nvSpPr>
        <p:spPr bwMode="auto">
          <a:xfrm>
            <a:off x="533400" y="3962400"/>
            <a:ext cx="8001000" cy="822325"/>
          </a:xfrm>
          <a:prstGeom prst="rect">
            <a:avLst/>
          </a:prstGeom>
          <a:noFill/>
          <a:ln w="9525">
            <a:noFill/>
            <a:miter lim="800000"/>
            <a:headEnd/>
            <a:tailEnd/>
          </a:ln>
        </p:spPr>
        <p:txBody>
          <a:bodyPr>
            <a:spAutoFit/>
          </a:bodyPr>
          <a:lstStyle/>
          <a:p>
            <a:r>
              <a:rPr lang="en-US"/>
              <a:t>MPI supports several other data types, but most are variations of these, and probably these are all you’ll use.</a:t>
            </a:r>
          </a:p>
        </p:txBody>
      </p:sp>
    </p:spTree>
    <p:extLst>
      <p:ext uri="{BB962C8B-B14F-4D97-AF65-F5344CB8AC3E}">
        <p14:creationId xmlns:p14="http://schemas.microsoft.com/office/powerpoint/2010/main" val="25400809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Wowza</a:t>
            </a:r>
            <a:r>
              <a:rPr lang="en-US" dirty="0" smtClean="0"/>
              <a:t> #3</a:t>
            </a:r>
            <a:endParaRPr lang="en-US" dirty="0"/>
          </a:p>
        </p:txBody>
      </p:sp>
      <p:sp>
        <p:nvSpPr>
          <p:cNvPr id="3" name="Content Placeholder 2"/>
          <p:cNvSpPr>
            <a:spLocks noGrp="1"/>
          </p:cNvSpPr>
          <p:nvPr>
            <p:ph idx="1"/>
          </p:nvPr>
        </p:nvSpPr>
        <p:spPr/>
        <p:txBody>
          <a:bodyPr/>
          <a:lstStyle/>
          <a:p>
            <a:pPr marL="0" indent="0">
              <a:buNone/>
            </a:pPr>
            <a:r>
              <a:rPr lang="en-US" dirty="0" smtClean="0"/>
              <a:t>If one of the </a:t>
            </a:r>
            <a:r>
              <a:rPr lang="en-US" dirty="0" err="1" smtClean="0"/>
              <a:t>Wowza</a:t>
            </a:r>
            <a:r>
              <a:rPr lang="en-US" dirty="0" smtClean="0"/>
              <a:t> URLs fails, try switching over to the other one.</a:t>
            </a:r>
          </a:p>
          <a:p>
            <a:pPr marL="0" indent="0">
              <a:buNone/>
            </a:pPr>
            <a:endParaRPr lang="en-US" dirty="0"/>
          </a:p>
          <a:p>
            <a:pPr marL="0" indent="0">
              <a:buNone/>
            </a:pPr>
            <a:r>
              <a:rPr lang="en-US" dirty="0" smtClean="0"/>
              <a:t>If we lose our network connection between OU and </a:t>
            </a:r>
            <a:r>
              <a:rPr lang="en-US" dirty="0" err="1" smtClean="0"/>
              <a:t>OneNet</a:t>
            </a:r>
            <a:r>
              <a:rPr lang="en-US" dirty="0" smtClean="0"/>
              <a:t>, then there may be a slight delay while we set up a direct connection to Rutgers.</a:t>
            </a:r>
            <a:endParaRPr lang="en-US" dirty="0"/>
          </a:p>
        </p:txBody>
      </p:sp>
      <p:sp>
        <p:nvSpPr>
          <p:cNvPr id="4" name="Footer Placeholder 3"/>
          <p:cNvSpPr>
            <a:spLocks noGrp="1"/>
          </p:cNvSpPr>
          <p:nvPr>
            <p:ph type="ftr" sz="quarter" idx="10"/>
          </p:nvPr>
        </p:nvSpPr>
        <p:spPr/>
        <p:txBody>
          <a:bodyPr/>
          <a:lstStyle/>
          <a:p>
            <a:pPr>
              <a:defRPr/>
            </a:pPr>
            <a:r>
              <a:rPr lang="en-US" dirty="0" smtClean="0"/>
              <a:t>Supercomputing in Plain </a:t>
            </a:r>
            <a:r>
              <a:rPr lang="en-US" dirty="0" smtClean="0"/>
              <a:t>English: Distributed </a:t>
            </a:r>
            <a:r>
              <a:rPr lang="en-US" dirty="0" err="1" smtClean="0"/>
              <a:t>Mem</a:t>
            </a:r>
            <a:endParaRPr lang="en-US" dirty="0" smtClean="0"/>
          </a:p>
          <a:p>
            <a:pPr>
              <a:defRPr/>
            </a:pPr>
            <a:r>
              <a:rPr lang="en-US" dirty="0" smtClean="0"/>
              <a:t>Tue </a:t>
            </a:r>
            <a:r>
              <a:rPr lang="en-US" dirty="0" smtClean="0"/>
              <a:t>Feb 26 </a:t>
            </a:r>
            <a:r>
              <a:rPr lang="en-US" dirty="0" smtClean="0"/>
              <a:t>2013</a:t>
            </a:r>
            <a:endParaRPr lang="en-US" dirty="0"/>
          </a:p>
        </p:txBody>
      </p:sp>
      <p:sp>
        <p:nvSpPr>
          <p:cNvPr id="5" name="Slide Number Placeholder 4"/>
          <p:cNvSpPr>
            <a:spLocks noGrp="1"/>
          </p:cNvSpPr>
          <p:nvPr>
            <p:ph type="sldNum" sz="quarter" idx="11"/>
          </p:nvPr>
        </p:nvSpPr>
        <p:spPr/>
        <p:txBody>
          <a:bodyPr/>
          <a:lstStyle/>
          <a:p>
            <a:pPr>
              <a:defRPr/>
            </a:pPr>
            <a:fld id="{DAFF6522-D39A-4EFB-9FD2-0F43165FD2EE}" type="slidenum">
              <a:rPr lang="en-US" smtClean="0"/>
              <a:pPr>
                <a:defRPr/>
              </a:pPr>
              <a:t>7</a:t>
            </a:fld>
            <a:endParaRPr lang="en-US"/>
          </a:p>
        </p:txBody>
      </p:sp>
    </p:spTree>
    <p:extLst>
      <p:ext uri="{BB962C8B-B14F-4D97-AF65-F5344CB8AC3E}">
        <p14:creationId xmlns:p14="http://schemas.microsoft.com/office/powerpoint/2010/main" val="3566797446"/>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sz="3600" smtClean="0">
                <a:ea typeface="ＭＳ Ｐゴシック" pitchFamily="1" charset="-128"/>
              </a:rPr>
              <a:t>Message Tags</a:t>
            </a:r>
          </a:p>
        </p:txBody>
      </p:sp>
      <p:sp>
        <p:nvSpPr>
          <p:cNvPr id="92163"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My daughter was born in mid-December.</a:t>
            </a:r>
          </a:p>
          <a:p>
            <a:pPr>
              <a:buFont typeface="Wingdings" pitchFamily="1" charset="2"/>
              <a:buNone/>
            </a:pPr>
            <a:r>
              <a:rPr lang="en-US" smtClean="0">
                <a:ea typeface="ＭＳ Ｐゴシック" pitchFamily="1" charset="-128"/>
              </a:rPr>
              <a:t>So, if I give her a present in December, how does she know which of these it’s for?</a:t>
            </a:r>
          </a:p>
          <a:p>
            <a:r>
              <a:rPr lang="en-US" smtClean="0">
                <a:ea typeface="ＭＳ Ｐゴシック" pitchFamily="1" charset="-128"/>
              </a:rPr>
              <a:t>Her birthday</a:t>
            </a:r>
          </a:p>
          <a:p>
            <a:r>
              <a:rPr lang="en-US" smtClean="0">
                <a:ea typeface="ＭＳ Ｐゴシック" pitchFamily="1" charset="-128"/>
              </a:rPr>
              <a:t>Christmas</a:t>
            </a:r>
          </a:p>
          <a:p>
            <a:r>
              <a:rPr lang="en-US" smtClean="0">
                <a:ea typeface="ＭＳ Ｐゴシック" pitchFamily="1" charset="-128"/>
              </a:rPr>
              <a:t>Hanukkah</a:t>
            </a:r>
          </a:p>
          <a:p>
            <a:pPr>
              <a:buFont typeface="Wingdings" pitchFamily="1" charset="2"/>
              <a:buNone/>
            </a:pPr>
            <a:r>
              <a:rPr lang="en-US" smtClean="0">
                <a:ea typeface="ＭＳ Ｐゴシック" pitchFamily="1" charset="-128"/>
              </a:rPr>
              <a:t>She knows because of the tag on the present:</a:t>
            </a:r>
          </a:p>
          <a:p>
            <a:r>
              <a:rPr lang="en-US" smtClean="0">
                <a:ea typeface="ＭＳ Ｐゴシック" pitchFamily="1" charset="-128"/>
              </a:rPr>
              <a:t>A little cake and candles means birthday</a:t>
            </a:r>
          </a:p>
          <a:p>
            <a:r>
              <a:rPr lang="en-US" smtClean="0">
                <a:ea typeface="ＭＳ Ｐゴシック" pitchFamily="1" charset="-128"/>
              </a:rPr>
              <a:t>A little tree or a Santa means Christmas</a:t>
            </a:r>
          </a:p>
          <a:p>
            <a:r>
              <a:rPr lang="en-US" smtClean="0">
                <a:ea typeface="ＭＳ Ｐゴシック" pitchFamily="1" charset="-128"/>
              </a:rPr>
              <a:t>A little menorah means Hanukkah</a:t>
            </a:r>
          </a:p>
        </p:txBody>
      </p:sp>
      <p:sp>
        <p:nvSpPr>
          <p:cNvPr id="9216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92165" name="Slide Number Placeholder 4"/>
          <p:cNvSpPr>
            <a:spLocks noGrp="1"/>
          </p:cNvSpPr>
          <p:nvPr>
            <p:ph type="sldNum" sz="quarter" idx="11"/>
          </p:nvPr>
        </p:nvSpPr>
        <p:spPr>
          <a:noFill/>
        </p:spPr>
        <p:txBody>
          <a:bodyPr/>
          <a:lstStyle/>
          <a:p>
            <a:fld id="{0D79694E-3A1B-4310-B327-F7CC61D38058}" type="slidenum">
              <a:rPr lang="en-US"/>
              <a:pPr/>
              <a:t>70</a:t>
            </a:fld>
            <a:endParaRPr lang="en-US"/>
          </a:p>
        </p:txBody>
      </p:sp>
    </p:spTree>
    <p:extLst>
      <p:ext uri="{BB962C8B-B14F-4D97-AF65-F5344CB8AC3E}">
        <p14:creationId xmlns:p14="http://schemas.microsoft.com/office/powerpoint/2010/main" val="972817915"/>
      </p:ext>
    </p:extLst>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smtClean="0">
                <a:ea typeface="ＭＳ Ｐゴシック" pitchFamily="1" charset="-128"/>
              </a:rPr>
              <a:t>Message Tags</a:t>
            </a:r>
          </a:p>
        </p:txBody>
      </p:sp>
      <p:sp>
        <p:nvSpPr>
          <p:cNvPr id="93187" name="Rectangle 3"/>
          <p:cNvSpPr>
            <a:spLocks noGrp="1" noChangeArrowheads="1"/>
          </p:cNvSpPr>
          <p:nvPr>
            <p:ph idx="1"/>
          </p:nvPr>
        </p:nvSpPr>
        <p:spPr>
          <a:xfrm>
            <a:off x="533400" y="1219200"/>
            <a:ext cx="8153400" cy="4876800"/>
          </a:xfrm>
        </p:spPr>
        <p:txBody>
          <a:bodyPr/>
          <a:lstStyle/>
          <a:p>
            <a:pPr>
              <a:buFont typeface="Wingdings" pitchFamily="1" charset="2"/>
              <a:buNone/>
            </a:pPr>
            <a:endParaRPr lang="en-US" sz="2000" b="1" dirty="0" smtClean="0">
              <a:solidFill>
                <a:srgbClr val="000000"/>
              </a:solidFill>
              <a:latin typeface="Courier New" pitchFamily="1" charset="0"/>
              <a:ea typeface="ＭＳ Ｐゴシック" pitchFamily="1" charset="-128"/>
            </a:endParaRPr>
          </a:p>
          <a:p>
            <a:pPr>
              <a:buFont typeface="Wingdings" pitchFamily="1" charset="2"/>
              <a:buNone/>
            </a:pPr>
            <a:r>
              <a:rPr lang="en-US" sz="2000" b="1" dirty="0" smtClean="0">
                <a:solidFill>
                  <a:srgbClr val="000000"/>
                </a:solidFill>
                <a:latin typeface="Courier New" pitchFamily="1" charset="0"/>
                <a:ea typeface="ＭＳ Ｐゴシック" pitchFamily="1" charset="-128"/>
              </a:rPr>
              <a:t> for (source = 0; source &lt; </a:t>
            </a:r>
            <a:r>
              <a:rPr lang="en-US" sz="2000" b="1" dirty="0" err="1" smtClean="0">
                <a:solidFill>
                  <a:srgbClr val="000000"/>
                </a:solidFill>
                <a:latin typeface="Courier New" pitchFamily="1" charset="0"/>
                <a:ea typeface="ＭＳ Ｐゴシック" pitchFamily="1" charset="-128"/>
              </a:rPr>
              <a:t>num_procs</a:t>
            </a:r>
            <a:r>
              <a:rPr lang="en-US" sz="2000" b="1" dirty="0" smtClean="0">
                <a:solidFill>
                  <a:srgbClr val="000000"/>
                </a:solidFill>
                <a:latin typeface="Courier New" pitchFamily="1" charset="0"/>
                <a:ea typeface="ＭＳ Ｐゴシック" pitchFamily="1" charset="-128"/>
              </a:rPr>
              <a:t>; source++)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chemeClr val="folHlink"/>
                </a:solidFill>
                <a:latin typeface="Courier New" pitchFamily="1" charset="0"/>
                <a:ea typeface="ＭＳ Ｐゴシック" pitchFamily="1" charset="-128"/>
              </a:rPr>
              <a:t>MPI_Recv</a:t>
            </a:r>
            <a:r>
              <a:rPr lang="en-US" sz="2000" b="1" dirty="0" smtClean="0">
                <a:solidFill>
                  <a:srgbClr val="000000"/>
                </a:solidFill>
                <a:latin typeface="Courier New" pitchFamily="1" charset="0"/>
                <a:ea typeface="ＭＳ Ｐゴシック" pitchFamily="1" charset="-128"/>
              </a:rPr>
              <a:t>(message, </a:t>
            </a:r>
            <a:r>
              <a:rPr lang="en-US" sz="2000" b="1" dirty="0" err="1" smtClean="0">
                <a:solidFill>
                  <a:srgbClr val="000000"/>
                </a:solidFill>
                <a:latin typeface="Courier New" pitchFamily="1" charset="0"/>
                <a:ea typeface="ＭＳ Ｐゴシック" pitchFamily="1" charset="-128"/>
              </a:rPr>
              <a:t>maximum_message_length</a:t>
            </a:r>
            <a:r>
              <a:rPr lang="en-US" sz="2000" b="1" dirty="0" smtClean="0">
                <a:solidFill>
                  <a:srgbClr val="000000"/>
                </a:solidFill>
                <a:latin typeface="Courier New" pitchFamily="1" charset="0"/>
                <a:ea typeface="ＭＳ Ｐゴシック" pitchFamily="1" charset="-128"/>
              </a:rPr>
              <a:t> + 1,</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MPI_CHAR</a:t>
            </a:r>
            <a:r>
              <a:rPr lang="en-US" sz="2000" b="1" dirty="0" smtClean="0">
                <a:solidFill>
                  <a:srgbClr val="000000"/>
                </a:solidFill>
                <a:latin typeface="Courier New" pitchFamily="1" charset="0"/>
                <a:ea typeface="ＭＳ Ｐゴシック" pitchFamily="1" charset="-128"/>
              </a:rPr>
              <a:t>, </a:t>
            </a:r>
            <a:r>
              <a:rPr lang="en-US" sz="2000" b="1" dirty="0" smtClean="0">
                <a:solidFill>
                  <a:srgbClr val="FF0000"/>
                </a:solidFill>
                <a:latin typeface="Courier New" pitchFamily="1" charset="0"/>
                <a:ea typeface="ＭＳ Ｐゴシック" pitchFamily="1" charset="-128"/>
              </a:rPr>
              <a:t>source</a:t>
            </a:r>
            <a:r>
              <a:rPr lang="en-US" sz="2000" b="1" dirty="0"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MPI_COMM_WORLD</a:t>
            </a:r>
            <a:r>
              <a:rPr lang="en-US" sz="2000" b="1" dirty="0"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fprintf</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stderr</a:t>
            </a:r>
            <a:r>
              <a:rPr lang="en-US" sz="2000" b="1" dirty="0" smtClean="0">
                <a:solidFill>
                  <a:srgbClr val="000000"/>
                </a:solidFill>
                <a:latin typeface="Courier New" pitchFamily="1" charset="0"/>
                <a:ea typeface="ＭＳ Ｐゴシック" pitchFamily="1" charset="-128"/>
              </a:rPr>
              <a:t>, "%s\n", message);</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for source */</a:t>
            </a:r>
          </a:p>
          <a:p>
            <a:pPr>
              <a:buFont typeface="Wingdings" pitchFamily="1" charset="2"/>
              <a:buNone/>
            </a:pPr>
            <a:r>
              <a:rPr lang="en-US" dirty="0" smtClean="0">
                <a:ea typeface="ＭＳ Ｐゴシック" pitchFamily="1" charset="-128"/>
              </a:rPr>
              <a:t>The greetings are </a:t>
            </a:r>
            <a:r>
              <a:rPr lang="en-US" b="1" u="sng" dirty="0" smtClean="0">
                <a:solidFill>
                  <a:srgbClr val="A50021"/>
                </a:solidFill>
                <a:ea typeface="ＭＳ Ｐゴシック" pitchFamily="1" charset="-128"/>
              </a:rPr>
              <a:t>printed</a:t>
            </a:r>
            <a:r>
              <a:rPr lang="en-US" dirty="0" smtClean="0">
                <a:ea typeface="ＭＳ Ｐゴシック" pitchFamily="1" charset="-128"/>
              </a:rPr>
              <a:t> in </a:t>
            </a:r>
            <a:r>
              <a:rPr lang="en-US" b="1" u="sng" dirty="0" smtClean="0">
                <a:ea typeface="ＭＳ Ｐゴシック" pitchFamily="1" charset="-128"/>
              </a:rPr>
              <a:t>deterministic</a:t>
            </a:r>
            <a:r>
              <a:rPr lang="en-US" dirty="0" smtClean="0">
                <a:ea typeface="ＭＳ Ｐゴシック" pitchFamily="1" charset="-128"/>
              </a:rPr>
              <a:t> order not because messages are sent and received in order, but because each has a </a:t>
            </a:r>
            <a:r>
              <a:rPr lang="en-US" b="1" i="1" u="sng" dirty="0" smtClean="0">
                <a:solidFill>
                  <a:srgbClr val="A50021"/>
                </a:solidFill>
                <a:ea typeface="ＭＳ Ｐゴシック" pitchFamily="1" charset="-128"/>
              </a:rPr>
              <a:t>tag</a:t>
            </a:r>
            <a:r>
              <a:rPr lang="en-US" dirty="0" smtClean="0">
                <a:ea typeface="ＭＳ Ｐゴシック" pitchFamily="1" charset="-128"/>
              </a:rPr>
              <a:t> (message identifier), and</a:t>
            </a:r>
            <a:r>
              <a:rPr lang="en-US" dirty="0" smtClean="0">
                <a:latin typeface="Courier New" pitchFamily="1" charset="0"/>
                <a:ea typeface="ＭＳ Ｐゴシック" pitchFamily="1" charset="-128"/>
                <a:cs typeface="Courier New" pitchFamily="1" charset="0"/>
              </a:rPr>
              <a:t> </a:t>
            </a:r>
            <a:r>
              <a:rPr lang="en-US" b="1" dirty="0" err="1" smtClean="0">
                <a:solidFill>
                  <a:schemeClr val="folHlink"/>
                </a:solidFill>
                <a:latin typeface="Courier New" pitchFamily="1" charset="0"/>
                <a:ea typeface="ＭＳ Ｐゴシック" pitchFamily="1" charset="-128"/>
              </a:rPr>
              <a:t>MPI_Recv</a:t>
            </a:r>
            <a:r>
              <a:rPr lang="en-US" dirty="0" smtClean="0">
                <a:latin typeface="Courier New" pitchFamily="1" charset="0"/>
                <a:ea typeface="ＭＳ Ｐゴシック" pitchFamily="1" charset="-128"/>
                <a:cs typeface="Courier New" pitchFamily="1" charset="0"/>
              </a:rPr>
              <a:t> </a:t>
            </a:r>
            <a:r>
              <a:rPr lang="en-US" dirty="0" smtClean="0">
                <a:ea typeface="ＭＳ Ｐゴシック" pitchFamily="1" charset="-128"/>
              </a:rPr>
              <a:t>asks for a specific message (by tag) from a specific source (by rank).</a:t>
            </a:r>
          </a:p>
        </p:txBody>
      </p:sp>
      <p:sp>
        <p:nvSpPr>
          <p:cNvPr id="9318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93189" name="Slide Number Placeholder 4"/>
          <p:cNvSpPr>
            <a:spLocks noGrp="1"/>
          </p:cNvSpPr>
          <p:nvPr>
            <p:ph type="sldNum" sz="quarter" idx="11"/>
          </p:nvPr>
        </p:nvSpPr>
        <p:spPr>
          <a:noFill/>
        </p:spPr>
        <p:txBody>
          <a:bodyPr/>
          <a:lstStyle/>
          <a:p>
            <a:fld id="{50B7743F-2264-4C40-BA8E-2C9FDBB8B13A}" type="slidenum">
              <a:rPr lang="en-US"/>
              <a:pPr/>
              <a:t>71</a:t>
            </a:fld>
            <a:endParaRPr lang="en-US"/>
          </a:p>
        </p:txBody>
      </p:sp>
    </p:spTree>
    <p:custDataLst>
      <p:tags r:id="rId1"/>
    </p:custDataLst>
    <p:extLst>
      <p:ext uri="{BB962C8B-B14F-4D97-AF65-F5344CB8AC3E}">
        <p14:creationId xmlns:p14="http://schemas.microsoft.com/office/powerpoint/2010/main" val="269182685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smtClean="0">
                <a:ea typeface="ＭＳ Ｐゴシック" pitchFamily="1" charset="-128"/>
              </a:rPr>
              <a:t>Parallelism is Nondeterministic</a:t>
            </a:r>
          </a:p>
        </p:txBody>
      </p:sp>
      <p:sp>
        <p:nvSpPr>
          <p:cNvPr id="94211" name="Rectangle 3"/>
          <p:cNvSpPr>
            <a:spLocks noGrp="1" noChangeArrowheads="1"/>
          </p:cNvSpPr>
          <p:nvPr>
            <p:ph idx="1"/>
          </p:nvPr>
        </p:nvSpPr>
        <p:spPr>
          <a:xfrm>
            <a:off x="533400" y="1219200"/>
            <a:ext cx="8153400" cy="5181600"/>
          </a:xfrm>
        </p:spPr>
        <p:txBody>
          <a:bodyPr/>
          <a:lstStyle/>
          <a:p>
            <a:pPr>
              <a:buFont typeface="Wingdings" pitchFamily="1" charset="2"/>
              <a:buNone/>
            </a:pPr>
            <a:endParaRPr lang="en-US" sz="2000" b="1" dirty="0" smtClean="0">
              <a:solidFill>
                <a:srgbClr val="000000"/>
              </a:solidFill>
              <a:latin typeface="Courier New" pitchFamily="1" charset="0"/>
              <a:ea typeface="ＭＳ Ｐゴシック" pitchFamily="1" charset="-128"/>
            </a:endParaRPr>
          </a:p>
          <a:p>
            <a:pPr>
              <a:buFont typeface="Wingdings" pitchFamily="1" charset="2"/>
              <a:buNone/>
            </a:pPr>
            <a:r>
              <a:rPr lang="en-US" sz="2000" b="1" dirty="0" smtClean="0">
                <a:solidFill>
                  <a:srgbClr val="000000"/>
                </a:solidFill>
                <a:latin typeface="Courier New" pitchFamily="1" charset="0"/>
                <a:ea typeface="ＭＳ Ｐゴシック" pitchFamily="1" charset="-128"/>
              </a:rPr>
              <a:t> for (source = 0; source &lt; </a:t>
            </a:r>
            <a:r>
              <a:rPr lang="en-US" sz="2000" b="1" dirty="0" err="1" smtClean="0">
                <a:solidFill>
                  <a:srgbClr val="000000"/>
                </a:solidFill>
                <a:latin typeface="Courier New" pitchFamily="1" charset="0"/>
                <a:ea typeface="ＭＳ Ｐゴシック" pitchFamily="1" charset="-128"/>
              </a:rPr>
              <a:t>num_procs</a:t>
            </a:r>
            <a:r>
              <a:rPr lang="en-US" sz="2000" b="1" dirty="0" smtClean="0">
                <a:solidFill>
                  <a:srgbClr val="000000"/>
                </a:solidFill>
                <a:latin typeface="Courier New" pitchFamily="1" charset="0"/>
                <a:ea typeface="ＭＳ Ｐゴシック" pitchFamily="1" charset="-128"/>
              </a:rPr>
              <a:t>; source++)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mpi_error_code</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chemeClr val="folHlink"/>
                </a:solidFill>
                <a:latin typeface="Courier New" pitchFamily="1" charset="0"/>
                <a:ea typeface="ＭＳ Ｐゴシック" pitchFamily="1" charset="-128"/>
              </a:rPr>
              <a:t>MPI_Recv</a:t>
            </a:r>
            <a:r>
              <a:rPr lang="en-US" sz="2000" b="1" dirty="0" smtClean="0">
                <a:solidFill>
                  <a:srgbClr val="000000"/>
                </a:solidFill>
                <a:latin typeface="Courier New" pitchFamily="1" charset="0"/>
                <a:ea typeface="ＭＳ Ｐゴシック" pitchFamily="1" charset="-128"/>
              </a:rPr>
              <a:t>(message, </a:t>
            </a:r>
            <a:r>
              <a:rPr lang="en-US" sz="2000" b="1" dirty="0" err="1" smtClean="0">
                <a:solidFill>
                  <a:srgbClr val="000000"/>
                </a:solidFill>
                <a:latin typeface="Courier New" pitchFamily="1" charset="0"/>
                <a:ea typeface="ＭＳ Ｐゴシック" pitchFamily="1" charset="-128"/>
              </a:rPr>
              <a:t>maximum_message_length</a:t>
            </a:r>
            <a:r>
              <a:rPr lang="en-US" sz="2000" b="1" dirty="0" smtClean="0">
                <a:solidFill>
                  <a:srgbClr val="000000"/>
                </a:solidFill>
                <a:latin typeface="Courier New" pitchFamily="1" charset="0"/>
                <a:ea typeface="ＭＳ Ｐゴシック" pitchFamily="1" charset="-128"/>
              </a:rPr>
              <a:t> + 1,</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MPI_CHAR</a:t>
            </a: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MPI_ANY_SOURCE</a:t>
            </a:r>
            <a:r>
              <a:rPr lang="en-US" sz="2000" b="1" dirty="0" smtClean="0">
                <a:solidFill>
                  <a:srgbClr val="000000"/>
                </a:solidFill>
                <a:latin typeface="Courier New" pitchFamily="1" charset="0"/>
                <a:ea typeface="ＭＳ Ｐゴシック" pitchFamily="1" charset="-128"/>
              </a:rPr>
              <a:t>, tag,</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smtClean="0">
                <a:solidFill>
                  <a:schemeClr val="folHlink"/>
                </a:solidFill>
                <a:latin typeface="Courier New" pitchFamily="1" charset="0"/>
                <a:ea typeface="ＭＳ Ｐゴシック" pitchFamily="1" charset="-128"/>
              </a:rPr>
              <a:t>MPI_COMM_WORLD</a:t>
            </a:r>
            <a:r>
              <a:rPr lang="en-US" sz="2000" b="1" dirty="0" smtClean="0">
                <a:solidFill>
                  <a:srgbClr val="000000"/>
                </a:solidFill>
                <a:latin typeface="Courier New" pitchFamily="1" charset="0"/>
                <a:ea typeface="ＭＳ Ｐゴシック" pitchFamily="1" charset="-128"/>
              </a:rPr>
              <a:t>, &amp;status);</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a:t>
            </a:r>
            <a:r>
              <a:rPr lang="en-US" sz="2000" b="1" dirty="0" err="1" smtClean="0">
                <a:solidFill>
                  <a:srgbClr val="000000"/>
                </a:solidFill>
                <a:latin typeface="Courier New" pitchFamily="1" charset="0"/>
                <a:ea typeface="ＭＳ Ｐゴシック" pitchFamily="1" charset="-128"/>
              </a:rPr>
              <a:t>fprintf</a:t>
            </a:r>
            <a:r>
              <a:rPr lang="en-US" sz="2000" b="1" dirty="0" smtClean="0">
                <a:solidFill>
                  <a:srgbClr val="000000"/>
                </a:solidFill>
                <a:latin typeface="Courier New" pitchFamily="1" charset="0"/>
                <a:ea typeface="ＭＳ Ｐゴシック" pitchFamily="1" charset="-128"/>
              </a:rPr>
              <a:t>(</a:t>
            </a:r>
            <a:r>
              <a:rPr lang="en-US" sz="2000" b="1" dirty="0" err="1" smtClean="0">
                <a:solidFill>
                  <a:srgbClr val="000000"/>
                </a:solidFill>
                <a:latin typeface="Courier New" pitchFamily="1" charset="0"/>
                <a:ea typeface="ＭＳ Ｐゴシック" pitchFamily="1" charset="-128"/>
              </a:rPr>
              <a:t>stderr</a:t>
            </a:r>
            <a:r>
              <a:rPr lang="en-US" sz="2000" b="1" dirty="0" smtClean="0">
                <a:solidFill>
                  <a:srgbClr val="000000"/>
                </a:solidFill>
                <a:latin typeface="Courier New" pitchFamily="1" charset="0"/>
                <a:ea typeface="ＭＳ Ｐゴシック" pitchFamily="1" charset="-128"/>
              </a:rPr>
              <a:t>, "%s\n", message);</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if (source != </a:t>
            </a:r>
            <a:r>
              <a:rPr lang="en-US" sz="2000" b="1" dirty="0" err="1" smtClean="0">
                <a:solidFill>
                  <a:srgbClr val="000000"/>
                </a:solidFill>
                <a:latin typeface="Courier New" pitchFamily="1" charset="0"/>
                <a:ea typeface="ＭＳ Ｐゴシック" pitchFamily="1" charset="-128"/>
              </a:rPr>
              <a:t>server_rank</a:t>
            </a:r>
            <a:r>
              <a:rPr lang="en-US" sz="2000" b="1" dirty="0" smtClean="0">
                <a:solidFill>
                  <a:srgbClr val="000000"/>
                </a:solidFill>
                <a:latin typeface="Courier New" pitchFamily="1" charset="0"/>
                <a:ea typeface="ＭＳ Ｐゴシック" pitchFamily="1" charset="-128"/>
              </a:rPr>
              <a:t>) */</a:t>
            </a:r>
          </a:p>
          <a:p>
            <a:pPr>
              <a:lnSpc>
                <a:spcPct val="70000"/>
              </a:lnSpc>
              <a:buFont typeface="Wingdings" pitchFamily="1" charset="2"/>
              <a:buNone/>
            </a:pPr>
            <a:r>
              <a:rPr lang="en-US" sz="2000" b="1" dirty="0" smtClean="0">
                <a:solidFill>
                  <a:srgbClr val="000000"/>
                </a:solidFill>
                <a:latin typeface="Courier New" pitchFamily="1" charset="0"/>
                <a:ea typeface="ＭＳ Ｐゴシック" pitchFamily="1" charset="-128"/>
              </a:rPr>
              <a:t> } /* for source */</a:t>
            </a:r>
          </a:p>
          <a:p>
            <a:pPr>
              <a:buFont typeface="Wingdings" pitchFamily="1" charset="2"/>
              <a:buNone/>
            </a:pPr>
            <a:r>
              <a:rPr lang="en-US" dirty="0" smtClean="0">
                <a:ea typeface="ＭＳ Ｐゴシック" pitchFamily="1" charset="-128"/>
              </a:rPr>
              <a:t>But here the greetings are </a:t>
            </a:r>
            <a:r>
              <a:rPr lang="en-US" b="1" u="sng" dirty="0" smtClean="0">
                <a:solidFill>
                  <a:srgbClr val="A50021"/>
                </a:solidFill>
                <a:ea typeface="ＭＳ Ｐゴシック" pitchFamily="1" charset="-128"/>
              </a:rPr>
              <a:t>printed</a:t>
            </a:r>
            <a:r>
              <a:rPr lang="en-US" dirty="0" smtClean="0">
                <a:ea typeface="ＭＳ Ｐゴシック" pitchFamily="1" charset="-128"/>
              </a:rPr>
              <a:t> in </a:t>
            </a:r>
            <a:r>
              <a:rPr lang="en-US" b="1" u="sng" dirty="0" smtClean="0">
                <a:ea typeface="ＭＳ Ｐゴシック" pitchFamily="1" charset="-128"/>
              </a:rPr>
              <a:t>non-deterministic</a:t>
            </a:r>
            <a:r>
              <a:rPr lang="en-US" dirty="0" smtClean="0">
                <a:ea typeface="ＭＳ Ｐゴシック" pitchFamily="1" charset="-128"/>
              </a:rPr>
              <a:t> order.</a:t>
            </a:r>
          </a:p>
        </p:txBody>
      </p:sp>
      <p:sp>
        <p:nvSpPr>
          <p:cNvPr id="9421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94213" name="Slide Number Placeholder 4"/>
          <p:cNvSpPr>
            <a:spLocks noGrp="1"/>
          </p:cNvSpPr>
          <p:nvPr>
            <p:ph type="sldNum" sz="quarter" idx="11"/>
          </p:nvPr>
        </p:nvSpPr>
        <p:spPr>
          <a:noFill/>
        </p:spPr>
        <p:txBody>
          <a:bodyPr/>
          <a:lstStyle/>
          <a:p>
            <a:fld id="{00A74116-F0B6-4CC9-A5FA-32C4F03B187D}" type="slidenum">
              <a:rPr lang="en-US"/>
              <a:pPr/>
              <a:t>72</a:t>
            </a:fld>
            <a:endParaRPr lang="en-US"/>
          </a:p>
        </p:txBody>
      </p:sp>
      <p:sp>
        <p:nvSpPr>
          <p:cNvPr id="94214" name="Oval 4"/>
          <p:cNvSpPr>
            <a:spLocks noChangeArrowheads="1"/>
          </p:cNvSpPr>
          <p:nvPr/>
        </p:nvSpPr>
        <p:spPr bwMode="auto">
          <a:xfrm>
            <a:off x="3200400" y="2695576"/>
            <a:ext cx="2590800" cy="381000"/>
          </a:xfrm>
          <a:prstGeom prst="ellipse">
            <a:avLst/>
          </a:prstGeom>
          <a:noFill/>
          <a:ln w="38100">
            <a:solidFill>
              <a:srgbClr val="000000"/>
            </a:solidFill>
            <a:round/>
            <a:headEnd/>
            <a:tailEnd/>
          </a:ln>
        </p:spPr>
        <p:txBody>
          <a:bodyPr wrap="none" anchor="ctr"/>
          <a:lstStyle/>
          <a:p>
            <a:pPr algn="ctr"/>
            <a:endParaRPr lang="en-US" sz="1800"/>
          </a:p>
        </p:txBody>
      </p:sp>
    </p:spTree>
    <p:custDataLst>
      <p:tags r:id="rId1"/>
    </p:custDataLst>
    <p:extLst>
      <p:ext uri="{BB962C8B-B14F-4D97-AF65-F5344CB8AC3E}">
        <p14:creationId xmlns:p14="http://schemas.microsoft.com/office/powerpoint/2010/main" val="254163956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smtClean="0">
                <a:ea typeface="ＭＳ Ｐゴシック" pitchFamily="1" charset="-128"/>
              </a:rPr>
              <a:t>Communicators</a:t>
            </a:r>
          </a:p>
        </p:txBody>
      </p:sp>
      <p:sp>
        <p:nvSpPr>
          <p:cNvPr id="95235"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An MPI communicator is a collection of processes that can send messages to each other.</a:t>
            </a:r>
          </a:p>
          <a:p>
            <a:pPr>
              <a:buFont typeface="Wingdings" pitchFamily="1" charset="2"/>
              <a:buNone/>
            </a:pPr>
            <a:r>
              <a:rPr lang="en-US" b="1" smtClean="0">
                <a:solidFill>
                  <a:schemeClr val="folHlink"/>
                </a:solidFill>
                <a:latin typeface="Courier New" pitchFamily="1" charset="0"/>
                <a:ea typeface="ＭＳ Ｐゴシック" pitchFamily="1" charset="-128"/>
              </a:rPr>
              <a:t>MPI_COMM_WORLD</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is the default communicator; it contains all of the processes. It’s probably the only one you’ll need.</a:t>
            </a:r>
          </a:p>
          <a:p>
            <a:pPr>
              <a:buFont typeface="Wingdings" pitchFamily="1" charset="2"/>
              <a:buNone/>
            </a:pPr>
            <a:r>
              <a:rPr lang="en-US" smtClean="0">
                <a:ea typeface="ＭＳ Ｐゴシック" pitchFamily="1" charset="-128"/>
              </a:rPr>
              <a:t>Some libraries create special library-only communicators, which can simplify keeping track of message tags.</a:t>
            </a:r>
          </a:p>
        </p:txBody>
      </p:sp>
      <p:sp>
        <p:nvSpPr>
          <p:cNvPr id="9523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95237" name="Slide Number Placeholder 4"/>
          <p:cNvSpPr>
            <a:spLocks noGrp="1"/>
          </p:cNvSpPr>
          <p:nvPr>
            <p:ph type="sldNum" sz="quarter" idx="11"/>
          </p:nvPr>
        </p:nvSpPr>
        <p:spPr>
          <a:noFill/>
        </p:spPr>
        <p:txBody>
          <a:bodyPr/>
          <a:lstStyle/>
          <a:p>
            <a:fld id="{1F6313FD-EE15-4603-97FE-1F47D27A6E6C}" type="slidenum">
              <a:rPr lang="en-US"/>
              <a:pPr/>
              <a:t>73</a:t>
            </a:fld>
            <a:endParaRPr lang="en-US"/>
          </a:p>
        </p:txBody>
      </p:sp>
    </p:spTree>
    <p:custDataLst>
      <p:tags r:id="rId1"/>
    </p:custDataLst>
    <p:extLst>
      <p:ext uri="{BB962C8B-B14F-4D97-AF65-F5344CB8AC3E}">
        <p14:creationId xmlns:p14="http://schemas.microsoft.com/office/powerpoint/2010/main" val="232566306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smtClean="0">
                <a:ea typeface="ＭＳ Ｐゴシック" pitchFamily="1" charset="-128"/>
              </a:rPr>
              <a:t>Broadcasting</a:t>
            </a:r>
          </a:p>
        </p:txBody>
      </p:sp>
      <p:sp>
        <p:nvSpPr>
          <p:cNvPr id="96259" name="Rectangle 3"/>
          <p:cNvSpPr>
            <a:spLocks noGrp="1" noChangeArrowheads="1"/>
          </p:cNvSpPr>
          <p:nvPr>
            <p:ph idx="1"/>
          </p:nvPr>
        </p:nvSpPr>
        <p:spPr/>
        <p:txBody>
          <a:bodyPr/>
          <a:lstStyle/>
          <a:p>
            <a:pPr>
              <a:lnSpc>
                <a:spcPct val="90000"/>
              </a:lnSpc>
              <a:buFont typeface="Wingdings" pitchFamily="1" charset="2"/>
              <a:buNone/>
            </a:pPr>
            <a:r>
              <a:rPr lang="en-US" smtClean="0">
                <a:ea typeface="ＭＳ Ｐゴシック" pitchFamily="1" charset="-128"/>
              </a:rPr>
              <a:t>What happens if one process has data that everyone else needs to know?</a:t>
            </a:r>
          </a:p>
          <a:p>
            <a:pPr>
              <a:lnSpc>
                <a:spcPct val="90000"/>
              </a:lnSpc>
              <a:buFont typeface="Wingdings" pitchFamily="1" charset="2"/>
              <a:buNone/>
            </a:pPr>
            <a:r>
              <a:rPr lang="en-US" smtClean="0">
                <a:ea typeface="ＭＳ Ｐゴシック" pitchFamily="1" charset="-128"/>
              </a:rPr>
              <a:t>For example, what if the server process needs to send an input value to the others?</a:t>
            </a:r>
          </a:p>
          <a:p>
            <a:pPr>
              <a:lnSpc>
                <a:spcPct val="90000"/>
              </a:lnSpc>
              <a:buFont typeface="Wingdings" pitchFamily="1" charset="2"/>
              <a:buNone/>
            </a:pPr>
            <a:r>
              <a:rPr lang="en-US" b="1" smtClean="0">
                <a:solidFill>
                  <a:schemeClr val="folHlink"/>
                </a:solidFill>
                <a:latin typeface="Courier New" pitchFamily="1" charset="0"/>
                <a:ea typeface="ＭＳ Ｐゴシック" pitchFamily="1" charset="-128"/>
              </a:rPr>
              <a:t>MPI_Bcast</a:t>
            </a:r>
            <a:r>
              <a:rPr lang="en-US" b="1" smtClean="0">
                <a:solidFill>
                  <a:srgbClr val="000000"/>
                </a:solidFill>
                <a:latin typeface="Courier New" pitchFamily="1" charset="0"/>
                <a:ea typeface="ＭＳ Ｐゴシック" pitchFamily="1" charset="-128"/>
              </a:rPr>
              <a:t>(length, 1, </a:t>
            </a:r>
            <a:r>
              <a:rPr lang="en-US" b="1" smtClean="0">
                <a:solidFill>
                  <a:schemeClr val="folHlink"/>
                </a:solidFill>
                <a:latin typeface="Courier New" pitchFamily="1" charset="0"/>
                <a:ea typeface="ＭＳ Ｐゴシック" pitchFamily="1" charset="-128"/>
              </a:rPr>
              <a:t>MPI_INTEGER</a:t>
            </a:r>
            <a:r>
              <a:rPr lang="en-US" b="1" smtClean="0">
                <a:solidFill>
                  <a:srgbClr val="000000"/>
                </a:solidFill>
                <a:latin typeface="Courier New" pitchFamily="1" charset="0"/>
                <a:ea typeface="ＭＳ Ｐゴシック" pitchFamily="1" charset="-128"/>
              </a:rPr>
              <a:t>,</a:t>
            </a:r>
          </a:p>
          <a:p>
            <a:pPr>
              <a:lnSpc>
                <a:spcPct val="50000"/>
              </a:lnSpc>
              <a:buFont typeface="Wingdings" pitchFamily="1" charset="2"/>
              <a:buNone/>
            </a:pPr>
            <a:r>
              <a:rPr lang="en-US" b="1" smtClean="0">
                <a:solidFill>
                  <a:srgbClr val="000000"/>
                </a:solidFill>
                <a:latin typeface="Courier New" pitchFamily="1" charset="0"/>
                <a:ea typeface="ＭＳ Ｐゴシック" pitchFamily="1" charset="-128"/>
              </a:rPr>
              <a:t>  source, </a:t>
            </a:r>
            <a:r>
              <a:rPr lang="en-US" b="1" smtClean="0">
                <a:solidFill>
                  <a:schemeClr val="folHlink"/>
                </a:solidFill>
                <a:latin typeface="Courier New" pitchFamily="1" charset="0"/>
                <a:ea typeface="ＭＳ Ｐゴシック" pitchFamily="1" charset="-128"/>
              </a:rPr>
              <a:t>MPI_COMM_WORLD</a:t>
            </a:r>
            <a:r>
              <a:rPr lang="en-US" b="1" smtClean="0">
                <a:solidFill>
                  <a:srgbClr val="000000"/>
                </a:solidFill>
                <a:latin typeface="Courier New" pitchFamily="1" charset="0"/>
                <a:ea typeface="ＭＳ Ｐゴシック" pitchFamily="1" charset="-128"/>
              </a:rPr>
              <a:t>);</a:t>
            </a:r>
          </a:p>
          <a:p>
            <a:pPr>
              <a:lnSpc>
                <a:spcPct val="90000"/>
              </a:lnSpc>
              <a:buFont typeface="Wingdings" pitchFamily="1" charset="2"/>
              <a:buNone/>
            </a:pPr>
            <a:r>
              <a:rPr lang="en-US" smtClean="0">
                <a:ea typeface="ＭＳ Ｐゴシック" pitchFamily="1" charset="-128"/>
              </a:rPr>
              <a:t>Note that </a:t>
            </a:r>
            <a:r>
              <a:rPr lang="en-US" b="1" smtClean="0">
                <a:solidFill>
                  <a:schemeClr val="folHlink"/>
                </a:solidFill>
                <a:latin typeface="Courier New" pitchFamily="1" charset="0"/>
                <a:ea typeface="ＭＳ Ｐゴシック" pitchFamily="1" charset="-128"/>
              </a:rPr>
              <a:t>MPI_Bcast</a:t>
            </a:r>
            <a:r>
              <a:rPr lang="en-US" smtClean="0">
                <a:ea typeface="ＭＳ Ｐゴシック" pitchFamily="1" charset="-128"/>
              </a:rPr>
              <a:t> doesn’t use a tag, and that the call is the same for both the sender and all of the receivers.</a:t>
            </a:r>
          </a:p>
          <a:p>
            <a:pPr>
              <a:lnSpc>
                <a:spcPct val="90000"/>
              </a:lnSpc>
              <a:buFont typeface="Wingdings" pitchFamily="1" charset="2"/>
              <a:buNone/>
            </a:pPr>
            <a:r>
              <a:rPr lang="en-US" smtClean="0">
                <a:ea typeface="ＭＳ Ｐゴシック" pitchFamily="1" charset="-128"/>
              </a:rPr>
              <a:t>All processes have to call</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MPI_Bcast</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at the same time; everyone waits until everyone is done.</a:t>
            </a:r>
          </a:p>
        </p:txBody>
      </p:sp>
      <p:sp>
        <p:nvSpPr>
          <p:cNvPr id="9626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96261" name="Slide Number Placeholder 4"/>
          <p:cNvSpPr>
            <a:spLocks noGrp="1"/>
          </p:cNvSpPr>
          <p:nvPr>
            <p:ph type="sldNum" sz="quarter" idx="11"/>
          </p:nvPr>
        </p:nvSpPr>
        <p:spPr>
          <a:noFill/>
        </p:spPr>
        <p:txBody>
          <a:bodyPr/>
          <a:lstStyle/>
          <a:p>
            <a:fld id="{A8F0D376-F7D3-452A-A10E-FAD3B29C1DC7}" type="slidenum">
              <a:rPr lang="en-US"/>
              <a:pPr/>
              <a:t>74</a:t>
            </a:fld>
            <a:endParaRPr lang="en-US"/>
          </a:p>
        </p:txBody>
      </p:sp>
    </p:spTree>
    <p:custDataLst>
      <p:tags r:id="rId1"/>
    </p:custDataLst>
    <p:extLst>
      <p:ext uri="{BB962C8B-B14F-4D97-AF65-F5344CB8AC3E}">
        <p14:creationId xmlns:p14="http://schemas.microsoft.com/office/powerpoint/2010/main" val="37229557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en-US" smtClean="0">
                <a:ea typeface="ＭＳ Ｐゴシック" pitchFamily="1" charset="-128"/>
              </a:rPr>
              <a:t>Broadcast Example: Setup</a:t>
            </a:r>
          </a:p>
        </p:txBody>
      </p:sp>
      <p:sp>
        <p:nvSpPr>
          <p:cNvPr id="97283" name="Rectangle 3"/>
          <p:cNvSpPr>
            <a:spLocks noGrp="1" noChangeArrowheads="1"/>
          </p:cNvSpPr>
          <p:nvPr>
            <p:ph idx="1"/>
          </p:nvPr>
        </p:nvSpPr>
        <p:spPr>
          <a:xfrm>
            <a:off x="609600" y="1219200"/>
            <a:ext cx="8077200" cy="4953000"/>
          </a:xfrm>
        </p:spPr>
        <p:txBody>
          <a:bodyPr/>
          <a:lstStyle/>
          <a:p>
            <a:pPr>
              <a:lnSpc>
                <a:spcPct val="80000"/>
              </a:lnSpc>
              <a:buFont typeface="Wingdings" pitchFamily="1" charset="2"/>
              <a:buNone/>
            </a:pPr>
            <a:endParaRPr lang="en-US" sz="16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PROGRAM broadcast</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IMPLICIT NONE</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INCLUDE </a:t>
            </a:r>
            <a:r>
              <a:rPr lang="en-US" sz="1600" b="1" dirty="0" smtClean="0">
                <a:latin typeface="Courier New" pitchFamily="1" charset="0"/>
                <a:ea typeface="ＭＳ Ｐゴシック" pitchFamily="1" charset="-128"/>
              </a:rPr>
              <a:t>"</a:t>
            </a:r>
            <a:r>
              <a:rPr lang="en-US" sz="1600" b="1" dirty="0" err="1" smtClean="0">
                <a:solidFill>
                  <a:schemeClr val="folHlink"/>
                </a:solidFill>
                <a:latin typeface="Courier New" pitchFamily="1" charset="0"/>
                <a:ea typeface="ＭＳ Ｐゴシック" pitchFamily="1" charset="-128"/>
              </a:rPr>
              <a:t>mpif.h</a:t>
            </a:r>
            <a:r>
              <a:rPr lang="en-US" sz="1600" b="1" dirty="0" smtClean="0">
                <a:latin typeface="Courier New" pitchFamily="1" charset="0"/>
                <a:ea typeface="ＭＳ Ｐゴシック" pitchFamily="1" charset="-128"/>
              </a:rPr>
              <a:t>"</a:t>
            </a:r>
            <a:endParaRPr lang="en-US" sz="16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INTEGER,PARAMETER :: server = 0</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INTEGER,PARAMETER :: source = server</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INTEGER,DIMENSION(:),ALLOCATABLE :: array</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 :: length, </a:t>
            </a:r>
            <a:r>
              <a:rPr lang="en-US" sz="1600" b="1" dirty="0" err="1" smtClean="0">
                <a:solidFill>
                  <a:srgbClr val="000000"/>
                </a:solidFill>
                <a:latin typeface="Courier New" pitchFamily="1" charset="0"/>
                <a:ea typeface="ＭＳ Ｐゴシック" pitchFamily="1" charset="-128"/>
              </a:rPr>
              <a:t>memory_status</a:t>
            </a:r>
            <a:endParaRPr lang="en-US" sz="16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 :: </a:t>
            </a:r>
            <a:r>
              <a:rPr lang="en-US" sz="1600" b="1" dirty="0" err="1" smtClean="0">
                <a:solidFill>
                  <a:srgbClr val="000000"/>
                </a:solidFill>
                <a:latin typeface="Courier New" pitchFamily="1" charset="0"/>
                <a:ea typeface="ＭＳ Ｐゴシック" pitchFamily="1" charset="-128"/>
              </a:rPr>
              <a:t>num_procs</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my_rank</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mpi_error_code</a:t>
            </a:r>
            <a:endParaRPr lang="en-US" sz="1600" b="1" dirty="0" smtClean="0">
              <a:solidFill>
                <a:srgbClr val="000000"/>
              </a:solidFill>
              <a:latin typeface="Courier New" pitchFamily="1" charset="0"/>
              <a:ea typeface="ＭＳ Ｐゴシック" pitchFamily="1" charset="-128"/>
            </a:endParaRPr>
          </a:p>
          <a:p>
            <a:pPr>
              <a:lnSpc>
                <a:spcPct val="50000"/>
              </a:lnSpc>
              <a:buFont typeface="Wingdings" pitchFamily="1" charset="2"/>
              <a:buNone/>
            </a:pPr>
            <a:endParaRPr lang="en-US" sz="1600" b="1" dirty="0" smtClean="0">
              <a:solidFill>
                <a:srgbClr val="000000"/>
              </a:solidFill>
              <a:latin typeface="Courier New" pitchFamily="1" charset="0"/>
              <a:ea typeface="ＭＳ Ｐゴシック" pitchFamily="1" charset="-128"/>
            </a:endParaRPr>
          </a:p>
          <a:p>
            <a:pPr>
              <a:lnSpc>
                <a:spcPct val="60000"/>
              </a:lnSpc>
              <a:buFont typeface="Wingdings" pitchFamily="1" charset="2"/>
              <a:buNone/>
            </a:pPr>
            <a:r>
              <a:rPr lang="en-US" sz="1600" b="1" dirty="0" smtClean="0">
                <a:solidFill>
                  <a:srgbClr val="000000"/>
                </a:solidFill>
                <a:latin typeface="Courier New" pitchFamily="1" charset="0"/>
                <a:ea typeface="ＭＳ Ｐゴシック" pitchFamily="1" charset="-128"/>
              </a:rPr>
              <a:t>  CALL </a:t>
            </a:r>
            <a:r>
              <a:rPr lang="en-US" sz="1600" b="1" dirty="0" err="1" smtClean="0">
                <a:solidFill>
                  <a:schemeClr val="folHlink"/>
                </a:solidFill>
                <a:latin typeface="Courier New" pitchFamily="1" charset="0"/>
                <a:ea typeface="ＭＳ Ｐゴシック" pitchFamily="1" charset="-128"/>
              </a:rPr>
              <a:t>MPI_Init</a:t>
            </a:r>
            <a:r>
              <a:rPr lang="en-US" sz="1600" b="1" dirty="0" smtClean="0">
                <a:solidFill>
                  <a:srgbClr val="000000"/>
                </a:solidFill>
                <a:latin typeface="Courier New" pitchFamily="1" charset="0"/>
                <a:ea typeface="ＭＳ Ｐゴシック" pitchFamily="1" charset="-128"/>
              </a:rPr>
              <a:t>(</a:t>
            </a:r>
            <a:r>
              <a:rPr lang="en-US" sz="1600" b="1" dirty="0" err="1" smtClean="0">
                <a:solidFill>
                  <a:srgbClr val="000000"/>
                </a:solidFill>
                <a:latin typeface="Courier New" pitchFamily="1" charset="0"/>
                <a:ea typeface="ＭＳ Ｐゴシック" pitchFamily="1" charset="-128"/>
              </a:rPr>
              <a:t>mpi_error_code</a:t>
            </a:r>
            <a:r>
              <a:rPr lang="en-US" sz="1600" b="1" dirty="0"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CALL </a:t>
            </a:r>
            <a:r>
              <a:rPr lang="en-US" sz="1600" b="1" dirty="0" err="1" smtClean="0">
                <a:solidFill>
                  <a:schemeClr val="folHlink"/>
                </a:solidFill>
                <a:latin typeface="Courier New" pitchFamily="1" charset="0"/>
                <a:ea typeface="ＭＳ Ｐゴシック" pitchFamily="1" charset="-128"/>
              </a:rPr>
              <a:t>MPI_Comm_rank</a:t>
            </a:r>
            <a:r>
              <a:rPr lang="en-US" sz="1600" b="1" dirty="0" smtClean="0">
                <a:solidFill>
                  <a:srgbClr val="000000"/>
                </a:solidFill>
                <a:latin typeface="Courier New" pitchFamily="1" charset="0"/>
                <a:ea typeface="ＭＳ Ｐゴシック" pitchFamily="1" charset="-128"/>
              </a:rPr>
              <a:t>(</a:t>
            </a:r>
            <a:r>
              <a:rPr lang="en-US" sz="1600" b="1" dirty="0" smtClean="0">
                <a:solidFill>
                  <a:schemeClr val="folHlink"/>
                </a:solidFill>
                <a:latin typeface="Courier New" pitchFamily="1" charset="0"/>
                <a:ea typeface="ＭＳ Ｐゴシック" pitchFamily="1" charset="-128"/>
              </a:rPr>
              <a:t>MPI_COMM_WORLD</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my_rank</a:t>
            </a:r>
            <a:r>
              <a:rPr lang="en-US" sz="1600" b="1" dirty="0" smtClean="0">
                <a:solidFill>
                  <a:srgbClr val="000000"/>
                </a:solidFill>
                <a:latin typeface="Courier New" pitchFamily="1" charset="0"/>
                <a:ea typeface="ＭＳ Ｐゴシック" pitchFamily="1" charset="-128"/>
              </a:rPr>
              <a:t>,   &amp;</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&amp;       </a:t>
            </a:r>
            <a:r>
              <a:rPr lang="en-US" sz="1600" b="1" dirty="0" err="1" smtClean="0">
                <a:solidFill>
                  <a:srgbClr val="000000"/>
                </a:solidFill>
                <a:latin typeface="Courier New" pitchFamily="1" charset="0"/>
                <a:ea typeface="ＭＳ Ｐゴシック" pitchFamily="1" charset="-128"/>
              </a:rPr>
              <a:t>mpi_error_code</a:t>
            </a:r>
            <a:r>
              <a:rPr lang="en-US" sz="1600" b="1" dirty="0"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CALL </a:t>
            </a:r>
            <a:r>
              <a:rPr lang="en-US" sz="1600" b="1" dirty="0" err="1" smtClean="0">
                <a:solidFill>
                  <a:schemeClr val="folHlink"/>
                </a:solidFill>
                <a:latin typeface="Courier New" pitchFamily="1" charset="0"/>
                <a:ea typeface="ＭＳ Ｐゴシック" pitchFamily="1" charset="-128"/>
              </a:rPr>
              <a:t>MPI_Comm_size</a:t>
            </a:r>
            <a:r>
              <a:rPr lang="en-US" sz="1600" b="1" dirty="0" smtClean="0">
                <a:solidFill>
                  <a:srgbClr val="000000"/>
                </a:solidFill>
                <a:latin typeface="Courier New" pitchFamily="1" charset="0"/>
                <a:ea typeface="ＭＳ Ｐゴシック" pitchFamily="1" charset="-128"/>
              </a:rPr>
              <a:t>(</a:t>
            </a:r>
            <a:r>
              <a:rPr lang="en-US" sz="1600" b="1" dirty="0" smtClean="0">
                <a:solidFill>
                  <a:schemeClr val="folHlink"/>
                </a:solidFill>
                <a:latin typeface="Courier New" pitchFamily="1" charset="0"/>
                <a:ea typeface="ＭＳ Ｐゴシック" pitchFamily="1" charset="-128"/>
              </a:rPr>
              <a:t>MPI_COMM_WORLD</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num_procs</a:t>
            </a:r>
            <a:r>
              <a:rPr lang="en-US" sz="1600" b="1" dirty="0" smtClean="0">
                <a:solidFill>
                  <a:srgbClr val="000000"/>
                </a:solidFill>
                <a:latin typeface="Courier New" pitchFamily="1" charset="0"/>
                <a:ea typeface="ＭＳ Ｐゴシック" pitchFamily="1" charset="-128"/>
              </a:rPr>
              <a:t>, &amp;</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&amp;       </a:t>
            </a:r>
            <a:r>
              <a:rPr lang="en-US" sz="1600" b="1" dirty="0" err="1" smtClean="0">
                <a:solidFill>
                  <a:srgbClr val="000000"/>
                </a:solidFill>
                <a:latin typeface="Courier New" pitchFamily="1" charset="0"/>
                <a:ea typeface="ＭＳ Ｐゴシック" pitchFamily="1" charset="-128"/>
              </a:rPr>
              <a:t>mpi_error_code</a:t>
            </a:r>
            <a:r>
              <a:rPr lang="en-US" sz="1600" b="1" dirty="0"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[input]</a:t>
            </a:r>
          </a:p>
          <a:p>
            <a:pPr>
              <a:lnSpc>
                <a:spcPct val="80000"/>
              </a:lnSpc>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[broadcast]</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CALL </a:t>
            </a:r>
            <a:r>
              <a:rPr lang="en-US" sz="1600" b="1" dirty="0" err="1" smtClean="0">
                <a:solidFill>
                  <a:schemeClr val="folHlink"/>
                </a:solidFill>
                <a:latin typeface="Courier New" pitchFamily="1" charset="0"/>
                <a:ea typeface="ＭＳ Ｐゴシック" pitchFamily="1" charset="-128"/>
              </a:rPr>
              <a:t>MPI_Finalize</a:t>
            </a:r>
            <a:r>
              <a:rPr lang="en-US" sz="1600" b="1" dirty="0" smtClean="0">
                <a:solidFill>
                  <a:srgbClr val="000000"/>
                </a:solidFill>
                <a:latin typeface="Courier New" pitchFamily="1" charset="0"/>
                <a:ea typeface="ＭＳ Ｐゴシック" pitchFamily="1" charset="-128"/>
              </a:rPr>
              <a:t>(</a:t>
            </a:r>
            <a:r>
              <a:rPr lang="en-US" sz="1600" b="1" dirty="0" err="1" smtClean="0">
                <a:solidFill>
                  <a:srgbClr val="000000"/>
                </a:solidFill>
                <a:latin typeface="Courier New" pitchFamily="1" charset="0"/>
                <a:ea typeface="ＭＳ Ｐゴシック" pitchFamily="1" charset="-128"/>
              </a:rPr>
              <a:t>mpi_error_code</a:t>
            </a:r>
            <a:r>
              <a:rPr lang="en-US" sz="1600" b="1" dirty="0" smtClean="0">
                <a:solidFill>
                  <a:srgbClr val="000000"/>
                </a:solidFill>
                <a:latin typeface="Courier New" pitchFamily="1" charset="0"/>
                <a:ea typeface="ＭＳ Ｐゴシック" pitchFamily="1" charset="-128"/>
              </a:rPr>
              <a:t>)</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END PROGRAM broadcast</a:t>
            </a:r>
          </a:p>
        </p:txBody>
      </p:sp>
      <p:sp>
        <p:nvSpPr>
          <p:cNvPr id="9728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97285" name="Slide Number Placeholder 4"/>
          <p:cNvSpPr>
            <a:spLocks noGrp="1"/>
          </p:cNvSpPr>
          <p:nvPr>
            <p:ph type="sldNum" sz="quarter" idx="11"/>
          </p:nvPr>
        </p:nvSpPr>
        <p:spPr>
          <a:noFill/>
        </p:spPr>
        <p:txBody>
          <a:bodyPr/>
          <a:lstStyle/>
          <a:p>
            <a:fld id="{A0AAE22C-D9A7-45D6-87BE-AE330A9EDFDE}" type="slidenum">
              <a:rPr lang="en-US"/>
              <a:pPr/>
              <a:t>75</a:t>
            </a:fld>
            <a:endParaRPr lang="en-US"/>
          </a:p>
        </p:txBody>
      </p:sp>
    </p:spTree>
    <p:custDataLst>
      <p:tags r:id="rId1"/>
    </p:custDataLst>
    <p:extLst>
      <p:ext uri="{BB962C8B-B14F-4D97-AF65-F5344CB8AC3E}">
        <p14:creationId xmlns:p14="http://schemas.microsoft.com/office/powerpoint/2010/main" val="1326431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smtClean="0">
                <a:ea typeface="ＭＳ Ｐゴシック" pitchFamily="1" charset="-128"/>
              </a:rPr>
              <a:t>Broadcast Example: Input</a:t>
            </a:r>
          </a:p>
        </p:txBody>
      </p:sp>
      <p:sp>
        <p:nvSpPr>
          <p:cNvPr id="98307" name="Rectangle 3"/>
          <p:cNvSpPr>
            <a:spLocks noGrp="1" noChangeArrowheads="1"/>
          </p:cNvSpPr>
          <p:nvPr>
            <p:ph idx="1"/>
          </p:nvPr>
        </p:nvSpPr>
        <p:spPr>
          <a:xfrm>
            <a:off x="609600" y="1219200"/>
            <a:ext cx="8077200" cy="4953000"/>
          </a:xfrm>
        </p:spPr>
        <p:txBody>
          <a:bodyPr/>
          <a:lstStyle/>
          <a:p>
            <a:pPr>
              <a:lnSpc>
                <a:spcPct val="80000"/>
              </a:lnSpc>
              <a:buFont typeface="Wingdings" pitchFamily="1" charset="2"/>
              <a:buNone/>
            </a:pPr>
            <a:endParaRPr lang="en-US" sz="16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PROGRAM broadcast</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IMPLICIT NONE</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INCLUDE </a:t>
            </a:r>
            <a:r>
              <a:rPr lang="en-US" sz="1600" b="1" dirty="0" smtClean="0">
                <a:latin typeface="Courier New" pitchFamily="1" charset="0"/>
                <a:ea typeface="ＭＳ Ｐゴシック" pitchFamily="1" charset="-128"/>
              </a:rPr>
              <a:t>"</a:t>
            </a:r>
            <a:r>
              <a:rPr lang="en-US" sz="1600" b="1" dirty="0" err="1" smtClean="0">
                <a:solidFill>
                  <a:schemeClr val="folHlink"/>
                </a:solidFill>
                <a:latin typeface="Courier New" pitchFamily="1" charset="0"/>
                <a:ea typeface="ＭＳ Ｐゴシック" pitchFamily="1" charset="-128"/>
              </a:rPr>
              <a:t>mpif.h</a:t>
            </a:r>
            <a:r>
              <a:rPr lang="en-US" sz="1600" b="1" dirty="0" smtClean="0">
                <a:latin typeface="Courier New" pitchFamily="1" charset="0"/>
                <a:ea typeface="ＭＳ Ｐゴシック" pitchFamily="1" charset="-128"/>
              </a:rPr>
              <a:t>"</a:t>
            </a:r>
            <a:endParaRPr lang="en-US" sz="16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INTEGER,PARAMETER :: server = 0</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INTEGER,PARAMETER :: source = server</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INTEGER,DIMENSION(:),ALLOCATABLE :: array</a:t>
            </a: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 :: length, </a:t>
            </a:r>
            <a:r>
              <a:rPr lang="en-US" sz="1600" b="1" dirty="0" err="1" smtClean="0">
                <a:solidFill>
                  <a:srgbClr val="000000"/>
                </a:solidFill>
                <a:latin typeface="Courier New" pitchFamily="1" charset="0"/>
                <a:ea typeface="ＭＳ Ｐゴシック" pitchFamily="1" charset="-128"/>
              </a:rPr>
              <a:t>memory_status</a:t>
            </a:r>
            <a:endParaRPr lang="en-US" sz="1600" b="1" dirty="0" smtClean="0">
              <a:solidFill>
                <a:srgbClr val="000000"/>
              </a:solidFill>
              <a:latin typeface="Courier New" pitchFamily="1" charset="0"/>
              <a:ea typeface="ＭＳ Ｐゴシック" pitchFamily="1" charset="-128"/>
            </a:endParaRPr>
          </a:p>
          <a:p>
            <a:pPr>
              <a:lnSpc>
                <a:spcPct val="80000"/>
              </a:lnSpc>
              <a:buFont typeface="Wingdings" pitchFamily="1" charset="2"/>
              <a:buNone/>
            </a:pPr>
            <a:r>
              <a:rPr lang="en-US" sz="1600" b="1" dirty="0" smtClean="0">
                <a:solidFill>
                  <a:srgbClr val="000000"/>
                </a:solidFill>
                <a:latin typeface="Courier New" pitchFamily="1" charset="0"/>
                <a:ea typeface="ＭＳ Ｐゴシック" pitchFamily="1" charset="-128"/>
              </a:rPr>
              <a:t>  INTEGER :: </a:t>
            </a:r>
            <a:r>
              <a:rPr lang="en-US" sz="1600" b="1" dirty="0" err="1" smtClean="0">
                <a:solidFill>
                  <a:srgbClr val="000000"/>
                </a:solidFill>
                <a:latin typeface="Courier New" pitchFamily="1" charset="0"/>
                <a:ea typeface="ＭＳ Ｐゴシック" pitchFamily="1" charset="-128"/>
              </a:rPr>
              <a:t>num_procs</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my_rank</a:t>
            </a:r>
            <a:r>
              <a:rPr lang="en-US" sz="1600" b="1" dirty="0" smtClean="0">
                <a:solidFill>
                  <a:srgbClr val="000000"/>
                </a:solidFill>
                <a:latin typeface="Courier New" pitchFamily="1" charset="0"/>
                <a:ea typeface="ＭＳ Ｐゴシック" pitchFamily="1" charset="-128"/>
              </a:rPr>
              <a:t>, </a:t>
            </a:r>
            <a:r>
              <a:rPr lang="en-US" sz="1600" b="1" dirty="0" err="1" smtClean="0">
                <a:solidFill>
                  <a:srgbClr val="000000"/>
                </a:solidFill>
                <a:latin typeface="Courier New" pitchFamily="1" charset="0"/>
                <a:ea typeface="ＭＳ Ｐゴシック" pitchFamily="1" charset="-128"/>
              </a:rPr>
              <a:t>mpi_error_code</a:t>
            </a:r>
            <a:endParaRPr lang="en-US" sz="1600" b="1" dirty="0" smtClean="0">
              <a:solidFill>
                <a:srgbClr val="000000"/>
              </a:solidFill>
              <a:latin typeface="Courier New" pitchFamily="1" charset="0"/>
              <a:ea typeface="ＭＳ Ｐゴシック" pitchFamily="1" charset="-128"/>
            </a:endParaRPr>
          </a:p>
          <a:p>
            <a:pPr>
              <a:lnSpc>
                <a:spcPct val="0"/>
              </a:lnSpc>
              <a:buFont typeface="Wingdings" pitchFamily="1" charset="2"/>
              <a:buNone/>
            </a:pPr>
            <a:endParaRPr lang="en-US" sz="1600" b="1" dirty="0" smtClean="0">
              <a:latin typeface="Courier New" pitchFamily="1" charset="0"/>
              <a:ea typeface="ＭＳ Ｐゴシック" pitchFamily="1" charset="-128"/>
            </a:endParaRPr>
          </a:p>
          <a:p>
            <a:pPr>
              <a:lnSpc>
                <a:spcPct val="80000"/>
              </a:lnSpc>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[MPI startup]</a:t>
            </a:r>
          </a:p>
          <a:p>
            <a:pPr>
              <a:lnSpc>
                <a:spcPct val="60000"/>
              </a:lnSpc>
              <a:buFont typeface="Wingdings" pitchFamily="1" charset="2"/>
              <a:buNone/>
            </a:pPr>
            <a:r>
              <a:rPr lang="en-US" sz="1600" b="1" dirty="0" smtClean="0">
                <a:latin typeface="Courier New" pitchFamily="1" charset="0"/>
                <a:ea typeface="ＭＳ Ｐゴシック" pitchFamily="1" charset="-128"/>
              </a:rPr>
              <a:t>  IF (</a:t>
            </a:r>
            <a:r>
              <a:rPr lang="en-US" sz="1600" b="1" dirty="0" err="1" smtClean="0">
                <a:latin typeface="Courier New" pitchFamily="1" charset="0"/>
                <a:ea typeface="ＭＳ Ｐゴシック" pitchFamily="1" charset="-128"/>
              </a:rPr>
              <a:t>my_rank</a:t>
            </a:r>
            <a:r>
              <a:rPr lang="en-US" sz="1600" b="1" dirty="0" smtClean="0">
                <a:latin typeface="Courier New" pitchFamily="1" charset="0"/>
                <a:ea typeface="ＭＳ Ｐゴシック" pitchFamily="1" charset="-128"/>
              </a:rPr>
              <a:t> == server) THEN</a:t>
            </a:r>
          </a:p>
          <a:p>
            <a:pPr>
              <a:lnSpc>
                <a:spcPct val="80000"/>
              </a:lnSpc>
              <a:buFont typeface="Wingdings" pitchFamily="1" charset="2"/>
              <a:buNone/>
            </a:pPr>
            <a:r>
              <a:rPr lang="en-US" sz="1600" b="1" dirty="0" smtClean="0">
                <a:latin typeface="Courier New" pitchFamily="1" charset="0"/>
                <a:ea typeface="ＭＳ Ｐゴシック" pitchFamily="1" charset="-128"/>
              </a:rPr>
              <a:t>    OPEN (UNIT=99,FILE="broadcast_in.txt")</a:t>
            </a:r>
          </a:p>
          <a:p>
            <a:pPr>
              <a:lnSpc>
                <a:spcPct val="80000"/>
              </a:lnSpc>
              <a:buFont typeface="Wingdings" pitchFamily="1" charset="2"/>
              <a:buNone/>
            </a:pPr>
            <a:r>
              <a:rPr lang="en-US" sz="1600" b="1" dirty="0" smtClean="0">
                <a:latin typeface="Courier New" pitchFamily="1" charset="0"/>
                <a:ea typeface="ＭＳ Ｐゴシック" pitchFamily="1" charset="-128"/>
              </a:rPr>
              <a:t>    READ (99,*) length</a:t>
            </a:r>
          </a:p>
          <a:p>
            <a:pPr>
              <a:lnSpc>
                <a:spcPct val="80000"/>
              </a:lnSpc>
              <a:buFont typeface="Wingdings" pitchFamily="1" charset="2"/>
              <a:buNone/>
            </a:pPr>
            <a:r>
              <a:rPr lang="en-US" sz="1600" b="1" dirty="0" smtClean="0">
                <a:latin typeface="Courier New" pitchFamily="1" charset="0"/>
                <a:ea typeface="ＭＳ Ｐゴシック" pitchFamily="1" charset="-128"/>
              </a:rPr>
              <a:t>    CLOSE (UNIT=99)</a:t>
            </a:r>
          </a:p>
          <a:p>
            <a:pPr>
              <a:lnSpc>
                <a:spcPct val="80000"/>
              </a:lnSpc>
              <a:buFont typeface="Wingdings" pitchFamily="1" charset="2"/>
              <a:buNone/>
            </a:pPr>
            <a:r>
              <a:rPr lang="en-US" sz="1600" b="1" dirty="0" smtClean="0">
                <a:latin typeface="Courier New" pitchFamily="1" charset="0"/>
                <a:ea typeface="ＭＳ Ｐゴシック" pitchFamily="1" charset="-128"/>
              </a:rPr>
              <a:t>    ALLOCATE(array(length), STAT=</a:t>
            </a:r>
            <a:r>
              <a:rPr lang="en-US" sz="1600" b="1" dirty="0" err="1" smtClean="0">
                <a:latin typeface="Courier New" pitchFamily="1" charset="0"/>
                <a:ea typeface="ＭＳ Ｐゴシック" pitchFamily="1" charset="-128"/>
              </a:rPr>
              <a:t>memory_status</a:t>
            </a:r>
            <a:r>
              <a:rPr lang="en-US" sz="1600" b="1" dirty="0" smtClean="0">
                <a:latin typeface="Courier New" pitchFamily="1" charset="0"/>
                <a:ea typeface="ＭＳ Ｐゴシック" pitchFamily="1" charset="-128"/>
              </a:rPr>
              <a:t>)</a:t>
            </a:r>
          </a:p>
          <a:p>
            <a:pPr>
              <a:lnSpc>
                <a:spcPct val="80000"/>
              </a:lnSpc>
              <a:buFont typeface="Wingdings" pitchFamily="1" charset="2"/>
              <a:buNone/>
            </a:pPr>
            <a:r>
              <a:rPr lang="en-US" sz="1600" b="1" dirty="0" smtClean="0">
                <a:latin typeface="Courier New" pitchFamily="1" charset="0"/>
                <a:ea typeface="ＭＳ Ｐゴシック" pitchFamily="1" charset="-128"/>
              </a:rPr>
              <a:t>    array(1:length) = 0</a:t>
            </a:r>
          </a:p>
          <a:p>
            <a:pPr>
              <a:lnSpc>
                <a:spcPct val="80000"/>
              </a:lnSpc>
              <a:buFont typeface="Wingdings" pitchFamily="1" charset="2"/>
              <a:buNone/>
            </a:pPr>
            <a:r>
              <a:rPr lang="en-US" sz="1600" b="1" dirty="0" smtClean="0">
                <a:latin typeface="Courier New" pitchFamily="1" charset="0"/>
                <a:ea typeface="ＭＳ Ｐゴシック" pitchFamily="1" charset="-128"/>
              </a:rPr>
              <a:t>  END IF !! (</a:t>
            </a:r>
            <a:r>
              <a:rPr lang="en-US" sz="1600" b="1" dirty="0" err="1" smtClean="0">
                <a:latin typeface="Courier New" pitchFamily="1" charset="0"/>
                <a:ea typeface="ＭＳ Ｐゴシック" pitchFamily="1" charset="-128"/>
              </a:rPr>
              <a:t>my_rank</a:t>
            </a:r>
            <a:r>
              <a:rPr lang="en-US" sz="1600" b="1" dirty="0" smtClean="0">
                <a:latin typeface="Courier New" pitchFamily="1" charset="0"/>
                <a:ea typeface="ＭＳ Ｐゴシック" pitchFamily="1" charset="-128"/>
              </a:rPr>
              <a:t> == server)...ELSE</a:t>
            </a:r>
          </a:p>
          <a:p>
            <a:pPr>
              <a:lnSpc>
                <a:spcPct val="80000"/>
              </a:lnSpc>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[broadcast]</a:t>
            </a:r>
          </a:p>
          <a:p>
            <a:pPr>
              <a:lnSpc>
                <a:spcPct val="80000"/>
              </a:lnSpc>
              <a:buFont typeface="Wingdings" pitchFamily="1" charset="2"/>
              <a:buNone/>
            </a:pPr>
            <a:r>
              <a:rPr lang="en-US" sz="1600" b="1" dirty="0" smtClean="0">
                <a:latin typeface="Courier New" pitchFamily="1" charset="0"/>
                <a:ea typeface="ＭＳ Ｐゴシック" pitchFamily="1" charset="-128"/>
              </a:rPr>
              <a:t>  CALL </a:t>
            </a:r>
            <a:r>
              <a:rPr lang="en-US" sz="1600" b="1" dirty="0" err="1" smtClean="0">
                <a:solidFill>
                  <a:schemeClr val="folHlink"/>
                </a:solidFill>
                <a:latin typeface="Courier New" pitchFamily="1" charset="0"/>
                <a:ea typeface="ＭＳ Ｐゴシック" pitchFamily="1" charset="-128"/>
              </a:rPr>
              <a:t>MPI_Finalize</a:t>
            </a:r>
            <a:r>
              <a:rPr lang="en-US" sz="1600" b="1" dirty="0" smtClean="0">
                <a:latin typeface="Courier New" pitchFamily="1" charset="0"/>
                <a:ea typeface="ＭＳ Ｐゴシック" pitchFamily="1" charset="-128"/>
              </a:rPr>
              <a:t>(</a:t>
            </a:r>
            <a:r>
              <a:rPr lang="en-US" sz="1600" b="1" dirty="0" err="1" smtClean="0">
                <a:latin typeface="Courier New" pitchFamily="1" charset="0"/>
                <a:ea typeface="ＭＳ Ｐゴシック" pitchFamily="1" charset="-128"/>
              </a:rPr>
              <a:t>mpi_error_code</a:t>
            </a:r>
            <a:r>
              <a:rPr lang="en-US" sz="1600" b="1" dirty="0" smtClean="0">
                <a:latin typeface="Courier New" pitchFamily="1" charset="0"/>
                <a:ea typeface="ＭＳ Ｐゴシック" pitchFamily="1" charset="-128"/>
              </a:rPr>
              <a:t>)</a:t>
            </a:r>
          </a:p>
          <a:p>
            <a:pPr>
              <a:lnSpc>
                <a:spcPct val="80000"/>
              </a:lnSpc>
              <a:buFont typeface="Wingdings" pitchFamily="1" charset="2"/>
              <a:buNone/>
            </a:pPr>
            <a:r>
              <a:rPr lang="en-US" sz="1600" b="1" dirty="0" smtClean="0">
                <a:latin typeface="Courier New" pitchFamily="1" charset="0"/>
                <a:ea typeface="ＭＳ Ｐゴシック" pitchFamily="1" charset="-128"/>
              </a:rPr>
              <a:t>END PROGRAM broadcast</a:t>
            </a:r>
          </a:p>
        </p:txBody>
      </p:sp>
      <p:sp>
        <p:nvSpPr>
          <p:cNvPr id="9830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98309" name="Slide Number Placeholder 4"/>
          <p:cNvSpPr>
            <a:spLocks noGrp="1"/>
          </p:cNvSpPr>
          <p:nvPr>
            <p:ph type="sldNum" sz="quarter" idx="11"/>
          </p:nvPr>
        </p:nvSpPr>
        <p:spPr>
          <a:noFill/>
        </p:spPr>
        <p:txBody>
          <a:bodyPr/>
          <a:lstStyle/>
          <a:p>
            <a:fld id="{F2FBC9E3-0FDD-40BC-9075-570747991E85}" type="slidenum">
              <a:rPr lang="en-US"/>
              <a:pPr/>
              <a:t>76</a:t>
            </a:fld>
            <a:endParaRPr lang="en-US"/>
          </a:p>
        </p:txBody>
      </p:sp>
    </p:spTree>
    <p:custDataLst>
      <p:tags r:id="rId1"/>
    </p:custDataLst>
    <p:extLst>
      <p:ext uri="{BB962C8B-B14F-4D97-AF65-F5344CB8AC3E}">
        <p14:creationId xmlns:p14="http://schemas.microsoft.com/office/powerpoint/2010/main" val="336558156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smtClean="0">
                <a:ea typeface="ＭＳ Ｐゴシック" pitchFamily="1" charset="-128"/>
              </a:rPr>
              <a:t>Broadcast Example: Broadcast</a:t>
            </a:r>
          </a:p>
        </p:txBody>
      </p:sp>
      <p:sp>
        <p:nvSpPr>
          <p:cNvPr id="99331" name="Rectangle 3"/>
          <p:cNvSpPr>
            <a:spLocks noGrp="1" noChangeArrowheads="1"/>
          </p:cNvSpPr>
          <p:nvPr>
            <p:ph idx="1"/>
          </p:nvPr>
        </p:nvSpPr>
        <p:spPr>
          <a:xfrm>
            <a:off x="609600" y="1219200"/>
            <a:ext cx="8077200" cy="4953000"/>
          </a:xfrm>
        </p:spPr>
        <p:txBody>
          <a:bodyPr/>
          <a:lstStyle/>
          <a:p>
            <a:pPr>
              <a:lnSpc>
                <a:spcPct val="80000"/>
              </a:lnSpc>
              <a:buFont typeface="Wingdings" pitchFamily="1" charset="2"/>
              <a:buNone/>
            </a:pPr>
            <a:endParaRPr lang="en-US" sz="1600" b="1" dirty="0" smtClean="0">
              <a:latin typeface="Courier New" pitchFamily="1" charset="0"/>
              <a:ea typeface="ＭＳ Ｐゴシック" pitchFamily="1" charset="-128"/>
            </a:endParaRPr>
          </a:p>
          <a:p>
            <a:pPr>
              <a:lnSpc>
                <a:spcPct val="80000"/>
              </a:lnSpc>
              <a:buFont typeface="Wingdings" pitchFamily="1" charset="2"/>
              <a:buNone/>
            </a:pPr>
            <a:r>
              <a:rPr lang="en-US" sz="1600" b="1" dirty="0" smtClean="0">
                <a:latin typeface="Courier New" pitchFamily="1" charset="0"/>
                <a:ea typeface="ＭＳ Ｐゴシック" pitchFamily="1" charset="-128"/>
              </a:rPr>
              <a:t>PROGRAM broadcast</a:t>
            </a:r>
          </a:p>
          <a:p>
            <a:pPr>
              <a:lnSpc>
                <a:spcPct val="80000"/>
              </a:lnSpc>
              <a:buFont typeface="Wingdings" pitchFamily="1" charset="2"/>
              <a:buNone/>
            </a:pPr>
            <a:r>
              <a:rPr lang="en-US" sz="1600" b="1" dirty="0" smtClean="0">
                <a:latin typeface="Courier New" pitchFamily="1" charset="0"/>
                <a:ea typeface="ＭＳ Ｐゴシック" pitchFamily="1" charset="-128"/>
              </a:rPr>
              <a:t>  IMPLICIT NONE</a:t>
            </a:r>
          </a:p>
          <a:p>
            <a:pPr>
              <a:lnSpc>
                <a:spcPct val="80000"/>
              </a:lnSpc>
              <a:buFont typeface="Wingdings" pitchFamily="1" charset="2"/>
              <a:buNone/>
            </a:pPr>
            <a:r>
              <a:rPr lang="en-US" sz="1600" b="1" dirty="0" smtClean="0">
                <a:latin typeface="Courier New" pitchFamily="1" charset="0"/>
                <a:ea typeface="ＭＳ Ｐゴシック" pitchFamily="1" charset="-128"/>
              </a:rPr>
              <a:t>  </a:t>
            </a:r>
            <a:r>
              <a:rPr lang="en-US" sz="1600" b="1" dirty="0" smtClean="0">
                <a:solidFill>
                  <a:srgbClr val="000000"/>
                </a:solidFill>
                <a:latin typeface="Courier New" pitchFamily="1" charset="0"/>
                <a:ea typeface="ＭＳ Ｐゴシック" pitchFamily="1" charset="-128"/>
              </a:rPr>
              <a:t>INCLUDE </a:t>
            </a:r>
            <a:r>
              <a:rPr lang="en-US" sz="1600" b="1" dirty="0" smtClean="0">
                <a:latin typeface="Courier New" pitchFamily="1" charset="0"/>
                <a:ea typeface="ＭＳ Ｐゴシック" pitchFamily="1" charset="-128"/>
              </a:rPr>
              <a:t>"</a:t>
            </a:r>
            <a:r>
              <a:rPr lang="en-US" sz="1600" b="1" dirty="0" err="1" smtClean="0">
                <a:solidFill>
                  <a:schemeClr val="folHlink"/>
                </a:solidFill>
                <a:latin typeface="Courier New" pitchFamily="1" charset="0"/>
                <a:ea typeface="ＭＳ Ｐゴシック" pitchFamily="1" charset="-128"/>
              </a:rPr>
              <a:t>mpif.h</a:t>
            </a:r>
            <a:r>
              <a:rPr lang="en-US" sz="1600" b="1" dirty="0" smtClean="0">
                <a:latin typeface="Courier New" pitchFamily="1" charset="0"/>
                <a:ea typeface="ＭＳ Ｐゴシック" pitchFamily="1" charset="-128"/>
              </a:rPr>
              <a:t>"</a:t>
            </a:r>
          </a:p>
          <a:p>
            <a:pPr>
              <a:lnSpc>
                <a:spcPct val="80000"/>
              </a:lnSpc>
              <a:buFont typeface="Wingdings" pitchFamily="1" charset="2"/>
              <a:buNone/>
            </a:pPr>
            <a:r>
              <a:rPr lang="en-US" sz="1600" b="1" dirty="0" smtClean="0">
                <a:latin typeface="Courier New" pitchFamily="1" charset="0"/>
                <a:ea typeface="ＭＳ Ｐゴシック" pitchFamily="1" charset="-128"/>
              </a:rPr>
              <a:t>  INTEGER,PARAMETER :: server = 0</a:t>
            </a:r>
          </a:p>
          <a:p>
            <a:pPr>
              <a:lnSpc>
                <a:spcPct val="80000"/>
              </a:lnSpc>
              <a:buFont typeface="Wingdings" pitchFamily="1" charset="2"/>
              <a:buNone/>
            </a:pPr>
            <a:r>
              <a:rPr lang="en-US" sz="1600" b="1" dirty="0" smtClean="0">
                <a:latin typeface="Courier New" pitchFamily="1" charset="0"/>
                <a:ea typeface="ＭＳ Ｐゴシック" pitchFamily="1" charset="-128"/>
              </a:rPr>
              <a:t>  INTEGER,PARAMETER :: source = server</a:t>
            </a:r>
          </a:p>
          <a:p>
            <a:pPr>
              <a:lnSpc>
                <a:spcPct val="80000"/>
              </a:lnSpc>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[other declarations]</a:t>
            </a:r>
          </a:p>
          <a:p>
            <a:pPr>
              <a:lnSpc>
                <a:spcPct val="10000"/>
              </a:lnSpc>
              <a:buFont typeface="Wingdings" pitchFamily="1" charset="2"/>
              <a:buNone/>
            </a:pPr>
            <a:endParaRPr lang="en-US" sz="1600" b="1" i="1" dirty="0" smtClean="0">
              <a:solidFill>
                <a:schemeClr val="hlink"/>
              </a:solidFill>
              <a:ea typeface="ＭＳ Ｐゴシック" pitchFamily="1" charset="-128"/>
            </a:endParaRPr>
          </a:p>
          <a:p>
            <a:pPr>
              <a:lnSpc>
                <a:spcPct val="80000"/>
              </a:lnSpc>
              <a:buFont typeface="Wingdings" pitchFamily="1" charset="2"/>
              <a:buNone/>
            </a:pPr>
            <a:r>
              <a:rPr lang="en-US" sz="1600" b="1" i="1" dirty="0" smtClean="0">
                <a:solidFill>
                  <a:srgbClr val="339933"/>
                </a:solidFill>
                <a:ea typeface="ＭＳ Ｐゴシック" pitchFamily="1" charset="-128"/>
              </a:rPr>
              <a:t>    </a:t>
            </a:r>
            <a:r>
              <a:rPr lang="en-US" sz="1600" b="1" i="1" dirty="0" smtClean="0">
                <a:solidFill>
                  <a:schemeClr val="hlink"/>
                </a:solidFill>
                <a:ea typeface="ＭＳ Ｐゴシック" pitchFamily="1" charset="-128"/>
              </a:rPr>
              <a:t>[MPI startup and input]</a:t>
            </a:r>
          </a:p>
          <a:p>
            <a:pPr>
              <a:lnSpc>
                <a:spcPct val="60000"/>
              </a:lnSpc>
              <a:buFont typeface="Wingdings" pitchFamily="1" charset="2"/>
              <a:buNone/>
            </a:pPr>
            <a:r>
              <a:rPr lang="en-US" sz="1600" b="1" dirty="0" smtClean="0">
                <a:latin typeface="Courier New" pitchFamily="1" charset="0"/>
                <a:ea typeface="ＭＳ Ｐゴシック" pitchFamily="1" charset="-128"/>
              </a:rPr>
              <a:t>  IF (</a:t>
            </a:r>
            <a:r>
              <a:rPr lang="en-US" sz="1600" b="1" dirty="0" err="1" smtClean="0">
                <a:latin typeface="Courier New" pitchFamily="1" charset="0"/>
                <a:ea typeface="ＭＳ Ｐゴシック" pitchFamily="1" charset="-128"/>
              </a:rPr>
              <a:t>num_procs</a:t>
            </a:r>
            <a:r>
              <a:rPr lang="en-US" sz="1600" b="1" dirty="0" smtClean="0">
                <a:latin typeface="Courier New" pitchFamily="1" charset="0"/>
                <a:ea typeface="ＭＳ Ｐゴシック" pitchFamily="1" charset="-128"/>
              </a:rPr>
              <a:t> &gt; 1) THEN</a:t>
            </a:r>
          </a:p>
          <a:p>
            <a:pPr>
              <a:lnSpc>
                <a:spcPct val="80000"/>
              </a:lnSpc>
              <a:buFont typeface="Wingdings" pitchFamily="1" charset="2"/>
              <a:buNone/>
            </a:pPr>
            <a:r>
              <a:rPr lang="en-US" sz="1600" b="1" dirty="0" smtClean="0">
                <a:latin typeface="Courier New" pitchFamily="1" charset="0"/>
                <a:ea typeface="ＭＳ Ｐゴシック" pitchFamily="1" charset="-128"/>
              </a:rPr>
              <a:t>    CALL </a:t>
            </a:r>
            <a:r>
              <a:rPr lang="en-US" sz="1600" b="1" dirty="0" err="1" smtClean="0">
                <a:solidFill>
                  <a:srgbClr val="0000CC"/>
                </a:solidFill>
                <a:latin typeface="Courier New" pitchFamily="1" charset="0"/>
                <a:ea typeface="ＭＳ Ｐゴシック" pitchFamily="1" charset="-128"/>
              </a:rPr>
              <a:t>MPI_Bcast</a:t>
            </a:r>
            <a:r>
              <a:rPr lang="en-US" sz="1600" b="1" dirty="0" smtClean="0">
                <a:latin typeface="Courier New" pitchFamily="1" charset="0"/>
                <a:ea typeface="ＭＳ Ｐゴシック" pitchFamily="1" charset="-128"/>
              </a:rPr>
              <a:t>(length, 1, </a:t>
            </a:r>
            <a:r>
              <a:rPr lang="en-US" sz="1600" b="1" dirty="0" smtClean="0">
                <a:solidFill>
                  <a:srgbClr val="0000CC"/>
                </a:solidFill>
                <a:latin typeface="Courier New" pitchFamily="1" charset="0"/>
                <a:ea typeface="ＭＳ Ｐゴシック" pitchFamily="1" charset="-128"/>
              </a:rPr>
              <a:t>MPI_INTEGER</a:t>
            </a:r>
            <a:r>
              <a:rPr lang="en-US" sz="1600" b="1" dirty="0" smtClean="0">
                <a:latin typeface="Courier New" pitchFamily="1" charset="0"/>
                <a:ea typeface="ＭＳ Ｐゴシック" pitchFamily="1" charset="-128"/>
              </a:rPr>
              <a:t>, source, &amp;</a:t>
            </a:r>
          </a:p>
          <a:p>
            <a:pPr>
              <a:lnSpc>
                <a:spcPct val="80000"/>
              </a:lnSpc>
              <a:buFont typeface="Wingdings" pitchFamily="1" charset="2"/>
              <a:buNone/>
            </a:pPr>
            <a:r>
              <a:rPr lang="en-US" sz="1600" b="1" dirty="0" smtClean="0">
                <a:latin typeface="Courier New" pitchFamily="1" charset="0"/>
                <a:ea typeface="ＭＳ Ｐゴシック" pitchFamily="1" charset="-128"/>
              </a:rPr>
              <a:t> &amp;         </a:t>
            </a:r>
            <a:r>
              <a:rPr lang="en-US" sz="1600" b="1" dirty="0" smtClean="0">
                <a:solidFill>
                  <a:srgbClr val="0000CC"/>
                </a:solidFill>
                <a:latin typeface="Courier New" pitchFamily="1" charset="0"/>
                <a:ea typeface="ＭＳ Ｐゴシック" pitchFamily="1" charset="-128"/>
              </a:rPr>
              <a:t>MPI_COMM_WORLD</a:t>
            </a: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mpi_error_code</a:t>
            </a:r>
            <a:r>
              <a:rPr lang="en-US" sz="1600" b="1" dirty="0" smtClean="0">
                <a:latin typeface="Courier New" pitchFamily="1" charset="0"/>
                <a:ea typeface="ＭＳ Ｐゴシック" pitchFamily="1" charset="-128"/>
              </a:rPr>
              <a:t>)</a:t>
            </a:r>
          </a:p>
          <a:p>
            <a:pPr>
              <a:lnSpc>
                <a:spcPct val="80000"/>
              </a:lnSpc>
              <a:buFont typeface="Wingdings" pitchFamily="1" charset="2"/>
              <a:buNone/>
            </a:pPr>
            <a:r>
              <a:rPr lang="en-US" sz="1600" b="1" dirty="0" smtClean="0">
                <a:latin typeface="Courier New" pitchFamily="1" charset="0"/>
                <a:ea typeface="ＭＳ Ｐゴシック" pitchFamily="1" charset="-128"/>
              </a:rPr>
              <a:t>    IF (</a:t>
            </a:r>
            <a:r>
              <a:rPr lang="en-US" sz="1600" b="1" dirty="0" err="1" smtClean="0">
                <a:latin typeface="Courier New" pitchFamily="1" charset="0"/>
                <a:ea typeface="ＭＳ Ｐゴシック" pitchFamily="1" charset="-128"/>
              </a:rPr>
              <a:t>my_rank</a:t>
            </a:r>
            <a:r>
              <a:rPr lang="en-US" sz="1600" b="1" dirty="0" smtClean="0">
                <a:latin typeface="Courier New" pitchFamily="1" charset="0"/>
                <a:ea typeface="ＭＳ Ｐゴシック" pitchFamily="1" charset="-128"/>
              </a:rPr>
              <a:t> /= server) THEN</a:t>
            </a:r>
          </a:p>
          <a:p>
            <a:pPr>
              <a:lnSpc>
                <a:spcPct val="80000"/>
              </a:lnSpc>
              <a:buFont typeface="Wingdings" pitchFamily="1" charset="2"/>
              <a:buNone/>
            </a:pPr>
            <a:r>
              <a:rPr lang="en-US" sz="1600" b="1" dirty="0" smtClean="0">
                <a:latin typeface="Courier New" pitchFamily="1" charset="0"/>
                <a:ea typeface="ＭＳ Ｐゴシック" pitchFamily="1" charset="-128"/>
              </a:rPr>
              <a:t>      ALLOCATE(array(length), STAT=</a:t>
            </a:r>
            <a:r>
              <a:rPr lang="en-US" sz="1600" b="1" dirty="0" err="1" smtClean="0">
                <a:latin typeface="Courier New" pitchFamily="1" charset="0"/>
                <a:ea typeface="ＭＳ Ｐゴシック" pitchFamily="1" charset="-128"/>
              </a:rPr>
              <a:t>memory_status</a:t>
            </a:r>
            <a:r>
              <a:rPr lang="en-US" sz="1600" b="1" dirty="0" smtClean="0">
                <a:latin typeface="Courier New" pitchFamily="1" charset="0"/>
                <a:ea typeface="ＭＳ Ｐゴシック" pitchFamily="1" charset="-128"/>
              </a:rPr>
              <a:t>)</a:t>
            </a:r>
          </a:p>
          <a:p>
            <a:pPr>
              <a:lnSpc>
                <a:spcPct val="80000"/>
              </a:lnSpc>
              <a:buFont typeface="Wingdings" pitchFamily="1" charset="2"/>
              <a:buNone/>
            </a:pPr>
            <a:r>
              <a:rPr lang="en-US" sz="1600" b="1" dirty="0" smtClean="0">
                <a:latin typeface="Courier New" pitchFamily="1" charset="0"/>
                <a:ea typeface="ＭＳ Ｐゴシック" pitchFamily="1" charset="-128"/>
              </a:rPr>
              <a:t>    END IF !! (</a:t>
            </a:r>
            <a:r>
              <a:rPr lang="en-US" sz="1600" b="1" dirty="0" err="1" smtClean="0">
                <a:latin typeface="Courier New" pitchFamily="1" charset="0"/>
                <a:ea typeface="ＭＳ Ｐゴシック" pitchFamily="1" charset="-128"/>
              </a:rPr>
              <a:t>my_rank</a:t>
            </a:r>
            <a:r>
              <a:rPr lang="en-US" sz="1600" b="1" dirty="0" smtClean="0">
                <a:latin typeface="Courier New" pitchFamily="1" charset="0"/>
                <a:ea typeface="ＭＳ Ｐゴシック" pitchFamily="1" charset="-128"/>
              </a:rPr>
              <a:t> /= server)</a:t>
            </a:r>
          </a:p>
          <a:p>
            <a:pPr>
              <a:lnSpc>
                <a:spcPct val="80000"/>
              </a:lnSpc>
              <a:buFont typeface="Wingdings" pitchFamily="1" charset="2"/>
              <a:buNone/>
            </a:pPr>
            <a:r>
              <a:rPr lang="en-US" sz="1600" b="1" dirty="0" smtClean="0">
                <a:latin typeface="Courier New" pitchFamily="1" charset="0"/>
                <a:ea typeface="ＭＳ Ｐゴシック" pitchFamily="1" charset="-128"/>
              </a:rPr>
              <a:t>    CALL </a:t>
            </a:r>
            <a:r>
              <a:rPr lang="en-US" sz="1600" b="1" dirty="0" err="1" smtClean="0">
                <a:solidFill>
                  <a:srgbClr val="0000CC"/>
                </a:solidFill>
                <a:latin typeface="Courier New" pitchFamily="1" charset="0"/>
                <a:ea typeface="ＭＳ Ｐゴシック" pitchFamily="1" charset="-128"/>
              </a:rPr>
              <a:t>MPI_Bcast</a:t>
            </a:r>
            <a:r>
              <a:rPr lang="en-US" sz="1600" b="1" dirty="0" smtClean="0">
                <a:latin typeface="Courier New" pitchFamily="1" charset="0"/>
                <a:ea typeface="ＭＳ Ｐゴシック" pitchFamily="1" charset="-128"/>
              </a:rPr>
              <a:t>(array, length, </a:t>
            </a:r>
            <a:r>
              <a:rPr lang="en-US" sz="1600" b="1" dirty="0" smtClean="0">
                <a:solidFill>
                  <a:srgbClr val="0000CC"/>
                </a:solidFill>
                <a:latin typeface="Courier New" pitchFamily="1" charset="0"/>
                <a:ea typeface="ＭＳ Ｐゴシック" pitchFamily="1" charset="-128"/>
              </a:rPr>
              <a:t>MPI_INTEGER</a:t>
            </a:r>
            <a:r>
              <a:rPr lang="en-US" sz="1600" b="1" dirty="0" smtClean="0">
                <a:latin typeface="Courier New" pitchFamily="1" charset="0"/>
                <a:ea typeface="ＭＳ Ｐゴシック" pitchFamily="1" charset="-128"/>
              </a:rPr>
              <a:t>, source, &amp;</a:t>
            </a:r>
          </a:p>
          <a:p>
            <a:pPr>
              <a:lnSpc>
                <a:spcPct val="80000"/>
              </a:lnSpc>
              <a:buFont typeface="Wingdings" pitchFamily="1" charset="2"/>
              <a:buNone/>
            </a:pPr>
            <a:r>
              <a:rPr lang="en-US" sz="1600" b="1" dirty="0" smtClean="0">
                <a:latin typeface="Courier New" pitchFamily="1" charset="0"/>
                <a:ea typeface="ＭＳ Ｐゴシック" pitchFamily="1" charset="-128"/>
              </a:rPr>
              <a:t>           </a:t>
            </a:r>
            <a:r>
              <a:rPr lang="en-US" sz="1600" b="1" dirty="0" smtClean="0">
                <a:solidFill>
                  <a:srgbClr val="0000CC"/>
                </a:solidFill>
                <a:latin typeface="Courier New" pitchFamily="1" charset="0"/>
                <a:ea typeface="ＭＳ Ｐゴシック" pitchFamily="1" charset="-128"/>
              </a:rPr>
              <a:t>MPI_COMM_WORLD</a:t>
            </a:r>
            <a:r>
              <a:rPr lang="en-US" sz="1600" b="1" dirty="0" smtClean="0">
                <a:latin typeface="Courier New" pitchFamily="1" charset="0"/>
                <a:ea typeface="ＭＳ Ｐゴシック" pitchFamily="1" charset="-128"/>
              </a:rPr>
              <a:t>, </a:t>
            </a:r>
            <a:r>
              <a:rPr lang="en-US" sz="1600" b="1" dirty="0" err="1" smtClean="0">
                <a:latin typeface="Courier New" pitchFamily="1" charset="0"/>
                <a:ea typeface="ＭＳ Ｐゴシック" pitchFamily="1" charset="-128"/>
              </a:rPr>
              <a:t>mpi_error_code</a:t>
            </a:r>
            <a:r>
              <a:rPr lang="en-US" sz="1600" b="1" dirty="0" smtClean="0">
                <a:latin typeface="Courier New" pitchFamily="1" charset="0"/>
                <a:ea typeface="ＭＳ Ｐゴシック" pitchFamily="1" charset="-128"/>
              </a:rPr>
              <a:t>)</a:t>
            </a:r>
          </a:p>
          <a:p>
            <a:pPr>
              <a:lnSpc>
                <a:spcPct val="80000"/>
              </a:lnSpc>
              <a:buFont typeface="Wingdings" pitchFamily="1" charset="2"/>
              <a:buNone/>
            </a:pPr>
            <a:r>
              <a:rPr lang="en-US" sz="1600" b="1" dirty="0" smtClean="0">
                <a:latin typeface="Courier New" pitchFamily="1" charset="0"/>
                <a:ea typeface="ＭＳ Ｐゴシック" pitchFamily="1" charset="-128"/>
              </a:rPr>
              <a:t>    WRITE (0,*) </a:t>
            </a:r>
            <a:r>
              <a:rPr lang="en-US" sz="1600" b="1" dirty="0" err="1" smtClean="0">
                <a:latin typeface="Courier New" pitchFamily="1" charset="0"/>
                <a:ea typeface="ＭＳ Ｐゴシック" pitchFamily="1" charset="-128"/>
              </a:rPr>
              <a:t>my_rank</a:t>
            </a:r>
            <a:r>
              <a:rPr lang="en-US" sz="1600" b="1" dirty="0" smtClean="0">
                <a:latin typeface="Courier New" pitchFamily="1" charset="0"/>
                <a:ea typeface="ＭＳ Ｐゴシック" pitchFamily="1" charset="-128"/>
              </a:rPr>
              <a:t>, ": broadcast length = ", length</a:t>
            </a:r>
          </a:p>
          <a:p>
            <a:pPr>
              <a:lnSpc>
                <a:spcPct val="80000"/>
              </a:lnSpc>
              <a:buFont typeface="Wingdings" pitchFamily="1" charset="2"/>
              <a:buNone/>
            </a:pPr>
            <a:r>
              <a:rPr lang="en-US" sz="1600" b="1" dirty="0" smtClean="0">
                <a:latin typeface="Courier New" pitchFamily="1" charset="0"/>
                <a:ea typeface="ＭＳ Ｐゴシック" pitchFamily="1" charset="-128"/>
              </a:rPr>
              <a:t>  END IF !! (</a:t>
            </a:r>
            <a:r>
              <a:rPr lang="en-US" sz="1600" b="1" dirty="0" err="1" smtClean="0">
                <a:latin typeface="Courier New" pitchFamily="1" charset="0"/>
                <a:ea typeface="ＭＳ Ｐゴシック" pitchFamily="1" charset="-128"/>
              </a:rPr>
              <a:t>num_procs</a:t>
            </a:r>
            <a:r>
              <a:rPr lang="en-US" sz="1600" b="1" dirty="0" smtClean="0">
                <a:latin typeface="Courier New" pitchFamily="1" charset="0"/>
                <a:ea typeface="ＭＳ Ｐゴシック" pitchFamily="1" charset="-128"/>
              </a:rPr>
              <a:t> &gt; 1)</a:t>
            </a:r>
          </a:p>
          <a:p>
            <a:pPr>
              <a:lnSpc>
                <a:spcPct val="80000"/>
              </a:lnSpc>
              <a:buFont typeface="Wingdings" pitchFamily="1" charset="2"/>
              <a:buNone/>
            </a:pPr>
            <a:r>
              <a:rPr lang="en-US" sz="1600" b="1" dirty="0" smtClean="0">
                <a:latin typeface="Courier New" pitchFamily="1" charset="0"/>
                <a:ea typeface="ＭＳ Ｐゴシック" pitchFamily="1" charset="-128"/>
              </a:rPr>
              <a:t>  CALL </a:t>
            </a:r>
            <a:r>
              <a:rPr lang="en-US" sz="1600" b="1" dirty="0" err="1" smtClean="0">
                <a:solidFill>
                  <a:srgbClr val="0000CC"/>
                </a:solidFill>
                <a:latin typeface="Courier New" pitchFamily="1" charset="0"/>
                <a:ea typeface="ＭＳ Ｐゴシック" pitchFamily="1" charset="-128"/>
              </a:rPr>
              <a:t>MPI_Finalize</a:t>
            </a:r>
            <a:r>
              <a:rPr lang="en-US" sz="1600" b="1" dirty="0" smtClean="0">
                <a:latin typeface="Courier New" pitchFamily="1" charset="0"/>
                <a:ea typeface="ＭＳ Ｐゴシック" pitchFamily="1" charset="-128"/>
              </a:rPr>
              <a:t>(</a:t>
            </a:r>
            <a:r>
              <a:rPr lang="en-US" sz="1600" b="1" dirty="0" err="1" smtClean="0">
                <a:latin typeface="Courier New" pitchFamily="1" charset="0"/>
                <a:ea typeface="ＭＳ Ｐゴシック" pitchFamily="1" charset="-128"/>
              </a:rPr>
              <a:t>mpi_error_code</a:t>
            </a:r>
            <a:r>
              <a:rPr lang="en-US" sz="1600" b="1" dirty="0" smtClean="0">
                <a:latin typeface="Courier New" pitchFamily="1" charset="0"/>
                <a:ea typeface="ＭＳ Ｐゴシック" pitchFamily="1" charset="-128"/>
              </a:rPr>
              <a:t>)</a:t>
            </a:r>
          </a:p>
          <a:p>
            <a:pPr>
              <a:lnSpc>
                <a:spcPct val="80000"/>
              </a:lnSpc>
              <a:buFont typeface="Wingdings" pitchFamily="1" charset="2"/>
              <a:buNone/>
            </a:pPr>
            <a:r>
              <a:rPr lang="en-US" sz="1600" b="1" dirty="0" smtClean="0">
                <a:latin typeface="Courier New" pitchFamily="1" charset="0"/>
                <a:ea typeface="ＭＳ Ｐゴシック" pitchFamily="1" charset="-128"/>
              </a:rPr>
              <a:t>END PROGRAM broadcast</a:t>
            </a:r>
          </a:p>
        </p:txBody>
      </p:sp>
      <p:sp>
        <p:nvSpPr>
          <p:cNvPr id="9933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99333" name="Slide Number Placeholder 4"/>
          <p:cNvSpPr>
            <a:spLocks noGrp="1"/>
          </p:cNvSpPr>
          <p:nvPr>
            <p:ph type="sldNum" sz="quarter" idx="11"/>
          </p:nvPr>
        </p:nvSpPr>
        <p:spPr>
          <a:noFill/>
        </p:spPr>
        <p:txBody>
          <a:bodyPr/>
          <a:lstStyle/>
          <a:p>
            <a:fld id="{A0398C60-AC36-4CDE-B4E1-18A10D3727AD}" type="slidenum">
              <a:rPr lang="en-US"/>
              <a:pPr/>
              <a:t>77</a:t>
            </a:fld>
            <a:endParaRPr lang="en-US"/>
          </a:p>
        </p:txBody>
      </p:sp>
    </p:spTree>
    <p:custDataLst>
      <p:tags r:id="rId1"/>
    </p:custDataLst>
    <p:extLst>
      <p:ext uri="{BB962C8B-B14F-4D97-AF65-F5344CB8AC3E}">
        <p14:creationId xmlns:p14="http://schemas.microsoft.com/office/powerpoint/2010/main" val="145773161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smtClean="0">
                <a:ea typeface="ＭＳ Ｐゴシック" pitchFamily="1" charset="-128"/>
              </a:rPr>
              <a:t>Broadcast Compile &amp; Run</a:t>
            </a:r>
          </a:p>
        </p:txBody>
      </p:sp>
      <p:sp>
        <p:nvSpPr>
          <p:cNvPr id="100355" name="Rectangle 3"/>
          <p:cNvSpPr>
            <a:spLocks noGrp="1" noChangeArrowheads="1"/>
          </p:cNvSpPr>
          <p:nvPr>
            <p:ph idx="1"/>
          </p:nvPr>
        </p:nvSpPr>
        <p:spPr/>
        <p:txBody>
          <a:bodyPr/>
          <a:lstStyle/>
          <a:p>
            <a:pPr>
              <a:buFont typeface="Wingdings" pitchFamily="1" charset="2"/>
              <a:buNone/>
            </a:pPr>
            <a:r>
              <a:rPr lang="en-US" sz="2000" b="1" smtClean="0">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mpif90</a:t>
            </a:r>
            <a:r>
              <a:rPr lang="en-US" sz="2000" b="1" smtClean="0">
                <a:latin typeface="Courier New" pitchFamily="1" charset="0"/>
                <a:ea typeface="ＭＳ Ｐゴシック" pitchFamily="1" charset="-128"/>
              </a:rPr>
              <a:t> -o broadcast broadcast.f90</a:t>
            </a:r>
            <a:endParaRPr lang="en-US" sz="2000" b="1" smtClean="0">
              <a:solidFill>
                <a:srgbClr val="0000CC"/>
              </a:solidFill>
              <a:latin typeface="Courier New" pitchFamily="1" charset="0"/>
              <a:ea typeface="ＭＳ Ｐゴシック" pitchFamily="1" charset="-128"/>
            </a:endParaRPr>
          </a:p>
          <a:p>
            <a:pPr>
              <a:buFont typeface="Wingdings" pitchFamily="1" charset="2"/>
              <a:buNone/>
            </a:pPr>
            <a:r>
              <a:rPr lang="en-US" sz="2000" b="1" smtClean="0">
                <a:latin typeface="Courier New" pitchFamily="1" charset="0"/>
                <a:ea typeface="ＭＳ Ｐゴシック" pitchFamily="1" charset="-128"/>
              </a:rPr>
              <a:t>% </a:t>
            </a:r>
            <a:r>
              <a:rPr lang="en-US" sz="2000" b="1" smtClean="0">
                <a:solidFill>
                  <a:srgbClr val="0000CC"/>
                </a:solidFill>
                <a:latin typeface="Courier New" pitchFamily="1" charset="0"/>
                <a:ea typeface="ＭＳ Ｐゴシック" pitchFamily="1" charset="-128"/>
              </a:rPr>
              <a:t>mpirun</a:t>
            </a:r>
            <a:r>
              <a:rPr lang="en-US" sz="2000" b="1" smtClean="0">
                <a:latin typeface="Courier New" pitchFamily="1" charset="0"/>
                <a:ea typeface="ＭＳ Ｐゴシック" pitchFamily="1" charset="-128"/>
              </a:rPr>
              <a:t> </a:t>
            </a:r>
            <a:r>
              <a:rPr lang="en-US" sz="2000" b="1" smtClean="0">
                <a:solidFill>
                  <a:srgbClr val="0000CC"/>
                </a:solidFill>
                <a:latin typeface="Courier New" pitchFamily="1" charset="0"/>
                <a:ea typeface="ＭＳ Ｐゴシック" pitchFamily="1" charset="-128"/>
              </a:rPr>
              <a:t>-np</a:t>
            </a:r>
            <a:r>
              <a:rPr lang="en-US" sz="2000" b="1" smtClean="0">
                <a:latin typeface="Courier New" pitchFamily="1" charset="0"/>
                <a:ea typeface="ＭＳ Ｐゴシック" pitchFamily="1" charset="-128"/>
              </a:rPr>
              <a:t> 4 broadcast</a:t>
            </a:r>
          </a:p>
          <a:p>
            <a:pPr>
              <a:buFont typeface="Wingdings" pitchFamily="1" charset="2"/>
              <a:buNone/>
            </a:pPr>
            <a:r>
              <a:rPr lang="en-US" sz="2000" b="1" smtClean="0">
                <a:latin typeface="Courier New" pitchFamily="1" charset="0"/>
                <a:ea typeface="ＭＳ Ｐゴシック" pitchFamily="1" charset="-128"/>
              </a:rPr>
              <a:t> 0 : broadcast length =  16777216</a:t>
            </a:r>
          </a:p>
          <a:p>
            <a:pPr>
              <a:buFont typeface="Wingdings" pitchFamily="1" charset="2"/>
              <a:buNone/>
            </a:pPr>
            <a:r>
              <a:rPr lang="en-US" sz="2000" b="1" smtClean="0">
                <a:latin typeface="Courier New" pitchFamily="1" charset="0"/>
                <a:ea typeface="ＭＳ Ｐゴシック" pitchFamily="1" charset="-128"/>
              </a:rPr>
              <a:t> 1 : broadcast length =  16777216</a:t>
            </a:r>
          </a:p>
          <a:p>
            <a:pPr>
              <a:buFont typeface="Wingdings" pitchFamily="1" charset="2"/>
              <a:buNone/>
            </a:pPr>
            <a:r>
              <a:rPr lang="en-US" sz="2000" b="1" smtClean="0">
                <a:latin typeface="Courier New" pitchFamily="1" charset="0"/>
                <a:ea typeface="ＭＳ Ｐゴシック" pitchFamily="1" charset="-128"/>
              </a:rPr>
              <a:t> 2 : broadcast length =  16777216</a:t>
            </a:r>
          </a:p>
          <a:p>
            <a:pPr>
              <a:buFont typeface="Wingdings" pitchFamily="1" charset="2"/>
              <a:buNone/>
            </a:pPr>
            <a:r>
              <a:rPr lang="en-US" sz="2000" b="1" smtClean="0">
                <a:latin typeface="Courier New" pitchFamily="1" charset="0"/>
                <a:ea typeface="ＭＳ Ｐゴシック" pitchFamily="1" charset="-128"/>
              </a:rPr>
              <a:t> 3 : broadcast length =  16777216</a:t>
            </a:r>
          </a:p>
        </p:txBody>
      </p:sp>
      <p:sp>
        <p:nvSpPr>
          <p:cNvPr id="10035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100357" name="Slide Number Placeholder 4"/>
          <p:cNvSpPr>
            <a:spLocks noGrp="1"/>
          </p:cNvSpPr>
          <p:nvPr>
            <p:ph type="sldNum" sz="quarter" idx="11"/>
          </p:nvPr>
        </p:nvSpPr>
        <p:spPr>
          <a:noFill/>
        </p:spPr>
        <p:txBody>
          <a:bodyPr/>
          <a:lstStyle/>
          <a:p>
            <a:fld id="{DFCF0E59-D89B-4C47-9C6B-6005729B463D}" type="slidenum">
              <a:rPr lang="en-US"/>
              <a:pPr/>
              <a:t>78</a:t>
            </a:fld>
            <a:endParaRPr lang="en-US"/>
          </a:p>
        </p:txBody>
      </p:sp>
    </p:spTree>
    <p:custDataLst>
      <p:tags r:id="rId1"/>
    </p:custDataLst>
    <p:extLst>
      <p:ext uri="{BB962C8B-B14F-4D97-AF65-F5344CB8AC3E}">
        <p14:creationId xmlns:p14="http://schemas.microsoft.com/office/powerpoint/2010/main" val="58749196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smtClean="0">
                <a:ea typeface="ＭＳ Ｐゴシック" pitchFamily="1" charset="-128"/>
              </a:rPr>
              <a:t>Reductions</a:t>
            </a:r>
          </a:p>
        </p:txBody>
      </p:sp>
      <p:sp>
        <p:nvSpPr>
          <p:cNvPr id="101379" name="Rectangle 3"/>
          <p:cNvSpPr>
            <a:spLocks noGrp="1" noChangeArrowheads="1"/>
          </p:cNvSpPr>
          <p:nvPr>
            <p:ph idx="1"/>
          </p:nvPr>
        </p:nvSpPr>
        <p:spPr>
          <a:xfrm>
            <a:off x="533400" y="1219200"/>
            <a:ext cx="8077200" cy="4800600"/>
          </a:xfrm>
        </p:spPr>
        <p:txBody>
          <a:bodyPr/>
          <a:lstStyle/>
          <a:p>
            <a:pPr>
              <a:buFont typeface="Wingdings" pitchFamily="1" charset="2"/>
              <a:buNone/>
            </a:pPr>
            <a:endParaRPr lang="en-US" dirty="0" smtClean="0">
              <a:ea typeface="ＭＳ Ｐゴシック" pitchFamily="1" charset="-128"/>
            </a:endParaRPr>
          </a:p>
          <a:p>
            <a:pPr>
              <a:buFont typeface="Wingdings" pitchFamily="1" charset="2"/>
              <a:buNone/>
            </a:pPr>
            <a:r>
              <a:rPr lang="en-US" dirty="0" smtClean="0">
                <a:ea typeface="ＭＳ Ｐゴシック" pitchFamily="1" charset="-128"/>
              </a:rPr>
              <a:t>A </a:t>
            </a:r>
            <a:r>
              <a:rPr lang="en-US" b="1" i="1" u="sng" dirty="0" smtClean="0">
                <a:ea typeface="ＭＳ Ｐゴシック" pitchFamily="1" charset="-128"/>
              </a:rPr>
              <a:t>reduction</a:t>
            </a:r>
            <a:r>
              <a:rPr lang="en-US" dirty="0" smtClean="0">
                <a:ea typeface="ＭＳ Ｐゴシック" pitchFamily="1" charset="-128"/>
              </a:rPr>
              <a:t> converts an array to a scalar: for example,         sum, product, minimum value, maximum value, Boolean AND, Boolean OR, etc.</a:t>
            </a:r>
          </a:p>
          <a:p>
            <a:pPr>
              <a:buFont typeface="Wingdings" pitchFamily="1" charset="2"/>
              <a:buNone/>
            </a:pPr>
            <a:r>
              <a:rPr lang="en-US" dirty="0" smtClean="0">
                <a:ea typeface="ＭＳ Ｐゴシック" pitchFamily="1" charset="-128"/>
              </a:rPr>
              <a:t>Reductions are so common, and so important, that MPI has two routines to handle them:</a:t>
            </a:r>
          </a:p>
          <a:p>
            <a:pPr>
              <a:buFont typeface="Wingdings" pitchFamily="1" charset="2"/>
              <a:buNone/>
            </a:pPr>
            <a:r>
              <a:rPr lang="en-US" b="1" dirty="0" err="1" smtClean="0">
                <a:solidFill>
                  <a:schemeClr val="tx2"/>
                </a:solidFill>
                <a:latin typeface="Courier New" pitchFamily="1" charset="0"/>
                <a:ea typeface="ＭＳ Ｐゴシック" pitchFamily="1" charset="-128"/>
              </a:rPr>
              <a:t>MPI_Reduce</a:t>
            </a:r>
            <a:r>
              <a:rPr lang="en-US" dirty="0" smtClean="0">
                <a:ea typeface="ＭＳ Ｐゴシック" pitchFamily="1" charset="-128"/>
              </a:rPr>
              <a:t>: sends result to a single specified process</a:t>
            </a:r>
          </a:p>
          <a:p>
            <a:pPr>
              <a:buFont typeface="Wingdings" pitchFamily="1" charset="2"/>
              <a:buNone/>
            </a:pPr>
            <a:r>
              <a:rPr lang="en-US" b="1" dirty="0" err="1" smtClean="0">
                <a:solidFill>
                  <a:schemeClr val="tx2"/>
                </a:solidFill>
                <a:latin typeface="Courier New" pitchFamily="1" charset="0"/>
                <a:ea typeface="ＭＳ Ｐゴシック" pitchFamily="1" charset="-128"/>
              </a:rPr>
              <a:t>MPI_Allreduce</a:t>
            </a:r>
            <a:r>
              <a:rPr lang="en-US" dirty="0" smtClean="0">
                <a:ea typeface="ＭＳ Ｐゴシック" pitchFamily="1" charset="-128"/>
              </a:rPr>
              <a:t>: sends result to all processes (and therefore takes longer)</a:t>
            </a:r>
          </a:p>
        </p:txBody>
      </p:sp>
      <p:sp>
        <p:nvSpPr>
          <p:cNvPr id="10138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101381" name="Slide Number Placeholder 4"/>
          <p:cNvSpPr>
            <a:spLocks noGrp="1"/>
          </p:cNvSpPr>
          <p:nvPr>
            <p:ph type="sldNum" sz="quarter" idx="11"/>
          </p:nvPr>
        </p:nvSpPr>
        <p:spPr>
          <a:noFill/>
        </p:spPr>
        <p:txBody>
          <a:bodyPr/>
          <a:lstStyle/>
          <a:p>
            <a:fld id="{2AE7D292-02AE-4717-8533-CCEFCD30E829}" type="slidenum">
              <a:rPr lang="en-US"/>
              <a:pPr/>
              <a:t>79</a:t>
            </a:fld>
            <a:endParaRPr lang="en-US"/>
          </a:p>
        </p:txBody>
      </p:sp>
    </p:spTree>
    <p:custDataLst>
      <p:tags r:id="rId1"/>
    </p:custDataLst>
    <p:extLst>
      <p:ext uri="{BB962C8B-B14F-4D97-AF65-F5344CB8AC3E}">
        <p14:creationId xmlns:p14="http://schemas.microsoft.com/office/powerpoint/2010/main" val="14294022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a:t>
            </a:r>
            <a:r>
              <a:rPr lang="en-US" dirty="0" err="1" smtClean="0"/>
              <a:t>Mem</a:t>
            </a:r>
            <a:endParaRPr lang="en-US" dirty="0"/>
          </a:p>
          <a:p>
            <a:r>
              <a:rPr lang="en-US" dirty="0" smtClean="0"/>
              <a:t>Tue </a:t>
            </a:r>
            <a:r>
              <a:rPr lang="en-US" dirty="0" smtClean="0"/>
              <a:t>Feb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40FEA5B2-C75C-4B5B-98BE-64AAADC248CE}" type="slidenum">
              <a:rPr lang="en-US"/>
              <a:pPr/>
              <a:t>8</a:t>
            </a:fld>
            <a:endParaRPr lang="en-US"/>
          </a:p>
        </p:txBody>
      </p:sp>
      <p:sp>
        <p:nvSpPr>
          <p:cNvPr id="454658" name="Rectangle 2"/>
          <p:cNvSpPr>
            <a:spLocks noGrp="1" noChangeArrowheads="1"/>
          </p:cNvSpPr>
          <p:nvPr>
            <p:ph type="title"/>
          </p:nvPr>
        </p:nvSpPr>
        <p:spPr/>
        <p:txBody>
          <a:bodyPr/>
          <a:lstStyle/>
          <a:p>
            <a:r>
              <a:rPr lang="en-US" sz="3600" dirty="0" smtClean="0"/>
              <a:t>Toll Free Phone </a:t>
            </a:r>
            <a:r>
              <a:rPr lang="en-US" sz="3600" dirty="0"/>
              <a:t>Bridge</a:t>
            </a:r>
          </a:p>
        </p:txBody>
      </p:sp>
      <p:sp>
        <p:nvSpPr>
          <p:cNvPr id="454659" name="Rectangle 3"/>
          <p:cNvSpPr>
            <a:spLocks noGrp="1" noChangeArrowheads="1"/>
          </p:cNvSpPr>
          <p:nvPr>
            <p:ph type="body" idx="1"/>
          </p:nvPr>
        </p:nvSpPr>
        <p:spPr>
          <a:xfrm>
            <a:off x="533400" y="1371600"/>
            <a:ext cx="8077200" cy="4648200"/>
          </a:xfrm>
        </p:spPr>
        <p:txBody>
          <a:bodyPr/>
          <a:lstStyle/>
          <a:p>
            <a:pPr>
              <a:buFont typeface="Wingdings" pitchFamily="2" charset="2"/>
              <a:buNone/>
            </a:pPr>
            <a:r>
              <a:rPr lang="en-US" b="1" dirty="0" smtClean="0"/>
              <a:t>IF ALL ELSE FAILS</a:t>
            </a:r>
            <a:r>
              <a:rPr lang="en-US" dirty="0" smtClean="0"/>
              <a:t>, </a:t>
            </a:r>
            <a:r>
              <a:rPr lang="en-US" dirty="0"/>
              <a:t>you can </a:t>
            </a:r>
            <a:r>
              <a:rPr lang="en-US" dirty="0" smtClean="0"/>
              <a:t>use our </a:t>
            </a:r>
            <a:r>
              <a:rPr lang="en-US" dirty="0"/>
              <a:t>toll free phone bridge:</a:t>
            </a:r>
          </a:p>
          <a:p>
            <a:pPr algn="ctr">
              <a:buFont typeface="Wingdings" pitchFamily="2" charset="2"/>
              <a:buNone/>
            </a:pPr>
            <a:r>
              <a:rPr lang="en-US" dirty="0" smtClean="0"/>
              <a:t>800-832-0736</a:t>
            </a:r>
            <a:endParaRPr lang="en-US" dirty="0"/>
          </a:p>
          <a:p>
            <a:pPr algn="ctr">
              <a:buFont typeface="Wingdings" pitchFamily="2" charset="2"/>
              <a:buNone/>
            </a:pPr>
            <a:r>
              <a:rPr lang="en-US" dirty="0" smtClean="0"/>
              <a:t>* 623 2847 #</a:t>
            </a:r>
            <a:endParaRPr lang="en-US" dirty="0"/>
          </a:p>
          <a:p>
            <a:pPr>
              <a:buFont typeface="Wingdings" pitchFamily="2" charset="2"/>
              <a:buNone/>
            </a:pPr>
            <a:r>
              <a:rPr lang="en-US" dirty="0"/>
              <a:t>Please mute yourself and use the phone to listen.</a:t>
            </a:r>
          </a:p>
          <a:p>
            <a:pPr>
              <a:buFont typeface="Wingdings" pitchFamily="2" charset="2"/>
              <a:buNone/>
            </a:pPr>
            <a:r>
              <a:rPr lang="en-US" dirty="0"/>
              <a:t>Don’t worry, we’ll call out slide numbers as we go.</a:t>
            </a:r>
          </a:p>
          <a:p>
            <a:pPr>
              <a:buFont typeface="Wingdings" pitchFamily="2" charset="2"/>
              <a:buNone/>
            </a:pPr>
            <a:r>
              <a:rPr lang="en-US" dirty="0"/>
              <a:t>Please use the phone bridge </a:t>
            </a:r>
            <a:r>
              <a:rPr lang="en-US" b="1" u="sng" dirty="0"/>
              <a:t>ONLY</a:t>
            </a:r>
            <a:r>
              <a:rPr lang="en-US" dirty="0"/>
              <a:t> if you cannot connect any other way: the phone bridge </a:t>
            </a:r>
            <a:r>
              <a:rPr lang="en-US" dirty="0" smtClean="0"/>
              <a:t>can handle only 100 simultaneous connections, and we have over 350 participants.</a:t>
            </a:r>
            <a:endParaRPr lang="en-US" dirty="0"/>
          </a:p>
          <a:p>
            <a:pPr>
              <a:buFont typeface="Wingdings" pitchFamily="2" charset="2"/>
              <a:buNone/>
            </a:pPr>
            <a:r>
              <a:rPr lang="en-US" dirty="0"/>
              <a:t>Many thanks to </a:t>
            </a:r>
            <a:r>
              <a:rPr lang="en-US" dirty="0" smtClean="0"/>
              <a:t>OU CIO Loretta Early for </a:t>
            </a:r>
            <a:r>
              <a:rPr lang="en-US" dirty="0"/>
              <a:t>providing the toll free phone bridge.</a:t>
            </a:r>
          </a:p>
        </p:txBody>
      </p:sp>
    </p:spTree>
    <p:extLst>
      <p:ext uri="{BB962C8B-B14F-4D97-AF65-F5344CB8AC3E}">
        <p14:creationId xmlns:p14="http://schemas.microsoft.com/office/powerpoint/2010/main" val="1884322157"/>
      </p:ext>
    </p:extLst>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smtClean="0">
                <a:ea typeface="ＭＳ Ｐゴシック" pitchFamily="1" charset="-128"/>
              </a:rPr>
              <a:t>Reduction Example</a:t>
            </a:r>
          </a:p>
        </p:txBody>
      </p:sp>
      <p:sp>
        <p:nvSpPr>
          <p:cNvPr id="102403" name="Rectangle 3"/>
          <p:cNvSpPr>
            <a:spLocks noGrp="1" noChangeArrowheads="1"/>
          </p:cNvSpPr>
          <p:nvPr>
            <p:ph idx="1"/>
          </p:nvPr>
        </p:nvSpPr>
        <p:spPr>
          <a:xfrm>
            <a:off x="685800" y="1295400"/>
            <a:ext cx="7850188" cy="4365625"/>
          </a:xfrm>
        </p:spPr>
        <p:txBody>
          <a:bodyPr/>
          <a:lstStyle/>
          <a:p>
            <a:pPr>
              <a:lnSpc>
                <a:spcPct val="80000"/>
              </a:lnSpc>
              <a:buFont typeface="Wingdings" pitchFamily="1" charset="2"/>
              <a:buNone/>
            </a:pPr>
            <a:r>
              <a:rPr lang="en-US" sz="1600" b="1" smtClean="0">
                <a:latin typeface="Courier New" pitchFamily="1" charset="0"/>
                <a:ea typeface="ＭＳ Ｐゴシック" pitchFamily="1" charset="-128"/>
              </a:rPr>
              <a:t>PROGRAM reduce</a:t>
            </a:r>
          </a:p>
          <a:p>
            <a:pPr>
              <a:lnSpc>
                <a:spcPct val="70000"/>
              </a:lnSpc>
              <a:buFont typeface="Wingdings" pitchFamily="1" charset="2"/>
              <a:buNone/>
            </a:pPr>
            <a:r>
              <a:rPr lang="en-US" sz="1600" b="1" smtClean="0">
                <a:latin typeface="Courier New" pitchFamily="1" charset="0"/>
                <a:ea typeface="ＭＳ Ｐゴシック" pitchFamily="1" charset="-128"/>
              </a:rPr>
              <a:t>  IMPLICIT NONE</a:t>
            </a:r>
          </a:p>
          <a:p>
            <a:pPr>
              <a:lnSpc>
                <a:spcPct val="80000"/>
              </a:lnSpc>
              <a:buFont typeface="Wingdings" pitchFamily="1" charset="2"/>
              <a:buNone/>
            </a:pPr>
            <a:r>
              <a:rPr lang="en-US" sz="1600" b="1" smtClean="0">
                <a:solidFill>
                  <a:srgbClr val="000000"/>
                </a:solidFill>
                <a:latin typeface="Courier New" pitchFamily="1" charset="0"/>
                <a:ea typeface="ＭＳ Ｐゴシック" pitchFamily="1" charset="-128"/>
              </a:rPr>
              <a:t>  INCLUDE </a:t>
            </a:r>
            <a:r>
              <a:rPr lang="en-US" sz="1600" b="1" smtClean="0">
                <a:latin typeface="Courier New" pitchFamily="1" charset="0"/>
                <a:ea typeface="ＭＳ Ｐゴシック" pitchFamily="1" charset="-128"/>
              </a:rPr>
              <a:t>"</a:t>
            </a:r>
            <a:r>
              <a:rPr lang="en-US" sz="1600" b="1" smtClean="0">
                <a:solidFill>
                  <a:schemeClr val="folHlink"/>
                </a:solidFill>
                <a:latin typeface="Courier New" pitchFamily="1" charset="0"/>
                <a:ea typeface="ＭＳ Ｐゴシック" pitchFamily="1" charset="-128"/>
              </a:rPr>
              <a:t>mpif.h</a:t>
            </a:r>
            <a:r>
              <a:rPr lang="en-US" sz="1600" b="1" smtClean="0">
                <a:latin typeface="Courier New" pitchFamily="1" charset="0"/>
                <a:ea typeface="ＭＳ Ｐゴシック" pitchFamily="1" charset="-128"/>
              </a:rPr>
              <a:t>"</a:t>
            </a:r>
          </a:p>
          <a:p>
            <a:pPr>
              <a:lnSpc>
                <a:spcPct val="70000"/>
              </a:lnSpc>
              <a:buFont typeface="Wingdings" pitchFamily="1" charset="2"/>
              <a:buNone/>
            </a:pPr>
            <a:r>
              <a:rPr lang="en-US" sz="1600" b="1" smtClean="0">
                <a:latin typeface="Courier New" pitchFamily="1" charset="0"/>
                <a:ea typeface="ＭＳ Ｐゴシック" pitchFamily="1" charset="-128"/>
              </a:rPr>
              <a:t>  INTEGER,PARAMETER :: server = 0</a:t>
            </a:r>
          </a:p>
          <a:p>
            <a:pPr>
              <a:lnSpc>
                <a:spcPct val="70000"/>
              </a:lnSpc>
              <a:buFont typeface="Wingdings" pitchFamily="1" charset="2"/>
              <a:buNone/>
            </a:pPr>
            <a:r>
              <a:rPr lang="en-US" sz="1600" b="1" smtClean="0">
                <a:latin typeface="Courier New" pitchFamily="1" charset="0"/>
                <a:ea typeface="ＭＳ Ｐゴシック" pitchFamily="1" charset="-128"/>
              </a:rPr>
              <a:t>  INTEGER :: value, value_sum</a:t>
            </a:r>
          </a:p>
          <a:p>
            <a:pPr>
              <a:lnSpc>
                <a:spcPct val="70000"/>
              </a:lnSpc>
              <a:buFont typeface="Wingdings" pitchFamily="1" charset="2"/>
              <a:buNone/>
            </a:pPr>
            <a:r>
              <a:rPr lang="en-US" sz="1600" b="1" smtClean="0">
                <a:latin typeface="Courier New" pitchFamily="1" charset="0"/>
                <a:ea typeface="ＭＳ Ｐゴシック" pitchFamily="1" charset="-128"/>
              </a:rPr>
              <a:t>  INTEGER :: num_procs, my_rank, mpi_error_code</a:t>
            </a:r>
          </a:p>
          <a:p>
            <a:pPr>
              <a:lnSpc>
                <a:spcPct val="20000"/>
              </a:lnSpc>
              <a:buFont typeface="Wingdings" pitchFamily="1" charset="2"/>
              <a:buNone/>
            </a:pPr>
            <a:endParaRPr lang="en-US" sz="1600" b="1" smtClean="0">
              <a:latin typeface="Courier New" pitchFamily="1" charset="0"/>
              <a:ea typeface="ＭＳ Ｐゴシック" pitchFamily="1" charset="-128"/>
            </a:endParaRPr>
          </a:p>
          <a:p>
            <a:pPr>
              <a:lnSpc>
                <a:spcPct val="7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MPI_Init</a:t>
            </a:r>
            <a:r>
              <a:rPr lang="en-US" sz="1600" b="1" smtClean="0">
                <a:latin typeface="Courier New" pitchFamily="1" charset="0"/>
                <a:ea typeface="ＭＳ Ｐゴシック" pitchFamily="1" charset="-128"/>
              </a:rPr>
              <a:t>(mpi_error_code)</a:t>
            </a:r>
          </a:p>
          <a:p>
            <a:pPr>
              <a:lnSpc>
                <a:spcPct val="8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MPI_Comm_rank</a:t>
            </a:r>
            <a:r>
              <a:rPr lang="en-US" sz="1600" b="1" smtClean="0">
                <a:latin typeface="Courier New" pitchFamily="1" charset="0"/>
                <a:ea typeface="ＭＳ Ｐゴシック" pitchFamily="1" charset="-128"/>
              </a:rPr>
              <a:t>(</a:t>
            </a:r>
            <a:r>
              <a:rPr lang="en-US" sz="1600" b="1" smtClean="0">
                <a:solidFill>
                  <a:srgbClr val="0000FF"/>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my_rank,   mpi_error_code)</a:t>
            </a:r>
          </a:p>
          <a:p>
            <a:pPr>
              <a:lnSpc>
                <a:spcPct val="8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MPI_Comm_size</a:t>
            </a:r>
            <a:r>
              <a:rPr lang="en-US" sz="1600" b="1" smtClean="0">
                <a:latin typeface="Courier New" pitchFamily="1" charset="0"/>
                <a:ea typeface="ＭＳ Ｐゴシック" pitchFamily="1" charset="-128"/>
              </a:rPr>
              <a:t>(</a:t>
            </a:r>
            <a:r>
              <a:rPr lang="en-US" sz="1600" b="1" smtClean="0">
                <a:solidFill>
                  <a:srgbClr val="0000FF"/>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num_procs, mpi_error_code)</a:t>
            </a:r>
          </a:p>
          <a:p>
            <a:pPr>
              <a:lnSpc>
                <a:spcPct val="70000"/>
              </a:lnSpc>
              <a:buFont typeface="Wingdings" pitchFamily="1" charset="2"/>
              <a:buNone/>
            </a:pPr>
            <a:r>
              <a:rPr lang="en-US" sz="1600" b="1" smtClean="0">
                <a:latin typeface="Courier New" pitchFamily="1" charset="0"/>
                <a:ea typeface="ＭＳ Ｐゴシック" pitchFamily="1" charset="-128"/>
              </a:rPr>
              <a:t>  value_sum = 0</a:t>
            </a:r>
          </a:p>
          <a:p>
            <a:pPr>
              <a:lnSpc>
                <a:spcPct val="70000"/>
              </a:lnSpc>
              <a:buFont typeface="Wingdings" pitchFamily="1" charset="2"/>
              <a:buNone/>
            </a:pPr>
            <a:r>
              <a:rPr lang="en-US" sz="1600" b="1" smtClean="0">
                <a:latin typeface="Courier New" pitchFamily="1" charset="0"/>
                <a:ea typeface="ＭＳ Ｐゴシック" pitchFamily="1" charset="-128"/>
              </a:rPr>
              <a:t>  value     = my_rank * num_procs</a:t>
            </a:r>
          </a:p>
          <a:p>
            <a:pPr>
              <a:lnSpc>
                <a:spcPct val="7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MPI_Reduce</a:t>
            </a:r>
            <a:r>
              <a:rPr lang="en-US" sz="1600" b="1" smtClean="0">
                <a:latin typeface="Courier New" pitchFamily="1" charset="0"/>
                <a:ea typeface="ＭＳ Ｐゴシック" pitchFamily="1" charset="-128"/>
              </a:rPr>
              <a:t>(value, value_sum, 1, </a:t>
            </a:r>
            <a:r>
              <a:rPr lang="en-US" sz="1600" b="1" smtClean="0">
                <a:solidFill>
                  <a:srgbClr val="0000FF"/>
                </a:solidFill>
                <a:latin typeface="Courier New" pitchFamily="1" charset="0"/>
                <a:ea typeface="ＭＳ Ｐゴシック" pitchFamily="1" charset="-128"/>
              </a:rPr>
              <a:t>MPI_INT</a:t>
            </a:r>
            <a:r>
              <a:rPr lang="en-US" sz="1600" b="1" smtClean="0">
                <a:latin typeface="Courier New" pitchFamily="1" charset="0"/>
                <a:ea typeface="ＭＳ Ｐゴシック" pitchFamily="1" charset="-128"/>
              </a:rPr>
              <a:t>, </a:t>
            </a:r>
            <a:r>
              <a:rPr lang="en-US" sz="1600" b="1" smtClean="0">
                <a:solidFill>
                  <a:srgbClr val="0000FF"/>
                </a:solidFill>
                <a:latin typeface="Courier New" pitchFamily="1" charset="0"/>
                <a:ea typeface="ＭＳ Ｐゴシック" pitchFamily="1" charset="-128"/>
              </a:rPr>
              <a:t>MPI_SUM</a:t>
            </a:r>
            <a:r>
              <a:rPr lang="en-US" sz="1600" b="1" smtClean="0">
                <a:latin typeface="Courier New" pitchFamily="1" charset="0"/>
                <a:ea typeface="ＭＳ Ｐゴシック" pitchFamily="1" charset="-128"/>
              </a:rPr>
              <a:t>, &amp;</a:t>
            </a:r>
          </a:p>
          <a:p>
            <a:pPr>
              <a:lnSpc>
                <a:spcPct val="70000"/>
              </a:lnSpc>
              <a:buFont typeface="Wingdings" pitchFamily="1" charset="2"/>
              <a:buNone/>
            </a:pPr>
            <a:r>
              <a:rPr lang="en-US" sz="1600" b="1" smtClean="0">
                <a:latin typeface="Courier New" pitchFamily="1" charset="0"/>
                <a:ea typeface="ＭＳ Ｐゴシック" pitchFamily="1" charset="-128"/>
              </a:rPr>
              <a:t> &amp;       server, </a:t>
            </a:r>
            <a:r>
              <a:rPr lang="en-US" sz="1600" b="1" smtClean="0">
                <a:solidFill>
                  <a:srgbClr val="0000FF"/>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mpi_error_code)</a:t>
            </a:r>
          </a:p>
          <a:p>
            <a:pPr>
              <a:lnSpc>
                <a:spcPct val="70000"/>
              </a:lnSpc>
              <a:buFont typeface="Wingdings" pitchFamily="1" charset="2"/>
              <a:buNone/>
            </a:pPr>
            <a:r>
              <a:rPr lang="en-US" sz="1600" b="1" smtClean="0">
                <a:latin typeface="Courier New" pitchFamily="1" charset="0"/>
                <a:ea typeface="ＭＳ Ｐゴシック" pitchFamily="1" charset="-128"/>
              </a:rPr>
              <a:t>  WRITE (0,*) my_rank, ": reduce  value_sum = ", value_sum</a:t>
            </a:r>
          </a:p>
          <a:p>
            <a:pPr>
              <a:lnSpc>
                <a:spcPct val="7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MPI_Allreduce</a:t>
            </a:r>
            <a:r>
              <a:rPr lang="en-US" sz="1600" b="1" smtClean="0">
                <a:latin typeface="Courier New" pitchFamily="1" charset="0"/>
                <a:ea typeface="ＭＳ Ｐゴシック" pitchFamily="1" charset="-128"/>
              </a:rPr>
              <a:t>(value, value_sum, 1, </a:t>
            </a:r>
            <a:r>
              <a:rPr lang="en-US" sz="1600" b="1" smtClean="0">
                <a:solidFill>
                  <a:srgbClr val="0000FF"/>
                </a:solidFill>
                <a:latin typeface="Courier New" pitchFamily="1" charset="0"/>
                <a:ea typeface="ＭＳ Ｐゴシック" pitchFamily="1" charset="-128"/>
              </a:rPr>
              <a:t>MPI_INT</a:t>
            </a:r>
            <a:r>
              <a:rPr lang="en-US" sz="1600" b="1" smtClean="0">
                <a:latin typeface="Courier New" pitchFamily="1" charset="0"/>
                <a:ea typeface="ＭＳ Ｐゴシック" pitchFamily="1" charset="-128"/>
              </a:rPr>
              <a:t>, </a:t>
            </a:r>
            <a:r>
              <a:rPr lang="en-US" sz="1600" b="1" smtClean="0">
                <a:solidFill>
                  <a:srgbClr val="0000FF"/>
                </a:solidFill>
                <a:latin typeface="Courier New" pitchFamily="1" charset="0"/>
                <a:ea typeface="ＭＳ Ｐゴシック" pitchFamily="1" charset="-128"/>
              </a:rPr>
              <a:t>MPI_SUM</a:t>
            </a:r>
            <a:r>
              <a:rPr lang="en-US" sz="1600" b="1" smtClean="0">
                <a:latin typeface="Courier New" pitchFamily="1" charset="0"/>
                <a:ea typeface="ＭＳ Ｐゴシック" pitchFamily="1" charset="-128"/>
              </a:rPr>
              <a:t>, &amp;</a:t>
            </a:r>
          </a:p>
          <a:p>
            <a:pPr>
              <a:lnSpc>
                <a:spcPct val="70000"/>
              </a:lnSpc>
              <a:buFont typeface="Wingdings" pitchFamily="1" charset="2"/>
              <a:buNone/>
            </a:pPr>
            <a:r>
              <a:rPr lang="en-US" sz="1600" b="1" smtClean="0">
                <a:latin typeface="Courier New" pitchFamily="1" charset="0"/>
                <a:ea typeface="ＭＳ Ｐゴシック" pitchFamily="1" charset="-128"/>
              </a:rPr>
              <a:t> &amp;       </a:t>
            </a:r>
            <a:r>
              <a:rPr lang="en-US" sz="1600" b="1" smtClean="0">
                <a:solidFill>
                  <a:srgbClr val="0000FF"/>
                </a:solidFill>
                <a:latin typeface="Courier New" pitchFamily="1" charset="0"/>
                <a:ea typeface="ＭＳ Ｐゴシック" pitchFamily="1" charset="-128"/>
              </a:rPr>
              <a:t>MPI_COMM_WORLD</a:t>
            </a:r>
            <a:r>
              <a:rPr lang="en-US" sz="1600" b="1" smtClean="0">
                <a:latin typeface="Courier New" pitchFamily="1" charset="0"/>
                <a:ea typeface="ＭＳ Ｐゴシック" pitchFamily="1" charset="-128"/>
              </a:rPr>
              <a:t>, mpi_error_code)</a:t>
            </a:r>
          </a:p>
          <a:p>
            <a:pPr>
              <a:lnSpc>
                <a:spcPct val="80000"/>
              </a:lnSpc>
              <a:buFont typeface="Wingdings" pitchFamily="1" charset="2"/>
              <a:buNone/>
            </a:pPr>
            <a:r>
              <a:rPr lang="en-US" sz="1600" b="1" smtClean="0">
                <a:latin typeface="Courier New" pitchFamily="1" charset="0"/>
                <a:ea typeface="ＭＳ Ｐゴシック" pitchFamily="1" charset="-128"/>
              </a:rPr>
              <a:t>  WRITE (0,*) my_rank, ": allreduce value_sum = ", value_sum</a:t>
            </a:r>
          </a:p>
          <a:p>
            <a:pPr>
              <a:lnSpc>
                <a:spcPct val="70000"/>
              </a:lnSpc>
              <a:buFont typeface="Wingdings" pitchFamily="1" charset="2"/>
              <a:buNone/>
            </a:pPr>
            <a:r>
              <a:rPr lang="en-US" sz="1600" b="1" smtClean="0">
                <a:latin typeface="Courier New" pitchFamily="1" charset="0"/>
                <a:ea typeface="ＭＳ Ｐゴシック" pitchFamily="1" charset="-128"/>
              </a:rPr>
              <a:t>  CALL </a:t>
            </a:r>
            <a:r>
              <a:rPr lang="en-US" sz="1600" b="1" smtClean="0">
                <a:solidFill>
                  <a:srgbClr val="0000FF"/>
                </a:solidFill>
                <a:latin typeface="Courier New" pitchFamily="1" charset="0"/>
                <a:ea typeface="ＭＳ Ｐゴシック" pitchFamily="1" charset="-128"/>
              </a:rPr>
              <a:t>MPI_Finalize</a:t>
            </a:r>
            <a:r>
              <a:rPr lang="en-US" sz="1600" b="1" smtClean="0">
                <a:latin typeface="Courier New" pitchFamily="1" charset="0"/>
                <a:ea typeface="ＭＳ Ｐゴシック" pitchFamily="1" charset="-128"/>
              </a:rPr>
              <a:t>(mpi_error_code)</a:t>
            </a:r>
          </a:p>
          <a:p>
            <a:pPr>
              <a:lnSpc>
                <a:spcPct val="70000"/>
              </a:lnSpc>
              <a:buFont typeface="Wingdings" pitchFamily="1" charset="2"/>
              <a:buNone/>
            </a:pPr>
            <a:r>
              <a:rPr lang="en-US" sz="1600" b="1" smtClean="0">
                <a:latin typeface="Courier New" pitchFamily="1" charset="0"/>
                <a:ea typeface="ＭＳ Ｐゴシック" pitchFamily="1" charset="-128"/>
              </a:rPr>
              <a:t>END PROGRAM reduce</a:t>
            </a:r>
          </a:p>
        </p:txBody>
      </p:sp>
      <p:sp>
        <p:nvSpPr>
          <p:cNvPr id="10240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102405" name="Slide Number Placeholder 4"/>
          <p:cNvSpPr>
            <a:spLocks noGrp="1"/>
          </p:cNvSpPr>
          <p:nvPr>
            <p:ph type="sldNum" sz="quarter" idx="11"/>
          </p:nvPr>
        </p:nvSpPr>
        <p:spPr>
          <a:noFill/>
        </p:spPr>
        <p:txBody>
          <a:bodyPr/>
          <a:lstStyle/>
          <a:p>
            <a:fld id="{FF3952F1-56BA-4ADE-823B-947016628FC1}" type="slidenum">
              <a:rPr lang="en-US"/>
              <a:pPr/>
              <a:t>80</a:t>
            </a:fld>
            <a:endParaRPr lang="en-US"/>
          </a:p>
        </p:txBody>
      </p:sp>
    </p:spTree>
    <p:custDataLst>
      <p:tags r:id="rId1"/>
    </p:custDataLst>
    <p:extLst>
      <p:ext uri="{BB962C8B-B14F-4D97-AF65-F5344CB8AC3E}">
        <p14:creationId xmlns:p14="http://schemas.microsoft.com/office/powerpoint/2010/main" val="61912203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smtClean="0">
                <a:ea typeface="ＭＳ Ｐゴシック" pitchFamily="1" charset="-128"/>
              </a:rPr>
              <a:t>Compiling and Running</a:t>
            </a:r>
          </a:p>
        </p:txBody>
      </p:sp>
      <p:sp>
        <p:nvSpPr>
          <p:cNvPr id="103427" name="Rectangle 3"/>
          <p:cNvSpPr>
            <a:spLocks noGrp="1" noChangeArrowheads="1"/>
          </p:cNvSpPr>
          <p:nvPr>
            <p:ph idx="1"/>
          </p:nvPr>
        </p:nvSpPr>
        <p:spPr/>
        <p:txBody>
          <a:bodyPr/>
          <a:lstStyle/>
          <a:p>
            <a:pPr>
              <a:buFont typeface="Wingdings" pitchFamily="1" charset="2"/>
              <a:buNone/>
            </a:pPr>
            <a:r>
              <a:rPr lang="en-US" sz="2000" b="1" smtClean="0">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mpif90</a:t>
            </a:r>
            <a:r>
              <a:rPr lang="en-US" sz="2000" b="1" smtClean="0">
                <a:latin typeface="Courier New" pitchFamily="1" charset="0"/>
                <a:ea typeface="ＭＳ Ｐゴシック" pitchFamily="1" charset="-128"/>
              </a:rPr>
              <a:t> -o reduce reduce.f90</a:t>
            </a:r>
            <a:endParaRPr lang="en-US" sz="2000" b="1" smtClean="0">
              <a:solidFill>
                <a:srgbClr val="0000CC"/>
              </a:solidFill>
              <a:latin typeface="Courier New" pitchFamily="1" charset="0"/>
              <a:ea typeface="ＭＳ Ｐゴシック" pitchFamily="1" charset="-128"/>
            </a:endParaRPr>
          </a:p>
          <a:p>
            <a:pPr>
              <a:buFont typeface="Wingdings" pitchFamily="1" charset="2"/>
              <a:buNone/>
            </a:pPr>
            <a:r>
              <a:rPr lang="en-US" sz="2000" b="1" smtClean="0">
                <a:latin typeface="Courier New" pitchFamily="1" charset="0"/>
                <a:ea typeface="ＭＳ Ｐゴシック" pitchFamily="1" charset="-128"/>
              </a:rPr>
              <a:t>%</a:t>
            </a:r>
            <a:r>
              <a:rPr lang="en-US" sz="2000" b="1" smtClean="0">
                <a:solidFill>
                  <a:srgbClr val="0000CC"/>
                </a:solidFill>
                <a:latin typeface="Courier New" pitchFamily="1" charset="0"/>
                <a:ea typeface="ＭＳ Ｐゴシック" pitchFamily="1" charset="-128"/>
              </a:rPr>
              <a:t> mpirun</a:t>
            </a:r>
            <a:r>
              <a:rPr lang="en-US" sz="2000" b="1" smtClean="0">
                <a:latin typeface="Courier New" pitchFamily="1" charset="0"/>
                <a:ea typeface="ＭＳ Ｐゴシック" pitchFamily="1" charset="-128"/>
              </a:rPr>
              <a:t> -np 4 reduce</a:t>
            </a:r>
          </a:p>
          <a:p>
            <a:pPr>
              <a:buFont typeface="Wingdings" pitchFamily="1" charset="2"/>
              <a:buNone/>
            </a:pPr>
            <a:r>
              <a:rPr lang="en-US" sz="2000" b="1" smtClean="0">
                <a:latin typeface="Courier New" pitchFamily="1" charset="0"/>
                <a:ea typeface="ＭＳ Ｐゴシック" pitchFamily="1" charset="-128"/>
              </a:rPr>
              <a:t> 3 : reduce  value_sum =  0</a:t>
            </a:r>
          </a:p>
          <a:p>
            <a:pPr>
              <a:buFont typeface="Wingdings" pitchFamily="1" charset="2"/>
              <a:buNone/>
            </a:pPr>
            <a:r>
              <a:rPr lang="en-US" sz="2000" b="1" smtClean="0">
                <a:latin typeface="Courier New" pitchFamily="1" charset="0"/>
                <a:ea typeface="ＭＳ Ｐゴシック" pitchFamily="1" charset="-128"/>
              </a:rPr>
              <a:t> 1 : reduce  value_sum =  0</a:t>
            </a:r>
          </a:p>
          <a:p>
            <a:pPr>
              <a:buFont typeface="Wingdings" pitchFamily="1" charset="2"/>
              <a:buNone/>
            </a:pPr>
            <a:r>
              <a:rPr lang="en-US" sz="2000" b="1" smtClean="0">
                <a:latin typeface="Courier New" pitchFamily="1" charset="0"/>
                <a:ea typeface="ＭＳ Ｐゴシック" pitchFamily="1" charset="-128"/>
              </a:rPr>
              <a:t> 2 : reduce  value_sum =  0</a:t>
            </a:r>
          </a:p>
          <a:p>
            <a:pPr>
              <a:buFont typeface="Wingdings" pitchFamily="1" charset="2"/>
              <a:buNone/>
            </a:pPr>
            <a:r>
              <a:rPr lang="en-US" sz="2000" b="1" smtClean="0">
                <a:latin typeface="Courier New" pitchFamily="1" charset="0"/>
                <a:ea typeface="ＭＳ Ｐゴシック" pitchFamily="1" charset="-128"/>
              </a:rPr>
              <a:t> 0 : reduce  value_sum =  24</a:t>
            </a:r>
          </a:p>
          <a:p>
            <a:pPr>
              <a:buFont typeface="Wingdings" pitchFamily="1" charset="2"/>
              <a:buNone/>
            </a:pPr>
            <a:r>
              <a:rPr lang="en-US" sz="2000" b="1" smtClean="0">
                <a:latin typeface="Courier New" pitchFamily="1" charset="0"/>
                <a:ea typeface="ＭＳ Ｐゴシック" pitchFamily="1" charset="-128"/>
              </a:rPr>
              <a:t> 0 : allreduce value_sum =  24</a:t>
            </a:r>
          </a:p>
          <a:p>
            <a:pPr>
              <a:buFont typeface="Wingdings" pitchFamily="1" charset="2"/>
              <a:buNone/>
            </a:pPr>
            <a:r>
              <a:rPr lang="en-US" sz="2000" b="1" smtClean="0">
                <a:latin typeface="Courier New" pitchFamily="1" charset="0"/>
                <a:ea typeface="ＭＳ Ｐゴシック" pitchFamily="1" charset="-128"/>
              </a:rPr>
              <a:t> 1 : allreduce value_sum =  24</a:t>
            </a:r>
          </a:p>
          <a:p>
            <a:pPr>
              <a:buFont typeface="Wingdings" pitchFamily="1" charset="2"/>
              <a:buNone/>
            </a:pPr>
            <a:r>
              <a:rPr lang="en-US" sz="2000" b="1" smtClean="0">
                <a:latin typeface="Courier New" pitchFamily="1" charset="0"/>
                <a:ea typeface="ＭＳ Ｐゴシック" pitchFamily="1" charset="-128"/>
              </a:rPr>
              <a:t> 2 : allreduce value_sum =  24</a:t>
            </a:r>
          </a:p>
          <a:p>
            <a:pPr>
              <a:buFont typeface="Wingdings" pitchFamily="1" charset="2"/>
              <a:buNone/>
            </a:pPr>
            <a:r>
              <a:rPr lang="en-US" sz="2000" b="1" smtClean="0">
                <a:latin typeface="Courier New" pitchFamily="1" charset="0"/>
                <a:ea typeface="ＭＳ Ｐゴシック" pitchFamily="1" charset="-128"/>
              </a:rPr>
              <a:t> 3 : allreduce value_sum =  24</a:t>
            </a:r>
          </a:p>
        </p:txBody>
      </p:sp>
      <p:sp>
        <p:nvSpPr>
          <p:cNvPr id="10342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103429" name="Slide Number Placeholder 4"/>
          <p:cNvSpPr>
            <a:spLocks noGrp="1"/>
          </p:cNvSpPr>
          <p:nvPr>
            <p:ph type="sldNum" sz="quarter" idx="11"/>
          </p:nvPr>
        </p:nvSpPr>
        <p:spPr>
          <a:noFill/>
        </p:spPr>
        <p:txBody>
          <a:bodyPr/>
          <a:lstStyle/>
          <a:p>
            <a:fld id="{44A30E30-8FF1-421B-B420-38811A37DDEC}" type="slidenum">
              <a:rPr lang="en-US"/>
              <a:pPr/>
              <a:t>81</a:t>
            </a:fld>
            <a:endParaRPr lang="en-US"/>
          </a:p>
        </p:txBody>
      </p:sp>
    </p:spTree>
    <p:custDataLst>
      <p:tags r:id="rId1"/>
    </p:custDataLst>
    <p:extLst>
      <p:ext uri="{BB962C8B-B14F-4D97-AF65-F5344CB8AC3E}">
        <p14:creationId xmlns:p14="http://schemas.microsoft.com/office/powerpoint/2010/main" val="404680443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smtClean="0">
                <a:ea typeface="ＭＳ Ｐゴシック" pitchFamily="1" charset="-128"/>
              </a:rPr>
              <a:t>Why Two Reduction Routines?</a:t>
            </a:r>
          </a:p>
        </p:txBody>
      </p:sp>
      <p:sp>
        <p:nvSpPr>
          <p:cNvPr id="104451"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MPI has two reduction routines because of the high cost of each communication.</a:t>
            </a:r>
          </a:p>
          <a:p>
            <a:pPr>
              <a:buFont typeface="Wingdings" pitchFamily="1" charset="2"/>
              <a:buNone/>
            </a:pPr>
            <a:r>
              <a:rPr lang="en-US" smtClean="0">
                <a:ea typeface="ＭＳ Ｐゴシック" pitchFamily="1" charset="-128"/>
              </a:rPr>
              <a:t>If only one process needs the result, then it doesn’t make sense to pay the cost of sending the result to all processes.</a:t>
            </a:r>
          </a:p>
          <a:p>
            <a:pPr>
              <a:buFont typeface="Wingdings" pitchFamily="1" charset="2"/>
              <a:buNone/>
            </a:pPr>
            <a:r>
              <a:rPr lang="en-US" smtClean="0">
                <a:ea typeface="ＭＳ Ｐゴシック" pitchFamily="1" charset="-128"/>
              </a:rPr>
              <a:t>But if all processes need the result, then it may be cheaper to reduce to all processes than to reduce to a single process and then broadcast to all.</a:t>
            </a:r>
          </a:p>
        </p:txBody>
      </p:sp>
      <p:sp>
        <p:nvSpPr>
          <p:cNvPr id="104452"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104453" name="Slide Number Placeholder 4"/>
          <p:cNvSpPr>
            <a:spLocks noGrp="1"/>
          </p:cNvSpPr>
          <p:nvPr>
            <p:ph type="sldNum" sz="quarter" idx="11"/>
          </p:nvPr>
        </p:nvSpPr>
        <p:spPr>
          <a:noFill/>
        </p:spPr>
        <p:txBody>
          <a:bodyPr/>
          <a:lstStyle/>
          <a:p>
            <a:fld id="{85044C70-D1D8-4D97-B1C9-89858A5ABC4B}" type="slidenum">
              <a:rPr lang="en-US"/>
              <a:pPr/>
              <a:t>82</a:t>
            </a:fld>
            <a:endParaRPr lang="en-US"/>
          </a:p>
        </p:txBody>
      </p:sp>
    </p:spTree>
    <p:custDataLst>
      <p:tags r:id="rId1"/>
    </p:custDataLst>
    <p:extLst>
      <p:ext uri="{BB962C8B-B14F-4D97-AF65-F5344CB8AC3E}">
        <p14:creationId xmlns:p14="http://schemas.microsoft.com/office/powerpoint/2010/main" val="119293924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smtClean="0">
                <a:ea typeface="ＭＳ Ｐゴシック" pitchFamily="1" charset="-128"/>
              </a:rPr>
              <a:t>Non-blocking Communication</a:t>
            </a:r>
          </a:p>
        </p:txBody>
      </p:sp>
      <p:sp>
        <p:nvSpPr>
          <p:cNvPr id="105475"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MPI allows a process to start a send, then go on and do work while the message is in transit.</a:t>
            </a:r>
          </a:p>
          <a:p>
            <a:pPr>
              <a:buFont typeface="Wingdings" pitchFamily="1" charset="2"/>
              <a:buNone/>
            </a:pPr>
            <a:r>
              <a:rPr lang="en-US" smtClean="0">
                <a:ea typeface="ＭＳ Ｐゴシック" pitchFamily="1" charset="-128"/>
              </a:rPr>
              <a:t>This is called </a:t>
            </a:r>
            <a:r>
              <a:rPr lang="en-US" b="1" i="1" u="sng" smtClean="0">
                <a:ea typeface="ＭＳ Ｐゴシック" pitchFamily="1" charset="-128"/>
              </a:rPr>
              <a:t>non-blocking</a:t>
            </a:r>
            <a:r>
              <a:rPr lang="en-US" smtClean="0">
                <a:ea typeface="ＭＳ Ｐゴシック" pitchFamily="1" charset="-128"/>
              </a:rPr>
              <a:t> or </a:t>
            </a:r>
            <a:r>
              <a:rPr lang="en-US" b="1" i="1" u="sng" smtClean="0">
                <a:ea typeface="ＭＳ Ｐゴシック" pitchFamily="1" charset="-128"/>
              </a:rPr>
              <a:t>immediate</a:t>
            </a:r>
            <a:r>
              <a:rPr lang="en-US" smtClean="0">
                <a:ea typeface="ＭＳ Ｐゴシック" pitchFamily="1" charset="-128"/>
              </a:rPr>
              <a:t> communication.</a:t>
            </a:r>
          </a:p>
          <a:p>
            <a:pPr>
              <a:buFont typeface="Wingdings" pitchFamily="1" charset="2"/>
              <a:buNone/>
            </a:pPr>
            <a:r>
              <a:rPr lang="en-US" smtClean="0">
                <a:ea typeface="ＭＳ Ｐゴシック" pitchFamily="1" charset="-128"/>
              </a:rPr>
              <a:t>Here, “immediate” refers to the fact that the call to the MPI routine returns immediately rather than waiting for the communication to complete.</a:t>
            </a:r>
          </a:p>
        </p:txBody>
      </p:sp>
      <p:sp>
        <p:nvSpPr>
          <p:cNvPr id="105476"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105477" name="Slide Number Placeholder 4"/>
          <p:cNvSpPr>
            <a:spLocks noGrp="1"/>
          </p:cNvSpPr>
          <p:nvPr>
            <p:ph type="sldNum" sz="quarter" idx="11"/>
          </p:nvPr>
        </p:nvSpPr>
        <p:spPr>
          <a:noFill/>
        </p:spPr>
        <p:txBody>
          <a:bodyPr/>
          <a:lstStyle/>
          <a:p>
            <a:fld id="{38E5D7D8-F5B5-43E2-A46C-EBB2B2FE0D0B}" type="slidenum">
              <a:rPr lang="en-US"/>
              <a:pPr/>
              <a:t>83</a:t>
            </a:fld>
            <a:endParaRPr lang="en-US"/>
          </a:p>
        </p:txBody>
      </p:sp>
    </p:spTree>
    <p:custDataLst>
      <p:tags r:id="rId1"/>
    </p:custDataLst>
    <p:extLst>
      <p:ext uri="{BB962C8B-B14F-4D97-AF65-F5344CB8AC3E}">
        <p14:creationId xmlns:p14="http://schemas.microsoft.com/office/powerpoint/2010/main" val="248240615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smtClean="0">
                <a:ea typeface="ＭＳ Ｐゴシック" pitchFamily="1" charset="-128"/>
              </a:rPr>
              <a:t>Immediate Send</a:t>
            </a:r>
          </a:p>
        </p:txBody>
      </p:sp>
      <p:sp>
        <p:nvSpPr>
          <p:cNvPr id="106499" name="Rectangle 3"/>
          <p:cNvSpPr>
            <a:spLocks noGrp="1" noChangeArrowheads="1"/>
          </p:cNvSpPr>
          <p:nvPr>
            <p:ph idx="1"/>
          </p:nvPr>
        </p:nvSpPr>
        <p:spPr/>
        <p:txBody>
          <a:bodyPr/>
          <a:lstStyle/>
          <a:p>
            <a:pPr>
              <a:buFont typeface="Wingdings" pitchFamily="1" charset="2"/>
              <a:buNone/>
            </a:pPr>
            <a:r>
              <a:rPr lang="en-US" sz="2000" b="1" smtClean="0">
                <a:solidFill>
                  <a:srgbClr val="000000"/>
                </a:solidFill>
                <a:latin typeface="Courier New" pitchFamily="1" charset="0"/>
                <a:ea typeface="ＭＳ Ｐゴシック" pitchFamily="1" charset="-128"/>
              </a:rPr>
              <a:t>mpi_error_code =</a:t>
            </a:r>
          </a:p>
          <a:p>
            <a:pPr>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MPI_Isend</a:t>
            </a:r>
            <a:r>
              <a:rPr lang="en-US" sz="2000" b="1" smtClean="0">
                <a:solidFill>
                  <a:srgbClr val="000000"/>
                </a:solidFill>
                <a:latin typeface="Courier New" pitchFamily="1" charset="0"/>
                <a:ea typeface="ＭＳ Ｐゴシック" pitchFamily="1" charset="-128"/>
              </a:rPr>
              <a:t>(array, size, </a:t>
            </a:r>
            <a:r>
              <a:rPr lang="en-US" sz="2000" b="1" smtClean="0">
                <a:solidFill>
                  <a:schemeClr val="folHlink"/>
                </a:solidFill>
                <a:latin typeface="Courier New" pitchFamily="1" charset="0"/>
                <a:ea typeface="ＭＳ Ｐゴシック" pitchFamily="1" charset="-128"/>
              </a:rPr>
              <a:t>MPI_FLOAT</a:t>
            </a:r>
            <a:r>
              <a:rPr lang="en-US" sz="2000" b="1" smtClean="0">
                <a:solidFill>
                  <a:srgbClr val="000000"/>
                </a:solidFill>
                <a:latin typeface="Courier New" pitchFamily="1" charset="0"/>
                <a:ea typeface="ＭＳ Ｐゴシック" pitchFamily="1" charset="-128"/>
              </a:rPr>
              <a:t>,</a:t>
            </a:r>
          </a:p>
          <a:p>
            <a:pPr>
              <a:buFont typeface="Wingdings" pitchFamily="1" charset="2"/>
              <a:buNone/>
            </a:pPr>
            <a:r>
              <a:rPr lang="en-US" sz="2000" b="1" smtClean="0">
                <a:solidFill>
                  <a:srgbClr val="000000"/>
                </a:solidFill>
                <a:latin typeface="Courier New" pitchFamily="1" charset="0"/>
                <a:ea typeface="ＭＳ Ｐゴシック" pitchFamily="1" charset="-128"/>
              </a:rPr>
              <a:t>        destination, tag, communicator, request);</a:t>
            </a:r>
          </a:p>
          <a:p>
            <a:pPr>
              <a:buFont typeface="Wingdings" pitchFamily="1" charset="2"/>
              <a:buNone/>
            </a:pPr>
            <a:r>
              <a:rPr lang="en-US" smtClean="0">
                <a:ea typeface="ＭＳ Ｐゴシック" pitchFamily="1" charset="-128"/>
              </a:rPr>
              <a:t>Likewise:</a:t>
            </a:r>
          </a:p>
          <a:p>
            <a:pPr>
              <a:buFont typeface="Wingdings" pitchFamily="1" charset="2"/>
              <a:buNone/>
            </a:pPr>
            <a:r>
              <a:rPr lang="en-US" sz="2000" b="1" smtClean="0">
                <a:solidFill>
                  <a:srgbClr val="000000"/>
                </a:solidFill>
                <a:latin typeface="Courier New" pitchFamily="1" charset="0"/>
                <a:ea typeface="ＭＳ Ｐゴシック" pitchFamily="1" charset="-128"/>
              </a:rPr>
              <a:t>mpi_error_code =</a:t>
            </a:r>
            <a:endParaRPr lang="en-US" sz="2800" smtClean="0">
              <a:ea typeface="ＭＳ Ｐゴシック" pitchFamily="1" charset="-128"/>
            </a:endParaRPr>
          </a:p>
          <a:p>
            <a:pPr>
              <a:buFont typeface="Wingdings" pitchFamily="1" charset="2"/>
              <a:buNone/>
            </a:pPr>
            <a:r>
              <a:rPr lang="en-US" sz="2000" b="1" smtClean="0">
                <a:solidFill>
                  <a:srgbClr val="000000"/>
                </a:solidFill>
                <a:latin typeface="Courier New" pitchFamily="1" charset="0"/>
                <a:ea typeface="ＭＳ Ｐゴシック" pitchFamily="1" charset="-128"/>
              </a:rPr>
              <a:t>    </a:t>
            </a:r>
            <a:r>
              <a:rPr lang="en-US" sz="2000" b="1" smtClean="0">
                <a:solidFill>
                  <a:schemeClr val="folHlink"/>
                </a:solidFill>
                <a:latin typeface="Courier New" pitchFamily="1" charset="0"/>
                <a:ea typeface="ＭＳ Ｐゴシック" pitchFamily="1" charset="-128"/>
              </a:rPr>
              <a:t>MPI_Irecv</a:t>
            </a:r>
            <a:r>
              <a:rPr lang="en-US" sz="2000" b="1" smtClean="0">
                <a:solidFill>
                  <a:srgbClr val="000000"/>
                </a:solidFill>
                <a:latin typeface="Courier New" pitchFamily="1" charset="0"/>
                <a:ea typeface="ＭＳ Ｐゴシック" pitchFamily="1" charset="-128"/>
              </a:rPr>
              <a:t>(array, size, </a:t>
            </a:r>
            <a:r>
              <a:rPr lang="en-US" sz="2000" b="1" smtClean="0">
                <a:solidFill>
                  <a:schemeClr val="folHlink"/>
                </a:solidFill>
                <a:latin typeface="Courier New" pitchFamily="1" charset="0"/>
                <a:ea typeface="ＭＳ Ｐゴシック" pitchFamily="1" charset="-128"/>
              </a:rPr>
              <a:t>MPI_FLOAT</a:t>
            </a:r>
            <a:r>
              <a:rPr lang="en-US" sz="2000" b="1" smtClean="0">
                <a:solidFill>
                  <a:srgbClr val="000000"/>
                </a:solidFill>
                <a:latin typeface="Courier New" pitchFamily="1" charset="0"/>
                <a:ea typeface="ＭＳ Ｐゴシック" pitchFamily="1" charset="-128"/>
              </a:rPr>
              <a:t>,</a:t>
            </a:r>
          </a:p>
          <a:p>
            <a:pPr>
              <a:buFont typeface="Wingdings" pitchFamily="1" charset="2"/>
              <a:buNone/>
            </a:pPr>
            <a:r>
              <a:rPr lang="en-US" sz="2000" b="1" smtClean="0">
                <a:solidFill>
                  <a:srgbClr val="000000"/>
                </a:solidFill>
                <a:latin typeface="Courier New" pitchFamily="1" charset="0"/>
                <a:ea typeface="ＭＳ Ｐゴシック" pitchFamily="1" charset="-128"/>
              </a:rPr>
              <a:t>        source, tag, communicator, request);</a:t>
            </a:r>
          </a:p>
          <a:p>
            <a:pPr>
              <a:buFont typeface="Wingdings" pitchFamily="1" charset="2"/>
              <a:buNone/>
            </a:pPr>
            <a:r>
              <a:rPr lang="en-US" smtClean="0">
                <a:ea typeface="ＭＳ Ｐゴシック" pitchFamily="1" charset="-128"/>
              </a:rPr>
              <a:t>This call starts the send/receive, but the send/receive won’t be complete until:</a:t>
            </a:r>
          </a:p>
          <a:p>
            <a:pPr>
              <a:buFont typeface="Wingdings" pitchFamily="1" charset="2"/>
              <a:buNone/>
            </a:pPr>
            <a:r>
              <a:rPr lang="en-US" sz="2000" b="1" smtClean="0">
                <a:solidFill>
                  <a:schemeClr val="folHlink"/>
                </a:solidFill>
                <a:latin typeface="Courier New" pitchFamily="1" charset="0"/>
                <a:ea typeface="ＭＳ Ｐゴシック" pitchFamily="1" charset="-128"/>
              </a:rPr>
              <a:t>MPI_Wait</a:t>
            </a:r>
            <a:r>
              <a:rPr lang="en-US" sz="2000" b="1" smtClean="0">
                <a:solidFill>
                  <a:srgbClr val="000000"/>
                </a:solidFill>
                <a:latin typeface="Courier New" pitchFamily="1" charset="0"/>
                <a:ea typeface="ＭＳ Ｐゴシック" pitchFamily="1" charset="-128"/>
              </a:rPr>
              <a:t>(request, status);</a:t>
            </a:r>
          </a:p>
          <a:p>
            <a:pPr>
              <a:buFont typeface="Wingdings" pitchFamily="1" charset="2"/>
              <a:buNone/>
            </a:pPr>
            <a:r>
              <a:rPr lang="en-US" smtClean="0">
                <a:ea typeface="ＭＳ Ｐゴシック" pitchFamily="1" charset="-128"/>
              </a:rPr>
              <a:t>What’s the advantage of this?</a:t>
            </a:r>
          </a:p>
        </p:txBody>
      </p:sp>
      <p:sp>
        <p:nvSpPr>
          <p:cNvPr id="106500"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106501" name="Slide Number Placeholder 4"/>
          <p:cNvSpPr>
            <a:spLocks noGrp="1"/>
          </p:cNvSpPr>
          <p:nvPr>
            <p:ph type="sldNum" sz="quarter" idx="11"/>
          </p:nvPr>
        </p:nvSpPr>
        <p:spPr>
          <a:noFill/>
        </p:spPr>
        <p:txBody>
          <a:bodyPr/>
          <a:lstStyle/>
          <a:p>
            <a:fld id="{0B7B64F3-A2ED-4D66-8633-2A5B84366A96}" type="slidenum">
              <a:rPr lang="en-US"/>
              <a:pPr/>
              <a:t>84</a:t>
            </a:fld>
            <a:endParaRPr lang="en-US"/>
          </a:p>
        </p:txBody>
      </p:sp>
    </p:spTree>
    <p:custDataLst>
      <p:tags r:id="rId1"/>
    </p:custDataLst>
    <p:extLst>
      <p:ext uri="{BB962C8B-B14F-4D97-AF65-F5344CB8AC3E}">
        <p14:creationId xmlns:p14="http://schemas.microsoft.com/office/powerpoint/2010/main" val="2232834577"/>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smtClean="0">
                <a:ea typeface="ＭＳ Ｐゴシック" pitchFamily="1" charset="-128"/>
              </a:rPr>
              <a:t>Communication Hiding</a:t>
            </a:r>
          </a:p>
        </p:txBody>
      </p:sp>
      <p:sp>
        <p:nvSpPr>
          <p:cNvPr id="107523" name="Rectangle 3"/>
          <p:cNvSpPr>
            <a:spLocks noGrp="1" noChangeArrowheads="1"/>
          </p:cNvSpPr>
          <p:nvPr>
            <p:ph idx="1"/>
          </p:nvPr>
        </p:nvSpPr>
        <p:spPr>
          <a:xfrm>
            <a:off x="609600" y="1371600"/>
            <a:ext cx="7924800" cy="4576763"/>
          </a:xfrm>
        </p:spPr>
        <p:txBody>
          <a:bodyPr/>
          <a:lstStyle/>
          <a:p>
            <a:pPr>
              <a:buFont typeface="Wingdings" pitchFamily="1" charset="2"/>
              <a:buNone/>
            </a:pPr>
            <a:r>
              <a:rPr lang="en-US" smtClean="0">
                <a:ea typeface="ＭＳ Ｐゴシック" pitchFamily="1" charset="-128"/>
              </a:rPr>
              <a:t>In between the call to</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MPI_Isend</a:t>
            </a:r>
            <a:r>
              <a:rPr lang="en-US" b="1" smtClean="0">
                <a:solidFill>
                  <a:srgbClr val="000000"/>
                </a:solidFill>
                <a:latin typeface="Courier New" pitchFamily="1" charset="0"/>
                <a:ea typeface="ＭＳ Ｐゴシック" pitchFamily="1" charset="-128"/>
              </a:rPr>
              <a:t>/</a:t>
            </a:r>
            <a:r>
              <a:rPr lang="en-US" b="1" smtClean="0">
                <a:solidFill>
                  <a:schemeClr val="folHlink"/>
                </a:solidFill>
                <a:latin typeface="Courier New" pitchFamily="1" charset="0"/>
                <a:ea typeface="ＭＳ Ｐゴシック" pitchFamily="1" charset="-128"/>
              </a:rPr>
              <a:t>Irecv</a:t>
            </a:r>
            <a:r>
              <a:rPr lang="en-US" smtClean="0">
                <a:latin typeface="Courier New" pitchFamily="1" charset="0"/>
                <a:ea typeface="ＭＳ Ｐゴシック" pitchFamily="1" charset="-128"/>
                <a:cs typeface="Courier New" pitchFamily="1" charset="0"/>
              </a:rPr>
              <a:t> </a:t>
            </a:r>
            <a:r>
              <a:rPr lang="en-US" smtClean="0">
                <a:ea typeface="ＭＳ Ｐゴシック" pitchFamily="1" charset="-128"/>
              </a:rPr>
              <a:t>and the call to</a:t>
            </a:r>
            <a:r>
              <a:rPr lang="en-US" smtClean="0">
                <a:latin typeface="Courier New" pitchFamily="1" charset="0"/>
                <a:ea typeface="ＭＳ Ｐゴシック" pitchFamily="1" charset="-128"/>
                <a:cs typeface="Courier New" pitchFamily="1" charset="0"/>
              </a:rPr>
              <a:t> </a:t>
            </a:r>
            <a:r>
              <a:rPr lang="en-US" b="1" smtClean="0">
                <a:solidFill>
                  <a:schemeClr val="folHlink"/>
                </a:solidFill>
                <a:latin typeface="Courier New" pitchFamily="1" charset="0"/>
                <a:ea typeface="ＭＳ Ｐゴシック" pitchFamily="1" charset="-128"/>
              </a:rPr>
              <a:t>MPI_Wait</a:t>
            </a:r>
            <a:r>
              <a:rPr lang="en-US" smtClean="0">
                <a:ea typeface="ＭＳ Ｐゴシック" pitchFamily="1" charset="-128"/>
              </a:rPr>
              <a:t>, both processes can </a:t>
            </a:r>
            <a:r>
              <a:rPr lang="en-US" b="1" u="sng" smtClean="0">
                <a:solidFill>
                  <a:schemeClr val="folHlink"/>
                </a:solidFill>
                <a:ea typeface="ＭＳ Ｐゴシック" pitchFamily="1" charset="-128"/>
              </a:rPr>
              <a:t>do work</a:t>
            </a:r>
            <a:r>
              <a:rPr lang="en-US" smtClean="0">
                <a:ea typeface="ＭＳ Ｐゴシック" pitchFamily="1" charset="-128"/>
              </a:rPr>
              <a:t>!</a:t>
            </a:r>
          </a:p>
          <a:p>
            <a:pPr>
              <a:buFont typeface="Wingdings" pitchFamily="1" charset="2"/>
              <a:buNone/>
            </a:pPr>
            <a:r>
              <a:rPr lang="en-US" smtClean="0">
                <a:ea typeface="ＭＳ Ｐゴシック" pitchFamily="1" charset="-128"/>
              </a:rPr>
              <a:t>If that work takes at least as much time as the communication, then the cost of the communication is effectively zero, since the communication won’t affect how much work gets done.</a:t>
            </a:r>
          </a:p>
          <a:p>
            <a:pPr>
              <a:buFont typeface="Wingdings" pitchFamily="1" charset="2"/>
              <a:buNone/>
            </a:pPr>
            <a:r>
              <a:rPr lang="en-US" smtClean="0">
                <a:ea typeface="ＭＳ Ｐゴシック" pitchFamily="1" charset="-128"/>
              </a:rPr>
              <a:t>This is called </a:t>
            </a:r>
            <a:r>
              <a:rPr lang="en-US" b="1" i="1" u="sng" smtClean="0">
                <a:ea typeface="ＭＳ Ｐゴシック" pitchFamily="1" charset="-128"/>
              </a:rPr>
              <a:t>communication hiding</a:t>
            </a:r>
            <a:r>
              <a:rPr lang="en-US" smtClean="0">
                <a:ea typeface="ＭＳ Ｐゴシック" pitchFamily="1" charset="-128"/>
              </a:rPr>
              <a:t>.</a:t>
            </a:r>
          </a:p>
        </p:txBody>
      </p:sp>
      <p:sp>
        <p:nvSpPr>
          <p:cNvPr id="107524"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107525" name="Slide Number Placeholder 4"/>
          <p:cNvSpPr>
            <a:spLocks noGrp="1"/>
          </p:cNvSpPr>
          <p:nvPr>
            <p:ph type="sldNum" sz="quarter" idx="11"/>
          </p:nvPr>
        </p:nvSpPr>
        <p:spPr>
          <a:noFill/>
        </p:spPr>
        <p:txBody>
          <a:bodyPr/>
          <a:lstStyle/>
          <a:p>
            <a:fld id="{37AE0E12-2D41-4D6C-9217-20A65FFBEDA3}" type="slidenum">
              <a:rPr lang="en-US"/>
              <a:pPr/>
              <a:t>85</a:t>
            </a:fld>
            <a:endParaRPr lang="en-US"/>
          </a:p>
        </p:txBody>
      </p:sp>
    </p:spTree>
    <p:custDataLst>
      <p:tags r:id="rId1"/>
    </p:custDataLst>
    <p:extLst>
      <p:ext uri="{BB962C8B-B14F-4D97-AF65-F5344CB8AC3E}">
        <p14:creationId xmlns:p14="http://schemas.microsoft.com/office/powerpoint/2010/main" val="405671658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smtClean="0">
                <a:ea typeface="ＭＳ Ｐゴシック" pitchFamily="1" charset="-128"/>
              </a:rPr>
              <a:t>Rule of Thumb for Hiding</a:t>
            </a:r>
          </a:p>
        </p:txBody>
      </p:sp>
      <p:sp>
        <p:nvSpPr>
          <p:cNvPr id="108547" name="Rectangle 3"/>
          <p:cNvSpPr>
            <a:spLocks noGrp="1" noChangeArrowheads="1"/>
          </p:cNvSpPr>
          <p:nvPr>
            <p:ph idx="1"/>
          </p:nvPr>
        </p:nvSpPr>
        <p:spPr/>
        <p:txBody>
          <a:bodyPr/>
          <a:lstStyle/>
          <a:p>
            <a:pPr>
              <a:buFont typeface="Wingdings" pitchFamily="1" charset="2"/>
              <a:buNone/>
            </a:pPr>
            <a:r>
              <a:rPr lang="en-US" smtClean="0">
                <a:ea typeface="ＭＳ Ｐゴシック" pitchFamily="1" charset="-128"/>
              </a:rPr>
              <a:t>When you want to hide communication:</a:t>
            </a:r>
          </a:p>
          <a:p>
            <a:r>
              <a:rPr lang="en-US" smtClean="0">
                <a:ea typeface="ＭＳ Ｐゴシック" pitchFamily="1" charset="-128"/>
              </a:rPr>
              <a:t>as soon as you calculate the data, send it;</a:t>
            </a:r>
          </a:p>
          <a:p>
            <a:r>
              <a:rPr lang="en-US" smtClean="0">
                <a:ea typeface="ＭＳ Ｐゴシック" pitchFamily="1" charset="-128"/>
              </a:rPr>
              <a:t>don’t receive it until you need it.</a:t>
            </a:r>
          </a:p>
          <a:p>
            <a:pPr>
              <a:buFont typeface="Wingdings" pitchFamily="1" charset="2"/>
              <a:buNone/>
            </a:pPr>
            <a:r>
              <a:rPr lang="en-US" smtClean="0">
                <a:ea typeface="ＭＳ Ｐゴシック" pitchFamily="1" charset="-128"/>
              </a:rPr>
              <a:t>That way, the communication has the maximal amount of time to happen in </a:t>
            </a:r>
            <a:r>
              <a:rPr lang="en-US" b="1" i="1" u="sng" smtClean="0">
                <a:ea typeface="ＭＳ Ｐゴシック" pitchFamily="1" charset="-128"/>
              </a:rPr>
              <a:t>background</a:t>
            </a:r>
            <a:r>
              <a:rPr lang="en-US" smtClean="0">
                <a:ea typeface="ＭＳ Ｐゴシック" pitchFamily="1" charset="-128"/>
              </a:rPr>
              <a:t> (behind the scenes).</a:t>
            </a:r>
          </a:p>
        </p:txBody>
      </p:sp>
      <p:sp>
        <p:nvSpPr>
          <p:cNvPr id="108548"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108549" name="Slide Number Placeholder 4"/>
          <p:cNvSpPr>
            <a:spLocks noGrp="1"/>
          </p:cNvSpPr>
          <p:nvPr>
            <p:ph type="sldNum" sz="quarter" idx="11"/>
          </p:nvPr>
        </p:nvSpPr>
        <p:spPr>
          <a:noFill/>
        </p:spPr>
        <p:txBody>
          <a:bodyPr/>
          <a:lstStyle/>
          <a:p>
            <a:fld id="{4BCE09F8-A2CC-443D-86A4-C8389679C6F1}" type="slidenum">
              <a:rPr lang="en-US"/>
              <a:pPr/>
              <a:t>86</a:t>
            </a:fld>
            <a:endParaRPr lang="en-US"/>
          </a:p>
        </p:txBody>
      </p:sp>
    </p:spTree>
    <p:custDataLst>
      <p:tags r:id="rId1"/>
    </p:custDataLst>
    <p:extLst>
      <p:ext uri="{BB962C8B-B14F-4D97-AF65-F5344CB8AC3E}">
        <p14:creationId xmlns:p14="http://schemas.microsoft.com/office/powerpoint/2010/main" val="379045642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6258" name="Picture 2" descr="http://www.ncsa.illinois.edu/News/Stories/TransformComputing/thom.jpg"/>
          <p:cNvPicPr>
            <a:picLocks noChangeAspect="1" noChangeArrowheads="1"/>
          </p:cNvPicPr>
          <p:nvPr/>
        </p:nvPicPr>
        <p:blipFill>
          <a:blip r:embed="rId3" cstate="print"/>
          <a:srcRect/>
          <a:stretch>
            <a:fillRect/>
          </a:stretch>
        </p:blipFill>
        <p:spPr bwMode="auto">
          <a:xfrm>
            <a:off x="3962400" y="3733800"/>
            <a:ext cx="1316181" cy="1447800"/>
          </a:xfrm>
          <a:prstGeom prst="rect">
            <a:avLst/>
          </a:prstGeom>
          <a:noFill/>
        </p:spPr>
      </p:pic>
      <p:sp>
        <p:nvSpPr>
          <p:cNvPr id="23" name="Slide Number Placeholder 4"/>
          <p:cNvSpPr>
            <a:spLocks noGrp="1"/>
          </p:cNvSpPr>
          <p:nvPr>
            <p:ph type="sldNum" sz="quarter" idx="11"/>
          </p:nvPr>
        </p:nvSpPr>
        <p:spPr/>
        <p:txBody>
          <a:bodyPr/>
          <a:lstStyle/>
          <a:p>
            <a:fld id="{D4C6B874-FE2D-40EE-A33E-EB158CDD195A}" type="slidenum">
              <a:rPr lang="en-US"/>
              <a:pPr/>
              <a:t>87</a:t>
            </a:fld>
            <a:endParaRPr lang="en-US" dirty="0"/>
          </a:p>
        </p:txBody>
      </p:sp>
      <p:grpSp>
        <p:nvGrpSpPr>
          <p:cNvPr id="2" name="Group 2"/>
          <p:cNvGrpSpPr>
            <a:grpSpLocks/>
          </p:cNvGrpSpPr>
          <p:nvPr/>
        </p:nvGrpSpPr>
        <p:grpSpPr bwMode="auto">
          <a:xfrm>
            <a:off x="4572000" y="1190625"/>
            <a:ext cx="1295400" cy="1752600"/>
            <a:chOff x="4032" y="1611"/>
            <a:chExt cx="1296" cy="1653"/>
          </a:xfrm>
        </p:grpSpPr>
        <p:pic>
          <p:nvPicPr>
            <p:cNvPr id="553987" name="Picture 3" descr="atkinsdaniel"/>
            <p:cNvPicPr>
              <a:picLocks noChangeAspect="1" noChangeArrowheads="1"/>
            </p:cNvPicPr>
            <p:nvPr/>
          </p:nvPicPr>
          <p:blipFill>
            <a:blip r:embed="rId4" cstate="print"/>
            <a:srcRect/>
            <a:stretch>
              <a:fillRect/>
            </a:stretch>
          </p:blipFill>
          <p:spPr bwMode="auto">
            <a:xfrm>
              <a:off x="4080" y="1680"/>
              <a:ext cx="1238" cy="1584"/>
            </a:xfrm>
            <a:prstGeom prst="rect">
              <a:avLst/>
            </a:prstGeom>
            <a:noFill/>
          </p:spPr>
        </p:pic>
        <p:sp>
          <p:nvSpPr>
            <p:cNvPr id="553988" name="Rectangle 4"/>
            <p:cNvSpPr>
              <a:spLocks noChangeArrowheads="1"/>
            </p:cNvSpPr>
            <p:nvPr/>
          </p:nvSpPr>
          <p:spPr bwMode="auto">
            <a:xfrm>
              <a:off x="4032" y="1611"/>
              <a:ext cx="1296" cy="240"/>
            </a:xfrm>
            <a:prstGeom prst="rect">
              <a:avLst/>
            </a:prstGeom>
            <a:solidFill>
              <a:schemeClr val="bg1"/>
            </a:solidFill>
            <a:ln w="9525">
              <a:noFill/>
              <a:miter lim="800000"/>
              <a:headEnd/>
              <a:tailEnd/>
            </a:ln>
            <a:effectLst/>
          </p:spPr>
          <p:txBody>
            <a:bodyPr wrap="none" anchor="ctr"/>
            <a:lstStyle/>
            <a:p>
              <a:endParaRPr lang="en-US"/>
            </a:p>
          </p:txBody>
        </p:sp>
      </p:grpSp>
      <p:sp>
        <p:nvSpPr>
          <p:cNvPr id="553989" name="Rectangle 5"/>
          <p:cNvSpPr>
            <a:spLocks noGrp="1" noChangeArrowheads="1"/>
          </p:cNvSpPr>
          <p:nvPr>
            <p:ph type="title"/>
          </p:nvPr>
        </p:nvSpPr>
        <p:spPr/>
        <p:txBody>
          <a:bodyPr/>
          <a:lstStyle/>
          <a:p>
            <a:r>
              <a:rPr lang="en-US" sz="3600" dirty="0"/>
              <a:t>OK Supercomputing Symposium </a:t>
            </a:r>
            <a:r>
              <a:rPr lang="en-US" sz="3600" dirty="0" smtClean="0"/>
              <a:t>2013</a:t>
            </a:r>
            <a:endParaRPr lang="en-US" sz="3600" dirty="0"/>
          </a:p>
        </p:txBody>
      </p:sp>
      <p:sp>
        <p:nvSpPr>
          <p:cNvPr id="553990" name="Rectangle 6"/>
          <p:cNvSpPr>
            <a:spLocks noGrp="1" noChangeArrowheads="1"/>
          </p:cNvSpPr>
          <p:nvPr>
            <p:ph type="body" idx="1"/>
          </p:nvPr>
        </p:nvSpPr>
        <p:spPr>
          <a:xfrm>
            <a:off x="4436225" y="2819400"/>
            <a:ext cx="1600200" cy="1295400"/>
          </a:xfrm>
        </p:spPr>
        <p:txBody>
          <a:bodyPr/>
          <a:lstStyle/>
          <a:p>
            <a:pPr algn="ctr">
              <a:lnSpc>
                <a:spcPct val="80000"/>
              </a:lnSpc>
              <a:buFont typeface="Wingdings" pitchFamily="2" charset="2"/>
              <a:buNone/>
            </a:pPr>
            <a:r>
              <a:rPr lang="en-US" sz="1200" dirty="0"/>
              <a:t>2006 Keynote:</a:t>
            </a:r>
          </a:p>
          <a:p>
            <a:pPr algn="ctr">
              <a:lnSpc>
                <a:spcPct val="80000"/>
              </a:lnSpc>
              <a:buFont typeface="Wingdings" pitchFamily="2" charset="2"/>
              <a:buNone/>
            </a:pPr>
            <a:r>
              <a:rPr lang="en-US" sz="1200" dirty="0"/>
              <a:t>Dan Atkins</a:t>
            </a:r>
          </a:p>
          <a:p>
            <a:pPr algn="ctr">
              <a:lnSpc>
                <a:spcPct val="80000"/>
              </a:lnSpc>
              <a:buFont typeface="Wingdings" pitchFamily="2" charset="2"/>
              <a:buNone/>
            </a:pPr>
            <a:r>
              <a:rPr lang="en-US" sz="1200" dirty="0"/>
              <a:t>Head of NSF’s</a:t>
            </a:r>
          </a:p>
          <a:p>
            <a:pPr algn="ctr">
              <a:lnSpc>
                <a:spcPct val="80000"/>
              </a:lnSpc>
              <a:buFont typeface="Wingdings" pitchFamily="2" charset="2"/>
              <a:buNone/>
            </a:pPr>
            <a:r>
              <a:rPr lang="en-US" sz="1200" dirty="0"/>
              <a:t>Office of</a:t>
            </a:r>
          </a:p>
          <a:p>
            <a:pPr algn="ctr">
              <a:lnSpc>
                <a:spcPct val="80000"/>
              </a:lnSpc>
              <a:buFont typeface="Wingdings" pitchFamily="2" charset="2"/>
              <a:buNone/>
            </a:pPr>
            <a:r>
              <a:rPr lang="en-US" sz="1200" dirty="0" smtClean="0"/>
              <a:t>Cyberinfrastructure</a:t>
            </a:r>
            <a:endParaRPr lang="en-US" sz="1200" dirty="0"/>
          </a:p>
        </p:txBody>
      </p:sp>
      <p:pic>
        <p:nvPicPr>
          <p:cNvPr id="553991" name="Picture 7" descr="skim"/>
          <p:cNvPicPr>
            <a:picLocks noChangeAspect="1" noChangeArrowheads="1"/>
          </p:cNvPicPr>
          <p:nvPr/>
        </p:nvPicPr>
        <p:blipFill>
          <a:blip r:embed="rId5" cstate="print"/>
          <a:srcRect/>
          <a:stretch>
            <a:fillRect/>
          </a:stretch>
        </p:blipFill>
        <p:spPr bwMode="auto">
          <a:xfrm>
            <a:off x="1676400" y="1447800"/>
            <a:ext cx="1600200" cy="1200150"/>
          </a:xfrm>
          <a:prstGeom prst="rect">
            <a:avLst/>
          </a:prstGeom>
          <a:noFill/>
        </p:spPr>
      </p:pic>
      <p:sp>
        <p:nvSpPr>
          <p:cNvPr id="553992" name="Rectangle 8"/>
          <p:cNvSpPr>
            <a:spLocks noChangeArrowheads="1"/>
          </p:cNvSpPr>
          <p:nvPr/>
        </p:nvSpPr>
        <p:spPr bwMode="auto">
          <a:xfrm>
            <a:off x="1828800" y="2667000"/>
            <a:ext cx="1447800" cy="914400"/>
          </a:xfrm>
          <a:prstGeom prst="rect">
            <a:avLst/>
          </a:prstGeom>
          <a:noFill/>
          <a:ln w="9525">
            <a:noFill/>
            <a:miter lim="800000"/>
            <a:headEnd/>
            <a:tailEnd/>
          </a:ln>
          <a:effectLst/>
        </p:spPr>
        <p:txBody>
          <a:bodyPr/>
          <a:lstStyle/>
          <a:p>
            <a:pPr marL="342900" indent="-342900">
              <a:lnSpc>
                <a:spcPct val="70000"/>
              </a:lnSpc>
              <a:spcBef>
                <a:spcPct val="20000"/>
              </a:spcBef>
              <a:buClr>
                <a:srgbClr val="333399"/>
              </a:buClr>
              <a:buSzPct val="60000"/>
              <a:buFont typeface="Wingdings" pitchFamily="2" charset="2"/>
              <a:buNone/>
            </a:pPr>
            <a:r>
              <a:rPr lang="en-US" sz="1200" dirty="0"/>
              <a:t>2004 Keynote:</a:t>
            </a:r>
          </a:p>
          <a:p>
            <a:pPr marL="342900" indent="-342900">
              <a:lnSpc>
                <a:spcPct val="70000"/>
              </a:lnSpc>
              <a:spcBef>
                <a:spcPct val="20000"/>
              </a:spcBef>
              <a:buClr>
                <a:srgbClr val="333399"/>
              </a:buClr>
              <a:buSzPct val="60000"/>
              <a:buFont typeface="Wingdings" pitchFamily="2" charset="2"/>
              <a:buNone/>
            </a:pPr>
            <a:r>
              <a:rPr lang="en-US" sz="1200" dirty="0" err="1"/>
              <a:t>Sangtae</a:t>
            </a:r>
            <a:r>
              <a:rPr lang="en-US" sz="1200" dirty="0"/>
              <a:t> Kim</a:t>
            </a:r>
          </a:p>
          <a:p>
            <a:pPr marL="342900" indent="-342900">
              <a:lnSpc>
                <a:spcPct val="80000"/>
              </a:lnSpc>
              <a:spcBef>
                <a:spcPct val="20000"/>
              </a:spcBef>
              <a:buClr>
                <a:srgbClr val="333399"/>
              </a:buClr>
              <a:buSzPct val="60000"/>
              <a:buFont typeface="Wingdings" pitchFamily="2" charset="2"/>
              <a:buNone/>
            </a:pPr>
            <a:r>
              <a:rPr lang="en-US" sz="1200" dirty="0"/>
              <a:t>NSF </a:t>
            </a:r>
            <a:r>
              <a:rPr lang="en-US" sz="1200" dirty="0" smtClean="0"/>
              <a:t>Shared </a:t>
            </a:r>
          </a:p>
          <a:p>
            <a:pPr marL="342900" indent="-342900">
              <a:lnSpc>
                <a:spcPct val="70000"/>
              </a:lnSpc>
              <a:spcBef>
                <a:spcPct val="20000"/>
              </a:spcBef>
              <a:buClr>
                <a:srgbClr val="333399"/>
              </a:buClr>
              <a:buSzPct val="60000"/>
              <a:buFont typeface="Wingdings" pitchFamily="2" charset="2"/>
              <a:buNone/>
            </a:pPr>
            <a:r>
              <a:rPr lang="en-US" sz="1200" dirty="0" smtClean="0"/>
              <a:t>Cyberinfrastructure</a:t>
            </a:r>
          </a:p>
          <a:p>
            <a:pPr marL="342900" indent="-342900">
              <a:lnSpc>
                <a:spcPct val="70000"/>
              </a:lnSpc>
              <a:spcBef>
                <a:spcPct val="20000"/>
              </a:spcBef>
              <a:buClr>
                <a:srgbClr val="333399"/>
              </a:buClr>
              <a:buSzPct val="60000"/>
              <a:buFont typeface="Wingdings" pitchFamily="2" charset="2"/>
              <a:buNone/>
            </a:pPr>
            <a:r>
              <a:rPr lang="en-US" sz="1200" dirty="0" smtClean="0"/>
              <a:t>Division </a:t>
            </a:r>
            <a:r>
              <a:rPr lang="en-US" sz="1200" dirty="0"/>
              <a:t>Director</a:t>
            </a:r>
          </a:p>
        </p:txBody>
      </p:sp>
      <p:pic>
        <p:nvPicPr>
          <p:cNvPr id="553993" name="Picture 9" descr="freeman"/>
          <p:cNvPicPr>
            <a:picLocks noChangeAspect="1" noChangeArrowheads="1"/>
          </p:cNvPicPr>
          <p:nvPr/>
        </p:nvPicPr>
        <p:blipFill>
          <a:blip r:embed="rId6" cstate="print"/>
          <a:srcRect/>
          <a:stretch>
            <a:fillRect/>
          </a:stretch>
        </p:blipFill>
        <p:spPr bwMode="auto">
          <a:xfrm>
            <a:off x="457200" y="1447800"/>
            <a:ext cx="1155700" cy="1219200"/>
          </a:xfrm>
          <a:prstGeom prst="rect">
            <a:avLst/>
          </a:prstGeom>
          <a:noFill/>
        </p:spPr>
      </p:pic>
      <p:sp>
        <p:nvSpPr>
          <p:cNvPr id="553994" name="Rectangle 10"/>
          <p:cNvSpPr>
            <a:spLocks noChangeArrowheads="1"/>
          </p:cNvSpPr>
          <p:nvPr/>
        </p:nvSpPr>
        <p:spPr bwMode="auto">
          <a:xfrm>
            <a:off x="128850" y="2660075"/>
            <a:ext cx="1828800" cy="1149925"/>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2003 Keynote:</a:t>
            </a:r>
          </a:p>
          <a:p>
            <a:pPr marL="342900" indent="-342900">
              <a:lnSpc>
                <a:spcPct val="60000"/>
              </a:lnSpc>
              <a:spcBef>
                <a:spcPct val="20000"/>
              </a:spcBef>
              <a:buClr>
                <a:srgbClr val="333399"/>
              </a:buClr>
              <a:buSzPct val="60000"/>
              <a:buFont typeface="Wingdings" pitchFamily="2" charset="2"/>
              <a:buNone/>
            </a:pPr>
            <a:r>
              <a:rPr lang="en-US" sz="1200" dirty="0"/>
              <a:t>Peter Freeman</a:t>
            </a:r>
          </a:p>
          <a:p>
            <a:pPr marL="342900" indent="-342900">
              <a:lnSpc>
                <a:spcPct val="70000"/>
              </a:lnSpc>
              <a:spcBef>
                <a:spcPct val="20000"/>
              </a:spcBef>
              <a:buClr>
                <a:srgbClr val="333399"/>
              </a:buClr>
              <a:buSzPct val="60000"/>
              <a:buFont typeface="Wingdings" pitchFamily="2" charset="2"/>
              <a:buNone/>
            </a:pPr>
            <a:r>
              <a:rPr lang="en-US" sz="1200" dirty="0" smtClean="0"/>
              <a:t>NSF</a:t>
            </a:r>
          </a:p>
          <a:p>
            <a:pPr marL="342900" indent="-342900">
              <a:lnSpc>
                <a:spcPct val="70000"/>
              </a:lnSpc>
              <a:spcBef>
                <a:spcPct val="20000"/>
              </a:spcBef>
              <a:buClr>
                <a:srgbClr val="333399"/>
              </a:buClr>
              <a:buSzPct val="60000"/>
              <a:buFont typeface="Wingdings" pitchFamily="2" charset="2"/>
              <a:buNone/>
            </a:pPr>
            <a:r>
              <a:rPr lang="en-US" sz="1200" dirty="0" smtClean="0"/>
              <a:t>Computer &amp; </a:t>
            </a:r>
            <a:r>
              <a:rPr lang="en-US" sz="1200" dirty="0"/>
              <a:t>Information</a:t>
            </a:r>
          </a:p>
          <a:p>
            <a:pPr marL="342900" indent="-342900">
              <a:lnSpc>
                <a:spcPct val="70000"/>
              </a:lnSpc>
              <a:spcBef>
                <a:spcPct val="20000"/>
              </a:spcBef>
              <a:buClr>
                <a:srgbClr val="333399"/>
              </a:buClr>
              <a:buSzPct val="60000"/>
              <a:buFont typeface="Wingdings" pitchFamily="2" charset="2"/>
              <a:buNone/>
            </a:pPr>
            <a:r>
              <a:rPr lang="en-US" sz="1200" dirty="0"/>
              <a:t>Science </a:t>
            </a:r>
            <a:r>
              <a:rPr lang="en-US" sz="1200" dirty="0" smtClean="0"/>
              <a:t>&amp; </a:t>
            </a:r>
            <a:r>
              <a:rPr lang="en-US" sz="1200" dirty="0"/>
              <a:t>Engineering</a:t>
            </a:r>
          </a:p>
          <a:p>
            <a:pPr marL="342900" indent="-342900">
              <a:lnSpc>
                <a:spcPct val="70000"/>
              </a:lnSpc>
              <a:spcBef>
                <a:spcPct val="20000"/>
              </a:spcBef>
              <a:buClr>
                <a:srgbClr val="333399"/>
              </a:buClr>
              <a:buSzPct val="60000"/>
              <a:buFont typeface="Wingdings" pitchFamily="2" charset="2"/>
              <a:buNone/>
            </a:pPr>
            <a:r>
              <a:rPr lang="en-US" sz="1200" dirty="0"/>
              <a:t>Assistant Director</a:t>
            </a:r>
          </a:p>
        </p:txBody>
      </p:sp>
      <p:pic>
        <p:nvPicPr>
          <p:cNvPr id="553995" name="Picture 11" descr="brooks"/>
          <p:cNvPicPr>
            <a:picLocks noChangeAspect="1" noChangeArrowheads="1"/>
          </p:cNvPicPr>
          <p:nvPr/>
        </p:nvPicPr>
        <p:blipFill>
          <a:blip r:embed="rId7" cstate="print"/>
          <a:srcRect/>
          <a:stretch>
            <a:fillRect/>
          </a:stretch>
        </p:blipFill>
        <p:spPr bwMode="auto">
          <a:xfrm>
            <a:off x="3352800" y="1447800"/>
            <a:ext cx="1143000" cy="1434353"/>
          </a:xfrm>
          <a:prstGeom prst="rect">
            <a:avLst/>
          </a:prstGeom>
          <a:noFill/>
        </p:spPr>
      </p:pic>
      <p:sp>
        <p:nvSpPr>
          <p:cNvPr id="553996" name="Rectangle 12"/>
          <p:cNvSpPr>
            <a:spLocks noChangeArrowheads="1"/>
          </p:cNvSpPr>
          <p:nvPr/>
        </p:nvSpPr>
        <p:spPr bwMode="auto">
          <a:xfrm>
            <a:off x="3276600" y="2878975"/>
            <a:ext cx="1371600" cy="9144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2005 Keynote:</a:t>
            </a:r>
          </a:p>
          <a:p>
            <a:pPr marL="342900" indent="-342900">
              <a:lnSpc>
                <a:spcPct val="70000"/>
              </a:lnSpc>
              <a:spcBef>
                <a:spcPct val="20000"/>
              </a:spcBef>
              <a:buClr>
                <a:srgbClr val="333399"/>
              </a:buClr>
              <a:buSzPct val="60000"/>
              <a:buFont typeface="Wingdings" pitchFamily="2" charset="2"/>
              <a:buNone/>
            </a:pPr>
            <a:r>
              <a:rPr lang="en-US" sz="1200" dirty="0"/>
              <a:t>Walt Brooks</a:t>
            </a:r>
          </a:p>
          <a:p>
            <a:pPr marL="342900" indent="-342900">
              <a:lnSpc>
                <a:spcPct val="70000"/>
              </a:lnSpc>
              <a:spcBef>
                <a:spcPct val="20000"/>
              </a:spcBef>
              <a:buClr>
                <a:srgbClr val="333399"/>
              </a:buClr>
              <a:buSzPct val="60000"/>
              <a:buFont typeface="Wingdings" pitchFamily="2" charset="2"/>
              <a:buNone/>
            </a:pPr>
            <a:r>
              <a:rPr lang="en-US" sz="1200" dirty="0"/>
              <a:t>NASA Advanced</a:t>
            </a:r>
          </a:p>
          <a:p>
            <a:pPr marL="342900" indent="-342900">
              <a:lnSpc>
                <a:spcPct val="70000"/>
              </a:lnSpc>
              <a:spcBef>
                <a:spcPct val="20000"/>
              </a:spcBef>
              <a:buClr>
                <a:srgbClr val="333399"/>
              </a:buClr>
              <a:buSzPct val="60000"/>
              <a:buFont typeface="Wingdings" pitchFamily="2" charset="2"/>
              <a:buNone/>
            </a:pPr>
            <a:r>
              <a:rPr lang="en-US" sz="1200" dirty="0"/>
              <a:t>Supercomputing</a:t>
            </a:r>
          </a:p>
          <a:p>
            <a:pPr marL="342900" indent="-342900">
              <a:lnSpc>
                <a:spcPct val="70000"/>
              </a:lnSpc>
              <a:spcBef>
                <a:spcPct val="20000"/>
              </a:spcBef>
              <a:buClr>
                <a:srgbClr val="333399"/>
              </a:buClr>
              <a:buSzPct val="60000"/>
              <a:buFont typeface="Wingdings" pitchFamily="2" charset="2"/>
              <a:buNone/>
            </a:pPr>
            <a:r>
              <a:rPr lang="en-US" sz="1200" dirty="0"/>
              <a:t>Division Director</a:t>
            </a:r>
          </a:p>
        </p:txBody>
      </p:sp>
      <p:pic>
        <p:nvPicPr>
          <p:cNvPr id="553997" name="Picture 13" descr="boisseau"/>
          <p:cNvPicPr>
            <a:picLocks noChangeAspect="1" noChangeArrowheads="1"/>
          </p:cNvPicPr>
          <p:nvPr/>
        </p:nvPicPr>
        <p:blipFill>
          <a:blip r:embed="rId8" cstate="print"/>
          <a:srcRect/>
          <a:stretch>
            <a:fillRect/>
          </a:stretch>
        </p:blipFill>
        <p:spPr bwMode="auto">
          <a:xfrm>
            <a:off x="5943600" y="1447800"/>
            <a:ext cx="1087438" cy="1447800"/>
          </a:xfrm>
          <a:prstGeom prst="rect">
            <a:avLst/>
          </a:prstGeom>
          <a:noFill/>
        </p:spPr>
      </p:pic>
      <p:sp>
        <p:nvSpPr>
          <p:cNvPr id="553998" name="Rectangle 14"/>
          <p:cNvSpPr>
            <a:spLocks noChangeArrowheads="1"/>
          </p:cNvSpPr>
          <p:nvPr/>
        </p:nvSpPr>
        <p:spPr bwMode="auto">
          <a:xfrm>
            <a:off x="5791200" y="2895600"/>
            <a:ext cx="1371600" cy="1066800"/>
          </a:xfrm>
          <a:prstGeom prst="rect">
            <a:avLst/>
          </a:prstGeom>
          <a:noFill/>
          <a:ln w="9525">
            <a:noFill/>
            <a:miter lim="800000"/>
            <a:headEnd/>
            <a:tailEnd/>
          </a:ln>
          <a:effectLst/>
        </p:spPr>
        <p:txBody>
          <a:bodyPr/>
          <a:lstStyle/>
          <a:p>
            <a:pPr marL="342900" indent="-342900">
              <a:lnSpc>
                <a:spcPct val="80000"/>
              </a:lnSpc>
              <a:spcBef>
                <a:spcPct val="20000"/>
              </a:spcBef>
              <a:buClr>
                <a:srgbClr val="333399"/>
              </a:buClr>
              <a:buSzPct val="60000"/>
              <a:buFont typeface="Wingdings" pitchFamily="2" charset="2"/>
              <a:buNone/>
            </a:pPr>
            <a:r>
              <a:rPr lang="en-US" sz="1200" dirty="0"/>
              <a:t>2007 Keynote:</a:t>
            </a:r>
          </a:p>
          <a:p>
            <a:pPr marL="342900" indent="-342900">
              <a:lnSpc>
                <a:spcPct val="70000"/>
              </a:lnSpc>
              <a:spcBef>
                <a:spcPct val="20000"/>
              </a:spcBef>
              <a:buClr>
                <a:srgbClr val="333399"/>
              </a:buClr>
              <a:buSzPct val="60000"/>
              <a:buFont typeface="Wingdings" pitchFamily="2" charset="2"/>
              <a:buNone/>
            </a:pPr>
            <a:r>
              <a:rPr lang="en-US" sz="1200" dirty="0"/>
              <a:t>Jay </a:t>
            </a:r>
            <a:r>
              <a:rPr lang="en-US" sz="1200" dirty="0" err="1"/>
              <a:t>Boisseau</a:t>
            </a:r>
            <a:endParaRPr lang="en-US" sz="1200" dirty="0"/>
          </a:p>
          <a:p>
            <a:pPr marL="342900" indent="-342900">
              <a:lnSpc>
                <a:spcPct val="70000"/>
              </a:lnSpc>
              <a:spcBef>
                <a:spcPct val="20000"/>
              </a:spcBef>
              <a:buClr>
                <a:srgbClr val="333399"/>
              </a:buClr>
              <a:buSzPct val="60000"/>
              <a:buFont typeface="Wingdings" pitchFamily="2" charset="2"/>
              <a:buNone/>
            </a:pPr>
            <a:r>
              <a:rPr lang="en-US" sz="1200" dirty="0"/>
              <a:t>Director</a:t>
            </a:r>
          </a:p>
          <a:p>
            <a:pPr marL="342900" indent="-342900">
              <a:lnSpc>
                <a:spcPct val="70000"/>
              </a:lnSpc>
              <a:spcBef>
                <a:spcPct val="20000"/>
              </a:spcBef>
              <a:buClr>
                <a:srgbClr val="333399"/>
              </a:buClr>
              <a:buSzPct val="60000"/>
              <a:buFont typeface="Wingdings" pitchFamily="2" charset="2"/>
              <a:buNone/>
            </a:pPr>
            <a:r>
              <a:rPr lang="en-US" sz="1200" dirty="0"/>
              <a:t>Texas Advanced</a:t>
            </a:r>
          </a:p>
          <a:p>
            <a:pPr marL="342900" indent="-342900">
              <a:lnSpc>
                <a:spcPct val="70000"/>
              </a:lnSpc>
              <a:spcBef>
                <a:spcPct val="20000"/>
              </a:spcBef>
              <a:buClr>
                <a:srgbClr val="333399"/>
              </a:buClr>
              <a:buSzPct val="60000"/>
              <a:buFont typeface="Wingdings" pitchFamily="2" charset="2"/>
              <a:buNone/>
            </a:pPr>
            <a:r>
              <a:rPr lang="en-US" sz="1200" dirty="0"/>
              <a:t>Computing Center</a:t>
            </a:r>
          </a:p>
          <a:p>
            <a:pPr marL="342900" indent="-342900">
              <a:lnSpc>
                <a:spcPct val="70000"/>
              </a:lnSpc>
              <a:spcBef>
                <a:spcPct val="20000"/>
              </a:spcBef>
              <a:buClr>
                <a:srgbClr val="333399"/>
              </a:buClr>
              <a:buSzPct val="60000"/>
              <a:buFont typeface="Wingdings" pitchFamily="2" charset="2"/>
              <a:buNone/>
            </a:pPr>
            <a:r>
              <a:rPr lang="en-US" sz="1200" dirty="0"/>
              <a:t>U. Texas Austin</a:t>
            </a:r>
          </a:p>
        </p:txBody>
      </p:sp>
      <p:pic>
        <p:nvPicPr>
          <p:cNvPr id="554000" name="Picture 16" descr="jose_munoz"/>
          <p:cNvPicPr>
            <a:picLocks noChangeAspect="1" noChangeArrowheads="1"/>
          </p:cNvPicPr>
          <p:nvPr/>
        </p:nvPicPr>
        <p:blipFill>
          <a:blip r:embed="rId9" cstate="print"/>
          <a:srcRect/>
          <a:stretch>
            <a:fillRect/>
          </a:stretch>
        </p:blipFill>
        <p:spPr bwMode="auto">
          <a:xfrm>
            <a:off x="7086601" y="1447800"/>
            <a:ext cx="1143000" cy="1495746"/>
          </a:xfrm>
          <a:prstGeom prst="rect">
            <a:avLst/>
          </a:prstGeom>
          <a:noFill/>
        </p:spPr>
      </p:pic>
      <p:sp>
        <p:nvSpPr>
          <p:cNvPr id="554001" name="Text Box 17"/>
          <p:cNvSpPr txBox="1">
            <a:spLocks noChangeArrowheads="1"/>
          </p:cNvSpPr>
          <p:nvPr/>
        </p:nvSpPr>
        <p:spPr bwMode="auto">
          <a:xfrm>
            <a:off x="6950825" y="2912225"/>
            <a:ext cx="1524000" cy="1126462"/>
          </a:xfrm>
          <a:prstGeom prst="rect">
            <a:avLst/>
          </a:prstGeom>
          <a:noFill/>
          <a:ln w="9525">
            <a:noFill/>
            <a:miter lim="800000"/>
            <a:headEnd/>
            <a:tailEnd/>
          </a:ln>
          <a:effectLst/>
        </p:spPr>
        <p:txBody>
          <a:bodyPr>
            <a:spAutoFit/>
          </a:bodyPr>
          <a:lstStyle/>
          <a:p>
            <a:pPr>
              <a:lnSpc>
                <a:spcPct val="80000"/>
              </a:lnSpc>
              <a:spcBef>
                <a:spcPct val="50000"/>
              </a:spcBef>
            </a:pPr>
            <a:r>
              <a:rPr lang="en-US" sz="1200" dirty="0"/>
              <a:t>2008 Keynote: </a:t>
            </a:r>
            <a:r>
              <a:rPr lang="en-US" sz="1200" dirty="0" smtClean="0"/>
              <a:t>    Jos</a:t>
            </a:r>
            <a:r>
              <a:rPr lang="en-US" sz="1200" dirty="0" smtClean="0">
                <a:cs typeface="Times New Roman" pitchFamily="18" charset="0"/>
              </a:rPr>
              <a:t>é </a:t>
            </a:r>
            <a:r>
              <a:rPr lang="en-US" sz="1200" dirty="0">
                <a:cs typeface="Times New Roman" pitchFamily="18" charset="0"/>
              </a:rPr>
              <a:t>Munoz </a:t>
            </a:r>
            <a:r>
              <a:rPr lang="en-US" sz="1200" dirty="0" smtClean="0">
                <a:cs typeface="Times New Roman" pitchFamily="18" charset="0"/>
              </a:rPr>
              <a:t>    Deputy </a:t>
            </a:r>
            <a:r>
              <a:rPr lang="en-US" sz="1200" dirty="0">
                <a:cs typeface="Times New Roman" pitchFamily="18" charset="0"/>
              </a:rPr>
              <a:t>Office Director/ Senior Scientific Advisor </a:t>
            </a:r>
            <a:r>
              <a:rPr lang="en-US" sz="1200" dirty="0" smtClean="0">
                <a:cs typeface="Times New Roman" pitchFamily="18" charset="0"/>
              </a:rPr>
              <a:t>NSF Office </a:t>
            </a:r>
            <a:r>
              <a:rPr lang="en-US" sz="1200" dirty="0">
                <a:cs typeface="Times New Roman" pitchFamily="18" charset="0"/>
              </a:rPr>
              <a:t>of </a:t>
            </a:r>
            <a:r>
              <a:rPr lang="en-US" sz="1200" dirty="0" smtClean="0">
                <a:cs typeface="Times New Roman" pitchFamily="18" charset="0"/>
              </a:rPr>
              <a:t>Cyberinfrastructure</a:t>
            </a:r>
            <a:endParaRPr lang="en-US" sz="1200" dirty="0">
              <a:cs typeface="Times New Roman" pitchFamily="18" charset="0"/>
            </a:endParaRPr>
          </a:p>
        </p:txBody>
      </p:sp>
      <p:sp>
        <p:nvSpPr>
          <p:cNvPr id="554003" name="Text Box 19"/>
          <p:cNvSpPr txBox="1">
            <a:spLocks noChangeArrowheads="1"/>
          </p:cNvSpPr>
          <p:nvPr/>
        </p:nvSpPr>
        <p:spPr bwMode="auto">
          <a:xfrm>
            <a:off x="278475" y="4953000"/>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a:t>2009 Keynote: Douglass </a:t>
            </a:r>
            <a:r>
              <a:rPr lang="en-US" sz="1200" dirty="0" smtClean="0"/>
              <a:t>Post  Chief </a:t>
            </a:r>
            <a:r>
              <a:rPr lang="en-US" sz="1200" dirty="0"/>
              <a:t>Scientist         US Dept of Defense       HPC Modernization Program</a:t>
            </a:r>
          </a:p>
        </p:txBody>
      </p:sp>
      <p:grpSp>
        <p:nvGrpSpPr>
          <p:cNvPr id="3" name="Group 25"/>
          <p:cNvGrpSpPr/>
          <p:nvPr/>
        </p:nvGrpSpPr>
        <p:grpSpPr>
          <a:xfrm>
            <a:off x="4749800" y="4914900"/>
            <a:ext cx="4271963" cy="1255879"/>
            <a:chOff x="3505200" y="4572001"/>
            <a:chExt cx="4495800" cy="1255879"/>
          </a:xfrm>
        </p:grpSpPr>
        <p:sp>
          <p:nvSpPr>
            <p:cNvPr id="553999" name="Text Box 15"/>
            <p:cNvSpPr txBox="1">
              <a:spLocks noChangeArrowheads="1"/>
            </p:cNvSpPr>
            <p:nvPr/>
          </p:nvSpPr>
          <p:spPr bwMode="auto">
            <a:xfrm>
              <a:off x="3581400" y="4572001"/>
              <a:ext cx="4343400" cy="987963"/>
            </a:xfrm>
            <a:prstGeom prst="rect">
              <a:avLst/>
            </a:prstGeom>
            <a:noFill/>
            <a:ln w="9525">
              <a:noFill/>
              <a:miter lim="800000"/>
              <a:headEnd/>
              <a:tailEnd/>
            </a:ln>
            <a:effectLst/>
          </p:spPr>
          <p:txBody>
            <a:bodyPr wrap="square">
              <a:spAutoFit/>
            </a:bodyPr>
            <a:lstStyle/>
            <a:p>
              <a:pPr>
                <a:lnSpc>
                  <a:spcPct val="60000"/>
                </a:lnSpc>
                <a:spcBef>
                  <a:spcPct val="50000"/>
                </a:spcBef>
              </a:pPr>
              <a:r>
                <a:rPr lang="en-US" sz="2200" b="1" dirty="0">
                  <a:solidFill>
                    <a:schemeClr val="bg1"/>
                  </a:solidFill>
                  <a:effectLst>
                    <a:outerShdw blurRad="38100" dist="38100" dir="2700000" algn="tl">
                      <a:srgbClr val="000000">
                        <a:alpha val="43137"/>
                      </a:srgbClr>
                    </a:outerShdw>
                  </a:effectLst>
                </a:rPr>
                <a:t>F</a:t>
              </a:r>
              <a:r>
                <a:rPr lang="en-US" sz="2200" b="1" dirty="0">
                  <a:effectLst>
                    <a:outerShdw blurRad="38100" dist="38100" dir="2700000" algn="tl">
                      <a:srgbClr val="000000">
                        <a:alpha val="43137"/>
                      </a:srgbClr>
                    </a:outerShdw>
                  </a:effectLst>
                </a:rPr>
                <a:t>REE! Wed Oct </a:t>
              </a:r>
              <a:r>
                <a:rPr lang="en-US" sz="2200" b="1" dirty="0" smtClean="0">
                  <a:effectLst>
                    <a:outerShdw blurRad="38100" dist="38100" dir="2700000" algn="tl">
                      <a:srgbClr val="000000">
                        <a:alpha val="43137"/>
                      </a:srgbClr>
                    </a:outerShdw>
                  </a:effectLst>
                </a:rPr>
                <a:t>2 2013 @ </a:t>
              </a:r>
              <a:r>
                <a:rPr lang="en-US" sz="2200" b="1" dirty="0">
                  <a:effectLst>
                    <a:outerShdw blurRad="38100" dist="38100" dir="2700000" algn="tl">
                      <a:srgbClr val="000000">
                        <a:alpha val="43137"/>
                      </a:srgbClr>
                    </a:outerShdw>
                  </a:effectLst>
                </a:rPr>
                <a:t>OU</a:t>
              </a:r>
            </a:p>
            <a:p>
              <a:pPr>
                <a:lnSpc>
                  <a:spcPct val="30000"/>
                </a:lnSpc>
                <a:spcBef>
                  <a:spcPct val="50000"/>
                </a:spcBef>
              </a:pPr>
              <a:r>
                <a:rPr lang="en-US" dirty="0">
                  <a:solidFill>
                    <a:schemeClr val="bg1"/>
                  </a:solidFill>
                </a:rPr>
                <a:t>Over 235 </a:t>
              </a:r>
              <a:r>
                <a:rPr lang="en-US" dirty="0" smtClean="0">
                  <a:solidFill>
                    <a:schemeClr val="bg1"/>
                  </a:solidFill>
                </a:rPr>
                <a:t>registra2ons </a:t>
              </a:r>
              <a:r>
                <a:rPr lang="en-US" dirty="0">
                  <a:solidFill>
                    <a:schemeClr val="bg1"/>
                  </a:solidFill>
                </a:rPr>
                <a:t>already!</a:t>
              </a:r>
            </a:p>
            <a:p>
              <a:pPr>
                <a:lnSpc>
                  <a:spcPct val="80000"/>
                </a:lnSpc>
                <a:spcBef>
                  <a:spcPct val="50000"/>
                </a:spcBef>
              </a:pPr>
              <a:r>
                <a:rPr lang="en-US" sz="1400" dirty="0">
                  <a:solidFill>
                    <a:schemeClr val="bg1"/>
                  </a:solidFill>
                </a:rPr>
                <a:t>Over 150 in the first day, over 200 in the first week, over 225 in the first month.</a:t>
              </a:r>
            </a:p>
          </p:txBody>
        </p:sp>
        <p:sp>
          <p:nvSpPr>
            <p:cNvPr id="554004" name="Text Box 20"/>
            <p:cNvSpPr txBox="1">
              <a:spLocks noChangeArrowheads="1"/>
            </p:cNvSpPr>
            <p:nvPr/>
          </p:nvSpPr>
          <p:spPr bwMode="auto">
            <a:xfrm>
              <a:off x="3905865" y="4800601"/>
              <a:ext cx="3696928" cy="276999"/>
            </a:xfrm>
            <a:prstGeom prst="rect">
              <a:avLst/>
            </a:prstGeom>
            <a:noFill/>
            <a:ln w="9525">
              <a:noFill/>
              <a:miter lim="800000"/>
              <a:headEnd/>
              <a:tailEnd/>
            </a:ln>
            <a:effectLst/>
          </p:spPr>
          <p:txBody>
            <a:bodyPr wrap="square">
              <a:spAutoFit/>
            </a:bodyPr>
            <a:lstStyle/>
            <a:p>
              <a:pPr>
                <a:spcBef>
                  <a:spcPct val="50000"/>
                </a:spcBef>
              </a:pPr>
              <a:r>
                <a:rPr lang="en-US" sz="1200" b="1" dirty="0" smtClean="0">
                  <a:solidFill>
                    <a:schemeClr val="hlink"/>
                  </a:solidFill>
                  <a:latin typeface="Courier New" pitchFamily="49" charset="0"/>
                  <a:hlinkClick r:id="rId10"/>
                </a:rPr>
                <a:t>http://symposium2013.oscer.ou.edu/</a:t>
              </a:r>
              <a:endParaRPr lang="en-US" sz="1200" b="1" dirty="0">
                <a:solidFill>
                  <a:schemeClr val="hlink"/>
                </a:solidFill>
                <a:latin typeface="Courier New" pitchFamily="49" charset="0"/>
              </a:endParaRPr>
            </a:p>
          </p:txBody>
        </p:sp>
        <p:sp>
          <p:nvSpPr>
            <p:cNvPr id="554005" name="Text Box 21"/>
            <p:cNvSpPr txBox="1">
              <a:spLocks noChangeArrowheads="1"/>
            </p:cNvSpPr>
            <p:nvPr/>
          </p:nvSpPr>
          <p:spPr bwMode="auto">
            <a:xfrm>
              <a:off x="3505200" y="5029200"/>
              <a:ext cx="4495800" cy="798680"/>
            </a:xfrm>
            <a:prstGeom prst="rect">
              <a:avLst/>
            </a:prstGeom>
            <a:noFill/>
            <a:ln w="9525">
              <a:noFill/>
              <a:miter lim="800000"/>
              <a:headEnd/>
              <a:tailEnd/>
            </a:ln>
            <a:effectLst/>
          </p:spPr>
          <p:txBody>
            <a:bodyPr wrap="square">
              <a:spAutoFit/>
            </a:bodyPr>
            <a:lstStyle/>
            <a:p>
              <a:pPr>
                <a:spcBef>
                  <a:spcPts val="0"/>
                </a:spcBef>
              </a:pPr>
              <a:r>
                <a:rPr lang="en-US" sz="1700" b="1" dirty="0" smtClean="0"/>
                <a:t>Reception/Poster Session</a:t>
              </a:r>
            </a:p>
            <a:p>
              <a:pPr>
                <a:spcBef>
                  <a:spcPts val="0"/>
                </a:spcBef>
              </a:pPr>
              <a:r>
                <a:rPr lang="en-US" sz="1700" b="1" dirty="0" smtClean="0"/>
                <a:t>Tue </a:t>
              </a:r>
              <a:r>
                <a:rPr lang="en-US" sz="1700" b="1" dirty="0"/>
                <a:t>Oct </a:t>
              </a:r>
              <a:r>
                <a:rPr lang="en-US" sz="1700" b="1" dirty="0" smtClean="0"/>
                <a:t>1 2013 </a:t>
              </a:r>
              <a:r>
                <a:rPr lang="en-US" sz="1700" b="1" dirty="0"/>
                <a:t>@ </a:t>
              </a:r>
              <a:r>
                <a:rPr lang="en-US" sz="1700" b="1" dirty="0" smtClean="0"/>
                <a:t>OU</a:t>
              </a:r>
              <a:endParaRPr lang="en-US" sz="1700" b="1" dirty="0"/>
            </a:p>
            <a:p>
              <a:pPr>
                <a:lnSpc>
                  <a:spcPct val="20000"/>
                </a:lnSpc>
                <a:spcBef>
                  <a:spcPct val="50000"/>
                </a:spcBef>
              </a:pPr>
              <a:r>
                <a:rPr lang="en-US" sz="1700" b="1" dirty="0" smtClean="0"/>
                <a:t>Symposium </a:t>
              </a:r>
              <a:r>
                <a:rPr lang="en-US" sz="1700" b="1" dirty="0"/>
                <a:t>Wed Oct </a:t>
              </a:r>
              <a:r>
                <a:rPr lang="en-US" sz="1700" b="1" dirty="0" smtClean="0"/>
                <a:t>2 2013 </a:t>
              </a:r>
              <a:r>
                <a:rPr lang="en-US" sz="1700" b="1" dirty="0"/>
                <a:t>@ </a:t>
              </a:r>
              <a:r>
                <a:rPr lang="en-US" sz="1700" b="1" dirty="0" smtClean="0"/>
                <a:t>OU</a:t>
              </a:r>
            </a:p>
          </p:txBody>
        </p:sp>
      </p:grpSp>
      <p:pic>
        <p:nvPicPr>
          <p:cNvPr id="554006" name="Picture 22" descr="post_douglass"/>
          <p:cNvPicPr>
            <a:picLocks noChangeAspect="1" noChangeArrowheads="1"/>
          </p:cNvPicPr>
          <p:nvPr/>
        </p:nvPicPr>
        <p:blipFill>
          <a:blip r:embed="rId11" cstate="print"/>
          <a:srcRect/>
          <a:stretch>
            <a:fillRect/>
          </a:stretch>
        </p:blipFill>
        <p:spPr bwMode="auto">
          <a:xfrm>
            <a:off x="457200" y="3657599"/>
            <a:ext cx="1066800" cy="1332113"/>
          </a:xfrm>
          <a:prstGeom prst="rect">
            <a:avLst/>
          </a:prstGeom>
          <a:noFill/>
        </p:spPr>
      </p:pic>
      <p:pic>
        <p:nvPicPr>
          <p:cNvPr id="79874" name="Picture 2"/>
          <p:cNvPicPr>
            <a:picLocks noChangeAspect="1" noChangeArrowheads="1"/>
          </p:cNvPicPr>
          <p:nvPr/>
        </p:nvPicPr>
        <p:blipFill>
          <a:blip r:embed="rId12" cstate="print"/>
          <a:srcRect/>
          <a:stretch>
            <a:fillRect/>
          </a:stretch>
        </p:blipFill>
        <p:spPr bwMode="auto">
          <a:xfrm>
            <a:off x="1749991" y="3671047"/>
            <a:ext cx="1033550" cy="1322944"/>
          </a:xfrm>
          <a:prstGeom prst="rect">
            <a:avLst/>
          </a:prstGeom>
          <a:noFill/>
          <a:ln w="9525">
            <a:noFill/>
            <a:miter lim="800000"/>
            <a:headEnd/>
            <a:tailEnd/>
          </a:ln>
        </p:spPr>
      </p:pic>
      <p:sp>
        <p:nvSpPr>
          <p:cNvPr id="27" name="Text Box 19"/>
          <p:cNvSpPr txBox="1">
            <a:spLocks noChangeArrowheads="1"/>
          </p:cNvSpPr>
          <p:nvPr/>
        </p:nvSpPr>
        <p:spPr bwMode="auto">
          <a:xfrm>
            <a:off x="1568823" y="5029200"/>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2010 </a:t>
            </a:r>
            <a:r>
              <a:rPr lang="en-US" sz="1200" dirty="0"/>
              <a:t>Keynote: </a:t>
            </a:r>
            <a:r>
              <a:rPr lang="en-US" sz="1200" dirty="0" smtClean="0"/>
              <a:t>Horst Simon  Deputy Director         Lawrence Berkeley National Laboratory</a:t>
            </a:r>
            <a:endParaRPr lang="en-US" sz="1200" dirty="0"/>
          </a:p>
        </p:txBody>
      </p:sp>
      <p:sp>
        <p:nvSpPr>
          <p:cNvPr id="30" name="TextBox 29"/>
          <p:cNvSpPr txBox="1"/>
          <p:nvPr/>
        </p:nvSpPr>
        <p:spPr>
          <a:xfrm>
            <a:off x="5664200" y="4045803"/>
            <a:ext cx="2565400" cy="830997"/>
          </a:xfrm>
          <a:prstGeom prst="rect">
            <a:avLst/>
          </a:prstGeom>
          <a:noFill/>
        </p:spPr>
        <p:txBody>
          <a:bodyPr wrap="square" rtlCol="0">
            <a:spAutoFit/>
          </a:bodyPr>
          <a:lstStyle/>
          <a:p>
            <a:r>
              <a:rPr lang="en-US" sz="2400" b="1" dirty="0" smtClean="0"/>
              <a:t>2013 Keynote     to be announced!</a:t>
            </a:r>
            <a:endParaRPr lang="en-US" sz="2400" b="1" dirty="0"/>
          </a:p>
        </p:txBody>
      </p:sp>
      <p:sp>
        <p:nvSpPr>
          <p:cNvPr id="31" name="Footer Placeholder 3"/>
          <p:cNvSpPr>
            <a:spLocks noGrp="1"/>
          </p:cNvSpPr>
          <p:nvPr>
            <p:ph type="ftr" sz="quarter" idx="10"/>
          </p:nvPr>
        </p:nvSpPr>
        <p:spPr>
          <a:xfrm>
            <a:off x="2633663" y="6172200"/>
            <a:ext cx="3995737" cy="457200"/>
          </a:xfrm>
          <a:noFill/>
        </p:spPr>
        <p:txBody>
          <a:bodyPr/>
          <a:lstStyle/>
          <a:p>
            <a:r>
              <a:rPr lang="en-US" dirty="0" smtClean="0"/>
              <a:t>Supercomputing in Plain </a:t>
            </a:r>
            <a:r>
              <a:rPr lang="en-US" dirty="0" smtClean="0"/>
              <a:t>English: Distributed </a:t>
            </a:r>
            <a:r>
              <a:rPr lang="en-US" dirty="0" err="1" smtClean="0"/>
              <a:t>Mem</a:t>
            </a:r>
            <a:endParaRPr lang="en-US" dirty="0"/>
          </a:p>
          <a:p>
            <a:r>
              <a:rPr lang="en-US" dirty="0" smtClean="0"/>
              <a:t>Tue </a:t>
            </a:r>
            <a:r>
              <a:rPr lang="en-US" dirty="0" smtClean="0"/>
              <a:t>Feb 26 </a:t>
            </a:r>
            <a:r>
              <a:rPr lang="en-US" dirty="0" smtClean="0"/>
              <a:t>2013</a:t>
            </a:r>
            <a:endParaRPr lang="en-US" dirty="0"/>
          </a:p>
        </p:txBody>
      </p:sp>
      <p:pic>
        <p:nvPicPr>
          <p:cNvPr id="33" name="Picture 32" descr="schneider_barry_cropped.png"/>
          <p:cNvPicPr>
            <a:picLocks noChangeAspect="1"/>
          </p:cNvPicPr>
          <p:nvPr/>
        </p:nvPicPr>
        <p:blipFill>
          <a:blip r:embed="rId13" cstate="print"/>
          <a:stretch>
            <a:fillRect/>
          </a:stretch>
        </p:blipFill>
        <p:spPr>
          <a:xfrm>
            <a:off x="2819400" y="3733800"/>
            <a:ext cx="1067990" cy="1371600"/>
          </a:xfrm>
          <a:prstGeom prst="rect">
            <a:avLst/>
          </a:prstGeom>
        </p:spPr>
      </p:pic>
      <p:sp>
        <p:nvSpPr>
          <p:cNvPr id="34" name="Text Box 19"/>
          <p:cNvSpPr txBox="1">
            <a:spLocks noChangeArrowheads="1"/>
          </p:cNvSpPr>
          <p:nvPr/>
        </p:nvSpPr>
        <p:spPr bwMode="auto">
          <a:xfrm>
            <a:off x="2743200" y="5082182"/>
            <a:ext cx="1447800" cy="923330"/>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2011 </a:t>
            </a:r>
            <a:r>
              <a:rPr lang="en-US" sz="1200" dirty="0"/>
              <a:t>Keynote: </a:t>
            </a:r>
            <a:r>
              <a:rPr lang="en-US" sz="1200" dirty="0" smtClean="0"/>
              <a:t>Barry Schneider  Program Manager         National Science Foundation</a:t>
            </a:r>
            <a:endParaRPr lang="en-US" sz="1200" dirty="0"/>
          </a:p>
        </p:txBody>
      </p:sp>
      <p:sp>
        <p:nvSpPr>
          <p:cNvPr id="32" name="Text Box 19"/>
          <p:cNvSpPr txBox="1">
            <a:spLocks noChangeArrowheads="1"/>
          </p:cNvSpPr>
          <p:nvPr/>
        </p:nvSpPr>
        <p:spPr bwMode="auto">
          <a:xfrm>
            <a:off x="3962400" y="5133976"/>
            <a:ext cx="1447800" cy="1089529"/>
          </a:xfrm>
          <a:prstGeom prst="rect">
            <a:avLst/>
          </a:prstGeom>
          <a:noFill/>
          <a:ln w="9525">
            <a:noFill/>
            <a:miter lim="800000"/>
            <a:headEnd/>
            <a:tailEnd/>
          </a:ln>
          <a:effectLst/>
        </p:spPr>
        <p:txBody>
          <a:bodyPr wrap="square">
            <a:spAutoFit/>
          </a:bodyPr>
          <a:lstStyle/>
          <a:p>
            <a:pPr>
              <a:lnSpc>
                <a:spcPct val="90000"/>
              </a:lnSpc>
              <a:spcBef>
                <a:spcPct val="50000"/>
              </a:spcBef>
            </a:pPr>
            <a:r>
              <a:rPr lang="en-US" sz="1200" dirty="0" smtClean="0"/>
              <a:t>2012 </a:t>
            </a:r>
            <a:r>
              <a:rPr lang="en-US" sz="1200" dirty="0"/>
              <a:t>Keynote: </a:t>
            </a:r>
            <a:r>
              <a:rPr lang="en-US" sz="1200" dirty="0" smtClean="0"/>
              <a:t>Thom Dunning  Director        National Center for Supercomputing Applications</a:t>
            </a:r>
            <a:endParaRPr lang="en-US" sz="1200" dirty="0"/>
          </a:p>
        </p:txBody>
      </p:sp>
    </p:spTree>
    <p:custDataLst>
      <p:tags r:id="rId1"/>
    </p:custDataLst>
    <p:extLst>
      <p:ext uri="{BB962C8B-B14F-4D97-AF65-F5344CB8AC3E}">
        <p14:creationId xmlns:p14="http://schemas.microsoft.com/office/powerpoint/2010/main" val="4191145101"/>
      </p:ext>
    </p:extLst>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ctrTitle"/>
          </p:nvPr>
        </p:nvSpPr>
        <p:spPr>
          <a:xfrm>
            <a:off x="838200" y="3733800"/>
            <a:ext cx="8001000" cy="1905000"/>
          </a:xfrm>
        </p:spPr>
        <p:txBody>
          <a:bodyPr/>
          <a:lstStyle/>
          <a:p>
            <a:pPr eaLnBrk="1" hangingPunct="1">
              <a:lnSpc>
                <a:spcPct val="90000"/>
              </a:lnSpc>
            </a:pPr>
            <a:r>
              <a:rPr lang="en-US" sz="6000" smtClean="0"/>
              <a:t>Thanks for your attention!</a:t>
            </a:r>
            <a:br>
              <a:rPr lang="en-US" sz="6000" smtClean="0"/>
            </a:br>
            <a:r>
              <a:rPr lang="en-US" sz="6000" smtClean="0"/>
              <a:t/>
            </a:r>
            <a:br>
              <a:rPr lang="en-US" sz="6000" smtClean="0"/>
            </a:br>
            <a:r>
              <a:rPr lang="en-US" sz="6000" smtClean="0"/>
              <a:t/>
            </a:r>
            <a:br>
              <a:rPr lang="en-US" sz="6000" smtClean="0"/>
            </a:br>
            <a:r>
              <a:rPr lang="en-US" sz="6000" smtClean="0"/>
              <a:t>Questions?</a:t>
            </a:r>
            <a:br>
              <a:rPr lang="en-US" sz="6000" smtClean="0"/>
            </a:br>
            <a:r>
              <a:rPr lang="en-US" sz="3200" smtClean="0">
                <a:hlinkClick r:id="rId4"/>
              </a:rPr>
              <a:t>www.oscer.ou.edu</a:t>
            </a:r>
            <a:endParaRPr lang="en-US" sz="3200" smtClean="0"/>
          </a:p>
        </p:txBody>
      </p:sp>
      <p:sp>
        <p:nvSpPr>
          <p:cNvPr id="80899" name="Rectangle 4"/>
          <p:cNvSpPr>
            <a:spLocks noChangeArrowheads="1"/>
          </p:cNvSpPr>
          <p:nvPr>
            <p:custDataLst>
              <p:tags r:id="rId2"/>
            </p:custDataLst>
          </p:nvPr>
        </p:nvSpPr>
        <p:spPr bwMode="auto">
          <a:xfrm>
            <a:off x="0" y="0"/>
            <a:ext cx="63500" cy="63500"/>
          </a:xfrm>
          <a:prstGeom prst="rect">
            <a:avLst/>
          </a:prstGeom>
          <a:noFill/>
          <a:ln w="9525">
            <a:noFill/>
            <a:miter lim="800000"/>
            <a:headEnd/>
            <a:tailEnd/>
          </a:ln>
        </p:spPr>
        <p:txBody>
          <a:bodyPr wrap="none" anchor="ctr"/>
          <a:lstStyle/>
          <a:p>
            <a:endParaRPr lang="en-US"/>
          </a:p>
        </p:txBody>
      </p:sp>
    </p:spTree>
    <p:custDataLst>
      <p:tags r:id="rId1"/>
    </p:custDataLst>
    <p:extLst>
      <p:ext uri="{BB962C8B-B14F-4D97-AF65-F5344CB8AC3E}">
        <p14:creationId xmlns:p14="http://schemas.microsoft.com/office/powerpoint/2010/main" val="3599227410"/>
      </p:ext>
    </p:extLst>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dirty="0" smtClean="0">
                <a:ea typeface="ＭＳ Ｐゴシック" pitchFamily="1" charset="-128"/>
              </a:rPr>
              <a:t>References</a:t>
            </a:r>
          </a:p>
        </p:txBody>
      </p:sp>
      <p:sp>
        <p:nvSpPr>
          <p:cNvPr id="115715" name="Rectangle 12"/>
          <p:cNvSpPr>
            <a:spLocks noGrp="1" noChangeArrowheads="1"/>
          </p:cNvSpPr>
          <p:nvPr>
            <p:ph type="ftr" sz="quarter" idx="10"/>
          </p:nvPr>
        </p:nvSpPr>
        <p:spPr>
          <a:xfrm>
            <a:off x="1447800" y="6172200"/>
            <a:ext cx="5562600" cy="457200"/>
          </a:xfrm>
          <a:noFill/>
        </p:spPr>
        <p:txBody>
          <a:bodyPr/>
          <a:lstStyle/>
          <a:p>
            <a:r>
              <a:rPr lang="en-US" dirty="0" smtClean="0">
                <a:latin typeface="Times New Roman" pitchFamily="1" charset="0"/>
                <a:ea typeface="ＭＳ Ｐゴシック" pitchFamily="1" charset="-128"/>
              </a:rPr>
              <a:t>Supercomputing in Plain </a:t>
            </a:r>
            <a:r>
              <a:rPr lang="en-US" dirty="0" smtClean="0">
                <a:latin typeface="Times New Roman" pitchFamily="1" charset="0"/>
                <a:ea typeface="ＭＳ Ｐゴシック" pitchFamily="1" charset="-128"/>
              </a:rPr>
              <a:t>English: Distributed </a:t>
            </a:r>
            <a:r>
              <a:rPr lang="en-US" dirty="0" err="1" smtClean="0">
                <a:latin typeface="Times New Roman" pitchFamily="1" charset="0"/>
                <a:ea typeface="ＭＳ Ｐゴシック" pitchFamily="1" charset="-128"/>
              </a:rPr>
              <a:t>Mem</a:t>
            </a:r>
            <a:endParaRPr lang="it-IT" dirty="0" smtClean="0">
              <a:latin typeface="Times New Roman" pitchFamily="1" charset="0"/>
              <a:ea typeface="ＭＳ Ｐゴシック" pitchFamily="1" charset="-128"/>
            </a:endParaRPr>
          </a:p>
          <a:p>
            <a:r>
              <a:rPr lang="fr-FR" dirty="0" smtClean="0">
                <a:latin typeface="Times New Roman" pitchFamily="1" charset="0"/>
                <a:ea typeface="ＭＳ Ｐゴシック" pitchFamily="1" charset="-128"/>
              </a:rPr>
              <a:t>Tue </a:t>
            </a:r>
            <a:r>
              <a:rPr lang="fr-FR" dirty="0" err="1" smtClean="0">
                <a:latin typeface="Times New Roman" pitchFamily="1" charset="0"/>
                <a:ea typeface="ＭＳ Ｐゴシック" pitchFamily="1" charset="-128"/>
              </a:rPr>
              <a:t>Feb</a:t>
            </a:r>
            <a:r>
              <a:rPr lang="fr-FR" dirty="0" smtClean="0">
                <a:latin typeface="Times New Roman" pitchFamily="1" charset="0"/>
                <a:ea typeface="ＭＳ Ｐゴシック" pitchFamily="1" charset="-128"/>
              </a:rPr>
              <a:t> 26 2013</a:t>
            </a:r>
            <a:endParaRPr lang="en-US" dirty="0">
              <a:latin typeface="Times New Roman" pitchFamily="1" charset="0"/>
              <a:ea typeface="ＭＳ Ｐゴシック" pitchFamily="1" charset="-128"/>
            </a:endParaRPr>
          </a:p>
        </p:txBody>
      </p:sp>
      <p:sp>
        <p:nvSpPr>
          <p:cNvPr id="115716" name="Slide Number Placeholder 3"/>
          <p:cNvSpPr>
            <a:spLocks noGrp="1"/>
          </p:cNvSpPr>
          <p:nvPr>
            <p:ph type="sldNum" sz="quarter" idx="4294967295"/>
          </p:nvPr>
        </p:nvSpPr>
        <p:spPr>
          <a:xfrm>
            <a:off x="7162800" y="6191250"/>
            <a:ext cx="1295400" cy="457200"/>
          </a:xfrm>
          <a:prstGeom prst="rect">
            <a:avLst/>
          </a:prstGeom>
          <a:noFill/>
        </p:spPr>
        <p:txBody>
          <a:bodyPr/>
          <a:lstStyle/>
          <a:p>
            <a:fld id="{A86288DB-C647-47E5-848F-A123E7F2BD19}" type="slidenum">
              <a:rPr lang="en-US"/>
              <a:pPr/>
              <a:t>89</a:t>
            </a:fld>
            <a:endParaRPr lang="en-US"/>
          </a:p>
        </p:txBody>
      </p:sp>
      <p:sp>
        <p:nvSpPr>
          <p:cNvPr id="115717" name="Text Box 3"/>
          <p:cNvSpPr txBox="1">
            <a:spLocks noChangeArrowheads="1"/>
          </p:cNvSpPr>
          <p:nvPr/>
        </p:nvSpPr>
        <p:spPr bwMode="auto">
          <a:xfrm>
            <a:off x="381000" y="1600200"/>
            <a:ext cx="8534400" cy="1616075"/>
          </a:xfrm>
          <a:prstGeom prst="rect">
            <a:avLst/>
          </a:prstGeom>
          <a:noFill/>
          <a:ln w="9525">
            <a:noFill/>
            <a:miter lim="800000"/>
            <a:headEnd/>
            <a:tailEnd/>
          </a:ln>
        </p:spPr>
        <p:txBody>
          <a:bodyPr>
            <a:spAutoFit/>
          </a:bodyPr>
          <a:lstStyle/>
          <a:p>
            <a:pPr algn="l"/>
            <a:r>
              <a:rPr lang="en-US" sz="2000" dirty="0">
                <a:solidFill>
                  <a:srgbClr val="003366"/>
                </a:solidFill>
              </a:rPr>
              <a:t>[1]  P.S. Pacheco, </a:t>
            </a:r>
            <a:r>
              <a:rPr lang="en-US" sz="2000" i="1" dirty="0">
                <a:solidFill>
                  <a:srgbClr val="003366"/>
                </a:solidFill>
              </a:rPr>
              <a:t>Parallel Programming with MPI</a:t>
            </a:r>
            <a:r>
              <a:rPr lang="en-US" sz="2000" dirty="0">
                <a:solidFill>
                  <a:srgbClr val="003366"/>
                </a:solidFill>
              </a:rPr>
              <a:t>, Morgan Kaufmann</a:t>
            </a:r>
          </a:p>
          <a:p>
            <a:pPr algn="l"/>
            <a:r>
              <a:rPr lang="en-US" sz="2000" dirty="0">
                <a:solidFill>
                  <a:srgbClr val="003366"/>
                </a:solidFill>
              </a:rPr>
              <a:t>      Publishers, 1997.</a:t>
            </a:r>
          </a:p>
          <a:p>
            <a:pPr algn="l"/>
            <a:r>
              <a:rPr lang="en-US" sz="2000" dirty="0">
                <a:solidFill>
                  <a:srgbClr val="003366"/>
                </a:solidFill>
              </a:rPr>
              <a:t>[2]  W. </a:t>
            </a:r>
            <a:r>
              <a:rPr lang="en-US" sz="2000" dirty="0" err="1">
                <a:solidFill>
                  <a:srgbClr val="003366"/>
                </a:solidFill>
              </a:rPr>
              <a:t>Gropp</a:t>
            </a:r>
            <a:r>
              <a:rPr lang="en-US" sz="2000" dirty="0">
                <a:solidFill>
                  <a:srgbClr val="003366"/>
                </a:solidFill>
              </a:rPr>
              <a:t>, E. Lusk and A. </a:t>
            </a:r>
            <a:r>
              <a:rPr lang="en-US" sz="2000" dirty="0" err="1">
                <a:solidFill>
                  <a:srgbClr val="003366"/>
                </a:solidFill>
              </a:rPr>
              <a:t>Skjellum</a:t>
            </a:r>
            <a:r>
              <a:rPr lang="en-US" sz="2000" dirty="0">
                <a:solidFill>
                  <a:srgbClr val="003366"/>
                </a:solidFill>
              </a:rPr>
              <a:t>, </a:t>
            </a:r>
            <a:r>
              <a:rPr lang="en-US" sz="2000" i="1" dirty="0">
                <a:solidFill>
                  <a:srgbClr val="003366"/>
                </a:solidFill>
              </a:rPr>
              <a:t>Using MPI: Portable Parallel</a:t>
            </a:r>
          </a:p>
          <a:p>
            <a:pPr algn="l"/>
            <a:r>
              <a:rPr lang="en-US" sz="2000" i="1" dirty="0">
                <a:solidFill>
                  <a:srgbClr val="003366"/>
                </a:solidFill>
              </a:rPr>
              <a:t>      Programming with the Message-Passing Interface</a:t>
            </a:r>
            <a:r>
              <a:rPr lang="en-US" sz="2000" dirty="0">
                <a:solidFill>
                  <a:srgbClr val="003366"/>
                </a:solidFill>
              </a:rPr>
              <a:t>, 2</a:t>
            </a:r>
            <a:r>
              <a:rPr lang="en-US" sz="2000" baseline="30000" dirty="0">
                <a:solidFill>
                  <a:srgbClr val="003366"/>
                </a:solidFill>
              </a:rPr>
              <a:t>nd</a:t>
            </a:r>
            <a:r>
              <a:rPr lang="en-US" sz="2000" dirty="0">
                <a:solidFill>
                  <a:srgbClr val="003366"/>
                </a:solidFill>
              </a:rPr>
              <a:t> ed.  MIT</a:t>
            </a:r>
          </a:p>
          <a:p>
            <a:pPr algn="l"/>
            <a:r>
              <a:rPr lang="en-US" sz="2000" dirty="0">
                <a:solidFill>
                  <a:srgbClr val="003366"/>
                </a:solidFill>
              </a:rPr>
              <a:t>      Press, 1999.</a:t>
            </a:r>
          </a:p>
        </p:txBody>
      </p:sp>
    </p:spTree>
    <p:custDataLst>
      <p:tags r:id="rId1"/>
    </p:custDataLst>
    <p:extLst>
      <p:ext uri="{BB962C8B-B14F-4D97-AF65-F5344CB8AC3E}">
        <p14:creationId xmlns:p14="http://schemas.microsoft.com/office/powerpoint/2010/main" val="31914197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a:t>Supercomputing in Plain </a:t>
            </a:r>
            <a:r>
              <a:rPr lang="en-US" dirty="0" smtClean="0"/>
              <a:t>English: Distributed </a:t>
            </a:r>
            <a:r>
              <a:rPr lang="en-US" dirty="0" err="1" smtClean="0"/>
              <a:t>Mem</a:t>
            </a:r>
            <a:endParaRPr lang="en-US" dirty="0"/>
          </a:p>
          <a:p>
            <a:r>
              <a:rPr lang="en-US" dirty="0" smtClean="0"/>
              <a:t>Tue </a:t>
            </a:r>
            <a:r>
              <a:rPr lang="en-US" dirty="0" smtClean="0"/>
              <a:t>Feb 26 </a:t>
            </a:r>
            <a:r>
              <a:rPr lang="en-US" dirty="0" smtClean="0"/>
              <a:t>2013</a:t>
            </a:r>
            <a:endParaRPr lang="en-US" dirty="0"/>
          </a:p>
        </p:txBody>
      </p:sp>
      <p:sp>
        <p:nvSpPr>
          <p:cNvPr id="5" name="Slide Number Placeholder 4"/>
          <p:cNvSpPr>
            <a:spLocks noGrp="1"/>
          </p:cNvSpPr>
          <p:nvPr>
            <p:ph type="sldNum" sz="quarter" idx="11"/>
          </p:nvPr>
        </p:nvSpPr>
        <p:spPr/>
        <p:txBody>
          <a:bodyPr/>
          <a:lstStyle/>
          <a:p>
            <a:fld id="{4BF37389-4EFB-484B-AB5A-BD4F84D9F3C6}" type="slidenum">
              <a:rPr lang="en-US"/>
              <a:pPr/>
              <a:t>9</a:t>
            </a:fld>
            <a:endParaRPr lang="en-US"/>
          </a:p>
        </p:txBody>
      </p:sp>
      <p:sp>
        <p:nvSpPr>
          <p:cNvPr id="465922" name="Rectangle 2"/>
          <p:cNvSpPr>
            <a:spLocks noGrp="1" noChangeArrowheads="1"/>
          </p:cNvSpPr>
          <p:nvPr>
            <p:ph type="title"/>
          </p:nvPr>
        </p:nvSpPr>
        <p:spPr/>
        <p:txBody>
          <a:bodyPr/>
          <a:lstStyle/>
          <a:p>
            <a:r>
              <a:rPr lang="en-US" sz="3600"/>
              <a:t>Please Mute Yourself</a:t>
            </a:r>
          </a:p>
        </p:txBody>
      </p:sp>
      <p:sp>
        <p:nvSpPr>
          <p:cNvPr id="465923" name="Rectangle 3"/>
          <p:cNvSpPr>
            <a:spLocks noGrp="1" noChangeArrowheads="1"/>
          </p:cNvSpPr>
          <p:nvPr>
            <p:ph type="body" idx="1"/>
          </p:nvPr>
        </p:nvSpPr>
        <p:spPr/>
        <p:txBody>
          <a:bodyPr/>
          <a:lstStyle/>
          <a:p>
            <a:pPr>
              <a:buFont typeface="Wingdings" pitchFamily="2" charset="2"/>
              <a:buNone/>
            </a:pPr>
            <a:r>
              <a:rPr lang="en-US" dirty="0"/>
              <a:t>No matter how you connect, please mute yourself, so that we cannot hear you</a:t>
            </a:r>
            <a:r>
              <a:rPr lang="en-US" dirty="0" smtClean="0"/>
              <a:t>.</a:t>
            </a:r>
          </a:p>
          <a:p>
            <a:pPr>
              <a:buFont typeface="Wingdings" pitchFamily="2" charset="2"/>
              <a:buNone/>
            </a:pPr>
            <a:r>
              <a:rPr lang="en-US" dirty="0" smtClean="0"/>
              <a:t>(For </a:t>
            </a:r>
            <a:r>
              <a:rPr lang="en-US" dirty="0" err="1" smtClean="0"/>
              <a:t>Wowza</a:t>
            </a:r>
            <a:r>
              <a:rPr lang="en-US" dirty="0" smtClean="0"/>
              <a:t>, you don’t need to do that, because the information only goes from us to you, not from you to us.)</a:t>
            </a:r>
            <a:endParaRPr lang="en-US" dirty="0"/>
          </a:p>
          <a:p>
            <a:pPr>
              <a:buFont typeface="Wingdings" pitchFamily="2" charset="2"/>
              <a:buNone/>
            </a:pPr>
            <a:r>
              <a:rPr lang="en-US" dirty="0"/>
              <a:t>At OU, we will turn off the sound on all conferencing technologies.</a:t>
            </a:r>
          </a:p>
          <a:p>
            <a:pPr>
              <a:buFont typeface="Wingdings" pitchFamily="2" charset="2"/>
              <a:buNone/>
            </a:pPr>
            <a:r>
              <a:rPr lang="en-US" dirty="0"/>
              <a:t>That way, we won’t have problems with echo cancellation.</a:t>
            </a:r>
          </a:p>
          <a:p>
            <a:pPr>
              <a:buFont typeface="Wingdings" pitchFamily="2" charset="2"/>
              <a:buNone/>
            </a:pPr>
            <a:r>
              <a:rPr lang="en-US" dirty="0"/>
              <a:t>Of course, that means we cannot hear questions.</a:t>
            </a:r>
          </a:p>
          <a:p>
            <a:pPr>
              <a:buFont typeface="Wingdings" pitchFamily="2" charset="2"/>
              <a:buNone/>
            </a:pPr>
            <a:r>
              <a:rPr lang="en-US" dirty="0"/>
              <a:t>So for questions, you’ll need to send </a:t>
            </a:r>
            <a:r>
              <a:rPr lang="en-US" dirty="0" smtClean="0"/>
              <a:t>e-mail.</a:t>
            </a:r>
            <a:endParaRPr lang="en-US" dirty="0"/>
          </a:p>
        </p:txBody>
      </p:sp>
    </p:spTree>
    <p:extLst>
      <p:ext uri="{BB962C8B-B14F-4D97-AF65-F5344CB8AC3E}">
        <p14:creationId xmlns:p14="http://schemas.microsoft.com/office/powerpoint/2010/main" val="1362342413"/>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PWI" val="98"/>
</p:tagLst>
</file>

<file path=ppt/tags/tag10.xml><?xml version="1.0" encoding="utf-8"?>
<p:tagLst xmlns:a="http://schemas.openxmlformats.org/drawingml/2006/main" xmlns:r="http://schemas.openxmlformats.org/officeDocument/2006/relationships" xmlns:p="http://schemas.openxmlformats.org/presentationml/2006/main">
  <p:tag name="SWI" val="123"/>
  <p:tag name="BSN" val="123"/>
  <p:tag name="SVT" val="FALSE"/>
  <p:tag name="NBP" val="1"/>
  <p:tag name="CVB" val="123"/>
  <p:tag name="SPT" val="FALSE"/>
  <p:tag name="CII" val="123"/>
</p:tagLst>
</file>

<file path=ppt/tags/tag11.xml><?xml version="1.0" encoding="utf-8"?>
<p:tagLst xmlns:a="http://schemas.openxmlformats.org/drawingml/2006/main" xmlns:r="http://schemas.openxmlformats.org/officeDocument/2006/relationships" xmlns:p="http://schemas.openxmlformats.org/presentationml/2006/main">
  <p:tag name="SWI" val="115"/>
  <p:tag name="CVB" val="115"/>
  <p:tag name="BSN" val="115"/>
  <p:tag name="SVT" val="FALSE"/>
  <p:tag name="NBP" val="1"/>
  <p:tag name="SPT" val="FALSE"/>
  <p:tag name="CII" val="115"/>
</p:tagLst>
</file>

<file path=ppt/tags/tag12.xml><?xml version="1.0" encoding="utf-8"?>
<p:tagLst xmlns:a="http://schemas.openxmlformats.org/drawingml/2006/main" xmlns:r="http://schemas.openxmlformats.org/officeDocument/2006/relationships" xmlns:p="http://schemas.openxmlformats.org/presentationml/2006/main">
  <p:tag name="SWI" val="116"/>
  <p:tag name="CVB" val="116"/>
  <p:tag name="BSN" val="116"/>
  <p:tag name="SVT" val="FALSE"/>
  <p:tag name="NBP" val="1"/>
  <p:tag name="SPT" val="FALSE"/>
  <p:tag name="CII" val="116"/>
</p:tagLst>
</file>

<file path=ppt/tags/tag13.xml><?xml version="1.0" encoding="utf-8"?>
<p:tagLst xmlns:a="http://schemas.openxmlformats.org/drawingml/2006/main" xmlns:r="http://schemas.openxmlformats.org/officeDocument/2006/relationships" xmlns:p="http://schemas.openxmlformats.org/presentationml/2006/main">
  <p:tag name="SWI" val="117"/>
  <p:tag name="CVB" val="117"/>
  <p:tag name="BSN" val="117"/>
  <p:tag name="SVT" val="FALSE"/>
  <p:tag name="NBP" val="1"/>
  <p:tag name="SPT" val="FALSE"/>
  <p:tag name="CII" val="117"/>
</p:tagLst>
</file>

<file path=ppt/tags/tag14.xml><?xml version="1.0" encoding="utf-8"?>
<p:tagLst xmlns:a="http://schemas.openxmlformats.org/drawingml/2006/main" xmlns:r="http://schemas.openxmlformats.org/officeDocument/2006/relationships" xmlns:p="http://schemas.openxmlformats.org/presentationml/2006/main">
  <p:tag name="SWI" val="118"/>
  <p:tag name="CVB" val="118"/>
  <p:tag name="BSN" val="118"/>
  <p:tag name="SVT" val="FALSE"/>
  <p:tag name="NBP" val="1"/>
  <p:tag name="SPT" val="FALSE"/>
  <p:tag name="CII" val="118"/>
</p:tagLst>
</file>

<file path=ppt/tags/tag15.xml><?xml version="1.0" encoding="utf-8"?>
<p:tagLst xmlns:a="http://schemas.openxmlformats.org/drawingml/2006/main" xmlns:r="http://schemas.openxmlformats.org/officeDocument/2006/relationships" xmlns:p="http://schemas.openxmlformats.org/presentationml/2006/main">
  <p:tag name="SWI" val="119"/>
  <p:tag name="CVB" val="119"/>
  <p:tag name="BSN" val="119"/>
  <p:tag name="SVT" val="FALSE"/>
  <p:tag name="NBP" val="1"/>
  <p:tag name="SPT" val="FALSE"/>
  <p:tag name="CII" val="119"/>
</p:tagLst>
</file>

<file path=ppt/tags/tag16.xml><?xml version="1.0" encoding="utf-8"?>
<p:tagLst xmlns:a="http://schemas.openxmlformats.org/drawingml/2006/main" xmlns:r="http://schemas.openxmlformats.org/officeDocument/2006/relationships" xmlns:p="http://schemas.openxmlformats.org/presentationml/2006/main">
  <p:tag name="SWI" val="129"/>
  <p:tag name="BSN" val="129"/>
  <p:tag name="SVT" val="FALSE"/>
  <p:tag name="NBP" val="1"/>
  <p:tag name="CVB" val="129"/>
  <p:tag name="SPT" val="FALSE"/>
  <p:tag name="CII" val="129"/>
</p:tagLst>
</file>

<file path=ppt/tags/tag17.xml><?xml version="1.0" encoding="utf-8"?>
<p:tagLst xmlns:a="http://schemas.openxmlformats.org/drawingml/2006/main" xmlns:r="http://schemas.openxmlformats.org/officeDocument/2006/relationships" xmlns:p="http://schemas.openxmlformats.org/presentationml/2006/main">
  <p:tag name="SWI" val="51"/>
  <p:tag name="NBP" val="1"/>
  <p:tag name="BSN" val="51"/>
  <p:tag name="SVT" val="TRUE"/>
  <p:tag name="CVB" val="51"/>
  <p:tag name="SPT" val="FALSE"/>
  <p:tag name="CII" val="51"/>
</p:tagLst>
</file>

<file path=ppt/tags/tag18.xml><?xml version="1.0" encoding="utf-8"?>
<p:tagLst xmlns:a="http://schemas.openxmlformats.org/drawingml/2006/main" xmlns:r="http://schemas.openxmlformats.org/officeDocument/2006/relationships" xmlns:p="http://schemas.openxmlformats.org/presentationml/2006/main">
  <p:tag name="DUMMACSH" val="TRUE"/>
</p:tagLst>
</file>

<file path=ppt/tags/tag19.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2.xml><?xml version="1.0" encoding="utf-8"?>
<p:tagLst xmlns:a="http://schemas.openxmlformats.org/drawingml/2006/main" xmlns:r="http://schemas.openxmlformats.org/officeDocument/2006/relationships" xmlns:p="http://schemas.openxmlformats.org/presentationml/2006/main">
  <p:tag name="SWI" val="1"/>
  <p:tag name="NBP" val="1"/>
  <p:tag name="BSN" val="1"/>
  <p:tag name="SVT" val="TRUE"/>
  <p:tag name="CVB" val="1"/>
  <p:tag name="SPT" val="FALSE"/>
  <p:tag name="CII" val="1"/>
</p:tagLst>
</file>

<file path=ppt/tags/tag20.xml><?xml version="1.0" encoding="utf-8"?>
<p:tagLst xmlns:a="http://schemas.openxmlformats.org/drawingml/2006/main" xmlns:r="http://schemas.openxmlformats.org/officeDocument/2006/relationships" xmlns:p="http://schemas.openxmlformats.org/presentationml/2006/main">
  <p:tag name="DUMMACSH" val="TRUE"/>
</p:tagLst>
</file>

<file path=ppt/tags/tag21.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22.xml><?xml version="1.0" encoding="utf-8"?>
<p:tagLst xmlns:a="http://schemas.openxmlformats.org/drawingml/2006/main" xmlns:r="http://schemas.openxmlformats.org/officeDocument/2006/relationships" xmlns:p="http://schemas.openxmlformats.org/presentationml/2006/main">
  <p:tag name="DUMMACSH" val="TRUE"/>
</p:tagLst>
</file>

<file path=ppt/tags/tag23.xml><?xml version="1.0" encoding="utf-8"?>
<p:tagLst xmlns:a="http://schemas.openxmlformats.org/drawingml/2006/main" xmlns:r="http://schemas.openxmlformats.org/officeDocument/2006/relationships" xmlns:p="http://schemas.openxmlformats.org/presentationml/2006/main">
  <p:tag name="SWI" val="52"/>
  <p:tag name="NBP" val="1"/>
  <p:tag name="BSN" val="52"/>
  <p:tag name="SVT" val="TRUE"/>
  <p:tag name="CVB" val="52"/>
  <p:tag name="SPT" val="FALSE"/>
  <p:tag name="CII" val="52"/>
</p:tagLst>
</file>

<file path=ppt/tags/tag24.xml><?xml version="1.0" encoding="utf-8"?>
<p:tagLst xmlns:a="http://schemas.openxmlformats.org/drawingml/2006/main" xmlns:r="http://schemas.openxmlformats.org/officeDocument/2006/relationships" xmlns:p="http://schemas.openxmlformats.org/presentationml/2006/main">
  <p:tag name="DUMMACSH" val="TRUE"/>
</p:tagLst>
</file>

<file path=ppt/tags/tag25.xml><?xml version="1.0" encoding="utf-8"?>
<p:tagLst xmlns:a="http://schemas.openxmlformats.org/drawingml/2006/main" xmlns:r="http://schemas.openxmlformats.org/officeDocument/2006/relationships" xmlns:p="http://schemas.openxmlformats.org/presentationml/2006/main">
  <p:tag name="SWI" val="132"/>
  <p:tag name="BSN" val="132"/>
  <p:tag name="SVT" val="FALSE"/>
  <p:tag name="NBP" val="1"/>
  <p:tag name="CVB" val="132"/>
  <p:tag name="SPT" val="FALSE"/>
  <p:tag name="CII" val="132"/>
</p:tagLst>
</file>

<file path=ppt/tags/tag26.xml><?xml version="1.0" encoding="utf-8"?>
<p:tagLst xmlns:a="http://schemas.openxmlformats.org/drawingml/2006/main" xmlns:r="http://schemas.openxmlformats.org/officeDocument/2006/relationships" xmlns:p="http://schemas.openxmlformats.org/presentationml/2006/main">
  <p:tag name="SWI" val="133"/>
  <p:tag name="BSN" val="133"/>
  <p:tag name="SVT" val="FALSE"/>
  <p:tag name="NBP" val="1"/>
  <p:tag name="CVB" val="133"/>
  <p:tag name="SPT" val="FALSE"/>
  <p:tag name="CII" val="133"/>
</p:tagLst>
</file>

<file path=ppt/tags/tag27.xml><?xml version="1.0" encoding="utf-8"?>
<p:tagLst xmlns:a="http://schemas.openxmlformats.org/drawingml/2006/main" xmlns:r="http://schemas.openxmlformats.org/officeDocument/2006/relationships" xmlns:p="http://schemas.openxmlformats.org/presentationml/2006/main">
  <p:tag name="SWI" val="134"/>
  <p:tag name="BSN" val="134"/>
  <p:tag name="SVT" val="FALSE"/>
  <p:tag name="NBP" val="1"/>
  <p:tag name="CVB" val="134"/>
  <p:tag name="SPT" val="FALSE"/>
  <p:tag name="CII" val="134"/>
</p:tagLst>
</file>

<file path=ppt/tags/tag28.xml><?xml version="1.0" encoding="utf-8"?>
<p:tagLst xmlns:a="http://schemas.openxmlformats.org/drawingml/2006/main" xmlns:r="http://schemas.openxmlformats.org/officeDocument/2006/relationships" xmlns:p="http://schemas.openxmlformats.org/presentationml/2006/main">
  <p:tag name="SWI" val="135"/>
  <p:tag name="BSN" val="135"/>
  <p:tag name="SVT" val="FALSE"/>
  <p:tag name="NBP" val="1"/>
  <p:tag name="CVB" val="135"/>
  <p:tag name="SPT" val="FALSE"/>
  <p:tag name="CII" val="135"/>
</p:tagLst>
</file>

<file path=ppt/tags/tag29.xml><?xml version="1.0" encoding="utf-8"?>
<p:tagLst xmlns:a="http://schemas.openxmlformats.org/drawingml/2006/main" xmlns:r="http://schemas.openxmlformats.org/officeDocument/2006/relationships" xmlns:p="http://schemas.openxmlformats.org/presentationml/2006/main">
  <p:tag name="SWI" val="136"/>
  <p:tag name="BSN" val="136"/>
  <p:tag name="SVT" val="FALSE"/>
  <p:tag name="NBP" val="1"/>
  <p:tag name="CVB" val="136"/>
  <p:tag name="SPT" val="FALSE"/>
  <p:tag name="CII" val="136"/>
</p:tagLst>
</file>

<file path=ppt/tags/tag3.xml><?xml version="1.0" encoding="utf-8"?>
<p:tagLst xmlns:a="http://schemas.openxmlformats.org/drawingml/2006/main" xmlns:r="http://schemas.openxmlformats.org/officeDocument/2006/relationships" xmlns:p="http://schemas.openxmlformats.org/presentationml/2006/main">
  <p:tag name="DUMMACSH" val="TRUE"/>
</p:tagLst>
</file>

<file path=ppt/tags/tag30.xml><?xml version="1.0" encoding="utf-8"?>
<p:tagLst xmlns:a="http://schemas.openxmlformats.org/drawingml/2006/main" xmlns:r="http://schemas.openxmlformats.org/officeDocument/2006/relationships" xmlns:p="http://schemas.openxmlformats.org/presentationml/2006/main">
  <p:tag name="SWI" val="137"/>
  <p:tag name="BSN" val="137"/>
  <p:tag name="SVT" val="FALSE"/>
  <p:tag name="NBP" val="1"/>
  <p:tag name="CVB" val="137"/>
  <p:tag name="SPT" val="FALSE"/>
  <p:tag name="CII" val="137"/>
</p:tagLst>
</file>

<file path=ppt/tags/tag31.xml><?xml version="1.0" encoding="utf-8"?>
<p:tagLst xmlns:a="http://schemas.openxmlformats.org/drawingml/2006/main" xmlns:r="http://schemas.openxmlformats.org/officeDocument/2006/relationships" xmlns:p="http://schemas.openxmlformats.org/presentationml/2006/main">
  <p:tag name="SWI" val="138"/>
  <p:tag name="BSN" val="138"/>
  <p:tag name="SVT" val="FALSE"/>
  <p:tag name="NBP" val="1"/>
  <p:tag name="CVB" val="138"/>
  <p:tag name="SPT" val="FALSE"/>
  <p:tag name="CII" val="138"/>
</p:tagLst>
</file>

<file path=ppt/tags/tag32.xml><?xml version="1.0" encoding="utf-8"?>
<p:tagLst xmlns:a="http://schemas.openxmlformats.org/drawingml/2006/main" xmlns:r="http://schemas.openxmlformats.org/officeDocument/2006/relationships" xmlns:p="http://schemas.openxmlformats.org/presentationml/2006/main">
  <p:tag name="SWI" val="139"/>
  <p:tag name="BSN" val="139"/>
  <p:tag name="SVT" val="FALSE"/>
  <p:tag name="NBP" val="1"/>
  <p:tag name="CVB" val="139"/>
  <p:tag name="SPT" val="FALSE"/>
  <p:tag name="CII" val="139"/>
</p:tagLst>
</file>

<file path=ppt/tags/tag33.xml><?xml version="1.0" encoding="utf-8"?>
<p:tagLst xmlns:a="http://schemas.openxmlformats.org/drawingml/2006/main" xmlns:r="http://schemas.openxmlformats.org/officeDocument/2006/relationships" xmlns:p="http://schemas.openxmlformats.org/presentationml/2006/main">
  <p:tag name="SWI" val="140"/>
  <p:tag name="BSN" val="140"/>
  <p:tag name="SVT" val="FALSE"/>
  <p:tag name="NBP" val="1"/>
  <p:tag name="CVB" val="140"/>
  <p:tag name="SPT" val="FALSE"/>
  <p:tag name="CII" val="140"/>
</p:tagLst>
</file>

<file path=ppt/tags/tag34.xml><?xml version="1.0" encoding="utf-8"?>
<p:tagLst xmlns:a="http://schemas.openxmlformats.org/drawingml/2006/main" xmlns:r="http://schemas.openxmlformats.org/officeDocument/2006/relationships" xmlns:p="http://schemas.openxmlformats.org/presentationml/2006/main">
  <p:tag name="SWI" val="141"/>
  <p:tag name="BSN" val="141"/>
  <p:tag name="SVT" val="FALSE"/>
  <p:tag name="NBP" val="1"/>
  <p:tag name="CVB" val="141"/>
  <p:tag name="SPT" val="FALSE"/>
  <p:tag name="CII" val="141"/>
</p:tagLst>
</file>

<file path=ppt/tags/tag35.xml><?xml version="1.0" encoding="utf-8"?>
<p:tagLst xmlns:a="http://schemas.openxmlformats.org/drawingml/2006/main" xmlns:r="http://schemas.openxmlformats.org/officeDocument/2006/relationships" xmlns:p="http://schemas.openxmlformats.org/presentationml/2006/main">
  <p:tag name="SWI" val="142"/>
  <p:tag name="BSN" val="142"/>
  <p:tag name="SVT" val="FALSE"/>
  <p:tag name="NBP" val="1"/>
  <p:tag name="CVB" val="142"/>
  <p:tag name="SPT" val="FALSE"/>
  <p:tag name="CII" val="142"/>
</p:tagLst>
</file>

<file path=ppt/tags/tag36.xml><?xml version="1.0" encoding="utf-8"?>
<p:tagLst xmlns:a="http://schemas.openxmlformats.org/drawingml/2006/main" xmlns:r="http://schemas.openxmlformats.org/officeDocument/2006/relationships" xmlns:p="http://schemas.openxmlformats.org/presentationml/2006/main">
  <p:tag name="SWI" val="143"/>
  <p:tag name="BSN" val="143"/>
  <p:tag name="SVT" val="FALSE"/>
  <p:tag name="NBP" val="1"/>
  <p:tag name="CVB" val="143"/>
  <p:tag name="SPT" val="FALSE"/>
  <p:tag name="CII" val="143"/>
</p:tagLst>
</file>

<file path=ppt/tags/tag37.xml><?xml version="1.0" encoding="utf-8"?>
<p:tagLst xmlns:a="http://schemas.openxmlformats.org/drawingml/2006/main" xmlns:r="http://schemas.openxmlformats.org/officeDocument/2006/relationships" xmlns:p="http://schemas.openxmlformats.org/presentationml/2006/main">
  <p:tag name="SWI" val="144"/>
  <p:tag name="BSN" val="144"/>
  <p:tag name="SVT" val="FALSE"/>
  <p:tag name="NBP" val="1"/>
  <p:tag name="CVB" val="144"/>
  <p:tag name="SPT" val="FALSE"/>
  <p:tag name="CII" val="144"/>
</p:tagLst>
</file>

<file path=ppt/tags/tag38.xml><?xml version="1.0" encoding="utf-8"?>
<p:tagLst xmlns:a="http://schemas.openxmlformats.org/drawingml/2006/main" xmlns:r="http://schemas.openxmlformats.org/officeDocument/2006/relationships" xmlns:p="http://schemas.openxmlformats.org/presentationml/2006/main">
  <p:tag name="SWI" val="145"/>
  <p:tag name="BSN" val="145"/>
  <p:tag name="SVT" val="FALSE"/>
  <p:tag name="NBP" val="1"/>
  <p:tag name="CVB" val="145"/>
  <p:tag name="SPT" val="FALSE"/>
  <p:tag name="CII" val="145"/>
</p:tagLst>
</file>

<file path=ppt/tags/tag39.xml><?xml version="1.0" encoding="utf-8"?>
<p:tagLst xmlns:a="http://schemas.openxmlformats.org/drawingml/2006/main" xmlns:r="http://schemas.openxmlformats.org/officeDocument/2006/relationships" xmlns:p="http://schemas.openxmlformats.org/presentationml/2006/main">
  <p:tag name="SWI" val="146"/>
  <p:tag name="BSN" val="146"/>
  <p:tag name="SVT" val="FALSE"/>
  <p:tag name="NBP" val="1"/>
  <p:tag name="CVB" val="146"/>
  <p:tag name="SPT" val="FALSE"/>
  <p:tag name="CII" val="146"/>
</p:tagLst>
</file>

<file path=ppt/tags/tag4.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40.xml><?xml version="1.0" encoding="utf-8"?>
<p:tagLst xmlns:a="http://schemas.openxmlformats.org/drawingml/2006/main" xmlns:r="http://schemas.openxmlformats.org/officeDocument/2006/relationships" xmlns:p="http://schemas.openxmlformats.org/presentationml/2006/main">
  <p:tag name="SWI" val="147"/>
  <p:tag name="BSN" val="147"/>
  <p:tag name="SVT" val="FALSE"/>
  <p:tag name="NBP" val="1"/>
  <p:tag name="CVB" val="147"/>
  <p:tag name="SPT" val="FALSE"/>
  <p:tag name="CII" val="147"/>
</p:tagLst>
</file>

<file path=ppt/tags/tag41.xml><?xml version="1.0" encoding="utf-8"?>
<p:tagLst xmlns:a="http://schemas.openxmlformats.org/drawingml/2006/main" xmlns:r="http://schemas.openxmlformats.org/officeDocument/2006/relationships" xmlns:p="http://schemas.openxmlformats.org/presentationml/2006/main">
  <p:tag name="SWI" val="147"/>
  <p:tag name="BSN" val="147"/>
  <p:tag name="SVT" val="FALSE"/>
  <p:tag name="NBP" val="1"/>
  <p:tag name="CVB" val="147"/>
  <p:tag name="SPT" val="FALSE"/>
  <p:tag name="CII" val="147"/>
</p:tagLst>
</file>

<file path=ppt/tags/tag42.xml><?xml version="1.0" encoding="utf-8"?>
<p:tagLst xmlns:a="http://schemas.openxmlformats.org/drawingml/2006/main" xmlns:r="http://schemas.openxmlformats.org/officeDocument/2006/relationships" xmlns:p="http://schemas.openxmlformats.org/presentationml/2006/main">
  <p:tag name="SWI" val="148"/>
  <p:tag name="BSN" val="148"/>
  <p:tag name="SVT" val="FALSE"/>
  <p:tag name="NBP" val="1"/>
  <p:tag name="CVB" val="148"/>
  <p:tag name="SPT" val="FALSE"/>
  <p:tag name="CII" val="148"/>
</p:tagLst>
</file>

<file path=ppt/tags/tag43.xml><?xml version="1.0" encoding="utf-8"?>
<p:tagLst xmlns:a="http://schemas.openxmlformats.org/drawingml/2006/main" xmlns:r="http://schemas.openxmlformats.org/officeDocument/2006/relationships" xmlns:p="http://schemas.openxmlformats.org/presentationml/2006/main">
  <p:tag name="SWI" val="149"/>
  <p:tag name="BSN" val="149"/>
  <p:tag name="SVT" val="FALSE"/>
  <p:tag name="NBP" val="1"/>
  <p:tag name="CVB" val="149"/>
  <p:tag name="SPT" val="FALSE"/>
  <p:tag name="CII" val="149"/>
</p:tagLst>
</file>

<file path=ppt/tags/tag44.xml><?xml version="1.0" encoding="utf-8"?>
<p:tagLst xmlns:a="http://schemas.openxmlformats.org/drawingml/2006/main" xmlns:r="http://schemas.openxmlformats.org/officeDocument/2006/relationships" xmlns:p="http://schemas.openxmlformats.org/presentationml/2006/main">
  <p:tag name="SWI" val="150"/>
  <p:tag name="BSN" val="150"/>
  <p:tag name="SVT" val="FALSE"/>
  <p:tag name="NBP" val="1"/>
  <p:tag name="CVB" val="150"/>
  <p:tag name="SPT" val="FALSE"/>
  <p:tag name="CII" val="150"/>
</p:tagLst>
</file>

<file path=ppt/tags/tag45.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6.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7.xml><?xml version="1.0" encoding="utf-8"?>
<p:tagLst xmlns:a="http://schemas.openxmlformats.org/drawingml/2006/main" xmlns:r="http://schemas.openxmlformats.org/officeDocument/2006/relationships" xmlns:p="http://schemas.openxmlformats.org/presentationml/2006/main">
  <p:tag name="SWI" val="151"/>
  <p:tag name="BSN" val="151"/>
  <p:tag name="SVT" val="FALSE"/>
  <p:tag name="NBP" val="1"/>
  <p:tag name="CVB" val="151"/>
  <p:tag name="SPT" val="FALSE"/>
  <p:tag name="CII" val="151"/>
</p:tagLst>
</file>

<file path=ppt/tags/tag48.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49.xml><?xml version="1.0" encoding="utf-8"?>
<p:tagLst xmlns:a="http://schemas.openxmlformats.org/drawingml/2006/main" xmlns:r="http://schemas.openxmlformats.org/officeDocument/2006/relationships" xmlns:p="http://schemas.openxmlformats.org/presentationml/2006/main">
  <p:tag name="SWI" val="153"/>
  <p:tag name="BSN" val="153"/>
  <p:tag name="SVT" val="FALSE"/>
  <p:tag name="NBP" val="1"/>
  <p:tag name="CVB" val="153"/>
  <p:tag name="SPT" val="FALSE"/>
  <p:tag name="CII" val="153"/>
</p:tagLst>
</file>

<file path=ppt/tags/tag5.xml><?xml version="1.0" encoding="utf-8"?>
<p:tagLst xmlns:a="http://schemas.openxmlformats.org/drawingml/2006/main" xmlns:r="http://schemas.openxmlformats.org/officeDocument/2006/relationships" xmlns:p="http://schemas.openxmlformats.org/presentationml/2006/main">
  <p:tag name="SWI" val="112"/>
  <p:tag name="BSN" val="112"/>
  <p:tag name="SVT" val="FALSE"/>
  <p:tag name="NBP" val="1"/>
  <p:tag name="CVB" val="112"/>
  <p:tag name="SPT" val="FALSE"/>
  <p:tag name="CII" val="112"/>
</p:tagLst>
</file>

<file path=ppt/tags/tag50.xml><?xml version="1.0" encoding="utf-8"?>
<p:tagLst xmlns:a="http://schemas.openxmlformats.org/drawingml/2006/main" xmlns:r="http://schemas.openxmlformats.org/officeDocument/2006/relationships" xmlns:p="http://schemas.openxmlformats.org/presentationml/2006/main">
  <p:tag name="SWI" val="154"/>
  <p:tag name="BSN" val="154"/>
  <p:tag name="SVT" val="FALSE"/>
  <p:tag name="NBP" val="1"/>
  <p:tag name="CVB" val="154"/>
  <p:tag name="SPT" val="FALSE"/>
  <p:tag name="CII" val="154"/>
</p:tagLst>
</file>

<file path=ppt/tags/tag51.xml><?xml version="1.0" encoding="utf-8"?>
<p:tagLst xmlns:a="http://schemas.openxmlformats.org/drawingml/2006/main" xmlns:r="http://schemas.openxmlformats.org/officeDocument/2006/relationships" xmlns:p="http://schemas.openxmlformats.org/presentationml/2006/main">
  <p:tag name="SWI" val="155"/>
  <p:tag name="BSN" val="155"/>
  <p:tag name="SVT" val="FALSE"/>
  <p:tag name="NBP" val="1"/>
  <p:tag name="CVB" val="155"/>
  <p:tag name="SPT" val="FALSE"/>
  <p:tag name="CII" val="155"/>
</p:tagLst>
</file>

<file path=ppt/tags/tag52.xml><?xml version="1.0" encoding="utf-8"?>
<p:tagLst xmlns:a="http://schemas.openxmlformats.org/drawingml/2006/main" xmlns:r="http://schemas.openxmlformats.org/officeDocument/2006/relationships" xmlns:p="http://schemas.openxmlformats.org/presentationml/2006/main">
  <p:tag name="SWI" val="156"/>
  <p:tag name="BSN" val="156"/>
  <p:tag name="SVT" val="FALSE"/>
  <p:tag name="NBP" val="1"/>
  <p:tag name="CVB" val="156"/>
  <p:tag name="SPT" val="FALSE"/>
  <p:tag name="CII" val="156"/>
</p:tagLst>
</file>

<file path=ppt/tags/tag53.xml><?xml version="1.0" encoding="utf-8"?>
<p:tagLst xmlns:a="http://schemas.openxmlformats.org/drawingml/2006/main" xmlns:r="http://schemas.openxmlformats.org/officeDocument/2006/relationships" xmlns:p="http://schemas.openxmlformats.org/presentationml/2006/main">
  <p:tag name="SWI" val="157"/>
  <p:tag name="BSN" val="157"/>
  <p:tag name="SVT" val="FALSE"/>
  <p:tag name="NBP" val="1"/>
  <p:tag name="CVB" val="157"/>
  <p:tag name="SPT" val="FALSE"/>
  <p:tag name="CII" val="157"/>
</p:tagLst>
</file>

<file path=ppt/tags/tag54.xml><?xml version="1.0" encoding="utf-8"?>
<p:tagLst xmlns:a="http://schemas.openxmlformats.org/drawingml/2006/main" xmlns:r="http://schemas.openxmlformats.org/officeDocument/2006/relationships" xmlns:p="http://schemas.openxmlformats.org/presentationml/2006/main">
  <p:tag name="SWI" val="158"/>
  <p:tag name="BSN" val="158"/>
  <p:tag name="SVT" val="FALSE"/>
  <p:tag name="NBP" val="1"/>
  <p:tag name="CVB" val="158"/>
  <p:tag name="SPT" val="FALSE"/>
  <p:tag name="CII" val="158"/>
</p:tagLst>
</file>

<file path=ppt/tags/tag55.xml><?xml version="1.0" encoding="utf-8"?>
<p:tagLst xmlns:a="http://schemas.openxmlformats.org/drawingml/2006/main" xmlns:r="http://schemas.openxmlformats.org/officeDocument/2006/relationships" xmlns:p="http://schemas.openxmlformats.org/presentationml/2006/main">
  <p:tag name="SWI" val="159"/>
  <p:tag name="BSN" val="159"/>
  <p:tag name="SVT" val="FALSE"/>
  <p:tag name="NBP" val="1"/>
  <p:tag name="CVB" val="159"/>
  <p:tag name="SPT" val="FALSE"/>
  <p:tag name="CII" val="159"/>
</p:tagLst>
</file>

<file path=ppt/tags/tag56.xml><?xml version="1.0" encoding="utf-8"?>
<p:tagLst xmlns:a="http://schemas.openxmlformats.org/drawingml/2006/main" xmlns:r="http://schemas.openxmlformats.org/officeDocument/2006/relationships" xmlns:p="http://schemas.openxmlformats.org/presentationml/2006/main">
  <p:tag name="SWI" val="160"/>
  <p:tag name="BSN" val="160"/>
  <p:tag name="SVT" val="FALSE"/>
  <p:tag name="NBP" val="1"/>
  <p:tag name="CVB" val="160"/>
  <p:tag name="SPT" val="FALSE"/>
  <p:tag name="CII" val="160"/>
</p:tagLst>
</file>

<file path=ppt/tags/tag57.xml><?xml version="1.0" encoding="utf-8"?>
<p:tagLst xmlns:a="http://schemas.openxmlformats.org/drawingml/2006/main" xmlns:r="http://schemas.openxmlformats.org/officeDocument/2006/relationships" xmlns:p="http://schemas.openxmlformats.org/presentationml/2006/main">
  <p:tag name="SWI" val="161"/>
  <p:tag name="BSN" val="161"/>
  <p:tag name="SVT" val="FALSE"/>
  <p:tag name="NBP" val="1"/>
  <p:tag name="CVB" val="161"/>
  <p:tag name="SPT" val="FALSE"/>
  <p:tag name="CII" val="161"/>
</p:tagLst>
</file>

<file path=ppt/tags/tag58.xml><?xml version="1.0" encoding="utf-8"?>
<p:tagLst xmlns:a="http://schemas.openxmlformats.org/drawingml/2006/main" xmlns:r="http://schemas.openxmlformats.org/officeDocument/2006/relationships" xmlns:p="http://schemas.openxmlformats.org/presentationml/2006/main">
  <p:tag name="SWI" val="162"/>
  <p:tag name="BSN" val="162"/>
  <p:tag name="SVT" val="FALSE"/>
  <p:tag name="NBP" val="1"/>
  <p:tag name="CVB" val="162"/>
  <p:tag name="SPT" val="FALSE"/>
  <p:tag name="CII" val="162"/>
</p:tagLst>
</file>

<file path=ppt/tags/tag59.xml><?xml version="1.0" encoding="utf-8"?>
<p:tagLst xmlns:a="http://schemas.openxmlformats.org/drawingml/2006/main" xmlns:r="http://schemas.openxmlformats.org/officeDocument/2006/relationships" xmlns:p="http://schemas.openxmlformats.org/presentationml/2006/main">
  <p:tag name="SWI" val="163"/>
  <p:tag name="BSN" val="163"/>
  <p:tag name="SVT" val="FALSE"/>
  <p:tag name="NBP" val="1"/>
  <p:tag name="CVB" val="163"/>
  <p:tag name="SPT" val="FALSE"/>
  <p:tag name="CII" val="163"/>
</p:tagLst>
</file>

<file path=ppt/tags/tag6.xml><?xml version="1.0" encoding="utf-8"?>
<p:tagLst xmlns:a="http://schemas.openxmlformats.org/drawingml/2006/main" xmlns:r="http://schemas.openxmlformats.org/officeDocument/2006/relationships" xmlns:p="http://schemas.openxmlformats.org/presentationml/2006/main">
  <p:tag name="SWI" val="121"/>
  <p:tag name="BSN" val="121"/>
  <p:tag name="SVT" val="FALSE"/>
  <p:tag name="NBP" val="1"/>
  <p:tag name="CVB" val="121"/>
  <p:tag name="SPT" val="FALSE"/>
  <p:tag name="CII" val="121"/>
</p:tagLst>
</file>

<file path=ppt/tags/tag60.xml><?xml version="1.0" encoding="utf-8"?>
<p:tagLst xmlns:a="http://schemas.openxmlformats.org/drawingml/2006/main" xmlns:r="http://schemas.openxmlformats.org/officeDocument/2006/relationships" xmlns:p="http://schemas.openxmlformats.org/presentationml/2006/main">
  <p:tag name="SWI" val="167"/>
  <p:tag name="BSN" val="167"/>
  <p:tag name="SVT" val="FALSE"/>
  <p:tag name="NBP" val="1"/>
  <p:tag name="CVB" val="167"/>
  <p:tag name="SPT" val="FALSE"/>
  <p:tag name="CII" val="167"/>
</p:tagLst>
</file>

<file path=ppt/tags/tag61.xml><?xml version="1.0" encoding="utf-8"?>
<p:tagLst xmlns:a="http://schemas.openxmlformats.org/drawingml/2006/main" xmlns:r="http://schemas.openxmlformats.org/officeDocument/2006/relationships" xmlns:p="http://schemas.openxmlformats.org/presentationml/2006/main">
  <p:tag name="SWI" val="168"/>
  <p:tag name="BSN" val="168"/>
  <p:tag name="SVT" val="FALSE"/>
  <p:tag name="NBP" val="1"/>
  <p:tag name="CVB" val="168"/>
  <p:tag name="SPT" val="FALSE"/>
  <p:tag name="CII" val="168"/>
</p:tagLst>
</file>

<file path=ppt/tags/tag62.xml><?xml version="1.0" encoding="utf-8"?>
<p:tagLst xmlns:a="http://schemas.openxmlformats.org/drawingml/2006/main" xmlns:r="http://schemas.openxmlformats.org/officeDocument/2006/relationships" xmlns:p="http://schemas.openxmlformats.org/presentationml/2006/main">
  <p:tag name="SWI" val="169"/>
  <p:tag name="BSN" val="169"/>
  <p:tag name="SVT" val="FALSE"/>
  <p:tag name="NBP" val="1"/>
  <p:tag name="CVB" val="169"/>
  <p:tag name="SPT" val="FALSE"/>
  <p:tag name="CII" val="169"/>
</p:tagLst>
</file>

<file path=ppt/tags/tag63.xml><?xml version="1.0" encoding="utf-8"?>
<p:tagLst xmlns:a="http://schemas.openxmlformats.org/drawingml/2006/main" xmlns:r="http://schemas.openxmlformats.org/officeDocument/2006/relationships" xmlns:p="http://schemas.openxmlformats.org/presentationml/2006/main">
  <p:tag name="SWI" val="171"/>
  <p:tag name="BSN" val="171"/>
  <p:tag name="SVT" val="FALSE"/>
  <p:tag name="NBP" val="1"/>
  <p:tag name="CVB" val="171"/>
  <p:tag name="SPT" val="FALSE"/>
  <p:tag name="CII" val="171"/>
</p:tagLst>
</file>

<file path=ppt/tags/tag64.xml><?xml version="1.0" encoding="utf-8"?>
<p:tagLst xmlns:a="http://schemas.openxmlformats.org/drawingml/2006/main" xmlns:r="http://schemas.openxmlformats.org/officeDocument/2006/relationships" xmlns:p="http://schemas.openxmlformats.org/presentationml/2006/main">
  <p:tag name="SWI" val="75"/>
  <p:tag name="NBP" val="1"/>
  <p:tag name="CVB" val="75"/>
  <p:tag name="SPT" val="FALSE"/>
  <p:tag name="BSN" val="75"/>
  <p:tag name="LFXCI" val="0"/>
  <p:tag name="SVT" val="TRUE"/>
  <p:tag name="CII" val="75"/>
</p:tagLst>
</file>

<file path=ppt/tags/tag65.xml><?xml version="1.0" encoding="utf-8"?>
<p:tagLst xmlns:a="http://schemas.openxmlformats.org/drawingml/2006/main" xmlns:r="http://schemas.openxmlformats.org/officeDocument/2006/relationships" xmlns:p="http://schemas.openxmlformats.org/presentationml/2006/main">
  <p:tag name="SWI" val="56"/>
  <p:tag name="NBP" val="1"/>
  <p:tag name="BSN" val="56"/>
  <p:tag name="SVT" val="TRUE"/>
  <p:tag name="CVB" val="56"/>
  <p:tag name="SPT" val="FALSE"/>
  <p:tag name="CII" val="56"/>
</p:tagLst>
</file>

<file path=ppt/tags/tag66.xml><?xml version="1.0" encoding="utf-8"?>
<p:tagLst xmlns:a="http://schemas.openxmlformats.org/drawingml/2006/main" xmlns:r="http://schemas.openxmlformats.org/officeDocument/2006/relationships" xmlns:p="http://schemas.openxmlformats.org/presentationml/2006/main">
  <p:tag name="DUMMACSH" val="TRUE"/>
</p:tagLst>
</file>

<file path=ppt/tags/tag67.xml><?xml version="1.0" encoding="utf-8"?>
<p:tagLst xmlns:a="http://schemas.openxmlformats.org/drawingml/2006/main" xmlns:r="http://schemas.openxmlformats.org/officeDocument/2006/relationships" xmlns:p="http://schemas.openxmlformats.org/presentationml/2006/main">
  <p:tag name="SWI" val="173"/>
  <p:tag name="BSN" val="173"/>
  <p:tag name="SVT" val="FALSE"/>
  <p:tag name="NBP" val="1"/>
  <p:tag name="CVB" val="173"/>
  <p:tag name="SPT" val="FALSE"/>
  <p:tag name="CII" val="173"/>
</p:tagLst>
</file>

<file path=ppt/tags/tag7.xml><?xml version="1.0" encoding="utf-8"?>
<p:tagLst xmlns:a="http://schemas.openxmlformats.org/drawingml/2006/main" xmlns:r="http://schemas.openxmlformats.org/officeDocument/2006/relationships" xmlns:p="http://schemas.openxmlformats.org/presentationml/2006/main">
  <p:tag name="SWI" val="122"/>
  <p:tag name="BSN" val="122"/>
  <p:tag name="SVT" val="FALSE"/>
  <p:tag name="NBP" val="1"/>
  <p:tag name="CVB" val="122"/>
  <p:tag name="SPT" val="FALSE"/>
  <p:tag name="CII" val="122"/>
</p:tagLst>
</file>

<file path=ppt/tags/tag8.xml><?xml version="1.0" encoding="utf-8"?>
<p:tagLst xmlns:a="http://schemas.openxmlformats.org/drawingml/2006/main" xmlns:r="http://schemas.openxmlformats.org/officeDocument/2006/relationships" xmlns:p="http://schemas.openxmlformats.org/presentationml/2006/main">
  <p:tag name="SWI" val="114"/>
  <p:tag name="NBP" val="1"/>
  <p:tag name="CVB" val="114"/>
  <p:tag name="SPT" val="FALSE"/>
  <p:tag name="BSN" val="114"/>
  <p:tag name="LFXCI" val="0"/>
  <p:tag name="SVT" val="TRUE"/>
  <p:tag name="CII" val="114"/>
</p:tagLst>
</file>

<file path=ppt/tags/tag9.xml><?xml version="1.0" encoding="utf-8"?>
<p:tagLst xmlns:a="http://schemas.openxmlformats.org/drawingml/2006/main" xmlns:r="http://schemas.openxmlformats.org/officeDocument/2006/relationships" xmlns:p="http://schemas.openxmlformats.org/presentationml/2006/main">
  <p:tag name="SWI" val="114"/>
  <p:tag name="NBP" val="1"/>
  <p:tag name="CVB" val="114"/>
  <p:tag name="SPT" val="FALSE"/>
  <p:tag name="BSN" val="114"/>
  <p:tag name="LFXCI" val="0"/>
  <p:tag name="SVT" val="TRUE"/>
  <p:tag name="CII" val="114"/>
</p:tagLst>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20133</TotalTime>
  <Words>7728</Words>
  <Application>Microsoft Office PowerPoint</Application>
  <PresentationFormat>On-screen Show (4:3)</PresentationFormat>
  <Paragraphs>1093</Paragraphs>
  <Slides>89</Slides>
  <Notes>0</Notes>
  <HiddenSlides>0</HiddenSlides>
  <MMClips>0</MMClips>
  <ScaleCrop>false</ScaleCrop>
  <HeadingPairs>
    <vt:vector size="4" baseType="variant">
      <vt:variant>
        <vt:lpstr>Theme</vt:lpstr>
      </vt:variant>
      <vt:variant>
        <vt:i4>1</vt:i4>
      </vt:variant>
      <vt:variant>
        <vt:lpstr>Slide Titles</vt:lpstr>
      </vt:variant>
      <vt:variant>
        <vt:i4>89</vt:i4>
      </vt:variant>
    </vt:vector>
  </HeadingPairs>
  <TitlesOfParts>
    <vt:vector size="90" baseType="lpstr">
      <vt:lpstr>Blends</vt:lpstr>
      <vt:lpstr>Supercomputing in Plain English Distributed Multiprocessing</vt:lpstr>
      <vt:lpstr>This is an experiment!</vt:lpstr>
      <vt:lpstr>H.323 (Polycom etc) #1</vt:lpstr>
      <vt:lpstr>H.323 (Polycom etc) #2</vt:lpstr>
      <vt:lpstr>Wowza #1</vt:lpstr>
      <vt:lpstr>Wowza #2</vt:lpstr>
      <vt:lpstr>Wowza #3</vt:lpstr>
      <vt:lpstr>Toll Free Phone Bridge</vt:lpstr>
      <vt:lpstr>Please Mute Yourself</vt:lpstr>
      <vt:lpstr>Questions via E-mail Only</vt:lpstr>
      <vt:lpstr>TENTATIVE Schedule</vt:lpstr>
      <vt:lpstr>Supercomputing Exercises #1</vt:lpstr>
      <vt:lpstr>Supercomputing Exercises #2</vt:lpstr>
      <vt:lpstr>Thanks for helping!</vt:lpstr>
      <vt:lpstr>This is an experiment!</vt:lpstr>
      <vt:lpstr>Coming in 2013!</vt:lpstr>
      <vt:lpstr>OK Supercomputing Symposium 2013</vt:lpstr>
      <vt:lpstr>Outline</vt:lpstr>
      <vt:lpstr>The Desert Islands  Analogy</vt:lpstr>
      <vt:lpstr>An Island Hut</vt:lpstr>
      <vt:lpstr>Instructions</vt:lpstr>
      <vt:lpstr>Is There Anybody Out There?</vt:lpstr>
      <vt:lpstr>Someone Might Be Out There</vt:lpstr>
      <vt:lpstr>Even More People Out There</vt:lpstr>
      <vt:lpstr>All Data Are Private</vt:lpstr>
      <vt:lpstr>Long Distance Calls: 2 Costs</vt:lpstr>
      <vt:lpstr>Distributed Parallelism</vt:lpstr>
      <vt:lpstr>Like Desert Islands</vt:lpstr>
      <vt:lpstr>Latency vs Bandwidth on topdawg</vt:lpstr>
      <vt:lpstr>Latency vs Bandwidth on topdawg</vt:lpstr>
      <vt:lpstr>Parallelism</vt:lpstr>
      <vt:lpstr>What Is Parallelism?</vt:lpstr>
      <vt:lpstr>Kinds of Parallelism</vt:lpstr>
      <vt:lpstr>Why Parallelism Is Good</vt:lpstr>
      <vt:lpstr>Parallelism Jargon</vt:lpstr>
      <vt:lpstr>Jargon Alert!</vt:lpstr>
      <vt:lpstr>Load Balancing</vt:lpstr>
      <vt:lpstr>Load Balancing</vt:lpstr>
      <vt:lpstr>Load Balancing</vt:lpstr>
      <vt:lpstr>Load Balancing</vt:lpstr>
      <vt:lpstr>Load Balancing</vt:lpstr>
      <vt:lpstr>Load Balancing Is Good</vt:lpstr>
      <vt:lpstr>Parallel Strategies</vt:lpstr>
      <vt:lpstr>MPI: The Message-Passing Interface</vt:lpstr>
      <vt:lpstr>What Is MPI?</vt:lpstr>
      <vt:lpstr>MPI Calls</vt:lpstr>
      <vt:lpstr>MPI is an API</vt:lpstr>
      <vt:lpstr>WARNING!</vt:lpstr>
      <vt:lpstr>Example MPI Routines</vt:lpstr>
      <vt:lpstr>More Example MPI Routines</vt:lpstr>
      <vt:lpstr>MPI Program Structure (F90)</vt:lpstr>
      <vt:lpstr>MPI Program Structure (C)</vt:lpstr>
      <vt:lpstr>MPI is SPMD</vt:lpstr>
      <vt:lpstr>Example: Greetings</vt:lpstr>
      <vt:lpstr>greeting.c</vt:lpstr>
      <vt:lpstr>Hello World Startup/Shut Down</vt:lpstr>
      <vt:lpstr>Hello World Client’s Work</vt:lpstr>
      <vt:lpstr>Hello World Server’s Work</vt:lpstr>
      <vt:lpstr>How an MPI Run Works</vt:lpstr>
      <vt:lpstr>Compiling and Running</vt:lpstr>
      <vt:lpstr>Why is Rank #0 the Server?</vt:lpstr>
      <vt:lpstr>Does There Have to be a Server?</vt:lpstr>
      <vt:lpstr>Why “Rank?”</vt:lpstr>
      <vt:lpstr>Compiling and Running</vt:lpstr>
      <vt:lpstr>Deterministic Operation?</vt:lpstr>
      <vt:lpstr>Deterministic Parallelism</vt:lpstr>
      <vt:lpstr>Nondeterministic Parallelism</vt:lpstr>
      <vt:lpstr>Message = Envelope+Contents</vt:lpstr>
      <vt:lpstr>MPI Data Types</vt:lpstr>
      <vt:lpstr>Message Tags</vt:lpstr>
      <vt:lpstr>Message Tags</vt:lpstr>
      <vt:lpstr>Parallelism is Nondeterministic</vt:lpstr>
      <vt:lpstr>Communicators</vt:lpstr>
      <vt:lpstr>Broadcasting</vt:lpstr>
      <vt:lpstr>Broadcast Example: Setup</vt:lpstr>
      <vt:lpstr>Broadcast Example: Input</vt:lpstr>
      <vt:lpstr>Broadcast Example: Broadcast</vt:lpstr>
      <vt:lpstr>Broadcast Compile &amp; Run</vt:lpstr>
      <vt:lpstr>Reductions</vt:lpstr>
      <vt:lpstr>Reduction Example</vt:lpstr>
      <vt:lpstr>Compiling and Running</vt:lpstr>
      <vt:lpstr>Why Two Reduction Routines?</vt:lpstr>
      <vt:lpstr>Non-blocking Communication</vt:lpstr>
      <vt:lpstr>Immediate Send</vt:lpstr>
      <vt:lpstr>Communication Hiding</vt:lpstr>
      <vt:lpstr>Rule of Thumb for Hiding</vt:lpstr>
      <vt:lpstr>OK Supercomputing Symposium 2013</vt:lpstr>
      <vt:lpstr>Thanks for your attention!   Questions? www.oscer.ou.edu</vt:lpstr>
      <vt:lpstr>References</vt:lpstr>
    </vt:vector>
  </TitlesOfParts>
  <Company>University of Oklahoma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Supercomputing in Plain English: Overview</dc:title>
  <dc:creator>Henry Neeman</dc:creator>
  <cp:lastModifiedBy>Henry Neeman</cp:lastModifiedBy>
  <cp:revision>541</cp:revision>
  <cp:lastPrinted>1601-01-01T00:00:00Z</cp:lastPrinted>
  <dcterms:created xsi:type="dcterms:W3CDTF">2001-08-18T12:37:15Z</dcterms:created>
  <dcterms:modified xsi:type="dcterms:W3CDTF">2013-02-25T06:22:03Z</dcterms:modified>
</cp:coreProperties>
</file>